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9" r:id="rId2"/>
    <p:sldId id="259" r:id="rId3"/>
    <p:sldId id="277" r:id="rId4"/>
    <p:sldId id="301" r:id="rId5"/>
    <p:sldId id="260" r:id="rId6"/>
    <p:sldId id="280" r:id="rId7"/>
    <p:sldId id="295" r:id="rId8"/>
    <p:sldId id="302" r:id="rId9"/>
    <p:sldId id="307" r:id="rId10"/>
    <p:sldId id="314" r:id="rId11"/>
    <p:sldId id="304" r:id="rId12"/>
    <p:sldId id="309" r:id="rId13"/>
    <p:sldId id="290" r:id="rId14"/>
    <p:sldId id="300" r:id="rId15"/>
    <p:sldId id="306" r:id="rId16"/>
    <p:sldId id="311" r:id="rId17"/>
    <p:sldId id="312" r:id="rId18"/>
    <p:sldId id="313" r:id="rId19"/>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B4D40"/>
    <a:srgbClr val="B43035"/>
    <a:srgbClr val="FAFAFA"/>
    <a:srgbClr val="000000"/>
    <a:srgbClr val="33333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F2A75F-D46B-C84C-92B0-A2E31441279B}" v="4" dt="2022-03-24T07:06:10.2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77" autoAdjust="0"/>
    <p:restoredTop sz="89270" autoAdjust="0"/>
  </p:normalViewPr>
  <p:slideViewPr>
    <p:cSldViewPr>
      <p:cViewPr varScale="1">
        <p:scale>
          <a:sx n="146" d="100"/>
          <a:sy n="146" d="100"/>
        </p:scale>
        <p:origin x="1544" y="160"/>
      </p:cViewPr>
      <p:guideLst>
        <p:guide orient="horz" pos="709"/>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5562" tIns="47781" rIns="95562" bIns="47781" rtlCol="0"/>
          <a:lstStyle>
            <a:lvl1pPr algn="l">
              <a:defRPr sz="1300"/>
            </a:lvl1pPr>
          </a:lstStyle>
          <a:p>
            <a:endParaRPr lang="fr-FR" dirty="0"/>
          </a:p>
        </p:txBody>
      </p:sp>
      <p:sp>
        <p:nvSpPr>
          <p:cNvPr id="3" name="Espace réservé de la date 2"/>
          <p:cNvSpPr>
            <a:spLocks noGrp="1"/>
          </p:cNvSpPr>
          <p:nvPr>
            <p:ph type="dt" idx="1"/>
          </p:nvPr>
        </p:nvSpPr>
        <p:spPr>
          <a:xfrm>
            <a:off x="3851343" y="0"/>
            <a:ext cx="2946347" cy="498215"/>
          </a:xfrm>
          <a:prstGeom prst="rect">
            <a:avLst/>
          </a:prstGeom>
        </p:spPr>
        <p:txBody>
          <a:bodyPr vert="horz" lIns="95562" tIns="47781" rIns="95562" bIns="47781" rtlCol="0"/>
          <a:lstStyle>
            <a:lvl1pPr algn="r">
              <a:defRPr sz="1300"/>
            </a:lvl1pPr>
          </a:lstStyle>
          <a:p>
            <a:fld id="{5182A6AA-05E9-7E4F-80B9-E262E90E78CB}" type="datetimeFigureOut">
              <a:rPr lang="fr-FR" smtClean="0"/>
              <a:t>24/03/2022</a:t>
            </a:fld>
            <a:endParaRPr lang="fr-FR" dirty="0"/>
          </a:p>
        </p:txBody>
      </p:sp>
      <p:sp>
        <p:nvSpPr>
          <p:cNvPr id="4" name="Espace réservé de l’image des diapositives 3"/>
          <p:cNvSpPr>
            <a:spLocks noGrp="1" noRot="1" noChangeAspect="1"/>
          </p:cNvSpPr>
          <p:nvPr>
            <p:ph type="sldImg" idx="2"/>
          </p:nvPr>
        </p:nvSpPr>
        <p:spPr>
          <a:xfrm>
            <a:off x="979488" y="1241425"/>
            <a:ext cx="4840287" cy="3351213"/>
          </a:xfrm>
          <a:prstGeom prst="rect">
            <a:avLst/>
          </a:prstGeom>
          <a:noFill/>
          <a:ln w="12700">
            <a:solidFill>
              <a:prstClr val="black"/>
            </a:solidFill>
          </a:ln>
        </p:spPr>
        <p:txBody>
          <a:bodyPr vert="horz" lIns="95562" tIns="47781" rIns="95562" bIns="47781" rtlCol="0" anchor="ctr"/>
          <a:lstStyle/>
          <a:p>
            <a:endParaRPr lang="fr-FR" dirty="0"/>
          </a:p>
        </p:txBody>
      </p:sp>
      <p:sp>
        <p:nvSpPr>
          <p:cNvPr id="5" name="Espace réservé des notes 4"/>
          <p:cNvSpPr>
            <a:spLocks noGrp="1"/>
          </p:cNvSpPr>
          <p:nvPr>
            <p:ph type="body" sz="quarter" idx="3"/>
          </p:nvPr>
        </p:nvSpPr>
        <p:spPr>
          <a:xfrm>
            <a:off x="679927" y="4778723"/>
            <a:ext cx="5439410" cy="3909864"/>
          </a:xfrm>
          <a:prstGeom prst="rect">
            <a:avLst/>
          </a:prstGeom>
        </p:spPr>
        <p:txBody>
          <a:bodyPr vert="horz" lIns="95562" tIns="47781" rIns="95562" bIns="47781"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1"/>
            <a:ext cx="2946347" cy="498214"/>
          </a:xfrm>
          <a:prstGeom prst="rect">
            <a:avLst/>
          </a:prstGeom>
        </p:spPr>
        <p:txBody>
          <a:bodyPr vert="horz" lIns="95562" tIns="47781" rIns="95562" bIns="47781"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3851343" y="9431601"/>
            <a:ext cx="2946347" cy="498214"/>
          </a:xfrm>
          <a:prstGeom prst="rect">
            <a:avLst/>
          </a:prstGeom>
        </p:spPr>
        <p:txBody>
          <a:bodyPr vert="horz" lIns="95562" tIns="47781" rIns="95562" bIns="47781" rtlCol="0" anchor="b"/>
          <a:lstStyle>
            <a:lvl1pPr algn="r">
              <a:defRPr sz="1300"/>
            </a:lvl1pPr>
          </a:lstStyle>
          <a:p>
            <a:fld id="{27EC5718-F4F2-B54F-AE24-991AA9961642}" type="slidenum">
              <a:rPr lang="fr-FR" smtClean="0"/>
              <a:t>‹N°›</a:t>
            </a:fld>
            <a:endParaRPr lang="fr-FR" dirty="0"/>
          </a:p>
        </p:txBody>
      </p:sp>
    </p:spTree>
    <p:extLst>
      <p:ext uri="{BB962C8B-B14F-4D97-AF65-F5344CB8AC3E}">
        <p14:creationId xmlns:p14="http://schemas.microsoft.com/office/powerpoint/2010/main" val="1040957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EC5718-F4F2-B54F-AE24-991AA9961642}" type="slidenum">
              <a:rPr lang="fr-FR" smtClean="0"/>
              <a:t>1</a:t>
            </a:fld>
            <a:endParaRPr lang="fr-FR" dirty="0"/>
          </a:p>
        </p:txBody>
      </p:sp>
    </p:spTree>
    <p:extLst>
      <p:ext uri="{BB962C8B-B14F-4D97-AF65-F5344CB8AC3E}">
        <p14:creationId xmlns:p14="http://schemas.microsoft.com/office/powerpoint/2010/main" val="2454042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33644A6-43AB-EC4E-B692-0DAA7C1549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4509120"/>
            <a:ext cx="6639315" cy="2348880"/>
          </a:xfrm>
          <a:prstGeom prst="rect">
            <a:avLst/>
          </a:prstGeom>
        </p:spPr>
      </p:pic>
      <p:pic>
        <p:nvPicPr>
          <p:cNvPr id="8" name="Image 7">
            <a:extLst>
              <a:ext uri="{FF2B5EF4-FFF2-40B4-BE49-F238E27FC236}">
                <a16:creationId xmlns:a16="http://schemas.microsoft.com/office/drawing/2014/main" id="{668A9909-1A75-2947-B919-6B7F08F8DD84}"/>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2780928"/>
          </a:xfrm>
          <a:prstGeom prst="rect">
            <a:avLst/>
          </a:prstGeom>
        </p:spPr>
      </p:pic>
      <p:sp>
        <p:nvSpPr>
          <p:cNvPr id="2" name="Titre 1"/>
          <p:cNvSpPr>
            <a:spLocks noGrp="1"/>
          </p:cNvSpPr>
          <p:nvPr>
            <p:ph type="ctrTitle"/>
          </p:nvPr>
        </p:nvSpPr>
        <p:spPr>
          <a:xfrm>
            <a:off x="742950" y="2130427"/>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244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62BB85-58C5-2C45-978E-296EE31740AB}"/>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8212E56D-2976-EE4C-A11F-D35BEF786CA4}"/>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2" name="Titre 1"/>
          <p:cNvSpPr>
            <a:spLocks noGrp="1"/>
          </p:cNvSpPr>
          <p:nvPr>
            <p:ph type="title"/>
          </p:nvPr>
        </p:nvSpPr>
        <p:spPr>
          <a:xfrm>
            <a:off x="916051" y="913912"/>
            <a:ext cx="6494222" cy="776118"/>
          </a:xfrm>
        </p:spPr>
        <p:txBody>
          <a:bodyPr/>
          <a:lstStyle>
            <a:lvl1pPr algn="l">
              <a:defRPr/>
            </a:lvl1pPr>
          </a:lstStyle>
          <a:p>
            <a:r>
              <a:rPr lang="fr-FR" dirty="0"/>
              <a:t>Modifiez le style du titre</a:t>
            </a:r>
          </a:p>
        </p:txBody>
      </p:sp>
      <p:sp>
        <p:nvSpPr>
          <p:cNvPr id="3" name="Espace réservé du contenu 2"/>
          <p:cNvSpPr>
            <a:spLocks noGrp="1"/>
          </p:cNvSpPr>
          <p:nvPr>
            <p:ph idx="1"/>
          </p:nvPr>
        </p:nvSpPr>
        <p:spPr>
          <a:xfrm>
            <a:off x="495300" y="1828482"/>
            <a:ext cx="8915400" cy="42976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A1AD3C94-4F77-41B6-BA0D-BC80977AFF8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962761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B503D6E-1744-D741-ABA9-581D53BD9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3861048"/>
            <a:ext cx="6639315" cy="2996952"/>
          </a:xfrm>
          <a:prstGeom prst="rect">
            <a:avLst/>
          </a:prstGeom>
        </p:spPr>
      </p:pic>
      <p:pic>
        <p:nvPicPr>
          <p:cNvPr id="8" name="Image 7">
            <a:extLst>
              <a:ext uri="{FF2B5EF4-FFF2-40B4-BE49-F238E27FC236}">
                <a16:creationId xmlns:a16="http://schemas.microsoft.com/office/drawing/2014/main" id="{324307B8-2A2E-F345-98EF-5B6DB9332DF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3082766"/>
          </a:xfrm>
          <a:prstGeom prst="rect">
            <a:avLst/>
          </a:prstGeom>
        </p:spPr>
      </p:pic>
      <p:sp>
        <p:nvSpPr>
          <p:cNvPr id="2" name="Titre 1"/>
          <p:cNvSpPr>
            <a:spLocks noGrp="1"/>
          </p:cNvSpPr>
          <p:nvPr>
            <p:ph type="title"/>
          </p:nvPr>
        </p:nvSpPr>
        <p:spPr>
          <a:xfrm>
            <a:off x="782506" y="4406902"/>
            <a:ext cx="8420100" cy="1362075"/>
          </a:xfrm>
        </p:spPr>
        <p:txBody>
          <a:bodyPr anchor="t"/>
          <a:lstStyle>
            <a:lvl1pPr algn="l">
              <a:defRPr sz="3250" b="1" cap="all"/>
            </a:lvl1pPr>
          </a:lstStyle>
          <a:p>
            <a:r>
              <a:rPr lang="fr-FR" dirty="0"/>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171A3344-B64D-4919-AA31-513EA676F3AA}"/>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3378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530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503555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3" name="Titre 11">
            <a:extLst>
              <a:ext uri="{FF2B5EF4-FFF2-40B4-BE49-F238E27FC236}">
                <a16:creationId xmlns:a16="http://schemas.microsoft.com/office/drawing/2014/main" id="{B7354E9F-F461-ED4E-B3BA-021028D92EA1}"/>
              </a:ext>
            </a:extLst>
          </p:cNvPr>
          <p:cNvSpPr>
            <a:spLocks noGrp="1"/>
          </p:cNvSpPr>
          <p:nvPr>
            <p:ph type="title"/>
          </p:nvPr>
        </p:nvSpPr>
        <p:spPr>
          <a:xfrm>
            <a:off x="921436" y="913912"/>
            <a:ext cx="5903772" cy="776118"/>
          </a:xfrm>
        </p:spPr>
        <p:txBody>
          <a:bodyPr/>
          <a:lstStyle>
            <a:lvl1pPr algn="l">
              <a:defRPr/>
            </a:lvl1pPr>
          </a:lstStyle>
          <a:p>
            <a:r>
              <a:rPr lang="fr-FR" dirty="0"/>
              <a:t>Modifiez le style du titre</a:t>
            </a:r>
          </a:p>
        </p:txBody>
      </p:sp>
      <p:pic>
        <p:nvPicPr>
          <p:cNvPr id="10" name="Image 9">
            <a:extLst>
              <a:ext uri="{FF2B5EF4-FFF2-40B4-BE49-F238E27FC236}">
                <a16:creationId xmlns:a16="http://schemas.microsoft.com/office/drawing/2014/main" id="{32FFB2F9-C358-4DE9-99B5-86EC4E3EBF7C}"/>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4F455CCB-E45A-4684-B94B-9DEF5FA6B819}"/>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B233FEA1-B4F4-4B06-ADC8-707A735A151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03398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6" name="Espace réservé du contenu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95300" y="6356352"/>
            <a:ext cx="2311400" cy="365125"/>
          </a:xfrm>
          <a:prstGeom prst="rect">
            <a:avLst/>
          </a:prstGeom>
        </p:spPr>
        <p:txBody>
          <a:bodyPr/>
          <a:lstStyle/>
          <a:p>
            <a:endParaRPr lang="fr-FR" dirty="0"/>
          </a:p>
        </p:txBody>
      </p:sp>
      <p:sp>
        <p:nvSpPr>
          <p:cNvPr id="8" name="Espace réservé du pied de page 7"/>
          <p:cNvSpPr>
            <a:spLocks noGrp="1"/>
          </p:cNvSpPr>
          <p:nvPr>
            <p:ph type="ftr" sz="quarter" idx="11"/>
          </p:nvPr>
        </p:nvSpPr>
        <p:spPr/>
        <p:txBody>
          <a:bodyPr/>
          <a:lstStyle/>
          <a:p>
            <a:r>
              <a:rPr lang="fr-FR"/>
              <a:t>V.2019-11-AM</a:t>
            </a:r>
            <a:endParaRPr lang="fr-FR" dirty="0"/>
          </a:p>
        </p:txBody>
      </p:sp>
      <p:sp>
        <p:nvSpPr>
          <p:cNvPr id="9" name="Espace réservé du numéro de diapositive 8"/>
          <p:cNvSpPr>
            <a:spLocks noGrp="1"/>
          </p:cNvSpPr>
          <p:nvPr>
            <p:ph type="sldNum" sz="quarter" idx="12"/>
          </p:nvPr>
        </p:nvSpPr>
        <p:spPr/>
        <p:txBody>
          <a:bodyPr/>
          <a:lstStyle/>
          <a:p>
            <a:fld id="{7B21F7F1-2EBD-4075-9C39-7F4C28F0F29B}" type="slidenum">
              <a:rPr lang="fr-FR" smtClean="0"/>
              <a:t>‹N°›</a:t>
            </a:fld>
            <a:endParaRPr lang="fr-FR" dirty="0"/>
          </a:p>
        </p:txBody>
      </p:sp>
      <p:pic>
        <p:nvPicPr>
          <p:cNvPr id="12" name="Image 11">
            <a:extLst>
              <a:ext uri="{FF2B5EF4-FFF2-40B4-BE49-F238E27FC236}">
                <a16:creationId xmlns:a16="http://schemas.microsoft.com/office/drawing/2014/main" id="{7833D9C2-8B15-435B-B284-5419343C55B1}"/>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5" name="Image 14">
            <a:extLst>
              <a:ext uri="{FF2B5EF4-FFF2-40B4-BE49-F238E27FC236}">
                <a16:creationId xmlns:a16="http://schemas.microsoft.com/office/drawing/2014/main" id="{F275B52F-EF52-4B59-9F36-0AC27B65E3A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5446C5DE-4A87-4E8D-A0E4-BBFC5FEA356E}"/>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214734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71339BF-4DE3-1843-8C0A-E51B54647879}"/>
              </a:ext>
            </a:extLst>
          </p:cNvPr>
          <p:cNvSpPr>
            <a:spLocks noGrp="1"/>
          </p:cNvSpPr>
          <p:nvPr>
            <p:ph type="title"/>
          </p:nvPr>
        </p:nvSpPr>
        <p:spPr>
          <a:xfrm>
            <a:off x="916051" y="913912"/>
            <a:ext cx="5909157" cy="776118"/>
          </a:xfrm>
        </p:spPr>
        <p:txBody>
          <a:bodyPr/>
          <a:lstStyle>
            <a:lvl1pPr algn="l">
              <a:defRPr/>
            </a:lvl1pPr>
          </a:lstStyle>
          <a:p>
            <a:r>
              <a:rPr lang="fr-FR"/>
              <a:t>Modifiez le style du titre</a:t>
            </a:r>
          </a:p>
        </p:txBody>
      </p:sp>
      <p:pic>
        <p:nvPicPr>
          <p:cNvPr id="8" name="Image 7">
            <a:extLst>
              <a:ext uri="{FF2B5EF4-FFF2-40B4-BE49-F238E27FC236}">
                <a16:creationId xmlns:a16="http://schemas.microsoft.com/office/drawing/2014/main" id="{770592FA-D4BA-4E9D-BDDC-439DC99A96A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9" name="Image 8">
            <a:extLst>
              <a:ext uri="{FF2B5EF4-FFF2-40B4-BE49-F238E27FC236}">
                <a16:creationId xmlns:a16="http://schemas.microsoft.com/office/drawing/2014/main" id="{3B333103-304E-423D-97D1-6673DCE1C67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1" name="Espace réservé du numéro de diapositive 5">
            <a:extLst>
              <a:ext uri="{FF2B5EF4-FFF2-40B4-BE49-F238E27FC236}">
                <a16:creationId xmlns:a16="http://schemas.microsoft.com/office/drawing/2014/main" id="{247948FC-07C2-4A8A-B5F3-E751C6B784D2}"/>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Tree>
    <p:extLst>
      <p:ext uri="{BB962C8B-B14F-4D97-AF65-F5344CB8AC3E}">
        <p14:creationId xmlns:p14="http://schemas.microsoft.com/office/powerpoint/2010/main" val="358811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BF37E0-21BF-45B9-89FA-76F965D330F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9170CCA8-184D-423F-A9FB-98DB5A643062}"/>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9" name="Espace réservé du numéro de diapositive 5">
            <a:extLst>
              <a:ext uri="{FF2B5EF4-FFF2-40B4-BE49-F238E27FC236}">
                <a16:creationId xmlns:a16="http://schemas.microsoft.com/office/drawing/2014/main" id="{CED11239-82AD-4898-B654-F956D787CF4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160906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DF66D9F-B5A9-6E4E-9EE4-5F968343B8BE}"/>
              </a:ext>
            </a:extLst>
          </p:cNvPr>
          <p:cNvPicPr>
            <a:picLocks/>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3548844" y="4579200"/>
            <a:ext cx="6357156" cy="2278800"/>
          </a:xfrm>
          <a:prstGeom prst="rect">
            <a:avLst/>
          </a:prstGeom>
        </p:spPr>
      </p:pic>
      <p:sp>
        <p:nvSpPr>
          <p:cNvPr id="11" name="Rectangle 10">
            <a:extLst>
              <a:ext uri="{FF2B5EF4-FFF2-40B4-BE49-F238E27FC236}">
                <a16:creationId xmlns:a16="http://schemas.microsoft.com/office/drawing/2014/main" id="{BF05C8FC-A5E3-1A4C-ACA3-6AA4A8957C85}"/>
              </a:ext>
            </a:extLst>
          </p:cNvPr>
          <p:cNvSpPr/>
          <p:nvPr userDrawn="1"/>
        </p:nvSpPr>
        <p:spPr>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2" name="Titre 1"/>
          <p:cNvSpPr>
            <a:spLocks noGrp="1"/>
          </p:cNvSpPr>
          <p:nvPr>
            <p:ph type="title"/>
          </p:nvPr>
        </p:nvSpPr>
        <p:spPr>
          <a:xfrm>
            <a:off x="495301" y="273050"/>
            <a:ext cx="3259006" cy="1162050"/>
          </a:xfrm>
        </p:spPr>
        <p:txBody>
          <a:bodyPr anchor="b"/>
          <a:lstStyle>
            <a:lvl1pPr algn="l">
              <a:defRPr sz="1625" b="1">
                <a:solidFill>
                  <a:srgbClr val="FAFAFA"/>
                </a:solidFill>
              </a:defRPr>
            </a:lvl1pPr>
          </a:lstStyle>
          <a:p>
            <a:r>
              <a:rPr lang="fr-FR"/>
              <a:t>Modifiez le style du titre</a:t>
            </a:r>
          </a:p>
        </p:txBody>
      </p:sp>
      <p:sp>
        <p:nvSpPr>
          <p:cNvPr id="3" name="Espace réservé du contenu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2"/>
            <a:ext cx="3259006" cy="4691063"/>
          </a:xfrm>
        </p:spPr>
        <p:txBody>
          <a:bodyPr/>
          <a:lstStyle>
            <a:lvl1pPr marL="0" indent="0">
              <a:buNone/>
              <a:defRPr sz="1138">
                <a:solidFill>
                  <a:srgbClr val="FAFAFA"/>
                </a:solidFill>
              </a:defRPr>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dirty="0"/>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lvl1pPr>
              <a:defRPr>
                <a:solidFill>
                  <a:schemeClr val="bg1"/>
                </a:solidFill>
              </a:defRPr>
            </a:lvl1p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2" name="Rectangle 11">
            <a:extLst>
              <a:ext uri="{FF2B5EF4-FFF2-40B4-BE49-F238E27FC236}">
                <a16:creationId xmlns:a16="http://schemas.microsoft.com/office/drawing/2014/main" id="{64929B1C-681C-E343-9317-E54C1FB5051F}"/>
              </a:ext>
            </a:extLst>
          </p:cNvPr>
          <p:cNvSpPr/>
          <p:nvPr userDrawn="1"/>
        </p:nvSpPr>
        <p:spPr>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4" name="Rectangle 13">
            <a:extLst>
              <a:ext uri="{FF2B5EF4-FFF2-40B4-BE49-F238E27FC236}">
                <a16:creationId xmlns:a16="http://schemas.microsoft.com/office/drawing/2014/main" id="{553C7ABF-97B2-DD46-9179-E511AC0CEB11}"/>
              </a:ext>
            </a:extLst>
          </p:cNvPr>
          <p:cNvSpPr/>
          <p:nvPr userDrawn="1"/>
        </p:nvSpPr>
        <p:spPr>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3" name="Espace réservé du numéro de diapositive 5">
            <a:extLst>
              <a:ext uri="{FF2B5EF4-FFF2-40B4-BE49-F238E27FC236}">
                <a16:creationId xmlns:a16="http://schemas.microsoft.com/office/drawing/2014/main" id="{259A3EB5-45B2-4924-AD92-BA6A64E00621}"/>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6924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1625"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pic>
        <p:nvPicPr>
          <p:cNvPr id="10" name="Image 9">
            <a:extLst>
              <a:ext uri="{FF2B5EF4-FFF2-40B4-BE49-F238E27FC236}">
                <a16:creationId xmlns:a16="http://schemas.microsoft.com/office/drawing/2014/main" id="{03962876-D2F7-41B0-A288-94B4B850990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EED9DB25-63BC-4448-9BF3-176675E611EE}"/>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EF42C435-18A2-4154-86DB-650BEC7AA44C}"/>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57211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4488" y="257326"/>
            <a:ext cx="8915400" cy="457197"/>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B21F7F1-2EBD-4075-9C39-7F4C28F0F29B}" type="slidenum">
              <a:rPr lang="fr-FR" smtClean="0"/>
              <a:t>‹N°›</a:t>
            </a:fld>
            <a:endParaRPr lang="fr-FR" dirty="0"/>
          </a:p>
        </p:txBody>
      </p:sp>
    </p:spTree>
    <p:extLst>
      <p:ext uri="{BB962C8B-B14F-4D97-AF65-F5344CB8AC3E}">
        <p14:creationId xmlns:p14="http://schemas.microsoft.com/office/powerpoint/2010/main" val="305728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p:titleStyle>
    <p:bodyStyle>
      <a:lvl1pPr marL="278606" indent="-278606" algn="l" defTabSz="742950" rtl="0" eaLnBrk="1" latinLnBrk="0" hangingPunct="1">
        <a:spcBef>
          <a:spcPct val="20000"/>
        </a:spcBef>
        <a:buFont typeface="Arial" panose="020B0604020202020204" pitchFamily="34" charset="0"/>
        <a:buChar char="•"/>
        <a:defRPr sz="2600" kern="1200">
          <a:solidFill>
            <a:schemeClr val="tx1"/>
          </a:solidFill>
          <a:latin typeface="Raleway" panose="020B0503030101060003" pitchFamily="34" charset="77"/>
          <a:ea typeface="+mn-ea"/>
          <a:cs typeface="+mn-cs"/>
        </a:defRPr>
      </a:lvl1pPr>
      <a:lvl2pPr marL="603647" indent="-232172" algn="l" defTabSz="742950" rtl="0" eaLnBrk="1" latinLnBrk="0" hangingPunct="1">
        <a:spcBef>
          <a:spcPct val="20000"/>
        </a:spcBef>
        <a:buFont typeface="Arial" panose="020B0604020202020204" pitchFamily="34" charset="0"/>
        <a:buChar char="–"/>
        <a:defRPr sz="2275" kern="1200">
          <a:solidFill>
            <a:schemeClr val="tx1"/>
          </a:solidFill>
          <a:latin typeface="Raleway" panose="020B0503030101060003" pitchFamily="34" charset="77"/>
          <a:ea typeface="+mn-ea"/>
          <a:cs typeface="+mn-cs"/>
        </a:defRPr>
      </a:lvl2pPr>
      <a:lvl3pPr marL="928688" indent="-185738" algn="l" defTabSz="742950" rtl="0" eaLnBrk="1" latinLnBrk="0" hangingPunct="1">
        <a:spcBef>
          <a:spcPct val="20000"/>
        </a:spcBef>
        <a:buFont typeface="Arial" panose="020B0604020202020204" pitchFamily="34" charset="0"/>
        <a:buChar char="•"/>
        <a:defRPr sz="1950" kern="1200">
          <a:solidFill>
            <a:schemeClr val="tx1"/>
          </a:solidFill>
          <a:latin typeface="Raleway" panose="020B0503030101060003" pitchFamily="34" charset="77"/>
          <a:ea typeface="+mn-ea"/>
          <a:cs typeface="+mn-cs"/>
        </a:defRPr>
      </a:lvl3pPr>
      <a:lvl4pPr marL="1300163"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4pPr>
      <a:lvl5pPr marL="1671638"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jpeg"/><Relationship Id="rId7" Type="http://schemas.openxmlformats.org/officeDocument/2006/relationships/image" Target="../media/image17.jp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image" Target="../media/image12.jpe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6.jpg"/><Relationship Id="rId11" Type="http://schemas.openxmlformats.org/officeDocument/2006/relationships/image" Target="../media/image21.jp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jp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98" t="26901" r="26047" b="42767"/>
          <a:stretch/>
        </p:blipFill>
        <p:spPr>
          <a:xfrm>
            <a:off x="3922659" y="357161"/>
            <a:ext cx="2254477" cy="2016289"/>
          </a:xfrm>
          <a:prstGeom prst="rect">
            <a:avLst/>
          </a:prstGeom>
        </p:spPr>
      </p:pic>
      <p:sp>
        <p:nvSpPr>
          <p:cNvPr id="30" name="ZoneTexte 29">
            <a:extLst>
              <a:ext uri="{FF2B5EF4-FFF2-40B4-BE49-F238E27FC236}">
                <a16:creationId xmlns:a16="http://schemas.microsoft.com/office/drawing/2014/main" id="{E2417E0E-FC50-45B1-9F22-242DCA929A52}"/>
              </a:ext>
            </a:extLst>
          </p:cNvPr>
          <p:cNvSpPr txBox="1"/>
          <p:nvPr/>
        </p:nvSpPr>
        <p:spPr>
          <a:xfrm>
            <a:off x="2538076" y="2229370"/>
            <a:ext cx="4829849" cy="798360"/>
          </a:xfrm>
          <a:prstGeom prst="rect">
            <a:avLst/>
          </a:prstGeom>
          <a:noFill/>
        </p:spPr>
        <p:txBody>
          <a:bodyPr wrap="square" rtlCol="0">
            <a:spAutoFit/>
          </a:bodyPr>
          <a:lstStyle>
            <a:defPPr>
              <a:defRPr lang="fr-FR"/>
            </a:defPPr>
            <a:lvl1pPr>
              <a:defRPr sz="1600" b="1">
                <a:latin typeface="Raleway" panose="020B0503030101060003" pitchFamily="34" charset="77"/>
              </a:defRPr>
            </a:lvl1pPr>
          </a:lstStyle>
          <a:p>
            <a:pPr algn="ctr"/>
            <a:r>
              <a:rPr lang="fr-FR" sz="1300" dirty="0">
                <a:latin typeface="Segoe UI Semibold" panose="020B0702040204020203" pitchFamily="34" charset="0"/>
                <a:cs typeface="Segoe UI Semibold" panose="020B0702040204020203" pitchFamily="34" charset="0"/>
              </a:rPr>
              <a:t>De l’idée à l’opportunité</a:t>
            </a:r>
          </a:p>
          <a:p>
            <a:pPr algn="ctr"/>
            <a:endParaRPr lang="fr-FR" sz="1400" dirty="0">
              <a:latin typeface="Segoe UI Semibold" panose="020B0702040204020203" pitchFamily="34" charset="0"/>
              <a:cs typeface="Segoe UI Semibold" panose="020B0702040204020203" pitchFamily="34" charset="0"/>
            </a:endParaRPr>
          </a:p>
          <a:p>
            <a:pPr algn="ctr"/>
            <a:r>
              <a:rPr lang="fr-FR" sz="1800" dirty="0">
                <a:latin typeface="Segoe UI Semibold" panose="020B0702040204020203" pitchFamily="34" charset="0"/>
                <a:cs typeface="Segoe UI Semibold" panose="020B0702040204020203" pitchFamily="34" charset="0"/>
              </a:rPr>
              <a:t>Une méthode pour concevoir son futur</a:t>
            </a:r>
          </a:p>
        </p:txBody>
      </p:sp>
      <p:sp>
        <p:nvSpPr>
          <p:cNvPr id="29" name="Rectangle 28">
            <a:extLst>
              <a:ext uri="{FF2B5EF4-FFF2-40B4-BE49-F238E27FC236}">
                <a16:creationId xmlns:a16="http://schemas.microsoft.com/office/drawing/2014/main" id="{31601EB0-1F76-49F2-B4CC-BB4CD292F3FD}"/>
              </a:ext>
            </a:extLst>
          </p:cNvPr>
          <p:cNvSpPr/>
          <p:nvPr/>
        </p:nvSpPr>
        <p:spPr>
          <a:xfrm>
            <a:off x="301576" y="5517232"/>
            <a:ext cx="9441968" cy="1200329"/>
          </a:xfrm>
          <a:prstGeom prst="rect">
            <a:avLst/>
          </a:prstGeom>
        </p:spPr>
        <p:txBody>
          <a:bodyPr wrap="square">
            <a:spAutoFit/>
          </a:bodyPr>
          <a:lstStyle/>
          <a:p>
            <a:r>
              <a:rPr lang="fr-FR" sz="800" b="1" dirty="0" err="1">
                <a:effectLst/>
                <a:latin typeface="+mj-lt"/>
                <a:cs typeface="Segoe UI Semibold" panose="020B0702040204020203" pitchFamily="34" charset="0"/>
              </a:rPr>
              <a:t>IDéO</a:t>
            </a:r>
            <a:r>
              <a:rPr lang="fr-FR" sz="800" b="1" dirty="0">
                <a:effectLst/>
                <a:latin typeface="+mj-lt"/>
                <a:cs typeface="Segoe UI Semibold" panose="020B0702040204020203" pitchFamily="34" charset="0"/>
              </a:rPr>
              <a:t> © Document de travail</a:t>
            </a:r>
            <a:br>
              <a:rPr lang="fr-FR" sz="800" b="1" dirty="0">
                <a:effectLst/>
                <a:latin typeface="+mj-lt"/>
                <a:cs typeface="Segoe UI Semibold" panose="020B0702040204020203" pitchFamily="34" charset="0"/>
              </a:rPr>
            </a:br>
            <a:r>
              <a:rPr lang="fr-FR" sz="800" b="1" dirty="0">
                <a:effectLst/>
                <a:latin typeface="+mj-lt"/>
                <a:cs typeface="Segoe UI Light" panose="020B0502040204020203" pitchFamily="34" charset="0"/>
              </a:rPr>
              <a:t>Version Complète</a:t>
            </a:r>
          </a:p>
          <a:p>
            <a:endParaRPr lang="fr-FR" sz="800" b="1" dirty="0">
              <a:effectLst/>
              <a:latin typeface="+mj-lt"/>
              <a:cs typeface="Segoe UI Light" panose="020B0502040204020203" pitchFamily="34" charset="0"/>
            </a:endParaRPr>
          </a:p>
          <a:p>
            <a:r>
              <a:rPr lang="fr-FR" sz="800" dirty="0">
                <a:effectLst/>
                <a:latin typeface="+mj-lt"/>
                <a:cs typeface="Segoe UI Light" panose="020B0502040204020203" pitchFamily="34" charset="0"/>
              </a:rPr>
              <a:t>Conception originale : </a:t>
            </a:r>
            <a:r>
              <a:rPr lang="fr-FR" sz="800" b="1" dirty="0">
                <a:effectLst/>
                <a:latin typeface="+mj-lt"/>
                <a:cs typeface="Segoe UI Light" panose="020B0502040204020203" pitchFamily="34" charset="0"/>
              </a:rPr>
              <a:t>Pr. Christophe Schmitt</a:t>
            </a:r>
          </a:p>
          <a:p>
            <a:r>
              <a:rPr lang="fr-FR" sz="800" dirty="0">
                <a:effectLst/>
                <a:latin typeface="+mj-lt"/>
                <a:cs typeface="Segoe UI Light" panose="020B0502040204020203" pitchFamily="34" charset="0"/>
              </a:rPr>
              <a:t>Vice-Président de l’Université de Lorraine en charge de l’entrepreneuriat et l’incubation</a:t>
            </a:r>
          </a:p>
          <a:p>
            <a:r>
              <a:rPr lang="fr-FR" sz="800" dirty="0">
                <a:effectLst/>
                <a:latin typeface="+mj-lt"/>
                <a:cs typeface="Segoe UI Light" panose="020B0502040204020203" pitchFamily="34" charset="0"/>
              </a:rPr>
              <a:t>Titulaire de la Chaire « Entreprendre »</a:t>
            </a:r>
          </a:p>
          <a:p>
            <a:endParaRPr lang="fr-FR" sz="800" b="1" dirty="0">
              <a:latin typeface="+mj-lt"/>
              <a:cs typeface="Segoe UI Light" panose="020B0502040204020203" pitchFamily="34" charset="0"/>
            </a:endParaRPr>
          </a:p>
          <a:p>
            <a:r>
              <a:rPr lang="fr-FR" sz="800" dirty="0">
                <a:latin typeface="+mj-lt"/>
                <a:cs typeface="Segoe UI Light" panose="020B0502040204020203" pitchFamily="34" charset="0"/>
              </a:rPr>
              <a:t>Adaptation : </a:t>
            </a:r>
            <a:r>
              <a:rPr lang="fr-FR" sz="800" b="1" dirty="0">
                <a:latin typeface="+mj-lt"/>
                <a:cs typeface="Segoe UI Light" panose="020B0502040204020203" pitchFamily="34" charset="0"/>
              </a:rPr>
              <a:t>Aramis Marin</a:t>
            </a:r>
          </a:p>
          <a:p>
            <a:pPr algn="r"/>
            <a:r>
              <a:rPr lang="fr-FR" sz="800" b="1" dirty="0">
                <a:solidFill>
                  <a:schemeClr val="bg1"/>
                </a:solidFill>
                <a:effectLst/>
                <a:latin typeface="+mj-lt"/>
                <a:cs typeface="Segoe UI Semibold" panose="020B0702040204020203" pitchFamily="34" charset="0"/>
              </a:rPr>
              <a:t>© V. 202203AM</a:t>
            </a:r>
          </a:p>
        </p:txBody>
      </p:sp>
      <p:sp>
        <p:nvSpPr>
          <p:cNvPr id="33" name="ZoneTexte 32">
            <a:extLst>
              <a:ext uri="{FF2B5EF4-FFF2-40B4-BE49-F238E27FC236}">
                <a16:creationId xmlns:a16="http://schemas.microsoft.com/office/drawing/2014/main" id="{D0F49550-5C9F-4833-A8B8-EE9C466D1EC2}"/>
              </a:ext>
            </a:extLst>
          </p:cNvPr>
          <p:cNvSpPr txBox="1"/>
          <p:nvPr/>
        </p:nvSpPr>
        <p:spPr>
          <a:xfrm>
            <a:off x="301575" y="4245659"/>
            <a:ext cx="9496644" cy="720710"/>
          </a:xfrm>
          <a:prstGeom prst="rect">
            <a:avLst/>
          </a:prstGeom>
          <a:noFill/>
        </p:spPr>
        <p:txBody>
          <a:bodyPr wrap="square" rtlCol="0">
            <a:spAutoFit/>
          </a:bodyPr>
          <a:lstStyle/>
          <a:p>
            <a:pPr>
              <a:spcBef>
                <a:spcPts val="488"/>
              </a:spcBef>
              <a:spcAft>
                <a:spcPts val="488"/>
              </a:spcAft>
            </a:pPr>
            <a:r>
              <a:rPr lang="fr-FR" sz="1600" dirty="0">
                <a:latin typeface="+mj-lt"/>
                <a:cs typeface="Segoe UI Light" panose="020B0502040204020203" pitchFamily="34" charset="0"/>
              </a:rPr>
              <a:t>Porteur(s) du projet : ________________________________________________________________________ </a:t>
            </a:r>
          </a:p>
          <a:p>
            <a:pPr>
              <a:spcBef>
                <a:spcPts val="488"/>
              </a:spcBef>
              <a:spcAft>
                <a:spcPts val="488"/>
              </a:spcAft>
            </a:pPr>
            <a:r>
              <a:rPr lang="fr-FR" sz="1600" dirty="0">
                <a:latin typeface="+mj-lt"/>
                <a:cs typeface="Segoe UI Light" panose="020B0502040204020203" pitchFamily="34" charset="0"/>
              </a:rPr>
              <a:t>Date : __________</a:t>
            </a:r>
          </a:p>
        </p:txBody>
      </p:sp>
      <p:sp>
        <p:nvSpPr>
          <p:cNvPr id="34" name="ZoneTexte 33">
            <a:extLst>
              <a:ext uri="{FF2B5EF4-FFF2-40B4-BE49-F238E27FC236}">
                <a16:creationId xmlns:a16="http://schemas.microsoft.com/office/drawing/2014/main" id="{54401926-CCC7-40E3-B737-2BAD426D6187}"/>
              </a:ext>
            </a:extLst>
          </p:cNvPr>
          <p:cNvSpPr txBox="1"/>
          <p:nvPr/>
        </p:nvSpPr>
        <p:spPr>
          <a:xfrm>
            <a:off x="301575" y="3155172"/>
            <a:ext cx="9496644" cy="800219"/>
          </a:xfrm>
          <a:prstGeom prst="rect">
            <a:avLst/>
          </a:prstGeom>
          <a:noFill/>
        </p:spPr>
        <p:txBody>
          <a:bodyPr wrap="square" rtlCol="0">
            <a:spAutoFit/>
          </a:bodyPr>
          <a:lstStyle/>
          <a:p>
            <a:pPr>
              <a:spcBef>
                <a:spcPts val="600"/>
              </a:spcBef>
              <a:spcAft>
                <a:spcPts val="600"/>
              </a:spcAft>
            </a:pPr>
            <a:r>
              <a:rPr lang="fr-FR" dirty="0">
                <a:latin typeface="+mj-lt"/>
                <a:cs typeface="Segoe UI Semibold" panose="020B0702040204020203" pitchFamily="34" charset="0"/>
              </a:rPr>
              <a:t>Projet / Equipe No. ____</a:t>
            </a:r>
          </a:p>
          <a:p>
            <a:pPr>
              <a:spcBef>
                <a:spcPts val="600"/>
              </a:spcBef>
              <a:spcAft>
                <a:spcPts val="600"/>
              </a:spcAft>
            </a:pPr>
            <a:r>
              <a:rPr lang="fr-FR" dirty="0">
                <a:latin typeface="+mj-lt"/>
                <a:cs typeface="Segoe UI Semibold" panose="020B0702040204020203" pitchFamily="34" charset="0"/>
              </a:rPr>
              <a:t>Nom du projet :</a:t>
            </a:r>
          </a:p>
        </p:txBody>
      </p:sp>
      <p:cxnSp>
        <p:nvCxnSpPr>
          <p:cNvPr id="11" name="Connecteur droit 10"/>
          <p:cNvCxnSpPr/>
          <p:nvPr/>
        </p:nvCxnSpPr>
        <p:spPr>
          <a:xfrm flipV="1">
            <a:off x="2072680" y="3926382"/>
            <a:ext cx="7416824" cy="6674"/>
          </a:xfrm>
          <a:prstGeom prst="line">
            <a:avLst/>
          </a:prstGeom>
          <a:ln w="19050"/>
        </p:spPr>
        <p:style>
          <a:lnRef idx="1">
            <a:schemeClr val="dk1"/>
          </a:lnRef>
          <a:fillRef idx="0">
            <a:schemeClr val="dk1"/>
          </a:fillRef>
          <a:effectRef idx="0">
            <a:schemeClr val="dk1"/>
          </a:effectRef>
          <a:fontRef idx="minor">
            <a:schemeClr val="tx1"/>
          </a:fontRef>
        </p:style>
      </p:cxnSp>
      <p:pic>
        <p:nvPicPr>
          <p:cNvPr id="3" name="Image 2">
            <a:extLst>
              <a:ext uri="{FF2B5EF4-FFF2-40B4-BE49-F238E27FC236}">
                <a16:creationId xmlns:a16="http://schemas.microsoft.com/office/drawing/2014/main" id="{3207E65F-F2D7-4DE2-922F-78AA14A8F1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5308"/>
          <a:stretch/>
        </p:blipFill>
        <p:spPr>
          <a:xfrm>
            <a:off x="7113240" y="346153"/>
            <a:ext cx="2304256" cy="502648"/>
          </a:xfrm>
          <a:prstGeom prst="rect">
            <a:avLst/>
          </a:prstGeom>
        </p:spPr>
      </p:pic>
    </p:spTree>
    <p:extLst>
      <p:ext uri="{BB962C8B-B14F-4D97-AF65-F5344CB8AC3E}">
        <p14:creationId xmlns:p14="http://schemas.microsoft.com/office/powerpoint/2010/main" val="1080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7546F2-AA87-4179-8632-AAB8B4CA53AF}"/>
              </a:ext>
            </a:extLst>
          </p:cNvPr>
          <p:cNvSpPr/>
          <p:nvPr/>
        </p:nvSpPr>
        <p:spPr>
          <a:xfrm>
            <a:off x="5011959" y="1229399"/>
            <a:ext cx="4584944" cy="21111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10</a:t>
            </a:fld>
            <a:endParaRPr lang="fr-FR" dirty="0">
              <a:latin typeface="+mj-lt"/>
              <a:cs typeface="Segoe UI Light" panose="020B0502040204020203" pitchFamily="34" charset="0"/>
            </a:endParaRPr>
          </a:p>
        </p:txBody>
      </p:sp>
      <p:sp>
        <p:nvSpPr>
          <p:cNvPr id="16" name="Rectangle 15">
            <a:extLst>
              <a:ext uri="{FF2B5EF4-FFF2-40B4-BE49-F238E27FC236}">
                <a16:creationId xmlns:a16="http://schemas.microsoft.com/office/drawing/2014/main" id="{AA28D50C-82DD-4678-BC36-4C99AF5EE080}"/>
              </a:ext>
            </a:extLst>
          </p:cNvPr>
          <p:cNvSpPr/>
          <p:nvPr/>
        </p:nvSpPr>
        <p:spPr>
          <a:xfrm>
            <a:off x="296047" y="1229399"/>
            <a:ext cx="4584944" cy="21111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C92FD695-F269-44B9-A57B-788FA3538ED1}"/>
              </a:ext>
            </a:extLst>
          </p:cNvPr>
          <p:cNvSpPr/>
          <p:nvPr/>
        </p:nvSpPr>
        <p:spPr>
          <a:xfrm>
            <a:off x="296048" y="929317"/>
            <a:ext cx="4584944" cy="931024"/>
          </a:xfrm>
          <a:prstGeom prst="rect">
            <a:avLst/>
          </a:prstGeom>
          <a:noFill/>
          <a:ln>
            <a:noFill/>
          </a:ln>
        </p:spPr>
        <p:txBody>
          <a:bodyPr wrap="square">
            <a:spAutoFit/>
          </a:bodyPr>
          <a:lstStyle/>
          <a:p>
            <a:r>
              <a:rPr lang="fr-FR" sz="1400" b="1" dirty="0">
                <a:latin typeface="+mj-lt"/>
                <a:cs typeface="Segoe UI Light" panose="020B0502040204020203" pitchFamily="34" charset="0"/>
              </a:rPr>
              <a:t>2.2. Marché visé</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Combien de personnes / structures peuvent être intéressés pour acheter votre produit? Quel est leur pouvoir d’achat ? Combien d’unités / de prestations par an? Quelles sont les tendances du marché? Est-ce qu’il y a une saisonnalité de l’activité?</a:t>
            </a:r>
            <a:endParaRPr lang="fr-FR" sz="1050" b="1" i="1" dirty="0">
              <a:latin typeface="+mj-lt"/>
              <a:cs typeface="Segoe UI Light" panose="020B0502040204020203" pitchFamily="34" charset="0"/>
            </a:endParaRPr>
          </a:p>
        </p:txBody>
      </p:sp>
      <p:sp>
        <p:nvSpPr>
          <p:cNvPr id="21" name="Rectangle 20">
            <a:extLst>
              <a:ext uri="{FF2B5EF4-FFF2-40B4-BE49-F238E27FC236}">
                <a16:creationId xmlns:a16="http://schemas.microsoft.com/office/drawing/2014/main" id="{8625F986-46B0-4C63-A589-CF69B385DD8A}"/>
              </a:ext>
            </a:extLst>
          </p:cNvPr>
          <p:cNvSpPr/>
          <p:nvPr/>
        </p:nvSpPr>
        <p:spPr>
          <a:xfrm>
            <a:off x="282996" y="3770898"/>
            <a:ext cx="9323942" cy="24779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3" name="Rectangle 22">
            <a:extLst>
              <a:ext uri="{FF2B5EF4-FFF2-40B4-BE49-F238E27FC236}">
                <a16:creationId xmlns:a16="http://schemas.microsoft.com/office/drawing/2014/main" id="{F69CBFBC-32BC-408D-8B79-870A794D719F}"/>
              </a:ext>
            </a:extLst>
          </p:cNvPr>
          <p:cNvSpPr/>
          <p:nvPr/>
        </p:nvSpPr>
        <p:spPr>
          <a:xfrm>
            <a:off x="282997" y="3452490"/>
            <a:ext cx="9313906" cy="1115690"/>
          </a:xfrm>
          <a:prstGeom prst="rect">
            <a:avLst/>
          </a:prstGeom>
          <a:noFill/>
          <a:ln>
            <a:noFill/>
          </a:ln>
        </p:spPr>
        <p:txBody>
          <a:bodyPr wrap="square">
            <a:spAutoFit/>
          </a:bodyPr>
          <a:lstStyle/>
          <a:p>
            <a:r>
              <a:rPr lang="fr-FR" sz="1400" b="1" dirty="0">
                <a:latin typeface="+mj-lt"/>
                <a:cs typeface="Segoe UI Light" panose="020B0502040204020203" pitchFamily="34" charset="0"/>
              </a:rPr>
              <a:t>2.4. Mix marketing et stratégie commerciale</a:t>
            </a:r>
          </a:p>
          <a:p>
            <a:endParaRPr lang="fr-FR" sz="1050" dirty="0">
              <a:solidFill>
                <a:sysClr val="windowText" lastClr="000000"/>
              </a:solidFill>
              <a:latin typeface="+mj-lt"/>
              <a:cs typeface="Segoe UI Light" panose="020B0502040204020203" pitchFamily="34" charset="0"/>
            </a:endParaRPr>
          </a:p>
          <a:p>
            <a:r>
              <a:rPr lang="fr-FR" sz="1050" i="1" dirty="0">
                <a:solidFill>
                  <a:sysClr val="windowText" lastClr="000000"/>
                </a:solidFill>
                <a:latin typeface="+mj-lt"/>
                <a:cs typeface="Segoe UI Light" panose="020B0502040204020203" pitchFamily="34" charset="0"/>
              </a:rPr>
              <a:t>Quel emballage, présentation, univers va accompagner nos produits? Quels sont les gammes disponibles? Quels sont les moyens de distribution, les points de vente, les canaux qu’on va employer pour faire arriver nos produits à nos clients? Quels prix on va fixer? Quel est notre marge? Quelle communication et quelle publicité va-t-on mettre en place ? Quels médias, </a:t>
            </a:r>
            <a:r>
              <a:rPr lang="fr-FR" sz="1050" i="1" dirty="0" err="1">
                <a:solidFill>
                  <a:sysClr val="windowText" lastClr="000000"/>
                </a:solidFill>
                <a:latin typeface="+mj-lt"/>
                <a:cs typeface="Segoe UI Light" panose="020B0502040204020203" pitchFamily="34" charset="0"/>
              </a:rPr>
              <a:t>hors-media</a:t>
            </a:r>
            <a:r>
              <a:rPr lang="fr-FR" sz="1050" i="1" dirty="0">
                <a:solidFill>
                  <a:sysClr val="windowText" lastClr="000000"/>
                </a:solidFill>
                <a:latin typeface="+mj-lt"/>
                <a:cs typeface="Segoe UI Light" panose="020B0502040204020203" pitchFamily="34" charset="0"/>
              </a:rPr>
              <a:t>? Quels partenariats, sponsoring, </a:t>
            </a:r>
            <a:r>
              <a:rPr lang="fr-FR" sz="1050" i="1" dirty="0" err="1">
                <a:solidFill>
                  <a:sysClr val="windowText" lastClr="000000"/>
                </a:solidFill>
                <a:latin typeface="+mj-lt"/>
                <a:cs typeface="Segoe UI Light" panose="020B0502040204020203" pitchFamily="34" charset="0"/>
              </a:rPr>
              <a:t>cobrandings</a:t>
            </a:r>
            <a:r>
              <a:rPr lang="fr-FR" sz="1050" i="1" dirty="0">
                <a:solidFill>
                  <a:sysClr val="windowText" lastClr="000000"/>
                </a:solidFill>
                <a:latin typeface="+mj-lt"/>
                <a:cs typeface="Segoe UI Light" panose="020B0502040204020203" pitchFamily="34" charset="0"/>
              </a:rPr>
              <a:t>, sont possibles? Quels objectifs de vente pouvons-nous nous fixer? Comment allons-nous assurer ces objectifs?</a:t>
            </a:r>
          </a:p>
        </p:txBody>
      </p:sp>
      <p:sp>
        <p:nvSpPr>
          <p:cNvPr id="8" name="Rectangle 7">
            <a:extLst>
              <a:ext uri="{FF2B5EF4-FFF2-40B4-BE49-F238E27FC236}">
                <a16:creationId xmlns:a16="http://schemas.microsoft.com/office/drawing/2014/main" id="{A218252B-7A8A-4DDA-8D8A-904D333EED0C}"/>
              </a:ext>
            </a:extLst>
          </p:cNvPr>
          <p:cNvSpPr/>
          <p:nvPr/>
        </p:nvSpPr>
        <p:spPr>
          <a:xfrm>
            <a:off x="5011959" y="929317"/>
            <a:ext cx="4584944" cy="1084912"/>
          </a:xfrm>
          <a:prstGeom prst="rect">
            <a:avLst/>
          </a:prstGeom>
          <a:noFill/>
          <a:ln>
            <a:noFill/>
          </a:ln>
        </p:spPr>
        <p:txBody>
          <a:bodyPr wrap="square">
            <a:spAutoFit/>
          </a:bodyPr>
          <a:lstStyle/>
          <a:p>
            <a:r>
              <a:rPr lang="fr-FR" sz="1400" b="1" dirty="0">
                <a:latin typeface="+mj-lt"/>
                <a:cs typeface="Segoe UI Light" panose="020B0502040204020203" pitchFamily="34" charset="0"/>
              </a:rPr>
              <a:t>2.3. Capacité de production</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Avec l’équipe et l’équipement qu’on peut avoir au début du projet, quelle est notre capacité de production (journalière, hebdomadaire, mensuelle, annuelle) ? Quel processus de production / prestation de service pouvons-nous imaginer mettre en place ?</a:t>
            </a:r>
            <a:endParaRPr lang="fr-FR" sz="1050" b="1" i="1" dirty="0">
              <a:latin typeface="+mj-lt"/>
              <a:cs typeface="Segoe UI Light" panose="020B0502040204020203" pitchFamily="34" charset="0"/>
            </a:endParaRPr>
          </a:p>
        </p:txBody>
      </p:sp>
    </p:spTree>
    <p:extLst>
      <p:ext uri="{BB962C8B-B14F-4D97-AF65-F5344CB8AC3E}">
        <p14:creationId xmlns:p14="http://schemas.microsoft.com/office/powerpoint/2010/main" val="214014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7546F2-AA87-4179-8632-AAB8B4CA53AF}"/>
              </a:ext>
            </a:extLst>
          </p:cNvPr>
          <p:cNvSpPr/>
          <p:nvPr/>
        </p:nvSpPr>
        <p:spPr>
          <a:xfrm>
            <a:off x="296048" y="4254827"/>
            <a:ext cx="9321535" cy="21111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11</a:t>
            </a:fld>
            <a:endParaRPr lang="fr-FR" dirty="0">
              <a:latin typeface="+mj-lt"/>
              <a:cs typeface="Segoe UI Light" panose="020B0502040204020203" pitchFamily="34" charset="0"/>
            </a:endParaRPr>
          </a:p>
        </p:txBody>
      </p:sp>
      <p:sp>
        <p:nvSpPr>
          <p:cNvPr id="16" name="Rectangle 15">
            <a:extLst>
              <a:ext uri="{FF2B5EF4-FFF2-40B4-BE49-F238E27FC236}">
                <a16:creationId xmlns:a16="http://schemas.microsoft.com/office/drawing/2014/main" id="{AA28D50C-82DD-4678-BC36-4C99AF5EE080}"/>
              </a:ext>
            </a:extLst>
          </p:cNvPr>
          <p:cNvSpPr/>
          <p:nvPr/>
        </p:nvSpPr>
        <p:spPr>
          <a:xfrm>
            <a:off x="4721039" y="165029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C92FD695-F269-44B9-A57B-788FA3538ED1}"/>
              </a:ext>
            </a:extLst>
          </p:cNvPr>
          <p:cNvSpPr/>
          <p:nvPr/>
        </p:nvSpPr>
        <p:spPr>
          <a:xfrm>
            <a:off x="296048" y="929317"/>
            <a:ext cx="4584944" cy="623248"/>
          </a:xfrm>
          <a:prstGeom prst="rect">
            <a:avLst/>
          </a:prstGeom>
          <a:noFill/>
          <a:ln>
            <a:noFill/>
          </a:ln>
        </p:spPr>
        <p:txBody>
          <a:bodyPr wrap="square">
            <a:spAutoFit/>
          </a:bodyPr>
          <a:lstStyle/>
          <a:p>
            <a:r>
              <a:rPr lang="fr-FR" sz="1400" b="1" dirty="0">
                <a:latin typeface="+mj-lt"/>
                <a:cs typeface="Segoe UI Light" panose="020B0502040204020203" pitchFamily="34" charset="0"/>
              </a:rPr>
              <a:t>2.5. Concurrence et stratégie concurrentielle</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Comment ressentez-vous la pression des forces du marché?</a:t>
            </a:r>
            <a:endParaRPr lang="fr-FR" sz="1050" b="1" i="1" dirty="0">
              <a:latin typeface="+mj-lt"/>
              <a:cs typeface="Segoe UI Light" panose="020B0502040204020203" pitchFamily="34" charset="0"/>
            </a:endParaRPr>
          </a:p>
        </p:txBody>
      </p:sp>
      <p:sp>
        <p:nvSpPr>
          <p:cNvPr id="8" name="Rectangle 7">
            <a:extLst>
              <a:ext uri="{FF2B5EF4-FFF2-40B4-BE49-F238E27FC236}">
                <a16:creationId xmlns:a16="http://schemas.microsoft.com/office/drawing/2014/main" id="{A218252B-7A8A-4DDA-8D8A-904D333EED0C}"/>
              </a:ext>
            </a:extLst>
          </p:cNvPr>
          <p:cNvSpPr/>
          <p:nvPr/>
        </p:nvSpPr>
        <p:spPr>
          <a:xfrm>
            <a:off x="288417" y="4235491"/>
            <a:ext cx="9329166" cy="400110"/>
          </a:xfrm>
          <a:prstGeom prst="rect">
            <a:avLst/>
          </a:prstGeom>
          <a:noFill/>
          <a:ln>
            <a:noFill/>
          </a:ln>
        </p:spPr>
        <p:txBody>
          <a:bodyPr wrap="square">
            <a:spAutoFit/>
          </a:bodyPr>
          <a:lstStyle/>
          <a:p>
            <a:r>
              <a:rPr lang="fr-FR" sz="1000" i="1" dirty="0">
                <a:solidFill>
                  <a:sysClr val="windowText" lastClr="000000"/>
                </a:solidFill>
                <a:latin typeface="+mj-lt"/>
                <a:cs typeface="Segoe UI Light" panose="020B0502040204020203" pitchFamily="34" charset="0"/>
              </a:rPr>
              <a:t>Quelles stratégies de protection intellectuelle, de veille technologique, de veille concurrentielle ou d’intelligence économique pouvez-vous mettre en place ? Pouvez-vous faire des contrats, établir des accords ou célébrer des alliances ?</a:t>
            </a:r>
            <a:endParaRPr lang="fr-FR" sz="1050" b="1" i="1" dirty="0">
              <a:latin typeface="+mj-lt"/>
              <a:cs typeface="Segoe UI Light" panose="020B0502040204020203" pitchFamily="34" charset="0"/>
            </a:endParaRPr>
          </a:p>
        </p:txBody>
      </p:sp>
      <p:sp>
        <p:nvSpPr>
          <p:cNvPr id="2" name="ZoneTexte 1">
            <a:extLst>
              <a:ext uri="{FF2B5EF4-FFF2-40B4-BE49-F238E27FC236}">
                <a16:creationId xmlns:a16="http://schemas.microsoft.com/office/drawing/2014/main" id="{D6068750-5582-4BE2-B7F7-09EEC4C329F9}"/>
              </a:ext>
            </a:extLst>
          </p:cNvPr>
          <p:cNvSpPr txBox="1"/>
          <p:nvPr/>
        </p:nvSpPr>
        <p:spPr>
          <a:xfrm>
            <a:off x="256544" y="1639924"/>
            <a:ext cx="4320480" cy="461665"/>
          </a:xfrm>
          <a:prstGeom prst="rect">
            <a:avLst/>
          </a:prstGeom>
          <a:noFill/>
        </p:spPr>
        <p:txBody>
          <a:bodyPr wrap="square" rtlCol="0">
            <a:spAutoFit/>
          </a:bodyPr>
          <a:lstStyle/>
          <a:p>
            <a:r>
              <a:rPr lang="fr-FR" sz="1200" dirty="0"/>
              <a:t>Pensez-vous qu’il y a une forte menace que des </a:t>
            </a:r>
            <a:r>
              <a:rPr lang="fr-FR" sz="1200" b="1" dirty="0"/>
              <a:t>nouveaux entrants </a:t>
            </a:r>
            <a:r>
              <a:rPr lang="fr-FR" sz="1200" dirty="0"/>
              <a:t>arrivent rapidement au marché, en imitant votre offre ?</a:t>
            </a:r>
          </a:p>
        </p:txBody>
      </p:sp>
      <p:sp>
        <p:nvSpPr>
          <p:cNvPr id="11" name="Rectangle 10">
            <a:extLst>
              <a:ext uri="{FF2B5EF4-FFF2-40B4-BE49-F238E27FC236}">
                <a16:creationId xmlns:a16="http://schemas.microsoft.com/office/drawing/2014/main" id="{67DAD791-D92C-46E2-8EA3-0F371E6BCB18}"/>
              </a:ext>
            </a:extLst>
          </p:cNvPr>
          <p:cNvSpPr/>
          <p:nvPr/>
        </p:nvSpPr>
        <p:spPr>
          <a:xfrm>
            <a:off x="5369112" y="164286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2" name="Rectangle 11">
            <a:extLst>
              <a:ext uri="{FF2B5EF4-FFF2-40B4-BE49-F238E27FC236}">
                <a16:creationId xmlns:a16="http://schemas.microsoft.com/office/drawing/2014/main" id="{F5E45160-6FEC-4BCF-ABE4-ADD0DD235556}"/>
              </a:ext>
            </a:extLst>
          </p:cNvPr>
          <p:cNvSpPr/>
          <p:nvPr/>
        </p:nvSpPr>
        <p:spPr>
          <a:xfrm>
            <a:off x="6017185" y="164286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78334CE5-D56F-4827-9BC3-4F38F081CF20}"/>
              </a:ext>
            </a:extLst>
          </p:cNvPr>
          <p:cNvSpPr/>
          <p:nvPr/>
        </p:nvSpPr>
        <p:spPr>
          <a:xfrm>
            <a:off x="6665258" y="163992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4" name="Rectangle 13">
            <a:extLst>
              <a:ext uri="{FF2B5EF4-FFF2-40B4-BE49-F238E27FC236}">
                <a16:creationId xmlns:a16="http://schemas.microsoft.com/office/drawing/2014/main" id="{CA952D15-2D99-4825-9816-B9523F6F1D25}"/>
              </a:ext>
            </a:extLst>
          </p:cNvPr>
          <p:cNvSpPr/>
          <p:nvPr/>
        </p:nvSpPr>
        <p:spPr>
          <a:xfrm>
            <a:off x="7313330" y="1639924"/>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 name="ZoneTexte 2">
            <a:extLst>
              <a:ext uri="{FF2B5EF4-FFF2-40B4-BE49-F238E27FC236}">
                <a16:creationId xmlns:a16="http://schemas.microsoft.com/office/drawing/2014/main" id="{BE4F3D0B-7725-40A5-AB23-7BAB7DD4776E}"/>
              </a:ext>
            </a:extLst>
          </p:cNvPr>
          <p:cNvSpPr txBox="1"/>
          <p:nvPr/>
        </p:nvSpPr>
        <p:spPr>
          <a:xfrm>
            <a:off x="4721039" y="1662832"/>
            <a:ext cx="539596" cy="338554"/>
          </a:xfrm>
          <a:prstGeom prst="rect">
            <a:avLst/>
          </a:prstGeom>
          <a:noFill/>
        </p:spPr>
        <p:txBody>
          <a:bodyPr wrap="square" rtlCol="0">
            <a:spAutoFit/>
          </a:bodyPr>
          <a:lstStyle/>
          <a:p>
            <a:pPr algn="ctr"/>
            <a:r>
              <a:rPr lang="fr-FR" sz="800" dirty="0"/>
              <a:t>Pas de menace</a:t>
            </a:r>
          </a:p>
        </p:txBody>
      </p:sp>
      <p:sp>
        <p:nvSpPr>
          <p:cNvPr id="18" name="ZoneTexte 17">
            <a:extLst>
              <a:ext uri="{FF2B5EF4-FFF2-40B4-BE49-F238E27FC236}">
                <a16:creationId xmlns:a16="http://schemas.microsoft.com/office/drawing/2014/main" id="{A7A22368-E0A3-45E2-BE41-3FFCFC4DF53C}"/>
              </a:ext>
            </a:extLst>
          </p:cNvPr>
          <p:cNvSpPr txBox="1"/>
          <p:nvPr/>
        </p:nvSpPr>
        <p:spPr>
          <a:xfrm>
            <a:off x="5369112" y="1636985"/>
            <a:ext cx="539596" cy="461665"/>
          </a:xfrm>
          <a:prstGeom prst="rect">
            <a:avLst/>
          </a:prstGeom>
          <a:noFill/>
        </p:spPr>
        <p:txBody>
          <a:bodyPr wrap="square" rtlCol="0">
            <a:spAutoFit/>
          </a:bodyPr>
          <a:lstStyle/>
          <a:p>
            <a:pPr algn="ctr"/>
            <a:r>
              <a:rPr lang="fr-FR" sz="800" dirty="0"/>
              <a:t>Très faible menace</a:t>
            </a:r>
          </a:p>
        </p:txBody>
      </p:sp>
      <p:sp>
        <p:nvSpPr>
          <p:cNvPr id="19" name="ZoneTexte 18">
            <a:extLst>
              <a:ext uri="{FF2B5EF4-FFF2-40B4-BE49-F238E27FC236}">
                <a16:creationId xmlns:a16="http://schemas.microsoft.com/office/drawing/2014/main" id="{012E6434-EF75-4822-86F4-0C6D321316BB}"/>
              </a:ext>
            </a:extLst>
          </p:cNvPr>
          <p:cNvSpPr txBox="1"/>
          <p:nvPr/>
        </p:nvSpPr>
        <p:spPr>
          <a:xfrm>
            <a:off x="6015912" y="1653884"/>
            <a:ext cx="539596" cy="338554"/>
          </a:xfrm>
          <a:prstGeom prst="rect">
            <a:avLst/>
          </a:prstGeom>
          <a:noFill/>
        </p:spPr>
        <p:txBody>
          <a:bodyPr wrap="square" rtlCol="0">
            <a:spAutoFit/>
          </a:bodyPr>
          <a:lstStyle/>
          <a:p>
            <a:pPr algn="ctr"/>
            <a:r>
              <a:rPr lang="fr-FR" sz="800" dirty="0"/>
              <a:t>Menace modéré</a:t>
            </a:r>
          </a:p>
        </p:txBody>
      </p:sp>
      <p:sp>
        <p:nvSpPr>
          <p:cNvPr id="20" name="ZoneTexte 19">
            <a:extLst>
              <a:ext uri="{FF2B5EF4-FFF2-40B4-BE49-F238E27FC236}">
                <a16:creationId xmlns:a16="http://schemas.microsoft.com/office/drawing/2014/main" id="{C00A3BC2-A347-43C7-8F45-E1EADE47B1E9}"/>
              </a:ext>
            </a:extLst>
          </p:cNvPr>
          <p:cNvSpPr txBox="1"/>
          <p:nvPr/>
        </p:nvSpPr>
        <p:spPr>
          <a:xfrm>
            <a:off x="6662712" y="1650295"/>
            <a:ext cx="539596" cy="338554"/>
          </a:xfrm>
          <a:prstGeom prst="rect">
            <a:avLst/>
          </a:prstGeom>
          <a:noFill/>
        </p:spPr>
        <p:txBody>
          <a:bodyPr wrap="square" rtlCol="0">
            <a:spAutoFit/>
          </a:bodyPr>
          <a:lstStyle/>
          <a:p>
            <a:pPr algn="ctr"/>
            <a:r>
              <a:rPr lang="fr-FR" sz="800" dirty="0"/>
              <a:t>Forte menace</a:t>
            </a:r>
          </a:p>
        </p:txBody>
      </p:sp>
      <p:sp>
        <p:nvSpPr>
          <p:cNvPr id="4" name="Rectangle 3">
            <a:extLst>
              <a:ext uri="{FF2B5EF4-FFF2-40B4-BE49-F238E27FC236}">
                <a16:creationId xmlns:a16="http://schemas.microsoft.com/office/drawing/2014/main" id="{96B66749-172C-4D3B-BB66-607CF0FEE8D9}"/>
              </a:ext>
            </a:extLst>
          </p:cNvPr>
          <p:cNvSpPr/>
          <p:nvPr/>
        </p:nvSpPr>
        <p:spPr>
          <a:xfrm>
            <a:off x="7308239" y="1242138"/>
            <a:ext cx="2309344" cy="400110"/>
          </a:xfrm>
          <a:prstGeom prst="rect">
            <a:avLst/>
          </a:prstGeom>
        </p:spPr>
        <p:txBody>
          <a:bodyPr wrap="square">
            <a:spAutoFit/>
          </a:bodyPr>
          <a:lstStyle/>
          <a:p>
            <a:r>
              <a:rPr lang="fr-FR" sz="1000" i="1" dirty="0">
                <a:solidFill>
                  <a:sysClr val="windowText" lastClr="000000"/>
                </a:solidFill>
                <a:cs typeface="Segoe UI Light" panose="020B0502040204020203" pitchFamily="34" charset="0"/>
              </a:rPr>
              <a:t>Que pouvez-vous faire pour vous protéger / réduire la pression ?</a:t>
            </a:r>
            <a:endParaRPr lang="fr-FR" sz="1000" dirty="0"/>
          </a:p>
        </p:txBody>
      </p:sp>
      <p:sp>
        <p:nvSpPr>
          <p:cNvPr id="26" name="Rectangle 25">
            <a:extLst>
              <a:ext uri="{FF2B5EF4-FFF2-40B4-BE49-F238E27FC236}">
                <a16:creationId xmlns:a16="http://schemas.microsoft.com/office/drawing/2014/main" id="{FC5C682C-7DF6-42F0-BBD3-B431F75B8904}"/>
              </a:ext>
            </a:extLst>
          </p:cNvPr>
          <p:cNvSpPr/>
          <p:nvPr/>
        </p:nvSpPr>
        <p:spPr>
          <a:xfrm>
            <a:off x="4721039" y="2147967"/>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7" name="ZoneTexte 26">
            <a:extLst>
              <a:ext uri="{FF2B5EF4-FFF2-40B4-BE49-F238E27FC236}">
                <a16:creationId xmlns:a16="http://schemas.microsoft.com/office/drawing/2014/main" id="{7F6EF9D9-E31C-44E3-AD21-CC2459E0D1BF}"/>
              </a:ext>
            </a:extLst>
          </p:cNvPr>
          <p:cNvSpPr txBox="1"/>
          <p:nvPr/>
        </p:nvSpPr>
        <p:spPr>
          <a:xfrm>
            <a:off x="256544" y="2137596"/>
            <a:ext cx="4320480" cy="461665"/>
          </a:xfrm>
          <a:prstGeom prst="rect">
            <a:avLst/>
          </a:prstGeom>
          <a:noFill/>
        </p:spPr>
        <p:txBody>
          <a:bodyPr wrap="square" rtlCol="0">
            <a:spAutoFit/>
          </a:bodyPr>
          <a:lstStyle/>
          <a:p>
            <a:r>
              <a:rPr lang="fr-FR" sz="1200" dirty="0"/>
              <a:t>Pensez-vous qu’il y a une forte menace que des </a:t>
            </a:r>
            <a:r>
              <a:rPr lang="fr-FR" sz="1200" b="1" dirty="0"/>
              <a:t>produits de substitution </a:t>
            </a:r>
            <a:r>
              <a:rPr lang="fr-FR" sz="1200" dirty="0"/>
              <a:t>viennent vous voler des parts de marché facilement ?</a:t>
            </a:r>
          </a:p>
        </p:txBody>
      </p:sp>
      <p:sp>
        <p:nvSpPr>
          <p:cNvPr id="28" name="Rectangle 27">
            <a:extLst>
              <a:ext uri="{FF2B5EF4-FFF2-40B4-BE49-F238E27FC236}">
                <a16:creationId xmlns:a16="http://schemas.microsoft.com/office/drawing/2014/main" id="{1A9DB37C-B01B-4FC5-9839-DE51AAE938BD}"/>
              </a:ext>
            </a:extLst>
          </p:cNvPr>
          <p:cNvSpPr/>
          <p:nvPr/>
        </p:nvSpPr>
        <p:spPr>
          <a:xfrm>
            <a:off x="5369112" y="214053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9" name="Rectangle 28">
            <a:extLst>
              <a:ext uri="{FF2B5EF4-FFF2-40B4-BE49-F238E27FC236}">
                <a16:creationId xmlns:a16="http://schemas.microsoft.com/office/drawing/2014/main" id="{FAC85605-466A-4D39-A750-1F953AE393FB}"/>
              </a:ext>
            </a:extLst>
          </p:cNvPr>
          <p:cNvSpPr/>
          <p:nvPr/>
        </p:nvSpPr>
        <p:spPr>
          <a:xfrm>
            <a:off x="6017185" y="214053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0" name="Rectangle 29">
            <a:extLst>
              <a:ext uri="{FF2B5EF4-FFF2-40B4-BE49-F238E27FC236}">
                <a16:creationId xmlns:a16="http://schemas.microsoft.com/office/drawing/2014/main" id="{4B8E5F10-9F4D-4FDE-9CBE-4E01D2321E3C}"/>
              </a:ext>
            </a:extLst>
          </p:cNvPr>
          <p:cNvSpPr/>
          <p:nvPr/>
        </p:nvSpPr>
        <p:spPr>
          <a:xfrm>
            <a:off x="6665258" y="213759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1" name="Rectangle 30">
            <a:extLst>
              <a:ext uri="{FF2B5EF4-FFF2-40B4-BE49-F238E27FC236}">
                <a16:creationId xmlns:a16="http://schemas.microsoft.com/office/drawing/2014/main" id="{F90302B9-FD10-445B-805D-B3ADA31DEE03}"/>
              </a:ext>
            </a:extLst>
          </p:cNvPr>
          <p:cNvSpPr/>
          <p:nvPr/>
        </p:nvSpPr>
        <p:spPr>
          <a:xfrm>
            <a:off x="7313330" y="2137596"/>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2" name="ZoneTexte 31">
            <a:extLst>
              <a:ext uri="{FF2B5EF4-FFF2-40B4-BE49-F238E27FC236}">
                <a16:creationId xmlns:a16="http://schemas.microsoft.com/office/drawing/2014/main" id="{150C856A-2B87-4DC6-A845-B12059BA8E89}"/>
              </a:ext>
            </a:extLst>
          </p:cNvPr>
          <p:cNvSpPr txBox="1"/>
          <p:nvPr/>
        </p:nvSpPr>
        <p:spPr>
          <a:xfrm>
            <a:off x="4721039" y="2160243"/>
            <a:ext cx="539596" cy="338554"/>
          </a:xfrm>
          <a:prstGeom prst="rect">
            <a:avLst/>
          </a:prstGeom>
          <a:noFill/>
        </p:spPr>
        <p:txBody>
          <a:bodyPr wrap="square" rtlCol="0">
            <a:spAutoFit/>
          </a:bodyPr>
          <a:lstStyle/>
          <a:p>
            <a:pPr algn="ctr"/>
            <a:r>
              <a:rPr lang="fr-FR" sz="800" dirty="0"/>
              <a:t>Pas de menace</a:t>
            </a:r>
          </a:p>
        </p:txBody>
      </p:sp>
      <p:sp>
        <p:nvSpPr>
          <p:cNvPr id="33" name="ZoneTexte 32">
            <a:extLst>
              <a:ext uri="{FF2B5EF4-FFF2-40B4-BE49-F238E27FC236}">
                <a16:creationId xmlns:a16="http://schemas.microsoft.com/office/drawing/2014/main" id="{15C7B925-395B-4F18-A4DE-27E8EC94ACA4}"/>
              </a:ext>
            </a:extLst>
          </p:cNvPr>
          <p:cNvSpPr txBox="1"/>
          <p:nvPr/>
        </p:nvSpPr>
        <p:spPr>
          <a:xfrm>
            <a:off x="5369112" y="2134657"/>
            <a:ext cx="539596" cy="461665"/>
          </a:xfrm>
          <a:prstGeom prst="rect">
            <a:avLst/>
          </a:prstGeom>
          <a:noFill/>
        </p:spPr>
        <p:txBody>
          <a:bodyPr wrap="square" rtlCol="0">
            <a:spAutoFit/>
          </a:bodyPr>
          <a:lstStyle/>
          <a:p>
            <a:pPr algn="ctr"/>
            <a:r>
              <a:rPr lang="fr-FR" sz="800" dirty="0"/>
              <a:t>Très faible menace</a:t>
            </a:r>
          </a:p>
        </p:txBody>
      </p:sp>
      <p:sp>
        <p:nvSpPr>
          <p:cNvPr id="34" name="ZoneTexte 33">
            <a:extLst>
              <a:ext uri="{FF2B5EF4-FFF2-40B4-BE49-F238E27FC236}">
                <a16:creationId xmlns:a16="http://schemas.microsoft.com/office/drawing/2014/main" id="{495F3511-C440-4542-861E-255B607070D2}"/>
              </a:ext>
            </a:extLst>
          </p:cNvPr>
          <p:cNvSpPr txBox="1"/>
          <p:nvPr/>
        </p:nvSpPr>
        <p:spPr>
          <a:xfrm>
            <a:off x="6015912" y="2151556"/>
            <a:ext cx="539596" cy="338554"/>
          </a:xfrm>
          <a:prstGeom prst="rect">
            <a:avLst/>
          </a:prstGeom>
          <a:noFill/>
        </p:spPr>
        <p:txBody>
          <a:bodyPr wrap="square" rtlCol="0">
            <a:spAutoFit/>
          </a:bodyPr>
          <a:lstStyle/>
          <a:p>
            <a:pPr algn="ctr"/>
            <a:r>
              <a:rPr lang="fr-FR" sz="800" dirty="0"/>
              <a:t>Menace modéré</a:t>
            </a:r>
          </a:p>
        </p:txBody>
      </p:sp>
      <p:sp>
        <p:nvSpPr>
          <p:cNvPr id="35" name="ZoneTexte 34">
            <a:extLst>
              <a:ext uri="{FF2B5EF4-FFF2-40B4-BE49-F238E27FC236}">
                <a16:creationId xmlns:a16="http://schemas.microsoft.com/office/drawing/2014/main" id="{F5020B62-B4E0-41AC-A7CE-595670A6BA3D}"/>
              </a:ext>
            </a:extLst>
          </p:cNvPr>
          <p:cNvSpPr txBox="1"/>
          <p:nvPr/>
        </p:nvSpPr>
        <p:spPr>
          <a:xfrm>
            <a:off x="6662712" y="2147967"/>
            <a:ext cx="539596" cy="338554"/>
          </a:xfrm>
          <a:prstGeom prst="rect">
            <a:avLst/>
          </a:prstGeom>
          <a:noFill/>
        </p:spPr>
        <p:txBody>
          <a:bodyPr wrap="square" rtlCol="0">
            <a:spAutoFit/>
          </a:bodyPr>
          <a:lstStyle/>
          <a:p>
            <a:pPr algn="ctr"/>
            <a:r>
              <a:rPr lang="fr-FR" sz="800" dirty="0"/>
              <a:t>Forte menace</a:t>
            </a:r>
          </a:p>
        </p:txBody>
      </p:sp>
      <p:sp>
        <p:nvSpPr>
          <p:cNvPr id="36" name="Rectangle 35">
            <a:extLst>
              <a:ext uri="{FF2B5EF4-FFF2-40B4-BE49-F238E27FC236}">
                <a16:creationId xmlns:a16="http://schemas.microsoft.com/office/drawing/2014/main" id="{3CD48ACE-6652-4CF6-966F-EF7724B2BEA2}"/>
              </a:ext>
            </a:extLst>
          </p:cNvPr>
          <p:cNvSpPr/>
          <p:nvPr/>
        </p:nvSpPr>
        <p:spPr>
          <a:xfrm>
            <a:off x="4721039" y="2649109"/>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7" name="ZoneTexte 36">
            <a:extLst>
              <a:ext uri="{FF2B5EF4-FFF2-40B4-BE49-F238E27FC236}">
                <a16:creationId xmlns:a16="http://schemas.microsoft.com/office/drawing/2014/main" id="{5B506F2F-0F25-48E7-B5EB-5800DE1DCDC5}"/>
              </a:ext>
            </a:extLst>
          </p:cNvPr>
          <p:cNvSpPr txBox="1"/>
          <p:nvPr/>
        </p:nvSpPr>
        <p:spPr>
          <a:xfrm>
            <a:off x="256544" y="2638738"/>
            <a:ext cx="4320480" cy="461665"/>
          </a:xfrm>
          <a:prstGeom prst="rect">
            <a:avLst/>
          </a:prstGeom>
          <a:noFill/>
        </p:spPr>
        <p:txBody>
          <a:bodyPr wrap="square" rtlCol="0">
            <a:spAutoFit/>
          </a:bodyPr>
          <a:lstStyle/>
          <a:p>
            <a:r>
              <a:rPr lang="fr-FR" sz="1200" dirty="0"/>
              <a:t>Pensez-vous qu’il y a une forte </a:t>
            </a:r>
            <a:r>
              <a:rPr lang="fr-FR" sz="1200" b="1" dirty="0"/>
              <a:t>concurrence</a:t>
            </a:r>
            <a:r>
              <a:rPr lang="fr-FR" sz="1200" dirty="0"/>
              <a:t> au sein du secteur, ce qui vous empêche d’être vu facilement par les consommateurs ?</a:t>
            </a:r>
          </a:p>
        </p:txBody>
      </p:sp>
      <p:sp>
        <p:nvSpPr>
          <p:cNvPr id="38" name="Rectangle 37">
            <a:extLst>
              <a:ext uri="{FF2B5EF4-FFF2-40B4-BE49-F238E27FC236}">
                <a16:creationId xmlns:a16="http://schemas.microsoft.com/office/drawing/2014/main" id="{7211D269-1FDF-4F22-91D2-151B91E2C640}"/>
              </a:ext>
            </a:extLst>
          </p:cNvPr>
          <p:cNvSpPr/>
          <p:nvPr/>
        </p:nvSpPr>
        <p:spPr>
          <a:xfrm>
            <a:off x="5369112" y="264167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9" name="Rectangle 38">
            <a:extLst>
              <a:ext uri="{FF2B5EF4-FFF2-40B4-BE49-F238E27FC236}">
                <a16:creationId xmlns:a16="http://schemas.microsoft.com/office/drawing/2014/main" id="{EA2D59AE-D394-47F1-BFD4-19249D0C2EEB}"/>
              </a:ext>
            </a:extLst>
          </p:cNvPr>
          <p:cNvSpPr/>
          <p:nvPr/>
        </p:nvSpPr>
        <p:spPr>
          <a:xfrm>
            <a:off x="6017185" y="264167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0" name="Rectangle 39">
            <a:extLst>
              <a:ext uri="{FF2B5EF4-FFF2-40B4-BE49-F238E27FC236}">
                <a16:creationId xmlns:a16="http://schemas.microsoft.com/office/drawing/2014/main" id="{34809245-B059-4B30-AFC4-3B532DA85023}"/>
              </a:ext>
            </a:extLst>
          </p:cNvPr>
          <p:cNvSpPr/>
          <p:nvPr/>
        </p:nvSpPr>
        <p:spPr>
          <a:xfrm>
            <a:off x="6665258" y="2638738"/>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1" name="Rectangle 40">
            <a:extLst>
              <a:ext uri="{FF2B5EF4-FFF2-40B4-BE49-F238E27FC236}">
                <a16:creationId xmlns:a16="http://schemas.microsoft.com/office/drawing/2014/main" id="{289BBF77-924A-493E-95B0-D52F242EA7A7}"/>
              </a:ext>
            </a:extLst>
          </p:cNvPr>
          <p:cNvSpPr/>
          <p:nvPr/>
        </p:nvSpPr>
        <p:spPr>
          <a:xfrm>
            <a:off x="7313330" y="2638738"/>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2" name="ZoneTexte 41">
            <a:extLst>
              <a:ext uri="{FF2B5EF4-FFF2-40B4-BE49-F238E27FC236}">
                <a16:creationId xmlns:a16="http://schemas.microsoft.com/office/drawing/2014/main" id="{1726D185-947D-4027-8E1B-96D7690EF38B}"/>
              </a:ext>
            </a:extLst>
          </p:cNvPr>
          <p:cNvSpPr txBox="1"/>
          <p:nvPr/>
        </p:nvSpPr>
        <p:spPr>
          <a:xfrm>
            <a:off x="4618951" y="2661385"/>
            <a:ext cx="738560" cy="338554"/>
          </a:xfrm>
          <a:prstGeom prst="rect">
            <a:avLst/>
          </a:prstGeom>
          <a:noFill/>
        </p:spPr>
        <p:txBody>
          <a:bodyPr wrap="square" rtlCol="0">
            <a:spAutoFit/>
          </a:bodyPr>
          <a:lstStyle/>
          <a:p>
            <a:pPr algn="ctr"/>
            <a:r>
              <a:rPr lang="fr-FR" sz="800" dirty="0"/>
              <a:t>Pas de concurrence</a:t>
            </a:r>
          </a:p>
        </p:txBody>
      </p:sp>
      <p:sp>
        <p:nvSpPr>
          <p:cNvPr id="43" name="ZoneTexte 42">
            <a:extLst>
              <a:ext uri="{FF2B5EF4-FFF2-40B4-BE49-F238E27FC236}">
                <a16:creationId xmlns:a16="http://schemas.microsoft.com/office/drawing/2014/main" id="{4ED50766-B632-47A5-9D76-0FD216094320}"/>
              </a:ext>
            </a:extLst>
          </p:cNvPr>
          <p:cNvSpPr txBox="1"/>
          <p:nvPr/>
        </p:nvSpPr>
        <p:spPr>
          <a:xfrm>
            <a:off x="5267024" y="2635799"/>
            <a:ext cx="738560" cy="338554"/>
          </a:xfrm>
          <a:prstGeom prst="rect">
            <a:avLst/>
          </a:prstGeom>
          <a:noFill/>
        </p:spPr>
        <p:txBody>
          <a:bodyPr wrap="square" rtlCol="0">
            <a:spAutoFit/>
          </a:bodyPr>
          <a:lstStyle/>
          <a:p>
            <a:pPr algn="ctr"/>
            <a:r>
              <a:rPr lang="fr-FR" sz="800" dirty="0"/>
              <a:t>Très faible concurrence</a:t>
            </a:r>
          </a:p>
        </p:txBody>
      </p:sp>
      <p:sp>
        <p:nvSpPr>
          <p:cNvPr id="44" name="ZoneTexte 43">
            <a:extLst>
              <a:ext uri="{FF2B5EF4-FFF2-40B4-BE49-F238E27FC236}">
                <a16:creationId xmlns:a16="http://schemas.microsoft.com/office/drawing/2014/main" id="{BD44976B-F1EF-4EE2-8731-EAD8009AC8E6}"/>
              </a:ext>
            </a:extLst>
          </p:cNvPr>
          <p:cNvSpPr txBox="1"/>
          <p:nvPr/>
        </p:nvSpPr>
        <p:spPr>
          <a:xfrm>
            <a:off x="5913824" y="2652698"/>
            <a:ext cx="738560" cy="338554"/>
          </a:xfrm>
          <a:prstGeom prst="rect">
            <a:avLst/>
          </a:prstGeom>
          <a:noFill/>
        </p:spPr>
        <p:txBody>
          <a:bodyPr wrap="square" rtlCol="0">
            <a:spAutoFit/>
          </a:bodyPr>
          <a:lstStyle/>
          <a:p>
            <a:pPr algn="ctr"/>
            <a:r>
              <a:rPr lang="fr-FR" sz="800" dirty="0"/>
              <a:t>Concurrence modéré</a:t>
            </a:r>
          </a:p>
        </p:txBody>
      </p:sp>
      <p:sp>
        <p:nvSpPr>
          <p:cNvPr id="45" name="ZoneTexte 44">
            <a:extLst>
              <a:ext uri="{FF2B5EF4-FFF2-40B4-BE49-F238E27FC236}">
                <a16:creationId xmlns:a16="http://schemas.microsoft.com/office/drawing/2014/main" id="{EA6A1626-351E-4233-AD4C-266B13394EE8}"/>
              </a:ext>
            </a:extLst>
          </p:cNvPr>
          <p:cNvSpPr txBox="1"/>
          <p:nvPr/>
        </p:nvSpPr>
        <p:spPr>
          <a:xfrm>
            <a:off x="6560624" y="2649109"/>
            <a:ext cx="738560" cy="338554"/>
          </a:xfrm>
          <a:prstGeom prst="rect">
            <a:avLst/>
          </a:prstGeom>
          <a:noFill/>
        </p:spPr>
        <p:txBody>
          <a:bodyPr wrap="square" rtlCol="0">
            <a:spAutoFit/>
          </a:bodyPr>
          <a:lstStyle/>
          <a:p>
            <a:pPr algn="ctr"/>
            <a:r>
              <a:rPr lang="fr-FR" sz="800" dirty="0"/>
              <a:t>Forte concurrence</a:t>
            </a:r>
          </a:p>
        </p:txBody>
      </p:sp>
      <p:sp>
        <p:nvSpPr>
          <p:cNvPr id="46" name="Rectangle 45">
            <a:extLst>
              <a:ext uri="{FF2B5EF4-FFF2-40B4-BE49-F238E27FC236}">
                <a16:creationId xmlns:a16="http://schemas.microsoft.com/office/drawing/2014/main" id="{621041E8-78FC-469D-968B-8CD26A9C0CA5}"/>
              </a:ext>
            </a:extLst>
          </p:cNvPr>
          <p:cNvSpPr/>
          <p:nvPr/>
        </p:nvSpPr>
        <p:spPr>
          <a:xfrm>
            <a:off x="4721039" y="314989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7" name="ZoneTexte 46">
            <a:extLst>
              <a:ext uri="{FF2B5EF4-FFF2-40B4-BE49-F238E27FC236}">
                <a16:creationId xmlns:a16="http://schemas.microsoft.com/office/drawing/2014/main" id="{1FA186DA-1D30-41C9-BCFC-066033858731}"/>
              </a:ext>
            </a:extLst>
          </p:cNvPr>
          <p:cNvSpPr txBox="1"/>
          <p:nvPr/>
        </p:nvSpPr>
        <p:spPr>
          <a:xfrm>
            <a:off x="256544" y="3139525"/>
            <a:ext cx="4320480" cy="461665"/>
          </a:xfrm>
          <a:prstGeom prst="rect">
            <a:avLst/>
          </a:prstGeom>
          <a:noFill/>
        </p:spPr>
        <p:txBody>
          <a:bodyPr wrap="square" rtlCol="0">
            <a:spAutoFit/>
          </a:bodyPr>
          <a:lstStyle/>
          <a:p>
            <a:r>
              <a:rPr lang="fr-FR" sz="1200" dirty="0"/>
              <a:t>Est-ce que vos </a:t>
            </a:r>
            <a:r>
              <a:rPr lang="fr-FR" sz="1200" b="1" dirty="0"/>
              <a:t>fournisseurs</a:t>
            </a:r>
            <a:r>
              <a:rPr lang="fr-FR" sz="1200" dirty="0"/>
              <a:t> ont un fort pouvoir de négociation dû à leur faible nombre, leur concentration ou leur position ?</a:t>
            </a:r>
          </a:p>
        </p:txBody>
      </p:sp>
      <p:sp>
        <p:nvSpPr>
          <p:cNvPr id="48" name="Rectangle 47">
            <a:extLst>
              <a:ext uri="{FF2B5EF4-FFF2-40B4-BE49-F238E27FC236}">
                <a16:creationId xmlns:a16="http://schemas.microsoft.com/office/drawing/2014/main" id="{40754DB3-B255-4A2B-9677-BDDF8671FBB9}"/>
              </a:ext>
            </a:extLst>
          </p:cNvPr>
          <p:cNvSpPr/>
          <p:nvPr/>
        </p:nvSpPr>
        <p:spPr>
          <a:xfrm>
            <a:off x="5369112" y="3142463"/>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9" name="Rectangle 48">
            <a:extLst>
              <a:ext uri="{FF2B5EF4-FFF2-40B4-BE49-F238E27FC236}">
                <a16:creationId xmlns:a16="http://schemas.microsoft.com/office/drawing/2014/main" id="{E19F51F0-6648-4C11-A4FE-48DDD0933484}"/>
              </a:ext>
            </a:extLst>
          </p:cNvPr>
          <p:cNvSpPr/>
          <p:nvPr/>
        </p:nvSpPr>
        <p:spPr>
          <a:xfrm>
            <a:off x="6017185" y="3142463"/>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0" name="Rectangle 49">
            <a:extLst>
              <a:ext uri="{FF2B5EF4-FFF2-40B4-BE49-F238E27FC236}">
                <a16:creationId xmlns:a16="http://schemas.microsoft.com/office/drawing/2014/main" id="{B4A7C531-B74C-4DD3-BC19-C7EF8A088ED5}"/>
              </a:ext>
            </a:extLst>
          </p:cNvPr>
          <p:cNvSpPr/>
          <p:nvPr/>
        </p:nvSpPr>
        <p:spPr>
          <a:xfrm>
            <a:off x="6665258" y="313952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1" name="Rectangle 50">
            <a:extLst>
              <a:ext uri="{FF2B5EF4-FFF2-40B4-BE49-F238E27FC236}">
                <a16:creationId xmlns:a16="http://schemas.microsoft.com/office/drawing/2014/main" id="{085EB34A-D5FD-453C-A818-B34551309090}"/>
              </a:ext>
            </a:extLst>
          </p:cNvPr>
          <p:cNvSpPr/>
          <p:nvPr/>
        </p:nvSpPr>
        <p:spPr>
          <a:xfrm>
            <a:off x="7313330" y="3139525"/>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2" name="ZoneTexte 51">
            <a:extLst>
              <a:ext uri="{FF2B5EF4-FFF2-40B4-BE49-F238E27FC236}">
                <a16:creationId xmlns:a16="http://schemas.microsoft.com/office/drawing/2014/main" id="{10357105-82C4-41E3-932F-3B9AAA29E0FA}"/>
              </a:ext>
            </a:extLst>
          </p:cNvPr>
          <p:cNvSpPr txBox="1"/>
          <p:nvPr/>
        </p:nvSpPr>
        <p:spPr>
          <a:xfrm>
            <a:off x="4721039" y="3162172"/>
            <a:ext cx="539596" cy="338554"/>
          </a:xfrm>
          <a:prstGeom prst="rect">
            <a:avLst/>
          </a:prstGeom>
          <a:noFill/>
        </p:spPr>
        <p:txBody>
          <a:bodyPr wrap="square" rtlCol="0">
            <a:spAutoFit/>
          </a:bodyPr>
          <a:lstStyle/>
          <a:p>
            <a:pPr algn="ctr"/>
            <a:r>
              <a:rPr lang="fr-FR" sz="800" dirty="0"/>
              <a:t>Pas de pouvoir</a:t>
            </a:r>
          </a:p>
        </p:txBody>
      </p:sp>
      <p:sp>
        <p:nvSpPr>
          <p:cNvPr id="53" name="ZoneTexte 52">
            <a:extLst>
              <a:ext uri="{FF2B5EF4-FFF2-40B4-BE49-F238E27FC236}">
                <a16:creationId xmlns:a16="http://schemas.microsoft.com/office/drawing/2014/main" id="{B4EE5417-30BB-449A-9A76-5BD699687443}"/>
              </a:ext>
            </a:extLst>
          </p:cNvPr>
          <p:cNvSpPr txBox="1"/>
          <p:nvPr/>
        </p:nvSpPr>
        <p:spPr>
          <a:xfrm>
            <a:off x="5369112" y="3136586"/>
            <a:ext cx="539596" cy="461665"/>
          </a:xfrm>
          <a:prstGeom prst="rect">
            <a:avLst/>
          </a:prstGeom>
          <a:noFill/>
        </p:spPr>
        <p:txBody>
          <a:bodyPr wrap="square" rtlCol="0">
            <a:spAutoFit/>
          </a:bodyPr>
          <a:lstStyle/>
          <a:p>
            <a:pPr algn="ctr"/>
            <a:r>
              <a:rPr lang="fr-FR" sz="800" dirty="0"/>
              <a:t>Très faible pouvoir</a:t>
            </a:r>
          </a:p>
        </p:txBody>
      </p:sp>
      <p:sp>
        <p:nvSpPr>
          <p:cNvPr id="54" name="ZoneTexte 53">
            <a:extLst>
              <a:ext uri="{FF2B5EF4-FFF2-40B4-BE49-F238E27FC236}">
                <a16:creationId xmlns:a16="http://schemas.microsoft.com/office/drawing/2014/main" id="{BF84EA29-32A9-4EDD-B177-EFB9175ECA36}"/>
              </a:ext>
            </a:extLst>
          </p:cNvPr>
          <p:cNvSpPr txBox="1"/>
          <p:nvPr/>
        </p:nvSpPr>
        <p:spPr>
          <a:xfrm>
            <a:off x="6015912" y="3153485"/>
            <a:ext cx="539596" cy="338554"/>
          </a:xfrm>
          <a:prstGeom prst="rect">
            <a:avLst/>
          </a:prstGeom>
          <a:noFill/>
        </p:spPr>
        <p:txBody>
          <a:bodyPr wrap="square" rtlCol="0">
            <a:spAutoFit/>
          </a:bodyPr>
          <a:lstStyle/>
          <a:p>
            <a:pPr algn="ctr"/>
            <a:r>
              <a:rPr lang="fr-FR" sz="800" dirty="0"/>
              <a:t>Pouvoir modéré</a:t>
            </a:r>
          </a:p>
        </p:txBody>
      </p:sp>
      <p:sp>
        <p:nvSpPr>
          <p:cNvPr id="55" name="ZoneTexte 54">
            <a:extLst>
              <a:ext uri="{FF2B5EF4-FFF2-40B4-BE49-F238E27FC236}">
                <a16:creationId xmlns:a16="http://schemas.microsoft.com/office/drawing/2014/main" id="{BCF0A5AC-C60E-4573-8CC8-AF0E20C0DEDB}"/>
              </a:ext>
            </a:extLst>
          </p:cNvPr>
          <p:cNvSpPr txBox="1"/>
          <p:nvPr/>
        </p:nvSpPr>
        <p:spPr>
          <a:xfrm>
            <a:off x="6662712" y="3149896"/>
            <a:ext cx="539596" cy="338554"/>
          </a:xfrm>
          <a:prstGeom prst="rect">
            <a:avLst/>
          </a:prstGeom>
          <a:noFill/>
        </p:spPr>
        <p:txBody>
          <a:bodyPr wrap="square" rtlCol="0">
            <a:spAutoFit/>
          </a:bodyPr>
          <a:lstStyle/>
          <a:p>
            <a:pPr algn="ctr"/>
            <a:r>
              <a:rPr lang="fr-FR" sz="800" dirty="0"/>
              <a:t>Fort pouvoir</a:t>
            </a:r>
          </a:p>
        </p:txBody>
      </p:sp>
      <p:sp>
        <p:nvSpPr>
          <p:cNvPr id="56" name="Rectangle 55">
            <a:extLst>
              <a:ext uri="{FF2B5EF4-FFF2-40B4-BE49-F238E27FC236}">
                <a16:creationId xmlns:a16="http://schemas.microsoft.com/office/drawing/2014/main" id="{EF7C5567-0176-40C8-842B-AB8B209585D1}"/>
              </a:ext>
            </a:extLst>
          </p:cNvPr>
          <p:cNvSpPr/>
          <p:nvPr/>
        </p:nvSpPr>
        <p:spPr>
          <a:xfrm>
            <a:off x="4721039" y="365746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7" name="ZoneTexte 56">
            <a:extLst>
              <a:ext uri="{FF2B5EF4-FFF2-40B4-BE49-F238E27FC236}">
                <a16:creationId xmlns:a16="http://schemas.microsoft.com/office/drawing/2014/main" id="{1E428524-4DE4-4832-8B72-A1CD85505C7C}"/>
              </a:ext>
            </a:extLst>
          </p:cNvPr>
          <p:cNvSpPr txBox="1"/>
          <p:nvPr/>
        </p:nvSpPr>
        <p:spPr>
          <a:xfrm>
            <a:off x="256544" y="3647094"/>
            <a:ext cx="4320480" cy="461665"/>
          </a:xfrm>
          <a:prstGeom prst="rect">
            <a:avLst/>
          </a:prstGeom>
          <a:noFill/>
        </p:spPr>
        <p:txBody>
          <a:bodyPr wrap="square" rtlCol="0">
            <a:spAutoFit/>
          </a:bodyPr>
          <a:lstStyle/>
          <a:p>
            <a:r>
              <a:rPr lang="fr-FR" sz="1200" dirty="0"/>
              <a:t>Est-ce que vos </a:t>
            </a:r>
            <a:r>
              <a:rPr lang="fr-FR" sz="1200" b="1" dirty="0"/>
              <a:t>clients</a:t>
            </a:r>
            <a:r>
              <a:rPr lang="fr-FR" sz="1200" dirty="0"/>
              <a:t> ont un fort pouvoir de négociation dû à leur faible nombre, leur concentration ou leur position ?</a:t>
            </a:r>
          </a:p>
        </p:txBody>
      </p:sp>
      <p:sp>
        <p:nvSpPr>
          <p:cNvPr id="58" name="Rectangle 57">
            <a:extLst>
              <a:ext uri="{FF2B5EF4-FFF2-40B4-BE49-F238E27FC236}">
                <a16:creationId xmlns:a16="http://schemas.microsoft.com/office/drawing/2014/main" id="{80D2DF00-D794-4EA9-A882-681B7A2958D6}"/>
              </a:ext>
            </a:extLst>
          </p:cNvPr>
          <p:cNvSpPr/>
          <p:nvPr/>
        </p:nvSpPr>
        <p:spPr>
          <a:xfrm>
            <a:off x="5369112" y="365003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9" name="Rectangle 58">
            <a:extLst>
              <a:ext uri="{FF2B5EF4-FFF2-40B4-BE49-F238E27FC236}">
                <a16:creationId xmlns:a16="http://schemas.microsoft.com/office/drawing/2014/main" id="{342949CB-CF4D-4DA1-82C7-FF18F2076826}"/>
              </a:ext>
            </a:extLst>
          </p:cNvPr>
          <p:cNvSpPr/>
          <p:nvPr/>
        </p:nvSpPr>
        <p:spPr>
          <a:xfrm>
            <a:off x="6017185" y="365003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0" name="Rectangle 59">
            <a:extLst>
              <a:ext uri="{FF2B5EF4-FFF2-40B4-BE49-F238E27FC236}">
                <a16:creationId xmlns:a16="http://schemas.microsoft.com/office/drawing/2014/main" id="{52C1370C-2247-45EF-85E6-57BAAE0F1F49}"/>
              </a:ext>
            </a:extLst>
          </p:cNvPr>
          <p:cNvSpPr/>
          <p:nvPr/>
        </p:nvSpPr>
        <p:spPr>
          <a:xfrm>
            <a:off x="6665258" y="364709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1" name="Rectangle 60">
            <a:extLst>
              <a:ext uri="{FF2B5EF4-FFF2-40B4-BE49-F238E27FC236}">
                <a16:creationId xmlns:a16="http://schemas.microsoft.com/office/drawing/2014/main" id="{83B40339-CF39-416D-A1B1-378325A436AD}"/>
              </a:ext>
            </a:extLst>
          </p:cNvPr>
          <p:cNvSpPr/>
          <p:nvPr/>
        </p:nvSpPr>
        <p:spPr>
          <a:xfrm>
            <a:off x="7313330" y="3647094"/>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2" name="ZoneTexte 61">
            <a:extLst>
              <a:ext uri="{FF2B5EF4-FFF2-40B4-BE49-F238E27FC236}">
                <a16:creationId xmlns:a16="http://schemas.microsoft.com/office/drawing/2014/main" id="{85460591-B196-4389-B096-AB7F8810DE70}"/>
              </a:ext>
            </a:extLst>
          </p:cNvPr>
          <p:cNvSpPr txBox="1"/>
          <p:nvPr/>
        </p:nvSpPr>
        <p:spPr>
          <a:xfrm>
            <a:off x="4721039" y="3669741"/>
            <a:ext cx="539596" cy="338554"/>
          </a:xfrm>
          <a:prstGeom prst="rect">
            <a:avLst/>
          </a:prstGeom>
          <a:noFill/>
        </p:spPr>
        <p:txBody>
          <a:bodyPr wrap="square" rtlCol="0">
            <a:spAutoFit/>
          </a:bodyPr>
          <a:lstStyle/>
          <a:p>
            <a:pPr algn="ctr"/>
            <a:r>
              <a:rPr lang="fr-FR" sz="800" dirty="0"/>
              <a:t>Pas de pouvoir</a:t>
            </a:r>
          </a:p>
        </p:txBody>
      </p:sp>
      <p:sp>
        <p:nvSpPr>
          <p:cNvPr id="63" name="ZoneTexte 62">
            <a:extLst>
              <a:ext uri="{FF2B5EF4-FFF2-40B4-BE49-F238E27FC236}">
                <a16:creationId xmlns:a16="http://schemas.microsoft.com/office/drawing/2014/main" id="{9075D74F-56CD-427F-B1C3-D9B7D8A90C66}"/>
              </a:ext>
            </a:extLst>
          </p:cNvPr>
          <p:cNvSpPr txBox="1"/>
          <p:nvPr/>
        </p:nvSpPr>
        <p:spPr>
          <a:xfrm>
            <a:off x="5369112" y="3644155"/>
            <a:ext cx="539596" cy="461665"/>
          </a:xfrm>
          <a:prstGeom prst="rect">
            <a:avLst/>
          </a:prstGeom>
          <a:noFill/>
        </p:spPr>
        <p:txBody>
          <a:bodyPr wrap="square" rtlCol="0">
            <a:spAutoFit/>
          </a:bodyPr>
          <a:lstStyle/>
          <a:p>
            <a:pPr algn="ctr"/>
            <a:r>
              <a:rPr lang="fr-FR" sz="800" dirty="0"/>
              <a:t>Très faible pouvoir</a:t>
            </a:r>
          </a:p>
        </p:txBody>
      </p:sp>
      <p:sp>
        <p:nvSpPr>
          <p:cNvPr id="64" name="ZoneTexte 63">
            <a:extLst>
              <a:ext uri="{FF2B5EF4-FFF2-40B4-BE49-F238E27FC236}">
                <a16:creationId xmlns:a16="http://schemas.microsoft.com/office/drawing/2014/main" id="{6B62CBDF-F3C8-4107-8963-13290AAB961C}"/>
              </a:ext>
            </a:extLst>
          </p:cNvPr>
          <p:cNvSpPr txBox="1"/>
          <p:nvPr/>
        </p:nvSpPr>
        <p:spPr>
          <a:xfrm>
            <a:off x="6015912" y="3661054"/>
            <a:ext cx="539596" cy="338554"/>
          </a:xfrm>
          <a:prstGeom prst="rect">
            <a:avLst/>
          </a:prstGeom>
          <a:noFill/>
        </p:spPr>
        <p:txBody>
          <a:bodyPr wrap="square" rtlCol="0">
            <a:spAutoFit/>
          </a:bodyPr>
          <a:lstStyle/>
          <a:p>
            <a:pPr algn="ctr"/>
            <a:r>
              <a:rPr lang="fr-FR" sz="800" dirty="0"/>
              <a:t>Pouvoir modéré</a:t>
            </a:r>
          </a:p>
        </p:txBody>
      </p:sp>
      <p:sp>
        <p:nvSpPr>
          <p:cNvPr id="65" name="ZoneTexte 64">
            <a:extLst>
              <a:ext uri="{FF2B5EF4-FFF2-40B4-BE49-F238E27FC236}">
                <a16:creationId xmlns:a16="http://schemas.microsoft.com/office/drawing/2014/main" id="{51D99EB1-6B8D-4779-961F-4CEE9B12AD76}"/>
              </a:ext>
            </a:extLst>
          </p:cNvPr>
          <p:cNvSpPr txBox="1"/>
          <p:nvPr/>
        </p:nvSpPr>
        <p:spPr>
          <a:xfrm>
            <a:off x="6662712" y="3657465"/>
            <a:ext cx="539596" cy="338554"/>
          </a:xfrm>
          <a:prstGeom prst="rect">
            <a:avLst/>
          </a:prstGeom>
          <a:noFill/>
        </p:spPr>
        <p:txBody>
          <a:bodyPr wrap="square" rtlCol="0">
            <a:spAutoFit/>
          </a:bodyPr>
          <a:lstStyle/>
          <a:p>
            <a:pPr algn="ctr"/>
            <a:r>
              <a:rPr lang="fr-FR" sz="800" dirty="0"/>
              <a:t>Fort pouvoir</a:t>
            </a:r>
          </a:p>
        </p:txBody>
      </p:sp>
    </p:spTree>
    <p:extLst>
      <p:ext uri="{BB962C8B-B14F-4D97-AF65-F5344CB8AC3E}">
        <p14:creationId xmlns:p14="http://schemas.microsoft.com/office/powerpoint/2010/main" val="267493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12</a:t>
            </a:fld>
            <a:endParaRPr lang="fr-FR" dirty="0">
              <a:latin typeface="+mj-lt"/>
              <a:cs typeface="Segoe UI Light" panose="020B0502040204020203" pitchFamily="34" charset="0"/>
            </a:endParaRPr>
          </a:p>
        </p:txBody>
      </p:sp>
      <p:sp>
        <p:nvSpPr>
          <p:cNvPr id="12" name="Rectangle 11">
            <a:extLst>
              <a:ext uri="{FF2B5EF4-FFF2-40B4-BE49-F238E27FC236}">
                <a16:creationId xmlns:a16="http://schemas.microsoft.com/office/drawing/2014/main" id="{B5F6C48C-A535-40C8-826C-13CB6ACEA161}"/>
              </a:ext>
            </a:extLst>
          </p:cNvPr>
          <p:cNvSpPr/>
          <p:nvPr/>
        </p:nvSpPr>
        <p:spPr>
          <a:xfrm>
            <a:off x="270044" y="1137726"/>
            <a:ext cx="4610949"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96047" y="815766"/>
            <a:ext cx="4558942" cy="1115690"/>
          </a:xfrm>
          <a:prstGeom prst="rect">
            <a:avLst/>
          </a:prstGeom>
          <a:noFill/>
          <a:ln>
            <a:noFill/>
          </a:ln>
        </p:spPr>
        <p:txBody>
          <a:bodyPr wrap="square">
            <a:spAutoFit/>
          </a:bodyPr>
          <a:lstStyle/>
          <a:p>
            <a:r>
              <a:rPr lang="fr-FR" sz="1400" b="1" dirty="0">
                <a:latin typeface="+mj-lt"/>
                <a:cs typeface="Segoe UI Light" panose="020B0502040204020203" pitchFamily="34" charset="0"/>
              </a:rPr>
              <a:t>2.6. Modèle économique</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Comment allons-nous gagner de l’argent ou rendre pérenne l’activité ? Quels sont les principaux centres des coûts à surveiller ? Pouvons-nous établir un chiffre d’affaires prévisionnel, un seuil de rentabilité ou nos besoins en fonds de roulement ?</a:t>
            </a:r>
            <a:endParaRPr lang="fr-FR" sz="1050" i="1" dirty="0">
              <a:solidFill>
                <a:sysClr val="windowText" lastClr="000000"/>
              </a:solidFill>
              <a:latin typeface="+mj-lt"/>
              <a:cs typeface="Segoe UI Light" panose="020B0502040204020203" pitchFamily="34" charset="0"/>
            </a:endParaRPr>
          </a:p>
        </p:txBody>
      </p:sp>
      <p:sp>
        <p:nvSpPr>
          <p:cNvPr id="16" name="Rectangle 15">
            <a:extLst>
              <a:ext uri="{FF2B5EF4-FFF2-40B4-BE49-F238E27FC236}">
                <a16:creationId xmlns:a16="http://schemas.microsoft.com/office/drawing/2014/main" id="{0AE96D1C-F246-4B8A-A5B9-B6646AF8DDE3}"/>
              </a:ext>
            </a:extLst>
          </p:cNvPr>
          <p:cNvSpPr/>
          <p:nvPr/>
        </p:nvSpPr>
        <p:spPr>
          <a:xfrm>
            <a:off x="4043051" y="428300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9867555A-1574-4004-A9A6-2E81240F651A}"/>
              </a:ext>
            </a:extLst>
          </p:cNvPr>
          <p:cNvSpPr/>
          <p:nvPr/>
        </p:nvSpPr>
        <p:spPr>
          <a:xfrm>
            <a:off x="270043" y="3917663"/>
            <a:ext cx="9351691" cy="307777"/>
          </a:xfrm>
          <a:prstGeom prst="rect">
            <a:avLst/>
          </a:prstGeom>
          <a:noFill/>
          <a:ln>
            <a:noFill/>
          </a:ln>
        </p:spPr>
        <p:txBody>
          <a:bodyPr wrap="square">
            <a:spAutoFit/>
          </a:bodyPr>
          <a:lstStyle/>
          <a:p>
            <a:r>
              <a:rPr lang="fr-FR" sz="1400" b="1" dirty="0">
                <a:latin typeface="+mj-lt"/>
                <a:cs typeface="Segoe UI Light" panose="020B0502040204020203" pitchFamily="34" charset="0"/>
              </a:rPr>
              <a:t>2.8. Montage juridique</a:t>
            </a:r>
          </a:p>
        </p:txBody>
      </p:sp>
      <p:sp>
        <p:nvSpPr>
          <p:cNvPr id="9"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8" name="Rectangle 7">
            <a:extLst>
              <a:ext uri="{FF2B5EF4-FFF2-40B4-BE49-F238E27FC236}">
                <a16:creationId xmlns:a16="http://schemas.microsoft.com/office/drawing/2014/main" id="{5054FCD8-7CC3-44D4-86FD-5D5279B7D499}"/>
              </a:ext>
            </a:extLst>
          </p:cNvPr>
          <p:cNvSpPr/>
          <p:nvPr/>
        </p:nvSpPr>
        <p:spPr>
          <a:xfrm>
            <a:off x="5025009" y="1137726"/>
            <a:ext cx="4610949"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0" name="Rectangle 9">
            <a:extLst>
              <a:ext uri="{FF2B5EF4-FFF2-40B4-BE49-F238E27FC236}">
                <a16:creationId xmlns:a16="http://schemas.microsoft.com/office/drawing/2014/main" id="{42D0D773-11B6-4C97-A9EB-C71BAAF476DC}"/>
              </a:ext>
            </a:extLst>
          </p:cNvPr>
          <p:cNvSpPr/>
          <p:nvPr/>
        </p:nvSpPr>
        <p:spPr>
          <a:xfrm>
            <a:off x="5051012" y="815766"/>
            <a:ext cx="4584946" cy="1277273"/>
          </a:xfrm>
          <a:prstGeom prst="rect">
            <a:avLst/>
          </a:prstGeom>
          <a:noFill/>
          <a:ln>
            <a:noFill/>
          </a:ln>
        </p:spPr>
        <p:txBody>
          <a:bodyPr wrap="square">
            <a:spAutoFit/>
          </a:bodyPr>
          <a:lstStyle/>
          <a:p>
            <a:r>
              <a:rPr lang="fr-FR" sz="1400" b="1" dirty="0">
                <a:latin typeface="+mj-lt"/>
                <a:cs typeface="Segoe UI Light" panose="020B0502040204020203" pitchFamily="34" charset="0"/>
              </a:rPr>
              <a:t>2.7. Impacts non-économiques</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Quelles répercussions pouvons-nous attendre par rapport à notre activité ? </a:t>
            </a:r>
            <a:br>
              <a:rPr lang="fr-FR" sz="1050" i="1" dirty="0">
                <a:latin typeface="+mj-lt"/>
                <a:cs typeface="Segoe UI Light" panose="020B0502040204020203" pitchFamily="34" charset="0"/>
              </a:rPr>
            </a:br>
            <a:r>
              <a:rPr lang="fr-FR" sz="1050" i="1" dirty="0">
                <a:latin typeface="+mj-lt"/>
                <a:cs typeface="Segoe UI Light" panose="020B0502040204020203" pitchFamily="34" charset="0"/>
              </a:rPr>
              <a:t>Est-ce qu’il y aura des conséquences éthiques, sociales ou environnementales qui peuvent nuire l’image de notre structure ou nuire la vie des communautés autour de notre projet ? Quelles sont les attentes de nos parties prenantes vis-à-vis de notre projet ?</a:t>
            </a:r>
            <a:endParaRPr lang="fr-FR" sz="1050" i="1" dirty="0">
              <a:solidFill>
                <a:sysClr val="windowText" lastClr="000000"/>
              </a:solidFill>
              <a:latin typeface="+mj-lt"/>
              <a:cs typeface="Segoe UI Light" panose="020B0502040204020203" pitchFamily="34" charset="0"/>
            </a:endParaRPr>
          </a:p>
        </p:txBody>
      </p:sp>
      <p:sp>
        <p:nvSpPr>
          <p:cNvPr id="11" name="ZoneTexte 10">
            <a:extLst>
              <a:ext uri="{FF2B5EF4-FFF2-40B4-BE49-F238E27FC236}">
                <a16:creationId xmlns:a16="http://schemas.microsoft.com/office/drawing/2014/main" id="{63546F5B-5E30-4BA8-97AC-297B7847CEAA}"/>
              </a:ext>
            </a:extLst>
          </p:cNvPr>
          <p:cNvSpPr txBox="1"/>
          <p:nvPr/>
        </p:nvSpPr>
        <p:spPr>
          <a:xfrm>
            <a:off x="270043" y="4293096"/>
            <a:ext cx="2666733" cy="276999"/>
          </a:xfrm>
          <a:prstGeom prst="rect">
            <a:avLst/>
          </a:prstGeom>
          <a:noFill/>
        </p:spPr>
        <p:txBody>
          <a:bodyPr wrap="square" rtlCol="0">
            <a:spAutoFit/>
          </a:bodyPr>
          <a:lstStyle/>
          <a:p>
            <a:r>
              <a:rPr lang="fr-FR" sz="1200" dirty="0"/>
              <a:t>Voulez-vous entreprendre à plusieurs ?</a:t>
            </a:r>
          </a:p>
        </p:txBody>
      </p:sp>
      <p:sp>
        <p:nvSpPr>
          <p:cNvPr id="14" name="ZoneTexte 13">
            <a:extLst>
              <a:ext uri="{FF2B5EF4-FFF2-40B4-BE49-F238E27FC236}">
                <a16:creationId xmlns:a16="http://schemas.microsoft.com/office/drawing/2014/main" id="{E8019A29-5BA6-469E-9109-CF1488E4F292}"/>
              </a:ext>
            </a:extLst>
          </p:cNvPr>
          <p:cNvSpPr txBox="1"/>
          <p:nvPr/>
        </p:nvSpPr>
        <p:spPr>
          <a:xfrm>
            <a:off x="270043" y="4581591"/>
            <a:ext cx="3098781" cy="276999"/>
          </a:xfrm>
          <a:prstGeom prst="rect">
            <a:avLst/>
          </a:prstGeom>
          <a:noFill/>
        </p:spPr>
        <p:txBody>
          <a:bodyPr wrap="square" rtlCol="0">
            <a:spAutoFit/>
          </a:bodyPr>
          <a:lstStyle/>
          <a:p>
            <a:r>
              <a:rPr lang="fr-FR" sz="1200" dirty="0"/>
              <a:t>Voulez-vous écrire vous-mêmes vos statuts ?</a:t>
            </a:r>
          </a:p>
        </p:txBody>
      </p:sp>
      <p:sp>
        <p:nvSpPr>
          <p:cNvPr id="15" name="ZoneTexte 14">
            <a:extLst>
              <a:ext uri="{FF2B5EF4-FFF2-40B4-BE49-F238E27FC236}">
                <a16:creationId xmlns:a16="http://schemas.microsoft.com/office/drawing/2014/main" id="{3E256115-0339-4D44-89F1-D6EE5AD27E80}"/>
              </a:ext>
            </a:extLst>
          </p:cNvPr>
          <p:cNvSpPr txBox="1"/>
          <p:nvPr/>
        </p:nvSpPr>
        <p:spPr>
          <a:xfrm>
            <a:off x="270043" y="4870086"/>
            <a:ext cx="3098781" cy="276999"/>
          </a:xfrm>
          <a:prstGeom prst="rect">
            <a:avLst/>
          </a:prstGeom>
          <a:noFill/>
        </p:spPr>
        <p:txBody>
          <a:bodyPr wrap="square" rtlCol="0">
            <a:spAutoFit/>
          </a:bodyPr>
          <a:lstStyle/>
          <a:p>
            <a:r>
              <a:rPr lang="fr-FR" sz="1200" dirty="0"/>
              <a:t>Voulez-vous que le dirigeant soit salarié ?</a:t>
            </a:r>
          </a:p>
        </p:txBody>
      </p:sp>
      <p:sp>
        <p:nvSpPr>
          <p:cNvPr id="18" name="ZoneTexte 17">
            <a:extLst>
              <a:ext uri="{FF2B5EF4-FFF2-40B4-BE49-F238E27FC236}">
                <a16:creationId xmlns:a16="http://schemas.microsoft.com/office/drawing/2014/main" id="{40C371F2-E045-4EB1-B59D-34F3B6F5E2DD}"/>
              </a:ext>
            </a:extLst>
          </p:cNvPr>
          <p:cNvSpPr txBox="1"/>
          <p:nvPr/>
        </p:nvSpPr>
        <p:spPr>
          <a:xfrm>
            <a:off x="270042" y="5117122"/>
            <a:ext cx="3773009" cy="400110"/>
          </a:xfrm>
          <a:prstGeom prst="rect">
            <a:avLst/>
          </a:prstGeom>
          <a:noFill/>
        </p:spPr>
        <p:txBody>
          <a:bodyPr wrap="square" rtlCol="0">
            <a:spAutoFit/>
          </a:bodyPr>
          <a:lstStyle/>
          <a:p>
            <a:r>
              <a:rPr lang="fr-FR" sz="1000" dirty="0"/>
              <a:t>Voulez-vous que les associés puissent faire rentrer et sortir facilement du capital ?</a:t>
            </a:r>
          </a:p>
        </p:txBody>
      </p:sp>
      <p:sp>
        <p:nvSpPr>
          <p:cNvPr id="19" name="ZoneTexte 18">
            <a:extLst>
              <a:ext uri="{FF2B5EF4-FFF2-40B4-BE49-F238E27FC236}">
                <a16:creationId xmlns:a16="http://schemas.microsoft.com/office/drawing/2014/main" id="{64358983-AF84-4782-9B15-2DCD1E93B767}"/>
              </a:ext>
            </a:extLst>
          </p:cNvPr>
          <p:cNvSpPr txBox="1"/>
          <p:nvPr/>
        </p:nvSpPr>
        <p:spPr>
          <a:xfrm>
            <a:off x="270042" y="5543654"/>
            <a:ext cx="3962877" cy="261610"/>
          </a:xfrm>
          <a:prstGeom prst="rect">
            <a:avLst/>
          </a:prstGeom>
          <a:noFill/>
        </p:spPr>
        <p:txBody>
          <a:bodyPr wrap="square" rtlCol="0">
            <a:spAutoFit/>
          </a:bodyPr>
          <a:lstStyle/>
          <a:p>
            <a:r>
              <a:rPr lang="fr-FR" sz="1100" dirty="0"/>
              <a:t>Avez-vous un patrimoine personnel à protéger en cas de faillite ?</a:t>
            </a:r>
          </a:p>
        </p:txBody>
      </p:sp>
      <p:sp>
        <p:nvSpPr>
          <p:cNvPr id="20" name="ZoneTexte 19">
            <a:extLst>
              <a:ext uri="{FF2B5EF4-FFF2-40B4-BE49-F238E27FC236}">
                <a16:creationId xmlns:a16="http://schemas.microsoft.com/office/drawing/2014/main" id="{B6302D60-7D1A-467C-9FF0-1BE1F0EC5FBB}"/>
              </a:ext>
            </a:extLst>
          </p:cNvPr>
          <p:cNvSpPr txBox="1"/>
          <p:nvPr/>
        </p:nvSpPr>
        <p:spPr>
          <a:xfrm>
            <a:off x="270042" y="5877272"/>
            <a:ext cx="3962877" cy="261610"/>
          </a:xfrm>
          <a:prstGeom prst="rect">
            <a:avLst/>
          </a:prstGeom>
          <a:noFill/>
        </p:spPr>
        <p:txBody>
          <a:bodyPr wrap="square" rtlCol="0">
            <a:spAutoFit/>
          </a:bodyPr>
          <a:lstStyle/>
          <a:p>
            <a:r>
              <a:rPr lang="fr-FR" sz="1100" dirty="0"/>
              <a:t>Avez-vous une activité liée à l’Economie Sociale et Solidaire ?</a:t>
            </a:r>
          </a:p>
        </p:txBody>
      </p:sp>
      <p:sp>
        <p:nvSpPr>
          <p:cNvPr id="21" name="Rectangle 20">
            <a:extLst>
              <a:ext uri="{FF2B5EF4-FFF2-40B4-BE49-F238E27FC236}">
                <a16:creationId xmlns:a16="http://schemas.microsoft.com/office/drawing/2014/main" id="{A946458B-8D6D-4EF4-B20D-6F5A23AD558A}"/>
              </a:ext>
            </a:extLst>
          </p:cNvPr>
          <p:cNvSpPr/>
          <p:nvPr/>
        </p:nvSpPr>
        <p:spPr>
          <a:xfrm>
            <a:off x="4481556" y="428300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4" name="Rectangle 23">
            <a:extLst>
              <a:ext uri="{FF2B5EF4-FFF2-40B4-BE49-F238E27FC236}">
                <a16:creationId xmlns:a16="http://schemas.microsoft.com/office/drawing/2014/main" id="{00110B48-321B-4279-BE84-1734FAD5B355}"/>
              </a:ext>
            </a:extLst>
          </p:cNvPr>
          <p:cNvSpPr/>
          <p:nvPr/>
        </p:nvSpPr>
        <p:spPr>
          <a:xfrm>
            <a:off x="4043051" y="4570095"/>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6" name="Rectangle 25">
            <a:extLst>
              <a:ext uri="{FF2B5EF4-FFF2-40B4-BE49-F238E27FC236}">
                <a16:creationId xmlns:a16="http://schemas.microsoft.com/office/drawing/2014/main" id="{40EC8731-FED2-4D09-AFD4-914275852A9D}"/>
              </a:ext>
            </a:extLst>
          </p:cNvPr>
          <p:cNvSpPr/>
          <p:nvPr/>
        </p:nvSpPr>
        <p:spPr>
          <a:xfrm>
            <a:off x="4481556" y="4570095"/>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7" name="Rectangle 26">
            <a:extLst>
              <a:ext uri="{FF2B5EF4-FFF2-40B4-BE49-F238E27FC236}">
                <a16:creationId xmlns:a16="http://schemas.microsoft.com/office/drawing/2014/main" id="{E1229420-1175-4BEE-8E81-55E5880C1409}"/>
              </a:ext>
            </a:extLst>
          </p:cNvPr>
          <p:cNvSpPr/>
          <p:nvPr/>
        </p:nvSpPr>
        <p:spPr>
          <a:xfrm>
            <a:off x="4043051" y="486314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8" name="Rectangle 27">
            <a:extLst>
              <a:ext uri="{FF2B5EF4-FFF2-40B4-BE49-F238E27FC236}">
                <a16:creationId xmlns:a16="http://schemas.microsoft.com/office/drawing/2014/main" id="{4A4F55B9-12EC-4C4C-A790-6D55D483F7FB}"/>
              </a:ext>
            </a:extLst>
          </p:cNvPr>
          <p:cNvSpPr/>
          <p:nvPr/>
        </p:nvSpPr>
        <p:spPr>
          <a:xfrm>
            <a:off x="4481556" y="486314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9" name="Rectangle 28">
            <a:extLst>
              <a:ext uri="{FF2B5EF4-FFF2-40B4-BE49-F238E27FC236}">
                <a16:creationId xmlns:a16="http://schemas.microsoft.com/office/drawing/2014/main" id="{A4EBAF7B-1DBE-4EEE-BAE0-E4C5FF41E80C}"/>
              </a:ext>
            </a:extLst>
          </p:cNvPr>
          <p:cNvSpPr/>
          <p:nvPr/>
        </p:nvSpPr>
        <p:spPr>
          <a:xfrm>
            <a:off x="4043051" y="5202030"/>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0" name="Rectangle 29">
            <a:extLst>
              <a:ext uri="{FF2B5EF4-FFF2-40B4-BE49-F238E27FC236}">
                <a16:creationId xmlns:a16="http://schemas.microsoft.com/office/drawing/2014/main" id="{67D4FFC9-EAE9-400B-A4B4-EBA5FC61044E}"/>
              </a:ext>
            </a:extLst>
          </p:cNvPr>
          <p:cNvSpPr/>
          <p:nvPr/>
        </p:nvSpPr>
        <p:spPr>
          <a:xfrm>
            <a:off x="4481556" y="5202030"/>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1" name="Rectangle 30">
            <a:extLst>
              <a:ext uri="{FF2B5EF4-FFF2-40B4-BE49-F238E27FC236}">
                <a16:creationId xmlns:a16="http://schemas.microsoft.com/office/drawing/2014/main" id="{D1F2C6FA-AFF3-490E-AC95-33F63B76AC84}"/>
              </a:ext>
            </a:extLst>
          </p:cNvPr>
          <p:cNvSpPr/>
          <p:nvPr/>
        </p:nvSpPr>
        <p:spPr>
          <a:xfrm>
            <a:off x="4043051" y="5527859"/>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2" name="Rectangle 31">
            <a:extLst>
              <a:ext uri="{FF2B5EF4-FFF2-40B4-BE49-F238E27FC236}">
                <a16:creationId xmlns:a16="http://schemas.microsoft.com/office/drawing/2014/main" id="{ED8F4FF2-BC0A-40A5-9FDD-0D0C36FE75C9}"/>
              </a:ext>
            </a:extLst>
          </p:cNvPr>
          <p:cNvSpPr/>
          <p:nvPr/>
        </p:nvSpPr>
        <p:spPr>
          <a:xfrm>
            <a:off x="4481556" y="5527859"/>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3" name="Rectangle 32">
            <a:extLst>
              <a:ext uri="{FF2B5EF4-FFF2-40B4-BE49-F238E27FC236}">
                <a16:creationId xmlns:a16="http://schemas.microsoft.com/office/drawing/2014/main" id="{1F82608D-B153-4BA7-B16B-C7CA65780C4F}"/>
              </a:ext>
            </a:extLst>
          </p:cNvPr>
          <p:cNvSpPr/>
          <p:nvPr/>
        </p:nvSpPr>
        <p:spPr>
          <a:xfrm>
            <a:off x="4043051" y="5869523"/>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4" name="Rectangle 33">
            <a:extLst>
              <a:ext uri="{FF2B5EF4-FFF2-40B4-BE49-F238E27FC236}">
                <a16:creationId xmlns:a16="http://schemas.microsoft.com/office/drawing/2014/main" id="{9726404F-7AD4-4331-BC52-5F454C38C6C7}"/>
              </a:ext>
            </a:extLst>
          </p:cNvPr>
          <p:cNvSpPr/>
          <p:nvPr/>
        </p:nvSpPr>
        <p:spPr>
          <a:xfrm>
            <a:off x="4481556" y="5869523"/>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5" name="ZoneTexte 34">
            <a:extLst>
              <a:ext uri="{FF2B5EF4-FFF2-40B4-BE49-F238E27FC236}">
                <a16:creationId xmlns:a16="http://schemas.microsoft.com/office/drawing/2014/main" id="{8C16B195-13B4-481F-B443-CECA926F389C}"/>
              </a:ext>
            </a:extLst>
          </p:cNvPr>
          <p:cNvSpPr txBox="1"/>
          <p:nvPr/>
        </p:nvSpPr>
        <p:spPr>
          <a:xfrm>
            <a:off x="4043051" y="4069796"/>
            <a:ext cx="379738" cy="215444"/>
          </a:xfrm>
          <a:prstGeom prst="rect">
            <a:avLst/>
          </a:prstGeom>
          <a:noFill/>
        </p:spPr>
        <p:txBody>
          <a:bodyPr wrap="square" rtlCol="0">
            <a:spAutoFit/>
          </a:bodyPr>
          <a:lstStyle/>
          <a:p>
            <a:pPr algn="ctr"/>
            <a:r>
              <a:rPr lang="fr-FR" sz="800" dirty="0"/>
              <a:t>OUI</a:t>
            </a:r>
          </a:p>
        </p:txBody>
      </p:sp>
      <p:sp>
        <p:nvSpPr>
          <p:cNvPr id="36" name="ZoneTexte 35">
            <a:extLst>
              <a:ext uri="{FF2B5EF4-FFF2-40B4-BE49-F238E27FC236}">
                <a16:creationId xmlns:a16="http://schemas.microsoft.com/office/drawing/2014/main" id="{5A7C2C62-31E8-4A45-BA63-590F752F34CB}"/>
              </a:ext>
            </a:extLst>
          </p:cNvPr>
          <p:cNvSpPr txBox="1"/>
          <p:nvPr/>
        </p:nvSpPr>
        <p:spPr>
          <a:xfrm>
            <a:off x="4475251" y="4067560"/>
            <a:ext cx="379738" cy="215444"/>
          </a:xfrm>
          <a:prstGeom prst="rect">
            <a:avLst/>
          </a:prstGeom>
          <a:noFill/>
        </p:spPr>
        <p:txBody>
          <a:bodyPr wrap="square" rtlCol="0">
            <a:spAutoFit/>
          </a:bodyPr>
          <a:lstStyle/>
          <a:p>
            <a:pPr algn="ctr"/>
            <a:r>
              <a:rPr lang="fr-FR" sz="800" dirty="0"/>
              <a:t>NON</a:t>
            </a:r>
          </a:p>
        </p:txBody>
      </p:sp>
      <p:sp>
        <p:nvSpPr>
          <p:cNvPr id="39" name="Rectangle 38">
            <a:extLst>
              <a:ext uri="{FF2B5EF4-FFF2-40B4-BE49-F238E27FC236}">
                <a16:creationId xmlns:a16="http://schemas.microsoft.com/office/drawing/2014/main" id="{A3CC1BB3-B8BC-4791-9069-1D4A874AF24B}"/>
              </a:ext>
            </a:extLst>
          </p:cNvPr>
          <p:cNvSpPr/>
          <p:nvPr/>
        </p:nvSpPr>
        <p:spPr>
          <a:xfrm>
            <a:off x="5025009" y="4256345"/>
            <a:ext cx="4610949" cy="231322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40" name="Rectangle 39">
            <a:extLst>
              <a:ext uri="{FF2B5EF4-FFF2-40B4-BE49-F238E27FC236}">
                <a16:creationId xmlns:a16="http://schemas.microsoft.com/office/drawing/2014/main" id="{31B83903-7F7E-4B17-A593-20C52BB41CE0}"/>
              </a:ext>
            </a:extLst>
          </p:cNvPr>
          <p:cNvSpPr/>
          <p:nvPr/>
        </p:nvSpPr>
        <p:spPr>
          <a:xfrm>
            <a:off x="5051012" y="3934385"/>
            <a:ext cx="4584946" cy="1277273"/>
          </a:xfrm>
          <a:prstGeom prst="rect">
            <a:avLst/>
          </a:prstGeom>
          <a:noFill/>
          <a:ln>
            <a:noFill/>
          </a:ln>
        </p:spPr>
        <p:txBody>
          <a:bodyPr wrap="square">
            <a:spAutoFit/>
          </a:bodyPr>
          <a:lstStyle/>
          <a:p>
            <a:r>
              <a:rPr lang="fr-FR" sz="1400" b="1" dirty="0">
                <a:latin typeface="+mj-lt"/>
                <a:cs typeface="Segoe UI Light" panose="020B0502040204020203" pitchFamily="34" charset="0"/>
              </a:rPr>
              <a:t>2.9. Risques et évolution</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Quels éléments peuvent propulser ou détruire votre produit/service ? Quels sont les éléments potentiels du futur à prendre en compte ? Quelles sont les menaces par rapport à un échec possible ? Quelles stratégies de contingence sont elles possibles ? Quelles évolutions pouvez-vous imaginer dans votre structure, votre gamme de produits ou votre équipe ?</a:t>
            </a:r>
          </a:p>
        </p:txBody>
      </p:sp>
      <p:sp>
        <p:nvSpPr>
          <p:cNvPr id="37" name="Rectangle 36">
            <a:extLst>
              <a:ext uri="{FF2B5EF4-FFF2-40B4-BE49-F238E27FC236}">
                <a16:creationId xmlns:a16="http://schemas.microsoft.com/office/drawing/2014/main" id="{C8466BF3-1549-9C4E-A150-7C1704019A65}"/>
              </a:ext>
            </a:extLst>
          </p:cNvPr>
          <p:cNvSpPr/>
          <p:nvPr/>
        </p:nvSpPr>
        <p:spPr>
          <a:xfrm>
            <a:off x="2144687" y="6210614"/>
            <a:ext cx="2710301" cy="35895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8" name="ZoneTexte 37">
            <a:extLst>
              <a:ext uri="{FF2B5EF4-FFF2-40B4-BE49-F238E27FC236}">
                <a16:creationId xmlns:a16="http://schemas.microsoft.com/office/drawing/2014/main" id="{D891404C-5BE6-E543-9F8D-A7A9C49939EA}"/>
              </a:ext>
            </a:extLst>
          </p:cNvPr>
          <p:cNvSpPr txBox="1"/>
          <p:nvPr/>
        </p:nvSpPr>
        <p:spPr>
          <a:xfrm>
            <a:off x="270042" y="6259285"/>
            <a:ext cx="1874646" cy="261610"/>
          </a:xfrm>
          <a:prstGeom prst="rect">
            <a:avLst/>
          </a:prstGeom>
          <a:noFill/>
        </p:spPr>
        <p:txBody>
          <a:bodyPr wrap="square" rtlCol="0">
            <a:spAutoFit/>
          </a:bodyPr>
          <a:lstStyle/>
          <a:p>
            <a:r>
              <a:rPr lang="fr-FR" sz="1100" dirty="0"/>
              <a:t>Quel statut choisissez-vous ?</a:t>
            </a:r>
          </a:p>
        </p:txBody>
      </p:sp>
    </p:spTree>
    <p:extLst>
      <p:ext uri="{BB962C8B-B14F-4D97-AF65-F5344CB8AC3E}">
        <p14:creationId xmlns:p14="http://schemas.microsoft.com/office/powerpoint/2010/main" val="172700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164362331"/>
              </p:ext>
            </p:extLst>
          </p:nvPr>
        </p:nvGraphicFramePr>
        <p:xfrm>
          <a:off x="468203" y="832944"/>
          <a:ext cx="8949295" cy="5620392"/>
        </p:xfrm>
        <a:graphic>
          <a:graphicData uri="http://schemas.openxmlformats.org/drawingml/2006/table">
            <a:tbl>
              <a:tblPr firstRow="1" bandRow="1">
                <a:tableStyleId>{5940675A-B579-460E-94D1-54222C63F5DA}</a:tableStyleId>
              </a:tblPr>
              <a:tblGrid>
                <a:gridCol w="5445337">
                  <a:extLst>
                    <a:ext uri="{9D8B030D-6E8A-4147-A177-3AD203B41FA5}">
                      <a16:colId xmlns:a16="http://schemas.microsoft.com/office/drawing/2014/main" val="20000"/>
                    </a:ext>
                  </a:extLst>
                </a:gridCol>
                <a:gridCol w="1751979">
                  <a:extLst>
                    <a:ext uri="{9D8B030D-6E8A-4147-A177-3AD203B41FA5}">
                      <a16:colId xmlns:a16="http://schemas.microsoft.com/office/drawing/2014/main" val="20001"/>
                    </a:ext>
                  </a:extLst>
                </a:gridCol>
                <a:gridCol w="1751979">
                  <a:extLst>
                    <a:ext uri="{9D8B030D-6E8A-4147-A177-3AD203B41FA5}">
                      <a16:colId xmlns:a16="http://schemas.microsoft.com/office/drawing/2014/main" val="20002"/>
                    </a:ext>
                  </a:extLst>
                </a:gridCol>
              </a:tblGrid>
              <a:tr h="224381">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mj-lt"/>
                          <a:cs typeface="Segoe UI Light" panose="020B0502040204020203" pitchFamily="34" charset="0"/>
                        </a:rPr>
                        <a:t>P</a:t>
                      </a:r>
                      <a:r>
                        <a:rPr lang="fr-FR" sz="900" b="1" spc="0" dirty="0">
                          <a:latin typeface="+mj-lt"/>
                          <a:cs typeface="Segoe UI Light" panose="020B0502040204020203" pitchFamily="34" charset="0"/>
                        </a:rPr>
                        <a:t>R</a:t>
                      </a:r>
                      <a:r>
                        <a:rPr lang="fr-FR" sz="900" b="1" spc="4" dirty="0">
                          <a:latin typeface="+mj-lt"/>
                          <a:cs typeface="Segoe UI Light" panose="020B0502040204020203" pitchFamily="34" charset="0"/>
                        </a:rPr>
                        <a:t>O</a:t>
                      </a:r>
                      <a:r>
                        <a:rPr lang="fr-FR" sz="900" b="1" spc="0" dirty="0">
                          <a:latin typeface="+mj-lt"/>
                          <a:cs typeface="Segoe UI Light" panose="020B0502040204020203" pitchFamily="34" charset="0"/>
                        </a:rPr>
                        <a:t>DUI</a:t>
                      </a:r>
                      <a:r>
                        <a:rPr lang="fr-FR" sz="900" b="1" spc="14" dirty="0">
                          <a:latin typeface="+mj-lt"/>
                          <a:cs typeface="Segoe UI Light" panose="020B0502040204020203" pitchFamily="34" charset="0"/>
                        </a:rPr>
                        <a:t>T</a:t>
                      </a:r>
                      <a:r>
                        <a:rPr lang="fr-FR" sz="900" b="1" spc="0" dirty="0">
                          <a:latin typeface="+mj-lt"/>
                          <a:cs typeface="Segoe UI Light" panose="020B0502040204020203" pitchFamily="34" charset="0"/>
                        </a:rPr>
                        <a:t>S</a:t>
                      </a:r>
                      <a:r>
                        <a:rPr lang="fr-FR" sz="900" b="1" spc="-51" dirty="0">
                          <a:latin typeface="+mj-lt"/>
                          <a:cs typeface="Segoe UI Light" panose="020B0502040204020203" pitchFamily="34" charset="0"/>
                        </a:rPr>
                        <a:t> </a:t>
                      </a:r>
                      <a:r>
                        <a:rPr lang="fr-FR" sz="900" b="1" spc="0" dirty="0">
                          <a:latin typeface="+mj-lt"/>
                          <a:cs typeface="Segoe UI Light" panose="020B0502040204020203" pitchFamily="34" charset="0"/>
                        </a:rPr>
                        <a:t>-</a:t>
                      </a:r>
                      <a:r>
                        <a:rPr lang="fr-FR" sz="900" b="1" spc="1" dirty="0">
                          <a:latin typeface="+mj-lt"/>
                          <a:cs typeface="Segoe UI Light" panose="020B0502040204020203" pitchFamily="34" charset="0"/>
                        </a:rPr>
                        <a:t> </a:t>
                      </a:r>
                      <a:r>
                        <a:rPr lang="fr-FR" sz="900" b="1" spc="-4" dirty="0">
                          <a:latin typeface="+mj-lt"/>
                          <a:cs typeface="Segoe UI Light" panose="020B0502040204020203" pitchFamily="34" charset="0"/>
                        </a:rPr>
                        <a:t>VE</a:t>
                      </a:r>
                      <a:r>
                        <a:rPr lang="fr-FR" sz="900" b="1" spc="0" dirty="0">
                          <a:latin typeface="+mj-lt"/>
                          <a:cs typeface="Segoe UI Light" panose="020B0502040204020203" pitchFamily="34" charset="0"/>
                        </a:rPr>
                        <a:t>N</a:t>
                      </a:r>
                      <a:r>
                        <a:rPr lang="fr-FR" sz="900" b="1" spc="14" dirty="0">
                          <a:latin typeface="+mj-lt"/>
                          <a:cs typeface="Segoe UI Light" panose="020B0502040204020203" pitchFamily="34" charset="0"/>
                        </a:rPr>
                        <a:t>T</a:t>
                      </a:r>
                      <a:r>
                        <a:rPr lang="fr-FR" sz="900" b="1" spc="-4" dirty="0">
                          <a:latin typeface="+mj-lt"/>
                          <a:cs typeface="Segoe UI Light" panose="020B0502040204020203" pitchFamily="34" charset="0"/>
                        </a:rPr>
                        <a:t>E</a:t>
                      </a:r>
                      <a:r>
                        <a:rPr lang="fr-FR" sz="900" b="1" spc="0" dirty="0">
                          <a:latin typeface="+mj-lt"/>
                          <a:cs typeface="Segoe UI Light" panose="020B0502040204020203" pitchFamily="34" charset="0"/>
                        </a:rPr>
                        <a:t>S</a:t>
                      </a:r>
                      <a:endParaRPr lang="fr-FR" sz="900" b="1" dirty="0">
                        <a:latin typeface="+mj-lt"/>
                        <a:cs typeface="Segoe UI Light" panose="020B0502040204020203" pitchFamily="34" charset="0"/>
                      </a:endParaRP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Moyenne mensuelle</a:t>
                      </a: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Projection annuelle</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4381">
                <a:tc>
                  <a:txBody>
                    <a:bodyPr/>
                    <a:lstStyle/>
                    <a:p>
                      <a:r>
                        <a:rPr lang="fr-FR" sz="900" dirty="0">
                          <a:latin typeface="+mj-lt"/>
                          <a:cs typeface="Segoe UI Light" panose="020B0502040204020203" pitchFamily="34" charset="0"/>
                        </a:rPr>
                        <a:t>Chiffre d’affaires TTC</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4381">
                <a:tc>
                  <a:txBody>
                    <a:bodyPr/>
                    <a:lstStyle/>
                    <a:p>
                      <a:r>
                        <a:rPr lang="fr-FR" sz="900" dirty="0">
                          <a:latin typeface="+mj-lt"/>
                          <a:cs typeface="Segoe UI Light" panose="020B0502040204020203" pitchFamily="34" charset="0"/>
                        </a:rPr>
                        <a:t>TVA</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4381">
                <a:tc>
                  <a:txBody>
                    <a:bodyPr/>
                    <a:lstStyle/>
                    <a:p>
                      <a:r>
                        <a:rPr lang="fr-FR" sz="900" dirty="0">
                          <a:latin typeface="+mj-lt"/>
                          <a:cs typeface="Segoe UI Light" panose="020B0502040204020203" pitchFamily="34" charset="0"/>
                        </a:rPr>
                        <a:t>Chiffre d’affaires HT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438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j-lt"/>
                          <a:ea typeface="+mn-ea"/>
                          <a:cs typeface="Segoe UI Light" panose="020B0502040204020203" pitchFamily="34" charset="0"/>
                        </a:rPr>
                        <a:t>Autres produits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2099519019"/>
                  </a:ext>
                </a:extLst>
              </a:tr>
              <a:tr h="224381">
                <a:tc>
                  <a:txBody>
                    <a:bodyPr/>
                    <a:lstStyle/>
                    <a:p>
                      <a:pPr algn="r"/>
                      <a:r>
                        <a:rPr lang="fr-FR" sz="900" b="1" dirty="0">
                          <a:latin typeface="+mj-lt"/>
                          <a:cs typeface="Segoe UI Light" panose="020B0502040204020203" pitchFamily="34" charset="0"/>
                        </a:rPr>
                        <a:t>TOTAL DES VENTES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4381">
                <a:tc>
                  <a:txBody>
                    <a:bodyPr/>
                    <a:lstStyle/>
                    <a:p>
                      <a:pPr marL="0" algn="l" defTabSz="1009223" rtl="0" eaLnBrk="1" latinLnBrk="0" hangingPunct="1"/>
                      <a:r>
                        <a:rPr lang="fr-FR" sz="900" b="1" kern="1200" dirty="0">
                          <a:solidFill>
                            <a:schemeClr val="tx1"/>
                          </a:solidFill>
                          <a:latin typeface="+mj-lt"/>
                          <a:ea typeface="+mn-ea"/>
                          <a:cs typeface="Segoe UI Light" panose="020B0502040204020203" pitchFamily="34" charset="0"/>
                        </a:rPr>
                        <a:t>CHARGES</a:t>
                      </a: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05"/>
                  </a:ext>
                </a:extLst>
              </a:tr>
              <a:tr h="224381">
                <a:tc>
                  <a:txBody>
                    <a:bodyPr/>
                    <a:lstStyle/>
                    <a:p>
                      <a:r>
                        <a:rPr lang="fr-FR" sz="900" dirty="0">
                          <a:latin typeface="+mj-lt"/>
                          <a:cs typeface="Segoe UI Light" panose="020B0502040204020203" pitchFamily="34" charset="0"/>
                        </a:rPr>
                        <a:t>Achats des marchandises / matières premières / fournisseurs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4381">
                <a:tc>
                  <a:txBody>
                    <a:bodyPr/>
                    <a:lstStyle/>
                    <a:p>
                      <a:r>
                        <a:rPr lang="fr-FR" sz="900" dirty="0">
                          <a:latin typeface="+mj-lt"/>
                          <a:cs typeface="Segoe UI Light" panose="020B0502040204020203" pitchFamily="34" charset="0"/>
                        </a:rPr>
                        <a:t>Frais de personnel : Salaires et charges (≈salaire net x 1,8)*</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4381">
                <a:tc>
                  <a:txBody>
                    <a:bodyPr/>
                    <a:lstStyle/>
                    <a:p>
                      <a:r>
                        <a:rPr lang="fr-FR" sz="900" dirty="0">
                          <a:latin typeface="+mj-lt"/>
                          <a:cs typeface="Segoe UI Light" panose="020B0502040204020203" pitchFamily="34" charset="0"/>
                        </a:rPr>
                        <a:t>Loyer</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4381">
                <a:tc>
                  <a:txBody>
                    <a:bodyPr/>
                    <a:lstStyle/>
                    <a:p>
                      <a:r>
                        <a:rPr lang="fr-FR" sz="900" dirty="0">
                          <a:latin typeface="+mj-lt"/>
                          <a:cs typeface="Segoe UI Light" panose="020B0502040204020203" pitchFamily="34" charset="0"/>
                        </a:rPr>
                        <a:t>Dépenses d’énergie (≈1500 €/100m²/an)*</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4381">
                <a:tc>
                  <a:txBody>
                    <a:bodyPr/>
                    <a:lstStyle/>
                    <a:p>
                      <a:r>
                        <a:rPr lang="fr-FR" sz="900" dirty="0">
                          <a:latin typeface="+mj-lt"/>
                          <a:cs typeface="Segoe UI Light" panose="020B0502040204020203" pitchFamily="34" charset="0"/>
                        </a:rPr>
                        <a:t>Fournitures de bureau / frais</a:t>
                      </a:r>
                      <a:r>
                        <a:rPr lang="fr-FR" sz="900" baseline="0" dirty="0">
                          <a:latin typeface="+mj-lt"/>
                          <a:cs typeface="Segoe UI Light" panose="020B0502040204020203" pitchFamily="34" charset="0"/>
                        </a:rPr>
                        <a:t> de fonctionnement</a:t>
                      </a: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4381">
                <a:tc>
                  <a:txBody>
                    <a:bodyPr/>
                    <a:lstStyle/>
                    <a:p>
                      <a:r>
                        <a:rPr lang="fr-FR" sz="900" dirty="0">
                          <a:latin typeface="+mj-lt"/>
                          <a:cs typeface="Segoe UI Light" panose="020B0502040204020203" pitchFamily="34" charset="0"/>
                        </a:rPr>
                        <a:t>Entretien et réparations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4381">
                <a:tc>
                  <a:txBody>
                    <a:bodyPr/>
                    <a:lstStyle/>
                    <a:p>
                      <a:r>
                        <a:rPr lang="fr-FR" sz="900" dirty="0">
                          <a:latin typeface="+mj-lt"/>
                          <a:cs typeface="Segoe UI Light" panose="020B0502040204020203" pitchFamily="34" charset="0"/>
                        </a:rPr>
                        <a:t>Frais de déplacements (30 cts/kms)*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4381">
                <a:tc>
                  <a:txBody>
                    <a:bodyPr/>
                    <a:lstStyle/>
                    <a:p>
                      <a:r>
                        <a:rPr lang="fr-FR" sz="900" dirty="0">
                          <a:latin typeface="+mj-lt"/>
                          <a:cs typeface="Segoe UI Light" panose="020B0502040204020203" pitchFamily="34" charset="0"/>
                        </a:rPr>
                        <a:t>Assurances (≈1000 à 1500 €/100m²/an pour une activité de service)*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4381">
                <a:tc>
                  <a:txBody>
                    <a:bodyPr/>
                    <a:lstStyle/>
                    <a:p>
                      <a:r>
                        <a:rPr lang="fr-FR" sz="900" dirty="0">
                          <a:latin typeface="+mj-lt"/>
                          <a:cs typeface="Segoe UI Light" panose="020B0502040204020203" pitchFamily="34" charset="0"/>
                        </a:rPr>
                        <a:t>Frais de comptabilité (≈700 à 10 000 €/an)*</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4381">
                <a:tc>
                  <a:txBody>
                    <a:bodyPr/>
                    <a:lstStyle/>
                    <a:p>
                      <a:r>
                        <a:rPr lang="fr-FR" sz="900" dirty="0">
                          <a:latin typeface="+mj-lt"/>
                          <a:cs typeface="Segoe UI Light" panose="020B0502040204020203" pitchFamily="34" charset="0"/>
                        </a:rPr>
                        <a:t>Autres</a:t>
                      </a:r>
                      <a:r>
                        <a:rPr lang="fr-FR" sz="900" baseline="0" dirty="0">
                          <a:latin typeface="+mj-lt"/>
                          <a:cs typeface="Segoe UI Light" panose="020B0502040204020203" pitchFamily="34" charset="0"/>
                        </a:rPr>
                        <a:t> f</a:t>
                      </a:r>
                      <a:r>
                        <a:rPr lang="fr-FR" sz="900" dirty="0">
                          <a:latin typeface="+mj-lt"/>
                          <a:cs typeface="Segoe UI Light" panose="020B0502040204020203" pitchFamily="34" charset="0"/>
                        </a:rPr>
                        <a:t>rais administratifs (redevances, licences…)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5"/>
                  </a:ext>
                </a:extLst>
              </a:tr>
              <a:tr h="224381">
                <a:tc>
                  <a:txBody>
                    <a:bodyPr/>
                    <a:lstStyle/>
                    <a:p>
                      <a:r>
                        <a:rPr lang="fr-FR" sz="900" dirty="0">
                          <a:latin typeface="+mj-lt"/>
                          <a:cs typeface="Segoe UI Light" panose="020B0502040204020203" pitchFamily="34" charset="0"/>
                        </a:rPr>
                        <a:t>Services de télécommunication (Internet, téléphone,</a:t>
                      </a:r>
                      <a:r>
                        <a:rPr lang="fr-FR" sz="900" baseline="0" dirty="0">
                          <a:latin typeface="+mj-lt"/>
                          <a:cs typeface="Segoe UI Light" panose="020B0502040204020203" pitchFamily="34" charset="0"/>
                        </a:rPr>
                        <a:t> forfaits des portables,… )</a:t>
                      </a: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4381">
                <a:tc>
                  <a:txBody>
                    <a:bodyPr/>
                    <a:lstStyle/>
                    <a:p>
                      <a:r>
                        <a:rPr lang="fr-FR" sz="900" dirty="0">
                          <a:latin typeface="+mj-lt"/>
                          <a:cs typeface="Segoe UI Light" panose="020B0502040204020203" pitchFamily="34" charset="0"/>
                        </a:rPr>
                        <a:t>Autres charges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4381">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4381">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4381">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4381">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dirty="0">
                          <a:latin typeface="+mj-lt"/>
                          <a:cs typeface="Segoe UI Light" panose="020B0502040204020203" pitchFamily="34" charset="0"/>
                        </a:rPr>
                        <a:t>Impôts et taxes locaux (2 % du CA HT)*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4381">
                <a:tc>
                  <a:txBody>
                    <a:bodyPr/>
                    <a:lstStyle/>
                    <a:p>
                      <a:pPr algn="r"/>
                      <a:r>
                        <a:rPr lang="fr-FR" sz="900" b="1" dirty="0">
                          <a:latin typeface="+mj-lt"/>
                          <a:cs typeface="Segoe UI Light" panose="020B0502040204020203" pitchFamily="34" charset="0"/>
                        </a:rPr>
                        <a:t>TOTAL DES CHARGES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34737">
                <a:tc>
                  <a:txBody>
                    <a:bodyPr/>
                    <a:lstStyle/>
                    <a:p>
                      <a:pPr algn="r"/>
                      <a:r>
                        <a:rPr lang="fr-FR" sz="1000" b="1" dirty="0">
                          <a:latin typeface="+mj-lt"/>
                          <a:cs typeface="Segoe UI Light" panose="020B0502040204020203" pitchFamily="34" charset="0"/>
                        </a:rPr>
                        <a:t>RÉSULTAT BRUT</a:t>
                      </a:r>
                    </a:p>
                  </a:txBody>
                  <a:tcPr marL="82848" marR="82848" marT="41424" marB="41424"/>
                </a:tc>
                <a:tc>
                  <a:txBody>
                    <a:bodyPr/>
                    <a:lstStyle/>
                    <a:p>
                      <a:endParaRPr lang="fr-FR" sz="1000" dirty="0">
                        <a:latin typeface="+mj-lt"/>
                        <a:cs typeface="Segoe UI Light" panose="020B0502040204020203" pitchFamily="34" charset="0"/>
                      </a:endParaRPr>
                    </a:p>
                  </a:txBody>
                  <a:tcPr marL="82848" marR="82848" marT="41424" marB="41424"/>
                </a:tc>
                <a:tc>
                  <a:txBody>
                    <a:bodyPr/>
                    <a:lstStyle/>
                    <a:p>
                      <a:endParaRPr lang="fr-FR" sz="10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10" name="Espace réservé du numéro de diapositive 5">
            <a:extLst>
              <a:ext uri="{FF2B5EF4-FFF2-40B4-BE49-F238E27FC236}">
                <a16:creationId xmlns:a16="http://schemas.microsoft.com/office/drawing/2014/main" id="{2D7D965E-5510-47E3-9DC3-451BF1DA505F}"/>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13</a:t>
            </a:fld>
            <a:endParaRPr lang="fr-FR" dirty="0">
              <a:latin typeface="+mj-lt"/>
              <a:cs typeface="Segoe UI Light" panose="020B0502040204020203" pitchFamily="34" charset="0"/>
            </a:endParaRPr>
          </a:p>
        </p:txBody>
      </p:sp>
      <p:sp>
        <p:nvSpPr>
          <p:cNvPr id="11" name="Titre 1">
            <a:extLst>
              <a:ext uri="{FF2B5EF4-FFF2-40B4-BE49-F238E27FC236}">
                <a16:creationId xmlns:a16="http://schemas.microsoft.com/office/drawing/2014/main" id="{E8F37C63-C203-4A73-9A8D-7F757802441D}"/>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b="1" dirty="0">
                <a:latin typeface="+mj-lt"/>
                <a:cs typeface="Segoe UI Semibold" panose="020B0702040204020203" pitchFamily="34" charset="0"/>
              </a:rPr>
              <a:t>Annexe au dossier financier </a:t>
            </a:r>
            <a:br>
              <a:rPr lang="fr-FR" dirty="0">
                <a:latin typeface="+mj-lt"/>
                <a:cs typeface="Segoe UI Light" panose="020B0502040204020203" pitchFamily="34" charset="0"/>
              </a:rPr>
            </a:br>
            <a:r>
              <a:rPr lang="fr-FR" dirty="0">
                <a:latin typeface="+mj-lt"/>
                <a:cs typeface="Segoe UI Light" panose="020B0502040204020203" pitchFamily="34" charset="0"/>
              </a:rPr>
              <a:t>(1 - Compte de résultat prévisionnel)</a:t>
            </a:r>
          </a:p>
        </p:txBody>
      </p:sp>
      <p:sp>
        <p:nvSpPr>
          <p:cNvPr id="3" name="ZoneTexte 2"/>
          <p:cNvSpPr txBox="1"/>
          <p:nvPr/>
        </p:nvSpPr>
        <p:spPr>
          <a:xfrm>
            <a:off x="378241" y="6440297"/>
            <a:ext cx="3240360" cy="215444"/>
          </a:xfrm>
          <a:prstGeom prst="rect">
            <a:avLst/>
          </a:prstGeom>
          <a:noFill/>
        </p:spPr>
        <p:txBody>
          <a:bodyPr wrap="square" rtlCol="0">
            <a:spAutoFit/>
          </a:bodyPr>
          <a:lstStyle/>
          <a:p>
            <a:r>
              <a:rPr lang="fr-FR" sz="800" b="1" dirty="0">
                <a:latin typeface="+mj-lt"/>
                <a:cs typeface="Segoe UI Semibold" panose="020B0702040204020203" pitchFamily="34" charset="0"/>
              </a:rPr>
              <a:t>* A titre indicatif</a:t>
            </a:r>
          </a:p>
        </p:txBody>
      </p:sp>
    </p:spTree>
    <p:extLst>
      <p:ext uri="{BB962C8B-B14F-4D97-AF65-F5344CB8AC3E}">
        <p14:creationId xmlns:p14="http://schemas.microsoft.com/office/powerpoint/2010/main" val="3196755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4285857472"/>
              </p:ext>
            </p:extLst>
          </p:nvPr>
        </p:nvGraphicFramePr>
        <p:xfrm>
          <a:off x="390642" y="799044"/>
          <a:ext cx="9124714" cy="5302296"/>
        </p:xfrm>
        <a:graphic>
          <a:graphicData uri="http://schemas.openxmlformats.org/drawingml/2006/table">
            <a:tbl>
              <a:tblPr firstRow="1" bandRow="1">
                <a:tableStyleId>{5940675A-B579-460E-94D1-54222C63F5DA}</a:tableStyleId>
              </a:tblPr>
              <a:tblGrid>
                <a:gridCol w="7270494">
                  <a:extLst>
                    <a:ext uri="{9D8B030D-6E8A-4147-A177-3AD203B41FA5}">
                      <a16:colId xmlns:a16="http://schemas.microsoft.com/office/drawing/2014/main" val="20000"/>
                    </a:ext>
                  </a:extLst>
                </a:gridCol>
                <a:gridCol w="1854220">
                  <a:extLst>
                    <a:ext uri="{9D8B030D-6E8A-4147-A177-3AD203B41FA5}">
                      <a16:colId xmlns:a16="http://schemas.microsoft.com/office/drawing/2014/main" val="20001"/>
                    </a:ext>
                  </a:extLst>
                </a:gridCol>
              </a:tblGrid>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mj-lt"/>
                          <a:cs typeface="Segoe UI Light" panose="020B0502040204020203" pitchFamily="34" charset="0"/>
                        </a:rPr>
                        <a:t>BESOINS (durables)</a:t>
                      </a: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Montant</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0929">
                <a:tc>
                  <a:txBody>
                    <a:bodyPr/>
                    <a:lstStyle/>
                    <a:p>
                      <a:r>
                        <a:rPr lang="fr-FR" sz="900" b="1" dirty="0">
                          <a:latin typeface="+mj-lt"/>
                          <a:cs typeface="Segoe UI Light" panose="020B0502040204020203" pitchFamily="34" charset="0"/>
                        </a:rPr>
                        <a:t>Immobilisations (Investissements)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0929">
                <a:tc>
                  <a:txBody>
                    <a:bodyPr/>
                    <a:lstStyle/>
                    <a:p>
                      <a:r>
                        <a:rPr lang="fr-FR" sz="900" b="0" i="1" dirty="0">
                          <a:latin typeface="+mj-lt"/>
                          <a:cs typeface="Segoe UI Light" panose="020B0502040204020203" pitchFamily="34" charset="0"/>
                        </a:rPr>
                        <a:t>   Achat Immeubles (terrains, locaux,…)</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0929">
                <a:tc>
                  <a:txBody>
                    <a:bodyPr/>
                    <a:lstStyle/>
                    <a:p>
                      <a:r>
                        <a:rPr lang="fr-FR" sz="900" b="0" i="1" dirty="0">
                          <a:latin typeface="+mj-lt"/>
                          <a:cs typeface="Segoe UI Light" panose="020B0502040204020203" pitchFamily="34" charset="0"/>
                        </a:rPr>
                        <a:t>   Aménagements, travaux, installations,…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0929">
                <a:tc>
                  <a:txBody>
                    <a:bodyPr/>
                    <a:lstStyle/>
                    <a:p>
                      <a:r>
                        <a:rPr lang="fr-FR" sz="900" b="0" i="1" dirty="0">
                          <a:latin typeface="+mj-lt"/>
                          <a:cs typeface="Segoe UI Light" panose="020B0502040204020203" pitchFamily="34" charset="0"/>
                        </a:rPr>
                        <a:t>   Matériel (machines, équipement…)</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0929">
                <a:tc>
                  <a:txBody>
                    <a:bodyPr/>
                    <a:lstStyle/>
                    <a:p>
                      <a:pPr marL="0" algn="l" defTabSz="1009223" rtl="0" eaLnBrk="1" latinLnBrk="0" hangingPunct="1"/>
                      <a:r>
                        <a:rPr lang="fr-FR" sz="900" b="0" i="1" kern="1200" dirty="0">
                          <a:solidFill>
                            <a:schemeClr val="tx1"/>
                          </a:solidFill>
                          <a:latin typeface="+mj-lt"/>
                          <a:ea typeface="+mn-ea"/>
                          <a:cs typeface="Segoe UI Light" panose="020B0502040204020203" pitchFamily="34" charset="0"/>
                        </a:rPr>
                        <a:t>   Matériel de bureau</a:t>
                      </a:r>
                    </a:p>
                  </a:txBody>
                  <a:tcPr marL="82848" marR="82848" marT="41424" marB="41424">
                    <a:noFill/>
                  </a:tcPr>
                </a:tc>
                <a:tc>
                  <a:txBody>
                    <a:bodyPr/>
                    <a:lstStyle/>
                    <a:p>
                      <a:pPr marL="0" algn="ctr" defTabSz="1009223" rtl="0" eaLnBrk="1" latinLnBrk="0" hangingPunct="1"/>
                      <a:endParaRPr lang="fr-FR" sz="900" b="0" i="1" kern="1200" dirty="0">
                        <a:solidFill>
                          <a:schemeClr val="tx1"/>
                        </a:solidFill>
                        <a:latin typeface="+mj-lt"/>
                        <a:ea typeface="+mn-ea"/>
                        <a:cs typeface="Segoe UI Light" panose="020B0502040204020203" pitchFamily="34" charset="0"/>
                      </a:endParaRPr>
                    </a:p>
                  </a:txBody>
                  <a:tcPr marL="82848" marR="82848" marT="41424" marB="41424">
                    <a:noFill/>
                  </a:tcPr>
                </a:tc>
                <a:extLst>
                  <a:ext uri="{0D108BD9-81ED-4DB2-BD59-A6C34878D82A}">
                    <a16:rowId xmlns:a16="http://schemas.microsoft.com/office/drawing/2014/main" val="10005"/>
                  </a:ext>
                </a:extLst>
              </a:tr>
              <a:tr h="220929">
                <a:tc>
                  <a:txBody>
                    <a:bodyPr/>
                    <a:lstStyle/>
                    <a:p>
                      <a:r>
                        <a:rPr lang="fr-FR" sz="900" b="0" i="1" dirty="0">
                          <a:latin typeface="+mj-lt"/>
                          <a:cs typeface="Segoe UI Light" panose="020B0502040204020203" pitchFamily="34" charset="0"/>
                        </a:rPr>
                        <a:t>   Véhicules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0929">
                <a:tc>
                  <a:txBody>
                    <a:bodyPr/>
                    <a:lstStyle/>
                    <a:p>
                      <a:r>
                        <a:rPr lang="fr-FR" sz="900" b="0" i="1" dirty="0">
                          <a:latin typeface="+mj-lt"/>
                          <a:cs typeface="Segoe UI Light" panose="020B0502040204020203" pitchFamily="34" charset="0"/>
                        </a:rPr>
                        <a:t>   Autres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0929">
                <a:tc>
                  <a:txBody>
                    <a:bodyPr/>
                    <a:lstStyle/>
                    <a:p>
                      <a:endParaRPr lang="fr-FR" sz="900" b="0" i="1" dirty="0">
                        <a:latin typeface="+mj-lt"/>
                        <a:cs typeface="Segoe UI Light" panose="020B0502040204020203" pitchFamily="34" charset="0"/>
                      </a:endParaRP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0929">
                <a:tc>
                  <a:txBody>
                    <a:bodyPr/>
                    <a:lstStyle/>
                    <a:p>
                      <a:r>
                        <a:rPr lang="fr-FR" sz="900" b="1" dirty="0">
                          <a:latin typeface="+mj-lt"/>
                          <a:cs typeface="Segoe UI Light" panose="020B0502040204020203" pitchFamily="34" charset="0"/>
                        </a:rPr>
                        <a:t>Besoin en fonds de roulement (BFR)</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0929">
                <a:tc>
                  <a:txBody>
                    <a:bodyPr/>
                    <a:lstStyle/>
                    <a:p>
                      <a:r>
                        <a:rPr lang="fr-FR" sz="900" i="0" baseline="0" dirty="0">
                          <a:latin typeface="+mj-lt"/>
                          <a:cs typeface="Segoe UI Light" panose="020B0502040204020203" pitchFamily="34" charset="0"/>
                        </a:rPr>
                        <a:t>   </a:t>
                      </a:r>
                      <a:r>
                        <a:rPr lang="fr-FR" sz="900" i="1" dirty="0">
                          <a:latin typeface="+mj-lt"/>
                          <a:cs typeface="Segoe UI Light" panose="020B0502040204020203" pitchFamily="34" charset="0"/>
                        </a:rPr>
                        <a:t>Constitution (% de l’ensemble des charges à débourser</a:t>
                      </a:r>
                      <a:r>
                        <a:rPr lang="fr-FR" sz="900" i="1" baseline="0" dirty="0">
                          <a:latin typeface="+mj-lt"/>
                          <a:cs typeface="Segoe UI Light" panose="020B0502040204020203" pitchFamily="34" charset="0"/>
                        </a:rPr>
                        <a:t> les premiers mois sans ventes ou ventes faibles)</a:t>
                      </a:r>
                      <a:endParaRPr lang="fr-FR" sz="900" i="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0929">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0929">
                <a:tc>
                  <a:txBody>
                    <a:bodyPr/>
                    <a:lstStyle/>
                    <a:p>
                      <a:r>
                        <a:rPr lang="fr-FR" sz="900" b="1" dirty="0">
                          <a:latin typeface="+mj-lt"/>
                          <a:cs typeface="Segoe UI Light" panose="020B0502040204020203" pitchFamily="34" charset="0"/>
                        </a:rPr>
                        <a:t>Remboursement d’emprunts à moyen ou long terme (hors intérêt)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0929">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0929">
                <a:tc>
                  <a:txBody>
                    <a:bodyPr/>
                    <a:lstStyle/>
                    <a:p>
                      <a:pPr algn="r"/>
                      <a:r>
                        <a:rPr lang="fr-FR" sz="900" b="1" dirty="0">
                          <a:latin typeface="+mj-lt"/>
                          <a:cs typeface="Segoe UI Light" panose="020B0502040204020203" pitchFamily="34" charset="0"/>
                        </a:rPr>
                        <a:t>TOTAL DES BESOINS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0929">
                <a:tc>
                  <a:txBody>
                    <a:bodyPr/>
                    <a:lstStyle/>
                    <a:p>
                      <a:r>
                        <a:rPr lang="fr-FR" sz="900" b="1" dirty="0">
                          <a:latin typeface="+mj-lt"/>
                          <a:cs typeface="Segoe UI Light" panose="020B0502040204020203" pitchFamily="34" charset="0"/>
                        </a:rPr>
                        <a:t>RESSOURCES (durables)</a:t>
                      </a:r>
                    </a:p>
                  </a:txBody>
                  <a:tcPr marL="82848" marR="82848" marT="41424" marB="41424">
                    <a:solidFill>
                      <a:schemeClr val="bg1">
                        <a:lumMod val="85000"/>
                      </a:schemeClr>
                    </a:solidFill>
                  </a:tcPr>
                </a:tc>
                <a:tc>
                  <a:txBody>
                    <a:bodyPr/>
                    <a:lstStyle/>
                    <a:p>
                      <a:endParaRPr lang="fr-FR" sz="900" dirty="0">
                        <a:latin typeface="+mj-lt"/>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15"/>
                  </a:ext>
                </a:extLst>
              </a:tr>
              <a:tr h="220929">
                <a:tc>
                  <a:txBody>
                    <a:bodyPr/>
                    <a:lstStyle/>
                    <a:p>
                      <a:r>
                        <a:rPr lang="fr-FR" sz="900" b="1" dirty="0">
                          <a:latin typeface="+mj-lt"/>
                          <a:cs typeface="Segoe UI Light" panose="020B0502040204020203" pitchFamily="34" charset="0"/>
                        </a:rPr>
                        <a:t>Capitaux propres (Fonds propres)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0929">
                <a:tc>
                  <a:txBody>
                    <a:bodyPr/>
                    <a:lstStyle/>
                    <a:p>
                      <a:r>
                        <a:rPr lang="fr-FR" sz="900" dirty="0">
                          <a:latin typeface="+mj-lt"/>
                          <a:cs typeface="Segoe UI Light" panose="020B0502040204020203" pitchFamily="34" charset="0"/>
                        </a:rPr>
                        <a:t>   Apports en capital (associés)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0929">
                <a:tc>
                  <a:txBody>
                    <a:bodyPr/>
                    <a:lstStyle/>
                    <a:p>
                      <a:r>
                        <a:rPr lang="fr-FR" sz="900" dirty="0">
                          <a:latin typeface="+mj-lt"/>
                          <a:cs typeface="Segoe UI Light" panose="020B0502040204020203" pitchFamily="34" charset="0"/>
                        </a:rPr>
                        <a:t>   Autofinancement net (produit de l’activité à réinvestir pendant le montage)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0929">
                <a:tc>
                  <a:txBody>
                    <a:bodyPr/>
                    <a:lstStyle/>
                    <a:p>
                      <a:r>
                        <a:rPr lang="fr-FR" sz="900" dirty="0">
                          <a:latin typeface="+mj-lt"/>
                          <a:cs typeface="Segoe UI Light" panose="020B0502040204020203" pitchFamily="34" charset="0"/>
                        </a:rPr>
                        <a:t>   Aides et subventions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0929">
                <a:tc>
                  <a:txBody>
                    <a:bodyPr/>
                    <a:lstStyle/>
                    <a:p>
                      <a:r>
                        <a:rPr lang="fr-FR" sz="900" dirty="0">
                          <a:latin typeface="+mj-lt"/>
                          <a:cs typeface="Segoe UI Light" panose="020B0502040204020203" pitchFamily="34" charset="0"/>
                        </a:rPr>
                        <a:t>   Autres investisseurs privés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dirty="0">
                          <a:latin typeface="+mj-lt"/>
                          <a:cs typeface="Segoe UI Light" panose="020B0502040204020203" pitchFamily="34" charset="0"/>
                        </a:rPr>
                        <a:t>Capitaux empruntés (emprunts à moyen et long terme)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0929">
                <a:tc>
                  <a:txBody>
                    <a:bodyPr/>
                    <a:lstStyle/>
                    <a:p>
                      <a:endParaRPr lang="fr-FR" sz="900" b="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20929">
                <a:tc>
                  <a:txBody>
                    <a:bodyPr/>
                    <a:lstStyle/>
                    <a:p>
                      <a:pPr marL="0" algn="r" defTabSz="1009223" rtl="0" eaLnBrk="1" latinLnBrk="0" hangingPunct="1"/>
                      <a:r>
                        <a:rPr lang="fr-FR" sz="900" b="1" kern="1200" dirty="0">
                          <a:solidFill>
                            <a:schemeClr val="tx1"/>
                          </a:solidFill>
                          <a:latin typeface="+mj-lt"/>
                          <a:ea typeface="+mn-ea"/>
                          <a:cs typeface="Segoe UI Light" panose="020B0502040204020203" pitchFamily="34" charset="0"/>
                        </a:rPr>
                        <a:t>TOTAL DES RESSOURCES</a:t>
                      </a:r>
                    </a:p>
                  </a:txBody>
                  <a:tcPr marL="82848" marR="82848" marT="41424" marB="41424"/>
                </a:tc>
                <a:tc>
                  <a:txBody>
                    <a:bodyPr/>
                    <a:lstStyle/>
                    <a:p>
                      <a:pPr marL="0" algn="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3" name="ZoneTexte 2"/>
          <p:cNvSpPr txBox="1"/>
          <p:nvPr/>
        </p:nvSpPr>
        <p:spPr>
          <a:xfrm>
            <a:off x="272480" y="6167296"/>
            <a:ext cx="6455265" cy="259623"/>
          </a:xfrm>
          <a:prstGeom prst="rect">
            <a:avLst/>
          </a:prstGeom>
          <a:noFill/>
        </p:spPr>
        <p:txBody>
          <a:bodyPr wrap="square" rtlCol="0">
            <a:spAutoFit/>
          </a:bodyPr>
          <a:lstStyle/>
          <a:p>
            <a:r>
              <a:rPr lang="fr-FR" sz="1050" b="1" dirty="0">
                <a:latin typeface="+mj-lt"/>
                <a:cs typeface="Segoe UI Light" panose="020B0502040204020203" pitchFamily="34" charset="0"/>
              </a:rPr>
              <a:t>Attention ! Vérifier que le total des besoins correspond au total de ressources !</a:t>
            </a:r>
          </a:p>
        </p:txBody>
      </p:sp>
      <p:sp>
        <p:nvSpPr>
          <p:cNvPr id="9"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14</a:t>
            </a:fld>
            <a:endParaRPr lang="fr-FR" dirty="0">
              <a:latin typeface="+mj-lt"/>
              <a:cs typeface="Segoe UI Light" panose="020B0502040204020203" pitchFamily="34" charset="0"/>
            </a:endParaRPr>
          </a:p>
        </p:txBody>
      </p:sp>
      <p:sp>
        <p:nvSpPr>
          <p:cNvPr id="10" name="Titre 1">
            <a:extLst>
              <a:ext uri="{FF2B5EF4-FFF2-40B4-BE49-F238E27FC236}">
                <a16:creationId xmlns:a16="http://schemas.microsoft.com/office/drawing/2014/main" id="{DC82D220-E8B6-4DE8-B485-11414201885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Annexe au dossier financier</a:t>
            </a:r>
            <a:br>
              <a:rPr lang="fr-FR" dirty="0">
                <a:latin typeface="+mj-lt"/>
                <a:cs typeface="Segoe UI Semibold" panose="020B0702040204020203" pitchFamily="34" charset="0"/>
              </a:rPr>
            </a:br>
            <a:r>
              <a:rPr lang="fr-FR" dirty="0">
                <a:latin typeface="+mj-lt"/>
                <a:cs typeface="Segoe UI Light" panose="020B0502040204020203" pitchFamily="34" charset="0"/>
              </a:rPr>
              <a:t>(2 - Montage financier)</a:t>
            </a:r>
          </a:p>
        </p:txBody>
      </p:sp>
    </p:spTree>
    <p:extLst>
      <p:ext uri="{BB962C8B-B14F-4D97-AF65-F5344CB8AC3E}">
        <p14:creationId xmlns:p14="http://schemas.microsoft.com/office/powerpoint/2010/main" val="112881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Préparation du Pitch</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rPr>
              <a:pPr/>
              <a:t>15</a:t>
            </a:fld>
            <a:endParaRPr lang="fr-FR" dirty="0">
              <a:latin typeface="+mj-lt"/>
            </a:endParaRPr>
          </a:p>
        </p:txBody>
      </p:sp>
      <p:sp>
        <p:nvSpPr>
          <p:cNvPr id="9" name="Rectangle 8">
            <a:extLst>
              <a:ext uri="{FF2B5EF4-FFF2-40B4-BE49-F238E27FC236}">
                <a16:creationId xmlns:a16="http://schemas.microsoft.com/office/drawing/2014/main" id="{6BA32B7F-86FF-47FA-A268-DB69F7FCD1BA}"/>
              </a:ext>
            </a:extLst>
          </p:cNvPr>
          <p:cNvSpPr/>
          <p:nvPr/>
        </p:nvSpPr>
        <p:spPr>
          <a:xfrm>
            <a:off x="344488" y="885358"/>
            <a:ext cx="9289032" cy="1846659"/>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fr-FR" sz="1400" dirty="0">
                <a:latin typeface="+mj-lt"/>
              </a:rPr>
              <a:t>L'objectif de cet exercice est de présenter vos idées, séduire et convaincre le jury (qui joue le rôle d’investisseurs potentiels) sur le fait que votre idée peut représenter une opportunité d’affaires.</a:t>
            </a:r>
          </a:p>
          <a:p>
            <a:pPr marL="285750" indent="-285750">
              <a:spcBef>
                <a:spcPts val="600"/>
              </a:spcBef>
              <a:spcAft>
                <a:spcPts val="600"/>
              </a:spcAft>
              <a:buFont typeface="Arial" panose="020B0604020202020204" pitchFamily="34" charset="0"/>
              <a:buChar char="•"/>
            </a:pPr>
            <a:r>
              <a:rPr lang="fr-FR" sz="1400" dirty="0">
                <a:latin typeface="+mj-lt"/>
              </a:rPr>
              <a:t>Restez quand même ouverts à la confrontation des représentations et des perceptions avec vos interlocuteurs.</a:t>
            </a:r>
          </a:p>
          <a:p>
            <a:pPr marL="285750" indent="-285750">
              <a:spcBef>
                <a:spcPts val="600"/>
              </a:spcBef>
              <a:spcAft>
                <a:spcPts val="600"/>
              </a:spcAft>
              <a:buFont typeface="Arial" panose="020B0604020202020204" pitchFamily="34" charset="0"/>
              <a:buChar char="•"/>
            </a:pPr>
            <a:r>
              <a:rPr lang="fr-FR" sz="1400" dirty="0">
                <a:latin typeface="+mj-lt"/>
              </a:rPr>
              <a:t>Vous avez </a:t>
            </a:r>
            <a:r>
              <a:rPr lang="fr-FR" sz="1400" b="1" dirty="0">
                <a:solidFill>
                  <a:srgbClr val="C00000"/>
                </a:solidFill>
                <a:latin typeface="+mj-lt"/>
              </a:rPr>
              <a:t>3 minutes </a:t>
            </a:r>
            <a:r>
              <a:rPr lang="fr-FR" sz="1400" dirty="0">
                <a:latin typeface="+mj-lt"/>
              </a:rPr>
              <a:t>pour séduire et convaincre ! Une petite session des questions / réponses se suivra.</a:t>
            </a:r>
          </a:p>
          <a:p>
            <a:pPr marL="285750" indent="-285750">
              <a:spcBef>
                <a:spcPts val="600"/>
              </a:spcBef>
              <a:spcAft>
                <a:spcPts val="600"/>
              </a:spcAft>
              <a:buFont typeface="Arial" panose="020B0604020202020204" pitchFamily="34" charset="0"/>
              <a:buChar char="•"/>
            </a:pPr>
            <a:r>
              <a:rPr lang="fr-FR" sz="1400" b="1" dirty="0">
                <a:latin typeface="+mj-lt"/>
              </a:rPr>
              <a:t>Vous ne pouvez pas utiliser le projecteur de la salle. </a:t>
            </a:r>
            <a:r>
              <a:rPr lang="fr-FR" sz="1400" dirty="0">
                <a:latin typeface="+mj-lt"/>
              </a:rPr>
              <a:t>Par contre, vous pouvez imaginer d’autres supports : prototype, plaquette imprimé, tablette à faire passer, papier, post-</a:t>
            </a:r>
            <a:r>
              <a:rPr lang="fr-FR" sz="1400" dirty="0" err="1">
                <a:latin typeface="+mj-lt"/>
              </a:rPr>
              <a:t>its</a:t>
            </a:r>
            <a:r>
              <a:rPr lang="fr-FR" sz="1400" dirty="0">
                <a:latin typeface="+mj-lt"/>
              </a:rPr>
              <a:t>…</a:t>
            </a:r>
          </a:p>
        </p:txBody>
      </p:sp>
      <p:sp>
        <p:nvSpPr>
          <p:cNvPr id="10" name="ZoneTexte 9">
            <a:extLst>
              <a:ext uri="{FF2B5EF4-FFF2-40B4-BE49-F238E27FC236}">
                <a16:creationId xmlns:a16="http://schemas.microsoft.com/office/drawing/2014/main" id="{4D16C037-FEF2-4D37-BE3E-67BA3B6A25F7}"/>
              </a:ext>
            </a:extLst>
          </p:cNvPr>
          <p:cNvSpPr txBox="1"/>
          <p:nvPr/>
        </p:nvSpPr>
        <p:spPr>
          <a:xfrm>
            <a:off x="344488" y="3212976"/>
            <a:ext cx="8928992" cy="2554545"/>
          </a:xfrm>
          <a:prstGeom prst="rect">
            <a:avLst/>
          </a:prstGeom>
          <a:noFill/>
        </p:spPr>
        <p:txBody>
          <a:bodyPr wrap="square" rtlCol="0">
            <a:spAutoFit/>
          </a:bodyPr>
          <a:lstStyle/>
          <a:p>
            <a:r>
              <a:rPr lang="fr-FR" sz="1600" b="1" dirty="0">
                <a:solidFill>
                  <a:srgbClr val="C00000"/>
                </a:solidFill>
              </a:rPr>
              <a:t>Quelques conseils :</a:t>
            </a:r>
          </a:p>
          <a:p>
            <a:pPr marL="285750" indent="-285750">
              <a:buFont typeface="Wingdings" panose="05000000000000000000" pitchFamily="2" charset="2"/>
              <a:buChar char="ü"/>
            </a:pPr>
            <a:endParaRPr lang="fr-FR" sz="1200" dirty="0"/>
          </a:p>
          <a:p>
            <a:pPr marL="285750" indent="-285750">
              <a:buFont typeface="Wingdings" panose="05000000000000000000" pitchFamily="2" charset="2"/>
              <a:buChar char="ü"/>
            </a:pPr>
            <a:r>
              <a:rPr lang="fr-FR" sz="1200" dirty="0"/>
              <a:t>Surprenez ! Sortez du cadre scolaire</a:t>
            </a:r>
          </a:p>
          <a:p>
            <a:pPr marL="285750" indent="-285750">
              <a:buFont typeface="Wingdings" panose="05000000000000000000" pitchFamily="2" charset="2"/>
              <a:buChar char="ü"/>
            </a:pPr>
            <a:r>
              <a:rPr lang="fr-FR" sz="1200" dirty="0"/>
              <a:t>Construisez une histoire, éveillez l’empathie de vos interlocuteurs</a:t>
            </a:r>
          </a:p>
          <a:p>
            <a:pPr marL="285750" indent="-285750">
              <a:buFont typeface="Wingdings" panose="05000000000000000000" pitchFamily="2" charset="2"/>
              <a:buChar char="ü"/>
            </a:pPr>
            <a:r>
              <a:rPr lang="fr-FR" sz="1200" dirty="0"/>
              <a:t>Centrez vous sur votre proposition de valeur</a:t>
            </a:r>
          </a:p>
          <a:p>
            <a:pPr marL="285750" indent="-285750">
              <a:buFont typeface="Wingdings" panose="05000000000000000000" pitchFamily="2" charset="2"/>
              <a:buChar char="ü"/>
            </a:pPr>
            <a:r>
              <a:rPr lang="fr-FR" sz="1200" dirty="0"/>
              <a:t>Développez votre marché, l’organisation imaginée, les clients visés, la valeur ajoutée, le projet, les enjeux…</a:t>
            </a:r>
          </a:p>
          <a:p>
            <a:pPr marL="285750" indent="-285750">
              <a:buFont typeface="Wingdings" panose="05000000000000000000" pitchFamily="2" charset="2"/>
              <a:buChar char="ü"/>
            </a:pPr>
            <a:r>
              <a:rPr lang="fr-FR" sz="1200" dirty="0"/>
              <a:t>Imaginez ce que vous demanderiez à votre audience (soutien dans le développement, tester le produit, vous aider à le financer…)</a:t>
            </a:r>
          </a:p>
          <a:p>
            <a:pPr marL="285750" indent="-285750">
              <a:buFont typeface="Wingdings" panose="05000000000000000000" pitchFamily="2" charset="2"/>
              <a:buChar char="ü"/>
            </a:pPr>
            <a:r>
              <a:rPr lang="fr-FR" sz="1200" dirty="0"/>
              <a:t>N’oubliez pas d’évoquer les éléments stratégiques, juridiques et financiers (si vous avez le temps)</a:t>
            </a:r>
          </a:p>
          <a:p>
            <a:pPr marL="285750" indent="-285750">
              <a:buFont typeface="Wingdings" panose="05000000000000000000" pitchFamily="2" charset="2"/>
              <a:buChar char="ü"/>
            </a:pPr>
            <a:r>
              <a:rPr lang="fr-FR" sz="1200" dirty="0"/>
              <a:t>N’oubliez pas de vous présenter et de répéter la marque</a:t>
            </a:r>
          </a:p>
          <a:p>
            <a:pPr marL="285750" indent="-285750">
              <a:buFont typeface="Wingdings" panose="05000000000000000000" pitchFamily="2" charset="2"/>
              <a:buChar char="ü"/>
            </a:pPr>
            <a:r>
              <a:rPr lang="fr-FR" sz="1200" dirty="0"/>
              <a:t>Finissez avec votre slogan</a:t>
            </a:r>
          </a:p>
          <a:p>
            <a:pPr marL="285750" indent="-285750">
              <a:buFont typeface="Wingdings" panose="05000000000000000000" pitchFamily="2" charset="2"/>
              <a:buChar char="ü"/>
            </a:pPr>
            <a:r>
              <a:rPr lang="fr-FR" sz="1200" dirty="0"/>
              <a:t>Soignez le début et la fin de votre pitch</a:t>
            </a:r>
          </a:p>
          <a:p>
            <a:pPr marL="285750" indent="-285750">
              <a:buFont typeface="Wingdings" panose="05000000000000000000" pitchFamily="2" charset="2"/>
              <a:buChar char="ü"/>
            </a:pPr>
            <a:r>
              <a:rPr lang="fr-FR" sz="1200" b="1" dirty="0"/>
              <a:t>Entraînez vous / Répétez votre pitch !</a:t>
            </a:r>
          </a:p>
          <a:p>
            <a:pPr marL="285750" indent="-285750">
              <a:buFont typeface="Wingdings" panose="05000000000000000000" pitchFamily="2" charset="2"/>
              <a:buChar char="ü"/>
            </a:pPr>
            <a:r>
              <a:rPr lang="fr-FR" sz="1200" b="1" dirty="0"/>
              <a:t>Attention</a:t>
            </a:r>
            <a:r>
              <a:rPr lang="fr-FR" sz="1200" dirty="0"/>
              <a:t> : la posture, les images et autres éléments non verbaux sont aussi importants que le discours et sa présentation</a:t>
            </a:r>
          </a:p>
        </p:txBody>
      </p:sp>
    </p:spTree>
    <p:extLst>
      <p:ext uri="{BB962C8B-B14F-4D97-AF65-F5344CB8AC3E}">
        <p14:creationId xmlns:p14="http://schemas.microsoft.com/office/powerpoint/2010/main" val="3165006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Critères d’évaluation</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rPr>
              <a:pPr/>
              <a:t>16</a:t>
            </a:fld>
            <a:endParaRPr lang="fr-FR" dirty="0">
              <a:latin typeface="+mj-lt"/>
            </a:endParaRPr>
          </a:p>
        </p:txBody>
      </p:sp>
      <p:graphicFrame>
        <p:nvGraphicFramePr>
          <p:cNvPr id="9" name="Tableau 8">
            <a:extLst>
              <a:ext uri="{FF2B5EF4-FFF2-40B4-BE49-F238E27FC236}">
                <a16:creationId xmlns:a16="http://schemas.microsoft.com/office/drawing/2014/main" id="{E661A880-7A7F-4C2C-9A73-C8FA7C3F6509}"/>
              </a:ext>
            </a:extLst>
          </p:cNvPr>
          <p:cNvGraphicFramePr>
            <a:graphicFrameLocks noGrp="1"/>
          </p:cNvGraphicFramePr>
          <p:nvPr>
            <p:extLst>
              <p:ext uri="{D42A27DB-BD31-4B8C-83A1-F6EECF244321}">
                <p14:modId xmlns:p14="http://schemas.microsoft.com/office/powerpoint/2010/main" val="3152571432"/>
              </p:ext>
            </p:extLst>
          </p:nvPr>
        </p:nvGraphicFramePr>
        <p:xfrm>
          <a:off x="1424608" y="4564980"/>
          <a:ext cx="6984776" cy="2000250"/>
        </p:xfrm>
        <a:graphic>
          <a:graphicData uri="http://schemas.openxmlformats.org/drawingml/2006/table">
            <a:tbl>
              <a:tblPr>
                <a:tableStyleId>{00A15C55-8517-42AA-B614-E9B94910E393}</a:tableStyleId>
              </a:tblPr>
              <a:tblGrid>
                <a:gridCol w="288032">
                  <a:extLst>
                    <a:ext uri="{9D8B030D-6E8A-4147-A177-3AD203B41FA5}">
                      <a16:colId xmlns:a16="http://schemas.microsoft.com/office/drawing/2014/main" val="2324847357"/>
                    </a:ext>
                  </a:extLst>
                </a:gridCol>
                <a:gridCol w="576064">
                  <a:extLst>
                    <a:ext uri="{9D8B030D-6E8A-4147-A177-3AD203B41FA5}">
                      <a16:colId xmlns:a16="http://schemas.microsoft.com/office/drawing/2014/main" val="3352842035"/>
                    </a:ext>
                  </a:extLst>
                </a:gridCol>
                <a:gridCol w="1080120">
                  <a:extLst>
                    <a:ext uri="{9D8B030D-6E8A-4147-A177-3AD203B41FA5}">
                      <a16:colId xmlns:a16="http://schemas.microsoft.com/office/drawing/2014/main" val="1761224809"/>
                    </a:ext>
                  </a:extLst>
                </a:gridCol>
                <a:gridCol w="5040560">
                  <a:extLst>
                    <a:ext uri="{9D8B030D-6E8A-4147-A177-3AD203B41FA5}">
                      <a16:colId xmlns:a16="http://schemas.microsoft.com/office/drawing/2014/main" val="3095789973"/>
                    </a:ext>
                  </a:extLst>
                </a:gridCol>
              </a:tblGrid>
              <a:tr h="285750">
                <a:tc>
                  <a:txBody>
                    <a:bodyPr/>
                    <a:lstStyle/>
                    <a:p>
                      <a:pPr algn="ctr" fontAlgn="ctr"/>
                      <a:r>
                        <a:rPr lang="fr-FR" sz="900" b="1" u="none" strike="noStrike" dirty="0">
                          <a:effectLst/>
                        </a:rPr>
                        <a:t>A</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18 –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Excellent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supérieur à celui attendu pour un bon étudiant (Équivalent d'une note entre 18 et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484780896"/>
                  </a:ext>
                </a:extLst>
              </a:tr>
              <a:tr h="285750">
                <a:tc>
                  <a:txBody>
                    <a:bodyPr/>
                    <a:lstStyle/>
                    <a:p>
                      <a:pPr algn="ctr" fontAlgn="ctr"/>
                      <a:r>
                        <a:rPr lang="fr-FR" sz="900" b="1" u="none" strike="noStrike" dirty="0">
                          <a:effectLst/>
                        </a:rPr>
                        <a:t>B</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16 – 17</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Très 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à celui attendu pour 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41809132"/>
                  </a:ext>
                </a:extLst>
              </a:tr>
              <a:tr h="381000">
                <a:tc>
                  <a:txBody>
                    <a:bodyPr/>
                    <a:lstStyle/>
                    <a:p>
                      <a:pPr algn="ctr" fontAlgn="ctr"/>
                      <a:r>
                        <a:rPr lang="fr-FR" sz="900" b="1" u="none" strike="noStrike" dirty="0">
                          <a:effectLst/>
                        </a:rPr>
                        <a:t>C</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14 – 15</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proche de celui attendu d'un bon étudiant, avec seulement quelques faiblesses mineures.</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321477817"/>
                  </a:ext>
                </a:extLst>
              </a:tr>
              <a:tr h="381000">
                <a:tc>
                  <a:txBody>
                    <a:bodyPr/>
                    <a:lstStyle/>
                    <a:p>
                      <a:pPr algn="ctr" fontAlgn="ctr"/>
                      <a:r>
                        <a:rPr lang="fr-FR" sz="900" b="1" u="none" strike="noStrike" dirty="0">
                          <a:effectLst/>
                        </a:rPr>
                        <a:t>D</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12 – 13</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Satisfaisant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honnête et acceptable mais néanmoins significativement inférieur à celui attendu d'un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62406499"/>
                  </a:ext>
                </a:extLst>
              </a:tr>
              <a:tr h="285750">
                <a:tc>
                  <a:txBody>
                    <a:bodyPr/>
                    <a:lstStyle/>
                    <a:p>
                      <a:pPr algn="ctr" fontAlgn="ctr"/>
                      <a:r>
                        <a:rPr lang="fr-FR" sz="900" b="1" u="none" strike="noStrike" dirty="0">
                          <a:effectLst/>
                        </a:rPr>
                        <a:t>E</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10 – 11</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Suffisant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tout juste au minimum pouvant être accepté.</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18259899"/>
                  </a:ext>
                </a:extLst>
              </a:tr>
              <a:tr h="381000">
                <a:tc>
                  <a:txBody>
                    <a:bodyPr/>
                    <a:lstStyle/>
                    <a:p>
                      <a:pPr algn="ctr" fontAlgn="ctr"/>
                      <a:r>
                        <a:rPr lang="fr-FR" sz="900" u="none" strike="noStrike" dirty="0">
                          <a:solidFill>
                            <a:srgbClr val="C00000"/>
                          </a:solidFill>
                          <a:effectLst/>
                        </a:rPr>
                        <a:t>FX</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&lt;10</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Insuffisant / Échec</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solidFill>
                            <a:srgbClr val="C00000"/>
                          </a:solidFill>
                          <a:effectLst/>
                        </a:rPr>
                        <a:t>Le niveau de connaissance et de compétence acquis n'atteint pas le niveau minimum requis. Le niveau de l'étudiant est insuffisant. FX Fail </a:t>
                      </a:r>
                      <a:r>
                        <a:rPr lang="fr-FR" sz="900" u="none" strike="noStrike" dirty="0" err="1">
                          <a:solidFill>
                            <a:srgbClr val="C00000"/>
                          </a:solidFill>
                          <a:effectLst/>
                        </a:rPr>
                        <a:t>except</a:t>
                      </a:r>
                      <a:r>
                        <a:rPr lang="fr-FR" sz="900" u="none" strike="noStrike" dirty="0">
                          <a:solidFill>
                            <a:srgbClr val="C00000"/>
                          </a:solidFill>
                          <a:effectLst/>
                        </a:rPr>
                        <a:t> jury </a:t>
                      </a:r>
                      <a:r>
                        <a:rPr lang="fr-FR" sz="900" u="none" strike="noStrike" dirty="0" err="1">
                          <a:solidFill>
                            <a:srgbClr val="C00000"/>
                          </a:solidFill>
                          <a:effectLst/>
                        </a:rPr>
                        <a:t>decision</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47346932"/>
                  </a:ext>
                </a:extLst>
              </a:tr>
            </a:tbl>
          </a:graphicData>
        </a:graphic>
      </p:graphicFrame>
      <p:sp>
        <p:nvSpPr>
          <p:cNvPr id="10" name="Titre 1">
            <a:extLst>
              <a:ext uri="{FF2B5EF4-FFF2-40B4-BE49-F238E27FC236}">
                <a16:creationId xmlns:a16="http://schemas.microsoft.com/office/drawing/2014/main" id="{0D1D42E4-5E96-401D-9CA6-1EF7257186E9}"/>
              </a:ext>
            </a:extLst>
          </p:cNvPr>
          <p:cNvSpPr txBox="1">
            <a:spLocks/>
          </p:cNvSpPr>
          <p:nvPr/>
        </p:nvSpPr>
        <p:spPr>
          <a:xfrm>
            <a:off x="0" y="405149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Barème d’évaluation</a:t>
            </a:r>
          </a:p>
        </p:txBody>
      </p:sp>
      <p:graphicFrame>
        <p:nvGraphicFramePr>
          <p:cNvPr id="3" name="Tableau 2">
            <a:extLst>
              <a:ext uri="{FF2B5EF4-FFF2-40B4-BE49-F238E27FC236}">
                <a16:creationId xmlns:a16="http://schemas.microsoft.com/office/drawing/2014/main" id="{AE5FA152-35AF-4535-920E-6B3101D4E24D}"/>
              </a:ext>
            </a:extLst>
          </p:cNvPr>
          <p:cNvGraphicFramePr>
            <a:graphicFrameLocks noGrp="1"/>
          </p:cNvGraphicFramePr>
          <p:nvPr>
            <p:extLst>
              <p:ext uri="{D42A27DB-BD31-4B8C-83A1-F6EECF244321}">
                <p14:modId xmlns:p14="http://schemas.microsoft.com/office/powerpoint/2010/main" val="873413326"/>
              </p:ext>
            </p:extLst>
          </p:nvPr>
        </p:nvGraphicFramePr>
        <p:xfrm>
          <a:off x="848544" y="848825"/>
          <a:ext cx="8208912" cy="3046540"/>
        </p:xfrm>
        <a:graphic>
          <a:graphicData uri="http://schemas.openxmlformats.org/drawingml/2006/table">
            <a:tbl>
              <a:tblPr>
                <a:tableStyleId>{5C22544A-7EE6-4342-B048-85BDC9FD1C3A}</a:tableStyleId>
              </a:tblPr>
              <a:tblGrid>
                <a:gridCol w="792088">
                  <a:extLst>
                    <a:ext uri="{9D8B030D-6E8A-4147-A177-3AD203B41FA5}">
                      <a16:colId xmlns:a16="http://schemas.microsoft.com/office/drawing/2014/main" val="1368576882"/>
                    </a:ext>
                  </a:extLst>
                </a:gridCol>
                <a:gridCol w="7416824">
                  <a:extLst>
                    <a:ext uri="{9D8B030D-6E8A-4147-A177-3AD203B41FA5}">
                      <a16:colId xmlns:a16="http://schemas.microsoft.com/office/drawing/2014/main" val="3381290680"/>
                    </a:ext>
                  </a:extLst>
                </a:gridCol>
              </a:tblGrid>
              <a:tr h="276958">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Section</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Pistes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9492301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Fond</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problème / besoin de marché est clairement identifié et communiqué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72561257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proposition de valeur pour les clients et les consommateurs est claire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9909108"/>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modèle économique (la forme de rendre pérenne l'activité) est évoqué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15628398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stratégie commerciale est abordée de façon cohérente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20242306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vision du futur du projet est un lien des opportunités et des menaces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585212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Forme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structuré et clair</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0145150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convaincant / l'équipe sait rassurer les auditeurs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68340125"/>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Les supports de présentation sont beaux, clairs, utiles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185942880"/>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dynamisme entrepreneurial et la motivation sont clairement appréciés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28205011"/>
                  </a:ext>
                </a:extLst>
              </a:tr>
              <a:tr h="276960">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L'équipe a su surprendre ("Wow" effet)</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4532928"/>
                  </a:ext>
                </a:extLst>
              </a:tr>
            </a:tbl>
          </a:graphicData>
        </a:graphic>
      </p:graphicFrame>
    </p:spTree>
    <p:extLst>
      <p:ext uri="{BB962C8B-B14F-4D97-AF65-F5344CB8AC3E}">
        <p14:creationId xmlns:p14="http://schemas.microsoft.com/office/powerpoint/2010/main" val="3039691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p:cNvSpPr>
            <a:spLocks noGrp="1"/>
          </p:cNvSpPr>
          <p:nvPr>
            <p:ph type="title"/>
          </p:nvPr>
        </p:nvSpPr>
        <p:spPr>
          <a:xfrm>
            <a:off x="0" y="192922"/>
            <a:ext cx="9906000" cy="592775"/>
          </a:xfrm>
        </p:spPr>
        <p:txBody>
          <a:bodyPr>
            <a:normAutofit/>
          </a:bodyPr>
          <a:lstStyle/>
          <a:p>
            <a:pPr algn="ctr"/>
            <a:r>
              <a:rPr lang="fr-FR" sz="1800" dirty="0">
                <a:latin typeface="Segoe UI Semibold" panose="020B0702040204020203" pitchFamily="34" charset="0"/>
                <a:cs typeface="Segoe UI Semibold" panose="020B0702040204020203" pitchFamily="34" charset="0"/>
              </a:rPr>
              <a:t>Éléments bibliographiques</a:t>
            </a:r>
          </a:p>
        </p:txBody>
      </p:sp>
      <p:sp>
        <p:nvSpPr>
          <p:cNvPr id="23" name="ZoneTexte 22"/>
          <p:cNvSpPr txBox="1"/>
          <p:nvPr/>
        </p:nvSpPr>
        <p:spPr>
          <a:xfrm>
            <a:off x="1712641" y="5774686"/>
            <a:ext cx="6480718" cy="400110"/>
          </a:xfrm>
          <a:prstGeom prst="rect">
            <a:avLst/>
          </a:prstGeom>
          <a:noFill/>
        </p:spPr>
        <p:txBody>
          <a:bodyPr wrap="square" rtlCol="0">
            <a:spAutoFit/>
          </a:bodyPr>
          <a:lstStyle/>
          <a:p>
            <a:pPr algn="ctr"/>
            <a:r>
              <a:rPr lang="fr-FR" sz="2000" b="1" i="1" dirty="0">
                <a:latin typeface="Segoe UI Light" panose="020B0502040204020203" pitchFamily="34" charset="0"/>
                <a:cs typeface="Segoe UI Light" panose="020B0502040204020203" pitchFamily="34" charset="0"/>
              </a:rPr>
              <a:t>Vous attendez quoi pour oser créer votre avenir ?</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480" y="5519723"/>
            <a:ext cx="1145355" cy="1145355"/>
          </a:xfrm>
          <a:prstGeom prst="rect">
            <a:avLst/>
          </a:prstGeom>
        </p:spPr>
      </p:pic>
      <p:sp>
        <p:nvSpPr>
          <p:cNvPr id="19" name="object 9">
            <a:extLst>
              <a:ext uri="{FF2B5EF4-FFF2-40B4-BE49-F238E27FC236}">
                <a16:creationId xmlns:a16="http://schemas.microsoft.com/office/drawing/2014/main" id="{D06CE16D-4048-4E91-91C5-58E4705DE531}"/>
              </a:ext>
            </a:extLst>
          </p:cNvPr>
          <p:cNvSpPr/>
          <p:nvPr/>
        </p:nvSpPr>
        <p:spPr>
          <a:xfrm>
            <a:off x="128464" y="1261109"/>
            <a:ext cx="1316430" cy="1969784"/>
          </a:xfrm>
          <a:prstGeom prst="rect">
            <a:avLst/>
          </a:prstGeom>
          <a:blipFill>
            <a:blip r:embed="rId3" cstate="print"/>
            <a:stretch>
              <a:fillRect/>
            </a:stretch>
          </a:blipFill>
        </p:spPr>
        <p:txBody>
          <a:bodyPr wrap="square" lIns="0" tIns="0" rIns="0" bIns="0" rtlCol="0">
            <a:noAutofit/>
          </a:bodyPr>
          <a:lstStyle/>
          <a:p>
            <a:endParaRPr sz="1631" dirty="0"/>
          </a:p>
        </p:txBody>
      </p:sp>
      <p:pic>
        <p:nvPicPr>
          <p:cNvPr id="20" name="Picture 2" descr="L' agir entrepreneurial">
            <a:extLst>
              <a:ext uri="{FF2B5EF4-FFF2-40B4-BE49-F238E27FC236}">
                <a16:creationId xmlns:a16="http://schemas.microsoft.com/office/drawing/2014/main" id="{D05C1463-052D-40C9-807F-0779FFE961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1504" y="1261109"/>
            <a:ext cx="1309831" cy="1964747"/>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extLst>
              <a:ext uri="{FF2B5EF4-FFF2-40B4-BE49-F238E27FC236}">
                <a16:creationId xmlns:a16="http://schemas.microsoft.com/office/drawing/2014/main" id="{A42F7453-99F6-4FAF-A416-E1502A928B94}"/>
              </a:ext>
            </a:extLst>
          </p:cNvPr>
          <p:cNvPicPr>
            <a:picLocks noChangeAspect="1"/>
          </p:cNvPicPr>
          <p:nvPr/>
        </p:nvPicPr>
        <p:blipFill>
          <a:blip r:embed="rId5"/>
          <a:stretch>
            <a:fillRect/>
          </a:stretch>
        </p:blipFill>
        <p:spPr>
          <a:xfrm>
            <a:off x="1817657" y="1261109"/>
            <a:ext cx="1271084" cy="1969785"/>
          </a:xfrm>
          <a:prstGeom prst="rect">
            <a:avLst/>
          </a:prstGeom>
        </p:spPr>
      </p:pic>
      <p:sp>
        <p:nvSpPr>
          <p:cNvPr id="25" name="ZoneTexte 24">
            <a:extLst>
              <a:ext uri="{FF2B5EF4-FFF2-40B4-BE49-F238E27FC236}">
                <a16:creationId xmlns:a16="http://schemas.microsoft.com/office/drawing/2014/main" id="{88A62ED3-FEBE-4B01-B05D-20A757675198}"/>
              </a:ext>
            </a:extLst>
          </p:cNvPr>
          <p:cNvSpPr txBox="1"/>
          <p:nvPr/>
        </p:nvSpPr>
        <p:spPr>
          <a:xfrm>
            <a:off x="659177" y="3805253"/>
            <a:ext cx="8587645" cy="1384995"/>
          </a:xfrm>
          <a:prstGeom prst="rect">
            <a:avLst/>
          </a:prstGeom>
          <a:noFill/>
        </p:spPr>
        <p:txBody>
          <a:bodyPr wrap="square" rtlCol="0">
            <a:spAutoFit/>
          </a:bodyPr>
          <a:lstStyle/>
          <a:p>
            <a:r>
              <a:rPr lang="fr-FR" sz="1400" dirty="0"/>
              <a:t>(2012) Schmitt, C. </a:t>
            </a:r>
            <a:r>
              <a:rPr lang="fr-FR" sz="1400" i="1" dirty="0"/>
              <a:t>La valeur des produits et des services en PME. </a:t>
            </a:r>
            <a:r>
              <a:rPr lang="fr-FR" sz="1400" dirty="0"/>
              <a:t>2 éd. Berne : </a:t>
            </a:r>
            <a:r>
              <a:rPr lang="fr-FR" sz="1400" dirty="0" err="1"/>
              <a:t>Growth</a:t>
            </a:r>
            <a:r>
              <a:rPr lang="fr-FR" sz="1400" dirty="0"/>
              <a:t> Publisher</a:t>
            </a:r>
          </a:p>
          <a:p>
            <a:r>
              <a:rPr lang="fr-FR" sz="1400" dirty="0"/>
              <a:t>(2012) </a:t>
            </a:r>
            <a:r>
              <a:rPr lang="fr-FR" sz="1400" dirty="0" err="1"/>
              <a:t>Filion</a:t>
            </a:r>
            <a:r>
              <a:rPr lang="fr-FR" sz="1400" dirty="0"/>
              <a:t>, L.J. ; </a:t>
            </a:r>
            <a:r>
              <a:rPr lang="fr-FR" sz="1400" dirty="0" err="1"/>
              <a:t>Ananou</a:t>
            </a:r>
            <a:r>
              <a:rPr lang="fr-FR" sz="1400" dirty="0"/>
              <a:t>, C. ; et Schmitt, C. </a:t>
            </a:r>
            <a:r>
              <a:rPr lang="fr-FR" sz="1400" i="1" dirty="0"/>
              <a:t>Réussir sa création d’entreprise sans business plan. </a:t>
            </a:r>
            <a:r>
              <a:rPr lang="fr-FR" sz="1400" dirty="0"/>
              <a:t>Paris : Eyrolles</a:t>
            </a:r>
          </a:p>
          <a:p>
            <a:r>
              <a:rPr lang="fr-FR" sz="1400" dirty="0"/>
              <a:t>(2015) Schmitt, C. </a:t>
            </a:r>
            <a:r>
              <a:rPr lang="fr-FR" sz="1400" i="1" dirty="0"/>
              <a:t>L’agir entrepreneurial. </a:t>
            </a:r>
            <a:r>
              <a:rPr lang="fr-FR" sz="1400" dirty="0"/>
              <a:t>Montréal : Presses de l’Université du Québec</a:t>
            </a:r>
          </a:p>
          <a:p>
            <a:r>
              <a:rPr lang="fr-FR" sz="1400" dirty="0"/>
              <a:t>(2018) Schmitt, C. </a:t>
            </a:r>
            <a:r>
              <a:rPr lang="fr-FR" sz="1400" i="1" dirty="0"/>
              <a:t>La fabrique de l’entrepreneuriat. </a:t>
            </a:r>
            <a:r>
              <a:rPr lang="fr-FR" sz="1400" dirty="0"/>
              <a:t>Paris : Dunod</a:t>
            </a:r>
          </a:p>
          <a:p>
            <a:r>
              <a:rPr lang="fr-FR" sz="1400" dirty="0"/>
              <a:t>(2019) Schmitt, C. </a:t>
            </a:r>
            <a:r>
              <a:rPr lang="fr-FR" sz="1400" i="1" dirty="0"/>
              <a:t>Aide-mémoire Entrepreneuriat : Concepts, méthodes, actions.</a:t>
            </a:r>
            <a:r>
              <a:rPr lang="fr-FR" sz="1400" dirty="0"/>
              <a:t> Paris : Dunod</a:t>
            </a:r>
          </a:p>
          <a:p>
            <a:r>
              <a:rPr lang="fr-FR" sz="1400" dirty="0"/>
              <a:t>(2020) Schmitt, C. </a:t>
            </a:r>
            <a:r>
              <a:rPr lang="fr-FR" sz="1400" i="1" dirty="0"/>
              <a:t>Nouvelles perspectives en entrepreneuriat. </a:t>
            </a:r>
            <a:r>
              <a:rPr lang="fr-FR" sz="1400" dirty="0"/>
              <a:t>Paris : Vuibert</a:t>
            </a:r>
          </a:p>
        </p:txBody>
      </p:sp>
      <p:pic>
        <p:nvPicPr>
          <p:cNvPr id="27" name="Image 26">
            <a:extLst>
              <a:ext uri="{FF2B5EF4-FFF2-40B4-BE49-F238E27FC236}">
                <a16:creationId xmlns:a16="http://schemas.microsoft.com/office/drawing/2014/main" id="{A1E37A17-580C-4BFD-B5B0-480D4639FB92}"/>
              </a:ext>
            </a:extLst>
          </p:cNvPr>
          <p:cNvPicPr>
            <a:picLocks noChangeAspect="1"/>
          </p:cNvPicPr>
          <p:nvPr/>
        </p:nvPicPr>
        <p:blipFill>
          <a:blip r:embed="rId6"/>
          <a:stretch>
            <a:fillRect/>
          </a:stretch>
        </p:blipFill>
        <p:spPr>
          <a:xfrm>
            <a:off x="5144098" y="1261109"/>
            <a:ext cx="1309832" cy="1969786"/>
          </a:xfrm>
          <a:prstGeom prst="rect">
            <a:avLst/>
          </a:prstGeom>
        </p:spPr>
      </p:pic>
      <p:pic>
        <p:nvPicPr>
          <p:cNvPr id="28" name="Image 27">
            <a:extLst>
              <a:ext uri="{FF2B5EF4-FFF2-40B4-BE49-F238E27FC236}">
                <a16:creationId xmlns:a16="http://schemas.microsoft.com/office/drawing/2014/main" id="{0E8E7ED8-FE55-46FB-9480-4B757CB304CC}"/>
              </a:ext>
            </a:extLst>
          </p:cNvPr>
          <p:cNvPicPr>
            <a:picLocks noChangeAspect="1"/>
          </p:cNvPicPr>
          <p:nvPr/>
        </p:nvPicPr>
        <p:blipFill>
          <a:blip r:embed="rId7"/>
          <a:stretch>
            <a:fillRect/>
          </a:stretch>
        </p:blipFill>
        <p:spPr>
          <a:xfrm>
            <a:off x="8488496" y="1261108"/>
            <a:ext cx="1289040" cy="1964747"/>
          </a:xfrm>
          <a:prstGeom prst="rect">
            <a:avLst/>
          </a:prstGeom>
        </p:spPr>
      </p:pic>
      <p:pic>
        <p:nvPicPr>
          <p:cNvPr id="29" name="Image 28">
            <a:extLst>
              <a:ext uri="{FF2B5EF4-FFF2-40B4-BE49-F238E27FC236}">
                <a16:creationId xmlns:a16="http://schemas.microsoft.com/office/drawing/2014/main" id="{747ACF76-D51F-4493-AC8F-4D4BDE8EA9E6}"/>
              </a:ext>
            </a:extLst>
          </p:cNvPr>
          <p:cNvPicPr>
            <a:picLocks noChangeAspect="1"/>
          </p:cNvPicPr>
          <p:nvPr/>
        </p:nvPicPr>
        <p:blipFill>
          <a:blip r:embed="rId8"/>
          <a:stretch>
            <a:fillRect/>
          </a:stretch>
        </p:blipFill>
        <p:spPr>
          <a:xfrm>
            <a:off x="6826693" y="1261108"/>
            <a:ext cx="1289040" cy="1964747"/>
          </a:xfrm>
          <a:prstGeom prst="rect">
            <a:avLst/>
          </a:prstGeom>
        </p:spPr>
      </p:pic>
    </p:spTree>
    <p:extLst>
      <p:ext uri="{BB962C8B-B14F-4D97-AF65-F5344CB8AC3E}">
        <p14:creationId xmlns:p14="http://schemas.microsoft.com/office/powerpoint/2010/main" val="3743462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998" t="26901" r="26047" b="42767"/>
          <a:stretch/>
        </p:blipFill>
        <p:spPr>
          <a:xfrm>
            <a:off x="200472" y="5949280"/>
            <a:ext cx="864096" cy="772803"/>
          </a:xfrm>
          <a:prstGeom prst="rect">
            <a:avLst/>
          </a:prstGeom>
        </p:spPr>
      </p:pic>
      <p:pic>
        <p:nvPicPr>
          <p:cNvPr id="51" name="Image 50">
            <a:extLst>
              <a:ext uri="{FF2B5EF4-FFF2-40B4-BE49-F238E27FC236}">
                <a16:creationId xmlns:a16="http://schemas.microsoft.com/office/drawing/2014/main" id="{CA8F7602-9B84-423F-9E99-0991C285B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5944319"/>
            <a:ext cx="864095" cy="864095"/>
          </a:xfrm>
          <a:prstGeom prst="rect">
            <a:avLst/>
          </a:prstGeom>
        </p:spPr>
      </p:pic>
      <p:grpSp>
        <p:nvGrpSpPr>
          <p:cNvPr id="4" name="Groupe 3">
            <a:extLst>
              <a:ext uri="{FF2B5EF4-FFF2-40B4-BE49-F238E27FC236}">
                <a16:creationId xmlns:a16="http://schemas.microsoft.com/office/drawing/2014/main" id="{365DFFEA-EC13-4BBA-9D6F-C0DC12CE0A19}"/>
              </a:ext>
            </a:extLst>
          </p:cNvPr>
          <p:cNvGrpSpPr>
            <a:grpSpLocks noChangeAspect="1"/>
          </p:cNvGrpSpPr>
          <p:nvPr/>
        </p:nvGrpSpPr>
        <p:grpSpPr>
          <a:xfrm>
            <a:off x="-9536" y="759416"/>
            <a:ext cx="9936000" cy="5129468"/>
            <a:chOff x="0" y="801675"/>
            <a:chExt cx="17340262" cy="8951925"/>
          </a:xfrm>
        </p:grpSpPr>
        <p:pic>
          <p:nvPicPr>
            <p:cNvPr id="39" name="Google Shape;85;p3" descr="Grand_Est_Logo.png">
              <a:extLst>
                <a:ext uri="{FF2B5EF4-FFF2-40B4-BE49-F238E27FC236}">
                  <a16:creationId xmlns:a16="http://schemas.microsoft.com/office/drawing/2014/main" id="{213BD2D2-04B5-4D6D-B69C-B2BAA9CAFE9B}"/>
                </a:ext>
              </a:extLst>
            </p:cNvPr>
            <p:cNvPicPr preferRelativeResize="0"/>
            <p:nvPr/>
          </p:nvPicPr>
          <p:blipFill rotWithShape="1">
            <a:blip r:embed="rId4">
              <a:alphaModFix/>
            </a:blip>
            <a:srcRect/>
            <a:stretch/>
          </p:blipFill>
          <p:spPr>
            <a:xfrm>
              <a:off x="11482372" y="4017064"/>
              <a:ext cx="2617447" cy="800080"/>
            </a:xfrm>
            <a:prstGeom prst="rect">
              <a:avLst/>
            </a:prstGeom>
            <a:noFill/>
            <a:ln>
              <a:noFill/>
            </a:ln>
          </p:spPr>
        </p:pic>
        <p:pic>
          <p:nvPicPr>
            <p:cNvPr id="40" name="Google Shape;86;p3" descr="Meurthe-et-Moselle_(54)_logo_2017.svg.png">
              <a:extLst>
                <a:ext uri="{FF2B5EF4-FFF2-40B4-BE49-F238E27FC236}">
                  <a16:creationId xmlns:a16="http://schemas.microsoft.com/office/drawing/2014/main" id="{4D41772F-C804-4A34-BA11-9A3A4DECB9C0}"/>
                </a:ext>
              </a:extLst>
            </p:cNvPr>
            <p:cNvPicPr preferRelativeResize="0"/>
            <p:nvPr/>
          </p:nvPicPr>
          <p:blipFill rotWithShape="1">
            <a:blip r:embed="rId5">
              <a:alphaModFix/>
            </a:blip>
            <a:srcRect/>
            <a:stretch/>
          </p:blipFill>
          <p:spPr>
            <a:xfrm>
              <a:off x="8651163" y="5137002"/>
              <a:ext cx="1198139" cy="1469335"/>
            </a:xfrm>
            <a:prstGeom prst="rect">
              <a:avLst/>
            </a:prstGeom>
            <a:noFill/>
            <a:ln>
              <a:noFill/>
            </a:ln>
          </p:spPr>
        </p:pic>
        <p:pic>
          <p:nvPicPr>
            <p:cNvPr id="41" name="Google Shape;87;p3" descr="Unknown.jpeg">
              <a:extLst>
                <a:ext uri="{FF2B5EF4-FFF2-40B4-BE49-F238E27FC236}">
                  <a16:creationId xmlns:a16="http://schemas.microsoft.com/office/drawing/2014/main" id="{8DDA624D-9A15-4D2D-A626-0BFA01600DED}"/>
                </a:ext>
              </a:extLst>
            </p:cNvPr>
            <p:cNvPicPr preferRelativeResize="0"/>
            <p:nvPr/>
          </p:nvPicPr>
          <p:blipFill rotWithShape="1">
            <a:blip r:embed="rId6">
              <a:alphaModFix/>
            </a:blip>
            <a:srcRect/>
            <a:stretch/>
          </p:blipFill>
          <p:spPr>
            <a:xfrm>
              <a:off x="483696" y="3909201"/>
              <a:ext cx="2425970" cy="827611"/>
            </a:xfrm>
            <a:prstGeom prst="rect">
              <a:avLst/>
            </a:prstGeom>
            <a:noFill/>
            <a:ln>
              <a:noFill/>
            </a:ln>
          </p:spPr>
        </p:pic>
        <p:pic>
          <p:nvPicPr>
            <p:cNvPr id="42" name="Google Shape;88;p3" descr="maxresdefault.jpg">
              <a:extLst>
                <a:ext uri="{FF2B5EF4-FFF2-40B4-BE49-F238E27FC236}">
                  <a16:creationId xmlns:a16="http://schemas.microsoft.com/office/drawing/2014/main" id="{ADBF116B-332C-4E36-90BF-646D46118BB5}"/>
                </a:ext>
              </a:extLst>
            </p:cNvPr>
            <p:cNvPicPr preferRelativeResize="0"/>
            <p:nvPr/>
          </p:nvPicPr>
          <p:blipFill rotWithShape="1">
            <a:blip r:embed="rId7">
              <a:alphaModFix/>
            </a:blip>
            <a:srcRect t="26597" b="26601"/>
            <a:stretch/>
          </p:blipFill>
          <p:spPr>
            <a:xfrm>
              <a:off x="10430050" y="5516076"/>
              <a:ext cx="3361174" cy="884849"/>
            </a:xfrm>
            <a:prstGeom prst="rect">
              <a:avLst/>
            </a:prstGeom>
            <a:noFill/>
            <a:ln>
              <a:noFill/>
            </a:ln>
          </p:spPr>
        </p:pic>
        <p:pic>
          <p:nvPicPr>
            <p:cNvPr id="43" name="Google Shape;89;p3" descr="Logo-Sarreguemine.png">
              <a:extLst>
                <a:ext uri="{FF2B5EF4-FFF2-40B4-BE49-F238E27FC236}">
                  <a16:creationId xmlns:a16="http://schemas.microsoft.com/office/drawing/2014/main" id="{AAAC706B-862A-4A5E-AB76-0829F3A0EB56}"/>
                </a:ext>
              </a:extLst>
            </p:cNvPr>
            <p:cNvPicPr preferRelativeResize="0"/>
            <p:nvPr/>
          </p:nvPicPr>
          <p:blipFill rotWithShape="1">
            <a:blip r:embed="rId8">
              <a:alphaModFix/>
            </a:blip>
            <a:srcRect l="25550" r="25550"/>
            <a:stretch/>
          </p:blipFill>
          <p:spPr>
            <a:xfrm>
              <a:off x="4249227" y="5068741"/>
              <a:ext cx="1082677" cy="1660631"/>
            </a:xfrm>
            <a:prstGeom prst="rect">
              <a:avLst/>
            </a:prstGeom>
            <a:noFill/>
            <a:ln>
              <a:noFill/>
            </a:ln>
          </p:spPr>
        </p:pic>
        <p:pic>
          <p:nvPicPr>
            <p:cNvPr id="44" name="Google Shape;90;p3" descr="LOGO-grand-nancy.png">
              <a:extLst>
                <a:ext uri="{FF2B5EF4-FFF2-40B4-BE49-F238E27FC236}">
                  <a16:creationId xmlns:a16="http://schemas.microsoft.com/office/drawing/2014/main" id="{A9DCE53D-1554-436B-8763-BB2A6420825C}"/>
                </a:ext>
              </a:extLst>
            </p:cNvPr>
            <p:cNvPicPr preferRelativeResize="0"/>
            <p:nvPr/>
          </p:nvPicPr>
          <p:blipFill rotWithShape="1">
            <a:blip r:embed="rId9">
              <a:alphaModFix/>
            </a:blip>
            <a:srcRect/>
            <a:stretch/>
          </p:blipFill>
          <p:spPr>
            <a:xfrm>
              <a:off x="3484035" y="3709914"/>
              <a:ext cx="2613090" cy="1107242"/>
            </a:xfrm>
            <a:prstGeom prst="rect">
              <a:avLst/>
            </a:prstGeom>
            <a:noFill/>
            <a:ln>
              <a:noFill/>
            </a:ln>
          </p:spPr>
        </p:pic>
        <p:pic>
          <p:nvPicPr>
            <p:cNvPr id="45" name="Google Shape;91;p3" descr="Logo-Com-Agglo.jpg">
              <a:extLst>
                <a:ext uri="{FF2B5EF4-FFF2-40B4-BE49-F238E27FC236}">
                  <a16:creationId xmlns:a16="http://schemas.microsoft.com/office/drawing/2014/main" id="{A64C283D-11E8-48DB-A0D4-8E1CF259F0A0}"/>
                </a:ext>
              </a:extLst>
            </p:cNvPr>
            <p:cNvPicPr preferRelativeResize="0"/>
            <p:nvPr/>
          </p:nvPicPr>
          <p:blipFill rotWithShape="1">
            <a:blip r:embed="rId10">
              <a:alphaModFix/>
            </a:blip>
            <a:srcRect/>
            <a:stretch/>
          </p:blipFill>
          <p:spPr>
            <a:xfrm>
              <a:off x="6679012" y="4948831"/>
              <a:ext cx="1082806" cy="1845691"/>
            </a:xfrm>
            <a:prstGeom prst="rect">
              <a:avLst/>
            </a:prstGeom>
            <a:noFill/>
            <a:ln>
              <a:noFill/>
            </a:ln>
          </p:spPr>
        </p:pic>
        <p:pic>
          <p:nvPicPr>
            <p:cNvPr id="46" name="Google Shape;92;p3" descr="13427739_848251438641428_7066761042195729986_n.jpg">
              <a:extLst>
                <a:ext uri="{FF2B5EF4-FFF2-40B4-BE49-F238E27FC236}">
                  <a16:creationId xmlns:a16="http://schemas.microsoft.com/office/drawing/2014/main" id="{3ADD4D95-D3B3-46E8-B6F8-B4A1D738C141}"/>
                </a:ext>
              </a:extLst>
            </p:cNvPr>
            <p:cNvPicPr preferRelativeResize="0"/>
            <p:nvPr/>
          </p:nvPicPr>
          <p:blipFill rotWithShape="1">
            <a:blip r:embed="rId11">
              <a:alphaModFix/>
            </a:blip>
            <a:srcRect t="23349" b="16660"/>
            <a:stretch/>
          </p:blipFill>
          <p:spPr>
            <a:xfrm>
              <a:off x="6450972" y="3794977"/>
              <a:ext cx="2023311" cy="1107242"/>
            </a:xfrm>
            <a:prstGeom prst="rect">
              <a:avLst/>
            </a:prstGeom>
            <a:noFill/>
            <a:ln>
              <a:noFill/>
            </a:ln>
          </p:spPr>
        </p:pic>
        <p:pic>
          <p:nvPicPr>
            <p:cNvPr id="47" name="Google Shape;93;p3" descr="Capture d’écran 2020-01-21 à 12.24.53.png">
              <a:extLst>
                <a:ext uri="{FF2B5EF4-FFF2-40B4-BE49-F238E27FC236}">
                  <a16:creationId xmlns:a16="http://schemas.microsoft.com/office/drawing/2014/main" id="{AA632AD4-6DD7-4148-96C6-400D6846DCF3}"/>
                </a:ext>
              </a:extLst>
            </p:cNvPr>
            <p:cNvPicPr preferRelativeResize="0"/>
            <p:nvPr/>
          </p:nvPicPr>
          <p:blipFill rotWithShape="1">
            <a:blip r:embed="rId12">
              <a:alphaModFix/>
            </a:blip>
            <a:srcRect/>
            <a:stretch/>
          </p:blipFill>
          <p:spPr>
            <a:xfrm>
              <a:off x="5147518" y="8241926"/>
              <a:ext cx="2956503" cy="654979"/>
            </a:xfrm>
            <a:prstGeom prst="rect">
              <a:avLst/>
            </a:prstGeom>
            <a:noFill/>
            <a:ln>
              <a:noFill/>
            </a:ln>
          </p:spPr>
        </p:pic>
        <p:pic>
          <p:nvPicPr>
            <p:cNvPr id="48" name="Google Shape;94;p3" descr="b-CXc1z3.png">
              <a:extLst>
                <a:ext uri="{FF2B5EF4-FFF2-40B4-BE49-F238E27FC236}">
                  <a16:creationId xmlns:a16="http://schemas.microsoft.com/office/drawing/2014/main" id="{8C81E3F9-E8D4-4BD6-8757-D046ABE65375}"/>
                </a:ext>
              </a:extLst>
            </p:cNvPr>
            <p:cNvPicPr preferRelativeResize="0"/>
            <p:nvPr/>
          </p:nvPicPr>
          <p:blipFill rotWithShape="1">
            <a:blip r:embed="rId13">
              <a:alphaModFix/>
            </a:blip>
            <a:srcRect t="17760" b="14734"/>
            <a:stretch/>
          </p:blipFill>
          <p:spPr>
            <a:xfrm>
              <a:off x="14396439" y="7923578"/>
              <a:ext cx="1720760" cy="1161574"/>
            </a:xfrm>
            <a:prstGeom prst="rect">
              <a:avLst/>
            </a:prstGeom>
            <a:noFill/>
            <a:ln>
              <a:noFill/>
            </a:ln>
          </p:spPr>
        </p:pic>
        <p:sp>
          <p:nvSpPr>
            <p:cNvPr id="49" name="Google Shape;95;p3">
              <a:extLst>
                <a:ext uri="{FF2B5EF4-FFF2-40B4-BE49-F238E27FC236}">
                  <a16:creationId xmlns:a16="http://schemas.microsoft.com/office/drawing/2014/main" id="{4303DFC4-3584-41DD-894B-85418C4DD3BC}"/>
                </a:ext>
              </a:extLst>
            </p:cNvPr>
            <p:cNvSpPr/>
            <p:nvPr/>
          </p:nvSpPr>
          <p:spPr>
            <a:xfrm>
              <a:off x="0" y="9290430"/>
              <a:ext cx="17340262" cy="463170"/>
            </a:xfrm>
            <a:prstGeom prst="rect">
              <a:avLst/>
            </a:prstGeom>
            <a:solidFill>
              <a:srgbClr val="C00000"/>
            </a:solidFill>
            <a:ln>
              <a:noFill/>
            </a:ln>
          </p:spPr>
          <p:txBody>
            <a:bodyPr spcFirstLastPara="1" wrap="square" lIns="60950" tIns="45700" rIns="60950" bIns="45700" anchor="ctr" anchorCtr="0">
              <a:noAutofit/>
            </a:bodyPr>
            <a:lstStyle/>
            <a:p>
              <a:pPr marL="0" marR="0" lvl="0" indent="0" algn="ctr" rtl="0">
                <a:lnSpc>
                  <a:spcPct val="100000"/>
                </a:lnSpc>
                <a:spcBef>
                  <a:spcPts val="0"/>
                </a:spcBef>
                <a:spcAft>
                  <a:spcPts val="0"/>
                </a:spcAft>
                <a:buClr>
                  <a:srgbClr val="C00000"/>
                </a:buClr>
                <a:buSzPts val="1800"/>
                <a:buFont typeface="Calibri"/>
                <a:buNone/>
              </a:pPr>
              <a:endParaRPr sz="1800" b="0" i="0" u="none" strike="noStrike" cap="none">
                <a:solidFill>
                  <a:srgbClr val="C00000"/>
                </a:solidFill>
                <a:latin typeface="Calibri"/>
                <a:ea typeface="Calibri"/>
                <a:cs typeface="Calibri"/>
                <a:sym typeface="Calibri"/>
              </a:endParaRPr>
            </a:p>
          </p:txBody>
        </p:sp>
        <p:sp>
          <p:nvSpPr>
            <p:cNvPr id="50" name="Google Shape;96;p3">
              <a:extLst>
                <a:ext uri="{FF2B5EF4-FFF2-40B4-BE49-F238E27FC236}">
                  <a16:creationId xmlns:a16="http://schemas.microsoft.com/office/drawing/2014/main" id="{52A2E77D-D631-4164-953C-B14D5D06AC04}"/>
                </a:ext>
              </a:extLst>
            </p:cNvPr>
            <p:cNvSpPr txBox="1"/>
            <p:nvPr/>
          </p:nvSpPr>
          <p:spPr>
            <a:xfrm>
              <a:off x="0" y="7250172"/>
              <a:ext cx="17340262" cy="536094"/>
            </a:xfrm>
            <a:prstGeom prst="rect">
              <a:avLst/>
            </a:prstGeom>
            <a:solidFill>
              <a:srgbClr val="C00000"/>
            </a:solidFill>
            <a:ln>
              <a:noFill/>
            </a:ln>
          </p:spPr>
          <p:txBody>
            <a:bodyPr spcFirstLastPara="1" wrap="square" lIns="60950" tIns="45700" rIns="60950" bIns="45700" anchor="ctr" anchorCtr="0">
              <a:noAutofit/>
            </a:bodyPr>
            <a:lstStyle/>
            <a:p>
              <a:pPr marL="0" marR="0" lvl="0" indent="0" algn="ctr" rtl="0">
                <a:lnSpc>
                  <a:spcPct val="100000"/>
                </a:lnSpc>
                <a:spcBef>
                  <a:spcPts val="0"/>
                </a:spcBef>
                <a:spcAft>
                  <a:spcPts val="0"/>
                </a:spcAft>
                <a:buClr>
                  <a:schemeClr val="lt1"/>
                </a:buClr>
                <a:buSzPts val="2000"/>
                <a:buFont typeface="Arial"/>
                <a:buNone/>
              </a:pPr>
              <a:r>
                <a:rPr lang="fr-FR" sz="2000" b="0" i="0" u="none" strike="noStrike" cap="none">
                  <a:solidFill>
                    <a:schemeClr val="lt1"/>
                  </a:solidFill>
                  <a:latin typeface="Arial"/>
                  <a:ea typeface="Arial"/>
                  <a:cs typeface="Arial"/>
                  <a:sym typeface="Arial"/>
                </a:rPr>
                <a:t>avec le soutien à l’accompagnement entrepreneurial</a:t>
              </a:r>
              <a:endParaRPr sz="1400" b="0" i="0" u="none" strike="noStrike" cap="none">
                <a:solidFill>
                  <a:srgbClr val="000000"/>
                </a:solidFill>
                <a:latin typeface="Arial"/>
                <a:ea typeface="Arial"/>
                <a:cs typeface="Arial"/>
                <a:sym typeface="Arial"/>
              </a:endParaRPr>
            </a:p>
          </p:txBody>
        </p:sp>
        <p:pic>
          <p:nvPicPr>
            <p:cNvPr id="52" name="Google Shape;97;p3" descr="Une image contenant dessin&#10;&#10;Description générée automatiquement">
              <a:extLst>
                <a:ext uri="{FF2B5EF4-FFF2-40B4-BE49-F238E27FC236}">
                  <a16:creationId xmlns:a16="http://schemas.microsoft.com/office/drawing/2014/main" id="{8B006E42-01FB-4673-988D-C920B3805DF8}"/>
                </a:ext>
              </a:extLst>
            </p:cNvPr>
            <p:cNvPicPr preferRelativeResize="0"/>
            <p:nvPr/>
          </p:nvPicPr>
          <p:blipFill rotWithShape="1">
            <a:blip r:embed="rId14">
              <a:alphaModFix/>
            </a:blip>
            <a:srcRect/>
            <a:stretch/>
          </p:blipFill>
          <p:spPr>
            <a:xfrm>
              <a:off x="1052444" y="7991544"/>
              <a:ext cx="2608563" cy="1093608"/>
            </a:xfrm>
            <a:prstGeom prst="rect">
              <a:avLst/>
            </a:prstGeom>
            <a:noFill/>
            <a:ln>
              <a:noFill/>
            </a:ln>
          </p:spPr>
        </p:pic>
        <p:pic>
          <p:nvPicPr>
            <p:cNvPr id="53" name="Google Shape;98;p3">
              <a:extLst>
                <a:ext uri="{FF2B5EF4-FFF2-40B4-BE49-F238E27FC236}">
                  <a16:creationId xmlns:a16="http://schemas.microsoft.com/office/drawing/2014/main" id="{4F7AC927-DCE1-4982-8599-182539F67EDE}"/>
                </a:ext>
              </a:extLst>
            </p:cNvPr>
            <p:cNvPicPr preferRelativeResize="0"/>
            <p:nvPr/>
          </p:nvPicPr>
          <p:blipFill rotWithShape="1">
            <a:blip r:embed="rId15">
              <a:alphaModFix/>
            </a:blip>
            <a:srcRect/>
            <a:stretch/>
          </p:blipFill>
          <p:spPr>
            <a:xfrm>
              <a:off x="9590550" y="7602777"/>
              <a:ext cx="3616251" cy="1803173"/>
            </a:xfrm>
            <a:prstGeom prst="rect">
              <a:avLst/>
            </a:prstGeom>
            <a:noFill/>
            <a:ln>
              <a:noFill/>
            </a:ln>
          </p:spPr>
        </p:pic>
        <p:pic>
          <p:nvPicPr>
            <p:cNvPr id="54" name="Google Shape;99;p3">
              <a:extLst>
                <a:ext uri="{FF2B5EF4-FFF2-40B4-BE49-F238E27FC236}">
                  <a16:creationId xmlns:a16="http://schemas.microsoft.com/office/drawing/2014/main" id="{28B78A6F-2F00-49BE-84EA-CC3FF0FC66A4}"/>
                </a:ext>
              </a:extLst>
            </p:cNvPr>
            <p:cNvPicPr preferRelativeResize="0"/>
            <p:nvPr/>
          </p:nvPicPr>
          <p:blipFill>
            <a:blip r:embed="rId16">
              <a:alphaModFix/>
            </a:blip>
            <a:stretch>
              <a:fillRect/>
            </a:stretch>
          </p:blipFill>
          <p:spPr>
            <a:xfrm>
              <a:off x="8773548" y="3880575"/>
              <a:ext cx="2278552" cy="884850"/>
            </a:xfrm>
            <a:prstGeom prst="rect">
              <a:avLst/>
            </a:prstGeom>
            <a:noFill/>
            <a:ln>
              <a:noFill/>
            </a:ln>
          </p:spPr>
        </p:pic>
        <p:pic>
          <p:nvPicPr>
            <p:cNvPr id="55" name="Google Shape;100;p3">
              <a:extLst>
                <a:ext uri="{FF2B5EF4-FFF2-40B4-BE49-F238E27FC236}">
                  <a16:creationId xmlns:a16="http://schemas.microsoft.com/office/drawing/2014/main" id="{4168341C-D4C7-4E2D-B856-E979BB1E87EF}"/>
                </a:ext>
              </a:extLst>
            </p:cNvPr>
            <p:cNvPicPr preferRelativeResize="0"/>
            <p:nvPr/>
          </p:nvPicPr>
          <p:blipFill>
            <a:blip r:embed="rId17">
              <a:alphaModFix/>
            </a:blip>
            <a:stretch>
              <a:fillRect/>
            </a:stretch>
          </p:blipFill>
          <p:spPr>
            <a:xfrm>
              <a:off x="14371975" y="4017075"/>
              <a:ext cx="2700501" cy="2248167"/>
            </a:xfrm>
            <a:prstGeom prst="rect">
              <a:avLst/>
            </a:prstGeom>
            <a:noFill/>
            <a:ln>
              <a:noFill/>
            </a:ln>
          </p:spPr>
        </p:pic>
        <p:pic>
          <p:nvPicPr>
            <p:cNvPr id="56" name="Google Shape;101;p3">
              <a:extLst>
                <a:ext uri="{FF2B5EF4-FFF2-40B4-BE49-F238E27FC236}">
                  <a16:creationId xmlns:a16="http://schemas.microsoft.com/office/drawing/2014/main" id="{9DB394DE-175C-4E90-B873-314F83A70C2C}"/>
                </a:ext>
              </a:extLst>
            </p:cNvPr>
            <p:cNvPicPr preferRelativeResize="0"/>
            <p:nvPr/>
          </p:nvPicPr>
          <p:blipFill>
            <a:blip r:embed="rId18">
              <a:alphaModFix/>
            </a:blip>
            <a:stretch>
              <a:fillRect/>
            </a:stretch>
          </p:blipFill>
          <p:spPr>
            <a:xfrm>
              <a:off x="408900" y="5458162"/>
              <a:ext cx="2811177" cy="1000675"/>
            </a:xfrm>
            <a:prstGeom prst="rect">
              <a:avLst/>
            </a:prstGeom>
            <a:noFill/>
            <a:ln>
              <a:noFill/>
            </a:ln>
          </p:spPr>
        </p:pic>
        <p:pic>
          <p:nvPicPr>
            <p:cNvPr id="57" name="Google Shape;102;p3">
              <a:extLst>
                <a:ext uri="{FF2B5EF4-FFF2-40B4-BE49-F238E27FC236}">
                  <a16:creationId xmlns:a16="http://schemas.microsoft.com/office/drawing/2014/main" id="{68291F59-7DEE-4A8C-8883-13B8E2593C42}"/>
                </a:ext>
              </a:extLst>
            </p:cNvPr>
            <p:cNvPicPr preferRelativeResize="0"/>
            <p:nvPr/>
          </p:nvPicPr>
          <p:blipFill>
            <a:blip r:embed="rId19">
              <a:alphaModFix/>
            </a:blip>
            <a:stretch>
              <a:fillRect/>
            </a:stretch>
          </p:blipFill>
          <p:spPr>
            <a:xfrm>
              <a:off x="3670100" y="801675"/>
              <a:ext cx="10000051" cy="1845700"/>
            </a:xfrm>
            <a:prstGeom prst="rect">
              <a:avLst/>
            </a:prstGeom>
            <a:noFill/>
            <a:ln>
              <a:noFill/>
            </a:ln>
          </p:spPr>
        </p:pic>
      </p:grpSp>
    </p:spTree>
    <p:extLst>
      <p:ext uri="{BB962C8B-B14F-4D97-AF65-F5344CB8AC3E}">
        <p14:creationId xmlns:p14="http://schemas.microsoft.com/office/powerpoint/2010/main" val="406943430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948422" y="116553"/>
            <a:ext cx="8002631" cy="707353"/>
          </a:xfrm>
        </p:spPr>
        <p:txBody>
          <a:bodyPr>
            <a:noAutofit/>
          </a:bodyPr>
          <a:lstStyle/>
          <a:p>
            <a:pPr algn="ctr"/>
            <a:r>
              <a:rPr lang="fr-FR" sz="2000" b="1" dirty="0">
                <a:latin typeface="+mj-lt"/>
                <a:cs typeface="Segoe UI Semibold" panose="020B0702040204020203" pitchFamily="34" charset="0"/>
              </a:rPr>
              <a:t>1. La construction d’un scénario (Partie 1 - Montage)</a:t>
            </a:r>
          </a:p>
        </p:txBody>
      </p:sp>
      <p:sp>
        <p:nvSpPr>
          <p:cNvPr id="28" name="Rectangle 27"/>
          <p:cNvSpPr/>
          <p:nvPr/>
        </p:nvSpPr>
        <p:spPr>
          <a:xfrm>
            <a:off x="3434311" y="1288156"/>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 pour quoi ?</a:t>
            </a:r>
          </a:p>
          <a:p>
            <a:pPr algn="ctr"/>
            <a:r>
              <a:rPr lang="fr-FR" sz="1400" i="1" dirty="0">
                <a:latin typeface="+mj-lt"/>
                <a:cs typeface="Segoe UI Light" panose="020B0502040204020203" pitchFamily="34" charset="0"/>
              </a:rPr>
              <a:t>(Téléologie)</a:t>
            </a:r>
          </a:p>
        </p:txBody>
      </p:sp>
      <p:sp>
        <p:nvSpPr>
          <p:cNvPr id="29" name="Rectangle 28"/>
          <p:cNvSpPr/>
          <p:nvPr/>
        </p:nvSpPr>
        <p:spPr>
          <a:xfrm>
            <a:off x="7298610" y="3157628"/>
            <a:ext cx="2478926"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 </a:t>
            </a:r>
            <a:br>
              <a:rPr lang="fr-FR" dirty="0">
                <a:latin typeface="+mj-lt"/>
                <a:cs typeface="Segoe UI Light" panose="020B0502040204020203" pitchFamily="34" charset="0"/>
              </a:rPr>
            </a:br>
            <a:r>
              <a:rPr lang="fr-FR" dirty="0">
                <a:latin typeface="+mj-lt"/>
                <a:cs typeface="Segoe UI Light" panose="020B0502040204020203" pitchFamily="34" charset="0"/>
              </a:rPr>
              <a:t>fait quoi ?</a:t>
            </a:r>
          </a:p>
          <a:p>
            <a:pPr algn="ctr"/>
            <a:r>
              <a:rPr lang="fr-FR" sz="1400" i="1" dirty="0">
                <a:latin typeface="+mj-lt"/>
                <a:cs typeface="Segoe UI Light" panose="020B0502040204020203" pitchFamily="34" charset="0"/>
              </a:rPr>
              <a:t>(Activité)</a:t>
            </a:r>
          </a:p>
        </p:txBody>
      </p:sp>
      <p:sp>
        <p:nvSpPr>
          <p:cNvPr id="31" name="Rectangle 30"/>
          <p:cNvSpPr/>
          <p:nvPr/>
        </p:nvSpPr>
        <p:spPr>
          <a:xfrm>
            <a:off x="3434311" y="5114773"/>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 </a:t>
            </a:r>
            <a:br>
              <a:rPr lang="fr-FR" dirty="0">
                <a:latin typeface="+mj-lt"/>
                <a:cs typeface="Segoe UI Light" panose="020B0502040204020203" pitchFamily="34" charset="0"/>
              </a:rPr>
            </a:br>
            <a:r>
              <a:rPr lang="fr-FR" dirty="0">
                <a:latin typeface="+mj-lt"/>
                <a:cs typeface="Segoe UI Light" panose="020B0502040204020203" pitchFamily="34" charset="0"/>
              </a:rPr>
              <a:t>dans quel environnement ?</a:t>
            </a:r>
          </a:p>
          <a:p>
            <a:pPr algn="ctr"/>
            <a:r>
              <a:rPr lang="fr-FR" sz="1400" i="1" dirty="0">
                <a:latin typeface="+mj-lt"/>
                <a:cs typeface="Segoe UI Light" panose="020B0502040204020203" pitchFamily="34" charset="0"/>
              </a:rPr>
              <a:t>(Contexte)</a:t>
            </a:r>
          </a:p>
        </p:txBody>
      </p:sp>
      <p:sp>
        <p:nvSpPr>
          <p:cNvPr id="32" name="Rectangle 31"/>
          <p:cNvSpPr/>
          <p:nvPr/>
        </p:nvSpPr>
        <p:spPr>
          <a:xfrm>
            <a:off x="128464" y="3157628"/>
            <a:ext cx="2478926"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 </a:t>
            </a:r>
            <a:br>
              <a:rPr lang="fr-FR" dirty="0">
                <a:latin typeface="+mj-lt"/>
                <a:cs typeface="Segoe UI Light" panose="020B0502040204020203" pitchFamily="34" charset="0"/>
              </a:rPr>
            </a:br>
            <a:r>
              <a:rPr lang="fr-FR" dirty="0">
                <a:latin typeface="+mj-lt"/>
                <a:cs typeface="Segoe UI Light" panose="020B0502040204020203" pitchFamily="34" charset="0"/>
              </a:rPr>
              <a:t>dans quelle histoire ?</a:t>
            </a:r>
          </a:p>
          <a:p>
            <a:pPr algn="ctr"/>
            <a:r>
              <a:rPr lang="fr-FR" sz="1400" i="1" dirty="0">
                <a:latin typeface="+mj-lt"/>
                <a:cs typeface="Segoe UI Light" panose="020B0502040204020203" pitchFamily="34" charset="0"/>
              </a:rPr>
              <a:t>(Transformation)</a:t>
            </a:r>
          </a:p>
        </p:txBody>
      </p:sp>
      <p:cxnSp>
        <p:nvCxnSpPr>
          <p:cNvPr id="34" name="Connecteur droit 33"/>
          <p:cNvCxnSpPr>
            <a:cxnSpLocks/>
            <a:stCxn id="32" idx="3"/>
            <a:endCxn id="17" idx="1"/>
          </p:cNvCxnSpPr>
          <p:nvPr/>
        </p:nvCxnSpPr>
        <p:spPr>
          <a:xfrm>
            <a:off x="2607390" y="3646890"/>
            <a:ext cx="826921" cy="0"/>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35"/>
          <p:cNvCxnSpPr>
            <a:cxnSpLocks/>
            <a:stCxn id="28" idx="2"/>
            <a:endCxn id="17" idx="0"/>
          </p:cNvCxnSpPr>
          <p:nvPr/>
        </p:nvCxnSpPr>
        <p:spPr>
          <a:xfrm>
            <a:off x="4949738" y="2266679"/>
            <a:ext cx="0" cy="890949"/>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p:cNvCxnSpPr>
            <a:cxnSpLocks/>
            <a:stCxn id="17" idx="2"/>
            <a:endCxn id="31" idx="0"/>
          </p:cNvCxnSpPr>
          <p:nvPr/>
        </p:nvCxnSpPr>
        <p:spPr>
          <a:xfrm>
            <a:off x="4949738" y="4136151"/>
            <a:ext cx="0" cy="978622"/>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a:stCxn id="17" idx="3"/>
            <a:endCxn id="29" idx="1"/>
          </p:cNvCxnSpPr>
          <p:nvPr/>
        </p:nvCxnSpPr>
        <p:spPr>
          <a:xfrm>
            <a:off x="6465165" y="3646890"/>
            <a:ext cx="833445" cy="0"/>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6465168" y="1689745"/>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mj-lt"/>
              <a:cs typeface="Segoe UI Light" panose="020B0502040204020203" pitchFamily="34" charset="0"/>
            </a:endParaRPr>
          </a:p>
        </p:txBody>
      </p:sp>
      <p:sp>
        <p:nvSpPr>
          <p:cNvPr id="19" name="Forme libre 18"/>
          <p:cNvSpPr/>
          <p:nvPr/>
        </p:nvSpPr>
        <p:spPr>
          <a:xfrm flipV="1">
            <a:off x="6465168" y="4148592"/>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mj-lt"/>
              <a:cs typeface="Segoe UI Light" panose="020B0502040204020203" pitchFamily="34" charset="0"/>
            </a:endParaRPr>
          </a:p>
        </p:txBody>
      </p:sp>
      <p:sp>
        <p:nvSpPr>
          <p:cNvPr id="20" name="Forme libre 19"/>
          <p:cNvSpPr/>
          <p:nvPr/>
        </p:nvSpPr>
        <p:spPr>
          <a:xfrm flipH="1">
            <a:off x="1246470" y="1702185"/>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mj-lt"/>
              <a:cs typeface="Segoe UI Light" panose="020B0502040204020203" pitchFamily="34" charset="0"/>
            </a:endParaRPr>
          </a:p>
        </p:txBody>
      </p:sp>
      <p:sp>
        <p:nvSpPr>
          <p:cNvPr id="21" name="Forme libre 20"/>
          <p:cNvSpPr/>
          <p:nvPr/>
        </p:nvSpPr>
        <p:spPr>
          <a:xfrm flipH="1" flipV="1">
            <a:off x="1246470" y="4148592"/>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13148D3F-90A0-49BB-8E6B-9A96F421C731}"/>
              </a:ext>
            </a:extLst>
          </p:cNvPr>
          <p:cNvSpPr/>
          <p:nvPr/>
        </p:nvSpPr>
        <p:spPr>
          <a:xfrm>
            <a:off x="3434311" y="3157628"/>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 c’est quoi ?</a:t>
            </a:r>
          </a:p>
          <a:p>
            <a:pPr algn="ctr"/>
            <a:r>
              <a:rPr lang="fr-FR" sz="1400" i="1" dirty="0">
                <a:latin typeface="+mj-lt"/>
                <a:cs typeface="Segoe UI Light" panose="020B0502040204020203" pitchFamily="34" charset="0"/>
              </a:rPr>
              <a:t>(Identité)</a:t>
            </a:r>
          </a:p>
        </p:txBody>
      </p:sp>
      <p:sp>
        <p:nvSpPr>
          <p:cNvPr id="8" name="ZoneTexte 7"/>
          <p:cNvSpPr txBox="1"/>
          <p:nvPr/>
        </p:nvSpPr>
        <p:spPr>
          <a:xfrm>
            <a:off x="3833614" y="620688"/>
            <a:ext cx="2232248" cy="276999"/>
          </a:xfrm>
          <a:prstGeom prst="rect">
            <a:avLst/>
          </a:prstGeom>
          <a:noFill/>
        </p:spPr>
        <p:txBody>
          <a:bodyPr wrap="square" rtlCol="0">
            <a:spAutoFit/>
          </a:bodyPr>
          <a:lstStyle/>
          <a:p>
            <a:pPr algn="ctr"/>
            <a:r>
              <a:rPr lang="fr-FR" sz="1200" dirty="0">
                <a:latin typeface="+mj-lt"/>
                <a:cs typeface="Segoe UI Light" panose="020B0502040204020203" pitchFamily="34" charset="0"/>
              </a:rPr>
              <a:t>= Ne pas remplir =</a:t>
            </a:r>
          </a:p>
        </p:txBody>
      </p:sp>
    </p:spTree>
    <p:extLst>
      <p:ext uri="{BB962C8B-B14F-4D97-AF65-F5344CB8AC3E}">
        <p14:creationId xmlns:p14="http://schemas.microsoft.com/office/powerpoint/2010/main" val="129111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9222" y="1556792"/>
            <a:ext cx="9527557" cy="486686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cxnSp>
        <p:nvCxnSpPr>
          <p:cNvPr id="22" name="Connecteur droit 21"/>
          <p:cNvCxnSpPr>
            <a:cxnSpLocks/>
          </p:cNvCxnSpPr>
          <p:nvPr/>
        </p:nvCxnSpPr>
        <p:spPr>
          <a:xfrm>
            <a:off x="4448944" y="773538"/>
            <a:ext cx="0" cy="5783722"/>
          </a:xfrm>
          <a:prstGeom prst="line">
            <a:avLst/>
          </a:prstGeom>
          <a:ln w="381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10648" y="1005289"/>
            <a:ext cx="4238296" cy="530915"/>
          </a:xfrm>
          <a:prstGeom prst="rect">
            <a:avLst/>
          </a:prstGeom>
          <a:noFill/>
        </p:spPr>
        <p:txBody>
          <a:bodyPr wrap="square" rtlCol="0">
            <a:spAutoFit/>
          </a:bodyPr>
          <a:lstStyle/>
          <a:p>
            <a:pPr algn="ctr"/>
            <a:r>
              <a:rPr lang="fr-FR" b="1" dirty="0">
                <a:latin typeface="+mj-lt"/>
                <a:cs typeface="Segoe UI Light" panose="020B0502040204020203" pitchFamily="34" charset="0"/>
              </a:rPr>
              <a:t>« Décris-moi ton projet »</a:t>
            </a:r>
          </a:p>
          <a:p>
            <a:pPr algn="ctr"/>
            <a:r>
              <a:rPr lang="fr-FR" sz="1050" i="1" dirty="0">
                <a:latin typeface="+mj-lt"/>
                <a:cs typeface="Segoe UI Light" panose="020B0502040204020203" pitchFamily="34" charset="0"/>
              </a:rPr>
              <a:t>Quelle phrase résume l’ensemble de mon projet ?</a:t>
            </a:r>
          </a:p>
        </p:txBody>
      </p:sp>
      <p:sp>
        <p:nvSpPr>
          <p:cNvPr id="24" name="Rectangle 23"/>
          <p:cNvSpPr/>
          <p:nvPr/>
        </p:nvSpPr>
        <p:spPr>
          <a:xfrm>
            <a:off x="4448944" y="1026687"/>
            <a:ext cx="5267834" cy="530915"/>
          </a:xfrm>
          <a:prstGeom prst="rect">
            <a:avLst/>
          </a:prstGeom>
          <a:noFill/>
        </p:spPr>
        <p:txBody>
          <a:bodyPr wrap="square" rtlCol="0">
            <a:spAutoFit/>
          </a:bodyPr>
          <a:lstStyle/>
          <a:p>
            <a:pPr algn="ctr"/>
            <a:r>
              <a:rPr lang="fr-FR" b="1" dirty="0">
                <a:latin typeface="+mj-lt"/>
                <a:cs typeface="Segoe UI Light" panose="020B0502040204020203" pitchFamily="34" charset="0"/>
              </a:rPr>
              <a:t>« Dessine-moi ton projet »</a:t>
            </a:r>
          </a:p>
          <a:p>
            <a:pPr algn="ctr"/>
            <a:r>
              <a:rPr lang="fr-FR" sz="1050" i="1" dirty="0">
                <a:latin typeface="+mj-lt"/>
                <a:cs typeface="Segoe UI Light" panose="020B0502040204020203" pitchFamily="34" charset="0"/>
              </a:rPr>
              <a:t>Quelle image/schéma permet d’avoir </a:t>
            </a:r>
            <a:r>
              <a:rPr lang="fr-FR" sz="1050" i="1" u="sng" dirty="0">
                <a:latin typeface="+mj-lt"/>
                <a:cs typeface="Segoe UI Light" panose="020B0502040204020203" pitchFamily="34" charset="0"/>
              </a:rPr>
              <a:t>une vue d’ensemble </a:t>
            </a:r>
            <a:r>
              <a:rPr lang="fr-FR" sz="1050" i="1" dirty="0">
                <a:latin typeface="+mj-lt"/>
                <a:cs typeface="Segoe UI Light" panose="020B0502040204020203" pitchFamily="34" charset="0"/>
              </a:rPr>
              <a:t>sur mon projet ?</a:t>
            </a:r>
          </a:p>
        </p:txBody>
      </p:sp>
      <p:sp>
        <p:nvSpPr>
          <p:cNvPr id="2" name="Titre 1"/>
          <p:cNvSpPr>
            <a:spLocks noGrp="1"/>
          </p:cNvSpPr>
          <p:nvPr>
            <p:ph type="title"/>
          </p:nvPr>
        </p:nvSpPr>
        <p:spPr>
          <a:xfrm>
            <a:off x="1" y="149564"/>
            <a:ext cx="9906000" cy="500366"/>
          </a:xfrm>
        </p:spPr>
        <p:txBody>
          <a:bodyPr/>
          <a:lstStyle/>
          <a:p>
            <a:pPr algn="ctr"/>
            <a:r>
              <a:rPr lang="fr-FR" dirty="0">
                <a:latin typeface="+mj-lt"/>
                <a:cs typeface="Segoe UI Semibold" panose="020B0702040204020203" pitchFamily="34" charset="0"/>
              </a:rPr>
              <a:t>1.1. Mon projet c’est quoi ?</a:t>
            </a:r>
          </a:p>
        </p:txBody>
      </p:sp>
      <p:sp>
        <p:nvSpPr>
          <p:cNvPr id="3" name="ZoneTexte 2"/>
          <p:cNvSpPr txBox="1"/>
          <p:nvPr/>
        </p:nvSpPr>
        <p:spPr>
          <a:xfrm>
            <a:off x="170643" y="1556792"/>
            <a:ext cx="4278297" cy="1169551"/>
          </a:xfrm>
          <a:prstGeom prst="rect">
            <a:avLst/>
          </a:prstGeom>
          <a:noFill/>
        </p:spPr>
        <p:txBody>
          <a:bodyPr wrap="square" rtlCol="0">
            <a:spAutoFit/>
          </a:bodyPr>
          <a:lstStyle/>
          <a:p>
            <a:r>
              <a:rPr lang="fr-FR" sz="1000" i="1" dirty="0">
                <a:latin typeface="+mj-lt"/>
                <a:cs typeface="Segoe UI Light" panose="020B0502040204020203" pitchFamily="34" charset="0"/>
              </a:rPr>
              <a:t>Attention : Ne faites pas de slogan marketing (cela viendra après) ; et ne vous limitez pas au produit. Pour vous aider pensez le type de structure que vous souhaitez créer et ce que vous faites autour du produit : la conception, la production, la vente, la commercialisation, la distribution, la gestion…</a:t>
            </a:r>
          </a:p>
          <a:p>
            <a:r>
              <a:rPr lang="fr-FR" sz="1000" b="1" i="1" dirty="0">
                <a:latin typeface="+mj-lt"/>
                <a:cs typeface="Segoe UI Light" panose="020B0502040204020203" pitchFamily="34" charset="0"/>
              </a:rPr>
              <a:t>Exemple</a:t>
            </a:r>
            <a:r>
              <a:rPr lang="fr-FR" sz="1000" i="1" dirty="0">
                <a:latin typeface="+mj-lt"/>
                <a:cs typeface="Segoe UI Light" panose="020B0502040204020203" pitchFamily="34" charset="0"/>
              </a:rPr>
              <a:t> : « Notre projet est de proposer des nouvelles solutions de formation et d’accompagnement en entrepreneuriat à des lycéens, à travers des applications mobiles »</a:t>
            </a:r>
          </a:p>
        </p:txBody>
      </p:sp>
      <p:sp>
        <p:nvSpPr>
          <p:cNvPr id="8" name="ZoneTexte 7">
            <a:extLst>
              <a:ext uri="{FF2B5EF4-FFF2-40B4-BE49-F238E27FC236}">
                <a16:creationId xmlns:a16="http://schemas.microsoft.com/office/drawing/2014/main" id="{03F9DA46-8A65-4338-865C-59B565D86130}"/>
              </a:ext>
            </a:extLst>
          </p:cNvPr>
          <p:cNvSpPr txBox="1"/>
          <p:nvPr/>
        </p:nvSpPr>
        <p:spPr>
          <a:xfrm>
            <a:off x="4464973" y="1556792"/>
            <a:ext cx="5251801" cy="400110"/>
          </a:xfrm>
          <a:prstGeom prst="rect">
            <a:avLst/>
          </a:prstGeom>
          <a:noFill/>
        </p:spPr>
        <p:txBody>
          <a:bodyPr wrap="square" rtlCol="0">
            <a:spAutoFit/>
          </a:bodyPr>
          <a:lstStyle/>
          <a:p>
            <a:r>
              <a:rPr lang="fr-FR" sz="1000" i="1" dirty="0">
                <a:latin typeface="+mj-lt"/>
                <a:cs typeface="Segoe UI Light" panose="020B0502040204020203" pitchFamily="34" charset="0"/>
              </a:rPr>
              <a:t>Attention : Ne vous limitez pas à un dessin du produit, mais illustrez l’image globale du projet </a:t>
            </a:r>
            <a:br>
              <a:rPr lang="fr-FR" sz="1000" i="1" dirty="0">
                <a:latin typeface="+mj-lt"/>
                <a:cs typeface="Segoe UI Light" panose="020B0502040204020203" pitchFamily="34" charset="0"/>
              </a:rPr>
            </a:br>
            <a:r>
              <a:rPr lang="fr-FR" sz="1000" i="1" dirty="0">
                <a:latin typeface="+mj-lt"/>
                <a:cs typeface="Segoe UI Light" panose="020B0502040204020203" pitchFamily="34" charset="0"/>
              </a:rPr>
              <a:t>(le contexte d’utilisation, l’origine des matériaux, les différents services proposés…)</a:t>
            </a:r>
          </a:p>
        </p:txBody>
      </p:sp>
    </p:spTree>
    <p:extLst>
      <p:ext uri="{BB962C8B-B14F-4D97-AF65-F5344CB8AC3E}">
        <p14:creationId xmlns:p14="http://schemas.microsoft.com/office/powerpoint/2010/main" val="2507951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240B5F15-3115-46A3-BE57-FEEC4F31DAF7}"/>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1.2. Mon projet dans quelle histoire ?</a:t>
            </a:r>
          </a:p>
        </p:txBody>
      </p:sp>
      <p:sp>
        <p:nvSpPr>
          <p:cNvPr id="10" name="Rectangle 9">
            <a:extLst>
              <a:ext uri="{FF2B5EF4-FFF2-40B4-BE49-F238E27FC236}">
                <a16:creationId xmlns:a16="http://schemas.microsoft.com/office/drawing/2014/main" id="{CE9C592E-1A66-4EF9-839D-7EDE2BB1927C}"/>
              </a:ext>
            </a:extLst>
          </p:cNvPr>
          <p:cNvSpPr/>
          <p:nvPr/>
        </p:nvSpPr>
        <p:spPr>
          <a:xfrm>
            <a:off x="315304" y="1700808"/>
            <a:ext cx="4493680" cy="48965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6563F4C5-5427-46CE-886E-CDECA5304826}"/>
              </a:ext>
            </a:extLst>
          </p:cNvPr>
          <p:cNvSpPr/>
          <p:nvPr/>
        </p:nvSpPr>
        <p:spPr>
          <a:xfrm>
            <a:off x="416494" y="765976"/>
            <a:ext cx="9073012" cy="854080"/>
          </a:xfrm>
          <a:prstGeom prst="rect">
            <a:avLst/>
          </a:prstGeom>
        </p:spPr>
        <p:txBody>
          <a:bodyPr wrap="square">
            <a:spAutoFit/>
          </a:bodyPr>
          <a:lstStyle/>
          <a:p>
            <a:pPr algn="ctr"/>
            <a:r>
              <a:rPr lang="fr-FR" b="1" dirty="0">
                <a:latin typeface="+mj-lt"/>
                <a:cs typeface="Segoe UI Light" panose="020B0502040204020203" pitchFamily="34" charset="0"/>
              </a:rPr>
              <a:t>Identification et définition du besoin, autour d’une ‘persona’</a:t>
            </a:r>
          </a:p>
          <a:p>
            <a:pPr algn="ctr"/>
            <a:r>
              <a:rPr lang="fr-FR" sz="1050" i="1" dirty="0">
                <a:latin typeface="+mj-lt"/>
                <a:cs typeface="Segoe UI Light" panose="020B0502040204020203" pitchFamily="34" charset="0"/>
              </a:rPr>
              <a:t>Des questions pour vous aider : Quels sont les besoins, les problèmes, les désirs que vous souhaitez satisfaire ? Pour quel type de personnes ?</a:t>
            </a:r>
          </a:p>
          <a:p>
            <a:pPr algn="ctr"/>
            <a:r>
              <a:rPr lang="fr-FR" sz="1050" i="1" dirty="0">
                <a:latin typeface="+mj-lt"/>
                <a:cs typeface="Segoe UI Light" panose="020B0502040204020203" pitchFamily="34" charset="0"/>
              </a:rPr>
              <a:t>Pourquoi votre solution n’a pas encore été proposée avant vous ? Pourquoi vous considérez que ce besoin reste insatisfait ? </a:t>
            </a:r>
            <a:br>
              <a:rPr lang="fr-FR" sz="1050" i="1" dirty="0">
                <a:latin typeface="+mj-lt"/>
                <a:cs typeface="Segoe UI Light" panose="020B0502040204020203" pitchFamily="34" charset="0"/>
              </a:rPr>
            </a:br>
            <a:r>
              <a:rPr lang="fr-FR" sz="1050" i="1" dirty="0">
                <a:latin typeface="+mj-lt"/>
                <a:cs typeface="Segoe UI Light" panose="020B0502040204020203" pitchFamily="34" charset="0"/>
              </a:rPr>
              <a:t>En quoi ma solution permet de répondre à plusieurs besoins / problèmes / désirs ?</a:t>
            </a:r>
          </a:p>
        </p:txBody>
      </p:sp>
      <p:sp>
        <p:nvSpPr>
          <p:cNvPr id="6" name="Rectangle 5">
            <a:extLst>
              <a:ext uri="{FF2B5EF4-FFF2-40B4-BE49-F238E27FC236}">
                <a16:creationId xmlns:a16="http://schemas.microsoft.com/office/drawing/2014/main" id="{AF775476-C161-43F2-92B8-1DAD19587BE9}"/>
              </a:ext>
            </a:extLst>
          </p:cNvPr>
          <p:cNvSpPr/>
          <p:nvPr/>
        </p:nvSpPr>
        <p:spPr>
          <a:xfrm>
            <a:off x="5097018" y="1700808"/>
            <a:ext cx="4493680" cy="48965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cs typeface="Segoe UI Light" panose="020B0502040204020203" pitchFamily="34" charset="0"/>
            </a:endParaRPr>
          </a:p>
        </p:txBody>
      </p:sp>
      <p:sp>
        <p:nvSpPr>
          <p:cNvPr id="5" name="ZoneTexte 4">
            <a:extLst>
              <a:ext uri="{FF2B5EF4-FFF2-40B4-BE49-F238E27FC236}">
                <a16:creationId xmlns:a16="http://schemas.microsoft.com/office/drawing/2014/main" id="{FE2C5168-A444-4631-840A-E4A4EC161AF1}"/>
              </a:ext>
            </a:extLst>
          </p:cNvPr>
          <p:cNvSpPr txBox="1"/>
          <p:nvPr/>
        </p:nvSpPr>
        <p:spPr>
          <a:xfrm>
            <a:off x="5097019" y="1736103"/>
            <a:ext cx="4493678" cy="707886"/>
          </a:xfrm>
          <a:prstGeom prst="rect">
            <a:avLst/>
          </a:prstGeom>
          <a:noFill/>
        </p:spPr>
        <p:txBody>
          <a:bodyPr wrap="square" rtlCol="0">
            <a:spAutoFit/>
          </a:bodyPr>
          <a:lstStyle/>
          <a:p>
            <a:r>
              <a:rPr lang="fr-FR" sz="1000" i="1" dirty="0">
                <a:latin typeface="+mj-lt"/>
                <a:cs typeface="Segoe UI Light" panose="020B0502040204020203" pitchFamily="34" charset="0"/>
              </a:rPr>
              <a:t>Attention : Vous pouvez imaginer un client / usager type ; imaginer ce qu’il fait au quotidien, ce qui lui cause des soucis, ce qu’il attend de l’avenir, ses souhaits d’amélioration, les phrases qu’il peut dire, les comportements qu’il peut avoir, les personnes qui lui influencent, ses loisirs.</a:t>
            </a:r>
          </a:p>
        </p:txBody>
      </p:sp>
      <p:sp>
        <p:nvSpPr>
          <p:cNvPr id="2" name="Forme libre : forme 1">
            <a:extLst>
              <a:ext uri="{FF2B5EF4-FFF2-40B4-BE49-F238E27FC236}">
                <a16:creationId xmlns:a16="http://schemas.microsoft.com/office/drawing/2014/main" id="{E84BE19E-91C2-4092-9F0C-53729A596CDF}"/>
              </a:ext>
            </a:extLst>
          </p:cNvPr>
          <p:cNvSpPr/>
          <p:nvPr/>
        </p:nvSpPr>
        <p:spPr>
          <a:xfrm>
            <a:off x="5889104" y="3140968"/>
            <a:ext cx="2793885" cy="3024336"/>
          </a:xfrm>
          <a:custGeom>
            <a:avLst/>
            <a:gdLst>
              <a:gd name="connsiteX0" fmla="*/ 28444 w 3168686"/>
              <a:gd name="connsiteY0" fmla="*/ 3344097 h 3344097"/>
              <a:gd name="connsiteX1" fmla="*/ 22428 w 3168686"/>
              <a:gd name="connsiteY1" fmla="*/ 3025260 h 3344097"/>
              <a:gd name="connsiteX2" fmla="*/ 275091 w 3168686"/>
              <a:gd name="connsiteY2" fmla="*/ 2820723 h 3344097"/>
              <a:gd name="connsiteX3" fmla="*/ 786433 w 3168686"/>
              <a:gd name="connsiteY3" fmla="*/ 2742518 h 3344097"/>
              <a:gd name="connsiteX4" fmla="*/ 1141365 w 3168686"/>
              <a:gd name="connsiteY4" fmla="*/ 2537981 h 3344097"/>
              <a:gd name="connsiteX5" fmla="*/ 1225586 w 3168686"/>
              <a:gd name="connsiteY5" fmla="*/ 2243208 h 3344097"/>
              <a:gd name="connsiteX6" fmla="*/ 840576 w 3168686"/>
              <a:gd name="connsiteY6" fmla="*/ 2146955 h 3344097"/>
              <a:gd name="connsiteX7" fmla="*/ 575881 w 3168686"/>
              <a:gd name="connsiteY7" fmla="*/ 1725850 h 3344097"/>
              <a:gd name="connsiteX8" fmla="*/ 497676 w 3168686"/>
              <a:gd name="connsiteY8" fmla="*/ 1310760 h 3344097"/>
              <a:gd name="connsiteX9" fmla="*/ 563849 w 3168686"/>
              <a:gd name="connsiteY9" fmla="*/ 673087 h 3344097"/>
              <a:gd name="connsiteX10" fmla="*/ 1009018 w 3168686"/>
              <a:gd name="connsiteY10" fmla="*/ 167760 h 3344097"/>
              <a:gd name="connsiteX11" fmla="*/ 1634660 w 3168686"/>
              <a:gd name="connsiteY11" fmla="*/ 11350 h 3344097"/>
              <a:gd name="connsiteX12" fmla="*/ 2488902 w 3168686"/>
              <a:gd name="connsiteY12" fmla="*/ 83539 h 3344097"/>
              <a:gd name="connsiteX13" fmla="*/ 2940086 w 3168686"/>
              <a:gd name="connsiteY13" fmla="*/ 649023 h 3344097"/>
              <a:gd name="connsiteX14" fmla="*/ 3060402 w 3168686"/>
              <a:gd name="connsiteY14" fmla="*/ 1340839 h 3344097"/>
              <a:gd name="connsiteX15" fmla="*/ 3000244 w 3168686"/>
              <a:gd name="connsiteY15" fmla="*/ 1804055 h 3344097"/>
              <a:gd name="connsiteX16" fmla="*/ 2747581 w 3168686"/>
              <a:gd name="connsiteY16" fmla="*/ 2122892 h 3344097"/>
              <a:gd name="connsiteX17" fmla="*/ 2290381 w 3168686"/>
              <a:gd name="connsiteY17" fmla="*/ 2225160 h 3344097"/>
              <a:gd name="connsiteX18" fmla="*/ 2260302 w 3168686"/>
              <a:gd name="connsiteY18" fmla="*/ 2399618 h 3344097"/>
              <a:gd name="connsiteX19" fmla="*/ 2458823 w 3168686"/>
              <a:gd name="connsiteY19" fmla="*/ 2562044 h 3344097"/>
              <a:gd name="connsiteX20" fmla="*/ 2735549 w 3168686"/>
              <a:gd name="connsiteY20" fmla="*/ 2676344 h 3344097"/>
              <a:gd name="connsiteX21" fmla="*/ 3072433 w 3168686"/>
              <a:gd name="connsiteY21" fmla="*/ 2850802 h 3344097"/>
              <a:gd name="connsiteX22" fmla="*/ 3168686 w 3168686"/>
              <a:gd name="connsiteY22" fmla="*/ 3247844 h 3344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8686" h="3344097">
                <a:moveTo>
                  <a:pt x="28444" y="3344097"/>
                </a:moveTo>
                <a:cubicBezTo>
                  <a:pt x="4882" y="3228293"/>
                  <a:pt x="-18680" y="3112489"/>
                  <a:pt x="22428" y="3025260"/>
                </a:cubicBezTo>
                <a:cubicBezTo>
                  <a:pt x="63536" y="2938031"/>
                  <a:pt x="147757" y="2867847"/>
                  <a:pt x="275091" y="2820723"/>
                </a:cubicBezTo>
                <a:cubicBezTo>
                  <a:pt x="402425" y="2773599"/>
                  <a:pt x="642054" y="2789642"/>
                  <a:pt x="786433" y="2742518"/>
                </a:cubicBezTo>
                <a:cubicBezTo>
                  <a:pt x="930812" y="2695394"/>
                  <a:pt x="1068173" y="2621199"/>
                  <a:pt x="1141365" y="2537981"/>
                </a:cubicBezTo>
                <a:cubicBezTo>
                  <a:pt x="1214557" y="2454763"/>
                  <a:pt x="1275717" y="2308379"/>
                  <a:pt x="1225586" y="2243208"/>
                </a:cubicBezTo>
                <a:cubicBezTo>
                  <a:pt x="1175455" y="2178037"/>
                  <a:pt x="948860" y="2233181"/>
                  <a:pt x="840576" y="2146955"/>
                </a:cubicBezTo>
                <a:cubicBezTo>
                  <a:pt x="732292" y="2060729"/>
                  <a:pt x="633031" y="1865216"/>
                  <a:pt x="575881" y="1725850"/>
                </a:cubicBezTo>
                <a:cubicBezTo>
                  <a:pt x="518731" y="1586484"/>
                  <a:pt x="499681" y="1486220"/>
                  <a:pt x="497676" y="1310760"/>
                </a:cubicBezTo>
                <a:cubicBezTo>
                  <a:pt x="495671" y="1135299"/>
                  <a:pt x="478625" y="863587"/>
                  <a:pt x="563849" y="673087"/>
                </a:cubicBezTo>
                <a:cubicBezTo>
                  <a:pt x="649073" y="482587"/>
                  <a:pt x="830550" y="278049"/>
                  <a:pt x="1009018" y="167760"/>
                </a:cubicBezTo>
                <a:cubicBezTo>
                  <a:pt x="1187486" y="57471"/>
                  <a:pt x="1388013" y="25387"/>
                  <a:pt x="1634660" y="11350"/>
                </a:cubicBezTo>
                <a:cubicBezTo>
                  <a:pt x="1881307" y="-2687"/>
                  <a:pt x="2271331" y="-22740"/>
                  <a:pt x="2488902" y="83539"/>
                </a:cubicBezTo>
                <a:cubicBezTo>
                  <a:pt x="2706473" y="189818"/>
                  <a:pt x="2844836" y="439473"/>
                  <a:pt x="2940086" y="649023"/>
                </a:cubicBezTo>
                <a:cubicBezTo>
                  <a:pt x="3035336" y="858573"/>
                  <a:pt x="3050376" y="1148334"/>
                  <a:pt x="3060402" y="1340839"/>
                </a:cubicBezTo>
                <a:cubicBezTo>
                  <a:pt x="3070428" y="1533344"/>
                  <a:pt x="3052381" y="1673713"/>
                  <a:pt x="3000244" y="1804055"/>
                </a:cubicBezTo>
                <a:cubicBezTo>
                  <a:pt x="2948107" y="1934397"/>
                  <a:pt x="2865891" y="2052708"/>
                  <a:pt x="2747581" y="2122892"/>
                </a:cubicBezTo>
                <a:cubicBezTo>
                  <a:pt x="2629271" y="2193076"/>
                  <a:pt x="2371594" y="2179039"/>
                  <a:pt x="2290381" y="2225160"/>
                </a:cubicBezTo>
                <a:cubicBezTo>
                  <a:pt x="2209168" y="2271281"/>
                  <a:pt x="2232228" y="2343471"/>
                  <a:pt x="2260302" y="2399618"/>
                </a:cubicBezTo>
                <a:cubicBezTo>
                  <a:pt x="2288376" y="2455765"/>
                  <a:pt x="2379615" y="2515923"/>
                  <a:pt x="2458823" y="2562044"/>
                </a:cubicBezTo>
                <a:cubicBezTo>
                  <a:pt x="2538031" y="2608165"/>
                  <a:pt x="2633281" y="2628218"/>
                  <a:pt x="2735549" y="2676344"/>
                </a:cubicBezTo>
                <a:cubicBezTo>
                  <a:pt x="2837817" y="2724470"/>
                  <a:pt x="3000244" y="2755552"/>
                  <a:pt x="3072433" y="2850802"/>
                </a:cubicBezTo>
                <a:cubicBezTo>
                  <a:pt x="3144623" y="2946052"/>
                  <a:pt x="3156654" y="3096948"/>
                  <a:pt x="3168686" y="3247844"/>
                </a:cubicBez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ZoneTexte 3">
            <a:extLst>
              <a:ext uri="{FF2B5EF4-FFF2-40B4-BE49-F238E27FC236}">
                <a16:creationId xmlns:a16="http://schemas.microsoft.com/office/drawing/2014/main" id="{A2AB6908-5E05-4E4B-87F9-BD8341427A4B}"/>
              </a:ext>
            </a:extLst>
          </p:cNvPr>
          <p:cNvSpPr txBox="1"/>
          <p:nvPr/>
        </p:nvSpPr>
        <p:spPr>
          <a:xfrm>
            <a:off x="416496" y="2220115"/>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Subsistance</a:t>
            </a:r>
          </a:p>
          <a:p>
            <a:pPr algn="ctr">
              <a:spcBef>
                <a:spcPts val="1200"/>
              </a:spcBef>
              <a:spcAft>
                <a:spcPts val="1200"/>
              </a:spcAft>
            </a:pPr>
            <a:r>
              <a:rPr lang="fr-FR" sz="1200" dirty="0">
                <a:solidFill>
                  <a:schemeClr val="bg1">
                    <a:lumMod val="50000"/>
                  </a:schemeClr>
                </a:solidFill>
                <a:latin typeface="+mj-lt"/>
              </a:rPr>
              <a:t>Protection</a:t>
            </a:r>
          </a:p>
          <a:p>
            <a:pPr algn="ctr">
              <a:spcBef>
                <a:spcPts val="1200"/>
              </a:spcBef>
              <a:spcAft>
                <a:spcPts val="1200"/>
              </a:spcAft>
            </a:pPr>
            <a:r>
              <a:rPr lang="fr-FR" sz="1200" dirty="0">
                <a:solidFill>
                  <a:schemeClr val="bg1">
                    <a:lumMod val="50000"/>
                  </a:schemeClr>
                </a:solidFill>
                <a:latin typeface="+mj-lt"/>
              </a:rPr>
              <a:t>Identité</a:t>
            </a:r>
          </a:p>
        </p:txBody>
      </p:sp>
      <p:sp>
        <p:nvSpPr>
          <p:cNvPr id="11" name="ZoneTexte 10">
            <a:extLst>
              <a:ext uri="{FF2B5EF4-FFF2-40B4-BE49-F238E27FC236}">
                <a16:creationId xmlns:a16="http://schemas.microsoft.com/office/drawing/2014/main" id="{43F12B71-AB8F-44D5-8ECD-FBB03AFE7779}"/>
              </a:ext>
            </a:extLst>
          </p:cNvPr>
          <p:cNvSpPr txBox="1"/>
          <p:nvPr/>
        </p:nvSpPr>
        <p:spPr>
          <a:xfrm>
            <a:off x="3481730" y="2220115"/>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Participation</a:t>
            </a:r>
          </a:p>
          <a:p>
            <a:pPr algn="ctr">
              <a:spcBef>
                <a:spcPts val="1200"/>
              </a:spcBef>
              <a:spcAft>
                <a:spcPts val="1200"/>
              </a:spcAft>
            </a:pPr>
            <a:r>
              <a:rPr lang="fr-FR" sz="1200" dirty="0">
                <a:solidFill>
                  <a:schemeClr val="bg1">
                    <a:lumMod val="50000"/>
                  </a:schemeClr>
                </a:solidFill>
                <a:latin typeface="+mj-lt"/>
              </a:rPr>
              <a:t>Création</a:t>
            </a:r>
          </a:p>
          <a:p>
            <a:pPr algn="ctr">
              <a:spcBef>
                <a:spcPts val="1200"/>
              </a:spcBef>
              <a:spcAft>
                <a:spcPts val="1200"/>
              </a:spcAft>
            </a:pPr>
            <a:r>
              <a:rPr lang="fr-FR" sz="1200" dirty="0">
                <a:solidFill>
                  <a:schemeClr val="bg1">
                    <a:lumMod val="50000"/>
                  </a:schemeClr>
                </a:solidFill>
                <a:latin typeface="+mj-lt"/>
              </a:rPr>
              <a:t>Liberté</a:t>
            </a:r>
          </a:p>
        </p:txBody>
      </p:sp>
      <p:sp>
        <p:nvSpPr>
          <p:cNvPr id="14" name="ZoneTexte 13">
            <a:extLst>
              <a:ext uri="{FF2B5EF4-FFF2-40B4-BE49-F238E27FC236}">
                <a16:creationId xmlns:a16="http://schemas.microsoft.com/office/drawing/2014/main" id="{0BFFEA8D-D9B8-449B-8805-66E0A82B7CC4}"/>
              </a:ext>
            </a:extLst>
          </p:cNvPr>
          <p:cNvSpPr txBox="1"/>
          <p:nvPr/>
        </p:nvSpPr>
        <p:spPr>
          <a:xfrm>
            <a:off x="1959774" y="2220114"/>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Loisir</a:t>
            </a:r>
          </a:p>
          <a:p>
            <a:pPr algn="ctr">
              <a:spcBef>
                <a:spcPts val="1200"/>
              </a:spcBef>
              <a:spcAft>
                <a:spcPts val="1200"/>
              </a:spcAft>
            </a:pPr>
            <a:r>
              <a:rPr lang="fr-FR" sz="1200" dirty="0">
                <a:solidFill>
                  <a:schemeClr val="bg1">
                    <a:lumMod val="50000"/>
                  </a:schemeClr>
                </a:solidFill>
                <a:latin typeface="+mj-lt"/>
              </a:rPr>
              <a:t>Compréhension</a:t>
            </a:r>
          </a:p>
          <a:p>
            <a:pPr algn="ctr">
              <a:spcBef>
                <a:spcPts val="1200"/>
              </a:spcBef>
              <a:spcAft>
                <a:spcPts val="1200"/>
              </a:spcAft>
            </a:pPr>
            <a:r>
              <a:rPr lang="fr-FR" sz="1200" dirty="0">
                <a:solidFill>
                  <a:schemeClr val="bg1">
                    <a:lumMod val="50000"/>
                  </a:schemeClr>
                </a:solidFill>
                <a:latin typeface="+mj-lt"/>
              </a:rPr>
              <a:t>Affection</a:t>
            </a:r>
          </a:p>
        </p:txBody>
      </p:sp>
      <p:sp>
        <p:nvSpPr>
          <p:cNvPr id="15" name="ZoneTexte 14">
            <a:extLst>
              <a:ext uri="{FF2B5EF4-FFF2-40B4-BE49-F238E27FC236}">
                <a16:creationId xmlns:a16="http://schemas.microsoft.com/office/drawing/2014/main" id="{2A008B3B-FD2E-144B-9F23-5ECC571A9042}"/>
              </a:ext>
            </a:extLst>
          </p:cNvPr>
          <p:cNvSpPr txBox="1"/>
          <p:nvPr/>
        </p:nvSpPr>
        <p:spPr>
          <a:xfrm>
            <a:off x="376703" y="1739253"/>
            <a:ext cx="4360273" cy="400110"/>
          </a:xfrm>
          <a:prstGeom prst="rect">
            <a:avLst/>
          </a:prstGeom>
          <a:noFill/>
        </p:spPr>
        <p:txBody>
          <a:bodyPr wrap="square" rtlCol="0">
            <a:spAutoFit/>
          </a:bodyPr>
          <a:lstStyle/>
          <a:p>
            <a:r>
              <a:rPr lang="fr-FR" sz="1000" i="1" dirty="0">
                <a:latin typeface="+mj-lt"/>
                <a:cs typeface="Segoe UI Light" panose="020B0502040204020203" pitchFamily="34" charset="0"/>
              </a:rPr>
              <a:t>Encerclez les besoins que vous allez satisfaire grâce à votre projet et développez quelques justifications autour des questions posées plus haut</a:t>
            </a:r>
          </a:p>
        </p:txBody>
      </p:sp>
    </p:spTree>
    <p:extLst>
      <p:ext uri="{BB962C8B-B14F-4D97-AF65-F5344CB8AC3E}">
        <p14:creationId xmlns:p14="http://schemas.microsoft.com/office/powerpoint/2010/main" val="231903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258261" y="4361807"/>
            <a:ext cx="9389477" cy="2163537"/>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2" name="Rectangle 31"/>
          <p:cNvSpPr/>
          <p:nvPr/>
        </p:nvSpPr>
        <p:spPr>
          <a:xfrm>
            <a:off x="6116607" y="1194013"/>
            <a:ext cx="3531131" cy="27390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1" name="Rectangle 30"/>
          <p:cNvSpPr/>
          <p:nvPr/>
        </p:nvSpPr>
        <p:spPr>
          <a:xfrm>
            <a:off x="327117" y="1194012"/>
            <a:ext cx="3531131" cy="2739043"/>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5" name="Losange 24"/>
          <p:cNvSpPr/>
          <p:nvPr/>
        </p:nvSpPr>
        <p:spPr>
          <a:xfrm>
            <a:off x="3504418" y="259455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mj-lt"/>
                <a:cs typeface="Segoe UI Light" panose="020B0502040204020203" pitchFamily="34" charset="0"/>
              </a:rPr>
              <a:t>Mon projet</a:t>
            </a:r>
          </a:p>
        </p:txBody>
      </p:sp>
      <p:sp>
        <p:nvSpPr>
          <p:cNvPr id="27" name="Rectangle 26"/>
          <p:cNvSpPr/>
          <p:nvPr/>
        </p:nvSpPr>
        <p:spPr>
          <a:xfrm>
            <a:off x="327116" y="853320"/>
            <a:ext cx="3531131"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la demande</a:t>
            </a:r>
          </a:p>
        </p:txBody>
      </p:sp>
      <p:sp>
        <p:nvSpPr>
          <p:cNvPr id="28" name="Rectangle 27"/>
          <p:cNvSpPr/>
          <p:nvPr/>
        </p:nvSpPr>
        <p:spPr>
          <a:xfrm>
            <a:off x="6113540" y="820576"/>
            <a:ext cx="3531131"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l’offre</a:t>
            </a:r>
          </a:p>
        </p:txBody>
      </p:sp>
      <p:sp>
        <p:nvSpPr>
          <p:cNvPr id="29" name="Rectangle 28"/>
          <p:cNvSpPr/>
          <p:nvPr/>
        </p:nvSpPr>
        <p:spPr>
          <a:xfrm>
            <a:off x="327116" y="4003771"/>
            <a:ext cx="9234396"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votre offre</a:t>
            </a:r>
          </a:p>
        </p:txBody>
      </p:sp>
      <p:cxnSp>
        <p:nvCxnSpPr>
          <p:cNvPr id="37" name="Connecteur droit 36"/>
          <p:cNvCxnSpPr>
            <a:cxnSpLocks/>
            <a:stCxn id="25" idx="2"/>
            <a:endCxn id="29" idx="0"/>
          </p:cNvCxnSpPr>
          <p:nvPr/>
        </p:nvCxnSpPr>
        <p:spPr>
          <a:xfrm flipH="1">
            <a:off x="4944314" y="3519937"/>
            <a:ext cx="9950" cy="48383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38"/>
          <p:cNvCxnSpPr>
            <a:cxnSpLocks/>
          </p:cNvCxnSpPr>
          <p:nvPr/>
        </p:nvCxnSpPr>
        <p:spPr>
          <a:xfrm>
            <a:off x="3858247" y="1886074"/>
            <a:ext cx="669710"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p:cNvCxnSpPr>
          <p:nvPr/>
        </p:nvCxnSpPr>
        <p:spPr>
          <a:xfrm flipH="1">
            <a:off x="5378045" y="1886074"/>
            <a:ext cx="735495"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110B3B4-FD73-4427-8C71-5945A1B8298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1.3. Mon projet pour quoi ?</a:t>
            </a:r>
          </a:p>
        </p:txBody>
      </p:sp>
      <p:sp>
        <p:nvSpPr>
          <p:cNvPr id="2" name="Rectangle 1"/>
          <p:cNvSpPr/>
          <p:nvPr/>
        </p:nvSpPr>
        <p:spPr>
          <a:xfrm>
            <a:off x="315052" y="1189920"/>
            <a:ext cx="3531130" cy="965777"/>
          </a:xfrm>
          <a:prstGeom prst="rect">
            <a:avLst/>
          </a:prstGeom>
        </p:spPr>
        <p:txBody>
          <a:bodyPr wrap="square">
            <a:spAutoFit/>
          </a:bodyPr>
          <a:lstStyle/>
          <a:p>
            <a:pPr algn="ctr">
              <a:lnSpc>
                <a:spcPct val="115000"/>
              </a:lnSpc>
              <a:spcAft>
                <a:spcPts val="1000"/>
              </a:spcAft>
            </a:pPr>
            <a:r>
              <a:rPr lang="fr-FR" sz="1000" i="1" dirty="0">
                <a:latin typeface="+mj-lt"/>
                <a:ea typeface="Calibri" panose="020F0502020204030204" pitchFamily="34" charset="0"/>
                <a:cs typeface="Arial" panose="020B0604020202020204" pitchFamily="34" charset="0"/>
              </a:rPr>
              <a:t>Quels segmentes de clientèle devrais-je viser en premier ? Quelles personnes sont les plus faciles à convaincre de m’acheter au prix que je désire ? Peux-je vendre à des professionnels (B2B) ? Peux-je passer par des distributeurs grossistes ? Dois-je faire la différence entre clients et usagers ?</a:t>
            </a:r>
            <a:endParaRPr lang="fr-FR" sz="1000" dirty="0">
              <a:latin typeface="+mj-lt"/>
              <a:ea typeface="Calibri" panose="020F0502020204030204" pitchFamily="34" charset="0"/>
              <a:cs typeface="Arial" panose="020B0604020202020204" pitchFamily="34" charset="0"/>
            </a:endParaRPr>
          </a:p>
        </p:txBody>
      </p:sp>
      <p:sp>
        <p:nvSpPr>
          <p:cNvPr id="3" name="Rectangle 2"/>
          <p:cNvSpPr/>
          <p:nvPr/>
        </p:nvSpPr>
        <p:spPr>
          <a:xfrm>
            <a:off x="6118685" y="1189152"/>
            <a:ext cx="3531132" cy="637803"/>
          </a:xfrm>
          <a:prstGeom prst="rect">
            <a:avLst/>
          </a:prstGeom>
        </p:spPr>
        <p:txBody>
          <a:bodyPr wrap="square">
            <a:spAutoFit/>
          </a:bodyPr>
          <a:lstStyle/>
          <a:p>
            <a:pPr algn="ctr">
              <a:lnSpc>
                <a:spcPct val="115000"/>
              </a:lnSpc>
              <a:spcAft>
                <a:spcPts val="1000"/>
              </a:spcAft>
            </a:pPr>
            <a:r>
              <a:rPr lang="fr-FR" sz="1050" i="1" dirty="0">
                <a:latin typeface="+mj-lt"/>
                <a:ea typeface="Calibri" panose="020F0502020204030204" pitchFamily="34" charset="0"/>
                <a:cs typeface="Arial" panose="020B0604020202020204" pitchFamily="34" charset="0"/>
              </a:rPr>
              <a:t>Comment les gens font pour satisfaire leur besoin, aujourd’hui, sans moi ? Quels produits similaires ou substituts existent déjà dans le marché ?</a:t>
            </a:r>
            <a:endParaRPr lang="fr-FR" sz="1050" dirty="0">
              <a:latin typeface="+mj-lt"/>
              <a:ea typeface="Calibri" panose="020F0502020204030204" pitchFamily="34" charset="0"/>
              <a:cs typeface="Arial" panose="020B0604020202020204" pitchFamily="34" charset="0"/>
            </a:endParaRPr>
          </a:p>
        </p:txBody>
      </p:sp>
      <p:sp>
        <p:nvSpPr>
          <p:cNvPr id="4" name="Rectangle 3"/>
          <p:cNvSpPr/>
          <p:nvPr/>
        </p:nvSpPr>
        <p:spPr>
          <a:xfrm>
            <a:off x="259795" y="4366169"/>
            <a:ext cx="9386409" cy="451983"/>
          </a:xfrm>
          <a:prstGeom prst="rect">
            <a:avLst/>
          </a:prstGeom>
        </p:spPr>
        <p:txBody>
          <a:bodyPr wrap="square">
            <a:spAutoFit/>
          </a:bodyPr>
          <a:lstStyle/>
          <a:p>
            <a:pPr algn="ctr">
              <a:lnSpc>
                <a:spcPct val="115000"/>
              </a:lnSpc>
              <a:spcAft>
                <a:spcPts val="1000"/>
              </a:spcAft>
            </a:pPr>
            <a:r>
              <a:rPr lang="fr-FR" sz="1050" i="1" dirty="0">
                <a:latin typeface="+mj-lt"/>
                <a:ea typeface="Calibri" panose="020F0502020204030204" pitchFamily="34" charset="0"/>
                <a:cs typeface="Arial" panose="020B0604020202020204" pitchFamily="34" charset="0"/>
              </a:rPr>
              <a:t>Qu’est-ce que je fais de différent, de mieux, de moins cher, par rapport à ce qui existe ? Quel est mon principal atout ? </a:t>
            </a:r>
            <a:br>
              <a:rPr lang="fr-FR" sz="1050" i="1" dirty="0">
                <a:latin typeface="+mj-lt"/>
                <a:ea typeface="Calibri" panose="020F0502020204030204" pitchFamily="34" charset="0"/>
                <a:cs typeface="Arial" panose="020B0604020202020204" pitchFamily="34" charset="0"/>
              </a:rPr>
            </a:br>
            <a:r>
              <a:rPr lang="fr-FR" sz="1050" i="1" dirty="0">
                <a:latin typeface="+mj-lt"/>
                <a:ea typeface="Calibri" panose="020F0502020204030204" pitchFamily="34" charset="0"/>
                <a:cs typeface="Arial" panose="020B0604020202020204" pitchFamily="34" charset="0"/>
              </a:rPr>
              <a:t>Quelle est ma valeur ajoutée pour mes clients potentiels ?</a:t>
            </a:r>
            <a:endParaRPr lang="fr-FR" sz="1050" dirty="0">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43761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04527" y="632882"/>
            <a:ext cx="8928993" cy="707886"/>
          </a:xfrm>
          <a:prstGeom prst="rect">
            <a:avLst/>
          </a:prstGeom>
          <a:noFill/>
        </p:spPr>
        <p:txBody>
          <a:bodyPr wrap="square" rtlCol="0">
            <a:spAutoFit/>
          </a:bodyPr>
          <a:lstStyle/>
          <a:p>
            <a:pPr marL="207112" indent="-207112">
              <a:buFont typeface="+mj-lt"/>
              <a:buAutoNum type="arabicPeriod"/>
            </a:pPr>
            <a:r>
              <a:rPr lang="fr-FR" sz="1000" i="1" dirty="0">
                <a:latin typeface="+mj-lt"/>
                <a:cs typeface="Segoe UI Light" panose="020B0502040204020203" pitchFamily="34" charset="0"/>
              </a:rPr>
              <a:t>Quelles sont les activités clés du projet ou de l’entreprise en devenir ? Recherche, développement, production, gestion, vente, distribution, entretien, communication… </a:t>
            </a:r>
            <a:r>
              <a:rPr lang="fr-FR" sz="1000" b="1" i="1" dirty="0">
                <a:latin typeface="+mj-lt"/>
                <a:cs typeface="Segoe UI Light" panose="020B0502040204020203" pitchFamily="34" charset="0"/>
              </a:rPr>
              <a:t>Déterminez quelles activités seront réalisées en interne de l’entreprise et lesquelles seront externalisées…</a:t>
            </a:r>
          </a:p>
          <a:p>
            <a:pPr marL="207112" indent="-207112">
              <a:buFont typeface="+mj-lt"/>
              <a:buAutoNum type="arabicPeriod"/>
            </a:pPr>
            <a:r>
              <a:rPr lang="fr-FR" sz="1000" i="1" dirty="0">
                <a:latin typeface="+mj-lt"/>
                <a:cs typeface="Segoe UI Light" panose="020B0502040204020203" pitchFamily="34" charset="0"/>
              </a:rPr>
              <a:t>Quelles sont les ressources (humaines, techniques, financières,…) nécessaires à chacune des différentes activités ?</a:t>
            </a:r>
          </a:p>
          <a:p>
            <a:pPr marL="207112" indent="-207112">
              <a:buFont typeface="+mj-lt"/>
              <a:buAutoNum type="arabicPeriod"/>
            </a:pPr>
            <a:r>
              <a:rPr lang="fr-FR" sz="1000" i="1" dirty="0">
                <a:latin typeface="+mj-lt"/>
                <a:cs typeface="Segoe UI Light" panose="020B0502040204020203" pitchFamily="34" charset="0"/>
              </a:rPr>
              <a:t>Quels sont les résultats attendus des différentes activités ? Quels sont les objectifs qu’on va fixer pour chaque activité ?</a:t>
            </a:r>
            <a:endParaRPr lang="fr-FR" sz="1000" dirty="0">
              <a:latin typeface="+mj-lt"/>
              <a:cs typeface="Segoe UI Light" panose="020B0502040204020203" pitchFamily="34" charset="0"/>
            </a:endParaRPr>
          </a:p>
        </p:txBody>
      </p:sp>
      <p:sp>
        <p:nvSpPr>
          <p:cNvPr id="20" name="Titre 1">
            <a:extLst>
              <a:ext uri="{FF2B5EF4-FFF2-40B4-BE49-F238E27FC236}">
                <a16:creationId xmlns:a16="http://schemas.microsoft.com/office/drawing/2014/main" id="{D44FAC11-4CE3-4E46-89AE-32C2EB3C375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1.4. Mon projet fait quoi ?</a:t>
            </a:r>
          </a:p>
        </p:txBody>
      </p:sp>
      <p:sp>
        <p:nvSpPr>
          <p:cNvPr id="6" name="Ellipse 5">
            <a:extLst>
              <a:ext uri="{FF2B5EF4-FFF2-40B4-BE49-F238E27FC236}">
                <a16:creationId xmlns:a16="http://schemas.microsoft.com/office/drawing/2014/main" id="{F2BCDF81-83F2-4036-8858-98392E786B5A}"/>
              </a:ext>
            </a:extLst>
          </p:cNvPr>
          <p:cNvSpPr/>
          <p:nvPr/>
        </p:nvSpPr>
        <p:spPr>
          <a:xfrm>
            <a:off x="468662" y="1518132"/>
            <a:ext cx="25907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mj-lt"/>
                <a:cs typeface="Segoe UI Light" panose="020B0502040204020203" pitchFamily="34" charset="0"/>
              </a:rPr>
              <a:t>2. Ressources</a:t>
            </a:r>
          </a:p>
        </p:txBody>
      </p:sp>
      <p:sp>
        <p:nvSpPr>
          <p:cNvPr id="7" name="Ellipse 6">
            <a:extLst>
              <a:ext uri="{FF2B5EF4-FFF2-40B4-BE49-F238E27FC236}">
                <a16:creationId xmlns:a16="http://schemas.microsoft.com/office/drawing/2014/main" id="{35351373-B2CA-40C7-A960-F25236020D6E}"/>
              </a:ext>
            </a:extLst>
          </p:cNvPr>
          <p:cNvSpPr/>
          <p:nvPr/>
        </p:nvSpPr>
        <p:spPr>
          <a:xfrm>
            <a:off x="3561355" y="1518132"/>
            <a:ext cx="271454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mj-lt"/>
                <a:cs typeface="Segoe UI Light" panose="020B0502040204020203" pitchFamily="34" charset="0"/>
              </a:rPr>
              <a:t>1. Activités</a:t>
            </a:r>
          </a:p>
        </p:txBody>
      </p:sp>
      <p:sp>
        <p:nvSpPr>
          <p:cNvPr id="9" name="Ellipse 8">
            <a:extLst>
              <a:ext uri="{FF2B5EF4-FFF2-40B4-BE49-F238E27FC236}">
                <a16:creationId xmlns:a16="http://schemas.microsoft.com/office/drawing/2014/main" id="{E65483A6-498F-45F4-9867-2557B5F5B220}"/>
              </a:ext>
            </a:extLst>
          </p:cNvPr>
          <p:cNvSpPr/>
          <p:nvPr/>
        </p:nvSpPr>
        <p:spPr>
          <a:xfrm>
            <a:off x="6704982" y="1518132"/>
            <a:ext cx="27675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mj-lt"/>
                <a:cs typeface="Segoe UI Light" panose="020B0502040204020203" pitchFamily="34" charset="0"/>
              </a:rPr>
              <a:t>3. Résultats / Objectifs</a:t>
            </a:r>
          </a:p>
        </p:txBody>
      </p:sp>
      <p:sp>
        <p:nvSpPr>
          <p:cNvPr id="2" name="ZoneTexte 1"/>
          <p:cNvSpPr txBox="1"/>
          <p:nvPr/>
        </p:nvSpPr>
        <p:spPr>
          <a:xfrm>
            <a:off x="6677975" y="1184215"/>
            <a:ext cx="3068809" cy="276999"/>
          </a:xfrm>
          <a:prstGeom prst="rect">
            <a:avLst/>
          </a:prstGeom>
          <a:noFill/>
        </p:spPr>
        <p:txBody>
          <a:bodyPr wrap="square" rtlCol="0">
            <a:spAutoFit/>
          </a:bodyPr>
          <a:lstStyle/>
          <a:p>
            <a:pPr algn="r"/>
            <a:r>
              <a:rPr lang="fr-FR" sz="1200" dirty="0">
                <a:latin typeface="+mj-lt"/>
                <a:cs typeface="Segoe UI Semibold" panose="020B0702040204020203" pitchFamily="34" charset="0"/>
              </a:rPr>
              <a:t>Attention à l’ordre de remplissage !</a:t>
            </a:r>
          </a:p>
        </p:txBody>
      </p:sp>
      <p:sp>
        <p:nvSpPr>
          <p:cNvPr id="12" name="Rectangle 11">
            <a:extLst>
              <a:ext uri="{FF2B5EF4-FFF2-40B4-BE49-F238E27FC236}">
                <a16:creationId xmlns:a16="http://schemas.microsoft.com/office/drawing/2014/main" id="{CE9C592E-1A66-4EF9-839D-7EDE2BB1927C}"/>
              </a:ext>
            </a:extLst>
          </p:cNvPr>
          <p:cNvSpPr/>
          <p:nvPr/>
        </p:nvSpPr>
        <p:spPr>
          <a:xfrm>
            <a:off x="3373233"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Faire de la prospection</a:t>
            </a:r>
          </a:p>
        </p:txBody>
      </p:sp>
      <p:sp>
        <p:nvSpPr>
          <p:cNvPr id="14" name="Rectangle 13">
            <a:extLst>
              <a:ext uri="{FF2B5EF4-FFF2-40B4-BE49-F238E27FC236}">
                <a16:creationId xmlns:a16="http://schemas.microsoft.com/office/drawing/2014/main" id="{CE9C592E-1A66-4EF9-839D-7EDE2BB1927C}"/>
              </a:ext>
            </a:extLst>
          </p:cNvPr>
          <p:cNvSpPr/>
          <p:nvPr/>
        </p:nvSpPr>
        <p:spPr>
          <a:xfrm>
            <a:off x="222855"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1,25 personnes, ligne téléphonique, voiture, frais de déplacements, hébergement, restauration</a:t>
            </a:r>
          </a:p>
        </p:txBody>
      </p:sp>
      <p:sp>
        <p:nvSpPr>
          <p:cNvPr id="15" name="Rectangle 14">
            <a:extLst>
              <a:ext uri="{FF2B5EF4-FFF2-40B4-BE49-F238E27FC236}">
                <a16:creationId xmlns:a16="http://schemas.microsoft.com/office/drawing/2014/main" id="{CE9C592E-1A66-4EF9-839D-7EDE2BB1927C}"/>
              </a:ext>
            </a:extLst>
          </p:cNvPr>
          <p:cNvSpPr/>
          <p:nvPr/>
        </p:nvSpPr>
        <p:spPr>
          <a:xfrm>
            <a:off x="6542736"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En 3 mois, avoir prospecté toute la région</a:t>
            </a:r>
          </a:p>
        </p:txBody>
      </p:sp>
      <p:sp>
        <p:nvSpPr>
          <p:cNvPr id="3" name="ZoneTexte 2"/>
          <p:cNvSpPr txBox="1"/>
          <p:nvPr/>
        </p:nvSpPr>
        <p:spPr>
          <a:xfrm>
            <a:off x="4084013"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latin typeface="+mj-lt"/>
              </a:rPr>
              <a:t>1</a:t>
            </a:r>
          </a:p>
        </p:txBody>
      </p:sp>
      <p:sp>
        <p:nvSpPr>
          <p:cNvPr id="16" name="ZoneTexte 15"/>
          <p:cNvSpPr txBox="1"/>
          <p:nvPr/>
        </p:nvSpPr>
        <p:spPr>
          <a:xfrm>
            <a:off x="895068"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latin typeface="+mj-lt"/>
              </a:rPr>
              <a:t>2</a:t>
            </a:r>
          </a:p>
        </p:txBody>
      </p:sp>
      <p:sp>
        <p:nvSpPr>
          <p:cNvPr id="17" name="ZoneTexte 16"/>
          <p:cNvSpPr txBox="1"/>
          <p:nvPr/>
        </p:nvSpPr>
        <p:spPr>
          <a:xfrm>
            <a:off x="7343391"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latin typeface="+mj-lt"/>
              </a:rPr>
              <a:t>3</a:t>
            </a:r>
          </a:p>
        </p:txBody>
      </p:sp>
      <p:cxnSp>
        <p:nvCxnSpPr>
          <p:cNvPr id="5" name="Connecteur droit avec flèche 4"/>
          <p:cNvCxnSpPr>
            <a:stCxn id="6" idx="6"/>
            <a:endCxn id="7" idx="2"/>
          </p:cNvCxnSpPr>
          <p:nvPr/>
        </p:nvCxnSpPr>
        <p:spPr>
          <a:xfrm>
            <a:off x="3059450" y="1820593"/>
            <a:ext cx="501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7" idx="6"/>
            <a:endCxn id="9" idx="2"/>
          </p:cNvCxnSpPr>
          <p:nvPr/>
        </p:nvCxnSpPr>
        <p:spPr>
          <a:xfrm>
            <a:off x="6275895" y="1820593"/>
            <a:ext cx="429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15" idx="2"/>
            <a:endCxn id="14" idx="2"/>
          </p:cNvCxnSpPr>
          <p:nvPr/>
        </p:nvCxnSpPr>
        <p:spPr>
          <a:xfrm rot="5400000">
            <a:off x="4928188" y="3331156"/>
            <a:ext cx="12700" cy="6319881"/>
          </a:xfrm>
          <a:prstGeom prst="bentConnector3">
            <a:avLst>
              <a:gd name="adj1" fmla="val 180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83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4826950C-C897-4541-91A8-1E5C6FEDA85C}"/>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1.5. Mon projet dans quel environnement ?</a:t>
            </a:r>
          </a:p>
        </p:txBody>
      </p:sp>
      <p:sp>
        <p:nvSpPr>
          <p:cNvPr id="33" name="object 14">
            <a:extLst>
              <a:ext uri="{FF2B5EF4-FFF2-40B4-BE49-F238E27FC236}">
                <a16:creationId xmlns:a16="http://schemas.microsoft.com/office/drawing/2014/main" id="{F675FA83-6430-470A-8DFA-85D3658E0A67}"/>
              </a:ext>
            </a:extLst>
          </p:cNvPr>
          <p:cNvSpPr txBox="1"/>
          <p:nvPr/>
        </p:nvSpPr>
        <p:spPr>
          <a:xfrm>
            <a:off x="3438545" y="996092"/>
            <a:ext cx="3048928" cy="609644"/>
          </a:xfrm>
          <a:prstGeom prst="rect">
            <a:avLst/>
          </a:prstGeom>
        </p:spPr>
        <p:txBody>
          <a:bodyPr wrap="square" lIns="0" tIns="0" rIns="0" bIns="0" rtlCol="0">
            <a:noAutofit/>
          </a:bodyPr>
          <a:lstStyle/>
          <a:p>
            <a:pPr algn="ctr"/>
            <a:r>
              <a:rPr lang="fr-FR" sz="1400" b="1" dirty="0">
                <a:latin typeface="+mj-lt"/>
                <a:cs typeface="Arial"/>
              </a:rPr>
              <a:t>Technologique</a:t>
            </a:r>
          </a:p>
          <a:p>
            <a:pPr algn="ctr"/>
            <a:r>
              <a:rPr lang="fr-FR" sz="900" i="1" spc="4" dirty="0">
                <a:latin typeface="+mj-lt"/>
                <a:cs typeface="Arial"/>
              </a:rPr>
              <a:t>Quelle est la technologie (le savoir-faire) clé ou critique pour la réalisation de mon projet ? Pourquoi cette technologie ?</a:t>
            </a:r>
            <a:endParaRPr lang="fr-FR" sz="900" i="1" dirty="0">
              <a:latin typeface="+mj-lt"/>
              <a:cs typeface="Arial"/>
            </a:endParaRPr>
          </a:p>
        </p:txBody>
      </p:sp>
      <p:sp>
        <p:nvSpPr>
          <p:cNvPr id="34" name="object 13">
            <a:extLst>
              <a:ext uri="{FF2B5EF4-FFF2-40B4-BE49-F238E27FC236}">
                <a16:creationId xmlns:a16="http://schemas.microsoft.com/office/drawing/2014/main" id="{001027A3-14E6-4997-A24E-37780DBB544D}"/>
              </a:ext>
            </a:extLst>
          </p:cNvPr>
          <p:cNvSpPr txBox="1"/>
          <p:nvPr/>
        </p:nvSpPr>
        <p:spPr>
          <a:xfrm>
            <a:off x="242588" y="1328384"/>
            <a:ext cx="3030975" cy="804472"/>
          </a:xfrm>
          <a:prstGeom prst="rect">
            <a:avLst/>
          </a:prstGeom>
        </p:spPr>
        <p:txBody>
          <a:bodyPr wrap="square" lIns="0" tIns="0" rIns="0" bIns="0" rtlCol="0">
            <a:noAutofit/>
          </a:bodyPr>
          <a:lstStyle/>
          <a:p>
            <a:pPr algn="ctr"/>
            <a:r>
              <a:rPr lang="fr-FR" sz="1400" b="1" dirty="0">
                <a:latin typeface="+mj-lt"/>
                <a:cs typeface="Arial"/>
              </a:rPr>
              <a:t>Emplacement physique
</a:t>
            </a:r>
            <a:r>
              <a:rPr lang="fr-FR" sz="900" i="1" dirty="0">
                <a:latin typeface="+mj-lt"/>
                <a:cs typeface="Arial"/>
              </a:rPr>
              <a:t>Où souhaite-je localiser le siège, les activités de vente, </a:t>
            </a:r>
            <a:br>
              <a:rPr lang="fr-FR" sz="900" i="1" dirty="0">
                <a:latin typeface="+mj-lt"/>
                <a:cs typeface="Arial"/>
              </a:rPr>
            </a:br>
            <a:r>
              <a:rPr lang="fr-FR" sz="900" i="1" dirty="0">
                <a:latin typeface="+mj-lt"/>
                <a:cs typeface="Arial"/>
              </a:rPr>
              <a:t>de stockage, de production et pourquoi ? </a:t>
            </a:r>
            <a:br>
              <a:rPr lang="fr-FR" sz="900" i="1" dirty="0">
                <a:latin typeface="+mj-lt"/>
                <a:cs typeface="Arial"/>
              </a:rPr>
            </a:br>
            <a:r>
              <a:rPr lang="fr-FR" sz="900" i="1" dirty="0">
                <a:latin typeface="+mj-lt"/>
                <a:cs typeface="Arial"/>
              </a:rPr>
              <a:t>(vous pouvez évoquer le coût, la distance avec le client ou avec les inputs, l’infrastructure, le cadre fiscal…)</a:t>
            </a:r>
          </a:p>
        </p:txBody>
      </p:sp>
      <p:sp>
        <p:nvSpPr>
          <p:cNvPr id="35" name="object 12">
            <a:extLst>
              <a:ext uri="{FF2B5EF4-FFF2-40B4-BE49-F238E27FC236}">
                <a16:creationId xmlns:a16="http://schemas.microsoft.com/office/drawing/2014/main" id="{EC7E9386-F65F-4C6D-A555-CAFB876512C4}"/>
              </a:ext>
            </a:extLst>
          </p:cNvPr>
          <p:cNvSpPr txBox="1"/>
          <p:nvPr/>
        </p:nvSpPr>
        <p:spPr>
          <a:xfrm>
            <a:off x="6656744" y="1323324"/>
            <a:ext cx="3027155" cy="815159"/>
          </a:xfrm>
          <a:prstGeom prst="rect">
            <a:avLst/>
          </a:prstGeom>
        </p:spPr>
        <p:txBody>
          <a:bodyPr wrap="square" lIns="0" tIns="0" rIns="0" bIns="0" rtlCol="0">
            <a:noAutofit/>
          </a:bodyPr>
          <a:lstStyle/>
          <a:p>
            <a:pPr algn="ctr"/>
            <a:r>
              <a:rPr lang="fr-FR" sz="1400" b="1">
                <a:latin typeface="+mj-lt"/>
                <a:cs typeface="Arial"/>
              </a:rPr>
              <a:t>Économique</a:t>
            </a:r>
          </a:p>
          <a:p>
            <a:pPr algn="ctr"/>
            <a:r>
              <a:rPr lang="fr-FR" sz="900" i="1">
                <a:latin typeface="+mj-lt"/>
                <a:cs typeface="Arial"/>
              </a:rPr>
              <a:t>Quels arguments puis-je donner pour dire que le marché est dynamique ? Qu’en est-il des barrières à l’entrée, du dynamisme des investissements, du pouvoir de négociation des clients et des fournisseurs du secteur ou de la filière ?</a:t>
            </a:r>
          </a:p>
        </p:txBody>
      </p:sp>
      <p:sp>
        <p:nvSpPr>
          <p:cNvPr id="36" name="object 8">
            <a:extLst>
              <a:ext uri="{FF2B5EF4-FFF2-40B4-BE49-F238E27FC236}">
                <a16:creationId xmlns:a16="http://schemas.microsoft.com/office/drawing/2014/main" id="{9C58C853-6F97-48AE-8417-A5433707EFE1}"/>
              </a:ext>
            </a:extLst>
          </p:cNvPr>
          <p:cNvSpPr txBox="1"/>
          <p:nvPr/>
        </p:nvSpPr>
        <p:spPr>
          <a:xfrm>
            <a:off x="228385" y="4005064"/>
            <a:ext cx="3015586" cy="720080"/>
          </a:xfrm>
          <a:prstGeom prst="rect">
            <a:avLst/>
          </a:prstGeom>
        </p:spPr>
        <p:txBody>
          <a:bodyPr wrap="square" lIns="0" tIns="0" rIns="0" bIns="0" rtlCol="0">
            <a:noAutofit/>
          </a:bodyPr>
          <a:lstStyle/>
          <a:p>
            <a:pPr algn="ctr"/>
            <a:r>
              <a:rPr lang="fr-FR" sz="1400" b="1">
                <a:latin typeface="+mj-lt"/>
                <a:cs typeface="Arial"/>
              </a:rPr>
              <a:t>Socioculturel
</a:t>
            </a:r>
            <a:r>
              <a:rPr lang="fr-FR" sz="900" i="1" spc="-4">
                <a:latin typeface="+mj-lt"/>
                <a:cs typeface="Arial"/>
              </a:rPr>
              <a:t> Est-ce que la société est prête à utiliser mon produit ou mon service ? Quels arguments socioculturels puis-je mobiliser pour rassurer mes investisseurs que le projet va fonctionner ?</a:t>
            </a:r>
            <a:endParaRPr lang="fr-FR" sz="900">
              <a:latin typeface="+mj-lt"/>
              <a:cs typeface="Arial"/>
            </a:endParaRPr>
          </a:p>
        </p:txBody>
      </p:sp>
      <p:sp>
        <p:nvSpPr>
          <p:cNvPr id="37" name="object 7">
            <a:extLst>
              <a:ext uri="{FF2B5EF4-FFF2-40B4-BE49-F238E27FC236}">
                <a16:creationId xmlns:a16="http://schemas.microsoft.com/office/drawing/2014/main" id="{FD066A9D-05BA-4175-8AF2-EC3D0BCDEBD7}"/>
              </a:ext>
            </a:extLst>
          </p:cNvPr>
          <p:cNvSpPr txBox="1"/>
          <p:nvPr/>
        </p:nvSpPr>
        <p:spPr>
          <a:xfrm>
            <a:off x="6637136" y="4077072"/>
            <a:ext cx="3038724" cy="720080"/>
          </a:xfrm>
          <a:prstGeom prst="rect">
            <a:avLst/>
          </a:prstGeom>
        </p:spPr>
        <p:txBody>
          <a:bodyPr wrap="square" lIns="0" tIns="0" rIns="0" bIns="0" rtlCol="0">
            <a:noAutofit/>
          </a:bodyPr>
          <a:lstStyle/>
          <a:p>
            <a:pPr algn="ctr"/>
            <a:r>
              <a:rPr lang="fr-FR" sz="1400" b="1">
                <a:latin typeface="+mj-lt"/>
                <a:cs typeface="Arial"/>
              </a:rPr>
              <a:t>Politique et legal
</a:t>
            </a:r>
            <a:r>
              <a:rPr lang="fr-FR" sz="900" i="1" spc="-4">
                <a:latin typeface="+mj-lt"/>
                <a:cs typeface="Arial"/>
              </a:rPr>
              <a:t>Y a-t-il des contre-indications politiques ou juridiques contre mon activité ? Les lois favorisent-ils le développement de mon activité ? Quelles normes ou lois dois-je considérer pour mon projet ? </a:t>
            </a:r>
            <a:endParaRPr lang="fr-FR" sz="900" i="1">
              <a:latin typeface="+mj-lt"/>
              <a:cs typeface="Arial"/>
            </a:endParaRPr>
          </a:p>
        </p:txBody>
      </p:sp>
      <p:sp>
        <p:nvSpPr>
          <p:cNvPr id="38" name="object 6">
            <a:extLst>
              <a:ext uri="{FF2B5EF4-FFF2-40B4-BE49-F238E27FC236}">
                <a16:creationId xmlns:a16="http://schemas.microsoft.com/office/drawing/2014/main" id="{ED0D99CB-F3C0-4C28-878C-96E9826315E5}"/>
              </a:ext>
            </a:extLst>
          </p:cNvPr>
          <p:cNvSpPr txBox="1"/>
          <p:nvPr/>
        </p:nvSpPr>
        <p:spPr>
          <a:xfrm>
            <a:off x="3438545" y="4275419"/>
            <a:ext cx="3027155" cy="881773"/>
          </a:xfrm>
          <a:prstGeom prst="rect">
            <a:avLst/>
          </a:prstGeom>
        </p:spPr>
        <p:txBody>
          <a:bodyPr wrap="square" lIns="0" tIns="0" rIns="0" bIns="0" rtlCol="0">
            <a:noAutofit/>
          </a:bodyPr>
          <a:lstStyle/>
          <a:p>
            <a:pPr algn="ctr"/>
            <a:r>
              <a:rPr lang="fr-FR" sz="1400" b="1" dirty="0">
                <a:latin typeface="+mj-lt"/>
                <a:cs typeface="Arial"/>
              </a:rPr>
              <a:t>Compétences humaines
</a:t>
            </a:r>
            <a:r>
              <a:rPr lang="fr-FR" sz="900" i="1" spc="-4" dirty="0">
                <a:latin typeface="+mj-lt"/>
                <a:cs typeface="Arial"/>
              </a:rPr>
              <a:t> Est-ce qu’il y a une compétence qui soit clé (chère, difficile à trouver ou à fidéliser) pour le développement de mon projet ? Quelles sont les ressources humaines le plus critiques de mon organisation ?</a:t>
            </a:r>
            <a:endParaRPr lang="fr-FR" sz="900" dirty="0">
              <a:latin typeface="+mj-lt"/>
              <a:cs typeface="Arial"/>
            </a:endParaRPr>
          </a:p>
        </p:txBody>
      </p:sp>
      <p:sp>
        <p:nvSpPr>
          <p:cNvPr id="45" name="Losange 44">
            <a:extLst>
              <a:ext uri="{FF2B5EF4-FFF2-40B4-BE49-F238E27FC236}">
                <a16:creationId xmlns:a16="http://schemas.microsoft.com/office/drawing/2014/main" id="{A466BF91-82AB-4F63-83C4-D556223C532C}"/>
              </a:ext>
            </a:extLst>
          </p:cNvPr>
          <p:cNvSpPr/>
          <p:nvPr/>
        </p:nvSpPr>
        <p:spPr>
          <a:xfrm>
            <a:off x="3504418" y="300387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mj-lt"/>
                <a:cs typeface="Segoe UI Light" panose="020B0502040204020203" pitchFamily="34" charset="0"/>
              </a:rPr>
              <a:t>Mon projet</a:t>
            </a:r>
          </a:p>
        </p:txBody>
      </p:sp>
      <p:sp>
        <p:nvSpPr>
          <p:cNvPr id="46" name="Rectangle 45">
            <a:extLst>
              <a:ext uri="{FF2B5EF4-FFF2-40B4-BE49-F238E27FC236}">
                <a16:creationId xmlns:a16="http://schemas.microsoft.com/office/drawing/2014/main" id="{583D9811-18AC-4754-9619-220DBA282FC3}"/>
              </a:ext>
            </a:extLst>
          </p:cNvPr>
          <p:cNvSpPr/>
          <p:nvPr/>
        </p:nvSpPr>
        <p:spPr>
          <a:xfrm>
            <a:off x="239954" y="2132856"/>
            <a:ext cx="3027155" cy="143367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
        <p:nvSpPr>
          <p:cNvPr id="47" name="Rectangle 46">
            <a:extLst>
              <a:ext uri="{FF2B5EF4-FFF2-40B4-BE49-F238E27FC236}">
                <a16:creationId xmlns:a16="http://schemas.microsoft.com/office/drawing/2014/main" id="{D4815A4E-3C51-4878-ACD9-C806BCFE40D1}"/>
              </a:ext>
            </a:extLst>
          </p:cNvPr>
          <p:cNvSpPr/>
          <p:nvPr/>
        </p:nvSpPr>
        <p:spPr>
          <a:xfrm>
            <a:off x="3460318" y="1605737"/>
            <a:ext cx="3027155" cy="125748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
        <p:nvSpPr>
          <p:cNvPr id="48" name="Rectangle 47">
            <a:extLst>
              <a:ext uri="{FF2B5EF4-FFF2-40B4-BE49-F238E27FC236}">
                <a16:creationId xmlns:a16="http://schemas.microsoft.com/office/drawing/2014/main" id="{F1510C4B-0441-405D-8876-B8DC89625E70}"/>
              </a:ext>
            </a:extLst>
          </p:cNvPr>
          <p:cNvSpPr/>
          <p:nvPr/>
        </p:nvSpPr>
        <p:spPr>
          <a:xfrm>
            <a:off x="6656744" y="2138484"/>
            <a:ext cx="3027155" cy="1354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
        <p:nvSpPr>
          <p:cNvPr id="49" name="Rectangle 48">
            <a:extLst>
              <a:ext uri="{FF2B5EF4-FFF2-40B4-BE49-F238E27FC236}">
                <a16:creationId xmlns:a16="http://schemas.microsoft.com/office/drawing/2014/main" id="{7F3341A8-3AA7-4A82-8583-9F0DF246F191}"/>
              </a:ext>
            </a:extLst>
          </p:cNvPr>
          <p:cNvSpPr/>
          <p:nvPr/>
        </p:nvSpPr>
        <p:spPr>
          <a:xfrm>
            <a:off x="6648705" y="4797152"/>
            <a:ext cx="3027155" cy="168368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
        <p:nvSpPr>
          <p:cNvPr id="50" name="Rectangle 49">
            <a:extLst>
              <a:ext uri="{FF2B5EF4-FFF2-40B4-BE49-F238E27FC236}">
                <a16:creationId xmlns:a16="http://schemas.microsoft.com/office/drawing/2014/main" id="{F9C3FD99-2F61-43BB-83BF-95153B85D23D}"/>
              </a:ext>
            </a:extLst>
          </p:cNvPr>
          <p:cNvSpPr/>
          <p:nvPr/>
        </p:nvSpPr>
        <p:spPr>
          <a:xfrm>
            <a:off x="3440833" y="5157192"/>
            <a:ext cx="3024868" cy="147327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
        <p:nvSpPr>
          <p:cNvPr id="51" name="Rectangle 50">
            <a:extLst>
              <a:ext uri="{FF2B5EF4-FFF2-40B4-BE49-F238E27FC236}">
                <a16:creationId xmlns:a16="http://schemas.microsoft.com/office/drawing/2014/main" id="{479A5270-E2BF-4975-8E90-909E73CA07D2}"/>
              </a:ext>
            </a:extLst>
          </p:cNvPr>
          <p:cNvSpPr/>
          <p:nvPr/>
        </p:nvSpPr>
        <p:spPr>
          <a:xfrm>
            <a:off x="239954" y="4725144"/>
            <a:ext cx="3015586" cy="175569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mj-lt"/>
            </a:endParaRPr>
          </a:p>
        </p:txBody>
      </p:sp>
    </p:spTree>
    <p:extLst>
      <p:ext uri="{BB962C8B-B14F-4D97-AF65-F5344CB8AC3E}">
        <p14:creationId xmlns:p14="http://schemas.microsoft.com/office/powerpoint/2010/main" val="408390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BA63AD39-4F5E-4165-9B4F-B5FE7CB8C66E}"/>
              </a:ext>
            </a:extLst>
          </p:cNvPr>
          <p:cNvGrpSpPr>
            <a:grpSpLocks noChangeAspect="1"/>
          </p:cNvGrpSpPr>
          <p:nvPr/>
        </p:nvGrpSpPr>
        <p:grpSpPr>
          <a:xfrm>
            <a:off x="3133478" y="2061248"/>
            <a:ext cx="3651933" cy="3600000"/>
            <a:chOff x="7915769" y="290205"/>
            <a:chExt cx="1972044" cy="1960871"/>
          </a:xfrm>
        </p:grpSpPr>
        <p:sp>
          <p:nvSpPr>
            <p:cNvPr id="10" name="Triangle isocèle 9">
              <a:extLst>
                <a:ext uri="{FF2B5EF4-FFF2-40B4-BE49-F238E27FC236}">
                  <a16:creationId xmlns:a16="http://schemas.microsoft.com/office/drawing/2014/main" id="{99DC5F20-CEAA-4915-9C67-20FE6ADED5CB}"/>
                </a:ext>
              </a:extLst>
            </p:cNvPr>
            <p:cNvSpPr/>
            <p:nvPr/>
          </p:nvSpPr>
          <p:spPr>
            <a:xfrm>
              <a:off x="8538032" y="1261076"/>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41" name="Triangle isocèle 40">
              <a:extLst>
                <a:ext uri="{FF2B5EF4-FFF2-40B4-BE49-F238E27FC236}">
                  <a16:creationId xmlns:a16="http://schemas.microsoft.com/office/drawing/2014/main" id="{6C701F54-1AEF-4E98-9195-FBF2742D9B8D}"/>
                </a:ext>
              </a:extLst>
            </p:cNvPr>
            <p:cNvSpPr/>
            <p:nvPr/>
          </p:nvSpPr>
          <p:spPr>
            <a:xfrm rot="2400000">
              <a:off x="8222450" y="114713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a:solidFill>
                  <a:schemeClr val="tx1"/>
                </a:solidFill>
                <a:latin typeface="+mj-lt"/>
              </a:endParaRPr>
            </a:p>
          </p:txBody>
        </p:sp>
        <p:sp>
          <p:nvSpPr>
            <p:cNvPr id="42" name="Triangle isocèle 41">
              <a:extLst>
                <a:ext uri="{FF2B5EF4-FFF2-40B4-BE49-F238E27FC236}">
                  <a16:creationId xmlns:a16="http://schemas.microsoft.com/office/drawing/2014/main" id="{0CBA7F5F-9A2B-4947-A975-4B4C0D5941D9}"/>
                </a:ext>
              </a:extLst>
            </p:cNvPr>
            <p:cNvSpPr/>
            <p:nvPr/>
          </p:nvSpPr>
          <p:spPr>
            <a:xfrm rot="4800000">
              <a:off x="8050769" y="85172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43" name="Triangle isocèle 42">
              <a:extLst>
                <a:ext uri="{FF2B5EF4-FFF2-40B4-BE49-F238E27FC236}">
                  <a16:creationId xmlns:a16="http://schemas.microsoft.com/office/drawing/2014/main" id="{8CFED7D6-B0D3-4260-B8FD-19E027C3088A}"/>
                </a:ext>
              </a:extLst>
            </p:cNvPr>
            <p:cNvSpPr/>
            <p:nvPr/>
          </p:nvSpPr>
          <p:spPr>
            <a:xfrm rot="7200000">
              <a:off x="8109338" y="515890"/>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46" name="Triangle isocèle 45">
              <a:extLst>
                <a:ext uri="{FF2B5EF4-FFF2-40B4-BE49-F238E27FC236}">
                  <a16:creationId xmlns:a16="http://schemas.microsoft.com/office/drawing/2014/main" id="{B61827F9-DA88-4E5D-ADFA-0CFA71621721}"/>
                </a:ext>
              </a:extLst>
            </p:cNvPr>
            <p:cNvSpPr/>
            <p:nvPr/>
          </p:nvSpPr>
          <p:spPr>
            <a:xfrm rot="9600000">
              <a:off x="8375429" y="291179"/>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47" name="Triangle isocèle 46">
              <a:extLst>
                <a:ext uri="{FF2B5EF4-FFF2-40B4-BE49-F238E27FC236}">
                  <a16:creationId xmlns:a16="http://schemas.microsoft.com/office/drawing/2014/main" id="{8EFA71B5-7DE6-4D25-B8B5-A9583658338D}"/>
                </a:ext>
              </a:extLst>
            </p:cNvPr>
            <p:cNvSpPr/>
            <p:nvPr/>
          </p:nvSpPr>
          <p:spPr>
            <a:xfrm rot="12000000">
              <a:off x="8717105" y="290205"/>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48" name="Triangle isocèle 47">
              <a:extLst>
                <a:ext uri="{FF2B5EF4-FFF2-40B4-BE49-F238E27FC236}">
                  <a16:creationId xmlns:a16="http://schemas.microsoft.com/office/drawing/2014/main" id="{87EF1E1F-0D78-416B-AA6C-D9BFE7191EBE}"/>
                </a:ext>
              </a:extLst>
            </p:cNvPr>
            <p:cNvSpPr/>
            <p:nvPr/>
          </p:nvSpPr>
          <p:spPr>
            <a:xfrm rot="14400000">
              <a:off x="8978659" y="508843"/>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50" name="Triangle isocèle 49">
              <a:extLst>
                <a:ext uri="{FF2B5EF4-FFF2-40B4-BE49-F238E27FC236}">
                  <a16:creationId xmlns:a16="http://schemas.microsoft.com/office/drawing/2014/main" id="{FC41A73A-609E-498B-9498-73173F365DB0}"/>
                </a:ext>
              </a:extLst>
            </p:cNvPr>
            <p:cNvSpPr/>
            <p:nvPr/>
          </p:nvSpPr>
          <p:spPr>
            <a:xfrm rot="16800000">
              <a:off x="9032813" y="84944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sp>
          <p:nvSpPr>
            <p:cNvPr id="51" name="Triangle isocèle 50">
              <a:extLst>
                <a:ext uri="{FF2B5EF4-FFF2-40B4-BE49-F238E27FC236}">
                  <a16:creationId xmlns:a16="http://schemas.microsoft.com/office/drawing/2014/main" id="{F0CE01FF-3865-44A9-A753-AE280E8391E5}"/>
                </a:ext>
              </a:extLst>
            </p:cNvPr>
            <p:cNvSpPr/>
            <p:nvPr/>
          </p:nvSpPr>
          <p:spPr>
            <a:xfrm rot="19200000">
              <a:off x="8862915" y="114499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mj-lt"/>
              </a:endParaRPr>
            </a:p>
          </p:txBody>
        </p:sp>
      </p:grpSp>
      <p:sp>
        <p:nvSpPr>
          <p:cNvPr id="28" name="Rectangle 27"/>
          <p:cNvSpPr/>
          <p:nvPr/>
        </p:nvSpPr>
        <p:spPr>
          <a:xfrm>
            <a:off x="4167444" y="1055627"/>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Ressources humaines</a:t>
            </a:r>
            <a:endParaRPr lang="fr-FR" sz="1450" dirty="0">
              <a:latin typeface="+mj-lt"/>
            </a:endParaRPr>
          </a:p>
        </p:txBody>
      </p:sp>
      <p:sp>
        <p:nvSpPr>
          <p:cNvPr id="30" name="Ellipse 29"/>
          <p:cNvSpPr/>
          <p:nvPr/>
        </p:nvSpPr>
        <p:spPr>
          <a:xfrm>
            <a:off x="4117748" y="3275826"/>
            <a:ext cx="1704877" cy="978523"/>
          </a:xfrm>
          <a:prstGeom prst="ellipse">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Stratégie</a:t>
            </a:r>
          </a:p>
          <a:p>
            <a:pPr algn="ctr"/>
            <a:r>
              <a:rPr lang="fr-FR" sz="1700" dirty="0">
                <a:latin typeface="+mj-lt"/>
              </a:rPr>
              <a:t>envisagée</a:t>
            </a:r>
          </a:p>
        </p:txBody>
      </p:sp>
      <p:sp>
        <p:nvSpPr>
          <p:cNvPr id="22" name="Rectangle 21">
            <a:extLst>
              <a:ext uri="{FF2B5EF4-FFF2-40B4-BE49-F238E27FC236}">
                <a16:creationId xmlns:a16="http://schemas.microsoft.com/office/drawing/2014/main" id="{D8E4C6F4-D9D2-4809-A20B-D592293E7413}"/>
              </a:ext>
            </a:extLst>
          </p:cNvPr>
          <p:cNvSpPr/>
          <p:nvPr/>
        </p:nvSpPr>
        <p:spPr>
          <a:xfrm>
            <a:off x="6221383" y="1537535"/>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Marché visé</a:t>
            </a:r>
            <a:endParaRPr lang="fr-FR" sz="1450" dirty="0">
              <a:latin typeface="+mj-lt"/>
            </a:endParaRPr>
          </a:p>
        </p:txBody>
      </p:sp>
      <p:sp>
        <p:nvSpPr>
          <p:cNvPr id="23" name="Rectangle 22">
            <a:extLst>
              <a:ext uri="{FF2B5EF4-FFF2-40B4-BE49-F238E27FC236}">
                <a16:creationId xmlns:a16="http://schemas.microsoft.com/office/drawing/2014/main" id="{9FFD04B7-0E55-4D92-92FC-BCE77C60D93A}"/>
              </a:ext>
            </a:extLst>
          </p:cNvPr>
          <p:cNvSpPr/>
          <p:nvPr/>
        </p:nvSpPr>
        <p:spPr>
          <a:xfrm>
            <a:off x="6896054"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Produit /</a:t>
            </a:r>
            <a:br>
              <a:rPr lang="fr-FR" sz="1700" dirty="0">
                <a:latin typeface="+mj-lt"/>
              </a:rPr>
            </a:br>
            <a:r>
              <a:rPr lang="fr-FR" sz="1700" dirty="0">
                <a:latin typeface="+mj-lt"/>
              </a:rPr>
              <a:t>Service</a:t>
            </a:r>
            <a:endParaRPr lang="fr-FR" sz="1450" dirty="0">
              <a:latin typeface="+mj-lt"/>
            </a:endParaRPr>
          </a:p>
        </p:txBody>
      </p:sp>
      <p:sp>
        <p:nvSpPr>
          <p:cNvPr id="24" name="Rectangle 23">
            <a:extLst>
              <a:ext uri="{FF2B5EF4-FFF2-40B4-BE49-F238E27FC236}">
                <a16:creationId xmlns:a16="http://schemas.microsoft.com/office/drawing/2014/main" id="{83CD2AFB-F4D9-4C42-B629-DF55CF0E7A20}"/>
              </a:ext>
            </a:extLst>
          </p:cNvPr>
          <p:cNvSpPr/>
          <p:nvPr/>
        </p:nvSpPr>
        <p:spPr>
          <a:xfrm>
            <a:off x="6687724" y="4554024"/>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Concurrence</a:t>
            </a:r>
            <a:endParaRPr lang="fr-FR" sz="1450" dirty="0">
              <a:latin typeface="+mj-lt"/>
            </a:endParaRPr>
          </a:p>
        </p:txBody>
      </p:sp>
      <p:sp>
        <p:nvSpPr>
          <p:cNvPr id="25" name="Rectangle 24">
            <a:extLst>
              <a:ext uri="{FF2B5EF4-FFF2-40B4-BE49-F238E27FC236}">
                <a16:creationId xmlns:a16="http://schemas.microsoft.com/office/drawing/2014/main" id="{7F59D5D9-56FC-437D-A659-FA2279BBB485}"/>
              </a:ext>
            </a:extLst>
          </p:cNvPr>
          <p:cNvSpPr/>
          <p:nvPr/>
        </p:nvSpPr>
        <p:spPr>
          <a:xfrm>
            <a:off x="5622895" y="5664951"/>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Dossier financier</a:t>
            </a:r>
            <a:endParaRPr lang="fr-FR" sz="1450" dirty="0">
              <a:latin typeface="+mj-lt"/>
            </a:endParaRPr>
          </a:p>
        </p:txBody>
      </p:sp>
      <p:sp>
        <p:nvSpPr>
          <p:cNvPr id="26" name="Rectangle 25">
            <a:extLst>
              <a:ext uri="{FF2B5EF4-FFF2-40B4-BE49-F238E27FC236}">
                <a16:creationId xmlns:a16="http://schemas.microsoft.com/office/drawing/2014/main" id="{7BD78A6A-90C2-44E9-97CF-5524C3B6B8EE}"/>
              </a:ext>
            </a:extLst>
          </p:cNvPr>
          <p:cNvSpPr/>
          <p:nvPr/>
        </p:nvSpPr>
        <p:spPr>
          <a:xfrm>
            <a:off x="2690358" y="5661248"/>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Montage juridique</a:t>
            </a:r>
            <a:endParaRPr lang="fr-FR" sz="1450" dirty="0">
              <a:latin typeface="+mj-lt"/>
            </a:endParaRPr>
          </a:p>
        </p:txBody>
      </p:sp>
      <p:sp>
        <p:nvSpPr>
          <p:cNvPr id="27" name="Rectangle 26">
            <a:extLst>
              <a:ext uri="{FF2B5EF4-FFF2-40B4-BE49-F238E27FC236}">
                <a16:creationId xmlns:a16="http://schemas.microsoft.com/office/drawing/2014/main" id="{98E59CB7-36CF-48A1-BF36-A2FDC3A83BEF}"/>
              </a:ext>
            </a:extLst>
          </p:cNvPr>
          <p:cNvSpPr/>
          <p:nvPr/>
        </p:nvSpPr>
        <p:spPr>
          <a:xfrm>
            <a:off x="1685063" y="4539346"/>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Stratégie commerciale</a:t>
            </a:r>
            <a:endParaRPr lang="fr-FR" sz="1450" dirty="0">
              <a:latin typeface="+mj-lt"/>
            </a:endParaRPr>
          </a:p>
        </p:txBody>
      </p:sp>
      <p:sp>
        <p:nvSpPr>
          <p:cNvPr id="33" name="Rectangle 32">
            <a:extLst>
              <a:ext uri="{FF2B5EF4-FFF2-40B4-BE49-F238E27FC236}">
                <a16:creationId xmlns:a16="http://schemas.microsoft.com/office/drawing/2014/main" id="{C8747B1C-4D91-4BDB-AA87-49563A39BE96}"/>
              </a:ext>
            </a:extLst>
          </p:cNvPr>
          <p:cNvSpPr/>
          <p:nvPr/>
        </p:nvSpPr>
        <p:spPr>
          <a:xfrm>
            <a:off x="1428535"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Vision à moyen et long terme</a:t>
            </a:r>
            <a:endParaRPr lang="fr-FR" sz="1450" dirty="0">
              <a:latin typeface="+mj-lt"/>
            </a:endParaRPr>
          </a:p>
        </p:txBody>
      </p:sp>
      <p:sp>
        <p:nvSpPr>
          <p:cNvPr id="35" name="Rectangle 34">
            <a:extLst>
              <a:ext uri="{FF2B5EF4-FFF2-40B4-BE49-F238E27FC236}">
                <a16:creationId xmlns:a16="http://schemas.microsoft.com/office/drawing/2014/main" id="{3C319C86-B30C-4B63-8677-E8808CF65AA5}"/>
              </a:ext>
            </a:extLst>
          </p:cNvPr>
          <p:cNvSpPr/>
          <p:nvPr/>
        </p:nvSpPr>
        <p:spPr>
          <a:xfrm>
            <a:off x="2117785" y="1534962"/>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Opportunités et menaces</a:t>
            </a:r>
            <a:endParaRPr lang="fr-FR" sz="1450" dirty="0">
              <a:latin typeface="+mj-lt"/>
            </a:endParaRPr>
          </a:p>
        </p:txBody>
      </p:sp>
      <p:sp>
        <p:nvSpPr>
          <p:cNvPr id="29" name="Titre 10"/>
          <p:cNvSpPr txBox="1">
            <a:spLocks/>
          </p:cNvSpPr>
          <p:nvPr/>
        </p:nvSpPr>
        <p:spPr>
          <a:xfrm>
            <a:off x="948422" y="116553"/>
            <a:ext cx="8002631" cy="707353"/>
          </a:xfrm>
          <a:prstGeom prst="rect">
            <a:avLst/>
          </a:prstGeom>
        </p:spPr>
        <p:txBody>
          <a:bodyPr vert="horz" lIns="91440" tIns="45720" rIns="91440" bIns="45720" rtlCol="0" anchor="ctr">
            <a:no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sz="2000" b="1" dirty="0">
                <a:latin typeface="+mj-lt"/>
                <a:cs typeface="Segoe UI Semibold" panose="020B0702040204020203" pitchFamily="34" charset="0"/>
              </a:rPr>
              <a:t>2. La construction d’un scénario (Partie 2 - Stratégie)</a:t>
            </a:r>
          </a:p>
        </p:txBody>
      </p:sp>
      <p:sp>
        <p:nvSpPr>
          <p:cNvPr id="31" name="ZoneTexte 30"/>
          <p:cNvSpPr txBox="1"/>
          <p:nvPr/>
        </p:nvSpPr>
        <p:spPr>
          <a:xfrm>
            <a:off x="3833614" y="620688"/>
            <a:ext cx="2232248" cy="276999"/>
          </a:xfrm>
          <a:prstGeom prst="rect">
            <a:avLst/>
          </a:prstGeom>
          <a:noFill/>
        </p:spPr>
        <p:txBody>
          <a:bodyPr wrap="square" rtlCol="0">
            <a:spAutoFit/>
          </a:bodyPr>
          <a:lstStyle/>
          <a:p>
            <a:pPr algn="ctr"/>
            <a:r>
              <a:rPr lang="fr-FR" sz="1200" dirty="0">
                <a:latin typeface="+mj-lt"/>
                <a:cs typeface="Segoe UI Light" panose="020B0502040204020203" pitchFamily="34" charset="0"/>
              </a:rPr>
              <a:t>= Ne pas remplir =</a:t>
            </a:r>
          </a:p>
        </p:txBody>
      </p:sp>
    </p:spTree>
    <p:extLst>
      <p:ext uri="{BB962C8B-B14F-4D97-AF65-F5344CB8AC3E}">
        <p14:creationId xmlns:p14="http://schemas.microsoft.com/office/powerpoint/2010/main" val="131278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9</a:t>
            </a:fld>
            <a:endParaRPr lang="fr-FR" dirty="0">
              <a:latin typeface="+mj-lt"/>
              <a:cs typeface="Segoe UI Light" panose="020B0502040204020203" pitchFamily="34" charset="0"/>
            </a:endParaRPr>
          </a:p>
        </p:txBody>
      </p:sp>
      <p:sp>
        <p:nvSpPr>
          <p:cNvPr id="12" name="Rectangle 11">
            <a:extLst>
              <a:ext uri="{FF2B5EF4-FFF2-40B4-BE49-F238E27FC236}">
                <a16:creationId xmlns:a16="http://schemas.microsoft.com/office/drawing/2014/main" id="{4BF97624-4FB9-4301-9C4C-2609FF4FF904}"/>
              </a:ext>
            </a:extLst>
          </p:cNvPr>
          <p:cNvSpPr/>
          <p:nvPr/>
        </p:nvSpPr>
        <p:spPr>
          <a:xfrm>
            <a:off x="296047" y="1196752"/>
            <a:ext cx="9351688" cy="262806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C402AF87-50C4-429F-9246-D88333D29C65}"/>
              </a:ext>
            </a:extLst>
          </p:cNvPr>
          <p:cNvSpPr/>
          <p:nvPr/>
        </p:nvSpPr>
        <p:spPr>
          <a:xfrm>
            <a:off x="296048" y="836712"/>
            <a:ext cx="9351688" cy="792525"/>
          </a:xfrm>
          <a:prstGeom prst="rect">
            <a:avLst/>
          </a:prstGeom>
          <a:noFill/>
          <a:ln>
            <a:noFill/>
          </a:ln>
        </p:spPr>
        <p:txBody>
          <a:bodyPr wrap="square">
            <a:spAutoFit/>
          </a:bodyPr>
          <a:lstStyle/>
          <a:p>
            <a:r>
              <a:rPr lang="fr-FR" sz="1400" b="1" dirty="0">
                <a:latin typeface="+mj-lt"/>
                <a:cs typeface="Segoe UI Light" panose="020B0502040204020203" pitchFamily="34" charset="0"/>
              </a:rPr>
              <a:t>2.1. Ressources humaines et compétences</a:t>
            </a:r>
          </a:p>
          <a:p>
            <a:br>
              <a:rPr lang="fr-FR" sz="1050" b="1" dirty="0">
                <a:latin typeface="+mj-lt"/>
                <a:cs typeface="Segoe UI Light" panose="020B0502040204020203" pitchFamily="34" charset="0"/>
              </a:rPr>
            </a:br>
            <a:r>
              <a:rPr lang="fr-FR" sz="1050" i="1" dirty="0">
                <a:latin typeface="+mj-lt"/>
                <a:cs typeface="Segoe UI Light" panose="020B0502040204020203" pitchFamily="34" charset="0"/>
              </a:rPr>
              <a:t>Quelles sont les personnes requises pour le projet en quantité et compétences, son organisation (qui fait quoi ?), ses heures, la surface de travail pour la plante industrielle, l’accueil des personnes, les bureaux… Quel est le salaire qu’on peut proposer aux collaborateurs en cohérence avec le profil de l’équipe (expérience/capacité)…</a:t>
            </a:r>
          </a:p>
        </p:txBody>
      </p:sp>
      <p:graphicFrame>
        <p:nvGraphicFramePr>
          <p:cNvPr id="3" name="Tableau 2"/>
          <p:cNvGraphicFramePr>
            <a:graphicFrameLocks noGrp="1"/>
          </p:cNvGraphicFramePr>
          <p:nvPr>
            <p:extLst>
              <p:ext uri="{D42A27DB-BD31-4B8C-83A1-F6EECF244321}">
                <p14:modId xmlns:p14="http://schemas.microsoft.com/office/powerpoint/2010/main" val="1533138797"/>
              </p:ext>
            </p:extLst>
          </p:nvPr>
        </p:nvGraphicFramePr>
        <p:xfrm>
          <a:off x="296049" y="3933056"/>
          <a:ext cx="9351688" cy="2706493"/>
        </p:xfrm>
        <a:graphic>
          <a:graphicData uri="http://schemas.openxmlformats.org/drawingml/2006/table">
            <a:tbl>
              <a:tblPr firstRow="1" bandRow="1">
                <a:tableStyleId>{5C22544A-7EE6-4342-B048-85BDC9FD1C3A}</a:tableStyleId>
              </a:tblPr>
              <a:tblGrid>
                <a:gridCol w="1168961">
                  <a:extLst>
                    <a:ext uri="{9D8B030D-6E8A-4147-A177-3AD203B41FA5}">
                      <a16:colId xmlns:a16="http://schemas.microsoft.com/office/drawing/2014/main" val="2365912910"/>
                    </a:ext>
                  </a:extLst>
                </a:gridCol>
                <a:gridCol w="1168961">
                  <a:extLst>
                    <a:ext uri="{9D8B030D-6E8A-4147-A177-3AD203B41FA5}">
                      <a16:colId xmlns:a16="http://schemas.microsoft.com/office/drawing/2014/main" val="2550191652"/>
                    </a:ext>
                  </a:extLst>
                </a:gridCol>
                <a:gridCol w="1168961">
                  <a:extLst>
                    <a:ext uri="{9D8B030D-6E8A-4147-A177-3AD203B41FA5}">
                      <a16:colId xmlns:a16="http://schemas.microsoft.com/office/drawing/2014/main" val="4217492419"/>
                    </a:ext>
                  </a:extLst>
                </a:gridCol>
                <a:gridCol w="1168961">
                  <a:extLst>
                    <a:ext uri="{9D8B030D-6E8A-4147-A177-3AD203B41FA5}">
                      <a16:colId xmlns:a16="http://schemas.microsoft.com/office/drawing/2014/main" val="421705681"/>
                    </a:ext>
                  </a:extLst>
                </a:gridCol>
                <a:gridCol w="1168961">
                  <a:extLst>
                    <a:ext uri="{9D8B030D-6E8A-4147-A177-3AD203B41FA5}">
                      <a16:colId xmlns:a16="http://schemas.microsoft.com/office/drawing/2014/main" val="4184430604"/>
                    </a:ext>
                  </a:extLst>
                </a:gridCol>
                <a:gridCol w="1168961">
                  <a:extLst>
                    <a:ext uri="{9D8B030D-6E8A-4147-A177-3AD203B41FA5}">
                      <a16:colId xmlns:a16="http://schemas.microsoft.com/office/drawing/2014/main" val="2144445195"/>
                    </a:ext>
                  </a:extLst>
                </a:gridCol>
                <a:gridCol w="1168961">
                  <a:extLst>
                    <a:ext uri="{9D8B030D-6E8A-4147-A177-3AD203B41FA5}">
                      <a16:colId xmlns:a16="http://schemas.microsoft.com/office/drawing/2014/main" val="1405897842"/>
                    </a:ext>
                  </a:extLst>
                </a:gridCol>
                <a:gridCol w="1168961">
                  <a:extLst>
                    <a:ext uri="{9D8B030D-6E8A-4147-A177-3AD203B41FA5}">
                      <a16:colId xmlns:a16="http://schemas.microsoft.com/office/drawing/2014/main" val="3275614182"/>
                    </a:ext>
                  </a:extLst>
                </a:gridCol>
              </a:tblGrid>
              <a:tr h="410051">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Intitulé des postes</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Profil du poste</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Salaire Net</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mj-lt"/>
                          <a:ea typeface="Calibri" panose="020F0502020204030204" pitchFamily="34" charset="0"/>
                          <a:cs typeface="Arial" panose="020B0604020202020204" pitchFamily="34" charset="0"/>
                        </a:rPr>
                        <a:t>Salaire Brut</a:t>
                      </a:r>
                      <a:br>
                        <a:rPr lang="fr-FR" sz="1050" i="1" dirty="0">
                          <a:effectLst/>
                          <a:latin typeface="+mj-lt"/>
                          <a:ea typeface="Calibri" panose="020F0502020204030204" pitchFamily="34" charset="0"/>
                          <a:cs typeface="Arial" panose="020B0604020202020204" pitchFamily="34" charset="0"/>
                        </a:rPr>
                      </a:br>
                      <a:r>
                        <a:rPr lang="fr-FR" sz="1000" b="0" i="0" dirty="0">
                          <a:effectLst/>
                          <a:latin typeface="+mj-lt"/>
                          <a:ea typeface="Calibri" panose="020F0502020204030204" pitchFamily="34" charset="0"/>
                          <a:cs typeface="Arial" panose="020B0604020202020204" pitchFamily="34" charset="0"/>
                        </a:rPr>
                        <a:t>Charges Salariales (SN + ~22%) = SB</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mj-lt"/>
                          <a:ea typeface="Calibri" panose="020F0502020204030204" pitchFamily="34" charset="0"/>
                          <a:cs typeface="Arial" panose="020B0604020202020204" pitchFamily="34" charset="0"/>
                        </a:rPr>
                        <a:t>Coût</a:t>
                      </a:r>
                      <a:r>
                        <a:rPr lang="fr-FR" sz="1050" i="1" baseline="0" dirty="0">
                          <a:effectLst/>
                          <a:latin typeface="+mj-lt"/>
                          <a:ea typeface="Calibri" panose="020F0502020204030204" pitchFamily="34" charset="0"/>
                          <a:cs typeface="Arial" panose="020B0604020202020204" pitchFamily="34" charset="0"/>
                        </a:rPr>
                        <a:t> employeur</a:t>
                      </a:r>
                      <a:br>
                        <a:rPr lang="fr-FR" sz="1050" i="1" baseline="0" dirty="0">
                          <a:effectLst/>
                          <a:latin typeface="+mj-lt"/>
                          <a:ea typeface="Calibri" panose="020F0502020204030204" pitchFamily="34" charset="0"/>
                          <a:cs typeface="Arial" panose="020B0604020202020204" pitchFamily="34" charset="0"/>
                        </a:rPr>
                      </a:br>
                      <a:r>
                        <a:rPr lang="fr-FR" sz="1000" b="0" i="0" kern="1200" dirty="0">
                          <a:solidFill>
                            <a:schemeClr val="lt1"/>
                          </a:solidFill>
                          <a:effectLst/>
                          <a:latin typeface="+mj-lt"/>
                          <a:ea typeface="Calibri" panose="020F0502020204030204" pitchFamily="34" charset="0"/>
                          <a:cs typeface="Arial" panose="020B0604020202020204" pitchFamily="34" charset="0"/>
                        </a:rPr>
                        <a:t>Charges patronales (SB + ~45%)</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Nombre de postes</a:t>
                      </a:r>
                      <a:br>
                        <a:rPr lang="fr-FR" sz="1050" i="1" dirty="0">
                          <a:effectLst/>
                          <a:latin typeface="+mj-lt"/>
                          <a:ea typeface="Calibri" panose="020F0502020204030204" pitchFamily="34" charset="0"/>
                          <a:cs typeface="Arial" panose="020B0604020202020204" pitchFamily="34" charset="0"/>
                        </a:rPr>
                      </a:br>
                      <a:r>
                        <a:rPr lang="fr-FR" sz="1050" i="1" dirty="0">
                          <a:effectLst/>
                          <a:latin typeface="+mj-lt"/>
                          <a:ea typeface="Calibri" panose="020F0502020204030204" pitchFamily="34" charset="0"/>
                          <a:cs typeface="Arial" panose="020B0604020202020204" pitchFamily="34" charset="0"/>
                        </a:rPr>
                        <a:t>nécessaires</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mj-lt"/>
                          <a:ea typeface="Calibri" panose="020F0502020204030204" pitchFamily="34" charset="0"/>
                          <a:cs typeface="Arial" panose="020B0604020202020204" pitchFamily="34" charset="0"/>
                        </a:rPr>
                        <a:t>Total mensuel</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mj-lt"/>
                          <a:ea typeface="Calibri" panose="020F0502020204030204" pitchFamily="34" charset="0"/>
                          <a:cs typeface="Arial" panose="020B0604020202020204" pitchFamily="34" charset="0"/>
                        </a:rPr>
                        <a:t>Total annuel</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505897158"/>
                  </a:ext>
                </a:extLst>
              </a:tr>
              <a:tr h="2182237">
                <a:tc>
                  <a:txBody>
                    <a:bodyPr/>
                    <a:lstStyle/>
                    <a:p>
                      <a:endParaRPr lang="fr-FR">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3904264"/>
                  </a:ext>
                </a:extLst>
              </a:tr>
            </a:tbl>
          </a:graphicData>
        </a:graphic>
      </p:graphicFrame>
      <p:cxnSp>
        <p:nvCxnSpPr>
          <p:cNvPr id="4" name="Connecteur droit 3">
            <a:extLst>
              <a:ext uri="{FF2B5EF4-FFF2-40B4-BE49-F238E27FC236}">
                <a16:creationId xmlns:a16="http://schemas.microsoft.com/office/drawing/2014/main" id="{DD1921D1-00A8-4364-B9E6-669D3DACA4A4}"/>
              </a:ext>
            </a:extLst>
          </p:cNvPr>
          <p:cNvCxnSpPr/>
          <p:nvPr/>
        </p:nvCxnSpPr>
        <p:spPr>
          <a:xfrm>
            <a:off x="6537176" y="2683294"/>
            <a:ext cx="0" cy="1008112"/>
          </a:xfrm>
          <a:prstGeom prst="line">
            <a:avLst/>
          </a:prstGeom>
          <a:ln w="571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10D6F914-6D04-47B7-AAB6-7065547EF098}"/>
              </a:ext>
            </a:extLst>
          </p:cNvPr>
          <p:cNvSpPr txBox="1"/>
          <p:nvPr/>
        </p:nvSpPr>
        <p:spPr>
          <a:xfrm>
            <a:off x="3406788" y="2649391"/>
            <a:ext cx="3092420" cy="276999"/>
          </a:xfrm>
          <a:prstGeom prst="rect">
            <a:avLst/>
          </a:prstGeom>
          <a:noFill/>
        </p:spPr>
        <p:txBody>
          <a:bodyPr wrap="square" rtlCol="0">
            <a:spAutoFit/>
          </a:bodyPr>
          <a:lstStyle/>
          <a:p>
            <a:pPr algn="ctr"/>
            <a:r>
              <a:rPr lang="fr-FR" sz="1200" dirty="0"/>
              <a:t>Activités faites par des salariés</a:t>
            </a:r>
          </a:p>
        </p:txBody>
      </p:sp>
      <p:sp>
        <p:nvSpPr>
          <p:cNvPr id="10" name="ZoneTexte 9">
            <a:extLst>
              <a:ext uri="{FF2B5EF4-FFF2-40B4-BE49-F238E27FC236}">
                <a16:creationId xmlns:a16="http://schemas.microsoft.com/office/drawing/2014/main" id="{B3054A34-6DFE-4DCE-8396-66BB7AB85B69}"/>
              </a:ext>
            </a:extLst>
          </p:cNvPr>
          <p:cNvSpPr txBox="1"/>
          <p:nvPr/>
        </p:nvSpPr>
        <p:spPr>
          <a:xfrm>
            <a:off x="6575145" y="2629139"/>
            <a:ext cx="3035697" cy="461665"/>
          </a:xfrm>
          <a:prstGeom prst="rect">
            <a:avLst/>
          </a:prstGeom>
          <a:noFill/>
        </p:spPr>
        <p:txBody>
          <a:bodyPr wrap="square" rtlCol="0">
            <a:spAutoFit/>
          </a:bodyPr>
          <a:lstStyle/>
          <a:p>
            <a:pPr algn="ctr"/>
            <a:r>
              <a:rPr lang="fr-FR" sz="1200" dirty="0"/>
              <a:t>Activités externalisées </a:t>
            </a:r>
            <a:br>
              <a:rPr lang="fr-FR" sz="1200" dirty="0"/>
            </a:br>
            <a:r>
              <a:rPr lang="fr-FR" sz="1200" dirty="0"/>
              <a:t>(à demander à des prestataires externes)</a:t>
            </a:r>
          </a:p>
        </p:txBody>
      </p:sp>
      <p:cxnSp>
        <p:nvCxnSpPr>
          <p:cNvPr id="11" name="Connecteur droit 10">
            <a:extLst>
              <a:ext uri="{FF2B5EF4-FFF2-40B4-BE49-F238E27FC236}">
                <a16:creationId xmlns:a16="http://schemas.microsoft.com/office/drawing/2014/main" id="{C6628717-C5C7-47B0-A21E-F4D9AB15365D}"/>
              </a:ext>
            </a:extLst>
          </p:cNvPr>
          <p:cNvCxnSpPr/>
          <p:nvPr/>
        </p:nvCxnSpPr>
        <p:spPr>
          <a:xfrm>
            <a:off x="3359667" y="2683294"/>
            <a:ext cx="0" cy="1008112"/>
          </a:xfrm>
          <a:prstGeom prst="line">
            <a:avLst/>
          </a:prstGeom>
          <a:ln w="571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14" name="ZoneTexte 13">
            <a:extLst>
              <a:ext uri="{FF2B5EF4-FFF2-40B4-BE49-F238E27FC236}">
                <a16:creationId xmlns:a16="http://schemas.microsoft.com/office/drawing/2014/main" id="{68403982-38DE-44BE-981F-AFCF7BB9FD74}"/>
              </a:ext>
            </a:extLst>
          </p:cNvPr>
          <p:cNvSpPr txBox="1"/>
          <p:nvPr/>
        </p:nvSpPr>
        <p:spPr>
          <a:xfrm>
            <a:off x="379611" y="2649391"/>
            <a:ext cx="2951233" cy="461665"/>
          </a:xfrm>
          <a:prstGeom prst="rect">
            <a:avLst/>
          </a:prstGeom>
          <a:noFill/>
        </p:spPr>
        <p:txBody>
          <a:bodyPr wrap="square" rtlCol="0">
            <a:spAutoFit/>
          </a:bodyPr>
          <a:lstStyle/>
          <a:p>
            <a:pPr algn="ctr"/>
            <a:r>
              <a:rPr lang="fr-FR" sz="1200" dirty="0"/>
              <a:t>Activités faites gracieusement par l’équipe </a:t>
            </a:r>
            <a:br>
              <a:rPr lang="fr-FR" sz="1200" dirty="0"/>
            </a:br>
            <a:r>
              <a:rPr lang="fr-FR" sz="1200" dirty="0"/>
              <a:t>entrepreneuriale</a:t>
            </a:r>
          </a:p>
        </p:txBody>
      </p:sp>
    </p:spTree>
    <p:extLst>
      <p:ext uri="{BB962C8B-B14F-4D97-AF65-F5344CB8AC3E}">
        <p14:creationId xmlns:p14="http://schemas.microsoft.com/office/powerpoint/2010/main" val="4031161326"/>
      </p:ext>
    </p:extLst>
  </p:cSld>
  <p:clrMapOvr>
    <a:masterClrMapping/>
  </p:clrMapOvr>
</p:sld>
</file>

<file path=ppt/theme/theme1.xml><?xml version="1.0" encoding="utf-8"?>
<a:theme xmlns:a="http://schemas.openxmlformats.org/drawingml/2006/main" name="Thème Office">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Word</Template>
  <TotalTime>4663</TotalTime>
  <Words>2769</Words>
  <Application>Microsoft Macintosh PowerPoint</Application>
  <PresentationFormat>Format A4 (210 x 297 mm)</PresentationFormat>
  <Paragraphs>292</Paragraphs>
  <Slides>18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Raleway</vt:lpstr>
      <vt:lpstr>Segoe UI Light</vt:lpstr>
      <vt:lpstr>Segoe UI Semibold</vt:lpstr>
      <vt:lpstr>Wingdings</vt:lpstr>
      <vt:lpstr>Thème Office</vt:lpstr>
      <vt:lpstr>Présentation PowerPoint</vt:lpstr>
      <vt:lpstr>1. La construction d’un scénario (Partie 1 - Montage)</vt:lpstr>
      <vt:lpstr>1.1. Mon projet c’est quoi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Éléments bibliographiques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creator>Christophe Schmitt;Aramis Marin</dc:creator>
  <cp:lastModifiedBy>Jose Aramis Marin Perez</cp:lastModifiedBy>
  <cp:revision>167</cp:revision>
  <cp:lastPrinted>2022-01-11T15:12:25Z</cp:lastPrinted>
  <dcterms:created xsi:type="dcterms:W3CDTF">2018-01-08T13:44:16Z</dcterms:created>
  <dcterms:modified xsi:type="dcterms:W3CDTF">2022-03-24T07:07:35Z</dcterms:modified>
</cp:coreProperties>
</file>