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9" r:id="rId2"/>
    <p:sldId id="259" r:id="rId3"/>
    <p:sldId id="277" r:id="rId4"/>
    <p:sldId id="301" r:id="rId5"/>
    <p:sldId id="260" r:id="rId6"/>
    <p:sldId id="280" r:id="rId7"/>
    <p:sldId id="295" r:id="rId8"/>
    <p:sldId id="302" r:id="rId9"/>
    <p:sldId id="307" r:id="rId10"/>
    <p:sldId id="304" r:id="rId11"/>
    <p:sldId id="303" r:id="rId12"/>
    <p:sldId id="309" r:id="rId13"/>
    <p:sldId id="310" r:id="rId14"/>
    <p:sldId id="308" r:id="rId15"/>
    <p:sldId id="290" r:id="rId16"/>
    <p:sldId id="300" r:id="rId17"/>
    <p:sldId id="306" r:id="rId18"/>
    <p:sldId id="311" r:id="rId19"/>
    <p:sldId id="271" r:id="rId20"/>
    <p:sldId id="270" r:id="rId21"/>
  </p:sldIdLst>
  <p:sldSz cx="9906000" cy="6858000" type="A4"/>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9"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EB4D40"/>
    <a:srgbClr val="B43035"/>
    <a:srgbClr val="FAFAFA"/>
    <a:srgbClr val="000000"/>
    <a:srgbClr val="333333"/>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3" autoAdjust="0"/>
    <p:restoredTop sz="89270" autoAdjust="0"/>
  </p:normalViewPr>
  <p:slideViewPr>
    <p:cSldViewPr>
      <p:cViewPr varScale="1">
        <p:scale>
          <a:sx n="111" d="100"/>
          <a:sy n="111" d="100"/>
        </p:scale>
        <p:origin x="1134" y="102"/>
      </p:cViewPr>
      <p:guideLst>
        <p:guide orient="horz" pos="709"/>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amís MARÍN" userId="55d7c49b72a4e932" providerId="LiveId" clId="{0522475D-789A-4BB8-9799-8F6DFD29A7B1}"/>
    <pc:docChg chg="undo custSel addSld modSld">
      <pc:chgData name="Aramís MARÍN" userId="55d7c49b72a4e932" providerId="LiveId" clId="{0522475D-789A-4BB8-9799-8F6DFD29A7B1}" dt="2020-01-27T12:03:21.176" v="1347"/>
      <pc:docMkLst>
        <pc:docMk/>
      </pc:docMkLst>
      <pc:sldChg chg="modSp">
        <pc:chgData name="Aramís MARÍN" userId="55d7c49b72a4e932" providerId="LiveId" clId="{0522475D-789A-4BB8-9799-8F6DFD29A7B1}" dt="2020-01-27T12:01:27.253" v="1318" actId="20577"/>
        <pc:sldMkLst>
          <pc:docMk/>
          <pc:sldMk cId="1291118036" sldId="259"/>
        </pc:sldMkLst>
        <pc:spChg chg="mod">
          <ac:chgData name="Aramís MARÍN" userId="55d7c49b72a4e932" providerId="LiveId" clId="{0522475D-789A-4BB8-9799-8F6DFD29A7B1}" dt="2020-01-27T12:01:27.253" v="1318" actId="20577"/>
          <ac:spMkLst>
            <pc:docMk/>
            <pc:sldMk cId="1291118036" sldId="259"/>
            <ac:spMk id="2" creationId="{00000000-0000-0000-0000-000000000000}"/>
          </ac:spMkLst>
        </pc:spChg>
      </pc:sldChg>
      <pc:sldChg chg="modSp">
        <pc:chgData name="Aramís MARÍN" userId="55d7c49b72a4e932" providerId="LiveId" clId="{0522475D-789A-4BB8-9799-8F6DFD29A7B1}" dt="2020-01-27T12:01:50.422" v="1321"/>
        <pc:sldMkLst>
          <pc:docMk/>
          <pc:sldMk cId="2043761012" sldId="260"/>
        </pc:sldMkLst>
        <pc:spChg chg="mod">
          <ac:chgData name="Aramís MARÍN" userId="55d7c49b72a4e932" providerId="LiveId" clId="{0522475D-789A-4BB8-9799-8F6DFD29A7B1}" dt="2020-01-27T12:01:50.422" v="1321"/>
          <ac:spMkLst>
            <pc:docMk/>
            <pc:sldMk cId="2043761012" sldId="260"/>
            <ac:spMk id="5" creationId="{00000000-0000-0000-0000-000000000000}"/>
          </ac:spMkLst>
        </pc:spChg>
      </pc:sldChg>
      <pc:sldChg chg="addSp delSp">
        <pc:chgData name="Aramís MARÍN" userId="55d7c49b72a4e932" providerId="LiveId" clId="{0522475D-789A-4BB8-9799-8F6DFD29A7B1}" dt="2020-01-27T12:03:21.176" v="1347"/>
        <pc:sldMkLst>
          <pc:docMk/>
          <pc:sldMk cId="1580287585" sldId="270"/>
        </pc:sldMkLst>
        <pc:spChg chg="del">
          <ac:chgData name="Aramís MARÍN" userId="55d7c49b72a4e932" providerId="LiveId" clId="{0522475D-789A-4BB8-9799-8F6DFD29A7B1}" dt="2020-01-27T12:03:20.819" v="1346" actId="478"/>
          <ac:spMkLst>
            <pc:docMk/>
            <pc:sldMk cId="1580287585" sldId="270"/>
            <ac:spMk id="22" creationId="{00000000-0000-0000-0000-000000000000}"/>
          </ac:spMkLst>
        </pc:spChg>
        <pc:spChg chg="add">
          <ac:chgData name="Aramís MARÍN" userId="55d7c49b72a4e932" providerId="LiveId" clId="{0522475D-789A-4BB8-9799-8F6DFD29A7B1}" dt="2020-01-27T12:03:21.176" v="1347"/>
          <ac:spMkLst>
            <pc:docMk/>
            <pc:sldMk cId="1580287585" sldId="270"/>
            <ac:spMk id="32" creationId="{A8BF84B7-D1B7-4943-B313-333824208590}"/>
          </ac:spMkLst>
        </pc:spChg>
      </pc:sldChg>
      <pc:sldChg chg="addSp delSp">
        <pc:chgData name="Aramís MARÍN" userId="55d7c49b72a4e932" providerId="LiveId" clId="{0522475D-789A-4BB8-9799-8F6DFD29A7B1}" dt="2020-01-27T12:03:14.947" v="1345"/>
        <pc:sldMkLst>
          <pc:docMk/>
          <pc:sldMk cId="3866377924" sldId="271"/>
        </pc:sldMkLst>
        <pc:spChg chg="del">
          <ac:chgData name="Aramís MARÍN" userId="55d7c49b72a4e932" providerId="LiveId" clId="{0522475D-789A-4BB8-9799-8F6DFD29A7B1}" dt="2020-01-27T12:03:14.541" v="1344" actId="478"/>
          <ac:spMkLst>
            <pc:docMk/>
            <pc:sldMk cId="3866377924" sldId="271"/>
            <ac:spMk id="5" creationId="{00000000-0000-0000-0000-000000000000}"/>
          </ac:spMkLst>
        </pc:spChg>
        <pc:spChg chg="add">
          <ac:chgData name="Aramís MARÍN" userId="55d7c49b72a4e932" providerId="LiveId" clId="{0522475D-789A-4BB8-9799-8F6DFD29A7B1}" dt="2020-01-27T12:03:14.947" v="1345"/>
          <ac:spMkLst>
            <pc:docMk/>
            <pc:sldMk cId="3866377924" sldId="271"/>
            <ac:spMk id="17" creationId="{1AB70C8D-B9CB-4BE2-9AA9-40B1C57D5DC7}"/>
          </ac:spMkLst>
        </pc:spChg>
      </pc:sldChg>
      <pc:sldChg chg="modSp">
        <pc:chgData name="Aramís MARÍN" userId="55d7c49b72a4e932" providerId="LiveId" clId="{0522475D-789A-4BB8-9799-8F6DFD29A7B1}" dt="2020-01-27T12:01:39.480" v="1319"/>
        <pc:sldMkLst>
          <pc:docMk/>
          <pc:sldMk cId="2507951539" sldId="277"/>
        </pc:sldMkLst>
        <pc:spChg chg="mod">
          <ac:chgData name="Aramís MARÍN" userId="55d7c49b72a4e932" providerId="LiveId" clId="{0522475D-789A-4BB8-9799-8F6DFD29A7B1}" dt="2020-01-27T12:01:39.480" v="1319"/>
          <ac:spMkLst>
            <pc:docMk/>
            <pc:sldMk cId="2507951539" sldId="277"/>
            <ac:spMk id="4" creationId="{00000000-0000-0000-0000-000000000000}"/>
          </ac:spMkLst>
        </pc:spChg>
      </pc:sldChg>
      <pc:sldChg chg="modSp">
        <pc:chgData name="Aramís MARÍN" userId="55d7c49b72a4e932" providerId="LiveId" clId="{0522475D-789A-4BB8-9799-8F6DFD29A7B1}" dt="2020-01-27T12:01:16.959" v="1312" actId="6549"/>
        <pc:sldMkLst>
          <pc:docMk/>
          <pc:sldMk cId="1080689315" sldId="279"/>
        </pc:sldMkLst>
        <pc:spChg chg="mod">
          <ac:chgData name="Aramís MARÍN" userId="55d7c49b72a4e932" providerId="LiveId" clId="{0522475D-789A-4BB8-9799-8F6DFD29A7B1}" dt="2020-01-27T12:01:16.959" v="1312" actId="6549"/>
          <ac:spMkLst>
            <pc:docMk/>
            <pc:sldMk cId="1080689315" sldId="279"/>
            <ac:spMk id="29" creationId="{31601EB0-1F76-49F2-B4CC-BB4CD292F3FD}"/>
          </ac:spMkLst>
        </pc:spChg>
      </pc:sldChg>
      <pc:sldChg chg="modSp">
        <pc:chgData name="Aramís MARÍN" userId="55d7c49b72a4e932" providerId="LiveId" clId="{0522475D-789A-4BB8-9799-8F6DFD29A7B1}" dt="2020-01-27T12:01:54.613" v="1322"/>
        <pc:sldMkLst>
          <pc:docMk/>
          <pc:sldMk cId="4113832102" sldId="280"/>
        </pc:sldMkLst>
        <pc:spChg chg="mod">
          <ac:chgData name="Aramís MARÍN" userId="55d7c49b72a4e932" providerId="LiveId" clId="{0522475D-789A-4BB8-9799-8F6DFD29A7B1}" dt="2020-01-27T12:01:54.613" v="1322"/>
          <ac:spMkLst>
            <pc:docMk/>
            <pc:sldMk cId="4113832102" sldId="280"/>
            <ac:spMk id="4" creationId="{00000000-0000-0000-0000-000000000000}"/>
          </ac:spMkLst>
        </pc:spChg>
      </pc:sldChg>
      <pc:sldChg chg="modSp">
        <pc:chgData name="Aramís MARÍN" userId="55d7c49b72a4e932" providerId="LiveId" clId="{0522475D-789A-4BB8-9799-8F6DFD29A7B1}" dt="2020-01-27T12:02:44.508" v="1337"/>
        <pc:sldMkLst>
          <pc:docMk/>
          <pc:sldMk cId="3196755068" sldId="290"/>
        </pc:sldMkLst>
        <pc:spChg chg="mod">
          <ac:chgData name="Aramís MARÍN" userId="55d7c49b72a4e932" providerId="LiveId" clId="{0522475D-789A-4BB8-9799-8F6DFD29A7B1}" dt="2020-01-27T12:02:44.508" v="1337"/>
          <ac:spMkLst>
            <pc:docMk/>
            <pc:sldMk cId="3196755068" sldId="290"/>
            <ac:spMk id="2" creationId="{00000000-0000-0000-0000-000000000000}"/>
          </ac:spMkLst>
        </pc:spChg>
      </pc:sldChg>
      <pc:sldChg chg="modSp">
        <pc:chgData name="Aramís MARÍN" userId="55d7c49b72a4e932" providerId="LiveId" clId="{0522475D-789A-4BB8-9799-8F6DFD29A7B1}" dt="2020-01-27T12:02:01.933" v="1325"/>
        <pc:sldMkLst>
          <pc:docMk/>
          <pc:sldMk cId="4083907300" sldId="295"/>
        </pc:sldMkLst>
        <pc:spChg chg="mod">
          <ac:chgData name="Aramís MARÍN" userId="55d7c49b72a4e932" providerId="LiveId" clId="{0522475D-789A-4BB8-9799-8F6DFD29A7B1}" dt="2020-01-27T12:02:01.933" v="1325"/>
          <ac:spMkLst>
            <pc:docMk/>
            <pc:sldMk cId="4083907300" sldId="295"/>
            <ac:spMk id="2" creationId="{00000000-0000-0000-0000-000000000000}"/>
          </ac:spMkLst>
        </pc:spChg>
      </pc:sldChg>
      <pc:sldChg chg="modSp">
        <pc:chgData name="Aramís MARÍN" userId="55d7c49b72a4e932" providerId="LiveId" clId="{0522475D-789A-4BB8-9799-8F6DFD29A7B1}" dt="2020-01-27T12:02:48.891" v="1338"/>
        <pc:sldMkLst>
          <pc:docMk/>
          <pc:sldMk cId="1128819365" sldId="300"/>
        </pc:sldMkLst>
        <pc:spChg chg="mod">
          <ac:chgData name="Aramís MARÍN" userId="55d7c49b72a4e932" providerId="LiveId" clId="{0522475D-789A-4BB8-9799-8F6DFD29A7B1}" dt="2020-01-27T12:02:48.891" v="1338"/>
          <ac:spMkLst>
            <pc:docMk/>
            <pc:sldMk cId="1128819365" sldId="300"/>
            <ac:spMk id="2" creationId="{00000000-0000-0000-0000-000000000000}"/>
          </ac:spMkLst>
        </pc:spChg>
      </pc:sldChg>
      <pc:sldChg chg="modSp">
        <pc:chgData name="Aramís MARÍN" userId="55d7c49b72a4e932" providerId="LiveId" clId="{0522475D-789A-4BB8-9799-8F6DFD29A7B1}" dt="2020-01-27T12:01:44.128" v="1320"/>
        <pc:sldMkLst>
          <pc:docMk/>
          <pc:sldMk cId="2319034388" sldId="301"/>
        </pc:sldMkLst>
        <pc:spChg chg="mod">
          <ac:chgData name="Aramís MARÍN" userId="55d7c49b72a4e932" providerId="LiveId" clId="{0522475D-789A-4BB8-9799-8F6DFD29A7B1}" dt="2020-01-27T12:01:44.128" v="1320"/>
          <ac:spMkLst>
            <pc:docMk/>
            <pc:sldMk cId="2319034388" sldId="301"/>
            <ac:spMk id="2" creationId="{00000000-0000-0000-0000-000000000000}"/>
          </ac:spMkLst>
        </pc:spChg>
      </pc:sldChg>
      <pc:sldChg chg="modSp">
        <pc:chgData name="Aramís MARÍN" userId="55d7c49b72a4e932" providerId="LiveId" clId="{0522475D-789A-4BB8-9799-8F6DFD29A7B1}" dt="2020-01-27T12:02:05.796" v="1326"/>
        <pc:sldMkLst>
          <pc:docMk/>
          <pc:sldMk cId="1312789615" sldId="302"/>
        </pc:sldMkLst>
        <pc:spChg chg="mod">
          <ac:chgData name="Aramís MARÍN" userId="55d7c49b72a4e932" providerId="LiveId" clId="{0522475D-789A-4BB8-9799-8F6DFD29A7B1}" dt="2020-01-27T12:02:05.796" v="1326"/>
          <ac:spMkLst>
            <pc:docMk/>
            <pc:sldMk cId="1312789615" sldId="302"/>
            <ac:spMk id="2" creationId="{00000000-0000-0000-0000-000000000000}"/>
          </ac:spMkLst>
        </pc:spChg>
      </pc:sldChg>
      <pc:sldChg chg="modSp">
        <pc:chgData name="Aramís MARÍN" userId="55d7c49b72a4e932" providerId="LiveId" clId="{0522475D-789A-4BB8-9799-8F6DFD29A7B1}" dt="2020-01-27T12:02:20.912" v="1329"/>
        <pc:sldMkLst>
          <pc:docMk/>
          <pc:sldMk cId="2118053238" sldId="303"/>
        </pc:sldMkLst>
        <pc:spChg chg="mod">
          <ac:chgData name="Aramís MARÍN" userId="55d7c49b72a4e932" providerId="LiveId" clId="{0522475D-789A-4BB8-9799-8F6DFD29A7B1}" dt="2020-01-27T12:02:20.912" v="1329"/>
          <ac:spMkLst>
            <pc:docMk/>
            <pc:sldMk cId="2118053238" sldId="303"/>
            <ac:spMk id="2" creationId="{00000000-0000-0000-0000-000000000000}"/>
          </ac:spMkLst>
        </pc:spChg>
      </pc:sldChg>
      <pc:sldChg chg="modSp">
        <pc:chgData name="Aramís MARÍN" userId="55d7c49b72a4e932" providerId="LiveId" clId="{0522475D-789A-4BB8-9799-8F6DFD29A7B1}" dt="2020-01-27T12:02:16.448" v="1328"/>
        <pc:sldMkLst>
          <pc:docMk/>
          <pc:sldMk cId="2674939786" sldId="304"/>
        </pc:sldMkLst>
        <pc:spChg chg="mod">
          <ac:chgData name="Aramís MARÍN" userId="55d7c49b72a4e932" providerId="LiveId" clId="{0522475D-789A-4BB8-9799-8F6DFD29A7B1}" dt="2020-01-27T12:02:16.448" v="1328"/>
          <ac:spMkLst>
            <pc:docMk/>
            <pc:sldMk cId="2674939786" sldId="304"/>
            <ac:spMk id="2" creationId="{00000000-0000-0000-0000-000000000000}"/>
          </ac:spMkLst>
        </pc:spChg>
      </pc:sldChg>
      <pc:sldChg chg="modSp">
        <pc:chgData name="Aramís MARÍN" userId="55d7c49b72a4e932" providerId="LiveId" clId="{0522475D-789A-4BB8-9799-8F6DFD29A7B1}" dt="2020-01-27T12:02:55.455" v="1339"/>
        <pc:sldMkLst>
          <pc:docMk/>
          <pc:sldMk cId="3165006615" sldId="306"/>
        </pc:sldMkLst>
        <pc:spChg chg="mod">
          <ac:chgData name="Aramís MARÍN" userId="55d7c49b72a4e932" providerId="LiveId" clId="{0522475D-789A-4BB8-9799-8F6DFD29A7B1}" dt="2020-01-27T12:02:55.455" v="1339"/>
          <ac:spMkLst>
            <pc:docMk/>
            <pc:sldMk cId="3165006615" sldId="306"/>
            <ac:spMk id="9" creationId="{00000000-0000-0000-0000-000000000000}"/>
          </ac:spMkLst>
        </pc:spChg>
      </pc:sldChg>
      <pc:sldChg chg="modSp">
        <pc:chgData name="Aramís MARÍN" userId="55d7c49b72a4e932" providerId="LiveId" clId="{0522475D-789A-4BB8-9799-8F6DFD29A7B1}" dt="2020-01-27T12:02:12.386" v="1327"/>
        <pc:sldMkLst>
          <pc:docMk/>
          <pc:sldMk cId="4031161326" sldId="307"/>
        </pc:sldMkLst>
        <pc:spChg chg="mod">
          <ac:chgData name="Aramís MARÍN" userId="55d7c49b72a4e932" providerId="LiveId" clId="{0522475D-789A-4BB8-9799-8F6DFD29A7B1}" dt="2020-01-27T12:02:12.386" v="1327"/>
          <ac:spMkLst>
            <pc:docMk/>
            <pc:sldMk cId="4031161326" sldId="307"/>
            <ac:spMk id="2" creationId="{00000000-0000-0000-0000-000000000000}"/>
          </ac:spMkLst>
        </pc:spChg>
      </pc:sldChg>
      <pc:sldChg chg="modSp">
        <pc:chgData name="Aramís MARÍN" userId="55d7c49b72a4e932" providerId="LiveId" clId="{0522475D-789A-4BB8-9799-8F6DFD29A7B1}" dt="2020-01-27T12:02:38.718" v="1336"/>
        <pc:sldMkLst>
          <pc:docMk/>
          <pc:sldMk cId="2295941440" sldId="308"/>
        </pc:sldMkLst>
        <pc:spChg chg="mod">
          <ac:chgData name="Aramís MARÍN" userId="55d7c49b72a4e932" providerId="LiveId" clId="{0522475D-789A-4BB8-9799-8F6DFD29A7B1}" dt="2020-01-27T12:02:38.718" v="1336"/>
          <ac:spMkLst>
            <pc:docMk/>
            <pc:sldMk cId="2295941440" sldId="308"/>
            <ac:spMk id="2" creationId="{00000000-0000-0000-0000-000000000000}"/>
          </ac:spMkLst>
        </pc:spChg>
      </pc:sldChg>
      <pc:sldChg chg="modSp">
        <pc:chgData name="Aramís MARÍN" userId="55d7c49b72a4e932" providerId="LiveId" clId="{0522475D-789A-4BB8-9799-8F6DFD29A7B1}" dt="2020-01-27T12:02:24.878" v="1330"/>
        <pc:sldMkLst>
          <pc:docMk/>
          <pc:sldMk cId="1727007481" sldId="309"/>
        </pc:sldMkLst>
        <pc:spChg chg="mod">
          <ac:chgData name="Aramís MARÍN" userId="55d7c49b72a4e932" providerId="LiveId" clId="{0522475D-789A-4BB8-9799-8F6DFD29A7B1}" dt="2020-01-27T12:02:24.878" v="1330"/>
          <ac:spMkLst>
            <pc:docMk/>
            <pc:sldMk cId="1727007481" sldId="309"/>
            <ac:spMk id="2" creationId="{00000000-0000-0000-0000-000000000000}"/>
          </ac:spMkLst>
        </pc:spChg>
      </pc:sldChg>
      <pc:sldChg chg="modSp">
        <pc:chgData name="Aramís MARÍN" userId="55d7c49b72a4e932" providerId="LiveId" clId="{0522475D-789A-4BB8-9799-8F6DFD29A7B1}" dt="2020-01-27T12:02:33.251" v="1333"/>
        <pc:sldMkLst>
          <pc:docMk/>
          <pc:sldMk cId="4274331151" sldId="310"/>
        </pc:sldMkLst>
        <pc:spChg chg="mod">
          <ac:chgData name="Aramís MARÍN" userId="55d7c49b72a4e932" providerId="LiveId" clId="{0522475D-789A-4BB8-9799-8F6DFD29A7B1}" dt="2020-01-27T12:02:33.251" v="1333"/>
          <ac:spMkLst>
            <pc:docMk/>
            <pc:sldMk cId="4274331151" sldId="310"/>
            <ac:spMk id="2" creationId="{00000000-0000-0000-0000-000000000000}"/>
          </ac:spMkLst>
        </pc:spChg>
      </pc:sldChg>
      <pc:sldChg chg="addSp delSp modSp add">
        <pc:chgData name="Aramís MARÍN" userId="55d7c49b72a4e932" providerId="LiveId" clId="{0522475D-789A-4BB8-9799-8F6DFD29A7B1}" dt="2020-01-27T12:03:07.214" v="1343"/>
        <pc:sldMkLst>
          <pc:docMk/>
          <pc:sldMk cId="3039691092" sldId="311"/>
        </pc:sldMkLst>
        <pc:spChg chg="mod">
          <ac:chgData name="Aramís MARÍN" userId="55d7c49b72a4e932" providerId="LiveId" clId="{0522475D-789A-4BB8-9799-8F6DFD29A7B1}" dt="2020-01-27T11:48:25.058" v="20" actId="20577"/>
          <ac:spMkLst>
            <pc:docMk/>
            <pc:sldMk cId="3039691092" sldId="311"/>
            <ac:spMk id="2" creationId="{D44FAC11-4CE3-4E46-89AE-32C2EB3C3750}"/>
          </ac:spMkLst>
        </pc:spChg>
        <pc:spChg chg="del">
          <ac:chgData name="Aramís MARÍN" userId="55d7c49b72a4e932" providerId="LiveId" clId="{0522475D-789A-4BB8-9799-8F6DFD29A7B1}" dt="2020-01-27T11:48:30.347" v="21" actId="478"/>
          <ac:spMkLst>
            <pc:docMk/>
            <pc:sldMk cId="3039691092" sldId="311"/>
            <ac:spMk id="3" creationId="{CE9C592E-1A66-4EF9-839D-7EDE2BB1927C}"/>
          </ac:spMkLst>
        </pc:spChg>
        <pc:spChg chg="del">
          <ac:chgData name="Aramís MARÍN" userId="55d7c49b72a4e932" providerId="LiveId" clId="{0522475D-789A-4BB8-9799-8F6DFD29A7B1}" dt="2020-01-27T11:48:30.347" v="21" actId="478"/>
          <ac:spMkLst>
            <pc:docMk/>
            <pc:sldMk cId="3039691092" sldId="311"/>
            <ac:spMk id="4" creationId="{CE9C592E-1A66-4EF9-839D-7EDE2BB1927C}"/>
          </ac:spMkLst>
        </pc:spChg>
        <pc:spChg chg="del">
          <ac:chgData name="Aramís MARÍN" userId="55d7c49b72a4e932" providerId="LiveId" clId="{0522475D-789A-4BB8-9799-8F6DFD29A7B1}" dt="2020-01-27T11:48:30.347" v="21" actId="478"/>
          <ac:spMkLst>
            <pc:docMk/>
            <pc:sldMk cId="3039691092" sldId="311"/>
            <ac:spMk id="5" creationId="{CE9C592E-1A66-4EF9-839D-7EDE2BB1927C}"/>
          </ac:spMkLst>
        </pc:spChg>
        <pc:spChg chg="del">
          <ac:chgData name="Aramís MARÍN" userId="55d7c49b72a4e932" providerId="LiveId" clId="{0522475D-789A-4BB8-9799-8F6DFD29A7B1}" dt="2020-01-27T11:48:30.347" v="21" actId="478"/>
          <ac:spMkLst>
            <pc:docMk/>
            <pc:sldMk cId="3039691092" sldId="311"/>
            <ac:spMk id="6" creationId="{CE9C592E-1A66-4EF9-839D-7EDE2BB1927C}"/>
          </ac:spMkLst>
        </pc:spChg>
        <pc:spChg chg="del">
          <ac:chgData name="Aramís MARÍN" userId="55d7c49b72a4e932" providerId="LiveId" clId="{0522475D-789A-4BB8-9799-8F6DFD29A7B1}" dt="2020-01-27T11:48:30.347" v="21" actId="478"/>
          <ac:spMkLst>
            <pc:docMk/>
            <pc:sldMk cId="3039691092" sldId="311"/>
            <ac:spMk id="7" creationId="{CE9C592E-1A66-4EF9-839D-7EDE2BB1927C}"/>
          </ac:spMkLst>
        </pc:spChg>
        <pc:spChg chg="del">
          <ac:chgData name="Aramís MARÍN" userId="55d7c49b72a4e932" providerId="LiveId" clId="{0522475D-789A-4BB8-9799-8F6DFD29A7B1}" dt="2020-01-27T12:03:06.771" v="1342" actId="478"/>
          <ac:spMkLst>
            <pc:docMk/>
            <pc:sldMk cId="3039691092" sldId="311"/>
            <ac:spMk id="9" creationId="{00000000-0000-0000-0000-000000000000}"/>
          </ac:spMkLst>
        </pc:spChg>
        <pc:spChg chg="add del mod">
          <ac:chgData name="Aramís MARÍN" userId="55d7c49b72a4e932" providerId="LiveId" clId="{0522475D-789A-4BB8-9799-8F6DFD29A7B1}" dt="2020-01-27T11:49:06.947" v="48" actId="478"/>
          <ac:spMkLst>
            <pc:docMk/>
            <pc:sldMk cId="3039691092" sldId="311"/>
            <ac:spMk id="10" creationId="{0E8CF794-28D9-41E2-97E8-E6BEF760EFB4}"/>
          </ac:spMkLst>
        </pc:spChg>
        <pc:spChg chg="add mod">
          <ac:chgData name="Aramís MARÍN" userId="55d7c49b72a4e932" providerId="LiveId" clId="{0522475D-789A-4BB8-9799-8F6DFD29A7B1}" dt="2020-01-27T11:53:28.891" v="428" actId="1036"/>
          <ac:spMkLst>
            <pc:docMk/>
            <pc:sldMk cId="3039691092" sldId="311"/>
            <ac:spMk id="11" creationId="{F2000D6B-B782-49BE-A79B-ED37F01B16C1}"/>
          </ac:spMkLst>
        </pc:spChg>
        <pc:spChg chg="add mod">
          <ac:chgData name="Aramís MARÍN" userId="55d7c49b72a4e932" providerId="LiveId" clId="{0522475D-789A-4BB8-9799-8F6DFD29A7B1}" dt="2020-01-27T12:00:16.461" v="1305" actId="20577"/>
          <ac:spMkLst>
            <pc:docMk/>
            <pc:sldMk cId="3039691092" sldId="311"/>
            <ac:spMk id="13" creationId="{47F83B04-E021-4895-A37A-D8C38B0D152D}"/>
          </ac:spMkLst>
        </pc:spChg>
        <pc:spChg chg="add mod">
          <ac:chgData name="Aramís MARÍN" userId="55d7c49b72a4e932" providerId="LiveId" clId="{0522475D-789A-4BB8-9799-8F6DFD29A7B1}" dt="2020-01-27T11:53:49.564" v="441" actId="20577"/>
          <ac:spMkLst>
            <pc:docMk/>
            <pc:sldMk cId="3039691092" sldId="311"/>
            <ac:spMk id="14" creationId="{C34355A5-CBF2-4FC2-87CA-4998178BB786}"/>
          </ac:spMkLst>
        </pc:spChg>
        <pc:spChg chg="add del">
          <ac:chgData name="Aramís MARÍN" userId="55d7c49b72a4e932" providerId="LiveId" clId="{0522475D-789A-4BB8-9799-8F6DFD29A7B1}" dt="2020-01-27T12:03:02.161" v="1341"/>
          <ac:spMkLst>
            <pc:docMk/>
            <pc:sldMk cId="3039691092" sldId="311"/>
            <ac:spMk id="15" creationId="{6EE0007C-341E-482C-BBB3-73BCC9EA9D95}"/>
          </ac:spMkLst>
        </pc:spChg>
        <pc:spChg chg="add">
          <ac:chgData name="Aramís MARÍN" userId="55d7c49b72a4e932" providerId="LiveId" clId="{0522475D-789A-4BB8-9799-8F6DFD29A7B1}" dt="2020-01-27T12:03:07.214" v="1343"/>
          <ac:spMkLst>
            <pc:docMk/>
            <pc:sldMk cId="3039691092" sldId="311"/>
            <ac:spMk id="16" creationId="{C042D5DF-415E-4EB5-AA1F-AAAF555432AE}"/>
          </ac:spMkLst>
        </pc:spChg>
        <pc:picChg chg="add mod">
          <ac:chgData name="Aramís MARÍN" userId="55d7c49b72a4e932" providerId="LiveId" clId="{0522475D-789A-4BB8-9799-8F6DFD29A7B1}" dt="2020-01-27T11:53:28.891" v="428" actId="1036"/>
          <ac:picMkLst>
            <pc:docMk/>
            <pc:sldMk cId="3039691092" sldId="311"/>
            <ac:picMk id="12" creationId="{7C4EE445-740F-4474-95C4-BF85E7FF0E6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5562" tIns="47781" rIns="95562" bIns="47781" rtlCol="0"/>
          <a:lstStyle>
            <a:lvl1pPr algn="l">
              <a:defRPr sz="1300"/>
            </a:lvl1pPr>
          </a:lstStyle>
          <a:p>
            <a:endParaRPr lang="fr-FR" dirty="0"/>
          </a:p>
        </p:txBody>
      </p:sp>
      <p:sp>
        <p:nvSpPr>
          <p:cNvPr id="3" name="Espace réservé de la date 2"/>
          <p:cNvSpPr>
            <a:spLocks noGrp="1"/>
          </p:cNvSpPr>
          <p:nvPr>
            <p:ph type="dt" idx="1"/>
          </p:nvPr>
        </p:nvSpPr>
        <p:spPr>
          <a:xfrm>
            <a:off x="3851343" y="0"/>
            <a:ext cx="2946347" cy="498215"/>
          </a:xfrm>
          <a:prstGeom prst="rect">
            <a:avLst/>
          </a:prstGeom>
        </p:spPr>
        <p:txBody>
          <a:bodyPr vert="horz" lIns="95562" tIns="47781" rIns="95562" bIns="47781" rtlCol="0"/>
          <a:lstStyle>
            <a:lvl1pPr algn="r">
              <a:defRPr sz="1300"/>
            </a:lvl1pPr>
          </a:lstStyle>
          <a:p>
            <a:fld id="{5182A6AA-05E9-7E4F-80B9-E262E90E78CB}" type="datetimeFigureOut">
              <a:rPr lang="fr-FR" smtClean="0"/>
              <a:t>27/01/2020</a:t>
            </a:fld>
            <a:endParaRPr lang="fr-FR" dirty="0"/>
          </a:p>
        </p:txBody>
      </p:sp>
      <p:sp>
        <p:nvSpPr>
          <p:cNvPr id="4" name="Espace réservé de l’image des diapositives 3"/>
          <p:cNvSpPr>
            <a:spLocks noGrp="1" noRot="1" noChangeAspect="1"/>
          </p:cNvSpPr>
          <p:nvPr>
            <p:ph type="sldImg" idx="2"/>
          </p:nvPr>
        </p:nvSpPr>
        <p:spPr>
          <a:xfrm>
            <a:off x="979488" y="1241425"/>
            <a:ext cx="4840287" cy="3351213"/>
          </a:xfrm>
          <a:prstGeom prst="rect">
            <a:avLst/>
          </a:prstGeom>
          <a:noFill/>
          <a:ln w="12700">
            <a:solidFill>
              <a:prstClr val="black"/>
            </a:solidFill>
          </a:ln>
        </p:spPr>
        <p:txBody>
          <a:bodyPr vert="horz" lIns="95562" tIns="47781" rIns="95562" bIns="47781" rtlCol="0" anchor="ctr"/>
          <a:lstStyle/>
          <a:p>
            <a:endParaRPr lang="fr-FR" dirty="0"/>
          </a:p>
        </p:txBody>
      </p:sp>
      <p:sp>
        <p:nvSpPr>
          <p:cNvPr id="5" name="Espace réservé des notes 4"/>
          <p:cNvSpPr>
            <a:spLocks noGrp="1"/>
          </p:cNvSpPr>
          <p:nvPr>
            <p:ph type="body" sz="quarter" idx="3"/>
          </p:nvPr>
        </p:nvSpPr>
        <p:spPr>
          <a:xfrm>
            <a:off x="679927" y="4778723"/>
            <a:ext cx="5439410" cy="3909864"/>
          </a:xfrm>
          <a:prstGeom prst="rect">
            <a:avLst/>
          </a:prstGeom>
        </p:spPr>
        <p:txBody>
          <a:bodyPr vert="horz" lIns="95562" tIns="47781" rIns="95562" bIns="47781"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1"/>
            <a:ext cx="2946347" cy="498214"/>
          </a:xfrm>
          <a:prstGeom prst="rect">
            <a:avLst/>
          </a:prstGeom>
        </p:spPr>
        <p:txBody>
          <a:bodyPr vert="horz" lIns="95562" tIns="47781" rIns="95562" bIns="47781" rtlCol="0" anchor="b"/>
          <a:lstStyle>
            <a:lvl1pPr algn="l">
              <a:defRPr sz="1300"/>
            </a:lvl1pPr>
          </a:lstStyle>
          <a:p>
            <a:endParaRPr lang="fr-FR" dirty="0"/>
          </a:p>
        </p:txBody>
      </p:sp>
      <p:sp>
        <p:nvSpPr>
          <p:cNvPr id="7" name="Espace réservé du numéro de diapositive 6"/>
          <p:cNvSpPr>
            <a:spLocks noGrp="1"/>
          </p:cNvSpPr>
          <p:nvPr>
            <p:ph type="sldNum" sz="quarter" idx="5"/>
          </p:nvPr>
        </p:nvSpPr>
        <p:spPr>
          <a:xfrm>
            <a:off x="3851343" y="9431601"/>
            <a:ext cx="2946347" cy="498214"/>
          </a:xfrm>
          <a:prstGeom prst="rect">
            <a:avLst/>
          </a:prstGeom>
        </p:spPr>
        <p:txBody>
          <a:bodyPr vert="horz" lIns="95562" tIns="47781" rIns="95562" bIns="47781" rtlCol="0" anchor="b"/>
          <a:lstStyle>
            <a:lvl1pPr algn="r">
              <a:defRPr sz="1300"/>
            </a:lvl1pPr>
          </a:lstStyle>
          <a:p>
            <a:fld id="{27EC5718-F4F2-B54F-AE24-991AA9961642}" type="slidenum">
              <a:rPr lang="fr-FR" smtClean="0"/>
              <a:t>‹N°›</a:t>
            </a:fld>
            <a:endParaRPr lang="fr-FR" dirty="0"/>
          </a:p>
        </p:txBody>
      </p:sp>
    </p:spTree>
    <p:extLst>
      <p:ext uri="{BB962C8B-B14F-4D97-AF65-F5344CB8AC3E}">
        <p14:creationId xmlns:p14="http://schemas.microsoft.com/office/powerpoint/2010/main" val="1040957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7EC5718-F4F2-B54F-AE24-991AA9961642}" type="slidenum">
              <a:rPr lang="fr-FR" smtClean="0"/>
              <a:t>1</a:t>
            </a:fld>
            <a:endParaRPr lang="fr-FR" dirty="0"/>
          </a:p>
        </p:txBody>
      </p:sp>
    </p:spTree>
    <p:extLst>
      <p:ext uri="{BB962C8B-B14F-4D97-AF65-F5344CB8AC3E}">
        <p14:creationId xmlns:p14="http://schemas.microsoft.com/office/powerpoint/2010/main" val="24540420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33644A6-43AB-EC4E-B692-0DAA7C1549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6686" y="4509120"/>
            <a:ext cx="6639315" cy="2348880"/>
          </a:xfrm>
          <a:prstGeom prst="rect">
            <a:avLst/>
          </a:prstGeom>
        </p:spPr>
      </p:pic>
      <p:pic>
        <p:nvPicPr>
          <p:cNvPr id="8" name="Image 7">
            <a:extLst>
              <a:ext uri="{FF2B5EF4-FFF2-40B4-BE49-F238E27FC236}">
                <a16:creationId xmlns:a16="http://schemas.microsoft.com/office/drawing/2014/main" id="{668A9909-1A75-2947-B919-6B7F08F8DD84}"/>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6825209" cy="2780928"/>
          </a:xfrm>
          <a:prstGeom prst="rect">
            <a:avLst/>
          </a:prstGeom>
        </p:spPr>
      </p:pic>
      <p:sp>
        <p:nvSpPr>
          <p:cNvPr id="2" name="Titre 1"/>
          <p:cNvSpPr>
            <a:spLocks noGrp="1"/>
          </p:cNvSpPr>
          <p:nvPr>
            <p:ph type="ctrTitle"/>
          </p:nvPr>
        </p:nvSpPr>
        <p:spPr>
          <a:xfrm>
            <a:off x="742950" y="2130427"/>
            <a:ext cx="8420100" cy="1470025"/>
          </a:xfrm>
        </p:spPr>
        <p:txBody>
          <a:bodyPr/>
          <a:lstStyle/>
          <a:p>
            <a:r>
              <a:rPr lang="fr-FR"/>
              <a:t>Modifiez le style du titre</a:t>
            </a:r>
          </a:p>
        </p:txBody>
      </p:sp>
      <p:sp>
        <p:nvSpPr>
          <p:cNvPr id="3" name="Sous-titr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371475" indent="0" algn="ctr">
              <a:buNone/>
              <a:defRPr>
                <a:solidFill>
                  <a:schemeClr val="tx1">
                    <a:tint val="75000"/>
                  </a:schemeClr>
                </a:solidFill>
              </a:defRPr>
            </a:lvl2pPr>
            <a:lvl3pPr marL="742950" indent="0" algn="ctr">
              <a:buNone/>
              <a:defRPr>
                <a:solidFill>
                  <a:schemeClr val="tx1">
                    <a:tint val="75000"/>
                  </a:schemeClr>
                </a:solidFill>
              </a:defRPr>
            </a:lvl3pPr>
            <a:lvl4pPr marL="1114425" indent="0" algn="ctr">
              <a:buNone/>
              <a:defRPr>
                <a:solidFill>
                  <a:schemeClr val="tx1">
                    <a:tint val="75000"/>
                  </a:schemeClr>
                </a:solidFill>
              </a:defRPr>
            </a:lvl4pPr>
            <a:lvl5pPr marL="1485900" indent="0" algn="ctr">
              <a:buNone/>
              <a:defRPr>
                <a:solidFill>
                  <a:schemeClr val="tx1">
                    <a:tint val="75000"/>
                  </a:schemeClr>
                </a:solidFill>
              </a:defRPr>
            </a:lvl5pPr>
            <a:lvl6pPr marL="1857375" indent="0" algn="ctr">
              <a:buNone/>
              <a:defRPr>
                <a:solidFill>
                  <a:schemeClr val="tx1">
                    <a:tint val="75000"/>
                  </a:schemeClr>
                </a:solidFill>
              </a:defRPr>
            </a:lvl6pPr>
            <a:lvl7pPr marL="2228850" indent="0" algn="ctr">
              <a:buNone/>
              <a:defRPr>
                <a:solidFill>
                  <a:schemeClr val="tx1">
                    <a:tint val="75000"/>
                  </a:schemeClr>
                </a:solidFill>
              </a:defRPr>
            </a:lvl7pPr>
            <a:lvl8pPr marL="2600325" indent="0" algn="ctr">
              <a:buNone/>
              <a:defRPr>
                <a:solidFill>
                  <a:schemeClr val="tx1">
                    <a:tint val="75000"/>
                  </a:schemeClr>
                </a:solidFill>
              </a:defRPr>
            </a:lvl8pPr>
            <a:lvl9pPr marL="29718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endParaRPr lang="fr-FR" dirty="0"/>
          </a:p>
        </p:txBody>
      </p:sp>
      <p:sp>
        <p:nvSpPr>
          <p:cNvPr id="5" name="Espace réservé du pied de page 4"/>
          <p:cNvSpPr>
            <a:spLocks noGrp="1"/>
          </p:cNvSpPr>
          <p:nvPr>
            <p:ph type="ftr" sz="quarter" idx="11"/>
          </p:nvPr>
        </p:nvSpPr>
        <p:spPr/>
        <p:txBody>
          <a:bodyPr/>
          <a:lstStyle/>
          <a:p>
            <a:r>
              <a:rPr lang="fr-FR"/>
              <a:t>V.2019-11-AM</a:t>
            </a:r>
            <a:endParaRPr lang="fr-FR" dirty="0"/>
          </a:p>
        </p:txBody>
      </p:sp>
      <p:sp>
        <p:nvSpPr>
          <p:cNvPr id="6" name="Espace réservé du numéro de diapositive 5"/>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244051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D62BB85-58C5-2C45-978E-296EE31740AB}"/>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8" name="Image 7">
            <a:extLst>
              <a:ext uri="{FF2B5EF4-FFF2-40B4-BE49-F238E27FC236}">
                <a16:creationId xmlns:a16="http://schemas.microsoft.com/office/drawing/2014/main" id="{8212E56D-2976-EE4C-A11F-D35BEF786CA4}"/>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2" name="Titre 1"/>
          <p:cNvSpPr>
            <a:spLocks noGrp="1"/>
          </p:cNvSpPr>
          <p:nvPr>
            <p:ph type="title"/>
          </p:nvPr>
        </p:nvSpPr>
        <p:spPr>
          <a:xfrm>
            <a:off x="916051" y="913912"/>
            <a:ext cx="6494222" cy="776118"/>
          </a:xfrm>
        </p:spPr>
        <p:txBody>
          <a:bodyPr/>
          <a:lstStyle>
            <a:lvl1pPr algn="l">
              <a:defRPr/>
            </a:lvl1pPr>
          </a:lstStyle>
          <a:p>
            <a:r>
              <a:rPr lang="fr-FR" dirty="0"/>
              <a:t>Modifiez le style du titre</a:t>
            </a:r>
          </a:p>
        </p:txBody>
      </p:sp>
      <p:sp>
        <p:nvSpPr>
          <p:cNvPr id="3" name="Espace réservé du contenu 2"/>
          <p:cNvSpPr>
            <a:spLocks noGrp="1"/>
          </p:cNvSpPr>
          <p:nvPr>
            <p:ph idx="1"/>
          </p:nvPr>
        </p:nvSpPr>
        <p:spPr>
          <a:xfrm>
            <a:off x="495300" y="1828482"/>
            <a:ext cx="8915400" cy="42976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endParaRPr lang="fr-FR" dirty="0"/>
          </a:p>
        </p:txBody>
      </p:sp>
      <p:sp>
        <p:nvSpPr>
          <p:cNvPr id="5" name="Espace réservé du pied de page 4"/>
          <p:cNvSpPr>
            <a:spLocks noGrp="1"/>
          </p:cNvSpPr>
          <p:nvPr>
            <p:ph type="ftr" sz="quarter" idx="11"/>
          </p:nvPr>
        </p:nvSpPr>
        <p:spPr/>
        <p:txBody>
          <a:bodyPr/>
          <a:lstStyle/>
          <a:p>
            <a:r>
              <a:rPr lang="fr-FR"/>
              <a:t>V.2019-11-AM</a:t>
            </a:r>
            <a:endParaRPr lang="fr-FR" dirty="0"/>
          </a:p>
        </p:txBody>
      </p:sp>
      <p:sp>
        <p:nvSpPr>
          <p:cNvPr id="6" name="Espace réservé du numéro de diapositive 5"/>
          <p:cNvSpPr>
            <a:spLocks noGrp="1"/>
          </p:cNvSpPr>
          <p:nvPr>
            <p:ph type="sldNum" sz="quarter" idx="12"/>
          </p:nvPr>
        </p:nvSpPr>
        <p:spPr/>
        <p:txBody>
          <a:bodyPr/>
          <a:lstStyle/>
          <a:p>
            <a:fld id="{7B21F7F1-2EBD-4075-9C39-7F4C28F0F29B}" type="slidenum">
              <a:rPr lang="fr-FR" smtClean="0"/>
              <a:t>‹N°›</a:t>
            </a:fld>
            <a:endParaRPr lang="fr-FR" dirty="0"/>
          </a:p>
        </p:txBody>
      </p:sp>
      <p:sp>
        <p:nvSpPr>
          <p:cNvPr id="9" name="Espace réservé du numéro de diapositive 5">
            <a:extLst>
              <a:ext uri="{FF2B5EF4-FFF2-40B4-BE49-F238E27FC236}">
                <a16:creationId xmlns:a16="http://schemas.microsoft.com/office/drawing/2014/main" id="{A1AD3C94-4F77-41B6-BA0D-BC80977AFF89}"/>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962761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B503D6E-1744-D741-ABA9-581D53BD93F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6686" y="3861048"/>
            <a:ext cx="6639315" cy="2996952"/>
          </a:xfrm>
          <a:prstGeom prst="rect">
            <a:avLst/>
          </a:prstGeom>
        </p:spPr>
      </p:pic>
      <p:pic>
        <p:nvPicPr>
          <p:cNvPr id="8" name="Image 7">
            <a:extLst>
              <a:ext uri="{FF2B5EF4-FFF2-40B4-BE49-F238E27FC236}">
                <a16:creationId xmlns:a16="http://schemas.microsoft.com/office/drawing/2014/main" id="{324307B8-2A2E-F345-98EF-5B6DB9332DF2}"/>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6825209" cy="3082766"/>
          </a:xfrm>
          <a:prstGeom prst="rect">
            <a:avLst/>
          </a:prstGeom>
        </p:spPr>
      </p:pic>
      <p:sp>
        <p:nvSpPr>
          <p:cNvPr id="2" name="Titre 1"/>
          <p:cNvSpPr>
            <a:spLocks noGrp="1"/>
          </p:cNvSpPr>
          <p:nvPr>
            <p:ph type="title"/>
          </p:nvPr>
        </p:nvSpPr>
        <p:spPr>
          <a:xfrm>
            <a:off x="782506" y="4406902"/>
            <a:ext cx="8420100" cy="1362075"/>
          </a:xfrm>
        </p:spPr>
        <p:txBody>
          <a:bodyPr anchor="t"/>
          <a:lstStyle>
            <a:lvl1pPr algn="l">
              <a:defRPr sz="3250" b="1" cap="all"/>
            </a:lvl1pPr>
          </a:lstStyle>
          <a:p>
            <a:r>
              <a:rPr lang="fr-FR" dirty="0"/>
              <a:t>Modifiez le style du titre</a:t>
            </a:r>
          </a:p>
        </p:txBody>
      </p:sp>
      <p:sp>
        <p:nvSpPr>
          <p:cNvPr id="3" name="Espace réservé du texte 2"/>
          <p:cNvSpPr>
            <a:spLocks noGrp="1"/>
          </p:cNvSpPr>
          <p:nvPr>
            <p:ph type="body" idx="1"/>
          </p:nvPr>
        </p:nvSpPr>
        <p:spPr>
          <a:xfrm>
            <a:off x="782506" y="2906713"/>
            <a:ext cx="8420100" cy="1500187"/>
          </a:xfrm>
        </p:spPr>
        <p:txBody>
          <a:bodyPr anchor="b"/>
          <a:lstStyle>
            <a:lvl1pPr marL="0" indent="0">
              <a:buNone/>
              <a:defRPr sz="1625">
                <a:solidFill>
                  <a:schemeClr val="tx1">
                    <a:tint val="75000"/>
                  </a:schemeClr>
                </a:solidFill>
              </a:defRPr>
            </a:lvl1pPr>
            <a:lvl2pPr marL="371475" indent="0">
              <a:buNone/>
              <a:defRPr sz="1463">
                <a:solidFill>
                  <a:schemeClr val="tx1">
                    <a:tint val="75000"/>
                  </a:schemeClr>
                </a:solidFill>
              </a:defRPr>
            </a:lvl2pPr>
            <a:lvl3pPr marL="742950" indent="0">
              <a:buNone/>
              <a:defRPr sz="1300">
                <a:solidFill>
                  <a:schemeClr val="tx1">
                    <a:tint val="75000"/>
                  </a:schemeClr>
                </a:solidFill>
              </a:defRPr>
            </a:lvl3pPr>
            <a:lvl4pPr marL="1114425" indent="0">
              <a:buNone/>
              <a:defRPr sz="1138">
                <a:solidFill>
                  <a:schemeClr val="tx1">
                    <a:tint val="75000"/>
                  </a:schemeClr>
                </a:solidFill>
              </a:defRPr>
            </a:lvl4pPr>
            <a:lvl5pPr marL="1485900" indent="0">
              <a:buNone/>
              <a:defRPr sz="1138">
                <a:solidFill>
                  <a:schemeClr val="tx1">
                    <a:tint val="75000"/>
                  </a:schemeClr>
                </a:solidFill>
              </a:defRPr>
            </a:lvl5pPr>
            <a:lvl6pPr marL="1857375" indent="0">
              <a:buNone/>
              <a:defRPr sz="1138">
                <a:solidFill>
                  <a:schemeClr val="tx1">
                    <a:tint val="75000"/>
                  </a:schemeClr>
                </a:solidFill>
              </a:defRPr>
            </a:lvl6pPr>
            <a:lvl7pPr marL="2228850" indent="0">
              <a:buNone/>
              <a:defRPr sz="1138">
                <a:solidFill>
                  <a:schemeClr val="tx1">
                    <a:tint val="75000"/>
                  </a:schemeClr>
                </a:solidFill>
              </a:defRPr>
            </a:lvl7pPr>
            <a:lvl8pPr marL="2600325" indent="0">
              <a:buNone/>
              <a:defRPr sz="1138">
                <a:solidFill>
                  <a:schemeClr val="tx1">
                    <a:tint val="75000"/>
                  </a:schemeClr>
                </a:solidFill>
              </a:defRPr>
            </a:lvl8pPr>
            <a:lvl9pPr marL="2971800" indent="0">
              <a:buNone/>
              <a:defRPr sz="1138">
                <a:solidFill>
                  <a:schemeClr val="tx1">
                    <a:tint val="75000"/>
                  </a:schemeClr>
                </a:solidFill>
              </a:defRPr>
            </a:lvl9pPr>
          </a:lstStyle>
          <a:p>
            <a:pPr lvl="0"/>
            <a:r>
              <a:rPr lang="fr-FR" dirty="0"/>
              <a:t>Modifiez les styles du texte du masque</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endParaRPr lang="fr-FR" dirty="0"/>
          </a:p>
        </p:txBody>
      </p:sp>
      <p:sp>
        <p:nvSpPr>
          <p:cNvPr id="5" name="Espace réservé du pied de page 4"/>
          <p:cNvSpPr>
            <a:spLocks noGrp="1"/>
          </p:cNvSpPr>
          <p:nvPr>
            <p:ph type="ftr" sz="quarter" idx="11"/>
          </p:nvPr>
        </p:nvSpPr>
        <p:spPr/>
        <p:txBody>
          <a:bodyPr/>
          <a:lstStyle/>
          <a:p>
            <a:r>
              <a:rPr lang="fr-FR"/>
              <a:t>V.2019-11-AM</a:t>
            </a:r>
            <a:endParaRPr lang="fr-FR" dirty="0"/>
          </a:p>
        </p:txBody>
      </p:sp>
      <p:sp>
        <p:nvSpPr>
          <p:cNvPr id="6" name="Espace réservé du numéro de diapositive 5"/>
          <p:cNvSpPr>
            <a:spLocks noGrp="1"/>
          </p:cNvSpPr>
          <p:nvPr>
            <p:ph type="sldNum" sz="quarter" idx="12"/>
          </p:nvPr>
        </p:nvSpPr>
        <p:spPr/>
        <p:txBody>
          <a:bodyPr/>
          <a:lstStyle/>
          <a:p>
            <a:fld id="{7B21F7F1-2EBD-4075-9C39-7F4C28F0F29B}" type="slidenum">
              <a:rPr lang="fr-FR" smtClean="0"/>
              <a:t>‹N°›</a:t>
            </a:fld>
            <a:endParaRPr lang="fr-FR" dirty="0"/>
          </a:p>
        </p:txBody>
      </p:sp>
      <p:sp>
        <p:nvSpPr>
          <p:cNvPr id="9" name="Espace réservé du numéro de diapositive 5">
            <a:extLst>
              <a:ext uri="{FF2B5EF4-FFF2-40B4-BE49-F238E27FC236}">
                <a16:creationId xmlns:a16="http://schemas.microsoft.com/office/drawing/2014/main" id="{171A3344-B64D-4919-AA31-513EA676F3AA}"/>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33788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95300" y="1772816"/>
            <a:ext cx="4375150" cy="4353348"/>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p:cNvSpPr>
            <a:spLocks noGrp="1"/>
          </p:cNvSpPr>
          <p:nvPr>
            <p:ph sz="half" idx="2"/>
          </p:nvPr>
        </p:nvSpPr>
        <p:spPr>
          <a:xfrm>
            <a:off x="5035550" y="1772816"/>
            <a:ext cx="4375150" cy="4353348"/>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p>
            <a:endParaRPr lang="fr-FR" dirty="0"/>
          </a:p>
        </p:txBody>
      </p:sp>
      <p:sp>
        <p:nvSpPr>
          <p:cNvPr id="6" name="Espace réservé du pied de page 5"/>
          <p:cNvSpPr>
            <a:spLocks noGrp="1"/>
          </p:cNvSpPr>
          <p:nvPr>
            <p:ph type="ftr" sz="quarter" idx="11"/>
          </p:nvPr>
        </p:nvSpPr>
        <p:spPr/>
        <p:txBody>
          <a:bodyPr/>
          <a:lstStyle/>
          <a:p>
            <a:r>
              <a:rPr lang="fr-FR"/>
              <a:t>V.2019-11-AM</a:t>
            </a:r>
            <a:endParaRPr lang="fr-FR" dirty="0"/>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sp>
        <p:nvSpPr>
          <p:cNvPr id="13" name="Titre 11">
            <a:extLst>
              <a:ext uri="{FF2B5EF4-FFF2-40B4-BE49-F238E27FC236}">
                <a16:creationId xmlns:a16="http://schemas.microsoft.com/office/drawing/2014/main" id="{B7354E9F-F461-ED4E-B3BA-021028D92EA1}"/>
              </a:ext>
            </a:extLst>
          </p:cNvPr>
          <p:cNvSpPr>
            <a:spLocks noGrp="1"/>
          </p:cNvSpPr>
          <p:nvPr>
            <p:ph type="title"/>
          </p:nvPr>
        </p:nvSpPr>
        <p:spPr>
          <a:xfrm>
            <a:off x="921436" y="913912"/>
            <a:ext cx="5903772" cy="776118"/>
          </a:xfrm>
        </p:spPr>
        <p:txBody>
          <a:bodyPr/>
          <a:lstStyle>
            <a:lvl1pPr algn="l">
              <a:defRPr/>
            </a:lvl1pPr>
          </a:lstStyle>
          <a:p>
            <a:r>
              <a:rPr lang="fr-FR" dirty="0"/>
              <a:t>Modifiez le style du titre</a:t>
            </a:r>
          </a:p>
        </p:txBody>
      </p:sp>
      <p:pic>
        <p:nvPicPr>
          <p:cNvPr id="10" name="Image 9">
            <a:extLst>
              <a:ext uri="{FF2B5EF4-FFF2-40B4-BE49-F238E27FC236}">
                <a16:creationId xmlns:a16="http://schemas.microsoft.com/office/drawing/2014/main" id="{32FFB2F9-C358-4DE9-99B5-86EC4E3EBF7C}"/>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1" name="Image 10">
            <a:extLst>
              <a:ext uri="{FF2B5EF4-FFF2-40B4-BE49-F238E27FC236}">
                <a16:creationId xmlns:a16="http://schemas.microsoft.com/office/drawing/2014/main" id="{4F455CCB-E45A-4684-B94B-9DEF5FA6B819}"/>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2" name="Espace réservé du numéro de diapositive 5">
            <a:extLst>
              <a:ext uri="{FF2B5EF4-FFF2-40B4-BE49-F238E27FC236}">
                <a16:creationId xmlns:a16="http://schemas.microsoft.com/office/drawing/2014/main" id="{B233FEA1-B4F4-4B06-ADC8-707A735A1519}"/>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03398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95300" y="1535113"/>
            <a:ext cx="4376870"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fr-FR"/>
              <a:t>Modifiez les styles du texte du masque</a:t>
            </a:r>
          </a:p>
        </p:txBody>
      </p:sp>
      <p:sp>
        <p:nvSpPr>
          <p:cNvPr id="4" name="Espace réservé du contenu 3"/>
          <p:cNvSpPr>
            <a:spLocks noGrp="1"/>
          </p:cNvSpPr>
          <p:nvPr>
            <p:ph sz="half" idx="2"/>
          </p:nvPr>
        </p:nvSpPr>
        <p:spPr>
          <a:xfrm>
            <a:off x="495300" y="2174875"/>
            <a:ext cx="4376870"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5032112" y="1535113"/>
            <a:ext cx="4378589"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fr-FR"/>
              <a:t>Modifiez les styles du texte du masque</a:t>
            </a:r>
          </a:p>
        </p:txBody>
      </p:sp>
      <p:sp>
        <p:nvSpPr>
          <p:cNvPr id="6" name="Espace réservé du contenu 5"/>
          <p:cNvSpPr>
            <a:spLocks noGrp="1"/>
          </p:cNvSpPr>
          <p:nvPr>
            <p:ph sz="quarter" idx="4"/>
          </p:nvPr>
        </p:nvSpPr>
        <p:spPr>
          <a:xfrm>
            <a:off x="5032112" y="2174875"/>
            <a:ext cx="4378589"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495300" y="6356352"/>
            <a:ext cx="2311400" cy="365125"/>
          </a:xfrm>
          <a:prstGeom prst="rect">
            <a:avLst/>
          </a:prstGeom>
        </p:spPr>
        <p:txBody>
          <a:bodyPr/>
          <a:lstStyle/>
          <a:p>
            <a:endParaRPr lang="fr-FR" dirty="0"/>
          </a:p>
        </p:txBody>
      </p:sp>
      <p:sp>
        <p:nvSpPr>
          <p:cNvPr id="8" name="Espace réservé du pied de page 7"/>
          <p:cNvSpPr>
            <a:spLocks noGrp="1"/>
          </p:cNvSpPr>
          <p:nvPr>
            <p:ph type="ftr" sz="quarter" idx="11"/>
          </p:nvPr>
        </p:nvSpPr>
        <p:spPr/>
        <p:txBody>
          <a:bodyPr/>
          <a:lstStyle/>
          <a:p>
            <a:r>
              <a:rPr lang="fr-FR"/>
              <a:t>V.2019-11-AM</a:t>
            </a:r>
            <a:endParaRPr lang="fr-FR" dirty="0"/>
          </a:p>
        </p:txBody>
      </p:sp>
      <p:sp>
        <p:nvSpPr>
          <p:cNvPr id="9" name="Espace réservé du numéro de diapositive 8"/>
          <p:cNvSpPr>
            <a:spLocks noGrp="1"/>
          </p:cNvSpPr>
          <p:nvPr>
            <p:ph type="sldNum" sz="quarter" idx="12"/>
          </p:nvPr>
        </p:nvSpPr>
        <p:spPr/>
        <p:txBody>
          <a:bodyPr/>
          <a:lstStyle/>
          <a:p>
            <a:fld id="{7B21F7F1-2EBD-4075-9C39-7F4C28F0F29B}" type="slidenum">
              <a:rPr lang="fr-FR" smtClean="0"/>
              <a:t>‹N°›</a:t>
            </a:fld>
            <a:endParaRPr lang="fr-FR" dirty="0"/>
          </a:p>
        </p:txBody>
      </p:sp>
      <p:pic>
        <p:nvPicPr>
          <p:cNvPr id="12" name="Image 11">
            <a:extLst>
              <a:ext uri="{FF2B5EF4-FFF2-40B4-BE49-F238E27FC236}">
                <a16:creationId xmlns:a16="http://schemas.microsoft.com/office/drawing/2014/main" id="{7833D9C2-8B15-435B-B284-5419343C55B1}"/>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5" name="Image 14">
            <a:extLst>
              <a:ext uri="{FF2B5EF4-FFF2-40B4-BE49-F238E27FC236}">
                <a16:creationId xmlns:a16="http://schemas.microsoft.com/office/drawing/2014/main" id="{F275B52F-EF52-4B59-9F36-0AC27B65E3AB}"/>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6" name="Espace réservé du numéro de diapositive 5">
            <a:extLst>
              <a:ext uri="{FF2B5EF4-FFF2-40B4-BE49-F238E27FC236}">
                <a16:creationId xmlns:a16="http://schemas.microsoft.com/office/drawing/2014/main" id="{5446C5DE-4A87-4E8D-A0E4-BBFC5FEA356E}"/>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2147342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D71339BF-4DE3-1843-8C0A-E51B54647879}"/>
              </a:ext>
            </a:extLst>
          </p:cNvPr>
          <p:cNvSpPr>
            <a:spLocks noGrp="1"/>
          </p:cNvSpPr>
          <p:nvPr>
            <p:ph type="title"/>
          </p:nvPr>
        </p:nvSpPr>
        <p:spPr>
          <a:xfrm>
            <a:off x="916051" y="913912"/>
            <a:ext cx="5909157" cy="776118"/>
          </a:xfrm>
        </p:spPr>
        <p:txBody>
          <a:bodyPr/>
          <a:lstStyle>
            <a:lvl1pPr algn="l">
              <a:defRPr/>
            </a:lvl1pPr>
          </a:lstStyle>
          <a:p>
            <a:r>
              <a:rPr lang="fr-FR"/>
              <a:t>Modifiez le style du titre</a:t>
            </a:r>
          </a:p>
        </p:txBody>
      </p:sp>
      <p:pic>
        <p:nvPicPr>
          <p:cNvPr id="8" name="Image 7">
            <a:extLst>
              <a:ext uri="{FF2B5EF4-FFF2-40B4-BE49-F238E27FC236}">
                <a16:creationId xmlns:a16="http://schemas.microsoft.com/office/drawing/2014/main" id="{770592FA-D4BA-4E9D-BDDC-439DC99A96A5}"/>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9" name="Image 8">
            <a:extLst>
              <a:ext uri="{FF2B5EF4-FFF2-40B4-BE49-F238E27FC236}">
                <a16:creationId xmlns:a16="http://schemas.microsoft.com/office/drawing/2014/main" id="{3B333103-304E-423D-97D1-6673DCE1C67B}"/>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1" name="Espace réservé du numéro de diapositive 5">
            <a:extLst>
              <a:ext uri="{FF2B5EF4-FFF2-40B4-BE49-F238E27FC236}">
                <a16:creationId xmlns:a16="http://schemas.microsoft.com/office/drawing/2014/main" id="{247948FC-07C2-4A8A-B5F3-E751C6B784D2}"/>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
        <p:nvSpPr>
          <p:cNvPr id="6" name="Espace réservé du pied de page 4"/>
          <p:cNvSpPr>
            <a:spLocks noGrp="1"/>
          </p:cNvSpPr>
          <p:nvPr>
            <p:ph type="ftr" sz="quarter" idx="3"/>
          </p:nvPr>
        </p:nvSpPr>
        <p:spPr>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panose="020B0502040204020203" pitchFamily="34" charset="0"/>
                <a:cs typeface="Segoe UI Light" panose="020B0502040204020203" pitchFamily="34" charset="0"/>
              </a:defRPr>
            </a:lvl1pPr>
          </a:lstStyle>
          <a:p>
            <a:r>
              <a:rPr lang="fr-FR"/>
              <a:t>V.2019-11-AM</a:t>
            </a:r>
            <a:endParaRPr lang="fr-FR" dirty="0"/>
          </a:p>
        </p:txBody>
      </p:sp>
    </p:spTree>
    <p:extLst>
      <p:ext uri="{BB962C8B-B14F-4D97-AF65-F5344CB8AC3E}">
        <p14:creationId xmlns:p14="http://schemas.microsoft.com/office/powerpoint/2010/main" val="3588110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DBF37E0-21BF-45B9-89FA-76F965D330F9}"/>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8" name="Image 7">
            <a:extLst>
              <a:ext uri="{FF2B5EF4-FFF2-40B4-BE49-F238E27FC236}">
                <a16:creationId xmlns:a16="http://schemas.microsoft.com/office/drawing/2014/main" id="{9170CCA8-184D-423F-A9FB-98DB5A643062}"/>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9" name="Espace réservé du numéro de diapositive 5">
            <a:extLst>
              <a:ext uri="{FF2B5EF4-FFF2-40B4-BE49-F238E27FC236}">
                <a16:creationId xmlns:a16="http://schemas.microsoft.com/office/drawing/2014/main" id="{CED11239-82AD-4898-B654-F956D787CF4C}"/>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
        <p:nvSpPr>
          <p:cNvPr id="5" name="Espace réservé du pied de page 4"/>
          <p:cNvSpPr>
            <a:spLocks noGrp="1"/>
          </p:cNvSpPr>
          <p:nvPr>
            <p:ph type="ftr" sz="quarter" idx="3"/>
          </p:nvPr>
        </p:nvSpPr>
        <p:spPr>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panose="020B0502040204020203" pitchFamily="34" charset="0"/>
                <a:cs typeface="Segoe UI Light" panose="020B0502040204020203" pitchFamily="34" charset="0"/>
              </a:defRPr>
            </a:lvl1pPr>
          </a:lstStyle>
          <a:p>
            <a:r>
              <a:rPr lang="fr-FR"/>
              <a:t>V.2019-11-AM</a:t>
            </a:r>
            <a:endParaRPr lang="fr-FR" dirty="0"/>
          </a:p>
        </p:txBody>
      </p:sp>
    </p:spTree>
    <p:extLst>
      <p:ext uri="{BB962C8B-B14F-4D97-AF65-F5344CB8AC3E}">
        <p14:creationId xmlns:p14="http://schemas.microsoft.com/office/powerpoint/2010/main" val="1609061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3DF66D9F-B5A9-6E4E-9EE4-5F968343B8BE}"/>
              </a:ext>
            </a:extLst>
          </p:cNvPr>
          <p:cNvPicPr>
            <a:picLocks/>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3548844" y="4579200"/>
            <a:ext cx="6357156" cy="2278800"/>
          </a:xfrm>
          <a:prstGeom prst="rect">
            <a:avLst/>
          </a:prstGeom>
        </p:spPr>
      </p:pic>
      <p:sp>
        <p:nvSpPr>
          <p:cNvPr id="11" name="Rectangle 10">
            <a:extLst>
              <a:ext uri="{FF2B5EF4-FFF2-40B4-BE49-F238E27FC236}">
                <a16:creationId xmlns:a16="http://schemas.microsoft.com/office/drawing/2014/main" id="{BF05C8FC-A5E3-1A4C-ACA3-6AA4A8957C85}"/>
              </a:ext>
            </a:extLst>
          </p:cNvPr>
          <p:cNvSpPr/>
          <p:nvPr userDrawn="1"/>
        </p:nvSpPr>
        <p:spPr>
          <a:xfrm>
            <a:off x="0" y="0"/>
            <a:ext cx="3754307" cy="6858000"/>
          </a:xfrm>
          <a:prstGeom prst="rect">
            <a:avLst/>
          </a:prstGeom>
          <a:solidFill>
            <a:srgbClr val="B430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2" name="Titre 1"/>
          <p:cNvSpPr>
            <a:spLocks noGrp="1"/>
          </p:cNvSpPr>
          <p:nvPr>
            <p:ph type="title"/>
          </p:nvPr>
        </p:nvSpPr>
        <p:spPr>
          <a:xfrm>
            <a:off x="495301" y="273050"/>
            <a:ext cx="3259006" cy="1162050"/>
          </a:xfrm>
        </p:spPr>
        <p:txBody>
          <a:bodyPr anchor="b"/>
          <a:lstStyle>
            <a:lvl1pPr algn="l">
              <a:defRPr sz="1625" b="1">
                <a:solidFill>
                  <a:srgbClr val="FAFAFA"/>
                </a:solidFill>
              </a:defRPr>
            </a:lvl1pPr>
          </a:lstStyle>
          <a:p>
            <a:r>
              <a:rPr lang="fr-FR"/>
              <a:t>Modifiez le style du titre</a:t>
            </a:r>
          </a:p>
        </p:txBody>
      </p:sp>
      <p:sp>
        <p:nvSpPr>
          <p:cNvPr id="3" name="Espace réservé du contenu 2"/>
          <p:cNvSpPr>
            <a:spLocks noGrp="1"/>
          </p:cNvSpPr>
          <p:nvPr>
            <p:ph idx="1"/>
          </p:nvPr>
        </p:nvSpPr>
        <p:spPr>
          <a:xfrm>
            <a:off x="3872971" y="273052"/>
            <a:ext cx="5537729" cy="585311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95301" y="1435102"/>
            <a:ext cx="3259006" cy="4691063"/>
          </a:xfrm>
        </p:spPr>
        <p:txBody>
          <a:bodyPr/>
          <a:lstStyle>
            <a:lvl1pPr marL="0" indent="0">
              <a:buNone/>
              <a:defRPr sz="1138">
                <a:solidFill>
                  <a:srgbClr val="FAFAFA"/>
                </a:solidFill>
              </a:defRPr>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fr-FR" dirty="0"/>
              <a:t>Modifiez les styles du texte du masque</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lvl1pPr>
              <a:defRPr>
                <a:solidFill>
                  <a:schemeClr val="bg1"/>
                </a:solidFill>
              </a:defRPr>
            </a:lvl1pPr>
          </a:lstStyle>
          <a:p>
            <a:endParaRPr lang="fr-FR" dirty="0"/>
          </a:p>
        </p:txBody>
      </p:sp>
      <p:sp>
        <p:nvSpPr>
          <p:cNvPr id="6" name="Espace réservé du pied de page 5"/>
          <p:cNvSpPr>
            <a:spLocks noGrp="1"/>
          </p:cNvSpPr>
          <p:nvPr>
            <p:ph type="ftr" sz="quarter" idx="11"/>
          </p:nvPr>
        </p:nvSpPr>
        <p:spPr/>
        <p:txBody>
          <a:bodyPr/>
          <a:lstStyle/>
          <a:p>
            <a:r>
              <a:rPr lang="fr-FR"/>
              <a:t>V.2019-11-AM</a:t>
            </a:r>
            <a:endParaRPr lang="fr-FR" dirty="0"/>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sp>
        <p:nvSpPr>
          <p:cNvPr id="12" name="Rectangle 11">
            <a:extLst>
              <a:ext uri="{FF2B5EF4-FFF2-40B4-BE49-F238E27FC236}">
                <a16:creationId xmlns:a16="http://schemas.microsoft.com/office/drawing/2014/main" id="{64929B1C-681C-E343-9317-E54C1FB5051F}"/>
              </a:ext>
            </a:extLst>
          </p:cNvPr>
          <p:cNvSpPr/>
          <p:nvPr userDrawn="1"/>
        </p:nvSpPr>
        <p:spPr>
          <a:xfrm>
            <a:off x="0" y="5693"/>
            <a:ext cx="162173" cy="6852307"/>
          </a:xfrm>
          <a:prstGeom prst="rect">
            <a:avLst/>
          </a:prstGeom>
          <a:solidFill>
            <a:srgbClr val="EB4D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14" name="Rectangle 13">
            <a:extLst>
              <a:ext uri="{FF2B5EF4-FFF2-40B4-BE49-F238E27FC236}">
                <a16:creationId xmlns:a16="http://schemas.microsoft.com/office/drawing/2014/main" id="{553C7ABF-97B2-DD46-9179-E511AC0CEB11}"/>
              </a:ext>
            </a:extLst>
          </p:cNvPr>
          <p:cNvSpPr/>
          <p:nvPr userDrawn="1"/>
        </p:nvSpPr>
        <p:spPr>
          <a:xfrm>
            <a:off x="161295" y="1"/>
            <a:ext cx="162173" cy="68523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13" name="Espace réservé du numéro de diapositive 5">
            <a:extLst>
              <a:ext uri="{FF2B5EF4-FFF2-40B4-BE49-F238E27FC236}">
                <a16:creationId xmlns:a16="http://schemas.microsoft.com/office/drawing/2014/main" id="{259A3EB5-45B2-4924-AD92-BA6A64E00621}"/>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692491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645" y="4800600"/>
            <a:ext cx="5943600" cy="566738"/>
          </a:xfrm>
        </p:spPr>
        <p:txBody>
          <a:bodyPr anchor="b"/>
          <a:lstStyle>
            <a:lvl1pPr algn="l">
              <a:defRPr sz="1625" b="1"/>
            </a:lvl1pPr>
          </a:lstStyle>
          <a:p>
            <a:r>
              <a:rPr lang="fr-FR"/>
              <a:t>Modifiez le style du titre</a:t>
            </a:r>
          </a:p>
        </p:txBody>
      </p:sp>
      <p:sp>
        <p:nvSpPr>
          <p:cNvPr id="3" name="Espace réservé pour une image  2"/>
          <p:cNvSpPr>
            <a:spLocks noGrp="1"/>
          </p:cNvSpPr>
          <p:nvPr>
            <p:ph type="pic" idx="1"/>
          </p:nvPr>
        </p:nvSpPr>
        <p:spPr>
          <a:xfrm>
            <a:off x="1941645" y="612775"/>
            <a:ext cx="5943600" cy="4114800"/>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fr-FR" dirty="0"/>
          </a:p>
        </p:txBody>
      </p:sp>
      <p:sp>
        <p:nvSpPr>
          <p:cNvPr id="4" name="Espace réservé du texte 3"/>
          <p:cNvSpPr>
            <a:spLocks noGrp="1"/>
          </p:cNvSpPr>
          <p:nvPr>
            <p:ph type="body" sz="half" idx="2"/>
          </p:nvPr>
        </p:nvSpPr>
        <p:spPr>
          <a:xfrm>
            <a:off x="1941645" y="5367338"/>
            <a:ext cx="5943600" cy="804862"/>
          </a:xfrm>
        </p:spPr>
        <p:txBody>
          <a:bodyPr/>
          <a:lstStyle>
            <a:lvl1pPr marL="0" indent="0">
              <a:buNone/>
              <a:defRPr sz="1138"/>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fr-FR"/>
              <a:t>Modifiez les styles du texte du masque</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p>
            <a:endParaRPr lang="fr-FR" dirty="0"/>
          </a:p>
        </p:txBody>
      </p:sp>
      <p:sp>
        <p:nvSpPr>
          <p:cNvPr id="6" name="Espace réservé du pied de page 5"/>
          <p:cNvSpPr>
            <a:spLocks noGrp="1"/>
          </p:cNvSpPr>
          <p:nvPr>
            <p:ph type="ftr" sz="quarter" idx="11"/>
          </p:nvPr>
        </p:nvSpPr>
        <p:spPr/>
        <p:txBody>
          <a:bodyPr/>
          <a:lstStyle/>
          <a:p>
            <a:r>
              <a:rPr lang="fr-FR"/>
              <a:t>V.2019-11-AM</a:t>
            </a:r>
            <a:endParaRPr lang="fr-FR" dirty="0"/>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pic>
        <p:nvPicPr>
          <p:cNvPr id="10" name="Image 9">
            <a:extLst>
              <a:ext uri="{FF2B5EF4-FFF2-40B4-BE49-F238E27FC236}">
                <a16:creationId xmlns:a16="http://schemas.microsoft.com/office/drawing/2014/main" id="{03962876-D2F7-41B0-A288-94B4B8509909}"/>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1" name="Image 10">
            <a:extLst>
              <a:ext uri="{FF2B5EF4-FFF2-40B4-BE49-F238E27FC236}">
                <a16:creationId xmlns:a16="http://schemas.microsoft.com/office/drawing/2014/main" id="{EED9DB25-63BC-4448-9BF3-176675E611EE}"/>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2" name="Espace réservé du numéro de diapositive 5">
            <a:extLst>
              <a:ext uri="{FF2B5EF4-FFF2-40B4-BE49-F238E27FC236}">
                <a16:creationId xmlns:a16="http://schemas.microsoft.com/office/drawing/2014/main" id="{EF42C435-18A2-4154-86DB-650BEC7AA44C}"/>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572115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4488" y="257326"/>
            <a:ext cx="8915400" cy="457197"/>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495300" y="1600202"/>
            <a:ext cx="89154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panose="020B0502040204020203" pitchFamily="34" charset="0"/>
                <a:cs typeface="Segoe UI Light" panose="020B0502040204020203" pitchFamily="34" charset="0"/>
              </a:defRPr>
            </a:lvl1pPr>
          </a:lstStyle>
          <a:p>
            <a:r>
              <a:rPr lang="fr-FR"/>
              <a:t>V.2019-11-AM</a:t>
            </a:r>
            <a:endParaRPr lang="fr-FR" dirty="0"/>
          </a:p>
        </p:txBody>
      </p:sp>
      <p:sp>
        <p:nvSpPr>
          <p:cNvPr id="6" name="Espace réservé du numéro de diapositive 5"/>
          <p:cNvSpPr>
            <a:spLocks noGrp="1"/>
          </p:cNvSpPr>
          <p:nvPr>
            <p:ph type="sldNum" sz="quarter" idx="4"/>
          </p:nvPr>
        </p:nvSpPr>
        <p:spPr>
          <a:xfrm>
            <a:off x="7099300" y="6356352"/>
            <a:ext cx="23114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7B21F7F1-2EBD-4075-9C39-7F4C28F0F29B}" type="slidenum">
              <a:rPr lang="fr-FR" smtClean="0"/>
              <a:t>‹N°›</a:t>
            </a:fld>
            <a:endParaRPr lang="fr-FR" dirty="0"/>
          </a:p>
        </p:txBody>
      </p:sp>
    </p:spTree>
    <p:extLst>
      <p:ext uri="{BB962C8B-B14F-4D97-AF65-F5344CB8AC3E}">
        <p14:creationId xmlns:p14="http://schemas.microsoft.com/office/powerpoint/2010/main" val="3057289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dt="0"/>
  <p:txStyles>
    <p:title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p:titleStyle>
    <p:bodyStyle>
      <a:lvl1pPr marL="278606" indent="-278606" algn="l" defTabSz="742950" rtl="0" eaLnBrk="1" latinLnBrk="0" hangingPunct="1">
        <a:spcBef>
          <a:spcPct val="20000"/>
        </a:spcBef>
        <a:buFont typeface="Arial" panose="020B0604020202020204" pitchFamily="34" charset="0"/>
        <a:buChar char="•"/>
        <a:defRPr sz="2600" kern="1200">
          <a:solidFill>
            <a:schemeClr val="tx1"/>
          </a:solidFill>
          <a:latin typeface="Raleway" panose="020B0503030101060003" pitchFamily="34" charset="77"/>
          <a:ea typeface="+mn-ea"/>
          <a:cs typeface="+mn-cs"/>
        </a:defRPr>
      </a:lvl1pPr>
      <a:lvl2pPr marL="603647" indent="-232172" algn="l" defTabSz="742950" rtl="0" eaLnBrk="1" latinLnBrk="0" hangingPunct="1">
        <a:spcBef>
          <a:spcPct val="20000"/>
        </a:spcBef>
        <a:buFont typeface="Arial" panose="020B0604020202020204" pitchFamily="34" charset="0"/>
        <a:buChar char="–"/>
        <a:defRPr sz="2275" kern="1200">
          <a:solidFill>
            <a:schemeClr val="tx1"/>
          </a:solidFill>
          <a:latin typeface="Raleway" panose="020B0503030101060003" pitchFamily="34" charset="77"/>
          <a:ea typeface="+mn-ea"/>
          <a:cs typeface="+mn-cs"/>
        </a:defRPr>
      </a:lvl2pPr>
      <a:lvl3pPr marL="928688" indent="-185738" algn="l" defTabSz="742950" rtl="0" eaLnBrk="1" latinLnBrk="0" hangingPunct="1">
        <a:spcBef>
          <a:spcPct val="20000"/>
        </a:spcBef>
        <a:buFont typeface="Arial" panose="020B0604020202020204" pitchFamily="34" charset="0"/>
        <a:buChar char="•"/>
        <a:defRPr sz="1950" kern="1200">
          <a:solidFill>
            <a:schemeClr val="tx1"/>
          </a:solidFill>
          <a:latin typeface="Raleway" panose="020B0503030101060003" pitchFamily="34" charset="77"/>
          <a:ea typeface="+mn-ea"/>
          <a:cs typeface="+mn-cs"/>
        </a:defRPr>
      </a:lvl3pPr>
      <a:lvl4pPr marL="1300163" indent="-185738" algn="l" defTabSz="742950" rtl="0" eaLnBrk="1" latinLnBrk="0" hangingPunct="1">
        <a:spcBef>
          <a:spcPct val="20000"/>
        </a:spcBef>
        <a:buFont typeface="Arial" panose="020B0604020202020204" pitchFamily="34" charset="0"/>
        <a:buChar char="–"/>
        <a:defRPr sz="1625" kern="1200">
          <a:solidFill>
            <a:schemeClr val="tx1"/>
          </a:solidFill>
          <a:latin typeface="Raleway" panose="020B0503030101060003" pitchFamily="34" charset="77"/>
          <a:ea typeface="+mn-ea"/>
          <a:cs typeface="+mn-cs"/>
        </a:defRPr>
      </a:lvl4pPr>
      <a:lvl5pPr marL="1671638" indent="-185738" algn="l" defTabSz="742950" rtl="0" eaLnBrk="1" latinLnBrk="0" hangingPunct="1">
        <a:spcBef>
          <a:spcPct val="20000"/>
        </a:spcBef>
        <a:buFont typeface="Arial" panose="020B0604020202020204" pitchFamily="34" charset="0"/>
        <a:buChar char="»"/>
        <a:defRPr sz="1625" kern="1200">
          <a:solidFill>
            <a:schemeClr val="tx1"/>
          </a:solidFill>
          <a:latin typeface="Raleway" panose="020B0503030101060003" pitchFamily="34" charset="77"/>
          <a:ea typeface="+mn-ea"/>
          <a:cs typeface="+mn-cs"/>
        </a:defRPr>
      </a:lvl5pPr>
      <a:lvl6pPr marL="2043113"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6pPr>
      <a:lvl7pPr marL="2414588"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7pPr>
      <a:lvl8pPr marL="2786063"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8pPr>
      <a:lvl9pPr marL="3157538"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9pPr>
    </p:bodyStyle>
    <p:otherStyle>
      <a:defPPr>
        <a:defRPr lang="fr-FR"/>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jpeg"/><Relationship Id="rId18" Type="http://schemas.openxmlformats.org/officeDocument/2006/relationships/image" Target="../media/image29.png"/><Relationship Id="rId3" Type="http://schemas.openxmlformats.org/officeDocument/2006/relationships/image" Target="../media/image14.png"/><Relationship Id="rId21" Type="http://schemas.openxmlformats.org/officeDocument/2006/relationships/image" Target="../media/image32.png"/><Relationship Id="rId7" Type="http://schemas.openxmlformats.org/officeDocument/2006/relationships/image" Target="../media/image18.jpeg"/><Relationship Id="rId12" Type="http://schemas.openxmlformats.org/officeDocument/2006/relationships/image" Target="../media/image23.jpg"/><Relationship Id="rId17" Type="http://schemas.openxmlformats.org/officeDocument/2006/relationships/image" Target="../media/image28.png"/><Relationship Id="rId2" Type="http://schemas.openxmlformats.org/officeDocument/2006/relationships/image" Target="../media/image13.png"/><Relationship Id="rId16" Type="http://schemas.openxmlformats.org/officeDocument/2006/relationships/image" Target="../media/image27.jpeg"/><Relationship Id="rId20"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24" Type="http://schemas.openxmlformats.org/officeDocument/2006/relationships/image" Target="../media/image35.png"/><Relationship Id="rId5" Type="http://schemas.openxmlformats.org/officeDocument/2006/relationships/image" Target="../media/image16.jpeg"/><Relationship Id="rId15" Type="http://schemas.openxmlformats.org/officeDocument/2006/relationships/image" Target="../media/image26.jpeg"/><Relationship Id="rId23" Type="http://schemas.openxmlformats.org/officeDocument/2006/relationships/image" Target="../media/image34.png"/><Relationship Id="rId10" Type="http://schemas.openxmlformats.org/officeDocument/2006/relationships/image" Target="../media/image21.png"/><Relationship Id="rId19" Type="http://schemas.openxmlformats.org/officeDocument/2006/relationships/image" Target="../media/image30.png"/><Relationship Id="rId4" Type="http://schemas.openxmlformats.org/officeDocument/2006/relationships/image" Target="../media/image15.jpeg"/><Relationship Id="rId9" Type="http://schemas.openxmlformats.org/officeDocument/2006/relationships/image" Target="../media/image20.gif"/><Relationship Id="rId14" Type="http://schemas.openxmlformats.org/officeDocument/2006/relationships/image" Target="../media/image25.png"/><Relationship Id="rId22"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r 58">
            <a:extLst>
              <a:ext uri="{FF2B5EF4-FFF2-40B4-BE49-F238E27FC236}">
                <a16:creationId xmlns:a16="http://schemas.microsoft.com/office/drawing/2014/main" id="{15481B43-F92C-4304-A7D0-FC7801408C72}"/>
              </a:ext>
            </a:extLst>
          </p:cNvPr>
          <p:cNvGrpSpPr>
            <a:grpSpLocks noChangeAspect="1"/>
          </p:cNvGrpSpPr>
          <p:nvPr/>
        </p:nvGrpSpPr>
        <p:grpSpPr>
          <a:xfrm>
            <a:off x="6714098" y="188640"/>
            <a:ext cx="3001535" cy="576064"/>
            <a:chOff x="2178906" y="1161825"/>
            <a:chExt cx="6002403" cy="1152000"/>
          </a:xfrm>
        </p:grpSpPr>
        <p:pic>
          <p:nvPicPr>
            <p:cNvPr id="8" name="Image 7">
              <a:extLst>
                <a:ext uri="{FF2B5EF4-FFF2-40B4-BE49-F238E27FC236}">
                  <a16:creationId xmlns:a16="http://schemas.microsoft.com/office/drawing/2014/main" id="{0F203F51-B744-4699-8240-176C1A1267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3312" y="1161825"/>
              <a:ext cx="2047997" cy="1152000"/>
            </a:xfrm>
            <a:prstGeom prst="rect">
              <a:avLst/>
            </a:prstGeom>
          </p:spPr>
        </p:pic>
        <p:pic>
          <p:nvPicPr>
            <p:cNvPr id="9" name="Image 8">
              <a:extLst>
                <a:ext uri="{FF2B5EF4-FFF2-40B4-BE49-F238E27FC236}">
                  <a16:creationId xmlns:a16="http://schemas.microsoft.com/office/drawing/2014/main" id="{3A2D0B4B-3AE8-4E27-B662-7C4B7FD642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8906" y="1161825"/>
              <a:ext cx="3131202" cy="1152000"/>
            </a:xfrm>
            <a:prstGeom prst="rect">
              <a:avLst/>
            </a:prstGeom>
          </p:spPr>
        </p:pic>
        <p:cxnSp>
          <p:nvCxnSpPr>
            <p:cNvPr id="10" name="Connecteur droit 9">
              <a:extLst>
                <a:ext uri="{FF2B5EF4-FFF2-40B4-BE49-F238E27FC236}">
                  <a16:creationId xmlns:a16="http://schemas.microsoft.com/office/drawing/2014/main" id="{9588E5DB-3AD1-4C19-AC35-A3EBF73DDCD0}"/>
                </a:ext>
              </a:extLst>
            </p:cNvPr>
            <p:cNvCxnSpPr/>
            <p:nvPr/>
          </p:nvCxnSpPr>
          <p:spPr>
            <a:xfrm>
              <a:off x="5636714" y="1233825"/>
              <a:ext cx="0" cy="1008000"/>
            </a:xfrm>
            <a:prstGeom prst="line">
              <a:avLst/>
            </a:prstGeom>
            <a:ln w="19050">
              <a:solidFill>
                <a:srgbClr val="1A161B"/>
              </a:solidFill>
            </a:ln>
          </p:spPr>
          <p:style>
            <a:lnRef idx="1">
              <a:schemeClr val="accent1"/>
            </a:lnRef>
            <a:fillRef idx="0">
              <a:schemeClr val="accent1"/>
            </a:fillRef>
            <a:effectRef idx="0">
              <a:schemeClr val="accent1"/>
            </a:effectRef>
            <a:fontRef idx="minor">
              <a:schemeClr val="tx1"/>
            </a:fontRef>
          </p:style>
        </p:cxnSp>
      </p:grpSp>
      <p:pic>
        <p:nvPicPr>
          <p:cNvPr id="31" name="Image 30">
            <a:extLst>
              <a:ext uri="{FF2B5EF4-FFF2-40B4-BE49-F238E27FC236}">
                <a16:creationId xmlns:a16="http://schemas.microsoft.com/office/drawing/2014/main" id="{E2122C8A-D6D3-4339-82E6-5E0B45EADEE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5998" t="26901" r="26047" b="42767"/>
          <a:stretch/>
        </p:blipFill>
        <p:spPr>
          <a:xfrm>
            <a:off x="3922659" y="357161"/>
            <a:ext cx="2254477" cy="2016289"/>
          </a:xfrm>
          <a:prstGeom prst="rect">
            <a:avLst/>
          </a:prstGeom>
        </p:spPr>
      </p:pic>
      <p:sp>
        <p:nvSpPr>
          <p:cNvPr id="30" name="ZoneTexte 29">
            <a:extLst>
              <a:ext uri="{FF2B5EF4-FFF2-40B4-BE49-F238E27FC236}">
                <a16:creationId xmlns:a16="http://schemas.microsoft.com/office/drawing/2014/main" id="{E2417E0E-FC50-45B1-9F22-242DCA929A52}"/>
              </a:ext>
            </a:extLst>
          </p:cNvPr>
          <p:cNvSpPr txBox="1"/>
          <p:nvPr/>
        </p:nvSpPr>
        <p:spPr>
          <a:xfrm>
            <a:off x="2538076" y="2229370"/>
            <a:ext cx="4829849" cy="798360"/>
          </a:xfrm>
          <a:prstGeom prst="rect">
            <a:avLst/>
          </a:prstGeom>
          <a:noFill/>
        </p:spPr>
        <p:txBody>
          <a:bodyPr wrap="square" rtlCol="0">
            <a:spAutoFit/>
          </a:bodyPr>
          <a:lstStyle>
            <a:defPPr>
              <a:defRPr lang="fr-FR"/>
            </a:defPPr>
            <a:lvl1pPr>
              <a:defRPr sz="1600" b="1">
                <a:latin typeface="Raleway" panose="020B0503030101060003" pitchFamily="34" charset="77"/>
              </a:defRPr>
            </a:lvl1pPr>
          </a:lstStyle>
          <a:p>
            <a:pPr algn="ctr"/>
            <a:r>
              <a:rPr lang="fr-FR" sz="1300" dirty="0">
                <a:latin typeface="Segoe UI Semibold" panose="020B0702040204020203" pitchFamily="34" charset="0"/>
                <a:cs typeface="Segoe UI Semibold" panose="020B0702040204020203" pitchFamily="34" charset="0"/>
              </a:rPr>
              <a:t>De l’idée à l’opportunité</a:t>
            </a:r>
          </a:p>
          <a:p>
            <a:pPr algn="ctr"/>
            <a:endParaRPr lang="fr-FR" sz="1400" dirty="0">
              <a:latin typeface="Segoe UI Semibold" panose="020B0702040204020203" pitchFamily="34" charset="0"/>
              <a:cs typeface="Segoe UI Semibold" panose="020B0702040204020203" pitchFamily="34" charset="0"/>
            </a:endParaRPr>
          </a:p>
          <a:p>
            <a:pPr algn="ctr"/>
            <a:r>
              <a:rPr lang="fr-FR" sz="1800" dirty="0">
                <a:latin typeface="Segoe UI Semibold" panose="020B0702040204020203" pitchFamily="34" charset="0"/>
                <a:cs typeface="Segoe UI Semibold" panose="020B0702040204020203" pitchFamily="34" charset="0"/>
              </a:rPr>
              <a:t>Une méthode pour concevoir son futur</a:t>
            </a:r>
          </a:p>
        </p:txBody>
      </p:sp>
      <p:sp>
        <p:nvSpPr>
          <p:cNvPr id="29" name="Rectangle 28">
            <a:extLst>
              <a:ext uri="{FF2B5EF4-FFF2-40B4-BE49-F238E27FC236}">
                <a16:creationId xmlns:a16="http://schemas.microsoft.com/office/drawing/2014/main" id="{31601EB0-1F76-49F2-B4CC-BB4CD292F3FD}"/>
              </a:ext>
            </a:extLst>
          </p:cNvPr>
          <p:cNvSpPr/>
          <p:nvPr/>
        </p:nvSpPr>
        <p:spPr>
          <a:xfrm>
            <a:off x="301576" y="5517232"/>
            <a:ext cx="9441968" cy="1200329"/>
          </a:xfrm>
          <a:prstGeom prst="rect">
            <a:avLst/>
          </a:prstGeom>
        </p:spPr>
        <p:txBody>
          <a:bodyPr wrap="square">
            <a:spAutoFit/>
          </a:bodyPr>
          <a:lstStyle/>
          <a:p>
            <a:r>
              <a:rPr lang="fr-FR" sz="800" b="1" dirty="0" err="1">
                <a:effectLst/>
                <a:latin typeface="Segoe UI Semibold" panose="020B0702040204020203" pitchFamily="34" charset="0"/>
                <a:cs typeface="Segoe UI Semibold" panose="020B0702040204020203" pitchFamily="34" charset="0"/>
              </a:rPr>
              <a:t>IDéO</a:t>
            </a:r>
            <a:r>
              <a:rPr lang="fr-FR" sz="800" b="1" dirty="0">
                <a:effectLst/>
                <a:latin typeface="Segoe UI Semibold" panose="020B0702040204020203" pitchFamily="34" charset="0"/>
                <a:cs typeface="Segoe UI Semibold" panose="020B0702040204020203" pitchFamily="34" charset="0"/>
              </a:rPr>
              <a:t> © Document de travail</a:t>
            </a:r>
            <a:br>
              <a:rPr lang="fr-FR" sz="800" b="1" dirty="0">
                <a:effectLst/>
                <a:latin typeface="Segoe UI Semibold" panose="020B0702040204020203" pitchFamily="34" charset="0"/>
                <a:cs typeface="Segoe UI Semibold" panose="020B0702040204020203" pitchFamily="34" charset="0"/>
              </a:rPr>
            </a:br>
            <a:r>
              <a:rPr lang="fr-FR" sz="800" b="1" dirty="0">
                <a:effectLst/>
                <a:latin typeface="Segoe UI Light" panose="020B0502040204020203" pitchFamily="34" charset="0"/>
                <a:cs typeface="Segoe UI Light" panose="020B0502040204020203" pitchFamily="34" charset="0"/>
              </a:rPr>
              <a:t>Version Complète</a:t>
            </a:r>
          </a:p>
          <a:p>
            <a:endParaRPr lang="fr-FR" sz="800" b="1" dirty="0">
              <a:effectLst/>
              <a:latin typeface="Segoe UI Light" panose="020B0502040204020203" pitchFamily="34" charset="0"/>
              <a:cs typeface="Segoe UI Light" panose="020B0502040204020203" pitchFamily="34" charset="0"/>
            </a:endParaRPr>
          </a:p>
          <a:p>
            <a:r>
              <a:rPr lang="fr-FR" sz="800" dirty="0">
                <a:effectLst/>
                <a:latin typeface="Segoe UI Light" panose="020B0502040204020203" pitchFamily="34" charset="0"/>
                <a:cs typeface="Segoe UI Light" panose="020B0502040204020203" pitchFamily="34" charset="0"/>
              </a:rPr>
              <a:t>Conception originale :</a:t>
            </a:r>
          </a:p>
          <a:p>
            <a:r>
              <a:rPr lang="fr-FR" sz="800" b="1" dirty="0">
                <a:effectLst/>
                <a:latin typeface="Segoe UI Light" panose="020B0502040204020203" pitchFamily="34" charset="0"/>
                <a:cs typeface="Segoe UI Light" panose="020B0502040204020203" pitchFamily="34" charset="0"/>
              </a:rPr>
              <a:t>Pr. Christophe Schmitt</a:t>
            </a:r>
          </a:p>
          <a:p>
            <a:r>
              <a:rPr lang="fr-FR" sz="800" dirty="0">
                <a:effectLst/>
                <a:latin typeface="Segoe UI Light" panose="020B0502040204020203" pitchFamily="34" charset="0"/>
                <a:cs typeface="Segoe UI Light" panose="020B0502040204020203" pitchFamily="34" charset="0"/>
              </a:rPr>
              <a:t>Vice-Président de l’Université de Lorraine en </a:t>
            </a:r>
            <a:br>
              <a:rPr lang="fr-FR" sz="800" dirty="0">
                <a:effectLst/>
                <a:latin typeface="Segoe UI Light" panose="020B0502040204020203" pitchFamily="34" charset="0"/>
                <a:cs typeface="Segoe UI Light" panose="020B0502040204020203" pitchFamily="34" charset="0"/>
              </a:rPr>
            </a:br>
            <a:r>
              <a:rPr lang="fr-FR" sz="800" dirty="0">
                <a:effectLst/>
                <a:latin typeface="Segoe UI Light" panose="020B0502040204020203" pitchFamily="34" charset="0"/>
                <a:cs typeface="Segoe UI Light" panose="020B0502040204020203" pitchFamily="34" charset="0"/>
              </a:rPr>
              <a:t>charge de l’entrepreneuriat et l’incubation</a:t>
            </a:r>
          </a:p>
          <a:p>
            <a:r>
              <a:rPr lang="fr-FR" sz="800" dirty="0">
                <a:effectLst/>
                <a:latin typeface="Segoe UI Light" panose="020B0502040204020203" pitchFamily="34" charset="0"/>
                <a:cs typeface="Segoe UI Light" panose="020B0502040204020203" pitchFamily="34" charset="0"/>
              </a:rPr>
              <a:t>Titulaire de la Chaire « Entreprendre »</a:t>
            </a:r>
          </a:p>
          <a:p>
            <a:pPr algn="r"/>
            <a:r>
              <a:rPr lang="fr-FR" sz="800" b="1" dirty="0">
                <a:solidFill>
                  <a:schemeClr val="bg1"/>
                </a:solidFill>
                <a:effectLst/>
                <a:latin typeface="Segoe UI Semibold" panose="020B0702040204020203" pitchFamily="34" charset="0"/>
                <a:cs typeface="Segoe UI Semibold" panose="020B0702040204020203" pitchFamily="34" charset="0"/>
              </a:rPr>
              <a:t>© V. 202001AM</a:t>
            </a:r>
          </a:p>
        </p:txBody>
      </p:sp>
      <p:sp>
        <p:nvSpPr>
          <p:cNvPr id="33" name="ZoneTexte 32">
            <a:extLst>
              <a:ext uri="{FF2B5EF4-FFF2-40B4-BE49-F238E27FC236}">
                <a16:creationId xmlns:a16="http://schemas.microsoft.com/office/drawing/2014/main" id="{D0F49550-5C9F-4833-A8B8-EE9C466D1EC2}"/>
              </a:ext>
            </a:extLst>
          </p:cNvPr>
          <p:cNvSpPr txBox="1"/>
          <p:nvPr/>
        </p:nvSpPr>
        <p:spPr>
          <a:xfrm>
            <a:off x="301575" y="4245659"/>
            <a:ext cx="9496644" cy="720710"/>
          </a:xfrm>
          <a:prstGeom prst="rect">
            <a:avLst/>
          </a:prstGeom>
          <a:noFill/>
        </p:spPr>
        <p:txBody>
          <a:bodyPr wrap="square" rtlCol="0">
            <a:spAutoFit/>
          </a:bodyPr>
          <a:lstStyle/>
          <a:p>
            <a:pPr>
              <a:spcBef>
                <a:spcPts val="488"/>
              </a:spcBef>
              <a:spcAft>
                <a:spcPts val="488"/>
              </a:spcAft>
            </a:pPr>
            <a:r>
              <a:rPr lang="fr-FR" sz="1600" dirty="0">
                <a:latin typeface="Segoe UI Light" panose="020B0502040204020203" pitchFamily="34" charset="0"/>
                <a:cs typeface="Segoe UI Light" panose="020B0502040204020203" pitchFamily="34" charset="0"/>
              </a:rPr>
              <a:t>Porteur(s) du projet : </a:t>
            </a:r>
          </a:p>
          <a:p>
            <a:pPr>
              <a:spcBef>
                <a:spcPts val="488"/>
              </a:spcBef>
              <a:spcAft>
                <a:spcPts val="488"/>
              </a:spcAft>
            </a:pPr>
            <a:r>
              <a:rPr lang="fr-FR" sz="1600" dirty="0">
                <a:latin typeface="Segoe UI Light" panose="020B0502040204020203" pitchFamily="34" charset="0"/>
                <a:cs typeface="Segoe UI Light" panose="020B0502040204020203" pitchFamily="34" charset="0"/>
              </a:rPr>
              <a:t>Date</a:t>
            </a:r>
          </a:p>
        </p:txBody>
      </p:sp>
      <p:sp>
        <p:nvSpPr>
          <p:cNvPr id="34" name="ZoneTexte 33">
            <a:extLst>
              <a:ext uri="{FF2B5EF4-FFF2-40B4-BE49-F238E27FC236}">
                <a16:creationId xmlns:a16="http://schemas.microsoft.com/office/drawing/2014/main" id="{54401926-CCC7-40E3-B737-2BAD426D6187}"/>
              </a:ext>
            </a:extLst>
          </p:cNvPr>
          <p:cNvSpPr txBox="1"/>
          <p:nvPr/>
        </p:nvSpPr>
        <p:spPr>
          <a:xfrm>
            <a:off x="301575" y="3155172"/>
            <a:ext cx="9496644" cy="800219"/>
          </a:xfrm>
          <a:prstGeom prst="rect">
            <a:avLst/>
          </a:prstGeom>
          <a:noFill/>
        </p:spPr>
        <p:txBody>
          <a:bodyPr wrap="square" rtlCol="0">
            <a:spAutoFit/>
          </a:bodyPr>
          <a:lstStyle/>
          <a:p>
            <a:pPr>
              <a:spcBef>
                <a:spcPts val="600"/>
              </a:spcBef>
              <a:spcAft>
                <a:spcPts val="600"/>
              </a:spcAft>
            </a:pPr>
            <a:r>
              <a:rPr lang="fr-FR" dirty="0">
                <a:latin typeface="Segoe UI Semibold" panose="020B0702040204020203" pitchFamily="34" charset="0"/>
                <a:cs typeface="Segoe UI Semibold" panose="020B0702040204020203" pitchFamily="34" charset="0"/>
              </a:rPr>
              <a:t>Projet No.</a:t>
            </a:r>
          </a:p>
          <a:p>
            <a:pPr>
              <a:spcBef>
                <a:spcPts val="600"/>
              </a:spcBef>
              <a:spcAft>
                <a:spcPts val="600"/>
              </a:spcAft>
            </a:pPr>
            <a:r>
              <a:rPr lang="fr-FR" dirty="0">
                <a:latin typeface="Segoe UI Semibold" panose="020B0702040204020203" pitchFamily="34" charset="0"/>
                <a:cs typeface="Segoe UI Semibold" panose="020B0702040204020203" pitchFamily="34" charset="0"/>
              </a:rPr>
              <a:t>Nom du projet :</a:t>
            </a:r>
          </a:p>
        </p:txBody>
      </p:sp>
      <p:cxnSp>
        <p:nvCxnSpPr>
          <p:cNvPr id="11" name="Connecteur droit 10"/>
          <p:cNvCxnSpPr/>
          <p:nvPr/>
        </p:nvCxnSpPr>
        <p:spPr>
          <a:xfrm flipV="1">
            <a:off x="2072680" y="3926382"/>
            <a:ext cx="7416824" cy="6674"/>
          </a:xfrm>
          <a:prstGeom prst="line">
            <a:avLst/>
          </a:prstGeom>
          <a:ln w="19050"/>
        </p:spPr>
        <p:style>
          <a:lnRef idx="1">
            <a:schemeClr val="dk1"/>
          </a:lnRef>
          <a:fillRef idx="0">
            <a:schemeClr val="dk1"/>
          </a:fillRef>
          <a:effectRef idx="0">
            <a:schemeClr val="dk1"/>
          </a:effectRef>
          <a:fontRef idx="minor">
            <a:schemeClr val="tx1"/>
          </a:fontRef>
        </p:style>
      </p:cxnSp>
      <p:cxnSp>
        <p:nvCxnSpPr>
          <p:cNvPr id="18" name="Connecteur droit 17"/>
          <p:cNvCxnSpPr/>
          <p:nvPr/>
        </p:nvCxnSpPr>
        <p:spPr>
          <a:xfrm>
            <a:off x="2216696" y="4515794"/>
            <a:ext cx="7272808" cy="0"/>
          </a:xfrm>
          <a:prstGeom prst="line">
            <a:avLst/>
          </a:prstGeom>
          <a:ln w="31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8068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Stratégie envisagée</a:t>
            </a:r>
          </a:p>
        </p:txBody>
      </p:sp>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Segoe UI Light" panose="020B0502040204020203" pitchFamily="34" charset="0"/>
                <a:cs typeface="Segoe UI Light" panose="020B0502040204020203" pitchFamily="34" charset="0"/>
              </a:rPr>
              <a:pPr/>
              <a:t>10</a:t>
            </a:fld>
            <a:endParaRPr lang="fr-FR" dirty="0">
              <a:latin typeface="Segoe UI Light" panose="020B0502040204020203" pitchFamily="34" charset="0"/>
              <a:cs typeface="Segoe UI Light" panose="020B0502040204020203" pitchFamily="34" charset="0"/>
            </a:endParaRPr>
          </a:p>
        </p:txBody>
      </p:sp>
      <p:sp>
        <p:nvSpPr>
          <p:cNvPr id="16" name="Rectangle 15">
            <a:extLst>
              <a:ext uri="{FF2B5EF4-FFF2-40B4-BE49-F238E27FC236}">
                <a16:creationId xmlns:a16="http://schemas.microsoft.com/office/drawing/2014/main" id="{AA28D50C-82DD-4678-BC36-4C99AF5EE080}"/>
              </a:ext>
            </a:extLst>
          </p:cNvPr>
          <p:cNvSpPr/>
          <p:nvPr/>
        </p:nvSpPr>
        <p:spPr>
          <a:xfrm>
            <a:off x="296047" y="1229399"/>
            <a:ext cx="9323942" cy="211114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17" name="Rectangle 16">
            <a:extLst>
              <a:ext uri="{FF2B5EF4-FFF2-40B4-BE49-F238E27FC236}">
                <a16:creationId xmlns:a16="http://schemas.microsoft.com/office/drawing/2014/main" id="{C92FD695-F269-44B9-A57B-788FA3538ED1}"/>
              </a:ext>
            </a:extLst>
          </p:cNvPr>
          <p:cNvSpPr/>
          <p:nvPr/>
        </p:nvSpPr>
        <p:spPr>
          <a:xfrm>
            <a:off x="296048" y="929317"/>
            <a:ext cx="9313906" cy="630942"/>
          </a:xfrm>
          <a:prstGeom prst="rect">
            <a:avLst/>
          </a:prstGeom>
          <a:noFill/>
          <a:ln>
            <a:noFill/>
          </a:ln>
        </p:spPr>
        <p:txBody>
          <a:bodyPr wrap="square">
            <a:spAutoFit/>
          </a:bodyPr>
          <a:lstStyle/>
          <a:p>
            <a:r>
              <a:rPr lang="fr-FR" sz="1400" b="1" dirty="0">
                <a:latin typeface="Segoe UI Light" panose="020B0502040204020203" pitchFamily="34" charset="0"/>
                <a:cs typeface="Segoe UI Light" panose="020B0502040204020203" pitchFamily="34" charset="0"/>
              </a:rPr>
              <a:t>2.2. Marché visé</a:t>
            </a:r>
          </a:p>
          <a:p>
            <a:br>
              <a:rPr lang="fr-FR" sz="1050" dirty="0">
                <a:solidFill>
                  <a:sysClr val="windowText" lastClr="000000"/>
                </a:solidFill>
                <a:latin typeface="Segoe UI Light" panose="020B0502040204020203" pitchFamily="34" charset="0"/>
                <a:cs typeface="Segoe UI Light" panose="020B0502040204020203" pitchFamily="34" charset="0"/>
              </a:rPr>
            </a:br>
            <a:r>
              <a:rPr lang="fr-FR" sz="1050" dirty="0">
                <a:solidFill>
                  <a:sysClr val="windowText" lastClr="000000"/>
                </a:solidFill>
                <a:latin typeface="Segoe UI Light" panose="020B0502040204020203" pitchFamily="34" charset="0"/>
                <a:cs typeface="Segoe UI Light" panose="020B0502040204020203" pitchFamily="34" charset="0"/>
              </a:rPr>
              <a:t>Quel chiffre d’affaires potentiel sur le marché? Quelles tendances du marché? Quelle saisonnalité de l’activité? Quel montant du panier moyen des clients?</a:t>
            </a:r>
            <a:endParaRPr lang="fr-FR" sz="1050" b="1" dirty="0">
              <a:latin typeface="Segoe UI Light" panose="020B0502040204020203" pitchFamily="34" charset="0"/>
              <a:cs typeface="Segoe UI Light" panose="020B0502040204020203" pitchFamily="34" charset="0"/>
            </a:endParaRPr>
          </a:p>
        </p:txBody>
      </p:sp>
      <p:sp>
        <p:nvSpPr>
          <p:cNvPr id="21" name="Rectangle 20">
            <a:extLst>
              <a:ext uri="{FF2B5EF4-FFF2-40B4-BE49-F238E27FC236}">
                <a16:creationId xmlns:a16="http://schemas.microsoft.com/office/drawing/2014/main" id="{8625F986-46B0-4C63-A589-CF69B385DD8A}"/>
              </a:ext>
            </a:extLst>
          </p:cNvPr>
          <p:cNvSpPr/>
          <p:nvPr/>
        </p:nvSpPr>
        <p:spPr>
          <a:xfrm>
            <a:off x="282996" y="3770898"/>
            <a:ext cx="9323942" cy="247795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23" name="Rectangle 22">
            <a:extLst>
              <a:ext uri="{FF2B5EF4-FFF2-40B4-BE49-F238E27FC236}">
                <a16:creationId xmlns:a16="http://schemas.microsoft.com/office/drawing/2014/main" id="{F69CBFBC-32BC-408D-8B79-870A794D719F}"/>
              </a:ext>
            </a:extLst>
          </p:cNvPr>
          <p:cNvSpPr/>
          <p:nvPr/>
        </p:nvSpPr>
        <p:spPr>
          <a:xfrm>
            <a:off x="282997" y="3452490"/>
            <a:ext cx="9313906" cy="792525"/>
          </a:xfrm>
          <a:prstGeom prst="rect">
            <a:avLst/>
          </a:prstGeom>
          <a:noFill/>
          <a:ln>
            <a:noFill/>
          </a:ln>
        </p:spPr>
        <p:txBody>
          <a:bodyPr wrap="square">
            <a:spAutoFit/>
          </a:bodyPr>
          <a:lstStyle/>
          <a:p>
            <a:r>
              <a:rPr lang="fr-FR" sz="1400" b="1" dirty="0">
                <a:latin typeface="Segoe UI Light" panose="020B0502040204020203" pitchFamily="34" charset="0"/>
                <a:cs typeface="Segoe UI Light" panose="020B0502040204020203" pitchFamily="34" charset="0"/>
              </a:rPr>
              <a:t>2.3. Produit / service</a:t>
            </a:r>
          </a:p>
          <a:p>
            <a:endParaRPr lang="fr-FR" sz="1050" dirty="0">
              <a:solidFill>
                <a:sysClr val="windowText" lastClr="000000"/>
              </a:solidFill>
              <a:latin typeface="Segoe UI Light" panose="020B0502040204020203" pitchFamily="34" charset="0"/>
              <a:cs typeface="Segoe UI Light" panose="020B0502040204020203" pitchFamily="34" charset="0"/>
            </a:endParaRPr>
          </a:p>
          <a:p>
            <a:r>
              <a:rPr lang="fr-FR" sz="1050" dirty="0">
                <a:solidFill>
                  <a:sysClr val="windowText" lastClr="000000"/>
                </a:solidFill>
                <a:latin typeface="Segoe UI Light" panose="020B0502040204020203" pitchFamily="34" charset="0"/>
                <a:cs typeface="Segoe UI Light" panose="020B0502040204020203" pitchFamily="34" charset="0"/>
              </a:rPr>
              <a:t>Quels intérêts/caractéristiques/valeurs ajoutées/avantages/plus-value du produit/service par rapport à la concurrence? Quel prix ? Quel marge ? Quelles évolutions historiques ont eu lieu ? Quelle gamme pouvons nous développer par la suite ?</a:t>
            </a:r>
          </a:p>
        </p:txBody>
      </p:sp>
      <p:sp>
        <p:nvSpPr>
          <p:cNvPr id="2" name="Espace réservé du pied de page 1"/>
          <p:cNvSpPr>
            <a:spLocks noGrp="1"/>
          </p:cNvSpPr>
          <p:nvPr>
            <p:ph type="ftr" sz="quarter" idx="3"/>
          </p:nvPr>
        </p:nvSpPr>
        <p:spPr/>
        <p:txBody>
          <a:bodyPr/>
          <a:lstStyle/>
          <a:p>
            <a:r>
              <a:rPr lang="fr-FR" dirty="0"/>
              <a:t>V.2020-01-AM</a:t>
            </a:r>
          </a:p>
        </p:txBody>
      </p:sp>
    </p:spTree>
    <p:extLst>
      <p:ext uri="{BB962C8B-B14F-4D97-AF65-F5344CB8AC3E}">
        <p14:creationId xmlns:p14="http://schemas.microsoft.com/office/powerpoint/2010/main" val="2674939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Segoe UI Light" panose="020B0502040204020203" pitchFamily="34" charset="0"/>
                <a:cs typeface="Segoe UI Light" panose="020B0502040204020203" pitchFamily="34" charset="0"/>
              </a:rPr>
              <a:pPr/>
              <a:t>11</a:t>
            </a:fld>
            <a:endParaRPr lang="fr-FR" dirty="0">
              <a:latin typeface="Segoe UI Light" panose="020B0502040204020203" pitchFamily="34" charset="0"/>
              <a:cs typeface="Segoe UI Light" panose="020B0502040204020203" pitchFamily="34" charset="0"/>
            </a:endParaRPr>
          </a:p>
        </p:txBody>
      </p:sp>
      <p:sp>
        <p:nvSpPr>
          <p:cNvPr id="13" name="Rectangle 12">
            <a:extLst>
              <a:ext uri="{FF2B5EF4-FFF2-40B4-BE49-F238E27FC236}">
                <a16:creationId xmlns:a16="http://schemas.microsoft.com/office/drawing/2014/main" id="{C402AF87-50C4-429F-9246-D88333D29C65}"/>
              </a:ext>
            </a:extLst>
          </p:cNvPr>
          <p:cNvSpPr/>
          <p:nvPr/>
        </p:nvSpPr>
        <p:spPr>
          <a:xfrm>
            <a:off x="296047" y="836712"/>
            <a:ext cx="9351691" cy="792525"/>
          </a:xfrm>
          <a:prstGeom prst="rect">
            <a:avLst/>
          </a:prstGeom>
          <a:noFill/>
          <a:ln>
            <a:noFill/>
          </a:ln>
        </p:spPr>
        <p:txBody>
          <a:bodyPr wrap="square">
            <a:spAutoFit/>
          </a:bodyPr>
          <a:lstStyle/>
          <a:p>
            <a:r>
              <a:rPr lang="fr-FR" sz="1400" b="1" dirty="0">
                <a:latin typeface="Segoe UI Light" panose="020B0502040204020203" pitchFamily="34" charset="0"/>
                <a:cs typeface="Segoe UI Light" panose="020B0502040204020203" pitchFamily="34" charset="0"/>
              </a:rPr>
              <a:t>2.4. La concurrence</a:t>
            </a:r>
          </a:p>
          <a:p>
            <a:r>
              <a:rPr lang="fr-FR" sz="1050" dirty="0">
                <a:latin typeface="Segoe UI Light" panose="020B0502040204020203" pitchFamily="34" charset="0"/>
                <a:cs typeface="Segoe UI Light" panose="020B0502040204020203" pitchFamily="34" charset="0"/>
              </a:rPr>
              <a:t>Quelle est la menace des produits de substitution, la menace des nouveaux entrants, le pouvoir de négociation des fournisseurs, le pouvoir de négociation de clients, et la pression intra-sectorielle ? Qualifiez l’intensité des différentes forces entre 0 et 5, selon votre perception. Pensez à des stratégies pour survivre à cette pression.</a:t>
            </a:r>
          </a:p>
        </p:txBody>
      </p:sp>
      <p:sp>
        <p:nvSpPr>
          <p:cNvPr id="26" name="Rectangle 25">
            <a:extLst>
              <a:ext uri="{FF2B5EF4-FFF2-40B4-BE49-F238E27FC236}">
                <a16:creationId xmlns:a16="http://schemas.microsoft.com/office/drawing/2014/main" id="{0F772B33-3DD5-4264-924A-AC58AFAF94AB}"/>
              </a:ext>
            </a:extLst>
          </p:cNvPr>
          <p:cNvSpPr/>
          <p:nvPr/>
        </p:nvSpPr>
        <p:spPr>
          <a:xfrm>
            <a:off x="3622634" y="1783677"/>
            <a:ext cx="2698518" cy="125253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Segoe UI Light" panose="020B0502040204020203" pitchFamily="34" charset="0"/>
              <a:cs typeface="Segoe UI Light" panose="020B0502040204020203" pitchFamily="34" charset="0"/>
            </a:endParaRPr>
          </a:p>
        </p:txBody>
      </p:sp>
      <p:sp>
        <p:nvSpPr>
          <p:cNvPr id="27" name="Rectangle 26">
            <a:extLst>
              <a:ext uri="{FF2B5EF4-FFF2-40B4-BE49-F238E27FC236}">
                <a16:creationId xmlns:a16="http://schemas.microsoft.com/office/drawing/2014/main" id="{365F0FB9-7F32-4E95-A9B2-7D0CAD8CBD0A}"/>
              </a:ext>
            </a:extLst>
          </p:cNvPr>
          <p:cNvSpPr/>
          <p:nvPr/>
        </p:nvSpPr>
        <p:spPr>
          <a:xfrm>
            <a:off x="3622634" y="1471721"/>
            <a:ext cx="2698518" cy="307777"/>
          </a:xfrm>
          <a:prstGeom prst="rect">
            <a:avLst/>
          </a:prstGeom>
          <a:noFill/>
          <a:ln>
            <a:noFill/>
          </a:ln>
        </p:spPr>
        <p:txBody>
          <a:bodyPr wrap="square">
            <a:spAutoFit/>
          </a:bodyPr>
          <a:lstStyle/>
          <a:p>
            <a:r>
              <a:rPr lang="fr-FR" sz="1400" b="1" dirty="0">
                <a:latin typeface="Segoe UI Light" panose="020B0502040204020203" pitchFamily="34" charset="0"/>
                <a:cs typeface="Segoe UI Light" panose="020B0502040204020203" pitchFamily="34" charset="0"/>
              </a:rPr>
              <a:t>Nouveaux entrants</a:t>
            </a:r>
          </a:p>
        </p:txBody>
      </p:sp>
      <p:sp>
        <p:nvSpPr>
          <p:cNvPr id="28" name="Rectangle 27">
            <a:extLst>
              <a:ext uri="{FF2B5EF4-FFF2-40B4-BE49-F238E27FC236}">
                <a16:creationId xmlns:a16="http://schemas.microsoft.com/office/drawing/2014/main" id="{716A623F-40B3-4DE5-8955-317B77FDB4CD}"/>
              </a:ext>
            </a:extLst>
          </p:cNvPr>
          <p:cNvSpPr/>
          <p:nvPr/>
        </p:nvSpPr>
        <p:spPr>
          <a:xfrm>
            <a:off x="3622634" y="3688632"/>
            <a:ext cx="2698518" cy="125253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Segoe UI Light" panose="020B0502040204020203" pitchFamily="34" charset="0"/>
              <a:cs typeface="Segoe UI Light" panose="020B0502040204020203" pitchFamily="34" charset="0"/>
            </a:endParaRPr>
          </a:p>
        </p:txBody>
      </p:sp>
      <p:sp>
        <p:nvSpPr>
          <p:cNvPr id="30" name="Rectangle 29">
            <a:extLst>
              <a:ext uri="{FF2B5EF4-FFF2-40B4-BE49-F238E27FC236}">
                <a16:creationId xmlns:a16="http://schemas.microsoft.com/office/drawing/2014/main" id="{35CA181B-1EF6-4126-8EC8-8D381553920A}"/>
              </a:ext>
            </a:extLst>
          </p:cNvPr>
          <p:cNvSpPr/>
          <p:nvPr/>
        </p:nvSpPr>
        <p:spPr>
          <a:xfrm>
            <a:off x="3622634" y="5416824"/>
            <a:ext cx="2698518" cy="125253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Segoe UI Light" panose="020B0502040204020203" pitchFamily="34" charset="0"/>
              <a:cs typeface="Segoe UI Light" panose="020B0502040204020203" pitchFamily="34" charset="0"/>
            </a:endParaRPr>
          </a:p>
        </p:txBody>
      </p:sp>
      <p:sp>
        <p:nvSpPr>
          <p:cNvPr id="32" name="Rectangle 31">
            <a:extLst>
              <a:ext uri="{FF2B5EF4-FFF2-40B4-BE49-F238E27FC236}">
                <a16:creationId xmlns:a16="http://schemas.microsoft.com/office/drawing/2014/main" id="{5A2E44F0-A860-4097-85B0-D3AC609BB5EE}"/>
              </a:ext>
            </a:extLst>
          </p:cNvPr>
          <p:cNvSpPr/>
          <p:nvPr/>
        </p:nvSpPr>
        <p:spPr>
          <a:xfrm>
            <a:off x="6862994" y="3688632"/>
            <a:ext cx="2698518" cy="125253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Segoe UI Light" panose="020B0502040204020203" pitchFamily="34" charset="0"/>
              <a:cs typeface="Segoe UI Light" panose="020B0502040204020203" pitchFamily="34" charset="0"/>
            </a:endParaRPr>
          </a:p>
        </p:txBody>
      </p:sp>
      <p:sp>
        <p:nvSpPr>
          <p:cNvPr id="33" name="Rectangle 32">
            <a:extLst>
              <a:ext uri="{FF2B5EF4-FFF2-40B4-BE49-F238E27FC236}">
                <a16:creationId xmlns:a16="http://schemas.microsoft.com/office/drawing/2014/main" id="{FA777E4E-C0DB-4B8D-AA9A-BC09AE4ED447}"/>
              </a:ext>
            </a:extLst>
          </p:cNvPr>
          <p:cNvSpPr/>
          <p:nvPr/>
        </p:nvSpPr>
        <p:spPr>
          <a:xfrm>
            <a:off x="344490" y="3688632"/>
            <a:ext cx="2698518" cy="125253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Segoe UI Light" panose="020B0502040204020203" pitchFamily="34" charset="0"/>
              <a:cs typeface="Segoe UI Light" panose="020B0502040204020203" pitchFamily="34" charset="0"/>
            </a:endParaRPr>
          </a:p>
        </p:txBody>
      </p:sp>
      <p:sp>
        <p:nvSpPr>
          <p:cNvPr id="34" name="Rectangle 33">
            <a:extLst>
              <a:ext uri="{FF2B5EF4-FFF2-40B4-BE49-F238E27FC236}">
                <a16:creationId xmlns:a16="http://schemas.microsoft.com/office/drawing/2014/main" id="{1E4B7F48-B4FB-4A89-8A9A-7E2F1CDD8FDB}"/>
              </a:ext>
            </a:extLst>
          </p:cNvPr>
          <p:cNvSpPr/>
          <p:nvPr/>
        </p:nvSpPr>
        <p:spPr>
          <a:xfrm>
            <a:off x="6851336" y="3370118"/>
            <a:ext cx="2698518" cy="307777"/>
          </a:xfrm>
          <a:prstGeom prst="rect">
            <a:avLst/>
          </a:prstGeom>
          <a:noFill/>
          <a:ln>
            <a:noFill/>
          </a:ln>
        </p:spPr>
        <p:txBody>
          <a:bodyPr wrap="square">
            <a:spAutoFit/>
          </a:bodyPr>
          <a:lstStyle/>
          <a:p>
            <a:r>
              <a:rPr lang="fr-FR" sz="1400" b="1" dirty="0">
                <a:latin typeface="Segoe UI Light" panose="020B0502040204020203" pitchFamily="34" charset="0"/>
                <a:cs typeface="Segoe UI Light" panose="020B0502040204020203" pitchFamily="34" charset="0"/>
              </a:rPr>
              <a:t>Clients</a:t>
            </a:r>
          </a:p>
        </p:txBody>
      </p:sp>
      <p:sp>
        <p:nvSpPr>
          <p:cNvPr id="35" name="Rectangle 34">
            <a:extLst>
              <a:ext uri="{FF2B5EF4-FFF2-40B4-BE49-F238E27FC236}">
                <a16:creationId xmlns:a16="http://schemas.microsoft.com/office/drawing/2014/main" id="{0B8E17D8-ED0E-4DE9-973D-CD56C4D42346}"/>
              </a:ext>
            </a:extLst>
          </p:cNvPr>
          <p:cNvSpPr/>
          <p:nvPr/>
        </p:nvSpPr>
        <p:spPr>
          <a:xfrm>
            <a:off x="344488" y="3376675"/>
            <a:ext cx="2677590" cy="307777"/>
          </a:xfrm>
          <a:prstGeom prst="rect">
            <a:avLst/>
          </a:prstGeom>
          <a:noFill/>
          <a:ln>
            <a:noFill/>
          </a:ln>
        </p:spPr>
        <p:txBody>
          <a:bodyPr wrap="square">
            <a:spAutoFit/>
          </a:bodyPr>
          <a:lstStyle/>
          <a:p>
            <a:r>
              <a:rPr lang="fr-FR" sz="1400" b="1" dirty="0">
                <a:latin typeface="Segoe UI Light" panose="020B0502040204020203" pitchFamily="34" charset="0"/>
                <a:cs typeface="Segoe UI Light" panose="020B0502040204020203" pitchFamily="34" charset="0"/>
              </a:rPr>
              <a:t>Fournisseurs</a:t>
            </a:r>
          </a:p>
        </p:txBody>
      </p:sp>
      <p:cxnSp>
        <p:nvCxnSpPr>
          <p:cNvPr id="36" name="Connecteur droit 35">
            <a:extLst>
              <a:ext uri="{FF2B5EF4-FFF2-40B4-BE49-F238E27FC236}">
                <a16:creationId xmlns:a16="http://schemas.microsoft.com/office/drawing/2014/main" id="{8955A643-A24F-4E78-B769-F5E9805A035F}"/>
              </a:ext>
            </a:extLst>
          </p:cNvPr>
          <p:cNvCxnSpPr>
            <a:cxnSpLocks/>
            <a:stCxn id="28" idx="3"/>
            <a:endCxn id="32" idx="1"/>
          </p:cNvCxnSpPr>
          <p:nvPr/>
        </p:nvCxnSpPr>
        <p:spPr>
          <a:xfrm>
            <a:off x="6321152" y="4314900"/>
            <a:ext cx="541842" cy="0"/>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A2B9470E-C6DF-4A99-B7D8-484B40E26D03}"/>
              </a:ext>
            </a:extLst>
          </p:cNvPr>
          <p:cNvCxnSpPr>
            <a:cxnSpLocks/>
            <a:stCxn id="33" idx="3"/>
            <a:endCxn id="28" idx="1"/>
          </p:cNvCxnSpPr>
          <p:nvPr/>
        </p:nvCxnSpPr>
        <p:spPr>
          <a:xfrm>
            <a:off x="3043008" y="4314900"/>
            <a:ext cx="579626" cy="0"/>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5904A2D2-428E-49C0-A22D-9FA86269B455}"/>
              </a:ext>
            </a:extLst>
          </p:cNvPr>
          <p:cNvCxnSpPr>
            <a:cxnSpLocks/>
            <a:endCxn id="26" idx="2"/>
          </p:cNvCxnSpPr>
          <p:nvPr/>
        </p:nvCxnSpPr>
        <p:spPr>
          <a:xfrm flipV="1">
            <a:off x="4971892" y="3036213"/>
            <a:ext cx="1" cy="383039"/>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D58D827B-D7B6-480C-A44D-7A0F633862F9}"/>
              </a:ext>
            </a:extLst>
          </p:cNvPr>
          <p:cNvSpPr/>
          <p:nvPr/>
        </p:nvSpPr>
        <p:spPr>
          <a:xfrm>
            <a:off x="3622634" y="3376676"/>
            <a:ext cx="2698518" cy="307777"/>
          </a:xfrm>
          <a:prstGeom prst="rect">
            <a:avLst/>
          </a:prstGeom>
          <a:noFill/>
          <a:ln>
            <a:noFill/>
          </a:ln>
        </p:spPr>
        <p:txBody>
          <a:bodyPr wrap="square">
            <a:spAutoFit/>
          </a:bodyPr>
          <a:lstStyle/>
          <a:p>
            <a:r>
              <a:rPr lang="fr-FR" sz="1400" b="1" dirty="0">
                <a:effectLst>
                  <a:glow rad="101600">
                    <a:schemeClr val="bg1">
                      <a:alpha val="60000"/>
                    </a:schemeClr>
                  </a:glow>
                </a:effectLst>
                <a:latin typeface="Segoe UI Light" panose="020B0502040204020203" pitchFamily="34" charset="0"/>
                <a:cs typeface="Segoe UI Light" panose="020B0502040204020203" pitchFamily="34" charset="0"/>
              </a:rPr>
              <a:t>Concurrents sur le marché</a:t>
            </a:r>
          </a:p>
        </p:txBody>
      </p:sp>
      <p:cxnSp>
        <p:nvCxnSpPr>
          <p:cNvPr id="39" name="Connecteur droit 38">
            <a:extLst>
              <a:ext uri="{FF2B5EF4-FFF2-40B4-BE49-F238E27FC236}">
                <a16:creationId xmlns:a16="http://schemas.microsoft.com/office/drawing/2014/main" id="{EBA82833-B5DF-4083-80D5-CE6DDF13919E}"/>
              </a:ext>
            </a:extLst>
          </p:cNvPr>
          <p:cNvCxnSpPr>
            <a:cxnSpLocks/>
            <a:stCxn id="30" idx="0"/>
            <a:endCxn id="28" idx="2"/>
          </p:cNvCxnSpPr>
          <p:nvPr/>
        </p:nvCxnSpPr>
        <p:spPr>
          <a:xfrm flipV="1">
            <a:off x="4971893" y="4941168"/>
            <a:ext cx="0" cy="475656"/>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6C5DD1F4-1A79-47A6-AD09-3DF063F3767D}"/>
              </a:ext>
            </a:extLst>
          </p:cNvPr>
          <p:cNvSpPr/>
          <p:nvPr/>
        </p:nvSpPr>
        <p:spPr>
          <a:xfrm>
            <a:off x="3622634" y="5104868"/>
            <a:ext cx="2698518" cy="307777"/>
          </a:xfrm>
          <a:prstGeom prst="rect">
            <a:avLst/>
          </a:prstGeom>
          <a:noFill/>
          <a:ln>
            <a:noFill/>
          </a:ln>
        </p:spPr>
        <p:txBody>
          <a:bodyPr wrap="square">
            <a:spAutoFit/>
          </a:bodyPr>
          <a:lstStyle/>
          <a:p>
            <a:r>
              <a:rPr lang="fr-FR" sz="1400" b="1" dirty="0">
                <a:effectLst>
                  <a:glow rad="101600">
                    <a:schemeClr val="bg1">
                      <a:alpha val="60000"/>
                    </a:schemeClr>
                  </a:glow>
                </a:effectLst>
                <a:latin typeface="Segoe UI Light" panose="020B0502040204020203" pitchFamily="34" charset="0"/>
                <a:cs typeface="Segoe UI Light" panose="020B0502040204020203" pitchFamily="34" charset="0"/>
              </a:rPr>
              <a:t>Substituts</a:t>
            </a:r>
          </a:p>
        </p:txBody>
      </p:sp>
      <p:sp>
        <p:nvSpPr>
          <p:cNvPr id="41" name="ZoneTexte 40">
            <a:extLst>
              <a:ext uri="{FF2B5EF4-FFF2-40B4-BE49-F238E27FC236}">
                <a16:creationId xmlns:a16="http://schemas.microsoft.com/office/drawing/2014/main" id="{384AA6B4-9345-4072-8A25-E4CAB08C815D}"/>
              </a:ext>
            </a:extLst>
          </p:cNvPr>
          <p:cNvSpPr txBox="1"/>
          <p:nvPr/>
        </p:nvSpPr>
        <p:spPr>
          <a:xfrm>
            <a:off x="1209770" y="6407750"/>
            <a:ext cx="1433946" cy="261610"/>
          </a:xfrm>
          <a:prstGeom prst="rect">
            <a:avLst/>
          </a:prstGeom>
          <a:noFill/>
        </p:spPr>
        <p:txBody>
          <a:bodyPr wrap="square" rtlCol="0">
            <a:spAutoFit/>
          </a:bodyPr>
          <a:lstStyle/>
          <a:p>
            <a:pPr algn="ctr"/>
            <a:r>
              <a:rPr lang="fr-FR" sz="1100" b="1" dirty="0">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0   1   2   3   4  5</a:t>
            </a:r>
            <a:endParaRPr lang="fr-FR" sz="700" b="1" dirty="0">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endParaRPr>
          </a:p>
        </p:txBody>
      </p:sp>
      <p:sp>
        <p:nvSpPr>
          <p:cNvPr id="42" name="Rectangle 41">
            <a:extLst>
              <a:ext uri="{FF2B5EF4-FFF2-40B4-BE49-F238E27FC236}">
                <a16:creationId xmlns:a16="http://schemas.microsoft.com/office/drawing/2014/main" id="{E197398A-A9D7-4A96-87B5-5079DD3552A3}"/>
              </a:ext>
            </a:extLst>
          </p:cNvPr>
          <p:cNvSpPr/>
          <p:nvPr/>
        </p:nvSpPr>
        <p:spPr>
          <a:xfrm>
            <a:off x="67543" y="6290565"/>
            <a:ext cx="1249221" cy="371127"/>
          </a:xfrm>
          <a:prstGeom prst="rect">
            <a:avLst/>
          </a:prstGeom>
        </p:spPr>
        <p:txBody>
          <a:bodyPr wrap="square">
            <a:spAutoFit/>
          </a:bodyPr>
          <a:lstStyle/>
          <a:p>
            <a:pPr algn="r"/>
            <a:r>
              <a:rPr lang="fr-FR" sz="906" dirty="0">
                <a:latin typeface="Segoe UI Light" panose="020B0502040204020203" pitchFamily="34" charset="0"/>
                <a:cs typeface="Segoe UI Light" panose="020B0502040204020203" pitchFamily="34" charset="0"/>
              </a:rPr>
              <a:t>Très faible/</a:t>
            </a:r>
          </a:p>
          <a:p>
            <a:pPr algn="r"/>
            <a:r>
              <a:rPr lang="fr-FR" sz="906" dirty="0">
                <a:latin typeface="Segoe UI Light" panose="020B0502040204020203" pitchFamily="34" charset="0"/>
                <a:cs typeface="Segoe UI Light" panose="020B0502040204020203" pitchFamily="34" charset="0"/>
              </a:rPr>
              <a:t>facile à travailler avec</a:t>
            </a:r>
          </a:p>
        </p:txBody>
      </p:sp>
      <p:sp>
        <p:nvSpPr>
          <p:cNvPr id="43" name="Rectangle 42">
            <a:extLst>
              <a:ext uri="{FF2B5EF4-FFF2-40B4-BE49-F238E27FC236}">
                <a16:creationId xmlns:a16="http://schemas.microsoft.com/office/drawing/2014/main" id="{EA071809-F348-4EC9-83EE-DA1379E922DF}"/>
              </a:ext>
            </a:extLst>
          </p:cNvPr>
          <p:cNvSpPr/>
          <p:nvPr/>
        </p:nvSpPr>
        <p:spPr>
          <a:xfrm>
            <a:off x="2536722" y="6287663"/>
            <a:ext cx="904994" cy="371127"/>
          </a:xfrm>
          <a:prstGeom prst="rect">
            <a:avLst/>
          </a:prstGeom>
        </p:spPr>
        <p:txBody>
          <a:bodyPr wrap="square">
            <a:spAutoFit/>
          </a:bodyPr>
          <a:lstStyle/>
          <a:p>
            <a:r>
              <a:rPr lang="fr-FR" sz="906" dirty="0">
                <a:latin typeface="Segoe UI Light" panose="020B0502040204020203" pitchFamily="34" charset="0"/>
                <a:cs typeface="Segoe UI Light" panose="020B0502040204020203" pitchFamily="34" charset="0"/>
              </a:rPr>
              <a:t>Très intense/</a:t>
            </a:r>
          </a:p>
          <a:p>
            <a:r>
              <a:rPr lang="fr-FR" sz="906" dirty="0">
                <a:latin typeface="Segoe UI Light" panose="020B0502040204020203" pitchFamily="34" charset="0"/>
                <a:cs typeface="Segoe UI Light" panose="020B0502040204020203" pitchFamily="34" charset="0"/>
              </a:rPr>
              <a:t>dur à négocier</a:t>
            </a:r>
          </a:p>
        </p:txBody>
      </p:sp>
      <p:sp>
        <p:nvSpPr>
          <p:cNvPr id="44" name="ZoneTexte 43">
            <a:extLst>
              <a:ext uri="{FF2B5EF4-FFF2-40B4-BE49-F238E27FC236}">
                <a16:creationId xmlns:a16="http://schemas.microsoft.com/office/drawing/2014/main" id="{AD3CB54F-A076-4318-BD83-FB40BC271107}"/>
              </a:ext>
            </a:extLst>
          </p:cNvPr>
          <p:cNvSpPr txBox="1"/>
          <p:nvPr/>
        </p:nvSpPr>
        <p:spPr>
          <a:xfrm>
            <a:off x="268638" y="6093296"/>
            <a:ext cx="3316210" cy="259623"/>
          </a:xfrm>
          <a:prstGeom prst="rect">
            <a:avLst/>
          </a:prstGeom>
          <a:noFill/>
        </p:spPr>
        <p:txBody>
          <a:bodyPr wrap="square" rtlCol="0">
            <a:spAutoFit/>
          </a:bodyPr>
          <a:lstStyle/>
          <a:p>
            <a:pPr algn="ctr"/>
            <a:r>
              <a:rPr lang="fr-FR" sz="1087" b="1" dirty="0">
                <a:latin typeface="Segoe UI Light" panose="020B0502040204020203" pitchFamily="34" charset="0"/>
                <a:cs typeface="Segoe UI Light" panose="020B0502040204020203" pitchFamily="34" charset="0"/>
              </a:rPr>
              <a:t> Options d’intensité</a:t>
            </a:r>
          </a:p>
        </p:txBody>
      </p:sp>
      <p:sp>
        <p:nvSpPr>
          <p:cNvPr id="45" name="ZoneTexte 44">
            <a:extLst>
              <a:ext uri="{FF2B5EF4-FFF2-40B4-BE49-F238E27FC236}">
                <a16:creationId xmlns:a16="http://schemas.microsoft.com/office/drawing/2014/main" id="{B18EFE05-E276-4F69-AF41-C47064031A7B}"/>
              </a:ext>
            </a:extLst>
          </p:cNvPr>
          <p:cNvSpPr txBox="1"/>
          <p:nvPr/>
        </p:nvSpPr>
        <p:spPr>
          <a:xfrm>
            <a:off x="2358220" y="4518129"/>
            <a:ext cx="696446" cy="400110"/>
          </a:xfrm>
          <a:prstGeom prst="rect">
            <a:avLst/>
          </a:prstGeom>
          <a:noFill/>
        </p:spPr>
        <p:txBody>
          <a:bodyPr wrap="square" rtlCol="0">
            <a:spAutoFit/>
          </a:bodyPr>
          <a:lstStyle/>
          <a:p>
            <a:pPr algn="ctr"/>
            <a:r>
              <a:rPr lang="fr-FR" sz="1000" dirty="0">
                <a:latin typeface="Segoe UI Light" panose="020B0502040204020203" pitchFamily="34" charset="0"/>
                <a:cs typeface="Segoe UI Light" panose="020B0502040204020203" pitchFamily="34" charset="0"/>
              </a:rPr>
              <a:t>Intensité _____</a:t>
            </a:r>
          </a:p>
        </p:txBody>
      </p:sp>
      <p:sp>
        <p:nvSpPr>
          <p:cNvPr id="46" name="ZoneTexte 45">
            <a:extLst>
              <a:ext uri="{FF2B5EF4-FFF2-40B4-BE49-F238E27FC236}">
                <a16:creationId xmlns:a16="http://schemas.microsoft.com/office/drawing/2014/main" id="{EB202D2A-51F1-4B24-B9B2-DCFC025E9A33}"/>
              </a:ext>
            </a:extLst>
          </p:cNvPr>
          <p:cNvSpPr txBox="1"/>
          <p:nvPr/>
        </p:nvSpPr>
        <p:spPr>
          <a:xfrm>
            <a:off x="5601337" y="4518129"/>
            <a:ext cx="696446" cy="400110"/>
          </a:xfrm>
          <a:prstGeom prst="rect">
            <a:avLst/>
          </a:prstGeom>
          <a:noFill/>
        </p:spPr>
        <p:txBody>
          <a:bodyPr wrap="square" rtlCol="0">
            <a:spAutoFit/>
          </a:bodyPr>
          <a:lstStyle/>
          <a:p>
            <a:pPr algn="ctr"/>
            <a:r>
              <a:rPr lang="fr-FR" sz="1000" dirty="0">
                <a:latin typeface="Segoe UI Light" panose="020B0502040204020203" pitchFamily="34" charset="0"/>
                <a:cs typeface="Segoe UI Light" panose="020B0502040204020203" pitchFamily="34" charset="0"/>
              </a:rPr>
              <a:t>Intensité _____</a:t>
            </a:r>
          </a:p>
        </p:txBody>
      </p:sp>
      <p:sp>
        <p:nvSpPr>
          <p:cNvPr id="47" name="ZoneTexte 46">
            <a:extLst>
              <a:ext uri="{FF2B5EF4-FFF2-40B4-BE49-F238E27FC236}">
                <a16:creationId xmlns:a16="http://schemas.microsoft.com/office/drawing/2014/main" id="{E33FDB56-717E-448A-B40D-17270BA8E3B9}"/>
              </a:ext>
            </a:extLst>
          </p:cNvPr>
          <p:cNvSpPr txBox="1"/>
          <p:nvPr/>
        </p:nvSpPr>
        <p:spPr>
          <a:xfrm>
            <a:off x="8838755" y="4518129"/>
            <a:ext cx="696446" cy="400110"/>
          </a:xfrm>
          <a:prstGeom prst="rect">
            <a:avLst/>
          </a:prstGeom>
          <a:noFill/>
        </p:spPr>
        <p:txBody>
          <a:bodyPr wrap="square" rtlCol="0">
            <a:spAutoFit/>
          </a:bodyPr>
          <a:lstStyle/>
          <a:p>
            <a:pPr algn="ctr"/>
            <a:r>
              <a:rPr lang="fr-FR" sz="1000" dirty="0">
                <a:latin typeface="Segoe UI Light" panose="020B0502040204020203" pitchFamily="34" charset="0"/>
                <a:cs typeface="Segoe UI Light" panose="020B0502040204020203" pitchFamily="34" charset="0"/>
              </a:rPr>
              <a:t>Intensité _____</a:t>
            </a:r>
          </a:p>
        </p:txBody>
      </p:sp>
      <p:sp>
        <p:nvSpPr>
          <p:cNvPr id="48" name="ZoneTexte 47">
            <a:extLst>
              <a:ext uri="{FF2B5EF4-FFF2-40B4-BE49-F238E27FC236}">
                <a16:creationId xmlns:a16="http://schemas.microsoft.com/office/drawing/2014/main" id="{EB5D43E6-E038-4004-B869-2731C39C0848}"/>
              </a:ext>
            </a:extLst>
          </p:cNvPr>
          <p:cNvSpPr txBox="1"/>
          <p:nvPr/>
        </p:nvSpPr>
        <p:spPr>
          <a:xfrm>
            <a:off x="5601337" y="6269250"/>
            <a:ext cx="696446" cy="400110"/>
          </a:xfrm>
          <a:prstGeom prst="rect">
            <a:avLst/>
          </a:prstGeom>
          <a:noFill/>
        </p:spPr>
        <p:txBody>
          <a:bodyPr wrap="square" rtlCol="0">
            <a:spAutoFit/>
          </a:bodyPr>
          <a:lstStyle/>
          <a:p>
            <a:pPr algn="ctr"/>
            <a:r>
              <a:rPr lang="fr-FR" sz="1000" dirty="0">
                <a:latin typeface="Segoe UI Light" panose="020B0502040204020203" pitchFamily="34" charset="0"/>
                <a:cs typeface="Segoe UI Light" panose="020B0502040204020203" pitchFamily="34" charset="0"/>
              </a:rPr>
              <a:t>Intensité _____</a:t>
            </a:r>
          </a:p>
        </p:txBody>
      </p:sp>
      <p:sp>
        <p:nvSpPr>
          <p:cNvPr id="49" name="ZoneTexte 48">
            <a:extLst>
              <a:ext uri="{FF2B5EF4-FFF2-40B4-BE49-F238E27FC236}">
                <a16:creationId xmlns:a16="http://schemas.microsoft.com/office/drawing/2014/main" id="{C64B7019-D8F2-42F6-951A-35BA5A24529B}"/>
              </a:ext>
            </a:extLst>
          </p:cNvPr>
          <p:cNvSpPr txBox="1"/>
          <p:nvPr/>
        </p:nvSpPr>
        <p:spPr>
          <a:xfrm>
            <a:off x="5601337" y="2603358"/>
            <a:ext cx="696446" cy="400110"/>
          </a:xfrm>
          <a:prstGeom prst="rect">
            <a:avLst/>
          </a:prstGeom>
          <a:noFill/>
        </p:spPr>
        <p:txBody>
          <a:bodyPr wrap="square" rtlCol="0">
            <a:spAutoFit/>
          </a:bodyPr>
          <a:lstStyle/>
          <a:p>
            <a:pPr algn="ctr"/>
            <a:r>
              <a:rPr lang="fr-FR" sz="1000" dirty="0">
                <a:latin typeface="Segoe UI Light" panose="020B0502040204020203" pitchFamily="34" charset="0"/>
                <a:cs typeface="Segoe UI Light" panose="020B0502040204020203" pitchFamily="34" charset="0"/>
              </a:rPr>
              <a:t>Intensité _____</a:t>
            </a:r>
          </a:p>
        </p:txBody>
      </p:sp>
      <p:sp>
        <p:nvSpPr>
          <p:cNvPr id="2" name="Espace réservé du pied de page 1"/>
          <p:cNvSpPr>
            <a:spLocks noGrp="1"/>
          </p:cNvSpPr>
          <p:nvPr>
            <p:ph type="ftr" sz="quarter" idx="3"/>
          </p:nvPr>
        </p:nvSpPr>
        <p:spPr/>
        <p:txBody>
          <a:bodyPr/>
          <a:lstStyle/>
          <a:p>
            <a:r>
              <a:rPr lang="fr-FR" dirty="0"/>
              <a:t>V.2020-01-AM</a:t>
            </a:r>
          </a:p>
        </p:txBody>
      </p:sp>
      <p:sp>
        <p:nvSpPr>
          <p:cNvPr id="40"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Stratégie envisagée</a:t>
            </a:r>
          </a:p>
        </p:txBody>
      </p:sp>
      <p:sp>
        <p:nvSpPr>
          <p:cNvPr id="50" name="Rectangle 49"/>
          <p:cNvSpPr/>
          <p:nvPr/>
        </p:nvSpPr>
        <p:spPr>
          <a:xfrm>
            <a:off x="3622634" y="1798444"/>
            <a:ext cx="2675149" cy="269304"/>
          </a:xfrm>
          <a:prstGeom prst="rect">
            <a:avLst/>
          </a:prstGeom>
        </p:spPr>
        <p:txBody>
          <a:bodyPr wrap="square">
            <a:spAutoFit/>
          </a:bodyPr>
          <a:lstStyle/>
          <a:p>
            <a:pPr>
              <a:lnSpc>
                <a:spcPct val="115000"/>
              </a:lnSpc>
              <a:spcAft>
                <a:spcPts val="1000"/>
              </a:spcAft>
            </a:pPr>
            <a:r>
              <a:rPr lang="fr-FR" sz="10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Arguments :</a:t>
            </a:r>
            <a:endParaRPr lang="fr-FR" sz="1000" dirty="0">
              <a:latin typeface="Segoe UI Light" panose="020B0502040204020203" pitchFamily="34" charset="0"/>
              <a:ea typeface="Calibri" panose="020F0502020204030204" pitchFamily="34" charset="0"/>
              <a:cs typeface="Segoe UI Light" panose="020B0502040204020203" pitchFamily="34" charset="0"/>
            </a:endParaRPr>
          </a:p>
        </p:txBody>
      </p:sp>
      <p:sp>
        <p:nvSpPr>
          <p:cNvPr id="51" name="Rectangle 50"/>
          <p:cNvSpPr/>
          <p:nvPr/>
        </p:nvSpPr>
        <p:spPr>
          <a:xfrm>
            <a:off x="6874677" y="3680194"/>
            <a:ext cx="2675149" cy="269304"/>
          </a:xfrm>
          <a:prstGeom prst="rect">
            <a:avLst/>
          </a:prstGeom>
        </p:spPr>
        <p:txBody>
          <a:bodyPr wrap="square">
            <a:spAutoFit/>
          </a:bodyPr>
          <a:lstStyle/>
          <a:p>
            <a:pPr>
              <a:lnSpc>
                <a:spcPct val="115000"/>
              </a:lnSpc>
              <a:spcAft>
                <a:spcPts val="1000"/>
              </a:spcAft>
            </a:pPr>
            <a:r>
              <a:rPr lang="fr-FR" sz="10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Arguments :</a:t>
            </a:r>
            <a:endParaRPr lang="fr-FR" sz="1000" dirty="0">
              <a:latin typeface="Segoe UI Light" panose="020B0502040204020203" pitchFamily="34" charset="0"/>
              <a:ea typeface="Calibri" panose="020F0502020204030204" pitchFamily="34" charset="0"/>
              <a:cs typeface="Segoe UI Light" panose="020B0502040204020203" pitchFamily="34" charset="0"/>
            </a:endParaRPr>
          </a:p>
        </p:txBody>
      </p:sp>
      <p:sp>
        <p:nvSpPr>
          <p:cNvPr id="52" name="Rectangle 51"/>
          <p:cNvSpPr/>
          <p:nvPr/>
        </p:nvSpPr>
        <p:spPr>
          <a:xfrm>
            <a:off x="3618077" y="3680194"/>
            <a:ext cx="2675149" cy="269304"/>
          </a:xfrm>
          <a:prstGeom prst="rect">
            <a:avLst/>
          </a:prstGeom>
        </p:spPr>
        <p:txBody>
          <a:bodyPr wrap="square">
            <a:spAutoFit/>
          </a:bodyPr>
          <a:lstStyle/>
          <a:p>
            <a:pPr>
              <a:lnSpc>
                <a:spcPct val="115000"/>
              </a:lnSpc>
              <a:spcAft>
                <a:spcPts val="1000"/>
              </a:spcAft>
            </a:pPr>
            <a:r>
              <a:rPr lang="fr-FR" sz="10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Arguments :</a:t>
            </a:r>
            <a:endParaRPr lang="fr-FR" sz="1000" dirty="0">
              <a:latin typeface="Segoe UI Light" panose="020B0502040204020203" pitchFamily="34" charset="0"/>
              <a:ea typeface="Calibri" panose="020F0502020204030204" pitchFamily="34" charset="0"/>
              <a:cs typeface="Segoe UI Light" panose="020B0502040204020203" pitchFamily="34" charset="0"/>
            </a:endParaRPr>
          </a:p>
        </p:txBody>
      </p:sp>
      <p:sp>
        <p:nvSpPr>
          <p:cNvPr id="53" name="Rectangle 52"/>
          <p:cNvSpPr/>
          <p:nvPr/>
        </p:nvSpPr>
        <p:spPr>
          <a:xfrm>
            <a:off x="360892" y="3680194"/>
            <a:ext cx="2675149" cy="269304"/>
          </a:xfrm>
          <a:prstGeom prst="rect">
            <a:avLst/>
          </a:prstGeom>
        </p:spPr>
        <p:txBody>
          <a:bodyPr wrap="square">
            <a:spAutoFit/>
          </a:bodyPr>
          <a:lstStyle/>
          <a:p>
            <a:pPr>
              <a:lnSpc>
                <a:spcPct val="115000"/>
              </a:lnSpc>
              <a:spcAft>
                <a:spcPts val="1000"/>
              </a:spcAft>
            </a:pPr>
            <a:r>
              <a:rPr lang="fr-FR" sz="10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Arguments :</a:t>
            </a:r>
            <a:endParaRPr lang="fr-FR" sz="1000" dirty="0">
              <a:latin typeface="Segoe UI Light" panose="020B0502040204020203" pitchFamily="34" charset="0"/>
              <a:ea typeface="Calibri" panose="020F0502020204030204" pitchFamily="34" charset="0"/>
              <a:cs typeface="Segoe UI Light" panose="020B0502040204020203" pitchFamily="34" charset="0"/>
            </a:endParaRPr>
          </a:p>
        </p:txBody>
      </p:sp>
      <p:sp>
        <p:nvSpPr>
          <p:cNvPr id="54" name="Rectangle 53"/>
          <p:cNvSpPr/>
          <p:nvPr/>
        </p:nvSpPr>
        <p:spPr>
          <a:xfrm>
            <a:off x="3622633" y="5421376"/>
            <a:ext cx="2675149" cy="269304"/>
          </a:xfrm>
          <a:prstGeom prst="rect">
            <a:avLst/>
          </a:prstGeom>
        </p:spPr>
        <p:txBody>
          <a:bodyPr wrap="square">
            <a:spAutoFit/>
          </a:bodyPr>
          <a:lstStyle/>
          <a:p>
            <a:pPr>
              <a:lnSpc>
                <a:spcPct val="115000"/>
              </a:lnSpc>
              <a:spcAft>
                <a:spcPts val="1000"/>
              </a:spcAft>
            </a:pPr>
            <a:r>
              <a:rPr lang="fr-FR" sz="10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Arguments :</a:t>
            </a:r>
            <a:endParaRPr lang="fr-FR" sz="1000" dirty="0">
              <a:latin typeface="Segoe UI Light" panose="020B0502040204020203" pitchFamily="34" charset="0"/>
              <a:ea typeface="Calibri" panose="020F0502020204030204" pitchFamily="34" charset="0"/>
              <a:cs typeface="Segoe UI Light" panose="020B0502040204020203" pitchFamily="34" charset="0"/>
            </a:endParaRPr>
          </a:p>
        </p:txBody>
      </p:sp>
    </p:spTree>
    <p:extLst>
      <p:ext uri="{BB962C8B-B14F-4D97-AF65-F5344CB8AC3E}">
        <p14:creationId xmlns:p14="http://schemas.microsoft.com/office/powerpoint/2010/main" val="2118053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Segoe UI Light" panose="020B0502040204020203" pitchFamily="34" charset="0"/>
                <a:cs typeface="Segoe UI Light" panose="020B0502040204020203" pitchFamily="34" charset="0"/>
              </a:rPr>
              <a:pPr/>
              <a:t>12</a:t>
            </a:fld>
            <a:endParaRPr lang="fr-FR" dirty="0">
              <a:latin typeface="Segoe UI Light" panose="020B0502040204020203" pitchFamily="34" charset="0"/>
              <a:cs typeface="Segoe UI Light" panose="020B0502040204020203" pitchFamily="34" charset="0"/>
            </a:endParaRPr>
          </a:p>
        </p:txBody>
      </p:sp>
      <p:sp>
        <p:nvSpPr>
          <p:cNvPr id="12" name="Rectangle 11">
            <a:extLst>
              <a:ext uri="{FF2B5EF4-FFF2-40B4-BE49-F238E27FC236}">
                <a16:creationId xmlns:a16="http://schemas.microsoft.com/office/drawing/2014/main" id="{B5F6C48C-A535-40C8-826C-13CB6ACEA161}"/>
              </a:ext>
            </a:extLst>
          </p:cNvPr>
          <p:cNvSpPr/>
          <p:nvPr/>
        </p:nvSpPr>
        <p:spPr>
          <a:xfrm>
            <a:off x="270044" y="1137726"/>
            <a:ext cx="9351691" cy="261644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Segoe UI Light" panose="020B0502040204020203" pitchFamily="34" charset="0"/>
              <a:cs typeface="Segoe UI Light" panose="020B0502040204020203" pitchFamily="34" charset="0"/>
            </a:endParaRPr>
          </a:p>
        </p:txBody>
      </p:sp>
      <p:sp>
        <p:nvSpPr>
          <p:cNvPr id="13" name="Rectangle 12">
            <a:extLst>
              <a:ext uri="{FF2B5EF4-FFF2-40B4-BE49-F238E27FC236}">
                <a16:creationId xmlns:a16="http://schemas.microsoft.com/office/drawing/2014/main" id="{8EF0498B-69A6-4350-89D3-C34428B403E2}"/>
              </a:ext>
            </a:extLst>
          </p:cNvPr>
          <p:cNvSpPr/>
          <p:nvPr/>
        </p:nvSpPr>
        <p:spPr>
          <a:xfrm>
            <a:off x="296046" y="815766"/>
            <a:ext cx="9325689" cy="1115690"/>
          </a:xfrm>
          <a:prstGeom prst="rect">
            <a:avLst/>
          </a:prstGeom>
          <a:noFill/>
          <a:ln>
            <a:noFill/>
          </a:ln>
        </p:spPr>
        <p:txBody>
          <a:bodyPr wrap="square">
            <a:spAutoFit/>
          </a:bodyPr>
          <a:lstStyle/>
          <a:p>
            <a:r>
              <a:rPr lang="fr-FR" sz="1400" b="1" dirty="0">
                <a:latin typeface="Segoe UI Light" panose="020B0502040204020203" pitchFamily="34" charset="0"/>
                <a:cs typeface="Segoe UI Light" panose="020B0502040204020203" pitchFamily="34" charset="0"/>
              </a:rPr>
              <a:t>2.5. Dossier financier</a:t>
            </a:r>
          </a:p>
          <a:p>
            <a:endParaRPr lang="fr-FR" sz="1050" b="1" dirty="0">
              <a:latin typeface="Segoe UI Light" panose="020B0502040204020203" pitchFamily="34" charset="0"/>
              <a:cs typeface="Segoe UI Light" panose="020B0502040204020203" pitchFamily="34" charset="0"/>
            </a:endParaRPr>
          </a:p>
          <a:p>
            <a:r>
              <a:rPr lang="fr-FR" sz="1050" dirty="0">
                <a:latin typeface="Segoe UI Light" panose="020B0502040204020203" pitchFamily="34" charset="0"/>
                <a:cs typeface="Segoe UI Light" panose="020B0502040204020203" pitchFamily="34" charset="0"/>
              </a:rPr>
              <a:t>Détermination du CA, évaluation des différends, synthèse et analyse des principaux résultats… Détailler le calcul de votre CA, déterminer combien vous obtiendrez en donations et participation gouvernementale (dans le cas échéant), caractériser votre BFR, vos besoins financiers et le moyen que vous comptez mettre en place pour y pallier ou récupérer de l’argent, ratios, hypothèses de travail co</a:t>
            </a:r>
            <a:r>
              <a:rPr lang="fr-FR" sz="1050" dirty="0">
                <a:solidFill>
                  <a:sysClr val="windowText" lastClr="000000"/>
                </a:solidFill>
                <a:latin typeface="Segoe UI Light" panose="020B0502040204020203" pitchFamily="34" charset="0"/>
                <a:cs typeface="Segoe UI Light" panose="020B0502040204020203" pitchFamily="34" charset="0"/>
              </a:rPr>
              <a:t>mment êtes-vous arrivé à ces chiffres ? Quels considérations avez-vous fait ? Dans les pires de cas, quelle évolution ?…</a:t>
            </a:r>
          </a:p>
        </p:txBody>
      </p:sp>
      <p:sp>
        <p:nvSpPr>
          <p:cNvPr id="16" name="Rectangle 15">
            <a:extLst>
              <a:ext uri="{FF2B5EF4-FFF2-40B4-BE49-F238E27FC236}">
                <a16:creationId xmlns:a16="http://schemas.microsoft.com/office/drawing/2014/main" id="{0AE96D1C-F246-4B8A-A5B9-B6646AF8DDE3}"/>
              </a:ext>
            </a:extLst>
          </p:cNvPr>
          <p:cNvSpPr/>
          <p:nvPr/>
        </p:nvSpPr>
        <p:spPr>
          <a:xfrm>
            <a:off x="270042" y="4251910"/>
            <a:ext cx="9351691" cy="208957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Segoe UI Light" panose="020B0502040204020203" pitchFamily="34" charset="0"/>
              <a:cs typeface="Segoe UI Light" panose="020B0502040204020203" pitchFamily="34" charset="0"/>
            </a:endParaRPr>
          </a:p>
        </p:txBody>
      </p:sp>
      <p:sp>
        <p:nvSpPr>
          <p:cNvPr id="17" name="Rectangle 16">
            <a:extLst>
              <a:ext uri="{FF2B5EF4-FFF2-40B4-BE49-F238E27FC236}">
                <a16:creationId xmlns:a16="http://schemas.microsoft.com/office/drawing/2014/main" id="{9867555A-1574-4004-A9A6-2E81240F651A}"/>
              </a:ext>
            </a:extLst>
          </p:cNvPr>
          <p:cNvSpPr/>
          <p:nvPr/>
        </p:nvSpPr>
        <p:spPr>
          <a:xfrm>
            <a:off x="270043" y="3917663"/>
            <a:ext cx="9351691" cy="630942"/>
          </a:xfrm>
          <a:prstGeom prst="rect">
            <a:avLst/>
          </a:prstGeom>
          <a:noFill/>
          <a:ln>
            <a:noFill/>
          </a:ln>
        </p:spPr>
        <p:txBody>
          <a:bodyPr wrap="square">
            <a:spAutoFit/>
          </a:bodyPr>
          <a:lstStyle/>
          <a:p>
            <a:r>
              <a:rPr lang="fr-FR" sz="1400" b="1" dirty="0">
                <a:latin typeface="Segoe UI Light" panose="020B0502040204020203" pitchFamily="34" charset="0"/>
                <a:cs typeface="Segoe UI Light" panose="020B0502040204020203" pitchFamily="34" charset="0"/>
              </a:rPr>
              <a:t>2.6. Montage juridique</a:t>
            </a:r>
          </a:p>
          <a:p>
            <a:endParaRPr lang="fr-FR" sz="1050" b="1" dirty="0">
              <a:latin typeface="Segoe UI Light" panose="020B0502040204020203" pitchFamily="34" charset="0"/>
              <a:cs typeface="Segoe UI Light" panose="020B0502040204020203" pitchFamily="34" charset="0"/>
            </a:endParaRPr>
          </a:p>
          <a:p>
            <a:r>
              <a:rPr lang="fr-FR" sz="1050" dirty="0">
                <a:latin typeface="Segoe UI Light" panose="020B0502040204020203" pitchFamily="34" charset="0"/>
                <a:cs typeface="Segoe UI Light" panose="020B0502040204020203" pitchFamily="34" charset="0"/>
              </a:rPr>
              <a:t>Quel statut juridique pour mon projet et pour quelles raisons? (</a:t>
            </a:r>
            <a:r>
              <a:rPr lang="fr-FR" sz="1050" dirty="0" err="1">
                <a:latin typeface="Segoe UI Light" panose="020B0502040204020203" pitchFamily="34" charset="0"/>
                <a:cs typeface="Segoe UI Light" panose="020B0502040204020203" pitchFamily="34" charset="0"/>
              </a:rPr>
              <a:t>micro-entreprise</a:t>
            </a:r>
            <a:r>
              <a:rPr lang="fr-FR" sz="1050" dirty="0">
                <a:latin typeface="Segoe UI Light" panose="020B0502040204020203" pitchFamily="34" charset="0"/>
                <a:cs typeface="Segoe UI Light" panose="020B0502040204020203" pitchFamily="34" charset="0"/>
              </a:rPr>
              <a:t>, EIRL, EURL, SASU, SA, SASU, SARL, association, coopérative, fondation…)</a:t>
            </a:r>
          </a:p>
        </p:txBody>
      </p:sp>
      <p:sp>
        <p:nvSpPr>
          <p:cNvPr id="2" name="Espace réservé du pied de page 1"/>
          <p:cNvSpPr>
            <a:spLocks noGrp="1"/>
          </p:cNvSpPr>
          <p:nvPr>
            <p:ph type="ftr" sz="quarter" idx="3"/>
          </p:nvPr>
        </p:nvSpPr>
        <p:spPr/>
        <p:txBody>
          <a:bodyPr/>
          <a:lstStyle/>
          <a:p>
            <a:r>
              <a:rPr lang="fr-FR" dirty="0"/>
              <a:t>V.2020-01-AM</a:t>
            </a:r>
          </a:p>
        </p:txBody>
      </p:sp>
      <p:sp>
        <p:nvSpPr>
          <p:cNvPr id="9"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Stratégie envisagée</a:t>
            </a:r>
          </a:p>
        </p:txBody>
      </p:sp>
    </p:spTree>
    <p:extLst>
      <p:ext uri="{BB962C8B-B14F-4D97-AF65-F5344CB8AC3E}">
        <p14:creationId xmlns:p14="http://schemas.microsoft.com/office/powerpoint/2010/main" val="1727007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Segoe UI Light" panose="020B0502040204020203" pitchFamily="34" charset="0"/>
                <a:cs typeface="Segoe UI Light" panose="020B0502040204020203" pitchFamily="34" charset="0"/>
              </a:rPr>
              <a:pPr/>
              <a:t>13</a:t>
            </a:fld>
            <a:endParaRPr lang="fr-FR" dirty="0">
              <a:latin typeface="Segoe UI Light" panose="020B0502040204020203" pitchFamily="34" charset="0"/>
              <a:cs typeface="Segoe UI Light" panose="020B0502040204020203" pitchFamily="34" charset="0"/>
            </a:endParaRPr>
          </a:p>
        </p:txBody>
      </p:sp>
      <p:sp>
        <p:nvSpPr>
          <p:cNvPr id="12" name="Rectangle 11">
            <a:extLst>
              <a:ext uri="{FF2B5EF4-FFF2-40B4-BE49-F238E27FC236}">
                <a16:creationId xmlns:a16="http://schemas.microsoft.com/office/drawing/2014/main" id="{B5F6C48C-A535-40C8-826C-13CB6ACEA161}"/>
              </a:ext>
            </a:extLst>
          </p:cNvPr>
          <p:cNvSpPr/>
          <p:nvPr/>
        </p:nvSpPr>
        <p:spPr>
          <a:xfrm>
            <a:off x="270044" y="1137726"/>
            <a:ext cx="9351691" cy="261644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Segoe UI Light" panose="020B0502040204020203" pitchFamily="34" charset="0"/>
              <a:cs typeface="Segoe UI Light" panose="020B0502040204020203" pitchFamily="34" charset="0"/>
            </a:endParaRPr>
          </a:p>
        </p:txBody>
      </p:sp>
      <p:sp>
        <p:nvSpPr>
          <p:cNvPr id="13" name="Rectangle 12">
            <a:extLst>
              <a:ext uri="{FF2B5EF4-FFF2-40B4-BE49-F238E27FC236}">
                <a16:creationId xmlns:a16="http://schemas.microsoft.com/office/drawing/2014/main" id="{8EF0498B-69A6-4350-89D3-C34428B403E2}"/>
              </a:ext>
            </a:extLst>
          </p:cNvPr>
          <p:cNvSpPr/>
          <p:nvPr/>
        </p:nvSpPr>
        <p:spPr>
          <a:xfrm>
            <a:off x="296046" y="815766"/>
            <a:ext cx="9325689" cy="630942"/>
          </a:xfrm>
          <a:prstGeom prst="rect">
            <a:avLst/>
          </a:prstGeom>
          <a:noFill/>
          <a:ln>
            <a:noFill/>
          </a:ln>
        </p:spPr>
        <p:txBody>
          <a:bodyPr wrap="square">
            <a:spAutoFit/>
          </a:bodyPr>
          <a:lstStyle/>
          <a:p>
            <a:r>
              <a:rPr lang="fr-FR" sz="1400" b="1" dirty="0">
                <a:latin typeface="Segoe UI Light" panose="020B0502040204020203" pitchFamily="34" charset="0"/>
                <a:cs typeface="Segoe UI Light" panose="020B0502040204020203" pitchFamily="34" charset="0"/>
              </a:rPr>
              <a:t>2.7. Stratégie commerciale</a:t>
            </a:r>
          </a:p>
          <a:p>
            <a:endParaRPr lang="fr-FR" sz="1050" b="1" dirty="0">
              <a:latin typeface="Segoe UI Light" panose="020B0502040204020203" pitchFamily="34" charset="0"/>
              <a:cs typeface="Segoe UI Light" panose="020B0502040204020203" pitchFamily="34" charset="0"/>
            </a:endParaRPr>
          </a:p>
          <a:p>
            <a:r>
              <a:rPr lang="fr-FR" sz="1050" dirty="0">
                <a:latin typeface="Segoe UI Light" panose="020B0502040204020203" pitchFamily="34" charset="0"/>
                <a:cs typeface="Segoe UI Light" panose="020B0502040204020203" pitchFamily="34" charset="0"/>
              </a:rPr>
              <a:t>Quels sont les objectifs de vente ? Quelles évolutions peut-on prévoir ? Quel prix du produit/service? Quels moyens de distribution et/ou de vente directe ?</a:t>
            </a:r>
            <a:endParaRPr lang="fr-FR" sz="1050" dirty="0">
              <a:latin typeface="Raleway Light" panose="020B0003030101060003" pitchFamily="34" charset="0"/>
            </a:endParaRPr>
          </a:p>
        </p:txBody>
      </p:sp>
      <p:sp>
        <p:nvSpPr>
          <p:cNvPr id="16" name="Rectangle 15">
            <a:extLst>
              <a:ext uri="{FF2B5EF4-FFF2-40B4-BE49-F238E27FC236}">
                <a16:creationId xmlns:a16="http://schemas.microsoft.com/office/drawing/2014/main" id="{0AE96D1C-F246-4B8A-A5B9-B6646AF8DDE3}"/>
              </a:ext>
            </a:extLst>
          </p:cNvPr>
          <p:cNvSpPr/>
          <p:nvPr/>
        </p:nvSpPr>
        <p:spPr>
          <a:xfrm>
            <a:off x="270042" y="4251910"/>
            <a:ext cx="9351691" cy="208957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Segoe UI Light" panose="020B0502040204020203" pitchFamily="34" charset="0"/>
              <a:cs typeface="Segoe UI Light" panose="020B0502040204020203" pitchFamily="34" charset="0"/>
            </a:endParaRPr>
          </a:p>
        </p:txBody>
      </p:sp>
      <p:sp>
        <p:nvSpPr>
          <p:cNvPr id="17" name="Rectangle 16">
            <a:extLst>
              <a:ext uri="{FF2B5EF4-FFF2-40B4-BE49-F238E27FC236}">
                <a16:creationId xmlns:a16="http://schemas.microsoft.com/office/drawing/2014/main" id="{9867555A-1574-4004-A9A6-2E81240F651A}"/>
              </a:ext>
            </a:extLst>
          </p:cNvPr>
          <p:cNvSpPr/>
          <p:nvPr/>
        </p:nvSpPr>
        <p:spPr>
          <a:xfrm>
            <a:off x="270043" y="3917663"/>
            <a:ext cx="9351691" cy="630942"/>
          </a:xfrm>
          <a:prstGeom prst="rect">
            <a:avLst/>
          </a:prstGeom>
          <a:noFill/>
          <a:ln>
            <a:noFill/>
          </a:ln>
        </p:spPr>
        <p:txBody>
          <a:bodyPr wrap="square">
            <a:spAutoFit/>
          </a:bodyPr>
          <a:lstStyle/>
          <a:p>
            <a:r>
              <a:rPr lang="fr-FR" sz="1400" b="1" dirty="0">
                <a:latin typeface="Segoe UI Light" panose="020B0502040204020203" pitchFamily="34" charset="0"/>
                <a:cs typeface="Segoe UI Light" panose="020B0502040204020203" pitchFamily="34" charset="0"/>
              </a:rPr>
              <a:t>2.8. Vision à moyen et long terme</a:t>
            </a:r>
          </a:p>
          <a:p>
            <a:endParaRPr lang="fr-FR" sz="1050" b="1" dirty="0">
              <a:latin typeface="Segoe UI Light" panose="020B0502040204020203" pitchFamily="34" charset="0"/>
              <a:cs typeface="Segoe UI Light" panose="020B0502040204020203" pitchFamily="34" charset="0"/>
            </a:endParaRPr>
          </a:p>
          <a:p>
            <a:r>
              <a:rPr lang="fr-FR" sz="1050" dirty="0">
                <a:latin typeface="Segoe UI Light" panose="020B0502040204020203" pitchFamily="34" charset="0"/>
                <a:cs typeface="Segoe UI Light" panose="020B0502040204020203" pitchFamily="34" charset="0"/>
              </a:rPr>
              <a:t>Quelles évolutions de l’entreprise / association, du projet / produit / service, dans 3, 5, 10 ans ?</a:t>
            </a:r>
          </a:p>
        </p:txBody>
      </p:sp>
      <p:sp>
        <p:nvSpPr>
          <p:cNvPr id="2" name="Espace réservé du pied de page 1"/>
          <p:cNvSpPr>
            <a:spLocks noGrp="1"/>
          </p:cNvSpPr>
          <p:nvPr>
            <p:ph type="ftr" sz="quarter" idx="3"/>
          </p:nvPr>
        </p:nvSpPr>
        <p:spPr>
          <a:xfrm>
            <a:off x="0" y="6492875"/>
            <a:ext cx="3136900" cy="365125"/>
          </a:xfrm>
        </p:spPr>
        <p:txBody>
          <a:bodyPr/>
          <a:lstStyle/>
          <a:p>
            <a:r>
              <a:rPr lang="fr-FR" dirty="0"/>
              <a:t>V.2020-01-AM</a:t>
            </a:r>
          </a:p>
        </p:txBody>
      </p:sp>
      <p:sp>
        <p:nvSpPr>
          <p:cNvPr id="9"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Stratégie envisagée</a:t>
            </a:r>
          </a:p>
        </p:txBody>
      </p:sp>
    </p:spTree>
    <p:extLst>
      <p:ext uri="{BB962C8B-B14F-4D97-AF65-F5344CB8AC3E}">
        <p14:creationId xmlns:p14="http://schemas.microsoft.com/office/powerpoint/2010/main" val="4274331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Segoe UI Light" panose="020B0502040204020203" pitchFamily="34" charset="0"/>
                <a:cs typeface="Segoe UI Light" panose="020B0502040204020203" pitchFamily="34" charset="0"/>
              </a:rPr>
              <a:pPr/>
              <a:t>14</a:t>
            </a:fld>
            <a:endParaRPr lang="fr-FR" dirty="0">
              <a:latin typeface="Segoe UI Light" panose="020B0502040204020203" pitchFamily="34" charset="0"/>
              <a:cs typeface="Segoe UI Light" panose="020B0502040204020203" pitchFamily="34" charset="0"/>
            </a:endParaRPr>
          </a:p>
        </p:txBody>
      </p:sp>
      <p:sp>
        <p:nvSpPr>
          <p:cNvPr id="12" name="Rectangle 11">
            <a:extLst>
              <a:ext uri="{FF2B5EF4-FFF2-40B4-BE49-F238E27FC236}">
                <a16:creationId xmlns:a16="http://schemas.microsoft.com/office/drawing/2014/main" id="{B5F6C48C-A535-40C8-826C-13CB6ACEA161}"/>
              </a:ext>
            </a:extLst>
          </p:cNvPr>
          <p:cNvSpPr/>
          <p:nvPr/>
        </p:nvSpPr>
        <p:spPr>
          <a:xfrm>
            <a:off x="270044" y="1137726"/>
            <a:ext cx="9351691" cy="524494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Segoe UI Light" panose="020B0502040204020203" pitchFamily="34" charset="0"/>
              <a:cs typeface="Segoe UI Light" panose="020B0502040204020203" pitchFamily="34" charset="0"/>
            </a:endParaRPr>
          </a:p>
        </p:txBody>
      </p:sp>
      <p:sp>
        <p:nvSpPr>
          <p:cNvPr id="13" name="Rectangle 12">
            <a:extLst>
              <a:ext uri="{FF2B5EF4-FFF2-40B4-BE49-F238E27FC236}">
                <a16:creationId xmlns:a16="http://schemas.microsoft.com/office/drawing/2014/main" id="{8EF0498B-69A6-4350-89D3-C34428B403E2}"/>
              </a:ext>
            </a:extLst>
          </p:cNvPr>
          <p:cNvSpPr/>
          <p:nvPr/>
        </p:nvSpPr>
        <p:spPr>
          <a:xfrm>
            <a:off x="296046" y="815766"/>
            <a:ext cx="9325689" cy="792525"/>
          </a:xfrm>
          <a:prstGeom prst="rect">
            <a:avLst/>
          </a:prstGeom>
          <a:noFill/>
          <a:ln>
            <a:noFill/>
          </a:ln>
        </p:spPr>
        <p:txBody>
          <a:bodyPr wrap="square">
            <a:spAutoFit/>
          </a:bodyPr>
          <a:lstStyle/>
          <a:p>
            <a:r>
              <a:rPr lang="fr-FR" sz="1400" b="1" dirty="0">
                <a:latin typeface="Segoe UI Light" panose="020B0502040204020203" pitchFamily="34" charset="0"/>
                <a:cs typeface="Segoe UI Light" panose="020B0502040204020203" pitchFamily="34" charset="0"/>
              </a:rPr>
              <a:t>2.9. Opportunités et menaces</a:t>
            </a:r>
          </a:p>
          <a:p>
            <a:endParaRPr lang="fr-FR" sz="1050" b="1" dirty="0">
              <a:latin typeface="Segoe UI Light" panose="020B0502040204020203" pitchFamily="34" charset="0"/>
              <a:cs typeface="Segoe UI Light" panose="020B0502040204020203" pitchFamily="34" charset="0"/>
            </a:endParaRPr>
          </a:p>
          <a:p>
            <a:r>
              <a:rPr lang="fr-FR" sz="1050" dirty="0">
                <a:latin typeface="Segoe UI Light" panose="020B0502040204020203" pitchFamily="34" charset="0"/>
                <a:cs typeface="Segoe UI Light" panose="020B0502040204020203" pitchFamily="34" charset="0"/>
              </a:rPr>
              <a:t>Quels éléments peuvent propulser ou détruire votre produit/service ? Quels sont les éléments potentiels du futur à prendre en compte ? Quelles sont les menaces par rapport à un échec possible ? Quelles stratégies de contingence sont elles possibles ?</a:t>
            </a:r>
            <a:endParaRPr lang="fr-FR" sz="1050" dirty="0">
              <a:latin typeface="Raleway Light" panose="020B0003030101060003" pitchFamily="34" charset="0"/>
            </a:endParaRPr>
          </a:p>
        </p:txBody>
      </p:sp>
      <p:sp>
        <p:nvSpPr>
          <p:cNvPr id="2" name="Espace réservé du pied de page 1"/>
          <p:cNvSpPr>
            <a:spLocks noGrp="1"/>
          </p:cNvSpPr>
          <p:nvPr>
            <p:ph type="ftr" sz="quarter" idx="3"/>
          </p:nvPr>
        </p:nvSpPr>
        <p:spPr>
          <a:xfrm>
            <a:off x="0" y="6492875"/>
            <a:ext cx="3136900" cy="365125"/>
          </a:xfrm>
        </p:spPr>
        <p:txBody>
          <a:bodyPr/>
          <a:lstStyle/>
          <a:p>
            <a:r>
              <a:rPr lang="fr-FR" dirty="0"/>
              <a:t>V.2020-01-AM</a:t>
            </a:r>
          </a:p>
        </p:txBody>
      </p:sp>
      <p:sp>
        <p:nvSpPr>
          <p:cNvPr id="9"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Stratégie envisagée</a:t>
            </a:r>
          </a:p>
        </p:txBody>
      </p:sp>
    </p:spTree>
    <p:extLst>
      <p:ext uri="{BB962C8B-B14F-4D97-AF65-F5344CB8AC3E}">
        <p14:creationId xmlns:p14="http://schemas.microsoft.com/office/powerpoint/2010/main" val="2295941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3448752238"/>
              </p:ext>
            </p:extLst>
          </p:nvPr>
        </p:nvGraphicFramePr>
        <p:xfrm>
          <a:off x="468203" y="832944"/>
          <a:ext cx="8949295" cy="5620392"/>
        </p:xfrm>
        <a:graphic>
          <a:graphicData uri="http://schemas.openxmlformats.org/drawingml/2006/table">
            <a:tbl>
              <a:tblPr firstRow="1" bandRow="1">
                <a:tableStyleId>{5940675A-B579-460E-94D1-54222C63F5DA}</a:tableStyleId>
              </a:tblPr>
              <a:tblGrid>
                <a:gridCol w="5445337">
                  <a:extLst>
                    <a:ext uri="{9D8B030D-6E8A-4147-A177-3AD203B41FA5}">
                      <a16:colId xmlns:a16="http://schemas.microsoft.com/office/drawing/2014/main" val="20000"/>
                    </a:ext>
                  </a:extLst>
                </a:gridCol>
                <a:gridCol w="1751979">
                  <a:extLst>
                    <a:ext uri="{9D8B030D-6E8A-4147-A177-3AD203B41FA5}">
                      <a16:colId xmlns:a16="http://schemas.microsoft.com/office/drawing/2014/main" val="20001"/>
                    </a:ext>
                  </a:extLst>
                </a:gridCol>
                <a:gridCol w="1751979">
                  <a:extLst>
                    <a:ext uri="{9D8B030D-6E8A-4147-A177-3AD203B41FA5}">
                      <a16:colId xmlns:a16="http://schemas.microsoft.com/office/drawing/2014/main" val="20002"/>
                    </a:ext>
                  </a:extLst>
                </a:gridCol>
              </a:tblGrid>
              <a:tr h="224381">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r>
                        <a:rPr lang="fr-FR" sz="900" b="1" spc="-4" dirty="0">
                          <a:latin typeface="Segoe UI Light" panose="020B0502040204020203" pitchFamily="34" charset="0"/>
                          <a:cs typeface="Segoe UI Light" panose="020B0502040204020203" pitchFamily="34" charset="0"/>
                        </a:rPr>
                        <a:t>P</a:t>
                      </a:r>
                      <a:r>
                        <a:rPr lang="fr-FR" sz="900" b="1" spc="0" dirty="0">
                          <a:latin typeface="Segoe UI Light" panose="020B0502040204020203" pitchFamily="34" charset="0"/>
                          <a:cs typeface="Segoe UI Light" panose="020B0502040204020203" pitchFamily="34" charset="0"/>
                        </a:rPr>
                        <a:t>R</a:t>
                      </a:r>
                      <a:r>
                        <a:rPr lang="fr-FR" sz="900" b="1" spc="4" dirty="0">
                          <a:latin typeface="Segoe UI Light" panose="020B0502040204020203" pitchFamily="34" charset="0"/>
                          <a:cs typeface="Segoe UI Light" panose="020B0502040204020203" pitchFamily="34" charset="0"/>
                        </a:rPr>
                        <a:t>O</a:t>
                      </a:r>
                      <a:r>
                        <a:rPr lang="fr-FR" sz="900" b="1" spc="0" dirty="0">
                          <a:latin typeface="Segoe UI Light" panose="020B0502040204020203" pitchFamily="34" charset="0"/>
                          <a:cs typeface="Segoe UI Light" panose="020B0502040204020203" pitchFamily="34" charset="0"/>
                        </a:rPr>
                        <a:t>DUI</a:t>
                      </a:r>
                      <a:r>
                        <a:rPr lang="fr-FR" sz="900" b="1" spc="14" dirty="0">
                          <a:latin typeface="Segoe UI Light" panose="020B0502040204020203" pitchFamily="34" charset="0"/>
                          <a:cs typeface="Segoe UI Light" panose="020B0502040204020203" pitchFamily="34" charset="0"/>
                        </a:rPr>
                        <a:t>T</a:t>
                      </a:r>
                      <a:r>
                        <a:rPr lang="fr-FR" sz="900" b="1" spc="0" dirty="0">
                          <a:latin typeface="Segoe UI Light" panose="020B0502040204020203" pitchFamily="34" charset="0"/>
                          <a:cs typeface="Segoe UI Light" panose="020B0502040204020203" pitchFamily="34" charset="0"/>
                        </a:rPr>
                        <a:t>S</a:t>
                      </a:r>
                      <a:r>
                        <a:rPr lang="fr-FR" sz="900" b="1" spc="-51" dirty="0">
                          <a:latin typeface="Segoe UI Light" panose="020B0502040204020203" pitchFamily="34" charset="0"/>
                          <a:cs typeface="Segoe UI Light" panose="020B0502040204020203" pitchFamily="34" charset="0"/>
                        </a:rPr>
                        <a:t> </a:t>
                      </a:r>
                      <a:r>
                        <a:rPr lang="fr-FR" sz="900" b="1" spc="0" dirty="0">
                          <a:latin typeface="Segoe UI Light" panose="020B0502040204020203" pitchFamily="34" charset="0"/>
                          <a:cs typeface="Segoe UI Light" panose="020B0502040204020203" pitchFamily="34" charset="0"/>
                        </a:rPr>
                        <a:t>-</a:t>
                      </a:r>
                      <a:r>
                        <a:rPr lang="fr-FR" sz="900" b="1" spc="1" dirty="0">
                          <a:latin typeface="Segoe UI Light" panose="020B0502040204020203" pitchFamily="34" charset="0"/>
                          <a:cs typeface="Segoe UI Light" panose="020B0502040204020203" pitchFamily="34" charset="0"/>
                        </a:rPr>
                        <a:t> </a:t>
                      </a:r>
                      <a:r>
                        <a:rPr lang="fr-FR" sz="900" b="1" spc="-4" dirty="0">
                          <a:latin typeface="Segoe UI Light" panose="020B0502040204020203" pitchFamily="34" charset="0"/>
                          <a:cs typeface="Segoe UI Light" panose="020B0502040204020203" pitchFamily="34" charset="0"/>
                        </a:rPr>
                        <a:t>VE</a:t>
                      </a:r>
                      <a:r>
                        <a:rPr lang="fr-FR" sz="900" b="1" spc="0" dirty="0">
                          <a:latin typeface="Segoe UI Light" panose="020B0502040204020203" pitchFamily="34" charset="0"/>
                          <a:cs typeface="Segoe UI Light" panose="020B0502040204020203" pitchFamily="34" charset="0"/>
                        </a:rPr>
                        <a:t>N</a:t>
                      </a:r>
                      <a:r>
                        <a:rPr lang="fr-FR" sz="900" b="1" spc="14" dirty="0">
                          <a:latin typeface="Segoe UI Light" panose="020B0502040204020203" pitchFamily="34" charset="0"/>
                          <a:cs typeface="Segoe UI Light" panose="020B0502040204020203" pitchFamily="34" charset="0"/>
                        </a:rPr>
                        <a:t>T</a:t>
                      </a:r>
                      <a:r>
                        <a:rPr lang="fr-FR" sz="900" b="1" spc="-4" dirty="0">
                          <a:latin typeface="Segoe UI Light" panose="020B0502040204020203" pitchFamily="34" charset="0"/>
                          <a:cs typeface="Segoe UI Light" panose="020B0502040204020203" pitchFamily="34" charset="0"/>
                        </a:rPr>
                        <a:t>E</a:t>
                      </a:r>
                      <a:r>
                        <a:rPr lang="fr-FR" sz="900" b="1" spc="0" dirty="0">
                          <a:latin typeface="Segoe UI Light" panose="020B0502040204020203" pitchFamily="34" charset="0"/>
                          <a:cs typeface="Segoe UI Light" panose="020B0502040204020203" pitchFamily="34" charset="0"/>
                        </a:rPr>
                        <a:t>S</a:t>
                      </a:r>
                      <a:endParaRPr lang="fr-FR" sz="900" b="1" dirty="0">
                        <a:latin typeface="Segoe UI Light" panose="020B0502040204020203" pitchFamily="34" charset="0"/>
                        <a:cs typeface="Segoe UI Light" panose="020B0502040204020203" pitchFamily="34" charset="0"/>
                      </a:endParaRPr>
                    </a:p>
                  </a:txBody>
                  <a:tcPr marL="82848" marR="82848" marT="41424" marB="41424">
                    <a:solidFill>
                      <a:schemeClr val="bg1">
                        <a:lumMod val="85000"/>
                      </a:schemeClr>
                    </a:solidFill>
                  </a:tcPr>
                </a:tc>
                <a:tc>
                  <a:txBody>
                    <a:bodyPr/>
                    <a:lstStyle/>
                    <a:p>
                      <a:pPr algn="ctr"/>
                      <a:r>
                        <a:rPr lang="fr-FR" sz="900" b="1" dirty="0">
                          <a:latin typeface="Segoe UI Light" panose="020B0502040204020203" pitchFamily="34" charset="0"/>
                          <a:cs typeface="Segoe UI Light" panose="020B0502040204020203" pitchFamily="34" charset="0"/>
                        </a:rPr>
                        <a:t>Moyenne mensuelle</a:t>
                      </a:r>
                    </a:p>
                  </a:txBody>
                  <a:tcPr marL="82848" marR="82848" marT="41424" marB="41424">
                    <a:solidFill>
                      <a:schemeClr val="bg1">
                        <a:lumMod val="85000"/>
                      </a:schemeClr>
                    </a:solidFill>
                  </a:tcPr>
                </a:tc>
                <a:tc>
                  <a:txBody>
                    <a:bodyPr/>
                    <a:lstStyle/>
                    <a:p>
                      <a:pPr algn="ctr"/>
                      <a:r>
                        <a:rPr lang="fr-FR" sz="900" b="1" dirty="0">
                          <a:latin typeface="Segoe UI Light" panose="020B0502040204020203" pitchFamily="34" charset="0"/>
                          <a:cs typeface="Segoe UI Light" panose="020B0502040204020203" pitchFamily="34" charset="0"/>
                        </a:rPr>
                        <a:t>Projection annuelle</a:t>
                      </a:r>
                    </a:p>
                  </a:txBody>
                  <a:tcPr marL="82848" marR="82848" marT="41424" marB="41424">
                    <a:solidFill>
                      <a:schemeClr val="bg1">
                        <a:lumMod val="85000"/>
                      </a:schemeClr>
                    </a:solidFill>
                  </a:tcPr>
                </a:tc>
                <a:extLst>
                  <a:ext uri="{0D108BD9-81ED-4DB2-BD59-A6C34878D82A}">
                    <a16:rowId xmlns:a16="http://schemas.microsoft.com/office/drawing/2014/main" val="10000"/>
                  </a:ext>
                </a:extLst>
              </a:tr>
              <a:tr h="224381">
                <a:tc>
                  <a:txBody>
                    <a:bodyPr/>
                    <a:lstStyle/>
                    <a:p>
                      <a:r>
                        <a:rPr lang="fr-FR" sz="900" dirty="0">
                          <a:latin typeface="Segoe UI Light" panose="020B0502040204020203" pitchFamily="34" charset="0"/>
                          <a:cs typeface="Segoe UI Light" panose="020B0502040204020203" pitchFamily="34" charset="0"/>
                        </a:rPr>
                        <a:t>Chiffre d’affaires TTC</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1"/>
                  </a:ext>
                </a:extLst>
              </a:tr>
              <a:tr h="224381">
                <a:tc>
                  <a:txBody>
                    <a:bodyPr/>
                    <a:lstStyle/>
                    <a:p>
                      <a:r>
                        <a:rPr lang="fr-FR" sz="900" dirty="0">
                          <a:latin typeface="Segoe UI Light" panose="020B0502040204020203" pitchFamily="34" charset="0"/>
                          <a:cs typeface="Segoe UI Light" panose="020B0502040204020203" pitchFamily="34" charset="0"/>
                        </a:rPr>
                        <a:t>TVA</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2"/>
                  </a:ext>
                </a:extLst>
              </a:tr>
              <a:tr h="224381">
                <a:tc>
                  <a:txBody>
                    <a:bodyPr/>
                    <a:lstStyle/>
                    <a:p>
                      <a:r>
                        <a:rPr lang="fr-FR" sz="900" dirty="0">
                          <a:latin typeface="Segoe UI Light" panose="020B0502040204020203" pitchFamily="34" charset="0"/>
                          <a:cs typeface="Segoe UI Light" panose="020B0502040204020203" pitchFamily="34" charset="0"/>
                        </a:rPr>
                        <a:t>Chiffre d’affaires HT</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3"/>
                  </a:ext>
                </a:extLst>
              </a:tr>
              <a:tr h="224381">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Segoe UI Light" panose="020B0502040204020203" pitchFamily="34" charset="0"/>
                          <a:ea typeface="+mn-ea"/>
                          <a:cs typeface="Segoe UI Light" panose="020B0502040204020203" pitchFamily="34" charset="0"/>
                        </a:rPr>
                        <a:t>Autres produits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2099519019"/>
                  </a:ext>
                </a:extLst>
              </a:tr>
              <a:tr h="224381">
                <a:tc>
                  <a:txBody>
                    <a:bodyPr/>
                    <a:lstStyle/>
                    <a:p>
                      <a:pPr algn="r"/>
                      <a:r>
                        <a:rPr lang="fr-FR" sz="900" b="1" dirty="0">
                          <a:latin typeface="Segoe UI Light" panose="020B0502040204020203" pitchFamily="34" charset="0"/>
                          <a:cs typeface="Segoe UI Light" panose="020B0502040204020203" pitchFamily="34" charset="0"/>
                        </a:rPr>
                        <a:t>TOTAL DES VENTES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4"/>
                  </a:ext>
                </a:extLst>
              </a:tr>
              <a:tr h="224381">
                <a:tc>
                  <a:txBody>
                    <a:bodyPr/>
                    <a:lstStyle/>
                    <a:p>
                      <a:pPr marL="0" algn="l" defTabSz="1009223" rtl="0" eaLnBrk="1" latinLnBrk="0" hangingPunct="1"/>
                      <a:r>
                        <a:rPr lang="fr-FR" sz="900" b="1" kern="1200" dirty="0">
                          <a:solidFill>
                            <a:schemeClr val="tx1"/>
                          </a:solidFill>
                          <a:latin typeface="Segoe UI Light" panose="020B0502040204020203" pitchFamily="34" charset="0"/>
                          <a:ea typeface="+mn-ea"/>
                          <a:cs typeface="Segoe UI Light" panose="020B0502040204020203" pitchFamily="34" charset="0"/>
                        </a:rPr>
                        <a:t>CHARGES</a:t>
                      </a:r>
                    </a:p>
                  </a:txBody>
                  <a:tcPr marL="82848" marR="82848" marT="41424" marB="41424">
                    <a:solidFill>
                      <a:schemeClr val="bg1">
                        <a:lumMod val="85000"/>
                      </a:schemeClr>
                    </a:solidFill>
                  </a:tcPr>
                </a:tc>
                <a:tc>
                  <a:txBody>
                    <a:bodyPr/>
                    <a:lstStyle/>
                    <a:p>
                      <a:pPr marL="0" algn="ctr" defTabSz="1009223" rtl="0" eaLnBrk="1" latinLnBrk="0" hangingPunct="1"/>
                      <a:endParaRPr lang="fr-FR" sz="900" b="1" kern="1200" dirty="0">
                        <a:solidFill>
                          <a:schemeClr val="tx1"/>
                        </a:solidFill>
                        <a:latin typeface="Segoe UI Light" panose="020B0502040204020203" pitchFamily="34" charset="0"/>
                        <a:ea typeface="+mn-ea"/>
                        <a:cs typeface="Segoe UI Light" panose="020B0502040204020203" pitchFamily="34" charset="0"/>
                      </a:endParaRPr>
                    </a:p>
                  </a:txBody>
                  <a:tcPr marL="82848" marR="82848" marT="41424" marB="41424">
                    <a:solidFill>
                      <a:schemeClr val="bg1">
                        <a:lumMod val="85000"/>
                      </a:schemeClr>
                    </a:solidFill>
                  </a:tcPr>
                </a:tc>
                <a:tc>
                  <a:txBody>
                    <a:bodyPr/>
                    <a:lstStyle/>
                    <a:p>
                      <a:pPr marL="0" algn="ctr" defTabSz="1009223" rtl="0" eaLnBrk="1" latinLnBrk="0" hangingPunct="1"/>
                      <a:endParaRPr lang="fr-FR" sz="900" b="1" kern="1200" dirty="0">
                        <a:solidFill>
                          <a:schemeClr val="tx1"/>
                        </a:solidFill>
                        <a:latin typeface="Segoe UI Light" panose="020B0502040204020203" pitchFamily="34" charset="0"/>
                        <a:ea typeface="+mn-ea"/>
                        <a:cs typeface="Segoe UI Light" panose="020B0502040204020203" pitchFamily="34" charset="0"/>
                      </a:endParaRPr>
                    </a:p>
                  </a:txBody>
                  <a:tcPr marL="82848" marR="82848" marT="41424" marB="41424">
                    <a:solidFill>
                      <a:schemeClr val="bg1">
                        <a:lumMod val="85000"/>
                      </a:schemeClr>
                    </a:solidFill>
                  </a:tcPr>
                </a:tc>
                <a:extLst>
                  <a:ext uri="{0D108BD9-81ED-4DB2-BD59-A6C34878D82A}">
                    <a16:rowId xmlns:a16="http://schemas.microsoft.com/office/drawing/2014/main" val="10005"/>
                  </a:ext>
                </a:extLst>
              </a:tr>
              <a:tr h="224381">
                <a:tc>
                  <a:txBody>
                    <a:bodyPr/>
                    <a:lstStyle/>
                    <a:p>
                      <a:r>
                        <a:rPr lang="fr-FR" sz="900" dirty="0">
                          <a:latin typeface="Segoe UI Light" panose="020B0502040204020203" pitchFamily="34" charset="0"/>
                          <a:cs typeface="Segoe UI Light" panose="020B0502040204020203" pitchFamily="34" charset="0"/>
                        </a:rPr>
                        <a:t>Achats des marchandises / matières premières / fournisseurs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6"/>
                  </a:ext>
                </a:extLst>
              </a:tr>
              <a:tr h="224381">
                <a:tc>
                  <a:txBody>
                    <a:bodyPr/>
                    <a:lstStyle/>
                    <a:p>
                      <a:r>
                        <a:rPr lang="fr-FR" sz="900" dirty="0">
                          <a:latin typeface="Segoe UI Light" panose="020B0502040204020203" pitchFamily="34" charset="0"/>
                          <a:cs typeface="Segoe UI Light" panose="020B0502040204020203" pitchFamily="34" charset="0"/>
                        </a:rPr>
                        <a:t>Frais de personnel : Salaires et charges (≈salaire net x 1,8)*</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7"/>
                  </a:ext>
                </a:extLst>
              </a:tr>
              <a:tr h="224381">
                <a:tc>
                  <a:txBody>
                    <a:bodyPr/>
                    <a:lstStyle/>
                    <a:p>
                      <a:r>
                        <a:rPr lang="fr-FR" sz="900" dirty="0">
                          <a:latin typeface="Segoe UI Light" panose="020B0502040204020203" pitchFamily="34" charset="0"/>
                          <a:cs typeface="Segoe UI Light" panose="020B0502040204020203" pitchFamily="34" charset="0"/>
                        </a:rPr>
                        <a:t>Loyer</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8"/>
                  </a:ext>
                </a:extLst>
              </a:tr>
              <a:tr h="224381">
                <a:tc>
                  <a:txBody>
                    <a:bodyPr/>
                    <a:lstStyle/>
                    <a:p>
                      <a:r>
                        <a:rPr lang="fr-FR" sz="900" dirty="0">
                          <a:latin typeface="Segoe UI Light" panose="020B0502040204020203" pitchFamily="34" charset="0"/>
                          <a:cs typeface="Segoe UI Light" panose="020B0502040204020203" pitchFamily="34" charset="0"/>
                        </a:rPr>
                        <a:t>Dépenses d’énergie (≈1500 €/100m²/an)*</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9"/>
                  </a:ext>
                </a:extLst>
              </a:tr>
              <a:tr h="224381">
                <a:tc>
                  <a:txBody>
                    <a:bodyPr/>
                    <a:lstStyle/>
                    <a:p>
                      <a:r>
                        <a:rPr lang="fr-FR" sz="900" dirty="0">
                          <a:latin typeface="Segoe UI Light" panose="020B0502040204020203" pitchFamily="34" charset="0"/>
                          <a:cs typeface="Segoe UI Light" panose="020B0502040204020203" pitchFamily="34" charset="0"/>
                        </a:rPr>
                        <a:t>Fournitures de bureau / frais</a:t>
                      </a:r>
                      <a:r>
                        <a:rPr lang="fr-FR" sz="900" baseline="0" dirty="0">
                          <a:latin typeface="Segoe UI Light" panose="020B0502040204020203" pitchFamily="34" charset="0"/>
                          <a:cs typeface="Segoe UI Light" panose="020B0502040204020203" pitchFamily="34" charset="0"/>
                        </a:rPr>
                        <a:t> de fonctionnement</a:t>
                      </a:r>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0"/>
                  </a:ext>
                </a:extLst>
              </a:tr>
              <a:tr h="224381">
                <a:tc>
                  <a:txBody>
                    <a:bodyPr/>
                    <a:lstStyle/>
                    <a:p>
                      <a:r>
                        <a:rPr lang="fr-FR" sz="900" dirty="0">
                          <a:latin typeface="Segoe UI Light" panose="020B0502040204020203" pitchFamily="34" charset="0"/>
                          <a:cs typeface="Segoe UI Light" panose="020B0502040204020203" pitchFamily="34" charset="0"/>
                        </a:rPr>
                        <a:t>Entretien et réparations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1"/>
                  </a:ext>
                </a:extLst>
              </a:tr>
              <a:tr h="224381">
                <a:tc>
                  <a:txBody>
                    <a:bodyPr/>
                    <a:lstStyle/>
                    <a:p>
                      <a:r>
                        <a:rPr lang="fr-FR" sz="900" dirty="0">
                          <a:latin typeface="Segoe UI Light" panose="020B0502040204020203" pitchFamily="34" charset="0"/>
                          <a:cs typeface="Segoe UI Light" panose="020B0502040204020203" pitchFamily="34" charset="0"/>
                        </a:rPr>
                        <a:t>Frais de déplacements (30 cts/kms)*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2"/>
                  </a:ext>
                </a:extLst>
              </a:tr>
              <a:tr h="224381">
                <a:tc>
                  <a:txBody>
                    <a:bodyPr/>
                    <a:lstStyle/>
                    <a:p>
                      <a:r>
                        <a:rPr lang="fr-FR" sz="900" dirty="0">
                          <a:latin typeface="Segoe UI Light" panose="020B0502040204020203" pitchFamily="34" charset="0"/>
                          <a:cs typeface="Segoe UI Light" panose="020B0502040204020203" pitchFamily="34" charset="0"/>
                        </a:rPr>
                        <a:t>Assurances (≈1000 à 1500 €/100m²/an pour une activité de service)*</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3"/>
                  </a:ext>
                </a:extLst>
              </a:tr>
              <a:tr h="224381">
                <a:tc>
                  <a:txBody>
                    <a:bodyPr/>
                    <a:lstStyle/>
                    <a:p>
                      <a:r>
                        <a:rPr lang="fr-FR" sz="900" dirty="0">
                          <a:latin typeface="Segoe UI Light" panose="020B0502040204020203" pitchFamily="34" charset="0"/>
                          <a:cs typeface="Segoe UI Light" panose="020B0502040204020203" pitchFamily="34" charset="0"/>
                        </a:rPr>
                        <a:t>Frais de comptabilité (≈700 à 10 000 €/an)*</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4"/>
                  </a:ext>
                </a:extLst>
              </a:tr>
              <a:tr h="224381">
                <a:tc>
                  <a:txBody>
                    <a:bodyPr/>
                    <a:lstStyle/>
                    <a:p>
                      <a:r>
                        <a:rPr lang="fr-FR" sz="900" dirty="0">
                          <a:latin typeface="Segoe UI Light" panose="020B0502040204020203" pitchFamily="34" charset="0"/>
                          <a:cs typeface="Segoe UI Light" panose="020B0502040204020203" pitchFamily="34" charset="0"/>
                        </a:rPr>
                        <a:t>Autres</a:t>
                      </a:r>
                      <a:r>
                        <a:rPr lang="fr-FR" sz="900" baseline="0" dirty="0">
                          <a:latin typeface="Segoe UI Light" panose="020B0502040204020203" pitchFamily="34" charset="0"/>
                          <a:cs typeface="Segoe UI Light" panose="020B0502040204020203" pitchFamily="34" charset="0"/>
                        </a:rPr>
                        <a:t> f</a:t>
                      </a:r>
                      <a:r>
                        <a:rPr lang="fr-FR" sz="900" dirty="0">
                          <a:latin typeface="Segoe UI Light" panose="020B0502040204020203" pitchFamily="34" charset="0"/>
                          <a:cs typeface="Segoe UI Light" panose="020B0502040204020203" pitchFamily="34" charset="0"/>
                        </a:rPr>
                        <a:t>rais administratifs (redevances, licences…)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5"/>
                  </a:ext>
                </a:extLst>
              </a:tr>
              <a:tr h="224381">
                <a:tc>
                  <a:txBody>
                    <a:bodyPr/>
                    <a:lstStyle/>
                    <a:p>
                      <a:r>
                        <a:rPr lang="fr-FR" sz="900" dirty="0">
                          <a:latin typeface="Segoe UI Light" panose="020B0502040204020203" pitchFamily="34" charset="0"/>
                          <a:cs typeface="Segoe UI Light" panose="020B0502040204020203" pitchFamily="34" charset="0"/>
                        </a:rPr>
                        <a:t>Services de télécommunication (Internet, téléphone,</a:t>
                      </a:r>
                      <a:r>
                        <a:rPr lang="fr-FR" sz="900" baseline="0" dirty="0">
                          <a:latin typeface="Segoe UI Light" panose="020B0502040204020203" pitchFamily="34" charset="0"/>
                          <a:cs typeface="Segoe UI Light" panose="020B0502040204020203" pitchFamily="34" charset="0"/>
                        </a:rPr>
                        <a:t> forfaits des portables,… )</a:t>
                      </a:r>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6"/>
                  </a:ext>
                </a:extLst>
              </a:tr>
              <a:tr h="224381">
                <a:tc>
                  <a:txBody>
                    <a:bodyPr/>
                    <a:lstStyle/>
                    <a:p>
                      <a:r>
                        <a:rPr lang="fr-FR" sz="900" dirty="0">
                          <a:latin typeface="Segoe UI Light" panose="020B0502040204020203" pitchFamily="34" charset="0"/>
                          <a:cs typeface="Segoe UI Light" panose="020B0502040204020203" pitchFamily="34" charset="0"/>
                        </a:rPr>
                        <a:t>Autres charges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7"/>
                  </a:ext>
                </a:extLst>
              </a:tr>
              <a:tr h="224381">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8"/>
                  </a:ext>
                </a:extLst>
              </a:tr>
              <a:tr h="224381">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9"/>
                  </a:ext>
                </a:extLst>
              </a:tr>
              <a:tr h="224381">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20"/>
                  </a:ext>
                </a:extLst>
              </a:tr>
              <a:tr h="224381">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r>
                        <a:rPr lang="fr-FR" sz="900" dirty="0">
                          <a:latin typeface="Segoe UI Light" panose="020B0502040204020203" pitchFamily="34" charset="0"/>
                          <a:cs typeface="Segoe UI Light" panose="020B0502040204020203" pitchFamily="34" charset="0"/>
                        </a:rPr>
                        <a:t>Impôts et taxes locaux (2 % du CA HT)*</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21"/>
                  </a:ext>
                </a:extLst>
              </a:tr>
              <a:tr h="224381">
                <a:tc>
                  <a:txBody>
                    <a:bodyPr/>
                    <a:lstStyle/>
                    <a:p>
                      <a:pPr algn="r"/>
                      <a:r>
                        <a:rPr lang="fr-FR" sz="900" b="1" dirty="0">
                          <a:latin typeface="Segoe UI Light" panose="020B0502040204020203" pitchFamily="34" charset="0"/>
                          <a:cs typeface="Segoe UI Light" panose="020B0502040204020203" pitchFamily="34" charset="0"/>
                        </a:rPr>
                        <a:t>TOTAL DES CHARGES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22"/>
                  </a:ext>
                </a:extLst>
              </a:tr>
              <a:tr h="234737">
                <a:tc>
                  <a:txBody>
                    <a:bodyPr/>
                    <a:lstStyle/>
                    <a:p>
                      <a:pPr algn="r"/>
                      <a:r>
                        <a:rPr lang="fr-FR" sz="1000" b="1" dirty="0">
                          <a:latin typeface="Segoe UI Light" panose="020B0502040204020203" pitchFamily="34" charset="0"/>
                          <a:cs typeface="Segoe UI Light" panose="020B0502040204020203" pitchFamily="34" charset="0"/>
                        </a:rPr>
                        <a:t>RÉSULTAT BRUT</a:t>
                      </a:r>
                    </a:p>
                  </a:txBody>
                  <a:tcPr marL="82848" marR="82848" marT="41424" marB="41424"/>
                </a:tc>
                <a:tc>
                  <a:txBody>
                    <a:bodyPr/>
                    <a:lstStyle/>
                    <a:p>
                      <a:endParaRPr lang="fr-FR" sz="10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10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23"/>
                  </a:ext>
                </a:extLst>
              </a:tr>
            </a:tbl>
          </a:graphicData>
        </a:graphic>
      </p:graphicFrame>
      <p:sp>
        <p:nvSpPr>
          <p:cNvPr id="10" name="Espace réservé du numéro de diapositive 5">
            <a:extLst>
              <a:ext uri="{FF2B5EF4-FFF2-40B4-BE49-F238E27FC236}">
                <a16:creationId xmlns:a16="http://schemas.microsoft.com/office/drawing/2014/main" id="{2D7D965E-5510-47E3-9DC3-451BF1DA505F}"/>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Segoe UI Light" panose="020B0502040204020203" pitchFamily="34" charset="0"/>
                <a:cs typeface="Segoe UI Light" panose="020B0502040204020203" pitchFamily="34" charset="0"/>
              </a:rPr>
              <a:pPr/>
              <a:t>15</a:t>
            </a:fld>
            <a:endParaRPr lang="fr-FR" dirty="0">
              <a:latin typeface="Segoe UI Light" panose="020B0502040204020203" pitchFamily="34" charset="0"/>
              <a:cs typeface="Segoe UI Light" panose="020B0502040204020203" pitchFamily="34" charset="0"/>
            </a:endParaRPr>
          </a:p>
        </p:txBody>
      </p:sp>
      <p:sp>
        <p:nvSpPr>
          <p:cNvPr id="11" name="Titre 1">
            <a:extLst>
              <a:ext uri="{FF2B5EF4-FFF2-40B4-BE49-F238E27FC236}">
                <a16:creationId xmlns:a16="http://schemas.microsoft.com/office/drawing/2014/main" id="{E8F37C63-C203-4A73-9A8D-7F757802441D}"/>
              </a:ext>
            </a:extLst>
          </p:cNvPr>
          <p:cNvSpPr txBox="1">
            <a:spLocks/>
          </p:cNvSpPr>
          <p:nvPr/>
        </p:nvSpPr>
        <p:spPr>
          <a:xfrm>
            <a:off x="1998421" y="149564"/>
            <a:ext cx="5909157"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b="1" dirty="0">
                <a:latin typeface="Segoe UI Semibold" panose="020B0702040204020203" pitchFamily="34" charset="0"/>
                <a:cs typeface="Segoe UI Semibold" panose="020B0702040204020203" pitchFamily="34" charset="0"/>
              </a:rPr>
              <a:t>Annexe au dossier financier </a:t>
            </a:r>
            <a:br>
              <a:rPr lang="fr-FR" dirty="0">
                <a:latin typeface="Segoe UI Light" panose="020B0502040204020203" pitchFamily="34" charset="0"/>
                <a:cs typeface="Segoe UI Light" panose="020B0502040204020203" pitchFamily="34" charset="0"/>
              </a:rPr>
            </a:br>
            <a:r>
              <a:rPr lang="fr-FR" dirty="0">
                <a:latin typeface="Segoe UI Light" panose="020B0502040204020203" pitchFamily="34" charset="0"/>
                <a:cs typeface="Segoe UI Light" panose="020B0502040204020203" pitchFamily="34" charset="0"/>
              </a:rPr>
              <a:t>(1 - Compte de résultat prévisionnel)</a:t>
            </a:r>
          </a:p>
        </p:txBody>
      </p:sp>
      <p:sp>
        <p:nvSpPr>
          <p:cNvPr id="2" name="Espace réservé du pied de page 1"/>
          <p:cNvSpPr>
            <a:spLocks noGrp="1"/>
          </p:cNvSpPr>
          <p:nvPr>
            <p:ph type="ftr" sz="quarter" idx="3"/>
          </p:nvPr>
        </p:nvSpPr>
        <p:spPr/>
        <p:txBody>
          <a:bodyPr/>
          <a:lstStyle/>
          <a:p>
            <a:r>
              <a:rPr lang="fr-FR" dirty="0"/>
              <a:t>V.2020-01-AM</a:t>
            </a:r>
          </a:p>
        </p:txBody>
      </p:sp>
      <p:sp>
        <p:nvSpPr>
          <p:cNvPr id="3" name="ZoneTexte 2"/>
          <p:cNvSpPr txBox="1"/>
          <p:nvPr/>
        </p:nvSpPr>
        <p:spPr>
          <a:xfrm>
            <a:off x="378241" y="6440297"/>
            <a:ext cx="3240360" cy="215444"/>
          </a:xfrm>
          <a:prstGeom prst="rect">
            <a:avLst/>
          </a:prstGeom>
          <a:noFill/>
        </p:spPr>
        <p:txBody>
          <a:bodyPr wrap="square" rtlCol="0">
            <a:spAutoFit/>
          </a:bodyPr>
          <a:lstStyle/>
          <a:p>
            <a:r>
              <a:rPr lang="fr-FR" sz="800" b="1" dirty="0">
                <a:latin typeface="Segoe UI Semibold" panose="020B0702040204020203" pitchFamily="34" charset="0"/>
                <a:cs typeface="Segoe UI Semibold" panose="020B0702040204020203" pitchFamily="34" charset="0"/>
              </a:rPr>
              <a:t>* A titre indicatif</a:t>
            </a:r>
          </a:p>
        </p:txBody>
      </p:sp>
    </p:spTree>
    <p:extLst>
      <p:ext uri="{BB962C8B-B14F-4D97-AF65-F5344CB8AC3E}">
        <p14:creationId xmlns:p14="http://schemas.microsoft.com/office/powerpoint/2010/main" val="3196755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2440879902"/>
              </p:ext>
            </p:extLst>
          </p:nvPr>
        </p:nvGraphicFramePr>
        <p:xfrm>
          <a:off x="390642" y="799044"/>
          <a:ext cx="9124714" cy="5302296"/>
        </p:xfrm>
        <a:graphic>
          <a:graphicData uri="http://schemas.openxmlformats.org/drawingml/2006/table">
            <a:tbl>
              <a:tblPr firstRow="1" bandRow="1">
                <a:tableStyleId>{5940675A-B579-460E-94D1-54222C63F5DA}</a:tableStyleId>
              </a:tblPr>
              <a:tblGrid>
                <a:gridCol w="7270494">
                  <a:extLst>
                    <a:ext uri="{9D8B030D-6E8A-4147-A177-3AD203B41FA5}">
                      <a16:colId xmlns:a16="http://schemas.microsoft.com/office/drawing/2014/main" val="20000"/>
                    </a:ext>
                  </a:extLst>
                </a:gridCol>
                <a:gridCol w="1854220">
                  <a:extLst>
                    <a:ext uri="{9D8B030D-6E8A-4147-A177-3AD203B41FA5}">
                      <a16:colId xmlns:a16="http://schemas.microsoft.com/office/drawing/2014/main" val="20001"/>
                    </a:ext>
                  </a:extLst>
                </a:gridCol>
              </a:tblGrid>
              <a:tr h="220929">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r>
                        <a:rPr lang="fr-FR" sz="900" b="1" spc="-4" dirty="0">
                          <a:latin typeface="Segoe UI Light" panose="020B0502040204020203" pitchFamily="34" charset="0"/>
                          <a:cs typeface="Segoe UI Light" panose="020B0502040204020203" pitchFamily="34" charset="0"/>
                        </a:rPr>
                        <a:t>BESOINS (durables)</a:t>
                      </a:r>
                    </a:p>
                  </a:txBody>
                  <a:tcPr marL="82848" marR="82848" marT="41424" marB="41424">
                    <a:solidFill>
                      <a:schemeClr val="bg1">
                        <a:lumMod val="85000"/>
                      </a:schemeClr>
                    </a:solidFill>
                  </a:tcPr>
                </a:tc>
                <a:tc>
                  <a:txBody>
                    <a:bodyPr/>
                    <a:lstStyle/>
                    <a:p>
                      <a:pPr algn="ctr"/>
                      <a:r>
                        <a:rPr lang="fr-FR" sz="900" b="1" dirty="0">
                          <a:latin typeface="Segoe UI Light" panose="020B0502040204020203" pitchFamily="34" charset="0"/>
                          <a:cs typeface="Segoe UI Light" panose="020B0502040204020203" pitchFamily="34" charset="0"/>
                        </a:rPr>
                        <a:t>Montant</a:t>
                      </a:r>
                    </a:p>
                  </a:txBody>
                  <a:tcPr marL="82848" marR="82848" marT="41424" marB="41424">
                    <a:solidFill>
                      <a:schemeClr val="bg1">
                        <a:lumMod val="85000"/>
                      </a:schemeClr>
                    </a:solidFill>
                  </a:tcPr>
                </a:tc>
                <a:extLst>
                  <a:ext uri="{0D108BD9-81ED-4DB2-BD59-A6C34878D82A}">
                    <a16:rowId xmlns:a16="http://schemas.microsoft.com/office/drawing/2014/main" val="10000"/>
                  </a:ext>
                </a:extLst>
              </a:tr>
              <a:tr h="220929">
                <a:tc>
                  <a:txBody>
                    <a:bodyPr/>
                    <a:lstStyle/>
                    <a:p>
                      <a:r>
                        <a:rPr lang="fr-FR" sz="900" b="1" dirty="0">
                          <a:latin typeface="Segoe UI Light" panose="020B0502040204020203" pitchFamily="34" charset="0"/>
                          <a:cs typeface="Segoe UI Light" panose="020B0502040204020203" pitchFamily="34" charset="0"/>
                        </a:rPr>
                        <a:t>Immobilisations (Investissements)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1"/>
                  </a:ext>
                </a:extLst>
              </a:tr>
              <a:tr h="220929">
                <a:tc>
                  <a:txBody>
                    <a:bodyPr/>
                    <a:lstStyle/>
                    <a:p>
                      <a:r>
                        <a:rPr lang="fr-FR" sz="900" b="0" i="1" dirty="0">
                          <a:latin typeface="Segoe UI Light" panose="020B0502040204020203" pitchFamily="34" charset="0"/>
                          <a:cs typeface="Segoe UI Light" panose="020B0502040204020203" pitchFamily="34" charset="0"/>
                        </a:rPr>
                        <a:t>   Achat Immeubles (terrains, locaux,…)</a:t>
                      </a:r>
                    </a:p>
                  </a:txBody>
                  <a:tcPr marL="82848" marR="82848" marT="41424" marB="41424"/>
                </a:tc>
                <a:tc>
                  <a:txBody>
                    <a:bodyPr/>
                    <a:lstStyle/>
                    <a:p>
                      <a:endParaRPr lang="fr-FR" sz="900" b="0" i="1"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2"/>
                  </a:ext>
                </a:extLst>
              </a:tr>
              <a:tr h="220929">
                <a:tc>
                  <a:txBody>
                    <a:bodyPr/>
                    <a:lstStyle/>
                    <a:p>
                      <a:r>
                        <a:rPr lang="fr-FR" sz="900" b="0" i="1" dirty="0">
                          <a:latin typeface="Segoe UI Light" panose="020B0502040204020203" pitchFamily="34" charset="0"/>
                          <a:cs typeface="Segoe UI Light" panose="020B0502040204020203" pitchFamily="34" charset="0"/>
                        </a:rPr>
                        <a:t>   Aménagements, travaux, installations,…</a:t>
                      </a:r>
                    </a:p>
                  </a:txBody>
                  <a:tcPr marL="82848" marR="82848" marT="41424" marB="41424"/>
                </a:tc>
                <a:tc>
                  <a:txBody>
                    <a:bodyPr/>
                    <a:lstStyle/>
                    <a:p>
                      <a:endParaRPr lang="fr-FR" sz="900" b="0" i="1"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3"/>
                  </a:ext>
                </a:extLst>
              </a:tr>
              <a:tr h="220929">
                <a:tc>
                  <a:txBody>
                    <a:bodyPr/>
                    <a:lstStyle/>
                    <a:p>
                      <a:r>
                        <a:rPr lang="fr-FR" sz="900" b="0" i="1" dirty="0">
                          <a:latin typeface="Segoe UI Light" panose="020B0502040204020203" pitchFamily="34" charset="0"/>
                          <a:cs typeface="Segoe UI Light" panose="020B0502040204020203" pitchFamily="34" charset="0"/>
                        </a:rPr>
                        <a:t>   Matériel (machines, équipement…)</a:t>
                      </a:r>
                    </a:p>
                  </a:txBody>
                  <a:tcPr marL="82848" marR="82848" marT="41424" marB="41424"/>
                </a:tc>
                <a:tc>
                  <a:txBody>
                    <a:bodyPr/>
                    <a:lstStyle/>
                    <a:p>
                      <a:endParaRPr lang="fr-FR" sz="900" b="0" i="1"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4"/>
                  </a:ext>
                </a:extLst>
              </a:tr>
              <a:tr h="220929">
                <a:tc>
                  <a:txBody>
                    <a:bodyPr/>
                    <a:lstStyle/>
                    <a:p>
                      <a:pPr marL="0" algn="l" defTabSz="1009223" rtl="0" eaLnBrk="1" latinLnBrk="0" hangingPunct="1"/>
                      <a:r>
                        <a:rPr lang="fr-FR" sz="900" b="0" i="1" kern="1200" dirty="0">
                          <a:solidFill>
                            <a:schemeClr val="tx1"/>
                          </a:solidFill>
                          <a:latin typeface="Segoe UI Light" panose="020B0502040204020203" pitchFamily="34" charset="0"/>
                          <a:ea typeface="+mn-ea"/>
                          <a:cs typeface="Segoe UI Light" panose="020B0502040204020203" pitchFamily="34" charset="0"/>
                        </a:rPr>
                        <a:t>   Matériel de bureau</a:t>
                      </a:r>
                    </a:p>
                  </a:txBody>
                  <a:tcPr marL="82848" marR="82848" marT="41424" marB="41424">
                    <a:noFill/>
                  </a:tcPr>
                </a:tc>
                <a:tc>
                  <a:txBody>
                    <a:bodyPr/>
                    <a:lstStyle/>
                    <a:p>
                      <a:pPr marL="0" algn="ctr" defTabSz="1009223" rtl="0" eaLnBrk="1" latinLnBrk="0" hangingPunct="1"/>
                      <a:endParaRPr lang="fr-FR" sz="900" b="0" i="1" kern="1200" dirty="0">
                        <a:solidFill>
                          <a:schemeClr val="tx1"/>
                        </a:solidFill>
                        <a:latin typeface="Segoe UI Light" panose="020B0502040204020203" pitchFamily="34" charset="0"/>
                        <a:ea typeface="+mn-ea"/>
                        <a:cs typeface="Segoe UI Light" panose="020B0502040204020203" pitchFamily="34" charset="0"/>
                      </a:endParaRPr>
                    </a:p>
                  </a:txBody>
                  <a:tcPr marL="82848" marR="82848" marT="41424" marB="41424">
                    <a:noFill/>
                  </a:tcPr>
                </a:tc>
                <a:extLst>
                  <a:ext uri="{0D108BD9-81ED-4DB2-BD59-A6C34878D82A}">
                    <a16:rowId xmlns:a16="http://schemas.microsoft.com/office/drawing/2014/main" val="10005"/>
                  </a:ext>
                </a:extLst>
              </a:tr>
              <a:tr h="220929">
                <a:tc>
                  <a:txBody>
                    <a:bodyPr/>
                    <a:lstStyle/>
                    <a:p>
                      <a:r>
                        <a:rPr lang="fr-FR" sz="900" b="0" i="1" dirty="0">
                          <a:latin typeface="Segoe UI Light" panose="020B0502040204020203" pitchFamily="34" charset="0"/>
                          <a:cs typeface="Segoe UI Light" panose="020B0502040204020203" pitchFamily="34" charset="0"/>
                        </a:rPr>
                        <a:t>   Véhicules</a:t>
                      </a:r>
                    </a:p>
                  </a:txBody>
                  <a:tcPr marL="82848" marR="82848" marT="41424" marB="41424"/>
                </a:tc>
                <a:tc>
                  <a:txBody>
                    <a:bodyPr/>
                    <a:lstStyle/>
                    <a:p>
                      <a:endParaRPr lang="fr-FR" sz="900" b="0" i="1"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6"/>
                  </a:ext>
                </a:extLst>
              </a:tr>
              <a:tr h="220929">
                <a:tc>
                  <a:txBody>
                    <a:bodyPr/>
                    <a:lstStyle/>
                    <a:p>
                      <a:r>
                        <a:rPr lang="fr-FR" sz="900" b="0" i="1" dirty="0">
                          <a:latin typeface="Segoe UI Light" panose="020B0502040204020203" pitchFamily="34" charset="0"/>
                          <a:cs typeface="Segoe UI Light" panose="020B0502040204020203" pitchFamily="34" charset="0"/>
                        </a:rPr>
                        <a:t>   Autres</a:t>
                      </a:r>
                    </a:p>
                  </a:txBody>
                  <a:tcPr marL="82848" marR="82848" marT="41424" marB="41424"/>
                </a:tc>
                <a:tc>
                  <a:txBody>
                    <a:bodyPr/>
                    <a:lstStyle/>
                    <a:p>
                      <a:endParaRPr lang="fr-FR" sz="900" b="0" i="1"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7"/>
                  </a:ext>
                </a:extLst>
              </a:tr>
              <a:tr h="220929">
                <a:tc>
                  <a:txBody>
                    <a:bodyPr/>
                    <a:lstStyle/>
                    <a:p>
                      <a:endParaRPr lang="fr-FR" sz="900" b="0" i="1"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b="0" i="1"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8"/>
                  </a:ext>
                </a:extLst>
              </a:tr>
              <a:tr h="220929">
                <a:tc>
                  <a:txBody>
                    <a:bodyPr/>
                    <a:lstStyle/>
                    <a:p>
                      <a:r>
                        <a:rPr lang="fr-FR" sz="900" b="1" dirty="0">
                          <a:latin typeface="Segoe UI Light" panose="020B0502040204020203" pitchFamily="34" charset="0"/>
                          <a:cs typeface="Segoe UI Light" panose="020B0502040204020203" pitchFamily="34" charset="0"/>
                        </a:rPr>
                        <a:t>Besoin en fonds de roulement (BFR)</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09"/>
                  </a:ext>
                </a:extLst>
              </a:tr>
              <a:tr h="220929">
                <a:tc>
                  <a:txBody>
                    <a:bodyPr/>
                    <a:lstStyle/>
                    <a:p>
                      <a:r>
                        <a:rPr lang="fr-FR" sz="900" i="0" baseline="0" dirty="0">
                          <a:latin typeface="Segoe UI Light" panose="020B0502040204020203" pitchFamily="34" charset="0"/>
                          <a:cs typeface="Segoe UI Light" panose="020B0502040204020203" pitchFamily="34" charset="0"/>
                        </a:rPr>
                        <a:t>   </a:t>
                      </a:r>
                      <a:r>
                        <a:rPr lang="fr-FR" sz="900" i="1" dirty="0">
                          <a:latin typeface="Segoe UI Light" panose="020B0502040204020203" pitchFamily="34" charset="0"/>
                          <a:cs typeface="Segoe UI Light" panose="020B0502040204020203" pitchFamily="34" charset="0"/>
                        </a:rPr>
                        <a:t>Constitution (% de l’ensemble des charges à débourser</a:t>
                      </a:r>
                      <a:r>
                        <a:rPr lang="fr-FR" sz="900" i="1" baseline="0" dirty="0">
                          <a:latin typeface="Segoe UI Light" panose="020B0502040204020203" pitchFamily="34" charset="0"/>
                          <a:cs typeface="Segoe UI Light" panose="020B0502040204020203" pitchFamily="34" charset="0"/>
                        </a:rPr>
                        <a:t> les premiers mois sans ventes ou ventes faibles)</a:t>
                      </a:r>
                      <a:endParaRPr lang="fr-FR" sz="900" i="1"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0"/>
                  </a:ext>
                </a:extLst>
              </a:tr>
              <a:tr h="220929">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1"/>
                  </a:ext>
                </a:extLst>
              </a:tr>
              <a:tr h="220929">
                <a:tc>
                  <a:txBody>
                    <a:bodyPr/>
                    <a:lstStyle/>
                    <a:p>
                      <a:r>
                        <a:rPr lang="fr-FR" sz="900" b="1" dirty="0">
                          <a:latin typeface="Segoe UI Light" panose="020B0502040204020203" pitchFamily="34" charset="0"/>
                          <a:cs typeface="Segoe UI Light" panose="020B0502040204020203" pitchFamily="34" charset="0"/>
                        </a:rPr>
                        <a:t>Remboursement d’emprunts à moyen ou long terme (hors intérêt)</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2"/>
                  </a:ext>
                </a:extLst>
              </a:tr>
              <a:tr h="220929">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3"/>
                  </a:ext>
                </a:extLst>
              </a:tr>
              <a:tr h="220929">
                <a:tc>
                  <a:txBody>
                    <a:bodyPr/>
                    <a:lstStyle/>
                    <a:p>
                      <a:pPr algn="r"/>
                      <a:r>
                        <a:rPr lang="fr-FR" sz="900" b="1" dirty="0">
                          <a:latin typeface="Segoe UI Light" panose="020B0502040204020203" pitchFamily="34" charset="0"/>
                          <a:cs typeface="Segoe UI Light" panose="020B0502040204020203" pitchFamily="34" charset="0"/>
                        </a:rPr>
                        <a:t>TOTAL DES BESOINS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4"/>
                  </a:ext>
                </a:extLst>
              </a:tr>
              <a:tr h="220929">
                <a:tc>
                  <a:txBody>
                    <a:bodyPr/>
                    <a:lstStyle/>
                    <a:p>
                      <a:r>
                        <a:rPr lang="fr-FR" sz="900" b="1" dirty="0">
                          <a:latin typeface="Segoe UI Light" panose="020B0502040204020203" pitchFamily="34" charset="0"/>
                          <a:cs typeface="Segoe UI Light" panose="020B0502040204020203" pitchFamily="34" charset="0"/>
                        </a:rPr>
                        <a:t>RESSOURCES (durables)</a:t>
                      </a:r>
                    </a:p>
                  </a:txBody>
                  <a:tcPr marL="82848" marR="82848" marT="41424" marB="41424">
                    <a:solidFill>
                      <a:schemeClr val="bg1">
                        <a:lumMod val="85000"/>
                      </a:schemeClr>
                    </a:solidFill>
                  </a:tcPr>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solidFill>
                      <a:schemeClr val="bg1">
                        <a:lumMod val="85000"/>
                      </a:schemeClr>
                    </a:solidFill>
                  </a:tcPr>
                </a:tc>
                <a:extLst>
                  <a:ext uri="{0D108BD9-81ED-4DB2-BD59-A6C34878D82A}">
                    <a16:rowId xmlns:a16="http://schemas.microsoft.com/office/drawing/2014/main" val="10015"/>
                  </a:ext>
                </a:extLst>
              </a:tr>
              <a:tr h="220929">
                <a:tc>
                  <a:txBody>
                    <a:bodyPr/>
                    <a:lstStyle/>
                    <a:p>
                      <a:r>
                        <a:rPr lang="fr-FR" sz="900" b="1" dirty="0">
                          <a:latin typeface="Segoe UI Light" panose="020B0502040204020203" pitchFamily="34" charset="0"/>
                          <a:cs typeface="Segoe UI Light" panose="020B0502040204020203" pitchFamily="34" charset="0"/>
                        </a:rPr>
                        <a:t>Capitaux propres (Fonds propres)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6"/>
                  </a:ext>
                </a:extLst>
              </a:tr>
              <a:tr h="220929">
                <a:tc>
                  <a:txBody>
                    <a:bodyPr/>
                    <a:lstStyle/>
                    <a:p>
                      <a:r>
                        <a:rPr lang="fr-FR" sz="900" dirty="0">
                          <a:latin typeface="Segoe UI Light" panose="020B0502040204020203" pitchFamily="34" charset="0"/>
                          <a:cs typeface="Segoe UI Light" panose="020B0502040204020203" pitchFamily="34" charset="0"/>
                        </a:rPr>
                        <a:t>   Apports en capital (associés)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7"/>
                  </a:ext>
                </a:extLst>
              </a:tr>
              <a:tr h="220929">
                <a:tc>
                  <a:txBody>
                    <a:bodyPr/>
                    <a:lstStyle/>
                    <a:p>
                      <a:r>
                        <a:rPr lang="fr-FR" sz="900" dirty="0">
                          <a:latin typeface="Segoe UI Light" panose="020B0502040204020203" pitchFamily="34" charset="0"/>
                          <a:cs typeface="Segoe UI Light" panose="020B0502040204020203" pitchFamily="34" charset="0"/>
                        </a:rPr>
                        <a:t>   Autofinancement net (produit de l’activité à réinvestir pendant le montage)</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8"/>
                  </a:ext>
                </a:extLst>
              </a:tr>
              <a:tr h="220929">
                <a:tc>
                  <a:txBody>
                    <a:bodyPr/>
                    <a:lstStyle/>
                    <a:p>
                      <a:r>
                        <a:rPr lang="fr-FR" sz="900" dirty="0">
                          <a:latin typeface="Segoe UI Light" panose="020B0502040204020203" pitchFamily="34" charset="0"/>
                          <a:cs typeface="Segoe UI Light" panose="020B0502040204020203" pitchFamily="34" charset="0"/>
                        </a:rPr>
                        <a:t>   Aides et subventions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19"/>
                  </a:ext>
                </a:extLst>
              </a:tr>
              <a:tr h="220929">
                <a:tc>
                  <a:txBody>
                    <a:bodyPr/>
                    <a:lstStyle/>
                    <a:p>
                      <a:r>
                        <a:rPr lang="fr-FR" sz="900" dirty="0">
                          <a:latin typeface="Segoe UI Light" panose="020B0502040204020203" pitchFamily="34" charset="0"/>
                          <a:cs typeface="Segoe UI Light" panose="020B0502040204020203" pitchFamily="34" charset="0"/>
                        </a:rPr>
                        <a:t>   Autres investisseurs privés</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20"/>
                  </a:ext>
                </a:extLst>
              </a:tr>
              <a:tr h="220929">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r>
                        <a:rPr lang="fr-FR" sz="900" b="1" dirty="0">
                          <a:latin typeface="Segoe UI Light" panose="020B0502040204020203" pitchFamily="34" charset="0"/>
                          <a:cs typeface="Segoe UI Light" panose="020B0502040204020203" pitchFamily="34" charset="0"/>
                        </a:rPr>
                        <a:t>Capitaux empruntés (emprunts à moyen et long terme)</a:t>
                      </a: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21"/>
                  </a:ext>
                </a:extLst>
              </a:tr>
              <a:tr h="220929">
                <a:tc>
                  <a:txBody>
                    <a:bodyPr/>
                    <a:lstStyle/>
                    <a:p>
                      <a:endParaRPr lang="fr-FR" sz="900" b="1" dirty="0">
                        <a:latin typeface="Segoe UI Light" panose="020B0502040204020203" pitchFamily="34" charset="0"/>
                        <a:cs typeface="Segoe UI Light" panose="020B0502040204020203" pitchFamily="34" charset="0"/>
                      </a:endParaRPr>
                    </a:p>
                  </a:txBody>
                  <a:tcPr marL="82848" marR="82848" marT="41424" marB="41424"/>
                </a:tc>
                <a:tc>
                  <a:txBody>
                    <a:bodyPr/>
                    <a:lstStyle/>
                    <a:p>
                      <a:endParaRPr lang="fr-FR" sz="900" dirty="0">
                        <a:latin typeface="Segoe UI Light" panose="020B0502040204020203" pitchFamily="34" charset="0"/>
                        <a:cs typeface="Segoe UI Light" panose="020B0502040204020203" pitchFamily="34" charset="0"/>
                      </a:endParaRPr>
                    </a:p>
                  </a:txBody>
                  <a:tcPr marL="82848" marR="82848" marT="41424" marB="41424"/>
                </a:tc>
                <a:extLst>
                  <a:ext uri="{0D108BD9-81ED-4DB2-BD59-A6C34878D82A}">
                    <a16:rowId xmlns:a16="http://schemas.microsoft.com/office/drawing/2014/main" val="10022"/>
                  </a:ext>
                </a:extLst>
              </a:tr>
              <a:tr h="220929">
                <a:tc>
                  <a:txBody>
                    <a:bodyPr/>
                    <a:lstStyle/>
                    <a:p>
                      <a:pPr marL="0" algn="r" defTabSz="1009223" rtl="0" eaLnBrk="1" latinLnBrk="0" hangingPunct="1"/>
                      <a:r>
                        <a:rPr lang="fr-FR" sz="900" b="1" kern="1200" dirty="0">
                          <a:solidFill>
                            <a:schemeClr val="tx1"/>
                          </a:solidFill>
                          <a:latin typeface="Segoe UI Light" panose="020B0502040204020203" pitchFamily="34" charset="0"/>
                          <a:ea typeface="+mn-ea"/>
                          <a:cs typeface="Segoe UI Light" panose="020B0502040204020203" pitchFamily="34" charset="0"/>
                        </a:rPr>
                        <a:t>TOTAL DES RESSOURCES</a:t>
                      </a:r>
                    </a:p>
                  </a:txBody>
                  <a:tcPr marL="82848" marR="82848" marT="41424" marB="41424"/>
                </a:tc>
                <a:tc>
                  <a:txBody>
                    <a:bodyPr/>
                    <a:lstStyle/>
                    <a:p>
                      <a:pPr marL="0" algn="r" defTabSz="1009223" rtl="0" eaLnBrk="1" latinLnBrk="0" hangingPunct="1"/>
                      <a:endParaRPr lang="fr-FR" sz="900" b="1" kern="1200" dirty="0">
                        <a:solidFill>
                          <a:schemeClr val="tx1"/>
                        </a:solidFill>
                        <a:latin typeface="Segoe UI Light" panose="020B0502040204020203" pitchFamily="34" charset="0"/>
                        <a:ea typeface="+mn-ea"/>
                        <a:cs typeface="Segoe UI Light" panose="020B0502040204020203" pitchFamily="34" charset="0"/>
                      </a:endParaRPr>
                    </a:p>
                  </a:txBody>
                  <a:tcPr marL="82848" marR="82848" marT="41424" marB="41424"/>
                </a:tc>
                <a:extLst>
                  <a:ext uri="{0D108BD9-81ED-4DB2-BD59-A6C34878D82A}">
                    <a16:rowId xmlns:a16="http://schemas.microsoft.com/office/drawing/2014/main" val="10023"/>
                  </a:ext>
                </a:extLst>
              </a:tr>
            </a:tbl>
          </a:graphicData>
        </a:graphic>
      </p:graphicFrame>
      <p:sp>
        <p:nvSpPr>
          <p:cNvPr id="3" name="ZoneTexte 2"/>
          <p:cNvSpPr txBox="1"/>
          <p:nvPr/>
        </p:nvSpPr>
        <p:spPr>
          <a:xfrm>
            <a:off x="272480" y="6167296"/>
            <a:ext cx="6455265" cy="259623"/>
          </a:xfrm>
          <a:prstGeom prst="rect">
            <a:avLst/>
          </a:prstGeom>
          <a:noFill/>
        </p:spPr>
        <p:txBody>
          <a:bodyPr wrap="square" rtlCol="0">
            <a:spAutoFit/>
          </a:bodyPr>
          <a:lstStyle/>
          <a:p>
            <a:r>
              <a:rPr lang="fr-FR" sz="1050" b="1" dirty="0">
                <a:latin typeface="Segoe UI Light" panose="020B0502040204020203" pitchFamily="34" charset="0"/>
                <a:cs typeface="Segoe UI Light" panose="020B0502040204020203" pitchFamily="34" charset="0"/>
              </a:rPr>
              <a:t>Attention ! Vérifier que le total des besoins correspond au total de ressources !</a:t>
            </a:r>
          </a:p>
        </p:txBody>
      </p:sp>
      <p:sp>
        <p:nvSpPr>
          <p:cNvPr id="9" name="Espace réservé du numéro de diapositive 5">
            <a:extLst>
              <a:ext uri="{FF2B5EF4-FFF2-40B4-BE49-F238E27FC236}">
                <a16:creationId xmlns:a16="http://schemas.microsoft.com/office/drawing/2014/main" id="{0CD700A8-2433-4BE2-8AFA-3864818FF2FE}"/>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Segoe UI Light" panose="020B0502040204020203" pitchFamily="34" charset="0"/>
                <a:cs typeface="Segoe UI Light" panose="020B0502040204020203" pitchFamily="34" charset="0"/>
              </a:rPr>
              <a:pPr/>
              <a:t>16</a:t>
            </a:fld>
            <a:endParaRPr lang="fr-FR" dirty="0">
              <a:latin typeface="Segoe UI Light" panose="020B0502040204020203" pitchFamily="34" charset="0"/>
              <a:cs typeface="Segoe UI Light" panose="020B0502040204020203" pitchFamily="34" charset="0"/>
            </a:endParaRPr>
          </a:p>
        </p:txBody>
      </p:sp>
      <p:sp>
        <p:nvSpPr>
          <p:cNvPr id="10" name="Titre 1">
            <a:extLst>
              <a:ext uri="{FF2B5EF4-FFF2-40B4-BE49-F238E27FC236}">
                <a16:creationId xmlns:a16="http://schemas.microsoft.com/office/drawing/2014/main" id="{DC82D220-E8B6-4DE8-B485-114142018856}"/>
              </a:ext>
            </a:extLst>
          </p:cNvPr>
          <p:cNvSpPr txBox="1">
            <a:spLocks/>
          </p:cNvSpPr>
          <p:nvPr/>
        </p:nvSpPr>
        <p:spPr>
          <a:xfrm>
            <a:off x="1998421" y="149564"/>
            <a:ext cx="5909157"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Annexe au dossier financier</a:t>
            </a:r>
            <a:br>
              <a:rPr lang="fr-FR" dirty="0">
                <a:latin typeface="Segoe UI Semibold" panose="020B0702040204020203" pitchFamily="34" charset="0"/>
                <a:cs typeface="Segoe UI Semibold" panose="020B0702040204020203" pitchFamily="34" charset="0"/>
              </a:rPr>
            </a:br>
            <a:r>
              <a:rPr lang="fr-FR" dirty="0">
                <a:latin typeface="Segoe UI Light" panose="020B0502040204020203" pitchFamily="34" charset="0"/>
                <a:cs typeface="Segoe UI Light" panose="020B0502040204020203" pitchFamily="34" charset="0"/>
              </a:rPr>
              <a:t>(2 - Montage financier)</a:t>
            </a:r>
          </a:p>
        </p:txBody>
      </p:sp>
      <p:sp>
        <p:nvSpPr>
          <p:cNvPr id="2" name="Espace réservé du pied de page 1"/>
          <p:cNvSpPr>
            <a:spLocks noGrp="1"/>
          </p:cNvSpPr>
          <p:nvPr>
            <p:ph type="ftr" sz="quarter" idx="3"/>
          </p:nvPr>
        </p:nvSpPr>
        <p:spPr/>
        <p:txBody>
          <a:bodyPr/>
          <a:lstStyle/>
          <a:p>
            <a:r>
              <a:rPr lang="fr-FR" dirty="0"/>
              <a:t>V.2020-01-AM</a:t>
            </a:r>
          </a:p>
        </p:txBody>
      </p:sp>
    </p:spTree>
    <p:extLst>
      <p:ext uri="{BB962C8B-B14F-4D97-AF65-F5344CB8AC3E}">
        <p14:creationId xmlns:p14="http://schemas.microsoft.com/office/powerpoint/2010/main" val="1128819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4FAC11-4CE3-4E46-89AE-32C2EB3C3750}"/>
              </a:ext>
            </a:extLst>
          </p:cNvPr>
          <p:cNvSpPr txBox="1">
            <a:spLocks/>
          </p:cNvSpPr>
          <p:nvPr/>
        </p:nvSpPr>
        <p:spPr>
          <a:xfrm>
            <a:off x="1" y="192330"/>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Conclusion</a:t>
            </a:r>
          </a:p>
        </p:txBody>
      </p:sp>
      <p:sp>
        <p:nvSpPr>
          <p:cNvPr id="3" name="Rectangle 2">
            <a:extLst>
              <a:ext uri="{FF2B5EF4-FFF2-40B4-BE49-F238E27FC236}">
                <a16:creationId xmlns:a16="http://schemas.microsoft.com/office/drawing/2014/main" id="{CE9C592E-1A66-4EF9-839D-7EDE2BB1927C}"/>
              </a:ext>
            </a:extLst>
          </p:cNvPr>
          <p:cNvSpPr/>
          <p:nvPr/>
        </p:nvSpPr>
        <p:spPr>
          <a:xfrm>
            <a:off x="200472" y="1052736"/>
            <a:ext cx="3125528" cy="165618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b="1" dirty="0">
                <a:solidFill>
                  <a:schemeClr val="tx1"/>
                </a:solidFill>
                <a:latin typeface="Segoe UI Light" panose="020B0502040204020203" pitchFamily="34" charset="0"/>
                <a:cs typeface="Segoe UI Light" panose="020B0502040204020203" pitchFamily="34" charset="0"/>
              </a:rPr>
              <a:t>Mon projet et ma valeur ajoutée</a:t>
            </a:r>
          </a:p>
        </p:txBody>
      </p:sp>
      <p:sp>
        <p:nvSpPr>
          <p:cNvPr id="4" name="Rectangle 3">
            <a:extLst>
              <a:ext uri="{FF2B5EF4-FFF2-40B4-BE49-F238E27FC236}">
                <a16:creationId xmlns:a16="http://schemas.microsoft.com/office/drawing/2014/main" id="{CE9C592E-1A66-4EF9-839D-7EDE2BB1927C}"/>
              </a:ext>
            </a:extLst>
          </p:cNvPr>
          <p:cNvSpPr/>
          <p:nvPr/>
        </p:nvSpPr>
        <p:spPr>
          <a:xfrm>
            <a:off x="200472" y="2867329"/>
            <a:ext cx="3125528" cy="165618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b="1" dirty="0">
                <a:solidFill>
                  <a:schemeClr val="tx1"/>
                </a:solidFill>
                <a:latin typeface="Segoe UI Light" panose="020B0502040204020203" pitchFamily="34" charset="0"/>
                <a:cs typeface="Segoe UI Light" panose="020B0502040204020203" pitchFamily="34" charset="0"/>
              </a:rPr>
              <a:t>Mes clients cibles</a:t>
            </a:r>
          </a:p>
        </p:txBody>
      </p:sp>
      <p:sp>
        <p:nvSpPr>
          <p:cNvPr id="5" name="Rectangle 4">
            <a:extLst>
              <a:ext uri="{FF2B5EF4-FFF2-40B4-BE49-F238E27FC236}">
                <a16:creationId xmlns:a16="http://schemas.microsoft.com/office/drawing/2014/main" id="{CE9C592E-1A66-4EF9-839D-7EDE2BB1927C}"/>
              </a:ext>
            </a:extLst>
          </p:cNvPr>
          <p:cNvSpPr/>
          <p:nvPr/>
        </p:nvSpPr>
        <p:spPr>
          <a:xfrm>
            <a:off x="200472" y="4681923"/>
            <a:ext cx="3125528" cy="165618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b="1" dirty="0">
                <a:solidFill>
                  <a:schemeClr val="tx1"/>
                </a:solidFill>
                <a:latin typeface="Segoe UI Light" panose="020B0502040204020203" pitchFamily="34" charset="0"/>
                <a:cs typeface="Segoe UI Light" panose="020B0502040204020203" pitchFamily="34" charset="0"/>
              </a:rPr>
              <a:t>Mes besoins</a:t>
            </a:r>
          </a:p>
        </p:txBody>
      </p:sp>
      <p:sp>
        <p:nvSpPr>
          <p:cNvPr id="6" name="Rectangle 5">
            <a:extLst>
              <a:ext uri="{FF2B5EF4-FFF2-40B4-BE49-F238E27FC236}">
                <a16:creationId xmlns:a16="http://schemas.microsoft.com/office/drawing/2014/main" id="{CE9C592E-1A66-4EF9-839D-7EDE2BB1927C}"/>
              </a:ext>
            </a:extLst>
          </p:cNvPr>
          <p:cNvSpPr/>
          <p:nvPr/>
        </p:nvSpPr>
        <p:spPr>
          <a:xfrm>
            <a:off x="3440832" y="1049367"/>
            <a:ext cx="6243283" cy="25922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b="1" dirty="0">
                <a:solidFill>
                  <a:schemeClr val="tx1"/>
                </a:solidFill>
                <a:latin typeface="Segoe UI Light" panose="020B0502040204020203" pitchFamily="34" charset="0"/>
                <a:cs typeface="Segoe UI Light" panose="020B0502040204020203" pitchFamily="34" charset="0"/>
              </a:rPr>
              <a:t>Hypothèses à tester (gagner en cohérence)</a:t>
            </a:r>
          </a:p>
        </p:txBody>
      </p:sp>
      <p:sp>
        <p:nvSpPr>
          <p:cNvPr id="7" name="Rectangle 6">
            <a:extLst>
              <a:ext uri="{FF2B5EF4-FFF2-40B4-BE49-F238E27FC236}">
                <a16:creationId xmlns:a16="http://schemas.microsoft.com/office/drawing/2014/main" id="{CE9C592E-1A66-4EF9-839D-7EDE2BB1927C}"/>
              </a:ext>
            </a:extLst>
          </p:cNvPr>
          <p:cNvSpPr/>
          <p:nvPr/>
        </p:nvSpPr>
        <p:spPr>
          <a:xfrm>
            <a:off x="3440832" y="3752369"/>
            <a:ext cx="6243283" cy="25922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b="1" dirty="0">
                <a:solidFill>
                  <a:schemeClr val="tx1"/>
                </a:solidFill>
                <a:latin typeface="Segoe UI Light" panose="020B0502040204020203" pitchFamily="34" charset="0"/>
                <a:cs typeface="Segoe UI Light" panose="020B0502040204020203" pitchFamily="34" charset="0"/>
              </a:rPr>
              <a:t>Personnes à rencontrer pour présenter le projet (gagner en robustesse)</a:t>
            </a:r>
          </a:p>
        </p:txBody>
      </p:sp>
      <p:sp>
        <p:nvSpPr>
          <p:cNvPr id="8" name="Espace réservé du numéro de diapositive 5">
            <a:extLst>
              <a:ext uri="{FF2B5EF4-FFF2-40B4-BE49-F238E27FC236}">
                <a16:creationId xmlns:a16="http://schemas.microsoft.com/office/drawing/2014/main" id="{0CD700A8-2433-4BE2-8AFA-3864818FF2FE}"/>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17</a:t>
            </a:fld>
            <a:endParaRPr lang="fr-FR" dirty="0"/>
          </a:p>
        </p:txBody>
      </p:sp>
      <p:sp>
        <p:nvSpPr>
          <p:cNvPr id="9" name="Espace réservé du pied de page 8"/>
          <p:cNvSpPr>
            <a:spLocks noGrp="1"/>
          </p:cNvSpPr>
          <p:nvPr>
            <p:ph type="ftr" sz="quarter" idx="3"/>
          </p:nvPr>
        </p:nvSpPr>
        <p:spPr/>
        <p:txBody>
          <a:bodyPr/>
          <a:lstStyle/>
          <a:p>
            <a:r>
              <a:rPr lang="fr-FR" dirty="0"/>
              <a:t>V.2020-01-AM</a:t>
            </a:r>
          </a:p>
        </p:txBody>
      </p:sp>
    </p:spTree>
    <p:extLst>
      <p:ext uri="{BB962C8B-B14F-4D97-AF65-F5344CB8AC3E}">
        <p14:creationId xmlns:p14="http://schemas.microsoft.com/office/powerpoint/2010/main" val="3165006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4FAC11-4CE3-4E46-89AE-32C2EB3C3750}"/>
              </a:ext>
            </a:extLst>
          </p:cNvPr>
          <p:cNvSpPr txBox="1">
            <a:spLocks/>
          </p:cNvSpPr>
          <p:nvPr/>
        </p:nvSpPr>
        <p:spPr>
          <a:xfrm>
            <a:off x="1" y="192330"/>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Préparation du pitch</a:t>
            </a:r>
          </a:p>
        </p:txBody>
      </p:sp>
      <p:sp>
        <p:nvSpPr>
          <p:cNvPr id="8" name="Espace réservé du numéro de diapositive 5">
            <a:extLst>
              <a:ext uri="{FF2B5EF4-FFF2-40B4-BE49-F238E27FC236}">
                <a16:creationId xmlns:a16="http://schemas.microsoft.com/office/drawing/2014/main" id="{0CD700A8-2433-4BE2-8AFA-3864818FF2FE}"/>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18</a:t>
            </a:fld>
            <a:endParaRPr lang="fr-FR" dirty="0"/>
          </a:p>
        </p:txBody>
      </p:sp>
      <p:sp>
        <p:nvSpPr>
          <p:cNvPr id="11" name="ZoneTexte 10">
            <a:extLst>
              <a:ext uri="{FF2B5EF4-FFF2-40B4-BE49-F238E27FC236}">
                <a16:creationId xmlns:a16="http://schemas.microsoft.com/office/drawing/2014/main" id="{F2000D6B-B782-49BE-A79B-ED37F01B16C1}"/>
              </a:ext>
            </a:extLst>
          </p:cNvPr>
          <p:cNvSpPr txBox="1"/>
          <p:nvPr/>
        </p:nvSpPr>
        <p:spPr>
          <a:xfrm>
            <a:off x="4953000" y="1947725"/>
            <a:ext cx="3456384" cy="369332"/>
          </a:xfrm>
          <a:prstGeom prst="rect">
            <a:avLst/>
          </a:prstGeom>
          <a:noFill/>
        </p:spPr>
        <p:txBody>
          <a:bodyPr wrap="square" rtlCol="0">
            <a:spAutoFit/>
          </a:bodyPr>
          <a:lstStyle/>
          <a:p>
            <a:r>
              <a:rPr lang="fr-FR" dirty="0"/>
              <a:t>Critères d’évaluation :</a:t>
            </a:r>
          </a:p>
        </p:txBody>
      </p:sp>
      <p:pic>
        <p:nvPicPr>
          <p:cNvPr id="12" name="Image 11">
            <a:extLst>
              <a:ext uri="{FF2B5EF4-FFF2-40B4-BE49-F238E27FC236}">
                <a16:creationId xmlns:a16="http://schemas.microsoft.com/office/drawing/2014/main" id="{7C4EE445-740F-4474-95C4-BF85E7FF0E68}"/>
              </a:ext>
            </a:extLst>
          </p:cNvPr>
          <p:cNvPicPr>
            <a:picLocks noChangeAspect="1"/>
          </p:cNvPicPr>
          <p:nvPr/>
        </p:nvPicPr>
        <p:blipFill>
          <a:blip r:embed="rId2"/>
          <a:stretch>
            <a:fillRect/>
          </a:stretch>
        </p:blipFill>
        <p:spPr>
          <a:xfrm>
            <a:off x="5025008" y="2348880"/>
            <a:ext cx="4853843" cy="2736304"/>
          </a:xfrm>
          <a:prstGeom prst="rect">
            <a:avLst/>
          </a:prstGeom>
        </p:spPr>
      </p:pic>
      <p:sp>
        <p:nvSpPr>
          <p:cNvPr id="13" name="ZoneTexte 12">
            <a:extLst>
              <a:ext uri="{FF2B5EF4-FFF2-40B4-BE49-F238E27FC236}">
                <a16:creationId xmlns:a16="http://schemas.microsoft.com/office/drawing/2014/main" id="{47F83B04-E021-4895-A37A-D8C38B0D152D}"/>
              </a:ext>
            </a:extLst>
          </p:cNvPr>
          <p:cNvSpPr txBox="1"/>
          <p:nvPr/>
        </p:nvSpPr>
        <p:spPr>
          <a:xfrm>
            <a:off x="344487" y="1944909"/>
            <a:ext cx="4536505" cy="3816429"/>
          </a:xfrm>
          <a:prstGeom prst="rect">
            <a:avLst/>
          </a:prstGeom>
          <a:noFill/>
        </p:spPr>
        <p:txBody>
          <a:bodyPr wrap="square" rtlCol="0">
            <a:spAutoFit/>
          </a:bodyPr>
          <a:lstStyle/>
          <a:p>
            <a:r>
              <a:rPr lang="fr-FR" dirty="0"/>
              <a:t>Quelques conseils :</a:t>
            </a:r>
          </a:p>
          <a:p>
            <a:pPr marL="285750" indent="-285750">
              <a:buFont typeface="Wingdings" panose="05000000000000000000" pitchFamily="2" charset="2"/>
              <a:buChar char="ü"/>
            </a:pPr>
            <a:endParaRPr lang="fr-FR" sz="1400" dirty="0"/>
          </a:p>
          <a:p>
            <a:pPr marL="285750" indent="-285750">
              <a:buFont typeface="Wingdings" panose="05000000000000000000" pitchFamily="2" charset="2"/>
              <a:buChar char="ü"/>
            </a:pPr>
            <a:r>
              <a:rPr lang="fr-FR" sz="1400" dirty="0"/>
              <a:t>Surprenez !</a:t>
            </a:r>
          </a:p>
          <a:p>
            <a:pPr marL="285750" indent="-285750">
              <a:buFont typeface="Wingdings" panose="05000000000000000000" pitchFamily="2" charset="2"/>
              <a:buChar char="ü"/>
            </a:pPr>
            <a:r>
              <a:rPr lang="fr-FR" sz="1400" dirty="0"/>
              <a:t>Construisez une histoire / Réveillez l’empathie de vos interlocuteurs</a:t>
            </a:r>
          </a:p>
          <a:p>
            <a:pPr marL="285750" indent="-285750">
              <a:buFont typeface="Wingdings" panose="05000000000000000000" pitchFamily="2" charset="2"/>
              <a:buChar char="ü"/>
            </a:pPr>
            <a:r>
              <a:rPr lang="fr-FR" sz="1400" dirty="0"/>
              <a:t>Centrez vous sur votre proposition de valeur</a:t>
            </a:r>
          </a:p>
          <a:p>
            <a:pPr marL="285750" indent="-285750">
              <a:buFont typeface="Wingdings" panose="05000000000000000000" pitchFamily="2" charset="2"/>
              <a:buChar char="ü"/>
            </a:pPr>
            <a:r>
              <a:rPr lang="fr-FR" sz="1400" dirty="0"/>
              <a:t>Développez votre marché, l’organisation imaginée, les clients visés, la valeur ajoutée, le projet, les enjeux…</a:t>
            </a:r>
          </a:p>
          <a:p>
            <a:pPr marL="285750" indent="-285750">
              <a:buFont typeface="Wingdings" panose="05000000000000000000" pitchFamily="2" charset="2"/>
              <a:buChar char="ü"/>
            </a:pPr>
            <a:r>
              <a:rPr lang="fr-FR" sz="1400" dirty="0"/>
              <a:t>Imaginez ce que vous demanderiez à votre audience (soutien dans le développement, tester le produit, vous aider à le financer…)</a:t>
            </a:r>
          </a:p>
          <a:p>
            <a:pPr marL="285750" indent="-285750">
              <a:buFont typeface="Wingdings" panose="05000000000000000000" pitchFamily="2" charset="2"/>
              <a:buChar char="ü"/>
            </a:pPr>
            <a:r>
              <a:rPr lang="fr-FR" sz="1400" dirty="0"/>
              <a:t>N’oubliez d’évoquer les éléments stratégiques, juridiques et financiers (si vous avez le temps)</a:t>
            </a:r>
          </a:p>
          <a:p>
            <a:pPr marL="285750" indent="-285750">
              <a:buFont typeface="Wingdings" panose="05000000000000000000" pitchFamily="2" charset="2"/>
              <a:buChar char="ü"/>
            </a:pPr>
            <a:r>
              <a:rPr lang="fr-FR" sz="1400" dirty="0"/>
              <a:t>Entrainez vous / Répétez votre pitch</a:t>
            </a:r>
          </a:p>
          <a:p>
            <a:pPr marL="285750" indent="-285750">
              <a:buFont typeface="Wingdings" panose="05000000000000000000" pitchFamily="2" charset="2"/>
              <a:buChar char="ü"/>
            </a:pPr>
            <a:r>
              <a:rPr lang="fr-FR" sz="1400" b="1" dirty="0"/>
              <a:t>Attention</a:t>
            </a:r>
            <a:r>
              <a:rPr lang="fr-FR" sz="1400" dirty="0"/>
              <a:t> : la posture, les images et autres éléments non verbaux sont aussi importants que le discours et sa présentation</a:t>
            </a:r>
          </a:p>
        </p:txBody>
      </p:sp>
      <p:sp>
        <p:nvSpPr>
          <p:cNvPr id="14" name="Rectangle 13">
            <a:extLst>
              <a:ext uri="{FF2B5EF4-FFF2-40B4-BE49-F238E27FC236}">
                <a16:creationId xmlns:a16="http://schemas.microsoft.com/office/drawing/2014/main" id="{C34355A5-CBF2-4FC2-87CA-4998178BB786}"/>
              </a:ext>
            </a:extLst>
          </p:cNvPr>
          <p:cNvSpPr/>
          <p:nvPr/>
        </p:nvSpPr>
        <p:spPr>
          <a:xfrm>
            <a:off x="1374490" y="836712"/>
            <a:ext cx="7157020" cy="892552"/>
          </a:xfrm>
          <a:prstGeom prst="rect">
            <a:avLst/>
          </a:prstGeom>
        </p:spPr>
        <p:txBody>
          <a:bodyPr wrap="square">
            <a:spAutoFit/>
          </a:bodyPr>
          <a:lstStyle/>
          <a:p>
            <a:pPr marL="285750" indent="-285750">
              <a:buFont typeface="Arial" panose="020B0604020202020204" pitchFamily="34" charset="0"/>
              <a:buChar char="•"/>
            </a:pPr>
            <a:r>
              <a:rPr lang="fr-FR" sz="1200" dirty="0">
                <a:latin typeface="CIDFont+F2"/>
              </a:rPr>
              <a:t>L'objectif de cet exercice est de présenter vos idées, séduire et convaincre le jury sur le fait que votre idée peut représenter une opportunité d’affaires. Restez quand même ouverts à la confrontation des représentations et des perceptions avec vos interlocuteurs.</a:t>
            </a:r>
          </a:p>
          <a:p>
            <a:pPr marL="285750" indent="-285750">
              <a:buFont typeface="Arial" panose="020B0604020202020204" pitchFamily="34" charset="0"/>
              <a:buChar char="•"/>
            </a:pPr>
            <a:r>
              <a:rPr lang="fr-FR" sz="1200" dirty="0">
                <a:latin typeface="CIDFont+F2"/>
              </a:rPr>
              <a:t>Vous avez </a:t>
            </a:r>
            <a:r>
              <a:rPr lang="fr-FR" sz="1600" b="1" dirty="0">
                <a:latin typeface="CIDFont+F2"/>
              </a:rPr>
              <a:t>5 minutes </a:t>
            </a:r>
            <a:r>
              <a:rPr lang="fr-FR" sz="1200" dirty="0">
                <a:latin typeface="CIDFont+F2"/>
              </a:rPr>
              <a:t>pour séduire et convaincre ! Une petite session des questions / réponses se suivra.</a:t>
            </a:r>
          </a:p>
        </p:txBody>
      </p:sp>
      <p:sp>
        <p:nvSpPr>
          <p:cNvPr id="16" name="Espace réservé du pied de page 8">
            <a:extLst>
              <a:ext uri="{FF2B5EF4-FFF2-40B4-BE49-F238E27FC236}">
                <a16:creationId xmlns:a16="http://schemas.microsoft.com/office/drawing/2014/main" id="{C042D5DF-415E-4EB5-AA1F-AAAF555432AE}"/>
              </a:ext>
            </a:extLst>
          </p:cNvPr>
          <p:cNvSpPr>
            <a:spLocks noGrp="1"/>
          </p:cNvSpPr>
          <p:nvPr>
            <p:ph type="ftr" sz="quarter" idx="3"/>
          </p:nvPr>
        </p:nvSpPr>
        <p:spPr>
          <a:xfrm>
            <a:off x="0" y="6492875"/>
            <a:ext cx="3136900" cy="365125"/>
          </a:xfrm>
        </p:spPr>
        <p:txBody>
          <a:bodyPr/>
          <a:lstStyle/>
          <a:p>
            <a:r>
              <a:rPr lang="fr-FR" dirty="0"/>
              <a:t>V.2020-01-AM</a:t>
            </a:r>
          </a:p>
        </p:txBody>
      </p:sp>
    </p:spTree>
    <p:extLst>
      <p:ext uri="{BB962C8B-B14F-4D97-AF65-F5344CB8AC3E}">
        <p14:creationId xmlns:p14="http://schemas.microsoft.com/office/powerpoint/2010/main" val="3039691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128465" y="1289689"/>
            <a:ext cx="1294888" cy="2500774"/>
          </a:xfrm>
          <a:prstGeom prst="rect">
            <a:avLst/>
          </a:prstGeom>
          <a:blipFill>
            <a:blip r:embed="rId2" cstate="print"/>
            <a:stretch>
              <a:fillRect/>
            </a:stretch>
          </a:blipFill>
        </p:spPr>
        <p:txBody>
          <a:bodyPr wrap="square" lIns="0" tIns="0" rIns="0" bIns="0" rtlCol="0">
            <a:noAutofit/>
          </a:bodyPr>
          <a:lstStyle/>
          <a:p>
            <a:endParaRPr sz="1631" dirty="0">
              <a:latin typeface="Segoe UI Light" panose="020B0502040204020203" pitchFamily="34" charset="0"/>
              <a:cs typeface="Segoe UI Light" panose="020B0502040204020203" pitchFamily="34" charset="0"/>
            </a:endParaRPr>
          </a:p>
        </p:txBody>
      </p:sp>
      <p:sp>
        <p:nvSpPr>
          <p:cNvPr id="16" name="Titre 15"/>
          <p:cNvSpPr>
            <a:spLocks noGrp="1"/>
          </p:cNvSpPr>
          <p:nvPr>
            <p:ph type="title"/>
          </p:nvPr>
        </p:nvSpPr>
        <p:spPr>
          <a:xfrm>
            <a:off x="0" y="192922"/>
            <a:ext cx="9906000" cy="592775"/>
          </a:xfrm>
        </p:spPr>
        <p:txBody>
          <a:bodyPr>
            <a:normAutofit/>
          </a:bodyPr>
          <a:lstStyle/>
          <a:p>
            <a:pPr algn="ctr"/>
            <a:r>
              <a:rPr lang="fr-FR" sz="1800" dirty="0">
                <a:latin typeface="Segoe UI Semibold" panose="020B0702040204020203" pitchFamily="34" charset="0"/>
                <a:cs typeface="Segoe UI Semibold" panose="020B0702040204020203" pitchFamily="34" charset="0"/>
              </a:rPr>
              <a:t>Éléments bibliographiques</a:t>
            </a:r>
          </a:p>
        </p:txBody>
      </p:sp>
      <p:pic>
        <p:nvPicPr>
          <p:cNvPr id="1026" name="Picture 2" descr="L' agir entrepreneuri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5003" y="1289688"/>
            <a:ext cx="1667183" cy="2500775"/>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p:cNvPicPr>
            <a:picLocks noChangeAspect="1"/>
          </p:cNvPicPr>
          <p:nvPr/>
        </p:nvPicPr>
        <p:blipFill>
          <a:blip r:embed="rId4"/>
          <a:stretch>
            <a:fillRect/>
          </a:stretch>
        </p:blipFill>
        <p:spPr>
          <a:xfrm>
            <a:off x="1784648" y="1288702"/>
            <a:ext cx="1619060" cy="2509040"/>
          </a:xfrm>
          <a:prstGeom prst="rect">
            <a:avLst/>
          </a:prstGeom>
        </p:spPr>
      </p:pic>
      <p:sp>
        <p:nvSpPr>
          <p:cNvPr id="18" name="ZoneTexte 17"/>
          <p:cNvSpPr txBox="1"/>
          <p:nvPr/>
        </p:nvSpPr>
        <p:spPr>
          <a:xfrm>
            <a:off x="128464" y="3905595"/>
            <a:ext cx="1440159" cy="784830"/>
          </a:xfrm>
          <a:prstGeom prst="rect">
            <a:avLst/>
          </a:prstGeom>
          <a:noFill/>
        </p:spPr>
        <p:txBody>
          <a:bodyPr wrap="square" rtlCol="0">
            <a:spAutoFit/>
          </a:bodyPr>
          <a:lstStyle/>
          <a:p>
            <a:pPr algn="ctr"/>
            <a:r>
              <a:rPr lang="fr-FR" sz="900" dirty="0">
                <a:latin typeface="Segoe UI Light" panose="020B0502040204020203" pitchFamily="34" charset="0"/>
                <a:cs typeface="Segoe UI Light" panose="020B0502040204020203" pitchFamily="34" charset="0"/>
              </a:rPr>
              <a:t>(2012) Schmitt, C. </a:t>
            </a:r>
          </a:p>
          <a:p>
            <a:pPr algn="ctr"/>
            <a:r>
              <a:rPr lang="fr-FR" sz="900" i="1" dirty="0">
                <a:latin typeface="Segoe UI Light" panose="020B0502040204020203" pitchFamily="34" charset="0"/>
                <a:cs typeface="Segoe UI Light" panose="020B0502040204020203" pitchFamily="34" charset="0"/>
              </a:rPr>
              <a:t>La valeur des produits et des services en PME.</a:t>
            </a:r>
          </a:p>
          <a:p>
            <a:pPr algn="ctr"/>
            <a:r>
              <a:rPr lang="fr-FR" sz="900" dirty="0">
                <a:latin typeface="Segoe UI Light" panose="020B0502040204020203" pitchFamily="34" charset="0"/>
                <a:cs typeface="Segoe UI Light" panose="020B0502040204020203" pitchFamily="34" charset="0"/>
              </a:rPr>
              <a:t>2 éd. Berne : Growth Publisher</a:t>
            </a:r>
          </a:p>
        </p:txBody>
      </p:sp>
      <p:sp>
        <p:nvSpPr>
          <p:cNvPr id="21" name="ZoneTexte 20"/>
          <p:cNvSpPr txBox="1"/>
          <p:nvPr/>
        </p:nvSpPr>
        <p:spPr>
          <a:xfrm>
            <a:off x="1568623" y="3912874"/>
            <a:ext cx="2016225" cy="789319"/>
          </a:xfrm>
          <a:prstGeom prst="rect">
            <a:avLst/>
          </a:prstGeom>
          <a:noFill/>
        </p:spPr>
        <p:txBody>
          <a:bodyPr wrap="square" rtlCol="0">
            <a:spAutoFit/>
          </a:bodyPr>
          <a:lstStyle/>
          <a:p>
            <a:pPr algn="ctr"/>
            <a:r>
              <a:rPr lang="fr-FR" sz="906" dirty="0">
                <a:latin typeface="Segoe UI Light" panose="020B0502040204020203" pitchFamily="34" charset="0"/>
                <a:cs typeface="Segoe UI Light" panose="020B0502040204020203" pitchFamily="34" charset="0"/>
              </a:rPr>
              <a:t>(2012) Filion, L.J. ; </a:t>
            </a:r>
            <a:br>
              <a:rPr lang="fr-FR" sz="906" dirty="0">
                <a:latin typeface="Segoe UI Light" panose="020B0502040204020203" pitchFamily="34" charset="0"/>
                <a:cs typeface="Segoe UI Light" panose="020B0502040204020203" pitchFamily="34" charset="0"/>
              </a:rPr>
            </a:br>
            <a:r>
              <a:rPr lang="fr-FR" sz="906" dirty="0" err="1">
                <a:latin typeface="Segoe UI Light" panose="020B0502040204020203" pitchFamily="34" charset="0"/>
                <a:cs typeface="Segoe UI Light" panose="020B0502040204020203" pitchFamily="34" charset="0"/>
              </a:rPr>
              <a:t>Ananou</a:t>
            </a:r>
            <a:r>
              <a:rPr lang="fr-FR" sz="906" dirty="0">
                <a:latin typeface="Segoe UI Light" panose="020B0502040204020203" pitchFamily="34" charset="0"/>
                <a:cs typeface="Segoe UI Light" panose="020B0502040204020203" pitchFamily="34" charset="0"/>
              </a:rPr>
              <a:t>, C. ; et Schmitt, C. </a:t>
            </a:r>
          </a:p>
          <a:p>
            <a:pPr algn="ctr"/>
            <a:r>
              <a:rPr lang="fr-FR" sz="906" i="1" dirty="0">
                <a:latin typeface="Segoe UI Light" panose="020B0502040204020203" pitchFamily="34" charset="0"/>
                <a:cs typeface="Segoe UI Light" panose="020B0502040204020203" pitchFamily="34" charset="0"/>
              </a:rPr>
              <a:t>Réussir sa création d’entreprise sans business plan.</a:t>
            </a:r>
          </a:p>
          <a:p>
            <a:pPr algn="ctr"/>
            <a:r>
              <a:rPr lang="fr-FR" sz="906" dirty="0">
                <a:latin typeface="Segoe UI Light" panose="020B0502040204020203" pitchFamily="34" charset="0"/>
                <a:cs typeface="Segoe UI Light" panose="020B0502040204020203" pitchFamily="34" charset="0"/>
              </a:rPr>
              <a:t>Paris : Eyrolles</a:t>
            </a:r>
          </a:p>
        </p:txBody>
      </p:sp>
      <p:sp>
        <p:nvSpPr>
          <p:cNvPr id="22" name="ZoneTexte 21"/>
          <p:cNvSpPr txBox="1"/>
          <p:nvPr/>
        </p:nvSpPr>
        <p:spPr>
          <a:xfrm>
            <a:off x="3584848" y="3904449"/>
            <a:ext cx="2016224" cy="649922"/>
          </a:xfrm>
          <a:prstGeom prst="rect">
            <a:avLst/>
          </a:prstGeom>
          <a:noFill/>
        </p:spPr>
        <p:txBody>
          <a:bodyPr wrap="square" rtlCol="0">
            <a:spAutoFit/>
          </a:bodyPr>
          <a:lstStyle/>
          <a:p>
            <a:pPr algn="ctr"/>
            <a:r>
              <a:rPr lang="fr-FR" sz="906" dirty="0">
                <a:latin typeface="Segoe UI Light" panose="020B0502040204020203" pitchFamily="34" charset="0"/>
                <a:cs typeface="Segoe UI Light" panose="020B0502040204020203" pitchFamily="34" charset="0"/>
              </a:rPr>
              <a:t>(2015) Schmitt, C. </a:t>
            </a:r>
          </a:p>
          <a:p>
            <a:pPr algn="ctr"/>
            <a:r>
              <a:rPr lang="fr-FR" sz="906" i="1" dirty="0">
                <a:latin typeface="Segoe UI Light" panose="020B0502040204020203" pitchFamily="34" charset="0"/>
                <a:cs typeface="Segoe UI Light" panose="020B0502040204020203" pitchFamily="34" charset="0"/>
              </a:rPr>
              <a:t>L’agir entrepreneurial.</a:t>
            </a:r>
          </a:p>
          <a:p>
            <a:pPr algn="ctr"/>
            <a:r>
              <a:rPr lang="fr-FR" sz="906" dirty="0">
                <a:latin typeface="Segoe UI Light" panose="020B0502040204020203" pitchFamily="34" charset="0"/>
                <a:cs typeface="Segoe UI Light" panose="020B0502040204020203" pitchFamily="34" charset="0"/>
              </a:rPr>
              <a:t>Montréal : Presses de l’Université du Québec</a:t>
            </a:r>
          </a:p>
        </p:txBody>
      </p:sp>
      <p:sp>
        <p:nvSpPr>
          <p:cNvPr id="23" name="ZoneTexte 22"/>
          <p:cNvSpPr txBox="1"/>
          <p:nvPr/>
        </p:nvSpPr>
        <p:spPr>
          <a:xfrm>
            <a:off x="1411522" y="5196137"/>
            <a:ext cx="8261459" cy="400110"/>
          </a:xfrm>
          <a:prstGeom prst="rect">
            <a:avLst/>
          </a:prstGeom>
          <a:noFill/>
        </p:spPr>
        <p:txBody>
          <a:bodyPr wrap="square" rtlCol="0">
            <a:spAutoFit/>
          </a:bodyPr>
          <a:lstStyle/>
          <a:p>
            <a:pPr algn="ctr"/>
            <a:r>
              <a:rPr lang="fr-FR" sz="2000" b="1" i="1" dirty="0">
                <a:latin typeface="Segoe UI Light" panose="020B0502040204020203" pitchFamily="34" charset="0"/>
                <a:cs typeface="Segoe UI Light" panose="020B0502040204020203" pitchFamily="34" charset="0"/>
              </a:rPr>
              <a:t>Vous attendez quoi pour oser créer votre avenir ?</a:t>
            </a:r>
          </a:p>
        </p:txBody>
      </p:sp>
      <p:pic>
        <p:nvPicPr>
          <p:cNvPr id="2" name="Image 1">
            <a:extLst>
              <a:ext uri="{FF2B5EF4-FFF2-40B4-BE49-F238E27FC236}">
                <a16:creationId xmlns:a16="http://schemas.microsoft.com/office/drawing/2014/main" id="{D934F243-2CC4-4ABE-BEB8-F450C466ADDD}"/>
              </a:ext>
            </a:extLst>
          </p:cNvPr>
          <p:cNvPicPr>
            <a:picLocks noChangeAspect="1"/>
          </p:cNvPicPr>
          <p:nvPr/>
        </p:nvPicPr>
        <p:blipFill>
          <a:blip r:embed="rId5"/>
          <a:stretch>
            <a:fillRect/>
          </a:stretch>
        </p:blipFill>
        <p:spPr>
          <a:xfrm>
            <a:off x="5789514" y="1280001"/>
            <a:ext cx="1668415" cy="2509039"/>
          </a:xfrm>
          <a:prstGeom prst="rect">
            <a:avLst/>
          </a:prstGeom>
        </p:spPr>
      </p:pic>
      <p:sp>
        <p:nvSpPr>
          <p:cNvPr id="26" name="ZoneTexte 25">
            <a:extLst>
              <a:ext uri="{FF2B5EF4-FFF2-40B4-BE49-F238E27FC236}">
                <a16:creationId xmlns:a16="http://schemas.microsoft.com/office/drawing/2014/main" id="{375E8887-DE8F-44FB-BCA6-E3590C41F0BA}"/>
              </a:ext>
            </a:extLst>
          </p:cNvPr>
          <p:cNvSpPr txBox="1"/>
          <p:nvPr/>
        </p:nvSpPr>
        <p:spPr>
          <a:xfrm>
            <a:off x="5673080" y="3974148"/>
            <a:ext cx="2214184" cy="510524"/>
          </a:xfrm>
          <a:prstGeom prst="rect">
            <a:avLst/>
          </a:prstGeom>
          <a:noFill/>
        </p:spPr>
        <p:txBody>
          <a:bodyPr wrap="square" rtlCol="0">
            <a:spAutoFit/>
          </a:bodyPr>
          <a:lstStyle/>
          <a:p>
            <a:pPr algn="ctr"/>
            <a:r>
              <a:rPr lang="fr-FR" sz="906" dirty="0">
                <a:latin typeface="Segoe UI Light" panose="020B0502040204020203" pitchFamily="34" charset="0"/>
                <a:cs typeface="Segoe UI Light" panose="020B0502040204020203" pitchFamily="34" charset="0"/>
              </a:rPr>
              <a:t>(2018) Schmitt, C. </a:t>
            </a:r>
          </a:p>
          <a:p>
            <a:pPr algn="ctr"/>
            <a:r>
              <a:rPr lang="fr-FR" sz="906" i="1" dirty="0">
                <a:latin typeface="Segoe UI Light" panose="020B0502040204020203" pitchFamily="34" charset="0"/>
                <a:cs typeface="Segoe UI Light" panose="020B0502040204020203" pitchFamily="34" charset="0"/>
              </a:rPr>
              <a:t>La fabrique de l’entrepreneuriat</a:t>
            </a:r>
          </a:p>
          <a:p>
            <a:pPr algn="ctr"/>
            <a:r>
              <a:rPr lang="fr-FR" sz="906" dirty="0">
                <a:latin typeface="Segoe UI Light" panose="020B0502040204020203" pitchFamily="34" charset="0"/>
                <a:cs typeface="Segoe UI Light" panose="020B0502040204020203" pitchFamily="34" charset="0"/>
              </a:rPr>
              <a:t>Paris : Dunod</a:t>
            </a:r>
          </a:p>
        </p:txBody>
      </p:sp>
      <p:pic>
        <p:nvPicPr>
          <p:cNvPr id="3" name="Image 2"/>
          <p:cNvPicPr>
            <a:picLocks noChangeAspect="1"/>
          </p:cNvPicPr>
          <p:nvPr/>
        </p:nvPicPr>
        <p:blipFill>
          <a:blip r:embed="rId6"/>
          <a:stretch>
            <a:fillRect/>
          </a:stretch>
        </p:blipFill>
        <p:spPr>
          <a:xfrm>
            <a:off x="7815257" y="1280001"/>
            <a:ext cx="1789182" cy="2517741"/>
          </a:xfrm>
          <a:prstGeom prst="rect">
            <a:avLst/>
          </a:prstGeom>
        </p:spPr>
      </p:pic>
      <p:sp>
        <p:nvSpPr>
          <p:cNvPr id="13" name="ZoneTexte 12">
            <a:extLst>
              <a:ext uri="{FF2B5EF4-FFF2-40B4-BE49-F238E27FC236}">
                <a16:creationId xmlns:a16="http://schemas.microsoft.com/office/drawing/2014/main" id="{375E8887-DE8F-44FB-BCA6-E3590C41F0BA}"/>
              </a:ext>
            </a:extLst>
          </p:cNvPr>
          <p:cNvSpPr txBox="1"/>
          <p:nvPr/>
        </p:nvSpPr>
        <p:spPr>
          <a:xfrm>
            <a:off x="7635360" y="3974148"/>
            <a:ext cx="2214184" cy="510524"/>
          </a:xfrm>
          <a:prstGeom prst="rect">
            <a:avLst/>
          </a:prstGeom>
          <a:noFill/>
        </p:spPr>
        <p:txBody>
          <a:bodyPr wrap="square" rtlCol="0">
            <a:spAutoFit/>
          </a:bodyPr>
          <a:lstStyle/>
          <a:p>
            <a:pPr algn="ctr"/>
            <a:r>
              <a:rPr lang="fr-FR" sz="906" dirty="0">
                <a:latin typeface="Segoe UI Light" panose="020B0502040204020203" pitchFamily="34" charset="0"/>
                <a:cs typeface="Segoe UI Light" panose="020B0502040204020203" pitchFamily="34" charset="0"/>
              </a:rPr>
              <a:t>(2019) Schmitt, C. </a:t>
            </a:r>
          </a:p>
          <a:p>
            <a:pPr algn="ctr"/>
            <a:r>
              <a:rPr lang="fr-FR" sz="906" i="1" dirty="0">
                <a:latin typeface="Segoe UI Light" panose="020B0502040204020203" pitchFamily="34" charset="0"/>
                <a:cs typeface="Segoe UI Light" panose="020B0502040204020203" pitchFamily="34" charset="0"/>
              </a:rPr>
              <a:t>Entrepreneuriat</a:t>
            </a:r>
          </a:p>
          <a:p>
            <a:pPr algn="ctr"/>
            <a:r>
              <a:rPr lang="fr-FR" sz="906" dirty="0">
                <a:latin typeface="Segoe UI Light" panose="020B0502040204020203" pitchFamily="34" charset="0"/>
                <a:cs typeface="Segoe UI Light" panose="020B0502040204020203" pitchFamily="34" charset="0"/>
              </a:rPr>
              <a:t>Paris : Dunod</a:t>
            </a:r>
          </a:p>
        </p:txBody>
      </p:sp>
      <p:pic>
        <p:nvPicPr>
          <p:cNvPr id="4" name="Imag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5424" y="5207905"/>
            <a:ext cx="1440159" cy="1440159"/>
          </a:xfrm>
          <a:prstGeom prst="rect">
            <a:avLst/>
          </a:prstGeom>
        </p:spPr>
      </p:pic>
      <p:sp>
        <p:nvSpPr>
          <p:cNvPr id="17" name="Espace réservé du pied de page 8">
            <a:extLst>
              <a:ext uri="{FF2B5EF4-FFF2-40B4-BE49-F238E27FC236}">
                <a16:creationId xmlns:a16="http://schemas.microsoft.com/office/drawing/2014/main" id="{1AB70C8D-B9CB-4BE2-9AA9-40B1C57D5DC7}"/>
              </a:ext>
            </a:extLst>
          </p:cNvPr>
          <p:cNvSpPr>
            <a:spLocks noGrp="1"/>
          </p:cNvSpPr>
          <p:nvPr>
            <p:ph type="ftr" sz="quarter" idx="3"/>
          </p:nvPr>
        </p:nvSpPr>
        <p:spPr>
          <a:xfrm>
            <a:off x="0" y="6492875"/>
            <a:ext cx="3136900" cy="365125"/>
          </a:xfrm>
        </p:spPr>
        <p:txBody>
          <a:bodyPr/>
          <a:lstStyle/>
          <a:p>
            <a:r>
              <a:rPr lang="fr-FR" dirty="0"/>
              <a:t>V.2020-01-AM</a:t>
            </a:r>
          </a:p>
        </p:txBody>
      </p:sp>
    </p:spTree>
    <p:extLst>
      <p:ext uri="{BB962C8B-B14F-4D97-AF65-F5344CB8AC3E}">
        <p14:creationId xmlns:p14="http://schemas.microsoft.com/office/powerpoint/2010/main" val="3866377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a:xfrm>
            <a:off x="948422" y="116553"/>
            <a:ext cx="8002631" cy="707353"/>
          </a:xfrm>
        </p:spPr>
        <p:txBody>
          <a:bodyPr>
            <a:noAutofit/>
          </a:bodyPr>
          <a:lstStyle/>
          <a:p>
            <a:pPr algn="ctr"/>
            <a:r>
              <a:rPr lang="fr-FR" sz="2000" b="1" dirty="0">
                <a:latin typeface="Segoe UI Semibold" panose="020B0702040204020203" pitchFamily="34" charset="0"/>
                <a:cs typeface="Segoe UI Semibold" panose="020B0702040204020203" pitchFamily="34" charset="0"/>
              </a:rPr>
              <a:t>1. La construction d’un scénario (Partie 1)</a:t>
            </a:r>
          </a:p>
        </p:txBody>
      </p:sp>
      <p:sp>
        <p:nvSpPr>
          <p:cNvPr id="28" name="Rectangle 27"/>
          <p:cNvSpPr/>
          <p:nvPr/>
        </p:nvSpPr>
        <p:spPr>
          <a:xfrm>
            <a:off x="3434311" y="1288156"/>
            <a:ext cx="3030854" cy="978523"/>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Segoe UI Light" panose="020B0502040204020203" pitchFamily="34" charset="0"/>
                <a:cs typeface="Segoe UI Light" panose="020B0502040204020203" pitchFamily="34" charset="0"/>
              </a:rPr>
              <a:t>Mon projet pour quoi ?</a:t>
            </a:r>
          </a:p>
          <a:p>
            <a:pPr algn="ctr"/>
            <a:r>
              <a:rPr lang="fr-FR" sz="1400" i="1" dirty="0">
                <a:latin typeface="Segoe UI Light" panose="020B0502040204020203" pitchFamily="34" charset="0"/>
                <a:cs typeface="Segoe UI Light" panose="020B0502040204020203" pitchFamily="34" charset="0"/>
              </a:rPr>
              <a:t>(Téléologie)</a:t>
            </a:r>
          </a:p>
        </p:txBody>
      </p:sp>
      <p:sp>
        <p:nvSpPr>
          <p:cNvPr id="29" name="Rectangle 28"/>
          <p:cNvSpPr/>
          <p:nvPr/>
        </p:nvSpPr>
        <p:spPr>
          <a:xfrm>
            <a:off x="7298610" y="3157628"/>
            <a:ext cx="2478926" cy="978523"/>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Segoe UI Light" panose="020B0502040204020203" pitchFamily="34" charset="0"/>
                <a:cs typeface="Segoe UI Light" panose="020B0502040204020203" pitchFamily="34" charset="0"/>
              </a:rPr>
              <a:t>Mon projet </a:t>
            </a:r>
            <a:br>
              <a:rPr lang="fr-FR" dirty="0">
                <a:latin typeface="Segoe UI Light" panose="020B0502040204020203" pitchFamily="34" charset="0"/>
                <a:cs typeface="Segoe UI Light" panose="020B0502040204020203" pitchFamily="34" charset="0"/>
              </a:rPr>
            </a:br>
            <a:r>
              <a:rPr lang="fr-FR" dirty="0">
                <a:latin typeface="Segoe UI Light" panose="020B0502040204020203" pitchFamily="34" charset="0"/>
                <a:cs typeface="Segoe UI Light" panose="020B0502040204020203" pitchFamily="34" charset="0"/>
              </a:rPr>
              <a:t>fait quoi ?</a:t>
            </a:r>
          </a:p>
          <a:p>
            <a:pPr algn="ctr"/>
            <a:r>
              <a:rPr lang="fr-FR" sz="1400" i="1" dirty="0">
                <a:latin typeface="Segoe UI Light" panose="020B0502040204020203" pitchFamily="34" charset="0"/>
                <a:cs typeface="Segoe UI Light" panose="020B0502040204020203" pitchFamily="34" charset="0"/>
              </a:rPr>
              <a:t>(Activité)</a:t>
            </a:r>
          </a:p>
        </p:txBody>
      </p:sp>
      <p:sp>
        <p:nvSpPr>
          <p:cNvPr id="31" name="Rectangle 30"/>
          <p:cNvSpPr/>
          <p:nvPr/>
        </p:nvSpPr>
        <p:spPr>
          <a:xfrm>
            <a:off x="3434311" y="5114773"/>
            <a:ext cx="3030854" cy="978523"/>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Segoe UI Light" panose="020B0502040204020203" pitchFamily="34" charset="0"/>
                <a:cs typeface="Segoe UI Light" panose="020B0502040204020203" pitchFamily="34" charset="0"/>
              </a:rPr>
              <a:t>Mon projet </a:t>
            </a:r>
            <a:br>
              <a:rPr lang="fr-FR" dirty="0">
                <a:latin typeface="Segoe UI Light" panose="020B0502040204020203" pitchFamily="34" charset="0"/>
                <a:cs typeface="Segoe UI Light" panose="020B0502040204020203" pitchFamily="34" charset="0"/>
              </a:rPr>
            </a:br>
            <a:r>
              <a:rPr lang="fr-FR" dirty="0">
                <a:latin typeface="Segoe UI Light" panose="020B0502040204020203" pitchFamily="34" charset="0"/>
                <a:cs typeface="Segoe UI Light" panose="020B0502040204020203" pitchFamily="34" charset="0"/>
              </a:rPr>
              <a:t>dans quel environnement ?</a:t>
            </a:r>
          </a:p>
          <a:p>
            <a:pPr algn="ctr"/>
            <a:r>
              <a:rPr lang="fr-FR" sz="1400" i="1" dirty="0">
                <a:latin typeface="Segoe UI Light" panose="020B0502040204020203" pitchFamily="34" charset="0"/>
                <a:cs typeface="Segoe UI Light" panose="020B0502040204020203" pitchFamily="34" charset="0"/>
              </a:rPr>
              <a:t>(Contexte)</a:t>
            </a:r>
          </a:p>
        </p:txBody>
      </p:sp>
      <p:sp>
        <p:nvSpPr>
          <p:cNvPr id="32" name="Rectangle 31"/>
          <p:cNvSpPr/>
          <p:nvPr/>
        </p:nvSpPr>
        <p:spPr>
          <a:xfrm>
            <a:off x="128464" y="3157628"/>
            <a:ext cx="2478926" cy="978523"/>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Segoe UI Light" panose="020B0502040204020203" pitchFamily="34" charset="0"/>
                <a:cs typeface="Segoe UI Light" panose="020B0502040204020203" pitchFamily="34" charset="0"/>
              </a:rPr>
              <a:t>Mon projet </a:t>
            </a:r>
            <a:br>
              <a:rPr lang="fr-FR" dirty="0">
                <a:latin typeface="Segoe UI Light" panose="020B0502040204020203" pitchFamily="34" charset="0"/>
                <a:cs typeface="Segoe UI Light" panose="020B0502040204020203" pitchFamily="34" charset="0"/>
              </a:rPr>
            </a:br>
            <a:r>
              <a:rPr lang="fr-FR" dirty="0">
                <a:latin typeface="Segoe UI Light" panose="020B0502040204020203" pitchFamily="34" charset="0"/>
                <a:cs typeface="Segoe UI Light" panose="020B0502040204020203" pitchFamily="34" charset="0"/>
              </a:rPr>
              <a:t>dans quelle histoire ?</a:t>
            </a:r>
          </a:p>
          <a:p>
            <a:pPr algn="ctr"/>
            <a:r>
              <a:rPr lang="fr-FR" sz="1400" i="1" dirty="0">
                <a:latin typeface="Segoe UI Light" panose="020B0502040204020203" pitchFamily="34" charset="0"/>
                <a:cs typeface="Segoe UI Light" panose="020B0502040204020203" pitchFamily="34" charset="0"/>
              </a:rPr>
              <a:t>(Transformation)</a:t>
            </a:r>
          </a:p>
        </p:txBody>
      </p:sp>
      <p:cxnSp>
        <p:nvCxnSpPr>
          <p:cNvPr id="34" name="Connecteur droit 33"/>
          <p:cNvCxnSpPr>
            <a:cxnSpLocks/>
            <a:stCxn id="32" idx="3"/>
            <a:endCxn id="17" idx="1"/>
          </p:cNvCxnSpPr>
          <p:nvPr/>
        </p:nvCxnSpPr>
        <p:spPr>
          <a:xfrm>
            <a:off x="2607390" y="3646890"/>
            <a:ext cx="826921" cy="0"/>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Connecteur droit 35"/>
          <p:cNvCxnSpPr>
            <a:cxnSpLocks/>
            <a:stCxn id="28" idx="2"/>
            <a:endCxn id="17" idx="0"/>
          </p:cNvCxnSpPr>
          <p:nvPr/>
        </p:nvCxnSpPr>
        <p:spPr>
          <a:xfrm>
            <a:off x="4949738" y="2266679"/>
            <a:ext cx="0" cy="890949"/>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Connecteur droit 37"/>
          <p:cNvCxnSpPr>
            <a:cxnSpLocks/>
            <a:stCxn id="17" idx="2"/>
            <a:endCxn id="31" idx="0"/>
          </p:cNvCxnSpPr>
          <p:nvPr/>
        </p:nvCxnSpPr>
        <p:spPr>
          <a:xfrm>
            <a:off x="4949738" y="4136151"/>
            <a:ext cx="0" cy="978622"/>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0" name="Connecteur droit 39"/>
          <p:cNvCxnSpPr>
            <a:cxnSpLocks/>
            <a:stCxn id="17" idx="3"/>
            <a:endCxn id="29" idx="1"/>
          </p:cNvCxnSpPr>
          <p:nvPr/>
        </p:nvCxnSpPr>
        <p:spPr>
          <a:xfrm>
            <a:off x="6465165" y="3646890"/>
            <a:ext cx="833445" cy="0"/>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6465168" y="1689745"/>
            <a:ext cx="2194362" cy="145544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19" name="Forme libre 18"/>
          <p:cNvSpPr/>
          <p:nvPr/>
        </p:nvSpPr>
        <p:spPr>
          <a:xfrm flipV="1">
            <a:off x="6465168" y="4148592"/>
            <a:ext cx="2194362" cy="145544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20" name="Forme libre 19"/>
          <p:cNvSpPr/>
          <p:nvPr/>
        </p:nvSpPr>
        <p:spPr>
          <a:xfrm flipH="1">
            <a:off x="1246470" y="1702185"/>
            <a:ext cx="2194362" cy="145544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21" name="Forme libre 20"/>
          <p:cNvSpPr/>
          <p:nvPr/>
        </p:nvSpPr>
        <p:spPr>
          <a:xfrm flipH="1" flipV="1">
            <a:off x="1246470" y="4148592"/>
            <a:ext cx="2194362" cy="145544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17" name="Rectangle 16">
            <a:extLst>
              <a:ext uri="{FF2B5EF4-FFF2-40B4-BE49-F238E27FC236}">
                <a16:creationId xmlns:a16="http://schemas.microsoft.com/office/drawing/2014/main" id="{13148D3F-90A0-49BB-8E6B-9A96F421C731}"/>
              </a:ext>
            </a:extLst>
          </p:cNvPr>
          <p:cNvSpPr/>
          <p:nvPr/>
        </p:nvSpPr>
        <p:spPr>
          <a:xfrm>
            <a:off x="3434311" y="3157628"/>
            <a:ext cx="3030854" cy="978523"/>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Segoe UI Light" panose="020B0502040204020203" pitchFamily="34" charset="0"/>
                <a:cs typeface="Segoe UI Light" panose="020B0502040204020203" pitchFamily="34" charset="0"/>
              </a:rPr>
              <a:t>Mon projet c’est quoi ?</a:t>
            </a:r>
          </a:p>
          <a:p>
            <a:pPr algn="ctr"/>
            <a:r>
              <a:rPr lang="fr-FR" sz="1400" i="1" dirty="0">
                <a:latin typeface="Segoe UI Light" panose="020B0502040204020203" pitchFamily="34" charset="0"/>
                <a:cs typeface="Segoe UI Light" panose="020B0502040204020203" pitchFamily="34" charset="0"/>
              </a:rPr>
              <a:t>(Identité)</a:t>
            </a:r>
          </a:p>
        </p:txBody>
      </p:sp>
      <p:sp>
        <p:nvSpPr>
          <p:cNvPr id="8" name="ZoneTexte 7"/>
          <p:cNvSpPr txBox="1"/>
          <p:nvPr/>
        </p:nvSpPr>
        <p:spPr>
          <a:xfrm>
            <a:off x="3833614" y="620688"/>
            <a:ext cx="2232248" cy="276999"/>
          </a:xfrm>
          <a:prstGeom prst="rect">
            <a:avLst/>
          </a:prstGeom>
          <a:noFill/>
        </p:spPr>
        <p:txBody>
          <a:bodyPr wrap="square" rtlCol="0">
            <a:spAutoFit/>
          </a:bodyPr>
          <a:lstStyle/>
          <a:p>
            <a:pPr algn="ctr"/>
            <a:r>
              <a:rPr lang="fr-FR" sz="1200" dirty="0">
                <a:latin typeface="Segoe UI Light" panose="020B0502040204020203" pitchFamily="34" charset="0"/>
                <a:cs typeface="Segoe UI Light" panose="020B0502040204020203" pitchFamily="34" charset="0"/>
              </a:rPr>
              <a:t>= Ne pas remplir =</a:t>
            </a:r>
          </a:p>
        </p:txBody>
      </p:sp>
      <p:sp>
        <p:nvSpPr>
          <p:cNvPr id="2" name="Espace réservé du pied de page 1"/>
          <p:cNvSpPr>
            <a:spLocks noGrp="1"/>
          </p:cNvSpPr>
          <p:nvPr>
            <p:ph type="ftr" sz="quarter" idx="3"/>
          </p:nvPr>
        </p:nvSpPr>
        <p:spPr/>
        <p:txBody>
          <a:bodyPr/>
          <a:lstStyle/>
          <a:p>
            <a:r>
              <a:rPr lang="fr-FR" dirty="0"/>
              <a:t>V.2020-01-AM</a:t>
            </a:r>
          </a:p>
        </p:txBody>
      </p:sp>
    </p:spTree>
    <p:extLst>
      <p:ext uri="{BB962C8B-B14F-4D97-AF65-F5344CB8AC3E}">
        <p14:creationId xmlns:p14="http://schemas.microsoft.com/office/powerpoint/2010/main" val="1291118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r 58">
            <a:extLst>
              <a:ext uri="{FF2B5EF4-FFF2-40B4-BE49-F238E27FC236}">
                <a16:creationId xmlns:a16="http://schemas.microsoft.com/office/drawing/2014/main" id="{15481B43-F92C-4304-A7D0-FC7801408C72}"/>
              </a:ext>
            </a:extLst>
          </p:cNvPr>
          <p:cNvGrpSpPr>
            <a:grpSpLocks noChangeAspect="1"/>
          </p:cNvGrpSpPr>
          <p:nvPr/>
        </p:nvGrpSpPr>
        <p:grpSpPr>
          <a:xfrm>
            <a:off x="3211730" y="404664"/>
            <a:ext cx="3482540" cy="668380"/>
            <a:chOff x="2178906" y="1161825"/>
            <a:chExt cx="6002403" cy="1152000"/>
          </a:xfrm>
        </p:grpSpPr>
        <p:pic>
          <p:nvPicPr>
            <p:cNvPr id="8" name="Image 7">
              <a:extLst>
                <a:ext uri="{FF2B5EF4-FFF2-40B4-BE49-F238E27FC236}">
                  <a16:creationId xmlns:a16="http://schemas.microsoft.com/office/drawing/2014/main" id="{0F203F51-B744-4699-8240-176C1A1267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33312" y="1161825"/>
              <a:ext cx="2047997" cy="1152000"/>
            </a:xfrm>
            <a:prstGeom prst="rect">
              <a:avLst/>
            </a:prstGeom>
          </p:spPr>
        </p:pic>
        <p:pic>
          <p:nvPicPr>
            <p:cNvPr id="9" name="Image 8">
              <a:extLst>
                <a:ext uri="{FF2B5EF4-FFF2-40B4-BE49-F238E27FC236}">
                  <a16:creationId xmlns:a16="http://schemas.microsoft.com/office/drawing/2014/main" id="{3A2D0B4B-3AE8-4E27-B662-7C4B7FD642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8906" y="1161825"/>
              <a:ext cx="3131202" cy="1152000"/>
            </a:xfrm>
            <a:prstGeom prst="rect">
              <a:avLst/>
            </a:prstGeom>
          </p:spPr>
        </p:pic>
        <p:cxnSp>
          <p:nvCxnSpPr>
            <p:cNvPr id="10" name="Connecteur droit 9">
              <a:extLst>
                <a:ext uri="{FF2B5EF4-FFF2-40B4-BE49-F238E27FC236}">
                  <a16:creationId xmlns:a16="http://schemas.microsoft.com/office/drawing/2014/main" id="{9588E5DB-3AD1-4C19-AC35-A3EBF73DDCD0}"/>
                </a:ext>
              </a:extLst>
            </p:cNvPr>
            <p:cNvCxnSpPr/>
            <p:nvPr/>
          </p:nvCxnSpPr>
          <p:spPr>
            <a:xfrm>
              <a:off x="5636714" y="1233825"/>
              <a:ext cx="0" cy="1008000"/>
            </a:xfrm>
            <a:prstGeom prst="line">
              <a:avLst/>
            </a:prstGeom>
            <a:ln w="19050">
              <a:solidFill>
                <a:srgbClr val="1A161B"/>
              </a:solidFill>
            </a:ln>
          </p:spPr>
          <p:style>
            <a:lnRef idx="1">
              <a:schemeClr val="accent1"/>
            </a:lnRef>
            <a:fillRef idx="0">
              <a:schemeClr val="accent1"/>
            </a:fillRef>
            <a:effectRef idx="0">
              <a:schemeClr val="accent1"/>
            </a:effectRef>
            <a:fontRef idx="minor">
              <a:schemeClr val="tx1"/>
            </a:fontRef>
          </p:style>
        </p:cxnSp>
      </p:grpSp>
      <p:pic>
        <p:nvPicPr>
          <p:cNvPr id="11" name="Image 10">
            <a:extLst>
              <a:ext uri="{FF2B5EF4-FFF2-40B4-BE49-F238E27FC236}">
                <a16:creationId xmlns:a16="http://schemas.microsoft.com/office/drawing/2014/main" id="{7750F77E-8AB7-403C-A269-E50ACD7CFCE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5915"/>
          <a:stretch/>
        </p:blipFill>
        <p:spPr>
          <a:xfrm>
            <a:off x="2169885" y="6097071"/>
            <a:ext cx="715230" cy="672925"/>
          </a:xfrm>
          <a:prstGeom prst="rect">
            <a:avLst/>
          </a:prstGeom>
        </p:spPr>
      </p:pic>
      <p:pic>
        <p:nvPicPr>
          <p:cNvPr id="12" name="Image 11">
            <a:extLst>
              <a:ext uri="{FF2B5EF4-FFF2-40B4-BE49-F238E27FC236}">
                <a16:creationId xmlns:a16="http://schemas.microsoft.com/office/drawing/2014/main" id="{9BF5F926-AE8F-4E9D-8EDD-D3FB004302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80792" y="6025481"/>
            <a:ext cx="1624591" cy="541149"/>
          </a:xfrm>
          <a:prstGeom prst="rect">
            <a:avLst/>
          </a:prstGeom>
        </p:spPr>
      </p:pic>
      <p:pic>
        <p:nvPicPr>
          <p:cNvPr id="13" name="Image 12">
            <a:extLst>
              <a:ext uri="{FF2B5EF4-FFF2-40B4-BE49-F238E27FC236}">
                <a16:creationId xmlns:a16="http://schemas.microsoft.com/office/drawing/2014/main" id="{5C8C3ADF-9994-4DB5-BF47-2F376FFF97B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1873" y="3901036"/>
            <a:ext cx="1188410" cy="628565"/>
          </a:xfrm>
          <a:prstGeom prst="rect">
            <a:avLst/>
          </a:prstGeom>
        </p:spPr>
      </p:pic>
      <p:pic>
        <p:nvPicPr>
          <p:cNvPr id="15" name="Image 14" descr="Une image contenant clipart&#10;&#10;Description générée avec un niveau de confiance élevé">
            <a:extLst>
              <a:ext uri="{FF2B5EF4-FFF2-40B4-BE49-F238E27FC236}">
                <a16:creationId xmlns:a16="http://schemas.microsoft.com/office/drawing/2014/main" id="{D983C6A1-4B61-459D-A740-B1B3FABD946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6981" y="5377527"/>
            <a:ext cx="1701683" cy="519663"/>
          </a:xfrm>
          <a:prstGeom prst="rect">
            <a:avLst/>
          </a:prstGeom>
        </p:spPr>
      </p:pic>
      <p:pic>
        <p:nvPicPr>
          <p:cNvPr id="16" name="Image 15">
            <a:extLst>
              <a:ext uri="{FF2B5EF4-FFF2-40B4-BE49-F238E27FC236}">
                <a16:creationId xmlns:a16="http://schemas.microsoft.com/office/drawing/2014/main" id="{6927E774-C65F-47B8-8FF2-BF6805A2B2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85115" y="4911234"/>
            <a:ext cx="627725" cy="878812"/>
          </a:xfrm>
          <a:prstGeom prst="rect">
            <a:avLst/>
          </a:prstGeom>
        </p:spPr>
      </p:pic>
      <p:pic>
        <p:nvPicPr>
          <p:cNvPr id="18" name="Image 17">
            <a:extLst>
              <a:ext uri="{FF2B5EF4-FFF2-40B4-BE49-F238E27FC236}">
                <a16:creationId xmlns:a16="http://schemas.microsoft.com/office/drawing/2014/main" id="{4FCC627C-7C10-4050-AE67-72F7FD3F9DE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00895" y="5003341"/>
            <a:ext cx="1440537" cy="729915"/>
          </a:xfrm>
          <a:prstGeom prst="rect">
            <a:avLst/>
          </a:prstGeom>
        </p:spPr>
      </p:pic>
      <p:pic>
        <p:nvPicPr>
          <p:cNvPr id="19" name="Image 18">
            <a:extLst>
              <a:ext uri="{FF2B5EF4-FFF2-40B4-BE49-F238E27FC236}">
                <a16:creationId xmlns:a16="http://schemas.microsoft.com/office/drawing/2014/main" id="{F51FAF7A-A200-4AAE-9154-4ADACA78A3C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42800" y="5104276"/>
            <a:ext cx="1314456" cy="556972"/>
          </a:xfrm>
          <a:prstGeom prst="rect">
            <a:avLst/>
          </a:prstGeom>
        </p:spPr>
      </p:pic>
      <p:pic>
        <p:nvPicPr>
          <p:cNvPr id="20" name="Image 19">
            <a:extLst>
              <a:ext uri="{FF2B5EF4-FFF2-40B4-BE49-F238E27FC236}">
                <a16:creationId xmlns:a16="http://schemas.microsoft.com/office/drawing/2014/main" id="{62B8C95A-0F9B-442A-BA2D-59530DB7988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4072" y="4150364"/>
            <a:ext cx="1288105" cy="989987"/>
          </a:xfrm>
          <a:prstGeom prst="rect">
            <a:avLst/>
          </a:prstGeom>
        </p:spPr>
      </p:pic>
      <p:pic>
        <p:nvPicPr>
          <p:cNvPr id="21" name="Image 20">
            <a:extLst>
              <a:ext uri="{FF2B5EF4-FFF2-40B4-BE49-F238E27FC236}">
                <a16:creationId xmlns:a16="http://schemas.microsoft.com/office/drawing/2014/main" id="{7C50E411-0542-4423-9626-5FE14CD252C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99141" y="4162815"/>
            <a:ext cx="997763" cy="977536"/>
          </a:xfrm>
          <a:prstGeom prst="rect">
            <a:avLst/>
          </a:prstGeom>
        </p:spPr>
      </p:pic>
      <p:grpSp>
        <p:nvGrpSpPr>
          <p:cNvPr id="28" name="Groupe 27">
            <a:extLst>
              <a:ext uri="{FF2B5EF4-FFF2-40B4-BE49-F238E27FC236}">
                <a16:creationId xmlns:a16="http://schemas.microsoft.com/office/drawing/2014/main" id="{7B99B15E-8053-A04D-A575-8BEE5F8E4265}"/>
              </a:ext>
            </a:extLst>
          </p:cNvPr>
          <p:cNvGrpSpPr/>
          <p:nvPr/>
        </p:nvGrpSpPr>
        <p:grpSpPr>
          <a:xfrm>
            <a:off x="4736976" y="5733256"/>
            <a:ext cx="3864566" cy="961806"/>
            <a:chOff x="552179" y="5762359"/>
            <a:chExt cx="4310662" cy="1072829"/>
          </a:xfrm>
        </p:grpSpPr>
        <p:pic>
          <p:nvPicPr>
            <p:cNvPr id="14" name="Image 13">
              <a:extLst>
                <a:ext uri="{FF2B5EF4-FFF2-40B4-BE49-F238E27FC236}">
                  <a16:creationId xmlns:a16="http://schemas.microsoft.com/office/drawing/2014/main" id="{308E4319-4597-4124-B438-7C761E1767F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832399" y="5946037"/>
              <a:ext cx="705475" cy="705475"/>
            </a:xfrm>
            <a:prstGeom prst="rect">
              <a:avLst/>
            </a:prstGeom>
          </p:spPr>
        </p:pic>
        <p:pic>
          <p:nvPicPr>
            <p:cNvPr id="17" name="Image 16">
              <a:extLst>
                <a:ext uri="{FF2B5EF4-FFF2-40B4-BE49-F238E27FC236}">
                  <a16:creationId xmlns:a16="http://schemas.microsoft.com/office/drawing/2014/main" id="{60F996EA-2A67-4C56-823E-55D1E96C670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51618" y="5869811"/>
              <a:ext cx="2011223" cy="804489"/>
            </a:xfrm>
            <a:prstGeom prst="rect">
              <a:avLst/>
            </a:prstGeom>
          </p:spPr>
        </p:pic>
        <p:pic>
          <p:nvPicPr>
            <p:cNvPr id="23" name="Image 22">
              <a:extLst>
                <a:ext uri="{FF2B5EF4-FFF2-40B4-BE49-F238E27FC236}">
                  <a16:creationId xmlns:a16="http://schemas.microsoft.com/office/drawing/2014/main" id="{25B834DE-1E16-4D3E-956B-B3D91529C1F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52179" y="5762359"/>
              <a:ext cx="1023871" cy="1072829"/>
            </a:xfrm>
            <a:prstGeom prst="rect">
              <a:avLst/>
            </a:prstGeom>
          </p:spPr>
        </p:pic>
      </p:grpSp>
      <p:pic>
        <p:nvPicPr>
          <p:cNvPr id="31" name="Image 30">
            <a:extLst>
              <a:ext uri="{FF2B5EF4-FFF2-40B4-BE49-F238E27FC236}">
                <a16:creationId xmlns:a16="http://schemas.microsoft.com/office/drawing/2014/main" id="{E2122C8A-D6D3-4339-82E6-5E0B45EADEE7}"/>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5998" t="26901" r="26047" b="42767"/>
          <a:stretch/>
        </p:blipFill>
        <p:spPr>
          <a:xfrm>
            <a:off x="4251289" y="1268760"/>
            <a:ext cx="2069864" cy="1851178"/>
          </a:xfrm>
          <a:prstGeom prst="rect">
            <a:avLst/>
          </a:prstGeom>
        </p:spPr>
      </p:pic>
      <p:sp>
        <p:nvSpPr>
          <p:cNvPr id="27" name="ZoneTexte 26"/>
          <p:cNvSpPr txBox="1"/>
          <p:nvPr/>
        </p:nvSpPr>
        <p:spPr>
          <a:xfrm>
            <a:off x="164072" y="3624037"/>
            <a:ext cx="2268648" cy="276999"/>
          </a:xfrm>
          <a:prstGeom prst="rect">
            <a:avLst/>
          </a:prstGeom>
          <a:noFill/>
        </p:spPr>
        <p:txBody>
          <a:bodyPr wrap="square" rtlCol="0">
            <a:spAutoFit/>
          </a:bodyPr>
          <a:lstStyle>
            <a:defPPr>
              <a:defRPr lang="fr-FR"/>
            </a:defPPr>
            <a:lvl1pPr>
              <a:defRPr b="1">
                <a:latin typeface="Raleway" panose="020B0503030101060003" pitchFamily="34" charset="77"/>
              </a:defRPr>
            </a:lvl1pPr>
          </a:lstStyle>
          <a:p>
            <a:r>
              <a:rPr lang="fr-FR" sz="1200" dirty="0">
                <a:latin typeface="Segoe UI Semibold" panose="020B0702040204020203" pitchFamily="34" charset="0"/>
                <a:cs typeface="Segoe UI Semibold" panose="020B0702040204020203" pitchFamily="34" charset="0"/>
              </a:rPr>
              <a:t>Ils soutiennent le PeeL</a:t>
            </a:r>
          </a:p>
        </p:txBody>
      </p:sp>
      <p:pic>
        <p:nvPicPr>
          <p:cNvPr id="3" name="Image 2" descr="Une image contenant objet, texte&#10;&#10;Description générée automatiquement">
            <a:extLst>
              <a:ext uri="{FF2B5EF4-FFF2-40B4-BE49-F238E27FC236}">
                <a16:creationId xmlns:a16="http://schemas.microsoft.com/office/drawing/2014/main" id="{7291FA36-273F-4163-A1F0-3A8C506D3E2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69779" y="6205931"/>
            <a:ext cx="1414390" cy="455206"/>
          </a:xfrm>
          <a:prstGeom prst="rect">
            <a:avLst/>
          </a:prstGeom>
        </p:spPr>
      </p:pic>
      <p:pic>
        <p:nvPicPr>
          <p:cNvPr id="5" name="Image 4">
            <a:extLst>
              <a:ext uri="{FF2B5EF4-FFF2-40B4-BE49-F238E27FC236}">
                <a16:creationId xmlns:a16="http://schemas.microsoft.com/office/drawing/2014/main" id="{47F06834-15FF-421F-B5FA-4F522086848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749659" y="4869737"/>
            <a:ext cx="555269" cy="961806"/>
          </a:xfrm>
          <a:prstGeom prst="rect">
            <a:avLst/>
          </a:prstGeom>
        </p:spPr>
      </p:pic>
      <p:pic>
        <p:nvPicPr>
          <p:cNvPr id="24" name="Image 23">
            <a:extLst>
              <a:ext uri="{FF2B5EF4-FFF2-40B4-BE49-F238E27FC236}">
                <a16:creationId xmlns:a16="http://schemas.microsoft.com/office/drawing/2014/main" id="{56CD3F0E-1398-44BA-822E-FF8A701EFB14}"/>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t="32838" b="35682"/>
          <a:stretch/>
        </p:blipFill>
        <p:spPr>
          <a:xfrm>
            <a:off x="7870529" y="3645024"/>
            <a:ext cx="1183028" cy="372408"/>
          </a:xfrm>
          <a:prstGeom prst="rect">
            <a:avLst/>
          </a:prstGeom>
        </p:spPr>
      </p:pic>
      <p:pic>
        <p:nvPicPr>
          <p:cNvPr id="26" name="Image 25">
            <a:extLst>
              <a:ext uri="{FF2B5EF4-FFF2-40B4-BE49-F238E27FC236}">
                <a16:creationId xmlns:a16="http://schemas.microsoft.com/office/drawing/2014/main" id="{16546977-6A79-4799-BA24-980B7B20B0B1}"/>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523366" y="5081816"/>
            <a:ext cx="1365738" cy="502396"/>
          </a:xfrm>
          <a:prstGeom prst="rect">
            <a:avLst/>
          </a:prstGeom>
        </p:spPr>
      </p:pic>
      <p:pic>
        <p:nvPicPr>
          <p:cNvPr id="30" name="Image 29">
            <a:extLst>
              <a:ext uri="{FF2B5EF4-FFF2-40B4-BE49-F238E27FC236}">
                <a16:creationId xmlns:a16="http://schemas.microsoft.com/office/drawing/2014/main" id="{00BA15BF-8294-4E63-8F6D-B90BD8CE856C}"/>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692007" y="3885269"/>
            <a:ext cx="1069305" cy="731216"/>
          </a:xfrm>
          <a:prstGeom prst="rect">
            <a:avLst/>
          </a:prstGeom>
        </p:spPr>
      </p:pic>
      <p:pic>
        <p:nvPicPr>
          <p:cNvPr id="2" name="Image 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282710" y="4149080"/>
            <a:ext cx="846754" cy="715036"/>
          </a:xfrm>
          <a:prstGeom prst="rect">
            <a:avLst/>
          </a:prstGeom>
        </p:spPr>
      </p:pic>
      <p:pic>
        <p:nvPicPr>
          <p:cNvPr id="4" name="Image 3"/>
          <p:cNvPicPr>
            <a:picLocks noChangeAspect="1"/>
          </p:cNvPicPr>
          <p:nvPr/>
        </p:nvPicPr>
        <p:blipFill>
          <a:blip r:embed="rId23" cstate="print">
            <a:duotone>
              <a:prstClr val="black"/>
              <a:srgbClr val="FF9900">
                <a:tint val="45000"/>
                <a:satMod val="400000"/>
              </a:srgbClr>
            </a:duotone>
            <a:extLst>
              <a:ext uri="{28A0092B-C50C-407E-A947-70E740481C1C}">
                <a14:useLocalDpi xmlns:a14="http://schemas.microsoft.com/office/drawing/2010/main" val="0"/>
              </a:ext>
            </a:extLst>
          </a:blip>
          <a:stretch>
            <a:fillRect/>
          </a:stretch>
        </p:blipFill>
        <p:spPr>
          <a:xfrm>
            <a:off x="5349558" y="3901036"/>
            <a:ext cx="1187618" cy="699682"/>
          </a:xfrm>
          <a:prstGeom prst="rect">
            <a:avLst/>
          </a:prstGeom>
        </p:spPr>
      </p:pic>
      <p:pic>
        <p:nvPicPr>
          <p:cNvPr id="6" name="Image 5"/>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2698003" y="3730537"/>
            <a:ext cx="879982" cy="995218"/>
          </a:xfrm>
          <a:prstGeom prst="rect">
            <a:avLst/>
          </a:prstGeom>
        </p:spPr>
      </p:pic>
      <p:sp>
        <p:nvSpPr>
          <p:cNvPr id="32" name="Espace réservé du pied de page 8">
            <a:extLst>
              <a:ext uri="{FF2B5EF4-FFF2-40B4-BE49-F238E27FC236}">
                <a16:creationId xmlns:a16="http://schemas.microsoft.com/office/drawing/2014/main" id="{A8BF84B7-D1B7-4943-B313-333824208590}"/>
              </a:ext>
            </a:extLst>
          </p:cNvPr>
          <p:cNvSpPr>
            <a:spLocks noGrp="1"/>
          </p:cNvSpPr>
          <p:nvPr>
            <p:ph type="ftr" sz="quarter" idx="3"/>
          </p:nvPr>
        </p:nvSpPr>
        <p:spPr>
          <a:xfrm>
            <a:off x="0" y="6492875"/>
            <a:ext cx="3136900" cy="365125"/>
          </a:xfrm>
        </p:spPr>
        <p:txBody>
          <a:bodyPr/>
          <a:lstStyle/>
          <a:p>
            <a:r>
              <a:rPr lang="fr-FR" dirty="0"/>
              <a:t>V.2020-01-AM</a:t>
            </a:r>
          </a:p>
        </p:txBody>
      </p:sp>
    </p:spTree>
    <p:extLst>
      <p:ext uri="{BB962C8B-B14F-4D97-AF65-F5344CB8AC3E}">
        <p14:creationId xmlns:p14="http://schemas.microsoft.com/office/powerpoint/2010/main" val="1580287585"/>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89222" y="1556792"/>
            <a:ext cx="9527557" cy="486686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cxnSp>
        <p:nvCxnSpPr>
          <p:cNvPr id="22" name="Connecteur droit 21"/>
          <p:cNvCxnSpPr>
            <a:cxnSpLocks/>
          </p:cNvCxnSpPr>
          <p:nvPr/>
        </p:nvCxnSpPr>
        <p:spPr>
          <a:xfrm>
            <a:off x="4448944" y="773538"/>
            <a:ext cx="0" cy="5783722"/>
          </a:xfrm>
          <a:prstGeom prst="line">
            <a:avLst/>
          </a:prstGeom>
          <a:ln w="381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10648" y="1005289"/>
            <a:ext cx="4238296" cy="530915"/>
          </a:xfrm>
          <a:prstGeom prst="rect">
            <a:avLst/>
          </a:prstGeom>
          <a:noFill/>
        </p:spPr>
        <p:txBody>
          <a:bodyPr wrap="square" rtlCol="0">
            <a:spAutoFit/>
          </a:bodyPr>
          <a:lstStyle/>
          <a:p>
            <a:pPr algn="ctr"/>
            <a:r>
              <a:rPr lang="fr-FR" b="1" dirty="0">
                <a:latin typeface="Segoe UI Light" panose="020B0502040204020203" pitchFamily="34" charset="0"/>
                <a:cs typeface="Segoe UI Light" panose="020B0502040204020203" pitchFamily="34" charset="0"/>
              </a:rPr>
              <a:t>« Décris-moi ton projet »</a:t>
            </a:r>
          </a:p>
          <a:p>
            <a:pPr algn="ctr"/>
            <a:r>
              <a:rPr lang="fr-FR" sz="1050" i="1" dirty="0">
                <a:latin typeface="Segoe UI Light" panose="020B0502040204020203" pitchFamily="34" charset="0"/>
                <a:cs typeface="Segoe UI Light" panose="020B0502040204020203" pitchFamily="34" charset="0"/>
              </a:rPr>
              <a:t>Quelle phrase résume l’ensemble de mon projet ?</a:t>
            </a:r>
          </a:p>
        </p:txBody>
      </p:sp>
      <p:sp>
        <p:nvSpPr>
          <p:cNvPr id="24" name="Rectangle 23"/>
          <p:cNvSpPr/>
          <p:nvPr/>
        </p:nvSpPr>
        <p:spPr>
          <a:xfrm>
            <a:off x="4448944" y="1026687"/>
            <a:ext cx="5267834" cy="530915"/>
          </a:xfrm>
          <a:prstGeom prst="rect">
            <a:avLst/>
          </a:prstGeom>
          <a:noFill/>
        </p:spPr>
        <p:txBody>
          <a:bodyPr wrap="square" rtlCol="0">
            <a:spAutoFit/>
          </a:bodyPr>
          <a:lstStyle/>
          <a:p>
            <a:pPr algn="ctr"/>
            <a:r>
              <a:rPr lang="fr-FR" b="1" dirty="0">
                <a:latin typeface="Segoe UI Light" panose="020B0502040204020203" pitchFamily="34" charset="0"/>
                <a:cs typeface="Segoe UI Light" panose="020B0502040204020203" pitchFamily="34" charset="0"/>
              </a:rPr>
              <a:t>« Dessine-moi ton projet »</a:t>
            </a:r>
          </a:p>
          <a:p>
            <a:pPr algn="ctr"/>
            <a:r>
              <a:rPr lang="fr-FR" sz="1050" i="1" dirty="0">
                <a:latin typeface="Segoe UI Light" panose="020B0502040204020203" pitchFamily="34" charset="0"/>
                <a:cs typeface="Segoe UI Light" panose="020B0502040204020203" pitchFamily="34" charset="0"/>
              </a:rPr>
              <a:t>Quelle image/schéma permet d’avoir </a:t>
            </a:r>
            <a:r>
              <a:rPr lang="fr-FR" sz="1050" i="1" u="sng" dirty="0">
                <a:latin typeface="Segoe UI Light" panose="020B0502040204020203" pitchFamily="34" charset="0"/>
                <a:cs typeface="Segoe UI Light" panose="020B0502040204020203" pitchFamily="34" charset="0"/>
              </a:rPr>
              <a:t>une vue d’ensemble </a:t>
            </a:r>
            <a:r>
              <a:rPr lang="fr-FR" sz="1050" i="1" dirty="0">
                <a:latin typeface="Segoe UI Light" panose="020B0502040204020203" pitchFamily="34" charset="0"/>
                <a:cs typeface="Segoe UI Light" panose="020B0502040204020203" pitchFamily="34" charset="0"/>
              </a:rPr>
              <a:t>sur mon projet ?</a:t>
            </a:r>
          </a:p>
        </p:txBody>
      </p:sp>
      <p:sp>
        <p:nvSpPr>
          <p:cNvPr id="2" name="Titre 1"/>
          <p:cNvSpPr>
            <a:spLocks noGrp="1"/>
          </p:cNvSpPr>
          <p:nvPr>
            <p:ph type="title"/>
          </p:nvPr>
        </p:nvSpPr>
        <p:spPr>
          <a:xfrm>
            <a:off x="1" y="149564"/>
            <a:ext cx="9906000" cy="500366"/>
          </a:xfrm>
        </p:spPr>
        <p:txBody>
          <a:bodyPr/>
          <a:lstStyle/>
          <a:p>
            <a:pPr algn="ctr"/>
            <a:r>
              <a:rPr lang="fr-FR" dirty="0">
                <a:latin typeface="Segoe UI Semibold" panose="020B0702040204020203" pitchFamily="34" charset="0"/>
                <a:cs typeface="Segoe UI Semibold" panose="020B0702040204020203" pitchFamily="34" charset="0"/>
              </a:rPr>
              <a:t>1.1. Mon projet c’est quoi ?</a:t>
            </a:r>
          </a:p>
        </p:txBody>
      </p:sp>
      <p:sp>
        <p:nvSpPr>
          <p:cNvPr id="3" name="ZoneTexte 2"/>
          <p:cNvSpPr txBox="1"/>
          <p:nvPr/>
        </p:nvSpPr>
        <p:spPr>
          <a:xfrm>
            <a:off x="170643" y="1556792"/>
            <a:ext cx="3990269" cy="246221"/>
          </a:xfrm>
          <a:prstGeom prst="rect">
            <a:avLst/>
          </a:prstGeom>
          <a:noFill/>
        </p:spPr>
        <p:txBody>
          <a:bodyPr wrap="square" rtlCol="0">
            <a:spAutoFit/>
          </a:bodyPr>
          <a:lstStyle/>
          <a:p>
            <a:r>
              <a:rPr lang="fr-FR" sz="1000" i="1" dirty="0">
                <a:latin typeface="Segoe UI Light" panose="020B0502040204020203" pitchFamily="34" charset="0"/>
                <a:cs typeface="Segoe UI Light" panose="020B0502040204020203" pitchFamily="34" charset="0"/>
              </a:rPr>
              <a:t>Attention : pas de slogan ; ne pas se limiter au produit</a:t>
            </a:r>
          </a:p>
        </p:txBody>
      </p:sp>
      <p:sp>
        <p:nvSpPr>
          <p:cNvPr id="4" name="Espace réservé du pied de page 3"/>
          <p:cNvSpPr>
            <a:spLocks noGrp="1"/>
          </p:cNvSpPr>
          <p:nvPr>
            <p:ph type="ftr" sz="quarter" idx="3"/>
          </p:nvPr>
        </p:nvSpPr>
        <p:spPr/>
        <p:txBody>
          <a:bodyPr/>
          <a:lstStyle/>
          <a:p>
            <a:r>
              <a:rPr lang="fr-FR" dirty="0"/>
              <a:t>V.2020-01-AM</a:t>
            </a:r>
          </a:p>
        </p:txBody>
      </p:sp>
    </p:spTree>
    <p:extLst>
      <p:ext uri="{BB962C8B-B14F-4D97-AF65-F5344CB8AC3E}">
        <p14:creationId xmlns:p14="http://schemas.microsoft.com/office/powerpoint/2010/main" val="2507951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240B5F15-3115-46A3-BE57-FEEC4F31DAF7}"/>
              </a:ext>
            </a:extLst>
          </p:cNvPr>
          <p:cNvSpPr txBox="1">
            <a:spLocks/>
          </p:cNvSpPr>
          <p:nvPr/>
        </p:nvSpPr>
        <p:spPr>
          <a:xfrm>
            <a:off x="1" y="14956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1.2. Mon projet dans quelle histoire ?</a:t>
            </a:r>
          </a:p>
        </p:txBody>
      </p:sp>
      <p:sp>
        <p:nvSpPr>
          <p:cNvPr id="7" name="Rectangle 6">
            <a:extLst>
              <a:ext uri="{FF2B5EF4-FFF2-40B4-BE49-F238E27FC236}">
                <a16:creationId xmlns:a16="http://schemas.microsoft.com/office/drawing/2014/main" id="{C69DFC71-640A-4747-9AA8-FFB3425A01A5}"/>
              </a:ext>
            </a:extLst>
          </p:cNvPr>
          <p:cNvSpPr/>
          <p:nvPr/>
        </p:nvSpPr>
        <p:spPr>
          <a:xfrm>
            <a:off x="1866807" y="646059"/>
            <a:ext cx="6172385" cy="259623"/>
          </a:xfrm>
          <a:prstGeom prst="rect">
            <a:avLst/>
          </a:prstGeom>
        </p:spPr>
        <p:txBody>
          <a:bodyPr wrap="square">
            <a:spAutoFit/>
          </a:bodyPr>
          <a:lstStyle/>
          <a:p>
            <a:pPr algn="ctr"/>
            <a:r>
              <a:rPr lang="fr-FR" sz="1087" dirty="0">
                <a:latin typeface="Segoe UI Light" panose="020B0502040204020203" pitchFamily="34" charset="0"/>
                <a:cs typeface="Segoe UI Light" panose="020B0502040204020203" pitchFamily="34" charset="0"/>
              </a:rPr>
              <a:t>Jusqu’à aujourd’hui, comment ont évolué le besoin et les réponses apportées à celui-ci?</a:t>
            </a:r>
          </a:p>
        </p:txBody>
      </p:sp>
      <p:sp>
        <p:nvSpPr>
          <p:cNvPr id="10" name="Rectangle 9">
            <a:extLst>
              <a:ext uri="{FF2B5EF4-FFF2-40B4-BE49-F238E27FC236}">
                <a16:creationId xmlns:a16="http://schemas.microsoft.com/office/drawing/2014/main" id="{CE9C592E-1A66-4EF9-839D-7EDE2BB1927C}"/>
              </a:ext>
            </a:extLst>
          </p:cNvPr>
          <p:cNvSpPr/>
          <p:nvPr/>
        </p:nvSpPr>
        <p:spPr>
          <a:xfrm>
            <a:off x="315304" y="1916832"/>
            <a:ext cx="9289032" cy="443665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a:latin typeface="Segoe UI Light" panose="020B0502040204020203" pitchFamily="34" charset="0"/>
              <a:cs typeface="Segoe UI Light" panose="020B0502040204020203" pitchFamily="34" charset="0"/>
            </a:endParaRPr>
          </a:p>
        </p:txBody>
      </p:sp>
      <p:sp>
        <p:nvSpPr>
          <p:cNvPr id="13" name="Rectangle 12">
            <a:extLst>
              <a:ext uri="{FF2B5EF4-FFF2-40B4-BE49-F238E27FC236}">
                <a16:creationId xmlns:a16="http://schemas.microsoft.com/office/drawing/2014/main" id="{6563F4C5-5427-46CE-886E-CDECA5304826}"/>
              </a:ext>
            </a:extLst>
          </p:cNvPr>
          <p:cNvSpPr/>
          <p:nvPr/>
        </p:nvSpPr>
        <p:spPr>
          <a:xfrm>
            <a:off x="416493" y="1155341"/>
            <a:ext cx="9073012" cy="692497"/>
          </a:xfrm>
          <a:prstGeom prst="rect">
            <a:avLst/>
          </a:prstGeom>
        </p:spPr>
        <p:txBody>
          <a:bodyPr wrap="square">
            <a:spAutoFit/>
          </a:bodyPr>
          <a:lstStyle/>
          <a:p>
            <a:pPr algn="ctr"/>
            <a:r>
              <a:rPr lang="fr-FR" b="1" dirty="0">
                <a:latin typeface="Segoe UI Light" panose="020B0502040204020203" pitchFamily="34" charset="0"/>
                <a:cs typeface="Segoe UI Light" panose="020B0502040204020203" pitchFamily="34" charset="0"/>
              </a:rPr>
              <a:t>Identification et définition du besoin</a:t>
            </a:r>
          </a:p>
          <a:p>
            <a:pPr algn="ctr"/>
            <a:r>
              <a:rPr lang="fr-FR" sz="1050" i="1" dirty="0">
                <a:latin typeface="Segoe UI Light" panose="020B0502040204020203" pitchFamily="34" charset="0"/>
                <a:cs typeface="Segoe UI Light" panose="020B0502040204020203" pitchFamily="34" charset="0"/>
              </a:rPr>
              <a:t>Quels sont les besoins, les problèmes, les désirs que vous voulez satisfaire ? Pour quoi votre solution n’a pas encore été proposée ? Quelles sont les solutions qui ont été proposées jusqu’à présent ? Pour quoi ce besoin reste insatisfait ? Pour quoi le problème n’est pas résolu ?</a:t>
            </a:r>
          </a:p>
        </p:txBody>
      </p:sp>
      <p:sp>
        <p:nvSpPr>
          <p:cNvPr id="2" name="Espace réservé du pied de page 1"/>
          <p:cNvSpPr>
            <a:spLocks noGrp="1"/>
          </p:cNvSpPr>
          <p:nvPr>
            <p:ph type="ftr" sz="quarter" idx="3"/>
          </p:nvPr>
        </p:nvSpPr>
        <p:spPr/>
        <p:txBody>
          <a:bodyPr/>
          <a:lstStyle/>
          <a:p>
            <a:r>
              <a:rPr lang="fr-FR" dirty="0"/>
              <a:t>V.2020-01-AM</a:t>
            </a:r>
          </a:p>
        </p:txBody>
      </p:sp>
    </p:spTree>
    <p:extLst>
      <p:ext uri="{BB962C8B-B14F-4D97-AF65-F5344CB8AC3E}">
        <p14:creationId xmlns:p14="http://schemas.microsoft.com/office/powerpoint/2010/main" val="2319034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258261" y="4361807"/>
            <a:ext cx="9389477" cy="2163537"/>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32" name="Rectangle 31"/>
          <p:cNvSpPr/>
          <p:nvPr/>
        </p:nvSpPr>
        <p:spPr>
          <a:xfrm>
            <a:off x="6116607" y="1194013"/>
            <a:ext cx="3531131" cy="238452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31" name="Rectangle 30"/>
          <p:cNvSpPr/>
          <p:nvPr/>
        </p:nvSpPr>
        <p:spPr>
          <a:xfrm>
            <a:off x="327117" y="1194013"/>
            <a:ext cx="3531131" cy="238452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25" name="Losange 24"/>
          <p:cNvSpPr/>
          <p:nvPr/>
        </p:nvSpPr>
        <p:spPr>
          <a:xfrm>
            <a:off x="3504418" y="2594550"/>
            <a:ext cx="2899691" cy="925387"/>
          </a:xfrm>
          <a:prstGeom prst="diamond">
            <a:avLst/>
          </a:prstGeom>
          <a:ln w="28575">
            <a:solidFill>
              <a:schemeClr val="accent5"/>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631" b="1" dirty="0">
                <a:latin typeface="Segoe UI Light" panose="020B0502040204020203" pitchFamily="34" charset="0"/>
                <a:cs typeface="Segoe UI Light" panose="020B0502040204020203" pitchFamily="34" charset="0"/>
              </a:rPr>
              <a:t>VOTRE PROJET</a:t>
            </a:r>
          </a:p>
        </p:txBody>
      </p:sp>
      <p:sp>
        <p:nvSpPr>
          <p:cNvPr id="27" name="Rectangle 26"/>
          <p:cNvSpPr/>
          <p:nvPr/>
        </p:nvSpPr>
        <p:spPr>
          <a:xfrm>
            <a:off x="327116" y="853320"/>
            <a:ext cx="3531131" cy="353943"/>
          </a:xfrm>
          <a:prstGeom prst="rect">
            <a:avLst/>
          </a:prstGeom>
        </p:spPr>
        <p:txBody>
          <a:bodyPr wrap="square">
            <a:spAutoFit/>
          </a:bodyPr>
          <a:lstStyle/>
          <a:p>
            <a:pPr algn="ctr"/>
            <a:r>
              <a:rPr lang="fr-FR" sz="1700" b="1" dirty="0">
                <a:latin typeface="Segoe UI Light" panose="020B0502040204020203" pitchFamily="34" charset="0"/>
                <a:cs typeface="Segoe UI Light" panose="020B0502040204020203" pitchFamily="34" charset="0"/>
              </a:rPr>
              <a:t>Description de la demande</a:t>
            </a:r>
          </a:p>
        </p:txBody>
      </p:sp>
      <p:sp>
        <p:nvSpPr>
          <p:cNvPr id="28" name="Rectangle 27"/>
          <p:cNvSpPr/>
          <p:nvPr/>
        </p:nvSpPr>
        <p:spPr>
          <a:xfrm>
            <a:off x="6113540" y="820576"/>
            <a:ext cx="3531131" cy="353943"/>
          </a:xfrm>
          <a:prstGeom prst="rect">
            <a:avLst/>
          </a:prstGeom>
        </p:spPr>
        <p:txBody>
          <a:bodyPr wrap="square">
            <a:spAutoFit/>
          </a:bodyPr>
          <a:lstStyle/>
          <a:p>
            <a:pPr algn="ctr"/>
            <a:r>
              <a:rPr lang="fr-FR" sz="1700" b="1" dirty="0">
                <a:latin typeface="Segoe UI Light" panose="020B0502040204020203" pitchFamily="34" charset="0"/>
                <a:cs typeface="Segoe UI Light" panose="020B0502040204020203" pitchFamily="34" charset="0"/>
              </a:rPr>
              <a:t>Description de l’offre</a:t>
            </a:r>
          </a:p>
        </p:txBody>
      </p:sp>
      <p:sp>
        <p:nvSpPr>
          <p:cNvPr id="29" name="Rectangle 28"/>
          <p:cNvSpPr/>
          <p:nvPr/>
        </p:nvSpPr>
        <p:spPr>
          <a:xfrm>
            <a:off x="327116" y="4003771"/>
            <a:ext cx="9234396" cy="353943"/>
          </a:xfrm>
          <a:prstGeom prst="rect">
            <a:avLst/>
          </a:prstGeom>
        </p:spPr>
        <p:txBody>
          <a:bodyPr wrap="square">
            <a:spAutoFit/>
          </a:bodyPr>
          <a:lstStyle/>
          <a:p>
            <a:pPr algn="ctr"/>
            <a:r>
              <a:rPr lang="fr-FR" sz="1700" b="1" dirty="0">
                <a:latin typeface="Segoe UI Light" panose="020B0502040204020203" pitchFamily="34" charset="0"/>
                <a:cs typeface="Segoe UI Light" panose="020B0502040204020203" pitchFamily="34" charset="0"/>
              </a:rPr>
              <a:t>Description de votre offre</a:t>
            </a:r>
          </a:p>
        </p:txBody>
      </p:sp>
      <p:cxnSp>
        <p:nvCxnSpPr>
          <p:cNvPr id="37" name="Connecteur droit 36"/>
          <p:cNvCxnSpPr>
            <a:cxnSpLocks/>
            <a:stCxn id="25" idx="2"/>
            <a:endCxn id="29" idx="0"/>
          </p:cNvCxnSpPr>
          <p:nvPr/>
        </p:nvCxnSpPr>
        <p:spPr>
          <a:xfrm flipH="1">
            <a:off x="4944314" y="3519937"/>
            <a:ext cx="9950" cy="483834"/>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9" name="Connecteur droit 38"/>
          <p:cNvCxnSpPr>
            <a:cxnSpLocks/>
          </p:cNvCxnSpPr>
          <p:nvPr/>
        </p:nvCxnSpPr>
        <p:spPr>
          <a:xfrm>
            <a:off x="3858247" y="1886074"/>
            <a:ext cx="669710" cy="844024"/>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0" name="Connecteur droit 39"/>
          <p:cNvCxnSpPr>
            <a:cxnSpLocks/>
          </p:cNvCxnSpPr>
          <p:nvPr/>
        </p:nvCxnSpPr>
        <p:spPr>
          <a:xfrm flipH="1">
            <a:off x="5378045" y="1886074"/>
            <a:ext cx="735495" cy="844024"/>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6" name="Espace réservé du numéro de diapositive 5">
            <a:extLst>
              <a:ext uri="{FF2B5EF4-FFF2-40B4-BE49-F238E27FC236}">
                <a16:creationId xmlns:a16="http://schemas.microsoft.com/office/drawing/2014/main" id="{C1391415-68EB-495A-850A-8BC2F2261891}"/>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Segoe UI Light" panose="020B0502040204020203" pitchFamily="34" charset="0"/>
                <a:cs typeface="Segoe UI Light" panose="020B0502040204020203" pitchFamily="34" charset="0"/>
              </a:rPr>
              <a:pPr/>
              <a:t>5</a:t>
            </a:fld>
            <a:endParaRPr lang="fr-FR" dirty="0">
              <a:latin typeface="Segoe UI Light" panose="020B0502040204020203" pitchFamily="34" charset="0"/>
              <a:cs typeface="Segoe UI Light" panose="020B0502040204020203" pitchFamily="34" charset="0"/>
            </a:endParaRPr>
          </a:p>
        </p:txBody>
      </p:sp>
      <p:sp>
        <p:nvSpPr>
          <p:cNvPr id="23" name="Titre 1">
            <a:extLst>
              <a:ext uri="{FF2B5EF4-FFF2-40B4-BE49-F238E27FC236}">
                <a16:creationId xmlns:a16="http://schemas.microsoft.com/office/drawing/2014/main" id="{0110B3B4-FD73-4427-8C71-5945A1B82980}"/>
              </a:ext>
            </a:extLst>
          </p:cNvPr>
          <p:cNvSpPr txBox="1">
            <a:spLocks/>
          </p:cNvSpPr>
          <p:nvPr/>
        </p:nvSpPr>
        <p:spPr>
          <a:xfrm>
            <a:off x="1" y="14956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1.3. Mon projet pour quoi ?</a:t>
            </a:r>
          </a:p>
        </p:txBody>
      </p:sp>
      <p:sp>
        <p:nvSpPr>
          <p:cNvPr id="2" name="Rectangle 1"/>
          <p:cNvSpPr/>
          <p:nvPr/>
        </p:nvSpPr>
        <p:spPr>
          <a:xfrm>
            <a:off x="324050" y="1251989"/>
            <a:ext cx="3531130" cy="1888979"/>
          </a:xfrm>
          <a:prstGeom prst="rect">
            <a:avLst/>
          </a:prstGeom>
        </p:spPr>
        <p:txBody>
          <a:bodyPr wrap="square">
            <a:spAutoFit/>
          </a:bodyPr>
          <a:lstStyle/>
          <a:p>
            <a:pPr algn="ctr">
              <a:lnSpc>
                <a:spcPct val="115000"/>
              </a:lnSpc>
              <a:spcAft>
                <a:spcPts val="1000"/>
              </a:spcAft>
            </a:pPr>
            <a:r>
              <a:rPr lang="fr-FR" sz="1050" i="1" dirty="0">
                <a:latin typeface="Segoe UI Light" panose="020B0502040204020203" pitchFamily="34" charset="0"/>
                <a:ea typeface="Calibri" panose="020F0502020204030204" pitchFamily="34" charset="0"/>
                <a:cs typeface="Arial" panose="020B0604020202020204" pitchFamily="34" charset="0"/>
              </a:rPr>
              <a:t>Segmentation de la clientèle et ciblage</a:t>
            </a:r>
            <a:endParaRPr lang="fr-FR" sz="105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050" i="1" dirty="0">
                <a:latin typeface="Segoe UI Light" panose="020B0502040204020203" pitchFamily="34" charset="0"/>
                <a:ea typeface="Calibri" panose="020F0502020204030204" pitchFamily="34" charset="0"/>
                <a:cs typeface="Arial" panose="020B0604020202020204" pitchFamily="34" charset="0"/>
              </a:rPr>
              <a:t>acheteurs :</a:t>
            </a:r>
            <a:endParaRPr lang="fr-FR" sz="105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050" i="1" dirty="0">
                <a:latin typeface="Segoe UI Light" panose="020B0502040204020203" pitchFamily="34" charset="0"/>
                <a:ea typeface="Calibri" panose="020F0502020204030204" pitchFamily="34" charset="0"/>
                <a:cs typeface="Arial" panose="020B0604020202020204" pitchFamily="34" charset="0"/>
              </a:rPr>
              <a:t> </a:t>
            </a:r>
            <a:endParaRPr lang="fr-FR" sz="105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050" i="1" dirty="0">
                <a:latin typeface="Segoe UI Light" panose="020B0502040204020203" pitchFamily="34" charset="0"/>
                <a:ea typeface="Calibri" panose="020F0502020204030204" pitchFamily="34" charset="0"/>
                <a:cs typeface="Arial" panose="020B0604020202020204" pitchFamily="34" charset="0"/>
              </a:rPr>
              <a:t>utilisateurs finaux :</a:t>
            </a:r>
            <a:endParaRPr lang="fr-FR" sz="105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050" i="1" dirty="0">
                <a:latin typeface="Segoe UI Light" panose="020B0502040204020203" pitchFamily="34" charset="0"/>
                <a:ea typeface="Calibri" panose="020F0502020204030204" pitchFamily="34" charset="0"/>
                <a:cs typeface="Arial" panose="020B0604020202020204" pitchFamily="34" charset="0"/>
              </a:rPr>
              <a:t> </a:t>
            </a:r>
            <a:endParaRPr lang="fr-FR" sz="105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050" i="1" dirty="0">
                <a:latin typeface="Segoe UI Light" panose="020B0502040204020203" pitchFamily="34" charset="0"/>
                <a:ea typeface="Calibri" panose="020F0502020204030204" pitchFamily="34" charset="0"/>
                <a:cs typeface="Arial" panose="020B0604020202020204" pitchFamily="34" charset="0"/>
              </a:rPr>
              <a:t>prescripteurs :</a:t>
            </a:r>
            <a:endParaRPr lang="fr-FR" sz="105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6128670" y="1247109"/>
            <a:ext cx="3531132" cy="1450397"/>
          </a:xfrm>
          <a:prstGeom prst="rect">
            <a:avLst/>
          </a:prstGeom>
        </p:spPr>
        <p:txBody>
          <a:bodyPr wrap="square">
            <a:spAutoFit/>
          </a:bodyPr>
          <a:lstStyle/>
          <a:p>
            <a:pPr algn="ctr">
              <a:lnSpc>
                <a:spcPct val="115000"/>
              </a:lnSpc>
              <a:spcAft>
                <a:spcPts val="1000"/>
              </a:spcAft>
            </a:pPr>
            <a:r>
              <a:rPr lang="fr-FR" sz="1050" i="1" dirty="0">
                <a:latin typeface="Segoe UI Light" panose="020B0502040204020203" pitchFamily="34" charset="0"/>
                <a:ea typeface="Calibri" panose="020F0502020204030204" pitchFamily="34" charset="0"/>
                <a:cs typeface="Arial" panose="020B0604020202020204" pitchFamily="34" charset="0"/>
              </a:rPr>
              <a:t>Concurrence sur le marché :</a:t>
            </a:r>
            <a:endParaRPr lang="fr-FR" sz="105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050" i="1" dirty="0">
                <a:latin typeface="Segoe UI Light" panose="020B0502040204020203" pitchFamily="34" charset="0"/>
                <a:ea typeface="Calibri" panose="020F0502020204030204" pitchFamily="34" charset="0"/>
                <a:cs typeface="Arial" panose="020B0604020202020204" pitchFamily="34" charset="0"/>
              </a:rPr>
              <a:t>produits/services similaires :</a:t>
            </a:r>
            <a:endParaRPr lang="fr-FR" sz="105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050" i="1" dirty="0">
                <a:latin typeface="Segoe UI Light" panose="020B0502040204020203" pitchFamily="34" charset="0"/>
                <a:ea typeface="Calibri" panose="020F0502020204030204" pitchFamily="34" charset="0"/>
                <a:cs typeface="Arial" panose="020B0604020202020204" pitchFamily="34" charset="0"/>
              </a:rPr>
              <a:t> </a:t>
            </a:r>
            <a:endParaRPr lang="fr-FR" sz="105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br>
              <a:rPr lang="fr-FR" sz="1050" i="1" dirty="0">
                <a:latin typeface="Segoe UI Light" panose="020B0502040204020203" pitchFamily="34" charset="0"/>
                <a:ea typeface="Calibri" panose="020F0502020204030204" pitchFamily="34" charset="0"/>
                <a:cs typeface="Arial" panose="020B0604020202020204" pitchFamily="34" charset="0"/>
              </a:rPr>
            </a:br>
            <a:r>
              <a:rPr lang="fr-FR" sz="1050" i="1" dirty="0">
                <a:latin typeface="Segoe UI Light" panose="020B0502040204020203" pitchFamily="34" charset="0"/>
                <a:ea typeface="Calibri" panose="020F0502020204030204" pitchFamily="34" charset="0"/>
                <a:cs typeface="Arial" panose="020B0604020202020204" pitchFamily="34" charset="0"/>
              </a:rPr>
              <a:t>produits/services de substitution :</a:t>
            </a:r>
            <a:endParaRPr lang="fr-FR" sz="1050"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258261" y="4440914"/>
            <a:ext cx="9386409" cy="1220334"/>
          </a:xfrm>
          <a:prstGeom prst="rect">
            <a:avLst/>
          </a:prstGeom>
        </p:spPr>
        <p:txBody>
          <a:bodyPr wrap="square">
            <a:spAutoFit/>
          </a:bodyPr>
          <a:lstStyle/>
          <a:p>
            <a:pPr algn="ctr">
              <a:lnSpc>
                <a:spcPct val="115000"/>
              </a:lnSpc>
              <a:spcAft>
                <a:spcPts val="1000"/>
              </a:spcAft>
            </a:pPr>
            <a:r>
              <a:rPr lang="fr-FR" sz="1050" i="1" dirty="0">
                <a:latin typeface="Segoe UI Light" panose="020B0502040204020203" pitchFamily="34" charset="0"/>
                <a:ea typeface="Calibri" panose="020F0502020204030204" pitchFamily="34" charset="0"/>
                <a:cs typeface="Arial" panose="020B0604020202020204" pitchFamily="34" charset="0"/>
              </a:rPr>
              <a:t>Offre + Valeur ajoutée :</a:t>
            </a:r>
            <a:endParaRPr lang="fr-FR" sz="105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endParaRPr lang="fr-FR" sz="1050" i="1" dirty="0">
              <a:latin typeface="Segoe UI Light" panose="020B0502040204020203" pitchFamily="34" charset="0"/>
              <a:ea typeface="Calibri" panose="020F0502020204030204" pitchFamily="34" charset="0"/>
              <a:cs typeface="Arial" panose="020B0604020202020204" pitchFamily="34" charset="0"/>
            </a:endParaRPr>
          </a:p>
          <a:p>
            <a:pPr>
              <a:lnSpc>
                <a:spcPct val="115000"/>
              </a:lnSpc>
              <a:spcAft>
                <a:spcPts val="1000"/>
              </a:spcAft>
            </a:pPr>
            <a:r>
              <a:rPr lang="fr-FR" sz="1050" i="1" dirty="0">
                <a:latin typeface="Segoe UI Light" panose="020B0502040204020203" pitchFamily="34" charset="0"/>
                <a:ea typeface="Calibri" panose="020F0502020204030204" pitchFamily="34" charset="0"/>
                <a:cs typeface="Arial" panose="020B0604020202020204" pitchFamily="34" charset="0"/>
              </a:rPr>
              <a:t> </a:t>
            </a:r>
            <a:endParaRPr lang="fr-FR" sz="105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tabLst>
                <a:tab pos="4500880" algn="l"/>
              </a:tabLst>
            </a:pPr>
            <a:r>
              <a:rPr lang="fr-FR" sz="1050" i="1" dirty="0">
                <a:latin typeface="Segoe UI Light" panose="020B0502040204020203" pitchFamily="34" charset="0"/>
                <a:ea typeface="Calibri" panose="020F0502020204030204" pitchFamily="34" charset="0"/>
                <a:cs typeface="Arial" panose="020B0604020202020204" pitchFamily="34" charset="0"/>
              </a:rPr>
              <a:t>avantages pour le client :	avantages concurrentiels (non copiables) :</a:t>
            </a:r>
            <a:endParaRPr lang="fr-FR" sz="1050" dirty="0">
              <a:latin typeface="Calibri" panose="020F0502020204030204" pitchFamily="34" charset="0"/>
              <a:ea typeface="Calibri" panose="020F0502020204030204" pitchFamily="34" charset="0"/>
              <a:cs typeface="Arial" panose="020B0604020202020204" pitchFamily="34" charset="0"/>
            </a:endParaRPr>
          </a:p>
        </p:txBody>
      </p:sp>
      <p:sp>
        <p:nvSpPr>
          <p:cNvPr id="5" name="Espace réservé du pied de page 4"/>
          <p:cNvSpPr>
            <a:spLocks noGrp="1"/>
          </p:cNvSpPr>
          <p:nvPr>
            <p:ph type="ftr" sz="quarter" idx="3"/>
          </p:nvPr>
        </p:nvSpPr>
        <p:spPr/>
        <p:txBody>
          <a:bodyPr/>
          <a:lstStyle/>
          <a:p>
            <a:r>
              <a:rPr lang="fr-FR" dirty="0"/>
              <a:t>V.2020-01-AM</a:t>
            </a:r>
          </a:p>
        </p:txBody>
      </p:sp>
    </p:spTree>
    <p:extLst>
      <p:ext uri="{BB962C8B-B14F-4D97-AF65-F5344CB8AC3E}">
        <p14:creationId xmlns:p14="http://schemas.microsoft.com/office/powerpoint/2010/main" val="2043761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704527" y="632882"/>
            <a:ext cx="9126439" cy="707886"/>
          </a:xfrm>
          <a:prstGeom prst="rect">
            <a:avLst/>
          </a:prstGeom>
          <a:noFill/>
        </p:spPr>
        <p:txBody>
          <a:bodyPr wrap="square" rtlCol="0">
            <a:spAutoFit/>
          </a:bodyPr>
          <a:lstStyle/>
          <a:p>
            <a:pPr marL="207112" indent="-207112">
              <a:buFont typeface="+mj-lt"/>
              <a:buAutoNum type="arabicPeriod"/>
            </a:pPr>
            <a:r>
              <a:rPr lang="fr-FR" sz="1000" dirty="0">
                <a:latin typeface="Segoe UI Light" panose="020B0502040204020203" pitchFamily="34" charset="0"/>
                <a:cs typeface="Segoe UI Light" panose="020B0502040204020203" pitchFamily="34" charset="0"/>
              </a:rPr>
              <a:t>Quelles sont les activités clés du projet ? Séparez les verbes d’action par moments (avant, durant ou après le démarrage), par niveau (stratégique, opérationnel) ou par fonction (production, gestion, vente, distribution…). Listez aussi les activités connexes comme le nettoyage, la communication, la levée des fonds,…</a:t>
            </a:r>
          </a:p>
          <a:p>
            <a:pPr marL="207112" indent="-207112">
              <a:buFont typeface="+mj-lt"/>
              <a:buAutoNum type="arabicPeriod"/>
            </a:pPr>
            <a:r>
              <a:rPr lang="fr-FR" sz="1000" dirty="0">
                <a:latin typeface="Segoe UI Light" panose="020B0502040204020203" pitchFamily="34" charset="0"/>
                <a:cs typeface="Segoe UI Light" panose="020B0502040204020203" pitchFamily="34" charset="0"/>
              </a:rPr>
              <a:t>Quelles sont les ressources (humaines, techniques, financières,…) nécessaires aux différentes activités ? Faites la liste en face de chaque activité</a:t>
            </a:r>
          </a:p>
          <a:p>
            <a:pPr marL="207112" indent="-207112">
              <a:buFont typeface="+mj-lt"/>
              <a:buAutoNum type="arabicPeriod"/>
            </a:pPr>
            <a:r>
              <a:rPr lang="fr-FR" sz="1000" dirty="0">
                <a:latin typeface="Segoe UI Light" panose="020B0502040204020203" pitchFamily="34" charset="0"/>
                <a:cs typeface="Segoe UI Light" panose="020B0502040204020203" pitchFamily="34" charset="0"/>
              </a:rPr>
              <a:t>Quels sont les résultats attendus des différentes activités ? Quels sont les objectifs dans le temps ?</a:t>
            </a:r>
          </a:p>
        </p:txBody>
      </p:sp>
      <p:sp>
        <p:nvSpPr>
          <p:cNvPr id="20" name="Titre 1">
            <a:extLst>
              <a:ext uri="{FF2B5EF4-FFF2-40B4-BE49-F238E27FC236}">
                <a16:creationId xmlns:a16="http://schemas.microsoft.com/office/drawing/2014/main" id="{D44FAC11-4CE3-4E46-89AE-32C2EB3C3750}"/>
              </a:ext>
            </a:extLst>
          </p:cNvPr>
          <p:cNvSpPr txBox="1">
            <a:spLocks/>
          </p:cNvSpPr>
          <p:nvPr/>
        </p:nvSpPr>
        <p:spPr>
          <a:xfrm>
            <a:off x="1" y="14956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1.4. Mon projet fait quoi ?</a:t>
            </a:r>
          </a:p>
        </p:txBody>
      </p:sp>
      <p:sp>
        <p:nvSpPr>
          <p:cNvPr id="22" name="Espace réservé du numéro de diapositive 5">
            <a:extLst>
              <a:ext uri="{FF2B5EF4-FFF2-40B4-BE49-F238E27FC236}">
                <a16:creationId xmlns:a16="http://schemas.microsoft.com/office/drawing/2014/main" id="{9869FA1C-B6DC-44A8-8353-052BD7F4D210}"/>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Segoe UI Light" panose="020B0502040204020203" pitchFamily="34" charset="0"/>
                <a:cs typeface="Segoe UI Light" panose="020B0502040204020203" pitchFamily="34" charset="0"/>
              </a:rPr>
              <a:pPr/>
              <a:t>6</a:t>
            </a:fld>
            <a:endParaRPr lang="fr-FR" dirty="0">
              <a:latin typeface="Segoe UI Light" panose="020B0502040204020203" pitchFamily="34" charset="0"/>
              <a:cs typeface="Segoe UI Light" panose="020B0502040204020203" pitchFamily="34" charset="0"/>
            </a:endParaRPr>
          </a:p>
        </p:txBody>
      </p:sp>
      <p:sp>
        <p:nvSpPr>
          <p:cNvPr id="6" name="Ellipse 5">
            <a:extLst>
              <a:ext uri="{FF2B5EF4-FFF2-40B4-BE49-F238E27FC236}">
                <a16:creationId xmlns:a16="http://schemas.microsoft.com/office/drawing/2014/main" id="{F2BCDF81-83F2-4036-8858-98392E786B5A}"/>
              </a:ext>
            </a:extLst>
          </p:cNvPr>
          <p:cNvSpPr/>
          <p:nvPr/>
        </p:nvSpPr>
        <p:spPr>
          <a:xfrm>
            <a:off x="468662" y="1518132"/>
            <a:ext cx="2590788" cy="604921"/>
          </a:xfrm>
          <a:prstGeom prst="ellipse">
            <a:avLst/>
          </a:prstGeom>
          <a:ln w="190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50" b="1" dirty="0">
                <a:latin typeface="Segoe UI Light" panose="020B0502040204020203" pitchFamily="34" charset="0"/>
                <a:cs typeface="Segoe UI Light" panose="020B0502040204020203" pitchFamily="34" charset="0"/>
              </a:rPr>
              <a:t>2. Ressources</a:t>
            </a:r>
          </a:p>
        </p:txBody>
      </p:sp>
      <p:sp>
        <p:nvSpPr>
          <p:cNvPr id="7" name="Ellipse 6">
            <a:extLst>
              <a:ext uri="{FF2B5EF4-FFF2-40B4-BE49-F238E27FC236}">
                <a16:creationId xmlns:a16="http://schemas.microsoft.com/office/drawing/2014/main" id="{35351373-B2CA-40C7-A960-F25236020D6E}"/>
              </a:ext>
            </a:extLst>
          </p:cNvPr>
          <p:cNvSpPr/>
          <p:nvPr/>
        </p:nvSpPr>
        <p:spPr>
          <a:xfrm>
            <a:off x="3561355" y="1518132"/>
            <a:ext cx="2714540" cy="604921"/>
          </a:xfrm>
          <a:prstGeom prst="ellipse">
            <a:avLst/>
          </a:prstGeom>
          <a:ln w="190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50" b="1" dirty="0">
                <a:latin typeface="Segoe UI Light" panose="020B0502040204020203" pitchFamily="34" charset="0"/>
                <a:cs typeface="Segoe UI Light" panose="020B0502040204020203" pitchFamily="34" charset="0"/>
              </a:rPr>
              <a:t>1. Activités</a:t>
            </a:r>
          </a:p>
        </p:txBody>
      </p:sp>
      <p:sp>
        <p:nvSpPr>
          <p:cNvPr id="9" name="Ellipse 8">
            <a:extLst>
              <a:ext uri="{FF2B5EF4-FFF2-40B4-BE49-F238E27FC236}">
                <a16:creationId xmlns:a16="http://schemas.microsoft.com/office/drawing/2014/main" id="{E65483A6-498F-45F4-9867-2557B5F5B220}"/>
              </a:ext>
            </a:extLst>
          </p:cNvPr>
          <p:cNvSpPr/>
          <p:nvPr/>
        </p:nvSpPr>
        <p:spPr>
          <a:xfrm>
            <a:off x="6704982" y="1518132"/>
            <a:ext cx="2767588" cy="604921"/>
          </a:xfrm>
          <a:prstGeom prst="ellipse">
            <a:avLst/>
          </a:prstGeom>
          <a:ln w="190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50" b="1" dirty="0">
                <a:latin typeface="Segoe UI Light" panose="020B0502040204020203" pitchFamily="34" charset="0"/>
                <a:cs typeface="Segoe UI Light" panose="020B0502040204020203" pitchFamily="34" charset="0"/>
              </a:rPr>
              <a:t>3. Résultats / Objectifs</a:t>
            </a:r>
          </a:p>
        </p:txBody>
      </p:sp>
      <p:sp>
        <p:nvSpPr>
          <p:cNvPr id="2" name="ZoneTexte 1"/>
          <p:cNvSpPr txBox="1"/>
          <p:nvPr/>
        </p:nvSpPr>
        <p:spPr>
          <a:xfrm>
            <a:off x="6677975" y="1184215"/>
            <a:ext cx="3068809" cy="276999"/>
          </a:xfrm>
          <a:prstGeom prst="rect">
            <a:avLst/>
          </a:prstGeom>
          <a:noFill/>
        </p:spPr>
        <p:txBody>
          <a:bodyPr wrap="square" rtlCol="0">
            <a:spAutoFit/>
          </a:bodyPr>
          <a:lstStyle/>
          <a:p>
            <a:pPr algn="r"/>
            <a:r>
              <a:rPr lang="fr-FR" sz="1200" dirty="0">
                <a:latin typeface="Segoe UI Semibold" panose="020B0702040204020203" pitchFamily="34" charset="0"/>
                <a:cs typeface="Segoe UI Semibold" panose="020B0702040204020203" pitchFamily="34" charset="0"/>
              </a:rPr>
              <a:t>Attention à l’ordre de remplissage !</a:t>
            </a:r>
          </a:p>
        </p:txBody>
      </p:sp>
      <p:sp>
        <p:nvSpPr>
          <p:cNvPr id="12" name="Rectangle 11">
            <a:extLst>
              <a:ext uri="{FF2B5EF4-FFF2-40B4-BE49-F238E27FC236}">
                <a16:creationId xmlns:a16="http://schemas.microsoft.com/office/drawing/2014/main" id="{CE9C592E-1A66-4EF9-839D-7EDE2BB1927C}"/>
              </a:ext>
            </a:extLst>
          </p:cNvPr>
          <p:cNvSpPr/>
          <p:nvPr/>
        </p:nvSpPr>
        <p:spPr>
          <a:xfrm>
            <a:off x="3373233" y="2054445"/>
            <a:ext cx="3090784" cy="443665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50" i="1" dirty="0">
                <a:solidFill>
                  <a:schemeClr val="tx1"/>
                </a:solidFill>
                <a:latin typeface="Segoe UI Light" panose="020B0502040204020203" pitchFamily="34" charset="0"/>
                <a:cs typeface="Segoe UI Light" panose="020B0502040204020203" pitchFamily="34" charset="0"/>
              </a:rPr>
              <a:t>Ex. Faire de la prospection</a:t>
            </a:r>
          </a:p>
        </p:txBody>
      </p:sp>
      <p:sp>
        <p:nvSpPr>
          <p:cNvPr id="14" name="Rectangle 13">
            <a:extLst>
              <a:ext uri="{FF2B5EF4-FFF2-40B4-BE49-F238E27FC236}">
                <a16:creationId xmlns:a16="http://schemas.microsoft.com/office/drawing/2014/main" id="{CE9C592E-1A66-4EF9-839D-7EDE2BB1927C}"/>
              </a:ext>
            </a:extLst>
          </p:cNvPr>
          <p:cNvSpPr/>
          <p:nvPr/>
        </p:nvSpPr>
        <p:spPr>
          <a:xfrm>
            <a:off x="222855" y="2054445"/>
            <a:ext cx="3090784" cy="443665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50" i="1" dirty="0">
                <a:solidFill>
                  <a:schemeClr val="tx1"/>
                </a:solidFill>
                <a:latin typeface="Segoe UI Light" panose="020B0502040204020203" pitchFamily="34" charset="0"/>
                <a:cs typeface="Segoe UI Light" panose="020B0502040204020203" pitchFamily="34" charset="0"/>
              </a:rPr>
              <a:t>Ex. 1,25 personnes, ligne téléphonique, voiture, frais de déplacements, hébergement, restauration</a:t>
            </a:r>
          </a:p>
        </p:txBody>
      </p:sp>
      <p:sp>
        <p:nvSpPr>
          <p:cNvPr id="15" name="Rectangle 14">
            <a:extLst>
              <a:ext uri="{FF2B5EF4-FFF2-40B4-BE49-F238E27FC236}">
                <a16:creationId xmlns:a16="http://schemas.microsoft.com/office/drawing/2014/main" id="{CE9C592E-1A66-4EF9-839D-7EDE2BB1927C}"/>
              </a:ext>
            </a:extLst>
          </p:cNvPr>
          <p:cNvSpPr/>
          <p:nvPr/>
        </p:nvSpPr>
        <p:spPr>
          <a:xfrm>
            <a:off x="6542736" y="2054445"/>
            <a:ext cx="3090784" cy="443665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50" i="1" dirty="0">
                <a:solidFill>
                  <a:schemeClr val="tx1"/>
                </a:solidFill>
                <a:latin typeface="Segoe UI Light" panose="020B0502040204020203" pitchFamily="34" charset="0"/>
                <a:cs typeface="Segoe UI Light" panose="020B0502040204020203" pitchFamily="34" charset="0"/>
              </a:rPr>
              <a:t>Ex. En 3 mois, avoir prospecté toute la région</a:t>
            </a:r>
          </a:p>
        </p:txBody>
      </p:sp>
      <p:sp>
        <p:nvSpPr>
          <p:cNvPr id="3" name="ZoneTexte 2"/>
          <p:cNvSpPr txBox="1"/>
          <p:nvPr/>
        </p:nvSpPr>
        <p:spPr>
          <a:xfrm>
            <a:off x="4084013" y="2387638"/>
            <a:ext cx="1737976" cy="3770263"/>
          </a:xfrm>
          <a:prstGeom prst="rect">
            <a:avLst/>
          </a:prstGeom>
          <a:noFill/>
        </p:spPr>
        <p:txBody>
          <a:bodyPr wrap="none" rtlCol="0">
            <a:spAutoFit/>
          </a:bodyPr>
          <a:lstStyle/>
          <a:p>
            <a:r>
              <a:rPr lang="fr-FR" sz="23900" dirty="0">
                <a:ln>
                  <a:solidFill>
                    <a:schemeClr val="bg1">
                      <a:lumMod val="75000"/>
                    </a:schemeClr>
                  </a:solidFill>
                </a:ln>
                <a:solidFill>
                  <a:schemeClr val="bg1">
                    <a:lumMod val="95000"/>
                  </a:schemeClr>
                </a:solidFill>
              </a:rPr>
              <a:t>1</a:t>
            </a:r>
          </a:p>
        </p:txBody>
      </p:sp>
      <p:sp>
        <p:nvSpPr>
          <p:cNvPr id="16" name="ZoneTexte 15"/>
          <p:cNvSpPr txBox="1"/>
          <p:nvPr/>
        </p:nvSpPr>
        <p:spPr>
          <a:xfrm>
            <a:off x="895068" y="2387638"/>
            <a:ext cx="1737976" cy="3770263"/>
          </a:xfrm>
          <a:prstGeom prst="rect">
            <a:avLst/>
          </a:prstGeom>
          <a:noFill/>
        </p:spPr>
        <p:txBody>
          <a:bodyPr wrap="none" rtlCol="0">
            <a:spAutoFit/>
          </a:bodyPr>
          <a:lstStyle/>
          <a:p>
            <a:r>
              <a:rPr lang="fr-FR" sz="23900" dirty="0">
                <a:ln>
                  <a:solidFill>
                    <a:schemeClr val="bg1">
                      <a:lumMod val="75000"/>
                    </a:schemeClr>
                  </a:solidFill>
                </a:ln>
                <a:solidFill>
                  <a:schemeClr val="bg1">
                    <a:lumMod val="95000"/>
                  </a:schemeClr>
                </a:solidFill>
              </a:rPr>
              <a:t>2</a:t>
            </a:r>
          </a:p>
        </p:txBody>
      </p:sp>
      <p:sp>
        <p:nvSpPr>
          <p:cNvPr id="17" name="ZoneTexte 16"/>
          <p:cNvSpPr txBox="1"/>
          <p:nvPr/>
        </p:nvSpPr>
        <p:spPr>
          <a:xfrm>
            <a:off x="7343391" y="2387638"/>
            <a:ext cx="1737976" cy="3770263"/>
          </a:xfrm>
          <a:prstGeom prst="rect">
            <a:avLst/>
          </a:prstGeom>
          <a:noFill/>
        </p:spPr>
        <p:txBody>
          <a:bodyPr wrap="none" rtlCol="0">
            <a:spAutoFit/>
          </a:bodyPr>
          <a:lstStyle/>
          <a:p>
            <a:r>
              <a:rPr lang="fr-FR" sz="23900" dirty="0">
                <a:ln>
                  <a:solidFill>
                    <a:schemeClr val="bg1">
                      <a:lumMod val="75000"/>
                    </a:schemeClr>
                  </a:solidFill>
                </a:ln>
                <a:solidFill>
                  <a:schemeClr val="bg1">
                    <a:lumMod val="95000"/>
                  </a:schemeClr>
                </a:solidFill>
              </a:rPr>
              <a:t>3</a:t>
            </a:r>
          </a:p>
        </p:txBody>
      </p:sp>
      <p:cxnSp>
        <p:nvCxnSpPr>
          <p:cNvPr id="5" name="Connecteur droit avec flèche 4"/>
          <p:cNvCxnSpPr>
            <a:stCxn id="6" idx="6"/>
            <a:endCxn id="7" idx="2"/>
          </p:cNvCxnSpPr>
          <p:nvPr/>
        </p:nvCxnSpPr>
        <p:spPr>
          <a:xfrm>
            <a:off x="3059450" y="1820593"/>
            <a:ext cx="5019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a:stCxn id="7" idx="6"/>
            <a:endCxn id="9" idx="2"/>
          </p:cNvCxnSpPr>
          <p:nvPr/>
        </p:nvCxnSpPr>
        <p:spPr>
          <a:xfrm>
            <a:off x="6275895" y="1820593"/>
            <a:ext cx="429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en angle 23"/>
          <p:cNvCxnSpPr>
            <a:stCxn id="15" idx="2"/>
            <a:endCxn id="14" idx="2"/>
          </p:cNvCxnSpPr>
          <p:nvPr/>
        </p:nvCxnSpPr>
        <p:spPr>
          <a:xfrm rot="5400000">
            <a:off x="4928188" y="3331156"/>
            <a:ext cx="12700" cy="6319881"/>
          </a:xfrm>
          <a:prstGeom prst="bentConnector3">
            <a:avLst>
              <a:gd name="adj1" fmla="val 180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Espace réservé du pied de page 3"/>
          <p:cNvSpPr>
            <a:spLocks noGrp="1"/>
          </p:cNvSpPr>
          <p:nvPr>
            <p:ph type="ftr" sz="quarter" idx="3"/>
          </p:nvPr>
        </p:nvSpPr>
        <p:spPr/>
        <p:txBody>
          <a:bodyPr/>
          <a:lstStyle/>
          <a:p>
            <a:r>
              <a:rPr lang="fr-FR" dirty="0"/>
              <a:t>V.2020-01-AM</a:t>
            </a:r>
          </a:p>
        </p:txBody>
      </p:sp>
    </p:spTree>
    <p:extLst>
      <p:ext uri="{BB962C8B-B14F-4D97-AF65-F5344CB8AC3E}">
        <p14:creationId xmlns:p14="http://schemas.microsoft.com/office/powerpoint/2010/main" val="4113832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object 14"/>
          <p:cNvSpPr txBox="1"/>
          <p:nvPr/>
        </p:nvSpPr>
        <p:spPr>
          <a:xfrm>
            <a:off x="3454033" y="686213"/>
            <a:ext cx="3033439" cy="415862"/>
          </a:xfrm>
          <a:prstGeom prst="rect">
            <a:avLst/>
          </a:prstGeom>
        </p:spPr>
        <p:txBody>
          <a:bodyPr wrap="square" lIns="0" tIns="0" rIns="0" bIns="0" rtlCol="0">
            <a:noAutofit/>
          </a:bodyPr>
          <a:lstStyle/>
          <a:p>
            <a:pPr algn="ctr"/>
            <a:r>
              <a:rPr lang="fr-FR" sz="1400" b="1" dirty="0">
                <a:latin typeface="Segoe UI Light" panose="020B0502040204020203" pitchFamily="34" charset="0"/>
                <a:cs typeface="Segoe UI Light" panose="020B0502040204020203" pitchFamily="34" charset="0"/>
              </a:rPr>
              <a:t>E</a:t>
            </a:r>
            <a:r>
              <a:rPr lang="fr-FR" sz="1400" b="1" spc="-8" dirty="0">
                <a:latin typeface="Segoe UI Light" panose="020B0502040204020203" pitchFamily="34" charset="0"/>
                <a:cs typeface="Segoe UI Light" panose="020B0502040204020203" pitchFamily="34" charset="0"/>
              </a:rPr>
              <a:t>n</a:t>
            </a:r>
            <a:r>
              <a:rPr lang="fr-FR" sz="1400" b="1" dirty="0">
                <a:latin typeface="Segoe UI Light" panose="020B0502040204020203" pitchFamily="34" charset="0"/>
                <a:cs typeface="Segoe UI Light" panose="020B0502040204020203" pitchFamily="34" charset="0"/>
              </a:rPr>
              <a:t>vir</a:t>
            </a:r>
            <a:r>
              <a:rPr lang="fr-FR" sz="1400" b="1" spc="-4" dirty="0">
                <a:latin typeface="Segoe UI Light" panose="020B0502040204020203" pitchFamily="34" charset="0"/>
                <a:cs typeface="Segoe UI Light" panose="020B0502040204020203" pitchFamily="34" charset="0"/>
              </a:rPr>
              <a:t>o</a:t>
            </a:r>
            <a:r>
              <a:rPr lang="fr-FR" sz="1400" b="1" dirty="0">
                <a:latin typeface="Segoe UI Light" panose="020B0502040204020203" pitchFamily="34" charset="0"/>
                <a:cs typeface="Segoe UI Light" panose="020B0502040204020203" pitchFamily="34" charset="0"/>
              </a:rPr>
              <a:t>n</a:t>
            </a:r>
            <a:r>
              <a:rPr lang="fr-FR" sz="1400" b="1" spc="-8" dirty="0">
                <a:latin typeface="Segoe UI Light" panose="020B0502040204020203" pitchFamily="34" charset="0"/>
                <a:cs typeface="Segoe UI Light" panose="020B0502040204020203" pitchFamily="34" charset="0"/>
              </a:rPr>
              <a:t>n</a:t>
            </a:r>
            <a:r>
              <a:rPr lang="fr-FR" sz="1400" b="1" dirty="0">
                <a:latin typeface="Segoe UI Light" panose="020B0502040204020203" pitchFamily="34" charset="0"/>
                <a:cs typeface="Segoe UI Light" panose="020B0502040204020203" pitchFamily="34" charset="0"/>
              </a:rPr>
              <a:t>em</a:t>
            </a:r>
            <a:r>
              <a:rPr lang="fr-FR" sz="1400" b="1" spc="-8" dirty="0">
                <a:latin typeface="Segoe UI Light" panose="020B0502040204020203" pitchFamily="34" charset="0"/>
                <a:cs typeface="Segoe UI Light" panose="020B0502040204020203" pitchFamily="34" charset="0"/>
              </a:rPr>
              <a:t>e</a:t>
            </a:r>
            <a:r>
              <a:rPr lang="fr-FR" sz="1400" b="1" dirty="0">
                <a:latin typeface="Segoe UI Light" panose="020B0502040204020203" pitchFamily="34" charset="0"/>
                <a:cs typeface="Segoe UI Light" panose="020B0502040204020203" pitchFamily="34" charset="0"/>
              </a:rPr>
              <a:t>nt tec</a:t>
            </a:r>
            <a:r>
              <a:rPr lang="fr-FR" sz="1400" b="1" spc="-4" dirty="0">
                <a:latin typeface="Segoe UI Light" panose="020B0502040204020203" pitchFamily="34" charset="0"/>
                <a:cs typeface="Segoe UI Light" panose="020B0502040204020203" pitchFamily="34" charset="0"/>
              </a:rPr>
              <a:t>h</a:t>
            </a:r>
            <a:r>
              <a:rPr lang="fr-FR" sz="1400" b="1" dirty="0">
                <a:latin typeface="Segoe UI Light" panose="020B0502040204020203" pitchFamily="34" charset="0"/>
                <a:cs typeface="Segoe UI Light" panose="020B0502040204020203" pitchFamily="34" charset="0"/>
              </a:rPr>
              <a:t>n</a:t>
            </a:r>
            <a:r>
              <a:rPr lang="fr-FR" sz="1400" b="1" spc="-8" dirty="0">
                <a:latin typeface="Segoe UI Light" panose="020B0502040204020203" pitchFamily="34" charset="0"/>
                <a:cs typeface="Segoe UI Light" panose="020B0502040204020203" pitchFamily="34" charset="0"/>
              </a:rPr>
              <a:t>o</a:t>
            </a:r>
            <a:r>
              <a:rPr lang="fr-FR" sz="1400" b="1" dirty="0">
                <a:latin typeface="Segoe UI Light" panose="020B0502040204020203" pitchFamily="34" charset="0"/>
                <a:cs typeface="Segoe UI Light" panose="020B0502040204020203" pitchFamily="34" charset="0"/>
              </a:rPr>
              <a:t>l</a:t>
            </a:r>
            <a:r>
              <a:rPr lang="fr-FR" sz="1400" b="1" spc="-8" dirty="0">
                <a:latin typeface="Segoe UI Light" panose="020B0502040204020203" pitchFamily="34" charset="0"/>
                <a:cs typeface="Segoe UI Light" panose="020B0502040204020203" pitchFamily="34" charset="0"/>
              </a:rPr>
              <a:t>o</a:t>
            </a:r>
            <a:r>
              <a:rPr lang="fr-FR" sz="1400" b="1" dirty="0">
                <a:latin typeface="Segoe UI Light" panose="020B0502040204020203" pitchFamily="34" charset="0"/>
                <a:cs typeface="Segoe UI Light" panose="020B0502040204020203" pitchFamily="34" charset="0"/>
              </a:rPr>
              <a:t>g</a:t>
            </a:r>
            <a:r>
              <a:rPr lang="fr-FR" sz="1400" b="1" spc="-8" dirty="0">
                <a:latin typeface="Segoe UI Light" panose="020B0502040204020203" pitchFamily="34" charset="0"/>
                <a:cs typeface="Segoe UI Light" panose="020B0502040204020203" pitchFamily="34" charset="0"/>
              </a:rPr>
              <a:t>i</a:t>
            </a:r>
            <a:r>
              <a:rPr lang="fr-FR" sz="1400" b="1" dirty="0">
                <a:latin typeface="Segoe UI Light" panose="020B0502040204020203" pitchFamily="34" charset="0"/>
                <a:cs typeface="Segoe UI Light" panose="020B0502040204020203" pitchFamily="34" charset="0"/>
              </a:rPr>
              <a:t>q</a:t>
            </a:r>
            <a:r>
              <a:rPr lang="fr-FR" sz="1400" b="1" spc="-8" dirty="0">
                <a:latin typeface="Segoe UI Light" panose="020B0502040204020203" pitchFamily="34" charset="0"/>
                <a:cs typeface="Segoe UI Light" panose="020B0502040204020203" pitchFamily="34" charset="0"/>
              </a:rPr>
              <a:t>u</a:t>
            </a:r>
            <a:r>
              <a:rPr lang="fr-FR" sz="1400" b="1" dirty="0">
                <a:latin typeface="Segoe UI Light" panose="020B0502040204020203" pitchFamily="34" charset="0"/>
                <a:cs typeface="Segoe UI Light" panose="020B0502040204020203" pitchFamily="34" charset="0"/>
              </a:rPr>
              <a:t>e</a:t>
            </a:r>
          </a:p>
          <a:p>
            <a:pPr algn="ctr"/>
            <a:r>
              <a:rPr lang="fr-FR" sz="900" i="1" dirty="0">
                <a:latin typeface="Segoe UI Light" panose="020B0502040204020203" pitchFamily="34" charset="0"/>
                <a:cs typeface="Segoe UI Light" panose="020B0502040204020203" pitchFamily="34" charset="0"/>
              </a:rPr>
              <a:t>(savoirs/technologies indispensables au projet)</a:t>
            </a:r>
          </a:p>
        </p:txBody>
      </p:sp>
      <p:sp>
        <p:nvSpPr>
          <p:cNvPr id="40" name="object 13"/>
          <p:cNvSpPr txBox="1"/>
          <p:nvPr/>
        </p:nvSpPr>
        <p:spPr>
          <a:xfrm>
            <a:off x="222101" y="1218960"/>
            <a:ext cx="3027155" cy="481848"/>
          </a:xfrm>
          <a:prstGeom prst="rect">
            <a:avLst/>
          </a:prstGeom>
        </p:spPr>
        <p:txBody>
          <a:bodyPr wrap="square" lIns="0" tIns="0" rIns="0" bIns="0" rtlCol="0">
            <a:noAutofit/>
          </a:bodyPr>
          <a:lstStyle/>
          <a:p>
            <a:pPr algn="ctr"/>
            <a:r>
              <a:rPr lang="fr-FR" sz="1400" b="1" dirty="0">
                <a:latin typeface="Segoe UI Light" panose="020B0502040204020203" pitchFamily="34" charset="0"/>
                <a:cs typeface="Segoe UI Light" panose="020B0502040204020203" pitchFamily="34" charset="0"/>
              </a:rPr>
              <a:t>Environnement géographique </a:t>
            </a:r>
            <a:br>
              <a:rPr lang="fr-FR" sz="1400" b="1" dirty="0">
                <a:latin typeface="Segoe UI Light" panose="020B0502040204020203" pitchFamily="34" charset="0"/>
                <a:cs typeface="Segoe UI Light" panose="020B0502040204020203" pitchFamily="34" charset="0"/>
              </a:rPr>
            </a:br>
            <a:r>
              <a:rPr lang="fr-FR" sz="900" i="1" dirty="0">
                <a:latin typeface="Segoe UI Light" panose="020B0502040204020203" pitchFamily="34" charset="0"/>
                <a:cs typeface="Segoe UI Light" panose="020B0502040204020203" pitchFamily="34" charset="0"/>
              </a:rPr>
              <a:t>(échelle de l’activité)</a:t>
            </a:r>
          </a:p>
        </p:txBody>
      </p:sp>
      <p:sp>
        <p:nvSpPr>
          <p:cNvPr id="41" name="object 12"/>
          <p:cNvSpPr txBox="1"/>
          <p:nvPr/>
        </p:nvSpPr>
        <p:spPr>
          <a:xfrm>
            <a:off x="6648706" y="1218960"/>
            <a:ext cx="3035194" cy="409840"/>
          </a:xfrm>
          <a:prstGeom prst="rect">
            <a:avLst/>
          </a:prstGeom>
        </p:spPr>
        <p:txBody>
          <a:bodyPr wrap="square" lIns="0" tIns="0" rIns="0" bIns="0" rtlCol="0">
            <a:noAutofit/>
          </a:bodyPr>
          <a:lstStyle/>
          <a:p>
            <a:pPr algn="ctr"/>
            <a:r>
              <a:rPr lang="fr-FR" sz="1400" b="1" dirty="0">
                <a:latin typeface="Segoe UI Light" panose="020B0502040204020203" pitchFamily="34" charset="0"/>
                <a:cs typeface="Segoe UI Light" panose="020B0502040204020203" pitchFamily="34" charset="0"/>
              </a:rPr>
              <a:t>Environnement économique</a:t>
            </a:r>
          </a:p>
          <a:p>
            <a:pPr algn="ctr"/>
            <a:r>
              <a:rPr lang="fr-FR" sz="900" i="1" dirty="0">
                <a:latin typeface="Segoe UI Light" panose="020B0502040204020203" pitchFamily="34" charset="0"/>
                <a:cs typeface="Segoe UI Light" panose="020B0502040204020203" pitchFamily="34" charset="0"/>
              </a:rPr>
              <a:t>(attraits du marché / attractivité du secteur)</a:t>
            </a:r>
          </a:p>
        </p:txBody>
      </p:sp>
      <p:sp>
        <p:nvSpPr>
          <p:cNvPr id="42" name="object 8"/>
          <p:cNvSpPr txBox="1"/>
          <p:nvPr/>
        </p:nvSpPr>
        <p:spPr>
          <a:xfrm>
            <a:off x="228385" y="3846102"/>
            <a:ext cx="3049836" cy="429317"/>
          </a:xfrm>
          <a:prstGeom prst="rect">
            <a:avLst/>
          </a:prstGeom>
        </p:spPr>
        <p:txBody>
          <a:bodyPr wrap="square" lIns="0" tIns="0" rIns="0" bIns="0" rtlCol="0">
            <a:noAutofit/>
          </a:bodyPr>
          <a:lstStyle/>
          <a:p>
            <a:pPr algn="ctr"/>
            <a:r>
              <a:rPr lang="fr-FR" sz="1400" b="1" dirty="0">
                <a:latin typeface="Segoe UI Light" panose="020B0502040204020203" pitchFamily="34" charset="0"/>
                <a:cs typeface="Segoe UI Light" panose="020B0502040204020203" pitchFamily="34" charset="0"/>
              </a:rPr>
              <a:t>Environnement culturel</a:t>
            </a:r>
          </a:p>
          <a:p>
            <a:pPr algn="ctr"/>
            <a:r>
              <a:rPr lang="fr-FR" sz="900" i="1" dirty="0">
                <a:latin typeface="Segoe UI Light" panose="020B0502040204020203" pitchFamily="34" charset="0"/>
                <a:cs typeface="Segoe UI Light" panose="020B0502040204020203" pitchFamily="34" charset="0"/>
              </a:rPr>
              <a:t>(atouts culturels / modes)</a:t>
            </a:r>
          </a:p>
        </p:txBody>
      </p:sp>
      <p:sp>
        <p:nvSpPr>
          <p:cNvPr id="43" name="object 7"/>
          <p:cNvSpPr txBox="1"/>
          <p:nvPr/>
        </p:nvSpPr>
        <p:spPr>
          <a:xfrm>
            <a:off x="6640667" y="3846102"/>
            <a:ext cx="3035194" cy="429317"/>
          </a:xfrm>
          <a:prstGeom prst="rect">
            <a:avLst/>
          </a:prstGeom>
        </p:spPr>
        <p:txBody>
          <a:bodyPr wrap="square" lIns="0" tIns="0" rIns="0" bIns="0" rtlCol="0">
            <a:noAutofit/>
          </a:bodyPr>
          <a:lstStyle/>
          <a:p>
            <a:pPr algn="ctr"/>
            <a:r>
              <a:rPr lang="fr-FR" sz="1400" b="1" dirty="0">
                <a:latin typeface="Segoe UI Light" panose="020B0502040204020203" pitchFamily="34" charset="0"/>
                <a:cs typeface="Segoe UI Light" panose="020B0502040204020203" pitchFamily="34" charset="0"/>
              </a:rPr>
              <a:t>Environnement politique et juridique</a:t>
            </a:r>
          </a:p>
          <a:p>
            <a:pPr algn="ctr"/>
            <a:r>
              <a:rPr lang="fr-FR" sz="900" i="1" dirty="0">
                <a:latin typeface="Segoe UI Light" panose="020B0502040204020203" pitchFamily="34" charset="0"/>
                <a:cs typeface="Segoe UI Light" panose="020B0502040204020203" pitchFamily="34" charset="0"/>
              </a:rPr>
              <a:t>(lois, réglementations, normes pour et/ou en contre)</a:t>
            </a:r>
          </a:p>
        </p:txBody>
      </p:sp>
      <p:sp>
        <p:nvSpPr>
          <p:cNvPr id="44" name="object 6"/>
          <p:cNvSpPr txBox="1"/>
          <p:nvPr/>
        </p:nvSpPr>
        <p:spPr>
          <a:xfrm>
            <a:off x="3438545" y="4275419"/>
            <a:ext cx="3027155" cy="429629"/>
          </a:xfrm>
          <a:prstGeom prst="rect">
            <a:avLst/>
          </a:prstGeom>
        </p:spPr>
        <p:txBody>
          <a:bodyPr wrap="square" lIns="0" tIns="0" rIns="0" bIns="0" rtlCol="0">
            <a:noAutofit/>
          </a:bodyPr>
          <a:lstStyle/>
          <a:p>
            <a:pPr algn="ctr"/>
            <a:r>
              <a:rPr lang="fr-FR" sz="1400" b="1" dirty="0">
                <a:latin typeface="Segoe UI Light" panose="020B0502040204020203" pitchFamily="34" charset="0"/>
                <a:cs typeface="Segoe UI Light" panose="020B0502040204020203" pitchFamily="34" charset="0"/>
              </a:rPr>
              <a:t>Environnement humain</a:t>
            </a:r>
          </a:p>
          <a:p>
            <a:pPr algn="ctr"/>
            <a:r>
              <a:rPr lang="fr-FR" sz="900" i="1" dirty="0">
                <a:latin typeface="Segoe UI Light" panose="020B0502040204020203" pitchFamily="34" charset="0"/>
                <a:cs typeface="Segoe UI Light" panose="020B0502040204020203" pitchFamily="34" charset="0"/>
              </a:rPr>
              <a:t>(compétences indispensables)</a:t>
            </a:r>
          </a:p>
        </p:txBody>
      </p:sp>
      <p:sp>
        <p:nvSpPr>
          <p:cNvPr id="24" name="Titre 1">
            <a:extLst>
              <a:ext uri="{FF2B5EF4-FFF2-40B4-BE49-F238E27FC236}">
                <a16:creationId xmlns:a16="http://schemas.microsoft.com/office/drawing/2014/main" id="{4826950C-C897-4541-91A8-1E5C6FEDA85C}"/>
              </a:ext>
            </a:extLst>
          </p:cNvPr>
          <p:cNvSpPr txBox="1">
            <a:spLocks/>
          </p:cNvSpPr>
          <p:nvPr/>
        </p:nvSpPr>
        <p:spPr>
          <a:xfrm>
            <a:off x="1" y="14956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1.5. Mon projet dans quel environnement ?</a:t>
            </a:r>
          </a:p>
        </p:txBody>
      </p:sp>
      <p:sp>
        <p:nvSpPr>
          <p:cNvPr id="25" name="Losange 24">
            <a:extLst>
              <a:ext uri="{FF2B5EF4-FFF2-40B4-BE49-F238E27FC236}">
                <a16:creationId xmlns:a16="http://schemas.microsoft.com/office/drawing/2014/main" id="{F99E5519-31ED-4F78-9EBC-1AB9FE229E60}"/>
              </a:ext>
            </a:extLst>
          </p:cNvPr>
          <p:cNvSpPr/>
          <p:nvPr/>
        </p:nvSpPr>
        <p:spPr>
          <a:xfrm>
            <a:off x="3504418" y="3003870"/>
            <a:ext cx="2899691" cy="925387"/>
          </a:xfrm>
          <a:prstGeom prst="diamond">
            <a:avLst/>
          </a:prstGeom>
          <a:ln w="28575">
            <a:solidFill>
              <a:schemeClr val="accent5"/>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631" b="1" dirty="0">
                <a:latin typeface="Segoe UI Light" panose="020B0502040204020203" pitchFamily="34" charset="0"/>
                <a:cs typeface="Segoe UI Light" panose="020B0502040204020203" pitchFamily="34" charset="0"/>
              </a:rPr>
              <a:t>VOTRE PROJET</a:t>
            </a:r>
          </a:p>
        </p:txBody>
      </p:sp>
      <p:sp>
        <p:nvSpPr>
          <p:cNvPr id="26" name="Rectangle 25">
            <a:extLst>
              <a:ext uri="{FF2B5EF4-FFF2-40B4-BE49-F238E27FC236}">
                <a16:creationId xmlns:a16="http://schemas.microsoft.com/office/drawing/2014/main" id="{D0FDEF1A-D377-47F2-A378-7AD60A18F534}"/>
              </a:ext>
            </a:extLst>
          </p:cNvPr>
          <p:cNvSpPr/>
          <p:nvPr/>
        </p:nvSpPr>
        <p:spPr>
          <a:xfrm>
            <a:off x="228385" y="1700808"/>
            <a:ext cx="3027155" cy="179371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27" name="Espace réservé du numéro de diapositive 5">
            <a:extLst>
              <a:ext uri="{FF2B5EF4-FFF2-40B4-BE49-F238E27FC236}">
                <a16:creationId xmlns:a16="http://schemas.microsoft.com/office/drawing/2014/main" id="{8D98A0D5-3728-45BB-A61B-6B18BC8BCF18}"/>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Segoe UI Light" panose="020B0502040204020203" pitchFamily="34" charset="0"/>
                <a:cs typeface="Segoe UI Light" panose="020B0502040204020203" pitchFamily="34" charset="0"/>
              </a:rPr>
              <a:pPr/>
              <a:t>7</a:t>
            </a:fld>
            <a:endParaRPr lang="fr-FR" dirty="0">
              <a:latin typeface="Segoe UI Light" panose="020B0502040204020203" pitchFamily="34" charset="0"/>
              <a:cs typeface="Segoe UI Light" panose="020B0502040204020203" pitchFamily="34" charset="0"/>
            </a:endParaRPr>
          </a:p>
        </p:txBody>
      </p:sp>
      <p:sp>
        <p:nvSpPr>
          <p:cNvPr id="28" name="Rectangle 27">
            <a:extLst>
              <a:ext uri="{FF2B5EF4-FFF2-40B4-BE49-F238E27FC236}">
                <a16:creationId xmlns:a16="http://schemas.microsoft.com/office/drawing/2014/main" id="{F686B667-2FF4-4ACC-A89F-E655120DB056}"/>
              </a:ext>
            </a:extLst>
          </p:cNvPr>
          <p:cNvSpPr/>
          <p:nvPr/>
        </p:nvSpPr>
        <p:spPr>
          <a:xfrm>
            <a:off x="3460318" y="1102075"/>
            <a:ext cx="3027155" cy="1555633"/>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29" name="Rectangle 28">
            <a:extLst>
              <a:ext uri="{FF2B5EF4-FFF2-40B4-BE49-F238E27FC236}">
                <a16:creationId xmlns:a16="http://schemas.microsoft.com/office/drawing/2014/main" id="{08801364-DAC4-4CE5-BE6F-09F508192DE6}"/>
              </a:ext>
            </a:extLst>
          </p:cNvPr>
          <p:cNvSpPr/>
          <p:nvPr/>
        </p:nvSpPr>
        <p:spPr>
          <a:xfrm>
            <a:off x="6656744" y="1700808"/>
            <a:ext cx="3027155" cy="1792095"/>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30" name="Rectangle 29">
            <a:extLst>
              <a:ext uri="{FF2B5EF4-FFF2-40B4-BE49-F238E27FC236}">
                <a16:creationId xmlns:a16="http://schemas.microsoft.com/office/drawing/2014/main" id="{868B55CD-CE47-4E31-9C20-450255EFE734}"/>
              </a:ext>
            </a:extLst>
          </p:cNvPr>
          <p:cNvSpPr/>
          <p:nvPr/>
        </p:nvSpPr>
        <p:spPr>
          <a:xfrm>
            <a:off x="6648705" y="4275419"/>
            <a:ext cx="3027155" cy="220541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31" name="Rectangle 30">
            <a:extLst>
              <a:ext uri="{FF2B5EF4-FFF2-40B4-BE49-F238E27FC236}">
                <a16:creationId xmlns:a16="http://schemas.microsoft.com/office/drawing/2014/main" id="{9A4CFEBE-4851-4BBB-9FD3-71D10936EC0C}"/>
              </a:ext>
            </a:extLst>
          </p:cNvPr>
          <p:cNvSpPr/>
          <p:nvPr/>
        </p:nvSpPr>
        <p:spPr>
          <a:xfrm>
            <a:off x="3440833" y="4705048"/>
            <a:ext cx="3024868" cy="1925415"/>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32" name="Rectangle 31">
            <a:extLst>
              <a:ext uri="{FF2B5EF4-FFF2-40B4-BE49-F238E27FC236}">
                <a16:creationId xmlns:a16="http://schemas.microsoft.com/office/drawing/2014/main" id="{69674FCD-73BD-4D32-964C-4E7FD380262F}"/>
              </a:ext>
            </a:extLst>
          </p:cNvPr>
          <p:cNvSpPr/>
          <p:nvPr/>
        </p:nvSpPr>
        <p:spPr>
          <a:xfrm>
            <a:off x="239954" y="4275419"/>
            <a:ext cx="3015586" cy="220541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Segoe UI Light" panose="020B0502040204020203" pitchFamily="34" charset="0"/>
              <a:cs typeface="Segoe UI Light" panose="020B0502040204020203" pitchFamily="34" charset="0"/>
            </a:endParaRPr>
          </a:p>
        </p:txBody>
      </p:sp>
      <p:sp>
        <p:nvSpPr>
          <p:cNvPr id="2" name="Espace réservé du pied de page 1"/>
          <p:cNvSpPr>
            <a:spLocks noGrp="1"/>
          </p:cNvSpPr>
          <p:nvPr>
            <p:ph type="ftr" sz="quarter" idx="3"/>
          </p:nvPr>
        </p:nvSpPr>
        <p:spPr>
          <a:xfrm>
            <a:off x="0" y="6492875"/>
            <a:ext cx="3136900" cy="365125"/>
          </a:xfrm>
        </p:spPr>
        <p:txBody>
          <a:bodyPr/>
          <a:lstStyle/>
          <a:p>
            <a:r>
              <a:rPr lang="fr-FR" dirty="0"/>
              <a:t>V.2020-01-AM</a:t>
            </a:r>
          </a:p>
        </p:txBody>
      </p:sp>
      <p:sp>
        <p:nvSpPr>
          <p:cNvPr id="3" name="Rectangle 2"/>
          <p:cNvSpPr/>
          <p:nvPr/>
        </p:nvSpPr>
        <p:spPr>
          <a:xfrm>
            <a:off x="239954" y="1700808"/>
            <a:ext cx="3021870" cy="1468222"/>
          </a:xfrm>
          <a:prstGeom prst="rect">
            <a:avLst/>
          </a:prstGeom>
        </p:spPr>
        <p:txBody>
          <a:bodyPr wrap="square">
            <a:spAutoFit/>
          </a:bodyPr>
          <a:lstStyle/>
          <a:p>
            <a:pPr>
              <a:lnSpc>
                <a:spcPct val="115000"/>
              </a:lnSpc>
              <a:spcAft>
                <a:spcPts val="1000"/>
              </a:spcAft>
            </a:pPr>
            <a:r>
              <a:rPr lang="fr-FR" sz="12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Zone d’implantation (siège, usines, centres de distribution, R&amp;D) :</a:t>
            </a:r>
            <a:endParaRPr lang="fr-FR" sz="1200" dirty="0">
              <a:latin typeface="Segoe UI Light" panose="020B0502040204020203" pitchFamily="34" charset="0"/>
              <a:ea typeface="Calibri" panose="020F0502020204030204" pitchFamily="34" charset="0"/>
              <a:cs typeface="Segoe UI Light" panose="020B0502040204020203" pitchFamily="34" charset="0"/>
            </a:endParaRPr>
          </a:p>
          <a:p>
            <a:pPr>
              <a:lnSpc>
                <a:spcPct val="115000"/>
              </a:lnSpc>
              <a:spcAft>
                <a:spcPts val="0"/>
              </a:spcAft>
            </a:pPr>
            <a:r>
              <a:rPr lang="fr-FR" sz="12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 </a:t>
            </a:r>
            <a:endParaRPr lang="fr-FR" sz="1200" dirty="0">
              <a:latin typeface="Segoe UI Light" panose="020B0502040204020203" pitchFamily="34" charset="0"/>
              <a:ea typeface="Calibri" panose="020F0502020204030204" pitchFamily="34" charset="0"/>
              <a:cs typeface="Segoe UI Light" panose="020B0502040204020203" pitchFamily="34" charset="0"/>
            </a:endParaRPr>
          </a:p>
          <a:p>
            <a:pPr>
              <a:lnSpc>
                <a:spcPct val="115000"/>
              </a:lnSpc>
              <a:spcAft>
                <a:spcPts val="0"/>
              </a:spcAft>
            </a:pPr>
            <a:r>
              <a:rPr lang="fr-FR" sz="12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Zone de chalandise :</a:t>
            </a:r>
            <a:endParaRPr lang="fr-FR" sz="1200" dirty="0">
              <a:latin typeface="Segoe UI Light" panose="020B0502040204020203" pitchFamily="34" charset="0"/>
              <a:ea typeface="Calibri" panose="020F0502020204030204" pitchFamily="34" charset="0"/>
              <a:cs typeface="Segoe UI Light" panose="020B0502040204020203" pitchFamily="34" charset="0"/>
            </a:endParaRPr>
          </a:p>
          <a:p>
            <a:pPr algn="ctr">
              <a:lnSpc>
                <a:spcPct val="115000"/>
              </a:lnSpc>
              <a:spcAft>
                <a:spcPts val="0"/>
              </a:spcAft>
            </a:pPr>
            <a:r>
              <a:rPr lang="fr-FR" sz="105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locale – régionale – nationale – internationale</a:t>
            </a:r>
            <a:endParaRPr lang="fr-FR" sz="1200" dirty="0">
              <a:latin typeface="Segoe UI Light" panose="020B0502040204020203" pitchFamily="34" charset="0"/>
              <a:ea typeface="Calibri" panose="020F0502020204030204" pitchFamily="34" charset="0"/>
              <a:cs typeface="Segoe UI Light" panose="020B0502040204020203" pitchFamily="34" charset="0"/>
            </a:endParaRPr>
          </a:p>
          <a:p>
            <a:pPr>
              <a:lnSpc>
                <a:spcPct val="115000"/>
              </a:lnSpc>
              <a:spcAft>
                <a:spcPts val="1000"/>
              </a:spcAft>
            </a:pPr>
            <a:r>
              <a:rPr lang="fr-FR" sz="12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Détails :</a:t>
            </a:r>
            <a:endParaRPr lang="fr-FR" sz="1200" dirty="0">
              <a:latin typeface="Segoe UI Light" panose="020B0502040204020203" pitchFamily="34" charset="0"/>
              <a:ea typeface="Calibri" panose="020F0502020204030204" pitchFamily="34" charset="0"/>
              <a:cs typeface="Segoe UI Light" panose="020B0502040204020203" pitchFamily="34" charset="0"/>
            </a:endParaRPr>
          </a:p>
        </p:txBody>
      </p:sp>
      <p:sp>
        <p:nvSpPr>
          <p:cNvPr id="19" name="Rectangle 18"/>
          <p:cNvSpPr/>
          <p:nvPr/>
        </p:nvSpPr>
        <p:spPr>
          <a:xfrm>
            <a:off x="3452382" y="1099329"/>
            <a:ext cx="3021870" cy="286425"/>
          </a:xfrm>
          <a:prstGeom prst="rect">
            <a:avLst/>
          </a:prstGeom>
        </p:spPr>
        <p:txBody>
          <a:bodyPr wrap="square">
            <a:spAutoFit/>
          </a:bodyPr>
          <a:lstStyle/>
          <a:p>
            <a:pPr>
              <a:lnSpc>
                <a:spcPct val="115000"/>
              </a:lnSpc>
              <a:spcAft>
                <a:spcPts val="1000"/>
              </a:spcAft>
            </a:pPr>
            <a:r>
              <a:rPr lang="fr-FR" sz="12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Éléments :</a:t>
            </a:r>
            <a:endParaRPr lang="fr-FR" sz="1200" dirty="0">
              <a:latin typeface="Segoe UI Light" panose="020B0502040204020203" pitchFamily="34" charset="0"/>
              <a:ea typeface="Calibri" panose="020F0502020204030204" pitchFamily="34" charset="0"/>
              <a:cs typeface="Segoe UI Light" panose="020B0502040204020203" pitchFamily="34" charset="0"/>
            </a:endParaRPr>
          </a:p>
        </p:txBody>
      </p:sp>
      <p:sp>
        <p:nvSpPr>
          <p:cNvPr id="20" name="Rectangle 19"/>
          <p:cNvSpPr/>
          <p:nvPr/>
        </p:nvSpPr>
        <p:spPr>
          <a:xfrm>
            <a:off x="6656744" y="1736678"/>
            <a:ext cx="3021870" cy="304699"/>
          </a:xfrm>
          <a:prstGeom prst="rect">
            <a:avLst/>
          </a:prstGeom>
        </p:spPr>
        <p:txBody>
          <a:bodyPr wrap="square">
            <a:spAutoFit/>
          </a:bodyPr>
          <a:lstStyle/>
          <a:p>
            <a:pPr>
              <a:lnSpc>
                <a:spcPct val="115000"/>
              </a:lnSpc>
              <a:spcAft>
                <a:spcPts val="1000"/>
              </a:spcAft>
            </a:pPr>
            <a:r>
              <a:rPr lang="fr-FR" sz="12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Arguments :</a:t>
            </a:r>
            <a:endParaRPr lang="fr-FR" sz="1200" dirty="0">
              <a:latin typeface="Segoe UI Light" panose="020B0502040204020203" pitchFamily="34" charset="0"/>
              <a:ea typeface="Calibri" panose="020F0502020204030204" pitchFamily="34" charset="0"/>
              <a:cs typeface="Segoe UI Light" panose="020B0502040204020203" pitchFamily="34" charset="0"/>
            </a:endParaRPr>
          </a:p>
        </p:txBody>
      </p:sp>
      <p:sp>
        <p:nvSpPr>
          <p:cNvPr id="21" name="Rectangle 20"/>
          <p:cNvSpPr/>
          <p:nvPr/>
        </p:nvSpPr>
        <p:spPr>
          <a:xfrm>
            <a:off x="236812" y="4309527"/>
            <a:ext cx="3021870" cy="304699"/>
          </a:xfrm>
          <a:prstGeom prst="rect">
            <a:avLst/>
          </a:prstGeom>
        </p:spPr>
        <p:txBody>
          <a:bodyPr wrap="square">
            <a:spAutoFit/>
          </a:bodyPr>
          <a:lstStyle/>
          <a:p>
            <a:pPr>
              <a:lnSpc>
                <a:spcPct val="115000"/>
              </a:lnSpc>
              <a:spcAft>
                <a:spcPts val="1000"/>
              </a:spcAft>
            </a:pPr>
            <a:r>
              <a:rPr lang="fr-FR" sz="12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Arguments :</a:t>
            </a:r>
            <a:endParaRPr lang="fr-FR" sz="1200" dirty="0">
              <a:latin typeface="Segoe UI Light" panose="020B0502040204020203" pitchFamily="34" charset="0"/>
              <a:ea typeface="Calibri" panose="020F0502020204030204" pitchFamily="34" charset="0"/>
              <a:cs typeface="Segoe UI Light" panose="020B0502040204020203" pitchFamily="34" charset="0"/>
            </a:endParaRPr>
          </a:p>
        </p:txBody>
      </p:sp>
      <p:sp>
        <p:nvSpPr>
          <p:cNvPr id="22" name="Rectangle 21"/>
          <p:cNvSpPr/>
          <p:nvPr/>
        </p:nvSpPr>
        <p:spPr>
          <a:xfrm>
            <a:off x="3441187" y="4724339"/>
            <a:ext cx="3021870" cy="286425"/>
          </a:xfrm>
          <a:prstGeom prst="rect">
            <a:avLst/>
          </a:prstGeom>
        </p:spPr>
        <p:txBody>
          <a:bodyPr wrap="square">
            <a:spAutoFit/>
          </a:bodyPr>
          <a:lstStyle/>
          <a:p>
            <a:pPr>
              <a:lnSpc>
                <a:spcPct val="115000"/>
              </a:lnSpc>
              <a:spcAft>
                <a:spcPts val="1000"/>
              </a:spcAft>
            </a:pPr>
            <a:r>
              <a:rPr lang="fr-FR" sz="12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Éléments :</a:t>
            </a:r>
            <a:endParaRPr lang="fr-FR" sz="1200" dirty="0">
              <a:latin typeface="Segoe UI Light" panose="020B0502040204020203" pitchFamily="34" charset="0"/>
              <a:ea typeface="Calibri" panose="020F0502020204030204" pitchFamily="34" charset="0"/>
              <a:cs typeface="Segoe UI Light" panose="020B0502040204020203" pitchFamily="34" charset="0"/>
            </a:endParaRPr>
          </a:p>
        </p:txBody>
      </p:sp>
      <p:sp>
        <p:nvSpPr>
          <p:cNvPr id="23" name="Rectangle 22"/>
          <p:cNvSpPr/>
          <p:nvPr/>
        </p:nvSpPr>
        <p:spPr>
          <a:xfrm>
            <a:off x="6646170" y="4286477"/>
            <a:ext cx="3021870" cy="286425"/>
          </a:xfrm>
          <a:prstGeom prst="rect">
            <a:avLst/>
          </a:prstGeom>
        </p:spPr>
        <p:txBody>
          <a:bodyPr wrap="square">
            <a:spAutoFit/>
          </a:bodyPr>
          <a:lstStyle/>
          <a:p>
            <a:pPr>
              <a:lnSpc>
                <a:spcPct val="115000"/>
              </a:lnSpc>
              <a:spcAft>
                <a:spcPts val="1000"/>
              </a:spcAft>
            </a:pPr>
            <a:r>
              <a:rPr lang="fr-FR" sz="1200" i="1" dirty="0">
                <a:solidFill>
                  <a:srgbClr val="262626"/>
                </a:solidFill>
                <a:latin typeface="Segoe UI Light" panose="020B0502040204020203" pitchFamily="34" charset="0"/>
                <a:ea typeface="Calibri" panose="020F0502020204030204" pitchFamily="34" charset="0"/>
                <a:cs typeface="Segoe UI Light" panose="020B0502040204020203" pitchFamily="34" charset="0"/>
              </a:rPr>
              <a:t>Éléments :</a:t>
            </a:r>
            <a:endParaRPr lang="fr-FR" sz="1200" dirty="0">
              <a:latin typeface="Segoe UI Light" panose="020B0502040204020203" pitchFamily="34" charset="0"/>
              <a:ea typeface="Calibri" panose="020F0502020204030204" pitchFamily="34" charset="0"/>
              <a:cs typeface="Segoe UI Light" panose="020B0502040204020203" pitchFamily="34" charset="0"/>
            </a:endParaRPr>
          </a:p>
        </p:txBody>
      </p:sp>
    </p:spTree>
    <p:extLst>
      <p:ext uri="{BB962C8B-B14F-4D97-AF65-F5344CB8AC3E}">
        <p14:creationId xmlns:p14="http://schemas.microsoft.com/office/powerpoint/2010/main" val="4083907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BA63AD39-4F5E-4165-9B4F-B5FE7CB8C66E}"/>
              </a:ext>
            </a:extLst>
          </p:cNvPr>
          <p:cNvGrpSpPr>
            <a:grpSpLocks noChangeAspect="1"/>
          </p:cNvGrpSpPr>
          <p:nvPr/>
        </p:nvGrpSpPr>
        <p:grpSpPr>
          <a:xfrm>
            <a:off x="3133478" y="2061248"/>
            <a:ext cx="3651933" cy="3600000"/>
            <a:chOff x="7915769" y="290205"/>
            <a:chExt cx="1972044" cy="1960871"/>
          </a:xfrm>
        </p:grpSpPr>
        <p:sp>
          <p:nvSpPr>
            <p:cNvPr id="10" name="Triangle isocèle 9">
              <a:extLst>
                <a:ext uri="{FF2B5EF4-FFF2-40B4-BE49-F238E27FC236}">
                  <a16:creationId xmlns:a16="http://schemas.microsoft.com/office/drawing/2014/main" id="{99DC5F20-CEAA-4915-9C67-20FE6ADED5CB}"/>
                </a:ext>
              </a:extLst>
            </p:cNvPr>
            <p:cNvSpPr/>
            <p:nvPr/>
          </p:nvSpPr>
          <p:spPr>
            <a:xfrm>
              <a:off x="8538032" y="1261076"/>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Raleway Light" panose="020B0003030101060003" pitchFamily="34" charset="0"/>
              </a:endParaRPr>
            </a:p>
          </p:txBody>
        </p:sp>
        <p:sp>
          <p:nvSpPr>
            <p:cNvPr id="41" name="Triangle isocèle 40">
              <a:extLst>
                <a:ext uri="{FF2B5EF4-FFF2-40B4-BE49-F238E27FC236}">
                  <a16:creationId xmlns:a16="http://schemas.microsoft.com/office/drawing/2014/main" id="{6C701F54-1AEF-4E98-9195-FBF2742D9B8D}"/>
                </a:ext>
              </a:extLst>
            </p:cNvPr>
            <p:cNvSpPr/>
            <p:nvPr/>
          </p:nvSpPr>
          <p:spPr>
            <a:xfrm rot="2400000">
              <a:off x="8222450" y="1147134"/>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31">
                <a:solidFill>
                  <a:schemeClr val="tx1"/>
                </a:solidFill>
                <a:latin typeface="Raleway Light" panose="020B0003030101060003" pitchFamily="34" charset="0"/>
              </a:endParaRPr>
            </a:p>
          </p:txBody>
        </p:sp>
        <p:sp>
          <p:nvSpPr>
            <p:cNvPr id="42" name="Triangle isocèle 41">
              <a:extLst>
                <a:ext uri="{FF2B5EF4-FFF2-40B4-BE49-F238E27FC236}">
                  <a16:creationId xmlns:a16="http://schemas.microsoft.com/office/drawing/2014/main" id="{0CBA7F5F-9A2B-4947-A975-4B4C0D5941D9}"/>
                </a:ext>
              </a:extLst>
            </p:cNvPr>
            <p:cNvSpPr/>
            <p:nvPr/>
          </p:nvSpPr>
          <p:spPr>
            <a:xfrm rot="4800000">
              <a:off x="8050769" y="851721"/>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Raleway Light" panose="020B0003030101060003" pitchFamily="34" charset="0"/>
              </a:endParaRPr>
            </a:p>
          </p:txBody>
        </p:sp>
        <p:sp>
          <p:nvSpPr>
            <p:cNvPr id="43" name="Triangle isocèle 42">
              <a:extLst>
                <a:ext uri="{FF2B5EF4-FFF2-40B4-BE49-F238E27FC236}">
                  <a16:creationId xmlns:a16="http://schemas.microsoft.com/office/drawing/2014/main" id="{8CFED7D6-B0D3-4260-B8FD-19E027C3088A}"/>
                </a:ext>
              </a:extLst>
            </p:cNvPr>
            <p:cNvSpPr/>
            <p:nvPr/>
          </p:nvSpPr>
          <p:spPr>
            <a:xfrm rot="7200000">
              <a:off x="8109338" y="515890"/>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Raleway Light" panose="020B0003030101060003" pitchFamily="34" charset="0"/>
              </a:endParaRPr>
            </a:p>
          </p:txBody>
        </p:sp>
        <p:sp>
          <p:nvSpPr>
            <p:cNvPr id="46" name="Triangle isocèle 45">
              <a:extLst>
                <a:ext uri="{FF2B5EF4-FFF2-40B4-BE49-F238E27FC236}">
                  <a16:creationId xmlns:a16="http://schemas.microsoft.com/office/drawing/2014/main" id="{B61827F9-DA88-4E5D-ADFA-0CFA71621721}"/>
                </a:ext>
              </a:extLst>
            </p:cNvPr>
            <p:cNvSpPr/>
            <p:nvPr/>
          </p:nvSpPr>
          <p:spPr>
            <a:xfrm rot="9600000">
              <a:off x="8375429" y="291179"/>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Raleway Light" panose="020B0003030101060003" pitchFamily="34" charset="0"/>
              </a:endParaRPr>
            </a:p>
          </p:txBody>
        </p:sp>
        <p:sp>
          <p:nvSpPr>
            <p:cNvPr id="47" name="Triangle isocèle 46">
              <a:extLst>
                <a:ext uri="{FF2B5EF4-FFF2-40B4-BE49-F238E27FC236}">
                  <a16:creationId xmlns:a16="http://schemas.microsoft.com/office/drawing/2014/main" id="{8EFA71B5-7DE6-4D25-B8B5-A9583658338D}"/>
                </a:ext>
              </a:extLst>
            </p:cNvPr>
            <p:cNvSpPr/>
            <p:nvPr/>
          </p:nvSpPr>
          <p:spPr>
            <a:xfrm rot="12000000">
              <a:off x="8717105" y="290205"/>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Raleway Light" panose="020B0003030101060003" pitchFamily="34" charset="0"/>
              </a:endParaRPr>
            </a:p>
          </p:txBody>
        </p:sp>
        <p:sp>
          <p:nvSpPr>
            <p:cNvPr id="48" name="Triangle isocèle 47">
              <a:extLst>
                <a:ext uri="{FF2B5EF4-FFF2-40B4-BE49-F238E27FC236}">
                  <a16:creationId xmlns:a16="http://schemas.microsoft.com/office/drawing/2014/main" id="{87EF1E1F-0D78-416B-AA6C-D9BFE7191EBE}"/>
                </a:ext>
              </a:extLst>
            </p:cNvPr>
            <p:cNvSpPr/>
            <p:nvPr/>
          </p:nvSpPr>
          <p:spPr>
            <a:xfrm rot="14400000">
              <a:off x="8978659" y="508843"/>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Raleway Light" panose="020B0003030101060003" pitchFamily="34" charset="0"/>
              </a:endParaRPr>
            </a:p>
          </p:txBody>
        </p:sp>
        <p:sp>
          <p:nvSpPr>
            <p:cNvPr id="50" name="Triangle isocèle 49">
              <a:extLst>
                <a:ext uri="{FF2B5EF4-FFF2-40B4-BE49-F238E27FC236}">
                  <a16:creationId xmlns:a16="http://schemas.microsoft.com/office/drawing/2014/main" id="{FC41A73A-609E-498B-9498-73173F365DB0}"/>
                </a:ext>
              </a:extLst>
            </p:cNvPr>
            <p:cNvSpPr/>
            <p:nvPr/>
          </p:nvSpPr>
          <p:spPr>
            <a:xfrm rot="16800000">
              <a:off x="9032813" y="849444"/>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Raleway Light" panose="020B0003030101060003" pitchFamily="34" charset="0"/>
              </a:endParaRPr>
            </a:p>
          </p:txBody>
        </p:sp>
        <p:sp>
          <p:nvSpPr>
            <p:cNvPr id="51" name="Triangle isocèle 50">
              <a:extLst>
                <a:ext uri="{FF2B5EF4-FFF2-40B4-BE49-F238E27FC236}">
                  <a16:creationId xmlns:a16="http://schemas.microsoft.com/office/drawing/2014/main" id="{F0CE01FF-3865-44A9-A753-AE280E8391E5}"/>
                </a:ext>
              </a:extLst>
            </p:cNvPr>
            <p:cNvSpPr/>
            <p:nvPr/>
          </p:nvSpPr>
          <p:spPr>
            <a:xfrm rot="19200000">
              <a:off x="8862915" y="1144991"/>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a:solidFill>
                  <a:schemeClr val="tx1"/>
                </a:solidFill>
                <a:latin typeface="Raleway Light" panose="020B0003030101060003" pitchFamily="34" charset="0"/>
              </a:endParaRPr>
            </a:p>
          </p:txBody>
        </p:sp>
      </p:grpSp>
      <p:sp>
        <p:nvSpPr>
          <p:cNvPr id="28" name="Rectangle 27"/>
          <p:cNvSpPr/>
          <p:nvPr/>
        </p:nvSpPr>
        <p:spPr>
          <a:xfrm>
            <a:off x="4167444" y="1055627"/>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Raleway Light" panose="020B0003030101060003" pitchFamily="34" charset="0"/>
              </a:rPr>
              <a:t>Hommes</a:t>
            </a:r>
            <a:endParaRPr lang="fr-FR" sz="1450" dirty="0">
              <a:latin typeface="Raleway Light" panose="020B0003030101060003" pitchFamily="34" charset="0"/>
            </a:endParaRPr>
          </a:p>
        </p:txBody>
      </p:sp>
      <p:sp>
        <p:nvSpPr>
          <p:cNvPr id="30" name="Ellipse 29"/>
          <p:cNvSpPr/>
          <p:nvPr/>
        </p:nvSpPr>
        <p:spPr>
          <a:xfrm>
            <a:off x="4117748" y="3275826"/>
            <a:ext cx="1704877" cy="978523"/>
          </a:xfrm>
          <a:prstGeom prst="ellipse">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Raleway Light" panose="020B0003030101060003" pitchFamily="34" charset="0"/>
              </a:rPr>
              <a:t>Stratégie</a:t>
            </a:r>
          </a:p>
          <a:p>
            <a:pPr algn="ctr"/>
            <a:r>
              <a:rPr lang="fr-FR" sz="1700" dirty="0">
                <a:latin typeface="Raleway Light" panose="020B0003030101060003" pitchFamily="34" charset="0"/>
              </a:rPr>
              <a:t>envisagée</a:t>
            </a:r>
          </a:p>
        </p:txBody>
      </p:sp>
      <p:sp>
        <p:nvSpPr>
          <p:cNvPr id="22" name="Rectangle 21">
            <a:extLst>
              <a:ext uri="{FF2B5EF4-FFF2-40B4-BE49-F238E27FC236}">
                <a16:creationId xmlns:a16="http://schemas.microsoft.com/office/drawing/2014/main" id="{D8E4C6F4-D9D2-4809-A20B-D592293E7413}"/>
              </a:ext>
            </a:extLst>
          </p:cNvPr>
          <p:cNvSpPr/>
          <p:nvPr/>
        </p:nvSpPr>
        <p:spPr>
          <a:xfrm>
            <a:off x="6221383" y="1537535"/>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Raleway Light" panose="020B0003030101060003" pitchFamily="34" charset="0"/>
              </a:rPr>
              <a:t>Marché visé</a:t>
            </a:r>
            <a:endParaRPr lang="fr-FR" sz="1450" dirty="0">
              <a:latin typeface="Raleway Light" panose="020B0003030101060003" pitchFamily="34" charset="0"/>
            </a:endParaRPr>
          </a:p>
        </p:txBody>
      </p:sp>
      <p:sp>
        <p:nvSpPr>
          <p:cNvPr id="23" name="Rectangle 22">
            <a:extLst>
              <a:ext uri="{FF2B5EF4-FFF2-40B4-BE49-F238E27FC236}">
                <a16:creationId xmlns:a16="http://schemas.microsoft.com/office/drawing/2014/main" id="{9FFD04B7-0E55-4D92-92FC-BCE77C60D93A}"/>
              </a:ext>
            </a:extLst>
          </p:cNvPr>
          <p:cNvSpPr/>
          <p:nvPr/>
        </p:nvSpPr>
        <p:spPr>
          <a:xfrm>
            <a:off x="6896054" y="3034563"/>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Raleway Light" panose="020B0003030101060003" pitchFamily="34" charset="0"/>
              </a:rPr>
              <a:t>Produit /</a:t>
            </a:r>
            <a:br>
              <a:rPr lang="fr-FR" sz="1700" dirty="0">
                <a:latin typeface="Raleway Light" panose="020B0003030101060003" pitchFamily="34" charset="0"/>
              </a:rPr>
            </a:br>
            <a:r>
              <a:rPr lang="fr-FR" sz="1700" dirty="0">
                <a:latin typeface="Raleway Light" panose="020B0003030101060003" pitchFamily="34" charset="0"/>
              </a:rPr>
              <a:t>Service</a:t>
            </a:r>
            <a:endParaRPr lang="fr-FR" sz="1450" dirty="0">
              <a:latin typeface="Raleway Light" panose="020B0003030101060003" pitchFamily="34" charset="0"/>
            </a:endParaRPr>
          </a:p>
        </p:txBody>
      </p:sp>
      <p:sp>
        <p:nvSpPr>
          <p:cNvPr id="24" name="Rectangle 23">
            <a:extLst>
              <a:ext uri="{FF2B5EF4-FFF2-40B4-BE49-F238E27FC236}">
                <a16:creationId xmlns:a16="http://schemas.microsoft.com/office/drawing/2014/main" id="{83CD2AFB-F4D9-4C42-B629-DF55CF0E7A20}"/>
              </a:ext>
            </a:extLst>
          </p:cNvPr>
          <p:cNvSpPr/>
          <p:nvPr/>
        </p:nvSpPr>
        <p:spPr>
          <a:xfrm>
            <a:off x="6687724" y="4554024"/>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Raleway Light" panose="020B0003030101060003" pitchFamily="34" charset="0"/>
              </a:rPr>
              <a:t>Concurrence</a:t>
            </a:r>
            <a:endParaRPr lang="fr-FR" sz="1450" dirty="0">
              <a:latin typeface="Raleway Light" panose="020B0003030101060003" pitchFamily="34" charset="0"/>
            </a:endParaRPr>
          </a:p>
        </p:txBody>
      </p:sp>
      <p:sp>
        <p:nvSpPr>
          <p:cNvPr id="25" name="Rectangle 24">
            <a:extLst>
              <a:ext uri="{FF2B5EF4-FFF2-40B4-BE49-F238E27FC236}">
                <a16:creationId xmlns:a16="http://schemas.microsoft.com/office/drawing/2014/main" id="{7F59D5D9-56FC-437D-A659-FA2279BBB485}"/>
              </a:ext>
            </a:extLst>
          </p:cNvPr>
          <p:cNvSpPr/>
          <p:nvPr/>
        </p:nvSpPr>
        <p:spPr>
          <a:xfrm>
            <a:off x="5622895" y="5664951"/>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Raleway Light" panose="020B0003030101060003" pitchFamily="34" charset="0"/>
              </a:rPr>
              <a:t>Dossier financier</a:t>
            </a:r>
            <a:endParaRPr lang="fr-FR" sz="1450" dirty="0">
              <a:latin typeface="Raleway Light" panose="020B0003030101060003" pitchFamily="34" charset="0"/>
            </a:endParaRPr>
          </a:p>
        </p:txBody>
      </p:sp>
      <p:sp>
        <p:nvSpPr>
          <p:cNvPr id="26" name="Rectangle 25">
            <a:extLst>
              <a:ext uri="{FF2B5EF4-FFF2-40B4-BE49-F238E27FC236}">
                <a16:creationId xmlns:a16="http://schemas.microsoft.com/office/drawing/2014/main" id="{7BD78A6A-90C2-44E9-97CF-5524C3B6B8EE}"/>
              </a:ext>
            </a:extLst>
          </p:cNvPr>
          <p:cNvSpPr/>
          <p:nvPr/>
        </p:nvSpPr>
        <p:spPr>
          <a:xfrm>
            <a:off x="2690358" y="5661248"/>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Raleway Light" panose="020B0003030101060003" pitchFamily="34" charset="0"/>
              </a:rPr>
              <a:t>Montage juridique</a:t>
            </a:r>
            <a:endParaRPr lang="fr-FR" sz="1450" dirty="0">
              <a:latin typeface="Raleway Light" panose="020B0003030101060003" pitchFamily="34" charset="0"/>
            </a:endParaRPr>
          </a:p>
        </p:txBody>
      </p:sp>
      <p:sp>
        <p:nvSpPr>
          <p:cNvPr id="27" name="Rectangle 26">
            <a:extLst>
              <a:ext uri="{FF2B5EF4-FFF2-40B4-BE49-F238E27FC236}">
                <a16:creationId xmlns:a16="http://schemas.microsoft.com/office/drawing/2014/main" id="{98E59CB7-36CF-48A1-BF36-A2FDC3A83BEF}"/>
              </a:ext>
            </a:extLst>
          </p:cNvPr>
          <p:cNvSpPr/>
          <p:nvPr/>
        </p:nvSpPr>
        <p:spPr>
          <a:xfrm>
            <a:off x="1685063" y="4539346"/>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Raleway Light" panose="020B0003030101060003" pitchFamily="34" charset="0"/>
              </a:rPr>
              <a:t>Stratégie commerciale</a:t>
            </a:r>
            <a:endParaRPr lang="fr-FR" sz="1450" dirty="0">
              <a:latin typeface="Raleway Light" panose="020B0003030101060003" pitchFamily="34" charset="0"/>
            </a:endParaRPr>
          </a:p>
        </p:txBody>
      </p:sp>
      <p:sp>
        <p:nvSpPr>
          <p:cNvPr id="33" name="Rectangle 32">
            <a:extLst>
              <a:ext uri="{FF2B5EF4-FFF2-40B4-BE49-F238E27FC236}">
                <a16:creationId xmlns:a16="http://schemas.microsoft.com/office/drawing/2014/main" id="{C8747B1C-4D91-4BDB-AA87-49563A39BE96}"/>
              </a:ext>
            </a:extLst>
          </p:cNvPr>
          <p:cNvSpPr/>
          <p:nvPr/>
        </p:nvSpPr>
        <p:spPr>
          <a:xfrm>
            <a:off x="1428535" y="3034563"/>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Raleway Light" panose="020B0003030101060003" pitchFamily="34" charset="0"/>
              </a:rPr>
              <a:t>Vision à moyen et long terme</a:t>
            </a:r>
            <a:endParaRPr lang="fr-FR" sz="1450" dirty="0">
              <a:latin typeface="Raleway Light" panose="020B0003030101060003" pitchFamily="34" charset="0"/>
            </a:endParaRPr>
          </a:p>
        </p:txBody>
      </p:sp>
      <p:sp>
        <p:nvSpPr>
          <p:cNvPr id="35" name="Rectangle 34">
            <a:extLst>
              <a:ext uri="{FF2B5EF4-FFF2-40B4-BE49-F238E27FC236}">
                <a16:creationId xmlns:a16="http://schemas.microsoft.com/office/drawing/2014/main" id="{3C319C86-B30C-4B63-8677-E8808CF65AA5}"/>
              </a:ext>
            </a:extLst>
          </p:cNvPr>
          <p:cNvSpPr/>
          <p:nvPr/>
        </p:nvSpPr>
        <p:spPr>
          <a:xfrm>
            <a:off x="2117785" y="1534962"/>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Raleway Light" panose="020B0003030101060003" pitchFamily="34" charset="0"/>
              </a:rPr>
              <a:t>Opportunités et menaces</a:t>
            </a:r>
            <a:endParaRPr lang="fr-FR" sz="1450" dirty="0">
              <a:latin typeface="Raleway Light" panose="020B0003030101060003" pitchFamily="34" charset="0"/>
            </a:endParaRPr>
          </a:p>
        </p:txBody>
      </p:sp>
      <p:sp>
        <p:nvSpPr>
          <p:cNvPr id="2" name="Espace réservé du pied de page 1"/>
          <p:cNvSpPr>
            <a:spLocks noGrp="1"/>
          </p:cNvSpPr>
          <p:nvPr>
            <p:ph type="ftr" sz="quarter" idx="3"/>
          </p:nvPr>
        </p:nvSpPr>
        <p:spPr/>
        <p:txBody>
          <a:bodyPr/>
          <a:lstStyle/>
          <a:p>
            <a:r>
              <a:rPr lang="fr-FR" dirty="0"/>
              <a:t>V.2020-01-AM</a:t>
            </a:r>
          </a:p>
        </p:txBody>
      </p:sp>
      <p:sp>
        <p:nvSpPr>
          <p:cNvPr id="29" name="Titre 10"/>
          <p:cNvSpPr txBox="1">
            <a:spLocks/>
          </p:cNvSpPr>
          <p:nvPr/>
        </p:nvSpPr>
        <p:spPr>
          <a:xfrm>
            <a:off x="948422" y="116553"/>
            <a:ext cx="8002631" cy="707353"/>
          </a:xfrm>
          <a:prstGeom prst="rect">
            <a:avLst/>
          </a:prstGeom>
        </p:spPr>
        <p:txBody>
          <a:bodyPr vert="horz" lIns="91440" tIns="45720" rIns="91440" bIns="45720" rtlCol="0" anchor="ctr">
            <a:no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sz="2000" b="1" dirty="0">
                <a:latin typeface="Segoe UI Semibold" panose="020B0702040204020203" pitchFamily="34" charset="0"/>
                <a:cs typeface="Segoe UI Semibold" panose="020B0702040204020203" pitchFamily="34" charset="0"/>
              </a:rPr>
              <a:t>2. La construction d’un scénario (Partie 2)</a:t>
            </a:r>
          </a:p>
        </p:txBody>
      </p:sp>
      <p:sp>
        <p:nvSpPr>
          <p:cNvPr id="31" name="ZoneTexte 30"/>
          <p:cNvSpPr txBox="1"/>
          <p:nvPr/>
        </p:nvSpPr>
        <p:spPr>
          <a:xfrm>
            <a:off x="3833614" y="620688"/>
            <a:ext cx="2232248" cy="276999"/>
          </a:xfrm>
          <a:prstGeom prst="rect">
            <a:avLst/>
          </a:prstGeom>
          <a:noFill/>
        </p:spPr>
        <p:txBody>
          <a:bodyPr wrap="square" rtlCol="0">
            <a:spAutoFit/>
          </a:bodyPr>
          <a:lstStyle/>
          <a:p>
            <a:pPr algn="ctr"/>
            <a:r>
              <a:rPr lang="fr-FR" sz="1200" dirty="0">
                <a:latin typeface="Segoe UI Light" panose="020B0502040204020203" pitchFamily="34" charset="0"/>
                <a:cs typeface="Segoe UI Light" panose="020B0502040204020203" pitchFamily="34" charset="0"/>
              </a:rPr>
              <a:t>= Ne pas remplir =</a:t>
            </a:r>
          </a:p>
        </p:txBody>
      </p:sp>
    </p:spTree>
    <p:extLst>
      <p:ext uri="{BB962C8B-B14F-4D97-AF65-F5344CB8AC3E}">
        <p14:creationId xmlns:p14="http://schemas.microsoft.com/office/powerpoint/2010/main" val="1312789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Segoe UI Semibold" panose="020B0702040204020203" pitchFamily="34" charset="0"/>
                <a:cs typeface="Segoe UI Semibold" panose="020B0702040204020203" pitchFamily="34" charset="0"/>
              </a:rPr>
              <a:t>Stratégie envisagée</a:t>
            </a:r>
          </a:p>
        </p:txBody>
      </p:sp>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Segoe UI Light" panose="020B0502040204020203" pitchFamily="34" charset="0"/>
                <a:cs typeface="Segoe UI Light" panose="020B0502040204020203" pitchFamily="34" charset="0"/>
              </a:rPr>
              <a:pPr/>
              <a:t>9</a:t>
            </a:fld>
            <a:endParaRPr lang="fr-FR" dirty="0">
              <a:latin typeface="Segoe UI Light" panose="020B0502040204020203" pitchFamily="34" charset="0"/>
              <a:cs typeface="Segoe UI Light" panose="020B0502040204020203" pitchFamily="34" charset="0"/>
            </a:endParaRPr>
          </a:p>
        </p:txBody>
      </p:sp>
      <p:sp>
        <p:nvSpPr>
          <p:cNvPr id="12" name="Rectangle 11">
            <a:extLst>
              <a:ext uri="{FF2B5EF4-FFF2-40B4-BE49-F238E27FC236}">
                <a16:creationId xmlns:a16="http://schemas.microsoft.com/office/drawing/2014/main" id="{4BF97624-4FB9-4301-9C4C-2609FF4FF904}"/>
              </a:ext>
            </a:extLst>
          </p:cNvPr>
          <p:cNvSpPr/>
          <p:nvPr/>
        </p:nvSpPr>
        <p:spPr>
          <a:xfrm>
            <a:off x="296047" y="1196752"/>
            <a:ext cx="9351691" cy="122413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Segoe UI Light" panose="020B0502040204020203" pitchFamily="34" charset="0"/>
              <a:cs typeface="Segoe UI Light" panose="020B0502040204020203" pitchFamily="34" charset="0"/>
            </a:endParaRPr>
          </a:p>
        </p:txBody>
      </p:sp>
      <p:sp>
        <p:nvSpPr>
          <p:cNvPr id="13" name="Rectangle 12">
            <a:extLst>
              <a:ext uri="{FF2B5EF4-FFF2-40B4-BE49-F238E27FC236}">
                <a16:creationId xmlns:a16="http://schemas.microsoft.com/office/drawing/2014/main" id="{C402AF87-50C4-429F-9246-D88333D29C65}"/>
              </a:ext>
            </a:extLst>
          </p:cNvPr>
          <p:cNvSpPr/>
          <p:nvPr/>
        </p:nvSpPr>
        <p:spPr>
          <a:xfrm>
            <a:off x="296047" y="836712"/>
            <a:ext cx="9351691" cy="792525"/>
          </a:xfrm>
          <a:prstGeom prst="rect">
            <a:avLst/>
          </a:prstGeom>
          <a:noFill/>
          <a:ln>
            <a:noFill/>
          </a:ln>
        </p:spPr>
        <p:txBody>
          <a:bodyPr wrap="square">
            <a:spAutoFit/>
          </a:bodyPr>
          <a:lstStyle/>
          <a:p>
            <a:r>
              <a:rPr lang="fr-FR" sz="1400" b="1" dirty="0">
                <a:latin typeface="Segoe UI Light" panose="020B0502040204020203" pitchFamily="34" charset="0"/>
                <a:cs typeface="Segoe UI Light" panose="020B0502040204020203" pitchFamily="34" charset="0"/>
              </a:rPr>
              <a:t>2.1. Hommes (ressources humaines)</a:t>
            </a:r>
          </a:p>
          <a:p>
            <a:br>
              <a:rPr lang="fr-FR" sz="1050" b="1" dirty="0">
                <a:latin typeface="Segoe UI Light" panose="020B0502040204020203" pitchFamily="34" charset="0"/>
                <a:cs typeface="Segoe UI Light" panose="020B0502040204020203" pitchFamily="34" charset="0"/>
              </a:rPr>
            </a:br>
            <a:r>
              <a:rPr lang="fr-FR" sz="1050" dirty="0">
                <a:latin typeface="Segoe UI Light" panose="020B0502040204020203" pitchFamily="34" charset="0"/>
                <a:cs typeface="Segoe UI Light" panose="020B0502040204020203" pitchFamily="34" charset="0"/>
              </a:rPr>
              <a:t>Les personnes requises pour le projet en quantité et compétences, son organisation (qui fait quoi ?), ses heures, la surface de travail pour la plante industrielle ou les bureaux, le salaire en cohérence dans le profil de l’équipe (expérience/capacité)…</a:t>
            </a:r>
          </a:p>
        </p:txBody>
      </p:sp>
      <p:sp>
        <p:nvSpPr>
          <p:cNvPr id="2" name="Espace réservé du pied de page 1"/>
          <p:cNvSpPr>
            <a:spLocks noGrp="1"/>
          </p:cNvSpPr>
          <p:nvPr>
            <p:ph type="ftr" sz="quarter" idx="3"/>
          </p:nvPr>
        </p:nvSpPr>
        <p:spPr/>
        <p:txBody>
          <a:bodyPr/>
          <a:lstStyle/>
          <a:p>
            <a:r>
              <a:rPr lang="fr-FR" dirty="0"/>
              <a:t>V.2020-01-AM</a:t>
            </a:r>
          </a:p>
        </p:txBody>
      </p:sp>
      <p:graphicFrame>
        <p:nvGraphicFramePr>
          <p:cNvPr id="3" name="Tableau 2"/>
          <p:cNvGraphicFramePr>
            <a:graphicFrameLocks noGrp="1"/>
          </p:cNvGraphicFramePr>
          <p:nvPr>
            <p:extLst>
              <p:ext uri="{D42A27DB-BD31-4B8C-83A1-F6EECF244321}">
                <p14:modId xmlns:p14="http://schemas.microsoft.com/office/powerpoint/2010/main" val="2464409847"/>
              </p:ext>
            </p:extLst>
          </p:nvPr>
        </p:nvGraphicFramePr>
        <p:xfrm>
          <a:off x="296049" y="2569846"/>
          <a:ext cx="9351688" cy="3812821"/>
        </p:xfrm>
        <a:graphic>
          <a:graphicData uri="http://schemas.openxmlformats.org/drawingml/2006/table">
            <a:tbl>
              <a:tblPr firstRow="1" bandRow="1">
                <a:tableStyleId>{5C22544A-7EE6-4342-B048-85BDC9FD1C3A}</a:tableStyleId>
              </a:tblPr>
              <a:tblGrid>
                <a:gridCol w="1168961">
                  <a:extLst>
                    <a:ext uri="{9D8B030D-6E8A-4147-A177-3AD203B41FA5}">
                      <a16:colId xmlns:a16="http://schemas.microsoft.com/office/drawing/2014/main" val="2365912910"/>
                    </a:ext>
                  </a:extLst>
                </a:gridCol>
                <a:gridCol w="1168961">
                  <a:extLst>
                    <a:ext uri="{9D8B030D-6E8A-4147-A177-3AD203B41FA5}">
                      <a16:colId xmlns:a16="http://schemas.microsoft.com/office/drawing/2014/main" val="2550191652"/>
                    </a:ext>
                  </a:extLst>
                </a:gridCol>
                <a:gridCol w="1168961">
                  <a:extLst>
                    <a:ext uri="{9D8B030D-6E8A-4147-A177-3AD203B41FA5}">
                      <a16:colId xmlns:a16="http://schemas.microsoft.com/office/drawing/2014/main" val="4217492419"/>
                    </a:ext>
                  </a:extLst>
                </a:gridCol>
                <a:gridCol w="1168961">
                  <a:extLst>
                    <a:ext uri="{9D8B030D-6E8A-4147-A177-3AD203B41FA5}">
                      <a16:colId xmlns:a16="http://schemas.microsoft.com/office/drawing/2014/main" val="421705681"/>
                    </a:ext>
                  </a:extLst>
                </a:gridCol>
                <a:gridCol w="1168961">
                  <a:extLst>
                    <a:ext uri="{9D8B030D-6E8A-4147-A177-3AD203B41FA5}">
                      <a16:colId xmlns:a16="http://schemas.microsoft.com/office/drawing/2014/main" val="4184430604"/>
                    </a:ext>
                  </a:extLst>
                </a:gridCol>
                <a:gridCol w="1168961">
                  <a:extLst>
                    <a:ext uri="{9D8B030D-6E8A-4147-A177-3AD203B41FA5}">
                      <a16:colId xmlns:a16="http://schemas.microsoft.com/office/drawing/2014/main" val="2144445195"/>
                    </a:ext>
                  </a:extLst>
                </a:gridCol>
                <a:gridCol w="1168961">
                  <a:extLst>
                    <a:ext uri="{9D8B030D-6E8A-4147-A177-3AD203B41FA5}">
                      <a16:colId xmlns:a16="http://schemas.microsoft.com/office/drawing/2014/main" val="1405897842"/>
                    </a:ext>
                  </a:extLst>
                </a:gridCol>
                <a:gridCol w="1168961">
                  <a:extLst>
                    <a:ext uri="{9D8B030D-6E8A-4147-A177-3AD203B41FA5}">
                      <a16:colId xmlns:a16="http://schemas.microsoft.com/office/drawing/2014/main" val="3275614182"/>
                    </a:ext>
                  </a:extLst>
                </a:gridCol>
              </a:tblGrid>
              <a:tr h="603116">
                <a:tc>
                  <a:txBody>
                    <a:bodyPr/>
                    <a:lstStyle/>
                    <a:p>
                      <a:pPr algn="ctr">
                        <a:lnSpc>
                          <a:spcPct val="115000"/>
                        </a:lnSpc>
                        <a:spcAft>
                          <a:spcPts val="1000"/>
                        </a:spcAft>
                      </a:pPr>
                      <a:r>
                        <a:rPr lang="fr-FR" sz="1050" i="1" dirty="0">
                          <a:effectLst/>
                          <a:latin typeface="Segoe UI Light" panose="020B0502040204020203" pitchFamily="34" charset="0"/>
                          <a:ea typeface="Calibri" panose="020F0502020204030204" pitchFamily="34" charset="0"/>
                          <a:cs typeface="Arial" panose="020B0604020202020204" pitchFamily="34" charset="0"/>
                        </a:rPr>
                        <a:t>Intitulé des postes</a:t>
                      </a:r>
                      <a:endParaRPr lang="fr-FR" sz="105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i="1" dirty="0">
                          <a:effectLst/>
                          <a:latin typeface="Segoe UI Light" panose="020B0502040204020203" pitchFamily="34" charset="0"/>
                          <a:ea typeface="Calibri" panose="020F0502020204030204" pitchFamily="34" charset="0"/>
                          <a:cs typeface="Arial" panose="020B0604020202020204" pitchFamily="34" charset="0"/>
                        </a:rPr>
                        <a:t>Profil du poste</a:t>
                      </a:r>
                      <a:endParaRPr lang="fr-FR" sz="105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i="1" dirty="0">
                          <a:effectLst/>
                          <a:latin typeface="Segoe UI Light" panose="020B0502040204020203" pitchFamily="34" charset="0"/>
                          <a:ea typeface="Calibri" panose="020F0502020204030204" pitchFamily="34" charset="0"/>
                          <a:cs typeface="Arial" panose="020B0604020202020204" pitchFamily="34" charset="0"/>
                        </a:rPr>
                        <a:t>Salaire Net</a:t>
                      </a:r>
                      <a:endParaRPr lang="fr-FR" sz="105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marL="0" marR="0" indent="0" algn="ctr" defTabSz="742950" rtl="0" eaLnBrk="1" fontAlgn="auto" latinLnBrk="0" hangingPunct="1">
                        <a:lnSpc>
                          <a:spcPct val="115000"/>
                        </a:lnSpc>
                        <a:spcBef>
                          <a:spcPts val="0"/>
                        </a:spcBef>
                        <a:spcAft>
                          <a:spcPts val="1000"/>
                        </a:spcAft>
                        <a:buClrTx/>
                        <a:buSzTx/>
                        <a:buFontTx/>
                        <a:buNone/>
                        <a:tabLst/>
                        <a:defRPr/>
                      </a:pPr>
                      <a:r>
                        <a:rPr lang="fr-FR" sz="1050" i="1" dirty="0">
                          <a:effectLst/>
                          <a:latin typeface="Segoe UI Light" panose="020B0502040204020203" pitchFamily="34" charset="0"/>
                          <a:ea typeface="Calibri" panose="020F0502020204030204" pitchFamily="34" charset="0"/>
                          <a:cs typeface="Arial" panose="020B0604020202020204" pitchFamily="34" charset="0"/>
                        </a:rPr>
                        <a:t>Salaire Brut</a:t>
                      </a:r>
                      <a:br>
                        <a:rPr lang="fr-FR" sz="1050" i="1" dirty="0">
                          <a:effectLst/>
                          <a:latin typeface="Segoe UI Light" panose="020B0502040204020203" pitchFamily="34" charset="0"/>
                          <a:ea typeface="Calibri" panose="020F0502020204030204" pitchFamily="34" charset="0"/>
                          <a:cs typeface="Arial" panose="020B0604020202020204" pitchFamily="34" charset="0"/>
                        </a:rPr>
                      </a:br>
                      <a:r>
                        <a:rPr lang="fr-FR" sz="1000" b="0" i="0" dirty="0">
                          <a:effectLst/>
                          <a:latin typeface="Segoe UI Light" panose="020B0502040204020203" pitchFamily="34" charset="0"/>
                          <a:ea typeface="Calibri" panose="020F0502020204030204" pitchFamily="34" charset="0"/>
                          <a:cs typeface="Arial" panose="020B0604020202020204" pitchFamily="34" charset="0"/>
                        </a:rPr>
                        <a:t>Charges Salariales (SN + ~22%) = SB</a:t>
                      </a:r>
                      <a:endParaRPr lang="fr-FR" sz="1000" b="0" i="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marL="0" marR="0" indent="0" algn="ctr" defTabSz="742950" rtl="0" eaLnBrk="1" fontAlgn="auto" latinLnBrk="0" hangingPunct="1">
                        <a:lnSpc>
                          <a:spcPct val="115000"/>
                        </a:lnSpc>
                        <a:spcBef>
                          <a:spcPts val="0"/>
                        </a:spcBef>
                        <a:spcAft>
                          <a:spcPts val="1000"/>
                        </a:spcAft>
                        <a:buClrTx/>
                        <a:buSzTx/>
                        <a:buFontTx/>
                        <a:buNone/>
                        <a:tabLst/>
                        <a:defRPr/>
                      </a:pPr>
                      <a:r>
                        <a:rPr lang="fr-FR" sz="1050" i="1" dirty="0">
                          <a:effectLst/>
                          <a:latin typeface="Segoe UI Light" panose="020B0502040204020203" pitchFamily="34" charset="0"/>
                          <a:ea typeface="Calibri" panose="020F0502020204030204" pitchFamily="34" charset="0"/>
                          <a:cs typeface="Arial" panose="020B0604020202020204" pitchFamily="34" charset="0"/>
                        </a:rPr>
                        <a:t>Coût</a:t>
                      </a:r>
                      <a:r>
                        <a:rPr lang="fr-FR" sz="1050" i="1" baseline="0" dirty="0">
                          <a:effectLst/>
                          <a:latin typeface="Segoe UI Light" panose="020B0502040204020203" pitchFamily="34" charset="0"/>
                          <a:ea typeface="Calibri" panose="020F0502020204030204" pitchFamily="34" charset="0"/>
                          <a:cs typeface="Arial" panose="020B0604020202020204" pitchFamily="34" charset="0"/>
                        </a:rPr>
                        <a:t> employeur</a:t>
                      </a:r>
                      <a:br>
                        <a:rPr lang="fr-FR" sz="1050" i="1" baseline="0" dirty="0">
                          <a:effectLst/>
                          <a:latin typeface="Segoe UI Light" panose="020B0502040204020203" pitchFamily="34" charset="0"/>
                          <a:ea typeface="Calibri" panose="020F0502020204030204" pitchFamily="34" charset="0"/>
                          <a:cs typeface="Arial" panose="020B0604020202020204" pitchFamily="34" charset="0"/>
                        </a:rPr>
                      </a:br>
                      <a:r>
                        <a:rPr lang="fr-FR" sz="1000" b="0" i="0" kern="1200" dirty="0">
                          <a:solidFill>
                            <a:schemeClr val="lt1"/>
                          </a:solidFill>
                          <a:effectLst/>
                          <a:latin typeface="Segoe UI Light" panose="020B0502040204020203" pitchFamily="34" charset="0"/>
                          <a:ea typeface="Calibri" panose="020F0502020204030204" pitchFamily="34" charset="0"/>
                          <a:cs typeface="Arial" panose="020B0604020202020204" pitchFamily="34" charset="0"/>
                        </a:rPr>
                        <a:t>Charges patronales (SB + ~45%)</a:t>
                      </a: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i="1" dirty="0">
                          <a:effectLst/>
                          <a:latin typeface="Segoe UI Light" panose="020B0502040204020203" pitchFamily="34" charset="0"/>
                          <a:ea typeface="Calibri" panose="020F0502020204030204" pitchFamily="34" charset="0"/>
                          <a:cs typeface="Arial" panose="020B0604020202020204" pitchFamily="34" charset="0"/>
                        </a:rPr>
                        <a:t>Nombre de postes</a:t>
                      </a:r>
                      <a:br>
                        <a:rPr lang="fr-FR" sz="1050" i="1" dirty="0">
                          <a:effectLst/>
                          <a:latin typeface="Segoe UI Light" panose="020B0502040204020203" pitchFamily="34" charset="0"/>
                          <a:ea typeface="Calibri" panose="020F0502020204030204" pitchFamily="34" charset="0"/>
                          <a:cs typeface="Arial" panose="020B0604020202020204" pitchFamily="34" charset="0"/>
                        </a:rPr>
                      </a:br>
                      <a:r>
                        <a:rPr lang="fr-FR" sz="1050" i="1" dirty="0">
                          <a:effectLst/>
                          <a:latin typeface="Segoe UI Light" panose="020B0502040204020203" pitchFamily="34" charset="0"/>
                          <a:ea typeface="Calibri" panose="020F0502020204030204" pitchFamily="34" charset="0"/>
                          <a:cs typeface="Arial" panose="020B0604020202020204" pitchFamily="34" charset="0"/>
                        </a:rPr>
                        <a:t>nécessaires</a:t>
                      </a:r>
                      <a:endParaRPr lang="fr-FR" sz="105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b="1" i="1" dirty="0">
                          <a:effectLst/>
                          <a:latin typeface="Segoe UI Light" panose="020B0502040204020203" pitchFamily="34" charset="0"/>
                          <a:ea typeface="Calibri" panose="020F0502020204030204" pitchFamily="34" charset="0"/>
                          <a:cs typeface="Arial" panose="020B0604020202020204" pitchFamily="34" charset="0"/>
                        </a:rPr>
                        <a:t>Total mensuel</a:t>
                      </a:r>
                      <a:endParaRPr lang="fr-FR" sz="105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b="1" i="1" dirty="0">
                          <a:effectLst/>
                          <a:latin typeface="Segoe UI Light" panose="020B0502040204020203" pitchFamily="34" charset="0"/>
                          <a:ea typeface="Calibri" panose="020F0502020204030204" pitchFamily="34" charset="0"/>
                          <a:cs typeface="Arial" panose="020B0604020202020204" pitchFamily="34" charset="0"/>
                        </a:rPr>
                        <a:t>Total annuel</a:t>
                      </a:r>
                      <a:endParaRPr lang="fr-FR" sz="105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505897158"/>
                  </a:ext>
                </a:extLst>
              </a:tr>
              <a:tr h="3209705">
                <a:tc>
                  <a:txBody>
                    <a:bodyPr/>
                    <a:lstStyle/>
                    <a:p>
                      <a:endParaRPr lang="fr-F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03904264"/>
                  </a:ext>
                </a:extLst>
              </a:tr>
            </a:tbl>
          </a:graphicData>
        </a:graphic>
      </p:graphicFrame>
    </p:spTree>
    <p:extLst>
      <p:ext uri="{BB962C8B-B14F-4D97-AF65-F5344CB8AC3E}">
        <p14:creationId xmlns:p14="http://schemas.microsoft.com/office/powerpoint/2010/main" val="4031161326"/>
      </p:ext>
    </p:extLst>
  </p:cSld>
  <p:clrMapOvr>
    <a:masterClrMapping/>
  </p:clrMapOvr>
</p:sld>
</file>

<file path=ppt/theme/theme1.xml><?xml version="1.0" encoding="utf-8"?>
<a:theme xmlns:a="http://schemas.openxmlformats.org/drawingml/2006/main" name="Thème Office">
  <a:themeElements>
    <a:clrScheme name="PeeL">
      <a:dk1>
        <a:srgbClr val="000000"/>
      </a:dk1>
      <a:lt1>
        <a:srgbClr val="FFFFFF"/>
      </a:lt1>
      <a:dk2>
        <a:srgbClr val="44546A"/>
      </a:dk2>
      <a:lt2>
        <a:srgbClr val="E7E6E6"/>
      </a:lt2>
      <a:accent1>
        <a:srgbClr val="D3979C"/>
      </a:accent1>
      <a:accent2>
        <a:srgbClr val="EE716D"/>
      </a:accent2>
      <a:accent3>
        <a:srgbClr val="ED4D41"/>
      </a:accent3>
      <a:accent4>
        <a:srgbClr val="B8464E"/>
      </a:accent4>
      <a:accent5>
        <a:srgbClr val="B03230"/>
      </a:accent5>
      <a:accent6>
        <a:srgbClr val="38343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Word</Template>
  <TotalTime>3883</TotalTime>
  <Words>1927</Words>
  <Application>Microsoft Office PowerPoint</Application>
  <PresentationFormat>Format A4 (210 x 297 mm)</PresentationFormat>
  <Paragraphs>284</Paragraphs>
  <Slides>20</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20</vt:i4>
      </vt:variant>
    </vt:vector>
  </HeadingPairs>
  <TitlesOfParts>
    <vt:vector size="29" baseType="lpstr">
      <vt:lpstr>CIDFont+F2</vt:lpstr>
      <vt:lpstr>Raleway</vt:lpstr>
      <vt:lpstr>Raleway Light</vt:lpstr>
      <vt:lpstr>Arial</vt:lpstr>
      <vt:lpstr>Calibri</vt:lpstr>
      <vt:lpstr>Segoe UI Light</vt:lpstr>
      <vt:lpstr>Segoe UI Semibold</vt:lpstr>
      <vt:lpstr>Wingdings</vt:lpstr>
      <vt:lpstr>Thème Office</vt:lpstr>
      <vt:lpstr>Présentation PowerPoint</vt:lpstr>
      <vt:lpstr>1. La construction d’un scénario (Partie 1)</vt:lpstr>
      <vt:lpstr>1.1. Mon projet c’est quoi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Éléments bibliographiques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IDéO Document de Travail</dc:title>
  <dc:creator>Christophe Schmitt;Aramis Marin</dc:creator>
  <cp:lastModifiedBy>Aramís MARÍN</cp:lastModifiedBy>
  <cp:revision>151</cp:revision>
  <cp:lastPrinted>2019-11-05T16:58:13Z</cp:lastPrinted>
  <dcterms:created xsi:type="dcterms:W3CDTF">2018-01-08T13:44:16Z</dcterms:created>
  <dcterms:modified xsi:type="dcterms:W3CDTF">2020-01-27T12:03:40Z</dcterms:modified>
</cp:coreProperties>
</file>