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6"/>
  </p:notesMasterIdLst>
  <p:sldIdLst>
    <p:sldId id="256" r:id="rId2"/>
    <p:sldId id="1337" r:id="rId3"/>
    <p:sldId id="1454" r:id="rId4"/>
    <p:sldId id="1270" r:id="rId5"/>
    <p:sldId id="1348" r:id="rId6"/>
    <p:sldId id="1112" r:id="rId7"/>
    <p:sldId id="1124" r:id="rId8"/>
    <p:sldId id="1123" r:id="rId9"/>
    <p:sldId id="1303" r:id="rId10"/>
    <p:sldId id="259" r:id="rId11"/>
    <p:sldId id="1263" r:id="rId12"/>
    <p:sldId id="1306" r:id="rId13"/>
    <p:sldId id="1190" r:id="rId14"/>
    <p:sldId id="1354" r:id="rId15"/>
    <p:sldId id="1355" r:id="rId16"/>
    <p:sldId id="1356" r:id="rId17"/>
    <p:sldId id="1357" r:id="rId18"/>
    <p:sldId id="1358" r:id="rId19"/>
    <p:sldId id="1359" r:id="rId20"/>
    <p:sldId id="1360" r:id="rId21"/>
    <p:sldId id="1439" r:id="rId22"/>
    <p:sldId id="1192" r:id="rId23"/>
    <p:sldId id="748" r:id="rId24"/>
    <p:sldId id="1362" r:id="rId25"/>
    <p:sldId id="450" r:id="rId26"/>
    <p:sldId id="448" r:id="rId27"/>
    <p:sldId id="1364" r:id="rId28"/>
    <p:sldId id="1365" r:id="rId29"/>
    <p:sldId id="1275" r:id="rId30"/>
    <p:sldId id="1093" r:id="rId31"/>
    <p:sldId id="936" r:id="rId32"/>
    <p:sldId id="940" r:id="rId33"/>
    <p:sldId id="938" r:id="rId34"/>
    <p:sldId id="941" r:id="rId35"/>
    <p:sldId id="1276" r:id="rId36"/>
    <p:sldId id="1277" r:id="rId37"/>
    <p:sldId id="1278" r:id="rId38"/>
    <p:sldId id="1279" r:id="rId39"/>
    <p:sldId id="1280" r:id="rId40"/>
    <p:sldId id="1370" r:id="rId41"/>
    <p:sldId id="1371" r:id="rId42"/>
    <p:sldId id="1372" r:id="rId43"/>
    <p:sldId id="1373" r:id="rId44"/>
    <p:sldId id="1374" r:id="rId45"/>
    <p:sldId id="1375" r:id="rId46"/>
    <p:sldId id="1376" r:id="rId47"/>
    <p:sldId id="1377" r:id="rId48"/>
    <p:sldId id="1378" r:id="rId49"/>
    <p:sldId id="1379" r:id="rId50"/>
    <p:sldId id="1380" r:id="rId51"/>
    <p:sldId id="1381" r:id="rId52"/>
    <p:sldId id="1382" r:id="rId53"/>
    <p:sldId id="1383" r:id="rId54"/>
    <p:sldId id="1384" r:id="rId55"/>
    <p:sldId id="1385" r:id="rId56"/>
    <p:sldId id="1386" r:id="rId57"/>
    <p:sldId id="1387" r:id="rId58"/>
    <p:sldId id="1388" r:id="rId59"/>
    <p:sldId id="1441" r:id="rId60"/>
    <p:sldId id="1390" r:id="rId61"/>
    <p:sldId id="1391" r:id="rId62"/>
    <p:sldId id="1392" r:id="rId63"/>
    <p:sldId id="1393" r:id="rId64"/>
    <p:sldId id="1394" r:id="rId65"/>
    <p:sldId id="1395" r:id="rId66"/>
    <p:sldId id="1396" r:id="rId67"/>
    <p:sldId id="1397" r:id="rId68"/>
    <p:sldId id="1398" r:id="rId69"/>
    <p:sldId id="1399" r:id="rId70"/>
    <p:sldId id="1442" r:id="rId71"/>
    <p:sldId id="1443" r:id="rId72"/>
    <p:sldId id="1444" r:id="rId73"/>
    <p:sldId id="1445" r:id="rId74"/>
    <p:sldId id="1446" r:id="rId75"/>
    <p:sldId id="1447" r:id="rId76"/>
    <p:sldId id="1448" r:id="rId77"/>
    <p:sldId id="1449" r:id="rId78"/>
    <p:sldId id="1108" r:id="rId79"/>
    <p:sldId id="1451" r:id="rId80"/>
    <p:sldId id="1452" r:id="rId81"/>
    <p:sldId id="1453" r:id="rId82"/>
    <p:sldId id="1407" r:id="rId83"/>
    <p:sldId id="1408" r:id="rId84"/>
    <p:sldId id="1409" r:id="rId85"/>
    <p:sldId id="1410" r:id="rId86"/>
    <p:sldId id="1411" r:id="rId87"/>
    <p:sldId id="1440" r:id="rId88"/>
    <p:sldId id="1286" r:id="rId89"/>
    <p:sldId id="1412" r:id="rId90"/>
    <p:sldId id="1413" r:id="rId91"/>
    <p:sldId id="1414" r:id="rId92"/>
    <p:sldId id="1415" r:id="rId93"/>
    <p:sldId id="1416" r:id="rId94"/>
    <p:sldId id="1417" r:id="rId95"/>
    <p:sldId id="1418" r:id="rId96"/>
    <p:sldId id="1419" r:id="rId97"/>
    <p:sldId id="1420" r:id="rId98"/>
    <p:sldId id="1421" r:id="rId99"/>
    <p:sldId id="1422" r:id="rId100"/>
    <p:sldId id="1423" r:id="rId101"/>
    <p:sldId id="1424" r:id="rId102"/>
    <p:sldId id="1425" r:id="rId103"/>
    <p:sldId id="1426" r:id="rId104"/>
    <p:sldId id="1427" r:id="rId105"/>
    <p:sldId id="1428" r:id="rId106"/>
    <p:sldId id="1429" r:id="rId107"/>
    <p:sldId id="1430" r:id="rId108"/>
    <p:sldId id="1431" r:id="rId109"/>
    <p:sldId id="424" r:id="rId110"/>
    <p:sldId id="430" r:id="rId111"/>
    <p:sldId id="431" r:id="rId112"/>
    <p:sldId id="1433" r:id="rId113"/>
    <p:sldId id="1434" r:id="rId114"/>
    <p:sldId id="1438" r:id="rId115"/>
  </p:sldIdLst>
  <p:sldSz cx="12192000" cy="6858000"/>
  <p:notesSz cx="7104063"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64" autoAdjust="0"/>
    <p:restoredTop sz="94966"/>
  </p:normalViewPr>
  <p:slideViewPr>
    <p:cSldViewPr snapToGrid="0" showGuides="1">
      <p:cViewPr varScale="1">
        <p:scale>
          <a:sx n="151" d="100"/>
          <a:sy n="151" d="100"/>
        </p:scale>
        <p:origin x="864" y="144"/>
      </p:cViewPr>
      <p:guideLst>
        <p:guide orient="horz" pos="2183"/>
        <p:guide pos="3840"/>
      </p:guideLst>
    </p:cSldViewPr>
  </p:slideViewPr>
  <p:notesTextViewPr>
    <p:cViewPr>
      <p:scale>
        <a:sx n="3" d="2"/>
        <a:sy n="3" d="2"/>
      </p:scale>
      <p:origin x="0" y="0"/>
    </p:cViewPr>
  </p:notesTextViewPr>
  <p:sorterViewPr>
    <p:cViewPr>
      <p:scale>
        <a:sx n="72" d="100"/>
        <a:sy n="72" d="100"/>
      </p:scale>
      <p:origin x="0" y="-668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heme" Target="theme/theme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microsoft.com/office/2016/11/relationships/changesInfo" Target="changesInfos/changesInfo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amís MARÍN" userId="55d7c49b72a4e932" providerId="LiveId" clId="{894CE2C6-2993-4C48-A335-32B0C03E27F1}"/>
    <pc:docChg chg="modSld">
      <pc:chgData name="Aramís MARÍN" userId="55d7c49b72a4e932" providerId="LiveId" clId="{894CE2C6-2993-4C48-A335-32B0C03E27F1}" dt="2022-02-02T15:30:11.633" v="0" actId="2711"/>
      <pc:docMkLst>
        <pc:docMk/>
      </pc:docMkLst>
      <pc:sldChg chg="modSp">
        <pc:chgData name="Aramís MARÍN" userId="55d7c49b72a4e932" providerId="LiveId" clId="{894CE2C6-2993-4C48-A335-32B0C03E27F1}" dt="2022-02-02T15:30:11.633" v="0" actId="2711"/>
        <pc:sldMkLst>
          <pc:docMk/>
          <pc:sldMk cId="1398695613" sldId="1372"/>
        </pc:sldMkLst>
        <pc:spChg chg="mod">
          <ac:chgData name="Aramís MARÍN" userId="55d7c49b72a4e932" providerId="LiveId" clId="{894CE2C6-2993-4C48-A335-32B0C03E27F1}" dt="2022-02-02T15:30:11.633" v="0" actId="2711"/>
          <ac:spMkLst>
            <pc:docMk/>
            <pc:sldMk cId="1398695613" sldId="1372"/>
            <ac:spMk id="7"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4B9698-CE9B-4E8E-9189-0DCC6215A11B}" type="doc">
      <dgm:prSet loTypeId="urn:microsoft.com/office/officeart/2005/8/layout/radial6" loCatId="cycle" qsTypeId="urn:microsoft.com/office/officeart/2005/8/quickstyle/simple2" qsCatId="simple" csTypeId="urn:microsoft.com/office/officeart/2005/8/colors/accent0_1" csCatId="mainScheme" phldr="1"/>
      <dgm:spPr/>
      <dgm:t>
        <a:bodyPr/>
        <a:lstStyle/>
        <a:p>
          <a:endParaRPr lang="fr-FR"/>
        </a:p>
      </dgm:t>
    </dgm:pt>
    <dgm:pt modelId="{C0FCABF8-9A93-41E3-847C-4A6448166DC9}">
      <dgm:prSet phldrT="[Texte]"/>
      <dgm:spPr/>
      <dgm:t>
        <a:bodyPr/>
        <a:lstStyle/>
        <a:p>
          <a:r>
            <a:rPr lang="fr-FR" dirty="0">
              <a:latin typeface="Ink Journal" panose="03080502000500000000" pitchFamily="66" charset="0"/>
            </a:rPr>
            <a:t>Vers un écosystème favorable</a:t>
          </a:r>
        </a:p>
      </dgm:t>
    </dgm:pt>
    <dgm:pt modelId="{2DB506B4-B6FD-4AC5-91EF-BE576C5C82BE}" type="parTrans" cxnId="{7C18B227-F9B8-4138-84F3-FB53BD5BF4D9}">
      <dgm:prSet/>
      <dgm:spPr/>
      <dgm:t>
        <a:bodyPr/>
        <a:lstStyle/>
        <a:p>
          <a:endParaRPr lang="fr-FR"/>
        </a:p>
      </dgm:t>
    </dgm:pt>
    <dgm:pt modelId="{0B8F6B7C-C35D-496A-9CFE-F09401DC913C}" type="sibTrans" cxnId="{7C18B227-F9B8-4138-84F3-FB53BD5BF4D9}">
      <dgm:prSet/>
      <dgm:spPr/>
      <dgm:t>
        <a:bodyPr/>
        <a:lstStyle/>
        <a:p>
          <a:endParaRPr lang="fr-FR"/>
        </a:p>
      </dgm:t>
    </dgm:pt>
    <dgm:pt modelId="{027EC80C-40AB-414E-A7D7-00C84C2967FE}">
      <dgm:prSet phldrT="[Texte]" custT="1"/>
      <dgm:spPr/>
      <dgm:t>
        <a:bodyPr/>
        <a:lstStyle/>
        <a:p>
          <a:r>
            <a:rPr lang="fr-FR" sz="2000" b="1" dirty="0">
              <a:latin typeface="Ink Journal" panose="03080502000500000000" pitchFamily="66" charset="0"/>
            </a:rPr>
            <a:t>Moi</a:t>
          </a:r>
        </a:p>
      </dgm:t>
    </dgm:pt>
    <dgm:pt modelId="{CD0F84F8-AC2E-46A6-A473-4EAD93570A84}" type="parTrans" cxnId="{35A46216-3ED9-446C-A269-726203D59C87}">
      <dgm:prSet/>
      <dgm:spPr/>
      <dgm:t>
        <a:bodyPr/>
        <a:lstStyle/>
        <a:p>
          <a:endParaRPr lang="fr-FR"/>
        </a:p>
      </dgm:t>
    </dgm:pt>
    <dgm:pt modelId="{D28C871B-6C1A-46F0-982B-06B74ADDFB4F}" type="sibTrans" cxnId="{35A46216-3ED9-446C-A269-726203D59C87}">
      <dgm:prSet/>
      <dgm:spPr>
        <a:solidFill>
          <a:srgbClr val="732181"/>
        </a:solidFill>
      </dgm:spPr>
      <dgm:t>
        <a:bodyPr/>
        <a:lstStyle/>
        <a:p>
          <a:endParaRPr lang="fr-FR"/>
        </a:p>
      </dgm:t>
    </dgm:pt>
    <dgm:pt modelId="{01353296-EA29-4EFC-A764-7BCD1E03F8CE}">
      <dgm:prSet phldrT="[Texte]" custT="1"/>
      <dgm:spPr/>
      <dgm:t>
        <a:bodyPr/>
        <a:lstStyle/>
        <a:p>
          <a:r>
            <a:rPr lang="fr-FR" sz="2000" b="1" dirty="0">
              <a:latin typeface="Ink Journal" panose="03080502000500000000" pitchFamily="66" charset="0"/>
            </a:rPr>
            <a:t>Mon projet</a:t>
          </a:r>
        </a:p>
      </dgm:t>
    </dgm:pt>
    <dgm:pt modelId="{C603C3DA-840C-4C34-B59F-F1C9AFBA4F36}" type="parTrans" cxnId="{0CBD6A33-0455-453C-B985-785AC84686B2}">
      <dgm:prSet/>
      <dgm:spPr/>
      <dgm:t>
        <a:bodyPr/>
        <a:lstStyle/>
        <a:p>
          <a:endParaRPr lang="fr-FR"/>
        </a:p>
      </dgm:t>
    </dgm:pt>
    <dgm:pt modelId="{55FDFE3A-F281-4625-9F5E-29E77250E7D1}" type="sibTrans" cxnId="{0CBD6A33-0455-453C-B985-785AC84686B2}">
      <dgm:prSet/>
      <dgm:spPr>
        <a:solidFill>
          <a:srgbClr val="732181"/>
        </a:solidFill>
      </dgm:spPr>
      <dgm:t>
        <a:bodyPr/>
        <a:lstStyle/>
        <a:p>
          <a:endParaRPr lang="fr-FR"/>
        </a:p>
      </dgm:t>
    </dgm:pt>
    <dgm:pt modelId="{48D1CF95-E8B6-40F4-9B72-B8FF74676DA2}">
      <dgm:prSet phldrT="[Texte]" custT="1"/>
      <dgm:spPr/>
      <dgm:t>
        <a:bodyPr/>
        <a:lstStyle/>
        <a:p>
          <a:r>
            <a:rPr lang="fr-FR" sz="2000" b="1" dirty="0">
              <a:latin typeface="Ink Journal" panose="03080502000500000000" pitchFamily="66" charset="0"/>
            </a:rPr>
            <a:t>Mon environnement </a:t>
          </a:r>
        </a:p>
      </dgm:t>
    </dgm:pt>
    <dgm:pt modelId="{E639E265-1F4E-4699-8002-9D839EB74070}" type="parTrans" cxnId="{4794C5DC-2323-4A84-9BE1-97C05C5D6D6A}">
      <dgm:prSet/>
      <dgm:spPr/>
      <dgm:t>
        <a:bodyPr/>
        <a:lstStyle/>
        <a:p>
          <a:endParaRPr lang="fr-FR"/>
        </a:p>
      </dgm:t>
    </dgm:pt>
    <dgm:pt modelId="{0B954CD9-9F90-48E9-9BBB-CED6DFCB63E4}" type="sibTrans" cxnId="{4794C5DC-2323-4A84-9BE1-97C05C5D6D6A}">
      <dgm:prSet/>
      <dgm:spPr>
        <a:solidFill>
          <a:srgbClr val="732181"/>
        </a:solidFill>
      </dgm:spPr>
      <dgm:t>
        <a:bodyPr/>
        <a:lstStyle/>
        <a:p>
          <a:endParaRPr lang="fr-FR"/>
        </a:p>
      </dgm:t>
    </dgm:pt>
    <dgm:pt modelId="{6B316E2A-B4B6-4904-89DE-9CCE93E17961}" type="pres">
      <dgm:prSet presAssocID="{0B4B9698-CE9B-4E8E-9189-0DCC6215A11B}" presName="Name0" presStyleCnt="0">
        <dgm:presLayoutVars>
          <dgm:chMax val="1"/>
          <dgm:dir/>
          <dgm:animLvl val="ctr"/>
          <dgm:resizeHandles val="exact"/>
        </dgm:presLayoutVars>
      </dgm:prSet>
      <dgm:spPr/>
    </dgm:pt>
    <dgm:pt modelId="{83A5ACBC-4576-40D9-B5AF-07F70D789E4A}" type="pres">
      <dgm:prSet presAssocID="{C0FCABF8-9A93-41E3-847C-4A6448166DC9}" presName="centerShape" presStyleLbl="node0" presStyleIdx="0" presStyleCnt="1" custScaleX="132629" custScaleY="132629"/>
      <dgm:spPr/>
    </dgm:pt>
    <dgm:pt modelId="{4D2127D9-730E-45E6-914A-F839D41F7B5E}" type="pres">
      <dgm:prSet presAssocID="{027EC80C-40AB-414E-A7D7-00C84C2967FE}" presName="node" presStyleLbl="node1" presStyleIdx="0" presStyleCnt="3">
        <dgm:presLayoutVars>
          <dgm:bulletEnabled val="1"/>
        </dgm:presLayoutVars>
      </dgm:prSet>
      <dgm:spPr/>
    </dgm:pt>
    <dgm:pt modelId="{80C2DC9E-4385-498F-ACD5-5B7824D13499}" type="pres">
      <dgm:prSet presAssocID="{027EC80C-40AB-414E-A7D7-00C84C2967FE}" presName="dummy" presStyleCnt="0"/>
      <dgm:spPr/>
    </dgm:pt>
    <dgm:pt modelId="{573CC446-5B25-4046-9F7D-E7C4D57DB229}" type="pres">
      <dgm:prSet presAssocID="{D28C871B-6C1A-46F0-982B-06B74ADDFB4F}" presName="sibTrans" presStyleLbl="sibTrans2D1" presStyleIdx="0" presStyleCnt="3"/>
      <dgm:spPr/>
    </dgm:pt>
    <dgm:pt modelId="{D8DD7D4C-133B-4FCB-887D-02F74B6B72E3}" type="pres">
      <dgm:prSet presAssocID="{48D1CF95-E8B6-40F4-9B72-B8FF74676DA2}" presName="node" presStyleLbl="node1" presStyleIdx="1" presStyleCnt="3" custScaleX="209686">
        <dgm:presLayoutVars>
          <dgm:bulletEnabled val="1"/>
        </dgm:presLayoutVars>
      </dgm:prSet>
      <dgm:spPr/>
    </dgm:pt>
    <dgm:pt modelId="{BEEBF626-A483-49D8-B84B-C7F3F5578E0C}" type="pres">
      <dgm:prSet presAssocID="{48D1CF95-E8B6-40F4-9B72-B8FF74676DA2}" presName="dummy" presStyleCnt="0"/>
      <dgm:spPr/>
    </dgm:pt>
    <dgm:pt modelId="{621E40FB-A31C-4060-ACD0-0EC0110020D3}" type="pres">
      <dgm:prSet presAssocID="{0B954CD9-9F90-48E9-9BBB-CED6DFCB63E4}" presName="sibTrans" presStyleLbl="sibTrans2D1" presStyleIdx="1" presStyleCnt="3"/>
      <dgm:spPr/>
    </dgm:pt>
    <dgm:pt modelId="{789A7DA3-346C-48A0-A578-0AEA4D964535}" type="pres">
      <dgm:prSet presAssocID="{01353296-EA29-4EFC-A764-7BCD1E03F8CE}" presName="node" presStyleLbl="node1" presStyleIdx="2" presStyleCnt="3" custScaleX="109050" custScaleY="82064">
        <dgm:presLayoutVars>
          <dgm:bulletEnabled val="1"/>
        </dgm:presLayoutVars>
      </dgm:prSet>
      <dgm:spPr/>
    </dgm:pt>
    <dgm:pt modelId="{0EF31CA5-A8CD-4294-BCF9-7F7B176450DD}" type="pres">
      <dgm:prSet presAssocID="{01353296-EA29-4EFC-A764-7BCD1E03F8CE}" presName="dummy" presStyleCnt="0"/>
      <dgm:spPr/>
    </dgm:pt>
    <dgm:pt modelId="{C654E514-0991-4A89-AA4A-E65D8BEE3643}" type="pres">
      <dgm:prSet presAssocID="{55FDFE3A-F281-4625-9F5E-29E77250E7D1}" presName="sibTrans" presStyleLbl="sibTrans2D1" presStyleIdx="2" presStyleCnt="3"/>
      <dgm:spPr/>
    </dgm:pt>
  </dgm:ptLst>
  <dgm:cxnLst>
    <dgm:cxn modelId="{35A46216-3ED9-446C-A269-726203D59C87}" srcId="{C0FCABF8-9A93-41E3-847C-4A6448166DC9}" destId="{027EC80C-40AB-414E-A7D7-00C84C2967FE}" srcOrd="0" destOrd="0" parTransId="{CD0F84F8-AC2E-46A6-A473-4EAD93570A84}" sibTransId="{D28C871B-6C1A-46F0-982B-06B74ADDFB4F}"/>
    <dgm:cxn modelId="{1AF01B18-FDB9-4E9F-8EFD-7AA2E9B1CFB2}" type="presOf" srcId="{48D1CF95-E8B6-40F4-9B72-B8FF74676DA2}" destId="{D8DD7D4C-133B-4FCB-887D-02F74B6B72E3}" srcOrd="0" destOrd="0" presId="urn:microsoft.com/office/officeart/2005/8/layout/radial6"/>
    <dgm:cxn modelId="{E16B5D18-BED2-4B5B-A75A-DD27A4B9C42A}" type="presOf" srcId="{0B954CD9-9F90-48E9-9BBB-CED6DFCB63E4}" destId="{621E40FB-A31C-4060-ACD0-0EC0110020D3}" srcOrd="0" destOrd="0" presId="urn:microsoft.com/office/officeart/2005/8/layout/radial6"/>
    <dgm:cxn modelId="{7C18B227-F9B8-4138-84F3-FB53BD5BF4D9}" srcId="{0B4B9698-CE9B-4E8E-9189-0DCC6215A11B}" destId="{C0FCABF8-9A93-41E3-847C-4A6448166DC9}" srcOrd="0" destOrd="0" parTransId="{2DB506B4-B6FD-4AC5-91EF-BE576C5C82BE}" sibTransId="{0B8F6B7C-C35D-496A-9CFE-F09401DC913C}"/>
    <dgm:cxn modelId="{0CBD6A33-0455-453C-B985-785AC84686B2}" srcId="{C0FCABF8-9A93-41E3-847C-4A6448166DC9}" destId="{01353296-EA29-4EFC-A764-7BCD1E03F8CE}" srcOrd="2" destOrd="0" parTransId="{C603C3DA-840C-4C34-B59F-F1C9AFBA4F36}" sibTransId="{55FDFE3A-F281-4625-9F5E-29E77250E7D1}"/>
    <dgm:cxn modelId="{AA48A843-F845-4D94-98BC-ABC9C5065CE1}" type="presOf" srcId="{C0FCABF8-9A93-41E3-847C-4A6448166DC9}" destId="{83A5ACBC-4576-40D9-B5AF-07F70D789E4A}" srcOrd="0" destOrd="0" presId="urn:microsoft.com/office/officeart/2005/8/layout/radial6"/>
    <dgm:cxn modelId="{AB910B74-FB12-4D44-A223-253C528A92A2}" type="presOf" srcId="{55FDFE3A-F281-4625-9F5E-29E77250E7D1}" destId="{C654E514-0991-4A89-AA4A-E65D8BEE3643}" srcOrd="0" destOrd="0" presId="urn:microsoft.com/office/officeart/2005/8/layout/radial6"/>
    <dgm:cxn modelId="{7CF2D9A6-6A22-440C-9136-4E9E52BE3CDD}" type="presOf" srcId="{01353296-EA29-4EFC-A764-7BCD1E03F8CE}" destId="{789A7DA3-346C-48A0-A578-0AEA4D964535}" srcOrd="0" destOrd="0" presId="urn:microsoft.com/office/officeart/2005/8/layout/radial6"/>
    <dgm:cxn modelId="{E3FA06C1-FAA6-4650-9FB3-8C1CA1BC128B}" type="presOf" srcId="{0B4B9698-CE9B-4E8E-9189-0DCC6215A11B}" destId="{6B316E2A-B4B6-4904-89DE-9CCE93E17961}" srcOrd="0" destOrd="0" presId="urn:microsoft.com/office/officeart/2005/8/layout/radial6"/>
    <dgm:cxn modelId="{711462D6-45AE-4C45-8308-622A03408609}" type="presOf" srcId="{027EC80C-40AB-414E-A7D7-00C84C2967FE}" destId="{4D2127D9-730E-45E6-914A-F839D41F7B5E}" srcOrd="0" destOrd="0" presId="urn:microsoft.com/office/officeart/2005/8/layout/radial6"/>
    <dgm:cxn modelId="{4794C5DC-2323-4A84-9BE1-97C05C5D6D6A}" srcId="{C0FCABF8-9A93-41E3-847C-4A6448166DC9}" destId="{48D1CF95-E8B6-40F4-9B72-B8FF74676DA2}" srcOrd="1" destOrd="0" parTransId="{E639E265-1F4E-4699-8002-9D839EB74070}" sibTransId="{0B954CD9-9F90-48E9-9BBB-CED6DFCB63E4}"/>
    <dgm:cxn modelId="{34E369E0-D1A9-4548-A38B-B3E8B729CFF6}" type="presOf" srcId="{D28C871B-6C1A-46F0-982B-06B74ADDFB4F}" destId="{573CC446-5B25-4046-9F7D-E7C4D57DB229}" srcOrd="0" destOrd="0" presId="urn:microsoft.com/office/officeart/2005/8/layout/radial6"/>
    <dgm:cxn modelId="{D1AFCCB1-9C02-44C9-8793-4843CD6E0B69}" type="presParOf" srcId="{6B316E2A-B4B6-4904-89DE-9CCE93E17961}" destId="{83A5ACBC-4576-40D9-B5AF-07F70D789E4A}" srcOrd="0" destOrd="0" presId="urn:microsoft.com/office/officeart/2005/8/layout/radial6"/>
    <dgm:cxn modelId="{F4B28257-9F62-45EE-A090-F8210CA620C7}" type="presParOf" srcId="{6B316E2A-B4B6-4904-89DE-9CCE93E17961}" destId="{4D2127D9-730E-45E6-914A-F839D41F7B5E}" srcOrd="1" destOrd="0" presId="urn:microsoft.com/office/officeart/2005/8/layout/radial6"/>
    <dgm:cxn modelId="{4CFC7F6E-6464-4586-AF71-D208D99E5583}" type="presParOf" srcId="{6B316E2A-B4B6-4904-89DE-9CCE93E17961}" destId="{80C2DC9E-4385-498F-ACD5-5B7824D13499}" srcOrd="2" destOrd="0" presId="urn:microsoft.com/office/officeart/2005/8/layout/radial6"/>
    <dgm:cxn modelId="{642A4F9E-68AF-4580-89ED-FC129AC14E5A}" type="presParOf" srcId="{6B316E2A-B4B6-4904-89DE-9CCE93E17961}" destId="{573CC446-5B25-4046-9F7D-E7C4D57DB229}" srcOrd="3" destOrd="0" presId="urn:microsoft.com/office/officeart/2005/8/layout/radial6"/>
    <dgm:cxn modelId="{FDE695CA-C40F-4EDD-8413-26879781F06D}" type="presParOf" srcId="{6B316E2A-B4B6-4904-89DE-9CCE93E17961}" destId="{D8DD7D4C-133B-4FCB-887D-02F74B6B72E3}" srcOrd="4" destOrd="0" presId="urn:microsoft.com/office/officeart/2005/8/layout/radial6"/>
    <dgm:cxn modelId="{4AD26D42-73CB-4F39-89E0-CD7C8821C274}" type="presParOf" srcId="{6B316E2A-B4B6-4904-89DE-9CCE93E17961}" destId="{BEEBF626-A483-49D8-B84B-C7F3F5578E0C}" srcOrd="5" destOrd="0" presId="urn:microsoft.com/office/officeart/2005/8/layout/radial6"/>
    <dgm:cxn modelId="{FEFF77B2-B4D0-436B-99F2-2246D02F1D44}" type="presParOf" srcId="{6B316E2A-B4B6-4904-89DE-9CCE93E17961}" destId="{621E40FB-A31C-4060-ACD0-0EC0110020D3}" srcOrd="6" destOrd="0" presId="urn:microsoft.com/office/officeart/2005/8/layout/radial6"/>
    <dgm:cxn modelId="{45A22797-A437-4E2F-BA4C-69529A193AA1}" type="presParOf" srcId="{6B316E2A-B4B6-4904-89DE-9CCE93E17961}" destId="{789A7DA3-346C-48A0-A578-0AEA4D964535}" srcOrd="7" destOrd="0" presId="urn:microsoft.com/office/officeart/2005/8/layout/radial6"/>
    <dgm:cxn modelId="{8806D20F-3FC0-4043-904F-08F302E511A6}" type="presParOf" srcId="{6B316E2A-B4B6-4904-89DE-9CCE93E17961}" destId="{0EF31CA5-A8CD-4294-BCF9-7F7B176450DD}" srcOrd="8" destOrd="0" presId="urn:microsoft.com/office/officeart/2005/8/layout/radial6"/>
    <dgm:cxn modelId="{7DC55470-CC33-4D8C-AF67-C644AAF63A16}" type="presParOf" srcId="{6B316E2A-B4B6-4904-89DE-9CCE93E17961}" destId="{C654E514-0991-4A89-AA4A-E65D8BEE3643}"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4E514-0991-4A89-AA4A-E65D8BEE3643}">
      <dsp:nvSpPr>
        <dsp:cNvPr id="0" name=""/>
        <dsp:cNvSpPr/>
      </dsp:nvSpPr>
      <dsp:spPr>
        <a:xfrm>
          <a:off x="467582" y="636970"/>
          <a:ext cx="4245129" cy="4245129"/>
        </a:xfrm>
        <a:prstGeom prst="blockArc">
          <a:avLst>
            <a:gd name="adj1" fmla="val 9000000"/>
            <a:gd name="adj2" fmla="val 16200000"/>
            <a:gd name="adj3" fmla="val 4640"/>
          </a:avLst>
        </a:prstGeom>
        <a:solidFill>
          <a:srgbClr val="732181"/>
        </a:solidFill>
        <a:ln>
          <a:noFill/>
        </a:ln>
        <a:effectLst/>
      </dsp:spPr>
      <dsp:style>
        <a:lnRef idx="0">
          <a:scrgbClr r="0" g="0" b="0"/>
        </a:lnRef>
        <a:fillRef idx="1">
          <a:scrgbClr r="0" g="0" b="0"/>
        </a:fillRef>
        <a:effectRef idx="1">
          <a:scrgbClr r="0" g="0" b="0"/>
        </a:effectRef>
        <a:fontRef idx="minor">
          <a:schemeClr val="lt1"/>
        </a:fontRef>
      </dsp:style>
    </dsp:sp>
    <dsp:sp modelId="{621E40FB-A31C-4060-ACD0-0EC0110020D3}">
      <dsp:nvSpPr>
        <dsp:cNvPr id="0" name=""/>
        <dsp:cNvSpPr/>
      </dsp:nvSpPr>
      <dsp:spPr>
        <a:xfrm>
          <a:off x="467582" y="636970"/>
          <a:ext cx="4245129" cy="4245129"/>
        </a:xfrm>
        <a:prstGeom prst="blockArc">
          <a:avLst>
            <a:gd name="adj1" fmla="val 1800000"/>
            <a:gd name="adj2" fmla="val 9000000"/>
            <a:gd name="adj3" fmla="val 4640"/>
          </a:avLst>
        </a:prstGeom>
        <a:solidFill>
          <a:srgbClr val="732181"/>
        </a:solidFill>
        <a:ln>
          <a:noFill/>
        </a:ln>
        <a:effectLst/>
      </dsp:spPr>
      <dsp:style>
        <a:lnRef idx="0">
          <a:scrgbClr r="0" g="0" b="0"/>
        </a:lnRef>
        <a:fillRef idx="1">
          <a:scrgbClr r="0" g="0" b="0"/>
        </a:fillRef>
        <a:effectRef idx="1">
          <a:scrgbClr r="0" g="0" b="0"/>
        </a:effectRef>
        <a:fontRef idx="minor">
          <a:schemeClr val="lt1"/>
        </a:fontRef>
      </dsp:style>
    </dsp:sp>
    <dsp:sp modelId="{573CC446-5B25-4046-9F7D-E7C4D57DB229}">
      <dsp:nvSpPr>
        <dsp:cNvPr id="0" name=""/>
        <dsp:cNvSpPr/>
      </dsp:nvSpPr>
      <dsp:spPr>
        <a:xfrm>
          <a:off x="467582" y="636970"/>
          <a:ext cx="4245129" cy="4245129"/>
        </a:xfrm>
        <a:prstGeom prst="blockArc">
          <a:avLst>
            <a:gd name="adj1" fmla="val 16200000"/>
            <a:gd name="adj2" fmla="val 1800000"/>
            <a:gd name="adj3" fmla="val 4640"/>
          </a:avLst>
        </a:prstGeom>
        <a:solidFill>
          <a:srgbClr val="732181"/>
        </a:solidFill>
        <a:ln>
          <a:noFill/>
        </a:ln>
        <a:effectLst/>
      </dsp:spPr>
      <dsp:style>
        <a:lnRef idx="0">
          <a:scrgbClr r="0" g="0" b="0"/>
        </a:lnRef>
        <a:fillRef idx="1">
          <a:scrgbClr r="0" g="0" b="0"/>
        </a:fillRef>
        <a:effectRef idx="1">
          <a:scrgbClr r="0" g="0" b="0"/>
        </a:effectRef>
        <a:fontRef idx="minor">
          <a:schemeClr val="lt1"/>
        </a:fontRef>
      </dsp:style>
    </dsp:sp>
    <dsp:sp modelId="{83A5ACBC-4576-40D9-B5AF-07F70D789E4A}">
      <dsp:nvSpPr>
        <dsp:cNvPr id="0" name=""/>
        <dsp:cNvSpPr/>
      </dsp:nvSpPr>
      <dsp:spPr>
        <a:xfrm>
          <a:off x="1294158" y="1463546"/>
          <a:ext cx="2591977" cy="2591977"/>
        </a:xfrm>
        <a:prstGeom prst="ellipse">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fr-FR" sz="2900" kern="1200" dirty="0">
              <a:latin typeface="Ink Journal" panose="03080502000500000000" pitchFamily="66" charset="0"/>
            </a:rPr>
            <a:t>Vers un écosystème favorable</a:t>
          </a:r>
        </a:p>
      </dsp:txBody>
      <dsp:txXfrm>
        <a:off x="1673744" y="1843132"/>
        <a:ext cx="1832805" cy="1832805"/>
      </dsp:txXfrm>
    </dsp:sp>
    <dsp:sp modelId="{4D2127D9-730E-45E6-914A-F839D41F7B5E}">
      <dsp:nvSpPr>
        <dsp:cNvPr id="0" name=""/>
        <dsp:cNvSpPr/>
      </dsp:nvSpPr>
      <dsp:spPr>
        <a:xfrm>
          <a:off x="1906139" y="2211"/>
          <a:ext cx="1368014" cy="1368014"/>
        </a:xfrm>
        <a:prstGeom prst="ellipse">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latin typeface="Ink Journal" panose="03080502000500000000" pitchFamily="66" charset="0"/>
            </a:rPr>
            <a:t>Moi</a:t>
          </a:r>
        </a:p>
      </dsp:txBody>
      <dsp:txXfrm>
        <a:off x="2106480" y="202552"/>
        <a:ext cx="967332" cy="967332"/>
      </dsp:txXfrm>
    </dsp:sp>
    <dsp:sp modelId="{D8DD7D4C-133B-4FCB-887D-02F74B6B72E3}">
      <dsp:nvSpPr>
        <dsp:cNvPr id="0" name=""/>
        <dsp:cNvSpPr/>
      </dsp:nvSpPr>
      <dsp:spPr>
        <a:xfrm>
          <a:off x="2951423" y="3112186"/>
          <a:ext cx="2868535" cy="1368014"/>
        </a:xfrm>
        <a:prstGeom prst="ellipse">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latin typeface="Ink Journal" panose="03080502000500000000" pitchFamily="66" charset="0"/>
            </a:rPr>
            <a:t>Mon environnement </a:t>
          </a:r>
        </a:p>
      </dsp:txBody>
      <dsp:txXfrm>
        <a:off x="3371510" y="3312527"/>
        <a:ext cx="2028361" cy="967332"/>
      </dsp:txXfrm>
    </dsp:sp>
    <dsp:sp modelId="{789A7DA3-346C-48A0-A578-0AEA4D964535}">
      <dsp:nvSpPr>
        <dsp:cNvPr id="0" name=""/>
        <dsp:cNvSpPr/>
      </dsp:nvSpPr>
      <dsp:spPr>
        <a:xfrm>
          <a:off x="48692" y="3234869"/>
          <a:ext cx="1491820" cy="1122647"/>
        </a:xfrm>
        <a:prstGeom prst="ellipse">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latin typeface="Ink Journal" panose="03080502000500000000" pitchFamily="66" charset="0"/>
            </a:rPr>
            <a:t>Mon projet</a:t>
          </a:r>
        </a:p>
      </dsp:txBody>
      <dsp:txXfrm>
        <a:off x="267164" y="3399277"/>
        <a:ext cx="1054876" cy="79383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fr-FR"/>
          </a:p>
        </p:txBody>
      </p:sp>
      <p:sp>
        <p:nvSpPr>
          <p:cNvPr id="3" name="Espace réservé de la date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7AAC1BF2-CB82-42E4-94CC-5E6B9918ABED}" type="datetimeFigureOut">
              <a:rPr lang="fr-FR" smtClean="0"/>
              <a:t>02/02/2022</a:t>
            </a:fld>
            <a:endParaRPr lang="fr-FR"/>
          </a:p>
        </p:txBody>
      </p:sp>
      <p:sp>
        <p:nvSpPr>
          <p:cNvPr id="4" name="Espace réservé de l'image des diapositives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fr-FR"/>
          </a:p>
        </p:txBody>
      </p:sp>
      <p:sp>
        <p:nvSpPr>
          <p:cNvPr id="5" name="Espace réservé des notes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4B68BE86-4EB2-45BE-889B-63F2F7F27E50}" type="slidenum">
              <a:rPr lang="fr-FR" smtClean="0"/>
              <a:t>‹N°›</a:t>
            </a:fld>
            <a:endParaRPr lang="fr-FR"/>
          </a:p>
        </p:txBody>
      </p:sp>
    </p:spTree>
    <p:extLst>
      <p:ext uri="{BB962C8B-B14F-4D97-AF65-F5344CB8AC3E}">
        <p14:creationId xmlns:p14="http://schemas.microsoft.com/office/powerpoint/2010/main" val="1422581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EEF13C-4B9B-4ED0-BB2A-B29FB1CBDF8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9391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772C610-521B-4429-AEA3-68CE04CB6F53}" type="slidenum">
              <a:rPr lang="fr-FR" smtClean="0"/>
              <a:t>12</a:t>
            </a:fld>
            <a:endParaRPr lang="fr-FR"/>
          </a:p>
        </p:txBody>
      </p:sp>
    </p:spTree>
    <p:extLst>
      <p:ext uri="{BB962C8B-B14F-4D97-AF65-F5344CB8AC3E}">
        <p14:creationId xmlns:p14="http://schemas.microsoft.com/office/powerpoint/2010/main" val="1331067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96850" y="792163"/>
            <a:ext cx="7029450" cy="3954462"/>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24A4A1-8D5C-453F-B15B-EF51DFE16C8D}" type="slidenum">
              <a:rPr kumimoji="0" lang="fr-FR" alt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alt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4945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68BE86-4EB2-45BE-889B-63F2F7F27E50}" type="slidenum">
              <a:rPr lang="fr-FR" smtClean="0"/>
              <a:t>83</a:t>
            </a:fld>
            <a:endParaRPr lang="fr-FR"/>
          </a:p>
        </p:txBody>
      </p:sp>
    </p:spTree>
    <p:extLst>
      <p:ext uri="{BB962C8B-B14F-4D97-AF65-F5344CB8AC3E}">
        <p14:creationId xmlns:p14="http://schemas.microsoft.com/office/powerpoint/2010/main" val="4284674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0EEF13C-4B9B-4ED0-BB2A-B29FB1CBDF80}" type="slidenum">
              <a:rPr lang="fr-FR" smtClean="0"/>
              <a:t>89</a:t>
            </a:fld>
            <a:endParaRPr lang="fr-FR"/>
          </a:p>
        </p:txBody>
      </p:sp>
    </p:spTree>
    <p:extLst>
      <p:ext uri="{BB962C8B-B14F-4D97-AF65-F5344CB8AC3E}">
        <p14:creationId xmlns:p14="http://schemas.microsoft.com/office/powerpoint/2010/main" val="2123757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FC29AB5-F0D9-4CCA-81C9-5EA80317E25F}" type="slidenum">
              <a:rPr lang="fr-FR" smtClean="0"/>
              <a:pPr/>
              <a:t>103</a:t>
            </a:fld>
            <a:endParaRPr lang="fr-FR" dirty="0"/>
          </a:p>
        </p:txBody>
      </p:sp>
    </p:spTree>
    <p:extLst>
      <p:ext uri="{BB962C8B-B14F-4D97-AF65-F5344CB8AC3E}">
        <p14:creationId xmlns:p14="http://schemas.microsoft.com/office/powerpoint/2010/main" val="4114609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88EFB4-6008-44D0-AE4F-813356D05BA3}" type="slidenum">
              <a:rPr lang="fr-FR" smtClean="0"/>
              <a:t>110</a:t>
            </a:fld>
            <a:endParaRPr lang="fr-FR" dirty="0"/>
          </a:p>
        </p:txBody>
      </p:sp>
    </p:spTree>
    <p:extLst>
      <p:ext uri="{BB962C8B-B14F-4D97-AF65-F5344CB8AC3E}">
        <p14:creationId xmlns:p14="http://schemas.microsoft.com/office/powerpoint/2010/main" val="2667834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413B2-8AF1-4435-BCDE-C735A0F02D09}"/>
              </a:ext>
            </a:extLst>
          </p:cNvPr>
          <p:cNvSpPr>
            <a:spLocks noGrp="1"/>
          </p:cNvSpPr>
          <p:nvPr>
            <p:ph type="ctrTitle"/>
          </p:nvPr>
        </p:nvSpPr>
        <p:spPr>
          <a:xfrm>
            <a:off x="1524000" y="1788935"/>
            <a:ext cx="9144000" cy="2387600"/>
          </a:xfrm>
        </p:spPr>
        <p:txBody>
          <a:bodyPr anchor="b">
            <a:normAutofit/>
          </a:bodyPr>
          <a:lstStyle>
            <a:lvl1pPr algn="ctr">
              <a:defRPr sz="7200">
                <a:solidFill>
                  <a:srgbClr val="C00000"/>
                </a:solidFill>
              </a:defRPr>
            </a:lvl1pPr>
          </a:lstStyle>
          <a:p>
            <a:r>
              <a:rPr lang="fr-FR"/>
              <a:t>Modifiez le style du titre</a:t>
            </a:r>
          </a:p>
        </p:txBody>
      </p:sp>
      <p:sp>
        <p:nvSpPr>
          <p:cNvPr id="3" name="Sous-titre 2">
            <a:extLst>
              <a:ext uri="{FF2B5EF4-FFF2-40B4-BE49-F238E27FC236}">
                <a16:creationId xmlns:a16="http://schemas.microsoft.com/office/drawing/2014/main" id="{82E596B6-705B-4D40-ADFC-D9535EADCFF8}"/>
              </a:ext>
            </a:extLst>
          </p:cNvPr>
          <p:cNvSpPr>
            <a:spLocks noGrp="1"/>
          </p:cNvSpPr>
          <p:nvPr>
            <p:ph type="subTitle" idx="1"/>
          </p:nvPr>
        </p:nvSpPr>
        <p:spPr>
          <a:xfrm>
            <a:off x="1524000" y="4268610"/>
            <a:ext cx="9144000" cy="1655762"/>
          </a:xfrm>
        </p:spPr>
        <p:txBody>
          <a:bodyPr>
            <a:normAutofit/>
          </a:bodyPr>
          <a:lstStyle>
            <a:lvl1pPr marL="0" indent="0" algn="ctr">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CDE1BA0-575F-404A-84F4-E0F84A4A7D62}"/>
              </a:ext>
            </a:extLst>
          </p:cNvPr>
          <p:cNvSpPr>
            <a:spLocks noGrp="1"/>
          </p:cNvSpPr>
          <p:nvPr>
            <p:ph type="dt" sz="half" idx="10"/>
          </p:nvPr>
        </p:nvSpPr>
        <p:spPr>
          <a:xfrm>
            <a:off x="838200" y="6356350"/>
            <a:ext cx="2743200" cy="365125"/>
          </a:xfrm>
          <a:prstGeom prst="rect">
            <a:avLst/>
          </a:prstGeom>
        </p:spPr>
        <p:txBody>
          <a:bodyPr/>
          <a:lstStyle/>
          <a:p>
            <a:fld id="{9D695822-20C5-435D-97F4-4E658C055D26}" type="datetimeFigureOut">
              <a:rPr lang="fr-FR" smtClean="0"/>
              <a:t>02/02/2022</a:t>
            </a:fld>
            <a:endParaRPr lang="fr-FR"/>
          </a:p>
        </p:txBody>
      </p:sp>
      <p:sp>
        <p:nvSpPr>
          <p:cNvPr id="5" name="Espace réservé du pied de page 4">
            <a:extLst>
              <a:ext uri="{FF2B5EF4-FFF2-40B4-BE49-F238E27FC236}">
                <a16:creationId xmlns:a16="http://schemas.microsoft.com/office/drawing/2014/main" id="{839CCA81-CEB3-4FA6-A5AD-D065A8D63A5B}"/>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D27ED3A5-2935-4AEE-B1A5-D6504D32BC35}"/>
              </a:ext>
            </a:extLst>
          </p:cNvPr>
          <p:cNvSpPr>
            <a:spLocks noGrp="1"/>
          </p:cNvSpPr>
          <p:nvPr>
            <p:ph type="sldNum" sz="quarter" idx="12"/>
          </p:nvPr>
        </p:nvSpPr>
        <p:spPr>
          <a:xfrm>
            <a:off x="8610600" y="6356350"/>
            <a:ext cx="2743200" cy="365125"/>
          </a:xfrm>
          <a:prstGeom prst="rect">
            <a:avLst/>
          </a:prstGeom>
        </p:spPr>
        <p:txBody>
          <a:bodyPr/>
          <a:lstStyle/>
          <a:p>
            <a:fld id="{ACA7171A-286F-4D7E-BE8C-3E110AC0954E}" type="slidenum">
              <a:rPr lang="fr-FR" smtClean="0"/>
              <a:t>‹N°›</a:t>
            </a:fld>
            <a:endParaRPr lang="fr-FR"/>
          </a:p>
        </p:txBody>
      </p:sp>
    </p:spTree>
    <p:extLst>
      <p:ext uri="{BB962C8B-B14F-4D97-AF65-F5344CB8AC3E}">
        <p14:creationId xmlns:p14="http://schemas.microsoft.com/office/powerpoint/2010/main" val="327461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934F73-BD0A-4F4E-814E-F79712EC929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0319274-2801-4336-BAEA-5ABC955D6965}"/>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48D6E57-436E-44D6-A7DC-F3CF3B2EB18B}"/>
              </a:ext>
            </a:extLst>
          </p:cNvPr>
          <p:cNvSpPr>
            <a:spLocks noGrp="1"/>
          </p:cNvSpPr>
          <p:nvPr>
            <p:ph type="dt" sz="half" idx="10"/>
          </p:nvPr>
        </p:nvSpPr>
        <p:spPr>
          <a:xfrm>
            <a:off x="838200" y="6356350"/>
            <a:ext cx="2743200" cy="365125"/>
          </a:xfrm>
          <a:prstGeom prst="rect">
            <a:avLst/>
          </a:prstGeom>
        </p:spPr>
        <p:txBody>
          <a:bodyPr/>
          <a:lstStyle/>
          <a:p>
            <a:fld id="{9D695822-20C5-435D-97F4-4E658C055D26}" type="datetimeFigureOut">
              <a:rPr lang="fr-FR" smtClean="0"/>
              <a:t>02/02/2022</a:t>
            </a:fld>
            <a:endParaRPr lang="fr-FR"/>
          </a:p>
        </p:txBody>
      </p:sp>
      <p:sp>
        <p:nvSpPr>
          <p:cNvPr id="5" name="Espace réservé du pied de page 4">
            <a:extLst>
              <a:ext uri="{FF2B5EF4-FFF2-40B4-BE49-F238E27FC236}">
                <a16:creationId xmlns:a16="http://schemas.microsoft.com/office/drawing/2014/main" id="{F312D4B5-3927-4165-B740-8F05286DD157}"/>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C81C0E77-D455-4624-ABD3-17262F4FEA89}"/>
              </a:ext>
            </a:extLst>
          </p:cNvPr>
          <p:cNvSpPr>
            <a:spLocks noGrp="1"/>
          </p:cNvSpPr>
          <p:nvPr>
            <p:ph type="sldNum" sz="quarter" idx="12"/>
          </p:nvPr>
        </p:nvSpPr>
        <p:spPr>
          <a:xfrm>
            <a:off x="8610600" y="6356350"/>
            <a:ext cx="2743200" cy="365125"/>
          </a:xfrm>
          <a:prstGeom prst="rect">
            <a:avLst/>
          </a:prstGeom>
        </p:spPr>
        <p:txBody>
          <a:bodyPr/>
          <a:lstStyle/>
          <a:p>
            <a:fld id="{ACA7171A-286F-4D7E-BE8C-3E110AC0954E}" type="slidenum">
              <a:rPr lang="fr-FR" smtClean="0"/>
              <a:t>‹N°›</a:t>
            </a:fld>
            <a:endParaRPr lang="fr-FR"/>
          </a:p>
        </p:txBody>
      </p:sp>
    </p:spTree>
    <p:extLst>
      <p:ext uri="{BB962C8B-B14F-4D97-AF65-F5344CB8AC3E}">
        <p14:creationId xmlns:p14="http://schemas.microsoft.com/office/powerpoint/2010/main" val="3025338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A155E28-65EB-48DF-BE8A-969FC6FCFD5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A56E2B7-9838-4E15-8851-0412C4AC7C44}"/>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3B967E9-1C30-4B32-91DE-534BFB3D549B}"/>
              </a:ext>
            </a:extLst>
          </p:cNvPr>
          <p:cNvSpPr>
            <a:spLocks noGrp="1"/>
          </p:cNvSpPr>
          <p:nvPr>
            <p:ph type="dt" sz="half" idx="10"/>
          </p:nvPr>
        </p:nvSpPr>
        <p:spPr>
          <a:xfrm>
            <a:off x="838200" y="6356350"/>
            <a:ext cx="2743200" cy="365125"/>
          </a:xfrm>
          <a:prstGeom prst="rect">
            <a:avLst/>
          </a:prstGeom>
        </p:spPr>
        <p:txBody>
          <a:bodyPr/>
          <a:lstStyle/>
          <a:p>
            <a:fld id="{9D695822-20C5-435D-97F4-4E658C055D26}" type="datetimeFigureOut">
              <a:rPr lang="fr-FR" smtClean="0"/>
              <a:t>02/02/2022</a:t>
            </a:fld>
            <a:endParaRPr lang="fr-FR"/>
          </a:p>
        </p:txBody>
      </p:sp>
      <p:sp>
        <p:nvSpPr>
          <p:cNvPr id="5" name="Espace réservé du pied de page 4">
            <a:extLst>
              <a:ext uri="{FF2B5EF4-FFF2-40B4-BE49-F238E27FC236}">
                <a16:creationId xmlns:a16="http://schemas.microsoft.com/office/drawing/2014/main" id="{46DACD95-5DBA-42DC-AD3D-02D96D51AA39}"/>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E73123CA-C886-4CD8-B7E5-B938E5327371}"/>
              </a:ext>
            </a:extLst>
          </p:cNvPr>
          <p:cNvSpPr>
            <a:spLocks noGrp="1"/>
          </p:cNvSpPr>
          <p:nvPr>
            <p:ph type="sldNum" sz="quarter" idx="12"/>
          </p:nvPr>
        </p:nvSpPr>
        <p:spPr>
          <a:xfrm>
            <a:off x="8610600" y="6356350"/>
            <a:ext cx="2743200" cy="365125"/>
          </a:xfrm>
          <a:prstGeom prst="rect">
            <a:avLst/>
          </a:prstGeom>
        </p:spPr>
        <p:txBody>
          <a:bodyPr/>
          <a:lstStyle/>
          <a:p>
            <a:fld id="{ACA7171A-286F-4D7E-BE8C-3E110AC0954E}" type="slidenum">
              <a:rPr lang="fr-FR" smtClean="0"/>
              <a:t>‹N°›</a:t>
            </a:fld>
            <a:endParaRPr lang="fr-FR"/>
          </a:p>
        </p:txBody>
      </p:sp>
    </p:spTree>
    <p:extLst>
      <p:ext uri="{BB962C8B-B14F-4D97-AF65-F5344CB8AC3E}">
        <p14:creationId xmlns:p14="http://schemas.microsoft.com/office/powerpoint/2010/main" val="2435822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340788-CABF-4557-BE54-2402F97CA64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88C899F-AA9D-4D83-90F9-BC9789777BE5}"/>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2B155C9-A2BA-46B0-A2BE-58196E40D36E}"/>
              </a:ext>
            </a:extLst>
          </p:cNvPr>
          <p:cNvSpPr>
            <a:spLocks noGrp="1"/>
          </p:cNvSpPr>
          <p:nvPr>
            <p:ph type="dt" sz="half" idx="10"/>
          </p:nvPr>
        </p:nvSpPr>
        <p:spPr>
          <a:xfrm>
            <a:off x="838200" y="6356350"/>
            <a:ext cx="2743200" cy="365125"/>
          </a:xfrm>
          <a:prstGeom prst="rect">
            <a:avLst/>
          </a:prstGeom>
        </p:spPr>
        <p:txBody>
          <a:bodyPr/>
          <a:lstStyle/>
          <a:p>
            <a:fld id="{9D695822-20C5-435D-97F4-4E658C055D26}" type="datetimeFigureOut">
              <a:rPr lang="fr-FR" smtClean="0"/>
              <a:t>02/02/2022</a:t>
            </a:fld>
            <a:endParaRPr lang="fr-FR"/>
          </a:p>
        </p:txBody>
      </p:sp>
      <p:sp>
        <p:nvSpPr>
          <p:cNvPr id="5" name="Espace réservé du pied de page 4">
            <a:extLst>
              <a:ext uri="{FF2B5EF4-FFF2-40B4-BE49-F238E27FC236}">
                <a16:creationId xmlns:a16="http://schemas.microsoft.com/office/drawing/2014/main" id="{7B8A5FA3-C252-46CC-9FF7-AA18E90AC74A}"/>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80D9403D-12DE-4875-ADD3-1C85B3377A37}"/>
              </a:ext>
            </a:extLst>
          </p:cNvPr>
          <p:cNvSpPr>
            <a:spLocks noGrp="1"/>
          </p:cNvSpPr>
          <p:nvPr>
            <p:ph type="sldNum" sz="quarter" idx="12"/>
          </p:nvPr>
        </p:nvSpPr>
        <p:spPr>
          <a:xfrm>
            <a:off x="8610600" y="6356350"/>
            <a:ext cx="2743200" cy="365125"/>
          </a:xfrm>
          <a:prstGeom prst="rect">
            <a:avLst/>
          </a:prstGeom>
        </p:spPr>
        <p:txBody>
          <a:bodyPr/>
          <a:lstStyle/>
          <a:p>
            <a:fld id="{ACA7171A-286F-4D7E-BE8C-3E110AC0954E}" type="slidenum">
              <a:rPr lang="fr-FR" smtClean="0"/>
              <a:t>‹N°›</a:t>
            </a:fld>
            <a:endParaRPr lang="fr-FR"/>
          </a:p>
        </p:txBody>
      </p:sp>
    </p:spTree>
    <p:extLst>
      <p:ext uri="{BB962C8B-B14F-4D97-AF65-F5344CB8AC3E}">
        <p14:creationId xmlns:p14="http://schemas.microsoft.com/office/powerpoint/2010/main" val="2767843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Pr>
        <a:solidFill>
          <a:srgbClr val="C00000"/>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D111E9-09CA-40FE-BC96-26C830C417B6}"/>
              </a:ext>
            </a:extLst>
          </p:cNvPr>
          <p:cNvSpPr>
            <a:spLocks noGrp="1"/>
          </p:cNvSpPr>
          <p:nvPr>
            <p:ph type="title"/>
          </p:nvPr>
        </p:nvSpPr>
        <p:spPr>
          <a:xfrm>
            <a:off x="831850" y="1709739"/>
            <a:ext cx="10515600" cy="2349796"/>
          </a:xfrm>
        </p:spPr>
        <p:txBody>
          <a:bodyPr anchor="ctr">
            <a:normAutofit/>
          </a:bodyPr>
          <a:lstStyle>
            <a:lvl1pPr algn="ctr">
              <a:defRPr sz="7200">
                <a:solidFill>
                  <a:schemeClr val="bg1"/>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D194433E-0B4C-4686-9F08-D74BC6020226}"/>
              </a:ext>
            </a:extLst>
          </p:cNvPr>
          <p:cNvSpPr>
            <a:spLocks noGrp="1"/>
          </p:cNvSpPr>
          <p:nvPr>
            <p:ph type="body" idx="1" hasCustomPrompt="1"/>
          </p:nvPr>
        </p:nvSpPr>
        <p:spPr>
          <a:xfrm>
            <a:off x="831850" y="4059535"/>
            <a:ext cx="10515600" cy="1500187"/>
          </a:xfrm>
        </p:spPr>
        <p:txBody>
          <a:bodyPr anchor="ct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32409632-1F5C-4425-9D59-CC0EFB4692F6}"/>
              </a:ext>
            </a:extLst>
          </p:cNvPr>
          <p:cNvSpPr>
            <a:spLocks noGrp="1"/>
          </p:cNvSpPr>
          <p:nvPr>
            <p:ph type="dt" sz="half" idx="10"/>
          </p:nvPr>
        </p:nvSpPr>
        <p:spPr>
          <a:xfrm>
            <a:off x="838200" y="6356350"/>
            <a:ext cx="2743200" cy="365125"/>
          </a:xfrm>
          <a:prstGeom prst="rect">
            <a:avLst/>
          </a:prstGeom>
        </p:spPr>
        <p:txBody>
          <a:bodyPr anchor="ctr"/>
          <a:lstStyle>
            <a:lvl1pPr algn="ctr">
              <a:defRPr>
                <a:solidFill>
                  <a:schemeClr val="bg1"/>
                </a:solidFill>
              </a:defRPr>
            </a:lvl1pPr>
          </a:lstStyle>
          <a:p>
            <a:fld id="{9D695822-20C5-435D-97F4-4E658C055D26}" type="datetimeFigureOut">
              <a:rPr lang="fr-FR" smtClean="0"/>
              <a:pPr/>
              <a:t>02/02/2022</a:t>
            </a:fld>
            <a:endParaRPr lang="fr-FR"/>
          </a:p>
        </p:txBody>
      </p:sp>
      <p:sp>
        <p:nvSpPr>
          <p:cNvPr id="5" name="Espace réservé du pied de page 4">
            <a:extLst>
              <a:ext uri="{FF2B5EF4-FFF2-40B4-BE49-F238E27FC236}">
                <a16:creationId xmlns:a16="http://schemas.microsoft.com/office/drawing/2014/main" id="{C6D6E91D-A39B-4C74-B9A0-0B4E5509B24C}"/>
              </a:ext>
            </a:extLst>
          </p:cNvPr>
          <p:cNvSpPr>
            <a:spLocks noGrp="1"/>
          </p:cNvSpPr>
          <p:nvPr>
            <p:ph type="ftr" sz="quarter" idx="11"/>
          </p:nvPr>
        </p:nvSpPr>
        <p:spPr>
          <a:xfrm>
            <a:off x="4038600" y="6356350"/>
            <a:ext cx="4114800" cy="365125"/>
          </a:xfrm>
          <a:prstGeom prst="rect">
            <a:avLst/>
          </a:prstGeom>
        </p:spPr>
        <p:txBody>
          <a:bodyPr anchor="ctr"/>
          <a:lstStyle>
            <a:lvl1pPr algn="ctr">
              <a:defRPr>
                <a:solidFill>
                  <a:schemeClr val="bg1"/>
                </a:solidFill>
              </a:defRPr>
            </a:lvl1pPr>
          </a:lstStyle>
          <a:p>
            <a:endParaRPr lang="fr-FR"/>
          </a:p>
        </p:txBody>
      </p:sp>
      <p:sp>
        <p:nvSpPr>
          <p:cNvPr id="6" name="Espace réservé du numéro de diapositive 5">
            <a:extLst>
              <a:ext uri="{FF2B5EF4-FFF2-40B4-BE49-F238E27FC236}">
                <a16:creationId xmlns:a16="http://schemas.microsoft.com/office/drawing/2014/main" id="{9D2D2755-1EBE-424C-B1DB-2AB66C02F46E}"/>
              </a:ext>
            </a:extLst>
          </p:cNvPr>
          <p:cNvSpPr>
            <a:spLocks noGrp="1"/>
          </p:cNvSpPr>
          <p:nvPr>
            <p:ph type="sldNum" sz="quarter" idx="12"/>
          </p:nvPr>
        </p:nvSpPr>
        <p:spPr>
          <a:xfrm>
            <a:off x="8610600" y="6356350"/>
            <a:ext cx="2743200" cy="365125"/>
          </a:xfrm>
          <a:prstGeom prst="rect">
            <a:avLst/>
          </a:prstGeom>
        </p:spPr>
        <p:txBody>
          <a:bodyPr anchor="ctr"/>
          <a:lstStyle>
            <a:lvl1pPr algn="ctr">
              <a:defRPr>
                <a:solidFill>
                  <a:schemeClr val="bg1"/>
                </a:solidFill>
              </a:defRPr>
            </a:lvl1pPr>
          </a:lstStyle>
          <a:p>
            <a:fld id="{ACA7171A-286F-4D7E-BE8C-3E110AC0954E}" type="slidenum">
              <a:rPr lang="fr-FR" smtClean="0"/>
              <a:pPr/>
              <a:t>‹N°›</a:t>
            </a:fld>
            <a:endParaRPr lang="fr-FR"/>
          </a:p>
        </p:txBody>
      </p:sp>
      <p:sp>
        <p:nvSpPr>
          <p:cNvPr id="8" name="Rectangle 7">
            <a:extLst>
              <a:ext uri="{FF2B5EF4-FFF2-40B4-BE49-F238E27FC236}">
                <a16:creationId xmlns:a16="http://schemas.microsoft.com/office/drawing/2014/main" id="{5FECCBE0-9864-E947-A4BB-6D446583DFB5}"/>
              </a:ext>
            </a:extLst>
          </p:cNvPr>
          <p:cNvSpPr/>
          <p:nvPr userDrawn="1"/>
        </p:nvSpPr>
        <p:spPr>
          <a:xfrm>
            <a:off x="1" y="6492875"/>
            <a:ext cx="1297858" cy="365125"/>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28127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070E2A-23A6-4CC4-8E76-B9E4E235623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EBE8BEF-DA1D-4A45-A2A7-759F3ADD1D78}"/>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728EF95-AC33-4136-8B52-38134942BDDC}"/>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880E29D-C225-47CF-80FB-9E8C5ABBB91E}"/>
              </a:ext>
            </a:extLst>
          </p:cNvPr>
          <p:cNvSpPr>
            <a:spLocks noGrp="1"/>
          </p:cNvSpPr>
          <p:nvPr>
            <p:ph type="dt" sz="half" idx="10"/>
          </p:nvPr>
        </p:nvSpPr>
        <p:spPr>
          <a:xfrm>
            <a:off x="838200" y="6356350"/>
            <a:ext cx="2743200" cy="365125"/>
          </a:xfrm>
          <a:prstGeom prst="rect">
            <a:avLst/>
          </a:prstGeom>
        </p:spPr>
        <p:txBody>
          <a:bodyPr/>
          <a:lstStyle/>
          <a:p>
            <a:fld id="{9D695822-20C5-435D-97F4-4E658C055D26}" type="datetimeFigureOut">
              <a:rPr lang="fr-FR" smtClean="0"/>
              <a:t>02/02/2022</a:t>
            </a:fld>
            <a:endParaRPr lang="fr-FR"/>
          </a:p>
        </p:txBody>
      </p:sp>
      <p:sp>
        <p:nvSpPr>
          <p:cNvPr id="6" name="Espace réservé du pied de page 5">
            <a:extLst>
              <a:ext uri="{FF2B5EF4-FFF2-40B4-BE49-F238E27FC236}">
                <a16:creationId xmlns:a16="http://schemas.microsoft.com/office/drawing/2014/main" id="{D56536C3-5F60-4C8A-BB0E-49296A58DDF2}"/>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584AE9E7-A68B-46E4-B3DF-ADF097EF4D5A}"/>
              </a:ext>
            </a:extLst>
          </p:cNvPr>
          <p:cNvSpPr>
            <a:spLocks noGrp="1"/>
          </p:cNvSpPr>
          <p:nvPr>
            <p:ph type="sldNum" sz="quarter" idx="12"/>
          </p:nvPr>
        </p:nvSpPr>
        <p:spPr>
          <a:xfrm>
            <a:off x="8610600" y="6356350"/>
            <a:ext cx="2743200" cy="365125"/>
          </a:xfrm>
          <a:prstGeom prst="rect">
            <a:avLst/>
          </a:prstGeom>
        </p:spPr>
        <p:txBody>
          <a:bodyPr/>
          <a:lstStyle/>
          <a:p>
            <a:fld id="{ACA7171A-286F-4D7E-BE8C-3E110AC0954E}" type="slidenum">
              <a:rPr lang="fr-FR" smtClean="0"/>
              <a:t>‹N°›</a:t>
            </a:fld>
            <a:endParaRPr lang="fr-FR"/>
          </a:p>
        </p:txBody>
      </p:sp>
    </p:spTree>
    <p:extLst>
      <p:ext uri="{BB962C8B-B14F-4D97-AF65-F5344CB8AC3E}">
        <p14:creationId xmlns:p14="http://schemas.microsoft.com/office/powerpoint/2010/main" val="1887419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36C703-B926-47DC-8099-CEF618E5FCF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6F8755D-9895-4733-9B27-0BFD70FFDD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0B161072-336A-4C3E-A35F-7A6390D82D36}"/>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526416B-3989-4A62-85F2-616CF58C89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9138F1AD-C56C-40AD-BBA5-77E020D752DC}"/>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DC8A492-621B-4BAE-9B41-35A578069CC2}"/>
              </a:ext>
            </a:extLst>
          </p:cNvPr>
          <p:cNvSpPr>
            <a:spLocks noGrp="1"/>
          </p:cNvSpPr>
          <p:nvPr>
            <p:ph type="dt" sz="half" idx="10"/>
          </p:nvPr>
        </p:nvSpPr>
        <p:spPr>
          <a:xfrm>
            <a:off x="838200" y="6356350"/>
            <a:ext cx="2743200" cy="365125"/>
          </a:xfrm>
          <a:prstGeom prst="rect">
            <a:avLst/>
          </a:prstGeom>
        </p:spPr>
        <p:txBody>
          <a:bodyPr/>
          <a:lstStyle/>
          <a:p>
            <a:fld id="{9D695822-20C5-435D-97F4-4E658C055D26}" type="datetimeFigureOut">
              <a:rPr lang="fr-FR" smtClean="0"/>
              <a:t>02/02/2022</a:t>
            </a:fld>
            <a:endParaRPr lang="fr-FR"/>
          </a:p>
        </p:txBody>
      </p:sp>
      <p:sp>
        <p:nvSpPr>
          <p:cNvPr id="8" name="Espace réservé du pied de page 7">
            <a:extLst>
              <a:ext uri="{FF2B5EF4-FFF2-40B4-BE49-F238E27FC236}">
                <a16:creationId xmlns:a16="http://schemas.microsoft.com/office/drawing/2014/main" id="{19807AB6-98CA-4603-8427-127DD6CD596E}"/>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9" name="Espace réservé du numéro de diapositive 8">
            <a:extLst>
              <a:ext uri="{FF2B5EF4-FFF2-40B4-BE49-F238E27FC236}">
                <a16:creationId xmlns:a16="http://schemas.microsoft.com/office/drawing/2014/main" id="{E9647A4B-48AB-4F06-B24C-72C7D8C0A3B7}"/>
              </a:ext>
            </a:extLst>
          </p:cNvPr>
          <p:cNvSpPr>
            <a:spLocks noGrp="1"/>
          </p:cNvSpPr>
          <p:nvPr>
            <p:ph type="sldNum" sz="quarter" idx="12"/>
          </p:nvPr>
        </p:nvSpPr>
        <p:spPr>
          <a:xfrm>
            <a:off x="8610600" y="6356350"/>
            <a:ext cx="2743200" cy="365125"/>
          </a:xfrm>
          <a:prstGeom prst="rect">
            <a:avLst/>
          </a:prstGeom>
        </p:spPr>
        <p:txBody>
          <a:bodyPr/>
          <a:lstStyle/>
          <a:p>
            <a:fld id="{ACA7171A-286F-4D7E-BE8C-3E110AC0954E}" type="slidenum">
              <a:rPr lang="fr-FR" smtClean="0"/>
              <a:t>‹N°›</a:t>
            </a:fld>
            <a:endParaRPr lang="fr-FR"/>
          </a:p>
        </p:txBody>
      </p:sp>
    </p:spTree>
    <p:extLst>
      <p:ext uri="{BB962C8B-B14F-4D97-AF65-F5344CB8AC3E}">
        <p14:creationId xmlns:p14="http://schemas.microsoft.com/office/powerpoint/2010/main" val="3551294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16A35C-E899-4774-A057-E3276639C78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DB081C5-422E-4C96-8E14-5923834ECAC2}"/>
              </a:ext>
            </a:extLst>
          </p:cNvPr>
          <p:cNvSpPr>
            <a:spLocks noGrp="1"/>
          </p:cNvSpPr>
          <p:nvPr>
            <p:ph type="dt" sz="half" idx="10"/>
          </p:nvPr>
        </p:nvSpPr>
        <p:spPr>
          <a:xfrm>
            <a:off x="838200" y="6356350"/>
            <a:ext cx="2743200" cy="365125"/>
          </a:xfrm>
          <a:prstGeom prst="rect">
            <a:avLst/>
          </a:prstGeom>
        </p:spPr>
        <p:txBody>
          <a:bodyPr/>
          <a:lstStyle/>
          <a:p>
            <a:fld id="{9D695822-20C5-435D-97F4-4E658C055D26}" type="datetimeFigureOut">
              <a:rPr lang="fr-FR" smtClean="0"/>
              <a:t>02/02/2022</a:t>
            </a:fld>
            <a:endParaRPr lang="fr-FR"/>
          </a:p>
        </p:txBody>
      </p:sp>
      <p:sp>
        <p:nvSpPr>
          <p:cNvPr id="4" name="Espace réservé du pied de page 3">
            <a:extLst>
              <a:ext uri="{FF2B5EF4-FFF2-40B4-BE49-F238E27FC236}">
                <a16:creationId xmlns:a16="http://schemas.microsoft.com/office/drawing/2014/main" id="{F59C139F-8DA7-43DA-A9BC-E9022818BF7A}"/>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5" name="Espace réservé du numéro de diapositive 4">
            <a:extLst>
              <a:ext uri="{FF2B5EF4-FFF2-40B4-BE49-F238E27FC236}">
                <a16:creationId xmlns:a16="http://schemas.microsoft.com/office/drawing/2014/main" id="{47F1183F-5A13-4088-8A3B-FD63F5652D59}"/>
              </a:ext>
            </a:extLst>
          </p:cNvPr>
          <p:cNvSpPr>
            <a:spLocks noGrp="1"/>
          </p:cNvSpPr>
          <p:nvPr>
            <p:ph type="sldNum" sz="quarter" idx="12"/>
          </p:nvPr>
        </p:nvSpPr>
        <p:spPr>
          <a:xfrm>
            <a:off x="8610600" y="6356350"/>
            <a:ext cx="2743200" cy="365125"/>
          </a:xfrm>
          <a:prstGeom prst="rect">
            <a:avLst/>
          </a:prstGeom>
        </p:spPr>
        <p:txBody>
          <a:bodyPr/>
          <a:lstStyle/>
          <a:p>
            <a:fld id="{ACA7171A-286F-4D7E-BE8C-3E110AC0954E}" type="slidenum">
              <a:rPr lang="fr-FR" smtClean="0"/>
              <a:t>‹N°›</a:t>
            </a:fld>
            <a:endParaRPr lang="fr-FR"/>
          </a:p>
        </p:txBody>
      </p:sp>
    </p:spTree>
    <p:extLst>
      <p:ext uri="{BB962C8B-B14F-4D97-AF65-F5344CB8AC3E}">
        <p14:creationId xmlns:p14="http://schemas.microsoft.com/office/powerpoint/2010/main" val="295248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DE7B4FC-50B3-46D5-AF20-2B5F8619708C}"/>
              </a:ext>
            </a:extLst>
          </p:cNvPr>
          <p:cNvSpPr>
            <a:spLocks noGrp="1"/>
          </p:cNvSpPr>
          <p:nvPr>
            <p:ph type="dt" sz="half" idx="10"/>
          </p:nvPr>
        </p:nvSpPr>
        <p:spPr>
          <a:xfrm>
            <a:off x="838200" y="6356350"/>
            <a:ext cx="2743200" cy="365125"/>
          </a:xfrm>
          <a:prstGeom prst="rect">
            <a:avLst/>
          </a:prstGeom>
        </p:spPr>
        <p:txBody>
          <a:bodyPr/>
          <a:lstStyle/>
          <a:p>
            <a:fld id="{9D695822-20C5-435D-97F4-4E658C055D26}" type="datetimeFigureOut">
              <a:rPr lang="fr-FR" smtClean="0"/>
              <a:t>02/02/2022</a:t>
            </a:fld>
            <a:endParaRPr lang="fr-FR"/>
          </a:p>
        </p:txBody>
      </p:sp>
      <p:sp>
        <p:nvSpPr>
          <p:cNvPr id="3" name="Espace réservé du pied de page 2">
            <a:extLst>
              <a:ext uri="{FF2B5EF4-FFF2-40B4-BE49-F238E27FC236}">
                <a16:creationId xmlns:a16="http://schemas.microsoft.com/office/drawing/2014/main" id="{6ED32152-236B-4962-A04E-9B47C2A39BA7}"/>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4" name="Espace réservé du numéro de diapositive 3">
            <a:extLst>
              <a:ext uri="{FF2B5EF4-FFF2-40B4-BE49-F238E27FC236}">
                <a16:creationId xmlns:a16="http://schemas.microsoft.com/office/drawing/2014/main" id="{77942617-34E1-4B23-BF2E-F125A7653480}"/>
              </a:ext>
            </a:extLst>
          </p:cNvPr>
          <p:cNvSpPr>
            <a:spLocks noGrp="1"/>
          </p:cNvSpPr>
          <p:nvPr>
            <p:ph type="sldNum" sz="quarter" idx="12"/>
          </p:nvPr>
        </p:nvSpPr>
        <p:spPr>
          <a:xfrm>
            <a:off x="8610600" y="6356350"/>
            <a:ext cx="2743200" cy="365125"/>
          </a:xfrm>
          <a:prstGeom prst="rect">
            <a:avLst/>
          </a:prstGeom>
        </p:spPr>
        <p:txBody>
          <a:bodyPr/>
          <a:lstStyle/>
          <a:p>
            <a:fld id="{ACA7171A-286F-4D7E-BE8C-3E110AC0954E}" type="slidenum">
              <a:rPr lang="fr-FR" smtClean="0"/>
              <a:t>‹N°›</a:t>
            </a:fld>
            <a:endParaRPr lang="fr-FR"/>
          </a:p>
        </p:txBody>
      </p:sp>
    </p:spTree>
    <p:extLst>
      <p:ext uri="{BB962C8B-B14F-4D97-AF65-F5344CB8AC3E}">
        <p14:creationId xmlns:p14="http://schemas.microsoft.com/office/powerpoint/2010/main" val="1900084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0B695A-77E2-4777-8150-F7E7617A133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AF5AFAC-A335-4280-9BCD-EF85B49C0D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A50554-A55B-475C-8D41-B8E9FB02B3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4C4EE5E7-8B72-4E59-91D7-F9EAF4A71D4B}"/>
              </a:ext>
            </a:extLst>
          </p:cNvPr>
          <p:cNvSpPr>
            <a:spLocks noGrp="1"/>
          </p:cNvSpPr>
          <p:nvPr>
            <p:ph type="dt" sz="half" idx="10"/>
          </p:nvPr>
        </p:nvSpPr>
        <p:spPr>
          <a:xfrm>
            <a:off x="838200" y="6356350"/>
            <a:ext cx="2743200" cy="365125"/>
          </a:xfrm>
          <a:prstGeom prst="rect">
            <a:avLst/>
          </a:prstGeom>
        </p:spPr>
        <p:txBody>
          <a:bodyPr/>
          <a:lstStyle/>
          <a:p>
            <a:fld id="{9D695822-20C5-435D-97F4-4E658C055D26}" type="datetimeFigureOut">
              <a:rPr lang="fr-FR" smtClean="0"/>
              <a:t>02/02/2022</a:t>
            </a:fld>
            <a:endParaRPr lang="fr-FR"/>
          </a:p>
        </p:txBody>
      </p:sp>
      <p:sp>
        <p:nvSpPr>
          <p:cNvPr id="6" name="Espace réservé du pied de page 5">
            <a:extLst>
              <a:ext uri="{FF2B5EF4-FFF2-40B4-BE49-F238E27FC236}">
                <a16:creationId xmlns:a16="http://schemas.microsoft.com/office/drawing/2014/main" id="{C3BAB186-59AE-4048-A849-9B060FD0212C}"/>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4939064D-4AEB-43F4-AF17-E1E4817A5343}"/>
              </a:ext>
            </a:extLst>
          </p:cNvPr>
          <p:cNvSpPr>
            <a:spLocks noGrp="1"/>
          </p:cNvSpPr>
          <p:nvPr>
            <p:ph type="sldNum" sz="quarter" idx="12"/>
          </p:nvPr>
        </p:nvSpPr>
        <p:spPr>
          <a:xfrm>
            <a:off x="8610600" y="6356350"/>
            <a:ext cx="2743200" cy="365125"/>
          </a:xfrm>
          <a:prstGeom prst="rect">
            <a:avLst/>
          </a:prstGeom>
        </p:spPr>
        <p:txBody>
          <a:bodyPr/>
          <a:lstStyle/>
          <a:p>
            <a:fld id="{ACA7171A-286F-4D7E-BE8C-3E110AC0954E}" type="slidenum">
              <a:rPr lang="fr-FR" smtClean="0"/>
              <a:t>‹N°›</a:t>
            </a:fld>
            <a:endParaRPr lang="fr-FR"/>
          </a:p>
        </p:txBody>
      </p:sp>
    </p:spTree>
    <p:extLst>
      <p:ext uri="{BB962C8B-B14F-4D97-AF65-F5344CB8AC3E}">
        <p14:creationId xmlns:p14="http://schemas.microsoft.com/office/powerpoint/2010/main" val="988194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AFEEAC-E708-4FFE-9E29-823D3ACFBD0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1E379C4-9C0F-45FF-8FB2-18D5C242C6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2B9DD28-69FD-4DF0-99ED-B781CDA7D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34995C37-573F-4D73-BDB6-05084E7FC900}"/>
              </a:ext>
            </a:extLst>
          </p:cNvPr>
          <p:cNvSpPr>
            <a:spLocks noGrp="1"/>
          </p:cNvSpPr>
          <p:nvPr>
            <p:ph type="dt" sz="half" idx="10"/>
          </p:nvPr>
        </p:nvSpPr>
        <p:spPr>
          <a:xfrm>
            <a:off x="838200" y="6356350"/>
            <a:ext cx="2743200" cy="365125"/>
          </a:xfrm>
          <a:prstGeom prst="rect">
            <a:avLst/>
          </a:prstGeom>
        </p:spPr>
        <p:txBody>
          <a:bodyPr/>
          <a:lstStyle/>
          <a:p>
            <a:fld id="{9D695822-20C5-435D-97F4-4E658C055D26}" type="datetimeFigureOut">
              <a:rPr lang="fr-FR" smtClean="0"/>
              <a:t>02/02/2022</a:t>
            </a:fld>
            <a:endParaRPr lang="fr-FR"/>
          </a:p>
        </p:txBody>
      </p:sp>
      <p:sp>
        <p:nvSpPr>
          <p:cNvPr id="6" name="Espace réservé du pied de page 5">
            <a:extLst>
              <a:ext uri="{FF2B5EF4-FFF2-40B4-BE49-F238E27FC236}">
                <a16:creationId xmlns:a16="http://schemas.microsoft.com/office/drawing/2014/main" id="{AF57B473-1358-474F-827E-2E3FA800D7AD}"/>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FED1855A-F129-45EA-AC32-C136451E68EE}"/>
              </a:ext>
            </a:extLst>
          </p:cNvPr>
          <p:cNvSpPr>
            <a:spLocks noGrp="1"/>
          </p:cNvSpPr>
          <p:nvPr>
            <p:ph type="sldNum" sz="quarter" idx="12"/>
          </p:nvPr>
        </p:nvSpPr>
        <p:spPr>
          <a:xfrm>
            <a:off x="8610600" y="6356350"/>
            <a:ext cx="2743200" cy="365125"/>
          </a:xfrm>
          <a:prstGeom prst="rect">
            <a:avLst/>
          </a:prstGeom>
        </p:spPr>
        <p:txBody>
          <a:bodyPr/>
          <a:lstStyle/>
          <a:p>
            <a:fld id="{ACA7171A-286F-4D7E-BE8C-3E110AC0954E}" type="slidenum">
              <a:rPr lang="fr-FR" smtClean="0"/>
              <a:t>‹N°›</a:t>
            </a:fld>
            <a:endParaRPr lang="fr-FR"/>
          </a:p>
        </p:txBody>
      </p:sp>
    </p:spTree>
    <p:extLst>
      <p:ext uri="{BB962C8B-B14F-4D97-AF65-F5344CB8AC3E}">
        <p14:creationId xmlns:p14="http://schemas.microsoft.com/office/powerpoint/2010/main" val="1433481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359ABD-17B3-D743-BE04-7EF10A2D8CD9}"/>
              </a:ext>
            </a:extLst>
          </p:cNvPr>
          <p:cNvSpPr/>
          <p:nvPr userDrawn="1"/>
        </p:nvSpPr>
        <p:spPr>
          <a:xfrm>
            <a:off x="0" y="6577698"/>
            <a:ext cx="12192000" cy="28030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99903047-4745-4B51-962A-16C91873EB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B92782D-D82D-4176-AAC9-C44CFD9B14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grpSp>
        <p:nvGrpSpPr>
          <p:cNvPr id="7" name="Groupe 6">
            <a:extLst>
              <a:ext uri="{FF2B5EF4-FFF2-40B4-BE49-F238E27FC236}">
                <a16:creationId xmlns:a16="http://schemas.microsoft.com/office/drawing/2014/main" id="{D87C4952-1BD9-3E43-BF00-BA88A1E267C1}"/>
              </a:ext>
            </a:extLst>
          </p:cNvPr>
          <p:cNvGrpSpPr>
            <a:grpSpLocks noChangeAspect="1"/>
          </p:cNvGrpSpPr>
          <p:nvPr userDrawn="1"/>
        </p:nvGrpSpPr>
        <p:grpSpPr>
          <a:xfrm>
            <a:off x="-7410" y="6507857"/>
            <a:ext cx="1223729" cy="350143"/>
            <a:chOff x="653143" y="7207848"/>
            <a:chExt cx="4859383" cy="1390363"/>
          </a:xfrm>
        </p:grpSpPr>
        <p:sp>
          <p:nvSpPr>
            <p:cNvPr id="8" name="Rectangle 7">
              <a:extLst>
                <a:ext uri="{FF2B5EF4-FFF2-40B4-BE49-F238E27FC236}">
                  <a16:creationId xmlns:a16="http://schemas.microsoft.com/office/drawing/2014/main" id="{57A555A7-8161-5249-82CE-E2754279DFA2}"/>
                </a:ext>
              </a:extLst>
            </p:cNvPr>
            <p:cNvSpPr/>
            <p:nvPr userDrawn="1"/>
          </p:nvSpPr>
          <p:spPr>
            <a:xfrm>
              <a:off x="653143" y="7207848"/>
              <a:ext cx="4859383" cy="139036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410751" rtl="0" fontAlgn="auto" latinLnBrk="0" hangingPunct="0">
                <a:lnSpc>
                  <a:spcPct val="100000"/>
                </a:lnSpc>
                <a:spcBef>
                  <a:spcPts val="0"/>
                </a:spcBef>
                <a:spcAft>
                  <a:spcPts val="0"/>
                </a:spcAft>
                <a:buClrTx/>
                <a:buSzTx/>
                <a:buFontTx/>
                <a:buNone/>
                <a:tabLst/>
              </a:pPr>
              <a:endParaRPr kumimoji="0" lang="fr-FR" sz="1547" b="0" i="0" u="none" strike="noStrike" cap="none" spc="0" normalizeH="0" baseline="0">
                <a:ln>
                  <a:noFill/>
                </a:ln>
                <a:solidFill>
                  <a:srgbClr val="FFFFFF"/>
                </a:solidFill>
                <a:effectLst/>
                <a:uFillTx/>
                <a:latin typeface="+mn-lt"/>
                <a:ea typeface="+mn-ea"/>
                <a:cs typeface="+mn-cs"/>
                <a:sym typeface="Helvetica Neue Medium"/>
              </a:endParaRPr>
            </a:p>
          </p:txBody>
        </p:sp>
        <p:pic>
          <p:nvPicPr>
            <p:cNvPr id="9" name="Image 8">
              <a:extLst>
                <a:ext uri="{FF2B5EF4-FFF2-40B4-BE49-F238E27FC236}">
                  <a16:creationId xmlns:a16="http://schemas.microsoft.com/office/drawing/2014/main" id="{9CEA2A5F-9ED5-964A-AC03-BFF1D40A8E3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r="14322"/>
            <a:stretch/>
          </p:blipFill>
          <p:spPr>
            <a:xfrm>
              <a:off x="862150" y="7438314"/>
              <a:ext cx="4454434" cy="960496"/>
            </a:xfrm>
            <a:prstGeom prst="rect">
              <a:avLst/>
            </a:prstGeom>
          </p:spPr>
        </p:pic>
      </p:grpSp>
    </p:spTree>
    <p:extLst>
      <p:ext uri="{BB962C8B-B14F-4D97-AF65-F5344CB8AC3E}">
        <p14:creationId xmlns:p14="http://schemas.microsoft.com/office/powerpoint/2010/main" val="3413375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400" b="1" kern="1200">
          <a:solidFill>
            <a:srgbClr val="C00000"/>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3200" kern="1200">
          <a:solidFill>
            <a:srgbClr val="C00000"/>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lumMod val="50000"/>
            </a:schemeClr>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hyperlink" Target="https://www.legalstart.fr/" TargetMode="External"/><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0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105.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jpeg"/><Relationship Id="rId18" Type="http://schemas.openxmlformats.org/officeDocument/2006/relationships/image" Target="../media/image105.png"/><Relationship Id="rId3" Type="http://schemas.openxmlformats.org/officeDocument/2006/relationships/image" Target="../media/image90.jpeg"/><Relationship Id="rId21" Type="http://schemas.openxmlformats.org/officeDocument/2006/relationships/image" Target="../media/image108.png"/><Relationship Id="rId7" Type="http://schemas.openxmlformats.org/officeDocument/2006/relationships/image" Target="../media/image94.gif"/><Relationship Id="rId12" Type="http://schemas.openxmlformats.org/officeDocument/2006/relationships/image" Target="../media/image99.png"/><Relationship Id="rId17" Type="http://schemas.openxmlformats.org/officeDocument/2006/relationships/image" Target="../media/image104.jpg"/><Relationship Id="rId2" Type="http://schemas.openxmlformats.org/officeDocument/2006/relationships/image" Target="../media/image89.jpeg"/><Relationship Id="rId16" Type="http://schemas.openxmlformats.org/officeDocument/2006/relationships/image" Target="../media/image103.png"/><Relationship Id="rId20" Type="http://schemas.openxmlformats.org/officeDocument/2006/relationships/image" Target="../media/image107.png"/><Relationship Id="rId1" Type="http://schemas.openxmlformats.org/officeDocument/2006/relationships/slideLayout" Target="../slideLayouts/slideLayout2.xml"/><Relationship Id="rId6" Type="http://schemas.openxmlformats.org/officeDocument/2006/relationships/image" Target="../media/image93.png"/><Relationship Id="rId11" Type="http://schemas.openxmlformats.org/officeDocument/2006/relationships/image" Target="../media/image98.jpeg"/><Relationship Id="rId5" Type="http://schemas.openxmlformats.org/officeDocument/2006/relationships/image" Target="../media/image92.jpeg"/><Relationship Id="rId15" Type="http://schemas.openxmlformats.org/officeDocument/2006/relationships/image" Target="../media/image102.png"/><Relationship Id="rId10" Type="http://schemas.openxmlformats.org/officeDocument/2006/relationships/image" Target="../media/image97.jpg"/><Relationship Id="rId19"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96.png"/><Relationship Id="rId14" Type="http://schemas.openxmlformats.org/officeDocument/2006/relationships/image" Target="../media/image101.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8" Type="http://schemas.openxmlformats.org/officeDocument/2006/relationships/hyperlink" Target="https://mymusicteacher.fr/" TargetMode="External"/><Relationship Id="rId3" Type="http://schemas.openxmlformats.org/officeDocument/2006/relationships/image" Target="../media/image111.jpeg"/><Relationship Id="rId7" Type="http://schemas.openxmlformats.org/officeDocument/2006/relationships/hyperlink" Target="https://www.lesfermiersdici.com/" TargetMode="External"/><Relationship Id="rId2" Type="http://schemas.openxmlformats.org/officeDocument/2006/relationships/image" Target="../media/image110.png"/><Relationship Id="rId1" Type="http://schemas.openxmlformats.org/officeDocument/2006/relationships/slideLayout" Target="../slideLayouts/slideLayout6.xml"/><Relationship Id="rId6" Type="http://schemas.openxmlformats.org/officeDocument/2006/relationships/image" Target="../media/image114.png"/><Relationship Id="rId5" Type="http://schemas.openxmlformats.org/officeDocument/2006/relationships/image" Target="../media/image113.jpeg"/><Relationship Id="rId4" Type="http://schemas.openxmlformats.org/officeDocument/2006/relationships/image" Target="../media/image112.jpeg"/><Relationship Id="rId9" Type="http://schemas.openxmlformats.org/officeDocument/2006/relationships/hyperlink" Target="https://inbo.fr/fr/" TargetMode="External"/></Relationships>
</file>

<file path=ppt/slides/_rels/slide109.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2.xml"/><Relationship Id="rId4" Type="http://schemas.openxmlformats.org/officeDocument/2006/relationships/image" Target="../media/image1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21.jpeg"/><Relationship Id="rId7" Type="http://schemas.openxmlformats.org/officeDocument/2006/relationships/image" Target="../media/image125.png"/><Relationship Id="rId2" Type="http://schemas.openxmlformats.org/officeDocument/2006/relationships/image" Target="../media/image120.png"/><Relationship Id="rId1" Type="http://schemas.openxmlformats.org/officeDocument/2006/relationships/slideLayout" Target="../slideLayouts/slideLayout6.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11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cci.fr/web/creation-d-entreprise/testez-votre-profil-entrepreneuria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s://www.estrepublicain.fr/france-monde/2019/12/22/en-images-comment-votre-vie-quotidienne-a-change-en-vingt-ans"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gif"/><Relationship Id="rId1" Type="http://schemas.openxmlformats.org/officeDocument/2006/relationships/slideLayout" Target="../slideLayouts/slideLayout7.xml"/><Relationship Id="rId6" Type="http://schemas.openxmlformats.org/officeDocument/2006/relationships/image" Target="../media/image31.png"/><Relationship Id="rId5" Type="http://schemas.microsoft.com/office/2007/relationships/hdphoto" Target="../media/hdphoto1.wdp"/><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7.png"/><Relationship Id="rId5" Type="http://schemas.microsoft.com/office/2007/relationships/hdphoto" Target="../media/hdphoto3.wdp"/><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bayjoinery.com/how-to-find-a-real-business-coaching-for-you-or-your-team/" TargetMode="External"/><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5.jfi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hyperlink" Target="https://www.youtube.com/watch?v=ReM1uqmVfP0" TargetMode="Externa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6.jfi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hyperlink" Target="https://education.francetv.fr/matiere/economie/premiere/article/l-analyse-de-schumpeter-des-cycles-economiques"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hyperlink" Target="http://theleanstartup.com/principles"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7.png"/><Relationship Id="rId7" Type="http://schemas.openxmlformats.org/officeDocument/2006/relationships/image" Target="../media/image60.png"/><Relationship Id="rId2" Type="http://schemas.openxmlformats.org/officeDocument/2006/relationships/image" Target="../media/image56.png"/><Relationship Id="rId1" Type="http://schemas.openxmlformats.org/officeDocument/2006/relationships/slideLayout" Target="../slideLayouts/slideLayout6.xml"/><Relationship Id="rId6" Type="http://schemas.openxmlformats.org/officeDocument/2006/relationships/image" Target="../media/image59.png"/><Relationship Id="rId5" Type="http://schemas.openxmlformats.org/officeDocument/2006/relationships/image" Target="../media/image58.png"/><Relationship Id="rId4" Type="http://schemas.microsoft.com/office/2007/relationships/hdphoto" Target="../media/hdphoto6.wdp"/><Relationship Id="rId9" Type="http://schemas.openxmlformats.org/officeDocument/2006/relationships/image" Target="../media/image62.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jp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les-aides.fr/" TargetMode="Externa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9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business-builder.cci.fr/" TargetMode="Externa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99.xml.rels><?xml version="1.0" encoding="UTF-8" standalone="yes"?>
<Relationships xmlns="http://schemas.openxmlformats.org/package/2006/relationships"><Relationship Id="rId3" Type="http://schemas.openxmlformats.org/officeDocument/2006/relationships/hyperlink" Target="https://www.bpifrance.fr/" TargetMode="External"/><Relationship Id="rId2" Type="http://schemas.openxmlformats.org/officeDocument/2006/relationships/hyperlink" Target="https://bpifrance-creation.fr/" TargetMode="Externa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918F9C-DBB2-41CD-ADBD-B0B5F1702911}"/>
              </a:ext>
            </a:extLst>
          </p:cNvPr>
          <p:cNvSpPr>
            <a:spLocks noGrp="1"/>
          </p:cNvSpPr>
          <p:nvPr>
            <p:ph type="ctrTitle"/>
          </p:nvPr>
        </p:nvSpPr>
        <p:spPr/>
        <p:txBody>
          <a:bodyPr/>
          <a:lstStyle/>
          <a:p>
            <a:r>
              <a:rPr lang="fr-FR" dirty="0"/>
              <a:t>Entreprendre : </a:t>
            </a:r>
            <a:br>
              <a:rPr lang="fr-FR" dirty="0"/>
            </a:br>
            <a:r>
              <a:rPr lang="fr-FR" dirty="0"/>
              <a:t>c’est facile !</a:t>
            </a:r>
          </a:p>
        </p:txBody>
      </p:sp>
      <p:sp>
        <p:nvSpPr>
          <p:cNvPr id="3" name="Sous-titre 2">
            <a:extLst>
              <a:ext uri="{FF2B5EF4-FFF2-40B4-BE49-F238E27FC236}">
                <a16:creationId xmlns:a16="http://schemas.microsoft.com/office/drawing/2014/main" id="{3DE48994-0CEE-4A6E-B4A9-82EE94CE9985}"/>
              </a:ext>
            </a:extLst>
          </p:cNvPr>
          <p:cNvSpPr>
            <a:spLocks noGrp="1"/>
          </p:cNvSpPr>
          <p:nvPr>
            <p:ph type="subTitle" idx="1"/>
          </p:nvPr>
        </p:nvSpPr>
        <p:spPr>
          <a:xfrm>
            <a:off x="1524000" y="4268610"/>
            <a:ext cx="9144000" cy="1019880"/>
          </a:xfrm>
        </p:spPr>
        <p:txBody>
          <a:bodyPr>
            <a:normAutofit/>
          </a:bodyPr>
          <a:lstStyle/>
          <a:p>
            <a:r>
              <a:rPr lang="fr-FR" sz="3200" dirty="0"/>
              <a:t>Atelier de sensibilisation à la culture entrepreneuriale</a:t>
            </a:r>
          </a:p>
        </p:txBody>
      </p:sp>
      <p:pic>
        <p:nvPicPr>
          <p:cNvPr id="5" name="Image 4">
            <a:extLst>
              <a:ext uri="{FF2B5EF4-FFF2-40B4-BE49-F238E27FC236}">
                <a16:creationId xmlns:a16="http://schemas.microsoft.com/office/drawing/2014/main" id="{C6B40B3A-B760-4165-8D97-9E3CDF360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0495" y="238848"/>
            <a:ext cx="1492573" cy="872082"/>
          </a:xfrm>
          <a:prstGeom prst="rect">
            <a:avLst/>
          </a:prstGeom>
        </p:spPr>
      </p:pic>
      <p:pic>
        <p:nvPicPr>
          <p:cNvPr id="7" name="Image 6">
            <a:extLst>
              <a:ext uri="{FF2B5EF4-FFF2-40B4-BE49-F238E27FC236}">
                <a16:creationId xmlns:a16="http://schemas.microsoft.com/office/drawing/2014/main" id="{3476BAC9-5705-4EB9-9F3B-157F33511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962" y="134823"/>
            <a:ext cx="2612038" cy="1155700"/>
          </a:xfrm>
          <a:prstGeom prst="rect">
            <a:avLst/>
          </a:prstGeom>
        </p:spPr>
      </p:pic>
      <p:sp>
        <p:nvSpPr>
          <p:cNvPr id="11" name="ZoneTexte 10">
            <a:extLst>
              <a:ext uri="{FF2B5EF4-FFF2-40B4-BE49-F238E27FC236}">
                <a16:creationId xmlns:a16="http://schemas.microsoft.com/office/drawing/2014/main" id="{9886F6E3-FD0B-A743-B558-5B6DE2C24C2E}"/>
              </a:ext>
            </a:extLst>
          </p:cNvPr>
          <p:cNvSpPr txBox="1"/>
          <p:nvPr/>
        </p:nvSpPr>
        <p:spPr>
          <a:xfrm>
            <a:off x="4476205" y="1569510"/>
            <a:ext cx="3239590" cy="590931"/>
          </a:xfrm>
          <a:prstGeom prst="rect">
            <a:avLst/>
          </a:prstGeom>
        </p:spPr>
        <p:txBody>
          <a:bodyPr vert="horz" lIns="91440" tIns="45720" rIns="91440" bIns="45720" rtlCol="0">
            <a:normAutofit/>
          </a:bodyPr>
          <a:lstStyle>
            <a:lvl1pPr indent="0" algn="ctr">
              <a:lnSpc>
                <a:spcPct val="90000"/>
              </a:lnSpc>
              <a:spcBef>
                <a:spcPts val="1000"/>
              </a:spcBef>
              <a:buFont typeface="Arial" panose="020B0604020202020204" pitchFamily="34" charset="0"/>
              <a:buNone/>
              <a:defRPr sz="3600">
                <a:latin typeface="Calibri" panose="020F0502020204030204" pitchFamily="34" charset="0"/>
                <a:cs typeface="Calibri" panose="020F0502020204030204" pitchFamily="34" charset="0"/>
              </a:defRPr>
            </a:lvl1pPr>
            <a:lvl2pPr indent="0" algn="ctr">
              <a:lnSpc>
                <a:spcPct val="90000"/>
              </a:lnSpc>
              <a:spcBef>
                <a:spcPts val="500"/>
              </a:spcBef>
              <a:buFont typeface="Arial" panose="020B0604020202020204" pitchFamily="34" charset="0"/>
              <a:buNone/>
              <a:defRPr sz="2000">
                <a:solidFill>
                  <a:srgbClr val="C00000"/>
                </a:solidFill>
                <a:latin typeface="Calibri" panose="020F0502020204030204" pitchFamily="34" charset="0"/>
                <a:cs typeface="Calibri" panose="020F0502020204030204" pitchFamily="34" charset="0"/>
              </a:defRPr>
            </a:lvl2pPr>
            <a:lvl3pPr indent="0" algn="ctr">
              <a:lnSpc>
                <a:spcPct val="90000"/>
              </a:lnSpc>
              <a:spcBef>
                <a:spcPts val="500"/>
              </a:spcBef>
              <a:buFont typeface="Arial" panose="020B0604020202020204" pitchFamily="34" charset="0"/>
              <a:buNone/>
              <a:defRPr>
                <a:solidFill>
                  <a:schemeClr val="bg1">
                    <a:lumMod val="50000"/>
                  </a:schemeClr>
                </a:solidFill>
                <a:latin typeface="Calibri" panose="020F0502020204030204" pitchFamily="34" charset="0"/>
                <a:cs typeface="Calibri" panose="020F0502020204030204" pitchFamily="34" charset="0"/>
              </a:defRPr>
            </a:lvl3pPr>
            <a:lvl4pPr indent="0" algn="ctr">
              <a:lnSpc>
                <a:spcPct val="90000"/>
              </a:lnSpc>
              <a:spcBef>
                <a:spcPts val="500"/>
              </a:spcBef>
              <a:buFont typeface="Arial" panose="020B0604020202020204" pitchFamily="34" charset="0"/>
              <a:buNone/>
              <a:defRPr sz="1600">
                <a:latin typeface="Calibri" panose="020F0502020204030204" pitchFamily="34" charset="0"/>
                <a:cs typeface="Calibri" panose="020F0502020204030204" pitchFamily="34" charset="0"/>
              </a:defRPr>
            </a:lvl4pPr>
            <a:lvl5pPr indent="0" algn="ctr">
              <a:lnSpc>
                <a:spcPct val="90000"/>
              </a:lnSpc>
              <a:spcBef>
                <a:spcPts val="500"/>
              </a:spcBef>
              <a:buFont typeface="Arial" panose="020B0604020202020204" pitchFamily="34" charset="0"/>
              <a:buNone/>
              <a:defRPr sz="1600">
                <a:latin typeface="Calibri" panose="020F0502020204030204" pitchFamily="34" charset="0"/>
                <a:cs typeface="Calibri" panose="020F0502020204030204" pitchFamily="34" charset="0"/>
              </a:defRPr>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fr-FR" dirty="0">
                <a:solidFill>
                  <a:srgbClr val="C00000"/>
                </a:solidFill>
              </a:rPr>
              <a:t>UE Ouverture</a:t>
            </a:r>
          </a:p>
        </p:txBody>
      </p:sp>
      <p:sp>
        <p:nvSpPr>
          <p:cNvPr id="12" name="ZoneTexte 11">
            <a:extLst>
              <a:ext uri="{FF2B5EF4-FFF2-40B4-BE49-F238E27FC236}">
                <a16:creationId xmlns:a16="http://schemas.microsoft.com/office/drawing/2014/main" id="{BF72422E-9F67-2F42-905A-06B6649C3E8F}"/>
              </a:ext>
            </a:extLst>
          </p:cNvPr>
          <p:cNvSpPr txBox="1"/>
          <p:nvPr/>
        </p:nvSpPr>
        <p:spPr>
          <a:xfrm>
            <a:off x="4537587" y="5644120"/>
            <a:ext cx="3116826" cy="646331"/>
          </a:xfrm>
          <a:prstGeom prst="rect">
            <a:avLst/>
          </a:prstGeom>
          <a:noFill/>
        </p:spPr>
        <p:txBody>
          <a:bodyPr wrap="square" rtlCol="0">
            <a:spAutoFit/>
          </a:bodyPr>
          <a:lstStyle/>
          <a:p>
            <a:pPr algn="ctr"/>
            <a:r>
              <a:rPr lang="fr-FR" b="1" dirty="0"/>
              <a:t>Aramis Marin</a:t>
            </a:r>
          </a:p>
          <a:p>
            <a:pPr algn="ctr"/>
            <a:r>
              <a:rPr lang="fr-FR" i="1" dirty="0" err="1"/>
              <a:t>aramis.marin@univ-lorraine.fr</a:t>
            </a:r>
            <a:endParaRPr lang="fr-FR" i="1" dirty="0"/>
          </a:p>
        </p:txBody>
      </p:sp>
      <p:pic>
        <p:nvPicPr>
          <p:cNvPr id="1026" name="Picture 2" descr="Lorraine INP (@LorraineINP) / Twitter">
            <a:extLst>
              <a:ext uri="{FF2B5EF4-FFF2-40B4-BE49-F238E27FC236}">
                <a16:creationId xmlns:a16="http://schemas.microsoft.com/office/drawing/2014/main" id="{F0B8684E-DC7C-064A-96FF-61DD90B6195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000" b="14950"/>
          <a:stretch/>
        </p:blipFill>
        <p:spPr bwMode="auto">
          <a:xfrm>
            <a:off x="6373237" y="191971"/>
            <a:ext cx="1270000" cy="965837"/>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signe&#10;&#10;Description générée automatiquement">
            <a:extLst>
              <a:ext uri="{FF2B5EF4-FFF2-40B4-BE49-F238E27FC236}">
                <a16:creationId xmlns:a16="http://schemas.microsoft.com/office/drawing/2014/main" id="{B9D2E86F-7E6C-B444-ACBF-F7D7F3AFFB24}"/>
              </a:ext>
            </a:extLst>
          </p:cNvPr>
          <p:cNvPicPr>
            <a:picLocks noChangeAspect="1"/>
          </p:cNvPicPr>
          <p:nvPr/>
        </p:nvPicPr>
        <p:blipFill rotWithShape="1">
          <a:blip r:embed="rId5">
            <a:extLst>
              <a:ext uri="{28A0092B-C50C-407E-A947-70E740481C1C}">
                <a14:useLocalDpi xmlns:a14="http://schemas.microsoft.com/office/drawing/2010/main" val="0"/>
              </a:ext>
            </a:extLst>
          </a:blip>
          <a:srcRect t="-8067" b="11146"/>
          <a:stretch/>
        </p:blipFill>
        <p:spPr>
          <a:xfrm>
            <a:off x="8743406" y="310987"/>
            <a:ext cx="3003731" cy="727804"/>
          </a:xfrm>
          <a:prstGeom prst="rect">
            <a:avLst/>
          </a:prstGeom>
        </p:spPr>
      </p:pic>
    </p:spTree>
    <p:extLst>
      <p:ext uri="{BB962C8B-B14F-4D97-AF65-F5344CB8AC3E}">
        <p14:creationId xmlns:p14="http://schemas.microsoft.com/office/powerpoint/2010/main" val="55709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39D701-8EBE-4405-A950-FA1A409291FC}"/>
              </a:ext>
            </a:extLst>
          </p:cNvPr>
          <p:cNvSpPr>
            <a:spLocks noGrp="1"/>
          </p:cNvSpPr>
          <p:nvPr>
            <p:ph type="title"/>
          </p:nvPr>
        </p:nvSpPr>
        <p:spPr/>
        <p:txBody>
          <a:bodyPr/>
          <a:lstStyle/>
          <a:p>
            <a:r>
              <a:rPr lang="fr-FR" dirty="0"/>
              <a:t>Quelle est la différence ?</a:t>
            </a:r>
          </a:p>
        </p:txBody>
      </p:sp>
      <p:sp>
        <p:nvSpPr>
          <p:cNvPr id="4" name="Rectangle : coins arrondis 3">
            <a:extLst>
              <a:ext uri="{FF2B5EF4-FFF2-40B4-BE49-F238E27FC236}">
                <a16:creationId xmlns:a16="http://schemas.microsoft.com/office/drawing/2014/main" id="{DCF9F795-2F8C-492C-9DFD-22BBD7C5D246}"/>
              </a:ext>
            </a:extLst>
          </p:cNvPr>
          <p:cNvSpPr/>
          <p:nvPr/>
        </p:nvSpPr>
        <p:spPr>
          <a:xfrm rot="21305656">
            <a:off x="406229" y="2642331"/>
            <a:ext cx="3647661" cy="1325563"/>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4000" dirty="0">
                <a:latin typeface="Ink Journal" panose="03080502000500000000" pitchFamily="66" charset="0"/>
              </a:rPr>
              <a:t>Entrepreneur</a:t>
            </a:r>
          </a:p>
        </p:txBody>
      </p:sp>
      <p:sp>
        <p:nvSpPr>
          <p:cNvPr id="5" name="Rectangle : coins arrondis 4">
            <a:extLst>
              <a:ext uri="{FF2B5EF4-FFF2-40B4-BE49-F238E27FC236}">
                <a16:creationId xmlns:a16="http://schemas.microsoft.com/office/drawing/2014/main" id="{0E436C82-727F-4E9D-A080-DB50756E0034}"/>
              </a:ext>
            </a:extLst>
          </p:cNvPr>
          <p:cNvSpPr/>
          <p:nvPr/>
        </p:nvSpPr>
        <p:spPr>
          <a:xfrm rot="268815">
            <a:off x="4695974" y="1620596"/>
            <a:ext cx="3647661" cy="1325563"/>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4000" dirty="0">
                <a:latin typeface="Ink Journal" panose="03080502000500000000" pitchFamily="66" charset="0"/>
              </a:rPr>
              <a:t>Innovateur</a:t>
            </a:r>
          </a:p>
        </p:txBody>
      </p:sp>
      <p:sp>
        <p:nvSpPr>
          <p:cNvPr id="7" name="Rectangle : coins arrondis 6">
            <a:extLst>
              <a:ext uri="{FF2B5EF4-FFF2-40B4-BE49-F238E27FC236}">
                <a16:creationId xmlns:a16="http://schemas.microsoft.com/office/drawing/2014/main" id="{22DC4E20-CD21-4AEF-86FC-FB94FEBBCA9E}"/>
              </a:ext>
            </a:extLst>
          </p:cNvPr>
          <p:cNvSpPr/>
          <p:nvPr/>
        </p:nvSpPr>
        <p:spPr>
          <a:xfrm rot="21348448">
            <a:off x="8194182" y="3293939"/>
            <a:ext cx="3647661" cy="1325563"/>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4000" dirty="0">
                <a:latin typeface="Ink Journal" panose="03080502000500000000" pitchFamily="66" charset="0"/>
              </a:rPr>
              <a:t>Investisseur</a:t>
            </a:r>
          </a:p>
        </p:txBody>
      </p:sp>
      <p:sp>
        <p:nvSpPr>
          <p:cNvPr id="9" name="Rectangle : coins arrondis 8">
            <a:extLst>
              <a:ext uri="{FF2B5EF4-FFF2-40B4-BE49-F238E27FC236}">
                <a16:creationId xmlns:a16="http://schemas.microsoft.com/office/drawing/2014/main" id="{BE6C858D-9AB4-408D-ACC5-401E08F8882D}"/>
              </a:ext>
            </a:extLst>
          </p:cNvPr>
          <p:cNvSpPr/>
          <p:nvPr/>
        </p:nvSpPr>
        <p:spPr>
          <a:xfrm rot="20636770">
            <a:off x="4002204" y="4715067"/>
            <a:ext cx="3647661" cy="1325563"/>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4000" dirty="0">
                <a:latin typeface="Ink Journal" panose="03080502000500000000" pitchFamily="66" charset="0"/>
              </a:rPr>
              <a:t>Gestionnaire</a:t>
            </a:r>
          </a:p>
        </p:txBody>
      </p:sp>
      <p:sp>
        <p:nvSpPr>
          <p:cNvPr id="3" name="Rectangle 2">
            <a:extLst>
              <a:ext uri="{FF2B5EF4-FFF2-40B4-BE49-F238E27FC236}">
                <a16:creationId xmlns:a16="http://schemas.microsoft.com/office/drawing/2014/main" id="{88B95261-559F-4B10-BC21-B66A21A354B5}"/>
              </a:ext>
            </a:extLst>
          </p:cNvPr>
          <p:cNvSpPr/>
          <p:nvPr/>
        </p:nvSpPr>
        <p:spPr>
          <a:xfrm>
            <a:off x="356231" y="4201630"/>
            <a:ext cx="5119411" cy="1754326"/>
          </a:xfrm>
          <a:prstGeom prst="rect">
            <a:avLst/>
          </a:prstGeom>
        </p:spPr>
        <p:txBody>
          <a:bodyPr wrap="square">
            <a:spAutoFit/>
          </a:bodyPr>
          <a:lstStyle/>
          <a:p>
            <a:r>
              <a:rPr lang="fr-FR" dirty="0">
                <a:latin typeface="Ink Journal" panose="03080502000500000000" pitchFamily="66" charset="0"/>
              </a:rPr>
              <a:t>Peut remplacer l’architecte pour mener les travaux</a:t>
            </a:r>
          </a:p>
          <a:p>
            <a:r>
              <a:rPr lang="fr-FR" dirty="0">
                <a:latin typeface="Ink Journal" panose="03080502000500000000" pitchFamily="66" charset="0"/>
              </a:rPr>
              <a:t>Rapport avec de nombreux intervenants</a:t>
            </a:r>
          </a:p>
          <a:p>
            <a:r>
              <a:rPr lang="fr-FR" dirty="0">
                <a:latin typeface="Ink Journal" panose="03080502000500000000" pitchFamily="66" charset="0"/>
              </a:rPr>
              <a:t>    des banques ;</a:t>
            </a:r>
          </a:p>
          <a:p>
            <a:r>
              <a:rPr lang="fr-FR" dirty="0">
                <a:latin typeface="Ink Journal" panose="03080502000500000000" pitchFamily="66" charset="0"/>
              </a:rPr>
              <a:t>    des fournisseurs ;</a:t>
            </a:r>
          </a:p>
          <a:p>
            <a:r>
              <a:rPr lang="fr-FR" dirty="0">
                <a:latin typeface="Ink Journal" panose="03080502000500000000" pitchFamily="66" charset="0"/>
              </a:rPr>
              <a:t>    des architectes ;</a:t>
            </a:r>
          </a:p>
          <a:p>
            <a:r>
              <a:rPr lang="fr-FR" dirty="0">
                <a:latin typeface="Ink Journal" panose="03080502000500000000" pitchFamily="66" charset="0"/>
              </a:rPr>
              <a:t>    l'administration...</a:t>
            </a:r>
          </a:p>
        </p:txBody>
      </p:sp>
    </p:spTree>
    <p:extLst>
      <p:ext uri="{BB962C8B-B14F-4D97-AF65-F5344CB8AC3E}">
        <p14:creationId xmlns:p14="http://schemas.microsoft.com/office/powerpoint/2010/main" val="955268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9" grpId="0" animBg="1"/>
      <p:bldP spid="3"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rotWithShape="1">
          <a:blip r:embed="rId2"/>
          <a:srcRect l="17500" r="18647" b="4259"/>
          <a:stretch/>
        </p:blipFill>
        <p:spPr>
          <a:xfrm>
            <a:off x="7032678" y="2647053"/>
            <a:ext cx="4737818" cy="39958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re 1"/>
          <p:cNvSpPr>
            <a:spLocks noGrp="1"/>
          </p:cNvSpPr>
          <p:nvPr>
            <p:ph type="title"/>
          </p:nvPr>
        </p:nvSpPr>
        <p:spPr/>
        <p:txBody>
          <a:bodyPr/>
          <a:lstStyle/>
          <a:p>
            <a:r>
              <a:rPr lang="fr-FR" dirty="0"/>
              <a:t>Autres démarches</a:t>
            </a:r>
          </a:p>
        </p:txBody>
      </p:sp>
      <p:sp>
        <p:nvSpPr>
          <p:cNvPr id="3" name="Espace réservé du contenu 2"/>
          <p:cNvSpPr>
            <a:spLocks noGrp="1"/>
          </p:cNvSpPr>
          <p:nvPr>
            <p:ph idx="1"/>
          </p:nvPr>
        </p:nvSpPr>
        <p:spPr/>
        <p:txBody>
          <a:bodyPr/>
          <a:lstStyle/>
          <a:p>
            <a:r>
              <a:rPr lang="fr-FR" dirty="0"/>
              <a:t>Pour créer l’entreprise </a:t>
            </a:r>
            <a:r>
              <a:rPr lang="fr-FR" dirty="0">
                <a:sym typeface="Wingdings" panose="05000000000000000000" pitchFamily="2" charset="2"/>
              </a:rPr>
              <a:t> </a:t>
            </a:r>
            <a:r>
              <a:rPr lang="fr-FR" dirty="0" err="1">
                <a:sym typeface="Wingdings" panose="05000000000000000000" pitchFamily="2" charset="2"/>
              </a:rPr>
              <a:t>Legalstart</a:t>
            </a:r>
            <a:br>
              <a:rPr lang="fr-FR" dirty="0">
                <a:sym typeface="Wingdings" panose="05000000000000000000" pitchFamily="2" charset="2"/>
              </a:rPr>
            </a:br>
            <a:r>
              <a:rPr lang="fr-FR" sz="2000" dirty="0">
                <a:sym typeface="Wingdings" panose="05000000000000000000" pitchFamily="2" charset="2"/>
                <a:hlinkClick r:id="rId3"/>
              </a:rPr>
              <a:t>https://www.legalstart.fr/</a:t>
            </a:r>
            <a:r>
              <a:rPr lang="fr-FR" sz="2000" dirty="0">
                <a:sym typeface="Wingdings" panose="05000000000000000000" pitchFamily="2" charset="2"/>
              </a:rPr>
              <a:t> </a:t>
            </a:r>
            <a:endParaRPr lang="fr-FR" dirty="0"/>
          </a:p>
        </p:txBody>
      </p:sp>
      <p:pic>
        <p:nvPicPr>
          <p:cNvPr id="9" name="Image 8"/>
          <p:cNvPicPr>
            <a:picLocks noChangeAspect="1"/>
          </p:cNvPicPr>
          <p:nvPr/>
        </p:nvPicPr>
        <p:blipFill rotWithShape="1">
          <a:blip r:embed="rId4"/>
          <a:srcRect l="17500" t="8333" r="18438" b="4630"/>
          <a:stretch/>
        </p:blipFill>
        <p:spPr>
          <a:xfrm rot="21442007">
            <a:off x="1499912" y="2856655"/>
            <a:ext cx="4680068" cy="35766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1034843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E796B57-DDF2-4A36-B227-1CBAB41CF620}"/>
              </a:ext>
            </a:extLst>
          </p:cNvPr>
          <p:cNvSpPr>
            <a:spLocks noGrp="1"/>
          </p:cNvSpPr>
          <p:nvPr>
            <p:ph type="title"/>
          </p:nvPr>
        </p:nvSpPr>
        <p:spPr/>
        <p:txBody>
          <a:bodyPr/>
          <a:lstStyle/>
          <a:p>
            <a:r>
              <a:rPr lang="fr-FR" dirty="0"/>
              <a:t>L’après</a:t>
            </a:r>
          </a:p>
        </p:txBody>
      </p:sp>
      <p:sp>
        <p:nvSpPr>
          <p:cNvPr id="4" name="Espace réservé du texte 2">
            <a:extLst>
              <a:ext uri="{FF2B5EF4-FFF2-40B4-BE49-F238E27FC236}">
                <a16:creationId xmlns:a16="http://schemas.microsoft.com/office/drawing/2014/main" id="{2FC07EF6-EF24-D14B-AC24-56A7055614B1}"/>
              </a:ext>
            </a:extLst>
          </p:cNvPr>
          <p:cNvSpPr>
            <a:spLocks noGrp="1"/>
          </p:cNvSpPr>
          <p:nvPr>
            <p:ph type="body" idx="1"/>
          </p:nvPr>
        </p:nvSpPr>
        <p:spPr/>
        <p:txBody>
          <a:bodyPr>
            <a:normAutofit/>
          </a:bodyPr>
          <a:lstStyle/>
          <a:p>
            <a:r>
              <a:rPr lang="fr-FR" sz="4000" dirty="0"/>
              <a:t>Présentation du </a:t>
            </a:r>
            <a:r>
              <a:rPr lang="fr-FR" sz="4000" dirty="0" err="1"/>
              <a:t>PeeL</a:t>
            </a:r>
            <a:endParaRPr lang="fr-FR" sz="4000" dirty="0"/>
          </a:p>
        </p:txBody>
      </p:sp>
    </p:spTree>
    <p:extLst>
      <p:ext uri="{BB962C8B-B14F-4D97-AF65-F5344CB8AC3E}">
        <p14:creationId xmlns:p14="http://schemas.microsoft.com/office/powerpoint/2010/main" val="28725943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L’entrepreneuriat… étudiant ?</a:t>
            </a:r>
            <a:endParaRPr lang="fr-FR" dirty="0"/>
          </a:p>
        </p:txBody>
      </p:sp>
      <p:sp>
        <p:nvSpPr>
          <p:cNvPr id="3" name="Espace réservé du contenu 2"/>
          <p:cNvSpPr>
            <a:spLocks noGrp="1"/>
          </p:cNvSpPr>
          <p:nvPr>
            <p:ph idx="1"/>
          </p:nvPr>
        </p:nvSpPr>
        <p:spPr/>
        <p:txBody>
          <a:bodyPr/>
          <a:lstStyle/>
          <a:p>
            <a:r>
              <a:rPr lang="fr-FR" dirty="0"/>
              <a:t>Je suis jeune :</a:t>
            </a:r>
          </a:p>
          <a:p>
            <a:pPr lvl="1"/>
            <a:r>
              <a:rPr lang="fr-FR" dirty="0"/>
              <a:t>Sans argent</a:t>
            </a:r>
          </a:p>
          <a:p>
            <a:pPr lvl="1"/>
            <a:r>
              <a:rPr lang="fr-FR" dirty="0"/>
              <a:t>Sans expérience</a:t>
            </a:r>
          </a:p>
          <a:p>
            <a:pPr lvl="1"/>
            <a:r>
              <a:rPr lang="fr-FR" dirty="0"/>
              <a:t>Sans réseau</a:t>
            </a:r>
          </a:p>
          <a:p>
            <a:r>
              <a:rPr lang="fr-FR" dirty="0"/>
              <a:t>Se lancer ?</a:t>
            </a:r>
            <a:br>
              <a:rPr lang="fr-FR" dirty="0"/>
            </a:br>
            <a:r>
              <a:rPr lang="fr-FR" dirty="0">
                <a:sym typeface="Wingdings" panose="05000000000000000000" pitchFamily="2" charset="2"/>
              </a:rPr>
              <a:t> Garder l’envie </a:t>
            </a:r>
            <a:br>
              <a:rPr lang="fr-FR" dirty="0">
                <a:sym typeface="Wingdings" panose="05000000000000000000" pitchFamily="2" charset="2"/>
              </a:rPr>
            </a:br>
            <a:r>
              <a:rPr lang="fr-FR" dirty="0">
                <a:sym typeface="Wingdings" panose="05000000000000000000" pitchFamily="2" charset="2"/>
              </a:rPr>
              <a:t>      + détermination </a:t>
            </a:r>
            <a:br>
              <a:rPr lang="fr-FR" dirty="0">
                <a:sym typeface="Wingdings" panose="05000000000000000000" pitchFamily="2" charset="2"/>
              </a:rPr>
            </a:br>
            <a:r>
              <a:rPr lang="fr-FR" dirty="0">
                <a:sym typeface="Wingdings" panose="05000000000000000000" pitchFamily="2" charset="2"/>
              </a:rPr>
              <a:t>      + persévérance</a:t>
            </a:r>
            <a:endParaRPr lang="fr-FR" dirty="0"/>
          </a:p>
        </p:txBody>
      </p:sp>
      <p:pic>
        <p:nvPicPr>
          <p:cNvPr id="1026" name="Picture 2"/>
          <p:cNvPicPr>
            <a:picLocks noChangeAspect="1" noChangeArrowheads="1"/>
          </p:cNvPicPr>
          <p:nvPr/>
        </p:nvPicPr>
        <p:blipFill>
          <a:blip r:embed="rId2" cstate="print"/>
          <a:srcRect b="35000"/>
          <a:stretch>
            <a:fillRect/>
          </a:stretch>
        </p:blipFill>
        <p:spPr bwMode="auto">
          <a:xfrm>
            <a:off x="9225559" y="3574998"/>
            <a:ext cx="2593784" cy="30358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 3">
            <a:extLst>
              <a:ext uri="{FF2B5EF4-FFF2-40B4-BE49-F238E27FC236}">
                <a16:creationId xmlns:a16="http://schemas.microsoft.com/office/drawing/2014/main" id="{E23CEFDD-795B-4B79-BA1B-0C05B48F771F}"/>
              </a:ext>
            </a:extLst>
          </p:cNvPr>
          <p:cNvPicPr>
            <a:picLocks noChangeAspect="1"/>
          </p:cNvPicPr>
          <p:nvPr/>
        </p:nvPicPr>
        <p:blipFill>
          <a:blip r:embed="rId3"/>
          <a:stretch>
            <a:fillRect/>
          </a:stretch>
        </p:blipFill>
        <p:spPr>
          <a:xfrm>
            <a:off x="5619092" y="1999160"/>
            <a:ext cx="4120530" cy="23181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37020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L’entrepreneuriat… étudiant ?</a:t>
            </a:r>
            <a:endParaRPr lang="fr-FR" dirty="0"/>
          </a:p>
        </p:txBody>
      </p:sp>
      <p:sp>
        <p:nvSpPr>
          <p:cNvPr id="6" name="Espace réservé du contenu 5"/>
          <p:cNvSpPr>
            <a:spLocks noGrp="1"/>
          </p:cNvSpPr>
          <p:nvPr>
            <p:ph idx="1"/>
          </p:nvPr>
        </p:nvSpPr>
        <p:spPr>
          <a:xfrm>
            <a:off x="6096000" y="1825625"/>
            <a:ext cx="5632174" cy="4351338"/>
          </a:xfrm>
        </p:spPr>
        <p:txBody>
          <a:bodyPr>
            <a:normAutofit lnSpcReduction="10000"/>
          </a:bodyPr>
          <a:lstStyle/>
          <a:p>
            <a:r>
              <a:rPr lang="fr-FR"/>
              <a:t>Entreprendre quand on est étudiant signifie :</a:t>
            </a:r>
          </a:p>
          <a:p>
            <a:pPr lvl="1"/>
            <a:r>
              <a:rPr lang="fr-FR"/>
              <a:t>Transformer ses rêves en réalité</a:t>
            </a:r>
          </a:p>
          <a:p>
            <a:pPr lvl="1"/>
            <a:r>
              <a:rPr lang="fr-FR"/>
              <a:t>Etre acteur de son avenir !</a:t>
            </a:r>
          </a:p>
          <a:p>
            <a:pPr lvl="1"/>
            <a:r>
              <a:rPr lang="fr-FR"/>
              <a:t>S’insérer dans une </a:t>
            </a:r>
            <a:br>
              <a:rPr lang="fr-FR"/>
            </a:br>
            <a:r>
              <a:rPr lang="fr-FR"/>
              <a:t>communauté de projet</a:t>
            </a:r>
          </a:p>
          <a:p>
            <a:pPr lvl="1"/>
            <a:r>
              <a:rPr lang="fr-FR"/>
              <a:t>Vivre une expérience unique</a:t>
            </a:r>
          </a:p>
          <a:p>
            <a:pPr lvl="1"/>
            <a:r>
              <a:rPr lang="fr-FR"/>
              <a:t>Améliorer son employabilité</a:t>
            </a:r>
            <a:endParaRPr lang="fr-FR" dirty="0"/>
          </a:p>
        </p:txBody>
      </p:sp>
      <p:pic>
        <p:nvPicPr>
          <p:cNvPr id="17412" name="Picture 4" descr="amphitheatre-universite"/>
          <p:cNvPicPr>
            <a:picLocks noChangeAspect="1" noChangeArrowheads="1"/>
          </p:cNvPicPr>
          <p:nvPr/>
        </p:nvPicPr>
        <p:blipFill>
          <a:blip r:embed="rId3" cstate="print"/>
          <a:srcRect/>
          <a:stretch>
            <a:fillRect/>
          </a:stretch>
        </p:blipFill>
        <p:spPr bwMode="auto">
          <a:xfrm rot="21274732">
            <a:off x="1855399" y="1724536"/>
            <a:ext cx="3643298" cy="24288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 6"/>
          <p:cNvPicPr>
            <a:picLocks noChangeAspect="1"/>
          </p:cNvPicPr>
          <p:nvPr/>
        </p:nvPicPr>
        <p:blipFill>
          <a:blip r:embed="rId4"/>
          <a:stretch>
            <a:fillRect/>
          </a:stretch>
        </p:blipFill>
        <p:spPr>
          <a:xfrm rot="297102">
            <a:off x="704985" y="3928808"/>
            <a:ext cx="3862137" cy="25747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27938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500"/>
                                        <p:tgtEl>
                                          <p:spTgt spid="6">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Le PeeL</a:t>
            </a:r>
            <a:endParaRPr lang="fr-FR" dirty="0"/>
          </a:p>
        </p:txBody>
      </p:sp>
      <p:sp>
        <p:nvSpPr>
          <p:cNvPr id="3" name="Espace réservé du contenu 2"/>
          <p:cNvSpPr>
            <a:spLocks noGrp="1"/>
          </p:cNvSpPr>
          <p:nvPr>
            <p:ph idx="1"/>
          </p:nvPr>
        </p:nvSpPr>
        <p:spPr/>
        <p:txBody>
          <a:bodyPr/>
          <a:lstStyle/>
          <a:p>
            <a:r>
              <a:rPr lang="fr-FR" dirty="0"/>
              <a:t>Un service de l’Université de Lorraine</a:t>
            </a:r>
          </a:p>
          <a:p>
            <a:pPr lvl="1"/>
            <a:r>
              <a:rPr lang="fr-FR" dirty="0"/>
              <a:t>Découvrir l’entrepreneuriat</a:t>
            </a:r>
          </a:p>
          <a:p>
            <a:pPr lvl="1"/>
            <a:r>
              <a:rPr lang="fr-FR" dirty="0"/>
              <a:t>Tester son projet</a:t>
            </a:r>
          </a:p>
          <a:p>
            <a:pPr lvl="1"/>
            <a:r>
              <a:rPr lang="fr-FR" dirty="0"/>
              <a:t>Se former</a:t>
            </a:r>
          </a:p>
          <a:p>
            <a:pPr lvl="1"/>
            <a:r>
              <a:rPr lang="fr-FR" dirty="0"/>
              <a:t>Se faire accompagner</a:t>
            </a:r>
          </a:p>
          <a:p>
            <a:r>
              <a:rPr lang="fr-FR" dirty="0"/>
              <a:t>Un relais du réseau Pépite</a:t>
            </a:r>
          </a:p>
          <a:p>
            <a:r>
              <a:rPr lang="fr-FR" dirty="0"/>
              <a:t>Un écosystème en construction</a:t>
            </a:r>
          </a:p>
        </p:txBody>
      </p:sp>
      <p:pic>
        <p:nvPicPr>
          <p:cNvPr id="7" name="Picture 2"/>
          <p:cNvPicPr>
            <a:picLocks noChangeAspect="1" noChangeArrowheads="1"/>
          </p:cNvPicPr>
          <p:nvPr/>
        </p:nvPicPr>
        <p:blipFill rotWithShape="1">
          <a:blip r:embed="rId2" cstate="print"/>
          <a:srcRect l="15814" t="18267" r="3393" b="14509"/>
          <a:stretch/>
        </p:blipFill>
        <p:spPr bwMode="auto">
          <a:xfrm rot="21357775">
            <a:off x="7641166" y="2548116"/>
            <a:ext cx="3656923" cy="1711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2"/>
          <p:cNvPicPr>
            <a:picLocks noChangeAspect="1" noChangeArrowheads="1"/>
          </p:cNvPicPr>
          <p:nvPr/>
        </p:nvPicPr>
        <p:blipFill rotWithShape="1">
          <a:blip r:embed="rId3" cstate="print"/>
          <a:srcRect l="8301" t="18760" r="8040" b="9044"/>
          <a:stretch/>
        </p:blipFill>
        <p:spPr bwMode="auto">
          <a:xfrm rot="176134">
            <a:off x="7220923" y="4317424"/>
            <a:ext cx="4259686" cy="20677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2" descr="https://pbs.twimg.com/media/C_jQFL3XcAEP2Y0.jpg:large"/>
          <p:cNvPicPr>
            <a:picLocks noChangeAspect="1" noChangeArrowheads="1"/>
          </p:cNvPicPr>
          <p:nvPr/>
        </p:nvPicPr>
        <p:blipFill rotWithShape="1">
          <a:blip r:embed="rId4" cstate="print"/>
          <a:srcRect t="5204" r="9379" b="32051"/>
          <a:stretch/>
        </p:blipFill>
        <p:spPr bwMode="auto">
          <a:xfrm rot="582022">
            <a:off x="8459887" y="622177"/>
            <a:ext cx="3191781" cy="16574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83697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Le PeeL</a:t>
            </a:r>
            <a:endParaRPr lang="fr-FR" dirty="0"/>
          </a:p>
        </p:txBody>
      </p:sp>
      <p:sp>
        <p:nvSpPr>
          <p:cNvPr id="3" name="Espace réservé du contenu 2"/>
          <p:cNvSpPr>
            <a:spLocks noGrp="1"/>
          </p:cNvSpPr>
          <p:nvPr>
            <p:ph idx="1"/>
          </p:nvPr>
        </p:nvSpPr>
        <p:spPr/>
        <p:txBody>
          <a:bodyPr/>
          <a:lstStyle/>
          <a:p>
            <a:r>
              <a:rPr lang="fr-FR"/>
              <a:t>Un réseau à votre disposition</a:t>
            </a:r>
            <a:endParaRPr lang="fr-FR" dirty="0"/>
          </a:p>
        </p:txBody>
      </p:sp>
      <p:pic>
        <p:nvPicPr>
          <p:cNvPr id="7" name="Image 6">
            <a:extLst>
              <a:ext uri="{FF2B5EF4-FFF2-40B4-BE49-F238E27FC236}">
                <a16:creationId xmlns:a16="http://schemas.microsoft.com/office/drawing/2014/main" id="{7750F77E-8AB7-403C-A269-E50ACD7CFCE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5915"/>
          <a:stretch/>
        </p:blipFill>
        <p:spPr>
          <a:xfrm>
            <a:off x="2994353" y="5613282"/>
            <a:ext cx="715230" cy="672925"/>
          </a:xfrm>
          <a:prstGeom prst="rect">
            <a:avLst/>
          </a:prstGeom>
        </p:spPr>
      </p:pic>
      <p:pic>
        <p:nvPicPr>
          <p:cNvPr id="8" name="Image 7">
            <a:extLst>
              <a:ext uri="{FF2B5EF4-FFF2-40B4-BE49-F238E27FC236}">
                <a16:creationId xmlns:a16="http://schemas.microsoft.com/office/drawing/2014/main" id="{9BF5F926-AE8F-4E9D-8EDD-D3FB004302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0499" y="5759867"/>
            <a:ext cx="1624591" cy="541149"/>
          </a:xfrm>
          <a:prstGeom prst="rect">
            <a:avLst/>
          </a:prstGeom>
        </p:spPr>
      </p:pic>
      <p:pic>
        <p:nvPicPr>
          <p:cNvPr id="9" name="Image 8">
            <a:extLst>
              <a:ext uri="{FF2B5EF4-FFF2-40B4-BE49-F238E27FC236}">
                <a16:creationId xmlns:a16="http://schemas.microsoft.com/office/drawing/2014/main" id="{5C8C3ADF-9994-4DB5-BF47-2F376FFF97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51201" y="2977953"/>
            <a:ext cx="1188410" cy="628565"/>
          </a:xfrm>
          <a:prstGeom prst="rect">
            <a:avLst/>
          </a:prstGeom>
        </p:spPr>
      </p:pic>
      <p:pic>
        <p:nvPicPr>
          <p:cNvPr id="10" name="Image 9" descr="Une image contenant clipart&#10;&#10;Description générée avec un niveau de confiance élevé">
            <a:extLst>
              <a:ext uri="{FF2B5EF4-FFF2-40B4-BE49-F238E27FC236}">
                <a16:creationId xmlns:a16="http://schemas.microsoft.com/office/drawing/2014/main" id="{D983C6A1-4B61-459D-A740-B1B3FABD94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2479" y="4457658"/>
            <a:ext cx="1701683" cy="519663"/>
          </a:xfrm>
          <a:prstGeom prst="rect">
            <a:avLst/>
          </a:prstGeom>
        </p:spPr>
      </p:pic>
      <p:pic>
        <p:nvPicPr>
          <p:cNvPr id="11" name="Image 10">
            <a:extLst>
              <a:ext uri="{FF2B5EF4-FFF2-40B4-BE49-F238E27FC236}">
                <a16:creationId xmlns:a16="http://schemas.microsoft.com/office/drawing/2014/main" id="{6927E774-C65F-47B8-8FF2-BF6805A2B2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09583" y="4298353"/>
            <a:ext cx="627725" cy="878812"/>
          </a:xfrm>
          <a:prstGeom prst="rect">
            <a:avLst/>
          </a:prstGeom>
        </p:spPr>
      </p:pic>
      <p:pic>
        <p:nvPicPr>
          <p:cNvPr id="12" name="Image 11">
            <a:extLst>
              <a:ext uri="{FF2B5EF4-FFF2-40B4-BE49-F238E27FC236}">
                <a16:creationId xmlns:a16="http://schemas.microsoft.com/office/drawing/2014/main" id="{4FCC627C-7C10-4050-AE67-72F7FD3F9DE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85953" y="3953243"/>
            <a:ext cx="1440537" cy="729915"/>
          </a:xfrm>
          <a:prstGeom prst="rect">
            <a:avLst/>
          </a:prstGeom>
        </p:spPr>
      </p:pic>
      <p:pic>
        <p:nvPicPr>
          <p:cNvPr id="13" name="Image 12">
            <a:extLst>
              <a:ext uri="{FF2B5EF4-FFF2-40B4-BE49-F238E27FC236}">
                <a16:creationId xmlns:a16="http://schemas.microsoft.com/office/drawing/2014/main" id="{F51FAF7A-A200-4AAE-9154-4ADACA78A3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99743" y="4380414"/>
            <a:ext cx="1314456" cy="556972"/>
          </a:xfrm>
          <a:prstGeom prst="rect">
            <a:avLst/>
          </a:prstGeom>
        </p:spPr>
      </p:pic>
      <p:pic>
        <p:nvPicPr>
          <p:cNvPr id="14" name="Image 13">
            <a:extLst>
              <a:ext uri="{FF2B5EF4-FFF2-40B4-BE49-F238E27FC236}">
                <a16:creationId xmlns:a16="http://schemas.microsoft.com/office/drawing/2014/main" id="{62B8C95A-0F9B-442A-BA2D-59530DB798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2950" y="3011307"/>
            <a:ext cx="1288105" cy="989987"/>
          </a:xfrm>
          <a:prstGeom prst="rect">
            <a:avLst/>
          </a:prstGeom>
        </p:spPr>
      </p:pic>
      <p:pic>
        <p:nvPicPr>
          <p:cNvPr id="15" name="Image 14">
            <a:extLst>
              <a:ext uri="{FF2B5EF4-FFF2-40B4-BE49-F238E27FC236}">
                <a16:creationId xmlns:a16="http://schemas.microsoft.com/office/drawing/2014/main" id="{7C50E411-0542-4423-9626-5FE14CD252C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58732" y="2934152"/>
            <a:ext cx="997763" cy="977536"/>
          </a:xfrm>
          <a:prstGeom prst="rect">
            <a:avLst/>
          </a:prstGeom>
        </p:spPr>
      </p:pic>
      <p:grpSp>
        <p:nvGrpSpPr>
          <p:cNvPr id="16" name="Groupe 15">
            <a:extLst>
              <a:ext uri="{FF2B5EF4-FFF2-40B4-BE49-F238E27FC236}">
                <a16:creationId xmlns:a16="http://schemas.microsoft.com/office/drawing/2014/main" id="{7B99B15E-8053-A04D-A575-8BEE5F8E4265}"/>
              </a:ext>
            </a:extLst>
          </p:cNvPr>
          <p:cNvGrpSpPr/>
          <p:nvPr/>
        </p:nvGrpSpPr>
        <p:grpSpPr>
          <a:xfrm>
            <a:off x="7161502" y="5364923"/>
            <a:ext cx="3864566" cy="961806"/>
            <a:chOff x="552179" y="5762359"/>
            <a:chExt cx="4310662" cy="1072829"/>
          </a:xfrm>
        </p:grpSpPr>
        <p:pic>
          <p:nvPicPr>
            <p:cNvPr id="17" name="Image 16">
              <a:extLst>
                <a:ext uri="{FF2B5EF4-FFF2-40B4-BE49-F238E27FC236}">
                  <a16:creationId xmlns:a16="http://schemas.microsoft.com/office/drawing/2014/main" id="{308E4319-4597-4124-B438-7C761E1767F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832399" y="5946037"/>
              <a:ext cx="705475" cy="705475"/>
            </a:xfrm>
            <a:prstGeom prst="rect">
              <a:avLst/>
            </a:prstGeom>
          </p:spPr>
        </p:pic>
        <p:pic>
          <p:nvPicPr>
            <p:cNvPr id="18" name="Image 17">
              <a:extLst>
                <a:ext uri="{FF2B5EF4-FFF2-40B4-BE49-F238E27FC236}">
                  <a16:creationId xmlns:a16="http://schemas.microsoft.com/office/drawing/2014/main" id="{60F996EA-2A67-4C56-823E-55D1E96C670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51618" y="5869811"/>
              <a:ext cx="2011223" cy="804489"/>
            </a:xfrm>
            <a:prstGeom prst="rect">
              <a:avLst/>
            </a:prstGeom>
          </p:spPr>
        </p:pic>
        <p:pic>
          <p:nvPicPr>
            <p:cNvPr id="19" name="Image 18">
              <a:extLst>
                <a:ext uri="{FF2B5EF4-FFF2-40B4-BE49-F238E27FC236}">
                  <a16:creationId xmlns:a16="http://schemas.microsoft.com/office/drawing/2014/main" id="{25B834DE-1E16-4D3E-956B-B3D91529C1F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52179" y="5762359"/>
              <a:ext cx="1023871" cy="1072829"/>
            </a:xfrm>
            <a:prstGeom prst="rect">
              <a:avLst/>
            </a:prstGeom>
          </p:spPr>
        </p:pic>
      </p:grpSp>
      <p:pic>
        <p:nvPicPr>
          <p:cNvPr id="20" name="Image 19" descr="Une image contenant objet, texte&#10;&#10;Description générée automatiquement">
            <a:extLst>
              <a:ext uri="{FF2B5EF4-FFF2-40B4-BE49-F238E27FC236}">
                <a16:creationId xmlns:a16="http://schemas.microsoft.com/office/drawing/2014/main" id="{7291FA36-273F-4163-A1F0-3A8C506D3E2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37770" y="5701637"/>
            <a:ext cx="1414390" cy="455206"/>
          </a:xfrm>
          <a:prstGeom prst="rect">
            <a:avLst/>
          </a:prstGeom>
        </p:spPr>
      </p:pic>
      <p:pic>
        <p:nvPicPr>
          <p:cNvPr id="21" name="Image 20">
            <a:extLst>
              <a:ext uri="{FF2B5EF4-FFF2-40B4-BE49-F238E27FC236}">
                <a16:creationId xmlns:a16="http://schemas.microsoft.com/office/drawing/2014/main" id="{47F06834-15FF-421F-B5FA-4F522086848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795932" y="4276704"/>
            <a:ext cx="555269" cy="961806"/>
          </a:xfrm>
          <a:prstGeom prst="rect">
            <a:avLst/>
          </a:prstGeom>
        </p:spPr>
      </p:pic>
      <p:pic>
        <p:nvPicPr>
          <p:cNvPr id="22" name="Image 21">
            <a:extLst>
              <a:ext uri="{FF2B5EF4-FFF2-40B4-BE49-F238E27FC236}">
                <a16:creationId xmlns:a16="http://schemas.microsoft.com/office/drawing/2014/main" id="{56CD3F0E-1398-44BA-822E-FF8A701EFB14}"/>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t="32838" b="35682"/>
          <a:stretch/>
        </p:blipFill>
        <p:spPr>
          <a:xfrm>
            <a:off x="10337922" y="3064570"/>
            <a:ext cx="1183028" cy="372408"/>
          </a:xfrm>
          <a:prstGeom prst="rect">
            <a:avLst/>
          </a:prstGeom>
        </p:spPr>
      </p:pic>
      <p:pic>
        <p:nvPicPr>
          <p:cNvPr id="23" name="Image 22">
            <a:extLst>
              <a:ext uri="{FF2B5EF4-FFF2-40B4-BE49-F238E27FC236}">
                <a16:creationId xmlns:a16="http://schemas.microsoft.com/office/drawing/2014/main" id="{16546977-6A79-4799-BA24-980B7B20B0B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842794" y="4395009"/>
            <a:ext cx="1365738" cy="502396"/>
          </a:xfrm>
          <a:prstGeom prst="rect">
            <a:avLst/>
          </a:prstGeom>
        </p:spPr>
      </p:pic>
      <p:pic>
        <p:nvPicPr>
          <p:cNvPr id="24" name="Image 23">
            <a:extLst>
              <a:ext uri="{FF2B5EF4-FFF2-40B4-BE49-F238E27FC236}">
                <a16:creationId xmlns:a16="http://schemas.microsoft.com/office/drawing/2014/main" id="{00BA15BF-8294-4E63-8F6D-B90BD8CE856C}"/>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848558" y="2865632"/>
            <a:ext cx="1069305" cy="731216"/>
          </a:xfrm>
          <a:prstGeom prst="rect">
            <a:avLst/>
          </a:prstGeom>
        </p:spPr>
      </p:pic>
      <p:pic>
        <p:nvPicPr>
          <p:cNvPr id="25" name="Image 24"/>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0590621" y="3732283"/>
            <a:ext cx="846754" cy="715036"/>
          </a:xfrm>
          <a:prstGeom prst="rect">
            <a:avLst/>
          </a:prstGeom>
        </p:spPr>
      </p:pic>
      <p:pic>
        <p:nvPicPr>
          <p:cNvPr id="26" name="Image 25"/>
          <p:cNvPicPr>
            <a:picLocks noChangeAspect="1"/>
          </p:cNvPicPr>
          <p:nvPr/>
        </p:nvPicPr>
        <p:blipFill>
          <a:blip r:embed="rId20" cstate="print">
            <a:duotone>
              <a:prstClr val="black"/>
              <a:srgbClr val="FF9900">
                <a:tint val="45000"/>
                <a:satMod val="400000"/>
              </a:srgbClr>
            </a:duotone>
            <a:extLst>
              <a:ext uri="{28A0092B-C50C-407E-A947-70E740481C1C}">
                <a14:useLocalDpi xmlns:a14="http://schemas.microsoft.com/office/drawing/2010/main" val="0"/>
              </a:ext>
            </a:extLst>
          </a:blip>
          <a:stretch>
            <a:fillRect/>
          </a:stretch>
        </p:blipFill>
        <p:spPr>
          <a:xfrm>
            <a:off x="7048897" y="2998128"/>
            <a:ext cx="1187618" cy="699682"/>
          </a:xfrm>
          <a:prstGeom prst="rect">
            <a:avLst/>
          </a:prstGeom>
        </p:spPr>
      </p:pic>
      <p:pic>
        <p:nvPicPr>
          <p:cNvPr id="27" name="Image 26"/>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3990794" y="2867018"/>
            <a:ext cx="879982" cy="995218"/>
          </a:xfrm>
          <a:prstGeom prst="rect">
            <a:avLst/>
          </a:prstGeom>
        </p:spPr>
      </p:pic>
    </p:spTree>
    <p:extLst>
      <p:ext uri="{BB962C8B-B14F-4D97-AF65-F5344CB8AC3E}">
        <p14:creationId xmlns:p14="http://schemas.microsoft.com/office/powerpoint/2010/main" val="3087581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childTnLst>
                          </p:cTn>
                        </p:par>
                        <p:par>
                          <p:cTn id="64" fill="hold">
                            <p:stCondLst>
                              <p:cond delay="7500"/>
                            </p:stCondLst>
                            <p:childTnLst>
                              <p:par>
                                <p:cTn id="65" presetID="10" presetClass="entr" presetSubtype="0" fill="hold"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par>
                          <p:cTn id="68" fill="hold">
                            <p:stCondLst>
                              <p:cond delay="8000"/>
                            </p:stCondLst>
                            <p:childTnLst>
                              <p:par>
                                <p:cTn id="69" presetID="10" presetClass="entr" presetSubtype="0" fill="hold" nodeType="afterEffect">
                                  <p:stCondLst>
                                    <p:cond delay="0"/>
                                  </p:stCondLst>
                                  <p:childTnLst>
                                    <p:set>
                                      <p:cBhvr>
                                        <p:cTn id="70" dur="1" fill="hold">
                                          <p:stCondLst>
                                            <p:cond delay="0"/>
                                          </p:stCondLst>
                                        </p:cTn>
                                        <p:tgtEl>
                                          <p:spTgt spid="7"/>
                                        </p:tgtEl>
                                        <p:attrNameLst>
                                          <p:attrName>style.visibility</p:attrName>
                                        </p:attrNameLst>
                                      </p:cBhvr>
                                      <p:to>
                                        <p:strVal val="visible"/>
                                      </p:to>
                                    </p:set>
                                    <p:animEffect transition="in" filter="fade">
                                      <p:cBhvr>
                                        <p:cTn id="71" dur="500"/>
                                        <p:tgtEl>
                                          <p:spTgt spid="7"/>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Le PeeL</a:t>
            </a:r>
            <a:endParaRPr lang="fr-FR" dirty="0"/>
          </a:p>
        </p:txBody>
      </p:sp>
      <p:sp>
        <p:nvSpPr>
          <p:cNvPr id="3" name="Espace réservé du contenu 2"/>
          <p:cNvSpPr>
            <a:spLocks noGrp="1"/>
          </p:cNvSpPr>
          <p:nvPr>
            <p:ph idx="1"/>
          </p:nvPr>
        </p:nvSpPr>
        <p:spPr/>
        <p:txBody>
          <a:bodyPr>
            <a:normAutofit fontScale="92500"/>
          </a:bodyPr>
          <a:lstStyle/>
          <a:p>
            <a:r>
              <a:rPr lang="fr-FR"/>
              <a:t>Une pédagogie autour de l’expérience entrepreneuriale</a:t>
            </a:r>
          </a:p>
          <a:p>
            <a:pPr lvl="1"/>
            <a:r>
              <a:rPr lang="fr-FR"/>
              <a:t>Learning by doing : Apprendre « sur le tas »</a:t>
            </a:r>
          </a:p>
          <a:p>
            <a:pPr lvl="1"/>
            <a:r>
              <a:rPr lang="fr-FR"/>
              <a:t>Mieux se connaître, mieux connaître les autres</a:t>
            </a:r>
          </a:p>
          <a:p>
            <a:pPr lvl="1"/>
            <a:r>
              <a:rPr lang="fr-FR"/>
              <a:t>Mieux connaître son écosystème</a:t>
            </a:r>
          </a:p>
          <a:p>
            <a:pPr lvl="1"/>
            <a:r>
              <a:rPr lang="fr-FR"/>
              <a:t>Travail sur la construction de scenarios</a:t>
            </a:r>
          </a:p>
          <a:p>
            <a:pPr lvl="1"/>
            <a:r>
              <a:rPr lang="fr-FR"/>
              <a:t>Co-construction des outils de pilotage</a:t>
            </a:r>
          </a:p>
          <a:p>
            <a:pPr lvl="1"/>
            <a:r>
              <a:rPr lang="fr-FR"/>
              <a:t>Démarche heuristique pour gagner en cohérence</a:t>
            </a:r>
          </a:p>
          <a:p>
            <a:pPr lvl="1"/>
            <a:r>
              <a:rPr lang="fr-FR"/>
              <a:t>Démarche centrée sur la rencontre d’acteurs du terrain </a:t>
            </a:r>
            <a:br>
              <a:rPr lang="fr-FR"/>
            </a:br>
            <a:r>
              <a:rPr lang="fr-FR"/>
              <a:t>(se confronter au regard des autres) pour gagner en robustesse</a:t>
            </a:r>
          </a:p>
          <a:p>
            <a:pPr lvl="1"/>
            <a:endParaRPr lang="fr-FR"/>
          </a:p>
          <a:p>
            <a:pPr lvl="1"/>
            <a:endParaRPr lang="fr-FR" dirty="0"/>
          </a:p>
        </p:txBody>
      </p:sp>
    </p:spTree>
    <p:extLst>
      <p:ext uri="{BB962C8B-B14F-4D97-AF65-F5344CB8AC3E}">
        <p14:creationId xmlns:p14="http://schemas.microsoft.com/office/powerpoint/2010/main" val="5385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tatic.francebleu.fr/sites/default/files/imagecache/462_ressource/emission/logo-statut-etudiant-entrepreneur-masculin-331867-54.jpg"/>
          <p:cNvPicPr>
            <a:picLocks noChangeAspect="1" noChangeArrowheads="1"/>
          </p:cNvPicPr>
          <p:nvPr/>
        </p:nvPicPr>
        <p:blipFill>
          <a:blip r:embed="rId2" cstate="print"/>
          <a:srcRect/>
          <a:stretch>
            <a:fillRect/>
          </a:stretch>
        </p:blipFill>
        <p:spPr bwMode="auto">
          <a:xfrm>
            <a:off x="8635333" y="0"/>
            <a:ext cx="3556667" cy="2217144"/>
          </a:xfrm>
          <a:prstGeom prst="rect">
            <a:avLst/>
          </a:prstGeom>
          <a:noFill/>
        </p:spPr>
      </p:pic>
      <p:sp>
        <p:nvSpPr>
          <p:cNvPr id="2" name="Titre 1"/>
          <p:cNvSpPr>
            <a:spLocks noGrp="1"/>
          </p:cNvSpPr>
          <p:nvPr>
            <p:ph type="title"/>
          </p:nvPr>
        </p:nvSpPr>
        <p:spPr/>
        <p:txBody>
          <a:bodyPr/>
          <a:lstStyle/>
          <a:p>
            <a:r>
              <a:rPr lang="fr-FR"/>
              <a:t>Le PeeL</a:t>
            </a:r>
            <a:endParaRPr lang="fr-FR" dirty="0"/>
          </a:p>
        </p:txBody>
      </p:sp>
      <p:sp>
        <p:nvSpPr>
          <p:cNvPr id="3" name="Espace réservé du contenu 2"/>
          <p:cNvSpPr>
            <a:spLocks noGrp="1"/>
          </p:cNvSpPr>
          <p:nvPr>
            <p:ph idx="1"/>
          </p:nvPr>
        </p:nvSpPr>
        <p:spPr/>
        <p:txBody>
          <a:bodyPr>
            <a:normAutofit/>
          </a:bodyPr>
          <a:lstStyle/>
          <a:p>
            <a:r>
              <a:rPr lang="fr-FR" dirty="0"/>
              <a:t>Statut National Etudiant Entrepreneur</a:t>
            </a:r>
          </a:p>
          <a:p>
            <a:pPr lvl="1"/>
            <a:r>
              <a:rPr lang="fr-FR" dirty="0"/>
              <a:t>Bénéfices :</a:t>
            </a:r>
          </a:p>
          <a:p>
            <a:pPr lvl="2"/>
            <a:r>
              <a:rPr lang="fr-FR" dirty="0"/>
              <a:t>Un accompagnement et un suivi personnalisés</a:t>
            </a:r>
          </a:p>
          <a:p>
            <a:pPr lvl="2"/>
            <a:r>
              <a:rPr lang="fr-FR" dirty="0"/>
              <a:t>Un accès à des espaces de coworking </a:t>
            </a:r>
          </a:p>
          <a:p>
            <a:pPr lvl="2"/>
            <a:r>
              <a:rPr lang="fr-FR" dirty="0"/>
              <a:t>Une mise en réseau avec les partenaires de la création d’entreprise</a:t>
            </a:r>
          </a:p>
          <a:p>
            <a:r>
              <a:rPr lang="fr-FR" dirty="0"/>
              <a:t>Diplôme étudiant entrepreneur (D2E)</a:t>
            </a:r>
          </a:p>
        </p:txBody>
      </p:sp>
      <p:sp>
        <p:nvSpPr>
          <p:cNvPr id="4" name="Rectangle à coins arrondis 3"/>
          <p:cNvSpPr/>
          <p:nvPr/>
        </p:nvSpPr>
        <p:spPr>
          <a:xfrm rot="499911">
            <a:off x="9014672" y="5114954"/>
            <a:ext cx="2402542" cy="1210236"/>
          </a:xfrm>
          <a:prstGeom prst="roundRect">
            <a:avLst/>
          </a:prstGeom>
          <a:solidFill>
            <a:srgbClr val="FFFF00"/>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Ink Journal" panose="03080502000500000000" pitchFamily="66" charset="0"/>
              </a:rPr>
              <a:t>Stage de fin d’études possible au PeeL !</a:t>
            </a:r>
          </a:p>
        </p:txBody>
      </p:sp>
    </p:spTree>
    <p:extLst>
      <p:ext uri="{BB962C8B-B14F-4D97-AF65-F5344CB8AC3E}">
        <p14:creationId xmlns:p14="http://schemas.microsoft.com/office/powerpoint/2010/main" val="363549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PeeL </a:t>
            </a:r>
            <a:r>
              <a:rPr lang="fr-FR" dirty="0" err="1"/>
              <a:t>Success</a:t>
            </a:r>
            <a:r>
              <a:rPr lang="fr-FR" dirty="0"/>
              <a:t> Stories</a:t>
            </a:r>
          </a:p>
        </p:txBody>
      </p:sp>
      <p:pic>
        <p:nvPicPr>
          <p:cNvPr id="9" name="Image 8">
            <a:extLst>
              <a:ext uri="{FF2B5EF4-FFF2-40B4-BE49-F238E27FC236}">
                <a16:creationId xmlns:a16="http://schemas.microsoft.com/office/drawing/2014/main" id="{54992125-5EAA-492F-8874-93BDDCBDFBA5}"/>
              </a:ext>
            </a:extLst>
          </p:cNvPr>
          <p:cNvPicPr>
            <a:picLocks noChangeAspect="1"/>
          </p:cNvPicPr>
          <p:nvPr/>
        </p:nvPicPr>
        <p:blipFill>
          <a:blip r:embed="rId2"/>
          <a:stretch>
            <a:fillRect/>
          </a:stretch>
        </p:blipFill>
        <p:spPr>
          <a:xfrm rot="21392923">
            <a:off x="939148" y="2368902"/>
            <a:ext cx="2396701" cy="28760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6" descr="http://www.awanga.fr/presta/prestashop/img/cms/inbo/montages-zone1-in-bo-equipe-lunettes-skateboard-bois-made-in-france-awanga_1.jpg"/>
          <p:cNvPicPr>
            <a:picLocks noChangeAspect="1" noChangeArrowheads="1"/>
          </p:cNvPicPr>
          <p:nvPr/>
        </p:nvPicPr>
        <p:blipFill>
          <a:blip r:embed="rId3" cstate="print"/>
          <a:srcRect/>
          <a:stretch>
            <a:fillRect/>
          </a:stretch>
        </p:blipFill>
        <p:spPr bwMode="auto">
          <a:xfrm rot="248170">
            <a:off x="6646594" y="4079283"/>
            <a:ext cx="3384376" cy="24703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8" descr="http://www.moovjee.fr/wp-content/uploads/2014/06/INBO.jpg"/>
          <p:cNvPicPr>
            <a:picLocks noChangeAspect="1" noChangeArrowheads="1"/>
          </p:cNvPicPr>
          <p:nvPr/>
        </p:nvPicPr>
        <p:blipFill>
          <a:blip r:embed="rId4" cstate="print"/>
          <a:srcRect/>
          <a:stretch>
            <a:fillRect/>
          </a:stretch>
        </p:blipFill>
        <p:spPr bwMode="auto">
          <a:xfrm rot="21366959">
            <a:off x="4509206" y="5036180"/>
            <a:ext cx="2129046" cy="13045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3" name="Groupe 10"/>
          <p:cNvGrpSpPr/>
          <p:nvPr/>
        </p:nvGrpSpPr>
        <p:grpSpPr>
          <a:xfrm rot="21095883">
            <a:off x="8960926" y="765813"/>
            <a:ext cx="2484073" cy="2621558"/>
            <a:chOff x="2915816" y="1356425"/>
            <a:chExt cx="1800200" cy="1854544"/>
          </a:xfrm>
        </p:grpSpPr>
        <p:pic>
          <p:nvPicPr>
            <p:cNvPr id="14" name="Picture 10" descr="http://i.ytimg.com/vi/JFqgkryeWLE/maxresdefault.jpg"/>
            <p:cNvPicPr>
              <a:picLocks noChangeAspect="1" noChangeArrowheads="1"/>
            </p:cNvPicPr>
            <p:nvPr/>
          </p:nvPicPr>
          <p:blipFill>
            <a:blip r:embed="rId5" cstate="print"/>
            <a:srcRect l="29032"/>
            <a:stretch>
              <a:fillRect/>
            </a:stretch>
          </p:blipFill>
          <p:spPr bwMode="auto">
            <a:xfrm>
              <a:off x="2915816" y="1356425"/>
              <a:ext cx="1800200" cy="14245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2" descr="http://lemarketingdelabonnement.com/wp-content/uploads/2015/06/MyMusicTeacher-blog-Musique.png"/>
            <p:cNvPicPr>
              <a:picLocks noChangeAspect="1" noChangeArrowheads="1"/>
            </p:cNvPicPr>
            <p:nvPr/>
          </p:nvPicPr>
          <p:blipFill>
            <a:blip r:embed="rId6" cstate="print"/>
            <a:srcRect t="27301" b="24922"/>
            <a:stretch>
              <a:fillRect/>
            </a:stretch>
          </p:blipFill>
          <p:spPr bwMode="auto">
            <a:xfrm>
              <a:off x="2915816" y="2780928"/>
              <a:ext cx="1800200" cy="4300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8" name="ZoneTexte 7"/>
          <p:cNvSpPr txBox="1"/>
          <p:nvPr/>
        </p:nvSpPr>
        <p:spPr>
          <a:xfrm>
            <a:off x="3853410" y="1783946"/>
            <a:ext cx="4201925" cy="2862322"/>
          </a:xfrm>
          <a:prstGeom prst="rect">
            <a:avLst/>
          </a:prstGeom>
          <a:noFill/>
        </p:spPr>
        <p:txBody>
          <a:bodyPr wrap="square" rtlCol="0">
            <a:spAutoFit/>
          </a:bodyPr>
          <a:lstStyle/>
          <a:p>
            <a:r>
              <a:rPr lang="fr-FR" sz="2400" b="1" dirty="0">
                <a:latin typeface="Ink Journal" panose="03080502000500000000" pitchFamily="66" charset="0"/>
              </a:rPr>
              <a:t>Les fermiers d’ici</a:t>
            </a:r>
          </a:p>
          <a:p>
            <a:r>
              <a:rPr lang="fr-FR" sz="2000" dirty="0">
                <a:latin typeface="Ink Journal" panose="03080502000500000000" pitchFamily="66" charset="0"/>
                <a:hlinkClick r:id="rId7"/>
              </a:rPr>
              <a:t>https://www.lesfermiersdici.com/</a:t>
            </a:r>
            <a:r>
              <a:rPr lang="fr-FR" sz="2000" dirty="0">
                <a:latin typeface="Ink Journal" panose="03080502000500000000" pitchFamily="66" charset="0"/>
              </a:rPr>
              <a:t> </a:t>
            </a:r>
          </a:p>
          <a:p>
            <a:endParaRPr lang="fr-FR" sz="2400" dirty="0">
              <a:latin typeface="Ink Journal" panose="03080502000500000000" pitchFamily="66" charset="0"/>
            </a:endParaRPr>
          </a:p>
          <a:p>
            <a:r>
              <a:rPr lang="fr-FR" sz="2400" b="1" dirty="0" err="1">
                <a:latin typeface="Ink Journal" panose="03080502000500000000" pitchFamily="66" charset="0"/>
              </a:rPr>
              <a:t>My</a:t>
            </a:r>
            <a:r>
              <a:rPr lang="fr-FR" sz="2400" b="1" dirty="0">
                <a:latin typeface="Ink Journal" panose="03080502000500000000" pitchFamily="66" charset="0"/>
              </a:rPr>
              <a:t> music teacher</a:t>
            </a:r>
          </a:p>
          <a:p>
            <a:r>
              <a:rPr lang="fr-FR" sz="2000" dirty="0">
                <a:latin typeface="Ink Journal" panose="03080502000500000000" pitchFamily="66" charset="0"/>
                <a:hlinkClick r:id="rId8"/>
              </a:rPr>
              <a:t>https://mymusicteacher.fr/</a:t>
            </a:r>
            <a:endParaRPr lang="fr-FR" sz="2000" dirty="0">
              <a:latin typeface="Ink Journal" panose="03080502000500000000" pitchFamily="66" charset="0"/>
            </a:endParaRPr>
          </a:p>
          <a:p>
            <a:endParaRPr lang="fr-FR" sz="2400" dirty="0">
              <a:latin typeface="Ink Journal" panose="03080502000500000000" pitchFamily="66" charset="0"/>
            </a:endParaRPr>
          </a:p>
          <a:p>
            <a:r>
              <a:rPr lang="fr-FR" sz="2400" b="1" dirty="0">
                <a:latin typeface="Ink Journal" panose="03080502000500000000" pitchFamily="66" charset="0"/>
              </a:rPr>
              <a:t>In’Bô</a:t>
            </a:r>
          </a:p>
          <a:p>
            <a:r>
              <a:rPr lang="fr-FR" sz="2000" dirty="0">
                <a:latin typeface="Ink Journal" panose="03080502000500000000" pitchFamily="66" charset="0"/>
                <a:hlinkClick r:id="rId9"/>
              </a:rPr>
              <a:t>https://inbo.fr/fr/</a:t>
            </a:r>
            <a:endParaRPr lang="fr-FR" sz="2000" dirty="0">
              <a:latin typeface="Ink Journal" panose="03080502000500000000" pitchFamily="66" charset="0"/>
            </a:endParaRPr>
          </a:p>
        </p:txBody>
      </p:sp>
    </p:spTree>
    <p:extLst>
      <p:ext uri="{BB962C8B-B14F-4D97-AF65-F5344CB8AC3E}">
        <p14:creationId xmlns:p14="http://schemas.microsoft.com/office/powerpoint/2010/main" val="3729931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Contact PeeL</a:t>
            </a:r>
          </a:p>
        </p:txBody>
      </p:sp>
      <p:sp>
        <p:nvSpPr>
          <p:cNvPr id="3" name="Espace réservé du contenu 2"/>
          <p:cNvSpPr>
            <a:spLocks noGrp="1"/>
          </p:cNvSpPr>
          <p:nvPr>
            <p:ph idx="1"/>
          </p:nvPr>
        </p:nvSpPr>
        <p:spPr>
          <a:xfrm>
            <a:off x="838200" y="1825625"/>
            <a:ext cx="5751443" cy="4351338"/>
          </a:xfrm>
        </p:spPr>
        <p:txBody>
          <a:bodyPr>
            <a:normAutofit fontScale="92500" lnSpcReduction="20000"/>
          </a:bodyPr>
          <a:lstStyle/>
          <a:p>
            <a:r>
              <a:rPr lang="fr-FR" b="1" dirty="0"/>
              <a:t>03 72 74 06 99</a:t>
            </a:r>
          </a:p>
          <a:p>
            <a:r>
              <a:rPr lang="fr-FR" b="1" dirty="0"/>
              <a:t>peel.univ-lorraine.fr</a:t>
            </a:r>
          </a:p>
          <a:p>
            <a:r>
              <a:rPr lang="fr-FR" b="1" dirty="0"/>
              <a:t>peel@univ-lorraine.fr</a:t>
            </a:r>
            <a:endParaRPr lang="fr-FR" dirty="0"/>
          </a:p>
          <a:p>
            <a:endParaRPr lang="fr-FR" dirty="0"/>
          </a:p>
          <a:p>
            <a:r>
              <a:rPr lang="fr-FR" sz="3000" dirty="0"/>
              <a:t>Nancy / Institut Jean Lamour (ARTEM)</a:t>
            </a:r>
          </a:p>
          <a:p>
            <a:r>
              <a:rPr lang="fr-FR" sz="3000" dirty="0"/>
              <a:t>2 allée André </a:t>
            </a:r>
            <a:r>
              <a:rPr lang="fr-FR" sz="3000" dirty="0" err="1"/>
              <a:t>Guinier</a:t>
            </a:r>
            <a:r>
              <a:rPr lang="fr-FR" sz="3000" dirty="0"/>
              <a:t>, 54000 Nancy</a:t>
            </a:r>
          </a:p>
          <a:p>
            <a:endParaRPr lang="fr-FR" sz="3000" dirty="0"/>
          </a:p>
          <a:p>
            <a:r>
              <a:rPr lang="fr-FR" sz="3000" dirty="0"/>
              <a:t>Metz / IAE de Metz – Bureau 105</a:t>
            </a:r>
          </a:p>
          <a:p>
            <a:r>
              <a:rPr lang="fr-FR" sz="3000" dirty="0"/>
              <a:t>1 Rue Augustin Fresnel, 57000 Metz</a:t>
            </a:r>
          </a:p>
        </p:txBody>
      </p:sp>
      <p:pic>
        <p:nvPicPr>
          <p:cNvPr id="19458" name="Picture 2" descr="http://montreal.rougefm.ca/Pics/ReseauxSociaux/5ReseauxSociaux_logos.jpg"/>
          <p:cNvPicPr>
            <a:picLocks noChangeAspect="1" noChangeArrowheads="1"/>
          </p:cNvPicPr>
          <p:nvPr/>
        </p:nvPicPr>
        <p:blipFill>
          <a:blip r:embed="rId2" cstate="print"/>
          <a:srcRect r="40001"/>
          <a:stretch>
            <a:fillRect/>
          </a:stretch>
        </p:blipFill>
        <p:spPr bwMode="auto">
          <a:xfrm>
            <a:off x="10294896" y="6136258"/>
            <a:ext cx="1797325" cy="713234"/>
          </a:xfrm>
          <a:prstGeom prst="rect">
            <a:avLst/>
          </a:prstGeom>
          <a:noFill/>
        </p:spPr>
      </p:pic>
      <p:pic>
        <p:nvPicPr>
          <p:cNvPr id="2050" name="Picture 2" descr="http://peel.univ-lorraine.fr/files/2016/07/artem-jean-lamour.jpg"/>
          <p:cNvPicPr>
            <a:picLocks noChangeAspect="1" noChangeArrowheads="1"/>
          </p:cNvPicPr>
          <p:nvPr/>
        </p:nvPicPr>
        <p:blipFill>
          <a:blip r:embed="rId3" cstate="print"/>
          <a:srcRect/>
          <a:stretch>
            <a:fillRect/>
          </a:stretch>
        </p:blipFill>
        <p:spPr bwMode="auto">
          <a:xfrm>
            <a:off x="6823863" y="365125"/>
            <a:ext cx="4069424" cy="27090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age 5">
            <a:extLst>
              <a:ext uri="{FF2B5EF4-FFF2-40B4-BE49-F238E27FC236}">
                <a16:creationId xmlns:a16="http://schemas.microsoft.com/office/drawing/2014/main" id="{763F1DAC-84E2-4E95-9FC8-384A18868B4C}"/>
              </a:ext>
            </a:extLst>
          </p:cNvPr>
          <p:cNvPicPr>
            <a:picLocks noChangeAspect="1"/>
          </p:cNvPicPr>
          <p:nvPr/>
        </p:nvPicPr>
        <p:blipFill>
          <a:blip r:embed="rId4"/>
          <a:stretch>
            <a:fillRect/>
          </a:stretch>
        </p:blipFill>
        <p:spPr>
          <a:xfrm>
            <a:off x="7902287" y="3250691"/>
            <a:ext cx="4069426" cy="27090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1604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55B614D-018E-3C4C-8B89-956500E962E8}"/>
              </a:ext>
            </a:extLst>
          </p:cNvPr>
          <p:cNvSpPr txBox="1"/>
          <p:nvPr/>
        </p:nvSpPr>
        <p:spPr>
          <a:xfrm>
            <a:off x="2056933" y="2890391"/>
            <a:ext cx="8078133"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err="1">
                <a:ln>
                  <a:noFill/>
                </a:ln>
                <a:solidFill>
                  <a:prstClr val="black"/>
                </a:solidFill>
                <a:effectLst/>
                <a:uLnTx/>
                <a:uFillTx/>
                <a:latin typeface="Calibri" panose="020F0502020204030204"/>
                <a:ea typeface="+mn-ea"/>
                <a:cs typeface="+mn-cs"/>
              </a:rPr>
              <a:t>Quelles</a:t>
            </a: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3200" b="0" i="0" u="none" strike="noStrike" kern="1200" cap="none" spc="0" normalizeH="0" baseline="0" noProof="0" dirty="0" err="1">
                <a:ln>
                  <a:noFill/>
                </a:ln>
                <a:solidFill>
                  <a:prstClr val="black"/>
                </a:solidFill>
                <a:effectLst/>
                <a:uLnTx/>
                <a:uFillTx/>
                <a:latin typeface="Calibri" panose="020F0502020204030204"/>
                <a:ea typeface="+mn-ea"/>
                <a:cs typeface="+mn-cs"/>
              </a:rPr>
              <a:t>sont</a:t>
            </a: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 les </a:t>
            </a:r>
            <a:r>
              <a:rPr kumimoji="0" lang="en-GB" sz="3200" b="0" i="0" u="none" strike="noStrike" kern="1200" cap="none" spc="0" normalizeH="0" baseline="0" noProof="0" dirty="0" err="1">
                <a:ln>
                  <a:noFill/>
                </a:ln>
                <a:solidFill>
                  <a:prstClr val="black"/>
                </a:solidFill>
                <a:effectLst/>
                <a:uLnTx/>
                <a:uFillTx/>
                <a:latin typeface="Calibri" panose="020F0502020204030204"/>
                <a:ea typeface="+mn-ea"/>
                <a:cs typeface="+mn-cs"/>
              </a:rPr>
              <a:t>caractéristiques</a:t>
            </a: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3200" b="0" i="0" u="none" strike="noStrike" kern="1200" cap="none" spc="0" normalizeH="0" baseline="0" noProof="0" dirty="0" err="1">
                <a:ln>
                  <a:noFill/>
                </a:ln>
                <a:solidFill>
                  <a:prstClr val="black"/>
                </a:solidFill>
                <a:effectLst/>
                <a:uLnTx/>
                <a:uFillTx/>
                <a:latin typeface="Calibri" panose="020F0502020204030204"/>
                <a:ea typeface="+mn-ea"/>
                <a:cs typeface="+mn-cs"/>
              </a:rPr>
              <a:t>compéténces</a:t>
            </a: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 et attitudes d’un entrepreneur ?</a:t>
            </a:r>
          </a:p>
        </p:txBody>
      </p:sp>
    </p:spTree>
    <p:extLst>
      <p:ext uri="{BB962C8B-B14F-4D97-AF65-F5344CB8AC3E}">
        <p14:creationId xmlns:p14="http://schemas.microsoft.com/office/powerpoint/2010/main" val="347411999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Evaluation et conclusion</a:t>
            </a:r>
          </a:p>
        </p:txBody>
      </p:sp>
      <p:sp>
        <p:nvSpPr>
          <p:cNvPr id="3" name="Espace réservé du texte 2">
            <a:extLst>
              <a:ext uri="{FF2B5EF4-FFF2-40B4-BE49-F238E27FC236}">
                <a16:creationId xmlns:a16="http://schemas.microsoft.com/office/drawing/2014/main" id="{CCBBCB2D-C8B0-4AA5-8142-242BDFB63DE8}"/>
              </a:ext>
            </a:extLst>
          </p:cNvPr>
          <p:cNvSpPr>
            <a:spLocks noGrp="1"/>
          </p:cNvSpPr>
          <p:nvPr>
            <p:ph type="body" idx="1"/>
          </p:nvPr>
        </p:nvSpPr>
        <p:spPr/>
        <p:txBody>
          <a:bodyPr>
            <a:normAutofit/>
          </a:bodyPr>
          <a:lstStyle/>
          <a:p>
            <a:r>
              <a:rPr lang="fr-FR" sz="4000"/>
              <a:t>Comment finissez-vous </a:t>
            </a:r>
            <a:r>
              <a:rPr lang="fr-FR" sz="4000" dirty="0"/>
              <a:t>le cours ?</a:t>
            </a:r>
          </a:p>
        </p:txBody>
      </p:sp>
    </p:spTree>
    <p:extLst>
      <p:ext uri="{BB962C8B-B14F-4D97-AF65-F5344CB8AC3E}">
        <p14:creationId xmlns:p14="http://schemas.microsoft.com/office/powerpoint/2010/main" val="211153779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Evaluation</a:t>
            </a:r>
            <a:endParaRPr lang="fr-FR" dirty="0"/>
          </a:p>
        </p:txBody>
      </p:sp>
      <p:sp>
        <p:nvSpPr>
          <p:cNvPr id="3" name="Espace réservé du contenu 2"/>
          <p:cNvSpPr>
            <a:spLocks noGrp="1"/>
          </p:cNvSpPr>
          <p:nvPr>
            <p:ph idx="1"/>
          </p:nvPr>
        </p:nvSpPr>
        <p:spPr>
          <a:xfrm>
            <a:off x="838200" y="1825625"/>
            <a:ext cx="6049617" cy="4351338"/>
          </a:xfrm>
        </p:spPr>
        <p:txBody>
          <a:bodyPr>
            <a:normAutofit/>
          </a:bodyPr>
          <a:lstStyle/>
          <a:p>
            <a:r>
              <a:rPr lang="fr-FR" sz="3200" dirty="0"/>
              <a:t>Faisons un tour de table :</a:t>
            </a:r>
          </a:p>
          <a:p>
            <a:pPr lvl="1"/>
            <a:r>
              <a:rPr lang="fr-FR" sz="2800" dirty="0"/>
              <a:t>Comment vous sentez-vous à la fin de cette formation ?</a:t>
            </a:r>
          </a:p>
          <a:p>
            <a:pPr lvl="1"/>
            <a:r>
              <a:rPr lang="fr-FR" sz="2800" dirty="0"/>
              <a:t>Qu’est-ce que vous avez appris, compris, confirmé, découvert… ?</a:t>
            </a:r>
          </a:p>
          <a:p>
            <a:pPr lvl="1"/>
            <a:r>
              <a:rPr lang="fr-FR" sz="2800" dirty="0"/>
              <a:t>Quelles envies et quels désirs avez-vous à la fin de cette formation ?</a:t>
            </a:r>
          </a:p>
          <a:p>
            <a:endParaRPr lang="fr-FR" sz="3200" dirty="0"/>
          </a:p>
        </p:txBody>
      </p:sp>
      <p:pic>
        <p:nvPicPr>
          <p:cNvPr id="7" name="Image 6"/>
          <p:cNvPicPr>
            <a:picLocks noChangeAspect="1"/>
          </p:cNvPicPr>
          <p:nvPr/>
        </p:nvPicPr>
        <p:blipFill>
          <a:blip r:embed="rId2"/>
          <a:stretch>
            <a:fillRect/>
          </a:stretch>
        </p:blipFill>
        <p:spPr>
          <a:xfrm>
            <a:off x="7154081" y="1433933"/>
            <a:ext cx="4683395" cy="46833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à coins arrondis 9"/>
          <p:cNvSpPr/>
          <p:nvPr/>
        </p:nvSpPr>
        <p:spPr>
          <a:xfrm rot="21379372">
            <a:off x="2415286" y="5206842"/>
            <a:ext cx="2402542" cy="1210236"/>
          </a:xfrm>
          <a:prstGeom prst="roundRect">
            <a:avLst/>
          </a:prstGeom>
          <a:solidFill>
            <a:schemeClr val="bg1"/>
          </a:solidFill>
          <a:ln w="57150">
            <a:solidFill>
              <a:srgbClr val="732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Voulez-vous entreprendre ?</a:t>
            </a:r>
          </a:p>
        </p:txBody>
      </p:sp>
    </p:spTree>
    <p:extLst>
      <p:ext uri="{BB962C8B-B14F-4D97-AF65-F5344CB8AC3E}">
        <p14:creationId xmlns:p14="http://schemas.microsoft.com/office/powerpoint/2010/main" val="2619256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animBg="1"/>
    </p:bldLst>
  </p:timing>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p:spPr>
        <p:txBody>
          <a:bodyPr/>
          <a:lstStyle/>
          <a:p>
            <a:r>
              <a:rPr lang="fr-FR"/>
              <a:t>Evaluation</a:t>
            </a:r>
            <a:endParaRPr lang="fr-FR" dirty="0"/>
          </a:p>
        </p:txBody>
      </p:sp>
      <p:sp>
        <p:nvSpPr>
          <p:cNvPr id="3" name="Espace réservé du contenu 2"/>
          <p:cNvSpPr>
            <a:spLocks noGrp="1"/>
          </p:cNvSpPr>
          <p:nvPr>
            <p:ph idx="1"/>
          </p:nvPr>
        </p:nvSpPr>
        <p:spPr>
          <a:xfrm>
            <a:off x="838200" y="1825625"/>
            <a:ext cx="10515600" cy="4351338"/>
          </a:xfrm>
        </p:spPr>
        <p:txBody>
          <a:bodyPr>
            <a:normAutofit/>
          </a:bodyPr>
          <a:lstStyle/>
          <a:p>
            <a:r>
              <a:rPr lang="fr-FR" dirty="0"/>
              <a:t>Levez la main : </a:t>
            </a:r>
          </a:p>
          <a:p>
            <a:pPr lvl="1"/>
            <a:r>
              <a:rPr lang="fr-FR" dirty="0"/>
              <a:t>Qui est fatigué ?</a:t>
            </a:r>
          </a:p>
          <a:p>
            <a:pPr lvl="1"/>
            <a:r>
              <a:rPr lang="fr-FR" dirty="0"/>
              <a:t>Qui a faim ?</a:t>
            </a:r>
          </a:p>
          <a:p>
            <a:pPr lvl="1"/>
            <a:r>
              <a:rPr lang="fr-FR" dirty="0"/>
              <a:t>Qui a apprécié cette formation ?</a:t>
            </a:r>
          </a:p>
          <a:p>
            <a:pPr lvl="1"/>
            <a:r>
              <a:rPr lang="fr-FR" dirty="0"/>
              <a:t>Qui pense qu’entreprendre c’est facile ?</a:t>
            </a:r>
          </a:p>
          <a:p>
            <a:pPr lvl="1"/>
            <a:r>
              <a:rPr lang="fr-FR" dirty="0"/>
              <a:t>Qui a envie d’entreprendre ?</a:t>
            </a:r>
          </a:p>
          <a:p>
            <a:endParaRPr lang="fr-FR" dirty="0"/>
          </a:p>
        </p:txBody>
      </p:sp>
      <p:pic>
        <p:nvPicPr>
          <p:cNvPr id="8" name="Image 7" descr="Une image contenant texte&#10;&#10;Description générée automatiquement">
            <a:extLst>
              <a:ext uri="{FF2B5EF4-FFF2-40B4-BE49-F238E27FC236}">
                <a16:creationId xmlns:a16="http://schemas.microsoft.com/office/drawing/2014/main" id="{480EC2ED-F1A5-5E4B-A0EF-1ED2BD224D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1899" y="2232079"/>
            <a:ext cx="6707094" cy="4523389"/>
          </a:xfrm>
          <a:prstGeom prst="rect">
            <a:avLst/>
          </a:prstGeom>
        </p:spPr>
      </p:pic>
    </p:spTree>
    <p:extLst>
      <p:ext uri="{BB962C8B-B14F-4D97-AF65-F5344CB8AC3E}">
        <p14:creationId xmlns:p14="http://schemas.microsoft.com/office/powerpoint/2010/main" val="1090697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Bibliographie recommandée</a:t>
            </a:r>
          </a:p>
        </p:txBody>
      </p:sp>
      <p:sp>
        <p:nvSpPr>
          <p:cNvPr id="4" name="object 9">
            <a:extLst>
              <a:ext uri="{FF2B5EF4-FFF2-40B4-BE49-F238E27FC236}">
                <a16:creationId xmlns:a16="http://schemas.microsoft.com/office/drawing/2014/main" id="{492A465C-B7BE-4839-9C1C-A4E01FF3856B}"/>
              </a:ext>
            </a:extLst>
          </p:cNvPr>
          <p:cNvSpPr/>
          <p:nvPr/>
        </p:nvSpPr>
        <p:spPr>
          <a:xfrm>
            <a:off x="1282349" y="2229938"/>
            <a:ext cx="1316430" cy="1969784"/>
          </a:xfrm>
          <a:prstGeom prst="rect">
            <a:avLst/>
          </a:prstGeom>
          <a:blipFill>
            <a:blip r:embed="rId2" cstate="print"/>
            <a:stretch>
              <a:fillRect/>
            </a:stretch>
          </a:blipFill>
        </p:spPr>
        <p:txBody>
          <a:bodyPr wrap="square" lIns="0" tIns="0" rIns="0" bIns="0" rtlCol="0">
            <a:noAutofit/>
          </a:bodyPr>
          <a:lstStyle/>
          <a:p>
            <a:endParaRPr sz="1631" dirty="0"/>
          </a:p>
        </p:txBody>
      </p:sp>
      <p:pic>
        <p:nvPicPr>
          <p:cNvPr id="5" name="Picture 2" descr="L' agir entrepreneurial">
            <a:extLst>
              <a:ext uri="{FF2B5EF4-FFF2-40B4-BE49-F238E27FC236}">
                <a16:creationId xmlns:a16="http://schemas.microsoft.com/office/drawing/2014/main" id="{DD6D25CA-3CBE-42D8-B0AC-594629F253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5389" y="2229938"/>
            <a:ext cx="1309831" cy="1964747"/>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8CFB11CF-8439-4F13-964F-F4A2C361E6A9}"/>
              </a:ext>
            </a:extLst>
          </p:cNvPr>
          <p:cNvPicPr>
            <a:picLocks noChangeAspect="1"/>
          </p:cNvPicPr>
          <p:nvPr/>
        </p:nvPicPr>
        <p:blipFill>
          <a:blip r:embed="rId4"/>
          <a:stretch>
            <a:fillRect/>
          </a:stretch>
        </p:blipFill>
        <p:spPr>
          <a:xfrm>
            <a:off x="2971542" y="2229938"/>
            <a:ext cx="1271084" cy="1969785"/>
          </a:xfrm>
          <a:prstGeom prst="rect">
            <a:avLst/>
          </a:prstGeom>
        </p:spPr>
      </p:pic>
      <p:sp>
        <p:nvSpPr>
          <p:cNvPr id="7" name="ZoneTexte 6">
            <a:extLst>
              <a:ext uri="{FF2B5EF4-FFF2-40B4-BE49-F238E27FC236}">
                <a16:creationId xmlns:a16="http://schemas.microsoft.com/office/drawing/2014/main" id="{456187F8-D75B-4BB8-AD7C-679ECFC74C99}"/>
              </a:ext>
            </a:extLst>
          </p:cNvPr>
          <p:cNvSpPr txBox="1"/>
          <p:nvPr/>
        </p:nvSpPr>
        <p:spPr>
          <a:xfrm>
            <a:off x="1813062" y="4915426"/>
            <a:ext cx="8587645" cy="1384995"/>
          </a:xfrm>
          <a:prstGeom prst="rect">
            <a:avLst/>
          </a:prstGeom>
          <a:noFill/>
        </p:spPr>
        <p:txBody>
          <a:bodyPr wrap="square" rtlCol="0">
            <a:spAutoFit/>
          </a:bodyPr>
          <a:lstStyle/>
          <a:p>
            <a:r>
              <a:rPr lang="fr-FR" sz="1400" dirty="0"/>
              <a:t>(2012) Schmitt, C. </a:t>
            </a:r>
            <a:r>
              <a:rPr lang="fr-FR" sz="1400" i="1" dirty="0"/>
              <a:t>La valeur des produits et des services en PME. </a:t>
            </a:r>
            <a:r>
              <a:rPr lang="fr-FR" sz="1400" dirty="0"/>
              <a:t>2 éd. Berne : </a:t>
            </a:r>
            <a:r>
              <a:rPr lang="fr-FR" sz="1400" dirty="0" err="1"/>
              <a:t>Growth</a:t>
            </a:r>
            <a:r>
              <a:rPr lang="fr-FR" sz="1400" dirty="0"/>
              <a:t> Publisher</a:t>
            </a:r>
          </a:p>
          <a:p>
            <a:r>
              <a:rPr lang="fr-FR" sz="1400" dirty="0"/>
              <a:t>(2012) </a:t>
            </a:r>
            <a:r>
              <a:rPr lang="fr-FR" sz="1400" dirty="0" err="1"/>
              <a:t>Filion</a:t>
            </a:r>
            <a:r>
              <a:rPr lang="fr-FR" sz="1400" dirty="0"/>
              <a:t>, L.J. ; </a:t>
            </a:r>
            <a:r>
              <a:rPr lang="fr-FR" sz="1400" dirty="0" err="1"/>
              <a:t>Ananou</a:t>
            </a:r>
            <a:r>
              <a:rPr lang="fr-FR" sz="1400" dirty="0"/>
              <a:t>, C. ; et Schmitt, C. </a:t>
            </a:r>
            <a:r>
              <a:rPr lang="fr-FR" sz="1400" i="1" dirty="0"/>
              <a:t>Réussir sa création d’entreprise sans business plan. </a:t>
            </a:r>
            <a:r>
              <a:rPr lang="fr-FR" sz="1400" dirty="0"/>
              <a:t>Paris : Eyrolles</a:t>
            </a:r>
          </a:p>
          <a:p>
            <a:r>
              <a:rPr lang="fr-FR" sz="1400" dirty="0"/>
              <a:t>(2015) Schmitt, C. </a:t>
            </a:r>
            <a:r>
              <a:rPr lang="fr-FR" sz="1400" i="1" dirty="0"/>
              <a:t>L’agir entrepreneurial. </a:t>
            </a:r>
            <a:r>
              <a:rPr lang="fr-FR" sz="1400" dirty="0"/>
              <a:t>Montréal : Presses de l’Université du Québec</a:t>
            </a:r>
          </a:p>
          <a:p>
            <a:r>
              <a:rPr lang="fr-FR" sz="1400" dirty="0"/>
              <a:t>(2018) Schmitt, C. </a:t>
            </a:r>
            <a:r>
              <a:rPr lang="fr-FR" sz="1400" i="1" dirty="0"/>
              <a:t>La fabrique de l’entrepreneuriat. </a:t>
            </a:r>
            <a:r>
              <a:rPr lang="fr-FR" sz="1400" dirty="0"/>
              <a:t>Paris : Dunod</a:t>
            </a:r>
          </a:p>
          <a:p>
            <a:r>
              <a:rPr lang="fr-FR" sz="1400" dirty="0"/>
              <a:t>(2019) Schmitt, C. </a:t>
            </a:r>
            <a:r>
              <a:rPr lang="fr-FR" sz="1400" i="1" dirty="0"/>
              <a:t>Aide-mémoire Entrepreneuriat : Concepts, méthodes, actions.</a:t>
            </a:r>
            <a:r>
              <a:rPr lang="fr-FR" sz="1400" dirty="0"/>
              <a:t> Paris : Dunod</a:t>
            </a:r>
          </a:p>
          <a:p>
            <a:r>
              <a:rPr lang="fr-FR" sz="1400" dirty="0"/>
              <a:t>(2020) Schmitt, C. </a:t>
            </a:r>
            <a:r>
              <a:rPr lang="fr-FR" sz="1400" i="1" dirty="0"/>
              <a:t>Nouvelles perspectives en entrepreneuriat. </a:t>
            </a:r>
            <a:r>
              <a:rPr lang="fr-FR" sz="1400" dirty="0"/>
              <a:t>Paris : Vuibert</a:t>
            </a:r>
          </a:p>
        </p:txBody>
      </p:sp>
      <p:pic>
        <p:nvPicPr>
          <p:cNvPr id="9" name="Image 8">
            <a:extLst>
              <a:ext uri="{FF2B5EF4-FFF2-40B4-BE49-F238E27FC236}">
                <a16:creationId xmlns:a16="http://schemas.microsoft.com/office/drawing/2014/main" id="{DD7BE613-E26C-491C-B870-3B58A43A1540}"/>
              </a:ext>
            </a:extLst>
          </p:cNvPr>
          <p:cNvPicPr>
            <a:picLocks noChangeAspect="1"/>
          </p:cNvPicPr>
          <p:nvPr/>
        </p:nvPicPr>
        <p:blipFill>
          <a:blip r:embed="rId5"/>
          <a:stretch>
            <a:fillRect/>
          </a:stretch>
        </p:blipFill>
        <p:spPr>
          <a:xfrm>
            <a:off x="6297983" y="2229938"/>
            <a:ext cx="1309832" cy="1969786"/>
          </a:xfrm>
          <a:prstGeom prst="rect">
            <a:avLst/>
          </a:prstGeom>
        </p:spPr>
      </p:pic>
      <p:pic>
        <p:nvPicPr>
          <p:cNvPr id="10" name="Image 9">
            <a:extLst>
              <a:ext uri="{FF2B5EF4-FFF2-40B4-BE49-F238E27FC236}">
                <a16:creationId xmlns:a16="http://schemas.microsoft.com/office/drawing/2014/main" id="{13A905E1-1AC4-424A-BFED-FE8837904AF0}"/>
              </a:ext>
            </a:extLst>
          </p:cNvPr>
          <p:cNvPicPr>
            <a:picLocks noChangeAspect="1"/>
          </p:cNvPicPr>
          <p:nvPr/>
        </p:nvPicPr>
        <p:blipFill>
          <a:blip r:embed="rId6"/>
          <a:stretch>
            <a:fillRect/>
          </a:stretch>
        </p:blipFill>
        <p:spPr>
          <a:xfrm>
            <a:off x="9642381" y="2229937"/>
            <a:ext cx="1289040" cy="1964747"/>
          </a:xfrm>
          <a:prstGeom prst="rect">
            <a:avLst/>
          </a:prstGeom>
        </p:spPr>
      </p:pic>
      <p:pic>
        <p:nvPicPr>
          <p:cNvPr id="11" name="Image 10">
            <a:extLst>
              <a:ext uri="{FF2B5EF4-FFF2-40B4-BE49-F238E27FC236}">
                <a16:creationId xmlns:a16="http://schemas.microsoft.com/office/drawing/2014/main" id="{970D9497-748D-4294-AA26-DDEDD8BBD7B8}"/>
              </a:ext>
            </a:extLst>
          </p:cNvPr>
          <p:cNvPicPr>
            <a:picLocks noChangeAspect="1"/>
          </p:cNvPicPr>
          <p:nvPr/>
        </p:nvPicPr>
        <p:blipFill>
          <a:blip r:embed="rId7"/>
          <a:stretch>
            <a:fillRect/>
          </a:stretch>
        </p:blipFill>
        <p:spPr>
          <a:xfrm>
            <a:off x="7980578" y="2229937"/>
            <a:ext cx="1289040" cy="1964747"/>
          </a:xfrm>
          <a:prstGeom prst="rect">
            <a:avLst/>
          </a:prstGeom>
        </p:spPr>
      </p:pic>
    </p:spTree>
    <p:extLst>
      <p:ext uri="{BB962C8B-B14F-4D97-AF65-F5344CB8AC3E}">
        <p14:creationId xmlns:p14="http://schemas.microsoft.com/office/powerpoint/2010/main" val="346205197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title"/>
          </p:nvPr>
        </p:nvSpPr>
        <p:spPr>
          <a:xfrm>
            <a:off x="838200" y="365125"/>
            <a:ext cx="5181600" cy="1325563"/>
          </a:xfrm>
        </p:spPr>
        <p:txBody>
          <a:bodyPr>
            <a:normAutofit/>
          </a:bodyPr>
          <a:lstStyle/>
          <a:p>
            <a:r>
              <a:rPr lang="fr-FR">
                <a:latin typeface="Calibri" panose="020F0502020204030204" pitchFamily="34" charset="0"/>
                <a:cs typeface="Calibri" panose="020F0502020204030204" pitchFamily="34" charset="0"/>
              </a:rPr>
              <a:t>Conclusion</a:t>
            </a:r>
            <a:endParaRPr lang="fr-FR" dirty="0">
              <a:latin typeface="Calibri" panose="020F0502020204030204" pitchFamily="34" charset="0"/>
              <a:cs typeface="Calibri" panose="020F0502020204030204" pitchFamily="34" charset="0"/>
            </a:endParaRPr>
          </a:p>
        </p:txBody>
      </p:sp>
      <p:sp>
        <p:nvSpPr>
          <p:cNvPr id="3" name="Espace réservé du contenu 2"/>
          <p:cNvSpPr>
            <a:spLocks noGrp="1"/>
          </p:cNvSpPr>
          <p:nvPr>
            <p:ph sz="half" idx="1"/>
          </p:nvPr>
        </p:nvSpPr>
        <p:spPr>
          <a:xfrm>
            <a:off x="838200" y="1564368"/>
            <a:ext cx="7488536" cy="2881129"/>
          </a:xfrm>
        </p:spPr>
        <p:txBody>
          <a:bodyPr>
            <a:noAutofit/>
          </a:bodyPr>
          <a:lstStyle/>
          <a:p>
            <a:pPr marL="0" indent="0" algn="ctr">
              <a:buNone/>
            </a:pPr>
            <a:r>
              <a:rPr lang="fr-FR" sz="2200" i="1">
                <a:latin typeface="Calibri" panose="020F0502020204030204" pitchFamily="34" charset="0"/>
                <a:cs typeface="Calibri" panose="020F0502020204030204" pitchFamily="34" charset="0"/>
              </a:rPr>
              <a:t>« </a:t>
            </a:r>
            <a:r>
              <a:rPr lang="fr-FR" sz="2200" b="1" i="1">
                <a:latin typeface="Calibri" panose="020F0502020204030204" pitchFamily="34" charset="0"/>
                <a:cs typeface="Calibri" panose="020F0502020204030204" pitchFamily="34" charset="0"/>
              </a:rPr>
              <a:t>L’entrepreneuriat est tout simplement l’histoire collective de l’homme sur un territoire</a:t>
            </a:r>
            <a:r>
              <a:rPr lang="fr-FR" sz="2200" i="1">
                <a:latin typeface="Calibri" panose="020F0502020204030204" pitchFamily="34" charset="0"/>
                <a:cs typeface="Calibri" panose="020F0502020204030204" pitchFamily="34" charset="0"/>
              </a:rPr>
              <a:t>, avec ses forces et ses faiblesses, ses pulsions et ses désirs, ses apprentissages et ses réseaux proches ou lointains, pour faire reconnaître son œuvre dans un système de production et d’échange. Ainsi, toute histoire individuelle appartient aussi à tous ceux qui l’appuient et l’endossent : la famille, les amis, les employés, les financiers et surtout les clients, qui lui donnent sa valeur et sa reconnaissance »</a:t>
            </a:r>
          </a:p>
          <a:p>
            <a:pPr algn="ctr"/>
            <a:endParaRPr lang="fr-FR" sz="2200" i="1" dirty="0">
              <a:latin typeface="Calibri" panose="020F0502020204030204" pitchFamily="34" charset="0"/>
              <a:cs typeface="Calibri" panose="020F0502020204030204" pitchFamily="34" charset="0"/>
            </a:endParaRPr>
          </a:p>
        </p:txBody>
      </p:sp>
      <p:sp>
        <p:nvSpPr>
          <p:cNvPr id="7" name="Rectangle 6"/>
          <p:cNvSpPr/>
          <p:nvPr/>
        </p:nvSpPr>
        <p:spPr>
          <a:xfrm>
            <a:off x="4042073" y="6161798"/>
            <a:ext cx="4284663" cy="400110"/>
          </a:xfrm>
          <a:prstGeom prst="rect">
            <a:avLst/>
          </a:prstGeom>
        </p:spPr>
        <p:txBody>
          <a:bodyPr wrap="square">
            <a:spAutoFit/>
          </a:bodyPr>
          <a:lstStyle/>
          <a:p>
            <a:pPr algn="r"/>
            <a:r>
              <a:rPr lang="fr-FR" sz="1000" dirty="0">
                <a:latin typeface="Calibri" panose="020F0502020204030204" pitchFamily="34" charset="0"/>
                <a:cs typeface="Calibri" panose="020F0502020204030204" pitchFamily="34" charset="0"/>
              </a:rPr>
              <a:t>Source : Julien PA. (2009). Préface. In F., Janssen (coord.), </a:t>
            </a:r>
            <a:br>
              <a:rPr lang="fr-FR" sz="1000" dirty="0">
                <a:latin typeface="Calibri" panose="020F0502020204030204" pitchFamily="34" charset="0"/>
                <a:cs typeface="Calibri" panose="020F0502020204030204" pitchFamily="34" charset="0"/>
              </a:rPr>
            </a:br>
            <a:r>
              <a:rPr lang="fr-FR" sz="1000" i="1" dirty="0">
                <a:latin typeface="Calibri" panose="020F0502020204030204" pitchFamily="34" charset="0"/>
                <a:cs typeface="Calibri" panose="020F0502020204030204" pitchFamily="34" charset="0"/>
              </a:rPr>
              <a:t>Entreprendre: Une introduction à l'entrepreneuriat</a:t>
            </a:r>
            <a:r>
              <a:rPr lang="fr-FR" sz="1000" dirty="0">
                <a:latin typeface="Calibri" panose="020F0502020204030204" pitchFamily="34" charset="0"/>
                <a:cs typeface="Calibri" panose="020F0502020204030204" pitchFamily="34" charset="0"/>
              </a:rPr>
              <a:t>. Belgique : De Boeck. </a:t>
            </a:r>
          </a:p>
        </p:txBody>
      </p:sp>
      <p:pic>
        <p:nvPicPr>
          <p:cNvPr id="9" name="Image 8">
            <a:extLst>
              <a:ext uri="{FF2B5EF4-FFF2-40B4-BE49-F238E27FC236}">
                <a16:creationId xmlns:a16="http://schemas.microsoft.com/office/drawing/2014/main" id="{161F7048-8BA2-5341-A736-1F7D08216697}"/>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0"/>
                    </a14:imgEffect>
                  </a14:imgLayer>
                </a14:imgProps>
              </a:ext>
            </a:extLst>
          </a:blip>
          <a:stretch>
            <a:fillRect/>
          </a:stretch>
        </p:blipFill>
        <p:spPr>
          <a:xfrm>
            <a:off x="8334375" y="0"/>
            <a:ext cx="3857625" cy="6858000"/>
          </a:xfrm>
          <a:prstGeom prst="rect">
            <a:avLst/>
          </a:prstGeom>
        </p:spPr>
      </p:pic>
      <p:sp>
        <p:nvSpPr>
          <p:cNvPr id="10" name="ZoneTexte 9">
            <a:extLst>
              <a:ext uri="{FF2B5EF4-FFF2-40B4-BE49-F238E27FC236}">
                <a16:creationId xmlns:a16="http://schemas.microsoft.com/office/drawing/2014/main" id="{BB73D295-CEFE-AB47-B2A7-1920E9A3D530}"/>
              </a:ext>
            </a:extLst>
          </p:cNvPr>
          <p:cNvSpPr txBox="1"/>
          <p:nvPr/>
        </p:nvSpPr>
        <p:spPr>
          <a:xfrm>
            <a:off x="838200" y="4696346"/>
            <a:ext cx="7488536" cy="13336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fr-FR" sz="2000" b="1" i="0"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rPr>
              <a:t>Avez-vous des remarques ou des commentaires ?</a:t>
            </a:r>
          </a:p>
          <a:p>
            <a:pPr marL="0" marR="0" indent="0" algn="ctr" defTabSz="584200" rtl="0" fontAlgn="auto" latinLnBrk="0" hangingPunct="0">
              <a:lnSpc>
                <a:spcPct val="100000"/>
              </a:lnSpc>
              <a:spcBef>
                <a:spcPts val="0"/>
              </a:spcBef>
              <a:spcAft>
                <a:spcPts val="0"/>
              </a:spcAft>
              <a:buClrTx/>
              <a:buSzTx/>
              <a:buFontTx/>
              <a:buNone/>
              <a:tabLst/>
            </a:pPr>
            <a:r>
              <a:rPr lang="fr-FR" sz="2000" dirty="0">
                <a:solidFill>
                  <a:srgbClr val="000000"/>
                </a:solidFill>
                <a:latin typeface="Calibri" panose="020F0502020204030204" pitchFamily="34" charset="0"/>
                <a:ea typeface="Helvetica Neue"/>
                <a:cs typeface="Calibri" panose="020F0502020204030204" pitchFamily="34" charset="0"/>
                <a:sym typeface="Helvetica Neue"/>
              </a:rPr>
              <a:t>Je serai très heureux de vous lire !</a:t>
            </a:r>
          </a:p>
          <a:p>
            <a:pPr marL="0" marR="0" indent="0" algn="ctr" defTabSz="584200" rtl="0" fontAlgn="auto" latinLnBrk="0" hangingPunct="0">
              <a:lnSpc>
                <a:spcPct val="100000"/>
              </a:lnSpc>
              <a:spcBef>
                <a:spcPts val="0"/>
              </a:spcBef>
              <a:spcAft>
                <a:spcPts val="0"/>
              </a:spcAft>
              <a:buClrTx/>
              <a:buSzTx/>
              <a:buFontTx/>
              <a:buNone/>
              <a:tabLst/>
            </a:pPr>
            <a:endParaRPr kumimoji="0" lang="fr-FR" sz="2000" i="0"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endParaRPr>
          </a:p>
          <a:p>
            <a:pPr marL="0" marR="0" indent="0" algn="ctr" defTabSz="584200" rtl="0" fontAlgn="auto" latinLnBrk="0" hangingPunct="0">
              <a:lnSpc>
                <a:spcPct val="100000"/>
              </a:lnSpc>
              <a:spcBef>
                <a:spcPts val="0"/>
              </a:spcBef>
              <a:spcAft>
                <a:spcPts val="0"/>
              </a:spcAft>
              <a:buClrTx/>
              <a:buSzTx/>
              <a:buFontTx/>
              <a:buNone/>
              <a:tabLst/>
            </a:pPr>
            <a:r>
              <a:rPr kumimoji="0" lang="fr-FR" sz="2000" i="0"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rPr>
              <a:t>Envoyez-moi un e-mail : </a:t>
            </a:r>
            <a:r>
              <a:rPr kumimoji="0" lang="fr-FR" sz="2000" i="1"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rPr>
              <a:t>aramis.marin@univ-lorraine.fr</a:t>
            </a:r>
          </a:p>
        </p:txBody>
      </p:sp>
    </p:spTree>
    <p:extLst>
      <p:ext uri="{BB962C8B-B14F-4D97-AF65-F5344CB8AC3E}">
        <p14:creationId xmlns:p14="http://schemas.microsoft.com/office/powerpoint/2010/main" val="2418858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9C9A2F-1380-4B14-9992-67794B1C56C4}"/>
              </a:ext>
            </a:extLst>
          </p:cNvPr>
          <p:cNvSpPr>
            <a:spLocks noGrp="1"/>
          </p:cNvSpPr>
          <p:nvPr>
            <p:ph type="title"/>
          </p:nvPr>
        </p:nvSpPr>
        <p:spPr/>
        <p:txBody>
          <a:bodyPr>
            <a:normAutofit fontScale="90000"/>
          </a:bodyPr>
          <a:lstStyle/>
          <a:p>
            <a:r>
              <a:rPr lang="fr-FR"/>
              <a:t>Les traits de caractère d’un entrepreneur</a:t>
            </a:r>
            <a:endParaRPr lang="fr-FR" dirty="0"/>
          </a:p>
        </p:txBody>
      </p:sp>
      <p:sp>
        <p:nvSpPr>
          <p:cNvPr id="3" name="Espace réservé du contenu 2">
            <a:extLst>
              <a:ext uri="{FF2B5EF4-FFF2-40B4-BE49-F238E27FC236}">
                <a16:creationId xmlns:a16="http://schemas.microsoft.com/office/drawing/2014/main" id="{7D933AA5-1A82-4084-B98C-81E1EA5655F0}"/>
              </a:ext>
            </a:extLst>
          </p:cNvPr>
          <p:cNvSpPr>
            <a:spLocks noGrp="1"/>
          </p:cNvSpPr>
          <p:nvPr>
            <p:ph idx="1"/>
          </p:nvPr>
        </p:nvSpPr>
        <p:spPr/>
        <p:txBody>
          <a:bodyPr/>
          <a:lstStyle/>
          <a:p>
            <a:r>
              <a:rPr lang="fr-FR" dirty="0"/>
              <a:t>De sa fonction économique </a:t>
            </a:r>
            <a:r>
              <a:rPr lang="fr-FR" dirty="0">
                <a:sym typeface="Wingdings" panose="05000000000000000000" pitchFamily="2" charset="2"/>
              </a:rPr>
              <a:t> à sa personnalité</a:t>
            </a:r>
            <a:endParaRPr lang="fr-FR" dirty="0"/>
          </a:p>
          <a:p>
            <a:r>
              <a:rPr lang="fr-FR" dirty="0"/>
              <a:t>Regardons ce que dit la CCI </a:t>
            </a:r>
          </a:p>
          <a:p>
            <a:pPr lvl="1"/>
            <a:r>
              <a:rPr lang="fr-FR" dirty="0">
                <a:hlinkClick r:id="rId3"/>
              </a:rPr>
              <a:t>https://www.cci.fr/web/creation-d-entreprise/testez-votre-profil-entrepreneurial</a:t>
            </a:r>
            <a:r>
              <a:rPr lang="fr-FR" dirty="0"/>
              <a:t> </a:t>
            </a:r>
          </a:p>
        </p:txBody>
      </p:sp>
      <p:pic>
        <p:nvPicPr>
          <p:cNvPr id="6" name="Image 5">
            <a:extLst>
              <a:ext uri="{FF2B5EF4-FFF2-40B4-BE49-F238E27FC236}">
                <a16:creationId xmlns:a16="http://schemas.microsoft.com/office/drawing/2014/main" id="{B9FD6AD4-376A-4291-B3A5-B5B5616CE201}"/>
              </a:ext>
            </a:extLst>
          </p:cNvPr>
          <p:cNvPicPr>
            <a:picLocks noChangeAspect="1"/>
          </p:cNvPicPr>
          <p:nvPr/>
        </p:nvPicPr>
        <p:blipFill>
          <a:blip r:embed="rId4"/>
          <a:stretch>
            <a:fillRect/>
          </a:stretch>
        </p:blipFill>
        <p:spPr>
          <a:xfrm>
            <a:off x="4827104" y="4001294"/>
            <a:ext cx="2537791" cy="2537791"/>
          </a:xfrm>
          <a:prstGeom prst="rect">
            <a:avLst/>
          </a:prstGeom>
        </p:spPr>
      </p:pic>
      <p:pic>
        <p:nvPicPr>
          <p:cNvPr id="7" name="Image 6">
            <a:extLst>
              <a:ext uri="{FF2B5EF4-FFF2-40B4-BE49-F238E27FC236}">
                <a16:creationId xmlns:a16="http://schemas.microsoft.com/office/drawing/2014/main" id="{8E829085-19DE-4BBA-92B4-D998396BA4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0123" y="3685292"/>
            <a:ext cx="3043605" cy="3043605"/>
          </a:xfrm>
          <a:prstGeom prst="rect">
            <a:avLst/>
          </a:prstGeom>
        </p:spPr>
      </p:pic>
    </p:spTree>
    <p:extLst>
      <p:ext uri="{BB962C8B-B14F-4D97-AF65-F5344CB8AC3E}">
        <p14:creationId xmlns:p14="http://schemas.microsoft.com/office/powerpoint/2010/main" val="417793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939B50-37E9-4026-80E1-3559B6B5F3F3}"/>
              </a:ext>
            </a:extLst>
          </p:cNvPr>
          <p:cNvSpPr>
            <a:spLocks noGrp="1"/>
          </p:cNvSpPr>
          <p:nvPr>
            <p:ph type="title"/>
          </p:nvPr>
        </p:nvSpPr>
        <p:spPr/>
        <p:txBody>
          <a:bodyPr/>
          <a:lstStyle/>
          <a:p>
            <a:r>
              <a:rPr lang="fr-FR" dirty="0"/>
              <a:t>Qui est l’entrepreneur ?</a:t>
            </a:r>
          </a:p>
        </p:txBody>
      </p:sp>
      <p:pic>
        <p:nvPicPr>
          <p:cNvPr id="3" name="Image 2">
            <a:extLst>
              <a:ext uri="{FF2B5EF4-FFF2-40B4-BE49-F238E27FC236}">
                <a16:creationId xmlns:a16="http://schemas.microsoft.com/office/drawing/2014/main" id="{7AA90AC3-969A-43F3-ADDE-5AA9C7DA5164}"/>
              </a:ext>
            </a:extLst>
          </p:cNvPr>
          <p:cNvPicPr>
            <a:picLocks noChangeAspect="1"/>
          </p:cNvPicPr>
          <p:nvPr/>
        </p:nvPicPr>
        <p:blipFill>
          <a:blip r:embed="rId2"/>
          <a:stretch>
            <a:fillRect/>
          </a:stretch>
        </p:blipFill>
        <p:spPr>
          <a:xfrm>
            <a:off x="4798729" y="1569080"/>
            <a:ext cx="3398701" cy="2265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 3">
            <a:extLst>
              <a:ext uri="{FF2B5EF4-FFF2-40B4-BE49-F238E27FC236}">
                <a16:creationId xmlns:a16="http://schemas.microsoft.com/office/drawing/2014/main" id="{11A0125C-8A43-4DB2-8181-129811AF8EE0}"/>
              </a:ext>
            </a:extLst>
          </p:cNvPr>
          <p:cNvPicPr>
            <a:picLocks noChangeAspect="1"/>
          </p:cNvPicPr>
          <p:nvPr/>
        </p:nvPicPr>
        <p:blipFill>
          <a:blip r:embed="rId3"/>
          <a:stretch>
            <a:fillRect/>
          </a:stretch>
        </p:blipFill>
        <p:spPr>
          <a:xfrm>
            <a:off x="475579" y="1679543"/>
            <a:ext cx="3398702" cy="2265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ZoneTexte 4">
            <a:extLst>
              <a:ext uri="{FF2B5EF4-FFF2-40B4-BE49-F238E27FC236}">
                <a16:creationId xmlns:a16="http://schemas.microsoft.com/office/drawing/2014/main" id="{F11EC919-61DC-4DC7-A3CC-0F69A713F5DE}"/>
              </a:ext>
            </a:extLst>
          </p:cNvPr>
          <p:cNvSpPr txBox="1"/>
          <p:nvPr/>
        </p:nvSpPr>
        <p:spPr>
          <a:xfrm>
            <a:off x="315277" y="4004193"/>
            <a:ext cx="3398701" cy="369332"/>
          </a:xfrm>
          <a:prstGeom prst="rect">
            <a:avLst/>
          </a:prstGeom>
          <a:noFill/>
        </p:spPr>
        <p:txBody>
          <a:bodyPr wrap="square" rtlCol="0">
            <a:spAutoFit/>
          </a:bodyPr>
          <a:lstStyle/>
          <a:p>
            <a:pPr algn="ctr"/>
            <a:r>
              <a:rPr lang="fr-FR" dirty="0">
                <a:latin typeface="Ink Journal" panose="03080502000500000000" pitchFamily="66" charset="0"/>
              </a:rPr>
              <a:t>Un voleur</a:t>
            </a:r>
          </a:p>
        </p:txBody>
      </p:sp>
      <p:sp>
        <p:nvSpPr>
          <p:cNvPr id="6" name="ZoneTexte 5">
            <a:extLst>
              <a:ext uri="{FF2B5EF4-FFF2-40B4-BE49-F238E27FC236}">
                <a16:creationId xmlns:a16="http://schemas.microsoft.com/office/drawing/2014/main" id="{AEEB2158-E6A9-4310-B82D-B8C9FF74AE4D}"/>
              </a:ext>
            </a:extLst>
          </p:cNvPr>
          <p:cNvSpPr txBox="1"/>
          <p:nvPr/>
        </p:nvSpPr>
        <p:spPr>
          <a:xfrm>
            <a:off x="4798729" y="3945344"/>
            <a:ext cx="3398701" cy="646331"/>
          </a:xfrm>
          <a:prstGeom prst="rect">
            <a:avLst/>
          </a:prstGeom>
          <a:noFill/>
        </p:spPr>
        <p:txBody>
          <a:bodyPr wrap="square" rtlCol="0">
            <a:spAutoFit/>
          </a:bodyPr>
          <a:lstStyle/>
          <a:p>
            <a:pPr algn="ctr"/>
            <a:r>
              <a:rPr lang="fr-FR" dirty="0">
                <a:latin typeface="Ink Journal" panose="03080502000500000000" pitchFamily="66" charset="0"/>
              </a:rPr>
              <a:t>Cantillon et Say </a:t>
            </a:r>
            <a:r>
              <a:rPr lang="fr-FR" dirty="0">
                <a:latin typeface="Ink Journal" panose="03080502000500000000" pitchFamily="66" charset="0"/>
                <a:sym typeface="Wingdings" panose="05000000000000000000" pitchFamily="2" charset="2"/>
              </a:rPr>
              <a:t></a:t>
            </a:r>
          </a:p>
          <a:p>
            <a:pPr algn="ctr"/>
            <a:r>
              <a:rPr lang="fr-FR" dirty="0">
                <a:latin typeface="Ink Journal" panose="03080502000500000000" pitchFamily="66" charset="0"/>
                <a:sym typeface="Wingdings" panose="05000000000000000000" pitchFamily="2" charset="2"/>
              </a:rPr>
              <a:t>Celui qui prends du risque</a:t>
            </a:r>
            <a:endParaRPr lang="fr-FR" dirty="0">
              <a:latin typeface="Ink Journal" panose="03080502000500000000" pitchFamily="66" charset="0"/>
            </a:endParaRPr>
          </a:p>
        </p:txBody>
      </p:sp>
      <p:sp>
        <p:nvSpPr>
          <p:cNvPr id="7" name="ZoneTexte 6">
            <a:extLst>
              <a:ext uri="{FF2B5EF4-FFF2-40B4-BE49-F238E27FC236}">
                <a16:creationId xmlns:a16="http://schemas.microsoft.com/office/drawing/2014/main" id="{9EC2C67C-680E-4132-8307-FA9D39EDC9CA}"/>
              </a:ext>
            </a:extLst>
          </p:cNvPr>
          <p:cNvSpPr txBox="1"/>
          <p:nvPr/>
        </p:nvSpPr>
        <p:spPr>
          <a:xfrm>
            <a:off x="8868872" y="5251308"/>
            <a:ext cx="3007851" cy="646331"/>
          </a:xfrm>
          <a:prstGeom prst="rect">
            <a:avLst/>
          </a:prstGeom>
          <a:noFill/>
        </p:spPr>
        <p:txBody>
          <a:bodyPr wrap="square" rtlCol="0">
            <a:spAutoFit/>
          </a:bodyPr>
          <a:lstStyle/>
          <a:p>
            <a:pPr algn="ctr"/>
            <a:r>
              <a:rPr lang="fr-FR" dirty="0">
                <a:latin typeface="Ink Journal" panose="03080502000500000000" pitchFamily="66" charset="0"/>
                <a:sym typeface="Wingdings" panose="05000000000000000000" pitchFamily="2" charset="2"/>
              </a:rPr>
              <a:t>Celui qui possède une personnalité particulière</a:t>
            </a:r>
            <a:endParaRPr lang="fr-FR" dirty="0">
              <a:latin typeface="Ink Journal" panose="03080502000500000000" pitchFamily="66" charset="0"/>
            </a:endParaRPr>
          </a:p>
        </p:txBody>
      </p:sp>
      <p:pic>
        <p:nvPicPr>
          <p:cNvPr id="8" name="Image 7">
            <a:extLst>
              <a:ext uri="{FF2B5EF4-FFF2-40B4-BE49-F238E27FC236}">
                <a16:creationId xmlns:a16="http://schemas.microsoft.com/office/drawing/2014/main" id="{3835DBF6-A354-4A9A-9A58-3393B09807FA}"/>
              </a:ext>
            </a:extLst>
          </p:cNvPr>
          <p:cNvPicPr>
            <a:picLocks noChangeAspect="1"/>
          </p:cNvPicPr>
          <p:nvPr/>
        </p:nvPicPr>
        <p:blipFill>
          <a:blip r:embed="rId4"/>
          <a:stretch>
            <a:fillRect/>
          </a:stretch>
        </p:blipFill>
        <p:spPr>
          <a:xfrm>
            <a:off x="8857004" y="2872543"/>
            <a:ext cx="3019719" cy="2263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Image 8">
            <a:extLst>
              <a:ext uri="{FF2B5EF4-FFF2-40B4-BE49-F238E27FC236}">
                <a16:creationId xmlns:a16="http://schemas.microsoft.com/office/drawing/2014/main" id="{85537C63-0E3E-43AE-924A-A664DFF22B3E}"/>
              </a:ext>
            </a:extLst>
          </p:cNvPr>
          <p:cNvPicPr>
            <a:picLocks noChangeAspect="1"/>
          </p:cNvPicPr>
          <p:nvPr/>
        </p:nvPicPr>
        <p:blipFill>
          <a:blip r:embed="rId5"/>
          <a:stretch>
            <a:fillRect/>
          </a:stretch>
        </p:blipFill>
        <p:spPr>
          <a:xfrm>
            <a:off x="475579" y="4531702"/>
            <a:ext cx="4212468" cy="19135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ZoneTexte 9">
            <a:extLst>
              <a:ext uri="{FF2B5EF4-FFF2-40B4-BE49-F238E27FC236}">
                <a16:creationId xmlns:a16="http://schemas.microsoft.com/office/drawing/2014/main" id="{89A6E29B-38C9-4C70-95C4-4151FF119B55}"/>
              </a:ext>
            </a:extLst>
          </p:cNvPr>
          <p:cNvSpPr txBox="1"/>
          <p:nvPr/>
        </p:nvSpPr>
        <p:spPr>
          <a:xfrm>
            <a:off x="4994153" y="5574473"/>
            <a:ext cx="3007851" cy="923330"/>
          </a:xfrm>
          <a:prstGeom prst="rect">
            <a:avLst/>
          </a:prstGeom>
          <a:noFill/>
        </p:spPr>
        <p:txBody>
          <a:bodyPr wrap="square" rtlCol="0">
            <a:spAutoFit/>
          </a:bodyPr>
          <a:lstStyle/>
          <a:p>
            <a:r>
              <a:rPr lang="fr-FR" dirty="0">
                <a:latin typeface="Ink Journal" panose="03080502000500000000" pitchFamily="66" charset="0"/>
                <a:sym typeface="Wingdings" panose="05000000000000000000" pitchFamily="2" charset="2"/>
              </a:rPr>
              <a:t>Shane  </a:t>
            </a:r>
            <a:br>
              <a:rPr lang="fr-FR" dirty="0">
                <a:latin typeface="Ink Journal" panose="03080502000500000000" pitchFamily="66" charset="0"/>
                <a:sym typeface="Wingdings" panose="05000000000000000000" pitchFamily="2" charset="2"/>
              </a:rPr>
            </a:br>
            <a:r>
              <a:rPr lang="fr-FR" dirty="0">
                <a:latin typeface="Ink Journal" panose="03080502000500000000" pitchFamily="66" charset="0"/>
                <a:sym typeface="Wingdings" panose="05000000000000000000" pitchFamily="2" charset="2"/>
              </a:rPr>
              <a:t>Celui qui perçoit et saisi une opportunité</a:t>
            </a:r>
            <a:endParaRPr lang="fr-FR" dirty="0">
              <a:latin typeface="Ink Journal" panose="03080502000500000000" pitchFamily="66" charset="0"/>
            </a:endParaRPr>
          </a:p>
        </p:txBody>
      </p:sp>
    </p:spTree>
    <p:extLst>
      <p:ext uri="{BB962C8B-B14F-4D97-AF65-F5344CB8AC3E}">
        <p14:creationId xmlns:p14="http://schemas.microsoft.com/office/powerpoint/2010/main" val="3597205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5DE93DA-FC66-0244-8C58-E907166B39CE}"/>
              </a:ext>
            </a:extLst>
          </p:cNvPr>
          <p:cNvSpPr txBox="1"/>
          <p:nvPr/>
        </p:nvSpPr>
        <p:spPr>
          <a:xfrm>
            <a:off x="1660635" y="2803793"/>
            <a:ext cx="8870729" cy="1323439"/>
          </a:xfrm>
          <a:prstGeom prst="rect">
            <a:avLst/>
          </a:prstGeom>
          <a:noFill/>
        </p:spPr>
        <p:txBody>
          <a:bodyPr wrap="square" rtlCol="0">
            <a:spAutoFit/>
          </a:bodyPr>
          <a:lstStyle/>
          <a:p>
            <a:pPr algn="ctr"/>
            <a:r>
              <a:rPr lang="fr-FR" sz="4000" dirty="0"/>
              <a:t>Un entrepreneur naît ou devient ?</a:t>
            </a:r>
          </a:p>
          <a:p>
            <a:pPr algn="ctr"/>
            <a:r>
              <a:rPr lang="fr-FR" sz="4000" dirty="0"/>
              <a:t>Comment devient-on entrepreneur ?</a:t>
            </a:r>
          </a:p>
        </p:txBody>
      </p:sp>
    </p:spTree>
    <p:extLst>
      <p:ext uri="{BB962C8B-B14F-4D97-AF65-F5344CB8AC3E}">
        <p14:creationId xmlns:p14="http://schemas.microsoft.com/office/powerpoint/2010/main" val="3595500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53A286-5CC2-4275-8D67-6F34895B7AE4}"/>
              </a:ext>
            </a:extLst>
          </p:cNvPr>
          <p:cNvSpPr>
            <a:spLocks noGrp="1"/>
          </p:cNvSpPr>
          <p:nvPr>
            <p:ph type="title"/>
          </p:nvPr>
        </p:nvSpPr>
        <p:spPr/>
        <p:txBody>
          <a:bodyPr>
            <a:normAutofit fontScale="90000"/>
          </a:bodyPr>
          <a:lstStyle/>
          <a:p>
            <a:r>
              <a:rPr lang="fr-FR" dirty="0"/>
              <a:t>Comment devient-on entrepreneur ?</a:t>
            </a:r>
          </a:p>
        </p:txBody>
      </p:sp>
      <p:sp>
        <p:nvSpPr>
          <p:cNvPr id="4" name="Espace réservé du texte 3">
            <a:extLst>
              <a:ext uri="{FF2B5EF4-FFF2-40B4-BE49-F238E27FC236}">
                <a16:creationId xmlns:a16="http://schemas.microsoft.com/office/drawing/2014/main" id="{387399D4-470C-4B4B-8406-2B1449F3DCD0}"/>
              </a:ext>
            </a:extLst>
          </p:cNvPr>
          <p:cNvSpPr>
            <a:spLocks noGrp="1"/>
          </p:cNvSpPr>
          <p:nvPr>
            <p:ph type="body" idx="1"/>
          </p:nvPr>
        </p:nvSpPr>
        <p:spPr>
          <a:xfrm>
            <a:off x="492954" y="1681163"/>
            <a:ext cx="5157787" cy="823912"/>
          </a:xfrm>
        </p:spPr>
        <p:txBody>
          <a:bodyPr anchor="ctr">
            <a:normAutofit/>
          </a:bodyPr>
          <a:lstStyle/>
          <a:p>
            <a:pPr algn="ctr"/>
            <a:r>
              <a:rPr lang="fr-FR" sz="3600" dirty="0"/>
              <a:t>OPPORTUNITE</a:t>
            </a:r>
          </a:p>
        </p:txBody>
      </p:sp>
      <p:sp>
        <p:nvSpPr>
          <p:cNvPr id="6" name="Espace réservé du texte 5">
            <a:extLst>
              <a:ext uri="{FF2B5EF4-FFF2-40B4-BE49-F238E27FC236}">
                <a16:creationId xmlns:a16="http://schemas.microsoft.com/office/drawing/2014/main" id="{7D7345DD-8CD6-4BCB-BE41-EAA8C6F523DF}"/>
              </a:ext>
            </a:extLst>
          </p:cNvPr>
          <p:cNvSpPr>
            <a:spLocks noGrp="1"/>
          </p:cNvSpPr>
          <p:nvPr>
            <p:ph type="body" sz="quarter" idx="3"/>
          </p:nvPr>
        </p:nvSpPr>
        <p:spPr>
          <a:xfrm>
            <a:off x="5825366" y="1681163"/>
            <a:ext cx="5183188" cy="823912"/>
          </a:xfrm>
        </p:spPr>
        <p:txBody>
          <a:bodyPr anchor="ctr">
            <a:normAutofit/>
          </a:bodyPr>
          <a:lstStyle/>
          <a:p>
            <a:pPr algn="ctr"/>
            <a:r>
              <a:rPr lang="fr-FR" sz="3600" dirty="0"/>
              <a:t>BESOIN</a:t>
            </a:r>
          </a:p>
        </p:txBody>
      </p:sp>
      <p:pic>
        <p:nvPicPr>
          <p:cNvPr id="8" name="Image 7">
            <a:extLst>
              <a:ext uri="{FF2B5EF4-FFF2-40B4-BE49-F238E27FC236}">
                <a16:creationId xmlns:a16="http://schemas.microsoft.com/office/drawing/2014/main" id="{05A9505B-F607-4DA1-8D2F-BB89739F027E}"/>
              </a:ext>
            </a:extLst>
          </p:cNvPr>
          <p:cNvPicPr>
            <a:picLocks noChangeAspect="1"/>
          </p:cNvPicPr>
          <p:nvPr/>
        </p:nvPicPr>
        <p:blipFill>
          <a:blip r:embed="rId2"/>
          <a:stretch>
            <a:fillRect/>
          </a:stretch>
        </p:blipFill>
        <p:spPr>
          <a:xfrm>
            <a:off x="925375" y="2742787"/>
            <a:ext cx="4293704" cy="3220278"/>
          </a:xfrm>
          <a:prstGeom prst="rect">
            <a:avLst/>
          </a:prstGeom>
        </p:spPr>
      </p:pic>
      <p:pic>
        <p:nvPicPr>
          <p:cNvPr id="9" name="Image 8">
            <a:extLst>
              <a:ext uri="{FF2B5EF4-FFF2-40B4-BE49-F238E27FC236}">
                <a16:creationId xmlns:a16="http://schemas.microsoft.com/office/drawing/2014/main" id="{8A99D3F8-F949-4F3E-928F-BA2C646706E9}"/>
              </a:ext>
            </a:extLst>
          </p:cNvPr>
          <p:cNvPicPr>
            <a:picLocks noChangeAspect="1"/>
          </p:cNvPicPr>
          <p:nvPr/>
        </p:nvPicPr>
        <p:blipFill>
          <a:blip r:embed="rId3"/>
          <a:stretch>
            <a:fillRect/>
          </a:stretch>
        </p:blipFill>
        <p:spPr>
          <a:xfrm>
            <a:off x="5650741" y="2742787"/>
            <a:ext cx="5728705" cy="3220278"/>
          </a:xfrm>
          <a:prstGeom prst="rect">
            <a:avLst/>
          </a:prstGeom>
        </p:spPr>
      </p:pic>
    </p:spTree>
    <p:extLst>
      <p:ext uri="{BB962C8B-B14F-4D97-AF65-F5344CB8AC3E}">
        <p14:creationId xmlns:p14="http://schemas.microsoft.com/office/powerpoint/2010/main" val="2889137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400">
                <a:latin typeface="Calibri" panose="020F0502020204030204" pitchFamily="34" charset="0"/>
                <a:cs typeface="Calibri" panose="020F0502020204030204" pitchFamily="34" charset="0"/>
              </a:rPr>
              <a:t>Le modèle de Shapero et Sokol</a:t>
            </a:r>
            <a:endParaRPr lang="fr-FR" sz="4400" dirty="0">
              <a:latin typeface="Calibri" panose="020F0502020204030204" pitchFamily="34" charset="0"/>
              <a:cs typeface="Calibri" panose="020F0502020204030204" pitchFamily="34" charset="0"/>
            </a:endParaRPr>
          </a:p>
        </p:txBody>
      </p:sp>
      <p:sp>
        <p:nvSpPr>
          <p:cNvPr id="7" name="ZoneTexte 6"/>
          <p:cNvSpPr txBox="1"/>
          <p:nvPr/>
        </p:nvSpPr>
        <p:spPr>
          <a:xfrm>
            <a:off x="838200" y="1233902"/>
            <a:ext cx="6156684" cy="400110"/>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Sur les changements de trajectoire de vie</a:t>
            </a:r>
          </a:p>
        </p:txBody>
      </p:sp>
      <p:sp>
        <p:nvSpPr>
          <p:cNvPr id="8" name="Rectangle : coins arrondis 7"/>
          <p:cNvSpPr/>
          <p:nvPr/>
        </p:nvSpPr>
        <p:spPr>
          <a:xfrm>
            <a:off x="599343" y="2143194"/>
            <a:ext cx="4849838" cy="1742630"/>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2400" b="1" dirty="0">
              <a:latin typeface="Calibri" panose="020F0502020204030204" pitchFamily="34" charset="0"/>
              <a:cs typeface="Calibri" panose="020F0502020204030204" pitchFamily="34" charset="0"/>
            </a:endParaRPr>
          </a:p>
          <a:p>
            <a:pPr algn="ctr"/>
            <a:r>
              <a:rPr lang="fr-FR" sz="2400" b="1" dirty="0">
                <a:latin typeface="Calibri" panose="020F0502020204030204" pitchFamily="34" charset="0"/>
                <a:cs typeface="Calibri" panose="020F0502020204030204" pitchFamily="34" charset="0"/>
              </a:rPr>
              <a:t>Déplacements négatifs </a:t>
            </a:r>
          </a:p>
          <a:p>
            <a:pPr algn="ctr"/>
            <a:r>
              <a:rPr lang="fr-FR" sz="2000" dirty="0">
                <a:latin typeface="Calibri" panose="020F0502020204030204" pitchFamily="34" charset="0"/>
                <a:cs typeface="Calibri" panose="020F0502020204030204" pitchFamily="34" charset="0"/>
              </a:rPr>
              <a:t>(émigration, divorce, ennui, crise…)</a:t>
            </a:r>
          </a:p>
          <a:p>
            <a:pPr algn="ctr"/>
            <a:endParaRPr lang="fr-FR" sz="2000" dirty="0">
              <a:latin typeface="Calibri" panose="020F0502020204030204" pitchFamily="34" charset="0"/>
              <a:cs typeface="Calibri" panose="020F0502020204030204" pitchFamily="34" charset="0"/>
            </a:endParaRPr>
          </a:p>
          <a:p>
            <a:pPr algn="ctr"/>
            <a:endParaRPr lang="fr-FR" sz="2000" dirty="0">
              <a:latin typeface="Calibri" panose="020F0502020204030204" pitchFamily="34" charset="0"/>
              <a:cs typeface="Calibri" panose="020F0502020204030204" pitchFamily="34" charset="0"/>
            </a:endParaRPr>
          </a:p>
        </p:txBody>
      </p:sp>
      <p:sp>
        <p:nvSpPr>
          <p:cNvPr id="9" name="Rectangle : coins arrondis 8"/>
          <p:cNvSpPr/>
          <p:nvPr/>
        </p:nvSpPr>
        <p:spPr>
          <a:xfrm>
            <a:off x="599343" y="4857932"/>
            <a:ext cx="4849838" cy="158997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2400" b="1" dirty="0">
              <a:latin typeface="Calibri" panose="020F0502020204030204" pitchFamily="34" charset="0"/>
              <a:cs typeface="Calibri" panose="020F0502020204030204" pitchFamily="34" charset="0"/>
            </a:endParaRPr>
          </a:p>
          <a:p>
            <a:pPr algn="ctr"/>
            <a:r>
              <a:rPr lang="fr-FR" sz="2400" b="1" dirty="0">
                <a:latin typeface="Calibri" panose="020F0502020204030204" pitchFamily="34" charset="0"/>
                <a:cs typeface="Calibri" panose="020F0502020204030204" pitchFamily="34" charset="0"/>
              </a:rPr>
              <a:t>Attraction positive</a:t>
            </a:r>
          </a:p>
          <a:p>
            <a:pPr algn="ctr"/>
            <a:r>
              <a:rPr lang="fr-FR" sz="2000" dirty="0">
                <a:latin typeface="Calibri" panose="020F0502020204030204" pitchFamily="34" charset="0"/>
                <a:cs typeface="Calibri" panose="020F0502020204030204" pitchFamily="34" charset="0"/>
              </a:rPr>
              <a:t>(partenaires, coach, clients, loi…)</a:t>
            </a:r>
          </a:p>
          <a:p>
            <a:pPr algn="ctr"/>
            <a:endParaRPr lang="fr-FR" sz="2000" dirty="0">
              <a:latin typeface="Calibri" panose="020F0502020204030204" pitchFamily="34" charset="0"/>
              <a:cs typeface="Calibri" panose="020F0502020204030204" pitchFamily="34" charset="0"/>
            </a:endParaRPr>
          </a:p>
        </p:txBody>
      </p:sp>
      <p:sp>
        <p:nvSpPr>
          <p:cNvPr id="10" name="Rectangle : coins arrondis 9"/>
          <p:cNvSpPr/>
          <p:nvPr/>
        </p:nvSpPr>
        <p:spPr>
          <a:xfrm>
            <a:off x="952960" y="3550888"/>
            <a:ext cx="4142604" cy="1531394"/>
          </a:xfrm>
          <a:prstGeom prst="roundRect">
            <a:avLst/>
          </a:prstGeom>
          <a:solidFill>
            <a:schemeClr val="bg1"/>
          </a:solidFill>
          <a:ln w="38100">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400" b="1" dirty="0">
                <a:latin typeface="Calibri" panose="020F0502020204030204" pitchFamily="34" charset="0"/>
                <a:cs typeface="Calibri" panose="020F0502020204030204" pitchFamily="34" charset="0"/>
              </a:rPr>
              <a:t>Nuances / parcours de vie</a:t>
            </a:r>
            <a:r>
              <a:rPr lang="fr-FR" sz="2000" dirty="0">
                <a:latin typeface="Calibri" panose="020F0502020204030204" pitchFamily="34" charset="0"/>
                <a:cs typeface="Calibri" panose="020F0502020204030204" pitchFamily="34" charset="0"/>
              </a:rPr>
              <a:t> </a:t>
            </a:r>
            <a:br>
              <a:rPr lang="fr-FR" sz="2000" dirty="0">
                <a:latin typeface="Calibri" panose="020F0502020204030204" pitchFamily="34" charset="0"/>
                <a:cs typeface="Calibri" panose="020F0502020204030204" pitchFamily="34" charset="0"/>
              </a:rPr>
            </a:br>
            <a:r>
              <a:rPr lang="fr-FR" sz="2000" dirty="0">
                <a:latin typeface="Calibri" panose="020F0502020204030204" pitchFamily="34" charset="0"/>
                <a:cs typeface="Calibri" panose="020F0502020204030204" pitchFamily="34" charset="0"/>
              </a:rPr>
              <a:t>(sortie de l’école, de prison…)</a:t>
            </a:r>
          </a:p>
        </p:txBody>
      </p:sp>
      <p:sp>
        <p:nvSpPr>
          <p:cNvPr id="13" name="Signe Plus 12"/>
          <p:cNvSpPr/>
          <p:nvPr/>
        </p:nvSpPr>
        <p:spPr>
          <a:xfrm>
            <a:off x="5124723" y="3963628"/>
            <a:ext cx="753076" cy="801090"/>
          </a:xfrm>
          <a:prstGeom prst="mathPlus">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Calibri" panose="020F0502020204030204" pitchFamily="34" charset="0"/>
              <a:cs typeface="Calibri" panose="020F0502020204030204" pitchFamily="34" charset="0"/>
            </a:endParaRPr>
          </a:p>
        </p:txBody>
      </p:sp>
      <p:sp>
        <p:nvSpPr>
          <p:cNvPr id="15" name="Rectangle : coins arrondis 14"/>
          <p:cNvSpPr/>
          <p:nvPr/>
        </p:nvSpPr>
        <p:spPr>
          <a:xfrm>
            <a:off x="5899230" y="2552226"/>
            <a:ext cx="3233937" cy="1764359"/>
          </a:xfrm>
          <a:prstGeom prst="roundRect">
            <a:avLst/>
          </a:prstGeom>
          <a:noFill/>
          <a:ln w="38100">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800" b="1" dirty="0">
                <a:latin typeface="Calibri" panose="020F0502020204030204" pitchFamily="34" charset="0"/>
                <a:cs typeface="Calibri" panose="020F0502020204030204" pitchFamily="34" charset="0"/>
              </a:rPr>
              <a:t>Désirabilité</a:t>
            </a:r>
            <a:r>
              <a:rPr lang="fr-FR" sz="2000" dirty="0">
                <a:latin typeface="Calibri" panose="020F0502020204030204" pitchFamily="34" charset="0"/>
                <a:cs typeface="Calibri" panose="020F0502020204030204" pitchFamily="34" charset="0"/>
              </a:rPr>
              <a:t> </a:t>
            </a:r>
            <a:br>
              <a:rPr lang="fr-FR" sz="2000" dirty="0">
                <a:latin typeface="Calibri" panose="020F0502020204030204" pitchFamily="34" charset="0"/>
                <a:cs typeface="Calibri" panose="020F0502020204030204" pitchFamily="34" charset="0"/>
              </a:rPr>
            </a:br>
            <a:r>
              <a:rPr lang="fr-FR" dirty="0">
                <a:latin typeface="Calibri" panose="020F0502020204030204" pitchFamily="34" charset="0"/>
                <a:cs typeface="Calibri" panose="020F0502020204030204" pitchFamily="34" charset="0"/>
              </a:rPr>
              <a:t>(de la culture, de la famille, des pairs, mentor…)</a:t>
            </a:r>
            <a:endParaRPr lang="fr-FR" sz="2000" dirty="0">
              <a:latin typeface="Calibri" panose="020F0502020204030204" pitchFamily="34" charset="0"/>
              <a:cs typeface="Calibri" panose="020F0502020204030204" pitchFamily="34" charset="0"/>
            </a:endParaRPr>
          </a:p>
        </p:txBody>
      </p:sp>
      <p:sp>
        <p:nvSpPr>
          <p:cNvPr id="16" name="ZoneTexte 15"/>
          <p:cNvSpPr txBox="1"/>
          <p:nvPr/>
        </p:nvSpPr>
        <p:spPr>
          <a:xfrm>
            <a:off x="5877799" y="2118637"/>
            <a:ext cx="3255368" cy="400110"/>
          </a:xfrm>
          <a:prstGeom prst="rect">
            <a:avLst/>
          </a:prstGeom>
          <a:noFill/>
        </p:spPr>
        <p:txBody>
          <a:bodyPr wrap="square" rtlCol="0">
            <a:spAutoFit/>
          </a:bodyPr>
          <a:lstStyle/>
          <a:p>
            <a:pPr algn="ctr"/>
            <a:r>
              <a:rPr lang="fr-FR" sz="2000" b="1" dirty="0">
                <a:latin typeface="Calibri" panose="020F0502020204030204" pitchFamily="34" charset="0"/>
                <a:cs typeface="Calibri" panose="020F0502020204030204" pitchFamily="34" charset="0"/>
              </a:rPr>
              <a:t>Perceptions</a:t>
            </a:r>
          </a:p>
        </p:txBody>
      </p:sp>
      <p:sp>
        <p:nvSpPr>
          <p:cNvPr id="17" name="Rectangle : coins arrondis 16"/>
          <p:cNvSpPr/>
          <p:nvPr/>
        </p:nvSpPr>
        <p:spPr>
          <a:xfrm>
            <a:off x="5899230" y="4380841"/>
            <a:ext cx="3233937" cy="1764359"/>
          </a:xfrm>
          <a:prstGeom prst="roundRect">
            <a:avLst/>
          </a:prstGeom>
          <a:noFill/>
          <a:ln w="38100">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fr-FR" sz="2800" b="1" dirty="0">
                <a:latin typeface="Calibri" panose="020F0502020204030204" pitchFamily="34" charset="0"/>
                <a:cs typeface="Calibri" panose="020F0502020204030204" pitchFamily="34" charset="0"/>
              </a:rPr>
              <a:t>Faisabilité</a:t>
            </a:r>
            <a:r>
              <a:rPr lang="fr-FR" sz="2000" dirty="0">
                <a:latin typeface="Calibri" panose="020F0502020204030204" pitchFamily="34" charset="0"/>
                <a:cs typeface="Calibri" panose="020F0502020204030204" pitchFamily="34" charset="0"/>
              </a:rPr>
              <a:t> </a:t>
            </a:r>
            <a:br>
              <a:rPr lang="fr-FR" sz="2000" dirty="0">
                <a:latin typeface="Calibri" panose="020F0502020204030204" pitchFamily="34" charset="0"/>
                <a:cs typeface="Calibri" panose="020F0502020204030204" pitchFamily="34" charset="0"/>
              </a:rPr>
            </a:br>
            <a:r>
              <a:rPr lang="fr-FR" dirty="0">
                <a:latin typeface="Calibri" panose="020F0502020204030204" pitchFamily="34" charset="0"/>
                <a:cs typeface="Calibri" panose="020F0502020204030204" pitchFamily="34" charset="0"/>
              </a:rPr>
              <a:t>(disponibilité de l’accompagnement, finances, modèles…)</a:t>
            </a:r>
            <a:endParaRPr lang="fr-FR" sz="2000" dirty="0">
              <a:latin typeface="Calibri" panose="020F0502020204030204" pitchFamily="34" charset="0"/>
              <a:cs typeface="Calibri" panose="020F0502020204030204" pitchFamily="34" charset="0"/>
            </a:endParaRPr>
          </a:p>
        </p:txBody>
      </p:sp>
      <p:sp>
        <p:nvSpPr>
          <p:cNvPr id="18" name="Est égal à 17"/>
          <p:cNvSpPr/>
          <p:nvPr/>
        </p:nvSpPr>
        <p:spPr>
          <a:xfrm>
            <a:off x="9133168" y="4103660"/>
            <a:ext cx="622340" cy="554362"/>
          </a:xfrm>
          <a:prstGeom prst="mathEqual">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Calibri" panose="020F0502020204030204" pitchFamily="34" charset="0"/>
              <a:cs typeface="Calibri" panose="020F0502020204030204" pitchFamily="34" charset="0"/>
            </a:endParaRPr>
          </a:p>
        </p:txBody>
      </p:sp>
      <p:sp>
        <p:nvSpPr>
          <p:cNvPr id="19" name="ZoneTexte 18"/>
          <p:cNvSpPr txBox="1"/>
          <p:nvPr/>
        </p:nvSpPr>
        <p:spPr>
          <a:xfrm>
            <a:off x="9687947" y="3764008"/>
            <a:ext cx="2307284" cy="1077218"/>
          </a:xfrm>
          <a:prstGeom prst="rect">
            <a:avLst/>
          </a:prstGeom>
          <a:noFill/>
        </p:spPr>
        <p:txBody>
          <a:bodyPr wrap="square" rtlCol="0">
            <a:spAutoFit/>
          </a:bodyPr>
          <a:lstStyle/>
          <a:p>
            <a:pPr algn="ctr"/>
            <a:r>
              <a:rPr lang="fr-FR" sz="3200" dirty="0">
                <a:latin typeface="Calibri" panose="020F0502020204030204" pitchFamily="34" charset="0"/>
                <a:cs typeface="Calibri" panose="020F0502020204030204" pitchFamily="34" charset="0"/>
              </a:rPr>
              <a:t>Création d’entreprise</a:t>
            </a:r>
          </a:p>
        </p:txBody>
      </p:sp>
    </p:spTree>
    <p:extLst>
      <p:ext uri="{BB962C8B-B14F-4D97-AF65-F5344CB8AC3E}">
        <p14:creationId xmlns:p14="http://schemas.microsoft.com/office/powerpoint/2010/main" val="8423208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3" grpId="0" animBg="1"/>
      <p:bldP spid="15" grpId="0" animBg="1"/>
      <p:bldP spid="16" grpId="0"/>
      <p:bldP spid="17" grpId="0" animBg="1"/>
      <p:bldP spid="18" grpId="0" animBg="1"/>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E796B57-DDF2-4A36-B227-1CBAB41CF620}"/>
              </a:ext>
            </a:extLst>
          </p:cNvPr>
          <p:cNvSpPr>
            <a:spLocks noGrp="1"/>
          </p:cNvSpPr>
          <p:nvPr>
            <p:ph type="title"/>
          </p:nvPr>
        </p:nvSpPr>
        <p:spPr/>
        <p:txBody>
          <a:bodyPr/>
          <a:lstStyle/>
          <a:p>
            <a:r>
              <a:rPr lang="fr-FR" dirty="0"/>
              <a:t>Entreprendre, </a:t>
            </a:r>
            <a:br>
              <a:rPr lang="fr-FR" dirty="0"/>
            </a:br>
            <a:r>
              <a:rPr lang="fr-FR" dirty="0"/>
              <a:t>aujourd’hui ?</a:t>
            </a:r>
          </a:p>
        </p:txBody>
      </p:sp>
      <p:sp>
        <p:nvSpPr>
          <p:cNvPr id="4" name="Espace réservé du texte 2">
            <a:extLst>
              <a:ext uri="{FF2B5EF4-FFF2-40B4-BE49-F238E27FC236}">
                <a16:creationId xmlns:a16="http://schemas.microsoft.com/office/drawing/2014/main" id="{3FD4251C-ADC2-401E-A4C8-E245C0DA2FB6}"/>
              </a:ext>
            </a:extLst>
          </p:cNvPr>
          <p:cNvSpPr>
            <a:spLocks noGrp="1"/>
          </p:cNvSpPr>
          <p:nvPr>
            <p:ph type="body" idx="1"/>
          </p:nvPr>
        </p:nvSpPr>
        <p:spPr/>
        <p:txBody>
          <a:bodyPr>
            <a:normAutofit/>
          </a:bodyPr>
          <a:lstStyle/>
          <a:p>
            <a:r>
              <a:rPr lang="fr-FR" sz="4000" dirty="0"/>
              <a:t>Pour quoi faire ?</a:t>
            </a:r>
          </a:p>
        </p:txBody>
      </p:sp>
    </p:spTree>
    <p:extLst>
      <p:ext uri="{BB962C8B-B14F-4D97-AF65-F5344CB8AC3E}">
        <p14:creationId xmlns:p14="http://schemas.microsoft.com/office/powerpoint/2010/main" val="4255292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5DE93DA-FC66-0244-8C58-E907166B39CE}"/>
              </a:ext>
            </a:extLst>
          </p:cNvPr>
          <p:cNvSpPr txBox="1"/>
          <p:nvPr/>
        </p:nvSpPr>
        <p:spPr>
          <a:xfrm>
            <a:off x="1660635" y="2770254"/>
            <a:ext cx="8870729" cy="1323439"/>
          </a:xfrm>
          <a:prstGeom prst="rect">
            <a:avLst/>
          </a:prstGeom>
          <a:noFill/>
        </p:spPr>
        <p:txBody>
          <a:bodyPr wrap="square" rtlCol="0">
            <a:spAutoFit/>
          </a:bodyPr>
          <a:lstStyle/>
          <a:p>
            <a:pPr algn="ctr"/>
            <a:r>
              <a:rPr lang="fr-FR" sz="4000" dirty="0"/>
              <a:t>Qu’est-ce qui a changé dans </a:t>
            </a:r>
            <a:br>
              <a:rPr lang="fr-FR" sz="4000" dirty="0"/>
            </a:br>
            <a:r>
              <a:rPr lang="fr-FR" sz="4000" dirty="0"/>
              <a:t>la dernière vingtaine d’années ?</a:t>
            </a:r>
          </a:p>
        </p:txBody>
      </p:sp>
      <p:sp>
        <p:nvSpPr>
          <p:cNvPr id="3" name="Rectangle 2">
            <a:extLst>
              <a:ext uri="{FF2B5EF4-FFF2-40B4-BE49-F238E27FC236}">
                <a16:creationId xmlns:a16="http://schemas.microsoft.com/office/drawing/2014/main" id="{9811F65B-FB41-B046-AF04-DEC94AD046F8}"/>
              </a:ext>
            </a:extLst>
          </p:cNvPr>
          <p:cNvSpPr/>
          <p:nvPr/>
        </p:nvSpPr>
        <p:spPr>
          <a:xfrm>
            <a:off x="3048000" y="4830132"/>
            <a:ext cx="6096000" cy="646331"/>
          </a:xfrm>
          <a:prstGeom prst="rect">
            <a:avLst/>
          </a:prstGeom>
        </p:spPr>
        <p:txBody>
          <a:bodyPr>
            <a:spAutoFit/>
          </a:bodyPr>
          <a:lstStyle/>
          <a:p>
            <a:r>
              <a:rPr lang="fr-FR" dirty="0">
                <a:hlinkClick r:id="rId2"/>
              </a:rPr>
              <a:t>https://www.estrepublicain.fr/france-monde/2019/12/22/en-images-comment-votre-vie-quotidienne-a-change-en-vingt-ans</a:t>
            </a:r>
            <a:r>
              <a:rPr lang="fr-FR" dirty="0"/>
              <a:t> </a:t>
            </a:r>
          </a:p>
        </p:txBody>
      </p:sp>
    </p:spTree>
    <p:extLst>
      <p:ext uri="{BB962C8B-B14F-4D97-AF65-F5344CB8AC3E}">
        <p14:creationId xmlns:p14="http://schemas.microsoft.com/office/powerpoint/2010/main" val="2189693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p:spPr>
        <p:txBody>
          <a:bodyPr/>
          <a:lstStyle/>
          <a:p>
            <a:r>
              <a:rPr lang="fr-FR"/>
              <a:t>Un monde d’opportunités</a:t>
            </a:r>
            <a:endParaRPr lang="fr-FR" dirty="0"/>
          </a:p>
        </p:txBody>
      </p:sp>
      <p:sp>
        <p:nvSpPr>
          <p:cNvPr id="3" name="Espace réservé du contenu 2"/>
          <p:cNvSpPr>
            <a:spLocks noGrp="1"/>
          </p:cNvSpPr>
          <p:nvPr>
            <p:ph idx="1"/>
          </p:nvPr>
        </p:nvSpPr>
        <p:spPr>
          <a:xfrm>
            <a:off x="838200" y="1690688"/>
            <a:ext cx="10515600" cy="4802187"/>
          </a:xfrm>
        </p:spPr>
        <p:txBody>
          <a:bodyPr>
            <a:noAutofit/>
          </a:bodyPr>
          <a:lstStyle/>
          <a:p>
            <a:r>
              <a:rPr lang="fr-FR" sz="2400" dirty="0"/>
              <a:t>Monde globalisé, de plus en plus interconnecté </a:t>
            </a:r>
          </a:p>
          <a:p>
            <a:r>
              <a:rPr lang="fr-FR" sz="2400" dirty="0"/>
              <a:t>Technologies numériques (</a:t>
            </a:r>
            <a:r>
              <a:rPr lang="fr-FR" sz="2400" dirty="0">
                <a:sym typeface="Wingdings" panose="05000000000000000000" pitchFamily="2" charset="2"/>
              </a:rPr>
              <a:t> démocratisations…)</a:t>
            </a:r>
            <a:endParaRPr lang="fr-FR" sz="2400" dirty="0"/>
          </a:p>
          <a:p>
            <a:r>
              <a:rPr lang="fr-FR" sz="2400" dirty="0"/>
              <a:t>Entrepreneuriat comme modèle dominant (</a:t>
            </a:r>
            <a:r>
              <a:rPr lang="fr-FR" sz="2400" dirty="0">
                <a:sym typeface="Wingdings" panose="05000000000000000000" pitchFamily="2" charset="2"/>
              </a:rPr>
              <a:t> société </a:t>
            </a:r>
            <a:r>
              <a:rPr lang="fr-FR" sz="2400" dirty="0"/>
              <a:t>start-up)</a:t>
            </a:r>
          </a:p>
          <a:p>
            <a:r>
              <a:rPr lang="fr-FR" sz="2400" dirty="0"/>
              <a:t>Nouvelles formes du travail</a:t>
            </a:r>
          </a:p>
          <a:p>
            <a:r>
              <a:rPr lang="fr-FR" sz="2400" dirty="0"/>
              <a:t>Nouveaux modèles économiques</a:t>
            </a:r>
          </a:p>
          <a:p>
            <a:r>
              <a:rPr lang="fr-FR" sz="2400" dirty="0"/>
              <a:t>Développement durable </a:t>
            </a:r>
            <a:r>
              <a:rPr lang="fr-FR" sz="2400" dirty="0">
                <a:sym typeface="Wingdings" panose="05000000000000000000" pitchFamily="2" charset="2"/>
              </a:rPr>
              <a:t> </a:t>
            </a:r>
            <a:r>
              <a:rPr lang="fr-FR" sz="2400" dirty="0"/>
              <a:t>Transition écologique</a:t>
            </a:r>
          </a:p>
          <a:p>
            <a:r>
              <a:rPr lang="fr-FR" sz="2400" dirty="0"/>
              <a:t>Economie collaborative</a:t>
            </a:r>
          </a:p>
          <a:p>
            <a:r>
              <a:rPr lang="fr-FR" sz="2400" dirty="0"/>
              <a:t>Evolutions démographiques (</a:t>
            </a:r>
            <a:r>
              <a:rPr lang="fr-FR" sz="2400" dirty="0">
                <a:sym typeface="Wingdings" panose="05000000000000000000" pitchFamily="2" charset="2"/>
              </a:rPr>
              <a:t> </a:t>
            </a:r>
            <a:r>
              <a:rPr lang="fr-FR" sz="2400" dirty="0" err="1">
                <a:sym typeface="Wingdings" panose="05000000000000000000" pitchFamily="2" charset="2"/>
              </a:rPr>
              <a:t>s</a:t>
            </a:r>
            <a:r>
              <a:rPr lang="fr-FR" sz="2400" dirty="0" err="1"/>
              <a:t>ilver</a:t>
            </a:r>
            <a:r>
              <a:rPr lang="fr-FR" sz="2400" dirty="0"/>
              <a:t> </a:t>
            </a:r>
            <a:r>
              <a:rPr lang="fr-FR" sz="2400" dirty="0" err="1"/>
              <a:t>economy</a:t>
            </a:r>
            <a:r>
              <a:rPr lang="fr-FR" sz="2400" dirty="0"/>
              <a:t>)</a:t>
            </a:r>
          </a:p>
          <a:p>
            <a:r>
              <a:rPr lang="fr-FR" sz="2400" dirty="0"/>
              <a:t>Conflits générationnels (</a:t>
            </a:r>
            <a:r>
              <a:rPr lang="fr-FR" sz="2400" dirty="0">
                <a:sym typeface="Wingdings" panose="05000000000000000000" pitchFamily="2" charset="2"/>
              </a:rPr>
              <a:t> vers plus de </a:t>
            </a:r>
            <a:r>
              <a:rPr lang="fr-FR" sz="2400" dirty="0"/>
              <a:t>gratuité, solidarité) </a:t>
            </a:r>
          </a:p>
          <a:p>
            <a:r>
              <a:rPr lang="fr-FR" sz="2400" dirty="0"/>
              <a:t>Mobilité Internationale</a:t>
            </a:r>
          </a:p>
        </p:txBody>
      </p:sp>
      <p:pic>
        <p:nvPicPr>
          <p:cNvPr id="1026" name="Picture 2" descr="Image illustrative de l'article Terre"/>
          <p:cNvPicPr>
            <a:picLocks noChangeAspect="1" noChangeArrowheads="1"/>
          </p:cNvPicPr>
          <p:nvPr/>
        </p:nvPicPr>
        <p:blipFill>
          <a:blip r:embed="rId2" cstate="print"/>
          <a:srcRect/>
          <a:stretch>
            <a:fillRect/>
          </a:stretch>
        </p:blipFill>
        <p:spPr bwMode="auto">
          <a:xfrm>
            <a:off x="8878614" y="3523469"/>
            <a:ext cx="3030600" cy="29784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0648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E796B57-DDF2-4A36-B227-1CBAB41CF620}"/>
              </a:ext>
            </a:extLst>
          </p:cNvPr>
          <p:cNvSpPr>
            <a:spLocks noGrp="1"/>
          </p:cNvSpPr>
          <p:nvPr>
            <p:ph type="title"/>
          </p:nvPr>
        </p:nvSpPr>
        <p:spPr>
          <a:xfrm>
            <a:off x="838200" y="1993106"/>
            <a:ext cx="10515600" cy="2871787"/>
          </a:xfrm>
        </p:spPr>
        <p:txBody>
          <a:bodyPr anchor="ctr">
            <a:normAutofit/>
          </a:bodyPr>
          <a:lstStyle/>
          <a:p>
            <a:pPr algn="ctr"/>
            <a:r>
              <a:rPr lang="fr-FR" sz="7200" b="1" dirty="0">
                <a:solidFill>
                  <a:schemeClr val="bg1"/>
                </a:solidFill>
              </a:rPr>
              <a:t>Bienvenue</a:t>
            </a:r>
          </a:p>
        </p:txBody>
      </p:sp>
    </p:spTree>
    <p:extLst>
      <p:ext uri="{BB962C8B-B14F-4D97-AF65-F5344CB8AC3E}">
        <p14:creationId xmlns:p14="http://schemas.microsoft.com/office/powerpoint/2010/main" val="2026312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Entreprendre</a:t>
            </a:r>
          </a:p>
        </p:txBody>
      </p:sp>
      <p:pic>
        <p:nvPicPr>
          <p:cNvPr id="7" name="Image 6"/>
          <p:cNvPicPr>
            <a:picLocks noChangeAspect="1"/>
          </p:cNvPicPr>
          <p:nvPr/>
        </p:nvPicPr>
        <p:blipFill>
          <a:blip r:embed="rId2"/>
          <a:stretch>
            <a:fillRect/>
          </a:stretch>
        </p:blipFill>
        <p:spPr>
          <a:xfrm>
            <a:off x="7822449" y="1481170"/>
            <a:ext cx="2261583" cy="1409720"/>
          </a:xfrm>
          <a:prstGeom prst="rect">
            <a:avLst/>
          </a:prstGeom>
        </p:spPr>
      </p:pic>
      <p:sp>
        <p:nvSpPr>
          <p:cNvPr id="8" name="ZoneTexte 7"/>
          <p:cNvSpPr txBox="1"/>
          <p:nvPr/>
        </p:nvSpPr>
        <p:spPr>
          <a:xfrm>
            <a:off x="8145775" y="2930801"/>
            <a:ext cx="2016411" cy="369332"/>
          </a:xfrm>
          <a:prstGeom prst="rect">
            <a:avLst/>
          </a:prstGeom>
          <a:noFill/>
        </p:spPr>
        <p:txBody>
          <a:bodyPr wrap="square" rtlCol="0">
            <a:spAutoFit/>
          </a:bodyPr>
          <a:lstStyle/>
          <a:p>
            <a:pPr algn="ctr"/>
            <a:r>
              <a:rPr lang="fr-FR" b="1" dirty="0">
                <a:latin typeface="Ink Journal" panose="03080502000500000000" pitchFamily="66" charset="0"/>
              </a:rPr>
              <a:t>Vision à long terme</a:t>
            </a:r>
          </a:p>
        </p:txBody>
      </p:sp>
      <p:sp>
        <p:nvSpPr>
          <p:cNvPr id="9" name="ZoneTexte 8"/>
          <p:cNvSpPr txBox="1"/>
          <p:nvPr/>
        </p:nvSpPr>
        <p:spPr>
          <a:xfrm>
            <a:off x="2133817" y="4786575"/>
            <a:ext cx="1954213" cy="369332"/>
          </a:xfrm>
          <a:prstGeom prst="rect">
            <a:avLst/>
          </a:prstGeom>
          <a:noFill/>
        </p:spPr>
        <p:txBody>
          <a:bodyPr wrap="square" rtlCol="0">
            <a:spAutoFit/>
          </a:bodyPr>
          <a:lstStyle/>
          <a:p>
            <a:r>
              <a:rPr lang="fr-FR" dirty="0">
                <a:latin typeface="Ink Journal" panose="03080502000500000000" pitchFamily="66" charset="0"/>
              </a:rPr>
              <a:t>Étudier astrophysique</a:t>
            </a:r>
          </a:p>
        </p:txBody>
      </p:sp>
      <p:sp>
        <p:nvSpPr>
          <p:cNvPr id="10" name="ZoneTexte 9"/>
          <p:cNvSpPr txBox="1"/>
          <p:nvPr/>
        </p:nvSpPr>
        <p:spPr>
          <a:xfrm>
            <a:off x="1377733" y="5744459"/>
            <a:ext cx="1954213" cy="646331"/>
          </a:xfrm>
          <a:prstGeom prst="rect">
            <a:avLst/>
          </a:prstGeom>
          <a:noFill/>
        </p:spPr>
        <p:txBody>
          <a:bodyPr wrap="square" rtlCol="0">
            <a:spAutoFit/>
          </a:bodyPr>
          <a:lstStyle/>
          <a:p>
            <a:r>
              <a:rPr lang="fr-FR" dirty="0">
                <a:latin typeface="Ink Journal" panose="03080502000500000000" pitchFamily="66" charset="0"/>
              </a:rPr>
              <a:t>Étudier mathématiques</a:t>
            </a:r>
          </a:p>
        </p:txBody>
      </p:sp>
      <p:sp>
        <p:nvSpPr>
          <p:cNvPr id="11" name="ZoneTexte 10"/>
          <p:cNvSpPr txBox="1"/>
          <p:nvPr/>
        </p:nvSpPr>
        <p:spPr>
          <a:xfrm>
            <a:off x="3870786" y="5447462"/>
            <a:ext cx="1305923" cy="646331"/>
          </a:xfrm>
          <a:prstGeom prst="rect">
            <a:avLst/>
          </a:prstGeom>
          <a:noFill/>
        </p:spPr>
        <p:txBody>
          <a:bodyPr wrap="square" rtlCol="0">
            <a:spAutoFit/>
          </a:bodyPr>
          <a:lstStyle/>
          <a:p>
            <a:r>
              <a:rPr lang="fr-FR" dirty="0">
                <a:latin typeface="Ink Journal" panose="03080502000500000000" pitchFamily="66" charset="0"/>
              </a:rPr>
              <a:t>Donner des cours</a:t>
            </a:r>
          </a:p>
        </p:txBody>
      </p:sp>
      <p:sp>
        <p:nvSpPr>
          <p:cNvPr id="12" name="ZoneTexte 11"/>
          <p:cNvSpPr txBox="1"/>
          <p:nvPr/>
        </p:nvSpPr>
        <p:spPr>
          <a:xfrm>
            <a:off x="5190762" y="4705647"/>
            <a:ext cx="1810475" cy="923330"/>
          </a:xfrm>
          <a:prstGeom prst="rect">
            <a:avLst/>
          </a:prstGeom>
          <a:noFill/>
        </p:spPr>
        <p:txBody>
          <a:bodyPr wrap="square" rtlCol="0">
            <a:spAutoFit/>
          </a:bodyPr>
          <a:lstStyle/>
          <a:p>
            <a:r>
              <a:rPr lang="fr-FR" dirty="0">
                <a:latin typeface="Ink Journal" panose="03080502000500000000" pitchFamily="66" charset="0"/>
              </a:rPr>
              <a:t>Travailler dans la divulgation de la science</a:t>
            </a:r>
          </a:p>
        </p:txBody>
      </p:sp>
      <p:sp>
        <p:nvSpPr>
          <p:cNvPr id="13" name="ZoneTexte 12"/>
          <p:cNvSpPr txBox="1"/>
          <p:nvPr/>
        </p:nvSpPr>
        <p:spPr>
          <a:xfrm>
            <a:off x="3327975" y="3847366"/>
            <a:ext cx="1954213" cy="646331"/>
          </a:xfrm>
          <a:prstGeom prst="rect">
            <a:avLst/>
          </a:prstGeom>
          <a:noFill/>
        </p:spPr>
        <p:txBody>
          <a:bodyPr wrap="square" rtlCol="0">
            <a:spAutoFit/>
          </a:bodyPr>
          <a:lstStyle/>
          <a:p>
            <a:r>
              <a:rPr lang="fr-FR" dirty="0">
                <a:latin typeface="Ink Journal" panose="03080502000500000000" pitchFamily="66" charset="0"/>
              </a:rPr>
              <a:t>Stage à l’Agence Spatiale</a:t>
            </a:r>
          </a:p>
        </p:txBody>
      </p:sp>
      <p:sp>
        <p:nvSpPr>
          <p:cNvPr id="14" name="ZoneTexte 13"/>
          <p:cNvSpPr txBox="1"/>
          <p:nvPr/>
        </p:nvSpPr>
        <p:spPr>
          <a:xfrm>
            <a:off x="5768048" y="3222748"/>
            <a:ext cx="1559326" cy="646331"/>
          </a:xfrm>
          <a:prstGeom prst="rect">
            <a:avLst/>
          </a:prstGeom>
          <a:noFill/>
        </p:spPr>
        <p:txBody>
          <a:bodyPr wrap="square" rtlCol="0">
            <a:spAutoFit/>
          </a:bodyPr>
          <a:lstStyle/>
          <a:p>
            <a:r>
              <a:rPr lang="fr-FR" dirty="0">
                <a:latin typeface="Ink Journal" panose="03080502000500000000" pitchFamily="66" charset="0"/>
              </a:rPr>
              <a:t>Devenir astronaute</a:t>
            </a:r>
          </a:p>
        </p:txBody>
      </p:sp>
      <p:sp>
        <p:nvSpPr>
          <p:cNvPr id="15" name="ZoneTexte 14"/>
          <p:cNvSpPr txBox="1"/>
          <p:nvPr/>
        </p:nvSpPr>
        <p:spPr>
          <a:xfrm>
            <a:off x="7189696" y="4108885"/>
            <a:ext cx="1613493" cy="923330"/>
          </a:xfrm>
          <a:prstGeom prst="rect">
            <a:avLst/>
          </a:prstGeom>
          <a:noFill/>
        </p:spPr>
        <p:txBody>
          <a:bodyPr wrap="square" rtlCol="0">
            <a:spAutoFit/>
          </a:bodyPr>
          <a:lstStyle/>
          <a:p>
            <a:r>
              <a:rPr lang="fr-FR" dirty="0">
                <a:latin typeface="Ink Journal" panose="03080502000500000000" pitchFamily="66" charset="0"/>
              </a:rPr>
              <a:t>Vendre des produits optiques…</a:t>
            </a:r>
          </a:p>
        </p:txBody>
      </p:sp>
      <p:cxnSp>
        <p:nvCxnSpPr>
          <p:cNvPr id="16" name="Connecteur droit avec flèche 15"/>
          <p:cNvCxnSpPr>
            <a:cxnSpLocks/>
            <a:endCxn id="8" idx="1"/>
          </p:cNvCxnSpPr>
          <p:nvPr/>
        </p:nvCxnSpPr>
        <p:spPr>
          <a:xfrm flipV="1">
            <a:off x="2711762" y="3115467"/>
            <a:ext cx="5434013" cy="288225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7" name="ZoneTexte 16"/>
          <p:cNvSpPr txBox="1"/>
          <p:nvPr/>
        </p:nvSpPr>
        <p:spPr>
          <a:xfrm>
            <a:off x="7327374" y="5807561"/>
            <a:ext cx="4788871" cy="707886"/>
          </a:xfrm>
          <a:prstGeom prst="rect">
            <a:avLst/>
          </a:prstGeom>
          <a:noFill/>
        </p:spPr>
        <p:txBody>
          <a:bodyPr wrap="square" rtlCol="0">
            <a:spAutoFit/>
          </a:bodyPr>
          <a:lstStyle/>
          <a:p>
            <a:pPr algn="ctr"/>
            <a:r>
              <a:rPr lang="fr-FR" sz="2000" b="1" dirty="0">
                <a:solidFill>
                  <a:srgbClr val="C00000"/>
                </a:solidFill>
                <a:latin typeface="Ink Journal" panose="03080502000500000000" pitchFamily="66" charset="0"/>
              </a:rPr>
              <a:t>Important la cohérence de l’ensemble, donner du sens aux actions présentes…</a:t>
            </a:r>
          </a:p>
        </p:txBody>
      </p:sp>
      <p:sp>
        <p:nvSpPr>
          <p:cNvPr id="18" name="Forme libre : forme 18"/>
          <p:cNvSpPr/>
          <p:nvPr/>
        </p:nvSpPr>
        <p:spPr>
          <a:xfrm>
            <a:off x="4923655" y="3111027"/>
            <a:ext cx="580509" cy="1723292"/>
          </a:xfrm>
          <a:custGeom>
            <a:avLst/>
            <a:gdLst>
              <a:gd name="connsiteX0" fmla="*/ 0 w 580509"/>
              <a:gd name="connsiteY0" fmla="*/ 1723292 h 1723292"/>
              <a:gd name="connsiteX1" fmla="*/ 515816 w 580509"/>
              <a:gd name="connsiteY1" fmla="*/ 1019908 h 1723292"/>
              <a:gd name="connsiteX2" fmla="*/ 562708 w 580509"/>
              <a:gd name="connsiteY2" fmla="*/ 328246 h 1723292"/>
              <a:gd name="connsiteX3" fmla="*/ 422031 w 580509"/>
              <a:gd name="connsiteY3" fmla="*/ 0 h 1723292"/>
            </a:gdLst>
            <a:ahLst/>
            <a:cxnLst>
              <a:cxn ang="0">
                <a:pos x="connsiteX0" y="connsiteY0"/>
              </a:cxn>
              <a:cxn ang="0">
                <a:pos x="connsiteX1" y="connsiteY1"/>
              </a:cxn>
              <a:cxn ang="0">
                <a:pos x="connsiteX2" y="connsiteY2"/>
              </a:cxn>
              <a:cxn ang="0">
                <a:pos x="connsiteX3" y="connsiteY3"/>
              </a:cxn>
            </a:cxnLst>
            <a:rect l="l" t="t" r="r" b="b"/>
            <a:pathLst>
              <a:path w="580509" h="1723292">
                <a:moveTo>
                  <a:pt x="0" y="1723292"/>
                </a:moveTo>
                <a:cubicBezTo>
                  <a:pt x="211015" y="1487854"/>
                  <a:pt x="422031" y="1252416"/>
                  <a:pt x="515816" y="1019908"/>
                </a:cubicBezTo>
                <a:cubicBezTo>
                  <a:pt x="609601" y="787400"/>
                  <a:pt x="578339" y="498231"/>
                  <a:pt x="562708" y="328246"/>
                </a:cubicBezTo>
                <a:cubicBezTo>
                  <a:pt x="547077" y="158261"/>
                  <a:pt x="484554" y="79130"/>
                  <a:pt x="422031" y="0"/>
                </a:cubicBezTo>
              </a:path>
            </a:pathLst>
          </a:custGeom>
          <a:ln>
            <a:tailEnd type="triangle"/>
          </a:ln>
        </p:spPr>
        <p:style>
          <a:lnRef idx="3">
            <a:schemeClr val="dk1"/>
          </a:lnRef>
          <a:fillRef idx="0">
            <a:schemeClr val="dk1"/>
          </a:fillRef>
          <a:effectRef idx="2">
            <a:schemeClr val="dk1"/>
          </a:effectRef>
          <a:fontRef idx="minor">
            <a:schemeClr val="tx1"/>
          </a:fontRef>
        </p:style>
        <p:txBody>
          <a:bodyPr rtlCol="0" anchor="ctr"/>
          <a:lstStyle/>
          <a:p>
            <a:pPr algn="ctr"/>
            <a:endParaRPr lang="fr-FR" dirty="0">
              <a:latin typeface="Ink Journal" panose="03080502000500000000" pitchFamily="66" charset="0"/>
            </a:endParaRPr>
          </a:p>
        </p:txBody>
      </p:sp>
      <p:sp>
        <p:nvSpPr>
          <p:cNvPr id="19" name="Forme libre : forme 19"/>
          <p:cNvSpPr/>
          <p:nvPr/>
        </p:nvSpPr>
        <p:spPr>
          <a:xfrm>
            <a:off x="6623501" y="3837858"/>
            <a:ext cx="1336431" cy="175846"/>
          </a:xfrm>
          <a:custGeom>
            <a:avLst/>
            <a:gdLst>
              <a:gd name="connsiteX0" fmla="*/ 0 w 1336431"/>
              <a:gd name="connsiteY0" fmla="*/ 175846 h 175846"/>
              <a:gd name="connsiteX1" fmla="*/ 1336431 w 1336431"/>
              <a:gd name="connsiteY1" fmla="*/ 0 h 175846"/>
            </a:gdLst>
            <a:ahLst/>
            <a:cxnLst>
              <a:cxn ang="0">
                <a:pos x="connsiteX0" y="connsiteY0"/>
              </a:cxn>
              <a:cxn ang="0">
                <a:pos x="connsiteX1" y="connsiteY1"/>
              </a:cxn>
            </a:cxnLst>
            <a:rect l="l" t="t" r="r" b="b"/>
            <a:pathLst>
              <a:path w="1336431" h="175846">
                <a:moveTo>
                  <a:pt x="0" y="175846"/>
                </a:moveTo>
                <a:lnTo>
                  <a:pt x="1336431" y="0"/>
                </a:lnTo>
              </a:path>
            </a:pathLst>
          </a:custGeom>
          <a:ln>
            <a:tailEnd type="triangle"/>
          </a:ln>
        </p:spPr>
        <p:style>
          <a:lnRef idx="3">
            <a:schemeClr val="dk1"/>
          </a:lnRef>
          <a:fillRef idx="0">
            <a:schemeClr val="dk1"/>
          </a:fillRef>
          <a:effectRef idx="2">
            <a:schemeClr val="dk1"/>
          </a:effectRef>
          <a:fontRef idx="minor">
            <a:schemeClr val="tx1"/>
          </a:fontRef>
        </p:style>
        <p:txBody>
          <a:bodyPr rtlCol="0" anchor="ctr"/>
          <a:lstStyle/>
          <a:p>
            <a:pPr algn="ctr"/>
            <a:endParaRPr lang="fr-FR" dirty="0">
              <a:solidFill>
                <a:schemeClr val="tx1"/>
              </a:solidFill>
              <a:latin typeface="Ink Journal" panose="03080502000500000000" pitchFamily="66" charset="0"/>
            </a:endParaRPr>
          </a:p>
        </p:txBody>
      </p:sp>
      <p:sp>
        <p:nvSpPr>
          <p:cNvPr id="20" name="ZoneTexte 19"/>
          <p:cNvSpPr txBox="1"/>
          <p:nvPr/>
        </p:nvSpPr>
        <p:spPr>
          <a:xfrm>
            <a:off x="8470539" y="3632063"/>
            <a:ext cx="1613493" cy="646331"/>
          </a:xfrm>
          <a:prstGeom prst="rect">
            <a:avLst/>
          </a:prstGeom>
          <a:noFill/>
        </p:spPr>
        <p:txBody>
          <a:bodyPr wrap="square" rtlCol="0">
            <a:spAutoFit/>
          </a:bodyPr>
          <a:lstStyle/>
          <a:p>
            <a:r>
              <a:rPr lang="fr-FR" dirty="0">
                <a:latin typeface="Ink Journal" panose="03080502000500000000" pitchFamily="66" charset="0"/>
              </a:rPr>
              <a:t>Devenir enseignant…</a:t>
            </a:r>
          </a:p>
        </p:txBody>
      </p:sp>
      <p:sp>
        <p:nvSpPr>
          <p:cNvPr id="21" name="ZoneTexte 20"/>
          <p:cNvSpPr txBox="1"/>
          <p:nvPr/>
        </p:nvSpPr>
        <p:spPr>
          <a:xfrm>
            <a:off x="4496983" y="2443852"/>
            <a:ext cx="2542133" cy="646331"/>
          </a:xfrm>
          <a:prstGeom prst="rect">
            <a:avLst/>
          </a:prstGeom>
          <a:noFill/>
        </p:spPr>
        <p:txBody>
          <a:bodyPr wrap="square" rtlCol="0">
            <a:spAutoFit/>
          </a:bodyPr>
          <a:lstStyle/>
          <a:p>
            <a:r>
              <a:rPr lang="fr-FR" dirty="0">
                <a:latin typeface="Ink Journal" panose="03080502000500000000" pitchFamily="66" charset="0"/>
              </a:rPr>
              <a:t>Travailler dans la production d’</a:t>
            </a:r>
            <a:r>
              <a:rPr lang="fr-FR" b="1" i="1" dirty="0">
                <a:latin typeface="Ink Journal" panose="03080502000500000000" pitchFamily="66" charset="0"/>
              </a:rPr>
              <a:t>aircraft</a:t>
            </a:r>
          </a:p>
        </p:txBody>
      </p:sp>
      <p:sp>
        <p:nvSpPr>
          <p:cNvPr id="22" name="Forme libre : forme 26">
            <a:extLst>
              <a:ext uri="{FF2B5EF4-FFF2-40B4-BE49-F238E27FC236}">
                <a16:creationId xmlns:a16="http://schemas.microsoft.com/office/drawing/2014/main" id="{29E46288-5DD3-49A4-A5D8-17CAD1B4CCA4}"/>
              </a:ext>
            </a:extLst>
          </p:cNvPr>
          <p:cNvSpPr/>
          <p:nvPr/>
        </p:nvSpPr>
        <p:spPr>
          <a:xfrm rot="3985148" flipV="1">
            <a:off x="8024319" y="4061495"/>
            <a:ext cx="580509" cy="1723292"/>
          </a:xfrm>
          <a:custGeom>
            <a:avLst/>
            <a:gdLst>
              <a:gd name="connsiteX0" fmla="*/ 0 w 580509"/>
              <a:gd name="connsiteY0" fmla="*/ 1723292 h 1723292"/>
              <a:gd name="connsiteX1" fmla="*/ 515816 w 580509"/>
              <a:gd name="connsiteY1" fmla="*/ 1019908 h 1723292"/>
              <a:gd name="connsiteX2" fmla="*/ 562708 w 580509"/>
              <a:gd name="connsiteY2" fmla="*/ 328246 h 1723292"/>
              <a:gd name="connsiteX3" fmla="*/ 422031 w 580509"/>
              <a:gd name="connsiteY3" fmla="*/ 0 h 1723292"/>
            </a:gdLst>
            <a:ahLst/>
            <a:cxnLst>
              <a:cxn ang="0">
                <a:pos x="connsiteX0" y="connsiteY0"/>
              </a:cxn>
              <a:cxn ang="0">
                <a:pos x="connsiteX1" y="connsiteY1"/>
              </a:cxn>
              <a:cxn ang="0">
                <a:pos x="connsiteX2" y="connsiteY2"/>
              </a:cxn>
              <a:cxn ang="0">
                <a:pos x="connsiteX3" y="connsiteY3"/>
              </a:cxn>
            </a:cxnLst>
            <a:rect l="l" t="t" r="r" b="b"/>
            <a:pathLst>
              <a:path w="580509" h="1723292">
                <a:moveTo>
                  <a:pt x="0" y="1723292"/>
                </a:moveTo>
                <a:cubicBezTo>
                  <a:pt x="211015" y="1487854"/>
                  <a:pt x="422031" y="1252416"/>
                  <a:pt x="515816" y="1019908"/>
                </a:cubicBezTo>
                <a:cubicBezTo>
                  <a:pt x="609601" y="787400"/>
                  <a:pt x="578339" y="498231"/>
                  <a:pt x="562708" y="328246"/>
                </a:cubicBezTo>
                <a:cubicBezTo>
                  <a:pt x="547077" y="158261"/>
                  <a:pt x="484554" y="79130"/>
                  <a:pt x="422031" y="0"/>
                </a:cubicBezTo>
              </a:path>
            </a:pathLst>
          </a:custGeom>
          <a:ln>
            <a:tailEnd type="triangle"/>
          </a:ln>
        </p:spPr>
        <p:style>
          <a:lnRef idx="3">
            <a:schemeClr val="dk1"/>
          </a:lnRef>
          <a:fillRef idx="0">
            <a:schemeClr val="dk1"/>
          </a:fillRef>
          <a:effectRef idx="2">
            <a:schemeClr val="dk1"/>
          </a:effectRef>
          <a:fontRef idx="minor">
            <a:schemeClr val="tx1"/>
          </a:fontRef>
        </p:style>
        <p:txBody>
          <a:bodyPr rtlCol="0" anchor="ctr"/>
          <a:lstStyle/>
          <a:p>
            <a:pPr algn="ctr"/>
            <a:endParaRPr lang="fr-FR" dirty="0">
              <a:latin typeface="Ink Journal" panose="03080502000500000000" pitchFamily="66" charset="0"/>
            </a:endParaRPr>
          </a:p>
        </p:txBody>
      </p:sp>
      <p:sp>
        <p:nvSpPr>
          <p:cNvPr id="23" name="ZoneTexte 22">
            <a:extLst>
              <a:ext uri="{FF2B5EF4-FFF2-40B4-BE49-F238E27FC236}">
                <a16:creationId xmlns:a16="http://schemas.microsoft.com/office/drawing/2014/main" id="{90B22D94-B63F-4258-9709-11F7F9D7A61E}"/>
              </a:ext>
            </a:extLst>
          </p:cNvPr>
          <p:cNvSpPr txBox="1"/>
          <p:nvPr/>
        </p:nvSpPr>
        <p:spPr>
          <a:xfrm>
            <a:off x="837057" y="1690688"/>
            <a:ext cx="3152167" cy="1938992"/>
          </a:xfrm>
          <a:prstGeom prst="rect">
            <a:avLst/>
          </a:prstGeom>
          <a:noFill/>
        </p:spPr>
        <p:txBody>
          <a:bodyPr wrap="square" rtlCol="0">
            <a:spAutoFit/>
          </a:bodyPr>
          <a:lstStyle/>
          <a:p>
            <a:r>
              <a:rPr lang="fr-FR" sz="2400" dirty="0">
                <a:latin typeface="Ink Journal" panose="03080502000500000000" pitchFamily="66" charset="0"/>
              </a:rPr>
              <a:t>Entreprendre c’est concevoir un rêve, le transformer en projet, et travailler pour le rendre possible</a:t>
            </a:r>
          </a:p>
        </p:txBody>
      </p:sp>
    </p:spTree>
    <p:extLst>
      <p:ext uri="{BB962C8B-B14F-4D97-AF65-F5344CB8AC3E}">
        <p14:creationId xmlns:p14="http://schemas.microsoft.com/office/powerpoint/2010/main" val="92456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par>
                          <p:cTn id="32" fill="hold">
                            <p:stCondLst>
                              <p:cond delay="2500"/>
                            </p:stCondLst>
                            <p:childTnLst>
                              <p:par>
                                <p:cTn id="33" presetID="10" presetClass="entr" presetSubtype="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par>
                          <p:cTn id="40" fill="hold">
                            <p:stCondLst>
                              <p:cond delay="3500"/>
                            </p:stCondLst>
                            <p:childTnLst>
                              <p:par>
                                <p:cTn id="41" presetID="10" presetClass="entr" presetSubtype="0"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par>
                          <p:cTn id="44" fill="hold">
                            <p:stCondLst>
                              <p:cond delay="4000"/>
                            </p:stCondLst>
                            <p:childTnLst>
                              <p:par>
                                <p:cTn id="45" presetID="10" presetClass="entr" presetSubtype="0"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par>
                          <p:cTn id="48" fill="hold">
                            <p:stCondLst>
                              <p:cond delay="4500"/>
                            </p:stCondLst>
                            <p:childTnLst>
                              <p:par>
                                <p:cTn id="49" presetID="10" presetClass="entr" presetSubtype="0"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childTnLst>
                          </p:cTn>
                        </p:par>
                        <p:par>
                          <p:cTn id="52" fill="hold">
                            <p:stCondLst>
                              <p:cond delay="5000"/>
                            </p:stCondLst>
                            <p:childTnLst>
                              <p:par>
                                <p:cTn id="53" presetID="10" presetClass="entr" presetSubtype="0"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childTnLst>
                          </p:cTn>
                        </p:par>
                        <p:par>
                          <p:cTn id="56" fill="hold">
                            <p:stCondLst>
                              <p:cond delay="5500"/>
                            </p:stCondLst>
                            <p:childTnLst>
                              <p:par>
                                <p:cTn id="57" presetID="10" presetClass="entr" presetSubtype="0" fill="hold" grpId="0"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500"/>
                                        <p:tgtEl>
                                          <p:spTgt spid="22"/>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7" grpId="0"/>
      <p:bldP spid="18" grpId="0" animBg="1"/>
      <p:bldP spid="19" grpId="0" animBg="1"/>
      <p:bldP spid="20" grpId="0"/>
      <p:bldP spid="21" grpId="0"/>
      <p:bldP spid="2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5DE93DA-FC66-0244-8C58-E907166B39CE}"/>
              </a:ext>
            </a:extLst>
          </p:cNvPr>
          <p:cNvSpPr txBox="1"/>
          <p:nvPr/>
        </p:nvSpPr>
        <p:spPr>
          <a:xfrm>
            <a:off x="1660635" y="2030027"/>
            <a:ext cx="8870729" cy="1323439"/>
          </a:xfrm>
          <a:prstGeom prst="rect">
            <a:avLst/>
          </a:prstGeom>
          <a:noFill/>
        </p:spPr>
        <p:txBody>
          <a:bodyPr wrap="square" rtlCol="0">
            <a:spAutoFit/>
          </a:bodyPr>
          <a:lstStyle/>
          <a:p>
            <a:pPr algn="ctr"/>
            <a:r>
              <a:rPr lang="fr-FR" sz="4000" dirty="0"/>
              <a:t>D’où vient le succès </a:t>
            </a:r>
            <a:br>
              <a:rPr lang="fr-FR" sz="4000" dirty="0"/>
            </a:br>
            <a:r>
              <a:rPr lang="fr-FR" sz="4000" dirty="0"/>
              <a:t>d’un projet entrepreneurial ?</a:t>
            </a:r>
          </a:p>
        </p:txBody>
      </p:sp>
      <p:sp>
        <p:nvSpPr>
          <p:cNvPr id="4" name="ZoneTexte 3">
            <a:extLst>
              <a:ext uri="{FF2B5EF4-FFF2-40B4-BE49-F238E27FC236}">
                <a16:creationId xmlns:a16="http://schemas.microsoft.com/office/drawing/2014/main" id="{944491B3-CEAC-6348-9119-642CECE4DED5}"/>
              </a:ext>
            </a:extLst>
          </p:cNvPr>
          <p:cNvSpPr txBox="1"/>
          <p:nvPr/>
        </p:nvSpPr>
        <p:spPr>
          <a:xfrm>
            <a:off x="1484375" y="3715136"/>
            <a:ext cx="9223250" cy="1077218"/>
          </a:xfrm>
          <a:prstGeom prst="rect">
            <a:avLst/>
          </a:prstGeom>
          <a:noFill/>
        </p:spPr>
        <p:txBody>
          <a:bodyPr wrap="square" rtlCol="0">
            <a:spAutoFit/>
          </a:bodyPr>
          <a:lstStyle/>
          <a:p>
            <a:pPr algn="ctr"/>
            <a:r>
              <a:rPr lang="fr-FR" sz="3200" dirty="0"/>
              <a:t>Le produit, le service, le projet, l’entrepreneur, </a:t>
            </a:r>
            <a:br>
              <a:rPr lang="fr-FR" sz="3200" dirty="0"/>
            </a:br>
            <a:r>
              <a:rPr lang="fr-FR" sz="3200" dirty="0"/>
              <a:t>le contexte, le réseau, la chance, la culture du pays…?</a:t>
            </a:r>
          </a:p>
        </p:txBody>
      </p:sp>
    </p:spTree>
    <p:extLst>
      <p:ext uri="{BB962C8B-B14F-4D97-AF65-F5344CB8AC3E}">
        <p14:creationId xmlns:p14="http://schemas.microsoft.com/office/powerpoint/2010/main" val="151796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795A4D2-2FCB-4C40-9B86-4BDFD52977ED}"/>
              </a:ext>
            </a:extLst>
          </p:cNvPr>
          <p:cNvSpPr>
            <a:spLocks noGrp="1"/>
          </p:cNvSpPr>
          <p:nvPr>
            <p:ph idx="1"/>
          </p:nvPr>
        </p:nvSpPr>
        <p:spPr>
          <a:xfrm>
            <a:off x="838200" y="606287"/>
            <a:ext cx="10515600" cy="5570676"/>
          </a:xfrm>
        </p:spPr>
        <p:txBody>
          <a:bodyPr>
            <a:normAutofit lnSpcReduction="10000"/>
          </a:bodyPr>
          <a:lstStyle/>
          <a:p>
            <a:r>
              <a:rPr lang="fr-FR" dirty="0"/>
              <a:t>Entreprendre </a:t>
            </a:r>
            <a:r>
              <a:rPr lang="fr-FR" dirty="0">
                <a:sym typeface="Wingdings" panose="05000000000000000000" pitchFamily="2" charset="2"/>
              </a:rPr>
              <a:t> </a:t>
            </a:r>
            <a:r>
              <a:rPr lang="fr-FR" b="1" dirty="0">
                <a:solidFill>
                  <a:srgbClr val="C00000"/>
                </a:solidFill>
              </a:rPr>
              <a:t>Processus collectif </a:t>
            </a:r>
            <a:r>
              <a:rPr lang="fr-FR" dirty="0"/>
              <a:t>qui consiste à identifier / construire des </a:t>
            </a:r>
            <a:r>
              <a:rPr lang="fr-FR" b="1" dirty="0">
                <a:solidFill>
                  <a:srgbClr val="C00000"/>
                </a:solidFill>
              </a:rPr>
              <a:t>opportunités</a:t>
            </a:r>
            <a:r>
              <a:rPr lang="fr-FR" dirty="0"/>
              <a:t> et réunir / organiser des </a:t>
            </a:r>
            <a:r>
              <a:rPr lang="fr-FR" b="1" dirty="0">
                <a:solidFill>
                  <a:srgbClr val="C00000"/>
                </a:solidFill>
              </a:rPr>
              <a:t>ressources</a:t>
            </a:r>
            <a:r>
              <a:rPr lang="fr-FR" dirty="0"/>
              <a:t> pour rencontrer une </a:t>
            </a:r>
            <a:r>
              <a:rPr lang="fr-FR" b="1" dirty="0">
                <a:solidFill>
                  <a:srgbClr val="C00000"/>
                </a:solidFill>
              </a:rPr>
              <a:t>demande</a:t>
            </a:r>
            <a:r>
              <a:rPr lang="fr-FR" dirty="0"/>
              <a:t> solvable / satisfaire un besoin / désir / problème de manière durable</a:t>
            </a:r>
          </a:p>
          <a:p>
            <a:r>
              <a:rPr lang="fr-FR" dirty="0"/>
              <a:t>S’entreprendre </a:t>
            </a:r>
            <a:r>
              <a:rPr lang="fr-FR" dirty="0">
                <a:sym typeface="Wingdings" panose="05000000000000000000" pitchFamily="2" charset="2"/>
              </a:rPr>
              <a:t> travail sur des compétences</a:t>
            </a:r>
          </a:p>
          <a:p>
            <a:pPr lvl="1"/>
            <a:r>
              <a:rPr lang="fr-FR" dirty="0">
                <a:sym typeface="Wingdings" panose="05000000000000000000" pitchFamily="2" charset="2"/>
              </a:rPr>
              <a:t>Savoir</a:t>
            </a:r>
          </a:p>
          <a:p>
            <a:pPr lvl="1"/>
            <a:r>
              <a:rPr lang="fr-FR" dirty="0">
                <a:sym typeface="Wingdings" panose="05000000000000000000" pitchFamily="2" charset="2"/>
              </a:rPr>
              <a:t>Savoir faire</a:t>
            </a:r>
          </a:p>
          <a:p>
            <a:pPr lvl="1"/>
            <a:r>
              <a:rPr lang="fr-FR" dirty="0">
                <a:sym typeface="Wingdings" panose="05000000000000000000" pitchFamily="2" charset="2"/>
              </a:rPr>
              <a:t>Savoir être</a:t>
            </a:r>
          </a:p>
          <a:p>
            <a:pPr lvl="1"/>
            <a:r>
              <a:rPr lang="fr-FR" dirty="0">
                <a:sym typeface="Wingdings" panose="05000000000000000000" pitchFamily="2" charset="2"/>
              </a:rPr>
              <a:t>Savoir concevoir</a:t>
            </a:r>
          </a:p>
          <a:p>
            <a:pPr lvl="1"/>
            <a:r>
              <a:rPr lang="fr-FR" dirty="0">
                <a:sym typeface="Wingdings" panose="05000000000000000000" pitchFamily="2" charset="2"/>
              </a:rPr>
              <a:t>Savoir évoluer</a:t>
            </a:r>
            <a:endParaRPr lang="fr-FR" dirty="0"/>
          </a:p>
        </p:txBody>
      </p:sp>
      <p:sp>
        <p:nvSpPr>
          <p:cNvPr id="4" name="Rectangle à coins arrondis 6">
            <a:extLst>
              <a:ext uri="{FF2B5EF4-FFF2-40B4-BE49-F238E27FC236}">
                <a16:creationId xmlns:a16="http://schemas.microsoft.com/office/drawing/2014/main" id="{83629BC0-76CE-40F9-8984-B70587CBFF28}"/>
              </a:ext>
            </a:extLst>
          </p:cNvPr>
          <p:cNvSpPr/>
          <p:nvPr/>
        </p:nvSpPr>
        <p:spPr>
          <a:xfrm rot="381308">
            <a:off x="7218992" y="4135483"/>
            <a:ext cx="3890229" cy="1881514"/>
          </a:xfrm>
          <a:prstGeom prst="roundRect">
            <a:avLst/>
          </a:prstGeom>
          <a:solidFill>
            <a:srgbClr val="C0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chemeClr val="bg1"/>
                </a:solidFill>
                <a:latin typeface="Ink Journal" panose="03080502000500000000" pitchFamily="66" charset="0"/>
              </a:rPr>
              <a:t>Entreprendre ou </a:t>
            </a:r>
            <a:br>
              <a:rPr lang="fr-FR" sz="3200" b="1" dirty="0">
                <a:solidFill>
                  <a:schemeClr val="bg1"/>
                </a:solidFill>
                <a:latin typeface="Ink Journal" panose="03080502000500000000" pitchFamily="66" charset="0"/>
              </a:rPr>
            </a:br>
            <a:r>
              <a:rPr lang="fr-FR" sz="3200" b="1" dirty="0">
                <a:solidFill>
                  <a:schemeClr val="bg1"/>
                </a:solidFill>
                <a:latin typeface="Ink Journal" panose="03080502000500000000" pitchFamily="66" charset="0"/>
              </a:rPr>
              <a:t>devenir entreprenant ?</a:t>
            </a:r>
          </a:p>
        </p:txBody>
      </p:sp>
    </p:spTree>
    <p:extLst>
      <p:ext uri="{BB962C8B-B14F-4D97-AF65-F5344CB8AC3E}">
        <p14:creationId xmlns:p14="http://schemas.microsoft.com/office/powerpoint/2010/main" val="356153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processus entrepreneurial</a:t>
            </a:r>
          </a:p>
        </p:txBody>
      </p:sp>
      <p:sp>
        <p:nvSpPr>
          <p:cNvPr id="41" name="Triangle rectangle 40">
            <a:extLst>
              <a:ext uri="{FF2B5EF4-FFF2-40B4-BE49-F238E27FC236}">
                <a16:creationId xmlns:a16="http://schemas.microsoft.com/office/drawing/2014/main" id="{B6CEEA80-4F07-4291-B0CF-D4B33977777A}"/>
              </a:ext>
            </a:extLst>
          </p:cNvPr>
          <p:cNvSpPr/>
          <p:nvPr/>
        </p:nvSpPr>
        <p:spPr>
          <a:xfrm>
            <a:off x="2003910" y="4943483"/>
            <a:ext cx="8182884" cy="432000"/>
          </a:xfrm>
          <a:prstGeom prst="rtTriangle">
            <a:avLst/>
          </a:prstGeom>
          <a:pattFill prst="ltUpDiag">
            <a:fgClr>
              <a:schemeClr val="accent1"/>
            </a:fgClr>
            <a:bgClr>
              <a:schemeClr val="bg1"/>
            </a:bgClr>
          </a:patt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sp>
        <p:nvSpPr>
          <p:cNvPr id="42" name="Triangle rectangle 41">
            <a:extLst>
              <a:ext uri="{FF2B5EF4-FFF2-40B4-BE49-F238E27FC236}">
                <a16:creationId xmlns:a16="http://schemas.microsoft.com/office/drawing/2014/main" id="{FC569390-DED3-47F8-BD39-044B20424D26}"/>
              </a:ext>
            </a:extLst>
          </p:cNvPr>
          <p:cNvSpPr/>
          <p:nvPr/>
        </p:nvSpPr>
        <p:spPr>
          <a:xfrm flipH="1" flipV="1">
            <a:off x="2003908" y="4908605"/>
            <a:ext cx="8184183" cy="432000"/>
          </a:xfrm>
          <a:prstGeom prst="rtTriangl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cxnSp>
        <p:nvCxnSpPr>
          <p:cNvPr id="43" name="Connecteur droit avec flèche 42">
            <a:extLst>
              <a:ext uri="{FF2B5EF4-FFF2-40B4-BE49-F238E27FC236}">
                <a16:creationId xmlns:a16="http://schemas.microsoft.com/office/drawing/2014/main" id="{4DBA04B6-4B38-4BDD-991C-8EEAF0A813C8}"/>
              </a:ext>
            </a:extLst>
          </p:cNvPr>
          <p:cNvCxnSpPr>
            <a:cxnSpLocks/>
          </p:cNvCxnSpPr>
          <p:nvPr/>
        </p:nvCxnSpPr>
        <p:spPr>
          <a:xfrm>
            <a:off x="4079165" y="3762702"/>
            <a:ext cx="6113725"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F95C6402-6AF1-422F-A488-738FBBE20E3E}"/>
              </a:ext>
            </a:extLst>
          </p:cNvPr>
          <p:cNvCxnSpPr>
            <a:cxnSpLocks/>
          </p:cNvCxnSpPr>
          <p:nvPr/>
        </p:nvCxnSpPr>
        <p:spPr>
          <a:xfrm flipH="1" flipV="1">
            <a:off x="2003910" y="3753692"/>
            <a:ext cx="2080352" cy="9361"/>
          </a:xfrm>
          <a:prstGeom prst="line">
            <a:avLst/>
          </a:prstGeom>
          <a:ln w="76200">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45" name="Accolade fermante 44">
            <a:extLst>
              <a:ext uri="{FF2B5EF4-FFF2-40B4-BE49-F238E27FC236}">
                <a16:creationId xmlns:a16="http://schemas.microsoft.com/office/drawing/2014/main" id="{26EDC291-4C85-4381-82ED-C04A10D1EEE4}"/>
              </a:ext>
            </a:extLst>
          </p:cNvPr>
          <p:cNvSpPr/>
          <p:nvPr/>
        </p:nvSpPr>
        <p:spPr>
          <a:xfrm rot="16200000">
            <a:off x="7058937" y="2511699"/>
            <a:ext cx="221637" cy="1910278"/>
          </a:xfrm>
          <a:prstGeom prst="rightBrace">
            <a:avLst>
              <a:gd name="adj1" fmla="val 76904"/>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endParaRPr>
          </a:p>
        </p:txBody>
      </p:sp>
      <p:sp>
        <p:nvSpPr>
          <p:cNvPr id="46" name="Accolade fermante 45">
            <a:extLst>
              <a:ext uri="{FF2B5EF4-FFF2-40B4-BE49-F238E27FC236}">
                <a16:creationId xmlns:a16="http://schemas.microsoft.com/office/drawing/2014/main" id="{821C1194-FE8D-4C00-8CB6-BE8CDA4E6FF0}"/>
              </a:ext>
            </a:extLst>
          </p:cNvPr>
          <p:cNvSpPr/>
          <p:nvPr/>
        </p:nvSpPr>
        <p:spPr>
          <a:xfrm rot="16200000">
            <a:off x="8944219" y="2551318"/>
            <a:ext cx="221639" cy="1831666"/>
          </a:xfrm>
          <a:prstGeom prst="rightBrace">
            <a:avLst>
              <a:gd name="adj1" fmla="val 76904"/>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endParaRPr>
          </a:p>
        </p:txBody>
      </p:sp>
      <p:sp>
        <p:nvSpPr>
          <p:cNvPr id="47" name="Phylactère : pensées 46">
            <a:extLst>
              <a:ext uri="{FF2B5EF4-FFF2-40B4-BE49-F238E27FC236}">
                <a16:creationId xmlns:a16="http://schemas.microsoft.com/office/drawing/2014/main" id="{7E73F358-BC7D-4FA1-9F74-D52C715229B6}"/>
              </a:ext>
            </a:extLst>
          </p:cNvPr>
          <p:cNvSpPr/>
          <p:nvPr/>
        </p:nvSpPr>
        <p:spPr>
          <a:xfrm>
            <a:off x="2607823" y="2072876"/>
            <a:ext cx="1384740" cy="646331"/>
          </a:xfrm>
          <a:prstGeom prst="cloudCallout">
            <a:avLst>
              <a:gd name="adj1" fmla="val -70568"/>
              <a:gd name="adj2" fmla="val 21011"/>
            </a:avLst>
          </a:prstGeom>
          <a:solidFill>
            <a:schemeClr val="accent1">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sp>
        <p:nvSpPr>
          <p:cNvPr id="48" name="Cube 47">
            <a:extLst>
              <a:ext uri="{FF2B5EF4-FFF2-40B4-BE49-F238E27FC236}">
                <a16:creationId xmlns:a16="http://schemas.microsoft.com/office/drawing/2014/main" id="{F9E725F5-DE8C-4153-9258-40B166C7711E}"/>
              </a:ext>
            </a:extLst>
          </p:cNvPr>
          <p:cNvSpPr/>
          <p:nvPr/>
        </p:nvSpPr>
        <p:spPr>
          <a:xfrm>
            <a:off x="6553267" y="2265824"/>
            <a:ext cx="1271943" cy="537733"/>
          </a:xfrm>
          <a:prstGeom prst="cube">
            <a:avLst/>
          </a:prstGeom>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grpSp>
        <p:nvGrpSpPr>
          <p:cNvPr id="49" name="Groupe 48">
            <a:extLst>
              <a:ext uri="{FF2B5EF4-FFF2-40B4-BE49-F238E27FC236}">
                <a16:creationId xmlns:a16="http://schemas.microsoft.com/office/drawing/2014/main" id="{9DAF22D5-6AC1-498D-874A-95E11E0DD49B}"/>
              </a:ext>
            </a:extLst>
          </p:cNvPr>
          <p:cNvGrpSpPr/>
          <p:nvPr/>
        </p:nvGrpSpPr>
        <p:grpSpPr>
          <a:xfrm>
            <a:off x="8250023" y="2132331"/>
            <a:ext cx="1660848" cy="735699"/>
            <a:chOff x="8532456" y="1548605"/>
            <a:chExt cx="2068571" cy="1035692"/>
          </a:xfrm>
        </p:grpSpPr>
        <p:sp>
          <p:nvSpPr>
            <p:cNvPr id="50" name="Cube 49">
              <a:extLst>
                <a:ext uri="{FF2B5EF4-FFF2-40B4-BE49-F238E27FC236}">
                  <a16:creationId xmlns:a16="http://schemas.microsoft.com/office/drawing/2014/main" id="{FB928A35-56F9-4C9A-9F73-E88D9AF13E24}"/>
                </a:ext>
              </a:extLst>
            </p:cNvPr>
            <p:cNvSpPr/>
            <p:nvPr/>
          </p:nvSpPr>
          <p:spPr>
            <a:xfrm>
              <a:off x="8753925" y="1804280"/>
              <a:ext cx="1675450" cy="539262"/>
            </a:xfrm>
            <a:prstGeom prst="cube">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sp>
          <p:nvSpPr>
            <p:cNvPr id="51" name="Cube 50">
              <a:extLst>
                <a:ext uri="{FF2B5EF4-FFF2-40B4-BE49-F238E27FC236}">
                  <a16:creationId xmlns:a16="http://schemas.microsoft.com/office/drawing/2014/main" id="{0FADE875-93D4-48C0-914B-5490D9CDD28B}"/>
                </a:ext>
              </a:extLst>
            </p:cNvPr>
            <p:cNvSpPr/>
            <p:nvPr/>
          </p:nvSpPr>
          <p:spPr>
            <a:xfrm>
              <a:off x="8532456" y="1548605"/>
              <a:ext cx="2068571" cy="1035692"/>
            </a:xfrm>
            <a:prstGeom prst="cube">
              <a:avLst/>
            </a:prstGeom>
            <a:solidFill>
              <a:srgbClr val="3333FF">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grpSp>
      <p:grpSp>
        <p:nvGrpSpPr>
          <p:cNvPr id="52" name="Groupe 51">
            <a:extLst>
              <a:ext uri="{FF2B5EF4-FFF2-40B4-BE49-F238E27FC236}">
                <a16:creationId xmlns:a16="http://schemas.microsoft.com/office/drawing/2014/main" id="{4F6A052D-32D6-4155-B6BF-CD385FDF7FE3}"/>
              </a:ext>
            </a:extLst>
          </p:cNvPr>
          <p:cNvGrpSpPr/>
          <p:nvPr/>
        </p:nvGrpSpPr>
        <p:grpSpPr>
          <a:xfrm>
            <a:off x="4796790" y="2105874"/>
            <a:ext cx="979548" cy="743178"/>
            <a:chOff x="4571521" y="1440201"/>
            <a:chExt cx="1686660" cy="1131961"/>
          </a:xfrm>
        </p:grpSpPr>
        <p:sp>
          <p:nvSpPr>
            <p:cNvPr id="53" name="Larme 52">
              <a:extLst>
                <a:ext uri="{FF2B5EF4-FFF2-40B4-BE49-F238E27FC236}">
                  <a16:creationId xmlns:a16="http://schemas.microsoft.com/office/drawing/2014/main" id="{B77592F0-D7C7-490D-BA60-CB471A51D832}"/>
                </a:ext>
              </a:extLst>
            </p:cNvPr>
            <p:cNvSpPr/>
            <p:nvPr/>
          </p:nvSpPr>
          <p:spPr>
            <a:xfrm rot="15989604">
              <a:off x="4583950" y="1755421"/>
              <a:ext cx="324033" cy="348891"/>
            </a:xfrm>
            <a:prstGeom prst="teardrop">
              <a:avLst>
                <a:gd name="adj" fmla="val 110197"/>
              </a:avLst>
            </a:prstGeom>
            <a:solidFill>
              <a:schemeClr val="accent1">
                <a:lumMod val="60000"/>
                <a:lumOff val="4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sp>
          <p:nvSpPr>
            <p:cNvPr id="54" name="Larme 53">
              <a:extLst>
                <a:ext uri="{FF2B5EF4-FFF2-40B4-BE49-F238E27FC236}">
                  <a16:creationId xmlns:a16="http://schemas.microsoft.com/office/drawing/2014/main" id="{FB8B9E8E-BEF8-4947-86A9-88D2D6B81989}"/>
                </a:ext>
              </a:extLst>
            </p:cNvPr>
            <p:cNvSpPr/>
            <p:nvPr/>
          </p:nvSpPr>
          <p:spPr>
            <a:xfrm rot="15989604">
              <a:off x="4818410" y="1427772"/>
              <a:ext cx="324033" cy="348891"/>
            </a:xfrm>
            <a:prstGeom prst="teardrop">
              <a:avLst>
                <a:gd name="adj" fmla="val 110197"/>
              </a:avLst>
            </a:prstGeom>
            <a:solidFill>
              <a:schemeClr val="accent1">
                <a:lumMod val="60000"/>
                <a:lumOff val="4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sp>
          <p:nvSpPr>
            <p:cNvPr id="55" name="Larme 54">
              <a:extLst>
                <a:ext uri="{FF2B5EF4-FFF2-40B4-BE49-F238E27FC236}">
                  <a16:creationId xmlns:a16="http://schemas.microsoft.com/office/drawing/2014/main" id="{22A0A6B6-3DFB-472F-9450-0F33E1F3385E}"/>
                </a:ext>
              </a:extLst>
            </p:cNvPr>
            <p:cNvSpPr/>
            <p:nvPr/>
          </p:nvSpPr>
          <p:spPr>
            <a:xfrm rot="15989604">
              <a:off x="5014165" y="1826956"/>
              <a:ext cx="324033" cy="348891"/>
            </a:xfrm>
            <a:prstGeom prst="teardrop">
              <a:avLst>
                <a:gd name="adj" fmla="val 110197"/>
              </a:avLst>
            </a:prstGeom>
            <a:solidFill>
              <a:schemeClr val="accent1">
                <a:lumMod val="60000"/>
                <a:lumOff val="4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sp>
          <p:nvSpPr>
            <p:cNvPr id="56" name="Larme 55">
              <a:extLst>
                <a:ext uri="{FF2B5EF4-FFF2-40B4-BE49-F238E27FC236}">
                  <a16:creationId xmlns:a16="http://schemas.microsoft.com/office/drawing/2014/main" id="{5215B89B-8CA9-4652-94BD-023CB59E49DA}"/>
                </a:ext>
              </a:extLst>
            </p:cNvPr>
            <p:cNvSpPr/>
            <p:nvPr/>
          </p:nvSpPr>
          <p:spPr>
            <a:xfrm rot="15989604">
              <a:off x="5282084" y="1451680"/>
              <a:ext cx="324033" cy="348891"/>
            </a:xfrm>
            <a:prstGeom prst="teardrop">
              <a:avLst>
                <a:gd name="adj" fmla="val 110197"/>
              </a:avLst>
            </a:prstGeom>
            <a:solidFill>
              <a:schemeClr val="accent1">
                <a:lumMod val="60000"/>
                <a:lumOff val="4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sp>
          <p:nvSpPr>
            <p:cNvPr id="57" name="Larme 56">
              <a:extLst>
                <a:ext uri="{FF2B5EF4-FFF2-40B4-BE49-F238E27FC236}">
                  <a16:creationId xmlns:a16="http://schemas.microsoft.com/office/drawing/2014/main" id="{EE2DE992-9B6C-4DD8-8AD9-C36C162142A0}"/>
                </a:ext>
              </a:extLst>
            </p:cNvPr>
            <p:cNvSpPr/>
            <p:nvPr/>
          </p:nvSpPr>
          <p:spPr>
            <a:xfrm rot="15989604">
              <a:off x="5467942" y="1869786"/>
              <a:ext cx="324033" cy="348891"/>
            </a:xfrm>
            <a:prstGeom prst="teardrop">
              <a:avLst>
                <a:gd name="adj" fmla="val 110197"/>
              </a:avLst>
            </a:prstGeom>
            <a:solidFill>
              <a:schemeClr val="accent1">
                <a:lumMod val="60000"/>
                <a:lumOff val="4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sp>
          <p:nvSpPr>
            <p:cNvPr id="58" name="Larme 57">
              <a:extLst>
                <a:ext uri="{FF2B5EF4-FFF2-40B4-BE49-F238E27FC236}">
                  <a16:creationId xmlns:a16="http://schemas.microsoft.com/office/drawing/2014/main" id="{E78D72A8-AB9B-4032-A313-C367D7CA7438}"/>
                </a:ext>
              </a:extLst>
            </p:cNvPr>
            <p:cNvSpPr/>
            <p:nvPr/>
          </p:nvSpPr>
          <p:spPr>
            <a:xfrm rot="15989604">
              <a:off x="4830136" y="2219676"/>
              <a:ext cx="324033" cy="348891"/>
            </a:xfrm>
            <a:prstGeom prst="teardrop">
              <a:avLst>
                <a:gd name="adj" fmla="val 110197"/>
              </a:avLst>
            </a:prstGeom>
            <a:solidFill>
              <a:schemeClr val="accent1">
                <a:lumMod val="60000"/>
                <a:lumOff val="4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sp>
          <p:nvSpPr>
            <p:cNvPr id="59" name="Larme 58">
              <a:extLst>
                <a:ext uri="{FF2B5EF4-FFF2-40B4-BE49-F238E27FC236}">
                  <a16:creationId xmlns:a16="http://schemas.microsoft.com/office/drawing/2014/main" id="{87BB045E-1DD3-4583-9936-4D964E66E9F8}"/>
                </a:ext>
              </a:extLst>
            </p:cNvPr>
            <p:cNvSpPr/>
            <p:nvPr/>
          </p:nvSpPr>
          <p:spPr>
            <a:xfrm rot="15989604">
              <a:off x="5315425" y="2235700"/>
              <a:ext cx="324033" cy="348891"/>
            </a:xfrm>
            <a:prstGeom prst="teardrop">
              <a:avLst>
                <a:gd name="adj" fmla="val 110197"/>
              </a:avLst>
            </a:prstGeom>
            <a:solidFill>
              <a:schemeClr val="accent1">
                <a:lumMod val="60000"/>
                <a:lumOff val="4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sp>
          <p:nvSpPr>
            <p:cNvPr id="60" name="Larme 59">
              <a:extLst>
                <a:ext uri="{FF2B5EF4-FFF2-40B4-BE49-F238E27FC236}">
                  <a16:creationId xmlns:a16="http://schemas.microsoft.com/office/drawing/2014/main" id="{E0D1CB4C-D652-4ABD-B443-1E9D19ABDD03}"/>
                </a:ext>
              </a:extLst>
            </p:cNvPr>
            <p:cNvSpPr/>
            <p:nvPr/>
          </p:nvSpPr>
          <p:spPr>
            <a:xfrm rot="15989604">
              <a:off x="5770303" y="1624064"/>
              <a:ext cx="324033" cy="348891"/>
            </a:xfrm>
            <a:prstGeom prst="teardrop">
              <a:avLst>
                <a:gd name="adj" fmla="val 110197"/>
              </a:avLst>
            </a:prstGeom>
            <a:solidFill>
              <a:schemeClr val="accent1">
                <a:lumMod val="60000"/>
                <a:lumOff val="4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sp>
          <p:nvSpPr>
            <p:cNvPr id="61" name="Larme 60">
              <a:extLst>
                <a:ext uri="{FF2B5EF4-FFF2-40B4-BE49-F238E27FC236}">
                  <a16:creationId xmlns:a16="http://schemas.microsoft.com/office/drawing/2014/main" id="{D1EED106-0636-40C8-94E2-166927144E80}"/>
                </a:ext>
              </a:extLst>
            </p:cNvPr>
            <p:cNvSpPr/>
            <p:nvPr/>
          </p:nvSpPr>
          <p:spPr>
            <a:xfrm rot="15989604">
              <a:off x="5921719" y="2038568"/>
              <a:ext cx="324033" cy="348891"/>
            </a:xfrm>
            <a:prstGeom prst="teardrop">
              <a:avLst>
                <a:gd name="adj" fmla="val 110197"/>
              </a:avLst>
            </a:prstGeom>
            <a:solidFill>
              <a:schemeClr val="accent1">
                <a:lumMod val="60000"/>
                <a:lumOff val="4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grpSp>
      <p:sp>
        <p:nvSpPr>
          <p:cNvPr id="62" name="ZoneTexte 61">
            <a:extLst>
              <a:ext uri="{FF2B5EF4-FFF2-40B4-BE49-F238E27FC236}">
                <a16:creationId xmlns:a16="http://schemas.microsoft.com/office/drawing/2014/main" id="{728040D4-00A1-4FEE-A205-08F0E6E0A303}"/>
              </a:ext>
            </a:extLst>
          </p:cNvPr>
          <p:cNvSpPr txBox="1"/>
          <p:nvPr/>
        </p:nvSpPr>
        <p:spPr>
          <a:xfrm>
            <a:off x="1927300" y="5969655"/>
            <a:ext cx="11704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Mesures du GEM</a:t>
            </a:r>
          </a:p>
        </p:txBody>
      </p:sp>
      <p:sp>
        <p:nvSpPr>
          <p:cNvPr id="63" name="ZoneTexte 62">
            <a:extLst>
              <a:ext uri="{FF2B5EF4-FFF2-40B4-BE49-F238E27FC236}">
                <a16:creationId xmlns:a16="http://schemas.microsoft.com/office/drawing/2014/main" id="{FEB2E3CB-1DBC-482E-B7CE-A28F30B88313}"/>
              </a:ext>
            </a:extLst>
          </p:cNvPr>
          <p:cNvSpPr txBox="1"/>
          <p:nvPr/>
        </p:nvSpPr>
        <p:spPr>
          <a:xfrm>
            <a:off x="2040068" y="2696378"/>
            <a:ext cx="221455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Considération de l’entrepreneuriat</a:t>
            </a:r>
          </a:p>
        </p:txBody>
      </p:sp>
      <p:sp>
        <p:nvSpPr>
          <p:cNvPr id="64" name="ZoneTexte 63">
            <a:extLst>
              <a:ext uri="{FF2B5EF4-FFF2-40B4-BE49-F238E27FC236}">
                <a16:creationId xmlns:a16="http://schemas.microsoft.com/office/drawing/2014/main" id="{50CC78DC-678F-4692-BC61-1F9346D62A8B}"/>
              </a:ext>
            </a:extLst>
          </p:cNvPr>
          <p:cNvSpPr txBox="1"/>
          <p:nvPr/>
        </p:nvSpPr>
        <p:spPr>
          <a:xfrm>
            <a:off x="4275009" y="2919615"/>
            <a:ext cx="1953224" cy="307777"/>
          </a:xfrm>
          <a:prstGeom prst="rect">
            <a:avLst/>
          </a:prstGeom>
          <a:noFill/>
        </p:spPr>
        <p:txBody>
          <a:bodyPr wrap="square" rtlCol="0">
            <a:spAutoFit/>
          </a:bodyPr>
          <a:lstStyle>
            <a:defPPr>
              <a:defRPr lang="fr-FR"/>
            </a:defPPr>
            <a:lvl1pPr algn="ctr">
              <a:defRPr b="1">
                <a:latin typeface="+mn-lt"/>
                <a:cs typeface="Times New Roman" panose="02020603050405020304" pitchFamily="18"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Phase de découverte</a:t>
            </a:r>
          </a:p>
        </p:txBody>
      </p:sp>
      <p:sp>
        <p:nvSpPr>
          <p:cNvPr id="65" name="ZoneTexte 64">
            <a:extLst>
              <a:ext uri="{FF2B5EF4-FFF2-40B4-BE49-F238E27FC236}">
                <a16:creationId xmlns:a16="http://schemas.microsoft.com/office/drawing/2014/main" id="{11F577F0-2398-495B-91B6-5CA3BC680935}"/>
              </a:ext>
            </a:extLst>
          </p:cNvPr>
          <p:cNvSpPr txBox="1"/>
          <p:nvPr/>
        </p:nvSpPr>
        <p:spPr>
          <a:xfrm>
            <a:off x="6228233" y="2911821"/>
            <a:ext cx="1896662" cy="307777"/>
          </a:xfrm>
          <a:prstGeom prst="rect">
            <a:avLst/>
          </a:prstGeom>
          <a:noFill/>
        </p:spPr>
        <p:txBody>
          <a:bodyPr wrap="square" rtlCol="0">
            <a:spAutoFit/>
          </a:bodyPr>
          <a:lstStyle>
            <a:defPPr>
              <a:defRPr lang="fr-FR"/>
            </a:defPPr>
            <a:lvl1pPr algn="ctr">
              <a:defRPr b="1">
                <a:latin typeface="+mn-lt"/>
                <a:cs typeface="Times New Roman" panose="02020603050405020304" pitchFamily="18"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Phase d’exploitation</a:t>
            </a:r>
          </a:p>
        </p:txBody>
      </p:sp>
      <p:sp>
        <p:nvSpPr>
          <p:cNvPr id="66" name="ZoneTexte 65">
            <a:extLst>
              <a:ext uri="{FF2B5EF4-FFF2-40B4-BE49-F238E27FC236}">
                <a16:creationId xmlns:a16="http://schemas.microsoft.com/office/drawing/2014/main" id="{A43B9D21-8692-42A2-B405-B79154629046}"/>
              </a:ext>
            </a:extLst>
          </p:cNvPr>
          <p:cNvSpPr txBox="1"/>
          <p:nvPr/>
        </p:nvSpPr>
        <p:spPr>
          <a:xfrm>
            <a:off x="8028385" y="2911821"/>
            <a:ext cx="2043400" cy="307777"/>
          </a:xfrm>
          <a:prstGeom prst="rect">
            <a:avLst/>
          </a:prstGeom>
          <a:noFill/>
        </p:spPr>
        <p:txBody>
          <a:bodyPr wrap="square" rtlCol="0">
            <a:spAutoFit/>
          </a:bodyPr>
          <a:lstStyle>
            <a:defPPr>
              <a:defRPr lang="fr-FR"/>
            </a:defPPr>
            <a:lvl1pPr algn="ctr">
              <a:defRPr b="1">
                <a:latin typeface="+mn-lt"/>
                <a:cs typeface="Times New Roman" panose="02020603050405020304" pitchFamily="18"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Phase entrepreneuriale</a:t>
            </a:r>
          </a:p>
        </p:txBody>
      </p:sp>
      <p:sp>
        <p:nvSpPr>
          <p:cNvPr id="67" name="Ellipse 66">
            <a:extLst>
              <a:ext uri="{FF2B5EF4-FFF2-40B4-BE49-F238E27FC236}">
                <a16:creationId xmlns:a16="http://schemas.microsoft.com/office/drawing/2014/main" id="{68AF0EF5-626B-4E23-9013-67789349BB60}"/>
              </a:ext>
            </a:extLst>
          </p:cNvPr>
          <p:cNvSpPr>
            <a:spLocks noChangeAspect="1"/>
          </p:cNvSpPr>
          <p:nvPr/>
        </p:nvSpPr>
        <p:spPr>
          <a:xfrm>
            <a:off x="6093403" y="3648111"/>
            <a:ext cx="221638" cy="221638"/>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sp>
        <p:nvSpPr>
          <p:cNvPr id="68" name="Ellipse 67">
            <a:extLst>
              <a:ext uri="{FF2B5EF4-FFF2-40B4-BE49-F238E27FC236}">
                <a16:creationId xmlns:a16="http://schemas.microsoft.com/office/drawing/2014/main" id="{E3148D63-7A33-48CF-8756-B6615DCC9508}"/>
              </a:ext>
            </a:extLst>
          </p:cNvPr>
          <p:cNvSpPr>
            <a:spLocks noChangeAspect="1"/>
          </p:cNvSpPr>
          <p:nvPr/>
        </p:nvSpPr>
        <p:spPr>
          <a:xfrm>
            <a:off x="8028385" y="3648423"/>
            <a:ext cx="221638" cy="221638"/>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endParaRPr>
          </a:p>
        </p:txBody>
      </p:sp>
      <p:sp>
        <p:nvSpPr>
          <p:cNvPr id="69" name="ZoneTexte 68">
            <a:extLst>
              <a:ext uri="{FF2B5EF4-FFF2-40B4-BE49-F238E27FC236}">
                <a16:creationId xmlns:a16="http://schemas.microsoft.com/office/drawing/2014/main" id="{2A9E26CA-C1AB-4AC8-BCC5-28B79B523B33}"/>
              </a:ext>
            </a:extLst>
          </p:cNvPr>
          <p:cNvSpPr txBox="1"/>
          <p:nvPr/>
        </p:nvSpPr>
        <p:spPr>
          <a:xfrm>
            <a:off x="6214615" y="3806486"/>
            <a:ext cx="1924589"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Engagement dans la création de l’organisation</a:t>
            </a:r>
          </a:p>
        </p:txBody>
      </p:sp>
      <p:sp>
        <p:nvSpPr>
          <p:cNvPr id="70" name="ZoneTexte 69">
            <a:extLst>
              <a:ext uri="{FF2B5EF4-FFF2-40B4-BE49-F238E27FC236}">
                <a16:creationId xmlns:a16="http://schemas.microsoft.com/office/drawing/2014/main" id="{852C5425-51ED-46F3-9CDD-3F38ACA12751}"/>
              </a:ext>
            </a:extLst>
          </p:cNvPr>
          <p:cNvSpPr txBox="1"/>
          <p:nvPr/>
        </p:nvSpPr>
        <p:spPr>
          <a:xfrm>
            <a:off x="8127905" y="3806486"/>
            <a:ext cx="1842968"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Début formel de l’activité de l’organisation</a:t>
            </a:r>
          </a:p>
        </p:txBody>
      </p:sp>
      <p:sp>
        <p:nvSpPr>
          <p:cNvPr id="71" name="ZoneTexte 70">
            <a:extLst>
              <a:ext uri="{FF2B5EF4-FFF2-40B4-BE49-F238E27FC236}">
                <a16:creationId xmlns:a16="http://schemas.microsoft.com/office/drawing/2014/main" id="{F8DE9BE8-D458-43A4-ABA7-5CE4889FDA4C}"/>
              </a:ext>
            </a:extLst>
          </p:cNvPr>
          <p:cNvSpPr txBox="1"/>
          <p:nvPr/>
        </p:nvSpPr>
        <p:spPr>
          <a:xfrm>
            <a:off x="3424931" y="5969655"/>
            <a:ext cx="168767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Latent </a:t>
            </a:r>
            <a:r>
              <a:rPr kumimoji="0" lang="fr-FR" sz="1400" b="0" i="1" u="none" strike="noStrike" kern="1200" cap="none" spc="0" normalizeH="0" baseline="0" noProof="0" dirty="0" err="1">
                <a:ln>
                  <a:noFill/>
                </a:ln>
                <a:solidFill>
                  <a:prstClr val="black"/>
                </a:solidFill>
                <a:effectLst/>
                <a:uLnTx/>
                <a:uFillTx/>
                <a:latin typeface="Calibri Light" panose="020F0302020204030204"/>
                <a:ea typeface="+mn-ea"/>
                <a:cs typeface="Times New Roman" panose="02020603050405020304" pitchFamily="18" charset="0"/>
              </a:rPr>
              <a:t>nascent</a:t>
            </a:r>
            <a:r>
              <a:rPr kumimoji="0" lang="fr-FR" sz="1400" b="0" i="1"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 </a:t>
            </a:r>
            <a:r>
              <a:rPr kumimoji="0" lang="fr-FR" sz="1400" b="0" i="1" u="none" strike="noStrike" kern="1200" cap="none" spc="0" normalizeH="0" baseline="0" noProof="0" dirty="0" err="1">
                <a:ln>
                  <a:noFill/>
                </a:ln>
                <a:solidFill>
                  <a:prstClr val="black"/>
                </a:solidFill>
                <a:effectLst/>
                <a:uLnTx/>
                <a:uFillTx/>
                <a:latin typeface="Calibri Light" panose="020F0302020204030204"/>
                <a:ea typeface="+mn-ea"/>
                <a:cs typeface="Times New Roman" panose="02020603050405020304" pitchFamily="18" charset="0"/>
              </a:rPr>
              <a:t>entrepreneurship</a:t>
            </a:r>
            <a:endParaRPr kumimoji="0" lang="fr-FR" sz="1400" b="0" i="1"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endParaRPr>
          </a:p>
        </p:txBody>
      </p:sp>
      <p:sp>
        <p:nvSpPr>
          <p:cNvPr id="72" name="ZoneTexte 71">
            <a:extLst>
              <a:ext uri="{FF2B5EF4-FFF2-40B4-BE49-F238E27FC236}">
                <a16:creationId xmlns:a16="http://schemas.microsoft.com/office/drawing/2014/main" id="{FEBB5A5A-CE40-48E9-B3D1-C4C4A1FA1BF3}"/>
              </a:ext>
            </a:extLst>
          </p:cNvPr>
          <p:cNvSpPr txBox="1"/>
          <p:nvPr/>
        </p:nvSpPr>
        <p:spPr>
          <a:xfrm>
            <a:off x="5479462" y="5969655"/>
            <a:ext cx="150815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err="1">
                <a:ln>
                  <a:noFill/>
                </a:ln>
                <a:solidFill>
                  <a:prstClr val="black"/>
                </a:solidFill>
                <a:effectLst/>
                <a:uLnTx/>
                <a:uFillTx/>
                <a:latin typeface="Calibri Light" panose="020F0302020204030204"/>
                <a:ea typeface="+mn-ea"/>
                <a:cs typeface="Times New Roman" panose="02020603050405020304" pitchFamily="18" charset="0"/>
              </a:rPr>
              <a:t>Nascent</a:t>
            </a:r>
            <a:r>
              <a:rPr kumimoji="0" lang="fr-FR" sz="1400" b="0" i="1"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 </a:t>
            </a:r>
            <a:br>
              <a:rPr kumimoji="0" lang="fr-FR" sz="1400" b="0" i="1"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br>
            <a:r>
              <a:rPr kumimoji="0" lang="fr-FR" sz="1400" b="0" i="1"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entrepreneurship</a:t>
            </a:r>
          </a:p>
        </p:txBody>
      </p:sp>
      <p:sp>
        <p:nvSpPr>
          <p:cNvPr id="73" name="ZoneTexte 72">
            <a:extLst>
              <a:ext uri="{FF2B5EF4-FFF2-40B4-BE49-F238E27FC236}">
                <a16:creationId xmlns:a16="http://schemas.microsoft.com/office/drawing/2014/main" id="{983D14F5-9F9E-4951-A1F3-2183CB5C02DD}"/>
              </a:ext>
            </a:extLst>
          </p:cNvPr>
          <p:cNvSpPr txBox="1"/>
          <p:nvPr/>
        </p:nvSpPr>
        <p:spPr>
          <a:xfrm>
            <a:off x="7318308" y="5969655"/>
            <a:ext cx="164688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Young </a:t>
            </a:r>
            <a:br>
              <a:rPr kumimoji="0" lang="fr-FR" sz="1400" b="0" i="1"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br>
            <a:r>
              <a:rPr kumimoji="0" lang="fr-FR" sz="1400" b="0" i="1"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entrepreneurship</a:t>
            </a:r>
          </a:p>
        </p:txBody>
      </p:sp>
      <p:cxnSp>
        <p:nvCxnSpPr>
          <p:cNvPr id="74" name="Connecteur droit avec flèche 73">
            <a:extLst>
              <a:ext uri="{FF2B5EF4-FFF2-40B4-BE49-F238E27FC236}">
                <a16:creationId xmlns:a16="http://schemas.microsoft.com/office/drawing/2014/main" id="{F980429E-9744-4FEB-9982-DC2B74A349BC}"/>
              </a:ext>
            </a:extLst>
          </p:cNvPr>
          <p:cNvCxnSpPr>
            <a:cxnSpLocks/>
            <a:stCxn id="71" idx="0"/>
          </p:cNvCxnSpPr>
          <p:nvPr/>
        </p:nvCxnSpPr>
        <p:spPr>
          <a:xfrm flipV="1">
            <a:off x="4268766" y="3984340"/>
            <a:ext cx="0" cy="198531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necteur droit avec flèche 74">
            <a:extLst>
              <a:ext uri="{FF2B5EF4-FFF2-40B4-BE49-F238E27FC236}">
                <a16:creationId xmlns:a16="http://schemas.microsoft.com/office/drawing/2014/main" id="{62B24817-965E-421C-9BF7-0BF2104E5CD3}"/>
              </a:ext>
            </a:extLst>
          </p:cNvPr>
          <p:cNvCxnSpPr>
            <a:cxnSpLocks/>
            <a:stCxn id="72" idx="0"/>
          </p:cNvCxnSpPr>
          <p:nvPr/>
        </p:nvCxnSpPr>
        <p:spPr>
          <a:xfrm flipH="1" flipV="1">
            <a:off x="6216254" y="3947435"/>
            <a:ext cx="17286" cy="20222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Connecteur droit avec flèche 75">
            <a:extLst>
              <a:ext uri="{FF2B5EF4-FFF2-40B4-BE49-F238E27FC236}">
                <a16:creationId xmlns:a16="http://schemas.microsoft.com/office/drawing/2014/main" id="{4972F300-5F85-4592-A75D-8F69AC09B85E}"/>
              </a:ext>
            </a:extLst>
          </p:cNvPr>
          <p:cNvCxnSpPr>
            <a:cxnSpLocks/>
            <a:stCxn id="73" idx="0"/>
          </p:cNvCxnSpPr>
          <p:nvPr/>
        </p:nvCxnSpPr>
        <p:spPr>
          <a:xfrm flipV="1">
            <a:off x="8141752" y="3984341"/>
            <a:ext cx="0" cy="198531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7" name="ZoneTexte 76">
            <a:extLst>
              <a:ext uri="{FF2B5EF4-FFF2-40B4-BE49-F238E27FC236}">
                <a16:creationId xmlns:a16="http://schemas.microsoft.com/office/drawing/2014/main" id="{BAE748C2-3121-42B2-80F1-A6B978209776}"/>
              </a:ext>
            </a:extLst>
          </p:cNvPr>
          <p:cNvSpPr txBox="1"/>
          <p:nvPr/>
        </p:nvSpPr>
        <p:spPr>
          <a:xfrm>
            <a:off x="2003910" y="1673689"/>
            <a:ext cx="420031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État gazeux</a:t>
            </a:r>
          </a:p>
        </p:txBody>
      </p:sp>
      <p:sp>
        <p:nvSpPr>
          <p:cNvPr id="78" name="ZoneTexte 77">
            <a:extLst>
              <a:ext uri="{FF2B5EF4-FFF2-40B4-BE49-F238E27FC236}">
                <a16:creationId xmlns:a16="http://schemas.microsoft.com/office/drawing/2014/main" id="{5581FF68-8BBC-43A4-A2CD-722D2DC524BE}"/>
              </a:ext>
            </a:extLst>
          </p:cNvPr>
          <p:cNvSpPr txBox="1"/>
          <p:nvPr/>
        </p:nvSpPr>
        <p:spPr>
          <a:xfrm>
            <a:off x="6227441" y="1673689"/>
            <a:ext cx="3938129"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État de cristallisation</a:t>
            </a:r>
          </a:p>
        </p:txBody>
      </p:sp>
      <p:sp>
        <p:nvSpPr>
          <p:cNvPr id="79" name="ZoneTexte 78">
            <a:extLst>
              <a:ext uri="{FF2B5EF4-FFF2-40B4-BE49-F238E27FC236}">
                <a16:creationId xmlns:a16="http://schemas.microsoft.com/office/drawing/2014/main" id="{912F532E-0416-413C-8531-B685E0ABCE13}"/>
              </a:ext>
            </a:extLst>
          </p:cNvPr>
          <p:cNvSpPr txBox="1"/>
          <p:nvPr/>
        </p:nvSpPr>
        <p:spPr>
          <a:xfrm>
            <a:off x="10052292" y="4628629"/>
            <a:ext cx="38973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a:t>
            </a:r>
          </a:p>
        </p:txBody>
      </p:sp>
      <p:sp>
        <p:nvSpPr>
          <p:cNvPr id="80" name="ZoneTexte 79">
            <a:extLst>
              <a:ext uri="{FF2B5EF4-FFF2-40B4-BE49-F238E27FC236}">
                <a16:creationId xmlns:a16="http://schemas.microsoft.com/office/drawing/2014/main" id="{54177852-A819-431F-A73F-0B0D01341582}"/>
              </a:ext>
            </a:extLst>
          </p:cNvPr>
          <p:cNvSpPr txBox="1"/>
          <p:nvPr/>
        </p:nvSpPr>
        <p:spPr>
          <a:xfrm>
            <a:off x="1937920" y="5343012"/>
            <a:ext cx="226485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Capacité d’action</a:t>
            </a:r>
          </a:p>
        </p:txBody>
      </p:sp>
      <p:sp>
        <p:nvSpPr>
          <p:cNvPr id="81" name="ZoneTexte 80">
            <a:extLst>
              <a:ext uri="{FF2B5EF4-FFF2-40B4-BE49-F238E27FC236}">
                <a16:creationId xmlns:a16="http://schemas.microsoft.com/office/drawing/2014/main" id="{DE5D371F-5B52-4F9E-8F8D-5081AB840B38}"/>
              </a:ext>
            </a:extLst>
          </p:cNvPr>
          <p:cNvSpPr txBox="1"/>
          <p:nvPr/>
        </p:nvSpPr>
        <p:spPr>
          <a:xfrm>
            <a:off x="8190884" y="4635367"/>
            <a:ext cx="2052468"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Niveau de connaissance</a:t>
            </a:r>
          </a:p>
        </p:txBody>
      </p:sp>
      <p:sp>
        <p:nvSpPr>
          <p:cNvPr id="82" name="Accolade fermante 81">
            <a:extLst>
              <a:ext uri="{FF2B5EF4-FFF2-40B4-BE49-F238E27FC236}">
                <a16:creationId xmlns:a16="http://schemas.microsoft.com/office/drawing/2014/main" id="{31D3FC62-A5A5-48BB-B534-9D6E60E3FB0D}"/>
              </a:ext>
            </a:extLst>
          </p:cNvPr>
          <p:cNvSpPr/>
          <p:nvPr/>
        </p:nvSpPr>
        <p:spPr>
          <a:xfrm rot="16200000">
            <a:off x="5140803" y="2511699"/>
            <a:ext cx="221637" cy="1910278"/>
          </a:xfrm>
          <a:prstGeom prst="rightBrace">
            <a:avLst>
              <a:gd name="adj1" fmla="val 76904"/>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endParaRPr>
          </a:p>
        </p:txBody>
      </p:sp>
      <p:sp>
        <p:nvSpPr>
          <p:cNvPr id="83" name="Accolade fermante 82">
            <a:extLst>
              <a:ext uri="{FF2B5EF4-FFF2-40B4-BE49-F238E27FC236}">
                <a16:creationId xmlns:a16="http://schemas.microsoft.com/office/drawing/2014/main" id="{7A46AF37-E741-4712-A921-A278FF226738}"/>
              </a:ext>
            </a:extLst>
          </p:cNvPr>
          <p:cNvSpPr/>
          <p:nvPr/>
        </p:nvSpPr>
        <p:spPr>
          <a:xfrm rot="16200000">
            <a:off x="3036932" y="2339579"/>
            <a:ext cx="221637" cy="2254517"/>
          </a:xfrm>
          <a:prstGeom prst="rightBrace">
            <a:avLst>
              <a:gd name="adj1" fmla="val 76904"/>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endParaRPr>
          </a:p>
        </p:txBody>
      </p:sp>
      <p:sp>
        <p:nvSpPr>
          <p:cNvPr id="84" name="ZoneTexte 83">
            <a:extLst>
              <a:ext uri="{FF2B5EF4-FFF2-40B4-BE49-F238E27FC236}">
                <a16:creationId xmlns:a16="http://schemas.microsoft.com/office/drawing/2014/main" id="{1A8B274E-50DC-4C18-972F-1A130AB1A265}"/>
              </a:ext>
            </a:extLst>
          </p:cNvPr>
          <p:cNvSpPr txBox="1"/>
          <p:nvPr/>
        </p:nvSpPr>
        <p:spPr>
          <a:xfrm>
            <a:off x="1748672" y="4694618"/>
            <a:ext cx="38973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Light" panose="020F0302020204030204"/>
                <a:ea typeface="+mn-ea"/>
                <a:cs typeface="Times New Roman" panose="02020603050405020304" pitchFamily="18" charset="0"/>
              </a:rPr>
              <a:t>+</a:t>
            </a:r>
          </a:p>
        </p:txBody>
      </p:sp>
    </p:spTree>
    <p:extLst>
      <p:ext uri="{BB962C8B-B14F-4D97-AF65-F5344CB8AC3E}">
        <p14:creationId xmlns:p14="http://schemas.microsoft.com/office/powerpoint/2010/main" val="2156932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Image 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7873" y="1845717"/>
            <a:ext cx="1620340" cy="2100440"/>
          </a:xfrm>
          <a:prstGeom prst="rect">
            <a:avLst/>
          </a:prstGeom>
        </p:spPr>
      </p:pic>
      <p:pic>
        <p:nvPicPr>
          <p:cNvPr id="35" name="Image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3694" y="1177822"/>
            <a:ext cx="2719542" cy="2219146"/>
          </a:xfrm>
          <a:prstGeom prst="rect">
            <a:avLst/>
          </a:prstGeom>
        </p:spPr>
      </p:pic>
      <p:sp>
        <p:nvSpPr>
          <p:cNvPr id="2" name="ZoneTexte 1"/>
          <p:cNvSpPr txBox="1"/>
          <p:nvPr/>
        </p:nvSpPr>
        <p:spPr>
          <a:xfrm>
            <a:off x="363947" y="331725"/>
            <a:ext cx="11476956" cy="584775"/>
          </a:xfrm>
          <a:prstGeom prst="rect">
            <a:avLst/>
          </a:prstGeom>
          <a:noFill/>
        </p:spPr>
        <p:txBody>
          <a:bodyPr wrap="square" rtlCol="0">
            <a:spAutoFit/>
          </a:bodyPr>
          <a:lstStyle/>
          <a:p>
            <a:pPr algn="ctr"/>
            <a:r>
              <a:rPr lang="fr-FR" sz="3200" b="1" dirty="0">
                <a:latin typeface="Ink Journal" panose="03080502000500000000" pitchFamily="66" charset="0"/>
              </a:rPr>
              <a:t>    Causalité             vs             Effectuation </a:t>
            </a:r>
          </a:p>
        </p:txBody>
      </p:sp>
      <p:sp>
        <p:nvSpPr>
          <p:cNvPr id="3" name="Rectangle : coins arrondis 2"/>
          <p:cNvSpPr/>
          <p:nvPr/>
        </p:nvSpPr>
        <p:spPr>
          <a:xfrm>
            <a:off x="295181" y="3866868"/>
            <a:ext cx="2520000" cy="1620000"/>
          </a:xfrm>
          <a:prstGeom prst="roundRect">
            <a:avLst/>
          </a:prstGeom>
          <a:ln w="28575">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2800" b="1" dirty="0">
                <a:latin typeface="Ink Journal" panose="03080502000500000000" pitchFamily="66" charset="0"/>
              </a:rPr>
              <a:t>FINS</a:t>
            </a:r>
          </a:p>
          <a:p>
            <a:pPr algn="ctr"/>
            <a:r>
              <a:rPr lang="fr-FR" sz="2800" dirty="0">
                <a:latin typeface="Ink Journal" panose="03080502000500000000" pitchFamily="66" charset="0"/>
              </a:rPr>
              <a:t>(effets</a:t>
            </a:r>
          </a:p>
          <a:p>
            <a:pPr algn="ctr"/>
            <a:r>
              <a:rPr lang="fr-FR" sz="2800" dirty="0">
                <a:latin typeface="Ink Journal" panose="03080502000500000000" pitchFamily="66" charset="0"/>
              </a:rPr>
              <a:t>désirés)</a:t>
            </a:r>
          </a:p>
        </p:txBody>
      </p:sp>
      <p:sp>
        <p:nvSpPr>
          <p:cNvPr id="4" name="Rectangle : coins arrondis 3"/>
          <p:cNvSpPr/>
          <p:nvPr/>
        </p:nvSpPr>
        <p:spPr>
          <a:xfrm>
            <a:off x="3342724" y="3866868"/>
            <a:ext cx="2520000" cy="1620000"/>
          </a:xfrm>
          <a:prstGeom prst="roundRect">
            <a:avLst/>
          </a:prstGeom>
          <a:ln w="28575">
            <a:solidFill>
              <a:schemeClr val="accent6">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2800" b="1" dirty="0">
                <a:latin typeface="Ink Journal" panose="03080502000500000000" pitchFamily="66" charset="0"/>
              </a:rPr>
              <a:t>MOYENS</a:t>
            </a:r>
          </a:p>
          <a:p>
            <a:pPr algn="ctr"/>
            <a:r>
              <a:rPr lang="fr-FR" sz="2800" dirty="0">
                <a:latin typeface="Ink Journal" panose="03080502000500000000" pitchFamily="66" charset="0"/>
              </a:rPr>
              <a:t>(causes à trouver)</a:t>
            </a:r>
          </a:p>
        </p:txBody>
      </p:sp>
      <p:sp>
        <p:nvSpPr>
          <p:cNvPr id="5" name="Rectangle : coins arrondis 4"/>
          <p:cNvSpPr/>
          <p:nvPr/>
        </p:nvSpPr>
        <p:spPr>
          <a:xfrm>
            <a:off x="9437810" y="3866868"/>
            <a:ext cx="2520000" cy="1620000"/>
          </a:xfrm>
          <a:prstGeom prst="roundRect">
            <a:avLst/>
          </a:prstGeom>
          <a:ln w="28575">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2800" b="1" dirty="0">
                <a:latin typeface="Ink Journal" panose="03080502000500000000" pitchFamily="66" charset="0"/>
              </a:rPr>
              <a:t>FINS</a:t>
            </a:r>
          </a:p>
          <a:p>
            <a:pPr algn="ctr"/>
            <a:r>
              <a:rPr lang="fr-FR" sz="2800" dirty="0">
                <a:latin typeface="Ink Journal" panose="03080502000500000000" pitchFamily="66" charset="0"/>
              </a:rPr>
              <a:t>(effets</a:t>
            </a:r>
          </a:p>
          <a:p>
            <a:pPr algn="ctr"/>
            <a:r>
              <a:rPr lang="fr-FR" sz="2800" dirty="0">
                <a:latin typeface="Ink Journal" panose="03080502000500000000" pitchFamily="66" charset="0"/>
              </a:rPr>
              <a:t>possibles)</a:t>
            </a:r>
          </a:p>
        </p:txBody>
      </p:sp>
      <p:sp>
        <p:nvSpPr>
          <p:cNvPr id="6" name="Rectangle : coins arrondis 5"/>
          <p:cNvSpPr/>
          <p:nvPr/>
        </p:nvSpPr>
        <p:spPr>
          <a:xfrm>
            <a:off x="6390267" y="3866868"/>
            <a:ext cx="2520000" cy="1620000"/>
          </a:xfrm>
          <a:prstGeom prst="roundRect">
            <a:avLst/>
          </a:prstGeom>
          <a:ln w="28575">
            <a:solidFill>
              <a:schemeClr val="accent6">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2800" b="1" dirty="0">
                <a:latin typeface="Ink Journal" panose="03080502000500000000" pitchFamily="66" charset="0"/>
              </a:rPr>
              <a:t>MOYENS</a:t>
            </a:r>
          </a:p>
          <a:p>
            <a:pPr algn="ctr"/>
            <a:r>
              <a:rPr lang="fr-FR" sz="2800" dirty="0">
                <a:latin typeface="Ink Journal" panose="03080502000500000000" pitchFamily="66" charset="0"/>
              </a:rPr>
              <a:t>(causes disponibles)</a:t>
            </a:r>
          </a:p>
        </p:txBody>
      </p:sp>
      <p:sp>
        <p:nvSpPr>
          <p:cNvPr id="9" name="ZoneTexte 8"/>
          <p:cNvSpPr txBox="1"/>
          <p:nvPr/>
        </p:nvSpPr>
        <p:spPr>
          <a:xfrm>
            <a:off x="6113232" y="6002135"/>
            <a:ext cx="6055779" cy="523220"/>
          </a:xfrm>
          <a:prstGeom prst="rect">
            <a:avLst/>
          </a:prstGeom>
          <a:noFill/>
        </p:spPr>
        <p:txBody>
          <a:bodyPr wrap="square" rtlCol="0">
            <a:spAutoFit/>
          </a:bodyPr>
          <a:lstStyle/>
          <a:p>
            <a:pPr algn="ctr"/>
            <a:r>
              <a:rPr lang="fr-FR" sz="2800" dirty="0">
                <a:latin typeface="Ink Journal" panose="03080502000500000000" pitchFamily="66" charset="0"/>
              </a:rPr>
              <a:t>Stratégie « chemin faisant »</a:t>
            </a:r>
          </a:p>
        </p:txBody>
      </p:sp>
      <p:sp>
        <p:nvSpPr>
          <p:cNvPr id="11" name="ZoneTexte 10"/>
          <p:cNvSpPr txBox="1"/>
          <p:nvPr/>
        </p:nvSpPr>
        <p:spPr>
          <a:xfrm>
            <a:off x="0" y="5999368"/>
            <a:ext cx="6086432" cy="523220"/>
          </a:xfrm>
          <a:prstGeom prst="rect">
            <a:avLst/>
          </a:prstGeom>
          <a:noFill/>
        </p:spPr>
        <p:txBody>
          <a:bodyPr wrap="square" rtlCol="0">
            <a:spAutoFit/>
          </a:bodyPr>
          <a:lstStyle>
            <a:defPPr>
              <a:defRPr lang="fr-FR"/>
            </a:defPPr>
            <a:lvl1pPr algn="ctr">
              <a:defRPr sz="2800">
                <a:latin typeface="Ink Journal" panose="03080502000500000000" pitchFamily="66" charset="0"/>
              </a:defRPr>
            </a:lvl1pPr>
          </a:lstStyle>
          <a:p>
            <a:r>
              <a:rPr lang="fr-FR" dirty="0"/>
              <a:t>Planification stratégique</a:t>
            </a:r>
          </a:p>
        </p:txBody>
      </p:sp>
      <p:cxnSp>
        <p:nvCxnSpPr>
          <p:cNvPr id="15" name="Connecteur droit avec flèche 14"/>
          <p:cNvCxnSpPr>
            <a:cxnSpLocks/>
            <a:stCxn id="3" idx="3"/>
            <a:endCxn id="4" idx="1"/>
          </p:cNvCxnSpPr>
          <p:nvPr/>
        </p:nvCxnSpPr>
        <p:spPr>
          <a:xfrm>
            <a:off x="2815181" y="4676868"/>
            <a:ext cx="527543"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a:cxnSpLocks/>
            <a:stCxn id="6" idx="3"/>
            <a:endCxn id="5" idx="1"/>
          </p:cNvCxnSpPr>
          <p:nvPr/>
        </p:nvCxnSpPr>
        <p:spPr>
          <a:xfrm>
            <a:off x="8910267" y="4676868"/>
            <a:ext cx="527543"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9" name="Parchemin : vertical 18"/>
          <p:cNvSpPr/>
          <p:nvPr/>
        </p:nvSpPr>
        <p:spPr>
          <a:xfrm rot="9869354" flipH="1">
            <a:off x="779989" y="2172467"/>
            <a:ext cx="1649300" cy="1313234"/>
          </a:xfrm>
          <a:prstGeom prst="verticalScroll">
            <a:avLst/>
          </a:prstGeom>
          <a:solidFill>
            <a:schemeClr val="accent4">
              <a:lumMod val="20000"/>
              <a:lumOff val="80000"/>
            </a:schemeClr>
          </a:solidFill>
          <a:ln w="28575"/>
        </p:spPr>
        <p:style>
          <a:lnRef idx="2">
            <a:schemeClr val="accent4"/>
          </a:lnRef>
          <a:fillRef idx="1">
            <a:schemeClr val="lt1"/>
          </a:fillRef>
          <a:effectRef idx="0">
            <a:schemeClr val="accent4"/>
          </a:effectRef>
          <a:fontRef idx="minor">
            <a:schemeClr val="dk1"/>
          </a:fontRef>
        </p:style>
        <p:txBody>
          <a:bodyPr rtlCol="0" anchor="ctr"/>
          <a:lstStyle/>
          <a:p>
            <a:pPr algn="ctr"/>
            <a:endParaRPr lang="fr-FR" sz="3200">
              <a:latin typeface="Ink Journal" panose="03080502000500000000" pitchFamily="66" charset="0"/>
            </a:endParaRPr>
          </a:p>
        </p:txBody>
      </p:sp>
      <p:sp>
        <p:nvSpPr>
          <p:cNvPr id="20" name="ZoneTexte 19"/>
          <p:cNvSpPr txBox="1"/>
          <p:nvPr/>
        </p:nvSpPr>
        <p:spPr>
          <a:xfrm rot="20659188">
            <a:off x="984759" y="2400693"/>
            <a:ext cx="1082781" cy="461665"/>
          </a:xfrm>
          <a:prstGeom prst="rect">
            <a:avLst/>
          </a:prstGeom>
          <a:noFill/>
        </p:spPr>
        <p:txBody>
          <a:bodyPr wrap="square" rtlCol="0">
            <a:spAutoFit/>
          </a:bodyPr>
          <a:lstStyle/>
          <a:p>
            <a:pPr algn="ctr"/>
            <a:r>
              <a:rPr lang="fr-FR" sz="2400" dirty="0">
                <a:latin typeface="Ink Journal" panose="03080502000500000000" pitchFamily="66" charset="0"/>
              </a:rPr>
              <a:t>Menu</a:t>
            </a:r>
          </a:p>
        </p:txBody>
      </p:sp>
      <p:cxnSp>
        <p:nvCxnSpPr>
          <p:cNvPr id="31" name="Connecteur : en angle 30"/>
          <p:cNvCxnSpPr>
            <a:cxnSpLocks/>
            <a:stCxn id="4" idx="2"/>
            <a:endCxn id="3" idx="2"/>
          </p:cNvCxnSpPr>
          <p:nvPr/>
        </p:nvCxnSpPr>
        <p:spPr>
          <a:xfrm rot="5400000">
            <a:off x="3078953" y="3963097"/>
            <a:ext cx="12700" cy="3047543"/>
          </a:xfrm>
          <a:prstGeom prst="bentConnector3">
            <a:avLst>
              <a:gd name="adj1" fmla="val 1800000"/>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2" name="Connecteur : en angle 31"/>
          <p:cNvCxnSpPr>
            <a:cxnSpLocks/>
            <a:stCxn id="5" idx="2"/>
            <a:endCxn id="6" idx="2"/>
          </p:cNvCxnSpPr>
          <p:nvPr/>
        </p:nvCxnSpPr>
        <p:spPr>
          <a:xfrm rot="5400000">
            <a:off x="9174039" y="3963097"/>
            <a:ext cx="12700" cy="3047543"/>
          </a:xfrm>
          <a:prstGeom prst="bentConnector3">
            <a:avLst>
              <a:gd name="adj1" fmla="val 1800000"/>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a:cxnSpLocks/>
          </p:cNvCxnSpPr>
          <p:nvPr/>
        </p:nvCxnSpPr>
        <p:spPr>
          <a:xfrm flipH="1">
            <a:off x="2516722" y="2287395"/>
            <a:ext cx="1524668" cy="342427"/>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eur droit avec flèche 41"/>
          <p:cNvCxnSpPr>
            <a:cxnSpLocks/>
          </p:cNvCxnSpPr>
          <p:nvPr/>
        </p:nvCxnSpPr>
        <p:spPr>
          <a:xfrm flipH="1">
            <a:off x="2516921" y="2722293"/>
            <a:ext cx="1599738"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a:cxnSpLocks/>
          </p:cNvCxnSpPr>
          <p:nvPr/>
        </p:nvCxnSpPr>
        <p:spPr>
          <a:xfrm flipH="1" flipV="1">
            <a:off x="2517120" y="2817406"/>
            <a:ext cx="1599542" cy="281911"/>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5" name="ZoneTexte 44"/>
          <p:cNvSpPr txBox="1"/>
          <p:nvPr/>
        </p:nvSpPr>
        <p:spPr>
          <a:xfrm>
            <a:off x="381639" y="1103004"/>
            <a:ext cx="3337757" cy="707886"/>
          </a:xfrm>
          <a:prstGeom prst="rect">
            <a:avLst/>
          </a:prstGeom>
          <a:noFill/>
        </p:spPr>
        <p:txBody>
          <a:bodyPr wrap="square" rtlCol="0">
            <a:spAutoFit/>
          </a:bodyPr>
          <a:lstStyle/>
          <a:p>
            <a:r>
              <a:rPr lang="fr-FR" sz="2000" i="1" dirty="0">
                <a:latin typeface="Ink Journal" panose="03080502000500000000" pitchFamily="66" charset="0"/>
              </a:rPr>
              <a:t>On met en place tous les moyens pour arriver au but</a:t>
            </a:r>
          </a:p>
        </p:txBody>
      </p:sp>
      <p:cxnSp>
        <p:nvCxnSpPr>
          <p:cNvPr id="50" name="Connecteur droit avec flèche 49"/>
          <p:cNvCxnSpPr>
            <a:cxnSpLocks/>
          </p:cNvCxnSpPr>
          <p:nvPr/>
        </p:nvCxnSpPr>
        <p:spPr>
          <a:xfrm flipH="1">
            <a:off x="8177411" y="1962561"/>
            <a:ext cx="1260399" cy="816385"/>
          </a:xfrm>
          <a:prstGeom prst="straightConnector1">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a:cxnSpLocks/>
          </p:cNvCxnSpPr>
          <p:nvPr/>
        </p:nvCxnSpPr>
        <p:spPr>
          <a:xfrm flipH="1">
            <a:off x="8177411" y="2562393"/>
            <a:ext cx="1260399" cy="333397"/>
          </a:xfrm>
          <a:prstGeom prst="straightConnector1">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a:cxnSpLocks/>
          </p:cNvCxnSpPr>
          <p:nvPr/>
        </p:nvCxnSpPr>
        <p:spPr>
          <a:xfrm flipH="1" flipV="1">
            <a:off x="8177411" y="3000089"/>
            <a:ext cx="1226210" cy="64917"/>
          </a:xfrm>
          <a:prstGeom prst="straightConnector1">
            <a:avLst/>
          </a:prstGeom>
          <a:ln w="28575">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53" name="ZoneTexte 52"/>
          <p:cNvSpPr txBox="1"/>
          <p:nvPr/>
        </p:nvSpPr>
        <p:spPr>
          <a:xfrm>
            <a:off x="6266822" y="1137831"/>
            <a:ext cx="3282227" cy="707886"/>
          </a:xfrm>
          <a:prstGeom prst="rect">
            <a:avLst/>
          </a:prstGeom>
          <a:noFill/>
        </p:spPr>
        <p:txBody>
          <a:bodyPr wrap="square" rtlCol="0">
            <a:spAutoFit/>
          </a:bodyPr>
          <a:lstStyle/>
          <a:p>
            <a:r>
              <a:rPr lang="fr-FR" sz="2000" i="1" dirty="0">
                <a:latin typeface="Ink Journal" panose="03080502000500000000" pitchFamily="66" charset="0"/>
              </a:rPr>
              <a:t>On regarde nos moyens et on imagine les possibilités</a:t>
            </a:r>
          </a:p>
        </p:txBody>
      </p:sp>
      <p:pic>
        <p:nvPicPr>
          <p:cNvPr id="55" name="Image 54"/>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colorTemperature colorTemp="88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969774" y="2083570"/>
            <a:ext cx="1988036" cy="1491028"/>
          </a:xfrm>
          <a:prstGeom prst="rect">
            <a:avLst/>
          </a:prstGeom>
        </p:spPr>
      </p:pic>
      <p:pic>
        <p:nvPicPr>
          <p:cNvPr id="56" name="Image 5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90894" y="1185710"/>
            <a:ext cx="1272898" cy="1272898"/>
          </a:xfrm>
          <a:prstGeom prst="rect">
            <a:avLst/>
          </a:prstGeom>
        </p:spPr>
      </p:pic>
      <p:cxnSp>
        <p:nvCxnSpPr>
          <p:cNvPr id="59" name="Connecteur droit 58"/>
          <p:cNvCxnSpPr>
            <a:cxnSpLocks/>
          </p:cNvCxnSpPr>
          <p:nvPr/>
        </p:nvCxnSpPr>
        <p:spPr>
          <a:xfrm>
            <a:off x="6105569" y="1174854"/>
            <a:ext cx="7663" cy="518545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97190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par>
                                <p:cTn id="21" presetID="10" presetClass="entr" presetSubtype="0" fill="hold" nodeType="with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500"/>
                                        <p:tgtEl>
                                          <p:spTgt spid="40"/>
                                        </p:tgtEl>
                                      </p:cBhvr>
                                    </p:animEffect>
                                  </p:childTnLst>
                                </p:cTn>
                              </p:par>
                              <p:par>
                                <p:cTn id="24" presetID="10" presetClass="entr" presetSubtype="0" fill="hold"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par>
                                <p:cTn id="27" presetID="10" presetClass="entr" presetSubtype="0" fill="hold" nodeType="with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500"/>
                                        <p:tgtEl>
                                          <p:spTgt spid="4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fade">
                                      <p:cBhvr>
                                        <p:cTn id="34" dur="500"/>
                                        <p:tgtEl>
                                          <p:spTgt spid="4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500"/>
                                        <p:tgtEl>
                                          <p:spTgt spid="50"/>
                                        </p:tgtEl>
                                      </p:cBhvr>
                                    </p:animEffect>
                                  </p:childTnLst>
                                </p:cTn>
                              </p:par>
                              <p:par>
                                <p:cTn id="40" presetID="10" presetClass="entr" presetSubtype="0" fill="hold" nodeType="with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fade">
                                      <p:cBhvr>
                                        <p:cTn id="42" dur="500"/>
                                        <p:tgtEl>
                                          <p:spTgt spid="51"/>
                                        </p:tgtEl>
                                      </p:cBhvr>
                                    </p:animEffect>
                                  </p:childTnLst>
                                </p:cTn>
                              </p:par>
                              <p:par>
                                <p:cTn id="43" presetID="10" presetClass="entr" presetSubtype="0" fill="hold" nodeType="withEffect">
                                  <p:stCondLst>
                                    <p:cond delay="0"/>
                                  </p:stCondLst>
                                  <p:childTnLst>
                                    <p:set>
                                      <p:cBhvr>
                                        <p:cTn id="44" dur="1" fill="hold">
                                          <p:stCondLst>
                                            <p:cond delay="0"/>
                                          </p:stCondLst>
                                        </p:cTn>
                                        <p:tgtEl>
                                          <p:spTgt spid="52"/>
                                        </p:tgtEl>
                                        <p:attrNameLst>
                                          <p:attrName>style.visibility</p:attrName>
                                        </p:attrNameLst>
                                      </p:cBhvr>
                                      <p:to>
                                        <p:strVal val="visible"/>
                                      </p:to>
                                    </p:set>
                                    <p:animEffect transition="in" filter="fade">
                                      <p:cBhvr>
                                        <p:cTn id="45" dur="500"/>
                                        <p:tgtEl>
                                          <p:spTgt spid="52"/>
                                        </p:tgtEl>
                                      </p:cBhvr>
                                    </p:animEffect>
                                  </p:childTnLst>
                                </p:cTn>
                              </p:par>
                              <p:par>
                                <p:cTn id="46" presetID="10" presetClass="entr" presetSubtype="0" fill="hold" nodeType="withEffect">
                                  <p:stCondLst>
                                    <p:cond delay="0"/>
                                  </p:stCondLst>
                                  <p:childTnLst>
                                    <p:set>
                                      <p:cBhvr>
                                        <p:cTn id="47" dur="1" fill="hold">
                                          <p:stCondLst>
                                            <p:cond delay="0"/>
                                          </p:stCondLst>
                                        </p:cTn>
                                        <p:tgtEl>
                                          <p:spTgt spid="56"/>
                                        </p:tgtEl>
                                        <p:attrNameLst>
                                          <p:attrName>style.visibility</p:attrName>
                                        </p:attrNameLst>
                                      </p:cBhvr>
                                      <p:to>
                                        <p:strVal val="visible"/>
                                      </p:to>
                                    </p:set>
                                    <p:animEffect transition="in" filter="fade">
                                      <p:cBhvr>
                                        <p:cTn id="48" dur="500"/>
                                        <p:tgtEl>
                                          <p:spTgt spid="56"/>
                                        </p:tgtEl>
                                      </p:cBhvr>
                                    </p:animEffect>
                                  </p:childTnLst>
                                </p:cTn>
                              </p:par>
                              <p:par>
                                <p:cTn id="49" presetID="10" presetClass="entr" presetSubtype="0" fill="hold" nodeType="withEffect">
                                  <p:stCondLst>
                                    <p:cond delay="0"/>
                                  </p:stCondLst>
                                  <p:childTnLst>
                                    <p:set>
                                      <p:cBhvr>
                                        <p:cTn id="50" dur="1" fill="hold">
                                          <p:stCondLst>
                                            <p:cond delay="0"/>
                                          </p:stCondLst>
                                        </p:cTn>
                                        <p:tgtEl>
                                          <p:spTgt spid="55"/>
                                        </p:tgtEl>
                                        <p:attrNameLst>
                                          <p:attrName>style.visibility</p:attrName>
                                        </p:attrNameLst>
                                      </p:cBhvr>
                                      <p:to>
                                        <p:strVal val="visible"/>
                                      </p:to>
                                    </p:set>
                                    <p:animEffect transition="in" filter="fade">
                                      <p:cBhvr>
                                        <p:cTn id="51" dur="500"/>
                                        <p:tgtEl>
                                          <p:spTgt spid="55"/>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45"/>
                                        </p:tgtEl>
                                        <p:attrNameLst>
                                          <p:attrName>style.visibility</p:attrName>
                                        </p:attrNameLst>
                                      </p:cBhvr>
                                      <p:to>
                                        <p:strVal val="visible"/>
                                      </p:to>
                                    </p:set>
                                    <p:animEffect transition="in" filter="fade">
                                      <p:cBhvr>
                                        <p:cTn id="56" dur="500"/>
                                        <p:tgtEl>
                                          <p:spTgt spid="45"/>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53"/>
                                        </p:tgtEl>
                                        <p:attrNameLst>
                                          <p:attrName>style.visibility</p:attrName>
                                        </p:attrNameLst>
                                      </p:cBhvr>
                                      <p:to>
                                        <p:strVal val="visible"/>
                                      </p:to>
                                    </p:set>
                                    <p:animEffect transition="in" filter="fade">
                                      <p:cBhvr>
                                        <p:cTn id="61" dur="500"/>
                                        <p:tgtEl>
                                          <p:spTgt spid="5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
                                        </p:tgtEl>
                                        <p:attrNameLst>
                                          <p:attrName>style.visibility</p:attrName>
                                        </p:attrNameLst>
                                      </p:cBhvr>
                                      <p:to>
                                        <p:strVal val="visible"/>
                                      </p:to>
                                    </p:set>
                                    <p:animEffect transition="in" filter="fade">
                                      <p:cBhvr>
                                        <p:cTn id="66" dur="500"/>
                                        <p:tgtEl>
                                          <p:spTgt spid="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4"/>
                                        </p:tgtEl>
                                        <p:attrNameLst>
                                          <p:attrName>style.visibility</p:attrName>
                                        </p:attrNameLst>
                                      </p:cBhvr>
                                      <p:to>
                                        <p:strVal val="visible"/>
                                      </p:to>
                                    </p:set>
                                    <p:animEffect transition="in" filter="fade">
                                      <p:cBhvr>
                                        <p:cTn id="69" dur="500"/>
                                        <p:tgtEl>
                                          <p:spTgt spid="4"/>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fade">
                                      <p:cBhvr>
                                        <p:cTn id="72" dur="500"/>
                                        <p:tgtEl>
                                          <p:spTgt spid="11"/>
                                        </p:tgtEl>
                                      </p:cBhvr>
                                    </p:animEffect>
                                  </p:childTnLst>
                                </p:cTn>
                              </p:par>
                              <p:par>
                                <p:cTn id="73" presetID="10" presetClass="entr" presetSubtype="0"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500"/>
                                        <p:tgtEl>
                                          <p:spTgt spid="15"/>
                                        </p:tgtEl>
                                      </p:cBhvr>
                                    </p:animEffect>
                                  </p:childTnLst>
                                </p:cTn>
                              </p:par>
                              <p:par>
                                <p:cTn id="76" presetID="10" presetClass="entr" presetSubtype="0" fill="hold" nodeType="with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500"/>
                                        <p:tgtEl>
                                          <p:spTgt spid="31"/>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5"/>
                                        </p:tgtEl>
                                        <p:attrNameLst>
                                          <p:attrName>style.visibility</p:attrName>
                                        </p:attrNameLst>
                                      </p:cBhvr>
                                      <p:to>
                                        <p:strVal val="visible"/>
                                      </p:to>
                                    </p:set>
                                    <p:animEffect transition="in" filter="fade">
                                      <p:cBhvr>
                                        <p:cTn id="83" dur="500"/>
                                        <p:tgtEl>
                                          <p:spTgt spid="5"/>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6"/>
                                        </p:tgtEl>
                                        <p:attrNameLst>
                                          <p:attrName>style.visibility</p:attrName>
                                        </p:attrNameLst>
                                      </p:cBhvr>
                                      <p:to>
                                        <p:strVal val="visible"/>
                                      </p:to>
                                    </p:set>
                                    <p:animEffect transition="in" filter="fade">
                                      <p:cBhvr>
                                        <p:cTn id="86" dur="500"/>
                                        <p:tgtEl>
                                          <p:spTgt spid="6"/>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9"/>
                                        </p:tgtEl>
                                        <p:attrNameLst>
                                          <p:attrName>style.visibility</p:attrName>
                                        </p:attrNameLst>
                                      </p:cBhvr>
                                      <p:to>
                                        <p:strVal val="visible"/>
                                      </p:to>
                                    </p:set>
                                    <p:animEffect transition="in" filter="fade">
                                      <p:cBhvr>
                                        <p:cTn id="89" dur="500"/>
                                        <p:tgtEl>
                                          <p:spTgt spid="9"/>
                                        </p:tgtEl>
                                      </p:cBhvr>
                                    </p:animEffect>
                                  </p:childTnLst>
                                </p:cTn>
                              </p:par>
                              <p:par>
                                <p:cTn id="90" presetID="10" presetClass="entr" presetSubtype="0" fill="hold" nodeType="withEffect">
                                  <p:stCondLst>
                                    <p:cond delay="0"/>
                                  </p:stCondLst>
                                  <p:childTnLst>
                                    <p:set>
                                      <p:cBhvr>
                                        <p:cTn id="91" dur="1" fill="hold">
                                          <p:stCondLst>
                                            <p:cond delay="0"/>
                                          </p:stCondLst>
                                        </p:cTn>
                                        <p:tgtEl>
                                          <p:spTgt spid="17"/>
                                        </p:tgtEl>
                                        <p:attrNameLst>
                                          <p:attrName>style.visibility</p:attrName>
                                        </p:attrNameLst>
                                      </p:cBhvr>
                                      <p:to>
                                        <p:strVal val="visible"/>
                                      </p:to>
                                    </p:set>
                                    <p:animEffect transition="in" filter="fade">
                                      <p:cBhvr>
                                        <p:cTn id="92" dur="500"/>
                                        <p:tgtEl>
                                          <p:spTgt spid="17"/>
                                        </p:tgtEl>
                                      </p:cBhvr>
                                    </p:animEffect>
                                  </p:childTnLst>
                                </p:cTn>
                              </p:par>
                              <p:par>
                                <p:cTn id="93" presetID="10" presetClass="entr" presetSubtype="0" fill="hold" nodeType="with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fade">
                                      <p:cBhvr>
                                        <p:cTn id="9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9" grpId="0"/>
      <p:bldP spid="11" grpId="0"/>
      <p:bldP spid="19" grpId="0" animBg="1"/>
      <p:bldP spid="20" grpId="0"/>
      <p:bldP spid="45" grpId="0"/>
      <p:bldP spid="5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Le processus entrepreneurial</a:t>
            </a:r>
          </a:p>
        </p:txBody>
      </p:sp>
      <p:sp>
        <p:nvSpPr>
          <p:cNvPr id="15" name="ZoneTexte 14">
            <a:extLst>
              <a:ext uri="{FF2B5EF4-FFF2-40B4-BE49-F238E27FC236}">
                <a16:creationId xmlns:a16="http://schemas.microsoft.com/office/drawing/2014/main" id="{9EB7138F-60D2-4A1E-AB46-19EBA87D6665}"/>
              </a:ext>
            </a:extLst>
          </p:cNvPr>
          <p:cNvSpPr txBox="1"/>
          <p:nvPr/>
        </p:nvSpPr>
        <p:spPr>
          <a:xfrm>
            <a:off x="907630" y="3967625"/>
            <a:ext cx="2363937" cy="399466"/>
          </a:xfrm>
          <a:prstGeom prst="rect">
            <a:avLst/>
          </a:prstGeom>
          <a:noFill/>
        </p:spPr>
        <p:txBody>
          <a:bodyPr wrap="square" rtlCol="0">
            <a:spAutoFit/>
          </a:bodyPr>
          <a:lstStyle/>
          <a:p>
            <a:pPr algn="ctr"/>
            <a:r>
              <a:rPr lang="fr-FR" sz="2000" b="1" dirty="0">
                <a:latin typeface="Ink Journal" panose="03080502000500000000" pitchFamily="66" charset="0"/>
              </a:rPr>
              <a:t>Intentionnalité</a:t>
            </a:r>
          </a:p>
        </p:txBody>
      </p:sp>
      <p:sp>
        <p:nvSpPr>
          <p:cNvPr id="16" name="ZoneTexte 15">
            <a:extLst>
              <a:ext uri="{FF2B5EF4-FFF2-40B4-BE49-F238E27FC236}">
                <a16:creationId xmlns:a16="http://schemas.microsoft.com/office/drawing/2014/main" id="{D1C7FC67-C7E1-4863-91F3-BC395FD6B7A3}"/>
              </a:ext>
            </a:extLst>
          </p:cNvPr>
          <p:cNvSpPr txBox="1"/>
          <p:nvPr/>
        </p:nvSpPr>
        <p:spPr>
          <a:xfrm>
            <a:off x="907629" y="4278796"/>
            <a:ext cx="2363937" cy="829659"/>
          </a:xfrm>
          <a:prstGeom prst="rect">
            <a:avLst/>
          </a:prstGeom>
          <a:noFill/>
        </p:spPr>
        <p:txBody>
          <a:bodyPr wrap="square" rtlCol="0">
            <a:spAutoFit/>
          </a:bodyPr>
          <a:lstStyle/>
          <a:p>
            <a:pPr algn="ctr"/>
            <a:r>
              <a:rPr lang="fr-FR" sz="1600" dirty="0">
                <a:latin typeface="Ink Journal" panose="03080502000500000000" pitchFamily="66" charset="0"/>
              </a:rPr>
              <a:t>(Caractéristique </a:t>
            </a:r>
            <a:br>
              <a:rPr lang="fr-FR" sz="1600" dirty="0">
                <a:latin typeface="Ink Journal" panose="03080502000500000000" pitchFamily="66" charset="0"/>
              </a:rPr>
            </a:br>
            <a:r>
              <a:rPr lang="fr-FR" sz="1600" dirty="0">
                <a:latin typeface="Ink Journal" panose="03080502000500000000" pitchFamily="66" charset="0"/>
              </a:rPr>
              <a:t>centrale de la </a:t>
            </a:r>
            <a:br>
              <a:rPr lang="fr-FR" sz="1600" dirty="0">
                <a:latin typeface="Ink Journal" panose="03080502000500000000" pitchFamily="66" charset="0"/>
              </a:rPr>
            </a:br>
            <a:r>
              <a:rPr lang="fr-FR" sz="1600" dirty="0">
                <a:latin typeface="Ink Journal" panose="03080502000500000000" pitchFamily="66" charset="0"/>
              </a:rPr>
              <a:t>conscience)</a:t>
            </a:r>
          </a:p>
        </p:txBody>
      </p:sp>
      <p:sp>
        <p:nvSpPr>
          <p:cNvPr id="17" name="Rectangle : coins arrondis 16">
            <a:extLst>
              <a:ext uri="{FF2B5EF4-FFF2-40B4-BE49-F238E27FC236}">
                <a16:creationId xmlns:a16="http://schemas.microsoft.com/office/drawing/2014/main" id="{F56FAF08-2D1F-4E21-AAA7-DA89428BB4F7}"/>
              </a:ext>
            </a:extLst>
          </p:cNvPr>
          <p:cNvSpPr/>
          <p:nvPr/>
        </p:nvSpPr>
        <p:spPr>
          <a:xfrm>
            <a:off x="525875" y="2463516"/>
            <a:ext cx="1635226" cy="1289538"/>
          </a:xfrm>
          <a:prstGeom prst="roundRect">
            <a:avLst/>
          </a:prstGeom>
          <a:solidFill>
            <a:srgbClr val="F0C1FF"/>
          </a:solidFill>
          <a:ln w="127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latin typeface="Ink Journal" panose="03080502000500000000" pitchFamily="66" charset="0"/>
              </a:rPr>
              <a:t>MOYENS</a:t>
            </a:r>
          </a:p>
          <a:p>
            <a:pPr algn="ctr"/>
            <a:r>
              <a:rPr lang="fr-FR" sz="1600" dirty="0">
                <a:solidFill>
                  <a:schemeClr val="tx1"/>
                </a:solidFill>
                <a:latin typeface="Ink Journal" panose="03080502000500000000" pitchFamily="66" charset="0"/>
              </a:rPr>
              <a:t>Qui suis-je</a:t>
            </a:r>
          </a:p>
          <a:p>
            <a:pPr algn="ctr"/>
            <a:r>
              <a:rPr lang="fr-FR" sz="1600" dirty="0">
                <a:solidFill>
                  <a:schemeClr val="tx1"/>
                </a:solidFill>
                <a:latin typeface="Ink Journal" panose="03080502000500000000" pitchFamily="66" charset="0"/>
              </a:rPr>
              <a:t>Que sais-je</a:t>
            </a:r>
          </a:p>
          <a:p>
            <a:pPr algn="ctr"/>
            <a:r>
              <a:rPr lang="fr-FR" sz="1600" dirty="0">
                <a:solidFill>
                  <a:schemeClr val="tx1"/>
                </a:solidFill>
                <a:latin typeface="Ink Journal" panose="03080502000500000000" pitchFamily="66" charset="0"/>
              </a:rPr>
              <a:t>Qui connais-je</a:t>
            </a:r>
          </a:p>
        </p:txBody>
      </p:sp>
      <p:cxnSp>
        <p:nvCxnSpPr>
          <p:cNvPr id="18" name="Connecteur droit avec flèche 17">
            <a:extLst>
              <a:ext uri="{FF2B5EF4-FFF2-40B4-BE49-F238E27FC236}">
                <a16:creationId xmlns:a16="http://schemas.microsoft.com/office/drawing/2014/main" id="{5D3321D3-22D0-4DBA-8668-71F519AFA582}"/>
              </a:ext>
            </a:extLst>
          </p:cNvPr>
          <p:cNvCxnSpPr>
            <a:cxnSpLocks/>
            <a:stCxn id="17" idx="3"/>
            <a:endCxn id="21" idx="1"/>
          </p:cNvCxnSpPr>
          <p:nvPr/>
        </p:nvCxnSpPr>
        <p:spPr>
          <a:xfrm flipV="1">
            <a:off x="2161101" y="3108282"/>
            <a:ext cx="316523" cy="3"/>
          </a:xfrm>
          <a:prstGeom prst="straightConnector1">
            <a:avLst/>
          </a:prstGeom>
          <a:ln w="28575">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F65C5B23-6B76-4A80-9B49-C3BFE9F266EB}"/>
              </a:ext>
            </a:extLst>
          </p:cNvPr>
          <p:cNvSpPr txBox="1"/>
          <p:nvPr/>
        </p:nvSpPr>
        <p:spPr>
          <a:xfrm>
            <a:off x="1343488" y="1553062"/>
            <a:ext cx="5026484" cy="369332"/>
          </a:xfrm>
          <a:prstGeom prst="rect">
            <a:avLst/>
          </a:prstGeom>
          <a:noFill/>
        </p:spPr>
        <p:txBody>
          <a:bodyPr wrap="square" rtlCol="0">
            <a:spAutoFit/>
          </a:bodyPr>
          <a:lstStyle/>
          <a:p>
            <a:r>
              <a:rPr lang="fr-FR" b="1" dirty="0">
                <a:latin typeface="Ink Journal" panose="03080502000500000000" pitchFamily="66" charset="0"/>
              </a:rPr>
              <a:t>Cycle d’expansion des ressources</a:t>
            </a:r>
          </a:p>
        </p:txBody>
      </p:sp>
      <p:cxnSp>
        <p:nvCxnSpPr>
          <p:cNvPr id="20" name="Connecteur : en angle 19">
            <a:extLst>
              <a:ext uri="{FF2B5EF4-FFF2-40B4-BE49-F238E27FC236}">
                <a16:creationId xmlns:a16="http://schemas.microsoft.com/office/drawing/2014/main" id="{2F3534A8-F821-41AC-92E7-4150A2A6458C}"/>
              </a:ext>
            </a:extLst>
          </p:cNvPr>
          <p:cNvCxnSpPr>
            <a:cxnSpLocks/>
            <a:stCxn id="26" idx="1"/>
            <a:endCxn id="17" idx="0"/>
          </p:cNvCxnSpPr>
          <p:nvPr/>
        </p:nvCxnSpPr>
        <p:spPr>
          <a:xfrm rot="10800000" flipV="1">
            <a:off x="1343489" y="1914776"/>
            <a:ext cx="6722113" cy="548739"/>
          </a:xfrm>
          <a:prstGeom prst="bentConnector2">
            <a:avLst/>
          </a:prstGeom>
          <a:ln w="28575">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sp>
        <p:nvSpPr>
          <p:cNvPr id="21" name="Rectangle : coins arrondis 20">
            <a:extLst>
              <a:ext uri="{FF2B5EF4-FFF2-40B4-BE49-F238E27FC236}">
                <a16:creationId xmlns:a16="http://schemas.microsoft.com/office/drawing/2014/main" id="{E6FA1465-7B57-4037-957F-2EA819E6D6A0}"/>
              </a:ext>
            </a:extLst>
          </p:cNvPr>
          <p:cNvSpPr/>
          <p:nvPr/>
        </p:nvSpPr>
        <p:spPr>
          <a:xfrm>
            <a:off x="2477624" y="2463513"/>
            <a:ext cx="1635226" cy="1289538"/>
          </a:xfrm>
          <a:prstGeom prst="roundRect">
            <a:avLst/>
          </a:prstGeom>
          <a:solidFill>
            <a:srgbClr val="F0C1FF"/>
          </a:solidFill>
          <a:ln w="127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latin typeface="Ink Journal" panose="03080502000500000000" pitchFamily="66" charset="0"/>
              </a:rPr>
              <a:t>BUTS</a:t>
            </a:r>
          </a:p>
          <a:p>
            <a:pPr algn="ctr"/>
            <a:r>
              <a:rPr lang="fr-FR" sz="1600" dirty="0">
                <a:solidFill>
                  <a:schemeClr val="tx1"/>
                </a:solidFill>
                <a:latin typeface="Ink Journal" panose="03080502000500000000" pitchFamily="66" charset="0"/>
              </a:rPr>
              <a:t>Que puis-je faire ?</a:t>
            </a:r>
          </a:p>
        </p:txBody>
      </p:sp>
      <p:sp>
        <p:nvSpPr>
          <p:cNvPr id="22" name="Rectangle : coins arrondis 21">
            <a:extLst>
              <a:ext uri="{FF2B5EF4-FFF2-40B4-BE49-F238E27FC236}">
                <a16:creationId xmlns:a16="http://schemas.microsoft.com/office/drawing/2014/main" id="{DB5E0B0D-7D96-4B05-913D-EA6E3FD319C5}"/>
              </a:ext>
            </a:extLst>
          </p:cNvPr>
          <p:cNvSpPr/>
          <p:nvPr/>
        </p:nvSpPr>
        <p:spPr>
          <a:xfrm>
            <a:off x="4423798" y="2463513"/>
            <a:ext cx="1635226" cy="1289538"/>
          </a:xfrm>
          <a:prstGeom prst="roundRect">
            <a:avLst/>
          </a:prstGeom>
          <a:solidFill>
            <a:srgbClr val="F0C1FF"/>
          </a:solidFill>
          <a:ln w="127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latin typeface="Ink Journal" panose="03080502000500000000" pitchFamily="66" charset="0"/>
              </a:rPr>
              <a:t>Interactions avec les gens que je connais</a:t>
            </a:r>
          </a:p>
        </p:txBody>
      </p:sp>
      <p:cxnSp>
        <p:nvCxnSpPr>
          <p:cNvPr id="23" name="Connecteur droit avec flèche 22">
            <a:extLst>
              <a:ext uri="{FF2B5EF4-FFF2-40B4-BE49-F238E27FC236}">
                <a16:creationId xmlns:a16="http://schemas.microsoft.com/office/drawing/2014/main" id="{7C2CA457-6DD4-4B7F-BB19-A022DC0EAF52}"/>
              </a:ext>
            </a:extLst>
          </p:cNvPr>
          <p:cNvCxnSpPr>
            <a:cxnSpLocks/>
            <a:stCxn id="21" idx="3"/>
            <a:endCxn id="22" idx="1"/>
          </p:cNvCxnSpPr>
          <p:nvPr/>
        </p:nvCxnSpPr>
        <p:spPr>
          <a:xfrm>
            <a:off x="4112850" y="3108282"/>
            <a:ext cx="310948" cy="0"/>
          </a:xfrm>
          <a:prstGeom prst="straightConnector1">
            <a:avLst/>
          </a:prstGeom>
          <a:ln w="28575">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sp>
        <p:nvSpPr>
          <p:cNvPr id="24" name="Rectangle : coins arrondis 23">
            <a:extLst>
              <a:ext uri="{FF2B5EF4-FFF2-40B4-BE49-F238E27FC236}">
                <a16:creationId xmlns:a16="http://schemas.microsoft.com/office/drawing/2014/main" id="{8DC76109-1A73-4714-8E12-0B052472CB93}"/>
              </a:ext>
            </a:extLst>
          </p:cNvPr>
          <p:cNvSpPr/>
          <p:nvPr/>
        </p:nvSpPr>
        <p:spPr>
          <a:xfrm>
            <a:off x="6369972" y="2463513"/>
            <a:ext cx="1635226" cy="1289538"/>
          </a:xfrm>
          <a:prstGeom prst="roundRect">
            <a:avLst/>
          </a:prstGeom>
          <a:solidFill>
            <a:srgbClr val="F0C1FF"/>
          </a:solidFill>
          <a:ln w="127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latin typeface="Ink Journal" panose="03080502000500000000" pitchFamily="66" charset="0"/>
              </a:rPr>
              <a:t>Engagement des parties prenantes</a:t>
            </a:r>
          </a:p>
        </p:txBody>
      </p:sp>
      <p:sp>
        <p:nvSpPr>
          <p:cNvPr id="25" name="Rectangle : coins arrondis 24">
            <a:extLst>
              <a:ext uri="{FF2B5EF4-FFF2-40B4-BE49-F238E27FC236}">
                <a16:creationId xmlns:a16="http://schemas.microsoft.com/office/drawing/2014/main" id="{98C1EFBF-C725-4A2F-BD17-F0D8F092AF53}"/>
              </a:ext>
            </a:extLst>
          </p:cNvPr>
          <p:cNvSpPr/>
          <p:nvPr/>
        </p:nvSpPr>
        <p:spPr>
          <a:xfrm>
            <a:off x="9714376" y="2625492"/>
            <a:ext cx="2270673" cy="965580"/>
          </a:xfrm>
          <a:prstGeom prst="roundRect">
            <a:avLst/>
          </a:prstGeom>
          <a:solidFill>
            <a:srgbClr val="873299"/>
          </a:solidFill>
          <a:ln w="127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1"/>
                </a:solidFill>
                <a:latin typeface="Ink Journal" panose="03080502000500000000" pitchFamily="66" charset="0"/>
              </a:rPr>
              <a:t>Actions / Changements dans l’environnement </a:t>
            </a:r>
          </a:p>
        </p:txBody>
      </p:sp>
      <p:sp>
        <p:nvSpPr>
          <p:cNvPr id="26" name="Rectangle : coins arrondis 25">
            <a:extLst>
              <a:ext uri="{FF2B5EF4-FFF2-40B4-BE49-F238E27FC236}">
                <a16:creationId xmlns:a16="http://schemas.microsoft.com/office/drawing/2014/main" id="{5E64BB99-BF33-497C-A2D9-67FF871307B9}"/>
              </a:ext>
            </a:extLst>
          </p:cNvPr>
          <p:cNvSpPr/>
          <p:nvPr/>
        </p:nvSpPr>
        <p:spPr>
          <a:xfrm>
            <a:off x="8065601" y="1366041"/>
            <a:ext cx="1635226" cy="1097472"/>
          </a:xfrm>
          <a:prstGeom prst="roundRect">
            <a:avLst/>
          </a:prstGeom>
          <a:solidFill>
            <a:srgbClr val="F0C1FF"/>
          </a:solidFill>
          <a:ln w="127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latin typeface="Ink Journal" panose="03080502000500000000" pitchFamily="66" charset="0"/>
              </a:rPr>
              <a:t>Nouveaux moyens</a:t>
            </a:r>
          </a:p>
        </p:txBody>
      </p:sp>
      <p:cxnSp>
        <p:nvCxnSpPr>
          <p:cNvPr id="27" name="Connecteur droit avec flèche 26">
            <a:extLst>
              <a:ext uri="{FF2B5EF4-FFF2-40B4-BE49-F238E27FC236}">
                <a16:creationId xmlns:a16="http://schemas.microsoft.com/office/drawing/2014/main" id="{E0131541-1B3A-45D6-B6E1-BAC9FB72C06D}"/>
              </a:ext>
            </a:extLst>
          </p:cNvPr>
          <p:cNvCxnSpPr>
            <a:cxnSpLocks/>
            <a:stCxn id="22" idx="3"/>
            <a:endCxn id="24" idx="1"/>
          </p:cNvCxnSpPr>
          <p:nvPr/>
        </p:nvCxnSpPr>
        <p:spPr>
          <a:xfrm>
            <a:off x="6059024" y="3108282"/>
            <a:ext cx="310948" cy="0"/>
          </a:xfrm>
          <a:prstGeom prst="straightConnector1">
            <a:avLst/>
          </a:prstGeom>
          <a:ln w="28575">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63654C23-08BF-4256-86AD-A3930D34DA38}"/>
              </a:ext>
            </a:extLst>
          </p:cNvPr>
          <p:cNvCxnSpPr>
            <a:cxnSpLocks/>
            <a:stCxn id="24" idx="3"/>
            <a:endCxn id="26" idx="2"/>
          </p:cNvCxnSpPr>
          <p:nvPr/>
        </p:nvCxnSpPr>
        <p:spPr>
          <a:xfrm flipV="1">
            <a:off x="8005198" y="2463513"/>
            <a:ext cx="878016" cy="644769"/>
          </a:xfrm>
          <a:prstGeom prst="straightConnector1">
            <a:avLst/>
          </a:prstGeom>
          <a:ln w="28575">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sp>
        <p:nvSpPr>
          <p:cNvPr id="29" name="Rectangle : coins arrondis 28">
            <a:extLst>
              <a:ext uri="{FF2B5EF4-FFF2-40B4-BE49-F238E27FC236}">
                <a16:creationId xmlns:a16="http://schemas.microsoft.com/office/drawing/2014/main" id="{28E6CDE6-97E1-430A-953D-F4B2F5C06B86}"/>
              </a:ext>
            </a:extLst>
          </p:cNvPr>
          <p:cNvSpPr/>
          <p:nvPr/>
        </p:nvSpPr>
        <p:spPr>
          <a:xfrm>
            <a:off x="8079150" y="3753051"/>
            <a:ext cx="1635226" cy="1097472"/>
          </a:xfrm>
          <a:prstGeom prst="roundRect">
            <a:avLst/>
          </a:prstGeom>
          <a:solidFill>
            <a:srgbClr val="F0C1FF"/>
          </a:solidFill>
          <a:ln w="127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latin typeface="Ink Journal" panose="03080502000500000000" pitchFamily="66" charset="0"/>
              </a:rPr>
              <a:t>Nouveaux buts</a:t>
            </a:r>
          </a:p>
        </p:txBody>
      </p:sp>
      <p:cxnSp>
        <p:nvCxnSpPr>
          <p:cNvPr id="30" name="Connecteur droit avec flèche 29">
            <a:extLst>
              <a:ext uri="{FF2B5EF4-FFF2-40B4-BE49-F238E27FC236}">
                <a16:creationId xmlns:a16="http://schemas.microsoft.com/office/drawing/2014/main" id="{8424393A-8FAE-4250-9CCA-196A55399826}"/>
              </a:ext>
            </a:extLst>
          </p:cNvPr>
          <p:cNvCxnSpPr>
            <a:cxnSpLocks/>
            <a:stCxn id="24" idx="3"/>
            <a:endCxn id="29" idx="0"/>
          </p:cNvCxnSpPr>
          <p:nvPr/>
        </p:nvCxnSpPr>
        <p:spPr>
          <a:xfrm>
            <a:off x="8005198" y="3108282"/>
            <a:ext cx="891565" cy="644769"/>
          </a:xfrm>
          <a:prstGeom prst="straightConnector1">
            <a:avLst/>
          </a:prstGeom>
          <a:ln w="28575">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sp>
        <p:nvSpPr>
          <p:cNvPr id="31" name="Rectangle : coins arrondis 30">
            <a:extLst>
              <a:ext uri="{FF2B5EF4-FFF2-40B4-BE49-F238E27FC236}">
                <a16:creationId xmlns:a16="http://schemas.microsoft.com/office/drawing/2014/main" id="{5FEEB342-84EA-457A-9D30-52BC70F27F11}"/>
              </a:ext>
            </a:extLst>
          </p:cNvPr>
          <p:cNvSpPr/>
          <p:nvPr/>
        </p:nvSpPr>
        <p:spPr>
          <a:xfrm>
            <a:off x="3940070" y="4303342"/>
            <a:ext cx="2602682" cy="775088"/>
          </a:xfrm>
          <a:prstGeom prst="roundRect">
            <a:avLst/>
          </a:prstGeom>
          <a:solidFill>
            <a:srgbClr val="621F65"/>
          </a:solidFill>
          <a:ln w="127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1"/>
                </a:solidFill>
                <a:latin typeface="Ink Journal" panose="03080502000500000000" pitchFamily="66" charset="0"/>
              </a:rPr>
              <a:t>Impasse / </a:t>
            </a:r>
            <a:br>
              <a:rPr lang="fr-FR" sz="1600" dirty="0">
                <a:solidFill>
                  <a:schemeClr val="bg1"/>
                </a:solidFill>
                <a:latin typeface="Ink Journal" panose="03080502000500000000" pitchFamily="66" charset="0"/>
              </a:rPr>
            </a:br>
            <a:r>
              <a:rPr lang="fr-FR" sz="1600" dirty="0">
                <a:solidFill>
                  <a:schemeClr val="bg1"/>
                </a:solidFill>
                <a:latin typeface="Ink Journal" panose="03080502000500000000" pitchFamily="66" charset="0"/>
              </a:rPr>
              <a:t>Opportunité en attente</a:t>
            </a:r>
          </a:p>
        </p:txBody>
      </p:sp>
      <p:sp>
        <p:nvSpPr>
          <p:cNvPr id="32" name="ZoneTexte 31">
            <a:extLst>
              <a:ext uri="{FF2B5EF4-FFF2-40B4-BE49-F238E27FC236}">
                <a16:creationId xmlns:a16="http://schemas.microsoft.com/office/drawing/2014/main" id="{DD66881C-366E-44D0-9729-BDF88767302D}"/>
              </a:ext>
            </a:extLst>
          </p:cNvPr>
          <p:cNvSpPr txBox="1"/>
          <p:nvPr/>
        </p:nvSpPr>
        <p:spPr>
          <a:xfrm>
            <a:off x="5292190" y="3948972"/>
            <a:ext cx="2068175" cy="369332"/>
          </a:xfrm>
          <a:prstGeom prst="rect">
            <a:avLst/>
          </a:prstGeom>
          <a:noFill/>
        </p:spPr>
        <p:txBody>
          <a:bodyPr wrap="square" rtlCol="0">
            <a:spAutoFit/>
          </a:bodyPr>
          <a:lstStyle/>
          <a:p>
            <a:r>
              <a:rPr lang="fr-FR" b="1" dirty="0">
                <a:latin typeface="Ink Journal" panose="03080502000500000000" pitchFamily="66" charset="0"/>
              </a:rPr>
              <a:t>Pas d’engagement</a:t>
            </a:r>
          </a:p>
        </p:txBody>
      </p:sp>
      <p:cxnSp>
        <p:nvCxnSpPr>
          <p:cNvPr id="33" name="Connecteur droit avec flèche 32">
            <a:extLst>
              <a:ext uri="{FF2B5EF4-FFF2-40B4-BE49-F238E27FC236}">
                <a16:creationId xmlns:a16="http://schemas.microsoft.com/office/drawing/2014/main" id="{3B793AE8-D46C-4E12-880E-8E73595AD0B1}"/>
              </a:ext>
            </a:extLst>
          </p:cNvPr>
          <p:cNvCxnSpPr>
            <a:cxnSpLocks/>
            <a:stCxn id="22" idx="2"/>
            <a:endCxn id="31" idx="0"/>
          </p:cNvCxnSpPr>
          <p:nvPr/>
        </p:nvCxnSpPr>
        <p:spPr>
          <a:xfrm>
            <a:off x="5241411" y="3753051"/>
            <a:ext cx="0" cy="550291"/>
          </a:xfrm>
          <a:prstGeom prst="straightConnector1">
            <a:avLst/>
          </a:prstGeom>
          <a:ln w="28575">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34" name="Connecteur : en angle 33">
            <a:extLst>
              <a:ext uri="{FF2B5EF4-FFF2-40B4-BE49-F238E27FC236}">
                <a16:creationId xmlns:a16="http://schemas.microsoft.com/office/drawing/2014/main" id="{6ECD5966-90E9-41E2-A64D-E24D2D61912D}"/>
              </a:ext>
            </a:extLst>
          </p:cNvPr>
          <p:cNvCxnSpPr>
            <a:cxnSpLocks/>
            <a:stCxn id="29" idx="2"/>
            <a:endCxn id="21" idx="2"/>
          </p:cNvCxnSpPr>
          <p:nvPr/>
        </p:nvCxnSpPr>
        <p:spPr>
          <a:xfrm rot="5400000" flipH="1">
            <a:off x="5547264" y="1501024"/>
            <a:ext cx="1097472" cy="5601526"/>
          </a:xfrm>
          <a:prstGeom prst="bentConnector3">
            <a:avLst>
              <a:gd name="adj1" fmla="val -46106"/>
            </a:avLst>
          </a:prstGeom>
          <a:ln w="28575">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sp>
        <p:nvSpPr>
          <p:cNvPr id="35" name="ZoneTexte 34">
            <a:extLst>
              <a:ext uri="{FF2B5EF4-FFF2-40B4-BE49-F238E27FC236}">
                <a16:creationId xmlns:a16="http://schemas.microsoft.com/office/drawing/2014/main" id="{2E3BD92D-3D98-4BFE-9674-A5E259C1E44B}"/>
              </a:ext>
            </a:extLst>
          </p:cNvPr>
          <p:cNvSpPr txBox="1"/>
          <p:nvPr/>
        </p:nvSpPr>
        <p:spPr>
          <a:xfrm>
            <a:off x="3241829" y="5376268"/>
            <a:ext cx="2363937" cy="646331"/>
          </a:xfrm>
          <a:prstGeom prst="rect">
            <a:avLst/>
          </a:prstGeom>
          <a:noFill/>
        </p:spPr>
        <p:txBody>
          <a:bodyPr wrap="square" rtlCol="0">
            <a:spAutoFit/>
          </a:bodyPr>
          <a:lstStyle/>
          <a:p>
            <a:r>
              <a:rPr lang="fr-FR" b="1" dirty="0">
                <a:latin typeface="Ink Journal" panose="03080502000500000000" pitchFamily="66" charset="0"/>
              </a:rPr>
              <a:t>Cycle de convergence de contraintes</a:t>
            </a:r>
          </a:p>
        </p:txBody>
      </p:sp>
      <p:cxnSp>
        <p:nvCxnSpPr>
          <p:cNvPr id="36" name="Connecteur : en angle 35">
            <a:extLst>
              <a:ext uri="{FF2B5EF4-FFF2-40B4-BE49-F238E27FC236}">
                <a16:creationId xmlns:a16="http://schemas.microsoft.com/office/drawing/2014/main" id="{A0E2811E-3B52-42E1-9F57-4A6046B9CD14}"/>
              </a:ext>
            </a:extLst>
          </p:cNvPr>
          <p:cNvCxnSpPr>
            <a:cxnSpLocks/>
            <a:stCxn id="25" idx="2"/>
            <a:endCxn id="29" idx="3"/>
          </p:cNvCxnSpPr>
          <p:nvPr/>
        </p:nvCxnSpPr>
        <p:spPr>
          <a:xfrm rot="5400000">
            <a:off x="9926688" y="3378761"/>
            <a:ext cx="710715" cy="1135337"/>
          </a:xfrm>
          <a:prstGeom prst="bentConnector2">
            <a:avLst/>
          </a:prstGeom>
          <a:ln w="28575">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37" name="Connecteur : en angle 36">
            <a:extLst>
              <a:ext uri="{FF2B5EF4-FFF2-40B4-BE49-F238E27FC236}">
                <a16:creationId xmlns:a16="http://schemas.microsoft.com/office/drawing/2014/main" id="{A28C9AD4-372A-48EA-8111-DE01E9AE6586}"/>
              </a:ext>
            </a:extLst>
          </p:cNvPr>
          <p:cNvCxnSpPr>
            <a:cxnSpLocks/>
            <a:stCxn id="25" idx="0"/>
            <a:endCxn id="26" idx="3"/>
          </p:cNvCxnSpPr>
          <p:nvPr/>
        </p:nvCxnSpPr>
        <p:spPr>
          <a:xfrm rot="16200000" flipV="1">
            <a:off x="9919913" y="1695692"/>
            <a:ext cx="710715" cy="1148886"/>
          </a:xfrm>
          <a:prstGeom prst="bentConnector2">
            <a:avLst/>
          </a:prstGeom>
          <a:ln w="28575">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sp>
        <p:nvSpPr>
          <p:cNvPr id="38" name="Rectangle : coins arrondis 37">
            <a:extLst>
              <a:ext uri="{FF2B5EF4-FFF2-40B4-BE49-F238E27FC236}">
                <a16:creationId xmlns:a16="http://schemas.microsoft.com/office/drawing/2014/main" id="{492C8BEB-1CC3-4B47-8136-B3158A7AE0B8}"/>
              </a:ext>
            </a:extLst>
          </p:cNvPr>
          <p:cNvSpPr/>
          <p:nvPr/>
        </p:nvSpPr>
        <p:spPr>
          <a:xfrm>
            <a:off x="2882725" y="6105331"/>
            <a:ext cx="6426549" cy="387544"/>
          </a:xfrm>
          <a:prstGeom prst="roundRect">
            <a:avLst/>
          </a:prstGeom>
          <a:solidFill>
            <a:srgbClr val="F0C1FF"/>
          </a:solidFill>
          <a:ln w="127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latin typeface="Ink Journal" panose="03080502000500000000" pitchFamily="66" charset="0"/>
              </a:rPr>
              <a:t>Nouvelles entreprises, nouveaux produits, nouveaux marchés</a:t>
            </a:r>
          </a:p>
        </p:txBody>
      </p:sp>
      <p:cxnSp>
        <p:nvCxnSpPr>
          <p:cNvPr id="39" name="Connecteur droit avec flèche 38">
            <a:extLst>
              <a:ext uri="{FF2B5EF4-FFF2-40B4-BE49-F238E27FC236}">
                <a16:creationId xmlns:a16="http://schemas.microsoft.com/office/drawing/2014/main" id="{D13DF505-A054-445E-911D-30B55EA41526}"/>
              </a:ext>
            </a:extLst>
          </p:cNvPr>
          <p:cNvCxnSpPr>
            <a:cxnSpLocks/>
            <a:endCxn id="38" idx="0"/>
          </p:cNvCxnSpPr>
          <p:nvPr/>
        </p:nvCxnSpPr>
        <p:spPr>
          <a:xfrm>
            <a:off x="6096000" y="5376268"/>
            <a:ext cx="0" cy="729063"/>
          </a:xfrm>
          <a:prstGeom prst="straightConnector1">
            <a:avLst/>
          </a:prstGeom>
          <a:ln w="28575">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3F680C56-D4B6-4C91-A5F1-783342CCFFF0}"/>
              </a:ext>
            </a:extLst>
          </p:cNvPr>
          <p:cNvSpPr/>
          <p:nvPr/>
        </p:nvSpPr>
        <p:spPr>
          <a:xfrm>
            <a:off x="383527" y="2369974"/>
            <a:ext cx="3819503" cy="14984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Ink Journal" panose="03080502000500000000" pitchFamily="66" charset="0"/>
            </a:endParaRPr>
          </a:p>
        </p:txBody>
      </p:sp>
    </p:spTree>
    <p:extLst>
      <p:ext uri="{BB962C8B-B14F-4D97-AF65-F5344CB8AC3E}">
        <p14:creationId xmlns:p14="http://schemas.microsoft.com/office/powerpoint/2010/main" val="462846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processus entrepreneurial</a:t>
            </a:r>
          </a:p>
        </p:txBody>
      </p:sp>
      <p:sp>
        <p:nvSpPr>
          <p:cNvPr id="6" name="Espace réservé du contenu 5">
            <a:extLst>
              <a:ext uri="{FF2B5EF4-FFF2-40B4-BE49-F238E27FC236}">
                <a16:creationId xmlns:a16="http://schemas.microsoft.com/office/drawing/2014/main" id="{30FBE732-0B02-40E9-BF64-463F1D16121F}"/>
              </a:ext>
            </a:extLst>
          </p:cNvPr>
          <p:cNvSpPr>
            <a:spLocks noGrp="1"/>
          </p:cNvSpPr>
          <p:nvPr>
            <p:ph idx="1"/>
          </p:nvPr>
        </p:nvSpPr>
        <p:spPr>
          <a:xfrm>
            <a:off x="6706853" y="1491886"/>
            <a:ext cx="5309556" cy="5157392"/>
          </a:xfrm>
        </p:spPr>
        <p:txBody>
          <a:bodyPr>
            <a:normAutofit fontScale="77500" lnSpcReduction="20000"/>
          </a:bodyPr>
          <a:lstStyle/>
          <a:p>
            <a:pPr>
              <a:spcBef>
                <a:spcPts val="100"/>
              </a:spcBef>
              <a:spcAft>
                <a:spcPts val="100"/>
              </a:spcAft>
            </a:pPr>
            <a:r>
              <a:rPr lang="fr-FR" b="1" kern="0" dirty="0"/>
              <a:t>Moi : </a:t>
            </a:r>
          </a:p>
          <a:p>
            <a:pPr lvl="1">
              <a:spcBef>
                <a:spcPts val="100"/>
              </a:spcBef>
              <a:spcAft>
                <a:spcPts val="100"/>
              </a:spcAft>
            </a:pPr>
            <a:r>
              <a:rPr lang="fr-FR" kern="0" dirty="0"/>
              <a:t>Qui suis-je ? </a:t>
            </a:r>
          </a:p>
          <a:p>
            <a:pPr lvl="1">
              <a:spcBef>
                <a:spcPts val="100"/>
              </a:spcBef>
              <a:spcAft>
                <a:spcPts val="100"/>
              </a:spcAft>
            </a:pPr>
            <a:r>
              <a:rPr lang="fr-FR" kern="0" dirty="0"/>
              <a:t>Qu’est-ce que je connais ? </a:t>
            </a:r>
          </a:p>
          <a:p>
            <a:pPr lvl="1">
              <a:spcBef>
                <a:spcPts val="100"/>
              </a:spcBef>
              <a:spcAft>
                <a:spcPts val="100"/>
              </a:spcAft>
            </a:pPr>
            <a:r>
              <a:rPr lang="fr-FR" kern="0" dirty="0"/>
              <a:t>Les compétences comportementales et techniques</a:t>
            </a:r>
          </a:p>
          <a:p>
            <a:pPr>
              <a:spcBef>
                <a:spcPts val="100"/>
              </a:spcBef>
              <a:spcAft>
                <a:spcPts val="100"/>
              </a:spcAft>
            </a:pPr>
            <a:r>
              <a:rPr lang="fr-FR" b="1" kern="0" dirty="0"/>
              <a:t>Barrières psychosociales</a:t>
            </a:r>
            <a:r>
              <a:rPr lang="fr-FR" kern="0" dirty="0"/>
              <a:t> :</a:t>
            </a:r>
          </a:p>
          <a:p>
            <a:pPr lvl="1">
              <a:spcBef>
                <a:spcPts val="100"/>
              </a:spcBef>
              <a:spcAft>
                <a:spcPts val="100"/>
              </a:spcAft>
            </a:pPr>
            <a:r>
              <a:rPr lang="fr-FR" dirty="0"/>
              <a:t>Peurs, préjugés, raisons pour ne pas oser, regrets, remords, honte…</a:t>
            </a:r>
            <a:endParaRPr lang="fr-FR" kern="0" dirty="0"/>
          </a:p>
          <a:p>
            <a:pPr>
              <a:spcBef>
                <a:spcPts val="100"/>
              </a:spcBef>
              <a:spcAft>
                <a:spcPts val="100"/>
              </a:spcAft>
            </a:pPr>
            <a:r>
              <a:rPr lang="fr-FR" b="1" kern="0" dirty="0"/>
              <a:t>Mon projet :</a:t>
            </a:r>
          </a:p>
          <a:p>
            <a:pPr lvl="1">
              <a:spcBef>
                <a:spcPts val="100"/>
              </a:spcBef>
              <a:spcAft>
                <a:spcPts val="100"/>
              </a:spcAft>
            </a:pPr>
            <a:r>
              <a:rPr lang="fr-FR" kern="0" dirty="0"/>
              <a:t>Que puis-je faire ? </a:t>
            </a:r>
          </a:p>
          <a:p>
            <a:pPr lvl="1">
              <a:spcBef>
                <a:spcPts val="100"/>
              </a:spcBef>
              <a:spcAft>
                <a:spcPts val="100"/>
              </a:spcAft>
            </a:pPr>
            <a:r>
              <a:rPr lang="fr-FR" kern="0" dirty="0"/>
              <a:t>Proposition d’un produit ou d’un service</a:t>
            </a:r>
          </a:p>
          <a:p>
            <a:pPr>
              <a:spcBef>
                <a:spcPts val="100"/>
              </a:spcBef>
              <a:spcAft>
                <a:spcPts val="100"/>
              </a:spcAft>
            </a:pPr>
            <a:r>
              <a:rPr lang="fr-FR" b="1" kern="0" dirty="0"/>
              <a:t>Mon environnement : </a:t>
            </a:r>
          </a:p>
          <a:p>
            <a:pPr lvl="1">
              <a:spcBef>
                <a:spcPts val="100"/>
              </a:spcBef>
              <a:spcAft>
                <a:spcPts val="100"/>
              </a:spcAft>
            </a:pPr>
            <a:r>
              <a:rPr lang="fr-FR" kern="0" dirty="0"/>
              <a:t>Quel est mon réseau ?</a:t>
            </a:r>
          </a:p>
          <a:p>
            <a:pPr lvl="1">
              <a:spcBef>
                <a:spcPts val="100"/>
              </a:spcBef>
              <a:spcAft>
                <a:spcPts val="100"/>
              </a:spcAft>
            </a:pPr>
            <a:r>
              <a:rPr lang="fr-FR" kern="0" dirty="0"/>
              <a:t>Les leviers d’influence</a:t>
            </a:r>
            <a:endParaRPr lang="fr-FR" dirty="0"/>
          </a:p>
        </p:txBody>
      </p:sp>
      <p:graphicFrame>
        <p:nvGraphicFramePr>
          <p:cNvPr id="5" name="Espace réservé du contenu 3">
            <a:extLst>
              <a:ext uri="{FF2B5EF4-FFF2-40B4-BE49-F238E27FC236}">
                <a16:creationId xmlns:a16="http://schemas.microsoft.com/office/drawing/2014/main" id="{8CDE326A-CB94-4773-A89F-1B94C1A06159}"/>
              </a:ext>
            </a:extLst>
          </p:cNvPr>
          <p:cNvGraphicFramePr>
            <a:graphicFrameLocks/>
          </p:cNvGraphicFramePr>
          <p:nvPr/>
        </p:nvGraphicFramePr>
        <p:xfrm>
          <a:off x="461497" y="1591287"/>
          <a:ext cx="5868652" cy="51573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llipse 2">
            <a:extLst>
              <a:ext uri="{FF2B5EF4-FFF2-40B4-BE49-F238E27FC236}">
                <a16:creationId xmlns:a16="http://schemas.microsoft.com/office/drawing/2014/main" id="{ED520271-34B5-4EA3-9041-6539F24CA5B7}"/>
              </a:ext>
            </a:extLst>
          </p:cNvPr>
          <p:cNvSpPr/>
          <p:nvPr/>
        </p:nvSpPr>
        <p:spPr>
          <a:xfrm>
            <a:off x="3395823" y="2242824"/>
            <a:ext cx="2810166" cy="1044116"/>
          </a:xfrm>
          <a:prstGeom prst="ellipse">
            <a:avLst/>
          </a:prstGeom>
          <a:solidFill>
            <a:srgbClr val="FFFFFF">
              <a:hueOff val="0"/>
              <a:satOff val="0"/>
              <a:lumOff val="0"/>
              <a:alphaOff val="0"/>
            </a:srgbClr>
          </a:solidFill>
          <a:ln w="19050" cap="flat" cmpd="sng" algn="ctr">
            <a:solidFill>
              <a:srgbClr val="000000">
                <a:shade val="80000"/>
                <a:hueOff val="0"/>
                <a:satOff val="0"/>
                <a:lumOff val="0"/>
                <a:alphaOff val="0"/>
              </a:srgbClr>
            </a:solidFill>
            <a:prstDash val="solid"/>
          </a:ln>
          <a:effectLst/>
        </p:spPr>
        <p:txBody>
          <a:bodyPr spcFirstLastPara="0" vert="horz" wrap="square" lIns="25400" tIns="25400" rIns="25400" bIns="25400" numCol="1" spcCol="1270" anchor="ctr" anchorCtr="0">
            <a:noAutofit/>
          </a:bodyPr>
          <a:lstStyle/>
          <a:p>
            <a:pPr algn="ctr"/>
            <a:r>
              <a:rPr lang="fr-FR" sz="2000" b="1" dirty="0">
                <a:latin typeface="Ink Journal" panose="03080502000500000000" pitchFamily="66" charset="0"/>
              </a:rPr>
              <a:t>Barrières Psychosociales</a:t>
            </a:r>
          </a:p>
        </p:txBody>
      </p:sp>
    </p:spTree>
    <p:extLst>
      <p:ext uri="{BB962C8B-B14F-4D97-AF65-F5344CB8AC3E}">
        <p14:creationId xmlns:p14="http://schemas.microsoft.com/office/powerpoint/2010/main" val="255180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57EA41F-0DA7-9942-932A-04544111C135}"/>
              </a:ext>
            </a:extLst>
          </p:cNvPr>
          <p:cNvSpPr txBox="1"/>
          <p:nvPr/>
        </p:nvSpPr>
        <p:spPr>
          <a:xfrm>
            <a:off x="1513490" y="2151727"/>
            <a:ext cx="8870729" cy="2554545"/>
          </a:xfrm>
          <a:prstGeom prst="rect">
            <a:avLst/>
          </a:prstGeom>
          <a:noFill/>
        </p:spPr>
        <p:txBody>
          <a:bodyPr wrap="square" rtlCol="0">
            <a:spAutoFit/>
          </a:bodyPr>
          <a:lstStyle/>
          <a:p>
            <a:pPr algn="ctr"/>
            <a:r>
              <a:rPr lang="fr-FR" sz="4000" dirty="0"/>
              <a:t>On devient entrepreneur grâce </a:t>
            </a:r>
            <a:br>
              <a:rPr lang="fr-FR" sz="4000" dirty="0"/>
            </a:br>
            <a:r>
              <a:rPr lang="fr-FR" sz="4000" dirty="0"/>
              <a:t>au regard des autres…</a:t>
            </a:r>
          </a:p>
          <a:p>
            <a:pPr algn="ctr"/>
            <a:endParaRPr lang="fr-FR" sz="4000" dirty="0"/>
          </a:p>
          <a:p>
            <a:pPr algn="ctr"/>
            <a:r>
              <a:rPr lang="fr-FR" sz="4000" dirty="0"/>
              <a:t>Notre projet existe grâce aux autres</a:t>
            </a:r>
          </a:p>
        </p:txBody>
      </p:sp>
    </p:spTree>
    <p:extLst>
      <p:ext uri="{BB962C8B-B14F-4D97-AF65-F5344CB8AC3E}">
        <p14:creationId xmlns:p14="http://schemas.microsoft.com/office/powerpoint/2010/main" val="4150617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E796B57-DDF2-4A36-B227-1CBAB41CF620}"/>
              </a:ext>
            </a:extLst>
          </p:cNvPr>
          <p:cNvSpPr>
            <a:spLocks noGrp="1"/>
          </p:cNvSpPr>
          <p:nvPr>
            <p:ph type="title"/>
          </p:nvPr>
        </p:nvSpPr>
        <p:spPr>
          <a:xfrm>
            <a:off x="838200" y="1993106"/>
            <a:ext cx="10515600" cy="2871787"/>
          </a:xfrm>
        </p:spPr>
        <p:txBody>
          <a:bodyPr anchor="ctr"/>
          <a:lstStyle/>
          <a:p>
            <a:pPr algn="ctr"/>
            <a:r>
              <a:rPr lang="fr-FR" b="1" dirty="0">
                <a:solidFill>
                  <a:schemeClr val="bg1"/>
                </a:solidFill>
                <a:latin typeface="Now Alt" panose="00000500000000000000" pitchFamily="50" charset="0"/>
              </a:rPr>
              <a:t>Entreprendre, un défi</a:t>
            </a:r>
          </a:p>
        </p:txBody>
      </p:sp>
    </p:spTree>
    <p:extLst>
      <p:ext uri="{BB962C8B-B14F-4D97-AF65-F5344CB8AC3E}">
        <p14:creationId xmlns:p14="http://schemas.microsoft.com/office/powerpoint/2010/main" val="16222180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rme libre : forme 8"/>
          <p:cNvSpPr/>
          <p:nvPr/>
        </p:nvSpPr>
        <p:spPr>
          <a:xfrm>
            <a:off x="1508093" y="167331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1" name="Forme libre : forme 9"/>
          <p:cNvSpPr/>
          <p:nvPr/>
        </p:nvSpPr>
        <p:spPr>
          <a:xfrm>
            <a:off x="3467404" y="167331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2" name="Forme libre : forme 10"/>
          <p:cNvSpPr/>
          <p:nvPr/>
        </p:nvSpPr>
        <p:spPr>
          <a:xfrm>
            <a:off x="2161193" y="167331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3" name="Forme libre : forme 11"/>
          <p:cNvSpPr/>
          <p:nvPr/>
        </p:nvSpPr>
        <p:spPr>
          <a:xfrm>
            <a:off x="2814303" y="167331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4" name="Forme libre : forme 12"/>
          <p:cNvSpPr/>
          <p:nvPr/>
        </p:nvSpPr>
        <p:spPr>
          <a:xfrm>
            <a:off x="1508424" y="232675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5" name="Forme libre : forme 13"/>
          <p:cNvSpPr/>
          <p:nvPr/>
        </p:nvSpPr>
        <p:spPr>
          <a:xfrm>
            <a:off x="3467727" y="232675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6" name="Forme libre : forme 14"/>
          <p:cNvSpPr/>
          <p:nvPr/>
        </p:nvSpPr>
        <p:spPr>
          <a:xfrm>
            <a:off x="2161525" y="232675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7" name="Forme libre : forme 15"/>
          <p:cNvSpPr/>
          <p:nvPr/>
        </p:nvSpPr>
        <p:spPr>
          <a:xfrm>
            <a:off x="2814627" y="232675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8" name="Forme libre : forme 16"/>
          <p:cNvSpPr/>
          <p:nvPr/>
        </p:nvSpPr>
        <p:spPr>
          <a:xfrm>
            <a:off x="1508748" y="298017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9" name="Forme libre : forme 17"/>
          <p:cNvSpPr/>
          <p:nvPr/>
        </p:nvSpPr>
        <p:spPr>
          <a:xfrm>
            <a:off x="3468059" y="298017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0" name="Forme libre : forme 18"/>
          <p:cNvSpPr/>
          <p:nvPr/>
        </p:nvSpPr>
        <p:spPr>
          <a:xfrm>
            <a:off x="2161849" y="298017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1" name="Forme libre : forme 19"/>
          <p:cNvSpPr/>
          <p:nvPr/>
        </p:nvSpPr>
        <p:spPr>
          <a:xfrm>
            <a:off x="2814950" y="298017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2" name="ZoneTexte 20"/>
          <p:cNvSpPr txBox="1"/>
          <p:nvPr/>
        </p:nvSpPr>
        <p:spPr>
          <a:xfrm>
            <a:off x="205023" y="372175"/>
            <a:ext cx="5708793" cy="967287"/>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1.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étoiles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avec</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5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segments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lever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votre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crayon</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telle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départ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soit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égal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au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d‘arrivée</a:t>
            </a:r>
            <a:endPar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3" name="ZoneTexte 21"/>
          <p:cNvSpPr txBox="1"/>
          <p:nvPr/>
        </p:nvSpPr>
        <p:spPr>
          <a:xfrm>
            <a:off x="6428559" y="377732"/>
            <a:ext cx="2624721" cy="1556935"/>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2.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les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machines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couleur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fils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ne se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touchent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l‘atelier</a:t>
            </a:r>
            <a:endPar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4" name="Forme libre : forme 22"/>
          <p:cNvSpPr/>
          <p:nvPr/>
        </p:nvSpPr>
        <p:spPr>
          <a:xfrm>
            <a:off x="9518949" y="748041"/>
            <a:ext cx="1959303"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FF"/>
          </a:solidFill>
          <a:ln w="571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5" name="Forme libre : forme 23"/>
          <p:cNvSpPr/>
          <p:nvPr/>
        </p:nvSpPr>
        <p:spPr>
          <a:xfrm>
            <a:off x="10335333" y="74804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190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6" name="Forme libre : forme 24"/>
          <p:cNvSpPr/>
          <p:nvPr/>
        </p:nvSpPr>
        <p:spPr>
          <a:xfrm>
            <a:off x="10335333" y="1368486"/>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190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7" name="Forme libre : forme 25"/>
          <p:cNvSpPr/>
          <p:nvPr/>
        </p:nvSpPr>
        <p:spPr>
          <a:xfrm>
            <a:off x="10335333" y="1956286"/>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190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8" name="Forme libre : forme 26"/>
          <p:cNvSpPr/>
          <p:nvPr/>
        </p:nvSpPr>
        <p:spPr>
          <a:xfrm>
            <a:off x="10335333" y="254407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190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9" name="Forme libre : forme 27"/>
          <p:cNvSpPr/>
          <p:nvPr/>
        </p:nvSpPr>
        <p:spPr>
          <a:xfrm>
            <a:off x="9518949" y="107459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190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0" name="Forme libre : forme 28"/>
          <p:cNvSpPr/>
          <p:nvPr/>
        </p:nvSpPr>
        <p:spPr>
          <a:xfrm>
            <a:off x="11151709" y="107459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190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1" name="Forme libre : forme 29"/>
          <p:cNvSpPr/>
          <p:nvPr/>
        </p:nvSpPr>
        <p:spPr>
          <a:xfrm>
            <a:off x="9518949" y="221752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190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2" name="Forme libre : forme 30"/>
          <p:cNvSpPr/>
          <p:nvPr/>
        </p:nvSpPr>
        <p:spPr>
          <a:xfrm>
            <a:off x="11151709" y="221752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190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3" name="ZoneTexte 31"/>
          <p:cNvSpPr txBox="1"/>
          <p:nvPr/>
        </p:nvSpPr>
        <p:spPr>
          <a:xfrm>
            <a:off x="190796" y="3748349"/>
            <a:ext cx="5569101" cy="672206"/>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3.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est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numéro</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place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parking</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occupée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par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voiture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p>
        </p:txBody>
      </p:sp>
      <p:pic>
        <p:nvPicPr>
          <p:cNvPr id="34" name="Image 33"/>
          <p:cNvPicPr>
            <a:picLocks noChangeAspect="1"/>
          </p:cNvPicPr>
          <p:nvPr/>
        </p:nvPicPr>
        <p:blipFill>
          <a:blip r:embed="rId2">
            <a:lum/>
            <a:alphaModFix/>
          </a:blip>
          <a:srcRect/>
          <a:stretch>
            <a:fillRect/>
          </a:stretch>
        </p:blipFill>
        <p:spPr>
          <a:xfrm>
            <a:off x="744055" y="4836890"/>
            <a:ext cx="4836536" cy="1276705"/>
          </a:xfrm>
          <a:prstGeom prst="rect">
            <a:avLst/>
          </a:prstGeom>
          <a:noFill/>
          <a:ln cap="flat">
            <a:noFill/>
          </a:ln>
        </p:spPr>
      </p:pic>
      <p:sp>
        <p:nvSpPr>
          <p:cNvPr id="35" name="ZoneTexte 33"/>
          <p:cNvSpPr txBox="1"/>
          <p:nvPr/>
        </p:nvSpPr>
        <p:spPr>
          <a:xfrm>
            <a:off x="6331364" y="3953831"/>
            <a:ext cx="2561533" cy="1851760"/>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4. Comment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résidence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en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ayant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salué</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monde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mais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croiser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deux</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fois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la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personne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p:txBody>
      </p:sp>
      <p:sp>
        <p:nvSpPr>
          <p:cNvPr id="36" name="Forme libre : forme 34"/>
          <p:cNvSpPr/>
          <p:nvPr/>
        </p:nvSpPr>
        <p:spPr>
          <a:xfrm>
            <a:off x="9057808" y="3953831"/>
            <a:ext cx="2285862"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EEEEEE"/>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7" name="Connecteur droit 35"/>
          <p:cNvSpPr/>
          <p:nvPr/>
        </p:nvSpPr>
        <p:spPr>
          <a:xfrm>
            <a:off x="9057808" y="5064103"/>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1270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8" name="Connecteur droit 36"/>
          <p:cNvSpPr/>
          <p:nvPr/>
        </p:nvSpPr>
        <p:spPr>
          <a:xfrm>
            <a:off x="9053281" y="4541622"/>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1270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9" name="Connecteur droit 37"/>
          <p:cNvSpPr/>
          <p:nvPr/>
        </p:nvSpPr>
        <p:spPr>
          <a:xfrm>
            <a:off x="9057808" y="5553929"/>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1270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0" name="Connecteur droit 38"/>
          <p:cNvSpPr/>
          <p:nvPr/>
        </p:nvSpPr>
        <p:spPr>
          <a:xfrm>
            <a:off x="10200744" y="3953831"/>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1270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1" name="Connecteur droit 39"/>
          <p:cNvSpPr/>
          <p:nvPr/>
        </p:nvSpPr>
        <p:spPr>
          <a:xfrm>
            <a:off x="9645608" y="3937508"/>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1270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2" name="Connecteur droit 40"/>
          <p:cNvSpPr/>
          <p:nvPr/>
        </p:nvSpPr>
        <p:spPr>
          <a:xfrm>
            <a:off x="10755879" y="3953831"/>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1270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3" name="Forme libre : forme 41"/>
          <p:cNvSpPr/>
          <p:nvPr/>
        </p:nvSpPr>
        <p:spPr>
          <a:xfrm>
            <a:off x="9776229" y="408445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4" name="Forme libre : forme 42"/>
          <p:cNvSpPr/>
          <p:nvPr/>
        </p:nvSpPr>
        <p:spPr>
          <a:xfrm>
            <a:off x="10299033" y="408477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5" name="Forme libre : forme 43"/>
          <p:cNvSpPr/>
          <p:nvPr/>
        </p:nvSpPr>
        <p:spPr>
          <a:xfrm>
            <a:off x="10887156" y="408510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6" name="Forme libre : forme 44"/>
          <p:cNvSpPr/>
          <p:nvPr/>
        </p:nvSpPr>
        <p:spPr>
          <a:xfrm>
            <a:off x="10887479" y="464056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7" name="Forme libre : forme 45"/>
          <p:cNvSpPr/>
          <p:nvPr/>
        </p:nvSpPr>
        <p:spPr>
          <a:xfrm>
            <a:off x="10300012" y="4640898"/>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8" name="Forme libre : forme 46"/>
          <p:cNvSpPr/>
          <p:nvPr/>
        </p:nvSpPr>
        <p:spPr>
          <a:xfrm>
            <a:off x="10299357" y="5130069"/>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9" name="Forme libre : forme 47"/>
          <p:cNvSpPr/>
          <p:nvPr/>
        </p:nvSpPr>
        <p:spPr>
          <a:xfrm>
            <a:off x="10887479" y="513039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0" name="Forme libre : forme 48"/>
          <p:cNvSpPr/>
          <p:nvPr/>
        </p:nvSpPr>
        <p:spPr>
          <a:xfrm>
            <a:off x="10887803" y="5685860"/>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1" name="Forme libre : forme 49"/>
          <p:cNvSpPr/>
          <p:nvPr/>
        </p:nvSpPr>
        <p:spPr>
          <a:xfrm>
            <a:off x="10300344" y="568618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2" name="Forme libre : forme 50"/>
          <p:cNvSpPr/>
          <p:nvPr/>
        </p:nvSpPr>
        <p:spPr>
          <a:xfrm>
            <a:off x="9189408" y="513039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3" name="Forme libre : forme 51"/>
          <p:cNvSpPr/>
          <p:nvPr/>
        </p:nvSpPr>
        <p:spPr>
          <a:xfrm>
            <a:off x="9777531" y="513072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4" name="Forme libre : forme 52"/>
          <p:cNvSpPr/>
          <p:nvPr/>
        </p:nvSpPr>
        <p:spPr>
          <a:xfrm>
            <a:off x="9777854" y="568618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5" name="Forme libre : forme 53"/>
          <p:cNvSpPr/>
          <p:nvPr/>
        </p:nvSpPr>
        <p:spPr>
          <a:xfrm>
            <a:off x="9190395" y="568651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6" name="Forme libre : forme 54"/>
          <p:cNvSpPr/>
          <p:nvPr/>
        </p:nvSpPr>
        <p:spPr>
          <a:xfrm>
            <a:off x="9777531" y="4640898"/>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7" name="Forme libre : forme 55"/>
          <p:cNvSpPr/>
          <p:nvPr/>
        </p:nvSpPr>
        <p:spPr>
          <a:xfrm>
            <a:off x="9190063" y="464122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8" name="Forme libre : forme 56"/>
          <p:cNvSpPr/>
          <p:nvPr/>
        </p:nvSpPr>
        <p:spPr>
          <a:xfrm>
            <a:off x="9188762" y="408477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FF3333"/>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9" name="Forme libre : forme 57"/>
          <p:cNvSpPr/>
          <p:nvPr/>
        </p:nvSpPr>
        <p:spPr>
          <a:xfrm>
            <a:off x="11341239" y="5656455"/>
            <a:ext cx="489825" cy="326550"/>
          </a:xfrm>
          <a:custGeom>
            <a:avLst>
              <a:gd name="f0" fmla="val 16200"/>
              <a:gd name="f1" fmla="val 5400"/>
            </a:avLst>
            <a:gdLst>
              <a:gd name="f2" fmla="val w"/>
              <a:gd name="f3" fmla="val h"/>
              <a:gd name="f4" fmla="val 0"/>
              <a:gd name="f5" fmla="val 21600"/>
              <a:gd name="f6" fmla="val 10800"/>
              <a:gd name="f7" fmla="*/ f2 1 21600"/>
              <a:gd name="f8" fmla="*/ f3 1 21600"/>
              <a:gd name="f9" fmla="val f4"/>
              <a:gd name="f10" fmla="val f5"/>
              <a:gd name="f11" fmla="pin 0 f0 21600"/>
              <a:gd name="f12" fmla="pin 0 f1 10800"/>
              <a:gd name="f13" fmla="+- f10 0 f9"/>
              <a:gd name="f14" fmla="val f11"/>
              <a:gd name="f15" fmla="val f12"/>
              <a:gd name="f16" fmla="*/ f11 f7 1"/>
              <a:gd name="f17" fmla="*/ f12 f8 1"/>
              <a:gd name="f18" fmla="*/ f13 1 21600"/>
              <a:gd name="f19" fmla="+- 21600 0 f15"/>
              <a:gd name="f20" fmla="+- 21600 0 f14"/>
              <a:gd name="f21" fmla="*/ f15 f8 1"/>
              <a:gd name="f22" fmla="*/ 0 f18 1"/>
              <a:gd name="f23" fmla="*/ f20 f15 1"/>
              <a:gd name="f24" fmla="*/ f19 f8 1"/>
              <a:gd name="f25" fmla="*/ f23 1 10800"/>
              <a:gd name="f26" fmla="*/ f22 1 f18"/>
              <a:gd name="f27" fmla="+- f14 f25 0"/>
              <a:gd name="f28" fmla="*/ f26 f7 1"/>
              <a:gd name="f29" fmla="*/ f27 f7 1"/>
            </a:gdLst>
            <a:ahLst>
              <a:ahXY gdRefX="f0" minX="f4" maxX="f5" gdRefY="f1" minY="f4" maxY="f6">
                <a:pos x="f16" y="f17"/>
              </a:ahXY>
            </a:ahLst>
            <a:cxnLst>
              <a:cxn ang="3cd4">
                <a:pos x="hc" y="t"/>
              </a:cxn>
              <a:cxn ang="0">
                <a:pos x="r" y="vc"/>
              </a:cxn>
              <a:cxn ang="cd4">
                <a:pos x="hc" y="b"/>
              </a:cxn>
              <a:cxn ang="cd2">
                <a:pos x="l" y="vc"/>
              </a:cxn>
            </a:cxnLst>
            <a:rect l="f28" t="f21" r="f29" b="f24"/>
            <a:pathLst>
              <a:path w="21600" h="21600">
                <a:moveTo>
                  <a:pt x="f4" y="f15"/>
                </a:moveTo>
                <a:lnTo>
                  <a:pt x="f14" y="f15"/>
                </a:lnTo>
                <a:lnTo>
                  <a:pt x="f14" y="f4"/>
                </a:lnTo>
                <a:lnTo>
                  <a:pt x="f5" y="f6"/>
                </a:lnTo>
                <a:lnTo>
                  <a:pt x="f14" y="f5"/>
                </a:lnTo>
                <a:lnTo>
                  <a:pt x="f14" y="f19"/>
                </a:lnTo>
                <a:lnTo>
                  <a:pt x="f4" y="f19"/>
                </a:lnTo>
                <a:close/>
              </a:path>
            </a:pathLst>
          </a:custGeom>
          <a:solidFill>
            <a:srgbClr val="99CCFF"/>
          </a:solidFill>
          <a:ln w="1270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cxnSp>
        <p:nvCxnSpPr>
          <p:cNvPr id="61" name="Connecteur droit 60">
            <a:extLst>
              <a:ext uri="{FF2B5EF4-FFF2-40B4-BE49-F238E27FC236}">
                <a16:creationId xmlns:a16="http://schemas.microsoft.com/office/drawing/2014/main" id="{18EB83FE-77A9-4A17-BF33-6DCDFF7F7B91}"/>
              </a:ext>
            </a:extLst>
          </p:cNvPr>
          <p:cNvCxnSpPr>
            <a:cxnSpLocks/>
          </p:cNvCxnSpPr>
          <p:nvPr/>
        </p:nvCxnSpPr>
        <p:spPr>
          <a:xfrm flipH="1">
            <a:off x="184481" y="3536950"/>
            <a:ext cx="11829475" cy="0"/>
          </a:xfrm>
          <a:prstGeom prst="line">
            <a:avLst/>
          </a:prstGeom>
        </p:spPr>
        <p:style>
          <a:lnRef idx="3">
            <a:schemeClr val="dk1"/>
          </a:lnRef>
          <a:fillRef idx="0">
            <a:schemeClr val="dk1"/>
          </a:fillRef>
          <a:effectRef idx="2">
            <a:schemeClr val="dk1"/>
          </a:effectRef>
          <a:fontRef idx="minor">
            <a:schemeClr val="tx1"/>
          </a:fontRef>
        </p:style>
      </p:cxnSp>
      <p:cxnSp>
        <p:nvCxnSpPr>
          <p:cNvPr id="63" name="Connecteur droit 62">
            <a:extLst>
              <a:ext uri="{FF2B5EF4-FFF2-40B4-BE49-F238E27FC236}">
                <a16:creationId xmlns:a16="http://schemas.microsoft.com/office/drawing/2014/main" id="{9AF3C8A7-0E11-410A-AC36-AF5D6528D30A}"/>
              </a:ext>
            </a:extLst>
          </p:cNvPr>
          <p:cNvCxnSpPr>
            <a:cxnSpLocks/>
          </p:cNvCxnSpPr>
          <p:nvPr/>
        </p:nvCxnSpPr>
        <p:spPr>
          <a:xfrm flipH="1">
            <a:off x="6096000" y="784988"/>
            <a:ext cx="28131" cy="5632282"/>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713765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500"/>
                                        <p:tgtEl>
                                          <p:spTgt spid="2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500"/>
                                        <p:tgtEl>
                                          <p:spTgt spid="29"/>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500"/>
                                        <p:tgtEl>
                                          <p:spTgt spid="30"/>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1"/>
                                        </p:tgtEl>
                                        <p:attrNameLst>
                                          <p:attrName>style.visibility</p:attrName>
                                        </p:attrNameLst>
                                      </p:cBhvr>
                                      <p:to>
                                        <p:strVal val="visible"/>
                                      </p:to>
                                    </p:set>
                                    <p:animEffect transition="in" filter="fade">
                                      <p:cBhvr>
                                        <p:cTn id="72" dur="500"/>
                                        <p:tgtEl>
                                          <p:spTgt spid="31"/>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2"/>
                                        </p:tgtEl>
                                        <p:attrNameLst>
                                          <p:attrName>style.visibility</p:attrName>
                                        </p:attrNameLst>
                                      </p:cBhvr>
                                      <p:to>
                                        <p:strVal val="visible"/>
                                      </p:to>
                                    </p:set>
                                    <p:animEffect transition="in" filter="fade">
                                      <p:cBhvr>
                                        <p:cTn id="75" dur="500"/>
                                        <p:tgtEl>
                                          <p:spTgt spid="32"/>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33"/>
                                        </p:tgtEl>
                                        <p:attrNameLst>
                                          <p:attrName>style.visibility</p:attrName>
                                        </p:attrNameLst>
                                      </p:cBhvr>
                                      <p:to>
                                        <p:strVal val="visible"/>
                                      </p:to>
                                    </p:set>
                                    <p:animEffect transition="in" filter="fade">
                                      <p:cBhvr>
                                        <p:cTn id="80" dur="500"/>
                                        <p:tgtEl>
                                          <p:spTgt spid="33"/>
                                        </p:tgtEl>
                                      </p:cBhvr>
                                    </p:animEffect>
                                  </p:childTnLst>
                                </p:cTn>
                              </p:par>
                              <p:par>
                                <p:cTn id="81" presetID="10" presetClass="entr" presetSubtype="0" fill="hold" nodeType="withEffect">
                                  <p:stCondLst>
                                    <p:cond delay="0"/>
                                  </p:stCondLst>
                                  <p:childTnLst>
                                    <p:set>
                                      <p:cBhvr>
                                        <p:cTn id="82" dur="1" fill="hold">
                                          <p:stCondLst>
                                            <p:cond delay="0"/>
                                          </p:stCondLst>
                                        </p:cTn>
                                        <p:tgtEl>
                                          <p:spTgt spid="34"/>
                                        </p:tgtEl>
                                        <p:attrNameLst>
                                          <p:attrName>style.visibility</p:attrName>
                                        </p:attrNameLst>
                                      </p:cBhvr>
                                      <p:to>
                                        <p:strVal val="visible"/>
                                      </p:to>
                                    </p:set>
                                    <p:animEffect transition="in" filter="fade">
                                      <p:cBhvr>
                                        <p:cTn id="83" dur="500"/>
                                        <p:tgtEl>
                                          <p:spTgt spid="34"/>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fade">
                                      <p:cBhvr>
                                        <p:cTn id="88" dur="500"/>
                                        <p:tgtEl>
                                          <p:spTgt spid="35"/>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36"/>
                                        </p:tgtEl>
                                        <p:attrNameLst>
                                          <p:attrName>style.visibility</p:attrName>
                                        </p:attrNameLst>
                                      </p:cBhvr>
                                      <p:to>
                                        <p:strVal val="visible"/>
                                      </p:to>
                                    </p:set>
                                    <p:animEffect transition="in" filter="fade">
                                      <p:cBhvr>
                                        <p:cTn id="91" dur="500"/>
                                        <p:tgtEl>
                                          <p:spTgt spid="36"/>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37"/>
                                        </p:tgtEl>
                                        <p:attrNameLst>
                                          <p:attrName>style.visibility</p:attrName>
                                        </p:attrNameLst>
                                      </p:cBhvr>
                                      <p:to>
                                        <p:strVal val="visible"/>
                                      </p:to>
                                    </p:set>
                                    <p:animEffect transition="in" filter="fade">
                                      <p:cBhvr>
                                        <p:cTn id="94" dur="500"/>
                                        <p:tgtEl>
                                          <p:spTgt spid="37"/>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38"/>
                                        </p:tgtEl>
                                        <p:attrNameLst>
                                          <p:attrName>style.visibility</p:attrName>
                                        </p:attrNameLst>
                                      </p:cBhvr>
                                      <p:to>
                                        <p:strVal val="visible"/>
                                      </p:to>
                                    </p:set>
                                    <p:animEffect transition="in" filter="fade">
                                      <p:cBhvr>
                                        <p:cTn id="97" dur="500"/>
                                        <p:tgtEl>
                                          <p:spTgt spid="38"/>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39"/>
                                        </p:tgtEl>
                                        <p:attrNameLst>
                                          <p:attrName>style.visibility</p:attrName>
                                        </p:attrNameLst>
                                      </p:cBhvr>
                                      <p:to>
                                        <p:strVal val="visible"/>
                                      </p:to>
                                    </p:set>
                                    <p:animEffect transition="in" filter="fade">
                                      <p:cBhvr>
                                        <p:cTn id="100" dur="500"/>
                                        <p:tgtEl>
                                          <p:spTgt spid="39"/>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0"/>
                                        </p:tgtEl>
                                        <p:attrNameLst>
                                          <p:attrName>style.visibility</p:attrName>
                                        </p:attrNameLst>
                                      </p:cBhvr>
                                      <p:to>
                                        <p:strVal val="visible"/>
                                      </p:to>
                                    </p:set>
                                    <p:animEffect transition="in" filter="fade">
                                      <p:cBhvr>
                                        <p:cTn id="103" dur="500"/>
                                        <p:tgtEl>
                                          <p:spTgt spid="40"/>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41"/>
                                        </p:tgtEl>
                                        <p:attrNameLst>
                                          <p:attrName>style.visibility</p:attrName>
                                        </p:attrNameLst>
                                      </p:cBhvr>
                                      <p:to>
                                        <p:strVal val="visible"/>
                                      </p:to>
                                    </p:set>
                                    <p:animEffect transition="in" filter="fade">
                                      <p:cBhvr>
                                        <p:cTn id="106" dur="500"/>
                                        <p:tgtEl>
                                          <p:spTgt spid="41"/>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42"/>
                                        </p:tgtEl>
                                        <p:attrNameLst>
                                          <p:attrName>style.visibility</p:attrName>
                                        </p:attrNameLst>
                                      </p:cBhvr>
                                      <p:to>
                                        <p:strVal val="visible"/>
                                      </p:to>
                                    </p:set>
                                    <p:animEffect transition="in" filter="fade">
                                      <p:cBhvr>
                                        <p:cTn id="109" dur="500"/>
                                        <p:tgtEl>
                                          <p:spTgt spid="42"/>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43"/>
                                        </p:tgtEl>
                                        <p:attrNameLst>
                                          <p:attrName>style.visibility</p:attrName>
                                        </p:attrNameLst>
                                      </p:cBhvr>
                                      <p:to>
                                        <p:strVal val="visible"/>
                                      </p:to>
                                    </p:set>
                                    <p:animEffect transition="in" filter="fade">
                                      <p:cBhvr>
                                        <p:cTn id="112" dur="500"/>
                                        <p:tgtEl>
                                          <p:spTgt spid="43"/>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44"/>
                                        </p:tgtEl>
                                        <p:attrNameLst>
                                          <p:attrName>style.visibility</p:attrName>
                                        </p:attrNameLst>
                                      </p:cBhvr>
                                      <p:to>
                                        <p:strVal val="visible"/>
                                      </p:to>
                                    </p:set>
                                    <p:animEffect transition="in" filter="fade">
                                      <p:cBhvr>
                                        <p:cTn id="115" dur="500"/>
                                        <p:tgtEl>
                                          <p:spTgt spid="44"/>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45"/>
                                        </p:tgtEl>
                                        <p:attrNameLst>
                                          <p:attrName>style.visibility</p:attrName>
                                        </p:attrNameLst>
                                      </p:cBhvr>
                                      <p:to>
                                        <p:strVal val="visible"/>
                                      </p:to>
                                    </p:set>
                                    <p:animEffect transition="in" filter="fade">
                                      <p:cBhvr>
                                        <p:cTn id="118" dur="500"/>
                                        <p:tgtEl>
                                          <p:spTgt spid="45"/>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46"/>
                                        </p:tgtEl>
                                        <p:attrNameLst>
                                          <p:attrName>style.visibility</p:attrName>
                                        </p:attrNameLst>
                                      </p:cBhvr>
                                      <p:to>
                                        <p:strVal val="visible"/>
                                      </p:to>
                                    </p:set>
                                    <p:animEffect transition="in" filter="fade">
                                      <p:cBhvr>
                                        <p:cTn id="121" dur="500"/>
                                        <p:tgtEl>
                                          <p:spTgt spid="46"/>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47"/>
                                        </p:tgtEl>
                                        <p:attrNameLst>
                                          <p:attrName>style.visibility</p:attrName>
                                        </p:attrNameLst>
                                      </p:cBhvr>
                                      <p:to>
                                        <p:strVal val="visible"/>
                                      </p:to>
                                    </p:set>
                                    <p:animEffect transition="in" filter="fade">
                                      <p:cBhvr>
                                        <p:cTn id="124" dur="500"/>
                                        <p:tgtEl>
                                          <p:spTgt spid="47"/>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48"/>
                                        </p:tgtEl>
                                        <p:attrNameLst>
                                          <p:attrName>style.visibility</p:attrName>
                                        </p:attrNameLst>
                                      </p:cBhvr>
                                      <p:to>
                                        <p:strVal val="visible"/>
                                      </p:to>
                                    </p:set>
                                    <p:animEffect transition="in" filter="fade">
                                      <p:cBhvr>
                                        <p:cTn id="127" dur="500"/>
                                        <p:tgtEl>
                                          <p:spTgt spid="48"/>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49"/>
                                        </p:tgtEl>
                                        <p:attrNameLst>
                                          <p:attrName>style.visibility</p:attrName>
                                        </p:attrNameLst>
                                      </p:cBhvr>
                                      <p:to>
                                        <p:strVal val="visible"/>
                                      </p:to>
                                    </p:set>
                                    <p:animEffect transition="in" filter="fade">
                                      <p:cBhvr>
                                        <p:cTn id="130" dur="500"/>
                                        <p:tgtEl>
                                          <p:spTgt spid="49"/>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50"/>
                                        </p:tgtEl>
                                        <p:attrNameLst>
                                          <p:attrName>style.visibility</p:attrName>
                                        </p:attrNameLst>
                                      </p:cBhvr>
                                      <p:to>
                                        <p:strVal val="visible"/>
                                      </p:to>
                                    </p:set>
                                    <p:animEffect transition="in" filter="fade">
                                      <p:cBhvr>
                                        <p:cTn id="133" dur="500"/>
                                        <p:tgtEl>
                                          <p:spTgt spid="50"/>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51"/>
                                        </p:tgtEl>
                                        <p:attrNameLst>
                                          <p:attrName>style.visibility</p:attrName>
                                        </p:attrNameLst>
                                      </p:cBhvr>
                                      <p:to>
                                        <p:strVal val="visible"/>
                                      </p:to>
                                    </p:set>
                                    <p:animEffect transition="in" filter="fade">
                                      <p:cBhvr>
                                        <p:cTn id="136" dur="500"/>
                                        <p:tgtEl>
                                          <p:spTgt spid="51"/>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52"/>
                                        </p:tgtEl>
                                        <p:attrNameLst>
                                          <p:attrName>style.visibility</p:attrName>
                                        </p:attrNameLst>
                                      </p:cBhvr>
                                      <p:to>
                                        <p:strVal val="visible"/>
                                      </p:to>
                                    </p:set>
                                    <p:animEffect transition="in" filter="fade">
                                      <p:cBhvr>
                                        <p:cTn id="139" dur="500"/>
                                        <p:tgtEl>
                                          <p:spTgt spid="52"/>
                                        </p:tgtEl>
                                      </p:cBhvr>
                                    </p:animEffect>
                                  </p:childTnLst>
                                </p:cTn>
                              </p:par>
                              <p:par>
                                <p:cTn id="140" presetID="10" presetClass="entr" presetSubtype="0" fill="hold" grpId="0" nodeType="withEffect">
                                  <p:stCondLst>
                                    <p:cond delay="0"/>
                                  </p:stCondLst>
                                  <p:childTnLst>
                                    <p:set>
                                      <p:cBhvr>
                                        <p:cTn id="141" dur="1" fill="hold">
                                          <p:stCondLst>
                                            <p:cond delay="0"/>
                                          </p:stCondLst>
                                        </p:cTn>
                                        <p:tgtEl>
                                          <p:spTgt spid="53"/>
                                        </p:tgtEl>
                                        <p:attrNameLst>
                                          <p:attrName>style.visibility</p:attrName>
                                        </p:attrNameLst>
                                      </p:cBhvr>
                                      <p:to>
                                        <p:strVal val="visible"/>
                                      </p:to>
                                    </p:set>
                                    <p:animEffect transition="in" filter="fade">
                                      <p:cBhvr>
                                        <p:cTn id="142" dur="500"/>
                                        <p:tgtEl>
                                          <p:spTgt spid="53"/>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54"/>
                                        </p:tgtEl>
                                        <p:attrNameLst>
                                          <p:attrName>style.visibility</p:attrName>
                                        </p:attrNameLst>
                                      </p:cBhvr>
                                      <p:to>
                                        <p:strVal val="visible"/>
                                      </p:to>
                                    </p:set>
                                    <p:animEffect transition="in" filter="fade">
                                      <p:cBhvr>
                                        <p:cTn id="145" dur="500"/>
                                        <p:tgtEl>
                                          <p:spTgt spid="54"/>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55"/>
                                        </p:tgtEl>
                                        <p:attrNameLst>
                                          <p:attrName>style.visibility</p:attrName>
                                        </p:attrNameLst>
                                      </p:cBhvr>
                                      <p:to>
                                        <p:strVal val="visible"/>
                                      </p:to>
                                    </p:set>
                                    <p:animEffect transition="in" filter="fade">
                                      <p:cBhvr>
                                        <p:cTn id="148" dur="500"/>
                                        <p:tgtEl>
                                          <p:spTgt spid="55"/>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56"/>
                                        </p:tgtEl>
                                        <p:attrNameLst>
                                          <p:attrName>style.visibility</p:attrName>
                                        </p:attrNameLst>
                                      </p:cBhvr>
                                      <p:to>
                                        <p:strVal val="visible"/>
                                      </p:to>
                                    </p:set>
                                    <p:animEffect transition="in" filter="fade">
                                      <p:cBhvr>
                                        <p:cTn id="151" dur="500"/>
                                        <p:tgtEl>
                                          <p:spTgt spid="56"/>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57"/>
                                        </p:tgtEl>
                                        <p:attrNameLst>
                                          <p:attrName>style.visibility</p:attrName>
                                        </p:attrNameLst>
                                      </p:cBhvr>
                                      <p:to>
                                        <p:strVal val="visible"/>
                                      </p:to>
                                    </p:set>
                                    <p:animEffect transition="in" filter="fade">
                                      <p:cBhvr>
                                        <p:cTn id="154" dur="500"/>
                                        <p:tgtEl>
                                          <p:spTgt spid="57"/>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58"/>
                                        </p:tgtEl>
                                        <p:attrNameLst>
                                          <p:attrName>style.visibility</p:attrName>
                                        </p:attrNameLst>
                                      </p:cBhvr>
                                      <p:to>
                                        <p:strVal val="visible"/>
                                      </p:to>
                                    </p:set>
                                    <p:animEffect transition="in" filter="fade">
                                      <p:cBhvr>
                                        <p:cTn id="157" dur="500"/>
                                        <p:tgtEl>
                                          <p:spTgt spid="58"/>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59"/>
                                        </p:tgtEl>
                                        <p:attrNameLst>
                                          <p:attrName>style.visibility</p:attrName>
                                        </p:attrNameLst>
                                      </p:cBhvr>
                                      <p:to>
                                        <p:strVal val="visible"/>
                                      </p:to>
                                    </p:set>
                                    <p:animEffect transition="in" filter="fade">
                                      <p:cBhvr>
                                        <p:cTn id="16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p:bldP spid="23" grpId="0"/>
      <p:bldP spid="24" grpId="0" animBg="1"/>
      <p:bldP spid="25" grpId="0" animBg="1"/>
      <p:bldP spid="26" grpId="0" animBg="1"/>
      <p:bldP spid="27" grpId="0" animBg="1"/>
      <p:bldP spid="28" grpId="0" animBg="1"/>
      <p:bldP spid="29" grpId="0" animBg="1"/>
      <p:bldP spid="30" grpId="0" animBg="1"/>
      <p:bldP spid="31" grpId="0" animBg="1"/>
      <p:bldP spid="32" grpId="0" animBg="1"/>
      <p:bldP spid="33" grpId="0"/>
      <p:bldP spid="35" grpId="0"/>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3B9045-60F8-E446-AE5D-41176B4E1272}"/>
              </a:ext>
            </a:extLst>
          </p:cNvPr>
          <p:cNvSpPr>
            <a:spLocks noGrp="1"/>
          </p:cNvSpPr>
          <p:nvPr>
            <p:ph type="title"/>
          </p:nvPr>
        </p:nvSpPr>
        <p:spPr/>
        <p:txBody>
          <a:bodyPr/>
          <a:lstStyle/>
          <a:p>
            <a:r>
              <a:rPr lang="fr-FR" dirty="0"/>
              <a:t>Présentations</a:t>
            </a:r>
          </a:p>
        </p:txBody>
      </p:sp>
      <p:sp>
        <p:nvSpPr>
          <p:cNvPr id="3" name="Espace réservé du contenu 2">
            <a:extLst>
              <a:ext uri="{FF2B5EF4-FFF2-40B4-BE49-F238E27FC236}">
                <a16:creationId xmlns:a16="http://schemas.microsoft.com/office/drawing/2014/main" id="{F49A6DBA-59ED-2A45-BE49-98F728069488}"/>
              </a:ext>
            </a:extLst>
          </p:cNvPr>
          <p:cNvSpPr>
            <a:spLocks noGrp="1"/>
          </p:cNvSpPr>
          <p:nvPr>
            <p:ph idx="1"/>
          </p:nvPr>
        </p:nvSpPr>
        <p:spPr/>
        <p:txBody>
          <a:bodyPr/>
          <a:lstStyle/>
          <a:p>
            <a:r>
              <a:rPr lang="fr-FR" dirty="0"/>
              <a:t>Prénom</a:t>
            </a:r>
          </a:p>
          <a:p>
            <a:r>
              <a:rPr lang="fr-FR" dirty="0"/>
              <a:t>Quel objet vous portez souvent avec vous ?</a:t>
            </a:r>
          </a:p>
          <a:p>
            <a:r>
              <a:rPr lang="fr-FR" dirty="0"/>
              <a:t>D’où venez-vous ?</a:t>
            </a:r>
          </a:p>
          <a:p>
            <a:r>
              <a:rPr lang="fr-FR" dirty="0"/>
              <a:t>Est-ce que vous avez déjà suivi des formations en entrepreneuriat ?</a:t>
            </a:r>
          </a:p>
        </p:txBody>
      </p:sp>
    </p:spTree>
    <p:extLst>
      <p:ext uri="{BB962C8B-B14F-4D97-AF65-F5344CB8AC3E}">
        <p14:creationId xmlns:p14="http://schemas.microsoft.com/office/powerpoint/2010/main" val="1918502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rme libre : forme 8"/>
          <p:cNvSpPr/>
          <p:nvPr/>
        </p:nvSpPr>
        <p:spPr>
          <a:xfrm>
            <a:off x="1504874" y="1666953"/>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1" name="Forme libre : forme 9"/>
          <p:cNvSpPr/>
          <p:nvPr/>
        </p:nvSpPr>
        <p:spPr>
          <a:xfrm>
            <a:off x="3464185" y="1666953"/>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2" name="Forme libre : forme 10"/>
          <p:cNvSpPr/>
          <p:nvPr/>
        </p:nvSpPr>
        <p:spPr>
          <a:xfrm>
            <a:off x="2157974" y="1666953"/>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3" name="Forme libre : forme 11"/>
          <p:cNvSpPr/>
          <p:nvPr/>
        </p:nvSpPr>
        <p:spPr>
          <a:xfrm>
            <a:off x="2811084" y="1666953"/>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4" name="Forme libre : forme 12"/>
          <p:cNvSpPr/>
          <p:nvPr/>
        </p:nvSpPr>
        <p:spPr>
          <a:xfrm>
            <a:off x="1505205" y="2320387"/>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5" name="Forme libre : forme 13"/>
          <p:cNvSpPr/>
          <p:nvPr/>
        </p:nvSpPr>
        <p:spPr>
          <a:xfrm>
            <a:off x="3464508" y="2320387"/>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6" name="Forme libre : forme 14"/>
          <p:cNvSpPr/>
          <p:nvPr/>
        </p:nvSpPr>
        <p:spPr>
          <a:xfrm>
            <a:off x="2158306" y="2320387"/>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7" name="Forme libre : forme 15"/>
          <p:cNvSpPr/>
          <p:nvPr/>
        </p:nvSpPr>
        <p:spPr>
          <a:xfrm>
            <a:off x="2811408" y="2320387"/>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8" name="Forme libre : forme 16"/>
          <p:cNvSpPr/>
          <p:nvPr/>
        </p:nvSpPr>
        <p:spPr>
          <a:xfrm>
            <a:off x="1505529" y="2973811"/>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9" name="Forme libre : forme 17"/>
          <p:cNvSpPr/>
          <p:nvPr/>
        </p:nvSpPr>
        <p:spPr>
          <a:xfrm>
            <a:off x="3464840" y="2973811"/>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0" name="Forme libre : forme 18"/>
          <p:cNvSpPr/>
          <p:nvPr/>
        </p:nvSpPr>
        <p:spPr>
          <a:xfrm>
            <a:off x="2158630" y="2973811"/>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1" name="Forme libre : forme 19"/>
          <p:cNvSpPr/>
          <p:nvPr/>
        </p:nvSpPr>
        <p:spPr>
          <a:xfrm>
            <a:off x="2811731" y="2973811"/>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4" name="Forme libre : forme 22"/>
          <p:cNvSpPr/>
          <p:nvPr/>
        </p:nvSpPr>
        <p:spPr>
          <a:xfrm>
            <a:off x="9515730" y="741676"/>
            <a:ext cx="1959303"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FF"/>
          </a:solidFill>
          <a:ln w="571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5" name="Forme libre : forme 23"/>
          <p:cNvSpPr/>
          <p:nvPr/>
        </p:nvSpPr>
        <p:spPr>
          <a:xfrm>
            <a:off x="10332114" y="741676"/>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6" name="Forme libre : forme 24"/>
          <p:cNvSpPr/>
          <p:nvPr/>
        </p:nvSpPr>
        <p:spPr>
          <a:xfrm>
            <a:off x="10332114" y="136212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7" name="Forme libre : forme 25"/>
          <p:cNvSpPr/>
          <p:nvPr/>
        </p:nvSpPr>
        <p:spPr>
          <a:xfrm>
            <a:off x="10332114" y="194992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8" name="Forme libre : forme 26"/>
          <p:cNvSpPr/>
          <p:nvPr/>
        </p:nvSpPr>
        <p:spPr>
          <a:xfrm>
            <a:off x="10332114" y="2537712"/>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9" name="Forme libre : forme 27"/>
          <p:cNvSpPr/>
          <p:nvPr/>
        </p:nvSpPr>
        <p:spPr>
          <a:xfrm>
            <a:off x="9515730" y="1068226"/>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0" name="Forme libre : forme 28"/>
          <p:cNvSpPr/>
          <p:nvPr/>
        </p:nvSpPr>
        <p:spPr>
          <a:xfrm>
            <a:off x="11148490" y="1068226"/>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1" name="Forme libre : forme 29"/>
          <p:cNvSpPr/>
          <p:nvPr/>
        </p:nvSpPr>
        <p:spPr>
          <a:xfrm>
            <a:off x="9515730" y="2211162"/>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2" name="Forme libre : forme 30"/>
          <p:cNvSpPr/>
          <p:nvPr/>
        </p:nvSpPr>
        <p:spPr>
          <a:xfrm>
            <a:off x="11148490" y="2211162"/>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pic>
        <p:nvPicPr>
          <p:cNvPr id="34" name="Image 33"/>
          <p:cNvPicPr>
            <a:picLocks noChangeAspect="1"/>
          </p:cNvPicPr>
          <p:nvPr/>
        </p:nvPicPr>
        <p:blipFill>
          <a:blip r:embed="rId2">
            <a:lum/>
            <a:alphaModFix/>
          </a:blip>
          <a:srcRect/>
          <a:stretch>
            <a:fillRect/>
          </a:stretch>
        </p:blipFill>
        <p:spPr>
          <a:xfrm>
            <a:off x="859386" y="4532092"/>
            <a:ext cx="4150472" cy="1095604"/>
          </a:xfrm>
          <a:prstGeom prst="rect">
            <a:avLst/>
          </a:prstGeom>
          <a:noFill/>
          <a:ln cap="flat">
            <a:noFill/>
          </a:ln>
        </p:spPr>
      </p:pic>
      <p:sp>
        <p:nvSpPr>
          <p:cNvPr id="36" name="Forme libre : forme 34"/>
          <p:cNvSpPr/>
          <p:nvPr/>
        </p:nvSpPr>
        <p:spPr>
          <a:xfrm>
            <a:off x="9054589" y="3947466"/>
            <a:ext cx="2285862"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EEEEEE"/>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7" name="Connecteur droit 35"/>
          <p:cNvSpPr/>
          <p:nvPr/>
        </p:nvSpPr>
        <p:spPr>
          <a:xfrm>
            <a:off x="9054589" y="5057738"/>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8" name="Connecteur droit 36"/>
          <p:cNvSpPr/>
          <p:nvPr/>
        </p:nvSpPr>
        <p:spPr>
          <a:xfrm>
            <a:off x="9021934" y="4535257"/>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9" name="Connecteur droit 37"/>
          <p:cNvSpPr/>
          <p:nvPr/>
        </p:nvSpPr>
        <p:spPr>
          <a:xfrm>
            <a:off x="9054589" y="5547564"/>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0" name="Connecteur droit 38"/>
          <p:cNvSpPr/>
          <p:nvPr/>
        </p:nvSpPr>
        <p:spPr>
          <a:xfrm>
            <a:off x="10197525" y="3947466"/>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1" name="Connecteur droit 39"/>
          <p:cNvSpPr/>
          <p:nvPr/>
        </p:nvSpPr>
        <p:spPr>
          <a:xfrm>
            <a:off x="9642389" y="3931143"/>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2" name="Connecteur droit 40"/>
          <p:cNvSpPr/>
          <p:nvPr/>
        </p:nvSpPr>
        <p:spPr>
          <a:xfrm>
            <a:off x="10752660" y="3947466"/>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3" name="Forme libre : forme 41"/>
          <p:cNvSpPr/>
          <p:nvPr/>
        </p:nvSpPr>
        <p:spPr>
          <a:xfrm>
            <a:off x="9773010" y="407808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4" name="Forme libre : forme 42"/>
          <p:cNvSpPr/>
          <p:nvPr/>
        </p:nvSpPr>
        <p:spPr>
          <a:xfrm>
            <a:off x="10295814" y="4078410"/>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5" name="Forme libre : forme 43"/>
          <p:cNvSpPr/>
          <p:nvPr/>
        </p:nvSpPr>
        <p:spPr>
          <a:xfrm>
            <a:off x="10883937" y="407874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6" name="Forme libre : forme 44"/>
          <p:cNvSpPr/>
          <p:nvPr/>
        </p:nvSpPr>
        <p:spPr>
          <a:xfrm>
            <a:off x="10884260" y="463420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7" name="Forme libre : forme 45"/>
          <p:cNvSpPr/>
          <p:nvPr/>
        </p:nvSpPr>
        <p:spPr>
          <a:xfrm>
            <a:off x="10296793" y="4634533"/>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8" name="Forme libre : forme 46"/>
          <p:cNvSpPr/>
          <p:nvPr/>
        </p:nvSpPr>
        <p:spPr>
          <a:xfrm>
            <a:off x="10296138" y="512370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9" name="Forme libre : forme 47"/>
          <p:cNvSpPr/>
          <p:nvPr/>
        </p:nvSpPr>
        <p:spPr>
          <a:xfrm>
            <a:off x="10884260" y="512402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0" name="Forme libre : forme 48"/>
          <p:cNvSpPr/>
          <p:nvPr/>
        </p:nvSpPr>
        <p:spPr>
          <a:xfrm>
            <a:off x="10884584" y="567949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1" name="Forme libre : forme 49"/>
          <p:cNvSpPr/>
          <p:nvPr/>
        </p:nvSpPr>
        <p:spPr>
          <a:xfrm>
            <a:off x="10297125" y="5679819"/>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2" name="Forme libre : forme 50"/>
          <p:cNvSpPr/>
          <p:nvPr/>
        </p:nvSpPr>
        <p:spPr>
          <a:xfrm>
            <a:off x="9186189" y="512402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3" name="Forme libre : forme 51"/>
          <p:cNvSpPr/>
          <p:nvPr/>
        </p:nvSpPr>
        <p:spPr>
          <a:xfrm>
            <a:off x="9774312" y="5124359"/>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4" name="Forme libre : forme 52"/>
          <p:cNvSpPr/>
          <p:nvPr/>
        </p:nvSpPr>
        <p:spPr>
          <a:xfrm>
            <a:off x="9774635" y="5679819"/>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5" name="Forme libre : forme 53"/>
          <p:cNvSpPr/>
          <p:nvPr/>
        </p:nvSpPr>
        <p:spPr>
          <a:xfrm>
            <a:off x="9187176" y="5680150"/>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6" name="Forme libre : forme 54"/>
          <p:cNvSpPr/>
          <p:nvPr/>
        </p:nvSpPr>
        <p:spPr>
          <a:xfrm>
            <a:off x="9774312" y="4634533"/>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7" name="Forme libre : forme 55"/>
          <p:cNvSpPr/>
          <p:nvPr/>
        </p:nvSpPr>
        <p:spPr>
          <a:xfrm>
            <a:off x="9186844" y="463485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8" name="Forme libre : forme 56"/>
          <p:cNvSpPr/>
          <p:nvPr/>
        </p:nvSpPr>
        <p:spPr>
          <a:xfrm>
            <a:off x="9185543" y="4078410"/>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9" name="Forme libre : forme 57"/>
          <p:cNvSpPr/>
          <p:nvPr/>
        </p:nvSpPr>
        <p:spPr>
          <a:xfrm>
            <a:off x="11338020" y="5650090"/>
            <a:ext cx="489825" cy="326550"/>
          </a:xfrm>
          <a:custGeom>
            <a:avLst>
              <a:gd name="f0" fmla="val 16200"/>
              <a:gd name="f1" fmla="val 5400"/>
            </a:avLst>
            <a:gdLst>
              <a:gd name="f2" fmla="val w"/>
              <a:gd name="f3" fmla="val h"/>
              <a:gd name="f4" fmla="val 0"/>
              <a:gd name="f5" fmla="val 21600"/>
              <a:gd name="f6" fmla="val 10800"/>
              <a:gd name="f7" fmla="*/ f2 1 21600"/>
              <a:gd name="f8" fmla="*/ f3 1 21600"/>
              <a:gd name="f9" fmla="val f4"/>
              <a:gd name="f10" fmla="val f5"/>
              <a:gd name="f11" fmla="pin 0 f0 21600"/>
              <a:gd name="f12" fmla="pin 0 f1 10800"/>
              <a:gd name="f13" fmla="+- f10 0 f9"/>
              <a:gd name="f14" fmla="val f11"/>
              <a:gd name="f15" fmla="val f12"/>
              <a:gd name="f16" fmla="*/ f11 f7 1"/>
              <a:gd name="f17" fmla="*/ f12 f8 1"/>
              <a:gd name="f18" fmla="*/ f13 1 21600"/>
              <a:gd name="f19" fmla="+- 21600 0 f15"/>
              <a:gd name="f20" fmla="+- 21600 0 f14"/>
              <a:gd name="f21" fmla="*/ f15 f8 1"/>
              <a:gd name="f22" fmla="*/ 0 f18 1"/>
              <a:gd name="f23" fmla="*/ f20 f15 1"/>
              <a:gd name="f24" fmla="*/ f19 f8 1"/>
              <a:gd name="f25" fmla="*/ f23 1 10800"/>
              <a:gd name="f26" fmla="*/ f22 1 f18"/>
              <a:gd name="f27" fmla="+- f14 f25 0"/>
              <a:gd name="f28" fmla="*/ f26 f7 1"/>
              <a:gd name="f29" fmla="*/ f27 f7 1"/>
            </a:gdLst>
            <a:ahLst>
              <a:ahXY gdRefX="f0" minX="f4" maxX="f5" gdRefY="f1" minY="f4" maxY="f6">
                <a:pos x="f16" y="f17"/>
              </a:ahXY>
            </a:ahLst>
            <a:cxnLst>
              <a:cxn ang="3cd4">
                <a:pos x="hc" y="t"/>
              </a:cxn>
              <a:cxn ang="0">
                <a:pos x="r" y="vc"/>
              </a:cxn>
              <a:cxn ang="cd4">
                <a:pos x="hc" y="b"/>
              </a:cxn>
              <a:cxn ang="cd2">
                <a:pos x="l" y="vc"/>
              </a:cxn>
            </a:cxnLst>
            <a:rect l="f28" t="f21" r="f29" b="f24"/>
            <a:pathLst>
              <a:path w="21600" h="21600">
                <a:moveTo>
                  <a:pt x="f4" y="f15"/>
                </a:moveTo>
                <a:lnTo>
                  <a:pt x="f14" y="f15"/>
                </a:lnTo>
                <a:lnTo>
                  <a:pt x="f14" y="f4"/>
                </a:lnTo>
                <a:lnTo>
                  <a:pt x="f5" y="f6"/>
                </a:lnTo>
                <a:lnTo>
                  <a:pt x="f14" y="f5"/>
                </a:lnTo>
                <a:lnTo>
                  <a:pt x="f14" y="f19"/>
                </a:lnTo>
                <a:lnTo>
                  <a:pt x="f4" y="f19"/>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cxnSp>
        <p:nvCxnSpPr>
          <p:cNvPr id="61" name="Connecteur droit 60">
            <a:extLst>
              <a:ext uri="{FF2B5EF4-FFF2-40B4-BE49-F238E27FC236}">
                <a16:creationId xmlns:a16="http://schemas.microsoft.com/office/drawing/2014/main" id="{18EB83FE-77A9-4A17-BF33-6DCDFF7F7B91}"/>
              </a:ext>
            </a:extLst>
          </p:cNvPr>
          <p:cNvCxnSpPr>
            <a:cxnSpLocks/>
          </p:cNvCxnSpPr>
          <p:nvPr/>
        </p:nvCxnSpPr>
        <p:spPr>
          <a:xfrm flipH="1">
            <a:off x="181262" y="3530585"/>
            <a:ext cx="11829475" cy="0"/>
          </a:xfrm>
          <a:prstGeom prst="line">
            <a:avLst/>
          </a:prstGeom>
        </p:spPr>
        <p:style>
          <a:lnRef idx="3">
            <a:schemeClr val="dk1"/>
          </a:lnRef>
          <a:fillRef idx="0">
            <a:schemeClr val="dk1"/>
          </a:fillRef>
          <a:effectRef idx="2">
            <a:schemeClr val="dk1"/>
          </a:effectRef>
          <a:fontRef idx="minor">
            <a:schemeClr val="tx1"/>
          </a:fontRef>
        </p:style>
      </p:cxnSp>
      <p:cxnSp>
        <p:nvCxnSpPr>
          <p:cNvPr id="63" name="Connecteur droit 62">
            <a:extLst>
              <a:ext uri="{FF2B5EF4-FFF2-40B4-BE49-F238E27FC236}">
                <a16:creationId xmlns:a16="http://schemas.microsoft.com/office/drawing/2014/main" id="{9AF3C8A7-0E11-410A-AC36-AF5D6528D30A}"/>
              </a:ext>
            </a:extLst>
          </p:cNvPr>
          <p:cNvCxnSpPr>
            <a:cxnSpLocks/>
          </p:cNvCxnSpPr>
          <p:nvPr/>
        </p:nvCxnSpPr>
        <p:spPr>
          <a:xfrm flipH="1">
            <a:off x="6092781" y="778623"/>
            <a:ext cx="28131" cy="5632282"/>
          </a:xfrm>
          <a:prstGeom prst="line">
            <a:avLst/>
          </a:prstGeom>
        </p:spPr>
        <p:style>
          <a:lnRef idx="3">
            <a:schemeClr val="dk1"/>
          </a:lnRef>
          <a:fillRef idx="0">
            <a:schemeClr val="dk1"/>
          </a:fillRef>
          <a:effectRef idx="2">
            <a:schemeClr val="dk1"/>
          </a:effectRef>
          <a:fontRef idx="minor">
            <a:schemeClr val="tx1"/>
          </a:fontRef>
        </p:style>
      </p:cxnSp>
      <p:sp>
        <p:nvSpPr>
          <p:cNvPr id="60" name="CustomShape 56">
            <a:extLst>
              <a:ext uri="{FF2B5EF4-FFF2-40B4-BE49-F238E27FC236}">
                <a16:creationId xmlns:a16="http://schemas.microsoft.com/office/drawing/2014/main" id="{AA86AF5C-667A-4B8D-A4F4-E9642E15EEE9}"/>
              </a:ext>
            </a:extLst>
          </p:cNvPr>
          <p:cNvSpPr/>
          <p:nvPr/>
        </p:nvSpPr>
        <p:spPr>
          <a:xfrm>
            <a:off x="2556556" y="2043542"/>
            <a:ext cx="163276" cy="163293"/>
          </a:xfrm>
          <a:prstGeom prst="ellipse">
            <a:avLst/>
          </a:prstGeom>
          <a:solidFill>
            <a:srgbClr val="C00000"/>
          </a:solidFill>
          <a:ln>
            <a:solidFill>
              <a:srgbClr val="000000"/>
            </a:solidFill>
          </a:ln>
        </p:spPr>
      </p:sp>
      <p:sp>
        <p:nvSpPr>
          <p:cNvPr id="2" name="ZoneTexte 1">
            <a:extLst>
              <a:ext uri="{FF2B5EF4-FFF2-40B4-BE49-F238E27FC236}">
                <a16:creationId xmlns:a16="http://schemas.microsoft.com/office/drawing/2014/main" id="{9363FAE5-71C2-42A9-93CB-F5D9D2E44355}"/>
              </a:ext>
            </a:extLst>
          </p:cNvPr>
          <p:cNvSpPr txBox="1"/>
          <p:nvPr/>
        </p:nvSpPr>
        <p:spPr>
          <a:xfrm>
            <a:off x="4037279" y="1852892"/>
            <a:ext cx="200845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Calibri" panose="020F0502020204030204"/>
                <a:ea typeface="+mn-ea"/>
                <a:cs typeface="+mn-cs"/>
              </a:rPr>
              <a:t>Et si vous démarriez ici ?</a:t>
            </a:r>
          </a:p>
        </p:txBody>
      </p:sp>
      <p:sp>
        <p:nvSpPr>
          <p:cNvPr id="62" name="ZoneTexte 61">
            <a:extLst>
              <a:ext uri="{FF2B5EF4-FFF2-40B4-BE49-F238E27FC236}">
                <a16:creationId xmlns:a16="http://schemas.microsoft.com/office/drawing/2014/main" id="{6A6BA592-405F-41FD-8DBB-779F1AC3AA0A}"/>
              </a:ext>
            </a:extLst>
          </p:cNvPr>
          <p:cNvSpPr txBox="1"/>
          <p:nvPr/>
        </p:nvSpPr>
        <p:spPr>
          <a:xfrm>
            <a:off x="6096000" y="2734928"/>
            <a:ext cx="325281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Calibri" panose="020F0502020204030204"/>
                <a:ea typeface="+mn-ea"/>
                <a:cs typeface="+mn-cs"/>
              </a:rPr>
              <a:t>Et si vous commenciez et puis vous observiez ?</a:t>
            </a:r>
          </a:p>
        </p:txBody>
      </p:sp>
      <p:sp>
        <p:nvSpPr>
          <p:cNvPr id="64" name="ZoneTexte 63">
            <a:extLst>
              <a:ext uri="{FF2B5EF4-FFF2-40B4-BE49-F238E27FC236}">
                <a16:creationId xmlns:a16="http://schemas.microsoft.com/office/drawing/2014/main" id="{3E1B386C-CDBA-4D34-B366-56F5F5172C4E}"/>
              </a:ext>
            </a:extLst>
          </p:cNvPr>
          <p:cNvSpPr txBox="1"/>
          <p:nvPr/>
        </p:nvSpPr>
        <p:spPr>
          <a:xfrm>
            <a:off x="940421" y="5839403"/>
            <a:ext cx="409830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C00000"/>
                </a:solidFill>
                <a:effectLst/>
                <a:uLnTx/>
                <a:uFillTx/>
                <a:latin typeface="Calibri" panose="020F0502020204030204"/>
                <a:ea typeface="+mn-ea"/>
                <a:cs typeface="+mn-cs"/>
              </a:rPr>
              <a:t>Et si vous le voyiez autrement ?</a:t>
            </a:r>
            <a:endParaRPr kumimoji="0" lang="fr-FR" sz="18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69" name="ZoneTexte 68">
            <a:extLst>
              <a:ext uri="{FF2B5EF4-FFF2-40B4-BE49-F238E27FC236}">
                <a16:creationId xmlns:a16="http://schemas.microsoft.com/office/drawing/2014/main" id="{C1228538-C623-4174-8580-4EA53D296EF5}"/>
              </a:ext>
            </a:extLst>
          </p:cNvPr>
          <p:cNvSpPr txBox="1"/>
          <p:nvPr/>
        </p:nvSpPr>
        <p:spPr>
          <a:xfrm>
            <a:off x="6067902" y="5885570"/>
            <a:ext cx="297035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Calibri" panose="020F0502020204030204"/>
                <a:ea typeface="+mn-ea"/>
                <a:cs typeface="+mn-cs"/>
              </a:rPr>
              <a:t>Il n’y pas d’endroit où </a:t>
            </a:r>
            <a:br>
              <a:rPr kumimoji="0" lang="fr-FR" sz="1800" b="1" i="0" u="none" strike="noStrike" kern="1200" cap="none" spc="0" normalizeH="0" baseline="0" noProof="0" dirty="0">
                <a:ln>
                  <a:noFill/>
                </a:ln>
                <a:solidFill>
                  <a:srgbClr val="C00000"/>
                </a:solidFill>
                <a:effectLst/>
                <a:uLnTx/>
                <a:uFillTx/>
                <a:latin typeface="Calibri" panose="020F0502020204030204"/>
                <a:ea typeface="+mn-ea"/>
                <a:cs typeface="+mn-cs"/>
              </a:rPr>
            </a:br>
            <a:r>
              <a:rPr kumimoji="0" lang="fr-FR" sz="1800" b="1" i="0" u="none" strike="noStrike" kern="1200" cap="none" spc="0" normalizeH="0" baseline="0" noProof="0" dirty="0">
                <a:ln>
                  <a:noFill/>
                </a:ln>
                <a:solidFill>
                  <a:srgbClr val="C00000"/>
                </a:solidFill>
                <a:effectLst/>
                <a:uLnTx/>
                <a:uFillTx/>
                <a:latin typeface="Calibri" panose="020F0502020204030204"/>
                <a:ea typeface="+mn-ea"/>
                <a:cs typeface="+mn-cs"/>
              </a:rPr>
              <a:t>je peux repasser ?</a:t>
            </a:r>
          </a:p>
        </p:txBody>
      </p:sp>
      <p:sp>
        <p:nvSpPr>
          <p:cNvPr id="65" name="ZoneTexte 20">
            <a:extLst>
              <a:ext uri="{FF2B5EF4-FFF2-40B4-BE49-F238E27FC236}">
                <a16:creationId xmlns:a16="http://schemas.microsoft.com/office/drawing/2014/main" id="{75BB76B9-8599-4F4F-8628-865088DD402D}"/>
              </a:ext>
            </a:extLst>
          </p:cNvPr>
          <p:cNvSpPr txBox="1"/>
          <p:nvPr/>
        </p:nvSpPr>
        <p:spPr>
          <a:xfrm>
            <a:off x="205023" y="372175"/>
            <a:ext cx="5708793" cy="967287"/>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1.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étoiles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avec</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5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segments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lever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votre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crayon</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telle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départ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soit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égal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au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d‘arrivée</a:t>
            </a:r>
            <a:endPar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66" name="ZoneTexte 21">
            <a:extLst>
              <a:ext uri="{FF2B5EF4-FFF2-40B4-BE49-F238E27FC236}">
                <a16:creationId xmlns:a16="http://schemas.microsoft.com/office/drawing/2014/main" id="{E2D4B25C-45C1-2749-B401-27B63EE7CB1C}"/>
              </a:ext>
            </a:extLst>
          </p:cNvPr>
          <p:cNvSpPr txBox="1"/>
          <p:nvPr/>
        </p:nvSpPr>
        <p:spPr>
          <a:xfrm>
            <a:off x="6428559" y="377732"/>
            <a:ext cx="2624721" cy="1556935"/>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2.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les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machines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couleur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fils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ne se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touchent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l‘atelier</a:t>
            </a:r>
            <a:endPar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67" name="ZoneTexte 31">
            <a:extLst>
              <a:ext uri="{FF2B5EF4-FFF2-40B4-BE49-F238E27FC236}">
                <a16:creationId xmlns:a16="http://schemas.microsoft.com/office/drawing/2014/main" id="{D48AEE10-F891-E242-93CE-68DD3DDEB8B6}"/>
              </a:ext>
            </a:extLst>
          </p:cNvPr>
          <p:cNvSpPr txBox="1"/>
          <p:nvPr/>
        </p:nvSpPr>
        <p:spPr>
          <a:xfrm>
            <a:off x="190796" y="3748349"/>
            <a:ext cx="5569101" cy="672206"/>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3.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est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numéro</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place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parking</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occupée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par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voiture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p>
        </p:txBody>
      </p:sp>
      <p:sp>
        <p:nvSpPr>
          <p:cNvPr id="68" name="ZoneTexte 33">
            <a:extLst>
              <a:ext uri="{FF2B5EF4-FFF2-40B4-BE49-F238E27FC236}">
                <a16:creationId xmlns:a16="http://schemas.microsoft.com/office/drawing/2014/main" id="{B95930FD-6374-B846-B8FB-4731D2C087FD}"/>
              </a:ext>
            </a:extLst>
          </p:cNvPr>
          <p:cNvSpPr txBox="1"/>
          <p:nvPr/>
        </p:nvSpPr>
        <p:spPr>
          <a:xfrm>
            <a:off x="6331364" y="3953831"/>
            <a:ext cx="2561533" cy="1851760"/>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4. Comment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résidence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en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ayant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salué</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monde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mais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croiser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deux</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fois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la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personne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p:txBody>
      </p:sp>
    </p:spTree>
    <p:extLst>
      <p:ext uri="{BB962C8B-B14F-4D97-AF65-F5344CB8AC3E}">
        <p14:creationId xmlns:p14="http://schemas.microsoft.com/office/powerpoint/2010/main" val="600219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500"/>
                                        <p:tgtEl>
                                          <p:spTgt spid="6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fade">
                                      <p:cBhvr>
                                        <p:cTn id="15" dur="500"/>
                                        <p:tgtEl>
                                          <p:spTgt spid="6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4"/>
                                        </p:tgtEl>
                                        <p:attrNameLst>
                                          <p:attrName>style.visibility</p:attrName>
                                        </p:attrNameLst>
                                      </p:cBhvr>
                                      <p:to>
                                        <p:strVal val="visible"/>
                                      </p:to>
                                    </p:set>
                                    <p:animEffect transition="in" filter="fade">
                                      <p:cBhvr>
                                        <p:cTn id="20" dur="500"/>
                                        <p:tgtEl>
                                          <p:spTgt spid="6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fade">
                                      <p:cBhvr>
                                        <p:cTn id="25"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2" grpId="0"/>
      <p:bldP spid="64" grpId="0"/>
      <p:bldP spid="6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rme libre : forme 8"/>
          <p:cNvSpPr/>
          <p:nvPr/>
        </p:nvSpPr>
        <p:spPr>
          <a:xfrm>
            <a:off x="1504874" y="1581969"/>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1" name="Forme libre : forme 9"/>
          <p:cNvSpPr/>
          <p:nvPr/>
        </p:nvSpPr>
        <p:spPr>
          <a:xfrm>
            <a:off x="3464185" y="1581969"/>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2" name="Forme libre : forme 10"/>
          <p:cNvSpPr/>
          <p:nvPr/>
        </p:nvSpPr>
        <p:spPr>
          <a:xfrm>
            <a:off x="2157974" y="1581969"/>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3" name="Forme libre : forme 11"/>
          <p:cNvSpPr/>
          <p:nvPr/>
        </p:nvSpPr>
        <p:spPr>
          <a:xfrm>
            <a:off x="2811084" y="1581969"/>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4" name="Forme libre : forme 12"/>
          <p:cNvSpPr/>
          <p:nvPr/>
        </p:nvSpPr>
        <p:spPr>
          <a:xfrm>
            <a:off x="1505205" y="2235403"/>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5" name="Forme libre : forme 13"/>
          <p:cNvSpPr/>
          <p:nvPr/>
        </p:nvSpPr>
        <p:spPr>
          <a:xfrm>
            <a:off x="3464508" y="2235403"/>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6" name="Forme libre : forme 14"/>
          <p:cNvSpPr/>
          <p:nvPr/>
        </p:nvSpPr>
        <p:spPr>
          <a:xfrm>
            <a:off x="2158306" y="2235403"/>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7" name="Forme libre : forme 15"/>
          <p:cNvSpPr/>
          <p:nvPr/>
        </p:nvSpPr>
        <p:spPr>
          <a:xfrm>
            <a:off x="2811408" y="2235403"/>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8" name="Forme libre : forme 16"/>
          <p:cNvSpPr/>
          <p:nvPr/>
        </p:nvSpPr>
        <p:spPr>
          <a:xfrm>
            <a:off x="1505529" y="2888827"/>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9" name="Forme libre : forme 17"/>
          <p:cNvSpPr/>
          <p:nvPr/>
        </p:nvSpPr>
        <p:spPr>
          <a:xfrm>
            <a:off x="3464840" y="2888827"/>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0" name="Forme libre : forme 18"/>
          <p:cNvSpPr/>
          <p:nvPr/>
        </p:nvSpPr>
        <p:spPr>
          <a:xfrm>
            <a:off x="2158630" y="2888827"/>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1" name="Forme libre : forme 19"/>
          <p:cNvSpPr/>
          <p:nvPr/>
        </p:nvSpPr>
        <p:spPr>
          <a:xfrm>
            <a:off x="2811731" y="2888827"/>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4" name="Forme libre : forme 22"/>
          <p:cNvSpPr/>
          <p:nvPr/>
        </p:nvSpPr>
        <p:spPr>
          <a:xfrm>
            <a:off x="9515730" y="656692"/>
            <a:ext cx="1959303"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FF"/>
          </a:solidFill>
          <a:ln w="571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5" name="Forme libre : forme 23"/>
          <p:cNvSpPr/>
          <p:nvPr/>
        </p:nvSpPr>
        <p:spPr>
          <a:xfrm>
            <a:off x="10332114" y="656692"/>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6" name="Forme libre : forme 24"/>
          <p:cNvSpPr/>
          <p:nvPr/>
        </p:nvSpPr>
        <p:spPr>
          <a:xfrm>
            <a:off x="10332114" y="127713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7" name="Forme libre : forme 25"/>
          <p:cNvSpPr/>
          <p:nvPr/>
        </p:nvSpPr>
        <p:spPr>
          <a:xfrm>
            <a:off x="10332114" y="186493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8" name="Forme libre : forme 26"/>
          <p:cNvSpPr/>
          <p:nvPr/>
        </p:nvSpPr>
        <p:spPr>
          <a:xfrm>
            <a:off x="10332114" y="2452728"/>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9" name="Forme libre : forme 27"/>
          <p:cNvSpPr/>
          <p:nvPr/>
        </p:nvSpPr>
        <p:spPr>
          <a:xfrm>
            <a:off x="9515730" y="983242"/>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0" name="Forme libre : forme 28"/>
          <p:cNvSpPr/>
          <p:nvPr/>
        </p:nvSpPr>
        <p:spPr>
          <a:xfrm>
            <a:off x="11148490" y="983242"/>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1" name="Forme libre : forme 29"/>
          <p:cNvSpPr/>
          <p:nvPr/>
        </p:nvSpPr>
        <p:spPr>
          <a:xfrm>
            <a:off x="9515730" y="2126178"/>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2" name="Forme libre : forme 30"/>
          <p:cNvSpPr/>
          <p:nvPr/>
        </p:nvSpPr>
        <p:spPr>
          <a:xfrm>
            <a:off x="11148490" y="2126178"/>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pic>
        <p:nvPicPr>
          <p:cNvPr id="34" name="Image 33"/>
          <p:cNvPicPr>
            <a:picLocks noChangeAspect="1"/>
          </p:cNvPicPr>
          <p:nvPr/>
        </p:nvPicPr>
        <p:blipFill>
          <a:blip r:embed="rId2">
            <a:lum/>
            <a:alphaModFix/>
          </a:blip>
          <a:srcRect/>
          <a:stretch>
            <a:fillRect/>
          </a:stretch>
        </p:blipFill>
        <p:spPr>
          <a:xfrm>
            <a:off x="859386" y="4447108"/>
            <a:ext cx="4150472" cy="1095604"/>
          </a:xfrm>
          <a:prstGeom prst="rect">
            <a:avLst/>
          </a:prstGeom>
          <a:noFill/>
          <a:ln cap="flat">
            <a:noFill/>
          </a:ln>
        </p:spPr>
      </p:pic>
      <p:sp>
        <p:nvSpPr>
          <p:cNvPr id="36" name="Forme libre : forme 34"/>
          <p:cNvSpPr/>
          <p:nvPr/>
        </p:nvSpPr>
        <p:spPr>
          <a:xfrm>
            <a:off x="9054589" y="3862482"/>
            <a:ext cx="2285862"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EEEEEE"/>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7" name="Connecteur droit 35"/>
          <p:cNvSpPr/>
          <p:nvPr/>
        </p:nvSpPr>
        <p:spPr>
          <a:xfrm>
            <a:off x="9054589" y="4972754"/>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8" name="Connecteur droit 36"/>
          <p:cNvSpPr/>
          <p:nvPr/>
        </p:nvSpPr>
        <p:spPr>
          <a:xfrm>
            <a:off x="9021934" y="4450273"/>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9" name="Connecteur droit 37"/>
          <p:cNvSpPr/>
          <p:nvPr/>
        </p:nvSpPr>
        <p:spPr>
          <a:xfrm>
            <a:off x="9054589" y="5462580"/>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0" name="Connecteur droit 38"/>
          <p:cNvSpPr/>
          <p:nvPr/>
        </p:nvSpPr>
        <p:spPr>
          <a:xfrm>
            <a:off x="10197525" y="3862482"/>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1" name="Connecteur droit 39"/>
          <p:cNvSpPr/>
          <p:nvPr/>
        </p:nvSpPr>
        <p:spPr>
          <a:xfrm>
            <a:off x="9642389" y="3846159"/>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2" name="Connecteur droit 40"/>
          <p:cNvSpPr/>
          <p:nvPr/>
        </p:nvSpPr>
        <p:spPr>
          <a:xfrm>
            <a:off x="10752660" y="3862482"/>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3" name="Forme libre : forme 41"/>
          <p:cNvSpPr/>
          <p:nvPr/>
        </p:nvSpPr>
        <p:spPr>
          <a:xfrm>
            <a:off x="9773010" y="3993103"/>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4" name="Forme libre : forme 42"/>
          <p:cNvSpPr/>
          <p:nvPr/>
        </p:nvSpPr>
        <p:spPr>
          <a:xfrm>
            <a:off x="10295814" y="3993426"/>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5" name="Forme libre : forme 43"/>
          <p:cNvSpPr/>
          <p:nvPr/>
        </p:nvSpPr>
        <p:spPr>
          <a:xfrm>
            <a:off x="10883937" y="3993758"/>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6" name="Forme libre : forme 44"/>
          <p:cNvSpPr/>
          <p:nvPr/>
        </p:nvSpPr>
        <p:spPr>
          <a:xfrm>
            <a:off x="10884260" y="4549218"/>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7" name="Forme libre : forme 45"/>
          <p:cNvSpPr/>
          <p:nvPr/>
        </p:nvSpPr>
        <p:spPr>
          <a:xfrm>
            <a:off x="10296793" y="4549549"/>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8" name="Forme libre : forme 46"/>
          <p:cNvSpPr/>
          <p:nvPr/>
        </p:nvSpPr>
        <p:spPr>
          <a:xfrm>
            <a:off x="10296138" y="5038720"/>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9" name="Forme libre : forme 47"/>
          <p:cNvSpPr/>
          <p:nvPr/>
        </p:nvSpPr>
        <p:spPr>
          <a:xfrm>
            <a:off x="10884260" y="5039043"/>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0" name="Forme libre : forme 48"/>
          <p:cNvSpPr/>
          <p:nvPr/>
        </p:nvSpPr>
        <p:spPr>
          <a:xfrm>
            <a:off x="10884584" y="5594511"/>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1" name="Forme libre : forme 49"/>
          <p:cNvSpPr/>
          <p:nvPr/>
        </p:nvSpPr>
        <p:spPr>
          <a:xfrm>
            <a:off x="10297125" y="559483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2" name="Forme libre : forme 50"/>
          <p:cNvSpPr/>
          <p:nvPr/>
        </p:nvSpPr>
        <p:spPr>
          <a:xfrm>
            <a:off x="9186189" y="5039043"/>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3" name="Forme libre : forme 51"/>
          <p:cNvSpPr/>
          <p:nvPr/>
        </p:nvSpPr>
        <p:spPr>
          <a:xfrm>
            <a:off x="9774312" y="503937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4" name="Forme libre : forme 52"/>
          <p:cNvSpPr/>
          <p:nvPr/>
        </p:nvSpPr>
        <p:spPr>
          <a:xfrm>
            <a:off x="9774635" y="559483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5" name="Forme libre : forme 53"/>
          <p:cNvSpPr/>
          <p:nvPr/>
        </p:nvSpPr>
        <p:spPr>
          <a:xfrm>
            <a:off x="9187176" y="5595166"/>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6" name="Forme libre : forme 54"/>
          <p:cNvSpPr/>
          <p:nvPr/>
        </p:nvSpPr>
        <p:spPr>
          <a:xfrm>
            <a:off x="9774312" y="4549549"/>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7" name="Forme libre : forme 55"/>
          <p:cNvSpPr/>
          <p:nvPr/>
        </p:nvSpPr>
        <p:spPr>
          <a:xfrm>
            <a:off x="9186844" y="4549873"/>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8" name="Forme libre : forme 56"/>
          <p:cNvSpPr/>
          <p:nvPr/>
        </p:nvSpPr>
        <p:spPr>
          <a:xfrm>
            <a:off x="9185543" y="3993426"/>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9" name="Forme libre : forme 57"/>
          <p:cNvSpPr/>
          <p:nvPr/>
        </p:nvSpPr>
        <p:spPr>
          <a:xfrm>
            <a:off x="11338020" y="5565106"/>
            <a:ext cx="489825" cy="326550"/>
          </a:xfrm>
          <a:custGeom>
            <a:avLst>
              <a:gd name="f0" fmla="val 16200"/>
              <a:gd name="f1" fmla="val 5400"/>
            </a:avLst>
            <a:gdLst>
              <a:gd name="f2" fmla="val w"/>
              <a:gd name="f3" fmla="val h"/>
              <a:gd name="f4" fmla="val 0"/>
              <a:gd name="f5" fmla="val 21600"/>
              <a:gd name="f6" fmla="val 10800"/>
              <a:gd name="f7" fmla="*/ f2 1 21600"/>
              <a:gd name="f8" fmla="*/ f3 1 21600"/>
              <a:gd name="f9" fmla="val f4"/>
              <a:gd name="f10" fmla="val f5"/>
              <a:gd name="f11" fmla="pin 0 f0 21600"/>
              <a:gd name="f12" fmla="pin 0 f1 10800"/>
              <a:gd name="f13" fmla="+- f10 0 f9"/>
              <a:gd name="f14" fmla="val f11"/>
              <a:gd name="f15" fmla="val f12"/>
              <a:gd name="f16" fmla="*/ f11 f7 1"/>
              <a:gd name="f17" fmla="*/ f12 f8 1"/>
              <a:gd name="f18" fmla="*/ f13 1 21600"/>
              <a:gd name="f19" fmla="+- 21600 0 f15"/>
              <a:gd name="f20" fmla="+- 21600 0 f14"/>
              <a:gd name="f21" fmla="*/ f15 f8 1"/>
              <a:gd name="f22" fmla="*/ 0 f18 1"/>
              <a:gd name="f23" fmla="*/ f20 f15 1"/>
              <a:gd name="f24" fmla="*/ f19 f8 1"/>
              <a:gd name="f25" fmla="*/ f23 1 10800"/>
              <a:gd name="f26" fmla="*/ f22 1 f18"/>
              <a:gd name="f27" fmla="+- f14 f25 0"/>
              <a:gd name="f28" fmla="*/ f26 f7 1"/>
              <a:gd name="f29" fmla="*/ f27 f7 1"/>
            </a:gdLst>
            <a:ahLst>
              <a:ahXY gdRefX="f0" minX="f4" maxX="f5" gdRefY="f1" minY="f4" maxY="f6">
                <a:pos x="f16" y="f17"/>
              </a:ahXY>
            </a:ahLst>
            <a:cxnLst>
              <a:cxn ang="3cd4">
                <a:pos x="hc" y="t"/>
              </a:cxn>
              <a:cxn ang="0">
                <a:pos x="r" y="vc"/>
              </a:cxn>
              <a:cxn ang="cd4">
                <a:pos x="hc" y="b"/>
              </a:cxn>
              <a:cxn ang="cd2">
                <a:pos x="l" y="vc"/>
              </a:cxn>
            </a:cxnLst>
            <a:rect l="f28" t="f21" r="f29" b="f24"/>
            <a:pathLst>
              <a:path w="21600" h="21600">
                <a:moveTo>
                  <a:pt x="f4" y="f15"/>
                </a:moveTo>
                <a:lnTo>
                  <a:pt x="f14" y="f15"/>
                </a:lnTo>
                <a:lnTo>
                  <a:pt x="f14" y="f4"/>
                </a:lnTo>
                <a:lnTo>
                  <a:pt x="f5" y="f6"/>
                </a:lnTo>
                <a:lnTo>
                  <a:pt x="f14" y="f5"/>
                </a:lnTo>
                <a:lnTo>
                  <a:pt x="f14" y="f19"/>
                </a:lnTo>
                <a:lnTo>
                  <a:pt x="f4" y="f19"/>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cxnSp>
        <p:nvCxnSpPr>
          <p:cNvPr id="61" name="Connecteur droit 60">
            <a:extLst>
              <a:ext uri="{FF2B5EF4-FFF2-40B4-BE49-F238E27FC236}">
                <a16:creationId xmlns:a16="http://schemas.microsoft.com/office/drawing/2014/main" id="{18EB83FE-77A9-4A17-BF33-6DCDFF7F7B91}"/>
              </a:ext>
            </a:extLst>
          </p:cNvPr>
          <p:cNvCxnSpPr>
            <a:cxnSpLocks/>
          </p:cNvCxnSpPr>
          <p:nvPr/>
        </p:nvCxnSpPr>
        <p:spPr>
          <a:xfrm flipH="1">
            <a:off x="181262" y="3445601"/>
            <a:ext cx="11829475" cy="0"/>
          </a:xfrm>
          <a:prstGeom prst="line">
            <a:avLst/>
          </a:prstGeom>
        </p:spPr>
        <p:style>
          <a:lnRef idx="3">
            <a:schemeClr val="dk1"/>
          </a:lnRef>
          <a:fillRef idx="0">
            <a:schemeClr val="dk1"/>
          </a:fillRef>
          <a:effectRef idx="2">
            <a:schemeClr val="dk1"/>
          </a:effectRef>
          <a:fontRef idx="minor">
            <a:schemeClr val="tx1"/>
          </a:fontRef>
        </p:style>
      </p:cxnSp>
      <p:cxnSp>
        <p:nvCxnSpPr>
          <p:cNvPr id="63" name="Connecteur droit 62">
            <a:extLst>
              <a:ext uri="{FF2B5EF4-FFF2-40B4-BE49-F238E27FC236}">
                <a16:creationId xmlns:a16="http://schemas.microsoft.com/office/drawing/2014/main" id="{9AF3C8A7-0E11-410A-AC36-AF5D6528D30A}"/>
              </a:ext>
            </a:extLst>
          </p:cNvPr>
          <p:cNvCxnSpPr>
            <a:cxnSpLocks/>
          </p:cNvCxnSpPr>
          <p:nvPr/>
        </p:nvCxnSpPr>
        <p:spPr>
          <a:xfrm flipH="1">
            <a:off x="6092781" y="693639"/>
            <a:ext cx="28131" cy="5632282"/>
          </a:xfrm>
          <a:prstGeom prst="line">
            <a:avLst/>
          </a:prstGeom>
        </p:spPr>
        <p:style>
          <a:lnRef idx="3">
            <a:schemeClr val="dk1"/>
          </a:lnRef>
          <a:fillRef idx="0">
            <a:schemeClr val="dk1"/>
          </a:fillRef>
          <a:effectRef idx="2">
            <a:schemeClr val="dk1"/>
          </a:effectRef>
          <a:fontRef idx="minor">
            <a:schemeClr val="tx1"/>
          </a:fontRef>
        </p:style>
      </p:cxnSp>
      <p:sp>
        <p:nvSpPr>
          <p:cNvPr id="60" name="Forme libre : forme 59">
            <a:extLst>
              <a:ext uri="{FF2B5EF4-FFF2-40B4-BE49-F238E27FC236}">
                <a16:creationId xmlns:a16="http://schemas.microsoft.com/office/drawing/2014/main" id="{6F46E4BB-0EEC-476C-A7CE-F602A0EB5D5B}"/>
              </a:ext>
            </a:extLst>
          </p:cNvPr>
          <p:cNvSpPr/>
          <p:nvPr/>
        </p:nvSpPr>
        <p:spPr>
          <a:xfrm>
            <a:off x="671804" y="1705645"/>
            <a:ext cx="4105469" cy="2099388"/>
          </a:xfrm>
          <a:custGeom>
            <a:avLst/>
            <a:gdLst>
              <a:gd name="connsiteX0" fmla="*/ 1922106 w 4105469"/>
              <a:gd name="connsiteY0" fmla="*/ 279918 h 2099388"/>
              <a:gd name="connsiteX1" fmla="*/ 270588 w 4105469"/>
              <a:gd name="connsiteY1" fmla="*/ 2024743 h 2099388"/>
              <a:gd name="connsiteX2" fmla="*/ 4105469 w 4105469"/>
              <a:gd name="connsiteY2" fmla="*/ 27992 h 2099388"/>
              <a:gd name="connsiteX3" fmla="*/ 0 w 4105469"/>
              <a:gd name="connsiteY3" fmla="*/ 0 h 2099388"/>
              <a:gd name="connsiteX4" fmla="*/ 3666931 w 4105469"/>
              <a:gd name="connsiteY4" fmla="*/ 2099388 h 2099388"/>
              <a:gd name="connsiteX5" fmla="*/ 1922106 w 4105469"/>
              <a:gd name="connsiteY5" fmla="*/ 279918 h 209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05469" h="2099388">
                <a:moveTo>
                  <a:pt x="1922106" y="279918"/>
                </a:moveTo>
                <a:lnTo>
                  <a:pt x="270588" y="2024743"/>
                </a:lnTo>
                <a:lnTo>
                  <a:pt x="4105469" y="27992"/>
                </a:lnTo>
                <a:lnTo>
                  <a:pt x="0" y="0"/>
                </a:lnTo>
                <a:lnTo>
                  <a:pt x="3666931" y="2099388"/>
                </a:lnTo>
                <a:lnTo>
                  <a:pt x="1922106" y="279918"/>
                </a:lnTo>
                <a:close/>
              </a:path>
            </a:pathLst>
          </a:cu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 name="ZoneTexte 20">
            <a:extLst>
              <a:ext uri="{FF2B5EF4-FFF2-40B4-BE49-F238E27FC236}">
                <a16:creationId xmlns:a16="http://schemas.microsoft.com/office/drawing/2014/main" id="{CF2A4A10-6A9B-DD4E-B3A4-BEDBBB4D1C9C}"/>
              </a:ext>
            </a:extLst>
          </p:cNvPr>
          <p:cNvSpPr txBox="1"/>
          <p:nvPr/>
        </p:nvSpPr>
        <p:spPr>
          <a:xfrm>
            <a:off x="205023" y="372175"/>
            <a:ext cx="5708793" cy="967287"/>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1.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étoiles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avec</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5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segments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lever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votre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crayon</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telle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départ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soit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égal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au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d‘arrivée</a:t>
            </a:r>
            <a:endPar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64" name="ZoneTexte 21">
            <a:extLst>
              <a:ext uri="{FF2B5EF4-FFF2-40B4-BE49-F238E27FC236}">
                <a16:creationId xmlns:a16="http://schemas.microsoft.com/office/drawing/2014/main" id="{EAD6FBB2-A98A-3343-884B-1AF2D816BF35}"/>
              </a:ext>
            </a:extLst>
          </p:cNvPr>
          <p:cNvSpPr txBox="1"/>
          <p:nvPr/>
        </p:nvSpPr>
        <p:spPr>
          <a:xfrm>
            <a:off x="6428559" y="377732"/>
            <a:ext cx="2624721" cy="1556935"/>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2.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les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machines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couleur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fils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ne se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touchent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l‘atelier</a:t>
            </a:r>
            <a:endPar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65" name="ZoneTexte 31">
            <a:extLst>
              <a:ext uri="{FF2B5EF4-FFF2-40B4-BE49-F238E27FC236}">
                <a16:creationId xmlns:a16="http://schemas.microsoft.com/office/drawing/2014/main" id="{278DB41D-7B8F-A947-BCB4-FF9D48DB54E0}"/>
              </a:ext>
            </a:extLst>
          </p:cNvPr>
          <p:cNvSpPr txBox="1"/>
          <p:nvPr/>
        </p:nvSpPr>
        <p:spPr>
          <a:xfrm>
            <a:off x="190796" y="3748349"/>
            <a:ext cx="5569101" cy="672206"/>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3.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est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numéro</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place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parking</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occupée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par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voiture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p>
        </p:txBody>
      </p:sp>
      <p:sp>
        <p:nvSpPr>
          <p:cNvPr id="66" name="ZoneTexte 33">
            <a:extLst>
              <a:ext uri="{FF2B5EF4-FFF2-40B4-BE49-F238E27FC236}">
                <a16:creationId xmlns:a16="http://schemas.microsoft.com/office/drawing/2014/main" id="{21F0B3AD-826E-8044-A26A-FAB0B94C4EB8}"/>
              </a:ext>
            </a:extLst>
          </p:cNvPr>
          <p:cNvSpPr txBox="1"/>
          <p:nvPr/>
        </p:nvSpPr>
        <p:spPr>
          <a:xfrm>
            <a:off x="6331364" y="3953831"/>
            <a:ext cx="2561533" cy="1851760"/>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4. Comment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résidence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en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ayant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salué</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monde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mais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croiser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deux</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fois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la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personne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p:txBody>
      </p:sp>
    </p:spTree>
    <p:extLst>
      <p:ext uri="{BB962C8B-B14F-4D97-AF65-F5344CB8AC3E}">
        <p14:creationId xmlns:p14="http://schemas.microsoft.com/office/powerpoint/2010/main" val="205143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rme libre : forme 8"/>
          <p:cNvSpPr/>
          <p:nvPr/>
        </p:nvSpPr>
        <p:spPr>
          <a:xfrm>
            <a:off x="1504874"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1" name="Forme libre : forme 9"/>
          <p:cNvSpPr/>
          <p:nvPr/>
        </p:nvSpPr>
        <p:spPr>
          <a:xfrm>
            <a:off x="3464185"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2" name="Forme libre : forme 10"/>
          <p:cNvSpPr/>
          <p:nvPr/>
        </p:nvSpPr>
        <p:spPr>
          <a:xfrm>
            <a:off x="2157974"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3" name="Forme libre : forme 11"/>
          <p:cNvSpPr/>
          <p:nvPr/>
        </p:nvSpPr>
        <p:spPr>
          <a:xfrm>
            <a:off x="2811084"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4" name="Forme libre : forme 12"/>
          <p:cNvSpPr/>
          <p:nvPr/>
        </p:nvSpPr>
        <p:spPr>
          <a:xfrm>
            <a:off x="1505205"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5" name="Forme libre : forme 13"/>
          <p:cNvSpPr/>
          <p:nvPr/>
        </p:nvSpPr>
        <p:spPr>
          <a:xfrm>
            <a:off x="3464508"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6" name="Forme libre : forme 14"/>
          <p:cNvSpPr/>
          <p:nvPr/>
        </p:nvSpPr>
        <p:spPr>
          <a:xfrm>
            <a:off x="2158306"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7" name="Forme libre : forme 15"/>
          <p:cNvSpPr/>
          <p:nvPr/>
        </p:nvSpPr>
        <p:spPr>
          <a:xfrm>
            <a:off x="2811408"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8" name="Forme libre : forme 16"/>
          <p:cNvSpPr/>
          <p:nvPr/>
        </p:nvSpPr>
        <p:spPr>
          <a:xfrm>
            <a:off x="1505529"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9" name="Forme libre : forme 17"/>
          <p:cNvSpPr/>
          <p:nvPr/>
        </p:nvSpPr>
        <p:spPr>
          <a:xfrm>
            <a:off x="3464840"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0" name="Forme libre : forme 18"/>
          <p:cNvSpPr/>
          <p:nvPr/>
        </p:nvSpPr>
        <p:spPr>
          <a:xfrm>
            <a:off x="2158630"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1" name="Forme libre : forme 19"/>
          <p:cNvSpPr/>
          <p:nvPr/>
        </p:nvSpPr>
        <p:spPr>
          <a:xfrm>
            <a:off x="2811731"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4" name="Forme libre : forme 22"/>
          <p:cNvSpPr/>
          <p:nvPr/>
        </p:nvSpPr>
        <p:spPr>
          <a:xfrm>
            <a:off x="9515730" y="640091"/>
            <a:ext cx="1959303"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FF"/>
          </a:solidFill>
          <a:ln w="571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5" name="Forme libre : forme 23"/>
          <p:cNvSpPr/>
          <p:nvPr/>
        </p:nvSpPr>
        <p:spPr>
          <a:xfrm>
            <a:off x="10332114" y="64009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6" name="Forme libre : forme 24"/>
          <p:cNvSpPr/>
          <p:nvPr/>
        </p:nvSpPr>
        <p:spPr>
          <a:xfrm>
            <a:off x="10332114" y="1260536"/>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7" name="Forme libre : forme 25"/>
          <p:cNvSpPr/>
          <p:nvPr/>
        </p:nvSpPr>
        <p:spPr>
          <a:xfrm>
            <a:off x="10332114" y="1848336"/>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8" name="Forme libre : forme 26"/>
          <p:cNvSpPr/>
          <p:nvPr/>
        </p:nvSpPr>
        <p:spPr>
          <a:xfrm>
            <a:off x="10332114" y="243612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9" name="Forme libre : forme 27"/>
          <p:cNvSpPr/>
          <p:nvPr/>
        </p:nvSpPr>
        <p:spPr>
          <a:xfrm>
            <a:off x="9515730" y="96664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0" name="Forme libre : forme 28"/>
          <p:cNvSpPr/>
          <p:nvPr/>
        </p:nvSpPr>
        <p:spPr>
          <a:xfrm>
            <a:off x="11148490" y="96664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1" name="Forme libre : forme 29"/>
          <p:cNvSpPr/>
          <p:nvPr/>
        </p:nvSpPr>
        <p:spPr>
          <a:xfrm>
            <a:off x="9515730" y="210957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2" name="Forme libre : forme 30"/>
          <p:cNvSpPr/>
          <p:nvPr/>
        </p:nvSpPr>
        <p:spPr>
          <a:xfrm>
            <a:off x="11148490" y="210957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pic>
        <p:nvPicPr>
          <p:cNvPr id="34" name="Image 33"/>
          <p:cNvPicPr>
            <a:picLocks noChangeAspect="1"/>
          </p:cNvPicPr>
          <p:nvPr/>
        </p:nvPicPr>
        <p:blipFill>
          <a:blip r:embed="rId2">
            <a:lum/>
            <a:alphaModFix/>
          </a:blip>
          <a:srcRect/>
          <a:stretch>
            <a:fillRect/>
          </a:stretch>
        </p:blipFill>
        <p:spPr>
          <a:xfrm>
            <a:off x="859386" y="4430507"/>
            <a:ext cx="4150472" cy="1095604"/>
          </a:xfrm>
          <a:prstGeom prst="rect">
            <a:avLst/>
          </a:prstGeom>
          <a:noFill/>
          <a:ln cap="flat">
            <a:noFill/>
          </a:ln>
        </p:spPr>
      </p:pic>
      <p:sp>
        <p:nvSpPr>
          <p:cNvPr id="36" name="Forme libre : forme 34"/>
          <p:cNvSpPr/>
          <p:nvPr/>
        </p:nvSpPr>
        <p:spPr>
          <a:xfrm>
            <a:off x="9054589" y="3845881"/>
            <a:ext cx="2285862"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EEEEEE"/>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7" name="Connecteur droit 35"/>
          <p:cNvSpPr/>
          <p:nvPr/>
        </p:nvSpPr>
        <p:spPr>
          <a:xfrm>
            <a:off x="9054589" y="4956153"/>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8" name="Connecteur droit 36"/>
          <p:cNvSpPr/>
          <p:nvPr/>
        </p:nvSpPr>
        <p:spPr>
          <a:xfrm>
            <a:off x="9021934" y="4433672"/>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9" name="Connecteur droit 37"/>
          <p:cNvSpPr/>
          <p:nvPr/>
        </p:nvSpPr>
        <p:spPr>
          <a:xfrm>
            <a:off x="9054589" y="5445979"/>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0" name="Connecteur droit 38"/>
          <p:cNvSpPr/>
          <p:nvPr/>
        </p:nvSpPr>
        <p:spPr>
          <a:xfrm>
            <a:off x="10197525" y="3845881"/>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1" name="Connecteur droit 39"/>
          <p:cNvSpPr/>
          <p:nvPr/>
        </p:nvSpPr>
        <p:spPr>
          <a:xfrm>
            <a:off x="9642389" y="3829558"/>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2" name="Connecteur droit 40"/>
          <p:cNvSpPr/>
          <p:nvPr/>
        </p:nvSpPr>
        <p:spPr>
          <a:xfrm>
            <a:off x="10752660" y="3845881"/>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3" name="Forme libre : forme 41"/>
          <p:cNvSpPr/>
          <p:nvPr/>
        </p:nvSpPr>
        <p:spPr>
          <a:xfrm>
            <a:off x="9773010" y="397650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4" name="Forme libre : forme 42"/>
          <p:cNvSpPr/>
          <p:nvPr/>
        </p:nvSpPr>
        <p:spPr>
          <a:xfrm>
            <a:off x="10295814" y="397682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5" name="Forme libre : forme 43"/>
          <p:cNvSpPr/>
          <p:nvPr/>
        </p:nvSpPr>
        <p:spPr>
          <a:xfrm>
            <a:off x="10883937" y="397715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6" name="Forme libre : forme 44"/>
          <p:cNvSpPr/>
          <p:nvPr/>
        </p:nvSpPr>
        <p:spPr>
          <a:xfrm>
            <a:off x="10884260" y="453261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7" name="Forme libre : forme 45"/>
          <p:cNvSpPr/>
          <p:nvPr/>
        </p:nvSpPr>
        <p:spPr>
          <a:xfrm>
            <a:off x="10296793" y="4532948"/>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8" name="Forme libre : forme 46"/>
          <p:cNvSpPr/>
          <p:nvPr/>
        </p:nvSpPr>
        <p:spPr>
          <a:xfrm>
            <a:off x="10296138" y="5022119"/>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9" name="Forme libre : forme 47"/>
          <p:cNvSpPr/>
          <p:nvPr/>
        </p:nvSpPr>
        <p:spPr>
          <a:xfrm>
            <a:off x="10884260" y="502244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0" name="Forme libre : forme 48"/>
          <p:cNvSpPr/>
          <p:nvPr/>
        </p:nvSpPr>
        <p:spPr>
          <a:xfrm>
            <a:off x="10884584" y="5577910"/>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1" name="Forme libre : forme 49"/>
          <p:cNvSpPr/>
          <p:nvPr/>
        </p:nvSpPr>
        <p:spPr>
          <a:xfrm>
            <a:off x="10297125" y="557823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2" name="Forme libre : forme 50"/>
          <p:cNvSpPr/>
          <p:nvPr/>
        </p:nvSpPr>
        <p:spPr>
          <a:xfrm>
            <a:off x="9186189" y="502244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3" name="Forme libre : forme 51"/>
          <p:cNvSpPr/>
          <p:nvPr/>
        </p:nvSpPr>
        <p:spPr>
          <a:xfrm>
            <a:off x="9774312" y="502277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4" name="Forme libre : forme 52"/>
          <p:cNvSpPr/>
          <p:nvPr/>
        </p:nvSpPr>
        <p:spPr>
          <a:xfrm>
            <a:off x="9774635" y="557823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5" name="Forme libre : forme 53"/>
          <p:cNvSpPr/>
          <p:nvPr/>
        </p:nvSpPr>
        <p:spPr>
          <a:xfrm>
            <a:off x="9187176" y="557856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6" name="Forme libre : forme 54"/>
          <p:cNvSpPr/>
          <p:nvPr/>
        </p:nvSpPr>
        <p:spPr>
          <a:xfrm>
            <a:off x="9774312" y="4532948"/>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7" name="Forme libre : forme 55"/>
          <p:cNvSpPr/>
          <p:nvPr/>
        </p:nvSpPr>
        <p:spPr>
          <a:xfrm>
            <a:off x="9186844" y="453327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8" name="Forme libre : forme 56"/>
          <p:cNvSpPr/>
          <p:nvPr/>
        </p:nvSpPr>
        <p:spPr>
          <a:xfrm>
            <a:off x="9185543" y="397682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9" name="Forme libre : forme 57"/>
          <p:cNvSpPr/>
          <p:nvPr/>
        </p:nvSpPr>
        <p:spPr>
          <a:xfrm>
            <a:off x="11338020" y="5548505"/>
            <a:ext cx="489825" cy="326550"/>
          </a:xfrm>
          <a:custGeom>
            <a:avLst>
              <a:gd name="f0" fmla="val 16200"/>
              <a:gd name="f1" fmla="val 5400"/>
            </a:avLst>
            <a:gdLst>
              <a:gd name="f2" fmla="val w"/>
              <a:gd name="f3" fmla="val h"/>
              <a:gd name="f4" fmla="val 0"/>
              <a:gd name="f5" fmla="val 21600"/>
              <a:gd name="f6" fmla="val 10800"/>
              <a:gd name="f7" fmla="*/ f2 1 21600"/>
              <a:gd name="f8" fmla="*/ f3 1 21600"/>
              <a:gd name="f9" fmla="val f4"/>
              <a:gd name="f10" fmla="val f5"/>
              <a:gd name="f11" fmla="pin 0 f0 21600"/>
              <a:gd name="f12" fmla="pin 0 f1 10800"/>
              <a:gd name="f13" fmla="+- f10 0 f9"/>
              <a:gd name="f14" fmla="val f11"/>
              <a:gd name="f15" fmla="val f12"/>
              <a:gd name="f16" fmla="*/ f11 f7 1"/>
              <a:gd name="f17" fmla="*/ f12 f8 1"/>
              <a:gd name="f18" fmla="*/ f13 1 21600"/>
              <a:gd name="f19" fmla="+- 21600 0 f15"/>
              <a:gd name="f20" fmla="+- 21600 0 f14"/>
              <a:gd name="f21" fmla="*/ f15 f8 1"/>
              <a:gd name="f22" fmla="*/ 0 f18 1"/>
              <a:gd name="f23" fmla="*/ f20 f15 1"/>
              <a:gd name="f24" fmla="*/ f19 f8 1"/>
              <a:gd name="f25" fmla="*/ f23 1 10800"/>
              <a:gd name="f26" fmla="*/ f22 1 f18"/>
              <a:gd name="f27" fmla="+- f14 f25 0"/>
              <a:gd name="f28" fmla="*/ f26 f7 1"/>
              <a:gd name="f29" fmla="*/ f27 f7 1"/>
            </a:gdLst>
            <a:ahLst>
              <a:ahXY gdRefX="f0" minX="f4" maxX="f5" gdRefY="f1" minY="f4" maxY="f6">
                <a:pos x="f16" y="f17"/>
              </a:ahXY>
            </a:ahLst>
            <a:cxnLst>
              <a:cxn ang="3cd4">
                <a:pos x="hc" y="t"/>
              </a:cxn>
              <a:cxn ang="0">
                <a:pos x="r" y="vc"/>
              </a:cxn>
              <a:cxn ang="cd4">
                <a:pos x="hc" y="b"/>
              </a:cxn>
              <a:cxn ang="cd2">
                <a:pos x="l" y="vc"/>
              </a:cxn>
            </a:cxnLst>
            <a:rect l="f28" t="f21" r="f29" b="f24"/>
            <a:pathLst>
              <a:path w="21600" h="21600">
                <a:moveTo>
                  <a:pt x="f4" y="f15"/>
                </a:moveTo>
                <a:lnTo>
                  <a:pt x="f14" y="f15"/>
                </a:lnTo>
                <a:lnTo>
                  <a:pt x="f14" y="f4"/>
                </a:lnTo>
                <a:lnTo>
                  <a:pt x="f5" y="f6"/>
                </a:lnTo>
                <a:lnTo>
                  <a:pt x="f14" y="f5"/>
                </a:lnTo>
                <a:lnTo>
                  <a:pt x="f14" y="f19"/>
                </a:lnTo>
                <a:lnTo>
                  <a:pt x="f4" y="f19"/>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cxnSp>
        <p:nvCxnSpPr>
          <p:cNvPr id="61" name="Connecteur droit 60">
            <a:extLst>
              <a:ext uri="{FF2B5EF4-FFF2-40B4-BE49-F238E27FC236}">
                <a16:creationId xmlns:a16="http://schemas.microsoft.com/office/drawing/2014/main" id="{18EB83FE-77A9-4A17-BF33-6DCDFF7F7B91}"/>
              </a:ext>
            </a:extLst>
          </p:cNvPr>
          <p:cNvCxnSpPr>
            <a:cxnSpLocks/>
          </p:cNvCxnSpPr>
          <p:nvPr/>
        </p:nvCxnSpPr>
        <p:spPr>
          <a:xfrm flipH="1">
            <a:off x="181262" y="3429000"/>
            <a:ext cx="11829475" cy="0"/>
          </a:xfrm>
          <a:prstGeom prst="line">
            <a:avLst/>
          </a:prstGeom>
        </p:spPr>
        <p:style>
          <a:lnRef idx="3">
            <a:schemeClr val="dk1"/>
          </a:lnRef>
          <a:fillRef idx="0">
            <a:schemeClr val="dk1"/>
          </a:fillRef>
          <a:effectRef idx="2">
            <a:schemeClr val="dk1"/>
          </a:effectRef>
          <a:fontRef idx="minor">
            <a:schemeClr val="tx1"/>
          </a:fontRef>
        </p:style>
      </p:cxnSp>
      <p:cxnSp>
        <p:nvCxnSpPr>
          <p:cNvPr id="63" name="Connecteur droit 62">
            <a:extLst>
              <a:ext uri="{FF2B5EF4-FFF2-40B4-BE49-F238E27FC236}">
                <a16:creationId xmlns:a16="http://schemas.microsoft.com/office/drawing/2014/main" id="{9AF3C8A7-0E11-410A-AC36-AF5D6528D30A}"/>
              </a:ext>
            </a:extLst>
          </p:cNvPr>
          <p:cNvCxnSpPr>
            <a:cxnSpLocks/>
          </p:cNvCxnSpPr>
          <p:nvPr/>
        </p:nvCxnSpPr>
        <p:spPr>
          <a:xfrm flipH="1">
            <a:off x="6092781" y="677038"/>
            <a:ext cx="28131" cy="5632282"/>
          </a:xfrm>
          <a:prstGeom prst="line">
            <a:avLst/>
          </a:prstGeom>
        </p:spPr>
        <p:style>
          <a:lnRef idx="3">
            <a:schemeClr val="dk1"/>
          </a:lnRef>
          <a:fillRef idx="0">
            <a:schemeClr val="dk1"/>
          </a:fillRef>
          <a:effectRef idx="2">
            <a:schemeClr val="dk1"/>
          </a:effectRef>
          <a:fontRef idx="minor">
            <a:schemeClr val="tx1"/>
          </a:fontRef>
        </p:style>
      </p:cxnSp>
      <p:sp>
        <p:nvSpPr>
          <p:cNvPr id="62" name="Forme libre : forme 61">
            <a:extLst>
              <a:ext uri="{FF2B5EF4-FFF2-40B4-BE49-F238E27FC236}">
                <a16:creationId xmlns:a16="http://schemas.microsoft.com/office/drawing/2014/main" id="{1751D704-E743-45E0-BA47-5CB65565609F}"/>
              </a:ext>
            </a:extLst>
          </p:cNvPr>
          <p:cNvSpPr/>
          <p:nvPr/>
        </p:nvSpPr>
        <p:spPr>
          <a:xfrm>
            <a:off x="671804" y="1689044"/>
            <a:ext cx="4105469" cy="2099388"/>
          </a:xfrm>
          <a:custGeom>
            <a:avLst/>
            <a:gdLst>
              <a:gd name="connsiteX0" fmla="*/ 1922106 w 4105469"/>
              <a:gd name="connsiteY0" fmla="*/ 279918 h 2099388"/>
              <a:gd name="connsiteX1" fmla="*/ 270588 w 4105469"/>
              <a:gd name="connsiteY1" fmla="*/ 2024743 h 2099388"/>
              <a:gd name="connsiteX2" fmla="*/ 4105469 w 4105469"/>
              <a:gd name="connsiteY2" fmla="*/ 27992 h 2099388"/>
              <a:gd name="connsiteX3" fmla="*/ 0 w 4105469"/>
              <a:gd name="connsiteY3" fmla="*/ 0 h 2099388"/>
              <a:gd name="connsiteX4" fmla="*/ 3666931 w 4105469"/>
              <a:gd name="connsiteY4" fmla="*/ 2099388 h 2099388"/>
              <a:gd name="connsiteX5" fmla="*/ 1922106 w 4105469"/>
              <a:gd name="connsiteY5" fmla="*/ 279918 h 209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05469" h="2099388">
                <a:moveTo>
                  <a:pt x="1922106" y="279918"/>
                </a:moveTo>
                <a:lnTo>
                  <a:pt x="270588" y="2024743"/>
                </a:lnTo>
                <a:lnTo>
                  <a:pt x="4105469" y="27992"/>
                </a:lnTo>
                <a:lnTo>
                  <a:pt x="0" y="0"/>
                </a:lnTo>
                <a:lnTo>
                  <a:pt x="3666931" y="2099388"/>
                </a:lnTo>
                <a:lnTo>
                  <a:pt x="1922106" y="279918"/>
                </a:lnTo>
                <a:close/>
              </a:path>
            </a:pathLst>
          </a:custGeom>
          <a:noFill/>
          <a:ln w="38100">
            <a:solidFill>
              <a:schemeClr val="accent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Forme libre : forme 63">
            <a:extLst>
              <a:ext uri="{FF2B5EF4-FFF2-40B4-BE49-F238E27FC236}">
                <a16:creationId xmlns:a16="http://schemas.microsoft.com/office/drawing/2014/main" id="{19C9D5F9-9B21-430F-84F4-6AFF29523353}"/>
              </a:ext>
            </a:extLst>
          </p:cNvPr>
          <p:cNvSpPr/>
          <p:nvPr/>
        </p:nvSpPr>
        <p:spPr>
          <a:xfrm>
            <a:off x="10086392" y="783974"/>
            <a:ext cx="251926" cy="1287625"/>
          </a:xfrm>
          <a:custGeom>
            <a:avLst/>
            <a:gdLst>
              <a:gd name="connsiteX0" fmla="*/ 242596 w 251926"/>
              <a:gd name="connsiteY0" fmla="*/ 0 h 1287625"/>
              <a:gd name="connsiteX1" fmla="*/ 0 w 251926"/>
              <a:gd name="connsiteY1" fmla="*/ 18662 h 1287625"/>
              <a:gd name="connsiteX2" fmla="*/ 9330 w 251926"/>
              <a:gd name="connsiteY2" fmla="*/ 1287625 h 1287625"/>
              <a:gd name="connsiteX3" fmla="*/ 251926 w 251926"/>
              <a:gd name="connsiteY3" fmla="*/ 1278294 h 1287625"/>
              <a:gd name="connsiteX4" fmla="*/ 251926 w 251926"/>
              <a:gd name="connsiteY4" fmla="*/ 1278294 h 128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926" h="1287625">
                <a:moveTo>
                  <a:pt x="242596" y="0"/>
                </a:moveTo>
                <a:lnTo>
                  <a:pt x="0" y="18662"/>
                </a:lnTo>
                <a:lnTo>
                  <a:pt x="9330" y="1287625"/>
                </a:lnTo>
                <a:lnTo>
                  <a:pt x="251926" y="1278294"/>
                </a:lnTo>
                <a:lnTo>
                  <a:pt x="251926" y="1278294"/>
                </a:lnTo>
              </a:path>
            </a:pathLst>
          </a:cu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Forme libre : forme 67">
            <a:extLst>
              <a:ext uri="{FF2B5EF4-FFF2-40B4-BE49-F238E27FC236}">
                <a16:creationId xmlns:a16="http://schemas.microsoft.com/office/drawing/2014/main" id="{DE8FC0D7-476B-4F17-A8CE-C47EBF827571}"/>
              </a:ext>
            </a:extLst>
          </p:cNvPr>
          <p:cNvSpPr/>
          <p:nvPr/>
        </p:nvSpPr>
        <p:spPr>
          <a:xfrm>
            <a:off x="10668000" y="1418456"/>
            <a:ext cx="304800" cy="1173018"/>
          </a:xfrm>
          <a:custGeom>
            <a:avLst/>
            <a:gdLst>
              <a:gd name="connsiteX0" fmla="*/ 0 w 304800"/>
              <a:gd name="connsiteY0" fmla="*/ 0 h 1173018"/>
              <a:gd name="connsiteX1" fmla="*/ 0 w 304800"/>
              <a:gd name="connsiteY1" fmla="*/ 92364 h 1173018"/>
              <a:gd name="connsiteX2" fmla="*/ 304800 w 304800"/>
              <a:gd name="connsiteY2" fmla="*/ 138545 h 1173018"/>
              <a:gd name="connsiteX3" fmla="*/ 295564 w 304800"/>
              <a:gd name="connsiteY3" fmla="*/ 1163782 h 1173018"/>
              <a:gd name="connsiteX4" fmla="*/ 9236 w 304800"/>
              <a:gd name="connsiteY4" fmla="*/ 1173018 h 1173018"/>
              <a:gd name="connsiteX5" fmla="*/ 0 w 304800"/>
              <a:gd name="connsiteY5" fmla="*/ 1154545 h 117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00" h="1173018">
                <a:moveTo>
                  <a:pt x="0" y="0"/>
                </a:moveTo>
                <a:lnTo>
                  <a:pt x="0" y="92364"/>
                </a:lnTo>
                <a:lnTo>
                  <a:pt x="304800" y="138545"/>
                </a:lnTo>
                <a:cubicBezTo>
                  <a:pt x="301721" y="480291"/>
                  <a:pt x="298643" y="822036"/>
                  <a:pt x="295564" y="1163782"/>
                </a:cubicBezTo>
                <a:lnTo>
                  <a:pt x="9236" y="1173018"/>
                </a:lnTo>
                <a:lnTo>
                  <a:pt x="0" y="1154545"/>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Forme libre : forme 68">
            <a:extLst>
              <a:ext uri="{FF2B5EF4-FFF2-40B4-BE49-F238E27FC236}">
                <a16:creationId xmlns:a16="http://schemas.microsoft.com/office/drawing/2014/main" id="{68F9F3F3-61AD-445F-911E-88092AF2191B}"/>
              </a:ext>
            </a:extLst>
          </p:cNvPr>
          <p:cNvSpPr/>
          <p:nvPr/>
        </p:nvSpPr>
        <p:spPr>
          <a:xfrm>
            <a:off x="9882909" y="1039765"/>
            <a:ext cx="1256146" cy="1200727"/>
          </a:xfrm>
          <a:custGeom>
            <a:avLst/>
            <a:gdLst>
              <a:gd name="connsiteX0" fmla="*/ 0 w 1256146"/>
              <a:gd name="connsiteY0" fmla="*/ 55418 h 1200727"/>
              <a:gd name="connsiteX1" fmla="*/ 138546 w 1256146"/>
              <a:gd name="connsiteY1" fmla="*/ 55418 h 1200727"/>
              <a:gd name="connsiteX2" fmla="*/ 157018 w 1256146"/>
              <a:gd name="connsiteY2" fmla="*/ 1089891 h 1200727"/>
              <a:gd name="connsiteX3" fmla="*/ 424873 w 1256146"/>
              <a:gd name="connsiteY3" fmla="*/ 1089891 h 1200727"/>
              <a:gd name="connsiteX4" fmla="*/ 424873 w 1256146"/>
              <a:gd name="connsiteY4" fmla="*/ 1200727 h 1200727"/>
              <a:gd name="connsiteX5" fmla="*/ 822036 w 1256146"/>
              <a:gd name="connsiteY5" fmla="*/ 1191491 h 1200727"/>
              <a:gd name="connsiteX6" fmla="*/ 831273 w 1256146"/>
              <a:gd name="connsiteY6" fmla="*/ 1089891 h 1200727"/>
              <a:gd name="connsiteX7" fmla="*/ 812800 w 1256146"/>
              <a:gd name="connsiteY7" fmla="*/ 757382 h 1200727"/>
              <a:gd name="connsiteX8" fmla="*/ 378691 w 1256146"/>
              <a:gd name="connsiteY8" fmla="*/ 757382 h 1200727"/>
              <a:gd name="connsiteX9" fmla="*/ 378691 w 1256146"/>
              <a:gd name="connsiteY9" fmla="*/ 969818 h 1200727"/>
              <a:gd name="connsiteX10" fmla="*/ 314036 w 1256146"/>
              <a:gd name="connsiteY10" fmla="*/ 951346 h 1200727"/>
              <a:gd name="connsiteX11" fmla="*/ 295564 w 1256146"/>
              <a:gd name="connsiteY11" fmla="*/ 0 h 1200727"/>
              <a:gd name="connsiteX12" fmla="*/ 1256146 w 1256146"/>
              <a:gd name="connsiteY12" fmla="*/ 9236 h 120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6146" h="1200727">
                <a:moveTo>
                  <a:pt x="0" y="55418"/>
                </a:moveTo>
                <a:lnTo>
                  <a:pt x="138546" y="55418"/>
                </a:lnTo>
                <a:lnTo>
                  <a:pt x="157018" y="1089891"/>
                </a:lnTo>
                <a:lnTo>
                  <a:pt x="424873" y="1089891"/>
                </a:lnTo>
                <a:lnTo>
                  <a:pt x="424873" y="1200727"/>
                </a:lnTo>
                <a:lnTo>
                  <a:pt x="822036" y="1191491"/>
                </a:lnTo>
                <a:cubicBezTo>
                  <a:pt x="831953" y="1102244"/>
                  <a:pt x="831273" y="1136244"/>
                  <a:pt x="831273" y="1089891"/>
                </a:cubicBezTo>
                <a:lnTo>
                  <a:pt x="812800" y="757382"/>
                </a:lnTo>
                <a:lnTo>
                  <a:pt x="378691" y="757382"/>
                </a:lnTo>
                <a:lnTo>
                  <a:pt x="378691" y="969818"/>
                </a:lnTo>
                <a:lnTo>
                  <a:pt x="314036" y="951346"/>
                </a:lnTo>
                <a:lnTo>
                  <a:pt x="295564" y="0"/>
                </a:lnTo>
                <a:lnTo>
                  <a:pt x="1256146" y="9236"/>
                </a:ln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Forme libre : forme 69">
            <a:extLst>
              <a:ext uri="{FF2B5EF4-FFF2-40B4-BE49-F238E27FC236}">
                <a16:creationId xmlns:a16="http://schemas.microsoft.com/office/drawing/2014/main" id="{80A1D272-E79C-4717-AEEA-6424E08FC5A9}"/>
              </a:ext>
            </a:extLst>
          </p:cNvPr>
          <p:cNvSpPr/>
          <p:nvPr/>
        </p:nvSpPr>
        <p:spPr>
          <a:xfrm>
            <a:off x="9873673" y="1215256"/>
            <a:ext cx="1283854" cy="1108364"/>
          </a:xfrm>
          <a:custGeom>
            <a:avLst/>
            <a:gdLst>
              <a:gd name="connsiteX0" fmla="*/ 0 w 1283854"/>
              <a:gd name="connsiteY0" fmla="*/ 1099127 h 1108364"/>
              <a:gd name="connsiteX1" fmla="*/ 942109 w 1283854"/>
              <a:gd name="connsiteY1" fmla="*/ 1080655 h 1108364"/>
              <a:gd name="connsiteX2" fmla="*/ 914400 w 1283854"/>
              <a:gd name="connsiteY2" fmla="*/ 508000 h 1108364"/>
              <a:gd name="connsiteX3" fmla="*/ 406400 w 1283854"/>
              <a:gd name="connsiteY3" fmla="*/ 480291 h 1108364"/>
              <a:gd name="connsiteX4" fmla="*/ 397163 w 1283854"/>
              <a:gd name="connsiteY4" fmla="*/ 0 h 1108364"/>
              <a:gd name="connsiteX5" fmla="*/ 1163782 w 1283854"/>
              <a:gd name="connsiteY5" fmla="*/ 18473 h 1108364"/>
              <a:gd name="connsiteX6" fmla="*/ 1173018 w 1283854"/>
              <a:gd name="connsiteY6" fmla="*/ 1108364 h 1108364"/>
              <a:gd name="connsiteX7" fmla="*/ 1283854 w 1283854"/>
              <a:gd name="connsiteY7" fmla="*/ 1071418 h 110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3854" h="1108364">
                <a:moveTo>
                  <a:pt x="0" y="1099127"/>
                </a:moveTo>
                <a:lnTo>
                  <a:pt x="942109" y="1080655"/>
                </a:lnTo>
                <a:lnTo>
                  <a:pt x="914400" y="508000"/>
                </a:lnTo>
                <a:lnTo>
                  <a:pt x="406400" y="480291"/>
                </a:lnTo>
                <a:lnTo>
                  <a:pt x="397163" y="0"/>
                </a:lnTo>
                <a:lnTo>
                  <a:pt x="1163782" y="18473"/>
                </a:lnTo>
                <a:cubicBezTo>
                  <a:pt x="1166861" y="381770"/>
                  <a:pt x="1169939" y="745067"/>
                  <a:pt x="1173018" y="1108364"/>
                </a:cubicBezTo>
                <a:lnTo>
                  <a:pt x="1283854" y="1071418"/>
                </a:ln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ZoneTexte 20">
            <a:extLst>
              <a:ext uri="{FF2B5EF4-FFF2-40B4-BE49-F238E27FC236}">
                <a16:creationId xmlns:a16="http://schemas.microsoft.com/office/drawing/2014/main" id="{2A0F3773-5A6A-7442-AD85-C71055AFBA73}"/>
              </a:ext>
            </a:extLst>
          </p:cNvPr>
          <p:cNvSpPr txBox="1"/>
          <p:nvPr/>
        </p:nvSpPr>
        <p:spPr>
          <a:xfrm>
            <a:off x="205023" y="372175"/>
            <a:ext cx="5708793" cy="967287"/>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1.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étoiles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avec</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5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segments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lever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votre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crayon</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telle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départ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soit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égal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au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d‘arrivée</a:t>
            </a:r>
            <a:endPar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65" name="ZoneTexte 21">
            <a:extLst>
              <a:ext uri="{FF2B5EF4-FFF2-40B4-BE49-F238E27FC236}">
                <a16:creationId xmlns:a16="http://schemas.microsoft.com/office/drawing/2014/main" id="{0AD70E16-574E-BA4F-9A9B-0B0612D9D80B}"/>
              </a:ext>
            </a:extLst>
          </p:cNvPr>
          <p:cNvSpPr txBox="1"/>
          <p:nvPr/>
        </p:nvSpPr>
        <p:spPr>
          <a:xfrm>
            <a:off x="6428559" y="377732"/>
            <a:ext cx="2624721" cy="1556935"/>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2.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les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machines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couleur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fils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ne se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touchent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l‘atelier</a:t>
            </a:r>
            <a:endPar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66" name="ZoneTexte 31">
            <a:extLst>
              <a:ext uri="{FF2B5EF4-FFF2-40B4-BE49-F238E27FC236}">
                <a16:creationId xmlns:a16="http://schemas.microsoft.com/office/drawing/2014/main" id="{7DB17789-7101-4C42-A312-75EDD7AA143F}"/>
              </a:ext>
            </a:extLst>
          </p:cNvPr>
          <p:cNvSpPr txBox="1"/>
          <p:nvPr/>
        </p:nvSpPr>
        <p:spPr>
          <a:xfrm>
            <a:off x="190796" y="3748349"/>
            <a:ext cx="5569101" cy="672206"/>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3.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est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numéro</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place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parking</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occupée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par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voiture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p>
        </p:txBody>
      </p:sp>
      <p:sp>
        <p:nvSpPr>
          <p:cNvPr id="67" name="ZoneTexte 33">
            <a:extLst>
              <a:ext uri="{FF2B5EF4-FFF2-40B4-BE49-F238E27FC236}">
                <a16:creationId xmlns:a16="http://schemas.microsoft.com/office/drawing/2014/main" id="{A62032BD-8DDA-344A-BA3D-01CEE63DF505}"/>
              </a:ext>
            </a:extLst>
          </p:cNvPr>
          <p:cNvSpPr txBox="1"/>
          <p:nvPr/>
        </p:nvSpPr>
        <p:spPr>
          <a:xfrm>
            <a:off x="6331364" y="3953831"/>
            <a:ext cx="2561533" cy="1851760"/>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4. Comment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résidence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en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ayant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salué</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monde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mais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croiser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deux</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fois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la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personne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p:txBody>
      </p:sp>
    </p:spTree>
    <p:extLst>
      <p:ext uri="{BB962C8B-B14F-4D97-AF65-F5344CB8AC3E}">
        <p14:creationId xmlns:p14="http://schemas.microsoft.com/office/powerpoint/2010/main" val="2732598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8"/>
                                        </p:tgtEl>
                                        <p:attrNameLst>
                                          <p:attrName>style.visibility</p:attrName>
                                        </p:attrNameLst>
                                      </p:cBhvr>
                                      <p:to>
                                        <p:strVal val="visible"/>
                                      </p:to>
                                    </p:set>
                                    <p:animEffect transition="in" filter="fade">
                                      <p:cBhvr>
                                        <p:cTn id="12" dur="500"/>
                                        <p:tgtEl>
                                          <p:spTgt spid="6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9"/>
                                        </p:tgtEl>
                                        <p:attrNameLst>
                                          <p:attrName>style.visibility</p:attrName>
                                        </p:attrNameLst>
                                      </p:cBhvr>
                                      <p:to>
                                        <p:strVal val="visible"/>
                                      </p:to>
                                    </p:set>
                                    <p:animEffect transition="in" filter="fade">
                                      <p:cBhvr>
                                        <p:cTn id="17" dur="500"/>
                                        <p:tgtEl>
                                          <p:spTgt spid="6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fade">
                                      <p:cBhvr>
                                        <p:cTn id="22"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8" grpId="0" animBg="1"/>
      <p:bldP spid="69" grpId="0" animBg="1"/>
      <p:bldP spid="7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rme libre : forme 8"/>
          <p:cNvSpPr/>
          <p:nvPr/>
        </p:nvSpPr>
        <p:spPr>
          <a:xfrm>
            <a:off x="1504874"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1" name="Forme libre : forme 9"/>
          <p:cNvSpPr/>
          <p:nvPr/>
        </p:nvSpPr>
        <p:spPr>
          <a:xfrm>
            <a:off x="3464185"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2" name="Forme libre : forme 10"/>
          <p:cNvSpPr/>
          <p:nvPr/>
        </p:nvSpPr>
        <p:spPr>
          <a:xfrm>
            <a:off x="2157974"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3" name="Forme libre : forme 11"/>
          <p:cNvSpPr/>
          <p:nvPr/>
        </p:nvSpPr>
        <p:spPr>
          <a:xfrm>
            <a:off x="2811084"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4" name="Forme libre : forme 12"/>
          <p:cNvSpPr/>
          <p:nvPr/>
        </p:nvSpPr>
        <p:spPr>
          <a:xfrm>
            <a:off x="1505205"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5" name="Forme libre : forme 13"/>
          <p:cNvSpPr/>
          <p:nvPr/>
        </p:nvSpPr>
        <p:spPr>
          <a:xfrm>
            <a:off x="3464508"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6" name="Forme libre : forme 14"/>
          <p:cNvSpPr/>
          <p:nvPr/>
        </p:nvSpPr>
        <p:spPr>
          <a:xfrm>
            <a:off x="2158306"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7" name="Forme libre : forme 15"/>
          <p:cNvSpPr/>
          <p:nvPr/>
        </p:nvSpPr>
        <p:spPr>
          <a:xfrm>
            <a:off x="2811408"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8" name="Forme libre : forme 16"/>
          <p:cNvSpPr/>
          <p:nvPr/>
        </p:nvSpPr>
        <p:spPr>
          <a:xfrm>
            <a:off x="1505529"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9" name="Forme libre : forme 17"/>
          <p:cNvSpPr/>
          <p:nvPr/>
        </p:nvSpPr>
        <p:spPr>
          <a:xfrm>
            <a:off x="3464840"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0" name="Forme libre : forme 18"/>
          <p:cNvSpPr/>
          <p:nvPr/>
        </p:nvSpPr>
        <p:spPr>
          <a:xfrm>
            <a:off x="2158630"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1" name="Forme libre : forme 19"/>
          <p:cNvSpPr/>
          <p:nvPr/>
        </p:nvSpPr>
        <p:spPr>
          <a:xfrm>
            <a:off x="2811731"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4" name="Forme libre : forme 22"/>
          <p:cNvSpPr/>
          <p:nvPr/>
        </p:nvSpPr>
        <p:spPr>
          <a:xfrm>
            <a:off x="9515730" y="640091"/>
            <a:ext cx="1959303"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FF"/>
          </a:solidFill>
          <a:ln w="571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5" name="Forme libre : forme 23"/>
          <p:cNvSpPr/>
          <p:nvPr/>
        </p:nvSpPr>
        <p:spPr>
          <a:xfrm>
            <a:off x="10332114" y="64009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6" name="Forme libre : forme 24"/>
          <p:cNvSpPr/>
          <p:nvPr/>
        </p:nvSpPr>
        <p:spPr>
          <a:xfrm>
            <a:off x="10332114" y="1260536"/>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7" name="Forme libre : forme 25"/>
          <p:cNvSpPr/>
          <p:nvPr/>
        </p:nvSpPr>
        <p:spPr>
          <a:xfrm>
            <a:off x="10332114" y="1848336"/>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8" name="Forme libre : forme 26"/>
          <p:cNvSpPr/>
          <p:nvPr/>
        </p:nvSpPr>
        <p:spPr>
          <a:xfrm>
            <a:off x="10332114" y="243612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9" name="Forme libre : forme 27"/>
          <p:cNvSpPr/>
          <p:nvPr/>
        </p:nvSpPr>
        <p:spPr>
          <a:xfrm>
            <a:off x="9515730" y="96664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0" name="Forme libre : forme 28"/>
          <p:cNvSpPr/>
          <p:nvPr/>
        </p:nvSpPr>
        <p:spPr>
          <a:xfrm>
            <a:off x="11148490" y="96664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1" name="Forme libre : forme 29"/>
          <p:cNvSpPr/>
          <p:nvPr/>
        </p:nvSpPr>
        <p:spPr>
          <a:xfrm>
            <a:off x="9515730" y="210957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2" name="Forme libre : forme 30"/>
          <p:cNvSpPr/>
          <p:nvPr/>
        </p:nvSpPr>
        <p:spPr>
          <a:xfrm>
            <a:off x="11148490" y="210957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pic>
        <p:nvPicPr>
          <p:cNvPr id="34" name="Image 33"/>
          <p:cNvPicPr>
            <a:picLocks noChangeAspect="1"/>
          </p:cNvPicPr>
          <p:nvPr/>
        </p:nvPicPr>
        <p:blipFill>
          <a:blip r:embed="rId2">
            <a:lum/>
            <a:alphaModFix/>
          </a:blip>
          <a:srcRect/>
          <a:stretch>
            <a:fillRect/>
          </a:stretch>
        </p:blipFill>
        <p:spPr>
          <a:xfrm>
            <a:off x="859386" y="4430507"/>
            <a:ext cx="4150472" cy="1095604"/>
          </a:xfrm>
          <a:prstGeom prst="rect">
            <a:avLst/>
          </a:prstGeom>
          <a:noFill/>
          <a:ln cap="flat">
            <a:noFill/>
          </a:ln>
        </p:spPr>
      </p:pic>
      <p:sp>
        <p:nvSpPr>
          <p:cNvPr id="36" name="Forme libre : forme 34"/>
          <p:cNvSpPr/>
          <p:nvPr/>
        </p:nvSpPr>
        <p:spPr>
          <a:xfrm>
            <a:off x="9054589" y="3845881"/>
            <a:ext cx="2285862"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EEEEEE"/>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7" name="Connecteur droit 35"/>
          <p:cNvSpPr/>
          <p:nvPr/>
        </p:nvSpPr>
        <p:spPr>
          <a:xfrm>
            <a:off x="9054589" y="4956153"/>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8" name="Connecteur droit 36"/>
          <p:cNvSpPr/>
          <p:nvPr/>
        </p:nvSpPr>
        <p:spPr>
          <a:xfrm>
            <a:off x="9021934" y="4433672"/>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9" name="Connecteur droit 37"/>
          <p:cNvSpPr/>
          <p:nvPr/>
        </p:nvSpPr>
        <p:spPr>
          <a:xfrm>
            <a:off x="9054589" y="5445979"/>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0" name="Connecteur droit 38"/>
          <p:cNvSpPr/>
          <p:nvPr/>
        </p:nvSpPr>
        <p:spPr>
          <a:xfrm>
            <a:off x="10197525" y="3845881"/>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1" name="Connecteur droit 39"/>
          <p:cNvSpPr/>
          <p:nvPr/>
        </p:nvSpPr>
        <p:spPr>
          <a:xfrm>
            <a:off x="9642389" y="3829558"/>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2" name="Connecteur droit 40"/>
          <p:cNvSpPr/>
          <p:nvPr/>
        </p:nvSpPr>
        <p:spPr>
          <a:xfrm>
            <a:off x="10752660" y="3845881"/>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3" name="Forme libre : forme 41"/>
          <p:cNvSpPr/>
          <p:nvPr/>
        </p:nvSpPr>
        <p:spPr>
          <a:xfrm>
            <a:off x="9773010" y="397650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4" name="Forme libre : forme 42"/>
          <p:cNvSpPr/>
          <p:nvPr/>
        </p:nvSpPr>
        <p:spPr>
          <a:xfrm>
            <a:off x="10295814" y="397682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5" name="Forme libre : forme 43"/>
          <p:cNvSpPr/>
          <p:nvPr/>
        </p:nvSpPr>
        <p:spPr>
          <a:xfrm>
            <a:off x="10883937" y="397715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6" name="Forme libre : forme 44"/>
          <p:cNvSpPr/>
          <p:nvPr/>
        </p:nvSpPr>
        <p:spPr>
          <a:xfrm>
            <a:off x="10884260" y="453261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7" name="Forme libre : forme 45"/>
          <p:cNvSpPr/>
          <p:nvPr/>
        </p:nvSpPr>
        <p:spPr>
          <a:xfrm>
            <a:off x="10296793" y="4532948"/>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8" name="Forme libre : forme 46"/>
          <p:cNvSpPr/>
          <p:nvPr/>
        </p:nvSpPr>
        <p:spPr>
          <a:xfrm>
            <a:off x="10296138" y="5022119"/>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9" name="Forme libre : forme 47"/>
          <p:cNvSpPr/>
          <p:nvPr/>
        </p:nvSpPr>
        <p:spPr>
          <a:xfrm>
            <a:off x="10884260" y="502244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0" name="Forme libre : forme 48"/>
          <p:cNvSpPr/>
          <p:nvPr/>
        </p:nvSpPr>
        <p:spPr>
          <a:xfrm>
            <a:off x="10884584" y="5577910"/>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1" name="Forme libre : forme 49"/>
          <p:cNvSpPr/>
          <p:nvPr/>
        </p:nvSpPr>
        <p:spPr>
          <a:xfrm>
            <a:off x="10297125" y="557823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2" name="Forme libre : forme 50"/>
          <p:cNvSpPr/>
          <p:nvPr/>
        </p:nvSpPr>
        <p:spPr>
          <a:xfrm>
            <a:off x="9186189" y="502244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3" name="Forme libre : forme 51"/>
          <p:cNvSpPr/>
          <p:nvPr/>
        </p:nvSpPr>
        <p:spPr>
          <a:xfrm>
            <a:off x="9774312" y="502277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4" name="Forme libre : forme 52"/>
          <p:cNvSpPr/>
          <p:nvPr/>
        </p:nvSpPr>
        <p:spPr>
          <a:xfrm>
            <a:off x="9774635" y="557823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5" name="Forme libre : forme 53"/>
          <p:cNvSpPr/>
          <p:nvPr/>
        </p:nvSpPr>
        <p:spPr>
          <a:xfrm>
            <a:off x="9187176" y="557856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6" name="Forme libre : forme 54"/>
          <p:cNvSpPr/>
          <p:nvPr/>
        </p:nvSpPr>
        <p:spPr>
          <a:xfrm>
            <a:off x="9774312" y="4532948"/>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7" name="Forme libre : forme 55"/>
          <p:cNvSpPr/>
          <p:nvPr/>
        </p:nvSpPr>
        <p:spPr>
          <a:xfrm>
            <a:off x="9186844" y="453327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8" name="Forme libre : forme 56"/>
          <p:cNvSpPr/>
          <p:nvPr/>
        </p:nvSpPr>
        <p:spPr>
          <a:xfrm>
            <a:off x="9185543" y="397682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9" name="Forme libre : forme 57"/>
          <p:cNvSpPr/>
          <p:nvPr/>
        </p:nvSpPr>
        <p:spPr>
          <a:xfrm>
            <a:off x="11338020" y="5548505"/>
            <a:ext cx="489825" cy="326550"/>
          </a:xfrm>
          <a:custGeom>
            <a:avLst>
              <a:gd name="f0" fmla="val 16200"/>
              <a:gd name="f1" fmla="val 5400"/>
            </a:avLst>
            <a:gdLst>
              <a:gd name="f2" fmla="val w"/>
              <a:gd name="f3" fmla="val h"/>
              <a:gd name="f4" fmla="val 0"/>
              <a:gd name="f5" fmla="val 21600"/>
              <a:gd name="f6" fmla="val 10800"/>
              <a:gd name="f7" fmla="*/ f2 1 21600"/>
              <a:gd name="f8" fmla="*/ f3 1 21600"/>
              <a:gd name="f9" fmla="val f4"/>
              <a:gd name="f10" fmla="val f5"/>
              <a:gd name="f11" fmla="pin 0 f0 21600"/>
              <a:gd name="f12" fmla="pin 0 f1 10800"/>
              <a:gd name="f13" fmla="+- f10 0 f9"/>
              <a:gd name="f14" fmla="val f11"/>
              <a:gd name="f15" fmla="val f12"/>
              <a:gd name="f16" fmla="*/ f11 f7 1"/>
              <a:gd name="f17" fmla="*/ f12 f8 1"/>
              <a:gd name="f18" fmla="*/ f13 1 21600"/>
              <a:gd name="f19" fmla="+- 21600 0 f15"/>
              <a:gd name="f20" fmla="+- 21600 0 f14"/>
              <a:gd name="f21" fmla="*/ f15 f8 1"/>
              <a:gd name="f22" fmla="*/ 0 f18 1"/>
              <a:gd name="f23" fmla="*/ f20 f15 1"/>
              <a:gd name="f24" fmla="*/ f19 f8 1"/>
              <a:gd name="f25" fmla="*/ f23 1 10800"/>
              <a:gd name="f26" fmla="*/ f22 1 f18"/>
              <a:gd name="f27" fmla="+- f14 f25 0"/>
              <a:gd name="f28" fmla="*/ f26 f7 1"/>
              <a:gd name="f29" fmla="*/ f27 f7 1"/>
            </a:gdLst>
            <a:ahLst>
              <a:ahXY gdRefX="f0" minX="f4" maxX="f5" gdRefY="f1" minY="f4" maxY="f6">
                <a:pos x="f16" y="f17"/>
              </a:ahXY>
            </a:ahLst>
            <a:cxnLst>
              <a:cxn ang="3cd4">
                <a:pos x="hc" y="t"/>
              </a:cxn>
              <a:cxn ang="0">
                <a:pos x="r" y="vc"/>
              </a:cxn>
              <a:cxn ang="cd4">
                <a:pos x="hc" y="b"/>
              </a:cxn>
              <a:cxn ang="cd2">
                <a:pos x="l" y="vc"/>
              </a:cxn>
            </a:cxnLst>
            <a:rect l="f28" t="f21" r="f29" b="f24"/>
            <a:pathLst>
              <a:path w="21600" h="21600">
                <a:moveTo>
                  <a:pt x="f4" y="f15"/>
                </a:moveTo>
                <a:lnTo>
                  <a:pt x="f14" y="f15"/>
                </a:lnTo>
                <a:lnTo>
                  <a:pt x="f14" y="f4"/>
                </a:lnTo>
                <a:lnTo>
                  <a:pt x="f5" y="f6"/>
                </a:lnTo>
                <a:lnTo>
                  <a:pt x="f14" y="f5"/>
                </a:lnTo>
                <a:lnTo>
                  <a:pt x="f14" y="f19"/>
                </a:lnTo>
                <a:lnTo>
                  <a:pt x="f4" y="f19"/>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cxnSp>
        <p:nvCxnSpPr>
          <p:cNvPr id="61" name="Connecteur droit 60">
            <a:extLst>
              <a:ext uri="{FF2B5EF4-FFF2-40B4-BE49-F238E27FC236}">
                <a16:creationId xmlns:a16="http://schemas.microsoft.com/office/drawing/2014/main" id="{18EB83FE-77A9-4A17-BF33-6DCDFF7F7B91}"/>
              </a:ext>
            </a:extLst>
          </p:cNvPr>
          <p:cNvCxnSpPr>
            <a:cxnSpLocks/>
          </p:cNvCxnSpPr>
          <p:nvPr/>
        </p:nvCxnSpPr>
        <p:spPr>
          <a:xfrm flipH="1">
            <a:off x="181262" y="3429000"/>
            <a:ext cx="11829475" cy="0"/>
          </a:xfrm>
          <a:prstGeom prst="line">
            <a:avLst/>
          </a:prstGeom>
        </p:spPr>
        <p:style>
          <a:lnRef idx="3">
            <a:schemeClr val="dk1"/>
          </a:lnRef>
          <a:fillRef idx="0">
            <a:schemeClr val="dk1"/>
          </a:fillRef>
          <a:effectRef idx="2">
            <a:schemeClr val="dk1"/>
          </a:effectRef>
          <a:fontRef idx="minor">
            <a:schemeClr val="tx1"/>
          </a:fontRef>
        </p:style>
      </p:cxnSp>
      <p:cxnSp>
        <p:nvCxnSpPr>
          <p:cNvPr id="63" name="Connecteur droit 62">
            <a:extLst>
              <a:ext uri="{FF2B5EF4-FFF2-40B4-BE49-F238E27FC236}">
                <a16:creationId xmlns:a16="http://schemas.microsoft.com/office/drawing/2014/main" id="{9AF3C8A7-0E11-410A-AC36-AF5D6528D30A}"/>
              </a:ext>
            </a:extLst>
          </p:cNvPr>
          <p:cNvCxnSpPr>
            <a:cxnSpLocks/>
          </p:cNvCxnSpPr>
          <p:nvPr/>
        </p:nvCxnSpPr>
        <p:spPr>
          <a:xfrm flipH="1">
            <a:off x="6092781" y="677038"/>
            <a:ext cx="28131" cy="5632282"/>
          </a:xfrm>
          <a:prstGeom prst="line">
            <a:avLst/>
          </a:prstGeom>
        </p:spPr>
        <p:style>
          <a:lnRef idx="3">
            <a:schemeClr val="dk1"/>
          </a:lnRef>
          <a:fillRef idx="0">
            <a:schemeClr val="dk1"/>
          </a:fillRef>
          <a:effectRef idx="2">
            <a:schemeClr val="dk1"/>
          </a:effectRef>
          <a:fontRef idx="minor">
            <a:schemeClr val="tx1"/>
          </a:fontRef>
        </p:style>
      </p:cxnSp>
      <p:sp>
        <p:nvSpPr>
          <p:cNvPr id="62" name="Forme libre : forme 61">
            <a:extLst>
              <a:ext uri="{FF2B5EF4-FFF2-40B4-BE49-F238E27FC236}">
                <a16:creationId xmlns:a16="http://schemas.microsoft.com/office/drawing/2014/main" id="{1751D704-E743-45E0-BA47-5CB65565609F}"/>
              </a:ext>
            </a:extLst>
          </p:cNvPr>
          <p:cNvSpPr/>
          <p:nvPr/>
        </p:nvSpPr>
        <p:spPr>
          <a:xfrm>
            <a:off x="671804" y="1689044"/>
            <a:ext cx="4105469" cy="2099388"/>
          </a:xfrm>
          <a:custGeom>
            <a:avLst/>
            <a:gdLst>
              <a:gd name="connsiteX0" fmla="*/ 1922106 w 4105469"/>
              <a:gd name="connsiteY0" fmla="*/ 279918 h 2099388"/>
              <a:gd name="connsiteX1" fmla="*/ 270588 w 4105469"/>
              <a:gd name="connsiteY1" fmla="*/ 2024743 h 2099388"/>
              <a:gd name="connsiteX2" fmla="*/ 4105469 w 4105469"/>
              <a:gd name="connsiteY2" fmla="*/ 27992 h 2099388"/>
              <a:gd name="connsiteX3" fmla="*/ 0 w 4105469"/>
              <a:gd name="connsiteY3" fmla="*/ 0 h 2099388"/>
              <a:gd name="connsiteX4" fmla="*/ 3666931 w 4105469"/>
              <a:gd name="connsiteY4" fmla="*/ 2099388 h 2099388"/>
              <a:gd name="connsiteX5" fmla="*/ 1922106 w 4105469"/>
              <a:gd name="connsiteY5" fmla="*/ 279918 h 209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05469" h="2099388">
                <a:moveTo>
                  <a:pt x="1922106" y="279918"/>
                </a:moveTo>
                <a:lnTo>
                  <a:pt x="270588" y="2024743"/>
                </a:lnTo>
                <a:lnTo>
                  <a:pt x="4105469" y="27992"/>
                </a:lnTo>
                <a:lnTo>
                  <a:pt x="0" y="0"/>
                </a:lnTo>
                <a:lnTo>
                  <a:pt x="3666931" y="2099388"/>
                </a:lnTo>
                <a:lnTo>
                  <a:pt x="1922106" y="279918"/>
                </a:lnTo>
                <a:close/>
              </a:path>
            </a:pathLst>
          </a:custGeom>
          <a:noFill/>
          <a:ln w="38100">
            <a:solidFill>
              <a:schemeClr val="accent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Forme libre : forme 63">
            <a:extLst>
              <a:ext uri="{FF2B5EF4-FFF2-40B4-BE49-F238E27FC236}">
                <a16:creationId xmlns:a16="http://schemas.microsoft.com/office/drawing/2014/main" id="{19C9D5F9-9B21-430F-84F4-6AFF29523353}"/>
              </a:ext>
            </a:extLst>
          </p:cNvPr>
          <p:cNvSpPr/>
          <p:nvPr/>
        </p:nvSpPr>
        <p:spPr>
          <a:xfrm>
            <a:off x="10086392" y="783974"/>
            <a:ext cx="251926" cy="1287625"/>
          </a:xfrm>
          <a:custGeom>
            <a:avLst/>
            <a:gdLst>
              <a:gd name="connsiteX0" fmla="*/ 242596 w 251926"/>
              <a:gd name="connsiteY0" fmla="*/ 0 h 1287625"/>
              <a:gd name="connsiteX1" fmla="*/ 0 w 251926"/>
              <a:gd name="connsiteY1" fmla="*/ 18662 h 1287625"/>
              <a:gd name="connsiteX2" fmla="*/ 9330 w 251926"/>
              <a:gd name="connsiteY2" fmla="*/ 1287625 h 1287625"/>
              <a:gd name="connsiteX3" fmla="*/ 251926 w 251926"/>
              <a:gd name="connsiteY3" fmla="*/ 1278294 h 1287625"/>
              <a:gd name="connsiteX4" fmla="*/ 251926 w 251926"/>
              <a:gd name="connsiteY4" fmla="*/ 1278294 h 128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926" h="1287625">
                <a:moveTo>
                  <a:pt x="242596" y="0"/>
                </a:moveTo>
                <a:lnTo>
                  <a:pt x="0" y="18662"/>
                </a:lnTo>
                <a:lnTo>
                  <a:pt x="9330" y="1287625"/>
                </a:lnTo>
                <a:lnTo>
                  <a:pt x="251926" y="1278294"/>
                </a:lnTo>
                <a:lnTo>
                  <a:pt x="251926" y="1278294"/>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Forme libre : forme 67">
            <a:extLst>
              <a:ext uri="{FF2B5EF4-FFF2-40B4-BE49-F238E27FC236}">
                <a16:creationId xmlns:a16="http://schemas.microsoft.com/office/drawing/2014/main" id="{DE8FC0D7-476B-4F17-A8CE-C47EBF827571}"/>
              </a:ext>
            </a:extLst>
          </p:cNvPr>
          <p:cNvSpPr/>
          <p:nvPr/>
        </p:nvSpPr>
        <p:spPr>
          <a:xfrm>
            <a:off x="10668000" y="1418456"/>
            <a:ext cx="304800" cy="1173018"/>
          </a:xfrm>
          <a:custGeom>
            <a:avLst/>
            <a:gdLst>
              <a:gd name="connsiteX0" fmla="*/ 0 w 304800"/>
              <a:gd name="connsiteY0" fmla="*/ 0 h 1173018"/>
              <a:gd name="connsiteX1" fmla="*/ 0 w 304800"/>
              <a:gd name="connsiteY1" fmla="*/ 92364 h 1173018"/>
              <a:gd name="connsiteX2" fmla="*/ 304800 w 304800"/>
              <a:gd name="connsiteY2" fmla="*/ 138545 h 1173018"/>
              <a:gd name="connsiteX3" fmla="*/ 295564 w 304800"/>
              <a:gd name="connsiteY3" fmla="*/ 1163782 h 1173018"/>
              <a:gd name="connsiteX4" fmla="*/ 9236 w 304800"/>
              <a:gd name="connsiteY4" fmla="*/ 1173018 h 1173018"/>
              <a:gd name="connsiteX5" fmla="*/ 0 w 304800"/>
              <a:gd name="connsiteY5" fmla="*/ 1154545 h 117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00" h="1173018">
                <a:moveTo>
                  <a:pt x="0" y="0"/>
                </a:moveTo>
                <a:lnTo>
                  <a:pt x="0" y="92364"/>
                </a:lnTo>
                <a:lnTo>
                  <a:pt x="304800" y="138545"/>
                </a:lnTo>
                <a:cubicBezTo>
                  <a:pt x="301721" y="480291"/>
                  <a:pt x="298643" y="822036"/>
                  <a:pt x="295564" y="1163782"/>
                </a:cubicBezTo>
                <a:lnTo>
                  <a:pt x="9236" y="1173018"/>
                </a:lnTo>
                <a:lnTo>
                  <a:pt x="0" y="1154545"/>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Forme libre : forme 68">
            <a:extLst>
              <a:ext uri="{FF2B5EF4-FFF2-40B4-BE49-F238E27FC236}">
                <a16:creationId xmlns:a16="http://schemas.microsoft.com/office/drawing/2014/main" id="{68F9F3F3-61AD-445F-911E-88092AF2191B}"/>
              </a:ext>
            </a:extLst>
          </p:cNvPr>
          <p:cNvSpPr/>
          <p:nvPr/>
        </p:nvSpPr>
        <p:spPr>
          <a:xfrm>
            <a:off x="9882909" y="1039765"/>
            <a:ext cx="1256146" cy="1200727"/>
          </a:xfrm>
          <a:custGeom>
            <a:avLst/>
            <a:gdLst>
              <a:gd name="connsiteX0" fmla="*/ 0 w 1256146"/>
              <a:gd name="connsiteY0" fmla="*/ 55418 h 1200727"/>
              <a:gd name="connsiteX1" fmla="*/ 138546 w 1256146"/>
              <a:gd name="connsiteY1" fmla="*/ 55418 h 1200727"/>
              <a:gd name="connsiteX2" fmla="*/ 157018 w 1256146"/>
              <a:gd name="connsiteY2" fmla="*/ 1089891 h 1200727"/>
              <a:gd name="connsiteX3" fmla="*/ 424873 w 1256146"/>
              <a:gd name="connsiteY3" fmla="*/ 1089891 h 1200727"/>
              <a:gd name="connsiteX4" fmla="*/ 424873 w 1256146"/>
              <a:gd name="connsiteY4" fmla="*/ 1200727 h 1200727"/>
              <a:gd name="connsiteX5" fmla="*/ 822036 w 1256146"/>
              <a:gd name="connsiteY5" fmla="*/ 1191491 h 1200727"/>
              <a:gd name="connsiteX6" fmla="*/ 831273 w 1256146"/>
              <a:gd name="connsiteY6" fmla="*/ 1089891 h 1200727"/>
              <a:gd name="connsiteX7" fmla="*/ 812800 w 1256146"/>
              <a:gd name="connsiteY7" fmla="*/ 757382 h 1200727"/>
              <a:gd name="connsiteX8" fmla="*/ 378691 w 1256146"/>
              <a:gd name="connsiteY8" fmla="*/ 757382 h 1200727"/>
              <a:gd name="connsiteX9" fmla="*/ 378691 w 1256146"/>
              <a:gd name="connsiteY9" fmla="*/ 969818 h 1200727"/>
              <a:gd name="connsiteX10" fmla="*/ 314036 w 1256146"/>
              <a:gd name="connsiteY10" fmla="*/ 951346 h 1200727"/>
              <a:gd name="connsiteX11" fmla="*/ 295564 w 1256146"/>
              <a:gd name="connsiteY11" fmla="*/ 0 h 1200727"/>
              <a:gd name="connsiteX12" fmla="*/ 1256146 w 1256146"/>
              <a:gd name="connsiteY12" fmla="*/ 9236 h 120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6146" h="1200727">
                <a:moveTo>
                  <a:pt x="0" y="55418"/>
                </a:moveTo>
                <a:lnTo>
                  <a:pt x="138546" y="55418"/>
                </a:lnTo>
                <a:lnTo>
                  <a:pt x="157018" y="1089891"/>
                </a:lnTo>
                <a:lnTo>
                  <a:pt x="424873" y="1089891"/>
                </a:lnTo>
                <a:lnTo>
                  <a:pt x="424873" y="1200727"/>
                </a:lnTo>
                <a:lnTo>
                  <a:pt x="822036" y="1191491"/>
                </a:lnTo>
                <a:cubicBezTo>
                  <a:pt x="831953" y="1102244"/>
                  <a:pt x="831273" y="1136244"/>
                  <a:pt x="831273" y="1089891"/>
                </a:cubicBezTo>
                <a:lnTo>
                  <a:pt x="812800" y="757382"/>
                </a:lnTo>
                <a:lnTo>
                  <a:pt x="378691" y="757382"/>
                </a:lnTo>
                <a:lnTo>
                  <a:pt x="378691" y="969818"/>
                </a:lnTo>
                <a:lnTo>
                  <a:pt x="314036" y="951346"/>
                </a:lnTo>
                <a:lnTo>
                  <a:pt x="295564" y="0"/>
                </a:lnTo>
                <a:lnTo>
                  <a:pt x="1256146" y="9236"/>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Forme libre : forme 69">
            <a:extLst>
              <a:ext uri="{FF2B5EF4-FFF2-40B4-BE49-F238E27FC236}">
                <a16:creationId xmlns:a16="http://schemas.microsoft.com/office/drawing/2014/main" id="{80A1D272-E79C-4717-AEEA-6424E08FC5A9}"/>
              </a:ext>
            </a:extLst>
          </p:cNvPr>
          <p:cNvSpPr/>
          <p:nvPr/>
        </p:nvSpPr>
        <p:spPr>
          <a:xfrm>
            <a:off x="9873673" y="1215256"/>
            <a:ext cx="1283854" cy="1108364"/>
          </a:xfrm>
          <a:custGeom>
            <a:avLst/>
            <a:gdLst>
              <a:gd name="connsiteX0" fmla="*/ 0 w 1283854"/>
              <a:gd name="connsiteY0" fmla="*/ 1099127 h 1108364"/>
              <a:gd name="connsiteX1" fmla="*/ 942109 w 1283854"/>
              <a:gd name="connsiteY1" fmla="*/ 1080655 h 1108364"/>
              <a:gd name="connsiteX2" fmla="*/ 914400 w 1283854"/>
              <a:gd name="connsiteY2" fmla="*/ 508000 h 1108364"/>
              <a:gd name="connsiteX3" fmla="*/ 406400 w 1283854"/>
              <a:gd name="connsiteY3" fmla="*/ 480291 h 1108364"/>
              <a:gd name="connsiteX4" fmla="*/ 397163 w 1283854"/>
              <a:gd name="connsiteY4" fmla="*/ 0 h 1108364"/>
              <a:gd name="connsiteX5" fmla="*/ 1163782 w 1283854"/>
              <a:gd name="connsiteY5" fmla="*/ 18473 h 1108364"/>
              <a:gd name="connsiteX6" fmla="*/ 1173018 w 1283854"/>
              <a:gd name="connsiteY6" fmla="*/ 1108364 h 1108364"/>
              <a:gd name="connsiteX7" fmla="*/ 1283854 w 1283854"/>
              <a:gd name="connsiteY7" fmla="*/ 1071418 h 110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3854" h="1108364">
                <a:moveTo>
                  <a:pt x="0" y="1099127"/>
                </a:moveTo>
                <a:lnTo>
                  <a:pt x="942109" y="1080655"/>
                </a:lnTo>
                <a:lnTo>
                  <a:pt x="914400" y="508000"/>
                </a:lnTo>
                <a:lnTo>
                  <a:pt x="406400" y="480291"/>
                </a:lnTo>
                <a:lnTo>
                  <a:pt x="397163" y="0"/>
                </a:lnTo>
                <a:lnTo>
                  <a:pt x="1163782" y="18473"/>
                </a:lnTo>
                <a:cubicBezTo>
                  <a:pt x="1166861" y="381770"/>
                  <a:pt x="1169939" y="745067"/>
                  <a:pt x="1173018" y="1108364"/>
                </a:cubicBezTo>
                <a:lnTo>
                  <a:pt x="1283854" y="1071418"/>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ZoneTexte 20">
            <a:extLst>
              <a:ext uri="{FF2B5EF4-FFF2-40B4-BE49-F238E27FC236}">
                <a16:creationId xmlns:a16="http://schemas.microsoft.com/office/drawing/2014/main" id="{77937B65-CA39-FA45-97FA-D3F5CEB59026}"/>
              </a:ext>
            </a:extLst>
          </p:cNvPr>
          <p:cNvSpPr txBox="1"/>
          <p:nvPr/>
        </p:nvSpPr>
        <p:spPr>
          <a:xfrm>
            <a:off x="205023" y="372175"/>
            <a:ext cx="5708793" cy="967287"/>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1.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étoiles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avec</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5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segments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lever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votre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crayon</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telle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départ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soit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égal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au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d‘arrivée</a:t>
            </a:r>
            <a:endPar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65" name="ZoneTexte 21">
            <a:extLst>
              <a:ext uri="{FF2B5EF4-FFF2-40B4-BE49-F238E27FC236}">
                <a16:creationId xmlns:a16="http://schemas.microsoft.com/office/drawing/2014/main" id="{EF8D0A0A-5473-F241-8DC8-7C085139E629}"/>
              </a:ext>
            </a:extLst>
          </p:cNvPr>
          <p:cNvSpPr txBox="1"/>
          <p:nvPr/>
        </p:nvSpPr>
        <p:spPr>
          <a:xfrm>
            <a:off x="6428559" y="377732"/>
            <a:ext cx="2624721" cy="1556935"/>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2.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les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machines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couleur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fils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ne se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touchent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l‘atelier</a:t>
            </a:r>
            <a:endPar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66" name="ZoneTexte 31">
            <a:extLst>
              <a:ext uri="{FF2B5EF4-FFF2-40B4-BE49-F238E27FC236}">
                <a16:creationId xmlns:a16="http://schemas.microsoft.com/office/drawing/2014/main" id="{9475435F-D86C-9548-986F-D573A9C33EDD}"/>
              </a:ext>
            </a:extLst>
          </p:cNvPr>
          <p:cNvSpPr txBox="1"/>
          <p:nvPr/>
        </p:nvSpPr>
        <p:spPr>
          <a:xfrm>
            <a:off x="190796" y="3748349"/>
            <a:ext cx="5569101" cy="672206"/>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3.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est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numéro</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place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parking</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occupée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par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voiture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p>
        </p:txBody>
      </p:sp>
      <p:sp>
        <p:nvSpPr>
          <p:cNvPr id="67" name="ZoneTexte 33">
            <a:extLst>
              <a:ext uri="{FF2B5EF4-FFF2-40B4-BE49-F238E27FC236}">
                <a16:creationId xmlns:a16="http://schemas.microsoft.com/office/drawing/2014/main" id="{B20F0B02-B762-C141-BE88-D8778EC1C890}"/>
              </a:ext>
            </a:extLst>
          </p:cNvPr>
          <p:cNvSpPr txBox="1"/>
          <p:nvPr/>
        </p:nvSpPr>
        <p:spPr>
          <a:xfrm>
            <a:off x="6331364" y="3953831"/>
            <a:ext cx="2561533" cy="1851760"/>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4. Comment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résidence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en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ayant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salué</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monde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mais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croiser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deux</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fois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la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personne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p:txBody>
      </p:sp>
    </p:spTree>
    <p:extLst>
      <p:ext uri="{BB962C8B-B14F-4D97-AF65-F5344CB8AC3E}">
        <p14:creationId xmlns:p14="http://schemas.microsoft.com/office/powerpoint/2010/main" val="39503288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rme libre : forme 8"/>
          <p:cNvSpPr/>
          <p:nvPr/>
        </p:nvSpPr>
        <p:spPr>
          <a:xfrm>
            <a:off x="1504874"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1" name="Forme libre : forme 9"/>
          <p:cNvSpPr/>
          <p:nvPr/>
        </p:nvSpPr>
        <p:spPr>
          <a:xfrm>
            <a:off x="3464185"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2" name="Forme libre : forme 10"/>
          <p:cNvSpPr/>
          <p:nvPr/>
        </p:nvSpPr>
        <p:spPr>
          <a:xfrm>
            <a:off x="2157974"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3" name="Forme libre : forme 11"/>
          <p:cNvSpPr/>
          <p:nvPr/>
        </p:nvSpPr>
        <p:spPr>
          <a:xfrm>
            <a:off x="2811084"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4" name="Forme libre : forme 12"/>
          <p:cNvSpPr/>
          <p:nvPr/>
        </p:nvSpPr>
        <p:spPr>
          <a:xfrm>
            <a:off x="1505205"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5" name="Forme libre : forme 13"/>
          <p:cNvSpPr/>
          <p:nvPr/>
        </p:nvSpPr>
        <p:spPr>
          <a:xfrm>
            <a:off x="3464508"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6" name="Forme libre : forme 14"/>
          <p:cNvSpPr/>
          <p:nvPr/>
        </p:nvSpPr>
        <p:spPr>
          <a:xfrm>
            <a:off x="2158306"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7" name="Forme libre : forme 15"/>
          <p:cNvSpPr/>
          <p:nvPr/>
        </p:nvSpPr>
        <p:spPr>
          <a:xfrm>
            <a:off x="2811408"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8" name="Forme libre : forme 16"/>
          <p:cNvSpPr/>
          <p:nvPr/>
        </p:nvSpPr>
        <p:spPr>
          <a:xfrm>
            <a:off x="1505529"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9" name="Forme libre : forme 17"/>
          <p:cNvSpPr/>
          <p:nvPr/>
        </p:nvSpPr>
        <p:spPr>
          <a:xfrm>
            <a:off x="3464840"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0" name="Forme libre : forme 18"/>
          <p:cNvSpPr/>
          <p:nvPr/>
        </p:nvSpPr>
        <p:spPr>
          <a:xfrm>
            <a:off x="2158630"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1" name="Forme libre : forme 19"/>
          <p:cNvSpPr/>
          <p:nvPr/>
        </p:nvSpPr>
        <p:spPr>
          <a:xfrm>
            <a:off x="2811731"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4" name="Forme libre : forme 22"/>
          <p:cNvSpPr/>
          <p:nvPr/>
        </p:nvSpPr>
        <p:spPr>
          <a:xfrm>
            <a:off x="9515730" y="640091"/>
            <a:ext cx="1959303"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FF"/>
          </a:solidFill>
          <a:ln w="571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5" name="Forme libre : forme 23"/>
          <p:cNvSpPr/>
          <p:nvPr/>
        </p:nvSpPr>
        <p:spPr>
          <a:xfrm>
            <a:off x="10332114" y="64009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6" name="Forme libre : forme 24"/>
          <p:cNvSpPr/>
          <p:nvPr/>
        </p:nvSpPr>
        <p:spPr>
          <a:xfrm>
            <a:off x="10332114" y="1260536"/>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7" name="Forme libre : forme 25"/>
          <p:cNvSpPr/>
          <p:nvPr/>
        </p:nvSpPr>
        <p:spPr>
          <a:xfrm>
            <a:off x="10332114" y="1848336"/>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8" name="Forme libre : forme 26"/>
          <p:cNvSpPr/>
          <p:nvPr/>
        </p:nvSpPr>
        <p:spPr>
          <a:xfrm>
            <a:off x="10332114" y="243612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9" name="Forme libre : forme 27"/>
          <p:cNvSpPr/>
          <p:nvPr/>
        </p:nvSpPr>
        <p:spPr>
          <a:xfrm>
            <a:off x="9515730" y="96664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0" name="Forme libre : forme 28"/>
          <p:cNvSpPr/>
          <p:nvPr/>
        </p:nvSpPr>
        <p:spPr>
          <a:xfrm>
            <a:off x="11148490" y="96664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1" name="Forme libre : forme 29"/>
          <p:cNvSpPr/>
          <p:nvPr/>
        </p:nvSpPr>
        <p:spPr>
          <a:xfrm>
            <a:off x="9515730" y="210957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2" name="Forme libre : forme 30"/>
          <p:cNvSpPr/>
          <p:nvPr/>
        </p:nvSpPr>
        <p:spPr>
          <a:xfrm>
            <a:off x="11148490" y="210957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pic>
        <p:nvPicPr>
          <p:cNvPr id="34" name="Image 33"/>
          <p:cNvPicPr>
            <a:picLocks noChangeAspect="1"/>
          </p:cNvPicPr>
          <p:nvPr/>
        </p:nvPicPr>
        <p:blipFill>
          <a:blip r:embed="rId2">
            <a:lum/>
            <a:alphaModFix/>
          </a:blip>
          <a:srcRect/>
          <a:stretch>
            <a:fillRect/>
          </a:stretch>
        </p:blipFill>
        <p:spPr>
          <a:xfrm rot="10800000">
            <a:off x="859386" y="4430507"/>
            <a:ext cx="4150472" cy="1095604"/>
          </a:xfrm>
          <a:prstGeom prst="rect">
            <a:avLst/>
          </a:prstGeom>
          <a:noFill/>
          <a:ln cap="flat">
            <a:noFill/>
          </a:ln>
        </p:spPr>
      </p:pic>
      <p:sp>
        <p:nvSpPr>
          <p:cNvPr id="36" name="Forme libre : forme 34"/>
          <p:cNvSpPr/>
          <p:nvPr/>
        </p:nvSpPr>
        <p:spPr>
          <a:xfrm>
            <a:off x="9054589" y="3845881"/>
            <a:ext cx="2285862"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EEEEEE"/>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7" name="Connecteur droit 35"/>
          <p:cNvSpPr/>
          <p:nvPr/>
        </p:nvSpPr>
        <p:spPr>
          <a:xfrm>
            <a:off x="9054589" y="4956153"/>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8" name="Connecteur droit 36"/>
          <p:cNvSpPr/>
          <p:nvPr/>
        </p:nvSpPr>
        <p:spPr>
          <a:xfrm>
            <a:off x="9021934" y="4433672"/>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9" name="Connecteur droit 37"/>
          <p:cNvSpPr/>
          <p:nvPr/>
        </p:nvSpPr>
        <p:spPr>
          <a:xfrm>
            <a:off x="9054589" y="5445979"/>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0" name="Connecteur droit 38"/>
          <p:cNvSpPr/>
          <p:nvPr/>
        </p:nvSpPr>
        <p:spPr>
          <a:xfrm>
            <a:off x="10197525" y="3845881"/>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1" name="Connecteur droit 39"/>
          <p:cNvSpPr/>
          <p:nvPr/>
        </p:nvSpPr>
        <p:spPr>
          <a:xfrm>
            <a:off x="9642389" y="3829558"/>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2" name="Connecteur droit 40"/>
          <p:cNvSpPr/>
          <p:nvPr/>
        </p:nvSpPr>
        <p:spPr>
          <a:xfrm>
            <a:off x="10752660" y="3845881"/>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3" name="Forme libre : forme 41"/>
          <p:cNvSpPr/>
          <p:nvPr/>
        </p:nvSpPr>
        <p:spPr>
          <a:xfrm>
            <a:off x="9773010" y="397650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4" name="Forme libre : forme 42"/>
          <p:cNvSpPr/>
          <p:nvPr/>
        </p:nvSpPr>
        <p:spPr>
          <a:xfrm>
            <a:off x="10295814" y="397682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5" name="Forme libre : forme 43"/>
          <p:cNvSpPr/>
          <p:nvPr/>
        </p:nvSpPr>
        <p:spPr>
          <a:xfrm>
            <a:off x="10883937" y="397715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6" name="Forme libre : forme 44"/>
          <p:cNvSpPr/>
          <p:nvPr/>
        </p:nvSpPr>
        <p:spPr>
          <a:xfrm>
            <a:off x="10884260" y="453261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7" name="Forme libre : forme 45"/>
          <p:cNvSpPr/>
          <p:nvPr/>
        </p:nvSpPr>
        <p:spPr>
          <a:xfrm>
            <a:off x="10296793" y="4532948"/>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8" name="Forme libre : forme 46"/>
          <p:cNvSpPr/>
          <p:nvPr/>
        </p:nvSpPr>
        <p:spPr>
          <a:xfrm>
            <a:off x="10296138" y="5022119"/>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49" name="Forme libre : forme 47"/>
          <p:cNvSpPr/>
          <p:nvPr/>
        </p:nvSpPr>
        <p:spPr>
          <a:xfrm>
            <a:off x="10884260" y="502244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0" name="Forme libre : forme 48"/>
          <p:cNvSpPr/>
          <p:nvPr/>
        </p:nvSpPr>
        <p:spPr>
          <a:xfrm>
            <a:off x="10884584" y="5577910"/>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1" name="Forme libre : forme 49"/>
          <p:cNvSpPr/>
          <p:nvPr/>
        </p:nvSpPr>
        <p:spPr>
          <a:xfrm>
            <a:off x="10297125" y="557823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2" name="Forme libre : forme 50"/>
          <p:cNvSpPr/>
          <p:nvPr/>
        </p:nvSpPr>
        <p:spPr>
          <a:xfrm>
            <a:off x="9186189" y="502244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3" name="Forme libre : forme 51"/>
          <p:cNvSpPr/>
          <p:nvPr/>
        </p:nvSpPr>
        <p:spPr>
          <a:xfrm>
            <a:off x="9774312" y="502277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4" name="Forme libre : forme 52"/>
          <p:cNvSpPr/>
          <p:nvPr/>
        </p:nvSpPr>
        <p:spPr>
          <a:xfrm>
            <a:off x="9774635" y="557823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5" name="Forme libre : forme 53"/>
          <p:cNvSpPr/>
          <p:nvPr/>
        </p:nvSpPr>
        <p:spPr>
          <a:xfrm>
            <a:off x="9187176" y="557856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6" name="Forme libre : forme 54"/>
          <p:cNvSpPr/>
          <p:nvPr/>
        </p:nvSpPr>
        <p:spPr>
          <a:xfrm>
            <a:off x="9774312" y="4532948"/>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7" name="Forme libre : forme 55"/>
          <p:cNvSpPr/>
          <p:nvPr/>
        </p:nvSpPr>
        <p:spPr>
          <a:xfrm>
            <a:off x="9186844" y="453327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8" name="Forme libre : forme 56"/>
          <p:cNvSpPr/>
          <p:nvPr/>
        </p:nvSpPr>
        <p:spPr>
          <a:xfrm>
            <a:off x="9185543" y="397682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59" name="Forme libre : forme 57"/>
          <p:cNvSpPr/>
          <p:nvPr/>
        </p:nvSpPr>
        <p:spPr>
          <a:xfrm>
            <a:off x="11338020" y="5548505"/>
            <a:ext cx="489825" cy="326550"/>
          </a:xfrm>
          <a:custGeom>
            <a:avLst>
              <a:gd name="f0" fmla="val 16200"/>
              <a:gd name="f1" fmla="val 5400"/>
            </a:avLst>
            <a:gdLst>
              <a:gd name="f2" fmla="val w"/>
              <a:gd name="f3" fmla="val h"/>
              <a:gd name="f4" fmla="val 0"/>
              <a:gd name="f5" fmla="val 21600"/>
              <a:gd name="f6" fmla="val 10800"/>
              <a:gd name="f7" fmla="*/ f2 1 21600"/>
              <a:gd name="f8" fmla="*/ f3 1 21600"/>
              <a:gd name="f9" fmla="val f4"/>
              <a:gd name="f10" fmla="val f5"/>
              <a:gd name="f11" fmla="pin 0 f0 21600"/>
              <a:gd name="f12" fmla="pin 0 f1 10800"/>
              <a:gd name="f13" fmla="+- f10 0 f9"/>
              <a:gd name="f14" fmla="val f11"/>
              <a:gd name="f15" fmla="val f12"/>
              <a:gd name="f16" fmla="*/ f11 f7 1"/>
              <a:gd name="f17" fmla="*/ f12 f8 1"/>
              <a:gd name="f18" fmla="*/ f13 1 21600"/>
              <a:gd name="f19" fmla="+- 21600 0 f15"/>
              <a:gd name="f20" fmla="+- 21600 0 f14"/>
              <a:gd name="f21" fmla="*/ f15 f8 1"/>
              <a:gd name="f22" fmla="*/ 0 f18 1"/>
              <a:gd name="f23" fmla="*/ f20 f15 1"/>
              <a:gd name="f24" fmla="*/ f19 f8 1"/>
              <a:gd name="f25" fmla="*/ f23 1 10800"/>
              <a:gd name="f26" fmla="*/ f22 1 f18"/>
              <a:gd name="f27" fmla="+- f14 f25 0"/>
              <a:gd name="f28" fmla="*/ f26 f7 1"/>
              <a:gd name="f29" fmla="*/ f27 f7 1"/>
            </a:gdLst>
            <a:ahLst>
              <a:ahXY gdRefX="f0" minX="f4" maxX="f5" gdRefY="f1" minY="f4" maxY="f6">
                <a:pos x="f16" y="f17"/>
              </a:ahXY>
            </a:ahLst>
            <a:cxnLst>
              <a:cxn ang="3cd4">
                <a:pos x="hc" y="t"/>
              </a:cxn>
              <a:cxn ang="0">
                <a:pos x="r" y="vc"/>
              </a:cxn>
              <a:cxn ang="cd4">
                <a:pos x="hc" y="b"/>
              </a:cxn>
              <a:cxn ang="cd2">
                <a:pos x="l" y="vc"/>
              </a:cxn>
            </a:cxnLst>
            <a:rect l="f28" t="f21" r="f29" b="f24"/>
            <a:pathLst>
              <a:path w="21600" h="21600">
                <a:moveTo>
                  <a:pt x="f4" y="f15"/>
                </a:moveTo>
                <a:lnTo>
                  <a:pt x="f14" y="f15"/>
                </a:lnTo>
                <a:lnTo>
                  <a:pt x="f14" y="f4"/>
                </a:lnTo>
                <a:lnTo>
                  <a:pt x="f5" y="f6"/>
                </a:lnTo>
                <a:lnTo>
                  <a:pt x="f14" y="f5"/>
                </a:lnTo>
                <a:lnTo>
                  <a:pt x="f14" y="f19"/>
                </a:lnTo>
                <a:lnTo>
                  <a:pt x="f4" y="f19"/>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cxnSp>
        <p:nvCxnSpPr>
          <p:cNvPr id="61" name="Connecteur droit 60">
            <a:extLst>
              <a:ext uri="{FF2B5EF4-FFF2-40B4-BE49-F238E27FC236}">
                <a16:creationId xmlns:a16="http://schemas.microsoft.com/office/drawing/2014/main" id="{18EB83FE-77A9-4A17-BF33-6DCDFF7F7B91}"/>
              </a:ext>
            </a:extLst>
          </p:cNvPr>
          <p:cNvCxnSpPr>
            <a:cxnSpLocks/>
          </p:cNvCxnSpPr>
          <p:nvPr/>
        </p:nvCxnSpPr>
        <p:spPr>
          <a:xfrm flipH="1">
            <a:off x="181262" y="3429000"/>
            <a:ext cx="11829475" cy="0"/>
          </a:xfrm>
          <a:prstGeom prst="line">
            <a:avLst/>
          </a:prstGeom>
        </p:spPr>
        <p:style>
          <a:lnRef idx="3">
            <a:schemeClr val="dk1"/>
          </a:lnRef>
          <a:fillRef idx="0">
            <a:schemeClr val="dk1"/>
          </a:fillRef>
          <a:effectRef idx="2">
            <a:schemeClr val="dk1"/>
          </a:effectRef>
          <a:fontRef idx="minor">
            <a:schemeClr val="tx1"/>
          </a:fontRef>
        </p:style>
      </p:cxnSp>
      <p:cxnSp>
        <p:nvCxnSpPr>
          <p:cNvPr id="63" name="Connecteur droit 62">
            <a:extLst>
              <a:ext uri="{FF2B5EF4-FFF2-40B4-BE49-F238E27FC236}">
                <a16:creationId xmlns:a16="http://schemas.microsoft.com/office/drawing/2014/main" id="{9AF3C8A7-0E11-410A-AC36-AF5D6528D30A}"/>
              </a:ext>
            </a:extLst>
          </p:cNvPr>
          <p:cNvCxnSpPr>
            <a:cxnSpLocks/>
          </p:cNvCxnSpPr>
          <p:nvPr/>
        </p:nvCxnSpPr>
        <p:spPr>
          <a:xfrm flipH="1">
            <a:off x="6092781" y="677038"/>
            <a:ext cx="28131" cy="5632282"/>
          </a:xfrm>
          <a:prstGeom prst="line">
            <a:avLst/>
          </a:prstGeom>
        </p:spPr>
        <p:style>
          <a:lnRef idx="3">
            <a:schemeClr val="dk1"/>
          </a:lnRef>
          <a:fillRef idx="0">
            <a:schemeClr val="dk1"/>
          </a:fillRef>
          <a:effectRef idx="2">
            <a:schemeClr val="dk1"/>
          </a:effectRef>
          <a:fontRef idx="minor">
            <a:schemeClr val="tx1"/>
          </a:fontRef>
        </p:style>
      </p:cxnSp>
      <p:sp>
        <p:nvSpPr>
          <p:cNvPr id="62" name="Forme libre : forme 61">
            <a:extLst>
              <a:ext uri="{FF2B5EF4-FFF2-40B4-BE49-F238E27FC236}">
                <a16:creationId xmlns:a16="http://schemas.microsoft.com/office/drawing/2014/main" id="{1751D704-E743-45E0-BA47-5CB65565609F}"/>
              </a:ext>
            </a:extLst>
          </p:cNvPr>
          <p:cNvSpPr/>
          <p:nvPr/>
        </p:nvSpPr>
        <p:spPr>
          <a:xfrm>
            <a:off x="671804" y="1689044"/>
            <a:ext cx="4105469" cy="2099388"/>
          </a:xfrm>
          <a:custGeom>
            <a:avLst/>
            <a:gdLst>
              <a:gd name="connsiteX0" fmla="*/ 1922106 w 4105469"/>
              <a:gd name="connsiteY0" fmla="*/ 279918 h 2099388"/>
              <a:gd name="connsiteX1" fmla="*/ 270588 w 4105469"/>
              <a:gd name="connsiteY1" fmla="*/ 2024743 h 2099388"/>
              <a:gd name="connsiteX2" fmla="*/ 4105469 w 4105469"/>
              <a:gd name="connsiteY2" fmla="*/ 27992 h 2099388"/>
              <a:gd name="connsiteX3" fmla="*/ 0 w 4105469"/>
              <a:gd name="connsiteY3" fmla="*/ 0 h 2099388"/>
              <a:gd name="connsiteX4" fmla="*/ 3666931 w 4105469"/>
              <a:gd name="connsiteY4" fmla="*/ 2099388 h 2099388"/>
              <a:gd name="connsiteX5" fmla="*/ 1922106 w 4105469"/>
              <a:gd name="connsiteY5" fmla="*/ 279918 h 209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05469" h="2099388">
                <a:moveTo>
                  <a:pt x="1922106" y="279918"/>
                </a:moveTo>
                <a:lnTo>
                  <a:pt x="270588" y="2024743"/>
                </a:lnTo>
                <a:lnTo>
                  <a:pt x="4105469" y="27992"/>
                </a:lnTo>
                <a:lnTo>
                  <a:pt x="0" y="0"/>
                </a:lnTo>
                <a:lnTo>
                  <a:pt x="3666931" y="2099388"/>
                </a:lnTo>
                <a:lnTo>
                  <a:pt x="1922106" y="279918"/>
                </a:lnTo>
                <a:close/>
              </a:path>
            </a:pathLst>
          </a:custGeom>
          <a:noFill/>
          <a:ln w="38100">
            <a:solidFill>
              <a:schemeClr val="accent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Forme libre : forme 63">
            <a:extLst>
              <a:ext uri="{FF2B5EF4-FFF2-40B4-BE49-F238E27FC236}">
                <a16:creationId xmlns:a16="http://schemas.microsoft.com/office/drawing/2014/main" id="{19C9D5F9-9B21-430F-84F4-6AFF29523353}"/>
              </a:ext>
            </a:extLst>
          </p:cNvPr>
          <p:cNvSpPr/>
          <p:nvPr/>
        </p:nvSpPr>
        <p:spPr>
          <a:xfrm>
            <a:off x="10086392" y="783974"/>
            <a:ext cx="251926" cy="1287625"/>
          </a:xfrm>
          <a:custGeom>
            <a:avLst/>
            <a:gdLst>
              <a:gd name="connsiteX0" fmla="*/ 242596 w 251926"/>
              <a:gd name="connsiteY0" fmla="*/ 0 h 1287625"/>
              <a:gd name="connsiteX1" fmla="*/ 0 w 251926"/>
              <a:gd name="connsiteY1" fmla="*/ 18662 h 1287625"/>
              <a:gd name="connsiteX2" fmla="*/ 9330 w 251926"/>
              <a:gd name="connsiteY2" fmla="*/ 1287625 h 1287625"/>
              <a:gd name="connsiteX3" fmla="*/ 251926 w 251926"/>
              <a:gd name="connsiteY3" fmla="*/ 1278294 h 1287625"/>
              <a:gd name="connsiteX4" fmla="*/ 251926 w 251926"/>
              <a:gd name="connsiteY4" fmla="*/ 1278294 h 128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926" h="1287625">
                <a:moveTo>
                  <a:pt x="242596" y="0"/>
                </a:moveTo>
                <a:lnTo>
                  <a:pt x="0" y="18662"/>
                </a:lnTo>
                <a:lnTo>
                  <a:pt x="9330" y="1287625"/>
                </a:lnTo>
                <a:lnTo>
                  <a:pt x="251926" y="1278294"/>
                </a:lnTo>
                <a:lnTo>
                  <a:pt x="251926" y="1278294"/>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Forme libre : forme 67">
            <a:extLst>
              <a:ext uri="{FF2B5EF4-FFF2-40B4-BE49-F238E27FC236}">
                <a16:creationId xmlns:a16="http://schemas.microsoft.com/office/drawing/2014/main" id="{DE8FC0D7-476B-4F17-A8CE-C47EBF827571}"/>
              </a:ext>
            </a:extLst>
          </p:cNvPr>
          <p:cNvSpPr/>
          <p:nvPr/>
        </p:nvSpPr>
        <p:spPr>
          <a:xfrm>
            <a:off x="10668000" y="1418456"/>
            <a:ext cx="304800" cy="1173018"/>
          </a:xfrm>
          <a:custGeom>
            <a:avLst/>
            <a:gdLst>
              <a:gd name="connsiteX0" fmla="*/ 0 w 304800"/>
              <a:gd name="connsiteY0" fmla="*/ 0 h 1173018"/>
              <a:gd name="connsiteX1" fmla="*/ 0 w 304800"/>
              <a:gd name="connsiteY1" fmla="*/ 92364 h 1173018"/>
              <a:gd name="connsiteX2" fmla="*/ 304800 w 304800"/>
              <a:gd name="connsiteY2" fmla="*/ 138545 h 1173018"/>
              <a:gd name="connsiteX3" fmla="*/ 295564 w 304800"/>
              <a:gd name="connsiteY3" fmla="*/ 1163782 h 1173018"/>
              <a:gd name="connsiteX4" fmla="*/ 9236 w 304800"/>
              <a:gd name="connsiteY4" fmla="*/ 1173018 h 1173018"/>
              <a:gd name="connsiteX5" fmla="*/ 0 w 304800"/>
              <a:gd name="connsiteY5" fmla="*/ 1154545 h 117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00" h="1173018">
                <a:moveTo>
                  <a:pt x="0" y="0"/>
                </a:moveTo>
                <a:lnTo>
                  <a:pt x="0" y="92364"/>
                </a:lnTo>
                <a:lnTo>
                  <a:pt x="304800" y="138545"/>
                </a:lnTo>
                <a:cubicBezTo>
                  <a:pt x="301721" y="480291"/>
                  <a:pt x="298643" y="822036"/>
                  <a:pt x="295564" y="1163782"/>
                </a:cubicBezTo>
                <a:lnTo>
                  <a:pt x="9236" y="1173018"/>
                </a:lnTo>
                <a:lnTo>
                  <a:pt x="0" y="1154545"/>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Forme libre : forme 68">
            <a:extLst>
              <a:ext uri="{FF2B5EF4-FFF2-40B4-BE49-F238E27FC236}">
                <a16:creationId xmlns:a16="http://schemas.microsoft.com/office/drawing/2014/main" id="{68F9F3F3-61AD-445F-911E-88092AF2191B}"/>
              </a:ext>
            </a:extLst>
          </p:cNvPr>
          <p:cNvSpPr/>
          <p:nvPr/>
        </p:nvSpPr>
        <p:spPr>
          <a:xfrm>
            <a:off x="9882909" y="1039765"/>
            <a:ext cx="1256146" cy="1200727"/>
          </a:xfrm>
          <a:custGeom>
            <a:avLst/>
            <a:gdLst>
              <a:gd name="connsiteX0" fmla="*/ 0 w 1256146"/>
              <a:gd name="connsiteY0" fmla="*/ 55418 h 1200727"/>
              <a:gd name="connsiteX1" fmla="*/ 138546 w 1256146"/>
              <a:gd name="connsiteY1" fmla="*/ 55418 h 1200727"/>
              <a:gd name="connsiteX2" fmla="*/ 157018 w 1256146"/>
              <a:gd name="connsiteY2" fmla="*/ 1089891 h 1200727"/>
              <a:gd name="connsiteX3" fmla="*/ 424873 w 1256146"/>
              <a:gd name="connsiteY3" fmla="*/ 1089891 h 1200727"/>
              <a:gd name="connsiteX4" fmla="*/ 424873 w 1256146"/>
              <a:gd name="connsiteY4" fmla="*/ 1200727 h 1200727"/>
              <a:gd name="connsiteX5" fmla="*/ 822036 w 1256146"/>
              <a:gd name="connsiteY5" fmla="*/ 1191491 h 1200727"/>
              <a:gd name="connsiteX6" fmla="*/ 831273 w 1256146"/>
              <a:gd name="connsiteY6" fmla="*/ 1089891 h 1200727"/>
              <a:gd name="connsiteX7" fmla="*/ 812800 w 1256146"/>
              <a:gd name="connsiteY7" fmla="*/ 757382 h 1200727"/>
              <a:gd name="connsiteX8" fmla="*/ 378691 w 1256146"/>
              <a:gd name="connsiteY8" fmla="*/ 757382 h 1200727"/>
              <a:gd name="connsiteX9" fmla="*/ 378691 w 1256146"/>
              <a:gd name="connsiteY9" fmla="*/ 969818 h 1200727"/>
              <a:gd name="connsiteX10" fmla="*/ 314036 w 1256146"/>
              <a:gd name="connsiteY10" fmla="*/ 951346 h 1200727"/>
              <a:gd name="connsiteX11" fmla="*/ 295564 w 1256146"/>
              <a:gd name="connsiteY11" fmla="*/ 0 h 1200727"/>
              <a:gd name="connsiteX12" fmla="*/ 1256146 w 1256146"/>
              <a:gd name="connsiteY12" fmla="*/ 9236 h 120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6146" h="1200727">
                <a:moveTo>
                  <a:pt x="0" y="55418"/>
                </a:moveTo>
                <a:lnTo>
                  <a:pt x="138546" y="55418"/>
                </a:lnTo>
                <a:lnTo>
                  <a:pt x="157018" y="1089891"/>
                </a:lnTo>
                <a:lnTo>
                  <a:pt x="424873" y="1089891"/>
                </a:lnTo>
                <a:lnTo>
                  <a:pt x="424873" y="1200727"/>
                </a:lnTo>
                <a:lnTo>
                  <a:pt x="822036" y="1191491"/>
                </a:lnTo>
                <a:cubicBezTo>
                  <a:pt x="831953" y="1102244"/>
                  <a:pt x="831273" y="1136244"/>
                  <a:pt x="831273" y="1089891"/>
                </a:cubicBezTo>
                <a:lnTo>
                  <a:pt x="812800" y="757382"/>
                </a:lnTo>
                <a:lnTo>
                  <a:pt x="378691" y="757382"/>
                </a:lnTo>
                <a:lnTo>
                  <a:pt x="378691" y="969818"/>
                </a:lnTo>
                <a:lnTo>
                  <a:pt x="314036" y="951346"/>
                </a:lnTo>
                <a:lnTo>
                  <a:pt x="295564" y="0"/>
                </a:lnTo>
                <a:lnTo>
                  <a:pt x="1256146" y="9236"/>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Forme libre : forme 69">
            <a:extLst>
              <a:ext uri="{FF2B5EF4-FFF2-40B4-BE49-F238E27FC236}">
                <a16:creationId xmlns:a16="http://schemas.microsoft.com/office/drawing/2014/main" id="{80A1D272-E79C-4717-AEEA-6424E08FC5A9}"/>
              </a:ext>
            </a:extLst>
          </p:cNvPr>
          <p:cNvSpPr/>
          <p:nvPr/>
        </p:nvSpPr>
        <p:spPr>
          <a:xfrm>
            <a:off x="9873673" y="1215256"/>
            <a:ext cx="1283854" cy="1108364"/>
          </a:xfrm>
          <a:custGeom>
            <a:avLst/>
            <a:gdLst>
              <a:gd name="connsiteX0" fmla="*/ 0 w 1283854"/>
              <a:gd name="connsiteY0" fmla="*/ 1099127 h 1108364"/>
              <a:gd name="connsiteX1" fmla="*/ 942109 w 1283854"/>
              <a:gd name="connsiteY1" fmla="*/ 1080655 h 1108364"/>
              <a:gd name="connsiteX2" fmla="*/ 914400 w 1283854"/>
              <a:gd name="connsiteY2" fmla="*/ 508000 h 1108364"/>
              <a:gd name="connsiteX3" fmla="*/ 406400 w 1283854"/>
              <a:gd name="connsiteY3" fmla="*/ 480291 h 1108364"/>
              <a:gd name="connsiteX4" fmla="*/ 397163 w 1283854"/>
              <a:gd name="connsiteY4" fmla="*/ 0 h 1108364"/>
              <a:gd name="connsiteX5" fmla="*/ 1163782 w 1283854"/>
              <a:gd name="connsiteY5" fmla="*/ 18473 h 1108364"/>
              <a:gd name="connsiteX6" fmla="*/ 1173018 w 1283854"/>
              <a:gd name="connsiteY6" fmla="*/ 1108364 h 1108364"/>
              <a:gd name="connsiteX7" fmla="*/ 1283854 w 1283854"/>
              <a:gd name="connsiteY7" fmla="*/ 1071418 h 110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3854" h="1108364">
                <a:moveTo>
                  <a:pt x="0" y="1099127"/>
                </a:moveTo>
                <a:lnTo>
                  <a:pt x="942109" y="1080655"/>
                </a:lnTo>
                <a:lnTo>
                  <a:pt x="914400" y="508000"/>
                </a:lnTo>
                <a:lnTo>
                  <a:pt x="406400" y="480291"/>
                </a:lnTo>
                <a:lnTo>
                  <a:pt x="397163" y="0"/>
                </a:lnTo>
                <a:lnTo>
                  <a:pt x="1163782" y="18473"/>
                </a:lnTo>
                <a:cubicBezTo>
                  <a:pt x="1166861" y="381770"/>
                  <a:pt x="1169939" y="745067"/>
                  <a:pt x="1173018" y="1108364"/>
                </a:cubicBezTo>
                <a:lnTo>
                  <a:pt x="1283854" y="1071418"/>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ZoneTexte 1">
            <a:extLst>
              <a:ext uri="{FF2B5EF4-FFF2-40B4-BE49-F238E27FC236}">
                <a16:creationId xmlns:a16="http://schemas.microsoft.com/office/drawing/2014/main" id="{31ADA8AF-9A62-44C2-B713-A7C3111E19A8}"/>
              </a:ext>
            </a:extLst>
          </p:cNvPr>
          <p:cNvSpPr txBox="1"/>
          <p:nvPr/>
        </p:nvSpPr>
        <p:spPr>
          <a:xfrm>
            <a:off x="1936360" y="5524131"/>
            <a:ext cx="70684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87</a:t>
            </a:r>
          </a:p>
        </p:txBody>
      </p:sp>
      <p:sp>
        <p:nvSpPr>
          <p:cNvPr id="60" name="ZoneTexte 20">
            <a:extLst>
              <a:ext uri="{FF2B5EF4-FFF2-40B4-BE49-F238E27FC236}">
                <a16:creationId xmlns:a16="http://schemas.microsoft.com/office/drawing/2014/main" id="{892AA158-38D0-CA49-8600-8F1F98E974CD}"/>
              </a:ext>
            </a:extLst>
          </p:cNvPr>
          <p:cNvSpPr txBox="1"/>
          <p:nvPr/>
        </p:nvSpPr>
        <p:spPr>
          <a:xfrm>
            <a:off x="205023" y="372175"/>
            <a:ext cx="5708793" cy="967287"/>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1.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étoiles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avec</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5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segments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lever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votre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crayon</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telle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départ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soit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égal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au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d‘arrivée</a:t>
            </a:r>
            <a:endPar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65" name="ZoneTexte 21">
            <a:extLst>
              <a:ext uri="{FF2B5EF4-FFF2-40B4-BE49-F238E27FC236}">
                <a16:creationId xmlns:a16="http://schemas.microsoft.com/office/drawing/2014/main" id="{8C1C9A3F-4258-0B48-95B4-80DB62505529}"/>
              </a:ext>
            </a:extLst>
          </p:cNvPr>
          <p:cNvSpPr txBox="1"/>
          <p:nvPr/>
        </p:nvSpPr>
        <p:spPr>
          <a:xfrm>
            <a:off x="6428559" y="377732"/>
            <a:ext cx="2624721" cy="1556935"/>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2.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les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machines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couleur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fils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ne se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touchent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l‘atelier</a:t>
            </a:r>
            <a:endPar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66" name="ZoneTexte 31">
            <a:extLst>
              <a:ext uri="{FF2B5EF4-FFF2-40B4-BE49-F238E27FC236}">
                <a16:creationId xmlns:a16="http://schemas.microsoft.com/office/drawing/2014/main" id="{8506CB9E-20E2-5A46-A228-C311F09870A7}"/>
              </a:ext>
            </a:extLst>
          </p:cNvPr>
          <p:cNvSpPr txBox="1"/>
          <p:nvPr/>
        </p:nvSpPr>
        <p:spPr>
          <a:xfrm>
            <a:off x="190796" y="3748349"/>
            <a:ext cx="5569101" cy="672206"/>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3.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est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numéro</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place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parking</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occupée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par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voiture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p>
        </p:txBody>
      </p:sp>
      <p:sp>
        <p:nvSpPr>
          <p:cNvPr id="67" name="ZoneTexte 33">
            <a:extLst>
              <a:ext uri="{FF2B5EF4-FFF2-40B4-BE49-F238E27FC236}">
                <a16:creationId xmlns:a16="http://schemas.microsoft.com/office/drawing/2014/main" id="{FF8C6B77-DC08-DC4D-87C6-B07DFD881091}"/>
              </a:ext>
            </a:extLst>
          </p:cNvPr>
          <p:cNvSpPr txBox="1"/>
          <p:nvPr/>
        </p:nvSpPr>
        <p:spPr>
          <a:xfrm>
            <a:off x="6331364" y="3953831"/>
            <a:ext cx="2561533" cy="1851760"/>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4. Comment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résidence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en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ayant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salué</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monde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mais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croiser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deux</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fois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la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personne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p:txBody>
      </p:sp>
    </p:spTree>
    <p:extLst>
      <p:ext uri="{BB962C8B-B14F-4D97-AF65-F5344CB8AC3E}">
        <p14:creationId xmlns:p14="http://schemas.microsoft.com/office/powerpoint/2010/main" val="450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rme libre : forme 8"/>
          <p:cNvSpPr/>
          <p:nvPr/>
        </p:nvSpPr>
        <p:spPr>
          <a:xfrm>
            <a:off x="1504874"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1" name="Forme libre : forme 9"/>
          <p:cNvSpPr/>
          <p:nvPr/>
        </p:nvSpPr>
        <p:spPr>
          <a:xfrm>
            <a:off x="3464185"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2" name="Forme libre : forme 10"/>
          <p:cNvSpPr/>
          <p:nvPr/>
        </p:nvSpPr>
        <p:spPr>
          <a:xfrm>
            <a:off x="2157974"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3" name="Forme libre : forme 11"/>
          <p:cNvSpPr/>
          <p:nvPr/>
        </p:nvSpPr>
        <p:spPr>
          <a:xfrm>
            <a:off x="2811084" y="1565368"/>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4" name="Forme libre : forme 12"/>
          <p:cNvSpPr/>
          <p:nvPr/>
        </p:nvSpPr>
        <p:spPr>
          <a:xfrm>
            <a:off x="1505205"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5" name="Forme libre : forme 13"/>
          <p:cNvSpPr/>
          <p:nvPr/>
        </p:nvSpPr>
        <p:spPr>
          <a:xfrm>
            <a:off x="3464508"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6" name="Forme libre : forme 14"/>
          <p:cNvSpPr/>
          <p:nvPr/>
        </p:nvSpPr>
        <p:spPr>
          <a:xfrm>
            <a:off x="2158306"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7" name="Forme libre : forme 15"/>
          <p:cNvSpPr/>
          <p:nvPr/>
        </p:nvSpPr>
        <p:spPr>
          <a:xfrm>
            <a:off x="2811408" y="2218802"/>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8" name="Forme libre : forme 16"/>
          <p:cNvSpPr/>
          <p:nvPr/>
        </p:nvSpPr>
        <p:spPr>
          <a:xfrm>
            <a:off x="1505529"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19" name="Forme libre : forme 17"/>
          <p:cNvSpPr/>
          <p:nvPr/>
        </p:nvSpPr>
        <p:spPr>
          <a:xfrm>
            <a:off x="3464840"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0" name="Forme libre : forme 18"/>
          <p:cNvSpPr/>
          <p:nvPr/>
        </p:nvSpPr>
        <p:spPr>
          <a:xfrm>
            <a:off x="2158630"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1" name="Forme libre : forme 19"/>
          <p:cNvSpPr/>
          <p:nvPr/>
        </p:nvSpPr>
        <p:spPr>
          <a:xfrm>
            <a:off x="2811731" y="2872226"/>
            <a:ext cx="216000" cy="216000"/>
          </a:xfrm>
          <a:custGeom>
            <a:avLst/>
            <a:gdLst>
              <a:gd name="f0" fmla="val w"/>
              <a:gd name="f1" fmla="val h"/>
              <a:gd name="f2" fmla="val 0"/>
              <a:gd name="f3" fmla="val 21600"/>
              <a:gd name="f4" fmla="val 10797"/>
              <a:gd name="f5" fmla="val 8278"/>
              <a:gd name="f6" fmla="val 8256"/>
              <a:gd name="f7" fmla="val 6722"/>
              <a:gd name="f8" fmla="val 13405"/>
              <a:gd name="f9" fmla="val 4198"/>
              <a:gd name="f10" fmla="val 16580"/>
              <a:gd name="f11" fmla="val 17401"/>
              <a:gd name="f12" fmla="val 14878"/>
              <a:gd name="f13" fmla="val 13321"/>
              <a:gd name="f14" fmla="*/ f0 1 21600"/>
              <a:gd name="f15" fmla="*/ f1 1 21600"/>
              <a:gd name="f16" fmla="val f2"/>
              <a:gd name="f17" fmla="val f3"/>
              <a:gd name="f18" fmla="+- f17 0 f16"/>
              <a:gd name="f19" fmla="*/ f18 1 21600"/>
              <a:gd name="f20" fmla="*/ 6722 f19 1"/>
              <a:gd name="f21" fmla="*/ 14878 f19 1"/>
              <a:gd name="f22" fmla="*/ 15460 f19 1"/>
              <a:gd name="f23" fmla="*/ 8256 f19 1"/>
              <a:gd name="f24" fmla="*/ f20 1 f19"/>
              <a:gd name="f25" fmla="*/ f21 1 f19"/>
              <a:gd name="f26" fmla="*/ f23 1 f19"/>
              <a:gd name="f27" fmla="*/ f22 1 f19"/>
              <a:gd name="f28" fmla="*/ f24 f14 1"/>
              <a:gd name="f29" fmla="*/ f25 f14 1"/>
              <a:gd name="f30" fmla="*/ f27 f15 1"/>
              <a:gd name="f31" fmla="*/ f26 f15 1"/>
            </a:gdLst>
            <a:ahLst/>
            <a:cxnLst>
              <a:cxn ang="3cd4">
                <a:pos x="hc" y="t"/>
              </a:cxn>
              <a:cxn ang="0">
                <a:pos x="r" y="vc"/>
              </a:cxn>
              <a:cxn ang="cd4">
                <a:pos x="hc" y="b"/>
              </a:cxn>
              <a:cxn ang="cd2">
                <a:pos x="l" y="vc"/>
              </a:cxn>
            </a:cxnLst>
            <a:rect l="f28" t="f31" r="f29" b="f30"/>
            <a:pathLst>
              <a:path w="21600" h="21600">
                <a:moveTo>
                  <a:pt x="f4" y="f2"/>
                </a:moveTo>
                <a:lnTo>
                  <a:pt x="f5" y="f6"/>
                </a:lnTo>
                <a:lnTo>
                  <a:pt x="f2" y="f6"/>
                </a:lnTo>
                <a:lnTo>
                  <a:pt x="f7" y="f8"/>
                </a:lnTo>
                <a:lnTo>
                  <a:pt x="f9" y="f3"/>
                </a:lnTo>
                <a:lnTo>
                  <a:pt x="f4" y="f10"/>
                </a:lnTo>
                <a:lnTo>
                  <a:pt x="f11" y="f3"/>
                </a:lnTo>
                <a:lnTo>
                  <a:pt x="f12" y="f8"/>
                </a:lnTo>
                <a:lnTo>
                  <a:pt x="f3" y="f6"/>
                </a:lnTo>
                <a:lnTo>
                  <a:pt x="f13" y="f6"/>
                </a:lnTo>
                <a:lnTo>
                  <a:pt x="f4" y="f2"/>
                </a:lnTo>
                <a:close/>
              </a:path>
            </a:pathLst>
          </a:custGeom>
          <a:solidFill>
            <a:srgbClr val="99CCFF"/>
          </a:solidFill>
          <a:ln w="28575"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24" name="Forme libre : forme 22"/>
          <p:cNvSpPr/>
          <p:nvPr/>
        </p:nvSpPr>
        <p:spPr>
          <a:xfrm>
            <a:off x="9515730" y="640091"/>
            <a:ext cx="1959303"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FF"/>
          </a:solidFill>
          <a:ln w="5715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5" name="Forme libre : forme 23"/>
          <p:cNvSpPr/>
          <p:nvPr/>
        </p:nvSpPr>
        <p:spPr>
          <a:xfrm>
            <a:off x="10332114" y="64009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6" name="Forme libre : forme 24"/>
          <p:cNvSpPr/>
          <p:nvPr/>
        </p:nvSpPr>
        <p:spPr>
          <a:xfrm>
            <a:off x="10332114" y="1260536"/>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7" name="Forme libre : forme 25"/>
          <p:cNvSpPr/>
          <p:nvPr/>
        </p:nvSpPr>
        <p:spPr>
          <a:xfrm>
            <a:off x="10332114" y="1848336"/>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8" name="Forme libre : forme 26"/>
          <p:cNvSpPr/>
          <p:nvPr/>
        </p:nvSpPr>
        <p:spPr>
          <a:xfrm>
            <a:off x="10332114" y="243612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29" name="Forme libre : forme 27"/>
          <p:cNvSpPr/>
          <p:nvPr/>
        </p:nvSpPr>
        <p:spPr>
          <a:xfrm>
            <a:off x="9515730" y="96664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0" name="Forme libre : forme 28"/>
          <p:cNvSpPr/>
          <p:nvPr/>
        </p:nvSpPr>
        <p:spPr>
          <a:xfrm>
            <a:off x="11148490" y="966641"/>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FFF66"/>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1" name="Forme libre : forme 29"/>
          <p:cNvSpPr/>
          <p:nvPr/>
        </p:nvSpPr>
        <p:spPr>
          <a:xfrm>
            <a:off x="9515730" y="210957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32" name="Forme libre : forme 30"/>
          <p:cNvSpPr/>
          <p:nvPr/>
        </p:nvSpPr>
        <p:spPr>
          <a:xfrm>
            <a:off x="11148490" y="2109577"/>
            <a:ext cx="326550" cy="32655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00CC00"/>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pic>
        <p:nvPicPr>
          <p:cNvPr id="34" name="Image 33"/>
          <p:cNvPicPr>
            <a:picLocks noChangeAspect="1"/>
          </p:cNvPicPr>
          <p:nvPr/>
        </p:nvPicPr>
        <p:blipFill>
          <a:blip r:embed="rId2">
            <a:lum/>
            <a:alphaModFix/>
          </a:blip>
          <a:srcRect/>
          <a:stretch>
            <a:fillRect/>
          </a:stretch>
        </p:blipFill>
        <p:spPr>
          <a:xfrm rot="10800000">
            <a:off x="859386" y="4430507"/>
            <a:ext cx="4150472" cy="1095604"/>
          </a:xfrm>
          <a:prstGeom prst="rect">
            <a:avLst/>
          </a:prstGeom>
          <a:noFill/>
          <a:ln cap="flat">
            <a:noFill/>
          </a:ln>
        </p:spPr>
      </p:pic>
      <p:cxnSp>
        <p:nvCxnSpPr>
          <p:cNvPr id="61" name="Connecteur droit 60">
            <a:extLst>
              <a:ext uri="{FF2B5EF4-FFF2-40B4-BE49-F238E27FC236}">
                <a16:creationId xmlns:a16="http://schemas.microsoft.com/office/drawing/2014/main" id="{18EB83FE-77A9-4A17-BF33-6DCDFF7F7B91}"/>
              </a:ext>
            </a:extLst>
          </p:cNvPr>
          <p:cNvCxnSpPr>
            <a:cxnSpLocks/>
          </p:cNvCxnSpPr>
          <p:nvPr/>
        </p:nvCxnSpPr>
        <p:spPr>
          <a:xfrm flipH="1">
            <a:off x="181262" y="3429000"/>
            <a:ext cx="11829475" cy="0"/>
          </a:xfrm>
          <a:prstGeom prst="line">
            <a:avLst/>
          </a:prstGeom>
        </p:spPr>
        <p:style>
          <a:lnRef idx="3">
            <a:schemeClr val="dk1"/>
          </a:lnRef>
          <a:fillRef idx="0">
            <a:schemeClr val="dk1"/>
          </a:fillRef>
          <a:effectRef idx="2">
            <a:schemeClr val="dk1"/>
          </a:effectRef>
          <a:fontRef idx="minor">
            <a:schemeClr val="tx1"/>
          </a:fontRef>
        </p:style>
      </p:cxnSp>
      <p:cxnSp>
        <p:nvCxnSpPr>
          <p:cNvPr id="63" name="Connecteur droit 62">
            <a:extLst>
              <a:ext uri="{FF2B5EF4-FFF2-40B4-BE49-F238E27FC236}">
                <a16:creationId xmlns:a16="http://schemas.microsoft.com/office/drawing/2014/main" id="{9AF3C8A7-0E11-410A-AC36-AF5D6528D30A}"/>
              </a:ext>
            </a:extLst>
          </p:cNvPr>
          <p:cNvCxnSpPr>
            <a:cxnSpLocks/>
          </p:cNvCxnSpPr>
          <p:nvPr/>
        </p:nvCxnSpPr>
        <p:spPr>
          <a:xfrm flipH="1">
            <a:off x="6092781" y="677038"/>
            <a:ext cx="28131" cy="5632282"/>
          </a:xfrm>
          <a:prstGeom prst="line">
            <a:avLst/>
          </a:prstGeom>
        </p:spPr>
        <p:style>
          <a:lnRef idx="3">
            <a:schemeClr val="dk1"/>
          </a:lnRef>
          <a:fillRef idx="0">
            <a:schemeClr val="dk1"/>
          </a:fillRef>
          <a:effectRef idx="2">
            <a:schemeClr val="dk1"/>
          </a:effectRef>
          <a:fontRef idx="minor">
            <a:schemeClr val="tx1"/>
          </a:fontRef>
        </p:style>
      </p:cxnSp>
      <p:sp>
        <p:nvSpPr>
          <p:cNvPr id="62" name="Forme libre : forme 61">
            <a:extLst>
              <a:ext uri="{FF2B5EF4-FFF2-40B4-BE49-F238E27FC236}">
                <a16:creationId xmlns:a16="http://schemas.microsoft.com/office/drawing/2014/main" id="{1751D704-E743-45E0-BA47-5CB65565609F}"/>
              </a:ext>
            </a:extLst>
          </p:cNvPr>
          <p:cNvSpPr/>
          <p:nvPr/>
        </p:nvSpPr>
        <p:spPr>
          <a:xfrm>
            <a:off x="671804" y="1689044"/>
            <a:ext cx="4105469" cy="2099388"/>
          </a:xfrm>
          <a:custGeom>
            <a:avLst/>
            <a:gdLst>
              <a:gd name="connsiteX0" fmla="*/ 1922106 w 4105469"/>
              <a:gd name="connsiteY0" fmla="*/ 279918 h 2099388"/>
              <a:gd name="connsiteX1" fmla="*/ 270588 w 4105469"/>
              <a:gd name="connsiteY1" fmla="*/ 2024743 h 2099388"/>
              <a:gd name="connsiteX2" fmla="*/ 4105469 w 4105469"/>
              <a:gd name="connsiteY2" fmla="*/ 27992 h 2099388"/>
              <a:gd name="connsiteX3" fmla="*/ 0 w 4105469"/>
              <a:gd name="connsiteY3" fmla="*/ 0 h 2099388"/>
              <a:gd name="connsiteX4" fmla="*/ 3666931 w 4105469"/>
              <a:gd name="connsiteY4" fmla="*/ 2099388 h 2099388"/>
              <a:gd name="connsiteX5" fmla="*/ 1922106 w 4105469"/>
              <a:gd name="connsiteY5" fmla="*/ 279918 h 209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05469" h="2099388">
                <a:moveTo>
                  <a:pt x="1922106" y="279918"/>
                </a:moveTo>
                <a:lnTo>
                  <a:pt x="270588" y="2024743"/>
                </a:lnTo>
                <a:lnTo>
                  <a:pt x="4105469" y="27992"/>
                </a:lnTo>
                <a:lnTo>
                  <a:pt x="0" y="0"/>
                </a:lnTo>
                <a:lnTo>
                  <a:pt x="3666931" y="2099388"/>
                </a:lnTo>
                <a:lnTo>
                  <a:pt x="1922106" y="279918"/>
                </a:lnTo>
                <a:close/>
              </a:path>
            </a:pathLst>
          </a:custGeom>
          <a:noFill/>
          <a:ln w="38100">
            <a:solidFill>
              <a:schemeClr val="accent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Forme libre : forme 63">
            <a:extLst>
              <a:ext uri="{FF2B5EF4-FFF2-40B4-BE49-F238E27FC236}">
                <a16:creationId xmlns:a16="http://schemas.microsoft.com/office/drawing/2014/main" id="{19C9D5F9-9B21-430F-84F4-6AFF29523353}"/>
              </a:ext>
            </a:extLst>
          </p:cNvPr>
          <p:cNvSpPr/>
          <p:nvPr/>
        </p:nvSpPr>
        <p:spPr>
          <a:xfrm>
            <a:off x="10086392" y="783974"/>
            <a:ext cx="251926" cy="1287625"/>
          </a:xfrm>
          <a:custGeom>
            <a:avLst/>
            <a:gdLst>
              <a:gd name="connsiteX0" fmla="*/ 242596 w 251926"/>
              <a:gd name="connsiteY0" fmla="*/ 0 h 1287625"/>
              <a:gd name="connsiteX1" fmla="*/ 0 w 251926"/>
              <a:gd name="connsiteY1" fmla="*/ 18662 h 1287625"/>
              <a:gd name="connsiteX2" fmla="*/ 9330 w 251926"/>
              <a:gd name="connsiteY2" fmla="*/ 1287625 h 1287625"/>
              <a:gd name="connsiteX3" fmla="*/ 251926 w 251926"/>
              <a:gd name="connsiteY3" fmla="*/ 1278294 h 1287625"/>
              <a:gd name="connsiteX4" fmla="*/ 251926 w 251926"/>
              <a:gd name="connsiteY4" fmla="*/ 1278294 h 128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926" h="1287625">
                <a:moveTo>
                  <a:pt x="242596" y="0"/>
                </a:moveTo>
                <a:lnTo>
                  <a:pt x="0" y="18662"/>
                </a:lnTo>
                <a:lnTo>
                  <a:pt x="9330" y="1287625"/>
                </a:lnTo>
                <a:lnTo>
                  <a:pt x="251926" y="1278294"/>
                </a:lnTo>
                <a:lnTo>
                  <a:pt x="251926" y="1278294"/>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Forme libre : forme 67">
            <a:extLst>
              <a:ext uri="{FF2B5EF4-FFF2-40B4-BE49-F238E27FC236}">
                <a16:creationId xmlns:a16="http://schemas.microsoft.com/office/drawing/2014/main" id="{DE8FC0D7-476B-4F17-A8CE-C47EBF827571}"/>
              </a:ext>
            </a:extLst>
          </p:cNvPr>
          <p:cNvSpPr/>
          <p:nvPr/>
        </p:nvSpPr>
        <p:spPr>
          <a:xfrm>
            <a:off x="10668000" y="1418456"/>
            <a:ext cx="304800" cy="1173018"/>
          </a:xfrm>
          <a:custGeom>
            <a:avLst/>
            <a:gdLst>
              <a:gd name="connsiteX0" fmla="*/ 0 w 304800"/>
              <a:gd name="connsiteY0" fmla="*/ 0 h 1173018"/>
              <a:gd name="connsiteX1" fmla="*/ 0 w 304800"/>
              <a:gd name="connsiteY1" fmla="*/ 92364 h 1173018"/>
              <a:gd name="connsiteX2" fmla="*/ 304800 w 304800"/>
              <a:gd name="connsiteY2" fmla="*/ 138545 h 1173018"/>
              <a:gd name="connsiteX3" fmla="*/ 295564 w 304800"/>
              <a:gd name="connsiteY3" fmla="*/ 1163782 h 1173018"/>
              <a:gd name="connsiteX4" fmla="*/ 9236 w 304800"/>
              <a:gd name="connsiteY4" fmla="*/ 1173018 h 1173018"/>
              <a:gd name="connsiteX5" fmla="*/ 0 w 304800"/>
              <a:gd name="connsiteY5" fmla="*/ 1154545 h 117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00" h="1173018">
                <a:moveTo>
                  <a:pt x="0" y="0"/>
                </a:moveTo>
                <a:lnTo>
                  <a:pt x="0" y="92364"/>
                </a:lnTo>
                <a:lnTo>
                  <a:pt x="304800" y="138545"/>
                </a:lnTo>
                <a:cubicBezTo>
                  <a:pt x="301721" y="480291"/>
                  <a:pt x="298643" y="822036"/>
                  <a:pt x="295564" y="1163782"/>
                </a:cubicBezTo>
                <a:lnTo>
                  <a:pt x="9236" y="1173018"/>
                </a:lnTo>
                <a:lnTo>
                  <a:pt x="0" y="1154545"/>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Forme libre : forme 68">
            <a:extLst>
              <a:ext uri="{FF2B5EF4-FFF2-40B4-BE49-F238E27FC236}">
                <a16:creationId xmlns:a16="http://schemas.microsoft.com/office/drawing/2014/main" id="{68F9F3F3-61AD-445F-911E-88092AF2191B}"/>
              </a:ext>
            </a:extLst>
          </p:cNvPr>
          <p:cNvSpPr/>
          <p:nvPr/>
        </p:nvSpPr>
        <p:spPr>
          <a:xfrm>
            <a:off x="9882909" y="1039765"/>
            <a:ext cx="1256146" cy="1200727"/>
          </a:xfrm>
          <a:custGeom>
            <a:avLst/>
            <a:gdLst>
              <a:gd name="connsiteX0" fmla="*/ 0 w 1256146"/>
              <a:gd name="connsiteY0" fmla="*/ 55418 h 1200727"/>
              <a:gd name="connsiteX1" fmla="*/ 138546 w 1256146"/>
              <a:gd name="connsiteY1" fmla="*/ 55418 h 1200727"/>
              <a:gd name="connsiteX2" fmla="*/ 157018 w 1256146"/>
              <a:gd name="connsiteY2" fmla="*/ 1089891 h 1200727"/>
              <a:gd name="connsiteX3" fmla="*/ 424873 w 1256146"/>
              <a:gd name="connsiteY3" fmla="*/ 1089891 h 1200727"/>
              <a:gd name="connsiteX4" fmla="*/ 424873 w 1256146"/>
              <a:gd name="connsiteY4" fmla="*/ 1200727 h 1200727"/>
              <a:gd name="connsiteX5" fmla="*/ 822036 w 1256146"/>
              <a:gd name="connsiteY5" fmla="*/ 1191491 h 1200727"/>
              <a:gd name="connsiteX6" fmla="*/ 831273 w 1256146"/>
              <a:gd name="connsiteY6" fmla="*/ 1089891 h 1200727"/>
              <a:gd name="connsiteX7" fmla="*/ 812800 w 1256146"/>
              <a:gd name="connsiteY7" fmla="*/ 757382 h 1200727"/>
              <a:gd name="connsiteX8" fmla="*/ 378691 w 1256146"/>
              <a:gd name="connsiteY8" fmla="*/ 757382 h 1200727"/>
              <a:gd name="connsiteX9" fmla="*/ 378691 w 1256146"/>
              <a:gd name="connsiteY9" fmla="*/ 969818 h 1200727"/>
              <a:gd name="connsiteX10" fmla="*/ 314036 w 1256146"/>
              <a:gd name="connsiteY10" fmla="*/ 951346 h 1200727"/>
              <a:gd name="connsiteX11" fmla="*/ 295564 w 1256146"/>
              <a:gd name="connsiteY11" fmla="*/ 0 h 1200727"/>
              <a:gd name="connsiteX12" fmla="*/ 1256146 w 1256146"/>
              <a:gd name="connsiteY12" fmla="*/ 9236 h 120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6146" h="1200727">
                <a:moveTo>
                  <a:pt x="0" y="55418"/>
                </a:moveTo>
                <a:lnTo>
                  <a:pt x="138546" y="55418"/>
                </a:lnTo>
                <a:lnTo>
                  <a:pt x="157018" y="1089891"/>
                </a:lnTo>
                <a:lnTo>
                  <a:pt x="424873" y="1089891"/>
                </a:lnTo>
                <a:lnTo>
                  <a:pt x="424873" y="1200727"/>
                </a:lnTo>
                <a:lnTo>
                  <a:pt x="822036" y="1191491"/>
                </a:lnTo>
                <a:cubicBezTo>
                  <a:pt x="831953" y="1102244"/>
                  <a:pt x="831273" y="1136244"/>
                  <a:pt x="831273" y="1089891"/>
                </a:cubicBezTo>
                <a:lnTo>
                  <a:pt x="812800" y="757382"/>
                </a:lnTo>
                <a:lnTo>
                  <a:pt x="378691" y="757382"/>
                </a:lnTo>
                <a:lnTo>
                  <a:pt x="378691" y="969818"/>
                </a:lnTo>
                <a:lnTo>
                  <a:pt x="314036" y="951346"/>
                </a:lnTo>
                <a:lnTo>
                  <a:pt x="295564" y="0"/>
                </a:lnTo>
                <a:lnTo>
                  <a:pt x="1256146" y="9236"/>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Forme libre : forme 69">
            <a:extLst>
              <a:ext uri="{FF2B5EF4-FFF2-40B4-BE49-F238E27FC236}">
                <a16:creationId xmlns:a16="http://schemas.microsoft.com/office/drawing/2014/main" id="{80A1D272-E79C-4717-AEEA-6424E08FC5A9}"/>
              </a:ext>
            </a:extLst>
          </p:cNvPr>
          <p:cNvSpPr/>
          <p:nvPr/>
        </p:nvSpPr>
        <p:spPr>
          <a:xfrm>
            <a:off x="9873673" y="1215256"/>
            <a:ext cx="1283854" cy="1108364"/>
          </a:xfrm>
          <a:custGeom>
            <a:avLst/>
            <a:gdLst>
              <a:gd name="connsiteX0" fmla="*/ 0 w 1283854"/>
              <a:gd name="connsiteY0" fmla="*/ 1099127 h 1108364"/>
              <a:gd name="connsiteX1" fmla="*/ 942109 w 1283854"/>
              <a:gd name="connsiteY1" fmla="*/ 1080655 h 1108364"/>
              <a:gd name="connsiteX2" fmla="*/ 914400 w 1283854"/>
              <a:gd name="connsiteY2" fmla="*/ 508000 h 1108364"/>
              <a:gd name="connsiteX3" fmla="*/ 406400 w 1283854"/>
              <a:gd name="connsiteY3" fmla="*/ 480291 h 1108364"/>
              <a:gd name="connsiteX4" fmla="*/ 397163 w 1283854"/>
              <a:gd name="connsiteY4" fmla="*/ 0 h 1108364"/>
              <a:gd name="connsiteX5" fmla="*/ 1163782 w 1283854"/>
              <a:gd name="connsiteY5" fmla="*/ 18473 h 1108364"/>
              <a:gd name="connsiteX6" fmla="*/ 1173018 w 1283854"/>
              <a:gd name="connsiteY6" fmla="*/ 1108364 h 1108364"/>
              <a:gd name="connsiteX7" fmla="*/ 1283854 w 1283854"/>
              <a:gd name="connsiteY7" fmla="*/ 1071418 h 110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3854" h="1108364">
                <a:moveTo>
                  <a:pt x="0" y="1099127"/>
                </a:moveTo>
                <a:lnTo>
                  <a:pt x="942109" y="1080655"/>
                </a:lnTo>
                <a:lnTo>
                  <a:pt x="914400" y="508000"/>
                </a:lnTo>
                <a:lnTo>
                  <a:pt x="406400" y="480291"/>
                </a:lnTo>
                <a:lnTo>
                  <a:pt x="397163" y="0"/>
                </a:lnTo>
                <a:lnTo>
                  <a:pt x="1163782" y="18473"/>
                </a:lnTo>
                <a:cubicBezTo>
                  <a:pt x="1166861" y="381770"/>
                  <a:pt x="1169939" y="745067"/>
                  <a:pt x="1173018" y="1108364"/>
                </a:cubicBezTo>
                <a:lnTo>
                  <a:pt x="1283854" y="1071418"/>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ZoneTexte 1">
            <a:extLst>
              <a:ext uri="{FF2B5EF4-FFF2-40B4-BE49-F238E27FC236}">
                <a16:creationId xmlns:a16="http://schemas.microsoft.com/office/drawing/2014/main" id="{31ADA8AF-9A62-44C2-B713-A7C3111E19A8}"/>
              </a:ext>
            </a:extLst>
          </p:cNvPr>
          <p:cNvSpPr txBox="1"/>
          <p:nvPr/>
        </p:nvSpPr>
        <p:spPr>
          <a:xfrm>
            <a:off x="1936360" y="5524131"/>
            <a:ext cx="70684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87</a:t>
            </a:r>
          </a:p>
        </p:txBody>
      </p:sp>
      <p:sp>
        <p:nvSpPr>
          <p:cNvPr id="71" name="Forme libre : forme 34">
            <a:extLst>
              <a:ext uri="{FF2B5EF4-FFF2-40B4-BE49-F238E27FC236}">
                <a16:creationId xmlns:a16="http://schemas.microsoft.com/office/drawing/2014/main" id="{C18EFEE5-4782-4F70-9823-E4B133C69056}"/>
              </a:ext>
            </a:extLst>
          </p:cNvPr>
          <p:cNvSpPr/>
          <p:nvPr/>
        </p:nvSpPr>
        <p:spPr>
          <a:xfrm>
            <a:off x="9054589" y="3845881"/>
            <a:ext cx="2285862" cy="212258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EEEEEE"/>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72" name="Connecteur droit 35">
            <a:extLst>
              <a:ext uri="{FF2B5EF4-FFF2-40B4-BE49-F238E27FC236}">
                <a16:creationId xmlns:a16="http://schemas.microsoft.com/office/drawing/2014/main" id="{7FD31527-4140-4E76-B98E-3BE7CF21B013}"/>
              </a:ext>
            </a:extLst>
          </p:cNvPr>
          <p:cNvSpPr/>
          <p:nvPr/>
        </p:nvSpPr>
        <p:spPr>
          <a:xfrm>
            <a:off x="9054589" y="4956153"/>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73" name="Connecteur droit 36">
            <a:extLst>
              <a:ext uri="{FF2B5EF4-FFF2-40B4-BE49-F238E27FC236}">
                <a16:creationId xmlns:a16="http://schemas.microsoft.com/office/drawing/2014/main" id="{92E47006-79F4-40F5-BE61-2A7FF81B46A1}"/>
              </a:ext>
            </a:extLst>
          </p:cNvPr>
          <p:cNvSpPr/>
          <p:nvPr/>
        </p:nvSpPr>
        <p:spPr>
          <a:xfrm>
            <a:off x="9021934" y="4433672"/>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74" name="Connecteur droit 37">
            <a:extLst>
              <a:ext uri="{FF2B5EF4-FFF2-40B4-BE49-F238E27FC236}">
                <a16:creationId xmlns:a16="http://schemas.microsoft.com/office/drawing/2014/main" id="{B7BAD7C9-A2A4-49EF-9274-294AA09DEA6F}"/>
              </a:ext>
            </a:extLst>
          </p:cNvPr>
          <p:cNvSpPr/>
          <p:nvPr/>
        </p:nvSpPr>
        <p:spPr>
          <a:xfrm>
            <a:off x="9054589" y="5445979"/>
            <a:ext cx="228586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75" name="Connecteur droit 38">
            <a:extLst>
              <a:ext uri="{FF2B5EF4-FFF2-40B4-BE49-F238E27FC236}">
                <a16:creationId xmlns:a16="http://schemas.microsoft.com/office/drawing/2014/main" id="{20B99712-70FC-458F-BC54-3F441E666077}"/>
              </a:ext>
            </a:extLst>
          </p:cNvPr>
          <p:cNvSpPr/>
          <p:nvPr/>
        </p:nvSpPr>
        <p:spPr>
          <a:xfrm>
            <a:off x="10197525" y="3845881"/>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76" name="Connecteur droit 39">
            <a:extLst>
              <a:ext uri="{FF2B5EF4-FFF2-40B4-BE49-F238E27FC236}">
                <a16:creationId xmlns:a16="http://schemas.microsoft.com/office/drawing/2014/main" id="{477663B9-B174-4B2C-9A74-8DA8D4AE287D}"/>
              </a:ext>
            </a:extLst>
          </p:cNvPr>
          <p:cNvSpPr/>
          <p:nvPr/>
        </p:nvSpPr>
        <p:spPr>
          <a:xfrm>
            <a:off x="9642389" y="3829558"/>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77" name="Connecteur droit 40">
            <a:extLst>
              <a:ext uri="{FF2B5EF4-FFF2-40B4-BE49-F238E27FC236}">
                <a16:creationId xmlns:a16="http://schemas.microsoft.com/office/drawing/2014/main" id="{5CF946EC-1567-433E-89F8-5A3000D7FB33}"/>
              </a:ext>
            </a:extLst>
          </p:cNvPr>
          <p:cNvSpPr/>
          <p:nvPr/>
        </p:nvSpPr>
        <p:spPr>
          <a:xfrm>
            <a:off x="10752660" y="3845881"/>
            <a:ext cx="0" cy="21225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0" cap="flat">
            <a:solidFill>
              <a:srgbClr val="000000"/>
            </a:solidFill>
            <a:prstDash val="solid"/>
            <a:miter/>
          </a:ln>
        </p:spPr>
        <p:txBody>
          <a:bodyPr vert="horz" wrap="none" lIns="81641" tIns="40816" rIns="81641" bIns="40816" anchor="ctr" anchorCtr="1"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78" name="Forme libre : forme 41">
            <a:extLst>
              <a:ext uri="{FF2B5EF4-FFF2-40B4-BE49-F238E27FC236}">
                <a16:creationId xmlns:a16="http://schemas.microsoft.com/office/drawing/2014/main" id="{4B71DEE6-6C38-4B8D-A711-34E3BB624A0E}"/>
              </a:ext>
            </a:extLst>
          </p:cNvPr>
          <p:cNvSpPr/>
          <p:nvPr/>
        </p:nvSpPr>
        <p:spPr>
          <a:xfrm>
            <a:off x="9773010" y="397650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79" name="Forme libre : forme 42">
            <a:extLst>
              <a:ext uri="{FF2B5EF4-FFF2-40B4-BE49-F238E27FC236}">
                <a16:creationId xmlns:a16="http://schemas.microsoft.com/office/drawing/2014/main" id="{37BC2710-BB1C-4B2B-9D2A-684CFA737030}"/>
              </a:ext>
            </a:extLst>
          </p:cNvPr>
          <p:cNvSpPr/>
          <p:nvPr/>
        </p:nvSpPr>
        <p:spPr>
          <a:xfrm>
            <a:off x="10295814" y="397682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80" name="Forme libre : forme 43">
            <a:extLst>
              <a:ext uri="{FF2B5EF4-FFF2-40B4-BE49-F238E27FC236}">
                <a16:creationId xmlns:a16="http://schemas.microsoft.com/office/drawing/2014/main" id="{ECFA37FB-9EA1-4203-A295-660718C33339}"/>
              </a:ext>
            </a:extLst>
          </p:cNvPr>
          <p:cNvSpPr/>
          <p:nvPr/>
        </p:nvSpPr>
        <p:spPr>
          <a:xfrm>
            <a:off x="10883937" y="397715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81" name="Forme libre : forme 44">
            <a:extLst>
              <a:ext uri="{FF2B5EF4-FFF2-40B4-BE49-F238E27FC236}">
                <a16:creationId xmlns:a16="http://schemas.microsoft.com/office/drawing/2014/main" id="{A17749C9-7CCF-46DF-81BF-30069EE1CFE1}"/>
              </a:ext>
            </a:extLst>
          </p:cNvPr>
          <p:cNvSpPr/>
          <p:nvPr/>
        </p:nvSpPr>
        <p:spPr>
          <a:xfrm>
            <a:off x="10884260" y="4532617"/>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82" name="Forme libre : forme 45">
            <a:extLst>
              <a:ext uri="{FF2B5EF4-FFF2-40B4-BE49-F238E27FC236}">
                <a16:creationId xmlns:a16="http://schemas.microsoft.com/office/drawing/2014/main" id="{AB6F10A3-F6DE-4DBC-BDE4-25547295B2AA}"/>
              </a:ext>
            </a:extLst>
          </p:cNvPr>
          <p:cNvSpPr/>
          <p:nvPr/>
        </p:nvSpPr>
        <p:spPr>
          <a:xfrm>
            <a:off x="10296793" y="4532948"/>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83" name="Forme libre : forme 46">
            <a:extLst>
              <a:ext uri="{FF2B5EF4-FFF2-40B4-BE49-F238E27FC236}">
                <a16:creationId xmlns:a16="http://schemas.microsoft.com/office/drawing/2014/main" id="{874E97EA-04FB-4017-A56C-F7BDC4917F36}"/>
              </a:ext>
            </a:extLst>
          </p:cNvPr>
          <p:cNvSpPr/>
          <p:nvPr/>
        </p:nvSpPr>
        <p:spPr>
          <a:xfrm>
            <a:off x="10296138" y="5022119"/>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84" name="Forme libre : forme 47">
            <a:extLst>
              <a:ext uri="{FF2B5EF4-FFF2-40B4-BE49-F238E27FC236}">
                <a16:creationId xmlns:a16="http://schemas.microsoft.com/office/drawing/2014/main" id="{87E9E83F-EB50-4F10-AF99-0885441019F1}"/>
              </a:ext>
            </a:extLst>
          </p:cNvPr>
          <p:cNvSpPr/>
          <p:nvPr/>
        </p:nvSpPr>
        <p:spPr>
          <a:xfrm>
            <a:off x="10884260" y="502244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85" name="Forme libre : forme 48">
            <a:extLst>
              <a:ext uri="{FF2B5EF4-FFF2-40B4-BE49-F238E27FC236}">
                <a16:creationId xmlns:a16="http://schemas.microsoft.com/office/drawing/2014/main" id="{F904D040-9FF2-4BF8-B128-9C0E1F9FEFA0}"/>
              </a:ext>
            </a:extLst>
          </p:cNvPr>
          <p:cNvSpPr/>
          <p:nvPr/>
        </p:nvSpPr>
        <p:spPr>
          <a:xfrm>
            <a:off x="10884584" y="5577910"/>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86" name="Forme libre : forme 49">
            <a:extLst>
              <a:ext uri="{FF2B5EF4-FFF2-40B4-BE49-F238E27FC236}">
                <a16:creationId xmlns:a16="http://schemas.microsoft.com/office/drawing/2014/main" id="{1B444557-32E5-450B-B3A1-309BE7AE6961}"/>
              </a:ext>
            </a:extLst>
          </p:cNvPr>
          <p:cNvSpPr/>
          <p:nvPr/>
        </p:nvSpPr>
        <p:spPr>
          <a:xfrm>
            <a:off x="10297125" y="557823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87" name="Forme libre : forme 50">
            <a:extLst>
              <a:ext uri="{FF2B5EF4-FFF2-40B4-BE49-F238E27FC236}">
                <a16:creationId xmlns:a16="http://schemas.microsoft.com/office/drawing/2014/main" id="{0C573618-2083-4566-9F3D-529ECDB9A52F}"/>
              </a:ext>
            </a:extLst>
          </p:cNvPr>
          <p:cNvSpPr/>
          <p:nvPr/>
        </p:nvSpPr>
        <p:spPr>
          <a:xfrm>
            <a:off x="9186189" y="502244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88" name="Forme libre : forme 51">
            <a:extLst>
              <a:ext uri="{FF2B5EF4-FFF2-40B4-BE49-F238E27FC236}">
                <a16:creationId xmlns:a16="http://schemas.microsoft.com/office/drawing/2014/main" id="{0A67E057-B182-4791-8664-1274BC8FCE16}"/>
              </a:ext>
            </a:extLst>
          </p:cNvPr>
          <p:cNvSpPr/>
          <p:nvPr/>
        </p:nvSpPr>
        <p:spPr>
          <a:xfrm>
            <a:off x="9774312" y="502277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89" name="Forme libre : forme 52">
            <a:extLst>
              <a:ext uri="{FF2B5EF4-FFF2-40B4-BE49-F238E27FC236}">
                <a16:creationId xmlns:a16="http://schemas.microsoft.com/office/drawing/2014/main" id="{4A7B3AAB-2E95-466B-8FC9-B94BF3D236F4}"/>
              </a:ext>
            </a:extLst>
          </p:cNvPr>
          <p:cNvSpPr/>
          <p:nvPr/>
        </p:nvSpPr>
        <p:spPr>
          <a:xfrm>
            <a:off x="9774635" y="5578234"/>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90" name="Forme libre : forme 53">
            <a:extLst>
              <a:ext uri="{FF2B5EF4-FFF2-40B4-BE49-F238E27FC236}">
                <a16:creationId xmlns:a16="http://schemas.microsoft.com/office/drawing/2014/main" id="{D7AE0F2E-D790-4322-A155-6AA48E9565FA}"/>
              </a:ext>
            </a:extLst>
          </p:cNvPr>
          <p:cNvSpPr/>
          <p:nvPr/>
        </p:nvSpPr>
        <p:spPr>
          <a:xfrm>
            <a:off x="9187176" y="557856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91" name="Forme libre : forme 54">
            <a:extLst>
              <a:ext uri="{FF2B5EF4-FFF2-40B4-BE49-F238E27FC236}">
                <a16:creationId xmlns:a16="http://schemas.microsoft.com/office/drawing/2014/main" id="{D82254AB-0CF1-4684-A4FC-2AC26F538761}"/>
              </a:ext>
            </a:extLst>
          </p:cNvPr>
          <p:cNvSpPr/>
          <p:nvPr/>
        </p:nvSpPr>
        <p:spPr>
          <a:xfrm>
            <a:off x="9774312" y="4532948"/>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92" name="Forme libre : forme 55">
            <a:extLst>
              <a:ext uri="{FF2B5EF4-FFF2-40B4-BE49-F238E27FC236}">
                <a16:creationId xmlns:a16="http://schemas.microsoft.com/office/drawing/2014/main" id="{87B5042E-C205-4065-9EC5-AC17440B06AA}"/>
              </a:ext>
            </a:extLst>
          </p:cNvPr>
          <p:cNvSpPr/>
          <p:nvPr/>
        </p:nvSpPr>
        <p:spPr>
          <a:xfrm>
            <a:off x="9186844" y="4533272"/>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93" name="Forme libre : forme 56">
            <a:extLst>
              <a:ext uri="{FF2B5EF4-FFF2-40B4-BE49-F238E27FC236}">
                <a16:creationId xmlns:a16="http://schemas.microsoft.com/office/drawing/2014/main" id="{C42911E5-6766-4601-8369-873C9AC46262}"/>
              </a:ext>
            </a:extLst>
          </p:cNvPr>
          <p:cNvSpPr/>
          <p:nvPr/>
        </p:nvSpPr>
        <p:spPr>
          <a:xfrm>
            <a:off x="9185543" y="3976825"/>
            <a:ext cx="326550" cy="326550"/>
          </a:xfrm>
          <a:custGeom>
            <a:avLst>
              <a:gd name="f0" fmla="val 18520"/>
            </a:avLst>
            <a:gdLst>
              <a:gd name="f1" fmla="val 10800000"/>
              <a:gd name="f2" fmla="val 5400000"/>
              <a:gd name="f3" fmla="val 180"/>
              <a:gd name="f4" fmla="val w"/>
              <a:gd name="f5" fmla="val h"/>
              <a:gd name="f6" fmla="val 0"/>
              <a:gd name="f7" fmla="val 21600"/>
              <a:gd name="f8" fmla="*/ 5419351 1 1725033"/>
              <a:gd name="f9" fmla="val 14510"/>
              <a:gd name="f10" fmla="val 18520"/>
              <a:gd name="f11" fmla="*/ 10800 10800 1"/>
              <a:gd name="f12" fmla="+- 0 0 360"/>
              <a:gd name="f13" fmla="val 10800"/>
              <a:gd name="f14" fmla="*/ 1000 1865 1"/>
              <a:gd name="f15" fmla="val 1865"/>
              <a:gd name="f16" fmla="val 1000"/>
              <a:gd name="f17" fmla="val 4870"/>
              <a:gd name="f18" fmla="val 8680"/>
              <a:gd name="f19" fmla="val 12920"/>
              <a:gd name="f20" fmla="val 16730"/>
              <a:gd name="f21" fmla="val -2147483647"/>
              <a:gd name="f22" fmla="val 2147483647"/>
              <a:gd name="f23" fmla="+- 0 0 0"/>
              <a:gd name="f24" fmla="*/ f4 1 21600"/>
              <a:gd name="f25" fmla="*/ f5 1 21600"/>
              <a:gd name="f26" fmla="val f6"/>
              <a:gd name="f27" fmla="val f7"/>
              <a:gd name="f28" fmla="*/ 0 f8 1"/>
              <a:gd name="f29" fmla="*/ f6 f1 1"/>
              <a:gd name="f30" fmla="*/ f12 f1 1"/>
              <a:gd name="f31" fmla="pin 14510 f0 18520"/>
              <a:gd name="f32" fmla="*/ f23 f1 1"/>
              <a:gd name="f33" fmla="+- f27 0 f26"/>
              <a:gd name="f34" fmla="val f31"/>
              <a:gd name="f35" fmla="*/ f28 1 f3"/>
              <a:gd name="f36" fmla="*/ f29 1 f3"/>
              <a:gd name="f37" fmla="*/ f30 1 f3"/>
              <a:gd name="f38" fmla="*/ f31 f25 1"/>
              <a:gd name="f39" fmla="*/ f32 1 f3"/>
              <a:gd name="f40" fmla="*/ f33 1 21600"/>
              <a:gd name="f41" fmla="+- f34 0 14510"/>
              <a:gd name="f42" fmla="+- 0 0 f35"/>
              <a:gd name="f43" fmla="+- f36 0 f2"/>
              <a:gd name="f44" fmla="+- f37 0 f2"/>
              <a:gd name="f45" fmla="+- f39 0 f2"/>
              <a:gd name="f46" fmla="*/ 10800 f40 1"/>
              <a:gd name="f47" fmla="*/ 3163 f40 1"/>
              <a:gd name="f48" fmla="*/ 18437 f40 1"/>
              <a:gd name="f49" fmla="*/ 0 f40 1"/>
              <a:gd name="f50" fmla="*/ 21600 f40 1"/>
              <a:gd name="f51" fmla="+- 18520 0 f41"/>
              <a:gd name="f52" fmla="+- 14510 f41 0"/>
              <a:gd name="f53" fmla="*/ f42 f1 1"/>
              <a:gd name="f54" fmla="+- f44 0 f43"/>
              <a:gd name="f55" fmla="*/ f53 1 f8"/>
              <a:gd name="f56" fmla="*/ f46 1 f40"/>
              <a:gd name="f57" fmla="*/ f49 1 f40"/>
              <a:gd name="f58" fmla="*/ f47 1 f40"/>
              <a:gd name="f59" fmla="*/ f48 1 f40"/>
              <a:gd name="f60" fmla="*/ f50 1 f40"/>
              <a:gd name="f61" fmla="+- f55 0 f2"/>
              <a:gd name="f62" fmla="*/ f56 f24 1"/>
              <a:gd name="f63" fmla="*/ f58 f24 1"/>
              <a:gd name="f64" fmla="*/ f59 f24 1"/>
              <a:gd name="f65" fmla="*/ f59 f25 1"/>
              <a:gd name="f66" fmla="*/ f58 f25 1"/>
              <a:gd name="f67" fmla="*/ f57 f25 1"/>
              <a:gd name="f68" fmla="*/ f57 f24 1"/>
              <a:gd name="f69" fmla="*/ f56 f25 1"/>
              <a:gd name="f70" fmla="*/ f60 f25 1"/>
              <a:gd name="f71" fmla="*/ f60 f24 1"/>
              <a:gd name="f72" fmla="+- f61 f2 0"/>
              <a:gd name="f73" fmla="*/ f72 f8 1"/>
              <a:gd name="f74" fmla="*/ f73 1 f1"/>
              <a:gd name="f75" fmla="+- 0 0 f74"/>
              <a:gd name="f76" fmla="+- 0 0 f75"/>
              <a:gd name="f77" fmla="*/ f76 f1 1"/>
              <a:gd name="f78" fmla="*/ f77 1 f8"/>
              <a:gd name="f79" fmla="+- f78 0 f2"/>
              <a:gd name="f80" fmla="cos 1 f79"/>
              <a:gd name="f81" fmla="sin 1 f79"/>
              <a:gd name="f82" fmla="+- 0 0 f80"/>
              <a:gd name="f83" fmla="+- 0 0 f81"/>
              <a:gd name="f84" fmla="+- 0 0 f82"/>
              <a:gd name="f85" fmla="+- 0 0 f83"/>
              <a:gd name="f86" fmla="val f84"/>
              <a:gd name="f87" fmla="val f85"/>
              <a:gd name="f88" fmla="+- 0 0 f86"/>
              <a:gd name="f89" fmla="+- 0 0 f87"/>
              <a:gd name="f90" fmla="*/ 10800 f88 1"/>
              <a:gd name="f91" fmla="*/ 10800 f89 1"/>
              <a:gd name="f92" fmla="*/ 1865 f88 1"/>
              <a:gd name="f93" fmla="*/ 1000 f89 1"/>
              <a:gd name="f94" fmla="*/ f90 f90 1"/>
              <a:gd name="f95" fmla="*/ f91 f91 1"/>
              <a:gd name="f96" fmla="*/ f92 f92 1"/>
              <a:gd name="f97" fmla="*/ f93 f93 1"/>
              <a:gd name="f98" fmla="+- f94 f95 0"/>
              <a:gd name="f99" fmla="+- f96 f97 0"/>
              <a:gd name="f100" fmla="sqrt f98"/>
              <a:gd name="f101" fmla="sqrt f99"/>
              <a:gd name="f102" fmla="*/ f11 1 f100"/>
              <a:gd name="f103" fmla="*/ f14 1 f101"/>
              <a:gd name="f104" fmla="*/ f88 f102 1"/>
              <a:gd name="f105" fmla="*/ f89 f102 1"/>
              <a:gd name="f106" fmla="*/ f88 f103 1"/>
              <a:gd name="f107" fmla="*/ f89 f103 1"/>
              <a:gd name="f108" fmla="+- 10800 0 f104"/>
              <a:gd name="f109" fmla="+- 10800 0 f105"/>
              <a:gd name="f110" fmla="+- 7305 0 f106"/>
              <a:gd name="f111" fmla="+- 7515 0 f107"/>
              <a:gd name="f112" fmla="+- 14295 0 f106"/>
            </a:gdLst>
            <a:ahLst>
              <a:ahXY gdRefY="f0" minY="f9" maxY="f10">
                <a:pos x="f62" y="f38"/>
              </a:ahXY>
            </a:ahLst>
            <a:cxnLst>
              <a:cxn ang="3cd4">
                <a:pos x="hc" y="t"/>
              </a:cxn>
              <a:cxn ang="0">
                <a:pos x="r" y="vc"/>
              </a:cxn>
              <a:cxn ang="cd4">
                <a:pos x="hc" y="b"/>
              </a:cxn>
              <a:cxn ang="cd2">
                <a:pos x="l" y="vc"/>
              </a:cxn>
              <a:cxn ang="f45">
                <a:pos x="f62" y="f67"/>
              </a:cxn>
              <a:cxn ang="f45">
                <a:pos x="f63" y="f66"/>
              </a:cxn>
              <a:cxn ang="f45">
                <a:pos x="f68" y="f69"/>
              </a:cxn>
              <a:cxn ang="f45">
                <a:pos x="f63" y="f65"/>
              </a:cxn>
              <a:cxn ang="f45">
                <a:pos x="f62" y="f70"/>
              </a:cxn>
              <a:cxn ang="f45">
                <a:pos x="f64" y="f65"/>
              </a:cxn>
              <a:cxn ang="f45">
                <a:pos x="f71" y="f69"/>
              </a:cxn>
              <a:cxn ang="f45">
                <a:pos x="f64" y="f66"/>
              </a:cxn>
            </a:cxnLst>
            <a:rect l="f63" t="f66" r="f64" b="f65"/>
            <a:pathLst>
              <a:path w="21600" h="21600">
                <a:moveTo>
                  <a:pt x="f108" y="f109"/>
                </a:moveTo>
                <a:arcTo wR="f13" hR="f13" stAng="f43" swAng="f54"/>
                <a:close/>
              </a:path>
              <a:path w="21600" h="21600">
                <a:moveTo>
                  <a:pt x="f110" y="f111"/>
                </a:moveTo>
                <a:arcTo wR="f16" hR="f15" stAng="f43" swAng="f54"/>
                <a:close/>
              </a:path>
              <a:path w="21600" h="21600">
                <a:moveTo>
                  <a:pt x="f112" y="f111"/>
                </a:moveTo>
                <a:arcTo wR="f16" hR="f15" stAng="f43" swAng="f54"/>
                <a:close/>
              </a:path>
              <a:path w="21600" h="21600" fill="none">
                <a:moveTo>
                  <a:pt x="f17" y="f51"/>
                </a:moveTo>
                <a:cubicBezTo>
                  <a:pt x="f18" y="f52"/>
                  <a:pt x="f19" y="f52"/>
                  <a:pt x="f20" y="f51"/>
                </a:cubicBezTo>
              </a:path>
            </a:pathLst>
          </a:custGeom>
          <a:solidFill>
            <a:srgbClr val="FF3333"/>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sp>
        <p:nvSpPr>
          <p:cNvPr id="94" name="Forme libre : forme 57">
            <a:extLst>
              <a:ext uri="{FF2B5EF4-FFF2-40B4-BE49-F238E27FC236}">
                <a16:creationId xmlns:a16="http://schemas.microsoft.com/office/drawing/2014/main" id="{76EB892A-86BA-4AF6-B822-6E3F5BC9D9D7}"/>
              </a:ext>
            </a:extLst>
          </p:cNvPr>
          <p:cNvSpPr/>
          <p:nvPr/>
        </p:nvSpPr>
        <p:spPr>
          <a:xfrm>
            <a:off x="11338020" y="5592749"/>
            <a:ext cx="489825" cy="326550"/>
          </a:xfrm>
          <a:custGeom>
            <a:avLst>
              <a:gd name="f0" fmla="val 16200"/>
              <a:gd name="f1" fmla="val 5400"/>
            </a:avLst>
            <a:gdLst>
              <a:gd name="f2" fmla="val w"/>
              <a:gd name="f3" fmla="val h"/>
              <a:gd name="f4" fmla="val 0"/>
              <a:gd name="f5" fmla="val 21600"/>
              <a:gd name="f6" fmla="val 10800"/>
              <a:gd name="f7" fmla="*/ f2 1 21600"/>
              <a:gd name="f8" fmla="*/ f3 1 21600"/>
              <a:gd name="f9" fmla="val f4"/>
              <a:gd name="f10" fmla="val f5"/>
              <a:gd name="f11" fmla="pin 0 f0 21600"/>
              <a:gd name="f12" fmla="pin 0 f1 10800"/>
              <a:gd name="f13" fmla="+- f10 0 f9"/>
              <a:gd name="f14" fmla="val f11"/>
              <a:gd name="f15" fmla="val f12"/>
              <a:gd name="f16" fmla="*/ f11 f7 1"/>
              <a:gd name="f17" fmla="*/ f12 f8 1"/>
              <a:gd name="f18" fmla="*/ f13 1 21600"/>
              <a:gd name="f19" fmla="+- 21600 0 f15"/>
              <a:gd name="f20" fmla="+- 21600 0 f14"/>
              <a:gd name="f21" fmla="*/ f15 f8 1"/>
              <a:gd name="f22" fmla="*/ 0 f18 1"/>
              <a:gd name="f23" fmla="*/ f20 f15 1"/>
              <a:gd name="f24" fmla="*/ f19 f8 1"/>
              <a:gd name="f25" fmla="*/ f23 1 10800"/>
              <a:gd name="f26" fmla="*/ f22 1 f18"/>
              <a:gd name="f27" fmla="+- f14 f25 0"/>
              <a:gd name="f28" fmla="*/ f26 f7 1"/>
              <a:gd name="f29" fmla="*/ f27 f7 1"/>
            </a:gdLst>
            <a:ahLst>
              <a:ahXY gdRefX="f0" minX="f4" maxX="f5" gdRefY="f1" minY="f4" maxY="f6">
                <a:pos x="f16" y="f17"/>
              </a:ahXY>
            </a:ahLst>
            <a:cxnLst>
              <a:cxn ang="3cd4">
                <a:pos x="hc" y="t"/>
              </a:cxn>
              <a:cxn ang="0">
                <a:pos x="r" y="vc"/>
              </a:cxn>
              <a:cxn ang="cd4">
                <a:pos x="hc" y="b"/>
              </a:cxn>
              <a:cxn ang="cd2">
                <a:pos x="l" y="vc"/>
              </a:cxn>
            </a:cxnLst>
            <a:rect l="f28" t="f21" r="f29" b="f24"/>
            <a:pathLst>
              <a:path w="21600" h="21600">
                <a:moveTo>
                  <a:pt x="f4" y="f15"/>
                </a:moveTo>
                <a:lnTo>
                  <a:pt x="f14" y="f15"/>
                </a:lnTo>
                <a:lnTo>
                  <a:pt x="f14" y="f4"/>
                </a:lnTo>
                <a:lnTo>
                  <a:pt x="f5" y="f6"/>
                </a:lnTo>
                <a:lnTo>
                  <a:pt x="f14" y="f5"/>
                </a:lnTo>
                <a:lnTo>
                  <a:pt x="f14" y="f19"/>
                </a:lnTo>
                <a:lnTo>
                  <a:pt x="f4" y="f19"/>
                </a:lnTo>
                <a:close/>
              </a:path>
            </a:pathLst>
          </a:custGeom>
          <a:solidFill>
            <a:srgbClr val="99CCFF"/>
          </a:solidFill>
          <a:ln w="0" cap="flat">
            <a:solidFill>
              <a:srgbClr val="000000"/>
            </a:solidFill>
            <a:prstDash val="solid"/>
            <a:miter/>
          </a:ln>
        </p:spPr>
        <p:txBody>
          <a:bodyPr vert="horz" wrap="none" lIns="81641" tIns="40816" rIns="81641" bIns="40816" anchor="ctr" anchorCtr="0" compatLnSpc="0">
            <a:no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de-DE" sz="1633" b="0" i="0" u="none" strike="noStrike" kern="0" cap="none" spc="0" normalizeH="0" baseline="0" noProof="0">
              <a:ln>
                <a:noFill/>
              </a:ln>
              <a:solidFill>
                <a:srgbClr val="000000"/>
              </a:solidFill>
              <a:effectLst/>
              <a:uLnTx/>
              <a:uFillTx/>
              <a:latin typeface="Arial" pitchFamily="18"/>
              <a:ea typeface="Andale Sans UI" pitchFamily="2"/>
              <a:cs typeface="Tahoma" pitchFamily="2"/>
            </a:endParaRPr>
          </a:p>
        </p:txBody>
      </p:sp>
      <p:cxnSp>
        <p:nvCxnSpPr>
          <p:cNvPr id="95" name="Connecteur droit avec flèche 94">
            <a:extLst>
              <a:ext uri="{FF2B5EF4-FFF2-40B4-BE49-F238E27FC236}">
                <a16:creationId xmlns:a16="http://schemas.microsoft.com/office/drawing/2014/main" id="{0EC0C56A-DF85-40F0-8C8E-C8473331704F}"/>
              </a:ext>
            </a:extLst>
          </p:cNvPr>
          <p:cNvCxnSpPr/>
          <p:nvPr/>
        </p:nvCxnSpPr>
        <p:spPr>
          <a:xfrm>
            <a:off x="9300356" y="4303052"/>
            <a:ext cx="0" cy="229565"/>
          </a:xfrm>
          <a:prstGeom prst="straightConnector1">
            <a:avLst/>
          </a:prstGeom>
          <a:ln w="28575"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96" name="Connecteur droit avec flèche 95">
            <a:extLst>
              <a:ext uri="{FF2B5EF4-FFF2-40B4-BE49-F238E27FC236}">
                <a16:creationId xmlns:a16="http://schemas.microsoft.com/office/drawing/2014/main" id="{ED625263-730E-4E9D-B65F-4BE2EFFB5AE0}"/>
              </a:ext>
            </a:extLst>
          </p:cNvPr>
          <p:cNvCxnSpPr>
            <a:cxnSpLocks/>
          </p:cNvCxnSpPr>
          <p:nvPr/>
        </p:nvCxnSpPr>
        <p:spPr>
          <a:xfrm flipV="1">
            <a:off x="9408368" y="4232060"/>
            <a:ext cx="0" cy="277060"/>
          </a:xfrm>
          <a:prstGeom prst="straightConnector1">
            <a:avLst/>
          </a:prstGeom>
          <a:ln w="28575"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7" name="Forme libre : forme 96">
            <a:extLst>
              <a:ext uri="{FF2B5EF4-FFF2-40B4-BE49-F238E27FC236}">
                <a16:creationId xmlns:a16="http://schemas.microsoft.com/office/drawing/2014/main" id="{4F68BDC4-BEF3-4DE3-BF64-68E5317F75B1}"/>
              </a:ext>
            </a:extLst>
          </p:cNvPr>
          <p:cNvSpPr/>
          <p:nvPr/>
        </p:nvSpPr>
        <p:spPr>
          <a:xfrm>
            <a:off x="9330612" y="4133664"/>
            <a:ext cx="2220686" cy="1651519"/>
          </a:xfrm>
          <a:custGeom>
            <a:avLst/>
            <a:gdLst>
              <a:gd name="connsiteX0" fmla="*/ 205274 w 2220686"/>
              <a:gd name="connsiteY0" fmla="*/ 0 h 1651519"/>
              <a:gd name="connsiteX1" fmla="*/ 1726164 w 2220686"/>
              <a:gd name="connsiteY1" fmla="*/ 0 h 1651519"/>
              <a:gd name="connsiteX2" fmla="*/ 1744825 w 2220686"/>
              <a:gd name="connsiteY2" fmla="*/ 578498 h 1651519"/>
              <a:gd name="connsiteX3" fmla="*/ 597159 w 2220686"/>
              <a:gd name="connsiteY3" fmla="*/ 569168 h 1651519"/>
              <a:gd name="connsiteX4" fmla="*/ 606490 w 2220686"/>
              <a:gd name="connsiteY4" fmla="*/ 1035698 h 1651519"/>
              <a:gd name="connsiteX5" fmla="*/ 0 w 2220686"/>
              <a:gd name="connsiteY5" fmla="*/ 1054359 h 1651519"/>
              <a:gd name="connsiteX6" fmla="*/ 0 w 2220686"/>
              <a:gd name="connsiteY6" fmla="*/ 1632857 h 1651519"/>
              <a:gd name="connsiteX7" fmla="*/ 1129004 w 2220686"/>
              <a:gd name="connsiteY7" fmla="*/ 1632857 h 1651519"/>
              <a:gd name="connsiteX8" fmla="*/ 1129004 w 2220686"/>
              <a:gd name="connsiteY8" fmla="*/ 1054359 h 1651519"/>
              <a:gd name="connsiteX9" fmla="*/ 1754155 w 2220686"/>
              <a:gd name="connsiteY9" fmla="*/ 1054359 h 1651519"/>
              <a:gd name="connsiteX10" fmla="*/ 1735494 w 2220686"/>
              <a:gd name="connsiteY10" fmla="*/ 1651519 h 1651519"/>
              <a:gd name="connsiteX11" fmla="*/ 2220686 w 2220686"/>
              <a:gd name="connsiteY11" fmla="*/ 1642188 h 1651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20686" h="1651519">
                <a:moveTo>
                  <a:pt x="205274" y="0"/>
                </a:moveTo>
                <a:lnTo>
                  <a:pt x="1726164" y="0"/>
                </a:lnTo>
                <a:lnTo>
                  <a:pt x="1744825" y="578498"/>
                </a:lnTo>
                <a:lnTo>
                  <a:pt x="597159" y="569168"/>
                </a:lnTo>
                <a:lnTo>
                  <a:pt x="606490" y="1035698"/>
                </a:lnTo>
                <a:lnTo>
                  <a:pt x="0" y="1054359"/>
                </a:lnTo>
                <a:lnTo>
                  <a:pt x="0" y="1632857"/>
                </a:lnTo>
                <a:lnTo>
                  <a:pt x="1129004" y="1632857"/>
                </a:lnTo>
                <a:lnTo>
                  <a:pt x="1129004" y="1054359"/>
                </a:lnTo>
                <a:lnTo>
                  <a:pt x="1754155" y="1054359"/>
                </a:lnTo>
                <a:lnTo>
                  <a:pt x="1735494" y="1651519"/>
                </a:lnTo>
                <a:lnTo>
                  <a:pt x="2220686" y="1642188"/>
                </a:lnTo>
              </a:path>
            </a:pathLst>
          </a:custGeom>
          <a:ln w="28575"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ZoneTexte 20">
            <a:extLst>
              <a:ext uri="{FF2B5EF4-FFF2-40B4-BE49-F238E27FC236}">
                <a16:creationId xmlns:a16="http://schemas.microsoft.com/office/drawing/2014/main" id="{2CC34C0B-9BC5-0447-9276-FF177BC78F47}"/>
              </a:ext>
            </a:extLst>
          </p:cNvPr>
          <p:cNvSpPr txBox="1"/>
          <p:nvPr/>
        </p:nvSpPr>
        <p:spPr>
          <a:xfrm>
            <a:off x="205023" y="372175"/>
            <a:ext cx="5708793" cy="967287"/>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1.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étoiles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avec</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5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segments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lever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votre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crayon</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telle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départ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soit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égal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au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point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d‘arrivée</a:t>
            </a:r>
            <a:endPar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66" name="ZoneTexte 21">
            <a:extLst>
              <a:ext uri="{FF2B5EF4-FFF2-40B4-BE49-F238E27FC236}">
                <a16:creationId xmlns:a16="http://schemas.microsoft.com/office/drawing/2014/main" id="{4885B0CB-C9A4-3845-8670-D517BC86A208}"/>
              </a:ext>
            </a:extLst>
          </p:cNvPr>
          <p:cNvSpPr txBox="1"/>
          <p:nvPr/>
        </p:nvSpPr>
        <p:spPr>
          <a:xfrm>
            <a:off x="6428559" y="377732"/>
            <a:ext cx="2624721" cy="1556935"/>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2.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Reliez</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les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machines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couleur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les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fils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ne se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touchent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l‘atelier</a:t>
            </a:r>
            <a:endPar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endParaRPr>
          </a:p>
        </p:txBody>
      </p:sp>
      <p:sp>
        <p:nvSpPr>
          <p:cNvPr id="67" name="ZoneTexte 31">
            <a:extLst>
              <a:ext uri="{FF2B5EF4-FFF2-40B4-BE49-F238E27FC236}">
                <a16:creationId xmlns:a16="http://schemas.microsoft.com/office/drawing/2014/main" id="{2B9BB706-FC83-3143-8363-F3996413C72A}"/>
              </a:ext>
            </a:extLst>
          </p:cNvPr>
          <p:cNvSpPr txBox="1"/>
          <p:nvPr/>
        </p:nvSpPr>
        <p:spPr>
          <a:xfrm>
            <a:off x="190796" y="3748349"/>
            <a:ext cx="5569101" cy="672206"/>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3.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Quel</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est</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numéro</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place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parking</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occupée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par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voiture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p>
        </p:txBody>
      </p:sp>
      <p:sp>
        <p:nvSpPr>
          <p:cNvPr id="98" name="ZoneTexte 33">
            <a:extLst>
              <a:ext uri="{FF2B5EF4-FFF2-40B4-BE49-F238E27FC236}">
                <a16:creationId xmlns:a16="http://schemas.microsoft.com/office/drawing/2014/main" id="{E4A43C0A-658F-8247-8284-67DE3EE18C41}"/>
              </a:ext>
            </a:extLst>
          </p:cNvPr>
          <p:cNvSpPr txBox="1"/>
          <p:nvPr/>
        </p:nvSpPr>
        <p:spPr>
          <a:xfrm>
            <a:off x="6331364" y="3953831"/>
            <a:ext cx="2561533" cy="1851760"/>
          </a:xfrm>
          <a:prstGeom prst="rect">
            <a:avLst/>
          </a:prstGeom>
          <a:noFill/>
          <a:ln cap="flat">
            <a:noFill/>
          </a:ln>
        </p:spPr>
        <p:txBody>
          <a:bodyPr vert="horz" wrap="square" lIns="81641" tIns="40816" rIns="81641" bIns="40816" anchor="t" anchorCtr="0" compatLnSpc="0">
            <a:spAutoFit/>
          </a:bodyPr>
          <a:lstStyle/>
          <a:p>
            <a:pPr marL="0" marR="0" lvl="0" indent="0" algn="l" defTabSz="829452"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4. Comment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sortir</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de la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résidence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en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ayant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salué</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tout</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le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monde</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mais</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sans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croiser</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deux</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fois</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la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même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1" i="0" u="none" strike="noStrike" kern="0" cap="none" spc="0" normalizeH="0" baseline="0" noProof="0" dirty="0" err="1">
                <a:ln>
                  <a:noFill/>
                </a:ln>
                <a:solidFill>
                  <a:srgbClr val="000000"/>
                </a:solidFill>
                <a:effectLst/>
                <a:uLnTx/>
                <a:uFillTx/>
                <a:latin typeface="Arial" pitchFamily="18"/>
                <a:ea typeface="Andale Sans UI" pitchFamily="2"/>
                <a:cs typeface="Tahoma" pitchFamily="2"/>
              </a:rPr>
              <a:t>personne</a:t>
            </a:r>
            <a:r>
              <a:rPr kumimoji="0" lang="de-DE" sz="2000" b="1"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 </a:t>
            </a:r>
            <a:r>
              <a:rPr kumimoji="0" lang="de-DE" sz="2000" b="0" i="0" u="none" strike="noStrike" kern="0" cap="none" spc="0" normalizeH="0" baseline="0" noProof="0" dirty="0">
                <a:ln>
                  <a:noFill/>
                </a:ln>
                <a:solidFill>
                  <a:srgbClr val="000000"/>
                </a:solidFill>
                <a:effectLst/>
                <a:uLnTx/>
                <a:uFillTx/>
                <a:latin typeface="Arial" pitchFamily="18"/>
                <a:ea typeface="Andale Sans UI" pitchFamily="2"/>
                <a:cs typeface="Tahoma" pitchFamily="2"/>
              </a:rPr>
              <a:t>?</a:t>
            </a:r>
          </a:p>
        </p:txBody>
      </p:sp>
    </p:spTree>
    <p:extLst>
      <p:ext uri="{BB962C8B-B14F-4D97-AF65-F5344CB8AC3E}">
        <p14:creationId xmlns:p14="http://schemas.microsoft.com/office/powerpoint/2010/main" val="19508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6"/>
                                        </p:tgtEl>
                                        <p:attrNameLst>
                                          <p:attrName>style.visibility</p:attrName>
                                        </p:attrNameLst>
                                      </p:cBhvr>
                                      <p:to>
                                        <p:strVal val="visible"/>
                                      </p:to>
                                    </p:set>
                                    <p:animEffect transition="in" filter="fade">
                                      <p:cBhvr>
                                        <p:cTn id="11" dur="500"/>
                                        <p:tgtEl>
                                          <p:spTgt spid="9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7"/>
                                        </p:tgtEl>
                                        <p:attrNameLst>
                                          <p:attrName>style.visibility</p:attrName>
                                        </p:attrNameLst>
                                      </p:cBhvr>
                                      <p:to>
                                        <p:strVal val="visible"/>
                                      </p:to>
                                    </p:set>
                                    <p:animEffect transition="in" filter="fade">
                                      <p:cBhvr>
                                        <p:cTn id="15"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115EB3-ABB2-46E8-9941-2AEEFC494520}"/>
              </a:ext>
            </a:extLst>
          </p:cNvPr>
          <p:cNvSpPr>
            <a:spLocks noGrp="1"/>
          </p:cNvSpPr>
          <p:nvPr>
            <p:ph type="title"/>
          </p:nvPr>
        </p:nvSpPr>
        <p:spPr/>
        <p:txBody>
          <a:bodyPr/>
          <a:lstStyle/>
          <a:p>
            <a:r>
              <a:rPr lang="fr-FR" dirty="0"/>
              <a:t>L’entrepreneuriat en pratique</a:t>
            </a:r>
          </a:p>
        </p:txBody>
      </p:sp>
      <p:sp>
        <p:nvSpPr>
          <p:cNvPr id="5" name="Espace réservé du contenu 4">
            <a:extLst>
              <a:ext uri="{FF2B5EF4-FFF2-40B4-BE49-F238E27FC236}">
                <a16:creationId xmlns:a16="http://schemas.microsoft.com/office/drawing/2014/main" id="{1BAA7A82-FAD1-4670-8097-5944BD76DEA7}"/>
              </a:ext>
            </a:extLst>
          </p:cNvPr>
          <p:cNvSpPr>
            <a:spLocks noGrp="1"/>
          </p:cNvSpPr>
          <p:nvPr>
            <p:ph idx="1"/>
          </p:nvPr>
        </p:nvSpPr>
        <p:spPr>
          <a:xfrm>
            <a:off x="838200" y="1690688"/>
            <a:ext cx="10515600" cy="2476866"/>
          </a:xfrm>
        </p:spPr>
        <p:txBody>
          <a:bodyPr>
            <a:normAutofit/>
          </a:bodyPr>
          <a:lstStyle/>
          <a:p>
            <a:r>
              <a:rPr lang="fr-FR" sz="3200" dirty="0"/>
              <a:t>Qui veut un café ou un chocolat chaud gratuit ?</a:t>
            </a:r>
          </a:p>
          <a:p>
            <a:r>
              <a:rPr lang="fr-FR" sz="3200" dirty="0"/>
              <a:t>Vous devez me donner la réponse en premier…</a:t>
            </a:r>
          </a:p>
          <a:p>
            <a:r>
              <a:rPr lang="fr-FR" sz="3200" dirty="0"/>
              <a:t>Combien de carrés il y a dans cette figure ?</a:t>
            </a:r>
          </a:p>
        </p:txBody>
      </p:sp>
      <p:sp>
        <p:nvSpPr>
          <p:cNvPr id="6" name="ZoneTexte 5">
            <a:extLst>
              <a:ext uri="{FF2B5EF4-FFF2-40B4-BE49-F238E27FC236}">
                <a16:creationId xmlns:a16="http://schemas.microsoft.com/office/drawing/2014/main" id="{7DFA99A8-7C65-4122-B40A-1C0FD18CED6D}"/>
              </a:ext>
            </a:extLst>
          </p:cNvPr>
          <p:cNvSpPr txBox="1"/>
          <p:nvPr/>
        </p:nvSpPr>
        <p:spPr>
          <a:xfrm>
            <a:off x="8887929" y="3887193"/>
            <a:ext cx="211134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FF0000"/>
                </a:solidFill>
                <a:effectLst/>
                <a:uLnTx/>
                <a:uFillTx/>
                <a:latin typeface="Calibri" panose="020F0502020204030204"/>
                <a:ea typeface="+mn-ea"/>
                <a:cs typeface="+mn-cs"/>
              </a:rPr>
              <a:t>59 !</a:t>
            </a:r>
          </a:p>
        </p:txBody>
      </p:sp>
      <p:sp>
        <p:nvSpPr>
          <p:cNvPr id="7" name="Rectangle 6">
            <a:extLst>
              <a:ext uri="{FF2B5EF4-FFF2-40B4-BE49-F238E27FC236}">
                <a16:creationId xmlns:a16="http://schemas.microsoft.com/office/drawing/2014/main" id="{5E775E19-0939-4D77-807B-4DDB75E70131}"/>
              </a:ext>
            </a:extLst>
          </p:cNvPr>
          <p:cNvSpPr/>
          <p:nvPr/>
        </p:nvSpPr>
        <p:spPr>
          <a:xfrm>
            <a:off x="9229959" y="4834572"/>
            <a:ext cx="1808136" cy="147732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2F2F2F"/>
                </a:solidFill>
                <a:effectLst/>
                <a:uLnTx/>
                <a:uFillTx/>
                <a:latin typeface="Open_Sans"/>
                <a:ea typeface="+mn-ea"/>
                <a:cs typeface="+mn-cs"/>
              </a:rPr>
              <a:t>Carrés ½x½ : 20 </a:t>
            </a:r>
            <a:b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fr-FR" sz="1800" b="0" i="0" u="none" strike="noStrike" kern="1200" cap="none" spc="0" normalizeH="0" baseline="0" noProof="0" dirty="0">
                <a:ln>
                  <a:noFill/>
                </a:ln>
                <a:solidFill>
                  <a:srgbClr val="2F2F2F"/>
                </a:solidFill>
                <a:effectLst/>
                <a:uLnTx/>
                <a:uFillTx/>
                <a:latin typeface="Open_Sans"/>
                <a:ea typeface="+mn-ea"/>
                <a:cs typeface="+mn-cs"/>
              </a:rPr>
              <a:t>Carrés 1x1 : </a:t>
            </a:r>
            <a:r>
              <a:rPr lang="fr-FR" dirty="0">
                <a:solidFill>
                  <a:srgbClr val="2F2F2F"/>
                </a:solidFill>
                <a:latin typeface="Open_Sans"/>
              </a:rPr>
              <a:t>25</a:t>
            </a:r>
            <a:r>
              <a:rPr kumimoji="0" lang="fr-FR" sz="1800" b="0" i="0" u="none" strike="noStrike" kern="1200" cap="none" spc="0" normalizeH="0" baseline="0" noProof="0" dirty="0">
                <a:ln>
                  <a:noFill/>
                </a:ln>
                <a:solidFill>
                  <a:srgbClr val="2F2F2F"/>
                </a:solidFill>
                <a:effectLst/>
                <a:uLnTx/>
                <a:uFillTx/>
                <a:latin typeface="Open_Sans"/>
                <a:ea typeface="+mn-ea"/>
                <a:cs typeface="+mn-cs"/>
              </a:rPr>
              <a:t> </a:t>
            </a:r>
            <a:b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fr-FR" sz="1800" b="0" i="0" u="none" strike="noStrike" kern="1200" cap="none" spc="0" normalizeH="0" baseline="0" noProof="0" dirty="0">
                <a:ln>
                  <a:noFill/>
                </a:ln>
                <a:solidFill>
                  <a:srgbClr val="2F2F2F"/>
                </a:solidFill>
                <a:effectLst/>
                <a:uLnTx/>
                <a:uFillTx/>
                <a:latin typeface="Open_Sans"/>
                <a:ea typeface="+mn-ea"/>
                <a:cs typeface="+mn-cs"/>
              </a:rPr>
              <a:t>Carrés 2x2 : 9 </a:t>
            </a:r>
            <a:b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fr-FR" sz="1800" b="0" i="0" u="none" strike="noStrike" kern="1200" cap="none" spc="0" normalizeH="0" baseline="0" noProof="0" dirty="0">
                <a:ln>
                  <a:noFill/>
                </a:ln>
                <a:solidFill>
                  <a:srgbClr val="2F2F2F"/>
                </a:solidFill>
                <a:effectLst/>
                <a:uLnTx/>
                <a:uFillTx/>
                <a:latin typeface="Open_Sans"/>
                <a:ea typeface="+mn-ea"/>
                <a:cs typeface="+mn-cs"/>
              </a:rPr>
              <a:t>Carrés 3x3 : 4 </a:t>
            </a:r>
            <a:b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fr-FR" sz="1800" b="0" i="0" u="none" strike="noStrike" kern="1200" cap="none" spc="0" normalizeH="0" baseline="0" noProof="0" dirty="0">
                <a:ln>
                  <a:noFill/>
                </a:ln>
                <a:solidFill>
                  <a:srgbClr val="2F2F2F"/>
                </a:solidFill>
                <a:effectLst/>
                <a:uLnTx/>
                <a:uFillTx/>
                <a:latin typeface="Open_Sans"/>
                <a:ea typeface="+mn-ea"/>
                <a:cs typeface="+mn-cs"/>
              </a:rPr>
              <a:t>Carrés 4x4 : 1</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9" name="Groupe 8">
            <a:extLst>
              <a:ext uri="{FF2B5EF4-FFF2-40B4-BE49-F238E27FC236}">
                <a16:creationId xmlns:a16="http://schemas.microsoft.com/office/drawing/2014/main" id="{6A6CC401-FBDF-E745-9A3D-3571626B313A}"/>
              </a:ext>
            </a:extLst>
          </p:cNvPr>
          <p:cNvGrpSpPr/>
          <p:nvPr/>
        </p:nvGrpSpPr>
        <p:grpSpPr>
          <a:xfrm>
            <a:off x="1938372" y="3597156"/>
            <a:ext cx="2731399" cy="2714744"/>
            <a:chOff x="1938372" y="3597156"/>
            <a:chExt cx="2731399" cy="2714744"/>
          </a:xfrm>
        </p:grpSpPr>
        <p:pic>
          <p:nvPicPr>
            <p:cNvPr id="4" name="Image 3">
              <a:extLst>
                <a:ext uri="{FF2B5EF4-FFF2-40B4-BE49-F238E27FC236}">
                  <a16:creationId xmlns:a16="http://schemas.microsoft.com/office/drawing/2014/main" id="{CF5F8EE1-8D1E-4A23-BC63-A33BD0C89383}"/>
                </a:ext>
              </a:extLst>
            </p:cNvPr>
            <p:cNvPicPr>
              <a:picLocks noChangeAspect="1"/>
            </p:cNvPicPr>
            <p:nvPr/>
          </p:nvPicPr>
          <p:blipFill>
            <a:blip r:embed="rId2"/>
            <a:stretch>
              <a:fillRect/>
            </a:stretch>
          </p:blipFill>
          <p:spPr>
            <a:xfrm>
              <a:off x="1938372" y="3597156"/>
              <a:ext cx="2731399" cy="2714744"/>
            </a:xfrm>
            <a:prstGeom prst="rect">
              <a:avLst/>
            </a:prstGeom>
          </p:spPr>
        </p:pic>
        <p:sp>
          <p:nvSpPr>
            <p:cNvPr id="3" name="Rectangle 2">
              <a:extLst>
                <a:ext uri="{FF2B5EF4-FFF2-40B4-BE49-F238E27FC236}">
                  <a16:creationId xmlns:a16="http://schemas.microsoft.com/office/drawing/2014/main" id="{F974D81A-8FBF-2C44-B08C-AA56B0802199}"/>
                </a:ext>
              </a:extLst>
            </p:cNvPr>
            <p:cNvSpPr/>
            <p:nvPr/>
          </p:nvSpPr>
          <p:spPr>
            <a:xfrm>
              <a:off x="2338751" y="4630528"/>
              <a:ext cx="648000" cy="648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D32203A0-FC27-F44E-BD40-A7CEE327A970}"/>
                </a:ext>
              </a:extLst>
            </p:cNvPr>
            <p:cNvSpPr/>
            <p:nvPr/>
          </p:nvSpPr>
          <p:spPr>
            <a:xfrm>
              <a:off x="3641329" y="4630528"/>
              <a:ext cx="648000" cy="648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53546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C5C0DA-4F02-44CA-8528-36AF9A106450}"/>
              </a:ext>
            </a:extLst>
          </p:cNvPr>
          <p:cNvSpPr>
            <a:spLocks noGrp="1"/>
          </p:cNvSpPr>
          <p:nvPr>
            <p:ph type="title"/>
          </p:nvPr>
        </p:nvSpPr>
        <p:spPr/>
        <p:txBody>
          <a:bodyPr/>
          <a:lstStyle/>
          <a:p>
            <a:r>
              <a:rPr lang="fr-FR" dirty="0"/>
              <a:t>L’entrepreneuriat en pratique</a:t>
            </a:r>
          </a:p>
        </p:txBody>
      </p:sp>
      <p:sp>
        <p:nvSpPr>
          <p:cNvPr id="3" name="Espace réservé du contenu 2">
            <a:extLst>
              <a:ext uri="{FF2B5EF4-FFF2-40B4-BE49-F238E27FC236}">
                <a16:creationId xmlns:a16="http://schemas.microsoft.com/office/drawing/2014/main" id="{46B39E89-5891-4984-ADDD-73706CF5848C}"/>
              </a:ext>
            </a:extLst>
          </p:cNvPr>
          <p:cNvSpPr>
            <a:spLocks noGrp="1"/>
          </p:cNvSpPr>
          <p:nvPr>
            <p:ph idx="1"/>
          </p:nvPr>
        </p:nvSpPr>
        <p:spPr/>
        <p:txBody>
          <a:bodyPr/>
          <a:lstStyle/>
          <a:p>
            <a:pPr marL="571500" indent="-571500">
              <a:buFont typeface="Arial" panose="020B0604020202020204" pitchFamily="34" charset="0"/>
              <a:buChar char="•"/>
            </a:pPr>
            <a:r>
              <a:rPr lang="fr-FR" dirty="0"/>
              <a:t>Essayez</a:t>
            </a:r>
          </a:p>
          <a:p>
            <a:pPr marL="571500" indent="-571500">
              <a:buFont typeface="Arial" panose="020B0604020202020204" pitchFamily="34" charset="0"/>
              <a:buChar char="•"/>
            </a:pPr>
            <a:r>
              <a:rPr lang="fr-FR" dirty="0"/>
              <a:t>Sortez du cadre</a:t>
            </a:r>
          </a:p>
          <a:p>
            <a:pPr marL="571500" indent="-571500">
              <a:buFont typeface="Arial" panose="020B0604020202020204" pitchFamily="34" charset="0"/>
              <a:buChar char="•"/>
            </a:pPr>
            <a:r>
              <a:rPr lang="fr-FR" dirty="0"/>
              <a:t>Just do </a:t>
            </a:r>
            <a:r>
              <a:rPr lang="fr-FR" dirty="0" err="1"/>
              <a:t>it</a:t>
            </a:r>
            <a:r>
              <a:rPr lang="fr-FR" dirty="0"/>
              <a:t> ! Croyez-y</a:t>
            </a:r>
          </a:p>
          <a:p>
            <a:pPr marL="571500" indent="-571500">
              <a:buFont typeface="Arial" panose="020B0604020202020204" pitchFamily="34" charset="0"/>
              <a:buChar char="•"/>
            </a:pPr>
            <a:r>
              <a:rPr lang="fr-FR" dirty="0"/>
              <a:t>Multipliez les points de vue</a:t>
            </a:r>
          </a:p>
          <a:p>
            <a:pPr marL="571500" indent="-571500">
              <a:buFont typeface="Arial" panose="020B0604020202020204" pitchFamily="34" charset="0"/>
              <a:buChar char="•"/>
            </a:pPr>
            <a:r>
              <a:rPr lang="fr-FR" dirty="0"/>
              <a:t>Acceptez de revenir en arrière</a:t>
            </a:r>
          </a:p>
          <a:p>
            <a:pPr marL="571500" indent="-571500">
              <a:buFont typeface="Arial" panose="020B0604020202020204" pitchFamily="34" charset="0"/>
              <a:buChar char="•"/>
            </a:pPr>
            <a:r>
              <a:rPr lang="fr-FR" dirty="0"/>
              <a:t>Maniez méthode et intuition</a:t>
            </a:r>
          </a:p>
        </p:txBody>
      </p:sp>
      <p:pic>
        <p:nvPicPr>
          <p:cNvPr id="4" name="Image 3">
            <a:extLst>
              <a:ext uri="{FF2B5EF4-FFF2-40B4-BE49-F238E27FC236}">
                <a16:creationId xmlns:a16="http://schemas.microsoft.com/office/drawing/2014/main" id="{C29328C2-A7A5-4C0B-860F-1FC22644FD38}"/>
              </a:ext>
            </a:extLst>
          </p:cNvPr>
          <p:cNvPicPr>
            <a:picLocks noChangeAspect="1"/>
          </p:cNvPicPr>
          <p:nvPr/>
        </p:nvPicPr>
        <p:blipFill>
          <a:blip r:embed="rId2"/>
          <a:stretch>
            <a:fillRect/>
          </a:stretch>
        </p:blipFill>
        <p:spPr>
          <a:xfrm>
            <a:off x="8148096" y="1734165"/>
            <a:ext cx="3645724" cy="3389670"/>
          </a:xfrm>
          <a:prstGeom prst="rect">
            <a:avLst/>
          </a:prstGeom>
        </p:spPr>
      </p:pic>
    </p:spTree>
    <p:extLst>
      <p:ext uri="{BB962C8B-B14F-4D97-AF65-F5344CB8AC3E}">
        <p14:creationId xmlns:p14="http://schemas.microsoft.com/office/powerpoint/2010/main" val="137967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enjeux de l’entrepreneuriat</a:t>
            </a:r>
          </a:p>
        </p:txBody>
      </p:sp>
      <p:sp>
        <p:nvSpPr>
          <p:cNvPr id="5" name="Espace réservé du contenu 4">
            <a:extLst>
              <a:ext uri="{FF2B5EF4-FFF2-40B4-BE49-F238E27FC236}">
                <a16:creationId xmlns:a16="http://schemas.microsoft.com/office/drawing/2014/main" id="{B031FDB1-570C-4B42-99C4-8141ADCA6ACE}"/>
              </a:ext>
            </a:extLst>
          </p:cNvPr>
          <p:cNvSpPr>
            <a:spLocks noGrp="1"/>
          </p:cNvSpPr>
          <p:nvPr>
            <p:ph idx="1"/>
          </p:nvPr>
        </p:nvSpPr>
        <p:spPr>
          <a:xfrm>
            <a:off x="838200" y="1533525"/>
            <a:ext cx="10515600" cy="4643438"/>
          </a:xfrm>
        </p:spPr>
        <p:txBody>
          <a:bodyPr/>
          <a:lstStyle/>
          <a:p>
            <a:pPr marL="0" indent="0">
              <a:buNone/>
            </a:pPr>
            <a:r>
              <a:rPr lang="fr-FR" dirty="0"/>
              <a:t>Que voyez-vous ?</a:t>
            </a:r>
          </a:p>
        </p:txBody>
      </p:sp>
      <p:pic>
        <p:nvPicPr>
          <p:cNvPr id="11" name="Picture 2">
            <a:extLst>
              <a:ext uri="{FF2B5EF4-FFF2-40B4-BE49-F238E27FC236}">
                <a16:creationId xmlns:a16="http://schemas.microsoft.com/office/drawing/2014/main" id="{459E9B18-57EE-419E-85DC-F5222BA2BB1D}"/>
              </a:ext>
            </a:extLst>
          </p:cNvPr>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079" t="2652" r="4079" b="2652"/>
          <a:stretch/>
        </p:blipFill>
        <p:spPr bwMode="auto">
          <a:xfrm>
            <a:off x="551814" y="2288941"/>
            <a:ext cx="4225669" cy="42039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12" name="Image 11">
            <a:extLst>
              <a:ext uri="{FF2B5EF4-FFF2-40B4-BE49-F238E27FC236}">
                <a16:creationId xmlns:a16="http://schemas.microsoft.com/office/drawing/2014/main" id="{E5301EE1-E15A-47D5-82E6-80BA82B1A58B}"/>
              </a:ext>
            </a:extLst>
          </p:cNvPr>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5063869" y="2534775"/>
            <a:ext cx="3572617" cy="24276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a:extLst>
              <a:ext uri="{FF2B5EF4-FFF2-40B4-BE49-F238E27FC236}">
                <a16:creationId xmlns:a16="http://schemas.microsoft.com/office/drawing/2014/main" id="{86B2E23E-BAA4-4629-88C6-73156609B736}"/>
              </a:ext>
            </a:extLst>
          </p:cNvPr>
          <p:cNvSpPr/>
          <p:nvPr/>
        </p:nvSpPr>
        <p:spPr>
          <a:xfrm>
            <a:off x="7115436" y="6611779"/>
            <a:ext cx="5076564" cy="246221"/>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Garamond" panose="02020404030301010803" pitchFamily="18" charset="0"/>
                <a:ea typeface="MS Mincho" panose="02020609040205080304" pitchFamily="49" charset="-128"/>
                <a:cs typeface="Arial" panose="020B0604020202020204" pitchFamily="34" charset="0"/>
              </a:rPr>
              <a:t>Jeux de perception : La belle et la grand-mère ; le lapin et le canard de J. </a:t>
            </a:r>
            <a:r>
              <a:rPr kumimoji="0" lang="fr-FR" sz="1000" b="0" i="0" u="none" strike="noStrike" kern="1200" cap="none" spc="0" normalizeH="0" baseline="0" noProof="0" dirty="0" err="1">
                <a:ln>
                  <a:noFill/>
                </a:ln>
                <a:solidFill>
                  <a:prstClr val="black"/>
                </a:solidFill>
                <a:effectLst/>
                <a:uLnTx/>
                <a:uFillTx/>
                <a:latin typeface="Garamond" panose="02020404030301010803" pitchFamily="18" charset="0"/>
                <a:ea typeface="MS Mincho" panose="02020609040205080304" pitchFamily="49" charset="-128"/>
                <a:cs typeface="Arial" panose="020B0604020202020204" pitchFamily="34" charset="0"/>
              </a:rPr>
              <a:t>Jastrow</a:t>
            </a:r>
            <a:r>
              <a:rPr kumimoji="0" lang="fr-FR" sz="1000" b="0" i="0" u="none" strike="noStrike" kern="1200" cap="none" spc="0" normalizeH="0" baseline="0" noProof="0" dirty="0">
                <a:ln>
                  <a:noFill/>
                </a:ln>
                <a:solidFill>
                  <a:prstClr val="black"/>
                </a:solidFill>
                <a:effectLst/>
                <a:uLnTx/>
                <a:uFillTx/>
                <a:latin typeface="Garamond" panose="02020404030301010803" pitchFamily="18" charset="0"/>
                <a:ea typeface="MS Mincho" panose="02020609040205080304" pitchFamily="49" charset="-128"/>
                <a:cs typeface="Arial" panose="020B0604020202020204" pitchFamily="34" charset="0"/>
              </a:rPr>
              <a:t> (1888).</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descr="Résultat de recherche d'images pour &quot;bouteille à moitié vide&quot;">
            <a:extLst>
              <a:ext uri="{FF2B5EF4-FFF2-40B4-BE49-F238E27FC236}">
                <a16:creationId xmlns:a16="http://schemas.microsoft.com/office/drawing/2014/main" id="{6BED26B8-4382-7641-9933-0274EB0173D9}"/>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9050173" y="1265755"/>
            <a:ext cx="2809736" cy="51286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40579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8F9B562-7FA1-4C44-8A8F-D206CA359374}"/>
              </a:ext>
            </a:extLst>
          </p:cNvPr>
          <p:cNvPicPr>
            <a:picLocks noChangeAspect="1"/>
          </p:cNvPicPr>
          <p:nvPr/>
        </p:nvPicPr>
        <p:blipFill>
          <a:blip r:embed="rId2"/>
          <a:stretch>
            <a:fillRect/>
          </a:stretch>
        </p:blipFill>
        <p:spPr>
          <a:xfrm>
            <a:off x="9037394" y="2449875"/>
            <a:ext cx="2569507" cy="22145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re 1"/>
          <p:cNvSpPr>
            <a:spLocks noGrp="1"/>
          </p:cNvSpPr>
          <p:nvPr>
            <p:ph type="title"/>
          </p:nvPr>
        </p:nvSpPr>
        <p:spPr>
          <a:xfrm>
            <a:off x="838200" y="365125"/>
            <a:ext cx="10515600" cy="1325563"/>
          </a:xfrm>
        </p:spPr>
        <p:txBody>
          <a:bodyPr/>
          <a:lstStyle/>
          <a:p>
            <a:r>
              <a:rPr lang="fr-FR" dirty="0"/>
              <a:t>Les enjeux de l’entrepreneuriat</a:t>
            </a:r>
          </a:p>
        </p:txBody>
      </p:sp>
      <p:sp>
        <p:nvSpPr>
          <p:cNvPr id="10" name="Espace réservé du contenu 2">
            <a:extLst>
              <a:ext uri="{FF2B5EF4-FFF2-40B4-BE49-F238E27FC236}">
                <a16:creationId xmlns:a16="http://schemas.microsoft.com/office/drawing/2014/main" id="{1FBF223B-1DF9-458F-A501-F7231752CE8A}"/>
              </a:ext>
            </a:extLst>
          </p:cNvPr>
          <p:cNvSpPr>
            <a:spLocks noGrp="1"/>
          </p:cNvSpPr>
          <p:nvPr>
            <p:ph idx="1"/>
          </p:nvPr>
        </p:nvSpPr>
        <p:spPr>
          <a:xfrm>
            <a:off x="838200" y="1825625"/>
            <a:ext cx="10515600" cy="4351338"/>
          </a:xfrm>
        </p:spPr>
        <p:txBody>
          <a:bodyPr>
            <a:noAutofit/>
          </a:bodyPr>
          <a:lstStyle/>
          <a:p>
            <a:r>
              <a:rPr lang="fr-FR" sz="2800" b="1" dirty="0"/>
              <a:t>Enjeu #1. Les différentes perceptions / représentations</a:t>
            </a:r>
          </a:p>
          <a:p>
            <a:r>
              <a:rPr lang="fr-FR" sz="2800" dirty="0"/>
              <a:t>L’entrepreneuriat est un processus collectif </a:t>
            </a:r>
            <a:br>
              <a:rPr lang="fr-FR" sz="2800" dirty="0"/>
            </a:br>
            <a:r>
              <a:rPr lang="fr-FR" sz="2800" dirty="0">
                <a:sym typeface="Wingdings" panose="05000000000000000000" pitchFamily="2" charset="2"/>
              </a:rPr>
              <a:t> </a:t>
            </a:r>
            <a:r>
              <a:rPr lang="fr-FR" sz="2800" dirty="0"/>
              <a:t>Acteurs hétérogènes </a:t>
            </a:r>
            <a:r>
              <a:rPr lang="fr-FR" sz="2800" dirty="0">
                <a:sym typeface="Wingdings" pitchFamily="2" charset="2"/>
              </a:rPr>
              <a:t> Conflits d’intérêts</a:t>
            </a:r>
            <a:endParaRPr lang="fr-FR" sz="2800" dirty="0"/>
          </a:p>
          <a:p>
            <a:pPr lvl="1"/>
            <a:r>
              <a:rPr lang="fr-FR" sz="2400" dirty="0"/>
              <a:t>Différents perceptions, intentions, moyens…</a:t>
            </a:r>
          </a:p>
          <a:p>
            <a:pPr lvl="1"/>
            <a:r>
              <a:rPr lang="fr-FR" sz="2400" dirty="0"/>
              <a:t>Besoin d’écoute </a:t>
            </a:r>
            <a:r>
              <a:rPr lang="fr-FR" sz="2400" dirty="0">
                <a:sym typeface="Wingdings" pitchFamily="2" charset="2"/>
              </a:rPr>
              <a:t> besoin de</a:t>
            </a:r>
            <a:r>
              <a:rPr lang="fr-FR" sz="2400" dirty="0"/>
              <a:t> traductions </a:t>
            </a:r>
            <a:r>
              <a:rPr lang="fr-FR" sz="2400" dirty="0">
                <a:sym typeface="Wingdings" pitchFamily="2" charset="2"/>
              </a:rPr>
              <a:t> négociation</a:t>
            </a:r>
            <a:endParaRPr lang="fr-FR" sz="2400" dirty="0"/>
          </a:p>
          <a:p>
            <a:pPr lvl="1"/>
            <a:r>
              <a:rPr lang="fr-FR" sz="2400" dirty="0"/>
              <a:t>Acceptation des trahisons, confrontations des réalités différentes…</a:t>
            </a:r>
          </a:p>
          <a:p>
            <a:r>
              <a:rPr lang="fr-FR" sz="2800" b="1" dirty="0"/>
              <a:t>Enjeu #2. L’incertitude liée au futur</a:t>
            </a:r>
            <a:endParaRPr lang="fr-FR" sz="2800" dirty="0"/>
          </a:p>
          <a:p>
            <a:r>
              <a:rPr lang="fr-FR" sz="2800" dirty="0"/>
              <a:t>L’entrepreneuriat est une activité de conception, un exercice de projection</a:t>
            </a:r>
          </a:p>
        </p:txBody>
      </p:sp>
    </p:spTree>
    <p:extLst>
      <p:ext uri="{BB962C8B-B14F-4D97-AF65-F5344CB8AC3E}">
        <p14:creationId xmlns:p14="http://schemas.microsoft.com/office/powerpoint/2010/main" val="190669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Effect transition="in" filter="fade">
                                      <p:cBhvr>
                                        <p:cTn id="15" dur="500"/>
                                        <p:tgtEl>
                                          <p:spTgt spid="10">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xEl>
                                              <p:pRg st="3" end="3"/>
                                            </p:txEl>
                                          </p:spTgt>
                                        </p:tgtEl>
                                        <p:attrNameLst>
                                          <p:attrName>style.visibility</p:attrName>
                                        </p:attrNameLst>
                                      </p:cBhvr>
                                      <p:to>
                                        <p:strVal val="visible"/>
                                      </p:to>
                                    </p:set>
                                    <p:animEffect transition="in" filter="fade">
                                      <p:cBhvr>
                                        <p:cTn id="18" dur="500"/>
                                        <p:tgtEl>
                                          <p:spTgt spid="10">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xEl>
                                              <p:pRg st="4" end="4"/>
                                            </p:txEl>
                                          </p:spTgt>
                                        </p:tgtEl>
                                        <p:attrNameLst>
                                          <p:attrName>style.visibility</p:attrName>
                                        </p:attrNameLst>
                                      </p:cBhvr>
                                      <p:to>
                                        <p:strVal val="visible"/>
                                      </p:to>
                                    </p:set>
                                    <p:animEffect transition="in" filter="fade">
                                      <p:cBhvr>
                                        <p:cTn id="21" dur="500"/>
                                        <p:tgtEl>
                                          <p:spTgt spid="10">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xEl>
                                              <p:pRg st="5" end="5"/>
                                            </p:txEl>
                                          </p:spTgt>
                                        </p:tgtEl>
                                        <p:attrNameLst>
                                          <p:attrName>style.visibility</p:attrName>
                                        </p:attrNameLst>
                                      </p:cBhvr>
                                      <p:to>
                                        <p:strVal val="visible"/>
                                      </p:to>
                                    </p:set>
                                    <p:animEffect transition="in" filter="fade">
                                      <p:cBhvr>
                                        <p:cTn id="29" dur="500"/>
                                        <p:tgtEl>
                                          <p:spTgt spid="10">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xEl>
                                              <p:pRg st="6" end="6"/>
                                            </p:txEl>
                                          </p:spTgt>
                                        </p:tgtEl>
                                        <p:attrNameLst>
                                          <p:attrName>style.visibility</p:attrName>
                                        </p:attrNameLst>
                                      </p:cBhvr>
                                      <p:to>
                                        <p:strVal val="visible"/>
                                      </p:to>
                                    </p:set>
                                    <p:animEffect transition="in" filter="fade">
                                      <p:cBhvr>
                                        <p:cTn id="34"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5DE5FA9-5544-8C41-973C-271FB2E13314}"/>
              </a:ext>
            </a:extLst>
          </p:cNvPr>
          <p:cNvSpPr>
            <a:spLocks noGrp="1"/>
          </p:cNvSpPr>
          <p:nvPr>
            <p:ph type="title"/>
          </p:nvPr>
        </p:nvSpPr>
        <p:spPr/>
        <p:txBody>
          <a:bodyPr/>
          <a:lstStyle/>
          <a:p>
            <a:r>
              <a:rPr lang="fr-FR" dirty="0"/>
              <a:t>Levez-vous si…</a:t>
            </a:r>
          </a:p>
        </p:txBody>
      </p:sp>
      <p:sp>
        <p:nvSpPr>
          <p:cNvPr id="6" name="Espace réservé du contenu 5">
            <a:extLst>
              <a:ext uri="{FF2B5EF4-FFF2-40B4-BE49-F238E27FC236}">
                <a16:creationId xmlns:a16="http://schemas.microsoft.com/office/drawing/2014/main" id="{2E4AC82E-BDB1-AE4C-AC2D-6CCF44F25403}"/>
              </a:ext>
            </a:extLst>
          </p:cNvPr>
          <p:cNvSpPr>
            <a:spLocks noGrp="1"/>
          </p:cNvSpPr>
          <p:nvPr>
            <p:ph idx="1"/>
          </p:nvPr>
        </p:nvSpPr>
        <p:spPr>
          <a:xfrm>
            <a:off x="838200" y="1571946"/>
            <a:ext cx="10515600" cy="4605017"/>
          </a:xfrm>
        </p:spPr>
        <p:txBody>
          <a:bodyPr>
            <a:normAutofit fontScale="55000" lnSpcReduction="20000"/>
          </a:bodyPr>
          <a:lstStyle/>
          <a:p>
            <a:pPr marL="457200" indent="-457200">
              <a:buFont typeface="Arial" panose="020B0604020202020204" pitchFamily="34" charset="0"/>
              <a:buChar char="•"/>
            </a:pPr>
            <a:r>
              <a:rPr lang="fr-FR" dirty="0"/>
              <a:t>Vous avez plus de 19 ans</a:t>
            </a:r>
          </a:p>
          <a:p>
            <a:pPr marL="457200" indent="-457200">
              <a:buFont typeface="Arial" panose="020B0604020202020204" pitchFamily="34" charset="0"/>
              <a:buChar char="•"/>
            </a:pPr>
            <a:r>
              <a:rPr lang="fr-FR" dirty="0"/>
              <a:t>Vous aimez bien le chocolat au lait</a:t>
            </a:r>
          </a:p>
          <a:p>
            <a:pPr marL="457200" indent="-457200">
              <a:buFont typeface="Arial" panose="020B0604020202020204" pitchFamily="34" charset="0"/>
              <a:buChar char="•"/>
            </a:pPr>
            <a:r>
              <a:rPr lang="fr-FR" dirty="0"/>
              <a:t>Vous aimez les montagnes russes</a:t>
            </a:r>
          </a:p>
          <a:p>
            <a:pPr marL="457200" indent="-457200">
              <a:buFont typeface="Arial" panose="020B0604020202020204" pitchFamily="34" charset="0"/>
              <a:buChar char="•"/>
            </a:pPr>
            <a:r>
              <a:rPr lang="fr-FR" dirty="0"/>
              <a:t>Vous avez déjà mangé des insectes dans votre vie</a:t>
            </a:r>
          </a:p>
          <a:p>
            <a:pPr marL="457200" indent="-457200">
              <a:buFont typeface="Arial" panose="020B0604020202020204" pitchFamily="34" charset="0"/>
              <a:buChar char="•"/>
            </a:pPr>
            <a:r>
              <a:rPr lang="fr-FR" dirty="0"/>
              <a:t>Vous chantez souvent sous la douche</a:t>
            </a:r>
          </a:p>
          <a:p>
            <a:pPr marL="457200" indent="-457200">
              <a:buFont typeface="Arial" panose="020B0604020202020204" pitchFamily="34" charset="0"/>
              <a:buChar char="•"/>
            </a:pPr>
            <a:r>
              <a:rPr lang="fr-FR" dirty="0"/>
              <a:t>Vous aimez la pizza aux ananas</a:t>
            </a:r>
          </a:p>
          <a:p>
            <a:pPr marL="457200" indent="-457200">
              <a:buFont typeface="Arial" panose="020B0604020202020204" pitchFamily="34" charset="0"/>
              <a:buChar char="•"/>
            </a:pPr>
            <a:r>
              <a:rPr lang="fr-FR" dirty="0"/>
              <a:t>Vous avez des animaux de compagnie</a:t>
            </a:r>
          </a:p>
          <a:p>
            <a:pPr marL="457200" indent="-457200">
              <a:buFont typeface="Arial" panose="020B0604020202020204" pitchFamily="34" charset="0"/>
              <a:buChar char="•"/>
            </a:pPr>
            <a:r>
              <a:rPr lang="fr-FR" dirty="0"/>
              <a:t>Vous avez peur des araignées</a:t>
            </a:r>
          </a:p>
          <a:p>
            <a:pPr marL="457200" indent="-457200">
              <a:buFont typeface="Arial" panose="020B0604020202020204" pitchFamily="34" charset="0"/>
              <a:buChar char="•"/>
            </a:pPr>
            <a:r>
              <a:rPr lang="fr-FR" dirty="0"/>
              <a:t>Vous avez du mal à vous lever les matins</a:t>
            </a:r>
          </a:p>
          <a:p>
            <a:pPr marL="457200" indent="-457200">
              <a:buFont typeface="Arial" panose="020B0604020202020204" pitchFamily="34" charset="0"/>
              <a:buChar char="•"/>
            </a:pPr>
            <a:r>
              <a:rPr lang="fr-FR" dirty="0"/>
              <a:t>Vous faites du sport</a:t>
            </a:r>
          </a:p>
          <a:p>
            <a:pPr marL="457200" indent="-457200">
              <a:buFont typeface="Arial" panose="020B0604020202020204" pitchFamily="34" charset="0"/>
              <a:buChar char="•"/>
            </a:pPr>
            <a:r>
              <a:rPr lang="fr-FR" dirty="0"/>
              <a:t>Vous préférez la bière au vin</a:t>
            </a:r>
          </a:p>
          <a:p>
            <a:pPr marL="457200" indent="-457200">
              <a:buFont typeface="Arial" panose="020B0604020202020204" pitchFamily="34" charset="0"/>
              <a:buChar char="•"/>
            </a:pPr>
            <a:r>
              <a:rPr lang="fr-FR" dirty="0"/>
              <a:t>Vous avez une très mauvaise orthographe</a:t>
            </a:r>
          </a:p>
          <a:p>
            <a:pPr marL="457200" indent="-457200">
              <a:buFont typeface="Arial" panose="020B0604020202020204" pitchFamily="34" charset="0"/>
              <a:buChar char="•"/>
            </a:pPr>
            <a:r>
              <a:rPr lang="fr-FR" dirty="0"/>
              <a:t>Vous voulez devenir entrepreneur</a:t>
            </a:r>
          </a:p>
        </p:txBody>
      </p:sp>
      <p:pic>
        <p:nvPicPr>
          <p:cNvPr id="3" name="Image 2" descr="Une image contenant personne, mur, posant&#10;&#10;Description générée automatiquement">
            <a:extLst>
              <a:ext uri="{FF2B5EF4-FFF2-40B4-BE49-F238E27FC236}">
                <a16:creationId xmlns:a16="http://schemas.microsoft.com/office/drawing/2014/main" id="{C06134AA-CC7D-9F47-BA90-4949996129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4976" y="3244644"/>
            <a:ext cx="4505633" cy="30037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5949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E796B57-DDF2-4A36-B227-1CBAB41CF620}"/>
              </a:ext>
            </a:extLst>
          </p:cNvPr>
          <p:cNvSpPr>
            <a:spLocks noGrp="1"/>
          </p:cNvSpPr>
          <p:nvPr>
            <p:ph type="title"/>
          </p:nvPr>
        </p:nvSpPr>
        <p:spPr>
          <a:xfrm>
            <a:off x="838200" y="1993106"/>
            <a:ext cx="10515600" cy="2871787"/>
          </a:xfrm>
        </p:spPr>
        <p:txBody>
          <a:bodyPr anchor="ctr"/>
          <a:lstStyle/>
          <a:p>
            <a:pPr algn="ctr"/>
            <a:r>
              <a:rPr lang="fr-FR" dirty="0">
                <a:solidFill>
                  <a:schemeClr val="bg1"/>
                </a:solidFill>
                <a:latin typeface="Now Alt" panose="00000500000000000000" pitchFamily="50" charset="0"/>
              </a:rPr>
              <a:t>Business plan et </a:t>
            </a:r>
            <a:br>
              <a:rPr lang="fr-FR" dirty="0">
                <a:solidFill>
                  <a:schemeClr val="bg1"/>
                </a:solidFill>
                <a:latin typeface="Now Alt" panose="00000500000000000000" pitchFamily="50" charset="0"/>
              </a:rPr>
            </a:br>
            <a:r>
              <a:rPr lang="fr-FR" dirty="0">
                <a:solidFill>
                  <a:schemeClr val="bg1"/>
                </a:solidFill>
                <a:latin typeface="Now Alt" panose="00000500000000000000" pitchFamily="50" charset="0"/>
              </a:rPr>
              <a:t>business model</a:t>
            </a:r>
            <a:endParaRPr lang="fr-FR" b="1" dirty="0">
              <a:solidFill>
                <a:schemeClr val="bg1"/>
              </a:solidFill>
              <a:latin typeface="Now Alt" panose="00000500000000000000" pitchFamily="50" charset="0"/>
            </a:endParaRPr>
          </a:p>
        </p:txBody>
      </p:sp>
      <p:sp>
        <p:nvSpPr>
          <p:cNvPr id="4" name="Espace réservé du texte 2">
            <a:extLst>
              <a:ext uri="{FF2B5EF4-FFF2-40B4-BE49-F238E27FC236}">
                <a16:creationId xmlns:a16="http://schemas.microsoft.com/office/drawing/2014/main" id="{2FC07EF6-EF24-D14B-AC24-56A7055614B1}"/>
              </a:ext>
            </a:extLst>
          </p:cNvPr>
          <p:cNvSpPr>
            <a:spLocks noGrp="1"/>
          </p:cNvSpPr>
          <p:nvPr>
            <p:ph type="body" idx="1"/>
          </p:nvPr>
        </p:nvSpPr>
        <p:spPr>
          <a:xfrm>
            <a:off x="2696816" y="4384762"/>
            <a:ext cx="6798367" cy="480131"/>
          </a:xfrm>
        </p:spPr>
        <p:txBody>
          <a:bodyPr/>
          <a:lstStyle/>
          <a:p>
            <a:pPr marL="0" indent="0" algn="ctr">
              <a:buNone/>
            </a:pPr>
            <a:r>
              <a:rPr lang="fr-FR" dirty="0">
                <a:solidFill>
                  <a:schemeClr val="accent5">
                    <a:lumMod val="20000"/>
                    <a:lumOff val="80000"/>
                  </a:schemeClr>
                </a:solidFill>
              </a:rPr>
              <a:t>Quelle différence ?</a:t>
            </a:r>
          </a:p>
        </p:txBody>
      </p:sp>
    </p:spTree>
    <p:extLst>
      <p:ext uri="{BB962C8B-B14F-4D97-AF65-F5344CB8AC3E}">
        <p14:creationId xmlns:p14="http://schemas.microsoft.com/office/powerpoint/2010/main" val="25271530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Mise en situation</a:t>
            </a:r>
            <a:endParaRPr lang="fr-FR" dirty="0"/>
          </a:p>
        </p:txBody>
      </p:sp>
      <p:sp>
        <p:nvSpPr>
          <p:cNvPr id="3" name="Espace réservé du contenu 2"/>
          <p:cNvSpPr>
            <a:spLocks noGrp="1"/>
          </p:cNvSpPr>
          <p:nvPr>
            <p:ph idx="1"/>
          </p:nvPr>
        </p:nvSpPr>
        <p:spPr>
          <a:xfrm>
            <a:off x="838200" y="1825625"/>
            <a:ext cx="10515600" cy="4351338"/>
          </a:xfrm>
        </p:spPr>
        <p:txBody>
          <a:bodyPr/>
          <a:lstStyle/>
          <a:p>
            <a:r>
              <a:rPr lang="fr-FR" dirty="0"/>
              <a:t>Quelle est la différence entre un plan et un modèle ?</a:t>
            </a:r>
          </a:p>
          <a:p>
            <a:r>
              <a:rPr lang="fr-FR" dirty="0"/>
              <a:t>Quelle est la différence entre BP et BM ?</a:t>
            </a:r>
          </a:p>
          <a:p>
            <a:r>
              <a:rPr lang="fr-FR" dirty="0"/>
              <a:t>Dans quelles conditions pouvons nous faire une projection / extrapolation de données ?</a:t>
            </a:r>
          </a:p>
        </p:txBody>
      </p:sp>
    </p:spTree>
    <p:extLst>
      <p:ext uri="{BB962C8B-B14F-4D97-AF65-F5344CB8AC3E}">
        <p14:creationId xmlns:p14="http://schemas.microsoft.com/office/powerpoint/2010/main" val="212407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Business plan</a:t>
            </a:r>
            <a:endParaRPr lang="fr-FR" dirty="0"/>
          </a:p>
        </p:txBody>
      </p:sp>
      <p:sp>
        <p:nvSpPr>
          <p:cNvPr id="3" name="Espace réservé du contenu 2"/>
          <p:cNvSpPr>
            <a:spLocks noGrp="1"/>
          </p:cNvSpPr>
          <p:nvPr>
            <p:ph idx="1"/>
          </p:nvPr>
        </p:nvSpPr>
        <p:spPr>
          <a:xfrm>
            <a:off x="838200" y="1825625"/>
            <a:ext cx="10909852" cy="4351338"/>
          </a:xfrm>
        </p:spPr>
        <p:txBody>
          <a:bodyPr>
            <a:normAutofit fontScale="92500" lnSpcReduction="20000"/>
          </a:bodyPr>
          <a:lstStyle/>
          <a:p>
            <a:r>
              <a:rPr lang="fr-FR" dirty="0"/>
              <a:t>Document demandé par les partenaires financiers</a:t>
            </a:r>
          </a:p>
          <a:p>
            <a:pPr lvl="1"/>
            <a:r>
              <a:rPr lang="fr-FR" dirty="0"/>
              <a:t>Epoque de la stratégie multi-secteur</a:t>
            </a:r>
          </a:p>
          <a:p>
            <a:pPr lvl="1"/>
            <a:r>
              <a:rPr lang="fr-FR" dirty="0"/>
              <a:t>Accent sur les projections financières</a:t>
            </a:r>
          </a:p>
          <a:p>
            <a:pPr lvl="1"/>
            <a:r>
              <a:rPr lang="fr-FR" dirty="0"/>
              <a:t>Démontrer que l’entreprise est prêt pour investir dans de nouveaux marchés</a:t>
            </a:r>
          </a:p>
          <a:p>
            <a:pPr lvl="1"/>
            <a:r>
              <a:rPr lang="fr-FR" dirty="0"/>
              <a:t>Prérequis ?</a:t>
            </a:r>
          </a:p>
          <a:p>
            <a:pPr lvl="2"/>
            <a:r>
              <a:rPr lang="fr-FR" dirty="0"/>
              <a:t>Données connues à l’avance</a:t>
            </a:r>
          </a:p>
          <a:p>
            <a:pPr lvl="2"/>
            <a:r>
              <a:rPr lang="fr-FR" dirty="0"/>
              <a:t>Environnement stable</a:t>
            </a:r>
          </a:p>
          <a:p>
            <a:r>
              <a:rPr lang="fr-FR" dirty="0"/>
              <a:t>Utilité ? Rassurer les investisseurs</a:t>
            </a:r>
          </a:p>
          <a:p>
            <a:r>
              <a:rPr lang="fr-FR" dirty="0"/>
              <a:t>Limites ? Lent / couteux / vite obsolète </a:t>
            </a:r>
          </a:p>
        </p:txBody>
      </p:sp>
      <p:sp>
        <p:nvSpPr>
          <p:cNvPr id="7" name="Rectangle à coins arrondis 6"/>
          <p:cNvSpPr/>
          <p:nvPr/>
        </p:nvSpPr>
        <p:spPr>
          <a:xfrm rot="499911">
            <a:off x="8876251" y="4799042"/>
            <a:ext cx="2402542" cy="1210236"/>
          </a:xfrm>
          <a:prstGeom prst="roundRect">
            <a:avLst/>
          </a:prstGeom>
          <a:solidFill>
            <a:srgbClr val="FFFF00"/>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rPr>
              <a:t>Voyez vous un problème ?</a:t>
            </a:r>
          </a:p>
        </p:txBody>
      </p:sp>
    </p:spTree>
    <p:extLst>
      <p:ext uri="{BB962C8B-B14F-4D97-AF65-F5344CB8AC3E}">
        <p14:creationId xmlns:p14="http://schemas.microsoft.com/office/powerpoint/2010/main" val="1398695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Business model</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a:t>Modèle d’affaires </a:t>
            </a:r>
            <a:r>
              <a:rPr lang="fr-FR" dirty="0">
                <a:sym typeface="Wingdings" panose="05000000000000000000" pitchFamily="2" charset="2"/>
              </a:rPr>
              <a:t> </a:t>
            </a:r>
            <a:r>
              <a:rPr lang="fr-FR" dirty="0"/>
              <a:t>Comment l’organisation va gagner de l’argent</a:t>
            </a:r>
          </a:p>
          <a:p>
            <a:pPr lvl="1"/>
            <a:r>
              <a:rPr lang="fr-FR" dirty="0"/>
              <a:t>Segmentation de la clientèle</a:t>
            </a:r>
          </a:p>
          <a:p>
            <a:pPr lvl="1"/>
            <a:r>
              <a:rPr lang="fr-FR" dirty="0"/>
              <a:t>Proposition de valeur dédié</a:t>
            </a:r>
          </a:p>
          <a:p>
            <a:pPr lvl="1"/>
            <a:r>
              <a:rPr lang="fr-FR" dirty="0"/>
              <a:t>Partenariats clés</a:t>
            </a:r>
          </a:p>
          <a:p>
            <a:pPr lvl="1"/>
            <a:r>
              <a:rPr lang="fr-FR" dirty="0"/>
              <a:t>Points d’attention dans la structure des coûts</a:t>
            </a:r>
          </a:p>
          <a:p>
            <a:pPr lvl="1"/>
            <a:r>
              <a:rPr lang="fr-FR" dirty="0"/>
              <a:t>Flux de revenus à assurer</a:t>
            </a:r>
          </a:p>
          <a:p>
            <a:r>
              <a:rPr lang="fr-FR" dirty="0"/>
              <a:t>A la mode, grâce au monde start-up</a:t>
            </a:r>
          </a:p>
          <a:p>
            <a:r>
              <a:rPr lang="fr-FR" dirty="0"/>
              <a:t>Utilité ? Se centrer sur l’essentiel</a:t>
            </a:r>
          </a:p>
          <a:p>
            <a:r>
              <a:rPr lang="fr-FR" dirty="0"/>
              <a:t>Limites ? Demande de communiquer autour</a:t>
            </a:r>
          </a:p>
        </p:txBody>
      </p:sp>
    </p:spTree>
    <p:extLst>
      <p:ext uri="{BB962C8B-B14F-4D97-AF65-F5344CB8AC3E}">
        <p14:creationId xmlns:p14="http://schemas.microsoft.com/office/powerpoint/2010/main" val="1412155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80C5864-BE90-4FAC-9D3A-D67C763DE8DF}"/>
              </a:ext>
            </a:extLst>
          </p:cNvPr>
          <p:cNvPicPr>
            <a:picLocks noChangeAspect="1"/>
          </p:cNvPicPr>
          <p:nvPr/>
        </p:nvPicPr>
        <p:blipFill>
          <a:blip r:embed="rId2"/>
          <a:stretch>
            <a:fillRect/>
          </a:stretch>
        </p:blipFill>
        <p:spPr>
          <a:xfrm>
            <a:off x="1456643" y="0"/>
            <a:ext cx="9278713" cy="6858000"/>
          </a:xfrm>
          <a:prstGeom prst="rect">
            <a:avLst/>
          </a:prstGeom>
        </p:spPr>
      </p:pic>
    </p:spTree>
    <p:extLst>
      <p:ext uri="{BB962C8B-B14F-4D97-AF65-F5344CB8AC3E}">
        <p14:creationId xmlns:p14="http://schemas.microsoft.com/office/powerpoint/2010/main" val="32032277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81AB14E-C899-456E-85CA-A54C9F0EA18E}"/>
              </a:ext>
            </a:extLst>
          </p:cNvPr>
          <p:cNvPicPr>
            <a:picLocks noChangeAspect="1"/>
          </p:cNvPicPr>
          <p:nvPr/>
        </p:nvPicPr>
        <p:blipFill>
          <a:blip r:embed="rId2"/>
          <a:stretch>
            <a:fillRect/>
          </a:stretch>
        </p:blipFill>
        <p:spPr>
          <a:xfrm>
            <a:off x="343339" y="-42885"/>
            <a:ext cx="11505322" cy="6900885"/>
          </a:xfrm>
          <a:prstGeom prst="rect">
            <a:avLst/>
          </a:prstGeom>
        </p:spPr>
      </p:pic>
    </p:spTree>
    <p:extLst>
      <p:ext uri="{BB962C8B-B14F-4D97-AF65-F5344CB8AC3E}">
        <p14:creationId xmlns:p14="http://schemas.microsoft.com/office/powerpoint/2010/main" val="23961667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Matcher marché-produit</a:t>
            </a:r>
            <a:endParaRPr lang="fr-FR" dirty="0"/>
          </a:p>
        </p:txBody>
      </p:sp>
      <p:sp>
        <p:nvSpPr>
          <p:cNvPr id="3" name="Espace réservé du contenu 2"/>
          <p:cNvSpPr>
            <a:spLocks noGrp="1"/>
          </p:cNvSpPr>
          <p:nvPr>
            <p:ph idx="1"/>
          </p:nvPr>
        </p:nvSpPr>
        <p:spPr/>
        <p:txBody>
          <a:bodyPr/>
          <a:lstStyle/>
          <a:p>
            <a:r>
              <a:rPr lang="fr-FR"/>
              <a:t>4 outils très utiles :</a:t>
            </a:r>
          </a:p>
          <a:p>
            <a:pPr lvl="1"/>
            <a:r>
              <a:rPr lang="fr-FR"/>
              <a:t>La persona</a:t>
            </a:r>
          </a:p>
          <a:p>
            <a:pPr lvl="1"/>
            <a:r>
              <a:rPr lang="fr-FR"/>
              <a:t>La proposition de valeur</a:t>
            </a:r>
          </a:p>
          <a:p>
            <a:pPr lvl="1"/>
            <a:r>
              <a:rPr lang="fr-FR"/>
              <a:t>Le parcours client </a:t>
            </a:r>
          </a:p>
          <a:p>
            <a:pPr lvl="1"/>
            <a:r>
              <a:rPr lang="fr-FR"/>
              <a:t>Le cycle de vie d’un produit</a:t>
            </a:r>
            <a:endParaRPr lang="fr-FR" dirty="0"/>
          </a:p>
        </p:txBody>
      </p:sp>
      <p:pic>
        <p:nvPicPr>
          <p:cNvPr id="7" name="Image 6"/>
          <p:cNvPicPr>
            <a:picLocks noChangeAspect="1"/>
          </p:cNvPicPr>
          <p:nvPr/>
        </p:nvPicPr>
        <p:blipFill>
          <a:blip r:embed="rId2"/>
          <a:stretch>
            <a:fillRect/>
          </a:stretch>
        </p:blipFill>
        <p:spPr>
          <a:xfrm>
            <a:off x="7284132" y="1784483"/>
            <a:ext cx="4705675" cy="3529257"/>
          </a:xfrm>
          <a:prstGeom prst="rect">
            <a:avLst/>
          </a:prstGeom>
        </p:spPr>
      </p:pic>
      <p:sp>
        <p:nvSpPr>
          <p:cNvPr id="8" name="Rectangle 7"/>
          <p:cNvSpPr/>
          <p:nvPr/>
        </p:nvSpPr>
        <p:spPr>
          <a:xfrm>
            <a:off x="5820507" y="6563829"/>
            <a:ext cx="6096000" cy="215444"/>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Calibri" panose="020F0502020204030204"/>
                <a:ea typeface="+mn-ea"/>
                <a:cs typeface="+mn-cs"/>
              </a:rPr>
              <a:t>https://leanentrepreneur.co/wp-content/uploads/2013/01/PRODUCT-MARKET-FIT.jpg</a:t>
            </a:r>
          </a:p>
        </p:txBody>
      </p:sp>
    </p:spTree>
    <p:extLst>
      <p:ext uri="{BB962C8B-B14F-4D97-AF65-F5344CB8AC3E}">
        <p14:creationId xmlns:p14="http://schemas.microsoft.com/office/powerpoint/2010/main" val="226937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La persona</a:t>
            </a:r>
            <a:endParaRPr lang="fr-FR" dirty="0"/>
          </a:p>
        </p:txBody>
      </p:sp>
      <p:sp>
        <p:nvSpPr>
          <p:cNvPr id="3" name="Espace réservé du contenu 2"/>
          <p:cNvSpPr>
            <a:spLocks noGrp="1"/>
          </p:cNvSpPr>
          <p:nvPr>
            <p:ph idx="1"/>
          </p:nvPr>
        </p:nvSpPr>
        <p:spPr/>
        <p:txBody>
          <a:bodyPr/>
          <a:lstStyle/>
          <a:p>
            <a:r>
              <a:rPr lang="fr-FR" dirty="0"/>
              <a:t>Une « persona » = une personne, archétype d’un groupe de personnes (segment, cible)</a:t>
            </a:r>
          </a:p>
          <a:p>
            <a:pPr lvl="1"/>
            <a:r>
              <a:rPr lang="fr-FR" dirty="0"/>
              <a:t>Modèle idéal, représentatif</a:t>
            </a:r>
          </a:p>
          <a:p>
            <a:pPr lvl="1"/>
            <a:r>
              <a:rPr lang="fr-FR" dirty="0"/>
              <a:t>Objectif : Personnifier des motivations, des comportements et des priorités</a:t>
            </a:r>
          </a:p>
          <a:p>
            <a:pPr lvl="1"/>
            <a:r>
              <a:rPr lang="fr-FR" dirty="0"/>
              <a:t>Utilisés en Design, Innovation, Expérience client et Marketing</a:t>
            </a:r>
          </a:p>
        </p:txBody>
      </p:sp>
    </p:spTree>
    <p:extLst>
      <p:ext uri="{BB962C8B-B14F-4D97-AF65-F5344CB8AC3E}">
        <p14:creationId xmlns:p14="http://schemas.microsoft.com/office/powerpoint/2010/main" val="173211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tretch>
            <a:fillRect/>
          </a:stretch>
        </p:blipFill>
        <p:spPr>
          <a:xfrm>
            <a:off x="2999657" y="56406"/>
            <a:ext cx="9142956" cy="6857217"/>
          </a:xfrm>
          <a:prstGeom prst="rect">
            <a:avLst/>
          </a:prstGeom>
        </p:spPr>
      </p:pic>
      <p:sp>
        <p:nvSpPr>
          <p:cNvPr id="10" name="Rectangle 9"/>
          <p:cNvSpPr/>
          <p:nvPr/>
        </p:nvSpPr>
        <p:spPr>
          <a:xfrm>
            <a:off x="5921689" y="6698179"/>
            <a:ext cx="6096000" cy="215444"/>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Calibri" panose="020F0502020204030204"/>
                <a:ea typeface="+mn-ea"/>
                <a:cs typeface="+mn-cs"/>
              </a:rPr>
              <a:t>https://www.marketing-strategie.fr/2018/01/08/personas-marketing-construire/</a:t>
            </a:r>
          </a:p>
        </p:txBody>
      </p:sp>
      <p:pic>
        <p:nvPicPr>
          <p:cNvPr id="11" name="Image 10"/>
          <p:cNvPicPr>
            <a:picLocks noChangeAspect="1"/>
          </p:cNvPicPr>
          <p:nvPr/>
        </p:nvPicPr>
        <p:blipFill>
          <a:blip r:embed="rId4"/>
          <a:stretch>
            <a:fillRect/>
          </a:stretch>
        </p:blipFill>
        <p:spPr>
          <a:xfrm rot="21254792">
            <a:off x="229259" y="1660726"/>
            <a:ext cx="3149478" cy="4732090"/>
          </a:xfrm>
          <a:prstGeom prst="rect">
            <a:avLst/>
          </a:prstGeom>
        </p:spPr>
      </p:pic>
    </p:spTree>
    <p:extLst>
      <p:ext uri="{BB962C8B-B14F-4D97-AF65-F5344CB8AC3E}">
        <p14:creationId xmlns:p14="http://schemas.microsoft.com/office/powerpoint/2010/main" val="3923274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1405001" y="927872"/>
            <a:ext cx="32043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La persona</a:t>
            </a:r>
          </a:p>
        </p:txBody>
      </p:sp>
      <p:pic>
        <p:nvPicPr>
          <p:cNvPr id="8" name="Image 7"/>
          <p:cNvPicPr>
            <a:picLocks noChangeAspect="1"/>
          </p:cNvPicPr>
          <p:nvPr/>
        </p:nvPicPr>
        <p:blipFill>
          <a:blip r:embed="rId2"/>
          <a:stretch>
            <a:fillRect/>
          </a:stretch>
        </p:blipFill>
        <p:spPr>
          <a:xfrm>
            <a:off x="897302" y="72192"/>
            <a:ext cx="10405156" cy="6724332"/>
          </a:xfrm>
          <a:prstGeom prst="rect">
            <a:avLst/>
          </a:prstGeom>
        </p:spPr>
      </p:pic>
      <p:sp>
        <p:nvSpPr>
          <p:cNvPr id="9" name="Rectangle 8"/>
          <p:cNvSpPr/>
          <p:nvPr/>
        </p:nvSpPr>
        <p:spPr>
          <a:xfrm>
            <a:off x="6096000" y="6642556"/>
            <a:ext cx="6096000" cy="215444"/>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Calibri" panose="020F0502020204030204"/>
                <a:ea typeface="+mn-ea"/>
                <a:cs typeface="+mn-cs"/>
              </a:rPr>
              <a:t>https://i0.wp.com/visual-mapping.fr/wp-content/uploads/2017/07/carte-empathie-vesion-2.jpg</a:t>
            </a:r>
          </a:p>
        </p:txBody>
      </p:sp>
      <p:sp>
        <p:nvSpPr>
          <p:cNvPr id="11" name="ZoneTexte 10"/>
          <p:cNvSpPr txBox="1"/>
          <p:nvPr/>
        </p:nvSpPr>
        <p:spPr>
          <a:xfrm>
            <a:off x="5093436" y="4600280"/>
            <a:ext cx="198022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660066"/>
                </a:solidFill>
                <a:effectLst/>
                <a:uLnTx/>
                <a:uFillTx/>
                <a:latin typeface="Calibri" panose="020F0502020204030204"/>
                <a:ea typeface="+mn-ea"/>
                <a:cs typeface="+mn-cs"/>
              </a:rPr>
              <a:t>Valeurs</a:t>
            </a:r>
          </a:p>
        </p:txBody>
      </p:sp>
      <p:sp>
        <p:nvSpPr>
          <p:cNvPr id="12" name="ZoneTexte 11"/>
          <p:cNvSpPr txBox="1"/>
          <p:nvPr/>
        </p:nvSpPr>
        <p:spPr>
          <a:xfrm>
            <a:off x="4499370" y="3187368"/>
            <a:ext cx="158417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660066"/>
                </a:solidFill>
                <a:effectLst/>
                <a:uLnTx/>
                <a:uFillTx/>
                <a:latin typeface="Calibri" panose="020F0502020204030204"/>
                <a:ea typeface="+mn-ea"/>
                <a:cs typeface="+mn-cs"/>
              </a:rPr>
              <a:t>Besoins</a:t>
            </a:r>
          </a:p>
        </p:txBody>
      </p:sp>
      <p:sp>
        <p:nvSpPr>
          <p:cNvPr id="13" name="ZoneTexte 12"/>
          <p:cNvSpPr txBox="1"/>
          <p:nvPr/>
        </p:nvSpPr>
        <p:spPr>
          <a:xfrm>
            <a:off x="6201277" y="3187368"/>
            <a:ext cx="158417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660066"/>
                </a:solidFill>
                <a:effectLst/>
                <a:uLnTx/>
                <a:uFillTx/>
                <a:latin typeface="Calibri" panose="020F0502020204030204"/>
                <a:ea typeface="+mn-ea"/>
                <a:cs typeface="+mn-cs"/>
              </a:rPr>
              <a:t>Désirs</a:t>
            </a:r>
          </a:p>
        </p:txBody>
      </p:sp>
      <p:sp>
        <p:nvSpPr>
          <p:cNvPr id="14" name="ZoneTexte 13"/>
          <p:cNvSpPr txBox="1"/>
          <p:nvPr/>
        </p:nvSpPr>
        <p:spPr>
          <a:xfrm>
            <a:off x="4070308" y="1274907"/>
            <a:ext cx="158417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660066"/>
                </a:solidFill>
                <a:effectLst/>
                <a:uLnTx/>
                <a:uFillTx/>
                <a:latin typeface="Calibri" panose="020F0502020204030204"/>
                <a:ea typeface="+mn-ea"/>
                <a:cs typeface="+mn-cs"/>
              </a:rPr>
              <a:t>Qui ?</a:t>
            </a:r>
          </a:p>
        </p:txBody>
      </p:sp>
      <p:sp>
        <p:nvSpPr>
          <p:cNvPr id="15" name="ZoneTexte 14"/>
          <p:cNvSpPr txBox="1"/>
          <p:nvPr/>
        </p:nvSpPr>
        <p:spPr>
          <a:xfrm>
            <a:off x="7089990" y="1415500"/>
            <a:ext cx="18002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660066"/>
                </a:solidFill>
                <a:effectLst/>
                <a:uLnTx/>
                <a:uFillTx/>
                <a:latin typeface="Calibri" panose="020F0502020204030204"/>
                <a:ea typeface="+mn-ea"/>
                <a:cs typeface="+mn-cs"/>
              </a:rPr>
              <a:t>Que </a:t>
            </a:r>
            <a:r>
              <a:rPr kumimoji="0" lang="fr-FR" sz="2000" b="1" i="0" u="none" strike="noStrike" kern="1200" cap="none" spc="0" normalizeH="0" baseline="0" noProof="0" dirty="0" err="1">
                <a:ln>
                  <a:noFill/>
                </a:ln>
                <a:solidFill>
                  <a:srgbClr val="660066"/>
                </a:solidFill>
                <a:effectLst/>
                <a:uLnTx/>
                <a:uFillTx/>
                <a:latin typeface="Calibri" panose="020F0502020204030204"/>
                <a:ea typeface="+mn-ea"/>
                <a:cs typeface="+mn-cs"/>
              </a:rPr>
              <a:t>doit-elle</a:t>
            </a:r>
            <a:r>
              <a:rPr kumimoji="0" lang="fr-FR" sz="2000" b="1" i="0" u="none" strike="noStrike" kern="1200" cap="none" spc="0" normalizeH="0" baseline="0" noProof="0" dirty="0">
                <a:ln>
                  <a:noFill/>
                </a:ln>
                <a:solidFill>
                  <a:srgbClr val="660066"/>
                </a:solidFill>
                <a:effectLst/>
                <a:uLnTx/>
                <a:uFillTx/>
                <a:latin typeface="Calibri" panose="020F0502020204030204"/>
                <a:ea typeface="+mn-ea"/>
                <a:cs typeface="+mn-cs"/>
              </a:rPr>
              <a:t> faire ?</a:t>
            </a:r>
          </a:p>
        </p:txBody>
      </p:sp>
      <p:sp>
        <p:nvSpPr>
          <p:cNvPr id="16" name="ZoneTexte 15"/>
          <p:cNvSpPr txBox="1"/>
          <p:nvPr/>
        </p:nvSpPr>
        <p:spPr>
          <a:xfrm>
            <a:off x="1410659" y="1979189"/>
            <a:ext cx="198022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660066"/>
                </a:solidFill>
                <a:effectLst/>
                <a:uLnTx/>
                <a:uFillTx/>
                <a:latin typeface="Calibri" panose="020F0502020204030204"/>
                <a:ea typeface="+mn-ea"/>
                <a:cs typeface="+mn-cs"/>
              </a:rPr>
              <a:t>Pression sociale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660066"/>
                </a:solidFill>
                <a:effectLst/>
                <a:uLnTx/>
                <a:uFillTx/>
                <a:latin typeface="Calibri" panose="020F0502020204030204"/>
                <a:ea typeface="+mn-ea"/>
                <a:cs typeface="+mn-cs"/>
              </a:rPr>
              <a:t>Influenceurs</a:t>
            </a:r>
          </a:p>
        </p:txBody>
      </p:sp>
      <p:sp>
        <p:nvSpPr>
          <p:cNvPr id="17" name="ZoneTexte 16"/>
          <p:cNvSpPr txBox="1"/>
          <p:nvPr/>
        </p:nvSpPr>
        <p:spPr>
          <a:xfrm>
            <a:off x="9382493" y="2069744"/>
            <a:ext cx="158417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660066"/>
                </a:solidFill>
                <a:effectLst/>
                <a:uLnTx/>
                <a:uFillTx/>
                <a:latin typeface="Calibri" panose="020F0502020204030204"/>
                <a:ea typeface="+mn-ea"/>
                <a:cs typeface="+mn-cs"/>
              </a:rPr>
              <a:t>Images</a:t>
            </a:r>
          </a:p>
        </p:txBody>
      </p:sp>
      <p:sp>
        <p:nvSpPr>
          <p:cNvPr id="18" name="ZoneTexte 17"/>
          <p:cNvSpPr txBox="1"/>
          <p:nvPr/>
        </p:nvSpPr>
        <p:spPr>
          <a:xfrm>
            <a:off x="9381339" y="4887688"/>
            <a:ext cx="158417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660066"/>
                </a:solidFill>
                <a:effectLst/>
                <a:uLnTx/>
                <a:uFillTx/>
                <a:latin typeface="Calibri" panose="020F0502020204030204"/>
                <a:ea typeface="+mn-ea"/>
                <a:cs typeface="+mn-cs"/>
              </a:rPr>
              <a:t>Discours</a:t>
            </a:r>
          </a:p>
        </p:txBody>
      </p:sp>
      <p:sp>
        <p:nvSpPr>
          <p:cNvPr id="19" name="ZoneTexte 18"/>
          <p:cNvSpPr txBox="1"/>
          <p:nvPr/>
        </p:nvSpPr>
        <p:spPr>
          <a:xfrm>
            <a:off x="7234205" y="5449599"/>
            <a:ext cx="158417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660066"/>
                </a:solidFill>
                <a:effectLst/>
                <a:uLnTx/>
                <a:uFillTx/>
                <a:latin typeface="Calibri" panose="020F0502020204030204"/>
                <a:ea typeface="+mn-ea"/>
                <a:cs typeface="+mn-cs"/>
              </a:rPr>
              <a:t>Actions</a:t>
            </a:r>
          </a:p>
        </p:txBody>
      </p:sp>
    </p:spTree>
    <p:extLst>
      <p:ext uri="{BB962C8B-B14F-4D97-AF65-F5344CB8AC3E}">
        <p14:creationId xmlns:p14="http://schemas.microsoft.com/office/powerpoint/2010/main" val="1404638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5CE181-4D1F-43A3-8DE7-62B3C53C1F62}"/>
              </a:ext>
            </a:extLst>
          </p:cNvPr>
          <p:cNvSpPr>
            <a:spLocks noGrp="1"/>
          </p:cNvSpPr>
          <p:nvPr>
            <p:ph type="title"/>
          </p:nvPr>
        </p:nvSpPr>
        <p:spPr/>
        <p:txBody>
          <a:bodyPr/>
          <a:lstStyle/>
          <a:p>
            <a:r>
              <a:rPr lang="fr-FR" dirty="0"/>
              <a:t>Objectif du module</a:t>
            </a:r>
          </a:p>
        </p:txBody>
      </p:sp>
      <p:sp>
        <p:nvSpPr>
          <p:cNvPr id="3" name="Espace réservé du contenu 2">
            <a:extLst>
              <a:ext uri="{FF2B5EF4-FFF2-40B4-BE49-F238E27FC236}">
                <a16:creationId xmlns:a16="http://schemas.microsoft.com/office/drawing/2014/main" id="{CB4A4227-CFEE-4EFC-AEC5-73B36A72F850}"/>
              </a:ext>
            </a:extLst>
          </p:cNvPr>
          <p:cNvSpPr>
            <a:spLocks noGrp="1"/>
          </p:cNvSpPr>
          <p:nvPr>
            <p:ph idx="1"/>
          </p:nvPr>
        </p:nvSpPr>
        <p:spPr>
          <a:xfrm>
            <a:off x="838200" y="1825625"/>
            <a:ext cx="6572794" cy="4351338"/>
          </a:xfrm>
        </p:spPr>
        <p:txBody>
          <a:bodyPr>
            <a:normAutofit/>
          </a:bodyPr>
          <a:lstStyle/>
          <a:p>
            <a:pPr marL="457200" lvl="0" indent="-457200">
              <a:buFont typeface="Wingdings" pitchFamily="2" charset="2"/>
              <a:buChar char="ü"/>
            </a:pPr>
            <a:endParaRPr lang="fr-FR" sz="3200" dirty="0"/>
          </a:p>
          <a:p>
            <a:pPr marL="457200" lvl="0" indent="-457200">
              <a:buFont typeface="Wingdings" pitchFamily="2" charset="2"/>
              <a:buChar char="ü"/>
            </a:pPr>
            <a:r>
              <a:rPr lang="fr-FR" sz="3200" dirty="0"/>
              <a:t>Vous présenter l'entrepreneuriat comme moyen de réalisation professionnelle</a:t>
            </a:r>
          </a:p>
          <a:p>
            <a:pPr marL="457200" lvl="0" indent="-457200">
              <a:buFont typeface="Wingdings" pitchFamily="2" charset="2"/>
              <a:buChar char="ü"/>
            </a:pPr>
            <a:endParaRPr lang="fr-FR" sz="3200" dirty="0"/>
          </a:p>
          <a:p>
            <a:pPr marL="457200" indent="-457200">
              <a:buFont typeface="Wingdings" pitchFamily="2" charset="2"/>
              <a:buChar char="ü"/>
            </a:pPr>
            <a:r>
              <a:rPr lang="fr-FR" sz="3200" dirty="0"/>
              <a:t>Explorer le processus de conception </a:t>
            </a:r>
            <a:br>
              <a:rPr lang="fr-FR" sz="3200" dirty="0"/>
            </a:br>
            <a:r>
              <a:rPr lang="fr-FR" sz="3200" dirty="0"/>
              <a:t>d’un scénario entrepreneurial</a:t>
            </a:r>
          </a:p>
        </p:txBody>
      </p:sp>
      <p:pic>
        <p:nvPicPr>
          <p:cNvPr id="5" name="Image 4" descr="Une image contenant personne, gens&#10;&#10;Description générée automatiquement">
            <a:extLst>
              <a:ext uri="{FF2B5EF4-FFF2-40B4-BE49-F238E27FC236}">
                <a16:creationId xmlns:a16="http://schemas.microsoft.com/office/drawing/2014/main" id="{0D1C3745-08D2-BD48-8452-9D7A0916485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638447" y="3647090"/>
            <a:ext cx="4168173" cy="2344598"/>
          </a:xfrm>
          <a:prstGeom prst="rect">
            <a:avLst/>
          </a:prstGeom>
        </p:spPr>
      </p:pic>
      <p:sp>
        <p:nvSpPr>
          <p:cNvPr id="6" name="ZoneTexte 5">
            <a:extLst>
              <a:ext uri="{FF2B5EF4-FFF2-40B4-BE49-F238E27FC236}">
                <a16:creationId xmlns:a16="http://schemas.microsoft.com/office/drawing/2014/main" id="{715B4BAF-EBCA-F042-B964-7487766DA5C5}"/>
              </a:ext>
            </a:extLst>
          </p:cNvPr>
          <p:cNvSpPr txBox="1"/>
          <p:nvPr/>
        </p:nvSpPr>
        <p:spPr>
          <a:xfrm>
            <a:off x="8146420" y="6062856"/>
            <a:ext cx="3660201" cy="230832"/>
          </a:xfrm>
          <a:prstGeom prst="rect">
            <a:avLst/>
          </a:prstGeom>
          <a:noFill/>
        </p:spPr>
        <p:txBody>
          <a:bodyPr wrap="square" rtlCol="0">
            <a:spAutoFit/>
          </a:bodyPr>
          <a:lstStyle/>
          <a:p>
            <a:pPr algn="r"/>
            <a:r>
              <a:rPr lang="fr-FR" sz="900">
                <a:hlinkClick r:id="rId3" tooltip="https://www.bayjoinery.com/how-to-find-a-real-business-coaching-for-you-or-your-team/"/>
              </a:rPr>
              <a:t>Cette photo</a:t>
            </a:r>
            <a:r>
              <a:rPr lang="fr-FR" sz="900"/>
              <a:t> par Auteur inconnu est soumise à la licence </a:t>
            </a:r>
            <a:r>
              <a:rPr lang="fr-FR" sz="900">
                <a:hlinkClick r:id="rId4" tooltip="https://creativecommons.org/licenses/by/3.0/"/>
              </a:rPr>
              <a:t>CC BY</a:t>
            </a:r>
            <a:endParaRPr lang="fr-FR" sz="900"/>
          </a:p>
        </p:txBody>
      </p:sp>
    </p:spTree>
    <p:extLst>
      <p:ext uri="{BB962C8B-B14F-4D97-AF65-F5344CB8AC3E}">
        <p14:creationId xmlns:p14="http://schemas.microsoft.com/office/powerpoint/2010/main" val="348958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57EA41F-0DA7-9942-932A-04544111C135}"/>
              </a:ext>
            </a:extLst>
          </p:cNvPr>
          <p:cNvSpPr txBox="1"/>
          <p:nvPr/>
        </p:nvSpPr>
        <p:spPr>
          <a:xfrm>
            <a:off x="1669344" y="2749270"/>
            <a:ext cx="8870729" cy="1446550"/>
          </a:xfrm>
          <a:prstGeom prst="rect">
            <a:avLst/>
          </a:prstGeom>
          <a:noFill/>
        </p:spPr>
        <p:txBody>
          <a:bodyPr wrap="square" rtlCol="0">
            <a:spAutoFit/>
          </a:bodyPr>
          <a:lstStyle/>
          <a:p>
            <a:pPr algn="ctr"/>
            <a:r>
              <a:rPr lang="fr-FR" sz="4400" dirty="0"/>
              <a:t>Faisons une « persona » </a:t>
            </a:r>
            <a:br>
              <a:rPr lang="fr-FR" sz="4400" dirty="0"/>
            </a:br>
            <a:r>
              <a:rPr lang="fr-FR" sz="4400" dirty="0"/>
              <a:t>de notre groupe</a:t>
            </a:r>
          </a:p>
        </p:txBody>
      </p:sp>
    </p:spTree>
    <p:extLst>
      <p:ext uri="{BB962C8B-B14F-4D97-AF65-F5344CB8AC3E}">
        <p14:creationId xmlns:p14="http://schemas.microsoft.com/office/powerpoint/2010/main" val="2623328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La proposition de valeur</a:t>
            </a:r>
            <a:endParaRPr lang="fr-FR" dirty="0"/>
          </a:p>
        </p:txBody>
      </p:sp>
      <p:sp>
        <p:nvSpPr>
          <p:cNvPr id="3" name="Espace réservé du contenu 2"/>
          <p:cNvSpPr>
            <a:spLocks noGrp="1"/>
          </p:cNvSpPr>
          <p:nvPr>
            <p:ph idx="1"/>
          </p:nvPr>
        </p:nvSpPr>
        <p:spPr/>
        <p:txBody>
          <a:bodyPr>
            <a:normAutofit lnSpcReduction="10000"/>
          </a:bodyPr>
          <a:lstStyle/>
          <a:p>
            <a:r>
              <a:rPr lang="fr-FR" sz="2800" dirty="0">
                <a:sym typeface="Wingdings" pitchFamily="2" charset="2"/>
              </a:rPr>
              <a:t> Promesse</a:t>
            </a:r>
            <a:endParaRPr lang="fr-FR" sz="2800" dirty="0"/>
          </a:p>
          <a:p>
            <a:r>
              <a:rPr lang="fr-FR" sz="2800" dirty="0"/>
              <a:t>Le client doit faire des choses (</a:t>
            </a:r>
            <a:r>
              <a:rPr lang="fr-FR" sz="2800" i="1" dirty="0"/>
              <a:t>jobs</a:t>
            </a:r>
            <a:r>
              <a:rPr lang="fr-FR" sz="2800" dirty="0"/>
              <a:t>) </a:t>
            </a:r>
            <a:br>
              <a:rPr lang="fr-FR" sz="2800" dirty="0"/>
            </a:br>
            <a:r>
              <a:rPr lang="fr-FR" sz="2800" dirty="0"/>
              <a:t>qui lui provoquent des problèmes (</a:t>
            </a:r>
            <a:r>
              <a:rPr lang="fr-FR" sz="2800" i="1" dirty="0"/>
              <a:t>pains</a:t>
            </a:r>
            <a:r>
              <a:rPr lang="fr-FR" sz="2800" dirty="0"/>
              <a:t>) </a:t>
            </a:r>
            <a:br>
              <a:rPr lang="fr-FR" sz="2800" dirty="0"/>
            </a:br>
            <a:r>
              <a:rPr lang="fr-FR" sz="2800" dirty="0"/>
              <a:t>et réveillent des désirs / attentes (</a:t>
            </a:r>
            <a:r>
              <a:rPr lang="fr-FR" sz="2800" i="1" dirty="0"/>
              <a:t>gains</a:t>
            </a:r>
            <a:r>
              <a:rPr lang="fr-FR" sz="2800" dirty="0"/>
              <a:t>)</a:t>
            </a:r>
          </a:p>
          <a:p>
            <a:pPr lvl="1"/>
            <a:r>
              <a:rPr lang="fr-FR" i="1" dirty="0"/>
              <a:t>No pain, no gain ? </a:t>
            </a:r>
            <a:r>
              <a:rPr lang="fr-FR" dirty="0">
                <a:sym typeface="Wingdings" panose="05000000000000000000" pitchFamily="2" charset="2"/>
              </a:rPr>
              <a:t> Sans plus-value, pas de motivation pour effort</a:t>
            </a:r>
          </a:p>
          <a:p>
            <a:r>
              <a:rPr lang="fr-FR" sz="2800" dirty="0"/>
              <a:t>Notre produit permet de satisfaire (</a:t>
            </a:r>
            <a:r>
              <a:rPr lang="fr-FR" sz="2800" i="1" dirty="0"/>
              <a:t>to fit</a:t>
            </a:r>
            <a:r>
              <a:rPr lang="fr-FR" sz="2800" dirty="0"/>
              <a:t>) besoins et désirs</a:t>
            </a:r>
          </a:p>
          <a:p>
            <a:pPr lvl="2"/>
            <a:r>
              <a:rPr lang="fr-FR" i="1" dirty="0" err="1"/>
              <a:t>Products</a:t>
            </a:r>
            <a:r>
              <a:rPr lang="fr-FR" i="1" dirty="0"/>
              <a:t> and services </a:t>
            </a:r>
            <a:r>
              <a:rPr lang="fr-FR" dirty="0">
                <a:sym typeface="Wingdings" panose="05000000000000000000" pitchFamily="2" charset="2"/>
              </a:rPr>
              <a:t> Caractéristiques / Qualité(s) / Options</a:t>
            </a:r>
            <a:endParaRPr lang="fr-FR" dirty="0"/>
          </a:p>
          <a:p>
            <a:pPr lvl="2"/>
            <a:r>
              <a:rPr lang="fr-FR" i="1" dirty="0"/>
              <a:t>Pain </a:t>
            </a:r>
            <a:r>
              <a:rPr lang="fr-FR" i="1" dirty="0" err="1"/>
              <a:t>relievers</a:t>
            </a:r>
            <a:r>
              <a:rPr lang="fr-FR" i="1" dirty="0"/>
              <a:t> </a:t>
            </a:r>
            <a:r>
              <a:rPr lang="fr-FR" dirty="0">
                <a:sym typeface="Wingdings" panose="05000000000000000000" pitchFamily="2" charset="2"/>
              </a:rPr>
              <a:t> </a:t>
            </a:r>
            <a:r>
              <a:rPr lang="fr-FR" dirty="0"/>
              <a:t>Résolution des problèmes</a:t>
            </a:r>
          </a:p>
          <a:p>
            <a:pPr lvl="2"/>
            <a:r>
              <a:rPr lang="fr-FR" i="1" dirty="0"/>
              <a:t>Gain </a:t>
            </a:r>
            <a:r>
              <a:rPr lang="fr-FR" i="1" dirty="0" err="1"/>
              <a:t>creators</a:t>
            </a:r>
            <a:r>
              <a:rPr lang="fr-FR" i="1" dirty="0"/>
              <a:t> </a:t>
            </a:r>
            <a:r>
              <a:rPr lang="fr-FR" dirty="0">
                <a:sym typeface="Wingdings" panose="05000000000000000000" pitchFamily="2" charset="2"/>
              </a:rPr>
              <a:t> Bénéfices supplémentaires</a:t>
            </a:r>
          </a:p>
        </p:txBody>
      </p:sp>
      <p:sp>
        <p:nvSpPr>
          <p:cNvPr id="8" name="Rectangle 7"/>
          <p:cNvSpPr/>
          <p:nvPr/>
        </p:nvSpPr>
        <p:spPr>
          <a:xfrm>
            <a:off x="6096000" y="6642556"/>
            <a:ext cx="6096000" cy="215444"/>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Calibri" panose="020F0502020204030204"/>
                <a:ea typeface="+mn-ea"/>
                <a:cs typeface="+mn-cs"/>
              </a:rPr>
              <a:t>https://www.lafabriquedunet.fr/blog/proposition-valeur-definition/</a:t>
            </a:r>
          </a:p>
        </p:txBody>
      </p:sp>
    </p:spTree>
    <p:extLst>
      <p:ext uri="{BB962C8B-B14F-4D97-AF65-F5344CB8AC3E}">
        <p14:creationId xmlns:p14="http://schemas.microsoft.com/office/powerpoint/2010/main" val="3829219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489" y="131337"/>
            <a:ext cx="11725022" cy="6595325"/>
          </a:xfrm>
          <a:prstGeom prst="rect">
            <a:avLst/>
          </a:prstGeom>
        </p:spPr>
      </p:pic>
    </p:spTree>
    <p:extLst>
      <p:ext uri="{BB962C8B-B14F-4D97-AF65-F5344CB8AC3E}">
        <p14:creationId xmlns:p14="http://schemas.microsoft.com/office/powerpoint/2010/main" val="28383990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923B50-5029-DD48-9F7C-928ECCFD226B}"/>
              </a:ext>
            </a:extLst>
          </p:cNvPr>
          <p:cNvSpPr/>
          <p:nvPr/>
        </p:nvSpPr>
        <p:spPr>
          <a:xfrm>
            <a:off x="1860331" y="1720840"/>
            <a:ext cx="8471338" cy="3416320"/>
          </a:xfrm>
          <a:prstGeom prst="rect">
            <a:avLst/>
          </a:prstGeom>
        </p:spPr>
        <p:txBody>
          <a:bodyPr wrap="square">
            <a:spAutoFit/>
          </a:bodyPr>
          <a:lstStyle/>
          <a:p>
            <a:r>
              <a:rPr lang="fr-FR" sz="3200" dirty="0">
                <a:solidFill>
                  <a:srgbClr val="C00000"/>
                </a:solidFill>
              </a:rPr>
              <a:t>Attention ! </a:t>
            </a:r>
            <a:r>
              <a:rPr lang="fr-FR" sz="3200" dirty="0"/>
              <a:t>Une proposition est plus qu’un slogan, plus qu’un énoncé de positionnement, plus qu’une série de bénéfices</a:t>
            </a:r>
          </a:p>
          <a:p>
            <a:endParaRPr lang="fr-FR" sz="3200" dirty="0"/>
          </a:p>
          <a:p>
            <a:endParaRPr lang="fr-FR" sz="3200" dirty="0"/>
          </a:p>
          <a:p>
            <a:pPr lvl="1"/>
            <a:r>
              <a:rPr lang="fr-FR" sz="2800" dirty="0"/>
              <a:t>Explication du Value Proposition </a:t>
            </a:r>
            <a:r>
              <a:rPr lang="fr-FR" sz="2800" dirty="0" err="1"/>
              <a:t>Canvas</a:t>
            </a:r>
            <a:r>
              <a:rPr lang="fr-FR" sz="2800" dirty="0"/>
              <a:t> : </a:t>
            </a:r>
            <a:r>
              <a:rPr lang="fr-FR" sz="2800" dirty="0">
                <a:hlinkClick r:id="rId2"/>
              </a:rPr>
              <a:t>https://www.youtube.com/watch?v=ReM1uqmVfP0</a:t>
            </a:r>
            <a:r>
              <a:rPr lang="fr-FR" sz="2800" dirty="0"/>
              <a:t> </a:t>
            </a:r>
          </a:p>
        </p:txBody>
      </p:sp>
    </p:spTree>
    <p:extLst>
      <p:ext uri="{BB962C8B-B14F-4D97-AF65-F5344CB8AC3E}">
        <p14:creationId xmlns:p14="http://schemas.microsoft.com/office/powerpoint/2010/main" val="34599442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3861" y="0"/>
            <a:ext cx="9724278" cy="6858000"/>
          </a:xfrm>
          <a:prstGeom prst="rect">
            <a:avLst/>
          </a:prstGeom>
        </p:spPr>
      </p:pic>
      <p:sp>
        <p:nvSpPr>
          <p:cNvPr id="11" name="Rectangle 10"/>
          <p:cNvSpPr/>
          <p:nvPr/>
        </p:nvSpPr>
        <p:spPr>
          <a:xfrm>
            <a:off x="6096000" y="6642556"/>
            <a:ext cx="6096000" cy="215444"/>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Calibri" panose="020F0502020204030204"/>
                <a:ea typeface="+mn-ea"/>
                <a:cs typeface="+mn-cs"/>
              </a:rPr>
              <a:t>http://designabetterbusiness.com/wp-content/uploads/2017/10/Value-Proposition-Canvas-Toyota-fit-.jpg</a:t>
            </a:r>
          </a:p>
        </p:txBody>
      </p:sp>
    </p:spTree>
    <p:extLst>
      <p:ext uri="{BB962C8B-B14F-4D97-AF65-F5344CB8AC3E}">
        <p14:creationId xmlns:p14="http://schemas.microsoft.com/office/powerpoint/2010/main" val="15748732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1694554" y="9471"/>
            <a:ext cx="8802891" cy="6633085"/>
          </a:xfrm>
          <a:prstGeom prst="rect">
            <a:avLst/>
          </a:prstGeom>
        </p:spPr>
      </p:pic>
      <p:sp>
        <p:nvSpPr>
          <p:cNvPr id="6" name="Rectangle 5"/>
          <p:cNvSpPr/>
          <p:nvPr/>
        </p:nvSpPr>
        <p:spPr>
          <a:xfrm>
            <a:off x="6096000" y="6642556"/>
            <a:ext cx="6096000" cy="215444"/>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Calibri" panose="020F0502020204030204"/>
                <a:ea typeface="+mn-ea"/>
                <a:cs typeface="+mn-cs"/>
              </a:rPr>
              <a:t>https://cdn-images-1.medium.com/max/1600/1*iqU0HOXJ4iwq7InTn-te9w.png</a:t>
            </a:r>
          </a:p>
        </p:txBody>
      </p:sp>
    </p:spTree>
    <p:extLst>
      <p:ext uri="{BB962C8B-B14F-4D97-AF65-F5344CB8AC3E}">
        <p14:creationId xmlns:p14="http://schemas.microsoft.com/office/powerpoint/2010/main" val="41504371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57EA41F-0DA7-9942-932A-04544111C135}"/>
              </a:ext>
            </a:extLst>
          </p:cNvPr>
          <p:cNvSpPr txBox="1"/>
          <p:nvPr/>
        </p:nvSpPr>
        <p:spPr>
          <a:xfrm>
            <a:off x="1660635" y="1982450"/>
            <a:ext cx="8870729" cy="1446550"/>
          </a:xfrm>
          <a:prstGeom prst="rect">
            <a:avLst/>
          </a:prstGeom>
          <a:noFill/>
        </p:spPr>
        <p:txBody>
          <a:bodyPr wrap="square" rtlCol="0">
            <a:spAutoFit/>
          </a:bodyPr>
          <a:lstStyle/>
          <a:p>
            <a:pPr algn="ctr"/>
            <a:r>
              <a:rPr lang="fr-FR" sz="4400" dirty="0"/>
              <a:t>Concevons un </a:t>
            </a:r>
            <a:r>
              <a:rPr lang="fr-FR" sz="4400" b="1" dirty="0"/>
              <a:t>projet</a:t>
            </a:r>
            <a:r>
              <a:rPr lang="fr-FR" sz="4400" dirty="0"/>
              <a:t> autour d’une boisson à base de ferment d’orge…</a:t>
            </a:r>
          </a:p>
        </p:txBody>
      </p:sp>
      <p:sp>
        <p:nvSpPr>
          <p:cNvPr id="3" name="ZoneTexte 2">
            <a:extLst>
              <a:ext uri="{FF2B5EF4-FFF2-40B4-BE49-F238E27FC236}">
                <a16:creationId xmlns:a16="http://schemas.microsoft.com/office/drawing/2014/main" id="{E2BAB258-639E-3F46-858E-0C520815ABA7}"/>
              </a:ext>
            </a:extLst>
          </p:cNvPr>
          <p:cNvSpPr txBox="1"/>
          <p:nvPr/>
        </p:nvSpPr>
        <p:spPr>
          <a:xfrm>
            <a:off x="1660635" y="3543236"/>
            <a:ext cx="8870729" cy="769441"/>
          </a:xfrm>
          <a:prstGeom prst="rect">
            <a:avLst/>
          </a:prstGeom>
          <a:noFill/>
        </p:spPr>
        <p:txBody>
          <a:bodyPr wrap="square" rtlCol="0">
            <a:spAutoFit/>
          </a:bodyPr>
          <a:lstStyle/>
          <a:p>
            <a:pPr algn="ctr"/>
            <a:r>
              <a:rPr lang="fr-FR" sz="4400" dirty="0"/>
              <a:t>…autour d’une bière, quoi !</a:t>
            </a:r>
          </a:p>
        </p:txBody>
      </p:sp>
    </p:spTree>
    <p:extLst>
      <p:ext uri="{BB962C8B-B14F-4D97-AF65-F5344CB8AC3E}">
        <p14:creationId xmlns:p14="http://schemas.microsoft.com/office/powerpoint/2010/main" val="287018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57EA41F-0DA7-9942-932A-04544111C135}"/>
              </a:ext>
            </a:extLst>
          </p:cNvPr>
          <p:cNvSpPr txBox="1"/>
          <p:nvPr/>
        </p:nvSpPr>
        <p:spPr>
          <a:xfrm>
            <a:off x="1660635" y="2767280"/>
            <a:ext cx="8870729" cy="1323439"/>
          </a:xfrm>
          <a:prstGeom prst="rect">
            <a:avLst/>
          </a:prstGeom>
          <a:noFill/>
        </p:spPr>
        <p:txBody>
          <a:bodyPr wrap="square" rtlCol="0">
            <a:spAutoFit/>
          </a:bodyPr>
          <a:lstStyle/>
          <a:p>
            <a:pPr algn="ctr"/>
            <a:r>
              <a:rPr lang="fr-FR" sz="4000" dirty="0"/>
              <a:t>Comment savoir </a:t>
            </a:r>
            <a:br>
              <a:rPr lang="fr-FR" sz="4000" dirty="0"/>
            </a:br>
            <a:r>
              <a:rPr lang="fr-FR" sz="4000" dirty="0"/>
              <a:t>si notre projet est innovant ?</a:t>
            </a:r>
          </a:p>
        </p:txBody>
      </p:sp>
    </p:spTree>
    <p:extLst>
      <p:ext uri="{BB962C8B-B14F-4D97-AF65-F5344CB8AC3E}">
        <p14:creationId xmlns:p14="http://schemas.microsoft.com/office/powerpoint/2010/main" val="38505239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E796B57-DDF2-4A36-B227-1CBAB41CF620}"/>
              </a:ext>
            </a:extLst>
          </p:cNvPr>
          <p:cNvSpPr>
            <a:spLocks noGrp="1"/>
          </p:cNvSpPr>
          <p:nvPr>
            <p:ph type="title"/>
          </p:nvPr>
        </p:nvSpPr>
        <p:spPr>
          <a:xfrm>
            <a:off x="838200" y="1993106"/>
            <a:ext cx="10515600" cy="2871787"/>
          </a:xfrm>
        </p:spPr>
        <p:txBody>
          <a:bodyPr anchor="ctr"/>
          <a:lstStyle/>
          <a:p>
            <a:pPr algn="ctr"/>
            <a:r>
              <a:rPr lang="fr-FR" dirty="0">
                <a:solidFill>
                  <a:schemeClr val="bg1"/>
                </a:solidFill>
                <a:latin typeface="Now Alt" panose="00000500000000000000" pitchFamily="50" charset="0"/>
              </a:rPr>
              <a:t>Petit point sur l’innovation</a:t>
            </a:r>
            <a:endParaRPr lang="fr-FR" b="1" dirty="0">
              <a:solidFill>
                <a:schemeClr val="bg1"/>
              </a:solidFill>
              <a:latin typeface="Now Alt" panose="00000500000000000000" pitchFamily="50" charset="0"/>
            </a:endParaRPr>
          </a:p>
        </p:txBody>
      </p:sp>
      <p:sp>
        <p:nvSpPr>
          <p:cNvPr id="4" name="Espace réservé du texte 2">
            <a:extLst>
              <a:ext uri="{FF2B5EF4-FFF2-40B4-BE49-F238E27FC236}">
                <a16:creationId xmlns:a16="http://schemas.microsoft.com/office/drawing/2014/main" id="{2FC07EF6-EF24-D14B-AC24-56A7055614B1}"/>
              </a:ext>
            </a:extLst>
          </p:cNvPr>
          <p:cNvSpPr>
            <a:spLocks noGrp="1"/>
          </p:cNvSpPr>
          <p:nvPr>
            <p:ph type="body" idx="1"/>
          </p:nvPr>
        </p:nvSpPr>
        <p:spPr>
          <a:xfrm>
            <a:off x="2696816" y="4384762"/>
            <a:ext cx="6798367" cy="480131"/>
          </a:xfrm>
        </p:spPr>
        <p:txBody>
          <a:bodyPr/>
          <a:lstStyle/>
          <a:p>
            <a:pPr marL="0" indent="0" algn="ctr">
              <a:buNone/>
            </a:pPr>
            <a:r>
              <a:rPr lang="fr-FR" dirty="0">
                <a:solidFill>
                  <a:schemeClr val="accent5">
                    <a:lumMod val="20000"/>
                    <a:lumOff val="80000"/>
                  </a:schemeClr>
                </a:solidFill>
              </a:rPr>
              <a:t>De quoi on parle ?</a:t>
            </a:r>
          </a:p>
        </p:txBody>
      </p:sp>
    </p:spTree>
    <p:extLst>
      <p:ext uri="{BB962C8B-B14F-4D97-AF65-F5344CB8AC3E}">
        <p14:creationId xmlns:p14="http://schemas.microsoft.com/office/powerpoint/2010/main" val="32453217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57EA41F-0DA7-9942-932A-04544111C135}"/>
              </a:ext>
            </a:extLst>
          </p:cNvPr>
          <p:cNvSpPr txBox="1"/>
          <p:nvPr/>
        </p:nvSpPr>
        <p:spPr>
          <a:xfrm>
            <a:off x="1669344" y="3118602"/>
            <a:ext cx="8870729" cy="707886"/>
          </a:xfrm>
          <a:prstGeom prst="rect">
            <a:avLst/>
          </a:prstGeom>
          <a:noFill/>
        </p:spPr>
        <p:txBody>
          <a:bodyPr wrap="square" rtlCol="0">
            <a:spAutoFit/>
          </a:bodyPr>
          <a:lstStyle/>
          <a:p>
            <a:pPr algn="ctr"/>
            <a:r>
              <a:rPr lang="fr-FR" sz="4000" dirty="0"/>
              <a:t>Qu’est-ce qu’une innovation ?</a:t>
            </a:r>
          </a:p>
        </p:txBody>
      </p:sp>
    </p:spTree>
    <p:extLst>
      <p:ext uri="{BB962C8B-B14F-4D97-AF65-F5344CB8AC3E}">
        <p14:creationId xmlns:p14="http://schemas.microsoft.com/office/powerpoint/2010/main" val="140420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E796B57-DDF2-4A36-B227-1CBAB41CF620}"/>
              </a:ext>
            </a:extLst>
          </p:cNvPr>
          <p:cNvSpPr>
            <a:spLocks noGrp="1"/>
          </p:cNvSpPr>
          <p:nvPr>
            <p:ph type="title"/>
          </p:nvPr>
        </p:nvSpPr>
        <p:spPr/>
        <p:txBody>
          <a:bodyPr/>
          <a:lstStyle/>
          <a:p>
            <a:r>
              <a:rPr lang="fr-FR" dirty="0"/>
              <a:t>Entreprendre</a:t>
            </a:r>
          </a:p>
        </p:txBody>
      </p:sp>
      <p:sp>
        <p:nvSpPr>
          <p:cNvPr id="4" name="Espace réservé du texte 2">
            <a:extLst>
              <a:ext uri="{FF2B5EF4-FFF2-40B4-BE49-F238E27FC236}">
                <a16:creationId xmlns:a16="http://schemas.microsoft.com/office/drawing/2014/main" id="{3FD4251C-ADC2-401E-A4C8-E245C0DA2FB6}"/>
              </a:ext>
            </a:extLst>
          </p:cNvPr>
          <p:cNvSpPr>
            <a:spLocks noGrp="1"/>
          </p:cNvSpPr>
          <p:nvPr>
            <p:ph type="body" idx="1"/>
          </p:nvPr>
        </p:nvSpPr>
        <p:spPr/>
        <p:txBody>
          <a:bodyPr/>
          <a:lstStyle/>
          <a:p>
            <a:r>
              <a:rPr lang="fr-FR" dirty="0"/>
              <a:t>C’est quoi ?</a:t>
            </a:r>
          </a:p>
        </p:txBody>
      </p:sp>
    </p:spTree>
    <p:extLst>
      <p:ext uri="{BB962C8B-B14F-4D97-AF65-F5344CB8AC3E}">
        <p14:creationId xmlns:p14="http://schemas.microsoft.com/office/powerpoint/2010/main" val="24869090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AA9F2897-DAF8-4F50-8BB9-E2F95BB29E84}"/>
              </a:ext>
            </a:extLst>
          </p:cNvPr>
          <p:cNvSpPr>
            <a:spLocks noGrp="1"/>
          </p:cNvSpPr>
          <p:nvPr>
            <p:ph type="title"/>
          </p:nvPr>
        </p:nvSpPr>
        <p:spPr/>
        <p:txBody>
          <a:bodyPr/>
          <a:lstStyle/>
          <a:p>
            <a:r>
              <a:rPr lang="fr-FR" sz="4000" dirty="0"/>
              <a:t>Cinq types d’innovation (Schumpeter)</a:t>
            </a:r>
            <a:endParaRPr lang="es-MX" sz="4000" dirty="0"/>
          </a:p>
        </p:txBody>
      </p:sp>
      <p:sp>
        <p:nvSpPr>
          <p:cNvPr id="12" name="Espace réservé du contenu 11">
            <a:extLst>
              <a:ext uri="{FF2B5EF4-FFF2-40B4-BE49-F238E27FC236}">
                <a16:creationId xmlns:a16="http://schemas.microsoft.com/office/drawing/2014/main" id="{425CA3E4-D9B0-463B-806E-6C577E71A4D4}"/>
              </a:ext>
            </a:extLst>
          </p:cNvPr>
          <p:cNvSpPr>
            <a:spLocks noGrp="1"/>
          </p:cNvSpPr>
          <p:nvPr>
            <p:ph idx="1"/>
          </p:nvPr>
        </p:nvSpPr>
        <p:spPr/>
        <p:txBody>
          <a:bodyPr>
            <a:normAutofit/>
          </a:bodyPr>
          <a:lstStyle/>
          <a:p>
            <a:pPr marL="457200" indent="-457200">
              <a:buFont typeface="Wingdings" pitchFamily="2" charset="2"/>
              <a:buChar char="ü"/>
            </a:pPr>
            <a:r>
              <a:rPr lang="fr-FR" sz="3200" dirty="0"/>
              <a:t>Les innovations de procédé</a:t>
            </a:r>
          </a:p>
          <a:p>
            <a:pPr marL="457200" indent="-457200">
              <a:buFont typeface="Wingdings" pitchFamily="2" charset="2"/>
              <a:buChar char="ü"/>
            </a:pPr>
            <a:r>
              <a:rPr lang="fr-FR" sz="3200" dirty="0"/>
              <a:t>Les innovations organisationnelles</a:t>
            </a:r>
          </a:p>
          <a:p>
            <a:pPr marL="457200" indent="-457200">
              <a:buFont typeface="Wingdings" pitchFamily="2" charset="2"/>
              <a:buChar char="ü"/>
            </a:pPr>
            <a:r>
              <a:rPr lang="fr-FR" sz="3200" dirty="0"/>
              <a:t>Les innovations de produit</a:t>
            </a:r>
          </a:p>
          <a:p>
            <a:pPr marL="457200" indent="-457200">
              <a:buFont typeface="Wingdings" pitchFamily="2" charset="2"/>
              <a:buChar char="ü"/>
            </a:pPr>
            <a:r>
              <a:rPr lang="fr-FR" sz="3200" dirty="0"/>
              <a:t>La découverte de nouvelles sources de matières premières</a:t>
            </a:r>
          </a:p>
          <a:p>
            <a:pPr marL="457200" indent="-457200">
              <a:buFont typeface="Wingdings" pitchFamily="2" charset="2"/>
              <a:buChar char="ü"/>
            </a:pPr>
            <a:r>
              <a:rPr lang="fr-FR" sz="3200" dirty="0"/>
              <a:t>L’ouverture de nouveaux marchés</a:t>
            </a:r>
          </a:p>
          <a:p>
            <a:endParaRPr lang="fr-FR" sz="3200" dirty="0"/>
          </a:p>
        </p:txBody>
      </p:sp>
      <p:sp>
        <p:nvSpPr>
          <p:cNvPr id="10" name="Rectangle 9">
            <a:extLst>
              <a:ext uri="{FF2B5EF4-FFF2-40B4-BE49-F238E27FC236}">
                <a16:creationId xmlns:a16="http://schemas.microsoft.com/office/drawing/2014/main" id="{436AD628-6262-440E-A7A9-36674B394D90}"/>
              </a:ext>
            </a:extLst>
          </p:cNvPr>
          <p:cNvSpPr/>
          <p:nvPr/>
        </p:nvSpPr>
        <p:spPr>
          <a:xfrm>
            <a:off x="6096000" y="6338027"/>
            <a:ext cx="6096000" cy="215444"/>
          </a:xfrm>
          <a:prstGeom prst="rect">
            <a:avLst/>
          </a:prstGeom>
        </p:spPr>
        <p:txBody>
          <a:bodyPr>
            <a:spAutoFit/>
          </a:bodyPr>
          <a:lstStyle/>
          <a:p>
            <a:pPr algn="r"/>
            <a:r>
              <a:rPr lang="fr-FR" sz="800" dirty="0">
                <a:hlinkClick r:id="rId2"/>
              </a:rPr>
              <a:t>https://education.francetv.fr/matiere/economie/premiere/article/l-analyse-de-schumpeter-des-cycles-economiques</a:t>
            </a:r>
            <a:endParaRPr lang="fr-FR" sz="800" dirty="0"/>
          </a:p>
        </p:txBody>
      </p:sp>
      <p:sp>
        <p:nvSpPr>
          <p:cNvPr id="2" name="ZoneTexte 1">
            <a:extLst>
              <a:ext uri="{FF2B5EF4-FFF2-40B4-BE49-F238E27FC236}">
                <a16:creationId xmlns:a16="http://schemas.microsoft.com/office/drawing/2014/main" id="{FED1B0FE-0991-B742-B15B-64604F709207}"/>
              </a:ext>
            </a:extLst>
          </p:cNvPr>
          <p:cNvSpPr txBox="1"/>
          <p:nvPr/>
        </p:nvSpPr>
        <p:spPr>
          <a:xfrm>
            <a:off x="1366464" y="4853524"/>
            <a:ext cx="9459072" cy="1323439"/>
          </a:xfrm>
          <a:prstGeom prst="rect">
            <a:avLst/>
          </a:prstGeom>
          <a:noFill/>
        </p:spPr>
        <p:txBody>
          <a:bodyPr wrap="square" rtlCol="0">
            <a:spAutoFit/>
          </a:bodyPr>
          <a:lstStyle/>
          <a:p>
            <a:pPr algn="ctr"/>
            <a:r>
              <a:rPr lang="fr-FR" sz="4000" dirty="0">
                <a:solidFill>
                  <a:srgbClr val="C00000"/>
                </a:solidFill>
              </a:rPr>
              <a:t>Introduction au marché de quelque chose de nouveau ou sensiblement amélioré</a:t>
            </a:r>
          </a:p>
        </p:txBody>
      </p:sp>
    </p:spTree>
    <p:extLst>
      <p:ext uri="{BB962C8B-B14F-4D97-AF65-F5344CB8AC3E}">
        <p14:creationId xmlns:p14="http://schemas.microsoft.com/office/powerpoint/2010/main" val="202150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500"/>
                                        <p:tgtEl>
                                          <p:spTgt spid="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E796B57-DDF2-4A36-B227-1CBAB41CF620}"/>
              </a:ext>
            </a:extLst>
          </p:cNvPr>
          <p:cNvSpPr>
            <a:spLocks noGrp="1"/>
          </p:cNvSpPr>
          <p:nvPr>
            <p:ph type="title"/>
          </p:nvPr>
        </p:nvSpPr>
        <p:spPr>
          <a:xfrm>
            <a:off x="838200" y="1993106"/>
            <a:ext cx="10515600" cy="2871787"/>
          </a:xfrm>
        </p:spPr>
        <p:txBody>
          <a:bodyPr anchor="ctr"/>
          <a:lstStyle/>
          <a:p>
            <a:pPr algn="ctr"/>
            <a:r>
              <a:rPr lang="fr-FR" dirty="0">
                <a:solidFill>
                  <a:schemeClr val="bg1"/>
                </a:solidFill>
                <a:latin typeface="Now Alt" panose="00000500000000000000" pitchFamily="50" charset="0"/>
              </a:rPr>
              <a:t>Design </a:t>
            </a:r>
            <a:r>
              <a:rPr lang="fr-FR" dirty="0" err="1">
                <a:solidFill>
                  <a:schemeClr val="bg1"/>
                </a:solidFill>
                <a:latin typeface="Now Alt" panose="00000500000000000000" pitchFamily="50" charset="0"/>
              </a:rPr>
              <a:t>thinking</a:t>
            </a:r>
            <a:r>
              <a:rPr lang="fr-FR" dirty="0">
                <a:solidFill>
                  <a:schemeClr val="bg1"/>
                </a:solidFill>
                <a:latin typeface="Now Alt" panose="00000500000000000000" pitchFamily="50" charset="0"/>
              </a:rPr>
              <a:t> et</a:t>
            </a:r>
            <a:br>
              <a:rPr lang="fr-FR" dirty="0">
                <a:solidFill>
                  <a:schemeClr val="bg1"/>
                </a:solidFill>
                <a:latin typeface="Now Alt" panose="00000500000000000000" pitchFamily="50" charset="0"/>
              </a:rPr>
            </a:br>
            <a:r>
              <a:rPr lang="fr-FR" dirty="0">
                <a:solidFill>
                  <a:schemeClr val="bg1"/>
                </a:solidFill>
                <a:latin typeface="Now Alt" panose="00000500000000000000" pitchFamily="50" charset="0"/>
              </a:rPr>
              <a:t>Lean startup</a:t>
            </a:r>
            <a:endParaRPr lang="fr-FR" b="1" dirty="0">
              <a:solidFill>
                <a:schemeClr val="bg1"/>
              </a:solidFill>
              <a:latin typeface="Now Alt" panose="00000500000000000000" pitchFamily="50" charset="0"/>
            </a:endParaRPr>
          </a:p>
        </p:txBody>
      </p:sp>
    </p:spTree>
    <p:extLst>
      <p:ext uri="{BB962C8B-B14F-4D97-AF65-F5344CB8AC3E}">
        <p14:creationId xmlns:p14="http://schemas.microsoft.com/office/powerpoint/2010/main" val="8902477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7B40A63-9956-4BD1-972A-70BC58C2FA29}"/>
              </a:ext>
            </a:extLst>
          </p:cNvPr>
          <p:cNvSpPr>
            <a:spLocks noGrp="1"/>
          </p:cNvSpPr>
          <p:nvPr>
            <p:ph sz="half" idx="1"/>
          </p:nvPr>
        </p:nvSpPr>
        <p:spPr>
          <a:xfrm>
            <a:off x="838200" y="1825625"/>
            <a:ext cx="4346749" cy="4351338"/>
          </a:xfrm>
        </p:spPr>
        <p:txBody>
          <a:bodyPr/>
          <a:lstStyle/>
          <a:p>
            <a:r>
              <a:rPr lang="fr-FR" dirty="0"/>
              <a:t>S’inspirer du processus de conception esthétique</a:t>
            </a:r>
          </a:p>
          <a:p>
            <a:pPr lvl="1"/>
            <a:r>
              <a:rPr lang="fr-FR" dirty="0"/>
              <a:t>Centré sur l’utilisateur</a:t>
            </a:r>
          </a:p>
          <a:p>
            <a:pPr lvl="1"/>
            <a:r>
              <a:rPr lang="fr-FR" dirty="0"/>
              <a:t>Série de tests + ajustements</a:t>
            </a:r>
          </a:p>
        </p:txBody>
      </p:sp>
      <p:sp>
        <p:nvSpPr>
          <p:cNvPr id="2" name="Titre 1">
            <a:extLst>
              <a:ext uri="{FF2B5EF4-FFF2-40B4-BE49-F238E27FC236}">
                <a16:creationId xmlns:a16="http://schemas.microsoft.com/office/drawing/2014/main" id="{1903922B-3B18-477A-B614-74983245981A}"/>
              </a:ext>
            </a:extLst>
          </p:cNvPr>
          <p:cNvSpPr>
            <a:spLocks noGrp="1"/>
          </p:cNvSpPr>
          <p:nvPr>
            <p:ph type="title"/>
          </p:nvPr>
        </p:nvSpPr>
        <p:spPr/>
        <p:txBody>
          <a:bodyPr/>
          <a:lstStyle/>
          <a:p>
            <a:r>
              <a:rPr lang="fr-FR"/>
              <a:t>Design Thinking</a:t>
            </a:r>
            <a:endParaRPr lang="fr-FR" dirty="0"/>
          </a:p>
        </p:txBody>
      </p:sp>
      <p:pic>
        <p:nvPicPr>
          <p:cNvPr id="7" name="Image 6">
            <a:extLst>
              <a:ext uri="{FF2B5EF4-FFF2-40B4-BE49-F238E27FC236}">
                <a16:creationId xmlns:a16="http://schemas.microsoft.com/office/drawing/2014/main" id="{9F318D4F-4181-45F1-B696-BF1B5E6469DB}"/>
              </a:ext>
            </a:extLst>
          </p:cNvPr>
          <p:cNvPicPr>
            <a:picLocks noChangeAspect="1"/>
          </p:cNvPicPr>
          <p:nvPr/>
        </p:nvPicPr>
        <p:blipFill>
          <a:blip r:embed="rId2"/>
          <a:stretch>
            <a:fillRect/>
          </a:stretch>
        </p:blipFill>
        <p:spPr>
          <a:xfrm>
            <a:off x="5555940" y="1302894"/>
            <a:ext cx="6387408" cy="4915701"/>
          </a:xfrm>
          <a:prstGeom prst="rect">
            <a:avLst/>
          </a:prstGeom>
        </p:spPr>
      </p:pic>
    </p:spTree>
    <p:extLst>
      <p:ext uri="{BB962C8B-B14F-4D97-AF65-F5344CB8AC3E}">
        <p14:creationId xmlns:p14="http://schemas.microsoft.com/office/powerpoint/2010/main" val="1815134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E058825-7F17-49F3-B627-F327DCAF8E6D}"/>
              </a:ext>
            </a:extLst>
          </p:cNvPr>
          <p:cNvSpPr>
            <a:spLocks noGrp="1"/>
          </p:cNvSpPr>
          <p:nvPr>
            <p:ph type="sldNum" sz="quarter" idx="4294967295"/>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DA4D4A2-84B3-4BBC-8B56-24C937B64B8E}" type="slidenum">
              <a:rPr lang="fr-FR" smtClean="0"/>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fr-FR" altLang="fr-FR" sz="1400" b="0" i="0" u="none" strike="noStrike" kern="1200" cap="none" spc="0" normalizeH="0" baseline="0" noProof="0">
              <a:ln>
                <a:noFill/>
              </a:ln>
              <a:solidFill>
                <a:prstClr val="black">
                  <a:tint val="75000"/>
                </a:prstClr>
              </a:solidFill>
              <a:effectLst/>
              <a:uLnTx/>
              <a:uFillTx/>
              <a:latin typeface="Ink Journal" panose="03080502000500000000" pitchFamily="66" charset="0"/>
              <a:ea typeface="+mn-ea"/>
              <a:cs typeface="+mn-cs"/>
            </a:endParaRPr>
          </a:p>
        </p:txBody>
      </p:sp>
      <p:pic>
        <p:nvPicPr>
          <p:cNvPr id="5" name="Image 4">
            <a:extLst>
              <a:ext uri="{FF2B5EF4-FFF2-40B4-BE49-F238E27FC236}">
                <a16:creationId xmlns:a16="http://schemas.microsoft.com/office/drawing/2014/main" id="{CB026449-A2A9-4918-A83C-13346556B3C5}"/>
              </a:ext>
            </a:extLst>
          </p:cNvPr>
          <p:cNvPicPr>
            <a:picLocks noChangeAspect="1"/>
          </p:cNvPicPr>
          <p:nvPr/>
        </p:nvPicPr>
        <p:blipFill>
          <a:blip r:embed="rId2"/>
          <a:stretch>
            <a:fillRect/>
          </a:stretch>
        </p:blipFill>
        <p:spPr>
          <a:xfrm>
            <a:off x="1558926" y="0"/>
            <a:ext cx="9217024" cy="6717367"/>
          </a:xfrm>
          <a:prstGeom prst="rect">
            <a:avLst/>
          </a:prstGeom>
        </p:spPr>
      </p:pic>
      <p:sp>
        <p:nvSpPr>
          <p:cNvPr id="6" name="Rectangle 5">
            <a:extLst>
              <a:ext uri="{FF2B5EF4-FFF2-40B4-BE49-F238E27FC236}">
                <a16:creationId xmlns:a16="http://schemas.microsoft.com/office/drawing/2014/main" id="{62CC3A99-1630-4724-9331-F9089108B2B7}"/>
              </a:ext>
            </a:extLst>
          </p:cNvPr>
          <p:cNvSpPr/>
          <p:nvPr/>
        </p:nvSpPr>
        <p:spPr>
          <a:xfrm>
            <a:off x="71438" y="6609645"/>
            <a:ext cx="6096000" cy="21544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Calibri" panose="020F0502020204030204"/>
                <a:ea typeface="+mn-ea"/>
                <a:cs typeface="+mn-cs"/>
              </a:rPr>
              <a:t>https://omc5825sv9k3qyi3q2ord7gk-wpengine.netdna-ssl.com/wp-content/uploads/2018/08/DT-framework.png</a:t>
            </a:r>
          </a:p>
        </p:txBody>
      </p:sp>
    </p:spTree>
    <p:extLst>
      <p:ext uri="{BB962C8B-B14F-4D97-AF65-F5344CB8AC3E}">
        <p14:creationId xmlns:p14="http://schemas.microsoft.com/office/powerpoint/2010/main" val="19890958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ED72A5-2928-4380-99AD-7BD27579BD8E}"/>
              </a:ext>
            </a:extLst>
          </p:cNvPr>
          <p:cNvSpPr>
            <a:spLocks noGrp="1"/>
          </p:cNvSpPr>
          <p:nvPr>
            <p:ph type="title"/>
          </p:nvPr>
        </p:nvSpPr>
        <p:spPr/>
        <p:txBody>
          <a:bodyPr/>
          <a:lstStyle/>
          <a:p>
            <a:r>
              <a:rPr lang="fr-FR" dirty="0"/>
              <a:t>Lean Startup</a:t>
            </a:r>
          </a:p>
        </p:txBody>
      </p:sp>
      <p:sp>
        <p:nvSpPr>
          <p:cNvPr id="8" name="Espace réservé du contenu 7">
            <a:extLst>
              <a:ext uri="{FF2B5EF4-FFF2-40B4-BE49-F238E27FC236}">
                <a16:creationId xmlns:a16="http://schemas.microsoft.com/office/drawing/2014/main" id="{17620B2E-A225-4ED4-AEBA-928A59084444}"/>
              </a:ext>
            </a:extLst>
          </p:cNvPr>
          <p:cNvSpPr>
            <a:spLocks noGrp="1"/>
          </p:cNvSpPr>
          <p:nvPr>
            <p:ph idx="1"/>
          </p:nvPr>
        </p:nvSpPr>
        <p:spPr/>
        <p:txBody>
          <a:bodyPr/>
          <a:lstStyle/>
          <a:p>
            <a:r>
              <a:rPr lang="fr-FR" dirty="0"/>
              <a:t>Méthode pour tester une vision de manière continue :</a:t>
            </a:r>
          </a:p>
          <a:p>
            <a:pPr lvl="1"/>
            <a:r>
              <a:rPr lang="fr-FR" dirty="0"/>
              <a:t>Eliminer l’incertitude *</a:t>
            </a:r>
          </a:p>
          <a:p>
            <a:pPr lvl="1"/>
            <a:r>
              <a:rPr lang="fr-FR" dirty="0"/>
              <a:t>Travailler de façon intelligente</a:t>
            </a:r>
          </a:p>
          <a:p>
            <a:pPr lvl="1"/>
            <a:r>
              <a:rPr lang="fr-FR" dirty="0"/>
              <a:t>Développer un produit minimum viable</a:t>
            </a:r>
          </a:p>
          <a:p>
            <a:pPr lvl="1"/>
            <a:r>
              <a:rPr lang="fr-FR" dirty="0"/>
              <a:t>Valider la connaissance</a:t>
            </a:r>
          </a:p>
          <a:p>
            <a:endParaRPr lang="fr-FR" dirty="0"/>
          </a:p>
          <a:p>
            <a:r>
              <a:rPr lang="fr-FR" dirty="0"/>
              <a:t>Pour en savoir plus, le site : </a:t>
            </a:r>
            <a:r>
              <a:rPr lang="fr-FR" dirty="0">
                <a:hlinkClick r:id="rId2"/>
              </a:rPr>
              <a:t>http://theleanstartup.com/principles</a:t>
            </a:r>
            <a:r>
              <a:rPr lang="fr-FR" dirty="0"/>
              <a:t> </a:t>
            </a:r>
          </a:p>
        </p:txBody>
      </p:sp>
      <p:sp>
        <p:nvSpPr>
          <p:cNvPr id="9" name="ZoneTexte 8">
            <a:extLst>
              <a:ext uri="{FF2B5EF4-FFF2-40B4-BE49-F238E27FC236}">
                <a16:creationId xmlns:a16="http://schemas.microsoft.com/office/drawing/2014/main" id="{C9735B3C-6F6A-4316-A388-3DC8A727EF16}"/>
              </a:ext>
            </a:extLst>
          </p:cNvPr>
          <p:cNvSpPr txBox="1"/>
          <p:nvPr/>
        </p:nvSpPr>
        <p:spPr>
          <a:xfrm>
            <a:off x="8544272" y="2816932"/>
            <a:ext cx="2959656"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Attention, sous une approche de la complexité, nous entrons en dialogue avec l’incertitude pour créer avec la pensée stratégique des scénarios</a:t>
            </a:r>
          </a:p>
        </p:txBody>
      </p:sp>
    </p:spTree>
    <p:extLst>
      <p:ext uri="{BB962C8B-B14F-4D97-AF65-F5344CB8AC3E}">
        <p14:creationId xmlns:p14="http://schemas.microsoft.com/office/powerpoint/2010/main" val="347273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D6218D6-5A7E-43E9-BFD5-49DE3150CCEB}"/>
              </a:ext>
            </a:extLst>
          </p:cNvPr>
          <p:cNvPicPr>
            <a:picLocks noChangeAspect="1"/>
          </p:cNvPicPr>
          <p:nvPr/>
        </p:nvPicPr>
        <p:blipFill>
          <a:blip r:embed="rId2"/>
          <a:stretch>
            <a:fillRect/>
          </a:stretch>
        </p:blipFill>
        <p:spPr>
          <a:xfrm>
            <a:off x="2694131" y="0"/>
            <a:ext cx="6876764" cy="6876764"/>
          </a:xfrm>
          <a:prstGeom prst="rect">
            <a:avLst/>
          </a:prstGeom>
        </p:spPr>
      </p:pic>
      <p:sp>
        <p:nvSpPr>
          <p:cNvPr id="6" name="Rectangle 5">
            <a:extLst>
              <a:ext uri="{FF2B5EF4-FFF2-40B4-BE49-F238E27FC236}">
                <a16:creationId xmlns:a16="http://schemas.microsoft.com/office/drawing/2014/main" id="{513AAFE3-C89C-4924-A1F8-699F008EAD68}"/>
              </a:ext>
            </a:extLst>
          </p:cNvPr>
          <p:cNvSpPr/>
          <p:nvPr/>
        </p:nvSpPr>
        <p:spPr>
          <a:xfrm>
            <a:off x="2694131" y="6565020"/>
            <a:ext cx="6096000" cy="24622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white"/>
                </a:solidFill>
                <a:effectLst/>
                <a:uLnTx/>
                <a:uFillTx/>
                <a:latin typeface="Calibri" panose="020F0502020204030204"/>
                <a:ea typeface="+mn-ea"/>
                <a:cs typeface="+mn-cs"/>
              </a:rPr>
              <a:t>http://theleanstartup.com/images/methodology_innovation.jpg</a:t>
            </a:r>
          </a:p>
        </p:txBody>
      </p:sp>
    </p:spTree>
    <p:extLst>
      <p:ext uri="{BB962C8B-B14F-4D97-AF65-F5344CB8AC3E}">
        <p14:creationId xmlns:p14="http://schemas.microsoft.com/office/powerpoint/2010/main" val="3419882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E64B49E-769D-4DE3-86FA-831A9173A9A2}"/>
              </a:ext>
            </a:extLst>
          </p:cNvPr>
          <p:cNvPicPr>
            <a:picLocks noChangeAspect="1"/>
          </p:cNvPicPr>
          <p:nvPr/>
        </p:nvPicPr>
        <p:blipFill>
          <a:blip r:embed="rId2"/>
          <a:stretch>
            <a:fillRect/>
          </a:stretch>
        </p:blipFill>
        <p:spPr>
          <a:xfrm>
            <a:off x="122820" y="80627"/>
            <a:ext cx="11949844" cy="6721787"/>
          </a:xfrm>
          <a:prstGeom prst="rect">
            <a:avLst/>
          </a:prstGeom>
        </p:spPr>
      </p:pic>
      <p:sp>
        <p:nvSpPr>
          <p:cNvPr id="6" name="Rectangle 5">
            <a:extLst>
              <a:ext uri="{FF2B5EF4-FFF2-40B4-BE49-F238E27FC236}">
                <a16:creationId xmlns:a16="http://schemas.microsoft.com/office/drawing/2014/main" id="{06632873-67EE-412F-82AC-2A82AE527F05}"/>
              </a:ext>
            </a:extLst>
          </p:cNvPr>
          <p:cNvSpPr/>
          <p:nvPr/>
        </p:nvSpPr>
        <p:spPr>
          <a:xfrm>
            <a:off x="347899" y="6499489"/>
            <a:ext cx="6096000" cy="21544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Calibri" panose="020F0502020204030204"/>
                <a:ea typeface="+mn-ea"/>
                <a:cs typeface="+mn-cs"/>
              </a:rPr>
              <a:t>https://www.arquen.fr/wp-content/uploads/2018/01/design-thinking_lean_agile_ux-1024x576.png</a:t>
            </a:r>
          </a:p>
        </p:txBody>
      </p:sp>
    </p:spTree>
    <p:extLst>
      <p:ext uri="{BB962C8B-B14F-4D97-AF65-F5344CB8AC3E}">
        <p14:creationId xmlns:p14="http://schemas.microsoft.com/office/powerpoint/2010/main" val="34712716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5D7976-58F4-454D-8FF4-5952777FB571}"/>
              </a:ext>
            </a:extLst>
          </p:cNvPr>
          <p:cNvSpPr>
            <a:spLocks noGrp="1"/>
          </p:cNvSpPr>
          <p:nvPr>
            <p:ph type="title"/>
          </p:nvPr>
        </p:nvSpPr>
        <p:spPr/>
        <p:txBody>
          <a:bodyPr/>
          <a:lstStyle/>
          <a:p>
            <a:r>
              <a:rPr lang="fr-FR" dirty="0"/>
              <a:t>Différences</a:t>
            </a:r>
          </a:p>
        </p:txBody>
      </p:sp>
      <p:sp>
        <p:nvSpPr>
          <p:cNvPr id="3" name="Espace réservé du contenu 2">
            <a:extLst>
              <a:ext uri="{FF2B5EF4-FFF2-40B4-BE49-F238E27FC236}">
                <a16:creationId xmlns:a16="http://schemas.microsoft.com/office/drawing/2014/main" id="{AB7EBED5-36F3-4430-BB01-E5B96879480D}"/>
              </a:ext>
            </a:extLst>
          </p:cNvPr>
          <p:cNvSpPr>
            <a:spLocks noGrp="1"/>
          </p:cNvSpPr>
          <p:nvPr>
            <p:ph sz="half" idx="1"/>
          </p:nvPr>
        </p:nvSpPr>
        <p:spPr/>
        <p:txBody>
          <a:bodyPr>
            <a:normAutofit/>
          </a:bodyPr>
          <a:lstStyle/>
          <a:p>
            <a:r>
              <a:rPr lang="fr-FR" dirty="0"/>
              <a:t>Design </a:t>
            </a:r>
            <a:r>
              <a:rPr lang="fr-FR" dirty="0" err="1"/>
              <a:t>Thinking</a:t>
            </a:r>
            <a:endParaRPr lang="fr-FR" dirty="0"/>
          </a:p>
          <a:p>
            <a:pPr lvl="1"/>
            <a:r>
              <a:rPr lang="fr-FR" dirty="0"/>
              <a:t>Stanford, années 1960</a:t>
            </a:r>
          </a:p>
          <a:p>
            <a:pPr lvl="1"/>
            <a:r>
              <a:rPr lang="fr-FR" dirty="0"/>
              <a:t>Appliquer les principes du design à l'idée d'un business</a:t>
            </a:r>
          </a:p>
          <a:p>
            <a:pPr lvl="1"/>
            <a:r>
              <a:rPr lang="fr-FR" dirty="0"/>
              <a:t>Observation et entretiens</a:t>
            </a:r>
            <a:br>
              <a:rPr lang="fr-FR" dirty="0"/>
            </a:br>
            <a:r>
              <a:rPr lang="fr-FR" dirty="0"/>
              <a:t>(focus sur les besoins)</a:t>
            </a:r>
          </a:p>
        </p:txBody>
      </p:sp>
      <p:sp>
        <p:nvSpPr>
          <p:cNvPr id="5" name="Espace réservé du contenu 4">
            <a:extLst>
              <a:ext uri="{FF2B5EF4-FFF2-40B4-BE49-F238E27FC236}">
                <a16:creationId xmlns:a16="http://schemas.microsoft.com/office/drawing/2014/main" id="{DE871C28-6AAB-44BD-8977-0C203EEC80ED}"/>
              </a:ext>
            </a:extLst>
          </p:cNvPr>
          <p:cNvSpPr>
            <a:spLocks noGrp="1"/>
          </p:cNvSpPr>
          <p:nvPr>
            <p:ph sz="half" idx="2"/>
          </p:nvPr>
        </p:nvSpPr>
        <p:spPr/>
        <p:txBody>
          <a:bodyPr>
            <a:normAutofit/>
          </a:bodyPr>
          <a:lstStyle/>
          <a:p>
            <a:r>
              <a:rPr lang="fr-FR" dirty="0"/>
              <a:t>Lean Startup</a:t>
            </a:r>
          </a:p>
          <a:p>
            <a:pPr lvl="1"/>
            <a:r>
              <a:rPr lang="fr-FR" dirty="0"/>
              <a:t>Inspirée du design </a:t>
            </a:r>
            <a:r>
              <a:rPr lang="fr-FR" dirty="0" err="1"/>
              <a:t>thinking</a:t>
            </a:r>
            <a:r>
              <a:rPr lang="fr-FR" dirty="0"/>
              <a:t> et de la méthode Agile de Toyota</a:t>
            </a:r>
          </a:p>
          <a:p>
            <a:pPr lvl="1"/>
            <a:r>
              <a:rPr lang="fr-FR" dirty="0">
                <a:sym typeface="Wingdings" panose="05000000000000000000" pitchFamily="2" charset="2"/>
              </a:rPr>
              <a:t>P</a:t>
            </a:r>
            <a:r>
              <a:rPr lang="fr-FR" dirty="0"/>
              <a:t>rocessus de management de l'innovation</a:t>
            </a:r>
          </a:p>
          <a:p>
            <a:pPr lvl="1"/>
            <a:r>
              <a:rPr lang="fr-FR" dirty="0" err="1"/>
              <a:t>Build</a:t>
            </a:r>
            <a:r>
              <a:rPr lang="fr-FR" dirty="0"/>
              <a:t>, mesure, </a:t>
            </a:r>
            <a:r>
              <a:rPr lang="fr-FR" dirty="0" err="1"/>
              <a:t>learn</a:t>
            </a:r>
            <a:endParaRPr lang="fr-FR" dirty="0"/>
          </a:p>
          <a:p>
            <a:endParaRPr lang="fr-FR" dirty="0"/>
          </a:p>
        </p:txBody>
      </p:sp>
    </p:spTree>
    <p:extLst>
      <p:ext uri="{BB962C8B-B14F-4D97-AF65-F5344CB8AC3E}">
        <p14:creationId xmlns:p14="http://schemas.microsoft.com/office/powerpoint/2010/main" val="2993122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Le parcours client</a:t>
            </a:r>
            <a:endParaRPr lang="fr-FR" dirty="0"/>
          </a:p>
        </p:txBody>
      </p:sp>
      <p:sp>
        <p:nvSpPr>
          <p:cNvPr id="3" name="Espace réservé du contenu 2"/>
          <p:cNvSpPr>
            <a:spLocks noGrp="1"/>
          </p:cNvSpPr>
          <p:nvPr>
            <p:ph idx="1"/>
          </p:nvPr>
        </p:nvSpPr>
        <p:spPr/>
        <p:txBody>
          <a:bodyPr>
            <a:normAutofit/>
          </a:bodyPr>
          <a:lstStyle/>
          <a:p>
            <a:r>
              <a:rPr lang="fr-FR" sz="3200" dirty="0"/>
              <a:t>Customer Journey </a:t>
            </a:r>
            <a:r>
              <a:rPr lang="fr-FR" sz="3200" dirty="0" err="1"/>
              <a:t>Map</a:t>
            </a:r>
            <a:r>
              <a:rPr lang="fr-FR" sz="3200" dirty="0"/>
              <a:t> sert à cartographier le parcours client lors de l’achat d’un produit ou service</a:t>
            </a:r>
          </a:p>
          <a:p>
            <a:r>
              <a:rPr lang="fr-FR" sz="3200" dirty="0"/>
              <a:t>Retracer le chemin suivi pour :</a:t>
            </a:r>
          </a:p>
          <a:p>
            <a:pPr lvl="1"/>
            <a:r>
              <a:rPr lang="fr-FR" sz="2800" dirty="0"/>
              <a:t>Avoir une vision globale de l’expérience client avec les interactions, les canaux privilégiés, et les obstacles rencontrés</a:t>
            </a:r>
          </a:p>
          <a:p>
            <a:pPr lvl="1"/>
            <a:r>
              <a:rPr lang="fr-FR" sz="2800" dirty="0">
                <a:sym typeface="Wingdings" panose="05000000000000000000" pitchFamily="2" charset="2"/>
              </a:rPr>
              <a:t>Mieux comprendre les problèmes et les ressentis</a:t>
            </a:r>
            <a:endParaRPr lang="fr-FR" sz="2800" dirty="0"/>
          </a:p>
          <a:p>
            <a:pPr lvl="1"/>
            <a:r>
              <a:rPr lang="fr-FR" sz="2800" dirty="0"/>
              <a:t>Identifier des opportunités d’amélioration</a:t>
            </a:r>
          </a:p>
          <a:p>
            <a:r>
              <a:rPr lang="fr-FR" sz="3200" dirty="0"/>
              <a:t>Quelques nuances </a:t>
            </a:r>
            <a:r>
              <a:rPr lang="fr-FR" sz="3200" dirty="0">
                <a:sym typeface="Wingdings" panose="05000000000000000000" pitchFamily="2" charset="2"/>
              </a:rPr>
              <a:t> selon focus / objectif</a:t>
            </a:r>
            <a:endParaRPr lang="fr-FR" sz="3200" dirty="0"/>
          </a:p>
          <a:p>
            <a:pPr lvl="1"/>
            <a:r>
              <a:rPr lang="en-US" sz="2800" dirty="0"/>
              <a:t>Customer Journey</a:t>
            </a:r>
            <a:r>
              <a:rPr lang="fr-FR" sz="2800" dirty="0"/>
              <a:t> / </a:t>
            </a:r>
            <a:r>
              <a:rPr lang="en-US" sz="2800" dirty="0"/>
              <a:t>Buyer Journey / User Journey /</a:t>
            </a:r>
            <a:r>
              <a:rPr lang="fr-FR" sz="2800" dirty="0"/>
              <a:t> User Flow</a:t>
            </a:r>
            <a:endParaRPr lang="en-US" sz="2800" dirty="0"/>
          </a:p>
        </p:txBody>
      </p:sp>
      <p:sp>
        <p:nvSpPr>
          <p:cNvPr id="8" name="Rectangle 7"/>
          <p:cNvSpPr/>
          <p:nvPr/>
        </p:nvSpPr>
        <p:spPr>
          <a:xfrm>
            <a:off x="6096000" y="6642556"/>
            <a:ext cx="6096000" cy="215444"/>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Calibri" panose="020F0502020204030204"/>
                <a:ea typeface="+mn-ea"/>
                <a:cs typeface="+mn-cs"/>
              </a:rPr>
              <a:t>https://www.usabilis.com/customer-journey-map-cartographie-parcours-client/</a:t>
            </a:r>
          </a:p>
        </p:txBody>
      </p:sp>
    </p:spTree>
    <p:extLst>
      <p:ext uri="{BB962C8B-B14F-4D97-AF65-F5344CB8AC3E}">
        <p14:creationId xmlns:p14="http://schemas.microsoft.com/office/powerpoint/2010/main" val="241647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D1AE4BF7-950F-4EF8-905F-C51BD5481B37}"/>
              </a:ext>
            </a:extLst>
          </p:cNvPr>
          <p:cNvSpPr>
            <a:spLocks noGrp="1"/>
          </p:cNvSpPr>
          <p:nvPr>
            <p:ph type="sldNum" sz="quarter" idx="4294967295"/>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DA4D4A2-84B3-4BBC-8B56-24C937B64B8E}" type="slidenum">
              <a:rPr lang="fr-FR" smtClean="0"/>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fr-FR" altLang="fr-FR" sz="1400" b="0" i="0" u="none" strike="noStrike" kern="1200" cap="none" spc="0" normalizeH="0" baseline="0" noProof="0">
              <a:ln>
                <a:noFill/>
              </a:ln>
              <a:solidFill>
                <a:prstClr val="black">
                  <a:tint val="75000"/>
                </a:prstClr>
              </a:solidFill>
              <a:effectLst/>
              <a:uLnTx/>
              <a:uFillTx/>
              <a:latin typeface="Ink Journal" panose="03080502000500000000" pitchFamily="66" charset="0"/>
              <a:ea typeface="+mn-ea"/>
              <a:cs typeface="+mn-cs"/>
            </a:endParaRPr>
          </a:p>
        </p:txBody>
      </p:sp>
      <p:pic>
        <p:nvPicPr>
          <p:cNvPr id="5" name="Image 4">
            <a:extLst>
              <a:ext uri="{FF2B5EF4-FFF2-40B4-BE49-F238E27FC236}">
                <a16:creationId xmlns:a16="http://schemas.microsoft.com/office/drawing/2014/main" id="{14659C6D-8C8A-4BEE-BED1-D89B56F04C23}"/>
              </a:ext>
            </a:extLst>
          </p:cNvPr>
          <p:cNvPicPr>
            <a:picLocks noChangeAspect="1"/>
          </p:cNvPicPr>
          <p:nvPr/>
        </p:nvPicPr>
        <p:blipFill>
          <a:blip r:embed="rId2"/>
          <a:stretch>
            <a:fillRect/>
          </a:stretch>
        </p:blipFill>
        <p:spPr>
          <a:xfrm>
            <a:off x="126236" y="48505"/>
            <a:ext cx="12090444" cy="6800875"/>
          </a:xfrm>
          <a:prstGeom prst="rect">
            <a:avLst/>
          </a:prstGeom>
        </p:spPr>
      </p:pic>
      <p:sp>
        <p:nvSpPr>
          <p:cNvPr id="6" name="Rectangle 5">
            <a:extLst>
              <a:ext uri="{FF2B5EF4-FFF2-40B4-BE49-F238E27FC236}">
                <a16:creationId xmlns:a16="http://schemas.microsoft.com/office/drawing/2014/main" id="{C5E3FFDA-AC52-4BB0-A3E0-33F59EC38481}"/>
              </a:ext>
            </a:extLst>
          </p:cNvPr>
          <p:cNvSpPr/>
          <p:nvPr/>
        </p:nvSpPr>
        <p:spPr>
          <a:xfrm>
            <a:off x="1487488" y="6633936"/>
            <a:ext cx="6096000" cy="21544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Calibri" panose="020F0502020204030204"/>
                <a:ea typeface="+mn-ea"/>
                <a:cs typeface="+mn-cs"/>
              </a:rPr>
              <a:t>https://kerrybodine.com/wp-content/uploads/2017/01/Kerry-Bodine-Journey-Mapping-Template-Jan-2017.png</a:t>
            </a:r>
          </a:p>
        </p:txBody>
      </p:sp>
    </p:spTree>
    <p:extLst>
      <p:ext uri="{BB962C8B-B14F-4D97-AF65-F5344CB8AC3E}">
        <p14:creationId xmlns:p14="http://schemas.microsoft.com/office/powerpoint/2010/main" val="1321602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628348A-D011-4848-89C1-A08C78D4EF45}"/>
              </a:ext>
            </a:extLst>
          </p:cNvPr>
          <p:cNvSpPr txBox="1"/>
          <p:nvPr/>
        </p:nvSpPr>
        <p:spPr>
          <a:xfrm>
            <a:off x="2056933" y="2890391"/>
            <a:ext cx="8078133"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prstClr val="black"/>
                </a:solidFill>
                <a:effectLst/>
                <a:uLnTx/>
                <a:uFillTx/>
                <a:latin typeface="Calibri" panose="020F0502020204030204"/>
                <a:ea typeface="+mn-ea"/>
                <a:cs typeface="+mn-cs"/>
              </a:rPr>
              <a:t>Quand vous entendez le mot « entreprendre », vous pensez à quoi ?</a:t>
            </a: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15942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5940B5-BE0E-491B-9984-72A7CE398476}"/>
              </a:ext>
            </a:extLst>
          </p:cNvPr>
          <p:cNvSpPr>
            <a:spLocks noGrp="1"/>
          </p:cNvSpPr>
          <p:nvPr>
            <p:ph type="title"/>
          </p:nvPr>
        </p:nvSpPr>
        <p:spPr/>
        <p:txBody>
          <a:bodyPr/>
          <a:lstStyle/>
          <a:p>
            <a:r>
              <a:rPr lang="fr-FR"/>
              <a:t>La méthode IDéO</a:t>
            </a:r>
          </a:p>
        </p:txBody>
      </p:sp>
      <p:sp>
        <p:nvSpPr>
          <p:cNvPr id="3" name="Espace réservé du texte 2">
            <a:extLst>
              <a:ext uri="{FF2B5EF4-FFF2-40B4-BE49-F238E27FC236}">
                <a16:creationId xmlns:a16="http://schemas.microsoft.com/office/drawing/2014/main" id="{E6C80964-6479-AC4E-9B8D-4C2E707F2035}"/>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2173488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3CEE9B-11B4-4363-9B28-0DAD2FCEF35B}"/>
              </a:ext>
            </a:extLst>
          </p:cNvPr>
          <p:cNvSpPr>
            <a:spLocks noGrp="1"/>
          </p:cNvSpPr>
          <p:nvPr>
            <p:ph type="title"/>
          </p:nvPr>
        </p:nvSpPr>
        <p:spPr/>
        <p:txBody>
          <a:bodyPr/>
          <a:lstStyle/>
          <a:p>
            <a:r>
              <a:rPr lang="fr-FR"/>
              <a:t>Méthode IDéO ©</a:t>
            </a:r>
          </a:p>
        </p:txBody>
      </p:sp>
      <p:sp>
        <p:nvSpPr>
          <p:cNvPr id="3" name="Espace réservé du contenu 2">
            <a:extLst>
              <a:ext uri="{FF2B5EF4-FFF2-40B4-BE49-F238E27FC236}">
                <a16:creationId xmlns:a16="http://schemas.microsoft.com/office/drawing/2014/main" id="{3F63CB5A-9C99-4454-BC0E-87176B6E5D24}"/>
              </a:ext>
            </a:extLst>
          </p:cNvPr>
          <p:cNvSpPr>
            <a:spLocks noGrp="1"/>
          </p:cNvSpPr>
          <p:nvPr>
            <p:ph idx="1"/>
          </p:nvPr>
        </p:nvSpPr>
        <p:spPr/>
        <p:txBody>
          <a:bodyPr>
            <a:normAutofit fontScale="92500" lnSpcReduction="10000"/>
          </a:bodyPr>
          <a:lstStyle/>
          <a:p>
            <a:r>
              <a:rPr lang="fr-FR"/>
              <a:t>Outil heuristique : </a:t>
            </a:r>
            <a:br>
              <a:rPr lang="fr-FR"/>
            </a:br>
            <a:r>
              <a:rPr lang="fr-FR" b="1"/>
              <a:t>De l’idée à l’opportunité d’affaires </a:t>
            </a:r>
          </a:p>
          <a:p>
            <a:pPr lvl="1"/>
            <a:r>
              <a:rPr lang="fr-FR"/>
              <a:t>« L’art d’inventer »</a:t>
            </a:r>
          </a:p>
          <a:p>
            <a:pPr lvl="1"/>
            <a:r>
              <a:rPr lang="fr-FR"/>
              <a:t>Essai - erreur</a:t>
            </a:r>
          </a:p>
          <a:p>
            <a:r>
              <a:rPr lang="fr-FR"/>
              <a:t>Exercice de simulation</a:t>
            </a:r>
          </a:p>
          <a:p>
            <a:pPr lvl="1"/>
            <a:r>
              <a:rPr lang="fr-FR"/>
              <a:t>1) Concevoir son futur</a:t>
            </a:r>
          </a:p>
          <a:p>
            <a:pPr lvl="1"/>
            <a:r>
              <a:rPr lang="fr-FR"/>
              <a:t>2) Développer des partenariats </a:t>
            </a:r>
          </a:p>
          <a:p>
            <a:pPr lvl="1"/>
            <a:r>
              <a:rPr lang="fr-FR"/>
              <a:t>3) Saisir l’importance de l’expérience du terrain </a:t>
            </a:r>
          </a:p>
          <a:p>
            <a:r>
              <a:rPr lang="fr-FR"/>
              <a:t>But : Concevoir un scénario</a:t>
            </a:r>
          </a:p>
          <a:p>
            <a:endParaRPr lang="fr-FR"/>
          </a:p>
        </p:txBody>
      </p:sp>
      <p:sp>
        <p:nvSpPr>
          <p:cNvPr id="9" name="Espace réservé de la date 3">
            <a:extLst>
              <a:ext uri="{FF2B5EF4-FFF2-40B4-BE49-F238E27FC236}">
                <a16:creationId xmlns:a16="http://schemas.microsoft.com/office/drawing/2014/main" id="{9AE74ED5-1164-4D77-A9B7-F6FDB92B174E}"/>
              </a:ext>
            </a:extLst>
          </p:cNvPr>
          <p:cNvSpPr txBox="1">
            <a:spLocks/>
          </p:cNvSpPr>
          <p:nvPr/>
        </p:nvSpPr>
        <p:spPr>
          <a:xfrm>
            <a:off x="3395982" y="6287640"/>
            <a:ext cx="2654219" cy="201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fr-FR"/>
            </a:defPPr>
            <a:lvl1pPr>
              <a:defRPr sz="1200" b="1" smtClean="0">
                <a:solidFill>
                  <a:schemeClr val="bg1"/>
                </a:solidFill>
                <a:latin typeface="+mj-lt"/>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41F5A7AA-8258-43FF-8958-099D6B122B07}" type="datetime1">
              <a:rPr lang="fr-FR"/>
              <a:pPr/>
              <a:t>02/02/2022</a:t>
            </a:fld>
            <a:endParaRPr lang="fr-FR"/>
          </a:p>
        </p:txBody>
      </p:sp>
      <p:sp>
        <p:nvSpPr>
          <p:cNvPr id="13" name="Espace réservé du pied de page 4">
            <a:extLst>
              <a:ext uri="{FF2B5EF4-FFF2-40B4-BE49-F238E27FC236}">
                <a16:creationId xmlns:a16="http://schemas.microsoft.com/office/drawing/2014/main" id="{999B5078-99ED-461F-9D1F-EA430476F804}"/>
              </a:ext>
            </a:extLst>
          </p:cNvPr>
          <p:cNvSpPr txBox="1">
            <a:spLocks/>
          </p:cNvSpPr>
          <p:nvPr/>
        </p:nvSpPr>
        <p:spPr>
          <a:xfrm>
            <a:off x="3395982" y="5993963"/>
            <a:ext cx="4032126" cy="331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defPPr>
              <a:defRPr lang="fr-FR"/>
            </a:defPPr>
            <a:lvl1pPr>
              <a:lnSpc>
                <a:spcPct val="90000"/>
              </a:lnSpc>
              <a:defRPr sz="1200" b="1" smtClean="0">
                <a:solidFill>
                  <a:schemeClr val="bg1"/>
                </a:solidFill>
                <a:latin typeface="+mj-lt"/>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fr-FR"/>
              <a:t>Entreprendre c'est facile ! | Aramis MARIN</a:t>
            </a:r>
          </a:p>
        </p:txBody>
      </p:sp>
      <p:sp>
        <p:nvSpPr>
          <p:cNvPr id="14" name="Espace réservé du numéro de diapositive 5">
            <a:extLst>
              <a:ext uri="{FF2B5EF4-FFF2-40B4-BE49-F238E27FC236}">
                <a16:creationId xmlns:a16="http://schemas.microsoft.com/office/drawing/2014/main" id="{2741EE9D-0C87-410D-8503-167BDC58F81B}"/>
              </a:ext>
            </a:extLst>
          </p:cNvPr>
          <p:cNvSpPr txBox="1">
            <a:spLocks/>
          </p:cNvSpPr>
          <p:nvPr/>
        </p:nvSpPr>
        <p:spPr bwMode="auto">
          <a:xfrm>
            <a:off x="9048238" y="6090734"/>
            <a:ext cx="588415" cy="290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7999" tIns="45719" rIns="91437" bIns="45719" numCol="1" anchor="t" anchorCtr="0" compatLnSpc="1">
            <a:prstTxWarp prst="textNoShape">
              <a:avLst/>
            </a:prstTxWarp>
          </a:bodyPr>
          <a:lstStyle>
            <a:defPPr>
              <a:defRPr lang="fr-FR"/>
            </a:defPPr>
            <a:lvl1pPr algn="r" rtl="0" fontAlgn="base">
              <a:spcBef>
                <a:spcPct val="0"/>
              </a:spcBef>
              <a:spcAft>
                <a:spcPct val="0"/>
              </a:spcAft>
              <a:defRPr sz="1200" b="1" kern="1200">
                <a:solidFill>
                  <a:schemeClr val="bg1"/>
                </a:solidFill>
                <a:latin typeface="Arial Narrow" panose="020B060602020203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5736288C-0E80-480D-94C4-64350308BAE1}" type="slidenum">
              <a:rPr lang="fr-FR" altLang="fr-FR"/>
              <a:pPr/>
              <a:t>71</a:t>
            </a:fld>
            <a:endParaRPr lang="fr-FR" altLang="fr-FR"/>
          </a:p>
        </p:txBody>
      </p:sp>
    </p:spTree>
    <p:extLst>
      <p:ext uri="{BB962C8B-B14F-4D97-AF65-F5344CB8AC3E}">
        <p14:creationId xmlns:p14="http://schemas.microsoft.com/office/powerpoint/2010/main" val="362805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a:extLst>
              <a:ext uri="{FF2B5EF4-FFF2-40B4-BE49-F238E27FC236}">
                <a16:creationId xmlns:a16="http://schemas.microsoft.com/office/drawing/2014/main" id="{F378A79B-9565-40F6-A6D8-87E339F21C24}"/>
              </a:ext>
            </a:extLst>
          </p:cNvPr>
          <p:cNvPicPr>
            <a:picLocks noChangeAspect="1" noChangeArrowheads="1"/>
          </p:cNvPicPr>
          <p:nvPr/>
        </p:nvPicPr>
        <p:blipFill>
          <a:blip r:embed="rId2" cstate="print"/>
          <a:srcRect/>
          <a:stretch>
            <a:fillRect/>
          </a:stretch>
        </p:blipFill>
        <p:spPr bwMode="auto">
          <a:xfrm>
            <a:off x="7841580" y="3246357"/>
            <a:ext cx="1414372" cy="826809"/>
          </a:xfrm>
          <a:prstGeom prst="rect">
            <a:avLst/>
          </a:prstGeom>
          <a:noFill/>
          <a:ln w="9525">
            <a:noFill/>
            <a:miter lim="800000"/>
            <a:headEnd/>
            <a:tailEnd/>
          </a:ln>
          <a:effectLst/>
        </p:spPr>
      </p:pic>
      <p:sp>
        <p:nvSpPr>
          <p:cNvPr id="60" name="Forme libre 7">
            <a:extLst>
              <a:ext uri="{FF2B5EF4-FFF2-40B4-BE49-F238E27FC236}">
                <a16:creationId xmlns:a16="http://schemas.microsoft.com/office/drawing/2014/main" id="{08C9531C-647C-4BA6-B292-515118267708}"/>
              </a:ext>
            </a:extLst>
          </p:cNvPr>
          <p:cNvSpPr/>
          <p:nvPr/>
        </p:nvSpPr>
        <p:spPr bwMode="auto">
          <a:xfrm>
            <a:off x="3918056" y="3214139"/>
            <a:ext cx="4323038" cy="657563"/>
          </a:xfrm>
          <a:custGeom>
            <a:avLst/>
            <a:gdLst>
              <a:gd name="connsiteX0" fmla="*/ 4837176 w 4837176"/>
              <a:gd name="connsiteY0" fmla="*/ 441960 h 1667256"/>
              <a:gd name="connsiteX1" fmla="*/ 2340864 w 4837176"/>
              <a:gd name="connsiteY1" fmla="*/ 204216 h 1667256"/>
              <a:gd name="connsiteX2" fmla="*/ 0 w 4837176"/>
              <a:gd name="connsiteY2" fmla="*/ 1667256 h 1667256"/>
              <a:gd name="connsiteX3" fmla="*/ 0 w 4837176"/>
              <a:gd name="connsiteY3" fmla="*/ 1667256 h 1667256"/>
            </a:gdLst>
            <a:ahLst/>
            <a:cxnLst>
              <a:cxn ang="0">
                <a:pos x="connsiteX0" y="connsiteY0"/>
              </a:cxn>
              <a:cxn ang="0">
                <a:pos x="connsiteX1" y="connsiteY1"/>
              </a:cxn>
              <a:cxn ang="0">
                <a:pos x="connsiteX2" y="connsiteY2"/>
              </a:cxn>
              <a:cxn ang="0">
                <a:pos x="connsiteX3" y="connsiteY3"/>
              </a:cxn>
            </a:cxnLst>
            <a:rect l="l" t="t" r="r" b="b"/>
            <a:pathLst>
              <a:path w="4837176" h="1667256">
                <a:moveTo>
                  <a:pt x="4837176" y="441960"/>
                </a:moveTo>
                <a:cubicBezTo>
                  <a:pt x="3992118" y="220980"/>
                  <a:pt x="3147060" y="0"/>
                  <a:pt x="2340864" y="204216"/>
                </a:cubicBezTo>
                <a:cubicBezTo>
                  <a:pt x="1534668" y="408432"/>
                  <a:pt x="0" y="1667256"/>
                  <a:pt x="0" y="1667256"/>
                </a:cubicBezTo>
                <a:lnTo>
                  <a:pt x="0" y="1667256"/>
                </a:lnTo>
              </a:path>
            </a:pathLst>
          </a:custGeom>
          <a:noFill/>
          <a:ln w="28575" cap="flat" cmpd="sng" algn="ctr">
            <a:solidFill>
              <a:srgbClr val="C00000"/>
            </a:solidFill>
            <a:prstDash val="solid"/>
            <a:round/>
            <a:headEnd type="none" w="med" len="med"/>
            <a:tailEnd type="arrow" w="med" len="med"/>
          </a:ln>
          <a:effectLst/>
        </p:spPr>
        <p:txBody>
          <a:bodyPr vert="horz" wrap="square" lIns="74293" tIns="37147" rIns="74293" bIns="37147" numCol="1" rtlCol="0" anchor="t" anchorCtr="0" compatLnSpc="1">
            <a:prstTxWarp prst="textNoShape">
              <a:avLst/>
            </a:prstTxWarp>
          </a:bodyPr>
          <a:lstStyle/>
          <a:p>
            <a:pPr defTabSz="742912" eaLnBrk="0"/>
            <a:endParaRPr lang="fr-FR" sz="1950">
              <a:solidFill>
                <a:prstClr val="white"/>
              </a:solidFill>
              <a:latin typeface="Arial Nova" panose="020B0504020202020204" pitchFamily="34" charset="0"/>
              <a:cs typeface="Times New Roman" panose="02020603050405020304" pitchFamily="18" charset="0"/>
            </a:endParaRPr>
          </a:p>
        </p:txBody>
      </p:sp>
      <p:pic>
        <p:nvPicPr>
          <p:cNvPr id="61" name="Picture 3">
            <a:extLst>
              <a:ext uri="{FF2B5EF4-FFF2-40B4-BE49-F238E27FC236}">
                <a16:creationId xmlns:a16="http://schemas.microsoft.com/office/drawing/2014/main" id="{9E08B6E4-F705-4B4F-9C46-4075A1223EC4}"/>
              </a:ext>
            </a:extLst>
          </p:cNvPr>
          <p:cNvPicPr>
            <a:picLocks noChangeAspect="1" noChangeArrowheads="1"/>
          </p:cNvPicPr>
          <p:nvPr/>
        </p:nvPicPr>
        <p:blipFill>
          <a:blip r:embed="rId2" cstate="print"/>
          <a:srcRect/>
          <a:stretch>
            <a:fillRect/>
          </a:stretch>
        </p:blipFill>
        <p:spPr bwMode="auto">
          <a:xfrm>
            <a:off x="8017094" y="3597386"/>
            <a:ext cx="1414372" cy="826809"/>
          </a:xfrm>
          <a:prstGeom prst="rect">
            <a:avLst/>
          </a:prstGeom>
          <a:noFill/>
          <a:ln w="9525">
            <a:noFill/>
            <a:miter lim="800000"/>
            <a:headEnd/>
            <a:tailEnd/>
          </a:ln>
          <a:effectLst/>
        </p:spPr>
      </p:pic>
      <p:pic>
        <p:nvPicPr>
          <p:cNvPr id="62" name="Picture 3">
            <a:extLst>
              <a:ext uri="{FF2B5EF4-FFF2-40B4-BE49-F238E27FC236}">
                <a16:creationId xmlns:a16="http://schemas.microsoft.com/office/drawing/2014/main" id="{020F2911-B5E9-48E4-A426-5FD7748191F5}"/>
              </a:ext>
            </a:extLst>
          </p:cNvPr>
          <p:cNvPicPr>
            <a:picLocks noChangeAspect="1" noChangeArrowheads="1"/>
          </p:cNvPicPr>
          <p:nvPr/>
        </p:nvPicPr>
        <p:blipFill>
          <a:blip r:embed="rId2" cstate="print"/>
          <a:srcRect/>
          <a:stretch>
            <a:fillRect/>
          </a:stretch>
        </p:blipFill>
        <p:spPr bwMode="auto">
          <a:xfrm>
            <a:off x="7894515" y="4550488"/>
            <a:ext cx="1414372" cy="826809"/>
          </a:xfrm>
          <a:prstGeom prst="rect">
            <a:avLst/>
          </a:prstGeom>
          <a:noFill/>
          <a:ln w="9525">
            <a:noFill/>
            <a:miter lim="800000"/>
            <a:headEnd/>
            <a:tailEnd/>
          </a:ln>
          <a:effectLst/>
        </p:spPr>
      </p:pic>
      <p:sp>
        <p:nvSpPr>
          <p:cNvPr id="63" name="Forme libre 10">
            <a:extLst>
              <a:ext uri="{FF2B5EF4-FFF2-40B4-BE49-F238E27FC236}">
                <a16:creationId xmlns:a16="http://schemas.microsoft.com/office/drawing/2014/main" id="{2F66F27C-4948-4D15-BD65-FCD2D53ABDF6}"/>
              </a:ext>
            </a:extLst>
          </p:cNvPr>
          <p:cNvSpPr/>
          <p:nvPr/>
        </p:nvSpPr>
        <p:spPr bwMode="auto">
          <a:xfrm>
            <a:off x="4784947" y="4345864"/>
            <a:ext cx="3327584" cy="513716"/>
          </a:xfrm>
          <a:custGeom>
            <a:avLst/>
            <a:gdLst>
              <a:gd name="connsiteX0" fmla="*/ 0 w 4882896"/>
              <a:gd name="connsiteY0" fmla="*/ 438912 h 870204"/>
              <a:gd name="connsiteX1" fmla="*/ 2935224 w 4882896"/>
              <a:gd name="connsiteY1" fmla="*/ 868680 h 870204"/>
              <a:gd name="connsiteX2" fmla="*/ 4169664 w 4882896"/>
              <a:gd name="connsiteY2" fmla="*/ 448056 h 870204"/>
              <a:gd name="connsiteX3" fmla="*/ 4882896 w 4882896"/>
              <a:gd name="connsiteY3" fmla="*/ 0 h 870204"/>
            </a:gdLst>
            <a:ahLst/>
            <a:cxnLst>
              <a:cxn ang="0">
                <a:pos x="connsiteX0" y="connsiteY0"/>
              </a:cxn>
              <a:cxn ang="0">
                <a:pos x="connsiteX1" y="connsiteY1"/>
              </a:cxn>
              <a:cxn ang="0">
                <a:pos x="connsiteX2" y="connsiteY2"/>
              </a:cxn>
              <a:cxn ang="0">
                <a:pos x="connsiteX3" y="connsiteY3"/>
              </a:cxn>
            </a:cxnLst>
            <a:rect l="l" t="t" r="r" b="b"/>
            <a:pathLst>
              <a:path w="4882896" h="870204">
                <a:moveTo>
                  <a:pt x="0" y="438912"/>
                </a:moveTo>
                <a:cubicBezTo>
                  <a:pt x="1120140" y="653034"/>
                  <a:pt x="2240280" y="867156"/>
                  <a:pt x="2935224" y="868680"/>
                </a:cubicBezTo>
                <a:cubicBezTo>
                  <a:pt x="3630168" y="870204"/>
                  <a:pt x="3845052" y="592836"/>
                  <a:pt x="4169664" y="448056"/>
                </a:cubicBezTo>
                <a:cubicBezTo>
                  <a:pt x="4494276" y="303276"/>
                  <a:pt x="4882896" y="0"/>
                  <a:pt x="4882896" y="0"/>
                </a:cubicBezTo>
              </a:path>
            </a:pathLst>
          </a:custGeom>
          <a:noFill/>
          <a:ln w="19050" cap="flat" cmpd="sng" algn="ctr">
            <a:solidFill>
              <a:srgbClr val="C00000"/>
            </a:solidFill>
            <a:prstDash val="sysDash"/>
            <a:round/>
            <a:headEnd type="none" w="med" len="med"/>
            <a:tailEnd type="arrow" w="med" len="med"/>
          </a:ln>
          <a:effectLst/>
        </p:spPr>
        <p:txBody>
          <a:bodyPr vert="horz" wrap="square" lIns="74293" tIns="37147" rIns="74293" bIns="37147" numCol="1" rtlCol="0" anchor="t" anchorCtr="0" compatLnSpc="1">
            <a:prstTxWarp prst="textNoShape">
              <a:avLst/>
            </a:prstTxWarp>
          </a:bodyPr>
          <a:lstStyle/>
          <a:p>
            <a:pPr defTabSz="742912" eaLnBrk="0"/>
            <a:endParaRPr lang="fr-FR" sz="1950">
              <a:solidFill>
                <a:prstClr val="white"/>
              </a:solidFill>
              <a:latin typeface="Arial Nova" panose="020B0504020202020204" pitchFamily="34" charset="0"/>
              <a:cs typeface="Times New Roman" panose="02020603050405020304" pitchFamily="18" charset="0"/>
            </a:endParaRPr>
          </a:p>
        </p:txBody>
      </p:sp>
      <p:sp>
        <p:nvSpPr>
          <p:cNvPr id="64" name="Forme libre 11">
            <a:extLst>
              <a:ext uri="{FF2B5EF4-FFF2-40B4-BE49-F238E27FC236}">
                <a16:creationId xmlns:a16="http://schemas.microsoft.com/office/drawing/2014/main" id="{30D2DEC8-D59F-4D20-AACC-8B892A3336A5}"/>
              </a:ext>
            </a:extLst>
          </p:cNvPr>
          <p:cNvSpPr/>
          <p:nvPr/>
        </p:nvSpPr>
        <p:spPr bwMode="auto">
          <a:xfrm flipV="1">
            <a:off x="7458984" y="4684925"/>
            <a:ext cx="696253" cy="370858"/>
          </a:xfrm>
          <a:custGeom>
            <a:avLst/>
            <a:gdLst>
              <a:gd name="connsiteX0" fmla="*/ 0 w 2598420"/>
              <a:gd name="connsiteY0" fmla="*/ 256032 h 256032"/>
              <a:gd name="connsiteX1" fmla="*/ 2167128 w 2598420"/>
              <a:gd name="connsiteY1" fmla="*/ 192024 h 256032"/>
              <a:gd name="connsiteX2" fmla="*/ 2587752 w 2598420"/>
              <a:gd name="connsiteY2" fmla="*/ 0 h 256032"/>
            </a:gdLst>
            <a:ahLst/>
            <a:cxnLst>
              <a:cxn ang="0">
                <a:pos x="connsiteX0" y="connsiteY0"/>
              </a:cxn>
              <a:cxn ang="0">
                <a:pos x="connsiteX1" y="connsiteY1"/>
              </a:cxn>
              <a:cxn ang="0">
                <a:pos x="connsiteX2" y="connsiteY2"/>
              </a:cxn>
            </a:cxnLst>
            <a:rect l="l" t="t" r="r" b="b"/>
            <a:pathLst>
              <a:path w="2598420" h="256032">
                <a:moveTo>
                  <a:pt x="0" y="256032"/>
                </a:moveTo>
                <a:cubicBezTo>
                  <a:pt x="867918" y="245364"/>
                  <a:pt x="1735836" y="234696"/>
                  <a:pt x="2167128" y="192024"/>
                </a:cubicBezTo>
                <a:cubicBezTo>
                  <a:pt x="2598420" y="149352"/>
                  <a:pt x="2593086" y="74676"/>
                  <a:pt x="2587752" y="0"/>
                </a:cubicBezTo>
              </a:path>
            </a:pathLst>
          </a:custGeom>
          <a:noFill/>
          <a:ln w="19050" cap="flat" cmpd="sng" algn="ctr">
            <a:solidFill>
              <a:srgbClr val="C00000"/>
            </a:solidFill>
            <a:prstDash val="sysDash"/>
            <a:round/>
            <a:headEnd type="none" w="med" len="med"/>
            <a:tailEnd type="arrow" w="med" len="med"/>
          </a:ln>
          <a:effectLst/>
        </p:spPr>
        <p:txBody>
          <a:bodyPr vert="horz" wrap="square" lIns="74293" tIns="37147" rIns="74293" bIns="37147" numCol="1" rtlCol="0" anchor="t" anchorCtr="0" compatLnSpc="1">
            <a:prstTxWarp prst="textNoShape">
              <a:avLst/>
            </a:prstTxWarp>
          </a:bodyPr>
          <a:lstStyle/>
          <a:p>
            <a:pPr defTabSz="742912" eaLnBrk="0"/>
            <a:endParaRPr lang="fr-FR" sz="1950">
              <a:solidFill>
                <a:prstClr val="white"/>
              </a:solidFill>
              <a:latin typeface="Arial Nova" panose="020B0504020202020204" pitchFamily="34" charset="0"/>
              <a:cs typeface="Times New Roman" panose="02020603050405020304" pitchFamily="18" charset="0"/>
            </a:endParaRPr>
          </a:p>
        </p:txBody>
      </p:sp>
      <p:sp>
        <p:nvSpPr>
          <p:cNvPr id="67" name="ZoneTexte 66">
            <a:extLst>
              <a:ext uri="{FF2B5EF4-FFF2-40B4-BE49-F238E27FC236}">
                <a16:creationId xmlns:a16="http://schemas.microsoft.com/office/drawing/2014/main" id="{B3E8EACE-4431-4509-98F6-C7D0462C2F6E}"/>
              </a:ext>
            </a:extLst>
          </p:cNvPr>
          <p:cNvSpPr txBox="1"/>
          <p:nvPr/>
        </p:nvSpPr>
        <p:spPr>
          <a:xfrm>
            <a:off x="8013244" y="2860901"/>
            <a:ext cx="981359" cy="292388"/>
          </a:xfrm>
          <a:prstGeom prst="rect">
            <a:avLst/>
          </a:prstGeom>
          <a:noFill/>
        </p:spPr>
        <p:txBody>
          <a:bodyPr wrap="none" rtlCol="0">
            <a:spAutoFit/>
          </a:bodyPr>
          <a:lstStyle>
            <a:defPPr>
              <a:defRPr lang="fr-FR"/>
            </a:defPPr>
            <a:lvl1pPr algn="ctr">
              <a:defRPr sz="1600">
                <a:latin typeface="Times New Roman" panose="02020603050405020304" pitchFamily="18" charset="0"/>
                <a:cs typeface="Times New Roman" panose="02020603050405020304" pitchFamily="18" charset="0"/>
              </a:defRPr>
            </a:lvl1pPr>
          </a:lstStyle>
          <a:p>
            <a:pPr defTabSz="742912"/>
            <a:r>
              <a:rPr lang="fr-FR" sz="1300">
                <a:solidFill>
                  <a:prstClr val="black"/>
                </a:solidFill>
                <a:latin typeface="Arial Nova" panose="020B0504020202020204" pitchFamily="34" charset="0"/>
              </a:rPr>
              <a:t>Scénario 1</a:t>
            </a:r>
          </a:p>
        </p:txBody>
      </p:sp>
      <p:sp>
        <p:nvSpPr>
          <p:cNvPr id="68" name="ZoneTexte 67">
            <a:extLst>
              <a:ext uri="{FF2B5EF4-FFF2-40B4-BE49-F238E27FC236}">
                <a16:creationId xmlns:a16="http://schemas.microsoft.com/office/drawing/2014/main" id="{8E115AC0-3737-483E-B3B0-2DACE1EA935B}"/>
              </a:ext>
            </a:extLst>
          </p:cNvPr>
          <p:cNvSpPr txBox="1"/>
          <p:nvPr/>
        </p:nvSpPr>
        <p:spPr>
          <a:xfrm>
            <a:off x="7316430" y="4043671"/>
            <a:ext cx="981359" cy="292388"/>
          </a:xfrm>
          <a:prstGeom prst="rect">
            <a:avLst/>
          </a:prstGeom>
          <a:noFill/>
        </p:spPr>
        <p:txBody>
          <a:bodyPr wrap="none" rtlCol="0">
            <a:spAutoFit/>
          </a:bodyPr>
          <a:lstStyle>
            <a:defPPr>
              <a:defRPr lang="fr-FR"/>
            </a:defPPr>
            <a:lvl1pPr algn="ctr">
              <a:defRPr sz="1600">
                <a:latin typeface="Times New Roman" panose="02020603050405020304" pitchFamily="18" charset="0"/>
                <a:cs typeface="Times New Roman" panose="02020603050405020304" pitchFamily="18" charset="0"/>
              </a:defRPr>
            </a:lvl1pPr>
          </a:lstStyle>
          <a:p>
            <a:pPr defTabSz="742912"/>
            <a:r>
              <a:rPr lang="fr-FR" sz="1300">
                <a:solidFill>
                  <a:prstClr val="black"/>
                </a:solidFill>
                <a:latin typeface="Arial Nova" panose="020B0504020202020204" pitchFamily="34" charset="0"/>
              </a:rPr>
              <a:t>Scénario 2</a:t>
            </a:r>
          </a:p>
        </p:txBody>
      </p:sp>
      <p:sp>
        <p:nvSpPr>
          <p:cNvPr id="69" name="ZoneTexte 68">
            <a:extLst>
              <a:ext uri="{FF2B5EF4-FFF2-40B4-BE49-F238E27FC236}">
                <a16:creationId xmlns:a16="http://schemas.microsoft.com/office/drawing/2014/main" id="{9C079CEA-657A-4556-A4AC-2FBDCFE3E27C}"/>
              </a:ext>
            </a:extLst>
          </p:cNvPr>
          <p:cNvSpPr txBox="1"/>
          <p:nvPr/>
        </p:nvSpPr>
        <p:spPr>
          <a:xfrm>
            <a:off x="7057692" y="4927075"/>
            <a:ext cx="981359" cy="292388"/>
          </a:xfrm>
          <a:prstGeom prst="rect">
            <a:avLst/>
          </a:prstGeom>
          <a:noFill/>
        </p:spPr>
        <p:txBody>
          <a:bodyPr wrap="none" rtlCol="0">
            <a:spAutoFit/>
          </a:bodyPr>
          <a:lstStyle>
            <a:defPPr>
              <a:defRPr lang="fr-FR"/>
            </a:defPPr>
            <a:lvl1pPr algn="ctr">
              <a:defRPr sz="1600">
                <a:latin typeface="Times New Roman" panose="02020603050405020304" pitchFamily="18" charset="0"/>
                <a:cs typeface="Times New Roman" panose="02020603050405020304" pitchFamily="18" charset="0"/>
              </a:defRPr>
            </a:lvl1pPr>
          </a:lstStyle>
          <a:p>
            <a:pPr defTabSz="742912"/>
            <a:r>
              <a:rPr lang="fr-FR" sz="1300">
                <a:solidFill>
                  <a:prstClr val="black"/>
                </a:solidFill>
                <a:latin typeface="Arial Nova" panose="020B0504020202020204" pitchFamily="34" charset="0"/>
              </a:rPr>
              <a:t>Scénario n</a:t>
            </a:r>
          </a:p>
        </p:txBody>
      </p:sp>
      <p:sp>
        <p:nvSpPr>
          <p:cNvPr id="70" name="Triangle isocèle 69">
            <a:extLst>
              <a:ext uri="{FF2B5EF4-FFF2-40B4-BE49-F238E27FC236}">
                <a16:creationId xmlns:a16="http://schemas.microsoft.com/office/drawing/2014/main" id="{044E8D88-DE5B-4AE3-97E8-47C5EBB46AAA}"/>
              </a:ext>
            </a:extLst>
          </p:cNvPr>
          <p:cNvSpPr/>
          <p:nvPr/>
        </p:nvSpPr>
        <p:spPr>
          <a:xfrm>
            <a:off x="1753562" y="2500543"/>
            <a:ext cx="3033433" cy="2418816"/>
          </a:xfrm>
          <a:prstGeom prst="triangle">
            <a:avLst/>
          </a:pr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42912"/>
            <a:endParaRPr lang="fr-FR" sz="1600">
              <a:solidFill>
                <a:prstClr val="white"/>
              </a:solidFill>
              <a:latin typeface="Arial Nova" panose="020B0504020202020204" pitchFamily="34" charset="0"/>
            </a:endParaRPr>
          </a:p>
        </p:txBody>
      </p:sp>
      <p:sp>
        <p:nvSpPr>
          <p:cNvPr id="71" name="ZoneTexte 70">
            <a:extLst>
              <a:ext uri="{FF2B5EF4-FFF2-40B4-BE49-F238E27FC236}">
                <a16:creationId xmlns:a16="http://schemas.microsoft.com/office/drawing/2014/main" id="{C8DB6AE1-9037-47BF-9415-C3F56AA50250}"/>
              </a:ext>
            </a:extLst>
          </p:cNvPr>
          <p:cNvSpPr txBox="1"/>
          <p:nvPr/>
        </p:nvSpPr>
        <p:spPr>
          <a:xfrm>
            <a:off x="1953352" y="1796237"/>
            <a:ext cx="2257973" cy="584775"/>
          </a:xfrm>
          <a:prstGeom prst="rect">
            <a:avLst/>
          </a:prstGeom>
          <a:noFill/>
        </p:spPr>
        <p:txBody>
          <a:bodyPr wrap="square" rtlCol="0">
            <a:spAutoFit/>
          </a:bodyPr>
          <a:lstStyle/>
          <a:p>
            <a:pPr defTabSz="742912"/>
            <a:r>
              <a:rPr lang="fr-FR" sz="1600">
                <a:solidFill>
                  <a:prstClr val="black"/>
                </a:solidFill>
                <a:latin typeface="Arial Nova" panose="020B0504020202020204" pitchFamily="34" charset="0"/>
                <a:cs typeface="Times New Roman" panose="02020603050405020304" pitchFamily="18" charset="0"/>
              </a:rPr>
              <a:t>Entrepreneur/ </a:t>
            </a:r>
            <a:br>
              <a:rPr lang="fr-FR" sz="1600">
                <a:solidFill>
                  <a:prstClr val="black"/>
                </a:solidFill>
                <a:latin typeface="Arial Nova" panose="020B0504020202020204" pitchFamily="34" charset="0"/>
                <a:cs typeface="Times New Roman" panose="02020603050405020304" pitchFamily="18" charset="0"/>
              </a:rPr>
            </a:br>
            <a:r>
              <a:rPr lang="fr-FR" sz="1600">
                <a:solidFill>
                  <a:prstClr val="black"/>
                </a:solidFill>
                <a:latin typeface="Arial Nova" panose="020B0504020202020204" pitchFamily="34" charset="0"/>
                <a:cs typeface="Times New Roman" panose="02020603050405020304" pitchFamily="18" charset="0"/>
              </a:rPr>
              <a:t>Porteur de projet</a:t>
            </a:r>
          </a:p>
        </p:txBody>
      </p:sp>
      <p:sp>
        <p:nvSpPr>
          <p:cNvPr id="72" name="ZoneTexte 71">
            <a:extLst>
              <a:ext uri="{FF2B5EF4-FFF2-40B4-BE49-F238E27FC236}">
                <a16:creationId xmlns:a16="http://schemas.microsoft.com/office/drawing/2014/main" id="{89EC387D-2697-4307-B07E-F91E48D00A4E}"/>
              </a:ext>
            </a:extLst>
          </p:cNvPr>
          <p:cNvSpPr txBox="1"/>
          <p:nvPr/>
        </p:nvSpPr>
        <p:spPr>
          <a:xfrm>
            <a:off x="2258970" y="3657817"/>
            <a:ext cx="1992785" cy="584775"/>
          </a:xfrm>
          <a:prstGeom prst="rect">
            <a:avLst/>
          </a:prstGeom>
          <a:noFill/>
        </p:spPr>
        <p:txBody>
          <a:bodyPr wrap="square" rtlCol="0">
            <a:spAutoFit/>
          </a:bodyPr>
          <a:lstStyle/>
          <a:p>
            <a:pPr defTabSz="742912"/>
            <a:r>
              <a:rPr lang="fr-FR" sz="1600">
                <a:solidFill>
                  <a:prstClr val="black"/>
                </a:solidFill>
                <a:latin typeface="Arial Nova" panose="020B0504020202020204" pitchFamily="34" charset="0"/>
                <a:cs typeface="Times New Roman" panose="02020603050405020304" pitchFamily="18" charset="0"/>
              </a:rPr>
              <a:t>Opportunité</a:t>
            </a:r>
          </a:p>
          <a:p>
            <a:pPr defTabSz="742912"/>
            <a:r>
              <a:rPr lang="fr-FR" sz="1600">
                <a:solidFill>
                  <a:prstClr val="black"/>
                </a:solidFill>
                <a:latin typeface="Arial Nova" panose="020B0504020202020204" pitchFamily="34" charset="0"/>
                <a:cs typeface="Times New Roman" panose="02020603050405020304" pitchFamily="18" charset="0"/>
              </a:rPr>
              <a:t>entrepreneuriale</a:t>
            </a:r>
          </a:p>
        </p:txBody>
      </p:sp>
      <p:sp>
        <p:nvSpPr>
          <p:cNvPr id="73" name="ZoneTexte 72">
            <a:extLst>
              <a:ext uri="{FF2B5EF4-FFF2-40B4-BE49-F238E27FC236}">
                <a16:creationId xmlns:a16="http://schemas.microsoft.com/office/drawing/2014/main" id="{22811390-3F7A-49D9-8102-6453EC981573}"/>
              </a:ext>
            </a:extLst>
          </p:cNvPr>
          <p:cNvSpPr txBox="1"/>
          <p:nvPr/>
        </p:nvSpPr>
        <p:spPr>
          <a:xfrm>
            <a:off x="4744665" y="4870733"/>
            <a:ext cx="1714187" cy="584775"/>
          </a:xfrm>
          <a:prstGeom prst="rect">
            <a:avLst/>
          </a:prstGeom>
          <a:noFill/>
        </p:spPr>
        <p:txBody>
          <a:bodyPr wrap="square" rtlCol="0">
            <a:spAutoFit/>
          </a:bodyPr>
          <a:lstStyle/>
          <a:p>
            <a:pPr defTabSz="742912"/>
            <a:r>
              <a:rPr lang="fr-FR" sz="1600">
                <a:solidFill>
                  <a:prstClr val="black"/>
                </a:solidFill>
                <a:latin typeface="Arial Nova" panose="020B0504020202020204" pitchFamily="34" charset="0"/>
                <a:cs typeface="Times New Roman" panose="02020603050405020304" pitchFamily="18" charset="0"/>
              </a:rPr>
              <a:t>Contexte / Environnement</a:t>
            </a:r>
          </a:p>
        </p:txBody>
      </p:sp>
      <p:sp>
        <p:nvSpPr>
          <p:cNvPr id="74" name="ZoneTexte 73">
            <a:extLst>
              <a:ext uri="{FF2B5EF4-FFF2-40B4-BE49-F238E27FC236}">
                <a16:creationId xmlns:a16="http://schemas.microsoft.com/office/drawing/2014/main" id="{DFEF8583-203C-46CE-8E40-A115CA0E174D}"/>
              </a:ext>
            </a:extLst>
          </p:cNvPr>
          <p:cNvSpPr txBox="1"/>
          <p:nvPr/>
        </p:nvSpPr>
        <p:spPr>
          <a:xfrm>
            <a:off x="237159" y="4250690"/>
            <a:ext cx="1478364" cy="830997"/>
          </a:xfrm>
          <a:prstGeom prst="rect">
            <a:avLst/>
          </a:prstGeom>
          <a:noFill/>
        </p:spPr>
        <p:txBody>
          <a:bodyPr wrap="square" rtlCol="0">
            <a:spAutoFit/>
          </a:bodyPr>
          <a:lstStyle/>
          <a:p>
            <a:pPr algn="r" defTabSz="742912"/>
            <a:r>
              <a:rPr lang="fr-FR" sz="1600">
                <a:solidFill>
                  <a:prstClr val="black"/>
                </a:solidFill>
                <a:latin typeface="Arial Nova" panose="020B0504020202020204" pitchFamily="34" charset="0"/>
                <a:cs typeface="Times New Roman" panose="02020603050405020304" pitchFamily="18" charset="0"/>
              </a:rPr>
              <a:t>Organisation / Idée / Autres / Moyens</a:t>
            </a:r>
          </a:p>
        </p:txBody>
      </p:sp>
      <p:cxnSp>
        <p:nvCxnSpPr>
          <p:cNvPr id="75" name="Connecteur droit 74">
            <a:extLst>
              <a:ext uri="{FF2B5EF4-FFF2-40B4-BE49-F238E27FC236}">
                <a16:creationId xmlns:a16="http://schemas.microsoft.com/office/drawing/2014/main" id="{9A597338-5B70-458F-A72B-12F44801895D}"/>
              </a:ext>
            </a:extLst>
          </p:cNvPr>
          <p:cNvCxnSpPr>
            <a:cxnSpLocks/>
            <a:stCxn id="70" idx="0"/>
            <a:endCxn id="72" idx="0"/>
          </p:cNvCxnSpPr>
          <p:nvPr/>
        </p:nvCxnSpPr>
        <p:spPr>
          <a:xfrm flipH="1">
            <a:off x="3255363" y="2500543"/>
            <a:ext cx="14916" cy="1157274"/>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6" name="Connecteur droit 75">
            <a:extLst>
              <a:ext uri="{FF2B5EF4-FFF2-40B4-BE49-F238E27FC236}">
                <a16:creationId xmlns:a16="http://schemas.microsoft.com/office/drawing/2014/main" id="{6EE56A66-BCFF-41D9-9105-59F166E1DF07}"/>
              </a:ext>
            </a:extLst>
          </p:cNvPr>
          <p:cNvCxnSpPr>
            <a:cxnSpLocks/>
            <a:stCxn id="70" idx="2"/>
          </p:cNvCxnSpPr>
          <p:nvPr/>
        </p:nvCxnSpPr>
        <p:spPr>
          <a:xfrm flipV="1">
            <a:off x="1753562" y="4236508"/>
            <a:ext cx="1263182" cy="68285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7" name="Connecteur droit 76">
            <a:extLst>
              <a:ext uri="{FF2B5EF4-FFF2-40B4-BE49-F238E27FC236}">
                <a16:creationId xmlns:a16="http://schemas.microsoft.com/office/drawing/2014/main" id="{B99F5F6A-51CC-4CD8-9900-521C60303095}"/>
              </a:ext>
            </a:extLst>
          </p:cNvPr>
          <p:cNvCxnSpPr>
            <a:cxnSpLocks/>
            <a:endCxn id="70" idx="4"/>
          </p:cNvCxnSpPr>
          <p:nvPr/>
        </p:nvCxnSpPr>
        <p:spPr>
          <a:xfrm>
            <a:off x="3500093" y="4248450"/>
            <a:ext cx="1286903" cy="67091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8" name="ZoneTexte 77">
            <a:extLst>
              <a:ext uri="{FF2B5EF4-FFF2-40B4-BE49-F238E27FC236}">
                <a16:creationId xmlns:a16="http://schemas.microsoft.com/office/drawing/2014/main" id="{D0590552-9CE5-4373-8896-95E0A7E0DFA6}"/>
              </a:ext>
            </a:extLst>
          </p:cNvPr>
          <p:cNvSpPr txBox="1"/>
          <p:nvPr/>
        </p:nvSpPr>
        <p:spPr>
          <a:xfrm>
            <a:off x="687012" y="2618282"/>
            <a:ext cx="2188017" cy="677108"/>
          </a:xfrm>
          <a:prstGeom prst="rect">
            <a:avLst/>
          </a:prstGeom>
          <a:noFill/>
        </p:spPr>
        <p:txBody>
          <a:bodyPr wrap="square" rtlCol="0">
            <a:spAutoFit/>
          </a:bodyPr>
          <a:lstStyle/>
          <a:p>
            <a:pPr defTabSz="742912"/>
            <a:r>
              <a:rPr lang="fr-FR" sz="1900">
                <a:solidFill>
                  <a:prstClr val="black"/>
                </a:solidFill>
                <a:latin typeface="Arial Nova" panose="020B0504020202020204" pitchFamily="34" charset="0"/>
                <a:cs typeface="Times New Roman" panose="02020603050405020304" pitchFamily="18" charset="0"/>
              </a:rPr>
              <a:t>Situation entrepreneurial</a:t>
            </a:r>
          </a:p>
        </p:txBody>
      </p:sp>
      <p:sp>
        <p:nvSpPr>
          <p:cNvPr id="79" name="Phylactère : pensées 78">
            <a:extLst>
              <a:ext uri="{FF2B5EF4-FFF2-40B4-BE49-F238E27FC236}">
                <a16:creationId xmlns:a16="http://schemas.microsoft.com/office/drawing/2014/main" id="{A294950E-A1D0-4B9F-A253-C51F6C18FC52}"/>
              </a:ext>
            </a:extLst>
          </p:cNvPr>
          <p:cNvSpPr/>
          <p:nvPr/>
        </p:nvSpPr>
        <p:spPr>
          <a:xfrm>
            <a:off x="5200976" y="1392065"/>
            <a:ext cx="2632711" cy="751628"/>
          </a:xfrm>
          <a:prstGeom prst="cloudCallout">
            <a:avLst>
              <a:gd name="adj1" fmla="val -76017"/>
              <a:gd name="adj2" fmla="val -11678"/>
            </a:avLst>
          </a:prstGeom>
          <a:solidFill>
            <a:srgbClr val="C000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63">
                <a:solidFill>
                  <a:schemeClr val="bg1"/>
                </a:solidFill>
                <a:latin typeface="Arial Nova" panose="020B0504020202020204" pitchFamily="34" charset="0"/>
                <a:cs typeface="Times New Roman" panose="02020603050405020304" pitchFamily="18" charset="0"/>
              </a:rPr>
              <a:t>Intentionnalité</a:t>
            </a:r>
          </a:p>
        </p:txBody>
      </p:sp>
      <p:pic>
        <p:nvPicPr>
          <p:cNvPr id="80" name="Image 79">
            <a:extLst>
              <a:ext uri="{FF2B5EF4-FFF2-40B4-BE49-F238E27FC236}">
                <a16:creationId xmlns:a16="http://schemas.microsoft.com/office/drawing/2014/main" id="{F0539310-A0E5-4F6A-A0BE-12D24FA4AF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9357" y="1431471"/>
            <a:ext cx="762720" cy="1644617"/>
          </a:xfrm>
          <a:prstGeom prst="rect">
            <a:avLst/>
          </a:prstGeom>
        </p:spPr>
      </p:pic>
      <p:sp>
        <p:nvSpPr>
          <p:cNvPr id="81" name="ZoneTexte 80">
            <a:extLst>
              <a:ext uri="{FF2B5EF4-FFF2-40B4-BE49-F238E27FC236}">
                <a16:creationId xmlns:a16="http://schemas.microsoft.com/office/drawing/2014/main" id="{015F57E1-1D4D-424B-BC6E-A18FCD3ABF2E}"/>
              </a:ext>
            </a:extLst>
          </p:cNvPr>
          <p:cNvSpPr txBox="1"/>
          <p:nvPr/>
        </p:nvSpPr>
        <p:spPr>
          <a:xfrm>
            <a:off x="6334132" y="2446278"/>
            <a:ext cx="1116090" cy="338554"/>
          </a:xfrm>
          <a:prstGeom prst="rect">
            <a:avLst/>
          </a:prstGeom>
          <a:noFill/>
        </p:spPr>
        <p:txBody>
          <a:bodyPr wrap="square" rtlCol="0">
            <a:spAutoFit/>
          </a:bodyPr>
          <a:lstStyle>
            <a:defPPr>
              <a:defRPr lang="en-US"/>
            </a:defPPr>
            <a:lvl1pPr algn="ctr" defTabSz="742950">
              <a:defRPr sz="1600">
                <a:solidFill>
                  <a:prstClr val="black"/>
                </a:solidFill>
                <a:latin typeface="Garamond" panose="02020404030301010803" pitchFamily="18" charset="0"/>
                <a:cs typeface="Times New Roman" panose="02020603050405020304" pitchFamily="18" charset="0"/>
              </a:defRPr>
            </a:lvl1pPr>
          </a:lstStyle>
          <a:p>
            <a:r>
              <a:rPr lang="fr-FR">
                <a:latin typeface="Arial Nova" panose="020B0504020202020204" pitchFamily="34" charset="0"/>
              </a:rPr>
              <a:t>Vision</a:t>
            </a:r>
          </a:p>
        </p:txBody>
      </p:sp>
      <p:cxnSp>
        <p:nvCxnSpPr>
          <p:cNvPr id="82" name="Connecteur droit avec flèche 81">
            <a:extLst>
              <a:ext uri="{FF2B5EF4-FFF2-40B4-BE49-F238E27FC236}">
                <a16:creationId xmlns:a16="http://schemas.microsoft.com/office/drawing/2014/main" id="{B7D7D093-2680-4C15-89EC-921F26D321BE}"/>
              </a:ext>
            </a:extLst>
          </p:cNvPr>
          <p:cNvCxnSpPr>
            <a:cxnSpLocks/>
          </p:cNvCxnSpPr>
          <p:nvPr/>
        </p:nvCxnSpPr>
        <p:spPr>
          <a:xfrm>
            <a:off x="4442204" y="1850403"/>
            <a:ext cx="3798890" cy="1544656"/>
          </a:xfrm>
          <a:prstGeom prst="straightConnector1">
            <a:avLst/>
          </a:prstGeom>
          <a:noFill/>
          <a:ln w="28575" cap="flat" cmpd="sng" algn="ctr">
            <a:solidFill>
              <a:srgbClr val="C00000"/>
            </a:solidFill>
            <a:prstDash val="solid"/>
            <a:round/>
            <a:headEnd type="none" w="med" len="med"/>
            <a:tailEnd type="arrow" w="med" len="med"/>
          </a:ln>
          <a:effectLst/>
        </p:spPr>
      </p:cxnSp>
      <p:sp>
        <p:nvSpPr>
          <p:cNvPr id="83" name="ZoneTexte 82">
            <a:extLst>
              <a:ext uri="{FF2B5EF4-FFF2-40B4-BE49-F238E27FC236}">
                <a16:creationId xmlns:a16="http://schemas.microsoft.com/office/drawing/2014/main" id="{990E61E3-EE2F-45F3-887F-6CEB85487213}"/>
              </a:ext>
            </a:extLst>
          </p:cNvPr>
          <p:cNvSpPr txBox="1"/>
          <p:nvPr/>
        </p:nvSpPr>
        <p:spPr>
          <a:xfrm>
            <a:off x="5904819" y="4418062"/>
            <a:ext cx="1554165" cy="338554"/>
          </a:xfrm>
          <a:prstGeom prst="rect">
            <a:avLst/>
          </a:prstGeom>
          <a:noFill/>
        </p:spPr>
        <p:txBody>
          <a:bodyPr wrap="square" rtlCol="0">
            <a:spAutoFit/>
          </a:bodyPr>
          <a:lstStyle>
            <a:defPPr>
              <a:defRPr lang="en-US"/>
            </a:defPPr>
            <a:lvl1pPr algn="ctr" defTabSz="742950">
              <a:defRPr sz="1600">
                <a:solidFill>
                  <a:prstClr val="black"/>
                </a:solidFill>
                <a:latin typeface="Garamond" panose="02020404030301010803" pitchFamily="18" charset="0"/>
                <a:cs typeface="Times New Roman" panose="02020603050405020304" pitchFamily="18" charset="0"/>
              </a:defRPr>
            </a:lvl1pPr>
          </a:lstStyle>
          <a:p>
            <a:r>
              <a:rPr lang="fr-FR">
                <a:latin typeface="Arial Nova" panose="020B0504020202020204" pitchFamily="34" charset="0"/>
              </a:rPr>
              <a:t>Cheminement</a:t>
            </a:r>
          </a:p>
        </p:txBody>
      </p:sp>
      <p:sp>
        <p:nvSpPr>
          <p:cNvPr id="84" name="ZoneTexte 83">
            <a:extLst>
              <a:ext uri="{FF2B5EF4-FFF2-40B4-BE49-F238E27FC236}">
                <a16:creationId xmlns:a16="http://schemas.microsoft.com/office/drawing/2014/main" id="{AC385DA0-640B-42B9-ACB4-974891A183F4}"/>
              </a:ext>
            </a:extLst>
          </p:cNvPr>
          <p:cNvSpPr txBox="1"/>
          <p:nvPr/>
        </p:nvSpPr>
        <p:spPr>
          <a:xfrm>
            <a:off x="5406906" y="3346723"/>
            <a:ext cx="2449452" cy="584775"/>
          </a:xfrm>
          <a:prstGeom prst="rect">
            <a:avLst/>
          </a:prstGeom>
          <a:noFill/>
        </p:spPr>
        <p:txBody>
          <a:bodyPr wrap="square" rtlCol="0">
            <a:spAutoFit/>
          </a:bodyPr>
          <a:lstStyle>
            <a:defPPr>
              <a:defRPr lang="en-US"/>
            </a:defPPr>
            <a:lvl1pPr algn="ctr" defTabSz="742950">
              <a:defRPr sz="1600">
                <a:solidFill>
                  <a:prstClr val="black"/>
                </a:solidFill>
                <a:latin typeface="Garamond" panose="02020404030301010803" pitchFamily="18" charset="0"/>
                <a:cs typeface="Times New Roman" panose="02020603050405020304" pitchFamily="18" charset="0"/>
              </a:defRPr>
            </a:lvl1pPr>
          </a:lstStyle>
          <a:p>
            <a:r>
              <a:rPr lang="fr-FR">
                <a:latin typeface="Arial Nova" panose="020B0504020202020204" pitchFamily="34" charset="0"/>
              </a:rPr>
              <a:t>Raisonner en connaissant la solution</a:t>
            </a:r>
          </a:p>
        </p:txBody>
      </p:sp>
      <p:sp>
        <p:nvSpPr>
          <p:cNvPr id="3" name="Espace réservé du contenu 2"/>
          <p:cNvSpPr txBox="1">
            <a:spLocks/>
          </p:cNvSpPr>
          <p:nvPr/>
        </p:nvSpPr>
        <p:spPr>
          <a:xfrm>
            <a:off x="1469029" y="1659131"/>
            <a:ext cx="8229349" cy="4525825"/>
          </a:xfrm>
          <a:prstGeom prst="rect">
            <a:avLst/>
          </a:prstGeom>
        </p:spPr>
        <p:txBody>
          <a:bodyPr/>
          <a:lstStyle/>
          <a:p>
            <a:pPr marL="342882" indent="-342882" defTabSz="457177">
              <a:lnSpc>
                <a:spcPct val="140000"/>
              </a:lnSpc>
              <a:spcBef>
                <a:spcPct val="20000"/>
              </a:spcBef>
              <a:buFont typeface="Arial" charset="0"/>
              <a:buChar char="•"/>
              <a:defRPr/>
            </a:pPr>
            <a:endParaRPr lang="fr-FR" sz="3200">
              <a:latin typeface="Arial Nova" panose="020B0504020202020204" pitchFamily="34" charset="0"/>
              <a:ea typeface="MS PGothic" pitchFamily="34" charset="-128"/>
              <a:cs typeface="Arial" charset="0"/>
            </a:endParaRPr>
          </a:p>
          <a:p>
            <a:pPr marL="342882" indent="-342882" defTabSz="457177">
              <a:lnSpc>
                <a:spcPct val="140000"/>
              </a:lnSpc>
              <a:spcBef>
                <a:spcPct val="20000"/>
              </a:spcBef>
              <a:buFont typeface="Arial" charset="0"/>
              <a:buChar char="•"/>
              <a:defRPr/>
            </a:pPr>
            <a:endParaRPr lang="fr-FR" sz="3200">
              <a:latin typeface="Arial Nova" panose="020B0504020202020204" pitchFamily="34" charset="0"/>
              <a:ea typeface="MS PGothic" pitchFamily="34" charset="-128"/>
              <a:cs typeface="Arial" charset="0"/>
            </a:endParaRPr>
          </a:p>
          <a:p>
            <a:pPr marL="342882" indent="-342882" defTabSz="457177">
              <a:lnSpc>
                <a:spcPct val="140000"/>
              </a:lnSpc>
              <a:spcBef>
                <a:spcPct val="20000"/>
              </a:spcBef>
              <a:buFont typeface="Arial" charset="0"/>
              <a:buChar char="•"/>
              <a:defRPr/>
            </a:pPr>
            <a:endParaRPr lang="fr-FR" sz="3200">
              <a:latin typeface="Arial Nova" panose="020B0504020202020204" pitchFamily="34" charset="0"/>
              <a:ea typeface="MS PGothic" pitchFamily="34" charset="-128"/>
              <a:cs typeface="Arial" charset="0"/>
            </a:endParaRPr>
          </a:p>
          <a:p>
            <a:pPr marL="342882" indent="-342882" defTabSz="457177">
              <a:lnSpc>
                <a:spcPct val="140000"/>
              </a:lnSpc>
              <a:spcBef>
                <a:spcPct val="20000"/>
              </a:spcBef>
              <a:buFont typeface="Arial" charset="0"/>
              <a:buChar char="•"/>
              <a:defRPr/>
            </a:pPr>
            <a:endParaRPr lang="fr-FR" sz="3200">
              <a:latin typeface="Arial Nova" panose="020B0504020202020204" pitchFamily="34" charset="0"/>
              <a:ea typeface="MS PGothic" pitchFamily="34" charset="-128"/>
              <a:cs typeface="Arial" charset="0"/>
            </a:endParaRPr>
          </a:p>
          <a:p>
            <a:pPr marL="342882" indent="-342882" defTabSz="457177">
              <a:lnSpc>
                <a:spcPct val="140000"/>
              </a:lnSpc>
              <a:spcBef>
                <a:spcPct val="20000"/>
              </a:spcBef>
              <a:buFont typeface="Arial" charset="0"/>
              <a:buChar char="•"/>
              <a:defRPr/>
            </a:pPr>
            <a:endParaRPr lang="fr-FR" sz="3200">
              <a:latin typeface="Arial Nova" panose="020B0504020202020204" pitchFamily="34" charset="0"/>
              <a:ea typeface="MS PGothic" pitchFamily="34" charset="-128"/>
              <a:cs typeface="Arial" charset="0"/>
            </a:endParaRPr>
          </a:p>
          <a:p>
            <a:pPr defTabSz="457177">
              <a:lnSpc>
                <a:spcPct val="140000"/>
              </a:lnSpc>
              <a:spcBef>
                <a:spcPct val="20000"/>
              </a:spcBef>
              <a:defRPr/>
            </a:pPr>
            <a:endParaRPr lang="fr-FR" sz="3200">
              <a:latin typeface="Arial Nova" panose="020B0504020202020204" pitchFamily="34" charset="0"/>
              <a:ea typeface="MS PGothic" pitchFamily="34" charset="-128"/>
              <a:cs typeface="Arial" charset="0"/>
            </a:endParaRPr>
          </a:p>
        </p:txBody>
      </p:sp>
      <p:sp>
        <p:nvSpPr>
          <p:cNvPr id="25" name="Titre 24">
            <a:extLst>
              <a:ext uri="{FF2B5EF4-FFF2-40B4-BE49-F238E27FC236}">
                <a16:creationId xmlns:a16="http://schemas.microsoft.com/office/drawing/2014/main" id="{6EA21CDE-0BA5-41E1-A33A-D37805BB6AA4}"/>
              </a:ext>
            </a:extLst>
          </p:cNvPr>
          <p:cNvSpPr>
            <a:spLocks noGrp="1"/>
          </p:cNvSpPr>
          <p:nvPr>
            <p:ph type="title"/>
          </p:nvPr>
        </p:nvSpPr>
        <p:spPr/>
        <p:txBody>
          <a:bodyPr/>
          <a:lstStyle/>
          <a:p>
            <a:r>
              <a:rPr lang="fr-FR"/>
              <a:t>Concevoir son futur</a:t>
            </a:r>
          </a:p>
        </p:txBody>
      </p:sp>
      <p:cxnSp>
        <p:nvCxnSpPr>
          <p:cNvPr id="57" name="Connecteur droit avec flèche 56">
            <a:extLst>
              <a:ext uri="{FF2B5EF4-FFF2-40B4-BE49-F238E27FC236}">
                <a16:creationId xmlns:a16="http://schemas.microsoft.com/office/drawing/2014/main" id="{2DF4613E-A7B4-477A-A8C3-BD2E9953DAB1}"/>
              </a:ext>
            </a:extLst>
          </p:cNvPr>
          <p:cNvCxnSpPr>
            <a:cxnSpLocks/>
          </p:cNvCxnSpPr>
          <p:nvPr/>
        </p:nvCxnSpPr>
        <p:spPr bwMode="auto">
          <a:xfrm>
            <a:off x="870130" y="5504116"/>
            <a:ext cx="8300633" cy="0"/>
          </a:xfrm>
          <a:prstGeom prst="straightConnector1">
            <a:avLst/>
          </a:prstGeom>
          <a:solidFill>
            <a:srgbClr val="00B8FF"/>
          </a:solidFill>
          <a:ln w="57150" cap="flat" cmpd="sng" algn="ctr">
            <a:solidFill>
              <a:schemeClr val="tx1"/>
            </a:solidFill>
            <a:prstDash val="solid"/>
            <a:round/>
            <a:headEnd type="oval" w="med" len="med"/>
            <a:tailEnd type="triangle" w="med" len="med"/>
          </a:ln>
          <a:effectLst>
            <a:outerShdw blurRad="50800" dist="38100" dir="2700000" algn="tl" rotWithShape="0">
              <a:prstClr val="black">
                <a:alpha val="40000"/>
              </a:prstClr>
            </a:outerShdw>
          </a:effectLst>
        </p:spPr>
      </p:cxnSp>
      <p:sp>
        <p:nvSpPr>
          <p:cNvPr id="58" name="ZoneTexte 57">
            <a:extLst>
              <a:ext uri="{FF2B5EF4-FFF2-40B4-BE49-F238E27FC236}">
                <a16:creationId xmlns:a16="http://schemas.microsoft.com/office/drawing/2014/main" id="{396ACE18-72DE-4149-B65B-0DF111AEF3D0}"/>
              </a:ext>
            </a:extLst>
          </p:cNvPr>
          <p:cNvSpPr txBox="1"/>
          <p:nvPr/>
        </p:nvSpPr>
        <p:spPr>
          <a:xfrm>
            <a:off x="8346128" y="5565137"/>
            <a:ext cx="1009904" cy="392415"/>
          </a:xfrm>
          <a:prstGeom prst="rect">
            <a:avLst/>
          </a:prstGeom>
          <a:noFill/>
        </p:spPr>
        <p:txBody>
          <a:bodyPr wrap="square" rtlCol="0">
            <a:spAutoFit/>
          </a:bodyPr>
          <a:lstStyle/>
          <a:p>
            <a:pPr algn="r" defTabSz="742912"/>
            <a:r>
              <a:rPr lang="fr-FR" sz="1950">
                <a:solidFill>
                  <a:prstClr val="black"/>
                </a:solidFill>
                <a:latin typeface="Arial Nova" panose="020B0504020202020204" pitchFamily="34" charset="0"/>
                <a:cs typeface="Times New Roman" panose="02020603050405020304" pitchFamily="18" charset="0"/>
              </a:rPr>
              <a:t>Futur</a:t>
            </a:r>
          </a:p>
        </p:txBody>
      </p:sp>
      <p:sp>
        <p:nvSpPr>
          <p:cNvPr id="59" name="ZoneTexte 58">
            <a:extLst>
              <a:ext uri="{FF2B5EF4-FFF2-40B4-BE49-F238E27FC236}">
                <a16:creationId xmlns:a16="http://schemas.microsoft.com/office/drawing/2014/main" id="{EC90538A-6DF6-484E-9631-44E159239DF0}"/>
              </a:ext>
            </a:extLst>
          </p:cNvPr>
          <p:cNvSpPr txBox="1"/>
          <p:nvPr/>
        </p:nvSpPr>
        <p:spPr>
          <a:xfrm>
            <a:off x="500216" y="5536336"/>
            <a:ext cx="1210203" cy="392415"/>
          </a:xfrm>
          <a:prstGeom prst="rect">
            <a:avLst/>
          </a:prstGeom>
          <a:noFill/>
        </p:spPr>
        <p:txBody>
          <a:bodyPr wrap="square" rtlCol="0">
            <a:spAutoFit/>
          </a:bodyPr>
          <a:lstStyle/>
          <a:p>
            <a:pPr defTabSz="742912"/>
            <a:r>
              <a:rPr lang="fr-FR" sz="1950">
                <a:solidFill>
                  <a:prstClr val="black"/>
                </a:solidFill>
                <a:latin typeface="Arial Nova" panose="020B0504020202020204" pitchFamily="34" charset="0"/>
                <a:cs typeface="Times New Roman" panose="02020603050405020304" pitchFamily="18" charset="0"/>
              </a:rPr>
              <a:t>Présent</a:t>
            </a:r>
          </a:p>
        </p:txBody>
      </p:sp>
      <p:sp>
        <p:nvSpPr>
          <p:cNvPr id="65" name="ZoneTexte 64">
            <a:extLst>
              <a:ext uri="{FF2B5EF4-FFF2-40B4-BE49-F238E27FC236}">
                <a16:creationId xmlns:a16="http://schemas.microsoft.com/office/drawing/2014/main" id="{D97FFD88-5CFE-43A6-868A-695CE02A2C51}"/>
              </a:ext>
            </a:extLst>
          </p:cNvPr>
          <p:cNvSpPr txBox="1"/>
          <p:nvPr/>
        </p:nvSpPr>
        <p:spPr>
          <a:xfrm>
            <a:off x="1778408" y="5693698"/>
            <a:ext cx="6077950" cy="392415"/>
          </a:xfrm>
          <a:prstGeom prst="rect">
            <a:avLst/>
          </a:prstGeom>
          <a:noFill/>
        </p:spPr>
        <p:txBody>
          <a:bodyPr wrap="square" rtlCol="0">
            <a:spAutoFit/>
          </a:bodyPr>
          <a:lstStyle/>
          <a:p>
            <a:pPr defTabSz="742912"/>
            <a:r>
              <a:rPr lang="fr-FR" sz="1950" i="1">
                <a:solidFill>
                  <a:prstClr val="black"/>
                </a:solidFill>
                <a:latin typeface="Arial Nova" panose="020B0504020202020204" pitchFamily="34" charset="0"/>
                <a:cs typeface="Times New Roman" panose="02020603050405020304" pitchFamily="18" charset="0"/>
              </a:rPr>
              <a:t>Problématisation / Anticipation</a:t>
            </a:r>
          </a:p>
        </p:txBody>
      </p:sp>
      <p:cxnSp>
        <p:nvCxnSpPr>
          <p:cNvPr id="66" name="Connecteur droit avec flèche 65">
            <a:extLst>
              <a:ext uri="{FF2B5EF4-FFF2-40B4-BE49-F238E27FC236}">
                <a16:creationId xmlns:a16="http://schemas.microsoft.com/office/drawing/2014/main" id="{3BC1D43A-B540-4F43-8523-9FF93D0BF77B}"/>
              </a:ext>
            </a:extLst>
          </p:cNvPr>
          <p:cNvCxnSpPr>
            <a:cxnSpLocks/>
          </p:cNvCxnSpPr>
          <p:nvPr/>
        </p:nvCxnSpPr>
        <p:spPr>
          <a:xfrm flipH="1" flipV="1">
            <a:off x="1710419" y="5666478"/>
            <a:ext cx="6635708" cy="28801"/>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4" name="Rectangle 3">
            <a:extLst>
              <a:ext uri="{FF2B5EF4-FFF2-40B4-BE49-F238E27FC236}">
                <a16:creationId xmlns:a16="http://schemas.microsoft.com/office/drawing/2014/main" id="{D48496CB-FF94-BB49-AA22-A098C59EB3E8}"/>
              </a:ext>
            </a:extLst>
          </p:cNvPr>
          <p:cNvSpPr>
            <a:spLocks noChangeArrowheads="1"/>
          </p:cNvSpPr>
          <p:nvPr/>
        </p:nvSpPr>
        <p:spPr bwMode="auto">
          <a:xfrm>
            <a:off x="9675610" y="4353490"/>
            <a:ext cx="2393217" cy="878895"/>
          </a:xfrm>
          <a:prstGeom prst="rect">
            <a:avLst/>
          </a:prstGeom>
          <a:solidFill>
            <a:schemeClr val="bg1"/>
          </a:solidFill>
          <a:ln w="9525">
            <a:noFill/>
            <a:miter lim="800000"/>
            <a:headEnd/>
            <a:tailEnd/>
          </a:ln>
        </p:spPr>
        <p:txBody>
          <a:bodyPr wrap="square">
            <a:spAutoFit/>
          </a:bodyPr>
          <a:lstStyle/>
          <a:p>
            <a:pPr algn="ctr">
              <a:lnSpc>
                <a:spcPct val="140000"/>
              </a:lnSpc>
            </a:pPr>
            <a:r>
              <a:rPr lang="fr-FR" sz="1266">
                <a:latin typeface="Arial Nova" panose="020B0504020202020204" pitchFamily="34" charset="0"/>
                <a:cs typeface="Arial" charset="0"/>
              </a:rPr>
              <a:t>« </a:t>
            </a:r>
            <a:r>
              <a:rPr lang="fr-FR" sz="1266" i="1">
                <a:latin typeface="Arial Nova" panose="020B0504020202020204" pitchFamily="34" charset="0"/>
                <a:cs typeface="Arial" charset="0"/>
              </a:rPr>
              <a:t>Ce n’est […] le passé, mais le futur, qui détermine le présent </a:t>
            </a:r>
            <a:r>
              <a:rPr lang="fr-FR" sz="1266">
                <a:latin typeface="Arial Nova" panose="020B0504020202020204" pitchFamily="34" charset="0"/>
                <a:cs typeface="Arial" charset="0"/>
              </a:rPr>
              <a:t>» </a:t>
            </a:r>
            <a:r>
              <a:rPr lang="es-MX" sz="1266">
                <a:latin typeface="Arial Nova" panose="020B0504020202020204" pitchFamily="34" charset="0"/>
                <a:cs typeface="Arial" charset="0"/>
              </a:rPr>
              <a:t>(</a:t>
            </a:r>
            <a:r>
              <a:rPr lang="es-MX" sz="1266" err="1">
                <a:latin typeface="Arial Nova" panose="020B0504020202020204" pitchFamily="34" charset="0"/>
                <a:cs typeface="Arial" charset="0"/>
              </a:rPr>
              <a:t>Watzlawick</a:t>
            </a:r>
            <a:r>
              <a:rPr lang="es-MX" sz="1266">
                <a:latin typeface="Arial Nova" panose="020B0504020202020204" pitchFamily="34" charset="0"/>
                <a:cs typeface="Arial" charset="0"/>
              </a:rPr>
              <a:t>, 1988)</a:t>
            </a:r>
            <a:endParaRPr lang="es-ES" sz="1266">
              <a:latin typeface="Arial Nova" panose="020B0504020202020204" pitchFamily="34" charset="0"/>
              <a:cs typeface="Arial" charset="0"/>
            </a:endParaRPr>
          </a:p>
        </p:txBody>
      </p:sp>
    </p:spTree>
    <p:extLst>
      <p:ext uri="{BB962C8B-B14F-4D97-AF65-F5344CB8AC3E}">
        <p14:creationId xmlns:p14="http://schemas.microsoft.com/office/powerpoint/2010/main" val="1956131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3" grpId="0" animBg="1"/>
      <p:bldP spid="64" grpId="0" animBg="1"/>
      <p:bldP spid="67" grpId="0"/>
      <p:bldP spid="68" grpId="0"/>
      <p:bldP spid="69" grpId="0"/>
      <p:bldP spid="70" grpId="0" animBg="1"/>
      <p:bldP spid="71" grpId="0"/>
      <p:bldP spid="72" grpId="0"/>
      <p:bldP spid="73" grpId="0"/>
      <p:bldP spid="74" grpId="0"/>
      <p:bldP spid="78" grpId="0"/>
      <p:bldP spid="79" grpId="0" animBg="1"/>
      <p:bldP spid="81" grpId="0"/>
      <p:bldP spid="83" grpId="0"/>
      <p:bldP spid="84" grpId="0"/>
      <p:bldP spid="65" grpId="0"/>
      <p:bldP spid="3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rme libre 3"/>
          <p:cNvSpPr/>
          <p:nvPr/>
        </p:nvSpPr>
        <p:spPr>
          <a:xfrm>
            <a:off x="5963985" y="4220477"/>
            <a:ext cx="2928869" cy="2000203"/>
          </a:xfrm>
          <a:custGeom>
            <a:avLst/>
            <a:gdLst>
              <a:gd name="connsiteX0" fmla="*/ 420624 w 3986784"/>
              <a:gd name="connsiteY0" fmla="*/ 332836 h 2631179"/>
              <a:gd name="connsiteX1" fmla="*/ 530352 w 3986784"/>
              <a:gd name="connsiteY1" fmla="*/ 287116 h 2631179"/>
              <a:gd name="connsiteX2" fmla="*/ 585216 w 3986784"/>
              <a:gd name="connsiteY2" fmla="*/ 259684 h 2631179"/>
              <a:gd name="connsiteX3" fmla="*/ 749808 w 3986784"/>
              <a:gd name="connsiteY3" fmla="*/ 223108 h 2631179"/>
              <a:gd name="connsiteX4" fmla="*/ 859536 w 3986784"/>
              <a:gd name="connsiteY4" fmla="*/ 204820 h 2631179"/>
              <a:gd name="connsiteX5" fmla="*/ 1444752 w 3986784"/>
              <a:gd name="connsiteY5" fmla="*/ 223108 h 2631179"/>
              <a:gd name="connsiteX6" fmla="*/ 1554480 w 3986784"/>
              <a:gd name="connsiteY6" fmla="*/ 241396 h 2631179"/>
              <a:gd name="connsiteX7" fmla="*/ 1783080 w 3986784"/>
              <a:gd name="connsiteY7" fmla="*/ 259684 h 2631179"/>
              <a:gd name="connsiteX8" fmla="*/ 1828800 w 3986784"/>
              <a:gd name="connsiteY8" fmla="*/ 268828 h 2631179"/>
              <a:gd name="connsiteX9" fmla="*/ 1993392 w 3986784"/>
              <a:gd name="connsiteY9" fmla="*/ 287116 h 2631179"/>
              <a:gd name="connsiteX10" fmla="*/ 2075688 w 3986784"/>
              <a:gd name="connsiteY10" fmla="*/ 314548 h 2631179"/>
              <a:gd name="connsiteX11" fmla="*/ 2130552 w 3986784"/>
              <a:gd name="connsiteY11" fmla="*/ 332836 h 2631179"/>
              <a:gd name="connsiteX12" fmla="*/ 2130552 w 3986784"/>
              <a:gd name="connsiteY12" fmla="*/ 689452 h 2631179"/>
              <a:gd name="connsiteX13" fmla="*/ 2139696 w 3986784"/>
              <a:gd name="connsiteY13" fmla="*/ 744316 h 2631179"/>
              <a:gd name="connsiteX14" fmla="*/ 2167128 w 3986784"/>
              <a:gd name="connsiteY14" fmla="*/ 799180 h 2631179"/>
              <a:gd name="connsiteX15" fmla="*/ 2194560 w 3986784"/>
              <a:gd name="connsiteY15" fmla="*/ 817468 h 2631179"/>
              <a:gd name="connsiteX16" fmla="*/ 2249424 w 3986784"/>
              <a:gd name="connsiteY16" fmla="*/ 872332 h 2631179"/>
              <a:gd name="connsiteX17" fmla="*/ 2340864 w 3986784"/>
              <a:gd name="connsiteY17" fmla="*/ 927196 h 2631179"/>
              <a:gd name="connsiteX18" fmla="*/ 2368296 w 3986784"/>
              <a:gd name="connsiteY18" fmla="*/ 945484 h 2631179"/>
              <a:gd name="connsiteX19" fmla="*/ 2468880 w 3986784"/>
              <a:gd name="connsiteY19" fmla="*/ 954628 h 2631179"/>
              <a:gd name="connsiteX20" fmla="*/ 2514600 w 3986784"/>
              <a:gd name="connsiteY20" fmla="*/ 963772 h 2631179"/>
              <a:gd name="connsiteX21" fmla="*/ 2542032 w 3986784"/>
              <a:gd name="connsiteY21" fmla="*/ 972916 h 2631179"/>
              <a:gd name="connsiteX22" fmla="*/ 2606040 w 3986784"/>
              <a:gd name="connsiteY22" fmla="*/ 982060 h 2631179"/>
              <a:gd name="connsiteX23" fmla="*/ 2660904 w 3986784"/>
              <a:gd name="connsiteY23" fmla="*/ 1000348 h 2631179"/>
              <a:gd name="connsiteX24" fmla="*/ 2734056 w 3986784"/>
              <a:gd name="connsiteY24" fmla="*/ 1018636 h 2631179"/>
              <a:gd name="connsiteX25" fmla="*/ 2761488 w 3986784"/>
              <a:gd name="connsiteY25" fmla="*/ 1036924 h 2631179"/>
              <a:gd name="connsiteX26" fmla="*/ 2834640 w 3986784"/>
              <a:gd name="connsiteY26" fmla="*/ 1055212 h 2631179"/>
              <a:gd name="connsiteX27" fmla="*/ 2862072 w 3986784"/>
              <a:gd name="connsiteY27" fmla="*/ 1073500 h 2631179"/>
              <a:gd name="connsiteX28" fmla="*/ 2889504 w 3986784"/>
              <a:gd name="connsiteY28" fmla="*/ 1082644 h 2631179"/>
              <a:gd name="connsiteX29" fmla="*/ 2935224 w 3986784"/>
              <a:gd name="connsiteY29" fmla="*/ 1100932 h 2631179"/>
              <a:gd name="connsiteX30" fmla="*/ 2990088 w 3986784"/>
              <a:gd name="connsiteY30" fmla="*/ 1164940 h 2631179"/>
              <a:gd name="connsiteX31" fmla="*/ 3035808 w 3986784"/>
              <a:gd name="connsiteY31" fmla="*/ 1238092 h 2631179"/>
              <a:gd name="connsiteX32" fmla="*/ 3108960 w 3986784"/>
              <a:gd name="connsiteY32" fmla="*/ 1320388 h 2631179"/>
              <a:gd name="connsiteX33" fmla="*/ 3182112 w 3986784"/>
              <a:gd name="connsiteY33" fmla="*/ 1384396 h 2631179"/>
              <a:gd name="connsiteX34" fmla="*/ 3246120 w 3986784"/>
              <a:gd name="connsiteY34" fmla="*/ 1466692 h 2631179"/>
              <a:gd name="connsiteX35" fmla="*/ 3401568 w 3986784"/>
              <a:gd name="connsiteY35" fmla="*/ 1612996 h 2631179"/>
              <a:gd name="connsiteX36" fmla="*/ 3447288 w 3986784"/>
              <a:gd name="connsiteY36" fmla="*/ 1686148 h 2631179"/>
              <a:gd name="connsiteX37" fmla="*/ 3520440 w 3986784"/>
              <a:gd name="connsiteY37" fmla="*/ 1731868 h 2631179"/>
              <a:gd name="connsiteX38" fmla="*/ 3611880 w 3986784"/>
              <a:gd name="connsiteY38" fmla="*/ 1805020 h 2631179"/>
              <a:gd name="connsiteX39" fmla="*/ 3675888 w 3986784"/>
              <a:gd name="connsiteY39" fmla="*/ 1859884 h 2631179"/>
              <a:gd name="connsiteX40" fmla="*/ 3694176 w 3986784"/>
              <a:gd name="connsiteY40" fmla="*/ 1896460 h 2631179"/>
              <a:gd name="connsiteX41" fmla="*/ 3794760 w 3986784"/>
              <a:gd name="connsiteY41" fmla="*/ 1987900 h 2631179"/>
              <a:gd name="connsiteX42" fmla="*/ 3831336 w 3986784"/>
              <a:gd name="connsiteY42" fmla="*/ 2033620 h 2631179"/>
              <a:gd name="connsiteX43" fmla="*/ 3849624 w 3986784"/>
              <a:gd name="connsiteY43" fmla="*/ 2070196 h 2631179"/>
              <a:gd name="connsiteX44" fmla="*/ 3886200 w 3986784"/>
              <a:gd name="connsiteY44" fmla="*/ 2088484 h 2631179"/>
              <a:gd name="connsiteX45" fmla="*/ 3922776 w 3986784"/>
              <a:gd name="connsiteY45" fmla="*/ 2125060 h 2631179"/>
              <a:gd name="connsiteX46" fmla="*/ 3959352 w 3986784"/>
              <a:gd name="connsiteY46" fmla="*/ 2170780 h 2631179"/>
              <a:gd name="connsiteX47" fmla="*/ 3968496 w 3986784"/>
              <a:gd name="connsiteY47" fmla="*/ 2198212 h 2631179"/>
              <a:gd name="connsiteX48" fmla="*/ 3986784 w 3986784"/>
              <a:gd name="connsiteY48" fmla="*/ 2234788 h 2631179"/>
              <a:gd name="connsiteX49" fmla="*/ 3977640 w 3986784"/>
              <a:gd name="connsiteY49" fmla="*/ 2271364 h 2631179"/>
              <a:gd name="connsiteX50" fmla="*/ 3895344 w 3986784"/>
              <a:gd name="connsiteY50" fmla="*/ 2317084 h 2631179"/>
              <a:gd name="connsiteX51" fmla="*/ 3840480 w 3986784"/>
              <a:gd name="connsiteY51" fmla="*/ 2353660 h 2631179"/>
              <a:gd name="connsiteX52" fmla="*/ 3803904 w 3986784"/>
              <a:gd name="connsiteY52" fmla="*/ 2381092 h 2631179"/>
              <a:gd name="connsiteX53" fmla="*/ 3767328 w 3986784"/>
              <a:gd name="connsiteY53" fmla="*/ 2390236 h 2631179"/>
              <a:gd name="connsiteX54" fmla="*/ 3721608 w 3986784"/>
              <a:gd name="connsiteY54" fmla="*/ 2408524 h 2631179"/>
              <a:gd name="connsiteX55" fmla="*/ 3648456 w 3986784"/>
              <a:gd name="connsiteY55" fmla="*/ 2426812 h 2631179"/>
              <a:gd name="connsiteX56" fmla="*/ 3621024 w 3986784"/>
              <a:gd name="connsiteY56" fmla="*/ 2445100 h 2631179"/>
              <a:gd name="connsiteX57" fmla="*/ 3566160 w 3986784"/>
              <a:gd name="connsiteY57" fmla="*/ 2454244 h 2631179"/>
              <a:gd name="connsiteX58" fmla="*/ 3483864 w 3986784"/>
              <a:gd name="connsiteY58" fmla="*/ 2472532 h 2631179"/>
              <a:gd name="connsiteX59" fmla="*/ 3392424 w 3986784"/>
              <a:gd name="connsiteY59" fmla="*/ 2490820 h 2631179"/>
              <a:gd name="connsiteX60" fmla="*/ 3355848 w 3986784"/>
              <a:gd name="connsiteY60" fmla="*/ 2499964 h 2631179"/>
              <a:gd name="connsiteX61" fmla="*/ 3209544 w 3986784"/>
              <a:gd name="connsiteY61" fmla="*/ 2518252 h 2631179"/>
              <a:gd name="connsiteX62" fmla="*/ 3154680 w 3986784"/>
              <a:gd name="connsiteY62" fmla="*/ 2527396 h 2631179"/>
              <a:gd name="connsiteX63" fmla="*/ 2999232 w 3986784"/>
              <a:gd name="connsiteY63" fmla="*/ 2536540 h 2631179"/>
              <a:gd name="connsiteX64" fmla="*/ 2807208 w 3986784"/>
              <a:gd name="connsiteY64" fmla="*/ 2554828 h 2631179"/>
              <a:gd name="connsiteX65" fmla="*/ 2340864 w 3986784"/>
              <a:gd name="connsiteY65" fmla="*/ 2545684 h 2631179"/>
              <a:gd name="connsiteX66" fmla="*/ 2276856 w 3986784"/>
              <a:gd name="connsiteY66" fmla="*/ 2518252 h 2631179"/>
              <a:gd name="connsiteX67" fmla="*/ 2249424 w 3986784"/>
              <a:gd name="connsiteY67" fmla="*/ 2499964 h 2631179"/>
              <a:gd name="connsiteX68" fmla="*/ 2212848 w 3986784"/>
              <a:gd name="connsiteY68" fmla="*/ 2481676 h 2631179"/>
              <a:gd name="connsiteX69" fmla="*/ 2185416 w 3986784"/>
              <a:gd name="connsiteY69" fmla="*/ 2463388 h 2631179"/>
              <a:gd name="connsiteX70" fmla="*/ 2130552 w 3986784"/>
              <a:gd name="connsiteY70" fmla="*/ 2435956 h 2631179"/>
              <a:gd name="connsiteX71" fmla="*/ 1965960 w 3986784"/>
              <a:gd name="connsiteY71" fmla="*/ 2481676 h 2631179"/>
              <a:gd name="connsiteX72" fmla="*/ 1892808 w 3986784"/>
              <a:gd name="connsiteY72" fmla="*/ 2499964 h 2631179"/>
              <a:gd name="connsiteX73" fmla="*/ 1746504 w 3986784"/>
              <a:gd name="connsiteY73" fmla="*/ 2554828 h 2631179"/>
              <a:gd name="connsiteX74" fmla="*/ 1691640 w 3986784"/>
              <a:gd name="connsiteY74" fmla="*/ 2563972 h 2631179"/>
              <a:gd name="connsiteX75" fmla="*/ 1600200 w 3986784"/>
              <a:gd name="connsiteY75" fmla="*/ 2582260 h 2631179"/>
              <a:gd name="connsiteX76" fmla="*/ 1517904 w 3986784"/>
              <a:gd name="connsiteY76" fmla="*/ 2609692 h 2631179"/>
              <a:gd name="connsiteX77" fmla="*/ 1408176 w 3986784"/>
              <a:gd name="connsiteY77" fmla="*/ 2627980 h 2631179"/>
              <a:gd name="connsiteX78" fmla="*/ 1325880 w 3986784"/>
              <a:gd name="connsiteY78" fmla="*/ 2618836 h 2631179"/>
              <a:gd name="connsiteX79" fmla="*/ 1289304 w 3986784"/>
              <a:gd name="connsiteY79" fmla="*/ 2545684 h 2631179"/>
              <a:gd name="connsiteX80" fmla="*/ 1271016 w 3986784"/>
              <a:gd name="connsiteY80" fmla="*/ 2518252 h 2631179"/>
              <a:gd name="connsiteX81" fmla="*/ 1252728 w 3986784"/>
              <a:gd name="connsiteY81" fmla="*/ 2435956 h 2631179"/>
              <a:gd name="connsiteX82" fmla="*/ 1243584 w 3986784"/>
              <a:gd name="connsiteY82" fmla="*/ 2390236 h 2631179"/>
              <a:gd name="connsiteX83" fmla="*/ 1234440 w 3986784"/>
              <a:gd name="connsiteY83" fmla="*/ 2262220 h 2631179"/>
              <a:gd name="connsiteX84" fmla="*/ 1143000 w 3986784"/>
              <a:gd name="connsiteY84" fmla="*/ 2207356 h 2631179"/>
              <a:gd name="connsiteX85" fmla="*/ 923544 w 3986784"/>
              <a:gd name="connsiteY85" fmla="*/ 2143348 h 2631179"/>
              <a:gd name="connsiteX86" fmla="*/ 813816 w 3986784"/>
              <a:gd name="connsiteY86" fmla="*/ 2125060 h 2631179"/>
              <a:gd name="connsiteX87" fmla="*/ 676656 w 3986784"/>
              <a:gd name="connsiteY87" fmla="*/ 2079340 h 2631179"/>
              <a:gd name="connsiteX88" fmla="*/ 393192 w 3986784"/>
              <a:gd name="connsiteY88" fmla="*/ 2088484 h 2631179"/>
              <a:gd name="connsiteX89" fmla="*/ 356616 w 3986784"/>
              <a:gd name="connsiteY89" fmla="*/ 2097628 h 2631179"/>
              <a:gd name="connsiteX90" fmla="*/ 301752 w 3986784"/>
              <a:gd name="connsiteY90" fmla="*/ 2115916 h 2631179"/>
              <a:gd name="connsiteX91" fmla="*/ 237744 w 3986784"/>
              <a:gd name="connsiteY91" fmla="*/ 2161636 h 2631179"/>
              <a:gd name="connsiteX92" fmla="*/ 210312 w 3986784"/>
              <a:gd name="connsiteY92" fmla="*/ 2170780 h 2631179"/>
              <a:gd name="connsiteX93" fmla="*/ 192024 w 3986784"/>
              <a:gd name="connsiteY93" fmla="*/ 2198212 h 2631179"/>
              <a:gd name="connsiteX94" fmla="*/ 164592 w 3986784"/>
              <a:gd name="connsiteY94" fmla="*/ 2216500 h 2631179"/>
              <a:gd name="connsiteX95" fmla="*/ 137160 w 3986784"/>
              <a:gd name="connsiteY95" fmla="*/ 2243932 h 2631179"/>
              <a:gd name="connsiteX96" fmla="*/ 82296 w 3986784"/>
              <a:gd name="connsiteY96" fmla="*/ 2225644 h 2631179"/>
              <a:gd name="connsiteX97" fmla="*/ 73152 w 3986784"/>
              <a:gd name="connsiteY97" fmla="*/ 2115916 h 2631179"/>
              <a:gd name="connsiteX98" fmla="*/ 36576 w 3986784"/>
              <a:gd name="connsiteY98" fmla="*/ 1905604 h 2631179"/>
              <a:gd name="connsiteX99" fmla="*/ 9144 w 3986784"/>
              <a:gd name="connsiteY99" fmla="*/ 1805020 h 2631179"/>
              <a:gd name="connsiteX100" fmla="*/ 0 w 3986784"/>
              <a:gd name="connsiteY100" fmla="*/ 1777588 h 2631179"/>
              <a:gd name="connsiteX101" fmla="*/ 18288 w 3986784"/>
              <a:gd name="connsiteY101" fmla="*/ 1055212 h 2631179"/>
              <a:gd name="connsiteX102" fmla="*/ 73152 w 3986784"/>
              <a:gd name="connsiteY102" fmla="*/ 972916 h 2631179"/>
              <a:gd name="connsiteX103" fmla="*/ 192024 w 3986784"/>
              <a:gd name="connsiteY103" fmla="*/ 662020 h 2631179"/>
              <a:gd name="connsiteX104" fmla="*/ 246888 w 3986784"/>
              <a:gd name="connsiteY104" fmla="*/ 131668 h 2631179"/>
              <a:gd name="connsiteX105" fmla="*/ 256032 w 3986784"/>
              <a:gd name="connsiteY105" fmla="*/ 40228 h 2631179"/>
              <a:gd name="connsiteX106" fmla="*/ 265176 w 3986784"/>
              <a:gd name="connsiteY106" fmla="*/ 12796 h 2631179"/>
              <a:gd name="connsiteX107" fmla="*/ 292608 w 3986784"/>
              <a:gd name="connsiteY107" fmla="*/ 3652 h 2631179"/>
              <a:gd name="connsiteX108" fmla="*/ 356616 w 3986784"/>
              <a:gd name="connsiteY108" fmla="*/ 85948 h 2631179"/>
              <a:gd name="connsiteX109" fmla="*/ 374904 w 3986784"/>
              <a:gd name="connsiteY109" fmla="*/ 113380 h 2631179"/>
              <a:gd name="connsiteX110" fmla="*/ 402336 w 3986784"/>
              <a:gd name="connsiteY110" fmla="*/ 140812 h 2631179"/>
              <a:gd name="connsiteX111" fmla="*/ 429768 w 3986784"/>
              <a:gd name="connsiteY111" fmla="*/ 177388 h 2631179"/>
              <a:gd name="connsiteX112" fmla="*/ 457200 w 3986784"/>
              <a:gd name="connsiteY112" fmla="*/ 204820 h 2631179"/>
              <a:gd name="connsiteX113" fmla="*/ 484632 w 3986784"/>
              <a:gd name="connsiteY113" fmla="*/ 259684 h 2631179"/>
              <a:gd name="connsiteX114" fmla="*/ 475488 w 3986784"/>
              <a:gd name="connsiteY114" fmla="*/ 287116 h 2631179"/>
              <a:gd name="connsiteX115" fmla="*/ 429768 w 3986784"/>
              <a:gd name="connsiteY115" fmla="*/ 323692 h 2631179"/>
              <a:gd name="connsiteX116" fmla="*/ 420624 w 3986784"/>
              <a:gd name="connsiteY116" fmla="*/ 332836 h 2631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3986784" h="2631179">
                <a:moveTo>
                  <a:pt x="420624" y="332836"/>
                </a:moveTo>
                <a:cubicBezTo>
                  <a:pt x="437388" y="326740"/>
                  <a:pt x="381829" y="349000"/>
                  <a:pt x="530352" y="287116"/>
                </a:cubicBezTo>
                <a:cubicBezTo>
                  <a:pt x="549226" y="279252"/>
                  <a:pt x="565961" y="266561"/>
                  <a:pt x="585216" y="259684"/>
                </a:cubicBezTo>
                <a:cubicBezTo>
                  <a:pt x="615657" y="248812"/>
                  <a:pt x="723836" y="227830"/>
                  <a:pt x="749808" y="223108"/>
                </a:cubicBezTo>
                <a:cubicBezTo>
                  <a:pt x="786290" y="216475"/>
                  <a:pt x="859536" y="204820"/>
                  <a:pt x="859536" y="204820"/>
                </a:cubicBezTo>
                <a:lnTo>
                  <a:pt x="1444752" y="223108"/>
                </a:lnTo>
                <a:cubicBezTo>
                  <a:pt x="1481328" y="229204"/>
                  <a:pt x="1517472" y="239083"/>
                  <a:pt x="1554480" y="241396"/>
                </a:cubicBezTo>
                <a:cubicBezTo>
                  <a:pt x="1636808" y="246541"/>
                  <a:pt x="1703918" y="248375"/>
                  <a:pt x="1783080" y="259684"/>
                </a:cubicBezTo>
                <a:cubicBezTo>
                  <a:pt x="1798466" y="261882"/>
                  <a:pt x="1813365" y="267012"/>
                  <a:pt x="1828800" y="268828"/>
                </a:cubicBezTo>
                <a:cubicBezTo>
                  <a:pt x="2046747" y="294469"/>
                  <a:pt x="1856991" y="264383"/>
                  <a:pt x="1993392" y="287116"/>
                </a:cubicBezTo>
                <a:cubicBezTo>
                  <a:pt x="2060452" y="320646"/>
                  <a:pt x="1997694" y="293277"/>
                  <a:pt x="2075688" y="314548"/>
                </a:cubicBezTo>
                <a:cubicBezTo>
                  <a:pt x="2094286" y="319620"/>
                  <a:pt x="2130552" y="332836"/>
                  <a:pt x="2130552" y="332836"/>
                </a:cubicBezTo>
                <a:cubicBezTo>
                  <a:pt x="2112654" y="493919"/>
                  <a:pt x="2116016" y="427801"/>
                  <a:pt x="2130552" y="689452"/>
                </a:cubicBezTo>
                <a:cubicBezTo>
                  <a:pt x="2131580" y="707964"/>
                  <a:pt x="2135674" y="726217"/>
                  <a:pt x="2139696" y="744316"/>
                </a:cubicBezTo>
                <a:cubicBezTo>
                  <a:pt x="2143946" y="763440"/>
                  <a:pt x="2153036" y="785088"/>
                  <a:pt x="2167128" y="799180"/>
                </a:cubicBezTo>
                <a:cubicBezTo>
                  <a:pt x="2174899" y="806951"/>
                  <a:pt x="2185416" y="811372"/>
                  <a:pt x="2194560" y="817468"/>
                </a:cubicBezTo>
                <a:cubicBezTo>
                  <a:pt x="2210161" y="864270"/>
                  <a:pt x="2193897" y="835314"/>
                  <a:pt x="2249424" y="872332"/>
                </a:cubicBezTo>
                <a:cubicBezTo>
                  <a:pt x="2367584" y="951105"/>
                  <a:pt x="2184858" y="840526"/>
                  <a:pt x="2340864" y="927196"/>
                </a:cubicBezTo>
                <a:cubicBezTo>
                  <a:pt x="2350471" y="932533"/>
                  <a:pt x="2357550" y="943181"/>
                  <a:pt x="2368296" y="945484"/>
                </a:cubicBezTo>
                <a:cubicBezTo>
                  <a:pt x="2401215" y="952538"/>
                  <a:pt x="2435352" y="951580"/>
                  <a:pt x="2468880" y="954628"/>
                </a:cubicBezTo>
                <a:cubicBezTo>
                  <a:pt x="2484120" y="957676"/>
                  <a:pt x="2499522" y="960003"/>
                  <a:pt x="2514600" y="963772"/>
                </a:cubicBezTo>
                <a:cubicBezTo>
                  <a:pt x="2523951" y="966110"/>
                  <a:pt x="2532581" y="971026"/>
                  <a:pt x="2542032" y="972916"/>
                </a:cubicBezTo>
                <a:cubicBezTo>
                  <a:pt x="2563166" y="977143"/>
                  <a:pt x="2584704" y="979012"/>
                  <a:pt x="2606040" y="982060"/>
                </a:cubicBezTo>
                <a:cubicBezTo>
                  <a:pt x="2624328" y="988156"/>
                  <a:pt x="2642001" y="996567"/>
                  <a:pt x="2660904" y="1000348"/>
                </a:cubicBezTo>
                <a:cubicBezTo>
                  <a:pt x="2678294" y="1003826"/>
                  <a:pt x="2715311" y="1009263"/>
                  <a:pt x="2734056" y="1018636"/>
                </a:cubicBezTo>
                <a:cubicBezTo>
                  <a:pt x="2743886" y="1023551"/>
                  <a:pt x="2751198" y="1033065"/>
                  <a:pt x="2761488" y="1036924"/>
                </a:cubicBezTo>
                <a:cubicBezTo>
                  <a:pt x="2803223" y="1052575"/>
                  <a:pt x="2800797" y="1038290"/>
                  <a:pt x="2834640" y="1055212"/>
                </a:cubicBezTo>
                <a:cubicBezTo>
                  <a:pt x="2844470" y="1060127"/>
                  <a:pt x="2852242" y="1068585"/>
                  <a:pt x="2862072" y="1073500"/>
                </a:cubicBezTo>
                <a:cubicBezTo>
                  <a:pt x="2870693" y="1077811"/>
                  <a:pt x="2880479" y="1079260"/>
                  <a:pt x="2889504" y="1082644"/>
                </a:cubicBezTo>
                <a:cubicBezTo>
                  <a:pt x="2904873" y="1088407"/>
                  <a:pt x="2919984" y="1094836"/>
                  <a:pt x="2935224" y="1100932"/>
                </a:cubicBezTo>
                <a:cubicBezTo>
                  <a:pt x="2963479" y="1129187"/>
                  <a:pt x="2966627" y="1129749"/>
                  <a:pt x="2990088" y="1164940"/>
                </a:cubicBezTo>
                <a:cubicBezTo>
                  <a:pt x="3006038" y="1188865"/>
                  <a:pt x="3018341" y="1215250"/>
                  <a:pt x="3035808" y="1238092"/>
                </a:cubicBezTo>
                <a:cubicBezTo>
                  <a:pt x="3058103" y="1267247"/>
                  <a:pt x="3083007" y="1294435"/>
                  <a:pt x="3108960" y="1320388"/>
                </a:cubicBezTo>
                <a:cubicBezTo>
                  <a:pt x="3131871" y="1343299"/>
                  <a:pt x="3159952" y="1360758"/>
                  <a:pt x="3182112" y="1384396"/>
                </a:cubicBezTo>
                <a:cubicBezTo>
                  <a:pt x="3205881" y="1409749"/>
                  <a:pt x="3222302" y="1441385"/>
                  <a:pt x="3246120" y="1466692"/>
                </a:cubicBezTo>
                <a:cubicBezTo>
                  <a:pt x="3321031" y="1546285"/>
                  <a:pt x="3333618" y="1529365"/>
                  <a:pt x="3401568" y="1612996"/>
                </a:cubicBezTo>
                <a:cubicBezTo>
                  <a:pt x="3419701" y="1635313"/>
                  <a:pt x="3426955" y="1665815"/>
                  <a:pt x="3447288" y="1686148"/>
                </a:cubicBezTo>
                <a:cubicBezTo>
                  <a:pt x="3467621" y="1706481"/>
                  <a:pt x="3497129" y="1715032"/>
                  <a:pt x="3520440" y="1731868"/>
                </a:cubicBezTo>
                <a:cubicBezTo>
                  <a:pt x="3552084" y="1754722"/>
                  <a:pt x="3584279" y="1777419"/>
                  <a:pt x="3611880" y="1805020"/>
                </a:cubicBezTo>
                <a:cubicBezTo>
                  <a:pt x="3650088" y="1843228"/>
                  <a:pt x="3628967" y="1824693"/>
                  <a:pt x="3675888" y="1859884"/>
                </a:cubicBezTo>
                <a:cubicBezTo>
                  <a:pt x="3681984" y="1872076"/>
                  <a:pt x="3685544" y="1885910"/>
                  <a:pt x="3694176" y="1896460"/>
                </a:cubicBezTo>
                <a:cubicBezTo>
                  <a:pt x="3733768" y="1944850"/>
                  <a:pt x="3751820" y="1955695"/>
                  <a:pt x="3794760" y="1987900"/>
                </a:cubicBezTo>
                <a:cubicBezTo>
                  <a:pt x="3816592" y="2053396"/>
                  <a:pt x="3785380" y="1978473"/>
                  <a:pt x="3831336" y="2033620"/>
                </a:cubicBezTo>
                <a:cubicBezTo>
                  <a:pt x="3840062" y="2044092"/>
                  <a:pt x="3839985" y="2060557"/>
                  <a:pt x="3849624" y="2070196"/>
                </a:cubicBezTo>
                <a:cubicBezTo>
                  <a:pt x="3859263" y="2079835"/>
                  <a:pt x="3875295" y="2080305"/>
                  <a:pt x="3886200" y="2088484"/>
                </a:cubicBezTo>
                <a:cubicBezTo>
                  <a:pt x="3899994" y="2098829"/>
                  <a:pt x="3910584" y="2112868"/>
                  <a:pt x="3922776" y="2125060"/>
                </a:cubicBezTo>
                <a:cubicBezTo>
                  <a:pt x="3945760" y="2194011"/>
                  <a:pt x="3912083" y="2111694"/>
                  <a:pt x="3959352" y="2170780"/>
                </a:cubicBezTo>
                <a:cubicBezTo>
                  <a:pt x="3965373" y="2178306"/>
                  <a:pt x="3964699" y="2189353"/>
                  <a:pt x="3968496" y="2198212"/>
                </a:cubicBezTo>
                <a:cubicBezTo>
                  <a:pt x="3973866" y="2210741"/>
                  <a:pt x="3980688" y="2222596"/>
                  <a:pt x="3986784" y="2234788"/>
                </a:cubicBezTo>
                <a:cubicBezTo>
                  <a:pt x="3983736" y="2246980"/>
                  <a:pt x="3985819" y="2261822"/>
                  <a:pt x="3977640" y="2271364"/>
                </a:cubicBezTo>
                <a:cubicBezTo>
                  <a:pt x="3959736" y="2292252"/>
                  <a:pt x="3917518" y="2301245"/>
                  <a:pt x="3895344" y="2317084"/>
                </a:cubicBezTo>
                <a:cubicBezTo>
                  <a:pt x="3835411" y="2359893"/>
                  <a:pt x="3899325" y="2334045"/>
                  <a:pt x="3840480" y="2353660"/>
                </a:cubicBezTo>
                <a:cubicBezTo>
                  <a:pt x="3828288" y="2362804"/>
                  <a:pt x="3817535" y="2374276"/>
                  <a:pt x="3803904" y="2381092"/>
                </a:cubicBezTo>
                <a:cubicBezTo>
                  <a:pt x="3792664" y="2386712"/>
                  <a:pt x="3779250" y="2386262"/>
                  <a:pt x="3767328" y="2390236"/>
                </a:cubicBezTo>
                <a:cubicBezTo>
                  <a:pt x="3751756" y="2395427"/>
                  <a:pt x="3737330" y="2403807"/>
                  <a:pt x="3721608" y="2408524"/>
                </a:cubicBezTo>
                <a:cubicBezTo>
                  <a:pt x="3695523" y="2416349"/>
                  <a:pt x="3672593" y="2414743"/>
                  <a:pt x="3648456" y="2426812"/>
                </a:cubicBezTo>
                <a:cubicBezTo>
                  <a:pt x="3638626" y="2431727"/>
                  <a:pt x="3631450" y="2441625"/>
                  <a:pt x="3621024" y="2445100"/>
                </a:cubicBezTo>
                <a:cubicBezTo>
                  <a:pt x="3603435" y="2450963"/>
                  <a:pt x="3584401" y="2450927"/>
                  <a:pt x="3566160" y="2454244"/>
                </a:cubicBezTo>
                <a:cubicBezTo>
                  <a:pt x="3470353" y="2471663"/>
                  <a:pt x="3566054" y="2454920"/>
                  <a:pt x="3483864" y="2472532"/>
                </a:cubicBezTo>
                <a:cubicBezTo>
                  <a:pt x="3453470" y="2479045"/>
                  <a:pt x="3422580" y="2483281"/>
                  <a:pt x="3392424" y="2490820"/>
                </a:cubicBezTo>
                <a:cubicBezTo>
                  <a:pt x="3380232" y="2493868"/>
                  <a:pt x="3368276" y="2498100"/>
                  <a:pt x="3355848" y="2499964"/>
                </a:cubicBezTo>
                <a:cubicBezTo>
                  <a:pt x="3307244" y="2507255"/>
                  <a:pt x="3258023" y="2510172"/>
                  <a:pt x="3209544" y="2518252"/>
                </a:cubicBezTo>
                <a:cubicBezTo>
                  <a:pt x="3191256" y="2521300"/>
                  <a:pt x="3173151" y="2525790"/>
                  <a:pt x="3154680" y="2527396"/>
                </a:cubicBezTo>
                <a:cubicBezTo>
                  <a:pt x="3102970" y="2531893"/>
                  <a:pt x="3051048" y="2533492"/>
                  <a:pt x="2999232" y="2536540"/>
                </a:cubicBezTo>
                <a:cubicBezTo>
                  <a:pt x="2930535" y="2546354"/>
                  <a:pt x="2881965" y="2554828"/>
                  <a:pt x="2807208" y="2554828"/>
                </a:cubicBezTo>
                <a:cubicBezTo>
                  <a:pt x="2651730" y="2554828"/>
                  <a:pt x="2496312" y="2548732"/>
                  <a:pt x="2340864" y="2545684"/>
                </a:cubicBezTo>
                <a:cubicBezTo>
                  <a:pt x="2271994" y="2499771"/>
                  <a:pt x="2359522" y="2553680"/>
                  <a:pt x="2276856" y="2518252"/>
                </a:cubicBezTo>
                <a:cubicBezTo>
                  <a:pt x="2266755" y="2513923"/>
                  <a:pt x="2258966" y="2505416"/>
                  <a:pt x="2249424" y="2499964"/>
                </a:cubicBezTo>
                <a:cubicBezTo>
                  <a:pt x="2237589" y="2493201"/>
                  <a:pt x="2224683" y="2488439"/>
                  <a:pt x="2212848" y="2481676"/>
                </a:cubicBezTo>
                <a:cubicBezTo>
                  <a:pt x="2203306" y="2476224"/>
                  <a:pt x="2195246" y="2468303"/>
                  <a:pt x="2185416" y="2463388"/>
                </a:cubicBezTo>
                <a:cubicBezTo>
                  <a:pt x="2109700" y="2425530"/>
                  <a:pt x="2209168" y="2488367"/>
                  <a:pt x="2130552" y="2435956"/>
                </a:cubicBezTo>
                <a:cubicBezTo>
                  <a:pt x="1962273" y="2473351"/>
                  <a:pt x="2134345" y="2432151"/>
                  <a:pt x="1965960" y="2481676"/>
                </a:cubicBezTo>
                <a:cubicBezTo>
                  <a:pt x="1941847" y="2488768"/>
                  <a:pt x="1916653" y="2492016"/>
                  <a:pt x="1892808" y="2499964"/>
                </a:cubicBezTo>
                <a:cubicBezTo>
                  <a:pt x="1842464" y="2516745"/>
                  <a:pt x="1797869" y="2541987"/>
                  <a:pt x="1746504" y="2554828"/>
                </a:cubicBezTo>
                <a:cubicBezTo>
                  <a:pt x="1728517" y="2559325"/>
                  <a:pt x="1709820" y="2560336"/>
                  <a:pt x="1691640" y="2563972"/>
                </a:cubicBezTo>
                <a:cubicBezTo>
                  <a:pt x="1555233" y="2591253"/>
                  <a:pt x="1788204" y="2550926"/>
                  <a:pt x="1600200" y="2582260"/>
                </a:cubicBezTo>
                <a:cubicBezTo>
                  <a:pt x="1553492" y="2605614"/>
                  <a:pt x="1572693" y="2600023"/>
                  <a:pt x="1517904" y="2609692"/>
                </a:cubicBezTo>
                <a:lnTo>
                  <a:pt x="1408176" y="2627980"/>
                </a:lnTo>
                <a:cubicBezTo>
                  <a:pt x="1380744" y="2624932"/>
                  <a:pt x="1350567" y="2631179"/>
                  <a:pt x="1325880" y="2618836"/>
                </a:cubicBezTo>
                <a:cubicBezTo>
                  <a:pt x="1300533" y="2606162"/>
                  <a:pt x="1300248" y="2567572"/>
                  <a:pt x="1289304" y="2545684"/>
                </a:cubicBezTo>
                <a:cubicBezTo>
                  <a:pt x="1284389" y="2535854"/>
                  <a:pt x="1277112" y="2527396"/>
                  <a:pt x="1271016" y="2518252"/>
                </a:cubicBezTo>
                <a:cubicBezTo>
                  <a:pt x="1243437" y="2380359"/>
                  <a:pt x="1278555" y="2552177"/>
                  <a:pt x="1252728" y="2435956"/>
                </a:cubicBezTo>
                <a:cubicBezTo>
                  <a:pt x="1249357" y="2420784"/>
                  <a:pt x="1246632" y="2405476"/>
                  <a:pt x="1243584" y="2390236"/>
                </a:cubicBezTo>
                <a:cubicBezTo>
                  <a:pt x="1240536" y="2347564"/>
                  <a:pt x="1255057" y="2299705"/>
                  <a:pt x="1234440" y="2262220"/>
                </a:cubicBezTo>
                <a:cubicBezTo>
                  <a:pt x="1217310" y="2231074"/>
                  <a:pt x="1175359" y="2222065"/>
                  <a:pt x="1143000" y="2207356"/>
                </a:cubicBezTo>
                <a:cubicBezTo>
                  <a:pt x="1094596" y="2185354"/>
                  <a:pt x="975732" y="2154221"/>
                  <a:pt x="923544" y="2143348"/>
                </a:cubicBezTo>
                <a:cubicBezTo>
                  <a:pt x="887243" y="2135785"/>
                  <a:pt x="849710" y="2134366"/>
                  <a:pt x="813816" y="2125060"/>
                </a:cubicBezTo>
                <a:cubicBezTo>
                  <a:pt x="767165" y="2112965"/>
                  <a:pt x="676656" y="2079340"/>
                  <a:pt x="676656" y="2079340"/>
                </a:cubicBezTo>
                <a:cubicBezTo>
                  <a:pt x="582168" y="2082388"/>
                  <a:pt x="487575" y="2083091"/>
                  <a:pt x="393192" y="2088484"/>
                </a:cubicBezTo>
                <a:cubicBezTo>
                  <a:pt x="380645" y="2089201"/>
                  <a:pt x="368653" y="2094017"/>
                  <a:pt x="356616" y="2097628"/>
                </a:cubicBezTo>
                <a:cubicBezTo>
                  <a:pt x="338152" y="2103167"/>
                  <a:pt x="301752" y="2115916"/>
                  <a:pt x="301752" y="2115916"/>
                </a:cubicBezTo>
                <a:cubicBezTo>
                  <a:pt x="293468" y="2122129"/>
                  <a:pt x="251115" y="2154951"/>
                  <a:pt x="237744" y="2161636"/>
                </a:cubicBezTo>
                <a:cubicBezTo>
                  <a:pt x="229123" y="2165947"/>
                  <a:pt x="219456" y="2167732"/>
                  <a:pt x="210312" y="2170780"/>
                </a:cubicBezTo>
                <a:cubicBezTo>
                  <a:pt x="204216" y="2179924"/>
                  <a:pt x="199795" y="2190441"/>
                  <a:pt x="192024" y="2198212"/>
                </a:cubicBezTo>
                <a:cubicBezTo>
                  <a:pt x="184253" y="2205983"/>
                  <a:pt x="173035" y="2209465"/>
                  <a:pt x="164592" y="2216500"/>
                </a:cubicBezTo>
                <a:cubicBezTo>
                  <a:pt x="154658" y="2224779"/>
                  <a:pt x="146304" y="2234788"/>
                  <a:pt x="137160" y="2243932"/>
                </a:cubicBezTo>
                <a:cubicBezTo>
                  <a:pt x="118872" y="2237836"/>
                  <a:pt x="90917" y="2242886"/>
                  <a:pt x="82296" y="2225644"/>
                </a:cubicBezTo>
                <a:cubicBezTo>
                  <a:pt x="65882" y="2192816"/>
                  <a:pt x="76804" y="2152437"/>
                  <a:pt x="73152" y="2115916"/>
                </a:cubicBezTo>
                <a:cubicBezTo>
                  <a:pt x="64196" y="2026353"/>
                  <a:pt x="57498" y="2010216"/>
                  <a:pt x="36576" y="1905604"/>
                </a:cubicBezTo>
                <a:cubicBezTo>
                  <a:pt x="23651" y="1840981"/>
                  <a:pt x="32347" y="1874628"/>
                  <a:pt x="9144" y="1805020"/>
                </a:cubicBezTo>
                <a:lnTo>
                  <a:pt x="0" y="1777588"/>
                </a:lnTo>
                <a:cubicBezTo>
                  <a:pt x="1132" y="1715302"/>
                  <a:pt x="6243" y="1217813"/>
                  <a:pt x="18288" y="1055212"/>
                </a:cubicBezTo>
                <a:cubicBezTo>
                  <a:pt x="21110" y="1017110"/>
                  <a:pt x="55468" y="1005758"/>
                  <a:pt x="73152" y="972916"/>
                </a:cubicBezTo>
                <a:cubicBezTo>
                  <a:pt x="151325" y="827738"/>
                  <a:pt x="151911" y="802414"/>
                  <a:pt x="192024" y="662020"/>
                </a:cubicBezTo>
                <a:cubicBezTo>
                  <a:pt x="235030" y="317972"/>
                  <a:pt x="209208" y="546144"/>
                  <a:pt x="246888" y="131668"/>
                </a:cubicBezTo>
                <a:cubicBezTo>
                  <a:pt x="249661" y="101162"/>
                  <a:pt x="246345" y="69288"/>
                  <a:pt x="256032" y="40228"/>
                </a:cubicBezTo>
                <a:cubicBezTo>
                  <a:pt x="259080" y="31084"/>
                  <a:pt x="258360" y="19612"/>
                  <a:pt x="265176" y="12796"/>
                </a:cubicBezTo>
                <a:cubicBezTo>
                  <a:pt x="271992" y="5980"/>
                  <a:pt x="283464" y="6700"/>
                  <a:pt x="292608" y="3652"/>
                </a:cubicBezTo>
                <a:cubicBezTo>
                  <a:pt x="385051" y="142317"/>
                  <a:pt x="284993" y="0"/>
                  <a:pt x="356616" y="85948"/>
                </a:cubicBezTo>
                <a:cubicBezTo>
                  <a:pt x="363651" y="94391"/>
                  <a:pt x="367869" y="104937"/>
                  <a:pt x="374904" y="113380"/>
                </a:cubicBezTo>
                <a:cubicBezTo>
                  <a:pt x="383183" y="123314"/>
                  <a:pt x="393920" y="130994"/>
                  <a:pt x="402336" y="140812"/>
                </a:cubicBezTo>
                <a:cubicBezTo>
                  <a:pt x="412254" y="152383"/>
                  <a:pt x="419850" y="165817"/>
                  <a:pt x="429768" y="177388"/>
                </a:cubicBezTo>
                <a:cubicBezTo>
                  <a:pt x="438184" y="187206"/>
                  <a:pt x="448921" y="194886"/>
                  <a:pt x="457200" y="204820"/>
                </a:cubicBezTo>
                <a:cubicBezTo>
                  <a:pt x="476895" y="228455"/>
                  <a:pt x="475468" y="232191"/>
                  <a:pt x="484632" y="259684"/>
                </a:cubicBezTo>
                <a:cubicBezTo>
                  <a:pt x="481584" y="268828"/>
                  <a:pt x="482304" y="280300"/>
                  <a:pt x="475488" y="287116"/>
                </a:cubicBezTo>
                <a:cubicBezTo>
                  <a:pt x="440558" y="322046"/>
                  <a:pt x="450065" y="262802"/>
                  <a:pt x="429768" y="323692"/>
                </a:cubicBezTo>
                <a:cubicBezTo>
                  <a:pt x="426876" y="332367"/>
                  <a:pt x="403860" y="338932"/>
                  <a:pt x="420624" y="332836"/>
                </a:cubicBezTo>
                <a:close/>
              </a:path>
            </a:pathLst>
          </a:custGeom>
          <a:solidFill>
            <a:schemeClr val="accent1">
              <a:lumMod val="75000"/>
            </a:schemeClr>
          </a:solidFill>
          <a:ln w="57150">
            <a:solidFill>
              <a:schemeClr val="accent1">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latin typeface="Arial Nova" panose="020B0504020202020204" pitchFamily="34" charset="0"/>
            </a:endParaRPr>
          </a:p>
        </p:txBody>
      </p:sp>
      <p:sp>
        <p:nvSpPr>
          <p:cNvPr id="5" name="ZoneTexte 4"/>
          <p:cNvSpPr txBox="1"/>
          <p:nvPr/>
        </p:nvSpPr>
        <p:spPr>
          <a:xfrm>
            <a:off x="5963986" y="5106701"/>
            <a:ext cx="2252445" cy="461665"/>
          </a:xfrm>
          <a:prstGeom prst="rect">
            <a:avLst/>
          </a:prstGeom>
          <a:noFill/>
        </p:spPr>
        <p:txBody>
          <a:bodyPr wrap="square" rtlCol="0">
            <a:spAutoFit/>
          </a:bodyPr>
          <a:lstStyle/>
          <a:p>
            <a:r>
              <a:rPr lang="fr-FR" sz="2400">
                <a:solidFill>
                  <a:schemeClr val="bg1"/>
                </a:solidFill>
                <a:latin typeface="Arial Nova" panose="020B0504020202020204" pitchFamily="34" charset="0"/>
              </a:rPr>
              <a:t>PROJET</a:t>
            </a:r>
          </a:p>
        </p:txBody>
      </p:sp>
      <p:sp>
        <p:nvSpPr>
          <p:cNvPr id="6" name="Forme libre 5"/>
          <p:cNvSpPr/>
          <p:nvPr/>
        </p:nvSpPr>
        <p:spPr>
          <a:xfrm rot="17527284">
            <a:off x="3710881" y="3073923"/>
            <a:ext cx="2702343" cy="1817165"/>
          </a:xfrm>
          <a:custGeom>
            <a:avLst/>
            <a:gdLst>
              <a:gd name="connsiteX0" fmla="*/ 420624 w 3986784"/>
              <a:gd name="connsiteY0" fmla="*/ 332836 h 2631179"/>
              <a:gd name="connsiteX1" fmla="*/ 530352 w 3986784"/>
              <a:gd name="connsiteY1" fmla="*/ 287116 h 2631179"/>
              <a:gd name="connsiteX2" fmla="*/ 585216 w 3986784"/>
              <a:gd name="connsiteY2" fmla="*/ 259684 h 2631179"/>
              <a:gd name="connsiteX3" fmla="*/ 749808 w 3986784"/>
              <a:gd name="connsiteY3" fmla="*/ 223108 h 2631179"/>
              <a:gd name="connsiteX4" fmla="*/ 859536 w 3986784"/>
              <a:gd name="connsiteY4" fmla="*/ 204820 h 2631179"/>
              <a:gd name="connsiteX5" fmla="*/ 1444752 w 3986784"/>
              <a:gd name="connsiteY5" fmla="*/ 223108 h 2631179"/>
              <a:gd name="connsiteX6" fmla="*/ 1554480 w 3986784"/>
              <a:gd name="connsiteY6" fmla="*/ 241396 h 2631179"/>
              <a:gd name="connsiteX7" fmla="*/ 1783080 w 3986784"/>
              <a:gd name="connsiteY7" fmla="*/ 259684 h 2631179"/>
              <a:gd name="connsiteX8" fmla="*/ 1828800 w 3986784"/>
              <a:gd name="connsiteY8" fmla="*/ 268828 h 2631179"/>
              <a:gd name="connsiteX9" fmla="*/ 1993392 w 3986784"/>
              <a:gd name="connsiteY9" fmla="*/ 287116 h 2631179"/>
              <a:gd name="connsiteX10" fmla="*/ 2075688 w 3986784"/>
              <a:gd name="connsiteY10" fmla="*/ 314548 h 2631179"/>
              <a:gd name="connsiteX11" fmla="*/ 2130552 w 3986784"/>
              <a:gd name="connsiteY11" fmla="*/ 332836 h 2631179"/>
              <a:gd name="connsiteX12" fmla="*/ 2130552 w 3986784"/>
              <a:gd name="connsiteY12" fmla="*/ 689452 h 2631179"/>
              <a:gd name="connsiteX13" fmla="*/ 2139696 w 3986784"/>
              <a:gd name="connsiteY13" fmla="*/ 744316 h 2631179"/>
              <a:gd name="connsiteX14" fmla="*/ 2167128 w 3986784"/>
              <a:gd name="connsiteY14" fmla="*/ 799180 h 2631179"/>
              <a:gd name="connsiteX15" fmla="*/ 2194560 w 3986784"/>
              <a:gd name="connsiteY15" fmla="*/ 817468 h 2631179"/>
              <a:gd name="connsiteX16" fmla="*/ 2249424 w 3986784"/>
              <a:gd name="connsiteY16" fmla="*/ 872332 h 2631179"/>
              <a:gd name="connsiteX17" fmla="*/ 2340864 w 3986784"/>
              <a:gd name="connsiteY17" fmla="*/ 927196 h 2631179"/>
              <a:gd name="connsiteX18" fmla="*/ 2368296 w 3986784"/>
              <a:gd name="connsiteY18" fmla="*/ 945484 h 2631179"/>
              <a:gd name="connsiteX19" fmla="*/ 2468880 w 3986784"/>
              <a:gd name="connsiteY19" fmla="*/ 954628 h 2631179"/>
              <a:gd name="connsiteX20" fmla="*/ 2514600 w 3986784"/>
              <a:gd name="connsiteY20" fmla="*/ 963772 h 2631179"/>
              <a:gd name="connsiteX21" fmla="*/ 2542032 w 3986784"/>
              <a:gd name="connsiteY21" fmla="*/ 972916 h 2631179"/>
              <a:gd name="connsiteX22" fmla="*/ 2606040 w 3986784"/>
              <a:gd name="connsiteY22" fmla="*/ 982060 h 2631179"/>
              <a:gd name="connsiteX23" fmla="*/ 2660904 w 3986784"/>
              <a:gd name="connsiteY23" fmla="*/ 1000348 h 2631179"/>
              <a:gd name="connsiteX24" fmla="*/ 2734056 w 3986784"/>
              <a:gd name="connsiteY24" fmla="*/ 1018636 h 2631179"/>
              <a:gd name="connsiteX25" fmla="*/ 2761488 w 3986784"/>
              <a:gd name="connsiteY25" fmla="*/ 1036924 h 2631179"/>
              <a:gd name="connsiteX26" fmla="*/ 2834640 w 3986784"/>
              <a:gd name="connsiteY26" fmla="*/ 1055212 h 2631179"/>
              <a:gd name="connsiteX27" fmla="*/ 2862072 w 3986784"/>
              <a:gd name="connsiteY27" fmla="*/ 1073500 h 2631179"/>
              <a:gd name="connsiteX28" fmla="*/ 2889504 w 3986784"/>
              <a:gd name="connsiteY28" fmla="*/ 1082644 h 2631179"/>
              <a:gd name="connsiteX29" fmla="*/ 2935224 w 3986784"/>
              <a:gd name="connsiteY29" fmla="*/ 1100932 h 2631179"/>
              <a:gd name="connsiteX30" fmla="*/ 2990088 w 3986784"/>
              <a:gd name="connsiteY30" fmla="*/ 1164940 h 2631179"/>
              <a:gd name="connsiteX31" fmla="*/ 3035808 w 3986784"/>
              <a:gd name="connsiteY31" fmla="*/ 1238092 h 2631179"/>
              <a:gd name="connsiteX32" fmla="*/ 3108960 w 3986784"/>
              <a:gd name="connsiteY32" fmla="*/ 1320388 h 2631179"/>
              <a:gd name="connsiteX33" fmla="*/ 3182112 w 3986784"/>
              <a:gd name="connsiteY33" fmla="*/ 1384396 h 2631179"/>
              <a:gd name="connsiteX34" fmla="*/ 3246120 w 3986784"/>
              <a:gd name="connsiteY34" fmla="*/ 1466692 h 2631179"/>
              <a:gd name="connsiteX35" fmla="*/ 3401568 w 3986784"/>
              <a:gd name="connsiteY35" fmla="*/ 1612996 h 2631179"/>
              <a:gd name="connsiteX36" fmla="*/ 3447288 w 3986784"/>
              <a:gd name="connsiteY36" fmla="*/ 1686148 h 2631179"/>
              <a:gd name="connsiteX37" fmla="*/ 3520440 w 3986784"/>
              <a:gd name="connsiteY37" fmla="*/ 1731868 h 2631179"/>
              <a:gd name="connsiteX38" fmla="*/ 3611880 w 3986784"/>
              <a:gd name="connsiteY38" fmla="*/ 1805020 h 2631179"/>
              <a:gd name="connsiteX39" fmla="*/ 3675888 w 3986784"/>
              <a:gd name="connsiteY39" fmla="*/ 1859884 h 2631179"/>
              <a:gd name="connsiteX40" fmla="*/ 3694176 w 3986784"/>
              <a:gd name="connsiteY40" fmla="*/ 1896460 h 2631179"/>
              <a:gd name="connsiteX41" fmla="*/ 3794760 w 3986784"/>
              <a:gd name="connsiteY41" fmla="*/ 1987900 h 2631179"/>
              <a:gd name="connsiteX42" fmla="*/ 3831336 w 3986784"/>
              <a:gd name="connsiteY42" fmla="*/ 2033620 h 2631179"/>
              <a:gd name="connsiteX43" fmla="*/ 3849624 w 3986784"/>
              <a:gd name="connsiteY43" fmla="*/ 2070196 h 2631179"/>
              <a:gd name="connsiteX44" fmla="*/ 3886200 w 3986784"/>
              <a:gd name="connsiteY44" fmla="*/ 2088484 h 2631179"/>
              <a:gd name="connsiteX45" fmla="*/ 3922776 w 3986784"/>
              <a:gd name="connsiteY45" fmla="*/ 2125060 h 2631179"/>
              <a:gd name="connsiteX46" fmla="*/ 3959352 w 3986784"/>
              <a:gd name="connsiteY46" fmla="*/ 2170780 h 2631179"/>
              <a:gd name="connsiteX47" fmla="*/ 3968496 w 3986784"/>
              <a:gd name="connsiteY47" fmla="*/ 2198212 h 2631179"/>
              <a:gd name="connsiteX48" fmla="*/ 3986784 w 3986784"/>
              <a:gd name="connsiteY48" fmla="*/ 2234788 h 2631179"/>
              <a:gd name="connsiteX49" fmla="*/ 3977640 w 3986784"/>
              <a:gd name="connsiteY49" fmla="*/ 2271364 h 2631179"/>
              <a:gd name="connsiteX50" fmla="*/ 3895344 w 3986784"/>
              <a:gd name="connsiteY50" fmla="*/ 2317084 h 2631179"/>
              <a:gd name="connsiteX51" fmla="*/ 3840480 w 3986784"/>
              <a:gd name="connsiteY51" fmla="*/ 2353660 h 2631179"/>
              <a:gd name="connsiteX52" fmla="*/ 3803904 w 3986784"/>
              <a:gd name="connsiteY52" fmla="*/ 2381092 h 2631179"/>
              <a:gd name="connsiteX53" fmla="*/ 3767328 w 3986784"/>
              <a:gd name="connsiteY53" fmla="*/ 2390236 h 2631179"/>
              <a:gd name="connsiteX54" fmla="*/ 3721608 w 3986784"/>
              <a:gd name="connsiteY54" fmla="*/ 2408524 h 2631179"/>
              <a:gd name="connsiteX55" fmla="*/ 3648456 w 3986784"/>
              <a:gd name="connsiteY55" fmla="*/ 2426812 h 2631179"/>
              <a:gd name="connsiteX56" fmla="*/ 3621024 w 3986784"/>
              <a:gd name="connsiteY56" fmla="*/ 2445100 h 2631179"/>
              <a:gd name="connsiteX57" fmla="*/ 3566160 w 3986784"/>
              <a:gd name="connsiteY57" fmla="*/ 2454244 h 2631179"/>
              <a:gd name="connsiteX58" fmla="*/ 3483864 w 3986784"/>
              <a:gd name="connsiteY58" fmla="*/ 2472532 h 2631179"/>
              <a:gd name="connsiteX59" fmla="*/ 3392424 w 3986784"/>
              <a:gd name="connsiteY59" fmla="*/ 2490820 h 2631179"/>
              <a:gd name="connsiteX60" fmla="*/ 3355848 w 3986784"/>
              <a:gd name="connsiteY60" fmla="*/ 2499964 h 2631179"/>
              <a:gd name="connsiteX61" fmla="*/ 3209544 w 3986784"/>
              <a:gd name="connsiteY61" fmla="*/ 2518252 h 2631179"/>
              <a:gd name="connsiteX62" fmla="*/ 3154680 w 3986784"/>
              <a:gd name="connsiteY62" fmla="*/ 2527396 h 2631179"/>
              <a:gd name="connsiteX63" fmla="*/ 2999232 w 3986784"/>
              <a:gd name="connsiteY63" fmla="*/ 2536540 h 2631179"/>
              <a:gd name="connsiteX64" fmla="*/ 2807208 w 3986784"/>
              <a:gd name="connsiteY64" fmla="*/ 2554828 h 2631179"/>
              <a:gd name="connsiteX65" fmla="*/ 2340864 w 3986784"/>
              <a:gd name="connsiteY65" fmla="*/ 2545684 h 2631179"/>
              <a:gd name="connsiteX66" fmla="*/ 2276856 w 3986784"/>
              <a:gd name="connsiteY66" fmla="*/ 2518252 h 2631179"/>
              <a:gd name="connsiteX67" fmla="*/ 2249424 w 3986784"/>
              <a:gd name="connsiteY67" fmla="*/ 2499964 h 2631179"/>
              <a:gd name="connsiteX68" fmla="*/ 2212848 w 3986784"/>
              <a:gd name="connsiteY68" fmla="*/ 2481676 h 2631179"/>
              <a:gd name="connsiteX69" fmla="*/ 2185416 w 3986784"/>
              <a:gd name="connsiteY69" fmla="*/ 2463388 h 2631179"/>
              <a:gd name="connsiteX70" fmla="*/ 2130552 w 3986784"/>
              <a:gd name="connsiteY70" fmla="*/ 2435956 h 2631179"/>
              <a:gd name="connsiteX71" fmla="*/ 1965960 w 3986784"/>
              <a:gd name="connsiteY71" fmla="*/ 2481676 h 2631179"/>
              <a:gd name="connsiteX72" fmla="*/ 1892808 w 3986784"/>
              <a:gd name="connsiteY72" fmla="*/ 2499964 h 2631179"/>
              <a:gd name="connsiteX73" fmla="*/ 1746504 w 3986784"/>
              <a:gd name="connsiteY73" fmla="*/ 2554828 h 2631179"/>
              <a:gd name="connsiteX74" fmla="*/ 1691640 w 3986784"/>
              <a:gd name="connsiteY74" fmla="*/ 2563972 h 2631179"/>
              <a:gd name="connsiteX75" fmla="*/ 1600200 w 3986784"/>
              <a:gd name="connsiteY75" fmla="*/ 2582260 h 2631179"/>
              <a:gd name="connsiteX76" fmla="*/ 1517904 w 3986784"/>
              <a:gd name="connsiteY76" fmla="*/ 2609692 h 2631179"/>
              <a:gd name="connsiteX77" fmla="*/ 1408176 w 3986784"/>
              <a:gd name="connsiteY77" fmla="*/ 2627980 h 2631179"/>
              <a:gd name="connsiteX78" fmla="*/ 1325880 w 3986784"/>
              <a:gd name="connsiteY78" fmla="*/ 2618836 h 2631179"/>
              <a:gd name="connsiteX79" fmla="*/ 1289304 w 3986784"/>
              <a:gd name="connsiteY79" fmla="*/ 2545684 h 2631179"/>
              <a:gd name="connsiteX80" fmla="*/ 1271016 w 3986784"/>
              <a:gd name="connsiteY80" fmla="*/ 2518252 h 2631179"/>
              <a:gd name="connsiteX81" fmla="*/ 1252728 w 3986784"/>
              <a:gd name="connsiteY81" fmla="*/ 2435956 h 2631179"/>
              <a:gd name="connsiteX82" fmla="*/ 1243584 w 3986784"/>
              <a:gd name="connsiteY82" fmla="*/ 2390236 h 2631179"/>
              <a:gd name="connsiteX83" fmla="*/ 1234440 w 3986784"/>
              <a:gd name="connsiteY83" fmla="*/ 2262220 h 2631179"/>
              <a:gd name="connsiteX84" fmla="*/ 1143000 w 3986784"/>
              <a:gd name="connsiteY84" fmla="*/ 2207356 h 2631179"/>
              <a:gd name="connsiteX85" fmla="*/ 923544 w 3986784"/>
              <a:gd name="connsiteY85" fmla="*/ 2143348 h 2631179"/>
              <a:gd name="connsiteX86" fmla="*/ 813816 w 3986784"/>
              <a:gd name="connsiteY86" fmla="*/ 2125060 h 2631179"/>
              <a:gd name="connsiteX87" fmla="*/ 676656 w 3986784"/>
              <a:gd name="connsiteY87" fmla="*/ 2079340 h 2631179"/>
              <a:gd name="connsiteX88" fmla="*/ 393192 w 3986784"/>
              <a:gd name="connsiteY88" fmla="*/ 2088484 h 2631179"/>
              <a:gd name="connsiteX89" fmla="*/ 356616 w 3986784"/>
              <a:gd name="connsiteY89" fmla="*/ 2097628 h 2631179"/>
              <a:gd name="connsiteX90" fmla="*/ 301752 w 3986784"/>
              <a:gd name="connsiteY90" fmla="*/ 2115916 h 2631179"/>
              <a:gd name="connsiteX91" fmla="*/ 237744 w 3986784"/>
              <a:gd name="connsiteY91" fmla="*/ 2161636 h 2631179"/>
              <a:gd name="connsiteX92" fmla="*/ 210312 w 3986784"/>
              <a:gd name="connsiteY92" fmla="*/ 2170780 h 2631179"/>
              <a:gd name="connsiteX93" fmla="*/ 192024 w 3986784"/>
              <a:gd name="connsiteY93" fmla="*/ 2198212 h 2631179"/>
              <a:gd name="connsiteX94" fmla="*/ 164592 w 3986784"/>
              <a:gd name="connsiteY94" fmla="*/ 2216500 h 2631179"/>
              <a:gd name="connsiteX95" fmla="*/ 137160 w 3986784"/>
              <a:gd name="connsiteY95" fmla="*/ 2243932 h 2631179"/>
              <a:gd name="connsiteX96" fmla="*/ 82296 w 3986784"/>
              <a:gd name="connsiteY96" fmla="*/ 2225644 h 2631179"/>
              <a:gd name="connsiteX97" fmla="*/ 73152 w 3986784"/>
              <a:gd name="connsiteY97" fmla="*/ 2115916 h 2631179"/>
              <a:gd name="connsiteX98" fmla="*/ 36576 w 3986784"/>
              <a:gd name="connsiteY98" fmla="*/ 1905604 h 2631179"/>
              <a:gd name="connsiteX99" fmla="*/ 9144 w 3986784"/>
              <a:gd name="connsiteY99" fmla="*/ 1805020 h 2631179"/>
              <a:gd name="connsiteX100" fmla="*/ 0 w 3986784"/>
              <a:gd name="connsiteY100" fmla="*/ 1777588 h 2631179"/>
              <a:gd name="connsiteX101" fmla="*/ 18288 w 3986784"/>
              <a:gd name="connsiteY101" fmla="*/ 1055212 h 2631179"/>
              <a:gd name="connsiteX102" fmla="*/ 73152 w 3986784"/>
              <a:gd name="connsiteY102" fmla="*/ 972916 h 2631179"/>
              <a:gd name="connsiteX103" fmla="*/ 192024 w 3986784"/>
              <a:gd name="connsiteY103" fmla="*/ 662020 h 2631179"/>
              <a:gd name="connsiteX104" fmla="*/ 246888 w 3986784"/>
              <a:gd name="connsiteY104" fmla="*/ 131668 h 2631179"/>
              <a:gd name="connsiteX105" fmla="*/ 256032 w 3986784"/>
              <a:gd name="connsiteY105" fmla="*/ 40228 h 2631179"/>
              <a:gd name="connsiteX106" fmla="*/ 265176 w 3986784"/>
              <a:gd name="connsiteY106" fmla="*/ 12796 h 2631179"/>
              <a:gd name="connsiteX107" fmla="*/ 292608 w 3986784"/>
              <a:gd name="connsiteY107" fmla="*/ 3652 h 2631179"/>
              <a:gd name="connsiteX108" fmla="*/ 356616 w 3986784"/>
              <a:gd name="connsiteY108" fmla="*/ 85948 h 2631179"/>
              <a:gd name="connsiteX109" fmla="*/ 374904 w 3986784"/>
              <a:gd name="connsiteY109" fmla="*/ 113380 h 2631179"/>
              <a:gd name="connsiteX110" fmla="*/ 402336 w 3986784"/>
              <a:gd name="connsiteY110" fmla="*/ 140812 h 2631179"/>
              <a:gd name="connsiteX111" fmla="*/ 429768 w 3986784"/>
              <a:gd name="connsiteY111" fmla="*/ 177388 h 2631179"/>
              <a:gd name="connsiteX112" fmla="*/ 457200 w 3986784"/>
              <a:gd name="connsiteY112" fmla="*/ 204820 h 2631179"/>
              <a:gd name="connsiteX113" fmla="*/ 484632 w 3986784"/>
              <a:gd name="connsiteY113" fmla="*/ 259684 h 2631179"/>
              <a:gd name="connsiteX114" fmla="*/ 475488 w 3986784"/>
              <a:gd name="connsiteY114" fmla="*/ 287116 h 2631179"/>
              <a:gd name="connsiteX115" fmla="*/ 429768 w 3986784"/>
              <a:gd name="connsiteY115" fmla="*/ 323692 h 2631179"/>
              <a:gd name="connsiteX116" fmla="*/ 420624 w 3986784"/>
              <a:gd name="connsiteY116" fmla="*/ 332836 h 2631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3986784" h="2631179">
                <a:moveTo>
                  <a:pt x="420624" y="332836"/>
                </a:moveTo>
                <a:cubicBezTo>
                  <a:pt x="437388" y="326740"/>
                  <a:pt x="381829" y="349000"/>
                  <a:pt x="530352" y="287116"/>
                </a:cubicBezTo>
                <a:cubicBezTo>
                  <a:pt x="549226" y="279252"/>
                  <a:pt x="565961" y="266561"/>
                  <a:pt x="585216" y="259684"/>
                </a:cubicBezTo>
                <a:cubicBezTo>
                  <a:pt x="615657" y="248812"/>
                  <a:pt x="723836" y="227830"/>
                  <a:pt x="749808" y="223108"/>
                </a:cubicBezTo>
                <a:cubicBezTo>
                  <a:pt x="786290" y="216475"/>
                  <a:pt x="859536" y="204820"/>
                  <a:pt x="859536" y="204820"/>
                </a:cubicBezTo>
                <a:lnTo>
                  <a:pt x="1444752" y="223108"/>
                </a:lnTo>
                <a:cubicBezTo>
                  <a:pt x="1481328" y="229204"/>
                  <a:pt x="1517472" y="239083"/>
                  <a:pt x="1554480" y="241396"/>
                </a:cubicBezTo>
                <a:cubicBezTo>
                  <a:pt x="1636808" y="246541"/>
                  <a:pt x="1703918" y="248375"/>
                  <a:pt x="1783080" y="259684"/>
                </a:cubicBezTo>
                <a:cubicBezTo>
                  <a:pt x="1798466" y="261882"/>
                  <a:pt x="1813365" y="267012"/>
                  <a:pt x="1828800" y="268828"/>
                </a:cubicBezTo>
                <a:cubicBezTo>
                  <a:pt x="2046747" y="294469"/>
                  <a:pt x="1856991" y="264383"/>
                  <a:pt x="1993392" y="287116"/>
                </a:cubicBezTo>
                <a:cubicBezTo>
                  <a:pt x="2060452" y="320646"/>
                  <a:pt x="1997694" y="293277"/>
                  <a:pt x="2075688" y="314548"/>
                </a:cubicBezTo>
                <a:cubicBezTo>
                  <a:pt x="2094286" y="319620"/>
                  <a:pt x="2130552" y="332836"/>
                  <a:pt x="2130552" y="332836"/>
                </a:cubicBezTo>
                <a:cubicBezTo>
                  <a:pt x="2112654" y="493919"/>
                  <a:pt x="2116016" y="427801"/>
                  <a:pt x="2130552" y="689452"/>
                </a:cubicBezTo>
                <a:cubicBezTo>
                  <a:pt x="2131580" y="707964"/>
                  <a:pt x="2135674" y="726217"/>
                  <a:pt x="2139696" y="744316"/>
                </a:cubicBezTo>
                <a:cubicBezTo>
                  <a:pt x="2143946" y="763440"/>
                  <a:pt x="2153036" y="785088"/>
                  <a:pt x="2167128" y="799180"/>
                </a:cubicBezTo>
                <a:cubicBezTo>
                  <a:pt x="2174899" y="806951"/>
                  <a:pt x="2185416" y="811372"/>
                  <a:pt x="2194560" y="817468"/>
                </a:cubicBezTo>
                <a:cubicBezTo>
                  <a:pt x="2210161" y="864270"/>
                  <a:pt x="2193897" y="835314"/>
                  <a:pt x="2249424" y="872332"/>
                </a:cubicBezTo>
                <a:cubicBezTo>
                  <a:pt x="2367584" y="951105"/>
                  <a:pt x="2184858" y="840526"/>
                  <a:pt x="2340864" y="927196"/>
                </a:cubicBezTo>
                <a:cubicBezTo>
                  <a:pt x="2350471" y="932533"/>
                  <a:pt x="2357550" y="943181"/>
                  <a:pt x="2368296" y="945484"/>
                </a:cubicBezTo>
                <a:cubicBezTo>
                  <a:pt x="2401215" y="952538"/>
                  <a:pt x="2435352" y="951580"/>
                  <a:pt x="2468880" y="954628"/>
                </a:cubicBezTo>
                <a:cubicBezTo>
                  <a:pt x="2484120" y="957676"/>
                  <a:pt x="2499522" y="960003"/>
                  <a:pt x="2514600" y="963772"/>
                </a:cubicBezTo>
                <a:cubicBezTo>
                  <a:pt x="2523951" y="966110"/>
                  <a:pt x="2532581" y="971026"/>
                  <a:pt x="2542032" y="972916"/>
                </a:cubicBezTo>
                <a:cubicBezTo>
                  <a:pt x="2563166" y="977143"/>
                  <a:pt x="2584704" y="979012"/>
                  <a:pt x="2606040" y="982060"/>
                </a:cubicBezTo>
                <a:cubicBezTo>
                  <a:pt x="2624328" y="988156"/>
                  <a:pt x="2642001" y="996567"/>
                  <a:pt x="2660904" y="1000348"/>
                </a:cubicBezTo>
                <a:cubicBezTo>
                  <a:pt x="2678294" y="1003826"/>
                  <a:pt x="2715311" y="1009263"/>
                  <a:pt x="2734056" y="1018636"/>
                </a:cubicBezTo>
                <a:cubicBezTo>
                  <a:pt x="2743886" y="1023551"/>
                  <a:pt x="2751198" y="1033065"/>
                  <a:pt x="2761488" y="1036924"/>
                </a:cubicBezTo>
                <a:cubicBezTo>
                  <a:pt x="2803223" y="1052575"/>
                  <a:pt x="2800797" y="1038290"/>
                  <a:pt x="2834640" y="1055212"/>
                </a:cubicBezTo>
                <a:cubicBezTo>
                  <a:pt x="2844470" y="1060127"/>
                  <a:pt x="2852242" y="1068585"/>
                  <a:pt x="2862072" y="1073500"/>
                </a:cubicBezTo>
                <a:cubicBezTo>
                  <a:pt x="2870693" y="1077811"/>
                  <a:pt x="2880479" y="1079260"/>
                  <a:pt x="2889504" y="1082644"/>
                </a:cubicBezTo>
                <a:cubicBezTo>
                  <a:pt x="2904873" y="1088407"/>
                  <a:pt x="2919984" y="1094836"/>
                  <a:pt x="2935224" y="1100932"/>
                </a:cubicBezTo>
                <a:cubicBezTo>
                  <a:pt x="2963479" y="1129187"/>
                  <a:pt x="2966627" y="1129749"/>
                  <a:pt x="2990088" y="1164940"/>
                </a:cubicBezTo>
                <a:cubicBezTo>
                  <a:pt x="3006038" y="1188865"/>
                  <a:pt x="3018341" y="1215250"/>
                  <a:pt x="3035808" y="1238092"/>
                </a:cubicBezTo>
                <a:cubicBezTo>
                  <a:pt x="3058103" y="1267247"/>
                  <a:pt x="3083007" y="1294435"/>
                  <a:pt x="3108960" y="1320388"/>
                </a:cubicBezTo>
                <a:cubicBezTo>
                  <a:pt x="3131871" y="1343299"/>
                  <a:pt x="3159952" y="1360758"/>
                  <a:pt x="3182112" y="1384396"/>
                </a:cubicBezTo>
                <a:cubicBezTo>
                  <a:pt x="3205881" y="1409749"/>
                  <a:pt x="3222302" y="1441385"/>
                  <a:pt x="3246120" y="1466692"/>
                </a:cubicBezTo>
                <a:cubicBezTo>
                  <a:pt x="3321031" y="1546285"/>
                  <a:pt x="3333618" y="1529365"/>
                  <a:pt x="3401568" y="1612996"/>
                </a:cubicBezTo>
                <a:cubicBezTo>
                  <a:pt x="3419701" y="1635313"/>
                  <a:pt x="3426955" y="1665815"/>
                  <a:pt x="3447288" y="1686148"/>
                </a:cubicBezTo>
                <a:cubicBezTo>
                  <a:pt x="3467621" y="1706481"/>
                  <a:pt x="3497129" y="1715032"/>
                  <a:pt x="3520440" y="1731868"/>
                </a:cubicBezTo>
                <a:cubicBezTo>
                  <a:pt x="3552084" y="1754722"/>
                  <a:pt x="3584279" y="1777419"/>
                  <a:pt x="3611880" y="1805020"/>
                </a:cubicBezTo>
                <a:cubicBezTo>
                  <a:pt x="3650088" y="1843228"/>
                  <a:pt x="3628967" y="1824693"/>
                  <a:pt x="3675888" y="1859884"/>
                </a:cubicBezTo>
                <a:cubicBezTo>
                  <a:pt x="3681984" y="1872076"/>
                  <a:pt x="3685544" y="1885910"/>
                  <a:pt x="3694176" y="1896460"/>
                </a:cubicBezTo>
                <a:cubicBezTo>
                  <a:pt x="3733768" y="1944850"/>
                  <a:pt x="3751820" y="1955695"/>
                  <a:pt x="3794760" y="1987900"/>
                </a:cubicBezTo>
                <a:cubicBezTo>
                  <a:pt x="3816592" y="2053396"/>
                  <a:pt x="3785380" y="1978473"/>
                  <a:pt x="3831336" y="2033620"/>
                </a:cubicBezTo>
                <a:cubicBezTo>
                  <a:pt x="3840062" y="2044092"/>
                  <a:pt x="3839985" y="2060557"/>
                  <a:pt x="3849624" y="2070196"/>
                </a:cubicBezTo>
                <a:cubicBezTo>
                  <a:pt x="3859263" y="2079835"/>
                  <a:pt x="3875295" y="2080305"/>
                  <a:pt x="3886200" y="2088484"/>
                </a:cubicBezTo>
                <a:cubicBezTo>
                  <a:pt x="3899994" y="2098829"/>
                  <a:pt x="3910584" y="2112868"/>
                  <a:pt x="3922776" y="2125060"/>
                </a:cubicBezTo>
                <a:cubicBezTo>
                  <a:pt x="3945760" y="2194011"/>
                  <a:pt x="3912083" y="2111694"/>
                  <a:pt x="3959352" y="2170780"/>
                </a:cubicBezTo>
                <a:cubicBezTo>
                  <a:pt x="3965373" y="2178306"/>
                  <a:pt x="3964699" y="2189353"/>
                  <a:pt x="3968496" y="2198212"/>
                </a:cubicBezTo>
                <a:cubicBezTo>
                  <a:pt x="3973866" y="2210741"/>
                  <a:pt x="3980688" y="2222596"/>
                  <a:pt x="3986784" y="2234788"/>
                </a:cubicBezTo>
                <a:cubicBezTo>
                  <a:pt x="3983736" y="2246980"/>
                  <a:pt x="3985819" y="2261822"/>
                  <a:pt x="3977640" y="2271364"/>
                </a:cubicBezTo>
                <a:cubicBezTo>
                  <a:pt x="3959736" y="2292252"/>
                  <a:pt x="3917518" y="2301245"/>
                  <a:pt x="3895344" y="2317084"/>
                </a:cubicBezTo>
                <a:cubicBezTo>
                  <a:pt x="3835411" y="2359893"/>
                  <a:pt x="3899325" y="2334045"/>
                  <a:pt x="3840480" y="2353660"/>
                </a:cubicBezTo>
                <a:cubicBezTo>
                  <a:pt x="3828288" y="2362804"/>
                  <a:pt x="3817535" y="2374276"/>
                  <a:pt x="3803904" y="2381092"/>
                </a:cubicBezTo>
                <a:cubicBezTo>
                  <a:pt x="3792664" y="2386712"/>
                  <a:pt x="3779250" y="2386262"/>
                  <a:pt x="3767328" y="2390236"/>
                </a:cubicBezTo>
                <a:cubicBezTo>
                  <a:pt x="3751756" y="2395427"/>
                  <a:pt x="3737330" y="2403807"/>
                  <a:pt x="3721608" y="2408524"/>
                </a:cubicBezTo>
                <a:cubicBezTo>
                  <a:pt x="3695523" y="2416349"/>
                  <a:pt x="3672593" y="2414743"/>
                  <a:pt x="3648456" y="2426812"/>
                </a:cubicBezTo>
                <a:cubicBezTo>
                  <a:pt x="3638626" y="2431727"/>
                  <a:pt x="3631450" y="2441625"/>
                  <a:pt x="3621024" y="2445100"/>
                </a:cubicBezTo>
                <a:cubicBezTo>
                  <a:pt x="3603435" y="2450963"/>
                  <a:pt x="3584401" y="2450927"/>
                  <a:pt x="3566160" y="2454244"/>
                </a:cubicBezTo>
                <a:cubicBezTo>
                  <a:pt x="3470353" y="2471663"/>
                  <a:pt x="3566054" y="2454920"/>
                  <a:pt x="3483864" y="2472532"/>
                </a:cubicBezTo>
                <a:cubicBezTo>
                  <a:pt x="3453470" y="2479045"/>
                  <a:pt x="3422580" y="2483281"/>
                  <a:pt x="3392424" y="2490820"/>
                </a:cubicBezTo>
                <a:cubicBezTo>
                  <a:pt x="3380232" y="2493868"/>
                  <a:pt x="3368276" y="2498100"/>
                  <a:pt x="3355848" y="2499964"/>
                </a:cubicBezTo>
                <a:cubicBezTo>
                  <a:pt x="3307244" y="2507255"/>
                  <a:pt x="3258023" y="2510172"/>
                  <a:pt x="3209544" y="2518252"/>
                </a:cubicBezTo>
                <a:cubicBezTo>
                  <a:pt x="3191256" y="2521300"/>
                  <a:pt x="3173151" y="2525790"/>
                  <a:pt x="3154680" y="2527396"/>
                </a:cubicBezTo>
                <a:cubicBezTo>
                  <a:pt x="3102970" y="2531893"/>
                  <a:pt x="3051048" y="2533492"/>
                  <a:pt x="2999232" y="2536540"/>
                </a:cubicBezTo>
                <a:cubicBezTo>
                  <a:pt x="2930535" y="2546354"/>
                  <a:pt x="2881965" y="2554828"/>
                  <a:pt x="2807208" y="2554828"/>
                </a:cubicBezTo>
                <a:cubicBezTo>
                  <a:pt x="2651730" y="2554828"/>
                  <a:pt x="2496312" y="2548732"/>
                  <a:pt x="2340864" y="2545684"/>
                </a:cubicBezTo>
                <a:cubicBezTo>
                  <a:pt x="2271994" y="2499771"/>
                  <a:pt x="2359522" y="2553680"/>
                  <a:pt x="2276856" y="2518252"/>
                </a:cubicBezTo>
                <a:cubicBezTo>
                  <a:pt x="2266755" y="2513923"/>
                  <a:pt x="2258966" y="2505416"/>
                  <a:pt x="2249424" y="2499964"/>
                </a:cubicBezTo>
                <a:cubicBezTo>
                  <a:pt x="2237589" y="2493201"/>
                  <a:pt x="2224683" y="2488439"/>
                  <a:pt x="2212848" y="2481676"/>
                </a:cubicBezTo>
                <a:cubicBezTo>
                  <a:pt x="2203306" y="2476224"/>
                  <a:pt x="2195246" y="2468303"/>
                  <a:pt x="2185416" y="2463388"/>
                </a:cubicBezTo>
                <a:cubicBezTo>
                  <a:pt x="2109700" y="2425530"/>
                  <a:pt x="2209168" y="2488367"/>
                  <a:pt x="2130552" y="2435956"/>
                </a:cubicBezTo>
                <a:cubicBezTo>
                  <a:pt x="1962273" y="2473351"/>
                  <a:pt x="2134345" y="2432151"/>
                  <a:pt x="1965960" y="2481676"/>
                </a:cubicBezTo>
                <a:cubicBezTo>
                  <a:pt x="1941847" y="2488768"/>
                  <a:pt x="1916653" y="2492016"/>
                  <a:pt x="1892808" y="2499964"/>
                </a:cubicBezTo>
                <a:cubicBezTo>
                  <a:pt x="1842464" y="2516745"/>
                  <a:pt x="1797869" y="2541987"/>
                  <a:pt x="1746504" y="2554828"/>
                </a:cubicBezTo>
                <a:cubicBezTo>
                  <a:pt x="1728517" y="2559325"/>
                  <a:pt x="1709820" y="2560336"/>
                  <a:pt x="1691640" y="2563972"/>
                </a:cubicBezTo>
                <a:cubicBezTo>
                  <a:pt x="1555233" y="2591253"/>
                  <a:pt x="1788204" y="2550926"/>
                  <a:pt x="1600200" y="2582260"/>
                </a:cubicBezTo>
                <a:cubicBezTo>
                  <a:pt x="1553492" y="2605614"/>
                  <a:pt x="1572693" y="2600023"/>
                  <a:pt x="1517904" y="2609692"/>
                </a:cubicBezTo>
                <a:lnTo>
                  <a:pt x="1408176" y="2627980"/>
                </a:lnTo>
                <a:cubicBezTo>
                  <a:pt x="1380744" y="2624932"/>
                  <a:pt x="1350567" y="2631179"/>
                  <a:pt x="1325880" y="2618836"/>
                </a:cubicBezTo>
                <a:cubicBezTo>
                  <a:pt x="1300533" y="2606162"/>
                  <a:pt x="1300248" y="2567572"/>
                  <a:pt x="1289304" y="2545684"/>
                </a:cubicBezTo>
                <a:cubicBezTo>
                  <a:pt x="1284389" y="2535854"/>
                  <a:pt x="1277112" y="2527396"/>
                  <a:pt x="1271016" y="2518252"/>
                </a:cubicBezTo>
                <a:cubicBezTo>
                  <a:pt x="1243437" y="2380359"/>
                  <a:pt x="1278555" y="2552177"/>
                  <a:pt x="1252728" y="2435956"/>
                </a:cubicBezTo>
                <a:cubicBezTo>
                  <a:pt x="1249357" y="2420784"/>
                  <a:pt x="1246632" y="2405476"/>
                  <a:pt x="1243584" y="2390236"/>
                </a:cubicBezTo>
                <a:cubicBezTo>
                  <a:pt x="1240536" y="2347564"/>
                  <a:pt x="1255057" y="2299705"/>
                  <a:pt x="1234440" y="2262220"/>
                </a:cubicBezTo>
                <a:cubicBezTo>
                  <a:pt x="1217310" y="2231074"/>
                  <a:pt x="1175359" y="2222065"/>
                  <a:pt x="1143000" y="2207356"/>
                </a:cubicBezTo>
                <a:cubicBezTo>
                  <a:pt x="1094596" y="2185354"/>
                  <a:pt x="975732" y="2154221"/>
                  <a:pt x="923544" y="2143348"/>
                </a:cubicBezTo>
                <a:cubicBezTo>
                  <a:pt x="887243" y="2135785"/>
                  <a:pt x="849710" y="2134366"/>
                  <a:pt x="813816" y="2125060"/>
                </a:cubicBezTo>
                <a:cubicBezTo>
                  <a:pt x="767165" y="2112965"/>
                  <a:pt x="676656" y="2079340"/>
                  <a:pt x="676656" y="2079340"/>
                </a:cubicBezTo>
                <a:cubicBezTo>
                  <a:pt x="582168" y="2082388"/>
                  <a:pt x="487575" y="2083091"/>
                  <a:pt x="393192" y="2088484"/>
                </a:cubicBezTo>
                <a:cubicBezTo>
                  <a:pt x="380645" y="2089201"/>
                  <a:pt x="368653" y="2094017"/>
                  <a:pt x="356616" y="2097628"/>
                </a:cubicBezTo>
                <a:cubicBezTo>
                  <a:pt x="338152" y="2103167"/>
                  <a:pt x="301752" y="2115916"/>
                  <a:pt x="301752" y="2115916"/>
                </a:cubicBezTo>
                <a:cubicBezTo>
                  <a:pt x="293468" y="2122129"/>
                  <a:pt x="251115" y="2154951"/>
                  <a:pt x="237744" y="2161636"/>
                </a:cubicBezTo>
                <a:cubicBezTo>
                  <a:pt x="229123" y="2165947"/>
                  <a:pt x="219456" y="2167732"/>
                  <a:pt x="210312" y="2170780"/>
                </a:cubicBezTo>
                <a:cubicBezTo>
                  <a:pt x="204216" y="2179924"/>
                  <a:pt x="199795" y="2190441"/>
                  <a:pt x="192024" y="2198212"/>
                </a:cubicBezTo>
                <a:cubicBezTo>
                  <a:pt x="184253" y="2205983"/>
                  <a:pt x="173035" y="2209465"/>
                  <a:pt x="164592" y="2216500"/>
                </a:cubicBezTo>
                <a:cubicBezTo>
                  <a:pt x="154658" y="2224779"/>
                  <a:pt x="146304" y="2234788"/>
                  <a:pt x="137160" y="2243932"/>
                </a:cubicBezTo>
                <a:cubicBezTo>
                  <a:pt x="118872" y="2237836"/>
                  <a:pt x="90917" y="2242886"/>
                  <a:pt x="82296" y="2225644"/>
                </a:cubicBezTo>
                <a:cubicBezTo>
                  <a:pt x="65882" y="2192816"/>
                  <a:pt x="76804" y="2152437"/>
                  <a:pt x="73152" y="2115916"/>
                </a:cubicBezTo>
                <a:cubicBezTo>
                  <a:pt x="64196" y="2026353"/>
                  <a:pt x="57498" y="2010216"/>
                  <a:pt x="36576" y="1905604"/>
                </a:cubicBezTo>
                <a:cubicBezTo>
                  <a:pt x="23651" y="1840981"/>
                  <a:pt x="32347" y="1874628"/>
                  <a:pt x="9144" y="1805020"/>
                </a:cubicBezTo>
                <a:lnTo>
                  <a:pt x="0" y="1777588"/>
                </a:lnTo>
                <a:cubicBezTo>
                  <a:pt x="1132" y="1715302"/>
                  <a:pt x="6243" y="1217813"/>
                  <a:pt x="18288" y="1055212"/>
                </a:cubicBezTo>
                <a:cubicBezTo>
                  <a:pt x="21110" y="1017110"/>
                  <a:pt x="55468" y="1005758"/>
                  <a:pt x="73152" y="972916"/>
                </a:cubicBezTo>
                <a:cubicBezTo>
                  <a:pt x="151325" y="827738"/>
                  <a:pt x="151911" y="802414"/>
                  <a:pt x="192024" y="662020"/>
                </a:cubicBezTo>
                <a:cubicBezTo>
                  <a:pt x="235030" y="317972"/>
                  <a:pt x="209208" y="546144"/>
                  <a:pt x="246888" y="131668"/>
                </a:cubicBezTo>
                <a:cubicBezTo>
                  <a:pt x="249661" y="101162"/>
                  <a:pt x="246345" y="69288"/>
                  <a:pt x="256032" y="40228"/>
                </a:cubicBezTo>
                <a:cubicBezTo>
                  <a:pt x="259080" y="31084"/>
                  <a:pt x="258360" y="19612"/>
                  <a:pt x="265176" y="12796"/>
                </a:cubicBezTo>
                <a:cubicBezTo>
                  <a:pt x="271992" y="5980"/>
                  <a:pt x="283464" y="6700"/>
                  <a:pt x="292608" y="3652"/>
                </a:cubicBezTo>
                <a:cubicBezTo>
                  <a:pt x="385051" y="142317"/>
                  <a:pt x="284993" y="0"/>
                  <a:pt x="356616" y="85948"/>
                </a:cubicBezTo>
                <a:cubicBezTo>
                  <a:pt x="363651" y="94391"/>
                  <a:pt x="367869" y="104937"/>
                  <a:pt x="374904" y="113380"/>
                </a:cubicBezTo>
                <a:cubicBezTo>
                  <a:pt x="383183" y="123314"/>
                  <a:pt x="393920" y="130994"/>
                  <a:pt x="402336" y="140812"/>
                </a:cubicBezTo>
                <a:cubicBezTo>
                  <a:pt x="412254" y="152383"/>
                  <a:pt x="419850" y="165817"/>
                  <a:pt x="429768" y="177388"/>
                </a:cubicBezTo>
                <a:cubicBezTo>
                  <a:pt x="438184" y="187206"/>
                  <a:pt x="448921" y="194886"/>
                  <a:pt x="457200" y="204820"/>
                </a:cubicBezTo>
                <a:cubicBezTo>
                  <a:pt x="476895" y="228455"/>
                  <a:pt x="475468" y="232191"/>
                  <a:pt x="484632" y="259684"/>
                </a:cubicBezTo>
                <a:cubicBezTo>
                  <a:pt x="481584" y="268828"/>
                  <a:pt x="482304" y="280300"/>
                  <a:pt x="475488" y="287116"/>
                </a:cubicBezTo>
                <a:cubicBezTo>
                  <a:pt x="440558" y="322046"/>
                  <a:pt x="450065" y="262802"/>
                  <a:pt x="429768" y="323692"/>
                </a:cubicBezTo>
                <a:cubicBezTo>
                  <a:pt x="426876" y="332367"/>
                  <a:pt x="403860" y="338932"/>
                  <a:pt x="420624" y="332836"/>
                </a:cubicBezTo>
                <a:close/>
              </a:path>
            </a:pathLst>
          </a:custGeom>
          <a:solidFill>
            <a:schemeClr val="accent1">
              <a:alpha val="47000"/>
            </a:schemeClr>
          </a:solid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latin typeface="Arial Nova" panose="020B0504020202020204" pitchFamily="34" charset="0"/>
            </a:endParaRPr>
          </a:p>
        </p:txBody>
      </p:sp>
      <p:sp>
        <p:nvSpPr>
          <p:cNvPr id="7" name="Forme libre 6"/>
          <p:cNvSpPr/>
          <p:nvPr/>
        </p:nvSpPr>
        <p:spPr>
          <a:xfrm rot="13803710">
            <a:off x="683126" y="1971291"/>
            <a:ext cx="2793868" cy="3086538"/>
          </a:xfrm>
          <a:custGeom>
            <a:avLst/>
            <a:gdLst>
              <a:gd name="connsiteX0" fmla="*/ 420624 w 3986784"/>
              <a:gd name="connsiteY0" fmla="*/ 332836 h 2631179"/>
              <a:gd name="connsiteX1" fmla="*/ 530352 w 3986784"/>
              <a:gd name="connsiteY1" fmla="*/ 287116 h 2631179"/>
              <a:gd name="connsiteX2" fmla="*/ 585216 w 3986784"/>
              <a:gd name="connsiteY2" fmla="*/ 259684 h 2631179"/>
              <a:gd name="connsiteX3" fmla="*/ 749808 w 3986784"/>
              <a:gd name="connsiteY3" fmla="*/ 223108 h 2631179"/>
              <a:gd name="connsiteX4" fmla="*/ 859536 w 3986784"/>
              <a:gd name="connsiteY4" fmla="*/ 204820 h 2631179"/>
              <a:gd name="connsiteX5" fmla="*/ 1444752 w 3986784"/>
              <a:gd name="connsiteY5" fmla="*/ 223108 h 2631179"/>
              <a:gd name="connsiteX6" fmla="*/ 1554480 w 3986784"/>
              <a:gd name="connsiteY6" fmla="*/ 241396 h 2631179"/>
              <a:gd name="connsiteX7" fmla="*/ 1783080 w 3986784"/>
              <a:gd name="connsiteY7" fmla="*/ 259684 h 2631179"/>
              <a:gd name="connsiteX8" fmla="*/ 1828800 w 3986784"/>
              <a:gd name="connsiteY8" fmla="*/ 268828 h 2631179"/>
              <a:gd name="connsiteX9" fmla="*/ 1993392 w 3986784"/>
              <a:gd name="connsiteY9" fmla="*/ 287116 h 2631179"/>
              <a:gd name="connsiteX10" fmla="*/ 2075688 w 3986784"/>
              <a:gd name="connsiteY10" fmla="*/ 314548 h 2631179"/>
              <a:gd name="connsiteX11" fmla="*/ 2130552 w 3986784"/>
              <a:gd name="connsiteY11" fmla="*/ 332836 h 2631179"/>
              <a:gd name="connsiteX12" fmla="*/ 2130552 w 3986784"/>
              <a:gd name="connsiteY12" fmla="*/ 689452 h 2631179"/>
              <a:gd name="connsiteX13" fmla="*/ 2139696 w 3986784"/>
              <a:gd name="connsiteY13" fmla="*/ 744316 h 2631179"/>
              <a:gd name="connsiteX14" fmla="*/ 2167128 w 3986784"/>
              <a:gd name="connsiteY14" fmla="*/ 799180 h 2631179"/>
              <a:gd name="connsiteX15" fmla="*/ 2194560 w 3986784"/>
              <a:gd name="connsiteY15" fmla="*/ 817468 h 2631179"/>
              <a:gd name="connsiteX16" fmla="*/ 2249424 w 3986784"/>
              <a:gd name="connsiteY16" fmla="*/ 872332 h 2631179"/>
              <a:gd name="connsiteX17" fmla="*/ 2340864 w 3986784"/>
              <a:gd name="connsiteY17" fmla="*/ 927196 h 2631179"/>
              <a:gd name="connsiteX18" fmla="*/ 2368296 w 3986784"/>
              <a:gd name="connsiteY18" fmla="*/ 945484 h 2631179"/>
              <a:gd name="connsiteX19" fmla="*/ 2468880 w 3986784"/>
              <a:gd name="connsiteY19" fmla="*/ 954628 h 2631179"/>
              <a:gd name="connsiteX20" fmla="*/ 2514600 w 3986784"/>
              <a:gd name="connsiteY20" fmla="*/ 963772 h 2631179"/>
              <a:gd name="connsiteX21" fmla="*/ 2542032 w 3986784"/>
              <a:gd name="connsiteY21" fmla="*/ 972916 h 2631179"/>
              <a:gd name="connsiteX22" fmla="*/ 2606040 w 3986784"/>
              <a:gd name="connsiteY22" fmla="*/ 982060 h 2631179"/>
              <a:gd name="connsiteX23" fmla="*/ 2660904 w 3986784"/>
              <a:gd name="connsiteY23" fmla="*/ 1000348 h 2631179"/>
              <a:gd name="connsiteX24" fmla="*/ 2734056 w 3986784"/>
              <a:gd name="connsiteY24" fmla="*/ 1018636 h 2631179"/>
              <a:gd name="connsiteX25" fmla="*/ 2761488 w 3986784"/>
              <a:gd name="connsiteY25" fmla="*/ 1036924 h 2631179"/>
              <a:gd name="connsiteX26" fmla="*/ 2834640 w 3986784"/>
              <a:gd name="connsiteY26" fmla="*/ 1055212 h 2631179"/>
              <a:gd name="connsiteX27" fmla="*/ 2862072 w 3986784"/>
              <a:gd name="connsiteY27" fmla="*/ 1073500 h 2631179"/>
              <a:gd name="connsiteX28" fmla="*/ 2889504 w 3986784"/>
              <a:gd name="connsiteY28" fmla="*/ 1082644 h 2631179"/>
              <a:gd name="connsiteX29" fmla="*/ 2935224 w 3986784"/>
              <a:gd name="connsiteY29" fmla="*/ 1100932 h 2631179"/>
              <a:gd name="connsiteX30" fmla="*/ 2990088 w 3986784"/>
              <a:gd name="connsiteY30" fmla="*/ 1164940 h 2631179"/>
              <a:gd name="connsiteX31" fmla="*/ 3035808 w 3986784"/>
              <a:gd name="connsiteY31" fmla="*/ 1238092 h 2631179"/>
              <a:gd name="connsiteX32" fmla="*/ 3108960 w 3986784"/>
              <a:gd name="connsiteY32" fmla="*/ 1320388 h 2631179"/>
              <a:gd name="connsiteX33" fmla="*/ 3182112 w 3986784"/>
              <a:gd name="connsiteY33" fmla="*/ 1384396 h 2631179"/>
              <a:gd name="connsiteX34" fmla="*/ 3246120 w 3986784"/>
              <a:gd name="connsiteY34" fmla="*/ 1466692 h 2631179"/>
              <a:gd name="connsiteX35" fmla="*/ 3401568 w 3986784"/>
              <a:gd name="connsiteY35" fmla="*/ 1612996 h 2631179"/>
              <a:gd name="connsiteX36" fmla="*/ 3447288 w 3986784"/>
              <a:gd name="connsiteY36" fmla="*/ 1686148 h 2631179"/>
              <a:gd name="connsiteX37" fmla="*/ 3520440 w 3986784"/>
              <a:gd name="connsiteY37" fmla="*/ 1731868 h 2631179"/>
              <a:gd name="connsiteX38" fmla="*/ 3611880 w 3986784"/>
              <a:gd name="connsiteY38" fmla="*/ 1805020 h 2631179"/>
              <a:gd name="connsiteX39" fmla="*/ 3675888 w 3986784"/>
              <a:gd name="connsiteY39" fmla="*/ 1859884 h 2631179"/>
              <a:gd name="connsiteX40" fmla="*/ 3694176 w 3986784"/>
              <a:gd name="connsiteY40" fmla="*/ 1896460 h 2631179"/>
              <a:gd name="connsiteX41" fmla="*/ 3794760 w 3986784"/>
              <a:gd name="connsiteY41" fmla="*/ 1987900 h 2631179"/>
              <a:gd name="connsiteX42" fmla="*/ 3831336 w 3986784"/>
              <a:gd name="connsiteY42" fmla="*/ 2033620 h 2631179"/>
              <a:gd name="connsiteX43" fmla="*/ 3849624 w 3986784"/>
              <a:gd name="connsiteY43" fmla="*/ 2070196 h 2631179"/>
              <a:gd name="connsiteX44" fmla="*/ 3886200 w 3986784"/>
              <a:gd name="connsiteY44" fmla="*/ 2088484 h 2631179"/>
              <a:gd name="connsiteX45" fmla="*/ 3922776 w 3986784"/>
              <a:gd name="connsiteY45" fmla="*/ 2125060 h 2631179"/>
              <a:gd name="connsiteX46" fmla="*/ 3959352 w 3986784"/>
              <a:gd name="connsiteY46" fmla="*/ 2170780 h 2631179"/>
              <a:gd name="connsiteX47" fmla="*/ 3968496 w 3986784"/>
              <a:gd name="connsiteY47" fmla="*/ 2198212 h 2631179"/>
              <a:gd name="connsiteX48" fmla="*/ 3986784 w 3986784"/>
              <a:gd name="connsiteY48" fmla="*/ 2234788 h 2631179"/>
              <a:gd name="connsiteX49" fmla="*/ 3977640 w 3986784"/>
              <a:gd name="connsiteY49" fmla="*/ 2271364 h 2631179"/>
              <a:gd name="connsiteX50" fmla="*/ 3895344 w 3986784"/>
              <a:gd name="connsiteY50" fmla="*/ 2317084 h 2631179"/>
              <a:gd name="connsiteX51" fmla="*/ 3840480 w 3986784"/>
              <a:gd name="connsiteY51" fmla="*/ 2353660 h 2631179"/>
              <a:gd name="connsiteX52" fmla="*/ 3803904 w 3986784"/>
              <a:gd name="connsiteY52" fmla="*/ 2381092 h 2631179"/>
              <a:gd name="connsiteX53" fmla="*/ 3767328 w 3986784"/>
              <a:gd name="connsiteY53" fmla="*/ 2390236 h 2631179"/>
              <a:gd name="connsiteX54" fmla="*/ 3721608 w 3986784"/>
              <a:gd name="connsiteY54" fmla="*/ 2408524 h 2631179"/>
              <a:gd name="connsiteX55" fmla="*/ 3648456 w 3986784"/>
              <a:gd name="connsiteY55" fmla="*/ 2426812 h 2631179"/>
              <a:gd name="connsiteX56" fmla="*/ 3621024 w 3986784"/>
              <a:gd name="connsiteY56" fmla="*/ 2445100 h 2631179"/>
              <a:gd name="connsiteX57" fmla="*/ 3566160 w 3986784"/>
              <a:gd name="connsiteY57" fmla="*/ 2454244 h 2631179"/>
              <a:gd name="connsiteX58" fmla="*/ 3483864 w 3986784"/>
              <a:gd name="connsiteY58" fmla="*/ 2472532 h 2631179"/>
              <a:gd name="connsiteX59" fmla="*/ 3392424 w 3986784"/>
              <a:gd name="connsiteY59" fmla="*/ 2490820 h 2631179"/>
              <a:gd name="connsiteX60" fmla="*/ 3355848 w 3986784"/>
              <a:gd name="connsiteY60" fmla="*/ 2499964 h 2631179"/>
              <a:gd name="connsiteX61" fmla="*/ 3209544 w 3986784"/>
              <a:gd name="connsiteY61" fmla="*/ 2518252 h 2631179"/>
              <a:gd name="connsiteX62" fmla="*/ 3154680 w 3986784"/>
              <a:gd name="connsiteY62" fmla="*/ 2527396 h 2631179"/>
              <a:gd name="connsiteX63" fmla="*/ 2999232 w 3986784"/>
              <a:gd name="connsiteY63" fmla="*/ 2536540 h 2631179"/>
              <a:gd name="connsiteX64" fmla="*/ 2807208 w 3986784"/>
              <a:gd name="connsiteY64" fmla="*/ 2554828 h 2631179"/>
              <a:gd name="connsiteX65" fmla="*/ 2340864 w 3986784"/>
              <a:gd name="connsiteY65" fmla="*/ 2545684 h 2631179"/>
              <a:gd name="connsiteX66" fmla="*/ 2276856 w 3986784"/>
              <a:gd name="connsiteY66" fmla="*/ 2518252 h 2631179"/>
              <a:gd name="connsiteX67" fmla="*/ 2249424 w 3986784"/>
              <a:gd name="connsiteY67" fmla="*/ 2499964 h 2631179"/>
              <a:gd name="connsiteX68" fmla="*/ 2212848 w 3986784"/>
              <a:gd name="connsiteY68" fmla="*/ 2481676 h 2631179"/>
              <a:gd name="connsiteX69" fmla="*/ 2185416 w 3986784"/>
              <a:gd name="connsiteY69" fmla="*/ 2463388 h 2631179"/>
              <a:gd name="connsiteX70" fmla="*/ 2130552 w 3986784"/>
              <a:gd name="connsiteY70" fmla="*/ 2435956 h 2631179"/>
              <a:gd name="connsiteX71" fmla="*/ 1965960 w 3986784"/>
              <a:gd name="connsiteY71" fmla="*/ 2481676 h 2631179"/>
              <a:gd name="connsiteX72" fmla="*/ 1892808 w 3986784"/>
              <a:gd name="connsiteY72" fmla="*/ 2499964 h 2631179"/>
              <a:gd name="connsiteX73" fmla="*/ 1746504 w 3986784"/>
              <a:gd name="connsiteY73" fmla="*/ 2554828 h 2631179"/>
              <a:gd name="connsiteX74" fmla="*/ 1691640 w 3986784"/>
              <a:gd name="connsiteY74" fmla="*/ 2563972 h 2631179"/>
              <a:gd name="connsiteX75" fmla="*/ 1600200 w 3986784"/>
              <a:gd name="connsiteY75" fmla="*/ 2582260 h 2631179"/>
              <a:gd name="connsiteX76" fmla="*/ 1517904 w 3986784"/>
              <a:gd name="connsiteY76" fmla="*/ 2609692 h 2631179"/>
              <a:gd name="connsiteX77" fmla="*/ 1408176 w 3986784"/>
              <a:gd name="connsiteY77" fmla="*/ 2627980 h 2631179"/>
              <a:gd name="connsiteX78" fmla="*/ 1325880 w 3986784"/>
              <a:gd name="connsiteY78" fmla="*/ 2618836 h 2631179"/>
              <a:gd name="connsiteX79" fmla="*/ 1289304 w 3986784"/>
              <a:gd name="connsiteY79" fmla="*/ 2545684 h 2631179"/>
              <a:gd name="connsiteX80" fmla="*/ 1271016 w 3986784"/>
              <a:gd name="connsiteY80" fmla="*/ 2518252 h 2631179"/>
              <a:gd name="connsiteX81" fmla="*/ 1252728 w 3986784"/>
              <a:gd name="connsiteY81" fmla="*/ 2435956 h 2631179"/>
              <a:gd name="connsiteX82" fmla="*/ 1243584 w 3986784"/>
              <a:gd name="connsiteY82" fmla="*/ 2390236 h 2631179"/>
              <a:gd name="connsiteX83" fmla="*/ 1234440 w 3986784"/>
              <a:gd name="connsiteY83" fmla="*/ 2262220 h 2631179"/>
              <a:gd name="connsiteX84" fmla="*/ 1143000 w 3986784"/>
              <a:gd name="connsiteY84" fmla="*/ 2207356 h 2631179"/>
              <a:gd name="connsiteX85" fmla="*/ 923544 w 3986784"/>
              <a:gd name="connsiteY85" fmla="*/ 2143348 h 2631179"/>
              <a:gd name="connsiteX86" fmla="*/ 813816 w 3986784"/>
              <a:gd name="connsiteY86" fmla="*/ 2125060 h 2631179"/>
              <a:gd name="connsiteX87" fmla="*/ 676656 w 3986784"/>
              <a:gd name="connsiteY87" fmla="*/ 2079340 h 2631179"/>
              <a:gd name="connsiteX88" fmla="*/ 393192 w 3986784"/>
              <a:gd name="connsiteY88" fmla="*/ 2088484 h 2631179"/>
              <a:gd name="connsiteX89" fmla="*/ 356616 w 3986784"/>
              <a:gd name="connsiteY89" fmla="*/ 2097628 h 2631179"/>
              <a:gd name="connsiteX90" fmla="*/ 301752 w 3986784"/>
              <a:gd name="connsiteY90" fmla="*/ 2115916 h 2631179"/>
              <a:gd name="connsiteX91" fmla="*/ 237744 w 3986784"/>
              <a:gd name="connsiteY91" fmla="*/ 2161636 h 2631179"/>
              <a:gd name="connsiteX92" fmla="*/ 210312 w 3986784"/>
              <a:gd name="connsiteY92" fmla="*/ 2170780 h 2631179"/>
              <a:gd name="connsiteX93" fmla="*/ 192024 w 3986784"/>
              <a:gd name="connsiteY93" fmla="*/ 2198212 h 2631179"/>
              <a:gd name="connsiteX94" fmla="*/ 164592 w 3986784"/>
              <a:gd name="connsiteY94" fmla="*/ 2216500 h 2631179"/>
              <a:gd name="connsiteX95" fmla="*/ 137160 w 3986784"/>
              <a:gd name="connsiteY95" fmla="*/ 2243932 h 2631179"/>
              <a:gd name="connsiteX96" fmla="*/ 82296 w 3986784"/>
              <a:gd name="connsiteY96" fmla="*/ 2225644 h 2631179"/>
              <a:gd name="connsiteX97" fmla="*/ 73152 w 3986784"/>
              <a:gd name="connsiteY97" fmla="*/ 2115916 h 2631179"/>
              <a:gd name="connsiteX98" fmla="*/ 36576 w 3986784"/>
              <a:gd name="connsiteY98" fmla="*/ 1905604 h 2631179"/>
              <a:gd name="connsiteX99" fmla="*/ 9144 w 3986784"/>
              <a:gd name="connsiteY99" fmla="*/ 1805020 h 2631179"/>
              <a:gd name="connsiteX100" fmla="*/ 0 w 3986784"/>
              <a:gd name="connsiteY100" fmla="*/ 1777588 h 2631179"/>
              <a:gd name="connsiteX101" fmla="*/ 18288 w 3986784"/>
              <a:gd name="connsiteY101" fmla="*/ 1055212 h 2631179"/>
              <a:gd name="connsiteX102" fmla="*/ 73152 w 3986784"/>
              <a:gd name="connsiteY102" fmla="*/ 972916 h 2631179"/>
              <a:gd name="connsiteX103" fmla="*/ 192024 w 3986784"/>
              <a:gd name="connsiteY103" fmla="*/ 662020 h 2631179"/>
              <a:gd name="connsiteX104" fmla="*/ 246888 w 3986784"/>
              <a:gd name="connsiteY104" fmla="*/ 131668 h 2631179"/>
              <a:gd name="connsiteX105" fmla="*/ 256032 w 3986784"/>
              <a:gd name="connsiteY105" fmla="*/ 40228 h 2631179"/>
              <a:gd name="connsiteX106" fmla="*/ 265176 w 3986784"/>
              <a:gd name="connsiteY106" fmla="*/ 12796 h 2631179"/>
              <a:gd name="connsiteX107" fmla="*/ 292608 w 3986784"/>
              <a:gd name="connsiteY107" fmla="*/ 3652 h 2631179"/>
              <a:gd name="connsiteX108" fmla="*/ 356616 w 3986784"/>
              <a:gd name="connsiteY108" fmla="*/ 85948 h 2631179"/>
              <a:gd name="connsiteX109" fmla="*/ 374904 w 3986784"/>
              <a:gd name="connsiteY109" fmla="*/ 113380 h 2631179"/>
              <a:gd name="connsiteX110" fmla="*/ 402336 w 3986784"/>
              <a:gd name="connsiteY110" fmla="*/ 140812 h 2631179"/>
              <a:gd name="connsiteX111" fmla="*/ 429768 w 3986784"/>
              <a:gd name="connsiteY111" fmla="*/ 177388 h 2631179"/>
              <a:gd name="connsiteX112" fmla="*/ 457200 w 3986784"/>
              <a:gd name="connsiteY112" fmla="*/ 204820 h 2631179"/>
              <a:gd name="connsiteX113" fmla="*/ 484632 w 3986784"/>
              <a:gd name="connsiteY113" fmla="*/ 259684 h 2631179"/>
              <a:gd name="connsiteX114" fmla="*/ 475488 w 3986784"/>
              <a:gd name="connsiteY114" fmla="*/ 287116 h 2631179"/>
              <a:gd name="connsiteX115" fmla="*/ 429768 w 3986784"/>
              <a:gd name="connsiteY115" fmla="*/ 323692 h 2631179"/>
              <a:gd name="connsiteX116" fmla="*/ 420624 w 3986784"/>
              <a:gd name="connsiteY116" fmla="*/ 332836 h 2631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3986784" h="2631179">
                <a:moveTo>
                  <a:pt x="420624" y="332836"/>
                </a:moveTo>
                <a:cubicBezTo>
                  <a:pt x="437388" y="326740"/>
                  <a:pt x="381829" y="349000"/>
                  <a:pt x="530352" y="287116"/>
                </a:cubicBezTo>
                <a:cubicBezTo>
                  <a:pt x="549226" y="279252"/>
                  <a:pt x="565961" y="266561"/>
                  <a:pt x="585216" y="259684"/>
                </a:cubicBezTo>
                <a:cubicBezTo>
                  <a:pt x="615657" y="248812"/>
                  <a:pt x="723836" y="227830"/>
                  <a:pt x="749808" y="223108"/>
                </a:cubicBezTo>
                <a:cubicBezTo>
                  <a:pt x="786290" y="216475"/>
                  <a:pt x="859536" y="204820"/>
                  <a:pt x="859536" y="204820"/>
                </a:cubicBezTo>
                <a:lnTo>
                  <a:pt x="1444752" y="223108"/>
                </a:lnTo>
                <a:cubicBezTo>
                  <a:pt x="1481328" y="229204"/>
                  <a:pt x="1517472" y="239083"/>
                  <a:pt x="1554480" y="241396"/>
                </a:cubicBezTo>
                <a:cubicBezTo>
                  <a:pt x="1636808" y="246541"/>
                  <a:pt x="1703918" y="248375"/>
                  <a:pt x="1783080" y="259684"/>
                </a:cubicBezTo>
                <a:cubicBezTo>
                  <a:pt x="1798466" y="261882"/>
                  <a:pt x="1813365" y="267012"/>
                  <a:pt x="1828800" y="268828"/>
                </a:cubicBezTo>
                <a:cubicBezTo>
                  <a:pt x="2046747" y="294469"/>
                  <a:pt x="1856991" y="264383"/>
                  <a:pt x="1993392" y="287116"/>
                </a:cubicBezTo>
                <a:cubicBezTo>
                  <a:pt x="2060452" y="320646"/>
                  <a:pt x="1997694" y="293277"/>
                  <a:pt x="2075688" y="314548"/>
                </a:cubicBezTo>
                <a:cubicBezTo>
                  <a:pt x="2094286" y="319620"/>
                  <a:pt x="2130552" y="332836"/>
                  <a:pt x="2130552" y="332836"/>
                </a:cubicBezTo>
                <a:cubicBezTo>
                  <a:pt x="2112654" y="493919"/>
                  <a:pt x="2116016" y="427801"/>
                  <a:pt x="2130552" y="689452"/>
                </a:cubicBezTo>
                <a:cubicBezTo>
                  <a:pt x="2131580" y="707964"/>
                  <a:pt x="2135674" y="726217"/>
                  <a:pt x="2139696" y="744316"/>
                </a:cubicBezTo>
                <a:cubicBezTo>
                  <a:pt x="2143946" y="763440"/>
                  <a:pt x="2153036" y="785088"/>
                  <a:pt x="2167128" y="799180"/>
                </a:cubicBezTo>
                <a:cubicBezTo>
                  <a:pt x="2174899" y="806951"/>
                  <a:pt x="2185416" y="811372"/>
                  <a:pt x="2194560" y="817468"/>
                </a:cubicBezTo>
                <a:cubicBezTo>
                  <a:pt x="2210161" y="864270"/>
                  <a:pt x="2193897" y="835314"/>
                  <a:pt x="2249424" y="872332"/>
                </a:cubicBezTo>
                <a:cubicBezTo>
                  <a:pt x="2367584" y="951105"/>
                  <a:pt x="2184858" y="840526"/>
                  <a:pt x="2340864" y="927196"/>
                </a:cubicBezTo>
                <a:cubicBezTo>
                  <a:pt x="2350471" y="932533"/>
                  <a:pt x="2357550" y="943181"/>
                  <a:pt x="2368296" y="945484"/>
                </a:cubicBezTo>
                <a:cubicBezTo>
                  <a:pt x="2401215" y="952538"/>
                  <a:pt x="2435352" y="951580"/>
                  <a:pt x="2468880" y="954628"/>
                </a:cubicBezTo>
                <a:cubicBezTo>
                  <a:pt x="2484120" y="957676"/>
                  <a:pt x="2499522" y="960003"/>
                  <a:pt x="2514600" y="963772"/>
                </a:cubicBezTo>
                <a:cubicBezTo>
                  <a:pt x="2523951" y="966110"/>
                  <a:pt x="2532581" y="971026"/>
                  <a:pt x="2542032" y="972916"/>
                </a:cubicBezTo>
                <a:cubicBezTo>
                  <a:pt x="2563166" y="977143"/>
                  <a:pt x="2584704" y="979012"/>
                  <a:pt x="2606040" y="982060"/>
                </a:cubicBezTo>
                <a:cubicBezTo>
                  <a:pt x="2624328" y="988156"/>
                  <a:pt x="2642001" y="996567"/>
                  <a:pt x="2660904" y="1000348"/>
                </a:cubicBezTo>
                <a:cubicBezTo>
                  <a:pt x="2678294" y="1003826"/>
                  <a:pt x="2715311" y="1009263"/>
                  <a:pt x="2734056" y="1018636"/>
                </a:cubicBezTo>
                <a:cubicBezTo>
                  <a:pt x="2743886" y="1023551"/>
                  <a:pt x="2751198" y="1033065"/>
                  <a:pt x="2761488" y="1036924"/>
                </a:cubicBezTo>
                <a:cubicBezTo>
                  <a:pt x="2803223" y="1052575"/>
                  <a:pt x="2800797" y="1038290"/>
                  <a:pt x="2834640" y="1055212"/>
                </a:cubicBezTo>
                <a:cubicBezTo>
                  <a:pt x="2844470" y="1060127"/>
                  <a:pt x="2852242" y="1068585"/>
                  <a:pt x="2862072" y="1073500"/>
                </a:cubicBezTo>
                <a:cubicBezTo>
                  <a:pt x="2870693" y="1077811"/>
                  <a:pt x="2880479" y="1079260"/>
                  <a:pt x="2889504" y="1082644"/>
                </a:cubicBezTo>
                <a:cubicBezTo>
                  <a:pt x="2904873" y="1088407"/>
                  <a:pt x="2919984" y="1094836"/>
                  <a:pt x="2935224" y="1100932"/>
                </a:cubicBezTo>
                <a:cubicBezTo>
                  <a:pt x="2963479" y="1129187"/>
                  <a:pt x="2966627" y="1129749"/>
                  <a:pt x="2990088" y="1164940"/>
                </a:cubicBezTo>
                <a:cubicBezTo>
                  <a:pt x="3006038" y="1188865"/>
                  <a:pt x="3018341" y="1215250"/>
                  <a:pt x="3035808" y="1238092"/>
                </a:cubicBezTo>
                <a:cubicBezTo>
                  <a:pt x="3058103" y="1267247"/>
                  <a:pt x="3083007" y="1294435"/>
                  <a:pt x="3108960" y="1320388"/>
                </a:cubicBezTo>
                <a:cubicBezTo>
                  <a:pt x="3131871" y="1343299"/>
                  <a:pt x="3159952" y="1360758"/>
                  <a:pt x="3182112" y="1384396"/>
                </a:cubicBezTo>
                <a:cubicBezTo>
                  <a:pt x="3205881" y="1409749"/>
                  <a:pt x="3222302" y="1441385"/>
                  <a:pt x="3246120" y="1466692"/>
                </a:cubicBezTo>
                <a:cubicBezTo>
                  <a:pt x="3321031" y="1546285"/>
                  <a:pt x="3333618" y="1529365"/>
                  <a:pt x="3401568" y="1612996"/>
                </a:cubicBezTo>
                <a:cubicBezTo>
                  <a:pt x="3419701" y="1635313"/>
                  <a:pt x="3426955" y="1665815"/>
                  <a:pt x="3447288" y="1686148"/>
                </a:cubicBezTo>
                <a:cubicBezTo>
                  <a:pt x="3467621" y="1706481"/>
                  <a:pt x="3497129" y="1715032"/>
                  <a:pt x="3520440" y="1731868"/>
                </a:cubicBezTo>
                <a:cubicBezTo>
                  <a:pt x="3552084" y="1754722"/>
                  <a:pt x="3584279" y="1777419"/>
                  <a:pt x="3611880" y="1805020"/>
                </a:cubicBezTo>
                <a:cubicBezTo>
                  <a:pt x="3650088" y="1843228"/>
                  <a:pt x="3628967" y="1824693"/>
                  <a:pt x="3675888" y="1859884"/>
                </a:cubicBezTo>
                <a:cubicBezTo>
                  <a:pt x="3681984" y="1872076"/>
                  <a:pt x="3685544" y="1885910"/>
                  <a:pt x="3694176" y="1896460"/>
                </a:cubicBezTo>
                <a:cubicBezTo>
                  <a:pt x="3733768" y="1944850"/>
                  <a:pt x="3751820" y="1955695"/>
                  <a:pt x="3794760" y="1987900"/>
                </a:cubicBezTo>
                <a:cubicBezTo>
                  <a:pt x="3816592" y="2053396"/>
                  <a:pt x="3785380" y="1978473"/>
                  <a:pt x="3831336" y="2033620"/>
                </a:cubicBezTo>
                <a:cubicBezTo>
                  <a:pt x="3840062" y="2044092"/>
                  <a:pt x="3839985" y="2060557"/>
                  <a:pt x="3849624" y="2070196"/>
                </a:cubicBezTo>
                <a:cubicBezTo>
                  <a:pt x="3859263" y="2079835"/>
                  <a:pt x="3875295" y="2080305"/>
                  <a:pt x="3886200" y="2088484"/>
                </a:cubicBezTo>
                <a:cubicBezTo>
                  <a:pt x="3899994" y="2098829"/>
                  <a:pt x="3910584" y="2112868"/>
                  <a:pt x="3922776" y="2125060"/>
                </a:cubicBezTo>
                <a:cubicBezTo>
                  <a:pt x="3945760" y="2194011"/>
                  <a:pt x="3912083" y="2111694"/>
                  <a:pt x="3959352" y="2170780"/>
                </a:cubicBezTo>
                <a:cubicBezTo>
                  <a:pt x="3965373" y="2178306"/>
                  <a:pt x="3964699" y="2189353"/>
                  <a:pt x="3968496" y="2198212"/>
                </a:cubicBezTo>
                <a:cubicBezTo>
                  <a:pt x="3973866" y="2210741"/>
                  <a:pt x="3980688" y="2222596"/>
                  <a:pt x="3986784" y="2234788"/>
                </a:cubicBezTo>
                <a:cubicBezTo>
                  <a:pt x="3983736" y="2246980"/>
                  <a:pt x="3985819" y="2261822"/>
                  <a:pt x="3977640" y="2271364"/>
                </a:cubicBezTo>
                <a:cubicBezTo>
                  <a:pt x="3959736" y="2292252"/>
                  <a:pt x="3917518" y="2301245"/>
                  <a:pt x="3895344" y="2317084"/>
                </a:cubicBezTo>
                <a:cubicBezTo>
                  <a:pt x="3835411" y="2359893"/>
                  <a:pt x="3899325" y="2334045"/>
                  <a:pt x="3840480" y="2353660"/>
                </a:cubicBezTo>
                <a:cubicBezTo>
                  <a:pt x="3828288" y="2362804"/>
                  <a:pt x="3817535" y="2374276"/>
                  <a:pt x="3803904" y="2381092"/>
                </a:cubicBezTo>
                <a:cubicBezTo>
                  <a:pt x="3792664" y="2386712"/>
                  <a:pt x="3779250" y="2386262"/>
                  <a:pt x="3767328" y="2390236"/>
                </a:cubicBezTo>
                <a:cubicBezTo>
                  <a:pt x="3751756" y="2395427"/>
                  <a:pt x="3737330" y="2403807"/>
                  <a:pt x="3721608" y="2408524"/>
                </a:cubicBezTo>
                <a:cubicBezTo>
                  <a:pt x="3695523" y="2416349"/>
                  <a:pt x="3672593" y="2414743"/>
                  <a:pt x="3648456" y="2426812"/>
                </a:cubicBezTo>
                <a:cubicBezTo>
                  <a:pt x="3638626" y="2431727"/>
                  <a:pt x="3631450" y="2441625"/>
                  <a:pt x="3621024" y="2445100"/>
                </a:cubicBezTo>
                <a:cubicBezTo>
                  <a:pt x="3603435" y="2450963"/>
                  <a:pt x="3584401" y="2450927"/>
                  <a:pt x="3566160" y="2454244"/>
                </a:cubicBezTo>
                <a:cubicBezTo>
                  <a:pt x="3470353" y="2471663"/>
                  <a:pt x="3566054" y="2454920"/>
                  <a:pt x="3483864" y="2472532"/>
                </a:cubicBezTo>
                <a:cubicBezTo>
                  <a:pt x="3453470" y="2479045"/>
                  <a:pt x="3422580" y="2483281"/>
                  <a:pt x="3392424" y="2490820"/>
                </a:cubicBezTo>
                <a:cubicBezTo>
                  <a:pt x="3380232" y="2493868"/>
                  <a:pt x="3368276" y="2498100"/>
                  <a:pt x="3355848" y="2499964"/>
                </a:cubicBezTo>
                <a:cubicBezTo>
                  <a:pt x="3307244" y="2507255"/>
                  <a:pt x="3258023" y="2510172"/>
                  <a:pt x="3209544" y="2518252"/>
                </a:cubicBezTo>
                <a:cubicBezTo>
                  <a:pt x="3191256" y="2521300"/>
                  <a:pt x="3173151" y="2525790"/>
                  <a:pt x="3154680" y="2527396"/>
                </a:cubicBezTo>
                <a:cubicBezTo>
                  <a:pt x="3102970" y="2531893"/>
                  <a:pt x="3051048" y="2533492"/>
                  <a:pt x="2999232" y="2536540"/>
                </a:cubicBezTo>
                <a:cubicBezTo>
                  <a:pt x="2930535" y="2546354"/>
                  <a:pt x="2881965" y="2554828"/>
                  <a:pt x="2807208" y="2554828"/>
                </a:cubicBezTo>
                <a:cubicBezTo>
                  <a:pt x="2651730" y="2554828"/>
                  <a:pt x="2496312" y="2548732"/>
                  <a:pt x="2340864" y="2545684"/>
                </a:cubicBezTo>
                <a:cubicBezTo>
                  <a:pt x="2271994" y="2499771"/>
                  <a:pt x="2359522" y="2553680"/>
                  <a:pt x="2276856" y="2518252"/>
                </a:cubicBezTo>
                <a:cubicBezTo>
                  <a:pt x="2266755" y="2513923"/>
                  <a:pt x="2258966" y="2505416"/>
                  <a:pt x="2249424" y="2499964"/>
                </a:cubicBezTo>
                <a:cubicBezTo>
                  <a:pt x="2237589" y="2493201"/>
                  <a:pt x="2224683" y="2488439"/>
                  <a:pt x="2212848" y="2481676"/>
                </a:cubicBezTo>
                <a:cubicBezTo>
                  <a:pt x="2203306" y="2476224"/>
                  <a:pt x="2195246" y="2468303"/>
                  <a:pt x="2185416" y="2463388"/>
                </a:cubicBezTo>
                <a:cubicBezTo>
                  <a:pt x="2109700" y="2425530"/>
                  <a:pt x="2209168" y="2488367"/>
                  <a:pt x="2130552" y="2435956"/>
                </a:cubicBezTo>
                <a:cubicBezTo>
                  <a:pt x="1962273" y="2473351"/>
                  <a:pt x="2134345" y="2432151"/>
                  <a:pt x="1965960" y="2481676"/>
                </a:cubicBezTo>
                <a:cubicBezTo>
                  <a:pt x="1941847" y="2488768"/>
                  <a:pt x="1916653" y="2492016"/>
                  <a:pt x="1892808" y="2499964"/>
                </a:cubicBezTo>
                <a:cubicBezTo>
                  <a:pt x="1842464" y="2516745"/>
                  <a:pt x="1797869" y="2541987"/>
                  <a:pt x="1746504" y="2554828"/>
                </a:cubicBezTo>
                <a:cubicBezTo>
                  <a:pt x="1728517" y="2559325"/>
                  <a:pt x="1709820" y="2560336"/>
                  <a:pt x="1691640" y="2563972"/>
                </a:cubicBezTo>
                <a:cubicBezTo>
                  <a:pt x="1555233" y="2591253"/>
                  <a:pt x="1788204" y="2550926"/>
                  <a:pt x="1600200" y="2582260"/>
                </a:cubicBezTo>
                <a:cubicBezTo>
                  <a:pt x="1553492" y="2605614"/>
                  <a:pt x="1572693" y="2600023"/>
                  <a:pt x="1517904" y="2609692"/>
                </a:cubicBezTo>
                <a:lnTo>
                  <a:pt x="1408176" y="2627980"/>
                </a:lnTo>
                <a:cubicBezTo>
                  <a:pt x="1380744" y="2624932"/>
                  <a:pt x="1350567" y="2631179"/>
                  <a:pt x="1325880" y="2618836"/>
                </a:cubicBezTo>
                <a:cubicBezTo>
                  <a:pt x="1300533" y="2606162"/>
                  <a:pt x="1300248" y="2567572"/>
                  <a:pt x="1289304" y="2545684"/>
                </a:cubicBezTo>
                <a:cubicBezTo>
                  <a:pt x="1284389" y="2535854"/>
                  <a:pt x="1277112" y="2527396"/>
                  <a:pt x="1271016" y="2518252"/>
                </a:cubicBezTo>
                <a:cubicBezTo>
                  <a:pt x="1243437" y="2380359"/>
                  <a:pt x="1278555" y="2552177"/>
                  <a:pt x="1252728" y="2435956"/>
                </a:cubicBezTo>
                <a:cubicBezTo>
                  <a:pt x="1249357" y="2420784"/>
                  <a:pt x="1246632" y="2405476"/>
                  <a:pt x="1243584" y="2390236"/>
                </a:cubicBezTo>
                <a:cubicBezTo>
                  <a:pt x="1240536" y="2347564"/>
                  <a:pt x="1255057" y="2299705"/>
                  <a:pt x="1234440" y="2262220"/>
                </a:cubicBezTo>
                <a:cubicBezTo>
                  <a:pt x="1217310" y="2231074"/>
                  <a:pt x="1175359" y="2222065"/>
                  <a:pt x="1143000" y="2207356"/>
                </a:cubicBezTo>
                <a:cubicBezTo>
                  <a:pt x="1094596" y="2185354"/>
                  <a:pt x="975732" y="2154221"/>
                  <a:pt x="923544" y="2143348"/>
                </a:cubicBezTo>
                <a:cubicBezTo>
                  <a:pt x="887243" y="2135785"/>
                  <a:pt x="849710" y="2134366"/>
                  <a:pt x="813816" y="2125060"/>
                </a:cubicBezTo>
                <a:cubicBezTo>
                  <a:pt x="767165" y="2112965"/>
                  <a:pt x="676656" y="2079340"/>
                  <a:pt x="676656" y="2079340"/>
                </a:cubicBezTo>
                <a:cubicBezTo>
                  <a:pt x="582168" y="2082388"/>
                  <a:pt x="487575" y="2083091"/>
                  <a:pt x="393192" y="2088484"/>
                </a:cubicBezTo>
                <a:cubicBezTo>
                  <a:pt x="380645" y="2089201"/>
                  <a:pt x="368653" y="2094017"/>
                  <a:pt x="356616" y="2097628"/>
                </a:cubicBezTo>
                <a:cubicBezTo>
                  <a:pt x="338152" y="2103167"/>
                  <a:pt x="301752" y="2115916"/>
                  <a:pt x="301752" y="2115916"/>
                </a:cubicBezTo>
                <a:cubicBezTo>
                  <a:pt x="293468" y="2122129"/>
                  <a:pt x="251115" y="2154951"/>
                  <a:pt x="237744" y="2161636"/>
                </a:cubicBezTo>
                <a:cubicBezTo>
                  <a:pt x="229123" y="2165947"/>
                  <a:pt x="219456" y="2167732"/>
                  <a:pt x="210312" y="2170780"/>
                </a:cubicBezTo>
                <a:cubicBezTo>
                  <a:pt x="204216" y="2179924"/>
                  <a:pt x="199795" y="2190441"/>
                  <a:pt x="192024" y="2198212"/>
                </a:cubicBezTo>
                <a:cubicBezTo>
                  <a:pt x="184253" y="2205983"/>
                  <a:pt x="173035" y="2209465"/>
                  <a:pt x="164592" y="2216500"/>
                </a:cubicBezTo>
                <a:cubicBezTo>
                  <a:pt x="154658" y="2224779"/>
                  <a:pt x="146304" y="2234788"/>
                  <a:pt x="137160" y="2243932"/>
                </a:cubicBezTo>
                <a:cubicBezTo>
                  <a:pt x="118872" y="2237836"/>
                  <a:pt x="90917" y="2242886"/>
                  <a:pt x="82296" y="2225644"/>
                </a:cubicBezTo>
                <a:cubicBezTo>
                  <a:pt x="65882" y="2192816"/>
                  <a:pt x="76804" y="2152437"/>
                  <a:pt x="73152" y="2115916"/>
                </a:cubicBezTo>
                <a:cubicBezTo>
                  <a:pt x="64196" y="2026353"/>
                  <a:pt x="57498" y="2010216"/>
                  <a:pt x="36576" y="1905604"/>
                </a:cubicBezTo>
                <a:cubicBezTo>
                  <a:pt x="23651" y="1840981"/>
                  <a:pt x="32347" y="1874628"/>
                  <a:pt x="9144" y="1805020"/>
                </a:cubicBezTo>
                <a:lnTo>
                  <a:pt x="0" y="1777588"/>
                </a:lnTo>
                <a:cubicBezTo>
                  <a:pt x="1132" y="1715302"/>
                  <a:pt x="6243" y="1217813"/>
                  <a:pt x="18288" y="1055212"/>
                </a:cubicBezTo>
                <a:cubicBezTo>
                  <a:pt x="21110" y="1017110"/>
                  <a:pt x="55468" y="1005758"/>
                  <a:pt x="73152" y="972916"/>
                </a:cubicBezTo>
                <a:cubicBezTo>
                  <a:pt x="151325" y="827738"/>
                  <a:pt x="151911" y="802414"/>
                  <a:pt x="192024" y="662020"/>
                </a:cubicBezTo>
                <a:cubicBezTo>
                  <a:pt x="235030" y="317972"/>
                  <a:pt x="209208" y="546144"/>
                  <a:pt x="246888" y="131668"/>
                </a:cubicBezTo>
                <a:cubicBezTo>
                  <a:pt x="249661" y="101162"/>
                  <a:pt x="246345" y="69288"/>
                  <a:pt x="256032" y="40228"/>
                </a:cubicBezTo>
                <a:cubicBezTo>
                  <a:pt x="259080" y="31084"/>
                  <a:pt x="258360" y="19612"/>
                  <a:pt x="265176" y="12796"/>
                </a:cubicBezTo>
                <a:cubicBezTo>
                  <a:pt x="271992" y="5980"/>
                  <a:pt x="283464" y="6700"/>
                  <a:pt x="292608" y="3652"/>
                </a:cubicBezTo>
                <a:cubicBezTo>
                  <a:pt x="385051" y="142317"/>
                  <a:pt x="284993" y="0"/>
                  <a:pt x="356616" y="85948"/>
                </a:cubicBezTo>
                <a:cubicBezTo>
                  <a:pt x="363651" y="94391"/>
                  <a:pt x="367869" y="104937"/>
                  <a:pt x="374904" y="113380"/>
                </a:cubicBezTo>
                <a:cubicBezTo>
                  <a:pt x="383183" y="123314"/>
                  <a:pt x="393920" y="130994"/>
                  <a:pt x="402336" y="140812"/>
                </a:cubicBezTo>
                <a:cubicBezTo>
                  <a:pt x="412254" y="152383"/>
                  <a:pt x="419850" y="165817"/>
                  <a:pt x="429768" y="177388"/>
                </a:cubicBezTo>
                <a:cubicBezTo>
                  <a:pt x="438184" y="187206"/>
                  <a:pt x="448921" y="194886"/>
                  <a:pt x="457200" y="204820"/>
                </a:cubicBezTo>
                <a:cubicBezTo>
                  <a:pt x="476895" y="228455"/>
                  <a:pt x="475468" y="232191"/>
                  <a:pt x="484632" y="259684"/>
                </a:cubicBezTo>
                <a:cubicBezTo>
                  <a:pt x="481584" y="268828"/>
                  <a:pt x="482304" y="280300"/>
                  <a:pt x="475488" y="287116"/>
                </a:cubicBezTo>
                <a:cubicBezTo>
                  <a:pt x="440558" y="322046"/>
                  <a:pt x="450065" y="262802"/>
                  <a:pt x="429768" y="323692"/>
                </a:cubicBezTo>
                <a:cubicBezTo>
                  <a:pt x="426876" y="332367"/>
                  <a:pt x="403860" y="338932"/>
                  <a:pt x="420624" y="332836"/>
                </a:cubicBezTo>
                <a:close/>
              </a:path>
            </a:pathLst>
          </a:custGeom>
          <a:solidFill>
            <a:schemeClr val="accent1">
              <a:alpha val="30000"/>
            </a:schemeClr>
          </a:solid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latin typeface="Arial Nova" panose="020B0504020202020204" pitchFamily="34" charset="0"/>
            </a:endParaRPr>
          </a:p>
        </p:txBody>
      </p:sp>
      <p:sp>
        <p:nvSpPr>
          <p:cNvPr id="8" name="ZoneTexte 7"/>
          <p:cNvSpPr txBox="1"/>
          <p:nvPr/>
        </p:nvSpPr>
        <p:spPr>
          <a:xfrm>
            <a:off x="7457848" y="2354902"/>
            <a:ext cx="4525848" cy="2677656"/>
          </a:xfrm>
          <a:prstGeom prst="rect">
            <a:avLst/>
          </a:prstGeom>
          <a:noFill/>
        </p:spPr>
        <p:txBody>
          <a:bodyPr wrap="square" rtlCol="0">
            <a:spAutoFit/>
          </a:bodyPr>
          <a:lstStyle/>
          <a:p>
            <a:r>
              <a:rPr lang="fr-FR" sz="2800">
                <a:latin typeface="Arial Nova" panose="020B0504020202020204" pitchFamily="34" charset="0"/>
              </a:rPr>
              <a:t>Concevoir un scénario </a:t>
            </a:r>
            <a:br>
              <a:rPr lang="fr-FR" sz="2800">
                <a:latin typeface="Arial Nova" panose="020B0504020202020204" pitchFamily="34" charset="0"/>
              </a:rPr>
            </a:br>
            <a:r>
              <a:rPr lang="fr-FR" sz="2800">
                <a:latin typeface="Arial Nova" panose="020B0504020202020204" pitchFamily="34" charset="0"/>
                <a:sym typeface="Wingdings" pitchFamily="2" charset="2"/>
              </a:rPr>
              <a:t> </a:t>
            </a:r>
            <a:r>
              <a:rPr lang="fr-FR" sz="2800">
                <a:latin typeface="Arial Nova" panose="020B0504020202020204" pitchFamily="34" charset="0"/>
              </a:rPr>
              <a:t>Vision du projet entrepreneurial</a:t>
            </a:r>
          </a:p>
          <a:p>
            <a:endParaRPr lang="fr-FR" sz="2800">
              <a:latin typeface="Arial Nova" panose="020B0504020202020204" pitchFamily="34" charset="0"/>
            </a:endParaRPr>
          </a:p>
          <a:p>
            <a:r>
              <a:rPr lang="fr-FR" sz="2800">
                <a:latin typeface="Arial Nova" panose="020B0504020202020204" pitchFamily="34" charset="0"/>
              </a:rPr>
              <a:t>Cohérence</a:t>
            </a:r>
          </a:p>
          <a:p>
            <a:r>
              <a:rPr lang="fr-FR" sz="2800">
                <a:latin typeface="Arial Nova" panose="020B0504020202020204" pitchFamily="34" charset="0"/>
              </a:rPr>
              <a:t>Hypothèses plausibles</a:t>
            </a:r>
          </a:p>
        </p:txBody>
      </p:sp>
      <p:sp>
        <p:nvSpPr>
          <p:cNvPr id="17" name="Titre 24">
            <a:extLst>
              <a:ext uri="{FF2B5EF4-FFF2-40B4-BE49-F238E27FC236}">
                <a16:creationId xmlns:a16="http://schemas.microsoft.com/office/drawing/2014/main" id="{5E0FAEBF-FF47-44BC-8202-301A77229923}"/>
              </a:ext>
            </a:extLst>
          </p:cNvPr>
          <p:cNvSpPr>
            <a:spLocks noGrp="1"/>
          </p:cNvSpPr>
          <p:nvPr>
            <p:ph type="title"/>
          </p:nvPr>
        </p:nvSpPr>
        <p:spPr/>
        <p:txBody>
          <a:bodyPr/>
          <a:lstStyle/>
          <a:p>
            <a:r>
              <a:rPr lang="fr-FR"/>
              <a:t>Concevoir son futur</a:t>
            </a:r>
          </a:p>
        </p:txBody>
      </p:sp>
    </p:spTree>
    <p:extLst>
      <p:ext uri="{BB962C8B-B14F-4D97-AF65-F5344CB8AC3E}">
        <p14:creationId xmlns:p14="http://schemas.microsoft.com/office/powerpoint/2010/main" val="3608286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8"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herbe, arbre, extérieur, champ&#10;&#10;Description générée automatiquement">
            <a:extLst>
              <a:ext uri="{FF2B5EF4-FFF2-40B4-BE49-F238E27FC236}">
                <a16:creationId xmlns:a16="http://schemas.microsoft.com/office/drawing/2014/main" id="{11E5E566-B464-8146-9C32-297B5C7E09C4}"/>
              </a:ext>
            </a:extLst>
          </p:cNvPr>
          <p:cNvPicPr>
            <a:picLocks noChangeAspect="1"/>
          </p:cNvPicPr>
          <p:nvPr/>
        </p:nvPicPr>
        <p:blipFill rotWithShape="1">
          <a:blip r:embed="rId2">
            <a:extLst>
              <a:ext uri="{28A0092B-C50C-407E-A947-70E740481C1C}">
                <a14:useLocalDpi xmlns:a14="http://schemas.microsoft.com/office/drawing/2010/main" val="0"/>
              </a:ext>
            </a:extLst>
          </a:blip>
          <a:srcRect l="20185" t="67493" r="40384" b="8789"/>
          <a:stretch/>
        </p:blipFill>
        <p:spPr>
          <a:xfrm>
            <a:off x="5554811" y="4089063"/>
            <a:ext cx="5258666" cy="2108771"/>
          </a:xfrm>
          <a:prstGeom prst="rect">
            <a:avLst/>
          </a:prstGeom>
        </p:spPr>
      </p:pic>
      <p:sp>
        <p:nvSpPr>
          <p:cNvPr id="17" name="Titre 24">
            <a:extLst>
              <a:ext uri="{FF2B5EF4-FFF2-40B4-BE49-F238E27FC236}">
                <a16:creationId xmlns:a16="http://schemas.microsoft.com/office/drawing/2014/main" id="{5E0FAEBF-FF47-44BC-8202-301A77229923}"/>
              </a:ext>
            </a:extLst>
          </p:cNvPr>
          <p:cNvSpPr>
            <a:spLocks noGrp="1"/>
          </p:cNvSpPr>
          <p:nvPr>
            <p:ph type="title"/>
          </p:nvPr>
        </p:nvSpPr>
        <p:spPr/>
        <p:txBody>
          <a:bodyPr/>
          <a:lstStyle/>
          <a:p>
            <a:r>
              <a:rPr lang="fr-FR"/>
              <a:t>Concevoir son futur</a:t>
            </a:r>
          </a:p>
        </p:txBody>
      </p:sp>
      <p:sp>
        <p:nvSpPr>
          <p:cNvPr id="21" name="Text Box 4">
            <a:extLst>
              <a:ext uri="{FF2B5EF4-FFF2-40B4-BE49-F238E27FC236}">
                <a16:creationId xmlns:a16="http://schemas.microsoft.com/office/drawing/2014/main" id="{C943350A-986D-4F47-904F-9141D805CEFE}"/>
              </a:ext>
            </a:extLst>
          </p:cNvPr>
          <p:cNvSpPr txBox="1">
            <a:spLocks noChangeArrowheads="1"/>
          </p:cNvSpPr>
          <p:nvPr/>
        </p:nvSpPr>
        <p:spPr bwMode="auto">
          <a:xfrm>
            <a:off x="656957" y="4898442"/>
            <a:ext cx="2570492" cy="954107"/>
          </a:xfrm>
          <a:prstGeom prst="rect">
            <a:avLst/>
          </a:prstGeom>
          <a:noFill/>
          <a:ln w="9525">
            <a:noFill/>
            <a:miter lim="800000"/>
            <a:headEnd/>
            <a:tailEnd/>
          </a:ln>
        </p:spPr>
        <p:txBody>
          <a:bodyPr wrap="square">
            <a:spAutoFit/>
          </a:bodyPr>
          <a:lstStyle/>
          <a:p>
            <a:pPr algn="ctr">
              <a:spcBef>
                <a:spcPct val="50000"/>
              </a:spcBef>
            </a:pPr>
            <a:r>
              <a:rPr lang="fr-FR" sz="2800">
                <a:latin typeface="Arial Nova" panose="020B0504020202020204" pitchFamily="34" charset="0"/>
              </a:rPr>
              <a:t>D’une vision locale ...</a:t>
            </a:r>
          </a:p>
        </p:txBody>
      </p:sp>
    </p:spTree>
    <p:extLst>
      <p:ext uri="{BB962C8B-B14F-4D97-AF65-F5344CB8AC3E}">
        <p14:creationId xmlns:p14="http://schemas.microsoft.com/office/powerpoint/2010/main" val="30412117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herbe, arbre, extérieur, champ&#10;&#10;Description générée automatiquement">
            <a:extLst>
              <a:ext uri="{FF2B5EF4-FFF2-40B4-BE49-F238E27FC236}">
                <a16:creationId xmlns:a16="http://schemas.microsoft.com/office/drawing/2014/main" id="{FEE9C5B0-CBFB-A641-8665-13092C69F2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6083" y="1200915"/>
            <a:ext cx="8217588" cy="5478392"/>
          </a:xfrm>
          <a:prstGeom prst="rect">
            <a:avLst/>
          </a:prstGeom>
        </p:spPr>
      </p:pic>
      <p:sp>
        <p:nvSpPr>
          <p:cNvPr id="10" name="Titre 24">
            <a:extLst>
              <a:ext uri="{FF2B5EF4-FFF2-40B4-BE49-F238E27FC236}">
                <a16:creationId xmlns:a16="http://schemas.microsoft.com/office/drawing/2014/main" id="{E9EB2298-9B1A-7140-B741-EAA6D5E8C90C}"/>
              </a:ext>
            </a:extLst>
          </p:cNvPr>
          <p:cNvSpPr>
            <a:spLocks noGrp="1"/>
          </p:cNvSpPr>
          <p:nvPr>
            <p:ph type="title"/>
          </p:nvPr>
        </p:nvSpPr>
        <p:spPr>
          <a:xfrm>
            <a:off x="892969" y="178693"/>
            <a:ext cx="10406063" cy="1518001"/>
          </a:xfrm>
        </p:spPr>
        <p:txBody>
          <a:bodyPr/>
          <a:lstStyle/>
          <a:p>
            <a:r>
              <a:rPr lang="fr-FR"/>
              <a:t>Concevoir son futur</a:t>
            </a:r>
          </a:p>
        </p:txBody>
      </p:sp>
      <p:sp>
        <p:nvSpPr>
          <p:cNvPr id="11" name="Text Box 4">
            <a:extLst>
              <a:ext uri="{FF2B5EF4-FFF2-40B4-BE49-F238E27FC236}">
                <a16:creationId xmlns:a16="http://schemas.microsoft.com/office/drawing/2014/main" id="{0A5583B4-B781-0647-A94F-E03C83AD3468}"/>
              </a:ext>
            </a:extLst>
          </p:cNvPr>
          <p:cNvSpPr txBox="1">
            <a:spLocks noChangeArrowheads="1"/>
          </p:cNvSpPr>
          <p:nvPr/>
        </p:nvSpPr>
        <p:spPr bwMode="auto">
          <a:xfrm>
            <a:off x="656957" y="4898442"/>
            <a:ext cx="2570492" cy="954107"/>
          </a:xfrm>
          <a:prstGeom prst="rect">
            <a:avLst/>
          </a:prstGeom>
          <a:noFill/>
          <a:ln w="9525">
            <a:noFill/>
            <a:miter lim="800000"/>
            <a:headEnd/>
            <a:tailEnd/>
          </a:ln>
        </p:spPr>
        <p:txBody>
          <a:bodyPr wrap="square">
            <a:spAutoFit/>
          </a:bodyPr>
          <a:lstStyle/>
          <a:p>
            <a:pPr algn="ctr">
              <a:spcBef>
                <a:spcPct val="50000"/>
              </a:spcBef>
            </a:pPr>
            <a:r>
              <a:rPr lang="fr-FR" sz="2800">
                <a:latin typeface="Arial Nova" panose="020B0504020202020204" pitchFamily="34" charset="0"/>
              </a:rPr>
              <a:t>Vers une vision globale </a:t>
            </a:r>
          </a:p>
        </p:txBody>
      </p:sp>
    </p:spTree>
    <p:extLst>
      <p:ext uri="{BB962C8B-B14F-4D97-AF65-F5344CB8AC3E}">
        <p14:creationId xmlns:p14="http://schemas.microsoft.com/office/powerpoint/2010/main" val="3329393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4">
            <a:extLst>
              <a:ext uri="{FF2B5EF4-FFF2-40B4-BE49-F238E27FC236}">
                <a16:creationId xmlns:a16="http://schemas.microsoft.com/office/drawing/2014/main" id="{5E0FAEBF-FF47-44BC-8202-301A77229923}"/>
              </a:ext>
            </a:extLst>
          </p:cNvPr>
          <p:cNvSpPr>
            <a:spLocks noGrp="1"/>
          </p:cNvSpPr>
          <p:nvPr>
            <p:ph type="title"/>
          </p:nvPr>
        </p:nvSpPr>
        <p:spPr/>
        <p:txBody>
          <a:bodyPr/>
          <a:lstStyle/>
          <a:p>
            <a:r>
              <a:rPr lang="fr-FR"/>
              <a:t>Développer des partenariats</a:t>
            </a:r>
          </a:p>
        </p:txBody>
      </p:sp>
      <p:sp>
        <p:nvSpPr>
          <p:cNvPr id="6" name="ZoneTexte 5">
            <a:extLst>
              <a:ext uri="{FF2B5EF4-FFF2-40B4-BE49-F238E27FC236}">
                <a16:creationId xmlns:a16="http://schemas.microsoft.com/office/drawing/2014/main" id="{3CB090F2-949E-490E-8F2D-DCDE6FE63BB8}"/>
              </a:ext>
            </a:extLst>
          </p:cNvPr>
          <p:cNvSpPr txBox="1"/>
          <p:nvPr/>
        </p:nvSpPr>
        <p:spPr>
          <a:xfrm>
            <a:off x="944074" y="2096791"/>
            <a:ext cx="4495655" cy="400110"/>
          </a:xfrm>
          <a:prstGeom prst="rect">
            <a:avLst/>
          </a:prstGeom>
          <a:noFill/>
        </p:spPr>
        <p:txBody>
          <a:bodyPr wrap="square" rtlCol="0">
            <a:spAutoFit/>
          </a:bodyPr>
          <a:lstStyle/>
          <a:p>
            <a:pPr algn="ctr"/>
            <a:r>
              <a:rPr lang="fr-FR" sz="2000">
                <a:latin typeface="Arial Nova" panose="020B0504020202020204" pitchFamily="34" charset="0"/>
              </a:rPr>
              <a:t>« Moi » seul contre le monde</a:t>
            </a:r>
          </a:p>
        </p:txBody>
      </p:sp>
      <p:sp>
        <p:nvSpPr>
          <p:cNvPr id="7" name="ZoneTexte 6">
            <a:extLst>
              <a:ext uri="{FF2B5EF4-FFF2-40B4-BE49-F238E27FC236}">
                <a16:creationId xmlns:a16="http://schemas.microsoft.com/office/drawing/2014/main" id="{A2884357-1F7A-429A-B80D-DCF38094AC16}"/>
              </a:ext>
            </a:extLst>
          </p:cNvPr>
          <p:cNvSpPr txBox="1"/>
          <p:nvPr/>
        </p:nvSpPr>
        <p:spPr>
          <a:xfrm>
            <a:off x="5439732" y="2096791"/>
            <a:ext cx="5772466" cy="400110"/>
          </a:xfrm>
          <a:prstGeom prst="rect">
            <a:avLst/>
          </a:prstGeom>
          <a:noFill/>
        </p:spPr>
        <p:txBody>
          <a:bodyPr wrap="square" rtlCol="0">
            <a:spAutoFit/>
          </a:bodyPr>
          <a:lstStyle/>
          <a:p>
            <a:pPr algn="ctr"/>
            <a:r>
              <a:rPr lang="fr-FR" sz="2000">
                <a:latin typeface="Arial Nova" panose="020B0504020202020204" pitchFamily="34" charset="0"/>
              </a:rPr>
              <a:t>« Moi » en collaboration avec le monde</a:t>
            </a:r>
          </a:p>
        </p:txBody>
      </p:sp>
      <p:sp>
        <p:nvSpPr>
          <p:cNvPr id="8" name="ZoneTexte 7">
            <a:extLst>
              <a:ext uri="{FF2B5EF4-FFF2-40B4-BE49-F238E27FC236}">
                <a16:creationId xmlns:a16="http://schemas.microsoft.com/office/drawing/2014/main" id="{7FD78E08-882F-40B2-832F-52704C62A132}"/>
              </a:ext>
            </a:extLst>
          </p:cNvPr>
          <p:cNvSpPr txBox="1"/>
          <p:nvPr/>
        </p:nvSpPr>
        <p:spPr>
          <a:xfrm>
            <a:off x="944074" y="1696694"/>
            <a:ext cx="4495658" cy="461665"/>
          </a:xfrm>
          <a:prstGeom prst="rect">
            <a:avLst/>
          </a:prstGeom>
          <a:noFill/>
        </p:spPr>
        <p:txBody>
          <a:bodyPr wrap="square" rtlCol="0">
            <a:spAutoFit/>
          </a:bodyPr>
          <a:lstStyle/>
          <a:p>
            <a:pPr algn="ctr"/>
            <a:r>
              <a:rPr lang="fr-FR" sz="2400">
                <a:latin typeface="Arial Nova" panose="020B0504020202020204" pitchFamily="34" charset="0"/>
              </a:rPr>
              <a:t>Logique concurrentielle</a:t>
            </a:r>
          </a:p>
        </p:txBody>
      </p:sp>
      <p:sp>
        <p:nvSpPr>
          <p:cNvPr id="9" name="ZoneTexte 8">
            <a:extLst>
              <a:ext uri="{FF2B5EF4-FFF2-40B4-BE49-F238E27FC236}">
                <a16:creationId xmlns:a16="http://schemas.microsoft.com/office/drawing/2014/main" id="{4B906DCC-B044-4E21-8B56-E7CB606E3A9F}"/>
              </a:ext>
            </a:extLst>
          </p:cNvPr>
          <p:cNvSpPr txBox="1"/>
          <p:nvPr/>
        </p:nvSpPr>
        <p:spPr>
          <a:xfrm>
            <a:off x="5439732" y="1696694"/>
            <a:ext cx="5772466" cy="461665"/>
          </a:xfrm>
          <a:prstGeom prst="rect">
            <a:avLst/>
          </a:prstGeom>
          <a:noFill/>
        </p:spPr>
        <p:txBody>
          <a:bodyPr wrap="square" rtlCol="0">
            <a:spAutoFit/>
          </a:bodyPr>
          <a:lstStyle/>
          <a:p>
            <a:pPr algn="ctr"/>
            <a:r>
              <a:rPr lang="fr-FR" sz="2400">
                <a:latin typeface="Arial Nova" panose="020B0504020202020204" pitchFamily="34" charset="0"/>
              </a:rPr>
              <a:t>Logique partenariale</a:t>
            </a:r>
          </a:p>
        </p:txBody>
      </p:sp>
      <p:sp>
        <p:nvSpPr>
          <p:cNvPr id="10" name="Rectangle : coins arrondis 9">
            <a:extLst>
              <a:ext uri="{FF2B5EF4-FFF2-40B4-BE49-F238E27FC236}">
                <a16:creationId xmlns:a16="http://schemas.microsoft.com/office/drawing/2014/main" id="{D82AB005-79C2-41BB-A5B2-BE214FD7CF89}"/>
              </a:ext>
            </a:extLst>
          </p:cNvPr>
          <p:cNvSpPr/>
          <p:nvPr/>
        </p:nvSpPr>
        <p:spPr>
          <a:xfrm>
            <a:off x="802742" y="3882793"/>
            <a:ext cx="1296105" cy="969268"/>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a:solidFill>
                  <a:sysClr val="windowText" lastClr="000000"/>
                </a:solidFill>
                <a:latin typeface="Arial Nova" panose="020B0504020202020204" pitchFamily="34" charset="0"/>
              </a:rPr>
              <a:t>Projet</a:t>
            </a:r>
          </a:p>
          <a:p>
            <a:pPr algn="ctr"/>
            <a:endParaRPr lang="fr-FR" sz="2400">
              <a:solidFill>
                <a:sysClr val="windowText" lastClr="000000"/>
              </a:solidFill>
              <a:latin typeface="Arial Nova" panose="020B0504020202020204" pitchFamily="34" charset="0"/>
            </a:endParaRPr>
          </a:p>
        </p:txBody>
      </p:sp>
      <p:sp>
        <p:nvSpPr>
          <p:cNvPr id="11" name="Rectangle : coins arrondis 10">
            <a:extLst>
              <a:ext uri="{FF2B5EF4-FFF2-40B4-BE49-F238E27FC236}">
                <a16:creationId xmlns:a16="http://schemas.microsoft.com/office/drawing/2014/main" id="{E66DC5EE-3EA1-417E-B37C-38177324AFB2}"/>
              </a:ext>
            </a:extLst>
          </p:cNvPr>
          <p:cNvSpPr/>
          <p:nvPr/>
        </p:nvSpPr>
        <p:spPr>
          <a:xfrm>
            <a:off x="2249269" y="2640902"/>
            <a:ext cx="3039208" cy="3528283"/>
          </a:xfrm>
          <a:prstGeom prst="roundRect">
            <a:avLst/>
          </a:prstGeom>
          <a:solidFill>
            <a:schemeClr val="accent5">
              <a:lumMod val="60000"/>
              <a:lumOff val="40000"/>
            </a:schemeClr>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solidFill>
                <a:srgbClr val="FAFAFA"/>
              </a:solidFill>
              <a:latin typeface="Arial Nova" panose="020B0504020202020204" pitchFamily="34" charset="0"/>
            </a:endParaRPr>
          </a:p>
          <a:p>
            <a:pPr algn="ctr"/>
            <a:endParaRPr lang="fr-FR" sz="2400">
              <a:solidFill>
                <a:srgbClr val="FAFAFA"/>
              </a:solidFill>
              <a:latin typeface="Arial Nova" panose="020B0504020202020204" pitchFamily="34" charset="0"/>
            </a:endParaRPr>
          </a:p>
          <a:p>
            <a:pPr algn="ctr"/>
            <a:endParaRPr lang="fr-FR" sz="2400">
              <a:solidFill>
                <a:srgbClr val="FAFAFA"/>
              </a:solidFill>
              <a:latin typeface="Arial Nova" panose="020B0504020202020204" pitchFamily="34" charset="0"/>
            </a:endParaRPr>
          </a:p>
          <a:p>
            <a:pPr algn="ctr"/>
            <a:endParaRPr lang="fr-FR" sz="2400">
              <a:solidFill>
                <a:srgbClr val="FAFAFA"/>
              </a:solidFill>
              <a:latin typeface="Arial Nova" panose="020B0504020202020204" pitchFamily="34" charset="0"/>
            </a:endParaRPr>
          </a:p>
          <a:p>
            <a:pPr algn="ctr"/>
            <a:r>
              <a:rPr lang="fr-FR" sz="2400">
                <a:solidFill>
                  <a:schemeClr val="tx1"/>
                </a:solidFill>
                <a:latin typeface="Arial Nova" panose="020B0504020202020204" pitchFamily="34" charset="0"/>
              </a:rPr>
              <a:t>Le monde socioéconomique</a:t>
            </a:r>
          </a:p>
        </p:txBody>
      </p:sp>
      <p:pic>
        <p:nvPicPr>
          <p:cNvPr id="12" name="Image 11">
            <a:extLst>
              <a:ext uri="{FF2B5EF4-FFF2-40B4-BE49-F238E27FC236}">
                <a16:creationId xmlns:a16="http://schemas.microsoft.com/office/drawing/2014/main" id="{D107BCD2-A4D0-48A4-9C43-20EF3AEA03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4075" y="4432825"/>
            <a:ext cx="1013440" cy="400098"/>
          </a:xfrm>
          <a:prstGeom prst="rect">
            <a:avLst/>
          </a:prstGeom>
        </p:spPr>
      </p:pic>
      <p:pic>
        <p:nvPicPr>
          <p:cNvPr id="13" name="Image 12" descr="Une image contenant animal&#10;&#10;Description générée avec un niveau de confiance élevé">
            <a:extLst>
              <a:ext uri="{FF2B5EF4-FFF2-40B4-BE49-F238E27FC236}">
                <a16:creationId xmlns:a16="http://schemas.microsoft.com/office/drawing/2014/main" id="{C6DEC7AE-38DA-4A5E-A428-E2F534EAE63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7079" r="92793">
                        <a14:foregroundMark x1="7079" y1="58056" x2="7079" y2="58056"/>
                        <a14:foregroundMark x1="92793" y1="54722" x2="92793" y2="54722"/>
                      </a14:backgroundRemoval>
                    </a14:imgEffect>
                  </a14:imgLayer>
                </a14:imgProps>
              </a:ext>
              <a:ext uri="{28A0092B-C50C-407E-A947-70E740481C1C}">
                <a14:useLocalDpi xmlns:a14="http://schemas.microsoft.com/office/drawing/2010/main" val="0"/>
              </a:ext>
            </a:extLst>
          </a:blip>
          <a:srcRect t="25066" b="21847"/>
          <a:stretch/>
        </p:blipFill>
        <p:spPr>
          <a:xfrm>
            <a:off x="2196705" y="2896986"/>
            <a:ext cx="3102475" cy="1481867"/>
          </a:xfrm>
          <a:prstGeom prst="rect">
            <a:avLst/>
          </a:prstGeom>
        </p:spPr>
      </p:pic>
      <p:sp>
        <p:nvSpPr>
          <p:cNvPr id="15" name="Rectangle : coins arrondis 14">
            <a:extLst>
              <a:ext uri="{FF2B5EF4-FFF2-40B4-BE49-F238E27FC236}">
                <a16:creationId xmlns:a16="http://schemas.microsoft.com/office/drawing/2014/main" id="{B2C4DE2F-B227-475B-94BD-4AA588450493}"/>
              </a:ext>
            </a:extLst>
          </p:cNvPr>
          <p:cNvSpPr/>
          <p:nvPr/>
        </p:nvSpPr>
        <p:spPr>
          <a:xfrm>
            <a:off x="5709842" y="3882793"/>
            <a:ext cx="1296105" cy="969268"/>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a:solidFill>
                  <a:sysClr val="windowText" lastClr="000000"/>
                </a:solidFill>
                <a:latin typeface="Arial Nova" panose="020B0504020202020204" pitchFamily="34" charset="0"/>
              </a:rPr>
              <a:t>Projet</a:t>
            </a:r>
          </a:p>
          <a:p>
            <a:pPr algn="ctr"/>
            <a:endParaRPr lang="fr-FR" sz="2400">
              <a:solidFill>
                <a:sysClr val="windowText" lastClr="000000"/>
              </a:solidFill>
              <a:latin typeface="Arial Nova" panose="020B0504020202020204" pitchFamily="34" charset="0"/>
            </a:endParaRPr>
          </a:p>
        </p:txBody>
      </p:sp>
      <p:pic>
        <p:nvPicPr>
          <p:cNvPr id="18" name="Image 17">
            <a:extLst>
              <a:ext uri="{FF2B5EF4-FFF2-40B4-BE49-F238E27FC236}">
                <a16:creationId xmlns:a16="http://schemas.microsoft.com/office/drawing/2014/main" id="{679F3A30-E91C-4235-B5A3-1BE5499CCC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51175" y="4432825"/>
            <a:ext cx="1013440" cy="400098"/>
          </a:xfrm>
          <a:prstGeom prst="rect">
            <a:avLst/>
          </a:prstGeom>
        </p:spPr>
      </p:pic>
      <p:sp>
        <p:nvSpPr>
          <p:cNvPr id="19" name="Rectangle : coins arrondis 18">
            <a:extLst>
              <a:ext uri="{FF2B5EF4-FFF2-40B4-BE49-F238E27FC236}">
                <a16:creationId xmlns:a16="http://schemas.microsoft.com/office/drawing/2014/main" id="{95B2E87B-464A-418C-850B-137881BDEFA8}"/>
              </a:ext>
            </a:extLst>
          </p:cNvPr>
          <p:cNvSpPr/>
          <p:nvPr/>
        </p:nvSpPr>
        <p:spPr>
          <a:xfrm>
            <a:off x="7161221" y="3264032"/>
            <a:ext cx="1610048" cy="484635"/>
          </a:xfrm>
          <a:prstGeom prst="roundRect">
            <a:avLst/>
          </a:prstGeom>
          <a:solidFill>
            <a:srgbClr val="C0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solidFill>
                  <a:srgbClr val="FAFAFA"/>
                </a:solidFill>
                <a:latin typeface="Arial Nova" panose="020B0504020202020204" pitchFamily="34" charset="0"/>
              </a:rPr>
              <a:t>Collaborateur</a:t>
            </a:r>
          </a:p>
        </p:txBody>
      </p:sp>
      <p:sp>
        <p:nvSpPr>
          <p:cNvPr id="20" name="Rectangle : coins arrondis 19">
            <a:extLst>
              <a:ext uri="{FF2B5EF4-FFF2-40B4-BE49-F238E27FC236}">
                <a16:creationId xmlns:a16="http://schemas.microsoft.com/office/drawing/2014/main" id="{35994EE4-8D35-459D-B448-1EDA413CD819}"/>
              </a:ext>
            </a:extLst>
          </p:cNvPr>
          <p:cNvSpPr/>
          <p:nvPr/>
        </p:nvSpPr>
        <p:spPr>
          <a:xfrm>
            <a:off x="7161223" y="3859700"/>
            <a:ext cx="1610048" cy="484635"/>
          </a:xfrm>
          <a:prstGeom prst="roundRect">
            <a:avLst/>
          </a:prstGeom>
          <a:solidFill>
            <a:srgbClr val="C0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solidFill>
                  <a:srgbClr val="FAFAFA"/>
                </a:solidFill>
                <a:latin typeface="Arial Nova" panose="020B0504020202020204" pitchFamily="34" charset="0"/>
              </a:rPr>
              <a:t>Collaborateur</a:t>
            </a:r>
          </a:p>
        </p:txBody>
      </p:sp>
      <p:sp>
        <p:nvSpPr>
          <p:cNvPr id="22" name="Rectangle : coins arrondis 21">
            <a:extLst>
              <a:ext uri="{FF2B5EF4-FFF2-40B4-BE49-F238E27FC236}">
                <a16:creationId xmlns:a16="http://schemas.microsoft.com/office/drawing/2014/main" id="{CC223D88-ACDA-4382-8315-F9B4C79ACBCF}"/>
              </a:ext>
            </a:extLst>
          </p:cNvPr>
          <p:cNvSpPr/>
          <p:nvPr/>
        </p:nvSpPr>
        <p:spPr>
          <a:xfrm>
            <a:off x="7161222" y="4455082"/>
            <a:ext cx="1610048" cy="484635"/>
          </a:xfrm>
          <a:prstGeom prst="roundRect">
            <a:avLst/>
          </a:prstGeom>
          <a:solidFill>
            <a:srgbClr val="C0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solidFill>
                  <a:srgbClr val="FAFAFA"/>
                </a:solidFill>
                <a:latin typeface="Arial Nova" panose="020B0504020202020204" pitchFamily="34" charset="0"/>
              </a:rPr>
              <a:t>Collaborateur</a:t>
            </a:r>
          </a:p>
        </p:txBody>
      </p:sp>
      <p:sp>
        <p:nvSpPr>
          <p:cNvPr id="23" name="Rectangle : coins arrondis 22">
            <a:extLst>
              <a:ext uri="{FF2B5EF4-FFF2-40B4-BE49-F238E27FC236}">
                <a16:creationId xmlns:a16="http://schemas.microsoft.com/office/drawing/2014/main" id="{05DBF27B-EE15-4176-9F5A-998CFC3CD3CA}"/>
              </a:ext>
            </a:extLst>
          </p:cNvPr>
          <p:cNvSpPr/>
          <p:nvPr/>
        </p:nvSpPr>
        <p:spPr>
          <a:xfrm>
            <a:off x="7161221" y="5050465"/>
            <a:ext cx="1610048" cy="484635"/>
          </a:xfrm>
          <a:prstGeom prst="roundRect">
            <a:avLst/>
          </a:prstGeom>
          <a:solidFill>
            <a:srgbClr val="C0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solidFill>
                  <a:srgbClr val="FAFAFA"/>
                </a:solidFill>
                <a:latin typeface="Arial Nova" panose="020B0504020202020204" pitchFamily="34" charset="0"/>
              </a:rPr>
              <a:t>Collaborateur</a:t>
            </a:r>
          </a:p>
        </p:txBody>
      </p:sp>
      <p:sp>
        <p:nvSpPr>
          <p:cNvPr id="24" name="Rectangle : coins arrondis 23">
            <a:extLst>
              <a:ext uri="{FF2B5EF4-FFF2-40B4-BE49-F238E27FC236}">
                <a16:creationId xmlns:a16="http://schemas.microsoft.com/office/drawing/2014/main" id="{213B7BF9-AA36-49CC-9E7C-07F7087885C7}"/>
              </a:ext>
            </a:extLst>
          </p:cNvPr>
          <p:cNvSpPr/>
          <p:nvPr/>
        </p:nvSpPr>
        <p:spPr>
          <a:xfrm>
            <a:off x="8858641" y="2614125"/>
            <a:ext cx="2983904" cy="3528283"/>
          </a:xfrm>
          <a:prstGeom prst="roundRect">
            <a:avLst/>
          </a:prstGeom>
          <a:solidFill>
            <a:schemeClr val="accent5">
              <a:lumMod val="60000"/>
              <a:lumOff val="40000"/>
            </a:schemeClr>
          </a:solid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solidFill>
                <a:srgbClr val="FAFAFA"/>
              </a:solidFill>
              <a:latin typeface="Arial Nova" panose="020B0504020202020204" pitchFamily="34" charset="0"/>
            </a:endParaRPr>
          </a:p>
          <a:p>
            <a:pPr algn="ctr"/>
            <a:endParaRPr lang="fr-FR" sz="2400">
              <a:solidFill>
                <a:srgbClr val="FAFAFA"/>
              </a:solidFill>
              <a:latin typeface="Arial Nova" panose="020B0504020202020204" pitchFamily="34" charset="0"/>
            </a:endParaRPr>
          </a:p>
          <a:p>
            <a:pPr algn="ctr"/>
            <a:endParaRPr lang="fr-FR" sz="2400">
              <a:solidFill>
                <a:srgbClr val="FAFAFA"/>
              </a:solidFill>
              <a:latin typeface="Arial Nova" panose="020B0504020202020204" pitchFamily="34" charset="0"/>
            </a:endParaRPr>
          </a:p>
          <a:p>
            <a:pPr algn="ctr"/>
            <a:endParaRPr lang="fr-FR" sz="2400">
              <a:solidFill>
                <a:srgbClr val="FAFAFA"/>
              </a:solidFill>
              <a:latin typeface="Arial Nova" panose="020B0504020202020204" pitchFamily="34" charset="0"/>
            </a:endParaRPr>
          </a:p>
          <a:p>
            <a:pPr algn="ctr"/>
            <a:endParaRPr lang="fr-FR" sz="2400">
              <a:solidFill>
                <a:schemeClr val="tx1"/>
              </a:solidFill>
              <a:latin typeface="Arial Nova" panose="020B0504020202020204" pitchFamily="34" charset="0"/>
            </a:endParaRPr>
          </a:p>
          <a:p>
            <a:pPr algn="ctr"/>
            <a:r>
              <a:rPr lang="fr-FR" sz="2400">
                <a:solidFill>
                  <a:schemeClr val="tx1"/>
                </a:solidFill>
                <a:latin typeface="Arial Nova" panose="020B0504020202020204" pitchFamily="34" charset="0"/>
              </a:rPr>
              <a:t>Le monde socioéconomique</a:t>
            </a:r>
          </a:p>
        </p:txBody>
      </p:sp>
      <p:pic>
        <p:nvPicPr>
          <p:cNvPr id="25" name="Image 24">
            <a:extLst>
              <a:ext uri="{FF2B5EF4-FFF2-40B4-BE49-F238E27FC236}">
                <a16:creationId xmlns:a16="http://schemas.microsoft.com/office/drawing/2014/main" id="{00EF7A4B-8734-4D85-BEDF-531572902C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92282" y="2867558"/>
            <a:ext cx="832673" cy="328732"/>
          </a:xfrm>
          <a:prstGeom prst="rect">
            <a:avLst/>
          </a:prstGeom>
        </p:spPr>
      </p:pic>
      <p:pic>
        <p:nvPicPr>
          <p:cNvPr id="26" name="Image 25">
            <a:extLst>
              <a:ext uri="{FF2B5EF4-FFF2-40B4-BE49-F238E27FC236}">
                <a16:creationId xmlns:a16="http://schemas.microsoft.com/office/drawing/2014/main" id="{11BF1BB3-88CB-4B77-8B6F-D97A1844C5F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9355725" y="3327165"/>
            <a:ext cx="700283" cy="276465"/>
          </a:xfrm>
          <a:prstGeom prst="rect">
            <a:avLst/>
          </a:prstGeom>
        </p:spPr>
      </p:pic>
      <p:pic>
        <p:nvPicPr>
          <p:cNvPr id="27" name="Image 26">
            <a:extLst>
              <a:ext uri="{FF2B5EF4-FFF2-40B4-BE49-F238E27FC236}">
                <a16:creationId xmlns:a16="http://schemas.microsoft.com/office/drawing/2014/main" id="{0FE1E896-8B6E-4868-9E8C-BEFDE3E9C8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477373" y="3218259"/>
            <a:ext cx="832673" cy="328732"/>
          </a:xfrm>
          <a:prstGeom prst="rect">
            <a:avLst/>
          </a:prstGeom>
        </p:spPr>
      </p:pic>
      <p:pic>
        <p:nvPicPr>
          <p:cNvPr id="28" name="Image 27">
            <a:extLst>
              <a:ext uri="{FF2B5EF4-FFF2-40B4-BE49-F238E27FC236}">
                <a16:creationId xmlns:a16="http://schemas.microsoft.com/office/drawing/2014/main" id="{B6705F85-258F-4509-92C3-7B0128289A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715418" y="3583993"/>
            <a:ext cx="1246098" cy="491949"/>
          </a:xfrm>
          <a:prstGeom prst="rect">
            <a:avLst/>
          </a:prstGeom>
        </p:spPr>
      </p:pic>
      <p:pic>
        <p:nvPicPr>
          <p:cNvPr id="29" name="Image 28">
            <a:extLst>
              <a:ext uri="{FF2B5EF4-FFF2-40B4-BE49-F238E27FC236}">
                <a16:creationId xmlns:a16="http://schemas.microsoft.com/office/drawing/2014/main" id="{BB862F3E-5BF7-44E1-BB0D-9D486AE03AB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0705027" y="4064058"/>
            <a:ext cx="623086" cy="245989"/>
          </a:xfrm>
          <a:prstGeom prst="rect">
            <a:avLst/>
          </a:prstGeom>
        </p:spPr>
      </p:pic>
      <p:pic>
        <p:nvPicPr>
          <p:cNvPr id="30" name="Image 29">
            <a:extLst>
              <a:ext uri="{FF2B5EF4-FFF2-40B4-BE49-F238E27FC236}">
                <a16:creationId xmlns:a16="http://schemas.microsoft.com/office/drawing/2014/main" id="{D6E1307E-EF20-45B6-938A-505340667DB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9484096" y="4238730"/>
            <a:ext cx="1096029" cy="432703"/>
          </a:xfrm>
          <a:prstGeom prst="rect">
            <a:avLst/>
          </a:prstGeom>
        </p:spPr>
      </p:pic>
      <p:cxnSp>
        <p:nvCxnSpPr>
          <p:cNvPr id="31" name="Connecteur droit 30">
            <a:extLst>
              <a:ext uri="{FF2B5EF4-FFF2-40B4-BE49-F238E27FC236}">
                <a16:creationId xmlns:a16="http://schemas.microsoft.com/office/drawing/2014/main" id="{44913980-F63F-42CC-A124-2ED859359E45}"/>
              </a:ext>
            </a:extLst>
          </p:cNvPr>
          <p:cNvCxnSpPr>
            <a:stCxn id="19" idx="1"/>
            <a:endCxn id="15" idx="3"/>
          </p:cNvCxnSpPr>
          <p:nvPr/>
        </p:nvCxnSpPr>
        <p:spPr>
          <a:xfrm flipH="1">
            <a:off x="7005947" y="3506349"/>
            <a:ext cx="155273" cy="861078"/>
          </a:xfrm>
          <a:prstGeom prst="line">
            <a:avLst/>
          </a:prstGeom>
          <a:ln/>
        </p:spPr>
        <p:style>
          <a:lnRef idx="2">
            <a:schemeClr val="dk1"/>
          </a:lnRef>
          <a:fillRef idx="0">
            <a:schemeClr val="dk1"/>
          </a:fillRef>
          <a:effectRef idx="1">
            <a:schemeClr val="dk1"/>
          </a:effectRef>
          <a:fontRef idx="minor">
            <a:schemeClr val="tx1"/>
          </a:fontRef>
        </p:style>
      </p:cxnSp>
      <p:cxnSp>
        <p:nvCxnSpPr>
          <p:cNvPr id="32" name="Connecteur droit 31">
            <a:extLst>
              <a:ext uri="{FF2B5EF4-FFF2-40B4-BE49-F238E27FC236}">
                <a16:creationId xmlns:a16="http://schemas.microsoft.com/office/drawing/2014/main" id="{3DBF63DF-91A6-49E6-9BA0-EDF2102D9372}"/>
              </a:ext>
            </a:extLst>
          </p:cNvPr>
          <p:cNvCxnSpPr>
            <a:stCxn id="20" idx="1"/>
            <a:endCxn id="15" idx="3"/>
          </p:cNvCxnSpPr>
          <p:nvPr/>
        </p:nvCxnSpPr>
        <p:spPr>
          <a:xfrm flipH="1">
            <a:off x="7005947" y="4102017"/>
            <a:ext cx="155275" cy="265410"/>
          </a:xfrm>
          <a:prstGeom prst="line">
            <a:avLst/>
          </a:prstGeom>
          <a:ln/>
        </p:spPr>
        <p:style>
          <a:lnRef idx="2">
            <a:schemeClr val="dk1"/>
          </a:lnRef>
          <a:fillRef idx="0">
            <a:schemeClr val="dk1"/>
          </a:fillRef>
          <a:effectRef idx="1">
            <a:schemeClr val="dk1"/>
          </a:effectRef>
          <a:fontRef idx="minor">
            <a:schemeClr val="tx1"/>
          </a:fontRef>
        </p:style>
      </p:cxnSp>
      <p:cxnSp>
        <p:nvCxnSpPr>
          <p:cNvPr id="33" name="Connecteur droit 32">
            <a:extLst>
              <a:ext uri="{FF2B5EF4-FFF2-40B4-BE49-F238E27FC236}">
                <a16:creationId xmlns:a16="http://schemas.microsoft.com/office/drawing/2014/main" id="{11A559EB-68F7-48EF-B242-C94C09070EE7}"/>
              </a:ext>
            </a:extLst>
          </p:cNvPr>
          <p:cNvCxnSpPr>
            <a:stCxn id="15" idx="3"/>
            <a:endCxn id="22" idx="1"/>
          </p:cNvCxnSpPr>
          <p:nvPr/>
        </p:nvCxnSpPr>
        <p:spPr>
          <a:xfrm>
            <a:off x="7005948" y="4367427"/>
            <a:ext cx="155274" cy="329973"/>
          </a:xfrm>
          <a:prstGeom prst="line">
            <a:avLst/>
          </a:prstGeom>
          <a:ln/>
        </p:spPr>
        <p:style>
          <a:lnRef idx="2">
            <a:schemeClr val="dk1"/>
          </a:lnRef>
          <a:fillRef idx="0">
            <a:schemeClr val="dk1"/>
          </a:fillRef>
          <a:effectRef idx="1">
            <a:schemeClr val="dk1"/>
          </a:effectRef>
          <a:fontRef idx="minor">
            <a:schemeClr val="tx1"/>
          </a:fontRef>
        </p:style>
      </p:cxnSp>
      <p:cxnSp>
        <p:nvCxnSpPr>
          <p:cNvPr id="34" name="Connecteur droit 33">
            <a:extLst>
              <a:ext uri="{FF2B5EF4-FFF2-40B4-BE49-F238E27FC236}">
                <a16:creationId xmlns:a16="http://schemas.microsoft.com/office/drawing/2014/main" id="{7C85D72C-349B-40D6-812B-EFFD5606AD8E}"/>
              </a:ext>
            </a:extLst>
          </p:cNvPr>
          <p:cNvCxnSpPr>
            <a:stCxn id="15" idx="3"/>
            <a:endCxn id="23" idx="1"/>
          </p:cNvCxnSpPr>
          <p:nvPr/>
        </p:nvCxnSpPr>
        <p:spPr>
          <a:xfrm>
            <a:off x="7005947" y="4367426"/>
            <a:ext cx="155273" cy="925356"/>
          </a:xfrm>
          <a:prstGeom prst="line">
            <a:avLst/>
          </a:prstGeom>
          <a:ln/>
        </p:spPr>
        <p:style>
          <a:lnRef idx="2">
            <a:schemeClr val="dk1"/>
          </a:lnRef>
          <a:fillRef idx="0">
            <a:schemeClr val="dk1"/>
          </a:fillRef>
          <a:effectRef idx="1">
            <a:schemeClr val="dk1"/>
          </a:effectRef>
          <a:fontRef idx="minor">
            <a:schemeClr val="tx1"/>
          </a:fontRef>
        </p:style>
      </p:cxnSp>
      <p:cxnSp>
        <p:nvCxnSpPr>
          <p:cNvPr id="35" name="Connecteur droit 34">
            <a:extLst>
              <a:ext uri="{FF2B5EF4-FFF2-40B4-BE49-F238E27FC236}">
                <a16:creationId xmlns:a16="http://schemas.microsoft.com/office/drawing/2014/main" id="{8BFA6556-4A35-48E5-BC3A-3DB7DD5C26DA}"/>
              </a:ext>
            </a:extLst>
          </p:cNvPr>
          <p:cNvCxnSpPr>
            <a:cxnSpLocks/>
          </p:cNvCxnSpPr>
          <p:nvPr/>
        </p:nvCxnSpPr>
        <p:spPr>
          <a:xfrm>
            <a:off x="5439736" y="1967116"/>
            <a:ext cx="0" cy="4246997"/>
          </a:xfrm>
          <a:prstGeom prst="line">
            <a:avLst/>
          </a:prstGeom>
          <a:ln w="57150">
            <a:solidFill>
              <a:srgbClr val="C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954349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animBg="1"/>
      <p:bldP spid="11" grpId="0" animBg="1"/>
      <p:bldP spid="15" grpId="0" animBg="1"/>
      <p:bldP spid="19" grpId="0" animBg="1"/>
      <p:bldP spid="20" grpId="0" animBg="1"/>
      <p:bldP spid="22" grpId="0" animBg="1"/>
      <p:bldP spid="23" grpId="0" animBg="1"/>
      <p:bldP spid="24"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961E2F22-89C0-45FB-B0A9-53F7058FC763}"/>
              </a:ext>
            </a:extLst>
          </p:cNvPr>
          <p:cNvSpPr>
            <a:spLocks noGrp="1"/>
          </p:cNvSpPr>
          <p:nvPr>
            <p:ph type="title"/>
          </p:nvPr>
        </p:nvSpPr>
        <p:spPr>
          <a:xfrm>
            <a:off x="752031" y="238222"/>
            <a:ext cx="7605902" cy="1652061"/>
          </a:xfrm>
        </p:spPr>
        <p:txBody>
          <a:bodyPr>
            <a:normAutofit/>
          </a:bodyPr>
          <a:lstStyle/>
          <a:p>
            <a:r>
              <a:rPr lang="fr-FR"/>
              <a:t>Saisir l’importance de l’expérience du terrain</a:t>
            </a:r>
          </a:p>
        </p:txBody>
      </p:sp>
      <p:sp>
        <p:nvSpPr>
          <p:cNvPr id="3" name="Espace réservé du contenu 2"/>
          <p:cNvSpPr>
            <a:spLocks noGrp="1"/>
          </p:cNvSpPr>
          <p:nvPr>
            <p:ph idx="1"/>
          </p:nvPr>
        </p:nvSpPr>
        <p:spPr>
          <a:xfrm>
            <a:off x="752031" y="2314609"/>
            <a:ext cx="10601770" cy="4178173"/>
          </a:xfrm>
        </p:spPr>
        <p:txBody>
          <a:bodyPr/>
          <a:lstStyle/>
          <a:p>
            <a:r>
              <a:rPr lang="fr-FR"/>
              <a:t>Passer du dessein au dessin</a:t>
            </a:r>
          </a:p>
          <a:p>
            <a:r>
              <a:rPr lang="fr-FR"/>
              <a:t>Identifier les parties prenantes du projet</a:t>
            </a:r>
          </a:p>
          <a:p>
            <a:r>
              <a:rPr lang="fr-FR"/>
              <a:t>Éprouver la robustesse du scénario</a:t>
            </a:r>
          </a:p>
          <a:p>
            <a:pPr lvl="1"/>
            <a:r>
              <a:rPr lang="fr-FR"/>
              <a:t>Trouver des clients</a:t>
            </a:r>
          </a:p>
          <a:p>
            <a:pPr lvl="1"/>
            <a:r>
              <a:rPr lang="fr-FR"/>
              <a:t>Trouver des fournisseurs</a:t>
            </a:r>
          </a:p>
          <a:p>
            <a:pPr lvl="1"/>
            <a:r>
              <a:rPr lang="fr-FR"/>
              <a:t>Faire un prototype</a:t>
            </a:r>
          </a:p>
          <a:p>
            <a:pPr lvl="1"/>
            <a:r>
              <a:rPr lang="fr-FR"/>
              <a:t>….</a:t>
            </a:r>
          </a:p>
          <a:p>
            <a:endParaRPr lang="fr-FR"/>
          </a:p>
          <a:p>
            <a:endParaRPr lang="fr-FR"/>
          </a:p>
          <a:p>
            <a:endParaRPr lang="fr-FR"/>
          </a:p>
        </p:txBody>
      </p:sp>
    </p:spTree>
    <p:extLst>
      <p:ext uri="{BB962C8B-B14F-4D97-AF65-F5344CB8AC3E}">
        <p14:creationId xmlns:p14="http://schemas.microsoft.com/office/powerpoint/2010/main" val="101986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http://blogs.rpn.ch/anglesdevue/files/2010/01/DSCF0724.JPG">
            <a:extLst>
              <a:ext uri="{FF2B5EF4-FFF2-40B4-BE49-F238E27FC236}">
                <a16:creationId xmlns:a16="http://schemas.microsoft.com/office/drawing/2014/main" id="{C6E414B6-3836-4601-BBBC-2C5263E6DEFD}"/>
              </a:ext>
            </a:extLst>
          </p:cNvPr>
          <p:cNvPicPr>
            <a:picLocks noChangeAspect="1" noChangeArrowheads="1"/>
          </p:cNvPicPr>
          <p:nvPr/>
        </p:nvPicPr>
        <p:blipFill>
          <a:blip r:embed="rId2"/>
          <a:srcRect/>
          <a:stretch>
            <a:fillRect/>
          </a:stretch>
        </p:blipFill>
        <p:spPr bwMode="auto">
          <a:xfrm>
            <a:off x="849679" y="2297102"/>
            <a:ext cx="3018394" cy="22637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itre 24">
            <a:extLst>
              <a:ext uri="{FF2B5EF4-FFF2-40B4-BE49-F238E27FC236}">
                <a16:creationId xmlns:a16="http://schemas.microsoft.com/office/drawing/2014/main" id="{5E0FAEBF-FF47-44BC-8202-301A77229923}"/>
              </a:ext>
            </a:extLst>
          </p:cNvPr>
          <p:cNvSpPr>
            <a:spLocks noGrp="1"/>
          </p:cNvSpPr>
          <p:nvPr>
            <p:ph type="title"/>
          </p:nvPr>
        </p:nvSpPr>
        <p:spPr>
          <a:xfrm>
            <a:off x="838200" y="365125"/>
            <a:ext cx="10515600" cy="1655264"/>
          </a:xfrm>
        </p:spPr>
        <p:txBody>
          <a:bodyPr>
            <a:normAutofit/>
          </a:bodyPr>
          <a:lstStyle/>
          <a:p>
            <a:r>
              <a:rPr lang="fr-FR" dirty="0"/>
              <a:t>Saisir l’importance de </a:t>
            </a:r>
            <a:br>
              <a:rPr lang="fr-FR" dirty="0"/>
            </a:br>
            <a:r>
              <a:rPr lang="fr-FR" dirty="0"/>
              <a:t>l’expérience du terrain</a:t>
            </a:r>
          </a:p>
        </p:txBody>
      </p:sp>
      <p:sp>
        <p:nvSpPr>
          <p:cNvPr id="16" name="Explosion : 8 points 15">
            <a:extLst>
              <a:ext uri="{FF2B5EF4-FFF2-40B4-BE49-F238E27FC236}">
                <a16:creationId xmlns:a16="http://schemas.microsoft.com/office/drawing/2014/main" id="{95191411-D749-4134-84CA-4AAE087E6237}"/>
              </a:ext>
            </a:extLst>
          </p:cNvPr>
          <p:cNvSpPr/>
          <p:nvPr/>
        </p:nvSpPr>
        <p:spPr>
          <a:xfrm>
            <a:off x="2893702" y="4083402"/>
            <a:ext cx="2160240" cy="2303461"/>
          </a:xfrm>
          <a:prstGeom prst="irregularSeal1">
            <a:avLst/>
          </a:prstGeom>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ZoneTexte 20">
            <a:extLst>
              <a:ext uri="{FF2B5EF4-FFF2-40B4-BE49-F238E27FC236}">
                <a16:creationId xmlns:a16="http://schemas.microsoft.com/office/drawing/2014/main" id="{EF3FBFA2-FB9E-4B28-AD92-CDB6212913C5}"/>
              </a:ext>
            </a:extLst>
          </p:cNvPr>
          <p:cNvSpPr txBox="1"/>
          <p:nvPr/>
        </p:nvSpPr>
        <p:spPr>
          <a:xfrm>
            <a:off x="4118278" y="2708211"/>
            <a:ext cx="7388039" cy="120032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Partir de quelque chose </a:t>
            </a:r>
            <a:r>
              <a:rPr kumimoji="0" lang="fr-FR" sz="2400" b="0" i="0" u="none" strike="noStrike" kern="1200" cap="none" spc="0" normalizeH="0" baseline="0" noProof="0" dirty="0">
                <a:ln>
                  <a:noFill/>
                </a:ln>
                <a:solidFill>
                  <a:srgbClr val="C00000"/>
                </a:solidFill>
                <a:effectLst/>
                <a:uLnTx/>
                <a:uFillTx/>
                <a:latin typeface="Calibri" panose="020F0502020204030204"/>
                <a:ea typeface="+mn-ea"/>
                <a:cs typeface="+mn-cs"/>
              </a:rPr>
              <a:t>(pas trop bien définie mais bouclée) </a:t>
            </a: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pour aller à la rencontre des parties prenantes et, avec son regard, construire un scénario robuste</a:t>
            </a:r>
          </a:p>
        </p:txBody>
      </p:sp>
      <p:sp>
        <p:nvSpPr>
          <p:cNvPr id="22" name="Explosion : 8 points 21">
            <a:extLst>
              <a:ext uri="{FF2B5EF4-FFF2-40B4-BE49-F238E27FC236}">
                <a16:creationId xmlns:a16="http://schemas.microsoft.com/office/drawing/2014/main" id="{88A554A2-F197-4DFC-B93C-27D86212FC73}"/>
              </a:ext>
            </a:extLst>
          </p:cNvPr>
          <p:cNvSpPr/>
          <p:nvPr/>
        </p:nvSpPr>
        <p:spPr>
          <a:xfrm rot="7441165">
            <a:off x="5410492" y="4529784"/>
            <a:ext cx="1874367" cy="1359419"/>
          </a:xfrm>
          <a:prstGeom prst="irregularSeal1">
            <a:avLst/>
          </a:prstGeom>
          <a:solidFill>
            <a:schemeClr val="accent1">
              <a:lumMod val="90000"/>
            </a:schemeClr>
          </a:solid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Étoile : 8 branches 22">
            <a:extLst>
              <a:ext uri="{FF2B5EF4-FFF2-40B4-BE49-F238E27FC236}">
                <a16:creationId xmlns:a16="http://schemas.microsoft.com/office/drawing/2014/main" id="{0CB5F1C3-C7C7-4C20-848A-026D9CE2FDA5}"/>
              </a:ext>
            </a:extLst>
          </p:cNvPr>
          <p:cNvSpPr/>
          <p:nvPr/>
        </p:nvSpPr>
        <p:spPr>
          <a:xfrm>
            <a:off x="7812298" y="4383589"/>
            <a:ext cx="1570057" cy="1509311"/>
          </a:xfrm>
          <a:prstGeom prst="star8">
            <a:avLst>
              <a:gd name="adj" fmla="val 22115"/>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Étoile : 4 branches 23">
            <a:extLst>
              <a:ext uri="{FF2B5EF4-FFF2-40B4-BE49-F238E27FC236}">
                <a16:creationId xmlns:a16="http://schemas.microsoft.com/office/drawing/2014/main" id="{0E6F96E1-D620-4D90-B402-017FB9272650}"/>
              </a:ext>
            </a:extLst>
          </p:cNvPr>
          <p:cNvSpPr/>
          <p:nvPr/>
        </p:nvSpPr>
        <p:spPr>
          <a:xfrm>
            <a:off x="10111282" y="4420304"/>
            <a:ext cx="1387911" cy="1435879"/>
          </a:xfrm>
          <a:prstGeom prst="star4">
            <a:avLst>
              <a:gd name="adj" fmla="val 15766"/>
            </a:avLst>
          </a:prstGeom>
          <a:solidFill>
            <a:schemeClr val="accent1">
              <a:lumMod val="25000"/>
            </a:schemeClr>
          </a:solidFill>
          <a:ln w="76200">
            <a:solidFill>
              <a:schemeClr val="accent1">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lèche : droite 26">
            <a:extLst>
              <a:ext uri="{FF2B5EF4-FFF2-40B4-BE49-F238E27FC236}">
                <a16:creationId xmlns:a16="http://schemas.microsoft.com/office/drawing/2014/main" id="{585C46C4-17D7-4FA1-86DF-8B63636095A5}"/>
              </a:ext>
            </a:extLst>
          </p:cNvPr>
          <p:cNvSpPr/>
          <p:nvPr/>
        </p:nvSpPr>
        <p:spPr>
          <a:xfrm>
            <a:off x="4946277" y="5178423"/>
            <a:ext cx="756084" cy="7200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lèche : droite 27">
            <a:extLst>
              <a:ext uri="{FF2B5EF4-FFF2-40B4-BE49-F238E27FC236}">
                <a16:creationId xmlns:a16="http://schemas.microsoft.com/office/drawing/2014/main" id="{36E504F5-A9AD-4C95-A531-789EEA2E6D85}"/>
              </a:ext>
            </a:extLst>
          </p:cNvPr>
          <p:cNvSpPr/>
          <p:nvPr/>
        </p:nvSpPr>
        <p:spPr>
          <a:xfrm>
            <a:off x="7057739" y="5135485"/>
            <a:ext cx="649167" cy="7200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lèche : droite 28">
            <a:extLst>
              <a:ext uri="{FF2B5EF4-FFF2-40B4-BE49-F238E27FC236}">
                <a16:creationId xmlns:a16="http://schemas.microsoft.com/office/drawing/2014/main" id="{D9F1D785-B26E-47F4-AFDC-ED180BEF31B3}"/>
              </a:ext>
            </a:extLst>
          </p:cNvPr>
          <p:cNvSpPr/>
          <p:nvPr/>
        </p:nvSpPr>
        <p:spPr>
          <a:xfrm>
            <a:off x="9504676" y="5132651"/>
            <a:ext cx="404073" cy="7200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Émoticône 29">
            <a:extLst>
              <a:ext uri="{FF2B5EF4-FFF2-40B4-BE49-F238E27FC236}">
                <a16:creationId xmlns:a16="http://schemas.microsoft.com/office/drawing/2014/main" id="{CF7AF63F-24D0-4759-8580-5F8375D244E8}"/>
              </a:ext>
            </a:extLst>
          </p:cNvPr>
          <p:cNvSpPr/>
          <p:nvPr/>
        </p:nvSpPr>
        <p:spPr>
          <a:xfrm>
            <a:off x="5306475" y="4481626"/>
            <a:ext cx="270030" cy="278264"/>
          </a:xfrm>
          <a:prstGeom prst="smileyFace">
            <a:avLst/>
          </a:prstGeom>
          <a:solidFill>
            <a:srgbClr val="FFFFCC"/>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Émoticône 30">
            <a:extLst>
              <a:ext uri="{FF2B5EF4-FFF2-40B4-BE49-F238E27FC236}">
                <a16:creationId xmlns:a16="http://schemas.microsoft.com/office/drawing/2014/main" id="{93CBA28E-0649-4F13-BA9B-D2F866B948C7}"/>
              </a:ext>
            </a:extLst>
          </p:cNvPr>
          <p:cNvSpPr/>
          <p:nvPr/>
        </p:nvSpPr>
        <p:spPr>
          <a:xfrm>
            <a:off x="5151221" y="4757473"/>
            <a:ext cx="270030" cy="278264"/>
          </a:xfrm>
          <a:prstGeom prst="smileyFace">
            <a:avLst/>
          </a:prstGeom>
          <a:solidFill>
            <a:srgbClr val="CC66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Émoticône 31">
            <a:extLst>
              <a:ext uri="{FF2B5EF4-FFF2-40B4-BE49-F238E27FC236}">
                <a16:creationId xmlns:a16="http://schemas.microsoft.com/office/drawing/2014/main" id="{C7696D98-EDCC-4877-8CD8-40816B5EC686}"/>
              </a:ext>
            </a:extLst>
          </p:cNvPr>
          <p:cNvSpPr/>
          <p:nvPr/>
        </p:nvSpPr>
        <p:spPr>
          <a:xfrm>
            <a:off x="7323412" y="5314744"/>
            <a:ext cx="270030" cy="278264"/>
          </a:xfrm>
          <a:prstGeom prst="smileyFace">
            <a:avLst/>
          </a:prstGeom>
          <a:solidFill>
            <a:srgbClr val="FFFFCC"/>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Émoticône 32">
            <a:extLst>
              <a:ext uri="{FF2B5EF4-FFF2-40B4-BE49-F238E27FC236}">
                <a16:creationId xmlns:a16="http://schemas.microsoft.com/office/drawing/2014/main" id="{9987212F-EF51-4ED6-BC97-026F7497C64F}"/>
              </a:ext>
            </a:extLst>
          </p:cNvPr>
          <p:cNvSpPr/>
          <p:nvPr/>
        </p:nvSpPr>
        <p:spPr>
          <a:xfrm>
            <a:off x="7010467" y="5235131"/>
            <a:ext cx="270030" cy="278264"/>
          </a:xfrm>
          <a:prstGeom prst="smileyFace">
            <a:avLst/>
          </a:prstGeom>
          <a:solidFill>
            <a:srgbClr val="CC66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Émoticône 33">
            <a:extLst>
              <a:ext uri="{FF2B5EF4-FFF2-40B4-BE49-F238E27FC236}">
                <a16:creationId xmlns:a16="http://schemas.microsoft.com/office/drawing/2014/main" id="{0869F006-F56E-4594-9F3C-26B4E59329CE}"/>
              </a:ext>
            </a:extLst>
          </p:cNvPr>
          <p:cNvSpPr/>
          <p:nvPr/>
        </p:nvSpPr>
        <p:spPr>
          <a:xfrm>
            <a:off x="7352628" y="4757473"/>
            <a:ext cx="270030" cy="278264"/>
          </a:xfrm>
          <a:prstGeom prst="smileyFace">
            <a:avLst/>
          </a:prstGeom>
          <a:solidFill>
            <a:srgbClr val="FFFFCC"/>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Émoticône 34">
            <a:extLst>
              <a:ext uri="{FF2B5EF4-FFF2-40B4-BE49-F238E27FC236}">
                <a16:creationId xmlns:a16="http://schemas.microsoft.com/office/drawing/2014/main" id="{6DBA27D6-6E1E-44CF-859A-951CA2EC02CB}"/>
              </a:ext>
            </a:extLst>
          </p:cNvPr>
          <p:cNvSpPr/>
          <p:nvPr/>
        </p:nvSpPr>
        <p:spPr>
          <a:xfrm>
            <a:off x="7529814" y="4477181"/>
            <a:ext cx="270030" cy="278264"/>
          </a:xfrm>
          <a:prstGeom prst="smileyFace">
            <a:avLst/>
          </a:prstGeom>
          <a:solidFill>
            <a:srgbClr val="FFCCFF"/>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Émoticône 35">
            <a:extLst>
              <a:ext uri="{FF2B5EF4-FFF2-40B4-BE49-F238E27FC236}">
                <a16:creationId xmlns:a16="http://schemas.microsoft.com/office/drawing/2014/main" id="{B2C762E8-68AD-4A10-BFAB-D507145AF30E}"/>
              </a:ext>
            </a:extLst>
          </p:cNvPr>
          <p:cNvSpPr/>
          <p:nvPr/>
        </p:nvSpPr>
        <p:spPr>
          <a:xfrm>
            <a:off x="7226512" y="4383085"/>
            <a:ext cx="270030" cy="278264"/>
          </a:xfrm>
          <a:prstGeom prst="smileyFace">
            <a:avLst/>
          </a:prstGeom>
          <a:solidFill>
            <a:srgbClr val="F4A04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Émoticône 36">
            <a:extLst>
              <a:ext uri="{FF2B5EF4-FFF2-40B4-BE49-F238E27FC236}">
                <a16:creationId xmlns:a16="http://schemas.microsoft.com/office/drawing/2014/main" id="{EFD0B5E6-B2FA-4673-B8CD-E3FE843DC427}"/>
              </a:ext>
            </a:extLst>
          </p:cNvPr>
          <p:cNvSpPr/>
          <p:nvPr/>
        </p:nvSpPr>
        <p:spPr>
          <a:xfrm>
            <a:off x="9401519" y="4769526"/>
            <a:ext cx="270030" cy="278264"/>
          </a:xfrm>
          <a:prstGeom prst="smileyFace">
            <a:avLst/>
          </a:prstGeom>
          <a:solidFill>
            <a:srgbClr val="FFCCFF"/>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Émoticône 37">
            <a:extLst>
              <a:ext uri="{FF2B5EF4-FFF2-40B4-BE49-F238E27FC236}">
                <a16:creationId xmlns:a16="http://schemas.microsoft.com/office/drawing/2014/main" id="{19F7F898-DB14-48D5-AEC6-41AD2769AEDF}"/>
              </a:ext>
            </a:extLst>
          </p:cNvPr>
          <p:cNvSpPr/>
          <p:nvPr/>
        </p:nvSpPr>
        <p:spPr>
          <a:xfrm>
            <a:off x="9698109" y="5249622"/>
            <a:ext cx="270030" cy="278264"/>
          </a:xfrm>
          <a:prstGeom prst="smileyFace">
            <a:avLst/>
          </a:prstGeom>
          <a:solidFill>
            <a:srgbClr val="CC66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Émoticône 38">
            <a:extLst>
              <a:ext uri="{FF2B5EF4-FFF2-40B4-BE49-F238E27FC236}">
                <a16:creationId xmlns:a16="http://schemas.microsoft.com/office/drawing/2014/main" id="{AE829F97-1A85-481D-99D0-E4CCDD0E8A69}"/>
              </a:ext>
            </a:extLst>
          </p:cNvPr>
          <p:cNvSpPr/>
          <p:nvPr/>
        </p:nvSpPr>
        <p:spPr>
          <a:xfrm>
            <a:off x="9563094" y="4504093"/>
            <a:ext cx="270030" cy="278264"/>
          </a:xfrm>
          <a:prstGeom prst="smileyFace">
            <a:avLst/>
          </a:prstGeom>
          <a:solidFill>
            <a:srgbClr val="FFCCFF"/>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Émoticône 39">
            <a:extLst>
              <a:ext uri="{FF2B5EF4-FFF2-40B4-BE49-F238E27FC236}">
                <a16:creationId xmlns:a16="http://schemas.microsoft.com/office/drawing/2014/main" id="{D10810A5-7CF2-484E-ABD1-19353C9A6A71}"/>
              </a:ext>
            </a:extLst>
          </p:cNvPr>
          <p:cNvSpPr/>
          <p:nvPr/>
        </p:nvSpPr>
        <p:spPr>
          <a:xfrm>
            <a:off x="9390481" y="5235131"/>
            <a:ext cx="270030" cy="278264"/>
          </a:xfrm>
          <a:prstGeom prst="smileyFace">
            <a:avLst/>
          </a:prstGeom>
          <a:solidFill>
            <a:srgbClr val="FFFFCC"/>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4006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DB305D-793B-4DFF-9268-A47D01785441}"/>
              </a:ext>
            </a:extLst>
          </p:cNvPr>
          <p:cNvSpPr>
            <a:spLocks noGrp="1"/>
          </p:cNvSpPr>
          <p:nvPr>
            <p:ph type="title"/>
          </p:nvPr>
        </p:nvSpPr>
        <p:spPr/>
        <p:txBody>
          <a:bodyPr/>
          <a:lstStyle/>
          <a:p>
            <a:r>
              <a:rPr lang="fr-FR"/>
              <a:t>La méthode </a:t>
            </a:r>
            <a:r>
              <a:rPr lang="fr-FR" err="1"/>
              <a:t>IDéO</a:t>
            </a:r>
            <a:r>
              <a:rPr lang="fr-FR"/>
              <a:t> ©</a:t>
            </a:r>
          </a:p>
        </p:txBody>
      </p:sp>
      <p:sp>
        <p:nvSpPr>
          <p:cNvPr id="7" name="Rectangle 6">
            <a:extLst>
              <a:ext uri="{FF2B5EF4-FFF2-40B4-BE49-F238E27FC236}">
                <a16:creationId xmlns:a16="http://schemas.microsoft.com/office/drawing/2014/main" id="{754F716F-B5B7-4A02-AA75-D4379F1ADFDC}"/>
              </a:ext>
            </a:extLst>
          </p:cNvPr>
          <p:cNvSpPr/>
          <p:nvPr/>
        </p:nvSpPr>
        <p:spPr>
          <a:xfrm>
            <a:off x="4856575" y="1576245"/>
            <a:ext cx="2478851" cy="978493"/>
          </a:xfrm>
          <a:prstGeom prst="rect">
            <a:avLst/>
          </a:prstGeom>
          <a:solidFill>
            <a:schemeClr val="bg1"/>
          </a:solidFill>
          <a:ln w="38100"/>
        </p:spPr>
        <p:style>
          <a:lnRef idx="2">
            <a:schemeClr val="dk1"/>
          </a:lnRef>
          <a:fillRef idx="1">
            <a:schemeClr val="lt1"/>
          </a:fillRef>
          <a:effectRef idx="0">
            <a:schemeClr val="dk1"/>
          </a:effectRef>
          <a:fontRef idx="minor">
            <a:schemeClr val="dk1"/>
          </a:fontRef>
        </p:style>
        <p:txBody>
          <a:bodyPr rtlCol="0" anchor="ctr"/>
          <a:lstStyle/>
          <a:p>
            <a:pPr algn="ctr" defTabSz="914353">
              <a:defRPr/>
            </a:pPr>
            <a:r>
              <a:rPr lang="fr-FR" sz="1700">
                <a:solidFill>
                  <a:prstClr val="black"/>
                </a:solidFill>
              </a:rPr>
              <a:t>Mon projet pour quoi ?</a:t>
            </a:r>
          </a:p>
          <a:p>
            <a:pPr algn="ctr" defTabSz="914353">
              <a:defRPr/>
            </a:pPr>
            <a:r>
              <a:rPr lang="fr-FR" sz="1450">
                <a:solidFill>
                  <a:prstClr val="black"/>
                </a:solidFill>
              </a:rPr>
              <a:t>(Téléologie)</a:t>
            </a:r>
          </a:p>
        </p:txBody>
      </p:sp>
      <p:sp>
        <p:nvSpPr>
          <p:cNvPr id="8" name="Rectangle 7">
            <a:extLst>
              <a:ext uri="{FF2B5EF4-FFF2-40B4-BE49-F238E27FC236}">
                <a16:creationId xmlns:a16="http://schemas.microsoft.com/office/drawing/2014/main" id="{FA3636ED-C857-4006-8594-A2E72C7ACF96}"/>
              </a:ext>
            </a:extLst>
          </p:cNvPr>
          <p:cNvSpPr/>
          <p:nvPr/>
        </p:nvSpPr>
        <p:spPr>
          <a:xfrm>
            <a:off x="8308483" y="3445660"/>
            <a:ext cx="2478851" cy="978493"/>
          </a:xfrm>
          <a:prstGeom prst="rect">
            <a:avLst/>
          </a:prstGeom>
          <a:solidFill>
            <a:schemeClr val="bg1"/>
          </a:solidFill>
          <a:ln w="38100"/>
        </p:spPr>
        <p:style>
          <a:lnRef idx="2">
            <a:schemeClr val="dk1"/>
          </a:lnRef>
          <a:fillRef idx="1">
            <a:schemeClr val="lt1"/>
          </a:fillRef>
          <a:effectRef idx="0">
            <a:schemeClr val="dk1"/>
          </a:effectRef>
          <a:fontRef idx="minor">
            <a:schemeClr val="dk1"/>
          </a:fontRef>
        </p:style>
        <p:txBody>
          <a:bodyPr rtlCol="0" anchor="ctr"/>
          <a:lstStyle/>
          <a:p>
            <a:pPr algn="ctr" defTabSz="914353">
              <a:defRPr/>
            </a:pPr>
            <a:r>
              <a:rPr lang="fr-FR" sz="1700">
                <a:solidFill>
                  <a:prstClr val="black"/>
                </a:solidFill>
              </a:rPr>
              <a:t>Mon projet fait quoi ?</a:t>
            </a:r>
          </a:p>
          <a:p>
            <a:pPr algn="ctr" defTabSz="914353">
              <a:defRPr/>
            </a:pPr>
            <a:r>
              <a:rPr lang="fr-FR" sz="1450">
                <a:solidFill>
                  <a:prstClr val="black"/>
                </a:solidFill>
              </a:rPr>
              <a:t>(Activité)</a:t>
            </a:r>
          </a:p>
        </p:txBody>
      </p:sp>
      <p:sp>
        <p:nvSpPr>
          <p:cNvPr id="9" name="Rectangle 8">
            <a:extLst>
              <a:ext uri="{FF2B5EF4-FFF2-40B4-BE49-F238E27FC236}">
                <a16:creationId xmlns:a16="http://schemas.microsoft.com/office/drawing/2014/main" id="{F93F6AD8-8404-44A8-94D1-5FF31F0F657E}"/>
              </a:ext>
            </a:extLst>
          </p:cNvPr>
          <p:cNvSpPr/>
          <p:nvPr/>
        </p:nvSpPr>
        <p:spPr>
          <a:xfrm>
            <a:off x="4856575" y="3445660"/>
            <a:ext cx="2478851" cy="978493"/>
          </a:xfrm>
          <a:prstGeom prst="rect">
            <a:avLst/>
          </a:prstGeom>
          <a:solidFill>
            <a:schemeClr val="bg1"/>
          </a:solidFill>
          <a:ln w="38100"/>
        </p:spPr>
        <p:style>
          <a:lnRef idx="2">
            <a:schemeClr val="dk1"/>
          </a:lnRef>
          <a:fillRef idx="1">
            <a:schemeClr val="lt1"/>
          </a:fillRef>
          <a:effectRef idx="0">
            <a:schemeClr val="dk1"/>
          </a:effectRef>
          <a:fontRef idx="minor">
            <a:schemeClr val="dk1"/>
          </a:fontRef>
        </p:style>
        <p:txBody>
          <a:bodyPr rtlCol="0" anchor="ctr"/>
          <a:lstStyle/>
          <a:p>
            <a:pPr algn="ctr" defTabSz="914353">
              <a:defRPr/>
            </a:pPr>
            <a:r>
              <a:rPr lang="fr-FR" sz="1700">
                <a:solidFill>
                  <a:prstClr val="black"/>
                </a:solidFill>
              </a:rPr>
              <a:t>Mon projet</a:t>
            </a:r>
          </a:p>
          <a:p>
            <a:pPr algn="ctr" defTabSz="914353">
              <a:defRPr/>
            </a:pPr>
            <a:r>
              <a:rPr lang="fr-FR" sz="1700">
                <a:solidFill>
                  <a:prstClr val="black"/>
                </a:solidFill>
              </a:rPr>
              <a:t>c’est quoi ?</a:t>
            </a:r>
          </a:p>
          <a:p>
            <a:pPr algn="ctr" defTabSz="914353">
              <a:defRPr/>
            </a:pPr>
            <a:r>
              <a:rPr lang="fr-FR" sz="1450">
                <a:solidFill>
                  <a:prstClr val="black"/>
                </a:solidFill>
              </a:rPr>
              <a:t>(Identité)</a:t>
            </a:r>
          </a:p>
        </p:txBody>
      </p:sp>
      <p:sp>
        <p:nvSpPr>
          <p:cNvPr id="10" name="Rectangle 9">
            <a:extLst>
              <a:ext uri="{FF2B5EF4-FFF2-40B4-BE49-F238E27FC236}">
                <a16:creationId xmlns:a16="http://schemas.microsoft.com/office/drawing/2014/main" id="{6524239A-AA6E-4FE9-BEA8-3F36981F13FC}"/>
              </a:ext>
            </a:extLst>
          </p:cNvPr>
          <p:cNvSpPr/>
          <p:nvPr/>
        </p:nvSpPr>
        <p:spPr>
          <a:xfrm>
            <a:off x="4856575" y="5402746"/>
            <a:ext cx="2478851" cy="978493"/>
          </a:xfrm>
          <a:prstGeom prst="rect">
            <a:avLst/>
          </a:prstGeom>
          <a:solidFill>
            <a:schemeClr val="bg1"/>
          </a:solidFill>
          <a:ln w="38100"/>
        </p:spPr>
        <p:style>
          <a:lnRef idx="2">
            <a:schemeClr val="dk1"/>
          </a:lnRef>
          <a:fillRef idx="1">
            <a:schemeClr val="lt1"/>
          </a:fillRef>
          <a:effectRef idx="0">
            <a:schemeClr val="dk1"/>
          </a:effectRef>
          <a:fontRef idx="minor">
            <a:schemeClr val="dk1"/>
          </a:fontRef>
        </p:style>
        <p:txBody>
          <a:bodyPr rtlCol="0" anchor="ctr"/>
          <a:lstStyle/>
          <a:p>
            <a:pPr algn="ctr" defTabSz="914353">
              <a:defRPr/>
            </a:pPr>
            <a:r>
              <a:rPr lang="fr-FR" sz="1700">
                <a:solidFill>
                  <a:prstClr val="black"/>
                </a:solidFill>
              </a:rPr>
              <a:t>Mon projet dans </a:t>
            </a:r>
            <a:br>
              <a:rPr lang="fr-FR" sz="1700">
                <a:solidFill>
                  <a:prstClr val="black"/>
                </a:solidFill>
              </a:rPr>
            </a:br>
            <a:r>
              <a:rPr lang="fr-FR" sz="1700">
                <a:solidFill>
                  <a:prstClr val="black"/>
                </a:solidFill>
              </a:rPr>
              <a:t>quel environnement ?</a:t>
            </a:r>
          </a:p>
          <a:p>
            <a:pPr algn="ctr" defTabSz="914353">
              <a:defRPr/>
            </a:pPr>
            <a:r>
              <a:rPr lang="fr-FR" sz="1450">
                <a:solidFill>
                  <a:prstClr val="black"/>
                </a:solidFill>
              </a:rPr>
              <a:t>(Contexte)</a:t>
            </a:r>
          </a:p>
        </p:txBody>
      </p:sp>
      <p:sp>
        <p:nvSpPr>
          <p:cNvPr id="11" name="Rectangle 10">
            <a:extLst>
              <a:ext uri="{FF2B5EF4-FFF2-40B4-BE49-F238E27FC236}">
                <a16:creationId xmlns:a16="http://schemas.microsoft.com/office/drawing/2014/main" id="{928820A0-B7D0-4659-B16F-3DFB29443F18}"/>
              </a:ext>
            </a:extLst>
          </p:cNvPr>
          <p:cNvSpPr/>
          <p:nvPr/>
        </p:nvSpPr>
        <p:spPr>
          <a:xfrm>
            <a:off x="1404666" y="3445660"/>
            <a:ext cx="2478851" cy="978493"/>
          </a:xfrm>
          <a:prstGeom prst="rect">
            <a:avLst/>
          </a:prstGeom>
          <a:solidFill>
            <a:schemeClr val="bg1"/>
          </a:solidFill>
          <a:ln w="38100"/>
        </p:spPr>
        <p:style>
          <a:lnRef idx="2">
            <a:schemeClr val="dk1"/>
          </a:lnRef>
          <a:fillRef idx="1">
            <a:schemeClr val="lt1"/>
          </a:fillRef>
          <a:effectRef idx="0">
            <a:schemeClr val="dk1"/>
          </a:effectRef>
          <a:fontRef idx="minor">
            <a:schemeClr val="dk1"/>
          </a:fontRef>
        </p:style>
        <p:txBody>
          <a:bodyPr rtlCol="0" anchor="ctr"/>
          <a:lstStyle/>
          <a:p>
            <a:pPr algn="ctr" defTabSz="914353">
              <a:defRPr/>
            </a:pPr>
            <a:r>
              <a:rPr lang="fr-FR" sz="1700">
                <a:solidFill>
                  <a:prstClr val="black"/>
                </a:solidFill>
              </a:rPr>
              <a:t>Mon projet dans </a:t>
            </a:r>
            <a:br>
              <a:rPr lang="fr-FR" sz="1700">
                <a:solidFill>
                  <a:prstClr val="black"/>
                </a:solidFill>
              </a:rPr>
            </a:br>
            <a:r>
              <a:rPr lang="fr-FR" sz="1700">
                <a:solidFill>
                  <a:prstClr val="black"/>
                </a:solidFill>
              </a:rPr>
              <a:t>quelle histoire ?</a:t>
            </a:r>
          </a:p>
          <a:p>
            <a:pPr algn="ctr" defTabSz="914353">
              <a:defRPr/>
            </a:pPr>
            <a:r>
              <a:rPr lang="fr-FR" sz="1450">
                <a:solidFill>
                  <a:prstClr val="black"/>
                </a:solidFill>
              </a:rPr>
              <a:t>(Transformation)</a:t>
            </a:r>
          </a:p>
        </p:txBody>
      </p:sp>
      <p:cxnSp>
        <p:nvCxnSpPr>
          <p:cNvPr id="12" name="Connecteur droit 11">
            <a:extLst>
              <a:ext uri="{FF2B5EF4-FFF2-40B4-BE49-F238E27FC236}">
                <a16:creationId xmlns:a16="http://schemas.microsoft.com/office/drawing/2014/main" id="{C3178CC6-E489-4660-9968-67962E95C489}"/>
              </a:ext>
            </a:extLst>
          </p:cNvPr>
          <p:cNvCxnSpPr>
            <a:stCxn id="11" idx="3"/>
          </p:cNvCxnSpPr>
          <p:nvPr/>
        </p:nvCxnSpPr>
        <p:spPr>
          <a:xfrm>
            <a:off x="3883518" y="3934907"/>
            <a:ext cx="973058" cy="0"/>
          </a:xfrm>
          <a:prstGeom prst="line">
            <a:avLst/>
          </a:prstGeom>
          <a:ln w="3810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5890251A-CF88-4748-AC3A-BB1D4922CB2A}"/>
              </a:ext>
            </a:extLst>
          </p:cNvPr>
          <p:cNvCxnSpPr>
            <a:stCxn id="7" idx="2"/>
          </p:cNvCxnSpPr>
          <p:nvPr/>
        </p:nvCxnSpPr>
        <p:spPr>
          <a:xfrm>
            <a:off x="6096000" y="2554739"/>
            <a:ext cx="0" cy="890921"/>
          </a:xfrm>
          <a:prstGeom prst="line">
            <a:avLst/>
          </a:prstGeom>
          <a:ln w="3810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68211545-B73E-4626-8890-157DC3C553E2}"/>
              </a:ext>
            </a:extLst>
          </p:cNvPr>
          <p:cNvCxnSpPr>
            <a:endCxn id="10" idx="0"/>
          </p:cNvCxnSpPr>
          <p:nvPr/>
        </p:nvCxnSpPr>
        <p:spPr>
          <a:xfrm>
            <a:off x="6096000" y="4424154"/>
            <a:ext cx="0" cy="978591"/>
          </a:xfrm>
          <a:prstGeom prst="line">
            <a:avLst/>
          </a:prstGeom>
          <a:ln w="3810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32358028-8B14-410A-BD34-743F0A25B7E0}"/>
              </a:ext>
            </a:extLst>
          </p:cNvPr>
          <p:cNvCxnSpPr>
            <a:endCxn id="8" idx="1"/>
          </p:cNvCxnSpPr>
          <p:nvPr/>
        </p:nvCxnSpPr>
        <p:spPr>
          <a:xfrm>
            <a:off x="7335426" y="3934907"/>
            <a:ext cx="973057" cy="0"/>
          </a:xfrm>
          <a:prstGeom prst="line">
            <a:avLst/>
          </a:prstGeom>
          <a:ln w="3810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6" name="Forme libre 5">
            <a:extLst>
              <a:ext uri="{FF2B5EF4-FFF2-40B4-BE49-F238E27FC236}">
                <a16:creationId xmlns:a16="http://schemas.microsoft.com/office/drawing/2014/main" id="{6BB254EC-EAD5-4D8D-B3ED-F54DD69C5A07}"/>
              </a:ext>
            </a:extLst>
          </p:cNvPr>
          <p:cNvSpPr/>
          <p:nvPr/>
        </p:nvSpPr>
        <p:spPr>
          <a:xfrm>
            <a:off x="7350812" y="1977822"/>
            <a:ext cx="2194295" cy="1455398"/>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noFill/>
          <a:ln w="3810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914353">
              <a:defRPr/>
            </a:pPr>
            <a:endParaRPr lang="fr-FR" sz="1631">
              <a:solidFill>
                <a:prstClr val="black"/>
              </a:solidFill>
            </a:endParaRPr>
          </a:p>
        </p:txBody>
      </p:sp>
      <p:sp>
        <p:nvSpPr>
          <p:cNvPr id="17" name="Forme libre 18">
            <a:extLst>
              <a:ext uri="{FF2B5EF4-FFF2-40B4-BE49-F238E27FC236}">
                <a16:creationId xmlns:a16="http://schemas.microsoft.com/office/drawing/2014/main" id="{AEC28D09-AD60-4658-A5A4-9770D52E7FE5}"/>
              </a:ext>
            </a:extLst>
          </p:cNvPr>
          <p:cNvSpPr/>
          <p:nvPr/>
        </p:nvSpPr>
        <p:spPr>
          <a:xfrm flipV="1">
            <a:off x="7344520" y="4436594"/>
            <a:ext cx="2194295" cy="1455398"/>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noFill/>
          <a:ln w="3810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914353">
              <a:defRPr/>
            </a:pPr>
            <a:endParaRPr lang="fr-FR" sz="1631">
              <a:solidFill>
                <a:prstClr val="black"/>
              </a:solidFill>
            </a:endParaRPr>
          </a:p>
        </p:txBody>
      </p:sp>
      <p:sp>
        <p:nvSpPr>
          <p:cNvPr id="18" name="Forme libre 19">
            <a:extLst>
              <a:ext uri="{FF2B5EF4-FFF2-40B4-BE49-F238E27FC236}">
                <a16:creationId xmlns:a16="http://schemas.microsoft.com/office/drawing/2014/main" id="{BDFD3FC1-84AB-418F-A5C5-25F2120FF7EF}"/>
              </a:ext>
            </a:extLst>
          </p:cNvPr>
          <p:cNvSpPr/>
          <p:nvPr/>
        </p:nvSpPr>
        <p:spPr>
          <a:xfrm flipH="1">
            <a:off x="2668113" y="1990262"/>
            <a:ext cx="2194295" cy="1455398"/>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914353">
              <a:defRPr/>
            </a:pPr>
            <a:endParaRPr lang="fr-FR" sz="1631">
              <a:solidFill>
                <a:prstClr val="black"/>
              </a:solidFill>
            </a:endParaRPr>
          </a:p>
        </p:txBody>
      </p:sp>
      <p:sp>
        <p:nvSpPr>
          <p:cNvPr id="19" name="Forme libre 20">
            <a:extLst>
              <a:ext uri="{FF2B5EF4-FFF2-40B4-BE49-F238E27FC236}">
                <a16:creationId xmlns:a16="http://schemas.microsoft.com/office/drawing/2014/main" id="{444AA4BC-717C-471B-9BE6-C0D44C631FEE}"/>
              </a:ext>
            </a:extLst>
          </p:cNvPr>
          <p:cNvSpPr/>
          <p:nvPr/>
        </p:nvSpPr>
        <p:spPr>
          <a:xfrm flipH="1" flipV="1">
            <a:off x="2644091" y="4436594"/>
            <a:ext cx="2194295" cy="1455398"/>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914353">
              <a:defRPr/>
            </a:pPr>
            <a:endParaRPr lang="fr-FR" sz="1631">
              <a:solidFill>
                <a:prstClr val="black"/>
              </a:solidFill>
            </a:endParaRPr>
          </a:p>
        </p:txBody>
      </p:sp>
    </p:spTree>
    <p:extLst>
      <p:ext uri="{BB962C8B-B14F-4D97-AF65-F5344CB8AC3E}">
        <p14:creationId xmlns:p14="http://schemas.microsoft.com/office/powerpoint/2010/main" val="3076354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Qui est entrepreneur ?</a:t>
            </a:r>
          </a:p>
        </p:txBody>
      </p:sp>
      <p:sp>
        <p:nvSpPr>
          <p:cNvPr id="3" name="Espace réservé du contenu 2"/>
          <p:cNvSpPr>
            <a:spLocks noGrp="1"/>
          </p:cNvSpPr>
          <p:nvPr>
            <p:ph idx="1"/>
          </p:nvPr>
        </p:nvSpPr>
        <p:spPr/>
        <p:txBody>
          <a:bodyPr/>
          <a:lstStyle/>
          <a:p>
            <a:r>
              <a:rPr lang="fr-FR" dirty="0"/>
              <a:t>Qui sont ces personnes ? Qu’ont-elles en commun ?</a:t>
            </a:r>
          </a:p>
        </p:txBody>
      </p:sp>
      <p:pic>
        <p:nvPicPr>
          <p:cNvPr id="5" name="Image 4"/>
          <p:cNvPicPr>
            <a:picLocks noChangeAspect="1"/>
          </p:cNvPicPr>
          <p:nvPr/>
        </p:nvPicPr>
        <p:blipFill>
          <a:blip r:embed="rId2"/>
          <a:stretch>
            <a:fillRect/>
          </a:stretch>
        </p:blipFill>
        <p:spPr>
          <a:xfrm>
            <a:off x="10351148" y="2688301"/>
            <a:ext cx="1506491" cy="219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9120336" y="5019238"/>
            <a:ext cx="2737303" cy="1061829"/>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Elon Musk </a:t>
            </a: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a:t>
            </a:r>
            <a:r>
              <a:rPr kumimoji="0" lang="en-GB"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1971-</a:t>
            </a: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sud-africain, canadien </a:t>
            </a:r>
            <a:br>
              <a:rPr kumimoji="0" lang="fr-FR" sz="11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br>
            <a:r>
              <a:rPr kumimoji="0" lang="fr-FR" sz="11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et américain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PayPal, </a:t>
            </a:r>
            <a:r>
              <a:rPr kumimoji="0" lang="fr-FR" sz="1100" b="0" i="0" u="none" strike="noStrike" kern="1200" cap="none" spc="0" normalizeH="0" baseline="0" noProof="0" dirty="0" err="1">
                <a:ln>
                  <a:noFill/>
                </a:ln>
                <a:solidFill>
                  <a:prstClr val="black"/>
                </a:solidFill>
                <a:effectLst/>
                <a:uLnTx/>
                <a:uFillTx/>
                <a:latin typeface="Now Alt" panose="00000500000000000000" pitchFamily="50" charset="0"/>
                <a:ea typeface="+mn-ea"/>
                <a:cs typeface="+mn-cs"/>
              </a:rPr>
              <a:t>SpaceX</a:t>
            </a:r>
            <a:r>
              <a:rPr kumimoji="0" lang="fr-FR" sz="11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 Tesla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Fortune : </a:t>
            </a:r>
            <a:r>
              <a:rPr kumimoji="0" lang="en-GB"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167</a:t>
            </a: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 </a:t>
            </a:r>
            <a:r>
              <a:rPr kumimoji="0" lang="fr-FR" sz="11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milliards USD</a:t>
            </a:r>
          </a:p>
        </p:txBody>
      </p:sp>
      <p:sp>
        <p:nvSpPr>
          <p:cNvPr id="9" name="Rectangle 8"/>
          <p:cNvSpPr/>
          <p:nvPr/>
        </p:nvSpPr>
        <p:spPr>
          <a:xfrm>
            <a:off x="6670760" y="5019238"/>
            <a:ext cx="2929925"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Jeff Bezos </a:t>
            </a: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a:t>
            </a:r>
            <a:r>
              <a:rPr kumimoji="0" lang="en-GB"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1964-</a:t>
            </a: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américain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Amazon.com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Fortune : </a:t>
            </a:r>
            <a:r>
              <a:rPr kumimoji="0" lang="en-GB"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183</a:t>
            </a: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 </a:t>
            </a:r>
            <a:r>
              <a:rPr kumimoji="0" lang="fr-FR" sz="11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milliards USD</a:t>
            </a:r>
          </a:p>
        </p:txBody>
      </p:sp>
      <p:pic>
        <p:nvPicPr>
          <p:cNvPr id="10" name="Image 9"/>
          <p:cNvPicPr>
            <a:picLocks noChangeAspect="1"/>
          </p:cNvPicPr>
          <p:nvPr/>
        </p:nvPicPr>
        <p:blipFill>
          <a:blip r:embed="rId3"/>
          <a:stretch>
            <a:fillRect/>
          </a:stretch>
        </p:blipFill>
        <p:spPr>
          <a:xfrm>
            <a:off x="6670761" y="2688301"/>
            <a:ext cx="2929925" cy="219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 10"/>
          <p:cNvPicPr>
            <a:picLocks noChangeAspect="1"/>
          </p:cNvPicPr>
          <p:nvPr/>
        </p:nvPicPr>
        <p:blipFill rotWithShape="1">
          <a:blip r:embed="rId4"/>
          <a:srcRect r="21281"/>
          <a:stretch/>
        </p:blipFill>
        <p:spPr>
          <a:xfrm>
            <a:off x="335360" y="2688301"/>
            <a:ext cx="2638479" cy="219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 11"/>
          <p:cNvPicPr>
            <a:picLocks noChangeAspect="1"/>
          </p:cNvPicPr>
          <p:nvPr/>
        </p:nvPicPr>
        <p:blipFill>
          <a:blip r:embed="rId5"/>
          <a:stretch>
            <a:fillRect/>
          </a:stretch>
        </p:blipFill>
        <p:spPr>
          <a:xfrm>
            <a:off x="3724300" y="2688301"/>
            <a:ext cx="2196000" cy="219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ctangle 12"/>
          <p:cNvSpPr/>
          <p:nvPr/>
        </p:nvSpPr>
        <p:spPr>
          <a:xfrm>
            <a:off x="275104" y="5019238"/>
            <a:ext cx="2796560"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Bill Gates </a:t>
            </a: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a:t>
            </a:r>
            <a:r>
              <a:rPr kumimoji="0" lang="en-GB"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1955-</a:t>
            </a: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américain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Microsoft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Fortune : 119 </a:t>
            </a:r>
            <a:r>
              <a:rPr kumimoji="0" lang="fr-FR" sz="11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milliards USD</a:t>
            </a:r>
          </a:p>
        </p:txBody>
      </p:sp>
      <p:sp>
        <p:nvSpPr>
          <p:cNvPr id="14" name="Rectangle 13"/>
          <p:cNvSpPr/>
          <p:nvPr/>
        </p:nvSpPr>
        <p:spPr>
          <a:xfrm>
            <a:off x="3417335" y="5019238"/>
            <a:ext cx="2809930"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Mark Zuckerberg </a:t>
            </a: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a:t>
            </a:r>
            <a:r>
              <a:rPr kumimoji="0" lang="en-GB"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1984-</a:t>
            </a: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américain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Facebook </a:t>
            </a:r>
            <a:br>
              <a:rPr kumimoji="0" lang="fr-FR" sz="12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b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Fortune : </a:t>
            </a:r>
            <a:r>
              <a:rPr kumimoji="0" lang="en-GB"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101,7</a:t>
            </a:r>
            <a:r>
              <a:rPr kumimoji="0" lang="fr-FR" sz="14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 </a:t>
            </a:r>
            <a:r>
              <a:rPr kumimoji="0" lang="fr-FR" sz="11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milliards USD</a:t>
            </a:r>
          </a:p>
        </p:txBody>
      </p:sp>
      <p:sp>
        <p:nvSpPr>
          <p:cNvPr id="4" name="ZoneTexte 3">
            <a:extLst>
              <a:ext uri="{FF2B5EF4-FFF2-40B4-BE49-F238E27FC236}">
                <a16:creationId xmlns:a16="http://schemas.microsoft.com/office/drawing/2014/main" id="{345ADB65-19DA-42E8-B8DE-2207BCAF0D58}"/>
              </a:ext>
            </a:extLst>
          </p:cNvPr>
          <p:cNvSpPr txBox="1"/>
          <p:nvPr/>
        </p:nvSpPr>
        <p:spPr>
          <a:xfrm>
            <a:off x="0" y="6215876"/>
            <a:ext cx="228919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Now Alt" panose="00000500000000000000" pitchFamily="50" charset="0"/>
                <a:ea typeface="+mn-ea"/>
                <a:cs typeface="+mn-cs"/>
              </a:rPr>
              <a:t>* Données Eté 2020</a:t>
            </a:r>
          </a:p>
        </p:txBody>
      </p:sp>
    </p:spTree>
    <p:extLst>
      <p:ext uri="{BB962C8B-B14F-4D97-AF65-F5344CB8AC3E}">
        <p14:creationId xmlns:p14="http://schemas.microsoft.com/office/powerpoint/2010/main" val="1720372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3" grpId="0"/>
      <p:bldP spid="1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26F743D3-8A40-4EBA-A4BE-4D553758728D}"/>
              </a:ext>
            </a:extLst>
          </p:cNvPr>
          <p:cNvSpPr>
            <a:spLocks noGrp="1"/>
          </p:cNvSpPr>
          <p:nvPr>
            <p:ph type="title"/>
          </p:nvPr>
        </p:nvSpPr>
        <p:spPr/>
        <p:txBody>
          <a:bodyPr/>
          <a:lstStyle/>
          <a:p>
            <a:r>
              <a:rPr lang="fr-FR"/>
              <a:t>Pour réussir son échec…</a:t>
            </a:r>
            <a:endParaRPr lang="fr-FR" dirty="0"/>
          </a:p>
        </p:txBody>
      </p:sp>
      <p:sp>
        <p:nvSpPr>
          <p:cNvPr id="3" name="Espace réservé du texte 2"/>
          <p:cNvSpPr>
            <a:spLocks noGrp="1"/>
          </p:cNvSpPr>
          <p:nvPr>
            <p:ph idx="1"/>
          </p:nvPr>
        </p:nvSpPr>
        <p:spPr/>
        <p:txBody>
          <a:bodyPr/>
          <a:lstStyle/>
          <a:p>
            <a:r>
              <a:rPr lang="fr-FR" altLang="fr-FR"/>
              <a:t>Se limiter à l’idée du produit ou du service</a:t>
            </a:r>
          </a:p>
          <a:p>
            <a:r>
              <a:rPr lang="fr-FR" altLang="fr-FR"/>
              <a:t>Construire un projet à partir du passé</a:t>
            </a:r>
            <a:endParaRPr lang="fr-FR" altLang="fr-FR">
              <a:sym typeface="Wingdings" pitchFamily="2" charset="2"/>
            </a:endParaRPr>
          </a:p>
          <a:p>
            <a:r>
              <a:rPr lang="fr-FR" altLang="fr-FR"/>
              <a:t>Rechercher des certitudes</a:t>
            </a:r>
          </a:p>
          <a:p>
            <a:r>
              <a:rPr lang="fr-FR" altLang="fr-FR"/>
              <a:t>Rester isolé dans la phase de conception   </a:t>
            </a:r>
          </a:p>
          <a:p>
            <a:endParaRPr lang="fr-FR" altLang="fr-FR" dirty="0"/>
          </a:p>
        </p:txBody>
      </p:sp>
      <p:sp>
        <p:nvSpPr>
          <p:cNvPr id="11" name="Espace réservé de la date 3">
            <a:extLst>
              <a:ext uri="{FF2B5EF4-FFF2-40B4-BE49-F238E27FC236}">
                <a16:creationId xmlns:a16="http://schemas.microsoft.com/office/drawing/2014/main" id="{9AE74ED5-1164-4D77-A9B7-F6FDB92B174E}"/>
              </a:ext>
            </a:extLst>
          </p:cNvPr>
          <p:cNvSpPr txBox="1">
            <a:spLocks/>
          </p:cNvSpPr>
          <p:nvPr/>
        </p:nvSpPr>
        <p:spPr>
          <a:xfrm>
            <a:off x="3395899" y="6287727"/>
            <a:ext cx="2654300" cy="201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fr-FR"/>
            </a:defPPr>
            <a:lvl1pPr>
              <a:defRPr sz="1200" b="1" smtClean="0">
                <a:solidFill>
                  <a:schemeClr val="bg1"/>
                </a:solidFill>
                <a:latin typeface="+mj-lt"/>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41F5A7AA-8258-43FF-8958-099D6B122B07}" type="datetime1">
              <a:rPr lang="fr-FR"/>
              <a:pPr/>
              <a:t>02/02/2022</a:t>
            </a:fld>
            <a:endParaRPr lang="fr-FR" dirty="0"/>
          </a:p>
        </p:txBody>
      </p:sp>
      <p:sp>
        <p:nvSpPr>
          <p:cNvPr id="12" name="Espace réservé du pied de page 4">
            <a:extLst>
              <a:ext uri="{FF2B5EF4-FFF2-40B4-BE49-F238E27FC236}">
                <a16:creationId xmlns:a16="http://schemas.microsoft.com/office/drawing/2014/main" id="{999B5078-99ED-461F-9D1F-EA430476F804}"/>
              </a:ext>
            </a:extLst>
          </p:cNvPr>
          <p:cNvSpPr txBox="1">
            <a:spLocks/>
          </p:cNvSpPr>
          <p:nvPr/>
        </p:nvSpPr>
        <p:spPr>
          <a:xfrm>
            <a:off x="3395899" y="5994040"/>
            <a:ext cx="4032249"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defPPr>
              <a:defRPr lang="fr-FR"/>
            </a:defPPr>
            <a:lvl1pPr>
              <a:lnSpc>
                <a:spcPct val="90000"/>
              </a:lnSpc>
              <a:defRPr sz="1200" b="1" smtClean="0">
                <a:solidFill>
                  <a:schemeClr val="bg1"/>
                </a:solidFill>
                <a:latin typeface="+mj-lt"/>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fr-FR" dirty="0"/>
              <a:t>Entreprendre c'est facile ! | Aramis MARIN</a:t>
            </a:r>
          </a:p>
        </p:txBody>
      </p:sp>
      <p:sp>
        <p:nvSpPr>
          <p:cNvPr id="13" name="Espace réservé du numéro de diapositive 5">
            <a:extLst>
              <a:ext uri="{FF2B5EF4-FFF2-40B4-BE49-F238E27FC236}">
                <a16:creationId xmlns:a16="http://schemas.microsoft.com/office/drawing/2014/main" id="{2741EE9D-0C87-410D-8503-167BDC58F81B}"/>
              </a:ext>
            </a:extLst>
          </p:cNvPr>
          <p:cNvSpPr txBox="1">
            <a:spLocks/>
          </p:cNvSpPr>
          <p:nvPr/>
        </p:nvSpPr>
        <p:spPr bwMode="auto">
          <a:xfrm>
            <a:off x="9048328" y="6090815"/>
            <a:ext cx="588433"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45720" rIns="91440" bIns="45720" numCol="1" anchor="t" anchorCtr="0" compatLnSpc="1">
            <a:prstTxWarp prst="textNoShape">
              <a:avLst/>
            </a:prstTxWarp>
          </a:bodyPr>
          <a:lstStyle>
            <a:defPPr>
              <a:defRPr lang="fr-FR"/>
            </a:defPPr>
            <a:lvl1pPr algn="r" rtl="0" fontAlgn="base">
              <a:spcBef>
                <a:spcPct val="0"/>
              </a:spcBef>
              <a:spcAft>
                <a:spcPct val="0"/>
              </a:spcAft>
              <a:defRPr sz="1200" b="1" kern="1200">
                <a:solidFill>
                  <a:schemeClr val="bg1"/>
                </a:solidFill>
                <a:latin typeface="Arial Narrow" panose="020B060602020203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5736288C-0E80-480D-94C4-64350308BAE1}" type="slidenum">
              <a:rPr lang="fr-FR" altLang="fr-FR" smtClean="0"/>
              <a:pPr/>
              <a:t>80</a:t>
            </a:fld>
            <a:endParaRPr lang="fr-FR" altLang="fr-FR"/>
          </a:p>
        </p:txBody>
      </p:sp>
      <p:pic>
        <p:nvPicPr>
          <p:cNvPr id="5" name="Image 4">
            <a:extLst>
              <a:ext uri="{FF2B5EF4-FFF2-40B4-BE49-F238E27FC236}">
                <a16:creationId xmlns:a16="http://schemas.microsoft.com/office/drawing/2014/main" id="{67CD68EB-5B61-4B79-94E7-0B0957C05B68}"/>
              </a:ext>
            </a:extLst>
          </p:cNvPr>
          <p:cNvPicPr>
            <a:picLocks noChangeAspect="1"/>
          </p:cNvPicPr>
          <p:nvPr/>
        </p:nvPicPr>
        <p:blipFill>
          <a:blip r:embed="rId2"/>
          <a:stretch>
            <a:fillRect/>
          </a:stretch>
        </p:blipFill>
        <p:spPr>
          <a:xfrm rot="288426">
            <a:off x="8065698" y="3608628"/>
            <a:ext cx="3632776" cy="27245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7292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78D82C-8F59-47DD-BF80-44BBA590317A}"/>
              </a:ext>
            </a:extLst>
          </p:cNvPr>
          <p:cNvSpPr>
            <a:spLocks noGrp="1"/>
          </p:cNvSpPr>
          <p:nvPr>
            <p:ph type="title"/>
          </p:nvPr>
        </p:nvSpPr>
        <p:spPr/>
        <p:txBody>
          <a:bodyPr/>
          <a:lstStyle/>
          <a:p>
            <a:r>
              <a:rPr lang="fr-FR"/>
              <a:t>A retenir</a:t>
            </a:r>
          </a:p>
        </p:txBody>
      </p:sp>
      <p:sp>
        <p:nvSpPr>
          <p:cNvPr id="3" name="Espace réservé du contenu 2">
            <a:extLst>
              <a:ext uri="{FF2B5EF4-FFF2-40B4-BE49-F238E27FC236}">
                <a16:creationId xmlns:a16="http://schemas.microsoft.com/office/drawing/2014/main" id="{DE424ED0-4C00-4CA3-B6D6-D26A1C931400}"/>
              </a:ext>
            </a:extLst>
          </p:cNvPr>
          <p:cNvSpPr>
            <a:spLocks noGrp="1"/>
          </p:cNvSpPr>
          <p:nvPr>
            <p:ph idx="1"/>
          </p:nvPr>
        </p:nvSpPr>
        <p:spPr>
          <a:xfrm>
            <a:off x="752031" y="1513641"/>
            <a:ext cx="10601770" cy="4728125"/>
          </a:xfrm>
        </p:spPr>
        <p:txBody>
          <a:bodyPr/>
          <a:lstStyle/>
          <a:p>
            <a:pPr marL="401822" indent="-401822">
              <a:buFont typeface="Wingdings" panose="05000000000000000000" pitchFamily="2" charset="2"/>
              <a:buChar char="ü"/>
            </a:pPr>
            <a:r>
              <a:rPr lang="fr-FR"/>
              <a:t>N’attendez pas à avoir un scénario parfait</a:t>
            </a:r>
          </a:p>
          <a:p>
            <a:pPr marL="401822" indent="-401822">
              <a:buFont typeface="Wingdings" panose="05000000000000000000" pitchFamily="2" charset="2"/>
              <a:buChar char="ü"/>
            </a:pPr>
            <a:r>
              <a:rPr lang="fr-FR"/>
              <a:t>Le scénario est un prétexte pour dialoguer</a:t>
            </a:r>
          </a:p>
          <a:p>
            <a:pPr marL="401822" indent="-401822">
              <a:buFont typeface="Wingdings" panose="05000000000000000000" pitchFamily="2" charset="2"/>
              <a:buChar char="ü"/>
            </a:pPr>
            <a:r>
              <a:rPr lang="fr-FR"/>
              <a:t>La méthode </a:t>
            </a:r>
            <a:r>
              <a:rPr lang="fr-FR" err="1"/>
              <a:t>IDéO</a:t>
            </a:r>
            <a:r>
              <a:rPr lang="fr-FR"/>
              <a:t> vous permet</a:t>
            </a:r>
          </a:p>
          <a:p>
            <a:pPr marL="818547" lvl="1" indent="-401822">
              <a:buFont typeface="Arial" panose="020B0604020202020204" pitchFamily="34" charset="0"/>
              <a:buChar char="•"/>
            </a:pPr>
            <a:r>
              <a:rPr lang="fr-FR"/>
              <a:t>Concevoir un scénario cohérent</a:t>
            </a:r>
          </a:p>
          <a:p>
            <a:pPr marL="818547" lvl="1" indent="-401822">
              <a:buFont typeface="Arial" panose="020B0604020202020204" pitchFamily="34" charset="0"/>
              <a:buChar char="•"/>
            </a:pPr>
            <a:r>
              <a:rPr lang="fr-FR"/>
              <a:t>Eprouver la robustesse du scénario</a:t>
            </a:r>
          </a:p>
        </p:txBody>
      </p:sp>
    </p:spTree>
    <p:extLst>
      <p:ext uri="{BB962C8B-B14F-4D97-AF65-F5344CB8AC3E}">
        <p14:creationId xmlns:p14="http://schemas.microsoft.com/office/powerpoint/2010/main" val="232830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E796B57-DDF2-4A36-B227-1CBAB41CF620}"/>
              </a:ext>
            </a:extLst>
          </p:cNvPr>
          <p:cNvSpPr>
            <a:spLocks noGrp="1"/>
          </p:cNvSpPr>
          <p:nvPr>
            <p:ph type="title"/>
          </p:nvPr>
        </p:nvSpPr>
        <p:spPr>
          <a:xfrm>
            <a:off x="838200" y="1993106"/>
            <a:ext cx="10515600" cy="2871787"/>
          </a:xfrm>
        </p:spPr>
        <p:txBody>
          <a:bodyPr anchor="ctr"/>
          <a:lstStyle/>
          <a:p>
            <a:pPr algn="ctr"/>
            <a:r>
              <a:rPr lang="fr-FR" dirty="0">
                <a:solidFill>
                  <a:schemeClr val="bg1"/>
                </a:solidFill>
                <a:latin typeface="Now Alt" panose="00000500000000000000" pitchFamily="50" charset="0"/>
              </a:rPr>
              <a:t>Communiquer</a:t>
            </a:r>
            <a:endParaRPr lang="fr-FR" b="1" dirty="0">
              <a:solidFill>
                <a:schemeClr val="bg1"/>
              </a:solidFill>
              <a:latin typeface="Now Alt" panose="00000500000000000000" pitchFamily="50" charset="0"/>
            </a:endParaRPr>
          </a:p>
        </p:txBody>
      </p:sp>
      <p:sp>
        <p:nvSpPr>
          <p:cNvPr id="4" name="Espace réservé du texte 2">
            <a:extLst>
              <a:ext uri="{FF2B5EF4-FFF2-40B4-BE49-F238E27FC236}">
                <a16:creationId xmlns:a16="http://schemas.microsoft.com/office/drawing/2014/main" id="{2FC07EF6-EF24-D14B-AC24-56A7055614B1}"/>
              </a:ext>
            </a:extLst>
          </p:cNvPr>
          <p:cNvSpPr>
            <a:spLocks noGrp="1"/>
          </p:cNvSpPr>
          <p:nvPr>
            <p:ph type="body" idx="1"/>
          </p:nvPr>
        </p:nvSpPr>
        <p:spPr>
          <a:xfrm>
            <a:off x="2696816" y="4384762"/>
            <a:ext cx="6798367" cy="480131"/>
          </a:xfrm>
        </p:spPr>
        <p:txBody>
          <a:bodyPr/>
          <a:lstStyle/>
          <a:p>
            <a:pPr marL="0" indent="0" algn="ctr">
              <a:buNone/>
            </a:pPr>
            <a:r>
              <a:rPr lang="fr-FR" dirty="0">
                <a:solidFill>
                  <a:schemeClr val="accent5">
                    <a:lumMod val="20000"/>
                    <a:lumOff val="80000"/>
                  </a:schemeClr>
                </a:solidFill>
              </a:rPr>
              <a:t>L’essentiel de l’entrepreneuriat</a:t>
            </a:r>
          </a:p>
        </p:txBody>
      </p:sp>
    </p:spTree>
    <p:extLst>
      <p:ext uri="{BB962C8B-B14F-4D97-AF65-F5344CB8AC3E}">
        <p14:creationId xmlns:p14="http://schemas.microsoft.com/office/powerpoint/2010/main" val="29117722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Mise en situation</a:t>
            </a:r>
            <a:endParaRPr lang="fr-FR" dirty="0"/>
          </a:p>
        </p:txBody>
      </p:sp>
      <p:sp>
        <p:nvSpPr>
          <p:cNvPr id="3" name="Espace réservé du contenu 2"/>
          <p:cNvSpPr>
            <a:spLocks noGrp="1"/>
          </p:cNvSpPr>
          <p:nvPr>
            <p:ph idx="1"/>
          </p:nvPr>
        </p:nvSpPr>
        <p:spPr>
          <a:xfrm>
            <a:off x="838200" y="1529534"/>
            <a:ext cx="10515600" cy="4667250"/>
          </a:xfrm>
        </p:spPr>
        <p:txBody>
          <a:bodyPr>
            <a:normAutofit/>
          </a:bodyPr>
          <a:lstStyle/>
          <a:p>
            <a:r>
              <a:rPr lang="fr-FR" sz="3200" dirty="0"/>
              <a:t>Comment pouvons-nous savoir que :</a:t>
            </a:r>
          </a:p>
          <a:p>
            <a:pPr lvl="1"/>
            <a:r>
              <a:rPr lang="fr-FR" sz="2800" dirty="0"/>
              <a:t>Quelqu’un est triste ?</a:t>
            </a:r>
          </a:p>
          <a:p>
            <a:pPr lvl="1"/>
            <a:r>
              <a:rPr lang="fr-FR" sz="2800" dirty="0"/>
              <a:t>Quelqu’un n’est pas content ?</a:t>
            </a:r>
          </a:p>
          <a:p>
            <a:pPr lvl="1"/>
            <a:r>
              <a:rPr lang="fr-FR" sz="2800" dirty="0"/>
              <a:t>Quelqu’un est fâché ?</a:t>
            </a:r>
          </a:p>
          <a:p>
            <a:pPr lvl="1"/>
            <a:r>
              <a:rPr lang="fr-FR" sz="2800" dirty="0"/>
              <a:t>…</a:t>
            </a:r>
          </a:p>
          <a:p>
            <a:r>
              <a:rPr lang="fr-FR" sz="3200" dirty="0"/>
              <a:t>Que pensez vous quand votre copain / copine vous dit : « Non, je ne suis pas fâché, tout va bien » mais clairement ce n’est pas le cas…</a:t>
            </a:r>
          </a:p>
          <a:p>
            <a:pPr lvl="1"/>
            <a:r>
              <a:rPr lang="fr-FR" sz="2800" dirty="0">
                <a:sym typeface="Wingdings" panose="05000000000000000000" pitchFamily="2" charset="2"/>
              </a:rPr>
              <a:t>	« Ton langage non verbale parle tellement fort que </a:t>
            </a:r>
            <a:br>
              <a:rPr lang="fr-FR" sz="2800" dirty="0">
                <a:sym typeface="Wingdings" panose="05000000000000000000" pitchFamily="2" charset="2"/>
              </a:rPr>
            </a:br>
            <a:r>
              <a:rPr lang="fr-FR" sz="2800" dirty="0">
                <a:sym typeface="Wingdings" panose="05000000000000000000" pitchFamily="2" charset="2"/>
              </a:rPr>
              <a:t>je n’arrive pas à entendre ce que tu me dis »</a:t>
            </a:r>
            <a:endParaRPr lang="fr-FR" sz="2800" dirty="0"/>
          </a:p>
        </p:txBody>
      </p:sp>
    </p:spTree>
    <p:extLst>
      <p:ext uri="{BB962C8B-B14F-4D97-AF65-F5344CB8AC3E}">
        <p14:creationId xmlns:p14="http://schemas.microsoft.com/office/powerpoint/2010/main" val="91008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57EA41F-0DA7-9942-932A-04544111C135}"/>
              </a:ext>
            </a:extLst>
          </p:cNvPr>
          <p:cNvSpPr txBox="1"/>
          <p:nvPr/>
        </p:nvSpPr>
        <p:spPr>
          <a:xfrm>
            <a:off x="1660635" y="2767280"/>
            <a:ext cx="8870729" cy="707886"/>
          </a:xfrm>
          <a:prstGeom prst="rect">
            <a:avLst/>
          </a:prstGeom>
          <a:noFill/>
        </p:spPr>
        <p:txBody>
          <a:bodyPr wrap="square" rtlCol="0">
            <a:spAutoFit/>
          </a:bodyPr>
          <a:lstStyle/>
          <a:p>
            <a:pPr algn="ctr"/>
            <a:r>
              <a:rPr lang="fr-FR" sz="4000" dirty="0"/>
              <a:t>Tout est communication</a:t>
            </a:r>
          </a:p>
        </p:txBody>
      </p:sp>
    </p:spTree>
    <p:extLst>
      <p:ext uri="{BB962C8B-B14F-4D97-AF65-F5344CB8AC3E}">
        <p14:creationId xmlns:p14="http://schemas.microsoft.com/office/powerpoint/2010/main" val="10061755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Communication</a:t>
            </a:r>
            <a:endParaRPr lang="fr-FR" dirty="0"/>
          </a:p>
        </p:txBody>
      </p:sp>
      <p:sp>
        <p:nvSpPr>
          <p:cNvPr id="3" name="Espace réservé du contenu 2"/>
          <p:cNvSpPr>
            <a:spLocks noGrp="1"/>
          </p:cNvSpPr>
          <p:nvPr>
            <p:ph idx="1"/>
          </p:nvPr>
        </p:nvSpPr>
        <p:spPr/>
        <p:txBody>
          <a:bodyPr>
            <a:normAutofit fontScale="77500" lnSpcReduction="20000"/>
          </a:bodyPr>
          <a:lstStyle/>
          <a:p>
            <a:r>
              <a:rPr lang="fr-FR"/>
              <a:t>Etres sociaux </a:t>
            </a:r>
            <a:r>
              <a:rPr lang="fr-FR">
                <a:sym typeface="Wingdings" panose="05000000000000000000" pitchFamily="2" charset="2"/>
              </a:rPr>
              <a:t> Relation / Interaction</a:t>
            </a:r>
            <a:endParaRPr lang="fr-FR"/>
          </a:p>
          <a:p>
            <a:r>
              <a:rPr lang="fr-FR"/>
              <a:t>Tout est communication</a:t>
            </a:r>
          </a:p>
          <a:p>
            <a:pPr lvl="1"/>
            <a:r>
              <a:rPr lang="fr-FR"/>
              <a:t>Intentions</a:t>
            </a:r>
          </a:p>
          <a:p>
            <a:pPr lvl="1"/>
            <a:r>
              <a:rPr lang="fr-FR"/>
              <a:t>Dispositions</a:t>
            </a:r>
          </a:p>
          <a:p>
            <a:r>
              <a:rPr lang="fr-FR"/>
              <a:t>Formes :</a:t>
            </a:r>
          </a:p>
          <a:p>
            <a:pPr lvl="1"/>
            <a:r>
              <a:rPr lang="fr-FR"/>
              <a:t>Passive / Active</a:t>
            </a:r>
          </a:p>
          <a:p>
            <a:pPr lvl="1"/>
            <a:r>
              <a:rPr lang="fr-FR"/>
              <a:t>Verbale / Non verbale</a:t>
            </a:r>
          </a:p>
          <a:p>
            <a:pPr lvl="1"/>
            <a:r>
              <a:rPr lang="fr-FR"/>
              <a:t>Ecrite / Graphique / Orale</a:t>
            </a:r>
          </a:p>
          <a:p>
            <a:pPr lvl="1"/>
            <a:r>
              <a:rPr lang="fr-FR"/>
              <a:t>Longue / courte</a:t>
            </a:r>
          </a:p>
          <a:p>
            <a:pPr lvl="1"/>
            <a:r>
              <a:rPr lang="fr-FR"/>
              <a:t>Agressive / élégante</a:t>
            </a:r>
          </a:p>
          <a:p>
            <a:r>
              <a:rPr lang="fr-FR"/>
              <a:t>Objectifs :</a:t>
            </a:r>
          </a:p>
          <a:p>
            <a:pPr lvl="1"/>
            <a:r>
              <a:rPr lang="fr-FR"/>
              <a:t>Faire connaître / faire aimer / faire agir</a:t>
            </a:r>
            <a:endParaRPr lang="fr-FR" dirty="0"/>
          </a:p>
        </p:txBody>
      </p:sp>
      <p:pic>
        <p:nvPicPr>
          <p:cNvPr id="8" name="Imag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t="13467" b="11486"/>
          <a:stretch/>
        </p:blipFill>
        <p:spPr>
          <a:xfrm rot="252715">
            <a:off x="6717355" y="1992956"/>
            <a:ext cx="4685910" cy="35166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4854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500"/>
                                        <p:tgtEl>
                                          <p:spTgt spid="3">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500"/>
                                        <p:tgtEl>
                                          <p:spTgt spid="3">
                                            <p:txEl>
                                              <p:pRg st="10" end="1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fade">
                                      <p:cBhvr>
                                        <p:cTn id="4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pitch</a:t>
            </a:r>
          </a:p>
        </p:txBody>
      </p:sp>
      <p:sp>
        <p:nvSpPr>
          <p:cNvPr id="3" name="Espace réservé du contenu 2"/>
          <p:cNvSpPr>
            <a:spLocks noGrp="1"/>
          </p:cNvSpPr>
          <p:nvPr>
            <p:ph idx="1"/>
          </p:nvPr>
        </p:nvSpPr>
        <p:spPr/>
        <p:txBody>
          <a:bodyPr>
            <a:noAutofit/>
          </a:bodyPr>
          <a:lstStyle/>
          <a:p>
            <a:r>
              <a:rPr lang="fr-FR" sz="2800" dirty="0"/>
              <a:t>Objectif ? Séduire / Convaincre</a:t>
            </a:r>
            <a:br>
              <a:rPr lang="fr-FR" sz="2800" dirty="0"/>
            </a:br>
            <a:r>
              <a:rPr lang="fr-FR" sz="2800" dirty="0">
                <a:sym typeface="Wingdings" panose="05000000000000000000" pitchFamily="2" charset="2"/>
              </a:rPr>
              <a:t> </a:t>
            </a:r>
            <a:r>
              <a:rPr lang="fr-FR" sz="2800" dirty="0"/>
              <a:t>Donner envie d’entendre plus</a:t>
            </a:r>
          </a:p>
          <a:p>
            <a:r>
              <a:rPr lang="fr-FR" sz="2800" dirty="0"/>
              <a:t>Durée ? Courte</a:t>
            </a:r>
          </a:p>
          <a:p>
            <a:r>
              <a:rPr lang="fr-FR" sz="2800" dirty="0"/>
              <a:t>Caractéristique ? Etre percutant</a:t>
            </a:r>
          </a:p>
          <a:p>
            <a:r>
              <a:rPr lang="fr-FR" sz="2800" dirty="0"/>
              <a:t>Contenu ?</a:t>
            </a:r>
          </a:p>
          <a:p>
            <a:pPr lvl="1"/>
            <a:r>
              <a:rPr lang="fr-FR" sz="2400" dirty="0"/>
              <a:t>Histoire (</a:t>
            </a:r>
            <a:r>
              <a:rPr lang="fr-FR" sz="2400" i="1" dirty="0"/>
              <a:t>story telling</a:t>
            </a:r>
            <a:r>
              <a:rPr lang="fr-FR" sz="2400" dirty="0"/>
              <a:t>)</a:t>
            </a:r>
          </a:p>
          <a:p>
            <a:pPr lvl="1"/>
            <a:r>
              <a:rPr lang="fr-FR" sz="2400" dirty="0"/>
              <a:t>Projet (dans une phrase)</a:t>
            </a:r>
          </a:p>
          <a:p>
            <a:pPr lvl="1"/>
            <a:r>
              <a:rPr lang="fr-FR" sz="2400" dirty="0"/>
              <a:t>Valeur ajoutée</a:t>
            </a:r>
          </a:p>
          <a:p>
            <a:pPr lvl="1"/>
            <a:r>
              <a:rPr lang="fr-FR" sz="2400" dirty="0"/>
              <a:t>Marché cible</a:t>
            </a:r>
          </a:p>
          <a:p>
            <a:pPr lvl="1"/>
            <a:r>
              <a:rPr lang="fr-FR" sz="2400" dirty="0"/>
              <a:t>Besoins</a:t>
            </a:r>
          </a:p>
        </p:txBody>
      </p:sp>
      <p:pic>
        <p:nvPicPr>
          <p:cNvPr id="7" name="Image 6"/>
          <p:cNvPicPr>
            <a:picLocks noChangeAspect="1"/>
          </p:cNvPicPr>
          <p:nvPr/>
        </p:nvPicPr>
        <p:blipFill>
          <a:blip r:embed="rId2"/>
          <a:stretch>
            <a:fillRect/>
          </a:stretch>
        </p:blipFill>
        <p:spPr>
          <a:xfrm rot="21362611">
            <a:off x="6584453" y="3832755"/>
            <a:ext cx="4310415" cy="25144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 7"/>
          <p:cNvPicPr>
            <a:picLocks noChangeAspect="1"/>
          </p:cNvPicPr>
          <p:nvPr/>
        </p:nvPicPr>
        <p:blipFill>
          <a:blip r:embed="rId3"/>
          <a:stretch>
            <a:fillRect/>
          </a:stretch>
        </p:blipFill>
        <p:spPr>
          <a:xfrm rot="313433">
            <a:off x="7729537" y="1042994"/>
            <a:ext cx="3808748" cy="24081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7363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052EBFF-E43A-6645-A702-E7212E6DAB8D}"/>
              </a:ext>
            </a:extLst>
          </p:cNvPr>
          <p:cNvPicPr>
            <a:picLocks noChangeAspect="1"/>
          </p:cNvPicPr>
          <p:nvPr/>
        </p:nvPicPr>
        <p:blipFill>
          <a:blip r:embed="rId2"/>
          <a:stretch>
            <a:fillRect/>
          </a:stretch>
        </p:blipFill>
        <p:spPr>
          <a:xfrm>
            <a:off x="6772426" y="211201"/>
            <a:ext cx="4748962" cy="60932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re 2">
            <a:extLst>
              <a:ext uri="{FF2B5EF4-FFF2-40B4-BE49-F238E27FC236}">
                <a16:creationId xmlns:a16="http://schemas.microsoft.com/office/drawing/2014/main" id="{C5CE948E-23E2-714D-AC23-28DB28143F17}"/>
              </a:ext>
            </a:extLst>
          </p:cNvPr>
          <p:cNvSpPr>
            <a:spLocks noGrp="1"/>
          </p:cNvSpPr>
          <p:nvPr>
            <p:ph type="title"/>
          </p:nvPr>
        </p:nvSpPr>
        <p:spPr/>
        <p:txBody>
          <a:bodyPr/>
          <a:lstStyle/>
          <a:p>
            <a:r>
              <a:rPr lang="fr-FR" dirty="0"/>
              <a:t>Présentation orale</a:t>
            </a:r>
          </a:p>
        </p:txBody>
      </p:sp>
      <p:sp>
        <p:nvSpPr>
          <p:cNvPr id="4" name="Espace réservé du contenu 3">
            <a:extLst>
              <a:ext uri="{FF2B5EF4-FFF2-40B4-BE49-F238E27FC236}">
                <a16:creationId xmlns:a16="http://schemas.microsoft.com/office/drawing/2014/main" id="{E3C9836B-F650-5944-8A73-CF9FC255BDC2}"/>
              </a:ext>
            </a:extLst>
          </p:cNvPr>
          <p:cNvSpPr>
            <a:spLocks noGrp="1"/>
          </p:cNvSpPr>
          <p:nvPr>
            <p:ph idx="1"/>
          </p:nvPr>
        </p:nvSpPr>
        <p:spPr/>
        <p:txBody>
          <a:bodyPr>
            <a:normAutofit/>
          </a:bodyPr>
          <a:lstStyle/>
          <a:p>
            <a:r>
              <a:rPr lang="fr-FR" dirty="0"/>
              <a:t>Langage verbal</a:t>
            </a:r>
          </a:p>
          <a:p>
            <a:pPr lvl="1"/>
            <a:r>
              <a:rPr lang="fr-FR" dirty="0"/>
              <a:t>Volume</a:t>
            </a:r>
          </a:p>
          <a:p>
            <a:pPr lvl="1"/>
            <a:r>
              <a:rPr lang="fr-FR" dirty="0"/>
              <a:t>Rythme</a:t>
            </a:r>
          </a:p>
          <a:p>
            <a:pPr lvl="1"/>
            <a:r>
              <a:rPr lang="fr-FR" dirty="0"/>
              <a:t>Intonation</a:t>
            </a:r>
          </a:p>
          <a:p>
            <a:r>
              <a:rPr lang="fr-FR" dirty="0"/>
              <a:t>Langage non verbal</a:t>
            </a:r>
          </a:p>
          <a:p>
            <a:pPr lvl="1"/>
            <a:r>
              <a:rPr lang="fr-FR" dirty="0"/>
              <a:t>Gestes faciaux et mains</a:t>
            </a:r>
          </a:p>
          <a:p>
            <a:pPr lvl="1"/>
            <a:r>
              <a:rPr lang="fr-FR" dirty="0"/>
              <a:t>Posture</a:t>
            </a:r>
          </a:p>
          <a:p>
            <a:pPr lvl="1"/>
            <a:r>
              <a:rPr lang="fr-FR" dirty="0"/>
              <a:t>Déplacements</a:t>
            </a:r>
          </a:p>
        </p:txBody>
      </p:sp>
    </p:spTree>
    <p:extLst>
      <p:ext uri="{BB962C8B-B14F-4D97-AF65-F5344CB8AC3E}">
        <p14:creationId xmlns:p14="http://schemas.microsoft.com/office/powerpoint/2010/main" val="416618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EB6D92-B152-4134-BC2A-377F4F5EDA7C}"/>
              </a:ext>
            </a:extLst>
          </p:cNvPr>
          <p:cNvSpPr>
            <a:spLocks noGrp="1"/>
          </p:cNvSpPr>
          <p:nvPr>
            <p:ph type="title"/>
          </p:nvPr>
        </p:nvSpPr>
        <p:spPr/>
        <p:txBody>
          <a:bodyPr/>
          <a:lstStyle/>
          <a:p>
            <a:r>
              <a:rPr lang="fr-FR" dirty="0"/>
              <a:t>Quelle présentation préférez-vous ?</a:t>
            </a:r>
          </a:p>
        </p:txBody>
      </p:sp>
      <p:sp>
        <p:nvSpPr>
          <p:cNvPr id="3" name="Espace réservé du contenu 2">
            <a:extLst>
              <a:ext uri="{FF2B5EF4-FFF2-40B4-BE49-F238E27FC236}">
                <a16:creationId xmlns:a16="http://schemas.microsoft.com/office/drawing/2014/main" id="{E815A3AC-267F-48D3-B420-5A3D96C21C2E}"/>
              </a:ext>
            </a:extLst>
          </p:cNvPr>
          <p:cNvSpPr>
            <a:spLocks noGrp="1"/>
          </p:cNvSpPr>
          <p:nvPr>
            <p:ph sz="half" idx="1"/>
          </p:nvPr>
        </p:nvSpPr>
        <p:spPr/>
        <p:txBody>
          <a:bodyPr>
            <a:normAutofit fontScale="77500" lnSpcReduction="20000"/>
          </a:bodyPr>
          <a:lstStyle/>
          <a:p>
            <a:r>
              <a:rPr lang="en-US" dirty="0"/>
              <a:t>Je </a:t>
            </a:r>
            <a:r>
              <a:rPr lang="en-US" dirty="0" err="1"/>
              <a:t>m’appelle</a:t>
            </a:r>
            <a:r>
              <a:rPr lang="en-US" dirty="0"/>
              <a:t> Aramis
Je </a:t>
            </a:r>
            <a:r>
              <a:rPr lang="en-US" dirty="0" err="1"/>
              <a:t>suis</a:t>
            </a:r>
            <a:r>
              <a:rPr lang="en-US" dirty="0"/>
              <a:t> </a:t>
            </a:r>
            <a:r>
              <a:rPr lang="en-US" dirty="0" err="1"/>
              <a:t>ingénieur</a:t>
            </a:r>
            <a:r>
              <a:rPr lang="en-US" dirty="0"/>
              <a:t>
Je </a:t>
            </a:r>
            <a:r>
              <a:rPr lang="en-US" dirty="0" err="1"/>
              <a:t>viens</a:t>
            </a:r>
            <a:r>
              <a:rPr lang="en-US" dirty="0"/>
              <a:t> du </a:t>
            </a:r>
            <a:r>
              <a:rPr lang="en-US" dirty="0" err="1"/>
              <a:t>Mexique</a:t>
            </a:r>
            <a:r>
              <a:rPr lang="en-US" dirty="0"/>
              <a:t>
Je </a:t>
            </a:r>
            <a:r>
              <a:rPr lang="en-US" dirty="0" err="1"/>
              <a:t>travaille</a:t>
            </a:r>
            <a:r>
              <a:rPr lang="en-US" dirty="0"/>
              <a:t> </a:t>
            </a:r>
            <a:r>
              <a:rPr lang="en-US" dirty="0" err="1"/>
              <a:t>comme</a:t>
            </a:r>
            <a:r>
              <a:rPr lang="en-US" dirty="0"/>
              <a:t> </a:t>
            </a:r>
            <a:r>
              <a:rPr lang="en-US" dirty="0" err="1"/>
              <a:t>enseignant</a:t>
            </a:r>
            <a:r>
              <a:rPr lang="en-US" dirty="0"/>
              <a:t>
</a:t>
            </a:r>
            <a:r>
              <a:rPr lang="en-US" dirty="0" err="1"/>
              <a:t>J’aime</a:t>
            </a:r>
            <a:r>
              <a:rPr lang="en-US" dirty="0"/>
              <a:t> beaucoup lire 
Je </a:t>
            </a:r>
            <a:r>
              <a:rPr lang="en-US" dirty="0" err="1"/>
              <a:t>veux</a:t>
            </a:r>
            <a:r>
              <a:rPr lang="en-US" dirty="0"/>
              <a:t> </a:t>
            </a:r>
            <a:r>
              <a:rPr lang="en-US" dirty="0" err="1"/>
              <a:t>vous</a:t>
            </a:r>
            <a:r>
              <a:rPr lang="en-US" dirty="0"/>
              <a:t> </a:t>
            </a:r>
            <a:r>
              <a:rPr lang="en-US" dirty="0" err="1"/>
              <a:t>vendre</a:t>
            </a:r>
            <a:r>
              <a:rPr lang="en-US" dirty="0"/>
              <a:t> des tacos
Ce </a:t>
            </a:r>
            <a:r>
              <a:rPr lang="en-US" dirty="0" err="1"/>
              <a:t>sont</a:t>
            </a:r>
            <a:r>
              <a:rPr lang="en-US" dirty="0"/>
              <a:t> les </a:t>
            </a:r>
            <a:r>
              <a:rPr lang="en-US" dirty="0" err="1"/>
              <a:t>meilleurs</a:t>
            </a:r>
            <a:r>
              <a:rPr lang="en-US" dirty="0"/>
              <a:t>
</a:t>
            </a:r>
            <a:r>
              <a:rPr lang="en-US" dirty="0" err="1"/>
              <a:t>Ils</a:t>
            </a:r>
            <a:r>
              <a:rPr lang="en-US" dirty="0"/>
              <a:t> </a:t>
            </a:r>
            <a:r>
              <a:rPr lang="en-US" dirty="0" err="1"/>
              <a:t>sont</a:t>
            </a:r>
            <a:r>
              <a:rPr lang="en-US" dirty="0"/>
              <a:t> bon </a:t>
            </a:r>
            <a:r>
              <a:rPr lang="en-US" dirty="0" err="1"/>
              <a:t>marché</a:t>
            </a:r>
            <a:r>
              <a:rPr lang="en-US" dirty="0"/>
              <a:t>...</a:t>
            </a:r>
            <a:endParaRPr lang="fr-FR" dirty="0"/>
          </a:p>
        </p:txBody>
      </p:sp>
      <p:sp>
        <p:nvSpPr>
          <p:cNvPr id="4" name="Espace réservé du contenu 3">
            <a:extLst>
              <a:ext uri="{FF2B5EF4-FFF2-40B4-BE49-F238E27FC236}">
                <a16:creationId xmlns:a16="http://schemas.microsoft.com/office/drawing/2014/main" id="{F147E46C-555F-4B81-8B4E-F4499DA92D96}"/>
              </a:ext>
            </a:extLst>
          </p:cNvPr>
          <p:cNvSpPr>
            <a:spLocks noGrp="1"/>
          </p:cNvSpPr>
          <p:nvPr>
            <p:ph sz="half" idx="2"/>
          </p:nvPr>
        </p:nvSpPr>
        <p:spPr/>
        <p:txBody>
          <a:bodyPr>
            <a:normAutofit fontScale="77500" lnSpcReduction="20000"/>
          </a:bodyPr>
          <a:lstStyle/>
          <a:p>
            <a:pPr>
              <a:lnSpc>
                <a:spcPct val="110000"/>
              </a:lnSpc>
            </a:pPr>
            <a:r>
              <a:rPr lang="en-US" dirty="0" err="1"/>
              <a:t>Êtes-vous</a:t>
            </a:r>
            <a:r>
              <a:rPr lang="en-US" dirty="0"/>
              <a:t> </a:t>
            </a:r>
            <a:r>
              <a:rPr lang="en-US" dirty="0" err="1"/>
              <a:t>fatigué</a:t>
            </a:r>
            <a:r>
              <a:rPr lang="en-US" dirty="0"/>
              <a:t> de </a:t>
            </a:r>
            <a:r>
              <a:rPr lang="en-US" dirty="0" err="1"/>
              <a:t>toujours</a:t>
            </a:r>
            <a:r>
              <a:rPr lang="en-US" dirty="0"/>
              <a:t> manger la </a:t>
            </a:r>
            <a:r>
              <a:rPr lang="en-US" dirty="0" err="1"/>
              <a:t>même</a:t>
            </a:r>
            <a:r>
              <a:rPr lang="en-US" dirty="0"/>
              <a:t> chose? Les </a:t>
            </a:r>
            <a:r>
              <a:rPr lang="en-US" dirty="0" err="1"/>
              <a:t>mêmes</a:t>
            </a:r>
            <a:r>
              <a:rPr lang="en-US" dirty="0"/>
              <a:t> </a:t>
            </a:r>
            <a:r>
              <a:rPr lang="en-US" dirty="0" err="1"/>
              <a:t>sandwichs</a:t>
            </a:r>
            <a:r>
              <a:rPr lang="en-US" dirty="0"/>
              <a:t> ?
</a:t>
            </a:r>
            <a:r>
              <a:rPr lang="en-US" dirty="0" err="1"/>
              <a:t>Vous</a:t>
            </a:r>
            <a:r>
              <a:rPr lang="en-US" dirty="0"/>
              <a:t> </a:t>
            </a:r>
            <a:r>
              <a:rPr lang="en-US" dirty="0" err="1"/>
              <a:t>cherchez</a:t>
            </a:r>
            <a:r>
              <a:rPr lang="en-US" dirty="0"/>
              <a:t> </a:t>
            </a:r>
            <a:r>
              <a:rPr lang="en-US" dirty="0" err="1"/>
              <a:t>d’autres</a:t>
            </a:r>
            <a:r>
              <a:rPr lang="en-US" dirty="0"/>
              <a:t> </a:t>
            </a:r>
            <a:r>
              <a:rPr lang="en-US" dirty="0" err="1"/>
              <a:t>saveurs</a:t>
            </a:r>
            <a:r>
              <a:rPr lang="en-US" dirty="0"/>
              <a:t>? </a:t>
            </a:r>
            <a:r>
              <a:rPr lang="en-US" dirty="0" err="1"/>
              <a:t>Peut-être</a:t>
            </a:r>
            <a:r>
              <a:rPr lang="en-US" dirty="0"/>
              <a:t> des </a:t>
            </a:r>
            <a:r>
              <a:rPr lang="en-US" dirty="0" err="1"/>
              <a:t>saveurs</a:t>
            </a:r>
            <a:r>
              <a:rPr lang="en-US" dirty="0"/>
              <a:t> « </a:t>
            </a:r>
            <a:r>
              <a:rPr lang="en-US" dirty="0" err="1"/>
              <a:t>épicés</a:t>
            </a:r>
            <a:r>
              <a:rPr lang="en-US" dirty="0"/>
              <a:t> »?
Je </a:t>
            </a:r>
            <a:r>
              <a:rPr lang="en-US" dirty="0" err="1"/>
              <a:t>m’appelle</a:t>
            </a:r>
            <a:r>
              <a:rPr lang="en-US" dirty="0"/>
              <a:t> Aramis et je </a:t>
            </a:r>
            <a:r>
              <a:rPr lang="en-US" dirty="0" err="1"/>
              <a:t>vous</a:t>
            </a:r>
            <a:r>
              <a:rPr lang="en-US" dirty="0"/>
              <a:t> </a:t>
            </a:r>
            <a:r>
              <a:rPr lang="en-US" dirty="0" err="1"/>
              <a:t>apporte</a:t>
            </a:r>
            <a:r>
              <a:rPr lang="en-US" dirty="0"/>
              <a:t> « Tequila et tacos », le premier bar-restaurant avec des </a:t>
            </a:r>
            <a:r>
              <a:rPr lang="en-US" dirty="0" err="1"/>
              <a:t>produits</a:t>
            </a:r>
            <a:r>
              <a:rPr lang="en-US" dirty="0"/>
              <a:t> </a:t>
            </a:r>
            <a:r>
              <a:rPr lang="en-US" dirty="0" err="1"/>
              <a:t>mexicains</a:t>
            </a:r>
            <a:r>
              <a:rPr lang="en-US" dirty="0"/>
              <a:t> </a:t>
            </a:r>
            <a:r>
              <a:rPr lang="en-US" dirty="0" err="1"/>
              <a:t>authentiques</a:t>
            </a:r>
            <a:r>
              <a:rPr lang="en-US" dirty="0"/>
              <a:t>…
</a:t>
            </a:r>
            <a:endParaRPr lang="fr-FR" dirty="0"/>
          </a:p>
        </p:txBody>
      </p:sp>
    </p:spTree>
    <p:extLst>
      <p:ext uri="{BB962C8B-B14F-4D97-AF65-F5344CB8AC3E}">
        <p14:creationId xmlns:p14="http://schemas.microsoft.com/office/powerpoint/2010/main" val="3086596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82C2369-3DC7-4082-9FF3-E067B586766C}"/>
              </a:ext>
            </a:extLst>
          </p:cNvPr>
          <p:cNvSpPr>
            <a:spLocks noGrp="1"/>
          </p:cNvSpPr>
          <p:nvPr>
            <p:ph idx="1"/>
          </p:nvPr>
        </p:nvSpPr>
        <p:spPr/>
        <p:txBody>
          <a:bodyPr>
            <a:normAutofit/>
          </a:bodyPr>
          <a:lstStyle/>
          <a:p>
            <a:r>
              <a:rPr lang="en-US" dirty="0"/>
              <a:t>3 minutes, </a:t>
            </a:r>
            <a:r>
              <a:rPr lang="en-US" dirty="0" err="1"/>
              <a:t>ce</a:t>
            </a:r>
            <a:r>
              <a:rPr lang="en-US" dirty="0"/>
              <a:t> </a:t>
            </a:r>
            <a:r>
              <a:rPr lang="en-US" dirty="0" err="1"/>
              <a:t>n’est</a:t>
            </a:r>
            <a:r>
              <a:rPr lang="en-US" dirty="0"/>
              <a:t> pas trop, </a:t>
            </a:r>
            <a:r>
              <a:rPr lang="en-US" dirty="0" err="1"/>
              <a:t>mais</a:t>
            </a:r>
            <a:r>
              <a:rPr lang="en-US" dirty="0"/>
              <a:t> </a:t>
            </a:r>
            <a:r>
              <a:rPr lang="en-US" dirty="0" err="1"/>
              <a:t>c’est</a:t>
            </a:r>
            <a:r>
              <a:rPr lang="en-US" dirty="0"/>
              <a:t> </a:t>
            </a:r>
            <a:r>
              <a:rPr lang="en-US" dirty="0" err="1"/>
              <a:t>suffisant</a:t>
            </a:r>
            <a:r>
              <a:rPr lang="en-US" dirty="0"/>
              <a:t> pour :</a:t>
            </a:r>
          </a:p>
          <a:p>
            <a:pPr lvl="1"/>
            <a:r>
              <a:rPr lang="en-US" dirty="0" err="1"/>
              <a:t>Présenter</a:t>
            </a:r>
            <a:r>
              <a:rPr lang="en-US" dirty="0"/>
              <a:t> le </a:t>
            </a:r>
            <a:r>
              <a:rPr lang="en-US" dirty="0" err="1"/>
              <a:t>problème</a:t>
            </a:r>
            <a:r>
              <a:rPr lang="en-US" dirty="0"/>
              <a:t> </a:t>
            </a:r>
            <a:r>
              <a:rPr lang="en-US" dirty="0" err="1"/>
              <a:t>ou</a:t>
            </a:r>
            <a:r>
              <a:rPr lang="en-US" dirty="0"/>
              <a:t> le </a:t>
            </a:r>
            <a:r>
              <a:rPr lang="en-US" dirty="0" err="1"/>
              <a:t>besoin</a:t>
            </a:r>
            <a:r>
              <a:rPr lang="en-US" dirty="0"/>
              <a:t>
</a:t>
            </a:r>
            <a:r>
              <a:rPr lang="en-US" dirty="0" err="1"/>
              <a:t>Expliquer</a:t>
            </a:r>
            <a:r>
              <a:rPr lang="en-US" dirty="0"/>
              <a:t> la proposition de </a:t>
            </a:r>
            <a:r>
              <a:rPr lang="en-US" dirty="0" err="1"/>
              <a:t>valeur</a:t>
            </a:r>
            <a:r>
              <a:rPr lang="en-US" dirty="0"/>
              <a:t>
</a:t>
            </a:r>
            <a:r>
              <a:rPr lang="en-US" dirty="0" err="1"/>
              <a:t>Présenter</a:t>
            </a:r>
            <a:r>
              <a:rPr lang="en-US" dirty="0"/>
              <a:t> le </a:t>
            </a:r>
            <a:r>
              <a:rPr lang="en-US" dirty="0" err="1"/>
              <a:t>marché</a:t>
            </a:r>
            <a:r>
              <a:rPr lang="en-US" dirty="0"/>
              <a:t> </a:t>
            </a:r>
            <a:r>
              <a:rPr lang="en-US" dirty="0" err="1"/>
              <a:t>cible</a:t>
            </a:r>
            <a:r>
              <a:rPr lang="en-US" dirty="0"/>
              <a:t> et la </a:t>
            </a:r>
            <a:r>
              <a:rPr lang="en-US" dirty="0" err="1"/>
              <a:t>stratégie</a:t>
            </a:r>
            <a:r>
              <a:rPr lang="en-US" dirty="0"/>
              <a:t> </a:t>
            </a:r>
            <a:r>
              <a:rPr lang="en-US" dirty="0" err="1"/>
              <a:t>d’entreprise</a:t>
            </a:r>
            <a:r>
              <a:rPr lang="en-US" dirty="0"/>
              <a:t>
</a:t>
            </a:r>
            <a:r>
              <a:rPr lang="en-US" dirty="0" err="1"/>
              <a:t>Parler</a:t>
            </a:r>
            <a:r>
              <a:rPr lang="en-US" dirty="0"/>
              <a:t> </a:t>
            </a:r>
            <a:r>
              <a:rPr lang="en-US" dirty="0" err="1"/>
              <a:t>brièvement</a:t>
            </a:r>
            <a:r>
              <a:rPr lang="en-US" dirty="0"/>
              <a:t> sur le </a:t>
            </a:r>
            <a:r>
              <a:rPr lang="en-US" dirty="0" err="1"/>
              <a:t>positionnement</a:t>
            </a:r>
            <a:r>
              <a:rPr lang="en-US" dirty="0"/>
              <a:t> </a:t>
            </a:r>
            <a:r>
              <a:rPr lang="en-US" dirty="0" err="1"/>
              <a:t>concurrentiel</a:t>
            </a:r>
            <a:r>
              <a:rPr lang="en-US" dirty="0"/>
              <a:t>
Donner la </a:t>
            </a:r>
            <a:r>
              <a:rPr lang="en-US" dirty="0" err="1"/>
              <a:t>preuve</a:t>
            </a:r>
            <a:r>
              <a:rPr lang="en-US" dirty="0"/>
              <a:t> de </a:t>
            </a:r>
            <a:r>
              <a:rPr lang="en-US" dirty="0" err="1"/>
              <a:t>l’organisation</a:t>
            </a:r>
            <a:r>
              <a:rPr lang="en-US" dirty="0"/>
              <a:t> interne
Demander </a:t>
            </a:r>
            <a:r>
              <a:rPr lang="en-US" dirty="0" err="1"/>
              <a:t>ce</a:t>
            </a:r>
            <a:r>
              <a:rPr lang="en-US" dirty="0"/>
              <a:t> </a:t>
            </a:r>
            <a:r>
              <a:rPr lang="en-US" dirty="0" err="1"/>
              <a:t>dont</a:t>
            </a:r>
            <a:r>
              <a:rPr lang="en-US" dirty="0"/>
              <a:t> </a:t>
            </a:r>
            <a:r>
              <a:rPr lang="en-US" dirty="0" err="1"/>
              <a:t>vous</a:t>
            </a:r>
            <a:r>
              <a:rPr lang="en-US" dirty="0"/>
              <a:t> </a:t>
            </a:r>
            <a:r>
              <a:rPr lang="en-US" dirty="0" err="1"/>
              <a:t>avez</a:t>
            </a:r>
            <a:r>
              <a:rPr lang="en-US" dirty="0"/>
              <a:t> </a:t>
            </a:r>
            <a:r>
              <a:rPr lang="en-US" dirty="0" err="1"/>
              <a:t>besoin</a:t>
            </a:r>
            <a:r>
              <a:rPr lang="en-US" dirty="0"/>
              <a:t>
</a:t>
            </a:r>
            <a:endParaRPr lang="fr-FR" dirty="0">
              <a:solidFill>
                <a:schemeClr val="accent5">
                  <a:lumMod val="50000"/>
                </a:schemeClr>
              </a:solidFill>
              <a:sym typeface="Wingdings" panose="05000000000000000000" pitchFamily="2" charset="2"/>
            </a:endParaRPr>
          </a:p>
        </p:txBody>
      </p:sp>
      <p:sp>
        <p:nvSpPr>
          <p:cNvPr id="2" name="Titre 1">
            <a:extLst>
              <a:ext uri="{FF2B5EF4-FFF2-40B4-BE49-F238E27FC236}">
                <a16:creationId xmlns:a16="http://schemas.microsoft.com/office/drawing/2014/main" id="{93C9627E-4D5E-402D-A59D-0F4E16494DFF}"/>
              </a:ext>
            </a:extLst>
          </p:cNvPr>
          <p:cNvSpPr>
            <a:spLocks noGrp="1"/>
          </p:cNvSpPr>
          <p:nvPr>
            <p:ph type="title"/>
          </p:nvPr>
        </p:nvSpPr>
        <p:spPr/>
        <p:txBody>
          <a:bodyPr>
            <a:normAutofit/>
          </a:bodyPr>
          <a:lstStyle/>
          <a:p>
            <a:r>
              <a:rPr lang="en-US" dirty="0" err="1"/>
              <a:t>Exemple</a:t>
            </a:r>
            <a:r>
              <a:rPr lang="en-US" dirty="0"/>
              <a:t> pour un pitch de 3 minutes</a:t>
            </a:r>
            <a:endParaRPr lang="fr-FR" b="1" dirty="0">
              <a:solidFill>
                <a:schemeClr val="accent5">
                  <a:lumMod val="50000"/>
                </a:schemeClr>
              </a:solidFill>
            </a:endParaRPr>
          </a:p>
        </p:txBody>
      </p:sp>
      <p:sp>
        <p:nvSpPr>
          <p:cNvPr id="4" name="ZoneTexte 3">
            <a:extLst>
              <a:ext uri="{FF2B5EF4-FFF2-40B4-BE49-F238E27FC236}">
                <a16:creationId xmlns:a16="http://schemas.microsoft.com/office/drawing/2014/main" id="{BADE3F50-316D-435D-8C3F-B9536771151E}"/>
              </a:ext>
            </a:extLst>
          </p:cNvPr>
          <p:cNvSpPr txBox="1"/>
          <p:nvPr/>
        </p:nvSpPr>
        <p:spPr>
          <a:xfrm>
            <a:off x="10244566" y="2367653"/>
            <a:ext cx="1313180" cy="3072123"/>
          </a:xfrm>
          <a:prstGeom prst="rect">
            <a:avLst/>
          </a:prstGeom>
          <a:noFill/>
        </p:spPr>
        <p:txBody>
          <a:bodyPr wrap="none" rtlCol="0">
            <a:spAutoFit/>
          </a:bodyPr>
          <a:lstStyle/>
          <a:p>
            <a:pPr marL="457200" marR="0" lvl="1" indent="0" algn="l" defTabSz="914400" rtl="0" eaLnBrk="1" fontAlgn="auto" latinLnBrk="0" hangingPunct="1">
              <a:lnSpc>
                <a:spcPct val="90000"/>
              </a:lnSpc>
              <a:spcBef>
                <a:spcPts val="500"/>
              </a:spcBef>
              <a:spcAft>
                <a:spcPts val="0"/>
              </a:spcAft>
              <a:buClrTx/>
              <a:buSzTx/>
              <a:buFontTx/>
              <a:buNone/>
              <a:tabLst/>
              <a:defRPr/>
            </a:pPr>
            <a:r>
              <a:rPr kumimoji="0" lang="fr-FR" sz="3200" b="1"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30 "</a:t>
            </a:r>
          </a:p>
          <a:p>
            <a:pPr marL="457200" marR="0" lvl="1" indent="0" algn="l" defTabSz="914400" rtl="0" eaLnBrk="1" fontAlgn="auto" latinLnBrk="0" hangingPunct="1">
              <a:lnSpc>
                <a:spcPct val="90000"/>
              </a:lnSpc>
              <a:spcBef>
                <a:spcPts val="500"/>
              </a:spcBef>
              <a:spcAft>
                <a:spcPts val="0"/>
              </a:spcAft>
              <a:buClrTx/>
              <a:buSzTx/>
              <a:buFontTx/>
              <a:buNone/>
              <a:tabLst/>
              <a:defRPr/>
            </a:pPr>
            <a:r>
              <a:rPr kumimoji="0" lang="fr-FR" sz="3200" b="1"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30 "</a:t>
            </a:r>
          </a:p>
          <a:p>
            <a:pPr marL="457200" marR="0" lvl="1" indent="0" algn="l" defTabSz="914400" rtl="0" eaLnBrk="1" fontAlgn="auto" latinLnBrk="0" hangingPunct="1">
              <a:lnSpc>
                <a:spcPct val="90000"/>
              </a:lnSpc>
              <a:spcBef>
                <a:spcPts val="500"/>
              </a:spcBef>
              <a:spcAft>
                <a:spcPts val="0"/>
              </a:spcAft>
              <a:buClrTx/>
              <a:buSzTx/>
              <a:buFontTx/>
              <a:buNone/>
              <a:tabLst/>
              <a:defRPr/>
            </a:pPr>
            <a:r>
              <a:rPr kumimoji="0" lang="fr-FR" sz="3200" b="1"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30 "</a:t>
            </a:r>
          </a:p>
          <a:p>
            <a:pPr marL="457200" marR="0" lvl="1" indent="0" algn="l" defTabSz="914400" rtl="0" eaLnBrk="1" fontAlgn="auto" latinLnBrk="0" hangingPunct="1">
              <a:lnSpc>
                <a:spcPct val="90000"/>
              </a:lnSpc>
              <a:spcBef>
                <a:spcPts val="500"/>
              </a:spcBef>
              <a:spcAft>
                <a:spcPts val="0"/>
              </a:spcAft>
              <a:buClrTx/>
              <a:buSzTx/>
              <a:buFontTx/>
              <a:buNone/>
              <a:tabLst/>
              <a:defRPr/>
            </a:pPr>
            <a:r>
              <a:rPr kumimoji="0" lang="fr-FR" sz="3200" b="1"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30 "</a:t>
            </a:r>
          </a:p>
          <a:p>
            <a:pPr marL="457200" marR="0" lvl="1" indent="0" algn="l" defTabSz="914400" rtl="0" eaLnBrk="1" fontAlgn="auto" latinLnBrk="0" hangingPunct="1">
              <a:lnSpc>
                <a:spcPct val="90000"/>
              </a:lnSpc>
              <a:spcBef>
                <a:spcPts val="500"/>
              </a:spcBef>
              <a:spcAft>
                <a:spcPts val="0"/>
              </a:spcAft>
              <a:buClrTx/>
              <a:buSzTx/>
              <a:buFontTx/>
              <a:buNone/>
              <a:tabLst/>
              <a:defRPr/>
            </a:pPr>
            <a:r>
              <a:rPr kumimoji="0" lang="fr-FR" sz="3200" b="1"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30 "</a:t>
            </a:r>
          </a:p>
          <a:p>
            <a:pPr marL="457200" marR="0" lvl="1" indent="0" algn="l" defTabSz="914400" rtl="0" eaLnBrk="1" fontAlgn="auto" latinLnBrk="0" hangingPunct="1">
              <a:lnSpc>
                <a:spcPct val="90000"/>
              </a:lnSpc>
              <a:spcBef>
                <a:spcPts val="500"/>
              </a:spcBef>
              <a:spcAft>
                <a:spcPts val="0"/>
              </a:spcAft>
              <a:buClrTx/>
              <a:buSzTx/>
              <a:buFontTx/>
              <a:buNone/>
              <a:tabLst/>
              <a:defRPr/>
            </a:pPr>
            <a:r>
              <a:rPr kumimoji="0" lang="fr-FR" sz="3200" b="1"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30 "</a:t>
            </a:r>
          </a:p>
        </p:txBody>
      </p:sp>
    </p:spTree>
    <p:extLst>
      <p:ext uri="{BB962C8B-B14F-4D97-AF65-F5344CB8AC3E}">
        <p14:creationId xmlns:p14="http://schemas.microsoft.com/office/powerpoint/2010/main" val="409885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47194211-19A4-C14A-BB81-CF605FF3FDEE}"/>
              </a:ext>
            </a:extLst>
          </p:cNvPr>
          <p:cNvPicPr>
            <a:picLocks noChangeAspect="1"/>
          </p:cNvPicPr>
          <p:nvPr/>
        </p:nvPicPr>
        <p:blipFill rotWithShape="1">
          <a:blip r:embed="rId2">
            <a:extLst>
              <a:ext uri="{28A0092B-C50C-407E-A947-70E740481C1C}">
                <a14:useLocalDpi xmlns:a14="http://schemas.microsoft.com/office/drawing/2010/main" val="0"/>
              </a:ext>
            </a:extLst>
          </a:blip>
          <a:srcRect l="32849" t="1" r="24417" b="-502"/>
          <a:stretch/>
        </p:blipFill>
        <p:spPr>
          <a:xfrm>
            <a:off x="8798616" y="3106065"/>
            <a:ext cx="2659728" cy="26730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 2">
            <a:extLst>
              <a:ext uri="{FF2B5EF4-FFF2-40B4-BE49-F238E27FC236}">
                <a16:creationId xmlns:a16="http://schemas.microsoft.com/office/drawing/2014/main" id="{9E75CBAF-9DB2-4D47-9A23-0389D9B04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6000" y="891667"/>
            <a:ext cx="1440000" cy="1440000"/>
          </a:xfrm>
          <a:prstGeom prst="rect">
            <a:avLst/>
          </a:prstGeom>
        </p:spPr>
      </p:pic>
      <p:pic>
        <p:nvPicPr>
          <p:cNvPr id="4" name="Image 3">
            <a:extLst>
              <a:ext uri="{FF2B5EF4-FFF2-40B4-BE49-F238E27FC236}">
                <a16:creationId xmlns:a16="http://schemas.microsoft.com/office/drawing/2014/main" id="{339D99A3-8CE7-C44F-B4DA-E10A1DB9A4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8616" y="990129"/>
            <a:ext cx="2659728" cy="1243076"/>
          </a:xfrm>
          <a:prstGeom prst="rect">
            <a:avLst/>
          </a:prstGeom>
        </p:spPr>
      </p:pic>
      <p:pic>
        <p:nvPicPr>
          <p:cNvPr id="5" name="Image 4">
            <a:extLst>
              <a:ext uri="{FF2B5EF4-FFF2-40B4-BE49-F238E27FC236}">
                <a16:creationId xmlns:a16="http://schemas.microsoft.com/office/drawing/2014/main" id="{9AC6AD10-EE99-964B-B910-244227ABCA8F}"/>
              </a:ext>
            </a:extLst>
          </p:cNvPr>
          <p:cNvPicPr>
            <a:picLocks noChangeAspect="1"/>
          </p:cNvPicPr>
          <p:nvPr/>
        </p:nvPicPr>
        <p:blipFill rotWithShape="1">
          <a:blip r:embed="rId5"/>
          <a:srcRect l="54097" t="1896" r="4112" b="35417"/>
          <a:stretch/>
        </p:blipFill>
        <p:spPr>
          <a:xfrm>
            <a:off x="4766136" y="3119407"/>
            <a:ext cx="2659728" cy="26597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age 5">
            <a:extLst>
              <a:ext uri="{FF2B5EF4-FFF2-40B4-BE49-F238E27FC236}">
                <a16:creationId xmlns:a16="http://schemas.microsoft.com/office/drawing/2014/main" id="{BACBAE4C-F860-AE4F-8D8D-3C7F7DB822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3321" y="891667"/>
            <a:ext cx="1620395" cy="1440000"/>
          </a:xfrm>
          <a:prstGeom prst="rect">
            <a:avLst/>
          </a:prstGeom>
        </p:spPr>
      </p:pic>
      <p:pic>
        <p:nvPicPr>
          <p:cNvPr id="7" name="Image 6">
            <a:extLst>
              <a:ext uri="{FF2B5EF4-FFF2-40B4-BE49-F238E27FC236}">
                <a16:creationId xmlns:a16="http://schemas.microsoft.com/office/drawing/2014/main" id="{0EF0B16A-F3B1-9C43-8DE0-AF49F305A610}"/>
              </a:ext>
            </a:extLst>
          </p:cNvPr>
          <p:cNvPicPr>
            <a:picLocks noChangeAspect="1"/>
          </p:cNvPicPr>
          <p:nvPr/>
        </p:nvPicPr>
        <p:blipFill rotWithShape="1">
          <a:blip r:embed="rId7">
            <a:extLst>
              <a:ext uri="{28A0092B-C50C-407E-A947-70E740481C1C}">
                <a14:useLocalDpi xmlns:a14="http://schemas.microsoft.com/office/drawing/2010/main" val="0"/>
              </a:ext>
            </a:extLst>
          </a:blip>
          <a:srcRect l="14337" r="11589"/>
          <a:stretch/>
        </p:blipFill>
        <p:spPr>
          <a:xfrm>
            <a:off x="733655" y="3119407"/>
            <a:ext cx="2659729" cy="26597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1840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childTnLst>
                                </p:cTn>
                              </p:par>
                              <p:par>
                                <p:cTn id="24" presetID="10"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57EA41F-0DA7-9942-932A-04544111C135}"/>
              </a:ext>
            </a:extLst>
          </p:cNvPr>
          <p:cNvSpPr txBox="1"/>
          <p:nvPr/>
        </p:nvSpPr>
        <p:spPr>
          <a:xfrm>
            <a:off x="1660635" y="3044279"/>
            <a:ext cx="8870729" cy="769441"/>
          </a:xfrm>
          <a:prstGeom prst="rect">
            <a:avLst/>
          </a:prstGeom>
          <a:noFill/>
        </p:spPr>
        <p:txBody>
          <a:bodyPr wrap="square" rtlCol="0">
            <a:spAutoFit/>
          </a:bodyPr>
          <a:lstStyle/>
          <a:p>
            <a:pPr algn="ctr"/>
            <a:r>
              <a:rPr lang="fr-FR" sz="4400" dirty="0"/>
              <a:t>Qui osera me vendre le projet ?</a:t>
            </a:r>
          </a:p>
        </p:txBody>
      </p:sp>
    </p:spTree>
    <p:extLst>
      <p:ext uri="{BB962C8B-B14F-4D97-AF65-F5344CB8AC3E}">
        <p14:creationId xmlns:p14="http://schemas.microsoft.com/office/powerpoint/2010/main" val="132212881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E796B57-DDF2-4A36-B227-1CBAB41CF620}"/>
              </a:ext>
            </a:extLst>
          </p:cNvPr>
          <p:cNvSpPr>
            <a:spLocks noGrp="1"/>
          </p:cNvSpPr>
          <p:nvPr>
            <p:ph type="title"/>
          </p:nvPr>
        </p:nvSpPr>
        <p:spPr/>
        <p:txBody>
          <a:bodyPr/>
          <a:lstStyle/>
          <a:p>
            <a:r>
              <a:rPr lang="fr-FR" dirty="0"/>
              <a:t>Financer</a:t>
            </a:r>
          </a:p>
        </p:txBody>
      </p:sp>
      <p:sp>
        <p:nvSpPr>
          <p:cNvPr id="4" name="Espace réservé du texte 2">
            <a:extLst>
              <a:ext uri="{FF2B5EF4-FFF2-40B4-BE49-F238E27FC236}">
                <a16:creationId xmlns:a16="http://schemas.microsoft.com/office/drawing/2014/main" id="{2FC07EF6-EF24-D14B-AC24-56A7055614B1}"/>
              </a:ext>
            </a:extLst>
          </p:cNvPr>
          <p:cNvSpPr>
            <a:spLocks noGrp="1"/>
          </p:cNvSpPr>
          <p:nvPr>
            <p:ph type="body" idx="1"/>
          </p:nvPr>
        </p:nvSpPr>
        <p:spPr/>
        <p:txBody>
          <a:bodyPr>
            <a:normAutofit/>
          </a:bodyPr>
          <a:lstStyle/>
          <a:p>
            <a:r>
              <a:rPr lang="fr-FR" sz="4000" dirty="0"/>
              <a:t>Réaliser le projet</a:t>
            </a:r>
          </a:p>
        </p:txBody>
      </p:sp>
    </p:spTree>
    <p:extLst>
      <p:ext uri="{BB962C8B-B14F-4D97-AF65-F5344CB8AC3E}">
        <p14:creationId xmlns:p14="http://schemas.microsoft.com/office/powerpoint/2010/main" val="264274210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Besoins de financement</a:t>
            </a:r>
          </a:p>
        </p:txBody>
      </p:sp>
      <p:sp>
        <p:nvSpPr>
          <p:cNvPr id="3" name="Espace réservé du contenu 2"/>
          <p:cNvSpPr>
            <a:spLocks noGrp="1"/>
          </p:cNvSpPr>
          <p:nvPr>
            <p:ph idx="1"/>
          </p:nvPr>
        </p:nvSpPr>
        <p:spPr/>
        <p:txBody>
          <a:bodyPr/>
          <a:lstStyle/>
          <a:p>
            <a:r>
              <a:rPr lang="fr-FR" dirty="0"/>
              <a:t>Investissements durables</a:t>
            </a:r>
          </a:p>
          <a:p>
            <a:pPr lvl="1"/>
            <a:r>
              <a:rPr lang="fr-FR" dirty="0"/>
              <a:t>Actifs</a:t>
            </a:r>
          </a:p>
          <a:p>
            <a:r>
              <a:rPr lang="fr-FR" dirty="0"/>
              <a:t>Frais d’établissement</a:t>
            </a:r>
          </a:p>
          <a:p>
            <a:pPr lvl="1"/>
            <a:r>
              <a:rPr lang="fr-FR" dirty="0"/>
              <a:t>Etudes</a:t>
            </a:r>
          </a:p>
          <a:p>
            <a:pPr lvl="1"/>
            <a:r>
              <a:rPr lang="fr-FR" dirty="0"/>
              <a:t>Licences</a:t>
            </a:r>
          </a:p>
          <a:p>
            <a:pPr lvl="1"/>
            <a:r>
              <a:rPr lang="fr-FR" dirty="0"/>
              <a:t>Honoraires</a:t>
            </a:r>
          </a:p>
          <a:p>
            <a:r>
              <a:rPr lang="fr-FR" dirty="0"/>
              <a:t>Frais de fonctionnement</a:t>
            </a:r>
          </a:p>
          <a:p>
            <a:pPr lvl="1"/>
            <a:r>
              <a:rPr lang="fr-FR" dirty="0"/>
              <a:t>Charges et coûts</a:t>
            </a:r>
          </a:p>
        </p:txBody>
      </p:sp>
      <p:pic>
        <p:nvPicPr>
          <p:cNvPr id="7" name="Image 6"/>
          <p:cNvPicPr>
            <a:picLocks noChangeAspect="1"/>
          </p:cNvPicPr>
          <p:nvPr/>
        </p:nvPicPr>
        <p:blipFill rotWithShape="1">
          <a:blip r:embed="rId2"/>
          <a:srcRect l="1" r="413"/>
          <a:stretch/>
        </p:blipFill>
        <p:spPr>
          <a:xfrm>
            <a:off x="5722108" y="1952048"/>
            <a:ext cx="6234484" cy="40984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3649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Projet d’investissement</a:t>
            </a:r>
          </a:p>
        </p:txBody>
      </p:sp>
      <p:sp>
        <p:nvSpPr>
          <p:cNvPr id="3" name="Espace réservé du contenu 2"/>
          <p:cNvSpPr>
            <a:spLocks noGrp="1"/>
          </p:cNvSpPr>
          <p:nvPr>
            <p:ph idx="1"/>
          </p:nvPr>
        </p:nvSpPr>
        <p:spPr>
          <a:xfrm>
            <a:off x="838200" y="1825625"/>
            <a:ext cx="7250824" cy="4351338"/>
          </a:xfrm>
        </p:spPr>
        <p:txBody>
          <a:bodyPr>
            <a:noAutofit/>
          </a:bodyPr>
          <a:lstStyle/>
          <a:p>
            <a:r>
              <a:rPr lang="fr-FR" sz="3200" dirty="0"/>
              <a:t>Idéation / « grand » projet</a:t>
            </a:r>
          </a:p>
          <a:p>
            <a:r>
              <a:rPr lang="fr-FR" sz="3200" dirty="0"/>
              <a:t>Etude de faisabilité (technique)</a:t>
            </a:r>
          </a:p>
          <a:p>
            <a:r>
              <a:rPr lang="fr-FR" sz="3200" dirty="0"/>
              <a:t>Etude de marché </a:t>
            </a:r>
            <a:br>
              <a:rPr lang="fr-FR" sz="3200" dirty="0"/>
            </a:br>
            <a:r>
              <a:rPr lang="fr-FR" sz="3200" dirty="0"/>
              <a:t>(économique et marketing)</a:t>
            </a:r>
          </a:p>
          <a:p>
            <a:r>
              <a:rPr lang="fr-FR" sz="3200" dirty="0"/>
              <a:t>Etude financière (rentabilité)</a:t>
            </a:r>
          </a:p>
          <a:p>
            <a:r>
              <a:rPr lang="fr-FR" sz="3200" dirty="0"/>
              <a:t>Projet d’investissement (</a:t>
            </a:r>
            <a:r>
              <a:rPr lang="fr-FR" sz="3200" dirty="0">
                <a:sym typeface="Wingdings" panose="05000000000000000000" pitchFamily="2" charset="2"/>
              </a:rPr>
              <a:t> </a:t>
            </a:r>
            <a:r>
              <a:rPr lang="fr-FR" sz="3200" dirty="0"/>
              <a:t>business plan)</a:t>
            </a:r>
          </a:p>
          <a:p>
            <a:r>
              <a:rPr lang="fr-FR" sz="3200" dirty="0"/>
              <a:t>Exécution</a:t>
            </a:r>
          </a:p>
          <a:p>
            <a:r>
              <a:rPr lang="fr-FR" sz="3200" dirty="0"/>
              <a:t>Apprentissage</a:t>
            </a:r>
          </a:p>
        </p:txBody>
      </p:sp>
      <p:pic>
        <p:nvPicPr>
          <p:cNvPr id="7" name="Image 6"/>
          <p:cNvPicPr>
            <a:picLocks noChangeAspect="1"/>
          </p:cNvPicPr>
          <p:nvPr/>
        </p:nvPicPr>
        <p:blipFill>
          <a:blip r:embed="rId2"/>
          <a:stretch>
            <a:fillRect/>
          </a:stretch>
        </p:blipFill>
        <p:spPr>
          <a:xfrm rot="246118">
            <a:off x="8178329" y="3727227"/>
            <a:ext cx="3607438" cy="26261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 7"/>
          <p:cNvPicPr>
            <a:picLocks noChangeAspect="1"/>
          </p:cNvPicPr>
          <p:nvPr/>
        </p:nvPicPr>
        <p:blipFill>
          <a:blip r:embed="rId3"/>
          <a:stretch>
            <a:fillRect/>
          </a:stretch>
        </p:blipFill>
        <p:spPr>
          <a:xfrm>
            <a:off x="8886024" y="985524"/>
            <a:ext cx="2892843" cy="2096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99915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Sources de financement</a:t>
            </a:r>
            <a:endParaRPr lang="fr-FR" dirty="0"/>
          </a:p>
        </p:txBody>
      </p:sp>
      <p:sp>
        <p:nvSpPr>
          <p:cNvPr id="3" name="Espace réservé du contenu 2"/>
          <p:cNvSpPr>
            <a:spLocks noGrp="1"/>
          </p:cNvSpPr>
          <p:nvPr>
            <p:ph idx="1"/>
          </p:nvPr>
        </p:nvSpPr>
        <p:spPr/>
        <p:txBody>
          <a:bodyPr>
            <a:normAutofit fontScale="85000" lnSpcReduction="20000"/>
          </a:bodyPr>
          <a:lstStyle/>
          <a:p>
            <a:r>
              <a:rPr lang="fr-FR"/>
              <a:t>Financements en interne (auto financement)</a:t>
            </a:r>
          </a:p>
          <a:p>
            <a:r>
              <a:rPr lang="fr-FR"/>
              <a:t>Financements publics</a:t>
            </a:r>
          </a:p>
          <a:p>
            <a:pPr lvl="1"/>
            <a:r>
              <a:rPr lang="fr-FR"/>
              <a:t>Subventions</a:t>
            </a:r>
          </a:p>
          <a:p>
            <a:pPr lvl="1"/>
            <a:r>
              <a:rPr lang="fr-FR"/>
              <a:t>Fonds régionaux</a:t>
            </a:r>
          </a:p>
          <a:p>
            <a:pPr lvl="1"/>
            <a:r>
              <a:rPr lang="fr-FR"/>
              <a:t>Fonds nationaux</a:t>
            </a:r>
          </a:p>
          <a:p>
            <a:pPr lvl="1"/>
            <a:r>
              <a:rPr lang="fr-FR"/>
              <a:t>Fonds internationaux</a:t>
            </a:r>
          </a:p>
          <a:p>
            <a:r>
              <a:rPr lang="fr-FR"/>
              <a:t>Financements privés</a:t>
            </a:r>
          </a:p>
          <a:p>
            <a:pPr lvl="1"/>
            <a:r>
              <a:rPr lang="fr-FR"/>
              <a:t>Banque (crédits)</a:t>
            </a:r>
          </a:p>
          <a:p>
            <a:pPr lvl="1"/>
            <a:r>
              <a:rPr lang="fr-FR"/>
              <a:t>Club d’investisseurs (business angels, capitaux de risque)</a:t>
            </a:r>
          </a:p>
          <a:p>
            <a:pPr lvl="1"/>
            <a:r>
              <a:rPr lang="fr-FR"/>
              <a:t>Bourse, vente d’actions</a:t>
            </a:r>
          </a:p>
          <a:p>
            <a:pPr lvl="1"/>
            <a:r>
              <a:rPr lang="fr-FR"/>
              <a:t>Crowdfunding</a:t>
            </a:r>
            <a:endParaRPr lang="fr-FR" dirty="0"/>
          </a:p>
        </p:txBody>
      </p:sp>
    </p:spTree>
    <p:extLst>
      <p:ext uri="{BB962C8B-B14F-4D97-AF65-F5344CB8AC3E}">
        <p14:creationId xmlns:p14="http://schemas.microsoft.com/office/powerpoint/2010/main" val="373036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500"/>
                                        <p:tgtEl>
                                          <p:spTgt spid="3">
                                            <p:txEl>
                                              <p:pRg st="9" end="9"/>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rotWithShape="1">
          <a:blip r:embed="rId2"/>
          <a:srcRect b="2629"/>
          <a:stretch/>
        </p:blipFill>
        <p:spPr>
          <a:xfrm>
            <a:off x="1536159" y="99014"/>
            <a:ext cx="9119681" cy="6659971"/>
          </a:xfrm>
          <a:prstGeom prst="rect">
            <a:avLst/>
          </a:prstGeom>
        </p:spPr>
      </p:pic>
    </p:spTree>
    <p:extLst>
      <p:ext uri="{BB962C8B-B14F-4D97-AF65-F5344CB8AC3E}">
        <p14:creationId xmlns:p14="http://schemas.microsoft.com/office/powerpoint/2010/main" val="17962345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u contenu 6"/>
          <p:cNvPicPr>
            <a:picLocks noGrp="1" noChangeAspect="1"/>
          </p:cNvPicPr>
          <p:nvPr>
            <p:ph idx="4294967295"/>
          </p:nvPr>
        </p:nvPicPr>
        <p:blipFill>
          <a:blip r:embed="rId2"/>
          <a:stretch>
            <a:fillRect/>
          </a:stretch>
        </p:blipFill>
        <p:spPr>
          <a:xfrm>
            <a:off x="942008" y="131513"/>
            <a:ext cx="10307983" cy="6594974"/>
          </a:xfrm>
          <a:prstGeom prst="rect">
            <a:avLst/>
          </a:prstGeom>
        </p:spPr>
      </p:pic>
    </p:spTree>
    <p:extLst>
      <p:ext uri="{BB962C8B-B14F-4D97-AF65-F5344CB8AC3E}">
        <p14:creationId xmlns:p14="http://schemas.microsoft.com/office/powerpoint/2010/main" val="122634538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aides</a:t>
            </a:r>
          </a:p>
        </p:txBody>
      </p:sp>
      <p:sp>
        <p:nvSpPr>
          <p:cNvPr id="3" name="Espace réservé du contenu 2"/>
          <p:cNvSpPr>
            <a:spLocks noGrp="1"/>
          </p:cNvSpPr>
          <p:nvPr>
            <p:ph idx="1"/>
          </p:nvPr>
        </p:nvSpPr>
        <p:spPr/>
        <p:txBody>
          <a:bodyPr/>
          <a:lstStyle/>
          <a:p>
            <a:r>
              <a:rPr lang="fr-FR" dirty="0"/>
              <a:t>Subventions disponibles </a:t>
            </a:r>
            <a:r>
              <a:rPr lang="fr-FR" dirty="0">
                <a:sym typeface="Wingdings" panose="05000000000000000000" pitchFamily="2" charset="2"/>
              </a:rPr>
              <a:t> Site de la CCI « Les aides » </a:t>
            </a:r>
            <a:br>
              <a:rPr lang="fr-FR" dirty="0">
                <a:sym typeface="Wingdings" panose="05000000000000000000" pitchFamily="2" charset="2"/>
              </a:rPr>
            </a:br>
            <a:r>
              <a:rPr lang="fr-FR" sz="2000" dirty="0">
                <a:hlinkClick r:id="rId2"/>
              </a:rPr>
              <a:t>https://les-aides.fr</a:t>
            </a:r>
            <a:r>
              <a:rPr lang="fr-FR" sz="2000" dirty="0"/>
              <a:t> </a:t>
            </a:r>
          </a:p>
        </p:txBody>
      </p:sp>
      <p:pic>
        <p:nvPicPr>
          <p:cNvPr id="7" name="Image 6"/>
          <p:cNvPicPr>
            <a:picLocks noChangeAspect="1"/>
          </p:cNvPicPr>
          <p:nvPr/>
        </p:nvPicPr>
        <p:blipFill rotWithShape="1">
          <a:blip r:embed="rId3"/>
          <a:srcRect l="19896" r="16250" b="3889"/>
          <a:stretch/>
        </p:blipFill>
        <p:spPr>
          <a:xfrm>
            <a:off x="1271423" y="2902736"/>
            <a:ext cx="4240376" cy="35901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 7"/>
          <p:cNvPicPr>
            <a:picLocks noChangeAspect="1"/>
          </p:cNvPicPr>
          <p:nvPr/>
        </p:nvPicPr>
        <p:blipFill rotWithShape="1">
          <a:blip r:embed="rId4"/>
          <a:srcRect l="25417" t="9815" r="22396" b="14259"/>
          <a:stretch/>
        </p:blipFill>
        <p:spPr>
          <a:xfrm>
            <a:off x="6680202" y="2480039"/>
            <a:ext cx="5086350" cy="41624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8027060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0608BD-D530-402E-9C09-A6507BA06633}"/>
              </a:ext>
            </a:extLst>
          </p:cNvPr>
          <p:cNvSpPr>
            <a:spLocks noGrp="1"/>
          </p:cNvSpPr>
          <p:nvPr>
            <p:ph type="title"/>
          </p:nvPr>
        </p:nvSpPr>
        <p:spPr/>
        <p:txBody>
          <a:bodyPr/>
          <a:lstStyle/>
          <a:p>
            <a:r>
              <a:rPr lang="fr-FR" dirty="0"/>
              <a:t>CCI Business Builder</a:t>
            </a:r>
          </a:p>
        </p:txBody>
      </p:sp>
      <p:sp>
        <p:nvSpPr>
          <p:cNvPr id="3" name="Espace réservé du contenu 2">
            <a:extLst>
              <a:ext uri="{FF2B5EF4-FFF2-40B4-BE49-F238E27FC236}">
                <a16:creationId xmlns:a16="http://schemas.microsoft.com/office/drawing/2014/main" id="{D0F0E9E2-86CE-42B7-942D-01AE0056ACCA}"/>
              </a:ext>
            </a:extLst>
          </p:cNvPr>
          <p:cNvSpPr>
            <a:spLocks noGrp="1"/>
          </p:cNvSpPr>
          <p:nvPr>
            <p:ph idx="1"/>
          </p:nvPr>
        </p:nvSpPr>
        <p:spPr>
          <a:xfrm>
            <a:off x="838200" y="1825625"/>
            <a:ext cx="4403207" cy="4351338"/>
          </a:xfrm>
        </p:spPr>
        <p:txBody>
          <a:bodyPr>
            <a:normAutofit/>
          </a:bodyPr>
          <a:lstStyle/>
          <a:p>
            <a:r>
              <a:rPr lang="fr-FR" sz="2800" dirty="0"/>
              <a:t>Générateur de Business Plan en Ligne</a:t>
            </a:r>
          </a:p>
          <a:p>
            <a:r>
              <a:rPr lang="fr-FR" sz="2800" dirty="0">
                <a:hlinkClick r:id="rId2"/>
              </a:rPr>
              <a:t>https://business-builder.cci.fr/</a:t>
            </a:r>
            <a:r>
              <a:rPr lang="fr-FR" sz="2800" dirty="0"/>
              <a:t> </a:t>
            </a:r>
          </a:p>
        </p:txBody>
      </p:sp>
      <p:pic>
        <p:nvPicPr>
          <p:cNvPr id="4" name="Image 3">
            <a:extLst>
              <a:ext uri="{FF2B5EF4-FFF2-40B4-BE49-F238E27FC236}">
                <a16:creationId xmlns:a16="http://schemas.microsoft.com/office/drawing/2014/main" id="{C0AC66F3-9151-4B63-A8AB-FEF44B210EA8}"/>
              </a:ext>
            </a:extLst>
          </p:cNvPr>
          <p:cNvPicPr>
            <a:picLocks noChangeAspect="1"/>
          </p:cNvPicPr>
          <p:nvPr/>
        </p:nvPicPr>
        <p:blipFill rotWithShape="1">
          <a:blip r:embed="rId3"/>
          <a:srcRect l="11576" t="7971" r="22799" b="5323"/>
          <a:stretch/>
        </p:blipFill>
        <p:spPr>
          <a:xfrm>
            <a:off x="5241407" y="1690687"/>
            <a:ext cx="6675610" cy="49612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age 4">
            <a:extLst>
              <a:ext uri="{FF2B5EF4-FFF2-40B4-BE49-F238E27FC236}">
                <a16:creationId xmlns:a16="http://schemas.microsoft.com/office/drawing/2014/main" id="{88F517EE-4940-401F-86E6-3BA232949F36}"/>
              </a:ext>
            </a:extLst>
          </p:cNvPr>
          <p:cNvPicPr>
            <a:picLocks noChangeAspect="1"/>
          </p:cNvPicPr>
          <p:nvPr/>
        </p:nvPicPr>
        <p:blipFill rotWithShape="1">
          <a:blip r:embed="rId4"/>
          <a:srcRect l="11739" t="7972" r="41304" b="29710"/>
          <a:stretch/>
        </p:blipFill>
        <p:spPr>
          <a:xfrm rot="186488">
            <a:off x="757394" y="3624274"/>
            <a:ext cx="4060312" cy="30311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750270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BPI</a:t>
            </a:r>
          </a:p>
        </p:txBody>
      </p:sp>
      <p:sp>
        <p:nvSpPr>
          <p:cNvPr id="3" name="Espace réservé du contenu 2"/>
          <p:cNvSpPr>
            <a:spLocks noGrp="1"/>
          </p:cNvSpPr>
          <p:nvPr>
            <p:ph idx="1"/>
          </p:nvPr>
        </p:nvSpPr>
        <p:spPr/>
        <p:txBody>
          <a:bodyPr>
            <a:normAutofit/>
          </a:bodyPr>
          <a:lstStyle/>
          <a:p>
            <a:r>
              <a:rPr lang="fr-FR" sz="3200" dirty="0"/>
              <a:t>Site de l’Agence France Entrepreneur </a:t>
            </a:r>
            <a:r>
              <a:rPr lang="fr-FR" sz="3200" dirty="0">
                <a:sym typeface="Wingdings" panose="05000000000000000000" pitchFamily="2" charset="2"/>
              </a:rPr>
              <a:t> BPI France Création</a:t>
            </a:r>
            <a:br>
              <a:rPr lang="fr-FR" sz="3200" dirty="0">
                <a:sym typeface="Wingdings" panose="05000000000000000000" pitchFamily="2" charset="2"/>
              </a:rPr>
            </a:br>
            <a:r>
              <a:rPr lang="fr-FR" sz="3200" dirty="0">
                <a:sym typeface="Wingdings" panose="05000000000000000000" pitchFamily="2" charset="2"/>
              </a:rPr>
              <a:t>BPI France = </a:t>
            </a:r>
            <a:r>
              <a:rPr lang="fr-FR" sz="3200" dirty="0"/>
              <a:t>Banque Publique d'Investissement </a:t>
            </a:r>
            <a:br>
              <a:rPr lang="fr-FR" sz="3200" dirty="0"/>
            </a:br>
            <a:r>
              <a:rPr lang="fr-FR" sz="3200" dirty="0">
                <a:sym typeface="Wingdings" panose="05000000000000000000" pitchFamily="2" charset="2"/>
              </a:rPr>
              <a:t> Présidée par la Caisse de Dépôts</a:t>
            </a:r>
            <a:br>
              <a:rPr lang="fr-FR" sz="3200" dirty="0">
                <a:sym typeface="Wingdings" panose="05000000000000000000" pitchFamily="2" charset="2"/>
              </a:rPr>
            </a:br>
            <a:r>
              <a:rPr lang="fr-FR" sz="1800" dirty="0">
                <a:sym typeface="Wingdings" panose="05000000000000000000" pitchFamily="2" charset="2"/>
                <a:hlinkClick r:id="rId2"/>
              </a:rPr>
              <a:t>https://bpifrance-creation.fr/</a:t>
            </a:r>
            <a:r>
              <a:rPr lang="fr-FR" sz="1800" dirty="0">
                <a:sym typeface="Wingdings" panose="05000000000000000000" pitchFamily="2" charset="2"/>
              </a:rPr>
              <a:t>  // </a:t>
            </a:r>
            <a:r>
              <a:rPr lang="fr-FR" sz="1800" dirty="0">
                <a:sym typeface="Wingdings" panose="05000000000000000000" pitchFamily="2" charset="2"/>
                <a:hlinkClick r:id="rId3"/>
              </a:rPr>
              <a:t>https://www.bpifrance.fr</a:t>
            </a:r>
            <a:r>
              <a:rPr lang="fr-FR" sz="1800" dirty="0">
                <a:sym typeface="Wingdings" panose="05000000000000000000" pitchFamily="2" charset="2"/>
              </a:rPr>
              <a:t> </a:t>
            </a:r>
            <a:endParaRPr lang="fr-FR" sz="1800" dirty="0"/>
          </a:p>
        </p:txBody>
      </p:sp>
      <p:pic>
        <p:nvPicPr>
          <p:cNvPr id="7" name="Image 6"/>
          <p:cNvPicPr>
            <a:picLocks noChangeAspect="1"/>
          </p:cNvPicPr>
          <p:nvPr/>
        </p:nvPicPr>
        <p:blipFill rotWithShape="1">
          <a:blip r:embed="rId4"/>
          <a:srcRect l="19062" r="17084" b="3333"/>
          <a:stretch/>
        </p:blipFill>
        <p:spPr>
          <a:xfrm>
            <a:off x="2560252" y="3708017"/>
            <a:ext cx="2664512" cy="22689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 7"/>
          <p:cNvPicPr>
            <a:picLocks noChangeAspect="1"/>
          </p:cNvPicPr>
          <p:nvPr/>
        </p:nvPicPr>
        <p:blipFill rotWithShape="1">
          <a:blip r:embed="rId5"/>
          <a:srcRect l="16250" t="2963" r="19583" b="4630"/>
          <a:stretch/>
        </p:blipFill>
        <p:spPr>
          <a:xfrm rot="265755">
            <a:off x="7876726" y="3318262"/>
            <a:ext cx="3137246" cy="25413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2064468"/>
      </p:ext>
    </p:extLst>
  </p:cSld>
  <p:clrMapOvr>
    <a:masterClrMapping/>
  </p:clrMapOvr>
</p:sld>
</file>

<file path=ppt/theme/theme1.xml><?xml version="1.0" encoding="utf-8"?>
<a:theme xmlns:a="http://schemas.openxmlformats.org/drawingml/2006/main" name="Thème Offic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2181</TotalTime>
  <Words>4322</Words>
  <Application>Microsoft Office PowerPoint</Application>
  <PresentationFormat>Grand écran</PresentationFormat>
  <Paragraphs>692</Paragraphs>
  <Slides>114</Slides>
  <Notes>7</Notes>
  <HiddenSlides>1</HiddenSlides>
  <MMClips>0</MMClips>
  <ScaleCrop>false</ScaleCrop>
  <HeadingPairs>
    <vt:vector size="6" baseType="variant">
      <vt:variant>
        <vt:lpstr>Polices utilisées</vt:lpstr>
      </vt:variant>
      <vt:variant>
        <vt:i4>17</vt:i4>
      </vt:variant>
      <vt:variant>
        <vt:lpstr>Thème</vt:lpstr>
      </vt:variant>
      <vt:variant>
        <vt:i4>1</vt:i4>
      </vt:variant>
      <vt:variant>
        <vt:lpstr>Titres des diapositives</vt:lpstr>
      </vt:variant>
      <vt:variant>
        <vt:i4>114</vt:i4>
      </vt:variant>
    </vt:vector>
  </HeadingPairs>
  <TitlesOfParts>
    <vt:vector size="132" baseType="lpstr">
      <vt:lpstr>Andale Sans UI</vt:lpstr>
      <vt:lpstr>Helvetica Neue</vt:lpstr>
      <vt:lpstr>Helvetica Neue Medium</vt:lpstr>
      <vt:lpstr>MS Mincho</vt:lpstr>
      <vt:lpstr>MS PGothic</vt:lpstr>
      <vt:lpstr>Open_Sans</vt:lpstr>
      <vt:lpstr>Arial</vt:lpstr>
      <vt:lpstr>Arial Narrow</vt:lpstr>
      <vt:lpstr>Arial Nova</vt:lpstr>
      <vt:lpstr>Calibri</vt:lpstr>
      <vt:lpstr>Calibri Light</vt:lpstr>
      <vt:lpstr>Garamond</vt:lpstr>
      <vt:lpstr>Ink Journal</vt:lpstr>
      <vt:lpstr>Now Alt</vt:lpstr>
      <vt:lpstr>Tahoma</vt:lpstr>
      <vt:lpstr>Times New Roman</vt:lpstr>
      <vt:lpstr>Wingdings</vt:lpstr>
      <vt:lpstr>Thème Office</vt:lpstr>
      <vt:lpstr>Entreprendre :  c’est facile !</vt:lpstr>
      <vt:lpstr>Bienvenue</vt:lpstr>
      <vt:lpstr>Présentations</vt:lpstr>
      <vt:lpstr>Levez-vous si…</vt:lpstr>
      <vt:lpstr>Objectif du module</vt:lpstr>
      <vt:lpstr>Entreprendre</vt:lpstr>
      <vt:lpstr>Présentation PowerPoint</vt:lpstr>
      <vt:lpstr>Qui est entrepreneur ?</vt:lpstr>
      <vt:lpstr>Présentation PowerPoint</vt:lpstr>
      <vt:lpstr>Quelle est la différence ?</vt:lpstr>
      <vt:lpstr>Présentation PowerPoint</vt:lpstr>
      <vt:lpstr>Les traits de caractère d’un entrepreneur</vt:lpstr>
      <vt:lpstr>Qui est l’entrepreneur ?</vt:lpstr>
      <vt:lpstr>Présentation PowerPoint</vt:lpstr>
      <vt:lpstr>Comment devient-on entrepreneur ?</vt:lpstr>
      <vt:lpstr>Le modèle de Shapero et Sokol</vt:lpstr>
      <vt:lpstr>Entreprendre,  aujourd’hui ?</vt:lpstr>
      <vt:lpstr>Présentation PowerPoint</vt:lpstr>
      <vt:lpstr>Un monde d’opportunités</vt:lpstr>
      <vt:lpstr>Entreprendre</vt:lpstr>
      <vt:lpstr>Présentation PowerPoint</vt:lpstr>
      <vt:lpstr>Présentation PowerPoint</vt:lpstr>
      <vt:lpstr>Le processus entrepreneurial</vt:lpstr>
      <vt:lpstr>Présentation PowerPoint</vt:lpstr>
      <vt:lpstr>Le processus entrepreneurial</vt:lpstr>
      <vt:lpstr>Le processus entrepreneurial</vt:lpstr>
      <vt:lpstr>Présentation PowerPoint</vt:lpstr>
      <vt:lpstr>Entreprendre, un défi</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L’entrepreneuriat en pratique</vt:lpstr>
      <vt:lpstr>L’entrepreneuriat en pratique</vt:lpstr>
      <vt:lpstr>Les enjeux de l’entrepreneuriat</vt:lpstr>
      <vt:lpstr>Les enjeux de l’entrepreneuriat</vt:lpstr>
      <vt:lpstr>Business plan et  business model</vt:lpstr>
      <vt:lpstr>Mise en situation</vt:lpstr>
      <vt:lpstr>Business plan</vt:lpstr>
      <vt:lpstr>Business model</vt:lpstr>
      <vt:lpstr>Présentation PowerPoint</vt:lpstr>
      <vt:lpstr>Présentation PowerPoint</vt:lpstr>
      <vt:lpstr>Matcher marché-produit</vt:lpstr>
      <vt:lpstr>La persona</vt:lpstr>
      <vt:lpstr>Présentation PowerPoint</vt:lpstr>
      <vt:lpstr>Présentation PowerPoint</vt:lpstr>
      <vt:lpstr>Présentation PowerPoint</vt:lpstr>
      <vt:lpstr>La proposition de valeur</vt:lpstr>
      <vt:lpstr>Présentation PowerPoint</vt:lpstr>
      <vt:lpstr>Présentation PowerPoint</vt:lpstr>
      <vt:lpstr>Présentation PowerPoint</vt:lpstr>
      <vt:lpstr>Présentation PowerPoint</vt:lpstr>
      <vt:lpstr>Présentation PowerPoint</vt:lpstr>
      <vt:lpstr>Présentation PowerPoint</vt:lpstr>
      <vt:lpstr>Petit point sur l’innovation</vt:lpstr>
      <vt:lpstr>Présentation PowerPoint</vt:lpstr>
      <vt:lpstr>Cinq types d’innovation (Schumpeter)</vt:lpstr>
      <vt:lpstr>Design thinking et Lean startup</vt:lpstr>
      <vt:lpstr>Design Thinking</vt:lpstr>
      <vt:lpstr>Présentation PowerPoint</vt:lpstr>
      <vt:lpstr>Lean Startup</vt:lpstr>
      <vt:lpstr>Présentation PowerPoint</vt:lpstr>
      <vt:lpstr>Présentation PowerPoint</vt:lpstr>
      <vt:lpstr>Différences</vt:lpstr>
      <vt:lpstr>Le parcours client</vt:lpstr>
      <vt:lpstr>Présentation PowerPoint</vt:lpstr>
      <vt:lpstr>La méthode IDéO</vt:lpstr>
      <vt:lpstr>Méthode IDéO ©</vt:lpstr>
      <vt:lpstr>Concevoir son futur</vt:lpstr>
      <vt:lpstr>Concevoir son futur</vt:lpstr>
      <vt:lpstr>Concevoir son futur</vt:lpstr>
      <vt:lpstr>Concevoir son futur</vt:lpstr>
      <vt:lpstr>Développer des partenariats</vt:lpstr>
      <vt:lpstr>Saisir l’importance de l’expérience du terrain</vt:lpstr>
      <vt:lpstr>Saisir l’importance de  l’expérience du terrain</vt:lpstr>
      <vt:lpstr>La méthode IDéO ©</vt:lpstr>
      <vt:lpstr>Pour réussir son échec…</vt:lpstr>
      <vt:lpstr>A retenir</vt:lpstr>
      <vt:lpstr>Communiquer</vt:lpstr>
      <vt:lpstr>Mise en situation</vt:lpstr>
      <vt:lpstr>Présentation PowerPoint</vt:lpstr>
      <vt:lpstr>Communication</vt:lpstr>
      <vt:lpstr>Le pitch</vt:lpstr>
      <vt:lpstr>Présentation orale</vt:lpstr>
      <vt:lpstr>Quelle présentation préférez-vous ?</vt:lpstr>
      <vt:lpstr>Exemple pour un pitch de 3 minutes</vt:lpstr>
      <vt:lpstr>Présentation PowerPoint</vt:lpstr>
      <vt:lpstr>Financer</vt:lpstr>
      <vt:lpstr>Besoins de financement</vt:lpstr>
      <vt:lpstr>Projet d’investissement</vt:lpstr>
      <vt:lpstr>Sources de financement</vt:lpstr>
      <vt:lpstr>Présentation PowerPoint</vt:lpstr>
      <vt:lpstr>Présentation PowerPoint</vt:lpstr>
      <vt:lpstr>Les aides</vt:lpstr>
      <vt:lpstr>CCI Business Builder</vt:lpstr>
      <vt:lpstr>La BPI</vt:lpstr>
      <vt:lpstr>Autres démarches</vt:lpstr>
      <vt:lpstr>L’après</vt:lpstr>
      <vt:lpstr>L’entrepreneuriat… étudiant ?</vt:lpstr>
      <vt:lpstr>L’entrepreneuriat… étudiant ?</vt:lpstr>
      <vt:lpstr>Le PeeL</vt:lpstr>
      <vt:lpstr>Le PeeL</vt:lpstr>
      <vt:lpstr>Le PeeL</vt:lpstr>
      <vt:lpstr>Le PeeL</vt:lpstr>
      <vt:lpstr>PeeL Success Stories</vt:lpstr>
      <vt:lpstr>Contact PeeL</vt:lpstr>
      <vt:lpstr>Evaluation et conclusion</vt:lpstr>
      <vt:lpstr>Evaluation</vt:lpstr>
      <vt:lpstr>Evaluation</vt:lpstr>
      <vt:lpstr>Bibliographie recommandée</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Aramís MARÍN</dc:creator>
  <cp:lastModifiedBy>Aramís MARÍN</cp:lastModifiedBy>
  <cp:revision>13</cp:revision>
  <cp:lastPrinted>2021-01-29T12:10:03Z</cp:lastPrinted>
  <dcterms:created xsi:type="dcterms:W3CDTF">2020-11-12T14:32:49Z</dcterms:created>
  <dcterms:modified xsi:type="dcterms:W3CDTF">2022-02-02T15:35:47Z</dcterms:modified>
</cp:coreProperties>
</file>