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57" r:id="rId16"/>
    <p:sldId id="274" r:id="rId17"/>
    <p:sldId id="273" r:id="rId18"/>
    <p:sldId id="275" r:id="rId19"/>
    <p:sldId id="272" r:id="rId20"/>
    <p:sldId id="280" r:id="rId21"/>
    <p:sldId id="276" r:id="rId22"/>
    <p:sldId id="277" r:id="rId23"/>
    <p:sldId id="279" r:id="rId24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5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302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29/09/2021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336661" y="260648"/>
            <a:ext cx="810039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TD : </a:t>
            </a:r>
            <a:r>
              <a:rPr lang="fr-FR" sz="3200" i="1" dirty="0" smtClean="0"/>
              <a:t>Processus </a:t>
            </a:r>
            <a:r>
              <a:rPr lang="fr-FR" sz="3200" i="1" dirty="0" err="1" smtClean="0"/>
              <a:t>métallogéniques</a:t>
            </a:r>
            <a:endParaRPr lang="fr-FR" sz="3200" dirty="0"/>
          </a:p>
          <a:p>
            <a:r>
              <a:rPr lang="fr-FR" sz="3200" dirty="0"/>
              <a:t>Processus hydrothermaux </a:t>
            </a:r>
            <a:endParaRPr lang="fr-FR" sz="3200" dirty="0" smtClean="0"/>
          </a:p>
          <a:p>
            <a:r>
              <a:rPr lang="fr-FR" sz="2400" dirty="0" smtClean="0"/>
              <a:t>Antonin RICHARD </a:t>
            </a:r>
            <a:endParaRPr lang="fr-FR" sz="2400" dirty="0"/>
          </a:p>
          <a:p>
            <a:r>
              <a:rPr lang="fr-FR" sz="2400" i="1" dirty="0" smtClean="0"/>
              <a:t>antonin.richard@univ-lorraine.fr</a:t>
            </a:r>
          </a:p>
          <a:p>
            <a:endParaRPr lang="fr-FR" sz="3200" i="1" dirty="0"/>
          </a:p>
          <a:p>
            <a:r>
              <a:rPr lang="fr-FR" sz="3200" i="1" dirty="0" smtClean="0"/>
              <a:t>Objectifs – notions:</a:t>
            </a:r>
          </a:p>
          <a:p>
            <a:r>
              <a:rPr lang="fr-FR" sz="2000" u="sng" dirty="0" smtClean="0"/>
              <a:t>1. Construction </a:t>
            </a:r>
            <a:r>
              <a:rPr lang="fr-FR" sz="2000" u="sng" dirty="0"/>
              <a:t>d’un diagramme tonnage </a:t>
            </a:r>
            <a:r>
              <a:rPr lang="fr-FR" sz="2000" u="sng" dirty="0" smtClean="0"/>
              <a:t>– teneur</a:t>
            </a:r>
            <a:r>
              <a:rPr lang="fr-FR" sz="2000" dirty="0" smtClean="0"/>
              <a:t> + courbes </a:t>
            </a:r>
            <a:r>
              <a:rPr lang="fr-FR" sz="2000" dirty="0"/>
              <a:t>d’iso-valeur de tonnage </a:t>
            </a:r>
            <a:r>
              <a:rPr lang="fr-FR" sz="2000" dirty="0" smtClean="0"/>
              <a:t>métal d’un </a:t>
            </a:r>
            <a:r>
              <a:rPr lang="fr-FR" sz="2000" dirty="0"/>
              <a:t>gisement</a:t>
            </a:r>
            <a:endParaRPr lang="fr-FR" sz="2000" u="sng" dirty="0" smtClean="0"/>
          </a:p>
          <a:p>
            <a:r>
              <a:rPr lang="fr-FR" sz="2000" u="sng" dirty="0" smtClean="0"/>
              <a:t>2</a:t>
            </a:r>
            <a:r>
              <a:rPr lang="fr-FR" sz="2000" u="sng" dirty="0"/>
              <a:t>. Calcul des volumes de fluides minéralisateurs mis en </a:t>
            </a:r>
            <a:r>
              <a:rPr lang="fr-FR" sz="2000" u="sng" dirty="0" smtClean="0"/>
              <a:t>jeu</a:t>
            </a:r>
            <a:r>
              <a:rPr lang="fr-FR" sz="2000" dirty="0" smtClean="0"/>
              <a:t> + hypothèses sur la concentration en métal dans </a:t>
            </a:r>
            <a:r>
              <a:rPr lang="fr-FR" sz="2000" dirty="0"/>
              <a:t>un fluide minéralisateur </a:t>
            </a:r>
            <a:r>
              <a:rPr lang="fr-FR" sz="2000" dirty="0" smtClean="0"/>
              <a:t>+ hypothèses sur l’efficacité du dépôt</a:t>
            </a:r>
            <a:endParaRPr lang="fr-FR" sz="2000" dirty="0"/>
          </a:p>
          <a:p>
            <a:r>
              <a:rPr lang="fr-FR" sz="2000" u="sng" dirty="0"/>
              <a:t>3. Calcul des rapports volumiques fluides/roches des systèmes </a:t>
            </a:r>
            <a:r>
              <a:rPr lang="fr-FR" sz="2000" u="sng" dirty="0" smtClean="0"/>
              <a:t>minéralisés</a:t>
            </a:r>
            <a:r>
              <a:rPr lang="fr-FR" sz="2000" dirty="0" smtClean="0"/>
              <a:t> +</a:t>
            </a:r>
            <a:r>
              <a:rPr lang="fr-FR" sz="2000" u="sng" dirty="0" smtClean="0"/>
              <a:t> </a:t>
            </a:r>
            <a:endParaRPr lang="fr-FR" sz="2000" dirty="0"/>
          </a:p>
          <a:p>
            <a:r>
              <a:rPr lang="fr-FR" sz="2000" dirty="0" smtClean="0"/>
              <a:t>hypothèses sur la densité </a:t>
            </a:r>
            <a:r>
              <a:rPr lang="fr-FR" sz="2000" dirty="0"/>
              <a:t>des roches </a:t>
            </a:r>
            <a:endParaRPr lang="fr-FR" sz="2000" dirty="0" smtClean="0"/>
          </a:p>
          <a:p>
            <a:r>
              <a:rPr lang="fr-FR" sz="2000" u="sng" dirty="0" smtClean="0"/>
              <a:t>4</a:t>
            </a:r>
            <a:r>
              <a:rPr lang="fr-FR" sz="2000" u="sng" dirty="0"/>
              <a:t>. Calcul des durées de formation des </a:t>
            </a:r>
            <a:r>
              <a:rPr lang="fr-FR" sz="2000" u="sng" dirty="0" smtClean="0"/>
              <a:t>gisements</a:t>
            </a:r>
            <a:r>
              <a:rPr lang="fr-FR" sz="2000" dirty="0" smtClean="0"/>
              <a:t> + hypothèse sur </a:t>
            </a:r>
            <a:r>
              <a:rPr lang="fr-FR" sz="2000" dirty="0"/>
              <a:t>la porosité connectée </a:t>
            </a:r>
            <a:r>
              <a:rPr lang="fr-FR" sz="2000" dirty="0" smtClean="0"/>
              <a:t>et sur la conductivité </a:t>
            </a:r>
            <a:r>
              <a:rPr lang="fr-FR" sz="2000" dirty="0"/>
              <a:t>hydraulique </a:t>
            </a:r>
            <a:endParaRPr lang="fr-FR" sz="2000" dirty="0" smtClean="0"/>
          </a:p>
          <a:p>
            <a:r>
              <a:rPr lang="fr-FR" sz="2000" u="sng" dirty="0" smtClean="0"/>
              <a:t>5</a:t>
            </a:r>
            <a:r>
              <a:rPr lang="fr-FR" sz="2000" u="sng" dirty="0"/>
              <a:t>. Relations tonnage – teneur – durée de formation</a:t>
            </a:r>
            <a:endParaRPr lang="fr-FR" sz="2000" dirty="0"/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0820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62" y="341925"/>
            <a:ext cx="7976786" cy="611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89721" y="435314"/>
            <a:ext cx="6052713" cy="5019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81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760" y="573607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4. Calcul des durées de formation des gisements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Hypothèses: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porosité connectée est de 0.1% </a:t>
            </a:r>
            <a:endParaRPr lang="fr-FR" dirty="0" smtClean="0"/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conductivité hydraulique varie entre 0.01, 0.1 et 1 </a:t>
            </a:r>
            <a:r>
              <a:rPr lang="fr-FR" dirty="0" smtClean="0"/>
              <a:t>m.an</a:t>
            </a:r>
            <a:r>
              <a:rPr lang="fr-FR" baseline="30000" dirty="0" smtClean="0"/>
              <a:t>-1</a:t>
            </a:r>
            <a:endParaRPr lang="fr-FR" dirty="0" smtClean="0"/>
          </a:p>
          <a:p>
            <a:pPr marL="342900" indent="-342900">
              <a:buAutoNum type="arabicParenBoth"/>
            </a:pPr>
            <a:endParaRPr lang="fr-FR" dirty="0"/>
          </a:p>
          <a:p>
            <a:r>
              <a:rPr lang="fr-FR" dirty="0" smtClean="0"/>
              <a:t>Calculez </a:t>
            </a:r>
            <a:r>
              <a:rPr lang="fr-FR" dirty="0"/>
              <a:t>la durée de formation </a:t>
            </a:r>
            <a:r>
              <a:rPr lang="fr-FR" dirty="0" smtClean="0"/>
              <a:t>d’un </a:t>
            </a:r>
            <a:r>
              <a:rPr lang="fr-FR" dirty="0"/>
              <a:t>gisement formé avec un rapport </a:t>
            </a:r>
            <a:r>
              <a:rPr lang="fr-FR" dirty="0" smtClean="0"/>
              <a:t>volumique </a:t>
            </a:r>
            <a:r>
              <a:rPr lang="fr-FR" dirty="0"/>
              <a:t>fluide/roche de 1, 10 et 100.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Représentez </a:t>
            </a:r>
            <a:r>
              <a:rPr lang="fr-FR" dirty="0"/>
              <a:t>les résultats dans un graphique montrant la durée de formation du gisement </a:t>
            </a:r>
            <a:r>
              <a:rPr lang="fr-FR" dirty="0" smtClean="0"/>
              <a:t>(en ordonnées) en </a:t>
            </a:r>
            <a:r>
              <a:rPr lang="fr-FR" dirty="0"/>
              <a:t>fonction des rapports volumiques </a:t>
            </a:r>
            <a:r>
              <a:rPr lang="fr-FR" dirty="0" smtClean="0"/>
              <a:t>fluides/roches (en abscisses). Utilisez </a:t>
            </a:r>
            <a:r>
              <a:rPr lang="fr-FR" dirty="0"/>
              <a:t>des échelles logarithmiques.</a:t>
            </a:r>
          </a:p>
        </p:txBody>
      </p:sp>
    </p:spTree>
    <p:extLst>
      <p:ext uri="{BB962C8B-B14F-4D97-AF65-F5344CB8AC3E}">
        <p14:creationId xmlns:p14="http://schemas.microsoft.com/office/powerpoint/2010/main" val="217232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8" y="184515"/>
            <a:ext cx="8933164" cy="2482236"/>
          </a:xfrm>
          <a:prstGeom prst="rect">
            <a:avLst/>
          </a:prstGeom>
        </p:spPr>
      </p:pic>
      <p:sp>
        <p:nvSpPr>
          <p:cNvPr id="34" name="Ellipse 33"/>
          <p:cNvSpPr/>
          <p:nvPr/>
        </p:nvSpPr>
        <p:spPr>
          <a:xfrm>
            <a:off x="65741" y="4869159"/>
            <a:ext cx="1250828" cy="18654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011350" y="876748"/>
            <a:ext cx="1512243" cy="1740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05418" y="2802940"/>
                <a:ext cx="7398692" cy="3516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𝑉𝑜𝑙𝑢𝑚𝑒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𝑓𝑙𝑢𝑖𝑑𝑒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𝑐𝑜𝑛𝑡𝑒𝑛𝑢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𝑑𝑎𝑛𝑠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𝑙𝑎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𝑝𝑜𝑟𝑜𝑠𝑖𝑡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é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𝑐𝑜𝑛𝑛𝑒𝑐𝑡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𝑢𝑛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fr-FR" sz="1200" i="1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𝑟𝑜𝑐h𝑒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𝑃𝑜𝑟𝑜𝑠𝑖𝑡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𝑐𝑜𝑛𝑛𝑒𝑐𝑡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(%)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8" y="2802940"/>
                <a:ext cx="7398692" cy="351699"/>
              </a:xfrm>
              <a:prstGeom prst="rect">
                <a:avLst/>
              </a:prstGeom>
              <a:blipFill rotWithShape="0">
                <a:blip r:embed="rId3"/>
                <a:stretch>
                  <a:fillRect l="-165" t="-7018" r="-412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222260" y="863611"/>
            <a:ext cx="1706685" cy="1761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36661" y="3437473"/>
                <a:ext cx="5914183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𝑉𝑜𝑙𝑢𝑚𝑒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𝑓𝑙𝑢𝑖𝑑𝑒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𝑐𝑎𝑝𝑎𝑏𝑙𝑒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𝑝𝑎𝑠𝑠𝑒𝑟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à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𝑡𝑟𝑎𝑣𝑒𝑟𝑠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1 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𝑟𝑜𝑐h𝑒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𝑒𝑛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 1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fr-FR" sz="1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61" y="3437473"/>
                <a:ext cx="5914183" cy="184666"/>
              </a:xfrm>
              <a:prstGeom prst="rect">
                <a:avLst/>
              </a:prstGeom>
              <a:blipFill rotWithShape="0">
                <a:blip r:embed="rId4"/>
                <a:stretch>
                  <a:fillRect l="-515" t="-3333" r="-206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451452" y="3766526"/>
                <a:ext cx="7541616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𝑉𝑜𝑙𝑢𝑚𝑒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𝑐𝑜𝑛𝑡𝑒𝑛𝑢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𝑑𝑎𝑛𝑠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𝑝𝑜𝑟𝑜𝑠𝑖𝑡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 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𝑢𝑛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𝑟𝑜𝑐h𝑒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sSup>
                                <m:sSupPr>
                                  <m:ctrlP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𝐶𝑜𝑛𝑑𝑢𝑐𝑡𝑖𝑣𝑖𝑡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h𝑦𝑑𝑟𝑎𝑢𝑙𝑖𝑞𝑢𝑒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𝑎𝑛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𝐷𝑖𝑠𝑡𝑎𝑛𝑐𝑒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𝑝𝑎𝑟𝑐𝑜𝑢𝑟𝑢𝑒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𝑝𝑎𝑟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𝑙𝑒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𝑝𝑜𝑢𝑟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𝑡𝑟𝑎𝑣𝑒𝑟𝑠𝑒𝑟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1 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𝑟𝑜𝑐h𝑒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52" y="3766526"/>
                <a:ext cx="7541616" cy="403316"/>
              </a:xfrm>
              <a:prstGeom prst="rect">
                <a:avLst/>
              </a:prstGeom>
              <a:blipFill rotWithShape="0">
                <a:blip r:embed="rId5"/>
                <a:stretch>
                  <a:fillRect l="-162" t="-1515" r="-485"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be 1"/>
          <p:cNvSpPr/>
          <p:nvPr/>
        </p:nvSpPr>
        <p:spPr>
          <a:xfrm>
            <a:off x="1832482" y="5382208"/>
            <a:ext cx="735253" cy="674639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249324" y="5757380"/>
            <a:ext cx="511150" cy="1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2629333" y="5721445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887622" y="6016024"/>
            <a:ext cx="624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 m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2510466" y="5749899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2517919" y="5828178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2429569" y="5801873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2458850" y="5568952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2431978" y="5866962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2456723" y="5717900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2409994" y="5647977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2498464" y="5677568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2502589" y="5481444"/>
            <a:ext cx="53743" cy="650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257225" y="5488289"/>
            <a:ext cx="89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Fluide entrant</a:t>
            </a:r>
            <a:endParaRPr lang="fr-FR" sz="1400" dirty="0"/>
          </a:p>
        </p:txBody>
      </p:sp>
      <p:sp>
        <p:nvSpPr>
          <p:cNvPr id="30" name="ZoneTexte 29"/>
          <p:cNvSpPr txBox="1"/>
          <p:nvPr/>
        </p:nvSpPr>
        <p:spPr>
          <a:xfrm>
            <a:off x="1854591" y="5034522"/>
            <a:ext cx="1109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Roche</a:t>
            </a:r>
            <a:endParaRPr lang="fr-FR" dirty="0"/>
          </a:p>
        </p:txBody>
      </p:sp>
      <p:sp>
        <p:nvSpPr>
          <p:cNvPr id="33" name="Ellipse 32"/>
          <p:cNvSpPr/>
          <p:nvPr/>
        </p:nvSpPr>
        <p:spPr>
          <a:xfrm>
            <a:off x="3360303" y="4895465"/>
            <a:ext cx="1250828" cy="18654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3561765" y="5448502"/>
            <a:ext cx="847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Fluide sortant</a:t>
            </a:r>
            <a:endParaRPr lang="fr-FR" sz="1400" dirty="0"/>
          </a:p>
        </p:txBody>
      </p:sp>
      <p:sp>
        <p:nvSpPr>
          <p:cNvPr id="37" name="Rectangle 36"/>
          <p:cNvSpPr/>
          <p:nvPr/>
        </p:nvSpPr>
        <p:spPr>
          <a:xfrm>
            <a:off x="8071945" y="866238"/>
            <a:ext cx="924911" cy="1761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406398" y="4390549"/>
                <a:ext cx="8587992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𝐷𝑢𝑟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𝑓𝑜𝑟𝑚𝑎𝑡𝑖𝑜𝑛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𝑔𝑖𝑠𝑒𝑚𝑒𝑛𝑡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𝑅𝑎𝑝𝑝𝑜𝑟𝑡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𝑟𝑜𝑐h𝑒</m:t>
                          </m:r>
                          <m:d>
                            <m:d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sSup>
                                <m:sSupPr>
                                  <m:ctrlP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FR" sz="12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𝑉𝑜𝑙𝑢𝑚𝑒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𝑐𝑎𝑝𝑎𝑏𝑙𝑒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𝑝𝑎𝑠𝑠𝑒𝑟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à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𝑡𝑟𝑎𝑣𝑒𝑟𝑠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1 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𝑟𝑜𝑐h𝑒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(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𝑎𝑛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98" y="4390549"/>
                <a:ext cx="8587992" cy="403316"/>
              </a:xfrm>
              <a:prstGeom prst="rect">
                <a:avLst/>
              </a:prstGeom>
              <a:blipFill rotWithShape="0">
                <a:blip r:embed="rId6"/>
                <a:stretch>
                  <a:fillRect l="-213" r="-355" b="-196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67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37" grpId="0" animBg="1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23165" cy="629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9753" y="435314"/>
            <a:ext cx="6102682" cy="5081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5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5. Relations tonnage – teneur – durée de formation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Hypothèses: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conductivité hydraulique est de 0.1 </a:t>
            </a:r>
            <a:r>
              <a:rPr lang="fr-FR" dirty="0" smtClean="0"/>
              <a:t>m.an</a:t>
            </a:r>
            <a:r>
              <a:rPr lang="fr-FR" baseline="30000" dirty="0" smtClean="0"/>
              <a:t>-1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concentration en Au dans le fluide minéralisateur est de 1 </a:t>
            </a:r>
            <a:r>
              <a:rPr lang="fr-FR" dirty="0" smtClean="0"/>
              <a:t>ppm</a:t>
            </a:r>
          </a:p>
          <a:p>
            <a:pPr marL="342900" indent="-342900">
              <a:buAutoNum type="arabicParenBoth"/>
            </a:pPr>
            <a:endParaRPr lang="fr-FR" dirty="0"/>
          </a:p>
          <a:p>
            <a:r>
              <a:rPr lang="fr-FR" dirty="0" smtClean="0"/>
              <a:t>Utilisez les résultats graphiques des questions précédentes pour replacez </a:t>
            </a:r>
            <a:r>
              <a:rPr lang="fr-FR" dirty="0"/>
              <a:t>graphiquement sur les courbes d’iso-valeur de tonnage en Au du gisement dans le diagramme tonnage – </a:t>
            </a:r>
            <a:r>
              <a:rPr lang="fr-FR" dirty="0" smtClean="0"/>
              <a:t>teneur (Question 1), </a:t>
            </a:r>
            <a:r>
              <a:rPr lang="fr-FR" dirty="0"/>
              <a:t>les points correspondant à une durée de formation des gisements de 10</a:t>
            </a:r>
            <a:r>
              <a:rPr lang="fr-FR" baseline="30000" dirty="0"/>
              <a:t>5</a:t>
            </a:r>
            <a:r>
              <a:rPr lang="fr-FR" dirty="0"/>
              <a:t>, 2.10</a:t>
            </a:r>
            <a:r>
              <a:rPr lang="fr-FR" baseline="30000" dirty="0"/>
              <a:t>5</a:t>
            </a:r>
            <a:r>
              <a:rPr lang="fr-FR" dirty="0"/>
              <a:t> et 10</a:t>
            </a:r>
            <a:r>
              <a:rPr lang="fr-FR" baseline="30000" dirty="0"/>
              <a:t>6</a:t>
            </a:r>
            <a:r>
              <a:rPr lang="fr-FR" dirty="0"/>
              <a:t> années.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Reportez </a:t>
            </a:r>
            <a:r>
              <a:rPr lang="fr-FR" dirty="0"/>
              <a:t>les rapports fluides/roches correspondants ainsi que les volumes de fluides nécessaires à la formation du gisement.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546" y="4454931"/>
            <a:ext cx="882389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Exemple: </a:t>
            </a:r>
          </a:p>
          <a:p>
            <a:r>
              <a:rPr lang="fr-FR" dirty="0" smtClean="0"/>
              <a:t>Pour une durée de formation de 10</a:t>
            </a:r>
            <a:r>
              <a:rPr lang="fr-FR" baseline="30000" dirty="0" smtClean="0"/>
              <a:t>6</a:t>
            </a:r>
            <a:r>
              <a:rPr lang="fr-FR" dirty="0" smtClean="0"/>
              <a:t> </a:t>
            </a:r>
            <a:r>
              <a:rPr lang="fr-FR" dirty="0"/>
              <a:t>années</a:t>
            </a:r>
            <a:endParaRPr lang="fr-FR" dirty="0" smtClean="0"/>
          </a:p>
          <a:p>
            <a:r>
              <a:rPr lang="fr-FR" dirty="0" smtClean="0"/>
              <a:t>Graph question 4: on déduit rapport fluide/roche de 100</a:t>
            </a:r>
          </a:p>
          <a:p>
            <a:r>
              <a:rPr lang="fr-FR" dirty="0" smtClean="0"/>
              <a:t>Graph question 3: on déduit une concentration en Au dans le gisement de 40 ppm</a:t>
            </a:r>
          </a:p>
          <a:p>
            <a:r>
              <a:rPr lang="fr-FR" dirty="0" smtClean="0"/>
              <a:t>Graph question 2: on fixe le tonnage d’Au à 10 t et on déduit un volume de fluides de 10</a:t>
            </a:r>
            <a:r>
              <a:rPr lang="fr-FR" baseline="30000" dirty="0" smtClean="0"/>
              <a:t>7</a:t>
            </a:r>
            <a:r>
              <a:rPr lang="fr-FR" dirty="0" smtClean="0"/>
              <a:t> m</a:t>
            </a:r>
            <a:r>
              <a:rPr lang="fr-FR" baseline="30000" dirty="0" smtClean="0"/>
              <a:t>3</a:t>
            </a:r>
          </a:p>
          <a:p>
            <a:r>
              <a:rPr lang="fr-FR" dirty="0" smtClean="0"/>
              <a:t>On place le point correspondant dans le Graph question 1.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415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912768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4475418" y="3446571"/>
            <a:ext cx="1440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5 </a:t>
            </a:r>
            <a:r>
              <a:rPr lang="fr-FR" sz="1000" b="1" dirty="0" smtClean="0"/>
              <a:t>ans</a:t>
            </a:r>
          </a:p>
          <a:p>
            <a:r>
              <a:rPr lang="fr-FR" sz="1000" dirty="0" smtClean="0"/>
              <a:t>10</a:t>
            </a:r>
            <a:r>
              <a:rPr lang="fr-FR" sz="1000" baseline="30000" dirty="0" smtClean="0"/>
              <a:t>6</a:t>
            </a:r>
            <a:r>
              <a:rPr lang="fr-FR" sz="1000" dirty="0" smtClean="0"/>
              <a:t> m</a:t>
            </a:r>
            <a:r>
              <a:rPr lang="fr-FR" sz="1000" baseline="30000" dirty="0" smtClean="0"/>
              <a:t>3</a:t>
            </a:r>
            <a:r>
              <a:rPr lang="fr-FR" sz="1000" dirty="0" smtClean="0"/>
              <a:t> fluide</a:t>
            </a:r>
          </a:p>
          <a:p>
            <a:r>
              <a:rPr lang="fr-FR" sz="1000" dirty="0" smtClean="0"/>
              <a:t>f/r = 10</a:t>
            </a:r>
            <a:endParaRPr lang="fr-FR" sz="1000" dirty="0"/>
          </a:p>
        </p:txBody>
      </p:sp>
      <p:sp>
        <p:nvSpPr>
          <p:cNvPr id="9" name="ZoneTexte 8"/>
          <p:cNvSpPr txBox="1"/>
          <p:nvPr/>
        </p:nvSpPr>
        <p:spPr>
          <a:xfrm>
            <a:off x="5687380" y="3347300"/>
            <a:ext cx="8776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5</a:t>
            </a:r>
            <a:r>
              <a:rPr lang="fr-FR" sz="1000" b="1" dirty="0" smtClean="0"/>
              <a:t> ans</a:t>
            </a:r>
          </a:p>
          <a:p>
            <a:r>
              <a:rPr lang="fr-FR" sz="1000" dirty="0"/>
              <a:t>10</a:t>
            </a:r>
            <a:r>
              <a:rPr lang="fr-FR" sz="1000" baseline="30000" dirty="0"/>
              <a:t>7</a:t>
            </a:r>
            <a:r>
              <a:rPr lang="fr-FR" sz="1000" dirty="0"/>
              <a:t> m</a:t>
            </a:r>
            <a:r>
              <a:rPr lang="fr-FR" sz="1000" baseline="30000" dirty="0"/>
              <a:t>3</a:t>
            </a:r>
            <a:r>
              <a:rPr lang="fr-FR" sz="1000" dirty="0"/>
              <a:t> fluide</a:t>
            </a:r>
          </a:p>
          <a:p>
            <a:r>
              <a:rPr lang="fr-FR" sz="1000" dirty="0" smtClean="0"/>
              <a:t>f/r = 10</a:t>
            </a:r>
            <a:endParaRPr lang="fr-FR" sz="1000" dirty="0"/>
          </a:p>
        </p:txBody>
      </p:sp>
      <p:sp>
        <p:nvSpPr>
          <p:cNvPr id="10" name="ZoneTexte 9"/>
          <p:cNvSpPr txBox="1"/>
          <p:nvPr/>
        </p:nvSpPr>
        <p:spPr>
          <a:xfrm>
            <a:off x="6813808" y="3070301"/>
            <a:ext cx="1440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5</a:t>
            </a:r>
            <a:r>
              <a:rPr lang="fr-FR" sz="1000" b="1" dirty="0" smtClean="0"/>
              <a:t> ans</a:t>
            </a:r>
          </a:p>
          <a:p>
            <a:r>
              <a:rPr lang="fr-FR" sz="1000" dirty="0" smtClean="0"/>
              <a:t>10</a:t>
            </a:r>
            <a:r>
              <a:rPr lang="fr-FR" sz="1000" baseline="30000" dirty="0" smtClean="0"/>
              <a:t>8</a:t>
            </a:r>
            <a:r>
              <a:rPr lang="fr-FR" sz="1000" dirty="0" smtClean="0"/>
              <a:t> </a:t>
            </a:r>
            <a:r>
              <a:rPr lang="fr-FR" sz="1000" dirty="0"/>
              <a:t>m</a:t>
            </a:r>
            <a:r>
              <a:rPr lang="fr-FR" sz="1000" baseline="30000" dirty="0"/>
              <a:t>3</a:t>
            </a:r>
            <a:r>
              <a:rPr lang="fr-FR" sz="1000" dirty="0"/>
              <a:t> fluide</a:t>
            </a:r>
          </a:p>
          <a:p>
            <a:r>
              <a:rPr lang="fr-FR" sz="1000" dirty="0" smtClean="0"/>
              <a:t>f/r = 10</a:t>
            </a:r>
            <a:endParaRPr lang="fr-FR" sz="1000" dirty="0"/>
          </a:p>
        </p:txBody>
      </p:sp>
      <p:sp>
        <p:nvSpPr>
          <p:cNvPr id="11" name="Ellipse 10"/>
          <p:cNvSpPr/>
          <p:nvPr/>
        </p:nvSpPr>
        <p:spPr>
          <a:xfrm>
            <a:off x="3048196" y="144341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4297876" y="145865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532316" y="145865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4223008" y="358749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5471356" y="356939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6705796" y="35617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5687380" y="966649"/>
            <a:ext cx="1440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6</a:t>
            </a:r>
            <a:r>
              <a:rPr lang="fr-FR" sz="1000" b="1" dirty="0" smtClean="0"/>
              <a:t> ans</a:t>
            </a:r>
          </a:p>
          <a:p>
            <a:r>
              <a:rPr lang="fr-FR" sz="1000" dirty="0" smtClean="0"/>
              <a:t>10</a:t>
            </a:r>
            <a:r>
              <a:rPr lang="fr-FR" sz="1000" baseline="30000" dirty="0" smtClean="0"/>
              <a:t>8</a:t>
            </a:r>
            <a:r>
              <a:rPr lang="fr-FR" sz="1000" dirty="0" smtClean="0"/>
              <a:t> m</a:t>
            </a:r>
            <a:r>
              <a:rPr lang="fr-FR" sz="1000" baseline="30000" dirty="0" smtClean="0"/>
              <a:t>3</a:t>
            </a:r>
            <a:r>
              <a:rPr lang="fr-FR" sz="1000" dirty="0" smtClean="0"/>
              <a:t> fluide</a:t>
            </a:r>
          </a:p>
          <a:p>
            <a:r>
              <a:rPr lang="fr-FR" sz="1000" dirty="0" smtClean="0"/>
              <a:t>f/r = 100</a:t>
            </a:r>
            <a:endParaRPr lang="fr-FR" sz="1000" dirty="0"/>
          </a:p>
        </p:txBody>
      </p:sp>
      <p:sp>
        <p:nvSpPr>
          <p:cNvPr id="26" name="ZoneTexte 25"/>
          <p:cNvSpPr txBox="1"/>
          <p:nvPr/>
        </p:nvSpPr>
        <p:spPr>
          <a:xfrm>
            <a:off x="4297876" y="889074"/>
            <a:ext cx="950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6</a:t>
            </a:r>
            <a:r>
              <a:rPr lang="fr-FR" sz="1000" b="1" dirty="0" smtClean="0"/>
              <a:t> ans</a:t>
            </a:r>
          </a:p>
          <a:p>
            <a:r>
              <a:rPr lang="fr-FR" sz="1000" dirty="0" smtClean="0"/>
              <a:t>10</a:t>
            </a:r>
            <a:r>
              <a:rPr lang="fr-FR" sz="1000" baseline="30000" dirty="0" smtClean="0"/>
              <a:t>7</a:t>
            </a:r>
            <a:r>
              <a:rPr lang="fr-FR" sz="1000" dirty="0" smtClean="0"/>
              <a:t> </a:t>
            </a:r>
            <a:r>
              <a:rPr lang="fr-FR" sz="1000" dirty="0"/>
              <a:t>m</a:t>
            </a:r>
            <a:r>
              <a:rPr lang="fr-FR" sz="1000" baseline="30000" dirty="0"/>
              <a:t>3</a:t>
            </a:r>
            <a:r>
              <a:rPr lang="fr-FR" sz="1000" dirty="0"/>
              <a:t> </a:t>
            </a:r>
            <a:r>
              <a:rPr lang="fr-FR" sz="1000" dirty="0" smtClean="0"/>
              <a:t>fluide</a:t>
            </a:r>
          </a:p>
          <a:p>
            <a:r>
              <a:rPr lang="fr-FR" sz="1000" dirty="0" smtClean="0"/>
              <a:t>f/r = 100</a:t>
            </a:r>
            <a:endParaRPr lang="fr-FR" sz="1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2986492" y="897927"/>
            <a:ext cx="1440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10</a:t>
            </a:r>
            <a:r>
              <a:rPr lang="fr-FR" sz="1000" b="1" baseline="30000" dirty="0" smtClean="0"/>
              <a:t>6</a:t>
            </a:r>
            <a:r>
              <a:rPr lang="fr-FR" sz="1000" b="1" dirty="0" smtClean="0"/>
              <a:t> ans</a:t>
            </a:r>
          </a:p>
          <a:p>
            <a:r>
              <a:rPr lang="fr-FR" sz="1000" dirty="0" smtClean="0"/>
              <a:t>10</a:t>
            </a:r>
            <a:r>
              <a:rPr lang="fr-FR" sz="1000" baseline="30000" dirty="0" smtClean="0"/>
              <a:t>6</a:t>
            </a:r>
            <a:r>
              <a:rPr lang="fr-FR" sz="1000" dirty="0" smtClean="0"/>
              <a:t> </a:t>
            </a:r>
            <a:r>
              <a:rPr lang="fr-FR" sz="1000" dirty="0"/>
              <a:t>m</a:t>
            </a:r>
            <a:r>
              <a:rPr lang="fr-FR" sz="1000" baseline="30000" dirty="0"/>
              <a:t>3</a:t>
            </a:r>
            <a:r>
              <a:rPr lang="fr-FR" sz="1000" dirty="0"/>
              <a:t> </a:t>
            </a:r>
            <a:r>
              <a:rPr lang="fr-FR" sz="1000" dirty="0" smtClean="0"/>
              <a:t>fluide</a:t>
            </a:r>
          </a:p>
          <a:p>
            <a:r>
              <a:rPr lang="fr-FR" sz="1000" dirty="0" smtClean="0"/>
              <a:t>f/r = 100</a:t>
            </a:r>
            <a:endParaRPr lang="fr-FR" sz="1000" dirty="0"/>
          </a:p>
        </p:txBody>
      </p:sp>
      <p:sp>
        <p:nvSpPr>
          <p:cNvPr id="32" name="ZoneTexte 31"/>
          <p:cNvSpPr txBox="1"/>
          <p:nvPr/>
        </p:nvSpPr>
        <p:spPr>
          <a:xfrm>
            <a:off x="5028260" y="2252234"/>
            <a:ext cx="1440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2.10</a:t>
            </a:r>
            <a:r>
              <a:rPr lang="fr-FR" sz="1000" b="1" baseline="30000" dirty="0" smtClean="0"/>
              <a:t>5</a:t>
            </a:r>
            <a:r>
              <a:rPr lang="fr-FR" sz="1000" b="1" dirty="0" smtClean="0"/>
              <a:t> ans</a:t>
            </a:r>
          </a:p>
          <a:p>
            <a:r>
              <a:rPr lang="fr-FR" sz="1000" dirty="0"/>
              <a:t>10</a:t>
            </a:r>
            <a:r>
              <a:rPr lang="fr-FR" sz="1000" baseline="30000" dirty="0"/>
              <a:t>7</a:t>
            </a:r>
            <a:r>
              <a:rPr lang="fr-FR" sz="1000" dirty="0"/>
              <a:t> m</a:t>
            </a:r>
            <a:r>
              <a:rPr lang="fr-FR" sz="1000" baseline="30000" dirty="0"/>
              <a:t>3</a:t>
            </a:r>
            <a:r>
              <a:rPr lang="fr-FR" sz="1000" dirty="0"/>
              <a:t> fluide</a:t>
            </a:r>
            <a:endParaRPr lang="fr-FR" sz="1000" b="1" dirty="0" smtClean="0"/>
          </a:p>
          <a:p>
            <a:r>
              <a:rPr lang="fr-FR" sz="1000" dirty="0" smtClean="0"/>
              <a:t>f/r </a:t>
            </a:r>
            <a:r>
              <a:rPr lang="fr-FR" sz="1000" dirty="0"/>
              <a:t>= 20</a:t>
            </a:r>
          </a:p>
          <a:p>
            <a:endParaRPr lang="fr-FR" sz="800" b="1" dirty="0" smtClean="0"/>
          </a:p>
        </p:txBody>
      </p:sp>
      <p:sp>
        <p:nvSpPr>
          <p:cNvPr id="37" name="ZoneTexte 36"/>
          <p:cNvSpPr txBox="1"/>
          <p:nvPr/>
        </p:nvSpPr>
        <p:spPr>
          <a:xfrm>
            <a:off x="3778580" y="2221996"/>
            <a:ext cx="1440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2.10</a:t>
            </a:r>
            <a:r>
              <a:rPr lang="fr-FR" sz="1000" b="1" baseline="30000" dirty="0" smtClean="0"/>
              <a:t>5</a:t>
            </a:r>
            <a:r>
              <a:rPr lang="fr-FR" sz="1000" b="1" dirty="0" smtClean="0"/>
              <a:t> ans</a:t>
            </a:r>
          </a:p>
          <a:p>
            <a:r>
              <a:rPr lang="fr-FR" sz="1000" dirty="0"/>
              <a:t>10</a:t>
            </a:r>
            <a:r>
              <a:rPr lang="fr-FR" sz="1000" baseline="30000" dirty="0"/>
              <a:t>6</a:t>
            </a:r>
            <a:r>
              <a:rPr lang="fr-FR" sz="1000" dirty="0"/>
              <a:t> m</a:t>
            </a:r>
            <a:r>
              <a:rPr lang="fr-FR" sz="1000" baseline="30000" dirty="0"/>
              <a:t>3</a:t>
            </a:r>
            <a:r>
              <a:rPr lang="fr-FR" sz="1000" dirty="0"/>
              <a:t> fluide</a:t>
            </a:r>
          </a:p>
          <a:p>
            <a:r>
              <a:rPr lang="fr-FR" sz="1000" dirty="0" smtClean="0"/>
              <a:t>f/r </a:t>
            </a:r>
            <a:r>
              <a:rPr lang="fr-FR" sz="1000" dirty="0"/>
              <a:t>= 20</a:t>
            </a:r>
          </a:p>
          <a:p>
            <a:endParaRPr lang="fr-FR" sz="800" b="1" dirty="0" smtClean="0"/>
          </a:p>
        </p:txBody>
      </p:sp>
      <p:sp>
        <p:nvSpPr>
          <p:cNvPr id="38" name="ZoneTexte 37"/>
          <p:cNvSpPr txBox="1"/>
          <p:nvPr/>
        </p:nvSpPr>
        <p:spPr>
          <a:xfrm>
            <a:off x="6384354" y="2285119"/>
            <a:ext cx="14401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/>
              <a:t>2.10</a:t>
            </a:r>
            <a:r>
              <a:rPr lang="fr-FR" sz="1000" b="1" baseline="30000" dirty="0" smtClean="0"/>
              <a:t>5</a:t>
            </a:r>
            <a:r>
              <a:rPr lang="fr-FR" sz="1000" b="1" dirty="0" smtClean="0"/>
              <a:t> ans</a:t>
            </a:r>
          </a:p>
          <a:p>
            <a:r>
              <a:rPr lang="fr-FR" sz="1000" dirty="0"/>
              <a:t>10</a:t>
            </a:r>
            <a:r>
              <a:rPr lang="fr-FR" sz="1000" baseline="30000" dirty="0"/>
              <a:t>8</a:t>
            </a:r>
            <a:r>
              <a:rPr lang="fr-FR" sz="1000" dirty="0"/>
              <a:t> m</a:t>
            </a:r>
            <a:r>
              <a:rPr lang="fr-FR" sz="1000" baseline="30000" dirty="0"/>
              <a:t>3</a:t>
            </a:r>
            <a:r>
              <a:rPr lang="fr-FR" sz="1000" dirty="0"/>
              <a:t> fluide</a:t>
            </a:r>
          </a:p>
          <a:p>
            <a:r>
              <a:rPr lang="fr-FR" sz="1000" dirty="0" smtClean="0"/>
              <a:t>f/r </a:t>
            </a:r>
            <a:r>
              <a:rPr lang="fr-FR" sz="1000" dirty="0"/>
              <a:t>= </a:t>
            </a:r>
            <a:r>
              <a:rPr lang="fr-FR" sz="1000" dirty="0" smtClean="0"/>
              <a:t>20</a:t>
            </a:r>
            <a:endParaRPr lang="fr-FR" sz="1000" dirty="0"/>
          </a:p>
          <a:p>
            <a:endParaRPr lang="fr-FR" sz="800" b="1" dirty="0" smtClean="0"/>
          </a:p>
        </p:txBody>
      </p:sp>
      <p:sp>
        <p:nvSpPr>
          <p:cNvPr id="40" name="Ellipse 39"/>
          <p:cNvSpPr/>
          <p:nvPr/>
        </p:nvSpPr>
        <p:spPr>
          <a:xfrm>
            <a:off x="3779912" y="279940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5047280" y="28041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/>
        </p:nvSpPr>
        <p:spPr>
          <a:xfrm>
            <a:off x="6271416" y="279654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/>
          <p:cNvSpPr txBox="1"/>
          <p:nvPr/>
        </p:nvSpPr>
        <p:spPr>
          <a:xfrm>
            <a:off x="2604650" y="4581128"/>
            <a:ext cx="2483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[Au] dans les fluides = 1ppm</a:t>
            </a:r>
          </a:p>
          <a:p>
            <a:r>
              <a:rPr lang="fr-FR" sz="1200" dirty="0" smtClean="0"/>
              <a:t>Conductivité hydraulique: 0.1m.an</a:t>
            </a:r>
            <a:r>
              <a:rPr lang="fr-FR" sz="1200" baseline="30000" dirty="0" smtClean="0"/>
              <a:t>-1</a:t>
            </a:r>
            <a:endParaRPr lang="fr-FR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15998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 animBg="1"/>
      <p:bldP spid="13" grpId="0" animBg="1"/>
      <p:bldP spid="19" grpId="0" animBg="1"/>
      <p:bldP spid="21" grpId="0" animBg="1"/>
      <p:bldP spid="22" grpId="0" animBg="1"/>
      <p:bldP spid="25" grpId="0"/>
      <p:bldP spid="26" grpId="0"/>
      <p:bldP spid="27" grpId="0"/>
      <p:bldP spid="32" grpId="0"/>
      <p:bldP spid="37" grpId="0"/>
      <p:bldP spid="38" grpId="0"/>
      <p:bldP spid="40" grpId="0" animBg="1"/>
      <p:bldP spid="41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26917"/>
            <a:ext cx="5688632" cy="522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886669" y="6462025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Jefferson et al. (2007)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63886" y="620688"/>
            <a:ext cx="8672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6. Applications aux gisements d’U de type « discordance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14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62206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886669" y="6462025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Jefferson et al. (2007)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195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510787" y="3435350"/>
            <a:ext cx="4048125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>
                <a:solidFill>
                  <a:srgbClr val="339933"/>
                </a:solidFill>
              </a:rPr>
              <a:t>Précipitation sous forme U(IV)</a:t>
            </a:r>
          </a:p>
          <a:p>
            <a:pPr>
              <a:spcBef>
                <a:spcPct val="50000"/>
              </a:spcBef>
            </a:pPr>
            <a:r>
              <a:rPr lang="fr-FR" altLang="fr-FR"/>
              <a:t>UO</a:t>
            </a:r>
            <a:r>
              <a:rPr lang="fr-FR" altLang="fr-FR" baseline="-25000"/>
              <a:t>2</a:t>
            </a:r>
            <a:r>
              <a:rPr lang="fr-FR" altLang="fr-FR"/>
              <a:t> (uraninite)</a:t>
            </a:r>
          </a:p>
          <a:p>
            <a:pPr>
              <a:spcBef>
                <a:spcPct val="50000"/>
              </a:spcBef>
            </a:pPr>
            <a:r>
              <a:rPr lang="fr-FR" altLang="fr-FR"/>
              <a:t>Très peu soluble en milieu réducteur</a:t>
            </a:r>
          </a:p>
        </p:txBody>
      </p:sp>
      <p:pic>
        <p:nvPicPr>
          <p:cNvPr id="6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287" y="765175"/>
            <a:ext cx="1196975" cy="75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62" y="4692650"/>
            <a:ext cx="1573213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504437" y="744538"/>
            <a:ext cx="5791200" cy="119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>
                <a:solidFill>
                  <a:srgbClr val="339933"/>
                </a:solidFill>
              </a:rPr>
              <a:t>Transport sous forme U(VI)</a:t>
            </a:r>
            <a:r>
              <a:rPr lang="fr-FR" altLang="fr-FR"/>
              <a:t>		 </a:t>
            </a:r>
          </a:p>
          <a:p>
            <a:pPr>
              <a:spcBef>
                <a:spcPct val="50000"/>
              </a:spcBef>
            </a:pPr>
            <a:r>
              <a:rPr lang="fr-FR" altLang="fr-FR"/>
              <a:t>UO</a:t>
            </a:r>
            <a:r>
              <a:rPr lang="fr-FR" altLang="fr-FR" baseline="-25000"/>
              <a:t>2</a:t>
            </a:r>
            <a:r>
              <a:rPr lang="fr-FR" altLang="fr-FR" baseline="30000"/>
              <a:t>2+</a:t>
            </a:r>
            <a:r>
              <a:rPr lang="fr-FR" altLang="fr-FR"/>
              <a:t> (uranyle)</a:t>
            </a:r>
          </a:p>
          <a:p>
            <a:pPr>
              <a:spcBef>
                <a:spcPct val="50000"/>
              </a:spcBef>
            </a:pPr>
            <a:r>
              <a:rPr lang="fr-FR" altLang="fr-FR"/>
              <a:t>Très soluble en milieu oxydant</a:t>
            </a:r>
          </a:p>
        </p:txBody>
      </p:sp>
      <p:pic>
        <p:nvPicPr>
          <p:cNvPr id="9" name="Picture 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460" y="2830973"/>
            <a:ext cx="266439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7586059" y="2155749"/>
            <a:ext cx="113119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b="1" dirty="0">
                <a:cs typeface="Arial" charset="0"/>
              </a:rPr>
              <a:t>× 10</a:t>
            </a:r>
            <a:r>
              <a:rPr lang="fr-FR" altLang="fr-FR" b="1" baseline="30000" dirty="0">
                <a:cs typeface="Arial" charset="0"/>
              </a:rPr>
              <a:t>5 </a:t>
            </a:r>
            <a:r>
              <a:rPr lang="fr-FR" altLang="fr-FR" b="1" dirty="0">
                <a:cs typeface="Arial" charset="0"/>
              </a:rPr>
              <a:t>!!!</a:t>
            </a:r>
          </a:p>
        </p:txBody>
      </p:sp>
      <p:grpSp>
        <p:nvGrpSpPr>
          <p:cNvPr id="11" name="Group 40"/>
          <p:cNvGrpSpPr>
            <a:grpSpLocks/>
          </p:cNvGrpSpPr>
          <p:nvPr/>
        </p:nvGrpSpPr>
        <p:grpSpPr bwMode="auto">
          <a:xfrm>
            <a:off x="5328258" y="1936750"/>
            <a:ext cx="3352800" cy="779462"/>
            <a:chOff x="764" y="231"/>
            <a:chExt cx="2112" cy="491"/>
          </a:xfrm>
        </p:grpSpPr>
        <p:sp>
          <p:nvSpPr>
            <p:cNvPr id="12" name="Text Box 37"/>
            <p:cNvSpPr txBox="1">
              <a:spLocks noChangeArrowheads="1"/>
            </p:cNvSpPr>
            <p:nvPr/>
          </p:nvSpPr>
          <p:spPr bwMode="auto">
            <a:xfrm>
              <a:off x="764" y="231"/>
              <a:ext cx="2112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b="1" dirty="0"/>
                <a:t>[U]</a:t>
              </a:r>
              <a:r>
                <a:rPr lang="fr-FR" altLang="fr-FR" b="1" baseline="-25000" dirty="0"/>
                <a:t>croûte</a:t>
              </a:r>
              <a:r>
                <a:rPr lang="fr-FR" altLang="fr-FR" b="1" dirty="0"/>
                <a:t> </a:t>
              </a:r>
              <a:r>
                <a:rPr lang="fr-FR" altLang="fr-FR" b="1" dirty="0">
                  <a:cs typeface="Arial" charset="0"/>
                </a:rPr>
                <a:t>~</a:t>
              </a:r>
              <a:r>
                <a:rPr lang="fr-FR" altLang="fr-FR" b="1" dirty="0"/>
                <a:t> 1.7 ppm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fr-FR" altLang="fr-FR" b="1" dirty="0"/>
                <a:t>[U]</a:t>
              </a:r>
              <a:r>
                <a:rPr lang="fr-FR" altLang="fr-FR" b="1" baseline="-25000" dirty="0"/>
                <a:t>discordance</a:t>
              </a:r>
              <a:r>
                <a:rPr lang="fr-FR" altLang="fr-FR" b="1" dirty="0"/>
                <a:t> ~ 20%</a:t>
              </a:r>
            </a:p>
          </p:txBody>
        </p:sp>
        <p:sp>
          <p:nvSpPr>
            <p:cNvPr id="13" name="Freeform 39"/>
            <p:cNvSpPr>
              <a:spLocks/>
            </p:cNvSpPr>
            <p:nvPr/>
          </p:nvSpPr>
          <p:spPr bwMode="auto">
            <a:xfrm>
              <a:off x="2061" y="383"/>
              <a:ext cx="146" cy="220"/>
            </a:xfrm>
            <a:custGeom>
              <a:avLst/>
              <a:gdLst>
                <a:gd name="T0" fmla="*/ 27 w 146"/>
                <a:gd name="T1" fmla="*/ 0 h 220"/>
                <a:gd name="T2" fmla="*/ 142 w 146"/>
                <a:gd name="T3" fmla="*/ 116 h 220"/>
                <a:gd name="T4" fmla="*/ 0 w 146"/>
                <a:gd name="T5" fmla="*/ 220 h 220"/>
                <a:gd name="T6" fmla="*/ 0 60000 65536"/>
                <a:gd name="T7" fmla="*/ 0 60000 65536"/>
                <a:gd name="T8" fmla="*/ 0 60000 65536"/>
                <a:gd name="T9" fmla="*/ 0 w 146"/>
                <a:gd name="T10" fmla="*/ 0 h 220"/>
                <a:gd name="T11" fmla="*/ 146 w 146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220">
                  <a:moveTo>
                    <a:pt x="27" y="0"/>
                  </a:moveTo>
                  <a:cubicBezTo>
                    <a:pt x="86" y="39"/>
                    <a:pt x="146" y="79"/>
                    <a:pt x="142" y="116"/>
                  </a:cubicBezTo>
                  <a:cubicBezTo>
                    <a:pt x="138" y="153"/>
                    <a:pt x="69" y="186"/>
                    <a:pt x="0" y="22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5296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8-08-2013\Biblio\Biblio par thème\Uranium\Uranium Divers\EXTECH_IV\Figures Jefferson\Jefferson et al. (2006) Figures\fig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8021"/>
            <a:ext cx="4577005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886669" y="6462025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Jefferson et al. (2007)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4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146" y="331103"/>
            <a:ext cx="85919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1. Construction d’un diagramme tonnage </a:t>
            </a:r>
            <a:r>
              <a:rPr lang="fr-FR" u="sng" dirty="0" smtClean="0"/>
              <a:t>- teneur</a:t>
            </a:r>
            <a:endParaRPr lang="fr-FR" dirty="0"/>
          </a:p>
          <a:p>
            <a:endParaRPr lang="fr-FR" dirty="0"/>
          </a:p>
          <a:p>
            <a:r>
              <a:rPr lang="fr-FR" dirty="0" smtClean="0"/>
              <a:t>Construire un diagramme </a:t>
            </a:r>
            <a:r>
              <a:rPr lang="fr-FR" dirty="0"/>
              <a:t>montrant la teneur en Au dans </a:t>
            </a:r>
            <a:r>
              <a:rPr lang="fr-FR" dirty="0" smtClean="0"/>
              <a:t>un </a:t>
            </a:r>
            <a:r>
              <a:rPr lang="fr-FR" dirty="0"/>
              <a:t>gisement (1, 10, 100 </a:t>
            </a:r>
            <a:r>
              <a:rPr lang="fr-FR" dirty="0" smtClean="0"/>
              <a:t>ppm; en ordonnées) </a:t>
            </a:r>
            <a:r>
              <a:rPr lang="fr-FR" dirty="0"/>
              <a:t>en fonction du tonnage de roches minéralisées (10</a:t>
            </a:r>
            <a:r>
              <a:rPr lang="fr-FR" baseline="30000" dirty="0"/>
              <a:t>4</a:t>
            </a:r>
            <a:r>
              <a:rPr lang="fr-FR" dirty="0"/>
              <a:t> à 10</a:t>
            </a:r>
            <a:r>
              <a:rPr lang="fr-FR" baseline="30000" dirty="0"/>
              <a:t>8</a:t>
            </a:r>
            <a:r>
              <a:rPr lang="fr-FR" dirty="0"/>
              <a:t> </a:t>
            </a:r>
            <a:r>
              <a:rPr lang="fr-FR" dirty="0" smtClean="0"/>
              <a:t>t; en </a:t>
            </a:r>
            <a:r>
              <a:rPr lang="fr-FR" dirty="0"/>
              <a:t>abscisses). Utilisez des échelles logarithmiques.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Tracer les domaines d’existence des gisements renfermant respectivement </a:t>
            </a:r>
            <a:r>
              <a:rPr lang="fr-FR" dirty="0"/>
              <a:t>1, 10 et 100 tonnes </a:t>
            </a:r>
            <a:r>
              <a:rPr lang="fr-FR" dirty="0" smtClean="0"/>
              <a:t>d’Au.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85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coupe Athabas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141922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P60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1" r="12071"/>
          <a:stretch>
            <a:fillRect/>
          </a:stretch>
        </p:blipFill>
        <p:spPr bwMode="auto">
          <a:xfrm>
            <a:off x="1981200" y="4724400"/>
            <a:ext cx="633413" cy="144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pegma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5" r="18332"/>
          <a:stretch>
            <a:fillRect/>
          </a:stretch>
        </p:blipFill>
        <p:spPr bwMode="auto">
          <a:xfrm>
            <a:off x="25400" y="4419600"/>
            <a:ext cx="473075" cy="135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 flipH="1">
            <a:off x="1862138" y="5168900"/>
            <a:ext cx="1635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 flipH="1">
            <a:off x="1893888" y="4343400"/>
            <a:ext cx="654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 flipV="1">
            <a:off x="1617663" y="3084513"/>
            <a:ext cx="401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V="1">
            <a:off x="533400" y="4467225"/>
            <a:ext cx="347663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9" name="Picture 11" descr="grè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 r="16107"/>
          <a:stretch>
            <a:fillRect/>
          </a:stretch>
        </p:blipFill>
        <p:spPr bwMode="auto">
          <a:xfrm>
            <a:off x="2209800" y="1066800"/>
            <a:ext cx="808038" cy="16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Hook Lak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95600"/>
            <a:ext cx="720725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276600" y="18288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[</a:t>
            </a:r>
            <a:r>
              <a:rPr lang="fr-FR" altLang="fr-FR" sz="1400" dirty="0" smtClean="0"/>
              <a:t>U]: 1-10 </a:t>
            </a:r>
            <a:r>
              <a:rPr lang="fr-FR" altLang="fr-FR" sz="1400" dirty="0"/>
              <a:t>ppm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166864" y="5908675"/>
            <a:ext cx="198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[U]</a:t>
            </a:r>
            <a:r>
              <a:rPr lang="fr-FR" altLang="fr-FR" sz="1400" baseline="-25000" dirty="0"/>
              <a:t>4</a:t>
            </a:r>
            <a:r>
              <a:rPr lang="fr-FR" altLang="fr-FR" sz="1400" dirty="0"/>
              <a:t> ≈10-100 ppm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247256" y="4038600"/>
            <a:ext cx="1828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[</a:t>
            </a:r>
            <a:r>
              <a:rPr lang="fr-FR" altLang="fr-FR" sz="1400" dirty="0" smtClean="0"/>
              <a:t>U]</a:t>
            </a:r>
            <a:r>
              <a:rPr lang="fr-FR" altLang="fr-FR" sz="1400" baseline="-25000" dirty="0" smtClean="0"/>
              <a:t>2-5</a:t>
            </a:r>
            <a:r>
              <a:rPr lang="fr-FR" altLang="fr-FR" sz="1400" dirty="0" smtClean="0"/>
              <a:t>:10 </a:t>
            </a:r>
            <a:r>
              <a:rPr lang="fr-FR" altLang="fr-FR" sz="1400" dirty="0"/>
              <a:t>ppm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276600" y="31242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[</a:t>
            </a:r>
            <a:r>
              <a:rPr lang="fr-FR" altLang="fr-FR" sz="1400" dirty="0" smtClean="0"/>
              <a:t>U]</a:t>
            </a:r>
            <a:r>
              <a:rPr lang="fr-FR" altLang="fr-FR" sz="1400" baseline="-25000" dirty="0" smtClean="0"/>
              <a:t>1</a:t>
            </a:r>
            <a:r>
              <a:rPr lang="fr-FR" altLang="fr-FR" sz="1400" dirty="0" smtClean="0"/>
              <a:t>: 10</a:t>
            </a:r>
            <a:r>
              <a:rPr lang="fr-FR" altLang="fr-FR" sz="1400" dirty="0"/>
              <a:t>%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150096" y="49530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[U]</a:t>
            </a:r>
            <a:r>
              <a:rPr lang="fr-FR" altLang="fr-FR" sz="1400" baseline="-25000" dirty="0"/>
              <a:t>3</a:t>
            </a:r>
            <a:r>
              <a:rPr lang="fr-FR" altLang="fr-FR" sz="1400" dirty="0">
                <a:cs typeface="Arial" pitchFamily="34" charset="0"/>
              </a:rPr>
              <a:t>≈100-1000 ppm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7696200" y="1905000"/>
            <a:ext cx="137160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500" b="1"/>
              <a:t>Poreux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altLang="fr-FR" sz="1500" b="1"/>
              <a:t>Perméable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altLang="fr-FR" sz="1500" b="1"/>
              <a:t>Faible [U]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7620000" y="2971800"/>
            <a:ext cx="15240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500" b="1"/>
              <a:t>Peu poreux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altLang="fr-FR" sz="1500" b="1"/>
              <a:t>Peu perméable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fr-FR" altLang="fr-FR" sz="1500" b="1"/>
              <a:t>Forte [U]</a:t>
            </a:r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 flipH="1">
            <a:off x="1447800" y="1905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9" name="Picture 23" descr="MO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867400"/>
            <a:ext cx="1371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76200" y="6121400"/>
            <a:ext cx="1600200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fr-FR" altLang="fr-FR" sz="1200"/>
              <a:t>1: veine UO</a:t>
            </a:r>
            <a:r>
              <a:rPr lang="fr-FR" altLang="fr-FR" sz="1200" baseline="-25000"/>
              <a:t>2</a:t>
            </a:r>
          </a:p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fr-FR" altLang="fr-FR" sz="1200"/>
              <a:t>2: métasédiments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fr-FR" altLang="fr-FR" sz="1200"/>
              <a:t>3: pegmatite à UO</a:t>
            </a:r>
            <a:r>
              <a:rPr lang="fr-FR" altLang="fr-FR" sz="1200" baseline="-25000"/>
              <a:t>2</a:t>
            </a: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11300" y="6216650"/>
            <a:ext cx="1066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fr-FR" altLang="fr-FR" sz="1200"/>
              <a:t>4: pegmatite</a:t>
            </a:r>
          </a:p>
          <a:p>
            <a:pPr algn="l">
              <a:lnSpc>
                <a:spcPct val="120000"/>
              </a:lnSpc>
            </a:pPr>
            <a:r>
              <a:rPr lang="fr-FR" altLang="fr-FR" sz="1200"/>
              <a:t>5: archéen</a:t>
            </a:r>
          </a:p>
        </p:txBody>
      </p:sp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4876800" y="457200"/>
            <a:ext cx="2590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b="1"/>
              <a:t>Minéraux primaires à U</a:t>
            </a:r>
          </a:p>
        </p:txBody>
      </p:sp>
      <p:pic>
        <p:nvPicPr>
          <p:cNvPr id="23" name="Picture 22" descr="thorit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86200"/>
            <a:ext cx="1371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7" descr="monazit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05000"/>
            <a:ext cx="1371600" cy="9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5987752" y="2590800"/>
            <a:ext cx="17526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100" dirty="0">
                <a:solidFill>
                  <a:schemeClr val="bg1"/>
                </a:solidFill>
              </a:rPr>
              <a:t>Monazite (≤0.3% UO</a:t>
            </a:r>
            <a:r>
              <a:rPr lang="fr-FR" altLang="fr-FR" sz="1100" baseline="-25000" dirty="0">
                <a:solidFill>
                  <a:schemeClr val="bg1"/>
                </a:solidFill>
              </a:rPr>
              <a:t>2</a:t>
            </a:r>
            <a:r>
              <a:rPr lang="fr-FR" altLang="fr-FR" sz="1100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6" name="Picture 2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r="20999"/>
          <a:stretch>
            <a:fillRect/>
          </a:stretch>
        </p:blipFill>
        <p:spPr bwMode="auto">
          <a:xfrm>
            <a:off x="6019800" y="838200"/>
            <a:ext cx="1371600" cy="105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5996136" y="1625600"/>
            <a:ext cx="16002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100" dirty="0">
                <a:solidFill>
                  <a:schemeClr val="bg1"/>
                </a:solidFill>
              </a:rPr>
              <a:t>Zircon (&lt;0.1% UO</a:t>
            </a:r>
            <a:r>
              <a:rPr lang="fr-FR" altLang="fr-FR" sz="1100" baseline="-25000" dirty="0">
                <a:solidFill>
                  <a:schemeClr val="bg1"/>
                </a:solidFill>
              </a:rPr>
              <a:t>2</a:t>
            </a:r>
            <a:r>
              <a:rPr lang="fr-FR" altLang="fr-FR" sz="11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8" name="Text Box 35"/>
          <p:cNvSpPr txBox="1">
            <a:spLocks noChangeArrowheads="1"/>
          </p:cNvSpPr>
          <p:nvPr/>
        </p:nvSpPr>
        <p:spPr bwMode="auto">
          <a:xfrm>
            <a:off x="6019800" y="3581400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>
                <a:solidFill>
                  <a:schemeClr val="bg1"/>
                </a:solidFill>
              </a:rPr>
              <a:t>monazite</a:t>
            </a:r>
          </a:p>
        </p:txBody>
      </p:sp>
      <p:pic>
        <p:nvPicPr>
          <p:cNvPr id="29" name="Picture 39" descr="monazit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76800"/>
            <a:ext cx="1371600" cy="9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r="20999"/>
          <a:stretch>
            <a:fillRect/>
          </a:stretch>
        </p:blipFill>
        <p:spPr bwMode="auto">
          <a:xfrm>
            <a:off x="6019800" y="2895600"/>
            <a:ext cx="1371600" cy="105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 Box 44"/>
          <p:cNvSpPr txBox="1">
            <a:spLocks noChangeArrowheads="1"/>
          </p:cNvSpPr>
          <p:nvPr/>
        </p:nvSpPr>
        <p:spPr bwMode="auto">
          <a:xfrm>
            <a:off x="3352800" y="1066800"/>
            <a:ext cx="1295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>
                <a:solidFill>
                  <a:schemeClr val="bg1"/>
                </a:solidFill>
              </a:rPr>
              <a:t>thorite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5987752" y="6477000"/>
            <a:ext cx="17526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</a:rPr>
              <a:t>Uraninite </a:t>
            </a:r>
          </a:p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</a:rPr>
              <a:t>(</a:t>
            </a:r>
            <a:r>
              <a:rPr lang="fr-FR" altLang="fr-FR" sz="1200" dirty="0">
                <a:solidFill>
                  <a:schemeClr val="bg1"/>
                </a:solidFill>
                <a:cs typeface="Arial" pitchFamily="34" charset="0"/>
              </a:rPr>
              <a:t>≈70% UO</a:t>
            </a:r>
            <a:r>
              <a:rPr lang="fr-FR" altLang="fr-FR" sz="1200" baseline="-25000" dirty="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fr-FR" altLang="fr-FR" sz="1200" dirty="0">
                <a:solidFill>
                  <a:schemeClr val="bg1"/>
                </a:solidFill>
                <a:cs typeface="Arial" pitchFamily="34" charset="0"/>
              </a:rPr>
              <a:t>)</a:t>
            </a:r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>
            <a:off x="1863725" y="2892425"/>
            <a:ext cx="7280275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Text Box 47"/>
          <p:cNvSpPr txBox="1">
            <a:spLocks noChangeArrowheads="1"/>
          </p:cNvSpPr>
          <p:nvPr/>
        </p:nvSpPr>
        <p:spPr bwMode="auto">
          <a:xfrm>
            <a:off x="3505200" y="457200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b="1"/>
              <a:t>[U]</a:t>
            </a:r>
            <a:r>
              <a:rPr lang="fr-FR" altLang="fr-FR" sz="1400" b="1" baseline="-25000"/>
              <a:t>roche</a:t>
            </a:r>
          </a:p>
        </p:txBody>
      </p:sp>
      <p:sp>
        <p:nvSpPr>
          <p:cNvPr id="35" name="Text Box 48"/>
          <p:cNvSpPr txBox="1">
            <a:spLocks noChangeArrowheads="1"/>
          </p:cNvSpPr>
          <p:nvPr/>
        </p:nvSpPr>
        <p:spPr bwMode="auto">
          <a:xfrm>
            <a:off x="5943600" y="3657600"/>
            <a:ext cx="16002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100">
                <a:solidFill>
                  <a:schemeClr val="bg1"/>
                </a:solidFill>
              </a:rPr>
              <a:t>Zircon (&lt;0.1% UO</a:t>
            </a:r>
            <a:r>
              <a:rPr lang="fr-FR" altLang="fr-FR" sz="1100" baseline="-25000">
                <a:solidFill>
                  <a:schemeClr val="bg1"/>
                </a:solidFill>
              </a:rPr>
              <a:t>2</a:t>
            </a:r>
            <a:r>
              <a:rPr lang="fr-FR" altLang="fr-FR" sz="11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5987752" y="5562600"/>
            <a:ext cx="17526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100" dirty="0">
                <a:solidFill>
                  <a:schemeClr val="bg1"/>
                </a:solidFill>
              </a:rPr>
              <a:t>Monazite (&lt;0.3% UO</a:t>
            </a:r>
            <a:r>
              <a:rPr lang="fr-FR" altLang="fr-FR" sz="1100" baseline="-25000" dirty="0">
                <a:solidFill>
                  <a:schemeClr val="bg1"/>
                </a:solidFill>
              </a:rPr>
              <a:t>2</a:t>
            </a:r>
            <a:r>
              <a:rPr lang="fr-FR" altLang="fr-FR" sz="11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7" name="Text Box 50"/>
          <p:cNvSpPr txBox="1">
            <a:spLocks noChangeArrowheads="1"/>
          </p:cNvSpPr>
          <p:nvPr/>
        </p:nvSpPr>
        <p:spPr bwMode="auto">
          <a:xfrm>
            <a:off x="5791200" y="3924300"/>
            <a:ext cx="17526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100"/>
              <a:t>Thorite (</a:t>
            </a:r>
            <a:r>
              <a:rPr lang="fr-FR" altLang="fr-FR" sz="1100">
                <a:cs typeface="Arial" pitchFamily="34" charset="0"/>
              </a:rPr>
              <a:t>≤</a:t>
            </a:r>
            <a:r>
              <a:rPr lang="fr-FR" altLang="fr-FR" sz="1100"/>
              <a:t>1% UO</a:t>
            </a:r>
            <a:r>
              <a:rPr lang="fr-FR" altLang="fr-FR" sz="1100" baseline="-25000"/>
              <a:t>2</a:t>
            </a:r>
            <a:r>
              <a:rPr lang="fr-FR" altLang="fr-FR" sz="1100"/>
              <a:t>)</a:t>
            </a:r>
          </a:p>
        </p:txBody>
      </p:sp>
      <p:sp>
        <p:nvSpPr>
          <p:cNvPr id="38" name="Text Box 51"/>
          <p:cNvSpPr txBox="1">
            <a:spLocks noChangeArrowheads="1"/>
          </p:cNvSpPr>
          <p:nvPr/>
        </p:nvSpPr>
        <p:spPr bwMode="auto">
          <a:xfrm>
            <a:off x="4800600" y="31242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/>
              <a:t>uraninite</a:t>
            </a:r>
          </a:p>
        </p:txBody>
      </p:sp>
      <p:sp>
        <p:nvSpPr>
          <p:cNvPr id="39" name="Text Box 52"/>
          <p:cNvSpPr txBox="1">
            <a:spLocks noChangeArrowheads="1"/>
          </p:cNvSpPr>
          <p:nvPr/>
        </p:nvSpPr>
        <p:spPr bwMode="auto">
          <a:xfrm>
            <a:off x="4800600" y="3962400"/>
            <a:ext cx="12192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/>
              <a:t>zircon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fr-FR" altLang="fr-FR" sz="1400"/>
              <a:t>monazite</a:t>
            </a:r>
          </a:p>
        </p:txBody>
      </p:sp>
      <p:sp>
        <p:nvSpPr>
          <p:cNvPr id="40" name="Text Box 53"/>
          <p:cNvSpPr txBox="1">
            <a:spLocks noChangeArrowheads="1"/>
          </p:cNvSpPr>
          <p:nvPr/>
        </p:nvSpPr>
        <p:spPr bwMode="auto">
          <a:xfrm>
            <a:off x="4800600" y="4724400"/>
            <a:ext cx="1219200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fr-FR" altLang="fr-FR" sz="1400"/>
              <a:t>zircon 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fr-FR" altLang="fr-FR" sz="1400"/>
              <a:t>monazite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altLang="fr-FR" sz="1400"/>
              <a:t>thorite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fr-FR" altLang="fr-FR" sz="1400"/>
              <a:t>uraninite</a:t>
            </a:r>
          </a:p>
        </p:txBody>
      </p:sp>
      <p:sp>
        <p:nvSpPr>
          <p:cNvPr id="41" name="Text Box 54"/>
          <p:cNvSpPr txBox="1">
            <a:spLocks noChangeArrowheads="1"/>
          </p:cNvSpPr>
          <p:nvPr/>
        </p:nvSpPr>
        <p:spPr bwMode="auto">
          <a:xfrm>
            <a:off x="4800600" y="5756275"/>
            <a:ext cx="12192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fr-FR" altLang="fr-FR" sz="1400"/>
              <a:t>zircon 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fr-FR" altLang="fr-FR" sz="1400"/>
              <a:t>monazite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altLang="fr-FR" sz="1400"/>
              <a:t>thorite</a:t>
            </a:r>
          </a:p>
        </p:txBody>
      </p:sp>
      <p:pic>
        <p:nvPicPr>
          <p:cNvPr id="42" name="Picture 4" descr="P59-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8" r="16679"/>
          <a:stretch>
            <a:fillRect/>
          </a:stretch>
        </p:blipFill>
        <p:spPr bwMode="auto">
          <a:xfrm>
            <a:off x="2514600" y="3657600"/>
            <a:ext cx="5492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Line 55"/>
          <p:cNvSpPr>
            <a:spLocks noChangeShapeType="1"/>
          </p:cNvSpPr>
          <p:nvPr/>
        </p:nvSpPr>
        <p:spPr bwMode="auto">
          <a:xfrm>
            <a:off x="4800600" y="685800"/>
            <a:ext cx="0" cy="6172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" name="Line 56"/>
          <p:cNvSpPr>
            <a:spLocks noChangeShapeType="1"/>
          </p:cNvSpPr>
          <p:nvPr/>
        </p:nvSpPr>
        <p:spPr bwMode="auto">
          <a:xfrm>
            <a:off x="3124200" y="685800"/>
            <a:ext cx="0" cy="6172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4800600" y="1752600"/>
            <a:ext cx="12192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/>
              <a:t>zircon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fr-FR" altLang="fr-FR" sz="1400"/>
              <a:t>monazite</a:t>
            </a:r>
          </a:p>
        </p:txBody>
      </p:sp>
      <p:sp>
        <p:nvSpPr>
          <p:cNvPr id="46" name="Line 58"/>
          <p:cNvSpPr>
            <a:spLocks noChangeShapeType="1"/>
          </p:cNvSpPr>
          <p:nvPr/>
        </p:nvSpPr>
        <p:spPr bwMode="auto">
          <a:xfrm>
            <a:off x="7543800" y="685800"/>
            <a:ext cx="0" cy="6172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" name="Text Box 59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altLang="fr-FR" sz="2000" i="1" dirty="0"/>
              <a:t>Les sources d’uranium </a:t>
            </a:r>
            <a:r>
              <a:rPr lang="fr-FR" altLang="fr-FR" sz="2000" i="1" dirty="0" smtClean="0"/>
              <a:t>disponibles:</a:t>
            </a:r>
            <a:endParaRPr lang="fr-FR" altLang="fr-FR" sz="2000" i="1" dirty="0"/>
          </a:p>
        </p:txBody>
      </p:sp>
      <p:sp>
        <p:nvSpPr>
          <p:cNvPr id="48" name="Text Box 60"/>
          <p:cNvSpPr txBox="1">
            <a:spLocks noChangeArrowheads="1"/>
          </p:cNvSpPr>
          <p:nvPr/>
        </p:nvSpPr>
        <p:spPr bwMode="auto">
          <a:xfrm>
            <a:off x="2133600" y="457200"/>
            <a:ext cx="914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b="1"/>
              <a:t>Roches</a:t>
            </a:r>
            <a:endParaRPr lang="fr-FR" altLang="fr-FR" sz="1400" b="1" baseline="-25000"/>
          </a:p>
        </p:txBody>
      </p:sp>
      <p:sp>
        <p:nvSpPr>
          <p:cNvPr id="49" name="Text Box 61"/>
          <p:cNvSpPr txBox="1">
            <a:spLocks noChangeArrowheads="1"/>
          </p:cNvSpPr>
          <p:nvPr/>
        </p:nvSpPr>
        <p:spPr bwMode="auto">
          <a:xfrm>
            <a:off x="7543800" y="457200"/>
            <a:ext cx="1600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b="1"/>
              <a:t>Caractéristiques</a:t>
            </a:r>
            <a:endParaRPr lang="fr-FR" altLang="fr-FR" sz="1400" b="1" baseline="-25000"/>
          </a:p>
        </p:txBody>
      </p:sp>
    </p:spTree>
    <p:extLst>
      <p:ext uri="{BB962C8B-B14F-4D97-AF65-F5344CB8AC3E}">
        <p14:creationId xmlns:p14="http://schemas.microsoft.com/office/powerpoint/2010/main" val="54886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2656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6. Applications aux gisements d’U de type « discordance »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Hypothèses: 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concentration en U dans le fluide minéralisateur est de </a:t>
            </a:r>
            <a:r>
              <a:rPr lang="fr-FR" dirty="0" smtClean="0"/>
              <a:t>10ppm</a:t>
            </a:r>
          </a:p>
          <a:p>
            <a:pPr marL="342900" indent="-342900">
              <a:buAutoNum type="arabicParenBoth"/>
            </a:pPr>
            <a:r>
              <a:rPr lang="fr-FR" dirty="0" smtClean="0"/>
              <a:t>100</a:t>
            </a:r>
            <a:r>
              <a:rPr lang="fr-FR" dirty="0"/>
              <a:t>% de l’U contenu dans le fluide précipite au moment du </a:t>
            </a:r>
            <a:r>
              <a:rPr lang="fr-FR" dirty="0" smtClean="0"/>
              <a:t>dépôt</a:t>
            </a:r>
          </a:p>
          <a:p>
            <a:pPr marL="342900" indent="-342900">
              <a:buAutoNum type="arabicParenBoth"/>
            </a:pPr>
            <a:endParaRPr lang="fr-FR" dirty="0"/>
          </a:p>
          <a:p>
            <a:r>
              <a:rPr lang="fr-FR" dirty="0" smtClean="0"/>
              <a:t>Calculez </a:t>
            </a:r>
            <a:r>
              <a:rPr lang="fr-FR" dirty="0"/>
              <a:t>le volume de fluide minéralisateur nécessaire à la formation des gisements de </a:t>
            </a:r>
            <a:r>
              <a:rPr lang="fr-FR" dirty="0" err="1"/>
              <a:t>Jabiluka</a:t>
            </a:r>
            <a:r>
              <a:rPr lang="fr-FR" dirty="0"/>
              <a:t> 1 (#55 sur diagramme tonnage </a:t>
            </a:r>
            <a:r>
              <a:rPr lang="fr-FR" dirty="0" smtClean="0"/>
              <a:t>– teneur</a:t>
            </a:r>
            <a:r>
              <a:rPr lang="fr-FR" dirty="0"/>
              <a:t>) et </a:t>
            </a:r>
            <a:r>
              <a:rPr lang="fr-FR" dirty="0" err="1"/>
              <a:t>Cigar</a:t>
            </a:r>
            <a:r>
              <a:rPr lang="fr-FR" dirty="0"/>
              <a:t> Lake (#18T sur diagramme tonnage </a:t>
            </a:r>
            <a:r>
              <a:rPr lang="fr-FR" dirty="0" smtClean="0"/>
              <a:t>– teneur</a:t>
            </a:r>
            <a:r>
              <a:rPr lang="fr-FR" dirty="0"/>
              <a:t>).</a:t>
            </a:r>
          </a:p>
          <a:p>
            <a:endParaRPr lang="fr-FR" dirty="0" smtClean="0"/>
          </a:p>
          <a:p>
            <a:r>
              <a:rPr lang="fr-FR" dirty="0" smtClean="0"/>
              <a:t>Hypothèse: </a:t>
            </a:r>
            <a:endParaRPr lang="fr-FR" dirty="0"/>
          </a:p>
          <a:p>
            <a:r>
              <a:rPr lang="fr-FR" dirty="0" smtClean="0"/>
              <a:t>(3) la </a:t>
            </a:r>
            <a:r>
              <a:rPr lang="fr-FR" dirty="0"/>
              <a:t>densité des roches encaissantes est de </a:t>
            </a:r>
            <a:r>
              <a:rPr lang="fr-FR" dirty="0" smtClean="0"/>
              <a:t>2.5</a:t>
            </a:r>
          </a:p>
          <a:p>
            <a:endParaRPr lang="fr-FR" dirty="0"/>
          </a:p>
          <a:p>
            <a:r>
              <a:rPr lang="fr-FR" dirty="0" smtClean="0"/>
              <a:t>Utilisez </a:t>
            </a:r>
            <a:r>
              <a:rPr lang="fr-FR" dirty="0"/>
              <a:t>les résultats précédents pour calculer les rapports volumiques fluides/roches des systèmes minéralisés de </a:t>
            </a:r>
            <a:r>
              <a:rPr lang="fr-FR" dirty="0" err="1"/>
              <a:t>Jabiluka</a:t>
            </a:r>
            <a:r>
              <a:rPr lang="fr-FR" dirty="0"/>
              <a:t> 1 et </a:t>
            </a:r>
            <a:r>
              <a:rPr lang="fr-FR" dirty="0" err="1"/>
              <a:t>Cigar</a:t>
            </a:r>
            <a:r>
              <a:rPr lang="fr-FR" dirty="0"/>
              <a:t> Lake.</a:t>
            </a:r>
          </a:p>
          <a:p>
            <a:endParaRPr lang="fr-FR" dirty="0" smtClean="0"/>
          </a:p>
          <a:p>
            <a:r>
              <a:rPr lang="fr-FR" dirty="0"/>
              <a:t>Hypothèse: </a:t>
            </a:r>
          </a:p>
          <a:p>
            <a:r>
              <a:rPr lang="fr-FR" dirty="0" smtClean="0"/>
              <a:t>(4) la </a:t>
            </a:r>
            <a:r>
              <a:rPr lang="fr-FR" dirty="0"/>
              <a:t>porosité connectée est de 0.1% dans le socle et de 0.2% dans le </a:t>
            </a:r>
            <a:r>
              <a:rPr lang="fr-FR" dirty="0" smtClean="0"/>
              <a:t>bassin</a:t>
            </a:r>
          </a:p>
          <a:p>
            <a:r>
              <a:rPr lang="fr-FR" dirty="0" smtClean="0"/>
              <a:t>(5) la </a:t>
            </a:r>
            <a:r>
              <a:rPr lang="fr-FR" dirty="0"/>
              <a:t>conductivité hydraulique est de 0.01 m.an</a:t>
            </a:r>
            <a:r>
              <a:rPr lang="fr-FR" baseline="30000" dirty="0"/>
              <a:t>-1</a:t>
            </a:r>
            <a:r>
              <a:rPr lang="fr-FR" dirty="0"/>
              <a:t> dans le socle et de 10 </a:t>
            </a:r>
            <a:r>
              <a:rPr lang="fr-FR" dirty="0" smtClean="0"/>
              <a:t>m.an</a:t>
            </a:r>
            <a:r>
              <a:rPr lang="fr-FR" baseline="30000" dirty="0" smtClean="0"/>
              <a:t>-1</a:t>
            </a:r>
            <a:r>
              <a:rPr lang="fr-FR" dirty="0" smtClean="0"/>
              <a:t> </a:t>
            </a:r>
            <a:r>
              <a:rPr lang="fr-FR" dirty="0"/>
              <a:t>dans le </a:t>
            </a:r>
            <a:r>
              <a:rPr lang="fr-FR" dirty="0" smtClean="0"/>
              <a:t>bassin </a:t>
            </a:r>
          </a:p>
          <a:p>
            <a:endParaRPr lang="fr-FR" dirty="0"/>
          </a:p>
          <a:p>
            <a:r>
              <a:rPr lang="fr-FR" dirty="0" smtClean="0"/>
              <a:t>Calculez </a:t>
            </a:r>
            <a:r>
              <a:rPr lang="fr-FR" dirty="0"/>
              <a:t>la durée de formation des gisements de </a:t>
            </a:r>
            <a:r>
              <a:rPr lang="fr-FR" dirty="0" err="1"/>
              <a:t>Jabiluka</a:t>
            </a:r>
            <a:r>
              <a:rPr lang="fr-FR" dirty="0"/>
              <a:t> </a:t>
            </a:r>
            <a:r>
              <a:rPr lang="fr-FR" dirty="0" smtClean="0"/>
              <a:t>1 (dans </a:t>
            </a:r>
            <a:r>
              <a:rPr lang="fr-FR" dirty="0"/>
              <a:t>le socle) et </a:t>
            </a:r>
            <a:r>
              <a:rPr lang="fr-FR" dirty="0" err="1"/>
              <a:t>Cigar</a:t>
            </a:r>
            <a:r>
              <a:rPr lang="fr-FR" dirty="0"/>
              <a:t> Lake (dans le bassin</a:t>
            </a:r>
            <a:r>
              <a:rPr lang="fr-FR" dirty="0" smtClean="0"/>
              <a:t>).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425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2" y="2605171"/>
            <a:ext cx="4524375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7" y="88174"/>
            <a:ext cx="5343525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7" y="5157192"/>
            <a:ext cx="9113763" cy="159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6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Quel volume de chaque source potentielle doit être lessivé entièrement pour rendre compte du tonnage des gisements de </a:t>
            </a:r>
            <a:r>
              <a:rPr lang="fr-FR" dirty="0" err="1"/>
              <a:t>Jabiluka</a:t>
            </a:r>
            <a:r>
              <a:rPr lang="fr-FR" dirty="0"/>
              <a:t> 1 et </a:t>
            </a:r>
            <a:r>
              <a:rPr lang="fr-FR" dirty="0" err="1"/>
              <a:t>Cigar</a:t>
            </a:r>
            <a:r>
              <a:rPr lang="fr-FR" dirty="0"/>
              <a:t> Lake</a:t>
            </a:r>
            <a:r>
              <a:rPr lang="fr-FR" dirty="0" smtClean="0"/>
              <a:t>?</a:t>
            </a:r>
          </a:p>
          <a:p>
            <a:endParaRPr lang="fr-FR" dirty="0" smtClean="0"/>
          </a:p>
          <a:p>
            <a:r>
              <a:rPr lang="fr-FR" dirty="0" smtClean="0"/>
              <a:t>Hypothèse:</a:t>
            </a:r>
          </a:p>
          <a:p>
            <a:r>
              <a:rPr lang="fr-FR" dirty="0" smtClean="0"/>
              <a:t>Le </a:t>
            </a:r>
            <a:r>
              <a:rPr lang="fr-FR" dirty="0"/>
              <a:t>même volume de fluide est responsable du lessivage de la source et du dépôt de </a:t>
            </a:r>
            <a:r>
              <a:rPr lang="fr-FR" dirty="0" smtClean="0"/>
              <a:t>l’U</a:t>
            </a:r>
          </a:p>
          <a:p>
            <a:endParaRPr lang="fr-FR" dirty="0"/>
          </a:p>
          <a:p>
            <a:r>
              <a:rPr lang="fr-FR" dirty="0" smtClean="0"/>
              <a:t>Quel </a:t>
            </a:r>
            <a:r>
              <a:rPr lang="fr-FR" dirty="0"/>
              <a:t>est le rapport volumique fluide / roche au moment du lessivage de la source ?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9" y="2348880"/>
            <a:ext cx="814988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687865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203848" y="5589240"/>
                <a:ext cx="4854278" cy="3844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𝑇𝑜𝑛𝑛𝑎𝑔𝑒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𝑟𝑜𝑐h𝑒𝑠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𝑟𝑎𝑙𝑖𝑠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𝑒𝑠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𝑇𝑜𝑛𝑛𝑎𝑔𝑒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𝐴𝑢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𝑔𝑖𝑠𝑒𝑚𝑒𝑛𝑡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𝐴𝑢</m:t>
                              </m:r>
                            </m:e>
                          </m:d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𝑑𝑎𝑛𝑠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𝑙𝑒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𝑔𝑖𝑠𝑒𝑚𝑒𝑛𝑡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sSup>
                            <m:sSupPr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5589240"/>
                <a:ext cx="4854278" cy="384464"/>
              </a:xfrm>
              <a:prstGeom prst="rect">
                <a:avLst/>
              </a:prstGeom>
              <a:blipFill rotWithShape="0">
                <a:blip r:embed="rId3"/>
                <a:stretch>
                  <a:fillRect l="-628" t="-6349" r="-628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5724128" y="1412776"/>
            <a:ext cx="1944216" cy="360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40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28" y="285600"/>
            <a:ext cx="8144928" cy="623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11760" y="476672"/>
            <a:ext cx="6014908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00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264" y="836712"/>
            <a:ext cx="8712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2. Calcul des volumes de fluides minéralisateurs mis en jeu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Hypothèses: 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concentration en Au dans un fluide minéralisateur peut prendre les valeurs suivantes (0.01, 0.1, 1 et 10 ppm</a:t>
            </a:r>
            <a:r>
              <a:rPr lang="fr-FR" dirty="0" smtClean="0"/>
              <a:t>).</a:t>
            </a:r>
          </a:p>
          <a:p>
            <a:pPr marL="342900" indent="-342900">
              <a:buAutoNum type="arabicParenBoth"/>
            </a:pPr>
            <a:r>
              <a:rPr lang="fr-FR" dirty="0" smtClean="0"/>
              <a:t>100</a:t>
            </a:r>
            <a:r>
              <a:rPr lang="fr-FR" dirty="0"/>
              <a:t>% de l’Au contenu dans le fluide précipite au moment du </a:t>
            </a:r>
            <a:r>
              <a:rPr lang="fr-FR" dirty="0" smtClean="0"/>
              <a:t>dépôt.</a:t>
            </a:r>
          </a:p>
          <a:p>
            <a:pPr marL="342900" indent="-342900">
              <a:buAutoNum type="arabicParenBoth"/>
            </a:pPr>
            <a:endParaRPr lang="fr-FR" dirty="0"/>
          </a:p>
          <a:p>
            <a:r>
              <a:rPr lang="fr-FR" dirty="0" smtClean="0"/>
              <a:t>Calculez les volumes </a:t>
            </a:r>
            <a:r>
              <a:rPr lang="fr-FR" dirty="0"/>
              <a:t>de </a:t>
            </a:r>
            <a:r>
              <a:rPr lang="fr-FR" dirty="0" smtClean="0"/>
              <a:t>fluides minéralisateurs nécessaires </a:t>
            </a:r>
            <a:r>
              <a:rPr lang="fr-FR" dirty="0"/>
              <a:t>à la formation </a:t>
            </a:r>
            <a:r>
              <a:rPr lang="fr-FR" dirty="0" smtClean="0"/>
              <a:t>de gisements </a:t>
            </a:r>
            <a:r>
              <a:rPr lang="fr-FR" dirty="0"/>
              <a:t>de 1, 10 et 100 tonnes </a:t>
            </a:r>
            <a:r>
              <a:rPr lang="fr-FR" dirty="0" smtClean="0"/>
              <a:t>d’Au. </a:t>
            </a:r>
          </a:p>
          <a:p>
            <a:endParaRPr lang="fr-FR" dirty="0"/>
          </a:p>
          <a:p>
            <a:r>
              <a:rPr lang="fr-FR" dirty="0" smtClean="0"/>
              <a:t>Représentez </a:t>
            </a:r>
            <a:r>
              <a:rPr lang="fr-FR" dirty="0"/>
              <a:t>les résultats dans un graphique montrant le volume de </a:t>
            </a:r>
            <a:r>
              <a:rPr lang="fr-FR" dirty="0" smtClean="0"/>
              <a:t>fluide </a:t>
            </a:r>
            <a:r>
              <a:rPr lang="fr-FR" dirty="0"/>
              <a:t>nécessaire à la formation du </a:t>
            </a:r>
            <a:r>
              <a:rPr lang="fr-FR" dirty="0" smtClean="0"/>
              <a:t>gisement (ordonnées) </a:t>
            </a:r>
            <a:r>
              <a:rPr lang="fr-FR" dirty="0"/>
              <a:t>en fonction du tonnage en Au du </a:t>
            </a:r>
            <a:r>
              <a:rPr lang="fr-FR" dirty="0" smtClean="0"/>
              <a:t>gisement (</a:t>
            </a:r>
            <a:r>
              <a:rPr lang="fr-FR" dirty="0"/>
              <a:t>abscisses). Utilisez des échelles logarithmiques.</a:t>
            </a:r>
          </a:p>
        </p:txBody>
      </p:sp>
    </p:spTree>
    <p:extLst>
      <p:ext uri="{BB962C8B-B14F-4D97-AF65-F5344CB8AC3E}">
        <p14:creationId xmlns:p14="http://schemas.microsoft.com/office/powerpoint/2010/main" val="345032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88" y="188640"/>
            <a:ext cx="876622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36976" y="4797152"/>
                <a:ext cx="6274603" cy="3844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𝑀𝑎𝑠𝑠𝑒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𝑓𝑙𝑢𝑖𝑑𝑒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𝑠𝑠𝑎𝑖𝑟𝑒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𝑝𝑜𝑢𝑟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𝑓𝑜𝑟𝑚𝑒𝑟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𝑙𝑒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𝑔𝑖𝑠𝑒𝑚𝑒𝑛𝑡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𝑇𝑜𝑛𝑛𝑎𝑔𝑒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𝐴𝑢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𝑔𝑖𝑠𝑒𝑚𝑒𝑛𝑡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𝐴𝑢</m:t>
                              </m:r>
                            </m:e>
                          </m:d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𝑑𝑎𝑛𝑠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𝑙𝑒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sSup>
                            <m:sSupPr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76" y="4797152"/>
                <a:ext cx="6274603" cy="384464"/>
              </a:xfrm>
              <a:prstGeom prst="rect">
                <a:avLst/>
              </a:prstGeom>
              <a:blipFill rotWithShape="0">
                <a:blip r:embed="rId3"/>
                <a:stretch>
                  <a:fillRect l="-97" t="-6349" r="-388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28650" y="5517232"/>
                <a:ext cx="8219814" cy="3844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𝑉𝑜𝑙𝑢𝑚𝑒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𝑓𝑙𝑢𝑖𝑑𝑒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𝑠𝑠𝑎𝑖𝑟𝑒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𝑝𝑜𝑢𝑟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𝑓𝑜𝑟𝑚𝑒𝑟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𝑙𝑒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𝑔𝑖𝑠𝑒𝑚𝑒𝑛𝑡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𝑀𝑎𝑠𝑠𝑒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𝑠𝑠𝑎𝑖𝑟𝑒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𝑝𝑜𝑢𝑟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𝑓𝑜𝑟𝑚𝑒𝑟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𝑙𝑒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𝑔𝑖𝑠𝑒𝑚𝑒𝑛𝑡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𝐷𝑒𝑛𝑠𝑖𝑡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é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sSup>
                            <m:sSupPr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50" y="5517232"/>
                <a:ext cx="8219814" cy="384464"/>
              </a:xfrm>
              <a:prstGeom prst="rect">
                <a:avLst/>
              </a:prstGeom>
              <a:blipFill rotWithShape="0">
                <a:blip r:embed="rId4"/>
                <a:stretch>
                  <a:fillRect l="-74" t="-4762" r="-148" b="-206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80433" y="6165202"/>
                <a:ext cx="257467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b="0" dirty="0" smtClean="0"/>
                  <a:t>(</a:t>
                </a:r>
                <a14:m>
                  <m:oMath xmlns:m="http://schemas.openxmlformats.org/officeDocument/2006/math">
                    <m:r>
                      <a:rPr lang="fr-FR" sz="1200" b="0" i="1" smtClean="0">
                        <a:latin typeface="Cambria Math" panose="02040503050406030204" pitchFamily="18" charset="0"/>
                      </a:rPr>
                      <m:t>𝑎𝑣𝑒𝑐</m:t>
                    </m:r>
                    <m:r>
                      <a:rPr lang="fr-FR" sz="1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200" b="0" i="1" smtClean="0">
                        <a:latin typeface="Cambria Math" panose="02040503050406030204" pitchFamily="18" charset="0"/>
                      </a:rPr>
                      <m:t>𝑑𝑒𝑛𝑠𝑖𝑡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é 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𝑓𝑙𝑢𝑖𝑑𝑒</m:t>
                    </m:r>
                    <m:r>
                      <a:rPr lang="fr-FR" sz="1200" b="0" i="1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fr-FR" sz="1200" i="1">
                        <a:latin typeface="Cambria Math" panose="02040503050406030204" pitchFamily="18" charset="0"/>
                      </a:rPr>
                      <m:t>. </m:t>
                    </m:r>
                    <m:sSup>
                      <m:sSup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1200" i="1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fr-FR" sz="1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1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433" y="6165202"/>
                <a:ext cx="2574679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37" b="-173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966273" y="1152645"/>
            <a:ext cx="1843320" cy="3159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015790" y="1152645"/>
            <a:ext cx="572434" cy="3159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53990" y="1131623"/>
            <a:ext cx="1894474" cy="3180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5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1584"/>
            <a:ext cx="8214789" cy="629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38703" y="394138"/>
            <a:ext cx="6187965" cy="5108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66843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3. Calcul des rapports volumiques fluides/roches des systèmes minéralisés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Hypothèses: 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concentration en Au dans un fluide minéralisateur peut prendre les valeurs suivantes (0.01, 0.1, 1 et 10 ppm</a:t>
            </a:r>
            <a:r>
              <a:rPr lang="fr-FR" dirty="0" smtClean="0"/>
              <a:t>).</a:t>
            </a:r>
          </a:p>
          <a:p>
            <a:pPr marL="342900" indent="-342900">
              <a:buAutoNum type="arabicParenBoth"/>
            </a:pPr>
            <a:r>
              <a:rPr lang="fr-FR" dirty="0" smtClean="0"/>
              <a:t>100</a:t>
            </a:r>
            <a:r>
              <a:rPr lang="fr-FR" dirty="0"/>
              <a:t>% de l’Au contenu dans le fluide précipite au moment du </a:t>
            </a:r>
            <a:r>
              <a:rPr lang="fr-FR" dirty="0" smtClean="0"/>
              <a:t>dépôt.</a:t>
            </a:r>
          </a:p>
          <a:p>
            <a:pPr marL="342900" indent="-342900">
              <a:buAutoNum type="arabicParenBoth"/>
            </a:pPr>
            <a:r>
              <a:rPr lang="fr-FR" dirty="0" smtClean="0"/>
              <a:t>la </a:t>
            </a:r>
            <a:r>
              <a:rPr lang="fr-FR" dirty="0"/>
              <a:t>densité des roches encaissantes est de </a:t>
            </a:r>
            <a:r>
              <a:rPr lang="fr-FR" dirty="0" smtClean="0"/>
              <a:t>2.5.</a:t>
            </a:r>
          </a:p>
          <a:p>
            <a:pPr marL="342900" indent="-342900">
              <a:buAutoNum type="arabicParenBoth"/>
            </a:pPr>
            <a:endParaRPr lang="fr-FR" dirty="0"/>
          </a:p>
          <a:p>
            <a:r>
              <a:rPr lang="fr-FR" dirty="0" smtClean="0"/>
              <a:t>Utilisez </a:t>
            </a:r>
            <a:r>
              <a:rPr lang="fr-FR" dirty="0"/>
              <a:t>les résultats précédents pour calculer les rapports volumiques fluides/roches des systèmes minéralisés.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Représentez </a:t>
            </a:r>
            <a:r>
              <a:rPr lang="fr-FR" dirty="0"/>
              <a:t>les résultats dans un graphique montrant les rapports volumiques fluides/roches des systèmes </a:t>
            </a:r>
            <a:r>
              <a:rPr lang="fr-FR" dirty="0" smtClean="0"/>
              <a:t>minéralisés (en ordonnées) </a:t>
            </a:r>
            <a:r>
              <a:rPr lang="fr-FR" dirty="0"/>
              <a:t>en fonction de la teneur en Au dans le </a:t>
            </a:r>
            <a:r>
              <a:rPr lang="fr-FR" dirty="0" smtClean="0"/>
              <a:t>gisement (en abscisses). Utilisez </a:t>
            </a:r>
            <a:r>
              <a:rPr lang="fr-FR" dirty="0"/>
              <a:t>des échelles logarithmiques.</a:t>
            </a:r>
          </a:p>
        </p:txBody>
      </p:sp>
    </p:spTree>
    <p:extLst>
      <p:ext uri="{BB962C8B-B14F-4D97-AF65-F5344CB8AC3E}">
        <p14:creationId xmlns:p14="http://schemas.microsoft.com/office/powerpoint/2010/main" val="41897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5" y="260648"/>
            <a:ext cx="8815710" cy="371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e 14"/>
          <p:cNvGrpSpPr/>
          <p:nvPr/>
        </p:nvGrpSpPr>
        <p:grpSpPr>
          <a:xfrm>
            <a:off x="1379999" y="4045406"/>
            <a:ext cx="3261104" cy="1184140"/>
            <a:chOff x="1379999" y="4045406"/>
            <a:chExt cx="3261104" cy="1184140"/>
          </a:xfrm>
        </p:grpSpPr>
        <p:sp>
          <p:nvSpPr>
            <p:cNvPr id="2" name="Rectangle 1"/>
            <p:cNvSpPr/>
            <p:nvPr/>
          </p:nvSpPr>
          <p:spPr>
            <a:xfrm>
              <a:off x="1518260" y="4860214"/>
              <a:ext cx="31228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Résultats idem si autres valeurs</a:t>
              </a:r>
              <a:endParaRPr lang="fr-FR" dirty="0"/>
            </a:p>
          </p:txBody>
        </p:sp>
        <p:cxnSp>
          <p:nvCxnSpPr>
            <p:cNvPr id="4" name="Connecteur droit avec flèche 3"/>
            <p:cNvCxnSpPr/>
            <p:nvPr/>
          </p:nvCxnSpPr>
          <p:spPr>
            <a:xfrm flipH="1" flipV="1">
              <a:off x="1379999" y="4045406"/>
              <a:ext cx="720080" cy="8226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e 9"/>
          <p:cNvGrpSpPr/>
          <p:nvPr/>
        </p:nvGrpSpPr>
        <p:grpSpPr>
          <a:xfrm>
            <a:off x="2183039" y="4011613"/>
            <a:ext cx="2101344" cy="615848"/>
            <a:chOff x="2183039" y="4011613"/>
            <a:chExt cx="2101344" cy="615848"/>
          </a:xfrm>
        </p:grpSpPr>
        <p:sp>
          <p:nvSpPr>
            <p:cNvPr id="6" name="Rectangle 5"/>
            <p:cNvSpPr/>
            <p:nvPr/>
          </p:nvSpPr>
          <p:spPr>
            <a:xfrm>
              <a:off x="2183039" y="4350462"/>
              <a:ext cx="2101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Lecture graphique (question 2)</a:t>
              </a:r>
              <a:endParaRPr lang="fr-FR" sz="1200" dirty="0"/>
            </a:p>
          </p:txBody>
        </p:sp>
        <p:cxnSp>
          <p:nvCxnSpPr>
            <p:cNvPr id="7" name="Connecteur droit avec flèche 6"/>
            <p:cNvCxnSpPr/>
            <p:nvPr/>
          </p:nvCxnSpPr>
          <p:spPr>
            <a:xfrm flipH="1" flipV="1">
              <a:off x="2684702" y="4011613"/>
              <a:ext cx="192505" cy="371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2042880" y="1089583"/>
            <a:ext cx="1283644" cy="28360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473397" y="1076445"/>
            <a:ext cx="962699" cy="2849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4367343" y="3994206"/>
            <a:ext cx="2101344" cy="633255"/>
            <a:chOff x="4367343" y="3994206"/>
            <a:chExt cx="2101344" cy="633255"/>
          </a:xfrm>
        </p:grpSpPr>
        <p:sp>
          <p:nvSpPr>
            <p:cNvPr id="13" name="Rectangle 12"/>
            <p:cNvSpPr/>
            <p:nvPr/>
          </p:nvSpPr>
          <p:spPr>
            <a:xfrm>
              <a:off x="4367343" y="4350462"/>
              <a:ext cx="2101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Lecture graphique (question 1)</a:t>
              </a:r>
              <a:endParaRPr lang="fr-FR" sz="1200" dirty="0"/>
            </a:p>
          </p:txBody>
        </p:sp>
        <p:cxnSp>
          <p:nvCxnSpPr>
            <p:cNvPr id="14" name="Connecteur droit avec flèche 13"/>
            <p:cNvCxnSpPr/>
            <p:nvPr/>
          </p:nvCxnSpPr>
          <p:spPr>
            <a:xfrm flipH="1" flipV="1">
              <a:off x="4869006" y="3994206"/>
              <a:ext cx="192505" cy="371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763521" y="5450516"/>
                <a:ext cx="5207644" cy="3844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𝑉𝑜𝑙𝑢𝑚𝑒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𝑟𝑜𝑐h𝑒𝑠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𝑟𝑎𝑙𝑖𝑠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𝑒𝑠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𝑇𝑜𝑛𝑛𝑎𝑔𝑒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𝑟𝑜𝑐h𝑒𝑠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𝑟𝑎𝑙𝑖𝑠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𝐷𝑒𝑛𝑠𝑖𝑡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é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𝑑𝑒𝑠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𝑟𝑜𝑐h𝑒𝑠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sSup>
                            <m:sSupPr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521" y="5450516"/>
                <a:ext cx="5207644" cy="384464"/>
              </a:xfrm>
              <a:prstGeom prst="rect">
                <a:avLst/>
              </a:prstGeom>
              <a:blipFill rotWithShape="0">
                <a:blip r:embed="rId3"/>
                <a:stretch>
                  <a:fillRect l="-234" t="-4762" r="-585" b="-206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2265184" y="6115299"/>
                <a:ext cx="5887509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𝑎𝑝𝑝𝑜𝑟𝑡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𝑓𝑙𝑢𝑖𝑑𝑒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𝑟𝑜𝑐h𝑒</m:t>
                      </m:r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𝑉𝑜𝑙𝑢𝑚𝑒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𝑓𝑙𝑢𝑖𝑑𝑒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𝑐𝑒𝑠𝑠𝑎𝑖𝑟𝑒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𝑝𝑜𝑢𝑟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𝑓𝑜𝑟𝑚𝑒𝑟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𝑙𝑒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𝑔𝑖𝑠𝑒𝑚𝑒𝑛𝑡</m:t>
                          </m:r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sSup>
                            <m:sSupPr>
                              <m:ctrlP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1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𝑉𝑜𝑙𝑢𝑚𝑒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𝑟𝑜𝑐h𝑒𝑠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𝑟𝑎𝑙𝑖𝑠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𝑒𝑠</m:t>
                          </m:r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 (</m:t>
                          </m:r>
                          <m:sSup>
                            <m:sSupPr>
                              <m:ctrlPr>
                                <a:rPr lang="fr-F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fr-FR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12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184" y="6115299"/>
                <a:ext cx="5887509" cy="403316"/>
              </a:xfrm>
              <a:prstGeom prst="rect">
                <a:avLst/>
              </a:prstGeom>
              <a:blipFill rotWithShape="0">
                <a:blip r:embed="rId4"/>
                <a:stretch>
                  <a:fillRect r="-207" b="-196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572838" y="1079073"/>
            <a:ext cx="962699" cy="2849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7884003" y="1081700"/>
            <a:ext cx="962699" cy="2849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3785981" y="707113"/>
            <a:ext cx="554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g.t</a:t>
            </a:r>
            <a:r>
              <a:rPr lang="fr-FR" b="1" baseline="30000" dirty="0">
                <a:solidFill>
                  <a:srgbClr val="FF0000"/>
                </a:solidFill>
              </a:rPr>
              <a:t>-1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22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/>
      <p:bldP spid="17" grpId="0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9326</TotalTime>
  <Words>1038</Words>
  <Application>Microsoft Office PowerPoint</Application>
  <PresentationFormat>Affichage à l'écran (4:3)</PresentationFormat>
  <Paragraphs>186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Antonin Richard</dc:creator>
  <cp:lastModifiedBy>Antonin Richard</cp:lastModifiedBy>
  <cp:revision>80</cp:revision>
  <cp:lastPrinted>2013-10-14T12:47:17Z</cp:lastPrinted>
  <dcterms:created xsi:type="dcterms:W3CDTF">2013-10-08T14:07:46Z</dcterms:created>
  <dcterms:modified xsi:type="dcterms:W3CDTF">2021-09-29T14:46:02Z</dcterms:modified>
</cp:coreProperties>
</file>