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60" r:id="rId3"/>
    <p:sldId id="263" r:id="rId4"/>
    <p:sldId id="267" r:id="rId5"/>
    <p:sldId id="264" r:id="rId6"/>
    <p:sldId id="268" r:id="rId7"/>
    <p:sldId id="265" r:id="rId8"/>
    <p:sldId id="308" r:id="rId9"/>
    <p:sldId id="277" r:id="rId10"/>
    <p:sldId id="272" r:id="rId11"/>
    <p:sldId id="321" r:id="rId12"/>
    <p:sldId id="323" r:id="rId13"/>
    <p:sldId id="324" r:id="rId14"/>
    <p:sldId id="325" r:id="rId15"/>
    <p:sldId id="285" r:id="rId16"/>
    <p:sldId id="280" r:id="rId17"/>
    <p:sldId id="322" r:id="rId18"/>
    <p:sldId id="314" r:id="rId19"/>
    <p:sldId id="315" r:id="rId20"/>
    <p:sldId id="316" r:id="rId21"/>
    <p:sldId id="259" r:id="rId2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96" autoAdjust="0"/>
  </p:normalViewPr>
  <p:slideViewPr>
    <p:cSldViewPr snapToGrid="0">
      <p:cViewPr varScale="1">
        <p:scale>
          <a:sx n="80" d="100"/>
          <a:sy n="80" d="100"/>
        </p:scale>
        <p:origin x="78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1D7458-3BA1-4896-873D-C0F0A1AB4852}" type="datetimeFigureOut">
              <a:rPr lang="fr-FR" smtClean="0"/>
              <a:t>06/03/2026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AAD72F-67C1-417A-8706-B1CB216C89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1398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366EAD6-CB1D-4E33-AD28-4ACFF107B17C}" type="slidenum">
              <a:rPr lang="fr-FR"/>
              <a:pPr/>
              <a:t>8</a:t>
            </a:fld>
            <a:endParaRPr lang="fr-FR"/>
          </a:p>
        </p:txBody>
      </p:sp>
      <p:sp>
        <p:nvSpPr>
          <p:cNvPr id="8806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5763" y="695325"/>
            <a:ext cx="6072187" cy="34163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806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512" y="4343231"/>
            <a:ext cx="5468255" cy="409748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011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523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62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6B1D83-E623-4DBD-A091-04CCABF68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AC43DC9-4E0C-4DEF-9C9B-8807E87E60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D24BA7C-D67D-43C7-BAEB-619BBABD0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C2C86-F561-400D-994A-D7E24911A623}" type="datetimeFigureOut">
              <a:rPr lang="fr-FR" smtClean="0"/>
              <a:t>06/03/2026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7F17D7-F759-4445-89D5-7CD68EB7C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FBFAD18-8AF1-4647-8198-F1FF3908C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8289C-77F6-48E0-9492-3E513C3F6F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6030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9D8401-0BD6-42EA-8154-58207543D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92BDFAE-44BD-4BB7-A504-B7FF4168E0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09F416A-8CF9-421C-8792-AF515E67E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C2C86-F561-400D-994A-D7E24911A623}" type="datetimeFigureOut">
              <a:rPr lang="fr-FR" smtClean="0"/>
              <a:t>06/03/2026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992509B-61CC-427F-8283-365A816B5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AD1F487-165F-46BC-908F-FB0370C7F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8289C-77F6-48E0-9492-3E513C3F6F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2023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AC50F8C-460C-4935-98EA-4539A67A4C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96E8610-A05A-4096-9241-5570BDCBBE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6D555BD-7C04-4781-8E5B-B816664F6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C2C86-F561-400D-994A-D7E24911A623}" type="datetimeFigureOut">
              <a:rPr lang="fr-FR" smtClean="0"/>
              <a:t>06/03/2026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4111D95-FE82-432C-8B2A-9DC7BD27D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A0A0E84-8A44-40C3-968E-B7E227FA0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8289C-77F6-48E0-9492-3E513C3F6F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6056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FB7E89-4CB2-4312-8972-663C2481A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EB989C-5A95-4DC0-B0BD-9E121AA43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35D5C98-937E-4E76-8F93-AAF58B59B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C2C86-F561-400D-994A-D7E24911A623}" type="datetimeFigureOut">
              <a:rPr lang="fr-FR" smtClean="0"/>
              <a:t>06/03/2026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B4DCF57-B04C-42C9-8D57-89320C7A7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56273B4-84BD-4550-9A01-4FF1B8EBB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8289C-77F6-48E0-9492-3E513C3F6F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1382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A572FF-E270-4EE5-BC54-5913553C7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5BDFAF5-5B01-4451-9D6D-EACAD08B7B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ABCCE87-EF97-436F-8D12-DEE997E35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C2C86-F561-400D-994A-D7E24911A623}" type="datetimeFigureOut">
              <a:rPr lang="fr-FR" smtClean="0"/>
              <a:t>06/03/2026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08A8F17-4767-44D7-9E78-D84EFC15F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26D33A-E311-4C51-AB4C-A538396ED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8289C-77F6-48E0-9492-3E513C3F6F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7224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41E17D-2FFA-4F28-8DF1-A58757A87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522AE7B-3761-41F5-80AC-91E76B227C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CB2F607-D7FC-4CB6-8E55-8C327E4FDC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87F653B-DD58-4401-97FA-2E611FDB9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C2C86-F561-400D-994A-D7E24911A623}" type="datetimeFigureOut">
              <a:rPr lang="fr-FR" smtClean="0"/>
              <a:t>06/03/2026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D8C0590-FD2F-42C5-B9F3-93AEAE5FB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F350159-6909-4E9F-BE8A-419676B7D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8289C-77F6-48E0-9492-3E513C3F6F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305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C714D1-464C-455F-97B9-A4625368D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A81D7F-6D05-49E6-9C36-4EA6DDD90C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13D1A24-16A8-4278-A2B2-875DF25BE4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3F361F6-FB6D-453F-A9E8-505D5C1C90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4C9FDD3-92A8-474D-B168-A7A43A2993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582620C-6F48-4040-BA46-886D057C8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C2C86-F561-400D-994A-D7E24911A623}" type="datetimeFigureOut">
              <a:rPr lang="fr-FR" smtClean="0"/>
              <a:t>06/03/2026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81F340D-6302-4963-B7CC-CAE7827A7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1A276C4-DEB1-4CA2-A368-D768DA15B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8289C-77F6-48E0-9492-3E513C3F6F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634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214C39-C176-4E64-85EE-6FCAE0AD9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7752B3F-A44C-42FC-9C35-BB956B387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C2C86-F561-400D-994A-D7E24911A623}" type="datetimeFigureOut">
              <a:rPr lang="fr-FR" smtClean="0"/>
              <a:t>06/03/2026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F87D47E-D259-4918-A485-19181556E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E2CBA43-0159-4E4B-A932-B64CD672D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8289C-77F6-48E0-9492-3E513C3F6F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1766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D422E9B-FCB4-45F5-B99C-E52261022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C2C86-F561-400D-994A-D7E24911A623}" type="datetimeFigureOut">
              <a:rPr lang="fr-FR" smtClean="0"/>
              <a:t>06/03/2026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67C5AF18-F83E-4929-9822-87B63B355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2BB4877-C82F-474C-BA08-872A8C72A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8289C-77F6-48E0-9492-3E513C3F6F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8215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E746A0-5C1D-4BB8-8749-E51742747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69E731F-050C-4DF5-9F43-62F4932CA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E37091E-2A1E-40E6-BDF0-509E365F9D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2CBC975-A573-4D1E-9177-DD863C005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C2C86-F561-400D-994A-D7E24911A623}" type="datetimeFigureOut">
              <a:rPr lang="fr-FR" smtClean="0"/>
              <a:t>06/03/2026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E319344-042C-46DB-8ACB-15B799273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4415DE9-748F-4F5E-93E6-48F1770D7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8289C-77F6-48E0-9492-3E513C3F6F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412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5088F1-DFA1-4EE8-BB18-27F2E489D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6AFF91AB-90D2-4BC1-82F1-5727868B13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FDAE270-F4C4-44F8-8A8C-E5411C5612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6DF28D7-1BE4-4A8F-90DF-68B234CF7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C2C86-F561-400D-994A-D7E24911A623}" type="datetimeFigureOut">
              <a:rPr lang="fr-FR" smtClean="0"/>
              <a:t>06/03/2026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33F3E83-F7D4-4721-939A-35842D865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36FCF69-4716-4E24-9707-0E0927637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8289C-77F6-48E0-9492-3E513C3F6F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7675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2641658-832F-4D9D-9A8E-36F46A6B1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CB109AA-18AB-4EBC-89FC-58AF0C7930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A0E632A-DD23-4373-B66E-483CCF4A38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FC2C86-F561-400D-994A-D7E24911A623}" type="datetimeFigureOut">
              <a:rPr lang="fr-FR" smtClean="0"/>
              <a:t>06/03/2026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D64761-6726-47FE-ACC4-BFCD182E28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6A64A0E-5641-4113-A1BB-E462F71460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8289C-77F6-48E0-9492-3E513C3F6F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6200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microsoft.com/office/2007/relationships/hdphoto" Target="../media/hdphoto2.wdp"/><Relationship Id="rId7" Type="http://schemas.openxmlformats.org/officeDocument/2006/relationships/image" Target="../media/image31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30.jpeg"/><Relationship Id="rId4" Type="http://schemas.openxmlformats.org/officeDocument/2006/relationships/image" Target="../media/image2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jpg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ce réservé du contenu 5">
            <a:extLst>
              <a:ext uri="{FF2B5EF4-FFF2-40B4-BE49-F238E27FC236}">
                <a16:creationId xmlns:a16="http://schemas.microsoft.com/office/drawing/2014/main" id="{5912AAC4-A917-4D81-B313-91FD39F40D6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3" t="2766" r="3275" b="5203"/>
          <a:stretch/>
        </p:blipFill>
        <p:spPr>
          <a:xfrm>
            <a:off x="85724" y="-40389"/>
            <a:ext cx="4791075" cy="6280432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749A4EA4-A420-4989-99C5-1B1B36B3BB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91280" y="266861"/>
            <a:ext cx="7000720" cy="794032"/>
          </a:xfrm>
        </p:spPr>
        <p:txBody>
          <a:bodyPr>
            <a:normAutofit/>
          </a:bodyPr>
          <a:lstStyle/>
          <a:p>
            <a:r>
              <a:rPr lang="fr-FR" sz="4000" dirty="0"/>
              <a:t>L’Histoire par les images : CM1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B10D64-D093-4202-952A-3B7D397F4B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350" y="6401747"/>
            <a:ext cx="4428565" cy="421610"/>
          </a:xfrm>
        </p:spPr>
        <p:txBody>
          <a:bodyPr/>
          <a:lstStyle/>
          <a:p>
            <a:r>
              <a:rPr lang="fr-FR" dirty="0"/>
              <a:t>Léonard Dauphant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9869BF-89D3-4CA1-A19D-6FA45A13D02F}"/>
              </a:ext>
            </a:extLst>
          </p:cNvPr>
          <p:cNvSpPr txBox="1"/>
          <p:nvPr/>
        </p:nvSpPr>
        <p:spPr>
          <a:xfrm>
            <a:off x="4876799" y="2162175"/>
            <a:ext cx="308579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/>
              <a:t>L’essor </a:t>
            </a:r>
          </a:p>
          <a:p>
            <a:pPr algn="ctr"/>
            <a:r>
              <a:rPr lang="fr-FR" sz="3600" dirty="0"/>
              <a:t>du livre </a:t>
            </a:r>
          </a:p>
          <a:p>
            <a:pPr algn="ctr"/>
            <a:r>
              <a:rPr lang="fr-FR" sz="3600" dirty="0"/>
              <a:t>au temps </a:t>
            </a:r>
          </a:p>
          <a:p>
            <a:pPr algn="ctr"/>
            <a:r>
              <a:rPr lang="fr-FR" sz="3600" dirty="0"/>
              <a:t>de la Renaissance carolingienne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2E6DB20-C45A-44DC-97D5-5142260B1A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594" y="1371600"/>
            <a:ext cx="4124630" cy="5348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2502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9118" y="3136862"/>
            <a:ext cx="8053764" cy="3609055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2901696" y="2866828"/>
            <a:ext cx="8509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Estimation de production de manuscrits dans l’Occident latin (</a:t>
            </a:r>
            <a:r>
              <a:rPr lang="en-US" dirty="0" err="1">
                <a:ea typeface="Andika" panose="02000000000000000000" pitchFamily="2" charset="0"/>
                <a:cs typeface="Andika" panose="02000000000000000000" pitchFamily="2" charset="0"/>
              </a:rPr>
              <a:t>Eltjo</a:t>
            </a:r>
            <a:r>
              <a:rPr lang="en-US" dirty="0">
                <a:ea typeface="Andika" panose="02000000000000000000" pitchFamily="2" charset="0"/>
                <a:cs typeface="Andika" panose="02000000000000000000" pitchFamily="2" charset="0"/>
              </a:rPr>
              <a:t> </a:t>
            </a:r>
            <a:r>
              <a:rPr lang="en-US" cap="small" dirty="0" err="1">
                <a:ea typeface="Andika" panose="02000000000000000000" pitchFamily="2" charset="0"/>
                <a:cs typeface="Andika" panose="02000000000000000000" pitchFamily="2" charset="0"/>
              </a:rPr>
              <a:t>Buringh</a:t>
            </a:r>
            <a:r>
              <a:rPr lang="en-US" dirty="0">
                <a:ea typeface="Andika" panose="02000000000000000000" pitchFamily="2" charset="0"/>
                <a:cs typeface="Andika" panose="02000000000000000000" pitchFamily="2" charset="0"/>
              </a:rPr>
              <a:t> </a:t>
            </a:r>
            <a:r>
              <a:rPr lang="fr-FR" b="1" dirty="0"/>
              <a:t>)</a:t>
            </a:r>
          </a:p>
        </p:txBody>
      </p:sp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3057736"/>
              </p:ext>
            </p:extLst>
          </p:nvPr>
        </p:nvGraphicFramePr>
        <p:xfrm>
          <a:off x="623884" y="1531364"/>
          <a:ext cx="8352927" cy="102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12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89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89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89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89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4895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4895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4895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4895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+mn-lt"/>
                          <a:ea typeface="Andika" panose="02000000000000000000" pitchFamily="2" charset="0"/>
                          <a:cs typeface="Andika" panose="02000000000000000000" pitchFamily="2" charset="0"/>
                        </a:rPr>
                        <a:t>Siècle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+mn-lt"/>
                          <a:ea typeface="Andika" panose="02000000000000000000" pitchFamily="2" charset="0"/>
                          <a:cs typeface="Andika" panose="02000000000000000000" pitchFamily="2" charset="0"/>
                        </a:rPr>
                        <a:t>VIII</a:t>
                      </a:r>
                      <a:r>
                        <a:rPr lang="fr-FR" sz="1400" baseline="30000" dirty="0">
                          <a:latin typeface="+mn-lt"/>
                          <a:ea typeface="Andika" panose="02000000000000000000" pitchFamily="2" charset="0"/>
                          <a:cs typeface="Andika" panose="02000000000000000000" pitchFamily="2" charset="0"/>
                        </a:rPr>
                        <a:t>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+mn-lt"/>
                          <a:ea typeface="Andika" panose="02000000000000000000" pitchFamily="2" charset="0"/>
                          <a:cs typeface="Andika" panose="02000000000000000000" pitchFamily="2" charset="0"/>
                        </a:rPr>
                        <a:t>IX</a:t>
                      </a:r>
                      <a:r>
                        <a:rPr lang="fr-FR" sz="1400" baseline="30000" dirty="0">
                          <a:latin typeface="+mn-lt"/>
                          <a:ea typeface="Andika" panose="02000000000000000000" pitchFamily="2" charset="0"/>
                          <a:cs typeface="Andika" panose="02000000000000000000" pitchFamily="2" charset="0"/>
                        </a:rPr>
                        <a:t>e</a:t>
                      </a:r>
                      <a:endParaRPr lang="fr-FR" sz="1400" dirty="0">
                        <a:latin typeface="+mn-lt"/>
                        <a:ea typeface="Andika" panose="02000000000000000000" pitchFamily="2" charset="0"/>
                        <a:cs typeface="Andika" panose="020000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+mn-lt"/>
                          <a:ea typeface="Andika" panose="02000000000000000000" pitchFamily="2" charset="0"/>
                          <a:cs typeface="Andika" panose="02000000000000000000" pitchFamily="2" charset="0"/>
                        </a:rPr>
                        <a:t>X</a:t>
                      </a:r>
                      <a:r>
                        <a:rPr lang="fr-FR" sz="1400" baseline="30000" dirty="0">
                          <a:latin typeface="+mn-lt"/>
                          <a:ea typeface="Andika" panose="02000000000000000000" pitchFamily="2" charset="0"/>
                          <a:cs typeface="Andika" panose="02000000000000000000" pitchFamily="2" charset="0"/>
                        </a:rPr>
                        <a:t>e</a:t>
                      </a:r>
                      <a:endParaRPr lang="fr-FR" sz="1400" dirty="0">
                        <a:latin typeface="+mn-lt"/>
                        <a:ea typeface="Andika" panose="02000000000000000000" pitchFamily="2" charset="0"/>
                        <a:cs typeface="Andika" panose="020000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+mn-lt"/>
                          <a:ea typeface="Andika" panose="02000000000000000000" pitchFamily="2" charset="0"/>
                          <a:cs typeface="Andika" panose="02000000000000000000" pitchFamily="2" charset="0"/>
                        </a:rPr>
                        <a:t>XI</a:t>
                      </a:r>
                      <a:r>
                        <a:rPr lang="fr-FR" sz="1400" baseline="30000" dirty="0">
                          <a:latin typeface="+mn-lt"/>
                          <a:ea typeface="Andika" panose="02000000000000000000" pitchFamily="2" charset="0"/>
                          <a:cs typeface="Andika" panose="02000000000000000000" pitchFamily="2" charset="0"/>
                        </a:rPr>
                        <a:t>e</a:t>
                      </a:r>
                      <a:endParaRPr lang="fr-FR" sz="1400" dirty="0">
                        <a:latin typeface="+mn-lt"/>
                        <a:ea typeface="Andika" panose="02000000000000000000" pitchFamily="2" charset="0"/>
                        <a:cs typeface="Andika" panose="020000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+mn-lt"/>
                          <a:ea typeface="Andika" panose="02000000000000000000" pitchFamily="2" charset="0"/>
                          <a:cs typeface="Andika" panose="02000000000000000000" pitchFamily="2" charset="0"/>
                        </a:rPr>
                        <a:t>XII</a:t>
                      </a:r>
                      <a:r>
                        <a:rPr lang="fr-FR" sz="1400" baseline="30000" dirty="0">
                          <a:latin typeface="+mn-lt"/>
                          <a:ea typeface="Andika" panose="02000000000000000000" pitchFamily="2" charset="0"/>
                          <a:cs typeface="Andika" panose="02000000000000000000" pitchFamily="2" charset="0"/>
                        </a:rPr>
                        <a:t>e</a:t>
                      </a:r>
                      <a:endParaRPr lang="fr-FR" sz="1400" dirty="0">
                        <a:latin typeface="+mn-lt"/>
                        <a:ea typeface="Andika" panose="02000000000000000000" pitchFamily="2" charset="0"/>
                        <a:cs typeface="Andika" panose="020000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+mn-lt"/>
                          <a:ea typeface="Andika" panose="02000000000000000000" pitchFamily="2" charset="0"/>
                          <a:cs typeface="Andika" panose="02000000000000000000" pitchFamily="2" charset="0"/>
                        </a:rPr>
                        <a:t>XIII</a:t>
                      </a:r>
                      <a:r>
                        <a:rPr lang="fr-FR" sz="1400" baseline="30000" dirty="0">
                          <a:latin typeface="+mn-lt"/>
                          <a:ea typeface="Andika" panose="02000000000000000000" pitchFamily="2" charset="0"/>
                          <a:cs typeface="Andika" panose="02000000000000000000" pitchFamily="2" charset="0"/>
                        </a:rPr>
                        <a:t>e</a:t>
                      </a:r>
                      <a:endParaRPr lang="fr-FR" sz="1400" dirty="0">
                        <a:latin typeface="+mn-lt"/>
                        <a:ea typeface="Andika" panose="02000000000000000000" pitchFamily="2" charset="0"/>
                        <a:cs typeface="Andika" panose="020000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+mn-lt"/>
                          <a:ea typeface="Andika" panose="02000000000000000000" pitchFamily="2" charset="0"/>
                          <a:cs typeface="Andika" panose="02000000000000000000" pitchFamily="2" charset="0"/>
                        </a:rPr>
                        <a:t>XIV</a:t>
                      </a:r>
                      <a:r>
                        <a:rPr lang="fr-FR" sz="1400" baseline="30000" dirty="0">
                          <a:latin typeface="+mn-lt"/>
                          <a:ea typeface="Andika" panose="02000000000000000000" pitchFamily="2" charset="0"/>
                          <a:cs typeface="Andika" panose="02000000000000000000" pitchFamily="2" charset="0"/>
                        </a:rPr>
                        <a:t>e</a:t>
                      </a:r>
                      <a:endParaRPr lang="fr-FR" sz="1400" dirty="0">
                        <a:latin typeface="+mn-lt"/>
                        <a:ea typeface="Andika" panose="02000000000000000000" pitchFamily="2" charset="0"/>
                        <a:cs typeface="Andika" panose="020000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+mn-lt"/>
                          <a:ea typeface="Andika" panose="02000000000000000000" pitchFamily="2" charset="0"/>
                          <a:cs typeface="Andika" panose="02000000000000000000" pitchFamily="2" charset="0"/>
                        </a:rPr>
                        <a:t>XV</a:t>
                      </a:r>
                      <a:r>
                        <a:rPr lang="fr-FR" sz="1400" baseline="30000" dirty="0">
                          <a:latin typeface="+mn-lt"/>
                          <a:ea typeface="Andika" panose="02000000000000000000" pitchFamily="2" charset="0"/>
                          <a:cs typeface="Andika" panose="02000000000000000000" pitchFamily="2" charset="0"/>
                        </a:rPr>
                        <a:t>e</a:t>
                      </a:r>
                      <a:endParaRPr lang="fr-FR" sz="1400" dirty="0">
                        <a:latin typeface="+mn-lt"/>
                        <a:ea typeface="Andika" panose="02000000000000000000" pitchFamily="2" charset="0"/>
                        <a:cs typeface="Andika" panose="02000000000000000000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+mn-lt"/>
                          <a:ea typeface="Andika" panose="02000000000000000000" pitchFamily="2" charset="0"/>
                          <a:cs typeface="Andika" panose="02000000000000000000" pitchFamily="2" charset="0"/>
                        </a:rPr>
                        <a:t>Nombre de manuscrits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+mn-lt"/>
                          <a:ea typeface="Andika" panose="02000000000000000000" pitchFamily="2" charset="0"/>
                          <a:cs typeface="Andika" panose="02000000000000000000" pitchFamily="2" charset="0"/>
                        </a:rPr>
                        <a:t>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+mn-lt"/>
                          <a:ea typeface="Andika" panose="02000000000000000000" pitchFamily="2" charset="0"/>
                          <a:cs typeface="Andika" panose="02000000000000000000" pitchFamily="2" charset="0"/>
                        </a:rPr>
                        <a:t>1224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+mn-lt"/>
                          <a:ea typeface="Andika" panose="02000000000000000000" pitchFamily="2" charset="0"/>
                          <a:cs typeface="Andika" panose="02000000000000000000" pitchFamily="2" charset="0"/>
                        </a:rPr>
                        <a:t>444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+mn-lt"/>
                          <a:ea typeface="Andika" panose="02000000000000000000" pitchFamily="2" charset="0"/>
                          <a:cs typeface="Andika" panose="02000000000000000000" pitchFamily="2" charset="0"/>
                        </a:rPr>
                        <a:t>2.863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+mn-lt"/>
                          <a:ea typeface="Andika" panose="02000000000000000000" pitchFamily="2" charset="0"/>
                          <a:cs typeface="Andika" panose="02000000000000000000" pitchFamily="2" charset="0"/>
                        </a:rPr>
                        <a:t>5.272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+mn-lt"/>
                          <a:ea typeface="Andika" panose="02000000000000000000" pitchFamily="2" charset="0"/>
                          <a:cs typeface="Andika" panose="02000000000000000000" pitchFamily="2" charset="0"/>
                        </a:rPr>
                        <a:t>7.590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+mn-lt"/>
                          <a:ea typeface="Andika" panose="02000000000000000000" pitchFamily="2" charset="0"/>
                          <a:cs typeface="Andika" panose="02000000000000000000" pitchFamily="2" charset="0"/>
                        </a:rPr>
                        <a:t>16.928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+mn-lt"/>
                          <a:ea typeface="Andika" panose="02000000000000000000" pitchFamily="2" charset="0"/>
                          <a:cs typeface="Andika" panose="02000000000000000000" pitchFamily="2" charset="0"/>
                        </a:rPr>
                        <a:t>33.552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" name="ZoneTexte 12"/>
          <p:cNvSpPr txBox="1"/>
          <p:nvPr/>
        </p:nvSpPr>
        <p:spPr>
          <a:xfrm>
            <a:off x="9152442" y="2053113"/>
            <a:ext cx="66967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ea typeface="Andika" panose="02000000000000000000" pitchFamily="2" charset="0"/>
                <a:cs typeface="Andika" panose="02000000000000000000" pitchFamily="2" charset="0"/>
              </a:rPr>
              <a:t>TOTAL: 71. 882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1959342" y="1222527"/>
            <a:ext cx="8163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ea typeface="Andika" panose="02000000000000000000" pitchFamily="2" charset="0"/>
                <a:cs typeface="Andika" panose="02000000000000000000" pitchFamily="2" charset="0"/>
              </a:rPr>
              <a:t>Manuscrits médiévaux conservés en France (par siècle de production)</a:t>
            </a:r>
          </a:p>
        </p:txBody>
      </p:sp>
      <p:sp>
        <p:nvSpPr>
          <p:cNvPr id="15" name="Rectangle 1">
            <a:extLst>
              <a:ext uri="{FF2B5EF4-FFF2-40B4-BE49-F238E27FC236}">
                <a16:creationId xmlns:a16="http://schemas.microsoft.com/office/drawing/2014/main" id="{5CE8E6EF-C4E1-4E10-9F87-623BBA5942A7}"/>
              </a:ext>
            </a:extLst>
          </p:cNvPr>
          <p:cNvSpPr txBox="1">
            <a:spLocks noChangeArrowheads="1"/>
          </p:cNvSpPr>
          <p:nvPr/>
        </p:nvSpPr>
        <p:spPr>
          <a:xfrm>
            <a:off x="383458" y="112083"/>
            <a:ext cx="10068232" cy="1131960"/>
          </a:xfrm>
          <a:prstGeom prst="rect">
            <a:avLst/>
          </a:prstGeom>
          <a:ln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fr-FR" sz="2000" dirty="0">
                <a:cs typeface="Times New Roman" panose="02020603050405020304" pitchFamily="18" charset="0"/>
              </a:rPr>
              <a:t>II. La Renaissance carolingienne et les livres</a:t>
            </a:r>
            <a:br>
              <a:rPr lang="fr-FR" sz="1800" dirty="0">
                <a:cs typeface="Times New Roman" panose="02020603050405020304" pitchFamily="18" charset="0"/>
              </a:rPr>
            </a:br>
            <a:r>
              <a:rPr lang="fr-FR" sz="1800" dirty="0">
                <a:cs typeface="Times New Roman" panose="02020603050405020304" pitchFamily="18" charset="0"/>
              </a:rPr>
              <a:t>3. Quantifier l’ explosion documentaire : manuscrits conservés et estimation de production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136DF08-11DD-4491-B5B4-F0CBE3AD114E}"/>
              </a:ext>
            </a:extLst>
          </p:cNvPr>
          <p:cNvSpPr/>
          <p:nvPr/>
        </p:nvSpPr>
        <p:spPr>
          <a:xfrm>
            <a:off x="4800347" y="5211097"/>
            <a:ext cx="1295653" cy="550606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0CE3874-586C-478D-9A39-E62188A37A90}"/>
              </a:ext>
            </a:extLst>
          </p:cNvPr>
          <p:cNvSpPr/>
          <p:nvPr/>
        </p:nvSpPr>
        <p:spPr>
          <a:xfrm>
            <a:off x="4159045" y="4567788"/>
            <a:ext cx="4021394" cy="230353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2044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upload.wikimedia.org/wikipedia/commons/thumb/c/c4/European_Output_of_Books_500%E2%80%931800.png/1024px-European_Output_of_Books_500%E2%80%9318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4100" y="1120104"/>
            <a:ext cx="8165256" cy="5422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207258" y="5837493"/>
            <a:ext cx="58887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dirty="0">
                <a:ea typeface="Andika" panose="02000000000000000000" pitchFamily="2" charset="0"/>
                <a:cs typeface="Andika" panose="02000000000000000000" pitchFamily="2" charset="0"/>
              </a:rPr>
              <a:t>d’après  </a:t>
            </a:r>
            <a:r>
              <a:rPr lang="en-US" sz="1400" dirty="0" err="1">
                <a:ea typeface="Andika" panose="02000000000000000000" pitchFamily="2" charset="0"/>
                <a:cs typeface="Andika" panose="02000000000000000000" pitchFamily="2" charset="0"/>
              </a:rPr>
              <a:t>Eltjo</a:t>
            </a:r>
            <a:r>
              <a:rPr lang="en-US" sz="1400" dirty="0">
                <a:ea typeface="Andika" panose="02000000000000000000" pitchFamily="2" charset="0"/>
                <a:cs typeface="Andika" panose="02000000000000000000" pitchFamily="2" charset="0"/>
              </a:rPr>
              <a:t> </a:t>
            </a:r>
            <a:r>
              <a:rPr lang="en-US" sz="1400" cap="small" dirty="0" err="1">
                <a:ea typeface="Andika" panose="02000000000000000000" pitchFamily="2" charset="0"/>
                <a:cs typeface="Andika" panose="02000000000000000000" pitchFamily="2" charset="0"/>
              </a:rPr>
              <a:t>Buringh</a:t>
            </a:r>
            <a:r>
              <a:rPr lang="en-US" sz="1400" dirty="0">
                <a:ea typeface="Andika" panose="02000000000000000000" pitchFamily="2" charset="0"/>
                <a:cs typeface="Andika" panose="02000000000000000000" pitchFamily="2" charset="0"/>
              </a:rPr>
              <a:t> et Jan </a:t>
            </a:r>
            <a:r>
              <a:rPr lang="en-US" sz="1400" dirty="0" err="1">
                <a:ea typeface="Andika" panose="02000000000000000000" pitchFamily="2" charset="0"/>
                <a:cs typeface="Andika" panose="02000000000000000000" pitchFamily="2" charset="0"/>
              </a:rPr>
              <a:t>Luiten</a:t>
            </a:r>
            <a:r>
              <a:rPr lang="en-US" sz="1400" dirty="0">
                <a:ea typeface="Andika" panose="02000000000000000000" pitchFamily="2" charset="0"/>
                <a:cs typeface="Andika" panose="02000000000000000000" pitchFamily="2" charset="0"/>
              </a:rPr>
              <a:t> </a:t>
            </a:r>
            <a:r>
              <a:rPr lang="en-US" sz="1400" cap="small" dirty="0">
                <a:ea typeface="Andika" panose="02000000000000000000" pitchFamily="2" charset="0"/>
                <a:cs typeface="Andika" panose="02000000000000000000" pitchFamily="2" charset="0"/>
              </a:rPr>
              <a:t>Van </a:t>
            </a:r>
            <a:r>
              <a:rPr lang="en-US" sz="1400" cap="small" dirty="0" err="1">
                <a:ea typeface="Andika" panose="02000000000000000000" pitchFamily="2" charset="0"/>
                <a:cs typeface="Andika" panose="02000000000000000000" pitchFamily="2" charset="0"/>
              </a:rPr>
              <a:t>Zanden</a:t>
            </a:r>
            <a:r>
              <a:rPr lang="en-US" sz="1400" cap="small" dirty="0">
                <a:ea typeface="Andika" panose="02000000000000000000" pitchFamily="2" charset="0"/>
                <a:cs typeface="Andika" panose="02000000000000000000" pitchFamily="2" charset="0"/>
              </a:rPr>
              <a:t>, “</a:t>
            </a:r>
            <a:r>
              <a:rPr lang="en-US" sz="1400" dirty="0">
                <a:ea typeface="Andika" panose="02000000000000000000" pitchFamily="2" charset="0"/>
                <a:cs typeface="Andika" panose="02000000000000000000" pitchFamily="2" charset="0"/>
              </a:rPr>
              <a:t>Charting the "Rise of the West": Manuscripts and Printed Books in Europe, a Long-Term Perspective from the Sixth through Eighteenth Centuries”, </a:t>
            </a:r>
            <a:r>
              <a:rPr lang="en-US" sz="1400" i="1" dirty="0">
                <a:ea typeface="Andika" panose="02000000000000000000" pitchFamily="2" charset="0"/>
                <a:cs typeface="Andika" panose="02000000000000000000" pitchFamily="2" charset="0"/>
              </a:rPr>
              <a:t>The Journal of Economic History</a:t>
            </a:r>
            <a:r>
              <a:rPr lang="en-US" sz="1400" dirty="0">
                <a:ea typeface="Andika" panose="02000000000000000000" pitchFamily="2" charset="0"/>
                <a:cs typeface="Andika" panose="02000000000000000000" pitchFamily="2" charset="0"/>
              </a:rPr>
              <a:t>, 69/2, 2009, p. 409-445.</a:t>
            </a:r>
            <a:endParaRPr lang="fr-FR" sz="1400" dirty="0">
              <a:ea typeface="Andika" panose="02000000000000000000" pitchFamily="2" charset="0"/>
              <a:cs typeface="Andika" panose="02000000000000000000" pitchFamily="2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6096000" y="803365"/>
            <a:ext cx="57480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Production estimée de manuscrits en Occident (500-1800)</a:t>
            </a:r>
          </a:p>
          <a:p>
            <a:pPr algn="ctr"/>
            <a:r>
              <a:rPr lang="fr-FR" dirty="0"/>
              <a:t>(échelle logarithmique)</a:t>
            </a:r>
          </a:p>
        </p:txBody>
      </p:sp>
      <p:sp>
        <p:nvSpPr>
          <p:cNvPr id="10" name="Rectangle 9"/>
          <p:cNvSpPr/>
          <p:nvPr/>
        </p:nvSpPr>
        <p:spPr>
          <a:xfrm>
            <a:off x="475839" y="2511484"/>
            <a:ext cx="36294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Extrapolation du nombre de manuscrits produits en Occident du Vie au XVe s.= 11 millions</a:t>
            </a:r>
          </a:p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« révolution de l’écrit »</a:t>
            </a: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6BAD8659-5E3D-481E-9D9B-45F5B74DA2F9}"/>
              </a:ext>
            </a:extLst>
          </p:cNvPr>
          <p:cNvSpPr txBox="1">
            <a:spLocks noChangeArrowheads="1"/>
          </p:cNvSpPr>
          <p:nvPr/>
        </p:nvSpPr>
        <p:spPr>
          <a:xfrm>
            <a:off x="-173620" y="166680"/>
            <a:ext cx="7595917" cy="1131960"/>
          </a:xfrm>
          <a:prstGeom prst="rect">
            <a:avLst/>
          </a:prstGeom>
          <a:ln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fr-FR" sz="2000" dirty="0">
                <a:cs typeface="Times New Roman" panose="02020603050405020304" pitchFamily="18" charset="0"/>
              </a:rPr>
              <a:t>II. La Renaissance carolingienne et les livres</a:t>
            </a:r>
            <a:br>
              <a:rPr lang="fr-FR" sz="1800" dirty="0">
                <a:cs typeface="Times New Roman" panose="02020603050405020304" pitchFamily="18" charset="0"/>
              </a:rPr>
            </a:br>
            <a:r>
              <a:rPr lang="fr-FR" sz="1800" dirty="0">
                <a:cs typeface="Times New Roman" panose="02020603050405020304" pitchFamily="18" charset="0"/>
              </a:rPr>
              <a:t>3. Quantifier l’ explosion documentaire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F780C8D-49FC-45F0-9B18-9122CCC9B630}"/>
              </a:ext>
            </a:extLst>
          </p:cNvPr>
          <p:cNvSpPr/>
          <p:nvPr/>
        </p:nvSpPr>
        <p:spPr>
          <a:xfrm>
            <a:off x="7567341" y="3857625"/>
            <a:ext cx="376509" cy="197034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3480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5EF586-AB3D-45C7-AF31-984043D75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dirty="0">
                <a:cs typeface="Times New Roman" pitchFamily="18" charset="0"/>
              </a:rPr>
              <a:t>II. La Renaissance carolingienne et les livres</a:t>
            </a:r>
            <a:br>
              <a:rPr lang="fr-FR" sz="2000" dirty="0">
                <a:cs typeface="Times New Roman" pitchFamily="18" charset="0"/>
              </a:rPr>
            </a:br>
            <a:r>
              <a:rPr lang="fr-FR" sz="1800" dirty="0">
                <a:cs typeface="Times New Roman" pitchFamily="18" charset="0"/>
              </a:rPr>
              <a:t>4 : Le décor fastueux des livres sacrés</a:t>
            </a:r>
            <a:endParaRPr lang="fr-FR" sz="1800" dirty="0"/>
          </a:p>
        </p:txBody>
      </p: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DD247B15-A428-49C0-8638-170ED4D55D7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052" y="355600"/>
            <a:ext cx="4304649" cy="5462588"/>
          </a:xfr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23AAEF5-35F1-4917-87E6-6B97291A39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756" y="1537575"/>
            <a:ext cx="4095988" cy="5310900"/>
          </a:xfrm>
          <a:prstGeom prst="rect">
            <a:avLst/>
          </a:prstGeom>
        </p:spPr>
      </p:pic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01EC1BC7-D94D-4EC5-A5E4-11AB0878C8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0175" y="2516187"/>
            <a:ext cx="256222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800" dirty="0"/>
              <a:t>Enluminure</a:t>
            </a:r>
          </a:p>
          <a:p>
            <a:pPr marL="0" indent="0">
              <a:buNone/>
            </a:pPr>
            <a:r>
              <a:rPr lang="fr-FR" sz="1800" dirty="0"/>
              <a:t>Les reliures : plats d’orfèvrerie et d’ivoire</a:t>
            </a:r>
          </a:p>
          <a:p>
            <a:pPr marL="0" indent="0">
              <a:buNone/>
            </a:pPr>
            <a:r>
              <a:rPr lang="fr-FR" sz="1800" dirty="0"/>
              <a:t>Fonds pourpre et chrysographie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8B4A10E-4DDB-4E37-A581-5F6BC059536F}"/>
              </a:ext>
            </a:extLst>
          </p:cNvPr>
          <p:cNvSpPr txBox="1"/>
          <p:nvPr/>
        </p:nvSpPr>
        <p:spPr>
          <a:xfrm>
            <a:off x="5210175" y="5697974"/>
            <a:ext cx="587252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FontTx/>
              <a:buNone/>
            </a:pPr>
            <a:r>
              <a:rPr lang="fr-FR" sz="1400" dirty="0"/>
              <a:t>Codex aureus (« Manuscrit doré »</a:t>
            </a:r>
          </a:p>
          <a:p>
            <a:pPr algn="ctr">
              <a:buClrTx/>
              <a:buFontTx/>
              <a:buNone/>
            </a:pPr>
            <a:r>
              <a:rPr lang="fr-FR" sz="1400" dirty="0"/>
              <a:t>Saint-Denis, v. 870</a:t>
            </a:r>
          </a:p>
          <a:p>
            <a:pPr algn="ctr">
              <a:buClrTx/>
              <a:buFontTx/>
              <a:buNone/>
            </a:pPr>
            <a:r>
              <a:rPr lang="fr-FR" sz="1400" dirty="0"/>
              <a:t>Aujourd’hui bibliothèque de Munich</a:t>
            </a:r>
          </a:p>
          <a:p>
            <a:pPr algn="ctr">
              <a:buClrTx/>
              <a:buFontTx/>
              <a:buNone/>
            </a:pPr>
            <a:r>
              <a:rPr lang="fr-FR" sz="1400" dirty="0"/>
              <a:t>G : plat supérieur de reliure</a:t>
            </a:r>
          </a:p>
          <a:p>
            <a:pPr algn="ctr">
              <a:buClrTx/>
              <a:buFontTx/>
              <a:buNone/>
            </a:pPr>
            <a:r>
              <a:rPr lang="fr-FR" sz="1400" dirty="0"/>
              <a:t>D : lettre de saint Jérôme avec lettrine B</a:t>
            </a:r>
          </a:p>
        </p:txBody>
      </p:sp>
    </p:spTree>
    <p:extLst>
      <p:ext uri="{BB962C8B-B14F-4D97-AF65-F5344CB8AC3E}">
        <p14:creationId xmlns:p14="http://schemas.microsoft.com/office/powerpoint/2010/main" val="14787375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25A4C2-0AA5-4580-8BAC-873ED66B4B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09800" y="5876925"/>
            <a:ext cx="4724400" cy="900112"/>
          </a:xfrm>
        </p:spPr>
        <p:txBody>
          <a:bodyPr>
            <a:norm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Plat de reliure en ivoire, </a:t>
            </a:r>
            <a:r>
              <a:rPr kumimoji="0" lang="fr-FR" altLang="fr-F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Aix-La-Chapelle, 9</a:t>
            </a:r>
            <a:r>
              <a:rPr kumimoji="0" lang="fr-FR" altLang="fr-FR" sz="16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kumimoji="0" lang="fr-FR" altLang="fr-F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siècle, 25,3 cm de haut, 15,7 cm de marge. 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Trésor de la cathédrale de Narbonne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489688DA-EE21-4835-AD7B-E728CE6E3C2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099" y="-114017"/>
            <a:ext cx="4593539" cy="6891054"/>
          </a:xfr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AD632FFD-4912-4DDA-8999-D9AD19BFA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>
            <a:normAutofit/>
          </a:bodyPr>
          <a:lstStyle/>
          <a:p>
            <a:r>
              <a:rPr lang="fr-FR" sz="2000" dirty="0">
                <a:cs typeface="Times New Roman" pitchFamily="18" charset="0"/>
              </a:rPr>
              <a:t>II. La Renaissance carolingienne et les livres</a:t>
            </a:r>
            <a:br>
              <a:rPr lang="fr-FR" sz="2000" dirty="0">
                <a:cs typeface="Times New Roman" pitchFamily="18" charset="0"/>
              </a:rPr>
            </a:br>
            <a:r>
              <a:rPr lang="fr-FR" sz="1800" dirty="0">
                <a:cs typeface="Times New Roman" pitchFamily="18" charset="0"/>
              </a:rPr>
              <a:t>5 : Un plat de reliure : la Croix glorieuse</a:t>
            </a:r>
            <a:endParaRPr lang="fr-FR" sz="1800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F6E6E0D-D089-48E2-A887-BC5060DF6FAD}"/>
              </a:ext>
            </a:extLst>
          </p:cNvPr>
          <p:cNvSpPr txBox="1"/>
          <p:nvPr/>
        </p:nvSpPr>
        <p:spPr>
          <a:xfrm>
            <a:off x="589815" y="1502894"/>
            <a:ext cx="672573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La crucifixion de Jésus</a:t>
            </a:r>
          </a:p>
          <a:p>
            <a:pPr marL="285750" indent="-285750">
              <a:buFontTx/>
              <a:buChar char="-"/>
            </a:pPr>
            <a:r>
              <a:rPr lang="fr-FR" sz="1600" dirty="0"/>
              <a:t>La croix glorieuse et le sang de l’alliance</a:t>
            </a:r>
          </a:p>
          <a:p>
            <a:pPr marL="285750" indent="-285750">
              <a:buFontTx/>
              <a:buChar char="-"/>
            </a:pPr>
            <a:r>
              <a:rPr lang="fr-FR" sz="1600" dirty="0"/>
              <a:t>Le </a:t>
            </a:r>
            <a:r>
              <a:rPr lang="fr-FR" sz="1600" i="1" dirty="0" err="1"/>
              <a:t>titulus</a:t>
            </a:r>
            <a:r>
              <a:rPr lang="fr-FR" sz="1600" i="1" dirty="0"/>
              <a:t> </a:t>
            </a:r>
            <a:r>
              <a:rPr lang="fr-FR" sz="1600" dirty="0"/>
              <a:t>de Ponce Pilate </a:t>
            </a:r>
            <a:r>
              <a:rPr lang="fr-FR" sz="1600" i="1" dirty="0"/>
              <a:t>: </a:t>
            </a:r>
            <a:r>
              <a:rPr lang="fr-FR" sz="1600" dirty="0"/>
              <a:t>« Celui-ci est Jésus de Nazareth, le roi des Juifs)</a:t>
            </a:r>
            <a:endParaRPr lang="fr-FR" sz="1600" i="1" dirty="0"/>
          </a:p>
          <a:p>
            <a:pPr marL="285750" indent="-285750">
              <a:buFontTx/>
              <a:buChar char="-"/>
            </a:pPr>
            <a:r>
              <a:rPr lang="fr-FR" sz="1600" dirty="0"/>
              <a:t>L’éponge de vinaigre et la lance</a:t>
            </a:r>
          </a:p>
          <a:p>
            <a:pPr marL="285750" indent="-285750">
              <a:buFontTx/>
              <a:buChar char="-"/>
            </a:pPr>
            <a:r>
              <a:rPr lang="fr-FR" sz="1600" dirty="0"/>
              <a:t>Le partage des vêtements</a:t>
            </a:r>
          </a:p>
          <a:p>
            <a:pPr marL="285750" indent="-285750">
              <a:buFontTx/>
              <a:buChar char="-"/>
            </a:pPr>
            <a:r>
              <a:rPr lang="fr-FR" sz="1600" dirty="0"/>
              <a:t>Les dernières paroles à Marie et Jean : « Fils, voici ta mère » ; « Mère, voici ton fils »</a:t>
            </a:r>
          </a:p>
          <a:p>
            <a:pPr marL="285750" indent="-285750">
              <a:buFontTx/>
              <a:buChar char="-"/>
            </a:pPr>
            <a:r>
              <a:rPr lang="fr-FR" sz="1600" dirty="0"/>
              <a:t>Le Soleil et la Lune</a:t>
            </a:r>
            <a:endParaRPr lang="fr-FR" dirty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86D653FC-A302-45C4-9414-940D02E787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619" y="3575936"/>
            <a:ext cx="8505825" cy="3282064"/>
          </a:xfrm>
          <a:prstGeom prst="rect">
            <a:avLst/>
          </a:prstGeom>
        </p:spPr>
      </p:pic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74332806-2BBA-454C-AF89-E569527EE268}"/>
              </a:ext>
            </a:extLst>
          </p:cNvPr>
          <p:cNvCxnSpPr/>
          <p:nvPr/>
        </p:nvCxnSpPr>
        <p:spPr>
          <a:xfrm>
            <a:off x="8020050" y="2324100"/>
            <a:ext cx="323850" cy="762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9F752F64-1587-4F01-BC03-0C30DF4BC19F}"/>
              </a:ext>
            </a:extLst>
          </p:cNvPr>
          <p:cNvCxnSpPr/>
          <p:nvPr/>
        </p:nvCxnSpPr>
        <p:spPr>
          <a:xfrm>
            <a:off x="8810625" y="1352550"/>
            <a:ext cx="323850" cy="762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8E07F0D9-0E4E-4BBA-B56D-A75E5FDDD1DA}"/>
              </a:ext>
            </a:extLst>
          </p:cNvPr>
          <p:cNvCxnSpPr/>
          <p:nvPr/>
        </p:nvCxnSpPr>
        <p:spPr>
          <a:xfrm>
            <a:off x="8791575" y="2286000"/>
            <a:ext cx="323850" cy="762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298389CB-19C2-48DC-BFBB-BF532FC26D6D}"/>
              </a:ext>
            </a:extLst>
          </p:cNvPr>
          <p:cNvCxnSpPr>
            <a:cxnSpLocks/>
          </p:cNvCxnSpPr>
          <p:nvPr/>
        </p:nvCxnSpPr>
        <p:spPr>
          <a:xfrm flipH="1" flipV="1">
            <a:off x="9763125" y="5715000"/>
            <a:ext cx="342900" cy="16192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E610832C-19BD-4BD1-BD49-7743C2CCE595}"/>
              </a:ext>
            </a:extLst>
          </p:cNvPr>
          <p:cNvCxnSpPr/>
          <p:nvPr/>
        </p:nvCxnSpPr>
        <p:spPr>
          <a:xfrm>
            <a:off x="8582025" y="742950"/>
            <a:ext cx="323850" cy="762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0964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25A4C2-0AA5-4580-8BAC-873ED66B4B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09800" y="5876925"/>
            <a:ext cx="4724400" cy="900112"/>
          </a:xfrm>
        </p:spPr>
        <p:txBody>
          <a:bodyPr>
            <a:norm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Plat de reliure en ivoire, </a:t>
            </a:r>
            <a:r>
              <a:rPr kumimoji="0" lang="fr-FR" altLang="fr-F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Aix-La-Chapelle, 9</a:t>
            </a:r>
            <a:r>
              <a:rPr kumimoji="0" lang="fr-FR" altLang="fr-FR" sz="16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kumimoji="0" lang="fr-FR" altLang="fr-F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siècle, 25,3 cm de haut, 15,7 cm de marge. 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Trésor de la cathédrale de Narbonne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489688DA-EE21-4835-AD7B-E728CE6E3C2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275" y="0"/>
            <a:ext cx="4593539" cy="6891054"/>
          </a:xfr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AD632FFD-4912-4DDA-8999-D9AD19BFA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FR" sz="2000" dirty="0">
                <a:cs typeface="Times New Roman" pitchFamily="18" charset="0"/>
              </a:rPr>
              <a:t>II. La Renaissance carolingienne et les livres</a:t>
            </a:r>
            <a:br>
              <a:rPr lang="fr-FR" sz="2000" dirty="0">
                <a:cs typeface="Times New Roman" pitchFamily="18" charset="0"/>
              </a:rPr>
            </a:br>
            <a:r>
              <a:rPr lang="fr-FR" sz="1800" dirty="0">
                <a:cs typeface="Times New Roman" pitchFamily="18" charset="0"/>
              </a:rPr>
              <a:t>5 : Un plat de reliure : « la Croix glorieuse »</a:t>
            </a:r>
            <a:endParaRPr lang="fr-FR" sz="18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C7710A9-1CD5-4475-ACE3-7D64A4E15FB0}"/>
              </a:ext>
            </a:extLst>
          </p:cNvPr>
          <p:cNvSpPr/>
          <p:nvPr/>
        </p:nvSpPr>
        <p:spPr>
          <a:xfrm>
            <a:off x="8143875" y="5019675"/>
            <a:ext cx="1276894" cy="1473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09541DB-535A-4737-B9B4-20583402E855}"/>
              </a:ext>
            </a:extLst>
          </p:cNvPr>
          <p:cNvSpPr/>
          <p:nvPr/>
        </p:nvSpPr>
        <p:spPr>
          <a:xfrm>
            <a:off x="8086725" y="507206"/>
            <a:ext cx="1276894" cy="1473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E0B8188-EF9C-42FE-BE32-44A38DE96F30}"/>
              </a:ext>
            </a:extLst>
          </p:cNvPr>
          <p:cNvSpPr/>
          <p:nvPr/>
        </p:nvSpPr>
        <p:spPr>
          <a:xfrm>
            <a:off x="10172700" y="535781"/>
            <a:ext cx="1276894" cy="1473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995A24A-3577-491F-9CB3-36A8165C7778}"/>
              </a:ext>
            </a:extLst>
          </p:cNvPr>
          <p:cNvSpPr/>
          <p:nvPr/>
        </p:nvSpPr>
        <p:spPr>
          <a:xfrm>
            <a:off x="8086725" y="3905249"/>
            <a:ext cx="1276894" cy="112222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07B81D5-6315-44EE-B925-E760098F91C6}"/>
              </a:ext>
            </a:extLst>
          </p:cNvPr>
          <p:cNvSpPr/>
          <p:nvPr/>
        </p:nvSpPr>
        <p:spPr>
          <a:xfrm>
            <a:off x="10241048" y="4926806"/>
            <a:ext cx="1276894" cy="1473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7B40703-2020-4EC5-AAC2-3846D8EE9CB0}"/>
              </a:ext>
            </a:extLst>
          </p:cNvPr>
          <p:cNvSpPr/>
          <p:nvPr/>
        </p:nvSpPr>
        <p:spPr>
          <a:xfrm>
            <a:off x="10241048" y="3705224"/>
            <a:ext cx="1276894" cy="11969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F6E6E0D-D089-48E2-A887-BC5060DF6FAD}"/>
              </a:ext>
            </a:extLst>
          </p:cNvPr>
          <p:cNvSpPr txBox="1"/>
          <p:nvPr/>
        </p:nvSpPr>
        <p:spPr>
          <a:xfrm>
            <a:off x="133117" y="2364704"/>
            <a:ext cx="624840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Avant la croix (Vendredi saint) :</a:t>
            </a:r>
          </a:p>
          <a:p>
            <a:pPr marL="285750" indent="-285750">
              <a:buFontTx/>
              <a:buChar char="-"/>
            </a:pPr>
            <a:r>
              <a:rPr lang="fr-FR" dirty="0"/>
              <a:t>Jeudi saint :</a:t>
            </a:r>
          </a:p>
          <a:p>
            <a:pPr marL="742950" lvl="1" indent="-285750">
              <a:buFontTx/>
              <a:buChar char="-"/>
            </a:pPr>
            <a:r>
              <a:rPr lang="fr-FR" sz="1600" dirty="0"/>
              <a:t>La Cène (dernier repas)</a:t>
            </a:r>
          </a:p>
          <a:p>
            <a:pPr marL="742950" lvl="1" indent="-285750">
              <a:buFontTx/>
              <a:buChar char="-"/>
            </a:pPr>
            <a:r>
              <a:rPr lang="fr-FR" sz="1600" dirty="0"/>
              <a:t>Trahison de Judas et arrestation</a:t>
            </a:r>
          </a:p>
          <a:p>
            <a:pPr marL="742950" lvl="1" indent="-285750">
              <a:buFontTx/>
              <a:buChar char="-"/>
            </a:pPr>
            <a:endParaRPr lang="fr-FR" sz="1600" dirty="0"/>
          </a:p>
          <a:p>
            <a:r>
              <a:rPr lang="fr-FR" dirty="0"/>
              <a:t>Après la croix :</a:t>
            </a:r>
          </a:p>
          <a:p>
            <a:pPr marL="285750" indent="-285750">
              <a:buFontTx/>
              <a:buChar char="-"/>
            </a:pPr>
            <a:r>
              <a:rPr lang="fr-FR" dirty="0"/>
              <a:t>Dimanche de Pâques : </a:t>
            </a:r>
          </a:p>
          <a:p>
            <a:pPr marL="742950" lvl="1" indent="-285750">
              <a:buFontTx/>
              <a:buChar char="-"/>
            </a:pPr>
            <a:r>
              <a:rPr lang="fr-FR" sz="1600" dirty="0"/>
              <a:t>Les femmes au tombeau</a:t>
            </a:r>
          </a:p>
          <a:p>
            <a:pPr marL="742950" lvl="1" indent="-285750">
              <a:buFontTx/>
              <a:buChar char="-"/>
            </a:pPr>
            <a:r>
              <a:rPr lang="fr-FR" sz="1600" dirty="0"/>
              <a:t>L’apparition à Thomas et aux apôtres</a:t>
            </a:r>
          </a:p>
          <a:p>
            <a:pPr marL="285750" indent="-285750">
              <a:buFontTx/>
              <a:buChar char="-"/>
            </a:pPr>
            <a:r>
              <a:rPr lang="fr-FR" dirty="0"/>
              <a:t>L’Ascension : Jésus à la droite de Dieu le Père</a:t>
            </a:r>
          </a:p>
          <a:p>
            <a:pPr marL="285750" indent="-285750">
              <a:buFontTx/>
              <a:buChar char="-"/>
            </a:pPr>
            <a:r>
              <a:rPr lang="fr-FR" dirty="0"/>
              <a:t>La Pentecôte : L’Esprit Saint sur Marie et les apôtres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A8AB26E-5205-4211-95C9-85C3421A69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307" y="2572673"/>
            <a:ext cx="4593539" cy="428532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EC1BEAC-21E9-4983-B353-BADA67D93A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167" y="0"/>
            <a:ext cx="4215045" cy="4350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91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90447" y="177473"/>
            <a:ext cx="5700370" cy="1143000"/>
          </a:xfrm>
        </p:spPr>
        <p:txBody>
          <a:bodyPr>
            <a:normAutofit/>
          </a:bodyPr>
          <a:lstStyle/>
          <a:p>
            <a:pPr algn="ctr"/>
            <a:r>
              <a:rPr lang="fr-FR" sz="2000" dirty="0">
                <a:cs typeface="Times New Roman" pitchFamily="18" charset="0"/>
              </a:rPr>
              <a:t>III. Le décor des livres carolingiens</a:t>
            </a:r>
            <a:br>
              <a:rPr lang="fr-FR" sz="2000" dirty="0"/>
            </a:br>
            <a:r>
              <a:rPr lang="fr-FR" sz="1800" dirty="0"/>
              <a:t>1. Le décor des bibles : les p</a:t>
            </a:r>
            <a:r>
              <a:rPr lang="fr-FR" sz="1800" dirty="0">
                <a:cs typeface="Times New Roman" pitchFamily="18" charset="0"/>
              </a:rPr>
              <a:t>ortraits des quatre évangélistes</a:t>
            </a:r>
            <a:endParaRPr lang="fr-FR" sz="2000" dirty="0"/>
          </a:p>
        </p:txBody>
      </p:sp>
      <p:sp>
        <p:nvSpPr>
          <p:cNvPr id="5" name="ZoneTexte 4"/>
          <p:cNvSpPr txBox="1"/>
          <p:nvPr/>
        </p:nvSpPr>
        <p:spPr>
          <a:xfrm>
            <a:off x="644056" y="2922060"/>
            <a:ext cx="64715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Evangiles d’Ebbon (bib. Epernay) : peintures de l’Ecole de Reims, années 820-840.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Quatre récits de la vie de Jésus : les Evangiles, dans le Nouveau Testament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Le « Tétramorphe » : symboles des quatre évangélistes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69" t="7349" r="4960" b="10243"/>
          <a:stretch/>
        </p:blipFill>
        <p:spPr>
          <a:xfrm>
            <a:off x="8522057" y="1909428"/>
            <a:ext cx="3620704" cy="4943048"/>
          </a:xfrm>
          <a:prstGeom prst="rect">
            <a:avLst/>
          </a:prstGeom>
        </p:spPr>
      </p:pic>
      <p:pic>
        <p:nvPicPr>
          <p:cNvPr id="9" name="Espace réservé du contenu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06" y="4228809"/>
            <a:ext cx="4556544" cy="2612419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11021" r="10709" b="22314"/>
          <a:stretch/>
        </p:blipFill>
        <p:spPr>
          <a:xfrm>
            <a:off x="6654377" y="4249679"/>
            <a:ext cx="2113383" cy="2605821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657" y="4187529"/>
            <a:ext cx="1930048" cy="2670471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17" y="5139"/>
            <a:ext cx="6471588" cy="284365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AC0F0CD-CF37-4DEE-B3CD-E7C16660F851}"/>
              </a:ext>
            </a:extLst>
          </p:cNvPr>
          <p:cNvSpPr txBox="1"/>
          <p:nvPr/>
        </p:nvSpPr>
        <p:spPr>
          <a:xfrm>
            <a:off x="1521193" y="3902996"/>
            <a:ext cx="15162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Jean et l’aigle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91FBA0F-B42F-46C9-9C8F-69F09151C5F2}"/>
              </a:ext>
            </a:extLst>
          </p:cNvPr>
          <p:cNvSpPr txBox="1"/>
          <p:nvPr/>
        </p:nvSpPr>
        <p:spPr>
          <a:xfrm>
            <a:off x="4978684" y="3959877"/>
            <a:ext cx="15162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Matthieu (et l’homme)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7828B13-067A-4160-9C93-2B761D481B15}"/>
              </a:ext>
            </a:extLst>
          </p:cNvPr>
          <p:cNvSpPr txBox="1"/>
          <p:nvPr/>
        </p:nvSpPr>
        <p:spPr>
          <a:xfrm>
            <a:off x="6795256" y="3974635"/>
            <a:ext cx="13638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Luc et le </a:t>
            </a:r>
            <a:r>
              <a:rPr lang="fr-FR" sz="1000" dirty="0" err="1"/>
              <a:t>boeuf</a:t>
            </a:r>
            <a:endParaRPr lang="fr-FR" sz="1000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8DEBBD0-7946-475B-ADB5-B3E2D28A8C7F}"/>
              </a:ext>
            </a:extLst>
          </p:cNvPr>
          <p:cNvSpPr txBox="1"/>
          <p:nvPr/>
        </p:nvSpPr>
        <p:spPr>
          <a:xfrm>
            <a:off x="9081250" y="1223661"/>
            <a:ext cx="18031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Marc et le lion</a:t>
            </a:r>
          </a:p>
        </p:txBody>
      </p:sp>
    </p:spTree>
    <p:extLst>
      <p:ext uri="{BB962C8B-B14F-4D97-AF65-F5344CB8AC3E}">
        <p14:creationId xmlns:p14="http://schemas.microsoft.com/office/powerpoint/2010/main" val="284585525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du contenu 7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1" t="11665" r="14752" b="15952"/>
          <a:stretch/>
        </p:blipFill>
        <p:spPr>
          <a:xfrm>
            <a:off x="8231046" y="0"/>
            <a:ext cx="3960955" cy="5223856"/>
          </a:xfrm>
        </p:spPr>
      </p:pic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1156447" y="0"/>
            <a:ext cx="6907179" cy="1143000"/>
          </a:xfrm>
        </p:spPr>
        <p:txBody>
          <a:bodyPr>
            <a:noAutofit/>
          </a:bodyPr>
          <a:lstStyle/>
          <a:p>
            <a:pPr algn="ctr"/>
            <a:r>
              <a:rPr lang="fr-FR" sz="1800" dirty="0">
                <a:cs typeface="Times New Roman" pitchFamily="18" charset="0"/>
              </a:rPr>
              <a:t>III. Le décor des livres carolingiens </a:t>
            </a:r>
            <a:br>
              <a:rPr lang="fr-FR" sz="1800" dirty="0">
                <a:cs typeface="Times New Roman" pitchFamily="18" charset="0"/>
              </a:rPr>
            </a:br>
            <a:r>
              <a:rPr lang="fr-FR" sz="1800" dirty="0">
                <a:cs typeface="Times New Roman" pitchFamily="18" charset="0"/>
              </a:rPr>
              <a:t>2</a:t>
            </a:r>
            <a:r>
              <a:rPr lang="fr-FR" sz="1800" dirty="0"/>
              <a:t>. Les scripteurs au travail dans les portraits d’évangélistes</a:t>
            </a:r>
            <a:br>
              <a:rPr lang="fr-FR" sz="1800" dirty="0"/>
            </a:br>
            <a:endParaRPr lang="fr-FR" sz="1800" dirty="0"/>
          </a:p>
        </p:txBody>
      </p:sp>
      <p:sp>
        <p:nvSpPr>
          <p:cNvPr id="9" name="ZoneTexte 8"/>
          <p:cNvSpPr txBox="1"/>
          <p:nvPr/>
        </p:nvSpPr>
        <p:spPr>
          <a:xfrm>
            <a:off x="4688538" y="1678969"/>
            <a:ext cx="354250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matériel du scripteur </a:t>
            </a:r>
          </a:p>
          <a:p>
            <a:pPr marL="285750" indent="-285750">
              <a:buFont typeface="Courier New" pitchFamily="49" charset="0"/>
              <a:buChar char="o"/>
            </a:pPr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Finition du parchemin : craie, pierre ponce</a:t>
            </a:r>
          </a:p>
          <a:p>
            <a:pPr marL="285750" indent="-285750">
              <a:buFont typeface="Courier New" pitchFamily="49" charset="0"/>
              <a:buChar char="o"/>
            </a:pPr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Réglure : règle ou compas et crayon</a:t>
            </a:r>
          </a:p>
          <a:p>
            <a:pPr marL="285750" indent="-285750">
              <a:buFont typeface="Courier New" pitchFamily="49" charset="0"/>
              <a:buChar char="o"/>
            </a:pPr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Ecriture : un ou deux encriers, une plume</a:t>
            </a:r>
          </a:p>
          <a:p>
            <a:pPr marL="285750" indent="-285750">
              <a:buFont typeface="Courier New" pitchFamily="49" charset="0"/>
              <a:buChar char="o"/>
            </a:pPr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Correction : couteau</a:t>
            </a:r>
          </a:p>
          <a:p>
            <a:pPr marL="285750" indent="-285750">
              <a:buFont typeface="Courier New" pitchFamily="49" charset="0"/>
              <a:buChar char="o"/>
            </a:pPr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Copier le texte d’un rouleau dans un codex (ou un cahier de codex)</a:t>
            </a:r>
          </a:p>
          <a:p>
            <a:endParaRPr lang="fr-FR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2" t="10585" r="10156" b="21176"/>
          <a:stretch/>
        </p:blipFill>
        <p:spPr>
          <a:xfrm>
            <a:off x="2350" y="1008407"/>
            <a:ext cx="4686187" cy="5857523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74" y="3410533"/>
            <a:ext cx="3960955" cy="3492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96712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3CD6D8-F8B1-4C56-8384-6872DE840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dirty="0">
                <a:cs typeface="Times New Roman" pitchFamily="18" charset="0"/>
              </a:rPr>
              <a:t>III. Le décor des livres carolingiens</a:t>
            </a:r>
            <a:br>
              <a:rPr lang="fr-FR" sz="2000" dirty="0">
                <a:cs typeface="Times New Roman" pitchFamily="18" charset="0"/>
              </a:rPr>
            </a:br>
            <a:r>
              <a:rPr lang="fr-FR" sz="1800" dirty="0">
                <a:cs typeface="Times New Roman" pitchFamily="18" charset="0"/>
              </a:rPr>
              <a:t>2</a:t>
            </a:r>
            <a:r>
              <a:rPr lang="fr-FR" sz="1800" dirty="0"/>
              <a:t>. Les scripteurs au travail dans les portraits d’évangélistes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D26EBCCD-0692-4D7A-A45B-E9347D66044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951" y="0"/>
            <a:ext cx="5267324" cy="6910730"/>
          </a:xfrm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B443FEC-9C9B-4C5E-81FC-5F57B4F08B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850" y="2037104"/>
            <a:ext cx="479107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800" dirty="0"/>
              <a:t>Codex aureus, Saint-Denis, 870</a:t>
            </a:r>
          </a:p>
          <a:p>
            <a:pPr marL="0" indent="0">
              <a:buNone/>
            </a:pPr>
            <a:r>
              <a:rPr lang="fr-FR" sz="1800" dirty="0"/>
              <a:t>Le Christ en gloire entouré par les évangélistes, et les prophètes dans des médaillons</a:t>
            </a:r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/>
          </a:p>
          <a:p>
            <a:pPr>
              <a:buFontTx/>
              <a:buChar char="-"/>
            </a:pPr>
            <a:r>
              <a:rPr lang="fr-FR" sz="1800" dirty="0"/>
              <a:t>Où est saint Jean?</a:t>
            </a:r>
          </a:p>
          <a:p>
            <a:pPr>
              <a:buFontTx/>
              <a:buChar char="-"/>
            </a:pPr>
            <a:r>
              <a:rPr lang="fr-FR" sz="1800" dirty="0"/>
              <a:t>Trouver l’évangéliste qui tient un codex</a:t>
            </a:r>
          </a:p>
          <a:p>
            <a:pPr>
              <a:buFontTx/>
              <a:buChar char="-"/>
            </a:pP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32611086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 Box 1"/>
          <p:cNvSpPr txBox="1">
            <a:spLocks noChangeArrowheads="1"/>
          </p:cNvSpPr>
          <p:nvPr/>
        </p:nvSpPr>
        <p:spPr bwMode="auto">
          <a:xfrm>
            <a:off x="3133732" y="2356460"/>
            <a:ext cx="3600000" cy="161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9pPr>
          </a:lstStyle>
          <a:p>
            <a:pPr>
              <a:lnSpc>
                <a:spcPct val="98000"/>
              </a:lnSpc>
              <a:spcBef>
                <a:spcPts val="1750"/>
              </a:spcBef>
              <a:buClr>
                <a:srgbClr val="33CC33"/>
              </a:buClr>
              <a:buSzPct val="100000"/>
            </a:pPr>
            <a:r>
              <a:rPr lang="en-GB" sz="1400" dirty="0"/>
              <a:t>Un chef-d’oeuvre </a:t>
            </a:r>
            <a:r>
              <a:rPr lang="en-GB" sz="1400" dirty="0" err="1"/>
              <a:t>inachevé</a:t>
            </a:r>
            <a:r>
              <a:rPr lang="en-GB" sz="1400" dirty="0"/>
              <a:t> : la  Bible de Winchester, (</a:t>
            </a:r>
            <a:r>
              <a:rPr lang="en-GB" sz="1400" dirty="0" err="1"/>
              <a:t>Angleterre</a:t>
            </a:r>
            <a:r>
              <a:rPr lang="en-GB" sz="1400" dirty="0"/>
              <a:t>, v. 1150-1180)</a:t>
            </a:r>
          </a:p>
          <a:p>
            <a:pPr>
              <a:lnSpc>
                <a:spcPct val="98000"/>
              </a:lnSpc>
              <a:spcBef>
                <a:spcPts val="1750"/>
              </a:spcBef>
              <a:buClr>
                <a:srgbClr val="33CC33"/>
              </a:buClr>
              <a:buSzPct val="100000"/>
            </a:pPr>
            <a:r>
              <a:rPr lang="en-GB" sz="1400" dirty="0"/>
              <a:t>Les </a:t>
            </a:r>
            <a:r>
              <a:rPr lang="en-GB" sz="1400" dirty="0" err="1"/>
              <a:t>copistes</a:t>
            </a:r>
            <a:r>
              <a:rPr lang="en-GB" sz="1400" dirty="0"/>
              <a:t> </a:t>
            </a:r>
            <a:r>
              <a:rPr lang="en-GB" sz="1400" dirty="0" err="1"/>
              <a:t>laissent</a:t>
            </a:r>
            <a:r>
              <a:rPr lang="en-GB" sz="1400" dirty="0"/>
              <a:t> un </a:t>
            </a:r>
            <a:r>
              <a:rPr lang="en-GB" sz="1400" dirty="0" err="1"/>
              <a:t>espace</a:t>
            </a:r>
            <a:r>
              <a:rPr lang="en-GB" sz="1400" dirty="0"/>
              <a:t> libre pour les </a:t>
            </a:r>
            <a:r>
              <a:rPr lang="en-GB" sz="1400" dirty="0" err="1"/>
              <a:t>peintres</a:t>
            </a:r>
            <a:r>
              <a:rPr lang="en-GB" sz="1400" dirty="0"/>
              <a:t> : </a:t>
            </a:r>
            <a:r>
              <a:rPr lang="en-GB" sz="1400" dirty="0" err="1"/>
              <a:t>pleines</a:t>
            </a:r>
            <a:r>
              <a:rPr lang="en-GB" sz="1400" dirty="0"/>
              <a:t> pages, </a:t>
            </a:r>
            <a:r>
              <a:rPr lang="en-GB" sz="1400" dirty="0" err="1"/>
              <a:t>lettrines</a:t>
            </a:r>
            <a:r>
              <a:rPr lang="en-GB" sz="1400" dirty="0"/>
              <a:t> et miniatures</a:t>
            </a:r>
          </a:p>
          <a:p>
            <a:pPr>
              <a:lnSpc>
                <a:spcPct val="98000"/>
              </a:lnSpc>
              <a:spcBef>
                <a:spcPts val="1750"/>
              </a:spcBef>
              <a:buClr>
                <a:srgbClr val="33CC33"/>
              </a:buClr>
              <a:buSzPct val="100000"/>
            </a:pPr>
            <a:r>
              <a:rPr lang="en-GB" sz="1400" dirty="0"/>
              <a:t>Le dessin </a:t>
            </a:r>
            <a:r>
              <a:rPr lang="en-GB" sz="1400" dirty="0" err="1"/>
              <a:t>précède</a:t>
            </a:r>
            <a:r>
              <a:rPr lang="en-GB" sz="1400" dirty="0"/>
              <a:t> le </a:t>
            </a:r>
            <a:r>
              <a:rPr lang="en-GB" sz="1400" dirty="0" err="1"/>
              <a:t>remplissage</a:t>
            </a:r>
            <a:r>
              <a:rPr lang="en-GB" sz="1400" dirty="0"/>
              <a:t> à la </a:t>
            </a:r>
            <a:r>
              <a:rPr lang="en-GB" sz="1400" dirty="0" err="1"/>
              <a:t>peinture</a:t>
            </a:r>
            <a:endParaRPr lang="en-GB" sz="1400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7" b="5557"/>
          <a:stretch>
            <a:fillRect/>
          </a:stretch>
        </p:blipFill>
        <p:spPr bwMode="auto">
          <a:xfrm>
            <a:off x="7983983" y="0"/>
            <a:ext cx="4208017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5557" b="5557"/>
                  <a:stretch>
                    <a:fillRect/>
                  </a:stretch>
                </a:blip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2"/>
          <a:stretch>
            <a:fillRect/>
          </a:stretch>
        </p:blipFill>
        <p:spPr bwMode="auto">
          <a:xfrm>
            <a:off x="7198659" y="3738505"/>
            <a:ext cx="4993341" cy="312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2492"/>
                  <a:stretch>
                    <a:fillRect/>
                  </a:stretch>
                </a:blip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2885500" cy="52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</a:extLst>
        </p:spPr>
      </p:pic>
      <p:sp>
        <p:nvSpPr>
          <p:cNvPr id="7" name="Text Box 1"/>
          <p:cNvSpPr txBox="1">
            <a:spLocks noChangeArrowheads="1"/>
          </p:cNvSpPr>
          <p:nvPr/>
        </p:nvSpPr>
        <p:spPr bwMode="auto">
          <a:xfrm>
            <a:off x="78351" y="6307140"/>
            <a:ext cx="3287733" cy="275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9pPr>
          </a:lstStyle>
          <a:p>
            <a:pPr algn="ctr">
              <a:lnSpc>
                <a:spcPct val="98000"/>
              </a:lnSpc>
              <a:spcBef>
                <a:spcPts val="1750"/>
              </a:spcBef>
              <a:buClr>
                <a:srgbClr val="33CC33"/>
              </a:buClr>
              <a:buSzPct val="100000"/>
            </a:pPr>
            <a:r>
              <a:rPr lang="en-GB" sz="1200" dirty="0"/>
              <a:t>Dessin à la pointe </a:t>
            </a:r>
            <a:r>
              <a:rPr lang="en-GB" sz="1200" dirty="0" err="1"/>
              <a:t>sèche</a:t>
            </a:r>
            <a:endParaRPr lang="en-GB" sz="1200" dirty="0"/>
          </a:p>
        </p:txBody>
      </p:sp>
      <p:sp>
        <p:nvSpPr>
          <p:cNvPr id="2" name="Rectangle 1"/>
          <p:cNvSpPr/>
          <p:nvPr/>
        </p:nvSpPr>
        <p:spPr>
          <a:xfrm>
            <a:off x="7349317" y="3429000"/>
            <a:ext cx="4572000" cy="27328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98000"/>
              </a:lnSpc>
              <a:spcBef>
                <a:spcPts val="1750"/>
              </a:spcBef>
              <a:buClr>
                <a:srgbClr val="33CC33"/>
              </a:buClr>
              <a:buSzPct val="100000"/>
            </a:pP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GB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Lettrines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inachevées</a:t>
            </a:r>
            <a:endParaRPr lang="en-GB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0DDAA307-0747-4771-AE82-BA69F2BA3698}"/>
              </a:ext>
            </a:extLst>
          </p:cNvPr>
          <p:cNvSpPr txBox="1">
            <a:spLocks/>
          </p:cNvSpPr>
          <p:nvPr/>
        </p:nvSpPr>
        <p:spPr>
          <a:xfrm>
            <a:off x="386875" y="396216"/>
            <a:ext cx="7642285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000" dirty="0">
                <a:cs typeface="Times New Roman" pitchFamily="18" charset="0"/>
              </a:rPr>
              <a:t>III. Le décor des livres carolingiens</a:t>
            </a:r>
            <a:br>
              <a:rPr lang="fr-FR" sz="2000" dirty="0"/>
            </a:br>
            <a:r>
              <a:rPr lang="fr-FR" sz="1800" dirty="0"/>
              <a:t>3. Les enlumineurs au travail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50911680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66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66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66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 Box 1"/>
          <p:cNvSpPr txBox="1">
            <a:spLocks noChangeArrowheads="1"/>
          </p:cNvSpPr>
          <p:nvPr/>
        </p:nvSpPr>
        <p:spPr bwMode="auto">
          <a:xfrm>
            <a:off x="8328248" y="5085184"/>
            <a:ext cx="2267744" cy="1049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9pPr>
          </a:lstStyle>
          <a:p>
            <a:pPr algn="ctr">
              <a:lnSpc>
                <a:spcPct val="98000"/>
              </a:lnSpc>
              <a:spcBef>
                <a:spcPts val="1750"/>
              </a:spcBef>
              <a:buClr>
                <a:srgbClr val="33CC33"/>
              </a:buClr>
              <a:buSzPct val="100000"/>
            </a:pPr>
            <a:r>
              <a:rPr lang="en-GB" sz="1200" b="1" dirty="0" err="1"/>
              <a:t>Lettrine</a:t>
            </a:r>
            <a:r>
              <a:rPr lang="en-GB" sz="1200" b="1" dirty="0"/>
              <a:t> </a:t>
            </a:r>
            <a:r>
              <a:rPr lang="en-GB" sz="1200" b="1" dirty="0" err="1"/>
              <a:t>synthétique</a:t>
            </a:r>
            <a:endParaRPr lang="en-GB" sz="1200" dirty="0"/>
          </a:p>
          <a:p>
            <a:pPr algn="ctr">
              <a:lnSpc>
                <a:spcPct val="98000"/>
              </a:lnSpc>
              <a:spcBef>
                <a:spcPts val="1750"/>
              </a:spcBef>
              <a:buClr>
                <a:srgbClr val="33CC33"/>
              </a:buClr>
              <a:buSzPct val="100000"/>
            </a:pPr>
            <a:r>
              <a:rPr lang="en-GB" sz="1200" dirty="0"/>
              <a:t> L </a:t>
            </a:r>
            <a:r>
              <a:rPr lang="en-GB" sz="1200" dirty="0" err="1"/>
              <a:t>initiale</a:t>
            </a:r>
            <a:r>
              <a:rPr lang="en-GB" sz="1200" dirty="0"/>
              <a:t> de </a:t>
            </a:r>
            <a:r>
              <a:rPr lang="en-GB" sz="1200" dirty="0" err="1"/>
              <a:t>l’Evangile</a:t>
            </a:r>
            <a:r>
              <a:rPr lang="en-GB" sz="1200" dirty="0"/>
              <a:t> de Luc</a:t>
            </a:r>
            <a:r>
              <a:rPr lang="en-GB" sz="1200" i="1" dirty="0"/>
              <a:t> </a:t>
            </a:r>
            <a:r>
              <a:rPr lang="en-GB" sz="1200" dirty="0"/>
              <a:t>Bible de </a:t>
            </a:r>
            <a:r>
              <a:rPr lang="en-GB" sz="1200" dirty="0" err="1"/>
              <a:t>Stavelot</a:t>
            </a:r>
            <a:r>
              <a:rPr lang="en-GB" sz="1200" dirty="0"/>
              <a:t> (</a:t>
            </a:r>
            <a:r>
              <a:rPr lang="en-GB" sz="1200" dirty="0" err="1"/>
              <a:t>Ardenne</a:t>
            </a:r>
            <a:r>
              <a:rPr lang="en-GB" sz="1200" dirty="0"/>
              <a:t>),  1093-1097.</a:t>
            </a: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512" y="-27384"/>
            <a:ext cx="2520000" cy="5137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</a:extLst>
        </p:spPr>
      </p:pic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631504" y="5949281"/>
            <a:ext cx="3024336" cy="86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9pPr>
          </a:lstStyle>
          <a:p>
            <a:pPr algn="ctr">
              <a:lnSpc>
                <a:spcPct val="98000"/>
              </a:lnSpc>
              <a:spcBef>
                <a:spcPts val="1750"/>
              </a:spcBef>
              <a:buClr>
                <a:srgbClr val="33CC33"/>
              </a:buClr>
              <a:buSzPct val="100000"/>
            </a:pPr>
            <a:r>
              <a:rPr lang="en-GB" sz="1200" b="1" dirty="0" err="1"/>
              <a:t>Lettrine</a:t>
            </a:r>
            <a:r>
              <a:rPr lang="en-GB" sz="1200" b="1" dirty="0"/>
              <a:t> </a:t>
            </a:r>
            <a:r>
              <a:rPr lang="en-GB" sz="1200" b="1" dirty="0" err="1"/>
              <a:t>ornée</a:t>
            </a:r>
            <a:r>
              <a:rPr lang="en-GB" sz="1200" b="1" dirty="0"/>
              <a:t> </a:t>
            </a:r>
            <a:endParaRPr lang="en-GB" sz="1200" dirty="0"/>
          </a:p>
          <a:p>
            <a:pPr algn="ctr">
              <a:lnSpc>
                <a:spcPct val="98000"/>
              </a:lnSpc>
              <a:spcBef>
                <a:spcPts val="1750"/>
              </a:spcBef>
              <a:buClr>
                <a:srgbClr val="33CC33"/>
              </a:buClr>
              <a:buSzPct val="100000"/>
            </a:pPr>
            <a:r>
              <a:rPr lang="en-GB" sz="1200" dirty="0" err="1"/>
              <a:t>initale</a:t>
            </a:r>
            <a:r>
              <a:rPr lang="en-GB" sz="1200" dirty="0"/>
              <a:t> B du </a:t>
            </a:r>
            <a:r>
              <a:rPr lang="en-GB" sz="1200" dirty="0" err="1"/>
              <a:t>Psaume</a:t>
            </a:r>
            <a:r>
              <a:rPr lang="en-GB" sz="1200" dirty="0"/>
              <a:t> 1. Bible de Worms, 12e s. 		British Library, </a:t>
            </a:r>
            <a:r>
              <a:rPr lang="en-GB" sz="1200" dirty="0" err="1"/>
              <a:t>ms</a:t>
            </a:r>
            <a:r>
              <a:rPr lang="en-GB" sz="1200" dirty="0"/>
              <a:t> Harley 2804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914" y="2025657"/>
            <a:ext cx="2568862" cy="3960000"/>
          </a:xfrm>
          <a:prstGeom prst="rect">
            <a:avLst/>
          </a:prstGeom>
        </p:spPr>
      </p:pic>
      <p:sp>
        <p:nvSpPr>
          <p:cNvPr id="8" name="Text Box 1"/>
          <p:cNvSpPr txBox="1">
            <a:spLocks noChangeArrowheads="1"/>
          </p:cNvSpPr>
          <p:nvPr/>
        </p:nvSpPr>
        <p:spPr bwMode="auto">
          <a:xfrm>
            <a:off x="4906666" y="5116170"/>
            <a:ext cx="2269455" cy="1049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6" charset="0"/>
              </a:defRPr>
            </a:lvl9pPr>
          </a:lstStyle>
          <a:p>
            <a:pPr algn="ctr">
              <a:lnSpc>
                <a:spcPct val="98000"/>
              </a:lnSpc>
              <a:spcBef>
                <a:spcPts val="1750"/>
              </a:spcBef>
              <a:buClr>
                <a:srgbClr val="33CC33"/>
              </a:buClr>
              <a:buSzPct val="100000"/>
            </a:pPr>
            <a:r>
              <a:rPr lang="en-GB" sz="1200" b="1" dirty="0" err="1"/>
              <a:t>Lettrine</a:t>
            </a:r>
            <a:r>
              <a:rPr lang="en-GB" sz="1200" b="1" dirty="0"/>
              <a:t> </a:t>
            </a:r>
            <a:r>
              <a:rPr lang="en-GB" sz="1200" b="1" dirty="0" err="1"/>
              <a:t>historiée</a:t>
            </a:r>
            <a:r>
              <a:rPr lang="en-GB" sz="1200" b="1" dirty="0"/>
              <a:t> </a:t>
            </a:r>
            <a:endParaRPr lang="en-GB" sz="1200" dirty="0"/>
          </a:p>
          <a:p>
            <a:pPr algn="ctr">
              <a:lnSpc>
                <a:spcPct val="98000"/>
              </a:lnSpc>
              <a:spcBef>
                <a:spcPts val="1750"/>
              </a:spcBef>
              <a:buClr>
                <a:srgbClr val="33CC33"/>
              </a:buClr>
              <a:buSzPct val="100000"/>
            </a:pPr>
            <a:r>
              <a:rPr lang="en-GB" sz="1200" dirty="0" err="1"/>
              <a:t>initiale</a:t>
            </a:r>
            <a:r>
              <a:rPr lang="en-GB" sz="1200" dirty="0"/>
              <a:t> H de </a:t>
            </a:r>
            <a:r>
              <a:rPr lang="en-GB" sz="1200" dirty="0" err="1"/>
              <a:t>l’Exode</a:t>
            </a:r>
            <a:r>
              <a:rPr lang="en-GB" sz="1200" dirty="0"/>
              <a:t>, f° 22v. Bible de </a:t>
            </a:r>
            <a:r>
              <a:rPr lang="en-GB" sz="1200" dirty="0" err="1"/>
              <a:t>Souvigny</a:t>
            </a:r>
            <a:r>
              <a:rPr lang="en-GB" sz="1200" dirty="0"/>
              <a:t>, v. 1180-1200. BM </a:t>
            </a:r>
            <a:r>
              <a:rPr lang="en-GB" sz="1200" dirty="0" err="1"/>
              <a:t>Moulins</a:t>
            </a:r>
            <a:endParaRPr lang="en-GB" sz="1200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208" y="1688966"/>
            <a:ext cx="3672000" cy="3468226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1C11B40B-5159-4533-B44B-923A1D41BA58}"/>
              </a:ext>
            </a:extLst>
          </p:cNvPr>
          <p:cNvSpPr txBox="1">
            <a:spLocks/>
          </p:cNvSpPr>
          <p:nvPr/>
        </p:nvSpPr>
        <p:spPr>
          <a:xfrm>
            <a:off x="386875" y="396216"/>
            <a:ext cx="7642285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000" dirty="0">
                <a:cs typeface="Times New Roman" pitchFamily="18" charset="0"/>
              </a:rPr>
              <a:t>III. Le décor des livres carolingiens</a:t>
            </a:r>
            <a:br>
              <a:rPr lang="fr-FR" sz="2000" dirty="0"/>
            </a:br>
            <a:r>
              <a:rPr lang="fr-FR" sz="1800" dirty="0"/>
              <a:t>4. Les lettrines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19693447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86182C-60D8-4B4E-ABA7-D7AAD6D17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400" dirty="0"/>
              <a:t>Introduction : quand les livres étaient sculptés et peints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44F6150-DAD1-49FD-85DF-E833DD6A81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8223" y="2501153"/>
            <a:ext cx="5181600" cy="33889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 dirty="0"/>
              <a:t>I : Du rouleau au livre</a:t>
            </a:r>
          </a:p>
          <a:p>
            <a:pPr marL="0" indent="0">
              <a:buNone/>
            </a:pPr>
            <a:r>
              <a:rPr lang="fr-FR" sz="2000" dirty="0">
                <a:cs typeface="Times New Roman" pitchFamily="18" charset="0"/>
              </a:rPr>
              <a:t>II. La Renaissance carolingienne et les livres</a:t>
            </a:r>
          </a:p>
          <a:p>
            <a:pPr marL="0" indent="0">
              <a:buNone/>
            </a:pPr>
            <a:r>
              <a:rPr lang="fr-FR" sz="2000" dirty="0">
                <a:cs typeface="Times New Roman" pitchFamily="18" charset="0"/>
              </a:rPr>
              <a:t>III. Le décor des livres carolingiens</a:t>
            </a:r>
          </a:p>
          <a:p>
            <a:pPr marL="0" indent="0">
              <a:buNone/>
            </a:pPr>
            <a:br>
              <a:rPr lang="fr-FR" sz="2000" dirty="0"/>
            </a:br>
            <a:endParaRPr lang="fr-FR" sz="2000" dirty="0"/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4218BB21-F5E7-4D6F-A5B2-3C438D6F6B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3" t="2766" r="3275" b="5203"/>
          <a:stretch/>
        </p:blipFill>
        <p:spPr>
          <a:xfrm>
            <a:off x="5893737" y="1807292"/>
            <a:ext cx="2800349" cy="367086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383D667-671A-4568-B3F5-D1C2305874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1737" y="1769192"/>
            <a:ext cx="2897835" cy="3757363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221F5EF2-81DC-4A99-BE41-C0E3BD1FA3C6}"/>
              </a:ext>
            </a:extLst>
          </p:cNvPr>
          <p:cNvSpPr txBox="1"/>
          <p:nvPr/>
        </p:nvSpPr>
        <p:spPr>
          <a:xfrm>
            <a:off x="5988987" y="5605059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</a:pPr>
            <a:r>
              <a:rPr lang="fr-FR" sz="1800" dirty="0"/>
              <a:t>Bible dite </a:t>
            </a:r>
            <a:r>
              <a:rPr lang="fr-FR" sz="1800" i="1" dirty="0"/>
              <a:t>Codex aureus </a:t>
            </a:r>
            <a:r>
              <a:rPr lang="fr-FR" sz="1800" dirty="0"/>
              <a:t>(« Manuscrit doré »), </a:t>
            </a:r>
          </a:p>
          <a:p>
            <a:pPr algn="ctr">
              <a:buClrTx/>
              <a:buFontTx/>
              <a:buNone/>
            </a:pPr>
            <a:r>
              <a:rPr lang="fr-FR" sz="1800" dirty="0"/>
              <a:t>Créé à Saint-Denis, v. 870</a:t>
            </a:r>
          </a:p>
          <a:p>
            <a:pPr algn="ctr">
              <a:buClrTx/>
              <a:buFontTx/>
              <a:buNone/>
            </a:pPr>
            <a:r>
              <a:rPr lang="fr-FR" dirty="0"/>
              <a:t>Munich, Bibliothèque d’Etat bavaroise</a:t>
            </a:r>
          </a:p>
          <a:p>
            <a:pPr algn="ctr">
              <a:buClrTx/>
              <a:buFontTx/>
              <a:buNone/>
            </a:pPr>
            <a:r>
              <a:rPr lang="fr-FR" sz="1800" dirty="0"/>
              <a:t>Gauche : table des canons. Droite : reliure</a:t>
            </a:r>
          </a:p>
        </p:txBody>
      </p:sp>
    </p:spTree>
    <p:extLst>
      <p:ext uri="{BB962C8B-B14F-4D97-AF65-F5344CB8AC3E}">
        <p14:creationId xmlns:p14="http://schemas.microsoft.com/office/powerpoint/2010/main" val="2154669673"/>
      </p:ext>
    </p:extLst>
  </p:cSld>
  <p:clrMapOvr>
    <a:masterClrMapping/>
  </p:clrMapOvr>
  <p:transition spd="slow">
    <p:cov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10" y="1809155"/>
            <a:ext cx="2419200" cy="4320000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688210" y="6129155"/>
            <a:ext cx="21806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dirty="0">
                <a:latin typeface="Times New Roman" pitchFamily="18" charset="0"/>
                <a:cs typeface="Times New Roman" pitchFamily="18" charset="0"/>
              </a:rPr>
              <a:t>Initiale I, </a:t>
            </a:r>
            <a:r>
              <a:rPr lang="fr-FR" sz="1200" i="1" dirty="0" err="1">
                <a:latin typeface="Times New Roman" pitchFamily="18" charset="0"/>
                <a:cs typeface="Times New Roman" pitchFamily="18" charset="0"/>
              </a:rPr>
              <a:t>Moralia</a:t>
            </a:r>
            <a:r>
              <a:rPr lang="fr-FR" sz="1200" i="1" dirty="0">
                <a:latin typeface="Times New Roman" pitchFamily="18" charset="0"/>
                <a:cs typeface="Times New Roman" pitchFamily="18" charset="0"/>
              </a:rPr>
              <a:t> in Job </a:t>
            </a:r>
            <a:r>
              <a:rPr lang="fr-FR" sz="1200" dirty="0">
                <a:latin typeface="Times New Roman" pitchFamily="18" charset="0"/>
                <a:cs typeface="Times New Roman" pitchFamily="18" charset="0"/>
              </a:rPr>
              <a:t>f° 41r, </a:t>
            </a:r>
          </a:p>
          <a:p>
            <a:pPr algn="ctr"/>
            <a:r>
              <a:rPr lang="fr-FR" sz="1200" dirty="0">
                <a:latin typeface="Times New Roman" pitchFamily="18" charset="0"/>
                <a:cs typeface="Times New Roman" pitchFamily="18" charset="0"/>
              </a:rPr>
              <a:t>Cîteaux, v. 1111</a:t>
            </a:r>
          </a:p>
          <a:p>
            <a:pPr algn="ctr"/>
            <a:r>
              <a:rPr lang="fr-FR" sz="1200" dirty="0">
                <a:latin typeface="Times New Roman" pitchFamily="18" charset="0"/>
                <a:cs typeface="Times New Roman" pitchFamily="18" charset="0"/>
              </a:rPr>
              <a:t>BM Dijon 168-170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4543498" y="5790456"/>
            <a:ext cx="18188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dirty="0">
                <a:latin typeface="Times New Roman" pitchFamily="18" charset="0"/>
                <a:cs typeface="Times New Roman" pitchFamily="18" charset="0"/>
              </a:rPr>
              <a:t>Initiale V, </a:t>
            </a:r>
          </a:p>
          <a:p>
            <a:pPr algn="ctr"/>
            <a:r>
              <a:rPr lang="fr-FR" sz="1200" dirty="0">
                <a:latin typeface="Times New Roman" pitchFamily="18" charset="0"/>
                <a:cs typeface="Times New Roman" pitchFamily="18" charset="0"/>
              </a:rPr>
              <a:t>Bible de Winchester f°148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1419633" y="1150147"/>
            <a:ext cx="3323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Ornée, historiée ou synthétique ?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63" t="11033" r="11535" b="13899"/>
          <a:stretch/>
        </p:blipFill>
        <p:spPr>
          <a:xfrm>
            <a:off x="3460377" y="1942071"/>
            <a:ext cx="3982946" cy="384838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EF6D555-CE87-4F55-882A-CB4FB725D8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298" y="4397517"/>
            <a:ext cx="4295702" cy="2460483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1896E8CE-D452-4AFA-9143-1BF614C1713C}"/>
              </a:ext>
            </a:extLst>
          </p:cNvPr>
          <p:cNvSpPr txBox="1"/>
          <p:nvPr/>
        </p:nvSpPr>
        <p:spPr>
          <a:xfrm>
            <a:off x="8105152" y="3344771"/>
            <a:ext cx="22728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Initiales V et D (Sacramentaire de Charles le Chauve, Metz, v. 870))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F59FFB0-C687-4ED9-815B-7A2C169B9973}"/>
              </a:ext>
            </a:extLst>
          </p:cNvPr>
          <p:cNvSpPr txBox="1"/>
          <p:nvPr/>
        </p:nvSpPr>
        <p:spPr>
          <a:xfrm>
            <a:off x="9241579" y="4093332"/>
            <a:ext cx="30221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Initiale G : dragon (Graduel de Saint-Dié)</a:t>
            </a:r>
          </a:p>
        </p:txBody>
      </p:sp>
      <p:pic>
        <p:nvPicPr>
          <p:cNvPr id="16" name="Picture 1">
            <a:extLst>
              <a:ext uri="{FF2B5EF4-FFF2-40B4-BE49-F238E27FC236}">
                <a16:creationId xmlns:a16="http://schemas.microsoft.com/office/drawing/2014/main" id="{41D92DB4-8954-4901-BCCD-B122A8A691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4" t="13330" r="16486" b="33201"/>
          <a:stretch/>
        </p:blipFill>
        <p:spPr bwMode="auto">
          <a:xfrm>
            <a:off x="7639264" y="30969"/>
            <a:ext cx="3361058" cy="3258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" name="Titre 1">
            <a:extLst>
              <a:ext uri="{FF2B5EF4-FFF2-40B4-BE49-F238E27FC236}">
                <a16:creationId xmlns:a16="http://schemas.microsoft.com/office/drawing/2014/main" id="{878F9704-7843-4C83-8B82-3D9F318D5D8E}"/>
              </a:ext>
            </a:extLst>
          </p:cNvPr>
          <p:cNvSpPr txBox="1">
            <a:spLocks/>
          </p:cNvSpPr>
          <p:nvPr/>
        </p:nvSpPr>
        <p:spPr>
          <a:xfrm>
            <a:off x="82075" y="82514"/>
            <a:ext cx="7642285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000" dirty="0">
                <a:cs typeface="Times New Roman" pitchFamily="18" charset="0"/>
              </a:rPr>
              <a:t>III. Le décor des livres carolingiens</a:t>
            </a:r>
            <a:br>
              <a:rPr lang="fr-FR" sz="2000" dirty="0"/>
            </a:br>
            <a:r>
              <a:rPr lang="fr-FR" sz="1800" dirty="0"/>
              <a:t>4. Les lettrines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320679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F81E46-AE69-4C8F-9796-851C6D9D3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/>
              <a:t>L’évaluation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1E75FC3-2A54-476D-A05C-20F6C161CB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245223"/>
            <a:ext cx="5181600" cy="293173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fr-FR" sz="1800" dirty="0"/>
              <a:t>L’examen final est partagé entre les deux cours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1800" dirty="0"/>
              <a:t>Deux séries de questions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1800" dirty="0"/>
              <a:t>Des images vues en cours à commenter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F1E2039-9411-4918-8E94-DB35390FC60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sz="1800" dirty="0"/>
              <a:t>Pour réussir : </a:t>
            </a:r>
          </a:p>
          <a:p>
            <a:pPr>
              <a:buFontTx/>
              <a:buChar char="-"/>
            </a:pPr>
            <a:r>
              <a:rPr lang="fr-FR" sz="1800" dirty="0"/>
              <a:t>Un travail régulier en revoyant ses notes et le diaporama disponible sur Arche</a:t>
            </a:r>
          </a:p>
          <a:p>
            <a:pPr>
              <a:buFontTx/>
              <a:buChar char="-"/>
            </a:pPr>
            <a:r>
              <a:rPr lang="fr-FR" sz="1800" dirty="0"/>
              <a:t>Savoir retenir le plus important</a:t>
            </a:r>
          </a:p>
          <a:p>
            <a:pPr lvl="1">
              <a:buFontTx/>
              <a:buChar char="-"/>
            </a:pPr>
            <a:r>
              <a:rPr lang="fr-FR" sz="1400" dirty="0"/>
              <a:t>L’identité des principaux documents</a:t>
            </a:r>
          </a:p>
          <a:p>
            <a:pPr lvl="1">
              <a:buFontTx/>
              <a:buChar char="-"/>
            </a:pPr>
            <a:r>
              <a:rPr lang="fr-FR" sz="1400" dirty="0"/>
              <a:t>La méthode du commentaire d’image</a:t>
            </a:r>
          </a:p>
          <a:p>
            <a:pPr lvl="1">
              <a:buFontTx/>
              <a:buChar char="-"/>
            </a:pPr>
            <a:r>
              <a:rPr lang="fr-FR" sz="1400" dirty="0"/>
              <a:t>Les notions importantes</a:t>
            </a:r>
          </a:p>
        </p:txBody>
      </p:sp>
    </p:spTree>
    <p:extLst>
      <p:ext uri="{BB962C8B-B14F-4D97-AF65-F5344CB8AC3E}">
        <p14:creationId xmlns:p14="http://schemas.microsoft.com/office/powerpoint/2010/main" val="1034805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334" y="109599"/>
            <a:ext cx="8712968" cy="1143000"/>
          </a:xfrm>
        </p:spPr>
        <p:txBody>
          <a:bodyPr>
            <a:normAutofit/>
          </a:bodyPr>
          <a:lstStyle/>
          <a:p>
            <a:r>
              <a:rPr lang="fr-FR" sz="2000" dirty="0"/>
              <a:t>I : Du rouleau au livre</a:t>
            </a:r>
            <a:br>
              <a:rPr lang="fr-FR" sz="2000" dirty="0"/>
            </a:br>
            <a:r>
              <a:rPr lang="fr-FR" sz="1800" dirty="0">
                <a:cs typeface="Times New Roman" pitchFamily="18" charset="0"/>
              </a:rPr>
              <a:t>1 : Le rouleau antique</a:t>
            </a:r>
            <a:endParaRPr lang="fr-FR" sz="18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7203" y="4135869"/>
            <a:ext cx="2540000" cy="1905000"/>
          </a:xfrm>
        </p:spPr>
      </p:pic>
      <p:sp>
        <p:nvSpPr>
          <p:cNvPr id="5" name="ZoneTexte 4"/>
          <p:cNvSpPr txBox="1"/>
          <p:nvPr/>
        </p:nvSpPr>
        <p:spPr>
          <a:xfrm>
            <a:off x="2577245" y="6034499"/>
            <a:ext cx="18821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/>
              <a:t>Une stèle funéraire</a:t>
            </a:r>
          </a:p>
          <a:p>
            <a:pPr algn="ctr"/>
            <a:r>
              <a:rPr lang="fr-FR" sz="1400" dirty="0"/>
              <a:t>Trèves, </a:t>
            </a:r>
            <a:r>
              <a:rPr lang="fr-FR" sz="1400" dirty="0" err="1"/>
              <a:t>Landesmuseum</a:t>
            </a:r>
            <a:endParaRPr lang="fr-FR" sz="1400" dirty="0"/>
          </a:p>
        </p:txBody>
      </p:sp>
      <p:sp>
        <p:nvSpPr>
          <p:cNvPr id="6" name="ZoneTexte 5"/>
          <p:cNvSpPr txBox="1"/>
          <p:nvPr/>
        </p:nvSpPr>
        <p:spPr>
          <a:xfrm>
            <a:off x="605024" y="1640918"/>
            <a:ext cx="43123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latin typeface="Times New Roman" pitchFamily="18" charset="0"/>
                <a:cs typeface="Times New Roman" pitchFamily="18" charset="0"/>
              </a:rPr>
              <a:t>Le rouleau, la forme de prestige de l’écrit antique</a:t>
            </a:r>
          </a:p>
          <a:p>
            <a:r>
              <a:rPr lang="fr-FR" sz="1600" dirty="0">
                <a:latin typeface="Times New Roman" pitchFamily="18" charset="0"/>
                <a:cs typeface="Times New Roman" pitchFamily="18" charset="0"/>
              </a:rPr>
              <a:t>Une lecture colonne par colonne</a:t>
            </a: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928" y="2939000"/>
            <a:ext cx="1828800" cy="2938272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5229588" y="5877272"/>
            <a:ext cx="233429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Prophète</a:t>
            </a:r>
          </a:p>
          <a:p>
            <a:pPr algn="ctr"/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Synagogue de Doura </a:t>
            </a:r>
            <a:r>
              <a:rPr lang="fr-FR" sz="1400" dirty="0" err="1">
                <a:latin typeface="Times New Roman" pitchFamily="18" charset="0"/>
                <a:cs typeface="Times New Roman" pitchFamily="18" charset="0"/>
              </a:rPr>
              <a:t>Europos</a:t>
            </a:r>
            <a:endParaRPr lang="fr-FR" sz="1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(Syrie)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8BC9F24-9D8B-4AB8-84E3-DBFAF0D5D9CA}"/>
              </a:ext>
            </a:extLst>
          </p:cNvPr>
          <p:cNvSpPr txBox="1"/>
          <p:nvPr/>
        </p:nvSpPr>
        <p:spPr>
          <a:xfrm>
            <a:off x="8361488" y="4024182"/>
            <a:ext cx="29317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/>
              <a:t>Sefer Tora : un rouleau contemporain </a:t>
            </a:r>
          </a:p>
          <a:p>
            <a:pPr algn="ctr"/>
            <a:r>
              <a:rPr lang="fr-FR" sz="1400" dirty="0"/>
              <a:t>pour le culte juif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5E40A4D-7563-4B36-B826-07E48970C0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099" y="4559670"/>
            <a:ext cx="2857500" cy="2124075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8EFF1641-D2C2-4AE5-8FE0-F88D24CFC0E8}"/>
              </a:ext>
            </a:extLst>
          </p:cNvPr>
          <p:cNvSpPr txBox="1"/>
          <p:nvPr/>
        </p:nvSpPr>
        <p:spPr>
          <a:xfrm>
            <a:off x="847883" y="3561750"/>
            <a:ext cx="44908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dirty="0"/>
              <a:t>Lectures de rouleau au 3</a:t>
            </a:r>
            <a:r>
              <a:rPr lang="fr-FR" sz="1800" baseline="30000" dirty="0"/>
              <a:t>e</a:t>
            </a:r>
            <a:r>
              <a:rPr lang="fr-FR" sz="1800" dirty="0"/>
              <a:t> siècle :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804D1BA-EF68-45E0-9FA3-A917E271C0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1488" y="265508"/>
            <a:ext cx="2438400" cy="275082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DBFE63CC-2458-4CBF-A25D-8D47880C0699}"/>
              </a:ext>
            </a:extLst>
          </p:cNvPr>
          <p:cNvSpPr txBox="1"/>
          <p:nvPr/>
        </p:nvSpPr>
        <p:spPr>
          <a:xfrm>
            <a:off x="6791326" y="3028596"/>
            <a:ext cx="5872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FontTx/>
              <a:buNone/>
            </a:pPr>
            <a:r>
              <a:rPr lang="fr-FR" sz="1400" dirty="0"/>
              <a:t>Bible dite Codex aureus (« Manuscrit doré »), Saint-Denis, v. 870</a:t>
            </a:r>
          </a:p>
          <a:p>
            <a:pPr algn="ctr">
              <a:buClrTx/>
              <a:buFontTx/>
              <a:buNone/>
            </a:pPr>
            <a:r>
              <a:rPr lang="fr-FR" sz="1400" dirty="0"/>
              <a:t>Détail : un prophète tient un rouleau dont les pages sont réglées</a:t>
            </a:r>
          </a:p>
        </p:txBody>
      </p:sp>
    </p:spTree>
    <p:extLst>
      <p:ext uri="{BB962C8B-B14F-4D97-AF65-F5344CB8AC3E}">
        <p14:creationId xmlns:p14="http://schemas.microsoft.com/office/powerpoint/2010/main" val="3861810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  <p:bldP spid="17" grpId="0"/>
      <p:bldP spid="8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81200" y="116632"/>
            <a:ext cx="8229600" cy="1143000"/>
          </a:xfrm>
        </p:spPr>
        <p:txBody>
          <a:bodyPr>
            <a:normAutofit/>
          </a:bodyPr>
          <a:lstStyle/>
          <a:p>
            <a:r>
              <a:rPr lang="fr-FR" sz="2000" dirty="0"/>
              <a:t>I : Du rouleau au livre</a:t>
            </a:r>
            <a:br>
              <a:rPr lang="fr-FR" sz="2000" dirty="0"/>
            </a:br>
            <a:r>
              <a:rPr lang="fr-FR" sz="1800" dirty="0"/>
              <a:t>2. Le support du rouleau : le papyrus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5891" y="1414934"/>
            <a:ext cx="8229600" cy="4525963"/>
          </a:xfrm>
        </p:spPr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Tiges de roseau égyptien coupées en bandes, tressées et battues</a:t>
            </a:r>
          </a:p>
          <a:p>
            <a:pPr>
              <a:buFont typeface="Courier New" pitchFamily="49" charset="0"/>
              <a:buChar char="o"/>
            </a:pPr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Utilisé jusqu’au 9</a:t>
            </a:r>
            <a:r>
              <a:rPr lang="fr-FR" sz="1400" baseline="30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 s. en Europe</a:t>
            </a:r>
          </a:p>
          <a:p>
            <a:pPr>
              <a:buFont typeface="Courier New" pitchFamily="49" charset="0"/>
              <a:buChar char="o"/>
            </a:pPr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Une conservation difficile en Europe</a:t>
            </a:r>
          </a:p>
          <a:p>
            <a:pPr>
              <a:buFont typeface="Courier New" pitchFamily="49" charset="0"/>
              <a:buChar char="o"/>
            </a:pPr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Les livres antiques ne se sont pas conservés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09320"/>
            <a:ext cx="7893790" cy="36000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547471" y="6309320"/>
            <a:ext cx="51956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Diplôme du roi franc Clovis II en faveur de Saint-Denis, 22 juin 653. </a:t>
            </a:r>
          </a:p>
          <a:p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Papyrus, 93 x 34 cm. Musée des archives nationales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FFC4475-5531-433E-B2A5-4E89A4E4F6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287" y="1935560"/>
            <a:ext cx="2400442" cy="313936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514E469-9962-43FE-B424-75A9CA8B4482}"/>
              </a:ext>
            </a:extLst>
          </p:cNvPr>
          <p:cNvSpPr txBox="1"/>
          <p:nvPr/>
        </p:nvSpPr>
        <p:spPr>
          <a:xfrm>
            <a:off x="9079034" y="5171001"/>
            <a:ext cx="297469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</a:pPr>
            <a:r>
              <a:rPr lang="fr-FR" sz="1400" dirty="0"/>
              <a:t>Codex aureus (« Manuscrit doré »</a:t>
            </a:r>
          </a:p>
          <a:p>
            <a:pPr algn="ctr">
              <a:buClrTx/>
              <a:buFontTx/>
              <a:buNone/>
            </a:pPr>
            <a:r>
              <a:rPr lang="fr-FR" sz="1400" dirty="0"/>
              <a:t>Saint-Denis, v. 870</a:t>
            </a:r>
          </a:p>
          <a:p>
            <a:pPr algn="ctr">
              <a:buClrTx/>
              <a:buFontTx/>
              <a:buNone/>
            </a:pPr>
            <a:r>
              <a:rPr lang="fr-FR" sz="1400" dirty="0"/>
              <a:t>Détail : une armoire à papyrus (« </a:t>
            </a:r>
            <a:r>
              <a:rPr lang="fr-FR" sz="1400" dirty="0" err="1"/>
              <a:t>biblio-thèque</a:t>
            </a:r>
            <a:r>
              <a:rPr lang="fr-FR" sz="1400" dirty="0"/>
              <a:t> »)</a:t>
            </a:r>
          </a:p>
        </p:txBody>
      </p:sp>
    </p:spTree>
    <p:extLst>
      <p:ext uri="{BB962C8B-B14F-4D97-AF65-F5344CB8AC3E}">
        <p14:creationId xmlns:p14="http://schemas.microsoft.com/office/powerpoint/2010/main" val="16211204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5665" y="177265"/>
            <a:ext cx="10515600" cy="1325563"/>
          </a:xfrm>
        </p:spPr>
        <p:txBody>
          <a:bodyPr>
            <a:normAutofit/>
          </a:bodyPr>
          <a:lstStyle/>
          <a:p>
            <a:r>
              <a:rPr lang="fr-FR" sz="2000" dirty="0"/>
              <a:t>I : Du rouleau au livre</a:t>
            </a:r>
            <a:br>
              <a:rPr lang="fr-FR" sz="2000" dirty="0"/>
            </a:br>
            <a:r>
              <a:rPr lang="fr-FR" sz="1800" dirty="0"/>
              <a:t>3 : La révolution du codex (1</a:t>
            </a:r>
            <a:r>
              <a:rPr lang="fr-FR" sz="1800" baseline="30000" dirty="0"/>
              <a:t>er</a:t>
            </a:r>
            <a:r>
              <a:rPr lang="fr-FR" sz="1800" dirty="0"/>
              <a:t>-4</a:t>
            </a:r>
            <a:r>
              <a:rPr lang="fr-FR" sz="1800" baseline="30000" dirty="0"/>
              <a:t>e</a:t>
            </a:r>
            <a:r>
              <a:rPr lang="fr-FR" sz="1800" dirty="0"/>
              <a:t> s.)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046" y="3003335"/>
            <a:ext cx="5651591" cy="3315600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502472" y="6318935"/>
            <a:ext cx="68194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L’un des plus vieux livres conservés : le Codex </a:t>
            </a:r>
            <a:r>
              <a:rPr lang="fr-FR" sz="1400" dirty="0" err="1">
                <a:latin typeface="Times New Roman" pitchFamily="18" charset="0"/>
                <a:cs typeface="Times New Roman" pitchFamily="18" charset="0"/>
              </a:rPr>
              <a:t>sinaiticus</a:t>
            </a:r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 (« manuscrit du Sinaï »), 4</a:t>
            </a:r>
            <a:r>
              <a:rPr lang="fr-FR" sz="1400" baseline="30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 siècle</a:t>
            </a:r>
          </a:p>
          <a:p>
            <a:pPr algn="ctr"/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un manuscrit de la Bible en grec. Le texte est présenté en colonnes, comme dans un rouleau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615665" y="1652917"/>
            <a:ext cx="646355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 algn="just">
              <a:buFont typeface="Wingdings" pitchFamily="2" charset="2"/>
              <a:buChar char="Ø"/>
            </a:pPr>
            <a:r>
              <a:rPr lang="fr-FR" sz="1400" dirty="0"/>
              <a:t>Des codex sont cités dans les textes antiques</a:t>
            </a:r>
          </a:p>
          <a:p>
            <a:pPr marL="742950" lvl="1" indent="-285750" algn="just">
              <a:buFont typeface="Wingdings" pitchFamily="2" charset="2"/>
              <a:buChar char="Ø"/>
            </a:pPr>
            <a:r>
              <a:rPr lang="fr-FR" sz="1400" dirty="0"/>
              <a:t>Les plus anciens sont des textes chrétiens : cette nouvelle forme est adaptée à l’étude de la Bible (Ancien et Nouveau testament)</a:t>
            </a:r>
          </a:p>
          <a:p>
            <a:pPr marL="742950" lvl="1" indent="-285750" algn="just">
              <a:buFont typeface="Wingdings" pitchFamily="2" charset="2"/>
              <a:buChar char="Ø"/>
            </a:pPr>
            <a:r>
              <a:rPr lang="fr-FR" sz="1400" dirty="0"/>
              <a:t>Un format maniable</a:t>
            </a:r>
          </a:p>
          <a:p>
            <a:pPr marL="742950" lvl="1" indent="-285750" algn="just">
              <a:buFont typeface="Wingdings" pitchFamily="2" charset="2"/>
              <a:buChar char="Ø"/>
            </a:pPr>
            <a:r>
              <a:rPr lang="fr-FR" sz="1400" dirty="0"/>
              <a:t>La page offre de nouvelles possibilités de la lecture (feuilleter, renvoyer)</a:t>
            </a:r>
          </a:p>
        </p:txBody>
      </p:sp>
      <p:pic>
        <p:nvPicPr>
          <p:cNvPr id="11" name="Espace réservé du contenu 5">
            <a:extLst>
              <a:ext uri="{FF2B5EF4-FFF2-40B4-BE49-F238E27FC236}">
                <a16:creationId xmlns:a16="http://schemas.microsoft.com/office/drawing/2014/main" id="{2646A9A7-C9FF-43DA-8244-2CCA6F1970D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686" y="538426"/>
            <a:ext cx="4038600" cy="4259967"/>
          </a:xfr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C58E06D5-F62A-45F9-8AC1-122EAC27C697}"/>
              </a:ext>
            </a:extLst>
          </p:cNvPr>
          <p:cNvSpPr txBox="1"/>
          <p:nvPr/>
        </p:nvSpPr>
        <p:spPr>
          <a:xfrm>
            <a:off x="8544003" y="4899279"/>
            <a:ext cx="311816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Le Virgile du Vatican.</a:t>
            </a:r>
            <a:endParaRPr lang="fr-FR" sz="1400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Un recueil poétique du 5</a:t>
            </a:r>
            <a:r>
              <a:rPr lang="fr-FR" sz="1400" baseline="30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 s., un des plus </a:t>
            </a:r>
          </a:p>
          <a:p>
            <a:pPr algn="ctr"/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vieux manuscrits à peintures conservé</a:t>
            </a:r>
          </a:p>
        </p:txBody>
      </p:sp>
    </p:spTree>
    <p:extLst>
      <p:ext uri="{BB962C8B-B14F-4D97-AF65-F5344CB8AC3E}">
        <p14:creationId xmlns:p14="http://schemas.microsoft.com/office/powerpoint/2010/main" val="2879282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build="p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99646" y="27238"/>
            <a:ext cx="6149789" cy="1143000"/>
          </a:xfrm>
        </p:spPr>
        <p:txBody>
          <a:bodyPr>
            <a:normAutofit/>
          </a:bodyPr>
          <a:lstStyle/>
          <a:p>
            <a:r>
              <a:rPr lang="fr-FR" sz="2000" dirty="0"/>
              <a:t>I : Du rouleau au livre</a:t>
            </a:r>
            <a:br>
              <a:rPr lang="fr-FR" sz="2000" dirty="0"/>
            </a:br>
            <a:r>
              <a:rPr lang="fr-FR" sz="1800" dirty="0"/>
              <a:t>4. Le support du livre (codex) : le parchemin</a:t>
            </a:r>
            <a:endParaRPr lang="fr-FR" sz="2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68292" y="1553742"/>
            <a:ext cx="7700389" cy="4525963"/>
          </a:xfrm>
        </p:spPr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Peau de mouton ou de veau</a:t>
            </a:r>
          </a:p>
          <a:p>
            <a:pPr>
              <a:buFont typeface="Courier New" pitchFamily="49" charset="0"/>
              <a:buChar char="o"/>
            </a:pPr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Utilisé en Europe à partir du 4</a:t>
            </a:r>
            <a:r>
              <a:rPr lang="fr-FR" sz="1400" baseline="30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 s.</a:t>
            </a:r>
          </a:p>
          <a:p>
            <a:pPr>
              <a:buFont typeface="Courier New" pitchFamily="49" charset="0"/>
              <a:buChar char="o"/>
            </a:pPr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Une technique coûteuse (écorché, chaulé, travaillé et enduit de craie sur cadre, poli à la pierre ponce)</a:t>
            </a:r>
          </a:p>
          <a:p>
            <a:pPr>
              <a:buFont typeface="Courier New" pitchFamily="49" charset="0"/>
              <a:buChar char="o"/>
            </a:pPr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Mais solide et durable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477081" y="6471830"/>
            <a:ext cx="35278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+mj-lt"/>
                <a:cs typeface="Times New Roman" pitchFamily="18" charset="0"/>
              </a:rPr>
              <a:t>Le travail du parchemin (</a:t>
            </a:r>
            <a:r>
              <a:rPr lang="fr-FR" sz="1400" i="1" dirty="0">
                <a:latin typeface="+mj-lt"/>
                <a:cs typeface="Times New Roman" pitchFamily="18" charset="0"/>
              </a:rPr>
              <a:t>L’Encyclopédie</a:t>
            </a:r>
            <a:r>
              <a:rPr lang="fr-FR" sz="1400" dirty="0">
                <a:latin typeface="+mj-lt"/>
                <a:cs typeface="Times New Roman" pitchFamily="18" charset="0"/>
              </a:rPr>
              <a:t>, 18</a:t>
            </a:r>
            <a:r>
              <a:rPr lang="fr-FR" sz="1400" baseline="30000" dirty="0">
                <a:latin typeface="+mj-lt"/>
                <a:cs typeface="Times New Roman" pitchFamily="18" charset="0"/>
              </a:rPr>
              <a:t>e</a:t>
            </a:r>
            <a:r>
              <a:rPr lang="fr-FR" sz="1400" dirty="0">
                <a:latin typeface="+mj-lt"/>
                <a:cs typeface="Times New Roman" pitchFamily="18" charset="0"/>
              </a:rPr>
              <a:t> s.)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106" y="2845949"/>
            <a:ext cx="4102693" cy="361726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02" y="3213830"/>
            <a:ext cx="2236836" cy="3258000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134795" y="6463210"/>
            <a:ext cx="2769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Le livre de Kells (9</a:t>
            </a:r>
            <a:r>
              <a:rPr lang="fr-FR" sz="1400" baseline="30000" dirty="0"/>
              <a:t>e</a:t>
            </a:r>
            <a:r>
              <a:rPr lang="fr-FR" sz="1400" dirty="0"/>
              <a:t> s.) = 150 veaux !</a:t>
            </a:r>
          </a:p>
        </p:txBody>
      </p:sp>
      <p:pic>
        <p:nvPicPr>
          <p:cNvPr id="10" name="Espace réservé du contenu 4">
            <a:extLst>
              <a:ext uri="{FF2B5EF4-FFF2-40B4-BE49-F238E27FC236}">
                <a16:creationId xmlns:a16="http://schemas.microsoft.com/office/drawing/2014/main" id="{FE766AA7-0641-49E1-B78F-730F136437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5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967" y="2858607"/>
            <a:ext cx="4665600" cy="3305147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2359D3EF-7589-4BEF-85F1-93DE3EBC577D}"/>
              </a:ext>
            </a:extLst>
          </p:cNvPr>
          <p:cNvSpPr txBox="1"/>
          <p:nvPr/>
        </p:nvSpPr>
        <p:spPr>
          <a:xfrm>
            <a:off x="8768681" y="6205887"/>
            <a:ext cx="2834650" cy="514643"/>
          </a:xfrm>
          <a:prstGeom prst="rect">
            <a:avLst/>
          </a:prstGeom>
          <a:noFill/>
        </p:spPr>
        <p:txBody>
          <a:bodyPr wrap="none" lIns="82945" tIns="41473" rIns="82945" bIns="41473" rtlCol="0">
            <a:spAutoFit/>
          </a:bodyPr>
          <a:lstStyle/>
          <a:p>
            <a:pPr algn="ctr"/>
            <a:r>
              <a:rPr lang="fr-FR" sz="1400" dirty="0"/>
              <a:t>Evangiles d’Echternach, v. 700</a:t>
            </a:r>
          </a:p>
          <a:p>
            <a:pPr algn="ctr"/>
            <a:r>
              <a:rPr lang="fr-FR" sz="1400" dirty="0"/>
              <a:t>Commencement de l’évangile de Luc</a:t>
            </a:r>
          </a:p>
        </p:txBody>
      </p:sp>
    </p:spTree>
    <p:extLst>
      <p:ext uri="{BB962C8B-B14F-4D97-AF65-F5344CB8AC3E}">
        <p14:creationId xmlns:p14="http://schemas.microsoft.com/office/powerpoint/2010/main" val="32532916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13012" y="125597"/>
            <a:ext cx="10730753" cy="1143000"/>
          </a:xfrm>
        </p:spPr>
        <p:txBody>
          <a:bodyPr>
            <a:normAutofit/>
          </a:bodyPr>
          <a:lstStyle/>
          <a:p>
            <a:r>
              <a:rPr lang="fr-FR" sz="2000" dirty="0"/>
              <a:t>I : Du rouleau au livre</a:t>
            </a:r>
            <a:br>
              <a:rPr lang="fr-FR" sz="2000" dirty="0"/>
            </a:br>
            <a:r>
              <a:rPr lang="fr-FR" sz="1800" dirty="0"/>
              <a:t>5 : En marge des livres, les usages quotidiens de l’écriture</a:t>
            </a:r>
            <a:endParaRPr lang="fr-FR" sz="2000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00" y="3036901"/>
            <a:ext cx="5400000" cy="2304777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636236" y="1903218"/>
            <a:ext cx="48591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latin typeface="Times New Roman" pitchFamily="18" charset="0"/>
                <a:cs typeface="Times New Roman" pitchFamily="18" charset="0"/>
              </a:rPr>
              <a:t>La tablette de cire : un support peu coûteux, réutilisable et transportable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latin typeface="Times New Roman" pitchFamily="18" charset="0"/>
                <a:cs typeface="Times New Roman" pitchFamily="18" charset="0"/>
              </a:rPr>
              <a:t>Livre et tablettes sont complémentaires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-148203" y="5343535"/>
            <a:ext cx="5201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Tablettes de Jean Sarrazin : le compte des dépenses </a:t>
            </a:r>
          </a:p>
          <a:p>
            <a:pPr algn="ctr"/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de l’hôtel du roi saint Louis, 1256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973" y="1016176"/>
            <a:ext cx="2855027" cy="5841824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4500" y="2853458"/>
            <a:ext cx="2520000" cy="1999339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5577813" y="5593166"/>
            <a:ext cx="483337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Vision d’Hildegarde de Bingen (12</a:t>
            </a:r>
            <a:r>
              <a:rPr lang="fr-FR" sz="1400" baseline="30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 s., manuscrit de 1230)</a:t>
            </a:r>
          </a:p>
          <a:p>
            <a:pPr algn="r"/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Détail : Hildegarde prend des notes sur ses tablettes en diptyque </a:t>
            </a:r>
          </a:p>
          <a:p>
            <a:pPr algn="r"/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et son ami </a:t>
            </a:r>
            <a:r>
              <a:rPr lang="fr-FR" sz="1400" dirty="0" err="1">
                <a:latin typeface="Times New Roman" pitchFamily="18" charset="0"/>
                <a:cs typeface="Times New Roman" pitchFamily="18" charset="0"/>
              </a:rPr>
              <a:t>Volmar</a:t>
            </a:r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 copie au propre dans un codex</a:t>
            </a:r>
          </a:p>
        </p:txBody>
      </p:sp>
    </p:spTree>
    <p:extLst>
      <p:ext uri="{BB962C8B-B14F-4D97-AF65-F5344CB8AC3E}">
        <p14:creationId xmlns:p14="http://schemas.microsoft.com/office/powerpoint/2010/main" val="71560967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Grp="1" noChangeArrowheads="1"/>
          </p:cNvSpPr>
          <p:nvPr>
            <p:ph type="title"/>
          </p:nvPr>
        </p:nvSpPr>
        <p:spPr>
          <a:xfrm>
            <a:off x="-1" y="109133"/>
            <a:ext cx="7595917" cy="1131960"/>
          </a:xfrm>
          <a:ln/>
        </p:spPr>
        <p:txBody>
          <a:bodyPr/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fr-FR" sz="2000" dirty="0">
                <a:cs typeface="Times New Roman" pitchFamily="18" charset="0"/>
              </a:rPr>
              <a:t>II. La Renaissance carolingienne et les livres</a:t>
            </a:r>
            <a:br>
              <a:rPr lang="fr-FR" sz="1800" dirty="0">
                <a:cs typeface="Times New Roman" pitchFamily="18" charset="0"/>
              </a:rPr>
            </a:br>
            <a:r>
              <a:rPr lang="fr-FR" sz="1800" dirty="0">
                <a:cs typeface="Times New Roman" pitchFamily="18" charset="0"/>
              </a:rPr>
              <a:t>1. Une renaissance culturelle</a:t>
            </a:r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59563" y="1795138"/>
            <a:ext cx="7482999" cy="2808084"/>
          </a:xfrm>
          <a:ln/>
        </p:spPr>
        <p:txBody>
          <a:bodyPr>
            <a:normAutofit/>
          </a:bodyPr>
          <a:lstStyle/>
          <a:p>
            <a:pPr indent="-302404">
              <a:buFontTx/>
              <a:buChar char="-"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fr-FR" sz="1400" dirty="0">
                <a:cs typeface="Times New Roman" pitchFamily="18" charset="0"/>
              </a:rPr>
              <a:t>Charlemagne (768-800-814)</a:t>
            </a:r>
          </a:p>
          <a:p>
            <a:pPr indent="-302404">
              <a:buFontTx/>
              <a:buChar char="-"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fr-FR" sz="1400" dirty="0">
                <a:cs typeface="Times New Roman" pitchFamily="18" charset="0"/>
              </a:rPr>
              <a:t>Une ambition politique et religieuse : restaurer l’empire romain chrétien</a:t>
            </a:r>
          </a:p>
          <a:p>
            <a:pPr indent="-302404">
              <a:buFontTx/>
              <a:buChar char="-"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fr-FR" sz="1400" dirty="0"/>
              <a:t>Développement d'une nouvelle écriture : la minuscule caroline</a:t>
            </a:r>
          </a:p>
          <a:p>
            <a:pPr indent="-302404">
              <a:buFontTx/>
              <a:buChar char="-"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fr-FR" sz="1400" dirty="0"/>
              <a:t>Multiplication des ateliers de copistes (</a:t>
            </a:r>
            <a:r>
              <a:rPr lang="fr-FR" sz="1400" i="1" dirty="0"/>
              <a:t>scriptorium</a:t>
            </a:r>
            <a:r>
              <a:rPr lang="fr-FR" sz="1400" dirty="0"/>
              <a:t>), dans les monastères et près des cathédrales</a:t>
            </a:r>
          </a:p>
          <a:p>
            <a:pPr indent="-302404">
              <a:buFontTx/>
              <a:buChar char="-"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fr-FR" sz="1400" dirty="0"/>
              <a:t>Une présentation ordonnée : la table des canons des évangiles</a:t>
            </a:r>
          </a:p>
          <a:p>
            <a:pPr indent="-302404">
              <a:buFontTx/>
              <a:buChar char="-"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fr-FR" sz="1400" dirty="0"/>
              <a:t>Une production de luxe qui a mieux été conservée que les livres ordinaires (travail, loisirs?)</a:t>
            </a:r>
          </a:p>
          <a:p>
            <a:pPr indent="-302404">
              <a:buFontTx/>
              <a:buChar char="-"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fr-FR" sz="1400" dirty="0"/>
              <a:t>La plupart des livres conservés sont postérieurs à Charlemagne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571678" y="5541355"/>
            <a:ext cx="2495070" cy="406921"/>
          </a:xfrm>
          <a:prstGeom prst="rect">
            <a:avLst/>
          </a:prstGeom>
          <a:noFill/>
        </p:spPr>
        <p:txBody>
          <a:bodyPr wrap="none" lIns="82945" tIns="41473" rIns="82945" bIns="41473" rtlCol="0">
            <a:spAutoFit/>
          </a:bodyPr>
          <a:lstStyle/>
          <a:p>
            <a:pPr algn="ctr"/>
            <a:r>
              <a:rPr lang="fr-FR" sz="1050" dirty="0"/>
              <a:t>Sacramentaire de </a:t>
            </a:r>
            <a:r>
              <a:rPr lang="fr-FR" sz="1050" dirty="0" err="1"/>
              <a:t>Drogon</a:t>
            </a:r>
            <a:r>
              <a:rPr lang="fr-FR" sz="1050" dirty="0"/>
              <a:t> (Metz, v. 850) : </a:t>
            </a:r>
          </a:p>
          <a:p>
            <a:pPr algn="ctr"/>
            <a:r>
              <a:rPr lang="fr-FR" sz="1050" dirty="0"/>
              <a:t>capitales romaines et minuscules carolines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6981826" y="5936446"/>
            <a:ext cx="58725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FontTx/>
              <a:buNone/>
            </a:pPr>
            <a:r>
              <a:rPr lang="fr-FR" sz="1400" dirty="0"/>
              <a:t>Codex aureus (« Manuscrit doré »</a:t>
            </a:r>
          </a:p>
          <a:p>
            <a:pPr algn="ctr">
              <a:buClrTx/>
              <a:buFontTx/>
              <a:buNone/>
            </a:pPr>
            <a:r>
              <a:rPr lang="fr-FR" sz="1400" dirty="0"/>
              <a:t>Saint-Denis, v. 870</a:t>
            </a:r>
          </a:p>
          <a:p>
            <a:pPr algn="ctr">
              <a:buClrTx/>
              <a:buFontTx/>
              <a:buNone/>
            </a:pPr>
            <a:r>
              <a:rPr lang="fr-FR" sz="1400" dirty="0"/>
              <a:t>Aujourd’hui bibliothèque de Munich</a:t>
            </a:r>
          </a:p>
          <a:p>
            <a:pPr algn="ctr">
              <a:buClrTx/>
              <a:buFontTx/>
              <a:buNone/>
            </a:pPr>
            <a:r>
              <a:rPr lang="fr-FR" sz="1400" dirty="0"/>
              <a:t>Une table des canons</a:t>
            </a:r>
          </a:p>
        </p:txBody>
      </p:sp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6110C947-837A-4ADD-9A98-172505BC67F6}"/>
              </a:ext>
            </a:extLst>
          </p:cNvPr>
          <p:cNvSpPr txBox="1">
            <a:spLocks/>
          </p:cNvSpPr>
          <p:nvPr/>
        </p:nvSpPr>
        <p:spPr>
          <a:xfrm>
            <a:off x="659587" y="5618720"/>
            <a:ext cx="3538736" cy="7520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200" dirty="0">
                <a:latin typeface="Times New Roman" pitchFamily="18" charset="0"/>
                <a:cs typeface="Times New Roman" pitchFamily="18" charset="0"/>
              </a:rPr>
              <a:t>La cursive mérovingienne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1EEF035-03C3-4844-A7D8-6E1F7DEBE5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" y="4201643"/>
            <a:ext cx="3418938" cy="135020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DE15D83-2BAA-45EE-A20B-452969063F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15" y="4205436"/>
            <a:ext cx="4602647" cy="1324774"/>
          </a:xfrm>
          <a:prstGeom prst="rect">
            <a:avLst/>
          </a:prstGeom>
        </p:spPr>
      </p:pic>
      <p:pic>
        <p:nvPicPr>
          <p:cNvPr id="15" name="Espace réservé du contenu 5">
            <a:extLst>
              <a:ext uri="{FF2B5EF4-FFF2-40B4-BE49-F238E27FC236}">
                <a16:creationId xmlns:a16="http://schemas.microsoft.com/office/drawing/2014/main" id="{BC151121-73D0-40A7-AA18-A3737DB06BD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902" y="314533"/>
            <a:ext cx="4259025" cy="5621913"/>
          </a:xfrm>
        </p:spPr>
      </p:pic>
    </p:spTree>
    <p:extLst>
      <p:ext uri="{BB962C8B-B14F-4D97-AF65-F5344CB8AC3E}">
        <p14:creationId xmlns:p14="http://schemas.microsoft.com/office/powerpoint/2010/main" val="3637226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 uiExpand="1" build="p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93954" y="0"/>
            <a:ext cx="10515600" cy="1325563"/>
          </a:xfrm>
        </p:spPr>
        <p:txBody>
          <a:bodyPr>
            <a:normAutofit/>
          </a:bodyPr>
          <a:lstStyle/>
          <a:p>
            <a:r>
              <a:rPr lang="fr-FR" sz="2000" dirty="0">
                <a:cs typeface="Times New Roman" pitchFamily="18" charset="0"/>
              </a:rPr>
              <a:t>II. La Renaissance carolingienne et les livres</a:t>
            </a:r>
            <a:br>
              <a:rPr lang="fr-FR" sz="2000" dirty="0"/>
            </a:br>
            <a:r>
              <a:rPr lang="fr-FR" sz="1800" dirty="0"/>
              <a:t>2. Décor des manuscrits et confort de lecture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27789" y="2133600"/>
            <a:ext cx="6580094" cy="35532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 livres plus nombreux : </a:t>
            </a:r>
          </a:p>
          <a:p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révolution mentale de la citation et de la copie</a:t>
            </a:r>
          </a:p>
          <a:p>
            <a:pPr marL="0" indent="0">
              <a:buNone/>
            </a:pP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 livres plus lisibles : invention du paragraphe</a:t>
            </a:r>
          </a:p>
          <a:p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Les rubriques</a:t>
            </a:r>
          </a:p>
          <a:p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La lettrine (apparition en Angleterre au 8</a:t>
            </a:r>
            <a:r>
              <a:rPr lang="fr-FR" sz="1400" baseline="30000" dirty="0">
                <a:latin typeface="Times New Roman" panose="02020603050405020304" pitchFamily="18" charset="0"/>
                <a:cs typeface="Times New Roman" pitchFamily="18" charset="0"/>
              </a:rPr>
              <a:t>e</a:t>
            </a:r>
            <a:r>
              <a:rPr lang="fr-FR" sz="1400" dirty="0">
                <a:latin typeface="Times New Roman" panose="02020603050405020304" pitchFamily="18" charset="0"/>
                <a:cs typeface="Times New Roman" pitchFamily="18" charset="0"/>
              </a:rPr>
              <a:t> siècle)</a:t>
            </a:r>
          </a:p>
          <a:p>
            <a:pPr marL="0" indent="0">
              <a:buNone/>
            </a:pP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780-880 : 5 écoles de peinture dans la France du nord</a:t>
            </a:r>
          </a:p>
          <a:p>
            <a:pPr marL="0" indent="0">
              <a:buNone/>
            </a:pPr>
            <a:endParaRPr lang="fr-F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3" t="5252" r="9051" b="18105"/>
          <a:stretch/>
        </p:blipFill>
        <p:spPr>
          <a:xfrm>
            <a:off x="7970753" y="325871"/>
            <a:ext cx="4284000" cy="525600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8306054" y="5581871"/>
            <a:ext cx="353632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Sacramentaire de Drogon, Metz, v. 840</a:t>
            </a:r>
          </a:p>
          <a:p>
            <a:pPr algn="ctr"/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Lettrine D : la Cène, le baiser de Judas et l’arrestation de Jésus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46D96AA-7BF1-4B07-B17A-F22B1345ED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9" r="26232"/>
          <a:stretch/>
        </p:blipFill>
        <p:spPr>
          <a:xfrm>
            <a:off x="5529457" y="2849033"/>
            <a:ext cx="6312918" cy="4017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89951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1672</Words>
  <Application>Microsoft Office PowerPoint</Application>
  <PresentationFormat>Grand écran</PresentationFormat>
  <Paragraphs>205</Paragraphs>
  <Slides>21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Courier New</vt:lpstr>
      <vt:lpstr>Times New Roman</vt:lpstr>
      <vt:lpstr>Wingdings</vt:lpstr>
      <vt:lpstr>Thème Office</vt:lpstr>
      <vt:lpstr>L’Histoire par les images : CM1</vt:lpstr>
      <vt:lpstr>Introduction : quand les livres étaient sculptés et peints</vt:lpstr>
      <vt:lpstr>I : Du rouleau au livre 1 : Le rouleau antique</vt:lpstr>
      <vt:lpstr>I : Du rouleau au livre 2. Le support du rouleau : le papyrus</vt:lpstr>
      <vt:lpstr>I : Du rouleau au livre 3 : La révolution du codex (1er-4e s.)</vt:lpstr>
      <vt:lpstr>I : Du rouleau au livre 4. Le support du livre (codex) : le parchemin</vt:lpstr>
      <vt:lpstr>I : Du rouleau au livre 5 : En marge des livres, les usages quotidiens de l’écriture</vt:lpstr>
      <vt:lpstr>II. La Renaissance carolingienne et les livres 1. Une renaissance culturelle</vt:lpstr>
      <vt:lpstr>II. La Renaissance carolingienne et les livres 2. Décor des manuscrits et confort de lecture</vt:lpstr>
      <vt:lpstr>Présentation PowerPoint</vt:lpstr>
      <vt:lpstr>Présentation PowerPoint</vt:lpstr>
      <vt:lpstr>II. La Renaissance carolingienne et les livres 4 : Le décor fastueux des livres sacrés</vt:lpstr>
      <vt:lpstr>II. La Renaissance carolingienne et les livres 5 : Un plat de reliure : la Croix glorieuse</vt:lpstr>
      <vt:lpstr>II. La Renaissance carolingienne et les livres 5 : Un plat de reliure : « la Croix glorieuse »</vt:lpstr>
      <vt:lpstr>III. Le décor des livres carolingiens 1. Le décor des bibles : les portraits des quatre évangélistes</vt:lpstr>
      <vt:lpstr>III. Le décor des livres carolingiens  2. Les scripteurs au travail dans les portraits d’évangélistes </vt:lpstr>
      <vt:lpstr>III. Le décor des livres carolingiens 2. Les scripteurs au travail dans les portraits d’évangélistes</vt:lpstr>
      <vt:lpstr>Présentation PowerPoint</vt:lpstr>
      <vt:lpstr>Présentation PowerPoint</vt:lpstr>
      <vt:lpstr>Présentation PowerPoint</vt:lpstr>
      <vt:lpstr>L’évaluation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Leonard Dauphant</dc:creator>
  <cp:lastModifiedBy>Leonard Dauphant</cp:lastModifiedBy>
  <cp:revision>66</cp:revision>
  <dcterms:created xsi:type="dcterms:W3CDTF">2024-02-19T14:08:21Z</dcterms:created>
  <dcterms:modified xsi:type="dcterms:W3CDTF">2026-03-06T09:18:19Z</dcterms:modified>
</cp:coreProperties>
</file>