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7" r:id="rId3"/>
    <p:sldId id="258"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248655C-BE3A-4EC4-8757-F85F17ECC738}" type="datetimeFigureOut">
              <a:rPr lang="fr-FR" smtClean="0"/>
              <a:t>10/02/2012</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4495C8A-FBD8-44AB-A98B-B58D3977206A}" type="slidenum">
              <a:rPr lang="fr-FR" smtClean="0"/>
              <a:t>‹N°›</a:t>
            </a:fld>
            <a:endParaRPr lang="fr-FR"/>
          </a:p>
        </p:txBody>
      </p:sp>
    </p:spTree>
    <p:extLst>
      <p:ext uri="{BB962C8B-B14F-4D97-AF65-F5344CB8AC3E}">
        <p14:creationId xmlns:p14="http://schemas.microsoft.com/office/powerpoint/2010/main" val="30883699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666A297A-1AFE-4BB4-92F2-50B5B35CF674}" type="slidenum">
              <a:rPr lang="fr-FR"/>
              <a:pPr/>
              <a:t>7</a:t>
            </a:fld>
            <a:endParaRPr lang="fr-FR"/>
          </a:p>
        </p:txBody>
      </p:sp>
      <p:sp>
        <p:nvSpPr>
          <p:cNvPr id="113666" name="Rectangle 2"/>
          <p:cNvSpPr>
            <a:spLocks noChangeArrowheads="1" noTextEdit="1"/>
          </p:cNvSpPr>
          <p:nvPr>
            <p:ph type="sldImg"/>
          </p:nvPr>
        </p:nvSpPr>
        <p:spPr>
          <a:ln/>
        </p:spPr>
      </p:sp>
      <p:sp>
        <p:nvSpPr>
          <p:cNvPr id="113667" name="Rectangle 3"/>
          <p:cNvSpPr>
            <a:spLocks noGrp="1" noChangeArrowheads="1"/>
          </p:cNvSpPr>
          <p:nvPr>
            <p:ph type="body" idx="1"/>
          </p:nvPr>
        </p:nvSpPr>
        <p:spPr/>
        <p:txBody>
          <a:bodyPr/>
          <a:lstStyle/>
          <a:p>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27A62C42-6328-49F3-94B9-9BD11F9BBEA6}" type="slidenum">
              <a:rPr lang="fr-FR"/>
              <a:pPr/>
              <a:t>16</a:t>
            </a:fld>
            <a:endParaRPr lang="fr-FR"/>
          </a:p>
        </p:txBody>
      </p:sp>
      <p:sp>
        <p:nvSpPr>
          <p:cNvPr id="122882" name="Rectangle 2"/>
          <p:cNvSpPr>
            <a:spLocks noChangeArrowheads="1" noTextEdit="1"/>
          </p:cNvSpPr>
          <p:nvPr>
            <p:ph type="sldImg"/>
          </p:nvPr>
        </p:nvSpPr>
        <p:spPr>
          <a:ln/>
        </p:spPr>
      </p:sp>
      <p:sp>
        <p:nvSpPr>
          <p:cNvPr id="122883" name="Rectangle 3"/>
          <p:cNvSpPr>
            <a:spLocks noGrp="1" noChangeArrowheads="1"/>
          </p:cNvSpPr>
          <p:nvPr>
            <p:ph type="body" idx="1"/>
          </p:nvPr>
        </p:nvSpPr>
        <p:spPr/>
        <p:txBody>
          <a:bodyPr/>
          <a:lstStyle/>
          <a:p>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836407BF-CD07-456B-BB55-22CBBBE8C837}" type="slidenum">
              <a:rPr lang="fr-FR"/>
              <a:pPr/>
              <a:t>17</a:t>
            </a:fld>
            <a:endParaRPr lang="fr-FR"/>
          </a:p>
        </p:txBody>
      </p:sp>
      <p:sp>
        <p:nvSpPr>
          <p:cNvPr id="123906" name="Rectangle 2"/>
          <p:cNvSpPr>
            <a:spLocks noChangeArrowheads="1" noTextEdit="1"/>
          </p:cNvSpPr>
          <p:nvPr>
            <p:ph type="sldImg"/>
          </p:nvPr>
        </p:nvSpPr>
        <p:spPr>
          <a:ln/>
        </p:spPr>
      </p:sp>
      <p:sp>
        <p:nvSpPr>
          <p:cNvPr id="123907" name="Rectangle 3"/>
          <p:cNvSpPr>
            <a:spLocks noGrp="1" noChangeArrowheads="1"/>
          </p:cNvSpPr>
          <p:nvPr>
            <p:ph type="body" idx="1"/>
          </p:nvPr>
        </p:nvSpPr>
        <p:spPr/>
        <p:txBody>
          <a:bodyPr/>
          <a:lstStyle/>
          <a:p>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938F0152-7AFC-415C-A000-E7E81520611B}" type="slidenum">
              <a:rPr lang="fr-FR"/>
              <a:pPr/>
              <a:t>18</a:t>
            </a:fld>
            <a:endParaRPr lang="fr-FR"/>
          </a:p>
        </p:txBody>
      </p:sp>
      <p:sp>
        <p:nvSpPr>
          <p:cNvPr id="124930" name="Rectangle 2"/>
          <p:cNvSpPr>
            <a:spLocks noChangeArrowheads="1" noTextEdit="1"/>
          </p:cNvSpPr>
          <p:nvPr>
            <p:ph type="sldImg"/>
          </p:nvPr>
        </p:nvSpPr>
        <p:spPr>
          <a:ln/>
        </p:spPr>
      </p:sp>
      <p:sp>
        <p:nvSpPr>
          <p:cNvPr id="124931" name="Rectangle 3"/>
          <p:cNvSpPr>
            <a:spLocks noGrp="1" noChangeArrowheads="1"/>
          </p:cNvSpPr>
          <p:nvPr>
            <p:ph type="body" idx="1"/>
          </p:nvPr>
        </p:nvSpPr>
        <p:spPr/>
        <p:txBody>
          <a:bodyPr/>
          <a:lstStyle/>
          <a:p>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A97642C7-BE1F-4E83-8326-5016FD621E16}" type="slidenum">
              <a:rPr lang="fr-FR"/>
              <a:pPr/>
              <a:t>19</a:t>
            </a:fld>
            <a:endParaRPr lang="fr-FR"/>
          </a:p>
        </p:txBody>
      </p:sp>
      <p:sp>
        <p:nvSpPr>
          <p:cNvPr id="125954" name="Rectangle 2"/>
          <p:cNvSpPr>
            <a:spLocks noChangeArrowheads="1" noTextEdit="1"/>
          </p:cNvSpPr>
          <p:nvPr>
            <p:ph type="sldImg"/>
          </p:nvPr>
        </p:nvSpPr>
        <p:spPr>
          <a:ln/>
        </p:spPr>
      </p:sp>
      <p:sp>
        <p:nvSpPr>
          <p:cNvPr id="125955" name="Rectangle 3"/>
          <p:cNvSpPr>
            <a:spLocks noGrp="1" noChangeArrowheads="1"/>
          </p:cNvSpPr>
          <p:nvPr>
            <p:ph type="body" idx="1"/>
          </p:nvPr>
        </p:nvSpPr>
        <p:spPr/>
        <p:txBody>
          <a:bodyPr/>
          <a:lstStyle/>
          <a:p>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7FE9B634-E108-4BE8-8A62-7E6BDDF78AA5}" type="slidenum">
              <a:rPr lang="fr-FR"/>
              <a:pPr/>
              <a:t>20</a:t>
            </a:fld>
            <a:endParaRPr lang="fr-FR"/>
          </a:p>
        </p:txBody>
      </p:sp>
      <p:sp>
        <p:nvSpPr>
          <p:cNvPr id="126978" name="Rectangle 2"/>
          <p:cNvSpPr>
            <a:spLocks noChangeArrowheads="1" noTextEdit="1"/>
          </p:cNvSpPr>
          <p:nvPr>
            <p:ph type="sldImg"/>
          </p:nvPr>
        </p:nvSpPr>
        <p:spPr>
          <a:ln/>
        </p:spPr>
      </p:sp>
      <p:sp>
        <p:nvSpPr>
          <p:cNvPr id="126979" name="Rectangle 3"/>
          <p:cNvSpPr>
            <a:spLocks noGrp="1" noChangeArrowheads="1"/>
          </p:cNvSpPr>
          <p:nvPr>
            <p:ph type="body" idx="1"/>
          </p:nvPr>
        </p:nvSpPr>
        <p:spPr/>
        <p:txBody>
          <a:bodyPr/>
          <a:lstStyle/>
          <a:p>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58A9D7CC-7CDB-4B3C-B5EA-5DD81FCAA5D8}" type="slidenum">
              <a:rPr lang="fr-FR"/>
              <a:pPr/>
              <a:t>21</a:t>
            </a:fld>
            <a:endParaRPr lang="fr-FR"/>
          </a:p>
        </p:txBody>
      </p:sp>
      <p:sp>
        <p:nvSpPr>
          <p:cNvPr id="128002" name="Rectangle 2"/>
          <p:cNvSpPr>
            <a:spLocks noChangeArrowheads="1" noTextEdit="1"/>
          </p:cNvSpPr>
          <p:nvPr>
            <p:ph type="sldImg"/>
          </p:nvPr>
        </p:nvSpPr>
        <p:spPr>
          <a:ln/>
        </p:spPr>
      </p:sp>
      <p:sp>
        <p:nvSpPr>
          <p:cNvPr id="128003" name="Rectangle 3"/>
          <p:cNvSpPr>
            <a:spLocks noGrp="1" noChangeArrowheads="1"/>
          </p:cNvSpPr>
          <p:nvPr>
            <p:ph type="body" idx="1"/>
          </p:nvPr>
        </p:nvSpPr>
        <p:spPr/>
        <p:txBody>
          <a:bodyPr/>
          <a:lstStyle/>
          <a:p>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50FD3FBD-2C95-49F9-8C5D-617B73E28D86}" type="slidenum">
              <a:rPr lang="fr-FR"/>
              <a:pPr/>
              <a:t>8</a:t>
            </a:fld>
            <a:endParaRPr lang="fr-FR"/>
          </a:p>
        </p:txBody>
      </p:sp>
      <p:sp>
        <p:nvSpPr>
          <p:cNvPr id="114690" name="Rectangle 2"/>
          <p:cNvSpPr>
            <a:spLocks noChangeArrowheads="1" noTextEdit="1"/>
          </p:cNvSpPr>
          <p:nvPr>
            <p:ph type="sldImg"/>
          </p:nvPr>
        </p:nvSpPr>
        <p:spPr>
          <a:ln/>
        </p:spPr>
      </p:sp>
      <p:sp>
        <p:nvSpPr>
          <p:cNvPr id="114691" name="Rectangle 3"/>
          <p:cNvSpPr>
            <a:spLocks noGrp="1" noChangeArrowheads="1"/>
          </p:cNvSpPr>
          <p:nvPr>
            <p:ph type="body" idx="1"/>
          </p:nvPr>
        </p:nvSpPr>
        <p:spPr/>
        <p:txBody>
          <a:bodyPr/>
          <a:lstStyle/>
          <a:p>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6A4E2FFA-8A8D-47C4-874C-D86E830034E7}" type="slidenum">
              <a:rPr lang="fr-FR"/>
              <a:pPr/>
              <a:t>9</a:t>
            </a:fld>
            <a:endParaRPr lang="fr-FR"/>
          </a:p>
        </p:txBody>
      </p:sp>
      <p:sp>
        <p:nvSpPr>
          <p:cNvPr id="115714" name="Rectangle 2"/>
          <p:cNvSpPr>
            <a:spLocks noChangeArrowheads="1" noTextEdit="1"/>
          </p:cNvSpPr>
          <p:nvPr>
            <p:ph type="sldImg"/>
          </p:nvPr>
        </p:nvSpPr>
        <p:spPr>
          <a:ln/>
        </p:spPr>
      </p:sp>
      <p:sp>
        <p:nvSpPr>
          <p:cNvPr id="115715" name="Rectangle 3"/>
          <p:cNvSpPr>
            <a:spLocks noGrp="1" noChangeArrowheads="1"/>
          </p:cNvSpPr>
          <p:nvPr>
            <p:ph type="body" idx="1"/>
          </p:nvPr>
        </p:nvSpPr>
        <p:spPr/>
        <p:txBody>
          <a:bodyPr/>
          <a:lstStyle/>
          <a:p>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DFCB2B5D-4829-4407-9148-CAA1BEBB3A1D}" type="slidenum">
              <a:rPr lang="fr-FR"/>
              <a:pPr/>
              <a:t>10</a:t>
            </a:fld>
            <a:endParaRPr lang="fr-FR"/>
          </a:p>
        </p:txBody>
      </p:sp>
      <p:sp>
        <p:nvSpPr>
          <p:cNvPr id="116738" name="Rectangle 2"/>
          <p:cNvSpPr>
            <a:spLocks noChangeArrowheads="1" noTextEdit="1"/>
          </p:cNvSpPr>
          <p:nvPr>
            <p:ph type="sldImg"/>
          </p:nvPr>
        </p:nvSpPr>
        <p:spPr>
          <a:ln/>
        </p:spPr>
      </p:sp>
      <p:sp>
        <p:nvSpPr>
          <p:cNvPr id="116739" name="Rectangle 3"/>
          <p:cNvSpPr>
            <a:spLocks noGrp="1" noChangeArrowheads="1"/>
          </p:cNvSpPr>
          <p:nvPr>
            <p:ph type="body" idx="1"/>
          </p:nvPr>
        </p:nvSpPr>
        <p:spPr/>
        <p:txBody>
          <a:bodyPr/>
          <a:lstStyle/>
          <a:p>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6DAB9B76-F45A-48E1-83CC-2A2C64C82499}" type="slidenum">
              <a:rPr lang="fr-FR"/>
              <a:pPr/>
              <a:t>11</a:t>
            </a:fld>
            <a:endParaRPr lang="fr-FR"/>
          </a:p>
        </p:txBody>
      </p:sp>
      <p:sp>
        <p:nvSpPr>
          <p:cNvPr id="117762" name="Rectangle 2"/>
          <p:cNvSpPr>
            <a:spLocks noChangeArrowheads="1" noTextEdit="1"/>
          </p:cNvSpPr>
          <p:nvPr>
            <p:ph type="sldImg"/>
          </p:nvPr>
        </p:nvSpPr>
        <p:spPr>
          <a:ln/>
        </p:spPr>
      </p:sp>
      <p:sp>
        <p:nvSpPr>
          <p:cNvPr id="117763" name="Rectangle 3"/>
          <p:cNvSpPr>
            <a:spLocks noGrp="1" noChangeArrowheads="1"/>
          </p:cNvSpPr>
          <p:nvPr>
            <p:ph type="body" idx="1"/>
          </p:nvPr>
        </p:nvSpPr>
        <p:spPr/>
        <p:txBody>
          <a:bodyPr/>
          <a:lstStyle/>
          <a:p>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0AE044A3-E514-46FF-8349-D9E4ED0CEA35}" type="slidenum">
              <a:rPr lang="fr-FR"/>
              <a:pPr/>
              <a:t>12</a:t>
            </a:fld>
            <a:endParaRPr lang="fr-FR"/>
          </a:p>
        </p:txBody>
      </p:sp>
      <p:sp>
        <p:nvSpPr>
          <p:cNvPr id="132098" name="Rectangle 2"/>
          <p:cNvSpPr>
            <a:spLocks noChangeArrowheads="1" noTextEdit="1"/>
          </p:cNvSpPr>
          <p:nvPr>
            <p:ph type="sldImg"/>
          </p:nvPr>
        </p:nvSpPr>
        <p:spPr>
          <a:ln/>
        </p:spPr>
      </p:sp>
      <p:sp>
        <p:nvSpPr>
          <p:cNvPr id="132099" name="Rectangle 3"/>
          <p:cNvSpPr>
            <a:spLocks noGrp="1" noChangeArrowheads="1"/>
          </p:cNvSpPr>
          <p:nvPr>
            <p:ph type="body" idx="1"/>
          </p:nvPr>
        </p:nvSpPr>
        <p:spPr/>
        <p:txBody>
          <a:bodyPr/>
          <a:lstStyle/>
          <a:p>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695573F2-B65D-4819-B641-A1CF95581A1E}" type="slidenum">
              <a:rPr lang="fr-FR"/>
              <a:pPr/>
              <a:t>13</a:t>
            </a:fld>
            <a:endParaRPr lang="fr-FR"/>
          </a:p>
        </p:txBody>
      </p:sp>
      <p:sp>
        <p:nvSpPr>
          <p:cNvPr id="118786" name="Rectangle 2"/>
          <p:cNvSpPr>
            <a:spLocks noChangeArrowheads="1" noTextEdit="1"/>
          </p:cNvSpPr>
          <p:nvPr>
            <p:ph type="sldImg"/>
          </p:nvPr>
        </p:nvSpPr>
        <p:spPr>
          <a:ln/>
        </p:spPr>
      </p:sp>
      <p:sp>
        <p:nvSpPr>
          <p:cNvPr id="118787" name="Rectangle 3"/>
          <p:cNvSpPr>
            <a:spLocks noGrp="1" noChangeArrowheads="1"/>
          </p:cNvSpPr>
          <p:nvPr>
            <p:ph type="body" idx="1"/>
          </p:nvPr>
        </p:nvSpPr>
        <p:spPr/>
        <p:txBody>
          <a:bodyPr/>
          <a:lstStyle/>
          <a:p>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C3EDDE5E-A737-4D02-9CAE-BBEB9EF8FF75}" type="slidenum">
              <a:rPr lang="fr-FR"/>
              <a:pPr/>
              <a:t>14</a:t>
            </a:fld>
            <a:endParaRPr lang="fr-FR"/>
          </a:p>
        </p:txBody>
      </p:sp>
      <p:sp>
        <p:nvSpPr>
          <p:cNvPr id="121858" name="Rectangle 2"/>
          <p:cNvSpPr>
            <a:spLocks noChangeArrowheads="1" noTextEdit="1"/>
          </p:cNvSpPr>
          <p:nvPr>
            <p:ph type="sldImg"/>
          </p:nvPr>
        </p:nvSpPr>
        <p:spPr>
          <a:ln/>
        </p:spPr>
      </p:sp>
      <p:sp>
        <p:nvSpPr>
          <p:cNvPr id="121859" name="Rectangle 3"/>
          <p:cNvSpPr>
            <a:spLocks noGrp="1" noChangeArrowheads="1"/>
          </p:cNvSpPr>
          <p:nvPr>
            <p:ph type="body" idx="1"/>
          </p:nvPr>
        </p:nvSpPr>
        <p:spPr/>
        <p:txBody>
          <a:bodyPr/>
          <a:lstStyle/>
          <a:p>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1356D56B-CEC6-43EC-931C-FC27A164E0B7}" type="slidenum">
              <a:rPr lang="fr-FR"/>
              <a:pPr/>
              <a:t>15</a:t>
            </a:fld>
            <a:endParaRPr lang="fr-FR"/>
          </a:p>
        </p:txBody>
      </p:sp>
      <p:sp>
        <p:nvSpPr>
          <p:cNvPr id="120834" name="Rectangle 2"/>
          <p:cNvSpPr>
            <a:spLocks noChangeArrowheads="1" noTextEdit="1"/>
          </p:cNvSpPr>
          <p:nvPr>
            <p:ph type="sldImg"/>
          </p:nvPr>
        </p:nvSpPr>
        <p:spPr>
          <a:ln/>
        </p:spPr>
      </p:sp>
      <p:sp>
        <p:nvSpPr>
          <p:cNvPr id="120835" name="Rectangle 3"/>
          <p:cNvSpPr>
            <a:spLocks noGrp="1" noChangeArrowheads="1"/>
          </p:cNvSpPr>
          <p:nvPr>
            <p:ph type="body" idx="1"/>
          </p:nvPr>
        </p:nvSpPr>
        <p:spPr/>
        <p:txBody>
          <a:bodyPr/>
          <a:lstStyle/>
          <a:p>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3A6F91E2-17A7-4820-94A2-57BDFBF299E5}" type="datetimeFigureOut">
              <a:rPr lang="fr-FR" smtClean="0"/>
              <a:t>10/02/2012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5260395-4924-4BF8-BD9C-529ABBED8362}" type="slidenum">
              <a:rPr lang="fr-FR" smtClean="0"/>
              <a:t>‹N°›</a:t>
            </a:fld>
            <a:endParaRPr lang="fr-FR"/>
          </a:p>
        </p:txBody>
      </p:sp>
    </p:spTree>
    <p:extLst>
      <p:ext uri="{BB962C8B-B14F-4D97-AF65-F5344CB8AC3E}">
        <p14:creationId xmlns:p14="http://schemas.microsoft.com/office/powerpoint/2010/main" val="1564140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A6F91E2-17A7-4820-94A2-57BDFBF299E5}" type="datetimeFigureOut">
              <a:rPr lang="fr-FR" smtClean="0"/>
              <a:t>10/02/2012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5260395-4924-4BF8-BD9C-529ABBED8362}" type="slidenum">
              <a:rPr lang="fr-FR" smtClean="0"/>
              <a:t>‹N°›</a:t>
            </a:fld>
            <a:endParaRPr lang="fr-FR"/>
          </a:p>
        </p:txBody>
      </p:sp>
    </p:spTree>
    <p:extLst>
      <p:ext uri="{BB962C8B-B14F-4D97-AF65-F5344CB8AC3E}">
        <p14:creationId xmlns:p14="http://schemas.microsoft.com/office/powerpoint/2010/main" val="7526678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A6F91E2-17A7-4820-94A2-57BDFBF299E5}" type="datetimeFigureOut">
              <a:rPr lang="fr-FR" smtClean="0"/>
              <a:t>10/02/2012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5260395-4924-4BF8-BD9C-529ABBED8362}" type="slidenum">
              <a:rPr lang="fr-FR" smtClean="0"/>
              <a:t>‹N°›</a:t>
            </a:fld>
            <a:endParaRPr lang="fr-FR"/>
          </a:p>
        </p:txBody>
      </p:sp>
    </p:spTree>
    <p:extLst>
      <p:ext uri="{BB962C8B-B14F-4D97-AF65-F5344CB8AC3E}">
        <p14:creationId xmlns:p14="http://schemas.microsoft.com/office/powerpoint/2010/main" val="10046466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A6F91E2-17A7-4820-94A2-57BDFBF299E5}" type="datetimeFigureOut">
              <a:rPr lang="fr-FR" smtClean="0"/>
              <a:t>10/02/2012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5260395-4924-4BF8-BD9C-529ABBED8362}" type="slidenum">
              <a:rPr lang="fr-FR" smtClean="0"/>
              <a:t>‹N°›</a:t>
            </a:fld>
            <a:endParaRPr lang="fr-FR"/>
          </a:p>
        </p:txBody>
      </p:sp>
    </p:spTree>
    <p:extLst>
      <p:ext uri="{BB962C8B-B14F-4D97-AF65-F5344CB8AC3E}">
        <p14:creationId xmlns:p14="http://schemas.microsoft.com/office/powerpoint/2010/main" val="38989454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3A6F91E2-17A7-4820-94A2-57BDFBF299E5}" type="datetimeFigureOut">
              <a:rPr lang="fr-FR" smtClean="0"/>
              <a:t>10/02/2012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5260395-4924-4BF8-BD9C-529ABBED8362}" type="slidenum">
              <a:rPr lang="fr-FR" smtClean="0"/>
              <a:t>‹N°›</a:t>
            </a:fld>
            <a:endParaRPr lang="fr-FR"/>
          </a:p>
        </p:txBody>
      </p:sp>
    </p:spTree>
    <p:extLst>
      <p:ext uri="{BB962C8B-B14F-4D97-AF65-F5344CB8AC3E}">
        <p14:creationId xmlns:p14="http://schemas.microsoft.com/office/powerpoint/2010/main" val="7360068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3A6F91E2-17A7-4820-94A2-57BDFBF299E5}" type="datetimeFigureOut">
              <a:rPr lang="fr-FR" smtClean="0"/>
              <a:t>10/02/2012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5260395-4924-4BF8-BD9C-529ABBED8362}" type="slidenum">
              <a:rPr lang="fr-FR" smtClean="0"/>
              <a:t>‹N°›</a:t>
            </a:fld>
            <a:endParaRPr lang="fr-FR"/>
          </a:p>
        </p:txBody>
      </p:sp>
    </p:spTree>
    <p:extLst>
      <p:ext uri="{BB962C8B-B14F-4D97-AF65-F5344CB8AC3E}">
        <p14:creationId xmlns:p14="http://schemas.microsoft.com/office/powerpoint/2010/main" val="27461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3A6F91E2-17A7-4820-94A2-57BDFBF299E5}" type="datetimeFigureOut">
              <a:rPr lang="fr-FR" smtClean="0"/>
              <a:t>10/02/2012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5260395-4924-4BF8-BD9C-529ABBED8362}" type="slidenum">
              <a:rPr lang="fr-FR" smtClean="0"/>
              <a:t>‹N°›</a:t>
            </a:fld>
            <a:endParaRPr lang="fr-FR"/>
          </a:p>
        </p:txBody>
      </p:sp>
    </p:spTree>
    <p:extLst>
      <p:ext uri="{BB962C8B-B14F-4D97-AF65-F5344CB8AC3E}">
        <p14:creationId xmlns:p14="http://schemas.microsoft.com/office/powerpoint/2010/main" val="35126433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3A6F91E2-17A7-4820-94A2-57BDFBF299E5}" type="datetimeFigureOut">
              <a:rPr lang="fr-FR" smtClean="0"/>
              <a:t>10/02/2012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5260395-4924-4BF8-BD9C-529ABBED8362}" type="slidenum">
              <a:rPr lang="fr-FR" smtClean="0"/>
              <a:t>‹N°›</a:t>
            </a:fld>
            <a:endParaRPr lang="fr-FR"/>
          </a:p>
        </p:txBody>
      </p:sp>
    </p:spTree>
    <p:extLst>
      <p:ext uri="{BB962C8B-B14F-4D97-AF65-F5344CB8AC3E}">
        <p14:creationId xmlns:p14="http://schemas.microsoft.com/office/powerpoint/2010/main" val="1271463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A6F91E2-17A7-4820-94A2-57BDFBF299E5}" type="datetimeFigureOut">
              <a:rPr lang="fr-FR" smtClean="0"/>
              <a:t>10/02/2012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5260395-4924-4BF8-BD9C-529ABBED8362}" type="slidenum">
              <a:rPr lang="fr-FR" smtClean="0"/>
              <a:t>‹N°›</a:t>
            </a:fld>
            <a:endParaRPr lang="fr-FR"/>
          </a:p>
        </p:txBody>
      </p:sp>
    </p:spTree>
    <p:extLst>
      <p:ext uri="{BB962C8B-B14F-4D97-AF65-F5344CB8AC3E}">
        <p14:creationId xmlns:p14="http://schemas.microsoft.com/office/powerpoint/2010/main" val="4427172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3A6F91E2-17A7-4820-94A2-57BDFBF299E5}" type="datetimeFigureOut">
              <a:rPr lang="fr-FR" smtClean="0"/>
              <a:t>10/02/2012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5260395-4924-4BF8-BD9C-529ABBED8362}" type="slidenum">
              <a:rPr lang="fr-FR" smtClean="0"/>
              <a:t>‹N°›</a:t>
            </a:fld>
            <a:endParaRPr lang="fr-FR"/>
          </a:p>
        </p:txBody>
      </p:sp>
    </p:spTree>
    <p:extLst>
      <p:ext uri="{BB962C8B-B14F-4D97-AF65-F5344CB8AC3E}">
        <p14:creationId xmlns:p14="http://schemas.microsoft.com/office/powerpoint/2010/main" val="5887778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3A6F91E2-17A7-4820-94A2-57BDFBF299E5}" type="datetimeFigureOut">
              <a:rPr lang="fr-FR" smtClean="0"/>
              <a:t>10/02/2012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5260395-4924-4BF8-BD9C-529ABBED8362}" type="slidenum">
              <a:rPr lang="fr-FR" smtClean="0"/>
              <a:t>‹N°›</a:t>
            </a:fld>
            <a:endParaRPr lang="fr-FR"/>
          </a:p>
        </p:txBody>
      </p:sp>
    </p:spTree>
    <p:extLst>
      <p:ext uri="{BB962C8B-B14F-4D97-AF65-F5344CB8AC3E}">
        <p14:creationId xmlns:p14="http://schemas.microsoft.com/office/powerpoint/2010/main" val="1702094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6F91E2-17A7-4820-94A2-57BDFBF299E5}" type="datetimeFigureOut">
              <a:rPr lang="fr-FR" smtClean="0"/>
              <a:t>10/02/2012</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260395-4924-4BF8-BD9C-529ABBED8362}" type="slidenum">
              <a:rPr lang="fr-FR" smtClean="0"/>
              <a:t>‹N°›</a:t>
            </a:fld>
            <a:endParaRPr lang="fr-FR"/>
          </a:p>
        </p:txBody>
      </p:sp>
    </p:spTree>
    <p:extLst>
      <p:ext uri="{BB962C8B-B14F-4D97-AF65-F5344CB8AC3E}">
        <p14:creationId xmlns:p14="http://schemas.microsoft.com/office/powerpoint/2010/main" val="21562156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http://www.vernimmen.net/lettre/graphiques/lettre_67_2.gif" TargetMode="Externa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4.wmf"/><Relationship Id="rId4" Type="http://schemas.openxmlformats.org/officeDocument/2006/relationships/oleObject" Target="../embeddings/oleObject1.bin"/></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5.wmf"/><Relationship Id="rId4" Type="http://schemas.openxmlformats.org/officeDocument/2006/relationships/oleObject" Target="../embeddings/oleObject2.bin"/></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La croissance soutenable</a:t>
            </a:r>
            <a:endParaRPr lang="fr-FR" dirty="0"/>
          </a:p>
        </p:txBody>
      </p:sp>
      <p:sp>
        <p:nvSpPr>
          <p:cNvPr id="3" name="Sous-titre 2"/>
          <p:cNvSpPr>
            <a:spLocks noGrp="1"/>
          </p:cNvSpPr>
          <p:nvPr>
            <p:ph type="subTitle" idx="1"/>
          </p:nvPr>
        </p:nvSpPr>
        <p:spPr/>
        <p:txBody>
          <a:bodyPr/>
          <a:lstStyle/>
          <a:p>
            <a:endParaRPr lang="fr-FR"/>
          </a:p>
        </p:txBody>
      </p:sp>
    </p:spTree>
    <p:extLst>
      <p:ext uri="{BB962C8B-B14F-4D97-AF65-F5344CB8AC3E}">
        <p14:creationId xmlns:p14="http://schemas.microsoft.com/office/powerpoint/2010/main" val="1022510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Espace réservé du pied de page 4"/>
          <p:cNvSpPr>
            <a:spLocks noGrp="1"/>
          </p:cNvSpPr>
          <p:nvPr>
            <p:ph type="ftr" sz="quarter" idx="11"/>
          </p:nvPr>
        </p:nvSpPr>
        <p:spPr/>
        <p:txBody>
          <a:bodyPr/>
          <a:lstStyle/>
          <a:p>
            <a:endParaRPr lang="fr-FR"/>
          </a:p>
          <a:p>
            <a:r>
              <a:rPr lang="fr-FR"/>
              <a:t>		Analyse financière par les flux </a:t>
            </a:r>
          </a:p>
        </p:txBody>
      </p:sp>
      <p:sp>
        <p:nvSpPr>
          <p:cNvPr id="24" name="Espace réservé du numéro de diapositive 5"/>
          <p:cNvSpPr>
            <a:spLocks noGrp="1"/>
          </p:cNvSpPr>
          <p:nvPr>
            <p:ph type="sldNum" sz="quarter" idx="12"/>
          </p:nvPr>
        </p:nvSpPr>
        <p:spPr/>
        <p:txBody>
          <a:bodyPr/>
          <a:lstStyle/>
          <a:p>
            <a:endParaRPr lang="fr-FR"/>
          </a:p>
          <a:p>
            <a:fld id="{4602C68F-AE9A-4828-9032-CA182E6C80A9}" type="slidenum">
              <a:rPr lang="fr-FR"/>
              <a:pPr/>
              <a:t>10</a:t>
            </a:fld>
            <a:endParaRPr lang="fr-FR"/>
          </a:p>
        </p:txBody>
      </p:sp>
      <p:sp>
        <p:nvSpPr>
          <p:cNvPr id="70658" name="Rectangle 2"/>
          <p:cNvSpPr>
            <a:spLocks noChangeArrowheads="1"/>
          </p:cNvSpPr>
          <p:nvPr/>
        </p:nvSpPr>
        <p:spPr bwMode="auto">
          <a:xfrm>
            <a:off x="1981200" y="0"/>
            <a:ext cx="7162800" cy="549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ctr"/>
            <a:r>
              <a:rPr lang="fr-FR" sz="3000">
                <a:solidFill>
                  <a:srgbClr val="DE6422"/>
                </a:solidFill>
                <a:latin typeface="Tahoma" pitchFamily="34" charset="0"/>
              </a:rPr>
              <a:t>Analyse de la rentabilité</a:t>
            </a:r>
            <a:endParaRPr lang="fr-FR">
              <a:latin typeface="Tahoma" pitchFamily="34" charset="0"/>
            </a:endParaRPr>
          </a:p>
        </p:txBody>
      </p:sp>
      <p:sp>
        <p:nvSpPr>
          <p:cNvPr id="70659" name="Rectangle 3"/>
          <p:cNvSpPr>
            <a:spLocks noChangeArrowheads="1"/>
          </p:cNvSpPr>
          <p:nvPr/>
        </p:nvSpPr>
        <p:spPr bwMode="auto">
          <a:xfrm>
            <a:off x="1524000" y="609600"/>
            <a:ext cx="7620000" cy="396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r>
              <a:rPr lang="fr-FR" sz="2000">
                <a:solidFill>
                  <a:srgbClr val="826E64"/>
                </a:solidFill>
                <a:latin typeface="Tahoma" pitchFamily="34" charset="0"/>
              </a:rPr>
              <a:t>Le calcul du CMPC ou WACC</a:t>
            </a:r>
          </a:p>
        </p:txBody>
      </p:sp>
      <p:sp>
        <p:nvSpPr>
          <p:cNvPr id="70679" name="Text Box 23"/>
          <p:cNvSpPr txBox="1">
            <a:spLocks noChangeArrowheads="1"/>
          </p:cNvSpPr>
          <p:nvPr/>
        </p:nvSpPr>
        <p:spPr bwMode="auto">
          <a:xfrm>
            <a:off x="1455738" y="1295400"/>
            <a:ext cx="1439862" cy="1800225"/>
          </a:xfrm>
          <a:prstGeom prst="rect">
            <a:avLst/>
          </a:prstGeom>
          <a:gradFill rotWithShape="0">
            <a:gsLst>
              <a:gs pos="0">
                <a:srgbClr val="336699">
                  <a:gamma/>
                  <a:tint val="18039"/>
                  <a:invGamma/>
                </a:srgbClr>
              </a:gs>
              <a:gs pos="100000">
                <a:srgbClr val="336699"/>
              </a:gs>
            </a:gsLst>
            <a:path path="shape">
              <a:fillToRect l="50000" t="50000" r="50000" b="50000"/>
            </a:path>
          </a:gradFill>
          <a:ln w="9525">
            <a:solidFill>
              <a:srgbClr val="336699"/>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86400" tIns="43200" rIns="86400" bIns="43200" anchor="ctr" anchorCtr="1"/>
          <a:lstStyle/>
          <a:p>
            <a:pPr algn="ctr">
              <a:lnSpc>
                <a:spcPct val="90000"/>
              </a:lnSpc>
              <a:spcBef>
                <a:spcPct val="50000"/>
              </a:spcBef>
              <a:buClr>
                <a:srgbClr val="CC0000"/>
              </a:buClr>
              <a:buSzPct val="80000"/>
              <a:buFont typeface="Wingdings" pitchFamily="2" charset="2"/>
              <a:buNone/>
            </a:pPr>
            <a:r>
              <a:rPr lang="fr-FR" sz="1800" b="1">
                <a:solidFill>
                  <a:schemeClr val="bg1"/>
                </a:solidFill>
                <a:effectLst>
                  <a:outerShdw blurRad="38100" dist="38100" dir="2700000" algn="tl">
                    <a:srgbClr val="000000"/>
                  </a:outerShdw>
                </a:effectLst>
                <a:latin typeface="Arial Narrow" pitchFamily="34" charset="0"/>
                <a:cs typeface="Times New Roman" pitchFamily="18" charset="0"/>
              </a:rPr>
              <a:t>Coûts </a:t>
            </a:r>
            <a:br>
              <a:rPr lang="fr-FR" sz="1800" b="1">
                <a:solidFill>
                  <a:schemeClr val="bg1"/>
                </a:solidFill>
                <a:effectLst>
                  <a:outerShdw blurRad="38100" dist="38100" dir="2700000" algn="tl">
                    <a:srgbClr val="000000"/>
                  </a:outerShdw>
                </a:effectLst>
                <a:latin typeface="Arial Narrow" pitchFamily="34" charset="0"/>
                <a:cs typeface="Times New Roman" pitchFamily="18" charset="0"/>
              </a:rPr>
            </a:br>
            <a:r>
              <a:rPr lang="fr-FR" sz="1800" b="1">
                <a:solidFill>
                  <a:schemeClr val="bg1"/>
                </a:solidFill>
                <a:effectLst>
                  <a:outerShdw blurRad="38100" dist="38100" dir="2700000" algn="tl">
                    <a:srgbClr val="000000"/>
                  </a:outerShdw>
                </a:effectLst>
                <a:latin typeface="Arial Narrow" pitchFamily="34" charset="0"/>
                <a:cs typeface="Times New Roman" pitchFamily="18" charset="0"/>
              </a:rPr>
              <a:t>des capitaux propres</a:t>
            </a:r>
          </a:p>
        </p:txBody>
      </p:sp>
      <p:sp>
        <p:nvSpPr>
          <p:cNvPr id="70680" name="Text Box 24"/>
          <p:cNvSpPr txBox="1">
            <a:spLocks noChangeArrowheads="1"/>
          </p:cNvSpPr>
          <p:nvPr/>
        </p:nvSpPr>
        <p:spPr bwMode="auto">
          <a:xfrm>
            <a:off x="3360738" y="1295400"/>
            <a:ext cx="1439862" cy="1800225"/>
          </a:xfrm>
          <a:prstGeom prst="rect">
            <a:avLst/>
          </a:prstGeom>
          <a:gradFill rotWithShape="0">
            <a:gsLst>
              <a:gs pos="0">
                <a:srgbClr val="336699">
                  <a:gamma/>
                  <a:tint val="18039"/>
                  <a:invGamma/>
                </a:srgbClr>
              </a:gs>
              <a:gs pos="100000">
                <a:srgbClr val="336699"/>
              </a:gs>
            </a:gsLst>
            <a:path path="shape">
              <a:fillToRect l="50000" t="50000" r="50000" b="50000"/>
            </a:path>
          </a:gradFill>
          <a:ln w="9525">
            <a:solidFill>
              <a:srgbClr val="336699"/>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86400" tIns="43200" rIns="86400" bIns="43200" anchor="ctr" anchorCtr="1"/>
          <a:lstStyle/>
          <a:p>
            <a:pPr algn="ctr">
              <a:lnSpc>
                <a:spcPct val="90000"/>
              </a:lnSpc>
              <a:spcBef>
                <a:spcPct val="50000"/>
              </a:spcBef>
              <a:buClr>
                <a:srgbClr val="CC0000"/>
              </a:buClr>
              <a:buSzPct val="80000"/>
              <a:buFont typeface="Wingdings" pitchFamily="2" charset="2"/>
              <a:buNone/>
            </a:pPr>
            <a:r>
              <a:rPr lang="fr-FR" sz="1800" b="1">
                <a:solidFill>
                  <a:schemeClr val="bg1"/>
                </a:solidFill>
                <a:effectLst>
                  <a:outerShdw blurRad="38100" dist="38100" dir="2700000" algn="tl">
                    <a:srgbClr val="000000"/>
                  </a:outerShdw>
                </a:effectLst>
                <a:latin typeface="Arial Narrow" pitchFamily="34" charset="0"/>
                <a:cs typeface="Times New Roman" pitchFamily="18" charset="0"/>
              </a:rPr>
              <a:t>Capitaux propres </a:t>
            </a:r>
          </a:p>
          <a:p>
            <a:pPr algn="ctr">
              <a:lnSpc>
                <a:spcPct val="90000"/>
              </a:lnSpc>
              <a:spcBef>
                <a:spcPct val="50000"/>
              </a:spcBef>
              <a:buClr>
                <a:srgbClr val="CC0000"/>
              </a:buClr>
              <a:buSzPct val="80000"/>
              <a:buFont typeface="Wingdings" pitchFamily="2" charset="2"/>
              <a:buNone/>
            </a:pPr>
            <a:r>
              <a:rPr lang="fr-FR" sz="1800" b="1">
                <a:solidFill>
                  <a:schemeClr val="bg1"/>
                </a:solidFill>
                <a:effectLst>
                  <a:outerShdw blurRad="38100" dist="38100" dir="2700000" algn="tl">
                    <a:srgbClr val="000000"/>
                  </a:outerShdw>
                </a:effectLst>
                <a:latin typeface="Arial Narrow" pitchFamily="34" charset="0"/>
                <a:cs typeface="Times New Roman" pitchFamily="18" charset="0"/>
              </a:rPr>
              <a:t>Capitaux propres  </a:t>
            </a:r>
            <a:br>
              <a:rPr lang="fr-FR" sz="1800" b="1">
                <a:solidFill>
                  <a:schemeClr val="bg1"/>
                </a:solidFill>
                <a:effectLst>
                  <a:outerShdw blurRad="38100" dist="38100" dir="2700000" algn="tl">
                    <a:srgbClr val="000000"/>
                  </a:outerShdw>
                </a:effectLst>
                <a:latin typeface="Arial Narrow" pitchFamily="34" charset="0"/>
                <a:cs typeface="Times New Roman" pitchFamily="18" charset="0"/>
              </a:rPr>
            </a:br>
            <a:r>
              <a:rPr lang="fr-FR" sz="1800" b="1">
                <a:solidFill>
                  <a:schemeClr val="bg1"/>
                </a:solidFill>
                <a:effectLst>
                  <a:outerShdw blurRad="38100" dist="38100" dir="2700000" algn="tl">
                    <a:srgbClr val="000000"/>
                  </a:outerShdw>
                </a:effectLst>
                <a:latin typeface="Arial Narrow" pitchFamily="34" charset="0"/>
                <a:cs typeface="Times New Roman" pitchFamily="18" charset="0"/>
              </a:rPr>
              <a:t>+ Dettes Financières</a:t>
            </a:r>
          </a:p>
        </p:txBody>
      </p:sp>
      <p:sp>
        <p:nvSpPr>
          <p:cNvPr id="70681" name="Text Box 25"/>
          <p:cNvSpPr txBox="1">
            <a:spLocks noChangeArrowheads="1"/>
          </p:cNvSpPr>
          <p:nvPr/>
        </p:nvSpPr>
        <p:spPr bwMode="auto">
          <a:xfrm>
            <a:off x="5257800" y="1295400"/>
            <a:ext cx="1439863" cy="1800225"/>
          </a:xfrm>
          <a:prstGeom prst="rect">
            <a:avLst/>
          </a:prstGeom>
          <a:gradFill rotWithShape="0">
            <a:gsLst>
              <a:gs pos="0">
                <a:srgbClr val="336699">
                  <a:gamma/>
                  <a:tint val="18039"/>
                  <a:invGamma/>
                </a:srgbClr>
              </a:gs>
              <a:gs pos="100000">
                <a:srgbClr val="336699"/>
              </a:gs>
            </a:gsLst>
            <a:path path="shape">
              <a:fillToRect l="50000" t="50000" r="50000" b="50000"/>
            </a:path>
          </a:gradFill>
          <a:ln w="9525">
            <a:solidFill>
              <a:srgbClr val="336699"/>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86400" tIns="43200" rIns="86400" bIns="43200" anchor="ctr" anchorCtr="1"/>
          <a:lstStyle/>
          <a:p>
            <a:pPr algn="ctr">
              <a:lnSpc>
                <a:spcPct val="90000"/>
              </a:lnSpc>
              <a:spcBef>
                <a:spcPct val="50000"/>
              </a:spcBef>
              <a:buClr>
                <a:srgbClr val="CC0000"/>
              </a:buClr>
              <a:buSzPct val="80000"/>
              <a:buFont typeface="Wingdings" pitchFamily="2" charset="2"/>
              <a:buNone/>
            </a:pPr>
            <a:r>
              <a:rPr lang="fr-FR" sz="1800" b="1">
                <a:solidFill>
                  <a:schemeClr val="bg1"/>
                </a:solidFill>
                <a:effectLst>
                  <a:outerShdw blurRad="38100" dist="38100" dir="2700000" algn="tl">
                    <a:srgbClr val="000000"/>
                  </a:outerShdw>
                </a:effectLst>
                <a:latin typeface="Arial Narrow" pitchFamily="34" charset="0"/>
                <a:cs typeface="Times New Roman" pitchFamily="18" charset="0"/>
              </a:rPr>
              <a:t>Coût </a:t>
            </a:r>
            <a:br>
              <a:rPr lang="fr-FR" sz="1800" b="1">
                <a:solidFill>
                  <a:schemeClr val="bg1"/>
                </a:solidFill>
                <a:effectLst>
                  <a:outerShdw blurRad="38100" dist="38100" dir="2700000" algn="tl">
                    <a:srgbClr val="000000"/>
                  </a:outerShdw>
                </a:effectLst>
                <a:latin typeface="Arial Narrow" pitchFamily="34" charset="0"/>
                <a:cs typeface="Times New Roman" pitchFamily="18" charset="0"/>
              </a:rPr>
            </a:br>
            <a:r>
              <a:rPr lang="fr-FR" sz="1800" b="1">
                <a:solidFill>
                  <a:schemeClr val="bg1"/>
                </a:solidFill>
                <a:effectLst>
                  <a:outerShdw blurRad="38100" dist="38100" dir="2700000" algn="tl">
                    <a:srgbClr val="000000"/>
                  </a:outerShdw>
                </a:effectLst>
                <a:latin typeface="Arial Narrow" pitchFamily="34" charset="0"/>
                <a:cs typeface="Times New Roman" pitchFamily="18" charset="0"/>
              </a:rPr>
              <a:t>de la dette</a:t>
            </a:r>
          </a:p>
        </p:txBody>
      </p:sp>
      <p:sp>
        <p:nvSpPr>
          <p:cNvPr id="70682" name="Text Box 26"/>
          <p:cNvSpPr txBox="1">
            <a:spLocks noChangeArrowheads="1"/>
          </p:cNvSpPr>
          <p:nvPr/>
        </p:nvSpPr>
        <p:spPr bwMode="auto">
          <a:xfrm>
            <a:off x="7094538" y="1295400"/>
            <a:ext cx="1439862" cy="1800225"/>
          </a:xfrm>
          <a:prstGeom prst="rect">
            <a:avLst/>
          </a:prstGeom>
          <a:gradFill rotWithShape="0">
            <a:gsLst>
              <a:gs pos="0">
                <a:srgbClr val="336699">
                  <a:gamma/>
                  <a:tint val="18039"/>
                  <a:invGamma/>
                </a:srgbClr>
              </a:gs>
              <a:gs pos="100000">
                <a:srgbClr val="336699"/>
              </a:gs>
            </a:gsLst>
            <a:path path="shape">
              <a:fillToRect l="50000" t="50000" r="50000" b="50000"/>
            </a:path>
          </a:gradFill>
          <a:ln w="9525">
            <a:solidFill>
              <a:srgbClr val="336699"/>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86400" tIns="43200" rIns="86400" bIns="43200" anchor="ctr" anchorCtr="1"/>
          <a:lstStyle/>
          <a:p>
            <a:pPr algn="ctr">
              <a:lnSpc>
                <a:spcPct val="90000"/>
              </a:lnSpc>
              <a:spcBef>
                <a:spcPct val="50000"/>
              </a:spcBef>
              <a:buClr>
                <a:srgbClr val="CC0000"/>
              </a:buClr>
              <a:buSzPct val="80000"/>
              <a:buFont typeface="Wingdings" pitchFamily="2" charset="2"/>
              <a:buNone/>
            </a:pPr>
            <a:r>
              <a:rPr lang="fr-FR" sz="1800" b="1">
                <a:solidFill>
                  <a:schemeClr val="bg1"/>
                </a:solidFill>
                <a:effectLst>
                  <a:outerShdw blurRad="38100" dist="38100" dir="2700000" algn="tl">
                    <a:srgbClr val="000000"/>
                  </a:outerShdw>
                </a:effectLst>
                <a:latin typeface="Arial Narrow" pitchFamily="34" charset="0"/>
                <a:cs typeface="Times New Roman" pitchFamily="18" charset="0"/>
              </a:rPr>
              <a:t>Dettes financières</a:t>
            </a:r>
          </a:p>
          <a:p>
            <a:pPr algn="ctr">
              <a:lnSpc>
                <a:spcPct val="90000"/>
              </a:lnSpc>
              <a:spcBef>
                <a:spcPct val="50000"/>
              </a:spcBef>
              <a:buClr>
                <a:srgbClr val="CC0000"/>
              </a:buClr>
              <a:buSzPct val="80000"/>
              <a:buFont typeface="Wingdings" pitchFamily="2" charset="2"/>
              <a:buNone/>
            </a:pPr>
            <a:r>
              <a:rPr lang="fr-FR" sz="1800" b="1">
                <a:solidFill>
                  <a:schemeClr val="bg1"/>
                </a:solidFill>
                <a:effectLst>
                  <a:outerShdw blurRad="38100" dist="38100" dir="2700000" algn="tl">
                    <a:srgbClr val="000000"/>
                  </a:outerShdw>
                </a:effectLst>
                <a:latin typeface="Arial Narrow" pitchFamily="34" charset="0"/>
                <a:cs typeface="Times New Roman" pitchFamily="18" charset="0"/>
              </a:rPr>
              <a:t>Capitaux propres</a:t>
            </a:r>
            <a:br>
              <a:rPr lang="fr-FR" sz="1800" b="1">
                <a:solidFill>
                  <a:schemeClr val="bg1"/>
                </a:solidFill>
                <a:effectLst>
                  <a:outerShdw blurRad="38100" dist="38100" dir="2700000" algn="tl">
                    <a:srgbClr val="000000"/>
                  </a:outerShdw>
                </a:effectLst>
                <a:latin typeface="Arial Narrow" pitchFamily="34" charset="0"/>
                <a:cs typeface="Times New Roman" pitchFamily="18" charset="0"/>
              </a:rPr>
            </a:br>
            <a:r>
              <a:rPr lang="fr-FR" sz="1800" b="1">
                <a:solidFill>
                  <a:schemeClr val="bg1"/>
                </a:solidFill>
                <a:effectLst>
                  <a:outerShdw blurRad="38100" dist="38100" dir="2700000" algn="tl">
                    <a:srgbClr val="000000"/>
                  </a:outerShdw>
                </a:effectLst>
                <a:latin typeface="Arial Narrow" pitchFamily="34" charset="0"/>
                <a:cs typeface="Times New Roman" pitchFamily="18" charset="0"/>
              </a:rPr>
              <a:t>+ Dettes Financière</a:t>
            </a:r>
          </a:p>
        </p:txBody>
      </p:sp>
      <p:sp>
        <p:nvSpPr>
          <p:cNvPr id="70683" name="Line 27"/>
          <p:cNvSpPr>
            <a:spLocks noChangeShapeType="1"/>
          </p:cNvSpPr>
          <p:nvPr/>
        </p:nvSpPr>
        <p:spPr bwMode="auto">
          <a:xfrm>
            <a:off x="3505200" y="1981200"/>
            <a:ext cx="1219200" cy="0"/>
          </a:xfrm>
          <a:prstGeom prst="line">
            <a:avLst/>
          </a:prstGeom>
          <a:noFill/>
          <a:ln w="254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6400" tIns="43200" rIns="86400" bIns="43200">
            <a:spAutoFit/>
          </a:bodyPr>
          <a:lstStyle/>
          <a:p>
            <a:endParaRPr lang="fr-FR"/>
          </a:p>
        </p:txBody>
      </p:sp>
      <p:sp>
        <p:nvSpPr>
          <p:cNvPr id="70684" name="Line 28"/>
          <p:cNvSpPr>
            <a:spLocks noChangeShapeType="1"/>
          </p:cNvSpPr>
          <p:nvPr/>
        </p:nvSpPr>
        <p:spPr bwMode="auto">
          <a:xfrm>
            <a:off x="7239000" y="1981200"/>
            <a:ext cx="1219200" cy="0"/>
          </a:xfrm>
          <a:prstGeom prst="line">
            <a:avLst/>
          </a:prstGeom>
          <a:noFill/>
          <a:ln w="254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6400" tIns="43200" rIns="86400" bIns="43200">
            <a:spAutoFit/>
          </a:bodyPr>
          <a:lstStyle/>
          <a:p>
            <a:endParaRPr lang="fr-FR"/>
          </a:p>
        </p:txBody>
      </p:sp>
      <p:sp>
        <p:nvSpPr>
          <p:cNvPr id="70685" name="Text Box 29"/>
          <p:cNvSpPr txBox="1">
            <a:spLocks noChangeArrowheads="1"/>
          </p:cNvSpPr>
          <p:nvPr/>
        </p:nvSpPr>
        <p:spPr bwMode="auto">
          <a:xfrm>
            <a:off x="1676400" y="3797300"/>
            <a:ext cx="2819400" cy="1079500"/>
          </a:xfrm>
          <a:prstGeom prst="rect">
            <a:avLst/>
          </a:prstGeom>
          <a:gradFill rotWithShape="0">
            <a:gsLst>
              <a:gs pos="0">
                <a:srgbClr val="CC0000"/>
              </a:gs>
              <a:gs pos="100000">
                <a:srgbClr val="CC0000">
                  <a:gamma/>
                  <a:tint val="0"/>
                  <a:invGamma/>
                </a:srgbClr>
              </a:gs>
            </a:gsLst>
            <a:path path="shape">
              <a:fillToRect l="50000" t="50000" r="50000" b="50000"/>
            </a:path>
          </a:gradFill>
          <a:ln w="9525">
            <a:solidFill>
              <a:srgbClr val="CC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86400" tIns="43200" rIns="86400" bIns="43200" anchor="ctr"/>
          <a:lstStyle/>
          <a:p>
            <a:pPr algn="ctr">
              <a:spcBef>
                <a:spcPct val="50000"/>
              </a:spcBef>
              <a:buClr>
                <a:srgbClr val="CC0000"/>
              </a:buClr>
              <a:buSzPct val="80000"/>
              <a:buFont typeface="Wingdings" pitchFamily="2" charset="2"/>
              <a:buNone/>
            </a:pPr>
            <a:r>
              <a:rPr lang="fr-FR" sz="1800" b="1">
                <a:effectLst>
                  <a:outerShdw blurRad="38100" dist="38100" dir="2700000" algn="tl">
                    <a:srgbClr val="FFFFFF"/>
                  </a:outerShdw>
                </a:effectLst>
                <a:latin typeface="Arial Narrow" pitchFamily="34" charset="0"/>
                <a:cs typeface="Times New Roman" pitchFamily="18" charset="0"/>
              </a:rPr>
              <a:t>Le Coût des capitaux propres est le rendement escompté des actionnaires</a:t>
            </a:r>
          </a:p>
        </p:txBody>
      </p:sp>
      <p:sp>
        <p:nvSpPr>
          <p:cNvPr id="70686" name="Text Box 30"/>
          <p:cNvSpPr txBox="1">
            <a:spLocks noChangeArrowheads="1"/>
          </p:cNvSpPr>
          <p:nvPr/>
        </p:nvSpPr>
        <p:spPr bwMode="auto">
          <a:xfrm>
            <a:off x="5562600" y="3797300"/>
            <a:ext cx="2819400" cy="1079500"/>
          </a:xfrm>
          <a:prstGeom prst="rect">
            <a:avLst/>
          </a:prstGeom>
          <a:gradFill rotWithShape="0">
            <a:gsLst>
              <a:gs pos="0">
                <a:srgbClr val="CC0000"/>
              </a:gs>
              <a:gs pos="100000">
                <a:srgbClr val="CC0000">
                  <a:gamma/>
                  <a:tint val="0"/>
                  <a:invGamma/>
                </a:srgbClr>
              </a:gs>
            </a:gsLst>
            <a:path path="shape">
              <a:fillToRect l="50000" t="50000" r="50000" b="50000"/>
            </a:path>
          </a:gradFill>
          <a:ln w="9525">
            <a:solidFill>
              <a:srgbClr val="CC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86400" tIns="43200" rIns="86400" bIns="43200" anchor="ctr"/>
          <a:lstStyle/>
          <a:p>
            <a:pPr algn="ctr">
              <a:spcBef>
                <a:spcPct val="50000"/>
              </a:spcBef>
              <a:buClr>
                <a:srgbClr val="CC0000"/>
              </a:buClr>
              <a:buSzPct val="80000"/>
              <a:buFont typeface="Wingdings" pitchFamily="2" charset="2"/>
              <a:buNone/>
            </a:pPr>
            <a:r>
              <a:rPr lang="fr-FR" sz="1800" b="1">
                <a:effectLst>
                  <a:outerShdw blurRad="38100" dist="38100" dir="2700000" algn="tl">
                    <a:srgbClr val="FFFFFF"/>
                  </a:outerShdw>
                </a:effectLst>
                <a:latin typeface="Arial Narrow" pitchFamily="34" charset="0"/>
                <a:cs typeface="Times New Roman" pitchFamily="18" charset="0"/>
              </a:rPr>
              <a:t>Le Coût de la dette est le taux moyen d’untérêt après IS</a:t>
            </a:r>
          </a:p>
        </p:txBody>
      </p:sp>
      <p:sp>
        <p:nvSpPr>
          <p:cNvPr id="70687" name="Text Box 31"/>
          <p:cNvSpPr txBox="1">
            <a:spLocks noChangeArrowheads="1"/>
          </p:cNvSpPr>
          <p:nvPr/>
        </p:nvSpPr>
        <p:spPr bwMode="auto">
          <a:xfrm>
            <a:off x="228600" y="1828800"/>
            <a:ext cx="914400" cy="847725"/>
          </a:xfrm>
          <a:prstGeom prst="rect">
            <a:avLst/>
          </a:prstGeom>
          <a:noFill/>
          <a:ln>
            <a:noFill/>
          </a:ln>
          <a:effectLst/>
          <a:extLst>
            <a:ext uri="{909E8E84-426E-40DD-AFC4-6F175D3DCCD1}">
              <a14:hiddenFill xmlns:a14="http://schemas.microsoft.com/office/drawing/2010/main">
                <a:gradFill rotWithShape="0">
                  <a:gsLst>
                    <a:gs pos="0">
                      <a:srgbClr val="336699"/>
                    </a:gs>
                    <a:gs pos="100000">
                      <a:srgbClr val="336699">
                        <a:gamma/>
                        <a:tint val="0"/>
                        <a:invGamma/>
                      </a:srgbClr>
                    </a:gs>
                  </a:gsLst>
                  <a:path path="shape">
                    <a:fillToRect l="50000" t="50000" r="50000" b="50000"/>
                  </a:path>
                </a:gradFill>
              </a14:hiddenFill>
            </a:ext>
            <a:ext uri="{91240B29-F687-4F45-9708-019B960494DF}">
              <a14:hiddenLine xmlns:a14="http://schemas.microsoft.com/office/drawing/2010/main" w="9525">
                <a:solidFill>
                  <a:srgbClr val="336699"/>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6400" tIns="43200" rIns="86400" bIns="43200">
            <a:spAutoFit/>
          </a:bodyPr>
          <a:lstStyle/>
          <a:p>
            <a:pPr algn="just">
              <a:spcBef>
                <a:spcPct val="50000"/>
              </a:spcBef>
              <a:buClr>
                <a:srgbClr val="CC0000"/>
              </a:buClr>
              <a:buSzPct val="80000"/>
              <a:buFont typeface="Wingdings" pitchFamily="2" charset="2"/>
              <a:buNone/>
            </a:pPr>
            <a:r>
              <a:rPr lang="fr-FR" sz="2000" b="1">
                <a:solidFill>
                  <a:srgbClr val="CC0000"/>
                </a:solidFill>
                <a:effectLst>
                  <a:outerShdw blurRad="38100" dist="38100" dir="2700000" algn="tl">
                    <a:srgbClr val="C0C0C0"/>
                  </a:outerShdw>
                </a:effectLst>
                <a:latin typeface="Arial Narrow" pitchFamily="34" charset="0"/>
                <a:cs typeface="Times New Roman" pitchFamily="18" charset="0"/>
              </a:rPr>
              <a:t>CMPC</a:t>
            </a:r>
          </a:p>
          <a:p>
            <a:pPr algn="just">
              <a:spcBef>
                <a:spcPct val="50000"/>
              </a:spcBef>
              <a:buClr>
                <a:srgbClr val="CC0000"/>
              </a:buClr>
              <a:buSzPct val="80000"/>
              <a:buFont typeface="Wingdings" pitchFamily="2" charset="2"/>
              <a:buNone/>
            </a:pPr>
            <a:r>
              <a:rPr lang="fr-FR" sz="2000" b="1">
                <a:solidFill>
                  <a:srgbClr val="CC0000"/>
                </a:solidFill>
                <a:effectLst>
                  <a:outerShdw blurRad="38100" dist="38100" dir="2700000" algn="tl">
                    <a:srgbClr val="C0C0C0"/>
                  </a:outerShdw>
                </a:effectLst>
                <a:latin typeface="Arial Narrow" pitchFamily="34" charset="0"/>
                <a:cs typeface="Times New Roman" pitchFamily="18" charset="0"/>
              </a:rPr>
              <a:t>WACC</a:t>
            </a:r>
          </a:p>
        </p:txBody>
      </p:sp>
      <p:sp>
        <p:nvSpPr>
          <p:cNvPr id="70688" name="AutoShape 32"/>
          <p:cNvSpPr>
            <a:spLocks noChangeArrowheads="1"/>
          </p:cNvSpPr>
          <p:nvPr/>
        </p:nvSpPr>
        <p:spPr bwMode="auto">
          <a:xfrm>
            <a:off x="2895600" y="3352800"/>
            <a:ext cx="457200" cy="381000"/>
          </a:xfrm>
          <a:prstGeom prst="downArrow">
            <a:avLst>
              <a:gd name="adj1" fmla="val 50000"/>
              <a:gd name="adj2" fmla="val 25000"/>
            </a:avLst>
          </a:prstGeom>
          <a:solidFill>
            <a:srgbClr val="CC0000"/>
          </a:solidFill>
          <a:ln w="9525">
            <a:solidFill>
              <a:srgbClr val="336699"/>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86400" tIns="43200" rIns="86400" bIns="43200" anchor="ctr">
            <a:spAutoFit/>
          </a:bodyPr>
          <a:lstStyle/>
          <a:p>
            <a:endParaRPr lang="fr-FR"/>
          </a:p>
        </p:txBody>
      </p:sp>
      <p:sp>
        <p:nvSpPr>
          <p:cNvPr id="70689" name="AutoShape 33"/>
          <p:cNvSpPr>
            <a:spLocks noChangeArrowheads="1"/>
          </p:cNvSpPr>
          <p:nvPr/>
        </p:nvSpPr>
        <p:spPr bwMode="auto">
          <a:xfrm>
            <a:off x="6705600" y="3352800"/>
            <a:ext cx="457200" cy="381000"/>
          </a:xfrm>
          <a:prstGeom prst="downArrow">
            <a:avLst>
              <a:gd name="adj1" fmla="val 50000"/>
              <a:gd name="adj2" fmla="val 25000"/>
            </a:avLst>
          </a:prstGeom>
          <a:solidFill>
            <a:srgbClr val="CC0000"/>
          </a:solidFill>
          <a:ln w="9525">
            <a:solidFill>
              <a:srgbClr val="336699"/>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86400" tIns="43200" rIns="86400" bIns="43200" anchor="ctr">
            <a:spAutoFit/>
          </a:bodyPr>
          <a:lstStyle/>
          <a:p>
            <a:endParaRPr lang="fr-FR"/>
          </a:p>
        </p:txBody>
      </p:sp>
      <p:sp>
        <p:nvSpPr>
          <p:cNvPr id="70690" name="AutoShape 34"/>
          <p:cNvSpPr>
            <a:spLocks/>
          </p:cNvSpPr>
          <p:nvPr/>
        </p:nvSpPr>
        <p:spPr bwMode="auto">
          <a:xfrm rot="16200000">
            <a:off x="6819900" y="1638300"/>
            <a:ext cx="228600" cy="3200400"/>
          </a:xfrm>
          <a:prstGeom prst="leftBrace">
            <a:avLst>
              <a:gd name="adj1" fmla="val 116667"/>
              <a:gd name="adj2" fmla="val 49801"/>
            </a:avLst>
          </a:prstGeom>
          <a:noFill/>
          <a:ln w="25400">
            <a:solidFill>
              <a:srgbClr val="CC0000"/>
            </a:solidFill>
            <a:round/>
            <a:headEnd/>
            <a:tailEnd/>
          </a:ln>
          <a:effectLst/>
          <a:extLst>
            <a:ext uri="{909E8E84-426E-40DD-AFC4-6F175D3DCCD1}">
              <a14:hiddenFill xmlns:a14="http://schemas.microsoft.com/office/drawing/2010/main">
                <a:gradFill rotWithShape="0">
                  <a:gsLst>
                    <a:gs pos="0">
                      <a:srgbClr val="336699"/>
                    </a:gs>
                    <a:gs pos="100000">
                      <a:srgbClr val="336699">
                        <a:gamma/>
                        <a:tint val="0"/>
                        <a:invGamma/>
                      </a:srgbClr>
                    </a:gs>
                  </a:gsLst>
                  <a:path path="rect">
                    <a:fillToRect l="50000" t="50000" r="50000" b="50000"/>
                  </a:path>
                </a:gra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6400" tIns="43200" rIns="86400" bIns="43200" anchor="ctr">
            <a:spAutoFit/>
          </a:bodyPr>
          <a:lstStyle/>
          <a:p>
            <a:endParaRPr lang="fr-FR"/>
          </a:p>
        </p:txBody>
      </p:sp>
      <p:sp>
        <p:nvSpPr>
          <p:cNvPr id="70691" name="AutoShape 35"/>
          <p:cNvSpPr>
            <a:spLocks/>
          </p:cNvSpPr>
          <p:nvPr/>
        </p:nvSpPr>
        <p:spPr bwMode="auto">
          <a:xfrm rot="16200000">
            <a:off x="3009900" y="1638300"/>
            <a:ext cx="228600" cy="3200400"/>
          </a:xfrm>
          <a:prstGeom prst="leftBrace">
            <a:avLst>
              <a:gd name="adj1" fmla="val 116667"/>
              <a:gd name="adj2" fmla="val 49801"/>
            </a:avLst>
          </a:prstGeom>
          <a:noFill/>
          <a:ln w="25400">
            <a:solidFill>
              <a:srgbClr val="CC0000"/>
            </a:solidFill>
            <a:round/>
            <a:headEnd/>
            <a:tailEnd/>
          </a:ln>
          <a:effectLst/>
          <a:extLst>
            <a:ext uri="{909E8E84-426E-40DD-AFC4-6F175D3DCCD1}">
              <a14:hiddenFill xmlns:a14="http://schemas.microsoft.com/office/drawing/2010/main">
                <a:gradFill rotWithShape="0">
                  <a:gsLst>
                    <a:gs pos="0">
                      <a:srgbClr val="336699"/>
                    </a:gs>
                    <a:gs pos="100000">
                      <a:srgbClr val="336699">
                        <a:gamma/>
                        <a:tint val="0"/>
                        <a:invGamma/>
                      </a:srgbClr>
                    </a:gs>
                  </a:gsLst>
                  <a:path path="rect">
                    <a:fillToRect l="50000" t="50000" r="50000" b="50000"/>
                  </a:path>
                </a:gra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6400" tIns="43200" rIns="86400" bIns="43200" anchor="ctr">
            <a:spAutoFit/>
          </a:bodyPr>
          <a:lstStyle/>
          <a:p>
            <a:endParaRPr lang="fr-FR"/>
          </a:p>
        </p:txBody>
      </p:sp>
      <p:sp>
        <p:nvSpPr>
          <p:cNvPr id="70692" name="Text Box 36"/>
          <p:cNvSpPr txBox="1">
            <a:spLocks noChangeArrowheads="1"/>
          </p:cNvSpPr>
          <p:nvPr/>
        </p:nvSpPr>
        <p:spPr bwMode="auto">
          <a:xfrm>
            <a:off x="1066800" y="2057400"/>
            <a:ext cx="381000" cy="330200"/>
          </a:xfrm>
          <a:prstGeom prst="rect">
            <a:avLst/>
          </a:prstGeom>
          <a:noFill/>
          <a:ln>
            <a:noFill/>
          </a:ln>
          <a:effectLst/>
          <a:extLst>
            <a:ext uri="{909E8E84-426E-40DD-AFC4-6F175D3DCCD1}">
              <a14:hiddenFill xmlns:a14="http://schemas.microsoft.com/office/drawing/2010/main">
                <a:gradFill rotWithShape="0">
                  <a:gsLst>
                    <a:gs pos="0">
                      <a:srgbClr val="336699"/>
                    </a:gs>
                    <a:gs pos="100000">
                      <a:srgbClr val="336699">
                        <a:gamma/>
                        <a:tint val="0"/>
                        <a:invGamma/>
                      </a:srgbClr>
                    </a:gs>
                  </a:gsLst>
                  <a:path path="shape">
                    <a:fillToRect l="50000" t="50000" r="50000" b="50000"/>
                  </a:path>
                </a:gradFill>
              </a14:hiddenFill>
            </a:ext>
            <a:ext uri="{91240B29-F687-4F45-9708-019B960494DF}">
              <a14:hiddenLine xmlns:a14="http://schemas.microsoft.com/office/drawing/2010/main" w="9525">
                <a:solidFill>
                  <a:srgbClr val="336699"/>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6400" tIns="43200" rIns="86400" bIns="43200">
            <a:spAutoFit/>
          </a:bodyPr>
          <a:lstStyle/>
          <a:p>
            <a:pPr algn="just">
              <a:spcBef>
                <a:spcPct val="50000"/>
              </a:spcBef>
              <a:buClr>
                <a:srgbClr val="CC0000"/>
              </a:buClr>
              <a:buSzPct val="80000"/>
              <a:buFont typeface="Wingdings" pitchFamily="2" charset="2"/>
              <a:buNone/>
            </a:pPr>
            <a:r>
              <a:rPr lang="fr-FR" sz="1600" b="1">
                <a:solidFill>
                  <a:srgbClr val="CC0000"/>
                </a:solidFill>
                <a:effectLst>
                  <a:outerShdw blurRad="38100" dist="38100" dir="2700000" algn="tl">
                    <a:srgbClr val="C0C0C0"/>
                  </a:outerShdw>
                </a:effectLst>
                <a:latin typeface="Arial Narrow" pitchFamily="34" charset="0"/>
                <a:cs typeface="Times New Roman" pitchFamily="18" charset="0"/>
              </a:rPr>
              <a:t>=</a:t>
            </a:r>
          </a:p>
        </p:txBody>
      </p:sp>
      <p:sp>
        <p:nvSpPr>
          <p:cNvPr id="70693" name="Text Box 37"/>
          <p:cNvSpPr txBox="1">
            <a:spLocks noChangeArrowheads="1"/>
          </p:cNvSpPr>
          <p:nvPr/>
        </p:nvSpPr>
        <p:spPr bwMode="auto">
          <a:xfrm>
            <a:off x="3048000" y="2032000"/>
            <a:ext cx="304800" cy="330200"/>
          </a:xfrm>
          <a:prstGeom prst="rect">
            <a:avLst/>
          </a:prstGeom>
          <a:noFill/>
          <a:ln>
            <a:noFill/>
          </a:ln>
          <a:effectLst/>
          <a:extLst>
            <a:ext uri="{909E8E84-426E-40DD-AFC4-6F175D3DCCD1}">
              <a14:hiddenFill xmlns:a14="http://schemas.microsoft.com/office/drawing/2010/main">
                <a:gradFill rotWithShape="0">
                  <a:gsLst>
                    <a:gs pos="0">
                      <a:srgbClr val="336699"/>
                    </a:gs>
                    <a:gs pos="100000">
                      <a:srgbClr val="336699">
                        <a:gamma/>
                        <a:tint val="0"/>
                        <a:invGamma/>
                      </a:srgbClr>
                    </a:gs>
                  </a:gsLst>
                  <a:path path="shape">
                    <a:fillToRect l="50000" t="50000" r="50000" b="50000"/>
                  </a:path>
                </a:gradFill>
              </a14:hiddenFill>
            </a:ext>
            <a:ext uri="{91240B29-F687-4F45-9708-019B960494DF}">
              <a14:hiddenLine xmlns:a14="http://schemas.microsoft.com/office/drawing/2010/main" w="9525">
                <a:solidFill>
                  <a:srgbClr val="336699"/>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6400" tIns="43200" rIns="86400" bIns="43200">
            <a:spAutoFit/>
          </a:bodyPr>
          <a:lstStyle/>
          <a:p>
            <a:pPr algn="just">
              <a:spcBef>
                <a:spcPct val="50000"/>
              </a:spcBef>
              <a:buClr>
                <a:srgbClr val="CC0000"/>
              </a:buClr>
              <a:buSzPct val="80000"/>
              <a:buFont typeface="Wingdings" pitchFamily="2" charset="2"/>
              <a:buNone/>
            </a:pPr>
            <a:r>
              <a:rPr lang="fr-FR" sz="1600" b="1">
                <a:solidFill>
                  <a:srgbClr val="CC0000"/>
                </a:solidFill>
                <a:effectLst>
                  <a:outerShdw blurRad="38100" dist="38100" dir="2700000" algn="tl">
                    <a:srgbClr val="C0C0C0"/>
                  </a:outerShdw>
                </a:effectLst>
                <a:latin typeface="Arial Narrow" pitchFamily="34" charset="0"/>
                <a:cs typeface="Times New Roman" pitchFamily="18" charset="0"/>
              </a:rPr>
              <a:t>x</a:t>
            </a:r>
          </a:p>
        </p:txBody>
      </p:sp>
      <p:sp>
        <p:nvSpPr>
          <p:cNvPr id="70694" name="Text Box 38"/>
          <p:cNvSpPr txBox="1">
            <a:spLocks noChangeArrowheads="1"/>
          </p:cNvSpPr>
          <p:nvPr/>
        </p:nvSpPr>
        <p:spPr bwMode="auto">
          <a:xfrm>
            <a:off x="4876800" y="2057400"/>
            <a:ext cx="381000" cy="330200"/>
          </a:xfrm>
          <a:prstGeom prst="rect">
            <a:avLst/>
          </a:prstGeom>
          <a:noFill/>
          <a:ln>
            <a:noFill/>
          </a:ln>
          <a:effectLst/>
          <a:extLst>
            <a:ext uri="{909E8E84-426E-40DD-AFC4-6F175D3DCCD1}">
              <a14:hiddenFill xmlns:a14="http://schemas.microsoft.com/office/drawing/2010/main">
                <a:gradFill rotWithShape="0">
                  <a:gsLst>
                    <a:gs pos="0">
                      <a:srgbClr val="336699"/>
                    </a:gs>
                    <a:gs pos="100000">
                      <a:srgbClr val="336699">
                        <a:gamma/>
                        <a:tint val="0"/>
                        <a:invGamma/>
                      </a:srgbClr>
                    </a:gs>
                  </a:gsLst>
                  <a:path path="shape">
                    <a:fillToRect l="50000" t="50000" r="50000" b="50000"/>
                  </a:path>
                </a:gradFill>
              </a14:hiddenFill>
            </a:ext>
            <a:ext uri="{91240B29-F687-4F45-9708-019B960494DF}">
              <a14:hiddenLine xmlns:a14="http://schemas.microsoft.com/office/drawing/2010/main" w="9525">
                <a:solidFill>
                  <a:srgbClr val="336699"/>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6400" tIns="43200" rIns="86400" bIns="43200">
            <a:spAutoFit/>
          </a:bodyPr>
          <a:lstStyle/>
          <a:p>
            <a:pPr algn="just">
              <a:spcBef>
                <a:spcPct val="50000"/>
              </a:spcBef>
              <a:buClr>
                <a:srgbClr val="CC0000"/>
              </a:buClr>
              <a:buSzPct val="80000"/>
              <a:buFont typeface="Wingdings" pitchFamily="2" charset="2"/>
              <a:buNone/>
            </a:pPr>
            <a:r>
              <a:rPr lang="fr-FR" sz="1600" b="1">
                <a:solidFill>
                  <a:srgbClr val="CC0000"/>
                </a:solidFill>
                <a:effectLst>
                  <a:outerShdw blurRad="38100" dist="38100" dir="2700000" algn="tl">
                    <a:srgbClr val="C0C0C0"/>
                  </a:outerShdw>
                </a:effectLst>
                <a:latin typeface="Arial Narrow" pitchFamily="34" charset="0"/>
                <a:cs typeface="Times New Roman" pitchFamily="18" charset="0"/>
              </a:rPr>
              <a:t>+</a:t>
            </a:r>
          </a:p>
        </p:txBody>
      </p:sp>
      <p:sp>
        <p:nvSpPr>
          <p:cNvPr id="70695" name="Text Box 39"/>
          <p:cNvSpPr txBox="1">
            <a:spLocks noChangeArrowheads="1"/>
          </p:cNvSpPr>
          <p:nvPr/>
        </p:nvSpPr>
        <p:spPr bwMode="auto">
          <a:xfrm>
            <a:off x="6781800" y="2057400"/>
            <a:ext cx="304800" cy="330200"/>
          </a:xfrm>
          <a:prstGeom prst="rect">
            <a:avLst/>
          </a:prstGeom>
          <a:noFill/>
          <a:ln>
            <a:noFill/>
          </a:ln>
          <a:effectLst/>
          <a:extLst>
            <a:ext uri="{909E8E84-426E-40DD-AFC4-6F175D3DCCD1}">
              <a14:hiddenFill xmlns:a14="http://schemas.microsoft.com/office/drawing/2010/main">
                <a:gradFill rotWithShape="0">
                  <a:gsLst>
                    <a:gs pos="0">
                      <a:srgbClr val="336699"/>
                    </a:gs>
                    <a:gs pos="100000">
                      <a:srgbClr val="336699">
                        <a:gamma/>
                        <a:tint val="0"/>
                        <a:invGamma/>
                      </a:srgbClr>
                    </a:gs>
                  </a:gsLst>
                  <a:path path="shape">
                    <a:fillToRect l="50000" t="50000" r="50000" b="50000"/>
                  </a:path>
                </a:gradFill>
              </a14:hiddenFill>
            </a:ext>
            <a:ext uri="{91240B29-F687-4F45-9708-019B960494DF}">
              <a14:hiddenLine xmlns:a14="http://schemas.microsoft.com/office/drawing/2010/main" w="9525">
                <a:solidFill>
                  <a:srgbClr val="336699"/>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6400" tIns="43200" rIns="86400" bIns="43200">
            <a:spAutoFit/>
          </a:bodyPr>
          <a:lstStyle/>
          <a:p>
            <a:pPr algn="just">
              <a:spcBef>
                <a:spcPct val="50000"/>
              </a:spcBef>
              <a:buClr>
                <a:srgbClr val="CC0000"/>
              </a:buClr>
              <a:buSzPct val="80000"/>
              <a:buFont typeface="Wingdings" pitchFamily="2" charset="2"/>
              <a:buNone/>
            </a:pPr>
            <a:r>
              <a:rPr lang="fr-FR" sz="1600" b="1">
                <a:solidFill>
                  <a:srgbClr val="CC0000"/>
                </a:solidFill>
                <a:effectLst>
                  <a:outerShdw blurRad="38100" dist="38100" dir="2700000" algn="tl">
                    <a:srgbClr val="C0C0C0"/>
                  </a:outerShdw>
                </a:effectLst>
                <a:latin typeface="Arial Narrow" pitchFamily="34" charset="0"/>
                <a:cs typeface="Times New Roman" pitchFamily="18" charset="0"/>
              </a:rPr>
              <a:t>x</a:t>
            </a:r>
          </a:p>
        </p:txBody>
      </p:sp>
      <p:sp>
        <p:nvSpPr>
          <p:cNvPr id="70713" name="AutoShape 57"/>
          <p:cNvSpPr>
            <a:spLocks noChangeArrowheads="1"/>
          </p:cNvSpPr>
          <p:nvPr/>
        </p:nvSpPr>
        <p:spPr bwMode="auto">
          <a:xfrm flipV="1">
            <a:off x="2895600" y="4953000"/>
            <a:ext cx="457200" cy="457200"/>
          </a:xfrm>
          <a:prstGeom prst="downArrow">
            <a:avLst>
              <a:gd name="adj1" fmla="val 50000"/>
              <a:gd name="adj2" fmla="val 25000"/>
            </a:avLst>
          </a:prstGeom>
          <a:solidFill>
            <a:srgbClr val="CC0000"/>
          </a:solidFill>
          <a:ln w="9525">
            <a:solidFill>
              <a:srgbClr val="336699"/>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86400" tIns="43200" rIns="86400" bIns="43200" anchor="ctr">
            <a:spAutoFit/>
          </a:bodyPr>
          <a:lstStyle/>
          <a:p>
            <a:endParaRPr lang="fr-FR"/>
          </a:p>
        </p:txBody>
      </p:sp>
      <p:sp>
        <p:nvSpPr>
          <p:cNvPr id="70714" name="Text Box 58"/>
          <p:cNvSpPr txBox="1">
            <a:spLocks noChangeArrowheads="1"/>
          </p:cNvSpPr>
          <p:nvPr/>
        </p:nvSpPr>
        <p:spPr bwMode="auto">
          <a:xfrm>
            <a:off x="1676400" y="5486400"/>
            <a:ext cx="2819400" cy="1079500"/>
          </a:xfrm>
          <a:prstGeom prst="rect">
            <a:avLst/>
          </a:prstGeom>
          <a:gradFill rotWithShape="0">
            <a:gsLst>
              <a:gs pos="0">
                <a:srgbClr val="CC0000"/>
              </a:gs>
              <a:gs pos="100000">
                <a:srgbClr val="CC0000">
                  <a:gamma/>
                  <a:tint val="0"/>
                  <a:invGamma/>
                </a:srgbClr>
              </a:gs>
            </a:gsLst>
            <a:path path="shape">
              <a:fillToRect l="50000" t="50000" r="50000" b="50000"/>
            </a:path>
          </a:gradFill>
          <a:ln w="9525">
            <a:solidFill>
              <a:srgbClr val="CC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86400" tIns="43200" rIns="86400" bIns="43200" anchor="ctr"/>
          <a:lstStyle/>
          <a:p>
            <a:pPr algn="ctr">
              <a:spcBef>
                <a:spcPct val="50000"/>
              </a:spcBef>
              <a:buClr>
                <a:srgbClr val="CC0000"/>
              </a:buClr>
              <a:buSzPct val="80000"/>
              <a:buFont typeface="Wingdings" pitchFamily="2" charset="2"/>
              <a:buNone/>
            </a:pPr>
            <a:r>
              <a:rPr lang="fr-FR" sz="1800" b="1">
                <a:effectLst>
                  <a:outerShdw blurRad="38100" dist="38100" dir="2700000" algn="tl">
                    <a:srgbClr val="FFFFFF"/>
                  </a:outerShdw>
                </a:effectLst>
                <a:latin typeface="Arial Narrow" pitchFamily="34" charset="0"/>
                <a:cs typeface="Times New Roman" pitchFamily="18" charset="0"/>
              </a:rPr>
              <a:t>Le rendement escompté des actionnaires c’est la rentabilité financière minimum attendue</a:t>
            </a:r>
          </a:p>
        </p:txBody>
      </p:sp>
    </p:spTree>
    <p:extLst>
      <p:ext uri="{BB962C8B-B14F-4D97-AF65-F5344CB8AC3E}">
        <p14:creationId xmlns:p14="http://schemas.microsoft.com/office/powerpoint/2010/main" val="30061523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endParaRPr lang="fr-FR"/>
          </a:p>
          <a:p>
            <a:r>
              <a:rPr lang="fr-FR"/>
              <a:t>		Analyse financière par les flux </a:t>
            </a:r>
          </a:p>
        </p:txBody>
      </p:sp>
      <p:sp>
        <p:nvSpPr>
          <p:cNvPr id="6" name="Espace réservé du numéro de diapositive 5"/>
          <p:cNvSpPr>
            <a:spLocks noGrp="1"/>
          </p:cNvSpPr>
          <p:nvPr>
            <p:ph type="sldNum" sz="quarter" idx="12"/>
          </p:nvPr>
        </p:nvSpPr>
        <p:spPr/>
        <p:txBody>
          <a:bodyPr/>
          <a:lstStyle/>
          <a:p>
            <a:endParaRPr lang="fr-FR"/>
          </a:p>
          <a:p>
            <a:fld id="{F1E581E8-4CAC-4997-981B-9F26AA2B6A74}" type="slidenum">
              <a:rPr lang="fr-FR"/>
              <a:pPr/>
              <a:t>11</a:t>
            </a:fld>
            <a:endParaRPr lang="fr-FR"/>
          </a:p>
        </p:txBody>
      </p:sp>
      <p:sp>
        <p:nvSpPr>
          <p:cNvPr id="71682" name="Rectangle 2"/>
          <p:cNvSpPr>
            <a:spLocks noChangeArrowheads="1"/>
          </p:cNvSpPr>
          <p:nvPr/>
        </p:nvSpPr>
        <p:spPr bwMode="auto">
          <a:xfrm>
            <a:off x="1981200" y="0"/>
            <a:ext cx="7162800" cy="549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ctr"/>
            <a:r>
              <a:rPr lang="fr-FR" sz="3000">
                <a:solidFill>
                  <a:srgbClr val="DE6422"/>
                </a:solidFill>
                <a:latin typeface="Tahoma" pitchFamily="34" charset="0"/>
              </a:rPr>
              <a:t>Analyse de la rentabilité</a:t>
            </a:r>
            <a:endParaRPr lang="fr-FR">
              <a:latin typeface="Tahoma" pitchFamily="34" charset="0"/>
            </a:endParaRPr>
          </a:p>
        </p:txBody>
      </p:sp>
      <p:sp>
        <p:nvSpPr>
          <p:cNvPr id="71683" name="Rectangle 3"/>
          <p:cNvSpPr>
            <a:spLocks noChangeArrowheads="1"/>
          </p:cNvSpPr>
          <p:nvPr/>
        </p:nvSpPr>
        <p:spPr bwMode="auto">
          <a:xfrm>
            <a:off x="457200" y="1371600"/>
            <a:ext cx="8147050" cy="5254625"/>
          </a:xfrm>
          <a:prstGeom prst="rect">
            <a:avLst/>
          </a:prstGeom>
          <a:solidFill>
            <a:schemeClr val="bg1"/>
          </a:solidFill>
          <a:ln>
            <a:noFill/>
          </a:ln>
          <a:extLst>
            <a:ext uri="{91240B29-F687-4F45-9708-019B960494DF}">
              <a14:hiddenLine xmlns:a14="http://schemas.microsoft.com/office/drawing/2010/main" w="9525">
                <a:solidFill>
                  <a:schemeClr val="tx1"/>
                </a:solidFill>
                <a:miter lim="800000"/>
                <a:headEnd/>
                <a:tailEnd/>
              </a14:hiddenLine>
            </a:ext>
          </a:extLst>
        </p:spPr>
        <p:txBody>
          <a:bodyPr>
            <a:spAutoFit/>
          </a:bodyPr>
          <a:lstStyle/>
          <a:p>
            <a:pPr>
              <a:spcAft>
                <a:spcPct val="30000"/>
              </a:spcAft>
            </a:pPr>
            <a:r>
              <a:rPr lang="fr-FR" sz="1800" b="1">
                <a:solidFill>
                  <a:srgbClr val="DE6422"/>
                </a:solidFill>
                <a:latin typeface="Arial Unicode MS" pitchFamily="34" charset="-128"/>
                <a:cs typeface="Times New Roman" pitchFamily="18" charset="0"/>
              </a:rPr>
              <a:t>Ce</a:t>
            </a:r>
            <a:r>
              <a:rPr lang="fr-FR" sz="1800" b="1">
                <a:solidFill>
                  <a:srgbClr val="DE6422"/>
                </a:solidFill>
                <a:latin typeface="Arial Unicode MS" pitchFamily="34" charset="-128"/>
              </a:rPr>
              <a:t>lui ci est fonction</a:t>
            </a:r>
            <a:r>
              <a:rPr lang="fr-FR" sz="2200">
                <a:latin typeface="Arial Narrow" pitchFamily="34" charset="0"/>
              </a:rPr>
              <a:t> </a:t>
            </a:r>
            <a:r>
              <a:rPr lang="fr-FR" sz="1800" b="1">
                <a:solidFill>
                  <a:srgbClr val="DE6422"/>
                </a:solidFill>
                <a:effectLst>
                  <a:outerShdw blurRad="38100" dist="38100" dir="2700000" algn="tl">
                    <a:srgbClr val="C0C0C0"/>
                  </a:outerShdw>
                </a:effectLst>
                <a:latin typeface="Arial Unicode MS" pitchFamily="34" charset="-128"/>
                <a:cs typeface="Times New Roman" pitchFamily="18" charset="0"/>
              </a:rPr>
              <a:t>:</a:t>
            </a:r>
            <a:r>
              <a:rPr lang="fr-FR" sz="1800" b="1">
                <a:solidFill>
                  <a:srgbClr val="DE6422"/>
                </a:solidFill>
                <a:effectLst>
                  <a:outerShdw blurRad="38100" dist="38100" dir="2700000" algn="tl">
                    <a:srgbClr val="C0C0C0"/>
                  </a:outerShdw>
                </a:effectLst>
                <a:latin typeface="Arial Unicode MS" pitchFamily="34" charset="-128"/>
              </a:rPr>
              <a:t> </a:t>
            </a:r>
            <a:endParaRPr lang="fr-FR" sz="1800">
              <a:solidFill>
                <a:srgbClr val="826E64"/>
              </a:solidFill>
              <a:latin typeface="Arial Unicode MS" pitchFamily="34" charset="-128"/>
            </a:endParaRPr>
          </a:p>
          <a:p>
            <a:pPr>
              <a:spcAft>
                <a:spcPct val="30000"/>
              </a:spcAft>
              <a:buFont typeface="Wingdings 3" pitchFamily="18" charset="2"/>
              <a:buChar char="]"/>
            </a:pPr>
            <a:r>
              <a:rPr lang="fr-FR" sz="1800" b="1">
                <a:solidFill>
                  <a:srgbClr val="826E64"/>
                </a:solidFill>
                <a:effectLst>
                  <a:outerShdw blurRad="38100" dist="38100" dir="2700000" algn="tl">
                    <a:srgbClr val="C0C0C0"/>
                  </a:outerShdw>
                </a:effectLst>
                <a:latin typeface="Arial Unicode MS" pitchFamily="34" charset="-128"/>
              </a:rPr>
              <a:t> du niveau des taux sans risque (OAT par exemple)</a:t>
            </a:r>
          </a:p>
          <a:p>
            <a:pPr>
              <a:spcAft>
                <a:spcPct val="30000"/>
              </a:spcAft>
              <a:buFont typeface="Wingdings 3" pitchFamily="18" charset="2"/>
              <a:buChar char="]"/>
            </a:pPr>
            <a:r>
              <a:rPr lang="fr-FR" sz="1800" b="1">
                <a:solidFill>
                  <a:srgbClr val="826E64"/>
                </a:solidFill>
                <a:effectLst>
                  <a:outerShdw blurRad="38100" dist="38100" dir="2700000" algn="tl">
                    <a:srgbClr val="C0C0C0"/>
                  </a:outerShdw>
                </a:effectLst>
                <a:latin typeface="Arial Unicode MS" pitchFamily="34" charset="-128"/>
              </a:rPr>
              <a:t> de la prime de marché (historiquement comprise entre 2 % et 6 %)</a:t>
            </a:r>
          </a:p>
          <a:p>
            <a:pPr>
              <a:spcAft>
                <a:spcPct val="30000"/>
              </a:spcAft>
              <a:buFont typeface="Wingdings 3" pitchFamily="18" charset="2"/>
              <a:buChar char="]"/>
            </a:pPr>
            <a:r>
              <a:rPr lang="fr-FR" sz="1800" b="1">
                <a:solidFill>
                  <a:srgbClr val="826E64"/>
                </a:solidFill>
                <a:effectLst>
                  <a:outerShdw blurRad="38100" dist="38100" dir="2700000" algn="tl">
                    <a:srgbClr val="C0C0C0"/>
                  </a:outerShdw>
                </a:effectLst>
                <a:latin typeface="Arial Unicode MS" pitchFamily="34" charset="-128"/>
              </a:rPr>
              <a:t> du coefficient de risque (risque spécifique) qui se mesure par la volatilité d’une action comparée à son indice de référence (lorsque la prime est supérieure à 1, elle signifie que l’actif est plus risqué que le marché car il surréagit à ses évolutions). Ce risque évolue aussi avec la stratégie</a:t>
            </a:r>
          </a:p>
          <a:p>
            <a:r>
              <a:rPr lang="fr-FR" sz="1800" b="1">
                <a:solidFill>
                  <a:srgbClr val="DE6422"/>
                </a:solidFill>
                <a:effectLst>
                  <a:outerShdw blurRad="38100" dist="38100" dir="2700000" algn="tl">
                    <a:srgbClr val="C0C0C0"/>
                  </a:outerShdw>
                </a:effectLst>
                <a:latin typeface="Arial Unicode MS" pitchFamily="34" charset="-128"/>
              </a:rPr>
              <a:t>Mesuré par le Medaf, ce taux se calcul comme suit : </a:t>
            </a:r>
            <a:r>
              <a:rPr lang="en-GB" sz="1800" b="1">
                <a:solidFill>
                  <a:srgbClr val="DE6422"/>
                </a:solidFill>
                <a:effectLst>
                  <a:outerShdw blurRad="38100" dist="38100" dir="2700000" algn="tl">
                    <a:srgbClr val="C0C0C0"/>
                  </a:outerShdw>
                </a:effectLst>
                <a:latin typeface="Arial Unicode MS" pitchFamily="34" charset="-128"/>
                <a:ea typeface="Batang" pitchFamily="18" charset="-127"/>
              </a:rPr>
              <a:t>K</a:t>
            </a:r>
            <a:r>
              <a:rPr lang="en-GB" sz="1800" b="1" baseline="-30000">
                <a:solidFill>
                  <a:srgbClr val="DE6422"/>
                </a:solidFill>
                <a:effectLst>
                  <a:outerShdw blurRad="38100" dist="38100" dir="2700000" algn="tl">
                    <a:srgbClr val="C0C0C0"/>
                  </a:outerShdw>
                </a:effectLst>
                <a:latin typeface="Arial Unicode MS" pitchFamily="34" charset="-128"/>
                <a:ea typeface="Batang" pitchFamily="18" charset="-127"/>
              </a:rPr>
              <a:t>cp</a:t>
            </a:r>
            <a:r>
              <a:rPr lang="en-GB" sz="1800" b="1">
                <a:solidFill>
                  <a:srgbClr val="DE6422"/>
                </a:solidFill>
                <a:effectLst>
                  <a:outerShdw blurRad="38100" dist="38100" dir="2700000" algn="tl">
                    <a:srgbClr val="C0C0C0"/>
                  </a:outerShdw>
                </a:effectLst>
                <a:latin typeface="Arial Unicode MS" pitchFamily="34" charset="-128"/>
                <a:ea typeface="Batang" pitchFamily="18" charset="-127"/>
              </a:rPr>
              <a:t> = Rf + (Km – Rf) x </a:t>
            </a:r>
            <a:r>
              <a:rPr lang="fr-FR" sz="1800" b="1">
                <a:solidFill>
                  <a:srgbClr val="DE6422"/>
                </a:solidFill>
                <a:effectLst>
                  <a:outerShdw blurRad="38100" dist="38100" dir="2700000" algn="tl">
                    <a:srgbClr val="C0C0C0"/>
                  </a:outerShdw>
                </a:effectLst>
                <a:latin typeface="Arial Unicode MS" pitchFamily="34" charset="-128"/>
                <a:ea typeface="Batang" pitchFamily="18" charset="-127"/>
                <a:sym typeface="Symbol" pitchFamily="18" charset="2"/>
              </a:rPr>
              <a:t> avec :</a:t>
            </a:r>
            <a:endParaRPr lang="fr-FR" sz="1800" b="1">
              <a:solidFill>
                <a:srgbClr val="DE6422"/>
              </a:solidFill>
              <a:effectLst>
                <a:outerShdw blurRad="38100" dist="38100" dir="2700000" algn="tl">
                  <a:srgbClr val="C0C0C0"/>
                </a:outerShdw>
              </a:effectLst>
              <a:latin typeface="Arial Unicode MS" pitchFamily="34" charset="-128"/>
            </a:endParaRPr>
          </a:p>
          <a:p>
            <a:pPr>
              <a:spcAft>
                <a:spcPct val="30000"/>
              </a:spcAft>
              <a:buFont typeface="Wingdings 3" pitchFamily="18" charset="2"/>
              <a:buChar char="]"/>
            </a:pPr>
            <a:r>
              <a:rPr lang="fr-FR" sz="1800" b="1">
                <a:solidFill>
                  <a:srgbClr val="826E64"/>
                </a:solidFill>
                <a:effectLst>
                  <a:outerShdw blurRad="38100" dist="38100" dir="2700000" algn="tl">
                    <a:srgbClr val="C0C0C0"/>
                  </a:outerShdw>
                </a:effectLst>
                <a:latin typeface="Arial Unicode MS" pitchFamily="34" charset="-128"/>
              </a:rPr>
              <a:t> </a:t>
            </a:r>
            <a:r>
              <a:rPr lang="fr-FR" sz="1800" b="1">
                <a:latin typeface="Arial Unicode MS" pitchFamily="34" charset="-128"/>
                <a:ea typeface="Batang" pitchFamily="18" charset="-127"/>
              </a:rPr>
              <a:t>K</a:t>
            </a:r>
            <a:r>
              <a:rPr lang="fr-FR" sz="1800" b="1" baseline="-30000">
                <a:latin typeface="Arial Unicode MS" pitchFamily="34" charset="-128"/>
                <a:ea typeface="Batang" pitchFamily="18" charset="-127"/>
              </a:rPr>
              <a:t>cp </a:t>
            </a:r>
            <a:r>
              <a:rPr lang="fr-FR" sz="1800" baseline="-30000">
                <a:latin typeface="Arial Unicode MS" pitchFamily="34" charset="-128"/>
                <a:ea typeface="Batang" pitchFamily="18" charset="-127"/>
              </a:rPr>
              <a:t>= </a:t>
            </a:r>
            <a:r>
              <a:rPr lang="fr-FR" sz="1800">
                <a:latin typeface="Arial Unicode MS" pitchFamily="34" charset="-128"/>
                <a:ea typeface="Batang" pitchFamily="18" charset="-127"/>
              </a:rPr>
              <a:t>coût des capitaux propres</a:t>
            </a:r>
            <a:endParaRPr lang="fr-FR" sz="1800" b="1">
              <a:effectLst>
                <a:outerShdw blurRad="38100" dist="38100" dir="2700000" algn="tl">
                  <a:srgbClr val="C0C0C0"/>
                </a:outerShdw>
              </a:effectLst>
              <a:latin typeface="Arial Unicode MS" pitchFamily="34" charset="-128"/>
            </a:endParaRPr>
          </a:p>
          <a:p>
            <a:pPr>
              <a:spcAft>
                <a:spcPct val="30000"/>
              </a:spcAft>
              <a:buFont typeface="Wingdings 3" pitchFamily="18" charset="2"/>
              <a:buChar char="]"/>
            </a:pPr>
            <a:r>
              <a:rPr lang="fr-FR" sz="1800" b="1">
                <a:effectLst>
                  <a:outerShdw blurRad="38100" dist="38100" dir="2700000" algn="tl">
                    <a:srgbClr val="C0C0C0"/>
                  </a:outerShdw>
                </a:effectLst>
                <a:latin typeface="Arial Unicode MS" pitchFamily="34" charset="-128"/>
              </a:rPr>
              <a:t> </a:t>
            </a:r>
            <a:r>
              <a:rPr lang="fr-FR" sz="1800" b="1">
                <a:latin typeface="Arial Unicode MS" pitchFamily="34" charset="-128"/>
                <a:ea typeface="Batang" pitchFamily="18" charset="-127"/>
              </a:rPr>
              <a:t>Rf </a:t>
            </a:r>
            <a:r>
              <a:rPr lang="fr-FR" sz="1800">
                <a:latin typeface="Arial Unicode MS" pitchFamily="34" charset="-128"/>
                <a:ea typeface="Batang" pitchFamily="18" charset="-127"/>
              </a:rPr>
              <a:t>= taux sans risque (obligation d’État)</a:t>
            </a:r>
            <a:endParaRPr lang="fr-FR" sz="1800" b="1">
              <a:effectLst>
                <a:outerShdw blurRad="38100" dist="38100" dir="2700000" algn="tl">
                  <a:srgbClr val="C0C0C0"/>
                </a:outerShdw>
              </a:effectLst>
              <a:latin typeface="Arial Unicode MS" pitchFamily="34" charset="-128"/>
            </a:endParaRPr>
          </a:p>
          <a:p>
            <a:pPr>
              <a:spcAft>
                <a:spcPct val="30000"/>
              </a:spcAft>
              <a:buFont typeface="Wingdings 3" pitchFamily="18" charset="2"/>
              <a:buChar char="]"/>
            </a:pPr>
            <a:r>
              <a:rPr lang="fr-FR" sz="1800" b="1">
                <a:effectLst>
                  <a:outerShdw blurRad="38100" dist="38100" dir="2700000" algn="tl">
                    <a:srgbClr val="C0C0C0"/>
                  </a:outerShdw>
                </a:effectLst>
                <a:latin typeface="Arial Unicode MS" pitchFamily="34" charset="-128"/>
              </a:rPr>
              <a:t> </a:t>
            </a:r>
            <a:r>
              <a:rPr lang="fr-FR" sz="1800" b="1">
                <a:latin typeface="Arial Unicode MS" pitchFamily="34" charset="-128"/>
                <a:ea typeface="Batang" pitchFamily="18" charset="-127"/>
              </a:rPr>
              <a:t>Km </a:t>
            </a:r>
            <a:r>
              <a:rPr lang="fr-FR" sz="1800">
                <a:latin typeface="Arial Unicode MS" pitchFamily="34" charset="-128"/>
                <a:ea typeface="Batang" pitchFamily="18" charset="-127"/>
              </a:rPr>
              <a:t>= moyenne pondérée des rentabilités sur tous les titres qui composent le marché</a:t>
            </a:r>
          </a:p>
          <a:p>
            <a:pPr>
              <a:spcAft>
                <a:spcPct val="30000"/>
              </a:spcAft>
              <a:buFont typeface="Wingdings 3" pitchFamily="18" charset="2"/>
              <a:buChar char="]"/>
            </a:pPr>
            <a:r>
              <a:rPr lang="fr-FR" sz="1800">
                <a:latin typeface="Arial Unicode MS" pitchFamily="34" charset="-128"/>
                <a:ea typeface="Batang" pitchFamily="18" charset="-127"/>
              </a:rPr>
              <a:t> </a:t>
            </a:r>
            <a:r>
              <a:rPr lang="fr-FR" sz="1800" b="1">
                <a:latin typeface="Arial Unicode MS" pitchFamily="34" charset="-128"/>
                <a:ea typeface="Batang" pitchFamily="18" charset="-127"/>
                <a:sym typeface="Symbol" pitchFamily="18" charset="2"/>
              </a:rPr>
              <a:t></a:t>
            </a:r>
            <a:r>
              <a:rPr lang="fr-FR" sz="1800">
                <a:latin typeface="Arial Unicode MS" pitchFamily="34" charset="-128"/>
                <a:ea typeface="Batang" pitchFamily="18" charset="-127"/>
                <a:sym typeface="Symbol" pitchFamily="18" charset="2"/>
              </a:rPr>
              <a:t> = coefficient de sensibilité au risque (plus il est élevé, plus le risque est important)</a:t>
            </a:r>
            <a:endParaRPr lang="fr-FR" sz="1800" b="1">
              <a:effectLst>
                <a:outerShdw blurRad="38100" dist="38100" dir="2700000" algn="tl">
                  <a:srgbClr val="C0C0C0"/>
                </a:outerShdw>
              </a:effectLst>
              <a:latin typeface="Arial Unicode MS" pitchFamily="34" charset="-128"/>
            </a:endParaRPr>
          </a:p>
          <a:p>
            <a:endParaRPr lang="fr-FR" sz="2000">
              <a:latin typeface="Arial Unicode MS" pitchFamily="34" charset="-128"/>
            </a:endParaRPr>
          </a:p>
        </p:txBody>
      </p:sp>
      <p:sp>
        <p:nvSpPr>
          <p:cNvPr id="71684" name="Rectangle 4"/>
          <p:cNvSpPr>
            <a:spLocks noChangeArrowheads="1"/>
          </p:cNvSpPr>
          <p:nvPr/>
        </p:nvSpPr>
        <p:spPr bwMode="auto">
          <a:xfrm>
            <a:off x="1524000" y="533400"/>
            <a:ext cx="7620000" cy="701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ctr"/>
            <a:r>
              <a:rPr lang="fr-FR" sz="2000">
                <a:solidFill>
                  <a:srgbClr val="826E64"/>
                </a:solidFill>
                <a:latin typeface="Tahoma" pitchFamily="34" charset="0"/>
              </a:rPr>
              <a:t>Le rendement attendu par les actionnaires dépend du niveau de risque. Il correspond au coût des capitaux propres</a:t>
            </a:r>
          </a:p>
        </p:txBody>
      </p:sp>
    </p:spTree>
    <p:extLst>
      <p:ext uri="{BB962C8B-B14F-4D97-AF65-F5344CB8AC3E}">
        <p14:creationId xmlns:p14="http://schemas.microsoft.com/office/powerpoint/2010/main" val="38222063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endParaRPr lang="fr-FR"/>
          </a:p>
          <a:p>
            <a:r>
              <a:rPr lang="fr-FR"/>
              <a:t>		Analyse financière par les flux </a:t>
            </a:r>
          </a:p>
        </p:txBody>
      </p:sp>
      <p:sp>
        <p:nvSpPr>
          <p:cNvPr id="6" name="Espace réservé du numéro de diapositive 5"/>
          <p:cNvSpPr>
            <a:spLocks noGrp="1"/>
          </p:cNvSpPr>
          <p:nvPr>
            <p:ph type="sldNum" sz="quarter" idx="12"/>
          </p:nvPr>
        </p:nvSpPr>
        <p:spPr/>
        <p:txBody>
          <a:bodyPr/>
          <a:lstStyle/>
          <a:p>
            <a:endParaRPr lang="fr-FR"/>
          </a:p>
          <a:p>
            <a:fld id="{CC09781F-41B0-42DD-94DC-F7808BB943F7}" type="slidenum">
              <a:rPr lang="fr-FR"/>
              <a:pPr/>
              <a:t>12</a:t>
            </a:fld>
            <a:endParaRPr lang="fr-FR"/>
          </a:p>
        </p:txBody>
      </p:sp>
      <p:sp>
        <p:nvSpPr>
          <p:cNvPr id="131074" name="Rectangle 2"/>
          <p:cNvSpPr>
            <a:spLocks noChangeArrowheads="1"/>
          </p:cNvSpPr>
          <p:nvPr/>
        </p:nvSpPr>
        <p:spPr bwMode="auto">
          <a:xfrm>
            <a:off x="1981200" y="0"/>
            <a:ext cx="7162800" cy="549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ctr"/>
            <a:r>
              <a:rPr lang="fr-FR" sz="3000">
                <a:solidFill>
                  <a:srgbClr val="DE6422"/>
                </a:solidFill>
                <a:latin typeface="Tahoma" pitchFamily="34" charset="0"/>
              </a:rPr>
              <a:t>Analyse de la rentabilité</a:t>
            </a:r>
            <a:endParaRPr lang="fr-FR">
              <a:latin typeface="Tahoma" pitchFamily="34" charset="0"/>
            </a:endParaRPr>
          </a:p>
        </p:txBody>
      </p:sp>
      <p:sp>
        <p:nvSpPr>
          <p:cNvPr id="131075" name="Rectangle 3"/>
          <p:cNvSpPr>
            <a:spLocks noChangeArrowheads="1"/>
          </p:cNvSpPr>
          <p:nvPr/>
        </p:nvSpPr>
        <p:spPr bwMode="auto">
          <a:xfrm>
            <a:off x="457200" y="1371600"/>
            <a:ext cx="8147050" cy="5254625"/>
          </a:xfrm>
          <a:prstGeom prst="rect">
            <a:avLst/>
          </a:prstGeom>
          <a:solidFill>
            <a:schemeClr val="bg1"/>
          </a:solidFill>
          <a:ln>
            <a:noFill/>
          </a:ln>
          <a:extLst>
            <a:ext uri="{91240B29-F687-4F45-9708-019B960494DF}">
              <a14:hiddenLine xmlns:a14="http://schemas.microsoft.com/office/drawing/2010/main" w="9525">
                <a:solidFill>
                  <a:schemeClr val="tx1"/>
                </a:solidFill>
                <a:miter lim="800000"/>
                <a:headEnd/>
                <a:tailEnd/>
              </a14:hiddenLine>
            </a:ext>
          </a:extLst>
        </p:spPr>
        <p:txBody>
          <a:bodyPr>
            <a:spAutoFit/>
          </a:bodyPr>
          <a:lstStyle/>
          <a:p>
            <a:pPr>
              <a:spcAft>
                <a:spcPct val="30000"/>
              </a:spcAft>
            </a:pPr>
            <a:r>
              <a:rPr lang="fr-FR" sz="1800" b="1">
                <a:solidFill>
                  <a:srgbClr val="DE6422"/>
                </a:solidFill>
                <a:latin typeface="Arial Unicode MS" pitchFamily="34" charset="-128"/>
                <a:cs typeface="Times New Roman" pitchFamily="18" charset="0"/>
              </a:rPr>
              <a:t>Ce</a:t>
            </a:r>
            <a:r>
              <a:rPr lang="fr-FR" sz="1800" b="1">
                <a:solidFill>
                  <a:srgbClr val="DE6422"/>
                </a:solidFill>
                <a:latin typeface="Arial Unicode MS" pitchFamily="34" charset="-128"/>
              </a:rPr>
              <a:t>lui ci est fonction</a:t>
            </a:r>
            <a:r>
              <a:rPr lang="fr-FR" sz="2200">
                <a:latin typeface="Arial Narrow" pitchFamily="34" charset="0"/>
              </a:rPr>
              <a:t> </a:t>
            </a:r>
            <a:r>
              <a:rPr lang="fr-FR" sz="1800" b="1">
                <a:solidFill>
                  <a:srgbClr val="DE6422"/>
                </a:solidFill>
                <a:effectLst>
                  <a:outerShdw blurRad="38100" dist="38100" dir="2700000" algn="tl">
                    <a:srgbClr val="C0C0C0"/>
                  </a:outerShdw>
                </a:effectLst>
                <a:latin typeface="Arial Unicode MS" pitchFamily="34" charset="-128"/>
                <a:cs typeface="Times New Roman" pitchFamily="18" charset="0"/>
              </a:rPr>
              <a:t>:</a:t>
            </a:r>
            <a:r>
              <a:rPr lang="fr-FR" sz="1800" b="1">
                <a:solidFill>
                  <a:srgbClr val="DE6422"/>
                </a:solidFill>
                <a:effectLst>
                  <a:outerShdw blurRad="38100" dist="38100" dir="2700000" algn="tl">
                    <a:srgbClr val="C0C0C0"/>
                  </a:outerShdw>
                </a:effectLst>
                <a:latin typeface="Arial Unicode MS" pitchFamily="34" charset="-128"/>
              </a:rPr>
              <a:t> </a:t>
            </a:r>
            <a:endParaRPr lang="fr-FR" sz="1800">
              <a:solidFill>
                <a:srgbClr val="826E64"/>
              </a:solidFill>
              <a:latin typeface="Arial Unicode MS" pitchFamily="34" charset="-128"/>
            </a:endParaRPr>
          </a:p>
          <a:p>
            <a:pPr>
              <a:spcAft>
                <a:spcPct val="30000"/>
              </a:spcAft>
              <a:buFont typeface="Wingdings 3" pitchFamily="18" charset="2"/>
              <a:buChar char="]"/>
            </a:pPr>
            <a:r>
              <a:rPr lang="fr-FR" sz="1800" b="1">
                <a:solidFill>
                  <a:srgbClr val="826E64"/>
                </a:solidFill>
                <a:effectLst>
                  <a:outerShdw blurRad="38100" dist="38100" dir="2700000" algn="tl">
                    <a:srgbClr val="C0C0C0"/>
                  </a:outerShdw>
                </a:effectLst>
                <a:latin typeface="Arial Unicode MS" pitchFamily="34" charset="-128"/>
              </a:rPr>
              <a:t> du niveau des taux sans risque (OAT par exemple)</a:t>
            </a:r>
          </a:p>
          <a:p>
            <a:pPr>
              <a:spcAft>
                <a:spcPct val="30000"/>
              </a:spcAft>
              <a:buFont typeface="Wingdings 3" pitchFamily="18" charset="2"/>
              <a:buChar char="]"/>
            </a:pPr>
            <a:r>
              <a:rPr lang="fr-FR" sz="1800" b="1">
                <a:solidFill>
                  <a:srgbClr val="826E64"/>
                </a:solidFill>
                <a:effectLst>
                  <a:outerShdw blurRad="38100" dist="38100" dir="2700000" algn="tl">
                    <a:srgbClr val="C0C0C0"/>
                  </a:outerShdw>
                </a:effectLst>
                <a:latin typeface="Arial Unicode MS" pitchFamily="34" charset="-128"/>
              </a:rPr>
              <a:t> de la prime de marché (historiquement comprise entre 2 % et 6 %)</a:t>
            </a:r>
          </a:p>
          <a:p>
            <a:pPr>
              <a:spcAft>
                <a:spcPct val="30000"/>
              </a:spcAft>
              <a:buFont typeface="Wingdings 3" pitchFamily="18" charset="2"/>
              <a:buChar char="]"/>
            </a:pPr>
            <a:r>
              <a:rPr lang="fr-FR" sz="1800" b="1">
                <a:solidFill>
                  <a:srgbClr val="826E64"/>
                </a:solidFill>
                <a:effectLst>
                  <a:outerShdw blurRad="38100" dist="38100" dir="2700000" algn="tl">
                    <a:srgbClr val="C0C0C0"/>
                  </a:outerShdw>
                </a:effectLst>
                <a:latin typeface="Arial Unicode MS" pitchFamily="34" charset="-128"/>
              </a:rPr>
              <a:t> du coefficient de risque (risque spécifique) qui se mesure par la volatilité d’une action comparée à son indice de référence (lorsque la prime est supérieure à 1, elle signifie que l’actif est plus risqué que le marché car il surréagit à ses évolutions). Ce risque évolue aussi avec la stratégie</a:t>
            </a:r>
          </a:p>
          <a:p>
            <a:r>
              <a:rPr lang="fr-FR" sz="1800" b="1">
                <a:solidFill>
                  <a:srgbClr val="DE6422"/>
                </a:solidFill>
                <a:effectLst>
                  <a:outerShdw blurRad="38100" dist="38100" dir="2700000" algn="tl">
                    <a:srgbClr val="C0C0C0"/>
                  </a:outerShdw>
                </a:effectLst>
                <a:latin typeface="Arial Unicode MS" pitchFamily="34" charset="-128"/>
              </a:rPr>
              <a:t>Mesuré par le Medaf, ce taux se calcul comme suit : </a:t>
            </a:r>
            <a:r>
              <a:rPr lang="en-GB" sz="1800" b="1">
                <a:solidFill>
                  <a:srgbClr val="DE6422"/>
                </a:solidFill>
                <a:effectLst>
                  <a:outerShdw blurRad="38100" dist="38100" dir="2700000" algn="tl">
                    <a:srgbClr val="C0C0C0"/>
                  </a:outerShdw>
                </a:effectLst>
                <a:latin typeface="Arial Unicode MS" pitchFamily="34" charset="-128"/>
                <a:ea typeface="Batang" pitchFamily="18" charset="-127"/>
              </a:rPr>
              <a:t>K</a:t>
            </a:r>
            <a:r>
              <a:rPr lang="en-GB" sz="1800" b="1" baseline="-30000">
                <a:solidFill>
                  <a:srgbClr val="DE6422"/>
                </a:solidFill>
                <a:effectLst>
                  <a:outerShdw blurRad="38100" dist="38100" dir="2700000" algn="tl">
                    <a:srgbClr val="C0C0C0"/>
                  </a:outerShdw>
                </a:effectLst>
                <a:latin typeface="Arial Unicode MS" pitchFamily="34" charset="-128"/>
                <a:ea typeface="Batang" pitchFamily="18" charset="-127"/>
              </a:rPr>
              <a:t>cp</a:t>
            </a:r>
            <a:r>
              <a:rPr lang="en-GB" sz="1800" b="1">
                <a:solidFill>
                  <a:srgbClr val="DE6422"/>
                </a:solidFill>
                <a:effectLst>
                  <a:outerShdw blurRad="38100" dist="38100" dir="2700000" algn="tl">
                    <a:srgbClr val="C0C0C0"/>
                  </a:outerShdw>
                </a:effectLst>
                <a:latin typeface="Arial Unicode MS" pitchFamily="34" charset="-128"/>
                <a:ea typeface="Batang" pitchFamily="18" charset="-127"/>
              </a:rPr>
              <a:t> = Rf + (Km – Rf) x </a:t>
            </a:r>
            <a:r>
              <a:rPr lang="fr-FR" sz="1800" b="1">
                <a:solidFill>
                  <a:srgbClr val="DE6422"/>
                </a:solidFill>
                <a:effectLst>
                  <a:outerShdw blurRad="38100" dist="38100" dir="2700000" algn="tl">
                    <a:srgbClr val="C0C0C0"/>
                  </a:outerShdw>
                </a:effectLst>
                <a:latin typeface="Arial Unicode MS" pitchFamily="34" charset="-128"/>
                <a:ea typeface="Batang" pitchFamily="18" charset="-127"/>
                <a:sym typeface="Symbol" pitchFamily="18" charset="2"/>
              </a:rPr>
              <a:t> avec :</a:t>
            </a:r>
            <a:endParaRPr lang="fr-FR" sz="1800" b="1">
              <a:solidFill>
                <a:srgbClr val="DE6422"/>
              </a:solidFill>
              <a:effectLst>
                <a:outerShdw blurRad="38100" dist="38100" dir="2700000" algn="tl">
                  <a:srgbClr val="C0C0C0"/>
                </a:outerShdw>
              </a:effectLst>
              <a:latin typeface="Arial Unicode MS" pitchFamily="34" charset="-128"/>
            </a:endParaRPr>
          </a:p>
          <a:p>
            <a:pPr>
              <a:spcAft>
                <a:spcPct val="30000"/>
              </a:spcAft>
              <a:buFont typeface="Wingdings 3" pitchFamily="18" charset="2"/>
              <a:buChar char="]"/>
            </a:pPr>
            <a:r>
              <a:rPr lang="fr-FR" sz="1800" b="1">
                <a:solidFill>
                  <a:srgbClr val="826E64"/>
                </a:solidFill>
                <a:effectLst>
                  <a:outerShdw blurRad="38100" dist="38100" dir="2700000" algn="tl">
                    <a:srgbClr val="C0C0C0"/>
                  </a:outerShdw>
                </a:effectLst>
                <a:latin typeface="Arial Unicode MS" pitchFamily="34" charset="-128"/>
              </a:rPr>
              <a:t> </a:t>
            </a:r>
            <a:r>
              <a:rPr lang="fr-FR" sz="1800" b="1">
                <a:latin typeface="Arial Unicode MS" pitchFamily="34" charset="-128"/>
                <a:ea typeface="Batang" pitchFamily="18" charset="-127"/>
              </a:rPr>
              <a:t>K</a:t>
            </a:r>
            <a:r>
              <a:rPr lang="fr-FR" sz="1800" b="1" baseline="-30000">
                <a:latin typeface="Arial Unicode MS" pitchFamily="34" charset="-128"/>
                <a:ea typeface="Batang" pitchFamily="18" charset="-127"/>
              </a:rPr>
              <a:t>cp </a:t>
            </a:r>
            <a:r>
              <a:rPr lang="fr-FR" sz="1800" baseline="-30000">
                <a:latin typeface="Arial Unicode MS" pitchFamily="34" charset="-128"/>
                <a:ea typeface="Batang" pitchFamily="18" charset="-127"/>
              </a:rPr>
              <a:t>= </a:t>
            </a:r>
            <a:r>
              <a:rPr lang="fr-FR" sz="1800">
                <a:latin typeface="Arial Unicode MS" pitchFamily="34" charset="-128"/>
                <a:ea typeface="Batang" pitchFamily="18" charset="-127"/>
              </a:rPr>
              <a:t>coût des capitaux propres</a:t>
            </a:r>
            <a:endParaRPr lang="fr-FR" sz="1800" b="1">
              <a:effectLst>
                <a:outerShdw blurRad="38100" dist="38100" dir="2700000" algn="tl">
                  <a:srgbClr val="C0C0C0"/>
                </a:outerShdw>
              </a:effectLst>
              <a:latin typeface="Arial Unicode MS" pitchFamily="34" charset="-128"/>
            </a:endParaRPr>
          </a:p>
          <a:p>
            <a:pPr>
              <a:spcAft>
                <a:spcPct val="30000"/>
              </a:spcAft>
              <a:buFont typeface="Wingdings 3" pitchFamily="18" charset="2"/>
              <a:buChar char="]"/>
            </a:pPr>
            <a:r>
              <a:rPr lang="fr-FR" sz="1800" b="1">
                <a:effectLst>
                  <a:outerShdw blurRad="38100" dist="38100" dir="2700000" algn="tl">
                    <a:srgbClr val="C0C0C0"/>
                  </a:outerShdw>
                </a:effectLst>
                <a:latin typeface="Arial Unicode MS" pitchFamily="34" charset="-128"/>
              </a:rPr>
              <a:t> </a:t>
            </a:r>
            <a:r>
              <a:rPr lang="fr-FR" sz="1800" b="1">
                <a:latin typeface="Arial Unicode MS" pitchFamily="34" charset="-128"/>
                <a:ea typeface="Batang" pitchFamily="18" charset="-127"/>
              </a:rPr>
              <a:t>Rf </a:t>
            </a:r>
            <a:r>
              <a:rPr lang="fr-FR" sz="1800">
                <a:latin typeface="Arial Unicode MS" pitchFamily="34" charset="-128"/>
                <a:ea typeface="Batang" pitchFamily="18" charset="-127"/>
              </a:rPr>
              <a:t>= taux sans risque (obligation d’État)</a:t>
            </a:r>
            <a:endParaRPr lang="fr-FR" sz="1800" b="1">
              <a:effectLst>
                <a:outerShdw blurRad="38100" dist="38100" dir="2700000" algn="tl">
                  <a:srgbClr val="C0C0C0"/>
                </a:outerShdw>
              </a:effectLst>
              <a:latin typeface="Arial Unicode MS" pitchFamily="34" charset="-128"/>
            </a:endParaRPr>
          </a:p>
          <a:p>
            <a:pPr>
              <a:spcAft>
                <a:spcPct val="30000"/>
              </a:spcAft>
              <a:buFont typeface="Wingdings 3" pitchFamily="18" charset="2"/>
              <a:buChar char="]"/>
            </a:pPr>
            <a:r>
              <a:rPr lang="fr-FR" sz="1800" b="1">
                <a:effectLst>
                  <a:outerShdw blurRad="38100" dist="38100" dir="2700000" algn="tl">
                    <a:srgbClr val="C0C0C0"/>
                  </a:outerShdw>
                </a:effectLst>
                <a:latin typeface="Arial Unicode MS" pitchFamily="34" charset="-128"/>
              </a:rPr>
              <a:t> </a:t>
            </a:r>
            <a:r>
              <a:rPr lang="fr-FR" sz="1800" b="1">
                <a:latin typeface="Arial Unicode MS" pitchFamily="34" charset="-128"/>
                <a:ea typeface="Batang" pitchFamily="18" charset="-127"/>
              </a:rPr>
              <a:t>Km </a:t>
            </a:r>
            <a:r>
              <a:rPr lang="fr-FR" sz="1800">
                <a:latin typeface="Arial Unicode MS" pitchFamily="34" charset="-128"/>
                <a:ea typeface="Batang" pitchFamily="18" charset="-127"/>
              </a:rPr>
              <a:t>= moyenne pondérée des rentabilités sur tous les titres qui composent le marché</a:t>
            </a:r>
          </a:p>
          <a:p>
            <a:pPr>
              <a:spcAft>
                <a:spcPct val="30000"/>
              </a:spcAft>
              <a:buFont typeface="Wingdings 3" pitchFamily="18" charset="2"/>
              <a:buChar char="]"/>
            </a:pPr>
            <a:r>
              <a:rPr lang="fr-FR" sz="1800">
                <a:latin typeface="Arial Unicode MS" pitchFamily="34" charset="-128"/>
                <a:ea typeface="Batang" pitchFamily="18" charset="-127"/>
              </a:rPr>
              <a:t> </a:t>
            </a:r>
            <a:r>
              <a:rPr lang="fr-FR" sz="1800" b="1">
                <a:latin typeface="Arial Unicode MS" pitchFamily="34" charset="-128"/>
                <a:ea typeface="Batang" pitchFamily="18" charset="-127"/>
                <a:sym typeface="Symbol" pitchFamily="18" charset="2"/>
              </a:rPr>
              <a:t></a:t>
            </a:r>
            <a:r>
              <a:rPr lang="fr-FR" sz="1800">
                <a:latin typeface="Arial Unicode MS" pitchFamily="34" charset="-128"/>
                <a:ea typeface="Batang" pitchFamily="18" charset="-127"/>
                <a:sym typeface="Symbol" pitchFamily="18" charset="2"/>
              </a:rPr>
              <a:t> = coefficient de sensibilité au risque (plus il est élevé, plus le risque est important)</a:t>
            </a:r>
            <a:endParaRPr lang="fr-FR" sz="1800" b="1">
              <a:effectLst>
                <a:outerShdw blurRad="38100" dist="38100" dir="2700000" algn="tl">
                  <a:srgbClr val="C0C0C0"/>
                </a:outerShdw>
              </a:effectLst>
              <a:latin typeface="Arial Unicode MS" pitchFamily="34" charset="-128"/>
            </a:endParaRPr>
          </a:p>
          <a:p>
            <a:endParaRPr lang="fr-FR" sz="2000">
              <a:latin typeface="Arial Unicode MS" pitchFamily="34" charset="-128"/>
            </a:endParaRPr>
          </a:p>
        </p:txBody>
      </p:sp>
      <p:sp>
        <p:nvSpPr>
          <p:cNvPr id="131076" name="Rectangle 4"/>
          <p:cNvSpPr>
            <a:spLocks noChangeArrowheads="1"/>
          </p:cNvSpPr>
          <p:nvPr/>
        </p:nvSpPr>
        <p:spPr bwMode="auto">
          <a:xfrm>
            <a:off x="1524000" y="533400"/>
            <a:ext cx="7620000" cy="701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ctr"/>
            <a:r>
              <a:rPr lang="fr-FR" sz="2000">
                <a:solidFill>
                  <a:srgbClr val="826E64"/>
                </a:solidFill>
                <a:latin typeface="Tahoma" pitchFamily="34" charset="0"/>
              </a:rPr>
              <a:t>Le rendement attendu par les actionnaires dépend du niveau de risque. Il correspond au coût des capitaux propres</a:t>
            </a:r>
          </a:p>
        </p:txBody>
      </p:sp>
    </p:spTree>
    <p:extLst>
      <p:ext uri="{BB962C8B-B14F-4D97-AF65-F5344CB8AC3E}">
        <p14:creationId xmlns:p14="http://schemas.microsoft.com/office/powerpoint/2010/main" val="17221231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pied de page 4"/>
          <p:cNvSpPr>
            <a:spLocks noGrp="1"/>
          </p:cNvSpPr>
          <p:nvPr>
            <p:ph type="ftr" sz="quarter" idx="11"/>
          </p:nvPr>
        </p:nvSpPr>
        <p:spPr/>
        <p:txBody>
          <a:bodyPr/>
          <a:lstStyle/>
          <a:p>
            <a:endParaRPr lang="fr-FR"/>
          </a:p>
          <a:p>
            <a:r>
              <a:rPr lang="fr-FR"/>
              <a:t>		Analyse financière par les flux </a:t>
            </a:r>
          </a:p>
        </p:txBody>
      </p:sp>
      <p:sp>
        <p:nvSpPr>
          <p:cNvPr id="8" name="Espace réservé du numéro de diapositive 5"/>
          <p:cNvSpPr>
            <a:spLocks noGrp="1"/>
          </p:cNvSpPr>
          <p:nvPr>
            <p:ph type="sldNum" sz="quarter" idx="12"/>
          </p:nvPr>
        </p:nvSpPr>
        <p:spPr/>
        <p:txBody>
          <a:bodyPr/>
          <a:lstStyle/>
          <a:p>
            <a:endParaRPr lang="fr-FR"/>
          </a:p>
          <a:p>
            <a:fld id="{8AF3D65A-15FE-4FC2-9935-17B0F79E4F50}" type="slidenum">
              <a:rPr lang="fr-FR"/>
              <a:pPr/>
              <a:t>13</a:t>
            </a:fld>
            <a:endParaRPr lang="fr-FR"/>
          </a:p>
        </p:txBody>
      </p:sp>
      <p:sp>
        <p:nvSpPr>
          <p:cNvPr id="69634" name="Rectangle 2"/>
          <p:cNvSpPr>
            <a:spLocks noChangeArrowheads="1"/>
          </p:cNvSpPr>
          <p:nvPr/>
        </p:nvSpPr>
        <p:spPr bwMode="auto">
          <a:xfrm>
            <a:off x="1981200" y="0"/>
            <a:ext cx="7162800" cy="549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ctr"/>
            <a:r>
              <a:rPr lang="fr-FR" sz="3000">
                <a:solidFill>
                  <a:srgbClr val="DE6422"/>
                </a:solidFill>
                <a:latin typeface="Tahoma" pitchFamily="34" charset="0"/>
              </a:rPr>
              <a:t>Analyse de la rentabilité</a:t>
            </a:r>
            <a:endParaRPr lang="fr-FR">
              <a:latin typeface="Tahoma" pitchFamily="34" charset="0"/>
            </a:endParaRPr>
          </a:p>
        </p:txBody>
      </p:sp>
      <p:sp>
        <p:nvSpPr>
          <p:cNvPr id="69635" name="Rectangle 3"/>
          <p:cNvSpPr>
            <a:spLocks noChangeArrowheads="1"/>
          </p:cNvSpPr>
          <p:nvPr/>
        </p:nvSpPr>
        <p:spPr bwMode="auto">
          <a:xfrm>
            <a:off x="1524000" y="609600"/>
            <a:ext cx="7620000" cy="396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r>
              <a:rPr lang="fr-FR" sz="2000">
                <a:solidFill>
                  <a:srgbClr val="826E64"/>
                </a:solidFill>
                <a:latin typeface="Tahoma" pitchFamily="34" charset="0"/>
              </a:rPr>
              <a:t>La corrélation entre rente et cours de bourse </a:t>
            </a:r>
          </a:p>
        </p:txBody>
      </p:sp>
      <p:sp>
        <p:nvSpPr>
          <p:cNvPr id="69636" name="Rectangle 4"/>
          <p:cNvSpPr>
            <a:spLocks noChangeArrowheads="1"/>
          </p:cNvSpPr>
          <p:nvPr/>
        </p:nvSpPr>
        <p:spPr bwMode="auto">
          <a:xfrm>
            <a:off x="2557463" y="19716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fr-FR"/>
          </a:p>
        </p:txBody>
      </p:sp>
      <p:pic>
        <p:nvPicPr>
          <p:cNvPr id="69637" name="Picture 5" descr="http://www.vernimmen.net/lettre/graphiques/lettre_67_2.gif"/>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1600200" y="914400"/>
            <a:ext cx="5826125" cy="4213225"/>
          </a:xfrm>
          <a:prstGeom prst="rect">
            <a:avLst/>
          </a:prstGeom>
          <a:noFill/>
          <a:extLst>
            <a:ext uri="{909E8E84-426E-40DD-AFC4-6F175D3DCCD1}">
              <a14:hiddenFill xmlns:a14="http://schemas.microsoft.com/office/drawing/2010/main">
                <a:solidFill>
                  <a:srgbClr val="FFFFFF"/>
                </a:solidFill>
              </a14:hiddenFill>
            </a:ext>
          </a:extLst>
        </p:spPr>
      </p:pic>
      <p:sp>
        <p:nvSpPr>
          <p:cNvPr id="69638" name="Text Box 6"/>
          <p:cNvSpPr txBox="1">
            <a:spLocks noChangeArrowheads="1"/>
          </p:cNvSpPr>
          <p:nvPr/>
        </p:nvSpPr>
        <p:spPr bwMode="auto">
          <a:xfrm>
            <a:off x="381000" y="5410200"/>
            <a:ext cx="72390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1800">
                <a:latin typeface="Helvetica" pitchFamily="34" charset="0"/>
                <a:cs typeface="Times New Roman" pitchFamily="18" charset="0"/>
              </a:rPr>
              <a:t>on observe une corrélation frappante entre d’une part l’évolution de la rente économique des entreprises mesurée par l’écart entre la rentabilité économique et le coût du capital (la rente) et d’autre part les cours de bourse</a:t>
            </a:r>
            <a:r>
              <a:rPr lang="fr-FR" sz="1800">
                <a:latin typeface="Helvetica" pitchFamily="34" charset="0"/>
              </a:rPr>
              <a:t> </a:t>
            </a:r>
          </a:p>
        </p:txBody>
      </p:sp>
    </p:spTree>
    <p:extLst>
      <p:ext uri="{BB962C8B-B14F-4D97-AF65-F5344CB8AC3E}">
        <p14:creationId xmlns:p14="http://schemas.microsoft.com/office/powerpoint/2010/main" val="11659977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pied de page 4"/>
          <p:cNvSpPr>
            <a:spLocks noGrp="1"/>
          </p:cNvSpPr>
          <p:nvPr>
            <p:ph type="ftr" sz="quarter" idx="11"/>
          </p:nvPr>
        </p:nvSpPr>
        <p:spPr/>
        <p:txBody>
          <a:bodyPr/>
          <a:lstStyle/>
          <a:p>
            <a:endParaRPr lang="fr-FR"/>
          </a:p>
          <a:p>
            <a:r>
              <a:rPr lang="fr-FR"/>
              <a:t>		Analyse financière par les flux </a:t>
            </a:r>
          </a:p>
        </p:txBody>
      </p:sp>
      <p:sp>
        <p:nvSpPr>
          <p:cNvPr id="7" name="Espace réservé du numéro de diapositive 5"/>
          <p:cNvSpPr>
            <a:spLocks noGrp="1"/>
          </p:cNvSpPr>
          <p:nvPr>
            <p:ph type="sldNum" sz="quarter" idx="12"/>
          </p:nvPr>
        </p:nvSpPr>
        <p:spPr/>
        <p:txBody>
          <a:bodyPr/>
          <a:lstStyle/>
          <a:p>
            <a:endParaRPr lang="fr-FR"/>
          </a:p>
          <a:p>
            <a:fld id="{B6367D0D-1E5C-48E3-AA0F-68958DD0C1EE}" type="slidenum">
              <a:rPr lang="fr-FR"/>
              <a:pPr/>
              <a:t>14</a:t>
            </a:fld>
            <a:endParaRPr lang="fr-FR"/>
          </a:p>
        </p:txBody>
      </p:sp>
      <p:sp>
        <p:nvSpPr>
          <p:cNvPr id="77826" name="Rectangle 2"/>
          <p:cNvSpPr>
            <a:spLocks noChangeArrowheads="1"/>
          </p:cNvSpPr>
          <p:nvPr/>
        </p:nvSpPr>
        <p:spPr bwMode="auto">
          <a:xfrm>
            <a:off x="1981200" y="0"/>
            <a:ext cx="7162800" cy="549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ctr"/>
            <a:r>
              <a:rPr lang="fr-FR" sz="3000">
                <a:solidFill>
                  <a:srgbClr val="DE6422"/>
                </a:solidFill>
                <a:latin typeface="Tahoma" pitchFamily="34" charset="0"/>
              </a:rPr>
              <a:t>Analyse de l’endettement</a:t>
            </a:r>
            <a:endParaRPr lang="fr-FR">
              <a:latin typeface="Tahoma" pitchFamily="34" charset="0"/>
            </a:endParaRPr>
          </a:p>
        </p:txBody>
      </p:sp>
      <p:sp>
        <p:nvSpPr>
          <p:cNvPr id="77827" name="Rectangle 3"/>
          <p:cNvSpPr>
            <a:spLocks noChangeArrowheads="1"/>
          </p:cNvSpPr>
          <p:nvPr/>
        </p:nvSpPr>
        <p:spPr bwMode="auto">
          <a:xfrm>
            <a:off x="381000" y="1295400"/>
            <a:ext cx="8147050" cy="1190625"/>
          </a:xfrm>
          <a:prstGeom prst="rect">
            <a:avLst/>
          </a:prstGeom>
          <a:solidFill>
            <a:schemeClr val="bg1"/>
          </a:solidFill>
          <a:ln>
            <a:noFill/>
          </a:ln>
          <a:extLst>
            <a:ext uri="{91240B29-F687-4F45-9708-019B960494DF}">
              <a14:hiddenLine xmlns:a14="http://schemas.microsoft.com/office/drawing/2010/main" w="9525">
                <a:solidFill>
                  <a:schemeClr val="tx1"/>
                </a:solidFill>
                <a:miter lim="800000"/>
                <a:headEnd/>
                <a:tailEnd/>
              </a14:hiddenLine>
            </a:ext>
          </a:extLst>
        </p:spPr>
        <p:txBody>
          <a:bodyPr>
            <a:spAutoFit/>
          </a:bodyPr>
          <a:lstStyle/>
          <a:p>
            <a:pPr>
              <a:lnSpc>
                <a:spcPct val="90000"/>
              </a:lnSpc>
              <a:spcBef>
                <a:spcPct val="50000"/>
              </a:spcBef>
              <a:buClr>
                <a:srgbClr val="CC0000"/>
              </a:buClr>
              <a:buSzPct val="120000"/>
              <a:buFont typeface="Wingdings 2" pitchFamily="18" charset="2"/>
              <a:buNone/>
            </a:pPr>
            <a:r>
              <a:rPr lang="fr-FR" sz="2000">
                <a:solidFill>
                  <a:srgbClr val="826E64"/>
                </a:solidFill>
                <a:latin typeface="Helvetica" pitchFamily="34" charset="0"/>
              </a:rPr>
              <a:t>Les règles en matière de ratios de structure financière dans des configurations classiques (hors LBO, grosse acquisition, autres garanties apportés aux créanciers : cautions, nantissement des actions)</a:t>
            </a:r>
            <a:endParaRPr lang="fr-FR" sz="1800">
              <a:solidFill>
                <a:srgbClr val="826E64"/>
              </a:solidFill>
              <a:latin typeface="Helvetica" pitchFamily="34" charset="0"/>
            </a:endParaRPr>
          </a:p>
        </p:txBody>
      </p:sp>
      <p:sp>
        <p:nvSpPr>
          <p:cNvPr id="77828" name="Rectangle 4"/>
          <p:cNvSpPr>
            <a:spLocks noChangeArrowheads="1"/>
          </p:cNvSpPr>
          <p:nvPr/>
        </p:nvSpPr>
        <p:spPr bwMode="auto">
          <a:xfrm>
            <a:off x="1524000" y="533400"/>
            <a:ext cx="7620000" cy="396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ctr"/>
            <a:r>
              <a:rPr lang="fr-FR" sz="2000">
                <a:solidFill>
                  <a:srgbClr val="826E64"/>
                </a:solidFill>
                <a:latin typeface="Tahoma" pitchFamily="34" charset="0"/>
              </a:rPr>
              <a:t>Les ratios d’endettement</a:t>
            </a:r>
          </a:p>
        </p:txBody>
      </p:sp>
      <p:graphicFrame>
        <p:nvGraphicFramePr>
          <p:cNvPr id="77829" name="Object 5"/>
          <p:cNvGraphicFramePr>
            <a:graphicFrameLocks noChangeAspect="1"/>
          </p:cNvGraphicFramePr>
          <p:nvPr/>
        </p:nvGraphicFramePr>
        <p:xfrm>
          <a:off x="685800" y="2743200"/>
          <a:ext cx="6915150" cy="3151188"/>
        </p:xfrm>
        <a:graphic>
          <a:graphicData uri="http://schemas.openxmlformats.org/presentationml/2006/ole">
            <mc:AlternateContent xmlns:mc="http://schemas.openxmlformats.org/markup-compatibility/2006">
              <mc:Choice xmlns:v="urn:schemas-microsoft-com:vml" Requires="v">
                <p:oleObj spid="_x0000_s1027" name="Document" r:id="rId4" imgW="7130880" imgH="3389400" progId="Word.Document.8">
                  <p:embed/>
                </p:oleObj>
              </mc:Choice>
              <mc:Fallback>
                <p:oleObj name="Document" r:id="rId4" imgW="7130880" imgH="3389400" progId="Word.Documen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 y="2743200"/>
                        <a:ext cx="6915150" cy="31511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39327005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endParaRPr lang="fr-FR"/>
          </a:p>
          <a:p>
            <a:r>
              <a:rPr lang="fr-FR"/>
              <a:t>		Analyse financière par les flux </a:t>
            </a:r>
          </a:p>
        </p:txBody>
      </p:sp>
      <p:sp>
        <p:nvSpPr>
          <p:cNvPr id="6" name="Espace réservé du numéro de diapositive 5"/>
          <p:cNvSpPr>
            <a:spLocks noGrp="1"/>
          </p:cNvSpPr>
          <p:nvPr>
            <p:ph type="sldNum" sz="quarter" idx="12"/>
          </p:nvPr>
        </p:nvSpPr>
        <p:spPr/>
        <p:txBody>
          <a:bodyPr/>
          <a:lstStyle/>
          <a:p>
            <a:endParaRPr lang="fr-FR"/>
          </a:p>
          <a:p>
            <a:fld id="{FB99ECFE-B925-4638-AFFD-E0644BC085D9}" type="slidenum">
              <a:rPr lang="fr-FR"/>
              <a:pPr/>
              <a:t>15</a:t>
            </a:fld>
            <a:endParaRPr lang="fr-FR"/>
          </a:p>
        </p:txBody>
      </p:sp>
      <p:sp>
        <p:nvSpPr>
          <p:cNvPr id="74754" name="Rectangle 2"/>
          <p:cNvSpPr>
            <a:spLocks noChangeArrowheads="1"/>
          </p:cNvSpPr>
          <p:nvPr/>
        </p:nvSpPr>
        <p:spPr bwMode="auto">
          <a:xfrm>
            <a:off x="1981200" y="0"/>
            <a:ext cx="7162800" cy="549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ctr"/>
            <a:r>
              <a:rPr lang="fr-FR" sz="3000">
                <a:solidFill>
                  <a:srgbClr val="DE6422"/>
                </a:solidFill>
                <a:latin typeface="Tahoma" pitchFamily="34" charset="0"/>
              </a:rPr>
              <a:t>Analyse de l’endettement</a:t>
            </a:r>
            <a:endParaRPr lang="fr-FR">
              <a:latin typeface="Tahoma" pitchFamily="34" charset="0"/>
            </a:endParaRPr>
          </a:p>
        </p:txBody>
      </p:sp>
      <p:sp>
        <p:nvSpPr>
          <p:cNvPr id="74755" name="Rectangle 3"/>
          <p:cNvSpPr>
            <a:spLocks noChangeArrowheads="1"/>
          </p:cNvSpPr>
          <p:nvPr/>
        </p:nvSpPr>
        <p:spPr bwMode="auto">
          <a:xfrm>
            <a:off x="381000" y="1295400"/>
            <a:ext cx="8147050" cy="5227638"/>
          </a:xfrm>
          <a:prstGeom prst="rect">
            <a:avLst/>
          </a:prstGeom>
          <a:solidFill>
            <a:schemeClr val="bg1"/>
          </a:solidFill>
          <a:ln>
            <a:noFill/>
          </a:ln>
          <a:extLst>
            <a:ext uri="{91240B29-F687-4F45-9708-019B960494DF}">
              <a14:hiddenLine xmlns:a14="http://schemas.microsoft.com/office/drawing/2010/main" w="9525">
                <a:solidFill>
                  <a:schemeClr val="tx1"/>
                </a:solidFill>
                <a:miter lim="800000"/>
                <a:headEnd/>
                <a:tailEnd/>
              </a14:hiddenLine>
            </a:ext>
          </a:extLst>
        </p:spPr>
        <p:txBody>
          <a:bodyPr>
            <a:spAutoFit/>
          </a:bodyPr>
          <a:lstStyle/>
          <a:p>
            <a:pPr>
              <a:spcAft>
                <a:spcPct val="30000"/>
              </a:spcAft>
            </a:pPr>
            <a:r>
              <a:rPr lang="fr-FR" sz="1800" b="1">
                <a:solidFill>
                  <a:srgbClr val="DE6422"/>
                </a:solidFill>
                <a:effectLst>
                  <a:outerShdw blurRad="38100" dist="38100" dir="2700000" algn="tl">
                    <a:srgbClr val="C0C0C0"/>
                  </a:outerShdw>
                </a:effectLst>
                <a:latin typeface="Arial Unicode MS" pitchFamily="34" charset="-128"/>
              </a:rPr>
              <a:t>Une entreprise peut s’endetter pour</a:t>
            </a:r>
            <a:r>
              <a:rPr lang="fr-FR" sz="1800" b="1">
                <a:effectLst>
                  <a:outerShdw blurRad="38100" dist="38100" dir="2700000" algn="tl">
                    <a:srgbClr val="C0C0C0"/>
                  </a:outerShdw>
                </a:effectLst>
                <a:latin typeface="Arial Unicode MS" pitchFamily="34" charset="-128"/>
              </a:rPr>
              <a:t> </a:t>
            </a:r>
            <a:r>
              <a:rPr lang="fr-FR" sz="1800" b="1">
                <a:solidFill>
                  <a:srgbClr val="DE6422"/>
                </a:solidFill>
                <a:effectLst>
                  <a:outerShdw blurRad="38100" dist="38100" dir="2700000" algn="tl">
                    <a:srgbClr val="C0C0C0"/>
                  </a:outerShdw>
                </a:effectLst>
                <a:latin typeface="Arial Unicode MS" pitchFamily="34" charset="-128"/>
                <a:cs typeface="Times New Roman" pitchFamily="18" charset="0"/>
              </a:rPr>
              <a:t>:</a:t>
            </a:r>
            <a:r>
              <a:rPr lang="fr-FR" sz="1800" b="1">
                <a:solidFill>
                  <a:srgbClr val="DE6422"/>
                </a:solidFill>
                <a:effectLst>
                  <a:outerShdw blurRad="38100" dist="38100" dir="2700000" algn="tl">
                    <a:srgbClr val="C0C0C0"/>
                  </a:outerShdw>
                </a:effectLst>
                <a:latin typeface="Arial Unicode MS" pitchFamily="34" charset="-128"/>
              </a:rPr>
              <a:t> </a:t>
            </a:r>
            <a:endParaRPr lang="fr-FR" sz="1800" b="1">
              <a:solidFill>
                <a:srgbClr val="826E64"/>
              </a:solidFill>
              <a:effectLst>
                <a:outerShdw blurRad="38100" dist="38100" dir="2700000" algn="tl">
                  <a:srgbClr val="C0C0C0"/>
                </a:outerShdw>
              </a:effectLst>
              <a:latin typeface="Arial Unicode MS" pitchFamily="34" charset="-128"/>
            </a:endParaRPr>
          </a:p>
          <a:p>
            <a:pPr>
              <a:spcAft>
                <a:spcPct val="30000"/>
              </a:spcAft>
              <a:buFont typeface="Wingdings 3" pitchFamily="18" charset="2"/>
              <a:buChar char="]"/>
            </a:pPr>
            <a:r>
              <a:rPr lang="fr-FR" sz="1800" b="1">
                <a:solidFill>
                  <a:srgbClr val="826E64"/>
                </a:solidFill>
                <a:effectLst>
                  <a:outerShdw blurRad="38100" dist="38100" dir="2700000" algn="tl">
                    <a:srgbClr val="C0C0C0"/>
                  </a:outerShdw>
                </a:effectLst>
                <a:latin typeface="Arial Unicode MS" pitchFamily="34" charset="-128"/>
              </a:rPr>
              <a:t> financer des investissements</a:t>
            </a:r>
          </a:p>
          <a:p>
            <a:pPr>
              <a:spcAft>
                <a:spcPct val="30000"/>
              </a:spcAft>
              <a:buFont typeface="Wingdings 3" pitchFamily="18" charset="2"/>
              <a:buChar char="]"/>
            </a:pPr>
            <a:r>
              <a:rPr lang="fr-FR" sz="1800" b="1">
                <a:solidFill>
                  <a:srgbClr val="826E64"/>
                </a:solidFill>
                <a:effectLst>
                  <a:outerShdw blurRad="38100" dist="38100" dir="2700000" algn="tl">
                    <a:srgbClr val="C0C0C0"/>
                  </a:outerShdw>
                </a:effectLst>
                <a:latin typeface="Arial Unicode MS" pitchFamily="34" charset="-128"/>
              </a:rPr>
              <a:t> réaliser des acquisitions</a:t>
            </a:r>
          </a:p>
          <a:p>
            <a:pPr>
              <a:spcAft>
                <a:spcPct val="30000"/>
              </a:spcAft>
              <a:buFont typeface="Wingdings 3" pitchFamily="18" charset="2"/>
              <a:buChar char="]"/>
            </a:pPr>
            <a:r>
              <a:rPr lang="fr-FR" sz="1800" b="1">
                <a:solidFill>
                  <a:srgbClr val="826E64"/>
                </a:solidFill>
                <a:effectLst>
                  <a:outerShdw blurRad="38100" dist="38100" dir="2700000" algn="tl">
                    <a:srgbClr val="C0C0C0"/>
                  </a:outerShdw>
                </a:effectLst>
                <a:latin typeface="Arial Unicode MS" pitchFamily="34" charset="-128"/>
              </a:rPr>
              <a:t> accroître sa rentabilité (effet de levier)</a:t>
            </a:r>
          </a:p>
          <a:p>
            <a:pPr>
              <a:spcAft>
                <a:spcPct val="30000"/>
              </a:spcAft>
              <a:buFont typeface="Wingdings 3" pitchFamily="18" charset="2"/>
              <a:buChar char="]"/>
            </a:pPr>
            <a:r>
              <a:rPr lang="fr-FR" sz="1800" b="1">
                <a:solidFill>
                  <a:srgbClr val="826E64"/>
                </a:solidFill>
                <a:effectLst>
                  <a:outerShdw blurRad="38100" dist="38100" dir="2700000" algn="tl">
                    <a:srgbClr val="C0C0C0"/>
                  </a:outerShdw>
                </a:effectLst>
                <a:latin typeface="Arial Unicode MS" pitchFamily="34" charset="-128"/>
              </a:rPr>
              <a:t> restructurer sa dette (terme et taux)</a:t>
            </a:r>
          </a:p>
          <a:p>
            <a:pPr>
              <a:spcAft>
                <a:spcPct val="30000"/>
              </a:spcAft>
              <a:buFont typeface="Wingdings 3" pitchFamily="18" charset="2"/>
              <a:buNone/>
            </a:pPr>
            <a:r>
              <a:rPr lang="fr-FR" sz="2000">
                <a:latin typeface="Helvetica" pitchFamily="34" charset="0"/>
              </a:rPr>
              <a:t>Le danger provient d’un endettement contracté pour résorber des déséquilibres d’exploitation structurels (l’entreprise vit à crédit et celui-ci n’est pas illimité)</a:t>
            </a:r>
            <a:endParaRPr lang="fr-FR" sz="2000">
              <a:solidFill>
                <a:srgbClr val="826E64"/>
              </a:solidFill>
              <a:effectLst>
                <a:outerShdw blurRad="38100" dist="38100" dir="2700000" algn="tl">
                  <a:srgbClr val="C0C0C0"/>
                </a:outerShdw>
              </a:effectLst>
              <a:latin typeface="Helvetica" pitchFamily="34" charset="0"/>
            </a:endParaRPr>
          </a:p>
          <a:p>
            <a:pPr>
              <a:spcAft>
                <a:spcPct val="30000"/>
              </a:spcAft>
              <a:buFont typeface="Wingdings 3" pitchFamily="18" charset="2"/>
              <a:buNone/>
            </a:pPr>
            <a:r>
              <a:rPr lang="fr-FR" sz="1800" b="1">
                <a:solidFill>
                  <a:srgbClr val="DE6422"/>
                </a:solidFill>
                <a:effectLst>
                  <a:outerShdw blurRad="38100" dist="38100" dir="2700000" algn="tl">
                    <a:srgbClr val="C0C0C0"/>
                  </a:outerShdw>
                </a:effectLst>
                <a:latin typeface="Arial Unicode MS" pitchFamily="34" charset="-128"/>
              </a:rPr>
              <a:t>Un désendettement peut être motivé par :</a:t>
            </a:r>
          </a:p>
          <a:p>
            <a:pPr>
              <a:spcAft>
                <a:spcPct val="30000"/>
              </a:spcAft>
              <a:buFont typeface="Wingdings 3" pitchFamily="18" charset="2"/>
              <a:buChar char="]"/>
            </a:pPr>
            <a:r>
              <a:rPr lang="fr-FR" sz="1800" b="1">
                <a:solidFill>
                  <a:srgbClr val="826E64"/>
                </a:solidFill>
                <a:effectLst>
                  <a:outerShdw blurRad="38100" dist="38100" dir="2700000" algn="tl">
                    <a:srgbClr val="C0C0C0"/>
                  </a:outerShdw>
                </a:effectLst>
                <a:latin typeface="Arial Unicode MS" pitchFamily="34" charset="-128"/>
              </a:rPr>
              <a:t> une politique de thésaurisation</a:t>
            </a:r>
          </a:p>
          <a:p>
            <a:pPr>
              <a:spcAft>
                <a:spcPct val="30000"/>
              </a:spcAft>
              <a:buFont typeface="Wingdings 3" pitchFamily="18" charset="2"/>
              <a:buChar char="]"/>
            </a:pPr>
            <a:r>
              <a:rPr lang="fr-FR" sz="1800" b="1">
                <a:solidFill>
                  <a:srgbClr val="826E64"/>
                </a:solidFill>
                <a:effectLst>
                  <a:outerShdw blurRad="38100" dist="38100" dir="2700000" algn="tl">
                    <a:srgbClr val="C0C0C0"/>
                  </a:outerShdw>
                </a:effectLst>
                <a:latin typeface="Arial Unicode MS" pitchFamily="34" charset="-128"/>
              </a:rPr>
              <a:t> le désir de préserver l’indépendance financière (entreprises familiales)</a:t>
            </a:r>
          </a:p>
          <a:p>
            <a:pPr>
              <a:spcAft>
                <a:spcPct val="30000"/>
              </a:spcAft>
              <a:buFont typeface="Wingdings 3" pitchFamily="18" charset="2"/>
              <a:buChar char="]"/>
            </a:pPr>
            <a:r>
              <a:rPr lang="fr-FR" sz="1800" b="1">
                <a:solidFill>
                  <a:srgbClr val="826E64"/>
                </a:solidFill>
                <a:effectLst>
                  <a:outerShdw blurRad="38100" dist="38100" dir="2700000" algn="tl">
                    <a:srgbClr val="C0C0C0"/>
                  </a:outerShdw>
                </a:effectLst>
                <a:latin typeface="Arial Unicode MS" pitchFamily="34" charset="-128"/>
              </a:rPr>
              <a:t> la réduction des coûts (allègement des frais financiers)</a:t>
            </a:r>
          </a:p>
          <a:p>
            <a:r>
              <a:rPr lang="fr-FR" sz="2000">
                <a:latin typeface="Helvetica" pitchFamily="34" charset="0"/>
              </a:rPr>
              <a:t>La dette financière peut être contractée auprès des banques, de la maison mère (dette groupe et associés), sur les marchés (emprunt obligataire)</a:t>
            </a:r>
          </a:p>
        </p:txBody>
      </p:sp>
      <p:sp>
        <p:nvSpPr>
          <p:cNvPr id="74756" name="Rectangle 4"/>
          <p:cNvSpPr>
            <a:spLocks noChangeArrowheads="1"/>
          </p:cNvSpPr>
          <p:nvPr/>
        </p:nvSpPr>
        <p:spPr bwMode="auto">
          <a:xfrm>
            <a:off x="1524000" y="533400"/>
            <a:ext cx="7620000" cy="701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ctr"/>
            <a:r>
              <a:rPr lang="fr-FR" sz="2000">
                <a:solidFill>
                  <a:srgbClr val="826E64"/>
                </a:solidFill>
                <a:latin typeface="Tahoma" pitchFamily="34" charset="0"/>
              </a:rPr>
              <a:t>Elle permet d’appréhender les marges de manœuvre dont dispose l’entreprise</a:t>
            </a:r>
          </a:p>
        </p:txBody>
      </p:sp>
    </p:spTree>
    <p:extLst>
      <p:ext uri="{BB962C8B-B14F-4D97-AF65-F5344CB8AC3E}">
        <p14:creationId xmlns:p14="http://schemas.microsoft.com/office/powerpoint/2010/main" val="6881001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endParaRPr lang="fr-FR"/>
          </a:p>
          <a:p>
            <a:r>
              <a:rPr lang="fr-FR"/>
              <a:t>		Analyse financière par les flux </a:t>
            </a:r>
          </a:p>
        </p:txBody>
      </p:sp>
      <p:sp>
        <p:nvSpPr>
          <p:cNvPr id="6" name="Espace réservé du numéro de diapositive 5"/>
          <p:cNvSpPr>
            <a:spLocks noGrp="1"/>
          </p:cNvSpPr>
          <p:nvPr>
            <p:ph type="sldNum" sz="quarter" idx="12"/>
          </p:nvPr>
        </p:nvSpPr>
        <p:spPr/>
        <p:txBody>
          <a:bodyPr/>
          <a:lstStyle/>
          <a:p>
            <a:endParaRPr lang="fr-FR"/>
          </a:p>
          <a:p>
            <a:fld id="{1A936F51-49ED-4B06-B931-C75EE1EB59B2}" type="slidenum">
              <a:rPr lang="fr-FR"/>
              <a:pPr/>
              <a:t>16</a:t>
            </a:fld>
            <a:endParaRPr lang="fr-FR"/>
          </a:p>
        </p:txBody>
      </p:sp>
      <p:sp>
        <p:nvSpPr>
          <p:cNvPr id="75778" name="Rectangle 2"/>
          <p:cNvSpPr>
            <a:spLocks noChangeArrowheads="1"/>
          </p:cNvSpPr>
          <p:nvPr/>
        </p:nvSpPr>
        <p:spPr bwMode="auto">
          <a:xfrm>
            <a:off x="1981200" y="0"/>
            <a:ext cx="7162800" cy="549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ctr"/>
            <a:r>
              <a:rPr lang="fr-FR" sz="3000">
                <a:solidFill>
                  <a:srgbClr val="DE6422"/>
                </a:solidFill>
                <a:latin typeface="Tahoma" pitchFamily="34" charset="0"/>
              </a:rPr>
              <a:t>Analyse de l’endettement</a:t>
            </a:r>
            <a:endParaRPr lang="fr-FR">
              <a:latin typeface="Tahoma" pitchFamily="34" charset="0"/>
            </a:endParaRPr>
          </a:p>
        </p:txBody>
      </p:sp>
      <p:sp>
        <p:nvSpPr>
          <p:cNvPr id="75779" name="Rectangle 3"/>
          <p:cNvSpPr>
            <a:spLocks noChangeArrowheads="1"/>
          </p:cNvSpPr>
          <p:nvPr/>
        </p:nvSpPr>
        <p:spPr bwMode="auto">
          <a:xfrm>
            <a:off x="381000" y="1295400"/>
            <a:ext cx="8147050" cy="5159375"/>
          </a:xfrm>
          <a:prstGeom prst="rect">
            <a:avLst/>
          </a:prstGeom>
          <a:solidFill>
            <a:schemeClr val="bg1"/>
          </a:solidFill>
          <a:ln>
            <a:noFill/>
          </a:ln>
          <a:extLst>
            <a:ext uri="{91240B29-F687-4F45-9708-019B960494DF}">
              <a14:hiddenLine xmlns:a14="http://schemas.microsoft.com/office/drawing/2010/main" w="9525">
                <a:solidFill>
                  <a:schemeClr val="tx1"/>
                </a:solidFill>
                <a:miter lim="800000"/>
                <a:headEnd/>
                <a:tailEnd/>
              </a14:hiddenLine>
            </a:ext>
          </a:extLst>
        </p:spPr>
        <p:txBody>
          <a:bodyPr>
            <a:spAutoFit/>
          </a:bodyPr>
          <a:lstStyle/>
          <a:p>
            <a:pPr>
              <a:spcAft>
                <a:spcPct val="30000"/>
              </a:spcAft>
            </a:pPr>
            <a:endParaRPr lang="fr-FR" sz="1800" b="1">
              <a:solidFill>
                <a:srgbClr val="826E64"/>
              </a:solidFill>
              <a:effectLst>
                <a:outerShdw blurRad="38100" dist="38100" dir="2700000" algn="tl">
                  <a:srgbClr val="C0C0C0"/>
                </a:outerShdw>
              </a:effectLst>
              <a:latin typeface="Arial Unicode MS" pitchFamily="34" charset="-128"/>
            </a:endParaRPr>
          </a:p>
          <a:p>
            <a:pPr>
              <a:spcAft>
                <a:spcPct val="30000"/>
              </a:spcAft>
              <a:buFont typeface="Wingdings 3" pitchFamily="18" charset="2"/>
              <a:buChar char="]"/>
            </a:pPr>
            <a:r>
              <a:rPr lang="fr-FR" sz="2000" b="1">
                <a:solidFill>
                  <a:srgbClr val="826E64"/>
                </a:solidFill>
                <a:effectLst>
                  <a:outerShdw blurRad="38100" dist="38100" dir="2700000" algn="tl">
                    <a:srgbClr val="C0C0C0"/>
                  </a:outerShdw>
                </a:effectLst>
                <a:latin typeface="Arial Unicode MS" pitchFamily="34" charset="-128"/>
              </a:rPr>
              <a:t> </a:t>
            </a:r>
            <a:r>
              <a:rPr lang="fr-FR">
                <a:solidFill>
                  <a:srgbClr val="826E64"/>
                </a:solidFill>
                <a:latin typeface="Arial Unicode MS" pitchFamily="34" charset="-128"/>
              </a:rPr>
              <a:t>L’endettement de fin d’année n’est pas forcément représentatif de l’endettement financier moyen (choix de la date de clôture)</a:t>
            </a:r>
            <a:endParaRPr lang="fr-FR" b="1">
              <a:solidFill>
                <a:srgbClr val="826E64"/>
              </a:solidFill>
              <a:effectLst>
                <a:outerShdw blurRad="38100" dist="38100" dir="2700000" algn="tl">
                  <a:srgbClr val="C0C0C0"/>
                </a:outerShdw>
              </a:effectLst>
              <a:latin typeface="Arial Unicode MS" pitchFamily="34" charset="-128"/>
            </a:endParaRPr>
          </a:p>
          <a:p>
            <a:pPr>
              <a:spcAft>
                <a:spcPct val="30000"/>
              </a:spcAft>
              <a:buFont typeface="Wingdings 3" pitchFamily="18" charset="2"/>
              <a:buChar char="]"/>
            </a:pPr>
            <a:r>
              <a:rPr lang="fr-FR" b="1">
                <a:solidFill>
                  <a:srgbClr val="826E64"/>
                </a:solidFill>
                <a:effectLst>
                  <a:outerShdw blurRad="38100" dist="38100" dir="2700000" algn="tl">
                    <a:srgbClr val="C0C0C0"/>
                  </a:outerShdw>
                </a:effectLst>
                <a:latin typeface="Arial Unicode MS" pitchFamily="34" charset="-128"/>
              </a:rPr>
              <a:t> </a:t>
            </a:r>
            <a:r>
              <a:rPr lang="fr-FR">
                <a:solidFill>
                  <a:srgbClr val="826E64"/>
                </a:solidFill>
                <a:latin typeface="Arial Unicode MS" pitchFamily="34" charset="-128"/>
              </a:rPr>
              <a:t>Un rapide test de cohérence permet de se faire une idée plus précise de l’endettement réel (écart taux d‘intérêt apparent et taux d’intérêt réel)</a:t>
            </a:r>
          </a:p>
          <a:p>
            <a:pPr>
              <a:spcAft>
                <a:spcPct val="30000"/>
              </a:spcAft>
              <a:buFont typeface="Wingdings 3" pitchFamily="18" charset="2"/>
              <a:buChar char="]"/>
            </a:pPr>
            <a:r>
              <a:rPr lang="fr-FR" b="1">
                <a:solidFill>
                  <a:srgbClr val="826E64"/>
                </a:solidFill>
                <a:effectLst>
                  <a:outerShdw blurRad="38100" dist="38100" dir="2700000" algn="tl">
                    <a:srgbClr val="C0C0C0"/>
                  </a:outerShdw>
                </a:effectLst>
                <a:latin typeface="Arial Unicode MS" pitchFamily="34" charset="-128"/>
              </a:rPr>
              <a:t> </a:t>
            </a:r>
            <a:r>
              <a:rPr lang="fr-FR">
                <a:solidFill>
                  <a:srgbClr val="826E64"/>
                </a:solidFill>
                <a:latin typeface="Arial Unicode MS" pitchFamily="34" charset="-128"/>
              </a:rPr>
              <a:t>Il importe lorsque les montants sont significatifs de tenir compte des engagements de crédit bail et des EENE (assimilés économiquement à des CBC)</a:t>
            </a:r>
          </a:p>
          <a:p>
            <a:pPr>
              <a:spcAft>
                <a:spcPct val="30000"/>
              </a:spcAft>
              <a:buFont typeface="Wingdings 3" pitchFamily="18" charset="2"/>
              <a:buChar char="]"/>
            </a:pPr>
            <a:r>
              <a:rPr lang="fr-FR" b="1">
                <a:solidFill>
                  <a:srgbClr val="826E64"/>
                </a:solidFill>
                <a:effectLst>
                  <a:outerShdw blurRad="38100" dist="38100" dir="2700000" algn="tl">
                    <a:srgbClr val="C0C0C0"/>
                  </a:outerShdw>
                </a:effectLst>
                <a:latin typeface="Arial Unicode MS" pitchFamily="34" charset="-128"/>
              </a:rPr>
              <a:t> </a:t>
            </a:r>
            <a:r>
              <a:rPr lang="fr-FR">
                <a:solidFill>
                  <a:srgbClr val="826E64"/>
                </a:solidFill>
                <a:latin typeface="Arial Unicode MS" pitchFamily="34" charset="-128"/>
              </a:rPr>
              <a:t>Si la situation financière est tendue, il est très important d’analyser l’échéance de la dette (en annexe) + clauses éventuelles de remboursement anticipé (covenants)</a:t>
            </a:r>
            <a:endParaRPr lang="fr-FR" b="1">
              <a:solidFill>
                <a:srgbClr val="826E64"/>
              </a:solidFill>
              <a:effectLst>
                <a:outerShdw blurRad="38100" dist="38100" dir="2700000" algn="tl">
                  <a:srgbClr val="C0C0C0"/>
                </a:outerShdw>
              </a:effectLst>
              <a:latin typeface="Arial Unicode MS" pitchFamily="34" charset="-128"/>
            </a:endParaRPr>
          </a:p>
        </p:txBody>
      </p:sp>
      <p:sp>
        <p:nvSpPr>
          <p:cNvPr id="75780" name="Rectangle 4"/>
          <p:cNvSpPr>
            <a:spLocks noChangeArrowheads="1"/>
          </p:cNvSpPr>
          <p:nvPr/>
        </p:nvSpPr>
        <p:spPr bwMode="auto">
          <a:xfrm>
            <a:off x="1524000" y="838200"/>
            <a:ext cx="7620000" cy="396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ctr"/>
            <a:r>
              <a:rPr lang="fr-FR" sz="2000">
                <a:solidFill>
                  <a:srgbClr val="826E64"/>
                </a:solidFill>
                <a:latin typeface="Tahoma" pitchFamily="34" charset="0"/>
              </a:rPr>
              <a:t>Précautions pour évaluer l’endettement</a:t>
            </a:r>
          </a:p>
        </p:txBody>
      </p:sp>
    </p:spTree>
    <p:extLst>
      <p:ext uri="{BB962C8B-B14F-4D97-AF65-F5344CB8AC3E}">
        <p14:creationId xmlns:p14="http://schemas.microsoft.com/office/powerpoint/2010/main" val="22036001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endParaRPr lang="fr-FR"/>
          </a:p>
          <a:p>
            <a:r>
              <a:rPr lang="fr-FR"/>
              <a:t>		Analyse financière par les flux </a:t>
            </a:r>
          </a:p>
        </p:txBody>
      </p:sp>
      <p:sp>
        <p:nvSpPr>
          <p:cNvPr id="6" name="Espace réservé du numéro de diapositive 5"/>
          <p:cNvSpPr>
            <a:spLocks noGrp="1"/>
          </p:cNvSpPr>
          <p:nvPr>
            <p:ph type="sldNum" sz="quarter" idx="12"/>
          </p:nvPr>
        </p:nvSpPr>
        <p:spPr/>
        <p:txBody>
          <a:bodyPr/>
          <a:lstStyle/>
          <a:p>
            <a:endParaRPr lang="fr-FR"/>
          </a:p>
          <a:p>
            <a:fld id="{BBF6920D-0512-4E09-A9A2-DBAACB174F73}" type="slidenum">
              <a:rPr lang="fr-FR"/>
              <a:pPr/>
              <a:t>17</a:t>
            </a:fld>
            <a:endParaRPr lang="fr-FR"/>
          </a:p>
        </p:txBody>
      </p:sp>
      <p:sp>
        <p:nvSpPr>
          <p:cNvPr id="76802" name="Rectangle 2"/>
          <p:cNvSpPr>
            <a:spLocks noChangeArrowheads="1"/>
          </p:cNvSpPr>
          <p:nvPr/>
        </p:nvSpPr>
        <p:spPr bwMode="auto">
          <a:xfrm>
            <a:off x="1981200" y="0"/>
            <a:ext cx="7162800" cy="549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ctr"/>
            <a:r>
              <a:rPr lang="fr-FR" sz="3000">
                <a:solidFill>
                  <a:srgbClr val="DE6422"/>
                </a:solidFill>
                <a:latin typeface="Tahoma" pitchFamily="34" charset="0"/>
              </a:rPr>
              <a:t>Analyse de l’endettement</a:t>
            </a:r>
            <a:endParaRPr lang="fr-FR">
              <a:latin typeface="Tahoma" pitchFamily="34" charset="0"/>
            </a:endParaRPr>
          </a:p>
        </p:txBody>
      </p:sp>
      <p:sp>
        <p:nvSpPr>
          <p:cNvPr id="76803" name="Rectangle 3"/>
          <p:cNvSpPr>
            <a:spLocks noChangeArrowheads="1"/>
          </p:cNvSpPr>
          <p:nvPr/>
        </p:nvSpPr>
        <p:spPr bwMode="auto">
          <a:xfrm>
            <a:off x="381000" y="1219200"/>
            <a:ext cx="8147050" cy="5405438"/>
          </a:xfrm>
          <a:prstGeom prst="rect">
            <a:avLst/>
          </a:prstGeom>
          <a:solidFill>
            <a:schemeClr val="bg1"/>
          </a:solidFill>
          <a:ln>
            <a:noFill/>
          </a:ln>
          <a:extLst>
            <a:ext uri="{91240B29-F687-4F45-9708-019B960494DF}">
              <a14:hiddenLine xmlns:a14="http://schemas.microsoft.com/office/drawing/2010/main" w="9525">
                <a:solidFill>
                  <a:schemeClr val="tx1"/>
                </a:solidFill>
                <a:miter lim="800000"/>
                <a:headEnd/>
                <a:tailEnd/>
              </a14:hiddenLine>
            </a:ext>
          </a:extLst>
        </p:spPr>
        <p:txBody>
          <a:bodyPr>
            <a:spAutoFit/>
          </a:bodyPr>
          <a:lstStyle/>
          <a:p>
            <a:pPr>
              <a:lnSpc>
                <a:spcPct val="90000"/>
              </a:lnSpc>
              <a:spcBef>
                <a:spcPct val="30000"/>
              </a:spcBef>
              <a:buClr>
                <a:srgbClr val="CC0000"/>
              </a:buClr>
              <a:buSzPct val="120000"/>
              <a:buFont typeface="Wingdings 2" pitchFamily="18" charset="2"/>
              <a:buNone/>
            </a:pPr>
            <a:r>
              <a:rPr lang="fr-FR" sz="2000" b="1">
                <a:latin typeface="Arial Unicode MS" pitchFamily="34" charset="-128"/>
              </a:rPr>
              <a:t>Il se calcule comme suit : (re - î) x DF / CP</a:t>
            </a:r>
          </a:p>
          <a:p>
            <a:pPr>
              <a:lnSpc>
                <a:spcPct val="90000"/>
              </a:lnSpc>
              <a:spcBef>
                <a:spcPct val="30000"/>
              </a:spcBef>
              <a:buClr>
                <a:srgbClr val="CC0000"/>
              </a:buClr>
              <a:buSzPct val="120000"/>
              <a:buFont typeface="Wingdings 2" pitchFamily="18" charset="2"/>
              <a:buNone/>
            </a:pPr>
            <a:r>
              <a:rPr lang="fr-FR" sz="2000" b="1">
                <a:solidFill>
                  <a:srgbClr val="DE6422"/>
                </a:solidFill>
                <a:latin typeface="Arial Unicode MS" pitchFamily="34" charset="-128"/>
              </a:rPr>
              <a:t>(taux de rentabilité économique après IS – coût de l’endettement après IS) x taux d’endettement net (dette nette/capitaux propres)</a:t>
            </a:r>
          </a:p>
          <a:p>
            <a:pPr>
              <a:lnSpc>
                <a:spcPct val="90000"/>
              </a:lnSpc>
              <a:spcBef>
                <a:spcPct val="30000"/>
              </a:spcBef>
              <a:buClr>
                <a:srgbClr val="CC0000"/>
              </a:buClr>
              <a:buSzPct val="120000"/>
              <a:buFont typeface="Wingdings 2" pitchFamily="18" charset="2"/>
              <a:buNone/>
            </a:pPr>
            <a:r>
              <a:rPr lang="fr-FR" sz="2000" b="1">
                <a:solidFill>
                  <a:srgbClr val="826E64"/>
                </a:solidFill>
                <a:latin typeface="Arial Unicode MS" pitchFamily="34" charset="-128"/>
                <a:sym typeface="Wingdings" pitchFamily="2" charset="2"/>
              </a:rPr>
              <a:t> </a:t>
            </a:r>
            <a:r>
              <a:rPr lang="fr-FR" sz="2000" b="1">
                <a:solidFill>
                  <a:srgbClr val="826E64"/>
                </a:solidFill>
                <a:latin typeface="Arial Unicode MS" pitchFamily="34" charset="-128"/>
              </a:rPr>
              <a:t>L’effet de levier apparaît lorsqu’une entreprise dégage une rentabilité économique supérieure au coût de l’endettement (après IS dans les deux cas). L’inverse est l’effet massue</a:t>
            </a:r>
          </a:p>
          <a:p>
            <a:pPr>
              <a:lnSpc>
                <a:spcPct val="90000"/>
              </a:lnSpc>
              <a:spcBef>
                <a:spcPct val="30000"/>
              </a:spcBef>
              <a:buClr>
                <a:srgbClr val="CC0000"/>
              </a:buClr>
              <a:buSzPct val="120000"/>
              <a:buFont typeface="Wingdings" pitchFamily="2" charset="2"/>
              <a:buChar char="ð"/>
            </a:pPr>
            <a:r>
              <a:rPr lang="fr-FR" sz="2000" b="1">
                <a:solidFill>
                  <a:srgbClr val="826E64"/>
                </a:solidFill>
                <a:latin typeface="Arial Unicode MS" pitchFamily="34" charset="-128"/>
              </a:rPr>
              <a:t>Il permet d’afficher une rentabilité financière supérieure à la rentabilité économique (écart dû au différentiel entre le coût de la dette et la rentabilité économique des capitaux employés) car :</a:t>
            </a:r>
          </a:p>
          <a:p>
            <a:pPr>
              <a:lnSpc>
                <a:spcPct val="90000"/>
              </a:lnSpc>
              <a:spcBef>
                <a:spcPct val="30000"/>
              </a:spcBef>
              <a:buClr>
                <a:srgbClr val="CC0000"/>
              </a:buClr>
              <a:buSzPct val="120000"/>
              <a:buFont typeface="Wingdings" pitchFamily="2" charset="2"/>
              <a:buChar char="ð"/>
            </a:pPr>
            <a:r>
              <a:rPr lang="fr-FR" sz="2000" b="1">
                <a:solidFill>
                  <a:srgbClr val="826E64"/>
                </a:solidFill>
                <a:latin typeface="Arial Unicode MS" pitchFamily="34" charset="-128"/>
              </a:rPr>
              <a:t> rf = re + effet de levier  = re + (re- î) x DF/ CP</a:t>
            </a:r>
          </a:p>
          <a:p>
            <a:pPr>
              <a:lnSpc>
                <a:spcPct val="90000"/>
              </a:lnSpc>
              <a:spcBef>
                <a:spcPct val="30000"/>
              </a:spcBef>
              <a:buClr>
                <a:srgbClr val="CC0000"/>
              </a:buClr>
              <a:buSzPct val="120000"/>
              <a:buFont typeface="Wingdings 2" pitchFamily="18" charset="2"/>
              <a:buNone/>
            </a:pPr>
            <a:r>
              <a:rPr lang="fr-FR" sz="2000" b="1">
                <a:solidFill>
                  <a:srgbClr val="826E64"/>
                </a:solidFill>
                <a:latin typeface="Arial Unicode MS" pitchFamily="34" charset="-128"/>
                <a:sym typeface="Wingdings" pitchFamily="2" charset="2"/>
              </a:rPr>
              <a:t></a:t>
            </a:r>
            <a:r>
              <a:rPr lang="fr-FR" sz="2000" b="1">
                <a:solidFill>
                  <a:srgbClr val="826E64"/>
                </a:solidFill>
                <a:latin typeface="Arial Unicode MS" pitchFamily="34" charset="-128"/>
              </a:rPr>
              <a:t> Il est d’autant plus élevé que :</a:t>
            </a:r>
          </a:p>
          <a:p>
            <a:pPr lvl="1">
              <a:lnSpc>
                <a:spcPct val="90000"/>
              </a:lnSpc>
              <a:spcBef>
                <a:spcPct val="30000"/>
              </a:spcBef>
              <a:buClr>
                <a:srgbClr val="C0C0C0"/>
              </a:buClr>
              <a:buSzPct val="80000"/>
              <a:buFont typeface="Wingdings" pitchFamily="2" charset="2"/>
              <a:buChar char="n"/>
            </a:pPr>
            <a:r>
              <a:rPr lang="fr-FR" sz="2000" b="1">
                <a:solidFill>
                  <a:srgbClr val="826E64"/>
                </a:solidFill>
                <a:latin typeface="Arial Unicode MS" pitchFamily="34" charset="-128"/>
              </a:rPr>
              <a:t> la rentabilité économique est élevée (il s’agit de la rentabilité des actifs souvent moins élevée que la rentabilité économique car les actifs financiers est généralement inférieure à celle des actifs économiques)</a:t>
            </a:r>
          </a:p>
          <a:p>
            <a:pPr lvl="1">
              <a:lnSpc>
                <a:spcPct val="90000"/>
              </a:lnSpc>
              <a:spcBef>
                <a:spcPct val="30000"/>
              </a:spcBef>
              <a:buClr>
                <a:srgbClr val="C0C0C0"/>
              </a:buClr>
              <a:buSzPct val="80000"/>
              <a:buFont typeface="Wingdings" pitchFamily="2" charset="2"/>
              <a:buChar char="n"/>
            </a:pPr>
            <a:r>
              <a:rPr lang="fr-FR" sz="2000" b="1">
                <a:solidFill>
                  <a:srgbClr val="826E64"/>
                </a:solidFill>
                <a:latin typeface="Arial Unicode MS" pitchFamily="34" charset="-128"/>
              </a:rPr>
              <a:t> le taux d’endettement (gearing) est élevé (avec le problème de réaffectation des provisions)</a:t>
            </a:r>
          </a:p>
        </p:txBody>
      </p:sp>
      <p:sp>
        <p:nvSpPr>
          <p:cNvPr id="76804" name="Rectangle 4"/>
          <p:cNvSpPr>
            <a:spLocks noChangeArrowheads="1"/>
          </p:cNvSpPr>
          <p:nvPr/>
        </p:nvSpPr>
        <p:spPr bwMode="auto">
          <a:xfrm>
            <a:off x="1524000" y="533400"/>
            <a:ext cx="7620000" cy="396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ctr"/>
            <a:r>
              <a:rPr lang="fr-FR" sz="2000">
                <a:solidFill>
                  <a:srgbClr val="826E64"/>
                </a:solidFill>
                <a:latin typeface="Tahoma" pitchFamily="34" charset="0"/>
              </a:rPr>
              <a:t>L’effet de levier</a:t>
            </a:r>
          </a:p>
        </p:txBody>
      </p:sp>
    </p:spTree>
    <p:extLst>
      <p:ext uri="{BB962C8B-B14F-4D97-AF65-F5344CB8AC3E}">
        <p14:creationId xmlns:p14="http://schemas.microsoft.com/office/powerpoint/2010/main" val="29407210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endParaRPr lang="fr-FR"/>
          </a:p>
          <a:p>
            <a:r>
              <a:rPr lang="fr-FR"/>
              <a:t>		Analyse financière par les flux </a:t>
            </a:r>
          </a:p>
        </p:txBody>
      </p:sp>
      <p:sp>
        <p:nvSpPr>
          <p:cNvPr id="6" name="Espace réservé du numéro de diapositive 5"/>
          <p:cNvSpPr>
            <a:spLocks noGrp="1"/>
          </p:cNvSpPr>
          <p:nvPr>
            <p:ph type="sldNum" sz="quarter" idx="12"/>
          </p:nvPr>
        </p:nvSpPr>
        <p:spPr/>
        <p:txBody>
          <a:bodyPr/>
          <a:lstStyle/>
          <a:p>
            <a:endParaRPr lang="fr-FR"/>
          </a:p>
          <a:p>
            <a:fld id="{B1D277D5-F896-453C-81D2-51EDC32EDFFD}" type="slidenum">
              <a:rPr lang="fr-FR"/>
              <a:pPr/>
              <a:t>18</a:t>
            </a:fld>
            <a:endParaRPr lang="fr-FR"/>
          </a:p>
        </p:txBody>
      </p:sp>
      <p:sp>
        <p:nvSpPr>
          <p:cNvPr id="78850" name="Rectangle 2"/>
          <p:cNvSpPr>
            <a:spLocks noChangeArrowheads="1"/>
          </p:cNvSpPr>
          <p:nvPr/>
        </p:nvSpPr>
        <p:spPr bwMode="auto">
          <a:xfrm>
            <a:off x="1981200" y="0"/>
            <a:ext cx="7162800" cy="549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ctr"/>
            <a:r>
              <a:rPr lang="fr-FR" sz="3000">
                <a:solidFill>
                  <a:srgbClr val="DE6422"/>
                </a:solidFill>
                <a:latin typeface="Tahoma" pitchFamily="34" charset="0"/>
              </a:rPr>
              <a:t>Analyse de l’endettement</a:t>
            </a:r>
            <a:endParaRPr lang="fr-FR">
              <a:latin typeface="Tahoma" pitchFamily="34" charset="0"/>
            </a:endParaRPr>
          </a:p>
        </p:txBody>
      </p:sp>
      <p:sp>
        <p:nvSpPr>
          <p:cNvPr id="78851" name="Rectangle 3"/>
          <p:cNvSpPr>
            <a:spLocks noChangeArrowheads="1"/>
          </p:cNvSpPr>
          <p:nvPr/>
        </p:nvSpPr>
        <p:spPr bwMode="auto">
          <a:xfrm>
            <a:off x="381000" y="1828800"/>
            <a:ext cx="8147050" cy="4137025"/>
          </a:xfrm>
          <a:prstGeom prst="rect">
            <a:avLst/>
          </a:prstGeom>
          <a:solidFill>
            <a:schemeClr val="bg1"/>
          </a:solidFill>
          <a:ln>
            <a:noFill/>
          </a:ln>
          <a:extLst>
            <a:ext uri="{91240B29-F687-4F45-9708-019B960494DF}">
              <a14:hiddenLine xmlns:a14="http://schemas.microsoft.com/office/drawing/2010/main" w="9525">
                <a:solidFill>
                  <a:schemeClr val="tx1"/>
                </a:solidFill>
                <a:miter lim="800000"/>
                <a:headEnd/>
                <a:tailEnd/>
              </a14:hiddenLine>
            </a:ext>
          </a:extLst>
        </p:spPr>
        <p:txBody>
          <a:bodyPr>
            <a:spAutoFit/>
          </a:bodyPr>
          <a:lstStyle/>
          <a:p>
            <a:pPr>
              <a:lnSpc>
                <a:spcPct val="90000"/>
              </a:lnSpc>
              <a:spcBef>
                <a:spcPct val="30000"/>
              </a:spcBef>
              <a:buClr>
                <a:srgbClr val="CC0000"/>
              </a:buClr>
              <a:buSzPct val="120000"/>
              <a:buFont typeface="Wingdings 2" pitchFamily="18" charset="2"/>
              <a:buNone/>
            </a:pPr>
            <a:r>
              <a:rPr lang="fr-FR" sz="2000" b="1">
                <a:solidFill>
                  <a:srgbClr val="826E64"/>
                </a:solidFill>
                <a:latin typeface="Arial Unicode MS" pitchFamily="34" charset="-128"/>
                <a:sym typeface="Wingdings" pitchFamily="2" charset="2"/>
              </a:rPr>
              <a:t> </a:t>
            </a:r>
            <a:r>
              <a:rPr lang="fr-FR" sz="2800" b="1">
                <a:solidFill>
                  <a:srgbClr val="826E64"/>
                </a:solidFill>
                <a:effectLst>
                  <a:outerShdw blurRad="38100" dist="38100" dir="2700000" algn="tl">
                    <a:srgbClr val="C0C0C0"/>
                  </a:outerShdw>
                </a:effectLst>
                <a:latin typeface="Arial Unicode MS" pitchFamily="34" charset="-128"/>
              </a:rPr>
              <a:t>Le premier consiste</a:t>
            </a:r>
            <a:r>
              <a:rPr lang="fr-FR" sz="2800" b="1">
                <a:solidFill>
                  <a:srgbClr val="DE6422"/>
                </a:solidFill>
                <a:effectLst>
                  <a:outerShdw blurRad="38100" dist="38100" dir="2700000" algn="tl">
                    <a:srgbClr val="C0C0C0"/>
                  </a:outerShdw>
                </a:effectLst>
                <a:latin typeface="Arial Unicode MS" pitchFamily="34" charset="-128"/>
              </a:rPr>
              <a:t> à augmenter la dette financière </a:t>
            </a:r>
            <a:r>
              <a:rPr lang="fr-FR" sz="2800" b="1">
                <a:solidFill>
                  <a:srgbClr val="826E64"/>
                </a:solidFill>
                <a:effectLst>
                  <a:outerShdw blurRad="38100" dist="38100" dir="2700000" algn="tl">
                    <a:srgbClr val="C0C0C0"/>
                  </a:outerShdw>
                </a:effectLst>
                <a:latin typeface="Arial Unicode MS" pitchFamily="34" charset="-128"/>
              </a:rPr>
              <a:t>(en supposant tous les autres paramètres inchangés)</a:t>
            </a:r>
            <a:r>
              <a:rPr lang="fr-FR" sz="2000" b="1">
                <a:solidFill>
                  <a:srgbClr val="DE6422"/>
                </a:solidFill>
                <a:effectLst>
                  <a:outerShdw blurRad="38100" dist="38100" dir="2700000" algn="tl">
                    <a:srgbClr val="C0C0C0"/>
                  </a:outerShdw>
                </a:effectLst>
                <a:latin typeface="Arial Unicode MS" pitchFamily="34" charset="-128"/>
              </a:rPr>
              <a:t> </a:t>
            </a:r>
          </a:p>
          <a:p>
            <a:pPr>
              <a:lnSpc>
                <a:spcPct val="90000"/>
              </a:lnSpc>
              <a:spcBef>
                <a:spcPct val="30000"/>
              </a:spcBef>
              <a:buClr>
                <a:srgbClr val="CC0000"/>
              </a:buClr>
              <a:buSzPct val="120000"/>
              <a:buFont typeface="Wingdings 2" pitchFamily="18" charset="2"/>
              <a:buNone/>
            </a:pPr>
            <a:r>
              <a:rPr lang="fr-FR" sz="2000" b="1">
                <a:solidFill>
                  <a:srgbClr val="DE6422"/>
                </a:solidFill>
                <a:effectLst>
                  <a:outerShdw blurRad="38100" dist="38100" dir="2700000" algn="tl">
                    <a:srgbClr val="C0C0C0"/>
                  </a:outerShdw>
                </a:effectLst>
                <a:latin typeface="Arial Unicode MS" pitchFamily="34" charset="-128"/>
                <a:sym typeface="Wingdings" pitchFamily="2" charset="2"/>
              </a:rPr>
              <a:t></a:t>
            </a:r>
            <a:r>
              <a:rPr lang="fr-FR" sz="2000" b="1">
                <a:solidFill>
                  <a:srgbClr val="DE6422"/>
                </a:solidFill>
                <a:effectLst>
                  <a:outerShdw blurRad="38100" dist="38100" dir="2700000" algn="tl">
                    <a:srgbClr val="C0C0C0"/>
                  </a:outerShdw>
                </a:effectLst>
                <a:latin typeface="Arial Unicode MS" pitchFamily="34" charset="-128"/>
              </a:rPr>
              <a:t> </a:t>
            </a:r>
            <a:r>
              <a:rPr lang="fr-FR" sz="2800" b="1">
                <a:solidFill>
                  <a:srgbClr val="826E64"/>
                </a:solidFill>
                <a:effectLst>
                  <a:outerShdw blurRad="38100" dist="38100" dir="2700000" algn="tl">
                    <a:srgbClr val="C0C0C0"/>
                  </a:outerShdw>
                </a:effectLst>
                <a:latin typeface="Arial Unicode MS" pitchFamily="34" charset="-128"/>
              </a:rPr>
              <a:t>Le second consiste</a:t>
            </a:r>
            <a:r>
              <a:rPr lang="fr-FR" sz="2800" b="1">
                <a:solidFill>
                  <a:srgbClr val="DE6422"/>
                </a:solidFill>
                <a:effectLst>
                  <a:outerShdw blurRad="38100" dist="38100" dir="2700000" algn="tl">
                    <a:srgbClr val="C0C0C0"/>
                  </a:outerShdw>
                </a:effectLst>
                <a:latin typeface="Arial Unicode MS" pitchFamily="34" charset="-128"/>
              </a:rPr>
              <a:t> à réduire les capitaux propres </a:t>
            </a:r>
            <a:r>
              <a:rPr lang="fr-FR" sz="2800" b="1">
                <a:solidFill>
                  <a:srgbClr val="826E64"/>
                </a:solidFill>
                <a:effectLst>
                  <a:outerShdw blurRad="38100" dist="38100" dir="2700000" algn="tl">
                    <a:srgbClr val="C0C0C0"/>
                  </a:outerShdw>
                </a:effectLst>
                <a:latin typeface="Arial Unicode MS" pitchFamily="34" charset="-128"/>
              </a:rPr>
              <a:t>: politique de distribution de dividendes (augmentation du dividende en cash versé aux actionnaires), rachat d’actions suivi de leur annulation</a:t>
            </a:r>
          </a:p>
          <a:p>
            <a:pPr>
              <a:lnSpc>
                <a:spcPct val="90000"/>
              </a:lnSpc>
              <a:spcBef>
                <a:spcPct val="30000"/>
              </a:spcBef>
              <a:buClr>
                <a:srgbClr val="CC0000"/>
              </a:buClr>
              <a:buSzPct val="120000"/>
              <a:buFont typeface="Wingdings 2" pitchFamily="18" charset="2"/>
              <a:buNone/>
            </a:pPr>
            <a:r>
              <a:rPr lang="fr-FR" sz="2000" b="1">
                <a:solidFill>
                  <a:srgbClr val="DE6422"/>
                </a:solidFill>
                <a:effectLst>
                  <a:outerShdw blurRad="38100" dist="38100" dir="2700000" algn="tl">
                    <a:srgbClr val="C0C0C0"/>
                  </a:outerShdw>
                </a:effectLst>
                <a:latin typeface="Arial Unicode MS" pitchFamily="34" charset="-128"/>
                <a:sym typeface="Wingdings" pitchFamily="2" charset="2"/>
              </a:rPr>
              <a:t> </a:t>
            </a:r>
            <a:r>
              <a:rPr lang="fr-FR" sz="2600" b="1">
                <a:solidFill>
                  <a:srgbClr val="DE6422"/>
                </a:solidFill>
                <a:effectLst>
                  <a:outerShdw blurRad="38100" dist="38100" dir="2700000" algn="tl">
                    <a:srgbClr val="C0C0C0"/>
                  </a:outerShdw>
                </a:effectLst>
                <a:latin typeface="Arial Unicode MS" pitchFamily="34" charset="-128"/>
              </a:rPr>
              <a:t>Faire les deux</a:t>
            </a:r>
          </a:p>
          <a:p>
            <a:pPr>
              <a:lnSpc>
                <a:spcPct val="90000"/>
              </a:lnSpc>
              <a:spcBef>
                <a:spcPct val="30000"/>
              </a:spcBef>
              <a:buClr>
                <a:srgbClr val="CC0000"/>
              </a:buClr>
              <a:buSzPct val="120000"/>
              <a:buFont typeface="Wingdings 2" pitchFamily="18" charset="2"/>
              <a:buNone/>
            </a:pPr>
            <a:endParaRPr lang="fr-FR" sz="2000" b="1">
              <a:solidFill>
                <a:srgbClr val="DE6422"/>
              </a:solidFill>
              <a:effectLst>
                <a:outerShdw blurRad="38100" dist="38100" dir="2700000" algn="tl">
                  <a:srgbClr val="C0C0C0"/>
                </a:outerShdw>
              </a:effectLst>
              <a:latin typeface="Arial Unicode MS" pitchFamily="34" charset="-128"/>
              <a:sym typeface="Wingdings" pitchFamily="2" charset="2"/>
            </a:endParaRPr>
          </a:p>
        </p:txBody>
      </p:sp>
      <p:sp>
        <p:nvSpPr>
          <p:cNvPr id="78852" name="Rectangle 4"/>
          <p:cNvSpPr>
            <a:spLocks noChangeArrowheads="1"/>
          </p:cNvSpPr>
          <p:nvPr/>
        </p:nvSpPr>
        <p:spPr bwMode="auto">
          <a:xfrm>
            <a:off x="1524000" y="533400"/>
            <a:ext cx="7620000" cy="396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ctr"/>
            <a:r>
              <a:rPr lang="fr-FR" sz="2000">
                <a:solidFill>
                  <a:srgbClr val="826E64"/>
                </a:solidFill>
                <a:latin typeface="Tahoma" pitchFamily="34" charset="0"/>
              </a:rPr>
              <a:t>Il y a trois moyens de créer/augmenter un levier</a:t>
            </a:r>
          </a:p>
        </p:txBody>
      </p:sp>
    </p:spTree>
    <p:extLst>
      <p:ext uri="{BB962C8B-B14F-4D97-AF65-F5344CB8AC3E}">
        <p14:creationId xmlns:p14="http://schemas.microsoft.com/office/powerpoint/2010/main" val="4070980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endParaRPr lang="fr-FR"/>
          </a:p>
          <a:p>
            <a:r>
              <a:rPr lang="fr-FR"/>
              <a:t>		Analyse financière par les flux </a:t>
            </a:r>
          </a:p>
        </p:txBody>
      </p:sp>
      <p:sp>
        <p:nvSpPr>
          <p:cNvPr id="6" name="Espace réservé du numéro de diapositive 5"/>
          <p:cNvSpPr>
            <a:spLocks noGrp="1"/>
          </p:cNvSpPr>
          <p:nvPr>
            <p:ph type="sldNum" sz="quarter" idx="12"/>
          </p:nvPr>
        </p:nvSpPr>
        <p:spPr/>
        <p:txBody>
          <a:bodyPr/>
          <a:lstStyle/>
          <a:p>
            <a:endParaRPr lang="fr-FR"/>
          </a:p>
          <a:p>
            <a:fld id="{FD31BE67-ED0F-4968-A9A3-C6CDDE63A30E}" type="slidenum">
              <a:rPr lang="fr-FR"/>
              <a:pPr/>
              <a:t>19</a:t>
            </a:fld>
            <a:endParaRPr lang="fr-FR"/>
          </a:p>
        </p:txBody>
      </p:sp>
      <p:sp>
        <p:nvSpPr>
          <p:cNvPr id="79874" name="Rectangle 2"/>
          <p:cNvSpPr>
            <a:spLocks noChangeArrowheads="1"/>
          </p:cNvSpPr>
          <p:nvPr/>
        </p:nvSpPr>
        <p:spPr bwMode="auto">
          <a:xfrm>
            <a:off x="1981200" y="0"/>
            <a:ext cx="7162800" cy="1006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ctr"/>
            <a:r>
              <a:rPr lang="fr-FR" sz="3000">
                <a:solidFill>
                  <a:srgbClr val="DE6422"/>
                </a:solidFill>
                <a:latin typeface="Tahoma" pitchFamily="34" charset="0"/>
              </a:rPr>
              <a:t>Analyse de la capacité financière d’acquisition </a:t>
            </a:r>
            <a:endParaRPr lang="fr-FR">
              <a:latin typeface="Tahoma" pitchFamily="34" charset="0"/>
            </a:endParaRPr>
          </a:p>
        </p:txBody>
      </p:sp>
      <p:sp>
        <p:nvSpPr>
          <p:cNvPr id="79876" name="Rectangle 4"/>
          <p:cNvSpPr>
            <a:spLocks noChangeArrowheads="1"/>
          </p:cNvSpPr>
          <p:nvPr/>
        </p:nvSpPr>
        <p:spPr bwMode="auto">
          <a:xfrm>
            <a:off x="1524000" y="1066800"/>
            <a:ext cx="7620000" cy="396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ctr"/>
            <a:r>
              <a:rPr lang="fr-FR" sz="2000">
                <a:solidFill>
                  <a:srgbClr val="826E64"/>
                </a:solidFill>
                <a:latin typeface="Tahoma" pitchFamily="34" charset="0"/>
              </a:rPr>
              <a:t>La capacité de mobilisation de ressource ou Trésor de guerre</a:t>
            </a:r>
          </a:p>
        </p:txBody>
      </p:sp>
      <p:sp>
        <p:nvSpPr>
          <p:cNvPr id="79877" name="Rectangle 5"/>
          <p:cNvSpPr>
            <a:spLocks noChangeArrowheads="1"/>
          </p:cNvSpPr>
          <p:nvPr/>
        </p:nvSpPr>
        <p:spPr bwMode="auto">
          <a:xfrm>
            <a:off x="304800" y="1600200"/>
            <a:ext cx="8147050" cy="4856163"/>
          </a:xfrm>
          <a:prstGeom prst="rect">
            <a:avLst/>
          </a:prstGeom>
          <a:solidFill>
            <a:schemeClr val="bg1"/>
          </a:solidFill>
          <a:ln>
            <a:noFill/>
          </a:ln>
          <a:extLst>
            <a:ext uri="{91240B29-F687-4F45-9708-019B960494DF}">
              <a14:hiddenLine xmlns:a14="http://schemas.microsoft.com/office/drawing/2010/main" w="9525">
                <a:solidFill>
                  <a:schemeClr val="tx1"/>
                </a:solidFill>
                <a:miter lim="800000"/>
                <a:headEnd/>
                <a:tailEnd/>
              </a14:hiddenLine>
            </a:ext>
          </a:extLst>
        </p:spPr>
        <p:txBody>
          <a:bodyPr>
            <a:spAutoFit/>
          </a:bodyPr>
          <a:lstStyle/>
          <a:p>
            <a:pPr>
              <a:lnSpc>
                <a:spcPct val="90000"/>
              </a:lnSpc>
              <a:spcBef>
                <a:spcPct val="30000"/>
              </a:spcBef>
              <a:buClr>
                <a:srgbClr val="CC0000"/>
              </a:buClr>
              <a:buSzPct val="120000"/>
              <a:buFont typeface="Wingdings 2" pitchFamily="18" charset="2"/>
              <a:buNone/>
            </a:pPr>
            <a:r>
              <a:rPr lang="fr-FR" sz="2000" b="1">
                <a:latin typeface="Arial Unicode MS" pitchFamily="34" charset="-128"/>
              </a:rPr>
              <a:t>Elle se calcule comme suit : Liq + CP - DF</a:t>
            </a:r>
          </a:p>
          <a:p>
            <a:pPr>
              <a:lnSpc>
                <a:spcPct val="90000"/>
              </a:lnSpc>
              <a:spcBef>
                <a:spcPct val="30000"/>
              </a:spcBef>
              <a:buClr>
                <a:srgbClr val="CC0000"/>
              </a:buClr>
              <a:buSzPct val="120000"/>
              <a:buFont typeface="Wingdings 2" pitchFamily="18" charset="2"/>
              <a:buNone/>
            </a:pPr>
            <a:r>
              <a:rPr lang="fr-FR" sz="2000" b="1">
                <a:solidFill>
                  <a:srgbClr val="DE6422"/>
                </a:solidFill>
                <a:latin typeface="Arial Unicode MS" pitchFamily="34" charset="-128"/>
              </a:rPr>
              <a:t>(Liquidités + Capitaux propres – Endettement)</a:t>
            </a:r>
          </a:p>
          <a:p>
            <a:pPr>
              <a:lnSpc>
                <a:spcPct val="90000"/>
              </a:lnSpc>
              <a:spcBef>
                <a:spcPct val="30000"/>
              </a:spcBef>
              <a:buClr>
                <a:srgbClr val="CC0000"/>
              </a:buClr>
              <a:buSzPct val="120000"/>
              <a:buFont typeface="Wingdings 2" pitchFamily="18" charset="2"/>
              <a:buNone/>
            </a:pPr>
            <a:r>
              <a:rPr lang="fr-FR" sz="2000" b="1">
                <a:solidFill>
                  <a:srgbClr val="826E64"/>
                </a:solidFill>
                <a:latin typeface="Arial Unicode MS" pitchFamily="34" charset="-128"/>
                <a:sym typeface="Wingdings" pitchFamily="2" charset="2"/>
              </a:rPr>
              <a:t> </a:t>
            </a:r>
            <a:r>
              <a:rPr lang="fr-FR" sz="2000" b="1">
                <a:solidFill>
                  <a:srgbClr val="826E64"/>
                </a:solidFill>
                <a:latin typeface="Arial Unicode MS" pitchFamily="34" charset="-128"/>
              </a:rPr>
              <a:t>C’est les liquidités + le potentiel d’endettement de l’entreprise</a:t>
            </a:r>
          </a:p>
          <a:p>
            <a:pPr>
              <a:lnSpc>
                <a:spcPct val="90000"/>
              </a:lnSpc>
              <a:spcBef>
                <a:spcPct val="30000"/>
              </a:spcBef>
              <a:buClr>
                <a:srgbClr val="CC0000"/>
              </a:buClr>
              <a:buSzPct val="120000"/>
              <a:buFont typeface="Wingdings" pitchFamily="2" charset="2"/>
              <a:buChar char="ð"/>
            </a:pPr>
            <a:r>
              <a:rPr lang="fr-FR" sz="2000" b="1">
                <a:solidFill>
                  <a:srgbClr val="826E64"/>
                </a:solidFill>
                <a:latin typeface="Arial Unicode MS" pitchFamily="34" charset="-128"/>
              </a:rPr>
              <a:t> Le potentiel d’endettement de l’entreprise, c’est la possibilité pour elle de s’endetter jusqu’à 100% de ses fonds propres pour acquérir une autre entreprise </a:t>
            </a:r>
          </a:p>
          <a:p>
            <a:pPr>
              <a:lnSpc>
                <a:spcPct val="90000"/>
              </a:lnSpc>
              <a:spcBef>
                <a:spcPct val="30000"/>
              </a:spcBef>
              <a:buClr>
                <a:srgbClr val="CC0000"/>
              </a:buClr>
              <a:buSzPct val="120000"/>
              <a:buFont typeface="Wingdings" pitchFamily="2" charset="2"/>
              <a:buChar char="ð"/>
            </a:pPr>
            <a:r>
              <a:rPr lang="fr-FR" sz="2000" b="1">
                <a:solidFill>
                  <a:srgbClr val="826E64"/>
                </a:solidFill>
                <a:latin typeface="Arial Unicode MS" pitchFamily="34" charset="-128"/>
              </a:rPr>
              <a:t> Il existe également une capacité boursière d’acquisition. C’est la possibilité d’acquérir une société en créant des titres (par OPE par ex.) </a:t>
            </a:r>
          </a:p>
          <a:p>
            <a:pPr>
              <a:lnSpc>
                <a:spcPct val="90000"/>
              </a:lnSpc>
              <a:spcBef>
                <a:spcPct val="30000"/>
              </a:spcBef>
              <a:buClr>
                <a:srgbClr val="CC0000"/>
              </a:buClr>
              <a:buSzPct val="120000"/>
              <a:buFont typeface="Wingdings 2" pitchFamily="18" charset="2"/>
              <a:buNone/>
            </a:pPr>
            <a:r>
              <a:rPr lang="fr-FR" sz="2000" b="1">
                <a:solidFill>
                  <a:srgbClr val="826E64"/>
                </a:solidFill>
                <a:latin typeface="Arial Unicode MS" pitchFamily="34" charset="-128"/>
                <a:sym typeface="Wingdings" pitchFamily="2" charset="2"/>
              </a:rPr>
              <a:t></a:t>
            </a:r>
            <a:r>
              <a:rPr lang="fr-FR" sz="2000" b="1">
                <a:solidFill>
                  <a:srgbClr val="826E64"/>
                </a:solidFill>
                <a:latin typeface="Arial Unicode MS" pitchFamily="34" charset="-128"/>
              </a:rPr>
              <a:t> Cette opération est toutefois limitée du fait :</a:t>
            </a:r>
          </a:p>
          <a:p>
            <a:pPr lvl="1">
              <a:lnSpc>
                <a:spcPct val="90000"/>
              </a:lnSpc>
              <a:spcBef>
                <a:spcPct val="30000"/>
              </a:spcBef>
              <a:buClr>
                <a:srgbClr val="C0C0C0"/>
              </a:buClr>
              <a:buSzPct val="80000"/>
              <a:buFont typeface="Wingdings" pitchFamily="2" charset="2"/>
              <a:buChar char="n"/>
            </a:pPr>
            <a:r>
              <a:rPr lang="fr-FR" sz="2000" b="1">
                <a:solidFill>
                  <a:srgbClr val="826E64"/>
                </a:solidFill>
                <a:latin typeface="Arial Unicode MS" pitchFamily="34" charset="-128"/>
              </a:rPr>
              <a:t> de la perte de contrôle qu’elle occasionne pour les anciens actionnaires</a:t>
            </a:r>
          </a:p>
          <a:p>
            <a:pPr lvl="1">
              <a:lnSpc>
                <a:spcPct val="90000"/>
              </a:lnSpc>
              <a:spcBef>
                <a:spcPct val="30000"/>
              </a:spcBef>
              <a:buClr>
                <a:srgbClr val="C0C0C0"/>
              </a:buClr>
              <a:buSzPct val="80000"/>
              <a:buFont typeface="Wingdings" pitchFamily="2" charset="2"/>
              <a:buChar char="n"/>
            </a:pPr>
            <a:r>
              <a:rPr lang="fr-FR" sz="2000" b="1">
                <a:solidFill>
                  <a:srgbClr val="826E64"/>
                </a:solidFill>
                <a:latin typeface="Arial Unicode MS" pitchFamily="34" charset="-128"/>
              </a:rPr>
              <a:t> elle n’atteint presque jamais 50% de la capitalisation boursière pour éviter que les nouveaux actionnaires disposent de la minorité de blocage, soit 33,3% des actions = 50 / (100 + 50)</a:t>
            </a:r>
          </a:p>
        </p:txBody>
      </p:sp>
    </p:spTree>
    <p:extLst>
      <p:ext uri="{BB962C8B-B14F-4D97-AF65-F5344CB8AC3E}">
        <p14:creationId xmlns:p14="http://schemas.microsoft.com/office/powerpoint/2010/main" val="3243028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croissance soutenable</a:t>
            </a:r>
            <a:endParaRPr lang="fr-FR" dirty="0"/>
          </a:p>
        </p:txBody>
      </p:sp>
      <mc:AlternateContent xmlns:mc="http://schemas.openxmlformats.org/markup-compatibility/2006" xmlns:a14="http://schemas.microsoft.com/office/drawing/2010/main">
        <mc:Choice Requires="a14">
          <p:sp>
            <p:nvSpPr>
              <p:cNvPr id="3" name="Espace réservé du contenu 2"/>
              <p:cNvSpPr>
                <a:spLocks noGrp="1"/>
              </p:cNvSpPr>
              <p:nvPr>
                <p:ph idx="1"/>
              </p:nvPr>
            </p:nvSpPr>
            <p:spPr/>
            <p:txBody>
              <a:bodyPr/>
              <a:lstStyle/>
              <a:p>
                <a:r>
                  <a:rPr lang="fr-FR" dirty="0" smtClean="0"/>
                  <a:t>La croissance soutenable désigne la croissance réalisable sans modification du risque financier – </a:t>
                </a:r>
                <a:r>
                  <a:rPr lang="fr-FR" dirty="0" err="1" smtClean="0"/>
                  <a:t>i.e</a:t>
                </a:r>
                <a:r>
                  <a:rPr lang="fr-FR" dirty="0" smtClean="0"/>
                  <a:t> à levier financier constant-.</a:t>
                </a:r>
              </a:p>
              <a:p>
                <a:endParaRPr lang="fr-FR" dirty="0"/>
              </a:p>
              <a:p>
                <a14:m>
                  <m:oMath xmlns:m="http://schemas.openxmlformats.org/officeDocument/2006/math">
                    <m:r>
                      <a:rPr lang="fr-FR" sz="1800" b="1" i="1" smtClean="0">
                        <a:latin typeface="Cambria Math"/>
                      </a:rPr>
                      <m:t>𝒈</m:t>
                    </m:r>
                    <m:r>
                      <a:rPr lang="fr-FR" sz="1800" b="1" i="1" smtClean="0">
                        <a:latin typeface="Cambria Math"/>
                      </a:rPr>
                      <m:t>=[</m:t>
                    </m:r>
                    <m:r>
                      <a:rPr lang="fr-FR" sz="1800" b="1" i="1" smtClean="0">
                        <a:latin typeface="Cambria Math"/>
                      </a:rPr>
                      <m:t>𝑹𝑶𝑰𝑪</m:t>
                    </m:r>
                    <m:r>
                      <a:rPr lang="fr-FR" sz="1800" b="1" i="1" smtClean="0">
                        <a:latin typeface="Cambria Math"/>
                      </a:rPr>
                      <m:t>+</m:t>
                    </m:r>
                    <m:d>
                      <m:dPr>
                        <m:ctrlPr>
                          <a:rPr lang="fr-FR" sz="1800" b="1" i="1" smtClean="0">
                            <a:latin typeface="Cambria Math"/>
                          </a:rPr>
                        </m:ctrlPr>
                      </m:dPr>
                      <m:e>
                        <m:r>
                          <a:rPr lang="fr-FR" sz="1800" b="1" i="1" smtClean="0">
                            <a:latin typeface="Cambria Math"/>
                          </a:rPr>
                          <m:t>𝑹𝑶𝑰𝑪</m:t>
                        </m:r>
                        <m:r>
                          <a:rPr lang="fr-FR" sz="1800" b="1" i="1" smtClean="0">
                            <a:latin typeface="Cambria Math"/>
                          </a:rPr>
                          <m:t>−</m:t>
                        </m:r>
                        <m:r>
                          <a:rPr lang="fr-FR" sz="1800" b="1" i="1" smtClean="0">
                            <a:latin typeface="Cambria Math"/>
                          </a:rPr>
                          <m:t>𝑵𝑩𝑪</m:t>
                        </m:r>
                      </m:e>
                    </m:d>
                    <m:r>
                      <a:rPr lang="fr-FR" sz="1800" b="1" i="1" smtClean="0">
                        <a:latin typeface="Cambria Math"/>
                      </a:rPr>
                      <m:t>∗</m:t>
                    </m:r>
                    <m:f>
                      <m:fPr>
                        <m:ctrlPr>
                          <a:rPr lang="fr-FR" sz="1800" b="1" i="1" smtClean="0">
                            <a:latin typeface="Cambria Math"/>
                          </a:rPr>
                        </m:ctrlPr>
                      </m:fPr>
                      <m:num>
                        <m:r>
                          <a:rPr lang="fr-FR" sz="1800" b="1" i="1" smtClean="0">
                            <a:latin typeface="Cambria Math"/>
                          </a:rPr>
                          <m:t>𝑵𝑰𝑩𝑫</m:t>
                        </m:r>
                      </m:num>
                      <m:den>
                        <m:r>
                          <a:rPr lang="fr-FR" sz="1800" b="1" i="1" smtClean="0">
                            <a:latin typeface="Cambria Math"/>
                          </a:rPr>
                          <m:t>𝑬</m:t>
                        </m:r>
                      </m:den>
                    </m:f>
                  </m:oMath>
                </a14:m>
                <a:r>
                  <a:rPr lang="fr-FR" sz="1800" b="1" dirty="0" smtClean="0"/>
                  <a:t>]-</a:t>
                </a:r>
                <a14:m>
                  <m:oMath xmlns:m="http://schemas.openxmlformats.org/officeDocument/2006/math">
                    <m:r>
                      <a:rPr lang="fr-FR" sz="1800" b="1" i="1" dirty="0" smtClean="0">
                        <a:latin typeface="Cambria Math"/>
                      </a:rPr>
                      <m:t>𝒊𝒏𝒕</m:t>
                    </m:r>
                    <m:r>
                      <a:rPr lang="fr-FR" sz="1800" b="1" i="1" dirty="0" smtClean="0">
                        <a:latin typeface="Cambria Math"/>
                      </a:rPr>
                      <m:t>é</m:t>
                    </m:r>
                    <m:r>
                      <a:rPr lang="fr-FR" sz="1800" b="1" i="1" dirty="0" smtClean="0">
                        <a:latin typeface="Cambria Math"/>
                      </a:rPr>
                      <m:t>𝒓</m:t>
                    </m:r>
                    <m:r>
                      <a:rPr lang="fr-FR" sz="1800" b="1" i="1" dirty="0" smtClean="0">
                        <a:latin typeface="Cambria Math"/>
                      </a:rPr>
                      <m:t>ê</m:t>
                    </m:r>
                    <m:r>
                      <a:rPr lang="fr-FR" sz="1800" b="1" i="1" dirty="0" smtClean="0">
                        <a:latin typeface="Cambria Math"/>
                      </a:rPr>
                      <m:t>𝒕𝒔</m:t>
                    </m:r>
                    <m:r>
                      <a:rPr lang="fr-FR" sz="1800" b="1" i="1" dirty="0" smtClean="0">
                        <a:latin typeface="Cambria Math"/>
                      </a:rPr>
                      <m:t> </m:t>
                    </m:r>
                    <m:r>
                      <a:rPr lang="fr-FR" sz="1800" b="1" i="1" dirty="0" smtClean="0">
                        <a:latin typeface="Cambria Math"/>
                      </a:rPr>
                      <m:t>𝒎𝒊𝒏𝒐𝒓𝒊𝒕𝒂𝒊𝒓𝒆𝒔</m:t>
                    </m:r>
                    <m:r>
                      <a:rPr lang="fr-FR" sz="1800" b="1" i="1" dirty="0" smtClean="0">
                        <a:latin typeface="Cambria Math"/>
                      </a:rPr>
                      <m:t> ∗ (</m:t>
                    </m:r>
                    <m:r>
                      <a:rPr lang="fr-FR" sz="1800" b="1" i="1" dirty="0" smtClean="0">
                        <a:latin typeface="Cambria Math"/>
                      </a:rPr>
                      <m:t>𝟏</m:t>
                    </m:r>
                    <m:r>
                      <a:rPr lang="fr-FR" sz="1800" b="1" i="1" dirty="0" smtClean="0">
                        <a:latin typeface="Cambria Math"/>
                      </a:rPr>
                      <m:t>− </m:t>
                    </m:r>
                    <m:r>
                      <a:rPr lang="fr-FR" sz="1800" b="1" i="1" dirty="0" smtClean="0">
                        <a:latin typeface="Cambria Math"/>
                      </a:rPr>
                      <m:t>𝑷𝑶</m:t>
                    </m:r>
                    <m:r>
                      <a:rPr lang="fr-FR" sz="1800" b="1" i="1" dirty="0" smtClean="0">
                        <a:latin typeface="Cambria Math"/>
                      </a:rPr>
                      <m:t>)</m:t>
                    </m:r>
                  </m:oMath>
                </a14:m>
                <a:endParaRPr lang="fr-FR" sz="1800" b="1" dirty="0" smtClean="0"/>
              </a:p>
              <a:p>
                <a:pPr lvl="1"/>
                <a:r>
                  <a:rPr lang="fr-FR" sz="1400" b="1" dirty="0" smtClean="0"/>
                  <a:t>ROIC : Return On </a:t>
                </a:r>
                <a:r>
                  <a:rPr lang="fr-FR" sz="1400" b="1" dirty="0" err="1" smtClean="0"/>
                  <a:t>Invested</a:t>
                </a:r>
                <a:r>
                  <a:rPr lang="fr-FR" sz="1400" b="1" dirty="0" smtClean="0"/>
                  <a:t> Capital </a:t>
                </a:r>
                <a:r>
                  <a:rPr lang="fr-FR" sz="1400" b="1" dirty="0" err="1" smtClean="0"/>
                  <a:t>after</a:t>
                </a:r>
                <a:r>
                  <a:rPr lang="fr-FR" sz="1400" b="1" dirty="0" smtClean="0"/>
                  <a:t> </a:t>
                </a:r>
                <a:r>
                  <a:rPr lang="fr-FR" sz="1400" b="1" dirty="0" err="1" smtClean="0"/>
                  <a:t>Tax</a:t>
                </a:r>
                <a:endParaRPr lang="fr-FR" sz="1400" b="1" dirty="0" smtClean="0"/>
              </a:p>
              <a:p>
                <a:pPr lvl="1"/>
                <a:r>
                  <a:rPr lang="fr-FR" sz="1400" b="1" dirty="0" smtClean="0"/>
                  <a:t>NBC : Net </a:t>
                </a:r>
                <a:r>
                  <a:rPr lang="fr-FR" sz="1400" b="1" dirty="0" err="1" smtClean="0"/>
                  <a:t>Borrowing</a:t>
                </a:r>
                <a:r>
                  <a:rPr lang="fr-FR" sz="1400" b="1" dirty="0" smtClean="0"/>
                  <a:t> </a:t>
                </a:r>
                <a:r>
                  <a:rPr lang="fr-FR" sz="1400" b="1" dirty="0" err="1" smtClean="0"/>
                  <a:t>Cost</a:t>
                </a:r>
                <a:endParaRPr lang="fr-FR" sz="1400" b="1" dirty="0" smtClean="0"/>
              </a:p>
              <a:p>
                <a:pPr lvl="1"/>
                <a:r>
                  <a:rPr lang="fr-FR" sz="1400" b="1" dirty="0" smtClean="0"/>
                  <a:t>NIBD : Net </a:t>
                </a:r>
                <a:r>
                  <a:rPr lang="fr-FR" sz="1400" b="1" dirty="0" err="1" smtClean="0"/>
                  <a:t>Interest</a:t>
                </a:r>
                <a:r>
                  <a:rPr lang="fr-FR" sz="1400" b="1" dirty="0" smtClean="0"/>
                  <a:t> </a:t>
                </a:r>
                <a:r>
                  <a:rPr lang="fr-FR" sz="1400" b="1" dirty="0" err="1" smtClean="0"/>
                  <a:t>Bearing</a:t>
                </a:r>
                <a:r>
                  <a:rPr lang="fr-FR" sz="1400" b="1" dirty="0" smtClean="0"/>
                  <a:t> </a:t>
                </a:r>
                <a:r>
                  <a:rPr lang="fr-FR" sz="1400" b="1" dirty="0" err="1" smtClean="0"/>
                  <a:t>Debt</a:t>
                </a:r>
                <a:endParaRPr lang="fr-FR" sz="1400" b="1" dirty="0" smtClean="0"/>
              </a:p>
              <a:p>
                <a:pPr lvl="1"/>
                <a:r>
                  <a:rPr lang="fr-FR" sz="1400" b="1" dirty="0" smtClean="0"/>
                  <a:t>E : </a:t>
                </a:r>
                <a:r>
                  <a:rPr lang="fr-FR" sz="1400" b="1" dirty="0" err="1" smtClean="0"/>
                  <a:t>Equity</a:t>
                </a:r>
                <a:endParaRPr lang="fr-FR" sz="1400" b="1" dirty="0" smtClean="0"/>
              </a:p>
              <a:p>
                <a:pPr lvl="1"/>
                <a:r>
                  <a:rPr lang="fr-FR" sz="1400" b="1" dirty="0" smtClean="0"/>
                  <a:t>PO : </a:t>
                </a:r>
                <a:r>
                  <a:rPr lang="fr-FR" sz="1400" b="1" dirty="0" err="1" smtClean="0"/>
                  <a:t>PayOut</a:t>
                </a:r>
                <a:r>
                  <a:rPr lang="fr-FR" sz="1400" b="1" dirty="0" smtClean="0"/>
                  <a:t> Ratio</a:t>
                </a:r>
                <a:endParaRPr lang="fr-FR" sz="1400" b="1" dirty="0"/>
              </a:p>
            </p:txBody>
          </p:sp>
        </mc:Choice>
        <mc:Fallback xmlns="">
          <p:sp>
            <p:nvSpPr>
              <p:cNvPr id="3" name="Espace réservé du contenu 2"/>
              <p:cNvSpPr>
                <a:spLocks noGrp="1" noRot="1" noChangeAspect="1" noMove="1" noResize="1" noEditPoints="1" noAdjustHandles="1" noChangeArrowheads="1" noChangeShapeType="1" noTextEdit="1"/>
              </p:cNvSpPr>
              <p:nvPr>
                <p:ph idx="1"/>
              </p:nvPr>
            </p:nvSpPr>
            <p:spPr>
              <a:blipFill rotWithShape="1">
                <a:blip r:embed="rId2"/>
                <a:stretch>
                  <a:fillRect l="-1630" t="-1752" r="-2444"/>
                </a:stretch>
              </a:blipFill>
            </p:spPr>
            <p:txBody>
              <a:bodyPr/>
              <a:lstStyle/>
              <a:p>
                <a:r>
                  <a:rPr lang="fr-FR">
                    <a:noFill/>
                  </a:rPr>
                  <a:t> </a:t>
                </a:r>
              </a:p>
            </p:txBody>
          </p:sp>
        </mc:Fallback>
      </mc:AlternateContent>
    </p:spTree>
    <p:extLst>
      <p:ext uri="{BB962C8B-B14F-4D97-AF65-F5344CB8AC3E}">
        <p14:creationId xmlns:p14="http://schemas.microsoft.com/office/powerpoint/2010/main" val="12767524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pied de page 4"/>
          <p:cNvSpPr>
            <a:spLocks noGrp="1"/>
          </p:cNvSpPr>
          <p:nvPr>
            <p:ph type="ftr" sz="quarter" idx="11"/>
          </p:nvPr>
        </p:nvSpPr>
        <p:spPr/>
        <p:txBody>
          <a:bodyPr/>
          <a:lstStyle/>
          <a:p>
            <a:endParaRPr lang="fr-FR"/>
          </a:p>
          <a:p>
            <a:r>
              <a:rPr lang="fr-FR"/>
              <a:t>		Analyse financière par les flux </a:t>
            </a:r>
          </a:p>
        </p:txBody>
      </p:sp>
      <p:sp>
        <p:nvSpPr>
          <p:cNvPr id="7" name="Espace réservé du numéro de diapositive 5"/>
          <p:cNvSpPr>
            <a:spLocks noGrp="1"/>
          </p:cNvSpPr>
          <p:nvPr>
            <p:ph type="sldNum" sz="quarter" idx="12"/>
          </p:nvPr>
        </p:nvSpPr>
        <p:spPr/>
        <p:txBody>
          <a:bodyPr/>
          <a:lstStyle/>
          <a:p>
            <a:endParaRPr lang="fr-FR"/>
          </a:p>
          <a:p>
            <a:fld id="{85BB787D-5563-403B-9A35-892C7A787D2A}" type="slidenum">
              <a:rPr lang="fr-FR"/>
              <a:pPr/>
              <a:t>20</a:t>
            </a:fld>
            <a:endParaRPr lang="fr-FR"/>
          </a:p>
        </p:txBody>
      </p:sp>
      <p:sp>
        <p:nvSpPr>
          <p:cNvPr id="83970" name="Rectangle 2"/>
          <p:cNvSpPr>
            <a:spLocks noChangeArrowheads="1"/>
          </p:cNvSpPr>
          <p:nvPr/>
        </p:nvSpPr>
        <p:spPr bwMode="auto">
          <a:xfrm>
            <a:off x="1981200" y="0"/>
            <a:ext cx="7162800" cy="1016000"/>
          </a:xfrm>
          <a:prstGeom prst="rect">
            <a:avLst/>
          </a:prstGeom>
          <a:noFill/>
          <a:ln w="9525">
            <a:solidFill>
              <a:srgbClr val="DE6422"/>
            </a:solidFill>
            <a:miter lim="800000"/>
            <a:headEnd/>
            <a:tailEnd/>
          </a:ln>
          <a:extLst>
            <a:ext uri="{909E8E84-426E-40DD-AFC4-6F175D3DCCD1}">
              <a14:hiddenFill xmlns:a14="http://schemas.microsoft.com/office/drawing/2010/main">
                <a:solidFill>
                  <a:schemeClr val="accent1"/>
                </a:solidFill>
              </a14:hiddenFill>
            </a:ext>
          </a:extLst>
        </p:spPr>
        <p:txBody>
          <a:bodyPr>
            <a:spAutoFit/>
          </a:bodyPr>
          <a:lstStyle/>
          <a:p>
            <a:pPr algn="ctr"/>
            <a:r>
              <a:rPr lang="fr-FR" sz="3000">
                <a:solidFill>
                  <a:srgbClr val="DE6422"/>
                </a:solidFill>
                <a:latin typeface="Tahoma" pitchFamily="34" charset="0"/>
                <a:cs typeface="Times New Roman" pitchFamily="18" charset="0"/>
              </a:rPr>
              <a:t>Synthèse de la trajectoire financière et de son modèle de financement</a:t>
            </a:r>
            <a:r>
              <a:rPr lang="fr-FR" sz="3000" b="1">
                <a:solidFill>
                  <a:schemeClr val="bg1"/>
                </a:solidFill>
                <a:effectDag name="">
                  <a:cont type="tree" name="">
                    <a:effect ref="fillLine"/>
                    <a:outerShdw dist="38100" dir="13500000" algn="br">
                      <a:srgbClr val="FFFFFF"/>
                    </a:outerShdw>
                  </a:cont>
                  <a:cont type="tree" name="">
                    <a:effect ref="fillLine"/>
                    <a:outerShdw dist="38100" dir="2700000" algn="tl">
                      <a:srgbClr val="999999"/>
                    </a:outerShdw>
                  </a:cont>
                  <a:effect ref="fillLine"/>
                </a:effectDag>
                <a:latin typeface="AvantGarde" pitchFamily="34" charset="0"/>
                <a:cs typeface="Times New Roman" pitchFamily="18" charset="0"/>
              </a:rPr>
              <a:t> </a:t>
            </a:r>
          </a:p>
        </p:txBody>
      </p:sp>
      <p:sp>
        <p:nvSpPr>
          <p:cNvPr id="83971" name="Rectangle 3"/>
          <p:cNvSpPr>
            <a:spLocks noChangeArrowheads="1"/>
          </p:cNvSpPr>
          <p:nvPr/>
        </p:nvSpPr>
        <p:spPr bwMode="auto">
          <a:xfrm>
            <a:off x="1524000" y="1066800"/>
            <a:ext cx="7620000" cy="396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ctr"/>
            <a:r>
              <a:rPr lang="fr-FR" sz="2000">
                <a:solidFill>
                  <a:srgbClr val="826E64"/>
                </a:solidFill>
                <a:latin typeface="Tahoma" pitchFamily="34" charset="0"/>
              </a:rPr>
              <a:t>Trajectoire financière de la société</a:t>
            </a:r>
          </a:p>
        </p:txBody>
      </p:sp>
      <p:graphicFrame>
        <p:nvGraphicFramePr>
          <p:cNvPr id="83979" name="Object 11"/>
          <p:cNvGraphicFramePr>
            <a:graphicFrameLocks noChangeAspect="1"/>
          </p:cNvGraphicFramePr>
          <p:nvPr/>
        </p:nvGraphicFramePr>
        <p:xfrm>
          <a:off x="1600200" y="1447800"/>
          <a:ext cx="5854700" cy="4095750"/>
        </p:xfrm>
        <a:graphic>
          <a:graphicData uri="http://schemas.openxmlformats.org/presentationml/2006/ole">
            <mc:AlternateContent xmlns:mc="http://schemas.openxmlformats.org/markup-compatibility/2006">
              <mc:Choice xmlns:v="urn:schemas-microsoft-com:vml" Requires="v">
                <p:oleObj spid="_x0000_s2051" r:id="rId4" imgW="3857625" imgH="2924175" progId="Excel.Sheet.8">
                  <p:embed/>
                </p:oleObj>
              </mc:Choice>
              <mc:Fallback>
                <p:oleObj r:id="rId4" imgW="3857625" imgH="2924175" progId="Excel.Shee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00200" y="1447800"/>
                        <a:ext cx="5854700" cy="4095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3985" name="Rectangle 17"/>
          <p:cNvSpPr>
            <a:spLocks noChangeArrowheads="1"/>
          </p:cNvSpPr>
          <p:nvPr/>
        </p:nvSpPr>
        <p:spPr bwMode="auto">
          <a:xfrm>
            <a:off x="381000" y="5715000"/>
            <a:ext cx="7391400" cy="113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1800">
                <a:solidFill>
                  <a:srgbClr val="826E64"/>
                </a:solidFill>
                <a:latin typeface="Arial Unicode MS" pitchFamily="34" charset="-128"/>
                <a:cs typeface="Times New Roman" pitchFamily="18" charset="0"/>
              </a:rPr>
              <a:t>La situation de l’entreprise s’est t-elle améliorée / détériorée ? Dans quelle mesure ?</a:t>
            </a:r>
            <a:r>
              <a:rPr lang="fr-FR" sz="1800">
                <a:solidFill>
                  <a:srgbClr val="826E64"/>
                </a:solidFill>
                <a:latin typeface="Arial Unicode MS" pitchFamily="34" charset="-128"/>
              </a:rPr>
              <a:t> </a:t>
            </a:r>
          </a:p>
          <a:p>
            <a:r>
              <a:rPr lang="fr-FR" sz="1600">
                <a:solidFill>
                  <a:srgbClr val="826E64"/>
                </a:solidFill>
                <a:latin typeface="Arial Unicode MS" pitchFamily="34" charset="-128"/>
              </a:rPr>
              <a:t>Ce schéma ne peut se faire que sur des calculs financiers comprenant au minimum 2 ou 3 ans</a:t>
            </a:r>
          </a:p>
        </p:txBody>
      </p:sp>
    </p:spTree>
    <p:extLst>
      <p:ext uri="{BB962C8B-B14F-4D97-AF65-F5344CB8AC3E}">
        <p14:creationId xmlns:p14="http://schemas.microsoft.com/office/powerpoint/2010/main" val="17747571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Espace réservé du pied de page 4"/>
          <p:cNvSpPr>
            <a:spLocks noGrp="1"/>
          </p:cNvSpPr>
          <p:nvPr>
            <p:ph type="ftr" sz="quarter" idx="11"/>
          </p:nvPr>
        </p:nvSpPr>
        <p:spPr/>
        <p:txBody>
          <a:bodyPr/>
          <a:lstStyle/>
          <a:p>
            <a:endParaRPr lang="fr-FR"/>
          </a:p>
          <a:p>
            <a:r>
              <a:rPr lang="fr-FR"/>
              <a:t>		Analyse financière par les flux </a:t>
            </a:r>
          </a:p>
        </p:txBody>
      </p:sp>
      <p:sp>
        <p:nvSpPr>
          <p:cNvPr id="40" name="Espace réservé du numéro de diapositive 5"/>
          <p:cNvSpPr>
            <a:spLocks noGrp="1"/>
          </p:cNvSpPr>
          <p:nvPr>
            <p:ph type="sldNum" sz="quarter" idx="12"/>
          </p:nvPr>
        </p:nvSpPr>
        <p:spPr/>
        <p:txBody>
          <a:bodyPr/>
          <a:lstStyle/>
          <a:p>
            <a:endParaRPr lang="fr-FR"/>
          </a:p>
          <a:p>
            <a:fld id="{3CA667D5-5FD3-4AB3-81F5-DAA3CBB67F66}" type="slidenum">
              <a:rPr lang="fr-FR"/>
              <a:pPr/>
              <a:t>21</a:t>
            </a:fld>
            <a:endParaRPr lang="fr-FR"/>
          </a:p>
        </p:txBody>
      </p:sp>
      <p:sp>
        <p:nvSpPr>
          <p:cNvPr id="80898" name="Rectangle 2"/>
          <p:cNvSpPr>
            <a:spLocks noChangeArrowheads="1"/>
          </p:cNvSpPr>
          <p:nvPr/>
        </p:nvSpPr>
        <p:spPr bwMode="auto">
          <a:xfrm>
            <a:off x="1981200" y="0"/>
            <a:ext cx="7162800" cy="1463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ctr"/>
            <a:r>
              <a:rPr lang="fr-FR" sz="3000">
                <a:solidFill>
                  <a:srgbClr val="DE6422"/>
                </a:solidFill>
                <a:latin typeface="Tahoma" pitchFamily="34" charset="0"/>
                <a:cs typeface="Times New Roman" pitchFamily="18" charset="0"/>
              </a:rPr>
              <a:t>Les liaisons de l’analyse financière avec l’analyse stratégique : la construction de la matrice SWOT</a:t>
            </a:r>
          </a:p>
        </p:txBody>
      </p:sp>
      <p:sp>
        <p:nvSpPr>
          <p:cNvPr id="80899" name="Rectangle 3"/>
          <p:cNvSpPr>
            <a:spLocks noChangeArrowheads="1"/>
          </p:cNvSpPr>
          <p:nvPr/>
        </p:nvSpPr>
        <p:spPr bwMode="auto">
          <a:xfrm>
            <a:off x="685800" y="1447800"/>
            <a:ext cx="8458200" cy="701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ctr"/>
            <a:r>
              <a:rPr lang="fr-FR" sz="2000">
                <a:solidFill>
                  <a:srgbClr val="826E64"/>
                </a:solidFill>
                <a:latin typeface="Tahoma" pitchFamily="34" charset="0"/>
              </a:rPr>
              <a:t>Intégrer les conclusions de l’analyse financière et stratégique dans un même tableau</a:t>
            </a:r>
          </a:p>
        </p:txBody>
      </p:sp>
      <p:grpSp>
        <p:nvGrpSpPr>
          <p:cNvPr id="80935" name="Group 39"/>
          <p:cNvGrpSpPr>
            <a:grpSpLocks/>
          </p:cNvGrpSpPr>
          <p:nvPr/>
        </p:nvGrpSpPr>
        <p:grpSpPr bwMode="auto">
          <a:xfrm>
            <a:off x="381000" y="2133600"/>
            <a:ext cx="8229600" cy="4495800"/>
            <a:chOff x="-3" y="-3"/>
            <a:chExt cx="3802" cy="3570"/>
          </a:xfrm>
        </p:grpSpPr>
        <p:grpSp>
          <p:nvGrpSpPr>
            <p:cNvPr id="80933" name="Group 37"/>
            <p:cNvGrpSpPr>
              <a:grpSpLocks/>
            </p:cNvGrpSpPr>
            <p:nvPr/>
          </p:nvGrpSpPr>
          <p:grpSpPr bwMode="auto">
            <a:xfrm>
              <a:off x="0" y="0"/>
              <a:ext cx="3796" cy="3564"/>
              <a:chOff x="0" y="0"/>
              <a:chExt cx="3796" cy="3564"/>
            </a:xfrm>
          </p:grpSpPr>
          <p:grpSp>
            <p:nvGrpSpPr>
              <p:cNvPr id="80912" name="Group 16"/>
              <p:cNvGrpSpPr>
                <a:grpSpLocks/>
              </p:cNvGrpSpPr>
              <p:nvPr/>
            </p:nvGrpSpPr>
            <p:grpSpPr bwMode="auto">
              <a:xfrm>
                <a:off x="0" y="0"/>
                <a:ext cx="1898" cy="422"/>
                <a:chOff x="0" y="0"/>
                <a:chExt cx="1898" cy="422"/>
              </a:xfrm>
            </p:grpSpPr>
            <p:sp>
              <p:nvSpPr>
                <p:cNvPr id="80911" name="Rectangle 15"/>
                <p:cNvSpPr>
                  <a:spLocks noChangeArrowheads="1"/>
                </p:cNvSpPr>
                <p:nvPr/>
              </p:nvSpPr>
              <p:spPr bwMode="auto">
                <a:xfrm>
                  <a:off x="0" y="0"/>
                  <a:ext cx="1898" cy="422"/>
                </a:xfrm>
                <a:prstGeom prst="rect">
                  <a:avLst/>
                </a:prstGeom>
                <a:solidFill>
                  <a:srgbClr val="C0C0C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nvGrpSpPr>
                <p:cNvPr id="80910" name="Group 14"/>
                <p:cNvGrpSpPr>
                  <a:grpSpLocks/>
                </p:cNvGrpSpPr>
                <p:nvPr/>
              </p:nvGrpSpPr>
              <p:grpSpPr bwMode="auto">
                <a:xfrm>
                  <a:off x="0" y="0"/>
                  <a:ext cx="1898" cy="422"/>
                  <a:chOff x="0" y="0"/>
                  <a:chExt cx="1898" cy="422"/>
                </a:xfrm>
              </p:grpSpPr>
              <p:sp>
                <p:nvSpPr>
                  <p:cNvPr id="80901" name="Rectangle 5"/>
                  <p:cNvSpPr>
                    <a:spLocks noChangeArrowheads="1"/>
                  </p:cNvSpPr>
                  <p:nvPr/>
                </p:nvSpPr>
                <p:spPr bwMode="auto">
                  <a:xfrm>
                    <a:off x="28" y="0"/>
                    <a:ext cx="1842" cy="422"/>
                  </a:xfrm>
                  <a:prstGeom prst="rect">
                    <a:avLst/>
                  </a:prstGeom>
                  <a:solidFill>
                    <a:srgbClr val="C0C0C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fr-FR" sz="1400" b="1">
                        <a:latin typeface="Arial Narrow" pitchFamily="34" charset="0"/>
                        <a:cs typeface="Times New Roman" pitchFamily="18" charset="0"/>
                      </a:rPr>
                      <a:t>Forces </a:t>
                    </a:r>
                    <a:endParaRPr lang="fr-FR" sz="1200">
                      <a:latin typeface="Arial Narrow" pitchFamily="34" charset="0"/>
                      <a:cs typeface="Times New Roman" pitchFamily="18" charset="0"/>
                    </a:endParaRPr>
                  </a:p>
                  <a:p>
                    <a:pPr algn="ctr"/>
                    <a:endParaRPr lang="fr-FR">
                      <a:latin typeface="Arial Narrow" pitchFamily="34" charset="0"/>
                    </a:endParaRPr>
                  </a:p>
                </p:txBody>
              </p:sp>
              <p:sp>
                <p:nvSpPr>
                  <p:cNvPr id="80909" name="Rectangle 13"/>
                  <p:cNvSpPr>
                    <a:spLocks noChangeArrowheads="1"/>
                  </p:cNvSpPr>
                  <p:nvPr/>
                </p:nvSpPr>
                <p:spPr bwMode="auto">
                  <a:xfrm>
                    <a:off x="0" y="0"/>
                    <a:ext cx="1898" cy="42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grpSp>
            <p:nvGrpSpPr>
              <p:cNvPr id="80916" name="Group 20"/>
              <p:cNvGrpSpPr>
                <a:grpSpLocks/>
              </p:cNvGrpSpPr>
              <p:nvPr/>
            </p:nvGrpSpPr>
            <p:grpSpPr bwMode="auto">
              <a:xfrm>
                <a:off x="1898" y="0"/>
                <a:ext cx="1898" cy="422"/>
                <a:chOff x="1898" y="0"/>
                <a:chExt cx="1898" cy="422"/>
              </a:xfrm>
            </p:grpSpPr>
            <p:sp>
              <p:nvSpPr>
                <p:cNvPr id="80915" name="Rectangle 19"/>
                <p:cNvSpPr>
                  <a:spLocks noChangeArrowheads="1"/>
                </p:cNvSpPr>
                <p:nvPr/>
              </p:nvSpPr>
              <p:spPr bwMode="auto">
                <a:xfrm>
                  <a:off x="1898" y="0"/>
                  <a:ext cx="1898" cy="422"/>
                </a:xfrm>
                <a:prstGeom prst="rect">
                  <a:avLst/>
                </a:prstGeom>
                <a:solidFill>
                  <a:srgbClr val="C0C0C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nvGrpSpPr>
                <p:cNvPr id="80914" name="Group 18"/>
                <p:cNvGrpSpPr>
                  <a:grpSpLocks/>
                </p:cNvGrpSpPr>
                <p:nvPr/>
              </p:nvGrpSpPr>
              <p:grpSpPr bwMode="auto">
                <a:xfrm>
                  <a:off x="1898" y="0"/>
                  <a:ext cx="1898" cy="422"/>
                  <a:chOff x="1898" y="0"/>
                  <a:chExt cx="1898" cy="422"/>
                </a:xfrm>
              </p:grpSpPr>
              <p:sp>
                <p:nvSpPr>
                  <p:cNvPr id="80902" name="Rectangle 6"/>
                  <p:cNvSpPr>
                    <a:spLocks noChangeArrowheads="1"/>
                  </p:cNvSpPr>
                  <p:nvPr/>
                </p:nvSpPr>
                <p:spPr bwMode="auto">
                  <a:xfrm>
                    <a:off x="1926" y="0"/>
                    <a:ext cx="1842" cy="422"/>
                  </a:xfrm>
                  <a:prstGeom prst="rect">
                    <a:avLst/>
                  </a:prstGeom>
                  <a:solidFill>
                    <a:srgbClr val="C0C0C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fr-FR" sz="1400" b="1">
                        <a:latin typeface="Arial Narrow" pitchFamily="34" charset="0"/>
                        <a:cs typeface="Times New Roman" pitchFamily="18" charset="0"/>
                      </a:rPr>
                      <a:t>Faiblesses</a:t>
                    </a:r>
                    <a:endParaRPr lang="fr-FR" sz="1200">
                      <a:latin typeface="Arial Narrow" pitchFamily="34" charset="0"/>
                      <a:cs typeface="Times New Roman" pitchFamily="18" charset="0"/>
                    </a:endParaRPr>
                  </a:p>
                  <a:p>
                    <a:pPr algn="ctr"/>
                    <a:endParaRPr lang="fr-FR">
                      <a:latin typeface="Arial Narrow" pitchFamily="34" charset="0"/>
                    </a:endParaRPr>
                  </a:p>
                </p:txBody>
              </p:sp>
              <p:sp>
                <p:nvSpPr>
                  <p:cNvPr id="80913" name="Rectangle 17"/>
                  <p:cNvSpPr>
                    <a:spLocks noChangeArrowheads="1"/>
                  </p:cNvSpPr>
                  <p:nvPr/>
                </p:nvSpPr>
                <p:spPr bwMode="auto">
                  <a:xfrm>
                    <a:off x="1898" y="0"/>
                    <a:ext cx="1898" cy="42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grpSp>
            <p:nvGrpSpPr>
              <p:cNvPr id="80918" name="Group 22"/>
              <p:cNvGrpSpPr>
                <a:grpSpLocks/>
              </p:cNvGrpSpPr>
              <p:nvPr/>
            </p:nvGrpSpPr>
            <p:grpSpPr bwMode="auto">
              <a:xfrm>
                <a:off x="0" y="422"/>
                <a:ext cx="1898" cy="1360"/>
                <a:chOff x="0" y="422"/>
                <a:chExt cx="1898" cy="1360"/>
              </a:xfrm>
            </p:grpSpPr>
            <p:sp>
              <p:nvSpPr>
                <p:cNvPr id="80903" name="Rectangle 7"/>
                <p:cNvSpPr>
                  <a:spLocks noChangeArrowheads="1"/>
                </p:cNvSpPr>
                <p:nvPr/>
              </p:nvSpPr>
              <p:spPr bwMode="auto">
                <a:xfrm>
                  <a:off x="28" y="422"/>
                  <a:ext cx="1842" cy="1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indent="-228600">
                    <a:tabLst>
                      <a:tab pos="228600" algn="l"/>
                    </a:tabLst>
                  </a:pPr>
                  <a:r>
                    <a:rPr lang="fr-FR" sz="1400">
                      <a:latin typeface="Arial Narrow" pitchFamily="34" charset="0"/>
                      <a:cs typeface="Times New Roman" pitchFamily="18" charset="0"/>
                    </a:rPr>
                    <a:t>·</a:t>
                  </a:r>
                  <a:r>
                    <a:rPr lang="fr-FR" sz="1600">
                      <a:latin typeface="Arial Narrow" pitchFamily="34" charset="0"/>
                      <a:cs typeface="Times New Roman" pitchFamily="18" charset="0"/>
                    </a:rPr>
                    <a:t>  </a:t>
                  </a:r>
                  <a:r>
                    <a:rPr lang="fr-FR" sz="1400">
                      <a:latin typeface="Arial Narrow" pitchFamily="34" charset="0"/>
                      <a:cs typeface="Times New Roman" pitchFamily="18" charset="0"/>
                    </a:rPr>
                    <a:t>Quelles sont ses avantages stratégiques ?</a:t>
                  </a:r>
                </a:p>
                <a:p>
                  <a:pPr indent="-228600">
                    <a:tabLst>
                      <a:tab pos="228600" algn="l"/>
                    </a:tabLst>
                  </a:pPr>
                  <a:r>
                    <a:rPr lang="fr-FR" sz="1400">
                      <a:latin typeface="Arial Narrow" pitchFamily="34" charset="0"/>
                      <a:cs typeface="Times New Roman" pitchFamily="18" charset="0"/>
                    </a:rPr>
                    <a:t>   En terme de produits, implantations, clients, organisation, innovation, actionnariat, PDM…</a:t>
                  </a:r>
                </a:p>
                <a:p>
                  <a:pPr indent="-228600">
                    <a:tabLst>
                      <a:tab pos="228600" algn="l"/>
                    </a:tabLst>
                  </a:pPr>
                  <a:r>
                    <a:rPr lang="fr-FR" sz="1400">
                      <a:latin typeface="Arial Narrow" pitchFamily="34" charset="0"/>
                      <a:cs typeface="Times New Roman" pitchFamily="18" charset="0"/>
                    </a:rPr>
                    <a:t>   Quelles sont ses atouts financiers ?</a:t>
                  </a:r>
                </a:p>
                <a:p>
                  <a:pPr indent="-228600">
                    <a:tabLst>
                      <a:tab pos="228600" algn="l"/>
                    </a:tabLst>
                  </a:pPr>
                  <a:r>
                    <a:rPr lang="fr-FR" sz="1400">
                      <a:latin typeface="Arial Narrow" pitchFamily="34" charset="0"/>
                      <a:cs typeface="Times New Roman" pitchFamily="18" charset="0"/>
                    </a:rPr>
                    <a:t>   En terme de profitabilité, d’effort d’investissement, de solvabilité, de capacité financière d’acquisition…</a:t>
                  </a:r>
                </a:p>
                <a:p>
                  <a:pPr indent="-228600">
                    <a:tabLst>
                      <a:tab pos="228600" algn="l"/>
                    </a:tabLst>
                  </a:pPr>
                  <a:r>
                    <a:rPr lang="fr-FR" sz="1400">
                      <a:latin typeface="Arial Narrow" pitchFamily="34" charset="0"/>
                      <a:cs typeface="Times New Roman" pitchFamily="18" charset="0"/>
                    </a:rPr>
                    <a:t>    Pertinence du modèle de financement ?</a:t>
                  </a:r>
                  <a:endParaRPr lang="fr-FR" sz="1400">
                    <a:latin typeface="Arial Narrow" pitchFamily="34" charset="0"/>
                  </a:endParaRPr>
                </a:p>
              </p:txBody>
            </p:sp>
            <p:sp>
              <p:nvSpPr>
                <p:cNvPr id="80917" name="Rectangle 21"/>
                <p:cNvSpPr>
                  <a:spLocks noChangeArrowheads="1"/>
                </p:cNvSpPr>
                <p:nvPr/>
              </p:nvSpPr>
              <p:spPr bwMode="auto">
                <a:xfrm>
                  <a:off x="0" y="422"/>
                  <a:ext cx="1898" cy="136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80920" name="Group 24"/>
              <p:cNvGrpSpPr>
                <a:grpSpLocks/>
              </p:cNvGrpSpPr>
              <p:nvPr/>
            </p:nvGrpSpPr>
            <p:grpSpPr bwMode="auto">
              <a:xfrm>
                <a:off x="1898" y="422"/>
                <a:ext cx="1898" cy="1360"/>
                <a:chOff x="1898" y="422"/>
                <a:chExt cx="1898" cy="1360"/>
              </a:xfrm>
            </p:grpSpPr>
            <p:sp>
              <p:nvSpPr>
                <p:cNvPr id="80904" name="Rectangle 8"/>
                <p:cNvSpPr>
                  <a:spLocks noChangeArrowheads="1"/>
                </p:cNvSpPr>
                <p:nvPr/>
              </p:nvSpPr>
              <p:spPr bwMode="auto">
                <a:xfrm>
                  <a:off x="1926" y="422"/>
                  <a:ext cx="1842" cy="1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indent="-228600">
                    <a:tabLst>
                      <a:tab pos="228600" algn="l"/>
                    </a:tabLst>
                  </a:pPr>
                  <a:r>
                    <a:rPr lang="fr-FR" sz="1400">
                      <a:latin typeface="Arial Narrow" pitchFamily="34" charset="0"/>
                      <a:cs typeface="Times New Roman" pitchFamily="18" charset="0"/>
                    </a:rPr>
                    <a:t>·</a:t>
                  </a:r>
                  <a:r>
                    <a:rPr lang="fr-FR" sz="700">
                      <a:latin typeface="Arial Narrow" pitchFamily="34" charset="0"/>
                      <a:cs typeface="Times New Roman" pitchFamily="18" charset="0"/>
                    </a:rPr>
                    <a:t>        </a:t>
                  </a:r>
                  <a:r>
                    <a:rPr lang="fr-FR" sz="1400">
                      <a:latin typeface="Arial Narrow" pitchFamily="34" charset="0"/>
                      <a:cs typeface="Times New Roman" pitchFamily="18" charset="0"/>
                    </a:rPr>
                    <a:t>Quelles sont ses faiblesses stratégiques ?</a:t>
                  </a:r>
                </a:p>
                <a:p>
                  <a:pPr indent="-228600">
                    <a:tabLst>
                      <a:tab pos="228600" algn="l"/>
                    </a:tabLst>
                  </a:pPr>
                  <a:r>
                    <a:rPr lang="fr-FR" sz="1400">
                      <a:latin typeface="Arial Narrow" pitchFamily="34" charset="0"/>
                      <a:cs typeface="Times New Roman" pitchFamily="18" charset="0"/>
                    </a:rPr>
                    <a:t>   En terme de produits, implantations, clients, organisation, innovation, actionnariat, PDM…</a:t>
                  </a:r>
                </a:p>
                <a:p>
                  <a:pPr indent="-228600">
                    <a:tabLst>
                      <a:tab pos="228600" algn="l"/>
                    </a:tabLst>
                  </a:pPr>
                  <a:r>
                    <a:rPr lang="fr-FR" sz="1400">
                      <a:latin typeface="Arial Narrow" pitchFamily="34" charset="0"/>
                      <a:cs typeface="Times New Roman" pitchFamily="18" charset="0"/>
                    </a:rPr>
                    <a:t>   Quelles sont ses handicaps financiers ?</a:t>
                  </a:r>
                </a:p>
                <a:p>
                  <a:pPr indent="-228600">
                    <a:tabLst>
                      <a:tab pos="228600" algn="l"/>
                    </a:tabLst>
                  </a:pPr>
                  <a:r>
                    <a:rPr lang="fr-FR" sz="1400">
                      <a:latin typeface="Arial Narrow" pitchFamily="34" charset="0"/>
                      <a:cs typeface="Times New Roman" pitchFamily="18" charset="0"/>
                    </a:rPr>
                    <a:t>   En terme de profitabilité, d’effort d’investissement contraint, de solvabilité, de capacité financière d’acquisition…</a:t>
                  </a:r>
                </a:p>
                <a:p>
                  <a:pPr indent="-228600">
                    <a:tabLst>
                      <a:tab pos="228600" algn="l"/>
                    </a:tabLst>
                  </a:pPr>
                  <a:r>
                    <a:rPr lang="fr-FR" sz="1400">
                      <a:latin typeface="Arial Narrow" pitchFamily="34" charset="0"/>
                      <a:cs typeface="Times New Roman" pitchFamily="18" charset="0"/>
                    </a:rPr>
                    <a:t>   Pertinence du modèle de financement ?</a:t>
                  </a:r>
                  <a:endParaRPr lang="fr-FR">
                    <a:latin typeface="Arial Narrow" pitchFamily="34" charset="0"/>
                  </a:endParaRPr>
                </a:p>
              </p:txBody>
            </p:sp>
            <p:sp>
              <p:nvSpPr>
                <p:cNvPr id="80919" name="Rectangle 23"/>
                <p:cNvSpPr>
                  <a:spLocks noChangeArrowheads="1"/>
                </p:cNvSpPr>
                <p:nvPr/>
              </p:nvSpPr>
              <p:spPr bwMode="auto">
                <a:xfrm>
                  <a:off x="1898" y="422"/>
                  <a:ext cx="1898" cy="136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80924" name="Group 28"/>
              <p:cNvGrpSpPr>
                <a:grpSpLocks/>
              </p:cNvGrpSpPr>
              <p:nvPr/>
            </p:nvGrpSpPr>
            <p:grpSpPr bwMode="auto">
              <a:xfrm>
                <a:off x="0" y="1782"/>
                <a:ext cx="1898" cy="422"/>
                <a:chOff x="0" y="1782"/>
                <a:chExt cx="1898" cy="422"/>
              </a:xfrm>
            </p:grpSpPr>
            <p:sp>
              <p:nvSpPr>
                <p:cNvPr id="80923" name="Rectangle 27"/>
                <p:cNvSpPr>
                  <a:spLocks noChangeArrowheads="1"/>
                </p:cNvSpPr>
                <p:nvPr/>
              </p:nvSpPr>
              <p:spPr bwMode="auto">
                <a:xfrm>
                  <a:off x="0" y="1782"/>
                  <a:ext cx="1898" cy="422"/>
                </a:xfrm>
                <a:prstGeom prst="rect">
                  <a:avLst/>
                </a:prstGeom>
                <a:solidFill>
                  <a:srgbClr val="C0C0C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nvGrpSpPr>
                <p:cNvPr id="80922" name="Group 26"/>
                <p:cNvGrpSpPr>
                  <a:grpSpLocks/>
                </p:cNvGrpSpPr>
                <p:nvPr/>
              </p:nvGrpSpPr>
              <p:grpSpPr bwMode="auto">
                <a:xfrm>
                  <a:off x="0" y="1782"/>
                  <a:ext cx="1898" cy="422"/>
                  <a:chOff x="0" y="1782"/>
                  <a:chExt cx="1898" cy="422"/>
                </a:xfrm>
              </p:grpSpPr>
              <p:sp>
                <p:nvSpPr>
                  <p:cNvPr id="80905" name="Rectangle 9"/>
                  <p:cNvSpPr>
                    <a:spLocks noChangeArrowheads="1"/>
                  </p:cNvSpPr>
                  <p:nvPr/>
                </p:nvSpPr>
                <p:spPr bwMode="auto">
                  <a:xfrm>
                    <a:off x="28" y="1782"/>
                    <a:ext cx="1842" cy="422"/>
                  </a:xfrm>
                  <a:prstGeom prst="rect">
                    <a:avLst/>
                  </a:prstGeom>
                  <a:solidFill>
                    <a:srgbClr val="C0C0C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fr-FR" sz="1400" b="1">
                        <a:latin typeface="Arial Narrow" pitchFamily="34" charset="0"/>
                        <a:cs typeface="Times New Roman" pitchFamily="18" charset="0"/>
                      </a:rPr>
                      <a:t>Opportunités</a:t>
                    </a:r>
                    <a:endParaRPr lang="fr-FR" sz="1200">
                      <a:latin typeface="Arial Narrow" pitchFamily="34" charset="0"/>
                      <a:cs typeface="Times New Roman" pitchFamily="18" charset="0"/>
                    </a:endParaRPr>
                  </a:p>
                  <a:p>
                    <a:pPr algn="ctr"/>
                    <a:endParaRPr lang="fr-FR">
                      <a:latin typeface="Arial Narrow" pitchFamily="34" charset="0"/>
                    </a:endParaRPr>
                  </a:p>
                </p:txBody>
              </p:sp>
              <p:sp>
                <p:nvSpPr>
                  <p:cNvPr id="80921" name="Rectangle 25"/>
                  <p:cNvSpPr>
                    <a:spLocks noChangeArrowheads="1"/>
                  </p:cNvSpPr>
                  <p:nvPr/>
                </p:nvSpPr>
                <p:spPr bwMode="auto">
                  <a:xfrm>
                    <a:off x="0" y="1782"/>
                    <a:ext cx="1898" cy="42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grpSp>
            <p:nvGrpSpPr>
              <p:cNvPr id="80928" name="Group 32"/>
              <p:cNvGrpSpPr>
                <a:grpSpLocks/>
              </p:cNvGrpSpPr>
              <p:nvPr/>
            </p:nvGrpSpPr>
            <p:grpSpPr bwMode="auto">
              <a:xfrm>
                <a:off x="1898" y="1782"/>
                <a:ext cx="1898" cy="422"/>
                <a:chOff x="1898" y="1782"/>
                <a:chExt cx="1898" cy="422"/>
              </a:xfrm>
            </p:grpSpPr>
            <p:sp>
              <p:nvSpPr>
                <p:cNvPr id="80927" name="Rectangle 31"/>
                <p:cNvSpPr>
                  <a:spLocks noChangeArrowheads="1"/>
                </p:cNvSpPr>
                <p:nvPr/>
              </p:nvSpPr>
              <p:spPr bwMode="auto">
                <a:xfrm>
                  <a:off x="1898" y="1782"/>
                  <a:ext cx="1898" cy="422"/>
                </a:xfrm>
                <a:prstGeom prst="rect">
                  <a:avLst/>
                </a:prstGeom>
                <a:solidFill>
                  <a:srgbClr val="C0C0C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nvGrpSpPr>
                <p:cNvPr id="80926" name="Group 30"/>
                <p:cNvGrpSpPr>
                  <a:grpSpLocks/>
                </p:cNvGrpSpPr>
                <p:nvPr/>
              </p:nvGrpSpPr>
              <p:grpSpPr bwMode="auto">
                <a:xfrm>
                  <a:off x="1898" y="1782"/>
                  <a:ext cx="1898" cy="422"/>
                  <a:chOff x="1898" y="1782"/>
                  <a:chExt cx="1898" cy="422"/>
                </a:xfrm>
              </p:grpSpPr>
              <p:sp>
                <p:nvSpPr>
                  <p:cNvPr id="80906" name="Rectangle 10"/>
                  <p:cNvSpPr>
                    <a:spLocks noChangeArrowheads="1"/>
                  </p:cNvSpPr>
                  <p:nvPr/>
                </p:nvSpPr>
                <p:spPr bwMode="auto">
                  <a:xfrm>
                    <a:off x="1926" y="1782"/>
                    <a:ext cx="1842" cy="422"/>
                  </a:xfrm>
                  <a:prstGeom prst="rect">
                    <a:avLst/>
                  </a:prstGeom>
                  <a:solidFill>
                    <a:srgbClr val="C0C0C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fr-FR" sz="1400" b="1">
                        <a:latin typeface="Arial Narrow" pitchFamily="34" charset="0"/>
                        <a:cs typeface="Times New Roman" pitchFamily="18" charset="0"/>
                      </a:rPr>
                      <a:t>Menaces</a:t>
                    </a:r>
                    <a:endParaRPr lang="fr-FR" sz="1200">
                      <a:latin typeface="Arial Narrow" pitchFamily="34" charset="0"/>
                      <a:cs typeface="Times New Roman" pitchFamily="18" charset="0"/>
                    </a:endParaRPr>
                  </a:p>
                  <a:p>
                    <a:pPr algn="ctr"/>
                    <a:endParaRPr lang="fr-FR">
                      <a:latin typeface="Arial Narrow" pitchFamily="34" charset="0"/>
                    </a:endParaRPr>
                  </a:p>
                </p:txBody>
              </p:sp>
              <p:sp>
                <p:nvSpPr>
                  <p:cNvPr id="80925" name="Rectangle 29"/>
                  <p:cNvSpPr>
                    <a:spLocks noChangeArrowheads="1"/>
                  </p:cNvSpPr>
                  <p:nvPr/>
                </p:nvSpPr>
                <p:spPr bwMode="auto">
                  <a:xfrm>
                    <a:off x="1898" y="1782"/>
                    <a:ext cx="1898" cy="42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grpSp>
            <p:nvGrpSpPr>
              <p:cNvPr id="80930" name="Group 34"/>
              <p:cNvGrpSpPr>
                <a:grpSpLocks/>
              </p:cNvGrpSpPr>
              <p:nvPr/>
            </p:nvGrpSpPr>
            <p:grpSpPr bwMode="auto">
              <a:xfrm>
                <a:off x="0" y="2204"/>
                <a:ext cx="1898" cy="1360"/>
                <a:chOff x="0" y="2204"/>
                <a:chExt cx="1898" cy="1360"/>
              </a:xfrm>
            </p:grpSpPr>
            <p:sp>
              <p:nvSpPr>
                <p:cNvPr id="80907" name="Rectangle 11"/>
                <p:cNvSpPr>
                  <a:spLocks noChangeArrowheads="1"/>
                </p:cNvSpPr>
                <p:nvPr/>
              </p:nvSpPr>
              <p:spPr bwMode="auto">
                <a:xfrm>
                  <a:off x="28" y="2204"/>
                  <a:ext cx="1842" cy="1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indent="-228600">
                    <a:tabLst>
                      <a:tab pos="228600" algn="l"/>
                    </a:tabLst>
                  </a:pPr>
                  <a:r>
                    <a:rPr lang="fr-FR" sz="1400">
                      <a:latin typeface="Arial Narrow" pitchFamily="34" charset="0"/>
                      <a:cs typeface="Times New Roman" pitchFamily="18" charset="0"/>
                    </a:rPr>
                    <a:t>·</a:t>
                  </a:r>
                  <a:r>
                    <a:rPr lang="fr-FR" sz="700">
                      <a:latin typeface="Arial Narrow" pitchFamily="34" charset="0"/>
                      <a:cs typeface="Times New Roman" pitchFamily="18" charset="0"/>
                    </a:rPr>
                    <a:t>   </a:t>
                  </a:r>
                  <a:r>
                    <a:rPr lang="fr-FR" sz="1400">
                      <a:latin typeface="Arial Narrow" pitchFamily="34" charset="0"/>
                      <a:cs typeface="Times New Roman" pitchFamily="18" charset="0"/>
                    </a:rPr>
                    <a:t> Avantages de l’environnement concurrentiel ?</a:t>
                  </a:r>
                </a:p>
                <a:p>
                  <a:pPr indent="-228600">
                    <a:tabLst>
                      <a:tab pos="228600" algn="l"/>
                    </a:tabLst>
                  </a:pPr>
                  <a:r>
                    <a:rPr lang="fr-FR" sz="1400">
                      <a:latin typeface="Arial Narrow" pitchFamily="34" charset="0"/>
                      <a:cs typeface="Times New Roman" pitchFamily="18" charset="0"/>
                    </a:rPr>
                    <a:t>   En terme de barrières à l’entrée, conjoncture, réglementation, nouveaux marchés, réduction de la concurrence….</a:t>
                  </a:r>
                </a:p>
                <a:p>
                  <a:pPr indent="-228600">
                    <a:tabLst>
                      <a:tab pos="228600" algn="l"/>
                    </a:tabLst>
                  </a:pPr>
                  <a:r>
                    <a:rPr lang="fr-FR" sz="1400">
                      <a:latin typeface="Arial Narrow" pitchFamily="34" charset="0"/>
                      <a:cs typeface="Times New Roman" pitchFamily="18" charset="0"/>
                    </a:rPr>
                    <a:t>    Avantages de la conjoncture prévue ? </a:t>
                  </a:r>
                </a:p>
                <a:p>
                  <a:pPr indent="-228600">
                    <a:tabLst>
                      <a:tab pos="228600" algn="l"/>
                    </a:tabLst>
                  </a:pPr>
                  <a:r>
                    <a:rPr lang="fr-FR" sz="1400">
                      <a:latin typeface="Arial Narrow" pitchFamily="34" charset="0"/>
                      <a:cs typeface="Times New Roman" pitchFamily="18" charset="0"/>
                    </a:rPr>
                    <a:t>    Baisse des taux facilitant le coût des financements, moins d’investissement…</a:t>
                  </a:r>
                </a:p>
                <a:p>
                  <a:pPr indent="-228600">
                    <a:tabLst>
                      <a:tab pos="228600" algn="l"/>
                    </a:tabLst>
                  </a:pPr>
                  <a:r>
                    <a:rPr lang="fr-FR" sz="1400">
                      <a:latin typeface="Arial Narrow" pitchFamily="34" charset="0"/>
                      <a:cs typeface="Times New Roman" pitchFamily="18" charset="0"/>
                    </a:rPr>
                    <a:t>    Pertinence du modèle de financement ?</a:t>
                  </a:r>
                </a:p>
                <a:p>
                  <a:pPr indent="-228600">
                    <a:tabLst>
                      <a:tab pos="228600" algn="l"/>
                    </a:tabLst>
                  </a:pPr>
                  <a:endParaRPr lang="fr-FR" sz="1400">
                    <a:latin typeface="Arial Narrow" pitchFamily="34" charset="0"/>
                    <a:cs typeface="Times New Roman" pitchFamily="18" charset="0"/>
                  </a:endParaRPr>
                </a:p>
                <a:p>
                  <a:pPr indent="-228600">
                    <a:tabLst>
                      <a:tab pos="228600" algn="l"/>
                    </a:tabLst>
                  </a:pPr>
                  <a:endParaRPr lang="fr-FR" sz="1400">
                    <a:latin typeface="Arial Narrow" pitchFamily="34" charset="0"/>
                  </a:endParaRPr>
                </a:p>
              </p:txBody>
            </p:sp>
            <p:sp>
              <p:nvSpPr>
                <p:cNvPr id="80929" name="Rectangle 33"/>
                <p:cNvSpPr>
                  <a:spLocks noChangeArrowheads="1"/>
                </p:cNvSpPr>
                <p:nvPr/>
              </p:nvSpPr>
              <p:spPr bwMode="auto">
                <a:xfrm>
                  <a:off x="0" y="2204"/>
                  <a:ext cx="1898" cy="136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80932" name="Group 36"/>
              <p:cNvGrpSpPr>
                <a:grpSpLocks/>
              </p:cNvGrpSpPr>
              <p:nvPr/>
            </p:nvGrpSpPr>
            <p:grpSpPr bwMode="auto">
              <a:xfrm>
                <a:off x="1898" y="2204"/>
                <a:ext cx="1898" cy="1360"/>
                <a:chOff x="1898" y="2204"/>
                <a:chExt cx="1898" cy="1360"/>
              </a:xfrm>
            </p:grpSpPr>
            <p:sp>
              <p:nvSpPr>
                <p:cNvPr id="80908" name="Rectangle 12"/>
                <p:cNvSpPr>
                  <a:spLocks noChangeArrowheads="1"/>
                </p:cNvSpPr>
                <p:nvPr/>
              </p:nvSpPr>
              <p:spPr bwMode="auto">
                <a:xfrm>
                  <a:off x="1926" y="2204"/>
                  <a:ext cx="1842" cy="1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indent="-228600">
                    <a:tabLst>
                      <a:tab pos="228600" algn="l"/>
                    </a:tabLst>
                  </a:pPr>
                  <a:r>
                    <a:rPr lang="fr-FR" sz="1400">
                      <a:latin typeface="Arial Narrow" pitchFamily="34" charset="0"/>
                      <a:cs typeface="Times New Roman" pitchFamily="18" charset="0"/>
                    </a:rPr>
                    <a:t>·</a:t>
                  </a:r>
                  <a:r>
                    <a:rPr lang="fr-FR" sz="700">
                      <a:latin typeface="Arial Narrow" pitchFamily="34" charset="0"/>
                      <a:cs typeface="Times New Roman" pitchFamily="18" charset="0"/>
                    </a:rPr>
                    <a:t>      </a:t>
                  </a:r>
                  <a:r>
                    <a:rPr lang="fr-FR" sz="1400">
                      <a:latin typeface="Arial Narrow" pitchFamily="34" charset="0"/>
                      <a:cs typeface="Times New Roman" pitchFamily="18" charset="0"/>
                    </a:rPr>
                    <a:t>Handicaps de l’environnement concurrentiel ?</a:t>
                  </a:r>
                </a:p>
                <a:p>
                  <a:pPr indent="-228600">
                    <a:tabLst>
                      <a:tab pos="228600" algn="l"/>
                    </a:tabLst>
                  </a:pPr>
                  <a:r>
                    <a:rPr lang="fr-FR" sz="1400">
                      <a:latin typeface="Arial Narrow" pitchFamily="34" charset="0"/>
                      <a:cs typeface="Times New Roman" pitchFamily="18" charset="0"/>
                    </a:rPr>
                    <a:t>   En terme d’absence de barrières à l’entrée, conjoncture, réglementation, marchés en déclin, nouvelle concurrence….</a:t>
                  </a:r>
                </a:p>
                <a:p>
                  <a:pPr indent="-228600">
                    <a:tabLst>
                      <a:tab pos="228600" algn="l"/>
                    </a:tabLst>
                  </a:pPr>
                  <a:r>
                    <a:rPr lang="fr-FR" sz="1400">
                      <a:latin typeface="Arial Narrow" pitchFamily="34" charset="0"/>
                      <a:cs typeface="Times New Roman" pitchFamily="18" charset="0"/>
                    </a:rPr>
                    <a:t>    Inconvénients de la conjoncture prévue ? </a:t>
                  </a:r>
                </a:p>
                <a:p>
                  <a:pPr indent="-228600">
                    <a:tabLst>
                      <a:tab pos="228600" algn="l"/>
                    </a:tabLst>
                  </a:pPr>
                  <a:r>
                    <a:rPr lang="fr-FR" sz="1400">
                      <a:latin typeface="Arial Narrow" pitchFamily="34" charset="0"/>
                      <a:cs typeface="Times New Roman" pitchFamily="18" charset="0"/>
                    </a:rPr>
                    <a:t>    Hausse des taux pénalisant le coût des financements, nouveaux investissements…</a:t>
                  </a:r>
                </a:p>
                <a:p>
                  <a:pPr indent="-228600">
                    <a:tabLst>
                      <a:tab pos="228600" algn="l"/>
                    </a:tabLst>
                  </a:pPr>
                  <a:r>
                    <a:rPr lang="fr-FR" sz="1400">
                      <a:latin typeface="Arial Narrow" pitchFamily="34" charset="0"/>
                      <a:cs typeface="Times New Roman" pitchFamily="18" charset="0"/>
                    </a:rPr>
                    <a:t>    Pertinence du modèle de financement ?</a:t>
                  </a:r>
                </a:p>
                <a:p>
                  <a:pPr indent="-228600">
                    <a:tabLst>
                      <a:tab pos="228600" algn="l"/>
                    </a:tabLst>
                  </a:pPr>
                  <a:endParaRPr lang="fr-FR" sz="1400">
                    <a:latin typeface="Arial Narrow" pitchFamily="34" charset="0"/>
                    <a:cs typeface="Times New Roman" pitchFamily="18" charset="0"/>
                  </a:endParaRPr>
                </a:p>
              </p:txBody>
            </p:sp>
            <p:sp>
              <p:nvSpPr>
                <p:cNvPr id="80931" name="Rectangle 35"/>
                <p:cNvSpPr>
                  <a:spLocks noChangeArrowheads="1"/>
                </p:cNvSpPr>
                <p:nvPr/>
              </p:nvSpPr>
              <p:spPr bwMode="auto">
                <a:xfrm>
                  <a:off x="1898" y="2204"/>
                  <a:ext cx="1898" cy="136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sp>
          <p:nvSpPr>
            <p:cNvPr id="80934" name="Rectangle 38"/>
            <p:cNvSpPr>
              <a:spLocks noChangeArrowheads="1"/>
            </p:cNvSpPr>
            <p:nvPr/>
          </p:nvSpPr>
          <p:spPr bwMode="auto">
            <a:xfrm>
              <a:off x="-3" y="-3"/>
              <a:ext cx="3802" cy="3570"/>
            </a:xfrm>
            <a:prstGeom prst="rect">
              <a:avLst/>
            </a:prstGeom>
            <a:noFill/>
            <a:ln w="952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spTree>
    <p:extLst>
      <p:ext uri="{BB962C8B-B14F-4D97-AF65-F5344CB8AC3E}">
        <p14:creationId xmlns:p14="http://schemas.microsoft.com/office/powerpoint/2010/main" val="1871861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Illustrations</a:t>
            </a:r>
            <a:endParaRPr lang="fr-FR"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2727604800"/>
              </p:ext>
            </p:extLst>
          </p:nvPr>
        </p:nvGraphicFramePr>
        <p:xfrm>
          <a:off x="457200" y="1600200"/>
          <a:ext cx="8229600" cy="1854200"/>
        </p:xfrm>
        <a:graphic>
          <a:graphicData uri="http://schemas.openxmlformats.org/drawingml/2006/table">
            <a:tbl>
              <a:tblPr firstRow="1" bandRow="1">
                <a:tableStyleId>{5C22544A-7EE6-4342-B048-85BDC9FD1C3A}</a:tableStyleId>
              </a:tblPr>
              <a:tblGrid>
                <a:gridCol w="2743200"/>
                <a:gridCol w="2743200"/>
                <a:gridCol w="2743200"/>
              </a:tblGrid>
              <a:tr h="370840">
                <a:tc>
                  <a:txBody>
                    <a:bodyPr/>
                    <a:lstStyle/>
                    <a:p>
                      <a:r>
                        <a:rPr lang="fr-FR" dirty="0" smtClean="0"/>
                        <a:t>Ratios</a:t>
                      </a:r>
                      <a:endParaRPr lang="fr-FR" dirty="0"/>
                    </a:p>
                  </a:txBody>
                  <a:tcPr/>
                </a:tc>
                <a:tc>
                  <a:txBody>
                    <a:bodyPr/>
                    <a:lstStyle/>
                    <a:p>
                      <a:pPr algn="ctr"/>
                      <a:r>
                        <a:rPr lang="fr-FR" dirty="0" smtClean="0"/>
                        <a:t>Entreprise </a:t>
                      </a:r>
                      <a:r>
                        <a:rPr lang="fr-FR" baseline="0" dirty="0" smtClean="0"/>
                        <a:t> A</a:t>
                      </a:r>
                      <a:endParaRPr lang="fr-FR" dirty="0"/>
                    </a:p>
                  </a:txBody>
                  <a:tcPr/>
                </a:tc>
                <a:tc>
                  <a:txBody>
                    <a:bodyPr/>
                    <a:lstStyle/>
                    <a:p>
                      <a:pPr algn="ctr"/>
                      <a:r>
                        <a:rPr lang="fr-FR" dirty="0" smtClean="0"/>
                        <a:t>Entreprise B</a:t>
                      </a:r>
                      <a:endParaRPr lang="fr-FR" dirty="0"/>
                    </a:p>
                  </a:txBody>
                  <a:tcPr/>
                </a:tc>
              </a:tr>
              <a:tr h="370840">
                <a:tc>
                  <a:txBody>
                    <a:bodyPr/>
                    <a:lstStyle/>
                    <a:p>
                      <a:r>
                        <a:rPr lang="fr-FR" dirty="0" smtClean="0"/>
                        <a:t>ROIC</a:t>
                      </a:r>
                      <a:endParaRPr lang="fr-FR" dirty="0"/>
                    </a:p>
                  </a:txBody>
                  <a:tcPr/>
                </a:tc>
                <a:tc>
                  <a:txBody>
                    <a:bodyPr/>
                    <a:lstStyle/>
                    <a:p>
                      <a:pPr algn="ctr"/>
                      <a:r>
                        <a:rPr lang="fr-FR" dirty="0" smtClean="0"/>
                        <a:t>3%</a:t>
                      </a:r>
                      <a:endParaRPr lang="fr-FR" dirty="0"/>
                    </a:p>
                  </a:txBody>
                  <a:tcPr/>
                </a:tc>
                <a:tc>
                  <a:txBody>
                    <a:bodyPr/>
                    <a:lstStyle/>
                    <a:p>
                      <a:pPr algn="ctr"/>
                      <a:r>
                        <a:rPr lang="fr-FR" dirty="0" smtClean="0"/>
                        <a:t>7%</a:t>
                      </a:r>
                      <a:endParaRPr lang="fr-FR" dirty="0"/>
                    </a:p>
                  </a:txBody>
                  <a:tcPr/>
                </a:tc>
              </a:tr>
              <a:tr h="370840">
                <a:tc>
                  <a:txBody>
                    <a:bodyPr/>
                    <a:lstStyle/>
                    <a:p>
                      <a:r>
                        <a:rPr lang="fr-FR" dirty="0" smtClean="0"/>
                        <a:t>NBC</a:t>
                      </a:r>
                      <a:endParaRPr lang="fr-FR" dirty="0"/>
                    </a:p>
                  </a:txBody>
                  <a:tcPr/>
                </a:tc>
                <a:tc>
                  <a:txBody>
                    <a:bodyPr/>
                    <a:lstStyle/>
                    <a:p>
                      <a:pPr algn="ctr"/>
                      <a:r>
                        <a:rPr lang="fr-FR" dirty="0" smtClean="0"/>
                        <a:t>5%</a:t>
                      </a:r>
                      <a:endParaRPr lang="fr-FR" dirty="0"/>
                    </a:p>
                  </a:txBody>
                  <a:tcPr/>
                </a:tc>
                <a:tc>
                  <a:txBody>
                    <a:bodyPr/>
                    <a:lstStyle/>
                    <a:p>
                      <a:pPr algn="ctr"/>
                      <a:r>
                        <a:rPr lang="fr-FR" dirty="0" smtClean="0"/>
                        <a:t>5%</a:t>
                      </a:r>
                      <a:endParaRPr lang="fr-FR" dirty="0"/>
                    </a:p>
                  </a:txBody>
                  <a:tcPr/>
                </a:tc>
              </a:tr>
              <a:tr h="370840">
                <a:tc>
                  <a:txBody>
                    <a:bodyPr/>
                    <a:lstStyle/>
                    <a:p>
                      <a:r>
                        <a:rPr lang="fr-FR" dirty="0" err="1" smtClean="0"/>
                        <a:t>Minority</a:t>
                      </a:r>
                      <a:r>
                        <a:rPr lang="fr-FR" baseline="0" dirty="0" smtClean="0"/>
                        <a:t> </a:t>
                      </a:r>
                      <a:r>
                        <a:rPr lang="fr-FR" baseline="0" dirty="0" err="1" smtClean="0"/>
                        <a:t>interest</a:t>
                      </a:r>
                      <a:r>
                        <a:rPr lang="fr-FR" baseline="0" dirty="0" smtClean="0"/>
                        <a:t> </a:t>
                      </a:r>
                      <a:r>
                        <a:rPr lang="fr-FR" baseline="0" dirty="0" err="1" smtClean="0"/>
                        <a:t>Share</a:t>
                      </a:r>
                      <a:endParaRPr lang="fr-FR" dirty="0"/>
                    </a:p>
                  </a:txBody>
                  <a:tcPr/>
                </a:tc>
                <a:tc>
                  <a:txBody>
                    <a:bodyPr/>
                    <a:lstStyle/>
                    <a:p>
                      <a:pPr algn="ctr"/>
                      <a:r>
                        <a:rPr lang="fr-FR" dirty="0" smtClean="0"/>
                        <a:t>1.0</a:t>
                      </a:r>
                      <a:endParaRPr lang="fr-FR" dirty="0"/>
                    </a:p>
                  </a:txBody>
                  <a:tcPr/>
                </a:tc>
                <a:tc>
                  <a:txBody>
                    <a:bodyPr/>
                    <a:lstStyle/>
                    <a:p>
                      <a:pPr algn="ctr"/>
                      <a:r>
                        <a:rPr lang="fr-FR" dirty="0" smtClean="0"/>
                        <a:t>1.0</a:t>
                      </a:r>
                      <a:endParaRPr lang="fr-FR" dirty="0"/>
                    </a:p>
                  </a:txBody>
                  <a:tcPr/>
                </a:tc>
              </a:tr>
              <a:tr h="370840">
                <a:tc>
                  <a:txBody>
                    <a:bodyPr/>
                    <a:lstStyle/>
                    <a:p>
                      <a:r>
                        <a:rPr lang="fr-FR" dirty="0" err="1" smtClean="0"/>
                        <a:t>Payout</a:t>
                      </a:r>
                      <a:r>
                        <a:rPr lang="fr-FR" dirty="0" smtClean="0"/>
                        <a:t> Ratio</a:t>
                      </a:r>
                      <a:endParaRPr lang="fr-FR" dirty="0"/>
                    </a:p>
                  </a:txBody>
                  <a:tcPr/>
                </a:tc>
                <a:tc>
                  <a:txBody>
                    <a:bodyPr/>
                    <a:lstStyle/>
                    <a:p>
                      <a:pPr algn="ctr"/>
                      <a:r>
                        <a:rPr lang="fr-FR" dirty="0" smtClean="0"/>
                        <a:t>0%</a:t>
                      </a:r>
                      <a:endParaRPr lang="fr-FR" dirty="0"/>
                    </a:p>
                  </a:txBody>
                  <a:tcPr/>
                </a:tc>
                <a:tc>
                  <a:txBody>
                    <a:bodyPr/>
                    <a:lstStyle/>
                    <a:p>
                      <a:pPr algn="ctr"/>
                      <a:r>
                        <a:rPr lang="fr-FR" dirty="0" smtClean="0"/>
                        <a:t>0%</a:t>
                      </a:r>
                      <a:endParaRPr lang="fr-FR" dirty="0"/>
                    </a:p>
                  </a:txBody>
                  <a:tcPr/>
                </a:tc>
              </a:tr>
            </a:tbl>
          </a:graphicData>
        </a:graphic>
      </p:graphicFrame>
      <p:sp>
        <p:nvSpPr>
          <p:cNvPr id="5" name="ZoneTexte 4"/>
          <p:cNvSpPr txBox="1"/>
          <p:nvPr/>
        </p:nvSpPr>
        <p:spPr>
          <a:xfrm>
            <a:off x="2987824" y="4149080"/>
            <a:ext cx="3183885" cy="369332"/>
          </a:xfrm>
          <a:prstGeom prst="rect">
            <a:avLst/>
          </a:prstGeom>
          <a:noFill/>
        </p:spPr>
        <p:txBody>
          <a:bodyPr wrap="none" rtlCol="0">
            <a:spAutoFit/>
          </a:bodyPr>
          <a:lstStyle/>
          <a:p>
            <a:r>
              <a:rPr lang="fr-FR" dirty="0" err="1" smtClean="0"/>
              <a:t>g</a:t>
            </a:r>
            <a:r>
              <a:rPr lang="fr-FR" baseline="-25000" dirty="0" err="1" smtClean="0"/>
              <a:t>A</a:t>
            </a:r>
            <a:r>
              <a:rPr lang="fr-FR" dirty="0"/>
              <a:t> </a:t>
            </a:r>
            <a:r>
              <a:rPr lang="fr-FR" dirty="0" smtClean="0"/>
              <a:t>= (3%+(3%-5%)x1x(1-0)) = 1%</a:t>
            </a:r>
            <a:endParaRPr lang="fr-FR" dirty="0"/>
          </a:p>
        </p:txBody>
      </p:sp>
      <p:sp>
        <p:nvSpPr>
          <p:cNvPr id="6" name="ZoneTexte 5"/>
          <p:cNvSpPr txBox="1"/>
          <p:nvPr/>
        </p:nvSpPr>
        <p:spPr>
          <a:xfrm>
            <a:off x="3006793" y="5085182"/>
            <a:ext cx="3183885" cy="646331"/>
          </a:xfrm>
          <a:prstGeom prst="rect">
            <a:avLst/>
          </a:prstGeom>
          <a:noFill/>
        </p:spPr>
        <p:txBody>
          <a:bodyPr wrap="none" rtlCol="0">
            <a:spAutoFit/>
          </a:bodyPr>
          <a:lstStyle/>
          <a:p>
            <a:r>
              <a:rPr lang="fr-FR" dirty="0" err="1" smtClean="0"/>
              <a:t>g</a:t>
            </a:r>
            <a:r>
              <a:rPr lang="fr-FR" baseline="-25000" dirty="0" err="1" smtClean="0"/>
              <a:t>B</a:t>
            </a:r>
            <a:r>
              <a:rPr lang="fr-FR" dirty="0" smtClean="0"/>
              <a:t> = (7%+(7%-5%)x1x(1-0)) = 9%</a:t>
            </a:r>
          </a:p>
          <a:p>
            <a:endParaRPr lang="fr-FR" dirty="0"/>
          </a:p>
        </p:txBody>
      </p:sp>
    </p:spTree>
    <p:extLst>
      <p:ext uri="{BB962C8B-B14F-4D97-AF65-F5344CB8AC3E}">
        <p14:creationId xmlns:p14="http://schemas.microsoft.com/office/powerpoint/2010/main" val="26415036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Commentaires</a:t>
            </a:r>
            <a:endParaRPr lang="fr-FR" dirty="0"/>
          </a:p>
        </p:txBody>
      </p:sp>
      <p:sp>
        <p:nvSpPr>
          <p:cNvPr id="3" name="Espace réservé du contenu 2"/>
          <p:cNvSpPr>
            <a:spLocks noGrp="1"/>
          </p:cNvSpPr>
          <p:nvPr>
            <p:ph idx="1"/>
          </p:nvPr>
        </p:nvSpPr>
        <p:spPr/>
        <p:txBody>
          <a:bodyPr/>
          <a:lstStyle/>
          <a:p>
            <a:r>
              <a:rPr lang="fr-FR" dirty="0" smtClean="0"/>
              <a:t>Comme l’entreprise A est caractérisée par un </a:t>
            </a:r>
            <a:r>
              <a:rPr lang="fr-FR" dirty="0" err="1" smtClean="0"/>
              <a:t>spread</a:t>
            </a:r>
            <a:r>
              <a:rPr lang="fr-FR" dirty="0" smtClean="0"/>
              <a:t> négatif, son levier financier a un impact négatif sur le taux de croissance soutenable</a:t>
            </a:r>
          </a:p>
          <a:p>
            <a:r>
              <a:rPr lang="fr-FR" dirty="0" smtClean="0"/>
              <a:t>En conclusion, le taux de croissance soutenable est fonction de trois paramètres :</a:t>
            </a:r>
          </a:p>
          <a:p>
            <a:pPr lvl="1"/>
            <a:r>
              <a:rPr lang="fr-FR" dirty="0" smtClean="0"/>
              <a:t>La profitabilité</a:t>
            </a:r>
          </a:p>
          <a:p>
            <a:pPr lvl="1"/>
            <a:r>
              <a:rPr lang="fr-FR" dirty="0" smtClean="0"/>
              <a:t>La structure financière (le levier)</a:t>
            </a:r>
          </a:p>
          <a:p>
            <a:pPr lvl="1"/>
            <a:r>
              <a:rPr lang="fr-FR" dirty="0" smtClean="0"/>
              <a:t>La politique de dividende</a:t>
            </a:r>
            <a:endParaRPr lang="fr-FR" dirty="0"/>
          </a:p>
        </p:txBody>
      </p:sp>
    </p:spTree>
    <p:extLst>
      <p:ext uri="{BB962C8B-B14F-4D97-AF65-F5344CB8AC3E}">
        <p14:creationId xmlns:p14="http://schemas.microsoft.com/office/powerpoint/2010/main" val="17401406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La croissance crée-t-elle toujours de la valeur ?</a:t>
            </a:r>
            <a:endParaRPr lang="fr-FR" dirty="0"/>
          </a:p>
        </p:txBody>
      </p:sp>
      <mc:AlternateContent xmlns:mc="http://schemas.openxmlformats.org/markup-compatibility/2006" xmlns:a14="http://schemas.microsoft.com/office/drawing/2010/main">
        <mc:Choice Requires="a14">
          <p:sp>
            <p:nvSpPr>
              <p:cNvPr id="3" name="Espace réservé du contenu 2"/>
              <p:cNvSpPr>
                <a:spLocks noGrp="1"/>
              </p:cNvSpPr>
              <p:nvPr>
                <p:ph idx="1"/>
              </p:nvPr>
            </p:nvSpPr>
            <p:spPr/>
            <p:txBody>
              <a:bodyPr/>
              <a:lstStyle/>
              <a:p>
                <a14:m>
                  <m:oMath xmlns:m="http://schemas.openxmlformats.org/officeDocument/2006/math">
                    <m:r>
                      <a:rPr lang="fr-FR" sz="2800" b="0" i="1" smtClean="0">
                        <a:latin typeface="Cambria Math"/>
                      </a:rPr>
                      <m:t>𝐸𝑉𝐴</m:t>
                    </m:r>
                    <m:r>
                      <a:rPr lang="fr-FR" sz="2800" b="0" i="1" baseline="30000" smtClean="0">
                        <a:latin typeface="Cambria Math"/>
                      </a:rPr>
                      <m:t>®</m:t>
                    </m:r>
                    <m:r>
                      <a:rPr lang="fr-FR" sz="2800" b="0" i="1" smtClean="0">
                        <a:latin typeface="Cambria Math"/>
                      </a:rPr>
                      <m:t>=</m:t>
                    </m:r>
                    <m:d>
                      <m:dPr>
                        <m:ctrlPr>
                          <a:rPr lang="fr-FR" sz="2800" b="0" i="1" smtClean="0">
                            <a:latin typeface="Cambria Math"/>
                          </a:rPr>
                        </m:ctrlPr>
                      </m:dPr>
                      <m:e>
                        <m:r>
                          <a:rPr lang="fr-FR" sz="2800" b="0" i="1" smtClean="0">
                            <a:latin typeface="Cambria Math"/>
                          </a:rPr>
                          <m:t>𝑅𝑂𝐼𝐶</m:t>
                        </m:r>
                        <m:r>
                          <a:rPr lang="fr-FR" sz="2800" b="0" i="1" smtClean="0">
                            <a:latin typeface="Cambria Math"/>
                          </a:rPr>
                          <m:t> −</m:t>
                        </m:r>
                        <m:r>
                          <a:rPr lang="fr-FR" sz="2800" b="0" i="1" smtClean="0">
                            <a:latin typeface="Cambria Math"/>
                          </a:rPr>
                          <m:t>𝑊𝐴𝐶𝐶</m:t>
                        </m:r>
                      </m:e>
                    </m:d>
                    <m:r>
                      <a:rPr lang="fr-FR" sz="2800" b="0" i="1" smtClean="0">
                        <a:latin typeface="Cambria Math"/>
                      </a:rPr>
                      <m:t> </m:t>
                    </m:r>
                    <m:r>
                      <a:rPr lang="fr-FR" sz="2800" b="0" i="1" smtClean="0">
                        <a:latin typeface="Cambria Math"/>
                      </a:rPr>
                      <m:t>𝑥</m:t>
                    </m:r>
                    <m:r>
                      <a:rPr lang="fr-FR" sz="2800" b="0" i="1" smtClean="0">
                        <a:latin typeface="Cambria Math"/>
                      </a:rPr>
                      <m:t> </m:t>
                    </m:r>
                    <m:r>
                      <a:rPr lang="fr-FR" sz="2800" b="0" i="1" smtClean="0">
                        <a:latin typeface="Cambria Math"/>
                      </a:rPr>
                      <m:t>𝐼𝑛𝑣𝑒𝑠𝑡𝑒𝑑</m:t>
                    </m:r>
                    <m:r>
                      <a:rPr lang="fr-FR" sz="2800" b="0" i="1" smtClean="0">
                        <a:latin typeface="Cambria Math"/>
                      </a:rPr>
                      <m:t> </m:t>
                    </m:r>
                    <m:r>
                      <a:rPr lang="fr-FR" sz="2800" b="0" i="1" smtClean="0">
                        <a:latin typeface="Cambria Math"/>
                      </a:rPr>
                      <m:t>𝐶𝑎𝑝𝑖𝑡𝑎𝑙</m:t>
                    </m:r>
                  </m:oMath>
                </a14:m>
                <a:endParaRPr lang="fr-FR" sz="2800" dirty="0" smtClean="0"/>
              </a:p>
              <a:p>
                <a:endParaRPr lang="fr-FR" sz="2800" dirty="0"/>
              </a:p>
              <a:p>
                <a14:m>
                  <m:oMath xmlns:m="http://schemas.openxmlformats.org/officeDocument/2006/math">
                    <m:r>
                      <a:rPr lang="fr-FR" sz="2800" b="0" i="1" smtClean="0">
                        <a:latin typeface="Cambria Math"/>
                      </a:rPr>
                      <m:t>𝑅𝑅</m:t>
                    </m:r>
                    <m:r>
                      <a:rPr lang="fr-FR" sz="2800" b="0" i="1" smtClean="0">
                        <a:latin typeface="Cambria Math"/>
                      </a:rPr>
                      <m:t>=</m:t>
                    </m:r>
                    <m:d>
                      <m:dPr>
                        <m:ctrlPr>
                          <a:rPr lang="fr-FR" sz="2800" b="0" i="1" smtClean="0">
                            <a:latin typeface="Cambria Math"/>
                          </a:rPr>
                        </m:ctrlPr>
                      </m:dPr>
                      <m:e>
                        <m:r>
                          <a:rPr lang="fr-FR" sz="2800" b="0" i="1" smtClean="0">
                            <a:latin typeface="Cambria Math"/>
                          </a:rPr>
                          <m:t>𝑅𝑂𝐸</m:t>
                        </m:r>
                        <m:r>
                          <a:rPr lang="fr-FR" sz="2800" b="0" i="1" smtClean="0">
                            <a:latin typeface="Cambria Math"/>
                          </a:rPr>
                          <m:t> −</m:t>
                        </m:r>
                        <m:r>
                          <a:rPr lang="fr-FR" sz="2800" b="0" i="1" smtClean="0">
                            <a:latin typeface="Cambria Math"/>
                          </a:rPr>
                          <m:t>𝑘𝑒</m:t>
                        </m:r>
                      </m:e>
                    </m:d>
                    <m:r>
                      <a:rPr lang="fr-FR" sz="2800" b="0" i="1" smtClean="0">
                        <a:latin typeface="Cambria Math"/>
                      </a:rPr>
                      <m:t> </m:t>
                    </m:r>
                    <m:r>
                      <a:rPr lang="fr-FR" sz="2800" b="0" i="1" smtClean="0">
                        <a:latin typeface="Cambria Math"/>
                      </a:rPr>
                      <m:t>𝑥</m:t>
                    </m:r>
                    <m:r>
                      <a:rPr lang="fr-FR" sz="2800" b="0" i="1" smtClean="0">
                        <a:latin typeface="Cambria Math"/>
                      </a:rPr>
                      <m:t>  </m:t>
                    </m:r>
                    <m:r>
                      <a:rPr lang="fr-FR" sz="2800" b="0" i="1" smtClean="0">
                        <a:latin typeface="Cambria Math"/>
                      </a:rPr>
                      <m:t>𝐸𝑞𝑢𝑖𝑡𝑦</m:t>
                    </m:r>
                  </m:oMath>
                </a14:m>
                <a:endParaRPr lang="fr-FR" sz="2800" dirty="0" smtClean="0"/>
              </a:p>
              <a:p>
                <a:pPr lvl="1"/>
                <a:r>
                  <a:rPr lang="fr-FR" sz="2400" dirty="0" smtClean="0"/>
                  <a:t>RR : Résultat résiduel</a:t>
                </a:r>
              </a:p>
              <a:p>
                <a:pPr lvl="1"/>
                <a:r>
                  <a:rPr lang="fr-FR" sz="2400" dirty="0" err="1"/>
                  <a:t>k</a:t>
                </a:r>
                <a:r>
                  <a:rPr lang="fr-FR" sz="2400" baseline="-25000" dirty="0" err="1" smtClean="0"/>
                  <a:t>e</a:t>
                </a:r>
                <a:r>
                  <a:rPr lang="fr-FR" sz="2400" baseline="-25000" dirty="0" smtClean="0"/>
                  <a:t> </a:t>
                </a:r>
                <a:r>
                  <a:rPr lang="fr-FR" sz="2400" dirty="0" smtClean="0"/>
                  <a:t>: Coût des capitaux propres</a:t>
                </a:r>
                <a:endParaRPr lang="fr-FR" sz="2400" baseline="-25000" dirty="0" smtClean="0"/>
              </a:p>
              <a:p>
                <a:pPr marL="0" indent="0">
                  <a:buNone/>
                </a:pPr>
                <a:endParaRPr lang="fr-FR" sz="2800" dirty="0"/>
              </a:p>
            </p:txBody>
          </p:sp>
        </mc:Choice>
        <mc:Fallback xmlns="">
          <p:sp>
            <p:nvSpPr>
              <p:cNvPr id="3" name="Espace réservé du contenu 2"/>
              <p:cNvSpPr>
                <a:spLocks noGrp="1" noRot="1" noChangeAspect="1" noMove="1" noResize="1" noEditPoints="1" noAdjustHandles="1" noChangeArrowheads="1" noChangeShapeType="1" noTextEdit="1"/>
              </p:cNvSpPr>
              <p:nvPr>
                <p:ph idx="1"/>
              </p:nvPr>
            </p:nvSpPr>
            <p:spPr>
              <a:blipFill rotWithShape="1">
                <a:blip r:embed="rId2"/>
                <a:stretch>
                  <a:fillRect/>
                </a:stretch>
              </a:blipFill>
            </p:spPr>
            <p:txBody>
              <a:bodyPr/>
              <a:lstStyle/>
              <a:p>
                <a:r>
                  <a:rPr lang="fr-FR">
                    <a:noFill/>
                  </a:rPr>
                  <a:t> </a:t>
                </a:r>
              </a:p>
            </p:txBody>
          </p:sp>
        </mc:Fallback>
      </mc:AlternateContent>
    </p:spTree>
    <p:extLst>
      <p:ext uri="{BB962C8B-B14F-4D97-AF65-F5344CB8AC3E}">
        <p14:creationId xmlns:p14="http://schemas.microsoft.com/office/powerpoint/2010/main" val="41766594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Quelle est la qualité de la croissance ?</a:t>
            </a:r>
            <a:endParaRPr lang="fr-FR" dirty="0"/>
          </a:p>
        </p:txBody>
      </p:sp>
      <p:sp>
        <p:nvSpPr>
          <p:cNvPr id="4" name="ZoneTexte 3"/>
          <p:cNvSpPr txBox="1"/>
          <p:nvPr/>
        </p:nvSpPr>
        <p:spPr>
          <a:xfrm>
            <a:off x="467543" y="4192217"/>
            <a:ext cx="680379" cy="369332"/>
          </a:xfrm>
          <a:prstGeom prst="rect">
            <a:avLst/>
          </a:prstGeom>
          <a:noFill/>
        </p:spPr>
        <p:txBody>
          <a:bodyPr wrap="none" rtlCol="0">
            <a:spAutoFit/>
          </a:bodyPr>
          <a:lstStyle/>
          <a:p>
            <a:r>
              <a:rPr lang="el-GR" dirty="0" smtClean="0"/>
              <a:t>Δ</a:t>
            </a:r>
            <a:r>
              <a:rPr lang="fr-FR" dirty="0" smtClean="0"/>
              <a:t>EVA</a:t>
            </a:r>
            <a:endParaRPr lang="fr-FR" dirty="0"/>
          </a:p>
        </p:txBody>
      </p:sp>
      <p:sp>
        <p:nvSpPr>
          <p:cNvPr id="5" name="ZoneTexte 4"/>
          <p:cNvSpPr txBox="1"/>
          <p:nvPr/>
        </p:nvSpPr>
        <p:spPr>
          <a:xfrm>
            <a:off x="1691680" y="3068960"/>
            <a:ext cx="823623" cy="369332"/>
          </a:xfrm>
          <a:prstGeom prst="rect">
            <a:avLst/>
          </a:prstGeom>
          <a:noFill/>
        </p:spPr>
        <p:txBody>
          <a:bodyPr wrap="none" rtlCol="0">
            <a:spAutoFit/>
          </a:bodyPr>
          <a:lstStyle/>
          <a:p>
            <a:r>
              <a:rPr lang="el-GR" dirty="0" smtClean="0"/>
              <a:t>Δ</a:t>
            </a:r>
            <a:r>
              <a:rPr lang="fr-FR" dirty="0" smtClean="0"/>
              <a:t> ROIC</a:t>
            </a:r>
            <a:endParaRPr lang="fr-FR" dirty="0"/>
          </a:p>
        </p:txBody>
      </p:sp>
      <p:sp>
        <p:nvSpPr>
          <p:cNvPr id="6" name="ZoneTexte 5"/>
          <p:cNvSpPr txBox="1"/>
          <p:nvPr/>
        </p:nvSpPr>
        <p:spPr>
          <a:xfrm>
            <a:off x="1717902" y="5445224"/>
            <a:ext cx="940386" cy="369332"/>
          </a:xfrm>
          <a:prstGeom prst="rect">
            <a:avLst/>
          </a:prstGeom>
          <a:noFill/>
        </p:spPr>
        <p:txBody>
          <a:bodyPr wrap="none" rtlCol="0">
            <a:spAutoFit/>
          </a:bodyPr>
          <a:lstStyle/>
          <a:p>
            <a:r>
              <a:rPr lang="el-GR" dirty="0" smtClean="0"/>
              <a:t>Δ</a:t>
            </a:r>
            <a:r>
              <a:rPr lang="fr-FR" dirty="0" smtClean="0"/>
              <a:t> WACC</a:t>
            </a:r>
          </a:p>
        </p:txBody>
      </p:sp>
      <p:sp>
        <p:nvSpPr>
          <p:cNvPr id="7" name="ZoneTexte 6"/>
          <p:cNvSpPr txBox="1"/>
          <p:nvPr/>
        </p:nvSpPr>
        <p:spPr>
          <a:xfrm>
            <a:off x="2987824" y="2204864"/>
            <a:ext cx="1462836" cy="369332"/>
          </a:xfrm>
          <a:prstGeom prst="rect">
            <a:avLst/>
          </a:prstGeom>
          <a:noFill/>
        </p:spPr>
        <p:txBody>
          <a:bodyPr wrap="none" rtlCol="0">
            <a:spAutoFit/>
          </a:bodyPr>
          <a:lstStyle/>
          <a:p>
            <a:r>
              <a:rPr lang="el-GR" dirty="0" smtClean="0"/>
              <a:t>Δ</a:t>
            </a:r>
            <a:r>
              <a:rPr lang="fr-FR" dirty="0" smtClean="0"/>
              <a:t> Profitabilité</a:t>
            </a:r>
          </a:p>
        </p:txBody>
      </p:sp>
      <p:sp>
        <p:nvSpPr>
          <p:cNvPr id="8" name="ZoneTexte 7"/>
          <p:cNvSpPr txBox="1"/>
          <p:nvPr/>
        </p:nvSpPr>
        <p:spPr>
          <a:xfrm>
            <a:off x="5072246" y="1444134"/>
            <a:ext cx="623889" cy="369332"/>
          </a:xfrm>
          <a:prstGeom prst="rect">
            <a:avLst/>
          </a:prstGeom>
          <a:noFill/>
        </p:spPr>
        <p:txBody>
          <a:bodyPr wrap="none" rtlCol="0">
            <a:spAutoFit/>
          </a:bodyPr>
          <a:lstStyle/>
          <a:p>
            <a:r>
              <a:rPr lang="el-GR" dirty="0" smtClean="0"/>
              <a:t>Δ</a:t>
            </a:r>
            <a:r>
              <a:rPr lang="fr-FR" dirty="0" smtClean="0"/>
              <a:t> CA</a:t>
            </a:r>
          </a:p>
        </p:txBody>
      </p:sp>
      <p:sp>
        <p:nvSpPr>
          <p:cNvPr id="9" name="ZoneTexte 8"/>
          <p:cNvSpPr txBox="1"/>
          <p:nvPr/>
        </p:nvSpPr>
        <p:spPr>
          <a:xfrm>
            <a:off x="5082896" y="1840601"/>
            <a:ext cx="1399229" cy="369332"/>
          </a:xfrm>
          <a:prstGeom prst="rect">
            <a:avLst/>
          </a:prstGeom>
          <a:noFill/>
        </p:spPr>
        <p:txBody>
          <a:bodyPr wrap="none" rtlCol="0">
            <a:spAutoFit/>
          </a:bodyPr>
          <a:lstStyle/>
          <a:p>
            <a:r>
              <a:rPr lang="el-GR" dirty="0" smtClean="0"/>
              <a:t>Δ</a:t>
            </a:r>
            <a:r>
              <a:rPr lang="fr-FR" dirty="0" smtClean="0"/>
              <a:t> Production</a:t>
            </a:r>
          </a:p>
        </p:txBody>
      </p:sp>
      <p:sp>
        <p:nvSpPr>
          <p:cNvPr id="10" name="ZoneTexte 9"/>
          <p:cNvSpPr txBox="1"/>
          <p:nvPr/>
        </p:nvSpPr>
        <p:spPr>
          <a:xfrm>
            <a:off x="5095462" y="2210261"/>
            <a:ext cx="1326966" cy="369332"/>
          </a:xfrm>
          <a:prstGeom prst="rect">
            <a:avLst/>
          </a:prstGeom>
          <a:noFill/>
        </p:spPr>
        <p:txBody>
          <a:bodyPr wrap="none" rtlCol="0">
            <a:spAutoFit/>
          </a:bodyPr>
          <a:lstStyle/>
          <a:p>
            <a:r>
              <a:rPr lang="el-GR" dirty="0" smtClean="0"/>
              <a:t>Δ</a:t>
            </a:r>
            <a:r>
              <a:rPr lang="fr-FR" dirty="0" smtClean="0"/>
              <a:t> Marketing</a:t>
            </a:r>
          </a:p>
        </p:txBody>
      </p:sp>
      <p:sp>
        <p:nvSpPr>
          <p:cNvPr id="11" name="ZoneTexte 10"/>
          <p:cNvSpPr txBox="1"/>
          <p:nvPr/>
        </p:nvSpPr>
        <p:spPr>
          <a:xfrm>
            <a:off x="5085466" y="2581400"/>
            <a:ext cx="1477328" cy="369332"/>
          </a:xfrm>
          <a:prstGeom prst="rect">
            <a:avLst/>
          </a:prstGeom>
          <a:noFill/>
        </p:spPr>
        <p:txBody>
          <a:bodyPr wrap="none" rtlCol="0">
            <a:spAutoFit/>
          </a:bodyPr>
          <a:lstStyle/>
          <a:p>
            <a:r>
              <a:rPr lang="el-GR" dirty="0" smtClean="0"/>
              <a:t>Δ</a:t>
            </a:r>
            <a:r>
              <a:rPr lang="fr-FR" dirty="0" smtClean="0"/>
              <a:t> Distribution</a:t>
            </a:r>
          </a:p>
        </p:txBody>
      </p:sp>
      <p:sp>
        <p:nvSpPr>
          <p:cNvPr id="12" name="ZoneTexte 11"/>
          <p:cNvSpPr txBox="1"/>
          <p:nvPr/>
        </p:nvSpPr>
        <p:spPr>
          <a:xfrm>
            <a:off x="5116498" y="2964584"/>
            <a:ext cx="1808700" cy="369332"/>
          </a:xfrm>
          <a:prstGeom prst="rect">
            <a:avLst/>
          </a:prstGeom>
          <a:noFill/>
        </p:spPr>
        <p:txBody>
          <a:bodyPr wrap="none" rtlCol="0">
            <a:spAutoFit/>
          </a:bodyPr>
          <a:lstStyle/>
          <a:p>
            <a:r>
              <a:rPr lang="el-GR" dirty="0" smtClean="0"/>
              <a:t>Δ</a:t>
            </a:r>
            <a:r>
              <a:rPr lang="fr-FR" dirty="0" smtClean="0"/>
              <a:t>  Administration</a:t>
            </a:r>
          </a:p>
        </p:txBody>
      </p:sp>
      <p:sp>
        <p:nvSpPr>
          <p:cNvPr id="13" name="ZoneTexte 12"/>
          <p:cNvSpPr txBox="1"/>
          <p:nvPr/>
        </p:nvSpPr>
        <p:spPr>
          <a:xfrm>
            <a:off x="3136422" y="4181360"/>
            <a:ext cx="1165640" cy="369332"/>
          </a:xfrm>
          <a:prstGeom prst="rect">
            <a:avLst/>
          </a:prstGeom>
          <a:noFill/>
        </p:spPr>
        <p:txBody>
          <a:bodyPr wrap="none" rtlCol="0">
            <a:spAutoFit/>
          </a:bodyPr>
          <a:lstStyle/>
          <a:p>
            <a:r>
              <a:rPr lang="el-GR" dirty="0" smtClean="0"/>
              <a:t>Δ</a:t>
            </a:r>
            <a:r>
              <a:rPr lang="fr-FR" dirty="0" smtClean="0"/>
              <a:t> Rotation</a:t>
            </a:r>
          </a:p>
        </p:txBody>
      </p:sp>
      <p:sp>
        <p:nvSpPr>
          <p:cNvPr id="14" name="ZoneTexte 13"/>
          <p:cNvSpPr txBox="1"/>
          <p:nvPr/>
        </p:nvSpPr>
        <p:spPr>
          <a:xfrm>
            <a:off x="5082896" y="3632079"/>
            <a:ext cx="1786643" cy="369332"/>
          </a:xfrm>
          <a:prstGeom prst="rect">
            <a:avLst/>
          </a:prstGeom>
          <a:noFill/>
        </p:spPr>
        <p:txBody>
          <a:bodyPr wrap="none" rtlCol="0">
            <a:spAutoFit/>
          </a:bodyPr>
          <a:lstStyle/>
          <a:p>
            <a:r>
              <a:rPr lang="el-GR" dirty="0" smtClean="0"/>
              <a:t>Δ</a:t>
            </a:r>
            <a:r>
              <a:rPr lang="fr-FR" dirty="0" smtClean="0"/>
              <a:t> Actifs tangibles</a:t>
            </a:r>
          </a:p>
        </p:txBody>
      </p:sp>
      <p:sp>
        <p:nvSpPr>
          <p:cNvPr id="15" name="ZoneTexte 14"/>
          <p:cNvSpPr txBox="1"/>
          <p:nvPr/>
        </p:nvSpPr>
        <p:spPr>
          <a:xfrm>
            <a:off x="5055840" y="4001411"/>
            <a:ext cx="2604687" cy="369332"/>
          </a:xfrm>
          <a:prstGeom prst="rect">
            <a:avLst/>
          </a:prstGeom>
          <a:noFill/>
        </p:spPr>
        <p:txBody>
          <a:bodyPr wrap="none" rtlCol="0">
            <a:spAutoFit/>
          </a:bodyPr>
          <a:lstStyle/>
          <a:p>
            <a:r>
              <a:rPr lang="el-GR" dirty="0" smtClean="0"/>
              <a:t>Δ</a:t>
            </a:r>
            <a:r>
              <a:rPr lang="fr-FR" dirty="0" smtClean="0"/>
              <a:t>  Créances d’exploitation</a:t>
            </a:r>
          </a:p>
        </p:txBody>
      </p:sp>
      <p:sp>
        <p:nvSpPr>
          <p:cNvPr id="16" name="Accolade ouvrante 15"/>
          <p:cNvSpPr/>
          <p:nvPr/>
        </p:nvSpPr>
        <p:spPr>
          <a:xfrm>
            <a:off x="4644008" y="1376939"/>
            <a:ext cx="261743" cy="201274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7" name="Accolade ouvrante 16"/>
          <p:cNvSpPr/>
          <p:nvPr/>
        </p:nvSpPr>
        <p:spPr>
          <a:xfrm>
            <a:off x="4625214" y="3611475"/>
            <a:ext cx="261743" cy="150910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8" name="ZoneTexte 17"/>
          <p:cNvSpPr txBox="1"/>
          <p:nvPr/>
        </p:nvSpPr>
        <p:spPr>
          <a:xfrm>
            <a:off x="5078350" y="4376883"/>
            <a:ext cx="959365" cy="369332"/>
          </a:xfrm>
          <a:prstGeom prst="rect">
            <a:avLst/>
          </a:prstGeom>
          <a:noFill/>
        </p:spPr>
        <p:txBody>
          <a:bodyPr wrap="none" rtlCol="0">
            <a:spAutoFit/>
          </a:bodyPr>
          <a:lstStyle/>
          <a:p>
            <a:r>
              <a:rPr lang="el-GR" dirty="0" smtClean="0"/>
              <a:t>Δ</a:t>
            </a:r>
            <a:r>
              <a:rPr lang="fr-FR" dirty="0" smtClean="0"/>
              <a:t> Stocks</a:t>
            </a:r>
          </a:p>
        </p:txBody>
      </p:sp>
      <p:sp>
        <p:nvSpPr>
          <p:cNvPr id="19" name="ZoneTexte 18"/>
          <p:cNvSpPr txBox="1"/>
          <p:nvPr/>
        </p:nvSpPr>
        <p:spPr>
          <a:xfrm>
            <a:off x="5061483" y="4769099"/>
            <a:ext cx="2310569" cy="369332"/>
          </a:xfrm>
          <a:prstGeom prst="rect">
            <a:avLst/>
          </a:prstGeom>
          <a:noFill/>
        </p:spPr>
        <p:txBody>
          <a:bodyPr wrap="none" rtlCol="0">
            <a:spAutoFit/>
          </a:bodyPr>
          <a:lstStyle/>
          <a:p>
            <a:r>
              <a:rPr lang="el-GR" dirty="0" smtClean="0"/>
              <a:t>Δ</a:t>
            </a:r>
            <a:r>
              <a:rPr lang="fr-FR" dirty="0" smtClean="0"/>
              <a:t> Dettes d’exploitation</a:t>
            </a:r>
          </a:p>
        </p:txBody>
      </p:sp>
      <p:sp>
        <p:nvSpPr>
          <p:cNvPr id="20" name="Accolade ouvrante 19"/>
          <p:cNvSpPr/>
          <p:nvPr/>
        </p:nvSpPr>
        <p:spPr>
          <a:xfrm>
            <a:off x="2658288" y="2013978"/>
            <a:ext cx="375256" cy="2529613"/>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21" name="Accolade ouvrante 20"/>
          <p:cNvSpPr/>
          <p:nvPr/>
        </p:nvSpPr>
        <p:spPr>
          <a:xfrm>
            <a:off x="1147923" y="2950732"/>
            <a:ext cx="543757" cy="2863824"/>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22" name="ZoneTexte 21"/>
          <p:cNvSpPr txBox="1"/>
          <p:nvPr/>
        </p:nvSpPr>
        <p:spPr>
          <a:xfrm>
            <a:off x="3253184" y="5147203"/>
            <a:ext cx="932115" cy="369332"/>
          </a:xfrm>
          <a:prstGeom prst="rect">
            <a:avLst/>
          </a:prstGeom>
          <a:noFill/>
        </p:spPr>
        <p:txBody>
          <a:bodyPr wrap="none" rtlCol="0">
            <a:spAutoFit/>
          </a:bodyPr>
          <a:lstStyle/>
          <a:p>
            <a:r>
              <a:rPr lang="el-GR" dirty="0" smtClean="0"/>
              <a:t>Δ</a:t>
            </a:r>
            <a:r>
              <a:rPr lang="fr-FR" dirty="0" smtClean="0"/>
              <a:t> Levier</a:t>
            </a:r>
          </a:p>
        </p:txBody>
      </p:sp>
      <p:sp>
        <p:nvSpPr>
          <p:cNvPr id="23" name="ZoneTexte 22"/>
          <p:cNvSpPr txBox="1"/>
          <p:nvPr/>
        </p:nvSpPr>
        <p:spPr>
          <a:xfrm>
            <a:off x="3229452" y="5532815"/>
            <a:ext cx="1657505" cy="369332"/>
          </a:xfrm>
          <a:prstGeom prst="rect">
            <a:avLst/>
          </a:prstGeom>
          <a:noFill/>
        </p:spPr>
        <p:txBody>
          <a:bodyPr wrap="none" rtlCol="0">
            <a:spAutoFit/>
          </a:bodyPr>
          <a:lstStyle/>
          <a:p>
            <a:r>
              <a:rPr lang="el-GR" dirty="0" smtClean="0"/>
              <a:t>Δ</a:t>
            </a:r>
            <a:r>
              <a:rPr lang="fr-FR" dirty="0" smtClean="0"/>
              <a:t> Taux d’intérêt</a:t>
            </a:r>
          </a:p>
        </p:txBody>
      </p:sp>
      <p:sp>
        <p:nvSpPr>
          <p:cNvPr id="24" name="ZoneTexte 23"/>
          <p:cNvSpPr txBox="1"/>
          <p:nvPr/>
        </p:nvSpPr>
        <p:spPr>
          <a:xfrm>
            <a:off x="3235273" y="5902147"/>
            <a:ext cx="1860189" cy="369332"/>
          </a:xfrm>
          <a:prstGeom prst="rect">
            <a:avLst/>
          </a:prstGeom>
          <a:noFill/>
        </p:spPr>
        <p:txBody>
          <a:bodyPr wrap="none" rtlCol="0">
            <a:spAutoFit/>
          </a:bodyPr>
          <a:lstStyle/>
          <a:p>
            <a:r>
              <a:rPr lang="el-GR" dirty="0" smtClean="0"/>
              <a:t>Δ</a:t>
            </a:r>
            <a:r>
              <a:rPr lang="fr-FR" dirty="0" smtClean="0"/>
              <a:t>  Coût du Capital</a:t>
            </a:r>
          </a:p>
        </p:txBody>
      </p:sp>
      <p:sp>
        <p:nvSpPr>
          <p:cNvPr id="25" name="Accolade ouvrante 24"/>
          <p:cNvSpPr/>
          <p:nvPr/>
        </p:nvSpPr>
        <p:spPr>
          <a:xfrm>
            <a:off x="2845916" y="5120577"/>
            <a:ext cx="290506" cy="96623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Tree>
    <p:extLst>
      <p:ext uri="{BB962C8B-B14F-4D97-AF65-F5344CB8AC3E}">
        <p14:creationId xmlns:p14="http://schemas.microsoft.com/office/powerpoint/2010/main" val="8482124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Espace réservé du pied de page 4"/>
          <p:cNvSpPr>
            <a:spLocks noGrp="1"/>
          </p:cNvSpPr>
          <p:nvPr>
            <p:ph type="ftr" sz="quarter" idx="11"/>
          </p:nvPr>
        </p:nvSpPr>
        <p:spPr/>
        <p:txBody>
          <a:bodyPr/>
          <a:lstStyle/>
          <a:p>
            <a:endParaRPr lang="fr-FR"/>
          </a:p>
          <a:p>
            <a:r>
              <a:rPr lang="fr-FR"/>
              <a:t>		Analyse financière par les flux </a:t>
            </a:r>
          </a:p>
        </p:txBody>
      </p:sp>
      <p:sp>
        <p:nvSpPr>
          <p:cNvPr id="15" name="Espace réservé du numéro de diapositive 5"/>
          <p:cNvSpPr>
            <a:spLocks noGrp="1"/>
          </p:cNvSpPr>
          <p:nvPr>
            <p:ph type="sldNum" sz="quarter" idx="12"/>
          </p:nvPr>
        </p:nvSpPr>
        <p:spPr/>
        <p:txBody>
          <a:bodyPr/>
          <a:lstStyle/>
          <a:p>
            <a:endParaRPr lang="fr-FR"/>
          </a:p>
          <a:p>
            <a:fld id="{3E072FF7-6D46-4E2D-8BC2-1F4C3F0AD94D}" type="slidenum">
              <a:rPr lang="fr-FR"/>
              <a:pPr/>
              <a:t>7</a:t>
            </a:fld>
            <a:endParaRPr lang="fr-FR"/>
          </a:p>
        </p:txBody>
      </p:sp>
      <p:sp>
        <p:nvSpPr>
          <p:cNvPr id="61442" name="Rectangle 2"/>
          <p:cNvSpPr>
            <a:spLocks noChangeArrowheads="1"/>
          </p:cNvSpPr>
          <p:nvPr/>
        </p:nvSpPr>
        <p:spPr bwMode="auto">
          <a:xfrm>
            <a:off x="1981200" y="228600"/>
            <a:ext cx="7162800" cy="549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r>
              <a:rPr lang="fr-FR" sz="3000">
                <a:solidFill>
                  <a:srgbClr val="DE6422"/>
                </a:solidFill>
                <a:latin typeface="Tahoma" pitchFamily="34" charset="0"/>
              </a:rPr>
              <a:t>Analyse du Free Cash Flow</a:t>
            </a:r>
            <a:endParaRPr lang="fr-FR">
              <a:latin typeface="Tahoma" pitchFamily="34" charset="0"/>
            </a:endParaRPr>
          </a:p>
        </p:txBody>
      </p:sp>
      <p:sp>
        <p:nvSpPr>
          <p:cNvPr id="61443" name="Rectangle 3"/>
          <p:cNvSpPr>
            <a:spLocks noChangeArrowheads="1"/>
          </p:cNvSpPr>
          <p:nvPr/>
        </p:nvSpPr>
        <p:spPr bwMode="auto">
          <a:xfrm>
            <a:off x="1981200" y="838200"/>
            <a:ext cx="7162800" cy="396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r>
              <a:rPr lang="fr-FR" sz="2000">
                <a:solidFill>
                  <a:srgbClr val="826E64"/>
                </a:solidFill>
                <a:latin typeface="Tahoma" pitchFamily="34" charset="0"/>
              </a:rPr>
              <a:t>Le calcul du Free Cash Flow</a:t>
            </a:r>
            <a:endParaRPr lang="fr-FR" sz="2000">
              <a:latin typeface="Tahoma" pitchFamily="34" charset="0"/>
            </a:endParaRPr>
          </a:p>
        </p:txBody>
      </p:sp>
      <p:sp>
        <p:nvSpPr>
          <p:cNvPr id="61444" name="Rectangle 4"/>
          <p:cNvSpPr>
            <a:spLocks noChangeArrowheads="1"/>
          </p:cNvSpPr>
          <p:nvPr/>
        </p:nvSpPr>
        <p:spPr bwMode="auto">
          <a:xfrm>
            <a:off x="457200" y="1257300"/>
            <a:ext cx="4724400" cy="1028700"/>
          </a:xfrm>
          <a:prstGeom prst="rect">
            <a:avLst/>
          </a:prstGeom>
          <a:gradFill rotWithShape="0">
            <a:gsLst>
              <a:gs pos="0">
                <a:srgbClr val="DDDDDD"/>
              </a:gs>
              <a:gs pos="100000">
                <a:srgbClr val="DDDDDD">
                  <a:gamma/>
                  <a:shade val="76078"/>
                  <a:invGamma/>
                </a:srgbClr>
              </a:gs>
            </a:gsLst>
            <a:path path="shape">
              <a:fillToRect l="50000" t="50000" r="50000" b="50000"/>
            </a:path>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341" tIns="42670" rIns="85341" bIns="42670" anchor="ctr"/>
          <a:lstStyle/>
          <a:p>
            <a:pPr algn="ctr" defTabSz="854075"/>
            <a:r>
              <a:rPr lang="fr-FR" sz="1800" b="1">
                <a:latin typeface="Arial Narrow" pitchFamily="34" charset="0"/>
              </a:rPr>
              <a:t>Ressources d’exploitation </a:t>
            </a:r>
          </a:p>
          <a:p>
            <a:pPr algn="ctr" defTabSz="854075">
              <a:buFontTx/>
              <a:buChar char="-"/>
            </a:pPr>
            <a:r>
              <a:rPr lang="fr-FR" sz="1800" b="1">
                <a:latin typeface="Arial Narrow" pitchFamily="34" charset="0"/>
              </a:rPr>
              <a:t> Moyens d’exploitation</a:t>
            </a:r>
          </a:p>
          <a:p>
            <a:pPr algn="ctr" defTabSz="854075"/>
            <a:r>
              <a:rPr lang="fr-FR" sz="1800" b="1">
                <a:solidFill>
                  <a:srgbClr val="FF0000"/>
                </a:solidFill>
                <a:latin typeface="Arial Narrow" pitchFamily="34" charset="0"/>
              </a:rPr>
              <a:t> A = CF EXP</a:t>
            </a:r>
          </a:p>
        </p:txBody>
      </p:sp>
      <p:sp>
        <p:nvSpPr>
          <p:cNvPr id="61445" name="Rectangle 5"/>
          <p:cNvSpPr>
            <a:spLocks noChangeArrowheads="1"/>
          </p:cNvSpPr>
          <p:nvPr/>
        </p:nvSpPr>
        <p:spPr bwMode="auto">
          <a:xfrm>
            <a:off x="457200" y="2362200"/>
            <a:ext cx="4724400" cy="1447800"/>
          </a:xfrm>
          <a:prstGeom prst="rect">
            <a:avLst/>
          </a:prstGeom>
          <a:gradFill rotWithShape="0">
            <a:gsLst>
              <a:gs pos="0">
                <a:srgbClr val="DDDDDD"/>
              </a:gs>
              <a:gs pos="100000">
                <a:srgbClr val="DDDDDD">
                  <a:gamma/>
                  <a:shade val="76078"/>
                  <a:invGamma/>
                </a:srgbClr>
              </a:gs>
            </a:gsLst>
            <a:path path="shape">
              <a:fillToRect l="50000" t="50000" r="50000" b="50000"/>
            </a:path>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341" tIns="42670" rIns="85341" bIns="42670" anchor="ctr"/>
          <a:lstStyle/>
          <a:p>
            <a:pPr algn="ctr" defTabSz="854075">
              <a:buFontTx/>
              <a:buChar char="-"/>
            </a:pPr>
            <a:r>
              <a:rPr lang="fr-FR" sz="1800" b="1">
                <a:latin typeface="Arial Narrow" pitchFamily="34" charset="0"/>
              </a:rPr>
              <a:t> Frais financiers </a:t>
            </a:r>
          </a:p>
          <a:p>
            <a:pPr algn="ctr" defTabSz="854075"/>
            <a:r>
              <a:rPr lang="fr-FR" sz="1800" b="1">
                <a:latin typeface="Arial Narrow" pitchFamily="34" charset="0"/>
              </a:rPr>
              <a:t>+ produits financiers</a:t>
            </a:r>
          </a:p>
          <a:p>
            <a:pPr algn="ctr" defTabSz="854075">
              <a:buFontTx/>
              <a:buChar char="-"/>
            </a:pPr>
            <a:r>
              <a:rPr lang="fr-FR" sz="1800" b="1">
                <a:latin typeface="Arial Narrow" pitchFamily="34" charset="0"/>
              </a:rPr>
              <a:t> IS</a:t>
            </a:r>
          </a:p>
          <a:p>
            <a:pPr algn="ctr" defTabSz="854075"/>
            <a:r>
              <a:rPr lang="fr-FR" sz="1800" b="1">
                <a:latin typeface="Arial Narrow" pitchFamily="34" charset="0"/>
              </a:rPr>
              <a:t>+/- éléments exceptionnels</a:t>
            </a:r>
          </a:p>
          <a:p>
            <a:pPr algn="ctr" defTabSz="854075"/>
            <a:r>
              <a:rPr lang="fr-FR" sz="1800" b="1">
                <a:solidFill>
                  <a:srgbClr val="FF0000"/>
                </a:solidFill>
                <a:latin typeface="Arial Narrow" pitchFamily="34" charset="0"/>
              </a:rPr>
              <a:t>B = Free Cash Flow</a:t>
            </a:r>
          </a:p>
        </p:txBody>
      </p:sp>
      <p:sp>
        <p:nvSpPr>
          <p:cNvPr id="61446" name="Rectangle 6"/>
          <p:cNvSpPr>
            <a:spLocks noChangeArrowheads="1"/>
          </p:cNvSpPr>
          <p:nvPr/>
        </p:nvSpPr>
        <p:spPr bwMode="auto">
          <a:xfrm>
            <a:off x="457200" y="3962400"/>
            <a:ext cx="4724400" cy="914400"/>
          </a:xfrm>
          <a:prstGeom prst="rect">
            <a:avLst/>
          </a:prstGeom>
          <a:gradFill rotWithShape="0">
            <a:gsLst>
              <a:gs pos="0">
                <a:srgbClr val="DDDDDD"/>
              </a:gs>
              <a:gs pos="100000">
                <a:srgbClr val="DDDDDD">
                  <a:gamma/>
                  <a:shade val="76078"/>
                  <a:invGamma/>
                </a:srgbClr>
              </a:gs>
            </a:gsLst>
            <a:path path="shape">
              <a:fillToRect l="50000" t="50000" r="50000" b="50000"/>
            </a:path>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341" tIns="42670" rIns="85341" bIns="42670" anchor="ctr"/>
          <a:lstStyle/>
          <a:p>
            <a:pPr algn="ctr" defTabSz="854075">
              <a:buFontTx/>
              <a:buChar char="-"/>
            </a:pPr>
            <a:r>
              <a:rPr lang="fr-FR" sz="1800" b="1">
                <a:latin typeface="Arial Narrow" pitchFamily="34" charset="0"/>
              </a:rPr>
              <a:t> Dividendes (1)</a:t>
            </a:r>
          </a:p>
          <a:p>
            <a:pPr algn="ctr" defTabSz="854075">
              <a:buFontTx/>
              <a:buChar char="-"/>
            </a:pPr>
            <a:r>
              <a:rPr lang="fr-FR" sz="1800" b="1">
                <a:latin typeface="Arial Narrow" pitchFamily="34" charset="0"/>
              </a:rPr>
              <a:t>/+ opérations stratégiques (acquisition / cession) </a:t>
            </a:r>
          </a:p>
          <a:p>
            <a:pPr algn="ctr" defTabSz="854075"/>
            <a:r>
              <a:rPr lang="fr-FR" sz="1800" b="1">
                <a:solidFill>
                  <a:srgbClr val="FF0000"/>
                </a:solidFill>
                <a:latin typeface="Arial Narrow" pitchFamily="34" charset="0"/>
              </a:rPr>
              <a:t>C = Solde de financement des opérations</a:t>
            </a:r>
          </a:p>
        </p:txBody>
      </p:sp>
      <p:sp>
        <p:nvSpPr>
          <p:cNvPr id="61449" name="Text Box 9"/>
          <p:cNvSpPr txBox="1">
            <a:spLocks noChangeArrowheads="1"/>
          </p:cNvSpPr>
          <p:nvPr/>
        </p:nvSpPr>
        <p:spPr bwMode="auto">
          <a:xfrm>
            <a:off x="1295400" y="5880100"/>
            <a:ext cx="3581400"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1600">
                <a:latin typeface="Helvetica" pitchFamily="34" charset="0"/>
              </a:rPr>
              <a:t>La définition du Free cash Flow n’est pas normée =&gt; toujours regarder son mode de calcul lorsqu’il est donné</a:t>
            </a:r>
          </a:p>
        </p:txBody>
      </p:sp>
      <p:sp>
        <p:nvSpPr>
          <p:cNvPr id="61450" name="Text Box 10"/>
          <p:cNvSpPr txBox="1">
            <a:spLocks noChangeArrowheads="1"/>
          </p:cNvSpPr>
          <p:nvPr/>
        </p:nvSpPr>
        <p:spPr bwMode="auto">
          <a:xfrm>
            <a:off x="5486400" y="914400"/>
            <a:ext cx="3429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30000"/>
              </a:spcBef>
            </a:pPr>
            <a:r>
              <a:rPr lang="fr-FR" sz="1600" b="1">
                <a:solidFill>
                  <a:srgbClr val="826E64"/>
                </a:solidFill>
                <a:effectLst>
                  <a:outerShdw blurRad="38100" dist="38100" dir="2700000" algn="tl">
                    <a:srgbClr val="C0C0C0"/>
                  </a:outerShdw>
                </a:effectLst>
                <a:latin typeface="Helvetica" pitchFamily="34" charset="0"/>
              </a:rPr>
              <a:t>Le Free Cash Flow c’est : </a:t>
            </a:r>
          </a:p>
          <a:p>
            <a:pPr>
              <a:spcBef>
                <a:spcPct val="30000"/>
              </a:spcBef>
            </a:pPr>
            <a:r>
              <a:rPr lang="fr-FR" sz="1600">
                <a:latin typeface="Helvetica" pitchFamily="34" charset="0"/>
              </a:rPr>
              <a:t>Le dégagement de marges de manœuvre financière issues des opérations  </a:t>
            </a:r>
          </a:p>
        </p:txBody>
      </p:sp>
      <p:sp>
        <p:nvSpPr>
          <p:cNvPr id="61451" name="Text Box 11"/>
          <p:cNvSpPr txBox="1">
            <a:spLocks noChangeArrowheads="1"/>
          </p:cNvSpPr>
          <p:nvPr/>
        </p:nvSpPr>
        <p:spPr bwMode="auto">
          <a:xfrm>
            <a:off x="5410200" y="2057400"/>
            <a:ext cx="3733800" cy="2049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20000"/>
              </a:spcBef>
            </a:pPr>
            <a:r>
              <a:rPr lang="fr-FR" sz="1600" b="1">
                <a:solidFill>
                  <a:srgbClr val="826E64"/>
                </a:solidFill>
                <a:effectLst>
                  <a:outerShdw blurRad="38100" dist="38100" dir="2700000" algn="tl">
                    <a:srgbClr val="C0C0C0"/>
                  </a:outerShdw>
                </a:effectLst>
                <a:latin typeface="Helvetica" pitchFamily="34" charset="0"/>
              </a:rPr>
              <a:t>Un FCF positif permet : </a:t>
            </a:r>
          </a:p>
          <a:p>
            <a:pPr>
              <a:spcBef>
                <a:spcPct val="20000"/>
              </a:spcBef>
              <a:buFontTx/>
              <a:buChar char="•"/>
            </a:pPr>
            <a:r>
              <a:rPr lang="fr-FR" sz="1600">
                <a:latin typeface="Helvetica" pitchFamily="34" charset="0"/>
              </a:rPr>
              <a:t> La rémunération des dividendes </a:t>
            </a:r>
          </a:p>
          <a:p>
            <a:pPr>
              <a:spcBef>
                <a:spcPct val="20000"/>
              </a:spcBef>
              <a:buFontTx/>
              <a:buChar char="•"/>
            </a:pPr>
            <a:r>
              <a:rPr lang="fr-FR" sz="1600">
                <a:latin typeface="Helvetica" pitchFamily="34" charset="0"/>
              </a:rPr>
              <a:t> La pratique de la croissance externe </a:t>
            </a:r>
          </a:p>
          <a:p>
            <a:pPr>
              <a:spcBef>
                <a:spcPct val="20000"/>
              </a:spcBef>
              <a:buFontTx/>
              <a:buChar char="•"/>
            </a:pPr>
            <a:r>
              <a:rPr lang="fr-FR" sz="1600">
                <a:latin typeface="Helvetica" pitchFamily="34" charset="0"/>
              </a:rPr>
              <a:t> La constitution d’un trésor de guerre </a:t>
            </a:r>
          </a:p>
          <a:p>
            <a:pPr>
              <a:spcBef>
                <a:spcPct val="20000"/>
              </a:spcBef>
              <a:buFontTx/>
              <a:buChar char="•"/>
            </a:pPr>
            <a:r>
              <a:rPr lang="fr-FR" sz="1600">
                <a:latin typeface="Helvetica" pitchFamily="34" charset="0"/>
              </a:rPr>
              <a:t> Le desserrement des contraintes financières (désendettement)</a:t>
            </a:r>
          </a:p>
          <a:p>
            <a:pPr>
              <a:spcBef>
                <a:spcPct val="20000"/>
              </a:spcBef>
              <a:buFontTx/>
              <a:buChar char="•"/>
            </a:pPr>
            <a:r>
              <a:rPr lang="fr-FR" sz="1600">
                <a:latin typeface="Helvetica" pitchFamily="34" charset="0"/>
              </a:rPr>
              <a:t> Le rachat des actions</a:t>
            </a:r>
          </a:p>
        </p:txBody>
      </p:sp>
      <p:pic>
        <p:nvPicPr>
          <p:cNvPr id="61452" name="Picture 12" descr="6198276-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 y="6019800"/>
            <a:ext cx="687388" cy="584200"/>
          </a:xfrm>
          <a:prstGeom prst="rect">
            <a:avLst/>
          </a:prstGeom>
          <a:noFill/>
          <a:extLst>
            <a:ext uri="{909E8E84-426E-40DD-AFC4-6F175D3DCCD1}">
              <a14:hiddenFill xmlns:a14="http://schemas.microsoft.com/office/drawing/2010/main">
                <a:solidFill>
                  <a:srgbClr val="FFFFFF"/>
                </a:solidFill>
              </a14:hiddenFill>
            </a:ext>
          </a:extLst>
        </p:spPr>
      </p:pic>
      <p:sp>
        <p:nvSpPr>
          <p:cNvPr id="61453" name="Rectangle 13"/>
          <p:cNvSpPr>
            <a:spLocks noChangeArrowheads="1"/>
          </p:cNvSpPr>
          <p:nvPr/>
        </p:nvSpPr>
        <p:spPr bwMode="auto">
          <a:xfrm>
            <a:off x="457200" y="4953000"/>
            <a:ext cx="4724400" cy="914400"/>
          </a:xfrm>
          <a:prstGeom prst="rect">
            <a:avLst/>
          </a:prstGeom>
          <a:gradFill rotWithShape="0">
            <a:gsLst>
              <a:gs pos="0">
                <a:srgbClr val="DDDDDD"/>
              </a:gs>
              <a:gs pos="100000">
                <a:srgbClr val="DDDDDD">
                  <a:gamma/>
                  <a:shade val="76078"/>
                  <a:invGamma/>
                </a:srgbClr>
              </a:gs>
            </a:gsLst>
            <a:path path="shape">
              <a:fillToRect l="50000" t="50000" r="50000" b="50000"/>
            </a:path>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341" tIns="42670" rIns="85341" bIns="42670" anchor="ctr"/>
          <a:lstStyle/>
          <a:p>
            <a:pPr algn="ctr" defTabSz="854075">
              <a:buFontTx/>
              <a:buChar char="-"/>
            </a:pPr>
            <a:r>
              <a:rPr lang="fr-FR" sz="1800" b="1">
                <a:latin typeface="Arial Narrow" pitchFamily="34" charset="0"/>
              </a:rPr>
              <a:t>/+ capital</a:t>
            </a:r>
          </a:p>
          <a:p>
            <a:pPr algn="ctr" defTabSz="854075">
              <a:buFontTx/>
              <a:buChar char="-"/>
            </a:pPr>
            <a:r>
              <a:rPr lang="fr-FR" sz="1800" b="1">
                <a:latin typeface="Arial Narrow" pitchFamily="34" charset="0"/>
              </a:rPr>
              <a:t>/+ endettement </a:t>
            </a:r>
          </a:p>
          <a:p>
            <a:pPr algn="ctr" defTabSz="854075"/>
            <a:r>
              <a:rPr lang="fr-FR" sz="1800" b="1">
                <a:solidFill>
                  <a:srgbClr val="FF0000"/>
                </a:solidFill>
                <a:latin typeface="Arial Narrow" pitchFamily="34" charset="0"/>
              </a:rPr>
              <a:t>+/- liquidités</a:t>
            </a:r>
          </a:p>
        </p:txBody>
      </p:sp>
      <p:sp>
        <p:nvSpPr>
          <p:cNvPr id="61454" name="Text Box 14"/>
          <p:cNvSpPr txBox="1">
            <a:spLocks noChangeArrowheads="1"/>
          </p:cNvSpPr>
          <p:nvPr/>
        </p:nvSpPr>
        <p:spPr bwMode="auto">
          <a:xfrm>
            <a:off x="381000" y="6629400"/>
            <a:ext cx="37338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1000"/>
              <a:t>(1) Les dividendes sont parfois inclus dans le Free Cash Flow</a:t>
            </a:r>
          </a:p>
        </p:txBody>
      </p:sp>
      <p:sp>
        <p:nvSpPr>
          <p:cNvPr id="61455" name="Text Box 15"/>
          <p:cNvSpPr txBox="1">
            <a:spLocks noChangeArrowheads="1"/>
          </p:cNvSpPr>
          <p:nvPr/>
        </p:nvSpPr>
        <p:spPr bwMode="auto">
          <a:xfrm>
            <a:off x="5410200" y="4114800"/>
            <a:ext cx="3733800" cy="187483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10000"/>
              </a:spcBef>
            </a:pPr>
            <a:r>
              <a:rPr lang="fr-FR" sz="1600" b="1">
                <a:solidFill>
                  <a:srgbClr val="826E64"/>
                </a:solidFill>
                <a:effectLst>
                  <a:outerShdw blurRad="38100" dist="38100" dir="2700000" algn="tl">
                    <a:srgbClr val="C0C0C0"/>
                  </a:outerShdw>
                </a:effectLst>
                <a:latin typeface="Helvetica" pitchFamily="34" charset="0"/>
              </a:rPr>
              <a:t>Un FCF négatif (cash burning) oblige : </a:t>
            </a:r>
          </a:p>
          <a:p>
            <a:pPr>
              <a:spcBef>
                <a:spcPct val="10000"/>
              </a:spcBef>
              <a:buFontTx/>
              <a:buChar char="•"/>
            </a:pPr>
            <a:r>
              <a:rPr lang="fr-FR" sz="1600">
                <a:latin typeface="Helvetica" pitchFamily="34" charset="0"/>
              </a:rPr>
              <a:t> Au resserrement des contraintes financières (endettement ou diminution des liquidités)</a:t>
            </a:r>
          </a:p>
          <a:p>
            <a:pPr>
              <a:spcBef>
                <a:spcPct val="10000"/>
              </a:spcBef>
              <a:buFontTx/>
              <a:buChar char="•"/>
            </a:pPr>
            <a:r>
              <a:rPr lang="fr-FR" sz="1600">
                <a:latin typeface="Helvetica" pitchFamily="34" charset="0"/>
              </a:rPr>
              <a:t> À des désengagements (cession)</a:t>
            </a:r>
          </a:p>
          <a:p>
            <a:pPr>
              <a:spcBef>
                <a:spcPct val="10000"/>
              </a:spcBef>
              <a:buFontTx/>
              <a:buChar char="•"/>
            </a:pPr>
            <a:r>
              <a:rPr lang="fr-FR" sz="1600">
                <a:latin typeface="Helvetica" pitchFamily="34" charset="0"/>
              </a:rPr>
              <a:t> À une augmentation du capital</a:t>
            </a:r>
          </a:p>
        </p:txBody>
      </p:sp>
    </p:spTree>
    <p:extLst>
      <p:ext uri="{BB962C8B-B14F-4D97-AF65-F5344CB8AC3E}">
        <p14:creationId xmlns:p14="http://schemas.microsoft.com/office/powerpoint/2010/main" val="10593016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endParaRPr lang="fr-FR"/>
          </a:p>
          <a:p>
            <a:r>
              <a:rPr lang="fr-FR"/>
              <a:t>		Analyse financière par les flux </a:t>
            </a:r>
          </a:p>
        </p:txBody>
      </p:sp>
      <p:sp>
        <p:nvSpPr>
          <p:cNvPr id="6" name="Espace réservé du numéro de diapositive 5"/>
          <p:cNvSpPr>
            <a:spLocks noGrp="1"/>
          </p:cNvSpPr>
          <p:nvPr>
            <p:ph type="sldNum" sz="quarter" idx="12"/>
          </p:nvPr>
        </p:nvSpPr>
        <p:spPr/>
        <p:txBody>
          <a:bodyPr/>
          <a:lstStyle/>
          <a:p>
            <a:endParaRPr lang="fr-FR"/>
          </a:p>
          <a:p>
            <a:fld id="{061FA731-036F-4DBA-BD48-2D56A061A672}" type="slidenum">
              <a:rPr lang="fr-FR"/>
              <a:pPr/>
              <a:t>8</a:t>
            </a:fld>
            <a:endParaRPr lang="fr-FR"/>
          </a:p>
        </p:txBody>
      </p:sp>
      <p:sp>
        <p:nvSpPr>
          <p:cNvPr id="62466" name="Rectangle 2"/>
          <p:cNvSpPr>
            <a:spLocks noChangeArrowheads="1"/>
          </p:cNvSpPr>
          <p:nvPr/>
        </p:nvSpPr>
        <p:spPr bwMode="auto">
          <a:xfrm>
            <a:off x="1981200" y="0"/>
            <a:ext cx="7162800" cy="549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ctr"/>
            <a:r>
              <a:rPr lang="fr-FR" sz="3000">
                <a:solidFill>
                  <a:srgbClr val="DE6422"/>
                </a:solidFill>
                <a:latin typeface="Tahoma" pitchFamily="34" charset="0"/>
              </a:rPr>
              <a:t>Les modèles de stratégie financière</a:t>
            </a:r>
            <a:endParaRPr lang="fr-FR">
              <a:latin typeface="Tahoma" pitchFamily="34" charset="0"/>
            </a:endParaRPr>
          </a:p>
        </p:txBody>
      </p:sp>
      <p:sp>
        <p:nvSpPr>
          <p:cNvPr id="62468" name="Rectangle 4"/>
          <p:cNvSpPr>
            <a:spLocks noChangeArrowheads="1"/>
          </p:cNvSpPr>
          <p:nvPr/>
        </p:nvSpPr>
        <p:spPr bwMode="auto">
          <a:xfrm>
            <a:off x="457200" y="804863"/>
            <a:ext cx="8147050" cy="6053137"/>
          </a:xfrm>
          <a:prstGeom prst="rect">
            <a:avLst/>
          </a:prstGeom>
          <a:solidFill>
            <a:schemeClr val="bg1"/>
          </a:solidFill>
          <a:ln>
            <a:noFill/>
          </a:ln>
          <a:extLst>
            <a:ext uri="{91240B29-F687-4F45-9708-019B960494DF}">
              <a14:hiddenLine xmlns:a14="http://schemas.microsoft.com/office/drawing/2010/main" w="9525">
                <a:solidFill>
                  <a:schemeClr val="tx1"/>
                </a:solidFill>
                <a:miter lim="800000"/>
                <a:headEnd/>
                <a:tailEnd/>
              </a14:hiddenLine>
            </a:ext>
          </a:extLst>
        </p:spPr>
        <p:txBody>
          <a:bodyPr>
            <a:spAutoFit/>
          </a:bodyPr>
          <a:lstStyle/>
          <a:p>
            <a:pPr>
              <a:spcAft>
                <a:spcPct val="30000"/>
              </a:spcAft>
            </a:pPr>
            <a:r>
              <a:rPr lang="fr-FR" sz="1800" b="1">
                <a:solidFill>
                  <a:srgbClr val="DE6422"/>
                </a:solidFill>
                <a:effectLst>
                  <a:outerShdw blurRad="38100" dist="38100" dir="2700000" algn="tl">
                    <a:srgbClr val="C0C0C0"/>
                  </a:outerShdw>
                </a:effectLst>
                <a:latin typeface="Arial Unicode MS" pitchFamily="34" charset="-128"/>
                <a:cs typeface="Times New Roman" pitchFamily="18" charset="0"/>
              </a:rPr>
              <a:t>Le modèle de financement Autonome</a:t>
            </a:r>
            <a:r>
              <a:rPr lang="fr-FR" sz="1800" b="1">
                <a:solidFill>
                  <a:srgbClr val="DE6422"/>
                </a:solidFill>
                <a:effectLst>
                  <a:outerShdw blurRad="38100" dist="38100" dir="2700000" algn="tl">
                    <a:srgbClr val="C0C0C0"/>
                  </a:outerShdw>
                </a:effectLst>
                <a:latin typeface="Arial Unicode MS" pitchFamily="34" charset="-128"/>
              </a:rPr>
              <a:t> </a:t>
            </a:r>
            <a:endParaRPr lang="fr-FR" sz="1800">
              <a:solidFill>
                <a:srgbClr val="826E64"/>
              </a:solidFill>
              <a:latin typeface="Arial Unicode MS" pitchFamily="34" charset="-128"/>
            </a:endParaRPr>
          </a:p>
          <a:p>
            <a:pPr>
              <a:spcAft>
                <a:spcPct val="30000"/>
              </a:spcAft>
              <a:buFont typeface="Wingdings 3" pitchFamily="18" charset="2"/>
              <a:buChar char="]"/>
            </a:pPr>
            <a:r>
              <a:rPr lang="fr-FR" sz="1800" b="1">
                <a:solidFill>
                  <a:srgbClr val="826E64"/>
                </a:solidFill>
                <a:effectLst>
                  <a:outerShdw blurRad="38100" dist="38100" dir="2700000" algn="tl">
                    <a:srgbClr val="C0C0C0"/>
                  </a:outerShdw>
                </a:effectLst>
                <a:latin typeface="Arial Unicode MS" pitchFamily="34" charset="-128"/>
              </a:rPr>
              <a:t> CF EXP Ob et CF EXP Nor &gt; 10% du CA et FCF &gt; 5 à 6% du CA</a:t>
            </a:r>
            <a:endParaRPr lang="fr-FR" sz="1800">
              <a:latin typeface="Arial Unicode MS" pitchFamily="34" charset="-128"/>
            </a:endParaRPr>
          </a:p>
          <a:p>
            <a:r>
              <a:rPr lang="fr-FR" sz="1800" b="1">
                <a:solidFill>
                  <a:srgbClr val="DE6422"/>
                </a:solidFill>
                <a:effectLst>
                  <a:outerShdw blurRad="38100" dist="38100" dir="2700000" algn="tl">
                    <a:srgbClr val="C0C0C0"/>
                  </a:outerShdw>
                </a:effectLst>
                <a:latin typeface="Arial Unicode MS" pitchFamily="34" charset="-128"/>
                <a:cs typeface="Times New Roman" pitchFamily="18" charset="0"/>
              </a:rPr>
              <a:t>Les modèles de financements Contraints</a:t>
            </a:r>
            <a:endParaRPr lang="fr-FR" sz="1800">
              <a:solidFill>
                <a:srgbClr val="826E64"/>
              </a:solidFill>
              <a:latin typeface="Arial Unicode MS" pitchFamily="34" charset="-128"/>
            </a:endParaRPr>
          </a:p>
          <a:p>
            <a:pPr>
              <a:spcAft>
                <a:spcPct val="30000"/>
              </a:spcAft>
              <a:buFont typeface="Wingdings 3" pitchFamily="18" charset="2"/>
              <a:buChar char="]"/>
            </a:pPr>
            <a:r>
              <a:rPr lang="fr-FR" sz="1800" b="1">
                <a:solidFill>
                  <a:srgbClr val="826E64"/>
                </a:solidFill>
                <a:effectLst>
                  <a:outerShdw blurRad="38100" dist="38100" dir="2700000" algn="tl">
                    <a:srgbClr val="C0C0C0"/>
                  </a:outerShdw>
                </a:effectLst>
                <a:latin typeface="Arial Unicode MS" pitchFamily="34" charset="-128"/>
              </a:rPr>
              <a:t> CF EXP ob &gt; 10% du CA et FCF &gt; 5 à 6 % du CA	mais CF EXP Nor &lt; 10% du CA (sous investissement) =&gt; objectif de réaffectation des ressources : </a:t>
            </a:r>
            <a:r>
              <a:rPr lang="fr-FR" sz="1800" b="1">
                <a:effectLst>
                  <a:outerShdw blurRad="38100" dist="38100" dir="2700000" algn="tl">
                    <a:srgbClr val="C0C0C0"/>
                  </a:outerShdw>
                </a:effectLst>
                <a:latin typeface="Arial Unicode MS"/>
                <a:cs typeface="Times New Roman" pitchFamily="18" charset="0"/>
              </a:rPr>
              <a:t>·   </a:t>
            </a:r>
            <a:r>
              <a:rPr lang="fr-FR" sz="1800" b="1">
                <a:effectLst>
                  <a:outerShdw blurRad="38100" dist="38100" dir="2700000" algn="tl">
                    <a:srgbClr val="C0C0C0"/>
                  </a:outerShdw>
                </a:effectLst>
                <a:latin typeface="Arial Unicode MS" pitchFamily="34" charset="-128"/>
                <a:cs typeface="Times New Roman" pitchFamily="18" charset="0"/>
              </a:rPr>
              <a:t>Investissement de croissance externe : optique Prédation</a:t>
            </a:r>
          </a:p>
          <a:p>
            <a:pPr>
              <a:spcAft>
                <a:spcPct val="30000"/>
              </a:spcAft>
              <a:buFont typeface="Wingdings 3" pitchFamily="18" charset="2"/>
              <a:buNone/>
            </a:pPr>
            <a:r>
              <a:rPr lang="fr-FR" sz="1800" b="1">
                <a:effectLst>
                  <a:outerShdw blurRad="38100" dist="38100" dir="2700000" algn="tl">
                    <a:srgbClr val="C0C0C0"/>
                  </a:outerShdw>
                </a:effectLst>
                <a:latin typeface="Arial Unicode MS"/>
                <a:cs typeface="Times New Roman" pitchFamily="18" charset="0"/>
              </a:rPr>
              <a:t>·   </a:t>
            </a:r>
            <a:r>
              <a:rPr lang="fr-FR" sz="1800" b="1">
                <a:effectLst>
                  <a:outerShdw blurRad="38100" dist="38100" dir="2700000" algn="tl">
                    <a:srgbClr val="C0C0C0"/>
                  </a:outerShdw>
                </a:effectLst>
                <a:latin typeface="Times New Roman" pitchFamily="18" charset="0"/>
                <a:cs typeface="Times New Roman" pitchFamily="18" charset="0"/>
              </a:rPr>
              <a:t> </a:t>
            </a:r>
            <a:r>
              <a:rPr lang="fr-FR" sz="1800" b="1">
                <a:effectLst>
                  <a:outerShdw blurRad="38100" dist="38100" dir="2700000" algn="tl">
                    <a:srgbClr val="C0C0C0"/>
                  </a:outerShdw>
                </a:effectLst>
                <a:latin typeface="Arial Unicode MS" pitchFamily="34" charset="-128"/>
                <a:cs typeface="Times New Roman" pitchFamily="18" charset="0"/>
              </a:rPr>
              <a:t>Dividendes ou rachat d’actions : optique Patrimoine</a:t>
            </a:r>
          </a:p>
          <a:p>
            <a:pPr>
              <a:spcAft>
                <a:spcPct val="30000"/>
              </a:spcAft>
              <a:buFont typeface="Wingdings 3" pitchFamily="18" charset="2"/>
              <a:buNone/>
            </a:pPr>
            <a:r>
              <a:rPr lang="fr-FR" sz="1800" b="1">
                <a:effectLst>
                  <a:outerShdw blurRad="38100" dist="38100" dir="2700000" algn="tl">
                    <a:srgbClr val="C0C0C0"/>
                  </a:outerShdw>
                </a:effectLst>
                <a:latin typeface="Arial Unicode MS"/>
                <a:cs typeface="Times New Roman" pitchFamily="18" charset="0"/>
              </a:rPr>
              <a:t>·</a:t>
            </a:r>
            <a:r>
              <a:rPr lang="fr-FR" sz="1800" b="1">
                <a:effectLst>
                  <a:outerShdw blurRad="38100" dist="38100" dir="2700000" algn="tl">
                    <a:srgbClr val="C0C0C0"/>
                  </a:outerShdw>
                </a:effectLst>
                <a:latin typeface="Symbol" pitchFamily="18" charset="2"/>
                <a:cs typeface="Times New Roman" pitchFamily="18" charset="0"/>
              </a:rPr>
              <a:t>    </a:t>
            </a:r>
            <a:r>
              <a:rPr lang="fr-FR" sz="1800" b="1">
                <a:effectLst>
                  <a:outerShdw blurRad="38100" dist="38100" dir="2700000" algn="tl">
                    <a:srgbClr val="C0C0C0"/>
                  </a:outerShdw>
                </a:effectLst>
                <a:latin typeface="Arial Unicode MS" pitchFamily="34" charset="-128"/>
                <a:cs typeface="Times New Roman" pitchFamily="18" charset="0"/>
              </a:rPr>
              <a:t>Remboursement des dettes : optique Désendettement</a:t>
            </a:r>
          </a:p>
          <a:p>
            <a:pPr>
              <a:spcAft>
                <a:spcPct val="30000"/>
              </a:spcAft>
              <a:buFont typeface="Wingdings 3" pitchFamily="18" charset="2"/>
              <a:buNone/>
            </a:pPr>
            <a:r>
              <a:rPr lang="fr-FR" sz="1800" b="1">
                <a:effectLst>
                  <a:outerShdw blurRad="38100" dist="38100" dir="2700000" algn="tl">
                    <a:srgbClr val="C0C0C0"/>
                  </a:outerShdw>
                </a:effectLst>
                <a:latin typeface="Arial Unicode MS" pitchFamily="34" charset="-128"/>
              </a:rPr>
              <a:t> </a:t>
            </a:r>
            <a:r>
              <a:rPr lang="fr-FR" sz="1800" b="1">
                <a:solidFill>
                  <a:srgbClr val="DE6422"/>
                </a:solidFill>
                <a:effectLst>
                  <a:outerShdw blurRad="38100" dist="38100" dir="2700000" algn="tl">
                    <a:srgbClr val="C0C0C0"/>
                  </a:outerShdw>
                </a:effectLst>
                <a:latin typeface="Arial Unicode MS" pitchFamily="34" charset="-128"/>
              </a:rPr>
              <a:t>L</a:t>
            </a:r>
            <a:r>
              <a:rPr lang="fr-FR" sz="1800" b="1">
                <a:solidFill>
                  <a:srgbClr val="DE6422"/>
                </a:solidFill>
                <a:effectLst>
                  <a:outerShdw blurRad="38100" dist="38100" dir="2700000" algn="tl">
                    <a:srgbClr val="C0C0C0"/>
                  </a:outerShdw>
                </a:effectLst>
                <a:latin typeface="Arial Unicode MS" pitchFamily="34" charset="-128"/>
                <a:cs typeface="Times New Roman" pitchFamily="18" charset="0"/>
              </a:rPr>
              <a:t>e modèle de financement du Redéploiement </a:t>
            </a:r>
            <a:endParaRPr lang="fr-FR" sz="1800">
              <a:solidFill>
                <a:srgbClr val="826E64"/>
              </a:solidFill>
              <a:latin typeface="Arial Unicode MS" pitchFamily="34" charset="-128"/>
            </a:endParaRPr>
          </a:p>
          <a:p>
            <a:pPr>
              <a:spcAft>
                <a:spcPct val="30000"/>
              </a:spcAft>
              <a:buFont typeface="Wingdings 3" pitchFamily="18" charset="2"/>
              <a:buChar char="]"/>
            </a:pPr>
            <a:r>
              <a:rPr lang="fr-FR" sz="1800" b="1">
                <a:solidFill>
                  <a:srgbClr val="826E64"/>
                </a:solidFill>
                <a:effectLst>
                  <a:outerShdw blurRad="38100" dist="38100" dir="2700000" algn="tl">
                    <a:srgbClr val="C0C0C0"/>
                  </a:outerShdw>
                </a:effectLst>
                <a:latin typeface="Arial Unicode MS" pitchFamily="34" charset="-128"/>
              </a:rPr>
              <a:t> CF EXP ob &lt; 10% du CA et FCF &lt; 5% du CA (sous investissement) mais </a:t>
            </a:r>
            <a:r>
              <a:rPr lang="fr-FR" sz="1800" b="1">
                <a:solidFill>
                  <a:srgbClr val="826E64"/>
                </a:solidFill>
                <a:effectLst>
                  <a:outerShdw blurRad="38100" dist="38100" dir="2700000" algn="tl">
                    <a:srgbClr val="C0C0C0"/>
                  </a:outerShdw>
                </a:effectLst>
                <a:latin typeface="Arial Unicode MS" pitchFamily="34" charset="-128"/>
                <a:cs typeface="Times New Roman" pitchFamily="18" charset="0"/>
              </a:rPr>
              <a:t>Investissement de croissance externe &gt; 15 % CA et Produit de cession &gt; 10 à 12 % CA</a:t>
            </a:r>
            <a:r>
              <a:rPr lang="fr-FR" sz="1800" b="1">
                <a:solidFill>
                  <a:srgbClr val="826E64"/>
                </a:solidFill>
                <a:effectLst>
                  <a:outerShdw blurRad="38100" dist="38100" dir="2700000" algn="tl">
                    <a:srgbClr val="C0C0C0"/>
                  </a:outerShdw>
                </a:effectLst>
                <a:latin typeface="Arial Unicode MS" pitchFamily="34" charset="-128"/>
              </a:rPr>
              <a:t> </a:t>
            </a:r>
          </a:p>
          <a:p>
            <a:pPr>
              <a:spcAft>
                <a:spcPct val="30000"/>
              </a:spcAft>
              <a:buFont typeface="Wingdings 3" pitchFamily="18" charset="2"/>
              <a:buNone/>
            </a:pPr>
            <a:r>
              <a:rPr lang="fr-FR" sz="1800" b="1">
                <a:solidFill>
                  <a:srgbClr val="DE6422"/>
                </a:solidFill>
                <a:effectLst>
                  <a:outerShdw blurRad="38100" dist="38100" dir="2700000" algn="tl">
                    <a:srgbClr val="C0C0C0"/>
                  </a:outerShdw>
                </a:effectLst>
                <a:latin typeface="Arial Unicode MS" pitchFamily="34" charset="-128"/>
                <a:cs typeface="Times New Roman" pitchFamily="18" charset="0"/>
              </a:rPr>
              <a:t>Le modèle de financement Volontariste</a:t>
            </a:r>
            <a:r>
              <a:rPr lang="fr-FR" sz="1800" b="1">
                <a:solidFill>
                  <a:srgbClr val="DE6422"/>
                </a:solidFill>
                <a:effectLst>
                  <a:outerShdw blurRad="38100" dist="38100" dir="2700000" algn="tl">
                    <a:srgbClr val="C0C0C0"/>
                  </a:outerShdw>
                </a:effectLst>
                <a:latin typeface="Arial Unicode MS" pitchFamily="34" charset="-128"/>
              </a:rPr>
              <a:t> e</a:t>
            </a:r>
            <a:r>
              <a:rPr lang="fr-FR" sz="1800" b="1">
                <a:solidFill>
                  <a:srgbClr val="DE6422"/>
                </a:solidFill>
                <a:effectLst>
                  <a:outerShdw blurRad="38100" dist="38100" dir="2700000" algn="tl">
                    <a:srgbClr val="C0C0C0"/>
                  </a:outerShdw>
                </a:effectLst>
                <a:latin typeface="Arial Unicode MS" pitchFamily="34" charset="-128"/>
                <a:cs typeface="Times New Roman" pitchFamily="18" charset="0"/>
              </a:rPr>
              <a:t>xpansif</a:t>
            </a:r>
            <a:r>
              <a:rPr lang="fr-FR" sz="1800" b="1">
                <a:solidFill>
                  <a:srgbClr val="826E64"/>
                </a:solidFill>
                <a:effectLst>
                  <a:outerShdw blurRad="38100" dist="38100" dir="2700000" algn="tl">
                    <a:srgbClr val="C0C0C0"/>
                  </a:outerShdw>
                </a:effectLst>
                <a:latin typeface="Arial Unicode MS" pitchFamily="34" charset="-128"/>
              </a:rPr>
              <a:t> </a:t>
            </a:r>
            <a:endParaRPr lang="fr-FR" sz="1800">
              <a:solidFill>
                <a:srgbClr val="826E64"/>
              </a:solidFill>
              <a:latin typeface="Arial Unicode MS" pitchFamily="34" charset="-128"/>
            </a:endParaRPr>
          </a:p>
          <a:p>
            <a:pPr>
              <a:spcAft>
                <a:spcPct val="30000"/>
              </a:spcAft>
              <a:buFont typeface="Wingdings 3" pitchFamily="18" charset="2"/>
              <a:buChar char="]"/>
            </a:pPr>
            <a:r>
              <a:rPr lang="fr-FR" sz="1800" b="1">
                <a:solidFill>
                  <a:srgbClr val="826E64"/>
                </a:solidFill>
                <a:effectLst>
                  <a:outerShdw blurRad="38100" dist="38100" dir="2700000" algn="tl">
                    <a:srgbClr val="C0C0C0"/>
                  </a:outerShdw>
                </a:effectLst>
                <a:latin typeface="Arial Unicode MS" pitchFamily="34" charset="-128"/>
              </a:rPr>
              <a:t> CF EXP ob &lt; 10% du CA et FCF &lt; 2% du CA mais CF EXP Nor &gt; 10% du CA (sur investissement) =&gt; objectif : Expansion temporaire </a:t>
            </a:r>
          </a:p>
          <a:p>
            <a:r>
              <a:rPr lang="fr-FR" sz="1800" b="1">
                <a:solidFill>
                  <a:srgbClr val="DE6422"/>
                </a:solidFill>
                <a:effectLst>
                  <a:outerShdw blurRad="38100" dist="38100" dir="2700000" algn="tl">
                    <a:srgbClr val="C0C0C0"/>
                  </a:outerShdw>
                </a:effectLst>
                <a:latin typeface="Arial Unicode MS" pitchFamily="34" charset="-128"/>
                <a:cs typeface="Times New Roman" pitchFamily="18" charset="0"/>
              </a:rPr>
              <a:t>Le modèle de financement de Sauvetage</a:t>
            </a:r>
            <a:endParaRPr lang="fr-FR" sz="1800">
              <a:solidFill>
                <a:srgbClr val="826E64"/>
              </a:solidFill>
              <a:latin typeface="Arial Unicode MS" pitchFamily="34" charset="-128"/>
            </a:endParaRPr>
          </a:p>
          <a:p>
            <a:pPr>
              <a:spcAft>
                <a:spcPct val="30000"/>
              </a:spcAft>
              <a:buFont typeface="Wingdings 3" pitchFamily="18" charset="2"/>
              <a:buChar char="]"/>
            </a:pPr>
            <a:r>
              <a:rPr lang="fr-FR" sz="1800" b="1">
                <a:solidFill>
                  <a:srgbClr val="826E64"/>
                </a:solidFill>
                <a:effectLst>
                  <a:outerShdw blurRad="38100" dist="38100" dir="2700000" algn="tl">
                    <a:srgbClr val="C0C0C0"/>
                  </a:outerShdw>
                </a:effectLst>
                <a:latin typeface="Arial Unicode MS" pitchFamily="34" charset="-128"/>
              </a:rPr>
              <a:t> CF EXP ob &lt; 10% du CA, FCF &lt; 5% du CA et CF EXP Nor &lt; 10% du CA (sous investissement) =&gt; objectif  : financement externe ou interne (liquidités) ou cession pour poursuivre l’activité </a:t>
            </a:r>
          </a:p>
        </p:txBody>
      </p:sp>
      <p:sp>
        <p:nvSpPr>
          <p:cNvPr id="62467" name="Rectangle 3"/>
          <p:cNvSpPr>
            <a:spLocks noChangeArrowheads="1"/>
          </p:cNvSpPr>
          <p:nvPr/>
        </p:nvSpPr>
        <p:spPr bwMode="auto">
          <a:xfrm>
            <a:off x="1524000" y="533400"/>
            <a:ext cx="7620000" cy="396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ctr"/>
            <a:r>
              <a:rPr lang="fr-FR" sz="2000">
                <a:solidFill>
                  <a:srgbClr val="826E64"/>
                </a:solidFill>
                <a:latin typeface="Tahoma" pitchFamily="34" charset="0"/>
                <a:cs typeface="Times New Roman" pitchFamily="18" charset="0"/>
              </a:rPr>
              <a:t>Cinq modèles de financement</a:t>
            </a:r>
            <a:r>
              <a:rPr lang="fr-FR" sz="2000">
                <a:solidFill>
                  <a:srgbClr val="826E64"/>
                </a:solidFill>
                <a:latin typeface="Tahoma" pitchFamily="34" charset="0"/>
              </a:rPr>
              <a:t> par les flux</a:t>
            </a:r>
          </a:p>
        </p:txBody>
      </p:sp>
    </p:spTree>
    <p:extLst>
      <p:ext uri="{BB962C8B-B14F-4D97-AF65-F5344CB8AC3E}">
        <p14:creationId xmlns:p14="http://schemas.microsoft.com/office/powerpoint/2010/main" val="2699405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Espace réservé du pied de page 4"/>
          <p:cNvSpPr>
            <a:spLocks noGrp="1"/>
          </p:cNvSpPr>
          <p:nvPr>
            <p:ph type="ftr" sz="quarter" idx="11"/>
          </p:nvPr>
        </p:nvSpPr>
        <p:spPr/>
        <p:txBody>
          <a:bodyPr/>
          <a:lstStyle/>
          <a:p>
            <a:endParaRPr lang="fr-FR"/>
          </a:p>
          <a:p>
            <a:r>
              <a:rPr lang="fr-FR"/>
              <a:t>		Analyse financière par les flux </a:t>
            </a:r>
          </a:p>
        </p:txBody>
      </p:sp>
      <p:sp>
        <p:nvSpPr>
          <p:cNvPr id="22" name="Espace réservé du numéro de diapositive 5"/>
          <p:cNvSpPr>
            <a:spLocks noGrp="1"/>
          </p:cNvSpPr>
          <p:nvPr>
            <p:ph type="sldNum" sz="quarter" idx="12"/>
          </p:nvPr>
        </p:nvSpPr>
        <p:spPr/>
        <p:txBody>
          <a:bodyPr/>
          <a:lstStyle/>
          <a:p>
            <a:endParaRPr lang="fr-FR"/>
          </a:p>
          <a:p>
            <a:fld id="{C5CD2838-5EE8-4DC5-BE8A-D5889FC3A7B7}" type="slidenum">
              <a:rPr lang="fr-FR"/>
              <a:pPr/>
              <a:t>9</a:t>
            </a:fld>
            <a:endParaRPr lang="fr-FR"/>
          </a:p>
        </p:txBody>
      </p:sp>
      <p:sp>
        <p:nvSpPr>
          <p:cNvPr id="67586" name="Rectangle 2"/>
          <p:cNvSpPr>
            <a:spLocks noChangeArrowheads="1"/>
          </p:cNvSpPr>
          <p:nvPr/>
        </p:nvSpPr>
        <p:spPr bwMode="auto">
          <a:xfrm>
            <a:off x="1981200" y="0"/>
            <a:ext cx="7162800" cy="549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ctr"/>
            <a:r>
              <a:rPr lang="fr-FR" sz="3000">
                <a:solidFill>
                  <a:srgbClr val="DE6422"/>
                </a:solidFill>
                <a:latin typeface="Tahoma" pitchFamily="34" charset="0"/>
              </a:rPr>
              <a:t>Analyse de la rentabilité</a:t>
            </a:r>
            <a:endParaRPr lang="fr-FR">
              <a:latin typeface="Tahoma" pitchFamily="34" charset="0"/>
            </a:endParaRPr>
          </a:p>
        </p:txBody>
      </p:sp>
      <p:sp>
        <p:nvSpPr>
          <p:cNvPr id="67587" name="Rectangle 3"/>
          <p:cNvSpPr>
            <a:spLocks noChangeArrowheads="1"/>
          </p:cNvSpPr>
          <p:nvPr/>
        </p:nvSpPr>
        <p:spPr bwMode="auto">
          <a:xfrm>
            <a:off x="1524000" y="609600"/>
            <a:ext cx="7620000" cy="396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r>
              <a:rPr lang="fr-FR" sz="2000">
                <a:solidFill>
                  <a:srgbClr val="826E64"/>
                </a:solidFill>
                <a:latin typeface="Tahoma" pitchFamily="34" charset="0"/>
              </a:rPr>
              <a:t>La rentabilité économique ou ROCE ou ROA</a:t>
            </a:r>
          </a:p>
        </p:txBody>
      </p:sp>
      <p:sp>
        <p:nvSpPr>
          <p:cNvPr id="67590" name="Rectangle 6"/>
          <p:cNvSpPr>
            <a:spLocks noChangeArrowheads="1"/>
          </p:cNvSpPr>
          <p:nvPr/>
        </p:nvSpPr>
        <p:spPr bwMode="auto">
          <a:xfrm>
            <a:off x="2557463" y="19716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fr-FR"/>
          </a:p>
        </p:txBody>
      </p:sp>
      <p:sp>
        <p:nvSpPr>
          <p:cNvPr id="67592" name="Rectangle 8"/>
          <p:cNvSpPr>
            <a:spLocks noGrp="1" noChangeArrowheads="1"/>
          </p:cNvSpPr>
          <p:nvPr>
            <p:ph type="body" idx="1"/>
          </p:nvPr>
        </p:nvSpPr>
        <p:spPr>
          <a:xfrm>
            <a:off x="914400" y="1219200"/>
            <a:ext cx="8153400" cy="914400"/>
          </a:xfrm>
          <a:noFill/>
          <a:ln/>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lstStyle/>
          <a:p>
            <a:pPr defTabSz="762000">
              <a:lnSpc>
                <a:spcPct val="90000"/>
              </a:lnSpc>
            </a:pPr>
            <a:r>
              <a:rPr lang="fr-FR" sz="1600">
                <a:latin typeface="Helvetica" pitchFamily="34" charset="0"/>
              </a:rPr>
              <a:t>Du point de vue des investisseurs (l’actionnaire et le banquier), la rentabilité des capitaux investis (ROCE, ROA) doit être au minimum égale au coût des ressources financières (capitaux propres et dettes finançant l’actif économique)</a:t>
            </a:r>
            <a:endParaRPr lang="fr-FR" sz="1600" u="sng">
              <a:latin typeface="Helvetica" pitchFamily="34" charset="0"/>
            </a:endParaRPr>
          </a:p>
        </p:txBody>
      </p:sp>
      <p:grpSp>
        <p:nvGrpSpPr>
          <p:cNvPr id="67593" name="Group 9"/>
          <p:cNvGrpSpPr>
            <a:grpSpLocks/>
          </p:cNvGrpSpPr>
          <p:nvPr/>
        </p:nvGrpSpPr>
        <p:grpSpPr bwMode="auto">
          <a:xfrm>
            <a:off x="990600" y="2057400"/>
            <a:ext cx="7086600" cy="3159125"/>
            <a:chOff x="624" y="2016"/>
            <a:chExt cx="4464" cy="1990"/>
          </a:xfrm>
        </p:grpSpPr>
        <p:sp>
          <p:nvSpPr>
            <p:cNvPr id="67594" name="Text Box 10"/>
            <p:cNvSpPr txBox="1">
              <a:spLocks noChangeArrowheads="1"/>
            </p:cNvSpPr>
            <p:nvPr/>
          </p:nvSpPr>
          <p:spPr bwMode="auto">
            <a:xfrm>
              <a:off x="624" y="2029"/>
              <a:ext cx="1680" cy="227"/>
            </a:xfrm>
            <a:prstGeom prst="rect">
              <a:avLst/>
            </a:prstGeom>
            <a:solidFill>
              <a:srgbClr val="EAEAEA"/>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5341" tIns="42670" rIns="85341" bIns="42670">
              <a:spAutoFit/>
            </a:bodyPr>
            <a:lstStyle/>
            <a:p>
              <a:pPr algn="ctr">
                <a:spcBef>
                  <a:spcPct val="50000"/>
                </a:spcBef>
                <a:buClr>
                  <a:srgbClr val="CC0000"/>
                </a:buClr>
                <a:buSzPct val="80000"/>
                <a:buFont typeface="Wingdings" pitchFamily="2" charset="2"/>
                <a:buNone/>
              </a:pPr>
              <a:r>
                <a:rPr lang="fr-FR" sz="1800" b="1">
                  <a:solidFill>
                    <a:srgbClr val="336699"/>
                  </a:solidFill>
                  <a:effectLst>
                    <a:outerShdw blurRad="38100" dist="38100" dir="2700000" algn="tl">
                      <a:srgbClr val="000000"/>
                    </a:outerShdw>
                  </a:effectLst>
                  <a:latin typeface="Arial Narrow" pitchFamily="34" charset="0"/>
                  <a:cs typeface="Times New Roman" pitchFamily="18" charset="0"/>
                </a:rPr>
                <a:t>Compte de résultat</a:t>
              </a:r>
            </a:p>
          </p:txBody>
        </p:sp>
        <p:sp>
          <p:nvSpPr>
            <p:cNvPr id="67595" name="Text Box 11"/>
            <p:cNvSpPr txBox="1">
              <a:spLocks noChangeArrowheads="1"/>
            </p:cNvSpPr>
            <p:nvPr/>
          </p:nvSpPr>
          <p:spPr bwMode="auto">
            <a:xfrm>
              <a:off x="1488" y="2400"/>
              <a:ext cx="816" cy="1056"/>
            </a:xfrm>
            <a:prstGeom prst="rect">
              <a:avLst/>
            </a:prstGeom>
            <a:gradFill rotWithShape="0">
              <a:gsLst>
                <a:gs pos="0">
                  <a:srgbClr val="336699"/>
                </a:gs>
                <a:gs pos="100000">
                  <a:srgbClr val="336699">
                    <a:gamma/>
                    <a:tint val="0"/>
                    <a:invGamma/>
                  </a:srgbClr>
                </a:gs>
              </a:gsLst>
              <a:path path="shape">
                <a:fillToRect l="50000" t="50000" r="50000" b="50000"/>
              </a:path>
            </a:gradFill>
            <a:ln w="9525">
              <a:solidFill>
                <a:srgbClr val="336699"/>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85341" tIns="42670" rIns="85341" bIns="42670" anchor="ctr"/>
            <a:lstStyle/>
            <a:p>
              <a:pPr algn="ctr">
                <a:spcBef>
                  <a:spcPct val="50000"/>
                </a:spcBef>
                <a:buClr>
                  <a:srgbClr val="CC0000"/>
                </a:buClr>
                <a:buSzPct val="80000"/>
                <a:buFont typeface="Wingdings" pitchFamily="2" charset="2"/>
                <a:buNone/>
              </a:pPr>
              <a:r>
                <a:rPr lang="fr-FR" sz="1600" b="1">
                  <a:effectLst>
                    <a:outerShdw blurRad="38100" dist="38100" dir="2700000" algn="tl">
                      <a:srgbClr val="FFFFFF"/>
                    </a:outerShdw>
                  </a:effectLst>
                  <a:latin typeface="Arial Narrow" pitchFamily="34" charset="0"/>
                  <a:cs typeface="Times New Roman" pitchFamily="18" charset="0"/>
                </a:rPr>
                <a:t>Chiffre d’affaires</a:t>
              </a:r>
            </a:p>
          </p:txBody>
        </p:sp>
        <p:sp>
          <p:nvSpPr>
            <p:cNvPr id="67596" name="Text Box 12"/>
            <p:cNvSpPr txBox="1">
              <a:spLocks noChangeArrowheads="1"/>
            </p:cNvSpPr>
            <p:nvPr/>
          </p:nvSpPr>
          <p:spPr bwMode="auto">
            <a:xfrm>
              <a:off x="624" y="2400"/>
              <a:ext cx="864" cy="1056"/>
            </a:xfrm>
            <a:prstGeom prst="rect">
              <a:avLst/>
            </a:prstGeom>
            <a:gradFill rotWithShape="0">
              <a:gsLst>
                <a:gs pos="0">
                  <a:srgbClr val="336699">
                    <a:gamma/>
                    <a:tint val="0"/>
                    <a:invGamma/>
                  </a:srgbClr>
                </a:gs>
                <a:gs pos="100000">
                  <a:srgbClr val="336699"/>
                </a:gs>
              </a:gsLst>
              <a:path path="shape">
                <a:fillToRect l="50000" t="50000" r="50000" b="50000"/>
              </a:path>
            </a:gradFill>
            <a:ln w="9525">
              <a:solidFill>
                <a:srgbClr val="336699"/>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85341" tIns="42670" rIns="85341" bIns="42670" anchor="ctr"/>
            <a:lstStyle/>
            <a:p>
              <a:pPr algn="ctr">
                <a:spcBef>
                  <a:spcPct val="50000"/>
                </a:spcBef>
                <a:buClr>
                  <a:srgbClr val="CC0000"/>
                </a:buClr>
                <a:buSzPct val="80000"/>
                <a:buFont typeface="Wingdings" pitchFamily="2" charset="2"/>
                <a:buNone/>
              </a:pPr>
              <a:r>
                <a:rPr lang="fr-FR" sz="1600" b="1">
                  <a:effectLst>
                    <a:outerShdw blurRad="38100" dist="38100" dir="2700000" algn="tl">
                      <a:srgbClr val="FFFFFF"/>
                    </a:outerShdw>
                  </a:effectLst>
                  <a:latin typeface="Arial Narrow" pitchFamily="34" charset="0"/>
                  <a:cs typeface="Times New Roman" pitchFamily="18" charset="0"/>
                </a:rPr>
                <a:t>Charges d’exploitation</a:t>
              </a:r>
            </a:p>
          </p:txBody>
        </p:sp>
        <p:sp>
          <p:nvSpPr>
            <p:cNvPr id="67597" name="Text Box 13"/>
            <p:cNvSpPr txBox="1">
              <a:spLocks noChangeArrowheads="1"/>
            </p:cNvSpPr>
            <p:nvPr/>
          </p:nvSpPr>
          <p:spPr bwMode="auto">
            <a:xfrm>
              <a:off x="3304" y="2304"/>
              <a:ext cx="907" cy="1152"/>
            </a:xfrm>
            <a:prstGeom prst="rect">
              <a:avLst/>
            </a:prstGeom>
            <a:gradFill rotWithShape="0">
              <a:gsLst>
                <a:gs pos="0">
                  <a:srgbClr val="336699">
                    <a:gamma/>
                    <a:tint val="0"/>
                    <a:invGamma/>
                  </a:srgbClr>
                </a:gs>
                <a:gs pos="100000">
                  <a:srgbClr val="336699"/>
                </a:gs>
              </a:gsLst>
              <a:path path="shape">
                <a:fillToRect l="50000" t="50000" r="50000" b="50000"/>
              </a:path>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5341" tIns="42670" rIns="85341" bIns="42670" anchor="ctr"/>
            <a:lstStyle/>
            <a:p>
              <a:pPr algn="ctr">
                <a:spcBef>
                  <a:spcPct val="50000"/>
                </a:spcBef>
                <a:buClr>
                  <a:srgbClr val="CC0000"/>
                </a:buClr>
                <a:buSzPct val="80000"/>
                <a:buFont typeface="Wingdings" pitchFamily="2" charset="2"/>
                <a:buNone/>
              </a:pPr>
              <a:r>
                <a:rPr lang="fr-FR" sz="1600" b="1">
                  <a:effectLst>
                    <a:outerShdw blurRad="38100" dist="38100" dir="2700000" algn="tl">
                      <a:srgbClr val="FFFFFF"/>
                    </a:outerShdw>
                  </a:effectLst>
                  <a:latin typeface="Arial Narrow" pitchFamily="34" charset="0"/>
                  <a:cs typeface="Times New Roman" pitchFamily="18" charset="0"/>
                </a:rPr>
                <a:t>CAPITAUX</a:t>
              </a:r>
            </a:p>
            <a:p>
              <a:pPr algn="ctr">
                <a:spcBef>
                  <a:spcPct val="50000"/>
                </a:spcBef>
                <a:buClr>
                  <a:srgbClr val="CC0000"/>
                </a:buClr>
                <a:buSzPct val="80000"/>
                <a:buFont typeface="Wingdings" pitchFamily="2" charset="2"/>
                <a:buNone/>
              </a:pPr>
              <a:r>
                <a:rPr lang="fr-FR" sz="1600" b="1">
                  <a:effectLst>
                    <a:outerShdw blurRad="38100" dist="38100" dir="2700000" algn="tl">
                      <a:srgbClr val="FFFFFF"/>
                    </a:outerShdw>
                  </a:effectLst>
                  <a:latin typeface="Arial Narrow" pitchFamily="34" charset="0"/>
                  <a:cs typeface="Times New Roman" pitchFamily="18" charset="0"/>
                </a:rPr>
                <a:t>EMPLOYES</a:t>
              </a:r>
            </a:p>
            <a:p>
              <a:pPr algn="ctr">
                <a:spcBef>
                  <a:spcPct val="50000"/>
                </a:spcBef>
                <a:buClr>
                  <a:srgbClr val="CC0000"/>
                </a:buClr>
                <a:buSzPct val="80000"/>
                <a:buFont typeface="Wingdings" pitchFamily="2" charset="2"/>
                <a:buNone/>
              </a:pPr>
              <a:r>
                <a:rPr lang="fr-FR" sz="1600" b="1">
                  <a:effectLst>
                    <a:outerShdw blurRad="38100" dist="38100" dir="2700000" algn="tl">
                      <a:srgbClr val="FFFFFF"/>
                    </a:outerShdw>
                  </a:effectLst>
                  <a:latin typeface="Arial Narrow" pitchFamily="34" charset="0"/>
                  <a:cs typeface="Times New Roman" pitchFamily="18" charset="0"/>
                </a:rPr>
                <a:t>(gérés par les opérationnels)</a:t>
              </a:r>
            </a:p>
          </p:txBody>
        </p:sp>
        <p:sp>
          <p:nvSpPr>
            <p:cNvPr id="67598" name="Text Box 14"/>
            <p:cNvSpPr txBox="1">
              <a:spLocks noChangeArrowheads="1"/>
            </p:cNvSpPr>
            <p:nvPr/>
          </p:nvSpPr>
          <p:spPr bwMode="auto">
            <a:xfrm>
              <a:off x="3312" y="2016"/>
              <a:ext cx="1776" cy="227"/>
            </a:xfrm>
            <a:prstGeom prst="rect">
              <a:avLst/>
            </a:prstGeom>
            <a:solidFill>
              <a:srgbClr val="EAEAEA"/>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5341" tIns="42670" rIns="85341" bIns="42670">
              <a:spAutoFit/>
            </a:bodyPr>
            <a:lstStyle/>
            <a:p>
              <a:pPr algn="ctr">
                <a:spcBef>
                  <a:spcPct val="50000"/>
                </a:spcBef>
                <a:buClr>
                  <a:srgbClr val="CC0000"/>
                </a:buClr>
                <a:buSzPct val="80000"/>
                <a:buFont typeface="Wingdings" pitchFamily="2" charset="2"/>
                <a:buNone/>
              </a:pPr>
              <a:r>
                <a:rPr lang="fr-FR" sz="1800" b="1">
                  <a:solidFill>
                    <a:srgbClr val="336699"/>
                  </a:solidFill>
                  <a:effectLst>
                    <a:outerShdw blurRad="38100" dist="38100" dir="2700000" algn="tl">
                      <a:srgbClr val="000000"/>
                    </a:outerShdw>
                  </a:effectLst>
                  <a:latin typeface="Arial Narrow" pitchFamily="34" charset="0"/>
                  <a:cs typeface="Times New Roman" pitchFamily="18" charset="0"/>
                </a:rPr>
                <a:t>BILAN</a:t>
              </a:r>
            </a:p>
          </p:txBody>
        </p:sp>
        <p:sp>
          <p:nvSpPr>
            <p:cNvPr id="67599" name="Text Box 15"/>
            <p:cNvSpPr txBox="1">
              <a:spLocks noChangeArrowheads="1"/>
            </p:cNvSpPr>
            <p:nvPr/>
          </p:nvSpPr>
          <p:spPr bwMode="auto">
            <a:xfrm>
              <a:off x="4176" y="2306"/>
              <a:ext cx="907" cy="1134"/>
            </a:xfrm>
            <a:prstGeom prst="rect">
              <a:avLst/>
            </a:prstGeom>
            <a:gradFill rotWithShape="0">
              <a:gsLst>
                <a:gs pos="0">
                  <a:srgbClr val="336699"/>
                </a:gs>
                <a:gs pos="100000">
                  <a:srgbClr val="336699">
                    <a:gamma/>
                    <a:tint val="0"/>
                    <a:invGamma/>
                  </a:srgbClr>
                </a:gs>
              </a:gsLst>
              <a:path path="shape">
                <a:fillToRect l="50000" t="50000" r="50000" b="50000"/>
              </a:path>
            </a:gradFill>
            <a:ln w="19050">
              <a:solidFill>
                <a:srgbClr val="336699"/>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85341" tIns="42670" rIns="85341" bIns="42670" anchor="ctr"/>
            <a:lstStyle/>
            <a:p>
              <a:pPr algn="ctr">
                <a:spcBef>
                  <a:spcPct val="50000"/>
                </a:spcBef>
                <a:buClr>
                  <a:srgbClr val="CC0000"/>
                </a:buClr>
                <a:buSzPct val="80000"/>
                <a:buFont typeface="Wingdings" pitchFamily="2" charset="2"/>
                <a:buNone/>
              </a:pPr>
              <a:r>
                <a:rPr lang="fr-FR" sz="1600" b="1">
                  <a:effectLst>
                    <a:outerShdw blurRad="38100" dist="38100" dir="2700000" algn="tl">
                      <a:srgbClr val="FFFFFF"/>
                    </a:outerShdw>
                  </a:effectLst>
                  <a:latin typeface="Arial Narrow" pitchFamily="34" charset="0"/>
                  <a:cs typeface="Times New Roman" pitchFamily="18" charset="0"/>
                </a:rPr>
                <a:t>RESSOURCES</a:t>
              </a:r>
            </a:p>
            <a:p>
              <a:pPr algn="ctr">
                <a:spcBef>
                  <a:spcPct val="50000"/>
                </a:spcBef>
                <a:buClr>
                  <a:srgbClr val="CC0000"/>
                </a:buClr>
                <a:buSzPct val="80000"/>
                <a:buFont typeface="Wingdings" pitchFamily="2" charset="2"/>
                <a:buNone/>
              </a:pPr>
              <a:r>
                <a:rPr lang="fr-FR" sz="1600" b="1">
                  <a:effectLst>
                    <a:outerShdw blurRad="38100" dist="38100" dir="2700000" algn="tl">
                      <a:srgbClr val="FFFFFF"/>
                    </a:outerShdw>
                  </a:effectLst>
                  <a:latin typeface="Arial Narrow" pitchFamily="34" charset="0"/>
                  <a:cs typeface="Times New Roman" pitchFamily="18" charset="0"/>
                </a:rPr>
                <a:t>FINANCIERES</a:t>
              </a:r>
            </a:p>
            <a:p>
              <a:pPr algn="ctr">
                <a:spcBef>
                  <a:spcPct val="50000"/>
                </a:spcBef>
                <a:buClr>
                  <a:srgbClr val="CC0000"/>
                </a:buClr>
                <a:buSzPct val="80000"/>
                <a:buFont typeface="Wingdings" pitchFamily="2" charset="2"/>
                <a:buNone/>
              </a:pPr>
              <a:r>
                <a:rPr lang="fr-FR" sz="1600" b="1">
                  <a:effectLst>
                    <a:outerShdw blurRad="38100" dist="38100" dir="2700000" algn="tl">
                      <a:srgbClr val="FFFFFF"/>
                    </a:outerShdw>
                  </a:effectLst>
                  <a:latin typeface="Arial Narrow" pitchFamily="34" charset="0"/>
                  <a:cs typeface="Times New Roman" pitchFamily="18" charset="0"/>
                </a:rPr>
                <a:t>(apportées par les financiers)</a:t>
              </a:r>
            </a:p>
          </p:txBody>
        </p:sp>
        <p:sp>
          <p:nvSpPr>
            <p:cNvPr id="67600" name="Text Box 16"/>
            <p:cNvSpPr txBox="1">
              <a:spLocks noChangeArrowheads="1"/>
            </p:cNvSpPr>
            <p:nvPr/>
          </p:nvSpPr>
          <p:spPr bwMode="auto">
            <a:xfrm>
              <a:off x="864" y="3456"/>
              <a:ext cx="1248" cy="550"/>
            </a:xfrm>
            <a:prstGeom prst="rect">
              <a:avLst/>
            </a:prstGeom>
            <a:gradFill rotWithShape="0">
              <a:gsLst>
                <a:gs pos="0">
                  <a:srgbClr val="CC0000"/>
                </a:gs>
                <a:gs pos="100000">
                  <a:srgbClr val="CC0000">
                    <a:gamma/>
                    <a:tint val="0"/>
                    <a:invGamma/>
                  </a:srgbClr>
                </a:gs>
              </a:gsLst>
              <a:path path="shape">
                <a:fillToRect l="50000" t="50000" r="50000" b="50000"/>
              </a:path>
            </a:gradFill>
            <a:ln w="9525">
              <a:solidFill>
                <a:srgbClr val="CC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85341" tIns="187200" rIns="85341" bIns="187200" anchor="ctr">
              <a:spAutoFit/>
            </a:bodyPr>
            <a:lstStyle/>
            <a:p>
              <a:pPr algn="ctr">
                <a:spcBef>
                  <a:spcPct val="50000"/>
                </a:spcBef>
                <a:buClr>
                  <a:srgbClr val="CC0000"/>
                </a:buClr>
                <a:buSzPct val="80000"/>
                <a:buFont typeface="Wingdings" pitchFamily="2" charset="2"/>
                <a:buNone/>
              </a:pPr>
              <a:r>
                <a:rPr lang="fr-FR" sz="1600" b="1">
                  <a:effectLst>
                    <a:outerShdw blurRad="38100" dist="38100" dir="2700000" algn="tl">
                      <a:srgbClr val="FFFFFF"/>
                    </a:outerShdw>
                  </a:effectLst>
                  <a:latin typeface="Arial Narrow" pitchFamily="34" charset="0"/>
                  <a:cs typeface="Times New Roman" pitchFamily="18" charset="0"/>
                </a:rPr>
                <a:t>Résultat d’exploitation après IS</a:t>
              </a:r>
            </a:p>
          </p:txBody>
        </p:sp>
        <p:sp useBgFill="1">
          <p:nvSpPr>
            <p:cNvPr id="67601" name="Text Box 17"/>
            <p:cNvSpPr txBox="1">
              <a:spLocks noChangeArrowheads="1"/>
            </p:cNvSpPr>
            <p:nvPr/>
          </p:nvSpPr>
          <p:spPr bwMode="auto">
            <a:xfrm>
              <a:off x="3456" y="3712"/>
              <a:ext cx="624" cy="224"/>
            </a:xfrm>
            <a:prstGeom prst="rect">
              <a:avLst/>
            </a:prstGeom>
            <a:ln w="25400">
              <a:solidFill>
                <a:srgbClr val="336699"/>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85341" tIns="42670" rIns="85341" bIns="42670" anchor="ctr">
              <a:spAutoFit/>
            </a:bodyPr>
            <a:lstStyle/>
            <a:p>
              <a:pPr algn="ctr">
                <a:spcBef>
                  <a:spcPct val="50000"/>
                </a:spcBef>
                <a:buClr>
                  <a:srgbClr val="CC0000"/>
                </a:buClr>
                <a:buSzPct val="80000"/>
                <a:buFont typeface="Wingdings" pitchFamily="2" charset="2"/>
                <a:buNone/>
              </a:pPr>
              <a:r>
                <a:rPr lang="fr-FR" sz="1600">
                  <a:solidFill>
                    <a:srgbClr val="336699"/>
                  </a:solidFill>
                  <a:effectLst>
                    <a:outerShdw blurRad="38100" dist="38100" dir="2700000" algn="tl">
                      <a:srgbClr val="C0C0C0"/>
                    </a:outerShdw>
                  </a:effectLst>
                  <a:latin typeface="Arial Narrow" pitchFamily="34" charset="0"/>
                  <a:cs typeface="Times New Roman" pitchFamily="18" charset="0"/>
                </a:rPr>
                <a:t>ROCE</a:t>
              </a:r>
            </a:p>
          </p:txBody>
        </p:sp>
        <p:sp useBgFill="1">
          <p:nvSpPr>
            <p:cNvPr id="67602" name="Text Box 18"/>
            <p:cNvSpPr txBox="1">
              <a:spLocks noChangeArrowheads="1"/>
            </p:cNvSpPr>
            <p:nvPr/>
          </p:nvSpPr>
          <p:spPr bwMode="auto">
            <a:xfrm>
              <a:off x="4272" y="3717"/>
              <a:ext cx="768" cy="224"/>
            </a:xfrm>
            <a:prstGeom prst="rect">
              <a:avLst/>
            </a:prstGeom>
            <a:ln w="25400">
              <a:solidFill>
                <a:srgbClr val="336699"/>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42670" rIns="0" bIns="42670" anchor="ctr">
              <a:spAutoFit/>
            </a:bodyPr>
            <a:lstStyle/>
            <a:p>
              <a:pPr algn="ctr">
                <a:spcBef>
                  <a:spcPct val="50000"/>
                </a:spcBef>
                <a:buClr>
                  <a:srgbClr val="CC0000"/>
                </a:buClr>
                <a:buSzPct val="80000"/>
                <a:buFont typeface="Wingdings" pitchFamily="2" charset="2"/>
                <a:buNone/>
              </a:pPr>
              <a:r>
                <a:rPr lang="fr-FR" sz="1600">
                  <a:solidFill>
                    <a:srgbClr val="336699"/>
                  </a:solidFill>
                  <a:effectLst>
                    <a:outerShdw blurRad="38100" dist="38100" dir="2700000" algn="tl">
                      <a:srgbClr val="C0C0C0"/>
                    </a:outerShdw>
                  </a:effectLst>
                  <a:latin typeface="Arial Narrow" pitchFamily="34" charset="0"/>
                  <a:cs typeface="Times New Roman" pitchFamily="18" charset="0"/>
                </a:rPr>
                <a:t>WACC/CMPC</a:t>
              </a:r>
            </a:p>
          </p:txBody>
        </p:sp>
        <p:sp>
          <p:nvSpPr>
            <p:cNvPr id="67603" name="Rectangle 19"/>
            <p:cNvSpPr>
              <a:spLocks noChangeArrowheads="1"/>
            </p:cNvSpPr>
            <p:nvPr/>
          </p:nvSpPr>
          <p:spPr bwMode="auto">
            <a:xfrm>
              <a:off x="3312" y="3648"/>
              <a:ext cx="1776" cy="336"/>
            </a:xfrm>
            <a:prstGeom prst="rect">
              <a:avLst/>
            </a:prstGeom>
            <a:noFill/>
            <a:ln w="25400">
              <a:solidFill>
                <a:srgbClr val="336699"/>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5341" tIns="42670" rIns="85341" bIns="42670" anchor="ctr"/>
            <a:lstStyle/>
            <a:p>
              <a:endParaRPr lang="fr-FR"/>
            </a:p>
          </p:txBody>
        </p:sp>
        <p:sp>
          <p:nvSpPr>
            <p:cNvPr id="67604" name="Line 20"/>
            <p:cNvSpPr>
              <a:spLocks noChangeShapeType="1"/>
            </p:cNvSpPr>
            <p:nvPr/>
          </p:nvSpPr>
          <p:spPr bwMode="auto">
            <a:xfrm>
              <a:off x="3744" y="3456"/>
              <a:ext cx="0" cy="192"/>
            </a:xfrm>
            <a:prstGeom prst="line">
              <a:avLst/>
            </a:prstGeom>
            <a:noFill/>
            <a:ln w="25400">
              <a:solidFill>
                <a:srgbClr val="C0C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5341" tIns="42670" rIns="85341" bIns="42670"/>
            <a:lstStyle/>
            <a:p>
              <a:endParaRPr lang="fr-FR"/>
            </a:p>
          </p:txBody>
        </p:sp>
        <p:sp>
          <p:nvSpPr>
            <p:cNvPr id="67605" name="Line 21"/>
            <p:cNvSpPr>
              <a:spLocks noChangeShapeType="1"/>
            </p:cNvSpPr>
            <p:nvPr/>
          </p:nvSpPr>
          <p:spPr bwMode="auto">
            <a:xfrm>
              <a:off x="4656" y="3456"/>
              <a:ext cx="0" cy="192"/>
            </a:xfrm>
            <a:prstGeom prst="line">
              <a:avLst/>
            </a:prstGeom>
            <a:noFill/>
            <a:ln w="25400">
              <a:solidFill>
                <a:srgbClr val="C0C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5341" tIns="42670" rIns="85341" bIns="42670"/>
            <a:lstStyle/>
            <a:p>
              <a:endParaRPr lang="fr-FR"/>
            </a:p>
          </p:txBody>
        </p:sp>
        <p:sp>
          <p:nvSpPr>
            <p:cNvPr id="67606" name="Line 22"/>
            <p:cNvSpPr>
              <a:spLocks noChangeShapeType="1"/>
            </p:cNvSpPr>
            <p:nvPr/>
          </p:nvSpPr>
          <p:spPr bwMode="auto">
            <a:xfrm>
              <a:off x="2112" y="3792"/>
              <a:ext cx="1200" cy="0"/>
            </a:xfrm>
            <a:prstGeom prst="line">
              <a:avLst/>
            </a:prstGeom>
            <a:noFill/>
            <a:ln w="25400">
              <a:solidFill>
                <a:srgbClr val="C0C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5341" tIns="42670" rIns="85341" bIns="42670"/>
            <a:lstStyle/>
            <a:p>
              <a:endParaRPr lang="fr-FR"/>
            </a:p>
          </p:txBody>
        </p:sp>
      </p:grpSp>
      <p:sp>
        <p:nvSpPr>
          <p:cNvPr id="67607" name="Rectangle 23"/>
          <p:cNvSpPr>
            <a:spLocks noChangeArrowheads="1"/>
          </p:cNvSpPr>
          <p:nvPr/>
        </p:nvSpPr>
        <p:spPr bwMode="auto">
          <a:xfrm>
            <a:off x="304800" y="5527675"/>
            <a:ext cx="7696200" cy="1082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90000"/>
              </a:lnSpc>
              <a:spcBef>
                <a:spcPct val="50000"/>
              </a:spcBef>
              <a:buClr>
                <a:srgbClr val="CC0000"/>
              </a:buClr>
              <a:buSzPct val="120000"/>
              <a:buFont typeface="Wingdings 2" pitchFamily="18" charset="2"/>
              <a:buNone/>
            </a:pPr>
            <a:r>
              <a:rPr lang="fr-FR" sz="1800">
                <a:latin typeface="Helvetica" pitchFamily="34" charset="0"/>
              </a:rPr>
              <a:t>Le CMPC (coût moyen pondéré du capital) ou WACC (weigthed average cost of capital) sert à filtrer les projets d’investissement (concrètement, on actualise les cash flow futurs avec ce taux). C’est le plus faible taux de retour qu’une entreprise puisse accepter</a:t>
            </a:r>
          </a:p>
        </p:txBody>
      </p:sp>
    </p:spTree>
    <p:extLst>
      <p:ext uri="{BB962C8B-B14F-4D97-AF65-F5344CB8AC3E}">
        <p14:creationId xmlns:p14="http://schemas.microsoft.com/office/powerpoint/2010/main" val="183449806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TotalTime>
  <Words>1776</Words>
  <Application>Microsoft Office PowerPoint</Application>
  <PresentationFormat>Affichage à l'écran (4:3)</PresentationFormat>
  <Paragraphs>314</Paragraphs>
  <Slides>21</Slides>
  <Notes>15</Notes>
  <HiddenSlides>0</HiddenSlides>
  <MMClips>0</MMClips>
  <ScaleCrop>false</ScaleCrop>
  <HeadingPairs>
    <vt:vector size="6" baseType="variant">
      <vt:variant>
        <vt:lpstr>Thème</vt:lpstr>
      </vt:variant>
      <vt:variant>
        <vt:i4>1</vt:i4>
      </vt:variant>
      <vt:variant>
        <vt:lpstr>Serveurs OLE incorporés</vt:lpstr>
      </vt:variant>
      <vt:variant>
        <vt:i4>2</vt:i4>
      </vt:variant>
      <vt:variant>
        <vt:lpstr>Titres des diapositives</vt:lpstr>
      </vt:variant>
      <vt:variant>
        <vt:i4>21</vt:i4>
      </vt:variant>
    </vt:vector>
  </HeadingPairs>
  <TitlesOfParts>
    <vt:vector size="24" baseType="lpstr">
      <vt:lpstr>Thème Office</vt:lpstr>
      <vt:lpstr>Document Microsoft Word</vt:lpstr>
      <vt:lpstr>Feuille de calcul Microsoft Excel</vt:lpstr>
      <vt:lpstr>La croissance soutenable</vt:lpstr>
      <vt:lpstr>La croissance soutenable</vt:lpstr>
      <vt:lpstr>Illustrations</vt:lpstr>
      <vt:lpstr>Commentaires</vt:lpstr>
      <vt:lpstr>La croissance crée-t-elle toujours de la valeur ?</vt:lpstr>
      <vt:lpstr>Quelle est la qualité de la croissance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croissance soutenable</dc:title>
  <dc:creator>koehl</dc:creator>
  <cp:lastModifiedBy>koehl</cp:lastModifiedBy>
  <cp:revision>7</cp:revision>
  <dcterms:created xsi:type="dcterms:W3CDTF">2012-02-08T17:26:06Z</dcterms:created>
  <dcterms:modified xsi:type="dcterms:W3CDTF">2012-02-10T05:32:34Z</dcterms:modified>
</cp:coreProperties>
</file>