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681" r:id="rId4"/>
    <p:sldId id="652" r:id="rId5"/>
    <p:sldId id="531" r:id="rId6"/>
    <p:sldId id="653" r:id="rId7"/>
    <p:sldId id="682" r:id="rId8"/>
    <p:sldId id="659" r:id="rId9"/>
    <p:sldId id="673" r:id="rId10"/>
    <p:sldId id="674" r:id="rId11"/>
    <p:sldId id="672" r:id="rId12"/>
    <p:sldId id="678" r:id="rId13"/>
    <p:sldId id="679" r:id="rId14"/>
    <p:sldId id="680" r:id="rId15"/>
    <p:sldId id="683" r:id="rId16"/>
    <p:sldId id="655" r:id="rId17"/>
    <p:sldId id="675" r:id="rId18"/>
    <p:sldId id="676" r:id="rId19"/>
    <p:sldId id="662" r:id="rId20"/>
    <p:sldId id="684" r:id="rId21"/>
    <p:sldId id="666" r:id="rId22"/>
    <p:sldId id="665" r:id="rId23"/>
    <p:sldId id="685" r:id="rId24"/>
    <p:sldId id="694" r:id="rId25"/>
    <p:sldId id="693" r:id="rId26"/>
    <p:sldId id="660" r:id="rId27"/>
    <p:sldId id="695" r:id="rId28"/>
    <p:sldId id="667" r:id="rId29"/>
    <p:sldId id="663" r:id="rId30"/>
    <p:sldId id="668" r:id="rId31"/>
    <p:sldId id="669" r:id="rId32"/>
    <p:sldId id="670" r:id="rId33"/>
    <p:sldId id="671" r:id="rId34"/>
    <p:sldId id="677" r:id="rId35"/>
    <p:sldId id="661" r:id="rId36"/>
    <p:sldId id="686" r:id="rId37"/>
    <p:sldId id="687" r:id="rId38"/>
    <p:sldId id="688" r:id="rId39"/>
    <p:sldId id="664" r:id="rId40"/>
    <p:sldId id="691" r:id="rId41"/>
    <p:sldId id="692" r:id="rId42"/>
    <p:sldId id="721" r:id="rId43"/>
    <p:sldId id="732" r:id="rId44"/>
    <p:sldId id="731" r:id="rId45"/>
    <p:sldId id="730" r:id="rId46"/>
    <p:sldId id="697" r:id="rId47"/>
    <p:sldId id="696" r:id="rId48"/>
    <p:sldId id="699" r:id="rId49"/>
    <p:sldId id="701" r:id="rId50"/>
    <p:sldId id="702" r:id="rId51"/>
    <p:sldId id="778" r:id="rId52"/>
    <p:sldId id="698" r:id="rId53"/>
    <p:sldId id="705" r:id="rId54"/>
    <p:sldId id="704" r:id="rId55"/>
    <p:sldId id="689" r:id="rId56"/>
    <p:sldId id="707" r:id="rId57"/>
    <p:sldId id="706" r:id="rId58"/>
    <p:sldId id="708" r:id="rId59"/>
    <p:sldId id="703" r:id="rId60"/>
    <p:sldId id="709" r:id="rId61"/>
    <p:sldId id="710" r:id="rId62"/>
    <p:sldId id="711" r:id="rId63"/>
    <p:sldId id="712" r:id="rId64"/>
    <p:sldId id="713" r:id="rId65"/>
    <p:sldId id="726" r:id="rId66"/>
    <p:sldId id="716" r:id="rId67"/>
    <p:sldId id="740" r:id="rId68"/>
    <p:sldId id="739" r:id="rId69"/>
    <p:sldId id="717" r:id="rId70"/>
    <p:sldId id="735" r:id="rId71"/>
    <p:sldId id="733" r:id="rId72"/>
    <p:sldId id="745" r:id="rId73"/>
    <p:sldId id="719" r:id="rId74"/>
    <p:sldId id="742" r:id="rId75"/>
    <p:sldId id="736" r:id="rId76"/>
    <p:sldId id="743" r:id="rId77"/>
    <p:sldId id="744" r:id="rId78"/>
    <p:sldId id="741" r:id="rId79"/>
    <p:sldId id="738" r:id="rId80"/>
    <p:sldId id="720" r:id="rId81"/>
    <p:sldId id="746" r:id="rId82"/>
    <p:sldId id="747" r:id="rId83"/>
    <p:sldId id="771" r:id="rId84"/>
    <p:sldId id="723" r:id="rId85"/>
    <p:sldId id="737" r:id="rId86"/>
    <p:sldId id="756" r:id="rId87"/>
    <p:sldId id="773" r:id="rId88"/>
    <p:sldId id="774" r:id="rId89"/>
    <p:sldId id="775" r:id="rId90"/>
    <p:sldId id="777" r:id="rId91"/>
    <p:sldId id="729" r:id="rId92"/>
    <p:sldId id="776" r:id="rId93"/>
    <p:sldId id="759" r:id="rId94"/>
    <p:sldId id="763" r:id="rId95"/>
    <p:sldId id="760" r:id="rId96"/>
    <p:sldId id="761" r:id="rId97"/>
    <p:sldId id="762" r:id="rId98"/>
    <p:sldId id="764" r:id="rId99"/>
    <p:sldId id="765" r:id="rId100"/>
    <p:sldId id="766" r:id="rId101"/>
    <p:sldId id="767" r:id="rId102"/>
    <p:sldId id="757" r:id="rId103"/>
    <p:sldId id="758" r:id="rId104"/>
    <p:sldId id="768" r:id="rId105"/>
    <p:sldId id="769" r:id="rId106"/>
    <p:sldId id="770" r:id="rId107"/>
    <p:sldId id="749" r:id="rId108"/>
    <p:sldId id="750" r:id="rId109"/>
    <p:sldId id="751" r:id="rId110"/>
    <p:sldId id="753" r:id="rId111"/>
    <p:sldId id="752" r:id="rId112"/>
    <p:sldId id="754" r:id="rId113"/>
    <p:sldId id="755" r:id="rId114"/>
    <p:sldId id="728" r:id="rId115"/>
    <p:sldId id="725" r:id="rId116"/>
    <p:sldId id="690" r:id="rId117"/>
    <p:sldId id="748" r:id="rId118"/>
    <p:sldId id="724" r:id="rId1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1" autoAdjust="0"/>
    <p:restoredTop sz="94660"/>
  </p:normalViewPr>
  <p:slideViewPr>
    <p:cSldViewPr snapToGrid="0">
      <p:cViewPr varScale="1">
        <p:scale>
          <a:sx n="86" d="100"/>
          <a:sy n="86" d="100"/>
        </p:scale>
        <p:origin x="136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A415F86-8F4C-4DA5-9811-53391F41D40B}" type="datetimeFigureOut">
              <a:rPr lang="fr-FR" smtClean="0"/>
              <a:t>12/11/2020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337429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A415F86-8F4C-4DA5-9811-53391F41D40B}" type="datetimeFigureOut">
              <a:rPr lang="fr-FR" smtClean="0"/>
              <a:t>12/11/2020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32054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A415F86-8F4C-4DA5-9811-53391F41D40B}" type="datetimeFigureOut">
              <a:rPr lang="fr-FR" smtClean="0"/>
              <a:t>12/11/2020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3132656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A415F86-8F4C-4DA5-9811-53391F41D40B}" type="datetimeFigureOut">
              <a:rPr lang="fr-FR" smtClean="0"/>
              <a:t>12/11/2020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1167723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A415F86-8F4C-4DA5-9811-53391F41D40B}" type="datetimeFigureOut">
              <a:rPr lang="fr-FR" smtClean="0"/>
              <a:t>12/11/2020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307855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A415F86-8F4C-4DA5-9811-53391F41D40B}" type="datetimeFigureOut">
              <a:rPr lang="fr-FR" smtClean="0"/>
              <a:t>12/11/2020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823273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A415F86-8F4C-4DA5-9811-53391F41D40B}" type="datetimeFigureOut">
              <a:rPr lang="fr-FR" smtClean="0"/>
              <a:t>12/11/2020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4140096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A415F86-8F4C-4DA5-9811-53391F41D40B}" type="datetimeFigureOut">
              <a:rPr lang="fr-FR" smtClean="0"/>
              <a:t>12/11/2020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2789448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15F86-8F4C-4DA5-9811-53391F41D40B}" type="datetimeFigureOut">
              <a:rPr lang="fr-FR" smtClean="0"/>
              <a:t>12/11/2020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3116037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A415F86-8F4C-4DA5-9811-53391F41D40B}" type="datetimeFigureOut">
              <a:rPr lang="fr-FR" smtClean="0"/>
              <a:t>12/11/2020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2664529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A415F86-8F4C-4DA5-9811-53391F41D40B}" type="datetimeFigureOut">
              <a:rPr lang="fr-FR" smtClean="0"/>
              <a:t>12/11/2020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7784B9-09AC-46E7-8603-281F01E8C3F7}" type="slidenum">
              <a:rPr lang="fr-FR" smtClean="0"/>
              <a:t>‹N°›</a:t>
            </a:fld>
            <a:endParaRPr lang="fr-FR"/>
          </a:p>
        </p:txBody>
      </p:sp>
    </p:spTree>
    <p:extLst>
      <p:ext uri="{BB962C8B-B14F-4D97-AF65-F5344CB8AC3E}">
        <p14:creationId xmlns:p14="http://schemas.microsoft.com/office/powerpoint/2010/main" val="2632789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15F86-8F4C-4DA5-9811-53391F41D40B}" type="datetimeFigureOut">
              <a:rPr lang="fr-FR" smtClean="0"/>
              <a:t>12/11/2020</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7784B9-09AC-46E7-8603-281F01E8C3F7}" type="slidenum">
              <a:rPr lang="fr-FR" smtClean="0"/>
              <a:t>‹N°›</a:t>
            </a:fld>
            <a:endParaRPr lang="fr-FR"/>
          </a:p>
        </p:txBody>
      </p:sp>
    </p:spTree>
    <p:extLst>
      <p:ext uri="{BB962C8B-B14F-4D97-AF65-F5344CB8AC3E}">
        <p14:creationId xmlns:p14="http://schemas.microsoft.com/office/powerpoint/2010/main" val="4283350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hyperlink" Target="https://www.sciencephoto.com/media/82693/view/basin-and-range-landscape-artwork" TargetMode="External"/><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video" Target="NULL" TargetMode="External"/><Relationship Id="rId7" Type="http://schemas.openxmlformats.org/officeDocument/2006/relationships/image" Target="../media/image47.png"/><Relationship Id="rId2" Type="http://schemas.openxmlformats.org/officeDocument/2006/relationships/video" Target="../media/media16.mp4"/><Relationship Id="rId1" Type="http://schemas.microsoft.com/office/2007/relationships/media" Target="../media/media16.mp4"/><Relationship Id="rId6" Type="http://schemas.openxmlformats.org/officeDocument/2006/relationships/image" Target="../media/image107.png"/><Relationship Id="rId5" Type="http://schemas.openxmlformats.org/officeDocument/2006/relationships/slideLayout" Target="../slideLayouts/slideLayout2.xml"/><Relationship Id="rId4" Type="http://schemas.microsoft.com/office/2007/relationships/media" Target="../media/media10.mp4"/></Relationships>
</file>

<file path=ppt/slides/_rels/slide109.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6.emf"/><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25.png"/><Relationship Id="rId4" Type="http://schemas.openxmlformats.org/officeDocument/2006/relationships/image" Target="../media/image24.emf"/></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31.png"/><Relationship Id="rId4" Type="http://schemas.openxmlformats.org/officeDocument/2006/relationships/image" Target="../media/image30.emf"/></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5.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2.mp4"/><Relationship Id="rId7"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video" Target="../media/media3.mp4"/><Relationship Id="rId5" Type="http://schemas.microsoft.com/office/2007/relationships/media" Target="../media/media3.mp4"/><Relationship Id="rId10" Type="http://schemas.openxmlformats.org/officeDocument/2006/relationships/image" Target="../media/image6.png"/><Relationship Id="rId4" Type="http://schemas.openxmlformats.org/officeDocument/2006/relationships/video" Target="../media/media2.mp4"/><Relationship Id="rId9"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0.mp4"/><Relationship Id="rId1" Type="http://schemas.openxmlformats.org/officeDocument/2006/relationships/video" Target="NULL" TargetMode="Externa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1.mp4"/><Relationship Id="rId1" Type="http://schemas.microsoft.com/office/2007/relationships/media" Target="../media/media11.mp4"/><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video" Target="NULL" TargetMode="External"/><Relationship Id="rId7" Type="http://schemas.openxmlformats.org/officeDocument/2006/relationships/image" Target="../media/image47.png"/><Relationship Id="rId2" Type="http://schemas.openxmlformats.org/officeDocument/2006/relationships/video" Target="../media/media12.mp4"/><Relationship Id="rId1" Type="http://schemas.microsoft.com/office/2007/relationships/media" Target="../media/media12.mp4"/><Relationship Id="rId6" Type="http://schemas.openxmlformats.org/officeDocument/2006/relationships/image" Target="../media/image51.png"/><Relationship Id="rId5" Type="http://schemas.openxmlformats.org/officeDocument/2006/relationships/slideLayout" Target="../slideLayouts/slideLayout2.xml"/><Relationship Id="rId4" Type="http://schemas.microsoft.com/office/2007/relationships/media" Target="../media/media10.mp4"/></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5.emf"/><Relationship Id="rId1" Type="http://schemas.openxmlformats.org/officeDocument/2006/relationships/slideLayout" Target="../slideLayouts/slideLayout2.xml"/><Relationship Id="rId4" Type="http://schemas.openxmlformats.org/officeDocument/2006/relationships/image" Target="../media/image58.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59.emf"/><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8.png"/><Relationship Id="rId5" Type="http://schemas.openxmlformats.org/officeDocument/2006/relationships/image" Target="../media/image29.emf"/><Relationship Id="rId4" Type="http://schemas.openxmlformats.org/officeDocument/2006/relationships/image" Target="../media/image25.png"/></Relationships>
</file>

<file path=ppt/slides/_rels/slide5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0.mp4"/><Relationship Id="rId1" Type="http://schemas.openxmlformats.org/officeDocument/2006/relationships/video" Target="NULL" TargetMode="Externa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video" Target="../media/media7.mp4"/><Relationship Id="rId13" Type="http://schemas.openxmlformats.org/officeDocument/2006/relationships/image" Target="../media/image11.png"/><Relationship Id="rId3" Type="http://schemas.microsoft.com/office/2007/relationships/media" Target="../media/media5.mp4"/><Relationship Id="rId7" Type="http://schemas.microsoft.com/office/2007/relationships/media" Target="../media/media7.mp4"/><Relationship Id="rId12" Type="http://schemas.openxmlformats.org/officeDocument/2006/relationships/image" Target="../media/image10.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video" Target="../media/media6.mp4"/><Relationship Id="rId11" Type="http://schemas.openxmlformats.org/officeDocument/2006/relationships/image" Target="../media/image9.png"/><Relationship Id="rId5" Type="http://schemas.microsoft.com/office/2007/relationships/media" Target="../media/media6.mp4"/><Relationship Id="rId10" Type="http://schemas.openxmlformats.org/officeDocument/2006/relationships/image" Target="../media/image8.png"/><Relationship Id="rId4" Type="http://schemas.openxmlformats.org/officeDocument/2006/relationships/video" Target="../media/media5.mp4"/><Relationship Id="rId9"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67.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4" Type="http://schemas.openxmlformats.org/officeDocument/2006/relationships/image" Target="../media/image68.png"/></Relationships>
</file>

<file path=ppt/slides/_rels/slide69.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8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5.mp4"/><Relationship Id="rId1" Type="http://schemas.microsoft.com/office/2007/relationships/media" Target="../media/media15.mp4"/><Relationship Id="rId5" Type="http://schemas.openxmlformats.org/officeDocument/2006/relationships/image" Target="../media/image91.png"/><Relationship Id="rId4" Type="http://schemas.openxmlformats.org/officeDocument/2006/relationships/image" Target="../media/image90.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E:\Enseignement\ParcoursMineur\2020\Himalayas-simon.mov" TargetMode="External"/><Relationship Id="rId1" Type="http://schemas.microsoft.com/office/2007/relationships/media" Target="file:///E:\Enseignement\ParcoursMineur\2020\Himalayas-simon.mov" TargetMode="External"/><Relationship Id="rId4" Type="http://schemas.openxmlformats.org/officeDocument/2006/relationships/image" Target="../media/image92.png"/></Relationships>
</file>

<file path=ppt/slides/_rels/slide9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extérieur, montagne, herbe, nature&#10;&#10;Description générée automatiquement">
            <a:extLst>
              <a:ext uri="{FF2B5EF4-FFF2-40B4-BE49-F238E27FC236}">
                <a16:creationId xmlns:a16="http://schemas.microsoft.com/office/drawing/2014/main" id="{5114B8C3-1019-4FC9-A3A4-3D4A019CF13F}"/>
              </a:ext>
            </a:extLst>
          </p:cNvPr>
          <p:cNvPicPr>
            <a:picLocks noChangeAspect="1"/>
          </p:cNvPicPr>
          <p:nvPr/>
        </p:nvPicPr>
        <p:blipFill rotWithShape="1">
          <a:blip r:embed="rId2">
            <a:extLst>
              <a:ext uri="{28A0092B-C50C-407E-A947-70E740481C1C}">
                <a14:useLocalDpi xmlns:a14="http://schemas.microsoft.com/office/drawing/2010/main" val="0"/>
              </a:ext>
            </a:extLst>
          </a:blip>
          <a:srcRect l="14147" t="-522" r="10791" b="1"/>
          <a:stretch/>
        </p:blipFill>
        <p:spPr>
          <a:xfrm>
            <a:off x="0" y="-45091"/>
            <a:ext cx="9144000" cy="6903091"/>
          </a:xfrm>
          <a:prstGeom prst="rect">
            <a:avLst/>
          </a:prstGeom>
        </p:spPr>
      </p:pic>
      <p:sp>
        <p:nvSpPr>
          <p:cNvPr id="4" name="ZoneTexte 3">
            <a:extLst>
              <a:ext uri="{FF2B5EF4-FFF2-40B4-BE49-F238E27FC236}">
                <a16:creationId xmlns:a16="http://schemas.microsoft.com/office/drawing/2014/main" id="{BEB91C43-6E94-4AA6-9E6A-A424AB798BAD}"/>
              </a:ext>
            </a:extLst>
          </p:cNvPr>
          <p:cNvSpPr txBox="1"/>
          <p:nvPr/>
        </p:nvSpPr>
        <p:spPr>
          <a:xfrm>
            <a:off x="439068" y="276873"/>
            <a:ext cx="6801862" cy="646331"/>
          </a:xfrm>
          <a:prstGeom prst="rect">
            <a:avLst/>
          </a:prstGeom>
          <a:noFill/>
        </p:spPr>
        <p:txBody>
          <a:bodyPr wrap="none" rtlCol="0">
            <a:spAutoFit/>
          </a:bodyPr>
          <a:lstStyle/>
          <a:p>
            <a:r>
              <a:rPr lang="fr-FR" sz="3600" b="1" dirty="0">
                <a:solidFill>
                  <a:schemeClr val="bg1"/>
                </a:solidFill>
                <a:latin typeface="Arial" panose="020B0604020202020204" pitchFamily="34" charset="0"/>
                <a:cs typeface="Arial" panose="020B0604020202020204" pitchFamily="34" charset="0"/>
              </a:rPr>
              <a:t>Cours VI: Systèmes </a:t>
            </a:r>
            <a:r>
              <a:rPr lang="fr-FR" sz="3600" b="1" dirty="0" err="1">
                <a:solidFill>
                  <a:schemeClr val="bg1"/>
                </a:solidFill>
                <a:latin typeface="Arial" panose="020B0604020202020204" pitchFamily="34" charset="0"/>
                <a:cs typeface="Arial" panose="020B0604020202020204" pitchFamily="34" charset="0"/>
              </a:rPr>
              <a:t>distensifs</a:t>
            </a:r>
            <a:endParaRPr lang="fr-FR" sz="3600" b="1" dirty="0">
              <a:solidFill>
                <a:schemeClr val="bg1"/>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45B074ED-2ED7-41A2-9B8E-A64375674502}"/>
              </a:ext>
            </a:extLst>
          </p:cNvPr>
          <p:cNvSpPr txBox="1"/>
          <p:nvPr/>
        </p:nvSpPr>
        <p:spPr>
          <a:xfrm>
            <a:off x="2642950" y="5611630"/>
            <a:ext cx="3424271" cy="646331"/>
          </a:xfrm>
          <a:prstGeom prst="rect">
            <a:avLst/>
          </a:prstGeom>
          <a:noFill/>
        </p:spPr>
        <p:txBody>
          <a:bodyPr wrap="none" rtlCol="0">
            <a:spAutoFit/>
          </a:bodyPr>
          <a:lstStyle/>
          <a:p>
            <a:pPr algn="ctr"/>
            <a:r>
              <a:rPr lang="fr-FR" b="1" dirty="0">
                <a:solidFill>
                  <a:schemeClr val="bg1"/>
                </a:solidFill>
              </a:rPr>
              <a:t>Julien Charreau – 2020/2021</a:t>
            </a:r>
          </a:p>
          <a:p>
            <a:pPr algn="ctr"/>
            <a:r>
              <a:rPr lang="fr-FR" b="1" dirty="0">
                <a:solidFill>
                  <a:schemeClr val="bg1"/>
                </a:solidFill>
              </a:rPr>
              <a:t>(julien.charreau@univ-lorraine.fr)</a:t>
            </a:r>
          </a:p>
        </p:txBody>
      </p:sp>
      <p:pic>
        <p:nvPicPr>
          <p:cNvPr id="6" name="Picture 2">
            <a:extLst>
              <a:ext uri="{FF2B5EF4-FFF2-40B4-BE49-F238E27FC236}">
                <a16:creationId xmlns:a16="http://schemas.microsoft.com/office/drawing/2014/main" id="{E44AD533-171D-4533-A1E7-9EFBED8DD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340" y="5020732"/>
            <a:ext cx="1747474" cy="16414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RPG | otelo.univ-lorraine.fr">
            <a:extLst>
              <a:ext uri="{FF2B5EF4-FFF2-40B4-BE49-F238E27FC236}">
                <a16:creationId xmlns:a16="http://schemas.microsoft.com/office/drawing/2014/main" id="{B0898B7B-9B60-495D-9D38-3BBB33314C7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577" t="21293" r="6938" b="26996"/>
          <a:stretch/>
        </p:blipFill>
        <p:spPr bwMode="auto">
          <a:xfrm>
            <a:off x="6387310" y="5695782"/>
            <a:ext cx="2676918" cy="478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4141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82944" y="956573"/>
            <a:ext cx="8731045" cy="461665"/>
          </a:xfrm>
          <a:prstGeom prst="rect">
            <a:avLst/>
          </a:prstGeom>
          <a:noFill/>
        </p:spPr>
        <p:txBody>
          <a:bodyPr wrap="square" rtlCol="0">
            <a:spAutoFit/>
          </a:bodyPr>
          <a:lstStyle/>
          <a:p>
            <a:pPr algn="ctr"/>
            <a:r>
              <a:rPr lang="fr-FR" sz="2400" b="1" dirty="0"/>
              <a:t>La notion de failles conjuguées</a:t>
            </a:r>
            <a:endParaRPr lang="fr-FR" sz="2400" dirty="0"/>
          </a:p>
        </p:txBody>
      </p:sp>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90472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II-Autres éléments de classification</a:t>
            </a:r>
          </a:p>
        </p:txBody>
      </p:sp>
      <p:sp>
        <p:nvSpPr>
          <p:cNvPr id="12" name="Rectangle 11">
            <a:extLst>
              <a:ext uri="{FF2B5EF4-FFF2-40B4-BE49-F238E27FC236}">
                <a16:creationId xmlns:a16="http://schemas.microsoft.com/office/drawing/2014/main" id="{50F25D6D-7E5A-49A7-A602-0573FE372164}"/>
              </a:ext>
            </a:extLst>
          </p:cNvPr>
          <p:cNvSpPr/>
          <p:nvPr/>
        </p:nvSpPr>
        <p:spPr>
          <a:xfrm>
            <a:off x="7410450" y="3143250"/>
            <a:ext cx="1104900" cy="704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F6F74F2B-2C9E-40D4-8ECD-6D38C0033A1B}"/>
              </a:ext>
            </a:extLst>
          </p:cNvPr>
          <p:cNvSpPr txBox="1"/>
          <p:nvPr/>
        </p:nvSpPr>
        <p:spPr>
          <a:xfrm>
            <a:off x="156369" y="1407187"/>
            <a:ext cx="8831264" cy="1200329"/>
          </a:xfrm>
          <a:prstGeom prst="rect">
            <a:avLst/>
          </a:prstGeom>
          <a:noFill/>
        </p:spPr>
        <p:txBody>
          <a:bodyPr wrap="none" rtlCol="0">
            <a:spAutoFit/>
          </a:bodyPr>
          <a:lstStyle/>
          <a:p>
            <a:pPr algn="ctr"/>
            <a:r>
              <a:rPr lang="fr-FR" dirty="0"/>
              <a:t>Les </a:t>
            </a:r>
            <a:r>
              <a:rPr lang="fr-FR" b="1" dirty="0">
                <a:solidFill>
                  <a:srgbClr val="FF0000"/>
                </a:solidFill>
              </a:rPr>
              <a:t>failles conjuguées </a:t>
            </a:r>
            <a:r>
              <a:rPr lang="fr-FR" dirty="0"/>
              <a:t>sont des failles de </a:t>
            </a:r>
            <a:r>
              <a:rPr lang="fr-FR" b="1" dirty="0">
                <a:solidFill>
                  <a:srgbClr val="FF0000"/>
                </a:solidFill>
              </a:rPr>
              <a:t>même type </a:t>
            </a:r>
            <a:r>
              <a:rPr lang="fr-FR" dirty="0"/>
              <a:t>formées pendant le </a:t>
            </a:r>
            <a:r>
              <a:rPr lang="fr-FR" b="1" dirty="0">
                <a:solidFill>
                  <a:srgbClr val="FF0000"/>
                </a:solidFill>
              </a:rPr>
              <a:t>même épisode</a:t>
            </a:r>
          </a:p>
          <a:p>
            <a:pPr algn="ctr"/>
            <a:r>
              <a:rPr lang="fr-FR" b="1" dirty="0">
                <a:solidFill>
                  <a:srgbClr val="FF0000"/>
                </a:solidFill>
              </a:rPr>
              <a:t>de déformation</a:t>
            </a:r>
            <a:r>
              <a:rPr lang="fr-FR" dirty="0"/>
              <a:t> ayant la </a:t>
            </a:r>
            <a:r>
              <a:rPr lang="fr-FR" b="1" dirty="0">
                <a:solidFill>
                  <a:srgbClr val="FF0000"/>
                </a:solidFill>
              </a:rPr>
              <a:t>même direction </a:t>
            </a:r>
            <a:r>
              <a:rPr lang="fr-FR" dirty="0"/>
              <a:t>mais </a:t>
            </a:r>
            <a:r>
              <a:rPr lang="fr-FR" b="1" dirty="0">
                <a:solidFill>
                  <a:srgbClr val="FF0000"/>
                </a:solidFill>
              </a:rPr>
              <a:t>un pendage opposé et symétrique</a:t>
            </a:r>
            <a:r>
              <a:rPr lang="fr-FR" dirty="0"/>
              <a:t>.</a:t>
            </a:r>
          </a:p>
          <a:p>
            <a:pPr algn="ctr"/>
            <a:r>
              <a:rPr lang="fr-FR" dirty="0"/>
              <a:t>Elles ont un mouvement opposé et réciproque. L’angle entre deux failles conjuguées dépend</a:t>
            </a:r>
          </a:p>
          <a:p>
            <a:pPr algn="ctr"/>
            <a:r>
              <a:rPr lang="fr-FR" dirty="0"/>
              <a:t>de l’</a:t>
            </a:r>
            <a:r>
              <a:rPr lang="fr-FR" dirty="0" err="1"/>
              <a:t>élispoïde</a:t>
            </a:r>
            <a:r>
              <a:rPr lang="fr-FR" dirty="0"/>
              <a:t> des contraintes.</a:t>
            </a:r>
          </a:p>
        </p:txBody>
      </p:sp>
      <p:pic>
        <p:nvPicPr>
          <p:cNvPr id="4" name="Image 3">
            <a:extLst>
              <a:ext uri="{FF2B5EF4-FFF2-40B4-BE49-F238E27FC236}">
                <a16:creationId xmlns:a16="http://schemas.microsoft.com/office/drawing/2014/main" id="{1FA6CBD2-E239-4907-8C72-8E3B67213D79}"/>
              </a:ext>
            </a:extLst>
          </p:cNvPr>
          <p:cNvPicPr>
            <a:picLocks noChangeAspect="1"/>
          </p:cNvPicPr>
          <p:nvPr/>
        </p:nvPicPr>
        <p:blipFill>
          <a:blip r:embed="rId2"/>
          <a:stretch>
            <a:fillRect/>
          </a:stretch>
        </p:blipFill>
        <p:spPr>
          <a:xfrm>
            <a:off x="98338" y="2581229"/>
            <a:ext cx="3065897" cy="4173531"/>
          </a:xfrm>
          <a:prstGeom prst="rect">
            <a:avLst/>
          </a:prstGeom>
        </p:spPr>
      </p:pic>
      <p:pic>
        <p:nvPicPr>
          <p:cNvPr id="10" name="Picture 2" descr="Crochons, brèche de faille… : les déformations associées aux mouvements le  long d'une faille — Planet-Terre">
            <a:extLst>
              <a:ext uri="{FF2B5EF4-FFF2-40B4-BE49-F238E27FC236}">
                <a16:creationId xmlns:a16="http://schemas.microsoft.com/office/drawing/2014/main" id="{E0B64856-C867-435E-AD34-50721A1A0E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7660" y="2562917"/>
            <a:ext cx="5785143" cy="3338510"/>
          </a:xfrm>
          <a:prstGeom prst="rect">
            <a:avLst/>
          </a:prstGeom>
          <a:noFill/>
          <a:extLst>
            <a:ext uri="{909E8E84-426E-40DD-AFC4-6F175D3DCCD1}">
              <a14:hiddenFill xmlns:a14="http://schemas.microsoft.com/office/drawing/2010/main">
                <a:solidFill>
                  <a:srgbClr val="FFFFFF"/>
                </a:solidFill>
              </a14:hiddenFill>
            </a:ext>
          </a:extLst>
        </p:spPr>
      </p:pic>
      <p:sp>
        <p:nvSpPr>
          <p:cNvPr id="2" name="Forme libre : forme 1">
            <a:extLst>
              <a:ext uri="{FF2B5EF4-FFF2-40B4-BE49-F238E27FC236}">
                <a16:creationId xmlns:a16="http://schemas.microsoft.com/office/drawing/2014/main" id="{A9B2FD10-6968-4E0A-9397-E041634C8833}"/>
              </a:ext>
            </a:extLst>
          </p:cNvPr>
          <p:cNvSpPr/>
          <p:nvPr/>
        </p:nvSpPr>
        <p:spPr>
          <a:xfrm>
            <a:off x="147484" y="2647335"/>
            <a:ext cx="1135626" cy="1732936"/>
          </a:xfrm>
          <a:custGeom>
            <a:avLst/>
            <a:gdLst>
              <a:gd name="connsiteX0" fmla="*/ 0 w 1135626"/>
              <a:gd name="connsiteY0" fmla="*/ 0 h 1732936"/>
              <a:gd name="connsiteX1" fmla="*/ 14748 w 1135626"/>
              <a:gd name="connsiteY1" fmla="*/ 36871 h 1732936"/>
              <a:gd name="connsiteX2" fmla="*/ 22122 w 1135626"/>
              <a:gd name="connsiteY2" fmla="*/ 58994 h 1732936"/>
              <a:gd name="connsiteX3" fmla="*/ 44245 w 1135626"/>
              <a:gd name="connsiteY3" fmla="*/ 73742 h 1732936"/>
              <a:gd name="connsiteX4" fmla="*/ 81116 w 1135626"/>
              <a:gd name="connsiteY4" fmla="*/ 117988 h 1732936"/>
              <a:gd name="connsiteX5" fmla="*/ 110613 w 1135626"/>
              <a:gd name="connsiteY5" fmla="*/ 154859 h 1732936"/>
              <a:gd name="connsiteX6" fmla="*/ 132735 w 1135626"/>
              <a:gd name="connsiteY6" fmla="*/ 169607 h 1732936"/>
              <a:gd name="connsiteX7" fmla="*/ 162232 w 1135626"/>
              <a:gd name="connsiteY7" fmla="*/ 199104 h 1732936"/>
              <a:gd name="connsiteX8" fmla="*/ 169606 w 1135626"/>
              <a:gd name="connsiteY8" fmla="*/ 228600 h 1732936"/>
              <a:gd name="connsiteX9" fmla="*/ 184355 w 1135626"/>
              <a:gd name="connsiteY9" fmla="*/ 243349 h 1732936"/>
              <a:gd name="connsiteX10" fmla="*/ 213851 w 1135626"/>
              <a:gd name="connsiteY10" fmla="*/ 302342 h 1732936"/>
              <a:gd name="connsiteX11" fmla="*/ 243348 w 1135626"/>
              <a:gd name="connsiteY11" fmla="*/ 353962 h 1732936"/>
              <a:gd name="connsiteX12" fmla="*/ 280219 w 1135626"/>
              <a:gd name="connsiteY12" fmla="*/ 405581 h 1732936"/>
              <a:gd name="connsiteX13" fmla="*/ 287593 w 1135626"/>
              <a:gd name="connsiteY13" fmla="*/ 427704 h 1732936"/>
              <a:gd name="connsiteX14" fmla="*/ 317090 w 1135626"/>
              <a:gd name="connsiteY14" fmla="*/ 464575 h 1732936"/>
              <a:gd name="connsiteX15" fmla="*/ 339213 w 1135626"/>
              <a:gd name="connsiteY15" fmla="*/ 479323 h 1732936"/>
              <a:gd name="connsiteX16" fmla="*/ 353961 w 1135626"/>
              <a:gd name="connsiteY16" fmla="*/ 501446 h 1732936"/>
              <a:gd name="connsiteX17" fmla="*/ 368710 w 1135626"/>
              <a:gd name="connsiteY17" fmla="*/ 516194 h 1732936"/>
              <a:gd name="connsiteX18" fmla="*/ 398206 w 1135626"/>
              <a:gd name="connsiteY18" fmla="*/ 560439 h 1732936"/>
              <a:gd name="connsiteX19" fmla="*/ 412955 w 1135626"/>
              <a:gd name="connsiteY19" fmla="*/ 575188 h 1732936"/>
              <a:gd name="connsiteX20" fmla="*/ 442451 w 1135626"/>
              <a:gd name="connsiteY20" fmla="*/ 612059 h 1732936"/>
              <a:gd name="connsiteX21" fmla="*/ 449826 w 1135626"/>
              <a:gd name="connsiteY21" fmla="*/ 641555 h 1732936"/>
              <a:gd name="connsiteX22" fmla="*/ 464574 w 1135626"/>
              <a:gd name="connsiteY22" fmla="*/ 656304 h 1732936"/>
              <a:gd name="connsiteX23" fmla="*/ 479322 w 1135626"/>
              <a:gd name="connsiteY23" fmla="*/ 678426 h 1732936"/>
              <a:gd name="connsiteX24" fmla="*/ 486697 w 1135626"/>
              <a:gd name="connsiteY24" fmla="*/ 700549 h 1732936"/>
              <a:gd name="connsiteX25" fmla="*/ 516193 w 1135626"/>
              <a:gd name="connsiteY25" fmla="*/ 744794 h 1732936"/>
              <a:gd name="connsiteX26" fmla="*/ 553064 w 1135626"/>
              <a:gd name="connsiteY26" fmla="*/ 803788 h 1732936"/>
              <a:gd name="connsiteX27" fmla="*/ 567813 w 1135626"/>
              <a:gd name="connsiteY27" fmla="*/ 848033 h 1732936"/>
              <a:gd name="connsiteX28" fmla="*/ 597310 w 1135626"/>
              <a:gd name="connsiteY28" fmla="*/ 892278 h 1732936"/>
              <a:gd name="connsiteX29" fmla="*/ 604684 w 1135626"/>
              <a:gd name="connsiteY29" fmla="*/ 914400 h 1732936"/>
              <a:gd name="connsiteX30" fmla="*/ 619432 w 1135626"/>
              <a:gd name="connsiteY30" fmla="*/ 936523 h 1732936"/>
              <a:gd name="connsiteX31" fmla="*/ 648929 w 1135626"/>
              <a:gd name="connsiteY31" fmla="*/ 995517 h 1732936"/>
              <a:gd name="connsiteX32" fmla="*/ 671051 w 1135626"/>
              <a:gd name="connsiteY32" fmla="*/ 1076633 h 1732936"/>
              <a:gd name="connsiteX33" fmla="*/ 693174 w 1135626"/>
              <a:gd name="connsiteY33" fmla="*/ 1113504 h 1732936"/>
              <a:gd name="connsiteX34" fmla="*/ 707922 w 1135626"/>
              <a:gd name="connsiteY34" fmla="*/ 1157749 h 1732936"/>
              <a:gd name="connsiteX35" fmla="*/ 715297 w 1135626"/>
              <a:gd name="connsiteY35" fmla="*/ 1179871 h 1732936"/>
              <a:gd name="connsiteX36" fmla="*/ 744793 w 1135626"/>
              <a:gd name="connsiteY36" fmla="*/ 1224117 h 1732936"/>
              <a:gd name="connsiteX37" fmla="*/ 759542 w 1135626"/>
              <a:gd name="connsiteY37" fmla="*/ 1238865 h 1732936"/>
              <a:gd name="connsiteX38" fmla="*/ 789039 w 1135626"/>
              <a:gd name="connsiteY38" fmla="*/ 1275736 h 1732936"/>
              <a:gd name="connsiteX39" fmla="*/ 796413 w 1135626"/>
              <a:gd name="connsiteY39" fmla="*/ 1297859 h 1732936"/>
              <a:gd name="connsiteX40" fmla="*/ 840658 w 1135626"/>
              <a:gd name="connsiteY40" fmla="*/ 1334730 h 1732936"/>
              <a:gd name="connsiteX41" fmla="*/ 870155 w 1135626"/>
              <a:gd name="connsiteY41" fmla="*/ 1386349 h 1732936"/>
              <a:gd name="connsiteX42" fmla="*/ 892277 w 1135626"/>
              <a:gd name="connsiteY42" fmla="*/ 1408471 h 1732936"/>
              <a:gd name="connsiteX43" fmla="*/ 907026 w 1135626"/>
              <a:gd name="connsiteY43" fmla="*/ 1437968 h 1732936"/>
              <a:gd name="connsiteX44" fmla="*/ 921774 w 1135626"/>
              <a:gd name="connsiteY44" fmla="*/ 1452717 h 1732936"/>
              <a:gd name="connsiteX45" fmla="*/ 966019 w 1135626"/>
              <a:gd name="connsiteY45" fmla="*/ 1519084 h 1732936"/>
              <a:gd name="connsiteX46" fmla="*/ 980768 w 1135626"/>
              <a:gd name="connsiteY46" fmla="*/ 1541207 h 1732936"/>
              <a:gd name="connsiteX47" fmla="*/ 1002890 w 1135626"/>
              <a:gd name="connsiteY47" fmla="*/ 1563330 h 1732936"/>
              <a:gd name="connsiteX48" fmla="*/ 1017639 w 1135626"/>
              <a:gd name="connsiteY48" fmla="*/ 1585452 h 1732936"/>
              <a:gd name="connsiteX49" fmla="*/ 1054510 w 1135626"/>
              <a:gd name="connsiteY49" fmla="*/ 1622323 h 1732936"/>
              <a:gd name="connsiteX50" fmla="*/ 1061884 w 1135626"/>
              <a:gd name="connsiteY50" fmla="*/ 1644446 h 1732936"/>
              <a:gd name="connsiteX51" fmla="*/ 1098755 w 1135626"/>
              <a:gd name="connsiteY51" fmla="*/ 1681317 h 1732936"/>
              <a:gd name="connsiteX52" fmla="*/ 1113503 w 1135626"/>
              <a:gd name="connsiteY52" fmla="*/ 1703439 h 1732936"/>
              <a:gd name="connsiteX53" fmla="*/ 1135626 w 1135626"/>
              <a:gd name="connsiteY53" fmla="*/ 1732936 h 1732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35626" h="1732936">
                <a:moveTo>
                  <a:pt x="0" y="0"/>
                </a:moveTo>
                <a:cubicBezTo>
                  <a:pt x="4916" y="12290"/>
                  <a:pt x="10100" y="24477"/>
                  <a:pt x="14748" y="36871"/>
                </a:cubicBezTo>
                <a:cubicBezTo>
                  <a:pt x="17477" y="44149"/>
                  <a:pt x="17266" y="52924"/>
                  <a:pt x="22122" y="58994"/>
                </a:cubicBezTo>
                <a:cubicBezTo>
                  <a:pt x="27659" y="65915"/>
                  <a:pt x="36871" y="68826"/>
                  <a:pt x="44245" y="73742"/>
                </a:cubicBezTo>
                <a:cubicBezTo>
                  <a:pt x="80858" y="128663"/>
                  <a:pt x="33805" y="61215"/>
                  <a:pt x="81116" y="117988"/>
                </a:cubicBezTo>
                <a:cubicBezTo>
                  <a:pt x="100281" y="140986"/>
                  <a:pt x="89158" y="137695"/>
                  <a:pt x="110613" y="154859"/>
                </a:cubicBezTo>
                <a:cubicBezTo>
                  <a:pt x="117533" y="160395"/>
                  <a:pt x="126006" y="163839"/>
                  <a:pt x="132735" y="169607"/>
                </a:cubicBezTo>
                <a:cubicBezTo>
                  <a:pt x="143292" y="178656"/>
                  <a:pt x="162232" y="199104"/>
                  <a:pt x="162232" y="199104"/>
                </a:cubicBezTo>
                <a:cubicBezTo>
                  <a:pt x="164690" y="208936"/>
                  <a:pt x="165074" y="219535"/>
                  <a:pt x="169606" y="228600"/>
                </a:cubicBezTo>
                <a:cubicBezTo>
                  <a:pt x="172715" y="234819"/>
                  <a:pt x="181246" y="237130"/>
                  <a:pt x="184355" y="243349"/>
                </a:cubicBezTo>
                <a:cubicBezTo>
                  <a:pt x="225776" y="326191"/>
                  <a:pt x="147976" y="214509"/>
                  <a:pt x="213851" y="302342"/>
                </a:cubicBezTo>
                <a:cubicBezTo>
                  <a:pt x="228340" y="345805"/>
                  <a:pt x="211460" y="302940"/>
                  <a:pt x="243348" y="353962"/>
                </a:cubicBezTo>
                <a:cubicBezTo>
                  <a:pt x="275700" y="405726"/>
                  <a:pt x="238049" y="363411"/>
                  <a:pt x="280219" y="405581"/>
                </a:cubicBezTo>
                <a:cubicBezTo>
                  <a:pt x="282677" y="412955"/>
                  <a:pt x="284117" y="420751"/>
                  <a:pt x="287593" y="427704"/>
                </a:cubicBezTo>
                <a:cubicBezTo>
                  <a:pt x="293979" y="440475"/>
                  <a:pt x="305662" y="455432"/>
                  <a:pt x="317090" y="464575"/>
                </a:cubicBezTo>
                <a:cubicBezTo>
                  <a:pt x="324011" y="470112"/>
                  <a:pt x="331839" y="474407"/>
                  <a:pt x="339213" y="479323"/>
                </a:cubicBezTo>
                <a:cubicBezTo>
                  <a:pt x="344129" y="486697"/>
                  <a:pt x="348424" y="494525"/>
                  <a:pt x="353961" y="501446"/>
                </a:cubicBezTo>
                <a:cubicBezTo>
                  <a:pt x="358304" y="506875"/>
                  <a:pt x="364538" y="510632"/>
                  <a:pt x="368710" y="516194"/>
                </a:cubicBezTo>
                <a:cubicBezTo>
                  <a:pt x="379345" y="530374"/>
                  <a:pt x="385672" y="547905"/>
                  <a:pt x="398206" y="560439"/>
                </a:cubicBezTo>
                <a:cubicBezTo>
                  <a:pt x="403122" y="565355"/>
                  <a:pt x="408612" y="569759"/>
                  <a:pt x="412955" y="575188"/>
                </a:cubicBezTo>
                <a:cubicBezTo>
                  <a:pt x="450170" y="621707"/>
                  <a:pt x="406836" y="576442"/>
                  <a:pt x="442451" y="612059"/>
                </a:cubicBezTo>
                <a:cubicBezTo>
                  <a:pt x="444909" y="621891"/>
                  <a:pt x="445294" y="632490"/>
                  <a:pt x="449826" y="641555"/>
                </a:cubicBezTo>
                <a:cubicBezTo>
                  <a:pt x="452935" y="647773"/>
                  <a:pt x="460231" y="650875"/>
                  <a:pt x="464574" y="656304"/>
                </a:cubicBezTo>
                <a:cubicBezTo>
                  <a:pt x="470110" y="663224"/>
                  <a:pt x="475359" y="670499"/>
                  <a:pt x="479322" y="678426"/>
                </a:cubicBezTo>
                <a:cubicBezTo>
                  <a:pt x="482798" y="685379"/>
                  <a:pt x="482922" y="693754"/>
                  <a:pt x="486697" y="700549"/>
                </a:cubicBezTo>
                <a:cubicBezTo>
                  <a:pt x="495305" y="716044"/>
                  <a:pt x="509610" y="728337"/>
                  <a:pt x="516193" y="744794"/>
                </a:cubicBezTo>
                <a:cubicBezTo>
                  <a:pt x="534815" y="791348"/>
                  <a:pt x="521582" y="772305"/>
                  <a:pt x="553064" y="803788"/>
                </a:cubicBezTo>
                <a:cubicBezTo>
                  <a:pt x="557980" y="818536"/>
                  <a:pt x="559189" y="835098"/>
                  <a:pt x="567813" y="848033"/>
                </a:cubicBezTo>
                <a:lnTo>
                  <a:pt x="597310" y="892278"/>
                </a:lnTo>
                <a:cubicBezTo>
                  <a:pt x="599768" y="899652"/>
                  <a:pt x="601208" y="907448"/>
                  <a:pt x="604684" y="914400"/>
                </a:cubicBezTo>
                <a:cubicBezTo>
                  <a:pt x="608647" y="922327"/>
                  <a:pt x="615832" y="928424"/>
                  <a:pt x="619432" y="936523"/>
                </a:cubicBezTo>
                <a:cubicBezTo>
                  <a:pt x="646547" y="997532"/>
                  <a:pt x="618641" y="965227"/>
                  <a:pt x="648929" y="995517"/>
                </a:cubicBezTo>
                <a:cubicBezTo>
                  <a:pt x="655612" y="1035619"/>
                  <a:pt x="653288" y="1041107"/>
                  <a:pt x="671051" y="1076633"/>
                </a:cubicBezTo>
                <a:cubicBezTo>
                  <a:pt x="677461" y="1089453"/>
                  <a:pt x="687243" y="1100456"/>
                  <a:pt x="693174" y="1113504"/>
                </a:cubicBezTo>
                <a:cubicBezTo>
                  <a:pt x="699607" y="1127657"/>
                  <a:pt x="703006" y="1143001"/>
                  <a:pt x="707922" y="1157749"/>
                </a:cubicBezTo>
                <a:cubicBezTo>
                  <a:pt x="710380" y="1165123"/>
                  <a:pt x="709801" y="1174374"/>
                  <a:pt x="715297" y="1179871"/>
                </a:cubicBezTo>
                <a:cubicBezTo>
                  <a:pt x="749116" y="1213692"/>
                  <a:pt x="709073" y="1170537"/>
                  <a:pt x="744793" y="1224117"/>
                </a:cubicBezTo>
                <a:cubicBezTo>
                  <a:pt x="748650" y="1229902"/>
                  <a:pt x="755199" y="1233436"/>
                  <a:pt x="759542" y="1238865"/>
                </a:cubicBezTo>
                <a:cubicBezTo>
                  <a:pt x="796752" y="1285377"/>
                  <a:pt x="753427" y="1240127"/>
                  <a:pt x="789039" y="1275736"/>
                </a:cubicBezTo>
                <a:cubicBezTo>
                  <a:pt x="791497" y="1283110"/>
                  <a:pt x="792101" y="1291391"/>
                  <a:pt x="796413" y="1297859"/>
                </a:cubicBezTo>
                <a:cubicBezTo>
                  <a:pt x="807768" y="1314892"/>
                  <a:pt x="824335" y="1323848"/>
                  <a:pt x="840658" y="1334730"/>
                </a:cubicBezTo>
                <a:cubicBezTo>
                  <a:pt x="849675" y="1352763"/>
                  <a:pt x="857125" y="1370713"/>
                  <a:pt x="870155" y="1386349"/>
                </a:cubicBezTo>
                <a:cubicBezTo>
                  <a:pt x="876831" y="1394360"/>
                  <a:pt x="886216" y="1399985"/>
                  <a:pt x="892277" y="1408471"/>
                </a:cubicBezTo>
                <a:cubicBezTo>
                  <a:pt x="898667" y="1417416"/>
                  <a:pt x="900928" y="1428821"/>
                  <a:pt x="907026" y="1437968"/>
                </a:cubicBezTo>
                <a:cubicBezTo>
                  <a:pt x="910883" y="1443753"/>
                  <a:pt x="917603" y="1447155"/>
                  <a:pt x="921774" y="1452717"/>
                </a:cubicBezTo>
                <a:cubicBezTo>
                  <a:pt x="921779" y="1452724"/>
                  <a:pt x="958642" y="1508019"/>
                  <a:pt x="966019" y="1519084"/>
                </a:cubicBezTo>
                <a:cubicBezTo>
                  <a:pt x="970935" y="1526458"/>
                  <a:pt x="974501" y="1534940"/>
                  <a:pt x="980768" y="1541207"/>
                </a:cubicBezTo>
                <a:cubicBezTo>
                  <a:pt x="988142" y="1548581"/>
                  <a:pt x="996214" y="1555319"/>
                  <a:pt x="1002890" y="1563330"/>
                </a:cubicBezTo>
                <a:cubicBezTo>
                  <a:pt x="1008564" y="1570138"/>
                  <a:pt x="1011803" y="1578782"/>
                  <a:pt x="1017639" y="1585452"/>
                </a:cubicBezTo>
                <a:cubicBezTo>
                  <a:pt x="1029085" y="1598533"/>
                  <a:pt x="1054510" y="1622323"/>
                  <a:pt x="1054510" y="1622323"/>
                </a:cubicBezTo>
                <a:cubicBezTo>
                  <a:pt x="1056968" y="1629697"/>
                  <a:pt x="1057220" y="1638227"/>
                  <a:pt x="1061884" y="1644446"/>
                </a:cubicBezTo>
                <a:cubicBezTo>
                  <a:pt x="1072313" y="1658351"/>
                  <a:pt x="1089114" y="1666855"/>
                  <a:pt x="1098755" y="1681317"/>
                </a:cubicBezTo>
                <a:cubicBezTo>
                  <a:pt x="1103671" y="1688691"/>
                  <a:pt x="1107967" y="1696519"/>
                  <a:pt x="1113503" y="1703439"/>
                </a:cubicBezTo>
                <a:cubicBezTo>
                  <a:pt x="1138351" y="1734499"/>
                  <a:pt x="1120230" y="1702147"/>
                  <a:pt x="1135626" y="1732936"/>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orme libre : forme 5">
            <a:extLst>
              <a:ext uri="{FF2B5EF4-FFF2-40B4-BE49-F238E27FC236}">
                <a16:creationId xmlns:a16="http://schemas.microsoft.com/office/drawing/2014/main" id="{FC627789-BD09-4313-A3C3-A5341B215F41}"/>
              </a:ext>
            </a:extLst>
          </p:cNvPr>
          <p:cNvSpPr/>
          <p:nvPr/>
        </p:nvSpPr>
        <p:spPr>
          <a:xfrm>
            <a:off x="582561" y="2853813"/>
            <a:ext cx="1069258" cy="1356852"/>
          </a:xfrm>
          <a:custGeom>
            <a:avLst/>
            <a:gdLst>
              <a:gd name="connsiteX0" fmla="*/ 0 w 1069258"/>
              <a:gd name="connsiteY0" fmla="*/ 0 h 1356852"/>
              <a:gd name="connsiteX1" fmla="*/ 51620 w 1069258"/>
              <a:gd name="connsiteY1" fmla="*/ 66368 h 1356852"/>
              <a:gd name="connsiteX2" fmla="*/ 73742 w 1069258"/>
              <a:gd name="connsiteY2" fmla="*/ 88490 h 1356852"/>
              <a:gd name="connsiteX3" fmla="*/ 88491 w 1069258"/>
              <a:gd name="connsiteY3" fmla="*/ 117987 h 1356852"/>
              <a:gd name="connsiteX4" fmla="*/ 110613 w 1069258"/>
              <a:gd name="connsiteY4" fmla="*/ 154858 h 1356852"/>
              <a:gd name="connsiteX5" fmla="*/ 132736 w 1069258"/>
              <a:gd name="connsiteY5" fmla="*/ 199103 h 1356852"/>
              <a:gd name="connsiteX6" fmla="*/ 162233 w 1069258"/>
              <a:gd name="connsiteY6" fmla="*/ 258097 h 1356852"/>
              <a:gd name="connsiteX7" fmla="*/ 176981 w 1069258"/>
              <a:gd name="connsiteY7" fmla="*/ 309716 h 1356852"/>
              <a:gd name="connsiteX8" fmla="*/ 184355 w 1069258"/>
              <a:gd name="connsiteY8" fmla="*/ 331839 h 1356852"/>
              <a:gd name="connsiteX9" fmla="*/ 206478 w 1069258"/>
              <a:gd name="connsiteY9" fmla="*/ 361335 h 1356852"/>
              <a:gd name="connsiteX10" fmla="*/ 243349 w 1069258"/>
              <a:gd name="connsiteY10" fmla="*/ 398206 h 1356852"/>
              <a:gd name="connsiteX11" fmla="*/ 250723 w 1069258"/>
              <a:gd name="connsiteY11" fmla="*/ 420329 h 1356852"/>
              <a:gd name="connsiteX12" fmla="*/ 302342 w 1069258"/>
              <a:gd name="connsiteY12" fmla="*/ 479322 h 1356852"/>
              <a:gd name="connsiteX13" fmla="*/ 339213 w 1069258"/>
              <a:gd name="connsiteY13" fmla="*/ 516193 h 1356852"/>
              <a:gd name="connsiteX14" fmla="*/ 368710 w 1069258"/>
              <a:gd name="connsiteY14" fmla="*/ 538316 h 1356852"/>
              <a:gd name="connsiteX15" fmla="*/ 405581 w 1069258"/>
              <a:gd name="connsiteY15" fmla="*/ 582561 h 1356852"/>
              <a:gd name="connsiteX16" fmla="*/ 420329 w 1069258"/>
              <a:gd name="connsiteY16" fmla="*/ 604684 h 1356852"/>
              <a:gd name="connsiteX17" fmla="*/ 457200 w 1069258"/>
              <a:gd name="connsiteY17" fmla="*/ 641555 h 1356852"/>
              <a:gd name="connsiteX18" fmla="*/ 508820 w 1069258"/>
              <a:gd name="connsiteY18" fmla="*/ 715297 h 1356852"/>
              <a:gd name="connsiteX19" fmla="*/ 530942 w 1069258"/>
              <a:gd name="connsiteY19" fmla="*/ 737419 h 1356852"/>
              <a:gd name="connsiteX20" fmla="*/ 545691 w 1069258"/>
              <a:gd name="connsiteY20" fmla="*/ 759542 h 1356852"/>
              <a:gd name="connsiteX21" fmla="*/ 589936 w 1069258"/>
              <a:gd name="connsiteY21" fmla="*/ 803787 h 1356852"/>
              <a:gd name="connsiteX22" fmla="*/ 619433 w 1069258"/>
              <a:gd name="connsiteY22" fmla="*/ 840658 h 1356852"/>
              <a:gd name="connsiteX23" fmla="*/ 641555 w 1069258"/>
              <a:gd name="connsiteY23" fmla="*/ 870155 h 1356852"/>
              <a:gd name="connsiteX24" fmla="*/ 671052 w 1069258"/>
              <a:gd name="connsiteY24" fmla="*/ 899652 h 1356852"/>
              <a:gd name="connsiteX25" fmla="*/ 685800 w 1069258"/>
              <a:gd name="connsiteY25" fmla="*/ 921774 h 1356852"/>
              <a:gd name="connsiteX26" fmla="*/ 715297 w 1069258"/>
              <a:gd name="connsiteY26" fmla="*/ 951271 h 1356852"/>
              <a:gd name="connsiteX27" fmla="*/ 730045 w 1069258"/>
              <a:gd name="connsiteY27" fmla="*/ 973393 h 1356852"/>
              <a:gd name="connsiteX28" fmla="*/ 744794 w 1069258"/>
              <a:gd name="connsiteY28" fmla="*/ 988142 h 1356852"/>
              <a:gd name="connsiteX29" fmla="*/ 774291 w 1069258"/>
              <a:gd name="connsiteY29" fmla="*/ 1032387 h 1356852"/>
              <a:gd name="connsiteX30" fmla="*/ 811162 w 1069258"/>
              <a:gd name="connsiteY30" fmla="*/ 1069258 h 1356852"/>
              <a:gd name="connsiteX31" fmla="*/ 825910 w 1069258"/>
              <a:gd name="connsiteY31" fmla="*/ 1091381 h 1356852"/>
              <a:gd name="connsiteX32" fmla="*/ 884904 w 1069258"/>
              <a:gd name="connsiteY32" fmla="*/ 1150374 h 1356852"/>
              <a:gd name="connsiteX33" fmla="*/ 899652 w 1069258"/>
              <a:gd name="connsiteY33" fmla="*/ 1172497 h 1356852"/>
              <a:gd name="connsiteX34" fmla="*/ 907026 w 1069258"/>
              <a:gd name="connsiteY34" fmla="*/ 1194619 h 1356852"/>
              <a:gd name="connsiteX35" fmla="*/ 929149 w 1069258"/>
              <a:gd name="connsiteY35" fmla="*/ 1209368 h 1356852"/>
              <a:gd name="connsiteX36" fmla="*/ 958645 w 1069258"/>
              <a:gd name="connsiteY36" fmla="*/ 1246239 h 1356852"/>
              <a:gd name="connsiteX37" fmla="*/ 995516 w 1069258"/>
              <a:gd name="connsiteY37" fmla="*/ 1275735 h 1356852"/>
              <a:gd name="connsiteX38" fmla="*/ 1032387 w 1069258"/>
              <a:gd name="connsiteY38" fmla="*/ 1305232 h 1356852"/>
              <a:gd name="connsiteX39" fmla="*/ 1039762 w 1069258"/>
              <a:gd name="connsiteY39" fmla="*/ 1327355 h 1356852"/>
              <a:gd name="connsiteX40" fmla="*/ 1069258 w 1069258"/>
              <a:gd name="connsiteY40" fmla="*/ 1356852 h 135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69258" h="1356852">
                <a:moveTo>
                  <a:pt x="0" y="0"/>
                </a:moveTo>
                <a:cubicBezTo>
                  <a:pt x="98056" y="98056"/>
                  <a:pt x="-4683" y="-12456"/>
                  <a:pt x="51620" y="66368"/>
                </a:cubicBezTo>
                <a:cubicBezTo>
                  <a:pt x="57681" y="74854"/>
                  <a:pt x="67681" y="80004"/>
                  <a:pt x="73742" y="88490"/>
                </a:cubicBezTo>
                <a:cubicBezTo>
                  <a:pt x="80132" y="97435"/>
                  <a:pt x="83152" y="108377"/>
                  <a:pt x="88491" y="117987"/>
                </a:cubicBezTo>
                <a:cubicBezTo>
                  <a:pt x="95452" y="130516"/>
                  <a:pt x="104203" y="142038"/>
                  <a:pt x="110613" y="154858"/>
                </a:cubicBezTo>
                <a:cubicBezTo>
                  <a:pt x="141137" y="215908"/>
                  <a:pt x="90476" y="135717"/>
                  <a:pt x="132736" y="199103"/>
                </a:cubicBezTo>
                <a:cubicBezTo>
                  <a:pt x="154288" y="285314"/>
                  <a:pt x="120450" y="166175"/>
                  <a:pt x="162233" y="258097"/>
                </a:cubicBezTo>
                <a:cubicBezTo>
                  <a:pt x="169638" y="274388"/>
                  <a:pt x="171839" y="292576"/>
                  <a:pt x="176981" y="309716"/>
                </a:cubicBezTo>
                <a:cubicBezTo>
                  <a:pt x="179215" y="317161"/>
                  <a:pt x="180498" y="325090"/>
                  <a:pt x="184355" y="331839"/>
                </a:cubicBezTo>
                <a:cubicBezTo>
                  <a:pt x="190453" y="342510"/>
                  <a:pt x="198313" y="352149"/>
                  <a:pt x="206478" y="361335"/>
                </a:cubicBezTo>
                <a:cubicBezTo>
                  <a:pt x="218026" y="374326"/>
                  <a:pt x="243349" y="398206"/>
                  <a:pt x="243349" y="398206"/>
                </a:cubicBezTo>
                <a:cubicBezTo>
                  <a:pt x="245807" y="405580"/>
                  <a:pt x="247247" y="413376"/>
                  <a:pt x="250723" y="420329"/>
                </a:cubicBezTo>
                <a:cubicBezTo>
                  <a:pt x="262918" y="444721"/>
                  <a:pt x="283117" y="460097"/>
                  <a:pt x="302342" y="479322"/>
                </a:cubicBezTo>
                <a:lnTo>
                  <a:pt x="339213" y="516193"/>
                </a:lnTo>
                <a:lnTo>
                  <a:pt x="368710" y="538316"/>
                </a:lnTo>
                <a:cubicBezTo>
                  <a:pt x="405327" y="593243"/>
                  <a:pt x="358265" y="525782"/>
                  <a:pt x="405581" y="582561"/>
                </a:cubicBezTo>
                <a:cubicBezTo>
                  <a:pt x="411255" y="589370"/>
                  <a:pt x="414493" y="598014"/>
                  <a:pt x="420329" y="604684"/>
                </a:cubicBezTo>
                <a:cubicBezTo>
                  <a:pt x="431774" y="617765"/>
                  <a:pt x="447559" y="627093"/>
                  <a:pt x="457200" y="641555"/>
                </a:cubicBezTo>
                <a:cubicBezTo>
                  <a:pt x="469893" y="660595"/>
                  <a:pt x="492440" y="696188"/>
                  <a:pt x="508820" y="715297"/>
                </a:cubicBezTo>
                <a:cubicBezTo>
                  <a:pt x="515607" y="723215"/>
                  <a:pt x="524266" y="729408"/>
                  <a:pt x="530942" y="737419"/>
                </a:cubicBezTo>
                <a:cubicBezTo>
                  <a:pt x="536616" y="744228"/>
                  <a:pt x="539803" y="752918"/>
                  <a:pt x="545691" y="759542"/>
                </a:cubicBezTo>
                <a:cubicBezTo>
                  <a:pt x="559548" y="775131"/>
                  <a:pt x="578367" y="786432"/>
                  <a:pt x="589936" y="803787"/>
                </a:cubicBezTo>
                <a:cubicBezTo>
                  <a:pt x="626402" y="858488"/>
                  <a:pt x="584405" y="798625"/>
                  <a:pt x="619433" y="840658"/>
                </a:cubicBezTo>
                <a:cubicBezTo>
                  <a:pt x="627301" y="850100"/>
                  <a:pt x="633462" y="860906"/>
                  <a:pt x="641555" y="870155"/>
                </a:cubicBezTo>
                <a:cubicBezTo>
                  <a:pt x="650711" y="880620"/>
                  <a:pt x="663339" y="888082"/>
                  <a:pt x="671052" y="899652"/>
                </a:cubicBezTo>
                <a:cubicBezTo>
                  <a:pt x="675968" y="907026"/>
                  <a:pt x="680032" y="915045"/>
                  <a:pt x="685800" y="921774"/>
                </a:cubicBezTo>
                <a:cubicBezTo>
                  <a:pt x="694849" y="932331"/>
                  <a:pt x="707584" y="939701"/>
                  <a:pt x="715297" y="951271"/>
                </a:cubicBezTo>
                <a:cubicBezTo>
                  <a:pt x="720213" y="958645"/>
                  <a:pt x="724509" y="966473"/>
                  <a:pt x="730045" y="973393"/>
                </a:cubicBezTo>
                <a:cubicBezTo>
                  <a:pt x="734388" y="978822"/>
                  <a:pt x="740622" y="982580"/>
                  <a:pt x="744794" y="988142"/>
                </a:cubicBezTo>
                <a:cubicBezTo>
                  <a:pt x="755429" y="1002322"/>
                  <a:pt x="761757" y="1019853"/>
                  <a:pt x="774291" y="1032387"/>
                </a:cubicBezTo>
                <a:cubicBezTo>
                  <a:pt x="786581" y="1044677"/>
                  <a:pt x="801521" y="1054796"/>
                  <a:pt x="811162" y="1069258"/>
                </a:cubicBezTo>
                <a:cubicBezTo>
                  <a:pt x="816078" y="1076632"/>
                  <a:pt x="819948" y="1084823"/>
                  <a:pt x="825910" y="1091381"/>
                </a:cubicBezTo>
                <a:cubicBezTo>
                  <a:pt x="844617" y="1111959"/>
                  <a:pt x="869478" y="1127235"/>
                  <a:pt x="884904" y="1150374"/>
                </a:cubicBezTo>
                <a:cubicBezTo>
                  <a:pt x="889820" y="1157748"/>
                  <a:pt x="895689" y="1164570"/>
                  <a:pt x="899652" y="1172497"/>
                </a:cubicBezTo>
                <a:cubicBezTo>
                  <a:pt x="903128" y="1179449"/>
                  <a:pt x="902170" y="1188549"/>
                  <a:pt x="907026" y="1194619"/>
                </a:cubicBezTo>
                <a:cubicBezTo>
                  <a:pt x="912563" y="1201540"/>
                  <a:pt x="922882" y="1203101"/>
                  <a:pt x="929149" y="1209368"/>
                </a:cubicBezTo>
                <a:cubicBezTo>
                  <a:pt x="940278" y="1220497"/>
                  <a:pt x="948402" y="1234289"/>
                  <a:pt x="958645" y="1246239"/>
                </a:cubicBezTo>
                <a:cubicBezTo>
                  <a:pt x="978066" y="1268897"/>
                  <a:pt x="969642" y="1255036"/>
                  <a:pt x="995516" y="1275735"/>
                </a:cubicBezTo>
                <a:cubicBezTo>
                  <a:pt x="1048053" y="1317765"/>
                  <a:pt x="964301" y="1259841"/>
                  <a:pt x="1032387" y="1305232"/>
                </a:cubicBezTo>
                <a:cubicBezTo>
                  <a:pt x="1034845" y="1312606"/>
                  <a:pt x="1034906" y="1321285"/>
                  <a:pt x="1039762" y="1327355"/>
                </a:cubicBezTo>
                <a:cubicBezTo>
                  <a:pt x="1087216" y="1386672"/>
                  <a:pt x="1045046" y="1308425"/>
                  <a:pt x="1069258" y="1356852"/>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 forme 6">
            <a:extLst>
              <a:ext uri="{FF2B5EF4-FFF2-40B4-BE49-F238E27FC236}">
                <a16:creationId xmlns:a16="http://schemas.microsoft.com/office/drawing/2014/main" id="{B31D08FC-75F6-4169-8A5A-9A001491805C}"/>
              </a:ext>
            </a:extLst>
          </p:cNvPr>
          <p:cNvSpPr/>
          <p:nvPr/>
        </p:nvSpPr>
        <p:spPr>
          <a:xfrm>
            <a:off x="1732935" y="2772697"/>
            <a:ext cx="435078" cy="884903"/>
          </a:xfrm>
          <a:custGeom>
            <a:avLst/>
            <a:gdLst>
              <a:gd name="connsiteX0" fmla="*/ 0 w 435078"/>
              <a:gd name="connsiteY0" fmla="*/ 0 h 884903"/>
              <a:gd name="connsiteX1" fmla="*/ 29497 w 435078"/>
              <a:gd name="connsiteY1" fmla="*/ 36871 h 884903"/>
              <a:gd name="connsiteX2" fmla="*/ 36871 w 435078"/>
              <a:gd name="connsiteY2" fmla="*/ 58993 h 884903"/>
              <a:gd name="connsiteX3" fmla="*/ 51620 w 435078"/>
              <a:gd name="connsiteY3" fmla="*/ 73742 h 884903"/>
              <a:gd name="connsiteX4" fmla="*/ 81117 w 435078"/>
              <a:gd name="connsiteY4" fmla="*/ 117987 h 884903"/>
              <a:gd name="connsiteX5" fmla="*/ 88491 w 435078"/>
              <a:gd name="connsiteY5" fmla="*/ 140109 h 884903"/>
              <a:gd name="connsiteX6" fmla="*/ 110613 w 435078"/>
              <a:gd name="connsiteY6" fmla="*/ 162232 h 884903"/>
              <a:gd name="connsiteX7" fmla="*/ 125362 w 435078"/>
              <a:gd name="connsiteY7" fmla="*/ 184355 h 884903"/>
              <a:gd name="connsiteX8" fmla="*/ 140110 w 435078"/>
              <a:gd name="connsiteY8" fmla="*/ 228600 h 884903"/>
              <a:gd name="connsiteX9" fmla="*/ 154859 w 435078"/>
              <a:gd name="connsiteY9" fmla="*/ 258097 h 884903"/>
              <a:gd name="connsiteX10" fmla="*/ 169607 w 435078"/>
              <a:gd name="connsiteY10" fmla="*/ 302342 h 884903"/>
              <a:gd name="connsiteX11" fmla="*/ 184355 w 435078"/>
              <a:gd name="connsiteY11" fmla="*/ 324464 h 884903"/>
              <a:gd name="connsiteX12" fmla="*/ 191730 w 435078"/>
              <a:gd name="connsiteY12" fmla="*/ 346587 h 884903"/>
              <a:gd name="connsiteX13" fmla="*/ 221226 w 435078"/>
              <a:gd name="connsiteY13" fmla="*/ 383458 h 884903"/>
              <a:gd name="connsiteX14" fmla="*/ 235975 w 435078"/>
              <a:gd name="connsiteY14" fmla="*/ 442451 h 884903"/>
              <a:gd name="connsiteX15" fmla="*/ 250723 w 435078"/>
              <a:gd name="connsiteY15" fmla="*/ 471948 h 884903"/>
              <a:gd name="connsiteX16" fmla="*/ 280220 w 435078"/>
              <a:gd name="connsiteY16" fmla="*/ 530942 h 884903"/>
              <a:gd name="connsiteX17" fmla="*/ 309717 w 435078"/>
              <a:gd name="connsiteY17" fmla="*/ 597309 h 884903"/>
              <a:gd name="connsiteX18" fmla="*/ 317091 w 435078"/>
              <a:gd name="connsiteY18" fmla="*/ 626806 h 884903"/>
              <a:gd name="connsiteX19" fmla="*/ 346588 w 435078"/>
              <a:gd name="connsiteY19" fmla="*/ 671051 h 884903"/>
              <a:gd name="connsiteX20" fmla="*/ 353962 w 435078"/>
              <a:gd name="connsiteY20" fmla="*/ 693174 h 884903"/>
              <a:gd name="connsiteX21" fmla="*/ 383459 w 435078"/>
              <a:gd name="connsiteY21" fmla="*/ 744793 h 884903"/>
              <a:gd name="connsiteX22" fmla="*/ 412955 w 435078"/>
              <a:gd name="connsiteY22" fmla="*/ 811161 h 884903"/>
              <a:gd name="connsiteX23" fmla="*/ 420330 w 435078"/>
              <a:gd name="connsiteY23" fmla="*/ 840658 h 884903"/>
              <a:gd name="connsiteX24" fmla="*/ 435078 w 435078"/>
              <a:gd name="connsiteY24" fmla="*/ 884903 h 884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35078" h="884903">
                <a:moveTo>
                  <a:pt x="0" y="0"/>
                </a:moveTo>
                <a:cubicBezTo>
                  <a:pt x="9832" y="12290"/>
                  <a:pt x="21155" y="23524"/>
                  <a:pt x="29497" y="36871"/>
                </a:cubicBezTo>
                <a:cubicBezTo>
                  <a:pt x="33617" y="43462"/>
                  <a:pt x="32872" y="52328"/>
                  <a:pt x="36871" y="58993"/>
                </a:cubicBezTo>
                <a:cubicBezTo>
                  <a:pt x="40448" y="64955"/>
                  <a:pt x="47448" y="68180"/>
                  <a:pt x="51620" y="73742"/>
                </a:cubicBezTo>
                <a:cubicBezTo>
                  <a:pt x="62255" y="87922"/>
                  <a:pt x="81117" y="117987"/>
                  <a:pt x="81117" y="117987"/>
                </a:cubicBezTo>
                <a:cubicBezTo>
                  <a:pt x="83575" y="125361"/>
                  <a:pt x="84179" y="133642"/>
                  <a:pt x="88491" y="140109"/>
                </a:cubicBezTo>
                <a:cubicBezTo>
                  <a:pt x="94276" y="148786"/>
                  <a:pt x="103937" y="154220"/>
                  <a:pt x="110613" y="162232"/>
                </a:cubicBezTo>
                <a:cubicBezTo>
                  <a:pt x="116287" y="169041"/>
                  <a:pt x="120446" y="176981"/>
                  <a:pt x="125362" y="184355"/>
                </a:cubicBezTo>
                <a:cubicBezTo>
                  <a:pt x="130278" y="199103"/>
                  <a:pt x="133157" y="214695"/>
                  <a:pt x="140110" y="228600"/>
                </a:cubicBezTo>
                <a:cubicBezTo>
                  <a:pt x="145026" y="238432"/>
                  <a:pt x="150776" y="247890"/>
                  <a:pt x="154859" y="258097"/>
                </a:cubicBezTo>
                <a:cubicBezTo>
                  <a:pt x="160633" y="272531"/>
                  <a:pt x="160984" y="289407"/>
                  <a:pt x="169607" y="302342"/>
                </a:cubicBezTo>
                <a:cubicBezTo>
                  <a:pt x="174523" y="309716"/>
                  <a:pt x="180392" y="316537"/>
                  <a:pt x="184355" y="324464"/>
                </a:cubicBezTo>
                <a:cubicBezTo>
                  <a:pt x="187831" y="331417"/>
                  <a:pt x="188254" y="339634"/>
                  <a:pt x="191730" y="346587"/>
                </a:cubicBezTo>
                <a:cubicBezTo>
                  <a:pt x="201032" y="365191"/>
                  <a:pt x="207509" y="369740"/>
                  <a:pt x="221226" y="383458"/>
                </a:cubicBezTo>
                <a:cubicBezTo>
                  <a:pt x="225556" y="405109"/>
                  <a:pt x="227469" y="422604"/>
                  <a:pt x="235975" y="442451"/>
                </a:cubicBezTo>
                <a:cubicBezTo>
                  <a:pt x="240305" y="452555"/>
                  <a:pt x="246640" y="461741"/>
                  <a:pt x="250723" y="471948"/>
                </a:cubicBezTo>
                <a:cubicBezTo>
                  <a:pt x="273318" y="528438"/>
                  <a:pt x="251952" y="502674"/>
                  <a:pt x="280220" y="530942"/>
                </a:cubicBezTo>
                <a:cubicBezTo>
                  <a:pt x="297771" y="583595"/>
                  <a:pt x="286344" y="562252"/>
                  <a:pt x="309717" y="597309"/>
                </a:cubicBezTo>
                <a:cubicBezTo>
                  <a:pt x="312175" y="607141"/>
                  <a:pt x="312559" y="617741"/>
                  <a:pt x="317091" y="626806"/>
                </a:cubicBezTo>
                <a:cubicBezTo>
                  <a:pt x="325018" y="642660"/>
                  <a:pt x="346588" y="671051"/>
                  <a:pt x="346588" y="671051"/>
                </a:cubicBezTo>
                <a:cubicBezTo>
                  <a:pt x="349046" y="678425"/>
                  <a:pt x="350486" y="686221"/>
                  <a:pt x="353962" y="693174"/>
                </a:cubicBezTo>
                <a:cubicBezTo>
                  <a:pt x="380566" y="746384"/>
                  <a:pt x="357604" y="680156"/>
                  <a:pt x="383459" y="744793"/>
                </a:cubicBezTo>
                <a:cubicBezTo>
                  <a:pt x="409788" y="810614"/>
                  <a:pt x="384579" y="768596"/>
                  <a:pt x="412955" y="811161"/>
                </a:cubicBezTo>
                <a:cubicBezTo>
                  <a:pt x="415413" y="820993"/>
                  <a:pt x="417418" y="830950"/>
                  <a:pt x="420330" y="840658"/>
                </a:cubicBezTo>
                <a:cubicBezTo>
                  <a:pt x="424797" y="855548"/>
                  <a:pt x="435078" y="884903"/>
                  <a:pt x="435078" y="884903"/>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 forme 10">
            <a:extLst>
              <a:ext uri="{FF2B5EF4-FFF2-40B4-BE49-F238E27FC236}">
                <a16:creationId xmlns:a16="http://schemas.microsoft.com/office/drawing/2014/main" id="{FB09CEA0-548D-4F8B-8FA7-7309D195C58A}"/>
              </a:ext>
            </a:extLst>
          </p:cNvPr>
          <p:cNvSpPr/>
          <p:nvPr/>
        </p:nvSpPr>
        <p:spPr>
          <a:xfrm>
            <a:off x="2227006" y="2831690"/>
            <a:ext cx="221226" cy="1216742"/>
          </a:xfrm>
          <a:custGeom>
            <a:avLst/>
            <a:gdLst>
              <a:gd name="connsiteX0" fmla="*/ 221226 w 221226"/>
              <a:gd name="connsiteY0" fmla="*/ 0 h 1216742"/>
              <a:gd name="connsiteX1" fmla="*/ 184355 w 221226"/>
              <a:gd name="connsiteY1" fmla="*/ 14749 h 1216742"/>
              <a:gd name="connsiteX2" fmla="*/ 169607 w 221226"/>
              <a:gd name="connsiteY2" fmla="*/ 36871 h 1216742"/>
              <a:gd name="connsiteX3" fmla="*/ 162233 w 221226"/>
              <a:gd name="connsiteY3" fmla="*/ 58994 h 1216742"/>
              <a:gd name="connsiteX4" fmla="*/ 154859 w 221226"/>
              <a:gd name="connsiteY4" fmla="*/ 88491 h 1216742"/>
              <a:gd name="connsiteX5" fmla="*/ 140110 w 221226"/>
              <a:gd name="connsiteY5" fmla="*/ 103239 h 1216742"/>
              <a:gd name="connsiteX6" fmla="*/ 132736 w 221226"/>
              <a:gd name="connsiteY6" fmla="*/ 132736 h 1216742"/>
              <a:gd name="connsiteX7" fmla="*/ 125362 w 221226"/>
              <a:gd name="connsiteY7" fmla="*/ 184355 h 1216742"/>
              <a:gd name="connsiteX8" fmla="*/ 110613 w 221226"/>
              <a:gd name="connsiteY8" fmla="*/ 235975 h 1216742"/>
              <a:gd name="connsiteX9" fmla="*/ 103239 w 221226"/>
              <a:gd name="connsiteY9" fmla="*/ 479323 h 1216742"/>
              <a:gd name="connsiteX10" fmla="*/ 95865 w 221226"/>
              <a:gd name="connsiteY10" fmla="*/ 501445 h 1216742"/>
              <a:gd name="connsiteX11" fmla="*/ 88491 w 221226"/>
              <a:gd name="connsiteY11" fmla="*/ 560439 h 1216742"/>
              <a:gd name="connsiteX12" fmla="*/ 73742 w 221226"/>
              <a:gd name="connsiteY12" fmla="*/ 612058 h 1216742"/>
              <a:gd name="connsiteX13" fmla="*/ 66368 w 221226"/>
              <a:gd name="connsiteY13" fmla="*/ 722671 h 1216742"/>
              <a:gd name="connsiteX14" fmla="*/ 44246 w 221226"/>
              <a:gd name="connsiteY14" fmla="*/ 899652 h 1216742"/>
              <a:gd name="connsiteX15" fmla="*/ 36871 w 221226"/>
              <a:gd name="connsiteY15" fmla="*/ 1010265 h 1216742"/>
              <a:gd name="connsiteX16" fmla="*/ 22123 w 221226"/>
              <a:gd name="connsiteY16" fmla="*/ 1039762 h 1216742"/>
              <a:gd name="connsiteX17" fmla="*/ 14749 w 221226"/>
              <a:gd name="connsiteY17" fmla="*/ 1143000 h 1216742"/>
              <a:gd name="connsiteX18" fmla="*/ 7375 w 221226"/>
              <a:gd name="connsiteY18" fmla="*/ 1187245 h 1216742"/>
              <a:gd name="connsiteX19" fmla="*/ 0 w 221226"/>
              <a:gd name="connsiteY19" fmla="*/ 1216742 h 121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1226" h="1216742">
                <a:moveTo>
                  <a:pt x="221226" y="0"/>
                </a:moveTo>
                <a:cubicBezTo>
                  <a:pt x="208936" y="4916"/>
                  <a:pt x="195126" y="7055"/>
                  <a:pt x="184355" y="14749"/>
                </a:cubicBezTo>
                <a:cubicBezTo>
                  <a:pt x="177143" y="19900"/>
                  <a:pt x="173570" y="28944"/>
                  <a:pt x="169607" y="36871"/>
                </a:cubicBezTo>
                <a:cubicBezTo>
                  <a:pt x="166131" y="43824"/>
                  <a:pt x="164368" y="51520"/>
                  <a:pt x="162233" y="58994"/>
                </a:cubicBezTo>
                <a:cubicBezTo>
                  <a:pt x="159449" y="68739"/>
                  <a:pt x="159392" y="79426"/>
                  <a:pt x="154859" y="88491"/>
                </a:cubicBezTo>
                <a:cubicBezTo>
                  <a:pt x="151750" y="94709"/>
                  <a:pt x="145026" y="98323"/>
                  <a:pt x="140110" y="103239"/>
                </a:cubicBezTo>
                <a:cubicBezTo>
                  <a:pt x="137652" y="113071"/>
                  <a:pt x="134549" y="122765"/>
                  <a:pt x="132736" y="132736"/>
                </a:cubicBezTo>
                <a:cubicBezTo>
                  <a:pt x="129627" y="149837"/>
                  <a:pt x="129004" y="167360"/>
                  <a:pt x="125362" y="184355"/>
                </a:cubicBezTo>
                <a:cubicBezTo>
                  <a:pt x="121612" y="201853"/>
                  <a:pt x="115529" y="218768"/>
                  <a:pt x="110613" y="235975"/>
                </a:cubicBezTo>
                <a:cubicBezTo>
                  <a:pt x="108155" y="317091"/>
                  <a:pt x="107740" y="398295"/>
                  <a:pt x="103239" y="479323"/>
                </a:cubicBezTo>
                <a:cubicBezTo>
                  <a:pt x="102808" y="487084"/>
                  <a:pt x="97255" y="493797"/>
                  <a:pt x="95865" y="501445"/>
                </a:cubicBezTo>
                <a:cubicBezTo>
                  <a:pt x="92320" y="520943"/>
                  <a:pt x="91749" y="540891"/>
                  <a:pt x="88491" y="560439"/>
                </a:cubicBezTo>
                <a:cubicBezTo>
                  <a:pt x="85404" y="578964"/>
                  <a:pt x="79589" y="594520"/>
                  <a:pt x="73742" y="612058"/>
                </a:cubicBezTo>
                <a:cubicBezTo>
                  <a:pt x="71284" y="648929"/>
                  <a:pt x="68476" y="685778"/>
                  <a:pt x="66368" y="722671"/>
                </a:cubicBezTo>
                <a:cubicBezTo>
                  <a:pt x="57167" y="883690"/>
                  <a:pt x="81292" y="825558"/>
                  <a:pt x="44246" y="899652"/>
                </a:cubicBezTo>
                <a:cubicBezTo>
                  <a:pt x="41788" y="936523"/>
                  <a:pt x="42634" y="973764"/>
                  <a:pt x="36871" y="1010265"/>
                </a:cubicBezTo>
                <a:cubicBezTo>
                  <a:pt x="35157" y="1021123"/>
                  <a:pt x="23930" y="1028919"/>
                  <a:pt x="22123" y="1039762"/>
                </a:cubicBezTo>
                <a:cubicBezTo>
                  <a:pt x="16451" y="1073793"/>
                  <a:pt x="18182" y="1108671"/>
                  <a:pt x="14749" y="1143000"/>
                </a:cubicBezTo>
                <a:cubicBezTo>
                  <a:pt x="13261" y="1157878"/>
                  <a:pt x="10307" y="1172584"/>
                  <a:pt x="7375" y="1187245"/>
                </a:cubicBezTo>
                <a:cubicBezTo>
                  <a:pt x="5387" y="1197183"/>
                  <a:pt x="0" y="1216742"/>
                  <a:pt x="0" y="1216742"/>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 forme 12">
            <a:extLst>
              <a:ext uri="{FF2B5EF4-FFF2-40B4-BE49-F238E27FC236}">
                <a16:creationId xmlns:a16="http://schemas.microsoft.com/office/drawing/2014/main" id="{4F9F3482-70BB-4523-A34C-C9938DC78828}"/>
              </a:ext>
            </a:extLst>
          </p:cNvPr>
          <p:cNvSpPr/>
          <p:nvPr/>
        </p:nvSpPr>
        <p:spPr>
          <a:xfrm>
            <a:off x="1128252" y="4800600"/>
            <a:ext cx="449825" cy="1924707"/>
          </a:xfrm>
          <a:custGeom>
            <a:avLst/>
            <a:gdLst>
              <a:gd name="connsiteX0" fmla="*/ 449825 w 449825"/>
              <a:gd name="connsiteY0" fmla="*/ 0 h 1924707"/>
              <a:gd name="connsiteX1" fmla="*/ 442451 w 449825"/>
              <a:gd name="connsiteY1" fmla="*/ 66368 h 1924707"/>
              <a:gd name="connsiteX2" fmla="*/ 435077 w 449825"/>
              <a:gd name="connsiteY2" fmla="*/ 147484 h 1924707"/>
              <a:gd name="connsiteX3" fmla="*/ 420329 w 449825"/>
              <a:gd name="connsiteY3" fmla="*/ 199103 h 1924707"/>
              <a:gd name="connsiteX4" fmla="*/ 412954 w 449825"/>
              <a:gd name="connsiteY4" fmla="*/ 235974 h 1924707"/>
              <a:gd name="connsiteX5" fmla="*/ 405580 w 449825"/>
              <a:gd name="connsiteY5" fmla="*/ 331839 h 1924707"/>
              <a:gd name="connsiteX6" fmla="*/ 398206 w 449825"/>
              <a:gd name="connsiteY6" fmla="*/ 361335 h 1924707"/>
              <a:gd name="connsiteX7" fmla="*/ 383458 w 449825"/>
              <a:gd name="connsiteY7" fmla="*/ 376084 h 1924707"/>
              <a:gd name="connsiteX8" fmla="*/ 376083 w 449825"/>
              <a:gd name="connsiteY8" fmla="*/ 420329 h 1924707"/>
              <a:gd name="connsiteX9" fmla="*/ 368709 w 449825"/>
              <a:gd name="connsiteY9" fmla="*/ 530942 h 1924707"/>
              <a:gd name="connsiteX10" fmla="*/ 353961 w 449825"/>
              <a:gd name="connsiteY10" fmla="*/ 575187 h 1924707"/>
              <a:gd name="connsiteX11" fmla="*/ 346587 w 449825"/>
              <a:gd name="connsiteY11" fmla="*/ 641555 h 1924707"/>
              <a:gd name="connsiteX12" fmla="*/ 331838 w 449825"/>
              <a:gd name="connsiteY12" fmla="*/ 656303 h 1924707"/>
              <a:gd name="connsiteX13" fmla="*/ 324464 w 449825"/>
              <a:gd name="connsiteY13" fmla="*/ 722671 h 1924707"/>
              <a:gd name="connsiteX14" fmla="*/ 302342 w 449825"/>
              <a:gd name="connsiteY14" fmla="*/ 781665 h 1924707"/>
              <a:gd name="connsiteX15" fmla="*/ 287593 w 449825"/>
              <a:gd name="connsiteY15" fmla="*/ 848032 h 1924707"/>
              <a:gd name="connsiteX16" fmla="*/ 272845 w 449825"/>
              <a:gd name="connsiteY16" fmla="*/ 899652 h 1924707"/>
              <a:gd name="connsiteX17" fmla="*/ 258096 w 449825"/>
              <a:gd name="connsiteY17" fmla="*/ 1002890 h 1924707"/>
              <a:gd name="connsiteX18" fmla="*/ 250722 w 449825"/>
              <a:gd name="connsiteY18" fmla="*/ 1061884 h 1924707"/>
              <a:gd name="connsiteX19" fmla="*/ 235974 w 449825"/>
              <a:gd name="connsiteY19" fmla="*/ 1128252 h 1924707"/>
              <a:gd name="connsiteX20" fmla="*/ 228600 w 449825"/>
              <a:gd name="connsiteY20" fmla="*/ 1150374 h 1924707"/>
              <a:gd name="connsiteX21" fmla="*/ 206477 w 449825"/>
              <a:gd name="connsiteY21" fmla="*/ 1224116 h 1924707"/>
              <a:gd name="connsiteX22" fmla="*/ 191729 w 449825"/>
              <a:gd name="connsiteY22" fmla="*/ 1268361 h 1924707"/>
              <a:gd name="connsiteX23" fmla="*/ 184354 w 449825"/>
              <a:gd name="connsiteY23" fmla="*/ 1290484 h 1924707"/>
              <a:gd name="connsiteX24" fmla="*/ 176980 w 449825"/>
              <a:gd name="connsiteY24" fmla="*/ 1327355 h 1924707"/>
              <a:gd name="connsiteX25" fmla="*/ 162232 w 449825"/>
              <a:gd name="connsiteY25" fmla="*/ 1349477 h 1924707"/>
              <a:gd name="connsiteX26" fmla="*/ 147483 w 449825"/>
              <a:gd name="connsiteY26" fmla="*/ 1378974 h 1924707"/>
              <a:gd name="connsiteX27" fmla="*/ 125361 w 449825"/>
              <a:gd name="connsiteY27" fmla="*/ 1460090 h 1924707"/>
              <a:gd name="connsiteX28" fmla="*/ 110613 w 449825"/>
              <a:gd name="connsiteY28" fmla="*/ 1519084 h 1924707"/>
              <a:gd name="connsiteX29" fmla="*/ 95864 w 449825"/>
              <a:gd name="connsiteY29" fmla="*/ 1637071 h 1924707"/>
              <a:gd name="connsiteX30" fmla="*/ 88490 w 449825"/>
              <a:gd name="connsiteY30" fmla="*/ 1696065 h 1924707"/>
              <a:gd name="connsiteX31" fmla="*/ 73742 w 449825"/>
              <a:gd name="connsiteY31" fmla="*/ 1747684 h 1924707"/>
              <a:gd name="connsiteX32" fmla="*/ 58993 w 449825"/>
              <a:gd name="connsiteY32" fmla="*/ 1777181 h 1924707"/>
              <a:gd name="connsiteX33" fmla="*/ 44245 w 449825"/>
              <a:gd name="connsiteY33" fmla="*/ 1828800 h 1924707"/>
              <a:gd name="connsiteX34" fmla="*/ 36871 w 449825"/>
              <a:gd name="connsiteY34" fmla="*/ 1850923 h 1924707"/>
              <a:gd name="connsiteX35" fmla="*/ 22122 w 449825"/>
              <a:gd name="connsiteY35" fmla="*/ 1902542 h 1924707"/>
              <a:gd name="connsiteX36" fmla="*/ 0 w 449825"/>
              <a:gd name="connsiteY36" fmla="*/ 1924665 h 192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9825" h="1924707">
                <a:moveTo>
                  <a:pt x="449825" y="0"/>
                </a:moveTo>
                <a:cubicBezTo>
                  <a:pt x="447367" y="22123"/>
                  <a:pt x="444666" y="44220"/>
                  <a:pt x="442451" y="66368"/>
                </a:cubicBezTo>
                <a:cubicBezTo>
                  <a:pt x="439750" y="93383"/>
                  <a:pt x="439540" y="120703"/>
                  <a:pt x="435077" y="147484"/>
                </a:cubicBezTo>
                <a:cubicBezTo>
                  <a:pt x="432135" y="165135"/>
                  <a:pt x="424669" y="181742"/>
                  <a:pt x="420329" y="199103"/>
                </a:cubicBezTo>
                <a:cubicBezTo>
                  <a:pt x="417289" y="211263"/>
                  <a:pt x="415412" y="223684"/>
                  <a:pt x="412954" y="235974"/>
                </a:cubicBezTo>
                <a:cubicBezTo>
                  <a:pt x="410496" y="267929"/>
                  <a:pt x="409325" y="300009"/>
                  <a:pt x="405580" y="331839"/>
                </a:cubicBezTo>
                <a:cubicBezTo>
                  <a:pt x="404396" y="341904"/>
                  <a:pt x="402738" y="352270"/>
                  <a:pt x="398206" y="361335"/>
                </a:cubicBezTo>
                <a:cubicBezTo>
                  <a:pt x="395097" y="367554"/>
                  <a:pt x="388374" y="371168"/>
                  <a:pt x="383458" y="376084"/>
                </a:cubicBezTo>
                <a:cubicBezTo>
                  <a:pt x="381000" y="390832"/>
                  <a:pt x="377501" y="405445"/>
                  <a:pt x="376083" y="420329"/>
                </a:cubicBezTo>
                <a:cubicBezTo>
                  <a:pt x="372579" y="457115"/>
                  <a:pt x="373935" y="494361"/>
                  <a:pt x="368709" y="530942"/>
                </a:cubicBezTo>
                <a:cubicBezTo>
                  <a:pt x="366511" y="546332"/>
                  <a:pt x="353961" y="575187"/>
                  <a:pt x="353961" y="575187"/>
                </a:cubicBezTo>
                <a:cubicBezTo>
                  <a:pt x="351503" y="597310"/>
                  <a:pt x="352444" y="620081"/>
                  <a:pt x="346587" y="641555"/>
                </a:cubicBezTo>
                <a:cubicBezTo>
                  <a:pt x="344758" y="648263"/>
                  <a:pt x="333667" y="649595"/>
                  <a:pt x="331838" y="656303"/>
                </a:cubicBezTo>
                <a:cubicBezTo>
                  <a:pt x="325981" y="677777"/>
                  <a:pt x="327849" y="700671"/>
                  <a:pt x="324464" y="722671"/>
                </a:cubicBezTo>
                <a:cubicBezTo>
                  <a:pt x="317881" y="765462"/>
                  <a:pt x="317873" y="740251"/>
                  <a:pt x="302342" y="781665"/>
                </a:cubicBezTo>
                <a:cubicBezTo>
                  <a:pt x="297434" y="794753"/>
                  <a:pt x="290144" y="836552"/>
                  <a:pt x="287593" y="848032"/>
                </a:cubicBezTo>
                <a:cubicBezTo>
                  <a:pt x="281420" y="875810"/>
                  <a:pt x="281057" y="875016"/>
                  <a:pt x="272845" y="899652"/>
                </a:cubicBezTo>
                <a:cubicBezTo>
                  <a:pt x="267929" y="934065"/>
                  <a:pt x="262408" y="968396"/>
                  <a:pt x="258096" y="1002890"/>
                </a:cubicBezTo>
                <a:cubicBezTo>
                  <a:pt x="255638" y="1022555"/>
                  <a:pt x="253735" y="1042297"/>
                  <a:pt x="250722" y="1061884"/>
                </a:cubicBezTo>
                <a:cubicBezTo>
                  <a:pt x="248188" y="1078357"/>
                  <a:pt x="240867" y="1111126"/>
                  <a:pt x="235974" y="1128252"/>
                </a:cubicBezTo>
                <a:cubicBezTo>
                  <a:pt x="233839" y="1135726"/>
                  <a:pt x="230735" y="1142900"/>
                  <a:pt x="228600" y="1150374"/>
                </a:cubicBezTo>
                <a:cubicBezTo>
                  <a:pt x="206307" y="1228395"/>
                  <a:pt x="241528" y="1118960"/>
                  <a:pt x="206477" y="1224116"/>
                </a:cubicBezTo>
                <a:lnTo>
                  <a:pt x="191729" y="1268361"/>
                </a:lnTo>
                <a:cubicBezTo>
                  <a:pt x="189271" y="1275735"/>
                  <a:pt x="185878" y="1282862"/>
                  <a:pt x="184354" y="1290484"/>
                </a:cubicBezTo>
                <a:cubicBezTo>
                  <a:pt x="181896" y="1302774"/>
                  <a:pt x="181381" y="1315619"/>
                  <a:pt x="176980" y="1327355"/>
                </a:cubicBezTo>
                <a:cubicBezTo>
                  <a:pt x="173868" y="1335653"/>
                  <a:pt x="166629" y="1341782"/>
                  <a:pt x="162232" y="1349477"/>
                </a:cubicBezTo>
                <a:cubicBezTo>
                  <a:pt x="156778" y="1359022"/>
                  <a:pt x="151566" y="1368767"/>
                  <a:pt x="147483" y="1378974"/>
                </a:cubicBezTo>
                <a:cubicBezTo>
                  <a:pt x="129175" y="1424745"/>
                  <a:pt x="135459" y="1416331"/>
                  <a:pt x="125361" y="1460090"/>
                </a:cubicBezTo>
                <a:cubicBezTo>
                  <a:pt x="120803" y="1479841"/>
                  <a:pt x="110613" y="1519084"/>
                  <a:pt x="110613" y="1519084"/>
                </a:cubicBezTo>
                <a:cubicBezTo>
                  <a:pt x="95449" y="1670705"/>
                  <a:pt x="111113" y="1530327"/>
                  <a:pt x="95864" y="1637071"/>
                </a:cubicBezTo>
                <a:cubicBezTo>
                  <a:pt x="93061" y="1656690"/>
                  <a:pt x="91748" y="1676517"/>
                  <a:pt x="88490" y="1696065"/>
                </a:cubicBezTo>
                <a:cubicBezTo>
                  <a:pt x="86790" y="1706268"/>
                  <a:pt x="78523" y="1736528"/>
                  <a:pt x="73742" y="1747684"/>
                </a:cubicBezTo>
                <a:cubicBezTo>
                  <a:pt x="69412" y="1757788"/>
                  <a:pt x="63323" y="1767077"/>
                  <a:pt x="58993" y="1777181"/>
                </a:cubicBezTo>
                <a:cubicBezTo>
                  <a:pt x="51416" y="1794861"/>
                  <a:pt x="49590" y="1810091"/>
                  <a:pt x="44245" y="1828800"/>
                </a:cubicBezTo>
                <a:cubicBezTo>
                  <a:pt x="42110" y="1836274"/>
                  <a:pt x="39007" y="1843449"/>
                  <a:pt x="36871" y="1850923"/>
                </a:cubicBezTo>
                <a:cubicBezTo>
                  <a:pt x="33722" y="1861942"/>
                  <a:pt x="28013" y="1890760"/>
                  <a:pt x="22122" y="1902542"/>
                </a:cubicBezTo>
                <a:cubicBezTo>
                  <a:pt x="10038" y="1926710"/>
                  <a:pt x="15120" y="1924665"/>
                  <a:pt x="0" y="192466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111E212C-403E-494A-A831-C8C657A66BCC}"/>
              </a:ext>
            </a:extLst>
          </p:cNvPr>
          <p:cNvSpPr/>
          <p:nvPr/>
        </p:nvSpPr>
        <p:spPr>
          <a:xfrm>
            <a:off x="1850923" y="4889090"/>
            <a:ext cx="1069258" cy="1843549"/>
          </a:xfrm>
          <a:custGeom>
            <a:avLst/>
            <a:gdLst>
              <a:gd name="connsiteX0" fmla="*/ 0 w 1069258"/>
              <a:gd name="connsiteY0" fmla="*/ 0 h 1843549"/>
              <a:gd name="connsiteX1" fmla="*/ 7374 w 1069258"/>
              <a:gd name="connsiteY1" fmla="*/ 132736 h 1843549"/>
              <a:gd name="connsiteX2" fmla="*/ 14748 w 1069258"/>
              <a:gd name="connsiteY2" fmla="*/ 162233 h 1843549"/>
              <a:gd name="connsiteX3" fmla="*/ 36871 w 1069258"/>
              <a:gd name="connsiteY3" fmla="*/ 228600 h 1843549"/>
              <a:gd name="connsiteX4" fmla="*/ 44245 w 1069258"/>
              <a:gd name="connsiteY4" fmla="*/ 250723 h 1843549"/>
              <a:gd name="connsiteX5" fmla="*/ 51619 w 1069258"/>
              <a:gd name="connsiteY5" fmla="*/ 287594 h 1843549"/>
              <a:gd name="connsiteX6" fmla="*/ 66367 w 1069258"/>
              <a:gd name="connsiteY6" fmla="*/ 309716 h 1843549"/>
              <a:gd name="connsiteX7" fmla="*/ 73742 w 1069258"/>
              <a:gd name="connsiteY7" fmla="*/ 331839 h 1843549"/>
              <a:gd name="connsiteX8" fmla="*/ 88490 w 1069258"/>
              <a:gd name="connsiteY8" fmla="*/ 353962 h 1843549"/>
              <a:gd name="connsiteX9" fmla="*/ 117987 w 1069258"/>
              <a:gd name="connsiteY9" fmla="*/ 398207 h 1843549"/>
              <a:gd name="connsiteX10" fmla="*/ 125361 w 1069258"/>
              <a:gd name="connsiteY10" fmla="*/ 420329 h 1843549"/>
              <a:gd name="connsiteX11" fmla="*/ 147483 w 1069258"/>
              <a:gd name="connsiteY11" fmla="*/ 435078 h 1843549"/>
              <a:gd name="connsiteX12" fmla="*/ 154858 w 1069258"/>
              <a:gd name="connsiteY12" fmla="*/ 471949 h 1843549"/>
              <a:gd name="connsiteX13" fmla="*/ 169606 w 1069258"/>
              <a:gd name="connsiteY13" fmla="*/ 494071 h 1843549"/>
              <a:gd name="connsiteX14" fmla="*/ 206477 w 1069258"/>
              <a:gd name="connsiteY14" fmla="*/ 553065 h 1843549"/>
              <a:gd name="connsiteX15" fmla="*/ 213851 w 1069258"/>
              <a:gd name="connsiteY15" fmla="*/ 575187 h 1843549"/>
              <a:gd name="connsiteX16" fmla="*/ 243348 w 1069258"/>
              <a:gd name="connsiteY16" fmla="*/ 619433 h 1843549"/>
              <a:gd name="connsiteX17" fmla="*/ 250722 w 1069258"/>
              <a:gd name="connsiteY17" fmla="*/ 656304 h 1843549"/>
              <a:gd name="connsiteX18" fmla="*/ 272845 w 1069258"/>
              <a:gd name="connsiteY18" fmla="*/ 671052 h 1843549"/>
              <a:gd name="connsiteX19" fmla="*/ 280219 w 1069258"/>
              <a:gd name="connsiteY19" fmla="*/ 693175 h 1843549"/>
              <a:gd name="connsiteX20" fmla="*/ 294967 w 1069258"/>
              <a:gd name="connsiteY20" fmla="*/ 715297 h 1843549"/>
              <a:gd name="connsiteX21" fmla="*/ 302342 w 1069258"/>
              <a:gd name="connsiteY21" fmla="*/ 737420 h 1843549"/>
              <a:gd name="connsiteX22" fmla="*/ 309716 w 1069258"/>
              <a:gd name="connsiteY22" fmla="*/ 766916 h 1843549"/>
              <a:gd name="connsiteX23" fmla="*/ 324464 w 1069258"/>
              <a:gd name="connsiteY23" fmla="*/ 781665 h 1843549"/>
              <a:gd name="connsiteX24" fmla="*/ 353961 w 1069258"/>
              <a:gd name="connsiteY24" fmla="*/ 825910 h 1843549"/>
              <a:gd name="connsiteX25" fmla="*/ 368709 w 1069258"/>
              <a:gd name="connsiteY25" fmla="*/ 877529 h 1843549"/>
              <a:gd name="connsiteX26" fmla="*/ 383458 w 1069258"/>
              <a:gd name="connsiteY26" fmla="*/ 899652 h 1843549"/>
              <a:gd name="connsiteX27" fmla="*/ 412954 w 1069258"/>
              <a:gd name="connsiteY27" fmla="*/ 966020 h 1843549"/>
              <a:gd name="connsiteX28" fmla="*/ 442451 w 1069258"/>
              <a:gd name="connsiteY28" fmla="*/ 1010265 h 1843549"/>
              <a:gd name="connsiteX29" fmla="*/ 464574 w 1069258"/>
              <a:gd name="connsiteY29" fmla="*/ 1047136 h 1843549"/>
              <a:gd name="connsiteX30" fmla="*/ 486696 w 1069258"/>
              <a:gd name="connsiteY30" fmla="*/ 1084007 h 1843549"/>
              <a:gd name="connsiteX31" fmla="*/ 501445 w 1069258"/>
              <a:gd name="connsiteY31" fmla="*/ 1128252 h 1843549"/>
              <a:gd name="connsiteX32" fmla="*/ 523567 w 1069258"/>
              <a:gd name="connsiteY32" fmla="*/ 1172497 h 1843549"/>
              <a:gd name="connsiteX33" fmla="*/ 538316 w 1069258"/>
              <a:gd name="connsiteY33" fmla="*/ 1187245 h 1843549"/>
              <a:gd name="connsiteX34" fmla="*/ 567812 w 1069258"/>
              <a:gd name="connsiteY34" fmla="*/ 1231491 h 1843549"/>
              <a:gd name="connsiteX35" fmla="*/ 612058 w 1069258"/>
              <a:gd name="connsiteY35" fmla="*/ 1290484 h 1843549"/>
              <a:gd name="connsiteX36" fmla="*/ 641554 w 1069258"/>
              <a:gd name="connsiteY36" fmla="*/ 1334729 h 1843549"/>
              <a:gd name="connsiteX37" fmla="*/ 648929 w 1069258"/>
              <a:gd name="connsiteY37" fmla="*/ 1356852 h 1843549"/>
              <a:gd name="connsiteX38" fmla="*/ 671051 w 1069258"/>
              <a:gd name="connsiteY38" fmla="*/ 1378975 h 1843549"/>
              <a:gd name="connsiteX39" fmla="*/ 685800 w 1069258"/>
              <a:gd name="connsiteY39" fmla="*/ 1401097 h 1843549"/>
              <a:gd name="connsiteX40" fmla="*/ 722671 w 1069258"/>
              <a:gd name="connsiteY40" fmla="*/ 1437968 h 1843549"/>
              <a:gd name="connsiteX41" fmla="*/ 759542 w 1069258"/>
              <a:gd name="connsiteY41" fmla="*/ 1474839 h 1843549"/>
              <a:gd name="connsiteX42" fmla="*/ 781664 w 1069258"/>
              <a:gd name="connsiteY42" fmla="*/ 1496962 h 1843549"/>
              <a:gd name="connsiteX43" fmla="*/ 803787 w 1069258"/>
              <a:gd name="connsiteY43" fmla="*/ 1519084 h 1843549"/>
              <a:gd name="connsiteX44" fmla="*/ 818535 w 1069258"/>
              <a:gd name="connsiteY44" fmla="*/ 1541207 h 1843549"/>
              <a:gd name="connsiteX45" fmla="*/ 855406 w 1069258"/>
              <a:gd name="connsiteY45" fmla="*/ 1570704 h 1843549"/>
              <a:gd name="connsiteX46" fmla="*/ 899651 w 1069258"/>
              <a:gd name="connsiteY46" fmla="*/ 1637071 h 1843549"/>
              <a:gd name="connsiteX47" fmla="*/ 914400 w 1069258"/>
              <a:gd name="connsiteY47" fmla="*/ 1659194 h 1843549"/>
              <a:gd name="connsiteX48" fmla="*/ 936522 w 1069258"/>
              <a:gd name="connsiteY48" fmla="*/ 1681316 h 1843549"/>
              <a:gd name="connsiteX49" fmla="*/ 951271 w 1069258"/>
              <a:gd name="connsiteY49" fmla="*/ 1703439 h 1843549"/>
              <a:gd name="connsiteX50" fmla="*/ 988142 w 1069258"/>
              <a:gd name="connsiteY50" fmla="*/ 1740310 h 1843549"/>
              <a:gd name="connsiteX51" fmla="*/ 1017638 w 1069258"/>
              <a:gd name="connsiteY51" fmla="*/ 1777181 h 1843549"/>
              <a:gd name="connsiteX52" fmla="*/ 1039761 w 1069258"/>
              <a:gd name="connsiteY52" fmla="*/ 1799304 h 1843549"/>
              <a:gd name="connsiteX53" fmla="*/ 1069258 w 1069258"/>
              <a:gd name="connsiteY53" fmla="*/ 1843549 h 184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69258" h="1843549">
                <a:moveTo>
                  <a:pt x="0" y="0"/>
                </a:moveTo>
                <a:cubicBezTo>
                  <a:pt x="2458" y="44245"/>
                  <a:pt x="3362" y="88604"/>
                  <a:pt x="7374" y="132736"/>
                </a:cubicBezTo>
                <a:cubicBezTo>
                  <a:pt x="8292" y="142829"/>
                  <a:pt x="11767" y="152546"/>
                  <a:pt x="14748" y="162233"/>
                </a:cubicBezTo>
                <a:cubicBezTo>
                  <a:pt x="21606" y="184521"/>
                  <a:pt x="29497" y="206478"/>
                  <a:pt x="36871" y="228600"/>
                </a:cubicBezTo>
                <a:cubicBezTo>
                  <a:pt x="39329" y="235974"/>
                  <a:pt x="42721" y="243101"/>
                  <a:pt x="44245" y="250723"/>
                </a:cubicBezTo>
                <a:cubicBezTo>
                  <a:pt x="46703" y="263013"/>
                  <a:pt x="47218" y="275858"/>
                  <a:pt x="51619" y="287594"/>
                </a:cubicBezTo>
                <a:cubicBezTo>
                  <a:pt x="54731" y="295892"/>
                  <a:pt x="62404" y="301789"/>
                  <a:pt x="66367" y="309716"/>
                </a:cubicBezTo>
                <a:cubicBezTo>
                  <a:pt x="69843" y="316669"/>
                  <a:pt x="70266" y="324886"/>
                  <a:pt x="73742" y="331839"/>
                </a:cubicBezTo>
                <a:cubicBezTo>
                  <a:pt x="77706" y="339766"/>
                  <a:pt x="84093" y="346267"/>
                  <a:pt x="88490" y="353962"/>
                </a:cubicBezTo>
                <a:cubicBezTo>
                  <a:pt x="112299" y="395628"/>
                  <a:pt x="91701" y="371921"/>
                  <a:pt x="117987" y="398207"/>
                </a:cubicBezTo>
                <a:cubicBezTo>
                  <a:pt x="120445" y="405581"/>
                  <a:pt x="120505" y="414259"/>
                  <a:pt x="125361" y="420329"/>
                </a:cubicBezTo>
                <a:cubicBezTo>
                  <a:pt x="130897" y="427250"/>
                  <a:pt x="143086" y="427383"/>
                  <a:pt x="147483" y="435078"/>
                </a:cubicBezTo>
                <a:cubicBezTo>
                  <a:pt x="153701" y="445960"/>
                  <a:pt x="150457" y="460213"/>
                  <a:pt x="154858" y="471949"/>
                </a:cubicBezTo>
                <a:cubicBezTo>
                  <a:pt x="157970" y="480247"/>
                  <a:pt x="165209" y="486376"/>
                  <a:pt x="169606" y="494071"/>
                </a:cubicBezTo>
                <a:cubicBezTo>
                  <a:pt x="201997" y="550757"/>
                  <a:pt x="164178" y="496666"/>
                  <a:pt x="206477" y="553065"/>
                </a:cubicBezTo>
                <a:cubicBezTo>
                  <a:pt x="208935" y="560439"/>
                  <a:pt x="210076" y="568392"/>
                  <a:pt x="213851" y="575187"/>
                </a:cubicBezTo>
                <a:cubicBezTo>
                  <a:pt x="222459" y="590682"/>
                  <a:pt x="243348" y="619433"/>
                  <a:pt x="243348" y="619433"/>
                </a:cubicBezTo>
                <a:cubicBezTo>
                  <a:pt x="245806" y="631723"/>
                  <a:pt x="244503" y="645422"/>
                  <a:pt x="250722" y="656304"/>
                </a:cubicBezTo>
                <a:cubicBezTo>
                  <a:pt x="255119" y="663999"/>
                  <a:pt x="267308" y="664131"/>
                  <a:pt x="272845" y="671052"/>
                </a:cubicBezTo>
                <a:cubicBezTo>
                  <a:pt x="277701" y="677122"/>
                  <a:pt x="276743" y="686222"/>
                  <a:pt x="280219" y="693175"/>
                </a:cubicBezTo>
                <a:cubicBezTo>
                  <a:pt x="284182" y="701102"/>
                  <a:pt x="291004" y="707370"/>
                  <a:pt x="294967" y="715297"/>
                </a:cubicBezTo>
                <a:cubicBezTo>
                  <a:pt x="298443" y="722250"/>
                  <a:pt x="300206" y="729946"/>
                  <a:pt x="302342" y="737420"/>
                </a:cubicBezTo>
                <a:cubicBezTo>
                  <a:pt x="305126" y="747165"/>
                  <a:pt x="305184" y="757851"/>
                  <a:pt x="309716" y="766916"/>
                </a:cubicBezTo>
                <a:cubicBezTo>
                  <a:pt x="312825" y="773135"/>
                  <a:pt x="320293" y="776103"/>
                  <a:pt x="324464" y="781665"/>
                </a:cubicBezTo>
                <a:cubicBezTo>
                  <a:pt x="335099" y="795845"/>
                  <a:pt x="353961" y="825910"/>
                  <a:pt x="353961" y="825910"/>
                </a:cubicBezTo>
                <a:cubicBezTo>
                  <a:pt x="356324" y="835361"/>
                  <a:pt x="363419" y="866950"/>
                  <a:pt x="368709" y="877529"/>
                </a:cubicBezTo>
                <a:cubicBezTo>
                  <a:pt x="372673" y="885456"/>
                  <a:pt x="378542" y="892278"/>
                  <a:pt x="383458" y="899652"/>
                </a:cubicBezTo>
                <a:cubicBezTo>
                  <a:pt x="409204" y="976892"/>
                  <a:pt x="384911" y="916945"/>
                  <a:pt x="412954" y="966020"/>
                </a:cubicBezTo>
                <a:cubicBezTo>
                  <a:pt x="436763" y="1007686"/>
                  <a:pt x="416167" y="983979"/>
                  <a:pt x="442451" y="1010265"/>
                </a:cubicBezTo>
                <a:cubicBezTo>
                  <a:pt x="463340" y="1072931"/>
                  <a:pt x="434207" y="996525"/>
                  <a:pt x="464574" y="1047136"/>
                </a:cubicBezTo>
                <a:cubicBezTo>
                  <a:pt x="493295" y="1095003"/>
                  <a:pt x="449325" y="1046633"/>
                  <a:pt x="486696" y="1084007"/>
                </a:cubicBezTo>
                <a:lnTo>
                  <a:pt x="501445" y="1128252"/>
                </a:lnTo>
                <a:cubicBezTo>
                  <a:pt x="509234" y="1151618"/>
                  <a:pt x="507229" y="1152076"/>
                  <a:pt x="523567" y="1172497"/>
                </a:cubicBezTo>
                <a:cubicBezTo>
                  <a:pt x="527910" y="1177926"/>
                  <a:pt x="533400" y="1182329"/>
                  <a:pt x="538316" y="1187245"/>
                </a:cubicBezTo>
                <a:cubicBezTo>
                  <a:pt x="552418" y="1229553"/>
                  <a:pt x="535591" y="1190064"/>
                  <a:pt x="567812" y="1231491"/>
                </a:cubicBezTo>
                <a:cubicBezTo>
                  <a:pt x="626170" y="1306524"/>
                  <a:pt x="574967" y="1253396"/>
                  <a:pt x="612058" y="1290484"/>
                </a:cubicBezTo>
                <a:cubicBezTo>
                  <a:pt x="629591" y="1343085"/>
                  <a:pt x="604731" y="1279495"/>
                  <a:pt x="641554" y="1334729"/>
                </a:cubicBezTo>
                <a:cubicBezTo>
                  <a:pt x="645866" y="1341197"/>
                  <a:pt x="644617" y="1350384"/>
                  <a:pt x="648929" y="1356852"/>
                </a:cubicBezTo>
                <a:cubicBezTo>
                  <a:pt x="654714" y="1365529"/>
                  <a:pt x="664375" y="1370964"/>
                  <a:pt x="671051" y="1378975"/>
                </a:cubicBezTo>
                <a:cubicBezTo>
                  <a:pt x="676725" y="1385783"/>
                  <a:pt x="679964" y="1394427"/>
                  <a:pt x="685800" y="1401097"/>
                </a:cubicBezTo>
                <a:cubicBezTo>
                  <a:pt x="697246" y="1414178"/>
                  <a:pt x="710381" y="1425678"/>
                  <a:pt x="722671" y="1437968"/>
                </a:cubicBezTo>
                <a:lnTo>
                  <a:pt x="759542" y="1474839"/>
                </a:lnTo>
                <a:lnTo>
                  <a:pt x="781664" y="1496962"/>
                </a:lnTo>
                <a:cubicBezTo>
                  <a:pt x="789038" y="1504336"/>
                  <a:pt x="798002" y="1510407"/>
                  <a:pt x="803787" y="1519084"/>
                </a:cubicBezTo>
                <a:cubicBezTo>
                  <a:pt x="808703" y="1526458"/>
                  <a:pt x="812268" y="1534940"/>
                  <a:pt x="818535" y="1541207"/>
                </a:cubicBezTo>
                <a:cubicBezTo>
                  <a:pt x="847569" y="1570241"/>
                  <a:pt x="833508" y="1541506"/>
                  <a:pt x="855406" y="1570704"/>
                </a:cubicBezTo>
                <a:cubicBezTo>
                  <a:pt x="855411" y="1570711"/>
                  <a:pt x="892274" y="1626006"/>
                  <a:pt x="899651" y="1637071"/>
                </a:cubicBezTo>
                <a:cubicBezTo>
                  <a:pt x="904567" y="1644445"/>
                  <a:pt x="908133" y="1652927"/>
                  <a:pt x="914400" y="1659194"/>
                </a:cubicBezTo>
                <a:cubicBezTo>
                  <a:pt x="921774" y="1666568"/>
                  <a:pt x="929846" y="1673305"/>
                  <a:pt x="936522" y="1681316"/>
                </a:cubicBezTo>
                <a:cubicBezTo>
                  <a:pt x="942196" y="1688125"/>
                  <a:pt x="945435" y="1696769"/>
                  <a:pt x="951271" y="1703439"/>
                </a:cubicBezTo>
                <a:cubicBezTo>
                  <a:pt x="962717" y="1716520"/>
                  <a:pt x="977284" y="1726737"/>
                  <a:pt x="988142" y="1740310"/>
                </a:cubicBezTo>
                <a:cubicBezTo>
                  <a:pt x="997974" y="1752600"/>
                  <a:pt x="1007274" y="1765336"/>
                  <a:pt x="1017638" y="1777181"/>
                </a:cubicBezTo>
                <a:cubicBezTo>
                  <a:pt x="1024505" y="1785030"/>
                  <a:pt x="1033358" y="1791072"/>
                  <a:pt x="1039761" y="1799304"/>
                </a:cubicBezTo>
                <a:cubicBezTo>
                  <a:pt x="1050643" y="1813296"/>
                  <a:pt x="1069258" y="1843549"/>
                  <a:pt x="1069258" y="1843549"/>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orme libre : forme 14">
            <a:extLst>
              <a:ext uri="{FF2B5EF4-FFF2-40B4-BE49-F238E27FC236}">
                <a16:creationId xmlns:a16="http://schemas.microsoft.com/office/drawing/2014/main" id="{67A1002E-A132-498B-A6BF-2DB1D55B3C14}"/>
              </a:ext>
            </a:extLst>
          </p:cNvPr>
          <p:cNvSpPr/>
          <p:nvPr/>
        </p:nvSpPr>
        <p:spPr>
          <a:xfrm>
            <a:off x="1651819" y="4218039"/>
            <a:ext cx="1313012" cy="1924664"/>
          </a:xfrm>
          <a:custGeom>
            <a:avLst/>
            <a:gdLst>
              <a:gd name="connsiteX0" fmla="*/ 0 w 1313012"/>
              <a:gd name="connsiteY0" fmla="*/ 0 h 1924664"/>
              <a:gd name="connsiteX1" fmla="*/ 36871 w 1313012"/>
              <a:gd name="connsiteY1" fmla="*/ 44245 h 1924664"/>
              <a:gd name="connsiteX2" fmla="*/ 51620 w 1313012"/>
              <a:gd name="connsiteY2" fmla="*/ 66367 h 1924664"/>
              <a:gd name="connsiteX3" fmla="*/ 88491 w 1313012"/>
              <a:gd name="connsiteY3" fmla="*/ 110613 h 1924664"/>
              <a:gd name="connsiteX4" fmla="*/ 125362 w 1313012"/>
              <a:gd name="connsiteY4" fmla="*/ 154858 h 1924664"/>
              <a:gd name="connsiteX5" fmla="*/ 147484 w 1313012"/>
              <a:gd name="connsiteY5" fmla="*/ 191729 h 1924664"/>
              <a:gd name="connsiteX6" fmla="*/ 176981 w 1313012"/>
              <a:gd name="connsiteY6" fmla="*/ 235974 h 1924664"/>
              <a:gd name="connsiteX7" fmla="*/ 184355 w 1313012"/>
              <a:gd name="connsiteY7" fmla="*/ 265471 h 1924664"/>
              <a:gd name="connsiteX8" fmla="*/ 213852 w 1313012"/>
              <a:gd name="connsiteY8" fmla="*/ 302342 h 1924664"/>
              <a:gd name="connsiteX9" fmla="*/ 228600 w 1313012"/>
              <a:gd name="connsiteY9" fmla="*/ 331838 h 1924664"/>
              <a:gd name="connsiteX10" fmla="*/ 265471 w 1313012"/>
              <a:gd name="connsiteY10" fmla="*/ 383458 h 1924664"/>
              <a:gd name="connsiteX11" fmla="*/ 280220 w 1313012"/>
              <a:gd name="connsiteY11" fmla="*/ 435077 h 1924664"/>
              <a:gd name="connsiteX12" fmla="*/ 294968 w 1313012"/>
              <a:gd name="connsiteY12" fmla="*/ 449826 h 1924664"/>
              <a:gd name="connsiteX13" fmla="*/ 331839 w 1313012"/>
              <a:gd name="connsiteY13" fmla="*/ 501445 h 1924664"/>
              <a:gd name="connsiteX14" fmla="*/ 353962 w 1313012"/>
              <a:gd name="connsiteY14" fmla="*/ 530942 h 1924664"/>
              <a:gd name="connsiteX15" fmla="*/ 383458 w 1313012"/>
              <a:gd name="connsiteY15" fmla="*/ 575187 h 1924664"/>
              <a:gd name="connsiteX16" fmla="*/ 420329 w 1313012"/>
              <a:gd name="connsiteY16" fmla="*/ 604684 h 1924664"/>
              <a:gd name="connsiteX17" fmla="*/ 435078 w 1313012"/>
              <a:gd name="connsiteY17" fmla="*/ 634180 h 1924664"/>
              <a:gd name="connsiteX18" fmla="*/ 479323 w 1313012"/>
              <a:gd name="connsiteY18" fmla="*/ 700548 h 1924664"/>
              <a:gd name="connsiteX19" fmla="*/ 494071 w 1313012"/>
              <a:gd name="connsiteY19" fmla="*/ 722671 h 1924664"/>
              <a:gd name="connsiteX20" fmla="*/ 508820 w 1313012"/>
              <a:gd name="connsiteY20" fmla="*/ 744793 h 1924664"/>
              <a:gd name="connsiteX21" fmla="*/ 523568 w 1313012"/>
              <a:gd name="connsiteY21" fmla="*/ 774290 h 1924664"/>
              <a:gd name="connsiteX22" fmla="*/ 538316 w 1313012"/>
              <a:gd name="connsiteY22" fmla="*/ 796413 h 1924664"/>
              <a:gd name="connsiteX23" fmla="*/ 575187 w 1313012"/>
              <a:gd name="connsiteY23" fmla="*/ 855406 h 1924664"/>
              <a:gd name="connsiteX24" fmla="*/ 604684 w 1313012"/>
              <a:gd name="connsiteY24" fmla="*/ 892277 h 1924664"/>
              <a:gd name="connsiteX25" fmla="*/ 612058 w 1313012"/>
              <a:gd name="connsiteY25" fmla="*/ 914400 h 1924664"/>
              <a:gd name="connsiteX26" fmla="*/ 626807 w 1313012"/>
              <a:gd name="connsiteY26" fmla="*/ 929148 h 1924664"/>
              <a:gd name="connsiteX27" fmla="*/ 641555 w 1313012"/>
              <a:gd name="connsiteY27" fmla="*/ 958645 h 1924664"/>
              <a:gd name="connsiteX28" fmla="*/ 656304 w 1313012"/>
              <a:gd name="connsiteY28" fmla="*/ 1002890 h 1924664"/>
              <a:gd name="connsiteX29" fmla="*/ 707923 w 1313012"/>
              <a:gd name="connsiteY29" fmla="*/ 1076632 h 1924664"/>
              <a:gd name="connsiteX30" fmla="*/ 722671 w 1313012"/>
              <a:gd name="connsiteY30" fmla="*/ 1098755 h 1924664"/>
              <a:gd name="connsiteX31" fmla="*/ 744794 w 1313012"/>
              <a:gd name="connsiteY31" fmla="*/ 1143000 h 1924664"/>
              <a:gd name="connsiteX32" fmla="*/ 752168 w 1313012"/>
              <a:gd name="connsiteY32" fmla="*/ 1172496 h 1924664"/>
              <a:gd name="connsiteX33" fmla="*/ 789039 w 1313012"/>
              <a:gd name="connsiteY33" fmla="*/ 1209367 h 1924664"/>
              <a:gd name="connsiteX34" fmla="*/ 811162 w 1313012"/>
              <a:gd name="connsiteY34" fmla="*/ 1246238 h 1924664"/>
              <a:gd name="connsiteX35" fmla="*/ 840658 w 1313012"/>
              <a:gd name="connsiteY35" fmla="*/ 1290484 h 1924664"/>
              <a:gd name="connsiteX36" fmla="*/ 855407 w 1313012"/>
              <a:gd name="connsiteY36" fmla="*/ 1312606 h 1924664"/>
              <a:gd name="connsiteX37" fmla="*/ 884904 w 1313012"/>
              <a:gd name="connsiteY37" fmla="*/ 1349477 h 1924664"/>
              <a:gd name="connsiteX38" fmla="*/ 892278 w 1313012"/>
              <a:gd name="connsiteY38" fmla="*/ 1371600 h 1924664"/>
              <a:gd name="connsiteX39" fmla="*/ 929149 w 1313012"/>
              <a:gd name="connsiteY39" fmla="*/ 1415845 h 1924664"/>
              <a:gd name="connsiteX40" fmla="*/ 958646 w 1313012"/>
              <a:gd name="connsiteY40" fmla="*/ 1460090 h 1924664"/>
              <a:gd name="connsiteX41" fmla="*/ 988142 w 1313012"/>
              <a:gd name="connsiteY41" fmla="*/ 1519084 h 1924664"/>
              <a:gd name="connsiteX42" fmla="*/ 1025013 w 1313012"/>
              <a:gd name="connsiteY42" fmla="*/ 1555955 h 1924664"/>
              <a:gd name="connsiteX43" fmla="*/ 1054510 w 1313012"/>
              <a:gd name="connsiteY43" fmla="*/ 1600200 h 1924664"/>
              <a:gd name="connsiteX44" fmla="*/ 1069258 w 1313012"/>
              <a:gd name="connsiteY44" fmla="*/ 1622322 h 1924664"/>
              <a:gd name="connsiteX45" fmla="*/ 1106129 w 1313012"/>
              <a:gd name="connsiteY45" fmla="*/ 1659193 h 1924664"/>
              <a:gd name="connsiteX46" fmla="*/ 1113504 w 1313012"/>
              <a:gd name="connsiteY46" fmla="*/ 1688690 h 1924664"/>
              <a:gd name="connsiteX47" fmla="*/ 1135626 w 1313012"/>
              <a:gd name="connsiteY47" fmla="*/ 1703438 h 1924664"/>
              <a:gd name="connsiteX48" fmla="*/ 1150375 w 1313012"/>
              <a:gd name="connsiteY48" fmla="*/ 1725561 h 1924664"/>
              <a:gd name="connsiteX49" fmla="*/ 1172497 w 1313012"/>
              <a:gd name="connsiteY49" fmla="*/ 1747684 h 1924664"/>
              <a:gd name="connsiteX50" fmla="*/ 1201994 w 1313012"/>
              <a:gd name="connsiteY50" fmla="*/ 1791929 h 1924664"/>
              <a:gd name="connsiteX51" fmla="*/ 1216742 w 1313012"/>
              <a:gd name="connsiteY51" fmla="*/ 1814051 h 1924664"/>
              <a:gd name="connsiteX52" fmla="*/ 1231491 w 1313012"/>
              <a:gd name="connsiteY52" fmla="*/ 1828800 h 1924664"/>
              <a:gd name="connsiteX53" fmla="*/ 1253613 w 1313012"/>
              <a:gd name="connsiteY53" fmla="*/ 1858296 h 1924664"/>
              <a:gd name="connsiteX54" fmla="*/ 1275736 w 1313012"/>
              <a:gd name="connsiteY54" fmla="*/ 1865671 h 1924664"/>
              <a:gd name="connsiteX55" fmla="*/ 1312607 w 1313012"/>
              <a:gd name="connsiteY55" fmla="*/ 1917290 h 1924664"/>
              <a:gd name="connsiteX56" fmla="*/ 1312607 w 1313012"/>
              <a:gd name="connsiteY56" fmla="*/ 1924664 h 192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313012" h="1924664">
                <a:moveTo>
                  <a:pt x="0" y="0"/>
                </a:moveTo>
                <a:cubicBezTo>
                  <a:pt x="12290" y="14748"/>
                  <a:pt x="25084" y="29091"/>
                  <a:pt x="36871" y="44245"/>
                </a:cubicBezTo>
                <a:cubicBezTo>
                  <a:pt x="42312" y="51241"/>
                  <a:pt x="46084" y="59446"/>
                  <a:pt x="51620" y="66367"/>
                </a:cubicBezTo>
                <a:cubicBezTo>
                  <a:pt x="80462" y="102420"/>
                  <a:pt x="52644" y="53258"/>
                  <a:pt x="88491" y="110613"/>
                </a:cubicBezTo>
                <a:cubicBezTo>
                  <a:pt x="115222" y="153383"/>
                  <a:pt x="87627" y="129700"/>
                  <a:pt x="125362" y="154858"/>
                </a:cubicBezTo>
                <a:cubicBezTo>
                  <a:pt x="146251" y="217525"/>
                  <a:pt x="117118" y="141117"/>
                  <a:pt x="147484" y="191729"/>
                </a:cubicBezTo>
                <a:cubicBezTo>
                  <a:pt x="179498" y="245086"/>
                  <a:pt x="120728" y="179721"/>
                  <a:pt x="176981" y="235974"/>
                </a:cubicBezTo>
                <a:cubicBezTo>
                  <a:pt x="179439" y="245806"/>
                  <a:pt x="180363" y="256156"/>
                  <a:pt x="184355" y="265471"/>
                </a:cubicBezTo>
                <a:cubicBezTo>
                  <a:pt x="200426" y="302968"/>
                  <a:pt x="194826" y="273803"/>
                  <a:pt x="213852" y="302342"/>
                </a:cubicBezTo>
                <a:cubicBezTo>
                  <a:pt x="219949" y="311488"/>
                  <a:pt x="223146" y="322294"/>
                  <a:pt x="228600" y="331838"/>
                </a:cubicBezTo>
                <a:cubicBezTo>
                  <a:pt x="237224" y="346930"/>
                  <a:pt x="255979" y="370801"/>
                  <a:pt x="265471" y="383458"/>
                </a:cubicBezTo>
                <a:cubicBezTo>
                  <a:pt x="266848" y="388965"/>
                  <a:pt x="275687" y="427522"/>
                  <a:pt x="280220" y="435077"/>
                </a:cubicBezTo>
                <a:cubicBezTo>
                  <a:pt x="283797" y="441039"/>
                  <a:pt x="290052" y="444910"/>
                  <a:pt x="294968" y="449826"/>
                </a:cubicBezTo>
                <a:cubicBezTo>
                  <a:pt x="310651" y="496876"/>
                  <a:pt x="289847" y="445457"/>
                  <a:pt x="331839" y="501445"/>
                </a:cubicBezTo>
                <a:cubicBezTo>
                  <a:pt x="339213" y="511277"/>
                  <a:pt x="346914" y="520873"/>
                  <a:pt x="353962" y="530942"/>
                </a:cubicBezTo>
                <a:cubicBezTo>
                  <a:pt x="364127" y="545463"/>
                  <a:pt x="370924" y="562654"/>
                  <a:pt x="383458" y="575187"/>
                </a:cubicBezTo>
                <a:cubicBezTo>
                  <a:pt x="404474" y="596202"/>
                  <a:pt x="392422" y="586078"/>
                  <a:pt x="420329" y="604684"/>
                </a:cubicBezTo>
                <a:cubicBezTo>
                  <a:pt x="425245" y="614516"/>
                  <a:pt x="429422" y="624754"/>
                  <a:pt x="435078" y="634180"/>
                </a:cubicBezTo>
                <a:cubicBezTo>
                  <a:pt x="435085" y="634191"/>
                  <a:pt x="471945" y="689481"/>
                  <a:pt x="479323" y="700548"/>
                </a:cubicBezTo>
                <a:lnTo>
                  <a:pt x="494071" y="722671"/>
                </a:lnTo>
                <a:cubicBezTo>
                  <a:pt x="498987" y="730045"/>
                  <a:pt x="504857" y="736866"/>
                  <a:pt x="508820" y="744793"/>
                </a:cubicBezTo>
                <a:cubicBezTo>
                  <a:pt x="513736" y="754625"/>
                  <a:pt x="518114" y="764745"/>
                  <a:pt x="523568" y="774290"/>
                </a:cubicBezTo>
                <a:cubicBezTo>
                  <a:pt x="527965" y="781985"/>
                  <a:pt x="534352" y="788486"/>
                  <a:pt x="538316" y="796413"/>
                </a:cubicBezTo>
                <a:cubicBezTo>
                  <a:pt x="566247" y="852276"/>
                  <a:pt x="536371" y="816590"/>
                  <a:pt x="575187" y="855406"/>
                </a:cubicBezTo>
                <a:cubicBezTo>
                  <a:pt x="593725" y="911016"/>
                  <a:pt x="566562" y="844623"/>
                  <a:pt x="604684" y="892277"/>
                </a:cubicBezTo>
                <a:cubicBezTo>
                  <a:pt x="609540" y="898347"/>
                  <a:pt x="608059" y="907735"/>
                  <a:pt x="612058" y="914400"/>
                </a:cubicBezTo>
                <a:cubicBezTo>
                  <a:pt x="615635" y="920362"/>
                  <a:pt x="621891" y="924232"/>
                  <a:pt x="626807" y="929148"/>
                </a:cubicBezTo>
                <a:cubicBezTo>
                  <a:pt x="631723" y="938980"/>
                  <a:pt x="637472" y="948438"/>
                  <a:pt x="641555" y="958645"/>
                </a:cubicBezTo>
                <a:cubicBezTo>
                  <a:pt x="647329" y="973079"/>
                  <a:pt x="646976" y="990453"/>
                  <a:pt x="656304" y="1002890"/>
                </a:cubicBezTo>
                <a:cubicBezTo>
                  <a:pt x="689057" y="1046562"/>
                  <a:pt x="671615" y="1022169"/>
                  <a:pt x="707923" y="1076632"/>
                </a:cubicBezTo>
                <a:cubicBezTo>
                  <a:pt x="712839" y="1084006"/>
                  <a:pt x="719868" y="1090347"/>
                  <a:pt x="722671" y="1098755"/>
                </a:cubicBezTo>
                <a:cubicBezTo>
                  <a:pt x="732849" y="1129285"/>
                  <a:pt x="725734" y="1114409"/>
                  <a:pt x="744794" y="1143000"/>
                </a:cubicBezTo>
                <a:cubicBezTo>
                  <a:pt x="747252" y="1152832"/>
                  <a:pt x="746546" y="1164064"/>
                  <a:pt x="752168" y="1172496"/>
                </a:cubicBezTo>
                <a:cubicBezTo>
                  <a:pt x="761809" y="1186958"/>
                  <a:pt x="789039" y="1209367"/>
                  <a:pt x="789039" y="1209367"/>
                </a:cubicBezTo>
                <a:cubicBezTo>
                  <a:pt x="803139" y="1251670"/>
                  <a:pt x="786866" y="1213844"/>
                  <a:pt x="811162" y="1246238"/>
                </a:cubicBezTo>
                <a:cubicBezTo>
                  <a:pt x="821797" y="1260418"/>
                  <a:pt x="830826" y="1275736"/>
                  <a:pt x="840658" y="1290484"/>
                </a:cubicBezTo>
                <a:cubicBezTo>
                  <a:pt x="845574" y="1297858"/>
                  <a:pt x="849140" y="1306339"/>
                  <a:pt x="855407" y="1312606"/>
                </a:cubicBezTo>
                <a:cubicBezTo>
                  <a:pt x="876422" y="1333622"/>
                  <a:pt x="866298" y="1321570"/>
                  <a:pt x="884904" y="1349477"/>
                </a:cubicBezTo>
                <a:cubicBezTo>
                  <a:pt x="887362" y="1356851"/>
                  <a:pt x="888421" y="1364851"/>
                  <a:pt x="892278" y="1371600"/>
                </a:cubicBezTo>
                <a:cubicBezTo>
                  <a:pt x="925420" y="1429599"/>
                  <a:pt x="901836" y="1379428"/>
                  <a:pt x="929149" y="1415845"/>
                </a:cubicBezTo>
                <a:cubicBezTo>
                  <a:pt x="939784" y="1430025"/>
                  <a:pt x="950719" y="1444236"/>
                  <a:pt x="958646" y="1460090"/>
                </a:cubicBezTo>
                <a:cubicBezTo>
                  <a:pt x="968478" y="1479755"/>
                  <a:pt x="972596" y="1503538"/>
                  <a:pt x="988142" y="1519084"/>
                </a:cubicBezTo>
                <a:cubicBezTo>
                  <a:pt x="1000432" y="1531374"/>
                  <a:pt x="1015372" y="1541493"/>
                  <a:pt x="1025013" y="1555955"/>
                </a:cubicBezTo>
                <a:lnTo>
                  <a:pt x="1054510" y="1600200"/>
                </a:lnTo>
                <a:cubicBezTo>
                  <a:pt x="1059426" y="1607574"/>
                  <a:pt x="1062991" y="1616055"/>
                  <a:pt x="1069258" y="1622322"/>
                </a:cubicBezTo>
                <a:lnTo>
                  <a:pt x="1106129" y="1659193"/>
                </a:lnTo>
                <a:cubicBezTo>
                  <a:pt x="1108587" y="1669025"/>
                  <a:pt x="1107882" y="1680257"/>
                  <a:pt x="1113504" y="1688690"/>
                </a:cubicBezTo>
                <a:cubicBezTo>
                  <a:pt x="1118420" y="1696064"/>
                  <a:pt x="1129359" y="1697171"/>
                  <a:pt x="1135626" y="1703438"/>
                </a:cubicBezTo>
                <a:cubicBezTo>
                  <a:pt x="1141893" y="1709705"/>
                  <a:pt x="1144701" y="1718752"/>
                  <a:pt x="1150375" y="1725561"/>
                </a:cubicBezTo>
                <a:cubicBezTo>
                  <a:pt x="1157051" y="1733573"/>
                  <a:pt x="1166094" y="1739452"/>
                  <a:pt x="1172497" y="1747684"/>
                </a:cubicBezTo>
                <a:cubicBezTo>
                  <a:pt x="1183379" y="1761676"/>
                  <a:pt x="1192162" y="1777181"/>
                  <a:pt x="1201994" y="1791929"/>
                </a:cubicBezTo>
                <a:cubicBezTo>
                  <a:pt x="1206910" y="1799303"/>
                  <a:pt x="1210475" y="1807784"/>
                  <a:pt x="1216742" y="1814051"/>
                </a:cubicBezTo>
                <a:cubicBezTo>
                  <a:pt x="1221658" y="1818967"/>
                  <a:pt x="1227040" y="1823459"/>
                  <a:pt x="1231491" y="1828800"/>
                </a:cubicBezTo>
                <a:cubicBezTo>
                  <a:pt x="1239359" y="1838241"/>
                  <a:pt x="1244172" y="1850428"/>
                  <a:pt x="1253613" y="1858296"/>
                </a:cubicBezTo>
                <a:cubicBezTo>
                  <a:pt x="1259585" y="1863272"/>
                  <a:pt x="1268362" y="1863213"/>
                  <a:pt x="1275736" y="1865671"/>
                </a:cubicBezTo>
                <a:cubicBezTo>
                  <a:pt x="1299493" y="1889428"/>
                  <a:pt x="1299665" y="1884937"/>
                  <a:pt x="1312607" y="1917290"/>
                </a:cubicBezTo>
                <a:cubicBezTo>
                  <a:pt x="1313520" y="1919572"/>
                  <a:pt x="1312607" y="1922206"/>
                  <a:pt x="1312607" y="1924664"/>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orme libre : forme 15">
            <a:extLst>
              <a:ext uri="{FF2B5EF4-FFF2-40B4-BE49-F238E27FC236}">
                <a16:creationId xmlns:a16="http://schemas.microsoft.com/office/drawing/2014/main" id="{3CA18700-093E-40F3-ADCC-AF049E1CF8A6}"/>
              </a:ext>
            </a:extLst>
          </p:cNvPr>
          <p:cNvSpPr/>
          <p:nvPr/>
        </p:nvSpPr>
        <p:spPr>
          <a:xfrm>
            <a:off x="1032387" y="3598606"/>
            <a:ext cx="693174" cy="988142"/>
          </a:xfrm>
          <a:custGeom>
            <a:avLst/>
            <a:gdLst>
              <a:gd name="connsiteX0" fmla="*/ 0 w 693174"/>
              <a:gd name="connsiteY0" fmla="*/ 0 h 988142"/>
              <a:gd name="connsiteX1" fmla="*/ 22123 w 693174"/>
              <a:gd name="connsiteY1" fmla="*/ 36871 h 988142"/>
              <a:gd name="connsiteX2" fmla="*/ 44245 w 693174"/>
              <a:gd name="connsiteY2" fmla="*/ 51620 h 988142"/>
              <a:gd name="connsiteX3" fmla="*/ 81116 w 693174"/>
              <a:gd name="connsiteY3" fmla="*/ 73742 h 988142"/>
              <a:gd name="connsiteX4" fmla="*/ 95865 w 693174"/>
              <a:gd name="connsiteY4" fmla="*/ 95865 h 988142"/>
              <a:gd name="connsiteX5" fmla="*/ 117987 w 693174"/>
              <a:gd name="connsiteY5" fmla="*/ 117988 h 988142"/>
              <a:gd name="connsiteX6" fmla="*/ 125361 w 693174"/>
              <a:gd name="connsiteY6" fmla="*/ 140110 h 988142"/>
              <a:gd name="connsiteX7" fmla="*/ 140110 w 693174"/>
              <a:gd name="connsiteY7" fmla="*/ 162233 h 988142"/>
              <a:gd name="connsiteX8" fmla="*/ 169607 w 693174"/>
              <a:gd name="connsiteY8" fmla="*/ 221226 h 988142"/>
              <a:gd name="connsiteX9" fmla="*/ 176981 w 693174"/>
              <a:gd name="connsiteY9" fmla="*/ 250723 h 988142"/>
              <a:gd name="connsiteX10" fmla="*/ 191729 w 693174"/>
              <a:gd name="connsiteY10" fmla="*/ 272846 h 988142"/>
              <a:gd name="connsiteX11" fmla="*/ 221226 w 693174"/>
              <a:gd name="connsiteY11" fmla="*/ 339213 h 988142"/>
              <a:gd name="connsiteX12" fmla="*/ 272845 w 693174"/>
              <a:gd name="connsiteY12" fmla="*/ 412955 h 988142"/>
              <a:gd name="connsiteX13" fmla="*/ 302342 w 693174"/>
              <a:gd name="connsiteY13" fmla="*/ 457200 h 988142"/>
              <a:gd name="connsiteX14" fmla="*/ 331839 w 693174"/>
              <a:gd name="connsiteY14" fmla="*/ 486697 h 988142"/>
              <a:gd name="connsiteX15" fmla="*/ 346587 w 693174"/>
              <a:gd name="connsiteY15" fmla="*/ 508820 h 988142"/>
              <a:gd name="connsiteX16" fmla="*/ 376084 w 693174"/>
              <a:gd name="connsiteY16" fmla="*/ 538317 h 988142"/>
              <a:gd name="connsiteX17" fmla="*/ 412955 w 693174"/>
              <a:gd name="connsiteY17" fmla="*/ 575188 h 988142"/>
              <a:gd name="connsiteX18" fmla="*/ 442452 w 693174"/>
              <a:gd name="connsiteY18" fmla="*/ 619433 h 988142"/>
              <a:gd name="connsiteX19" fmla="*/ 457200 w 693174"/>
              <a:gd name="connsiteY19" fmla="*/ 641555 h 988142"/>
              <a:gd name="connsiteX20" fmla="*/ 486697 w 693174"/>
              <a:gd name="connsiteY20" fmla="*/ 678426 h 988142"/>
              <a:gd name="connsiteX21" fmla="*/ 501445 w 693174"/>
              <a:gd name="connsiteY21" fmla="*/ 693175 h 988142"/>
              <a:gd name="connsiteX22" fmla="*/ 530942 w 693174"/>
              <a:gd name="connsiteY22" fmla="*/ 730046 h 988142"/>
              <a:gd name="connsiteX23" fmla="*/ 567813 w 693174"/>
              <a:gd name="connsiteY23" fmla="*/ 811162 h 988142"/>
              <a:gd name="connsiteX24" fmla="*/ 582561 w 693174"/>
              <a:gd name="connsiteY24" fmla="*/ 833284 h 988142"/>
              <a:gd name="connsiteX25" fmla="*/ 597310 w 693174"/>
              <a:gd name="connsiteY25" fmla="*/ 848033 h 988142"/>
              <a:gd name="connsiteX26" fmla="*/ 619432 w 693174"/>
              <a:gd name="connsiteY26" fmla="*/ 884904 h 988142"/>
              <a:gd name="connsiteX27" fmla="*/ 634181 w 693174"/>
              <a:gd name="connsiteY27" fmla="*/ 914400 h 988142"/>
              <a:gd name="connsiteX28" fmla="*/ 671052 w 693174"/>
              <a:gd name="connsiteY28" fmla="*/ 943897 h 988142"/>
              <a:gd name="connsiteX29" fmla="*/ 678426 w 693174"/>
              <a:gd name="connsiteY29" fmla="*/ 966020 h 988142"/>
              <a:gd name="connsiteX30" fmla="*/ 693174 w 693174"/>
              <a:gd name="connsiteY30" fmla="*/ 988142 h 98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3174" h="988142">
                <a:moveTo>
                  <a:pt x="0" y="0"/>
                </a:moveTo>
                <a:cubicBezTo>
                  <a:pt x="7374" y="12290"/>
                  <a:pt x="12795" y="25989"/>
                  <a:pt x="22123" y="36871"/>
                </a:cubicBezTo>
                <a:cubicBezTo>
                  <a:pt x="27891" y="43600"/>
                  <a:pt x="37324" y="46084"/>
                  <a:pt x="44245" y="51620"/>
                </a:cubicBezTo>
                <a:cubicBezTo>
                  <a:pt x="73164" y="74755"/>
                  <a:pt x="42702" y="60937"/>
                  <a:pt x="81116" y="73742"/>
                </a:cubicBezTo>
                <a:cubicBezTo>
                  <a:pt x="86032" y="81116"/>
                  <a:pt x="90191" y="89056"/>
                  <a:pt x="95865" y="95865"/>
                </a:cubicBezTo>
                <a:cubicBezTo>
                  <a:pt x="102541" y="103877"/>
                  <a:pt x="112202" y="109311"/>
                  <a:pt x="117987" y="117988"/>
                </a:cubicBezTo>
                <a:cubicBezTo>
                  <a:pt x="122299" y="124455"/>
                  <a:pt x="121885" y="133158"/>
                  <a:pt x="125361" y="140110"/>
                </a:cubicBezTo>
                <a:cubicBezTo>
                  <a:pt x="129325" y="148037"/>
                  <a:pt x="135194" y="154859"/>
                  <a:pt x="140110" y="162233"/>
                </a:cubicBezTo>
                <a:cubicBezTo>
                  <a:pt x="157057" y="213074"/>
                  <a:pt x="143865" y="195486"/>
                  <a:pt x="169607" y="221226"/>
                </a:cubicBezTo>
                <a:cubicBezTo>
                  <a:pt x="172065" y="231058"/>
                  <a:pt x="172989" y="241407"/>
                  <a:pt x="176981" y="250723"/>
                </a:cubicBezTo>
                <a:cubicBezTo>
                  <a:pt x="180472" y="258869"/>
                  <a:pt x="188617" y="264548"/>
                  <a:pt x="191729" y="272846"/>
                </a:cubicBezTo>
                <a:cubicBezTo>
                  <a:pt x="218634" y="344595"/>
                  <a:pt x="174794" y="277307"/>
                  <a:pt x="221226" y="339213"/>
                </a:cubicBezTo>
                <a:cubicBezTo>
                  <a:pt x="238654" y="408929"/>
                  <a:pt x="211152" y="320417"/>
                  <a:pt x="272845" y="412955"/>
                </a:cubicBezTo>
                <a:cubicBezTo>
                  <a:pt x="282677" y="427703"/>
                  <a:pt x="289808" y="444666"/>
                  <a:pt x="302342" y="457200"/>
                </a:cubicBezTo>
                <a:cubicBezTo>
                  <a:pt x="312174" y="467032"/>
                  <a:pt x="324126" y="475127"/>
                  <a:pt x="331839" y="486697"/>
                </a:cubicBezTo>
                <a:cubicBezTo>
                  <a:pt x="336755" y="494071"/>
                  <a:pt x="340819" y="502091"/>
                  <a:pt x="346587" y="508820"/>
                </a:cubicBezTo>
                <a:cubicBezTo>
                  <a:pt x="355636" y="519378"/>
                  <a:pt x="368371" y="526747"/>
                  <a:pt x="376084" y="538317"/>
                </a:cubicBezTo>
                <a:cubicBezTo>
                  <a:pt x="395748" y="567813"/>
                  <a:pt x="383458" y="555523"/>
                  <a:pt x="412955" y="575188"/>
                </a:cubicBezTo>
                <a:lnTo>
                  <a:pt x="442452" y="619433"/>
                </a:lnTo>
                <a:cubicBezTo>
                  <a:pt x="447368" y="626807"/>
                  <a:pt x="450934" y="635288"/>
                  <a:pt x="457200" y="641555"/>
                </a:cubicBezTo>
                <a:cubicBezTo>
                  <a:pt x="492809" y="677167"/>
                  <a:pt x="449487" y="631914"/>
                  <a:pt x="486697" y="678426"/>
                </a:cubicBezTo>
                <a:cubicBezTo>
                  <a:pt x="491040" y="683855"/>
                  <a:pt x="497102" y="687746"/>
                  <a:pt x="501445" y="693175"/>
                </a:cubicBezTo>
                <a:cubicBezTo>
                  <a:pt x="538655" y="739687"/>
                  <a:pt x="495333" y="694434"/>
                  <a:pt x="530942" y="730046"/>
                </a:cubicBezTo>
                <a:cubicBezTo>
                  <a:pt x="541383" y="761368"/>
                  <a:pt x="545831" y="778189"/>
                  <a:pt x="567813" y="811162"/>
                </a:cubicBezTo>
                <a:cubicBezTo>
                  <a:pt x="572729" y="818536"/>
                  <a:pt x="577025" y="826364"/>
                  <a:pt x="582561" y="833284"/>
                </a:cubicBezTo>
                <a:cubicBezTo>
                  <a:pt x="586904" y="838713"/>
                  <a:pt x="592394" y="843117"/>
                  <a:pt x="597310" y="848033"/>
                </a:cubicBezTo>
                <a:cubicBezTo>
                  <a:pt x="614425" y="899379"/>
                  <a:pt x="592441" y="844418"/>
                  <a:pt x="619432" y="884904"/>
                </a:cubicBezTo>
                <a:cubicBezTo>
                  <a:pt x="625530" y="894050"/>
                  <a:pt x="628083" y="905254"/>
                  <a:pt x="634181" y="914400"/>
                </a:cubicBezTo>
                <a:cubicBezTo>
                  <a:pt x="642589" y="927012"/>
                  <a:pt x="659214" y="936005"/>
                  <a:pt x="671052" y="943897"/>
                </a:cubicBezTo>
                <a:cubicBezTo>
                  <a:pt x="673510" y="951271"/>
                  <a:pt x="674950" y="959067"/>
                  <a:pt x="678426" y="966020"/>
                </a:cubicBezTo>
                <a:cubicBezTo>
                  <a:pt x="682389" y="973947"/>
                  <a:pt x="693174" y="988142"/>
                  <a:pt x="693174" y="988142"/>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orme libre : forme 16">
            <a:extLst>
              <a:ext uri="{FF2B5EF4-FFF2-40B4-BE49-F238E27FC236}">
                <a16:creationId xmlns:a16="http://schemas.microsoft.com/office/drawing/2014/main" id="{182EDC22-0A4F-4308-AB27-B56FE5B07061}"/>
              </a:ext>
            </a:extLst>
          </p:cNvPr>
          <p:cNvSpPr/>
          <p:nvPr/>
        </p:nvSpPr>
        <p:spPr>
          <a:xfrm>
            <a:off x="2595716" y="4033684"/>
            <a:ext cx="582561" cy="825910"/>
          </a:xfrm>
          <a:custGeom>
            <a:avLst/>
            <a:gdLst>
              <a:gd name="connsiteX0" fmla="*/ 0 w 582561"/>
              <a:gd name="connsiteY0" fmla="*/ 0 h 825910"/>
              <a:gd name="connsiteX1" fmla="*/ 36871 w 582561"/>
              <a:gd name="connsiteY1" fmla="*/ 81116 h 825910"/>
              <a:gd name="connsiteX2" fmla="*/ 51619 w 582561"/>
              <a:gd name="connsiteY2" fmla="*/ 147484 h 825910"/>
              <a:gd name="connsiteX3" fmla="*/ 66368 w 582561"/>
              <a:gd name="connsiteY3" fmla="*/ 162232 h 825910"/>
              <a:gd name="connsiteX4" fmla="*/ 73742 w 582561"/>
              <a:gd name="connsiteY4" fmla="*/ 191729 h 825910"/>
              <a:gd name="connsiteX5" fmla="*/ 103239 w 582561"/>
              <a:gd name="connsiteY5" fmla="*/ 235974 h 825910"/>
              <a:gd name="connsiteX6" fmla="*/ 117987 w 582561"/>
              <a:gd name="connsiteY6" fmla="*/ 258097 h 825910"/>
              <a:gd name="connsiteX7" fmla="*/ 132736 w 582561"/>
              <a:gd name="connsiteY7" fmla="*/ 280219 h 825910"/>
              <a:gd name="connsiteX8" fmla="*/ 162232 w 582561"/>
              <a:gd name="connsiteY8" fmla="*/ 331839 h 825910"/>
              <a:gd name="connsiteX9" fmla="*/ 176981 w 582561"/>
              <a:gd name="connsiteY9" fmla="*/ 346587 h 825910"/>
              <a:gd name="connsiteX10" fmla="*/ 221226 w 582561"/>
              <a:gd name="connsiteY10" fmla="*/ 405581 h 825910"/>
              <a:gd name="connsiteX11" fmla="*/ 243349 w 582561"/>
              <a:gd name="connsiteY11" fmla="*/ 442451 h 825910"/>
              <a:gd name="connsiteX12" fmla="*/ 287594 w 582561"/>
              <a:gd name="connsiteY12" fmla="*/ 501445 h 825910"/>
              <a:gd name="connsiteX13" fmla="*/ 309716 w 582561"/>
              <a:gd name="connsiteY13" fmla="*/ 523568 h 825910"/>
              <a:gd name="connsiteX14" fmla="*/ 331839 w 582561"/>
              <a:gd name="connsiteY14" fmla="*/ 545690 h 825910"/>
              <a:gd name="connsiteX15" fmla="*/ 390832 w 582561"/>
              <a:gd name="connsiteY15" fmla="*/ 619432 h 825910"/>
              <a:gd name="connsiteX16" fmla="*/ 427703 w 582561"/>
              <a:gd name="connsiteY16" fmla="*/ 656303 h 825910"/>
              <a:gd name="connsiteX17" fmla="*/ 457200 w 582561"/>
              <a:gd name="connsiteY17" fmla="*/ 685800 h 825910"/>
              <a:gd name="connsiteX18" fmla="*/ 516194 w 582561"/>
              <a:gd name="connsiteY18" fmla="*/ 737419 h 825910"/>
              <a:gd name="connsiteX19" fmla="*/ 530942 w 582561"/>
              <a:gd name="connsiteY19" fmla="*/ 752168 h 825910"/>
              <a:gd name="connsiteX20" fmla="*/ 560439 w 582561"/>
              <a:gd name="connsiteY20" fmla="*/ 789039 h 825910"/>
              <a:gd name="connsiteX21" fmla="*/ 582561 w 582561"/>
              <a:gd name="connsiteY21" fmla="*/ 825910 h 82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561" h="825910">
                <a:moveTo>
                  <a:pt x="0" y="0"/>
                </a:moveTo>
                <a:cubicBezTo>
                  <a:pt x="19456" y="32426"/>
                  <a:pt x="29159" y="42553"/>
                  <a:pt x="36871" y="81116"/>
                </a:cubicBezTo>
                <a:cubicBezTo>
                  <a:pt x="37647" y="84994"/>
                  <a:pt x="48148" y="140542"/>
                  <a:pt x="51619" y="147484"/>
                </a:cubicBezTo>
                <a:cubicBezTo>
                  <a:pt x="54728" y="153702"/>
                  <a:pt x="61452" y="157316"/>
                  <a:pt x="66368" y="162232"/>
                </a:cubicBezTo>
                <a:cubicBezTo>
                  <a:pt x="68826" y="172064"/>
                  <a:pt x="69210" y="182664"/>
                  <a:pt x="73742" y="191729"/>
                </a:cubicBezTo>
                <a:cubicBezTo>
                  <a:pt x="81669" y="207583"/>
                  <a:pt x="93407" y="221226"/>
                  <a:pt x="103239" y="235974"/>
                </a:cubicBezTo>
                <a:lnTo>
                  <a:pt x="117987" y="258097"/>
                </a:lnTo>
                <a:cubicBezTo>
                  <a:pt x="122903" y="265471"/>
                  <a:pt x="128773" y="272292"/>
                  <a:pt x="132736" y="280219"/>
                </a:cubicBezTo>
                <a:cubicBezTo>
                  <a:pt x="142827" y="300402"/>
                  <a:pt x="148336" y="314470"/>
                  <a:pt x="162232" y="331839"/>
                </a:cubicBezTo>
                <a:cubicBezTo>
                  <a:pt x="166575" y="337268"/>
                  <a:pt x="172809" y="341025"/>
                  <a:pt x="176981" y="346587"/>
                </a:cubicBezTo>
                <a:cubicBezTo>
                  <a:pt x="227019" y="413302"/>
                  <a:pt x="187401" y="371753"/>
                  <a:pt x="221226" y="405581"/>
                </a:cubicBezTo>
                <a:cubicBezTo>
                  <a:pt x="238344" y="456935"/>
                  <a:pt x="216354" y="401960"/>
                  <a:pt x="243349" y="442451"/>
                </a:cubicBezTo>
                <a:cubicBezTo>
                  <a:pt x="285288" y="505359"/>
                  <a:pt x="223795" y="437645"/>
                  <a:pt x="287594" y="501445"/>
                </a:cubicBezTo>
                <a:lnTo>
                  <a:pt x="309716" y="523568"/>
                </a:lnTo>
                <a:lnTo>
                  <a:pt x="331839" y="545690"/>
                </a:lnTo>
                <a:cubicBezTo>
                  <a:pt x="352988" y="609141"/>
                  <a:pt x="314681" y="505209"/>
                  <a:pt x="390832" y="619432"/>
                </a:cubicBezTo>
                <a:cubicBezTo>
                  <a:pt x="419238" y="662040"/>
                  <a:pt x="389466" y="623529"/>
                  <a:pt x="427703" y="656303"/>
                </a:cubicBezTo>
                <a:cubicBezTo>
                  <a:pt x="438260" y="665352"/>
                  <a:pt x="445630" y="678087"/>
                  <a:pt x="457200" y="685800"/>
                </a:cubicBezTo>
                <a:cubicBezTo>
                  <a:pt x="493784" y="710188"/>
                  <a:pt x="473059" y="694283"/>
                  <a:pt x="516194" y="737419"/>
                </a:cubicBezTo>
                <a:lnTo>
                  <a:pt x="530942" y="752168"/>
                </a:lnTo>
                <a:cubicBezTo>
                  <a:pt x="545298" y="795235"/>
                  <a:pt x="527084" y="755684"/>
                  <a:pt x="560439" y="789039"/>
                </a:cubicBezTo>
                <a:cubicBezTo>
                  <a:pt x="569339" y="797939"/>
                  <a:pt x="576742" y="814271"/>
                  <a:pt x="582561" y="825910"/>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orme libre : forme 18">
            <a:extLst>
              <a:ext uri="{FF2B5EF4-FFF2-40B4-BE49-F238E27FC236}">
                <a16:creationId xmlns:a16="http://schemas.microsoft.com/office/drawing/2014/main" id="{038BBEDF-DB30-44C7-88DD-6EFD4EAA9A37}"/>
              </a:ext>
            </a:extLst>
          </p:cNvPr>
          <p:cNvSpPr/>
          <p:nvPr/>
        </p:nvSpPr>
        <p:spPr>
          <a:xfrm>
            <a:off x="4815296" y="3163529"/>
            <a:ext cx="1150427" cy="1401097"/>
          </a:xfrm>
          <a:custGeom>
            <a:avLst/>
            <a:gdLst>
              <a:gd name="connsiteX0" fmla="*/ 1150427 w 1150427"/>
              <a:gd name="connsiteY0" fmla="*/ 0 h 1401097"/>
              <a:gd name="connsiteX1" fmla="*/ 1098807 w 1150427"/>
              <a:gd name="connsiteY1" fmla="*/ 73742 h 1401097"/>
              <a:gd name="connsiteX2" fmla="*/ 1084059 w 1150427"/>
              <a:gd name="connsiteY2" fmla="*/ 110613 h 1401097"/>
              <a:gd name="connsiteX3" fmla="*/ 1069310 w 1150427"/>
              <a:gd name="connsiteY3" fmla="*/ 125361 h 1401097"/>
              <a:gd name="connsiteX4" fmla="*/ 1047188 w 1150427"/>
              <a:gd name="connsiteY4" fmla="*/ 154858 h 1401097"/>
              <a:gd name="connsiteX5" fmla="*/ 1017691 w 1150427"/>
              <a:gd name="connsiteY5" fmla="*/ 199103 h 1401097"/>
              <a:gd name="connsiteX6" fmla="*/ 988194 w 1150427"/>
              <a:gd name="connsiteY6" fmla="*/ 250723 h 1401097"/>
              <a:gd name="connsiteX7" fmla="*/ 973446 w 1150427"/>
              <a:gd name="connsiteY7" fmla="*/ 272845 h 1401097"/>
              <a:gd name="connsiteX8" fmla="*/ 929201 w 1150427"/>
              <a:gd name="connsiteY8" fmla="*/ 309716 h 1401097"/>
              <a:gd name="connsiteX9" fmla="*/ 899704 w 1150427"/>
              <a:gd name="connsiteY9" fmla="*/ 353961 h 1401097"/>
              <a:gd name="connsiteX10" fmla="*/ 870207 w 1150427"/>
              <a:gd name="connsiteY10" fmla="*/ 383458 h 1401097"/>
              <a:gd name="connsiteX11" fmla="*/ 862833 w 1150427"/>
              <a:gd name="connsiteY11" fmla="*/ 405581 h 1401097"/>
              <a:gd name="connsiteX12" fmla="*/ 840710 w 1150427"/>
              <a:gd name="connsiteY12" fmla="*/ 412955 h 1401097"/>
              <a:gd name="connsiteX13" fmla="*/ 818588 w 1150427"/>
              <a:gd name="connsiteY13" fmla="*/ 435077 h 1401097"/>
              <a:gd name="connsiteX14" fmla="*/ 796465 w 1150427"/>
              <a:gd name="connsiteY14" fmla="*/ 471948 h 1401097"/>
              <a:gd name="connsiteX15" fmla="*/ 759594 w 1150427"/>
              <a:gd name="connsiteY15" fmla="*/ 508819 h 1401097"/>
              <a:gd name="connsiteX16" fmla="*/ 744846 w 1150427"/>
              <a:gd name="connsiteY16" fmla="*/ 523568 h 1401097"/>
              <a:gd name="connsiteX17" fmla="*/ 722723 w 1150427"/>
              <a:gd name="connsiteY17" fmla="*/ 545690 h 1401097"/>
              <a:gd name="connsiteX18" fmla="*/ 707975 w 1150427"/>
              <a:gd name="connsiteY18" fmla="*/ 567813 h 1401097"/>
              <a:gd name="connsiteX19" fmla="*/ 678478 w 1150427"/>
              <a:gd name="connsiteY19" fmla="*/ 589936 h 1401097"/>
              <a:gd name="connsiteX20" fmla="*/ 663730 w 1150427"/>
              <a:gd name="connsiteY20" fmla="*/ 612058 h 1401097"/>
              <a:gd name="connsiteX21" fmla="*/ 641607 w 1150427"/>
              <a:gd name="connsiteY21" fmla="*/ 626806 h 1401097"/>
              <a:gd name="connsiteX22" fmla="*/ 612110 w 1150427"/>
              <a:gd name="connsiteY22" fmla="*/ 656303 h 1401097"/>
              <a:gd name="connsiteX23" fmla="*/ 597362 w 1150427"/>
              <a:gd name="connsiteY23" fmla="*/ 685800 h 1401097"/>
              <a:gd name="connsiteX24" fmla="*/ 575239 w 1150427"/>
              <a:gd name="connsiteY24" fmla="*/ 707923 h 1401097"/>
              <a:gd name="connsiteX25" fmla="*/ 560491 w 1150427"/>
              <a:gd name="connsiteY25" fmla="*/ 730045 h 1401097"/>
              <a:gd name="connsiteX26" fmla="*/ 538369 w 1150427"/>
              <a:gd name="connsiteY26" fmla="*/ 752168 h 1401097"/>
              <a:gd name="connsiteX27" fmla="*/ 523620 w 1150427"/>
              <a:gd name="connsiteY27" fmla="*/ 774290 h 1401097"/>
              <a:gd name="connsiteX28" fmla="*/ 494123 w 1150427"/>
              <a:gd name="connsiteY28" fmla="*/ 803787 h 1401097"/>
              <a:gd name="connsiteX29" fmla="*/ 457252 w 1150427"/>
              <a:gd name="connsiteY29" fmla="*/ 848032 h 1401097"/>
              <a:gd name="connsiteX30" fmla="*/ 427756 w 1150427"/>
              <a:gd name="connsiteY30" fmla="*/ 884903 h 1401097"/>
              <a:gd name="connsiteX31" fmla="*/ 413007 w 1150427"/>
              <a:gd name="connsiteY31" fmla="*/ 907026 h 1401097"/>
              <a:gd name="connsiteX32" fmla="*/ 390885 w 1150427"/>
              <a:gd name="connsiteY32" fmla="*/ 936523 h 1401097"/>
              <a:gd name="connsiteX33" fmla="*/ 354014 w 1150427"/>
              <a:gd name="connsiteY33" fmla="*/ 973394 h 1401097"/>
              <a:gd name="connsiteX34" fmla="*/ 339265 w 1150427"/>
              <a:gd name="connsiteY34" fmla="*/ 988142 h 1401097"/>
              <a:gd name="connsiteX35" fmla="*/ 317143 w 1150427"/>
              <a:gd name="connsiteY35" fmla="*/ 1010265 h 1401097"/>
              <a:gd name="connsiteX36" fmla="*/ 295020 w 1150427"/>
              <a:gd name="connsiteY36" fmla="*/ 1047136 h 1401097"/>
              <a:gd name="connsiteX37" fmla="*/ 265523 w 1150427"/>
              <a:gd name="connsiteY37" fmla="*/ 1091381 h 1401097"/>
              <a:gd name="connsiteX38" fmla="*/ 250775 w 1150427"/>
              <a:gd name="connsiteY38" fmla="*/ 1113503 h 1401097"/>
              <a:gd name="connsiteX39" fmla="*/ 236027 w 1150427"/>
              <a:gd name="connsiteY39" fmla="*/ 1128252 h 1401097"/>
              <a:gd name="connsiteX40" fmla="*/ 228652 w 1150427"/>
              <a:gd name="connsiteY40" fmla="*/ 1150374 h 1401097"/>
              <a:gd name="connsiteX41" fmla="*/ 184407 w 1150427"/>
              <a:gd name="connsiteY41" fmla="*/ 1194619 h 1401097"/>
              <a:gd name="connsiteX42" fmla="*/ 169659 w 1150427"/>
              <a:gd name="connsiteY42" fmla="*/ 1209368 h 1401097"/>
              <a:gd name="connsiteX43" fmla="*/ 140162 w 1150427"/>
              <a:gd name="connsiteY43" fmla="*/ 1246239 h 1401097"/>
              <a:gd name="connsiteX44" fmla="*/ 118039 w 1150427"/>
              <a:gd name="connsiteY44" fmla="*/ 1275736 h 1401097"/>
              <a:gd name="connsiteX45" fmla="*/ 73794 w 1150427"/>
              <a:gd name="connsiteY45" fmla="*/ 1319981 h 1401097"/>
              <a:gd name="connsiteX46" fmla="*/ 29549 w 1150427"/>
              <a:gd name="connsiteY46" fmla="*/ 1356852 h 1401097"/>
              <a:gd name="connsiteX47" fmla="*/ 14801 w 1150427"/>
              <a:gd name="connsiteY47" fmla="*/ 1378974 h 1401097"/>
              <a:gd name="connsiteX48" fmla="*/ 52 w 1150427"/>
              <a:gd name="connsiteY48" fmla="*/ 1401097 h 1401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50427" h="1401097">
                <a:moveTo>
                  <a:pt x="1150427" y="0"/>
                </a:moveTo>
                <a:cubicBezTo>
                  <a:pt x="1109871" y="64890"/>
                  <a:pt x="1129954" y="42597"/>
                  <a:pt x="1098807" y="73742"/>
                </a:cubicBezTo>
                <a:cubicBezTo>
                  <a:pt x="1093891" y="86032"/>
                  <a:pt x="1090626" y="99120"/>
                  <a:pt x="1084059" y="110613"/>
                </a:cubicBezTo>
                <a:cubicBezTo>
                  <a:pt x="1080610" y="116649"/>
                  <a:pt x="1073761" y="120020"/>
                  <a:pt x="1069310" y="125361"/>
                </a:cubicBezTo>
                <a:cubicBezTo>
                  <a:pt x="1061442" y="134803"/>
                  <a:pt x="1054236" y="144789"/>
                  <a:pt x="1047188" y="154858"/>
                </a:cubicBezTo>
                <a:cubicBezTo>
                  <a:pt x="1037023" y="169379"/>
                  <a:pt x="1017691" y="199103"/>
                  <a:pt x="1017691" y="199103"/>
                </a:cubicBezTo>
                <a:cubicBezTo>
                  <a:pt x="1005725" y="235004"/>
                  <a:pt x="1016097" y="211659"/>
                  <a:pt x="988194" y="250723"/>
                </a:cubicBezTo>
                <a:cubicBezTo>
                  <a:pt x="983043" y="257935"/>
                  <a:pt x="979713" y="266578"/>
                  <a:pt x="973446" y="272845"/>
                </a:cubicBezTo>
                <a:cubicBezTo>
                  <a:pt x="930841" y="315450"/>
                  <a:pt x="971480" y="255357"/>
                  <a:pt x="929201" y="309716"/>
                </a:cubicBezTo>
                <a:cubicBezTo>
                  <a:pt x="918319" y="323708"/>
                  <a:pt x="912238" y="341427"/>
                  <a:pt x="899704" y="353961"/>
                </a:cubicBezTo>
                <a:lnTo>
                  <a:pt x="870207" y="383458"/>
                </a:lnTo>
                <a:cubicBezTo>
                  <a:pt x="867749" y="390832"/>
                  <a:pt x="868329" y="400085"/>
                  <a:pt x="862833" y="405581"/>
                </a:cubicBezTo>
                <a:cubicBezTo>
                  <a:pt x="857337" y="411077"/>
                  <a:pt x="847178" y="408643"/>
                  <a:pt x="840710" y="412955"/>
                </a:cubicBezTo>
                <a:cubicBezTo>
                  <a:pt x="832033" y="418740"/>
                  <a:pt x="824845" y="426734"/>
                  <a:pt x="818588" y="435077"/>
                </a:cubicBezTo>
                <a:cubicBezTo>
                  <a:pt x="809988" y="446543"/>
                  <a:pt x="805419" y="460756"/>
                  <a:pt x="796465" y="471948"/>
                </a:cubicBezTo>
                <a:cubicBezTo>
                  <a:pt x="785607" y="485520"/>
                  <a:pt x="771884" y="496529"/>
                  <a:pt x="759594" y="508819"/>
                </a:cubicBezTo>
                <a:lnTo>
                  <a:pt x="744846" y="523568"/>
                </a:lnTo>
                <a:cubicBezTo>
                  <a:pt x="737472" y="530942"/>
                  <a:pt x="728508" y="537013"/>
                  <a:pt x="722723" y="545690"/>
                </a:cubicBezTo>
                <a:cubicBezTo>
                  <a:pt x="717807" y="553064"/>
                  <a:pt x="714242" y="561546"/>
                  <a:pt x="707975" y="567813"/>
                </a:cubicBezTo>
                <a:cubicBezTo>
                  <a:pt x="699284" y="576504"/>
                  <a:pt x="687169" y="581245"/>
                  <a:pt x="678478" y="589936"/>
                </a:cubicBezTo>
                <a:cubicBezTo>
                  <a:pt x="672211" y="596203"/>
                  <a:pt x="669997" y="605791"/>
                  <a:pt x="663730" y="612058"/>
                </a:cubicBezTo>
                <a:cubicBezTo>
                  <a:pt x="657463" y="618325"/>
                  <a:pt x="648336" y="621038"/>
                  <a:pt x="641607" y="626806"/>
                </a:cubicBezTo>
                <a:cubicBezTo>
                  <a:pt x="631049" y="635855"/>
                  <a:pt x="621942" y="646471"/>
                  <a:pt x="612110" y="656303"/>
                </a:cubicBezTo>
                <a:cubicBezTo>
                  <a:pt x="607194" y="666135"/>
                  <a:pt x="603751" y="676855"/>
                  <a:pt x="597362" y="685800"/>
                </a:cubicBezTo>
                <a:cubicBezTo>
                  <a:pt x="591300" y="694286"/>
                  <a:pt x="581915" y="699911"/>
                  <a:pt x="575239" y="707923"/>
                </a:cubicBezTo>
                <a:cubicBezTo>
                  <a:pt x="569565" y="714731"/>
                  <a:pt x="566165" y="723237"/>
                  <a:pt x="560491" y="730045"/>
                </a:cubicBezTo>
                <a:cubicBezTo>
                  <a:pt x="553815" y="738057"/>
                  <a:pt x="545045" y="744157"/>
                  <a:pt x="538369" y="752168"/>
                </a:cubicBezTo>
                <a:cubicBezTo>
                  <a:pt x="532695" y="758976"/>
                  <a:pt x="529388" y="767561"/>
                  <a:pt x="523620" y="774290"/>
                </a:cubicBezTo>
                <a:cubicBezTo>
                  <a:pt x="514571" y="784847"/>
                  <a:pt x="501836" y="792217"/>
                  <a:pt x="494123" y="803787"/>
                </a:cubicBezTo>
                <a:cubicBezTo>
                  <a:pt x="473590" y="834587"/>
                  <a:pt x="485642" y="819643"/>
                  <a:pt x="457252" y="848032"/>
                </a:cubicBezTo>
                <a:cubicBezTo>
                  <a:pt x="442897" y="891100"/>
                  <a:pt x="461110" y="851549"/>
                  <a:pt x="427756" y="884903"/>
                </a:cubicBezTo>
                <a:cubicBezTo>
                  <a:pt x="421489" y="891170"/>
                  <a:pt x="418158" y="899814"/>
                  <a:pt x="413007" y="907026"/>
                </a:cubicBezTo>
                <a:cubicBezTo>
                  <a:pt x="405863" y="917027"/>
                  <a:pt x="399050" y="927337"/>
                  <a:pt x="390885" y="936523"/>
                </a:cubicBezTo>
                <a:cubicBezTo>
                  <a:pt x="379338" y="949514"/>
                  <a:pt x="366304" y="961104"/>
                  <a:pt x="354014" y="973394"/>
                </a:cubicBezTo>
                <a:lnTo>
                  <a:pt x="339265" y="988142"/>
                </a:lnTo>
                <a:lnTo>
                  <a:pt x="317143" y="1010265"/>
                </a:lnTo>
                <a:cubicBezTo>
                  <a:pt x="303044" y="1052562"/>
                  <a:pt x="319314" y="1014744"/>
                  <a:pt x="295020" y="1047136"/>
                </a:cubicBezTo>
                <a:cubicBezTo>
                  <a:pt x="284385" y="1061316"/>
                  <a:pt x="275355" y="1076633"/>
                  <a:pt x="265523" y="1091381"/>
                </a:cubicBezTo>
                <a:cubicBezTo>
                  <a:pt x="260607" y="1098755"/>
                  <a:pt x="257041" y="1107236"/>
                  <a:pt x="250775" y="1113503"/>
                </a:cubicBezTo>
                <a:lnTo>
                  <a:pt x="236027" y="1128252"/>
                </a:lnTo>
                <a:cubicBezTo>
                  <a:pt x="233569" y="1135626"/>
                  <a:pt x="233424" y="1144238"/>
                  <a:pt x="228652" y="1150374"/>
                </a:cubicBezTo>
                <a:cubicBezTo>
                  <a:pt x="215847" y="1166838"/>
                  <a:pt x="199155" y="1179871"/>
                  <a:pt x="184407" y="1194619"/>
                </a:cubicBezTo>
                <a:cubicBezTo>
                  <a:pt x="179491" y="1199535"/>
                  <a:pt x="173516" y="1203583"/>
                  <a:pt x="169659" y="1209368"/>
                </a:cubicBezTo>
                <a:cubicBezTo>
                  <a:pt x="133191" y="1264066"/>
                  <a:pt x="175189" y="1204206"/>
                  <a:pt x="140162" y="1246239"/>
                </a:cubicBezTo>
                <a:cubicBezTo>
                  <a:pt x="132294" y="1255681"/>
                  <a:pt x="126261" y="1266601"/>
                  <a:pt x="118039" y="1275736"/>
                </a:cubicBezTo>
                <a:cubicBezTo>
                  <a:pt x="104086" y="1291239"/>
                  <a:pt x="91148" y="1308411"/>
                  <a:pt x="73794" y="1319981"/>
                </a:cubicBezTo>
                <a:cubicBezTo>
                  <a:pt x="52042" y="1334483"/>
                  <a:pt x="47293" y="1335560"/>
                  <a:pt x="29549" y="1356852"/>
                </a:cubicBezTo>
                <a:cubicBezTo>
                  <a:pt x="23875" y="1363660"/>
                  <a:pt x="20337" y="1372054"/>
                  <a:pt x="14801" y="1378974"/>
                </a:cubicBezTo>
                <a:cubicBezTo>
                  <a:pt x="-1686" y="1399583"/>
                  <a:pt x="52" y="1385313"/>
                  <a:pt x="52" y="1401097"/>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orme libre : forme 19">
            <a:extLst>
              <a:ext uri="{FF2B5EF4-FFF2-40B4-BE49-F238E27FC236}">
                <a16:creationId xmlns:a16="http://schemas.microsoft.com/office/drawing/2014/main" id="{2E5459B5-05EC-4CF7-90F0-729E055950BA}"/>
              </a:ext>
            </a:extLst>
          </p:cNvPr>
          <p:cNvSpPr/>
          <p:nvPr/>
        </p:nvSpPr>
        <p:spPr>
          <a:xfrm>
            <a:off x="4203290" y="4454013"/>
            <a:ext cx="634181" cy="766916"/>
          </a:xfrm>
          <a:custGeom>
            <a:avLst/>
            <a:gdLst>
              <a:gd name="connsiteX0" fmla="*/ 634181 w 634181"/>
              <a:gd name="connsiteY0" fmla="*/ 0 h 766916"/>
              <a:gd name="connsiteX1" fmla="*/ 597310 w 634181"/>
              <a:gd name="connsiteY1" fmla="*/ 7374 h 766916"/>
              <a:gd name="connsiteX2" fmla="*/ 575187 w 634181"/>
              <a:gd name="connsiteY2" fmla="*/ 29497 h 766916"/>
              <a:gd name="connsiteX3" fmla="*/ 553065 w 634181"/>
              <a:gd name="connsiteY3" fmla="*/ 36871 h 766916"/>
              <a:gd name="connsiteX4" fmla="*/ 501445 w 634181"/>
              <a:gd name="connsiteY4" fmla="*/ 110613 h 766916"/>
              <a:gd name="connsiteX5" fmla="*/ 471949 w 634181"/>
              <a:gd name="connsiteY5" fmla="*/ 125361 h 766916"/>
              <a:gd name="connsiteX6" fmla="*/ 420329 w 634181"/>
              <a:gd name="connsiteY6" fmla="*/ 184355 h 766916"/>
              <a:gd name="connsiteX7" fmla="*/ 383458 w 634181"/>
              <a:gd name="connsiteY7" fmla="*/ 235974 h 766916"/>
              <a:gd name="connsiteX8" fmla="*/ 331839 w 634181"/>
              <a:gd name="connsiteY8" fmla="*/ 294968 h 766916"/>
              <a:gd name="connsiteX9" fmla="*/ 317091 w 634181"/>
              <a:gd name="connsiteY9" fmla="*/ 339213 h 766916"/>
              <a:gd name="connsiteX10" fmla="*/ 280220 w 634181"/>
              <a:gd name="connsiteY10" fmla="*/ 383458 h 766916"/>
              <a:gd name="connsiteX11" fmla="*/ 265471 w 634181"/>
              <a:gd name="connsiteY11" fmla="*/ 398206 h 766916"/>
              <a:gd name="connsiteX12" fmla="*/ 250723 w 634181"/>
              <a:gd name="connsiteY12" fmla="*/ 427703 h 766916"/>
              <a:gd name="connsiteX13" fmla="*/ 221226 w 634181"/>
              <a:gd name="connsiteY13" fmla="*/ 457200 h 766916"/>
              <a:gd name="connsiteX14" fmla="*/ 206478 w 634181"/>
              <a:gd name="connsiteY14" fmla="*/ 486697 h 766916"/>
              <a:gd name="connsiteX15" fmla="*/ 184355 w 634181"/>
              <a:gd name="connsiteY15" fmla="*/ 501445 h 766916"/>
              <a:gd name="connsiteX16" fmla="*/ 176981 w 634181"/>
              <a:gd name="connsiteY16" fmla="*/ 530942 h 766916"/>
              <a:gd name="connsiteX17" fmla="*/ 154858 w 634181"/>
              <a:gd name="connsiteY17" fmla="*/ 553064 h 766916"/>
              <a:gd name="connsiteX18" fmla="*/ 125362 w 634181"/>
              <a:gd name="connsiteY18" fmla="*/ 597310 h 766916"/>
              <a:gd name="connsiteX19" fmla="*/ 117987 w 634181"/>
              <a:gd name="connsiteY19" fmla="*/ 619432 h 766916"/>
              <a:gd name="connsiteX20" fmla="*/ 81116 w 634181"/>
              <a:gd name="connsiteY20" fmla="*/ 656303 h 766916"/>
              <a:gd name="connsiteX21" fmla="*/ 51620 w 634181"/>
              <a:gd name="connsiteY21" fmla="*/ 700548 h 766916"/>
              <a:gd name="connsiteX22" fmla="*/ 36871 w 634181"/>
              <a:gd name="connsiteY22" fmla="*/ 715297 h 766916"/>
              <a:gd name="connsiteX23" fmla="*/ 22123 w 634181"/>
              <a:gd name="connsiteY23" fmla="*/ 744793 h 766916"/>
              <a:gd name="connsiteX24" fmla="*/ 0 w 634181"/>
              <a:gd name="connsiteY24" fmla="*/ 766916 h 766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34181" h="766916">
                <a:moveTo>
                  <a:pt x="634181" y="0"/>
                </a:moveTo>
                <a:cubicBezTo>
                  <a:pt x="621891" y="2458"/>
                  <a:pt x="608520" y="1769"/>
                  <a:pt x="597310" y="7374"/>
                </a:cubicBezTo>
                <a:cubicBezTo>
                  <a:pt x="587982" y="12038"/>
                  <a:pt x="583864" y="23712"/>
                  <a:pt x="575187" y="29497"/>
                </a:cubicBezTo>
                <a:cubicBezTo>
                  <a:pt x="568720" y="33809"/>
                  <a:pt x="560439" y="34413"/>
                  <a:pt x="553065" y="36871"/>
                </a:cubicBezTo>
                <a:cubicBezTo>
                  <a:pt x="551746" y="38850"/>
                  <a:pt x="509938" y="103333"/>
                  <a:pt x="501445" y="110613"/>
                </a:cubicBezTo>
                <a:cubicBezTo>
                  <a:pt x="493099" y="117767"/>
                  <a:pt x="481781" y="120445"/>
                  <a:pt x="471949" y="125361"/>
                </a:cubicBezTo>
                <a:cubicBezTo>
                  <a:pt x="437536" y="176980"/>
                  <a:pt x="457200" y="159774"/>
                  <a:pt x="420329" y="184355"/>
                </a:cubicBezTo>
                <a:cubicBezTo>
                  <a:pt x="388311" y="248392"/>
                  <a:pt x="425313" y="182160"/>
                  <a:pt x="383458" y="235974"/>
                </a:cubicBezTo>
                <a:cubicBezTo>
                  <a:pt x="337131" y="295537"/>
                  <a:pt x="374668" y="266415"/>
                  <a:pt x="331839" y="294968"/>
                </a:cubicBezTo>
                <a:cubicBezTo>
                  <a:pt x="326923" y="309716"/>
                  <a:pt x="328084" y="328221"/>
                  <a:pt x="317091" y="339213"/>
                </a:cubicBezTo>
                <a:cubicBezTo>
                  <a:pt x="283735" y="372567"/>
                  <a:pt x="324044" y="330870"/>
                  <a:pt x="280220" y="383458"/>
                </a:cubicBezTo>
                <a:cubicBezTo>
                  <a:pt x="275769" y="388799"/>
                  <a:pt x="270387" y="393290"/>
                  <a:pt x="265471" y="398206"/>
                </a:cubicBezTo>
                <a:cubicBezTo>
                  <a:pt x="260555" y="408038"/>
                  <a:pt x="257319" y="418909"/>
                  <a:pt x="250723" y="427703"/>
                </a:cubicBezTo>
                <a:cubicBezTo>
                  <a:pt x="242380" y="438827"/>
                  <a:pt x="221226" y="457200"/>
                  <a:pt x="221226" y="457200"/>
                </a:cubicBezTo>
                <a:cubicBezTo>
                  <a:pt x="216310" y="467032"/>
                  <a:pt x="213515" y="478252"/>
                  <a:pt x="206478" y="486697"/>
                </a:cubicBezTo>
                <a:cubicBezTo>
                  <a:pt x="200804" y="493506"/>
                  <a:pt x="189271" y="494071"/>
                  <a:pt x="184355" y="501445"/>
                </a:cubicBezTo>
                <a:cubicBezTo>
                  <a:pt x="178733" y="509878"/>
                  <a:pt x="182009" y="522142"/>
                  <a:pt x="176981" y="530942"/>
                </a:cubicBezTo>
                <a:cubicBezTo>
                  <a:pt x="171807" y="539997"/>
                  <a:pt x="162232" y="545690"/>
                  <a:pt x="154858" y="553064"/>
                </a:cubicBezTo>
                <a:cubicBezTo>
                  <a:pt x="137326" y="605663"/>
                  <a:pt x="162184" y="542077"/>
                  <a:pt x="125362" y="597310"/>
                </a:cubicBezTo>
                <a:cubicBezTo>
                  <a:pt x="121050" y="603777"/>
                  <a:pt x="122651" y="613214"/>
                  <a:pt x="117987" y="619432"/>
                </a:cubicBezTo>
                <a:cubicBezTo>
                  <a:pt x="107558" y="633337"/>
                  <a:pt x="90757" y="641841"/>
                  <a:pt x="81116" y="656303"/>
                </a:cubicBezTo>
                <a:cubicBezTo>
                  <a:pt x="71284" y="671051"/>
                  <a:pt x="64154" y="688014"/>
                  <a:pt x="51620" y="700548"/>
                </a:cubicBezTo>
                <a:cubicBezTo>
                  <a:pt x="46704" y="705464"/>
                  <a:pt x="40728" y="709512"/>
                  <a:pt x="36871" y="715297"/>
                </a:cubicBezTo>
                <a:cubicBezTo>
                  <a:pt x="30773" y="724443"/>
                  <a:pt x="28220" y="735647"/>
                  <a:pt x="22123" y="744793"/>
                </a:cubicBezTo>
                <a:cubicBezTo>
                  <a:pt x="22116" y="744803"/>
                  <a:pt x="3692" y="763225"/>
                  <a:pt x="0" y="766916"/>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orme libre : forme 20">
            <a:extLst>
              <a:ext uri="{FF2B5EF4-FFF2-40B4-BE49-F238E27FC236}">
                <a16:creationId xmlns:a16="http://schemas.microsoft.com/office/drawing/2014/main" id="{831199BE-31FF-4274-A4A7-656FB8663299}"/>
              </a:ext>
            </a:extLst>
          </p:cNvPr>
          <p:cNvSpPr/>
          <p:nvPr/>
        </p:nvSpPr>
        <p:spPr>
          <a:xfrm>
            <a:off x="6408174" y="3296265"/>
            <a:ext cx="1157749" cy="1555954"/>
          </a:xfrm>
          <a:custGeom>
            <a:avLst/>
            <a:gdLst>
              <a:gd name="connsiteX0" fmla="*/ 0 w 1157749"/>
              <a:gd name="connsiteY0" fmla="*/ 0 h 1555954"/>
              <a:gd name="connsiteX1" fmla="*/ 44245 w 1157749"/>
              <a:gd name="connsiteY1" fmla="*/ 14748 h 1555954"/>
              <a:gd name="connsiteX2" fmla="*/ 58994 w 1157749"/>
              <a:gd name="connsiteY2" fmla="*/ 29496 h 1555954"/>
              <a:gd name="connsiteX3" fmla="*/ 81116 w 1157749"/>
              <a:gd name="connsiteY3" fmla="*/ 36870 h 1555954"/>
              <a:gd name="connsiteX4" fmla="*/ 125361 w 1157749"/>
              <a:gd name="connsiteY4" fmla="*/ 81116 h 1555954"/>
              <a:gd name="connsiteX5" fmla="*/ 162232 w 1157749"/>
              <a:gd name="connsiteY5" fmla="*/ 103238 h 1555954"/>
              <a:gd name="connsiteX6" fmla="*/ 221226 w 1157749"/>
              <a:gd name="connsiteY6" fmla="*/ 147483 h 1555954"/>
              <a:gd name="connsiteX7" fmla="*/ 272845 w 1157749"/>
              <a:gd name="connsiteY7" fmla="*/ 199103 h 1555954"/>
              <a:gd name="connsiteX8" fmla="*/ 287594 w 1157749"/>
              <a:gd name="connsiteY8" fmla="*/ 213851 h 1555954"/>
              <a:gd name="connsiteX9" fmla="*/ 302342 w 1157749"/>
              <a:gd name="connsiteY9" fmla="*/ 235974 h 1555954"/>
              <a:gd name="connsiteX10" fmla="*/ 324465 w 1157749"/>
              <a:gd name="connsiteY10" fmla="*/ 265470 h 1555954"/>
              <a:gd name="connsiteX11" fmla="*/ 346587 w 1157749"/>
              <a:gd name="connsiteY11" fmla="*/ 302341 h 1555954"/>
              <a:gd name="connsiteX12" fmla="*/ 376084 w 1157749"/>
              <a:gd name="connsiteY12" fmla="*/ 346587 h 1555954"/>
              <a:gd name="connsiteX13" fmla="*/ 390832 w 1157749"/>
              <a:gd name="connsiteY13" fmla="*/ 368709 h 1555954"/>
              <a:gd name="connsiteX14" fmla="*/ 420329 w 1157749"/>
              <a:gd name="connsiteY14" fmla="*/ 427703 h 1555954"/>
              <a:gd name="connsiteX15" fmla="*/ 427703 w 1157749"/>
              <a:gd name="connsiteY15" fmla="*/ 449825 h 1555954"/>
              <a:gd name="connsiteX16" fmla="*/ 442452 w 1157749"/>
              <a:gd name="connsiteY16" fmla="*/ 530941 h 1555954"/>
              <a:gd name="connsiteX17" fmla="*/ 457200 w 1157749"/>
              <a:gd name="connsiteY17" fmla="*/ 545690 h 1555954"/>
              <a:gd name="connsiteX18" fmla="*/ 464574 w 1157749"/>
              <a:gd name="connsiteY18" fmla="*/ 589935 h 1555954"/>
              <a:gd name="connsiteX19" fmla="*/ 479323 w 1157749"/>
              <a:gd name="connsiteY19" fmla="*/ 604683 h 1555954"/>
              <a:gd name="connsiteX20" fmla="*/ 486697 w 1157749"/>
              <a:gd name="connsiteY20" fmla="*/ 626806 h 1555954"/>
              <a:gd name="connsiteX21" fmla="*/ 538316 w 1157749"/>
              <a:gd name="connsiteY21" fmla="*/ 700548 h 1555954"/>
              <a:gd name="connsiteX22" fmla="*/ 553065 w 1157749"/>
              <a:gd name="connsiteY22" fmla="*/ 744793 h 1555954"/>
              <a:gd name="connsiteX23" fmla="*/ 567813 w 1157749"/>
              <a:gd name="connsiteY23" fmla="*/ 766916 h 1555954"/>
              <a:gd name="connsiteX24" fmla="*/ 575187 w 1157749"/>
              <a:gd name="connsiteY24" fmla="*/ 789038 h 1555954"/>
              <a:gd name="connsiteX25" fmla="*/ 582561 w 1157749"/>
              <a:gd name="connsiteY25" fmla="*/ 818535 h 1555954"/>
              <a:gd name="connsiteX26" fmla="*/ 612058 w 1157749"/>
              <a:gd name="connsiteY26" fmla="*/ 848032 h 1555954"/>
              <a:gd name="connsiteX27" fmla="*/ 626807 w 1157749"/>
              <a:gd name="connsiteY27" fmla="*/ 862780 h 1555954"/>
              <a:gd name="connsiteX28" fmla="*/ 656303 w 1157749"/>
              <a:gd name="connsiteY28" fmla="*/ 907025 h 1555954"/>
              <a:gd name="connsiteX29" fmla="*/ 663678 w 1157749"/>
              <a:gd name="connsiteY29" fmla="*/ 936522 h 1555954"/>
              <a:gd name="connsiteX30" fmla="*/ 693174 w 1157749"/>
              <a:gd name="connsiteY30" fmla="*/ 980767 h 1555954"/>
              <a:gd name="connsiteX31" fmla="*/ 707923 w 1157749"/>
              <a:gd name="connsiteY31" fmla="*/ 1002890 h 1555954"/>
              <a:gd name="connsiteX32" fmla="*/ 730045 w 1157749"/>
              <a:gd name="connsiteY32" fmla="*/ 1025012 h 1555954"/>
              <a:gd name="connsiteX33" fmla="*/ 766916 w 1157749"/>
              <a:gd name="connsiteY33" fmla="*/ 1069258 h 1555954"/>
              <a:gd name="connsiteX34" fmla="*/ 796413 w 1157749"/>
              <a:gd name="connsiteY34" fmla="*/ 1113503 h 1555954"/>
              <a:gd name="connsiteX35" fmla="*/ 818536 w 1157749"/>
              <a:gd name="connsiteY35" fmla="*/ 1143000 h 1555954"/>
              <a:gd name="connsiteX36" fmla="*/ 840658 w 1157749"/>
              <a:gd name="connsiteY36" fmla="*/ 1157748 h 1555954"/>
              <a:gd name="connsiteX37" fmla="*/ 870155 w 1157749"/>
              <a:gd name="connsiteY37" fmla="*/ 1194619 h 1555954"/>
              <a:gd name="connsiteX38" fmla="*/ 892278 w 1157749"/>
              <a:gd name="connsiteY38" fmla="*/ 1209367 h 1555954"/>
              <a:gd name="connsiteX39" fmla="*/ 929149 w 1157749"/>
              <a:gd name="connsiteY39" fmla="*/ 1246238 h 1555954"/>
              <a:gd name="connsiteX40" fmla="*/ 943897 w 1157749"/>
              <a:gd name="connsiteY40" fmla="*/ 1260987 h 1555954"/>
              <a:gd name="connsiteX41" fmla="*/ 958645 w 1157749"/>
              <a:gd name="connsiteY41" fmla="*/ 1283109 h 1555954"/>
              <a:gd name="connsiteX42" fmla="*/ 980768 w 1157749"/>
              <a:gd name="connsiteY42" fmla="*/ 1297858 h 1555954"/>
              <a:gd name="connsiteX43" fmla="*/ 1010265 w 1157749"/>
              <a:gd name="connsiteY43" fmla="*/ 1342103 h 1555954"/>
              <a:gd name="connsiteX44" fmla="*/ 1032387 w 1157749"/>
              <a:gd name="connsiteY44" fmla="*/ 1364225 h 1555954"/>
              <a:gd name="connsiteX45" fmla="*/ 1076632 w 1157749"/>
              <a:gd name="connsiteY45" fmla="*/ 1430593 h 1555954"/>
              <a:gd name="connsiteX46" fmla="*/ 1106129 w 1157749"/>
              <a:gd name="connsiteY46" fmla="*/ 1474838 h 1555954"/>
              <a:gd name="connsiteX47" fmla="*/ 1120878 w 1157749"/>
              <a:gd name="connsiteY47" fmla="*/ 1496961 h 1555954"/>
              <a:gd name="connsiteX48" fmla="*/ 1143000 w 1157749"/>
              <a:gd name="connsiteY48" fmla="*/ 1533832 h 1555954"/>
              <a:gd name="connsiteX49" fmla="*/ 1157749 w 1157749"/>
              <a:gd name="connsiteY49" fmla="*/ 1555954 h 155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157749" h="1555954">
                <a:moveTo>
                  <a:pt x="0" y="0"/>
                </a:moveTo>
                <a:cubicBezTo>
                  <a:pt x="14748" y="4916"/>
                  <a:pt x="30340" y="7796"/>
                  <a:pt x="44245" y="14748"/>
                </a:cubicBezTo>
                <a:cubicBezTo>
                  <a:pt x="50464" y="17857"/>
                  <a:pt x="53032" y="25919"/>
                  <a:pt x="58994" y="29496"/>
                </a:cubicBezTo>
                <a:cubicBezTo>
                  <a:pt x="65659" y="33495"/>
                  <a:pt x="73742" y="34412"/>
                  <a:pt x="81116" y="36870"/>
                </a:cubicBezTo>
                <a:cubicBezTo>
                  <a:pt x="95864" y="51619"/>
                  <a:pt x="107476" y="70385"/>
                  <a:pt x="125361" y="81116"/>
                </a:cubicBezTo>
                <a:cubicBezTo>
                  <a:pt x="137651" y="88490"/>
                  <a:pt x="151040" y="94284"/>
                  <a:pt x="162232" y="103238"/>
                </a:cubicBezTo>
                <a:cubicBezTo>
                  <a:pt x="222757" y="151658"/>
                  <a:pt x="174493" y="131906"/>
                  <a:pt x="221226" y="147483"/>
                </a:cubicBezTo>
                <a:lnTo>
                  <a:pt x="272845" y="199103"/>
                </a:lnTo>
                <a:cubicBezTo>
                  <a:pt x="277761" y="204019"/>
                  <a:pt x="283738" y="208066"/>
                  <a:pt x="287594" y="213851"/>
                </a:cubicBezTo>
                <a:cubicBezTo>
                  <a:pt x="292510" y="221225"/>
                  <a:pt x="297191" y="228762"/>
                  <a:pt x="302342" y="235974"/>
                </a:cubicBezTo>
                <a:cubicBezTo>
                  <a:pt x="309486" y="245975"/>
                  <a:pt x="317648" y="255244"/>
                  <a:pt x="324465" y="265470"/>
                </a:cubicBezTo>
                <a:cubicBezTo>
                  <a:pt x="332415" y="277396"/>
                  <a:pt x="338892" y="290249"/>
                  <a:pt x="346587" y="302341"/>
                </a:cubicBezTo>
                <a:cubicBezTo>
                  <a:pt x="356103" y="317296"/>
                  <a:pt x="366252" y="331838"/>
                  <a:pt x="376084" y="346587"/>
                </a:cubicBezTo>
                <a:cubicBezTo>
                  <a:pt x="381000" y="353961"/>
                  <a:pt x="388029" y="360301"/>
                  <a:pt x="390832" y="368709"/>
                </a:cubicBezTo>
                <a:cubicBezTo>
                  <a:pt x="407780" y="419550"/>
                  <a:pt x="394589" y="401961"/>
                  <a:pt x="420329" y="427703"/>
                </a:cubicBezTo>
                <a:cubicBezTo>
                  <a:pt x="422787" y="435077"/>
                  <a:pt x="426312" y="442178"/>
                  <a:pt x="427703" y="449825"/>
                </a:cubicBezTo>
                <a:cubicBezTo>
                  <a:pt x="429382" y="459062"/>
                  <a:pt x="431423" y="512559"/>
                  <a:pt x="442452" y="530941"/>
                </a:cubicBezTo>
                <a:cubicBezTo>
                  <a:pt x="446029" y="536903"/>
                  <a:pt x="452284" y="540774"/>
                  <a:pt x="457200" y="545690"/>
                </a:cubicBezTo>
                <a:cubicBezTo>
                  <a:pt x="459658" y="560438"/>
                  <a:pt x="459324" y="575935"/>
                  <a:pt x="464574" y="589935"/>
                </a:cubicBezTo>
                <a:cubicBezTo>
                  <a:pt x="467015" y="596445"/>
                  <a:pt x="475746" y="598721"/>
                  <a:pt x="479323" y="604683"/>
                </a:cubicBezTo>
                <a:cubicBezTo>
                  <a:pt x="483322" y="611348"/>
                  <a:pt x="482922" y="620011"/>
                  <a:pt x="486697" y="626806"/>
                </a:cubicBezTo>
                <a:cubicBezTo>
                  <a:pt x="499663" y="650144"/>
                  <a:pt x="521748" y="678457"/>
                  <a:pt x="538316" y="700548"/>
                </a:cubicBezTo>
                <a:cubicBezTo>
                  <a:pt x="543232" y="715296"/>
                  <a:pt x="544442" y="731858"/>
                  <a:pt x="553065" y="744793"/>
                </a:cubicBezTo>
                <a:cubicBezTo>
                  <a:pt x="557981" y="752167"/>
                  <a:pt x="563850" y="758989"/>
                  <a:pt x="567813" y="766916"/>
                </a:cubicBezTo>
                <a:cubicBezTo>
                  <a:pt x="571289" y="773868"/>
                  <a:pt x="573052" y="781564"/>
                  <a:pt x="575187" y="789038"/>
                </a:cubicBezTo>
                <a:cubicBezTo>
                  <a:pt x="577971" y="798783"/>
                  <a:pt x="577190" y="809941"/>
                  <a:pt x="582561" y="818535"/>
                </a:cubicBezTo>
                <a:cubicBezTo>
                  <a:pt x="589931" y="830326"/>
                  <a:pt x="602226" y="838200"/>
                  <a:pt x="612058" y="848032"/>
                </a:cubicBezTo>
                <a:cubicBezTo>
                  <a:pt x="616974" y="852948"/>
                  <a:pt x="622951" y="856995"/>
                  <a:pt x="626807" y="862780"/>
                </a:cubicBezTo>
                <a:lnTo>
                  <a:pt x="656303" y="907025"/>
                </a:lnTo>
                <a:cubicBezTo>
                  <a:pt x="658761" y="916857"/>
                  <a:pt x="659145" y="927457"/>
                  <a:pt x="663678" y="936522"/>
                </a:cubicBezTo>
                <a:cubicBezTo>
                  <a:pt x="671605" y="952376"/>
                  <a:pt x="683342" y="966019"/>
                  <a:pt x="693174" y="980767"/>
                </a:cubicBezTo>
                <a:cubicBezTo>
                  <a:pt x="698090" y="988141"/>
                  <a:pt x="701656" y="996623"/>
                  <a:pt x="707923" y="1002890"/>
                </a:cubicBezTo>
                <a:cubicBezTo>
                  <a:pt x="715297" y="1010264"/>
                  <a:pt x="723369" y="1017001"/>
                  <a:pt x="730045" y="1025012"/>
                </a:cubicBezTo>
                <a:cubicBezTo>
                  <a:pt x="781385" y="1086619"/>
                  <a:pt x="702279" y="1004618"/>
                  <a:pt x="766916" y="1069258"/>
                </a:cubicBezTo>
                <a:cubicBezTo>
                  <a:pt x="779461" y="1106887"/>
                  <a:pt x="766284" y="1078352"/>
                  <a:pt x="796413" y="1113503"/>
                </a:cubicBezTo>
                <a:cubicBezTo>
                  <a:pt x="804411" y="1122835"/>
                  <a:pt x="809845" y="1134309"/>
                  <a:pt x="818536" y="1143000"/>
                </a:cubicBezTo>
                <a:cubicBezTo>
                  <a:pt x="824803" y="1149267"/>
                  <a:pt x="833738" y="1152212"/>
                  <a:pt x="840658" y="1157748"/>
                </a:cubicBezTo>
                <a:cubicBezTo>
                  <a:pt x="877153" y="1186943"/>
                  <a:pt x="831819" y="1156283"/>
                  <a:pt x="870155" y="1194619"/>
                </a:cubicBezTo>
                <a:cubicBezTo>
                  <a:pt x="876422" y="1200886"/>
                  <a:pt x="885608" y="1203531"/>
                  <a:pt x="892278" y="1209367"/>
                </a:cubicBezTo>
                <a:cubicBezTo>
                  <a:pt x="905359" y="1220812"/>
                  <a:pt x="916859" y="1233948"/>
                  <a:pt x="929149" y="1246238"/>
                </a:cubicBezTo>
                <a:cubicBezTo>
                  <a:pt x="934065" y="1251154"/>
                  <a:pt x="940040" y="1255202"/>
                  <a:pt x="943897" y="1260987"/>
                </a:cubicBezTo>
                <a:cubicBezTo>
                  <a:pt x="948813" y="1268361"/>
                  <a:pt x="952378" y="1276842"/>
                  <a:pt x="958645" y="1283109"/>
                </a:cubicBezTo>
                <a:cubicBezTo>
                  <a:pt x="964912" y="1289376"/>
                  <a:pt x="973394" y="1292942"/>
                  <a:pt x="980768" y="1297858"/>
                </a:cubicBezTo>
                <a:cubicBezTo>
                  <a:pt x="990600" y="1312606"/>
                  <a:pt x="997731" y="1329569"/>
                  <a:pt x="1010265" y="1342103"/>
                </a:cubicBezTo>
                <a:cubicBezTo>
                  <a:pt x="1017639" y="1349477"/>
                  <a:pt x="1025985" y="1355993"/>
                  <a:pt x="1032387" y="1364225"/>
                </a:cubicBezTo>
                <a:cubicBezTo>
                  <a:pt x="1032404" y="1364247"/>
                  <a:pt x="1069250" y="1419520"/>
                  <a:pt x="1076632" y="1430593"/>
                </a:cubicBezTo>
                <a:lnTo>
                  <a:pt x="1106129" y="1474838"/>
                </a:lnTo>
                <a:lnTo>
                  <a:pt x="1120878" y="1496961"/>
                </a:lnTo>
                <a:cubicBezTo>
                  <a:pt x="1133683" y="1535375"/>
                  <a:pt x="1119865" y="1504913"/>
                  <a:pt x="1143000" y="1533832"/>
                </a:cubicBezTo>
                <a:cubicBezTo>
                  <a:pt x="1148536" y="1540753"/>
                  <a:pt x="1157749" y="1555954"/>
                  <a:pt x="1157749" y="1555954"/>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 forme 22">
            <a:extLst>
              <a:ext uri="{FF2B5EF4-FFF2-40B4-BE49-F238E27FC236}">
                <a16:creationId xmlns:a16="http://schemas.microsoft.com/office/drawing/2014/main" id="{0F51365A-AA52-452B-9949-B6681196A006}"/>
              </a:ext>
            </a:extLst>
          </p:cNvPr>
          <p:cNvSpPr/>
          <p:nvPr/>
        </p:nvSpPr>
        <p:spPr>
          <a:xfrm>
            <a:off x="7551174" y="4866968"/>
            <a:ext cx="390832" cy="553064"/>
          </a:xfrm>
          <a:custGeom>
            <a:avLst/>
            <a:gdLst>
              <a:gd name="connsiteX0" fmla="*/ 0 w 390832"/>
              <a:gd name="connsiteY0" fmla="*/ 0 h 553064"/>
              <a:gd name="connsiteX1" fmla="*/ 44245 w 390832"/>
              <a:gd name="connsiteY1" fmla="*/ 51619 h 553064"/>
              <a:gd name="connsiteX2" fmla="*/ 73742 w 390832"/>
              <a:gd name="connsiteY2" fmla="*/ 88490 h 553064"/>
              <a:gd name="connsiteX3" fmla="*/ 81116 w 390832"/>
              <a:gd name="connsiteY3" fmla="*/ 110613 h 553064"/>
              <a:gd name="connsiteX4" fmla="*/ 110613 w 390832"/>
              <a:gd name="connsiteY4" fmla="*/ 176980 h 553064"/>
              <a:gd name="connsiteX5" fmla="*/ 132736 w 390832"/>
              <a:gd name="connsiteY5" fmla="*/ 221226 h 553064"/>
              <a:gd name="connsiteX6" fmla="*/ 140110 w 390832"/>
              <a:gd name="connsiteY6" fmla="*/ 243348 h 553064"/>
              <a:gd name="connsiteX7" fmla="*/ 169607 w 390832"/>
              <a:gd name="connsiteY7" fmla="*/ 272845 h 553064"/>
              <a:gd name="connsiteX8" fmla="*/ 213852 w 390832"/>
              <a:gd name="connsiteY8" fmla="*/ 346587 h 553064"/>
              <a:gd name="connsiteX9" fmla="*/ 228600 w 390832"/>
              <a:gd name="connsiteY9" fmla="*/ 368709 h 553064"/>
              <a:gd name="connsiteX10" fmla="*/ 250723 w 390832"/>
              <a:gd name="connsiteY10" fmla="*/ 383458 h 553064"/>
              <a:gd name="connsiteX11" fmla="*/ 272845 w 390832"/>
              <a:gd name="connsiteY11" fmla="*/ 412955 h 553064"/>
              <a:gd name="connsiteX12" fmla="*/ 280220 w 390832"/>
              <a:gd name="connsiteY12" fmla="*/ 435077 h 553064"/>
              <a:gd name="connsiteX13" fmla="*/ 294968 w 390832"/>
              <a:gd name="connsiteY13" fmla="*/ 449826 h 553064"/>
              <a:gd name="connsiteX14" fmla="*/ 317091 w 390832"/>
              <a:gd name="connsiteY14" fmla="*/ 479322 h 553064"/>
              <a:gd name="connsiteX15" fmla="*/ 353961 w 390832"/>
              <a:gd name="connsiteY15" fmla="*/ 516193 h 553064"/>
              <a:gd name="connsiteX16" fmla="*/ 368710 w 390832"/>
              <a:gd name="connsiteY16" fmla="*/ 538316 h 553064"/>
              <a:gd name="connsiteX17" fmla="*/ 390832 w 390832"/>
              <a:gd name="connsiteY17" fmla="*/ 553064 h 553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0832" h="553064">
                <a:moveTo>
                  <a:pt x="0" y="0"/>
                </a:moveTo>
                <a:cubicBezTo>
                  <a:pt x="81423" y="65139"/>
                  <a:pt x="12889" y="-639"/>
                  <a:pt x="44245" y="51619"/>
                </a:cubicBezTo>
                <a:cubicBezTo>
                  <a:pt x="85390" y="120191"/>
                  <a:pt x="29478" y="-42"/>
                  <a:pt x="73742" y="88490"/>
                </a:cubicBezTo>
                <a:cubicBezTo>
                  <a:pt x="77218" y="95443"/>
                  <a:pt x="78387" y="103335"/>
                  <a:pt x="81116" y="110613"/>
                </a:cubicBezTo>
                <a:cubicBezTo>
                  <a:pt x="115423" y="202097"/>
                  <a:pt x="77094" y="98768"/>
                  <a:pt x="110613" y="176980"/>
                </a:cubicBezTo>
                <a:cubicBezTo>
                  <a:pt x="128931" y="219723"/>
                  <a:pt x="104392" y="178711"/>
                  <a:pt x="132736" y="221226"/>
                </a:cubicBezTo>
                <a:cubicBezTo>
                  <a:pt x="135194" y="228600"/>
                  <a:pt x="135592" y="237023"/>
                  <a:pt x="140110" y="243348"/>
                </a:cubicBezTo>
                <a:cubicBezTo>
                  <a:pt x="148192" y="254663"/>
                  <a:pt x="169607" y="272845"/>
                  <a:pt x="169607" y="272845"/>
                </a:cubicBezTo>
                <a:cubicBezTo>
                  <a:pt x="192282" y="318197"/>
                  <a:pt x="178257" y="293195"/>
                  <a:pt x="213852" y="346587"/>
                </a:cubicBezTo>
                <a:cubicBezTo>
                  <a:pt x="218768" y="353961"/>
                  <a:pt x="221226" y="363793"/>
                  <a:pt x="228600" y="368709"/>
                </a:cubicBezTo>
                <a:lnTo>
                  <a:pt x="250723" y="383458"/>
                </a:lnTo>
                <a:cubicBezTo>
                  <a:pt x="258097" y="393290"/>
                  <a:pt x="266747" y="402284"/>
                  <a:pt x="272845" y="412955"/>
                </a:cubicBezTo>
                <a:cubicBezTo>
                  <a:pt x="276702" y="419704"/>
                  <a:pt x="276221" y="428412"/>
                  <a:pt x="280220" y="435077"/>
                </a:cubicBezTo>
                <a:cubicBezTo>
                  <a:pt x="283797" y="441039"/>
                  <a:pt x="290517" y="444485"/>
                  <a:pt x="294968" y="449826"/>
                </a:cubicBezTo>
                <a:cubicBezTo>
                  <a:pt x="302836" y="459268"/>
                  <a:pt x="308926" y="470136"/>
                  <a:pt x="317091" y="479322"/>
                </a:cubicBezTo>
                <a:cubicBezTo>
                  <a:pt x="328638" y="492313"/>
                  <a:pt x="344320" y="501731"/>
                  <a:pt x="353961" y="516193"/>
                </a:cubicBezTo>
                <a:cubicBezTo>
                  <a:pt x="358877" y="523567"/>
                  <a:pt x="362443" y="532049"/>
                  <a:pt x="368710" y="538316"/>
                </a:cubicBezTo>
                <a:cubicBezTo>
                  <a:pt x="374977" y="544583"/>
                  <a:pt x="390832" y="553064"/>
                  <a:pt x="390832" y="553064"/>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4580468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ZoneTexte 3">
            <a:extLst>
              <a:ext uri="{FF2B5EF4-FFF2-40B4-BE49-F238E27FC236}">
                <a16:creationId xmlns:a16="http://schemas.microsoft.com/office/drawing/2014/main" id="{4CB363B6-C0A5-49E0-9ACC-C659C825BE62}"/>
              </a:ext>
            </a:extLst>
          </p:cNvPr>
          <p:cNvSpPr txBox="1"/>
          <p:nvPr/>
        </p:nvSpPr>
        <p:spPr>
          <a:xfrm>
            <a:off x="2664423" y="946321"/>
            <a:ext cx="4028282" cy="523220"/>
          </a:xfrm>
          <a:prstGeom prst="rect">
            <a:avLst/>
          </a:prstGeom>
          <a:noFill/>
        </p:spPr>
        <p:txBody>
          <a:bodyPr wrap="none" rtlCol="0">
            <a:spAutoFit/>
          </a:bodyPr>
          <a:lstStyle/>
          <a:p>
            <a:r>
              <a:rPr lang="fr-FR" sz="2800" b="1" dirty="0">
                <a:solidFill>
                  <a:srgbClr val="FF0000"/>
                </a:solidFill>
              </a:rPr>
              <a:t>Extension </a:t>
            </a:r>
            <a:r>
              <a:rPr lang="fr-FR" sz="2800" b="1" dirty="0" err="1">
                <a:solidFill>
                  <a:srgbClr val="FF0000"/>
                </a:solidFill>
              </a:rPr>
              <a:t>syn</a:t>
            </a:r>
            <a:r>
              <a:rPr lang="fr-FR" sz="2800" b="1" dirty="0">
                <a:solidFill>
                  <a:srgbClr val="FF0000"/>
                </a:solidFill>
              </a:rPr>
              <a:t>-orogénique</a:t>
            </a:r>
          </a:p>
        </p:txBody>
      </p:sp>
      <p:pic>
        <p:nvPicPr>
          <p:cNvPr id="3" name="Image 2">
            <a:extLst>
              <a:ext uri="{FF2B5EF4-FFF2-40B4-BE49-F238E27FC236}">
                <a16:creationId xmlns:a16="http://schemas.microsoft.com/office/drawing/2014/main" id="{6E3340F2-A1BB-4E1E-B176-4568E1676675}"/>
              </a:ext>
            </a:extLst>
          </p:cNvPr>
          <p:cNvPicPr>
            <a:picLocks noChangeAspect="1"/>
          </p:cNvPicPr>
          <p:nvPr/>
        </p:nvPicPr>
        <p:blipFill>
          <a:blip r:embed="rId2"/>
          <a:stretch>
            <a:fillRect/>
          </a:stretch>
        </p:blipFill>
        <p:spPr>
          <a:xfrm>
            <a:off x="106564" y="1859644"/>
            <a:ext cx="9144000" cy="4178946"/>
          </a:xfrm>
          <a:prstGeom prst="rect">
            <a:avLst/>
          </a:prstGeom>
        </p:spPr>
      </p:pic>
      <p:sp>
        <p:nvSpPr>
          <p:cNvPr id="12" name="ZoneTexte 11">
            <a:extLst>
              <a:ext uri="{FF2B5EF4-FFF2-40B4-BE49-F238E27FC236}">
                <a16:creationId xmlns:a16="http://schemas.microsoft.com/office/drawing/2014/main" id="{43A21316-17CF-4F0D-95D6-4CCB4823395B}"/>
              </a:ext>
            </a:extLst>
          </p:cNvPr>
          <p:cNvSpPr txBox="1"/>
          <p:nvPr/>
        </p:nvSpPr>
        <p:spPr>
          <a:xfrm>
            <a:off x="106564" y="5669629"/>
            <a:ext cx="1668149" cy="276999"/>
          </a:xfrm>
          <a:prstGeom prst="rect">
            <a:avLst/>
          </a:prstGeom>
          <a:noFill/>
        </p:spPr>
        <p:txBody>
          <a:bodyPr wrap="none" rtlCol="0">
            <a:spAutoFit/>
          </a:bodyPr>
          <a:lstStyle/>
          <a:p>
            <a:r>
              <a:rPr lang="fr-FR" sz="1200" dirty="0"/>
              <a:t>Jane </a:t>
            </a:r>
            <a:r>
              <a:rPr lang="fr-FR" sz="1200" dirty="0" err="1"/>
              <a:t>Selverstone</a:t>
            </a:r>
            <a:r>
              <a:rPr lang="fr-FR" sz="1200" dirty="0"/>
              <a:t> (2005)</a:t>
            </a:r>
          </a:p>
        </p:txBody>
      </p:sp>
      <p:sp>
        <p:nvSpPr>
          <p:cNvPr id="7" name="ZoneTexte 6">
            <a:extLst>
              <a:ext uri="{FF2B5EF4-FFF2-40B4-BE49-F238E27FC236}">
                <a16:creationId xmlns:a16="http://schemas.microsoft.com/office/drawing/2014/main" id="{8BE07F77-FA39-4C9F-8400-587828E3C6A9}"/>
              </a:ext>
            </a:extLst>
          </p:cNvPr>
          <p:cNvSpPr txBox="1"/>
          <p:nvPr/>
        </p:nvSpPr>
        <p:spPr>
          <a:xfrm>
            <a:off x="650474" y="1405710"/>
            <a:ext cx="8056180" cy="461665"/>
          </a:xfrm>
          <a:prstGeom prst="rect">
            <a:avLst/>
          </a:prstGeom>
          <a:noFill/>
        </p:spPr>
        <p:txBody>
          <a:bodyPr wrap="none" rtlCol="0">
            <a:spAutoFit/>
          </a:bodyPr>
          <a:lstStyle/>
          <a:p>
            <a:r>
              <a:rPr lang="fr-FR" sz="2400" dirty="0"/>
              <a:t>Origine possible= effondrement gravitaire au cœur de la chaîne</a:t>
            </a:r>
          </a:p>
        </p:txBody>
      </p:sp>
    </p:spTree>
    <p:extLst>
      <p:ext uri="{BB962C8B-B14F-4D97-AF65-F5344CB8AC3E}">
        <p14:creationId xmlns:p14="http://schemas.microsoft.com/office/powerpoint/2010/main" val="254850768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ZoneTexte 3">
            <a:extLst>
              <a:ext uri="{FF2B5EF4-FFF2-40B4-BE49-F238E27FC236}">
                <a16:creationId xmlns:a16="http://schemas.microsoft.com/office/drawing/2014/main" id="{4CB363B6-C0A5-49E0-9ACC-C659C825BE62}"/>
              </a:ext>
            </a:extLst>
          </p:cNvPr>
          <p:cNvSpPr txBox="1"/>
          <p:nvPr/>
        </p:nvSpPr>
        <p:spPr>
          <a:xfrm>
            <a:off x="2664423" y="946321"/>
            <a:ext cx="4028282" cy="523220"/>
          </a:xfrm>
          <a:prstGeom prst="rect">
            <a:avLst/>
          </a:prstGeom>
          <a:noFill/>
        </p:spPr>
        <p:txBody>
          <a:bodyPr wrap="none" rtlCol="0">
            <a:spAutoFit/>
          </a:bodyPr>
          <a:lstStyle/>
          <a:p>
            <a:r>
              <a:rPr lang="fr-FR" sz="2800" b="1" dirty="0">
                <a:solidFill>
                  <a:srgbClr val="FF0000"/>
                </a:solidFill>
              </a:rPr>
              <a:t>Extension </a:t>
            </a:r>
            <a:r>
              <a:rPr lang="fr-FR" sz="2800" b="1" dirty="0" err="1">
                <a:solidFill>
                  <a:srgbClr val="FF0000"/>
                </a:solidFill>
              </a:rPr>
              <a:t>syn</a:t>
            </a:r>
            <a:r>
              <a:rPr lang="fr-FR" sz="2800" b="1" dirty="0">
                <a:solidFill>
                  <a:srgbClr val="FF0000"/>
                </a:solidFill>
              </a:rPr>
              <a:t>-orogénique</a:t>
            </a:r>
          </a:p>
        </p:txBody>
      </p:sp>
      <p:pic>
        <p:nvPicPr>
          <p:cNvPr id="2" name="Image 1">
            <a:extLst>
              <a:ext uri="{FF2B5EF4-FFF2-40B4-BE49-F238E27FC236}">
                <a16:creationId xmlns:a16="http://schemas.microsoft.com/office/drawing/2014/main" id="{8C773D73-789D-4364-A0A4-330F2EA942C9}"/>
              </a:ext>
            </a:extLst>
          </p:cNvPr>
          <p:cNvPicPr>
            <a:picLocks noChangeAspect="1"/>
          </p:cNvPicPr>
          <p:nvPr/>
        </p:nvPicPr>
        <p:blipFill>
          <a:blip r:embed="rId2">
            <a:alphaModFix/>
          </a:blip>
          <a:stretch>
            <a:fillRect/>
          </a:stretch>
        </p:blipFill>
        <p:spPr>
          <a:xfrm>
            <a:off x="1" y="2734811"/>
            <a:ext cx="9143999" cy="3176868"/>
          </a:xfrm>
          <a:prstGeom prst="rect">
            <a:avLst/>
          </a:prstGeom>
        </p:spPr>
      </p:pic>
      <p:grpSp>
        <p:nvGrpSpPr>
          <p:cNvPr id="11" name="Groupe 10">
            <a:extLst>
              <a:ext uri="{FF2B5EF4-FFF2-40B4-BE49-F238E27FC236}">
                <a16:creationId xmlns:a16="http://schemas.microsoft.com/office/drawing/2014/main" id="{1338FF14-D536-46E6-BC1F-A1167144802A}"/>
              </a:ext>
            </a:extLst>
          </p:cNvPr>
          <p:cNvGrpSpPr/>
          <p:nvPr/>
        </p:nvGrpSpPr>
        <p:grpSpPr>
          <a:xfrm>
            <a:off x="4054678" y="3543476"/>
            <a:ext cx="1459684" cy="0"/>
            <a:chOff x="3749878" y="3410126"/>
            <a:chExt cx="1459684" cy="0"/>
          </a:xfrm>
        </p:grpSpPr>
        <p:cxnSp>
          <p:nvCxnSpPr>
            <p:cNvPr id="6" name="Connecteur droit avec flèche 5">
              <a:extLst>
                <a:ext uri="{FF2B5EF4-FFF2-40B4-BE49-F238E27FC236}">
                  <a16:creationId xmlns:a16="http://schemas.microsoft.com/office/drawing/2014/main" id="{131ABCEF-9119-4131-8519-6F5F8779D543}"/>
                </a:ext>
              </a:extLst>
            </p:cNvPr>
            <p:cNvCxnSpPr/>
            <p:nvPr/>
          </p:nvCxnSpPr>
          <p:spPr>
            <a:xfrm flipH="1">
              <a:off x="3749878" y="3410126"/>
              <a:ext cx="755009"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3908EF16-ACF0-4B5E-A3C4-80DC7CEDD4BF}"/>
                </a:ext>
              </a:extLst>
            </p:cNvPr>
            <p:cNvCxnSpPr>
              <a:cxnSpLocks/>
            </p:cNvCxnSpPr>
            <p:nvPr/>
          </p:nvCxnSpPr>
          <p:spPr>
            <a:xfrm>
              <a:off x="4504887" y="3410126"/>
              <a:ext cx="70467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e 16">
            <a:extLst>
              <a:ext uri="{FF2B5EF4-FFF2-40B4-BE49-F238E27FC236}">
                <a16:creationId xmlns:a16="http://schemas.microsoft.com/office/drawing/2014/main" id="{69D8D6E6-F8A9-4D76-86BB-C4DAD3ABB36C}"/>
              </a:ext>
            </a:extLst>
          </p:cNvPr>
          <p:cNvGrpSpPr/>
          <p:nvPr/>
        </p:nvGrpSpPr>
        <p:grpSpPr>
          <a:xfrm>
            <a:off x="1644650" y="4513745"/>
            <a:ext cx="895948" cy="0"/>
            <a:chOff x="1543050" y="4323245"/>
            <a:chExt cx="895948" cy="0"/>
          </a:xfrm>
        </p:grpSpPr>
        <p:cxnSp>
          <p:nvCxnSpPr>
            <p:cNvPr id="13" name="Connecteur droit avec flèche 12">
              <a:extLst>
                <a:ext uri="{FF2B5EF4-FFF2-40B4-BE49-F238E27FC236}">
                  <a16:creationId xmlns:a16="http://schemas.microsoft.com/office/drawing/2014/main" id="{DC1EDC78-2A6C-48C6-A8B7-E014010DF2F3}"/>
                </a:ext>
              </a:extLst>
            </p:cNvPr>
            <p:cNvCxnSpPr>
              <a:cxnSpLocks/>
            </p:cNvCxnSpPr>
            <p:nvPr/>
          </p:nvCxnSpPr>
          <p:spPr>
            <a:xfrm>
              <a:off x="1543050" y="4323245"/>
              <a:ext cx="4508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55ECE591-7340-4F2A-AC2A-47502240B22C}"/>
                </a:ext>
              </a:extLst>
            </p:cNvPr>
            <p:cNvCxnSpPr>
              <a:cxnSpLocks/>
            </p:cNvCxnSpPr>
            <p:nvPr/>
          </p:nvCxnSpPr>
          <p:spPr>
            <a:xfrm flipH="1">
              <a:off x="1993900" y="4323245"/>
              <a:ext cx="44509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e 17">
            <a:extLst>
              <a:ext uri="{FF2B5EF4-FFF2-40B4-BE49-F238E27FC236}">
                <a16:creationId xmlns:a16="http://schemas.microsoft.com/office/drawing/2014/main" id="{1BE14783-3EB7-4FFD-86CC-7BB56467F47B}"/>
              </a:ext>
            </a:extLst>
          </p:cNvPr>
          <p:cNvGrpSpPr/>
          <p:nvPr/>
        </p:nvGrpSpPr>
        <p:grpSpPr>
          <a:xfrm>
            <a:off x="7118350" y="4558195"/>
            <a:ext cx="895948" cy="0"/>
            <a:chOff x="1543050" y="4323245"/>
            <a:chExt cx="895948" cy="0"/>
          </a:xfrm>
        </p:grpSpPr>
        <p:cxnSp>
          <p:nvCxnSpPr>
            <p:cNvPr id="19" name="Connecteur droit avec flèche 18">
              <a:extLst>
                <a:ext uri="{FF2B5EF4-FFF2-40B4-BE49-F238E27FC236}">
                  <a16:creationId xmlns:a16="http://schemas.microsoft.com/office/drawing/2014/main" id="{78B8B891-E607-447C-AA3C-B38B5DC52A61}"/>
                </a:ext>
              </a:extLst>
            </p:cNvPr>
            <p:cNvCxnSpPr>
              <a:cxnSpLocks/>
            </p:cNvCxnSpPr>
            <p:nvPr/>
          </p:nvCxnSpPr>
          <p:spPr>
            <a:xfrm>
              <a:off x="1543050" y="4323245"/>
              <a:ext cx="45085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A45E1EDF-26DC-489A-B7D3-7693805A634C}"/>
                </a:ext>
              </a:extLst>
            </p:cNvPr>
            <p:cNvCxnSpPr>
              <a:cxnSpLocks/>
            </p:cNvCxnSpPr>
            <p:nvPr/>
          </p:nvCxnSpPr>
          <p:spPr>
            <a:xfrm flipH="1">
              <a:off x="1993900" y="4323245"/>
              <a:ext cx="44509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
        <p:nvSpPr>
          <p:cNvPr id="21" name="ZoneTexte 20">
            <a:extLst>
              <a:ext uri="{FF2B5EF4-FFF2-40B4-BE49-F238E27FC236}">
                <a16:creationId xmlns:a16="http://schemas.microsoft.com/office/drawing/2014/main" id="{FF4018CC-9A07-4CF9-85EE-9909C1E99FB5}"/>
              </a:ext>
            </a:extLst>
          </p:cNvPr>
          <p:cNvSpPr txBox="1"/>
          <p:nvPr/>
        </p:nvSpPr>
        <p:spPr>
          <a:xfrm>
            <a:off x="2664423" y="2729749"/>
            <a:ext cx="4699363" cy="584775"/>
          </a:xfrm>
          <a:prstGeom prst="rect">
            <a:avLst/>
          </a:prstGeom>
          <a:noFill/>
        </p:spPr>
        <p:txBody>
          <a:bodyPr wrap="none" rtlCol="0">
            <a:spAutoFit/>
          </a:bodyPr>
          <a:lstStyle/>
          <a:p>
            <a:r>
              <a:rPr lang="fr-FR" sz="3200" dirty="0">
                <a:solidFill>
                  <a:schemeClr val="bg1"/>
                </a:solidFill>
              </a:rPr>
              <a:t>Effondrement =&gt; Extension</a:t>
            </a:r>
          </a:p>
        </p:txBody>
      </p:sp>
      <p:sp>
        <p:nvSpPr>
          <p:cNvPr id="24" name="ZoneTexte 23">
            <a:extLst>
              <a:ext uri="{FF2B5EF4-FFF2-40B4-BE49-F238E27FC236}">
                <a16:creationId xmlns:a16="http://schemas.microsoft.com/office/drawing/2014/main" id="{06804B79-DDF8-44B7-A6A7-4B3866DCF1AA}"/>
              </a:ext>
            </a:extLst>
          </p:cNvPr>
          <p:cNvSpPr txBox="1"/>
          <p:nvPr/>
        </p:nvSpPr>
        <p:spPr>
          <a:xfrm>
            <a:off x="1021461" y="4856537"/>
            <a:ext cx="2354555" cy="584775"/>
          </a:xfrm>
          <a:prstGeom prst="rect">
            <a:avLst/>
          </a:prstGeom>
          <a:noFill/>
        </p:spPr>
        <p:txBody>
          <a:bodyPr wrap="none" rtlCol="0">
            <a:spAutoFit/>
          </a:bodyPr>
          <a:lstStyle/>
          <a:p>
            <a:r>
              <a:rPr lang="fr-FR" sz="3200" dirty="0">
                <a:solidFill>
                  <a:schemeClr val="bg1"/>
                </a:solidFill>
              </a:rPr>
              <a:t>Compression</a:t>
            </a:r>
          </a:p>
        </p:txBody>
      </p:sp>
      <p:sp>
        <p:nvSpPr>
          <p:cNvPr id="25" name="ZoneTexte 24">
            <a:extLst>
              <a:ext uri="{FF2B5EF4-FFF2-40B4-BE49-F238E27FC236}">
                <a16:creationId xmlns:a16="http://schemas.microsoft.com/office/drawing/2014/main" id="{EABCD55D-7407-4120-9F10-1B684A21248B}"/>
              </a:ext>
            </a:extLst>
          </p:cNvPr>
          <p:cNvSpPr txBox="1"/>
          <p:nvPr/>
        </p:nvSpPr>
        <p:spPr>
          <a:xfrm>
            <a:off x="6614471" y="4856537"/>
            <a:ext cx="2354555" cy="584775"/>
          </a:xfrm>
          <a:prstGeom prst="rect">
            <a:avLst/>
          </a:prstGeom>
          <a:noFill/>
        </p:spPr>
        <p:txBody>
          <a:bodyPr wrap="none" rtlCol="0">
            <a:spAutoFit/>
          </a:bodyPr>
          <a:lstStyle/>
          <a:p>
            <a:r>
              <a:rPr lang="fr-FR" sz="3200" dirty="0">
                <a:solidFill>
                  <a:schemeClr val="bg1"/>
                </a:solidFill>
              </a:rPr>
              <a:t>Compression</a:t>
            </a:r>
          </a:p>
        </p:txBody>
      </p:sp>
      <p:sp>
        <p:nvSpPr>
          <p:cNvPr id="26" name="ZoneTexte 25">
            <a:extLst>
              <a:ext uri="{FF2B5EF4-FFF2-40B4-BE49-F238E27FC236}">
                <a16:creationId xmlns:a16="http://schemas.microsoft.com/office/drawing/2014/main" id="{3C805700-25AE-46D5-AA87-5DDECE38D4BC}"/>
              </a:ext>
            </a:extLst>
          </p:cNvPr>
          <p:cNvSpPr txBox="1"/>
          <p:nvPr/>
        </p:nvSpPr>
        <p:spPr>
          <a:xfrm>
            <a:off x="0" y="5491829"/>
            <a:ext cx="1668149" cy="276999"/>
          </a:xfrm>
          <a:prstGeom prst="rect">
            <a:avLst/>
          </a:prstGeom>
          <a:noFill/>
        </p:spPr>
        <p:txBody>
          <a:bodyPr wrap="none" rtlCol="0">
            <a:spAutoFit/>
          </a:bodyPr>
          <a:lstStyle/>
          <a:p>
            <a:r>
              <a:rPr lang="fr-FR" sz="1200" dirty="0"/>
              <a:t>Jane </a:t>
            </a:r>
            <a:r>
              <a:rPr lang="fr-FR" sz="1200" dirty="0" err="1"/>
              <a:t>Selverstone</a:t>
            </a:r>
            <a:r>
              <a:rPr lang="fr-FR" sz="1200" dirty="0"/>
              <a:t> (2005)</a:t>
            </a:r>
          </a:p>
        </p:txBody>
      </p:sp>
      <p:sp>
        <p:nvSpPr>
          <p:cNvPr id="27" name="ZoneTexte 26">
            <a:extLst>
              <a:ext uri="{FF2B5EF4-FFF2-40B4-BE49-F238E27FC236}">
                <a16:creationId xmlns:a16="http://schemas.microsoft.com/office/drawing/2014/main" id="{C6031C02-9ED7-489B-9E2D-C188BACAF52F}"/>
              </a:ext>
            </a:extLst>
          </p:cNvPr>
          <p:cNvSpPr txBox="1"/>
          <p:nvPr/>
        </p:nvSpPr>
        <p:spPr>
          <a:xfrm>
            <a:off x="650474" y="1405710"/>
            <a:ext cx="8056180" cy="461665"/>
          </a:xfrm>
          <a:prstGeom prst="rect">
            <a:avLst/>
          </a:prstGeom>
          <a:noFill/>
        </p:spPr>
        <p:txBody>
          <a:bodyPr wrap="none" rtlCol="0">
            <a:spAutoFit/>
          </a:bodyPr>
          <a:lstStyle/>
          <a:p>
            <a:r>
              <a:rPr lang="fr-FR" sz="2400" dirty="0"/>
              <a:t>Origine possible= effondrement gravitaire au cœur de la chaîne</a:t>
            </a:r>
          </a:p>
        </p:txBody>
      </p:sp>
      <p:pic>
        <p:nvPicPr>
          <p:cNvPr id="28" name="Picture 2">
            <a:extLst>
              <a:ext uri="{FF2B5EF4-FFF2-40B4-BE49-F238E27FC236}">
                <a16:creationId xmlns:a16="http://schemas.microsoft.com/office/drawing/2014/main" id="{4ABD78DB-13DC-47F6-88D3-0304E31979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799"/>
          <a:stretch/>
        </p:blipFill>
        <p:spPr bwMode="auto">
          <a:xfrm>
            <a:off x="650474" y="1844304"/>
            <a:ext cx="1116487" cy="885445"/>
          </a:xfrm>
          <a:prstGeom prst="rect">
            <a:avLst/>
          </a:prstGeom>
          <a:noFill/>
          <a:extLst>
            <a:ext uri="{909E8E84-426E-40DD-AFC4-6F175D3DCCD1}">
              <a14:hiddenFill xmlns:a14="http://schemas.microsoft.com/office/drawing/2010/main">
                <a:solidFill>
                  <a:srgbClr val="FFFFFF"/>
                </a:solidFill>
              </a14:hiddenFill>
            </a:ext>
          </a:extLst>
        </p:spPr>
      </p:pic>
      <p:sp>
        <p:nvSpPr>
          <p:cNvPr id="29" name="ZoneTexte 28">
            <a:extLst>
              <a:ext uri="{FF2B5EF4-FFF2-40B4-BE49-F238E27FC236}">
                <a16:creationId xmlns:a16="http://schemas.microsoft.com/office/drawing/2014/main" id="{C190B248-E813-41E0-881A-33B711F12579}"/>
              </a:ext>
            </a:extLst>
          </p:cNvPr>
          <p:cNvSpPr txBox="1"/>
          <p:nvPr/>
        </p:nvSpPr>
        <p:spPr>
          <a:xfrm>
            <a:off x="1808705" y="1952280"/>
            <a:ext cx="6294788" cy="646331"/>
          </a:xfrm>
          <a:prstGeom prst="rect">
            <a:avLst/>
          </a:prstGeom>
          <a:noFill/>
        </p:spPr>
        <p:txBody>
          <a:bodyPr wrap="square" rtlCol="0">
            <a:spAutoFit/>
          </a:bodyPr>
          <a:lstStyle/>
          <a:p>
            <a:r>
              <a:rPr lang="fr-FR" dirty="0"/>
              <a:t>NB: l’origine de l’extension dans les Alpes reste encore débattu. Ceci n’est qu’un modèle parmi d’autres </a:t>
            </a:r>
          </a:p>
        </p:txBody>
      </p:sp>
    </p:spTree>
    <p:extLst>
      <p:ext uri="{BB962C8B-B14F-4D97-AF65-F5344CB8AC3E}">
        <p14:creationId xmlns:p14="http://schemas.microsoft.com/office/powerpoint/2010/main" val="737512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3" name="ZoneTexte 2">
            <a:extLst>
              <a:ext uri="{FF2B5EF4-FFF2-40B4-BE49-F238E27FC236}">
                <a16:creationId xmlns:a16="http://schemas.microsoft.com/office/drawing/2014/main" id="{B3C093F6-333B-4A88-A97B-08F057587918}"/>
              </a:ext>
            </a:extLst>
          </p:cNvPr>
          <p:cNvSpPr txBox="1"/>
          <p:nvPr/>
        </p:nvSpPr>
        <p:spPr>
          <a:xfrm>
            <a:off x="1995301" y="1940183"/>
            <a:ext cx="6080895" cy="3970318"/>
          </a:xfrm>
          <a:prstGeom prst="rect">
            <a:avLst/>
          </a:prstGeom>
          <a:noFill/>
        </p:spPr>
        <p:txBody>
          <a:bodyPr wrap="none" rtlCol="0">
            <a:spAutoFit/>
          </a:bodyPr>
          <a:lstStyle/>
          <a:p>
            <a:pPr marL="285750" indent="-285750">
              <a:buFont typeface="Wingdings" panose="05000000000000000000" pitchFamily="2" charset="2"/>
              <a:buChar char="Ø"/>
            </a:pPr>
            <a:r>
              <a:rPr lang="fr-FR" sz="2800" dirty="0">
                <a:solidFill>
                  <a:schemeClr val="bg1">
                    <a:lumMod val="85000"/>
                  </a:schemeClr>
                </a:solidFill>
              </a:rPr>
              <a:t>Les zones de rifts</a:t>
            </a:r>
          </a:p>
          <a:p>
            <a:r>
              <a:rPr lang="fr-FR" sz="2800" dirty="0">
                <a:solidFill>
                  <a:schemeClr val="bg1">
                    <a:lumMod val="85000"/>
                  </a:schemeClr>
                </a:solidFill>
              </a:rPr>
              <a:t>	Rifts actifs vs. Passifs</a:t>
            </a:r>
          </a:p>
          <a:p>
            <a:r>
              <a:rPr lang="fr-FR" sz="2800" dirty="0">
                <a:solidFill>
                  <a:schemeClr val="bg1">
                    <a:lumMod val="85000"/>
                  </a:schemeClr>
                </a:solidFill>
              </a:rPr>
              <a:t>	Marge volcanique vs non volcaniques</a:t>
            </a:r>
          </a:p>
          <a:p>
            <a:pPr marL="285750" indent="-285750">
              <a:buFont typeface="Wingdings" panose="05000000000000000000" pitchFamily="2" charset="2"/>
              <a:buChar char="Ø"/>
            </a:pPr>
            <a:r>
              <a:rPr lang="fr-FR" sz="2800" dirty="0">
                <a:solidFill>
                  <a:schemeClr val="bg1">
                    <a:lumMod val="85000"/>
                  </a:schemeClr>
                </a:solidFill>
              </a:rPr>
              <a:t>Extension d’arrière-arc</a:t>
            </a:r>
          </a:p>
          <a:p>
            <a:pPr marL="285750" indent="-285750">
              <a:buFont typeface="Wingdings" panose="05000000000000000000" pitchFamily="2" charset="2"/>
              <a:buChar char="Ø"/>
            </a:pPr>
            <a:r>
              <a:rPr lang="fr-FR" sz="2800" dirty="0">
                <a:solidFill>
                  <a:schemeClr val="bg1">
                    <a:lumMod val="85000"/>
                  </a:schemeClr>
                </a:solidFill>
              </a:rPr>
              <a:t>Les détachement et les </a:t>
            </a:r>
            <a:r>
              <a:rPr lang="fr-FR" sz="2800" dirty="0" err="1">
                <a:solidFill>
                  <a:schemeClr val="bg1">
                    <a:lumMod val="85000"/>
                  </a:schemeClr>
                </a:solidFill>
              </a:rPr>
              <a:t>core-complex</a:t>
            </a:r>
            <a:endParaRPr lang="fr-FR" sz="2800" dirty="0">
              <a:solidFill>
                <a:schemeClr val="bg1">
                  <a:lumMod val="85000"/>
                </a:schemeClr>
              </a:solidFill>
            </a:endParaRPr>
          </a:p>
          <a:p>
            <a:pPr marL="285750" indent="-285750">
              <a:buFont typeface="Wingdings" panose="05000000000000000000" pitchFamily="2" charset="2"/>
              <a:buChar char="Ø"/>
            </a:pPr>
            <a:r>
              <a:rPr lang="fr-FR" sz="2800" dirty="0">
                <a:solidFill>
                  <a:schemeClr val="bg1">
                    <a:lumMod val="85000"/>
                  </a:schemeClr>
                </a:solidFill>
              </a:rPr>
              <a:t>Extension </a:t>
            </a:r>
            <a:r>
              <a:rPr lang="fr-FR" sz="2800" dirty="0" err="1">
                <a:solidFill>
                  <a:schemeClr val="bg1">
                    <a:lumMod val="85000"/>
                  </a:schemeClr>
                </a:solidFill>
              </a:rPr>
              <a:t>syn</a:t>
            </a:r>
            <a:r>
              <a:rPr lang="fr-FR" sz="2800" dirty="0">
                <a:solidFill>
                  <a:schemeClr val="bg1">
                    <a:lumMod val="85000"/>
                  </a:schemeClr>
                </a:solidFill>
              </a:rPr>
              <a:t>-orogénique</a:t>
            </a:r>
          </a:p>
          <a:p>
            <a:pPr marL="285750" indent="-285750">
              <a:buFont typeface="Wingdings" panose="05000000000000000000" pitchFamily="2" charset="2"/>
              <a:buChar char="Ø"/>
            </a:pPr>
            <a:r>
              <a:rPr lang="fr-FR" sz="2800" b="1" dirty="0">
                <a:solidFill>
                  <a:srgbClr val="FF0000"/>
                </a:solidFill>
              </a:rPr>
              <a:t>Extension post-orogénique</a:t>
            </a:r>
          </a:p>
          <a:p>
            <a:pPr marL="285750" indent="-285750">
              <a:buFont typeface="Wingdings" panose="05000000000000000000" pitchFamily="2" charset="2"/>
              <a:buChar char="Ø"/>
            </a:pPr>
            <a:r>
              <a:rPr lang="fr-FR" sz="2800" dirty="0"/>
              <a:t>La tectonique gravitaire</a:t>
            </a:r>
          </a:p>
          <a:p>
            <a:pPr marL="285750" indent="-285750">
              <a:buFont typeface="Wingdings" panose="05000000000000000000" pitchFamily="2" charset="2"/>
              <a:buChar char="Ø"/>
            </a:pPr>
            <a:r>
              <a:rPr lang="fr-FR" sz="2800" dirty="0"/>
              <a:t>Les zones de relai entre deux failles</a:t>
            </a:r>
          </a:p>
        </p:txBody>
      </p:sp>
      <p:sp>
        <p:nvSpPr>
          <p:cNvPr id="6" name="ZoneTexte 5">
            <a:extLst>
              <a:ext uri="{FF2B5EF4-FFF2-40B4-BE49-F238E27FC236}">
                <a16:creationId xmlns:a16="http://schemas.microsoft.com/office/drawing/2014/main" id="{C0AD6301-21A9-4531-9B5C-1074FAA810B7}"/>
              </a:ext>
            </a:extLst>
          </p:cNvPr>
          <p:cNvSpPr txBox="1"/>
          <p:nvPr/>
        </p:nvSpPr>
        <p:spPr>
          <a:xfrm>
            <a:off x="861400" y="1145509"/>
            <a:ext cx="7421199" cy="523220"/>
          </a:xfrm>
          <a:prstGeom prst="rect">
            <a:avLst/>
          </a:prstGeom>
          <a:noFill/>
        </p:spPr>
        <p:txBody>
          <a:bodyPr wrap="none" rtlCol="0">
            <a:spAutoFit/>
          </a:bodyPr>
          <a:lstStyle/>
          <a:p>
            <a:r>
              <a:rPr lang="fr-FR" sz="2800" b="1" dirty="0">
                <a:solidFill>
                  <a:srgbClr val="FF0000"/>
                </a:solidFill>
              </a:rPr>
              <a:t>Où trouve-t-on les failles normales et pourquoi ?</a:t>
            </a:r>
          </a:p>
        </p:txBody>
      </p:sp>
    </p:spTree>
    <p:extLst>
      <p:ext uri="{BB962C8B-B14F-4D97-AF65-F5344CB8AC3E}">
        <p14:creationId xmlns:p14="http://schemas.microsoft.com/office/powerpoint/2010/main" val="41576073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5" name="ZoneTexte 4">
            <a:extLst>
              <a:ext uri="{FF2B5EF4-FFF2-40B4-BE49-F238E27FC236}">
                <a16:creationId xmlns:a16="http://schemas.microsoft.com/office/drawing/2014/main" id="{BE0BECFF-6AF1-4471-B576-1AA49D08EA9B}"/>
              </a:ext>
            </a:extLst>
          </p:cNvPr>
          <p:cNvSpPr txBox="1"/>
          <p:nvPr/>
        </p:nvSpPr>
        <p:spPr>
          <a:xfrm>
            <a:off x="2664423" y="1177384"/>
            <a:ext cx="4177169" cy="523220"/>
          </a:xfrm>
          <a:prstGeom prst="rect">
            <a:avLst/>
          </a:prstGeom>
          <a:noFill/>
        </p:spPr>
        <p:txBody>
          <a:bodyPr wrap="none" rtlCol="0">
            <a:spAutoFit/>
          </a:bodyPr>
          <a:lstStyle/>
          <a:p>
            <a:r>
              <a:rPr lang="fr-FR" sz="2800" b="1" dirty="0">
                <a:solidFill>
                  <a:srgbClr val="FF0000"/>
                </a:solidFill>
              </a:rPr>
              <a:t>Extension post-orogénique</a:t>
            </a:r>
          </a:p>
        </p:txBody>
      </p:sp>
      <p:pic>
        <p:nvPicPr>
          <p:cNvPr id="2" name="Image 1">
            <a:extLst>
              <a:ext uri="{FF2B5EF4-FFF2-40B4-BE49-F238E27FC236}">
                <a16:creationId xmlns:a16="http://schemas.microsoft.com/office/drawing/2014/main" id="{DFCEB40B-F2D9-4DD9-8EC2-BAD15AA13445}"/>
              </a:ext>
            </a:extLst>
          </p:cNvPr>
          <p:cNvPicPr>
            <a:picLocks noChangeAspect="1"/>
          </p:cNvPicPr>
          <p:nvPr/>
        </p:nvPicPr>
        <p:blipFill>
          <a:blip r:embed="rId2"/>
          <a:stretch>
            <a:fillRect/>
          </a:stretch>
        </p:blipFill>
        <p:spPr>
          <a:xfrm>
            <a:off x="481012" y="1700604"/>
            <a:ext cx="8181975" cy="3771900"/>
          </a:xfrm>
          <a:prstGeom prst="rect">
            <a:avLst/>
          </a:prstGeom>
        </p:spPr>
      </p:pic>
      <p:sp>
        <p:nvSpPr>
          <p:cNvPr id="3" name="ZoneTexte 2">
            <a:extLst>
              <a:ext uri="{FF2B5EF4-FFF2-40B4-BE49-F238E27FC236}">
                <a16:creationId xmlns:a16="http://schemas.microsoft.com/office/drawing/2014/main" id="{38430013-72B5-4C0A-9D0A-8DF63AC24530}"/>
              </a:ext>
            </a:extLst>
          </p:cNvPr>
          <p:cNvSpPr txBox="1"/>
          <p:nvPr/>
        </p:nvSpPr>
        <p:spPr>
          <a:xfrm>
            <a:off x="3612053" y="5495950"/>
            <a:ext cx="2281907" cy="369332"/>
          </a:xfrm>
          <a:prstGeom prst="rect">
            <a:avLst/>
          </a:prstGeom>
          <a:noFill/>
        </p:spPr>
        <p:txBody>
          <a:bodyPr wrap="none" rtlCol="0">
            <a:spAutoFit/>
          </a:bodyPr>
          <a:lstStyle/>
          <a:p>
            <a:r>
              <a:rPr lang="fr-FR" dirty="0"/>
              <a:t>Figure: Haakon </a:t>
            </a:r>
            <a:r>
              <a:rPr lang="fr-FR" dirty="0" err="1"/>
              <a:t>Fossen</a:t>
            </a:r>
            <a:endParaRPr lang="fr-FR" dirty="0"/>
          </a:p>
        </p:txBody>
      </p:sp>
    </p:spTree>
    <p:extLst>
      <p:ext uri="{BB962C8B-B14F-4D97-AF65-F5344CB8AC3E}">
        <p14:creationId xmlns:p14="http://schemas.microsoft.com/office/powerpoint/2010/main" val="32587219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7" name="Image 6">
            <a:extLst>
              <a:ext uri="{FF2B5EF4-FFF2-40B4-BE49-F238E27FC236}">
                <a16:creationId xmlns:a16="http://schemas.microsoft.com/office/drawing/2014/main" id="{7B4CD002-6CB7-42E5-B965-1B619C97B86A}"/>
              </a:ext>
            </a:extLst>
          </p:cNvPr>
          <p:cNvPicPr>
            <a:picLocks noChangeAspect="1"/>
          </p:cNvPicPr>
          <p:nvPr/>
        </p:nvPicPr>
        <p:blipFill>
          <a:blip r:embed="rId2"/>
          <a:stretch>
            <a:fillRect/>
          </a:stretch>
        </p:blipFill>
        <p:spPr>
          <a:xfrm>
            <a:off x="220237" y="976868"/>
            <a:ext cx="7590607" cy="5715000"/>
          </a:xfrm>
          <a:prstGeom prst="rect">
            <a:avLst/>
          </a:prstGeom>
        </p:spPr>
      </p:pic>
      <p:sp>
        <p:nvSpPr>
          <p:cNvPr id="10" name="ZoneTexte 9">
            <a:extLst>
              <a:ext uri="{FF2B5EF4-FFF2-40B4-BE49-F238E27FC236}">
                <a16:creationId xmlns:a16="http://schemas.microsoft.com/office/drawing/2014/main" id="{0913AE5C-FCB0-4D33-959C-C88718878BD9}"/>
              </a:ext>
            </a:extLst>
          </p:cNvPr>
          <p:cNvSpPr txBox="1"/>
          <p:nvPr/>
        </p:nvSpPr>
        <p:spPr>
          <a:xfrm>
            <a:off x="7073138" y="1362441"/>
            <a:ext cx="2702234" cy="1384995"/>
          </a:xfrm>
          <a:prstGeom prst="rect">
            <a:avLst/>
          </a:prstGeom>
          <a:noFill/>
        </p:spPr>
        <p:txBody>
          <a:bodyPr wrap="square" rtlCol="0">
            <a:spAutoFit/>
          </a:bodyPr>
          <a:lstStyle/>
          <a:p>
            <a:r>
              <a:rPr lang="fr-FR" sz="2800" b="1" dirty="0">
                <a:solidFill>
                  <a:srgbClr val="FF0000"/>
                </a:solidFill>
              </a:rPr>
              <a:t>Exemple des Basin and Ranges</a:t>
            </a:r>
          </a:p>
        </p:txBody>
      </p:sp>
    </p:spTree>
    <p:extLst>
      <p:ext uri="{BB962C8B-B14F-4D97-AF65-F5344CB8AC3E}">
        <p14:creationId xmlns:p14="http://schemas.microsoft.com/office/powerpoint/2010/main" val="35143858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28674" name="Picture 2" descr="Tasa Clips - Download Illustrations | Nevada mountains, Flags of the world,  San andreas">
            <a:extLst>
              <a:ext uri="{FF2B5EF4-FFF2-40B4-BE49-F238E27FC236}">
                <a16:creationId xmlns:a16="http://schemas.microsoft.com/office/drawing/2014/main" id="{62F1144B-FAED-4943-8B83-278062E16C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57026"/>
            <a:ext cx="9144000" cy="4770437"/>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E349AFCF-E6DA-4F93-82C1-EA13C5433A2D}"/>
              </a:ext>
            </a:extLst>
          </p:cNvPr>
          <p:cNvSpPr txBox="1"/>
          <p:nvPr/>
        </p:nvSpPr>
        <p:spPr>
          <a:xfrm>
            <a:off x="2174566" y="1064528"/>
            <a:ext cx="4846719" cy="523220"/>
          </a:xfrm>
          <a:prstGeom prst="rect">
            <a:avLst/>
          </a:prstGeom>
          <a:noFill/>
        </p:spPr>
        <p:txBody>
          <a:bodyPr wrap="square" rtlCol="0">
            <a:spAutoFit/>
          </a:bodyPr>
          <a:lstStyle/>
          <a:p>
            <a:r>
              <a:rPr lang="fr-FR" sz="2800" b="1" dirty="0">
                <a:solidFill>
                  <a:srgbClr val="FF0000"/>
                </a:solidFill>
              </a:rPr>
              <a:t>Exemple des Basin and Ranges</a:t>
            </a:r>
          </a:p>
        </p:txBody>
      </p:sp>
    </p:spTree>
    <p:extLst>
      <p:ext uri="{BB962C8B-B14F-4D97-AF65-F5344CB8AC3E}">
        <p14:creationId xmlns:p14="http://schemas.microsoft.com/office/powerpoint/2010/main" val="17750263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31746" name="Picture 2" descr="Basin-and-range landscape, artwork">
            <a:extLst>
              <a:ext uri="{FF2B5EF4-FFF2-40B4-BE49-F238E27FC236}">
                <a16:creationId xmlns:a16="http://schemas.microsoft.com/office/drawing/2014/main" id="{EC775EF8-1193-4FD2-BF29-A822E515D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8394" y="1382764"/>
            <a:ext cx="6905634" cy="5144699"/>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C62D4F53-9401-4E20-907D-C83E755DF5B3}"/>
              </a:ext>
            </a:extLst>
          </p:cNvPr>
          <p:cNvSpPr txBox="1"/>
          <p:nvPr/>
        </p:nvSpPr>
        <p:spPr>
          <a:xfrm>
            <a:off x="78308" y="5793472"/>
            <a:ext cx="3435753" cy="830997"/>
          </a:xfrm>
          <a:prstGeom prst="rect">
            <a:avLst/>
          </a:prstGeom>
          <a:noFill/>
        </p:spPr>
        <p:txBody>
          <a:bodyPr wrap="square" rtlCol="0">
            <a:spAutoFit/>
          </a:bodyPr>
          <a:lstStyle/>
          <a:p>
            <a:r>
              <a:rPr lang="fr-FR" sz="1200" dirty="0"/>
              <a:t>Source: </a:t>
            </a:r>
            <a:r>
              <a:rPr lang="fr-FR" sz="1200" dirty="0">
                <a:hlinkClick r:id="rId3"/>
              </a:rPr>
              <a:t>https://www.sciencephoto.com/media/82693/view/basin-and-range-landscape-artwork</a:t>
            </a:r>
            <a:endParaRPr lang="fr-FR" sz="1200" dirty="0"/>
          </a:p>
          <a:p>
            <a:r>
              <a:rPr lang="fr-FR" sz="1200" dirty="0"/>
              <a:t>Gary </a:t>
            </a:r>
            <a:r>
              <a:rPr lang="fr-FR" sz="1200" dirty="0" err="1"/>
              <a:t>Hink</a:t>
            </a:r>
            <a:endParaRPr lang="fr-FR" sz="1200" dirty="0"/>
          </a:p>
        </p:txBody>
      </p:sp>
      <p:sp>
        <p:nvSpPr>
          <p:cNvPr id="4" name="ZoneTexte 3">
            <a:extLst>
              <a:ext uri="{FF2B5EF4-FFF2-40B4-BE49-F238E27FC236}">
                <a16:creationId xmlns:a16="http://schemas.microsoft.com/office/drawing/2014/main" id="{E349AFCF-E6DA-4F93-82C1-EA13C5433A2D}"/>
              </a:ext>
            </a:extLst>
          </p:cNvPr>
          <p:cNvSpPr txBox="1"/>
          <p:nvPr/>
        </p:nvSpPr>
        <p:spPr>
          <a:xfrm>
            <a:off x="2174566" y="1064528"/>
            <a:ext cx="4846719" cy="523220"/>
          </a:xfrm>
          <a:prstGeom prst="rect">
            <a:avLst/>
          </a:prstGeom>
          <a:noFill/>
        </p:spPr>
        <p:txBody>
          <a:bodyPr wrap="square" rtlCol="0">
            <a:spAutoFit/>
          </a:bodyPr>
          <a:lstStyle/>
          <a:p>
            <a:r>
              <a:rPr lang="fr-FR" sz="2800" b="1" dirty="0">
                <a:solidFill>
                  <a:srgbClr val="FF0000"/>
                </a:solidFill>
              </a:rPr>
              <a:t>Exemple des Basin and Ranges</a:t>
            </a:r>
          </a:p>
        </p:txBody>
      </p:sp>
    </p:spTree>
    <p:extLst>
      <p:ext uri="{BB962C8B-B14F-4D97-AF65-F5344CB8AC3E}">
        <p14:creationId xmlns:p14="http://schemas.microsoft.com/office/powerpoint/2010/main" val="33894269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3" name="ZoneTexte 2">
            <a:extLst>
              <a:ext uri="{FF2B5EF4-FFF2-40B4-BE49-F238E27FC236}">
                <a16:creationId xmlns:a16="http://schemas.microsoft.com/office/drawing/2014/main" id="{B3C093F6-333B-4A88-A97B-08F057587918}"/>
              </a:ext>
            </a:extLst>
          </p:cNvPr>
          <p:cNvSpPr txBox="1"/>
          <p:nvPr/>
        </p:nvSpPr>
        <p:spPr>
          <a:xfrm>
            <a:off x="1995301" y="1940183"/>
            <a:ext cx="6080895" cy="3970318"/>
          </a:xfrm>
          <a:prstGeom prst="rect">
            <a:avLst/>
          </a:prstGeom>
          <a:noFill/>
        </p:spPr>
        <p:txBody>
          <a:bodyPr wrap="none" rtlCol="0">
            <a:spAutoFit/>
          </a:bodyPr>
          <a:lstStyle/>
          <a:p>
            <a:pPr marL="285750" indent="-285750">
              <a:buFont typeface="Wingdings" panose="05000000000000000000" pitchFamily="2" charset="2"/>
              <a:buChar char="Ø"/>
            </a:pPr>
            <a:r>
              <a:rPr lang="fr-FR" sz="2800" dirty="0">
                <a:solidFill>
                  <a:schemeClr val="bg1">
                    <a:lumMod val="85000"/>
                  </a:schemeClr>
                </a:solidFill>
              </a:rPr>
              <a:t>Les zones de rifts</a:t>
            </a:r>
          </a:p>
          <a:p>
            <a:r>
              <a:rPr lang="fr-FR" sz="2800" dirty="0">
                <a:solidFill>
                  <a:schemeClr val="bg1">
                    <a:lumMod val="85000"/>
                  </a:schemeClr>
                </a:solidFill>
              </a:rPr>
              <a:t>	Rifts actifs vs. Passifs</a:t>
            </a:r>
          </a:p>
          <a:p>
            <a:r>
              <a:rPr lang="fr-FR" sz="2800" dirty="0">
                <a:solidFill>
                  <a:schemeClr val="bg1">
                    <a:lumMod val="85000"/>
                  </a:schemeClr>
                </a:solidFill>
              </a:rPr>
              <a:t>	Marge volcanique vs non volcaniques</a:t>
            </a:r>
          </a:p>
          <a:p>
            <a:pPr marL="285750" indent="-285750">
              <a:buFont typeface="Wingdings" panose="05000000000000000000" pitchFamily="2" charset="2"/>
              <a:buChar char="Ø"/>
            </a:pPr>
            <a:r>
              <a:rPr lang="fr-FR" sz="2800" dirty="0">
                <a:solidFill>
                  <a:schemeClr val="bg1">
                    <a:lumMod val="85000"/>
                  </a:schemeClr>
                </a:solidFill>
              </a:rPr>
              <a:t>Extension d’arrière-arc</a:t>
            </a:r>
          </a:p>
          <a:p>
            <a:pPr marL="285750" indent="-285750">
              <a:buFont typeface="Wingdings" panose="05000000000000000000" pitchFamily="2" charset="2"/>
              <a:buChar char="Ø"/>
            </a:pPr>
            <a:r>
              <a:rPr lang="fr-FR" sz="2800" dirty="0">
                <a:solidFill>
                  <a:schemeClr val="bg1">
                    <a:lumMod val="85000"/>
                  </a:schemeClr>
                </a:solidFill>
              </a:rPr>
              <a:t>Les détachement et les </a:t>
            </a:r>
            <a:r>
              <a:rPr lang="fr-FR" sz="2800" dirty="0" err="1">
                <a:solidFill>
                  <a:schemeClr val="bg1">
                    <a:lumMod val="85000"/>
                  </a:schemeClr>
                </a:solidFill>
              </a:rPr>
              <a:t>core-complex</a:t>
            </a:r>
            <a:endParaRPr lang="fr-FR" sz="2800" dirty="0">
              <a:solidFill>
                <a:schemeClr val="bg1">
                  <a:lumMod val="85000"/>
                </a:schemeClr>
              </a:solidFill>
            </a:endParaRPr>
          </a:p>
          <a:p>
            <a:pPr marL="285750" indent="-285750">
              <a:buFont typeface="Wingdings" panose="05000000000000000000" pitchFamily="2" charset="2"/>
              <a:buChar char="Ø"/>
            </a:pPr>
            <a:r>
              <a:rPr lang="fr-FR" sz="2800" dirty="0">
                <a:solidFill>
                  <a:schemeClr val="bg1">
                    <a:lumMod val="85000"/>
                  </a:schemeClr>
                </a:solidFill>
              </a:rPr>
              <a:t>Extension </a:t>
            </a:r>
            <a:r>
              <a:rPr lang="fr-FR" sz="2800" dirty="0" err="1">
                <a:solidFill>
                  <a:schemeClr val="bg1">
                    <a:lumMod val="85000"/>
                  </a:schemeClr>
                </a:solidFill>
              </a:rPr>
              <a:t>syn</a:t>
            </a:r>
            <a:r>
              <a:rPr lang="fr-FR" sz="2800" dirty="0">
                <a:solidFill>
                  <a:schemeClr val="bg1">
                    <a:lumMod val="85000"/>
                  </a:schemeClr>
                </a:solidFill>
              </a:rPr>
              <a:t>-orogénique</a:t>
            </a:r>
          </a:p>
          <a:p>
            <a:pPr marL="285750" indent="-285750">
              <a:buFont typeface="Wingdings" panose="05000000000000000000" pitchFamily="2" charset="2"/>
              <a:buChar char="Ø"/>
            </a:pPr>
            <a:r>
              <a:rPr lang="fr-FR" sz="2800" dirty="0">
                <a:solidFill>
                  <a:schemeClr val="bg1">
                    <a:lumMod val="85000"/>
                  </a:schemeClr>
                </a:solidFill>
              </a:rPr>
              <a:t>Extension post-orogénique</a:t>
            </a:r>
          </a:p>
          <a:p>
            <a:pPr marL="285750" indent="-285750">
              <a:buFont typeface="Wingdings" panose="05000000000000000000" pitchFamily="2" charset="2"/>
              <a:buChar char="Ø"/>
            </a:pPr>
            <a:r>
              <a:rPr lang="fr-FR" sz="2800" b="1" dirty="0">
                <a:solidFill>
                  <a:srgbClr val="FF0000"/>
                </a:solidFill>
              </a:rPr>
              <a:t>La tectonique gravitaire</a:t>
            </a:r>
          </a:p>
          <a:p>
            <a:pPr marL="285750" indent="-285750">
              <a:buFont typeface="Wingdings" panose="05000000000000000000" pitchFamily="2" charset="2"/>
              <a:buChar char="Ø"/>
            </a:pPr>
            <a:r>
              <a:rPr lang="fr-FR" sz="2800" dirty="0"/>
              <a:t>Les zones de relai entre deux failles</a:t>
            </a:r>
          </a:p>
        </p:txBody>
      </p:sp>
      <p:sp>
        <p:nvSpPr>
          <p:cNvPr id="6" name="ZoneTexte 5">
            <a:extLst>
              <a:ext uri="{FF2B5EF4-FFF2-40B4-BE49-F238E27FC236}">
                <a16:creationId xmlns:a16="http://schemas.microsoft.com/office/drawing/2014/main" id="{C0AD6301-21A9-4531-9B5C-1074FAA810B7}"/>
              </a:ext>
            </a:extLst>
          </p:cNvPr>
          <p:cNvSpPr txBox="1"/>
          <p:nvPr/>
        </p:nvSpPr>
        <p:spPr>
          <a:xfrm>
            <a:off x="861400" y="1145509"/>
            <a:ext cx="7421199" cy="523220"/>
          </a:xfrm>
          <a:prstGeom prst="rect">
            <a:avLst/>
          </a:prstGeom>
          <a:noFill/>
        </p:spPr>
        <p:txBody>
          <a:bodyPr wrap="none" rtlCol="0">
            <a:spAutoFit/>
          </a:bodyPr>
          <a:lstStyle/>
          <a:p>
            <a:r>
              <a:rPr lang="fr-FR" sz="2800" b="1" dirty="0">
                <a:solidFill>
                  <a:srgbClr val="FF0000"/>
                </a:solidFill>
              </a:rPr>
              <a:t>Où trouve-t-on les failles normales et pourquoi ?</a:t>
            </a:r>
          </a:p>
        </p:txBody>
      </p:sp>
    </p:spTree>
    <p:extLst>
      <p:ext uri="{BB962C8B-B14F-4D97-AF65-F5344CB8AC3E}">
        <p14:creationId xmlns:p14="http://schemas.microsoft.com/office/powerpoint/2010/main" val="31035803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domino_gravitaire">
            <a:hlinkClick r:id="" action="ppaction://media"/>
            <a:extLst>
              <a:ext uri="{FF2B5EF4-FFF2-40B4-BE49-F238E27FC236}">
                <a16:creationId xmlns:a16="http://schemas.microsoft.com/office/drawing/2014/main" id="{CD1C3A5A-54BE-4CBB-9593-E296D5E31E4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7102" t="53409" r="28057" b="19369"/>
          <a:stretch/>
        </p:blipFill>
        <p:spPr>
          <a:xfrm>
            <a:off x="3114144" y="653702"/>
            <a:ext cx="5756585" cy="2529876"/>
          </a:xfrm>
          <a:prstGeom prst="rect">
            <a:avLst/>
          </a:prstGeom>
        </p:spPr>
      </p:pic>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6" name="ZoneTexte 5">
            <a:extLst>
              <a:ext uri="{FF2B5EF4-FFF2-40B4-BE49-F238E27FC236}">
                <a16:creationId xmlns:a16="http://schemas.microsoft.com/office/drawing/2014/main" id="{C0AD6301-21A9-4531-9B5C-1074FAA810B7}"/>
              </a:ext>
            </a:extLst>
          </p:cNvPr>
          <p:cNvSpPr txBox="1"/>
          <p:nvPr/>
        </p:nvSpPr>
        <p:spPr>
          <a:xfrm>
            <a:off x="257718" y="1214816"/>
            <a:ext cx="2291140" cy="954107"/>
          </a:xfrm>
          <a:prstGeom prst="rect">
            <a:avLst/>
          </a:prstGeom>
          <a:noFill/>
        </p:spPr>
        <p:txBody>
          <a:bodyPr wrap="none" rtlCol="0">
            <a:spAutoFit/>
          </a:bodyPr>
          <a:lstStyle/>
          <a:p>
            <a:r>
              <a:rPr lang="fr-FR" sz="2800" b="1" dirty="0">
                <a:solidFill>
                  <a:srgbClr val="FF0000"/>
                </a:solidFill>
              </a:rPr>
              <a:t>La tectonique </a:t>
            </a:r>
          </a:p>
          <a:p>
            <a:r>
              <a:rPr lang="fr-FR" sz="2800" b="1" dirty="0">
                <a:solidFill>
                  <a:srgbClr val="FF0000"/>
                </a:solidFill>
              </a:rPr>
              <a:t>gravitaire</a:t>
            </a:r>
          </a:p>
        </p:txBody>
      </p:sp>
      <p:sp>
        <p:nvSpPr>
          <p:cNvPr id="5" name="ZoneTexte 4">
            <a:extLst>
              <a:ext uri="{FF2B5EF4-FFF2-40B4-BE49-F238E27FC236}">
                <a16:creationId xmlns:a16="http://schemas.microsoft.com/office/drawing/2014/main" id="{F0A4B9F1-ABB7-44DF-AC08-BF8C44D80A3A}"/>
              </a:ext>
            </a:extLst>
          </p:cNvPr>
          <p:cNvSpPr txBox="1"/>
          <p:nvPr/>
        </p:nvSpPr>
        <p:spPr>
          <a:xfrm>
            <a:off x="0" y="3183578"/>
            <a:ext cx="3392467" cy="369332"/>
          </a:xfrm>
          <a:prstGeom prst="rect">
            <a:avLst/>
          </a:prstGeom>
          <a:noFill/>
        </p:spPr>
        <p:txBody>
          <a:bodyPr wrap="none" rtlCol="0">
            <a:spAutoFit/>
          </a:bodyPr>
          <a:lstStyle/>
          <a:p>
            <a:r>
              <a:rPr lang="fr-FR" dirty="0"/>
              <a:t>Source: The </a:t>
            </a:r>
            <a:r>
              <a:rPr lang="fr-FR" dirty="0" err="1"/>
              <a:t>GeoModels</a:t>
            </a:r>
            <a:r>
              <a:rPr lang="fr-FR" dirty="0"/>
              <a:t> (</a:t>
            </a:r>
            <a:r>
              <a:rPr lang="fr-FR" dirty="0" err="1"/>
              <a:t>Youtube</a:t>
            </a:r>
            <a:r>
              <a:rPr lang="fr-FR" dirty="0"/>
              <a:t>)</a:t>
            </a:r>
          </a:p>
        </p:txBody>
      </p:sp>
      <p:pic>
        <p:nvPicPr>
          <p:cNvPr id="7" name="roll_over_gravitaire1">
            <a:hlinkClick r:id="" action="ppaction://media"/>
            <a:extLst>
              <a:ext uri="{FF2B5EF4-FFF2-40B4-BE49-F238E27FC236}">
                <a16:creationId xmlns:a16="http://schemas.microsoft.com/office/drawing/2014/main" id="{4FB6B31C-A6D6-4865-8C71-0D4CF4353EF5}"/>
              </a:ext>
            </a:extLst>
          </p:cNvPr>
          <p:cNvPicPr>
            <a:picLocks noChangeAspect="1"/>
          </p:cNvPicPr>
          <p:nvPr>
            <a:videoFile r:link="rId3"/>
            <p:extLst>
              <p:ext uri="{DAA4B4D4-6D71-4841-9C94-3DE7FCFB9230}">
                <p14:media xmlns:p14="http://schemas.microsoft.com/office/powerpoint/2010/main" r:embed="rId4">
                  <p14:trim st="13917"/>
                </p14:media>
              </p:ext>
            </p:extLst>
          </p:nvPr>
        </p:nvPicPr>
        <p:blipFill rotWithShape="1">
          <a:blip r:embed="rId7"/>
          <a:srcRect l="7500" t="17598" r="36694" b="46846"/>
          <a:stretch>
            <a:fillRect/>
          </a:stretch>
        </p:blipFill>
        <p:spPr>
          <a:xfrm>
            <a:off x="-5127" y="3576389"/>
            <a:ext cx="9149127" cy="3278878"/>
          </a:xfrm>
          <a:prstGeom prst="rect">
            <a:avLst/>
          </a:prstGeom>
        </p:spPr>
      </p:pic>
      <p:sp>
        <p:nvSpPr>
          <p:cNvPr id="10" name="Forme libre : forme 9">
            <a:extLst>
              <a:ext uri="{FF2B5EF4-FFF2-40B4-BE49-F238E27FC236}">
                <a16:creationId xmlns:a16="http://schemas.microsoft.com/office/drawing/2014/main" id="{D8D47CF7-E49A-4936-93DB-5221658313E0}"/>
              </a:ext>
            </a:extLst>
          </p:cNvPr>
          <p:cNvSpPr/>
          <p:nvPr/>
        </p:nvSpPr>
        <p:spPr>
          <a:xfrm>
            <a:off x="2973446" y="2430381"/>
            <a:ext cx="2886331" cy="889868"/>
          </a:xfrm>
          <a:custGeom>
            <a:avLst/>
            <a:gdLst>
              <a:gd name="connsiteX0" fmla="*/ 44962 w 2886331"/>
              <a:gd name="connsiteY0" fmla="*/ 667926 h 889868"/>
              <a:gd name="connsiteX1" fmla="*/ 44962 w 2886331"/>
              <a:gd name="connsiteY1" fmla="*/ 667926 h 889868"/>
              <a:gd name="connsiteX2" fmla="*/ 27206 w 2886331"/>
              <a:gd name="connsiteY2" fmla="*/ 188532 h 889868"/>
              <a:gd name="connsiteX3" fmla="*/ 44962 w 2886331"/>
              <a:gd name="connsiteY3" fmla="*/ 161899 h 889868"/>
              <a:gd name="connsiteX4" fmla="*/ 71595 w 2886331"/>
              <a:gd name="connsiteY4" fmla="*/ 135266 h 889868"/>
              <a:gd name="connsiteX5" fmla="*/ 107105 w 2886331"/>
              <a:gd name="connsiteY5" fmla="*/ 90877 h 889868"/>
              <a:gd name="connsiteX6" fmla="*/ 151494 w 2886331"/>
              <a:gd name="connsiteY6" fmla="*/ 28734 h 889868"/>
              <a:gd name="connsiteX7" fmla="*/ 169249 w 2886331"/>
              <a:gd name="connsiteY7" fmla="*/ 10978 h 889868"/>
              <a:gd name="connsiteX8" fmla="*/ 1998049 w 2886331"/>
              <a:gd name="connsiteY8" fmla="*/ 10978 h 889868"/>
              <a:gd name="connsiteX9" fmla="*/ 2060193 w 2886331"/>
              <a:gd name="connsiteY9" fmla="*/ 37611 h 889868"/>
              <a:gd name="connsiteX10" fmla="*/ 2113459 w 2886331"/>
              <a:gd name="connsiteY10" fmla="*/ 64244 h 889868"/>
              <a:gd name="connsiteX11" fmla="*/ 2140092 w 2886331"/>
              <a:gd name="connsiteY11" fmla="*/ 73122 h 889868"/>
              <a:gd name="connsiteX12" fmla="*/ 2193358 w 2886331"/>
              <a:gd name="connsiteY12" fmla="*/ 108633 h 889868"/>
              <a:gd name="connsiteX13" fmla="*/ 2219991 w 2886331"/>
              <a:gd name="connsiteY13" fmla="*/ 135266 h 889868"/>
              <a:gd name="connsiteX14" fmla="*/ 2273257 w 2886331"/>
              <a:gd name="connsiteY14" fmla="*/ 153021 h 889868"/>
              <a:gd name="connsiteX15" fmla="*/ 2326523 w 2886331"/>
              <a:gd name="connsiteY15" fmla="*/ 179654 h 889868"/>
              <a:gd name="connsiteX16" fmla="*/ 2521832 w 2886331"/>
              <a:gd name="connsiteY16" fmla="*/ 188532 h 889868"/>
              <a:gd name="connsiteX17" fmla="*/ 2583975 w 2886331"/>
              <a:gd name="connsiteY17" fmla="*/ 206287 h 889868"/>
              <a:gd name="connsiteX18" fmla="*/ 2637241 w 2886331"/>
              <a:gd name="connsiteY18" fmla="*/ 224042 h 889868"/>
              <a:gd name="connsiteX19" fmla="*/ 2823672 w 2886331"/>
              <a:gd name="connsiteY19" fmla="*/ 241798 h 889868"/>
              <a:gd name="connsiteX20" fmla="*/ 2841428 w 2886331"/>
              <a:gd name="connsiteY20" fmla="*/ 259553 h 889868"/>
              <a:gd name="connsiteX21" fmla="*/ 2859183 w 2886331"/>
              <a:gd name="connsiteY21" fmla="*/ 312819 h 889868"/>
              <a:gd name="connsiteX22" fmla="*/ 2868061 w 2886331"/>
              <a:gd name="connsiteY22" fmla="*/ 499250 h 889868"/>
              <a:gd name="connsiteX23" fmla="*/ 2868061 w 2886331"/>
              <a:gd name="connsiteY23" fmla="*/ 765580 h 889868"/>
              <a:gd name="connsiteX24" fmla="*/ 2850305 w 2886331"/>
              <a:gd name="connsiteY24" fmla="*/ 783336 h 889868"/>
              <a:gd name="connsiteX25" fmla="*/ 2761529 w 2886331"/>
              <a:gd name="connsiteY25" fmla="*/ 809969 h 889868"/>
              <a:gd name="connsiteX26" fmla="*/ 2743773 w 2886331"/>
              <a:gd name="connsiteY26" fmla="*/ 827724 h 889868"/>
              <a:gd name="connsiteX27" fmla="*/ 2699385 w 2886331"/>
              <a:gd name="connsiteY27" fmla="*/ 836602 h 889868"/>
              <a:gd name="connsiteX28" fmla="*/ 2672752 w 2886331"/>
              <a:gd name="connsiteY28" fmla="*/ 845479 h 889868"/>
              <a:gd name="connsiteX29" fmla="*/ 2521832 w 2886331"/>
              <a:gd name="connsiteY29" fmla="*/ 854357 h 889868"/>
              <a:gd name="connsiteX30" fmla="*/ 2299890 w 2886331"/>
              <a:gd name="connsiteY30" fmla="*/ 880990 h 889868"/>
              <a:gd name="connsiteX31" fmla="*/ 2246624 w 2886331"/>
              <a:gd name="connsiteY31" fmla="*/ 889868 h 889868"/>
              <a:gd name="connsiteX32" fmla="*/ 2069071 w 2886331"/>
              <a:gd name="connsiteY32" fmla="*/ 880990 h 889868"/>
              <a:gd name="connsiteX33" fmla="*/ 2033560 w 2886331"/>
              <a:gd name="connsiteY33" fmla="*/ 863235 h 889868"/>
              <a:gd name="connsiteX34" fmla="*/ 2006927 w 2886331"/>
              <a:gd name="connsiteY34" fmla="*/ 854357 h 889868"/>
              <a:gd name="connsiteX35" fmla="*/ 1962538 w 2886331"/>
              <a:gd name="connsiteY35" fmla="*/ 845479 h 889868"/>
              <a:gd name="connsiteX36" fmla="*/ 1900395 w 2886331"/>
              <a:gd name="connsiteY36" fmla="*/ 827724 h 889868"/>
              <a:gd name="connsiteX37" fmla="*/ 1145793 w 2886331"/>
              <a:gd name="connsiteY37" fmla="*/ 836602 h 889868"/>
              <a:gd name="connsiteX38" fmla="*/ 630888 w 2886331"/>
              <a:gd name="connsiteY38" fmla="*/ 845479 h 889868"/>
              <a:gd name="connsiteX39" fmla="*/ 249148 w 2886331"/>
              <a:gd name="connsiteY39" fmla="*/ 836602 h 889868"/>
              <a:gd name="connsiteX40" fmla="*/ 195882 w 2886331"/>
              <a:gd name="connsiteY40" fmla="*/ 801091 h 889868"/>
              <a:gd name="connsiteX41" fmla="*/ 169249 w 2886331"/>
              <a:gd name="connsiteY41" fmla="*/ 774458 h 889868"/>
              <a:gd name="connsiteX42" fmla="*/ 115983 w 2886331"/>
              <a:gd name="connsiteY42" fmla="*/ 756702 h 889868"/>
              <a:gd name="connsiteX43" fmla="*/ 89350 w 2886331"/>
              <a:gd name="connsiteY43" fmla="*/ 738947 h 889868"/>
              <a:gd name="connsiteX44" fmla="*/ 62717 w 2886331"/>
              <a:gd name="connsiteY44" fmla="*/ 685681 h 889868"/>
              <a:gd name="connsiteX45" fmla="*/ 44962 w 2886331"/>
              <a:gd name="connsiteY45" fmla="*/ 667926 h 88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86331" h="889868">
                <a:moveTo>
                  <a:pt x="44962" y="667926"/>
                </a:moveTo>
                <a:lnTo>
                  <a:pt x="44962" y="667926"/>
                </a:lnTo>
                <a:cubicBezTo>
                  <a:pt x="-26745" y="476706"/>
                  <a:pt x="3059" y="582928"/>
                  <a:pt x="27206" y="188532"/>
                </a:cubicBezTo>
                <a:cubicBezTo>
                  <a:pt x="27858" y="177882"/>
                  <a:pt x="38131" y="170096"/>
                  <a:pt x="44962" y="161899"/>
                </a:cubicBezTo>
                <a:cubicBezTo>
                  <a:pt x="53000" y="152254"/>
                  <a:pt x="63558" y="144911"/>
                  <a:pt x="71595" y="135266"/>
                </a:cubicBezTo>
                <a:cubicBezTo>
                  <a:pt x="127600" y="68060"/>
                  <a:pt x="55442" y="142543"/>
                  <a:pt x="107105" y="90877"/>
                </a:cubicBezTo>
                <a:cubicBezTo>
                  <a:pt x="127820" y="28733"/>
                  <a:pt x="107105" y="43529"/>
                  <a:pt x="151494" y="28734"/>
                </a:cubicBezTo>
                <a:cubicBezTo>
                  <a:pt x="157412" y="22815"/>
                  <a:pt x="160881" y="11161"/>
                  <a:pt x="169249" y="10978"/>
                </a:cubicBezTo>
                <a:cubicBezTo>
                  <a:pt x="1010558" y="-7445"/>
                  <a:pt x="1266645" y="677"/>
                  <a:pt x="1998049" y="10978"/>
                </a:cubicBezTo>
                <a:cubicBezTo>
                  <a:pt x="2028419" y="41349"/>
                  <a:pt x="2004090" y="23586"/>
                  <a:pt x="2060193" y="37611"/>
                </a:cubicBezTo>
                <a:cubicBezTo>
                  <a:pt x="2104817" y="48767"/>
                  <a:pt x="2070068" y="42548"/>
                  <a:pt x="2113459" y="64244"/>
                </a:cubicBezTo>
                <a:cubicBezTo>
                  <a:pt x="2121829" y="68429"/>
                  <a:pt x="2131912" y="68577"/>
                  <a:pt x="2140092" y="73122"/>
                </a:cubicBezTo>
                <a:cubicBezTo>
                  <a:pt x="2158746" y="83485"/>
                  <a:pt x="2178269" y="93544"/>
                  <a:pt x="2193358" y="108633"/>
                </a:cubicBezTo>
                <a:cubicBezTo>
                  <a:pt x="2202236" y="117511"/>
                  <a:pt x="2209016" y="129169"/>
                  <a:pt x="2219991" y="135266"/>
                </a:cubicBezTo>
                <a:cubicBezTo>
                  <a:pt x="2236352" y="144355"/>
                  <a:pt x="2257684" y="142640"/>
                  <a:pt x="2273257" y="153021"/>
                </a:cubicBezTo>
                <a:cubicBezTo>
                  <a:pt x="2289579" y="163902"/>
                  <a:pt x="2305640" y="177983"/>
                  <a:pt x="2326523" y="179654"/>
                </a:cubicBezTo>
                <a:cubicBezTo>
                  <a:pt x="2391486" y="184851"/>
                  <a:pt x="2456729" y="185573"/>
                  <a:pt x="2521832" y="188532"/>
                </a:cubicBezTo>
                <a:cubicBezTo>
                  <a:pt x="2611367" y="218375"/>
                  <a:pt x="2472465" y="172834"/>
                  <a:pt x="2583975" y="206287"/>
                </a:cubicBezTo>
                <a:cubicBezTo>
                  <a:pt x="2601901" y="211665"/>
                  <a:pt x="2618610" y="222268"/>
                  <a:pt x="2637241" y="224042"/>
                </a:cubicBezTo>
                <a:lnTo>
                  <a:pt x="2823672" y="241798"/>
                </a:lnTo>
                <a:cubicBezTo>
                  <a:pt x="2829591" y="247716"/>
                  <a:pt x="2837685" y="252067"/>
                  <a:pt x="2841428" y="259553"/>
                </a:cubicBezTo>
                <a:cubicBezTo>
                  <a:pt x="2849798" y="276293"/>
                  <a:pt x="2859183" y="312819"/>
                  <a:pt x="2859183" y="312819"/>
                </a:cubicBezTo>
                <a:cubicBezTo>
                  <a:pt x="2862142" y="374963"/>
                  <a:pt x="2863629" y="437194"/>
                  <a:pt x="2868061" y="499250"/>
                </a:cubicBezTo>
                <a:cubicBezTo>
                  <a:pt x="2878796" y="649544"/>
                  <a:pt x="2903162" y="473067"/>
                  <a:pt x="2868061" y="765580"/>
                </a:cubicBezTo>
                <a:cubicBezTo>
                  <a:pt x="2867064" y="773891"/>
                  <a:pt x="2857792" y="779593"/>
                  <a:pt x="2850305" y="783336"/>
                </a:cubicBezTo>
                <a:cubicBezTo>
                  <a:pt x="2828695" y="794141"/>
                  <a:pt x="2787013" y="803598"/>
                  <a:pt x="2761529" y="809969"/>
                </a:cubicBezTo>
                <a:cubicBezTo>
                  <a:pt x="2755610" y="815887"/>
                  <a:pt x="2751466" y="824427"/>
                  <a:pt x="2743773" y="827724"/>
                </a:cubicBezTo>
                <a:cubicBezTo>
                  <a:pt x="2729904" y="833668"/>
                  <a:pt x="2714024" y="832942"/>
                  <a:pt x="2699385" y="836602"/>
                </a:cubicBezTo>
                <a:cubicBezTo>
                  <a:pt x="2690307" y="838872"/>
                  <a:pt x="2682063" y="844548"/>
                  <a:pt x="2672752" y="845479"/>
                </a:cubicBezTo>
                <a:cubicBezTo>
                  <a:pt x="2622608" y="850493"/>
                  <a:pt x="2572042" y="850053"/>
                  <a:pt x="2521832" y="854357"/>
                </a:cubicBezTo>
                <a:cubicBezTo>
                  <a:pt x="2456133" y="859988"/>
                  <a:pt x="2370229" y="870168"/>
                  <a:pt x="2299890" y="880990"/>
                </a:cubicBezTo>
                <a:cubicBezTo>
                  <a:pt x="2282099" y="883727"/>
                  <a:pt x="2264379" y="886909"/>
                  <a:pt x="2246624" y="889868"/>
                </a:cubicBezTo>
                <a:cubicBezTo>
                  <a:pt x="2187440" y="886909"/>
                  <a:pt x="2127872" y="888340"/>
                  <a:pt x="2069071" y="880990"/>
                </a:cubicBezTo>
                <a:cubicBezTo>
                  <a:pt x="2055939" y="879349"/>
                  <a:pt x="2045724" y="868448"/>
                  <a:pt x="2033560" y="863235"/>
                </a:cubicBezTo>
                <a:cubicBezTo>
                  <a:pt x="2024959" y="859549"/>
                  <a:pt x="2016005" y="856627"/>
                  <a:pt x="2006927" y="854357"/>
                </a:cubicBezTo>
                <a:cubicBezTo>
                  <a:pt x="1992288" y="850697"/>
                  <a:pt x="1977268" y="848752"/>
                  <a:pt x="1962538" y="845479"/>
                </a:cubicBezTo>
                <a:cubicBezTo>
                  <a:pt x="1929091" y="838046"/>
                  <a:pt x="1930057" y="837612"/>
                  <a:pt x="1900395" y="827724"/>
                </a:cubicBezTo>
                <a:lnTo>
                  <a:pt x="1145793" y="836602"/>
                </a:lnTo>
                <a:lnTo>
                  <a:pt x="630888" y="845479"/>
                </a:lnTo>
                <a:cubicBezTo>
                  <a:pt x="503607" y="845479"/>
                  <a:pt x="376395" y="839561"/>
                  <a:pt x="249148" y="836602"/>
                </a:cubicBezTo>
                <a:cubicBezTo>
                  <a:pt x="231393" y="824765"/>
                  <a:pt x="210971" y="816180"/>
                  <a:pt x="195882" y="801091"/>
                </a:cubicBezTo>
                <a:cubicBezTo>
                  <a:pt x="187004" y="792213"/>
                  <a:pt x="180224" y="780555"/>
                  <a:pt x="169249" y="774458"/>
                </a:cubicBezTo>
                <a:cubicBezTo>
                  <a:pt x="152888" y="765369"/>
                  <a:pt x="131556" y="767084"/>
                  <a:pt x="115983" y="756702"/>
                </a:cubicBezTo>
                <a:lnTo>
                  <a:pt x="89350" y="738947"/>
                </a:lnTo>
                <a:cubicBezTo>
                  <a:pt x="82130" y="717287"/>
                  <a:pt x="79926" y="702890"/>
                  <a:pt x="62717" y="685681"/>
                </a:cubicBezTo>
                <a:lnTo>
                  <a:pt x="44962" y="667926"/>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8328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47" fill="hold"/>
                                        <p:tgtEl>
                                          <p:spTgt spid="7"/>
                                        </p:tgtEl>
                                      </p:cBhvr>
                                    </p:cmd>
                                  </p:childTnLst>
                                </p:cTn>
                              </p:par>
                            </p:childTnLst>
                          </p:cTn>
                        </p:par>
                        <p:par>
                          <p:cTn id="7" fill="hold">
                            <p:stCondLst>
                              <p:cond delay="45047"/>
                            </p:stCondLst>
                            <p:childTnLst>
                              <p:par>
                                <p:cTn id="8" presetID="1" presetClass="mediacall" presetSubtype="0" fill="hold" nodeType="afterEffect">
                                  <p:stCondLst>
                                    <p:cond delay="0"/>
                                  </p:stCondLst>
                                  <p:childTnLst>
                                    <p:cmd type="call" cmd="playFrom(0.0)">
                                      <p:cBhvr>
                                        <p:cTn id="9" dur="64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7"/>
                                        </p:tgtEl>
                                      </p:cBhvr>
                                    </p:cmd>
                                  </p:childTnLst>
                                </p:cTn>
                              </p:par>
                            </p:childTnLst>
                          </p:cTn>
                        </p:par>
                      </p:childTnLst>
                    </p:cTn>
                  </p:par>
                </p:childTnLst>
              </p:cTn>
              <p:nextCondLst>
                <p:cond evt="onClick" delay="0">
                  <p:tgtEl>
                    <p:spTgt spid="7"/>
                  </p:tgtEl>
                </p:cond>
              </p:nextCondLst>
            </p:seq>
            <p:video>
              <p:cMediaNode vol="0" mute="1">
                <p:cTn id="15" repeatCount="indefinite" fill="hold" display="0">
                  <p:stCondLst>
                    <p:cond delay="indefinite"/>
                  </p:stCondLst>
                </p:cTn>
                <p:tgtEl>
                  <p:spTgt spid="7"/>
                </p:tgtEl>
              </p:cMediaNode>
            </p:video>
            <p:video>
              <p:cMediaNode vol="80000">
                <p:cTn id="16" repeatCount="indefinite"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3" name="Image 2">
            <a:extLst>
              <a:ext uri="{FF2B5EF4-FFF2-40B4-BE49-F238E27FC236}">
                <a16:creationId xmlns:a16="http://schemas.microsoft.com/office/drawing/2014/main" id="{C433303F-3EE6-4CD1-A2FA-534276AD473E}"/>
              </a:ext>
            </a:extLst>
          </p:cNvPr>
          <p:cNvPicPr>
            <a:picLocks noChangeAspect="1"/>
          </p:cNvPicPr>
          <p:nvPr/>
        </p:nvPicPr>
        <p:blipFill>
          <a:blip r:embed="rId2"/>
          <a:stretch>
            <a:fillRect/>
          </a:stretch>
        </p:blipFill>
        <p:spPr>
          <a:xfrm>
            <a:off x="199830" y="1757471"/>
            <a:ext cx="5828627" cy="5020630"/>
          </a:xfrm>
          <a:prstGeom prst="rect">
            <a:avLst/>
          </a:prstGeom>
        </p:spPr>
      </p:pic>
      <p:sp>
        <p:nvSpPr>
          <p:cNvPr id="4" name="Rectangle 3">
            <a:extLst>
              <a:ext uri="{FF2B5EF4-FFF2-40B4-BE49-F238E27FC236}">
                <a16:creationId xmlns:a16="http://schemas.microsoft.com/office/drawing/2014/main" id="{DEDF6CBF-879D-493E-8426-134F71F699EA}"/>
              </a:ext>
            </a:extLst>
          </p:cNvPr>
          <p:cNvSpPr/>
          <p:nvPr/>
        </p:nvSpPr>
        <p:spPr>
          <a:xfrm>
            <a:off x="1864311" y="3915052"/>
            <a:ext cx="1784411" cy="104756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304CBBA-C71A-49FC-9AE8-BC1F76E5CFB1}"/>
              </a:ext>
            </a:extLst>
          </p:cNvPr>
          <p:cNvSpPr txBox="1"/>
          <p:nvPr/>
        </p:nvSpPr>
        <p:spPr>
          <a:xfrm>
            <a:off x="2370604" y="961941"/>
            <a:ext cx="3705310" cy="523220"/>
          </a:xfrm>
          <a:prstGeom prst="rect">
            <a:avLst/>
          </a:prstGeom>
          <a:noFill/>
        </p:spPr>
        <p:txBody>
          <a:bodyPr wrap="none" rtlCol="0">
            <a:spAutoFit/>
          </a:bodyPr>
          <a:lstStyle/>
          <a:p>
            <a:r>
              <a:rPr lang="fr-FR" sz="2800" b="1" dirty="0">
                <a:solidFill>
                  <a:srgbClr val="FF0000"/>
                </a:solidFill>
              </a:rPr>
              <a:t>La tectonique gravitaire</a:t>
            </a:r>
          </a:p>
        </p:txBody>
      </p:sp>
      <p:sp>
        <p:nvSpPr>
          <p:cNvPr id="11" name="ZoneTexte 10">
            <a:extLst>
              <a:ext uri="{FF2B5EF4-FFF2-40B4-BE49-F238E27FC236}">
                <a16:creationId xmlns:a16="http://schemas.microsoft.com/office/drawing/2014/main" id="{C749566C-89C1-4B34-96EC-C2B78C0FE5B0}"/>
              </a:ext>
            </a:extLst>
          </p:cNvPr>
          <p:cNvSpPr txBox="1"/>
          <p:nvPr/>
        </p:nvSpPr>
        <p:spPr>
          <a:xfrm>
            <a:off x="6320902" y="1588795"/>
            <a:ext cx="2167773" cy="1077218"/>
          </a:xfrm>
          <a:prstGeom prst="rect">
            <a:avLst/>
          </a:prstGeom>
          <a:noFill/>
        </p:spPr>
        <p:txBody>
          <a:bodyPr wrap="none" rtlCol="0">
            <a:spAutoFit/>
          </a:bodyPr>
          <a:lstStyle/>
          <a:p>
            <a:r>
              <a:rPr lang="fr-FR" sz="3200" dirty="0"/>
              <a:t>Ex: Golfe </a:t>
            </a:r>
          </a:p>
          <a:p>
            <a:r>
              <a:rPr lang="fr-FR" sz="3200" dirty="0"/>
              <a:t>du Mexique</a:t>
            </a:r>
          </a:p>
        </p:txBody>
      </p:sp>
    </p:spTree>
    <p:extLst>
      <p:ext uri="{BB962C8B-B14F-4D97-AF65-F5344CB8AC3E}">
        <p14:creationId xmlns:p14="http://schemas.microsoft.com/office/powerpoint/2010/main" val="2863635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82944" y="905119"/>
            <a:ext cx="8731045" cy="461665"/>
          </a:xfrm>
          <a:prstGeom prst="rect">
            <a:avLst/>
          </a:prstGeom>
          <a:noFill/>
        </p:spPr>
        <p:txBody>
          <a:bodyPr wrap="square" rtlCol="0">
            <a:spAutoFit/>
          </a:bodyPr>
          <a:lstStyle/>
          <a:p>
            <a:pPr algn="ctr"/>
            <a:r>
              <a:rPr lang="fr-FR" sz="2400" b="1" dirty="0"/>
              <a:t>La notion de failles synthétiques et antithétiques</a:t>
            </a:r>
            <a:endParaRPr lang="fr-FR" sz="2400" dirty="0"/>
          </a:p>
        </p:txBody>
      </p:sp>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90472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II-Autres éléments de classification</a:t>
            </a:r>
          </a:p>
        </p:txBody>
      </p:sp>
      <p:sp>
        <p:nvSpPr>
          <p:cNvPr id="12" name="Rectangle 11">
            <a:extLst>
              <a:ext uri="{FF2B5EF4-FFF2-40B4-BE49-F238E27FC236}">
                <a16:creationId xmlns:a16="http://schemas.microsoft.com/office/drawing/2014/main" id="{50F25D6D-7E5A-49A7-A602-0573FE372164}"/>
              </a:ext>
            </a:extLst>
          </p:cNvPr>
          <p:cNvSpPr/>
          <p:nvPr/>
        </p:nvSpPr>
        <p:spPr>
          <a:xfrm>
            <a:off x="7410450" y="3143250"/>
            <a:ext cx="1104900" cy="704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FFEA4040-3499-49B9-AE41-C47807E4EE7F}"/>
              </a:ext>
            </a:extLst>
          </p:cNvPr>
          <p:cNvPicPr>
            <a:picLocks noChangeAspect="1"/>
          </p:cNvPicPr>
          <p:nvPr/>
        </p:nvPicPr>
        <p:blipFill>
          <a:blip r:embed="rId2"/>
          <a:stretch>
            <a:fillRect/>
          </a:stretch>
        </p:blipFill>
        <p:spPr>
          <a:xfrm>
            <a:off x="0" y="1759457"/>
            <a:ext cx="9144000" cy="3339085"/>
          </a:xfrm>
          <a:prstGeom prst="rect">
            <a:avLst/>
          </a:prstGeom>
        </p:spPr>
      </p:pic>
      <p:sp>
        <p:nvSpPr>
          <p:cNvPr id="14" name="ZoneTexte 13">
            <a:extLst>
              <a:ext uri="{FF2B5EF4-FFF2-40B4-BE49-F238E27FC236}">
                <a16:creationId xmlns:a16="http://schemas.microsoft.com/office/drawing/2014/main" id="{4566254A-A825-4BE7-A999-03AF0201C9E1}"/>
              </a:ext>
            </a:extLst>
          </p:cNvPr>
          <p:cNvSpPr txBox="1"/>
          <p:nvPr/>
        </p:nvSpPr>
        <p:spPr>
          <a:xfrm>
            <a:off x="7725145" y="1551450"/>
            <a:ext cx="1446230" cy="246221"/>
          </a:xfrm>
          <a:prstGeom prst="rect">
            <a:avLst/>
          </a:prstGeom>
          <a:noFill/>
        </p:spPr>
        <p:txBody>
          <a:bodyPr wrap="none" rtlCol="0">
            <a:spAutoFit/>
          </a:bodyPr>
          <a:lstStyle/>
          <a:p>
            <a:r>
              <a:rPr lang="fr-FR" sz="1000" dirty="0"/>
              <a:t>Figure: JP Brun (Rennes)</a:t>
            </a:r>
          </a:p>
        </p:txBody>
      </p:sp>
      <p:sp>
        <p:nvSpPr>
          <p:cNvPr id="4" name="ZoneTexte 3">
            <a:extLst>
              <a:ext uri="{FF2B5EF4-FFF2-40B4-BE49-F238E27FC236}">
                <a16:creationId xmlns:a16="http://schemas.microsoft.com/office/drawing/2014/main" id="{3E7A19D9-DA9B-4CDD-98E8-284A865CCDB8}"/>
              </a:ext>
            </a:extLst>
          </p:cNvPr>
          <p:cNvSpPr txBox="1"/>
          <p:nvPr/>
        </p:nvSpPr>
        <p:spPr>
          <a:xfrm>
            <a:off x="0" y="5214217"/>
            <a:ext cx="4653390" cy="923330"/>
          </a:xfrm>
          <a:prstGeom prst="rect">
            <a:avLst/>
          </a:prstGeom>
          <a:noFill/>
        </p:spPr>
        <p:txBody>
          <a:bodyPr wrap="square" rtlCol="0">
            <a:spAutoFit/>
          </a:bodyPr>
          <a:lstStyle/>
          <a:p>
            <a:r>
              <a:rPr lang="fr-FR" b="1" dirty="0">
                <a:solidFill>
                  <a:srgbClr val="FF0000"/>
                </a:solidFill>
              </a:rPr>
              <a:t>Failles synthétiques: </a:t>
            </a:r>
            <a:r>
              <a:rPr lang="fr-FR" dirty="0"/>
              <a:t>failles dont le mouvement</a:t>
            </a:r>
          </a:p>
          <a:p>
            <a:r>
              <a:rPr lang="fr-FR" dirty="0"/>
              <a:t>est le même qu’une autre faille plus importante</a:t>
            </a:r>
          </a:p>
          <a:p>
            <a:r>
              <a:rPr lang="fr-FR" dirty="0"/>
              <a:t>prise comme référence.</a:t>
            </a:r>
          </a:p>
        </p:txBody>
      </p:sp>
      <p:sp>
        <p:nvSpPr>
          <p:cNvPr id="15" name="ZoneTexte 14">
            <a:extLst>
              <a:ext uri="{FF2B5EF4-FFF2-40B4-BE49-F238E27FC236}">
                <a16:creationId xmlns:a16="http://schemas.microsoft.com/office/drawing/2014/main" id="{C60080B8-88BC-4ECB-BA9F-5B2842465440}"/>
              </a:ext>
            </a:extLst>
          </p:cNvPr>
          <p:cNvSpPr txBox="1"/>
          <p:nvPr/>
        </p:nvSpPr>
        <p:spPr>
          <a:xfrm>
            <a:off x="4572000" y="5217145"/>
            <a:ext cx="4653390" cy="923330"/>
          </a:xfrm>
          <a:prstGeom prst="rect">
            <a:avLst/>
          </a:prstGeom>
          <a:noFill/>
        </p:spPr>
        <p:txBody>
          <a:bodyPr wrap="none" rtlCol="0">
            <a:spAutoFit/>
          </a:bodyPr>
          <a:lstStyle/>
          <a:p>
            <a:r>
              <a:rPr lang="fr-FR" b="1" dirty="0">
                <a:solidFill>
                  <a:srgbClr val="FF0000"/>
                </a:solidFill>
              </a:rPr>
              <a:t>Failles antithétiques: </a:t>
            </a:r>
            <a:r>
              <a:rPr lang="fr-FR" dirty="0"/>
              <a:t>failles dont le mouvement</a:t>
            </a:r>
          </a:p>
          <a:p>
            <a:r>
              <a:rPr lang="fr-FR" dirty="0"/>
              <a:t>est opposé à une autre faille plus importante</a:t>
            </a:r>
          </a:p>
          <a:p>
            <a:r>
              <a:rPr lang="fr-FR" dirty="0"/>
              <a:t>prise comme référence.</a:t>
            </a:r>
          </a:p>
        </p:txBody>
      </p:sp>
    </p:spTree>
    <p:extLst>
      <p:ext uri="{BB962C8B-B14F-4D97-AF65-F5344CB8AC3E}">
        <p14:creationId xmlns:p14="http://schemas.microsoft.com/office/powerpoint/2010/main" val="142259583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8" name="Image 7">
            <a:extLst>
              <a:ext uri="{FF2B5EF4-FFF2-40B4-BE49-F238E27FC236}">
                <a16:creationId xmlns:a16="http://schemas.microsoft.com/office/drawing/2014/main" id="{9F11342E-F3A9-45B1-9782-C0FF26C4750C}"/>
              </a:ext>
            </a:extLst>
          </p:cNvPr>
          <p:cNvPicPr>
            <a:picLocks noChangeAspect="1"/>
          </p:cNvPicPr>
          <p:nvPr/>
        </p:nvPicPr>
        <p:blipFill>
          <a:blip r:embed="rId2"/>
          <a:stretch>
            <a:fillRect/>
          </a:stretch>
        </p:blipFill>
        <p:spPr>
          <a:xfrm>
            <a:off x="264010" y="952611"/>
            <a:ext cx="8615979" cy="5828217"/>
          </a:xfrm>
          <a:prstGeom prst="rect">
            <a:avLst/>
          </a:prstGeom>
        </p:spPr>
      </p:pic>
      <p:sp>
        <p:nvSpPr>
          <p:cNvPr id="4" name="Rectangle 3">
            <a:extLst>
              <a:ext uri="{FF2B5EF4-FFF2-40B4-BE49-F238E27FC236}">
                <a16:creationId xmlns:a16="http://schemas.microsoft.com/office/drawing/2014/main" id="{DEDF6CBF-879D-493E-8426-134F71F699EA}"/>
              </a:ext>
            </a:extLst>
          </p:cNvPr>
          <p:cNvSpPr/>
          <p:nvPr/>
        </p:nvSpPr>
        <p:spPr>
          <a:xfrm>
            <a:off x="3011055" y="3133817"/>
            <a:ext cx="3949038" cy="24946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lèche : bas 2">
            <a:extLst>
              <a:ext uri="{FF2B5EF4-FFF2-40B4-BE49-F238E27FC236}">
                <a16:creationId xmlns:a16="http://schemas.microsoft.com/office/drawing/2014/main" id="{6305A6AA-CE6D-4DD5-9F7F-7A29120DC649}"/>
              </a:ext>
            </a:extLst>
          </p:cNvPr>
          <p:cNvSpPr/>
          <p:nvPr/>
        </p:nvSpPr>
        <p:spPr>
          <a:xfrm rot="20435174">
            <a:off x="2462861" y="4051075"/>
            <a:ext cx="346229" cy="109861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bas 6">
            <a:extLst>
              <a:ext uri="{FF2B5EF4-FFF2-40B4-BE49-F238E27FC236}">
                <a16:creationId xmlns:a16="http://schemas.microsoft.com/office/drawing/2014/main" id="{E53B7FB4-96C3-43DE-964C-B1D050D53010}"/>
              </a:ext>
            </a:extLst>
          </p:cNvPr>
          <p:cNvSpPr/>
          <p:nvPr/>
        </p:nvSpPr>
        <p:spPr>
          <a:xfrm rot="21402085">
            <a:off x="4744738" y="4051076"/>
            <a:ext cx="346229" cy="109861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bas 9">
            <a:extLst>
              <a:ext uri="{FF2B5EF4-FFF2-40B4-BE49-F238E27FC236}">
                <a16:creationId xmlns:a16="http://schemas.microsoft.com/office/drawing/2014/main" id="{535C0148-6A15-4899-973F-853780E8CD8D}"/>
              </a:ext>
            </a:extLst>
          </p:cNvPr>
          <p:cNvSpPr/>
          <p:nvPr/>
        </p:nvSpPr>
        <p:spPr>
          <a:xfrm rot="21402085">
            <a:off x="7746926" y="2426463"/>
            <a:ext cx="346229" cy="1098612"/>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51E03780-3DE7-43BA-8AC2-EB069EA77AE8}"/>
              </a:ext>
            </a:extLst>
          </p:cNvPr>
          <p:cNvSpPr txBox="1"/>
          <p:nvPr/>
        </p:nvSpPr>
        <p:spPr>
          <a:xfrm>
            <a:off x="559293" y="1248553"/>
            <a:ext cx="6292620" cy="954107"/>
          </a:xfrm>
          <a:prstGeom prst="rect">
            <a:avLst/>
          </a:prstGeom>
          <a:noFill/>
        </p:spPr>
        <p:txBody>
          <a:bodyPr wrap="none" rtlCol="0">
            <a:spAutoFit/>
          </a:bodyPr>
          <a:lstStyle/>
          <a:p>
            <a:r>
              <a:rPr lang="fr-FR" sz="2800" dirty="0">
                <a:solidFill>
                  <a:schemeClr val="bg1"/>
                </a:solidFill>
              </a:rPr>
              <a:t>Glissement des sédiments du plateau vers</a:t>
            </a:r>
          </a:p>
          <a:p>
            <a:r>
              <a:rPr lang="fr-FR" sz="2800" dirty="0">
                <a:solidFill>
                  <a:schemeClr val="bg1"/>
                </a:solidFill>
              </a:rPr>
              <a:t>la plaine plus profonde</a:t>
            </a:r>
          </a:p>
        </p:txBody>
      </p:sp>
    </p:spTree>
    <p:extLst>
      <p:ext uri="{BB962C8B-B14F-4D97-AF65-F5344CB8AC3E}">
        <p14:creationId xmlns:p14="http://schemas.microsoft.com/office/powerpoint/2010/main" val="196575889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2" name="Image 1">
            <a:extLst>
              <a:ext uri="{FF2B5EF4-FFF2-40B4-BE49-F238E27FC236}">
                <a16:creationId xmlns:a16="http://schemas.microsoft.com/office/drawing/2014/main" id="{8B7C042B-CB4E-4B3F-AF10-8D1D22ACCC55}"/>
              </a:ext>
            </a:extLst>
          </p:cNvPr>
          <p:cNvPicPr>
            <a:picLocks noChangeAspect="1"/>
          </p:cNvPicPr>
          <p:nvPr/>
        </p:nvPicPr>
        <p:blipFill rotWithShape="1">
          <a:blip r:embed="rId2"/>
          <a:srcRect t="12316" b="3193"/>
          <a:stretch/>
        </p:blipFill>
        <p:spPr>
          <a:xfrm>
            <a:off x="89893" y="1226150"/>
            <a:ext cx="8946205" cy="5068118"/>
          </a:xfrm>
          <a:prstGeom prst="rect">
            <a:avLst/>
          </a:prstGeom>
        </p:spPr>
      </p:pic>
    </p:spTree>
    <p:extLst>
      <p:ext uri="{BB962C8B-B14F-4D97-AF65-F5344CB8AC3E}">
        <p14:creationId xmlns:p14="http://schemas.microsoft.com/office/powerpoint/2010/main" val="41441309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19458" name="Picture 2" descr="A north-south geologic cross section of the northern Gulf of Mexico basin illustrating the complex relationships between sediments and salt (black). The thick intraslope sedimentary basins, salt bodies, and numerous faults of the continental slope provide a geologic framework that favors “leakage” of subsurface fluids and gases to the modern seafloor. The cross section is an interpretation of two-dimensional seismic data ground truthed using drilling data. From Peel et al., 1995 ">
            <a:extLst>
              <a:ext uri="{FF2B5EF4-FFF2-40B4-BE49-F238E27FC236}">
                <a16:creationId xmlns:a16="http://schemas.microsoft.com/office/drawing/2014/main" id="{5D86AA73-7945-47C1-B102-C8C030758A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32" y="1066484"/>
            <a:ext cx="9047324" cy="2032987"/>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cteur droit avec flèche 5">
            <a:extLst>
              <a:ext uri="{FF2B5EF4-FFF2-40B4-BE49-F238E27FC236}">
                <a16:creationId xmlns:a16="http://schemas.microsoft.com/office/drawing/2014/main" id="{20F02C79-0F2A-4B07-8FA5-7A3D18C12617}"/>
              </a:ext>
            </a:extLst>
          </p:cNvPr>
          <p:cNvCxnSpPr/>
          <p:nvPr/>
        </p:nvCxnSpPr>
        <p:spPr>
          <a:xfrm flipV="1">
            <a:off x="5619565" y="3604334"/>
            <a:ext cx="497150" cy="177553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019173D1-EF11-4DA3-88E6-89AE7888A940}"/>
              </a:ext>
            </a:extLst>
          </p:cNvPr>
          <p:cNvSpPr txBox="1"/>
          <p:nvPr/>
        </p:nvSpPr>
        <p:spPr>
          <a:xfrm>
            <a:off x="185453" y="4523173"/>
            <a:ext cx="2091085" cy="369332"/>
          </a:xfrm>
          <a:prstGeom prst="rect">
            <a:avLst/>
          </a:prstGeom>
          <a:noFill/>
        </p:spPr>
        <p:txBody>
          <a:bodyPr wrap="none" rtlCol="0">
            <a:spAutoFit/>
          </a:bodyPr>
          <a:lstStyle/>
          <a:p>
            <a:r>
              <a:rPr lang="fr-FR" dirty="0"/>
              <a:t>Roberts et al. (2007)</a:t>
            </a:r>
          </a:p>
        </p:txBody>
      </p:sp>
      <p:pic>
        <p:nvPicPr>
          <p:cNvPr id="11" name="Image 10">
            <a:extLst>
              <a:ext uri="{FF2B5EF4-FFF2-40B4-BE49-F238E27FC236}">
                <a16:creationId xmlns:a16="http://schemas.microsoft.com/office/drawing/2014/main" id="{E493B515-0244-4B9D-81D3-6B4AD7D09BED}"/>
              </a:ext>
            </a:extLst>
          </p:cNvPr>
          <p:cNvPicPr>
            <a:picLocks noChangeAspect="1"/>
          </p:cNvPicPr>
          <p:nvPr/>
        </p:nvPicPr>
        <p:blipFill>
          <a:blip r:embed="rId3"/>
          <a:stretch>
            <a:fillRect/>
          </a:stretch>
        </p:blipFill>
        <p:spPr>
          <a:xfrm>
            <a:off x="0" y="3129163"/>
            <a:ext cx="8186190" cy="3645647"/>
          </a:xfrm>
          <a:prstGeom prst="rect">
            <a:avLst/>
          </a:prstGeom>
        </p:spPr>
      </p:pic>
      <p:sp>
        <p:nvSpPr>
          <p:cNvPr id="12" name="Rectangle 11">
            <a:extLst>
              <a:ext uri="{FF2B5EF4-FFF2-40B4-BE49-F238E27FC236}">
                <a16:creationId xmlns:a16="http://schemas.microsoft.com/office/drawing/2014/main" id="{D37A0F7B-6B07-4474-8C05-1A924E0FE438}"/>
              </a:ext>
            </a:extLst>
          </p:cNvPr>
          <p:cNvSpPr/>
          <p:nvPr/>
        </p:nvSpPr>
        <p:spPr>
          <a:xfrm>
            <a:off x="5886698" y="6009639"/>
            <a:ext cx="2440556" cy="579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A17743E5-7CA3-47FA-952D-52EB1D94F2E8}"/>
              </a:ext>
            </a:extLst>
          </p:cNvPr>
          <p:cNvSpPr txBox="1"/>
          <p:nvPr/>
        </p:nvSpPr>
        <p:spPr>
          <a:xfrm>
            <a:off x="6841999" y="3190763"/>
            <a:ext cx="2302001" cy="3046988"/>
          </a:xfrm>
          <a:prstGeom prst="rect">
            <a:avLst/>
          </a:prstGeom>
          <a:solidFill>
            <a:schemeClr val="bg1"/>
          </a:solidFill>
        </p:spPr>
        <p:txBody>
          <a:bodyPr wrap="square" rtlCol="0">
            <a:spAutoFit/>
          </a:bodyPr>
          <a:lstStyle/>
          <a:p>
            <a:r>
              <a:rPr lang="fr-FR" sz="2400" dirty="0"/>
              <a:t>En noir = le sel…couche « savon » permettant aux</a:t>
            </a:r>
          </a:p>
          <a:p>
            <a:r>
              <a:rPr lang="fr-FR" sz="2400" dirty="0"/>
              <a:t>Sédiments du plateau de « glisser » vers la plaine</a:t>
            </a:r>
          </a:p>
        </p:txBody>
      </p:sp>
      <p:cxnSp>
        <p:nvCxnSpPr>
          <p:cNvPr id="14" name="Connecteur droit avec flèche 13">
            <a:extLst>
              <a:ext uri="{FF2B5EF4-FFF2-40B4-BE49-F238E27FC236}">
                <a16:creationId xmlns:a16="http://schemas.microsoft.com/office/drawing/2014/main" id="{2EE091B1-4DD7-49AB-BA62-4837AB570FBF}"/>
              </a:ext>
            </a:extLst>
          </p:cNvPr>
          <p:cNvCxnSpPr/>
          <p:nvPr/>
        </p:nvCxnSpPr>
        <p:spPr>
          <a:xfrm flipH="1" flipV="1">
            <a:off x="6116715" y="2201662"/>
            <a:ext cx="989007" cy="98742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040289DE-163D-4692-A1F9-87043FFE2DC1}"/>
              </a:ext>
            </a:extLst>
          </p:cNvPr>
          <p:cNvCxnSpPr>
            <a:cxnSpLocks/>
          </p:cNvCxnSpPr>
          <p:nvPr/>
        </p:nvCxnSpPr>
        <p:spPr>
          <a:xfrm flipH="1">
            <a:off x="6175253" y="3669645"/>
            <a:ext cx="637467" cy="122286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20278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23554" name="Picture 2">
            <a:extLst>
              <a:ext uri="{FF2B5EF4-FFF2-40B4-BE49-F238E27FC236}">
                <a16:creationId xmlns:a16="http://schemas.microsoft.com/office/drawing/2014/main" id="{EDE19652-AEB0-4DCC-9DED-9D60C213C7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56"/>
          <a:stretch/>
        </p:blipFill>
        <p:spPr bwMode="auto">
          <a:xfrm>
            <a:off x="341590" y="1027136"/>
            <a:ext cx="8418165" cy="5830864"/>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D5D0F417-3E25-4AA4-B4CF-16AF0BF3FFC9}"/>
              </a:ext>
            </a:extLst>
          </p:cNvPr>
          <p:cNvSpPr txBox="1"/>
          <p:nvPr/>
        </p:nvSpPr>
        <p:spPr>
          <a:xfrm>
            <a:off x="341590" y="976868"/>
            <a:ext cx="7454348" cy="830997"/>
          </a:xfrm>
          <a:prstGeom prst="rect">
            <a:avLst/>
          </a:prstGeom>
          <a:solidFill>
            <a:schemeClr val="bg1"/>
          </a:solidFill>
          <a:ln w="28575">
            <a:solidFill>
              <a:srgbClr val="FF0000"/>
            </a:solidFill>
          </a:ln>
        </p:spPr>
        <p:txBody>
          <a:bodyPr wrap="square" rtlCol="0">
            <a:spAutoFit/>
          </a:bodyPr>
          <a:lstStyle/>
          <a:p>
            <a:r>
              <a:rPr lang="fr-FR" sz="2400" dirty="0"/>
              <a:t>Une des régions les plus productrice en ressources fossiles</a:t>
            </a:r>
          </a:p>
          <a:p>
            <a:r>
              <a:rPr lang="fr-FR" sz="2400" dirty="0"/>
              <a:t>Sel + plis + failles =&gt; pièges des fluides</a:t>
            </a:r>
          </a:p>
        </p:txBody>
      </p:sp>
    </p:spTree>
    <p:extLst>
      <p:ext uri="{BB962C8B-B14F-4D97-AF65-F5344CB8AC3E}">
        <p14:creationId xmlns:p14="http://schemas.microsoft.com/office/powerpoint/2010/main" val="382850733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3" name="ZoneTexte 2">
            <a:extLst>
              <a:ext uri="{FF2B5EF4-FFF2-40B4-BE49-F238E27FC236}">
                <a16:creationId xmlns:a16="http://schemas.microsoft.com/office/drawing/2014/main" id="{B3C093F6-333B-4A88-A97B-08F057587918}"/>
              </a:ext>
            </a:extLst>
          </p:cNvPr>
          <p:cNvSpPr txBox="1"/>
          <p:nvPr/>
        </p:nvSpPr>
        <p:spPr>
          <a:xfrm>
            <a:off x="1995301" y="1940183"/>
            <a:ext cx="6031203" cy="3970318"/>
          </a:xfrm>
          <a:prstGeom prst="rect">
            <a:avLst/>
          </a:prstGeom>
          <a:noFill/>
        </p:spPr>
        <p:txBody>
          <a:bodyPr wrap="none" rtlCol="0">
            <a:spAutoFit/>
          </a:bodyPr>
          <a:lstStyle/>
          <a:p>
            <a:pPr marL="285750" indent="-285750">
              <a:buFont typeface="Wingdings" panose="05000000000000000000" pitchFamily="2" charset="2"/>
              <a:buChar char="Ø"/>
            </a:pPr>
            <a:r>
              <a:rPr lang="fr-FR" sz="2800" dirty="0">
                <a:solidFill>
                  <a:schemeClr val="bg1">
                    <a:lumMod val="85000"/>
                  </a:schemeClr>
                </a:solidFill>
              </a:rPr>
              <a:t>Les zones de rifts</a:t>
            </a:r>
          </a:p>
          <a:p>
            <a:r>
              <a:rPr lang="fr-FR" sz="2800" dirty="0">
                <a:solidFill>
                  <a:schemeClr val="bg1">
                    <a:lumMod val="85000"/>
                  </a:schemeClr>
                </a:solidFill>
              </a:rPr>
              <a:t>	Rifts actifs vs. Passifs</a:t>
            </a:r>
          </a:p>
          <a:p>
            <a:r>
              <a:rPr lang="fr-FR" sz="2800" dirty="0">
                <a:solidFill>
                  <a:schemeClr val="bg1">
                    <a:lumMod val="85000"/>
                  </a:schemeClr>
                </a:solidFill>
              </a:rPr>
              <a:t>	Marge volcanique vs. non volcanique</a:t>
            </a:r>
          </a:p>
          <a:p>
            <a:pPr marL="285750" indent="-285750">
              <a:buFont typeface="Wingdings" panose="05000000000000000000" pitchFamily="2" charset="2"/>
              <a:buChar char="Ø"/>
            </a:pPr>
            <a:r>
              <a:rPr lang="fr-FR" sz="2800" dirty="0">
                <a:solidFill>
                  <a:schemeClr val="bg1">
                    <a:lumMod val="85000"/>
                  </a:schemeClr>
                </a:solidFill>
              </a:rPr>
              <a:t>Extension d’arrière-arc</a:t>
            </a:r>
          </a:p>
          <a:p>
            <a:pPr marL="285750" indent="-285750">
              <a:buFont typeface="Wingdings" panose="05000000000000000000" pitchFamily="2" charset="2"/>
              <a:buChar char="Ø"/>
            </a:pPr>
            <a:r>
              <a:rPr lang="fr-FR" sz="2800" dirty="0">
                <a:solidFill>
                  <a:schemeClr val="bg1">
                    <a:lumMod val="85000"/>
                  </a:schemeClr>
                </a:solidFill>
              </a:rPr>
              <a:t>Les détachement et les </a:t>
            </a:r>
            <a:r>
              <a:rPr lang="fr-FR" sz="2800" dirty="0" err="1">
                <a:solidFill>
                  <a:schemeClr val="bg1">
                    <a:lumMod val="85000"/>
                  </a:schemeClr>
                </a:solidFill>
              </a:rPr>
              <a:t>core-complex</a:t>
            </a:r>
            <a:endParaRPr lang="fr-FR" sz="2800" dirty="0">
              <a:solidFill>
                <a:schemeClr val="bg1">
                  <a:lumMod val="85000"/>
                </a:schemeClr>
              </a:solidFill>
            </a:endParaRPr>
          </a:p>
          <a:p>
            <a:pPr marL="285750" indent="-285750">
              <a:buFont typeface="Wingdings" panose="05000000000000000000" pitchFamily="2" charset="2"/>
              <a:buChar char="Ø"/>
            </a:pPr>
            <a:r>
              <a:rPr lang="fr-FR" sz="2800" dirty="0">
                <a:solidFill>
                  <a:schemeClr val="bg1">
                    <a:lumMod val="85000"/>
                  </a:schemeClr>
                </a:solidFill>
              </a:rPr>
              <a:t>Extension </a:t>
            </a:r>
            <a:r>
              <a:rPr lang="fr-FR" sz="2800" dirty="0" err="1">
                <a:solidFill>
                  <a:schemeClr val="bg1">
                    <a:lumMod val="85000"/>
                  </a:schemeClr>
                </a:solidFill>
              </a:rPr>
              <a:t>syn</a:t>
            </a:r>
            <a:r>
              <a:rPr lang="fr-FR" sz="2800" dirty="0">
                <a:solidFill>
                  <a:schemeClr val="bg1">
                    <a:lumMod val="85000"/>
                  </a:schemeClr>
                </a:solidFill>
              </a:rPr>
              <a:t>-orogénique</a:t>
            </a:r>
          </a:p>
          <a:p>
            <a:pPr marL="285750" indent="-285750">
              <a:buFont typeface="Wingdings" panose="05000000000000000000" pitchFamily="2" charset="2"/>
              <a:buChar char="Ø"/>
            </a:pPr>
            <a:r>
              <a:rPr lang="fr-FR" sz="2800" dirty="0">
                <a:solidFill>
                  <a:schemeClr val="bg1">
                    <a:lumMod val="85000"/>
                  </a:schemeClr>
                </a:solidFill>
              </a:rPr>
              <a:t>Extension post-orogénique</a:t>
            </a:r>
          </a:p>
          <a:p>
            <a:pPr marL="285750" indent="-285750">
              <a:buFont typeface="Wingdings" panose="05000000000000000000" pitchFamily="2" charset="2"/>
              <a:buChar char="Ø"/>
            </a:pPr>
            <a:r>
              <a:rPr lang="fr-FR" sz="2800" dirty="0">
                <a:solidFill>
                  <a:schemeClr val="bg1">
                    <a:lumMod val="85000"/>
                  </a:schemeClr>
                </a:solidFill>
              </a:rPr>
              <a:t>La tectonique gravitaire</a:t>
            </a:r>
          </a:p>
          <a:p>
            <a:pPr marL="285750" indent="-285750">
              <a:buFont typeface="Wingdings" panose="05000000000000000000" pitchFamily="2" charset="2"/>
              <a:buChar char="Ø"/>
            </a:pPr>
            <a:r>
              <a:rPr lang="fr-FR" sz="2800" b="1" dirty="0">
                <a:solidFill>
                  <a:srgbClr val="FF0000"/>
                </a:solidFill>
              </a:rPr>
              <a:t>Les zones de relai entre deux failles</a:t>
            </a:r>
          </a:p>
        </p:txBody>
      </p:sp>
      <p:sp>
        <p:nvSpPr>
          <p:cNvPr id="6" name="ZoneTexte 5">
            <a:extLst>
              <a:ext uri="{FF2B5EF4-FFF2-40B4-BE49-F238E27FC236}">
                <a16:creationId xmlns:a16="http://schemas.microsoft.com/office/drawing/2014/main" id="{C0AD6301-21A9-4531-9B5C-1074FAA810B7}"/>
              </a:ext>
            </a:extLst>
          </p:cNvPr>
          <p:cNvSpPr txBox="1"/>
          <p:nvPr/>
        </p:nvSpPr>
        <p:spPr>
          <a:xfrm>
            <a:off x="861400" y="1145509"/>
            <a:ext cx="7421199" cy="523220"/>
          </a:xfrm>
          <a:prstGeom prst="rect">
            <a:avLst/>
          </a:prstGeom>
          <a:noFill/>
        </p:spPr>
        <p:txBody>
          <a:bodyPr wrap="none" rtlCol="0">
            <a:spAutoFit/>
          </a:bodyPr>
          <a:lstStyle/>
          <a:p>
            <a:r>
              <a:rPr lang="fr-FR" sz="2800" b="1" dirty="0">
                <a:solidFill>
                  <a:srgbClr val="FF0000"/>
                </a:solidFill>
              </a:rPr>
              <a:t>Où trouve-t-on les failles normales et pourquoi ?</a:t>
            </a:r>
          </a:p>
        </p:txBody>
      </p:sp>
    </p:spTree>
    <p:extLst>
      <p:ext uri="{BB962C8B-B14F-4D97-AF65-F5344CB8AC3E}">
        <p14:creationId xmlns:p14="http://schemas.microsoft.com/office/powerpoint/2010/main" val="21170167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D2BC87D9-BB64-4E28-AE65-C33740C7F00F}"/>
              </a:ext>
            </a:extLst>
          </p:cNvPr>
          <p:cNvPicPr>
            <a:picLocks noChangeAspect="1"/>
          </p:cNvPicPr>
          <p:nvPr/>
        </p:nvPicPr>
        <p:blipFill rotWithShape="1">
          <a:blip r:embed="rId2"/>
          <a:srcRect r="43883"/>
          <a:stretch/>
        </p:blipFill>
        <p:spPr>
          <a:xfrm>
            <a:off x="1648838" y="1569799"/>
            <a:ext cx="5131293" cy="5127479"/>
          </a:xfrm>
          <a:prstGeom prst="rect">
            <a:avLst/>
          </a:prstGeom>
        </p:spPr>
      </p:pic>
      <p:sp>
        <p:nvSpPr>
          <p:cNvPr id="13" name="ZoneTexte 12">
            <a:extLst>
              <a:ext uri="{FF2B5EF4-FFF2-40B4-BE49-F238E27FC236}">
                <a16:creationId xmlns:a16="http://schemas.microsoft.com/office/drawing/2014/main" id="{C49A6949-F92D-456A-A1AA-38AF3A89A26C}"/>
              </a:ext>
            </a:extLst>
          </p:cNvPr>
          <p:cNvSpPr txBox="1"/>
          <p:nvPr/>
        </p:nvSpPr>
        <p:spPr>
          <a:xfrm>
            <a:off x="1648838" y="976868"/>
            <a:ext cx="6841809" cy="523220"/>
          </a:xfrm>
          <a:prstGeom prst="rect">
            <a:avLst/>
          </a:prstGeom>
          <a:noFill/>
        </p:spPr>
        <p:txBody>
          <a:bodyPr wrap="none" rtlCol="0">
            <a:spAutoFit/>
          </a:bodyPr>
          <a:lstStyle/>
          <a:p>
            <a:r>
              <a:rPr lang="fr-FR" sz="2800" b="1" dirty="0">
                <a:solidFill>
                  <a:srgbClr val="FF0000"/>
                </a:solidFill>
              </a:rPr>
              <a:t>Zone de relai entre deux failles </a:t>
            </a:r>
            <a:r>
              <a:rPr lang="fr-FR" sz="2800" b="1" dirty="0" err="1">
                <a:solidFill>
                  <a:srgbClr val="FF0000"/>
                </a:solidFill>
              </a:rPr>
              <a:t>décrochantes</a:t>
            </a:r>
            <a:endParaRPr lang="fr-FR" sz="2800" b="1" dirty="0">
              <a:solidFill>
                <a:srgbClr val="FF0000"/>
              </a:solidFill>
            </a:endParaRPr>
          </a:p>
        </p:txBody>
      </p:sp>
      <p:sp>
        <p:nvSpPr>
          <p:cNvPr id="12" name="ZoneTexte 11">
            <a:extLst>
              <a:ext uri="{FF2B5EF4-FFF2-40B4-BE49-F238E27FC236}">
                <a16:creationId xmlns:a16="http://schemas.microsoft.com/office/drawing/2014/main" id="{3783F907-D8CF-4B2B-ABDA-CB397B7D14B7}"/>
              </a:ext>
            </a:extLst>
          </p:cNvPr>
          <p:cNvSpPr txBox="1"/>
          <p:nvPr/>
        </p:nvSpPr>
        <p:spPr>
          <a:xfrm>
            <a:off x="116527" y="6443362"/>
            <a:ext cx="3064622" cy="369332"/>
          </a:xfrm>
          <a:prstGeom prst="rect">
            <a:avLst/>
          </a:prstGeom>
          <a:noFill/>
        </p:spPr>
        <p:txBody>
          <a:bodyPr wrap="none" rtlCol="0">
            <a:spAutoFit/>
          </a:bodyPr>
          <a:lstStyle/>
          <a:p>
            <a:r>
              <a:rPr lang="fr-FR" dirty="0"/>
              <a:t>Figures: JP Brun (Univ Rennes)</a:t>
            </a:r>
          </a:p>
        </p:txBody>
      </p:sp>
      <p:sp>
        <p:nvSpPr>
          <p:cNvPr id="2" name="Rectangle 1">
            <a:extLst>
              <a:ext uri="{FF2B5EF4-FFF2-40B4-BE49-F238E27FC236}">
                <a16:creationId xmlns:a16="http://schemas.microsoft.com/office/drawing/2014/main" id="{B07E8470-FF7F-4A5D-B65B-16F86FA60A6A}"/>
              </a:ext>
            </a:extLst>
          </p:cNvPr>
          <p:cNvSpPr/>
          <p:nvPr/>
        </p:nvSpPr>
        <p:spPr>
          <a:xfrm>
            <a:off x="6036816" y="1700604"/>
            <a:ext cx="1260629"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7710488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D2BC87D9-BB64-4E28-AE65-C33740C7F00F}"/>
              </a:ext>
            </a:extLst>
          </p:cNvPr>
          <p:cNvPicPr>
            <a:picLocks noChangeAspect="1"/>
          </p:cNvPicPr>
          <p:nvPr/>
        </p:nvPicPr>
        <p:blipFill rotWithShape="1">
          <a:blip r:embed="rId2"/>
          <a:srcRect t="65661" r="43761"/>
          <a:stretch/>
        </p:blipFill>
        <p:spPr>
          <a:xfrm>
            <a:off x="1648838" y="4288231"/>
            <a:ext cx="6294268" cy="2155131"/>
          </a:xfrm>
          <a:prstGeom prst="rect">
            <a:avLst/>
          </a:prstGeom>
        </p:spPr>
      </p:pic>
      <p:sp>
        <p:nvSpPr>
          <p:cNvPr id="13" name="ZoneTexte 12">
            <a:extLst>
              <a:ext uri="{FF2B5EF4-FFF2-40B4-BE49-F238E27FC236}">
                <a16:creationId xmlns:a16="http://schemas.microsoft.com/office/drawing/2014/main" id="{C49A6949-F92D-456A-A1AA-38AF3A89A26C}"/>
              </a:ext>
            </a:extLst>
          </p:cNvPr>
          <p:cNvSpPr txBox="1"/>
          <p:nvPr/>
        </p:nvSpPr>
        <p:spPr>
          <a:xfrm>
            <a:off x="1648838" y="976868"/>
            <a:ext cx="6841809" cy="523220"/>
          </a:xfrm>
          <a:prstGeom prst="rect">
            <a:avLst/>
          </a:prstGeom>
          <a:noFill/>
        </p:spPr>
        <p:txBody>
          <a:bodyPr wrap="none" rtlCol="0">
            <a:spAutoFit/>
          </a:bodyPr>
          <a:lstStyle/>
          <a:p>
            <a:r>
              <a:rPr lang="fr-FR" sz="2800" b="1" dirty="0">
                <a:solidFill>
                  <a:srgbClr val="FF0000"/>
                </a:solidFill>
              </a:rPr>
              <a:t>Zone de relai entre deux failles </a:t>
            </a:r>
            <a:r>
              <a:rPr lang="fr-FR" sz="2800" b="1" dirty="0" err="1">
                <a:solidFill>
                  <a:srgbClr val="FF0000"/>
                </a:solidFill>
              </a:rPr>
              <a:t>décrochantes</a:t>
            </a:r>
            <a:endParaRPr lang="fr-FR" sz="2800" b="1" dirty="0">
              <a:solidFill>
                <a:srgbClr val="FF0000"/>
              </a:solidFill>
            </a:endParaRPr>
          </a:p>
        </p:txBody>
      </p:sp>
      <p:sp>
        <p:nvSpPr>
          <p:cNvPr id="12" name="ZoneTexte 11">
            <a:extLst>
              <a:ext uri="{FF2B5EF4-FFF2-40B4-BE49-F238E27FC236}">
                <a16:creationId xmlns:a16="http://schemas.microsoft.com/office/drawing/2014/main" id="{3783F907-D8CF-4B2B-ABDA-CB397B7D14B7}"/>
              </a:ext>
            </a:extLst>
          </p:cNvPr>
          <p:cNvSpPr txBox="1"/>
          <p:nvPr/>
        </p:nvSpPr>
        <p:spPr>
          <a:xfrm>
            <a:off x="116527" y="6443362"/>
            <a:ext cx="3064622" cy="369332"/>
          </a:xfrm>
          <a:prstGeom prst="rect">
            <a:avLst/>
          </a:prstGeom>
          <a:noFill/>
        </p:spPr>
        <p:txBody>
          <a:bodyPr wrap="none" rtlCol="0">
            <a:spAutoFit/>
          </a:bodyPr>
          <a:lstStyle/>
          <a:p>
            <a:r>
              <a:rPr lang="fr-FR" dirty="0"/>
              <a:t>Figures: JP Brun (Univ Rennes)</a:t>
            </a:r>
          </a:p>
        </p:txBody>
      </p:sp>
      <p:pic>
        <p:nvPicPr>
          <p:cNvPr id="17" name="Image 16">
            <a:extLst>
              <a:ext uri="{FF2B5EF4-FFF2-40B4-BE49-F238E27FC236}">
                <a16:creationId xmlns:a16="http://schemas.microsoft.com/office/drawing/2014/main" id="{703F75CE-D6CF-4043-85D3-4C14416F6194}"/>
              </a:ext>
            </a:extLst>
          </p:cNvPr>
          <p:cNvPicPr>
            <a:picLocks noChangeAspect="1"/>
          </p:cNvPicPr>
          <p:nvPr/>
        </p:nvPicPr>
        <p:blipFill>
          <a:blip r:embed="rId3"/>
          <a:stretch>
            <a:fillRect/>
          </a:stretch>
        </p:blipFill>
        <p:spPr>
          <a:xfrm>
            <a:off x="0" y="2398602"/>
            <a:ext cx="9144000" cy="2060795"/>
          </a:xfrm>
          <a:prstGeom prst="rect">
            <a:avLst/>
          </a:prstGeom>
        </p:spPr>
      </p:pic>
      <p:sp>
        <p:nvSpPr>
          <p:cNvPr id="18" name="Ellipse 17">
            <a:extLst>
              <a:ext uri="{FF2B5EF4-FFF2-40B4-BE49-F238E27FC236}">
                <a16:creationId xmlns:a16="http://schemas.microsoft.com/office/drawing/2014/main" id="{AE804D19-D62F-449E-8635-48ACF6F6F636}"/>
              </a:ext>
            </a:extLst>
          </p:cNvPr>
          <p:cNvSpPr/>
          <p:nvPr/>
        </p:nvSpPr>
        <p:spPr>
          <a:xfrm>
            <a:off x="2390862" y="2466363"/>
            <a:ext cx="2751589" cy="141774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D4CFDC02-5CC9-4EC5-9C57-AAE9A8DBD022}"/>
              </a:ext>
            </a:extLst>
          </p:cNvPr>
          <p:cNvSpPr txBox="1"/>
          <p:nvPr/>
        </p:nvSpPr>
        <p:spPr>
          <a:xfrm>
            <a:off x="2986978" y="1700604"/>
            <a:ext cx="3692036" cy="523220"/>
          </a:xfrm>
          <a:prstGeom prst="rect">
            <a:avLst/>
          </a:prstGeom>
          <a:noFill/>
        </p:spPr>
        <p:txBody>
          <a:bodyPr wrap="none" rtlCol="0">
            <a:spAutoFit/>
          </a:bodyPr>
          <a:lstStyle/>
          <a:p>
            <a:r>
              <a:rPr lang="fr-FR" sz="2800" b="1" dirty="0"/>
              <a:t>Bassin en « pull-</a:t>
            </a:r>
            <a:r>
              <a:rPr lang="fr-FR" sz="2800" b="1" dirty="0" err="1"/>
              <a:t>apart</a:t>
            </a:r>
            <a:r>
              <a:rPr lang="fr-FR" sz="2800" b="1" dirty="0"/>
              <a:t> »</a:t>
            </a:r>
          </a:p>
        </p:txBody>
      </p:sp>
    </p:spTree>
    <p:extLst>
      <p:ext uri="{BB962C8B-B14F-4D97-AF65-F5344CB8AC3E}">
        <p14:creationId xmlns:p14="http://schemas.microsoft.com/office/powerpoint/2010/main" val="179587992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C49A6949-F92D-456A-A1AA-38AF3A89A26C}"/>
              </a:ext>
            </a:extLst>
          </p:cNvPr>
          <p:cNvSpPr txBox="1"/>
          <p:nvPr/>
        </p:nvSpPr>
        <p:spPr>
          <a:xfrm>
            <a:off x="5365161" y="976868"/>
            <a:ext cx="3460627" cy="830997"/>
          </a:xfrm>
          <a:prstGeom prst="rect">
            <a:avLst/>
          </a:prstGeom>
          <a:noFill/>
        </p:spPr>
        <p:txBody>
          <a:bodyPr wrap="none" rtlCol="0">
            <a:spAutoFit/>
          </a:bodyPr>
          <a:lstStyle/>
          <a:p>
            <a:r>
              <a:rPr lang="fr-FR" sz="2800" b="1" dirty="0">
                <a:solidFill>
                  <a:srgbClr val="FF0000"/>
                </a:solidFill>
              </a:rPr>
              <a:t>Exemple de pull-</a:t>
            </a:r>
            <a:r>
              <a:rPr lang="fr-FR" sz="2800" b="1" dirty="0" err="1">
                <a:solidFill>
                  <a:srgbClr val="FF0000"/>
                </a:solidFill>
              </a:rPr>
              <a:t>apart</a:t>
            </a:r>
            <a:endParaRPr lang="fr-FR" sz="2800" b="1" dirty="0">
              <a:solidFill>
                <a:srgbClr val="FF0000"/>
              </a:solidFill>
            </a:endParaRPr>
          </a:p>
          <a:p>
            <a:r>
              <a:rPr lang="fr-FR" sz="2000" b="1" i="1" dirty="0">
                <a:solidFill>
                  <a:srgbClr val="FF0000"/>
                </a:solidFill>
              </a:rPr>
              <a:t>Le bassin de la Mer Morte</a:t>
            </a:r>
          </a:p>
        </p:txBody>
      </p:sp>
      <p:pic>
        <p:nvPicPr>
          <p:cNvPr id="15" name="Image 14">
            <a:extLst>
              <a:ext uri="{FF2B5EF4-FFF2-40B4-BE49-F238E27FC236}">
                <a16:creationId xmlns:a16="http://schemas.microsoft.com/office/drawing/2014/main" id="{DAC05A99-F8EB-4A5A-BEB5-7697ED9FCF7D}"/>
              </a:ext>
            </a:extLst>
          </p:cNvPr>
          <p:cNvPicPr>
            <a:picLocks noChangeAspect="1"/>
          </p:cNvPicPr>
          <p:nvPr/>
        </p:nvPicPr>
        <p:blipFill>
          <a:blip r:embed="rId2"/>
          <a:stretch>
            <a:fillRect/>
          </a:stretch>
        </p:blipFill>
        <p:spPr>
          <a:xfrm>
            <a:off x="-61908" y="976868"/>
            <a:ext cx="5545107" cy="5835948"/>
          </a:xfrm>
          <a:prstGeom prst="rect">
            <a:avLst/>
          </a:prstGeom>
        </p:spPr>
      </p:pic>
      <p:sp>
        <p:nvSpPr>
          <p:cNvPr id="2" name="ZoneTexte 1">
            <a:extLst>
              <a:ext uri="{FF2B5EF4-FFF2-40B4-BE49-F238E27FC236}">
                <a16:creationId xmlns:a16="http://schemas.microsoft.com/office/drawing/2014/main" id="{B19E28AC-8308-4A99-9F35-4690A0EF8875}"/>
              </a:ext>
            </a:extLst>
          </p:cNvPr>
          <p:cNvSpPr txBox="1"/>
          <p:nvPr/>
        </p:nvSpPr>
        <p:spPr>
          <a:xfrm>
            <a:off x="5365161" y="6342797"/>
            <a:ext cx="1184427" cy="276999"/>
          </a:xfrm>
          <a:prstGeom prst="rect">
            <a:avLst/>
          </a:prstGeom>
          <a:noFill/>
        </p:spPr>
        <p:txBody>
          <a:bodyPr wrap="none" rtlCol="0">
            <a:spAutoFit/>
          </a:bodyPr>
          <a:lstStyle/>
          <a:p>
            <a:r>
              <a:rPr lang="fr-FR" sz="1200" dirty="0"/>
              <a:t>Wu et al. (2009)</a:t>
            </a:r>
          </a:p>
        </p:txBody>
      </p:sp>
    </p:spTree>
    <p:extLst>
      <p:ext uri="{BB962C8B-B14F-4D97-AF65-F5344CB8AC3E}">
        <p14:creationId xmlns:p14="http://schemas.microsoft.com/office/powerpoint/2010/main" val="85689816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41768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Synthèse…ce que vous devez savoir:</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A1CDB965-7854-4A5D-9B7A-000A212150B6}"/>
              </a:ext>
            </a:extLst>
          </p:cNvPr>
          <p:cNvSpPr txBox="1"/>
          <p:nvPr/>
        </p:nvSpPr>
        <p:spPr>
          <a:xfrm>
            <a:off x="1476464" y="1536174"/>
            <a:ext cx="7013196" cy="3785652"/>
          </a:xfrm>
          <a:prstGeom prst="rect">
            <a:avLst/>
          </a:prstGeom>
          <a:noFill/>
        </p:spPr>
        <p:txBody>
          <a:bodyPr wrap="square" rtlCol="0">
            <a:spAutoFit/>
          </a:bodyPr>
          <a:lstStyle/>
          <a:p>
            <a:pPr marL="342900" indent="-342900">
              <a:buFont typeface="+mj-lt"/>
              <a:buAutoNum type="arabicPeriod"/>
            </a:pPr>
            <a:r>
              <a:rPr lang="fr-FR" sz="2000" dirty="0"/>
              <a:t>Le vocabulaire et les termes de classification des failles (synthétique vs anti, aveugle vs affleurante…)</a:t>
            </a:r>
          </a:p>
          <a:p>
            <a:pPr marL="342900" indent="-342900">
              <a:buFont typeface="+mj-lt"/>
              <a:buAutoNum type="arabicPeriod"/>
            </a:pPr>
            <a:endParaRPr lang="fr-FR" sz="2000" dirty="0"/>
          </a:p>
          <a:p>
            <a:pPr marL="342900" indent="-342900">
              <a:buFont typeface="+mj-lt"/>
              <a:buAutoNum type="arabicPeriod"/>
            </a:pPr>
            <a:r>
              <a:rPr lang="fr-FR" sz="2000" dirty="0"/>
              <a:t>Les relations entre failles et état de contraintes</a:t>
            </a:r>
          </a:p>
          <a:p>
            <a:pPr marL="342900" indent="-342900">
              <a:buFont typeface="+mj-lt"/>
              <a:buAutoNum type="arabicPeriod"/>
            </a:pPr>
            <a:endParaRPr lang="fr-FR" sz="2000" dirty="0"/>
          </a:p>
          <a:p>
            <a:pPr marL="342900" indent="-342900">
              <a:buFont typeface="+mj-lt"/>
              <a:buAutoNum type="arabicPeriod"/>
            </a:pPr>
            <a:r>
              <a:rPr lang="fr-FR" sz="2000" dirty="0"/>
              <a:t>Les différentes types de failles normales et leurs origines</a:t>
            </a:r>
          </a:p>
          <a:p>
            <a:pPr marL="342900" indent="-342900">
              <a:buFont typeface="+mj-lt"/>
              <a:buAutoNum type="arabicPeriod"/>
            </a:pPr>
            <a:endParaRPr lang="fr-FR" sz="2000" dirty="0"/>
          </a:p>
          <a:p>
            <a:pPr marL="342900" indent="-342900">
              <a:buFont typeface="+mj-lt"/>
              <a:buAutoNum type="arabicPeriod"/>
            </a:pPr>
            <a:r>
              <a:rPr lang="fr-FR" sz="2000" dirty="0"/>
              <a:t>Les interactions entre sédimentation et failles normales (géométrie attendue des sédiments)</a:t>
            </a:r>
          </a:p>
          <a:p>
            <a:pPr marL="342900" indent="-342900">
              <a:buFont typeface="+mj-lt"/>
              <a:buAutoNum type="arabicPeriod"/>
            </a:pPr>
            <a:endParaRPr lang="fr-FR" sz="2000" dirty="0"/>
          </a:p>
          <a:p>
            <a:pPr marL="342900" indent="-342900">
              <a:buFont typeface="+mj-lt"/>
              <a:buAutoNum type="arabicPeriod"/>
            </a:pPr>
            <a:r>
              <a:rPr lang="fr-FR" sz="2000" dirty="0"/>
              <a:t>Les grands contextes d’extension, où l’on peut trouver des failles normales et les mécanismes/processus associées</a:t>
            </a:r>
          </a:p>
        </p:txBody>
      </p:sp>
    </p:spTree>
    <p:extLst>
      <p:ext uri="{BB962C8B-B14F-4D97-AF65-F5344CB8AC3E}">
        <p14:creationId xmlns:p14="http://schemas.microsoft.com/office/powerpoint/2010/main" val="1107807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82944" y="905119"/>
            <a:ext cx="8731045" cy="461665"/>
          </a:xfrm>
          <a:prstGeom prst="rect">
            <a:avLst/>
          </a:prstGeom>
          <a:noFill/>
        </p:spPr>
        <p:txBody>
          <a:bodyPr wrap="square" rtlCol="0">
            <a:spAutoFit/>
          </a:bodyPr>
          <a:lstStyle/>
          <a:p>
            <a:pPr algn="ctr"/>
            <a:r>
              <a:rPr lang="fr-FR" sz="2400" b="1" dirty="0"/>
              <a:t>La notion de failles aveugles vs affleurantes</a:t>
            </a:r>
            <a:endParaRPr lang="fr-FR" sz="2400" dirty="0"/>
          </a:p>
        </p:txBody>
      </p:sp>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90472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II-Autres éléments de classification</a:t>
            </a:r>
          </a:p>
        </p:txBody>
      </p:sp>
      <p:sp>
        <p:nvSpPr>
          <p:cNvPr id="12" name="Rectangle 11">
            <a:extLst>
              <a:ext uri="{FF2B5EF4-FFF2-40B4-BE49-F238E27FC236}">
                <a16:creationId xmlns:a16="http://schemas.microsoft.com/office/drawing/2014/main" id="{50F25D6D-7E5A-49A7-A602-0573FE372164}"/>
              </a:ext>
            </a:extLst>
          </p:cNvPr>
          <p:cNvSpPr/>
          <p:nvPr/>
        </p:nvSpPr>
        <p:spPr>
          <a:xfrm>
            <a:off x="7410450" y="3143250"/>
            <a:ext cx="1104900" cy="704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4566254A-A825-4BE7-A999-03AF0201C9E1}"/>
              </a:ext>
            </a:extLst>
          </p:cNvPr>
          <p:cNvSpPr txBox="1"/>
          <p:nvPr/>
        </p:nvSpPr>
        <p:spPr>
          <a:xfrm>
            <a:off x="3926987" y="5137749"/>
            <a:ext cx="1495922" cy="246221"/>
          </a:xfrm>
          <a:prstGeom prst="rect">
            <a:avLst/>
          </a:prstGeom>
          <a:noFill/>
        </p:spPr>
        <p:txBody>
          <a:bodyPr wrap="none" rtlCol="0">
            <a:spAutoFit/>
          </a:bodyPr>
          <a:lstStyle/>
          <a:p>
            <a:r>
              <a:rPr lang="fr-FR" sz="1000" dirty="0"/>
              <a:t>Figures: JP Brun (Rennes)</a:t>
            </a:r>
          </a:p>
        </p:txBody>
      </p:sp>
      <p:pic>
        <p:nvPicPr>
          <p:cNvPr id="2" name="Image 1">
            <a:extLst>
              <a:ext uri="{FF2B5EF4-FFF2-40B4-BE49-F238E27FC236}">
                <a16:creationId xmlns:a16="http://schemas.microsoft.com/office/drawing/2014/main" id="{9795EC9F-6263-4ADF-99A7-8A22D9DDC5E6}"/>
              </a:ext>
            </a:extLst>
          </p:cNvPr>
          <p:cNvPicPr>
            <a:picLocks noChangeAspect="1"/>
          </p:cNvPicPr>
          <p:nvPr/>
        </p:nvPicPr>
        <p:blipFill>
          <a:blip r:embed="rId2"/>
          <a:stretch>
            <a:fillRect/>
          </a:stretch>
        </p:blipFill>
        <p:spPr>
          <a:xfrm>
            <a:off x="0" y="1642831"/>
            <a:ext cx="9144000" cy="3572338"/>
          </a:xfrm>
          <a:prstGeom prst="rect">
            <a:avLst/>
          </a:prstGeom>
        </p:spPr>
      </p:pic>
      <p:sp>
        <p:nvSpPr>
          <p:cNvPr id="3" name="Rectangle 2">
            <a:extLst>
              <a:ext uri="{FF2B5EF4-FFF2-40B4-BE49-F238E27FC236}">
                <a16:creationId xmlns:a16="http://schemas.microsoft.com/office/drawing/2014/main" id="{8045058D-2EE6-4162-B565-8ED2A4DC748A}"/>
              </a:ext>
            </a:extLst>
          </p:cNvPr>
          <p:cNvSpPr/>
          <p:nvPr/>
        </p:nvSpPr>
        <p:spPr>
          <a:xfrm rot="21420672">
            <a:off x="2551273" y="1691873"/>
            <a:ext cx="1280364" cy="1079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694B6D45-F95B-4251-A9D9-2F097C2B96CA}"/>
              </a:ext>
            </a:extLst>
          </p:cNvPr>
          <p:cNvSpPr txBox="1"/>
          <p:nvPr/>
        </p:nvSpPr>
        <p:spPr>
          <a:xfrm>
            <a:off x="276393" y="5306550"/>
            <a:ext cx="3902735" cy="830997"/>
          </a:xfrm>
          <a:prstGeom prst="rect">
            <a:avLst/>
          </a:prstGeom>
          <a:noFill/>
        </p:spPr>
        <p:txBody>
          <a:bodyPr wrap="none" rtlCol="0">
            <a:spAutoFit/>
          </a:bodyPr>
          <a:lstStyle/>
          <a:p>
            <a:pPr algn="ctr"/>
            <a:r>
              <a:rPr lang="fr-FR" sz="2400" dirty="0">
                <a:solidFill>
                  <a:srgbClr val="FF0000"/>
                </a:solidFill>
              </a:rPr>
              <a:t>Faille affleurante/émergeante</a:t>
            </a:r>
          </a:p>
          <a:p>
            <a:pPr algn="ctr"/>
            <a:r>
              <a:rPr lang="fr-FR" sz="2400" dirty="0">
                <a:solidFill>
                  <a:srgbClr val="FF0000"/>
                </a:solidFill>
              </a:rPr>
              <a:t>(</a:t>
            </a:r>
            <a:r>
              <a:rPr lang="fr-FR" sz="2400" dirty="0" err="1">
                <a:solidFill>
                  <a:srgbClr val="FF0000"/>
                </a:solidFill>
              </a:rPr>
              <a:t>emergent</a:t>
            </a:r>
            <a:r>
              <a:rPr lang="fr-FR" sz="2400" dirty="0">
                <a:solidFill>
                  <a:srgbClr val="FF0000"/>
                </a:solidFill>
              </a:rPr>
              <a:t> </a:t>
            </a:r>
            <a:r>
              <a:rPr lang="fr-FR" sz="2400" dirty="0" err="1">
                <a:solidFill>
                  <a:srgbClr val="FF0000"/>
                </a:solidFill>
              </a:rPr>
              <a:t>fault</a:t>
            </a:r>
            <a:r>
              <a:rPr lang="fr-FR" sz="2400" dirty="0">
                <a:solidFill>
                  <a:srgbClr val="FF0000"/>
                </a:solidFill>
              </a:rPr>
              <a:t>)</a:t>
            </a:r>
          </a:p>
        </p:txBody>
      </p:sp>
      <p:sp>
        <p:nvSpPr>
          <p:cNvPr id="10" name="ZoneTexte 9">
            <a:extLst>
              <a:ext uri="{FF2B5EF4-FFF2-40B4-BE49-F238E27FC236}">
                <a16:creationId xmlns:a16="http://schemas.microsoft.com/office/drawing/2014/main" id="{DECAE39E-24ED-436E-8C78-23D7E4AB0E30}"/>
              </a:ext>
            </a:extLst>
          </p:cNvPr>
          <p:cNvSpPr txBox="1"/>
          <p:nvPr/>
        </p:nvSpPr>
        <p:spPr>
          <a:xfrm>
            <a:off x="5600174" y="5244995"/>
            <a:ext cx="1862626" cy="830997"/>
          </a:xfrm>
          <a:prstGeom prst="rect">
            <a:avLst/>
          </a:prstGeom>
          <a:noFill/>
        </p:spPr>
        <p:txBody>
          <a:bodyPr wrap="none" rtlCol="0">
            <a:spAutoFit/>
          </a:bodyPr>
          <a:lstStyle/>
          <a:p>
            <a:pPr algn="ctr"/>
            <a:r>
              <a:rPr lang="fr-FR" sz="2400" dirty="0">
                <a:solidFill>
                  <a:srgbClr val="FF0000"/>
                </a:solidFill>
              </a:rPr>
              <a:t>Faille aveugle</a:t>
            </a:r>
          </a:p>
          <a:p>
            <a:pPr algn="ctr"/>
            <a:r>
              <a:rPr lang="fr-FR" sz="2400" dirty="0">
                <a:solidFill>
                  <a:srgbClr val="FF0000"/>
                </a:solidFill>
              </a:rPr>
              <a:t>(blind </a:t>
            </a:r>
            <a:r>
              <a:rPr lang="fr-FR" sz="2400" dirty="0" err="1">
                <a:solidFill>
                  <a:srgbClr val="FF0000"/>
                </a:solidFill>
              </a:rPr>
              <a:t>fault</a:t>
            </a:r>
            <a:r>
              <a:rPr lang="fr-FR" sz="2400" dirty="0">
                <a:solidFill>
                  <a:srgbClr val="FF0000"/>
                </a:solidFill>
              </a:rPr>
              <a:t>)</a:t>
            </a:r>
          </a:p>
        </p:txBody>
      </p:sp>
      <p:cxnSp>
        <p:nvCxnSpPr>
          <p:cNvPr id="6" name="Connecteur droit avec flèche 5">
            <a:extLst>
              <a:ext uri="{FF2B5EF4-FFF2-40B4-BE49-F238E27FC236}">
                <a16:creationId xmlns:a16="http://schemas.microsoft.com/office/drawing/2014/main" id="{97566188-F2FD-45A5-980E-BE320C2953AD}"/>
              </a:ext>
            </a:extLst>
          </p:cNvPr>
          <p:cNvCxnSpPr/>
          <p:nvPr/>
        </p:nvCxnSpPr>
        <p:spPr>
          <a:xfrm flipH="1">
            <a:off x="1504335" y="2156914"/>
            <a:ext cx="442452" cy="44617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822FEDF3-1791-4840-B848-71826954F384}"/>
              </a:ext>
            </a:extLst>
          </p:cNvPr>
          <p:cNvSpPr txBox="1"/>
          <p:nvPr/>
        </p:nvSpPr>
        <p:spPr>
          <a:xfrm>
            <a:off x="1862489" y="1756700"/>
            <a:ext cx="2200731" cy="369332"/>
          </a:xfrm>
          <a:prstGeom prst="rect">
            <a:avLst/>
          </a:prstGeom>
          <a:noFill/>
        </p:spPr>
        <p:txBody>
          <a:bodyPr wrap="none" rtlCol="0">
            <a:spAutoFit/>
          </a:bodyPr>
          <a:lstStyle/>
          <a:p>
            <a:r>
              <a:rPr lang="fr-FR" dirty="0">
                <a:solidFill>
                  <a:srgbClr val="FF0000"/>
                </a:solidFill>
              </a:rPr>
              <a:t>Escarpement de faille</a:t>
            </a:r>
          </a:p>
        </p:txBody>
      </p:sp>
      <p:sp>
        <p:nvSpPr>
          <p:cNvPr id="13" name="Rectangle 12">
            <a:extLst>
              <a:ext uri="{FF2B5EF4-FFF2-40B4-BE49-F238E27FC236}">
                <a16:creationId xmlns:a16="http://schemas.microsoft.com/office/drawing/2014/main" id="{80BF0DA9-B40D-45B1-AE29-F7A8BA9ADAAE}"/>
              </a:ext>
            </a:extLst>
          </p:cNvPr>
          <p:cNvSpPr/>
          <p:nvPr/>
        </p:nvSpPr>
        <p:spPr>
          <a:xfrm>
            <a:off x="7462800" y="1691873"/>
            <a:ext cx="1280364" cy="1079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9739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82944" y="905119"/>
            <a:ext cx="8731045" cy="461665"/>
          </a:xfrm>
          <a:prstGeom prst="rect">
            <a:avLst/>
          </a:prstGeom>
          <a:noFill/>
        </p:spPr>
        <p:txBody>
          <a:bodyPr wrap="square" rtlCol="0">
            <a:spAutoFit/>
          </a:bodyPr>
          <a:lstStyle/>
          <a:p>
            <a:pPr algn="ctr"/>
            <a:r>
              <a:rPr lang="fr-FR" sz="2400" b="1" dirty="0"/>
              <a:t>La notion d’escarpement de faille: faille normale</a:t>
            </a:r>
            <a:endParaRPr lang="fr-FR" sz="2400" dirty="0"/>
          </a:p>
        </p:txBody>
      </p:sp>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90472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II-Autres éléments de classification</a:t>
            </a:r>
          </a:p>
        </p:txBody>
      </p:sp>
      <p:sp>
        <p:nvSpPr>
          <p:cNvPr id="12" name="Rectangle 11">
            <a:extLst>
              <a:ext uri="{FF2B5EF4-FFF2-40B4-BE49-F238E27FC236}">
                <a16:creationId xmlns:a16="http://schemas.microsoft.com/office/drawing/2014/main" id="{50F25D6D-7E5A-49A7-A602-0573FE372164}"/>
              </a:ext>
            </a:extLst>
          </p:cNvPr>
          <p:cNvSpPr/>
          <p:nvPr/>
        </p:nvSpPr>
        <p:spPr>
          <a:xfrm>
            <a:off x="7410450" y="3143250"/>
            <a:ext cx="1104900" cy="704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descr="Une image contenant extérieur, montagne, nature, neige&#10;&#10;Description générée automatiquement">
            <a:extLst>
              <a:ext uri="{FF2B5EF4-FFF2-40B4-BE49-F238E27FC236}">
                <a16:creationId xmlns:a16="http://schemas.microsoft.com/office/drawing/2014/main" id="{F50D0E2F-DAB5-4184-85FA-EECBB811BBA3}"/>
              </a:ext>
            </a:extLst>
          </p:cNvPr>
          <p:cNvPicPr>
            <a:picLocks noChangeAspect="1"/>
          </p:cNvPicPr>
          <p:nvPr/>
        </p:nvPicPr>
        <p:blipFill rotWithShape="1">
          <a:blip r:embed="rId2">
            <a:extLst>
              <a:ext uri="{28A0092B-C50C-407E-A947-70E740481C1C}">
                <a14:useLocalDpi xmlns:a14="http://schemas.microsoft.com/office/drawing/2010/main" val="0"/>
              </a:ext>
            </a:extLst>
          </a:blip>
          <a:srcRect t="12000"/>
          <a:stretch/>
        </p:blipFill>
        <p:spPr>
          <a:xfrm>
            <a:off x="0" y="1643427"/>
            <a:ext cx="9144000" cy="4536150"/>
          </a:xfrm>
          <a:prstGeom prst="rect">
            <a:avLst/>
          </a:prstGeom>
        </p:spPr>
      </p:pic>
      <p:cxnSp>
        <p:nvCxnSpPr>
          <p:cNvPr id="15" name="Connecteur droit avec flèche 14">
            <a:extLst>
              <a:ext uri="{FF2B5EF4-FFF2-40B4-BE49-F238E27FC236}">
                <a16:creationId xmlns:a16="http://schemas.microsoft.com/office/drawing/2014/main" id="{C56D59F1-F54E-4063-A3C9-AEBCCB3799C9}"/>
              </a:ext>
            </a:extLst>
          </p:cNvPr>
          <p:cNvCxnSpPr/>
          <p:nvPr/>
        </p:nvCxnSpPr>
        <p:spPr>
          <a:xfrm>
            <a:off x="892277" y="3635480"/>
            <a:ext cx="464575" cy="236711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2E3A4CD2-0CB4-46AC-AACE-CE0C9670E8CB}"/>
              </a:ext>
            </a:extLst>
          </p:cNvPr>
          <p:cNvSpPr txBox="1"/>
          <p:nvPr/>
        </p:nvSpPr>
        <p:spPr>
          <a:xfrm>
            <a:off x="1659194" y="4819038"/>
            <a:ext cx="3040769" cy="1200329"/>
          </a:xfrm>
          <a:prstGeom prst="rect">
            <a:avLst/>
          </a:prstGeom>
          <a:solidFill>
            <a:schemeClr val="bg1"/>
          </a:solidFill>
        </p:spPr>
        <p:txBody>
          <a:bodyPr wrap="none" rtlCol="0">
            <a:spAutoFit/>
          </a:bodyPr>
          <a:lstStyle/>
          <a:p>
            <a:r>
              <a:rPr lang="fr-FR" dirty="0">
                <a:solidFill>
                  <a:srgbClr val="FF0000"/>
                </a:solidFill>
              </a:rPr>
              <a:t>Déplacement cumulé</a:t>
            </a:r>
          </a:p>
          <a:p>
            <a:r>
              <a:rPr lang="fr-FR" dirty="0">
                <a:solidFill>
                  <a:srgbClr val="FF0000"/>
                </a:solidFill>
              </a:rPr>
              <a:t>lors de la crise sismique</a:t>
            </a:r>
          </a:p>
          <a:p>
            <a:r>
              <a:rPr lang="fr-FR" dirty="0">
                <a:solidFill>
                  <a:srgbClr val="FF0000"/>
                </a:solidFill>
              </a:rPr>
              <a:t>de </a:t>
            </a:r>
            <a:r>
              <a:rPr lang="fr-FR" dirty="0" err="1">
                <a:solidFill>
                  <a:srgbClr val="FF0000"/>
                </a:solidFill>
              </a:rPr>
              <a:t>Norcia</a:t>
            </a:r>
            <a:r>
              <a:rPr lang="fr-FR" dirty="0">
                <a:solidFill>
                  <a:srgbClr val="FF0000"/>
                </a:solidFill>
              </a:rPr>
              <a:t> (</a:t>
            </a:r>
            <a:r>
              <a:rPr lang="fr-FR" dirty="0" err="1">
                <a:solidFill>
                  <a:srgbClr val="FF0000"/>
                </a:solidFill>
              </a:rPr>
              <a:t>Apenin</a:t>
            </a:r>
            <a:r>
              <a:rPr lang="fr-FR" dirty="0">
                <a:solidFill>
                  <a:srgbClr val="FF0000"/>
                </a:solidFill>
              </a:rPr>
              <a:t>, Italie)</a:t>
            </a:r>
          </a:p>
          <a:p>
            <a:r>
              <a:rPr lang="fr-FR" dirty="0">
                <a:solidFill>
                  <a:srgbClr val="FF0000"/>
                </a:solidFill>
              </a:rPr>
              <a:t>Aout-octobre 2016- 200 morts</a:t>
            </a:r>
          </a:p>
        </p:txBody>
      </p:sp>
      <p:sp>
        <p:nvSpPr>
          <p:cNvPr id="17" name="ZoneTexte 16">
            <a:extLst>
              <a:ext uri="{FF2B5EF4-FFF2-40B4-BE49-F238E27FC236}">
                <a16:creationId xmlns:a16="http://schemas.microsoft.com/office/drawing/2014/main" id="{36D7BE48-0A6C-4EE8-A693-8039E9B7DF06}"/>
              </a:ext>
            </a:extLst>
          </p:cNvPr>
          <p:cNvSpPr txBox="1"/>
          <p:nvPr/>
        </p:nvSpPr>
        <p:spPr>
          <a:xfrm>
            <a:off x="7188230" y="5190134"/>
            <a:ext cx="1901674" cy="646331"/>
          </a:xfrm>
          <a:prstGeom prst="rect">
            <a:avLst/>
          </a:prstGeom>
          <a:noFill/>
        </p:spPr>
        <p:txBody>
          <a:bodyPr wrap="none" rtlCol="0">
            <a:spAutoFit/>
          </a:bodyPr>
          <a:lstStyle/>
          <a:p>
            <a:r>
              <a:rPr lang="fr-FR" dirty="0">
                <a:solidFill>
                  <a:schemeClr val="bg1"/>
                </a:solidFill>
              </a:rPr>
              <a:t>Stage Terrain M2</a:t>
            </a:r>
          </a:p>
          <a:p>
            <a:r>
              <a:rPr lang="fr-FR" dirty="0">
                <a:solidFill>
                  <a:schemeClr val="bg1"/>
                </a:solidFill>
              </a:rPr>
              <a:t>Photo personnelle</a:t>
            </a:r>
          </a:p>
        </p:txBody>
      </p:sp>
      <p:sp>
        <p:nvSpPr>
          <p:cNvPr id="18" name="ZoneTexte 17">
            <a:extLst>
              <a:ext uri="{FF2B5EF4-FFF2-40B4-BE49-F238E27FC236}">
                <a16:creationId xmlns:a16="http://schemas.microsoft.com/office/drawing/2014/main" id="{FFEB9B92-B46C-4650-890D-2349742DC951}"/>
              </a:ext>
            </a:extLst>
          </p:cNvPr>
          <p:cNvSpPr txBox="1"/>
          <p:nvPr/>
        </p:nvSpPr>
        <p:spPr>
          <a:xfrm>
            <a:off x="4826621" y="4303734"/>
            <a:ext cx="4263283" cy="954107"/>
          </a:xfrm>
          <a:prstGeom prst="rect">
            <a:avLst/>
          </a:prstGeom>
          <a:noFill/>
        </p:spPr>
        <p:txBody>
          <a:bodyPr wrap="none" rtlCol="0">
            <a:spAutoFit/>
          </a:bodyPr>
          <a:lstStyle/>
          <a:p>
            <a:r>
              <a:rPr lang="fr-FR" sz="2800" dirty="0">
                <a:solidFill>
                  <a:schemeClr val="bg1"/>
                </a:solidFill>
              </a:rPr>
              <a:t>Miroir de la faille de </a:t>
            </a:r>
            <a:r>
              <a:rPr lang="fr-FR" sz="2800" dirty="0" err="1">
                <a:solidFill>
                  <a:schemeClr val="bg1"/>
                </a:solidFill>
              </a:rPr>
              <a:t>Vettore</a:t>
            </a:r>
            <a:endParaRPr lang="fr-FR" sz="2800" dirty="0">
              <a:solidFill>
                <a:schemeClr val="bg1"/>
              </a:solidFill>
            </a:endParaRPr>
          </a:p>
          <a:p>
            <a:r>
              <a:rPr lang="fr-FR" sz="2800" dirty="0">
                <a:solidFill>
                  <a:schemeClr val="bg1"/>
                </a:solidFill>
              </a:rPr>
              <a:t>(</a:t>
            </a:r>
            <a:r>
              <a:rPr lang="fr-FR" sz="2800" dirty="0" err="1">
                <a:solidFill>
                  <a:schemeClr val="bg1"/>
                </a:solidFill>
              </a:rPr>
              <a:t>Apenin</a:t>
            </a:r>
            <a:r>
              <a:rPr lang="fr-FR" sz="2800" dirty="0">
                <a:solidFill>
                  <a:schemeClr val="bg1"/>
                </a:solidFill>
              </a:rPr>
              <a:t>, Italie)</a:t>
            </a:r>
          </a:p>
        </p:txBody>
      </p:sp>
      <p:pic>
        <p:nvPicPr>
          <p:cNvPr id="2" name="Image 1">
            <a:extLst>
              <a:ext uri="{FF2B5EF4-FFF2-40B4-BE49-F238E27FC236}">
                <a16:creationId xmlns:a16="http://schemas.microsoft.com/office/drawing/2014/main" id="{9795EC9F-6263-4ADF-99A7-8A22D9DDC5E6}"/>
              </a:ext>
            </a:extLst>
          </p:cNvPr>
          <p:cNvPicPr>
            <a:picLocks noChangeAspect="1"/>
          </p:cNvPicPr>
          <p:nvPr/>
        </p:nvPicPr>
        <p:blipFill rotWithShape="1">
          <a:blip r:embed="rId3"/>
          <a:srcRect l="771" t="-3309" r="50000" b="3309"/>
          <a:stretch/>
        </p:blipFill>
        <p:spPr>
          <a:xfrm>
            <a:off x="6350583" y="1418627"/>
            <a:ext cx="2793417" cy="2216853"/>
          </a:xfrm>
          <a:prstGeom prst="rect">
            <a:avLst/>
          </a:prstGeom>
        </p:spPr>
      </p:pic>
      <p:sp>
        <p:nvSpPr>
          <p:cNvPr id="3" name="Rectangle 2">
            <a:extLst>
              <a:ext uri="{FF2B5EF4-FFF2-40B4-BE49-F238E27FC236}">
                <a16:creationId xmlns:a16="http://schemas.microsoft.com/office/drawing/2014/main" id="{8045058D-2EE6-4162-B565-8ED2A4DC748A}"/>
              </a:ext>
            </a:extLst>
          </p:cNvPr>
          <p:cNvSpPr/>
          <p:nvPr/>
        </p:nvSpPr>
        <p:spPr>
          <a:xfrm rot="21420672">
            <a:off x="7787852" y="1103731"/>
            <a:ext cx="1280364" cy="1079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822FEDF3-1791-4840-B848-71826954F384}"/>
              </a:ext>
            </a:extLst>
          </p:cNvPr>
          <p:cNvSpPr txBox="1"/>
          <p:nvPr/>
        </p:nvSpPr>
        <p:spPr>
          <a:xfrm>
            <a:off x="0" y="1880722"/>
            <a:ext cx="4205447" cy="1200329"/>
          </a:xfrm>
          <a:prstGeom prst="rect">
            <a:avLst/>
          </a:prstGeom>
          <a:noFill/>
        </p:spPr>
        <p:txBody>
          <a:bodyPr wrap="none" rtlCol="0">
            <a:spAutoFit/>
          </a:bodyPr>
          <a:lstStyle/>
          <a:p>
            <a:r>
              <a:rPr lang="fr-FR" sz="3600" dirty="0">
                <a:solidFill>
                  <a:schemeClr val="bg1"/>
                </a:solidFill>
              </a:rPr>
              <a:t>Escarpement de faille</a:t>
            </a:r>
          </a:p>
          <a:p>
            <a:r>
              <a:rPr lang="fr-FR" sz="3600" dirty="0">
                <a:solidFill>
                  <a:schemeClr val="bg1"/>
                </a:solidFill>
              </a:rPr>
              <a:t>(ici = miroir de faille)</a:t>
            </a:r>
          </a:p>
        </p:txBody>
      </p:sp>
      <p:sp>
        <p:nvSpPr>
          <p:cNvPr id="5" name="Ellipse 4">
            <a:extLst>
              <a:ext uri="{FF2B5EF4-FFF2-40B4-BE49-F238E27FC236}">
                <a16:creationId xmlns:a16="http://schemas.microsoft.com/office/drawing/2014/main" id="{508F4822-6619-4982-9F1B-048189DC0F7E}"/>
              </a:ext>
            </a:extLst>
          </p:cNvPr>
          <p:cNvSpPr/>
          <p:nvPr/>
        </p:nvSpPr>
        <p:spPr>
          <a:xfrm>
            <a:off x="6858000" y="1942136"/>
            <a:ext cx="1104900" cy="44036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21234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90472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II-Autres éléments de classification</a:t>
            </a:r>
          </a:p>
        </p:txBody>
      </p:sp>
      <p:sp>
        <p:nvSpPr>
          <p:cNvPr id="12" name="Rectangle 11">
            <a:extLst>
              <a:ext uri="{FF2B5EF4-FFF2-40B4-BE49-F238E27FC236}">
                <a16:creationId xmlns:a16="http://schemas.microsoft.com/office/drawing/2014/main" id="{50F25D6D-7E5A-49A7-A602-0573FE372164}"/>
              </a:ext>
            </a:extLst>
          </p:cNvPr>
          <p:cNvSpPr/>
          <p:nvPr/>
        </p:nvSpPr>
        <p:spPr>
          <a:xfrm>
            <a:off x="7410450" y="3143250"/>
            <a:ext cx="1104900" cy="704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Fault-scarp features along the Beichuan and Pengguan faults of the middle Longmen Shan thrust belt, eastern Tibetan. (a) simple thrust scarp; (b) hanging-wall collapse scarp; (c) simple pressure ridge; (d) dextral pressure ridge; (e) fault-related fold scarp; (f) backthrust pressure ridge; (g) pavement suprathrust scarp; (h) local normal fault scarp.">
            <a:extLst>
              <a:ext uri="{FF2B5EF4-FFF2-40B4-BE49-F238E27FC236}">
                <a16:creationId xmlns:a16="http://schemas.microsoft.com/office/drawing/2014/main" id="{C72B06ED-4AD7-483E-A389-5F21984BCB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3369"/>
          <a:stretch/>
        </p:blipFill>
        <p:spPr bwMode="auto">
          <a:xfrm>
            <a:off x="0" y="1902342"/>
            <a:ext cx="9070907" cy="1442484"/>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02EB28F-BCBA-4A80-B756-160ADFBAE6EB}"/>
              </a:ext>
            </a:extLst>
          </p:cNvPr>
          <p:cNvSpPr txBox="1"/>
          <p:nvPr/>
        </p:nvSpPr>
        <p:spPr>
          <a:xfrm>
            <a:off x="7509200" y="3389738"/>
            <a:ext cx="1588320" cy="369332"/>
          </a:xfrm>
          <a:prstGeom prst="rect">
            <a:avLst/>
          </a:prstGeom>
          <a:noFill/>
        </p:spPr>
        <p:txBody>
          <a:bodyPr wrap="none" rtlCol="0">
            <a:spAutoFit/>
          </a:bodyPr>
          <a:lstStyle/>
          <a:p>
            <a:r>
              <a:rPr lang="fr-FR" dirty="0"/>
              <a:t>Yu et al. (2010)</a:t>
            </a:r>
          </a:p>
        </p:txBody>
      </p:sp>
      <p:sp>
        <p:nvSpPr>
          <p:cNvPr id="19" name="ZoneTexte 18">
            <a:extLst>
              <a:ext uri="{FF2B5EF4-FFF2-40B4-BE49-F238E27FC236}">
                <a16:creationId xmlns:a16="http://schemas.microsoft.com/office/drawing/2014/main" id="{24E3A48F-04B8-485C-A5B0-F4D368A518AE}"/>
              </a:ext>
            </a:extLst>
          </p:cNvPr>
          <p:cNvSpPr txBox="1"/>
          <p:nvPr/>
        </p:nvSpPr>
        <p:spPr>
          <a:xfrm>
            <a:off x="82944" y="932344"/>
            <a:ext cx="8731045" cy="461665"/>
          </a:xfrm>
          <a:prstGeom prst="rect">
            <a:avLst/>
          </a:prstGeom>
          <a:noFill/>
        </p:spPr>
        <p:txBody>
          <a:bodyPr wrap="square" rtlCol="0">
            <a:spAutoFit/>
          </a:bodyPr>
          <a:lstStyle/>
          <a:p>
            <a:pPr algn="ctr"/>
            <a:r>
              <a:rPr lang="fr-FR" sz="2400" b="1" dirty="0"/>
              <a:t>La notion d’escarpement de faille: faille inverse</a:t>
            </a:r>
            <a:endParaRPr lang="fr-FR" sz="2400" dirty="0"/>
          </a:p>
        </p:txBody>
      </p:sp>
      <p:pic>
        <p:nvPicPr>
          <p:cNvPr id="21" name="Image 20">
            <a:extLst>
              <a:ext uri="{FF2B5EF4-FFF2-40B4-BE49-F238E27FC236}">
                <a16:creationId xmlns:a16="http://schemas.microsoft.com/office/drawing/2014/main" id="{871235F9-9CD6-49C4-98A2-DDDF77F803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262859"/>
            <a:ext cx="9144000" cy="1584486"/>
          </a:xfrm>
          <a:prstGeom prst="rect">
            <a:avLst/>
          </a:prstGeom>
        </p:spPr>
      </p:pic>
      <p:sp>
        <p:nvSpPr>
          <p:cNvPr id="6" name="ZoneTexte 5">
            <a:extLst>
              <a:ext uri="{FF2B5EF4-FFF2-40B4-BE49-F238E27FC236}">
                <a16:creationId xmlns:a16="http://schemas.microsoft.com/office/drawing/2014/main" id="{4F190298-33E1-4451-9A39-5DB6951ACBA7}"/>
              </a:ext>
            </a:extLst>
          </p:cNvPr>
          <p:cNvSpPr txBox="1"/>
          <p:nvPr/>
        </p:nvSpPr>
        <p:spPr>
          <a:xfrm>
            <a:off x="330011" y="4161192"/>
            <a:ext cx="7629653" cy="646331"/>
          </a:xfrm>
          <a:prstGeom prst="rect">
            <a:avLst/>
          </a:prstGeom>
          <a:noFill/>
        </p:spPr>
        <p:txBody>
          <a:bodyPr wrap="none" rtlCol="0">
            <a:spAutoFit/>
          </a:bodyPr>
          <a:lstStyle/>
          <a:p>
            <a:r>
              <a:rPr lang="fr-FR" sz="3600" dirty="0"/>
              <a:t>NB: le miroir n’est en général pas visible</a:t>
            </a:r>
          </a:p>
        </p:txBody>
      </p:sp>
      <p:sp>
        <p:nvSpPr>
          <p:cNvPr id="2" name="ZoneTexte 1">
            <a:extLst>
              <a:ext uri="{FF2B5EF4-FFF2-40B4-BE49-F238E27FC236}">
                <a16:creationId xmlns:a16="http://schemas.microsoft.com/office/drawing/2014/main" id="{CE28D3C7-2939-4E2C-A976-4C8B6FC299E8}"/>
              </a:ext>
            </a:extLst>
          </p:cNvPr>
          <p:cNvSpPr txBox="1"/>
          <p:nvPr/>
        </p:nvSpPr>
        <p:spPr>
          <a:xfrm>
            <a:off x="82944" y="5262859"/>
            <a:ext cx="2912336" cy="276999"/>
          </a:xfrm>
          <a:prstGeom prst="rect">
            <a:avLst/>
          </a:prstGeom>
          <a:noFill/>
        </p:spPr>
        <p:txBody>
          <a:bodyPr wrap="none" rtlCol="0">
            <a:spAutoFit/>
          </a:bodyPr>
          <a:lstStyle/>
          <a:p>
            <a:r>
              <a:rPr lang="fr-FR" sz="1200" dirty="0" err="1"/>
              <a:t>Tianshan</a:t>
            </a:r>
            <a:r>
              <a:rPr lang="fr-FR" sz="1200" dirty="0"/>
              <a:t>, Asie Centrale (photo personnelle)</a:t>
            </a:r>
          </a:p>
        </p:txBody>
      </p:sp>
      <p:sp>
        <p:nvSpPr>
          <p:cNvPr id="3" name="Forme libre : forme 2">
            <a:extLst>
              <a:ext uri="{FF2B5EF4-FFF2-40B4-BE49-F238E27FC236}">
                <a16:creationId xmlns:a16="http://schemas.microsoft.com/office/drawing/2014/main" id="{9D5F5350-2A02-40B8-A72F-F6C0D589C078}"/>
              </a:ext>
            </a:extLst>
          </p:cNvPr>
          <p:cNvSpPr/>
          <p:nvPr/>
        </p:nvSpPr>
        <p:spPr>
          <a:xfrm>
            <a:off x="1800225" y="5924550"/>
            <a:ext cx="7410450" cy="781050"/>
          </a:xfrm>
          <a:custGeom>
            <a:avLst/>
            <a:gdLst>
              <a:gd name="connsiteX0" fmla="*/ 0 w 7410450"/>
              <a:gd name="connsiteY0" fmla="*/ 0 h 781050"/>
              <a:gd name="connsiteX1" fmla="*/ 123825 w 7410450"/>
              <a:gd name="connsiteY1" fmla="*/ 9525 h 781050"/>
              <a:gd name="connsiteX2" fmla="*/ 180975 w 7410450"/>
              <a:gd name="connsiteY2" fmla="*/ 38100 h 781050"/>
              <a:gd name="connsiteX3" fmla="*/ 238125 w 7410450"/>
              <a:gd name="connsiteY3" fmla="*/ 57150 h 781050"/>
              <a:gd name="connsiteX4" fmla="*/ 323850 w 7410450"/>
              <a:gd name="connsiteY4" fmla="*/ 85725 h 781050"/>
              <a:gd name="connsiteX5" fmla="*/ 352425 w 7410450"/>
              <a:gd name="connsiteY5" fmla="*/ 95250 h 781050"/>
              <a:gd name="connsiteX6" fmla="*/ 381000 w 7410450"/>
              <a:gd name="connsiteY6" fmla="*/ 114300 h 781050"/>
              <a:gd name="connsiteX7" fmla="*/ 438150 w 7410450"/>
              <a:gd name="connsiteY7" fmla="*/ 133350 h 781050"/>
              <a:gd name="connsiteX8" fmla="*/ 523875 w 7410450"/>
              <a:gd name="connsiteY8" fmla="*/ 171450 h 781050"/>
              <a:gd name="connsiteX9" fmla="*/ 552450 w 7410450"/>
              <a:gd name="connsiteY9" fmla="*/ 180975 h 781050"/>
              <a:gd name="connsiteX10" fmla="*/ 600075 w 7410450"/>
              <a:gd name="connsiteY10" fmla="*/ 190500 h 781050"/>
              <a:gd name="connsiteX11" fmla="*/ 628650 w 7410450"/>
              <a:gd name="connsiteY11" fmla="*/ 200025 h 781050"/>
              <a:gd name="connsiteX12" fmla="*/ 857250 w 7410450"/>
              <a:gd name="connsiteY12" fmla="*/ 209550 h 781050"/>
              <a:gd name="connsiteX13" fmla="*/ 895350 w 7410450"/>
              <a:gd name="connsiteY13" fmla="*/ 219075 h 781050"/>
              <a:gd name="connsiteX14" fmla="*/ 923925 w 7410450"/>
              <a:gd name="connsiteY14" fmla="*/ 228600 h 781050"/>
              <a:gd name="connsiteX15" fmla="*/ 971550 w 7410450"/>
              <a:gd name="connsiteY15" fmla="*/ 238125 h 781050"/>
              <a:gd name="connsiteX16" fmla="*/ 1000125 w 7410450"/>
              <a:gd name="connsiteY16" fmla="*/ 247650 h 781050"/>
              <a:gd name="connsiteX17" fmla="*/ 1038225 w 7410450"/>
              <a:gd name="connsiteY17" fmla="*/ 257175 h 781050"/>
              <a:gd name="connsiteX18" fmla="*/ 1095375 w 7410450"/>
              <a:gd name="connsiteY18" fmla="*/ 276225 h 781050"/>
              <a:gd name="connsiteX19" fmla="*/ 1123950 w 7410450"/>
              <a:gd name="connsiteY19" fmla="*/ 285750 h 781050"/>
              <a:gd name="connsiteX20" fmla="*/ 1190625 w 7410450"/>
              <a:gd name="connsiteY20" fmla="*/ 314325 h 781050"/>
              <a:gd name="connsiteX21" fmla="*/ 1276350 w 7410450"/>
              <a:gd name="connsiteY21" fmla="*/ 342900 h 781050"/>
              <a:gd name="connsiteX22" fmla="*/ 1304925 w 7410450"/>
              <a:gd name="connsiteY22" fmla="*/ 352425 h 781050"/>
              <a:gd name="connsiteX23" fmla="*/ 1343025 w 7410450"/>
              <a:gd name="connsiteY23" fmla="*/ 361950 h 781050"/>
              <a:gd name="connsiteX24" fmla="*/ 1400175 w 7410450"/>
              <a:gd name="connsiteY24" fmla="*/ 381000 h 781050"/>
              <a:gd name="connsiteX25" fmla="*/ 1543050 w 7410450"/>
              <a:gd name="connsiteY25" fmla="*/ 390525 h 781050"/>
              <a:gd name="connsiteX26" fmla="*/ 1885950 w 7410450"/>
              <a:gd name="connsiteY26" fmla="*/ 390525 h 781050"/>
              <a:gd name="connsiteX27" fmla="*/ 2257425 w 7410450"/>
              <a:gd name="connsiteY27" fmla="*/ 400050 h 781050"/>
              <a:gd name="connsiteX28" fmla="*/ 2343150 w 7410450"/>
              <a:gd name="connsiteY28" fmla="*/ 419100 h 781050"/>
              <a:gd name="connsiteX29" fmla="*/ 2371725 w 7410450"/>
              <a:gd name="connsiteY29" fmla="*/ 438150 h 781050"/>
              <a:gd name="connsiteX30" fmla="*/ 2409825 w 7410450"/>
              <a:gd name="connsiteY30" fmla="*/ 447675 h 781050"/>
              <a:gd name="connsiteX31" fmla="*/ 2466975 w 7410450"/>
              <a:gd name="connsiteY31" fmla="*/ 466725 h 781050"/>
              <a:gd name="connsiteX32" fmla="*/ 3219450 w 7410450"/>
              <a:gd name="connsiteY32" fmla="*/ 476250 h 781050"/>
              <a:gd name="connsiteX33" fmla="*/ 4029075 w 7410450"/>
              <a:gd name="connsiteY33" fmla="*/ 504825 h 781050"/>
              <a:gd name="connsiteX34" fmla="*/ 4067175 w 7410450"/>
              <a:gd name="connsiteY34" fmla="*/ 514350 h 781050"/>
              <a:gd name="connsiteX35" fmla="*/ 4276725 w 7410450"/>
              <a:gd name="connsiteY35" fmla="*/ 533400 h 781050"/>
              <a:gd name="connsiteX36" fmla="*/ 4419600 w 7410450"/>
              <a:gd name="connsiteY36" fmla="*/ 523875 h 781050"/>
              <a:gd name="connsiteX37" fmla="*/ 4457700 w 7410450"/>
              <a:gd name="connsiteY37" fmla="*/ 514350 h 781050"/>
              <a:gd name="connsiteX38" fmla="*/ 4505325 w 7410450"/>
              <a:gd name="connsiteY38" fmla="*/ 504825 h 781050"/>
              <a:gd name="connsiteX39" fmla="*/ 4600575 w 7410450"/>
              <a:gd name="connsiteY39" fmla="*/ 495300 h 781050"/>
              <a:gd name="connsiteX40" fmla="*/ 4629150 w 7410450"/>
              <a:gd name="connsiteY40" fmla="*/ 485775 h 781050"/>
              <a:gd name="connsiteX41" fmla="*/ 4686300 w 7410450"/>
              <a:gd name="connsiteY41" fmla="*/ 476250 h 781050"/>
              <a:gd name="connsiteX42" fmla="*/ 4733925 w 7410450"/>
              <a:gd name="connsiteY42" fmla="*/ 466725 h 781050"/>
              <a:gd name="connsiteX43" fmla="*/ 5229225 w 7410450"/>
              <a:gd name="connsiteY43" fmla="*/ 476250 h 781050"/>
              <a:gd name="connsiteX44" fmla="*/ 5257800 w 7410450"/>
              <a:gd name="connsiteY44" fmla="*/ 485775 h 781050"/>
              <a:gd name="connsiteX45" fmla="*/ 5295900 w 7410450"/>
              <a:gd name="connsiteY45" fmla="*/ 495300 h 781050"/>
              <a:gd name="connsiteX46" fmla="*/ 5353050 w 7410450"/>
              <a:gd name="connsiteY46" fmla="*/ 514350 h 781050"/>
              <a:gd name="connsiteX47" fmla="*/ 5391150 w 7410450"/>
              <a:gd name="connsiteY47" fmla="*/ 523875 h 781050"/>
              <a:gd name="connsiteX48" fmla="*/ 5419725 w 7410450"/>
              <a:gd name="connsiteY48" fmla="*/ 533400 h 781050"/>
              <a:gd name="connsiteX49" fmla="*/ 5505450 w 7410450"/>
              <a:gd name="connsiteY49" fmla="*/ 542925 h 781050"/>
              <a:gd name="connsiteX50" fmla="*/ 5553075 w 7410450"/>
              <a:gd name="connsiteY50" fmla="*/ 552450 h 781050"/>
              <a:gd name="connsiteX51" fmla="*/ 6124575 w 7410450"/>
              <a:gd name="connsiteY51" fmla="*/ 571500 h 781050"/>
              <a:gd name="connsiteX52" fmla="*/ 6229350 w 7410450"/>
              <a:gd name="connsiteY52" fmla="*/ 600075 h 781050"/>
              <a:gd name="connsiteX53" fmla="*/ 6257925 w 7410450"/>
              <a:gd name="connsiteY53" fmla="*/ 609600 h 781050"/>
              <a:gd name="connsiteX54" fmla="*/ 6296025 w 7410450"/>
              <a:gd name="connsiteY54" fmla="*/ 628650 h 781050"/>
              <a:gd name="connsiteX55" fmla="*/ 6381750 w 7410450"/>
              <a:gd name="connsiteY55" fmla="*/ 638175 h 781050"/>
              <a:gd name="connsiteX56" fmla="*/ 6438900 w 7410450"/>
              <a:gd name="connsiteY56" fmla="*/ 647700 h 781050"/>
              <a:gd name="connsiteX57" fmla="*/ 6524625 w 7410450"/>
              <a:gd name="connsiteY57" fmla="*/ 666750 h 781050"/>
              <a:gd name="connsiteX58" fmla="*/ 6858000 w 7410450"/>
              <a:gd name="connsiteY58" fmla="*/ 695325 h 781050"/>
              <a:gd name="connsiteX59" fmla="*/ 6962775 w 7410450"/>
              <a:gd name="connsiteY59" fmla="*/ 714375 h 781050"/>
              <a:gd name="connsiteX60" fmla="*/ 7000875 w 7410450"/>
              <a:gd name="connsiteY60" fmla="*/ 723900 h 781050"/>
              <a:gd name="connsiteX61" fmla="*/ 7096125 w 7410450"/>
              <a:gd name="connsiteY61" fmla="*/ 733425 h 781050"/>
              <a:gd name="connsiteX62" fmla="*/ 7153275 w 7410450"/>
              <a:gd name="connsiteY62" fmla="*/ 752475 h 781050"/>
              <a:gd name="connsiteX63" fmla="*/ 7353300 w 7410450"/>
              <a:gd name="connsiteY63" fmla="*/ 781050 h 781050"/>
              <a:gd name="connsiteX64" fmla="*/ 7410450 w 7410450"/>
              <a:gd name="connsiteY64" fmla="*/ 781050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7410450" h="781050">
                <a:moveTo>
                  <a:pt x="0" y="0"/>
                </a:moveTo>
                <a:cubicBezTo>
                  <a:pt x="41275" y="3175"/>
                  <a:pt x="82748" y="4390"/>
                  <a:pt x="123825" y="9525"/>
                </a:cubicBezTo>
                <a:cubicBezTo>
                  <a:pt x="160073" y="14056"/>
                  <a:pt x="147680" y="23302"/>
                  <a:pt x="180975" y="38100"/>
                </a:cubicBezTo>
                <a:cubicBezTo>
                  <a:pt x="199325" y="46255"/>
                  <a:pt x="219075" y="50800"/>
                  <a:pt x="238125" y="57150"/>
                </a:cubicBezTo>
                <a:lnTo>
                  <a:pt x="323850" y="85725"/>
                </a:lnTo>
                <a:cubicBezTo>
                  <a:pt x="333375" y="88900"/>
                  <a:pt x="344071" y="89681"/>
                  <a:pt x="352425" y="95250"/>
                </a:cubicBezTo>
                <a:cubicBezTo>
                  <a:pt x="361950" y="101600"/>
                  <a:pt x="370539" y="109651"/>
                  <a:pt x="381000" y="114300"/>
                </a:cubicBezTo>
                <a:cubicBezTo>
                  <a:pt x="399350" y="122455"/>
                  <a:pt x="421442" y="122211"/>
                  <a:pt x="438150" y="133350"/>
                </a:cubicBezTo>
                <a:cubicBezTo>
                  <a:pt x="483433" y="163539"/>
                  <a:pt x="455865" y="148780"/>
                  <a:pt x="523875" y="171450"/>
                </a:cubicBezTo>
                <a:cubicBezTo>
                  <a:pt x="533400" y="174625"/>
                  <a:pt x="542605" y="179006"/>
                  <a:pt x="552450" y="180975"/>
                </a:cubicBezTo>
                <a:cubicBezTo>
                  <a:pt x="568325" y="184150"/>
                  <a:pt x="584369" y="186573"/>
                  <a:pt x="600075" y="190500"/>
                </a:cubicBezTo>
                <a:cubicBezTo>
                  <a:pt x="609815" y="192935"/>
                  <a:pt x="618637" y="199283"/>
                  <a:pt x="628650" y="200025"/>
                </a:cubicBezTo>
                <a:cubicBezTo>
                  <a:pt x="704708" y="205659"/>
                  <a:pt x="781050" y="206375"/>
                  <a:pt x="857250" y="209550"/>
                </a:cubicBezTo>
                <a:cubicBezTo>
                  <a:pt x="869950" y="212725"/>
                  <a:pt x="882763" y="215479"/>
                  <a:pt x="895350" y="219075"/>
                </a:cubicBezTo>
                <a:cubicBezTo>
                  <a:pt x="905004" y="221833"/>
                  <a:pt x="914185" y="226165"/>
                  <a:pt x="923925" y="228600"/>
                </a:cubicBezTo>
                <a:cubicBezTo>
                  <a:pt x="939631" y="232527"/>
                  <a:pt x="955844" y="234198"/>
                  <a:pt x="971550" y="238125"/>
                </a:cubicBezTo>
                <a:cubicBezTo>
                  <a:pt x="981290" y="240560"/>
                  <a:pt x="990471" y="244892"/>
                  <a:pt x="1000125" y="247650"/>
                </a:cubicBezTo>
                <a:cubicBezTo>
                  <a:pt x="1012712" y="251246"/>
                  <a:pt x="1025686" y="253413"/>
                  <a:pt x="1038225" y="257175"/>
                </a:cubicBezTo>
                <a:cubicBezTo>
                  <a:pt x="1057459" y="262945"/>
                  <a:pt x="1076325" y="269875"/>
                  <a:pt x="1095375" y="276225"/>
                </a:cubicBezTo>
                <a:cubicBezTo>
                  <a:pt x="1104900" y="279400"/>
                  <a:pt x="1115596" y="280181"/>
                  <a:pt x="1123950" y="285750"/>
                </a:cubicBezTo>
                <a:cubicBezTo>
                  <a:pt x="1169285" y="315973"/>
                  <a:pt x="1134709" y="297550"/>
                  <a:pt x="1190625" y="314325"/>
                </a:cubicBezTo>
                <a:lnTo>
                  <a:pt x="1276350" y="342900"/>
                </a:lnTo>
                <a:cubicBezTo>
                  <a:pt x="1285875" y="346075"/>
                  <a:pt x="1295185" y="349990"/>
                  <a:pt x="1304925" y="352425"/>
                </a:cubicBezTo>
                <a:cubicBezTo>
                  <a:pt x="1317625" y="355600"/>
                  <a:pt x="1330486" y="358188"/>
                  <a:pt x="1343025" y="361950"/>
                </a:cubicBezTo>
                <a:cubicBezTo>
                  <a:pt x="1362259" y="367720"/>
                  <a:pt x="1380139" y="379664"/>
                  <a:pt x="1400175" y="381000"/>
                </a:cubicBezTo>
                <a:lnTo>
                  <a:pt x="1543050" y="390525"/>
                </a:lnTo>
                <a:cubicBezTo>
                  <a:pt x="1706570" y="417778"/>
                  <a:pt x="1519888" y="390525"/>
                  <a:pt x="1885950" y="390525"/>
                </a:cubicBezTo>
                <a:cubicBezTo>
                  <a:pt x="2009816" y="390525"/>
                  <a:pt x="2133600" y="396875"/>
                  <a:pt x="2257425" y="400050"/>
                </a:cubicBezTo>
                <a:cubicBezTo>
                  <a:pt x="2265901" y="401745"/>
                  <a:pt x="2331380" y="414056"/>
                  <a:pt x="2343150" y="419100"/>
                </a:cubicBezTo>
                <a:cubicBezTo>
                  <a:pt x="2353672" y="423609"/>
                  <a:pt x="2361203" y="433641"/>
                  <a:pt x="2371725" y="438150"/>
                </a:cubicBezTo>
                <a:cubicBezTo>
                  <a:pt x="2383757" y="443307"/>
                  <a:pt x="2397286" y="443913"/>
                  <a:pt x="2409825" y="447675"/>
                </a:cubicBezTo>
                <a:cubicBezTo>
                  <a:pt x="2429059" y="453445"/>
                  <a:pt x="2446896" y="466471"/>
                  <a:pt x="2466975" y="466725"/>
                </a:cubicBezTo>
                <a:lnTo>
                  <a:pt x="3219450" y="476250"/>
                </a:lnTo>
                <a:cubicBezTo>
                  <a:pt x="3532846" y="554599"/>
                  <a:pt x="3269470" y="494960"/>
                  <a:pt x="4029075" y="504825"/>
                </a:cubicBezTo>
                <a:cubicBezTo>
                  <a:pt x="4041775" y="508000"/>
                  <a:pt x="4054133" y="513216"/>
                  <a:pt x="4067175" y="514350"/>
                </a:cubicBezTo>
                <a:lnTo>
                  <a:pt x="4276725" y="533400"/>
                </a:lnTo>
                <a:cubicBezTo>
                  <a:pt x="4324350" y="530225"/>
                  <a:pt x="4372132" y="528872"/>
                  <a:pt x="4419600" y="523875"/>
                </a:cubicBezTo>
                <a:cubicBezTo>
                  <a:pt x="4432619" y="522505"/>
                  <a:pt x="4444921" y="517190"/>
                  <a:pt x="4457700" y="514350"/>
                </a:cubicBezTo>
                <a:cubicBezTo>
                  <a:pt x="4473504" y="510838"/>
                  <a:pt x="4489278" y="506965"/>
                  <a:pt x="4505325" y="504825"/>
                </a:cubicBezTo>
                <a:cubicBezTo>
                  <a:pt x="4536953" y="500608"/>
                  <a:pt x="4568825" y="498475"/>
                  <a:pt x="4600575" y="495300"/>
                </a:cubicBezTo>
                <a:cubicBezTo>
                  <a:pt x="4610100" y="492125"/>
                  <a:pt x="4619349" y="487953"/>
                  <a:pt x="4629150" y="485775"/>
                </a:cubicBezTo>
                <a:cubicBezTo>
                  <a:pt x="4648003" y="481585"/>
                  <a:pt x="4667299" y="479705"/>
                  <a:pt x="4686300" y="476250"/>
                </a:cubicBezTo>
                <a:cubicBezTo>
                  <a:pt x="4702228" y="473354"/>
                  <a:pt x="4718050" y="469900"/>
                  <a:pt x="4733925" y="466725"/>
                </a:cubicBezTo>
                <a:lnTo>
                  <a:pt x="5229225" y="476250"/>
                </a:lnTo>
                <a:cubicBezTo>
                  <a:pt x="5239259" y="476615"/>
                  <a:pt x="5248146" y="483017"/>
                  <a:pt x="5257800" y="485775"/>
                </a:cubicBezTo>
                <a:cubicBezTo>
                  <a:pt x="5270387" y="489371"/>
                  <a:pt x="5283361" y="491538"/>
                  <a:pt x="5295900" y="495300"/>
                </a:cubicBezTo>
                <a:cubicBezTo>
                  <a:pt x="5315134" y="501070"/>
                  <a:pt x="5333569" y="509480"/>
                  <a:pt x="5353050" y="514350"/>
                </a:cubicBezTo>
                <a:cubicBezTo>
                  <a:pt x="5365750" y="517525"/>
                  <a:pt x="5378563" y="520279"/>
                  <a:pt x="5391150" y="523875"/>
                </a:cubicBezTo>
                <a:cubicBezTo>
                  <a:pt x="5400804" y="526633"/>
                  <a:pt x="5409821" y="531749"/>
                  <a:pt x="5419725" y="533400"/>
                </a:cubicBezTo>
                <a:cubicBezTo>
                  <a:pt x="5448085" y="538127"/>
                  <a:pt x="5476988" y="538859"/>
                  <a:pt x="5505450" y="542925"/>
                </a:cubicBezTo>
                <a:cubicBezTo>
                  <a:pt x="5521477" y="545215"/>
                  <a:pt x="5536921" y="551373"/>
                  <a:pt x="5553075" y="552450"/>
                </a:cubicBezTo>
                <a:cubicBezTo>
                  <a:pt x="5657837" y="559434"/>
                  <a:pt x="6053882" y="569480"/>
                  <a:pt x="6124575" y="571500"/>
                </a:cubicBezTo>
                <a:cubicBezTo>
                  <a:pt x="6247180" y="612368"/>
                  <a:pt x="6121645" y="573149"/>
                  <a:pt x="6229350" y="600075"/>
                </a:cubicBezTo>
                <a:cubicBezTo>
                  <a:pt x="6239090" y="602510"/>
                  <a:pt x="6248697" y="605645"/>
                  <a:pt x="6257925" y="609600"/>
                </a:cubicBezTo>
                <a:cubicBezTo>
                  <a:pt x="6270976" y="615193"/>
                  <a:pt x="6282190" y="625457"/>
                  <a:pt x="6296025" y="628650"/>
                </a:cubicBezTo>
                <a:cubicBezTo>
                  <a:pt x="6324040" y="635115"/>
                  <a:pt x="6353251" y="634375"/>
                  <a:pt x="6381750" y="638175"/>
                </a:cubicBezTo>
                <a:cubicBezTo>
                  <a:pt x="6400893" y="640727"/>
                  <a:pt x="6419962" y="643912"/>
                  <a:pt x="6438900" y="647700"/>
                </a:cubicBezTo>
                <a:cubicBezTo>
                  <a:pt x="6477445" y="655409"/>
                  <a:pt x="6483037" y="661759"/>
                  <a:pt x="6524625" y="666750"/>
                </a:cubicBezTo>
                <a:cubicBezTo>
                  <a:pt x="6673371" y="684600"/>
                  <a:pt x="6718201" y="686005"/>
                  <a:pt x="6858000" y="695325"/>
                </a:cubicBezTo>
                <a:cubicBezTo>
                  <a:pt x="6899357" y="702218"/>
                  <a:pt x="6922837" y="705500"/>
                  <a:pt x="6962775" y="714375"/>
                </a:cubicBezTo>
                <a:cubicBezTo>
                  <a:pt x="6975554" y="717215"/>
                  <a:pt x="6987916" y="722049"/>
                  <a:pt x="7000875" y="723900"/>
                </a:cubicBezTo>
                <a:cubicBezTo>
                  <a:pt x="7032463" y="728413"/>
                  <a:pt x="7064375" y="730250"/>
                  <a:pt x="7096125" y="733425"/>
                </a:cubicBezTo>
                <a:cubicBezTo>
                  <a:pt x="7115175" y="739775"/>
                  <a:pt x="7133584" y="748537"/>
                  <a:pt x="7153275" y="752475"/>
                </a:cubicBezTo>
                <a:cubicBezTo>
                  <a:pt x="7217805" y="765381"/>
                  <a:pt x="7290126" y="781050"/>
                  <a:pt x="7353300" y="781050"/>
                </a:cubicBezTo>
                <a:lnTo>
                  <a:pt x="7410450" y="781050"/>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a:extLst>
              <a:ext uri="{FF2B5EF4-FFF2-40B4-BE49-F238E27FC236}">
                <a16:creationId xmlns:a16="http://schemas.microsoft.com/office/drawing/2014/main" id="{9B917B6A-9FA0-440A-81F4-6DF3B426F755}"/>
              </a:ext>
            </a:extLst>
          </p:cNvPr>
          <p:cNvCxnSpPr/>
          <p:nvPr/>
        </p:nvCxnSpPr>
        <p:spPr>
          <a:xfrm flipH="1" flipV="1">
            <a:off x="1714500" y="5579018"/>
            <a:ext cx="409575" cy="272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A37B3767-B4E1-48B8-80AB-C9A493AADE7D}"/>
              </a:ext>
            </a:extLst>
          </p:cNvPr>
          <p:cNvCxnSpPr>
            <a:cxnSpLocks/>
          </p:cNvCxnSpPr>
          <p:nvPr/>
        </p:nvCxnSpPr>
        <p:spPr>
          <a:xfrm>
            <a:off x="1704976" y="6054438"/>
            <a:ext cx="419099" cy="27832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riangle isocèle 9">
            <a:extLst>
              <a:ext uri="{FF2B5EF4-FFF2-40B4-BE49-F238E27FC236}">
                <a16:creationId xmlns:a16="http://schemas.microsoft.com/office/drawing/2014/main" id="{A31EBA18-DD38-4081-ACD6-077FF9C2418A}"/>
              </a:ext>
            </a:extLst>
          </p:cNvPr>
          <p:cNvSpPr/>
          <p:nvPr/>
        </p:nvSpPr>
        <p:spPr>
          <a:xfrm rot="2361727">
            <a:off x="2143125" y="5901885"/>
            <a:ext cx="152400" cy="1524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riangle isocèle 15">
            <a:extLst>
              <a:ext uri="{FF2B5EF4-FFF2-40B4-BE49-F238E27FC236}">
                <a16:creationId xmlns:a16="http://schemas.microsoft.com/office/drawing/2014/main" id="{FBD83A85-D4FC-4B84-9652-0D8D75E2BD56}"/>
              </a:ext>
            </a:extLst>
          </p:cNvPr>
          <p:cNvSpPr/>
          <p:nvPr/>
        </p:nvSpPr>
        <p:spPr>
          <a:xfrm rot="2361727">
            <a:off x="3020606" y="6125348"/>
            <a:ext cx="152400" cy="1524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riangle isocèle 16">
            <a:extLst>
              <a:ext uri="{FF2B5EF4-FFF2-40B4-BE49-F238E27FC236}">
                <a16:creationId xmlns:a16="http://schemas.microsoft.com/office/drawing/2014/main" id="{408B798D-87A7-4477-ADD6-EC65BE987F16}"/>
              </a:ext>
            </a:extLst>
          </p:cNvPr>
          <p:cNvSpPr/>
          <p:nvPr/>
        </p:nvSpPr>
        <p:spPr>
          <a:xfrm rot="912131">
            <a:off x="4175878" y="6224643"/>
            <a:ext cx="152400" cy="1524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Triangle isocèle 17">
            <a:extLst>
              <a:ext uri="{FF2B5EF4-FFF2-40B4-BE49-F238E27FC236}">
                <a16:creationId xmlns:a16="http://schemas.microsoft.com/office/drawing/2014/main" id="{52D4C294-59C0-4BAE-A13A-FFEACBF24003}"/>
              </a:ext>
            </a:extLst>
          </p:cNvPr>
          <p:cNvSpPr/>
          <p:nvPr/>
        </p:nvSpPr>
        <p:spPr>
          <a:xfrm>
            <a:off x="5704959" y="6256563"/>
            <a:ext cx="152400" cy="1524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riangle isocèle 19">
            <a:extLst>
              <a:ext uri="{FF2B5EF4-FFF2-40B4-BE49-F238E27FC236}">
                <a16:creationId xmlns:a16="http://schemas.microsoft.com/office/drawing/2014/main" id="{B45A84BF-C862-4E24-A6F5-7C9C090B0268}"/>
              </a:ext>
            </a:extLst>
          </p:cNvPr>
          <p:cNvSpPr/>
          <p:nvPr/>
        </p:nvSpPr>
        <p:spPr>
          <a:xfrm>
            <a:off x="6919079" y="6241959"/>
            <a:ext cx="152400" cy="1524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riangle isocèle 21">
            <a:extLst>
              <a:ext uri="{FF2B5EF4-FFF2-40B4-BE49-F238E27FC236}">
                <a16:creationId xmlns:a16="http://schemas.microsoft.com/office/drawing/2014/main" id="{1F40BC95-0F15-44AF-82AD-C41862092849}"/>
              </a:ext>
            </a:extLst>
          </p:cNvPr>
          <p:cNvSpPr/>
          <p:nvPr/>
        </p:nvSpPr>
        <p:spPr>
          <a:xfrm rot="997758">
            <a:off x="7980823" y="6359526"/>
            <a:ext cx="152400" cy="152400"/>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a:extLst>
              <a:ext uri="{FF2B5EF4-FFF2-40B4-BE49-F238E27FC236}">
                <a16:creationId xmlns:a16="http://schemas.microsoft.com/office/drawing/2014/main" id="{03EB1320-0427-4ADA-B244-D5FAD10807B0}"/>
              </a:ext>
            </a:extLst>
          </p:cNvPr>
          <p:cNvCxnSpPr/>
          <p:nvPr/>
        </p:nvCxnSpPr>
        <p:spPr>
          <a:xfrm>
            <a:off x="3600450" y="3344826"/>
            <a:ext cx="342900" cy="73187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Ellipse 14">
            <a:extLst>
              <a:ext uri="{FF2B5EF4-FFF2-40B4-BE49-F238E27FC236}">
                <a16:creationId xmlns:a16="http://schemas.microsoft.com/office/drawing/2014/main" id="{83168610-3F0B-4E9D-BCB5-8126AA0973AF}"/>
              </a:ext>
            </a:extLst>
          </p:cNvPr>
          <p:cNvSpPr/>
          <p:nvPr/>
        </p:nvSpPr>
        <p:spPr>
          <a:xfrm>
            <a:off x="2219324" y="5924550"/>
            <a:ext cx="219076" cy="18060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24361116-FD86-4389-8678-41BEBD7D9110}"/>
              </a:ext>
            </a:extLst>
          </p:cNvPr>
          <p:cNvSpPr txBox="1"/>
          <p:nvPr/>
        </p:nvSpPr>
        <p:spPr>
          <a:xfrm>
            <a:off x="2231316" y="5581841"/>
            <a:ext cx="1738105" cy="369332"/>
          </a:xfrm>
          <a:prstGeom prst="rect">
            <a:avLst/>
          </a:prstGeom>
          <a:noFill/>
        </p:spPr>
        <p:txBody>
          <a:bodyPr wrap="none" rtlCol="0">
            <a:spAutoFit/>
          </a:bodyPr>
          <a:lstStyle/>
          <a:p>
            <a:r>
              <a:rPr lang="fr-FR" dirty="0">
                <a:solidFill>
                  <a:srgbClr val="FFFF00"/>
                </a:solidFill>
              </a:rPr>
              <a:t>Voiture (échelle)</a:t>
            </a:r>
          </a:p>
        </p:txBody>
      </p:sp>
    </p:spTree>
    <p:extLst>
      <p:ext uri="{BB962C8B-B14F-4D97-AF65-F5344CB8AC3E}">
        <p14:creationId xmlns:p14="http://schemas.microsoft.com/office/powerpoint/2010/main" val="1679026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BB33FB4-603C-4F8B-A60E-C1F883B2A33C}"/>
              </a:ext>
            </a:extLst>
          </p:cNvPr>
          <p:cNvSpPr txBox="1"/>
          <p:nvPr/>
        </p:nvSpPr>
        <p:spPr>
          <a:xfrm>
            <a:off x="330011" y="330537"/>
            <a:ext cx="6801862" cy="4339650"/>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 Systèmes </a:t>
            </a:r>
            <a:r>
              <a:rPr lang="fr-FR" sz="3600" b="1" dirty="0" err="1">
                <a:latin typeface="Arial" panose="020B0604020202020204" pitchFamily="34" charset="0"/>
                <a:cs typeface="Arial" panose="020B0604020202020204" pitchFamily="34" charset="0"/>
              </a:rPr>
              <a:t>distensifs</a:t>
            </a:r>
            <a:endParaRPr lang="fr-FR" sz="36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 Rappels</a:t>
            </a:r>
          </a:p>
          <a:p>
            <a:endParaRPr lang="fr-FR" sz="2000" b="1" dirty="0">
              <a:solidFill>
                <a:schemeClr val="bg1">
                  <a:lumMod val="95000"/>
                </a:schemeClr>
              </a:solidFill>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II-Autres éléments de classification</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III-Relations contraintes vs familles de failles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Les grands types de failles normales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 La sédimentation associée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VI-Origine et distribution des failles normales</a:t>
            </a:r>
          </a:p>
        </p:txBody>
      </p:sp>
    </p:spTree>
    <p:extLst>
      <p:ext uri="{BB962C8B-B14F-4D97-AF65-F5344CB8AC3E}">
        <p14:creationId xmlns:p14="http://schemas.microsoft.com/office/powerpoint/2010/main" val="1742543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49435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III-Relations contraintes vs failles</a:t>
            </a:r>
          </a:p>
        </p:txBody>
      </p:sp>
      <p:pic>
        <p:nvPicPr>
          <p:cNvPr id="13" name="Image 12">
            <a:extLst>
              <a:ext uri="{FF2B5EF4-FFF2-40B4-BE49-F238E27FC236}">
                <a16:creationId xmlns:a16="http://schemas.microsoft.com/office/drawing/2014/main" id="{A2E5108B-BC69-4B06-B759-E4E470F723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964761"/>
            <a:ext cx="6781730" cy="5893239"/>
          </a:xfrm>
          <a:prstGeom prst="rect">
            <a:avLst/>
          </a:prstGeom>
        </p:spPr>
      </p:pic>
    </p:spTree>
    <p:extLst>
      <p:ext uri="{BB962C8B-B14F-4D97-AF65-F5344CB8AC3E}">
        <p14:creationId xmlns:p14="http://schemas.microsoft.com/office/powerpoint/2010/main" val="2143119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41">
            <a:extLst>
              <a:ext uri="{FF2B5EF4-FFF2-40B4-BE49-F238E27FC236}">
                <a16:creationId xmlns:a16="http://schemas.microsoft.com/office/drawing/2014/main" id="{534832EE-222C-4708-AEE9-4ABF321E3A2F}"/>
              </a:ext>
            </a:extLst>
          </p:cNvPr>
          <p:cNvSpPr>
            <a:spLocks/>
          </p:cNvSpPr>
          <p:nvPr/>
        </p:nvSpPr>
        <p:spPr bwMode="auto">
          <a:xfrm rot="15300000">
            <a:off x="4625127" y="3967851"/>
            <a:ext cx="381000" cy="304800"/>
          </a:xfrm>
          <a:custGeom>
            <a:avLst/>
            <a:gdLst>
              <a:gd name="T0" fmla="*/ 0 w 288"/>
              <a:gd name="T1" fmla="*/ 483870000 h 192"/>
              <a:gd name="T2" fmla="*/ 168010417 w 288"/>
              <a:gd name="T3" fmla="*/ 120967500 h 192"/>
              <a:gd name="T4" fmla="*/ 504031250 w 288"/>
              <a:gd name="T5" fmla="*/ 0 h 192"/>
              <a:gd name="T6" fmla="*/ 0 60000 65536"/>
              <a:gd name="T7" fmla="*/ 0 60000 65536"/>
              <a:gd name="T8" fmla="*/ 0 60000 65536"/>
              <a:gd name="T9" fmla="*/ 0 w 288"/>
              <a:gd name="T10" fmla="*/ 0 h 192"/>
              <a:gd name="T11" fmla="*/ 288 w 288"/>
              <a:gd name="T12" fmla="*/ 192 h 192"/>
            </a:gdLst>
            <a:ahLst/>
            <a:cxnLst>
              <a:cxn ang="T6">
                <a:pos x="T0" y="T1"/>
              </a:cxn>
              <a:cxn ang="T7">
                <a:pos x="T2" y="T3"/>
              </a:cxn>
              <a:cxn ang="T8">
                <a:pos x="T4" y="T5"/>
              </a:cxn>
            </a:cxnLst>
            <a:rect l="T9" t="T10" r="T11" b="T12"/>
            <a:pathLst>
              <a:path w="288" h="192">
                <a:moveTo>
                  <a:pt x="0" y="192"/>
                </a:moveTo>
                <a:cubicBezTo>
                  <a:pt x="24" y="136"/>
                  <a:pt x="48" y="80"/>
                  <a:pt x="96" y="48"/>
                </a:cubicBezTo>
                <a:cubicBezTo>
                  <a:pt x="144" y="16"/>
                  <a:pt x="256" y="8"/>
                  <a:pt x="288" y="0"/>
                </a:cubicBezTo>
              </a:path>
            </a:pathLst>
          </a:cu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32" name="Line 8">
            <a:extLst>
              <a:ext uri="{FF2B5EF4-FFF2-40B4-BE49-F238E27FC236}">
                <a16:creationId xmlns:a16="http://schemas.microsoft.com/office/drawing/2014/main" id="{7976C55B-C869-4810-AE8C-3B84C7A2D7DE}"/>
              </a:ext>
            </a:extLst>
          </p:cNvPr>
          <p:cNvSpPr>
            <a:spLocks noChangeShapeType="1"/>
          </p:cNvSpPr>
          <p:nvPr/>
        </p:nvSpPr>
        <p:spPr bwMode="auto">
          <a:xfrm flipH="1">
            <a:off x="4531004" y="3963472"/>
            <a:ext cx="538163" cy="1474381"/>
          </a:xfrm>
          <a:prstGeom prst="line">
            <a:avLst/>
          </a:prstGeom>
          <a:noFill/>
          <a:ln w="57150">
            <a:solidFill>
              <a:srgbClr val="00FF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49435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III-Relations contraintes vs failles</a:t>
            </a:r>
          </a:p>
        </p:txBody>
      </p:sp>
      <p:sp>
        <p:nvSpPr>
          <p:cNvPr id="4" name="ZoneTexte 3">
            <a:extLst>
              <a:ext uri="{FF2B5EF4-FFF2-40B4-BE49-F238E27FC236}">
                <a16:creationId xmlns:a16="http://schemas.microsoft.com/office/drawing/2014/main" id="{CFA0E3A7-75A9-4FDB-A1C7-553EE963D6C9}"/>
              </a:ext>
            </a:extLst>
          </p:cNvPr>
          <p:cNvSpPr txBox="1"/>
          <p:nvPr/>
        </p:nvSpPr>
        <p:spPr>
          <a:xfrm>
            <a:off x="0" y="890717"/>
            <a:ext cx="8731045" cy="461665"/>
          </a:xfrm>
          <a:prstGeom prst="rect">
            <a:avLst/>
          </a:prstGeom>
          <a:noFill/>
        </p:spPr>
        <p:txBody>
          <a:bodyPr wrap="square" rtlCol="0">
            <a:spAutoFit/>
          </a:bodyPr>
          <a:lstStyle/>
          <a:p>
            <a:pPr algn="ctr"/>
            <a:r>
              <a:rPr lang="fr-FR" sz="2400" b="1" dirty="0"/>
              <a:t>Contraintes vs. failles conjuguées</a:t>
            </a:r>
            <a:endParaRPr lang="fr-FR" sz="2400" dirty="0"/>
          </a:p>
        </p:txBody>
      </p:sp>
      <p:sp>
        <p:nvSpPr>
          <p:cNvPr id="5" name="Rectangle 4">
            <a:extLst>
              <a:ext uri="{FF2B5EF4-FFF2-40B4-BE49-F238E27FC236}">
                <a16:creationId xmlns:a16="http://schemas.microsoft.com/office/drawing/2014/main" id="{9EAAC1D4-883A-40F4-9611-71A2A04C6BA7}"/>
              </a:ext>
            </a:extLst>
          </p:cNvPr>
          <p:cNvSpPr/>
          <p:nvPr/>
        </p:nvSpPr>
        <p:spPr>
          <a:xfrm>
            <a:off x="472378" y="1476351"/>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reeform 41">
            <a:extLst>
              <a:ext uri="{FF2B5EF4-FFF2-40B4-BE49-F238E27FC236}">
                <a16:creationId xmlns:a16="http://schemas.microsoft.com/office/drawing/2014/main" id="{AD68A40F-BB3A-4013-854F-70E560CF9685}"/>
              </a:ext>
            </a:extLst>
          </p:cNvPr>
          <p:cNvSpPr>
            <a:spLocks/>
          </p:cNvSpPr>
          <p:nvPr/>
        </p:nvSpPr>
        <p:spPr bwMode="auto">
          <a:xfrm>
            <a:off x="4611967" y="3639623"/>
            <a:ext cx="381000" cy="304800"/>
          </a:xfrm>
          <a:custGeom>
            <a:avLst/>
            <a:gdLst>
              <a:gd name="T0" fmla="*/ 0 w 288"/>
              <a:gd name="T1" fmla="*/ 483870000 h 192"/>
              <a:gd name="T2" fmla="*/ 168010417 w 288"/>
              <a:gd name="T3" fmla="*/ 120967500 h 192"/>
              <a:gd name="T4" fmla="*/ 504031250 w 288"/>
              <a:gd name="T5" fmla="*/ 0 h 192"/>
              <a:gd name="T6" fmla="*/ 0 60000 65536"/>
              <a:gd name="T7" fmla="*/ 0 60000 65536"/>
              <a:gd name="T8" fmla="*/ 0 60000 65536"/>
              <a:gd name="T9" fmla="*/ 0 w 288"/>
              <a:gd name="T10" fmla="*/ 0 h 192"/>
              <a:gd name="T11" fmla="*/ 288 w 288"/>
              <a:gd name="T12" fmla="*/ 192 h 192"/>
            </a:gdLst>
            <a:ahLst/>
            <a:cxnLst>
              <a:cxn ang="T6">
                <a:pos x="T0" y="T1"/>
              </a:cxn>
              <a:cxn ang="T7">
                <a:pos x="T2" y="T3"/>
              </a:cxn>
              <a:cxn ang="T8">
                <a:pos x="T4" y="T5"/>
              </a:cxn>
            </a:cxnLst>
            <a:rect l="T9" t="T10" r="T11" b="T12"/>
            <a:pathLst>
              <a:path w="288" h="192">
                <a:moveTo>
                  <a:pt x="0" y="192"/>
                </a:moveTo>
                <a:cubicBezTo>
                  <a:pt x="24" y="136"/>
                  <a:pt x="48" y="80"/>
                  <a:pt x="96" y="48"/>
                </a:cubicBezTo>
                <a:cubicBezTo>
                  <a:pt x="144" y="16"/>
                  <a:pt x="256" y="8"/>
                  <a:pt x="288" y="0"/>
                </a:cubicBezTo>
              </a:path>
            </a:pathLst>
          </a:cu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7" name="Oval 7">
            <a:extLst>
              <a:ext uri="{FF2B5EF4-FFF2-40B4-BE49-F238E27FC236}">
                <a16:creationId xmlns:a16="http://schemas.microsoft.com/office/drawing/2014/main" id="{C80A8118-D8F7-44FE-9A1E-3AF85C1CA632}"/>
              </a:ext>
            </a:extLst>
          </p:cNvPr>
          <p:cNvSpPr>
            <a:spLocks noChangeArrowheads="1"/>
          </p:cNvSpPr>
          <p:nvPr/>
        </p:nvSpPr>
        <p:spPr bwMode="auto">
          <a:xfrm>
            <a:off x="3470554" y="2339460"/>
            <a:ext cx="3211513" cy="3203575"/>
          </a:xfrm>
          <a:prstGeom prst="ellipse">
            <a:avLst/>
          </a:prstGeom>
          <a:noFill/>
          <a:ln w="5715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8" name="Line 8">
            <a:extLst>
              <a:ext uri="{FF2B5EF4-FFF2-40B4-BE49-F238E27FC236}">
                <a16:creationId xmlns:a16="http://schemas.microsoft.com/office/drawing/2014/main" id="{57A10AE6-D0CC-4172-AFE8-10284B45A881}"/>
              </a:ext>
            </a:extLst>
          </p:cNvPr>
          <p:cNvSpPr>
            <a:spLocks noChangeShapeType="1"/>
          </p:cNvSpPr>
          <p:nvPr/>
        </p:nvSpPr>
        <p:spPr bwMode="auto">
          <a:xfrm>
            <a:off x="4531004" y="2412485"/>
            <a:ext cx="558800" cy="1530350"/>
          </a:xfrm>
          <a:prstGeom prst="line">
            <a:avLst/>
          </a:prstGeom>
          <a:noFill/>
          <a:ln w="57150">
            <a:solidFill>
              <a:srgbClr val="00FF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 name="Line 11">
            <a:extLst>
              <a:ext uri="{FF2B5EF4-FFF2-40B4-BE49-F238E27FC236}">
                <a16:creationId xmlns:a16="http://schemas.microsoft.com/office/drawing/2014/main" id="{D4B07532-04BA-4B13-9948-3060881A928E}"/>
              </a:ext>
            </a:extLst>
          </p:cNvPr>
          <p:cNvSpPr>
            <a:spLocks noChangeShapeType="1"/>
          </p:cNvSpPr>
          <p:nvPr/>
        </p:nvSpPr>
        <p:spPr bwMode="auto">
          <a:xfrm flipV="1">
            <a:off x="2175154" y="1996559"/>
            <a:ext cx="3481995" cy="1252538"/>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1" name="Line 14">
            <a:extLst>
              <a:ext uri="{FF2B5EF4-FFF2-40B4-BE49-F238E27FC236}">
                <a16:creationId xmlns:a16="http://schemas.microsoft.com/office/drawing/2014/main" id="{840FF30F-AB26-4C0C-80D0-53B2C658E612}"/>
              </a:ext>
            </a:extLst>
          </p:cNvPr>
          <p:cNvSpPr>
            <a:spLocks noChangeShapeType="1"/>
          </p:cNvSpPr>
          <p:nvPr/>
        </p:nvSpPr>
        <p:spPr bwMode="auto">
          <a:xfrm>
            <a:off x="2178329" y="4649273"/>
            <a:ext cx="3994150" cy="1439862"/>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2" name="Oval 26">
            <a:extLst>
              <a:ext uri="{FF2B5EF4-FFF2-40B4-BE49-F238E27FC236}">
                <a16:creationId xmlns:a16="http://schemas.microsoft.com/office/drawing/2014/main" id="{8D707FAA-98F4-4A40-9618-9EA0BCAF2C75}"/>
              </a:ext>
            </a:extLst>
          </p:cNvPr>
          <p:cNvSpPr>
            <a:spLocks noChangeArrowheads="1"/>
          </p:cNvSpPr>
          <p:nvPr/>
        </p:nvSpPr>
        <p:spPr bwMode="auto">
          <a:xfrm>
            <a:off x="1576667" y="3669785"/>
            <a:ext cx="566737" cy="566738"/>
          </a:xfrm>
          <a:prstGeom prst="ellipse">
            <a:avLst/>
          </a:prstGeom>
          <a:noFill/>
          <a:ln w="5715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14" name="Line 30">
            <a:extLst>
              <a:ext uri="{FF2B5EF4-FFF2-40B4-BE49-F238E27FC236}">
                <a16:creationId xmlns:a16="http://schemas.microsoft.com/office/drawing/2014/main" id="{6F44EF20-A6E3-47FC-A01F-02694FC28030}"/>
              </a:ext>
            </a:extLst>
          </p:cNvPr>
          <p:cNvSpPr>
            <a:spLocks noChangeShapeType="1"/>
          </p:cNvSpPr>
          <p:nvPr/>
        </p:nvSpPr>
        <p:spPr bwMode="auto">
          <a:xfrm flipV="1">
            <a:off x="1259167" y="3944423"/>
            <a:ext cx="6553200" cy="9525"/>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5" name="Oval 32">
            <a:extLst>
              <a:ext uri="{FF2B5EF4-FFF2-40B4-BE49-F238E27FC236}">
                <a16:creationId xmlns:a16="http://schemas.microsoft.com/office/drawing/2014/main" id="{5078B3AB-0D89-468E-90FD-74B076B1F423}"/>
              </a:ext>
            </a:extLst>
          </p:cNvPr>
          <p:cNvSpPr>
            <a:spLocks noChangeArrowheads="1"/>
          </p:cNvSpPr>
          <p:nvPr/>
        </p:nvSpPr>
        <p:spPr bwMode="auto">
          <a:xfrm>
            <a:off x="3432454" y="3915848"/>
            <a:ext cx="88900" cy="88900"/>
          </a:xfrm>
          <a:prstGeom prst="ellipse">
            <a:avLst/>
          </a:prstGeom>
          <a:solidFill>
            <a:srgbClr val="FFFF00"/>
          </a:solidFill>
          <a:ln w="57150">
            <a:solidFill>
              <a:srgbClr val="FFFF00"/>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16" name="Oval 33">
            <a:extLst>
              <a:ext uri="{FF2B5EF4-FFF2-40B4-BE49-F238E27FC236}">
                <a16:creationId xmlns:a16="http://schemas.microsoft.com/office/drawing/2014/main" id="{7635DB19-6217-4FC3-BF4C-212090804C44}"/>
              </a:ext>
            </a:extLst>
          </p:cNvPr>
          <p:cNvSpPr>
            <a:spLocks noChangeArrowheads="1"/>
          </p:cNvSpPr>
          <p:nvPr/>
        </p:nvSpPr>
        <p:spPr bwMode="auto">
          <a:xfrm>
            <a:off x="6634442" y="3896798"/>
            <a:ext cx="88900" cy="88900"/>
          </a:xfrm>
          <a:prstGeom prst="ellipse">
            <a:avLst/>
          </a:prstGeom>
          <a:solidFill>
            <a:srgbClr val="FFFF00"/>
          </a:solidFill>
          <a:ln w="57150">
            <a:solidFill>
              <a:srgbClr val="FFFF00"/>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17" name="Rectangle 37">
            <a:extLst>
              <a:ext uri="{FF2B5EF4-FFF2-40B4-BE49-F238E27FC236}">
                <a16:creationId xmlns:a16="http://schemas.microsoft.com/office/drawing/2014/main" id="{7A6BC17F-0E4A-4BD2-A3C2-A994304DECE8}"/>
              </a:ext>
            </a:extLst>
          </p:cNvPr>
          <p:cNvSpPr>
            <a:spLocks noChangeArrowheads="1"/>
          </p:cNvSpPr>
          <p:nvPr/>
        </p:nvSpPr>
        <p:spPr bwMode="auto">
          <a:xfrm>
            <a:off x="7812367" y="3639623"/>
            <a:ext cx="590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fr-FR" sz="3200"/>
              <a:t>σ</a:t>
            </a:r>
            <a:r>
              <a:rPr lang="en-US" altLang="fr-FR" sz="3200" baseline="-25000"/>
              <a:t>n</a:t>
            </a:r>
          </a:p>
        </p:txBody>
      </p:sp>
      <p:sp>
        <p:nvSpPr>
          <p:cNvPr id="18" name="Rectangle 38">
            <a:extLst>
              <a:ext uri="{FF2B5EF4-FFF2-40B4-BE49-F238E27FC236}">
                <a16:creationId xmlns:a16="http://schemas.microsoft.com/office/drawing/2014/main" id="{7993BE0F-32D2-46A1-95C3-E8D5EA180521}"/>
              </a:ext>
            </a:extLst>
          </p:cNvPr>
          <p:cNvSpPr>
            <a:spLocks noChangeArrowheads="1"/>
          </p:cNvSpPr>
          <p:nvPr/>
        </p:nvSpPr>
        <p:spPr bwMode="auto">
          <a:xfrm>
            <a:off x="6669367" y="3868223"/>
            <a:ext cx="590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l-GR" altLang="fr-FR" sz="3200"/>
              <a:t>σ</a:t>
            </a:r>
            <a:r>
              <a:rPr lang="en-US" altLang="fr-FR" sz="3200" baseline="-25000"/>
              <a:t>1</a:t>
            </a:r>
          </a:p>
        </p:txBody>
      </p:sp>
      <p:sp>
        <p:nvSpPr>
          <p:cNvPr id="19" name="Rectangle 39">
            <a:extLst>
              <a:ext uri="{FF2B5EF4-FFF2-40B4-BE49-F238E27FC236}">
                <a16:creationId xmlns:a16="http://schemas.microsoft.com/office/drawing/2014/main" id="{33AB8DBC-6F8F-48E1-A257-394F95A4E22F}"/>
              </a:ext>
            </a:extLst>
          </p:cNvPr>
          <p:cNvSpPr>
            <a:spLocks noChangeArrowheads="1"/>
          </p:cNvSpPr>
          <p:nvPr/>
        </p:nvSpPr>
        <p:spPr bwMode="auto">
          <a:xfrm>
            <a:off x="2935567" y="3868223"/>
            <a:ext cx="590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l-GR" altLang="fr-FR" sz="3200" dirty="0"/>
              <a:t>σ</a:t>
            </a:r>
            <a:r>
              <a:rPr lang="en-US" altLang="fr-FR" sz="3200" baseline="-25000" dirty="0"/>
              <a:t>3</a:t>
            </a:r>
          </a:p>
        </p:txBody>
      </p:sp>
      <p:sp>
        <p:nvSpPr>
          <p:cNvPr id="20" name="Oval 40">
            <a:extLst>
              <a:ext uri="{FF2B5EF4-FFF2-40B4-BE49-F238E27FC236}">
                <a16:creationId xmlns:a16="http://schemas.microsoft.com/office/drawing/2014/main" id="{BDF58EAB-78B4-4DCC-B826-68C56E2F30F4}"/>
              </a:ext>
            </a:extLst>
          </p:cNvPr>
          <p:cNvSpPr>
            <a:spLocks noChangeArrowheads="1"/>
          </p:cNvSpPr>
          <p:nvPr/>
        </p:nvSpPr>
        <p:spPr bwMode="auto">
          <a:xfrm>
            <a:off x="4992967" y="3868223"/>
            <a:ext cx="152400" cy="152400"/>
          </a:xfrm>
          <a:prstGeom prst="ellipse">
            <a:avLst/>
          </a:prstGeom>
          <a:solidFill>
            <a:srgbClr val="FF6600"/>
          </a:solidFill>
          <a:ln w="57150">
            <a:solidFill>
              <a:srgbClr val="FF6600"/>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21" name="Text Box 42">
            <a:extLst>
              <a:ext uri="{FF2B5EF4-FFF2-40B4-BE49-F238E27FC236}">
                <a16:creationId xmlns:a16="http://schemas.microsoft.com/office/drawing/2014/main" id="{2E472E7C-6770-4CFF-8BA7-9B78E9DDBC89}"/>
              </a:ext>
            </a:extLst>
          </p:cNvPr>
          <p:cNvSpPr txBox="1">
            <a:spLocks noChangeArrowheads="1"/>
          </p:cNvSpPr>
          <p:nvPr/>
        </p:nvSpPr>
        <p:spPr bwMode="auto">
          <a:xfrm>
            <a:off x="4154767" y="3258623"/>
            <a:ext cx="635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fr-FR" sz="3200" dirty="0">
                <a:cs typeface="Arial" panose="020B0604020202020204" pitchFamily="34" charset="0"/>
              </a:rPr>
              <a:t>2</a:t>
            </a:r>
            <a:r>
              <a:rPr lang="el-GR" altLang="fr-FR" sz="3200" dirty="0">
                <a:cs typeface="Arial" panose="020B0604020202020204" pitchFamily="34" charset="0"/>
              </a:rPr>
              <a:t>θ</a:t>
            </a:r>
          </a:p>
        </p:txBody>
      </p:sp>
      <p:grpSp>
        <p:nvGrpSpPr>
          <p:cNvPr id="22" name="Group 17">
            <a:extLst>
              <a:ext uri="{FF2B5EF4-FFF2-40B4-BE49-F238E27FC236}">
                <a16:creationId xmlns:a16="http://schemas.microsoft.com/office/drawing/2014/main" id="{07CB19A9-3932-4896-A39C-6C55BADDA592}"/>
              </a:ext>
            </a:extLst>
          </p:cNvPr>
          <p:cNvGrpSpPr>
            <a:grpSpLocks/>
          </p:cNvGrpSpPr>
          <p:nvPr/>
        </p:nvGrpSpPr>
        <p:grpSpPr bwMode="auto">
          <a:xfrm>
            <a:off x="1581429" y="3260210"/>
            <a:ext cx="825500" cy="1377950"/>
            <a:chOff x="302" y="2017"/>
            <a:chExt cx="346" cy="868"/>
          </a:xfrm>
        </p:grpSpPr>
        <p:sp>
          <p:nvSpPr>
            <p:cNvPr id="23" name="Arc 18">
              <a:extLst>
                <a:ext uri="{FF2B5EF4-FFF2-40B4-BE49-F238E27FC236}">
                  <a16:creationId xmlns:a16="http://schemas.microsoft.com/office/drawing/2014/main" id="{F234F298-5F51-4BB8-A70C-50D42E836225}"/>
                </a:ext>
              </a:extLst>
            </p:cNvPr>
            <p:cNvSpPr>
              <a:spLocks/>
            </p:cNvSpPr>
            <p:nvPr/>
          </p:nvSpPr>
          <p:spPr bwMode="auto">
            <a:xfrm rot="10800000" flipV="1">
              <a:off x="302" y="2017"/>
              <a:ext cx="344" cy="425"/>
            </a:xfrm>
            <a:custGeom>
              <a:avLst/>
              <a:gdLst>
                <a:gd name="T0" fmla="*/ 0 w 21600"/>
                <a:gd name="T1" fmla="*/ 0 h 20952"/>
                <a:gd name="T2" fmla="*/ 0 w 21600"/>
                <a:gd name="T3" fmla="*/ 0 h 20952"/>
                <a:gd name="T4" fmla="*/ 0 w 21600"/>
                <a:gd name="T5" fmla="*/ 0 h 20952"/>
                <a:gd name="T6" fmla="*/ 0 60000 65536"/>
                <a:gd name="T7" fmla="*/ 0 60000 65536"/>
                <a:gd name="T8" fmla="*/ 0 60000 65536"/>
                <a:gd name="T9" fmla="*/ 0 w 21600"/>
                <a:gd name="T10" fmla="*/ 0 h 20952"/>
                <a:gd name="T11" fmla="*/ 21600 w 21600"/>
                <a:gd name="T12" fmla="*/ 20952 h 20952"/>
              </a:gdLst>
              <a:ahLst/>
              <a:cxnLst>
                <a:cxn ang="T6">
                  <a:pos x="T0" y="T1"/>
                </a:cxn>
                <a:cxn ang="T7">
                  <a:pos x="T2" y="T3"/>
                </a:cxn>
                <a:cxn ang="T8">
                  <a:pos x="T4" y="T5"/>
                </a:cxn>
              </a:cxnLst>
              <a:rect l="T9" t="T10" r="T11" b="T12"/>
              <a:pathLst>
                <a:path w="21600" h="20952" fill="none" extrusionOk="0">
                  <a:moveTo>
                    <a:pt x="6313" y="0"/>
                  </a:moveTo>
                  <a:cubicBezTo>
                    <a:pt x="15396" y="2776"/>
                    <a:pt x="21600" y="11159"/>
                    <a:pt x="21600" y="20657"/>
                  </a:cubicBezTo>
                  <a:cubicBezTo>
                    <a:pt x="21600" y="20755"/>
                    <a:pt x="21599" y="20853"/>
                    <a:pt x="21597" y="20951"/>
                  </a:cubicBezTo>
                </a:path>
                <a:path w="21600" h="20952" stroke="0" extrusionOk="0">
                  <a:moveTo>
                    <a:pt x="6313" y="0"/>
                  </a:moveTo>
                  <a:cubicBezTo>
                    <a:pt x="15396" y="2776"/>
                    <a:pt x="21600" y="11159"/>
                    <a:pt x="21600" y="20657"/>
                  </a:cubicBezTo>
                  <a:cubicBezTo>
                    <a:pt x="21600" y="20755"/>
                    <a:pt x="21599" y="20853"/>
                    <a:pt x="21597" y="20951"/>
                  </a:cubicBezTo>
                  <a:lnTo>
                    <a:pt x="0" y="20657"/>
                  </a:lnTo>
                  <a:close/>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24" name="Arc 19">
              <a:extLst>
                <a:ext uri="{FF2B5EF4-FFF2-40B4-BE49-F238E27FC236}">
                  <a16:creationId xmlns:a16="http://schemas.microsoft.com/office/drawing/2014/main" id="{74B07B55-8F2D-4BC7-B418-47A75C9D71C1}"/>
                </a:ext>
              </a:extLst>
            </p:cNvPr>
            <p:cNvSpPr>
              <a:spLocks/>
            </p:cNvSpPr>
            <p:nvPr/>
          </p:nvSpPr>
          <p:spPr bwMode="auto">
            <a:xfrm rot="10800000">
              <a:off x="304" y="2460"/>
              <a:ext cx="344" cy="425"/>
            </a:xfrm>
            <a:custGeom>
              <a:avLst/>
              <a:gdLst>
                <a:gd name="T0" fmla="*/ 0 w 21600"/>
                <a:gd name="T1" fmla="*/ 0 h 20952"/>
                <a:gd name="T2" fmla="*/ 0 w 21600"/>
                <a:gd name="T3" fmla="*/ 0 h 20952"/>
                <a:gd name="T4" fmla="*/ 0 w 21600"/>
                <a:gd name="T5" fmla="*/ 0 h 20952"/>
                <a:gd name="T6" fmla="*/ 0 60000 65536"/>
                <a:gd name="T7" fmla="*/ 0 60000 65536"/>
                <a:gd name="T8" fmla="*/ 0 60000 65536"/>
                <a:gd name="T9" fmla="*/ 0 w 21600"/>
                <a:gd name="T10" fmla="*/ 0 h 20952"/>
                <a:gd name="T11" fmla="*/ 21600 w 21600"/>
                <a:gd name="T12" fmla="*/ 20952 h 20952"/>
              </a:gdLst>
              <a:ahLst/>
              <a:cxnLst>
                <a:cxn ang="T6">
                  <a:pos x="T0" y="T1"/>
                </a:cxn>
                <a:cxn ang="T7">
                  <a:pos x="T2" y="T3"/>
                </a:cxn>
                <a:cxn ang="T8">
                  <a:pos x="T4" y="T5"/>
                </a:cxn>
              </a:cxnLst>
              <a:rect l="T9" t="T10" r="T11" b="T12"/>
              <a:pathLst>
                <a:path w="21600" h="20952" fill="none" extrusionOk="0">
                  <a:moveTo>
                    <a:pt x="6313" y="0"/>
                  </a:moveTo>
                  <a:cubicBezTo>
                    <a:pt x="15396" y="2776"/>
                    <a:pt x="21600" y="11159"/>
                    <a:pt x="21600" y="20657"/>
                  </a:cubicBezTo>
                  <a:cubicBezTo>
                    <a:pt x="21600" y="20755"/>
                    <a:pt x="21599" y="20853"/>
                    <a:pt x="21597" y="20951"/>
                  </a:cubicBezTo>
                </a:path>
                <a:path w="21600" h="20952" stroke="0" extrusionOk="0">
                  <a:moveTo>
                    <a:pt x="6313" y="0"/>
                  </a:moveTo>
                  <a:cubicBezTo>
                    <a:pt x="15396" y="2776"/>
                    <a:pt x="21600" y="11159"/>
                    <a:pt x="21600" y="20657"/>
                  </a:cubicBezTo>
                  <a:cubicBezTo>
                    <a:pt x="21600" y="20755"/>
                    <a:pt x="21599" y="20853"/>
                    <a:pt x="21597" y="20951"/>
                  </a:cubicBezTo>
                  <a:lnTo>
                    <a:pt x="0" y="20657"/>
                  </a:lnTo>
                  <a:close/>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grpSp>
      <p:sp>
        <p:nvSpPr>
          <p:cNvPr id="25" name="Line 4">
            <a:extLst>
              <a:ext uri="{FF2B5EF4-FFF2-40B4-BE49-F238E27FC236}">
                <a16:creationId xmlns:a16="http://schemas.microsoft.com/office/drawing/2014/main" id="{F2BA8956-0CA0-4460-976A-2F13D06A98BF}"/>
              </a:ext>
            </a:extLst>
          </p:cNvPr>
          <p:cNvSpPr>
            <a:spLocks noChangeShapeType="1"/>
          </p:cNvSpPr>
          <p:nvPr/>
        </p:nvSpPr>
        <p:spPr bwMode="auto">
          <a:xfrm>
            <a:off x="2175154" y="1809235"/>
            <a:ext cx="0" cy="45720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6" name="Text Box 48">
            <a:extLst>
              <a:ext uri="{FF2B5EF4-FFF2-40B4-BE49-F238E27FC236}">
                <a16:creationId xmlns:a16="http://schemas.microsoft.com/office/drawing/2014/main" id="{2343D788-36F5-4ECD-9E59-3EBFD434FBC7}"/>
              </a:ext>
            </a:extLst>
          </p:cNvPr>
          <p:cNvSpPr txBox="1">
            <a:spLocks noChangeArrowheads="1"/>
          </p:cNvSpPr>
          <p:nvPr/>
        </p:nvSpPr>
        <p:spPr bwMode="auto">
          <a:xfrm>
            <a:off x="2234513" y="3110123"/>
            <a:ext cx="1346844" cy="584775"/>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Stable</a:t>
            </a:r>
          </a:p>
        </p:txBody>
      </p:sp>
      <p:sp>
        <p:nvSpPr>
          <p:cNvPr id="27" name="Text Box 49">
            <a:extLst>
              <a:ext uri="{FF2B5EF4-FFF2-40B4-BE49-F238E27FC236}">
                <a16:creationId xmlns:a16="http://schemas.microsoft.com/office/drawing/2014/main" id="{D07E37E1-47E2-461D-902A-6C96461128E7}"/>
              </a:ext>
            </a:extLst>
          </p:cNvPr>
          <p:cNvSpPr txBox="1">
            <a:spLocks noChangeArrowheads="1"/>
          </p:cNvSpPr>
          <p:nvPr/>
        </p:nvSpPr>
        <p:spPr bwMode="auto">
          <a:xfrm>
            <a:off x="2170458" y="4201598"/>
            <a:ext cx="1346844" cy="584775"/>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Stable</a:t>
            </a:r>
          </a:p>
        </p:txBody>
      </p:sp>
      <p:sp>
        <p:nvSpPr>
          <p:cNvPr id="28" name="Text Box 50">
            <a:extLst>
              <a:ext uri="{FF2B5EF4-FFF2-40B4-BE49-F238E27FC236}">
                <a16:creationId xmlns:a16="http://schemas.microsoft.com/office/drawing/2014/main" id="{525EB29F-2CBA-4EDC-8766-C770A44BEFEB}"/>
              </a:ext>
            </a:extLst>
          </p:cNvPr>
          <p:cNvSpPr txBox="1">
            <a:spLocks noChangeArrowheads="1"/>
          </p:cNvSpPr>
          <p:nvPr/>
        </p:nvSpPr>
        <p:spPr bwMode="auto">
          <a:xfrm rot="16200000">
            <a:off x="25192" y="3260558"/>
            <a:ext cx="1709122" cy="1077218"/>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Tensile</a:t>
            </a:r>
          </a:p>
          <a:p>
            <a:pPr algn="ctr" eaLnBrk="1" hangingPunct="1"/>
            <a:r>
              <a:rPr lang="en-US" altLang="fr-FR" sz="3200" i="1" dirty="0"/>
              <a:t>Fracture</a:t>
            </a:r>
          </a:p>
        </p:txBody>
      </p:sp>
      <p:sp>
        <p:nvSpPr>
          <p:cNvPr id="29" name="Text Box 51">
            <a:extLst>
              <a:ext uri="{FF2B5EF4-FFF2-40B4-BE49-F238E27FC236}">
                <a16:creationId xmlns:a16="http://schemas.microsoft.com/office/drawing/2014/main" id="{FBBD82A6-A6EB-4A00-BD27-F7A90637B3B0}"/>
              </a:ext>
            </a:extLst>
          </p:cNvPr>
          <p:cNvSpPr txBox="1">
            <a:spLocks noChangeArrowheads="1"/>
          </p:cNvSpPr>
          <p:nvPr/>
        </p:nvSpPr>
        <p:spPr bwMode="auto">
          <a:xfrm>
            <a:off x="2608056" y="5390635"/>
            <a:ext cx="17091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a:t>Shear</a:t>
            </a:r>
          </a:p>
          <a:p>
            <a:pPr algn="ctr" eaLnBrk="1" hangingPunct="1"/>
            <a:r>
              <a:rPr lang="en-US" altLang="fr-FR" sz="3200" i="1"/>
              <a:t>Fracture</a:t>
            </a:r>
          </a:p>
        </p:txBody>
      </p:sp>
      <p:sp>
        <p:nvSpPr>
          <p:cNvPr id="30" name="Text Box 52">
            <a:extLst>
              <a:ext uri="{FF2B5EF4-FFF2-40B4-BE49-F238E27FC236}">
                <a16:creationId xmlns:a16="http://schemas.microsoft.com/office/drawing/2014/main" id="{ADECB097-6371-4966-98B3-376A46EEB7FE}"/>
              </a:ext>
            </a:extLst>
          </p:cNvPr>
          <p:cNvSpPr txBox="1">
            <a:spLocks noChangeArrowheads="1"/>
          </p:cNvSpPr>
          <p:nvPr/>
        </p:nvSpPr>
        <p:spPr bwMode="auto">
          <a:xfrm>
            <a:off x="2760456" y="1352035"/>
            <a:ext cx="17091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a:t>Shear</a:t>
            </a:r>
          </a:p>
          <a:p>
            <a:pPr algn="ctr" eaLnBrk="1" hangingPunct="1"/>
            <a:r>
              <a:rPr lang="en-US" altLang="fr-FR" sz="3200" i="1"/>
              <a:t>Fracture</a:t>
            </a:r>
          </a:p>
        </p:txBody>
      </p:sp>
      <p:sp>
        <p:nvSpPr>
          <p:cNvPr id="31" name="Text Box 42">
            <a:extLst>
              <a:ext uri="{FF2B5EF4-FFF2-40B4-BE49-F238E27FC236}">
                <a16:creationId xmlns:a16="http://schemas.microsoft.com/office/drawing/2014/main" id="{4CEC07CB-8053-4950-8F74-975E599E84BB}"/>
              </a:ext>
            </a:extLst>
          </p:cNvPr>
          <p:cNvSpPr txBox="1">
            <a:spLocks noChangeArrowheads="1"/>
          </p:cNvSpPr>
          <p:nvPr/>
        </p:nvSpPr>
        <p:spPr bwMode="auto">
          <a:xfrm>
            <a:off x="5699167" y="1327012"/>
            <a:ext cx="346441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2800" dirty="0">
                <a:solidFill>
                  <a:srgbClr val="FF0000"/>
                </a:solidFill>
                <a:cs typeface="Arial" panose="020B0604020202020204" pitchFamily="34" charset="0"/>
              </a:rPr>
              <a:t>Il existe deux plans</a:t>
            </a:r>
          </a:p>
          <a:p>
            <a:pPr eaLnBrk="1" hangingPunct="1"/>
            <a:r>
              <a:rPr lang="fr-FR" altLang="fr-FR" sz="2800" dirty="0">
                <a:solidFill>
                  <a:srgbClr val="FF0000"/>
                </a:solidFill>
                <a:cs typeface="Arial" panose="020B0604020202020204" pitchFamily="34" charset="0"/>
              </a:rPr>
              <a:t>possibles de rupture</a:t>
            </a:r>
            <a:endParaRPr lang="el-GR" altLang="fr-FR" sz="2800" dirty="0">
              <a:solidFill>
                <a:srgbClr val="FF0000"/>
              </a:solidFill>
              <a:cs typeface="Arial" panose="020B0604020202020204" pitchFamily="34" charset="0"/>
            </a:endParaRPr>
          </a:p>
        </p:txBody>
      </p:sp>
      <p:sp>
        <p:nvSpPr>
          <p:cNvPr id="33" name="Text Box 42">
            <a:extLst>
              <a:ext uri="{FF2B5EF4-FFF2-40B4-BE49-F238E27FC236}">
                <a16:creationId xmlns:a16="http://schemas.microsoft.com/office/drawing/2014/main" id="{BF54BC45-83A6-486F-BB1D-7ED6969ABD6E}"/>
              </a:ext>
            </a:extLst>
          </p:cNvPr>
          <p:cNvSpPr txBox="1">
            <a:spLocks noChangeArrowheads="1"/>
          </p:cNvSpPr>
          <p:nvPr/>
        </p:nvSpPr>
        <p:spPr bwMode="auto">
          <a:xfrm>
            <a:off x="3813567" y="4240997"/>
            <a:ext cx="7761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fr-FR" sz="3200" dirty="0">
                <a:cs typeface="Arial" panose="020B0604020202020204" pitchFamily="34" charset="0"/>
              </a:rPr>
              <a:t>-2</a:t>
            </a:r>
            <a:r>
              <a:rPr lang="el-GR" altLang="fr-FR" sz="3200" dirty="0">
                <a:cs typeface="Arial" panose="020B0604020202020204" pitchFamily="34" charset="0"/>
              </a:rPr>
              <a:t>θ</a:t>
            </a:r>
          </a:p>
        </p:txBody>
      </p:sp>
      <p:pic>
        <p:nvPicPr>
          <p:cNvPr id="35" name="Image 34">
            <a:extLst>
              <a:ext uri="{FF2B5EF4-FFF2-40B4-BE49-F238E27FC236}">
                <a16:creationId xmlns:a16="http://schemas.microsoft.com/office/drawing/2014/main" id="{DDF5A0EA-0F14-4753-856B-E782EE59301F}"/>
              </a:ext>
            </a:extLst>
          </p:cNvPr>
          <p:cNvPicPr>
            <a:picLocks noChangeAspect="1"/>
          </p:cNvPicPr>
          <p:nvPr/>
        </p:nvPicPr>
        <p:blipFill>
          <a:blip r:embed="rId2"/>
          <a:stretch>
            <a:fillRect/>
          </a:stretch>
        </p:blipFill>
        <p:spPr>
          <a:xfrm>
            <a:off x="6909472" y="4849146"/>
            <a:ext cx="2106855" cy="1968910"/>
          </a:xfrm>
          <a:prstGeom prst="rect">
            <a:avLst/>
          </a:prstGeom>
        </p:spPr>
      </p:pic>
    </p:spTree>
    <p:extLst>
      <p:ext uri="{BB962C8B-B14F-4D97-AF65-F5344CB8AC3E}">
        <p14:creationId xmlns:p14="http://schemas.microsoft.com/office/powerpoint/2010/main" val="1437366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49435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III-Relations contraintes vs failles</a:t>
            </a:r>
          </a:p>
        </p:txBody>
      </p:sp>
      <p:sp>
        <p:nvSpPr>
          <p:cNvPr id="4" name="ZoneTexte 3">
            <a:extLst>
              <a:ext uri="{FF2B5EF4-FFF2-40B4-BE49-F238E27FC236}">
                <a16:creationId xmlns:a16="http://schemas.microsoft.com/office/drawing/2014/main" id="{CFA0E3A7-75A9-4FDB-A1C7-553EE963D6C9}"/>
              </a:ext>
            </a:extLst>
          </p:cNvPr>
          <p:cNvSpPr txBox="1"/>
          <p:nvPr/>
        </p:nvSpPr>
        <p:spPr>
          <a:xfrm>
            <a:off x="82944" y="890370"/>
            <a:ext cx="8731045" cy="461665"/>
          </a:xfrm>
          <a:prstGeom prst="rect">
            <a:avLst/>
          </a:prstGeom>
          <a:noFill/>
        </p:spPr>
        <p:txBody>
          <a:bodyPr wrap="square" rtlCol="0">
            <a:spAutoFit/>
          </a:bodyPr>
          <a:lstStyle/>
          <a:p>
            <a:pPr algn="ctr"/>
            <a:r>
              <a:rPr lang="fr-FR" sz="2400" b="1" dirty="0"/>
              <a:t>Contraintes vs. failles conjuguées</a:t>
            </a:r>
            <a:endParaRPr lang="fr-FR" sz="2400" dirty="0"/>
          </a:p>
        </p:txBody>
      </p:sp>
      <p:pic>
        <p:nvPicPr>
          <p:cNvPr id="5" name="Image 4">
            <a:extLst>
              <a:ext uri="{FF2B5EF4-FFF2-40B4-BE49-F238E27FC236}">
                <a16:creationId xmlns:a16="http://schemas.microsoft.com/office/drawing/2014/main" id="{E40B1849-3E8D-42DD-B65E-A40C3048C67A}"/>
              </a:ext>
            </a:extLst>
          </p:cNvPr>
          <p:cNvPicPr>
            <a:picLocks noChangeAspect="1"/>
          </p:cNvPicPr>
          <p:nvPr/>
        </p:nvPicPr>
        <p:blipFill>
          <a:blip r:embed="rId2"/>
          <a:stretch>
            <a:fillRect/>
          </a:stretch>
        </p:blipFill>
        <p:spPr>
          <a:xfrm>
            <a:off x="842485" y="1352035"/>
            <a:ext cx="7349477" cy="5470466"/>
          </a:xfrm>
          <a:prstGeom prst="rect">
            <a:avLst/>
          </a:prstGeom>
        </p:spPr>
      </p:pic>
      <p:sp>
        <p:nvSpPr>
          <p:cNvPr id="6" name="ZoneTexte 5">
            <a:extLst>
              <a:ext uri="{FF2B5EF4-FFF2-40B4-BE49-F238E27FC236}">
                <a16:creationId xmlns:a16="http://schemas.microsoft.com/office/drawing/2014/main" id="{375E3F16-649C-4A43-AAD5-19FFB1781B30}"/>
              </a:ext>
            </a:extLst>
          </p:cNvPr>
          <p:cNvSpPr txBox="1"/>
          <p:nvPr/>
        </p:nvSpPr>
        <p:spPr>
          <a:xfrm>
            <a:off x="7408215" y="1429600"/>
            <a:ext cx="1760418" cy="246221"/>
          </a:xfrm>
          <a:prstGeom prst="rect">
            <a:avLst/>
          </a:prstGeom>
          <a:noFill/>
        </p:spPr>
        <p:txBody>
          <a:bodyPr wrap="none" rtlCol="0">
            <a:spAutoFit/>
          </a:bodyPr>
          <a:lstStyle/>
          <a:p>
            <a:r>
              <a:rPr lang="fr-FR" sz="1000" dirty="0"/>
              <a:t>Figures: JP Brun (Univ Rennes)</a:t>
            </a:r>
          </a:p>
        </p:txBody>
      </p:sp>
    </p:spTree>
    <p:extLst>
      <p:ext uri="{BB962C8B-B14F-4D97-AF65-F5344CB8AC3E}">
        <p14:creationId xmlns:p14="http://schemas.microsoft.com/office/powerpoint/2010/main" val="3096164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988D70E8-C85E-46AE-A015-D1B49EFC6F93}"/>
              </a:ext>
            </a:extLst>
          </p:cNvPr>
          <p:cNvSpPr txBox="1"/>
          <p:nvPr/>
        </p:nvSpPr>
        <p:spPr>
          <a:xfrm>
            <a:off x="738405" y="4258807"/>
            <a:ext cx="3214470" cy="1938992"/>
          </a:xfrm>
          <a:prstGeom prst="rect">
            <a:avLst/>
          </a:prstGeom>
          <a:noFill/>
        </p:spPr>
        <p:txBody>
          <a:bodyPr wrap="none" rtlCol="0">
            <a:spAutoFit/>
          </a:bodyPr>
          <a:lstStyle/>
          <a:p>
            <a:r>
              <a:rPr lang="fr-FR" sz="4000" b="1" dirty="0">
                <a:solidFill>
                  <a:srgbClr val="FF0000"/>
                </a:solidFill>
                <a:latin typeface="Symbol" panose="05050102010706020507" pitchFamily="18" charset="2"/>
              </a:rPr>
              <a:t>s</a:t>
            </a:r>
            <a:r>
              <a:rPr lang="fr-FR" sz="4000" b="1" dirty="0">
                <a:solidFill>
                  <a:srgbClr val="FF0000"/>
                </a:solidFill>
              </a:rPr>
              <a:t>1 verticale</a:t>
            </a:r>
          </a:p>
          <a:p>
            <a:r>
              <a:rPr lang="fr-FR" sz="4000" dirty="0">
                <a:latin typeface="Symbol" panose="05050102010706020507" pitchFamily="18" charset="2"/>
              </a:rPr>
              <a:t>s</a:t>
            </a:r>
            <a:r>
              <a:rPr lang="fr-FR" sz="4000" dirty="0"/>
              <a:t>3 horizontale</a:t>
            </a:r>
          </a:p>
          <a:p>
            <a:r>
              <a:rPr lang="fr-FR" sz="4000" dirty="0">
                <a:latin typeface="Symbol" panose="05050102010706020507" pitchFamily="18" charset="2"/>
              </a:rPr>
              <a:t>s</a:t>
            </a:r>
            <a:r>
              <a:rPr lang="fr-FR" sz="4000" dirty="0"/>
              <a:t>2 horizontale</a:t>
            </a:r>
          </a:p>
        </p:txBody>
      </p:sp>
      <p:sp>
        <p:nvSpPr>
          <p:cNvPr id="10" name="ZoneTexte 9">
            <a:extLst>
              <a:ext uri="{FF2B5EF4-FFF2-40B4-BE49-F238E27FC236}">
                <a16:creationId xmlns:a16="http://schemas.microsoft.com/office/drawing/2014/main" id="{D7FEF36A-7352-402B-B110-6522BD55CABF}"/>
              </a:ext>
            </a:extLst>
          </p:cNvPr>
          <p:cNvSpPr txBox="1"/>
          <p:nvPr/>
        </p:nvSpPr>
        <p:spPr>
          <a:xfrm>
            <a:off x="330011" y="368637"/>
            <a:ext cx="749435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III-Relations contraintes vs failles</a:t>
            </a:r>
          </a:p>
        </p:txBody>
      </p:sp>
      <p:pic>
        <p:nvPicPr>
          <p:cNvPr id="9" name="Image 8">
            <a:extLst>
              <a:ext uri="{FF2B5EF4-FFF2-40B4-BE49-F238E27FC236}">
                <a16:creationId xmlns:a16="http://schemas.microsoft.com/office/drawing/2014/main" id="{505C2CAF-D876-41D3-AE94-88C274A19A18}"/>
              </a:ext>
            </a:extLst>
          </p:cNvPr>
          <p:cNvPicPr>
            <a:picLocks noChangeAspect="1"/>
          </p:cNvPicPr>
          <p:nvPr/>
        </p:nvPicPr>
        <p:blipFill rotWithShape="1">
          <a:blip r:embed="rId2"/>
          <a:srcRect t="35136" b="33051"/>
          <a:stretch/>
        </p:blipFill>
        <p:spPr>
          <a:xfrm>
            <a:off x="-165630" y="1629697"/>
            <a:ext cx="9309630" cy="2204463"/>
          </a:xfrm>
          <a:prstGeom prst="rect">
            <a:avLst/>
          </a:prstGeom>
        </p:spPr>
      </p:pic>
      <p:sp>
        <p:nvSpPr>
          <p:cNvPr id="11" name="ZoneTexte 10">
            <a:extLst>
              <a:ext uri="{FF2B5EF4-FFF2-40B4-BE49-F238E27FC236}">
                <a16:creationId xmlns:a16="http://schemas.microsoft.com/office/drawing/2014/main" id="{5016122A-FDD8-4088-B4D7-1A93515F0DBC}"/>
              </a:ext>
            </a:extLst>
          </p:cNvPr>
          <p:cNvSpPr txBox="1"/>
          <p:nvPr/>
        </p:nvSpPr>
        <p:spPr>
          <a:xfrm>
            <a:off x="0" y="890717"/>
            <a:ext cx="8731045" cy="461665"/>
          </a:xfrm>
          <a:prstGeom prst="rect">
            <a:avLst/>
          </a:prstGeom>
          <a:noFill/>
        </p:spPr>
        <p:txBody>
          <a:bodyPr wrap="square" rtlCol="0">
            <a:spAutoFit/>
          </a:bodyPr>
          <a:lstStyle/>
          <a:p>
            <a:pPr algn="ctr"/>
            <a:r>
              <a:rPr lang="fr-FR" sz="2400" b="1" dirty="0"/>
              <a:t>Le cas des failles normales</a:t>
            </a:r>
            <a:endParaRPr lang="fr-FR" sz="2400" dirty="0"/>
          </a:p>
        </p:txBody>
      </p:sp>
      <p:sp>
        <p:nvSpPr>
          <p:cNvPr id="12" name="ZoneTexte 11">
            <a:extLst>
              <a:ext uri="{FF2B5EF4-FFF2-40B4-BE49-F238E27FC236}">
                <a16:creationId xmlns:a16="http://schemas.microsoft.com/office/drawing/2014/main" id="{1A75A6C5-6EBC-44D2-8902-31280A690514}"/>
              </a:ext>
            </a:extLst>
          </p:cNvPr>
          <p:cNvSpPr txBox="1"/>
          <p:nvPr/>
        </p:nvSpPr>
        <p:spPr>
          <a:xfrm>
            <a:off x="7408215" y="1429600"/>
            <a:ext cx="1760418" cy="246221"/>
          </a:xfrm>
          <a:prstGeom prst="rect">
            <a:avLst/>
          </a:prstGeom>
          <a:noFill/>
        </p:spPr>
        <p:txBody>
          <a:bodyPr wrap="none" rtlCol="0">
            <a:spAutoFit/>
          </a:bodyPr>
          <a:lstStyle/>
          <a:p>
            <a:r>
              <a:rPr lang="fr-FR" sz="1000" dirty="0"/>
              <a:t>Figures: JP Brun (Univ Rennes)</a:t>
            </a:r>
          </a:p>
        </p:txBody>
      </p:sp>
      <p:sp>
        <p:nvSpPr>
          <p:cNvPr id="7" name="ZoneTexte 6">
            <a:extLst>
              <a:ext uri="{FF2B5EF4-FFF2-40B4-BE49-F238E27FC236}">
                <a16:creationId xmlns:a16="http://schemas.microsoft.com/office/drawing/2014/main" id="{86E0B6FC-4DBA-4A9A-B9F0-47251DFC4CC7}"/>
              </a:ext>
            </a:extLst>
          </p:cNvPr>
          <p:cNvSpPr txBox="1"/>
          <p:nvPr/>
        </p:nvSpPr>
        <p:spPr>
          <a:xfrm>
            <a:off x="4591052" y="4412737"/>
            <a:ext cx="4195508" cy="707886"/>
          </a:xfrm>
          <a:prstGeom prst="rect">
            <a:avLst/>
          </a:prstGeom>
          <a:noFill/>
        </p:spPr>
        <p:txBody>
          <a:bodyPr wrap="none" rtlCol="0">
            <a:spAutoFit/>
          </a:bodyPr>
          <a:lstStyle/>
          <a:p>
            <a:r>
              <a:rPr lang="fr-FR" sz="2000" b="1" dirty="0">
                <a:solidFill>
                  <a:srgbClr val="FF0000"/>
                </a:solidFill>
              </a:rPr>
              <a:t>Failles </a:t>
            </a:r>
            <a:r>
              <a:rPr lang="fr-FR" sz="2000" b="1" u="sng" dirty="0">
                <a:solidFill>
                  <a:srgbClr val="FF0000"/>
                </a:solidFill>
              </a:rPr>
              <a:t>en générale </a:t>
            </a:r>
            <a:r>
              <a:rPr lang="fr-FR" sz="2000" b="1" dirty="0">
                <a:solidFill>
                  <a:srgbClr val="FF0000"/>
                </a:solidFill>
              </a:rPr>
              <a:t>fortement pentées</a:t>
            </a:r>
          </a:p>
          <a:p>
            <a:r>
              <a:rPr lang="fr-FR" sz="2000" dirty="0">
                <a:latin typeface="Symbol" panose="05050102010706020507" pitchFamily="18" charset="2"/>
              </a:rPr>
              <a:t>a</a:t>
            </a:r>
            <a:r>
              <a:rPr lang="fr-FR" sz="2000" dirty="0"/>
              <a:t> et </a:t>
            </a:r>
            <a:r>
              <a:rPr lang="fr-FR" sz="2000" dirty="0">
                <a:latin typeface="Symbol" panose="05050102010706020507" pitchFamily="18" charset="2"/>
              </a:rPr>
              <a:t>b</a:t>
            </a:r>
            <a:r>
              <a:rPr lang="fr-FR" sz="2000" dirty="0"/>
              <a:t> en moyenne ~60-70°</a:t>
            </a:r>
          </a:p>
        </p:txBody>
      </p:sp>
    </p:spTree>
    <p:extLst>
      <p:ext uri="{BB962C8B-B14F-4D97-AF65-F5344CB8AC3E}">
        <p14:creationId xmlns:p14="http://schemas.microsoft.com/office/powerpoint/2010/main" val="218817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BB33FB4-603C-4F8B-A60E-C1F883B2A33C}"/>
              </a:ext>
            </a:extLst>
          </p:cNvPr>
          <p:cNvSpPr txBox="1"/>
          <p:nvPr/>
        </p:nvSpPr>
        <p:spPr>
          <a:xfrm>
            <a:off x="330011" y="330537"/>
            <a:ext cx="6801862" cy="4955203"/>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 Systèmes </a:t>
            </a:r>
            <a:r>
              <a:rPr lang="fr-FR" sz="3600" b="1" dirty="0" err="1">
                <a:latin typeface="Arial" panose="020B0604020202020204" pitchFamily="34" charset="0"/>
                <a:cs typeface="Arial" panose="020B0604020202020204" pitchFamily="34" charset="0"/>
              </a:rPr>
              <a:t>distensifs</a:t>
            </a:r>
            <a:endParaRPr lang="fr-FR" sz="36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I- Rappels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II-Autres éléments de classification</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III-Relations contraintes vs familles de failles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Les grands types de failles normales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 Quantification de l’extension</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La sédimentation associée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VII-Origine et distribution des failles normales</a:t>
            </a:r>
          </a:p>
        </p:txBody>
      </p:sp>
    </p:spTree>
    <p:extLst>
      <p:ext uri="{BB962C8B-B14F-4D97-AF65-F5344CB8AC3E}">
        <p14:creationId xmlns:p14="http://schemas.microsoft.com/office/powerpoint/2010/main" val="3757683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BB33FB4-603C-4F8B-A60E-C1F883B2A33C}"/>
              </a:ext>
            </a:extLst>
          </p:cNvPr>
          <p:cNvSpPr txBox="1"/>
          <p:nvPr/>
        </p:nvSpPr>
        <p:spPr>
          <a:xfrm>
            <a:off x="330011" y="330537"/>
            <a:ext cx="6801862" cy="4955203"/>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 Systèmes </a:t>
            </a:r>
            <a:r>
              <a:rPr lang="fr-FR" sz="3600" b="1" dirty="0" err="1">
                <a:latin typeface="Arial" panose="020B0604020202020204" pitchFamily="34" charset="0"/>
                <a:cs typeface="Arial" panose="020B0604020202020204" pitchFamily="34" charset="0"/>
              </a:rPr>
              <a:t>distensifs</a:t>
            </a:r>
            <a:endParaRPr lang="fr-FR" sz="36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 Rappels</a:t>
            </a:r>
          </a:p>
          <a:p>
            <a:endParaRPr lang="fr-FR" sz="2000" b="1" dirty="0">
              <a:solidFill>
                <a:schemeClr val="bg1">
                  <a:lumMod val="95000"/>
                </a:schemeClr>
              </a:solidFill>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II-Autres éléments de classification</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III-Relations contraintes vs familles de failles</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IV- Les grands types de failles normales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 Quantification de l’extension</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La sédimentation associée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VII-Origine et distribution des failles normales</a:t>
            </a:r>
          </a:p>
        </p:txBody>
      </p:sp>
    </p:spTree>
    <p:extLst>
      <p:ext uri="{BB962C8B-B14F-4D97-AF65-F5344CB8AC3E}">
        <p14:creationId xmlns:p14="http://schemas.microsoft.com/office/powerpoint/2010/main" val="1958359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38" name="ZoneTexte 37">
            <a:extLst>
              <a:ext uri="{FF2B5EF4-FFF2-40B4-BE49-F238E27FC236}">
                <a16:creationId xmlns:a16="http://schemas.microsoft.com/office/drawing/2014/main" id="{06C6963C-07AD-4BE3-A3A4-BE99901BC6E6}"/>
              </a:ext>
            </a:extLst>
          </p:cNvPr>
          <p:cNvSpPr txBox="1"/>
          <p:nvPr/>
        </p:nvSpPr>
        <p:spPr>
          <a:xfrm>
            <a:off x="6399395" y="894861"/>
            <a:ext cx="2487425" cy="2308324"/>
          </a:xfrm>
          <a:prstGeom prst="rect">
            <a:avLst/>
          </a:prstGeom>
          <a:noFill/>
        </p:spPr>
        <p:txBody>
          <a:bodyPr wrap="square" rtlCol="0">
            <a:spAutoFit/>
          </a:bodyPr>
          <a:lstStyle/>
          <a:p>
            <a:r>
              <a:rPr lang="fr-FR" sz="2400" b="1" dirty="0"/>
              <a:t>En théorie et pour une roche homogène sèche, </a:t>
            </a:r>
          </a:p>
          <a:p>
            <a:r>
              <a:rPr lang="fr-FR" sz="2400" b="1" dirty="0">
                <a:solidFill>
                  <a:srgbClr val="FF0000"/>
                </a:solidFill>
                <a:latin typeface="Symbol" panose="05050102010706020507" pitchFamily="18" charset="2"/>
              </a:rPr>
              <a:t>j</a:t>
            </a:r>
            <a:r>
              <a:rPr lang="fr-FR" sz="2400" b="1" dirty="0">
                <a:solidFill>
                  <a:srgbClr val="FF0000"/>
                </a:solidFill>
              </a:rPr>
              <a:t> (angle de friction interne) est constant</a:t>
            </a:r>
          </a:p>
        </p:txBody>
      </p:sp>
      <p:sp>
        <p:nvSpPr>
          <p:cNvPr id="39" name="Line 11">
            <a:extLst>
              <a:ext uri="{FF2B5EF4-FFF2-40B4-BE49-F238E27FC236}">
                <a16:creationId xmlns:a16="http://schemas.microsoft.com/office/drawing/2014/main" id="{39801254-4B1E-4F8E-99D3-6986980EBBDC}"/>
              </a:ext>
            </a:extLst>
          </p:cNvPr>
          <p:cNvSpPr>
            <a:spLocks noChangeShapeType="1"/>
          </p:cNvSpPr>
          <p:nvPr/>
        </p:nvSpPr>
        <p:spPr bwMode="auto">
          <a:xfrm flipV="1">
            <a:off x="2170458" y="1510268"/>
            <a:ext cx="3994150" cy="1439863"/>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0" name="Line 14">
            <a:extLst>
              <a:ext uri="{FF2B5EF4-FFF2-40B4-BE49-F238E27FC236}">
                <a16:creationId xmlns:a16="http://schemas.microsoft.com/office/drawing/2014/main" id="{4D889F43-FF32-4DC0-8178-483F6D5FBDEB}"/>
              </a:ext>
            </a:extLst>
          </p:cNvPr>
          <p:cNvSpPr>
            <a:spLocks noChangeShapeType="1"/>
          </p:cNvSpPr>
          <p:nvPr/>
        </p:nvSpPr>
        <p:spPr bwMode="auto">
          <a:xfrm>
            <a:off x="2173633" y="4350306"/>
            <a:ext cx="3994150" cy="1439862"/>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1" name="Line 30">
            <a:extLst>
              <a:ext uri="{FF2B5EF4-FFF2-40B4-BE49-F238E27FC236}">
                <a16:creationId xmlns:a16="http://schemas.microsoft.com/office/drawing/2014/main" id="{CD276F37-A41D-4930-BACC-856E7890732E}"/>
              </a:ext>
            </a:extLst>
          </p:cNvPr>
          <p:cNvSpPr>
            <a:spLocks noChangeShapeType="1"/>
          </p:cNvSpPr>
          <p:nvPr/>
        </p:nvSpPr>
        <p:spPr bwMode="auto">
          <a:xfrm flipV="1">
            <a:off x="1254471" y="3645456"/>
            <a:ext cx="6553200" cy="9525"/>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2" name="Rectangle 36">
            <a:extLst>
              <a:ext uri="{FF2B5EF4-FFF2-40B4-BE49-F238E27FC236}">
                <a16:creationId xmlns:a16="http://schemas.microsoft.com/office/drawing/2014/main" id="{7902C7AD-7B94-4F8D-B4A8-393C2C8D11DF}"/>
              </a:ext>
            </a:extLst>
          </p:cNvPr>
          <p:cNvSpPr>
            <a:spLocks noChangeArrowheads="1"/>
          </p:cNvSpPr>
          <p:nvPr/>
        </p:nvSpPr>
        <p:spPr bwMode="auto">
          <a:xfrm>
            <a:off x="1709095" y="943321"/>
            <a:ext cx="4090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fr-FR" sz="6000" baseline="-25000" dirty="0">
                <a:latin typeface="Symbol" panose="05050102010706020507" pitchFamily="18" charset="2"/>
              </a:rPr>
              <a:t>t</a:t>
            </a:r>
            <a:endParaRPr lang="en-US" altLang="fr-FR" sz="6000" baseline="-25000" dirty="0"/>
          </a:p>
        </p:txBody>
      </p:sp>
      <p:sp>
        <p:nvSpPr>
          <p:cNvPr id="43" name="Rectangle 37">
            <a:extLst>
              <a:ext uri="{FF2B5EF4-FFF2-40B4-BE49-F238E27FC236}">
                <a16:creationId xmlns:a16="http://schemas.microsoft.com/office/drawing/2014/main" id="{516C2C1B-F4AE-426C-A575-F28D1D228B64}"/>
              </a:ext>
            </a:extLst>
          </p:cNvPr>
          <p:cNvSpPr>
            <a:spLocks noChangeArrowheads="1"/>
          </p:cNvSpPr>
          <p:nvPr/>
        </p:nvSpPr>
        <p:spPr bwMode="auto">
          <a:xfrm>
            <a:off x="7807671" y="3340656"/>
            <a:ext cx="590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fr-FR" sz="3200"/>
              <a:t>σ</a:t>
            </a:r>
            <a:r>
              <a:rPr lang="en-US" altLang="fr-FR" sz="3200" baseline="-25000"/>
              <a:t>n</a:t>
            </a:r>
          </a:p>
        </p:txBody>
      </p:sp>
      <p:grpSp>
        <p:nvGrpSpPr>
          <p:cNvPr id="44" name="Group 17">
            <a:extLst>
              <a:ext uri="{FF2B5EF4-FFF2-40B4-BE49-F238E27FC236}">
                <a16:creationId xmlns:a16="http://schemas.microsoft.com/office/drawing/2014/main" id="{2ECD3C36-5478-4730-A6EA-71B0C8A24707}"/>
              </a:ext>
            </a:extLst>
          </p:cNvPr>
          <p:cNvGrpSpPr>
            <a:grpSpLocks/>
          </p:cNvGrpSpPr>
          <p:nvPr/>
        </p:nvGrpSpPr>
        <p:grpSpPr bwMode="auto">
          <a:xfrm>
            <a:off x="1576733" y="2961243"/>
            <a:ext cx="825500" cy="1377950"/>
            <a:chOff x="302" y="2017"/>
            <a:chExt cx="346" cy="868"/>
          </a:xfrm>
        </p:grpSpPr>
        <p:sp>
          <p:nvSpPr>
            <p:cNvPr id="45" name="Arc 18">
              <a:extLst>
                <a:ext uri="{FF2B5EF4-FFF2-40B4-BE49-F238E27FC236}">
                  <a16:creationId xmlns:a16="http://schemas.microsoft.com/office/drawing/2014/main" id="{14921B4D-4F8D-4AF3-B3E8-F871B92626E0}"/>
                </a:ext>
              </a:extLst>
            </p:cNvPr>
            <p:cNvSpPr>
              <a:spLocks/>
            </p:cNvSpPr>
            <p:nvPr/>
          </p:nvSpPr>
          <p:spPr bwMode="auto">
            <a:xfrm rot="10800000" flipV="1">
              <a:off x="302" y="2017"/>
              <a:ext cx="344" cy="425"/>
            </a:xfrm>
            <a:custGeom>
              <a:avLst/>
              <a:gdLst>
                <a:gd name="T0" fmla="*/ 0 w 21600"/>
                <a:gd name="T1" fmla="*/ 0 h 20952"/>
                <a:gd name="T2" fmla="*/ 0 w 21600"/>
                <a:gd name="T3" fmla="*/ 0 h 20952"/>
                <a:gd name="T4" fmla="*/ 0 w 21600"/>
                <a:gd name="T5" fmla="*/ 0 h 20952"/>
                <a:gd name="T6" fmla="*/ 0 60000 65536"/>
                <a:gd name="T7" fmla="*/ 0 60000 65536"/>
                <a:gd name="T8" fmla="*/ 0 60000 65536"/>
                <a:gd name="T9" fmla="*/ 0 w 21600"/>
                <a:gd name="T10" fmla="*/ 0 h 20952"/>
                <a:gd name="T11" fmla="*/ 21600 w 21600"/>
                <a:gd name="T12" fmla="*/ 20952 h 20952"/>
              </a:gdLst>
              <a:ahLst/>
              <a:cxnLst>
                <a:cxn ang="T6">
                  <a:pos x="T0" y="T1"/>
                </a:cxn>
                <a:cxn ang="T7">
                  <a:pos x="T2" y="T3"/>
                </a:cxn>
                <a:cxn ang="T8">
                  <a:pos x="T4" y="T5"/>
                </a:cxn>
              </a:cxnLst>
              <a:rect l="T9" t="T10" r="T11" b="T12"/>
              <a:pathLst>
                <a:path w="21600" h="20952" fill="none" extrusionOk="0">
                  <a:moveTo>
                    <a:pt x="6313" y="0"/>
                  </a:moveTo>
                  <a:cubicBezTo>
                    <a:pt x="15396" y="2776"/>
                    <a:pt x="21600" y="11159"/>
                    <a:pt x="21600" y="20657"/>
                  </a:cubicBezTo>
                  <a:cubicBezTo>
                    <a:pt x="21600" y="20755"/>
                    <a:pt x="21599" y="20853"/>
                    <a:pt x="21597" y="20951"/>
                  </a:cubicBezTo>
                </a:path>
                <a:path w="21600" h="20952" stroke="0" extrusionOk="0">
                  <a:moveTo>
                    <a:pt x="6313" y="0"/>
                  </a:moveTo>
                  <a:cubicBezTo>
                    <a:pt x="15396" y="2776"/>
                    <a:pt x="21600" y="11159"/>
                    <a:pt x="21600" y="20657"/>
                  </a:cubicBezTo>
                  <a:cubicBezTo>
                    <a:pt x="21600" y="20755"/>
                    <a:pt x="21599" y="20853"/>
                    <a:pt x="21597" y="20951"/>
                  </a:cubicBezTo>
                  <a:lnTo>
                    <a:pt x="0" y="20657"/>
                  </a:lnTo>
                  <a:close/>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46" name="Arc 19">
              <a:extLst>
                <a:ext uri="{FF2B5EF4-FFF2-40B4-BE49-F238E27FC236}">
                  <a16:creationId xmlns:a16="http://schemas.microsoft.com/office/drawing/2014/main" id="{0974F0A9-316D-44C6-A577-477972568904}"/>
                </a:ext>
              </a:extLst>
            </p:cNvPr>
            <p:cNvSpPr>
              <a:spLocks/>
            </p:cNvSpPr>
            <p:nvPr/>
          </p:nvSpPr>
          <p:spPr bwMode="auto">
            <a:xfrm rot="10800000">
              <a:off x="304" y="2460"/>
              <a:ext cx="344" cy="425"/>
            </a:xfrm>
            <a:custGeom>
              <a:avLst/>
              <a:gdLst>
                <a:gd name="T0" fmla="*/ 0 w 21600"/>
                <a:gd name="T1" fmla="*/ 0 h 20952"/>
                <a:gd name="T2" fmla="*/ 0 w 21600"/>
                <a:gd name="T3" fmla="*/ 0 h 20952"/>
                <a:gd name="T4" fmla="*/ 0 w 21600"/>
                <a:gd name="T5" fmla="*/ 0 h 20952"/>
                <a:gd name="T6" fmla="*/ 0 60000 65536"/>
                <a:gd name="T7" fmla="*/ 0 60000 65536"/>
                <a:gd name="T8" fmla="*/ 0 60000 65536"/>
                <a:gd name="T9" fmla="*/ 0 w 21600"/>
                <a:gd name="T10" fmla="*/ 0 h 20952"/>
                <a:gd name="T11" fmla="*/ 21600 w 21600"/>
                <a:gd name="T12" fmla="*/ 20952 h 20952"/>
              </a:gdLst>
              <a:ahLst/>
              <a:cxnLst>
                <a:cxn ang="T6">
                  <a:pos x="T0" y="T1"/>
                </a:cxn>
                <a:cxn ang="T7">
                  <a:pos x="T2" y="T3"/>
                </a:cxn>
                <a:cxn ang="T8">
                  <a:pos x="T4" y="T5"/>
                </a:cxn>
              </a:cxnLst>
              <a:rect l="T9" t="T10" r="T11" b="T12"/>
              <a:pathLst>
                <a:path w="21600" h="20952" fill="none" extrusionOk="0">
                  <a:moveTo>
                    <a:pt x="6313" y="0"/>
                  </a:moveTo>
                  <a:cubicBezTo>
                    <a:pt x="15396" y="2776"/>
                    <a:pt x="21600" y="11159"/>
                    <a:pt x="21600" y="20657"/>
                  </a:cubicBezTo>
                  <a:cubicBezTo>
                    <a:pt x="21600" y="20755"/>
                    <a:pt x="21599" y="20853"/>
                    <a:pt x="21597" y="20951"/>
                  </a:cubicBezTo>
                </a:path>
                <a:path w="21600" h="20952" stroke="0" extrusionOk="0">
                  <a:moveTo>
                    <a:pt x="6313" y="0"/>
                  </a:moveTo>
                  <a:cubicBezTo>
                    <a:pt x="15396" y="2776"/>
                    <a:pt x="21600" y="11159"/>
                    <a:pt x="21600" y="20657"/>
                  </a:cubicBezTo>
                  <a:cubicBezTo>
                    <a:pt x="21600" y="20755"/>
                    <a:pt x="21599" y="20853"/>
                    <a:pt x="21597" y="20951"/>
                  </a:cubicBezTo>
                  <a:lnTo>
                    <a:pt x="0" y="20657"/>
                  </a:lnTo>
                  <a:close/>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grpSp>
      <p:sp>
        <p:nvSpPr>
          <p:cNvPr id="47" name="Line 4">
            <a:extLst>
              <a:ext uri="{FF2B5EF4-FFF2-40B4-BE49-F238E27FC236}">
                <a16:creationId xmlns:a16="http://schemas.microsoft.com/office/drawing/2014/main" id="{88BC5AF3-A1A6-4269-AD23-4345C5ABBA16}"/>
              </a:ext>
            </a:extLst>
          </p:cNvPr>
          <p:cNvSpPr>
            <a:spLocks noChangeShapeType="1"/>
          </p:cNvSpPr>
          <p:nvPr/>
        </p:nvSpPr>
        <p:spPr bwMode="auto">
          <a:xfrm>
            <a:off x="2170458" y="1510268"/>
            <a:ext cx="0" cy="45720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8" name="Text Box 48">
            <a:extLst>
              <a:ext uri="{FF2B5EF4-FFF2-40B4-BE49-F238E27FC236}">
                <a16:creationId xmlns:a16="http://schemas.microsoft.com/office/drawing/2014/main" id="{2BC717B7-85A7-4FEB-AAAE-797E06B108F6}"/>
              </a:ext>
            </a:extLst>
          </p:cNvPr>
          <p:cNvSpPr txBox="1">
            <a:spLocks noChangeArrowheads="1"/>
          </p:cNvSpPr>
          <p:nvPr/>
        </p:nvSpPr>
        <p:spPr bwMode="auto">
          <a:xfrm>
            <a:off x="3123249" y="2819807"/>
            <a:ext cx="1346844" cy="584775"/>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Stable</a:t>
            </a:r>
          </a:p>
        </p:txBody>
      </p:sp>
      <p:sp>
        <p:nvSpPr>
          <p:cNvPr id="49" name="Text Box 49">
            <a:extLst>
              <a:ext uri="{FF2B5EF4-FFF2-40B4-BE49-F238E27FC236}">
                <a16:creationId xmlns:a16="http://schemas.microsoft.com/office/drawing/2014/main" id="{92515461-72E1-48F7-A231-96A10D012C38}"/>
              </a:ext>
            </a:extLst>
          </p:cNvPr>
          <p:cNvSpPr txBox="1">
            <a:spLocks noChangeArrowheads="1"/>
          </p:cNvSpPr>
          <p:nvPr/>
        </p:nvSpPr>
        <p:spPr bwMode="auto">
          <a:xfrm>
            <a:off x="3272798" y="3868559"/>
            <a:ext cx="1346844" cy="584775"/>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Stable</a:t>
            </a:r>
          </a:p>
        </p:txBody>
      </p:sp>
      <p:sp>
        <p:nvSpPr>
          <p:cNvPr id="50" name="Text Box 50">
            <a:extLst>
              <a:ext uri="{FF2B5EF4-FFF2-40B4-BE49-F238E27FC236}">
                <a16:creationId xmlns:a16="http://schemas.microsoft.com/office/drawing/2014/main" id="{312B8309-BEBD-4CDC-95E2-ECC21F9C5A58}"/>
              </a:ext>
            </a:extLst>
          </p:cNvPr>
          <p:cNvSpPr txBox="1">
            <a:spLocks noChangeArrowheads="1"/>
          </p:cNvSpPr>
          <p:nvPr/>
        </p:nvSpPr>
        <p:spPr bwMode="auto">
          <a:xfrm rot="16200000">
            <a:off x="20496" y="2961591"/>
            <a:ext cx="1709122" cy="1077218"/>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Tensile</a:t>
            </a:r>
          </a:p>
          <a:p>
            <a:pPr algn="ctr" eaLnBrk="1" hangingPunct="1"/>
            <a:r>
              <a:rPr lang="en-US" altLang="fr-FR" sz="3200" i="1" dirty="0"/>
              <a:t>Fracture</a:t>
            </a:r>
          </a:p>
        </p:txBody>
      </p:sp>
      <p:sp>
        <p:nvSpPr>
          <p:cNvPr id="51" name="Text Box 51">
            <a:extLst>
              <a:ext uri="{FF2B5EF4-FFF2-40B4-BE49-F238E27FC236}">
                <a16:creationId xmlns:a16="http://schemas.microsoft.com/office/drawing/2014/main" id="{537240BB-8F89-4D78-86CD-46E01E11FAC5}"/>
              </a:ext>
            </a:extLst>
          </p:cNvPr>
          <p:cNvSpPr txBox="1">
            <a:spLocks noChangeArrowheads="1"/>
          </p:cNvSpPr>
          <p:nvPr/>
        </p:nvSpPr>
        <p:spPr bwMode="auto">
          <a:xfrm>
            <a:off x="2603360" y="5091668"/>
            <a:ext cx="17091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a:t>Shear</a:t>
            </a:r>
          </a:p>
          <a:p>
            <a:pPr algn="ctr" eaLnBrk="1" hangingPunct="1"/>
            <a:r>
              <a:rPr lang="en-US" altLang="fr-FR" sz="3200" i="1"/>
              <a:t>Fracture</a:t>
            </a:r>
          </a:p>
        </p:txBody>
      </p:sp>
      <p:sp>
        <p:nvSpPr>
          <p:cNvPr id="52" name="Text Box 52">
            <a:extLst>
              <a:ext uri="{FF2B5EF4-FFF2-40B4-BE49-F238E27FC236}">
                <a16:creationId xmlns:a16="http://schemas.microsoft.com/office/drawing/2014/main" id="{BCB4AAD5-31B0-488C-94F0-70E25C1D3E7D}"/>
              </a:ext>
            </a:extLst>
          </p:cNvPr>
          <p:cNvSpPr txBox="1">
            <a:spLocks noChangeArrowheads="1"/>
          </p:cNvSpPr>
          <p:nvPr/>
        </p:nvSpPr>
        <p:spPr bwMode="auto">
          <a:xfrm>
            <a:off x="2755760" y="1053068"/>
            <a:ext cx="17091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Shear</a:t>
            </a:r>
          </a:p>
          <a:p>
            <a:pPr algn="ctr" eaLnBrk="1" hangingPunct="1"/>
            <a:r>
              <a:rPr lang="en-US" altLang="fr-FR" sz="3200" i="1" dirty="0"/>
              <a:t>Fracture</a:t>
            </a:r>
          </a:p>
        </p:txBody>
      </p:sp>
      <p:pic>
        <p:nvPicPr>
          <p:cNvPr id="53" name="Image 52">
            <a:extLst>
              <a:ext uri="{FF2B5EF4-FFF2-40B4-BE49-F238E27FC236}">
                <a16:creationId xmlns:a16="http://schemas.microsoft.com/office/drawing/2014/main" id="{56FB54CC-9469-4E60-A097-B824753A5FB8}"/>
              </a:ext>
            </a:extLst>
          </p:cNvPr>
          <p:cNvPicPr>
            <a:picLocks noChangeAspect="1"/>
          </p:cNvPicPr>
          <p:nvPr/>
        </p:nvPicPr>
        <p:blipFill>
          <a:blip r:embed="rId2"/>
          <a:stretch>
            <a:fillRect/>
          </a:stretch>
        </p:blipFill>
        <p:spPr>
          <a:xfrm>
            <a:off x="5658555" y="4116470"/>
            <a:ext cx="3480749" cy="1439864"/>
          </a:xfrm>
          <a:prstGeom prst="rect">
            <a:avLst/>
          </a:prstGeom>
        </p:spPr>
      </p:pic>
      <p:cxnSp>
        <p:nvCxnSpPr>
          <p:cNvPr id="54" name="Connecteur droit 53">
            <a:extLst>
              <a:ext uri="{FF2B5EF4-FFF2-40B4-BE49-F238E27FC236}">
                <a16:creationId xmlns:a16="http://schemas.microsoft.com/office/drawing/2014/main" id="{BE236ECC-6885-4072-A19D-67FE72D2E526}"/>
              </a:ext>
            </a:extLst>
          </p:cNvPr>
          <p:cNvCxnSpPr/>
          <p:nvPr/>
        </p:nvCxnSpPr>
        <p:spPr>
          <a:xfrm>
            <a:off x="4886900" y="2004811"/>
            <a:ext cx="98542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5" name="Arc 54">
            <a:extLst>
              <a:ext uri="{FF2B5EF4-FFF2-40B4-BE49-F238E27FC236}">
                <a16:creationId xmlns:a16="http://schemas.microsoft.com/office/drawing/2014/main" id="{F501E3BA-2A12-4B34-B5BE-6CA230B2862C}"/>
              </a:ext>
            </a:extLst>
          </p:cNvPr>
          <p:cNvSpPr/>
          <p:nvPr/>
        </p:nvSpPr>
        <p:spPr>
          <a:xfrm>
            <a:off x="5597113" y="1685215"/>
            <a:ext cx="150893" cy="639192"/>
          </a:xfrm>
          <a:prstGeom prst="arc">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6" name="ZoneTexte 55">
            <a:extLst>
              <a:ext uri="{FF2B5EF4-FFF2-40B4-BE49-F238E27FC236}">
                <a16:creationId xmlns:a16="http://schemas.microsoft.com/office/drawing/2014/main" id="{77D2578D-7EB5-42D6-A5B8-D58A1EFC2A31}"/>
              </a:ext>
            </a:extLst>
          </p:cNvPr>
          <p:cNvSpPr txBox="1"/>
          <p:nvPr/>
        </p:nvSpPr>
        <p:spPr>
          <a:xfrm>
            <a:off x="5453411" y="881766"/>
            <a:ext cx="524503" cy="769441"/>
          </a:xfrm>
          <a:prstGeom prst="rect">
            <a:avLst/>
          </a:prstGeom>
          <a:noFill/>
        </p:spPr>
        <p:txBody>
          <a:bodyPr wrap="none" rtlCol="0">
            <a:spAutoFit/>
          </a:bodyPr>
          <a:lstStyle/>
          <a:p>
            <a:r>
              <a:rPr lang="fr-FR" sz="4400" dirty="0">
                <a:solidFill>
                  <a:srgbClr val="FF0000"/>
                </a:solidFill>
                <a:latin typeface="Symbol" panose="05050102010706020507" pitchFamily="18" charset="2"/>
              </a:rPr>
              <a:t>j</a:t>
            </a:r>
          </a:p>
        </p:txBody>
      </p:sp>
    </p:spTree>
    <p:extLst>
      <p:ext uri="{BB962C8B-B14F-4D97-AF65-F5344CB8AC3E}">
        <p14:creationId xmlns:p14="http://schemas.microsoft.com/office/powerpoint/2010/main" val="3243727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reeform 41">
            <a:extLst>
              <a:ext uri="{FF2B5EF4-FFF2-40B4-BE49-F238E27FC236}">
                <a16:creationId xmlns:a16="http://schemas.microsoft.com/office/drawing/2014/main" id="{2B87D9E6-B523-4170-8F0A-527AD46BC840}"/>
              </a:ext>
            </a:extLst>
          </p:cNvPr>
          <p:cNvSpPr>
            <a:spLocks/>
          </p:cNvSpPr>
          <p:nvPr/>
        </p:nvSpPr>
        <p:spPr bwMode="auto">
          <a:xfrm>
            <a:off x="4611967" y="3340656"/>
            <a:ext cx="381000" cy="304800"/>
          </a:xfrm>
          <a:custGeom>
            <a:avLst/>
            <a:gdLst>
              <a:gd name="T0" fmla="*/ 0 w 288"/>
              <a:gd name="T1" fmla="*/ 483870000 h 192"/>
              <a:gd name="T2" fmla="*/ 168010417 w 288"/>
              <a:gd name="T3" fmla="*/ 120967500 h 192"/>
              <a:gd name="T4" fmla="*/ 504031250 w 288"/>
              <a:gd name="T5" fmla="*/ 0 h 192"/>
              <a:gd name="T6" fmla="*/ 0 60000 65536"/>
              <a:gd name="T7" fmla="*/ 0 60000 65536"/>
              <a:gd name="T8" fmla="*/ 0 60000 65536"/>
              <a:gd name="T9" fmla="*/ 0 w 288"/>
              <a:gd name="T10" fmla="*/ 0 h 192"/>
              <a:gd name="T11" fmla="*/ 288 w 288"/>
              <a:gd name="T12" fmla="*/ 192 h 192"/>
            </a:gdLst>
            <a:ahLst/>
            <a:cxnLst>
              <a:cxn ang="T6">
                <a:pos x="T0" y="T1"/>
              </a:cxn>
              <a:cxn ang="T7">
                <a:pos x="T2" y="T3"/>
              </a:cxn>
              <a:cxn ang="T8">
                <a:pos x="T4" y="T5"/>
              </a:cxn>
            </a:cxnLst>
            <a:rect l="T9" t="T10" r="T11" b="T12"/>
            <a:pathLst>
              <a:path w="288" h="192">
                <a:moveTo>
                  <a:pt x="0" y="192"/>
                </a:moveTo>
                <a:cubicBezTo>
                  <a:pt x="24" y="136"/>
                  <a:pt x="48" y="80"/>
                  <a:pt x="96" y="48"/>
                </a:cubicBezTo>
                <a:cubicBezTo>
                  <a:pt x="144" y="16"/>
                  <a:pt x="256" y="8"/>
                  <a:pt x="288" y="0"/>
                </a:cubicBezTo>
              </a:path>
            </a:pathLst>
          </a:cu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8" name="Oval 7">
            <a:extLst>
              <a:ext uri="{FF2B5EF4-FFF2-40B4-BE49-F238E27FC236}">
                <a16:creationId xmlns:a16="http://schemas.microsoft.com/office/drawing/2014/main" id="{A37FA341-4C1F-45B4-96C1-22D2293D7C0E}"/>
              </a:ext>
            </a:extLst>
          </p:cNvPr>
          <p:cNvSpPr>
            <a:spLocks noChangeArrowheads="1"/>
          </p:cNvSpPr>
          <p:nvPr/>
        </p:nvSpPr>
        <p:spPr bwMode="auto">
          <a:xfrm>
            <a:off x="3470554" y="2040493"/>
            <a:ext cx="3211513" cy="3203575"/>
          </a:xfrm>
          <a:prstGeom prst="ellipse">
            <a:avLst/>
          </a:prstGeom>
          <a:noFill/>
          <a:ln w="5715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10" name="Line 8">
            <a:extLst>
              <a:ext uri="{FF2B5EF4-FFF2-40B4-BE49-F238E27FC236}">
                <a16:creationId xmlns:a16="http://schemas.microsoft.com/office/drawing/2014/main" id="{CF9F3751-AF84-4F73-94AC-FAF292849DBB}"/>
              </a:ext>
            </a:extLst>
          </p:cNvPr>
          <p:cNvSpPr>
            <a:spLocks noChangeShapeType="1"/>
          </p:cNvSpPr>
          <p:nvPr/>
        </p:nvSpPr>
        <p:spPr bwMode="auto">
          <a:xfrm>
            <a:off x="4531004" y="2113518"/>
            <a:ext cx="558800" cy="1530350"/>
          </a:xfrm>
          <a:prstGeom prst="line">
            <a:avLst/>
          </a:prstGeom>
          <a:noFill/>
          <a:ln w="57150">
            <a:solidFill>
              <a:srgbClr val="00FF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1" name="Line 11">
            <a:extLst>
              <a:ext uri="{FF2B5EF4-FFF2-40B4-BE49-F238E27FC236}">
                <a16:creationId xmlns:a16="http://schemas.microsoft.com/office/drawing/2014/main" id="{C50B2AC2-0790-485F-BCE1-736E24043174}"/>
              </a:ext>
            </a:extLst>
          </p:cNvPr>
          <p:cNvSpPr>
            <a:spLocks noChangeShapeType="1"/>
          </p:cNvSpPr>
          <p:nvPr/>
        </p:nvSpPr>
        <p:spPr bwMode="auto">
          <a:xfrm flipV="1">
            <a:off x="2175154" y="1510268"/>
            <a:ext cx="3994150" cy="1439863"/>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2" name="Line 14">
            <a:extLst>
              <a:ext uri="{FF2B5EF4-FFF2-40B4-BE49-F238E27FC236}">
                <a16:creationId xmlns:a16="http://schemas.microsoft.com/office/drawing/2014/main" id="{C32C409B-B344-4E24-B1F7-61AB3CAA7A67}"/>
              </a:ext>
            </a:extLst>
          </p:cNvPr>
          <p:cNvSpPr>
            <a:spLocks noChangeShapeType="1"/>
          </p:cNvSpPr>
          <p:nvPr/>
        </p:nvSpPr>
        <p:spPr bwMode="auto">
          <a:xfrm>
            <a:off x="2178329" y="4350306"/>
            <a:ext cx="3994150" cy="1439862"/>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3" name="Oval 26">
            <a:extLst>
              <a:ext uri="{FF2B5EF4-FFF2-40B4-BE49-F238E27FC236}">
                <a16:creationId xmlns:a16="http://schemas.microsoft.com/office/drawing/2014/main" id="{A3F2CFA6-8A65-4578-8E96-E5AB38C6381B}"/>
              </a:ext>
            </a:extLst>
          </p:cNvPr>
          <p:cNvSpPr>
            <a:spLocks noChangeArrowheads="1"/>
          </p:cNvSpPr>
          <p:nvPr/>
        </p:nvSpPr>
        <p:spPr bwMode="auto">
          <a:xfrm>
            <a:off x="1576667" y="3370818"/>
            <a:ext cx="566737" cy="566738"/>
          </a:xfrm>
          <a:prstGeom prst="ellipse">
            <a:avLst/>
          </a:prstGeom>
          <a:noFill/>
          <a:ln w="5715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14" name="Line 30">
            <a:extLst>
              <a:ext uri="{FF2B5EF4-FFF2-40B4-BE49-F238E27FC236}">
                <a16:creationId xmlns:a16="http://schemas.microsoft.com/office/drawing/2014/main" id="{3D9E47DF-3BCD-4274-89E9-A995B48A9713}"/>
              </a:ext>
            </a:extLst>
          </p:cNvPr>
          <p:cNvSpPr>
            <a:spLocks noChangeShapeType="1"/>
          </p:cNvSpPr>
          <p:nvPr/>
        </p:nvSpPr>
        <p:spPr bwMode="auto">
          <a:xfrm flipV="1">
            <a:off x="1259167" y="3645456"/>
            <a:ext cx="6553200" cy="9525"/>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5" name="Oval 32">
            <a:extLst>
              <a:ext uri="{FF2B5EF4-FFF2-40B4-BE49-F238E27FC236}">
                <a16:creationId xmlns:a16="http://schemas.microsoft.com/office/drawing/2014/main" id="{170D6514-61AF-4886-934A-FD2D6DCFB3BF}"/>
              </a:ext>
            </a:extLst>
          </p:cNvPr>
          <p:cNvSpPr>
            <a:spLocks noChangeArrowheads="1"/>
          </p:cNvSpPr>
          <p:nvPr/>
        </p:nvSpPr>
        <p:spPr bwMode="auto">
          <a:xfrm>
            <a:off x="3432454" y="3616881"/>
            <a:ext cx="88900" cy="88900"/>
          </a:xfrm>
          <a:prstGeom prst="ellipse">
            <a:avLst/>
          </a:prstGeom>
          <a:solidFill>
            <a:srgbClr val="FFFF00"/>
          </a:solidFill>
          <a:ln w="57150">
            <a:solidFill>
              <a:srgbClr val="FFFF00"/>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16" name="Oval 33">
            <a:extLst>
              <a:ext uri="{FF2B5EF4-FFF2-40B4-BE49-F238E27FC236}">
                <a16:creationId xmlns:a16="http://schemas.microsoft.com/office/drawing/2014/main" id="{CE4B9C99-782D-4776-B508-D0351D482022}"/>
              </a:ext>
            </a:extLst>
          </p:cNvPr>
          <p:cNvSpPr>
            <a:spLocks noChangeArrowheads="1"/>
          </p:cNvSpPr>
          <p:nvPr/>
        </p:nvSpPr>
        <p:spPr bwMode="auto">
          <a:xfrm>
            <a:off x="6634442" y="3597831"/>
            <a:ext cx="88900" cy="88900"/>
          </a:xfrm>
          <a:prstGeom prst="ellipse">
            <a:avLst/>
          </a:prstGeom>
          <a:solidFill>
            <a:srgbClr val="FFFF00"/>
          </a:solidFill>
          <a:ln w="57150">
            <a:solidFill>
              <a:srgbClr val="FFFF00"/>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18" name="Rectangle 37">
            <a:extLst>
              <a:ext uri="{FF2B5EF4-FFF2-40B4-BE49-F238E27FC236}">
                <a16:creationId xmlns:a16="http://schemas.microsoft.com/office/drawing/2014/main" id="{C63F2A01-B7DB-4D3B-B42F-76C79138952F}"/>
              </a:ext>
            </a:extLst>
          </p:cNvPr>
          <p:cNvSpPr>
            <a:spLocks noChangeArrowheads="1"/>
          </p:cNvSpPr>
          <p:nvPr/>
        </p:nvSpPr>
        <p:spPr bwMode="auto">
          <a:xfrm>
            <a:off x="7812367" y="3340656"/>
            <a:ext cx="590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fr-FR" sz="3200"/>
              <a:t>σ</a:t>
            </a:r>
            <a:r>
              <a:rPr lang="en-US" altLang="fr-FR" sz="3200" baseline="-25000"/>
              <a:t>n</a:t>
            </a:r>
          </a:p>
        </p:txBody>
      </p:sp>
      <p:sp>
        <p:nvSpPr>
          <p:cNvPr id="19" name="Rectangle 38">
            <a:extLst>
              <a:ext uri="{FF2B5EF4-FFF2-40B4-BE49-F238E27FC236}">
                <a16:creationId xmlns:a16="http://schemas.microsoft.com/office/drawing/2014/main" id="{2D4B44FC-B379-4B14-9012-984D1538CDF2}"/>
              </a:ext>
            </a:extLst>
          </p:cNvPr>
          <p:cNvSpPr>
            <a:spLocks noChangeArrowheads="1"/>
          </p:cNvSpPr>
          <p:nvPr/>
        </p:nvSpPr>
        <p:spPr bwMode="auto">
          <a:xfrm>
            <a:off x="6669367" y="3569256"/>
            <a:ext cx="590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l-GR" altLang="fr-FR" sz="3200"/>
              <a:t>σ</a:t>
            </a:r>
            <a:r>
              <a:rPr lang="en-US" altLang="fr-FR" sz="3200" baseline="-25000"/>
              <a:t>1</a:t>
            </a:r>
          </a:p>
        </p:txBody>
      </p:sp>
      <p:sp>
        <p:nvSpPr>
          <p:cNvPr id="20" name="Rectangle 39">
            <a:extLst>
              <a:ext uri="{FF2B5EF4-FFF2-40B4-BE49-F238E27FC236}">
                <a16:creationId xmlns:a16="http://schemas.microsoft.com/office/drawing/2014/main" id="{0D25A7B1-FE08-4CBA-9056-18809792D554}"/>
              </a:ext>
            </a:extLst>
          </p:cNvPr>
          <p:cNvSpPr>
            <a:spLocks noChangeArrowheads="1"/>
          </p:cNvSpPr>
          <p:nvPr/>
        </p:nvSpPr>
        <p:spPr bwMode="auto">
          <a:xfrm>
            <a:off x="2935567" y="3569256"/>
            <a:ext cx="590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l-GR" altLang="fr-FR" sz="3200" dirty="0"/>
              <a:t>σ</a:t>
            </a:r>
            <a:r>
              <a:rPr lang="en-US" altLang="fr-FR" sz="3200" baseline="-25000" dirty="0"/>
              <a:t>3</a:t>
            </a:r>
          </a:p>
        </p:txBody>
      </p:sp>
      <p:sp>
        <p:nvSpPr>
          <p:cNvPr id="21" name="Oval 40">
            <a:extLst>
              <a:ext uri="{FF2B5EF4-FFF2-40B4-BE49-F238E27FC236}">
                <a16:creationId xmlns:a16="http://schemas.microsoft.com/office/drawing/2014/main" id="{E0CEDF00-6CF1-4426-AA9E-3B007C2C63E5}"/>
              </a:ext>
            </a:extLst>
          </p:cNvPr>
          <p:cNvSpPr>
            <a:spLocks noChangeArrowheads="1"/>
          </p:cNvSpPr>
          <p:nvPr/>
        </p:nvSpPr>
        <p:spPr bwMode="auto">
          <a:xfrm>
            <a:off x="4992967" y="3569256"/>
            <a:ext cx="152400" cy="152400"/>
          </a:xfrm>
          <a:prstGeom prst="ellipse">
            <a:avLst/>
          </a:prstGeom>
          <a:solidFill>
            <a:srgbClr val="FF6600"/>
          </a:solidFill>
          <a:ln w="57150">
            <a:solidFill>
              <a:srgbClr val="FF6600"/>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22" name="Text Box 42">
            <a:extLst>
              <a:ext uri="{FF2B5EF4-FFF2-40B4-BE49-F238E27FC236}">
                <a16:creationId xmlns:a16="http://schemas.microsoft.com/office/drawing/2014/main" id="{B5C3529C-E75F-4B35-BC7D-04875F43B34D}"/>
              </a:ext>
            </a:extLst>
          </p:cNvPr>
          <p:cNvSpPr txBox="1">
            <a:spLocks noChangeArrowheads="1"/>
          </p:cNvSpPr>
          <p:nvPr/>
        </p:nvSpPr>
        <p:spPr bwMode="auto">
          <a:xfrm>
            <a:off x="4154767" y="2959656"/>
            <a:ext cx="635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fr-FR" sz="3200" dirty="0">
                <a:cs typeface="Arial" panose="020B0604020202020204" pitchFamily="34" charset="0"/>
              </a:rPr>
              <a:t>2</a:t>
            </a:r>
            <a:r>
              <a:rPr lang="el-GR" altLang="fr-FR" sz="3200" dirty="0">
                <a:cs typeface="Arial" panose="020B0604020202020204" pitchFamily="34" charset="0"/>
              </a:rPr>
              <a:t>θ</a:t>
            </a:r>
          </a:p>
        </p:txBody>
      </p:sp>
      <p:grpSp>
        <p:nvGrpSpPr>
          <p:cNvPr id="23" name="Group 17">
            <a:extLst>
              <a:ext uri="{FF2B5EF4-FFF2-40B4-BE49-F238E27FC236}">
                <a16:creationId xmlns:a16="http://schemas.microsoft.com/office/drawing/2014/main" id="{514FDAB8-4FB1-471F-804E-4BB86692644D}"/>
              </a:ext>
            </a:extLst>
          </p:cNvPr>
          <p:cNvGrpSpPr>
            <a:grpSpLocks/>
          </p:cNvGrpSpPr>
          <p:nvPr/>
        </p:nvGrpSpPr>
        <p:grpSpPr bwMode="auto">
          <a:xfrm>
            <a:off x="1581429" y="2961243"/>
            <a:ext cx="825500" cy="1377950"/>
            <a:chOff x="302" y="2017"/>
            <a:chExt cx="346" cy="868"/>
          </a:xfrm>
        </p:grpSpPr>
        <p:sp>
          <p:nvSpPr>
            <p:cNvPr id="24" name="Arc 18">
              <a:extLst>
                <a:ext uri="{FF2B5EF4-FFF2-40B4-BE49-F238E27FC236}">
                  <a16:creationId xmlns:a16="http://schemas.microsoft.com/office/drawing/2014/main" id="{044013E4-1DEA-4CA8-9E17-50FDD7163176}"/>
                </a:ext>
              </a:extLst>
            </p:cNvPr>
            <p:cNvSpPr>
              <a:spLocks/>
            </p:cNvSpPr>
            <p:nvPr/>
          </p:nvSpPr>
          <p:spPr bwMode="auto">
            <a:xfrm rot="10800000" flipV="1">
              <a:off x="302" y="2017"/>
              <a:ext cx="344" cy="425"/>
            </a:xfrm>
            <a:custGeom>
              <a:avLst/>
              <a:gdLst>
                <a:gd name="T0" fmla="*/ 0 w 21600"/>
                <a:gd name="T1" fmla="*/ 0 h 20952"/>
                <a:gd name="T2" fmla="*/ 0 w 21600"/>
                <a:gd name="T3" fmla="*/ 0 h 20952"/>
                <a:gd name="T4" fmla="*/ 0 w 21600"/>
                <a:gd name="T5" fmla="*/ 0 h 20952"/>
                <a:gd name="T6" fmla="*/ 0 60000 65536"/>
                <a:gd name="T7" fmla="*/ 0 60000 65536"/>
                <a:gd name="T8" fmla="*/ 0 60000 65536"/>
                <a:gd name="T9" fmla="*/ 0 w 21600"/>
                <a:gd name="T10" fmla="*/ 0 h 20952"/>
                <a:gd name="T11" fmla="*/ 21600 w 21600"/>
                <a:gd name="T12" fmla="*/ 20952 h 20952"/>
              </a:gdLst>
              <a:ahLst/>
              <a:cxnLst>
                <a:cxn ang="T6">
                  <a:pos x="T0" y="T1"/>
                </a:cxn>
                <a:cxn ang="T7">
                  <a:pos x="T2" y="T3"/>
                </a:cxn>
                <a:cxn ang="T8">
                  <a:pos x="T4" y="T5"/>
                </a:cxn>
              </a:cxnLst>
              <a:rect l="T9" t="T10" r="T11" b="T12"/>
              <a:pathLst>
                <a:path w="21600" h="20952" fill="none" extrusionOk="0">
                  <a:moveTo>
                    <a:pt x="6313" y="0"/>
                  </a:moveTo>
                  <a:cubicBezTo>
                    <a:pt x="15396" y="2776"/>
                    <a:pt x="21600" y="11159"/>
                    <a:pt x="21600" y="20657"/>
                  </a:cubicBezTo>
                  <a:cubicBezTo>
                    <a:pt x="21600" y="20755"/>
                    <a:pt x="21599" y="20853"/>
                    <a:pt x="21597" y="20951"/>
                  </a:cubicBezTo>
                </a:path>
                <a:path w="21600" h="20952" stroke="0" extrusionOk="0">
                  <a:moveTo>
                    <a:pt x="6313" y="0"/>
                  </a:moveTo>
                  <a:cubicBezTo>
                    <a:pt x="15396" y="2776"/>
                    <a:pt x="21600" y="11159"/>
                    <a:pt x="21600" y="20657"/>
                  </a:cubicBezTo>
                  <a:cubicBezTo>
                    <a:pt x="21600" y="20755"/>
                    <a:pt x="21599" y="20853"/>
                    <a:pt x="21597" y="20951"/>
                  </a:cubicBezTo>
                  <a:lnTo>
                    <a:pt x="0" y="20657"/>
                  </a:lnTo>
                  <a:close/>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sp>
          <p:nvSpPr>
            <p:cNvPr id="25" name="Arc 19">
              <a:extLst>
                <a:ext uri="{FF2B5EF4-FFF2-40B4-BE49-F238E27FC236}">
                  <a16:creationId xmlns:a16="http://schemas.microsoft.com/office/drawing/2014/main" id="{0DF4E09B-5EE3-42AF-965F-0EFAF3424F06}"/>
                </a:ext>
              </a:extLst>
            </p:cNvPr>
            <p:cNvSpPr>
              <a:spLocks/>
            </p:cNvSpPr>
            <p:nvPr/>
          </p:nvSpPr>
          <p:spPr bwMode="auto">
            <a:xfrm rot="10800000">
              <a:off x="304" y="2460"/>
              <a:ext cx="344" cy="425"/>
            </a:xfrm>
            <a:custGeom>
              <a:avLst/>
              <a:gdLst>
                <a:gd name="T0" fmla="*/ 0 w 21600"/>
                <a:gd name="T1" fmla="*/ 0 h 20952"/>
                <a:gd name="T2" fmla="*/ 0 w 21600"/>
                <a:gd name="T3" fmla="*/ 0 h 20952"/>
                <a:gd name="T4" fmla="*/ 0 w 21600"/>
                <a:gd name="T5" fmla="*/ 0 h 20952"/>
                <a:gd name="T6" fmla="*/ 0 60000 65536"/>
                <a:gd name="T7" fmla="*/ 0 60000 65536"/>
                <a:gd name="T8" fmla="*/ 0 60000 65536"/>
                <a:gd name="T9" fmla="*/ 0 w 21600"/>
                <a:gd name="T10" fmla="*/ 0 h 20952"/>
                <a:gd name="T11" fmla="*/ 21600 w 21600"/>
                <a:gd name="T12" fmla="*/ 20952 h 20952"/>
              </a:gdLst>
              <a:ahLst/>
              <a:cxnLst>
                <a:cxn ang="T6">
                  <a:pos x="T0" y="T1"/>
                </a:cxn>
                <a:cxn ang="T7">
                  <a:pos x="T2" y="T3"/>
                </a:cxn>
                <a:cxn ang="T8">
                  <a:pos x="T4" y="T5"/>
                </a:cxn>
              </a:cxnLst>
              <a:rect l="T9" t="T10" r="T11" b="T12"/>
              <a:pathLst>
                <a:path w="21600" h="20952" fill="none" extrusionOk="0">
                  <a:moveTo>
                    <a:pt x="6313" y="0"/>
                  </a:moveTo>
                  <a:cubicBezTo>
                    <a:pt x="15396" y="2776"/>
                    <a:pt x="21600" y="11159"/>
                    <a:pt x="21600" y="20657"/>
                  </a:cubicBezTo>
                  <a:cubicBezTo>
                    <a:pt x="21600" y="20755"/>
                    <a:pt x="21599" y="20853"/>
                    <a:pt x="21597" y="20951"/>
                  </a:cubicBezTo>
                </a:path>
                <a:path w="21600" h="20952" stroke="0" extrusionOk="0">
                  <a:moveTo>
                    <a:pt x="6313" y="0"/>
                  </a:moveTo>
                  <a:cubicBezTo>
                    <a:pt x="15396" y="2776"/>
                    <a:pt x="21600" y="11159"/>
                    <a:pt x="21600" y="20657"/>
                  </a:cubicBezTo>
                  <a:cubicBezTo>
                    <a:pt x="21600" y="20755"/>
                    <a:pt x="21599" y="20853"/>
                    <a:pt x="21597" y="20951"/>
                  </a:cubicBezTo>
                  <a:lnTo>
                    <a:pt x="0" y="20657"/>
                  </a:lnTo>
                  <a:close/>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sz="1800">
                <a:solidFill>
                  <a:srgbClr val="FFFF00"/>
                </a:solidFill>
              </a:endParaRPr>
            </a:p>
          </p:txBody>
        </p:sp>
      </p:grpSp>
      <p:sp>
        <p:nvSpPr>
          <p:cNvPr id="26" name="Line 4">
            <a:extLst>
              <a:ext uri="{FF2B5EF4-FFF2-40B4-BE49-F238E27FC236}">
                <a16:creationId xmlns:a16="http://schemas.microsoft.com/office/drawing/2014/main" id="{73262F8A-2AD8-4FB2-BBD4-4ADD2E660B93}"/>
              </a:ext>
            </a:extLst>
          </p:cNvPr>
          <p:cNvSpPr>
            <a:spLocks noChangeShapeType="1"/>
          </p:cNvSpPr>
          <p:nvPr/>
        </p:nvSpPr>
        <p:spPr bwMode="auto">
          <a:xfrm>
            <a:off x="2175154" y="1510268"/>
            <a:ext cx="0" cy="45720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7" name="Text Box 48">
            <a:extLst>
              <a:ext uri="{FF2B5EF4-FFF2-40B4-BE49-F238E27FC236}">
                <a16:creationId xmlns:a16="http://schemas.microsoft.com/office/drawing/2014/main" id="{C8CD4DA4-59DD-4A31-A174-47F4E27D3C71}"/>
              </a:ext>
            </a:extLst>
          </p:cNvPr>
          <p:cNvSpPr txBox="1">
            <a:spLocks noChangeArrowheads="1"/>
          </p:cNvSpPr>
          <p:nvPr/>
        </p:nvSpPr>
        <p:spPr bwMode="auto">
          <a:xfrm>
            <a:off x="2234513" y="2811156"/>
            <a:ext cx="1346844" cy="584775"/>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Stable</a:t>
            </a:r>
          </a:p>
        </p:txBody>
      </p:sp>
      <p:sp>
        <p:nvSpPr>
          <p:cNvPr id="28" name="Text Box 49">
            <a:extLst>
              <a:ext uri="{FF2B5EF4-FFF2-40B4-BE49-F238E27FC236}">
                <a16:creationId xmlns:a16="http://schemas.microsoft.com/office/drawing/2014/main" id="{DA8C0879-F1AD-4C1A-A495-520AFF65B867}"/>
              </a:ext>
            </a:extLst>
          </p:cNvPr>
          <p:cNvSpPr txBox="1">
            <a:spLocks noChangeArrowheads="1"/>
          </p:cNvSpPr>
          <p:nvPr/>
        </p:nvSpPr>
        <p:spPr bwMode="auto">
          <a:xfrm>
            <a:off x="2170458" y="3902631"/>
            <a:ext cx="1346844" cy="584775"/>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Stable</a:t>
            </a:r>
          </a:p>
        </p:txBody>
      </p:sp>
      <p:sp>
        <p:nvSpPr>
          <p:cNvPr id="29" name="Text Box 50">
            <a:extLst>
              <a:ext uri="{FF2B5EF4-FFF2-40B4-BE49-F238E27FC236}">
                <a16:creationId xmlns:a16="http://schemas.microsoft.com/office/drawing/2014/main" id="{0CC2CB00-7A01-40A0-AA5F-95813D4F95FE}"/>
              </a:ext>
            </a:extLst>
          </p:cNvPr>
          <p:cNvSpPr txBox="1">
            <a:spLocks noChangeArrowheads="1"/>
          </p:cNvSpPr>
          <p:nvPr/>
        </p:nvSpPr>
        <p:spPr bwMode="auto">
          <a:xfrm rot="16200000">
            <a:off x="25192" y="2961591"/>
            <a:ext cx="1709122" cy="1077218"/>
          </a:xfrm>
          <a:prstGeom prst="rect">
            <a:avLst/>
          </a:prstGeom>
          <a:noFill/>
          <a:ln>
            <a:noFill/>
          </a:ln>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dirty="0"/>
              <a:t>Tensile</a:t>
            </a:r>
          </a:p>
          <a:p>
            <a:pPr algn="ctr" eaLnBrk="1" hangingPunct="1"/>
            <a:r>
              <a:rPr lang="en-US" altLang="fr-FR" sz="3200" i="1" dirty="0"/>
              <a:t>Fracture</a:t>
            </a:r>
          </a:p>
        </p:txBody>
      </p:sp>
      <p:sp>
        <p:nvSpPr>
          <p:cNvPr id="30" name="Text Box 51">
            <a:extLst>
              <a:ext uri="{FF2B5EF4-FFF2-40B4-BE49-F238E27FC236}">
                <a16:creationId xmlns:a16="http://schemas.microsoft.com/office/drawing/2014/main" id="{A31AC77A-BAE4-4532-A835-679793B7CB94}"/>
              </a:ext>
            </a:extLst>
          </p:cNvPr>
          <p:cNvSpPr txBox="1">
            <a:spLocks noChangeArrowheads="1"/>
          </p:cNvSpPr>
          <p:nvPr/>
        </p:nvSpPr>
        <p:spPr bwMode="auto">
          <a:xfrm>
            <a:off x="2608056" y="5091668"/>
            <a:ext cx="17091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a:t>Shear</a:t>
            </a:r>
          </a:p>
          <a:p>
            <a:pPr algn="ctr" eaLnBrk="1" hangingPunct="1"/>
            <a:r>
              <a:rPr lang="en-US" altLang="fr-FR" sz="3200" i="1"/>
              <a:t>Fracture</a:t>
            </a:r>
          </a:p>
        </p:txBody>
      </p:sp>
      <p:sp>
        <p:nvSpPr>
          <p:cNvPr id="31" name="Text Box 52">
            <a:extLst>
              <a:ext uri="{FF2B5EF4-FFF2-40B4-BE49-F238E27FC236}">
                <a16:creationId xmlns:a16="http://schemas.microsoft.com/office/drawing/2014/main" id="{1B815D80-87FE-4BD1-A957-637CDEF789BB}"/>
              </a:ext>
            </a:extLst>
          </p:cNvPr>
          <p:cNvSpPr txBox="1">
            <a:spLocks noChangeArrowheads="1"/>
          </p:cNvSpPr>
          <p:nvPr/>
        </p:nvSpPr>
        <p:spPr bwMode="auto">
          <a:xfrm>
            <a:off x="2760456" y="1053068"/>
            <a:ext cx="17091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fr-FR" sz="3200" i="1"/>
              <a:t>Shear</a:t>
            </a:r>
          </a:p>
          <a:p>
            <a:pPr algn="ctr" eaLnBrk="1" hangingPunct="1"/>
            <a:r>
              <a:rPr lang="en-US" altLang="fr-FR" sz="3200" i="1"/>
              <a:t>Fracture</a:t>
            </a:r>
          </a:p>
        </p:txBody>
      </p:sp>
      <p:sp>
        <p:nvSpPr>
          <p:cNvPr id="33" name="Text Box 42">
            <a:extLst>
              <a:ext uri="{FF2B5EF4-FFF2-40B4-BE49-F238E27FC236}">
                <a16:creationId xmlns:a16="http://schemas.microsoft.com/office/drawing/2014/main" id="{32082B88-96FA-49F1-8F19-5F53365F3DBF}"/>
              </a:ext>
            </a:extLst>
          </p:cNvPr>
          <p:cNvSpPr txBox="1">
            <a:spLocks noChangeArrowheads="1"/>
          </p:cNvSpPr>
          <p:nvPr/>
        </p:nvSpPr>
        <p:spPr bwMode="auto">
          <a:xfrm>
            <a:off x="6107034" y="1561068"/>
            <a:ext cx="315983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fr-FR" sz="2800" dirty="0">
                <a:solidFill>
                  <a:srgbClr val="FF0000"/>
                </a:solidFill>
                <a:cs typeface="Arial" panose="020B0604020202020204" pitchFamily="34" charset="0"/>
              </a:rPr>
              <a:t>2</a:t>
            </a:r>
            <a:r>
              <a:rPr lang="el-GR" altLang="fr-FR" sz="2800" dirty="0">
                <a:solidFill>
                  <a:srgbClr val="FF0000"/>
                </a:solidFill>
                <a:cs typeface="Arial" panose="020B0604020202020204" pitchFamily="34" charset="0"/>
              </a:rPr>
              <a:t>θ</a:t>
            </a:r>
            <a:r>
              <a:rPr lang="fr-FR" altLang="fr-FR" sz="2800" dirty="0">
                <a:solidFill>
                  <a:srgbClr val="FF0000"/>
                </a:solidFill>
                <a:cs typeface="Arial" panose="020B0604020202020204" pitchFamily="34" charset="0"/>
              </a:rPr>
              <a:t> est constant</a:t>
            </a:r>
          </a:p>
          <a:p>
            <a:pPr eaLnBrk="1" hangingPunct="1"/>
            <a:r>
              <a:rPr lang="fr-FR" altLang="fr-FR" sz="2800" dirty="0">
                <a:solidFill>
                  <a:srgbClr val="FF0000"/>
                </a:solidFill>
                <a:cs typeface="Arial" panose="020B0604020202020204" pitchFamily="34" charset="0"/>
              </a:rPr>
              <a:t>(sauf si </a:t>
            </a:r>
            <a:r>
              <a:rPr lang="fr-FR" altLang="fr-FR" sz="2800" dirty="0">
                <a:solidFill>
                  <a:srgbClr val="FF0000"/>
                </a:solidFill>
                <a:latin typeface="Symbol" panose="05050102010706020507" pitchFamily="18" charset="2"/>
                <a:cs typeface="Arial" panose="020B0604020202020204" pitchFamily="34" charset="0"/>
              </a:rPr>
              <a:t>s</a:t>
            </a:r>
            <a:r>
              <a:rPr lang="fr-FR" altLang="fr-FR" sz="2800" dirty="0">
                <a:solidFill>
                  <a:srgbClr val="FF0000"/>
                </a:solidFill>
                <a:cs typeface="Arial" panose="020B0604020202020204" pitchFamily="34" charset="0"/>
              </a:rPr>
              <a:t>3 négatif)</a:t>
            </a:r>
            <a:endParaRPr lang="el-GR" altLang="fr-FR" sz="2800" dirty="0">
              <a:solidFill>
                <a:srgbClr val="FF0000"/>
              </a:solidFill>
              <a:cs typeface="Arial" panose="020B0604020202020204" pitchFamily="34" charset="0"/>
            </a:endParaRPr>
          </a:p>
        </p:txBody>
      </p:sp>
      <p:sp>
        <p:nvSpPr>
          <p:cNvPr id="54" name="Rectangle 36">
            <a:extLst>
              <a:ext uri="{FF2B5EF4-FFF2-40B4-BE49-F238E27FC236}">
                <a16:creationId xmlns:a16="http://schemas.microsoft.com/office/drawing/2014/main" id="{D261A0A1-6072-4940-82CA-17B34AEFE589}"/>
              </a:ext>
            </a:extLst>
          </p:cNvPr>
          <p:cNvSpPr>
            <a:spLocks noChangeArrowheads="1"/>
          </p:cNvSpPr>
          <p:nvPr/>
        </p:nvSpPr>
        <p:spPr bwMode="auto">
          <a:xfrm>
            <a:off x="1709095" y="943321"/>
            <a:ext cx="4090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fr-FR" sz="6000" baseline="-25000" dirty="0">
                <a:latin typeface="Symbol" panose="05050102010706020507" pitchFamily="18" charset="2"/>
              </a:rPr>
              <a:t>t</a:t>
            </a:r>
            <a:endParaRPr lang="en-US" altLang="fr-FR" sz="6000" baseline="-25000" dirty="0"/>
          </a:p>
        </p:txBody>
      </p:sp>
    </p:spTree>
    <p:extLst>
      <p:ext uri="{BB962C8B-B14F-4D97-AF65-F5344CB8AC3E}">
        <p14:creationId xmlns:p14="http://schemas.microsoft.com/office/powerpoint/2010/main" val="108119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1205769" y="1107358"/>
            <a:ext cx="7074052" cy="523220"/>
          </a:xfrm>
          <a:prstGeom prst="rect">
            <a:avLst/>
          </a:prstGeom>
          <a:noFill/>
        </p:spPr>
        <p:txBody>
          <a:bodyPr wrap="none" rtlCol="0">
            <a:spAutoFit/>
          </a:bodyPr>
          <a:lstStyle/>
          <a:p>
            <a:r>
              <a:rPr lang="fr-FR" sz="2800" dirty="0">
                <a:solidFill>
                  <a:srgbClr val="FF0000"/>
                </a:solidFill>
              </a:rPr>
              <a:t>Les failles normales plates (</a:t>
            </a:r>
            <a:r>
              <a:rPr lang="fr-FR" sz="2800" dirty="0" err="1">
                <a:solidFill>
                  <a:srgbClr val="FF0000"/>
                </a:solidFill>
              </a:rPr>
              <a:t>planar</a:t>
            </a:r>
            <a:r>
              <a:rPr lang="fr-FR" sz="2800" dirty="0">
                <a:solidFill>
                  <a:srgbClr val="FF0000"/>
                </a:solidFill>
              </a:rPr>
              <a:t> normal </a:t>
            </a:r>
            <a:r>
              <a:rPr lang="fr-FR" sz="2800" dirty="0" err="1">
                <a:solidFill>
                  <a:srgbClr val="FF0000"/>
                </a:solidFill>
              </a:rPr>
              <a:t>fault</a:t>
            </a:r>
            <a:r>
              <a:rPr lang="fr-FR" sz="2800" dirty="0">
                <a:solidFill>
                  <a:srgbClr val="FF0000"/>
                </a:solidFill>
              </a:rPr>
              <a:t>)</a:t>
            </a:r>
          </a:p>
        </p:txBody>
      </p:sp>
      <p:sp>
        <p:nvSpPr>
          <p:cNvPr id="4" name="ZoneTexte 3">
            <a:extLst>
              <a:ext uri="{FF2B5EF4-FFF2-40B4-BE49-F238E27FC236}">
                <a16:creationId xmlns:a16="http://schemas.microsoft.com/office/drawing/2014/main" id="{E4DF1227-B471-471E-A9F0-6252B74A6183}"/>
              </a:ext>
            </a:extLst>
          </p:cNvPr>
          <p:cNvSpPr txBox="1"/>
          <p:nvPr/>
        </p:nvSpPr>
        <p:spPr>
          <a:xfrm>
            <a:off x="1040723" y="6254077"/>
            <a:ext cx="7239098" cy="523220"/>
          </a:xfrm>
          <a:prstGeom prst="rect">
            <a:avLst/>
          </a:prstGeom>
          <a:noFill/>
        </p:spPr>
        <p:txBody>
          <a:bodyPr wrap="none" rtlCol="0">
            <a:spAutoFit/>
          </a:bodyPr>
          <a:lstStyle/>
          <a:p>
            <a:pPr algn="ctr"/>
            <a:r>
              <a:rPr lang="fr-FR" sz="2800" dirty="0">
                <a:solidFill>
                  <a:srgbClr val="FF0000"/>
                </a:solidFill>
              </a:rPr>
              <a:t>(1) Les failles normales plates non-rotationnelles</a:t>
            </a:r>
          </a:p>
        </p:txBody>
      </p:sp>
      <p:grpSp>
        <p:nvGrpSpPr>
          <p:cNvPr id="17" name="Groupe 16">
            <a:extLst>
              <a:ext uri="{FF2B5EF4-FFF2-40B4-BE49-F238E27FC236}">
                <a16:creationId xmlns:a16="http://schemas.microsoft.com/office/drawing/2014/main" id="{9CC5825F-14E6-41FA-8432-819AF057307C}"/>
              </a:ext>
            </a:extLst>
          </p:cNvPr>
          <p:cNvGrpSpPr/>
          <p:nvPr/>
        </p:nvGrpSpPr>
        <p:grpSpPr>
          <a:xfrm>
            <a:off x="-136504" y="1594840"/>
            <a:ext cx="6223819" cy="3537830"/>
            <a:chOff x="1673942" y="1870321"/>
            <a:chExt cx="6223819" cy="3537830"/>
          </a:xfrm>
        </p:grpSpPr>
        <p:pic>
          <p:nvPicPr>
            <p:cNvPr id="7" name="Image 6">
              <a:extLst>
                <a:ext uri="{FF2B5EF4-FFF2-40B4-BE49-F238E27FC236}">
                  <a16:creationId xmlns:a16="http://schemas.microsoft.com/office/drawing/2014/main" id="{253198A3-0DC4-4B43-BC1D-B3AB34ED9E34}"/>
                </a:ext>
              </a:extLst>
            </p:cNvPr>
            <p:cNvPicPr>
              <a:picLocks noChangeAspect="1"/>
            </p:cNvPicPr>
            <p:nvPr/>
          </p:nvPicPr>
          <p:blipFill>
            <a:blip r:embed="rId4"/>
            <a:stretch>
              <a:fillRect/>
            </a:stretch>
          </p:blipFill>
          <p:spPr>
            <a:xfrm>
              <a:off x="1998173" y="1870321"/>
              <a:ext cx="5899588" cy="3537830"/>
            </a:xfrm>
            <a:prstGeom prst="rect">
              <a:avLst/>
            </a:prstGeom>
          </p:spPr>
        </p:pic>
        <p:sp>
          <p:nvSpPr>
            <p:cNvPr id="16" name="Rectangle 15">
              <a:extLst>
                <a:ext uri="{FF2B5EF4-FFF2-40B4-BE49-F238E27FC236}">
                  <a16:creationId xmlns:a16="http://schemas.microsoft.com/office/drawing/2014/main" id="{BACF823A-FFCA-4C13-B546-2FB3CA0054C9}"/>
                </a:ext>
              </a:extLst>
            </p:cNvPr>
            <p:cNvSpPr/>
            <p:nvPr/>
          </p:nvSpPr>
          <p:spPr>
            <a:xfrm>
              <a:off x="1673942" y="1917290"/>
              <a:ext cx="1231490" cy="6415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0" name="ZoneTexte 19">
            <a:extLst>
              <a:ext uri="{FF2B5EF4-FFF2-40B4-BE49-F238E27FC236}">
                <a16:creationId xmlns:a16="http://schemas.microsoft.com/office/drawing/2014/main" id="{51BE49E8-F1CD-49D2-B0C7-6851DED3D5FA}"/>
              </a:ext>
            </a:extLst>
          </p:cNvPr>
          <p:cNvSpPr txBox="1"/>
          <p:nvPr/>
        </p:nvSpPr>
        <p:spPr>
          <a:xfrm>
            <a:off x="5136493" y="1761068"/>
            <a:ext cx="4007507" cy="2585323"/>
          </a:xfrm>
          <a:prstGeom prst="rect">
            <a:avLst/>
          </a:prstGeom>
          <a:noFill/>
        </p:spPr>
        <p:txBody>
          <a:bodyPr wrap="none" rtlCol="0">
            <a:spAutoFit/>
          </a:bodyPr>
          <a:lstStyle/>
          <a:p>
            <a:r>
              <a:rPr lang="fr-FR" b="1" u="sng" dirty="0"/>
              <a:t>Graben: </a:t>
            </a:r>
            <a:r>
              <a:rPr lang="fr-FR" dirty="0"/>
              <a:t>mot d’origine allemande </a:t>
            </a:r>
          </a:p>
          <a:p>
            <a:r>
              <a:rPr lang="fr-FR" dirty="0"/>
              <a:t>dignifiant « fossé ». Structure tectonique</a:t>
            </a:r>
          </a:p>
          <a:p>
            <a:r>
              <a:rPr lang="fr-FR" dirty="0"/>
              <a:t>d’</a:t>
            </a:r>
            <a:r>
              <a:rPr lang="fr-FR" dirty="0" err="1"/>
              <a:t>éffondrement</a:t>
            </a:r>
            <a:r>
              <a:rPr lang="fr-FR" dirty="0"/>
              <a:t> situé entre deux failles</a:t>
            </a:r>
          </a:p>
          <a:p>
            <a:r>
              <a:rPr lang="fr-FR" dirty="0"/>
              <a:t>normales de même direction mais de</a:t>
            </a:r>
          </a:p>
          <a:p>
            <a:r>
              <a:rPr lang="fr-FR" dirty="0"/>
              <a:t>pendage opposé</a:t>
            </a:r>
          </a:p>
          <a:p>
            <a:endParaRPr lang="fr-FR" dirty="0"/>
          </a:p>
          <a:p>
            <a:r>
              <a:rPr lang="fr-FR" b="1" u="sng" dirty="0"/>
              <a:t>Horst: </a:t>
            </a:r>
            <a:r>
              <a:rPr lang="fr-FR" dirty="0"/>
              <a:t>compartiment surélevé</a:t>
            </a:r>
          </a:p>
          <a:p>
            <a:r>
              <a:rPr lang="fr-FR" dirty="0"/>
              <a:t> entre deux failles normales </a:t>
            </a:r>
          </a:p>
          <a:p>
            <a:r>
              <a:rPr lang="fr-FR" dirty="0"/>
              <a:t>de même direction</a:t>
            </a:r>
          </a:p>
        </p:txBody>
      </p:sp>
      <p:pic>
        <p:nvPicPr>
          <p:cNvPr id="3" name="graben">
            <a:hlinkClick r:id="" action="ppaction://media"/>
            <a:extLst>
              <a:ext uri="{FF2B5EF4-FFF2-40B4-BE49-F238E27FC236}">
                <a16:creationId xmlns:a16="http://schemas.microsoft.com/office/drawing/2014/main" id="{C31DB694-2035-49D7-A218-351EEC85DC13}"/>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4078" t="53926" r="24854" b="20712"/>
          <a:stretch/>
        </p:blipFill>
        <p:spPr>
          <a:xfrm>
            <a:off x="3767665" y="4381818"/>
            <a:ext cx="5287761" cy="1836832"/>
          </a:xfrm>
          <a:prstGeom prst="rect">
            <a:avLst/>
          </a:prstGeom>
        </p:spPr>
      </p:pic>
      <p:sp>
        <p:nvSpPr>
          <p:cNvPr id="10" name="ZoneTexte 9">
            <a:extLst>
              <a:ext uri="{FF2B5EF4-FFF2-40B4-BE49-F238E27FC236}">
                <a16:creationId xmlns:a16="http://schemas.microsoft.com/office/drawing/2014/main" id="{1E794916-0893-4636-AF7B-2E212D9D3A0B}"/>
              </a:ext>
            </a:extLst>
          </p:cNvPr>
          <p:cNvSpPr txBox="1"/>
          <p:nvPr/>
        </p:nvSpPr>
        <p:spPr>
          <a:xfrm>
            <a:off x="6450097" y="4197152"/>
            <a:ext cx="2605329" cy="369332"/>
          </a:xfrm>
          <a:prstGeom prst="rect">
            <a:avLst/>
          </a:prstGeom>
          <a:noFill/>
        </p:spPr>
        <p:txBody>
          <a:bodyPr wrap="none" rtlCol="0">
            <a:spAutoFit/>
          </a:bodyPr>
          <a:lstStyle/>
          <a:p>
            <a:r>
              <a:rPr lang="fr-FR" dirty="0"/>
              <a:t>Animation Haakon </a:t>
            </a:r>
            <a:r>
              <a:rPr lang="fr-FR" dirty="0" err="1"/>
              <a:t>Fossen</a:t>
            </a:r>
            <a:endParaRPr lang="fr-FR" dirty="0"/>
          </a:p>
        </p:txBody>
      </p:sp>
    </p:spTree>
    <p:extLst>
      <p:ext uri="{BB962C8B-B14F-4D97-AF65-F5344CB8AC3E}">
        <p14:creationId xmlns:p14="http://schemas.microsoft.com/office/powerpoint/2010/main" val="181826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1205769" y="905392"/>
            <a:ext cx="7074052" cy="523220"/>
          </a:xfrm>
          <a:prstGeom prst="rect">
            <a:avLst/>
          </a:prstGeom>
          <a:noFill/>
        </p:spPr>
        <p:txBody>
          <a:bodyPr wrap="none" rtlCol="0">
            <a:spAutoFit/>
          </a:bodyPr>
          <a:lstStyle/>
          <a:p>
            <a:r>
              <a:rPr lang="fr-FR" sz="2800" dirty="0">
                <a:solidFill>
                  <a:srgbClr val="FF0000"/>
                </a:solidFill>
              </a:rPr>
              <a:t>Les failles normales plates (</a:t>
            </a:r>
            <a:r>
              <a:rPr lang="fr-FR" sz="2800" dirty="0" err="1">
                <a:solidFill>
                  <a:srgbClr val="FF0000"/>
                </a:solidFill>
              </a:rPr>
              <a:t>planar</a:t>
            </a:r>
            <a:r>
              <a:rPr lang="fr-FR" sz="2800" dirty="0">
                <a:solidFill>
                  <a:srgbClr val="FF0000"/>
                </a:solidFill>
              </a:rPr>
              <a:t> normal </a:t>
            </a:r>
            <a:r>
              <a:rPr lang="fr-FR" sz="2800" dirty="0" err="1">
                <a:solidFill>
                  <a:srgbClr val="FF0000"/>
                </a:solidFill>
              </a:rPr>
              <a:t>fault</a:t>
            </a:r>
            <a:r>
              <a:rPr lang="fr-FR" sz="2800" dirty="0">
                <a:solidFill>
                  <a:srgbClr val="FF0000"/>
                </a:solidFill>
              </a:rPr>
              <a:t>)</a:t>
            </a:r>
          </a:p>
        </p:txBody>
      </p:sp>
      <p:pic>
        <p:nvPicPr>
          <p:cNvPr id="3" name="Image 2">
            <a:extLst>
              <a:ext uri="{FF2B5EF4-FFF2-40B4-BE49-F238E27FC236}">
                <a16:creationId xmlns:a16="http://schemas.microsoft.com/office/drawing/2014/main" id="{60500F7A-02BA-4F56-846A-60765047AD80}"/>
              </a:ext>
            </a:extLst>
          </p:cNvPr>
          <p:cNvPicPr>
            <a:picLocks noChangeAspect="1"/>
          </p:cNvPicPr>
          <p:nvPr/>
        </p:nvPicPr>
        <p:blipFill rotWithShape="1">
          <a:blip r:embed="rId2"/>
          <a:srcRect l="8103" t="19482"/>
          <a:stretch/>
        </p:blipFill>
        <p:spPr>
          <a:xfrm>
            <a:off x="5809955" y="2227007"/>
            <a:ext cx="3262693" cy="3908322"/>
          </a:xfrm>
          <a:prstGeom prst="rect">
            <a:avLst/>
          </a:prstGeom>
        </p:spPr>
      </p:pic>
      <p:sp>
        <p:nvSpPr>
          <p:cNvPr id="4" name="ZoneTexte 3">
            <a:extLst>
              <a:ext uri="{FF2B5EF4-FFF2-40B4-BE49-F238E27FC236}">
                <a16:creationId xmlns:a16="http://schemas.microsoft.com/office/drawing/2014/main" id="{78079054-645A-4439-80BF-00F6283D8632}"/>
              </a:ext>
            </a:extLst>
          </p:cNvPr>
          <p:cNvSpPr txBox="1"/>
          <p:nvPr/>
        </p:nvSpPr>
        <p:spPr>
          <a:xfrm>
            <a:off x="2178396" y="1376138"/>
            <a:ext cx="4787208" cy="369332"/>
          </a:xfrm>
          <a:prstGeom prst="rect">
            <a:avLst/>
          </a:prstGeom>
          <a:noFill/>
        </p:spPr>
        <p:txBody>
          <a:bodyPr wrap="none" rtlCol="0">
            <a:spAutoFit/>
          </a:bodyPr>
          <a:lstStyle/>
          <a:p>
            <a:r>
              <a:rPr lang="fr-FR" dirty="0"/>
              <a:t>Exemple du graben/basin du Rhin/fossé Rhénan</a:t>
            </a:r>
          </a:p>
        </p:txBody>
      </p:sp>
      <p:cxnSp>
        <p:nvCxnSpPr>
          <p:cNvPr id="11" name="Connecteur droit 10">
            <a:extLst>
              <a:ext uri="{FF2B5EF4-FFF2-40B4-BE49-F238E27FC236}">
                <a16:creationId xmlns:a16="http://schemas.microsoft.com/office/drawing/2014/main" id="{4E3F3678-F2AC-4122-9694-A8371FB02542}"/>
              </a:ext>
            </a:extLst>
          </p:cNvPr>
          <p:cNvCxnSpPr/>
          <p:nvPr/>
        </p:nvCxnSpPr>
        <p:spPr>
          <a:xfrm>
            <a:off x="6421539" y="4542504"/>
            <a:ext cx="2543675" cy="30971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6" name="Groupe 15">
            <a:extLst>
              <a:ext uri="{FF2B5EF4-FFF2-40B4-BE49-F238E27FC236}">
                <a16:creationId xmlns:a16="http://schemas.microsoft.com/office/drawing/2014/main" id="{31A97351-A2AF-4487-B17F-ED02A4AF70BD}"/>
              </a:ext>
            </a:extLst>
          </p:cNvPr>
          <p:cNvGrpSpPr/>
          <p:nvPr/>
        </p:nvGrpSpPr>
        <p:grpSpPr>
          <a:xfrm>
            <a:off x="2713256" y="1723348"/>
            <a:ext cx="2976797" cy="5195859"/>
            <a:chOff x="289578" y="1723348"/>
            <a:chExt cx="2976797" cy="5195859"/>
          </a:xfrm>
        </p:grpSpPr>
        <p:pic>
          <p:nvPicPr>
            <p:cNvPr id="5" name="Image 4">
              <a:extLst>
                <a:ext uri="{FF2B5EF4-FFF2-40B4-BE49-F238E27FC236}">
                  <a16:creationId xmlns:a16="http://schemas.microsoft.com/office/drawing/2014/main" id="{94921147-E374-44AB-8932-09A787F9DE97}"/>
                </a:ext>
              </a:extLst>
            </p:cNvPr>
            <p:cNvPicPr>
              <a:picLocks noChangeAspect="1"/>
            </p:cNvPicPr>
            <p:nvPr/>
          </p:nvPicPr>
          <p:blipFill>
            <a:blip r:embed="rId3"/>
            <a:stretch>
              <a:fillRect/>
            </a:stretch>
          </p:blipFill>
          <p:spPr>
            <a:xfrm>
              <a:off x="289578" y="1723348"/>
              <a:ext cx="2976797" cy="4725166"/>
            </a:xfrm>
            <a:prstGeom prst="rect">
              <a:avLst/>
            </a:prstGeom>
          </p:spPr>
        </p:pic>
        <p:sp>
          <p:nvSpPr>
            <p:cNvPr id="6" name="ZoneTexte 5">
              <a:extLst>
                <a:ext uri="{FF2B5EF4-FFF2-40B4-BE49-F238E27FC236}">
                  <a16:creationId xmlns:a16="http://schemas.microsoft.com/office/drawing/2014/main" id="{0EA1D4F0-E005-43E6-B86B-DCFB0E3D8470}"/>
                </a:ext>
              </a:extLst>
            </p:cNvPr>
            <p:cNvSpPr txBox="1"/>
            <p:nvPr/>
          </p:nvSpPr>
          <p:spPr>
            <a:xfrm>
              <a:off x="613982" y="6334432"/>
              <a:ext cx="2652393" cy="584775"/>
            </a:xfrm>
            <a:prstGeom prst="rect">
              <a:avLst/>
            </a:prstGeom>
            <a:noFill/>
          </p:spPr>
          <p:txBody>
            <a:bodyPr wrap="none" rtlCol="0">
              <a:spAutoFit/>
            </a:bodyPr>
            <a:lstStyle/>
            <a:p>
              <a:r>
                <a:rPr lang="fr-FR" sz="1600" dirty="0"/>
                <a:t>Extrait de la </a:t>
              </a:r>
              <a:r>
                <a:rPr lang="fr-FR" sz="1600" dirty="0" err="1"/>
                <a:t>crate</a:t>
              </a:r>
              <a:r>
                <a:rPr lang="fr-FR" sz="1600" dirty="0"/>
                <a:t> géologique </a:t>
              </a:r>
            </a:p>
            <a:p>
              <a:r>
                <a:rPr lang="fr-FR" sz="1600" dirty="0"/>
                <a:t>au 1/1000000 (InfoTerre.fr)</a:t>
              </a:r>
            </a:p>
          </p:txBody>
        </p:sp>
        <p:cxnSp>
          <p:nvCxnSpPr>
            <p:cNvPr id="8" name="Connecteur droit 7">
              <a:extLst>
                <a:ext uri="{FF2B5EF4-FFF2-40B4-BE49-F238E27FC236}">
                  <a16:creationId xmlns:a16="http://schemas.microsoft.com/office/drawing/2014/main" id="{4CB6352E-E32A-4245-88D2-F7508BEEEF0A}"/>
                </a:ext>
              </a:extLst>
            </p:cNvPr>
            <p:cNvCxnSpPr/>
            <p:nvPr/>
          </p:nvCxnSpPr>
          <p:spPr>
            <a:xfrm>
              <a:off x="648958" y="4181168"/>
              <a:ext cx="2543675" cy="30971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Ellipse 9">
              <a:extLst>
                <a:ext uri="{FF2B5EF4-FFF2-40B4-BE49-F238E27FC236}">
                  <a16:creationId xmlns:a16="http://schemas.microsoft.com/office/drawing/2014/main" id="{6CA9439F-1A7F-4472-B8CA-0A4DD6575970}"/>
                </a:ext>
              </a:extLst>
            </p:cNvPr>
            <p:cNvSpPr/>
            <p:nvPr/>
          </p:nvSpPr>
          <p:spPr>
            <a:xfrm>
              <a:off x="1496990" y="4454013"/>
              <a:ext cx="176981" cy="176981"/>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AF6D4366-77C5-4624-8A04-A8F5F4BD840C}"/>
                </a:ext>
              </a:extLst>
            </p:cNvPr>
            <p:cNvSpPr txBox="1"/>
            <p:nvPr/>
          </p:nvSpPr>
          <p:spPr>
            <a:xfrm>
              <a:off x="487271" y="4667554"/>
              <a:ext cx="857927" cy="369332"/>
            </a:xfrm>
            <a:prstGeom prst="rect">
              <a:avLst/>
            </a:prstGeom>
            <a:solidFill>
              <a:schemeClr val="bg1"/>
            </a:solidFill>
          </p:spPr>
          <p:txBody>
            <a:bodyPr wrap="none" rtlCol="0">
              <a:spAutoFit/>
            </a:bodyPr>
            <a:lstStyle/>
            <a:p>
              <a:r>
                <a:rPr lang="fr-FR" dirty="0"/>
                <a:t>Colmar</a:t>
              </a:r>
            </a:p>
          </p:txBody>
        </p:sp>
      </p:grpSp>
      <p:grpSp>
        <p:nvGrpSpPr>
          <p:cNvPr id="15" name="Groupe 14">
            <a:extLst>
              <a:ext uri="{FF2B5EF4-FFF2-40B4-BE49-F238E27FC236}">
                <a16:creationId xmlns:a16="http://schemas.microsoft.com/office/drawing/2014/main" id="{EE373ABA-BA2D-4B1B-A162-177D6E6C7227}"/>
              </a:ext>
            </a:extLst>
          </p:cNvPr>
          <p:cNvGrpSpPr/>
          <p:nvPr/>
        </p:nvGrpSpPr>
        <p:grpSpPr>
          <a:xfrm>
            <a:off x="71352" y="1745470"/>
            <a:ext cx="2491060" cy="1952248"/>
            <a:chOff x="3266375" y="1723348"/>
            <a:chExt cx="2491060" cy="1952248"/>
          </a:xfrm>
        </p:grpSpPr>
        <p:pic>
          <p:nvPicPr>
            <p:cNvPr id="14" name="Picture 5" descr="franceindex">
              <a:extLst>
                <a:ext uri="{FF2B5EF4-FFF2-40B4-BE49-F238E27FC236}">
                  <a16:creationId xmlns:a16="http://schemas.microsoft.com/office/drawing/2014/main" id="{4FDABDFF-BCC5-45BE-99BA-F3D9C1BB791D}"/>
                </a:ext>
              </a:extLst>
            </p:cNvPr>
            <p:cNvPicPr>
              <a:picLocks noChangeAspect="1" noChangeArrowheads="1"/>
            </p:cNvPicPr>
            <p:nvPr/>
          </p:nvPicPr>
          <p:blipFill>
            <a:blip r:embed="rId4">
              <a:clrChange>
                <a:clrFrom>
                  <a:srgbClr val="060505"/>
                </a:clrFrom>
                <a:clrTo>
                  <a:srgbClr val="060505">
                    <a:alpha val="0"/>
                  </a:srgbClr>
                </a:clrTo>
              </a:clrChange>
              <a:extLst>
                <a:ext uri="{28A0092B-C50C-407E-A947-70E740481C1C}">
                  <a14:useLocalDpi xmlns:a14="http://schemas.microsoft.com/office/drawing/2010/main" val="0"/>
                </a:ext>
              </a:extLst>
            </a:blip>
            <a:srcRect/>
            <a:stretch>
              <a:fillRect/>
            </a:stretch>
          </p:blipFill>
          <p:spPr bwMode="auto">
            <a:xfrm>
              <a:off x="3266375" y="1723348"/>
              <a:ext cx="2310894" cy="195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llipse 12">
              <a:extLst>
                <a:ext uri="{FF2B5EF4-FFF2-40B4-BE49-F238E27FC236}">
                  <a16:creationId xmlns:a16="http://schemas.microsoft.com/office/drawing/2014/main" id="{0799BE68-D091-4F1D-833C-2005E4FDBAB8}"/>
                </a:ext>
              </a:extLst>
            </p:cNvPr>
            <p:cNvSpPr/>
            <p:nvPr/>
          </p:nvSpPr>
          <p:spPr>
            <a:xfrm rot="19470026">
              <a:off x="5102742" y="2282335"/>
              <a:ext cx="654693" cy="39045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869835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1205769" y="905392"/>
            <a:ext cx="7074052" cy="523220"/>
          </a:xfrm>
          <a:prstGeom prst="rect">
            <a:avLst/>
          </a:prstGeom>
          <a:noFill/>
        </p:spPr>
        <p:txBody>
          <a:bodyPr wrap="none" rtlCol="0">
            <a:spAutoFit/>
          </a:bodyPr>
          <a:lstStyle/>
          <a:p>
            <a:r>
              <a:rPr lang="fr-FR" sz="2800" dirty="0">
                <a:solidFill>
                  <a:srgbClr val="FF0000"/>
                </a:solidFill>
              </a:rPr>
              <a:t>Les failles normales plates (</a:t>
            </a:r>
            <a:r>
              <a:rPr lang="fr-FR" sz="2800" dirty="0" err="1">
                <a:solidFill>
                  <a:srgbClr val="FF0000"/>
                </a:solidFill>
              </a:rPr>
              <a:t>planar</a:t>
            </a:r>
            <a:r>
              <a:rPr lang="fr-FR" sz="2800" dirty="0">
                <a:solidFill>
                  <a:srgbClr val="FF0000"/>
                </a:solidFill>
              </a:rPr>
              <a:t> normal </a:t>
            </a:r>
            <a:r>
              <a:rPr lang="fr-FR" sz="2800" dirty="0" err="1">
                <a:solidFill>
                  <a:srgbClr val="FF0000"/>
                </a:solidFill>
              </a:rPr>
              <a:t>fault</a:t>
            </a:r>
            <a:r>
              <a:rPr lang="fr-FR" sz="2800" dirty="0">
                <a:solidFill>
                  <a:srgbClr val="FF0000"/>
                </a:solidFill>
              </a:rPr>
              <a:t>)</a:t>
            </a:r>
          </a:p>
        </p:txBody>
      </p:sp>
      <p:pic>
        <p:nvPicPr>
          <p:cNvPr id="18" name="Image 17">
            <a:extLst>
              <a:ext uri="{FF2B5EF4-FFF2-40B4-BE49-F238E27FC236}">
                <a16:creationId xmlns:a16="http://schemas.microsoft.com/office/drawing/2014/main" id="{CF4F4A52-F843-4A77-98AE-BCE8A1DFAD8D}"/>
              </a:ext>
            </a:extLst>
          </p:cNvPr>
          <p:cNvPicPr>
            <a:picLocks noChangeAspect="1"/>
          </p:cNvPicPr>
          <p:nvPr/>
        </p:nvPicPr>
        <p:blipFill>
          <a:blip r:embed="rId2"/>
          <a:stretch>
            <a:fillRect/>
          </a:stretch>
        </p:blipFill>
        <p:spPr>
          <a:xfrm>
            <a:off x="1480982" y="1745470"/>
            <a:ext cx="5840017" cy="5112530"/>
          </a:xfrm>
          <a:prstGeom prst="rect">
            <a:avLst/>
          </a:prstGeom>
        </p:spPr>
      </p:pic>
      <p:sp>
        <p:nvSpPr>
          <p:cNvPr id="10" name="ZoneTexte 9">
            <a:extLst>
              <a:ext uri="{FF2B5EF4-FFF2-40B4-BE49-F238E27FC236}">
                <a16:creationId xmlns:a16="http://schemas.microsoft.com/office/drawing/2014/main" id="{09239443-FD52-4E6D-A0D0-18210F75F1C2}"/>
              </a:ext>
            </a:extLst>
          </p:cNvPr>
          <p:cNvSpPr txBox="1"/>
          <p:nvPr/>
        </p:nvSpPr>
        <p:spPr>
          <a:xfrm>
            <a:off x="2178396" y="1376138"/>
            <a:ext cx="4787208" cy="369332"/>
          </a:xfrm>
          <a:prstGeom prst="rect">
            <a:avLst/>
          </a:prstGeom>
          <a:noFill/>
        </p:spPr>
        <p:txBody>
          <a:bodyPr wrap="none" rtlCol="0">
            <a:spAutoFit/>
          </a:bodyPr>
          <a:lstStyle/>
          <a:p>
            <a:r>
              <a:rPr lang="fr-FR" dirty="0"/>
              <a:t>Exemple du graben/basin du Rhin (fossé Rhénan)</a:t>
            </a:r>
          </a:p>
        </p:txBody>
      </p:sp>
      <p:sp>
        <p:nvSpPr>
          <p:cNvPr id="3" name="ZoneTexte 2">
            <a:extLst>
              <a:ext uri="{FF2B5EF4-FFF2-40B4-BE49-F238E27FC236}">
                <a16:creationId xmlns:a16="http://schemas.microsoft.com/office/drawing/2014/main" id="{C6D876CC-341B-4BBC-AD80-8B07E31EC3B0}"/>
              </a:ext>
            </a:extLst>
          </p:cNvPr>
          <p:cNvSpPr txBox="1"/>
          <p:nvPr/>
        </p:nvSpPr>
        <p:spPr>
          <a:xfrm>
            <a:off x="7237548" y="6527463"/>
            <a:ext cx="1042273" cy="261610"/>
          </a:xfrm>
          <a:prstGeom prst="rect">
            <a:avLst/>
          </a:prstGeom>
          <a:noFill/>
        </p:spPr>
        <p:txBody>
          <a:bodyPr wrap="none" rtlCol="0">
            <a:spAutoFit/>
          </a:bodyPr>
          <a:lstStyle/>
          <a:p>
            <a:r>
              <a:rPr lang="fr-FR" sz="1100" dirty="0" err="1"/>
              <a:t>Duringer</a:t>
            </a:r>
            <a:r>
              <a:rPr lang="fr-FR" sz="1100" dirty="0"/>
              <a:t>, 2013</a:t>
            </a:r>
          </a:p>
        </p:txBody>
      </p:sp>
    </p:spTree>
    <p:extLst>
      <p:ext uri="{BB962C8B-B14F-4D97-AF65-F5344CB8AC3E}">
        <p14:creationId xmlns:p14="http://schemas.microsoft.com/office/powerpoint/2010/main" val="2534920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1205769" y="948106"/>
            <a:ext cx="7074052" cy="523220"/>
          </a:xfrm>
          <a:prstGeom prst="rect">
            <a:avLst/>
          </a:prstGeom>
          <a:noFill/>
        </p:spPr>
        <p:txBody>
          <a:bodyPr wrap="none" rtlCol="0">
            <a:spAutoFit/>
          </a:bodyPr>
          <a:lstStyle/>
          <a:p>
            <a:r>
              <a:rPr lang="fr-FR" sz="2800" dirty="0">
                <a:solidFill>
                  <a:srgbClr val="FF0000"/>
                </a:solidFill>
              </a:rPr>
              <a:t>Les failles normales plates (</a:t>
            </a:r>
            <a:r>
              <a:rPr lang="fr-FR" sz="2800" dirty="0" err="1">
                <a:solidFill>
                  <a:srgbClr val="FF0000"/>
                </a:solidFill>
              </a:rPr>
              <a:t>planar</a:t>
            </a:r>
            <a:r>
              <a:rPr lang="fr-FR" sz="2800" dirty="0">
                <a:solidFill>
                  <a:srgbClr val="FF0000"/>
                </a:solidFill>
              </a:rPr>
              <a:t> normal </a:t>
            </a:r>
            <a:r>
              <a:rPr lang="fr-FR" sz="2800" dirty="0" err="1">
                <a:solidFill>
                  <a:srgbClr val="FF0000"/>
                </a:solidFill>
              </a:rPr>
              <a:t>fault</a:t>
            </a:r>
            <a:r>
              <a:rPr lang="fr-FR" sz="2800" dirty="0">
                <a:solidFill>
                  <a:srgbClr val="FF0000"/>
                </a:solidFill>
              </a:rPr>
              <a:t>)</a:t>
            </a:r>
          </a:p>
        </p:txBody>
      </p:sp>
      <p:sp>
        <p:nvSpPr>
          <p:cNvPr id="5" name="ZoneTexte 4">
            <a:extLst>
              <a:ext uri="{FF2B5EF4-FFF2-40B4-BE49-F238E27FC236}">
                <a16:creationId xmlns:a16="http://schemas.microsoft.com/office/drawing/2014/main" id="{9CD27A16-3285-45A2-8244-1656FD62DE32}"/>
              </a:ext>
            </a:extLst>
          </p:cNvPr>
          <p:cNvSpPr txBox="1"/>
          <p:nvPr/>
        </p:nvSpPr>
        <p:spPr>
          <a:xfrm>
            <a:off x="303694" y="5213849"/>
            <a:ext cx="3582456" cy="954107"/>
          </a:xfrm>
          <a:prstGeom prst="rect">
            <a:avLst/>
          </a:prstGeom>
          <a:noFill/>
        </p:spPr>
        <p:txBody>
          <a:bodyPr wrap="none" rtlCol="0">
            <a:spAutoFit/>
          </a:bodyPr>
          <a:lstStyle/>
          <a:p>
            <a:r>
              <a:rPr lang="fr-FR" sz="2800" dirty="0">
                <a:solidFill>
                  <a:srgbClr val="FF0000"/>
                </a:solidFill>
              </a:rPr>
              <a:t>(2) Les failles normales </a:t>
            </a:r>
          </a:p>
          <a:p>
            <a:r>
              <a:rPr lang="fr-FR" sz="2800" dirty="0">
                <a:solidFill>
                  <a:srgbClr val="FF0000"/>
                </a:solidFill>
              </a:rPr>
              <a:t>plates rotationnelles</a:t>
            </a:r>
          </a:p>
        </p:txBody>
      </p:sp>
      <p:grpSp>
        <p:nvGrpSpPr>
          <p:cNvPr id="19" name="Groupe 18">
            <a:extLst>
              <a:ext uri="{FF2B5EF4-FFF2-40B4-BE49-F238E27FC236}">
                <a16:creationId xmlns:a16="http://schemas.microsoft.com/office/drawing/2014/main" id="{B45FA240-FA6E-4827-B7F7-47A1F9E33776}"/>
              </a:ext>
            </a:extLst>
          </p:cNvPr>
          <p:cNvGrpSpPr/>
          <p:nvPr/>
        </p:nvGrpSpPr>
        <p:grpSpPr>
          <a:xfrm>
            <a:off x="403298" y="1362770"/>
            <a:ext cx="7455837" cy="3636431"/>
            <a:chOff x="877528" y="1789768"/>
            <a:chExt cx="7455837" cy="3636431"/>
          </a:xfrm>
        </p:grpSpPr>
        <p:pic>
          <p:nvPicPr>
            <p:cNvPr id="3" name="Image 2">
              <a:extLst>
                <a:ext uri="{FF2B5EF4-FFF2-40B4-BE49-F238E27FC236}">
                  <a16:creationId xmlns:a16="http://schemas.microsoft.com/office/drawing/2014/main" id="{DD43F8D8-C8FE-4545-A975-A86A6F26531C}"/>
                </a:ext>
              </a:extLst>
            </p:cNvPr>
            <p:cNvPicPr>
              <a:picLocks noChangeAspect="1"/>
            </p:cNvPicPr>
            <p:nvPr/>
          </p:nvPicPr>
          <p:blipFill>
            <a:blip r:embed="rId4"/>
            <a:stretch>
              <a:fillRect/>
            </a:stretch>
          </p:blipFill>
          <p:spPr>
            <a:xfrm>
              <a:off x="877528" y="1789768"/>
              <a:ext cx="7388942" cy="3636431"/>
            </a:xfrm>
            <a:prstGeom prst="rect">
              <a:avLst/>
            </a:prstGeom>
          </p:spPr>
        </p:pic>
        <p:sp>
          <p:nvSpPr>
            <p:cNvPr id="6" name="Flèche : courbe vers la gauche 5">
              <a:extLst>
                <a:ext uri="{FF2B5EF4-FFF2-40B4-BE49-F238E27FC236}">
                  <a16:creationId xmlns:a16="http://schemas.microsoft.com/office/drawing/2014/main" id="{F5DD4604-0D65-4100-A34C-59CA556A42A2}"/>
                </a:ext>
              </a:extLst>
            </p:cNvPr>
            <p:cNvSpPr/>
            <p:nvPr/>
          </p:nvSpPr>
          <p:spPr>
            <a:xfrm rot="2089906">
              <a:off x="6263769" y="2760421"/>
              <a:ext cx="176981" cy="287594"/>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 courbe vers la gauche 7">
              <a:extLst>
                <a:ext uri="{FF2B5EF4-FFF2-40B4-BE49-F238E27FC236}">
                  <a16:creationId xmlns:a16="http://schemas.microsoft.com/office/drawing/2014/main" id="{3E9CFA04-6472-4839-A4FC-B3BCF079620A}"/>
                </a:ext>
              </a:extLst>
            </p:cNvPr>
            <p:cNvSpPr/>
            <p:nvPr/>
          </p:nvSpPr>
          <p:spPr>
            <a:xfrm rot="2089906">
              <a:off x="5681207" y="2760421"/>
              <a:ext cx="176981" cy="287594"/>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Flèche : courbe vers la gauche 9">
              <a:extLst>
                <a:ext uri="{FF2B5EF4-FFF2-40B4-BE49-F238E27FC236}">
                  <a16:creationId xmlns:a16="http://schemas.microsoft.com/office/drawing/2014/main" id="{6BF35160-3C21-405C-A228-3E3B028AA46C}"/>
                </a:ext>
              </a:extLst>
            </p:cNvPr>
            <p:cNvSpPr/>
            <p:nvPr/>
          </p:nvSpPr>
          <p:spPr>
            <a:xfrm rot="2089906">
              <a:off x="4996429" y="2760421"/>
              <a:ext cx="176981" cy="287594"/>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Flèche : courbe vers la gauche 10">
              <a:extLst>
                <a:ext uri="{FF2B5EF4-FFF2-40B4-BE49-F238E27FC236}">
                  <a16:creationId xmlns:a16="http://schemas.microsoft.com/office/drawing/2014/main" id="{C69B20AC-A00F-4070-B1A6-EF098D043EC8}"/>
                </a:ext>
              </a:extLst>
            </p:cNvPr>
            <p:cNvSpPr/>
            <p:nvPr/>
          </p:nvSpPr>
          <p:spPr>
            <a:xfrm rot="2089906">
              <a:off x="4354530" y="2760421"/>
              <a:ext cx="176981" cy="287594"/>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Flèche : courbe vers la gauche 11">
              <a:extLst>
                <a:ext uri="{FF2B5EF4-FFF2-40B4-BE49-F238E27FC236}">
                  <a16:creationId xmlns:a16="http://schemas.microsoft.com/office/drawing/2014/main" id="{4CA8ECEB-D23F-4443-ACDE-70557A55DE97}"/>
                </a:ext>
              </a:extLst>
            </p:cNvPr>
            <p:cNvSpPr/>
            <p:nvPr/>
          </p:nvSpPr>
          <p:spPr>
            <a:xfrm rot="2089906">
              <a:off x="3661161" y="2760420"/>
              <a:ext cx="176981" cy="287594"/>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Flèche : courbe vers la gauche 12">
              <a:extLst>
                <a:ext uri="{FF2B5EF4-FFF2-40B4-BE49-F238E27FC236}">
                  <a16:creationId xmlns:a16="http://schemas.microsoft.com/office/drawing/2014/main" id="{3FDC8C48-D5C7-4EA9-9EFC-092115B377AF}"/>
                </a:ext>
              </a:extLst>
            </p:cNvPr>
            <p:cNvSpPr/>
            <p:nvPr/>
          </p:nvSpPr>
          <p:spPr>
            <a:xfrm rot="2089906">
              <a:off x="3029174" y="2760421"/>
              <a:ext cx="176981" cy="287594"/>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 courbe vers la gauche 13">
              <a:extLst>
                <a:ext uri="{FF2B5EF4-FFF2-40B4-BE49-F238E27FC236}">
                  <a16:creationId xmlns:a16="http://schemas.microsoft.com/office/drawing/2014/main" id="{8661253F-2145-4FB6-9671-886172BE0ED4}"/>
                </a:ext>
              </a:extLst>
            </p:cNvPr>
            <p:cNvSpPr/>
            <p:nvPr/>
          </p:nvSpPr>
          <p:spPr>
            <a:xfrm rot="2089906">
              <a:off x="2325893" y="2760420"/>
              <a:ext cx="176981" cy="287594"/>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Flèche : courbe vers la gauche 14">
              <a:extLst>
                <a:ext uri="{FF2B5EF4-FFF2-40B4-BE49-F238E27FC236}">
                  <a16:creationId xmlns:a16="http://schemas.microsoft.com/office/drawing/2014/main" id="{4738AA25-3248-4EC0-83BC-A77818580A50}"/>
                </a:ext>
              </a:extLst>
            </p:cNvPr>
            <p:cNvSpPr/>
            <p:nvPr/>
          </p:nvSpPr>
          <p:spPr>
            <a:xfrm rot="2089906">
              <a:off x="1692492" y="2760421"/>
              <a:ext cx="176981" cy="287594"/>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Flèche : courbe vers la gauche 6">
              <a:extLst>
                <a:ext uri="{FF2B5EF4-FFF2-40B4-BE49-F238E27FC236}">
                  <a16:creationId xmlns:a16="http://schemas.microsoft.com/office/drawing/2014/main" id="{0C8E20F4-C977-4E8E-9770-7D7F72602EEA}"/>
                </a:ext>
              </a:extLst>
            </p:cNvPr>
            <p:cNvSpPr/>
            <p:nvPr/>
          </p:nvSpPr>
          <p:spPr>
            <a:xfrm rot="9013008">
              <a:off x="1062718" y="3453237"/>
              <a:ext cx="858049" cy="1592519"/>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Flèche : droite 15">
              <a:extLst>
                <a:ext uri="{FF2B5EF4-FFF2-40B4-BE49-F238E27FC236}">
                  <a16:creationId xmlns:a16="http://schemas.microsoft.com/office/drawing/2014/main" id="{8E8ABB6B-B044-4451-9473-52AA1AF565E5}"/>
                </a:ext>
              </a:extLst>
            </p:cNvPr>
            <p:cNvSpPr/>
            <p:nvPr/>
          </p:nvSpPr>
          <p:spPr>
            <a:xfrm>
              <a:off x="7852513" y="4439265"/>
              <a:ext cx="480852" cy="33715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 droite 16">
              <a:extLst>
                <a:ext uri="{FF2B5EF4-FFF2-40B4-BE49-F238E27FC236}">
                  <a16:creationId xmlns:a16="http://schemas.microsoft.com/office/drawing/2014/main" id="{4708D511-F7C3-4991-A7A8-6C375FE8829E}"/>
                </a:ext>
              </a:extLst>
            </p:cNvPr>
            <p:cNvSpPr/>
            <p:nvPr/>
          </p:nvSpPr>
          <p:spPr>
            <a:xfrm rot="10800000">
              <a:off x="3184648" y="4380272"/>
              <a:ext cx="480852" cy="33715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ZoneTexte 17">
            <a:extLst>
              <a:ext uri="{FF2B5EF4-FFF2-40B4-BE49-F238E27FC236}">
                <a16:creationId xmlns:a16="http://schemas.microsoft.com/office/drawing/2014/main" id="{D8864821-B0C9-4503-80E2-3FF01FBB5133}"/>
              </a:ext>
            </a:extLst>
          </p:cNvPr>
          <p:cNvSpPr txBox="1"/>
          <p:nvPr/>
        </p:nvSpPr>
        <p:spPr>
          <a:xfrm>
            <a:off x="6547798" y="2231342"/>
            <a:ext cx="2270173" cy="523220"/>
          </a:xfrm>
          <a:prstGeom prst="rect">
            <a:avLst/>
          </a:prstGeom>
          <a:noFill/>
        </p:spPr>
        <p:txBody>
          <a:bodyPr wrap="none" rtlCol="0">
            <a:spAutoFit/>
          </a:bodyPr>
          <a:lstStyle/>
          <a:p>
            <a:r>
              <a:rPr lang="fr-FR" sz="2800" dirty="0">
                <a:solidFill>
                  <a:srgbClr val="FF0000"/>
                </a:solidFill>
              </a:rPr>
              <a:t>Blocs basculés</a:t>
            </a:r>
          </a:p>
        </p:txBody>
      </p:sp>
      <p:pic>
        <p:nvPicPr>
          <p:cNvPr id="4" name="blocbascules">
            <a:hlinkClick r:id="" action="ppaction://media"/>
            <a:extLst>
              <a:ext uri="{FF2B5EF4-FFF2-40B4-BE49-F238E27FC236}">
                <a16:creationId xmlns:a16="http://schemas.microsoft.com/office/drawing/2014/main" id="{ACFE9B71-D179-4606-9576-B056E1C5F4F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5788" t="59630" r="34479" b="16469"/>
          <a:stretch/>
        </p:blipFill>
        <p:spPr>
          <a:xfrm flipH="1">
            <a:off x="5140699" y="5017604"/>
            <a:ext cx="4316876" cy="1866655"/>
          </a:xfrm>
          <a:prstGeom prst="rect">
            <a:avLst/>
          </a:prstGeom>
        </p:spPr>
      </p:pic>
      <p:sp>
        <p:nvSpPr>
          <p:cNvPr id="20" name="ZoneTexte 19">
            <a:extLst>
              <a:ext uri="{FF2B5EF4-FFF2-40B4-BE49-F238E27FC236}">
                <a16:creationId xmlns:a16="http://schemas.microsoft.com/office/drawing/2014/main" id="{CBC560E2-1968-43B4-91BE-3177DC96D868}"/>
              </a:ext>
            </a:extLst>
          </p:cNvPr>
          <p:cNvSpPr txBox="1"/>
          <p:nvPr/>
        </p:nvSpPr>
        <p:spPr>
          <a:xfrm>
            <a:off x="2820894" y="6403044"/>
            <a:ext cx="2605329" cy="369332"/>
          </a:xfrm>
          <a:prstGeom prst="rect">
            <a:avLst/>
          </a:prstGeom>
          <a:noFill/>
        </p:spPr>
        <p:txBody>
          <a:bodyPr wrap="none" rtlCol="0">
            <a:spAutoFit/>
          </a:bodyPr>
          <a:lstStyle/>
          <a:p>
            <a:r>
              <a:rPr lang="fr-FR" dirty="0"/>
              <a:t>Animation Haakon </a:t>
            </a:r>
            <a:r>
              <a:rPr lang="fr-FR" dirty="0" err="1"/>
              <a:t>Fossen</a:t>
            </a:r>
            <a:endParaRPr lang="fr-FR" dirty="0"/>
          </a:p>
        </p:txBody>
      </p:sp>
    </p:spTree>
    <p:extLst>
      <p:ext uri="{BB962C8B-B14F-4D97-AF65-F5344CB8AC3E}">
        <p14:creationId xmlns:p14="http://schemas.microsoft.com/office/powerpoint/2010/main" val="68233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1205769" y="948106"/>
            <a:ext cx="7074052" cy="523220"/>
          </a:xfrm>
          <a:prstGeom prst="rect">
            <a:avLst/>
          </a:prstGeom>
          <a:noFill/>
        </p:spPr>
        <p:txBody>
          <a:bodyPr wrap="none" rtlCol="0">
            <a:spAutoFit/>
          </a:bodyPr>
          <a:lstStyle/>
          <a:p>
            <a:r>
              <a:rPr lang="fr-FR" sz="2800" dirty="0">
                <a:solidFill>
                  <a:srgbClr val="FF0000"/>
                </a:solidFill>
              </a:rPr>
              <a:t>Les failles normales plates (</a:t>
            </a:r>
            <a:r>
              <a:rPr lang="fr-FR" sz="2800" dirty="0" err="1">
                <a:solidFill>
                  <a:srgbClr val="FF0000"/>
                </a:solidFill>
              </a:rPr>
              <a:t>planar</a:t>
            </a:r>
            <a:r>
              <a:rPr lang="fr-FR" sz="2800" dirty="0">
                <a:solidFill>
                  <a:srgbClr val="FF0000"/>
                </a:solidFill>
              </a:rPr>
              <a:t> normal </a:t>
            </a:r>
            <a:r>
              <a:rPr lang="fr-FR" sz="2800" dirty="0" err="1">
                <a:solidFill>
                  <a:srgbClr val="FF0000"/>
                </a:solidFill>
              </a:rPr>
              <a:t>fault</a:t>
            </a:r>
            <a:r>
              <a:rPr lang="fr-FR" sz="2800" dirty="0">
                <a:solidFill>
                  <a:srgbClr val="FF0000"/>
                </a:solidFill>
              </a:rPr>
              <a:t>)</a:t>
            </a:r>
          </a:p>
        </p:txBody>
      </p:sp>
      <p:pic>
        <p:nvPicPr>
          <p:cNvPr id="6" name="Picture 4">
            <a:extLst>
              <a:ext uri="{FF2B5EF4-FFF2-40B4-BE49-F238E27FC236}">
                <a16:creationId xmlns:a16="http://schemas.microsoft.com/office/drawing/2014/main" id="{2F967C96-7FCE-4BB4-834F-70948CE423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29" y="1471326"/>
            <a:ext cx="6963468" cy="524825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11E169C8-07FE-4D0C-835F-88E62918509A}"/>
              </a:ext>
            </a:extLst>
          </p:cNvPr>
          <p:cNvSpPr txBox="1"/>
          <p:nvPr/>
        </p:nvSpPr>
        <p:spPr>
          <a:xfrm>
            <a:off x="3912697" y="6389173"/>
            <a:ext cx="3172600" cy="276999"/>
          </a:xfrm>
          <a:prstGeom prst="rect">
            <a:avLst/>
          </a:prstGeom>
          <a:noFill/>
        </p:spPr>
        <p:txBody>
          <a:bodyPr wrap="none" rtlCol="0">
            <a:spAutoFit/>
          </a:bodyPr>
          <a:lstStyle/>
          <a:p>
            <a:r>
              <a:rPr lang="fr-FR" sz="1200" dirty="0"/>
              <a:t>Source: Jacques Florimont (www.florimont.info)</a:t>
            </a:r>
          </a:p>
        </p:txBody>
      </p:sp>
      <p:pic>
        <p:nvPicPr>
          <p:cNvPr id="3" name="Image 2">
            <a:extLst>
              <a:ext uri="{FF2B5EF4-FFF2-40B4-BE49-F238E27FC236}">
                <a16:creationId xmlns:a16="http://schemas.microsoft.com/office/drawing/2014/main" id="{DD43F8D8-C8FE-4545-A975-A86A6F26531C}"/>
              </a:ext>
            </a:extLst>
          </p:cNvPr>
          <p:cNvPicPr>
            <a:picLocks noChangeAspect="1"/>
          </p:cNvPicPr>
          <p:nvPr/>
        </p:nvPicPr>
        <p:blipFill rotWithShape="1">
          <a:blip r:embed="rId3"/>
          <a:srcRect l="29708"/>
          <a:stretch/>
        </p:blipFill>
        <p:spPr>
          <a:xfrm flipH="1">
            <a:off x="7147674" y="1471326"/>
            <a:ext cx="1736325" cy="1325927"/>
          </a:xfrm>
          <a:prstGeom prst="rect">
            <a:avLst/>
          </a:prstGeom>
        </p:spPr>
      </p:pic>
      <p:sp>
        <p:nvSpPr>
          <p:cNvPr id="5" name="ZoneTexte 4">
            <a:extLst>
              <a:ext uri="{FF2B5EF4-FFF2-40B4-BE49-F238E27FC236}">
                <a16:creationId xmlns:a16="http://schemas.microsoft.com/office/drawing/2014/main" id="{9CD27A16-3285-45A2-8244-1656FD62DE32}"/>
              </a:ext>
            </a:extLst>
          </p:cNvPr>
          <p:cNvSpPr txBox="1"/>
          <p:nvPr/>
        </p:nvSpPr>
        <p:spPr>
          <a:xfrm>
            <a:off x="1457326" y="3429000"/>
            <a:ext cx="3176126" cy="954107"/>
          </a:xfrm>
          <a:prstGeom prst="rect">
            <a:avLst/>
          </a:prstGeom>
          <a:noFill/>
        </p:spPr>
        <p:txBody>
          <a:bodyPr wrap="none" rtlCol="0">
            <a:spAutoFit/>
          </a:bodyPr>
          <a:lstStyle/>
          <a:p>
            <a:r>
              <a:rPr lang="fr-FR" sz="2800" dirty="0">
                <a:solidFill>
                  <a:srgbClr val="FF0000"/>
                </a:solidFill>
              </a:rPr>
              <a:t>Blocs basculés</a:t>
            </a:r>
          </a:p>
          <a:p>
            <a:r>
              <a:rPr lang="fr-FR" sz="2800" dirty="0">
                <a:solidFill>
                  <a:srgbClr val="FF0000"/>
                </a:solidFill>
              </a:rPr>
              <a:t>au cœur des Alpes…</a:t>
            </a:r>
          </a:p>
        </p:txBody>
      </p:sp>
      <p:pic>
        <p:nvPicPr>
          <p:cNvPr id="10" name="Picture 5" descr="franceindex">
            <a:extLst>
              <a:ext uri="{FF2B5EF4-FFF2-40B4-BE49-F238E27FC236}">
                <a16:creationId xmlns:a16="http://schemas.microsoft.com/office/drawing/2014/main" id="{40EF75F2-51F5-493A-882A-7C883CE313FE}"/>
              </a:ext>
            </a:extLst>
          </p:cNvPr>
          <p:cNvPicPr>
            <a:picLocks noChangeAspect="1" noChangeArrowheads="1"/>
          </p:cNvPicPr>
          <p:nvPr/>
        </p:nvPicPr>
        <p:blipFill>
          <a:blip r:embed="rId4">
            <a:clrChange>
              <a:clrFrom>
                <a:srgbClr val="060505"/>
              </a:clrFrom>
              <a:clrTo>
                <a:srgbClr val="060505">
                  <a:alpha val="0"/>
                </a:srgbClr>
              </a:clrTo>
            </a:clrChange>
            <a:extLst>
              <a:ext uri="{28A0092B-C50C-407E-A947-70E740481C1C}">
                <a14:useLocalDpi xmlns:a14="http://schemas.microsoft.com/office/drawing/2010/main" val="0"/>
              </a:ext>
            </a:extLst>
          </a:blip>
          <a:srcRect/>
          <a:stretch>
            <a:fillRect/>
          </a:stretch>
        </p:blipFill>
        <p:spPr bwMode="auto">
          <a:xfrm>
            <a:off x="7085297" y="4786007"/>
            <a:ext cx="2051895" cy="1733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Connecteur droit avec flèche 11">
            <a:extLst>
              <a:ext uri="{FF2B5EF4-FFF2-40B4-BE49-F238E27FC236}">
                <a16:creationId xmlns:a16="http://schemas.microsoft.com/office/drawing/2014/main" id="{A0456A66-E9AB-4AA2-868F-6A2F42DA61F5}"/>
              </a:ext>
            </a:extLst>
          </p:cNvPr>
          <p:cNvCxnSpPr/>
          <p:nvPr/>
        </p:nvCxnSpPr>
        <p:spPr>
          <a:xfrm flipH="1" flipV="1">
            <a:off x="7085297" y="3934437"/>
            <a:ext cx="1429529" cy="199658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Flèche : courbe vers la gauche 12">
            <a:extLst>
              <a:ext uri="{FF2B5EF4-FFF2-40B4-BE49-F238E27FC236}">
                <a16:creationId xmlns:a16="http://schemas.microsoft.com/office/drawing/2014/main" id="{2773189A-B866-40D0-9E48-B65F5681CC4F}"/>
              </a:ext>
            </a:extLst>
          </p:cNvPr>
          <p:cNvSpPr/>
          <p:nvPr/>
        </p:nvSpPr>
        <p:spPr>
          <a:xfrm rot="9013008" flipV="1">
            <a:off x="3515996" y="5315618"/>
            <a:ext cx="607565" cy="930719"/>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 courbe vers la gauche 13">
            <a:extLst>
              <a:ext uri="{FF2B5EF4-FFF2-40B4-BE49-F238E27FC236}">
                <a16:creationId xmlns:a16="http://schemas.microsoft.com/office/drawing/2014/main" id="{0FC4B34C-E734-4D26-A495-3ED696E9E9B1}"/>
              </a:ext>
            </a:extLst>
          </p:cNvPr>
          <p:cNvSpPr/>
          <p:nvPr/>
        </p:nvSpPr>
        <p:spPr>
          <a:xfrm rot="9013008" flipV="1">
            <a:off x="6159149" y="5342323"/>
            <a:ext cx="607565" cy="930719"/>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Flèche : courbe vers la gauche 14">
            <a:extLst>
              <a:ext uri="{FF2B5EF4-FFF2-40B4-BE49-F238E27FC236}">
                <a16:creationId xmlns:a16="http://schemas.microsoft.com/office/drawing/2014/main" id="{FCABBF49-A301-42C4-B1CE-A888ACB687F7}"/>
              </a:ext>
            </a:extLst>
          </p:cNvPr>
          <p:cNvSpPr/>
          <p:nvPr/>
        </p:nvSpPr>
        <p:spPr>
          <a:xfrm rot="9013008" flipV="1">
            <a:off x="169187" y="5574645"/>
            <a:ext cx="465272" cy="712742"/>
          </a:xfrm>
          <a:prstGeom prst="curvedLef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4275842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32A1C080-793F-4F8D-AC8C-5183C7EB47DC}"/>
              </a:ext>
            </a:extLst>
          </p:cNvPr>
          <p:cNvPicPr>
            <a:picLocks noChangeAspect="1"/>
          </p:cNvPicPr>
          <p:nvPr/>
        </p:nvPicPr>
        <p:blipFill>
          <a:blip r:embed="rId2"/>
          <a:stretch>
            <a:fillRect/>
          </a:stretch>
        </p:blipFill>
        <p:spPr>
          <a:xfrm>
            <a:off x="1344068" y="2340178"/>
            <a:ext cx="6693751" cy="3971250"/>
          </a:xfrm>
          <a:prstGeom prst="rect">
            <a:avLst/>
          </a:prstGeom>
        </p:spPr>
      </p:pic>
      <p:sp>
        <p:nvSpPr>
          <p:cNvPr id="12" name="ZoneTexte 11">
            <a:extLst>
              <a:ext uri="{FF2B5EF4-FFF2-40B4-BE49-F238E27FC236}">
                <a16:creationId xmlns:a16="http://schemas.microsoft.com/office/drawing/2014/main" id="{636FB0F2-3C06-445D-A413-EAA36ACAA7AE}"/>
              </a:ext>
            </a:extLst>
          </p:cNvPr>
          <p:cNvSpPr txBox="1"/>
          <p:nvPr/>
        </p:nvSpPr>
        <p:spPr>
          <a:xfrm>
            <a:off x="899633" y="1087279"/>
            <a:ext cx="7971522" cy="1200329"/>
          </a:xfrm>
          <a:prstGeom prst="rect">
            <a:avLst/>
          </a:prstGeom>
          <a:noFill/>
        </p:spPr>
        <p:txBody>
          <a:bodyPr wrap="square" rtlCol="0">
            <a:spAutoFit/>
          </a:bodyPr>
          <a:lstStyle/>
          <a:p>
            <a:pPr algn="ctr"/>
            <a:r>
              <a:rPr lang="fr-FR" sz="2400" b="1" dirty="0"/>
              <a:t>En réalité l’angle de friction interne diminue souvent quand la pression de confinement augmente. L’enveloppe n’est souvent pas linéaire mais courbe.</a:t>
            </a:r>
            <a:endParaRPr lang="fr-FR" sz="2400" b="1" dirty="0">
              <a:solidFill>
                <a:srgbClr val="FF0000"/>
              </a:solidFill>
            </a:endParaRPr>
          </a:p>
        </p:txBody>
      </p:sp>
    </p:spTree>
    <p:extLst>
      <p:ext uri="{BB962C8B-B14F-4D97-AF65-F5344CB8AC3E}">
        <p14:creationId xmlns:p14="http://schemas.microsoft.com/office/powerpoint/2010/main" val="1225381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21E3B8BD-DA5A-4FA1-B37E-5D19A74456A8}"/>
              </a:ext>
            </a:extLst>
          </p:cNvPr>
          <p:cNvPicPr>
            <a:picLocks noChangeAspect="1"/>
          </p:cNvPicPr>
          <p:nvPr/>
        </p:nvPicPr>
        <p:blipFill>
          <a:blip r:embed="rId2"/>
          <a:stretch>
            <a:fillRect/>
          </a:stretch>
        </p:blipFill>
        <p:spPr>
          <a:xfrm>
            <a:off x="354068" y="2283928"/>
            <a:ext cx="7683751" cy="4027500"/>
          </a:xfrm>
          <a:prstGeom prst="rect">
            <a:avLst/>
          </a:prstGeom>
        </p:spPr>
      </p:pic>
    </p:spTree>
    <p:extLst>
      <p:ext uri="{BB962C8B-B14F-4D97-AF65-F5344CB8AC3E}">
        <p14:creationId xmlns:p14="http://schemas.microsoft.com/office/powerpoint/2010/main" val="3723273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BB33FB4-603C-4F8B-A60E-C1F883B2A33C}"/>
              </a:ext>
            </a:extLst>
          </p:cNvPr>
          <p:cNvSpPr txBox="1"/>
          <p:nvPr/>
        </p:nvSpPr>
        <p:spPr>
          <a:xfrm>
            <a:off x="330011" y="330537"/>
            <a:ext cx="6801862" cy="4955203"/>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 Systèmes </a:t>
            </a:r>
            <a:r>
              <a:rPr lang="fr-FR" sz="3600" b="1" dirty="0" err="1">
                <a:latin typeface="Arial" panose="020B0604020202020204" pitchFamily="34" charset="0"/>
                <a:cs typeface="Arial" panose="020B0604020202020204" pitchFamily="34" charset="0"/>
              </a:rPr>
              <a:t>distensifs</a:t>
            </a:r>
            <a:endParaRPr lang="fr-FR" sz="36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I- Rappels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II-Autres éléments de classification</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III-Relations contraintes vs familles de failles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Les grands types de failles normales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 Quantification de l’extension</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La sédimentation associée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VII-Origine et distribution des failles normales</a:t>
            </a:r>
          </a:p>
        </p:txBody>
      </p:sp>
    </p:spTree>
    <p:extLst>
      <p:ext uri="{BB962C8B-B14F-4D97-AF65-F5344CB8AC3E}">
        <p14:creationId xmlns:p14="http://schemas.microsoft.com/office/powerpoint/2010/main" val="32974806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BA67C833-6F4A-4E51-9CA4-188C49B75AC0}"/>
              </a:ext>
            </a:extLst>
          </p:cNvPr>
          <p:cNvPicPr>
            <a:picLocks noChangeAspect="1"/>
          </p:cNvPicPr>
          <p:nvPr/>
        </p:nvPicPr>
        <p:blipFill>
          <a:blip r:embed="rId2"/>
          <a:stretch>
            <a:fillRect/>
          </a:stretch>
        </p:blipFill>
        <p:spPr>
          <a:xfrm>
            <a:off x="1344068" y="1428927"/>
            <a:ext cx="6693751" cy="4882501"/>
          </a:xfrm>
          <a:prstGeom prst="rect">
            <a:avLst/>
          </a:prstGeom>
        </p:spPr>
      </p:pic>
    </p:spTree>
    <p:extLst>
      <p:ext uri="{BB962C8B-B14F-4D97-AF65-F5344CB8AC3E}">
        <p14:creationId xmlns:p14="http://schemas.microsoft.com/office/powerpoint/2010/main" val="3695235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01474F46-FBEC-4516-818F-13C1C35619AA}"/>
              </a:ext>
            </a:extLst>
          </p:cNvPr>
          <p:cNvPicPr>
            <a:picLocks noChangeAspect="1"/>
          </p:cNvPicPr>
          <p:nvPr/>
        </p:nvPicPr>
        <p:blipFill>
          <a:blip r:embed="rId2"/>
          <a:stretch>
            <a:fillRect/>
          </a:stretch>
        </p:blipFill>
        <p:spPr>
          <a:xfrm>
            <a:off x="1344067" y="956427"/>
            <a:ext cx="6693751" cy="5355001"/>
          </a:xfrm>
          <a:prstGeom prst="rect">
            <a:avLst/>
          </a:prstGeom>
        </p:spPr>
      </p:pic>
    </p:spTree>
    <p:extLst>
      <p:ext uri="{BB962C8B-B14F-4D97-AF65-F5344CB8AC3E}">
        <p14:creationId xmlns:p14="http://schemas.microsoft.com/office/powerpoint/2010/main" val="1151992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B6A464FC-78B3-4A94-83D4-0B58124C8FEF}"/>
              </a:ext>
            </a:extLst>
          </p:cNvPr>
          <p:cNvPicPr>
            <a:picLocks noChangeAspect="1"/>
          </p:cNvPicPr>
          <p:nvPr/>
        </p:nvPicPr>
        <p:blipFill>
          <a:blip r:embed="rId2"/>
          <a:stretch>
            <a:fillRect/>
          </a:stretch>
        </p:blipFill>
        <p:spPr>
          <a:xfrm>
            <a:off x="354067" y="966648"/>
            <a:ext cx="7683751" cy="5355001"/>
          </a:xfrm>
          <a:prstGeom prst="rect">
            <a:avLst/>
          </a:prstGeom>
        </p:spPr>
      </p:pic>
      <p:cxnSp>
        <p:nvCxnSpPr>
          <p:cNvPr id="8" name="Connecteur droit avec flèche 7">
            <a:extLst>
              <a:ext uri="{FF2B5EF4-FFF2-40B4-BE49-F238E27FC236}">
                <a16:creationId xmlns:a16="http://schemas.microsoft.com/office/drawing/2014/main" id="{0A9767BA-D347-4763-8861-3CEC336E4C4C}"/>
              </a:ext>
            </a:extLst>
          </p:cNvPr>
          <p:cNvCxnSpPr/>
          <p:nvPr/>
        </p:nvCxnSpPr>
        <p:spPr>
          <a:xfrm>
            <a:off x="2204884" y="6211036"/>
            <a:ext cx="440976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A27C0710-C0D9-4D8C-B07F-D01B125B64EA}"/>
              </a:ext>
            </a:extLst>
          </p:cNvPr>
          <p:cNvSpPr txBox="1"/>
          <p:nvPr/>
        </p:nvSpPr>
        <p:spPr>
          <a:xfrm>
            <a:off x="2204884" y="6321649"/>
            <a:ext cx="4412362" cy="369332"/>
          </a:xfrm>
          <a:prstGeom prst="rect">
            <a:avLst/>
          </a:prstGeom>
          <a:noFill/>
        </p:spPr>
        <p:txBody>
          <a:bodyPr wrap="none" rtlCol="0">
            <a:spAutoFit/>
          </a:bodyPr>
          <a:lstStyle/>
          <a:p>
            <a:r>
              <a:rPr lang="fr-FR" dirty="0"/>
              <a:t>Augmentation de la pression de confinement</a:t>
            </a:r>
          </a:p>
        </p:txBody>
      </p:sp>
    </p:spTree>
    <p:extLst>
      <p:ext uri="{BB962C8B-B14F-4D97-AF65-F5344CB8AC3E}">
        <p14:creationId xmlns:p14="http://schemas.microsoft.com/office/powerpoint/2010/main" val="833629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avec flèche 7">
            <a:extLst>
              <a:ext uri="{FF2B5EF4-FFF2-40B4-BE49-F238E27FC236}">
                <a16:creationId xmlns:a16="http://schemas.microsoft.com/office/drawing/2014/main" id="{0A9767BA-D347-4763-8861-3CEC336E4C4C}"/>
              </a:ext>
            </a:extLst>
          </p:cNvPr>
          <p:cNvCxnSpPr>
            <a:cxnSpLocks/>
          </p:cNvCxnSpPr>
          <p:nvPr/>
        </p:nvCxnSpPr>
        <p:spPr>
          <a:xfrm>
            <a:off x="1320410" y="1889758"/>
            <a:ext cx="0" cy="471751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A27C0710-C0D9-4D8C-B07F-D01B125B64EA}"/>
              </a:ext>
            </a:extLst>
          </p:cNvPr>
          <p:cNvSpPr txBox="1"/>
          <p:nvPr/>
        </p:nvSpPr>
        <p:spPr>
          <a:xfrm rot="16200000">
            <a:off x="-1696949" y="3386088"/>
            <a:ext cx="4412362" cy="923330"/>
          </a:xfrm>
          <a:prstGeom prst="rect">
            <a:avLst/>
          </a:prstGeom>
          <a:noFill/>
        </p:spPr>
        <p:txBody>
          <a:bodyPr wrap="none" rtlCol="0">
            <a:spAutoFit/>
          </a:bodyPr>
          <a:lstStyle/>
          <a:p>
            <a:pPr algn="ctr"/>
            <a:r>
              <a:rPr lang="fr-FR" dirty="0"/>
              <a:t>Profondeur augmente</a:t>
            </a:r>
          </a:p>
          <a:p>
            <a:pPr algn="ctr"/>
            <a:r>
              <a:rPr lang="fr-FR" dirty="0"/>
              <a:t>Augmentation de la pression de confinement</a:t>
            </a:r>
          </a:p>
          <a:p>
            <a:pPr algn="ctr"/>
            <a:r>
              <a:rPr lang="fr-FR" dirty="0"/>
              <a:t>Diminution de l’angle de friction interne</a:t>
            </a:r>
          </a:p>
        </p:txBody>
      </p:sp>
      <p:pic>
        <p:nvPicPr>
          <p:cNvPr id="5" name="Image 4">
            <a:extLst>
              <a:ext uri="{FF2B5EF4-FFF2-40B4-BE49-F238E27FC236}">
                <a16:creationId xmlns:a16="http://schemas.microsoft.com/office/drawing/2014/main" id="{52177454-2C13-40F0-8274-363280BC432B}"/>
              </a:ext>
            </a:extLst>
          </p:cNvPr>
          <p:cNvPicPr>
            <a:picLocks noChangeAspect="1"/>
          </p:cNvPicPr>
          <p:nvPr/>
        </p:nvPicPr>
        <p:blipFill>
          <a:blip r:embed="rId2"/>
          <a:stretch>
            <a:fillRect/>
          </a:stretch>
        </p:blipFill>
        <p:spPr>
          <a:xfrm>
            <a:off x="1878276" y="924894"/>
            <a:ext cx="1077058" cy="1821366"/>
          </a:xfrm>
          <a:prstGeom prst="rect">
            <a:avLst/>
          </a:prstGeom>
        </p:spPr>
      </p:pic>
      <p:pic>
        <p:nvPicPr>
          <p:cNvPr id="7" name="Image 6">
            <a:extLst>
              <a:ext uri="{FF2B5EF4-FFF2-40B4-BE49-F238E27FC236}">
                <a16:creationId xmlns:a16="http://schemas.microsoft.com/office/drawing/2014/main" id="{92E6235D-5F64-4795-B737-411114D99B3A}"/>
              </a:ext>
            </a:extLst>
          </p:cNvPr>
          <p:cNvPicPr>
            <a:picLocks noChangeAspect="1"/>
          </p:cNvPicPr>
          <p:nvPr/>
        </p:nvPicPr>
        <p:blipFill>
          <a:blip r:embed="rId3"/>
          <a:stretch>
            <a:fillRect/>
          </a:stretch>
        </p:blipFill>
        <p:spPr>
          <a:xfrm>
            <a:off x="3192976" y="1717825"/>
            <a:ext cx="1020124" cy="1711175"/>
          </a:xfrm>
          <a:prstGeom prst="rect">
            <a:avLst/>
          </a:prstGeom>
        </p:spPr>
      </p:pic>
      <p:pic>
        <p:nvPicPr>
          <p:cNvPr id="11" name="Image 10">
            <a:extLst>
              <a:ext uri="{FF2B5EF4-FFF2-40B4-BE49-F238E27FC236}">
                <a16:creationId xmlns:a16="http://schemas.microsoft.com/office/drawing/2014/main" id="{8B95E406-54E4-4C67-A7F4-E9044925B2D8}"/>
              </a:ext>
            </a:extLst>
          </p:cNvPr>
          <p:cNvPicPr>
            <a:picLocks noChangeAspect="1"/>
          </p:cNvPicPr>
          <p:nvPr/>
        </p:nvPicPr>
        <p:blipFill>
          <a:blip r:embed="rId4"/>
          <a:stretch>
            <a:fillRect/>
          </a:stretch>
        </p:blipFill>
        <p:spPr>
          <a:xfrm>
            <a:off x="4361243" y="2575158"/>
            <a:ext cx="1009556" cy="1693449"/>
          </a:xfrm>
          <a:prstGeom prst="rect">
            <a:avLst/>
          </a:prstGeom>
        </p:spPr>
      </p:pic>
      <p:cxnSp>
        <p:nvCxnSpPr>
          <p:cNvPr id="13" name="Connecteur droit 12">
            <a:extLst>
              <a:ext uri="{FF2B5EF4-FFF2-40B4-BE49-F238E27FC236}">
                <a16:creationId xmlns:a16="http://schemas.microsoft.com/office/drawing/2014/main" id="{DC8054E2-1D1F-43EA-89EB-3C2BE1DD3726}"/>
              </a:ext>
            </a:extLst>
          </p:cNvPr>
          <p:cNvCxnSpPr/>
          <p:nvPr/>
        </p:nvCxnSpPr>
        <p:spPr>
          <a:xfrm>
            <a:off x="1548581" y="2055835"/>
            <a:ext cx="486696" cy="1107162"/>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2A2BBD0A-6F10-4024-BE12-DAAC7209BA84}"/>
              </a:ext>
            </a:extLst>
          </p:cNvPr>
          <p:cNvCxnSpPr/>
          <p:nvPr/>
        </p:nvCxnSpPr>
        <p:spPr>
          <a:xfrm>
            <a:off x="2146742" y="3310705"/>
            <a:ext cx="508390" cy="82481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5B18BFD5-58C6-4ED4-AA3E-E5075B44B322}"/>
              </a:ext>
            </a:extLst>
          </p:cNvPr>
          <p:cNvCxnSpPr/>
          <p:nvPr/>
        </p:nvCxnSpPr>
        <p:spPr>
          <a:xfrm>
            <a:off x="2835807" y="4330998"/>
            <a:ext cx="553064" cy="703288"/>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56D93B37-9BB6-4D13-9F91-96B6BEF9C0AE}"/>
              </a:ext>
            </a:extLst>
          </p:cNvPr>
          <p:cNvCxnSpPr>
            <a:cxnSpLocks/>
          </p:cNvCxnSpPr>
          <p:nvPr/>
        </p:nvCxnSpPr>
        <p:spPr>
          <a:xfrm>
            <a:off x="3513200" y="5138694"/>
            <a:ext cx="928659" cy="67221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3A84A976-673F-4742-8AEE-5118AEEE7687}"/>
              </a:ext>
            </a:extLst>
          </p:cNvPr>
          <p:cNvCxnSpPr/>
          <p:nvPr/>
        </p:nvCxnSpPr>
        <p:spPr>
          <a:xfrm flipH="1">
            <a:off x="1990528" y="2334455"/>
            <a:ext cx="156214" cy="1698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E4103363-25AE-4D8C-B02A-DF7F29BB624D}"/>
              </a:ext>
            </a:extLst>
          </p:cNvPr>
          <p:cNvCxnSpPr>
            <a:cxnSpLocks/>
          </p:cNvCxnSpPr>
          <p:nvPr/>
        </p:nvCxnSpPr>
        <p:spPr>
          <a:xfrm flipH="1">
            <a:off x="2884584" y="3219567"/>
            <a:ext cx="504287" cy="3828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B70DB0DC-2722-4DF4-A6E3-07942FF8E9EE}"/>
              </a:ext>
            </a:extLst>
          </p:cNvPr>
          <p:cNvCxnSpPr>
            <a:cxnSpLocks/>
          </p:cNvCxnSpPr>
          <p:nvPr/>
        </p:nvCxnSpPr>
        <p:spPr>
          <a:xfrm flipH="1">
            <a:off x="3496163" y="3920753"/>
            <a:ext cx="865080" cy="5392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07707045-0A32-49D1-BDFA-5CBA8CC91F8B}"/>
              </a:ext>
            </a:extLst>
          </p:cNvPr>
          <p:cNvSpPr txBox="1"/>
          <p:nvPr/>
        </p:nvSpPr>
        <p:spPr>
          <a:xfrm>
            <a:off x="5792002" y="4497976"/>
            <a:ext cx="639214" cy="369332"/>
          </a:xfrm>
          <a:prstGeom prst="rect">
            <a:avLst/>
          </a:prstGeom>
          <a:noFill/>
        </p:spPr>
        <p:txBody>
          <a:bodyPr wrap="none" rtlCol="0">
            <a:spAutoFit/>
          </a:bodyPr>
          <a:lstStyle/>
          <a:p>
            <a:r>
              <a:rPr lang="fr-FR" dirty="0"/>
              <a:t>Etc…</a:t>
            </a:r>
          </a:p>
        </p:txBody>
      </p:sp>
    </p:spTree>
    <p:extLst>
      <p:ext uri="{BB962C8B-B14F-4D97-AF65-F5344CB8AC3E}">
        <p14:creationId xmlns:p14="http://schemas.microsoft.com/office/powerpoint/2010/main" val="1185843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avec flèche 7">
            <a:extLst>
              <a:ext uri="{FF2B5EF4-FFF2-40B4-BE49-F238E27FC236}">
                <a16:creationId xmlns:a16="http://schemas.microsoft.com/office/drawing/2014/main" id="{0A9767BA-D347-4763-8861-3CEC336E4C4C}"/>
              </a:ext>
            </a:extLst>
          </p:cNvPr>
          <p:cNvCxnSpPr>
            <a:cxnSpLocks/>
          </p:cNvCxnSpPr>
          <p:nvPr/>
        </p:nvCxnSpPr>
        <p:spPr>
          <a:xfrm>
            <a:off x="1320410" y="1889758"/>
            <a:ext cx="0" cy="471751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A27C0710-C0D9-4D8C-B07F-D01B125B64EA}"/>
              </a:ext>
            </a:extLst>
          </p:cNvPr>
          <p:cNvSpPr txBox="1"/>
          <p:nvPr/>
        </p:nvSpPr>
        <p:spPr>
          <a:xfrm rot="16200000">
            <a:off x="-1696949" y="3386088"/>
            <a:ext cx="4412362" cy="923330"/>
          </a:xfrm>
          <a:prstGeom prst="rect">
            <a:avLst/>
          </a:prstGeom>
          <a:noFill/>
        </p:spPr>
        <p:txBody>
          <a:bodyPr wrap="none" rtlCol="0">
            <a:spAutoFit/>
          </a:bodyPr>
          <a:lstStyle/>
          <a:p>
            <a:pPr algn="ctr"/>
            <a:r>
              <a:rPr lang="fr-FR" dirty="0"/>
              <a:t>Profondeur augmente</a:t>
            </a:r>
          </a:p>
          <a:p>
            <a:pPr algn="ctr"/>
            <a:r>
              <a:rPr lang="fr-FR" dirty="0"/>
              <a:t>Augmentation de la pression de confinement</a:t>
            </a:r>
          </a:p>
          <a:p>
            <a:pPr algn="ctr"/>
            <a:r>
              <a:rPr lang="fr-FR" dirty="0"/>
              <a:t>Diminution de l’angle de friction interne</a:t>
            </a:r>
          </a:p>
        </p:txBody>
      </p:sp>
      <p:pic>
        <p:nvPicPr>
          <p:cNvPr id="5" name="Image 4">
            <a:extLst>
              <a:ext uri="{FF2B5EF4-FFF2-40B4-BE49-F238E27FC236}">
                <a16:creationId xmlns:a16="http://schemas.microsoft.com/office/drawing/2014/main" id="{52177454-2C13-40F0-8274-363280BC432B}"/>
              </a:ext>
            </a:extLst>
          </p:cNvPr>
          <p:cNvPicPr>
            <a:picLocks noChangeAspect="1"/>
          </p:cNvPicPr>
          <p:nvPr/>
        </p:nvPicPr>
        <p:blipFill>
          <a:blip r:embed="rId2"/>
          <a:stretch>
            <a:fillRect/>
          </a:stretch>
        </p:blipFill>
        <p:spPr>
          <a:xfrm>
            <a:off x="1878276" y="924894"/>
            <a:ext cx="1077058" cy="1821366"/>
          </a:xfrm>
          <a:prstGeom prst="rect">
            <a:avLst/>
          </a:prstGeom>
        </p:spPr>
      </p:pic>
      <p:pic>
        <p:nvPicPr>
          <p:cNvPr id="7" name="Image 6">
            <a:extLst>
              <a:ext uri="{FF2B5EF4-FFF2-40B4-BE49-F238E27FC236}">
                <a16:creationId xmlns:a16="http://schemas.microsoft.com/office/drawing/2014/main" id="{92E6235D-5F64-4795-B737-411114D99B3A}"/>
              </a:ext>
            </a:extLst>
          </p:cNvPr>
          <p:cNvPicPr>
            <a:picLocks noChangeAspect="1"/>
          </p:cNvPicPr>
          <p:nvPr/>
        </p:nvPicPr>
        <p:blipFill>
          <a:blip r:embed="rId3"/>
          <a:stretch>
            <a:fillRect/>
          </a:stretch>
        </p:blipFill>
        <p:spPr>
          <a:xfrm>
            <a:off x="3192976" y="1717825"/>
            <a:ext cx="1020124" cy="1711175"/>
          </a:xfrm>
          <a:prstGeom prst="rect">
            <a:avLst/>
          </a:prstGeom>
        </p:spPr>
      </p:pic>
      <p:pic>
        <p:nvPicPr>
          <p:cNvPr id="11" name="Image 10">
            <a:extLst>
              <a:ext uri="{FF2B5EF4-FFF2-40B4-BE49-F238E27FC236}">
                <a16:creationId xmlns:a16="http://schemas.microsoft.com/office/drawing/2014/main" id="{8B95E406-54E4-4C67-A7F4-E9044925B2D8}"/>
              </a:ext>
            </a:extLst>
          </p:cNvPr>
          <p:cNvPicPr>
            <a:picLocks noChangeAspect="1"/>
          </p:cNvPicPr>
          <p:nvPr/>
        </p:nvPicPr>
        <p:blipFill>
          <a:blip r:embed="rId4"/>
          <a:stretch>
            <a:fillRect/>
          </a:stretch>
        </p:blipFill>
        <p:spPr>
          <a:xfrm>
            <a:off x="4361243" y="2575158"/>
            <a:ext cx="1009556" cy="1693449"/>
          </a:xfrm>
          <a:prstGeom prst="rect">
            <a:avLst/>
          </a:prstGeom>
        </p:spPr>
      </p:pic>
      <p:cxnSp>
        <p:nvCxnSpPr>
          <p:cNvPr id="23" name="Connecteur droit avec flèche 22">
            <a:extLst>
              <a:ext uri="{FF2B5EF4-FFF2-40B4-BE49-F238E27FC236}">
                <a16:creationId xmlns:a16="http://schemas.microsoft.com/office/drawing/2014/main" id="{3A84A976-673F-4742-8AEE-5118AEEE7687}"/>
              </a:ext>
            </a:extLst>
          </p:cNvPr>
          <p:cNvCxnSpPr/>
          <p:nvPr/>
        </p:nvCxnSpPr>
        <p:spPr>
          <a:xfrm flipH="1">
            <a:off x="1990528" y="2334455"/>
            <a:ext cx="156214" cy="1698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E4103363-25AE-4D8C-B02A-DF7F29BB624D}"/>
              </a:ext>
            </a:extLst>
          </p:cNvPr>
          <p:cNvCxnSpPr>
            <a:cxnSpLocks/>
          </p:cNvCxnSpPr>
          <p:nvPr/>
        </p:nvCxnSpPr>
        <p:spPr>
          <a:xfrm flipH="1">
            <a:off x="2884584" y="3219567"/>
            <a:ext cx="504287" cy="3828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B70DB0DC-2722-4DF4-A6E3-07942FF8E9EE}"/>
              </a:ext>
            </a:extLst>
          </p:cNvPr>
          <p:cNvCxnSpPr>
            <a:cxnSpLocks/>
          </p:cNvCxnSpPr>
          <p:nvPr/>
        </p:nvCxnSpPr>
        <p:spPr>
          <a:xfrm flipH="1">
            <a:off x="3496163" y="3920753"/>
            <a:ext cx="865080" cy="5392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07707045-0A32-49D1-BDFA-5CBA8CC91F8B}"/>
              </a:ext>
            </a:extLst>
          </p:cNvPr>
          <p:cNvSpPr txBox="1"/>
          <p:nvPr/>
        </p:nvSpPr>
        <p:spPr>
          <a:xfrm>
            <a:off x="5792002" y="4497976"/>
            <a:ext cx="639214" cy="369332"/>
          </a:xfrm>
          <a:prstGeom prst="rect">
            <a:avLst/>
          </a:prstGeom>
          <a:noFill/>
        </p:spPr>
        <p:txBody>
          <a:bodyPr wrap="none" rtlCol="0">
            <a:spAutoFit/>
          </a:bodyPr>
          <a:lstStyle/>
          <a:p>
            <a:r>
              <a:rPr lang="fr-FR" dirty="0"/>
              <a:t>Etc…</a:t>
            </a:r>
          </a:p>
        </p:txBody>
      </p:sp>
      <p:sp>
        <p:nvSpPr>
          <p:cNvPr id="2" name="Forme libre : forme 1">
            <a:extLst>
              <a:ext uri="{FF2B5EF4-FFF2-40B4-BE49-F238E27FC236}">
                <a16:creationId xmlns:a16="http://schemas.microsoft.com/office/drawing/2014/main" id="{6147BE9D-FF2B-4F52-A4EB-85413A5DF0A5}"/>
              </a:ext>
            </a:extLst>
          </p:cNvPr>
          <p:cNvSpPr/>
          <p:nvPr/>
        </p:nvSpPr>
        <p:spPr>
          <a:xfrm>
            <a:off x="1557147" y="1996567"/>
            <a:ext cx="4291781" cy="4387645"/>
          </a:xfrm>
          <a:custGeom>
            <a:avLst/>
            <a:gdLst>
              <a:gd name="connsiteX0" fmla="*/ 7374 w 4291781"/>
              <a:gd name="connsiteY0" fmla="*/ 0 h 4387645"/>
              <a:gd name="connsiteX1" fmla="*/ 0 w 4291781"/>
              <a:gd name="connsiteY1" fmla="*/ 44245 h 4387645"/>
              <a:gd name="connsiteX2" fmla="*/ 7374 w 4291781"/>
              <a:gd name="connsiteY2" fmla="*/ 103239 h 4387645"/>
              <a:gd name="connsiteX3" fmla="*/ 44245 w 4291781"/>
              <a:gd name="connsiteY3" fmla="*/ 154858 h 4387645"/>
              <a:gd name="connsiteX4" fmla="*/ 66368 w 4291781"/>
              <a:gd name="connsiteY4" fmla="*/ 184355 h 4387645"/>
              <a:gd name="connsiteX5" fmla="*/ 73742 w 4291781"/>
              <a:gd name="connsiteY5" fmla="*/ 206477 h 4387645"/>
              <a:gd name="connsiteX6" fmla="*/ 88491 w 4291781"/>
              <a:gd name="connsiteY6" fmla="*/ 221226 h 4387645"/>
              <a:gd name="connsiteX7" fmla="*/ 110613 w 4291781"/>
              <a:gd name="connsiteY7" fmla="*/ 280219 h 4387645"/>
              <a:gd name="connsiteX8" fmla="*/ 125362 w 4291781"/>
              <a:gd name="connsiteY8" fmla="*/ 324464 h 4387645"/>
              <a:gd name="connsiteX9" fmla="*/ 147484 w 4291781"/>
              <a:gd name="connsiteY9" fmla="*/ 383458 h 4387645"/>
              <a:gd name="connsiteX10" fmla="*/ 154858 w 4291781"/>
              <a:gd name="connsiteY10" fmla="*/ 420329 h 4387645"/>
              <a:gd name="connsiteX11" fmla="*/ 176981 w 4291781"/>
              <a:gd name="connsiteY11" fmla="*/ 494071 h 4387645"/>
              <a:gd name="connsiteX12" fmla="*/ 199104 w 4291781"/>
              <a:gd name="connsiteY12" fmla="*/ 538316 h 4387645"/>
              <a:gd name="connsiteX13" fmla="*/ 213852 w 4291781"/>
              <a:gd name="connsiteY13" fmla="*/ 582561 h 4387645"/>
              <a:gd name="connsiteX14" fmla="*/ 243349 w 4291781"/>
              <a:gd name="connsiteY14" fmla="*/ 619432 h 4387645"/>
              <a:gd name="connsiteX15" fmla="*/ 258097 w 4291781"/>
              <a:gd name="connsiteY15" fmla="*/ 648929 h 4387645"/>
              <a:gd name="connsiteX16" fmla="*/ 287594 w 4291781"/>
              <a:gd name="connsiteY16" fmla="*/ 685800 h 4387645"/>
              <a:gd name="connsiteX17" fmla="*/ 317091 w 4291781"/>
              <a:gd name="connsiteY17" fmla="*/ 737419 h 4387645"/>
              <a:gd name="connsiteX18" fmla="*/ 324465 w 4291781"/>
              <a:gd name="connsiteY18" fmla="*/ 759542 h 4387645"/>
              <a:gd name="connsiteX19" fmla="*/ 353962 w 4291781"/>
              <a:gd name="connsiteY19" fmla="*/ 789039 h 4387645"/>
              <a:gd name="connsiteX20" fmla="*/ 390833 w 4291781"/>
              <a:gd name="connsiteY20" fmla="*/ 848032 h 4387645"/>
              <a:gd name="connsiteX21" fmla="*/ 405581 w 4291781"/>
              <a:gd name="connsiteY21" fmla="*/ 862781 h 4387645"/>
              <a:gd name="connsiteX22" fmla="*/ 420329 w 4291781"/>
              <a:gd name="connsiteY22" fmla="*/ 892277 h 4387645"/>
              <a:gd name="connsiteX23" fmla="*/ 435078 w 4291781"/>
              <a:gd name="connsiteY23" fmla="*/ 907026 h 4387645"/>
              <a:gd name="connsiteX24" fmla="*/ 449826 w 4291781"/>
              <a:gd name="connsiteY24" fmla="*/ 929148 h 4387645"/>
              <a:gd name="connsiteX25" fmla="*/ 471949 w 4291781"/>
              <a:gd name="connsiteY25" fmla="*/ 973393 h 4387645"/>
              <a:gd name="connsiteX26" fmla="*/ 486697 w 4291781"/>
              <a:gd name="connsiteY26" fmla="*/ 1032387 h 4387645"/>
              <a:gd name="connsiteX27" fmla="*/ 508820 w 4291781"/>
              <a:gd name="connsiteY27" fmla="*/ 1061884 h 4387645"/>
              <a:gd name="connsiteX28" fmla="*/ 530942 w 4291781"/>
              <a:gd name="connsiteY28" fmla="*/ 1120877 h 4387645"/>
              <a:gd name="connsiteX29" fmla="*/ 553065 w 4291781"/>
              <a:gd name="connsiteY29" fmla="*/ 1157748 h 4387645"/>
              <a:gd name="connsiteX30" fmla="*/ 560439 w 4291781"/>
              <a:gd name="connsiteY30" fmla="*/ 1179871 h 4387645"/>
              <a:gd name="connsiteX31" fmla="*/ 589936 w 4291781"/>
              <a:gd name="connsiteY31" fmla="*/ 1216742 h 4387645"/>
              <a:gd name="connsiteX32" fmla="*/ 597310 w 4291781"/>
              <a:gd name="connsiteY32" fmla="*/ 1238864 h 4387645"/>
              <a:gd name="connsiteX33" fmla="*/ 612058 w 4291781"/>
              <a:gd name="connsiteY33" fmla="*/ 1253613 h 4387645"/>
              <a:gd name="connsiteX34" fmla="*/ 626807 w 4291781"/>
              <a:gd name="connsiteY34" fmla="*/ 1275735 h 4387645"/>
              <a:gd name="connsiteX35" fmla="*/ 648929 w 4291781"/>
              <a:gd name="connsiteY35" fmla="*/ 1327355 h 4387645"/>
              <a:gd name="connsiteX36" fmla="*/ 671052 w 4291781"/>
              <a:gd name="connsiteY36" fmla="*/ 1342103 h 4387645"/>
              <a:gd name="connsiteX37" fmla="*/ 700549 w 4291781"/>
              <a:gd name="connsiteY37" fmla="*/ 1393722 h 4387645"/>
              <a:gd name="connsiteX38" fmla="*/ 707923 w 4291781"/>
              <a:gd name="connsiteY38" fmla="*/ 1423219 h 4387645"/>
              <a:gd name="connsiteX39" fmla="*/ 737420 w 4291781"/>
              <a:gd name="connsiteY39" fmla="*/ 1460090 h 4387645"/>
              <a:gd name="connsiteX40" fmla="*/ 744794 w 4291781"/>
              <a:gd name="connsiteY40" fmla="*/ 1482213 h 4387645"/>
              <a:gd name="connsiteX41" fmla="*/ 759542 w 4291781"/>
              <a:gd name="connsiteY41" fmla="*/ 1504335 h 4387645"/>
              <a:gd name="connsiteX42" fmla="*/ 774291 w 4291781"/>
              <a:gd name="connsiteY42" fmla="*/ 1533832 h 4387645"/>
              <a:gd name="connsiteX43" fmla="*/ 789039 w 4291781"/>
              <a:gd name="connsiteY43" fmla="*/ 1555955 h 4387645"/>
              <a:gd name="connsiteX44" fmla="*/ 803787 w 4291781"/>
              <a:gd name="connsiteY44" fmla="*/ 1585451 h 4387645"/>
              <a:gd name="connsiteX45" fmla="*/ 818536 w 4291781"/>
              <a:gd name="connsiteY45" fmla="*/ 1600200 h 4387645"/>
              <a:gd name="connsiteX46" fmla="*/ 833284 w 4291781"/>
              <a:gd name="connsiteY46" fmla="*/ 1622322 h 4387645"/>
              <a:gd name="connsiteX47" fmla="*/ 840658 w 4291781"/>
              <a:gd name="connsiteY47" fmla="*/ 1644445 h 4387645"/>
              <a:gd name="connsiteX48" fmla="*/ 855407 w 4291781"/>
              <a:gd name="connsiteY48" fmla="*/ 1666568 h 4387645"/>
              <a:gd name="connsiteX49" fmla="*/ 862781 w 4291781"/>
              <a:gd name="connsiteY49" fmla="*/ 1703439 h 4387645"/>
              <a:gd name="connsiteX50" fmla="*/ 884904 w 4291781"/>
              <a:gd name="connsiteY50" fmla="*/ 1725561 h 4387645"/>
              <a:gd name="connsiteX51" fmla="*/ 914400 w 4291781"/>
              <a:gd name="connsiteY51" fmla="*/ 1769806 h 4387645"/>
              <a:gd name="connsiteX52" fmla="*/ 929149 w 4291781"/>
              <a:gd name="connsiteY52" fmla="*/ 1791929 h 4387645"/>
              <a:gd name="connsiteX53" fmla="*/ 943897 w 4291781"/>
              <a:gd name="connsiteY53" fmla="*/ 1814051 h 4387645"/>
              <a:gd name="connsiteX54" fmla="*/ 966020 w 4291781"/>
              <a:gd name="connsiteY54" fmla="*/ 1850922 h 4387645"/>
              <a:gd name="connsiteX55" fmla="*/ 973394 w 4291781"/>
              <a:gd name="connsiteY55" fmla="*/ 1873045 h 4387645"/>
              <a:gd name="connsiteX56" fmla="*/ 995516 w 4291781"/>
              <a:gd name="connsiteY56" fmla="*/ 1902542 h 4387645"/>
              <a:gd name="connsiteX57" fmla="*/ 1010265 w 4291781"/>
              <a:gd name="connsiteY57" fmla="*/ 1924664 h 4387645"/>
              <a:gd name="connsiteX58" fmla="*/ 1025013 w 4291781"/>
              <a:gd name="connsiteY58" fmla="*/ 1939413 h 4387645"/>
              <a:gd name="connsiteX59" fmla="*/ 1039762 w 4291781"/>
              <a:gd name="connsiteY59" fmla="*/ 1968910 h 4387645"/>
              <a:gd name="connsiteX60" fmla="*/ 1061884 w 4291781"/>
              <a:gd name="connsiteY60" fmla="*/ 1991032 h 4387645"/>
              <a:gd name="connsiteX61" fmla="*/ 1076633 w 4291781"/>
              <a:gd name="connsiteY61" fmla="*/ 2013155 h 4387645"/>
              <a:gd name="connsiteX62" fmla="*/ 1098755 w 4291781"/>
              <a:gd name="connsiteY62" fmla="*/ 2057400 h 4387645"/>
              <a:gd name="connsiteX63" fmla="*/ 1113504 w 4291781"/>
              <a:gd name="connsiteY63" fmla="*/ 2072148 h 4387645"/>
              <a:gd name="connsiteX64" fmla="*/ 1128252 w 4291781"/>
              <a:gd name="connsiteY64" fmla="*/ 2094271 h 4387645"/>
              <a:gd name="connsiteX65" fmla="*/ 1150374 w 4291781"/>
              <a:gd name="connsiteY65" fmla="*/ 2123768 h 4387645"/>
              <a:gd name="connsiteX66" fmla="*/ 1194620 w 4291781"/>
              <a:gd name="connsiteY66" fmla="*/ 2182761 h 4387645"/>
              <a:gd name="connsiteX67" fmla="*/ 1216742 w 4291781"/>
              <a:gd name="connsiteY67" fmla="*/ 2234381 h 4387645"/>
              <a:gd name="connsiteX68" fmla="*/ 1231491 w 4291781"/>
              <a:gd name="connsiteY68" fmla="*/ 2249129 h 4387645"/>
              <a:gd name="connsiteX69" fmla="*/ 1246239 w 4291781"/>
              <a:gd name="connsiteY69" fmla="*/ 2271251 h 4387645"/>
              <a:gd name="connsiteX70" fmla="*/ 1275736 w 4291781"/>
              <a:gd name="connsiteY70" fmla="*/ 2300748 h 4387645"/>
              <a:gd name="connsiteX71" fmla="*/ 1305233 w 4291781"/>
              <a:gd name="connsiteY71" fmla="*/ 2337619 h 4387645"/>
              <a:gd name="connsiteX72" fmla="*/ 1319981 w 4291781"/>
              <a:gd name="connsiteY72" fmla="*/ 2367116 h 4387645"/>
              <a:gd name="connsiteX73" fmla="*/ 1342104 w 4291781"/>
              <a:gd name="connsiteY73" fmla="*/ 2381864 h 4387645"/>
              <a:gd name="connsiteX74" fmla="*/ 1349478 w 4291781"/>
              <a:gd name="connsiteY74" fmla="*/ 2411361 h 4387645"/>
              <a:gd name="connsiteX75" fmla="*/ 1393723 w 4291781"/>
              <a:gd name="connsiteY75" fmla="*/ 2448232 h 4387645"/>
              <a:gd name="connsiteX76" fmla="*/ 1408471 w 4291781"/>
              <a:gd name="connsiteY76" fmla="*/ 2470355 h 4387645"/>
              <a:gd name="connsiteX77" fmla="*/ 1423220 w 4291781"/>
              <a:gd name="connsiteY77" fmla="*/ 2485103 h 4387645"/>
              <a:gd name="connsiteX78" fmla="*/ 1437968 w 4291781"/>
              <a:gd name="connsiteY78" fmla="*/ 2514600 h 4387645"/>
              <a:gd name="connsiteX79" fmla="*/ 1474839 w 4291781"/>
              <a:gd name="connsiteY79" fmla="*/ 2551471 h 4387645"/>
              <a:gd name="connsiteX80" fmla="*/ 1511710 w 4291781"/>
              <a:gd name="connsiteY80" fmla="*/ 2580968 h 4387645"/>
              <a:gd name="connsiteX81" fmla="*/ 1533833 w 4291781"/>
              <a:gd name="connsiteY81" fmla="*/ 2610464 h 4387645"/>
              <a:gd name="connsiteX82" fmla="*/ 1548581 w 4291781"/>
              <a:gd name="connsiteY82" fmla="*/ 2625213 h 4387645"/>
              <a:gd name="connsiteX83" fmla="*/ 1563329 w 4291781"/>
              <a:gd name="connsiteY83" fmla="*/ 2647335 h 4387645"/>
              <a:gd name="connsiteX84" fmla="*/ 1578078 w 4291781"/>
              <a:gd name="connsiteY84" fmla="*/ 2662084 h 4387645"/>
              <a:gd name="connsiteX85" fmla="*/ 1607574 w 4291781"/>
              <a:gd name="connsiteY85" fmla="*/ 2698955 h 4387645"/>
              <a:gd name="connsiteX86" fmla="*/ 1637071 w 4291781"/>
              <a:gd name="connsiteY86" fmla="*/ 2735826 h 4387645"/>
              <a:gd name="connsiteX87" fmla="*/ 1688691 w 4291781"/>
              <a:gd name="connsiteY87" fmla="*/ 2787445 h 4387645"/>
              <a:gd name="connsiteX88" fmla="*/ 1725562 w 4291781"/>
              <a:gd name="connsiteY88" fmla="*/ 2839064 h 4387645"/>
              <a:gd name="connsiteX89" fmla="*/ 1769807 w 4291781"/>
              <a:gd name="connsiteY89" fmla="*/ 2883310 h 4387645"/>
              <a:gd name="connsiteX90" fmla="*/ 1799304 w 4291781"/>
              <a:gd name="connsiteY90" fmla="*/ 2912806 h 4387645"/>
              <a:gd name="connsiteX91" fmla="*/ 1814052 w 4291781"/>
              <a:gd name="connsiteY91" fmla="*/ 2927555 h 4387645"/>
              <a:gd name="connsiteX92" fmla="*/ 1836174 w 4291781"/>
              <a:gd name="connsiteY92" fmla="*/ 2942303 h 4387645"/>
              <a:gd name="connsiteX93" fmla="*/ 1865671 w 4291781"/>
              <a:gd name="connsiteY93" fmla="*/ 2971800 h 4387645"/>
              <a:gd name="connsiteX94" fmla="*/ 1880420 w 4291781"/>
              <a:gd name="connsiteY94" fmla="*/ 2986548 h 4387645"/>
              <a:gd name="connsiteX95" fmla="*/ 1895168 w 4291781"/>
              <a:gd name="connsiteY95" fmla="*/ 3001297 h 4387645"/>
              <a:gd name="connsiteX96" fmla="*/ 2005781 w 4291781"/>
              <a:gd name="connsiteY96" fmla="*/ 3075039 h 4387645"/>
              <a:gd name="connsiteX97" fmla="*/ 2050026 w 4291781"/>
              <a:gd name="connsiteY97" fmla="*/ 3104535 h 4387645"/>
              <a:gd name="connsiteX98" fmla="*/ 2131142 w 4291781"/>
              <a:gd name="connsiteY98" fmla="*/ 3185651 h 4387645"/>
              <a:gd name="connsiteX99" fmla="*/ 2182762 w 4291781"/>
              <a:gd name="connsiteY99" fmla="*/ 3222522 h 4387645"/>
              <a:gd name="connsiteX100" fmla="*/ 2190136 w 4291781"/>
              <a:gd name="connsiteY100" fmla="*/ 3244645 h 4387645"/>
              <a:gd name="connsiteX101" fmla="*/ 2263878 w 4291781"/>
              <a:gd name="connsiteY101" fmla="*/ 3288890 h 4387645"/>
              <a:gd name="connsiteX102" fmla="*/ 2300749 w 4291781"/>
              <a:gd name="connsiteY102" fmla="*/ 3325761 h 4387645"/>
              <a:gd name="connsiteX103" fmla="*/ 2381865 w 4291781"/>
              <a:gd name="connsiteY103" fmla="*/ 3384755 h 4387645"/>
              <a:gd name="connsiteX104" fmla="*/ 2433484 w 4291781"/>
              <a:gd name="connsiteY104" fmla="*/ 3421626 h 4387645"/>
              <a:gd name="connsiteX105" fmla="*/ 2470355 w 4291781"/>
              <a:gd name="connsiteY105" fmla="*/ 3451122 h 4387645"/>
              <a:gd name="connsiteX106" fmla="*/ 2499852 w 4291781"/>
              <a:gd name="connsiteY106" fmla="*/ 3473245 h 4387645"/>
              <a:gd name="connsiteX107" fmla="*/ 2558845 w 4291781"/>
              <a:gd name="connsiteY107" fmla="*/ 3502742 h 4387645"/>
              <a:gd name="connsiteX108" fmla="*/ 2610465 w 4291781"/>
              <a:gd name="connsiteY108" fmla="*/ 3532239 h 4387645"/>
              <a:gd name="connsiteX109" fmla="*/ 2639962 w 4291781"/>
              <a:gd name="connsiteY109" fmla="*/ 3554361 h 4387645"/>
              <a:gd name="connsiteX110" fmla="*/ 2654710 w 4291781"/>
              <a:gd name="connsiteY110" fmla="*/ 3569110 h 4387645"/>
              <a:gd name="connsiteX111" fmla="*/ 2698955 w 4291781"/>
              <a:gd name="connsiteY111" fmla="*/ 3598606 h 4387645"/>
              <a:gd name="connsiteX112" fmla="*/ 2721078 w 4291781"/>
              <a:gd name="connsiteY112" fmla="*/ 3613355 h 4387645"/>
              <a:gd name="connsiteX113" fmla="*/ 2743200 w 4291781"/>
              <a:gd name="connsiteY113" fmla="*/ 3620729 h 4387645"/>
              <a:gd name="connsiteX114" fmla="*/ 2787445 w 4291781"/>
              <a:gd name="connsiteY114" fmla="*/ 3657600 h 4387645"/>
              <a:gd name="connsiteX115" fmla="*/ 2824316 w 4291781"/>
              <a:gd name="connsiteY115" fmla="*/ 3672348 h 4387645"/>
              <a:gd name="connsiteX116" fmla="*/ 2861187 w 4291781"/>
              <a:gd name="connsiteY116" fmla="*/ 3694471 h 4387645"/>
              <a:gd name="connsiteX117" fmla="*/ 2905433 w 4291781"/>
              <a:gd name="connsiteY117" fmla="*/ 3709219 h 4387645"/>
              <a:gd name="connsiteX118" fmla="*/ 2920181 w 4291781"/>
              <a:gd name="connsiteY118" fmla="*/ 3731342 h 4387645"/>
              <a:gd name="connsiteX119" fmla="*/ 2979174 w 4291781"/>
              <a:gd name="connsiteY119" fmla="*/ 3768213 h 4387645"/>
              <a:gd name="connsiteX120" fmla="*/ 3023420 w 4291781"/>
              <a:gd name="connsiteY120" fmla="*/ 3782961 h 4387645"/>
              <a:gd name="connsiteX121" fmla="*/ 3067665 w 4291781"/>
              <a:gd name="connsiteY121" fmla="*/ 3812458 h 4387645"/>
              <a:gd name="connsiteX122" fmla="*/ 3089787 w 4291781"/>
              <a:gd name="connsiteY122" fmla="*/ 3827206 h 4387645"/>
              <a:gd name="connsiteX123" fmla="*/ 3111910 w 4291781"/>
              <a:gd name="connsiteY123" fmla="*/ 3834581 h 4387645"/>
              <a:gd name="connsiteX124" fmla="*/ 3134033 w 4291781"/>
              <a:gd name="connsiteY124" fmla="*/ 3849329 h 4387645"/>
              <a:gd name="connsiteX125" fmla="*/ 3193026 w 4291781"/>
              <a:gd name="connsiteY125" fmla="*/ 3864077 h 4387645"/>
              <a:gd name="connsiteX126" fmla="*/ 3229897 w 4291781"/>
              <a:gd name="connsiteY126" fmla="*/ 3893574 h 4387645"/>
              <a:gd name="connsiteX127" fmla="*/ 3266768 w 4291781"/>
              <a:gd name="connsiteY127" fmla="*/ 3908322 h 4387645"/>
              <a:gd name="connsiteX128" fmla="*/ 3333136 w 4291781"/>
              <a:gd name="connsiteY128" fmla="*/ 3937819 h 4387645"/>
              <a:gd name="connsiteX129" fmla="*/ 3362633 w 4291781"/>
              <a:gd name="connsiteY129" fmla="*/ 3945193 h 4387645"/>
              <a:gd name="connsiteX130" fmla="*/ 3384755 w 4291781"/>
              <a:gd name="connsiteY130" fmla="*/ 3959942 h 4387645"/>
              <a:gd name="connsiteX131" fmla="*/ 3436374 w 4291781"/>
              <a:gd name="connsiteY131" fmla="*/ 3982064 h 4387645"/>
              <a:gd name="connsiteX132" fmla="*/ 3480620 w 4291781"/>
              <a:gd name="connsiteY132" fmla="*/ 4011561 h 4387645"/>
              <a:gd name="connsiteX133" fmla="*/ 3510116 w 4291781"/>
              <a:gd name="connsiteY133" fmla="*/ 4018935 h 4387645"/>
              <a:gd name="connsiteX134" fmla="*/ 3620729 w 4291781"/>
              <a:gd name="connsiteY134" fmla="*/ 4070555 h 4387645"/>
              <a:gd name="connsiteX135" fmla="*/ 3687097 w 4291781"/>
              <a:gd name="connsiteY135" fmla="*/ 4092677 h 4387645"/>
              <a:gd name="connsiteX136" fmla="*/ 3782962 w 4291781"/>
              <a:gd name="connsiteY136" fmla="*/ 4144297 h 4387645"/>
              <a:gd name="connsiteX137" fmla="*/ 3834581 w 4291781"/>
              <a:gd name="connsiteY137" fmla="*/ 4151671 h 4387645"/>
              <a:gd name="connsiteX138" fmla="*/ 3864078 w 4291781"/>
              <a:gd name="connsiteY138" fmla="*/ 4181168 h 4387645"/>
              <a:gd name="connsiteX139" fmla="*/ 3908323 w 4291781"/>
              <a:gd name="connsiteY139" fmla="*/ 4188542 h 4387645"/>
              <a:gd name="connsiteX140" fmla="*/ 3937820 w 4291781"/>
              <a:gd name="connsiteY140" fmla="*/ 4203290 h 4387645"/>
              <a:gd name="connsiteX141" fmla="*/ 3952568 w 4291781"/>
              <a:gd name="connsiteY141" fmla="*/ 4218039 h 4387645"/>
              <a:gd name="connsiteX142" fmla="*/ 3982065 w 4291781"/>
              <a:gd name="connsiteY142" fmla="*/ 4232787 h 4387645"/>
              <a:gd name="connsiteX143" fmla="*/ 4004187 w 4291781"/>
              <a:gd name="connsiteY143" fmla="*/ 4269658 h 4387645"/>
              <a:gd name="connsiteX144" fmla="*/ 4026310 w 4291781"/>
              <a:gd name="connsiteY144" fmla="*/ 4277032 h 4387645"/>
              <a:gd name="connsiteX145" fmla="*/ 4077929 w 4291781"/>
              <a:gd name="connsiteY145" fmla="*/ 4299155 h 4387645"/>
              <a:gd name="connsiteX146" fmla="*/ 4100052 w 4291781"/>
              <a:gd name="connsiteY146" fmla="*/ 4313903 h 4387645"/>
              <a:gd name="connsiteX147" fmla="*/ 4181168 w 4291781"/>
              <a:gd name="connsiteY147" fmla="*/ 4336026 h 4387645"/>
              <a:gd name="connsiteX148" fmla="*/ 4240162 w 4291781"/>
              <a:gd name="connsiteY148" fmla="*/ 4365522 h 4387645"/>
              <a:gd name="connsiteX149" fmla="*/ 4291781 w 4291781"/>
              <a:gd name="connsiteY149" fmla="*/ 4387645 h 4387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291781" h="4387645">
                <a:moveTo>
                  <a:pt x="7374" y="0"/>
                </a:moveTo>
                <a:cubicBezTo>
                  <a:pt x="4916" y="14748"/>
                  <a:pt x="0" y="29293"/>
                  <a:pt x="0" y="44245"/>
                </a:cubicBezTo>
                <a:cubicBezTo>
                  <a:pt x="0" y="64063"/>
                  <a:pt x="2567" y="84013"/>
                  <a:pt x="7374" y="103239"/>
                </a:cubicBezTo>
                <a:cubicBezTo>
                  <a:pt x="14936" y="133487"/>
                  <a:pt x="25593" y="133097"/>
                  <a:pt x="44245" y="154858"/>
                </a:cubicBezTo>
                <a:cubicBezTo>
                  <a:pt x="52243" y="164190"/>
                  <a:pt x="58994" y="174523"/>
                  <a:pt x="66368" y="184355"/>
                </a:cubicBezTo>
                <a:cubicBezTo>
                  <a:pt x="68826" y="191729"/>
                  <a:pt x="69743" y="199812"/>
                  <a:pt x="73742" y="206477"/>
                </a:cubicBezTo>
                <a:cubicBezTo>
                  <a:pt x="77319" y="212439"/>
                  <a:pt x="85752" y="214835"/>
                  <a:pt x="88491" y="221226"/>
                </a:cubicBezTo>
                <a:cubicBezTo>
                  <a:pt x="126764" y="310528"/>
                  <a:pt x="68293" y="216740"/>
                  <a:pt x="110613" y="280219"/>
                </a:cubicBezTo>
                <a:cubicBezTo>
                  <a:pt x="115529" y="294967"/>
                  <a:pt x="119588" y="310030"/>
                  <a:pt x="125362" y="324464"/>
                </a:cubicBezTo>
                <a:cubicBezTo>
                  <a:pt x="129874" y="335744"/>
                  <a:pt x="143630" y="368043"/>
                  <a:pt x="147484" y="383458"/>
                </a:cubicBezTo>
                <a:cubicBezTo>
                  <a:pt x="150524" y="395618"/>
                  <a:pt x="151818" y="408170"/>
                  <a:pt x="154858" y="420329"/>
                </a:cubicBezTo>
                <a:cubicBezTo>
                  <a:pt x="184864" y="540351"/>
                  <a:pt x="158249" y="428505"/>
                  <a:pt x="176981" y="494071"/>
                </a:cubicBezTo>
                <a:cubicBezTo>
                  <a:pt x="187853" y="532125"/>
                  <a:pt x="175945" y="515159"/>
                  <a:pt x="199104" y="538316"/>
                </a:cubicBezTo>
                <a:cubicBezTo>
                  <a:pt x="204020" y="553064"/>
                  <a:pt x="202860" y="571568"/>
                  <a:pt x="213852" y="582561"/>
                </a:cubicBezTo>
                <a:cubicBezTo>
                  <a:pt x="229999" y="598709"/>
                  <a:pt x="230948" y="597730"/>
                  <a:pt x="243349" y="619432"/>
                </a:cubicBezTo>
                <a:cubicBezTo>
                  <a:pt x="248803" y="628976"/>
                  <a:pt x="252643" y="639385"/>
                  <a:pt x="258097" y="648929"/>
                </a:cubicBezTo>
                <a:cubicBezTo>
                  <a:pt x="270500" y="670634"/>
                  <a:pt x="271444" y="669650"/>
                  <a:pt x="287594" y="685800"/>
                </a:cubicBezTo>
                <a:cubicBezTo>
                  <a:pt x="304502" y="736524"/>
                  <a:pt x="281375" y="674915"/>
                  <a:pt x="317091" y="737419"/>
                </a:cubicBezTo>
                <a:cubicBezTo>
                  <a:pt x="320948" y="744168"/>
                  <a:pt x="319947" y="753217"/>
                  <a:pt x="324465" y="759542"/>
                </a:cubicBezTo>
                <a:cubicBezTo>
                  <a:pt x="332547" y="770857"/>
                  <a:pt x="344805" y="778574"/>
                  <a:pt x="353962" y="789039"/>
                </a:cubicBezTo>
                <a:cubicBezTo>
                  <a:pt x="399045" y="840562"/>
                  <a:pt x="355950" y="795706"/>
                  <a:pt x="390833" y="848032"/>
                </a:cubicBezTo>
                <a:cubicBezTo>
                  <a:pt x="394690" y="853817"/>
                  <a:pt x="401725" y="856996"/>
                  <a:pt x="405581" y="862781"/>
                </a:cubicBezTo>
                <a:cubicBezTo>
                  <a:pt x="411678" y="871927"/>
                  <a:pt x="414231" y="883131"/>
                  <a:pt x="420329" y="892277"/>
                </a:cubicBezTo>
                <a:cubicBezTo>
                  <a:pt x="424186" y="898062"/>
                  <a:pt x="430735" y="901597"/>
                  <a:pt x="435078" y="907026"/>
                </a:cubicBezTo>
                <a:cubicBezTo>
                  <a:pt x="440614" y="913946"/>
                  <a:pt x="444910" y="921774"/>
                  <a:pt x="449826" y="929148"/>
                </a:cubicBezTo>
                <a:cubicBezTo>
                  <a:pt x="468014" y="1001902"/>
                  <a:pt x="443772" y="926432"/>
                  <a:pt x="471949" y="973393"/>
                </a:cubicBezTo>
                <a:cubicBezTo>
                  <a:pt x="483387" y="992456"/>
                  <a:pt x="477636" y="1012001"/>
                  <a:pt x="486697" y="1032387"/>
                </a:cubicBezTo>
                <a:cubicBezTo>
                  <a:pt x="491689" y="1043618"/>
                  <a:pt x="501446" y="1052052"/>
                  <a:pt x="508820" y="1061884"/>
                </a:cubicBezTo>
                <a:cubicBezTo>
                  <a:pt x="523047" y="1133022"/>
                  <a:pt x="505625" y="1070241"/>
                  <a:pt x="530942" y="1120877"/>
                </a:cubicBezTo>
                <a:cubicBezTo>
                  <a:pt x="550087" y="1159167"/>
                  <a:pt x="524258" y="1128943"/>
                  <a:pt x="553065" y="1157748"/>
                </a:cubicBezTo>
                <a:cubicBezTo>
                  <a:pt x="555523" y="1165122"/>
                  <a:pt x="556963" y="1172918"/>
                  <a:pt x="560439" y="1179871"/>
                </a:cubicBezTo>
                <a:cubicBezTo>
                  <a:pt x="569741" y="1198475"/>
                  <a:pt x="576218" y="1203024"/>
                  <a:pt x="589936" y="1216742"/>
                </a:cubicBezTo>
                <a:cubicBezTo>
                  <a:pt x="592394" y="1224116"/>
                  <a:pt x="593311" y="1232199"/>
                  <a:pt x="597310" y="1238864"/>
                </a:cubicBezTo>
                <a:cubicBezTo>
                  <a:pt x="600887" y="1244826"/>
                  <a:pt x="607715" y="1248184"/>
                  <a:pt x="612058" y="1253613"/>
                </a:cubicBezTo>
                <a:cubicBezTo>
                  <a:pt x="617594" y="1260534"/>
                  <a:pt x="621891" y="1268361"/>
                  <a:pt x="626807" y="1275735"/>
                </a:cubicBezTo>
                <a:cubicBezTo>
                  <a:pt x="632448" y="1298299"/>
                  <a:pt x="631955" y="1310381"/>
                  <a:pt x="648929" y="1327355"/>
                </a:cubicBezTo>
                <a:cubicBezTo>
                  <a:pt x="655196" y="1333622"/>
                  <a:pt x="663678" y="1337187"/>
                  <a:pt x="671052" y="1342103"/>
                </a:cubicBezTo>
                <a:cubicBezTo>
                  <a:pt x="693606" y="1409767"/>
                  <a:pt x="655906" y="1304438"/>
                  <a:pt x="700549" y="1393722"/>
                </a:cubicBezTo>
                <a:cubicBezTo>
                  <a:pt x="705082" y="1402787"/>
                  <a:pt x="703931" y="1413903"/>
                  <a:pt x="707923" y="1423219"/>
                </a:cubicBezTo>
                <a:cubicBezTo>
                  <a:pt x="714901" y="1439501"/>
                  <a:pt x="725525" y="1448195"/>
                  <a:pt x="737420" y="1460090"/>
                </a:cubicBezTo>
                <a:cubicBezTo>
                  <a:pt x="739878" y="1467464"/>
                  <a:pt x="741318" y="1475260"/>
                  <a:pt x="744794" y="1482213"/>
                </a:cubicBezTo>
                <a:cubicBezTo>
                  <a:pt x="748757" y="1490140"/>
                  <a:pt x="755145" y="1496640"/>
                  <a:pt x="759542" y="1504335"/>
                </a:cubicBezTo>
                <a:cubicBezTo>
                  <a:pt x="764996" y="1513880"/>
                  <a:pt x="768837" y="1524287"/>
                  <a:pt x="774291" y="1533832"/>
                </a:cubicBezTo>
                <a:cubicBezTo>
                  <a:pt x="778688" y="1541527"/>
                  <a:pt x="784642" y="1548260"/>
                  <a:pt x="789039" y="1555955"/>
                </a:cubicBezTo>
                <a:cubicBezTo>
                  <a:pt x="794493" y="1565499"/>
                  <a:pt x="797689" y="1576305"/>
                  <a:pt x="803787" y="1585451"/>
                </a:cubicBezTo>
                <a:cubicBezTo>
                  <a:pt x="807644" y="1591236"/>
                  <a:pt x="814193" y="1594771"/>
                  <a:pt x="818536" y="1600200"/>
                </a:cubicBezTo>
                <a:cubicBezTo>
                  <a:pt x="824072" y="1607120"/>
                  <a:pt x="828368" y="1614948"/>
                  <a:pt x="833284" y="1622322"/>
                </a:cubicBezTo>
                <a:cubicBezTo>
                  <a:pt x="835742" y="1629696"/>
                  <a:pt x="837182" y="1637492"/>
                  <a:pt x="840658" y="1644445"/>
                </a:cubicBezTo>
                <a:cubicBezTo>
                  <a:pt x="844622" y="1652372"/>
                  <a:pt x="852295" y="1658269"/>
                  <a:pt x="855407" y="1666568"/>
                </a:cubicBezTo>
                <a:cubicBezTo>
                  <a:pt x="859808" y="1678304"/>
                  <a:pt x="857176" y="1692229"/>
                  <a:pt x="862781" y="1703439"/>
                </a:cubicBezTo>
                <a:cubicBezTo>
                  <a:pt x="867445" y="1712767"/>
                  <a:pt x="878501" y="1717329"/>
                  <a:pt x="884904" y="1725561"/>
                </a:cubicBezTo>
                <a:cubicBezTo>
                  <a:pt x="895786" y="1739552"/>
                  <a:pt x="904568" y="1755058"/>
                  <a:pt x="914400" y="1769806"/>
                </a:cubicBezTo>
                <a:lnTo>
                  <a:pt x="929149" y="1791929"/>
                </a:lnTo>
                <a:lnTo>
                  <a:pt x="943897" y="1814051"/>
                </a:lnTo>
                <a:cubicBezTo>
                  <a:pt x="964786" y="1876722"/>
                  <a:pt x="935652" y="1800310"/>
                  <a:pt x="966020" y="1850922"/>
                </a:cubicBezTo>
                <a:cubicBezTo>
                  <a:pt x="970019" y="1857587"/>
                  <a:pt x="969538" y="1866296"/>
                  <a:pt x="973394" y="1873045"/>
                </a:cubicBezTo>
                <a:cubicBezTo>
                  <a:pt x="979492" y="1883716"/>
                  <a:pt x="988372" y="1892541"/>
                  <a:pt x="995516" y="1902542"/>
                </a:cubicBezTo>
                <a:cubicBezTo>
                  <a:pt x="1000667" y="1909754"/>
                  <a:pt x="1004729" y="1917743"/>
                  <a:pt x="1010265" y="1924664"/>
                </a:cubicBezTo>
                <a:cubicBezTo>
                  <a:pt x="1014608" y="1930093"/>
                  <a:pt x="1021156" y="1933628"/>
                  <a:pt x="1025013" y="1939413"/>
                </a:cubicBezTo>
                <a:cubicBezTo>
                  <a:pt x="1031111" y="1948560"/>
                  <a:pt x="1033372" y="1959965"/>
                  <a:pt x="1039762" y="1968910"/>
                </a:cubicBezTo>
                <a:cubicBezTo>
                  <a:pt x="1045823" y="1977396"/>
                  <a:pt x="1055208" y="1983021"/>
                  <a:pt x="1061884" y="1991032"/>
                </a:cubicBezTo>
                <a:cubicBezTo>
                  <a:pt x="1067558" y="1997841"/>
                  <a:pt x="1071717" y="2005781"/>
                  <a:pt x="1076633" y="2013155"/>
                </a:cubicBezTo>
                <a:cubicBezTo>
                  <a:pt x="1084421" y="2036519"/>
                  <a:pt x="1082419" y="2036980"/>
                  <a:pt x="1098755" y="2057400"/>
                </a:cubicBezTo>
                <a:cubicBezTo>
                  <a:pt x="1103098" y="2062829"/>
                  <a:pt x="1109161" y="2066719"/>
                  <a:pt x="1113504" y="2072148"/>
                </a:cubicBezTo>
                <a:cubicBezTo>
                  <a:pt x="1119041" y="2079069"/>
                  <a:pt x="1123101" y="2087059"/>
                  <a:pt x="1128252" y="2094271"/>
                </a:cubicBezTo>
                <a:cubicBezTo>
                  <a:pt x="1135395" y="2104272"/>
                  <a:pt x="1143326" y="2113699"/>
                  <a:pt x="1150374" y="2123768"/>
                </a:cubicBezTo>
                <a:cubicBezTo>
                  <a:pt x="1189283" y="2179353"/>
                  <a:pt x="1165158" y="2153301"/>
                  <a:pt x="1194620" y="2182761"/>
                </a:cubicBezTo>
                <a:cubicBezTo>
                  <a:pt x="1201174" y="2202425"/>
                  <a:pt x="1204593" y="2216158"/>
                  <a:pt x="1216742" y="2234381"/>
                </a:cubicBezTo>
                <a:cubicBezTo>
                  <a:pt x="1220599" y="2240166"/>
                  <a:pt x="1227148" y="2243700"/>
                  <a:pt x="1231491" y="2249129"/>
                </a:cubicBezTo>
                <a:cubicBezTo>
                  <a:pt x="1237027" y="2256049"/>
                  <a:pt x="1240471" y="2264522"/>
                  <a:pt x="1246239" y="2271251"/>
                </a:cubicBezTo>
                <a:cubicBezTo>
                  <a:pt x="1255288" y="2281808"/>
                  <a:pt x="1268023" y="2289178"/>
                  <a:pt x="1275736" y="2300748"/>
                </a:cubicBezTo>
                <a:cubicBezTo>
                  <a:pt x="1294340" y="2328656"/>
                  <a:pt x="1284217" y="2316604"/>
                  <a:pt x="1305233" y="2337619"/>
                </a:cubicBezTo>
                <a:cubicBezTo>
                  <a:pt x="1310149" y="2347451"/>
                  <a:pt x="1312944" y="2358671"/>
                  <a:pt x="1319981" y="2367116"/>
                </a:cubicBezTo>
                <a:cubicBezTo>
                  <a:pt x="1325655" y="2373925"/>
                  <a:pt x="1337188" y="2374490"/>
                  <a:pt x="1342104" y="2381864"/>
                </a:cubicBezTo>
                <a:cubicBezTo>
                  <a:pt x="1347726" y="2390297"/>
                  <a:pt x="1344946" y="2402296"/>
                  <a:pt x="1349478" y="2411361"/>
                </a:cubicBezTo>
                <a:cubicBezTo>
                  <a:pt x="1354167" y="2420739"/>
                  <a:pt x="1391808" y="2446796"/>
                  <a:pt x="1393723" y="2448232"/>
                </a:cubicBezTo>
                <a:cubicBezTo>
                  <a:pt x="1398639" y="2455606"/>
                  <a:pt x="1402934" y="2463434"/>
                  <a:pt x="1408471" y="2470355"/>
                </a:cubicBezTo>
                <a:cubicBezTo>
                  <a:pt x="1412814" y="2475784"/>
                  <a:pt x="1419363" y="2479318"/>
                  <a:pt x="1423220" y="2485103"/>
                </a:cubicBezTo>
                <a:cubicBezTo>
                  <a:pt x="1429318" y="2494250"/>
                  <a:pt x="1431219" y="2505923"/>
                  <a:pt x="1437968" y="2514600"/>
                </a:cubicBezTo>
                <a:cubicBezTo>
                  <a:pt x="1448639" y="2528320"/>
                  <a:pt x="1460377" y="2541830"/>
                  <a:pt x="1474839" y="2551471"/>
                </a:cubicBezTo>
                <a:cubicBezTo>
                  <a:pt x="1492705" y="2563381"/>
                  <a:pt x="1498573" y="2565203"/>
                  <a:pt x="1511710" y="2580968"/>
                </a:cubicBezTo>
                <a:cubicBezTo>
                  <a:pt x="1519578" y="2590410"/>
                  <a:pt x="1525965" y="2601022"/>
                  <a:pt x="1533833" y="2610464"/>
                </a:cubicBezTo>
                <a:cubicBezTo>
                  <a:pt x="1538284" y="2615805"/>
                  <a:pt x="1544238" y="2619784"/>
                  <a:pt x="1548581" y="2625213"/>
                </a:cubicBezTo>
                <a:cubicBezTo>
                  <a:pt x="1554117" y="2632133"/>
                  <a:pt x="1557793" y="2640415"/>
                  <a:pt x="1563329" y="2647335"/>
                </a:cubicBezTo>
                <a:cubicBezTo>
                  <a:pt x="1567672" y="2652764"/>
                  <a:pt x="1573735" y="2656655"/>
                  <a:pt x="1578078" y="2662084"/>
                </a:cubicBezTo>
                <a:cubicBezTo>
                  <a:pt x="1615293" y="2708603"/>
                  <a:pt x="1571959" y="2663338"/>
                  <a:pt x="1607574" y="2698955"/>
                </a:cubicBezTo>
                <a:cubicBezTo>
                  <a:pt x="1621932" y="2742022"/>
                  <a:pt x="1603716" y="2702470"/>
                  <a:pt x="1637071" y="2735826"/>
                </a:cubicBezTo>
                <a:cubicBezTo>
                  <a:pt x="1698373" y="2797129"/>
                  <a:pt x="1638680" y="2754106"/>
                  <a:pt x="1688691" y="2787445"/>
                </a:cubicBezTo>
                <a:cubicBezTo>
                  <a:pt x="1698954" y="2802840"/>
                  <a:pt x="1713795" y="2825989"/>
                  <a:pt x="1725562" y="2839064"/>
                </a:cubicBezTo>
                <a:cubicBezTo>
                  <a:pt x="1739515" y="2854567"/>
                  <a:pt x="1755058" y="2868561"/>
                  <a:pt x="1769807" y="2883310"/>
                </a:cubicBezTo>
                <a:lnTo>
                  <a:pt x="1799304" y="2912806"/>
                </a:lnTo>
                <a:cubicBezTo>
                  <a:pt x="1804220" y="2917722"/>
                  <a:pt x="1808267" y="2923698"/>
                  <a:pt x="1814052" y="2927555"/>
                </a:cubicBezTo>
                <a:cubicBezTo>
                  <a:pt x="1821426" y="2932471"/>
                  <a:pt x="1829445" y="2936535"/>
                  <a:pt x="1836174" y="2942303"/>
                </a:cubicBezTo>
                <a:cubicBezTo>
                  <a:pt x="1846731" y="2951352"/>
                  <a:pt x="1855839" y="2961968"/>
                  <a:pt x="1865671" y="2971800"/>
                </a:cubicBezTo>
                <a:lnTo>
                  <a:pt x="1880420" y="2986548"/>
                </a:lnTo>
                <a:cubicBezTo>
                  <a:pt x="1885336" y="2991464"/>
                  <a:pt x="1889383" y="2997440"/>
                  <a:pt x="1895168" y="3001297"/>
                </a:cubicBezTo>
                <a:lnTo>
                  <a:pt x="2005781" y="3075039"/>
                </a:lnTo>
                <a:lnTo>
                  <a:pt x="2050026" y="3104535"/>
                </a:lnTo>
                <a:lnTo>
                  <a:pt x="2131142" y="3185651"/>
                </a:lnTo>
                <a:cubicBezTo>
                  <a:pt x="2167729" y="3213092"/>
                  <a:pt x="2150413" y="3200957"/>
                  <a:pt x="2182762" y="3222522"/>
                </a:cubicBezTo>
                <a:cubicBezTo>
                  <a:pt x="2185220" y="3229896"/>
                  <a:pt x="2185160" y="3238673"/>
                  <a:pt x="2190136" y="3244645"/>
                </a:cubicBezTo>
                <a:cubicBezTo>
                  <a:pt x="2205382" y="3262941"/>
                  <a:pt x="2245456" y="3279679"/>
                  <a:pt x="2263878" y="3288890"/>
                </a:cubicBezTo>
                <a:cubicBezTo>
                  <a:pt x="2276168" y="3301180"/>
                  <a:pt x="2286287" y="3316120"/>
                  <a:pt x="2300749" y="3325761"/>
                </a:cubicBezTo>
                <a:cubicBezTo>
                  <a:pt x="2335248" y="3348761"/>
                  <a:pt x="2351436" y="3357707"/>
                  <a:pt x="2381865" y="3384755"/>
                </a:cubicBezTo>
                <a:cubicBezTo>
                  <a:pt x="2423856" y="3422080"/>
                  <a:pt x="2394259" y="3408549"/>
                  <a:pt x="2433484" y="3421626"/>
                </a:cubicBezTo>
                <a:cubicBezTo>
                  <a:pt x="2458150" y="3446290"/>
                  <a:pt x="2437795" y="3427865"/>
                  <a:pt x="2470355" y="3451122"/>
                </a:cubicBezTo>
                <a:cubicBezTo>
                  <a:pt x="2480356" y="3458266"/>
                  <a:pt x="2489236" y="3467052"/>
                  <a:pt x="2499852" y="3473245"/>
                </a:cubicBezTo>
                <a:cubicBezTo>
                  <a:pt x="2518843" y="3484323"/>
                  <a:pt x="2540297" y="3490939"/>
                  <a:pt x="2558845" y="3502742"/>
                </a:cubicBezTo>
                <a:cubicBezTo>
                  <a:pt x="2615700" y="3538922"/>
                  <a:pt x="2544061" y="3515636"/>
                  <a:pt x="2610465" y="3532239"/>
                </a:cubicBezTo>
                <a:cubicBezTo>
                  <a:pt x="2620297" y="3539613"/>
                  <a:pt x="2630520" y="3546493"/>
                  <a:pt x="2639962" y="3554361"/>
                </a:cubicBezTo>
                <a:cubicBezTo>
                  <a:pt x="2645303" y="3558812"/>
                  <a:pt x="2649148" y="3564938"/>
                  <a:pt x="2654710" y="3569110"/>
                </a:cubicBezTo>
                <a:cubicBezTo>
                  <a:pt x="2668890" y="3579745"/>
                  <a:pt x="2684207" y="3588774"/>
                  <a:pt x="2698955" y="3598606"/>
                </a:cubicBezTo>
                <a:cubicBezTo>
                  <a:pt x="2706329" y="3603522"/>
                  <a:pt x="2712670" y="3610552"/>
                  <a:pt x="2721078" y="3613355"/>
                </a:cubicBezTo>
                <a:lnTo>
                  <a:pt x="2743200" y="3620729"/>
                </a:lnTo>
                <a:cubicBezTo>
                  <a:pt x="2757961" y="3635489"/>
                  <a:pt x="2767730" y="3646647"/>
                  <a:pt x="2787445" y="3657600"/>
                </a:cubicBezTo>
                <a:cubicBezTo>
                  <a:pt x="2799016" y="3664029"/>
                  <a:pt x="2812476" y="3666428"/>
                  <a:pt x="2824316" y="3672348"/>
                </a:cubicBezTo>
                <a:cubicBezTo>
                  <a:pt x="2837136" y="3678758"/>
                  <a:pt x="2848139" y="3688540"/>
                  <a:pt x="2861187" y="3694471"/>
                </a:cubicBezTo>
                <a:cubicBezTo>
                  <a:pt x="2875340" y="3700904"/>
                  <a:pt x="2905433" y="3709219"/>
                  <a:pt x="2905433" y="3709219"/>
                </a:cubicBezTo>
                <a:cubicBezTo>
                  <a:pt x="2910349" y="3716593"/>
                  <a:pt x="2913914" y="3725075"/>
                  <a:pt x="2920181" y="3731342"/>
                </a:cubicBezTo>
                <a:cubicBezTo>
                  <a:pt x="2934969" y="3746130"/>
                  <a:pt x="2959707" y="3760426"/>
                  <a:pt x="2979174" y="3768213"/>
                </a:cubicBezTo>
                <a:cubicBezTo>
                  <a:pt x="2993608" y="3773987"/>
                  <a:pt x="3023420" y="3782961"/>
                  <a:pt x="3023420" y="3782961"/>
                </a:cubicBezTo>
                <a:lnTo>
                  <a:pt x="3067665" y="3812458"/>
                </a:lnTo>
                <a:cubicBezTo>
                  <a:pt x="3075039" y="3817374"/>
                  <a:pt x="3081379" y="3824403"/>
                  <a:pt x="3089787" y="3827206"/>
                </a:cubicBezTo>
                <a:cubicBezTo>
                  <a:pt x="3097161" y="3829664"/>
                  <a:pt x="3104957" y="3831105"/>
                  <a:pt x="3111910" y="3834581"/>
                </a:cubicBezTo>
                <a:cubicBezTo>
                  <a:pt x="3119837" y="3838545"/>
                  <a:pt x="3126106" y="3845366"/>
                  <a:pt x="3134033" y="3849329"/>
                </a:cubicBezTo>
                <a:cubicBezTo>
                  <a:pt x="3149151" y="3856888"/>
                  <a:pt x="3179001" y="3861272"/>
                  <a:pt x="3193026" y="3864077"/>
                </a:cubicBezTo>
                <a:cubicBezTo>
                  <a:pt x="3206745" y="3877797"/>
                  <a:pt x="3211289" y="3884271"/>
                  <a:pt x="3229897" y="3893574"/>
                </a:cubicBezTo>
                <a:cubicBezTo>
                  <a:pt x="3241737" y="3899494"/>
                  <a:pt x="3254672" y="3902946"/>
                  <a:pt x="3266768" y="3908322"/>
                </a:cubicBezTo>
                <a:cubicBezTo>
                  <a:pt x="3305321" y="3925457"/>
                  <a:pt x="3289410" y="3923244"/>
                  <a:pt x="3333136" y="3937819"/>
                </a:cubicBezTo>
                <a:cubicBezTo>
                  <a:pt x="3342751" y="3941024"/>
                  <a:pt x="3352801" y="3942735"/>
                  <a:pt x="3362633" y="3945193"/>
                </a:cubicBezTo>
                <a:cubicBezTo>
                  <a:pt x="3370007" y="3950109"/>
                  <a:pt x="3376828" y="3955978"/>
                  <a:pt x="3384755" y="3959942"/>
                </a:cubicBezTo>
                <a:cubicBezTo>
                  <a:pt x="3445798" y="3990464"/>
                  <a:pt x="3359634" y="3936020"/>
                  <a:pt x="3436374" y="3982064"/>
                </a:cubicBezTo>
                <a:cubicBezTo>
                  <a:pt x="3451574" y="3991184"/>
                  <a:pt x="3464766" y="4003634"/>
                  <a:pt x="3480620" y="4011561"/>
                </a:cubicBezTo>
                <a:cubicBezTo>
                  <a:pt x="3489685" y="4016093"/>
                  <a:pt x="3500592" y="4015472"/>
                  <a:pt x="3510116" y="4018935"/>
                </a:cubicBezTo>
                <a:cubicBezTo>
                  <a:pt x="3603280" y="4052813"/>
                  <a:pt x="3519935" y="4029052"/>
                  <a:pt x="3620729" y="4070555"/>
                </a:cubicBezTo>
                <a:cubicBezTo>
                  <a:pt x="3642292" y="4079434"/>
                  <a:pt x="3665663" y="4083491"/>
                  <a:pt x="3687097" y="4092677"/>
                </a:cubicBezTo>
                <a:cubicBezTo>
                  <a:pt x="3761202" y="4124436"/>
                  <a:pt x="3682952" y="4110960"/>
                  <a:pt x="3782962" y="4144297"/>
                </a:cubicBezTo>
                <a:cubicBezTo>
                  <a:pt x="3799451" y="4149793"/>
                  <a:pt x="3817375" y="4149213"/>
                  <a:pt x="3834581" y="4151671"/>
                </a:cubicBezTo>
                <a:cubicBezTo>
                  <a:pt x="3844413" y="4161503"/>
                  <a:pt x="3851641" y="4174949"/>
                  <a:pt x="3864078" y="4181168"/>
                </a:cubicBezTo>
                <a:cubicBezTo>
                  <a:pt x="3877451" y="4187855"/>
                  <a:pt x="3894002" y="4184246"/>
                  <a:pt x="3908323" y="4188542"/>
                </a:cubicBezTo>
                <a:cubicBezTo>
                  <a:pt x="3918852" y="4191701"/>
                  <a:pt x="3927988" y="4198374"/>
                  <a:pt x="3937820" y="4203290"/>
                </a:cubicBezTo>
                <a:cubicBezTo>
                  <a:pt x="3942736" y="4208206"/>
                  <a:pt x="3946783" y="4214182"/>
                  <a:pt x="3952568" y="4218039"/>
                </a:cubicBezTo>
                <a:cubicBezTo>
                  <a:pt x="3961715" y="4224137"/>
                  <a:pt x="3974292" y="4225014"/>
                  <a:pt x="3982065" y="4232787"/>
                </a:cubicBezTo>
                <a:cubicBezTo>
                  <a:pt x="3992200" y="4242922"/>
                  <a:pt x="3994052" y="4259523"/>
                  <a:pt x="4004187" y="4269658"/>
                </a:cubicBezTo>
                <a:cubicBezTo>
                  <a:pt x="4009683" y="4275154"/>
                  <a:pt x="4019093" y="4274145"/>
                  <a:pt x="4026310" y="4277032"/>
                </a:cubicBezTo>
                <a:cubicBezTo>
                  <a:pt x="4043691" y="4283984"/>
                  <a:pt x="4061185" y="4290783"/>
                  <a:pt x="4077929" y="4299155"/>
                </a:cubicBezTo>
                <a:cubicBezTo>
                  <a:pt x="4085856" y="4303119"/>
                  <a:pt x="4092125" y="4309940"/>
                  <a:pt x="4100052" y="4313903"/>
                </a:cubicBezTo>
                <a:cubicBezTo>
                  <a:pt x="4135579" y="4331666"/>
                  <a:pt x="4141065" y="4329341"/>
                  <a:pt x="4181168" y="4336026"/>
                </a:cubicBezTo>
                <a:cubicBezTo>
                  <a:pt x="4200833" y="4345858"/>
                  <a:pt x="4219305" y="4358569"/>
                  <a:pt x="4240162" y="4365522"/>
                </a:cubicBezTo>
                <a:cubicBezTo>
                  <a:pt x="4287705" y="4381370"/>
                  <a:pt x="4273414" y="4369278"/>
                  <a:pt x="4291781" y="4387645"/>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avec flèche 5">
            <a:extLst>
              <a:ext uri="{FF2B5EF4-FFF2-40B4-BE49-F238E27FC236}">
                <a16:creationId xmlns:a16="http://schemas.microsoft.com/office/drawing/2014/main" id="{F1B0BFC2-99BA-4056-8D26-321E6C7ED9C0}"/>
              </a:ext>
            </a:extLst>
          </p:cNvPr>
          <p:cNvCxnSpPr/>
          <p:nvPr/>
        </p:nvCxnSpPr>
        <p:spPr>
          <a:xfrm>
            <a:off x="2146742" y="2816942"/>
            <a:ext cx="242497" cy="4793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BF73880C-AC78-4073-A482-64DBE169AA03}"/>
              </a:ext>
            </a:extLst>
          </p:cNvPr>
          <p:cNvCxnSpPr>
            <a:cxnSpLocks/>
          </p:cNvCxnSpPr>
          <p:nvPr/>
        </p:nvCxnSpPr>
        <p:spPr>
          <a:xfrm flipH="1" flipV="1">
            <a:off x="1827783" y="2958281"/>
            <a:ext cx="202679" cy="4430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14227C69-226E-48C6-8728-AE9D46B19021}"/>
              </a:ext>
            </a:extLst>
          </p:cNvPr>
          <p:cNvSpPr txBox="1"/>
          <p:nvPr/>
        </p:nvSpPr>
        <p:spPr>
          <a:xfrm>
            <a:off x="5390233" y="1315884"/>
            <a:ext cx="3650551" cy="461665"/>
          </a:xfrm>
          <a:prstGeom prst="rect">
            <a:avLst/>
          </a:prstGeom>
          <a:noFill/>
        </p:spPr>
        <p:txBody>
          <a:bodyPr wrap="none" rtlCol="0">
            <a:spAutoFit/>
          </a:bodyPr>
          <a:lstStyle/>
          <a:p>
            <a:r>
              <a:rPr lang="fr-FR" sz="2400" dirty="0"/>
              <a:t>Faille courbe en profondeur</a:t>
            </a:r>
          </a:p>
        </p:txBody>
      </p:sp>
      <p:sp>
        <p:nvSpPr>
          <p:cNvPr id="16" name="Flèche : bas 15">
            <a:extLst>
              <a:ext uri="{FF2B5EF4-FFF2-40B4-BE49-F238E27FC236}">
                <a16:creationId xmlns:a16="http://schemas.microsoft.com/office/drawing/2014/main" id="{3578BE31-A188-4F1F-94B0-4C6F54CF5F30}"/>
              </a:ext>
            </a:extLst>
          </p:cNvPr>
          <p:cNvSpPr/>
          <p:nvPr/>
        </p:nvSpPr>
        <p:spPr>
          <a:xfrm>
            <a:off x="6948375" y="1867325"/>
            <a:ext cx="347350" cy="514229"/>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AD41989A-9867-47F8-BD6E-B34976FC85E1}"/>
              </a:ext>
            </a:extLst>
          </p:cNvPr>
          <p:cNvSpPr txBox="1"/>
          <p:nvPr/>
        </p:nvSpPr>
        <p:spPr>
          <a:xfrm>
            <a:off x="5319575" y="2463455"/>
            <a:ext cx="3952300" cy="461665"/>
          </a:xfrm>
          <a:prstGeom prst="rect">
            <a:avLst/>
          </a:prstGeom>
          <a:noFill/>
        </p:spPr>
        <p:txBody>
          <a:bodyPr wrap="none" rtlCol="0">
            <a:spAutoFit/>
          </a:bodyPr>
          <a:lstStyle/>
          <a:p>
            <a:r>
              <a:rPr lang="fr-FR" sz="2400" b="1" dirty="0">
                <a:solidFill>
                  <a:srgbClr val="FF0000"/>
                </a:solidFill>
              </a:rPr>
              <a:t>Failles listriques (</a:t>
            </a:r>
            <a:r>
              <a:rPr lang="fr-FR" sz="2400" b="1" dirty="0" err="1">
                <a:solidFill>
                  <a:srgbClr val="FF0000"/>
                </a:solidFill>
              </a:rPr>
              <a:t>listric</a:t>
            </a:r>
            <a:r>
              <a:rPr lang="fr-FR" sz="2400" b="1" dirty="0">
                <a:solidFill>
                  <a:srgbClr val="FF0000"/>
                </a:solidFill>
              </a:rPr>
              <a:t> </a:t>
            </a:r>
            <a:r>
              <a:rPr lang="fr-FR" sz="2400" b="1" dirty="0" err="1">
                <a:solidFill>
                  <a:srgbClr val="FF0000"/>
                </a:solidFill>
              </a:rPr>
              <a:t>faults</a:t>
            </a:r>
            <a:r>
              <a:rPr lang="fr-FR" sz="2400" b="1" dirty="0">
                <a:solidFill>
                  <a:srgbClr val="FF0000"/>
                </a:solidFill>
              </a:rPr>
              <a:t>)</a:t>
            </a:r>
          </a:p>
        </p:txBody>
      </p:sp>
    </p:spTree>
    <p:extLst>
      <p:ext uri="{BB962C8B-B14F-4D97-AF65-F5344CB8AC3E}">
        <p14:creationId xmlns:p14="http://schemas.microsoft.com/office/powerpoint/2010/main" val="2084742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9110186"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2269008" y="976868"/>
            <a:ext cx="4947573" cy="523220"/>
          </a:xfrm>
          <a:prstGeom prst="rect">
            <a:avLst/>
          </a:prstGeom>
          <a:noFill/>
        </p:spPr>
        <p:txBody>
          <a:bodyPr wrap="none" rtlCol="0">
            <a:spAutoFit/>
          </a:bodyPr>
          <a:lstStyle/>
          <a:p>
            <a:r>
              <a:rPr lang="fr-FR" sz="2800" dirty="0">
                <a:solidFill>
                  <a:srgbClr val="FF0000"/>
                </a:solidFill>
              </a:rPr>
              <a:t>Les failles listriques (</a:t>
            </a:r>
            <a:r>
              <a:rPr lang="fr-FR" sz="2800" dirty="0" err="1">
                <a:solidFill>
                  <a:srgbClr val="FF0000"/>
                </a:solidFill>
              </a:rPr>
              <a:t>listric</a:t>
            </a:r>
            <a:r>
              <a:rPr lang="fr-FR" sz="2800" dirty="0">
                <a:solidFill>
                  <a:srgbClr val="FF0000"/>
                </a:solidFill>
              </a:rPr>
              <a:t> </a:t>
            </a:r>
            <a:r>
              <a:rPr lang="fr-FR" sz="2800" dirty="0" err="1">
                <a:solidFill>
                  <a:srgbClr val="FF0000"/>
                </a:solidFill>
              </a:rPr>
              <a:t>faults</a:t>
            </a:r>
            <a:r>
              <a:rPr lang="fr-FR" sz="2800" dirty="0">
                <a:solidFill>
                  <a:srgbClr val="FF0000"/>
                </a:solidFill>
              </a:rPr>
              <a:t>)</a:t>
            </a:r>
          </a:p>
        </p:txBody>
      </p:sp>
      <p:pic>
        <p:nvPicPr>
          <p:cNvPr id="3" name="Image 2">
            <a:extLst>
              <a:ext uri="{FF2B5EF4-FFF2-40B4-BE49-F238E27FC236}">
                <a16:creationId xmlns:a16="http://schemas.microsoft.com/office/drawing/2014/main" id="{7CF8AA31-1CCA-4C53-828F-A57A86787B67}"/>
              </a:ext>
            </a:extLst>
          </p:cNvPr>
          <p:cNvPicPr>
            <a:picLocks noChangeAspect="1"/>
          </p:cNvPicPr>
          <p:nvPr/>
        </p:nvPicPr>
        <p:blipFill>
          <a:blip r:embed="rId2"/>
          <a:stretch>
            <a:fillRect/>
          </a:stretch>
        </p:blipFill>
        <p:spPr>
          <a:xfrm>
            <a:off x="422706" y="2472548"/>
            <a:ext cx="5771251" cy="2475000"/>
          </a:xfrm>
          <a:prstGeom prst="rect">
            <a:avLst/>
          </a:prstGeom>
        </p:spPr>
      </p:pic>
      <p:sp>
        <p:nvSpPr>
          <p:cNvPr id="4" name="ZoneTexte 3">
            <a:extLst>
              <a:ext uri="{FF2B5EF4-FFF2-40B4-BE49-F238E27FC236}">
                <a16:creationId xmlns:a16="http://schemas.microsoft.com/office/drawing/2014/main" id="{8AD44982-C538-4826-86C5-3D365349A8E4}"/>
              </a:ext>
            </a:extLst>
          </p:cNvPr>
          <p:cNvSpPr txBox="1"/>
          <p:nvPr/>
        </p:nvSpPr>
        <p:spPr>
          <a:xfrm>
            <a:off x="7018610" y="2925218"/>
            <a:ext cx="2125390" cy="1569660"/>
          </a:xfrm>
          <a:prstGeom prst="rect">
            <a:avLst/>
          </a:prstGeom>
          <a:noFill/>
        </p:spPr>
        <p:txBody>
          <a:bodyPr wrap="none" rtlCol="0">
            <a:spAutoFit/>
          </a:bodyPr>
          <a:lstStyle/>
          <a:p>
            <a:r>
              <a:rPr lang="fr-FR" sz="2400" b="1" dirty="0">
                <a:solidFill>
                  <a:srgbClr val="FF0000"/>
                </a:solidFill>
              </a:rPr>
              <a:t>Contraste </a:t>
            </a:r>
          </a:p>
          <a:p>
            <a:r>
              <a:rPr lang="fr-FR" sz="2400" b="1" dirty="0">
                <a:solidFill>
                  <a:srgbClr val="FF0000"/>
                </a:solidFill>
              </a:rPr>
              <a:t>lithologique</a:t>
            </a:r>
          </a:p>
          <a:p>
            <a:r>
              <a:rPr lang="fr-FR" sz="2400" b="1" dirty="0">
                <a:solidFill>
                  <a:srgbClr val="FF0000"/>
                </a:solidFill>
              </a:rPr>
              <a:t>et rhéologique </a:t>
            </a:r>
          </a:p>
          <a:p>
            <a:r>
              <a:rPr lang="fr-FR" sz="2400" b="1" dirty="0">
                <a:solidFill>
                  <a:srgbClr val="FF0000"/>
                </a:solidFill>
              </a:rPr>
              <a:t>majeur</a:t>
            </a:r>
          </a:p>
        </p:txBody>
      </p:sp>
      <p:sp>
        <p:nvSpPr>
          <p:cNvPr id="5" name="Flèche : bas 4">
            <a:extLst>
              <a:ext uri="{FF2B5EF4-FFF2-40B4-BE49-F238E27FC236}">
                <a16:creationId xmlns:a16="http://schemas.microsoft.com/office/drawing/2014/main" id="{698E7598-CC23-4043-8518-C17293B4670E}"/>
              </a:ext>
            </a:extLst>
          </p:cNvPr>
          <p:cNvSpPr/>
          <p:nvPr/>
        </p:nvSpPr>
        <p:spPr>
          <a:xfrm rot="5400000">
            <a:off x="6506915" y="3555190"/>
            <a:ext cx="265471" cy="309716"/>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78292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2269008" y="976868"/>
            <a:ext cx="4947573" cy="523220"/>
          </a:xfrm>
          <a:prstGeom prst="rect">
            <a:avLst/>
          </a:prstGeom>
          <a:noFill/>
        </p:spPr>
        <p:txBody>
          <a:bodyPr wrap="none" rtlCol="0">
            <a:spAutoFit/>
          </a:bodyPr>
          <a:lstStyle/>
          <a:p>
            <a:r>
              <a:rPr lang="fr-FR" sz="2800" dirty="0">
                <a:solidFill>
                  <a:srgbClr val="FF0000"/>
                </a:solidFill>
              </a:rPr>
              <a:t>Les failles listriques (</a:t>
            </a:r>
            <a:r>
              <a:rPr lang="fr-FR" sz="2800" dirty="0" err="1">
                <a:solidFill>
                  <a:srgbClr val="FF0000"/>
                </a:solidFill>
              </a:rPr>
              <a:t>listric</a:t>
            </a:r>
            <a:r>
              <a:rPr lang="fr-FR" sz="2800" dirty="0">
                <a:solidFill>
                  <a:srgbClr val="FF0000"/>
                </a:solidFill>
              </a:rPr>
              <a:t> </a:t>
            </a:r>
            <a:r>
              <a:rPr lang="fr-FR" sz="2800" dirty="0" err="1">
                <a:solidFill>
                  <a:srgbClr val="FF0000"/>
                </a:solidFill>
              </a:rPr>
              <a:t>faults</a:t>
            </a:r>
            <a:r>
              <a:rPr lang="fr-FR" sz="2800" dirty="0">
                <a:solidFill>
                  <a:srgbClr val="FF0000"/>
                </a:solidFill>
              </a:rPr>
              <a:t>)</a:t>
            </a:r>
          </a:p>
        </p:txBody>
      </p:sp>
      <p:sp>
        <p:nvSpPr>
          <p:cNvPr id="4" name="ZoneTexte 3">
            <a:extLst>
              <a:ext uri="{FF2B5EF4-FFF2-40B4-BE49-F238E27FC236}">
                <a16:creationId xmlns:a16="http://schemas.microsoft.com/office/drawing/2014/main" id="{8AD44982-C538-4826-86C5-3D365349A8E4}"/>
              </a:ext>
            </a:extLst>
          </p:cNvPr>
          <p:cNvSpPr txBox="1"/>
          <p:nvPr/>
        </p:nvSpPr>
        <p:spPr>
          <a:xfrm>
            <a:off x="7018610" y="2925218"/>
            <a:ext cx="2125390" cy="1569660"/>
          </a:xfrm>
          <a:prstGeom prst="rect">
            <a:avLst/>
          </a:prstGeom>
          <a:noFill/>
        </p:spPr>
        <p:txBody>
          <a:bodyPr wrap="none" rtlCol="0">
            <a:spAutoFit/>
          </a:bodyPr>
          <a:lstStyle/>
          <a:p>
            <a:r>
              <a:rPr lang="fr-FR" sz="2400" b="1" dirty="0">
                <a:solidFill>
                  <a:srgbClr val="FF0000"/>
                </a:solidFill>
              </a:rPr>
              <a:t>Contraste </a:t>
            </a:r>
          </a:p>
          <a:p>
            <a:r>
              <a:rPr lang="fr-FR" sz="2400" b="1" dirty="0">
                <a:solidFill>
                  <a:srgbClr val="FF0000"/>
                </a:solidFill>
              </a:rPr>
              <a:t>lithologique</a:t>
            </a:r>
          </a:p>
          <a:p>
            <a:r>
              <a:rPr lang="fr-FR" sz="2400" b="1" dirty="0">
                <a:solidFill>
                  <a:srgbClr val="FF0000"/>
                </a:solidFill>
              </a:rPr>
              <a:t>et rhéologique </a:t>
            </a:r>
          </a:p>
          <a:p>
            <a:r>
              <a:rPr lang="fr-FR" sz="2400" b="1" dirty="0">
                <a:solidFill>
                  <a:srgbClr val="FF0000"/>
                </a:solidFill>
              </a:rPr>
              <a:t>majeur</a:t>
            </a:r>
          </a:p>
        </p:txBody>
      </p:sp>
      <p:sp>
        <p:nvSpPr>
          <p:cNvPr id="5" name="Flèche : bas 4">
            <a:extLst>
              <a:ext uri="{FF2B5EF4-FFF2-40B4-BE49-F238E27FC236}">
                <a16:creationId xmlns:a16="http://schemas.microsoft.com/office/drawing/2014/main" id="{698E7598-CC23-4043-8518-C17293B4670E}"/>
              </a:ext>
            </a:extLst>
          </p:cNvPr>
          <p:cNvSpPr/>
          <p:nvPr/>
        </p:nvSpPr>
        <p:spPr>
          <a:xfrm rot="5400000">
            <a:off x="6506915" y="3555190"/>
            <a:ext cx="265471" cy="309716"/>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86569D7A-860E-4833-875B-A3023F9458B6}"/>
              </a:ext>
            </a:extLst>
          </p:cNvPr>
          <p:cNvPicPr>
            <a:picLocks noChangeAspect="1"/>
          </p:cNvPicPr>
          <p:nvPr/>
        </p:nvPicPr>
        <p:blipFill>
          <a:blip r:embed="rId2"/>
          <a:stretch>
            <a:fillRect/>
          </a:stretch>
        </p:blipFill>
        <p:spPr>
          <a:xfrm>
            <a:off x="422706" y="1808798"/>
            <a:ext cx="5760001" cy="3138750"/>
          </a:xfrm>
          <a:prstGeom prst="rect">
            <a:avLst/>
          </a:prstGeom>
        </p:spPr>
      </p:pic>
      <p:sp>
        <p:nvSpPr>
          <p:cNvPr id="3" name="ZoneTexte 2">
            <a:extLst>
              <a:ext uri="{FF2B5EF4-FFF2-40B4-BE49-F238E27FC236}">
                <a16:creationId xmlns:a16="http://schemas.microsoft.com/office/drawing/2014/main" id="{E014AD76-E4CD-4B3A-9B83-BF8C151C086A}"/>
              </a:ext>
            </a:extLst>
          </p:cNvPr>
          <p:cNvSpPr txBox="1"/>
          <p:nvPr/>
        </p:nvSpPr>
        <p:spPr>
          <a:xfrm>
            <a:off x="365507" y="5527189"/>
            <a:ext cx="8778493" cy="707886"/>
          </a:xfrm>
          <a:prstGeom prst="rect">
            <a:avLst/>
          </a:prstGeom>
          <a:noFill/>
        </p:spPr>
        <p:txBody>
          <a:bodyPr wrap="none" rtlCol="0">
            <a:spAutoFit/>
          </a:bodyPr>
          <a:lstStyle/>
          <a:p>
            <a:r>
              <a:rPr lang="fr-FR" sz="2000" dirty="0"/>
              <a:t>NB: les failles listriques s’enracinent (se connectent) souvent à des failles plates</a:t>
            </a:r>
          </a:p>
          <a:p>
            <a:r>
              <a:rPr lang="fr-FR" sz="2000" dirty="0"/>
              <a:t>en profondeur qui sont associées à des couches de faible compétence (argile, sel..)</a:t>
            </a:r>
          </a:p>
        </p:txBody>
      </p:sp>
    </p:spTree>
    <p:extLst>
      <p:ext uri="{BB962C8B-B14F-4D97-AF65-F5344CB8AC3E}">
        <p14:creationId xmlns:p14="http://schemas.microsoft.com/office/powerpoint/2010/main" val="22492937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2269008" y="976868"/>
            <a:ext cx="4947573" cy="523220"/>
          </a:xfrm>
          <a:prstGeom prst="rect">
            <a:avLst/>
          </a:prstGeom>
          <a:noFill/>
        </p:spPr>
        <p:txBody>
          <a:bodyPr wrap="none" rtlCol="0">
            <a:spAutoFit/>
          </a:bodyPr>
          <a:lstStyle/>
          <a:p>
            <a:r>
              <a:rPr lang="fr-FR" sz="2800" dirty="0">
                <a:solidFill>
                  <a:srgbClr val="FF0000"/>
                </a:solidFill>
              </a:rPr>
              <a:t>Les failles listriques (</a:t>
            </a:r>
            <a:r>
              <a:rPr lang="fr-FR" sz="2800" dirty="0" err="1">
                <a:solidFill>
                  <a:srgbClr val="FF0000"/>
                </a:solidFill>
              </a:rPr>
              <a:t>listric</a:t>
            </a:r>
            <a:r>
              <a:rPr lang="fr-FR" sz="2800" dirty="0">
                <a:solidFill>
                  <a:srgbClr val="FF0000"/>
                </a:solidFill>
              </a:rPr>
              <a:t> </a:t>
            </a:r>
            <a:r>
              <a:rPr lang="fr-FR" sz="2800" dirty="0" err="1">
                <a:solidFill>
                  <a:srgbClr val="FF0000"/>
                </a:solidFill>
              </a:rPr>
              <a:t>faults</a:t>
            </a:r>
            <a:r>
              <a:rPr lang="fr-FR" sz="2800" dirty="0">
                <a:solidFill>
                  <a:srgbClr val="FF0000"/>
                </a:solidFill>
              </a:rPr>
              <a:t>)</a:t>
            </a:r>
          </a:p>
        </p:txBody>
      </p:sp>
      <p:sp>
        <p:nvSpPr>
          <p:cNvPr id="4" name="ZoneTexte 3">
            <a:extLst>
              <a:ext uri="{FF2B5EF4-FFF2-40B4-BE49-F238E27FC236}">
                <a16:creationId xmlns:a16="http://schemas.microsoft.com/office/drawing/2014/main" id="{8AD44982-C538-4826-86C5-3D365349A8E4}"/>
              </a:ext>
            </a:extLst>
          </p:cNvPr>
          <p:cNvSpPr txBox="1"/>
          <p:nvPr/>
        </p:nvSpPr>
        <p:spPr>
          <a:xfrm>
            <a:off x="7018610" y="2925218"/>
            <a:ext cx="2125390" cy="1569660"/>
          </a:xfrm>
          <a:prstGeom prst="rect">
            <a:avLst/>
          </a:prstGeom>
          <a:noFill/>
        </p:spPr>
        <p:txBody>
          <a:bodyPr wrap="none" rtlCol="0">
            <a:spAutoFit/>
          </a:bodyPr>
          <a:lstStyle/>
          <a:p>
            <a:r>
              <a:rPr lang="fr-FR" sz="2400" b="1" dirty="0">
                <a:solidFill>
                  <a:srgbClr val="FF0000"/>
                </a:solidFill>
              </a:rPr>
              <a:t>Contraste </a:t>
            </a:r>
          </a:p>
          <a:p>
            <a:r>
              <a:rPr lang="fr-FR" sz="2400" b="1" dirty="0">
                <a:solidFill>
                  <a:srgbClr val="FF0000"/>
                </a:solidFill>
              </a:rPr>
              <a:t>lithologique</a:t>
            </a:r>
          </a:p>
          <a:p>
            <a:r>
              <a:rPr lang="fr-FR" sz="2400" b="1" dirty="0">
                <a:solidFill>
                  <a:srgbClr val="FF0000"/>
                </a:solidFill>
              </a:rPr>
              <a:t>et rhéologique </a:t>
            </a:r>
          </a:p>
          <a:p>
            <a:r>
              <a:rPr lang="fr-FR" sz="2400" b="1" dirty="0">
                <a:solidFill>
                  <a:srgbClr val="FF0000"/>
                </a:solidFill>
              </a:rPr>
              <a:t>majeur</a:t>
            </a:r>
          </a:p>
        </p:txBody>
      </p:sp>
      <p:sp>
        <p:nvSpPr>
          <p:cNvPr id="5" name="Flèche : bas 4">
            <a:extLst>
              <a:ext uri="{FF2B5EF4-FFF2-40B4-BE49-F238E27FC236}">
                <a16:creationId xmlns:a16="http://schemas.microsoft.com/office/drawing/2014/main" id="{698E7598-CC23-4043-8518-C17293B4670E}"/>
              </a:ext>
            </a:extLst>
          </p:cNvPr>
          <p:cNvSpPr/>
          <p:nvPr/>
        </p:nvSpPr>
        <p:spPr>
          <a:xfrm rot="5400000">
            <a:off x="6506915" y="3555191"/>
            <a:ext cx="265471" cy="309716"/>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4F87516C-612E-488E-A458-356F4904014F}"/>
              </a:ext>
            </a:extLst>
          </p:cNvPr>
          <p:cNvPicPr>
            <a:picLocks noChangeAspect="1"/>
          </p:cNvPicPr>
          <p:nvPr/>
        </p:nvPicPr>
        <p:blipFill>
          <a:blip r:embed="rId2"/>
          <a:stretch>
            <a:fillRect/>
          </a:stretch>
        </p:blipFill>
        <p:spPr>
          <a:xfrm>
            <a:off x="422706" y="1803173"/>
            <a:ext cx="5760001" cy="3150000"/>
          </a:xfrm>
          <a:prstGeom prst="rect">
            <a:avLst/>
          </a:prstGeom>
        </p:spPr>
      </p:pic>
      <p:sp>
        <p:nvSpPr>
          <p:cNvPr id="11" name="Flèche : bas 10">
            <a:extLst>
              <a:ext uri="{FF2B5EF4-FFF2-40B4-BE49-F238E27FC236}">
                <a16:creationId xmlns:a16="http://schemas.microsoft.com/office/drawing/2014/main" id="{A489BC31-9072-45EF-9AE3-EC70E72576F7}"/>
              </a:ext>
            </a:extLst>
          </p:cNvPr>
          <p:cNvSpPr/>
          <p:nvPr/>
        </p:nvSpPr>
        <p:spPr>
          <a:xfrm>
            <a:off x="7531927" y="4798315"/>
            <a:ext cx="265471" cy="309716"/>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C6CBD161-6EB8-452F-97EA-E6B28FC46A85}"/>
              </a:ext>
            </a:extLst>
          </p:cNvPr>
          <p:cNvSpPr txBox="1"/>
          <p:nvPr/>
        </p:nvSpPr>
        <p:spPr>
          <a:xfrm>
            <a:off x="2070526" y="5363979"/>
            <a:ext cx="6436762" cy="1200329"/>
          </a:xfrm>
          <a:prstGeom prst="rect">
            <a:avLst/>
          </a:prstGeom>
          <a:noFill/>
        </p:spPr>
        <p:txBody>
          <a:bodyPr wrap="none" rtlCol="0">
            <a:spAutoFit/>
          </a:bodyPr>
          <a:lstStyle/>
          <a:p>
            <a:pPr algn="ctr"/>
            <a:r>
              <a:rPr lang="fr-FR" sz="2400" b="1" dirty="0">
                <a:solidFill>
                  <a:srgbClr val="FF0000"/>
                </a:solidFill>
              </a:rPr>
              <a:t>Formation d’un niveau de décollement au niveau</a:t>
            </a:r>
          </a:p>
          <a:p>
            <a:pPr algn="ctr"/>
            <a:r>
              <a:rPr lang="fr-FR" sz="2400" b="1" dirty="0">
                <a:solidFill>
                  <a:srgbClr val="FF0000"/>
                </a:solidFill>
              </a:rPr>
              <a:t>de l’interface lithologique</a:t>
            </a:r>
          </a:p>
          <a:p>
            <a:pPr algn="ctr"/>
            <a:r>
              <a:rPr lang="fr-FR" sz="2400" b="1" dirty="0">
                <a:solidFill>
                  <a:srgbClr val="FF0000"/>
                </a:solidFill>
              </a:rPr>
              <a:t>+ roll over (rouler)</a:t>
            </a:r>
          </a:p>
        </p:txBody>
      </p:sp>
    </p:spTree>
    <p:extLst>
      <p:ext uri="{BB962C8B-B14F-4D97-AF65-F5344CB8AC3E}">
        <p14:creationId xmlns:p14="http://schemas.microsoft.com/office/powerpoint/2010/main" val="1992392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2269008" y="976868"/>
            <a:ext cx="4947573" cy="523220"/>
          </a:xfrm>
          <a:prstGeom prst="rect">
            <a:avLst/>
          </a:prstGeom>
          <a:noFill/>
        </p:spPr>
        <p:txBody>
          <a:bodyPr wrap="none" rtlCol="0">
            <a:spAutoFit/>
          </a:bodyPr>
          <a:lstStyle/>
          <a:p>
            <a:r>
              <a:rPr lang="fr-FR" sz="2800" dirty="0">
                <a:solidFill>
                  <a:srgbClr val="FF0000"/>
                </a:solidFill>
              </a:rPr>
              <a:t>Les failles listriques (</a:t>
            </a:r>
            <a:r>
              <a:rPr lang="fr-FR" sz="2800" dirty="0" err="1">
                <a:solidFill>
                  <a:srgbClr val="FF0000"/>
                </a:solidFill>
              </a:rPr>
              <a:t>listric</a:t>
            </a:r>
            <a:r>
              <a:rPr lang="fr-FR" sz="2800" dirty="0">
                <a:solidFill>
                  <a:srgbClr val="FF0000"/>
                </a:solidFill>
              </a:rPr>
              <a:t> </a:t>
            </a:r>
            <a:r>
              <a:rPr lang="fr-FR" sz="2800" dirty="0" err="1">
                <a:solidFill>
                  <a:srgbClr val="FF0000"/>
                </a:solidFill>
              </a:rPr>
              <a:t>faults</a:t>
            </a:r>
            <a:r>
              <a:rPr lang="fr-FR" sz="2800" dirty="0">
                <a:solidFill>
                  <a:srgbClr val="FF0000"/>
                </a:solidFill>
              </a:rPr>
              <a:t>)</a:t>
            </a:r>
          </a:p>
        </p:txBody>
      </p:sp>
      <p:sp>
        <p:nvSpPr>
          <p:cNvPr id="4" name="ZoneTexte 3">
            <a:extLst>
              <a:ext uri="{FF2B5EF4-FFF2-40B4-BE49-F238E27FC236}">
                <a16:creationId xmlns:a16="http://schemas.microsoft.com/office/drawing/2014/main" id="{8AD44982-C538-4826-86C5-3D365349A8E4}"/>
              </a:ext>
            </a:extLst>
          </p:cNvPr>
          <p:cNvSpPr txBox="1"/>
          <p:nvPr/>
        </p:nvSpPr>
        <p:spPr>
          <a:xfrm>
            <a:off x="7018610" y="2925218"/>
            <a:ext cx="2125390" cy="1569660"/>
          </a:xfrm>
          <a:prstGeom prst="rect">
            <a:avLst/>
          </a:prstGeom>
          <a:noFill/>
        </p:spPr>
        <p:txBody>
          <a:bodyPr wrap="none" rtlCol="0">
            <a:spAutoFit/>
          </a:bodyPr>
          <a:lstStyle/>
          <a:p>
            <a:r>
              <a:rPr lang="fr-FR" sz="2400" b="1" dirty="0">
                <a:solidFill>
                  <a:srgbClr val="FF0000"/>
                </a:solidFill>
              </a:rPr>
              <a:t>Contraste </a:t>
            </a:r>
          </a:p>
          <a:p>
            <a:r>
              <a:rPr lang="fr-FR" sz="2400" b="1" dirty="0">
                <a:solidFill>
                  <a:srgbClr val="FF0000"/>
                </a:solidFill>
              </a:rPr>
              <a:t>lithologique</a:t>
            </a:r>
          </a:p>
          <a:p>
            <a:r>
              <a:rPr lang="fr-FR" sz="2400" b="1" dirty="0">
                <a:solidFill>
                  <a:srgbClr val="FF0000"/>
                </a:solidFill>
              </a:rPr>
              <a:t>et rhéologique </a:t>
            </a:r>
          </a:p>
          <a:p>
            <a:r>
              <a:rPr lang="fr-FR" sz="2400" b="1" dirty="0">
                <a:solidFill>
                  <a:srgbClr val="FF0000"/>
                </a:solidFill>
              </a:rPr>
              <a:t>majeur</a:t>
            </a:r>
          </a:p>
        </p:txBody>
      </p:sp>
      <p:sp>
        <p:nvSpPr>
          <p:cNvPr id="5" name="Flèche : bas 4">
            <a:extLst>
              <a:ext uri="{FF2B5EF4-FFF2-40B4-BE49-F238E27FC236}">
                <a16:creationId xmlns:a16="http://schemas.microsoft.com/office/drawing/2014/main" id="{698E7598-CC23-4043-8518-C17293B4670E}"/>
              </a:ext>
            </a:extLst>
          </p:cNvPr>
          <p:cNvSpPr/>
          <p:nvPr/>
        </p:nvSpPr>
        <p:spPr>
          <a:xfrm rot="5400000">
            <a:off x="6506915" y="3555190"/>
            <a:ext cx="265471" cy="309716"/>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F89B77E-46B0-410E-BDF0-FC341A03CDF5}"/>
              </a:ext>
            </a:extLst>
          </p:cNvPr>
          <p:cNvPicPr>
            <a:picLocks noChangeAspect="1"/>
          </p:cNvPicPr>
          <p:nvPr/>
        </p:nvPicPr>
        <p:blipFill>
          <a:blip r:embed="rId2"/>
          <a:stretch>
            <a:fillRect/>
          </a:stretch>
        </p:blipFill>
        <p:spPr>
          <a:xfrm>
            <a:off x="388956" y="2495048"/>
            <a:ext cx="5793751" cy="2430000"/>
          </a:xfrm>
          <a:prstGeom prst="rect">
            <a:avLst/>
          </a:prstGeom>
        </p:spPr>
      </p:pic>
      <p:sp>
        <p:nvSpPr>
          <p:cNvPr id="11" name="Flèche : bas 10">
            <a:extLst>
              <a:ext uri="{FF2B5EF4-FFF2-40B4-BE49-F238E27FC236}">
                <a16:creationId xmlns:a16="http://schemas.microsoft.com/office/drawing/2014/main" id="{E35F4C71-472D-4D06-A90C-961BC81BB6AA}"/>
              </a:ext>
            </a:extLst>
          </p:cNvPr>
          <p:cNvSpPr/>
          <p:nvPr/>
        </p:nvSpPr>
        <p:spPr>
          <a:xfrm>
            <a:off x="7531927" y="4798315"/>
            <a:ext cx="265471" cy="309716"/>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57703887-4F83-4BEB-A766-B00B7D4CFEC0}"/>
              </a:ext>
            </a:extLst>
          </p:cNvPr>
          <p:cNvSpPr txBox="1"/>
          <p:nvPr/>
        </p:nvSpPr>
        <p:spPr>
          <a:xfrm>
            <a:off x="1471721" y="5363979"/>
            <a:ext cx="7634398" cy="1200329"/>
          </a:xfrm>
          <a:prstGeom prst="rect">
            <a:avLst/>
          </a:prstGeom>
          <a:noFill/>
        </p:spPr>
        <p:txBody>
          <a:bodyPr wrap="none" rtlCol="0">
            <a:spAutoFit/>
          </a:bodyPr>
          <a:lstStyle/>
          <a:p>
            <a:pPr algn="ctr"/>
            <a:r>
              <a:rPr lang="fr-FR" sz="2400" b="1" dirty="0">
                <a:solidFill>
                  <a:srgbClr val="FF0000"/>
                </a:solidFill>
              </a:rPr>
              <a:t>Développement de failles antithétiques pour accommoder</a:t>
            </a:r>
          </a:p>
          <a:p>
            <a:pPr algn="ctr"/>
            <a:r>
              <a:rPr lang="fr-FR" sz="2400" b="1" dirty="0">
                <a:solidFill>
                  <a:srgbClr val="FF0000"/>
                </a:solidFill>
              </a:rPr>
              <a:t>le roll over</a:t>
            </a:r>
          </a:p>
          <a:p>
            <a:pPr algn="ctr"/>
            <a:r>
              <a:rPr lang="fr-FR" sz="2400" b="1" dirty="0">
                <a:solidFill>
                  <a:srgbClr val="FF0000"/>
                </a:solidFill>
              </a:rPr>
              <a:t>Surface S conservée</a:t>
            </a:r>
          </a:p>
        </p:txBody>
      </p:sp>
    </p:spTree>
    <p:extLst>
      <p:ext uri="{BB962C8B-B14F-4D97-AF65-F5344CB8AC3E}">
        <p14:creationId xmlns:p14="http://schemas.microsoft.com/office/powerpoint/2010/main" val="1178487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6283232B-E035-431B-B4CE-57DF911F21E3}"/>
              </a:ext>
            </a:extLst>
          </p:cNvPr>
          <p:cNvSpPr txBox="1"/>
          <p:nvPr/>
        </p:nvSpPr>
        <p:spPr>
          <a:xfrm>
            <a:off x="2269008" y="976868"/>
            <a:ext cx="4947573" cy="523220"/>
          </a:xfrm>
          <a:prstGeom prst="rect">
            <a:avLst/>
          </a:prstGeom>
          <a:noFill/>
        </p:spPr>
        <p:txBody>
          <a:bodyPr wrap="none" rtlCol="0">
            <a:spAutoFit/>
          </a:bodyPr>
          <a:lstStyle/>
          <a:p>
            <a:r>
              <a:rPr lang="fr-FR" sz="2800" dirty="0">
                <a:solidFill>
                  <a:srgbClr val="FF0000"/>
                </a:solidFill>
              </a:rPr>
              <a:t>Les failles listriques (</a:t>
            </a:r>
            <a:r>
              <a:rPr lang="fr-FR" sz="2800" dirty="0" err="1">
                <a:solidFill>
                  <a:srgbClr val="FF0000"/>
                </a:solidFill>
              </a:rPr>
              <a:t>listric</a:t>
            </a:r>
            <a:r>
              <a:rPr lang="fr-FR" sz="2800" dirty="0">
                <a:solidFill>
                  <a:srgbClr val="FF0000"/>
                </a:solidFill>
              </a:rPr>
              <a:t> </a:t>
            </a:r>
            <a:r>
              <a:rPr lang="fr-FR" sz="2800" dirty="0" err="1">
                <a:solidFill>
                  <a:srgbClr val="FF0000"/>
                </a:solidFill>
              </a:rPr>
              <a:t>faults</a:t>
            </a:r>
            <a:r>
              <a:rPr lang="fr-FR" sz="2800" dirty="0">
                <a:solidFill>
                  <a:srgbClr val="FF0000"/>
                </a:solidFill>
              </a:rPr>
              <a:t>)</a:t>
            </a:r>
          </a:p>
        </p:txBody>
      </p:sp>
      <p:pic>
        <p:nvPicPr>
          <p:cNvPr id="3" name="Image 2">
            <a:extLst>
              <a:ext uri="{FF2B5EF4-FFF2-40B4-BE49-F238E27FC236}">
                <a16:creationId xmlns:a16="http://schemas.microsoft.com/office/drawing/2014/main" id="{7337E683-99A6-467B-B335-B61E0785385E}"/>
              </a:ext>
            </a:extLst>
          </p:cNvPr>
          <p:cNvPicPr>
            <a:picLocks noChangeAspect="1"/>
          </p:cNvPicPr>
          <p:nvPr/>
        </p:nvPicPr>
        <p:blipFill>
          <a:blip r:embed="rId2"/>
          <a:stretch>
            <a:fillRect/>
          </a:stretch>
        </p:blipFill>
        <p:spPr>
          <a:xfrm>
            <a:off x="1822433" y="1556382"/>
            <a:ext cx="5603232" cy="5178507"/>
          </a:xfrm>
          <a:prstGeom prst="rect">
            <a:avLst/>
          </a:prstGeom>
        </p:spPr>
      </p:pic>
      <p:sp>
        <p:nvSpPr>
          <p:cNvPr id="5" name="ZoneTexte 4">
            <a:extLst>
              <a:ext uri="{FF2B5EF4-FFF2-40B4-BE49-F238E27FC236}">
                <a16:creationId xmlns:a16="http://schemas.microsoft.com/office/drawing/2014/main" id="{3A073B80-84AA-4750-8FF0-56754FE54D39}"/>
              </a:ext>
            </a:extLst>
          </p:cNvPr>
          <p:cNvSpPr txBox="1"/>
          <p:nvPr/>
        </p:nvSpPr>
        <p:spPr>
          <a:xfrm>
            <a:off x="7321567" y="6365557"/>
            <a:ext cx="1342932" cy="307777"/>
          </a:xfrm>
          <a:prstGeom prst="rect">
            <a:avLst/>
          </a:prstGeom>
          <a:noFill/>
        </p:spPr>
        <p:txBody>
          <a:bodyPr wrap="none" rtlCol="0">
            <a:spAutoFit/>
          </a:bodyPr>
          <a:lstStyle/>
          <a:p>
            <a:r>
              <a:rPr lang="fr-FR" sz="1400" dirty="0"/>
              <a:t>Bowman (2011)</a:t>
            </a:r>
          </a:p>
        </p:txBody>
      </p:sp>
      <p:sp>
        <p:nvSpPr>
          <p:cNvPr id="6" name="Ellipse 5">
            <a:extLst>
              <a:ext uri="{FF2B5EF4-FFF2-40B4-BE49-F238E27FC236}">
                <a16:creationId xmlns:a16="http://schemas.microsoft.com/office/drawing/2014/main" id="{EA6E7976-B47E-4F2F-B60B-94EC94ED5029}"/>
              </a:ext>
            </a:extLst>
          </p:cNvPr>
          <p:cNvSpPr/>
          <p:nvPr/>
        </p:nvSpPr>
        <p:spPr>
          <a:xfrm rot="20417344">
            <a:off x="4653495" y="2747475"/>
            <a:ext cx="1032387" cy="3539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00764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5A994E2-3B59-49C5-8B4D-0B7BDE9C4A5F}"/>
              </a:ext>
            </a:extLst>
          </p:cNvPr>
          <p:cNvSpPr txBox="1"/>
          <p:nvPr/>
        </p:nvSpPr>
        <p:spPr>
          <a:xfrm>
            <a:off x="330011" y="330537"/>
            <a:ext cx="2262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I-Rappels</a:t>
            </a:r>
          </a:p>
        </p:txBody>
      </p:sp>
      <p:sp>
        <p:nvSpPr>
          <p:cNvPr id="2" name="Rectangle 1">
            <a:extLst>
              <a:ext uri="{FF2B5EF4-FFF2-40B4-BE49-F238E27FC236}">
                <a16:creationId xmlns:a16="http://schemas.microsoft.com/office/drawing/2014/main" id="{26227465-F86A-4F19-A33B-958864DE01C2}"/>
              </a:ext>
            </a:extLst>
          </p:cNvPr>
          <p:cNvSpPr/>
          <p:nvPr/>
        </p:nvSpPr>
        <p:spPr>
          <a:xfrm>
            <a:off x="2286000" y="942517"/>
            <a:ext cx="4572000" cy="1846659"/>
          </a:xfrm>
          <a:prstGeom prst="rect">
            <a:avLst/>
          </a:prstGeom>
        </p:spPr>
        <p:txBody>
          <a:bodyPr>
            <a:spAutoFit/>
          </a:bodyPr>
          <a:lstStyle/>
          <a:p>
            <a:pPr algn="ctr"/>
            <a:r>
              <a:rPr lang="fr-FR" sz="3200" b="1" dirty="0"/>
              <a:t>Fractures</a:t>
            </a:r>
          </a:p>
          <a:p>
            <a:pPr algn="ctr"/>
            <a:endParaRPr lang="fr-FR" sz="1000" b="1" dirty="0"/>
          </a:p>
          <a:p>
            <a:pPr algn="ctr"/>
            <a:r>
              <a:rPr lang="fr-FR" b="1" dirty="0">
                <a:solidFill>
                  <a:srgbClr val="00B0F0"/>
                </a:solidFill>
              </a:rPr>
              <a:t>Une fracture </a:t>
            </a:r>
            <a:r>
              <a:rPr lang="fr-FR" dirty="0"/>
              <a:t>est une </a:t>
            </a:r>
            <a:r>
              <a:rPr lang="fr-FR" b="1" dirty="0">
                <a:solidFill>
                  <a:srgbClr val="00B0F0"/>
                </a:solidFill>
              </a:rPr>
              <a:t>discontinuité macroscopique </a:t>
            </a:r>
            <a:r>
              <a:rPr lang="fr-FR" dirty="0"/>
              <a:t>dans les roches. </a:t>
            </a:r>
          </a:p>
          <a:p>
            <a:pPr algn="ctr"/>
            <a:r>
              <a:rPr lang="fr-FR" dirty="0"/>
              <a:t>Elle s’est formée principalement par </a:t>
            </a:r>
            <a:r>
              <a:rPr lang="fr-FR" b="1" dirty="0">
                <a:solidFill>
                  <a:srgbClr val="00B0F0"/>
                </a:solidFill>
              </a:rPr>
              <a:t>déformation fragile</a:t>
            </a:r>
            <a:r>
              <a:rPr lang="fr-FR" b="1" dirty="0"/>
              <a:t>.</a:t>
            </a:r>
          </a:p>
        </p:txBody>
      </p:sp>
      <p:sp>
        <p:nvSpPr>
          <p:cNvPr id="8" name="ZoneTexte 7">
            <a:extLst>
              <a:ext uri="{FF2B5EF4-FFF2-40B4-BE49-F238E27FC236}">
                <a16:creationId xmlns:a16="http://schemas.microsoft.com/office/drawing/2014/main" id="{CFA4FCFE-9BA1-4A0E-A58B-9375ED9C9FA9}"/>
              </a:ext>
            </a:extLst>
          </p:cNvPr>
          <p:cNvSpPr txBox="1"/>
          <p:nvPr/>
        </p:nvSpPr>
        <p:spPr>
          <a:xfrm>
            <a:off x="1009363" y="3329656"/>
            <a:ext cx="1952137" cy="923330"/>
          </a:xfrm>
          <a:prstGeom prst="rect">
            <a:avLst/>
          </a:prstGeom>
          <a:noFill/>
        </p:spPr>
        <p:txBody>
          <a:bodyPr wrap="none" rtlCol="0">
            <a:spAutoFit/>
          </a:bodyPr>
          <a:lstStyle/>
          <a:p>
            <a:pPr algn="ctr"/>
            <a:r>
              <a:rPr lang="fr-FR" dirty="0">
                <a:solidFill>
                  <a:srgbClr val="00B0F0"/>
                </a:solidFill>
              </a:rPr>
              <a:t>Fracture </a:t>
            </a:r>
            <a:r>
              <a:rPr lang="fr-FR" dirty="0" err="1">
                <a:solidFill>
                  <a:srgbClr val="00B0F0"/>
                </a:solidFill>
              </a:rPr>
              <a:t>distensive</a:t>
            </a:r>
            <a:endParaRPr lang="fr-FR" dirty="0">
              <a:solidFill>
                <a:srgbClr val="00B0F0"/>
              </a:solidFill>
            </a:endParaRPr>
          </a:p>
          <a:p>
            <a:pPr algn="ctr"/>
            <a:r>
              <a:rPr lang="fr-FR" dirty="0">
                <a:solidFill>
                  <a:srgbClr val="00B0F0"/>
                </a:solidFill>
              </a:rPr>
              <a:t>(</a:t>
            </a:r>
            <a:r>
              <a:rPr lang="fr-FR" dirty="0" err="1">
                <a:solidFill>
                  <a:srgbClr val="00B0F0"/>
                </a:solidFill>
              </a:rPr>
              <a:t>Tensile</a:t>
            </a:r>
            <a:r>
              <a:rPr lang="fr-FR" dirty="0">
                <a:solidFill>
                  <a:srgbClr val="00B0F0"/>
                </a:solidFill>
              </a:rPr>
              <a:t>-cracks)</a:t>
            </a:r>
          </a:p>
          <a:p>
            <a:pPr algn="ctr"/>
            <a:r>
              <a:rPr lang="fr-FR" dirty="0">
                <a:solidFill>
                  <a:srgbClr val="00B0F0"/>
                </a:solidFill>
              </a:rPr>
              <a:t>Mode I</a:t>
            </a:r>
          </a:p>
        </p:txBody>
      </p:sp>
      <p:sp>
        <p:nvSpPr>
          <p:cNvPr id="9" name="ZoneTexte 8">
            <a:extLst>
              <a:ext uri="{FF2B5EF4-FFF2-40B4-BE49-F238E27FC236}">
                <a16:creationId xmlns:a16="http://schemas.microsoft.com/office/drawing/2014/main" id="{0A36C0B1-8B79-46D5-AA1C-DCD1DA456E22}"/>
              </a:ext>
            </a:extLst>
          </p:cNvPr>
          <p:cNvSpPr txBox="1"/>
          <p:nvPr/>
        </p:nvSpPr>
        <p:spPr>
          <a:xfrm>
            <a:off x="5488920" y="2911497"/>
            <a:ext cx="2083776" cy="646331"/>
          </a:xfrm>
          <a:prstGeom prst="rect">
            <a:avLst/>
          </a:prstGeom>
          <a:noFill/>
        </p:spPr>
        <p:txBody>
          <a:bodyPr wrap="none" rtlCol="0">
            <a:spAutoFit/>
          </a:bodyPr>
          <a:lstStyle/>
          <a:p>
            <a:pPr algn="ctr"/>
            <a:r>
              <a:rPr lang="fr-FR" dirty="0">
                <a:solidFill>
                  <a:srgbClr val="0070C0"/>
                </a:solidFill>
              </a:rPr>
              <a:t>Fracture </a:t>
            </a:r>
            <a:r>
              <a:rPr lang="fr-FR" dirty="0" err="1">
                <a:solidFill>
                  <a:srgbClr val="0070C0"/>
                </a:solidFill>
              </a:rPr>
              <a:t>cisaillante</a:t>
            </a:r>
            <a:endParaRPr lang="fr-FR" dirty="0">
              <a:solidFill>
                <a:srgbClr val="0070C0"/>
              </a:solidFill>
            </a:endParaRPr>
          </a:p>
          <a:p>
            <a:pPr algn="ctr"/>
            <a:r>
              <a:rPr lang="fr-FR" dirty="0">
                <a:solidFill>
                  <a:srgbClr val="0070C0"/>
                </a:solidFill>
              </a:rPr>
              <a:t>(</a:t>
            </a:r>
            <a:r>
              <a:rPr lang="fr-FR" dirty="0" err="1">
                <a:solidFill>
                  <a:srgbClr val="0070C0"/>
                </a:solidFill>
              </a:rPr>
              <a:t>shear</a:t>
            </a:r>
            <a:r>
              <a:rPr lang="fr-FR" dirty="0">
                <a:solidFill>
                  <a:srgbClr val="0070C0"/>
                </a:solidFill>
              </a:rPr>
              <a:t>-mode cracks)</a:t>
            </a:r>
          </a:p>
        </p:txBody>
      </p:sp>
      <p:sp>
        <p:nvSpPr>
          <p:cNvPr id="10" name="ZoneTexte 9">
            <a:extLst>
              <a:ext uri="{FF2B5EF4-FFF2-40B4-BE49-F238E27FC236}">
                <a16:creationId xmlns:a16="http://schemas.microsoft.com/office/drawing/2014/main" id="{057F52B3-F267-486F-9034-3C7DCFA1CDD7}"/>
              </a:ext>
            </a:extLst>
          </p:cNvPr>
          <p:cNvSpPr txBox="1"/>
          <p:nvPr/>
        </p:nvSpPr>
        <p:spPr>
          <a:xfrm>
            <a:off x="4217458" y="3606655"/>
            <a:ext cx="2022798" cy="646331"/>
          </a:xfrm>
          <a:prstGeom prst="rect">
            <a:avLst/>
          </a:prstGeom>
          <a:noFill/>
        </p:spPr>
        <p:txBody>
          <a:bodyPr wrap="none" rtlCol="0">
            <a:spAutoFit/>
          </a:bodyPr>
          <a:lstStyle/>
          <a:p>
            <a:pPr algn="ctr"/>
            <a:r>
              <a:rPr lang="fr-FR" dirty="0">
                <a:solidFill>
                  <a:srgbClr val="0070C0"/>
                </a:solidFill>
              </a:rPr>
              <a:t>Glissement (</a:t>
            </a:r>
            <a:r>
              <a:rPr lang="fr-FR" dirty="0" err="1">
                <a:solidFill>
                  <a:srgbClr val="0070C0"/>
                </a:solidFill>
              </a:rPr>
              <a:t>sliding</a:t>
            </a:r>
            <a:r>
              <a:rPr lang="fr-FR" dirty="0">
                <a:solidFill>
                  <a:srgbClr val="0070C0"/>
                </a:solidFill>
              </a:rPr>
              <a:t>)</a:t>
            </a:r>
          </a:p>
          <a:p>
            <a:pPr algn="ctr"/>
            <a:r>
              <a:rPr lang="fr-FR" dirty="0">
                <a:solidFill>
                  <a:srgbClr val="0070C0"/>
                </a:solidFill>
              </a:rPr>
              <a:t>Mode II</a:t>
            </a:r>
          </a:p>
        </p:txBody>
      </p:sp>
      <p:sp>
        <p:nvSpPr>
          <p:cNvPr id="11" name="ZoneTexte 10">
            <a:extLst>
              <a:ext uri="{FF2B5EF4-FFF2-40B4-BE49-F238E27FC236}">
                <a16:creationId xmlns:a16="http://schemas.microsoft.com/office/drawing/2014/main" id="{DF41B2F2-B949-4769-A9A2-349DDB54F737}"/>
              </a:ext>
            </a:extLst>
          </p:cNvPr>
          <p:cNvSpPr txBox="1"/>
          <p:nvPr/>
        </p:nvSpPr>
        <p:spPr>
          <a:xfrm>
            <a:off x="6360337" y="3541771"/>
            <a:ext cx="2262542" cy="646331"/>
          </a:xfrm>
          <a:prstGeom prst="rect">
            <a:avLst/>
          </a:prstGeom>
          <a:noFill/>
        </p:spPr>
        <p:txBody>
          <a:bodyPr wrap="none" rtlCol="0">
            <a:spAutoFit/>
          </a:bodyPr>
          <a:lstStyle/>
          <a:p>
            <a:pPr algn="ctr"/>
            <a:r>
              <a:rPr lang="fr-FR" dirty="0">
                <a:solidFill>
                  <a:srgbClr val="0070C0"/>
                </a:solidFill>
              </a:rPr>
              <a:t>Déchirement (</a:t>
            </a:r>
            <a:r>
              <a:rPr lang="fr-FR" dirty="0" err="1">
                <a:solidFill>
                  <a:srgbClr val="0070C0"/>
                </a:solidFill>
              </a:rPr>
              <a:t>tearing</a:t>
            </a:r>
            <a:r>
              <a:rPr lang="fr-FR" dirty="0">
                <a:solidFill>
                  <a:srgbClr val="0070C0"/>
                </a:solidFill>
              </a:rPr>
              <a:t>)</a:t>
            </a:r>
          </a:p>
          <a:p>
            <a:pPr algn="ctr"/>
            <a:r>
              <a:rPr lang="fr-FR" dirty="0">
                <a:solidFill>
                  <a:srgbClr val="0070C0"/>
                </a:solidFill>
              </a:rPr>
              <a:t>Mode III</a:t>
            </a:r>
          </a:p>
        </p:txBody>
      </p:sp>
      <p:pic>
        <p:nvPicPr>
          <p:cNvPr id="6" name="fente_haaken_fossen">
            <a:hlinkClick r:id="" action="ppaction://media"/>
            <a:extLst>
              <a:ext uri="{FF2B5EF4-FFF2-40B4-BE49-F238E27FC236}">
                <a16:creationId xmlns:a16="http://schemas.microsoft.com/office/drawing/2014/main" id="{FB86FD8F-A808-4E19-BC80-B6419C6693E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40550" t="47105" r="31756" b="14566"/>
          <a:stretch/>
        </p:blipFill>
        <p:spPr>
          <a:xfrm>
            <a:off x="440295" y="4287227"/>
            <a:ext cx="2701254" cy="2102927"/>
          </a:xfrm>
          <a:prstGeom prst="rect">
            <a:avLst/>
          </a:prstGeom>
        </p:spPr>
      </p:pic>
      <p:pic>
        <p:nvPicPr>
          <p:cNvPr id="12" name="modeII">
            <a:hlinkClick r:id="" action="ppaction://media"/>
            <a:extLst>
              <a:ext uri="{FF2B5EF4-FFF2-40B4-BE49-F238E27FC236}">
                <a16:creationId xmlns:a16="http://schemas.microsoft.com/office/drawing/2014/main" id="{44B7000D-C9C6-4242-8E1C-50AF8F9BA882}"/>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9"/>
          <a:srcRect l="31468" t="46342" r="45046" b="12772"/>
          <a:stretch/>
        </p:blipFill>
        <p:spPr>
          <a:xfrm>
            <a:off x="3712128" y="4273346"/>
            <a:ext cx="2147582" cy="2102927"/>
          </a:xfrm>
          <a:prstGeom prst="rect">
            <a:avLst/>
          </a:prstGeom>
        </p:spPr>
      </p:pic>
      <p:pic>
        <p:nvPicPr>
          <p:cNvPr id="13" name="modeIII">
            <a:hlinkClick r:id="" action="ppaction://media"/>
            <a:extLst>
              <a:ext uri="{FF2B5EF4-FFF2-40B4-BE49-F238E27FC236}">
                <a16:creationId xmlns:a16="http://schemas.microsoft.com/office/drawing/2014/main" id="{17498AE4-ACFB-4648-98C7-0F93199EE119}"/>
              </a:ext>
            </a:extLst>
          </p:cNvPr>
          <p:cNvPicPr>
            <a:picLocks noChangeAspect="1"/>
          </p:cNvPicPr>
          <p:nvPr>
            <a:videoFile r:link="rId6"/>
            <p:extLst>
              <p:ext uri="{DAA4B4D4-6D71-4841-9C94-3DE7FCFB9230}">
                <p14:media xmlns:p14="http://schemas.microsoft.com/office/powerpoint/2010/main" r:embed="rId5"/>
              </p:ext>
            </p:extLst>
          </p:nvPr>
        </p:nvPicPr>
        <p:blipFill rotWithShape="1">
          <a:blip r:embed="rId10"/>
          <a:srcRect l="53395" t="43680" r="21009" b="12120"/>
          <a:stretch/>
        </p:blipFill>
        <p:spPr>
          <a:xfrm>
            <a:off x="6402432" y="4102857"/>
            <a:ext cx="2340528" cy="2273416"/>
          </a:xfrm>
          <a:prstGeom prst="rect">
            <a:avLst/>
          </a:prstGeom>
        </p:spPr>
      </p:pic>
      <p:sp>
        <p:nvSpPr>
          <p:cNvPr id="14" name="ZoneTexte 13">
            <a:extLst>
              <a:ext uri="{FF2B5EF4-FFF2-40B4-BE49-F238E27FC236}">
                <a16:creationId xmlns:a16="http://schemas.microsoft.com/office/drawing/2014/main" id="{F21500A1-7D28-4D83-B620-E17494975143}"/>
              </a:ext>
            </a:extLst>
          </p:cNvPr>
          <p:cNvSpPr txBox="1"/>
          <p:nvPr/>
        </p:nvSpPr>
        <p:spPr>
          <a:xfrm>
            <a:off x="3712128" y="6396633"/>
            <a:ext cx="2763705" cy="369332"/>
          </a:xfrm>
          <a:prstGeom prst="rect">
            <a:avLst/>
          </a:prstGeom>
          <a:noFill/>
        </p:spPr>
        <p:txBody>
          <a:bodyPr wrap="none" rtlCol="0">
            <a:spAutoFit/>
          </a:bodyPr>
          <a:lstStyle/>
          <a:p>
            <a:r>
              <a:rPr lang="fr-FR" dirty="0"/>
              <a:t>Animations: Haakon </a:t>
            </a:r>
            <a:r>
              <a:rPr lang="fr-FR" dirty="0" err="1"/>
              <a:t>Fossen</a:t>
            </a:r>
            <a:endParaRPr lang="fr-FR" dirty="0"/>
          </a:p>
        </p:txBody>
      </p:sp>
      <p:sp>
        <p:nvSpPr>
          <p:cNvPr id="3" name="Rectangle 2">
            <a:extLst>
              <a:ext uri="{FF2B5EF4-FFF2-40B4-BE49-F238E27FC236}">
                <a16:creationId xmlns:a16="http://schemas.microsoft.com/office/drawing/2014/main" id="{AEEFAB49-D340-41B2-9EFE-36792DC67B6A}"/>
              </a:ext>
            </a:extLst>
          </p:cNvPr>
          <p:cNvSpPr/>
          <p:nvPr/>
        </p:nvSpPr>
        <p:spPr>
          <a:xfrm>
            <a:off x="3582100" y="2911497"/>
            <a:ext cx="5469622" cy="34851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F60453B2-1029-4611-9F65-B03439F36C02}"/>
              </a:ext>
            </a:extLst>
          </p:cNvPr>
          <p:cNvSpPr/>
          <p:nvPr/>
        </p:nvSpPr>
        <p:spPr>
          <a:xfrm>
            <a:off x="595618" y="2789176"/>
            <a:ext cx="2866401" cy="3738287"/>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426735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358" fill="hold"/>
                                        <p:tgtEl>
                                          <p:spTgt spid="6"/>
                                        </p:tgtEl>
                                      </p:cBhvr>
                                    </p:cmd>
                                  </p:childTnLst>
                                </p:cTn>
                              </p:par>
                            </p:childTnLst>
                          </p:cTn>
                        </p:par>
                        <p:par>
                          <p:cTn id="7" fill="hold">
                            <p:stCondLst>
                              <p:cond delay="6358"/>
                            </p:stCondLst>
                            <p:childTnLst>
                              <p:par>
                                <p:cTn id="8" presetID="1" presetClass="mediacall" presetSubtype="0" fill="hold" nodeType="afterEffect">
                                  <p:stCondLst>
                                    <p:cond delay="0"/>
                                  </p:stCondLst>
                                  <p:childTnLst>
                                    <p:cmd type="call" cmd="playFrom(0.0)">
                                      <p:cBhvr>
                                        <p:cTn id="9" dur="5957" fill="hold"/>
                                        <p:tgtEl>
                                          <p:spTgt spid="12"/>
                                        </p:tgtEl>
                                      </p:cBhvr>
                                    </p:cmd>
                                  </p:childTnLst>
                                </p:cTn>
                              </p:par>
                            </p:childTnLst>
                          </p:cTn>
                        </p:par>
                        <p:par>
                          <p:cTn id="10" fill="hold">
                            <p:stCondLst>
                              <p:cond delay="12315"/>
                            </p:stCondLst>
                            <p:childTnLst>
                              <p:par>
                                <p:cTn id="11" presetID="1" presetClass="mediacall" presetSubtype="0" fill="hold" nodeType="afterEffect">
                                  <p:stCondLst>
                                    <p:cond delay="0"/>
                                  </p:stCondLst>
                                  <p:childTnLst>
                                    <p:cmd type="call" cmd="playFrom(0.0)">
                                      <p:cBhvr>
                                        <p:cTn id="12" dur="7294"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6"/>
                </p:tgtEl>
              </p:cMediaNode>
            </p:video>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6"/>
                                        </p:tgtEl>
                                      </p:cBhvr>
                                    </p:cmd>
                                  </p:childTnLst>
                                </p:cTn>
                              </p:par>
                            </p:childTnLst>
                          </p:cTn>
                        </p:par>
                      </p:childTnLst>
                    </p:cTn>
                  </p:par>
                </p:childTnLst>
              </p:cTn>
              <p:nextCondLst>
                <p:cond evt="onClick" delay="0">
                  <p:tgtEl>
                    <p:spTgt spid="6"/>
                  </p:tgtEl>
                </p:cond>
              </p:nextCondLst>
            </p:seq>
            <p:video>
              <p:cMediaNode vol="80000">
                <p:cTn id="19" repeatCount="indefinite" fill="hold" display="0">
                  <p:stCondLst>
                    <p:cond delay="indefinite"/>
                  </p:stCondLst>
                </p:cTn>
                <p:tgtEl>
                  <p:spTgt spid="12"/>
                </p:tgtEl>
              </p:cMediaNode>
            </p:video>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afterEffect">
                                  <p:stCondLst>
                                    <p:cond delay="0"/>
                                  </p:stCondLst>
                                  <p:childTnLst>
                                    <p:cmd type="call" cmd="togglePause">
                                      <p:cBhvr>
                                        <p:cTn id="24" dur="1" fill="hold"/>
                                        <p:tgtEl>
                                          <p:spTgt spid="12"/>
                                        </p:tgtEl>
                                      </p:cBhvr>
                                    </p:cmd>
                                  </p:childTnLst>
                                </p:cTn>
                              </p:par>
                            </p:childTnLst>
                          </p:cTn>
                        </p:par>
                      </p:childTnLst>
                    </p:cTn>
                  </p:par>
                </p:childTnLst>
              </p:cTn>
              <p:nextCondLst>
                <p:cond evt="onClick" delay="0">
                  <p:tgtEl>
                    <p:spTgt spid="12"/>
                  </p:tgtEl>
                </p:cond>
              </p:nextCondLst>
            </p:seq>
            <p:video>
              <p:cMediaNode vol="80000">
                <p:cTn id="25" repeatCount="indefinite" fill="hold" display="0">
                  <p:stCondLst>
                    <p:cond delay="indefinite"/>
                  </p:stCondLst>
                </p:cTn>
                <p:tgtEl>
                  <p:spTgt spid="13"/>
                </p:tgtEl>
              </p:cMediaNode>
            </p:video>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afterEffect">
                                  <p:stCondLst>
                                    <p:cond delay="0"/>
                                  </p:stCondLst>
                                  <p:childTnLst>
                                    <p:cmd type="call" cmd="togglePause">
                                      <p:cBhvr>
                                        <p:cTn id="30"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6283232B-E035-431B-B4CE-57DF911F21E3}"/>
              </a:ext>
            </a:extLst>
          </p:cNvPr>
          <p:cNvSpPr txBox="1"/>
          <p:nvPr/>
        </p:nvSpPr>
        <p:spPr>
          <a:xfrm>
            <a:off x="2269008" y="976868"/>
            <a:ext cx="4947573" cy="523220"/>
          </a:xfrm>
          <a:prstGeom prst="rect">
            <a:avLst/>
          </a:prstGeom>
          <a:noFill/>
        </p:spPr>
        <p:txBody>
          <a:bodyPr wrap="none" rtlCol="0">
            <a:spAutoFit/>
          </a:bodyPr>
          <a:lstStyle/>
          <a:p>
            <a:r>
              <a:rPr lang="fr-FR" sz="2800" dirty="0">
                <a:solidFill>
                  <a:srgbClr val="FF0000"/>
                </a:solidFill>
              </a:rPr>
              <a:t>Les failles listriques (</a:t>
            </a:r>
            <a:r>
              <a:rPr lang="fr-FR" sz="2800" dirty="0" err="1">
                <a:solidFill>
                  <a:srgbClr val="FF0000"/>
                </a:solidFill>
              </a:rPr>
              <a:t>listric</a:t>
            </a:r>
            <a:r>
              <a:rPr lang="fr-FR" sz="2800" dirty="0">
                <a:solidFill>
                  <a:srgbClr val="FF0000"/>
                </a:solidFill>
              </a:rPr>
              <a:t> </a:t>
            </a:r>
            <a:r>
              <a:rPr lang="fr-FR" sz="2800" dirty="0" err="1">
                <a:solidFill>
                  <a:srgbClr val="FF0000"/>
                </a:solidFill>
              </a:rPr>
              <a:t>faults</a:t>
            </a:r>
            <a:r>
              <a:rPr lang="fr-FR" sz="2800" dirty="0">
                <a:solidFill>
                  <a:srgbClr val="FF0000"/>
                </a:solidFill>
              </a:rPr>
              <a:t>)</a:t>
            </a:r>
          </a:p>
        </p:txBody>
      </p:sp>
      <p:pic>
        <p:nvPicPr>
          <p:cNvPr id="2" name="Image 1">
            <a:extLst>
              <a:ext uri="{FF2B5EF4-FFF2-40B4-BE49-F238E27FC236}">
                <a16:creationId xmlns:a16="http://schemas.microsoft.com/office/drawing/2014/main" id="{47D42351-FAC8-4236-B398-B62553217D0C}"/>
              </a:ext>
            </a:extLst>
          </p:cNvPr>
          <p:cNvPicPr>
            <a:picLocks noChangeAspect="1"/>
          </p:cNvPicPr>
          <p:nvPr/>
        </p:nvPicPr>
        <p:blipFill>
          <a:blip r:embed="rId2"/>
          <a:stretch>
            <a:fillRect/>
          </a:stretch>
        </p:blipFill>
        <p:spPr>
          <a:xfrm>
            <a:off x="609196" y="1500088"/>
            <a:ext cx="6820338" cy="5234801"/>
          </a:xfrm>
          <a:prstGeom prst="rect">
            <a:avLst/>
          </a:prstGeom>
        </p:spPr>
      </p:pic>
      <p:sp>
        <p:nvSpPr>
          <p:cNvPr id="7" name="ZoneTexte 6">
            <a:extLst>
              <a:ext uri="{FF2B5EF4-FFF2-40B4-BE49-F238E27FC236}">
                <a16:creationId xmlns:a16="http://schemas.microsoft.com/office/drawing/2014/main" id="{02404B84-D094-473F-BA4E-820AD0B182CC}"/>
              </a:ext>
            </a:extLst>
          </p:cNvPr>
          <p:cNvSpPr txBox="1"/>
          <p:nvPr/>
        </p:nvSpPr>
        <p:spPr>
          <a:xfrm>
            <a:off x="7343690" y="5679757"/>
            <a:ext cx="1342932" cy="307777"/>
          </a:xfrm>
          <a:prstGeom prst="rect">
            <a:avLst/>
          </a:prstGeom>
          <a:noFill/>
        </p:spPr>
        <p:txBody>
          <a:bodyPr wrap="none" rtlCol="0">
            <a:spAutoFit/>
          </a:bodyPr>
          <a:lstStyle/>
          <a:p>
            <a:r>
              <a:rPr lang="fr-FR" sz="1400" dirty="0"/>
              <a:t>Bowman (2011)</a:t>
            </a:r>
          </a:p>
        </p:txBody>
      </p:sp>
    </p:spTree>
    <p:extLst>
      <p:ext uri="{BB962C8B-B14F-4D97-AF65-F5344CB8AC3E}">
        <p14:creationId xmlns:p14="http://schemas.microsoft.com/office/powerpoint/2010/main" val="34786536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9808D01D-CD66-4C98-AC6E-BC2DB8B73CBD}"/>
              </a:ext>
            </a:extLst>
          </p:cNvPr>
          <p:cNvSpPr txBox="1"/>
          <p:nvPr/>
        </p:nvSpPr>
        <p:spPr>
          <a:xfrm>
            <a:off x="572774" y="5881132"/>
            <a:ext cx="3392467" cy="369332"/>
          </a:xfrm>
          <a:prstGeom prst="rect">
            <a:avLst/>
          </a:prstGeom>
          <a:noFill/>
        </p:spPr>
        <p:txBody>
          <a:bodyPr wrap="none" rtlCol="0">
            <a:spAutoFit/>
          </a:bodyPr>
          <a:lstStyle/>
          <a:p>
            <a:r>
              <a:rPr lang="fr-FR" dirty="0"/>
              <a:t>Source: The </a:t>
            </a:r>
            <a:r>
              <a:rPr lang="fr-FR" dirty="0" err="1"/>
              <a:t>GeoModels</a:t>
            </a:r>
            <a:r>
              <a:rPr lang="fr-FR" dirty="0"/>
              <a:t> (</a:t>
            </a:r>
            <a:r>
              <a:rPr lang="fr-FR" dirty="0" err="1"/>
              <a:t>Youtube</a:t>
            </a:r>
            <a:r>
              <a:rPr lang="fr-FR" dirty="0"/>
              <a:t>)</a:t>
            </a:r>
          </a:p>
        </p:txBody>
      </p:sp>
      <p:pic>
        <p:nvPicPr>
          <p:cNvPr id="5" name="roll_over_gravitaire1">
            <a:hlinkClick r:id="" action="ppaction://media"/>
            <a:extLst>
              <a:ext uri="{FF2B5EF4-FFF2-40B4-BE49-F238E27FC236}">
                <a16:creationId xmlns:a16="http://schemas.microsoft.com/office/drawing/2014/main" id="{219FFB3A-CF86-45B9-A9F0-A474CA40755F}"/>
              </a:ext>
            </a:extLst>
          </p:cNvPr>
          <p:cNvPicPr>
            <a:picLocks noChangeAspect="1"/>
          </p:cNvPicPr>
          <p:nvPr>
            <a:videoFile r:link="rId1"/>
            <p:extLst>
              <p:ext uri="{DAA4B4D4-6D71-4841-9C94-3DE7FCFB9230}">
                <p14:media xmlns:p14="http://schemas.microsoft.com/office/powerpoint/2010/main" r:embed="rId2">
                  <p14:trim st="13917"/>
                </p14:media>
              </p:ext>
            </p:extLst>
          </p:nvPr>
        </p:nvPicPr>
        <p:blipFill rotWithShape="1">
          <a:blip r:embed="rId4"/>
          <a:srcRect l="7500" t="17598" r="36694" b="46846"/>
          <a:stretch>
            <a:fillRect/>
          </a:stretch>
        </p:blipFill>
        <p:spPr>
          <a:xfrm>
            <a:off x="0" y="2278627"/>
            <a:ext cx="9149127" cy="3278878"/>
          </a:xfrm>
          <a:prstGeom prst="rect">
            <a:avLst/>
          </a:prstGeom>
        </p:spPr>
      </p:pic>
      <p:sp>
        <p:nvSpPr>
          <p:cNvPr id="7" name="ZoneTexte 6">
            <a:extLst>
              <a:ext uri="{FF2B5EF4-FFF2-40B4-BE49-F238E27FC236}">
                <a16:creationId xmlns:a16="http://schemas.microsoft.com/office/drawing/2014/main" id="{6E2C1E77-B237-48BD-8620-714D2A3C5C83}"/>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10" name="ZoneTexte 9">
            <a:extLst>
              <a:ext uri="{FF2B5EF4-FFF2-40B4-BE49-F238E27FC236}">
                <a16:creationId xmlns:a16="http://schemas.microsoft.com/office/drawing/2014/main" id="{34FD56DD-705C-40EA-9AF4-D8A2F2A32CC1}"/>
              </a:ext>
            </a:extLst>
          </p:cNvPr>
          <p:cNvSpPr txBox="1"/>
          <p:nvPr/>
        </p:nvSpPr>
        <p:spPr>
          <a:xfrm>
            <a:off x="2269008" y="976868"/>
            <a:ext cx="4947573" cy="523220"/>
          </a:xfrm>
          <a:prstGeom prst="rect">
            <a:avLst/>
          </a:prstGeom>
          <a:noFill/>
        </p:spPr>
        <p:txBody>
          <a:bodyPr wrap="none" rtlCol="0">
            <a:spAutoFit/>
          </a:bodyPr>
          <a:lstStyle/>
          <a:p>
            <a:r>
              <a:rPr lang="fr-FR" sz="2800" dirty="0">
                <a:solidFill>
                  <a:srgbClr val="FF0000"/>
                </a:solidFill>
              </a:rPr>
              <a:t>Les failles listriques (</a:t>
            </a:r>
            <a:r>
              <a:rPr lang="fr-FR" sz="2800" dirty="0" err="1">
                <a:solidFill>
                  <a:srgbClr val="FF0000"/>
                </a:solidFill>
              </a:rPr>
              <a:t>listric</a:t>
            </a:r>
            <a:r>
              <a:rPr lang="fr-FR" sz="2800" dirty="0">
                <a:solidFill>
                  <a:srgbClr val="FF0000"/>
                </a:solidFill>
              </a:rPr>
              <a:t> </a:t>
            </a:r>
            <a:r>
              <a:rPr lang="fr-FR" sz="2800" dirty="0" err="1">
                <a:solidFill>
                  <a:srgbClr val="FF0000"/>
                </a:solidFill>
              </a:rPr>
              <a:t>faults</a:t>
            </a:r>
            <a:r>
              <a:rPr lang="fr-FR" sz="2800" dirty="0">
                <a:solidFill>
                  <a:srgbClr val="FF0000"/>
                </a:solidFill>
              </a:rPr>
              <a:t>)</a:t>
            </a:r>
          </a:p>
        </p:txBody>
      </p:sp>
      <p:sp>
        <p:nvSpPr>
          <p:cNvPr id="3" name="ZoneTexte 2">
            <a:extLst>
              <a:ext uri="{FF2B5EF4-FFF2-40B4-BE49-F238E27FC236}">
                <a16:creationId xmlns:a16="http://schemas.microsoft.com/office/drawing/2014/main" id="{7330C1B5-6805-45F5-A160-83671D263A84}"/>
              </a:ext>
            </a:extLst>
          </p:cNvPr>
          <p:cNvSpPr txBox="1"/>
          <p:nvPr/>
        </p:nvSpPr>
        <p:spPr>
          <a:xfrm>
            <a:off x="1297859" y="1700604"/>
            <a:ext cx="7231082" cy="369332"/>
          </a:xfrm>
          <a:prstGeom prst="rect">
            <a:avLst/>
          </a:prstGeom>
          <a:noFill/>
        </p:spPr>
        <p:txBody>
          <a:bodyPr wrap="none" rtlCol="0">
            <a:spAutoFit/>
          </a:bodyPr>
          <a:lstStyle/>
          <a:p>
            <a:r>
              <a:rPr lang="fr-FR" dirty="0"/>
              <a:t>Exemple associé à des processus gravitaires (voir plus loin pour explication)</a:t>
            </a:r>
          </a:p>
        </p:txBody>
      </p:sp>
    </p:spTree>
    <p:extLst>
      <p:ext uri="{BB962C8B-B14F-4D97-AF65-F5344CB8AC3E}">
        <p14:creationId xmlns:p14="http://schemas.microsoft.com/office/powerpoint/2010/main" val="107607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708501" y="1017726"/>
            <a:ext cx="8552982" cy="523220"/>
          </a:xfrm>
          <a:prstGeom prst="rect">
            <a:avLst/>
          </a:prstGeom>
          <a:noFill/>
        </p:spPr>
        <p:txBody>
          <a:bodyPr wrap="none" rtlCol="0">
            <a:spAutoFit/>
          </a:bodyPr>
          <a:lstStyle/>
          <a:p>
            <a:r>
              <a:rPr lang="fr-FR" sz="2800" dirty="0">
                <a:solidFill>
                  <a:srgbClr val="FF0000"/>
                </a:solidFill>
              </a:rPr>
              <a:t>Les failles normales faiblement inclinées voir horizontales</a:t>
            </a:r>
          </a:p>
        </p:txBody>
      </p:sp>
      <p:pic>
        <p:nvPicPr>
          <p:cNvPr id="3" name="detachment">
            <a:hlinkClick r:id="" action="ppaction://media"/>
            <a:extLst>
              <a:ext uri="{FF2B5EF4-FFF2-40B4-BE49-F238E27FC236}">
                <a16:creationId xmlns:a16="http://schemas.microsoft.com/office/drawing/2014/main" id="{74422B0A-85B6-4977-926D-1F95E81C93F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55312" t="63333" r="26771" b="12037"/>
          <a:stretch/>
        </p:blipFill>
        <p:spPr>
          <a:xfrm>
            <a:off x="82880" y="2464127"/>
            <a:ext cx="3555670" cy="2749441"/>
          </a:xfrm>
          <a:prstGeom prst="rect">
            <a:avLst/>
          </a:prstGeom>
        </p:spPr>
      </p:pic>
      <p:sp>
        <p:nvSpPr>
          <p:cNvPr id="6" name="ZoneTexte 5">
            <a:extLst>
              <a:ext uri="{FF2B5EF4-FFF2-40B4-BE49-F238E27FC236}">
                <a16:creationId xmlns:a16="http://schemas.microsoft.com/office/drawing/2014/main" id="{B0F6DF7E-FD56-4FEA-9845-A7C16B9D1DF7}"/>
              </a:ext>
            </a:extLst>
          </p:cNvPr>
          <p:cNvSpPr txBox="1"/>
          <p:nvPr/>
        </p:nvSpPr>
        <p:spPr>
          <a:xfrm>
            <a:off x="3638550" y="2069132"/>
            <a:ext cx="5233740" cy="3539430"/>
          </a:xfrm>
          <a:prstGeom prst="rect">
            <a:avLst/>
          </a:prstGeom>
          <a:noFill/>
        </p:spPr>
        <p:txBody>
          <a:bodyPr wrap="none" rtlCol="0">
            <a:spAutoFit/>
          </a:bodyPr>
          <a:lstStyle/>
          <a:p>
            <a:r>
              <a:rPr lang="fr-FR" sz="2800" b="1" dirty="0">
                <a:solidFill>
                  <a:srgbClr val="FF0000"/>
                </a:solidFill>
              </a:rPr>
              <a:t>Origine ?</a:t>
            </a:r>
          </a:p>
          <a:p>
            <a:endParaRPr lang="fr-FR" sz="2800" b="1" dirty="0">
              <a:solidFill>
                <a:srgbClr val="FF0000"/>
              </a:solidFill>
            </a:endParaRPr>
          </a:p>
          <a:p>
            <a:pPr marL="285750" indent="-285750">
              <a:buFont typeface="Wingdings" panose="05000000000000000000" pitchFamily="2" charset="2"/>
              <a:buChar char="Ø"/>
            </a:pPr>
            <a:r>
              <a:rPr lang="fr-FR" sz="2800" dirty="0"/>
              <a:t>Rotation des failles</a:t>
            </a:r>
          </a:p>
          <a:p>
            <a:pPr marL="285750" indent="-285750">
              <a:buFont typeface="Wingdings" panose="05000000000000000000" pitchFamily="2" charset="2"/>
              <a:buChar char="Ø"/>
            </a:pPr>
            <a:endParaRPr lang="fr-FR" sz="2800" dirty="0"/>
          </a:p>
          <a:p>
            <a:pPr marL="285750" indent="-285750">
              <a:buFont typeface="Wingdings" panose="05000000000000000000" pitchFamily="2" charset="2"/>
              <a:buChar char="Ø"/>
            </a:pPr>
            <a:r>
              <a:rPr lang="fr-FR" sz="2800" dirty="0"/>
              <a:t>Réactivation d’une faille inverse</a:t>
            </a:r>
          </a:p>
          <a:p>
            <a:pPr marL="285750" indent="-285750">
              <a:buFont typeface="Wingdings" panose="05000000000000000000" pitchFamily="2" charset="2"/>
              <a:buChar char="Ø"/>
            </a:pPr>
            <a:endParaRPr lang="fr-FR" sz="2800" dirty="0"/>
          </a:p>
          <a:p>
            <a:pPr marL="285750" indent="-285750">
              <a:buFont typeface="Wingdings" panose="05000000000000000000" pitchFamily="2" charset="2"/>
              <a:buChar char="Ø"/>
            </a:pPr>
            <a:r>
              <a:rPr lang="fr-FR" sz="2800" dirty="0"/>
              <a:t>Contraste lithologique et couche</a:t>
            </a:r>
          </a:p>
          <a:p>
            <a:r>
              <a:rPr lang="fr-FR" sz="2800" dirty="0"/>
              <a:t>peu compétente (évaporite, argile)</a:t>
            </a:r>
          </a:p>
        </p:txBody>
      </p:sp>
    </p:spTree>
    <p:extLst>
      <p:ext uri="{BB962C8B-B14F-4D97-AF65-F5344CB8AC3E}">
        <p14:creationId xmlns:p14="http://schemas.microsoft.com/office/powerpoint/2010/main" val="363075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615062" y="976868"/>
            <a:ext cx="8528938" cy="523220"/>
          </a:xfrm>
          <a:prstGeom prst="rect">
            <a:avLst/>
          </a:prstGeom>
          <a:noFill/>
        </p:spPr>
        <p:txBody>
          <a:bodyPr wrap="none" rtlCol="0">
            <a:spAutoFit/>
          </a:bodyPr>
          <a:lstStyle/>
          <a:p>
            <a:r>
              <a:rPr lang="fr-FR" sz="2800" dirty="0">
                <a:solidFill>
                  <a:srgbClr val="FF0000"/>
                </a:solidFill>
              </a:rPr>
              <a:t>Les failles normales faiblement inclinées voir horizontales</a:t>
            </a:r>
          </a:p>
        </p:txBody>
      </p:sp>
      <p:pic>
        <p:nvPicPr>
          <p:cNvPr id="5" name="Image 4">
            <a:extLst>
              <a:ext uri="{FF2B5EF4-FFF2-40B4-BE49-F238E27FC236}">
                <a16:creationId xmlns:a16="http://schemas.microsoft.com/office/drawing/2014/main" id="{B9570B80-F4AB-4372-BAAA-F1D482045B9E}"/>
              </a:ext>
            </a:extLst>
          </p:cNvPr>
          <p:cNvPicPr>
            <a:picLocks noChangeAspect="1"/>
          </p:cNvPicPr>
          <p:nvPr/>
        </p:nvPicPr>
        <p:blipFill>
          <a:blip r:embed="rId2"/>
          <a:stretch>
            <a:fillRect/>
          </a:stretch>
        </p:blipFill>
        <p:spPr>
          <a:xfrm>
            <a:off x="739949" y="1238478"/>
            <a:ext cx="7245001" cy="5973751"/>
          </a:xfrm>
          <a:prstGeom prst="rect">
            <a:avLst/>
          </a:prstGeom>
        </p:spPr>
      </p:pic>
    </p:spTree>
    <p:extLst>
      <p:ext uri="{BB962C8B-B14F-4D97-AF65-F5344CB8AC3E}">
        <p14:creationId xmlns:p14="http://schemas.microsoft.com/office/powerpoint/2010/main" val="21520906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615062" y="976868"/>
            <a:ext cx="8528938" cy="523220"/>
          </a:xfrm>
          <a:prstGeom prst="rect">
            <a:avLst/>
          </a:prstGeom>
          <a:noFill/>
        </p:spPr>
        <p:txBody>
          <a:bodyPr wrap="none" rtlCol="0">
            <a:spAutoFit/>
          </a:bodyPr>
          <a:lstStyle/>
          <a:p>
            <a:r>
              <a:rPr lang="fr-FR" sz="2800" dirty="0">
                <a:solidFill>
                  <a:srgbClr val="FF0000"/>
                </a:solidFill>
              </a:rPr>
              <a:t>Les failles normales faiblement inclinées voir horizontales</a:t>
            </a:r>
          </a:p>
        </p:txBody>
      </p:sp>
      <p:pic>
        <p:nvPicPr>
          <p:cNvPr id="11" name="Image 10">
            <a:extLst>
              <a:ext uri="{FF2B5EF4-FFF2-40B4-BE49-F238E27FC236}">
                <a16:creationId xmlns:a16="http://schemas.microsoft.com/office/drawing/2014/main" id="{1D8E4B6B-5395-45F2-9E3C-3D11EFD9A138}"/>
              </a:ext>
            </a:extLst>
          </p:cNvPr>
          <p:cNvPicPr>
            <a:picLocks noChangeAspect="1"/>
          </p:cNvPicPr>
          <p:nvPr/>
        </p:nvPicPr>
        <p:blipFill>
          <a:blip r:embed="rId2"/>
          <a:stretch>
            <a:fillRect/>
          </a:stretch>
        </p:blipFill>
        <p:spPr>
          <a:xfrm>
            <a:off x="1549949" y="1821008"/>
            <a:ext cx="6435001" cy="5051251"/>
          </a:xfrm>
          <a:prstGeom prst="rect">
            <a:avLst/>
          </a:prstGeom>
        </p:spPr>
      </p:pic>
      <p:sp>
        <p:nvSpPr>
          <p:cNvPr id="12" name="Flèche : courbe vers la gauche 11">
            <a:extLst>
              <a:ext uri="{FF2B5EF4-FFF2-40B4-BE49-F238E27FC236}">
                <a16:creationId xmlns:a16="http://schemas.microsoft.com/office/drawing/2014/main" id="{58196450-3C70-4375-99CB-1BBF660AA8F6}"/>
              </a:ext>
            </a:extLst>
          </p:cNvPr>
          <p:cNvSpPr/>
          <p:nvPr/>
        </p:nvSpPr>
        <p:spPr>
          <a:xfrm rot="4028233" flipH="1">
            <a:off x="2941021" y="1324894"/>
            <a:ext cx="438150" cy="1666727"/>
          </a:xfrm>
          <a:prstGeom prst="curved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Flèche : courbe vers la gauche 12">
            <a:extLst>
              <a:ext uri="{FF2B5EF4-FFF2-40B4-BE49-F238E27FC236}">
                <a16:creationId xmlns:a16="http://schemas.microsoft.com/office/drawing/2014/main" id="{DF138112-5C6D-4F32-B7C6-5296ABAB3FB1}"/>
              </a:ext>
            </a:extLst>
          </p:cNvPr>
          <p:cNvSpPr/>
          <p:nvPr/>
        </p:nvSpPr>
        <p:spPr>
          <a:xfrm rot="13500000" flipH="1">
            <a:off x="5484514" y="4177946"/>
            <a:ext cx="438150" cy="2209655"/>
          </a:xfrm>
          <a:prstGeom prst="curved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ZoneTexte 13">
            <a:extLst>
              <a:ext uri="{FF2B5EF4-FFF2-40B4-BE49-F238E27FC236}">
                <a16:creationId xmlns:a16="http://schemas.microsoft.com/office/drawing/2014/main" id="{060EE08B-5347-45FB-B4F5-BC3180362291}"/>
              </a:ext>
            </a:extLst>
          </p:cNvPr>
          <p:cNvSpPr txBox="1"/>
          <p:nvPr/>
        </p:nvSpPr>
        <p:spPr>
          <a:xfrm>
            <a:off x="229981" y="1676816"/>
            <a:ext cx="1903021" cy="923330"/>
          </a:xfrm>
          <a:prstGeom prst="rect">
            <a:avLst/>
          </a:prstGeom>
          <a:noFill/>
        </p:spPr>
        <p:txBody>
          <a:bodyPr wrap="none" rtlCol="0">
            <a:spAutoFit/>
          </a:bodyPr>
          <a:lstStyle/>
          <a:p>
            <a:r>
              <a:rPr lang="fr-FR" dirty="0"/>
              <a:t>Inversion </a:t>
            </a:r>
            <a:r>
              <a:rPr lang="fr-FR" dirty="0">
                <a:latin typeface="Symbol" panose="05050102010706020507" pitchFamily="18" charset="2"/>
              </a:rPr>
              <a:t>s</a:t>
            </a:r>
            <a:r>
              <a:rPr lang="fr-FR" dirty="0"/>
              <a:t>1 et </a:t>
            </a:r>
            <a:r>
              <a:rPr lang="fr-FR" dirty="0">
                <a:latin typeface="Symbol" panose="05050102010706020507" pitchFamily="18" charset="2"/>
              </a:rPr>
              <a:t>s</a:t>
            </a:r>
            <a:r>
              <a:rPr lang="fr-FR" dirty="0"/>
              <a:t>3</a:t>
            </a:r>
          </a:p>
          <a:p>
            <a:pPr marL="285750" indent="-285750">
              <a:buFont typeface="Symbol" panose="05050102010706020507" pitchFamily="18" charset="2"/>
              <a:buChar char="Þ"/>
            </a:pPr>
            <a:r>
              <a:rPr lang="fr-FR" dirty="0"/>
              <a:t>Réactivation </a:t>
            </a:r>
          </a:p>
          <a:p>
            <a:r>
              <a:rPr lang="fr-FR" dirty="0"/>
              <a:t>en faille normale</a:t>
            </a:r>
          </a:p>
        </p:txBody>
      </p:sp>
    </p:spTree>
    <p:extLst>
      <p:ext uri="{BB962C8B-B14F-4D97-AF65-F5344CB8AC3E}">
        <p14:creationId xmlns:p14="http://schemas.microsoft.com/office/powerpoint/2010/main" val="28933940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detachment-bon2">
            <a:hlinkClick r:id="" action="ppaction://media"/>
            <a:extLst>
              <a:ext uri="{FF2B5EF4-FFF2-40B4-BE49-F238E27FC236}">
                <a16:creationId xmlns:a16="http://schemas.microsoft.com/office/drawing/2014/main" id="{9E63F099-A3C5-4CAA-9C2F-94356DE335E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7917" t="56667" r="23126" b="10777"/>
          <a:stretch/>
        </p:blipFill>
        <p:spPr>
          <a:xfrm>
            <a:off x="341590" y="1093397"/>
            <a:ext cx="6686550" cy="3143243"/>
          </a:xfrm>
          <a:prstGeom prst="rect">
            <a:avLst/>
          </a:prstGeom>
        </p:spPr>
      </p:pic>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8802410"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IV-Les grands types de failles normales</a:t>
            </a:r>
          </a:p>
        </p:txBody>
      </p:sp>
      <p:sp>
        <p:nvSpPr>
          <p:cNvPr id="2" name="ZoneTexte 1">
            <a:extLst>
              <a:ext uri="{FF2B5EF4-FFF2-40B4-BE49-F238E27FC236}">
                <a16:creationId xmlns:a16="http://schemas.microsoft.com/office/drawing/2014/main" id="{1A02631F-E59F-44E6-A7ED-CBA1AFDE0B56}"/>
              </a:ext>
            </a:extLst>
          </p:cNvPr>
          <p:cNvSpPr txBox="1"/>
          <p:nvPr/>
        </p:nvSpPr>
        <p:spPr>
          <a:xfrm>
            <a:off x="615062" y="1028738"/>
            <a:ext cx="8528938" cy="523220"/>
          </a:xfrm>
          <a:prstGeom prst="rect">
            <a:avLst/>
          </a:prstGeom>
          <a:noFill/>
        </p:spPr>
        <p:txBody>
          <a:bodyPr wrap="none" rtlCol="0">
            <a:spAutoFit/>
          </a:bodyPr>
          <a:lstStyle/>
          <a:p>
            <a:r>
              <a:rPr lang="fr-FR" sz="2800" dirty="0">
                <a:solidFill>
                  <a:srgbClr val="FF0000"/>
                </a:solidFill>
              </a:rPr>
              <a:t>Les failles normales faiblement inclinées voir horizontales</a:t>
            </a:r>
          </a:p>
        </p:txBody>
      </p:sp>
      <p:sp>
        <p:nvSpPr>
          <p:cNvPr id="5" name="ZoneTexte 4">
            <a:extLst>
              <a:ext uri="{FF2B5EF4-FFF2-40B4-BE49-F238E27FC236}">
                <a16:creationId xmlns:a16="http://schemas.microsoft.com/office/drawing/2014/main" id="{C4914FDF-2B1D-4274-89A9-554AD1FBAEBB}"/>
              </a:ext>
            </a:extLst>
          </p:cNvPr>
          <p:cNvSpPr txBox="1"/>
          <p:nvPr/>
        </p:nvSpPr>
        <p:spPr>
          <a:xfrm>
            <a:off x="466725" y="3774022"/>
            <a:ext cx="1846275" cy="276999"/>
          </a:xfrm>
          <a:prstGeom prst="rect">
            <a:avLst/>
          </a:prstGeom>
          <a:noFill/>
        </p:spPr>
        <p:txBody>
          <a:bodyPr wrap="none" rtlCol="0">
            <a:spAutoFit/>
          </a:bodyPr>
          <a:lstStyle/>
          <a:p>
            <a:r>
              <a:rPr lang="fr-FR" sz="1200" dirty="0"/>
              <a:t>Animation: Haakon </a:t>
            </a:r>
            <a:r>
              <a:rPr lang="fr-FR" sz="1200" dirty="0" err="1"/>
              <a:t>Fossen</a:t>
            </a:r>
            <a:endParaRPr lang="fr-FR" sz="1200" dirty="0"/>
          </a:p>
        </p:txBody>
      </p:sp>
      <p:pic>
        <p:nvPicPr>
          <p:cNvPr id="10" name="roll_over_gravitaire1">
            <a:hlinkClick r:id="" action="ppaction://media"/>
            <a:extLst>
              <a:ext uri="{FF2B5EF4-FFF2-40B4-BE49-F238E27FC236}">
                <a16:creationId xmlns:a16="http://schemas.microsoft.com/office/drawing/2014/main" id="{54D5AF85-A4AA-41F4-AFEC-D449292D2174}"/>
              </a:ext>
            </a:extLst>
          </p:cNvPr>
          <p:cNvPicPr>
            <a:picLocks noChangeAspect="1"/>
          </p:cNvPicPr>
          <p:nvPr>
            <a:videoFile r:link="rId3"/>
            <p:extLst>
              <p:ext uri="{DAA4B4D4-6D71-4841-9C94-3DE7FCFB9230}">
                <p14:media xmlns:p14="http://schemas.microsoft.com/office/powerpoint/2010/main" r:embed="rId4">
                  <p14:trim st="13917"/>
                </p14:media>
              </p:ext>
            </p:extLst>
          </p:nvPr>
        </p:nvPicPr>
        <p:blipFill rotWithShape="1">
          <a:blip r:embed="rId7"/>
          <a:srcRect l="7500" t="17598" r="36694" b="46846"/>
          <a:stretch>
            <a:fillRect/>
          </a:stretch>
        </p:blipFill>
        <p:spPr>
          <a:xfrm>
            <a:off x="2047610" y="4221571"/>
            <a:ext cx="6972300" cy="2498743"/>
          </a:xfrm>
          <a:prstGeom prst="rect">
            <a:avLst/>
          </a:prstGeom>
        </p:spPr>
      </p:pic>
      <p:sp>
        <p:nvSpPr>
          <p:cNvPr id="8" name="ZoneTexte 7">
            <a:extLst>
              <a:ext uri="{FF2B5EF4-FFF2-40B4-BE49-F238E27FC236}">
                <a16:creationId xmlns:a16="http://schemas.microsoft.com/office/drawing/2014/main" id="{58197367-D457-4E09-8ACF-EC03D4D40331}"/>
              </a:ext>
            </a:extLst>
          </p:cNvPr>
          <p:cNvSpPr txBox="1"/>
          <p:nvPr/>
        </p:nvSpPr>
        <p:spPr>
          <a:xfrm>
            <a:off x="31789" y="4724400"/>
            <a:ext cx="2100575" cy="1477328"/>
          </a:xfrm>
          <a:prstGeom prst="rect">
            <a:avLst/>
          </a:prstGeom>
          <a:noFill/>
        </p:spPr>
        <p:txBody>
          <a:bodyPr wrap="none" rtlCol="0">
            <a:spAutoFit/>
          </a:bodyPr>
          <a:lstStyle/>
          <a:p>
            <a:r>
              <a:rPr lang="fr-FR" b="1" dirty="0"/>
              <a:t>Miel </a:t>
            </a:r>
          </a:p>
          <a:p>
            <a:pPr marL="285750" indent="-285750">
              <a:buFont typeface="Symbol" panose="05050102010706020507" pitchFamily="18" charset="2"/>
              <a:buChar char="Þ"/>
            </a:pPr>
            <a:r>
              <a:rPr lang="fr-FR" b="1" dirty="0"/>
              <a:t>Développement</a:t>
            </a:r>
          </a:p>
          <a:p>
            <a:r>
              <a:rPr lang="fr-FR" b="1" dirty="0"/>
              <a:t>d’une faille normale</a:t>
            </a:r>
          </a:p>
          <a:p>
            <a:r>
              <a:rPr lang="fr-FR" b="1" dirty="0"/>
              <a:t>très faiblement </a:t>
            </a:r>
          </a:p>
          <a:p>
            <a:r>
              <a:rPr lang="fr-FR" b="1" dirty="0"/>
              <a:t>inclinée</a:t>
            </a:r>
          </a:p>
        </p:txBody>
      </p:sp>
      <p:cxnSp>
        <p:nvCxnSpPr>
          <p:cNvPr id="12" name="Connecteur droit avec flèche 11">
            <a:extLst>
              <a:ext uri="{FF2B5EF4-FFF2-40B4-BE49-F238E27FC236}">
                <a16:creationId xmlns:a16="http://schemas.microsoft.com/office/drawing/2014/main" id="{DBC136A2-1E50-4E9D-A7EC-954E320151CF}"/>
              </a:ext>
            </a:extLst>
          </p:cNvPr>
          <p:cNvCxnSpPr>
            <a:cxnSpLocks/>
          </p:cNvCxnSpPr>
          <p:nvPr/>
        </p:nvCxnSpPr>
        <p:spPr>
          <a:xfrm flipV="1">
            <a:off x="1600200" y="5610225"/>
            <a:ext cx="1495425" cy="428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B838D595-26B1-41F7-829F-74098D144BF2}"/>
              </a:ext>
            </a:extLst>
          </p:cNvPr>
          <p:cNvSpPr txBox="1"/>
          <p:nvPr/>
        </p:nvSpPr>
        <p:spPr>
          <a:xfrm>
            <a:off x="5751533" y="3825113"/>
            <a:ext cx="3392467" cy="369332"/>
          </a:xfrm>
          <a:prstGeom prst="rect">
            <a:avLst/>
          </a:prstGeom>
          <a:noFill/>
        </p:spPr>
        <p:txBody>
          <a:bodyPr wrap="none" rtlCol="0">
            <a:spAutoFit/>
          </a:bodyPr>
          <a:lstStyle/>
          <a:p>
            <a:r>
              <a:rPr lang="fr-FR" dirty="0"/>
              <a:t>Source: The </a:t>
            </a:r>
            <a:r>
              <a:rPr lang="fr-FR" dirty="0" err="1"/>
              <a:t>GeoModels</a:t>
            </a:r>
            <a:r>
              <a:rPr lang="fr-FR" dirty="0"/>
              <a:t> (</a:t>
            </a:r>
            <a:r>
              <a:rPr lang="fr-FR" dirty="0" err="1"/>
              <a:t>Youtube</a:t>
            </a:r>
            <a:r>
              <a:rPr lang="fr-FR" dirty="0"/>
              <a:t>)</a:t>
            </a:r>
          </a:p>
        </p:txBody>
      </p:sp>
    </p:spTree>
    <p:extLst>
      <p:ext uri="{BB962C8B-B14F-4D97-AF65-F5344CB8AC3E}">
        <p14:creationId xmlns:p14="http://schemas.microsoft.com/office/powerpoint/2010/main" val="350802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96" fill="hold"/>
                                        <p:tgtEl>
                                          <p:spTgt spid="4"/>
                                        </p:tgtEl>
                                      </p:cBhvr>
                                    </p:cmd>
                                  </p:childTnLst>
                                </p:cTn>
                              </p:par>
                            </p:childTnLst>
                          </p:cTn>
                        </p:par>
                        <p:par>
                          <p:cTn id="7" fill="hold">
                            <p:stCondLst>
                              <p:cond delay="6296"/>
                            </p:stCondLst>
                            <p:childTnLst>
                              <p:par>
                                <p:cTn id="8" presetID="1" presetClass="mediacall" presetSubtype="0" fill="hold" nodeType="afterEffect">
                                  <p:stCondLst>
                                    <p:cond delay="0"/>
                                  </p:stCondLst>
                                  <p:childTnLst>
                                    <p:cmd type="call" cmd="playFrom(0.0)">
                                      <p:cBhvr>
                                        <p:cTn id="9" dur="4504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0"/>
                                        </p:tgtEl>
                                      </p:cBhvr>
                                    </p:cmd>
                                  </p:childTnLst>
                                </p:cTn>
                              </p:par>
                            </p:childTnLst>
                          </p:cTn>
                        </p:par>
                      </p:childTnLst>
                    </p:cTn>
                  </p:par>
                </p:childTnLst>
              </p:cTn>
              <p:nextCondLst>
                <p:cond evt="onClick" delay="0">
                  <p:tgtEl>
                    <p:spTgt spid="10"/>
                  </p:tgtEl>
                </p:cond>
              </p:nextCondLst>
            </p:seq>
            <p:video>
              <p:cMediaNode vol="0" mute="1">
                <p:cTn id="21" repeatCount="indefinite" fill="hold" display="0">
                  <p:stCondLst>
                    <p:cond delay="indefinite"/>
                  </p:stCondLst>
                </p:cTn>
                <p:tgtEl>
                  <p:spTgt spid="10"/>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BB33FB4-603C-4F8B-A60E-C1F883B2A33C}"/>
              </a:ext>
            </a:extLst>
          </p:cNvPr>
          <p:cNvSpPr txBox="1"/>
          <p:nvPr/>
        </p:nvSpPr>
        <p:spPr>
          <a:xfrm>
            <a:off x="330011" y="330537"/>
            <a:ext cx="6801862" cy="4955203"/>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 Systèmes </a:t>
            </a:r>
            <a:r>
              <a:rPr lang="fr-FR" sz="3600" b="1" dirty="0" err="1">
                <a:latin typeface="Arial" panose="020B0604020202020204" pitchFamily="34" charset="0"/>
                <a:cs typeface="Arial" panose="020B0604020202020204" pitchFamily="34" charset="0"/>
              </a:rPr>
              <a:t>distensifs</a:t>
            </a:r>
            <a:endParaRPr lang="fr-FR" sz="36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 Rappels</a:t>
            </a:r>
          </a:p>
          <a:p>
            <a:endParaRPr lang="fr-FR" sz="2000" b="1" dirty="0">
              <a:solidFill>
                <a:schemeClr val="bg1">
                  <a:lumMod val="95000"/>
                </a:schemeClr>
              </a:solidFill>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II-Autres éléments de classification</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III-Relations contraintes vs familles de failles</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IV- Les grands types de failles normales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V- Quantification de l’extension</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 La sédimentation associée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VII-Origine et distribution des failles normales</a:t>
            </a:r>
          </a:p>
        </p:txBody>
      </p:sp>
    </p:spTree>
    <p:extLst>
      <p:ext uri="{BB962C8B-B14F-4D97-AF65-F5344CB8AC3E}">
        <p14:creationId xmlns:p14="http://schemas.microsoft.com/office/powerpoint/2010/main" val="35616682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7058535"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Quantification de l’extension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 name="Image 2">
            <a:extLst>
              <a:ext uri="{FF2B5EF4-FFF2-40B4-BE49-F238E27FC236}">
                <a16:creationId xmlns:a16="http://schemas.microsoft.com/office/drawing/2014/main" id="{2BF0D54B-F0BF-47CF-8FDA-2A42C8393995}"/>
              </a:ext>
            </a:extLst>
          </p:cNvPr>
          <p:cNvPicPr>
            <a:picLocks noChangeAspect="1"/>
          </p:cNvPicPr>
          <p:nvPr/>
        </p:nvPicPr>
        <p:blipFill>
          <a:blip r:embed="rId2"/>
          <a:stretch>
            <a:fillRect/>
          </a:stretch>
        </p:blipFill>
        <p:spPr>
          <a:xfrm>
            <a:off x="797980" y="1470410"/>
            <a:ext cx="7351721" cy="4844624"/>
          </a:xfrm>
          <a:prstGeom prst="rect">
            <a:avLst/>
          </a:prstGeom>
        </p:spPr>
      </p:pic>
      <p:sp>
        <p:nvSpPr>
          <p:cNvPr id="6" name="Rectangle 5">
            <a:extLst>
              <a:ext uri="{FF2B5EF4-FFF2-40B4-BE49-F238E27FC236}">
                <a16:creationId xmlns:a16="http://schemas.microsoft.com/office/drawing/2014/main" id="{40D9FB0B-C4E6-4625-A601-1E8EBD580F76}"/>
              </a:ext>
            </a:extLst>
          </p:cNvPr>
          <p:cNvSpPr/>
          <p:nvPr/>
        </p:nvSpPr>
        <p:spPr>
          <a:xfrm>
            <a:off x="6933460" y="976868"/>
            <a:ext cx="1738162" cy="709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ADD85481-0FFE-4D8C-86F6-9F976AF7032F}"/>
              </a:ext>
            </a:extLst>
          </p:cNvPr>
          <p:cNvSpPr txBox="1"/>
          <p:nvPr/>
        </p:nvSpPr>
        <p:spPr>
          <a:xfrm>
            <a:off x="5619565" y="6178076"/>
            <a:ext cx="2455480" cy="369332"/>
          </a:xfrm>
          <a:prstGeom prst="rect">
            <a:avLst/>
          </a:prstGeom>
          <a:noFill/>
        </p:spPr>
        <p:txBody>
          <a:bodyPr wrap="none" rtlCol="0">
            <a:spAutoFit/>
          </a:bodyPr>
          <a:lstStyle/>
          <a:p>
            <a:r>
              <a:rPr lang="fr-FR" dirty="0"/>
              <a:t>Figure: JP Brun (Rennes)</a:t>
            </a:r>
          </a:p>
        </p:txBody>
      </p:sp>
      <p:sp>
        <p:nvSpPr>
          <p:cNvPr id="11" name="ZoneTexte 10">
            <a:extLst>
              <a:ext uri="{FF2B5EF4-FFF2-40B4-BE49-F238E27FC236}">
                <a16:creationId xmlns:a16="http://schemas.microsoft.com/office/drawing/2014/main" id="{EF9F335D-EA3B-4EB6-B184-4F74057C01E6}"/>
              </a:ext>
            </a:extLst>
          </p:cNvPr>
          <p:cNvSpPr txBox="1"/>
          <p:nvPr/>
        </p:nvSpPr>
        <p:spPr>
          <a:xfrm>
            <a:off x="1798718" y="945648"/>
            <a:ext cx="6220229" cy="584775"/>
          </a:xfrm>
          <a:prstGeom prst="rect">
            <a:avLst/>
          </a:prstGeom>
          <a:noFill/>
        </p:spPr>
        <p:txBody>
          <a:bodyPr wrap="none" rtlCol="0">
            <a:spAutoFit/>
          </a:bodyPr>
          <a:lstStyle/>
          <a:p>
            <a:r>
              <a:rPr lang="fr-FR" sz="3200" dirty="0">
                <a:solidFill>
                  <a:srgbClr val="FF0000"/>
                </a:solidFill>
              </a:rPr>
              <a:t>Failles planaires (non rotationnelles)</a:t>
            </a:r>
          </a:p>
        </p:txBody>
      </p:sp>
    </p:spTree>
    <p:extLst>
      <p:ext uri="{BB962C8B-B14F-4D97-AF65-F5344CB8AC3E}">
        <p14:creationId xmlns:p14="http://schemas.microsoft.com/office/powerpoint/2010/main" val="38626867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7058535"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Quantification de l’extension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0D9FB0B-C4E6-4625-A601-1E8EBD580F76}"/>
              </a:ext>
            </a:extLst>
          </p:cNvPr>
          <p:cNvSpPr/>
          <p:nvPr/>
        </p:nvSpPr>
        <p:spPr>
          <a:xfrm>
            <a:off x="6933460" y="967990"/>
            <a:ext cx="1738162" cy="709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ADD85481-0FFE-4D8C-86F6-9F976AF7032F}"/>
              </a:ext>
            </a:extLst>
          </p:cNvPr>
          <p:cNvSpPr txBox="1"/>
          <p:nvPr/>
        </p:nvSpPr>
        <p:spPr>
          <a:xfrm>
            <a:off x="5619565" y="6178076"/>
            <a:ext cx="2455480" cy="369332"/>
          </a:xfrm>
          <a:prstGeom prst="rect">
            <a:avLst/>
          </a:prstGeom>
          <a:noFill/>
        </p:spPr>
        <p:txBody>
          <a:bodyPr wrap="none" rtlCol="0">
            <a:spAutoFit/>
          </a:bodyPr>
          <a:lstStyle/>
          <a:p>
            <a:r>
              <a:rPr lang="fr-FR" dirty="0"/>
              <a:t>Figure: JP Brun (Rennes)</a:t>
            </a:r>
          </a:p>
        </p:txBody>
      </p:sp>
      <p:pic>
        <p:nvPicPr>
          <p:cNvPr id="2" name="Image 1">
            <a:extLst>
              <a:ext uri="{FF2B5EF4-FFF2-40B4-BE49-F238E27FC236}">
                <a16:creationId xmlns:a16="http://schemas.microsoft.com/office/drawing/2014/main" id="{47F8E820-B660-4D90-8D52-33EDD0B58DB7}"/>
              </a:ext>
            </a:extLst>
          </p:cNvPr>
          <p:cNvPicPr>
            <a:picLocks noChangeAspect="1"/>
          </p:cNvPicPr>
          <p:nvPr/>
        </p:nvPicPr>
        <p:blipFill>
          <a:blip r:embed="rId2"/>
          <a:stretch>
            <a:fillRect/>
          </a:stretch>
        </p:blipFill>
        <p:spPr>
          <a:xfrm>
            <a:off x="139108" y="1823715"/>
            <a:ext cx="9004892" cy="3856732"/>
          </a:xfrm>
          <a:prstGeom prst="rect">
            <a:avLst/>
          </a:prstGeom>
        </p:spPr>
      </p:pic>
      <p:sp>
        <p:nvSpPr>
          <p:cNvPr id="10" name="ZoneTexte 9">
            <a:extLst>
              <a:ext uri="{FF2B5EF4-FFF2-40B4-BE49-F238E27FC236}">
                <a16:creationId xmlns:a16="http://schemas.microsoft.com/office/drawing/2014/main" id="{A2B66960-CFCA-462F-AFA6-DE4963123FB0}"/>
              </a:ext>
            </a:extLst>
          </p:cNvPr>
          <p:cNvSpPr txBox="1"/>
          <p:nvPr/>
        </p:nvSpPr>
        <p:spPr>
          <a:xfrm>
            <a:off x="1798718" y="945648"/>
            <a:ext cx="5478038" cy="584775"/>
          </a:xfrm>
          <a:prstGeom prst="rect">
            <a:avLst/>
          </a:prstGeom>
          <a:noFill/>
        </p:spPr>
        <p:txBody>
          <a:bodyPr wrap="none" rtlCol="0">
            <a:spAutoFit/>
          </a:bodyPr>
          <a:lstStyle/>
          <a:p>
            <a:r>
              <a:rPr lang="fr-FR" sz="3200" dirty="0">
                <a:solidFill>
                  <a:srgbClr val="FF0000"/>
                </a:solidFill>
              </a:rPr>
              <a:t>Failles planaires (rotationnelles)</a:t>
            </a:r>
          </a:p>
        </p:txBody>
      </p:sp>
    </p:spTree>
    <p:extLst>
      <p:ext uri="{BB962C8B-B14F-4D97-AF65-F5344CB8AC3E}">
        <p14:creationId xmlns:p14="http://schemas.microsoft.com/office/powerpoint/2010/main" val="17806094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7058535"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Quantification de l’extension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0D9FB0B-C4E6-4625-A601-1E8EBD580F76}"/>
              </a:ext>
            </a:extLst>
          </p:cNvPr>
          <p:cNvSpPr/>
          <p:nvPr/>
        </p:nvSpPr>
        <p:spPr>
          <a:xfrm>
            <a:off x="6933460" y="976868"/>
            <a:ext cx="1738162" cy="709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ADD85481-0FFE-4D8C-86F6-9F976AF7032F}"/>
              </a:ext>
            </a:extLst>
          </p:cNvPr>
          <p:cNvSpPr txBox="1"/>
          <p:nvPr/>
        </p:nvSpPr>
        <p:spPr>
          <a:xfrm>
            <a:off x="7143875" y="5034286"/>
            <a:ext cx="1754070" cy="276999"/>
          </a:xfrm>
          <a:prstGeom prst="rect">
            <a:avLst/>
          </a:prstGeom>
          <a:noFill/>
        </p:spPr>
        <p:txBody>
          <a:bodyPr wrap="none" rtlCol="0">
            <a:spAutoFit/>
          </a:bodyPr>
          <a:lstStyle/>
          <a:p>
            <a:r>
              <a:rPr lang="fr-FR" sz="1200" dirty="0"/>
              <a:t>Figures: JP Brun (Rennes)</a:t>
            </a:r>
          </a:p>
        </p:txBody>
      </p:sp>
      <p:pic>
        <p:nvPicPr>
          <p:cNvPr id="5" name="Image 4">
            <a:extLst>
              <a:ext uri="{FF2B5EF4-FFF2-40B4-BE49-F238E27FC236}">
                <a16:creationId xmlns:a16="http://schemas.microsoft.com/office/drawing/2014/main" id="{54FB7725-806F-48D8-B537-1B784967532B}"/>
              </a:ext>
            </a:extLst>
          </p:cNvPr>
          <p:cNvPicPr>
            <a:picLocks noChangeAspect="1"/>
          </p:cNvPicPr>
          <p:nvPr/>
        </p:nvPicPr>
        <p:blipFill>
          <a:blip r:embed="rId2"/>
          <a:stretch>
            <a:fillRect/>
          </a:stretch>
        </p:blipFill>
        <p:spPr>
          <a:xfrm>
            <a:off x="0" y="2137260"/>
            <a:ext cx="9144000" cy="2897026"/>
          </a:xfrm>
          <a:prstGeom prst="rect">
            <a:avLst/>
          </a:prstGeom>
        </p:spPr>
      </p:pic>
      <p:sp>
        <p:nvSpPr>
          <p:cNvPr id="10" name="ZoneTexte 9">
            <a:extLst>
              <a:ext uri="{FF2B5EF4-FFF2-40B4-BE49-F238E27FC236}">
                <a16:creationId xmlns:a16="http://schemas.microsoft.com/office/drawing/2014/main" id="{A2B66960-CFCA-462F-AFA6-DE4963123FB0}"/>
              </a:ext>
            </a:extLst>
          </p:cNvPr>
          <p:cNvSpPr txBox="1"/>
          <p:nvPr/>
        </p:nvSpPr>
        <p:spPr>
          <a:xfrm>
            <a:off x="2986978" y="972925"/>
            <a:ext cx="2817181" cy="584775"/>
          </a:xfrm>
          <a:prstGeom prst="rect">
            <a:avLst/>
          </a:prstGeom>
          <a:noFill/>
        </p:spPr>
        <p:txBody>
          <a:bodyPr wrap="none" rtlCol="0">
            <a:spAutoFit/>
          </a:bodyPr>
          <a:lstStyle/>
          <a:p>
            <a:r>
              <a:rPr lang="fr-FR" sz="3200" dirty="0">
                <a:solidFill>
                  <a:srgbClr val="FF0000"/>
                </a:solidFill>
              </a:rPr>
              <a:t>Failles listriques</a:t>
            </a:r>
          </a:p>
        </p:txBody>
      </p:sp>
      <p:sp>
        <p:nvSpPr>
          <p:cNvPr id="3" name="Forme libre : forme 2">
            <a:extLst>
              <a:ext uri="{FF2B5EF4-FFF2-40B4-BE49-F238E27FC236}">
                <a16:creationId xmlns:a16="http://schemas.microsoft.com/office/drawing/2014/main" id="{1B083039-425D-421F-B7DF-22F242E013E6}"/>
              </a:ext>
            </a:extLst>
          </p:cNvPr>
          <p:cNvSpPr/>
          <p:nvPr/>
        </p:nvSpPr>
        <p:spPr>
          <a:xfrm>
            <a:off x="5717219" y="2654423"/>
            <a:ext cx="1426656" cy="1070834"/>
          </a:xfrm>
          <a:custGeom>
            <a:avLst/>
            <a:gdLst>
              <a:gd name="connsiteX0" fmla="*/ 0 w 1426656"/>
              <a:gd name="connsiteY0" fmla="*/ 0 h 1070834"/>
              <a:gd name="connsiteX1" fmla="*/ 0 w 1426656"/>
              <a:gd name="connsiteY1" fmla="*/ 0 h 1070834"/>
              <a:gd name="connsiteX2" fmla="*/ 8878 w 1426656"/>
              <a:gd name="connsiteY2" fmla="*/ 186431 h 1070834"/>
              <a:gd name="connsiteX3" fmla="*/ 26633 w 1426656"/>
              <a:gd name="connsiteY3" fmla="*/ 239697 h 1070834"/>
              <a:gd name="connsiteX4" fmla="*/ 44389 w 1426656"/>
              <a:gd name="connsiteY4" fmla="*/ 328474 h 1070834"/>
              <a:gd name="connsiteX5" fmla="*/ 71022 w 1426656"/>
              <a:gd name="connsiteY5" fmla="*/ 346229 h 1070834"/>
              <a:gd name="connsiteX6" fmla="*/ 88777 w 1426656"/>
              <a:gd name="connsiteY6" fmla="*/ 363985 h 1070834"/>
              <a:gd name="connsiteX7" fmla="*/ 106532 w 1426656"/>
              <a:gd name="connsiteY7" fmla="*/ 452761 h 1070834"/>
              <a:gd name="connsiteX8" fmla="*/ 124288 w 1426656"/>
              <a:gd name="connsiteY8" fmla="*/ 470517 h 1070834"/>
              <a:gd name="connsiteX9" fmla="*/ 150921 w 1426656"/>
              <a:gd name="connsiteY9" fmla="*/ 514905 h 1070834"/>
              <a:gd name="connsiteX10" fmla="*/ 159798 w 1426656"/>
              <a:gd name="connsiteY10" fmla="*/ 541538 h 1070834"/>
              <a:gd name="connsiteX11" fmla="*/ 177554 w 1426656"/>
              <a:gd name="connsiteY11" fmla="*/ 559294 h 1070834"/>
              <a:gd name="connsiteX12" fmla="*/ 213064 w 1426656"/>
              <a:gd name="connsiteY12" fmla="*/ 612560 h 1070834"/>
              <a:gd name="connsiteX13" fmla="*/ 266331 w 1426656"/>
              <a:gd name="connsiteY13" fmla="*/ 621437 h 1070834"/>
              <a:gd name="connsiteX14" fmla="*/ 346230 w 1426656"/>
              <a:gd name="connsiteY14" fmla="*/ 665826 h 1070834"/>
              <a:gd name="connsiteX15" fmla="*/ 372863 w 1426656"/>
              <a:gd name="connsiteY15" fmla="*/ 683581 h 1070834"/>
              <a:gd name="connsiteX16" fmla="*/ 399496 w 1426656"/>
              <a:gd name="connsiteY16" fmla="*/ 692459 h 1070834"/>
              <a:gd name="connsiteX17" fmla="*/ 426129 w 1426656"/>
              <a:gd name="connsiteY17" fmla="*/ 710214 h 1070834"/>
              <a:gd name="connsiteX18" fmla="*/ 479395 w 1426656"/>
              <a:gd name="connsiteY18" fmla="*/ 727969 h 1070834"/>
              <a:gd name="connsiteX19" fmla="*/ 523783 w 1426656"/>
              <a:gd name="connsiteY19" fmla="*/ 754602 h 1070834"/>
              <a:gd name="connsiteX20" fmla="*/ 541538 w 1426656"/>
              <a:gd name="connsiteY20" fmla="*/ 772358 h 1070834"/>
              <a:gd name="connsiteX21" fmla="*/ 594804 w 1426656"/>
              <a:gd name="connsiteY21" fmla="*/ 790113 h 1070834"/>
              <a:gd name="connsiteX22" fmla="*/ 621437 w 1426656"/>
              <a:gd name="connsiteY22" fmla="*/ 798991 h 1070834"/>
              <a:gd name="connsiteX23" fmla="*/ 639193 w 1426656"/>
              <a:gd name="connsiteY23" fmla="*/ 816746 h 1070834"/>
              <a:gd name="connsiteX24" fmla="*/ 719092 w 1426656"/>
              <a:gd name="connsiteY24" fmla="*/ 834501 h 1070834"/>
              <a:gd name="connsiteX25" fmla="*/ 772358 w 1426656"/>
              <a:gd name="connsiteY25" fmla="*/ 852257 h 1070834"/>
              <a:gd name="connsiteX26" fmla="*/ 807868 w 1426656"/>
              <a:gd name="connsiteY26" fmla="*/ 861134 h 1070834"/>
              <a:gd name="connsiteX27" fmla="*/ 861134 w 1426656"/>
              <a:gd name="connsiteY27" fmla="*/ 878890 h 1070834"/>
              <a:gd name="connsiteX28" fmla="*/ 905523 w 1426656"/>
              <a:gd name="connsiteY28" fmla="*/ 905523 h 1070834"/>
              <a:gd name="connsiteX29" fmla="*/ 932156 w 1426656"/>
              <a:gd name="connsiteY29" fmla="*/ 932156 h 1070834"/>
              <a:gd name="connsiteX30" fmla="*/ 985422 w 1426656"/>
              <a:gd name="connsiteY30" fmla="*/ 958789 h 1070834"/>
              <a:gd name="connsiteX31" fmla="*/ 1012055 w 1426656"/>
              <a:gd name="connsiteY31" fmla="*/ 976544 h 1070834"/>
              <a:gd name="connsiteX32" fmla="*/ 1065321 w 1426656"/>
              <a:gd name="connsiteY32" fmla="*/ 994299 h 1070834"/>
              <a:gd name="connsiteX33" fmla="*/ 1091954 w 1426656"/>
              <a:gd name="connsiteY33" fmla="*/ 1003177 h 1070834"/>
              <a:gd name="connsiteX34" fmla="*/ 1145220 w 1426656"/>
              <a:gd name="connsiteY34" fmla="*/ 1038688 h 1070834"/>
              <a:gd name="connsiteX35" fmla="*/ 1278385 w 1426656"/>
              <a:gd name="connsiteY35" fmla="*/ 1065321 h 1070834"/>
              <a:gd name="connsiteX36" fmla="*/ 1411550 w 1426656"/>
              <a:gd name="connsiteY36" fmla="*/ 1056443 h 1070834"/>
              <a:gd name="connsiteX37" fmla="*/ 1420428 w 1426656"/>
              <a:gd name="connsiteY37" fmla="*/ 949911 h 1070834"/>
              <a:gd name="connsiteX38" fmla="*/ 1411550 w 1426656"/>
              <a:gd name="connsiteY38" fmla="*/ 701336 h 1070834"/>
              <a:gd name="connsiteX39" fmla="*/ 1402672 w 1426656"/>
              <a:gd name="connsiteY39" fmla="*/ 630315 h 1070834"/>
              <a:gd name="connsiteX40" fmla="*/ 1393795 w 1426656"/>
              <a:gd name="connsiteY40" fmla="*/ 603682 h 1070834"/>
              <a:gd name="connsiteX41" fmla="*/ 1384917 w 1426656"/>
              <a:gd name="connsiteY41" fmla="*/ 568171 h 1070834"/>
              <a:gd name="connsiteX42" fmla="*/ 1358284 w 1426656"/>
              <a:gd name="connsiteY42" fmla="*/ 461639 h 1070834"/>
              <a:gd name="connsiteX43" fmla="*/ 1331651 w 1426656"/>
              <a:gd name="connsiteY43" fmla="*/ 426128 h 1070834"/>
              <a:gd name="connsiteX44" fmla="*/ 1287263 w 1426656"/>
              <a:gd name="connsiteY44" fmla="*/ 390618 h 1070834"/>
              <a:gd name="connsiteX45" fmla="*/ 1242874 w 1426656"/>
              <a:gd name="connsiteY45" fmla="*/ 355107 h 1070834"/>
              <a:gd name="connsiteX46" fmla="*/ 1216241 w 1426656"/>
              <a:gd name="connsiteY46" fmla="*/ 328474 h 1070834"/>
              <a:gd name="connsiteX47" fmla="*/ 1162975 w 1426656"/>
              <a:gd name="connsiteY47" fmla="*/ 310719 h 1070834"/>
              <a:gd name="connsiteX48" fmla="*/ 1145220 w 1426656"/>
              <a:gd name="connsiteY48" fmla="*/ 292963 h 1070834"/>
              <a:gd name="connsiteX49" fmla="*/ 1029810 w 1426656"/>
              <a:gd name="connsiteY49" fmla="*/ 257453 h 1070834"/>
              <a:gd name="connsiteX50" fmla="*/ 1003177 w 1426656"/>
              <a:gd name="connsiteY50" fmla="*/ 239697 h 1070834"/>
              <a:gd name="connsiteX51" fmla="*/ 932156 w 1426656"/>
              <a:gd name="connsiteY51" fmla="*/ 221942 h 1070834"/>
              <a:gd name="connsiteX52" fmla="*/ 914400 w 1426656"/>
              <a:gd name="connsiteY52" fmla="*/ 204187 h 1070834"/>
              <a:gd name="connsiteX53" fmla="*/ 878890 w 1426656"/>
              <a:gd name="connsiteY53" fmla="*/ 195309 h 1070834"/>
              <a:gd name="connsiteX54" fmla="*/ 825624 w 1426656"/>
              <a:gd name="connsiteY54" fmla="*/ 177554 h 1070834"/>
              <a:gd name="connsiteX55" fmla="*/ 798991 w 1426656"/>
              <a:gd name="connsiteY55" fmla="*/ 168676 h 1070834"/>
              <a:gd name="connsiteX56" fmla="*/ 772358 w 1426656"/>
              <a:gd name="connsiteY56" fmla="*/ 159798 h 1070834"/>
              <a:gd name="connsiteX57" fmla="*/ 727969 w 1426656"/>
              <a:gd name="connsiteY57" fmla="*/ 142043 h 1070834"/>
              <a:gd name="connsiteX58" fmla="*/ 701336 w 1426656"/>
              <a:gd name="connsiteY58" fmla="*/ 133165 h 1070834"/>
              <a:gd name="connsiteX59" fmla="*/ 656948 w 1426656"/>
              <a:gd name="connsiteY59" fmla="*/ 115410 h 1070834"/>
              <a:gd name="connsiteX60" fmla="*/ 559294 w 1426656"/>
              <a:gd name="connsiteY60" fmla="*/ 62144 h 1070834"/>
              <a:gd name="connsiteX61" fmla="*/ 479395 w 1426656"/>
              <a:gd name="connsiteY61" fmla="*/ 35511 h 1070834"/>
              <a:gd name="connsiteX62" fmla="*/ 426129 w 1426656"/>
              <a:gd name="connsiteY62" fmla="*/ 17756 h 1070834"/>
              <a:gd name="connsiteX63" fmla="*/ 0 w 1426656"/>
              <a:gd name="connsiteY63" fmla="*/ 0 h 107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426656" h="1070834">
                <a:moveTo>
                  <a:pt x="0" y="0"/>
                </a:moveTo>
                <a:lnTo>
                  <a:pt x="0" y="0"/>
                </a:lnTo>
                <a:cubicBezTo>
                  <a:pt x="2959" y="62144"/>
                  <a:pt x="2008" y="124597"/>
                  <a:pt x="8878" y="186431"/>
                </a:cubicBezTo>
                <a:cubicBezTo>
                  <a:pt x="10945" y="205032"/>
                  <a:pt x="23556" y="221236"/>
                  <a:pt x="26633" y="239697"/>
                </a:cubicBezTo>
                <a:cubicBezTo>
                  <a:pt x="26662" y="239873"/>
                  <a:pt x="38503" y="319645"/>
                  <a:pt x="44389" y="328474"/>
                </a:cubicBezTo>
                <a:cubicBezTo>
                  <a:pt x="50307" y="337352"/>
                  <a:pt x="62691" y="339564"/>
                  <a:pt x="71022" y="346229"/>
                </a:cubicBezTo>
                <a:cubicBezTo>
                  <a:pt x="77558" y="351458"/>
                  <a:pt x="82859" y="358066"/>
                  <a:pt x="88777" y="363985"/>
                </a:cubicBezTo>
                <a:cubicBezTo>
                  <a:pt x="90315" y="374754"/>
                  <a:pt x="94913" y="433395"/>
                  <a:pt x="106532" y="452761"/>
                </a:cubicBezTo>
                <a:cubicBezTo>
                  <a:pt x="110838" y="459938"/>
                  <a:pt x="118369" y="464598"/>
                  <a:pt x="124288" y="470517"/>
                </a:cubicBezTo>
                <a:cubicBezTo>
                  <a:pt x="149435" y="545963"/>
                  <a:pt x="114363" y="453975"/>
                  <a:pt x="150921" y="514905"/>
                </a:cubicBezTo>
                <a:cubicBezTo>
                  <a:pt x="155736" y="522929"/>
                  <a:pt x="154983" y="533514"/>
                  <a:pt x="159798" y="541538"/>
                </a:cubicBezTo>
                <a:cubicBezTo>
                  <a:pt x="164104" y="548715"/>
                  <a:pt x="172532" y="552598"/>
                  <a:pt x="177554" y="559294"/>
                </a:cubicBezTo>
                <a:cubicBezTo>
                  <a:pt x="190357" y="576365"/>
                  <a:pt x="192015" y="609052"/>
                  <a:pt x="213064" y="612560"/>
                </a:cubicBezTo>
                <a:lnTo>
                  <a:pt x="266331" y="621437"/>
                </a:lnTo>
                <a:cubicBezTo>
                  <a:pt x="313209" y="637063"/>
                  <a:pt x="285177" y="625124"/>
                  <a:pt x="346230" y="665826"/>
                </a:cubicBezTo>
                <a:cubicBezTo>
                  <a:pt x="355108" y="671744"/>
                  <a:pt x="362741" y="680207"/>
                  <a:pt x="372863" y="683581"/>
                </a:cubicBezTo>
                <a:cubicBezTo>
                  <a:pt x="381741" y="686540"/>
                  <a:pt x="391126" y="688274"/>
                  <a:pt x="399496" y="692459"/>
                </a:cubicBezTo>
                <a:cubicBezTo>
                  <a:pt x="409039" y="697231"/>
                  <a:pt x="416379" y="705881"/>
                  <a:pt x="426129" y="710214"/>
                </a:cubicBezTo>
                <a:cubicBezTo>
                  <a:pt x="443232" y="717815"/>
                  <a:pt x="479395" y="727969"/>
                  <a:pt x="479395" y="727969"/>
                </a:cubicBezTo>
                <a:cubicBezTo>
                  <a:pt x="524382" y="772959"/>
                  <a:pt x="466161" y="720028"/>
                  <a:pt x="523783" y="754602"/>
                </a:cubicBezTo>
                <a:cubicBezTo>
                  <a:pt x="530960" y="758908"/>
                  <a:pt x="534052" y="768615"/>
                  <a:pt x="541538" y="772358"/>
                </a:cubicBezTo>
                <a:cubicBezTo>
                  <a:pt x="558278" y="780728"/>
                  <a:pt x="577049" y="784195"/>
                  <a:pt x="594804" y="790113"/>
                </a:cubicBezTo>
                <a:lnTo>
                  <a:pt x="621437" y="798991"/>
                </a:lnTo>
                <a:cubicBezTo>
                  <a:pt x="627356" y="804909"/>
                  <a:pt x="632016" y="812440"/>
                  <a:pt x="639193" y="816746"/>
                </a:cubicBezTo>
                <a:cubicBezTo>
                  <a:pt x="656007" y="826834"/>
                  <a:pt x="708330" y="832707"/>
                  <a:pt x="719092" y="834501"/>
                </a:cubicBezTo>
                <a:cubicBezTo>
                  <a:pt x="736847" y="840420"/>
                  <a:pt x="754201" y="847718"/>
                  <a:pt x="772358" y="852257"/>
                </a:cubicBezTo>
                <a:cubicBezTo>
                  <a:pt x="784195" y="855216"/>
                  <a:pt x="796182" y="857628"/>
                  <a:pt x="807868" y="861134"/>
                </a:cubicBezTo>
                <a:cubicBezTo>
                  <a:pt x="825795" y="866512"/>
                  <a:pt x="861134" y="878890"/>
                  <a:pt x="861134" y="878890"/>
                </a:cubicBezTo>
                <a:cubicBezTo>
                  <a:pt x="916436" y="934189"/>
                  <a:pt x="836370" y="859421"/>
                  <a:pt x="905523" y="905523"/>
                </a:cubicBezTo>
                <a:cubicBezTo>
                  <a:pt x="915969" y="912487"/>
                  <a:pt x="922511" y="924119"/>
                  <a:pt x="932156" y="932156"/>
                </a:cubicBezTo>
                <a:cubicBezTo>
                  <a:pt x="970317" y="963956"/>
                  <a:pt x="945385" y="938771"/>
                  <a:pt x="985422" y="958789"/>
                </a:cubicBezTo>
                <a:cubicBezTo>
                  <a:pt x="994965" y="963561"/>
                  <a:pt x="1002305" y="972211"/>
                  <a:pt x="1012055" y="976544"/>
                </a:cubicBezTo>
                <a:cubicBezTo>
                  <a:pt x="1029158" y="984145"/>
                  <a:pt x="1047566" y="988381"/>
                  <a:pt x="1065321" y="994299"/>
                </a:cubicBezTo>
                <a:cubicBezTo>
                  <a:pt x="1074199" y="997258"/>
                  <a:pt x="1084168" y="997986"/>
                  <a:pt x="1091954" y="1003177"/>
                </a:cubicBezTo>
                <a:cubicBezTo>
                  <a:pt x="1109709" y="1015014"/>
                  <a:pt x="1124976" y="1031940"/>
                  <a:pt x="1145220" y="1038688"/>
                </a:cubicBezTo>
                <a:cubicBezTo>
                  <a:pt x="1223908" y="1064917"/>
                  <a:pt x="1179885" y="1054376"/>
                  <a:pt x="1278385" y="1065321"/>
                </a:cubicBezTo>
                <a:cubicBezTo>
                  <a:pt x="1322773" y="1062362"/>
                  <a:pt x="1377023" y="1084496"/>
                  <a:pt x="1411550" y="1056443"/>
                </a:cubicBezTo>
                <a:cubicBezTo>
                  <a:pt x="1439206" y="1033973"/>
                  <a:pt x="1420428" y="985545"/>
                  <a:pt x="1420428" y="949911"/>
                </a:cubicBezTo>
                <a:cubicBezTo>
                  <a:pt x="1420428" y="867000"/>
                  <a:pt x="1416149" y="784120"/>
                  <a:pt x="1411550" y="701336"/>
                </a:cubicBezTo>
                <a:cubicBezTo>
                  <a:pt x="1410227" y="677515"/>
                  <a:pt x="1406940" y="653788"/>
                  <a:pt x="1402672" y="630315"/>
                </a:cubicBezTo>
                <a:cubicBezTo>
                  <a:pt x="1400998" y="621108"/>
                  <a:pt x="1396366" y="612680"/>
                  <a:pt x="1393795" y="603682"/>
                </a:cubicBezTo>
                <a:cubicBezTo>
                  <a:pt x="1390443" y="591950"/>
                  <a:pt x="1387100" y="580176"/>
                  <a:pt x="1384917" y="568171"/>
                </a:cubicBezTo>
                <a:cubicBezTo>
                  <a:pt x="1375614" y="517006"/>
                  <a:pt x="1382418" y="505080"/>
                  <a:pt x="1358284" y="461639"/>
                </a:cubicBezTo>
                <a:cubicBezTo>
                  <a:pt x="1351098" y="448705"/>
                  <a:pt x="1340251" y="438168"/>
                  <a:pt x="1331651" y="426128"/>
                </a:cubicBezTo>
                <a:cubicBezTo>
                  <a:pt x="1306554" y="390992"/>
                  <a:pt x="1325905" y="403498"/>
                  <a:pt x="1287263" y="390618"/>
                </a:cubicBezTo>
                <a:cubicBezTo>
                  <a:pt x="1235605" y="338960"/>
                  <a:pt x="1310069" y="411102"/>
                  <a:pt x="1242874" y="355107"/>
                </a:cubicBezTo>
                <a:cubicBezTo>
                  <a:pt x="1233229" y="347070"/>
                  <a:pt x="1227216" y="334571"/>
                  <a:pt x="1216241" y="328474"/>
                </a:cubicBezTo>
                <a:cubicBezTo>
                  <a:pt x="1199880" y="319385"/>
                  <a:pt x="1162975" y="310719"/>
                  <a:pt x="1162975" y="310719"/>
                </a:cubicBezTo>
                <a:cubicBezTo>
                  <a:pt x="1157057" y="304800"/>
                  <a:pt x="1152840" y="296427"/>
                  <a:pt x="1145220" y="292963"/>
                </a:cubicBezTo>
                <a:cubicBezTo>
                  <a:pt x="1107949" y="276021"/>
                  <a:pt x="1068999" y="267249"/>
                  <a:pt x="1029810" y="257453"/>
                </a:cubicBezTo>
                <a:cubicBezTo>
                  <a:pt x="1020932" y="251534"/>
                  <a:pt x="1013204" y="243343"/>
                  <a:pt x="1003177" y="239697"/>
                </a:cubicBezTo>
                <a:cubicBezTo>
                  <a:pt x="980244" y="231358"/>
                  <a:pt x="932156" y="221942"/>
                  <a:pt x="932156" y="221942"/>
                </a:cubicBezTo>
                <a:cubicBezTo>
                  <a:pt x="926237" y="216024"/>
                  <a:pt x="921886" y="207930"/>
                  <a:pt x="914400" y="204187"/>
                </a:cubicBezTo>
                <a:cubicBezTo>
                  <a:pt x="903487" y="198731"/>
                  <a:pt x="890576" y="198815"/>
                  <a:pt x="878890" y="195309"/>
                </a:cubicBezTo>
                <a:cubicBezTo>
                  <a:pt x="860964" y="189931"/>
                  <a:pt x="843379" y="183472"/>
                  <a:pt x="825624" y="177554"/>
                </a:cubicBezTo>
                <a:lnTo>
                  <a:pt x="798991" y="168676"/>
                </a:lnTo>
                <a:cubicBezTo>
                  <a:pt x="790113" y="165717"/>
                  <a:pt x="781047" y="163273"/>
                  <a:pt x="772358" y="159798"/>
                </a:cubicBezTo>
                <a:cubicBezTo>
                  <a:pt x="757562" y="153880"/>
                  <a:pt x="742890" y="147638"/>
                  <a:pt x="727969" y="142043"/>
                </a:cubicBezTo>
                <a:cubicBezTo>
                  <a:pt x="719207" y="138757"/>
                  <a:pt x="710098" y="136451"/>
                  <a:pt x="701336" y="133165"/>
                </a:cubicBezTo>
                <a:cubicBezTo>
                  <a:pt x="686415" y="127570"/>
                  <a:pt x="671201" y="122537"/>
                  <a:pt x="656948" y="115410"/>
                </a:cubicBezTo>
                <a:cubicBezTo>
                  <a:pt x="592117" y="82995"/>
                  <a:pt x="679985" y="102373"/>
                  <a:pt x="559294" y="62144"/>
                </a:cubicBezTo>
                <a:lnTo>
                  <a:pt x="479395" y="35511"/>
                </a:lnTo>
                <a:lnTo>
                  <a:pt x="426129" y="1775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5204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258097" y="1165123"/>
            <a:ext cx="8731045" cy="1723549"/>
          </a:xfrm>
          <a:prstGeom prst="rect">
            <a:avLst/>
          </a:prstGeom>
          <a:noFill/>
        </p:spPr>
        <p:txBody>
          <a:bodyPr wrap="square" rtlCol="0">
            <a:spAutoFit/>
          </a:bodyPr>
          <a:lstStyle/>
          <a:p>
            <a:pPr algn="ctr"/>
            <a:r>
              <a:rPr lang="fr-FR" sz="3200" b="1"/>
              <a:t>Failles</a:t>
            </a:r>
          </a:p>
          <a:p>
            <a:pPr algn="ctr"/>
            <a:endParaRPr lang="fr-FR" sz="1000" b="1"/>
          </a:p>
          <a:p>
            <a:pPr algn="ctr"/>
            <a:r>
              <a:rPr lang="fr-FR" b="1">
                <a:solidFill>
                  <a:srgbClr val="00B0F0"/>
                </a:solidFill>
              </a:rPr>
              <a:t>Une faille </a:t>
            </a:r>
            <a:r>
              <a:rPr lang="fr-FR"/>
              <a:t>est une fracture </a:t>
            </a:r>
            <a:r>
              <a:rPr lang="fr-FR" b="1">
                <a:solidFill>
                  <a:srgbClr val="00B0F0"/>
                </a:solidFill>
              </a:rPr>
              <a:t>cisaillante</a:t>
            </a:r>
            <a:r>
              <a:rPr lang="fr-FR" b="1"/>
              <a:t> </a:t>
            </a:r>
            <a:r>
              <a:rPr lang="fr-FR"/>
              <a:t>impliquant </a:t>
            </a:r>
            <a:r>
              <a:rPr lang="fr-FR" b="1">
                <a:solidFill>
                  <a:srgbClr val="00B0F0"/>
                </a:solidFill>
              </a:rPr>
              <a:t>un glissement </a:t>
            </a:r>
            <a:r>
              <a:rPr lang="fr-FR"/>
              <a:t>relatif de deux blocs &gt;</a:t>
            </a:r>
          </a:p>
          <a:p>
            <a:pPr algn="ctr"/>
            <a:r>
              <a:rPr lang="fr-FR"/>
              <a:t>0.5 mm. Mode II ou Mode III</a:t>
            </a:r>
            <a:endParaRPr lang="fr-FR" sz="3200" b="1"/>
          </a:p>
          <a:p>
            <a:pPr algn="ctr"/>
            <a:endParaRPr lang="fr-FR" sz="1000" b="1"/>
          </a:p>
          <a:p>
            <a:pPr algn="ctr"/>
            <a:endParaRPr lang="fr-FR" dirty="0"/>
          </a:p>
        </p:txBody>
      </p:sp>
      <p:pic>
        <p:nvPicPr>
          <p:cNvPr id="2050" name="Picture 2" descr="Crochons, brèche de faille… : les déformations associées aux mouvements le  long d'une faille — Planet-Terre">
            <a:extLst>
              <a:ext uri="{FF2B5EF4-FFF2-40B4-BE49-F238E27FC236}">
                <a16:creationId xmlns:a16="http://schemas.microsoft.com/office/drawing/2014/main" id="{4FAD3A06-E9DA-4B11-B608-C6C2EA8181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497" y="2535370"/>
            <a:ext cx="6835877" cy="394487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A3B69B7-5F60-49CD-96F3-3DEADC89B455}"/>
              </a:ext>
            </a:extLst>
          </p:cNvPr>
          <p:cNvSpPr txBox="1"/>
          <p:nvPr/>
        </p:nvSpPr>
        <p:spPr>
          <a:xfrm>
            <a:off x="1164983" y="6488668"/>
            <a:ext cx="3940694" cy="369332"/>
          </a:xfrm>
          <a:prstGeom prst="rect">
            <a:avLst/>
          </a:prstGeom>
          <a:noFill/>
        </p:spPr>
        <p:txBody>
          <a:bodyPr wrap="none" rtlCol="0">
            <a:spAutoFit/>
          </a:bodyPr>
          <a:lstStyle/>
          <a:p>
            <a:r>
              <a:rPr lang="fr-FR" dirty="0"/>
              <a:t>Source: https://planet-terre.ens-lyon.fr/</a:t>
            </a:r>
          </a:p>
        </p:txBody>
      </p:sp>
      <p:sp>
        <p:nvSpPr>
          <p:cNvPr id="17" name="ZoneTexte 16">
            <a:extLst>
              <a:ext uri="{FF2B5EF4-FFF2-40B4-BE49-F238E27FC236}">
                <a16:creationId xmlns:a16="http://schemas.microsoft.com/office/drawing/2014/main" id="{53E1D7D9-E698-4023-A946-F3EEDCE73735}"/>
              </a:ext>
            </a:extLst>
          </p:cNvPr>
          <p:cNvSpPr txBox="1"/>
          <p:nvPr/>
        </p:nvSpPr>
        <p:spPr>
          <a:xfrm>
            <a:off x="1238864" y="2567876"/>
            <a:ext cx="6873035" cy="369332"/>
          </a:xfrm>
          <a:prstGeom prst="rect">
            <a:avLst/>
          </a:prstGeom>
          <a:noFill/>
        </p:spPr>
        <p:txBody>
          <a:bodyPr wrap="none" rtlCol="0">
            <a:spAutoFit/>
          </a:bodyPr>
          <a:lstStyle/>
          <a:p>
            <a:r>
              <a:rPr lang="fr-FR" dirty="0">
                <a:solidFill>
                  <a:schemeClr val="bg1"/>
                </a:solidFill>
              </a:rPr>
              <a:t>Exemple d’une faille de type normale affectant une série sédimentaire</a:t>
            </a:r>
          </a:p>
        </p:txBody>
      </p:sp>
      <p:cxnSp>
        <p:nvCxnSpPr>
          <p:cNvPr id="18" name="Connecteur droit 17">
            <a:extLst>
              <a:ext uri="{FF2B5EF4-FFF2-40B4-BE49-F238E27FC236}">
                <a16:creationId xmlns:a16="http://schemas.microsoft.com/office/drawing/2014/main" id="{CEFC31F3-206E-4CE4-B3D3-E7E2D6A42F7C}"/>
              </a:ext>
            </a:extLst>
          </p:cNvPr>
          <p:cNvCxnSpPr/>
          <p:nvPr/>
        </p:nvCxnSpPr>
        <p:spPr>
          <a:xfrm>
            <a:off x="1972904" y="3052560"/>
            <a:ext cx="0" cy="123886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8C50A650-80FA-4BC7-9E3F-0BFD94748C3E}"/>
              </a:ext>
            </a:extLst>
          </p:cNvPr>
          <p:cNvSpPr txBox="1"/>
          <p:nvPr/>
        </p:nvSpPr>
        <p:spPr>
          <a:xfrm>
            <a:off x="1128980" y="3397573"/>
            <a:ext cx="838691" cy="523220"/>
          </a:xfrm>
          <a:prstGeom prst="rect">
            <a:avLst/>
          </a:prstGeom>
          <a:noFill/>
        </p:spPr>
        <p:txBody>
          <a:bodyPr wrap="none" rtlCol="0">
            <a:spAutoFit/>
          </a:bodyPr>
          <a:lstStyle/>
          <a:p>
            <a:r>
              <a:rPr lang="fr-FR" sz="2800" b="1" dirty="0">
                <a:solidFill>
                  <a:schemeClr val="bg1"/>
                </a:solidFill>
              </a:rPr>
              <a:t>~2m</a:t>
            </a:r>
          </a:p>
        </p:txBody>
      </p:sp>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2262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I-Rappels</a:t>
            </a:r>
          </a:p>
        </p:txBody>
      </p:sp>
    </p:spTree>
    <p:extLst>
      <p:ext uri="{BB962C8B-B14F-4D97-AF65-F5344CB8AC3E}">
        <p14:creationId xmlns:p14="http://schemas.microsoft.com/office/powerpoint/2010/main" val="2651125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7058535"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Quantification de l’extension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0D9FB0B-C4E6-4625-A601-1E8EBD580F76}"/>
              </a:ext>
            </a:extLst>
          </p:cNvPr>
          <p:cNvSpPr/>
          <p:nvPr/>
        </p:nvSpPr>
        <p:spPr>
          <a:xfrm>
            <a:off x="6933460" y="976868"/>
            <a:ext cx="1738162" cy="709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A2B66960-CFCA-462F-AFA6-DE4963123FB0}"/>
              </a:ext>
            </a:extLst>
          </p:cNvPr>
          <p:cNvSpPr txBox="1"/>
          <p:nvPr/>
        </p:nvSpPr>
        <p:spPr>
          <a:xfrm>
            <a:off x="2072511" y="976868"/>
            <a:ext cx="5919184" cy="584775"/>
          </a:xfrm>
          <a:prstGeom prst="rect">
            <a:avLst/>
          </a:prstGeom>
          <a:noFill/>
        </p:spPr>
        <p:txBody>
          <a:bodyPr wrap="none" rtlCol="0">
            <a:spAutoFit/>
          </a:bodyPr>
          <a:lstStyle/>
          <a:p>
            <a:r>
              <a:rPr lang="fr-FR" sz="3200" dirty="0">
                <a:solidFill>
                  <a:srgbClr val="FF0000"/>
                </a:solidFill>
              </a:rPr>
              <a:t>Exemple de l’Afar (Afrique de l’Est)</a:t>
            </a:r>
          </a:p>
        </p:txBody>
      </p:sp>
      <p:sp>
        <p:nvSpPr>
          <p:cNvPr id="3" name="Forme libre : forme 2">
            <a:extLst>
              <a:ext uri="{FF2B5EF4-FFF2-40B4-BE49-F238E27FC236}">
                <a16:creationId xmlns:a16="http://schemas.microsoft.com/office/drawing/2014/main" id="{1B083039-425D-421F-B7DF-22F242E013E6}"/>
              </a:ext>
            </a:extLst>
          </p:cNvPr>
          <p:cNvSpPr/>
          <p:nvPr/>
        </p:nvSpPr>
        <p:spPr>
          <a:xfrm>
            <a:off x="5717219" y="2654423"/>
            <a:ext cx="1426656" cy="1070834"/>
          </a:xfrm>
          <a:custGeom>
            <a:avLst/>
            <a:gdLst>
              <a:gd name="connsiteX0" fmla="*/ 0 w 1426656"/>
              <a:gd name="connsiteY0" fmla="*/ 0 h 1070834"/>
              <a:gd name="connsiteX1" fmla="*/ 0 w 1426656"/>
              <a:gd name="connsiteY1" fmla="*/ 0 h 1070834"/>
              <a:gd name="connsiteX2" fmla="*/ 8878 w 1426656"/>
              <a:gd name="connsiteY2" fmla="*/ 186431 h 1070834"/>
              <a:gd name="connsiteX3" fmla="*/ 26633 w 1426656"/>
              <a:gd name="connsiteY3" fmla="*/ 239697 h 1070834"/>
              <a:gd name="connsiteX4" fmla="*/ 44389 w 1426656"/>
              <a:gd name="connsiteY4" fmla="*/ 328474 h 1070834"/>
              <a:gd name="connsiteX5" fmla="*/ 71022 w 1426656"/>
              <a:gd name="connsiteY5" fmla="*/ 346229 h 1070834"/>
              <a:gd name="connsiteX6" fmla="*/ 88777 w 1426656"/>
              <a:gd name="connsiteY6" fmla="*/ 363985 h 1070834"/>
              <a:gd name="connsiteX7" fmla="*/ 106532 w 1426656"/>
              <a:gd name="connsiteY7" fmla="*/ 452761 h 1070834"/>
              <a:gd name="connsiteX8" fmla="*/ 124288 w 1426656"/>
              <a:gd name="connsiteY8" fmla="*/ 470517 h 1070834"/>
              <a:gd name="connsiteX9" fmla="*/ 150921 w 1426656"/>
              <a:gd name="connsiteY9" fmla="*/ 514905 h 1070834"/>
              <a:gd name="connsiteX10" fmla="*/ 159798 w 1426656"/>
              <a:gd name="connsiteY10" fmla="*/ 541538 h 1070834"/>
              <a:gd name="connsiteX11" fmla="*/ 177554 w 1426656"/>
              <a:gd name="connsiteY11" fmla="*/ 559294 h 1070834"/>
              <a:gd name="connsiteX12" fmla="*/ 213064 w 1426656"/>
              <a:gd name="connsiteY12" fmla="*/ 612560 h 1070834"/>
              <a:gd name="connsiteX13" fmla="*/ 266331 w 1426656"/>
              <a:gd name="connsiteY13" fmla="*/ 621437 h 1070834"/>
              <a:gd name="connsiteX14" fmla="*/ 346230 w 1426656"/>
              <a:gd name="connsiteY14" fmla="*/ 665826 h 1070834"/>
              <a:gd name="connsiteX15" fmla="*/ 372863 w 1426656"/>
              <a:gd name="connsiteY15" fmla="*/ 683581 h 1070834"/>
              <a:gd name="connsiteX16" fmla="*/ 399496 w 1426656"/>
              <a:gd name="connsiteY16" fmla="*/ 692459 h 1070834"/>
              <a:gd name="connsiteX17" fmla="*/ 426129 w 1426656"/>
              <a:gd name="connsiteY17" fmla="*/ 710214 h 1070834"/>
              <a:gd name="connsiteX18" fmla="*/ 479395 w 1426656"/>
              <a:gd name="connsiteY18" fmla="*/ 727969 h 1070834"/>
              <a:gd name="connsiteX19" fmla="*/ 523783 w 1426656"/>
              <a:gd name="connsiteY19" fmla="*/ 754602 h 1070834"/>
              <a:gd name="connsiteX20" fmla="*/ 541538 w 1426656"/>
              <a:gd name="connsiteY20" fmla="*/ 772358 h 1070834"/>
              <a:gd name="connsiteX21" fmla="*/ 594804 w 1426656"/>
              <a:gd name="connsiteY21" fmla="*/ 790113 h 1070834"/>
              <a:gd name="connsiteX22" fmla="*/ 621437 w 1426656"/>
              <a:gd name="connsiteY22" fmla="*/ 798991 h 1070834"/>
              <a:gd name="connsiteX23" fmla="*/ 639193 w 1426656"/>
              <a:gd name="connsiteY23" fmla="*/ 816746 h 1070834"/>
              <a:gd name="connsiteX24" fmla="*/ 719092 w 1426656"/>
              <a:gd name="connsiteY24" fmla="*/ 834501 h 1070834"/>
              <a:gd name="connsiteX25" fmla="*/ 772358 w 1426656"/>
              <a:gd name="connsiteY25" fmla="*/ 852257 h 1070834"/>
              <a:gd name="connsiteX26" fmla="*/ 807868 w 1426656"/>
              <a:gd name="connsiteY26" fmla="*/ 861134 h 1070834"/>
              <a:gd name="connsiteX27" fmla="*/ 861134 w 1426656"/>
              <a:gd name="connsiteY27" fmla="*/ 878890 h 1070834"/>
              <a:gd name="connsiteX28" fmla="*/ 905523 w 1426656"/>
              <a:gd name="connsiteY28" fmla="*/ 905523 h 1070834"/>
              <a:gd name="connsiteX29" fmla="*/ 932156 w 1426656"/>
              <a:gd name="connsiteY29" fmla="*/ 932156 h 1070834"/>
              <a:gd name="connsiteX30" fmla="*/ 985422 w 1426656"/>
              <a:gd name="connsiteY30" fmla="*/ 958789 h 1070834"/>
              <a:gd name="connsiteX31" fmla="*/ 1012055 w 1426656"/>
              <a:gd name="connsiteY31" fmla="*/ 976544 h 1070834"/>
              <a:gd name="connsiteX32" fmla="*/ 1065321 w 1426656"/>
              <a:gd name="connsiteY32" fmla="*/ 994299 h 1070834"/>
              <a:gd name="connsiteX33" fmla="*/ 1091954 w 1426656"/>
              <a:gd name="connsiteY33" fmla="*/ 1003177 h 1070834"/>
              <a:gd name="connsiteX34" fmla="*/ 1145220 w 1426656"/>
              <a:gd name="connsiteY34" fmla="*/ 1038688 h 1070834"/>
              <a:gd name="connsiteX35" fmla="*/ 1278385 w 1426656"/>
              <a:gd name="connsiteY35" fmla="*/ 1065321 h 1070834"/>
              <a:gd name="connsiteX36" fmla="*/ 1411550 w 1426656"/>
              <a:gd name="connsiteY36" fmla="*/ 1056443 h 1070834"/>
              <a:gd name="connsiteX37" fmla="*/ 1420428 w 1426656"/>
              <a:gd name="connsiteY37" fmla="*/ 949911 h 1070834"/>
              <a:gd name="connsiteX38" fmla="*/ 1411550 w 1426656"/>
              <a:gd name="connsiteY38" fmla="*/ 701336 h 1070834"/>
              <a:gd name="connsiteX39" fmla="*/ 1402672 w 1426656"/>
              <a:gd name="connsiteY39" fmla="*/ 630315 h 1070834"/>
              <a:gd name="connsiteX40" fmla="*/ 1393795 w 1426656"/>
              <a:gd name="connsiteY40" fmla="*/ 603682 h 1070834"/>
              <a:gd name="connsiteX41" fmla="*/ 1384917 w 1426656"/>
              <a:gd name="connsiteY41" fmla="*/ 568171 h 1070834"/>
              <a:gd name="connsiteX42" fmla="*/ 1358284 w 1426656"/>
              <a:gd name="connsiteY42" fmla="*/ 461639 h 1070834"/>
              <a:gd name="connsiteX43" fmla="*/ 1331651 w 1426656"/>
              <a:gd name="connsiteY43" fmla="*/ 426128 h 1070834"/>
              <a:gd name="connsiteX44" fmla="*/ 1287263 w 1426656"/>
              <a:gd name="connsiteY44" fmla="*/ 390618 h 1070834"/>
              <a:gd name="connsiteX45" fmla="*/ 1242874 w 1426656"/>
              <a:gd name="connsiteY45" fmla="*/ 355107 h 1070834"/>
              <a:gd name="connsiteX46" fmla="*/ 1216241 w 1426656"/>
              <a:gd name="connsiteY46" fmla="*/ 328474 h 1070834"/>
              <a:gd name="connsiteX47" fmla="*/ 1162975 w 1426656"/>
              <a:gd name="connsiteY47" fmla="*/ 310719 h 1070834"/>
              <a:gd name="connsiteX48" fmla="*/ 1145220 w 1426656"/>
              <a:gd name="connsiteY48" fmla="*/ 292963 h 1070834"/>
              <a:gd name="connsiteX49" fmla="*/ 1029810 w 1426656"/>
              <a:gd name="connsiteY49" fmla="*/ 257453 h 1070834"/>
              <a:gd name="connsiteX50" fmla="*/ 1003177 w 1426656"/>
              <a:gd name="connsiteY50" fmla="*/ 239697 h 1070834"/>
              <a:gd name="connsiteX51" fmla="*/ 932156 w 1426656"/>
              <a:gd name="connsiteY51" fmla="*/ 221942 h 1070834"/>
              <a:gd name="connsiteX52" fmla="*/ 914400 w 1426656"/>
              <a:gd name="connsiteY52" fmla="*/ 204187 h 1070834"/>
              <a:gd name="connsiteX53" fmla="*/ 878890 w 1426656"/>
              <a:gd name="connsiteY53" fmla="*/ 195309 h 1070834"/>
              <a:gd name="connsiteX54" fmla="*/ 825624 w 1426656"/>
              <a:gd name="connsiteY54" fmla="*/ 177554 h 1070834"/>
              <a:gd name="connsiteX55" fmla="*/ 798991 w 1426656"/>
              <a:gd name="connsiteY55" fmla="*/ 168676 h 1070834"/>
              <a:gd name="connsiteX56" fmla="*/ 772358 w 1426656"/>
              <a:gd name="connsiteY56" fmla="*/ 159798 h 1070834"/>
              <a:gd name="connsiteX57" fmla="*/ 727969 w 1426656"/>
              <a:gd name="connsiteY57" fmla="*/ 142043 h 1070834"/>
              <a:gd name="connsiteX58" fmla="*/ 701336 w 1426656"/>
              <a:gd name="connsiteY58" fmla="*/ 133165 h 1070834"/>
              <a:gd name="connsiteX59" fmla="*/ 656948 w 1426656"/>
              <a:gd name="connsiteY59" fmla="*/ 115410 h 1070834"/>
              <a:gd name="connsiteX60" fmla="*/ 559294 w 1426656"/>
              <a:gd name="connsiteY60" fmla="*/ 62144 h 1070834"/>
              <a:gd name="connsiteX61" fmla="*/ 479395 w 1426656"/>
              <a:gd name="connsiteY61" fmla="*/ 35511 h 1070834"/>
              <a:gd name="connsiteX62" fmla="*/ 426129 w 1426656"/>
              <a:gd name="connsiteY62" fmla="*/ 17756 h 1070834"/>
              <a:gd name="connsiteX63" fmla="*/ 0 w 1426656"/>
              <a:gd name="connsiteY63" fmla="*/ 0 h 107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426656" h="1070834">
                <a:moveTo>
                  <a:pt x="0" y="0"/>
                </a:moveTo>
                <a:lnTo>
                  <a:pt x="0" y="0"/>
                </a:lnTo>
                <a:cubicBezTo>
                  <a:pt x="2959" y="62144"/>
                  <a:pt x="2008" y="124597"/>
                  <a:pt x="8878" y="186431"/>
                </a:cubicBezTo>
                <a:cubicBezTo>
                  <a:pt x="10945" y="205032"/>
                  <a:pt x="23556" y="221236"/>
                  <a:pt x="26633" y="239697"/>
                </a:cubicBezTo>
                <a:cubicBezTo>
                  <a:pt x="26662" y="239873"/>
                  <a:pt x="38503" y="319645"/>
                  <a:pt x="44389" y="328474"/>
                </a:cubicBezTo>
                <a:cubicBezTo>
                  <a:pt x="50307" y="337352"/>
                  <a:pt x="62691" y="339564"/>
                  <a:pt x="71022" y="346229"/>
                </a:cubicBezTo>
                <a:cubicBezTo>
                  <a:pt x="77558" y="351458"/>
                  <a:pt x="82859" y="358066"/>
                  <a:pt x="88777" y="363985"/>
                </a:cubicBezTo>
                <a:cubicBezTo>
                  <a:pt x="90315" y="374754"/>
                  <a:pt x="94913" y="433395"/>
                  <a:pt x="106532" y="452761"/>
                </a:cubicBezTo>
                <a:cubicBezTo>
                  <a:pt x="110838" y="459938"/>
                  <a:pt x="118369" y="464598"/>
                  <a:pt x="124288" y="470517"/>
                </a:cubicBezTo>
                <a:cubicBezTo>
                  <a:pt x="149435" y="545963"/>
                  <a:pt x="114363" y="453975"/>
                  <a:pt x="150921" y="514905"/>
                </a:cubicBezTo>
                <a:cubicBezTo>
                  <a:pt x="155736" y="522929"/>
                  <a:pt x="154983" y="533514"/>
                  <a:pt x="159798" y="541538"/>
                </a:cubicBezTo>
                <a:cubicBezTo>
                  <a:pt x="164104" y="548715"/>
                  <a:pt x="172532" y="552598"/>
                  <a:pt x="177554" y="559294"/>
                </a:cubicBezTo>
                <a:cubicBezTo>
                  <a:pt x="190357" y="576365"/>
                  <a:pt x="192015" y="609052"/>
                  <a:pt x="213064" y="612560"/>
                </a:cubicBezTo>
                <a:lnTo>
                  <a:pt x="266331" y="621437"/>
                </a:lnTo>
                <a:cubicBezTo>
                  <a:pt x="313209" y="637063"/>
                  <a:pt x="285177" y="625124"/>
                  <a:pt x="346230" y="665826"/>
                </a:cubicBezTo>
                <a:cubicBezTo>
                  <a:pt x="355108" y="671744"/>
                  <a:pt x="362741" y="680207"/>
                  <a:pt x="372863" y="683581"/>
                </a:cubicBezTo>
                <a:cubicBezTo>
                  <a:pt x="381741" y="686540"/>
                  <a:pt x="391126" y="688274"/>
                  <a:pt x="399496" y="692459"/>
                </a:cubicBezTo>
                <a:cubicBezTo>
                  <a:pt x="409039" y="697231"/>
                  <a:pt x="416379" y="705881"/>
                  <a:pt x="426129" y="710214"/>
                </a:cubicBezTo>
                <a:cubicBezTo>
                  <a:pt x="443232" y="717815"/>
                  <a:pt x="479395" y="727969"/>
                  <a:pt x="479395" y="727969"/>
                </a:cubicBezTo>
                <a:cubicBezTo>
                  <a:pt x="524382" y="772959"/>
                  <a:pt x="466161" y="720028"/>
                  <a:pt x="523783" y="754602"/>
                </a:cubicBezTo>
                <a:cubicBezTo>
                  <a:pt x="530960" y="758908"/>
                  <a:pt x="534052" y="768615"/>
                  <a:pt x="541538" y="772358"/>
                </a:cubicBezTo>
                <a:cubicBezTo>
                  <a:pt x="558278" y="780728"/>
                  <a:pt x="577049" y="784195"/>
                  <a:pt x="594804" y="790113"/>
                </a:cubicBezTo>
                <a:lnTo>
                  <a:pt x="621437" y="798991"/>
                </a:lnTo>
                <a:cubicBezTo>
                  <a:pt x="627356" y="804909"/>
                  <a:pt x="632016" y="812440"/>
                  <a:pt x="639193" y="816746"/>
                </a:cubicBezTo>
                <a:cubicBezTo>
                  <a:pt x="656007" y="826834"/>
                  <a:pt x="708330" y="832707"/>
                  <a:pt x="719092" y="834501"/>
                </a:cubicBezTo>
                <a:cubicBezTo>
                  <a:pt x="736847" y="840420"/>
                  <a:pt x="754201" y="847718"/>
                  <a:pt x="772358" y="852257"/>
                </a:cubicBezTo>
                <a:cubicBezTo>
                  <a:pt x="784195" y="855216"/>
                  <a:pt x="796182" y="857628"/>
                  <a:pt x="807868" y="861134"/>
                </a:cubicBezTo>
                <a:cubicBezTo>
                  <a:pt x="825795" y="866512"/>
                  <a:pt x="861134" y="878890"/>
                  <a:pt x="861134" y="878890"/>
                </a:cubicBezTo>
                <a:cubicBezTo>
                  <a:pt x="916436" y="934189"/>
                  <a:pt x="836370" y="859421"/>
                  <a:pt x="905523" y="905523"/>
                </a:cubicBezTo>
                <a:cubicBezTo>
                  <a:pt x="915969" y="912487"/>
                  <a:pt x="922511" y="924119"/>
                  <a:pt x="932156" y="932156"/>
                </a:cubicBezTo>
                <a:cubicBezTo>
                  <a:pt x="970317" y="963956"/>
                  <a:pt x="945385" y="938771"/>
                  <a:pt x="985422" y="958789"/>
                </a:cubicBezTo>
                <a:cubicBezTo>
                  <a:pt x="994965" y="963561"/>
                  <a:pt x="1002305" y="972211"/>
                  <a:pt x="1012055" y="976544"/>
                </a:cubicBezTo>
                <a:cubicBezTo>
                  <a:pt x="1029158" y="984145"/>
                  <a:pt x="1047566" y="988381"/>
                  <a:pt x="1065321" y="994299"/>
                </a:cubicBezTo>
                <a:cubicBezTo>
                  <a:pt x="1074199" y="997258"/>
                  <a:pt x="1084168" y="997986"/>
                  <a:pt x="1091954" y="1003177"/>
                </a:cubicBezTo>
                <a:cubicBezTo>
                  <a:pt x="1109709" y="1015014"/>
                  <a:pt x="1124976" y="1031940"/>
                  <a:pt x="1145220" y="1038688"/>
                </a:cubicBezTo>
                <a:cubicBezTo>
                  <a:pt x="1223908" y="1064917"/>
                  <a:pt x="1179885" y="1054376"/>
                  <a:pt x="1278385" y="1065321"/>
                </a:cubicBezTo>
                <a:cubicBezTo>
                  <a:pt x="1322773" y="1062362"/>
                  <a:pt x="1377023" y="1084496"/>
                  <a:pt x="1411550" y="1056443"/>
                </a:cubicBezTo>
                <a:cubicBezTo>
                  <a:pt x="1439206" y="1033973"/>
                  <a:pt x="1420428" y="985545"/>
                  <a:pt x="1420428" y="949911"/>
                </a:cubicBezTo>
                <a:cubicBezTo>
                  <a:pt x="1420428" y="867000"/>
                  <a:pt x="1416149" y="784120"/>
                  <a:pt x="1411550" y="701336"/>
                </a:cubicBezTo>
                <a:cubicBezTo>
                  <a:pt x="1410227" y="677515"/>
                  <a:pt x="1406940" y="653788"/>
                  <a:pt x="1402672" y="630315"/>
                </a:cubicBezTo>
                <a:cubicBezTo>
                  <a:pt x="1400998" y="621108"/>
                  <a:pt x="1396366" y="612680"/>
                  <a:pt x="1393795" y="603682"/>
                </a:cubicBezTo>
                <a:cubicBezTo>
                  <a:pt x="1390443" y="591950"/>
                  <a:pt x="1387100" y="580176"/>
                  <a:pt x="1384917" y="568171"/>
                </a:cubicBezTo>
                <a:cubicBezTo>
                  <a:pt x="1375614" y="517006"/>
                  <a:pt x="1382418" y="505080"/>
                  <a:pt x="1358284" y="461639"/>
                </a:cubicBezTo>
                <a:cubicBezTo>
                  <a:pt x="1351098" y="448705"/>
                  <a:pt x="1340251" y="438168"/>
                  <a:pt x="1331651" y="426128"/>
                </a:cubicBezTo>
                <a:cubicBezTo>
                  <a:pt x="1306554" y="390992"/>
                  <a:pt x="1325905" y="403498"/>
                  <a:pt x="1287263" y="390618"/>
                </a:cubicBezTo>
                <a:cubicBezTo>
                  <a:pt x="1235605" y="338960"/>
                  <a:pt x="1310069" y="411102"/>
                  <a:pt x="1242874" y="355107"/>
                </a:cubicBezTo>
                <a:cubicBezTo>
                  <a:pt x="1233229" y="347070"/>
                  <a:pt x="1227216" y="334571"/>
                  <a:pt x="1216241" y="328474"/>
                </a:cubicBezTo>
                <a:cubicBezTo>
                  <a:pt x="1199880" y="319385"/>
                  <a:pt x="1162975" y="310719"/>
                  <a:pt x="1162975" y="310719"/>
                </a:cubicBezTo>
                <a:cubicBezTo>
                  <a:pt x="1157057" y="304800"/>
                  <a:pt x="1152840" y="296427"/>
                  <a:pt x="1145220" y="292963"/>
                </a:cubicBezTo>
                <a:cubicBezTo>
                  <a:pt x="1107949" y="276021"/>
                  <a:pt x="1068999" y="267249"/>
                  <a:pt x="1029810" y="257453"/>
                </a:cubicBezTo>
                <a:cubicBezTo>
                  <a:pt x="1020932" y="251534"/>
                  <a:pt x="1013204" y="243343"/>
                  <a:pt x="1003177" y="239697"/>
                </a:cubicBezTo>
                <a:cubicBezTo>
                  <a:pt x="980244" y="231358"/>
                  <a:pt x="932156" y="221942"/>
                  <a:pt x="932156" y="221942"/>
                </a:cubicBezTo>
                <a:cubicBezTo>
                  <a:pt x="926237" y="216024"/>
                  <a:pt x="921886" y="207930"/>
                  <a:pt x="914400" y="204187"/>
                </a:cubicBezTo>
                <a:cubicBezTo>
                  <a:pt x="903487" y="198731"/>
                  <a:pt x="890576" y="198815"/>
                  <a:pt x="878890" y="195309"/>
                </a:cubicBezTo>
                <a:cubicBezTo>
                  <a:pt x="860964" y="189931"/>
                  <a:pt x="843379" y="183472"/>
                  <a:pt x="825624" y="177554"/>
                </a:cubicBezTo>
                <a:lnTo>
                  <a:pt x="798991" y="168676"/>
                </a:lnTo>
                <a:cubicBezTo>
                  <a:pt x="790113" y="165717"/>
                  <a:pt x="781047" y="163273"/>
                  <a:pt x="772358" y="159798"/>
                </a:cubicBezTo>
                <a:cubicBezTo>
                  <a:pt x="757562" y="153880"/>
                  <a:pt x="742890" y="147638"/>
                  <a:pt x="727969" y="142043"/>
                </a:cubicBezTo>
                <a:cubicBezTo>
                  <a:pt x="719207" y="138757"/>
                  <a:pt x="710098" y="136451"/>
                  <a:pt x="701336" y="133165"/>
                </a:cubicBezTo>
                <a:cubicBezTo>
                  <a:pt x="686415" y="127570"/>
                  <a:pt x="671201" y="122537"/>
                  <a:pt x="656948" y="115410"/>
                </a:cubicBezTo>
                <a:cubicBezTo>
                  <a:pt x="592117" y="82995"/>
                  <a:pt x="679985" y="102373"/>
                  <a:pt x="559294" y="62144"/>
                </a:cubicBezTo>
                <a:lnTo>
                  <a:pt x="479395" y="35511"/>
                </a:lnTo>
                <a:lnTo>
                  <a:pt x="426129" y="1775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F86A4429-436D-4B89-95B4-A87F927F2F0B}"/>
              </a:ext>
            </a:extLst>
          </p:cNvPr>
          <p:cNvPicPr>
            <a:picLocks noChangeAspect="1"/>
          </p:cNvPicPr>
          <p:nvPr/>
        </p:nvPicPr>
        <p:blipFill>
          <a:blip r:embed="rId2"/>
          <a:stretch>
            <a:fillRect/>
          </a:stretch>
        </p:blipFill>
        <p:spPr>
          <a:xfrm>
            <a:off x="4300618" y="1721933"/>
            <a:ext cx="4371004" cy="4805530"/>
          </a:xfrm>
          <a:prstGeom prst="rect">
            <a:avLst/>
          </a:prstGeom>
        </p:spPr>
      </p:pic>
      <p:pic>
        <p:nvPicPr>
          <p:cNvPr id="8" name="Image 7">
            <a:extLst>
              <a:ext uri="{FF2B5EF4-FFF2-40B4-BE49-F238E27FC236}">
                <a16:creationId xmlns:a16="http://schemas.microsoft.com/office/drawing/2014/main" id="{6F1EE88B-6264-4DB0-B829-7E3C160D4A35}"/>
              </a:ext>
            </a:extLst>
          </p:cNvPr>
          <p:cNvPicPr>
            <a:picLocks noChangeAspect="1"/>
          </p:cNvPicPr>
          <p:nvPr/>
        </p:nvPicPr>
        <p:blipFill>
          <a:blip r:embed="rId3"/>
          <a:stretch>
            <a:fillRect/>
          </a:stretch>
        </p:blipFill>
        <p:spPr>
          <a:xfrm>
            <a:off x="151892" y="1693694"/>
            <a:ext cx="3126632" cy="4833769"/>
          </a:xfrm>
          <a:prstGeom prst="rect">
            <a:avLst/>
          </a:prstGeom>
        </p:spPr>
      </p:pic>
      <p:sp>
        <p:nvSpPr>
          <p:cNvPr id="5" name="Rectangle 4">
            <a:extLst>
              <a:ext uri="{FF2B5EF4-FFF2-40B4-BE49-F238E27FC236}">
                <a16:creationId xmlns:a16="http://schemas.microsoft.com/office/drawing/2014/main" id="{4FBA75B6-777A-4AC6-8135-FFF412F9EF96}"/>
              </a:ext>
            </a:extLst>
          </p:cNvPr>
          <p:cNvSpPr/>
          <p:nvPr/>
        </p:nvSpPr>
        <p:spPr>
          <a:xfrm>
            <a:off x="2424418" y="2365695"/>
            <a:ext cx="494951" cy="5033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10">
            <a:extLst>
              <a:ext uri="{FF2B5EF4-FFF2-40B4-BE49-F238E27FC236}">
                <a16:creationId xmlns:a16="http://schemas.microsoft.com/office/drawing/2014/main" id="{FDCABA2D-69CC-4F3D-A27C-2C92C1CBA570}"/>
              </a:ext>
            </a:extLst>
          </p:cNvPr>
          <p:cNvCxnSpPr/>
          <p:nvPr/>
        </p:nvCxnSpPr>
        <p:spPr>
          <a:xfrm flipV="1">
            <a:off x="2927758" y="1721933"/>
            <a:ext cx="1767367" cy="6180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BAB24FF4-0A07-4EA5-B5AF-219BC7DF7E0F}"/>
              </a:ext>
            </a:extLst>
          </p:cNvPr>
          <p:cNvCxnSpPr/>
          <p:nvPr/>
        </p:nvCxnSpPr>
        <p:spPr>
          <a:xfrm>
            <a:off x="2919369" y="2869035"/>
            <a:ext cx="1719743" cy="3422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DF8AB665-E0A1-40B8-8A1E-805734727D90}"/>
              </a:ext>
            </a:extLst>
          </p:cNvPr>
          <p:cNvCxnSpPr/>
          <p:nvPr/>
        </p:nvCxnSpPr>
        <p:spPr>
          <a:xfrm flipV="1">
            <a:off x="5551050" y="3585861"/>
            <a:ext cx="1143365" cy="78480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7BD664A4-E6A0-4AF6-95F7-FA2858950ACB}"/>
              </a:ext>
            </a:extLst>
          </p:cNvPr>
          <p:cNvSpPr txBox="1"/>
          <p:nvPr/>
        </p:nvSpPr>
        <p:spPr>
          <a:xfrm>
            <a:off x="4300618" y="6543754"/>
            <a:ext cx="1246367" cy="276999"/>
          </a:xfrm>
          <a:prstGeom prst="rect">
            <a:avLst/>
          </a:prstGeom>
          <a:noFill/>
        </p:spPr>
        <p:txBody>
          <a:bodyPr wrap="none" rtlCol="0">
            <a:spAutoFit/>
          </a:bodyPr>
          <a:lstStyle/>
          <a:p>
            <a:r>
              <a:rPr lang="fr-FR" sz="1200" dirty="0" err="1"/>
              <a:t>Stab</a:t>
            </a:r>
            <a:r>
              <a:rPr lang="fr-FR" sz="1200" dirty="0"/>
              <a:t> et al. (2015)</a:t>
            </a:r>
          </a:p>
        </p:txBody>
      </p:sp>
    </p:spTree>
    <p:extLst>
      <p:ext uri="{BB962C8B-B14F-4D97-AF65-F5344CB8AC3E}">
        <p14:creationId xmlns:p14="http://schemas.microsoft.com/office/powerpoint/2010/main" val="10842049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7058535"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 Quantification de l’extension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0D9FB0B-C4E6-4625-A601-1E8EBD580F76}"/>
              </a:ext>
            </a:extLst>
          </p:cNvPr>
          <p:cNvSpPr/>
          <p:nvPr/>
        </p:nvSpPr>
        <p:spPr>
          <a:xfrm>
            <a:off x="6933460" y="976868"/>
            <a:ext cx="1738162" cy="709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A2B66960-CFCA-462F-AFA6-DE4963123FB0}"/>
              </a:ext>
            </a:extLst>
          </p:cNvPr>
          <p:cNvSpPr txBox="1"/>
          <p:nvPr/>
        </p:nvSpPr>
        <p:spPr>
          <a:xfrm>
            <a:off x="677933" y="884996"/>
            <a:ext cx="5919184" cy="584775"/>
          </a:xfrm>
          <a:prstGeom prst="rect">
            <a:avLst/>
          </a:prstGeom>
          <a:noFill/>
        </p:spPr>
        <p:txBody>
          <a:bodyPr wrap="none" rtlCol="0">
            <a:spAutoFit/>
          </a:bodyPr>
          <a:lstStyle/>
          <a:p>
            <a:r>
              <a:rPr lang="fr-FR" sz="3200" dirty="0">
                <a:solidFill>
                  <a:srgbClr val="FF0000"/>
                </a:solidFill>
              </a:rPr>
              <a:t>Exemple de l’Afar (Afrique de l’Est)</a:t>
            </a:r>
          </a:p>
        </p:txBody>
      </p:sp>
      <p:sp>
        <p:nvSpPr>
          <p:cNvPr id="3" name="Forme libre : forme 2">
            <a:extLst>
              <a:ext uri="{FF2B5EF4-FFF2-40B4-BE49-F238E27FC236}">
                <a16:creationId xmlns:a16="http://schemas.microsoft.com/office/drawing/2014/main" id="{1B083039-425D-421F-B7DF-22F242E013E6}"/>
              </a:ext>
            </a:extLst>
          </p:cNvPr>
          <p:cNvSpPr/>
          <p:nvPr/>
        </p:nvSpPr>
        <p:spPr>
          <a:xfrm>
            <a:off x="5717219" y="2654423"/>
            <a:ext cx="1426656" cy="1070834"/>
          </a:xfrm>
          <a:custGeom>
            <a:avLst/>
            <a:gdLst>
              <a:gd name="connsiteX0" fmla="*/ 0 w 1426656"/>
              <a:gd name="connsiteY0" fmla="*/ 0 h 1070834"/>
              <a:gd name="connsiteX1" fmla="*/ 0 w 1426656"/>
              <a:gd name="connsiteY1" fmla="*/ 0 h 1070834"/>
              <a:gd name="connsiteX2" fmla="*/ 8878 w 1426656"/>
              <a:gd name="connsiteY2" fmla="*/ 186431 h 1070834"/>
              <a:gd name="connsiteX3" fmla="*/ 26633 w 1426656"/>
              <a:gd name="connsiteY3" fmla="*/ 239697 h 1070834"/>
              <a:gd name="connsiteX4" fmla="*/ 44389 w 1426656"/>
              <a:gd name="connsiteY4" fmla="*/ 328474 h 1070834"/>
              <a:gd name="connsiteX5" fmla="*/ 71022 w 1426656"/>
              <a:gd name="connsiteY5" fmla="*/ 346229 h 1070834"/>
              <a:gd name="connsiteX6" fmla="*/ 88777 w 1426656"/>
              <a:gd name="connsiteY6" fmla="*/ 363985 h 1070834"/>
              <a:gd name="connsiteX7" fmla="*/ 106532 w 1426656"/>
              <a:gd name="connsiteY7" fmla="*/ 452761 h 1070834"/>
              <a:gd name="connsiteX8" fmla="*/ 124288 w 1426656"/>
              <a:gd name="connsiteY8" fmla="*/ 470517 h 1070834"/>
              <a:gd name="connsiteX9" fmla="*/ 150921 w 1426656"/>
              <a:gd name="connsiteY9" fmla="*/ 514905 h 1070834"/>
              <a:gd name="connsiteX10" fmla="*/ 159798 w 1426656"/>
              <a:gd name="connsiteY10" fmla="*/ 541538 h 1070834"/>
              <a:gd name="connsiteX11" fmla="*/ 177554 w 1426656"/>
              <a:gd name="connsiteY11" fmla="*/ 559294 h 1070834"/>
              <a:gd name="connsiteX12" fmla="*/ 213064 w 1426656"/>
              <a:gd name="connsiteY12" fmla="*/ 612560 h 1070834"/>
              <a:gd name="connsiteX13" fmla="*/ 266331 w 1426656"/>
              <a:gd name="connsiteY13" fmla="*/ 621437 h 1070834"/>
              <a:gd name="connsiteX14" fmla="*/ 346230 w 1426656"/>
              <a:gd name="connsiteY14" fmla="*/ 665826 h 1070834"/>
              <a:gd name="connsiteX15" fmla="*/ 372863 w 1426656"/>
              <a:gd name="connsiteY15" fmla="*/ 683581 h 1070834"/>
              <a:gd name="connsiteX16" fmla="*/ 399496 w 1426656"/>
              <a:gd name="connsiteY16" fmla="*/ 692459 h 1070834"/>
              <a:gd name="connsiteX17" fmla="*/ 426129 w 1426656"/>
              <a:gd name="connsiteY17" fmla="*/ 710214 h 1070834"/>
              <a:gd name="connsiteX18" fmla="*/ 479395 w 1426656"/>
              <a:gd name="connsiteY18" fmla="*/ 727969 h 1070834"/>
              <a:gd name="connsiteX19" fmla="*/ 523783 w 1426656"/>
              <a:gd name="connsiteY19" fmla="*/ 754602 h 1070834"/>
              <a:gd name="connsiteX20" fmla="*/ 541538 w 1426656"/>
              <a:gd name="connsiteY20" fmla="*/ 772358 h 1070834"/>
              <a:gd name="connsiteX21" fmla="*/ 594804 w 1426656"/>
              <a:gd name="connsiteY21" fmla="*/ 790113 h 1070834"/>
              <a:gd name="connsiteX22" fmla="*/ 621437 w 1426656"/>
              <a:gd name="connsiteY22" fmla="*/ 798991 h 1070834"/>
              <a:gd name="connsiteX23" fmla="*/ 639193 w 1426656"/>
              <a:gd name="connsiteY23" fmla="*/ 816746 h 1070834"/>
              <a:gd name="connsiteX24" fmla="*/ 719092 w 1426656"/>
              <a:gd name="connsiteY24" fmla="*/ 834501 h 1070834"/>
              <a:gd name="connsiteX25" fmla="*/ 772358 w 1426656"/>
              <a:gd name="connsiteY25" fmla="*/ 852257 h 1070834"/>
              <a:gd name="connsiteX26" fmla="*/ 807868 w 1426656"/>
              <a:gd name="connsiteY26" fmla="*/ 861134 h 1070834"/>
              <a:gd name="connsiteX27" fmla="*/ 861134 w 1426656"/>
              <a:gd name="connsiteY27" fmla="*/ 878890 h 1070834"/>
              <a:gd name="connsiteX28" fmla="*/ 905523 w 1426656"/>
              <a:gd name="connsiteY28" fmla="*/ 905523 h 1070834"/>
              <a:gd name="connsiteX29" fmla="*/ 932156 w 1426656"/>
              <a:gd name="connsiteY29" fmla="*/ 932156 h 1070834"/>
              <a:gd name="connsiteX30" fmla="*/ 985422 w 1426656"/>
              <a:gd name="connsiteY30" fmla="*/ 958789 h 1070834"/>
              <a:gd name="connsiteX31" fmla="*/ 1012055 w 1426656"/>
              <a:gd name="connsiteY31" fmla="*/ 976544 h 1070834"/>
              <a:gd name="connsiteX32" fmla="*/ 1065321 w 1426656"/>
              <a:gd name="connsiteY32" fmla="*/ 994299 h 1070834"/>
              <a:gd name="connsiteX33" fmla="*/ 1091954 w 1426656"/>
              <a:gd name="connsiteY33" fmla="*/ 1003177 h 1070834"/>
              <a:gd name="connsiteX34" fmla="*/ 1145220 w 1426656"/>
              <a:gd name="connsiteY34" fmla="*/ 1038688 h 1070834"/>
              <a:gd name="connsiteX35" fmla="*/ 1278385 w 1426656"/>
              <a:gd name="connsiteY35" fmla="*/ 1065321 h 1070834"/>
              <a:gd name="connsiteX36" fmla="*/ 1411550 w 1426656"/>
              <a:gd name="connsiteY36" fmla="*/ 1056443 h 1070834"/>
              <a:gd name="connsiteX37" fmla="*/ 1420428 w 1426656"/>
              <a:gd name="connsiteY37" fmla="*/ 949911 h 1070834"/>
              <a:gd name="connsiteX38" fmla="*/ 1411550 w 1426656"/>
              <a:gd name="connsiteY38" fmla="*/ 701336 h 1070834"/>
              <a:gd name="connsiteX39" fmla="*/ 1402672 w 1426656"/>
              <a:gd name="connsiteY39" fmla="*/ 630315 h 1070834"/>
              <a:gd name="connsiteX40" fmla="*/ 1393795 w 1426656"/>
              <a:gd name="connsiteY40" fmla="*/ 603682 h 1070834"/>
              <a:gd name="connsiteX41" fmla="*/ 1384917 w 1426656"/>
              <a:gd name="connsiteY41" fmla="*/ 568171 h 1070834"/>
              <a:gd name="connsiteX42" fmla="*/ 1358284 w 1426656"/>
              <a:gd name="connsiteY42" fmla="*/ 461639 h 1070834"/>
              <a:gd name="connsiteX43" fmla="*/ 1331651 w 1426656"/>
              <a:gd name="connsiteY43" fmla="*/ 426128 h 1070834"/>
              <a:gd name="connsiteX44" fmla="*/ 1287263 w 1426656"/>
              <a:gd name="connsiteY44" fmla="*/ 390618 h 1070834"/>
              <a:gd name="connsiteX45" fmla="*/ 1242874 w 1426656"/>
              <a:gd name="connsiteY45" fmla="*/ 355107 h 1070834"/>
              <a:gd name="connsiteX46" fmla="*/ 1216241 w 1426656"/>
              <a:gd name="connsiteY46" fmla="*/ 328474 h 1070834"/>
              <a:gd name="connsiteX47" fmla="*/ 1162975 w 1426656"/>
              <a:gd name="connsiteY47" fmla="*/ 310719 h 1070834"/>
              <a:gd name="connsiteX48" fmla="*/ 1145220 w 1426656"/>
              <a:gd name="connsiteY48" fmla="*/ 292963 h 1070834"/>
              <a:gd name="connsiteX49" fmla="*/ 1029810 w 1426656"/>
              <a:gd name="connsiteY49" fmla="*/ 257453 h 1070834"/>
              <a:gd name="connsiteX50" fmla="*/ 1003177 w 1426656"/>
              <a:gd name="connsiteY50" fmla="*/ 239697 h 1070834"/>
              <a:gd name="connsiteX51" fmla="*/ 932156 w 1426656"/>
              <a:gd name="connsiteY51" fmla="*/ 221942 h 1070834"/>
              <a:gd name="connsiteX52" fmla="*/ 914400 w 1426656"/>
              <a:gd name="connsiteY52" fmla="*/ 204187 h 1070834"/>
              <a:gd name="connsiteX53" fmla="*/ 878890 w 1426656"/>
              <a:gd name="connsiteY53" fmla="*/ 195309 h 1070834"/>
              <a:gd name="connsiteX54" fmla="*/ 825624 w 1426656"/>
              <a:gd name="connsiteY54" fmla="*/ 177554 h 1070834"/>
              <a:gd name="connsiteX55" fmla="*/ 798991 w 1426656"/>
              <a:gd name="connsiteY55" fmla="*/ 168676 h 1070834"/>
              <a:gd name="connsiteX56" fmla="*/ 772358 w 1426656"/>
              <a:gd name="connsiteY56" fmla="*/ 159798 h 1070834"/>
              <a:gd name="connsiteX57" fmla="*/ 727969 w 1426656"/>
              <a:gd name="connsiteY57" fmla="*/ 142043 h 1070834"/>
              <a:gd name="connsiteX58" fmla="*/ 701336 w 1426656"/>
              <a:gd name="connsiteY58" fmla="*/ 133165 h 1070834"/>
              <a:gd name="connsiteX59" fmla="*/ 656948 w 1426656"/>
              <a:gd name="connsiteY59" fmla="*/ 115410 h 1070834"/>
              <a:gd name="connsiteX60" fmla="*/ 559294 w 1426656"/>
              <a:gd name="connsiteY60" fmla="*/ 62144 h 1070834"/>
              <a:gd name="connsiteX61" fmla="*/ 479395 w 1426656"/>
              <a:gd name="connsiteY61" fmla="*/ 35511 h 1070834"/>
              <a:gd name="connsiteX62" fmla="*/ 426129 w 1426656"/>
              <a:gd name="connsiteY62" fmla="*/ 17756 h 1070834"/>
              <a:gd name="connsiteX63" fmla="*/ 0 w 1426656"/>
              <a:gd name="connsiteY63" fmla="*/ 0 h 107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426656" h="1070834">
                <a:moveTo>
                  <a:pt x="0" y="0"/>
                </a:moveTo>
                <a:lnTo>
                  <a:pt x="0" y="0"/>
                </a:lnTo>
                <a:cubicBezTo>
                  <a:pt x="2959" y="62144"/>
                  <a:pt x="2008" y="124597"/>
                  <a:pt x="8878" y="186431"/>
                </a:cubicBezTo>
                <a:cubicBezTo>
                  <a:pt x="10945" y="205032"/>
                  <a:pt x="23556" y="221236"/>
                  <a:pt x="26633" y="239697"/>
                </a:cubicBezTo>
                <a:cubicBezTo>
                  <a:pt x="26662" y="239873"/>
                  <a:pt x="38503" y="319645"/>
                  <a:pt x="44389" y="328474"/>
                </a:cubicBezTo>
                <a:cubicBezTo>
                  <a:pt x="50307" y="337352"/>
                  <a:pt x="62691" y="339564"/>
                  <a:pt x="71022" y="346229"/>
                </a:cubicBezTo>
                <a:cubicBezTo>
                  <a:pt x="77558" y="351458"/>
                  <a:pt x="82859" y="358066"/>
                  <a:pt x="88777" y="363985"/>
                </a:cubicBezTo>
                <a:cubicBezTo>
                  <a:pt x="90315" y="374754"/>
                  <a:pt x="94913" y="433395"/>
                  <a:pt x="106532" y="452761"/>
                </a:cubicBezTo>
                <a:cubicBezTo>
                  <a:pt x="110838" y="459938"/>
                  <a:pt x="118369" y="464598"/>
                  <a:pt x="124288" y="470517"/>
                </a:cubicBezTo>
                <a:cubicBezTo>
                  <a:pt x="149435" y="545963"/>
                  <a:pt x="114363" y="453975"/>
                  <a:pt x="150921" y="514905"/>
                </a:cubicBezTo>
                <a:cubicBezTo>
                  <a:pt x="155736" y="522929"/>
                  <a:pt x="154983" y="533514"/>
                  <a:pt x="159798" y="541538"/>
                </a:cubicBezTo>
                <a:cubicBezTo>
                  <a:pt x="164104" y="548715"/>
                  <a:pt x="172532" y="552598"/>
                  <a:pt x="177554" y="559294"/>
                </a:cubicBezTo>
                <a:cubicBezTo>
                  <a:pt x="190357" y="576365"/>
                  <a:pt x="192015" y="609052"/>
                  <a:pt x="213064" y="612560"/>
                </a:cubicBezTo>
                <a:lnTo>
                  <a:pt x="266331" y="621437"/>
                </a:lnTo>
                <a:cubicBezTo>
                  <a:pt x="313209" y="637063"/>
                  <a:pt x="285177" y="625124"/>
                  <a:pt x="346230" y="665826"/>
                </a:cubicBezTo>
                <a:cubicBezTo>
                  <a:pt x="355108" y="671744"/>
                  <a:pt x="362741" y="680207"/>
                  <a:pt x="372863" y="683581"/>
                </a:cubicBezTo>
                <a:cubicBezTo>
                  <a:pt x="381741" y="686540"/>
                  <a:pt x="391126" y="688274"/>
                  <a:pt x="399496" y="692459"/>
                </a:cubicBezTo>
                <a:cubicBezTo>
                  <a:pt x="409039" y="697231"/>
                  <a:pt x="416379" y="705881"/>
                  <a:pt x="426129" y="710214"/>
                </a:cubicBezTo>
                <a:cubicBezTo>
                  <a:pt x="443232" y="717815"/>
                  <a:pt x="479395" y="727969"/>
                  <a:pt x="479395" y="727969"/>
                </a:cubicBezTo>
                <a:cubicBezTo>
                  <a:pt x="524382" y="772959"/>
                  <a:pt x="466161" y="720028"/>
                  <a:pt x="523783" y="754602"/>
                </a:cubicBezTo>
                <a:cubicBezTo>
                  <a:pt x="530960" y="758908"/>
                  <a:pt x="534052" y="768615"/>
                  <a:pt x="541538" y="772358"/>
                </a:cubicBezTo>
                <a:cubicBezTo>
                  <a:pt x="558278" y="780728"/>
                  <a:pt x="577049" y="784195"/>
                  <a:pt x="594804" y="790113"/>
                </a:cubicBezTo>
                <a:lnTo>
                  <a:pt x="621437" y="798991"/>
                </a:lnTo>
                <a:cubicBezTo>
                  <a:pt x="627356" y="804909"/>
                  <a:pt x="632016" y="812440"/>
                  <a:pt x="639193" y="816746"/>
                </a:cubicBezTo>
                <a:cubicBezTo>
                  <a:pt x="656007" y="826834"/>
                  <a:pt x="708330" y="832707"/>
                  <a:pt x="719092" y="834501"/>
                </a:cubicBezTo>
                <a:cubicBezTo>
                  <a:pt x="736847" y="840420"/>
                  <a:pt x="754201" y="847718"/>
                  <a:pt x="772358" y="852257"/>
                </a:cubicBezTo>
                <a:cubicBezTo>
                  <a:pt x="784195" y="855216"/>
                  <a:pt x="796182" y="857628"/>
                  <a:pt x="807868" y="861134"/>
                </a:cubicBezTo>
                <a:cubicBezTo>
                  <a:pt x="825795" y="866512"/>
                  <a:pt x="861134" y="878890"/>
                  <a:pt x="861134" y="878890"/>
                </a:cubicBezTo>
                <a:cubicBezTo>
                  <a:pt x="916436" y="934189"/>
                  <a:pt x="836370" y="859421"/>
                  <a:pt x="905523" y="905523"/>
                </a:cubicBezTo>
                <a:cubicBezTo>
                  <a:pt x="915969" y="912487"/>
                  <a:pt x="922511" y="924119"/>
                  <a:pt x="932156" y="932156"/>
                </a:cubicBezTo>
                <a:cubicBezTo>
                  <a:pt x="970317" y="963956"/>
                  <a:pt x="945385" y="938771"/>
                  <a:pt x="985422" y="958789"/>
                </a:cubicBezTo>
                <a:cubicBezTo>
                  <a:pt x="994965" y="963561"/>
                  <a:pt x="1002305" y="972211"/>
                  <a:pt x="1012055" y="976544"/>
                </a:cubicBezTo>
                <a:cubicBezTo>
                  <a:pt x="1029158" y="984145"/>
                  <a:pt x="1047566" y="988381"/>
                  <a:pt x="1065321" y="994299"/>
                </a:cubicBezTo>
                <a:cubicBezTo>
                  <a:pt x="1074199" y="997258"/>
                  <a:pt x="1084168" y="997986"/>
                  <a:pt x="1091954" y="1003177"/>
                </a:cubicBezTo>
                <a:cubicBezTo>
                  <a:pt x="1109709" y="1015014"/>
                  <a:pt x="1124976" y="1031940"/>
                  <a:pt x="1145220" y="1038688"/>
                </a:cubicBezTo>
                <a:cubicBezTo>
                  <a:pt x="1223908" y="1064917"/>
                  <a:pt x="1179885" y="1054376"/>
                  <a:pt x="1278385" y="1065321"/>
                </a:cubicBezTo>
                <a:cubicBezTo>
                  <a:pt x="1322773" y="1062362"/>
                  <a:pt x="1377023" y="1084496"/>
                  <a:pt x="1411550" y="1056443"/>
                </a:cubicBezTo>
                <a:cubicBezTo>
                  <a:pt x="1439206" y="1033973"/>
                  <a:pt x="1420428" y="985545"/>
                  <a:pt x="1420428" y="949911"/>
                </a:cubicBezTo>
                <a:cubicBezTo>
                  <a:pt x="1420428" y="867000"/>
                  <a:pt x="1416149" y="784120"/>
                  <a:pt x="1411550" y="701336"/>
                </a:cubicBezTo>
                <a:cubicBezTo>
                  <a:pt x="1410227" y="677515"/>
                  <a:pt x="1406940" y="653788"/>
                  <a:pt x="1402672" y="630315"/>
                </a:cubicBezTo>
                <a:cubicBezTo>
                  <a:pt x="1400998" y="621108"/>
                  <a:pt x="1396366" y="612680"/>
                  <a:pt x="1393795" y="603682"/>
                </a:cubicBezTo>
                <a:cubicBezTo>
                  <a:pt x="1390443" y="591950"/>
                  <a:pt x="1387100" y="580176"/>
                  <a:pt x="1384917" y="568171"/>
                </a:cubicBezTo>
                <a:cubicBezTo>
                  <a:pt x="1375614" y="517006"/>
                  <a:pt x="1382418" y="505080"/>
                  <a:pt x="1358284" y="461639"/>
                </a:cubicBezTo>
                <a:cubicBezTo>
                  <a:pt x="1351098" y="448705"/>
                  <a:pt x="1340251" y="438168"/>
                  <a:pt x="1331651" y="426128"/>
                </a:cubicBezTo>
                <a:cubicBezTo>
                  <a:pt x="1306554" y="390992"/>
                  <a:pt x="1325905" y="403498"/>
                  <a:pt x="1287263" y="390618"/>
                </a:cubicBezTo>
                <a:cubicBezTo>
                  <a:pt x="1235605" y="338960"/>
                  <a:pt x="1310069" y="411102"/>
                  <a:pt x="1242874" y="355107"/>
                </a:cubicBezTo>
                <a:cubicBezTo>
                  <a:pt x="1233229" y="347070"/>
                  <a:pt x="1227216" y="334571"/>
                  <a:pt x="1216241" y="328474"/>
                </a:cubicBezTo>
                <a:cubicBezTo>
                  <a:pt x="1199880" y="319385"/>
                  <a:pt x="1162975" y="310719"/>
                  <a:pt x="1162975" y="310719"/>
                </a:cubicBezTo>
                <a:cubicBezTo>
                  <a:pt x="1157057" y="304800"/>
                  <a:pt x="1152840" y="296427"/>
                  <a:pt x="1145220" y="292963"/>
                </a:cubicBezTo>
                <a:cubicBezTo>
                  <a:pt x="1107949" y="276021"/>
                  <a:pt x="1068999" y="267249"/>
                  <a:pt x="1029810" y="257453"/>
                </a:cubicBezTo>
                <a:cubicBezTo>
                  <a:pt x="1020932" y="251534"/>
                  <a:pt x="1013204" y="243343"/>
                  <a:pt x="1003177" y="239697"/>
                </a:cubicBezTo>
                <a:cubicBezTo>
                  <a:pt x="980244" y="231358"/>
                  <a:pt x="932156" y="221942"/>
                  <a:pt x="932156" y="221942"/>
                </a:cubicBezTo>
                <a:cubicBezTo>
                  <a:pt x="926237" y="216024"/>
                  <a:pt x="921886" y="207930"/>
                  <a:pt x="914400" y="204187"/>
                </a:cubicBezTo>
                <a:cubicBezTo>
                  <a:pt x="903487" y="198731"/>
                  <a:pt x="890576" y="198815"/>
                  <a:pt x="878890" y="195309"/>
                </a:cubicBezTo>
                <a:cubicBezTo>
                  <a:pt x="860964" y="189931"/>
                  <a:pt x="843379" y="183472"/>
                  <a:pt x="825624" y="177554"/>
                </a:cubicBezTo>
                <a:lnTo>
                  <a:pt x="798991" y="168676"/>
                </a:lnTo>
                <a:cubicBezTo>
                  <a:pt x="790113" y="165717"/>
                  <a:pt x="781047" y="163273"/>
                  <a:pt x="772358" y="159798"/>
                </a:cubicBezTo>
                <a:cubicBezTo>
                  <a:pt x="757562" y="153880"/>
                  <a:pt x="742890" y="147638"/>
                  <a:pt x="727969" y="142043"/>
                </a:cubicBezTo>
                <a:cubicBezTo>
                  <a:pt x="719207" y="138757"/>
                  <a:pt x="710098" y="136451"/>
                  <a:pt x="701336" y="133165"/>
                </a:cubicBezTo>
                <a:cubicBezTo>
                  <a:pt x="686415" y="127570"/>
                  <a:pt x="671201" y="122537"/>
                  <a:pt x="656948" y="115410"/>
                </a:cubicBezTo>
                <a:cubicBezTo>
                  <a:pt x="592117" y="82995"/>
                  <a:pt x="679985" y="102373"/>
                  <a:pt x="559294" y="62144"/>
                </a:cubicBezTo>
                <a:lnTo>
                  <a:pt x="479395" y="35511"/>
                </a:lnTo>
                <a:lnTo>
                  <a:pt x="426129" y="1775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F86A4429-436D-4B89-95B4-A87F927F2F0B}"/>
              </a:ext>
            </a:extLst>
          </p:cNvPr>
          <p:cNvPicPr>
            <a:picLocks noChangeAspect="1"/>
          </p:cNvPicPr>
          <p:nvPr/>
        </p:nvPicPr>
        <p:blipFill>
          <a:blip r:embed="rId2"/>
          <a:stretch>
            <a:fillRect/>
          </a:stretch>
        </p:blipFill>
        <p:spPr>
          <a:xfrm>
            <a:off x="7143875" y="922213"/>
            <a:ext cx="1859761" cy="2044642"/>
          </a:xfrm>
          <a:prstGeom prst="rect">
            <a:avLst/>
          </a:prstGeom>
        </p:spPr>
      </p:pic>
      <p:cxnSp>
        <p:nvCxnSpPr>
          <p:cNvPr id="15" name="Connecteur droit 14">
            <a:extLst>
              <a:ext uri="{FF2B5EF4-FFF2-40B4-BE49-F238E27FC236}">
                <a16:creationId xmlns:a16="http://schemas.microsoft.com/office/drawing/2014/main" id="{DF8AB665-E0A1-40B8-8A1E-805734727D90}"/>
              </a:ext>
            </a:extLst>
          </p:cNvPr>
          <p:cNvCxnSpPr>
            <a:cxnSpLocks/>
          </p:cNvCxnSpPr>
          <p:nvPr/>
        </p:nvCxnSpPr>
        <p:spPr>
          <a:xfrm flipV="1">
            <a:off x="7701094" y="1716178"/>
            <a:ext cx="461394" cy="35347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B14B91A2-F1A4-4F15-8A3E-6422D3523DAB}"/>
              </a:ext>
            </a:extLst>
          </p:cNvPr>
          <p:cNvPicPr>
            <a:picLocks noChangeAspect="1"/>
          </p:cNvPicPr>
          <p:nvPr/>
        </p:nvPicPr>
        <p:blipFill>
          <a:blip r:embed="rId3"/>
          <a:stretch>
            <a:fillRect/>
          </a:stretch>
        </p:blipFill>
        <p:spPr>
          <a:xfrm>
            <a:off x="0" y="3984771"/>
            <a:ext cx="9144000" cy="2907079"/>
          </a:xfrm>
          <a:prstGeom prst="rect">
            <a:avLst/>
          </a:prstGeom>
        </p:spPr>
      </p:pic>
      <p:sp>
        <p:nvSpPr>
          <p:cNvPr id="16" name="ZoneTexte 15">
            <a:extLst>
              <a:ext uri="{FF2B5EF4-FFF2-40B4-BE49-F238E27FC236}">
                <a16:creationId xmlns:a16="http://schemas.microsoft.com/office/drawing/2014/main" id="{47A19B99-8C41-4F2E-8E3F-76C90C471DBE}"/>
              </a:ext>
            </a:extLst>
          </p:cNvPr>
          <p:cNvSpPr txBox="1"/>
          <p:nvPr/>
        </p:nvSpPr>
        <p:spPr>
          <a:xfrm>
            <a:off x="7143875" y="6101757"/>
            <a:ext cx="1246367" cy="276999"/>
          </a:xfrm>
          <a:prstGeom prst="rect">
            <a:avLst/>
          </a:prstGeom>
          <a:noFill/>
        </p:spPr>
        <p:txBody>
          <a:bodyPr wrap="none" rtlCol="0">
            <a:spAutoFit/>
          </a:bodyPr>
          <a:lstStyle/>
          <a:p>
            <a:r>
              <a:rPr lang="fr-FR" sz="1200" dirty="0" err="1"/>
              <a:t>Stab</a:t>
            </a:r>
            <a:r>
              <a:rPr lang="fr-FR" sz="1200" dirty="0"/>
              <a:t> et al. (2015)</a:t>
            </a:r>
          </a:p>
        </p:txBody>
      </p:sp>
      <p:cxnSp>
        <p:nvCxnSpPr>
          <p:cNvPr id="17" name="Connecteur droit avec flèche 16">
            <a:extLst>
              <a:ext uri="{FF2B5EF4-FFF2-40B4-BE49-F238E27FC236}">
                <a16:creationId xmlns:a16="http://schemas.microsoft.com/office/drawing/2014/main" id="{82526A44-6F7C-4078-BBB5-EA88DBB70DA9}"/>
              </a:ext>
            </a:extLst>
          </p:cNvPr>
          <p:cNvCxnSpPr/>
          <p:nvPr/>
        </p:nvCxnSpPr>
        <p:spPr>
          <a:xfrm flipH="1">
            <a:off x="7400125" y="1944534"/>
            <a:ext cx="531666" cy="20402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8" name="Image 17">
            <a:extLst>
              <a:ext uri="{FF2B5EF4-FFF2-40B4-BE49-F238E27FC236}">
                <a16:creationId xmlns:a16="http://schemas.microsoft.com/office/drawing/2014/main" id="{58483928-1F49-48A6-9D99-AC93FD5FF54D}"/>
              </a:ext>
            </a:extLst>
          </p:cNvPr>
          <p:cNvPicPr>
            <a:picLocks noChangeAspect="1"/>
          </p:cNvPicPr>
          <p:nvPr/>
        </p:nvPicPr>
        <p:blipFill>
          <a:blip r:embed="rId4"/>
          <a:stretch>
            <a:fillRect/>
          </a:stretch>
        </p:blipFill>
        <p:spPr>
          <a:xfrm>
            <a:off x="67112" y="1436186"/>
            <a:ext cx="6869686" cy="2548585"/>
          </a:xfrm>
          <a:prstGeom prst="rect">
            <a:avLst/>
          </a:prstGeom>
          <a:ln w="38100">
            <a:solidFill>
              <a:srgbClr val="FF0000"/>
            </a:solidFill>
          </a:ln>
        </p:spPr>
      </p:pic>
      <p:sp>
        <p:nvSpPr>
          <p:cNvPr id="19" name="Rectangle 18">
            <a:extLst>
              <a:ext uri="{FF2B5EF4-FFF2-40B4-BE49-F238E27FC236}">
                <a16:creationId xmlns:a16="http://schemas.microsoft.com/office/drawing/2014/main" id="{50E7BAF2-3ABC-4525-82EC-6AD58E863CF6}"/>
              </a:ext>
            </a:extLst>
          </p:cNvPr>
          <p:cNvSpPr/>
          <p:nvPr/>
        </p:nvSpPr>
        <p:spPr>
          <a:xfrm>
            <a:off x="1166070" y="4832059"/>
            <a:ext cx="1518407" cy="4026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20">
            <a:extLst>
              <a:ext uri="{FF2B5EF4-FFF2-40B4-BE49-F238E27FC236}">
                <a16:creationId xmlns:a16="http://schemas.microsoft.com/office/drawing/2014/main" id="{47171515-BEE5-49EA-83B6-2BC73D5A1E50}"/>
              </a:ext>
            </a:extLst>
          </p:cNvPr>
          <p:cNvCxnSpPr/>
          <p:nvPr/>
        </p:nvCxnSpPr>
        <p:spPr>
          <a:xfrm flipH="1" flipV="1">
            <a:off x="0" y="3984771"/>
            <a:ext cx="1166070" cy="847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1DA51E22-4305-4D55-AFEF-D5DA4DB55C09}"/>
              </a:ext>
            </a:extLst>
          </p:cNvPr>
          <p:cNvCxnSpPr/>
          <p:nvPr/>
        </p:nvCxnSpPr>
        <p:spPr>
          <a:xfrm flipV="1">
            <a:off x="2684477" y="4018356"/>
            <a:ext cx="4248983" cy="81370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ZoneTexte 23">
            <a:extLst>
              <a:ext uri="{FF2B5EF4-FFF2-40B4-BE49-F238E27FC236}">
                <a16:creationId xmlns:a16="http://schemas.microsoft.com/office/drawing/2014/main" id="{16E4EB45-9978-4FCB-8B91-5DC0469A3B64}"/>
              </a:ext>
            </a:extLst>
          </p:cNvPr>
          <p:cNvSpPr txBox="1"/>
          <p:nvPr/>
        </p:nvSpPr>
        <p:spPr>
          <a:xfrm>
            <a:off x="2986978" y="5668774"/>
            <a:ext cx="2444900" cy="830997"/>
          </a:xfrm>
          <a:prstGeom prst="rect">
            <a:avLst/>
          </a:prstGeom>
          <a:noFill/>
        </p:spPr>
        <p:txBody>
          <a:bodyPr wrap="none" rtlCol="0">
            <a:spAutoFit/>
          </a:bodyPr>
          <a:lstStyle/>
          <a:p>
            <a:r>
              <a:rPr lang="fr-FR" sz="4800" dirty="0">
                <a:solidFill>
                  <a:srgbClr val="FF0000"/>
                </a:solidFill>
              </a:rPr>
              <a:t>NB:</a:t>
            </a:r>
            <a:r>
              <a:rPr lang="fr-FR" sz="4800" dirty="0">
                <a:solidFill>
                  <a:srgbClr val="FF0000"/>
                </a:solidFill>
                <a:latin typeface="Symbol" panose="05050102010706020507" pitchFamily="18" charset="2"/>
              </a:rPr>
              <a:t> b </a:t>
            </a:r>
            <a:r>
              <a:rPr lang="fr-FR" sz="4800" dirty="0">
                <a:solidFill>
                  <a:srgbClr val="FF0000"/>
                </a:solidFill>
              </a:rPr>
              <a:t>= </a:t>
            </a:r>
            <a:r>
              <a:rPr lang="fr-FR" sz="4800" dirty="0">
                <a:solidFill>
                  <a:srgbClr val="FF0000"/>
                </a:solidFill>
                <a:latin typeface="Symbol" panose="05050102010706020507" pitchFamily="18" charset="2"/>
              </a:rPr>
              <a:t>e</a:t>
            </a:r>
            <a:endParaRPr lang="fr-FR" sz="4800" dirty="0">
              <a:solidFill>
                <a:srgbClr val="FF0000"/>
              </a:solidFill>
            </a:endParaRPr>
          </a:p>
        </p:txBody>
      </p:sp>
    </p:spTree>
    <p:extLst>
      <p:ext uri="{BB962C8B-B14F-4D97-AF65-F5344CB8AC3E}">
        <p14:creationId xmlns:p14="http://schemas.microsoft.com/office/powerpoint/2010/main" val="15109396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BB33FB4-603C-4F8B-A60E-C1F883B2A33C}"/>
              </a:ext>
            </a:extLst>
          </p:cNvPr>
          <p:cNvSpPr txBox="1"/>
          <p:nvPr/>
        </p:nvSpPr>
        <p:spPr>
          <a:xfrm>
            <a:off x="330011" y="330537"/>
            <a:ext cx="6801862" cy="4955203"/>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 Systèmes </a:t>
            </a:r>
            <a:r>
              <a:rPr lang="fr-FR" sz="3600" b="1" dirty="0" err="1">
                <a:latin typeface="Arial" panose="020B0604020202020204" pitchFamily="34" charset="0"/>
                <a:cs typeface="Arial" panose="020B0604020202020204" pitchFamily="34" charset="0"/>
              </a:rPr>
              <a:t>distensifs</a:t>
            </a:r>
            <a:endParaRPr lang="fr-FR" sz="36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 Rappels</a:t>
            </a:r>
          </a:p>
          <a:p>
            <a:endParaRPr lang="fr-FR" sz="2000" b="1" dirty="0">
              <a:solidFill>
                <a:schemeClr val="bg1">
                  <a:lumMod val="95000"/>
                </a:schemeClr>
              </a:solidFill>
              <a:latin typeface="Arial" panose="020B0604020202020204" pitchFamily="34" charset="0"/>
              <a:cs typeface="Arial" panose="020B0604020202020204" pitchFamily="34" charset="0"/>
            </a:endParaRPr>
          </a:p>
          <a:p>
            <a:r>
              <a:rPr lang="fr-FR" sz="2000" b="1" dirty="0">
                <a:solidFill>
                  <a:schemeClr val="bg1">
                    <a:lumMod val="95000"/>
                  </a:schemeClr>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II-Autres éléments de classification</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III-Relations contraintes vs familles de failles</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IV- Les grands types de failles normales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V- Quantification de l’extension</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VI- La sédimentation associée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VII-Origine et distribution des failles normales</a:t>
            </a:r>
          </a:p>
        </p:txBody>
      </p:sp>
    </p:spTree>
    <p:extLst>
      <p:ext uri="{BB962C8B-B14F-4D97-AF65-F5344CB8AC3E}">
        <p14:creationId xmlns:p14="http://schemas.microsoft.com/office/powerpoint/2010/main" val="10262628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8" name="ZoneTexte 7">
            <a:extLst>
              <a:ext uri="{FF2B5EF4-FFF2-40B4-BE49-F238E27FC236}">
                <a16:creationId xmlns:a16="http://schemas.microsoft.com/office/drawing/2014/main" id="{6283232B-E035-431B-B4CE-57DF911F21E3}"/>
              </a:ext>
            </a:extLst>
          </p:cNvPr>
          <p:cNvSpPr txBox="1"/>
          <p:nvPr/>
        </p:nvSpPr>
        <p:spPr>
          <a:xfrm>
            <a:off x="2374732" y="947896"/>
            <a:ext cx="4394536" cy="523220"/>
          </a:xfrm>
          <a:prstGeom prst="rect">
            <a:avLst/>
          </a:prstGeom>
          <a:noFill/>
        </p:spPr>
        <p:txBody>
          <a:bodyPr wrap="none" rtlCol="0">
            <a:spAutoFit/>
          </a:bodyPr>
          <a:lstStyle/>
          <a:p>
            <a:r>
              <a:rPr lang="fr-FR" sz="2800" dirty="0">
                <a:solidFill>
                  <a:srgbClr val="FF0000"/>
                </a:solidFill>
              </a:rPr>
              <a:t>Bassin symétriques (graben)</a:t>
            </a:r>
          </a:p>
        </p:txBody>
      </p:sp>
      <p:pic>
        <p:nvPicPr>
          <p:cNvPr id="2" name="graben">
            <a:hlinkClick r:id="" action="ppaction://media"/>
            <a:extLst>
              <a:ext uri="{FF2B5EF4-FFF2-40B4-BE49-F238E27FC236}">
                <a16:creationId xmlns:a16="http://schemas.microsoft.com/office/drawing/2014/main" id="{8F53A1F6-EA63-4C5A-B66A-D930831637F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3400" t="54266" r="24800" b="22267"/>
          <a:stretch/>
        </p:blipFill>
        <p:spPr>
          <a:xfrm>
            <a:off x="-106085" y="1864724"/>
            <a:ext cx="9356170" cy="2954580"/>
          </a:xfrm>
          <a:prstGeom prst="rect">
            <a:avLst/>
          </a:prstGeom>
        </p:spPr>
      </p:pic>
      <p:sp>
        <p:nvSpPr>
          <p:cNvPr id="3" name="Flèche : droite 2">
            <a:extLst>
              <a:ext uri="{FF2B5EF4-FFF2-40B4-BE49-F238E27FC236}">
                <a16:creationId xmlns:a16="http://schemas.microsoft.com/office/drawing/2014/main" id="{3F60AEC5-04AD-4287-8422-2F571FB5D78C}"/>
              </a:ext>
            </a:extLst>
          </p:cNvPr>
          <p:cNvSpPr/>
          <p:nvPr/>
        </p:nvSpPr>
        <p:spPr>
          <a:xfrm rot="5400000">
            <a:off x="4122718" y="1794278"/>
            <a:ext cx="492844" cy="655197"/>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3C7911D5-79AC-45D1-ACEA-89AE0FF83951}"/>
              </a:ext>
            </a:extLst>
          </p:cNvPr>
          <p:cNvSpPr txBox="1"/>
          <p:nvPr/>
        </p:nvSpPr>
        <p:spPr>
          <a:xfrm>
            <a:off x="3337560" y="1399049"/>
            <a:ext cx="2313647" cy="523220"/>
          </a:xfrm>
          <a:prstGeom prst="rect">
            <a:avLst/>
          </a:prstGeom>
          <a:noFill/>
        </p:spPr>
        <p:txBody>
          <a:bodyPr wrap="none" rtlCol="0">
            <a:spAutoFit/>
          </a:bodyPr>
          <a:lstStyle/>
          <a:p>
            <a:r>
              <a:rPr lang="fr-FR" sz="2800" dirty="0"/>
              <a:t>Sédimentation</a:t>
            </a:r>
          </a:p>
        </p:txBody>
      </p:sp>
      <p:pic>
        <p:nvPicPr>
          <p:cNvPr id="5" name="Image 4">
            <a:extLst>
              <a:ext uri="{FF2B5EF4-FFF2-40B4-BE49-F238E27FC236}">
                <a16:creationId xmlns:a16="http://schemas.microsoft.com/office/drawing/2014/main" id="{DE0087A5-3D12-427D-A0C2-97E2F4CA7D7E}"/>
              </a:ext>
            </a:extLst>
          </p:cNvPr>
          <p:cNvPicPr>
            <a:picLocks noChangeAspect="1"/>
          </p:cNvPicPr>
          <p:nvPr/>
        </p:nvPicPr>
        <p:blipFill>
          <a:blip r:embed="rId5"/>
          <a:stretch>
            <a:fillRect/>
          </a:stretch>
        </p:blipFill>
        <p:spPr>
          <a:xfrm>
            <a:off x="5557597" y="4480559"/>
            <a:ext cx="3586403" cy="2450743"/>
          </a:xfrm>
          <a:prstGeom prst="rect">
            <a:avLst/>
          </a:prstGeom>
        </p:spPr>
      </p:pic>
      <p:sp>
        <p:nvSpPr>
          <p:cNvPr id="6" name="ZoneTexte 5">
            <a:extLst>
              <a:ext uri="{FF2B5EF4-FFF2-40B4-BE49-F238E27FC236}">
                <a16:creationId xmlns:a16="http://schemas.microsoft.com/office/drawing/2014/main" id="{2A084E53-9B03-4655-85CE-3337E0E0A423}"/>
              </a:ext>
            </a:extLst>
          </p:cNvPr>
          <p:cNvSpPr txBox="1"/>
          <p:nvPr/>
        </p:nvSpPr>
        <p:spPr>
          <a:xfrm>
            <a:off x="-106085" y="4542305"/>
            <a:ext cx="1846275" cy="276999"/>
          </a:xfrm>
          <a:prstGeom prst="rect">
            <a:avLst/>
          </a:prstGeom>
          <a:noFill/>
        </p:spPr>
        <p:txBody>
          <a:bodyPr wrap="none" rtlCol="0">
            <a:spAutoFit/>
          </a:bodyPr>
          <a:lstStyle/>
          <a:p>
            <a:r>
              <a:rPr lang="fr-FR" sz="1200" dirty="0"/>
              <a:t>Animation: Haakon </a:t>
            </a:r>
            <a:r>
              <a:rPr lang="fr-FR" sz="1200" dirty="0" err="1"/>
              <a:t>Fossen</a:t>
            </a:r>
            <a:endParaRPr lang="fr-FR" sz="1200" dirty="0"/>
          </a:p>
        </p:txBody>
      </p:sp>
      <p:sp>
        <p:nvSpPr>
          <p:cNvPr id="10" name="ZoneTexte 9">
            <a:extLst>
              <a:ext uri="{FF2B5EF4-FFF2-40B4-BE49-F238E27FC236}">
                <a16:creationId xmlns:a16="http://schemas.microsoft.com/office/drawing/2014/main" id="{2C7534E3-ABEF-4A45-8C04-2970BBA34489}"/>
              </a:ext>
            </a:extLst>
          </p:cNvPr>
          <p:cNvSpPr txBox="1"/>
          <p:nvPr/>
        </p:nvSpPr>
        <p:spPr>
          <a:xfrm>
            <a:off x="3716567" y="6500030"/>
            <a:ext cx="1693156" cy="276999"/>
          </a:xfrm>
          <a:prstGeom prst="rect">
            <a:avLst/>
          </a:prstGeom>
          <a:noFill/>
        </p:spPr>
        <p:txBody>
          <a:bodyPr wrap="none" rtlCol="0">
            <a:spAutoFit/>
          </a:bodyPr>
          <a:lstStyle/>
          <a:p>
            <a:r>
              <a:rPr lang="fr-FR" sz="1200" dirty="0"/>
              <a:t>Figure: JP Brun (Rennes)</a:t>
            </a:r>
          </a:p>
        </p:txBody>
      </p:sp>
      <p:sp>
        <p:nvSpPr>
          <p:cNvPr id="11" name="ZoneTexte 10">
            <a:extLst>
              <a:ext uri="{FF2B5EF4-FFF2-40B4-BE49-F238E27FC236}">
                <a16:creationId xmlns:a16="http://schemas.microsoft.com/office/drawing/2014/main" id="{68660235-82CC-45EF-AB1D-270FD84196C5}"/>
              </a:ext>
            </a:extLst>
          </p:cNvPr>
          <p:cNvSpPr txBox="1"/>
          <p:nvPr/>
        </p:nvSpPr>
        <p:spPr>
          <a:xfrm>
            <a:off x="1740190" y="4984134"/>
            <a:ext cx="3854068" cy="1384995"/>
          </a:xfrm>
          <a:prstGeom prst="rect">
            <a:avLst/>
          </a:prstGeom>
          <a:noFill/>
        </p:spPr>
        <p:txBody>
          <a:bodyPr wrap="none" rtlCol="0">
            <a:spAutoFit/>
          </a:bodyPr>
          <a:lstStyle/>
          <a:p>
            <a:r>
              <a:rPr lang="fr-FR" sz="2800" dirty="0"/>
              <a:t>La sédimentation est </a:t>
            </a:r>
          </a:p>
          <a:p>
            <a:r>
              <a:rPr lang="fr-FR" sz="2800" dirty="0"/>
              <a:t>privilégiée dans les zones</a:t>
            </a:r>
          </a:p>
          <a:p>
            <a:r>
              <a:rPr lang="fr-FR" sz="2800" dirty="0"/>
              <a:t>en effondrement</a:t>
            </a:r>
          </a:p>
        </p:txBody>
      </p:sp>
    </p:spTree>
    <p:extLst>
      <p:ext uri="{BB962C8B-B14F-4D97-AF65-F5344CB8AC3E}">
        <p14:creationId xmlns:p14="http://schemas.microsoft.com/office/powerpoint/2010/main" val="315689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8" name="ZoneTexte 7">
            <a:extLst>
              <a:ext uri="{FF2B5EF4-FFF2-40B4-BE49-F238E27FC236}">
                <a16:creationId xmlns:a16="http://schemas.microsoft.com/office/drawing/2014/main" id="{6283232B-E035-431B-B4CE-57DF911F21E3}"/>
              </a:ext>
            </a:extLst>
          </p:cNvPr>
          <p:cNvSpPr txBox="1"/>
          <p:nvPr/>
        </p:nvSpPr>
        <p:spPr>
          <a:xfrm>
            <a:off x="2374732" y="947896"/>
            <a:ext cx="4394536" cy="523220"/>
          </a:xfrm>
          <a:prstGeom prst="rect">
            <a:avLst/>
          </a:prstGeom>
          <a:noFill/>
        </p:spPr>
        <p:txBody>
          <a:bodyPr wrap="none" rtlCol="0">
            <a:spAutoFit/>
          </a:bodyPr>
          <a:lstStyle/>
          <a:p>
            <a:r>
              <a:rPr lang="fr-FR" sz="2800" dirty="0">
                <a:solidFill>
                  <a:srgbClr val="FF0000"/>
                </a:solidFill>
              </a:rPr>
              <a:t>Bassin symétriques (graben)</a:t>
            </a:r>
          </a:p>
        </p:txBody>
      </p:sp>
      <p:pic>
        <p:nvPicPr>
          <p:cNvPr id="2" name="graben">
            <a:hlinkClick r:id="" action="ppaction://media"/>
            <a:extLst>
              <a:ext uri="{FF2B5EF4-FFF2-40B4-BE49-F238E27FC236}">
                <a16:creationId xmlns:a16="http://schemas.microsoft.com/office/drawing/2014/main" id="{8F53A1F6-EA63-4C5A-B66A-D930831637F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3400" t="54266" r="24800" b="22267"/>
          <a:stretch/>
        </p:blipFill>
        <p:spPr>
          <a:xfrm>
            <a:off x="0" y="1471116"/>
            <a:ext cx="5092874" cy="1608276"/>
          </a:xfrm>
          <a:prstGeom prst="rect">
            <a:avLst/>
          </a:prstGeom>
        </p:spPr>
      </p:pic>
      <p:pic>
        <p:nvPicPr>
          <p:cNvPr id="7" name="Image 6">
            <a:extLst>
              <a:ext uri="{FF2B5EF4-FFF2-40B4-BE49-F238E27FC236}">
                <a16:creationId xmlns:a16="http://schemas.microsoft.com/office/drawing/2014/main" id="{B754250B-5C2B-43CC-89D8-948C072DB2B7}"/>
              </a:ext>
            </a:extLst>
          </p:cNvPr>
          <p:cNvPicPr>
            <a:picLocks noChangeAspect="1"/>
          </p:cNvPicPr>
          <p:nvPr/>
        </p:nvPicPr>
        <p:blipFill rotWithShape="1">
          <a:blip r:embed="rId5"/>
          <a:srcRect b="38096"/>
          <a:stretch/>
        </p:blipFill>
        <p:spPr>
          <a:xfrm>
            <a:off x="1714084" y="3079392"/>
            <a:ext cx="6757579" cy="3662109"/>
          </a:xfrm>
          <a:prstGeom prst="rect">
            <a:avLst/>
          </a:prstGeom>
        </p:spPr>
      </p:pic>
      <p:sp>
        <p:nvSpPr>
          <p:cNvPr id="3" name="ZoneTexte 2">
            <a:extLst>
              <a:ext uri="{FF2B5EF4-FFF2-40B4-BE49-F238E27FC236}">
                <a16:creationId xmlns:a16="http://schemas.microsoft.com/office/drawing/2014/main" id="{83841389-9C75-4F11-BF3B-217D245301DF}"/>
              </a:ext>
            </a:extLst>
          </p:cNvPr>
          <p:cNvSpPr txBox="1"/>
          <p:nvPr/>
        </p:nvSpPr>
        <p:spPr>
          <a:xfrm>
            <a:off x="5092874" y="2585144"/>
            <a:ext cx="2754665" cy="369332"/>
          </a:xfrm>
          <a:prstGeom prst="rect">
            <a:avLst/>
          </a:prstGeom>
          <a:noFill/>
        </p:spPr>
        <p:txBody>
          <a:bodyPr wrap="none" rtlCol="0">
            <a:spAutoFit/>
          </a:bodyPr>
          <a:lstStyle/>
          <a:p>
            <a:r>
              <a:rPr lang="fr-FR" dirty="0"/>
              <a:t>Exemple du graben du Rhin</a:t>
            </a:r>
          </a:p>
        </p:txBody>
      </p:sp>
      <p:pic>
        <p:nvPicPr>
          <p:cNvPr id="11" name="Picture 5" descr="franceindex">
            <a:extLst>
              <a:ext uri="{FF2B5EF4-FFF2-40B4-BE49-F238E27FC236}">
                <a16:creationId xmlns:a16="http://schemas.microsoft.com/office/drawing/2014/main" id="{8E9C17B6-5B34-49B5-9AAB-0D6C04022E7E}"/>
              </a:ext>
            </a:extLst>
          </p:cNvPr>
          <p:cNvPicPr>
            <a:picLocks noChangeAspect="1" noChangeArrowheads="1"/>
          </p:cNvPicPr>
          <p:nvPr/>
        </p:nvPicPr>
        <p:blipFill>
          <a:blip r:embed="rId6">
            <a:clrChange>
              <a:clrFrom>
                <a:srgbClr val="060505"/>
              </a:clrFrom>
              <a:clrTo>
                <a:srgbClr val="060505">
                  <a:alpha val="0"/>
                </a:srgbClr>
              </a:clrTo>
            </a:clrChange>
            <a:extLst>
              <a:ext uri="{28A0092B-C50C-407E-A947-70E740481C1C}">
                <a14:useLocalDpi xmlns:a14="http://schemas.microsoft.com/office/drawing/2010/main" val="0"/>
              </a:ext>
            </a:extLst>
          </a:blip>
          <a:srcRect/>
          <a:stretch>
            <a:fillRect/>
          </a:stretch>
        </p:blipFill>
        <p:spPr bwMode="auto">
          <a:xfrm>
            <a:off x="6692092" y="722013"/>
            <a:ext cx="2310894" cy="195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llipse 11">
            <a:extLst>
              <a:ext uri="{FF2B5EF4-FFF2-40B4-BE49-F238E27FC236}">
                <a16:creationId xmlns:a16="http://schemas.microsoft.com/office/drawing/2014/main" id="{3C36CE67-1ACF-4636-938A-79933022FEA7}"/>
              </a:ext>
            </a:extLst>
          </p:cNvPr>
          <p:cNvSpPr/>
          <p:nvPr/>
        </p:nvSpPr>
        <p:spPr>
          <a:xfrm rot="19470026">
            <a:off x="8528459" y="1281000"/>
            <a:ext cx="654693" cy="39045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8384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8" name="ZoneTexte 7">
            <a:extLst>
              <a:ext uri="{FF2B5EF4-FFF2-40B4-BE49-F238E27FC236}">
                <a16:creationId xmlns:a16="http://schemas.microsoft.com/office/drawing/2014/main" id="{6283232B-E035-431B-B4CE-57DF911F21E3}"/>
              </a:ext>
            </a:extLst>
          </p:cNvPr>
          <p:cNvSpPr txBox="1"/>
          <p:nvPr/>
        </p:nvSpPr>
        <p:spPr>
          <a:xfrm>
            <a:off x="1949252" y="919369"/>
            <a:ext cx="5668796" cy="523220"/>
          </a:xfrm>
          <a:prstGeom prst="rect">
            <a:avLst/>
          </a:prstGeom>
          <a:noFill/>
        </p:spPr>
        <p:txBody>
          <a:bodyPr wrap="none" rtlCol="0">
            <a:spAutoFit/>
          </a:bodyPr>
          <a:lstStyle/>
          <a:p>
            <a:r>
              <a:rPr lang="fr-FR" sz="2800" dirty="0">
                <a:solidFill>
                  <a:srgbClr val="FF0000"/>
                </a:solidFill>
              </a:rPr>
              <a:t>Bassins asymétriques (demi-</a:t>
            </a:r>
            <a:r>
              <a:rPr lang="fr-FR" sz="2800" dirty="0" err="1">
                <a:solidFill>
                  <a:srgbClr val="FF0000"/>
                </a:solidFill>
              </a:rPr>
              <a:t>grabben</a:t>
            </a:r>
            <a:r>
              <a:rPr lang="fr-FR" sz="2800" dirty="0">
                <a:solidFill>
                  <a:srgbClr val="FF0000"/>
                </a:solidFill>
              </a:rPr>
              <a:t>)</a:t>
            </a:r>
          </a:p>
        </p:txBody>
      </p:sp>
      <p:pic>
        <p:nvPicPr>
          <p:cNvPr id="6" name="Image 5">
            <a:extLst>
              <a:ext uri="{FF2B5EF4-FFF2-40B4-BE49-F238E27FC236}">
                <a16:creationId xmlns:a16="http://schemas.microsoft.com/office/drawing/2014/main" id="{D5F374BC-36F6-432A-A3AB-8079EA0A270F}"/>
              </a:ext>
            </a:extLst>
          </p:cNvPr>
          <p:cNvPicPr>
            <a:picLocks noChangeAspect="1"/>
          </p:cNvPicPr>
          <p:nvPr/>
        </p:nvPicPr>
        <p:blipFill rotWithShape="1">
          <a:blip r:embed="rId2"/>
          <a:srcRect t="51012"/>
          <a:stretch/>
        </p:blipFill>
        <p:spPr>
          <a:xfrm>
            <a:off x="121208" y="2244427"/>
            <a:ext cx="8630228" cy="3007753"/>
          </a:xfrm>
          <a:prstGeom prst="rect">
            <a:avLst/>
          </a:prstGeom>
        </p:spPr>
      </p:pic>
      <p:sp>
        <p:nvSpPr>
          <p:cNvPr id="12" name="ZoneTexte 11">
            <a:extLst>
              <a:ext uri="{FF2B5EF4-FFF2-40B4-BE49-F238E27FC236}">
                <a16:creationId xmlns:a16="http://schemas.microsoft.com/office/drawing/2014/main" id="{14E3DFE3-3F0F-41AF-AC1D-A419C6FFDDEA}"/>
              </a:ext>
            </a:extLst>
          </p:cNvPr>
          <p:cNvSpPr txBox="1"/>
          <p:nvPr/>
        </p:nvSpPr>
        <p:spPr>
          <a:xfrm>
            <a:off x="925039" y="5252181"/>
            <a:ext cx="1582741" cy="276999"/>
          </a:xfrm>
          <a:prstGeom prst="rect">
            <a:avLst/>
          </a:prstGeom>
          <a:noFill/>
        </p:spPr>
        <p:txBody>
          <a:bodyPr wrap="none" rtlCol="0">
            <a:spAutoFit/>
          </a:bodyPr>
          <a:lstStyle/>
          <a:p>
            <a:r>
              <a:rPr lang="fr-FR" sz="1200" dirty="0"/>
              <a:t>Figure: Haakon </a:t>
            </a:r>
            <a:r>
              <a:rPr lang="fr-FR" sz="1200" dirty="0" err="1"/>
              <a:t>Fossen</a:t>
            </a:r>
            <a:endParaRPr lang="fr-FR" sz="1200" dirty="0"/>
          </a:p>
        </p:txBody>
      </p:sp>
    </p:spTree>
    <p:extLst>
      <p:ext uri="{BB962C8B-B14F-4D97-AF65-F5344CB8AC3E}">
        <p14:creationId xmlns:p14="http://schemas.microsoft.com/office/powerpoint/2010/main" val="38782631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8" name="ZoneTexte 7">
            <a:extLst>
              <a:ext uri="{FF2B5EF4-FFF2-40B4-BE49-F238E27FC236}">
                <a16:creationId xmlns:a16="http://schemas.microsoft.com/office/drawing/2014/main" id="{6283232B-E035-431B-B4CE-57DF911F21E3}"/>
              </a:ext>
            </a:extLst>
          </p:cNvPr>
          <p:cNvSpPr txBox="1"/>
          <p:nvPr/>
        </p:nvSpPr>
        <p:spPr>
          <a:xfrm>
            <a:off x="1949252" y="919369"/>
            <a:ext cx="5668796" cy="523220"/>
          </a:xfrm>
          <a:prstGeom prst="rect">
            <a:avLst/>
          </a:prstGeom>
          <a:noFill/>
        </p:spPr>
        <p:txBody>
          <a:bodyPr wrap="none" rtlCol="0">
            <a:spAutoFit/>
          </a:bodyPr>
          <a:lstStyle/>
          <a:p>
            <a:r>
              <a:rPr lang="fr-FR" sz="2800" dirty="0">
                <a:solidFill>
                  <a:srgbClr val="FF0000"/>
                </a:solidFill>
              </a:rPr>
              <a:t>Bassins asymétriques (demi-</a:t>
            </a:r>
            <a:r>
              <a:rPr lang="fr-FR" sz="2800" dirty="0" err="1">
                <a:solidFill>
                  <a:srgbClr val="FF0000"/>
                </a:solidFill>
              </a:rPr>
              <a:t>grabben</a:t>
            </a:r>
            <a:r>
              <a:rPr lang="fr-FR" sz="2800" dirty="0">
                <a:solidFill>
                  <a:srgbClr val="FF0000"/>
                </a:solidFill>
              </a:rPr>
              <a:t>)</a:t>
            </a:r>
          </a:p>
        </p:txBody>
      </p:sp>
      <p:sp>
        <p:nvSpPr>
          <p:cNvPr id="11" name="ZoneTexte 10">
            <a:extLst>
              <a:ext uri="{FF2B5EF4-FFF2-40B4-BE49-F238E27FC236}">
                <a16:creationId xmlns:a16="http://schemas.microsoft.com/office/drawing/2014/main" id="{1E07AE3A-880B-43F5-BFC0-37C70965B66A}"/>
              </a:ext>
            </a:extLst>
          </p:cNvPr>
          <p:cNvSpPr txBox="1"/>
          <p:nvPr/>
        </p:nvSpPr>
        <p:spPr>
          <a:xfrm>
            <a:off x="2642616" y="1338205"/>
            <a:ext cx="3522631" cy="523220"/>
          </a:xfrm>
          <a:prstGeom prst="rect">
            <a:avLst/>
          </a:prstGeom>
          <a:noFill/>
        </p:spPr>
        <p:txBody>
          <a:bodyPr wrap="none" rtlCol="0">
            <a:spAutoFit/>
          </a:bodyPr>
          <a:lstStyle/>
          <a:p>
            <a:r>
              <a:rPr lang="fr-FR" sz="2800" dirty="0"/>
              <a:t>Le cas des failles plates</a:t>
            </a:r>
          </a:p>
        </p:txBody>
      </p:sp>
      <p:sp>
        <p:nvSpPr>
          <p:cNvPr id="12" name="ZoneTexte 11">
            <a:extLst>
              <a:ext uri="{FF2B5EF4-FFF2-40B4-BE49-F238E27FC236}">
                <a16:creationId xmlns:a16="http://schemas.microsoft.com/office/drawing/2014/main" id="{14E3DFE3-3F0F-41AF-AC1D-A419C6FFDDEA}"/>
              </a:ext>
            </a:extLst>
          </p:cNvPr>
          <p:cNvSpPr txBox="1"/>
          <p:nvPr/>
        </p:nvSpPr>
        <p:spPr>
          <a:xfrm>
            <a:off x="925039" y="4706897"/>
            <a:ext cx="1582741" cy="276999"/>
          </a:xfrm>
          <a:prstGeom prst="rect">
            <a:avLst/>
          </a:prstGeom>
          <a:noFill/>
        </p:spPr>
        <p:txBody>
          <a:bodyPr wrap="none" rtlCol="0">
            <a:spAutoFit/>
          </a:bodyPr>
          <a:lstStyle/>
          <a:p>
            <a:r>
              <a:rPr lang="fr-FR" sz="1200" dirty="0"/>
              <a:t>Figure: Haakon </a:t>
            </a:r>
            <a:r>
              <a:rPr lang="fr-FR" sz="1200" dirty="0" err="1"/>
              <a:t>Fossen</a:t>
            </a:r>
            <a:endParaRPr lang="fr-FR" sz="1200" dirty="0"/>
          </a:p>
        </p:txBody>
      </p:sp>
      <p:pic>
        <p:nvPicPr>
          <p:cNvPr id="13" name="Image 12">
            <a:extLst>
              <a:ext uri="{FF2B5EF4-FFF2-40B4-BE49-F238E27FC236}">
                <a16:creationId xmlns:a16="http://schemas.microsoft.com/office/drawing/2014/main" id="{E0099BC0-9FC9-4AE2-844E-AB173922C8AB}"/>
              </a:ext>
            </a:extLst>
          </p:cNvPr>
          <p:cNvPicPr>
            <a:picLocks noChangeAspect="1"/>
          </p:cNvPicPr>
          <p:nvPr/>
        </p:nvPicPr>
        <p:blipFill>
          <a:blip r:embed="rId2"/>
          <a:stretch>
            <a:fillRect/>
          </a:stretch>
        </p:blipFill>
        <p:spPr>
          <a:xfrm>
            <a:off x="27636" y="1955463"/>
            <a:ext cx="9088727" cy="4572000"/>
          </a:xfrm>
          <a:prstGeom prst="rect">
            <a:avLst/>
          </a:prstGeom>
        </p:spPr>
      </p:pic>
      <p:sp>
        <p:nvSpPr>
          <p:cNvPr id="14" name="Rectangle 13">
            <a:extLst>
              <a:ext uri="{FF2B5EF4-FFF2-40B4-BE49-F238E27FC236}">
                <a16:creationId xmlns:a16="http://schemas.microsoft.com/office/drawing/2014/main" id="{C17B5F75-2149-407B-86C8-5874133A5B25}"/>
              </a:ext>
            </a:extLst>
          </p:cNvPr>
          <p:cNvSpPr/>
          <p:nvPr/>
        </p:nvSpPr>
        <p:spPr>
          <a:xfrm>
            <a:off x="4665020" y="6581001"/>
            <a:ext cx="6865564" cy="276999"/>
          </a:xfrm>
          <a:prstGeom prst="rect">
            <a:avLst/>
          </a:prstGeom>
        </p:spPr>
        <p:txBody>
          <a:bodyPr wrap="square">
            <a:spAutoFit/>
          </a:bodyPr>
          <a:lstStyle/>
          <a:p>
            <a:r>
              <a:rPr lang="fr-FR" sz="1200" dirty="0"/>
              <a:t>https://www.ldeo.columbia.edu/~polsen/nbcp/breakupintro.html</a:t>
            </a:r>
          </a:p>
        </p:txBody>
      </p:sp>
    </p:spTree>
    <p:extLst>
      <p:ext uri="{BB962C8B-B14F-4D97-AF65-F5344CB8AC3E}">
        <p14:creationId xmlns:p14="http://schemas.microsoft.com/office/powerpoint/2010/main" val="11392859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8" name="ZoneTexte 7">
            <a:extLst>
              <a:ext uri="{FF2B5EF4-FFF2-40B4-BE49-F238E27FC236}">
                <a16:creationId xmlns:a16="http://schemas.microsoft.com/office/drawing/2014/main" id="{6283232B-E035-431B-B4CE-57DF911F21E3}"/>
              </a:ext>
            </a:extLst>
          </p:cNvPr>
          <p:cNvSpPr txBox="1"/>
          <p:nvPr/>
        </p:nvSpPr>
        <p:spPr>
          <a:xfrm>
            <a:off x="1949252" y="919369"/>
            <a:ext cx="5668796" cy="523220"/>
          </a:xfrm>
          <a:prstGeom prst="rect">
            <a:avLst/>
          </a:prstGeom>
          <a:noFill/>
        </p:spPr>
        <p:txBody>
          <a:bodyPr wrap="none" rtlCol="0">
            <a:spAutoFit/>
          </a:bodyPr>
          <a:lstStyle/>
          <a:p>
            <a:r>
              <a:rPr lang="fr-FR" sz="2800" dirty="0">
                <a:solidFill>
                  <a:srgbClr val="FF0000"/>
                </a:solidFill>
              </a:rPr>
              <a:t>Bassins asymétriques (demi-</a:t>
            </a:r>
            <a:r>
              <a:rPr lang="fr-FR" sz="2800" dirty="0" err="1">
                <a:solidFill>
                  <a:srgbClr val="FF0000"/>
                </a:solidFill>
              </a:rPr>
              <a:t>grabben</a:t>
            </a:r>
            <a:r>
              <a:rPr lang="fr-FR" sz="2800" dirty="0">
                <a:solidFill>
                  <a:srgbClr val="FF0000"/>
                </a:solidFill>
              </a:rPr>
              <a:t>)</a:t>
            </a:r>
          </a:p>
        </p:txBody>
      </p:sp>
      <p:pic>
        <p:nvPicPr>
          <p:cNvPr id="6" name="Image 5">
            <a:extLst>
              <a:ext uri="{FF2B5EF4-FFF2-40B4-BE49-F238E27FC236}">
                <a16:creationId xmlns:a16="http://schemas.microsoft.com/office/drawing/2014/main" id="{D5F374BC-36F6-432A-A3AB-8079EA0A270F}"/>
              </a:ext>
            </a:extLst>
          </p:cNvPr>
          <p:cNvPicPr>
            <a:picLocks noChangeAspect="1"/>
          </p:cNvPicPr>
          <p:nvPr/>
        </p:nvPicPr>
        <p:blipFill rotWithShape="1">
          <a:blip r:embed="rId2"/>
          <a:srcRect t="51012"/>
          <a:stretch/>
        </p:blipFill>
        <p:spPr>
          <a:xfrm>
            <a:off x="925039" y="2514600"/>
            <a:ext cx="7293922" cy="2542032"/>
          </a:xfrm>
          <a:prstGeom prst="rect">
            <a:avLst/>
          </a:prstGeom>
        </p:spPr>
      </p:pic>
      <p:sp>
        <p:nvSpPr>
          <p:cNvPr id="12" name="ZoneTexte 11">
            <a:extLst>
              <a:ext uri="{FF2B5EF4-FFF2-40B4-BE49-F238E27FC236}">
                <a16:creationId xmlns:a16="http://schemas.microsoft.com/office/drawing/2014/main" id="{14E3DFE3-3F0F-41AF-AC1D-A419C6FFDDEA}"/>
              </a:ext>
            </a:extLst>
          </p:cNvPr>
          <p:cNvSpPr txBox="1"/>
          <p:nvPr/>
        </p:nvSpPr>
        <p:spPr>
          <a:xfrm>
            <a:off x="925039" y="4706897"/>
            <a:ext cx="1582741" cy="276999"/>
          </a:xfrm>
          <a:prstGeom prst="rect">
            <a:avLst/>
          </a:prstGeom>
          <a:noFill/>
        </p:spPr>
        <p:txBody>
          <a:bodyPr wrap="none" rtlCol="0">
            <a:spAutoFit/>
          </a:bodyPr>
          <a:lstStyle/>
          <a:p>
            <a:r>
              <a:rPr lang="fr-FR" sz="1200" dirty="0"/>
              <a:t>Figure: Haakon </a:t>
            </a:r>
            <a:r>
              <a:rPr lang="fr-FR" sz="1200" dirty="0" err="1"/>
              <a:t>Fossen</a:t>
            </a:r>
            <a:endParaRPr lang="fr-FR" sz="1200" dirty="0"/>
          </a:p>
        </p:txBody>
      </p:sp>
      <p:pic>
        <p:nvPicPr>
          <p:cNvPr id="7" name="Image 6">
            <a:extLst>
              <a:ext uri="{FF2B5EF4-FFF2-40B4-BE49-F238E27FC236}">
                <a16:creationId xmlns:a16="http://schemas.microsoft.com/office/drawing/2014/main" id="{46294F4C-849B-474F-94BD-FD953323A171}"/>
              </a:ext>
            </a:extLst>
          </p:cNvPr>
          <p:cNvPicPr>
            <a:picLocks noChangeAspect="1"/>
          </p:cNvPicPr>
          <p:nvPr/>
        </p:nvPicPr>
        <p:blipFill>
          <a:blip r:embed="rId3"/>
          <a:stretch>
            <a:fillRect/>
          </a:stretch>
        </p:blipFill>
        <p:spPr>
          <a:xfrm>
            <a:off x="-96013" y="1861425"/>
            <a:ext cx="9336025" cy="3385975"/>
          </a:xfrm>
          <a:prstGeom prst="rect">
            <a:avLst/>
          </a:prstGeom>
        </p:spPr>
      </p:pic>
      <p:sp>
        <p:nvSpPr>
          <p:cNvPr id="15" name="ZoneTexte 14">
            <a:extLst>
              <a:ext uri="{FF2B5EF4-FFF2-40B4-BE49-F238E27FC236}">
                <a16:creationId xmlns:a16="http://schemas.microsoft.com/office/drawing/2014/main" id="{F8DF6A9C-0A0A-4CE0-9D60-04BF235700A2}"/>
              </a:ext>
            </a:extLst>
          </p:cNvPr>
          <p:cNvSpPr txBox="1"/>
          <p:nvPr/>
        </p:nvSpPr>
        <p:spPr>
          <a:xfrm>
            <a:off x="2642616" y="1338205"/>
            <a:ext cx="3522631" cy="523220"/>
          </a:xfrm>
          <a:prstGeom prst="rect">
            <a:avLst/>
          </a:prstGeom>
          <a:noFill/>
        </p:spPr>
        <p:txBody>
          <a:bodyPr wrap="none" rtlCol="0">
            <a:spAutoFit/>
          </a:bodyPr>
          <a:lstStyle/>
          <a:p>
            <a:r>
              <a:rPr lang="fr-FR" sz="2800" dirty="0"/>
              <a:t>Le cas des failles plates</a:t>
            </a:r>
          </a:p>
        </p:txBody>
      </p:sp>
      <p:sp>
        <p:nvSpPr>
          <p:cNvPr id="2" name="Flèche : droite 1">
            <a:extLst>
              <a:ext uri="{FF2B5EF4-FFF2-40B4-BE49-F238E27FC236}">
                <a16:creationId xmlns:a16="http://schemas.microsoft.com/office/drawing/2014/main" id="{579067C9-5A63-4DD1-A3D9-636EB48D64DF}"/>
              </a:ext>
            </a:extLst>
          </p:cNvPr>
          <p:cNvSpPr/>
          <p:nvPr/>
        </p:nvSpPr>
        <p:spPr>
          <a:xfrm>
            <a:off x="1391468" y="5763194"/>
            <a:ext cx="557784" cy="42976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EEEF9E87-764A-4F55-A9E2-0E3C0BD46A31}"/>
              </a:ext>
            </a:extLst>
          </p:cNvPr>
          <p:cNvSpPr txBox="1"/>
          <p:nvPr/>
        </p:nvSpPr>
        <p:spPr>
          <a:xfrm>
            <a:off x="2068868" y="5666236"/>
            <a:ext cx="6455100" cy="584775"/>
          </a:xfrm>
          <a:prstGeom prst="rect">
            <a:avLst/>
          </a:prstGeom>
          <a:noFill/>
        </p:spPr>
        <p:txBody>
          <a:bodyPr wrap="none" rtlCol="0">
            <a:spAutoFit/>
          </a:bodyPr>
          <a:lstStyle/>
          <a:p>
            <a:r>
              <a:rPr lang="fr-FR" sz="3200" b="1" dirty="0">
                <a:solidFill>
                  <a:srgbClr val="FF0000"/>
                </a:solidFill>
              </a:rPr>
              <a:t>Développement d’</a:t>
            </a:r>
            <a:r>
              <a:rPr lang="fr-FR" sz="3200" b="1" dirty="0" err="1">
                <a:solidFill>
                  <a:srgbClr val="FF0000"/>
                </a:solidFill>
              </a:rPr>
              <a:t>onlap</a:t>
            </a:r>
            <a:r>
              <a:rPr lang="fr-FR" sz="3200" b="1" dirty="0">
                <a:solidFill>
                  <a:srgbClr val="FF0000"/>
                </a:solidFill>
              </a:rPr>
              <a:t> et d’éventail</a:t>
            </a:r>
          </a:p>
        </p:txBody>
      </p:sp>
      <p:sp>
        <p:nvSpPr>
          <p:cNvPr id="16" name="Rectangle 15">
            <a:extLst>
              <a:ext uri="{FF2B5EF4-FFF2-40B4-BE49-F238E27FC236}">
                <a16:creationId xmlns:a16="http://schemas.microsoft.com/office/drawing/2014/main" id="{B1E6CE9F-56FE-407E-8DBC-E20DA74F73AA}"/>
              </a:ext>
            </a:extLst>
          </p:cNvPr>
          <p:cNvSpPr/>
          <p:nvPr/>
        </p:nvSpPr>
        <p:spPr>
          <a:xfrm>
            <a:off x="4786179" y="5157352"/>
            <a:ext cx="6865564" cy="276999"/>
          </a:xfrm>
          <a:prstGeom prst="rect">
            <a:avLst/>
          </a:prstGeom>
        </p:spPr>
        <p:txBody>
          <a:bodyPr wrap="square">
            <a:spAutoFit/>
          </a:bodyPr>
          <a:lstStyle/>
          <a:p>
            <a:r>
              <a:rPr lang="fr-FR" sz="1200" dirty="0"/>
              <a:t>https://www.ldeo.columbia.edu/~polsen/nbcp/breakupintro.html</a:t>
            </a:r>
          </a:p>
        </p:txBody>
      </p:sp>
    </p:spTree>
    <p:extLst>
      <p:ext uri="{BB962C8B-B14F-4D97-AF65-F5344CB8AC3E}">
        <p14:creationId xmlns:p14="http://schemas.microsoft.com/office/powerpoint/2010/main" val="21040677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10" name="ZoneTexte 9">
            <a:extLst>
              <a:ext uri="{FF2B5EF4-FFF2-40B4-BE49-F238E27FC236}">
                <a16:creationId xmlns:a16="http://schemas.microsoft.com/office/drawing/2014/main" id="{7832B21B-343A-4446-869C-93629F8B2DDA}"/>
              </a:ext>
            </a:extLst>
          </p:cNvPr>
          <p:cNvSpPr txBox="1"/>
          <p:nvPr/>
        </p:nvSpPr>
        <p:spPr>
          <a:xfrm>
            <a:off x="1949252" y="919369"/>
            <a:ext cx="5668796" cy="523220"/>
          </a:xfrm>
          <a:prstGeom prst="rect">
            <a:avLst/>
          </a:prstGeom>
          <a:noFill/>
        </p:spPr>
        <p:txBody>
          <a:bodyPr wrap="none" rtlCol="0">
            <a:spAutoFit/>
          </a:bodyPr>
          <a:lstStyle/>
          <a:p>
            <a:r>
              <a:rPr lang="fr-FR" sz="2800" dirty="0">
                <a:solidFill>
                  <a:srgbClr val="FF0000"/>
                </a:solidFill>
              </a:rPr>
              <a:t>Bassins asymétriques (demi-</a:t>
            </a:r>
            <a:r>
              <a:rPr lang="fr-FR" sz="2800" dirty="0" err="1">
                <a:solidFill>
                  <a:srgbClr val="FF0000"/>
                </a:solidFill>
              </a:rPr>
              <a:t>grabben</a:t>
            </a:r>
            <a:r>
              <a:rPr lang="fr-FR" sz="2800" dirty="0">
                <a:solidFill>
                  <a:srgbClr val="FF0000"/>
                </a:solidFill>
              </a:rPr>
              <a:t>)</a:t>
            </a:r>
          </a:p>
        </p:txBody>
      </p:sp>
      <p:sp>
        <p:nvSpPr>
          <p:cNvPr id="11" name="ZoneTexte 10">
            <a:extLst>
              <a:ext uri="{FF2B5EF4-FFF2-40B4-BE49-F238E27FC236}">
                <a16:creationId xmlns:a16="http://schemas.microsoft.com/office/drawing/2014/main" id="{16BC249D-AD7E-4645-A518-3FA853643223}"/>
              </a:ext>
            </a:extLst>
          </p:cNvPr>
          <p:cNvSpPr txBox="1"/>
          <p:nvPr/>
        </p:nvSpPr>
        <p:spPr>
          <a:xfrm>
            <a:off x="2642616" y="1338205"/>
            <a:ext cx="3522631" cy="523220"/>
          </a:xfrm>
          <a:prstGeom prst="rect">
            <a:avLst/>
          </a:prstGeom>
          <a:noFill/>
        </p:spPr>
        <p:txBody>
          <a:bodyPr wrap="none" rtlCol="0">
            <a:spAutoFit/>
          </a:bodyPr>
          <a:lstStyle/>
          <a:p>
            <a:r>
              <a:rPr lang="fr-FR" sz="2800" dirty="0"/>
              <a:t>Le cas des failles plates</a:t>
            </a:r>
          </a:p>
        </p:txBody>
      </p:sp>
      <p:pic>
        <p:nvPicPr>
          <p:cNvPr id="4" name="Image 3">
            <a:extLst>
              <a:ext uri="{FF2B5EF4-FFF2-40B4-BE49-F238E27FC236}">
                <a16:creationId xmlns:a16="http://schemas.microsoft.com/office/drawing/2014/main" id="{DE81119F-05A4-4A79-92C1-F62107B5DE57}"/>
              </a:ext>
            </a:extLst>
          </p:cNvPr>
          <p:cNvPicPr>
            <a:picLocks noChangeAspect="1"/>
          </p:cNvPicPr>
          <p:nvPr/>
        </p:nvPicPr>
        <p:blipFill>
          <a:blip r:embed="rId2"/>
          <a:stretch>
            <a:fillRect/>
          </a:stretch>
        </p:blipFill>
        <p:spPr>
          <a:xfrm>
            <a:off x="204301" y="1941915"/>
            <a:ext cx="5092117" cy="3550616"/>
          </a:xfrm>
          <a:prstGeom prst="rect">
            <a:avLst/>
          </a:prstGeom>
        </p:spPr>
      </p:pic>
      <p:sp>
        <p:nvSpPr>
          <p:cNvPr id="6" name="ZoneTexte 5">
            <a:extLst>
              <a:ext uri="{FF2B5EF4-FFF2-40B4-BE49-F238E27FC236}">
                <a16:creationId xmlns:a16="http://schemas.microsoft.com/office/drawing/2014/main" id="{A4428EE5-5748-4274-9625-131A43932707}"/>
              </a:ext>
            </a:extLst>
          </p:cNvPr>
          <p:cNvSpPr txBox="1"/>
          <p:nvPr/>
        </p:nvSpPr>
        <p:spPr>
          <a:xfrm>
            <a:off x="5436067" y="5062734"/>
            <a:ext cx="2210413" cy="276999"/>
          </a:xfrm>
          <a:prstGeom prst="rect">
            <a:avLst/>
          </a:prstGeom>
          <a:noFill/>
        </p:spPr>
        <p:txBody>
          <a:bodyPr wrap="none" rtlCol="0">
            <a:spAutoFit/>
          </a:bodyPr>
          <a:lstStyle/>
          <a:p>
            <a:r>
              <a:rPr lang="fr-FR" sz="1200" dirty="0"/>
              <a:t>http://www.geosci.usyd.edu.au/</a:t>
            </a:r>
          </a:p>
        </p:txBody>
      </p:sp>
      <p:sp>
        <p:nvSpPr>
          <p:cNvPr id="12" name="Flèche : droite 11">
            <a:extLst>
              <a:ext uri="{FF2B5EF4-FFF2-40B4-BE49-F238E27FC236}">
                <a16:creationId xmlns:a16="http://schemas.microsoft.com/office/drawing/2014/main" id="{1AE5C5F5-47F6-4D31-838B-7A08A7533161}"/>
              </a:ext>
            </a:extLst>
          </p:cNvPr>
          <p:cNvSpPr/>
          <p:nvPr/>
        </p:nvSpPr>
        <p:spPr>
          <a:xfrm>
            <a:off x="1391468" y="5763194"/>
            <a:ext cx="557784" cy="429768"/>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D830141F-23C6-42CA-AA8A-8218FAAB58C0}"/>
              </a:ext>
            </a:extLst>
          </p:cNvPr>
          <p:cNvSpPr txBox="1"/>
          <p:nvPr/>
        </p:nvSpPr>
        <p:spPr>
          <a:xfrm>
            <a:off x="2068868" y="5666236"/>
            <a:ext cx="6455100" cy="1077218"/>
          </a:xfrm>
          <a:prstGeom prst="rect">
            <a:avLst/>
          </a:prstGeom>
          <a:noFill/>
        </p:spPr>
        <p:txBody>
          <a:bodyPr wrap="none" rtlCol="0">
            <a:spAutoFit/>
          </a:bodyPr>
          <a:lstStyle/>
          <a:p>
            <a:r>
              <a:rPr lang="fr-FR" sz="3200" b="1" dirty="0">
                <a:solidFill>
                  <a:srgbClr val="FF0000"/>
                </a:solidFill>
              </a:rPr>
              <a:t>Développement d’</a:t>
            </a:r>
            <a:r>
              <a:rPr lang="fr-FR" sz="3200" b="1" dirty="0" err="1">
                <a:solidFill>
                  <a:srgbClr val="FF0000"/>
                </a:solidFill>
              </a:rPr>
              <a:t>onlap</a:t>
            </a:r>
            <a:r>
              <a:rPr lang="fr-FR" sz="3200" b="1" dirty="0">
                <a:solidFill>
                  <a:srgbClr val="FF0000"/>
                </a:solidFill>
              </a:rPr>
              <a:t> et d’éventail</a:t>
            </a:r>
          </a:p>
          <a:p>
            <a:r>
              <a:rPr lang="fr-FR" sz="3200" b="1" dirty="0">
                <a:solidFill>
                  <a:srgbClr val="FF0000"/>
                </a:solidFill>
              </a:rPr>
              <a:t>+ plis lié à la rotation</a:t>
            </a:r>
          </a:p>
        </p:txBody>
      </p:sp>
      <p:sp>
        <p:nvSpPr>
          <p:cNvPr id="3" name="Flèche : courbe vers la droite 2">
            <a:extLst>
              <a:ext uri="{FF2B5EF4-FFF2-40B4-BE49-F238E27FC236}">
                <a16:creationId xmlns:a16="http://schemas.microsoft.com/office/drawing/2014/main" id="{5B9EDA59-3D2E-45FF-B956-273214AC0000}"/>
              </a:ext>
            </a:extLst>
          </p:cNvPr>
          <p:cNvSpPr/>
          <p:nvPr/>
        </p:nvSpPr>
        <p:spPr>
          <a:xfrm rot="2812263">
            <a:off x="1244660" y="2256639"/>
            <a:ext cx="293615" cy="523220"/>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 courbe vers la droite 13">
            <a:extLst>
              <a:ext uri="{FF2B5EF4-FFF2-40B4-BE49-F238E27FC236}">
                <a16:creationId xmlns:a16="http://schemas.microsoft.com/office/drawing/2014/main" id="{845EBB20-9E88-4983-88D4-3D210ABBDBBA}"/>
              </a:ext>
            </a:extLst>
          </p:cNvPr>
          <p:cNvSpPr/>
          <p:nvPr/>
        </p:nvSpPr>
        <p:spPr>
          <a:xfrm rot="3451440">
            <a:off x="1523552" y="3602421"/>
            <a:ext cx="293615" cy="523220"/>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Flèche : courbe vers la droite 14">
            <a:extLst>
              <a:ext uri="{FF2B5EF4-FFF2-40B4-BE49-F238E27FC236}">
                <a16:creationId xmlns:a16="http://schemas.microsoft.com/office/drawing/2014/main" id="{7E8B0FDE-9B63-486F-AB41-B251F80609CF}"/>
              </a:ext>
            </a:extLst>
          </p:cNvPr>
          <p:cNvSpPr/>
          <p:nvPr/>
        </p:nvSpPr>
        <p:spPr>
          <a:xfrm rot="2990568">
            <a:off x="1712820" y="4861084"/>
            <a:ext cx="293615" cy="523220"/>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194321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2" name="ZoneTexte 1">
            <a:extLst>
              <a:ext uri="{FF2B5EF4-FFF2-40B4-BE49-F238E27FC236}">
                <a16:creationId xmlns:a16="http://schemas.microsoft.com/office/drawing/2014/main" id="{9808D01D-CD66-4C98-AC6E-BC2DB8B73CBD}"/>
              </a:ext>
            </a:extLst>
          </p:cNvPr>
          <p:cNvSpPr txBox="1"/>
          <p:nvPr/>
        </p:nvSpPr>
        <p:spPr>
          <a:xfrm>
            <a:off x="0" y="5526727"/>
            <a:ext cx="3392467" cy="369332"/>
          </a:xfrm>
          <a:prstGeom prst="rect">
            <a:avLst/>
          </a:prstGeom>
          <a:noFill/>
        </p:spPr>
        <p:txBody>
          <a:bodyPr wrap="none" rtlCol="0">
            <a:spAutoFit/>
          </a:bodyPr>
          <a:lstStyle/>
          <a:p>
            <a:r>
              <a:rPr lang="fr-FR" dirty="0"/>
              <a:t>Source: The </a:t>
            </a:r>
            <a:r>
              <a:rPr lang="fr-FR" dirty="0" err="1"/>
              <a:t>GeoModels</a:t>
            </a:r>
            <a:r>
              <a:rPr lang="fr-FR" dirty="0"/>
              <a:t> (</a:t>
            </a:r>
            <a:r>
              <a:rPr lang="fr-FR" dirty="0" err="1"/>
              <a:t>Youtube</a:t>
            </a:r>
            <a:r>
              <a:rPr lang="fr-FR" dirty="0"/>
              <a:t>)</a:t>
            </a:r>
          </a:p>
        </p:txBody>
      </p:sp>
      <p:pic>
        <p:nvPicPr>
          <p:cNvPr id="5" name="roll_over_gravitaire1">
            <a:hlinkClick r:id="" action="ppaction://media"/>
            <a:extLst>
              <a:ext uri="{FF2B5EF4-FFF2-40B4-BE49-F238E27FC236}">
                <a16:creationId xmlns:a16="http://schemas.microsoft.com/office/drawing/2014/main" id="{219FFB3A-CF86-45B9-A9F0-A474CA40755F}"/>
              </a:ext>
            </a:extLst>
          </p:cNvPr>
          <p:cNvPicPr>
            <a:picLocks noChangeAspect="1"/>
          </p:cNvPicPr>
          <p:nvPr>
            <a:videoFile r:link="rId1"/>
            <p:extLst>
              <p:ext uri="{DAA4B4D4-6D71-4841-9C94-3DE7FCFB9230}">
                <p14:media xmlns:p14="http://schemas.microsoft.com/office/powerpoint/2010/main" r:embed="rId2">
                  <p14:trim st="13917"/>
                </p14:media>
              </p:ext>
            </p:extLst>
          </p:nvPr>
        </p:nvPicPr>
        <p:blipFill rotWithShape="1">
          <a:blip r:embed="rId4"/>
          <a:srcRect l="7500" t="17598" r="36694" b="46846"/>
          <a:stretch>
            <a:fillRect/>
          </a:stretch>
        </p:blipFill>
        <p:spPr>
          <a:xfrm>
            <a:off x="0" y="2278627"/>
            <a:ext cx="9149127" cy="3278878"/>
          </a:xfrm>
          <a:prstGeom prst="rect">
            <a:avLst/>
          </a:prstGeom>
        </p:spPr>
      </p:pic>
      <p:sp>
        <p:nvSpPr>
          <p:cNvPr id="10" name="ZoneTexte 9">
            <a:extLst>
              <a:ext uri="{FF2B5EF4-FFF2-40B4-BE49-F238E27FC236}">
                <a16:creationId xmlns:a16="http://schemas.microsoft.com/office/drawing/2014/main" id="{7832B21B-343A-4446-869C-93629F8B2DDA}"/>
              </a:ext>
            </a:extLst>
          </p:cNvPr>
          <p:cNvSpPr txBox="1"/>
          <p:nvPr/>
        </p:nvSpPr>
        <p:spPr>
          <a:xfrm>
            <a:off x="1949252" y="919369"/>
            <a:ext cx="5668796" cy="523220"/>
          </a:xfrm>
          <a:prstGeom prst="rect">
            <a:avLst/>
          </a:prstGeom>
          <a:noFill/>
        </p:spPr>
        <p:txBody>
          <a:bodyPr wrap="none" rtlCol="0">
            <a:spAutoFit/>
          </a:bodyPr>
          <a:lstStyle/>
          <a:p>
            <a:r>
              <a:rPr lang="fr-FR" sz="2800" dirty="0">
                <a:solidFill>
                  <a:srgbClr val="FF0000"/>
                </a:solidFill>
              </a:rPr>
              <a:t>Bassins asymétriques (demi-</a:t>
            </a:r>
            <a:r>
              <a:rPr lang="fr-FR" sz="2800" dirty="0" err="1">
                <a:solidFill>
                  <a:srgbClr val="FF0000"/>
                </a:solidFill>
              </a:rPr>
              <a:t>grabben</a:t>
            </a:r>
            <a:r>
              <a:rPr lang="fr-FR" sz="2800" dirty="0">
                <a:solidFill>
                  <a:srgbClr val="FF0000"/>
                </a:solidFill>
              </a:rPr>
              <a:t>)</a:t>
            </a:r>
          </a:p>
        </p:txBody>
      </p:sp>
      <p:sp>
        <p:nvSpPr>
          <p:cNvPr id="11" name="ZoneTexte 10">
            <a:extLst>
              <a:ext uri="{FF2B5EF4-FFF2-40B4-BE49-F238E27FC236}">
                <a16:creationId xmlns:a16="http://schemas.microsoft.com/office/drawing/2014/main" id="{16BC249D-AD7E-4645-A518-3FA853643223}"/>
              </a:ext>
            </a:extLst>
          </p:cNvPr>
          <p:cNvSpPr txBox="1"/>
          <p:nvPr/>
        </p:nvSpPr>
        <p:spPr>
          <a:xfrm>
            <a:off x="2642616" y="1338205"/>
            <a:ext cx="3522631" cy="523220"/>
          </a:xfrm>
          <a:prstGeom prst="rect">
            <a:avLst/>
          </a:prstGeom>
          <a:noFill/>
        </p:spPr>
        <p:txBody>
          <a:bodyPr wrap="none" rtlCol="0">
            <a:spAutoFit/>
          </a:bodyPr>
          <a:lstStyle/>
          <a:p>
            <a:r>
              <a:rPr lang="fr-FR" sz="2800" dirty="0"/>
              <a:t>Le cas des failles plates</a:t>
            </a:r>
          </a:p>
        </p:txBody>
      </p:sp>
    </p:spTree>
    <p:extLst>
      <p:ext uri="{BB962C8B-B14F-4D97-AF65-F5344CB8AC3E}">
        <p14:creationId xmlns:p14="http://schemas.microsoft.com/office/powerpoint/2010/main" val="113300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412955" y="890370"/>
            <a:ext cx="8731045" cy="584775"/>
          </a:xfrm>
          <a:prstGeom prst="rect">
            <a:avLst/>
          </a:prstGeom>
          <a:noFill/>
        </p:spPr>
        <p:txBody>
          <a:bodyPr wrap="square" rtlCol="0">
            <a:spAutoFit/>
          </a:bodyPr>
          <a:lstStyle/>
          <a:p>
            <a:pPr algn="ctr"/>
            <a:r>
              <a:rPr lang="fr-FR" sz="3200" b="1" dirty="0"/>
              <a:t>Les grandes familles de failles</a:t>
            </a:r>
            <a:endParaRPr lang="fr-FR" dirty="0"/>
          </a:p>
        </p:txBody>
      </p:sp>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2262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I-Rappels</a:t>
            </a:r>
          </a:p>
        </p:txBody>
      </p:sp>
      <p:pic>
        <p:nvPicPr>
          <p:cNvPr id="2" name="faille_normale">
            <a:hlinkClick r:id="" action="ppaction://media"/>
            <a:extLst>
              <a:ext uri="{FF2B5EF4-FFF2-40B4-BE49-F238E27FC236}">
                <a16:creationId xmlns:a16="http://schemas.microsoft.com/office/drawing/2014/main" id="{5C4769A9-E448-4BD1-8C52-C618636D0BB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0"/>
          <a:srcRect l="34312" t="51182" r="52385" b="32857"/>
          <a:stretch/>
        </p:blipFill>
        <p:spPr>
          <a:xfrm>
            <a:off x="463481" y="2038544"/>
            <a:ext cx="3017953" cy="2036703"/>
          </a:xfrm>
          <a:prstGeom prst="rect">
            <a:avLst/>
          </a:prstGeom>
        </p:spPr>
      </p:pic>
      <p:pic>
        <p:nvPicPr>
          <p:cNvPr id="3" name="faille_inverse">
            <a:hlinkClick r:id="" action="ppaction://media"/>
            <a:extLst>
              <a:ext uri="{FF2B5EF4-FFF2-40B4-BE49-F238E27FC236}">
                <a16:creationId xmlns:a16="http://schemas.microsoft.com/office/drawing/2014/main" id="{F50DF783-C8CC-460E-9AE0-175E7BD31F26}"/>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11"/>
          <a:srcRect l="34220" t="72572" r="51743" b="11606"/>
          <a:stretch/>
        </p:blipFill>
        <p:spPr>
          <a:xfrm>
            <a:off x="4899169" y="1994519"/>
            <a:ext cx="3137483" cy="1989319"/>
          </a:xfrm>
          <a:prstGeom prst="rect">
            <a:avLst/>
          </a:prstGeom>
        </p:spPr>
      </p:pic>
      <p:pic>
        <p:nvPicPr>
          <p:cNvPr id="4" name="faille_senestre">
            <a:hlinkClick r:id="" action="ppaction://media"/>
            <a:extLst>
              <a:ext uri="{FF2B5EF4-FFF2-40B4-BE49-F238E27FC236}">
                <a16:creationId xmlns:a16="http://schemas.microsoft.com/office/drawing/2014/main" id="{6C79EAD7-0A69-4BBA-B95F-0F626BF537BD}"/>
              </a:ext>
            </a:extLst>
          </p:cNvPr>
          <p:cNvPicPr>
            <a:picLocks noChangeAspect="1"/>
          </p:cNvPicPr>
          <p:nvPr>
            <a:videoFile r:link="rId6"/>
            <p:extLst>
              <p:ext uri="{DAA4B4D4-6D71-4841-9C94-3DE7FCFB9230}">
                <p14:media xmlns:p14="http://schemas.microsoft.com/office/powerpoint/2010/main" r:embed="rId5"/>
              </p:ext>
            </p:extLst>
          </p:nvPr>
        </p:nvPicPr>
        <p:blipFill rotWithShape="1">
          <a:blip r:embed="rId12"/>
          <a:srcRect l="56353" t="34802" r="30459" b="48370"/>
          <a:stretch/>
        </p:blipFill>
        <p:spPr>
          <a:xfrm>
            <a:off x="463481" y="4496499"/>
            <a:ext cx="3101840" cy="2226271"/>
          </a:xfrm>
          <a:prstGeom prst="rect">
            <a:avLst/>
          </a:prstGeom>
        </p:spPr>
      </p:pic>
      <p:pic>
        <p:nvPicPr>
          <p:cNvPr id="6" name="faille_dextre">
            <a:hlinkClick r:id="" action="ppaction://media"/>
            <a:extLst>
              <a:ext uri="{FF2B5EF4-FFF2-40B4-BE49-F238E27FC236}">
                <a16:creationId xmlns:a16="http://schemas.microsoft.com/office/drawing/2014/main" id="{7BDAB7AB-385B-495D-8368-3A8BCA545842}"/>
              </a:ext>
            </a:extLst>
          </p:cNvPr>
          <p:cNvPicPr>
            <a:picLocks noChangeAspect="1"/>
          </p:cNvPicPr>
          <p:nvPr>
            <a:videoFile r:link="rId8"/>
            <p:extLst>
              <p:ext uri="{DAA4B4D4-6D71-4841-9C94-3DE7FCFB9230}">
                <p14:media xmlns:p14="http://schemas.microsoft.com/office/powerpoint/2010/main" r:embed="rId7"/>
              </p:ext>
            </p:extLst>
          </p:nvPr>
        </p:nvPicPr>
        <p:blipFill rotWithShape="1">
          <a:blip r:embed="rId13"/>
          <a:srcRect l="57615" t="68308" r="27008" b="14567"/>
          <a:stretch/>
        </p:blipFill>
        <p:spPr>
          <a:xfrm>
            <a:off x="5167619" y="4402544"/>
            <a:ext cx="3682766" cy="2306971"/>
          </a:xfrm>
          <a:prstGeom prst="rect">
            <a:avLst/>
          </a:prstGeom>
        </p:spPr>
      </p:pic>
      <p:sp>
        <p:nvSpPr>
          <p:cNvPr id="7" name="ZoneTexte 6">
            <a:extLst>
              <a:ext uri="{FF2B5EF4-FFF2-40B4-BE49-F238E27FC236}">
                <a16:creationId xmlns:a16="http://schemas.microsoft.com/office/drawing/2014/main" id="{AB179C4A-778D-4ECD-9D8B-1950C38DED93}"/>
              </a:ext>
            </a:extLst>
          </p:cNvPr>
          <p:cNvSpPr txBox="1"/>
          <p:nvPr/>
        </p:nvSpPr>
        <p:spPr>
          <a:xfrm>
            <a:off x="412955" y="1527064"/>
            <a:ext cx="3125086" cy="369332"/>
          </a:xfrm>
          <a:prstGeom prst="rect">
            <a:avLst/>
          </a:prstGeom>
          <a:noFill/>
        </p:spPr>
        <p:txBody>
          <a:bodyPr wrap="none" rtlCol="0">
            <a:spAutoFit/>
          </a:bodyPr>
          <a:lstStyle/>
          <a:p>
            <a:r>
              <a:rPr lang="fr-FR" dirty="0">
                <a:solidFill>
                  <a:srgbClr val="FF0000"/>
                </a:solidFill>
              </a:rPr>
              <a:t>Failles normales (normal </a:t>
            </a:r>
            <a:r>
              <a:rPr lang="fr-FR" dirty="0" err="1">
                <a:solidFill>
                  <a:srgbClr val="FF0000"/>
                </a:solidFill>
              </a:rPr>
              <a:t>faults</a:t>
            </a:r>
            <a:r>
              <a:rPr lang="fr-FR" dirty="0">
                <a:solidFill>
                  <a:srgbClr val="FF0000"/>
                </a:solidFill>
              </a:rPr>
              <a:t>)</a:t>
            </a:r>
          </a:p>
        </p:txBody>
      </p:sp>
      <p:sp>
        <p:nvSpPr>
          <p:cNvPr id="14" name="ZoneTexte 13">
            <a:extLst>
              <a:ext uri="{FF2B5EF4-FFF2-40B4-BE49-F238E27FC236}">
                <a16:creationId xmlns:a16="http://schemas.microsoft.com/office/drawing/2014/main" id="{EFD75346-E416-4B9B-A1EE-6D1434FCFD34}"/>
              </a:ext>
            </a:extLst>
          </p:cNvPr>
          <p:cNvSpPr txBox="1"/>
          <p:nvPr/>
        </p:nvSpPr>
        <p:spPr>
          <a:xfrm>
            <a:off x="4646914" y="1550166"/>
            <a:ext cx="3026085" cy="369332"/>
          </a:xfrm>
          <a:prstGeom prst="rect">
            <a:avLst/>
          </a:prstGeom>
          <a:noFill/>
        </p:spPr>
        <p:txBody>
          <a:bodyPr wrap="none" rtlCol="0">
            <a:spAutoFit/>
          </a:bodyPr>
          <a:lstStyle/>
          <a:p>
            <a:r>
              <a:rPr lang="fr-FR" dirty="0">
                <a:solidFill>
                  <a:srgbClr val="FF0000"/>
                </a:solidFill>
              </a:rPr>
              <a:t>Failles inverses (reverse </a:t>
            </a:r>
            <a:r>
              <a:rPr lang="fr-FR" dirty="0" err="1">
                <a:solidFill>
                  <a:srgbClr val="FF0000"/>
                </a:solidFill>
              </a:rPr>
              <a:t>faults</a:t>
            </a:r>
            <a:r>
              <a:rPr lang="fr-FR" dirty="0">
                <a:solidFill>
                  <a:srgbClr val="FF0000"/>
                </a:solidFill>
              </a:rPr>
              <a:t>)</a:t>
            </a:r>
          </a:p>
        </p:txBody>
      </p:sp>
      <p:sp>
        <p:nvSpPr>
          <p:cNvPr id="15" name="ZoneTexte 14">
            <a:extLst>
              <a:ext uri="{FF2B5EF4-FFF2-40B4-BE49-F238E27FC236}">
                <a16:creationId xmlns:a16="http://schemas.microsoft.com/office/drawing/2014/main" id="{E947365F-4C71-47D4-B012-40A10D7D22EC}"/>
              </a:ext>
            </a:extLst>
          </p:cNvPr>
          <p:cNvSpPr txBox="1"/>
          <p:nvPr/>
        </p:nvSpPr>
        <p:spPr>
          <a:xfrm>
            <a:off x="2573992" y="3824668"/>
            <a:ext cx="3719095" cy="369332"/>
          </a:xfrm>
          <a:prstGeom prst="rect">
            <a:avLst/>
          </a:prstGeom>
          <a:noFill/>
        </p:spPr>
        <p:txBody>
          <a:bodyPr wrap="none" rtlCol="0">
            <a:spAutoFit/>
          </a:bodyPr>
          <a:lstStyle/>
          <a:p>
            <a:r>
              <a:rPr lang="fr-FR" dirty="0">
                <a:solidFill>
                  <a:srgbClr val="FF0000"/>
                </a:solidFill>
              </a:rPr>
              <a:t>Failles </a:t>
            </a:r>
            <a:r>
              <a:rPr lang="fr-FR" dirty="0" err="1">
                <a:solidFill>
                  <a:srgbClr val="FF0000"/>
                </a:solidFill>
              </a:rPr>
              <a:t>décrochantes</a:t>
            </a:r>
            <a:r>
              <a:rPr lang="fr-FR" dirty="0">
                <a:solidFill>
                  <a:srgbClr val="FF0000"/>
                </a:solidFill>
              </a:rPr>
              <a:t> (strike slip </a:t>
            </a:r>
            <a:r>
              <a:rPr lang="fr-FR" dirty="0" err="1">
                <a:solidFill>
                  <a:srgbClr val="FF0000"/>
                </a:solidFill>
              </a:rPr>
              <a:t>faults</a:t>
            </a:r>
            <a:r>
              <a:rPr lang="fr-FR" dirty="0">
                <a:solidFill>
                  <a:srgbClr val="FF0000"/>
                </a:solidFill>
              </a:rPr>
              <a:t>)</a:t>
            </a:r>
          </a:p>
        </p:txBody>
      </p:sp>
      <p:sp>
        <p:nvSpPr>
          <p:cNvPr id="16" name="ZoneTexte 15">
            <a:extLst>
              <a:ext uri="{FF2B5EF4-FFF2-40B4-BE49-F238E27FC236}">
                <a16:creationId xmlns:a16="http://schemas.microsoft.com/office/drawing/2014/main" id="{D270829A-CDF3-45F1-B2DF-4571F0369114}"/>
              </a:ext>
            </a:extLst>
          </p:cNvPr>
          <p:cNvSpPr txBox="1"/>
          <p:nvPr/>
        </p:nvSpPr>
        <p:spPr>
          <a:xfrm>
            <a:off x="628587" y="4194000"/>
            <a:ext cx="3096169" cy="369332"/>
          </a:xfrm>
          <a:prstGeom prst="rect">
            <a:avLst/>
          </a:prstGeom>
          <a:noFill/>
        </p:spPr>
        <p:txBody>
          <a:bodyPr wrap="none" rtlCol="0">
            <a:spAutoFit/>
          </a:bodyPr>
          <a:lstStyle/>
          <a:p>
            <a:r>
              <a:rPr lang="fr-FR" dirty="0">
                <a:solidFill>
                  <a:srgbClr val="00B0F0"/>
                </a:solidFill>
              </a:rPr>
              <a:t>Failles senestre (</a:t>
            </a:r>
            <a:r>
              <a:rPr lang="fr-FR" dirty="0" err="1">
                <a:solidFill>
                  <a:srgbClr val="00B0F0"/>
                </a:solidFill>
              </a:rPr>
              <a:t>sinistral</a:t>
            </a:r>
            <a:r>
              <a:rPr lang="fr-FR" dirty="0">
                <a:solidFill>
                  <a:srgbClr val="00B0F0"/>
                </a:solidFill>
              </a:rPr>
              <a:t> </a:t>
            </a:r>
            <a:r>
              <a:rPr lang="fr-FR" dirty="0" err="1">
                <a:solidFill>
                  <a:srgbClr val="00B0F0"/>
                </a:solidFill>
              </a:rPr>
              <a:t>faults</a:t>
            </a:r>
            <a:r>
              <a:rPr lang="fr-FR" dirty="0">
                <a:solidFill>
                  <a:srgbClr val="00B0F0"/>
                </a:solidFill>
              </a:rPr>
              <a:t>)</a:t>
            </a:r>
          </a:p>
        </p:txBody>
      </p:sp>
      <p:sp>
        <p:nvSpPr>
          <p:cNvPr id="20" name="ZoneTexte 19">
            <a:extLst>
              <a:ext uri="{FF2B5EF4-FFF2-40B4-BE49-F238E27FC236}">
                <a16:creationId xmlns:a16="http://schemas.microsoft.com/office/drawing/2014/main" id="{C3791D21-48BD-424D-B622-D9408143FF31}"/>
              </a:ext>
            </a:extLst>
          </p:cNvPr>
          <p:cNvSpPr txBox="1"/>
          <p:nvPr/>
        </p:nvSpPr>
        <p:spPr>
          <a:xfrm>
            <a:off x="5110510" y="4194000"/>
            <a:ext cx="2882584" cy="369332"/>
          </a:xfrm>
          <a:prstGeom prst="rect">
            <a:avLst/>
          </a:prstGeom>
          <a:noFill/>
        </p:spPr>
        <p:txBody>
          <a:bodyPr wrap="none" rtlCol="0">
            <a:spAutoFit/>
          </a:bodyPr>
          <a:lstStyle/>
          <a:p>
            <a:r>
              <a:rPr lang="fr-FR" dirty="0">
                <a:solidFill>
                  <a:srgbClr val="00B0F0"/>
                </a:solidFill>
              </a:rPr>
              <a:t>Failles dextre  (</a:t>
            </a:r>
            <a:r>
              <a:rPr lang="fr-FR" dirty="0" err="1">
                <a:solidFill>
                  <a:srgbClr val="00B0F0"/>
                </a:solidFill>
              </a:rPr>
              <a:t>dextral</a:t>
            </a:r>
            <a:r>
              <a:rPr lang="fr-FR" dirty="0">
                <a:solidFill>
                  <a:srgbClr val="00B0F0"/>
                </a:solidFill>
              </a:rPr>
              <a:t> </a:t>
            </a:r>
            <a:r>
              <a:rPr lang="fr-FR" dirty="0" err="1">
                <a:solidFill>
                  <a:srgbClr val="00B0F0"/>
                </a:solidFill>
              </a:rPr>
              <a:t>faults</a:t>
            </a:r>
            <a:r>
              <a:rPr lang="fr-FR" dirty="0">
                <a:solidFill>
                  <a:srgbClr val="00B0F0"/>
                </a:solidFill>
              </a:rPr>
              <a:t>)</a:t>
            </a:r>
          </a:p>
        </p:txBody>
      </p:sp>
      <p:sp>
        <p:nvSpPr>
          <p:cNvPr id="21" name="ZoneTexte 20">
            <a:extLst>
              <a:ext uri="{FF2B5EF4-FFF2-40B4-BE49-F238E27FC236}">
                <a16:creationId xmlns:a16="http://schemas.microsoft.com/office/drawing/2014/main" id="{1184968E-89DA-41CD-8C8F-74E681B81B42}"/>
              </a:ext>
            </a:extLst>
          </p:cNvPr>
          <p:cNvSpPr txBox="1"/>
          <p:nvPr/>
        </p:nvSpPr>
        <p:spPr>
          <a:xfrm>
            <a:off x="675699" y="6415573"/>
            <a:ext cx="2716962" cy="369332"/>
          </a:xfrm>
          <a:prstGeom prst="rect">
            <a:avLst/>
          </a:prstGeom>
          <a:noFill/>
        </p:spPr>
        <p:txBody>
          <a:bodyPr wrap="none" rtlCol="0">
            <a:spAutoFit/>
          </a:bodyPr>
          <a:lstStyle/>
          <a:p>
            <a:r>
              <a:rPr lang="fr-FR" dirty="0"/>
              <a:t>Mouvement vers la gauche</a:t>
            </a:r>
          </a:p>
        </p:txBody>
      </p:sp>
      <p:sp>
        <p:nvSpPr>
          <p:cNvPr id="22" name="ZoneTexte 21">
            <a:extLst>
              <a:ext uri="{FF2B5EF4-FFF2-40B4-BE49-F238E27FC236}">
                <a16:creationId xmlns:a16="http://schemas.microsoft.com/office/drawing/2014/main" id="{616BC236-91D7-414D-A336-97DECBCA74DE}"/>
              </a:ext>
            </a:extLst>
          </p:cNvPr>
          <p:cNvSpPr txBox="1"/>
          <p:nvPr/>
        </p:nvSpPr>
        <p:spPr>
          <a:xfrm>
            <a:off x="5247983" y="6488668"/>
            <a:ext cx="2607637" cy="369332"/>
          </a:xfrm>
          <a:prstGeom prst="rect">
            <a:avLst/>
          </a:prstGeom>
          <a:noFill/>
        </p:spPr>
        <p:txBody>
          <a:bodyPr wrap="none" rtlCol="0">
            <a:spAutoFit/>
          </a:bodyPr>
          <a:lstStyle/>
          <a:p>
            <a:r>
              <a:rPr lang="fr-FR" dirty="0"/>
              <a:t>Mouvement vers la droite</a:t>
            </a:r>
          </a:p>
        </p:txBody>
      </p:sp>
      <p:sp>
        <p:nvSpPr>
          <p:cNvPr id="10" name="ZoneTexte 9">
            <a:extLst>
              <a:ext uri="{FF2B5EF4-FFF2-40B4-BE49-F238E27FC236}">
                <a16:creationId xmlns:a16="http://schemas.microsoft.com/office/drawing/2014/main" id="{E98D3AA0-E401-439F-ABE6-C9DA2687C1CF}"/>
              </a:ext>
            </a:extLst>
          </p:cNvPr>
          <p:cNvSpPr txBox="1"/>
          <p:nvPr/>
        </p:nvSpPr>
        <p:spPr>
          <a:xfrm>
            <a:off x="23154" y="3860093"/>
            <a:ext cx="1614545" cy="246221"/>
          </a:xfrm>
          <a:prstGeom prst="rect">
            <a:avLst/>
          </a:prstGeom>
          <a:noFill/>
        </p:spPr>
        <p:txBody>
          <a:bodyPr wrap="none" rtlCol="0">
            <a:spAutoFit/>
          </a:bodyPr>
          <a:lstStyle/>
          <a:p>
            <a:r>
              <a:rPr lang="fr-FR" sz="1000" dirty="0"/>
              <a:t>Animations: Haakon </a:t>
            </a:r>
            <a:r>
              <a:rPr lang="fr-FR" sz="1000" dirty="0" err="1"/>
              <a:t>Fossen</a:t>
            </a:r>
            <a:endParaRPr lang="fr-FR" sz="1000" dirty="0"/>
          </a:p>
        </p:txBody>
      </p:sp>
    </p:spTree>
    <p:extLst>
      <p:ext uri="{BB962C8B-B14F-4D97-AF65-F5344CB8AC3E}">
        <p14:creationId xmlns:p14="http://schemas.microsoft.com/office/powerpoint/2010/main" val="141533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61" fill="hold"/>
                                        <p:tgtEl>
                                          <p:spTgt spid="2"/>
                                        </p:tgtEl>
                                      </p:cBhvr>
                                    </p:cmd>
                                  </p:childTnLst>
                                </p:cTn>
                              </p:par>
                            </p:childTnLst>
                          </p:cTn>
                        </p:par>
                        <p:par>
                          <p:cTn id="7" fill="hold">
                            <p:stCondLst>
                              <p:cond delay="8961"/>
                            </p:stCondLst>
                            <p:childTnLst>
                              <p:par>
                                <p:cTn id="8" presetID="1" presetClass="mediacall" presetSubtype="0" fill="hold" nodeType="afterEffect">
                                  <p:stCondLst>
                                    <p:cond delay="0"/>
                                  </p:stCondLst>
                                  <p:childTnLst>
                                    <p:cmd type="call" cmd="playFrom(0.0)">
                                      <p:cBhvr>
                                        <p:cTn id="9" dur="7899" fill="hold"/>
                                        <p:tgtEl>
                                          <p:spTgt spid="3"/>
                                        </p:tgtEl>
                                      </p:cBhvr>
                                    </p:cmd>
                                  </p:childTnLst>
                                </p:cTn>
                              </p:par>
                            </p:childTnLst>
                          </p:cTn>
                        </p:par>
                        <p:par>
                          <p:cTn id="10" fill="hold">
                            <p:stCondLst>
                              <p:cond delay="16860"/>
                            </p:stCondLst>
                            <p:childTnLst>
                              <p:par>
                                <p:cTn id="11" presetID="1" presetClass="mediacall" presetSubtype="0" fill="hold" nodeType="afterEffect">
                                  <p:stCondLst>
                                    <p:cond delay="0"/>
                                  </p:stCondLst>
                                  <p:childTnLst>
                                    <p:cmd type="call" cmd="playFrom(0.0)">
                                      <p:cBhvr>
                                        <p:cTn id="12" dur="8699" fill="hold"/>
                                        <p:tgtEl>
                                          <p:spTgt spid="4"/>
                                        </p:tgtEl>
                                      </p:cBhvr>
                                    </p:cmd>
                                  </p:childTnLst>
                                </p:cTn>
                              </p:par>
                            </p:childTnLst>
                          </p:cTn>
                        </p:par>
                        <p:par>
                          <p:cTn id="13" fill="hold">
                            <p:stCondLst>
                              <p:cond delay="25559"/>
                            </p:stCondLst>
                            <p:childTnLst>
                              <p:par>
                                <p:cTn id="14" presetID="1" presetClass="mediacall" presetSubtype="0" fill="hold" nodeType="afterEffect">
                                  <p:stCondLst>
                                    <p:cond delay="0"/>
                                  </p:stCondLst>
                                  <p:childTnLst>
                                    <p:cmd type="call" cmd="playFrom(0.0)">
                                      <p:cBhvr>
                                        <p:cTn id="15" dur="803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repeatCount="indefinite" fill="hold" display="0">
                  <p:stCondLst>
                    <p:cond delay="indefinite"/>
                  </p:stCondLst>
                </p:cTn>
                <p:tgtEl>
                  <p:spTgt spid="2"/>
                </p:tgtEl>
              </p:cMediaNode>
            </p:video>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
                                        </p:tgtEl>
                                      </p:cBhvr>
                                    </p:cmd>
                                  </p:childTnLst>
                                </p:cTn>
                              </p:par>
                            </p:childTnLst>
                          </p:cTn>
                        </p:par>
                      </p:childTnLst>
                    </p:cTn>
                  </p:par>
                </p:childTnLst>
              </p:cTn>
              <p:nextCondLst>
                <p:cond evt="onClick" delay="0">
                  <p:tgtEl>
                    <p:spTgt spid="2"/>
                  </p:tgtEl>
                </p:cond>
              </p:nextCondLst>
            </p:seq>
            <p:video>
              <p:cMediaNode vol="80000">
                <p:cTn id="22" repeatCount="indefinite" fill="hold" display="0">
                  <p:stCondLst>
                    <p:cond delay="indefinite"/>
                  </p:stCondLst>
                </p:cTn>
                <p:tgtEl>
                  <p:spTgt spid="3"/>
                </p:tgtEl>
              </p:cMediaNode>
            </p:video>
            <p:seq concurrent="1" nextAc="seek">
              <p:cTn id="23" restart="whenNotActive" fill="hold" evtFilter="cancelBubble" nodeType="interactiveSeq">
                <p:stCondLst>
                  <p:cond evt="onClick" delay="0">
                    <p:tgtEl>
                      <p:spTgt spid="3"/>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3"/>
                                        </p:tgtEl>
                                      </p:cBhvr>
                                    </p:cmd>
                                  </p:childTnLst>
                                </p:cTn>
                              </p:par>
                            </p:childTnLst>
                          </p:cTn>
                        </p:par>
                      </p:childTnLst>
                    </p:cTn>
                  </p:par>
                </p:childTnLst>
              </p:cTn>
              <p:nextCondLst>
                <p:cond evt="onClick" delay="0">
                  <p:tgtEl>
                    <p:spTgt spid="3"/>
                  </p:tgtEl>
                </p:cond>
              </p:nextCondLst>
            </p:seq>
            <p:video>
              <p:cMediaNode vol="80000">
                <p:cTn id="28" repeatCount="indefinite" fill="hold" display="0">
                  <p:stCondLst>
                    <p:cond delay="indefinite"/>
                  </p:stCondLst>
                </p:cTn>
                <p:tgtEl>
                  <p:spTgt spid="4"/>
                </p:tgtEl>
              </p:cMediaNode>
            </p:video>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4"/>
                                        </p:tgtEl>
                                      </p:cBhvr>
                                    </p:cmd>
                                  </p:childTnLst>
                                </p:cTn>
                              </p:par>
                            </p:childTnLst>
                          </p:cTn>
                        </p:par>
                      </p:childTnLst>
                    </p:cTn>
                  </p:par>
                </p:childTnLst>
              </p:cTn>
              <p:nextCondLst>
                <p:cond evt="onClick" delay="0">
                  <p:tgtEl>
                    <p:spTgt spid="4"/>
                  </p:tgtEl>
                </p:cond>
              </p:nextCondLst>
            </p:seq>
            <p:video>
              <p:cMediaNode vol="80000">
                <p:cTn id="34" repeatCount="indefinite" fill="hold" display="0">
                  <p:stCondLst>
                    <p:cond delay="indefinite"/>
                  </p:stCondLst>
                </p:cTn>
                <p:tgtEl>
                  <p:spTgt spid="6"/>
                </p:tgtEl>
              </p:cMediaNode>
            </p:video>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10" name="ZoneTexte 9">
            <a:extLst>
              <a:ext uri="{FF2B5EF4-FFF2-40B4-BE49-F238E27FC236}">
                <a16:creationId xmlns:a16="http://schemas.microsoft.com/office/drawing/2014/main" id="{7832B21B-343A-4446-869C-93629F8B2DDA}"/>
              </a:ext>
            </a:extLst>
          </p:cNvPr>
          <p:cNvSpPr txBox="1"/>
          <p:nvPr/>
        </p:nvSpPr>
        <p:spPr>
          <a:xfrm>
            <a:off x="1949252" y="919369"/>
            <a:ext cx="5668796" cy="523220"/>
          </a:xfrm>
          <a:prstGeom prst="rect">
            <a:avLst/>
          </a:prstGeom>
          <a:noFill/>
        </p:spPr>
        <p:txBody>
          <a:bodyPr wrap="none" rtlCol="0">
            <a:spAutoFit/>
          </a:bodyPr>
          <a:lstStyle/>
          <a:p>
            <a:r>
              <a:rPr lang="fr-FR" sz="2800" dirty="0">
                <a:solidFill>
                  <a:srgbClr val="FF0000"/>
                </a:solidFill>
              </a:rPr>
              <a:t>Bassins asymétriques (demi-</a:t>
            </a:r>
            <a:r>
              <a:rPr lang="fr-FR" sz="2800" dirty="0" err="1">
                <a:solidFill>
                  <a:srgbClr val="FF0000"/>
                </a:solidFill>
              </a:rPr>
              <a:t>grabben</a:t>
            </a:r>
            <a:r>
              <a:rPr lang="fr-FR" sz="2800" dirty="0">
                <a:solidFill>
                  <a:srgbClr val="FF0000"/>
                </a:solidFill>
              </a:rPr>
              <a:t>)</a:t>
            </a:r>
          </a:p>
        </p:txBody>
      </p:sp>
      <p:sp>
        <p:nvSpPr>
          <p:cNvPr id="11" name="ZoneTexte 10">
            <a:extLst>
              <a:ext uri="{FF2B5EF4-FFF2-40B4-BE49-F238E27FC236}">
                <a16:creationId xmlns:a16="http://schemas.microsoft.com/office/drawing/2014/main" id="{16BC249D-AD7E-4645-A518-3FA853643223}"/>
              </a:ext>
            </a:extLst>
          </p:cNvPr>
          <p:cNvSpPr txBox="1"/>
          <p:nvPr/>
        </p:nvSpPr>
        <p:spPr>
          <a:xfrm>
            <a:off x="2151294" y="1338205"/>
            <a:ext cx="5264711" cy="523220"/>
          </a:xfrm>
          <a:prstGeom prst="rect">
            <a:avLst/>
          </a:prstGeom>
          <a:noFill/>
        </p:spPr>
        <p:txBody>
          <a:bodyPr wrap="none" rtlCol="0">
            <a:spAutoFit/>
          </a:bodyPr>
          <a:lstStyle/>
          <a:p>
            <a:r>
              <a:rPr lang="fr-FR" sz="2800" dirty="0"/>
              <a:t>Exemple des bassins du Languedoc</a:t>
            </a:r>
          </a:p>
        </p:txBody>
      </p:sp>
      <p:pic>
        <p:nvPicPr>
          <p:cNvPr id="7" name="Picture 5" descr="franceindex">
            <a:extLst>
              <a:ext uri="{FF2B5EF4-FFF2-40B4-BE49-F238E27FC236}">
                <a16:creationId xmlns:a16="http://schemas.microsoft.com/office/drawing/2014/main" id="{A31DD19A-DBBF-4E00-9DCB-76F2FAD8F0D4}"/>
              </a:ext>
            </a:extLst>
          </p:cNvPr>
          <p:cNvPicPr>
            <a:picLocks noChangeAspect="1" noChangeArrowheads="1"/>
          </p:cNvPicPr>
          <p:nvPr/>
        </p:nvPicPr>
        <p:blipFill>
          <a:blip r:embed="rId2">
            <a:clrChange>
              <a:clrFrom>
                <a:srgbClr val="060505"/>
              </a:clrFrom>
              <a:clrTo>
                <a:srgbClr val="060505">
                  <a:alpha val="0"/>
                </a:srgbClr>
              </a:clrTo>
            </a:clrChange>
            <a:extLst>
              <a:ext uri="{28A0092B-C50C-407E-A947-70E740481C1C}">
                <a14:useLocalDpi xmlns:a14="http://schemas.microsoft.com/office/drawing/2010/main" val="0"/>
              </a:ext>
            </a:extLst>
          </a:blip>
          <a:srcRect/>
          <a:stretch>
            <a:fillRect/>
          </a:stretch>
        </p:blipFill>
        <p:spPr bwMode="auto">
          <a:xfrm>
            <a:off x="115124" y="1876232"/>
            <a:ext cx="1939809" cy="1638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a:extLst>
              <a:ext uri="{FF2B5EF4-FFF2-40B4-BE49-F238E27FC236}">
                <a16:creationId xmlns:a16="http://schemas.microsoft.com/office/drawing/2014/main" id="{2BA626C4-9C38-49DF-B30A-4E42A8371B9D}"/>
              </a:ext>
            </a:extLst>
          </p:cNvPr>
          <p:cNvPicPr>
            <a:picLocks noChangeAspect="1"/>
          </p:cNvPicPr>
          <p:nvPr/>
        </p:nvPicPr>
        <p:blipFill>
          <a:blip r:embed="rId3"/>
          <a:stretch>
            <a:fillRect/>
          </a:stretch>
        </p:blipFill>
        <p:spPr>
          <a:xfrm>
            <a:off x="2087956" y="1876231"/>
            <a:ext cx="7056044" cy="4326589"/>
          </a:xfrm>
          <a:prstGeom prst="rect">
            <a:avLst/>
          </a:prstGeom>
        </p:spPr>
      </p:pic>
      <p:sp>
        <p:nvSpPr>
          <p:cNvPr id="4" name="ZoneTexte 3">
            <a:extLst>
              <a:ext uri="{FF2B5EF4-FFF2-40B4-BE49-F238E27FC236}">
                <a16:creationId xmlns:a16="http://schemas.microsoft.com/office/drawing/2014/main" id="{23D1B2B7-9920-4C0A-BD98-3505055AE5F4}"/>
              </a:ext>
            </a:extLst>
          </p:cNvPr>
          <p:cNvSpPr txBox="1"/>
          <p:nvPr/>
        </p:nvSpPr>
        <p:spPr>
          <a:xfrm>
            <a:off x="604012" y="5827625"/>
            <a:ext cx="1345240" cy="461665"/>
          </a:xfrm>
          <a:prstGeom prst="rect">
            <a:avLst/>
          </a:prstGeom>
          <a:noFill/>
        </p:spPr>
        <p:txBody>
          <a:bodyPr wrap="none" rtlCol="0">
            <a:spAutoFit/>
          </a:bodyPr>
          <a:lstStyle/>
          <a:p>
            <a:r>
              <a:rPr lang="fr-FR" sz="1200" dirty="0"/>
              <a:t>Carte: M. </a:t>
            </a:r>
            <a:r>
              <a:rPr lang="fr-FR" sz="1200" dirty="0" err="1"/>
              <a:t>Seranne</a:t>
            </a:r>
            <a:r>
              <a:rPr lang="fr-FR" sz="1200" dirty="0"/>
              <a:t> </a:t>
            </a:r>
          </a:p>
          <a:p>
            <a:r>
              <a:rPr lang="fr-FR" sz="1200" dirty="0"/>
              <a:t>(Univ Montpellier)</a:t>
            </a:r>
          </a:p>
        </p:txBody>
      </p:sp>
      <p:sp>
        <p:nvSpPr>
          <p:cNvPr id="12" name="Ellipse 11">
            <a:extLst>
              <a:ext uri="{FF2B5EF4-FFF2-40B4-BE49-F238E27FC236}">
                <a16:creationId xmlns:a16="http://schemas.microsoft.com/office/drawing/2014/main" id="{E195FCFD-17B5-4D32-BFD1-B47943708576}"/>
              </a:ext>
            </a:extLst>
          </p:cNvPr>
          <p:cNvSpPr/>
          <p:nvPr/>
        </p:nvSpPr>
        <p:spPr>
          <a:xfrm>
            <a:off x="469783" y="3011648"/>
            <a:ext cx="562063" cy="4173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628097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10" name="ZoneTexte 9">
            <a:extLst>
              <a:ext uri="{FF2B5EF4-FFF2-40B4-BE49-F238E27FC236}">
                <a16:creationId xmlns:a16="http://schemas.microsoft.com/office/drawing/2014/main" id="{7832B21B-343A-4446-869C-93629F8B2DDA}"/>
              </a:ext>
            </a:extLst>
          </p:cNvPr>
          <p:cNvSpPr txBox="1"/>
          <p:nvPr/>
        </p:nvSpPr>
        <p:spPr>
          <a:xfrm>
            <a:off x="1949252" y="919369"/>
            <a:ext cx="5668796" cy="523220"/>
          </a:xfrm>
          <a:prstGeom prst="rect">
            <a:avLst/>
          </a:prstGeom>
          <a:noFill/>
        </p:spPr>
        <p:txBody>
          <a:bodyPr wrap="none" rtlCol="0">
            <a:spAutoFit/>
          </a:bodyPr>
          <a:lstStyle/>
          <a:p>
            <a:r>
              <a:rPr lang="fr-FR" sz="2800" dirty="0">
                <a:solidFill>
                  <a:srgbClr val="FF0000"/>
                </a:solidFill>
              </a:rPr>
              <a:t>Bassins asymétriques (demi-</a:t>
            </a:r>
            <a:r>
              <a:rPr lang="fr-FR" sz="2800" dirty="0" err="1">
                <a:solidFill>
                  <a:srgbClr val="FF0000"/>
                </a:solidFill>
              </a:rPr>
              <a:t>grabben</a:t>
            </a:r>
            <a:r>
              <a:rPr lang="fr-FR" sz="2800" dirty="0">
                <a:solidFill>
                  <a:srgbClr val="FF0000"/>
                </a:solidFill>
              </a:rPr>
              <a:t>)</a:t>
            </a:r>
          </a:p>
        </p:txBody>
      </p:sp>
      <p:sp>
        <p:nvSpPr>
          <p:cNvPr id="11" name="ZoneTexte 10">
            <a:extLst>
              <a:ext uri="{FF2B5EF4-FFF2-40B4-BE49-F238E27FC236}">
                <a16:creationId xmlns:a16="http://schemas.microsoft.com/office/drawing/2014/main" id="{16BC249D-AD7E-4645-A518-3FA853643223}"/>
              </a:ext>
            </a:extLst>
          </p:cNvPr>
          <p:cNvSpPr txBox="1"/>
          <p:nvPr/>
        </p:nvSpPr>
        <p:spPr>
          <a:xfrm>
            <a:off x="2151294" y="1338205"/>
            <a:ext cx="5264711" cy="523220"/>
          </a:xfrm>
          <a:prstGeom prst="rect">
            <a:avLst/>
          </a:prstGeom>
          <a:noFill/>
        </p:spPr>
        <p:txBody>
          <a:bodyPr wrap="none" rtlCol="0">
            <a:spAutoFit/>
          </a:bodyPr>
          <a:lstStyle/>
          <a:p>
            <a:r>
              <a:rPr lang="fr-FR" sz="2800" dirty="0"/>
              <a:t>Exemple des bassins du Languedoc</a:t>
            </a:r>
          </a:p>
        </p:txBody>
      </p:sp>
      <p:pic>
        <p:nvPicPr>
          <p:cNvPr id="7" name="Picture 5" descr="franceindex">
            <a:extLst>
              <a:ext uri="{FF2B5EF4-FFF2-40B4-BE49-F238E27FC236}">
                <a16:creationId xmlns:a16="http://schemas.microsoft.com/office/drawing/2014/main" id="{A31DD19A-DBBF-4E00-9DCB-76F2FAD8F0D4}"/>
              </a:ext>
            </a:extLst>
          </p:cNvPr>
          <p:cNvPicPr>
            <a:picLocks noChangeAspect="1" noChangeArrowheads="1"/>
          </p:cNvPicPr>
          <p:nvPr/>
        </p:nvPicPr>
        <p:blipFill>
          <a:blip r:embed="rId2">
            <a:clrChange>
              <a:clrFrom>
                <a:srgbClr val="060505"/>
              </a:clrFrom>
              <a:clrTo>
                <a:srgbClr val="060505">
                  <a:alpha val="0"/>
                </a:srgbClr>
              </a:clrTo>
            </a:clrChange>
            <a:extLst>
              <a:ext uri="{28A0092B-C50C-407E-A947-70E740481C1C}">
                <a14:useLocalDpi xmlns:a14="http://schemas.microsoft.com/office/drawing/2010/main" val="0"/>
              </a:ext>
            </a:extLst>
          </a:blip>
          <a:srcRect/>
          <a:stretch>
            <a:fillRect/>
          </a:stretch>
        </p:blipFill>
        <p:spPr bwMode="auto">
          <a:xfrm>
            <a:off x="115124" y="1876232"/>
            <a:ext cx="1939809" cy="1638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a:extLst>
              <a:ext uri="{FF2B5EF4-FFF2-40B4-BE49-F238E27FC236}">
                <a16:creationId xmlns:a16="http://schemas.microsoft.com/office/drawing/2014/main" id="{2BA626C4-9C38-49DF-B30A-4E42A8371B9D}"/>
              </a:ext>
            </a:extLst>
          </p:cNvPr>
          <p:cNvPicPr>
            <a:picLocks noChangeAspect="1"/>
          </p:cNvPicPr>
          <p:nvPr/>
        </p:nvPicPr>
        <p:blipFill>
          <a:blip r:embed="rId3"/>
          <a:stretch>
            <a:fillRect/>
          </a:stretch>
        </p:blipFill>
        <p:spPr>
          <a:xfrm>
            <a:off x="2087956" y="1876231"/>
            <a:ext cx="7056044" cy="4326589"/>
          </a:xfrm>
          <a:prstGeom prst="rect">
            <a:avLst/>
          </a:prstGeom>
        </p:spPr>
      </p:pic>
      <p:sp>
        <p:nvSpPr>
          <p:cNvPr id="4" name="ZoneTexte 3">
            <a:extLst>
              <a:ext uri="{FF2B5EF4-FFF2-40B4-BE49-F238E27FC236}">
                <a16:creationId xmlns:a16="http://schemas.microsoft.com/office/drawing/2014/main" id="{23D1B2B7-9920-4C0A-BD98-3505055AE5F4}"/>
              </a:ext>
            </a:extLst>
          </p:cNvPr>
          <p:cNvSpPr txBox="1"/>
          <p:nvPr/>
        </p:nvSpPr>
        <p:spPr>
          <a:xfrm>
            <a:off x="604012" y="5827625"/>
            <a:ext cx="1345240" cy="461665"/>
          </a:xfrm>
          <a:prstGeom prst="rect">
            <a:avLst/>
          </a:prstGeom>
          <a:noFill/>
        </p:spPr>
        <p:txBody>
          <a:bodyPr wrap="none" rtlCol="0">
            <a:spAutoFit/>
          </a:bodyPr>
          <a:lstStyle/>
          <a:p>
            <a:r>
              <a:rPr lang="fr-FR" sz="1200" dirty="0"/>
              <a:t>Carte: M. </a:t>
            </a:r>
            <a:r>
              <a:rPr lang="fr-FR" sz="1200" dirty="0" err="1"/>
              <a:t>Seranne</a:t>
            </a:r>
            <a:r>
              <a:rPr lang="fr-FR" sz="1200" dirty="0"/>
              <a:t> </a:t>
            </a:r>
          </a:p>
          <a:p>
            <a:r>
              <a:rPr lang="fr-FR" sz="1200" dirty="0"/>
              <a:t>(Univ Montpellier)</a:t>
            </a:r>
          </a:p>
        </p:txBody>
      </p:sp>
      <p:cxnSp>
        <p:nvCxnSpPr>
          <p:cNvPr id="8" name="Connecteur droit 7">
            <a:extLst>
              <a:ext uri="{FF2B5EF4-FFF2-40B4-BE49-F238E27FC236}">
                <a16:creationId xmlns:a16="http://schemas.microsoft.com/office/drawing/2014/main" id="{20AB2B64-1FB6-44BD-90DA-7483E3D5AA65}"/>
              </a:ext>
            </a:extLst>
          </p:cNvPr>
          <p:cNvCxnSpPr/>
          <p:nvPr/>
        </p:nvCxnSpPr>
        <p:spPr>
          <a:xfrm>
            <a:off x="4269996" y="3582099"/>
            <a:ext cx="427839" cy="356758"/>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53BFB83F-0D76-457D-8B04-AFC6DAA8F3EF}"/>
              </a:ext>
            </a:extLst>
          </p:cNvPr>
          <p:cNvSpPr txBox="1"/>
          <p:nvPr/>
        </p:nvSpPr>
        <p:spPr>
          <a:xfrm>
            <a:off x="2054933" y="3437312"/>
            <a:ext cx="1744388" cy="646331"/>
          </a:xfrm>
          <a:prstGeom prst="rect">
            <a:avLst/>
          </a:prstGeom>
          <a:noFill/>
        </p:spPr>
        <p:txBody>
          <a:bodyPr wrap="none" rtlCol="0">
            <a:spAutoFit/>
          </a:bodyPr>
          <a:lstStyle/>
          <a:p>
            <a:r>
              <a:rPr lang="fr-FR" b="1" dirty="0">
                <a:solidFill>
                  <a:srgbClr val="FF0000"/>
                </a:solidFill>
              </a:rPr>
              <a:t>Coupe du bassin</a:t>
            </a:r>
          </a:p>
          <a:p>
            <a:r>
              <a:rPr lang="fr-FR" b="1" dirty="0">
                <a:solidFill>
                  <a:srgbClr val="FF0000"/>
                </a:solidFill>
              </a:rPr>
              <a:t>de l’Hérault</a:t>
            </a:r>
          </a:p>
        </p:txBody>
      </p:sp>
      <p:sp>
        <p:nvSpPr>
          <p:cNvPr id="12" name="Ellipse 11">
            <a:extLst>
              <a:ext uri="{FF2B5EF4-FFF2-40B4-BE49-F238E27FC236}">
                <a16:creationId xmlns:a16="http://schemas.microsoft.com/office/drawing/2014/main" id="{928E2173-E4CA-4095-B583-556EBE601D85}"/>
              </a:ext>
            </a:extLst>
          </p:cNvPr>
          <p:cNvSpPr/>
          <p:nvPr/>
        </p:nvSpPr>
        <p:spPr>
          <a:xfrm>
            <a:off x="469783" y="3011648"/>
            <a:ext cx="562063" cy="41735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893267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F794903-93D7-4ADB-B816-36E6E1B6C085}"/>
              </a:ext>
            </a:extLst>
          </p:cNvPr>
          <p:cNvPicPr>
            <a:picLocks noChangeAspect="1"/>
          </p:cNvPicPr>
          <p:nvPr/>
        </p:nvPicPr>
        <p:blipFill>
          <a:blip r:embed="rId2"/>
          <a:stretch>
            <a:fillRect/>
          </a:stretch>
        </p:blipFill>
        <p:spPr>
          <a:xfrm>
            <a:off x="1258349" y="1657148"/>
            <a:ext cx="8011486" cy="5200852"/>
          </a:xfrm>
          <a:prstGeom prst="rect">
            <a:avLst/>
          </a:prstGeom>
        </p:spPr>
      </p:pic>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685315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 La sédimentation associée</a:t>
            </a:r>
          </a:p>
        </p:txBody>
      </p:sp>
      <p:sp>
        <p:nvSpPr>
          <p:cNvPr id="10" name="ZoneTexte 9">
            <a:extLst>
              <a:ext uri="{FF2B5EF4-FFF2-40B4-BE49-F238E27FC236}">
                <a16:creationId xmlns:a16="http://schemas.microsoft.com/office/drawing/2014/main" id="{7832B21B-343A-4446-869C-93629F8B2DDA}"/>
              </a:ext>
            </a:extLst>
          </p:cNvPr>
          <p:cNvSpPr txBox="1"/>
          <p:nvPr/>
        </p:nvSpPr>
        <p:spPr>
          <a:xfrm>
            <a:off x="1949252" y="919369"/>
            <a:ext cx="5668796" cy="523220"/>
          </a:xfrm>
          <a:prstGeom prst="rect">
            <a:avLst/>
          </a:prstGeom>
          <a:noFill/>
        </p:spPr>
        <p:txBody>
          <a:bodyPr wrap="none" rtlCol="0">
            <a:spAutoFit/>
          </a:bodyPr>
          <a:lstStyle/>
          <a:p>
            <a:r>
              <a:rPr lang="fr-FR" sz="2800" dirty="0">
                <a:solidFill>
                  <a:srgbClr val="FF0000"/>
                </a:solidFill>
              </a:rPr>
              <a:t>Bassins asymétriques (demi-</a:t>
            </a:r>
            <a:r>
              <a:rPr lang="fr-FR" sz="2800" dirty="0" err="1">
                <a:solidFill>
                  <a:srgbClr val="FF0000"/>
                </a:solidFill>
              </a:rPr>
              <a:t>grabben</a:t>
            </a:r>
            <a:r>
              <a:rPr lang="fr-FR" sz="2800" dirty="0">
                <a:solidFill>
                  <a:srgbClr val="FF0000"/>
                </a:solidFill>
              </a:rPr>
              <a:t>)</a:t>
            </a:r>
          </a:p>
        </p:txBody>
      </p:sp>
      <p:sp>
        <p:nvSpPr>
          <p:cNvPr id="11" name="ZoneTexte 10">
            <a:extLst>
              <a:ext uri="{FF2B5EF4-FFF2-40B4-BE49-F238E27FC236}">
                <a16:creationId xmlns:a16="http://schemas.microsoft.com/office/drawing/2014/main" id="{16BC249D-AD7E-4645-A518-3FA853643223}"/>
              </a:ext>
            </a:extLst>
          </p:cNvPr>
          <p:cNvSpPr txBox="1"/>
          <p:nvPr/>
        </p:nvSpPr>
        <p:spPr>
          <a:xfrm>
            <a:off x="2369516" y="1338205"/>
            <a:ext cx="4361130" cy="523220"/>
          </a:xfrm>
          <a:prstGeom prst="rect">
            <a:avLst/>
          </a:prstGeom>
          <a:noFill/>
        </p:spPr>
        <p:txBody>
          <a:bodyPr wrap="none" rtlCol="0">
            <a:spAutoFit/>
          </a:bodyPr>
          <a:lstStyle/>
          <a:p>
            <a:r>
              <a:rPr lang="fr-FR" sz="2800" dirty="0"/>
              <a:t>Coupe du bassin de l’Hérault</a:t>
            </a:r>
          </a:p>
        </p:txBody>
      </p:sp>
      <p:sp>
        <p:nvSpPr>
          <p:cNvPr id="4" name="ZoneTexte 3">
            <a:extLst>
              <a:ext uri="{FF2B5EF4-FFF2-40B4-BE49-F238E27FC236}">
                <a16:creationId xmlns:a16="http://schemas.microsoft.com/office/drawing/2014/main" id="{23D1B2B7-9920-4C0A-BD98-3505055AE5F4}"/>
              </a:ext>
            </a:extLst>
          </p:cNvPr>
          <p:cNvSpPr txBox="1"/>
          <p:nvPr/>
        </p:nvSpPr>
        <p:spPr>
          <a:xfrm>
            <a:off x="55722" y="6065798"/>
            <a:ext cx="1345240" cy="461665"/>
          </a:xfrm>
          <a:prstGeom prst="rect">
            <a:avLst/>
          </a:prstGeom>
          <a:noFill/>
        </p:spPr>
        <p:txBody>
          <a:bodyPr wrap="none" rtlCol="0">
            <a:spAutoFit/>
          </a:bodyPr>
          <a:lstStyle/>
          <a:p>
            <a:r>
              <a:rPr lang="fr-FR" sz="1200" dirty="0"/>
              <a:t>M. </a:t>
            </a:r>
            <a:r>
              <a:rPr lang="fr-FR" sz="1200" dirty="0" err="1"/>
              <a:t>Seranne</a:t>
            </a:r>
            <a:r>
              <a:rPr lang="fr-FR" sz="1200" dirty="0"/>
              <a:t> </a:t>
            </a:r>
          </a:p>
          <a:p>
            <a:r>
              <a:rPr lang="fr-FR" sz="1200" dirty="0"/>
              <a:t>(Univ Montpellier)</a:t>
            </a:r>
          </a:p>
        </p:txBody>
      </p:sp>
    </p:spTree>
    <p:extLst>
      <p:ext uri="{BB962C8B-B14F-4D97-AF65-F5344CB8AC3E}">
        <p14:creationId xmlns:p14="http://schemas.microsoft.com/office/powerpoint/2010/main" val="11999978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BB33FB4-603C-4F8B-A60E-C1F883B2A33C}"/>
              </a:ext>
            </a:extLst>
          </p:cNvPr>
          <p:cNvSpPr txBox="1"/>
          <p:nvPr/>
        </p:nvSpPr>
        <p:spPr>
          <a:xfrm>
            <a:off x="330011" y="330537"/>
            <a:ext cx="6801862" cy="4955203"/>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 Systèmes </a:t>
            </a:r>
            <a:r>
              <a:rPr lang="fr-FR" sz="3600" b="1" dirty="0" err="1">
                <a:latin typeface="Arial" panose="020B0604020202020204" pitchFamily="34" charset="0"/>
                <a:cs typeface="Arial" panose="020B0604020202020204" pitchFamily="34" charset="0"/>
              </a:rPr>
              <a:t>distensifs</a:t>
            </a:r>
            <a:endParaRPr lang="fr-FR" sz="3600" b="1" dirty="0">
              <a:latin typeface="Arial" panose="020B0604020202020204" pitchFamily="34" charset="0"/>
              <a:cs typeface="Arial" panose="020B0604020202020204" pitchFamily="34" charset="0"/>
            </a:endParaRPr>
          </a:p>
          <a:p>
            <a:r>
              <a:rPr lang="fr-FR" sz="2000" dirty="0">
                <a:solidFill>
                  <a:schemeClr val="bg1">
                    <a:lumMod val="75000"/>
                  </a:schemeClr>
                </a:solidFill>
                <a:latin typeface="Arial" panose="020B0604020202020204" pitchFamily="34" charset="0"/>
                <a:cs typeface="Arial" panose="020B0604020202020204" pitchFamily="34" charset="0"/>
              </a:rPr>
              <a:t>	</a:t>
            </a:r>
          </a:p>
          <a:p>
            <a:r>
              <a:rPr lang="fr-FR" sz="2000" b="1" dirty="0">
                <a:solidFill>
                  <a:schemeClr val="bg1">
                    <a:lumMod val="75000"/>
                  </a:schemeClr>
                </a:solidFill>
                <a:latin typeface="Arial" panose="020B0604020202020204" pitchFamily="34" charset="0"/>
                <a:cs typeface="Arial" panose="020B0604020202020204" pitchFamily="34" charset="0"/>
              </a:rPr>
              <a:t>	</a:t>
            </a:r>
            <a:r>
              <a:rPr lang="fr-FR" sz="2000" dirty="0">
                <a:solidFill>
                  <a:schemeClr val="bg1">
                    <a:lumMod val="75000"/>
                  </a:schemeClr>
                </a:solidFill>
                <a:latin typeface="Arial" panose="020B0604020202020204" pitchFamily="34" charset="0"/>
                <a:cs typeface="Arial" panose="020B0604020202020204" pitchFamily="34" charset="0"/>
              </a:rPr>
              <a:t>I- Rappels</a:t>
            </a:r>
          </a:p>
          <a:p>
            <a:endParaRPr lang="fr-FR" sz="2000" b="1" dirty="0">
              <a:solidFill>
                <a:schemeClr val="bg1">
                  <a:lumMod val="75000"/>
                </a:schemeClr>
              </a:solidFill>
              <a:latin typeface="Arial" panose="020B0604020202020204" pitchFamily="34" charset="0"/>
              <a:cs typeface="Arial" panose="020B0604020202020204" pitchFamily="34" charset="0"/>
            </a:endParaRPr>
          </a:p>
          <a:p>
            <a:r>
              <a:rPr lang="fr-FR" sz="2000" b="1" dirty="0">
                <a:solidFill>
                  <a:schemeClr val="bg1">
                    <a:lumMod val="75000"/>
                  </a:schemeClr>
                </a:solidFill>
                <a:latin typeface="Arial" panose="020B0604020202020204" pitchFamily="34" charset="0"/>
                <a:cs typeface="Arial" panose="020B0604020202020204" pitchFamily="34" charset="0"/>
              </a:rPr>
              <a:t>	</a:t>
            </a:r>
            <a:r>
              <a:rPr lang="fr-FR" sz="2000" dirty="0">
                <a:solidFill>
                  <a:schemeClr val="bg1">
                    <a:lumMod val="75000"/>
                  </a:schemeClr>
                </a:solidFill>
                <a:latin typeface="Arial" panose="020B0604020202020204" pitchFamily="34" charset="0"/>
                <a:cs typeface="Arial" panose="020B0604020202020204" pitchFamily="34" charset="0"/>
              </a:rPr>
              <a:t>II-Autres éléments de classification</a:t>
            </a:r>
          </a:p>
          <a:p>
            <a:endParaRPr lang="fr-FR" sz="2000" dirty="0">
              <a:solidFill>
                <a:schemeClr val="bg1">
                  <a:lumMod val="75000"/>
                </a:schemeClr>
              </a:solidFill>
              <a:latin typeface="Arial" panose="020B0604020202020204" pitchFamily="34" charset="0"/>
              <a:cs typeface="Arial" panose="020B0604020202020204" pitchFamily="34" charset="0"/>
            </a:endParaRPr>
          </a:p>
          <a:p>
            <a:r>
              <a:rPr lang="fr-FR" sz="2000" b="1" dirty="0">
                <a:solidFill>
                  <a:schemeClr val="bg1">
                    <a:lumMod val="75000"/>
                  </a:schemeClr>
                </a:solidFill>
                <a:latin typeface="Arial" panose="020B0604020202020204" pitchFamily="34" charset="0"/>
                <a:cs typeface="Arial" panose="020B0604020202020204" pitchFamily="34" charset="0"/>
              </a:rPr>
              <a:t>	</a:t>
            </a:r>
            <a:r>
              <a:rPr lang="fr-FR" sz="2000" dirty="0">
                <a:solidFill>
                  <a:schemeClr val="bg1">
                    <a:lumMod val="75000"/>
                  </a:schemeClr>
                </a:solidFill>
                <a:latin typeface="Arial" panose="020B0604020202020204" pitchFamily="34" charset="0"/>
                <a:cs typeface="Arial" panose="020B0604020202020204" pitchFamily="34" charset="0"/>
              </a:rPr>
              <a:t>III-Relations contraintes vs familles de failles</a:t>
            </a:r>
          </a:p>
          <a:p>
            <a:endParaRPr lang="fr-FR" sz="2000" dirty="0">
              <a:solidFill>
                <a:schemeClr val="bg1">
                  <a:lumMod val="75000"/>
                </a:schemeClr>
              </a:solidFill>
              <a:latin typeface="Arial" panose="020B0604020202020204" pitchFamily="34" charset="0"/>
              <a:cs typeface="Arial" panose="020B0604020202020204" pitchFamily="34" charset="0"/>
            </a:endParaRPr>
          </a:p>
          <a:p>
            <a:r>
              <a:rPr lang="fr-FR" sz="2000" dirty="0">
                <a:solidFill>
                  <a:schemeClr val="bg1">
                    <a:lumMod val="75000"/>
                  </a:schemeClr>
                </a:solidFill>
                <a:latin typeface="Arial" panose="020B0604020202020204" pitchFamily="34" charset="0"/>
                <a:cs typeface="Arial" panose="020B0604020202020204" pitchFamily="34" charset="0"/>
              </a:rPr>
              <a:t>	IV- Les grands types de failles normales</a:t>
            </a:r>
          </a:p>
          <a:p>
            <a:endParaRPr lang="fr-FR" sz="2000" dirty="0">
              <a:solidFill>
                <a:schemeClr val="bg1">
                  <a:lumMod val="75000"/>
                </a:schemeClr>
              </a:solidFill>
              <a:latin typeface="Arial" panose="020B0604020202020204" pitchFamily="34" charset="0"/>
              <a:cs typeface="Arial" panose="020B0604020202020204" pitchFamily="34" charset="0"/>
            </a:endParaRPr>
          </a:p>
          <a:p>
            <a:r>
              <a:rPr lang="fr-FR" sz="2000" dirty="0">
                <a:solidFill>
                  <a:schemeClr val="bg1">
                    <a:lumMod val="75000"/>
                  </a:schemeClr>
                </a:solidFill>
                <a:latin typeface="Arial" panose="020B0604020202020204" pitchFamily="34" charset="0"/>
                <a:cs typeface="Arial" panose="020B0604020202020204" pitchFamily="34" charset="0"/>
              </a:rPr>
              <a:t>	V- Quantification de l’extension</a:t>
            </a:r>
          </a:p>
          <a:p>
            <a:endParaRPr lang="fr-FR" sz="2000" dirty="0">
              <a:solidFill>
                <a:schemeClr val="bg1">
                  <a:lumMod val="75000"/>
                </a:schemeClr>
              </a:solidFill>
              <a:latin typeface="Arial" panose="020B0604020202020204" pitchFamily="34" charset="0"/>
              <a:cs typeface="Arial" panose="020B0604020202020204" pitchFamily="34" charset="0"/>
            </a:endParaRPr>
          </a:p>
          <a:p>
            <a:r>
              <a:rPr lang="fr-FR" sz="2000" dirty="0">
                <a:solidFill>
                  <a:schemeClr val="bg1">
                    <a:lumMod val="75000"/>
                  </a:schemeClr>
                </a:solidFill>
                <a:latin typeface="Arial" panose="020B0604020202020204" pitchFamily="34" charset="0"/>
                <a:cs typeface="Arial" panose="020B0604020202020204" pitchFamily="34" charset="0"/>
              </a:rPr>
              <a:t>	VI- La sédimentation associée</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VII-Origine et distribution des failles normales</a:t>
            </a:r>
          </a:p>
        </p:txBody>
      </p:sp>
    </p:spTree>
    <p:extLst>
      <p:ext uri="{BB962C8B-B14F-4D97-AF65-F5344CB8AC3E}">
        <p14:creationId xmlns:p14="http://schemas.microsoft.com/office/powerpoint/2010/main" val="38307779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3" name="ZoneTexte 2">
            <a:extLst>
              <a:ext uri="{FF2B5EF4-FFF2-40B4-BE49-F238E27FC236}">
                <a16:creationId xmlns:a16="http://schemas.microsoft.com/office/drawing/2014/main" id="{B3C093F6-333B-4A88-A97B-08F057587918}"/>
              </a:ext>
            </a:extLst>
          </p:cNvPr>
          <p:cNvSpPr txBox="1"/>
          <p:nvPr/>
        </p:nvSpPr>
        <p:spPr>
          <a:xfrm>
            <a:off x="1995301" y="1940183"/>
            <a:ext cx="6031203" cy="3970318"/>
          </a:xfrm>
          <a:prstGeom prst="rect">
            <a:avLst/>
          </a:prstGeom>
          <a:noFill/>
        </p:spPr>
        <p:txBody>
          <a:bodyPr wrap="none" rtlCol="0">
            <a:spAutoFit/>
          </a:bodyPr>
          <a:lstStyle/>
          <a:p>
            <a:pPr marL="285750" indent="-285750">
              <a:buFont typeface="Wingdings" panose="05000000000000000000" pitchFamily="2" charset="2"/>
              <a:buChar char="Ø"/>
            </a:pPr>
            <a:r>
              <a:rPr lang="fr-FR" sz="2800" dirty="0"/>
              <a:t>Les zones de rifts</a:t>
            </a:r>
          </a:p>
          <a:p>
            <a:r>
              <a:rPr lang="fr-FR" sz="2800" dirty="0"/>
              <a:t>	Rifts actifs vs. passifs</a:t>
            </a:r>
          </a:p>
          <a:p>
            <a:r>
              <a:rPr lang="fr-FR" sz="2800" dirty="0"/>
              <a:t>	Marge volcanique vs. non volcanique</a:t>
            </a:r>
          </a:p>
          <a:p>
            <a:pPr marL="285750" indent="-285750">
              <a:buFont typeface="Wingdings" panose="05000000000000000000" pitchFamily="2" charset="2"/>
              <a:buChar char="Ø"/>
            </a:pPr>
            <a:r>
              <a:rPr lang="fr-FR" sz="2800" dirty="0"/>
              <a:t>Extension d’arrière-arc</a:t>
            </a:r>
          </a:p>
          <a:p>
            <a:pPr marL="285750" indent="-285750">
              <a:buFont typeface="Wingdings" panose="05000000000000000000" pitchFamily="2" charset="2"/>
              <a:buChar char="Ø"/>
            </a:pPr>
            <a:r>
              <a:rPr lang="fr-FR" sz="2800" dirty="0"/>
              <a:t>Les détachements et les </a:t>
            </a:r>
            <a:r>
              <a:rPr lang="fr-FR" sz="2800" dirty="0" err="1"/>
              <a:t>core-complex</a:t>
            </a:r>
            <a:endParaRPr lang="fr-FR" sz="2800" dirty="0"/>
          </a:p>
          <a:p>
            <a:pPr marL="285750" indent="-285750">
              <a:buFont typeface="Wingdings" panose="05000000000000000000" pitchFamily="2" charset="2"/>
              <a:buChar char="Ø"/>
            </a:pPr>
            <a:r>
              <a:rPr lang="fr-FR" sz="2800" dirty="0"/>
              <a:t>Extension </a:t>
            </a:r>
            <a:r>
              <a:rPr lang="fr-FR" sz="2800" dirty="0" err="1"/>
              <a:t>syn</a:t>
            </a:r>
            <a:r>
              <a:rPr lang="fr-FR" sz="2800" dirty="0"/>
              <a:t>-orogénique</a:t>
            </a:r>
          </a:p>
          <a:p>
            <a:pPr marL="285750" indent="-285750">
              <a:buFont typeface="Wingdings" panose="05000000000000000000" pitchFamily="2" charset="2"/>
              <a:buChar char="Ø"/>
            </a:pPr>
            <a:r>
              <a:rPr lang="fr-FR" sz="2800" dirty="0"/>
              <a:t>Extension post-orogénique</a:t>
            </a:r>
          </a:p>
          <a:p>
            <a:pPr marL="285750" indent="-285750">
              <a:buFont typeface="Wingdings" panose="05000000000000000000" pitchFamily="2" charset="2"/>
              <a:buChar char="Ø"/>
            </a:pPr>
            <a:r>
              <a:rPr lang="fr-FR" sz="2800" dirty="0"/>
              <a:t>La tectonique gravitaire</a:t>
            </a:r>
          </a:p>
          <a:p>
            <a:pPr marL="285750" indent="-285750">
              <a:buFont typeface="Wingdings" panose="05000000000000000000" pitchFamily="2" charset="2"/>
              <a:buChar char="Ø"/>
            </a:pPr>
            <a:r>
              <a:rPr lang="fr-FR" sz="2800" dirty="0"/>
              <a:t>Les zones de relai entre deux failles</a:t>
            </a:r>
          </a:p>
        </p:txBody>
      </p:sp>
      <p:sp>
        <p:nvSpPr>
          <p:cNvPr id="6" name="ZoneTexte 5">
            <a:extLst>
              <a:ext uri="{FF2B5EF4-FFF2-40B4-BE49-F238E27FC236}">
                <a16:creationId xmlns:a16="http://schemas.microsoft.com/office/drawing/2014/main" id="{C0AD6301-21A9-4531-9B5C-1074FAA810B7}"/>
              </a:ext>
            </a:extLst>
          </p:cNvPr>
          <p:cNvSpPr txBox="1"/>
          <p:nvPr/>
        </p:nvSpPr>
        <p:spPr>
          <a:xfrm>
            <a:off x="861400" y="1145509"/>
            <a:ext cx="7421199" cy="523220"/>
          </a:xfrm>
          <a:prstGeom prst="rect">
            <a:avLst/>
          </a:prstGeom>
          <a:noFill/>
        </p:spPr>
        <p:txBody>
          <a:bodyPr wrap="none" rtlCol="0">
            <a:spAutoFit/>
          </a:bodyPr>
          <a:lstStyle/>
          <a:p>
            <a:r>
              <a:rPr lang="fr-FR" sz="2800" b="1" dirty="0">
                <a:solidFill>
                  <a:srgbClr val="FF0000"/>
                </a:solidFill>
              </a:rPr>
              <a:t>Où trouve-t-on les failles normales et pourquoi ?</a:t>
            </a:r>
          </a:p>
        </p:txBody>
      </p:sp>
    </p:spTree>
    <p:extLst>
      <p:ext uri="{BB962C8B-B14F-4D97-AF65-F5344CB8AC3E}">
        <p14:creationId xmlns:p14="http://schemas.microsoft.com/office/powerpoint/2010/main" val="36797576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3" name="ZoneTexte 2">
            <a:extLst>
              <a:ext uri="{FF2B5EF4-FFF2-40B4-BE49-F238E27FC236}">
                <a16:creationId xmlns:a16="http://schemas.microsoft.com/office/drawing/2014/main" id="{B3C093F6-333B-4A88-A97B-08F057587918}"/>
              </a:ext>
            </a:extLst>
          </p:cNvPr>
          <p:cNvSpPr txBox="1"/>
          <p:nvPr/>
        </p:nvSpPr>
        <p:spPr>
          <a:xfrm>
            <a:off x="1995301" y="1940183"/>
            <a:ext cx="6161495" cy="3970318"/>
          </a:xfrm>
          <a:prstGeom prst="rect">
            <a:avLst/>
          </a:prstGeom>
          <a:noFill/>
        </p:spPr>
        <p:txBody>
          <a:bodyPr wrap="none" rtlCol="0">
            <a:spAutoFit/>
          </a:bodyPr>
          <a:lstStyle/>
          <a:p>
            <a:pPr marL="285750" indent="-285750">
              <a:buFont typeface="Wingdings" panose="05000000000000000000" pitchFamily="2" charset="2"/>
              <a:buChar char="Ø"/>
            </a:pPr>
            <a:r>
              <a:rPr lang="fr-FR" sz="2800" b="1" dirty="0">
                <a:solidFill>
                  <a:srgbClr val="FF0000"/>
                </a:solidFill>
              </a:rPr>
              <a:t>Les zones de rifts</a:t>
            </a:r>
          </a:p>
          <a:p>
            <a:r>
              <a:rPr lang="fr-FR" sz="2800" b="1" dirty="0">
                <a:solidFill>
                  <a:srgbClr val="FF0000"/>
                </a:solidFill>
              </a:rPr>
              <a:t>	Rifts actifs vs. passifs</a:t>
            </a:r>
          </a:p>
          <a:p>
            <a:r>
              <a:rPr lang="fr-FR" sz="2800" b="1" dirty="0">
                <a:solidFill>
                  <a:srgbClr val="FF0000"/>
                </a:solidFill>
              </a:rPr>
              <a:t>	Marge volcanique vs. non volcanique</a:t>
            </a:r>
          </a:p>
          <a:p>
            <a:pPr marL="285750" indent="-285750">
              <a:buFont typeface="Wingdings" panose="05000000000000000000" pitchFamily="2" charset="2"/>
              <a:buChar char="Ø"/>
            </a:pPr>
            <a:r>
              <a:rPr lang="fr-FR" sz="2800" dirty="0"/>
              <a:t>Extension d’arrière-arc</a:t>
            </a:r>
          </a:p>
          <a:p>
            <a:pPr marL="285750" indent="-285750">
              <a:buFont typeface="Wingdings" panose="05000000000000000000" pitchFamily="2" charset="2"/>
              <a:buChar char="Ø"/>
            </a:pPr>
            <a:r>
              <a:rPr lang="fr-FR" sz="2800" dirty="0"/>
              <a:t>Extension </a:t>
            </a:r>
            <a:r>
              <a:rPr lang="fr-FR" sz="2800" dirty="0" err="1"/>
              <a:t>syn</a:t>
            </a:r>
            <a:r>
              <a:rPr lang="fr-FR" sz="2800" dirty="0"/>
              <a:t>-orogénique</a:t>
            </a:r>
          </a:p>
          <a:p>
            <a:pPr marL="285750" indent="-285750">
              <a:buFont typeface="Wingdings" panose="05000000000000000000" pitchFamily="2" charset="2"/>
              <a:buChar char="Ø"/>
            </a:pPr>
            <a:r>
              <a:rPr lang="fr-FR" sz="2800" dirty="0"/>
              <a:t>Extension post-orogénique</a:t>
            </a:r>
          </a:p>
          <a:p>
            <a:pPr marL="285750" indent="-285750">
              <a:buFont typeface="Wingdings" panose="05000000000000000000" pitchFamily="2" charset="2"/>
              <a:buChar char="Ø"/>
            </a:pPr>
            <a:r>
              <a:rPr lang="fr-FR" sz="2800" dirty="0"/>
              <a:t>La tectonique gravitaire</a:t>
            </a:r>
          </a:p>
          <a:p>
            <a:pPr marL="285750" indent="-285750">
              <a:buFont typeface="Wingdings" panose="05000000000000000000" pitchFamily="2" charset="2"/>
              <a:buChar char="Ø"/>
            </a:pPr>
            <a:r>
              <a:rPr lang="fr-FR" sz="2800" dirty="0"/>
              <a:t>Les détachements et les </a:t>
            </a:r>
            <a:r>
              <a:rPr lang="fr-FR" sz="2800" dirty="0" err="1"/>
              <a:t>core-complex</a:t>
            </a:r>
            <a:endParaRPr lang="fr-FR" sz="2800" dirty="0"/>
          </a:p>
          <a:p>
            <a:pPr marL="285750" indent="-285750">
              <a:buFont typeface="Wingdings" panose="05000000000000000000" pitchFamily="2" charset="2"/>
              <a:buChar char="Ø"/>
            </a:pPr>
            <a:r>
              <a:rPr lang="fr-FR" sz="2800" dirty="0"/>
              <a:t>Les zones de relai entre deux failles</a:t>
            </a:r>
          </a:p>
        </p:txBody>
      </p:sp>
      <p:sp>
        <p:nvSpPr>
          <p:cNvPr id="6" name="ZoneTexte 5">
            <a:extLst>
              <a:ext uri="{FF2B5EF4-FFF2-40B4-BE49-F238E27FC236}">
                <a16:creationId xmlns:a16="http://schemas.microsoft.com/office/drawing/2014/main" id="{C0AD6301-21A9-4531-9B5C-1074FAA810B7}"/>
              </a:ext>
            </a:extLst>
          </p:cNvPr>
          <p:cNvSpPr txBox="1"/>
          <p:nvPr/>
        </p:nvSpPr>
        <p:spPr>
          <a:xfrm>
            <a:off x="861400" y="1145509"/>
            <a:ext cx="7421199" cy="523220"/>
          </a:xfrm>
          <a:prstGeom prst="rect">
            <a:avLst/>
          </a:prstGeom>
          <a:noFill/>
        </p:spPr>
        <p:txBody>
          <a:bodyPr wrap="none" rtlCol="0">
            <a:spAutoFit/>
          </a:bodyPr>
          <a:lstStyle/>
          <a:p>
            <a:r>
              <a:rPr lang="fr-FR" sz="2800" b="1" dirty="0">
                <a:solidFill>
                  <a:srgbClr val="FF0000"/>
                </a:solidFill>
              </a:rPr>
              <a:t>Où trouve-t-on les failles normales et pourquoi ?</a:t>
            </a:r>
          </a:p>
        </p:txBody>
      </p:sp>
    </p:spTree>
    <p:extLst>
      <p:ext uri="{BB962C8B-B14F-4D97-AF65-F5344CB8AC3E}">
        <p14:creationId xmlns:p14="http://schemas.microsoft.com/office/powerpoint/2010/main" val="12621867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3114144" y="969379"/>
            <a:ext cx="3303725" cy="523220"/>
          </a:xfrm>
          <a:prstGeom prst="rect">
            <a:avLst/>
          </a:prstGeom>
          <a:noFill/>
        </p:spPr>
        <p:txBody>
          <a:bodyPr wrap="none" rtlCol="0">
            <a:spAutoFit/>
          </a:bodyPr>
          <a:lstStyle/>
          <a:p>
            <a:r>
              <a:rPr lang="fr-FR" sz="2800" b="1" dirty="0">
                <a:solidFill>
                  <a:srgbClr val="FF0000"/>
                </a:solidFill>
              </a:rPr>
              <a:t>Qu’est-ce qu’un rift ?</a:t>
            </a:r>
          </a:p>
        </p:txBody>
      </p:sp>
      <p:sp>
        <p:nvSpPr>
          <p:cNvPr id="2" name="ZoneTexte 1">
            <a:extLst>
              <a:ext uri="{FF2B5EF4-FFF2-40B4-BE49-F238E27FC236}">
                <a16:creationId xmlns:a16="http://schemas.microsoft.com/office/drawing/2014/main" id="{2D2C1E32-96DF-46E9-A9FA-06B9B3E6973C}"/>
              </a:ext>
            </a:extLst>
          </p:cNvPr>
          <p:cNvSpPr txBox="1"/>
          <p:nvPr/>
        </p:nvSpPr>
        <p:spPr>
          <a:xfrm>
            <a:off x="472378" y="1574520"/>
            <a:ext cx="8468751" cy="923330"/>
          </a:xfrm>
          <a:prstGeom prst="rect">
            <a:avLst/>
          </a:prstGeom>
          <a:noFill/>
        </p:spPr>
        <p:txBody>
          <a:bodyPr wrap="square" rtlCol="0">
            <a:spAutoFit/>
          </a:bodyPr>
          <a:lstStyle/>
          <a:p>
            <a:pPr algn="ctr"/>
            <a:r>
              <a:rPr lang="fr-FR" dirty="0"/>
              <a:t>En anglais </a:t>
            </a:r>
            <a:r>
              <a:rPr lang="fr-FR" b="1" dirty="0">
                <a:solidFill>
                  <a:srgbClr val="FF0000"/>
                </a:solidFill>
              </a:rPr>
              <a:t>rift</a:t>
            </a:r>
            <a:r>
              <a:rPr lang="fr-FR" dirty="0"/>
              <a:t> signifie « fissure, crevasse, rupture, déchirure ». Il s’agit d’une zone </a:t>
            </a:r>
          </a:p>
          <a:p>
            <a:pPr algn="ctr"/>
            <a:r>
              <a:rPr lang="fr-FR" dirty="0"/>
              <a:t>d’effondrement relativement linéaire d’échelle crustale (&gt;100km) affectant la croute terrestre. </a:t>
            </a:r>
          </a:p>
        </p:txBody>
      </p:sp>
      <p:sp>
        <p:nvSpPr>
          <p:cNvPr id="7" name="ZoneTexte 6">
            <a:extLst>
              <a:ext uri="{FF2B5EF4-FFF2-40B4-BE49-F238E27FC236}">
                <a16:creationId xmlns:a16="http://schemas.microsoft.com/office/drawing/2014/main" id="{ADFEEF4E-7A32-45B2-A8EA-76DAF3418E36}"/>
              </a:ext>
            </a:extLst>
          </p:cNvPr>
          <p:cNvSpPr txBox="1"/>
          <p:nvPr/>
        </p:nvSpPr>
        <p:spPr>
          <a:xfrm>
            <a:off x="3243147" y="2547015"/>
            <a:ext cx="2927212" cy="523220"/>
          </a:xfrm>
          <a:prstGeom prst="rect">
            <a:avLst/>
          </a:prstGeom>
          <a:noFill/>
        </p:spPr>
        <p:txBody>
          <a:bodyPr wrap="none" rtlCol="0">
            <a:spAutoFit/>
          </a:bodyPr>
          <a:lstStyle/>
          <a:p>
            <a:r>
              <a:rPr lang="fr-FR" sz="2800" b="1" dirty="0">
                <a:solidFill>
                  <a:srgbClr val="FF0000"/>
                </a:solidFill>
              </a:rPr>
              <a:t>Anatomie d’un rift</a:t>
            </a:r>
          </a:p>
        </p:txBody>
      </p:sp>
      <p:pic>
        <p:nvPicPr>
          <p:cNvPr id="6146" name="Picture 2">
            <a:extLst>
              <a:ext uri="{FF2B5EF4-FFF2-40B4-BE49-F238E27FC236}">
                <a16:creationId xmlns:a16="http://schemas.microsoft.com/office/drawing/2014/main" id="{432AC908-D2BE-45AF-AA63-065E605C4F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06"/>
          <a:stretch/>
        </p:blipFill>
        <p:spPr bwMode="auto">
          <a:xfrm>
            <a:off x="1804694" y="3674120"/>
            <a:ext cx="5262856" cy="266953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97D8510-513A-4E85-B73B-A6FF78D1F435}"/>
              </a:ext>
            </a:extLst>
          </p:cNvPr>
          <p:cNvSpPr txBox="1"/>
          <p:nvPr/>
        </p:nvSpPr>
        <p:spPr>
          <a:xfrm>
            <a:off x="1085850" y="6343650"/>
            <a:ext cx="1285288" cy="276999"/>
          </a:xfrm>
          <a:prstGeom prst="rect">
            <a:avLst/>
          </a:prstGeom>
          <a:noFill/>
        </p:spPr>
        <p:txBody>
          <a:bodyPr wrap="none" rtlCol="0">
            <a:spAutoFit/>
          </a:bodyPr>
          <a:lstStyle/>
          <a:p>
            <a:r>
              <a:rPr lang="fr-FR" sz="1200" dirty="0"/>
              <a:t>Source: </a:t>
            </a:r>
            <a:r>
              <a:rPr lang="fr-FR" sz="1200" dirty="0" err="1"/>
              <a:t>wikipedia</a:t>
            </a:r>
            <a:endParaRPr lang="fr-FR" sz="1200" dirty="0"/>
          </a:p>
        </p:txBody>
      </p:sp>
      <p:sp>
        <p:nvSpPr>
          <p:cNvPr id="8" name="ZoneTexte 7">
            <a:extLst>
              <a:ext uri="{FF2B5EF4-FFF2-40B4-BE49-F238E27FC236}">
                <a16:creationId xmlns:a16="http://schemas.microsoft.com/office/drawing/2014/main" id="{F2BAB133-2492-41E0-9B5B-3F5F5A900AB2}"/>
              </a:ext>
            </a:extLst>
          </p:cNvPr>
          <p:cNvSpPr txBox="1"/>
          <p:nvPr/>
        </p:nvSpPr>
        <p:spPr>
          <a:xfrm>
            <a:off x="2345986" y="3418786"/>
            <a:ext cx="819455" cy="369332"/>
          </a:xfrm>
          <a:prstGeom prst="rect">
            <a:avLst/>
          </a:prstGeom>
          <a:noFill/>
        </p:spPr>
        <p:txBody>
          <a:bodyPr wrap="none" rtlCol="0">
            <a:spAutoFit/>
          </a:bodyPr>
          <a:lstStyle/>
          <a:p>
            <a:r>
              <a:rPr lang="fr-FR" dirty="0"/>
              <a:t>Epaule</a:t>
            </a:r>
          </a:p>
        </p:txBody>
      </p:sp>
      <p:sp>
        <p:nvSpPr>
          <p:cNvPr id="11" name="ZoneTexte 10">
            <a:extLst>
              <a:ext uri="{FF2B5EF4-FFF2-40B4-BE49-F238E27FC236}">
                <a16:creationId xmlns:a16="http://schemas.microsoft.com/office/drawing/2014/main" id="{FDA6C781-8FE1-40FE-B0F3-26D0B2288782}"/>
              </a:ext>
            </a:extLst>
          </p:cNvPr>
          <p:cNvSpPr txBox="1"/>
          <p:nvPr/>
        </p:nvSpPr>
        <p:spPr>
          <a:xfrm>
            <a:off x="5928434" y="3397121"/>
            <a:ext cx="819455" cy="369332"/>
          </a:xfrm>
          <a:prstGeom prst="rect">
            <a:avLst/>
          </a:prstGeom>
          <a:noFill/>
        </p:spPr>
        <p:txBody>
          <a:bodyPr wrap="none" rtlCol="0">
            <a:spAutoFit/>
          </a:bodyPr>
          <a:lstStyle/>
          <a:p>
            <a:r>
              <a:rPr lang="fr-FR" dirty="0"/>
              <a:t>Epaule</a:t>
            </a:r>
          </a:p>
        </p:txBody>
      </p:sp>
      <p:sp>
        <p:nvSpPr>
          <p:cNvPr id="10" name="ZoneTexte 9">
            <a:extLst>
              <a:ext uri="{FF2B5EF4-FFF2-40B4-BE49-F238E27FC236}">
                <a16:creationId xmlns:a16="http://schemas.microsoft.com/office/drawing/2014/main" id="{603E2B18-CFCB-432D-898A-FBCC795A113B}"/>
              </a:ext>
            </a:extLst>
          </p:cNvPr>
          <p:cNvSpPr txBox="1"/>
          <p:nvPr/>
        </p:nvSpPr>
        <p:spPr>
          <a:xfrm>
            <a:off x="154129" y="2967335"/>
            <a:ext cx="1922321" cy="923330"/>
          </a:xfrm>
          <a:prstGeom prst="rect">
            <a:avLst/>
          </a:prstGeom>
          <a:noFill/>
        </p:spPr>
        <p:txBody>
          <a:bodyPr wrap="none" rtlCol="0">
            <a:spAutoFit/>
          </a:bodyPr>
          <a:lstStyle/>
          <a:p>
            <a:r>
              <a:rPr lang="fr-FR" dirty="0"/>
              <a:t>NB: les gradins</a:t>
            </a:r>
          </a:p>
          <a:p>
            <a:r>
              <a:rPr lang="fr-FR" dirty="0"/>
              <a:t>sont souvent</a:t>
            </a:r>
          </a:p>
          <a:p>
            <a:r>
              <a:rPr lang="fr-FR" dirty="0"/>
              <a:t>des blocs basculés</a:t>
            </a:r>
          </a:p>
        </p:txBody>
      </p:sp>
      <p:cxnSp>
        <p:nvCxnSpPr>
          <p:cNvPr id="13" name="Connecteur droit avec flèche 12">
            <a:extLst>
              <a:ext uri="{FF2B5EF4-FFF2-40B4-BE49-F238E27FC236}">
                <a16:creationId xmlns:a16="http://schemas.microsoft.com/office/drawing/2014/main" id="{4E6A7D46-585B-4CAC-9B6C-056A85FD5FB0}"/>
              </a:ext>
            </a:extLst>
          </p:cNvPr>
          <p:cNvCxnSpPr/>
          <p:nvPr/>
        </p:nvCxnSpPr>
        <p:spPr>
          <a:xfrm>
            <a:off x="2923486" y="3766453"/>
            <a:ext cx="662291" cy="45312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4C787666-A42F-4875-9A7B-4CC8B5DB55C6}"/>
              </a:ext>
            </a:extLst>
          </p:cNvPr>
          <p:cNvCxnSpPr>
            <a:cxnSpLocks/>
          </p:cNvCxnSpPr>
          <p:nvPr/>
        </p:nvCxnSpPr>
        <p:spPr>
          <a:xfrm flipH="1">
            <a:off x="5236342" y="3804672"/>
            <a:ext cx="770673" cy="41490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20629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621727D6-6A57-4621-9EAC-8CBE9F7F22C9}"/>
              </a:ext>
            </a:extLst>
          </p:cNvPr>
          <p:cNvSpPr txBox="1"/>
          <p:nvPr/>
        </p:nvSpPr>
        <p:spPr>
          <a:xfrm>
            <a:off x="3114144" y="969379"/>
            <a:ext cx="3303725" cy="523220"/>
          </a:xfrm>
          <a:prstGeom prst="rect">
            <a:avLst/>
          </a:prstGeom>
          <a:noFill/>
        </p:spPr>
        <p:txBody>
          <a:bodyPr wrap="none" rtlCol="0">
            <a:spAutoFit/>
          </a:bodyPr>
          <a:lstStyle/>
          <a:p>
            <a:r>
              <a:rPr lang="fr-FR" sz="2800" b="1" dirty="0">
                <a:solidFill>
                  <a:srgbClr val="FF0000"/>
                </a:solidFill>
              </a:rPr>
              <a:t>Qu’est-ce qu’un rift ?</a:t>
            </a:r>
          </a:p>
        </p:txBody>
      </p:sp>
      <p:sp>
        <p:nvSpPr>
          <p:cNvPr id="17" name="ZoneTexte 16">
            <a:extLst>
              <a:ext uri="{FF2B5EF4-FFF2-40B4-BE49-F238E27FC236}">
                <a16:creationId xmlns:a16="http://schemas.microsoft.com/office/drawing/2014/main" id="{85FEE405-9048-4788-95B0-4E721F80D22F}"/>
              </a:ext>
            </a:extLst>
          </p:cNvPr>
          <p:cNvSpPr txBox="1"/>
          <p:nvPr/>
        </p:nvSpPr>
        <p:spPr>
          <a:xfrm>
            <a:off x="472378" y="1574520"/>
            <a:ext cx="8468751" cy="923330"/>
          </a:xfrm>
          <a:prstGeom prst="rect">
            <a:avLst/>
          </a:prstGeom>
          <a:noFill/>
        </p:spPr>
        <p:txBody>
          <a:bodyPr wrap="square" rtlCol="0">
            <a:spAutoFit/>
          </a:bodyPr>
          <a:lstStyle/>
          <a:p>
            <a:pPr algn="ctr"/>
            <a:r>
              <a:rPr lang="fr-FR" dirty="0"/>
              <a:t>En anglais </a:t>
            </a:r>
            <a:r>
              <a:rPr lang="fr-FR" b="1" dirty="0">
                <a:solidFill>
                  <a:srgbClr val="FF0000"/>
                </a:solidFill>
              </a:rPr>
              <a:t>rift</a:t>
            </a:r>
            <a:r>
              <a:rPr lang="fr-FR" dirty="0"/>
              <a:t> signifie « fissure, crevasse, rupture, déchirure ». Il s’agit d’une zone </a:t>
            </a:r>
          </a:p>
          <a:p>
            <a:pPr algn="ctr"/>
            <a:r>
              <a:rPr lang="fr-FR" dirty="0"/>
              <a:t>d’effondrement relativement linéaire d’échelle crustale (&gt;100km) affectant la croute terrestre. </a:t>
            </a:r>
          </a:p>
        </p:txBody>
      </p:sp>
      <p:sp>
        <p:nvSpPr>
          <p:cNvPr id="12" name="ZoneTexte 11">
            <a:extLst>
              <a:ext uri="{FF2B5EF4-FFF2-40B4-BE49-F238E27FC236}">
                <a16:creationId xmlns:a16="http://schemas.microsoft.com/office/drawing/2014/main" id="{8E29555B-C8E5-4D8C-886B-9767EA2B41E0}"/>
              </a:ext>
            </a:extLst>
          </p:cNvPr>
          <p:cNvSpPr txBox="1"/>
          <p:nvPr/>
        </p:nvSpPr>
        <p:spPr>
          <a:xfrm>
            <a:off x="84415" y="3898486"/>
            <a:ext cx="2345642" cy="923330"/>
          </a:xfrm>
          <a:prstGeom prst="rect">
            <a:avLst/>
          </a:prstGeom>
          <a:noFill/>
        </p:spPr>
        <p:txBody>
          <a:bodyPr wrap="none" rtlCol="0">
            <a:spAutoFit/>
          </a:bodyPr>
          <a:lstStyle/>
          <a:p>
            <a:r>
              <a:rPr lang="fr-FR" dirty="0"/>
              <a:t>Rift symétrique</a:t>
            </a:r>
          </a:p>
          <a:p>
            <a:r>
              <a:rPr lang="fr-FR" dirty="0"/>
              <a:t>(cisaillement pure)</a:t>
            </a:r>
          </a:p>
          <a:p>
            <a:r>
              <a:rPr lang="fr-FR" dirty="0"/>
              <a:t>Voir cours S. </a:t>
            </a:r>
            <a:r>
              <a:rPr lang="fr-FR" dirty="0" err="1"/>
              <a:t>Bourlange</a:t>
            </a:r>
            <a:endParaRPr lang="fr-FR" dirty="0"/>
          </a:p>
        </p:txBody>
      </p:sp>
      <p:sp>
        <p:nvSpPr>
          <p:cNvPr id="14" name="ZoneTexte 13">
            <a:extLst>
              <a:ext uri="{FF2B5EF4-FFF2-40B4-BE49-F238E27FC236}">
                <a16:creationId xmlns:a16="http://schemas.microsoft.com/office/drawing/2014/main" id="{2A14BE8A-4FDF-43F0-99A1-DDA55BD0FB18}"/>
              </a:ext>
            </a:extLst>
          </p:cNvPr>
          <p:cNvSpPr txBox="1"/>
          <p:nvPr/>
        </p:nvSpPr>
        <p:spPr>
          <a:xfrm>
            <a:off x="2541865" y="6388963"/>
            <a:ext cx="1846275" cy="276999"/>
          </a:xfrm>
          <a:prstGeom prst="rect">
            <a:avLst/>
          </a:prstGeom>
          <a:noFill/>
        </p:spPr>
        <p:txBody>
          <a:bodyPr wrap="none" rtlCol="0">
            <a:spAutoFit/>
          </a:bodyPr>
          <a:lstStyle/>
          <a:p>
            <a:r>
              <a:rPr lang="fr-FR" sz="1200" dirty="0"/>
              <a:t>Animation: Haakon </a:t>
            </a:r>
            <a:r>
              <a:rPr lang="fr-FR" sz="1200" dirty="0" err="1"/>
              <a:t>Fossen</a:t>
            </a:r>
            <a:endParaRPr lang="fr-FR" sz="1200" dirty="0"/>
          </a:p>
        </p:txBody>
      </p:sp>
      <p:pic>
        <p:nvPicPr>
          <p:cNvPr id="11" name="rift-symetrique">
            <a:hlinkClick r:id="" action="ppaction://media"/>
            <a:extLst>
              <a:ext uri="{FF2B5EF4-FFF2-40B4-BE49-F238E27FC236}">
                <a16:creationId xmlns:a16="http://schemas.microsoft.com/office/drawing/2014/main" id="{FDF2B9AC-F30B-47C8-850D-0D72C3BDD57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2500" t="39618" r="20937" b="11111"/>
          <a:stretch/>
        </p:blipFill>
        <p:spPr>
          <a:xfrm>
            <a:off x="2302204" y="2894986"/>
            <a:ext cx="6908471" cy="4112077"/>
          </a:xfrm>
          <a:prstGeom prst="rect">
            <a:avLst/>
          </a:prstGeom>
        </p:spPr>
      </p:pic>
      <p:sp>
        <p:nvSpPr>
          <p:cNvPr id="18" name="ZoneTexte 17">
            <a:extLst>
              <a:ext uri="{FF2B5EF4-FFF2-40B4-BE49-F238E27FC236}">
                <a16:creationId xmlns:a16="http://schemas.microsoft.com/office/drawing/2014/main" id="{E6D1DEC9-8647-42FE-8619-D0F1F62D07D3}"/>
              </a:ext>
            </a:extLst>
          </p:cNvPr>
          <p:cNvSpPr txBox="1"/>
          <p:nvPr/>
        </p:nvSpPr>
        <p:spPr>
          <a:xfrm>
            <a:off x="3243147" y="2547015"/>
            <a:ext cx="2927212" cy="523220"/>
          </a:xfrm>
          <a:prstGeom prst="rect">
            <a:avLst/>
          </a:prstGeom>
          <a:noFill/>
        </p:spPr>
        <p:txBody>
          <a:bodyPr wrap="none" rtlCol="0">
            <a:spAutoFit/>
          </a:bodyPr>
          <a:lstStyle/>
          <a:p>
            <a:r>
              <a:rPr lang="fr-FR" sz="2800" b="1" dirty="0">
                <a:solidFill>
                  <a:srgbClr val="FF0000"/>
                </a:solidFill>
              </a:rPr>
              <a:t>Anatomie d’un rift</a:t>
            </a:r>
          </a:p>
        </p:txBody>
      </p:sp>
      <p:sp>
        <p:nvSpPr>
          <p:cNvPr id="13" name="ZoneTexte 12">
            <a:extLst>
              <a:ext uri="{FF2B5EF4-FFF2-40B4-BE49-F238E27FC236}">
                <a16:creationId xmlns:a16="http://schemas.microsoft.com/office/drawing/2014/main" id="{4D338E95-B056-4C1E-A797-E92DC1B67285}"/>
              </a:ext>
            </a:extLst>
          </p:cNvPr>
          <p:cNvSpPr txBox="1"/>
          <p:nvPr/>
        </p:nvSpPr>
        <p:spPr>
          <a:xfrm>
            <a:off x="2541865" y="6288041"/>
            <a:ext cx="1846275" cy="276999"/>
          </a:xfrm>
          <a:prstGeom prst="rect">
            <a:avLst/>
          </a:prstGeom>
          <a:noFill/>
        </p:spPr>
        <p:txBody>
          <a:bodyPr wrap="none" rtlCol="0">
            <a:spAutoFit/>
          </a:bodyPr>
          <a:lstStyle/>
          <a:p>
            <a:r>
              <a:rPr lang="fr-FR" sz="1200" dirty="0"/>
              <a:t>Animation: Haakon </a:t>
            </a:r>
            <a:r>
              <a:rPr lang="fr-FR" sz="1200" dirty="0" err="1"/>
              <a:t>Fossen</a:t>
            </a:r>
            <a:endParaRPr lang="fr-FR" sz="1200" dirty="0"/>
          </a:p>
        </p:txBody>
      </p:sp>
    </p:spTree>
    <p:extLst>
      <p:ext uri="{BB962C8B-B14F-4D97-AF65-F5344CB8AC3E}">
        <p14:creationId xmlns:p14="http://schemas.microsoft.com/office/powerpoint/2010/main" val="353505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1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ift-asymetrique">
            <a:hlinkClick r:id="" action="ppaction://media"/>
            <a:extLst>
              <a:ext uri="{FF2B5EF4-FFF2-40B4-BE49-F238E27FC236}">
                <a16:creationId xmlns:a16="http://schemas.microsoft.com/office/drawing/2014/main" id="{740F01B7-99F0-4F0B-8FA0-E34331A4752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2292" t="39828" r="20208" b="12037"/>
          <a:stretch/>
        </p:blipFill>
        <p:spPr>
          <a:xfrm>
            <a:off x="2302204" y="2894986"/>
            <a:ext cx="7000875" cy="3990672"/>
          </a:xfrm>
          <a:prstGeom prst="rect">
            <a:avLst/>
          </a:prstGeom>
        </p:spPr>
      </p:pic>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621727D6-6A57-4621-9EAC-8CBE9F7F22C9}"/>
              </a:ext>
            </a:extLst>
          </p:cNvPr>
          <p:cNvSpPr txBox="1"/>
          <p:nvPr/>
        </p:nvSpPr>
        <p:spPr>
          <a:xfrm>
            <a:off x="3114144" y="969379"/>
            <a:ext cx="3303725" cy="523220"/>
          </a:xfrm>
          <a:prstGeom prst="rect">
            <a:avLst/>
          </a:prstGeom>
          <a:noFill/>
        </p:spPr>
        <p:txBody>
          <a:bodyPr wrap="none" rtlCol="0">
            <a:spAutoFit/>
          </a:bodyPr>
          <a:lstStyle/>
          <a:p>
            <a:r>
              <a:rPr lang="fr-FR" sz="2800" b="1" dirty="0">
                <a:solidFill>
                  <a:srgbClr val="FF0000"/>
                </a:solidFill>
              </a:rPr>
              <a:t>Qu’est-ce qu’un rift ?</a:t>
            </a:r>
          </a:p>
        </p:txBody>
      </p:sp>
      <p:sp>
        <p:nvSpPr>
          <p:cNvPr id="17" name="ZoneTexte 16">
            <a:extLst>
              <a:ext uri="{FF2B5EF4-FFF2-40B4-BE49-F238E27FC236}">
                <a16:creationId xmlns:a16="http://schemas.microsoft.com/office/drawing/2014/main" id="{85FEE405-9048-4788-95B0-4E721F80D22F}"/>
              </a:ext>
            </a:extLst>
          </p:cNvPr>
          <p:cNvSpPr txBox="1"/>
          <p:nvPr/>
        </p:nvSpPr>
        <p:spPr>
          <a:xfrm>
            <a:off x="472378" y="1574520"/>
            <a:ext cx="8468751" cy="923330"/>
          </a:xfrm>
          <a:prstGeom prst="rect">
            <a:avLst/>
          </a:prstGeom>
          <a:noFill/>
        </p:spPr>
        <p:txBody>
          <a:bodyPr wrap="square" rtlCol="0">
            <a:spAutoFit/>
          </a:bodyPr>
          <a:lstStyle/>
          <a:p>
            <a:pPr algn="ctr"/>
            <a:r>
              <a:rPr lang="fr-FR" dirty="0"/>
              <a:t>En anglais </a:t>
            </a:r>
            <a:r>
              <a:rPr lang="fr-FR" b="1" dirty="0">
                <a:solidFill>
                  <a:srgbClr val="FF0000"/>
                </a:solidFill>
              </a:rPr>
              <a:t>rift</a:t>
            </a:r>
            <a:r>
              <a:rPr lang="fr-FR" dirty="0"/>
              <a:t> signifie « fissure, crevasse, rupture, déchirure ». Il s’agit d’une zone </a:t>
            </a:r>
          </a:p>
          <a:p>
            <a:pPr algn="ctr"/>
            <a:r>
              <a:rPr lang="fr-FR" dirty="0"/>
              <a:t>d’effondrement relativement linéaire d’échelle crustale (&gt;100km) affectant la croute terrestre. </a:t>
            </a:r>
          </a:p>
        </p:txBody>
      </p:sp>
      <p:sp>
        <p:nvSpPr>
          <p:cNvPr id="18" name="ZoneTexte 17">
            <a:extLst>
              <a:ext uri="{FF2B5EF4-FFF2-40B4-BE49-F238E27FC236}">
                <a16:creationId xmlns:a16="http://schemas.microsoft.com/office/drawing/2014/main" id="{E6D1DEC9-8647-42FE-8619-D0F1F62D07D3}"/>
              </a:ext>
            </a:extLst>
          </p:cNvPr>
          <p:cNvSpPr txBox="1"/>
          <p:nvPr/>
        </p:nvSpPr>
        <p:spPr>
          <a:xfrm>
            <a:off x="3243147" y="2547015"/>
            <a:ext cx="2927212" cy="523220"/>
          </a:xfrm>
          <a:prstGeom prst="rect">
            <a:avLst/>
          </a:prstGeom>
          <a:noFill/>
        </p:spPr>
        <p:txBody>
          <a:bodyPr wrap="none" rtlCol="0">
            <a:spAutoFit/>
          </a:bodyPr>
          <a:lstStyle/>
          <a:p>
            <a:r>
              <a:rPr lang="fr-FR" sz="2800" b="1" dirty="0">
                <a:solidFill>
                  <a:srgbClr val="FF0000"/>
                </a:solidFill>
              </a:rPr>
              <a:t>Anatomie d’un rift</a:t>
            </a:r>
          </a:p>
        </p:txBody>
      </p:sp>
      <p:sp>
        <p:nvSpPr>
          <p:cNvPr id="12" name="ZoneTexte 11">
            <a:extLst>
              <a:ext uri="{FF2B5EF4-FFF2-40B4-BE49-F238E27FC236}">
                <a16:creationId xmlns:a16="http://schemas.microsoft.com/office/drawing/2014/main" id="{8E29555B-C8E5-4D8C-886B-9767EA2B41E0}"/>
              </a:ext>
            </a:extLst>
          </p:cNvPr>
          <p:cNvSpPr txBox="1"/>
          <p:nvPr/>
        </p:nvSpPr>
        <p:spPr>
          <a:xfrm>
            <a:off x="84415" y="3898486"/>
            <a:ext cx="2345642" cy="923330"/>
          </a:xfrm>
          <a:prstGeom prst="rect">
            <a:avLst/>
          </a:prstGeom>
          <a:noFill/>
        </p:spPr>
        <p:txBody>
          <a:bodyPr wrap="none" rtlCol="0">
            <a:spAutoFit/>
          </a:bodyPr>
          <a:lstStyle/>
          <a:p>
            <a:r>
              <a:rPr lang="fr-FR" dirty="0"/>
              <a:t>Rift asymétrique</a:t>
            </a:r>
          </a:p>
          <a:p>
            <a:r>
              <a:rPr lang="fr-FR" dirty="0"/>
              <a:t>(cisaillement simple)</a:t>
            </a:r>
          </a:p>
          <a:p>
            <a:r>
              <a:rPr lang="fr-FR" dirty="0"/>
              <a:t>Voir cours S. </a:t>
            </a:r>
            <a:r>
              <a:rPr lang="fr-FR" dirty="0" err="1"/>
              <a:t>Bourlange</a:t>
            </a:r>
            <a:endParaRPr lang="fr-FR" dirty="0"/>
          </a:p>
        </p:txBody>
      </p:sp>
      <p:sp>
        <p:nvSpPr>
          <p:cNvPr id="14" name="ZoneTexte 13">
            <a:extLst>
              <a:ext uri="{FF2B5EF4-FFF2-40B4-BE49-F238E27FC236}">
                <a16:creationId xmlns:a16="http://schemas.microsoft.com/office/drawing/2014/main" id="{2A14BE8A-4FDF-43F0-99A1-DDA55BD0FB18}"/>
              </a:ext>
            </a:extLst>
          </p:cNvPr>
          <p:cNvSpPr txBox="1"/>
          <p:nvPr/>
        </p:nvSpPr>
        <p:spPr>
          <a:xfrm>
            <a:off x="2541865" y="6388963"/>
            <a:ext cx="1846275" cy="276999"/>
          </a:xfrm>
          <a:prstGeom prst="rect">
            <a:avLst/>
          </a:prstGeom>
          <a:noFill/>
        </p:spPr>
        <p:txBody>
          <a:bodyPr wrap="none" rtlCol="0">
            <a:spAutoFit/>
          </a:bodyPr>
          <a:lstStyle/>
          <a:p>
            <a:r>
              <a:rPr lang="fr-FR" sz="1200" dirty="0"/>
              <a:t>Animation: Haakon </a:t>
            </a:r>
            <a:r>
              <a:rPr lang="fr-FR" sz="1200" dirty="0" err="1"/>
              <a:t>Fossen</a:t>
            </a:r>
            <a:endParaRPr lang="fr-FR" sz="1200" dirty="0"/>
          </a:p>
        </p:txBody>
      </p:sp>
    </p:spTree>
    <p:extLst>
      <p:ext uri="{BB962C8B-B14F-4D97-AF65-F5344CB8AC3E}">
        <p14:creationId xmlns:p14="http://schemas.microsoft.com/office/powerpoint/2010/main" val="4179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9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823284" y="1036468"/>
            <a:ext cx="2870145" cy="523220"/>
          </a:xfrm>
          <a:prstGeom prst="rect">
            <a:avLst/>
          </a:prstGeom>
          <a:noFill/>
        </p:spPr>
        <p:txBody>
          <a:bodyPr wrap="none" rtlCol="0">
            <a:spAutoFit/>
          </a:bodyPr>
          <a:lstStyle/>
          <a:p>
            <a:r>
              <a:rPr lang="fr-FR" sz="2800" b="1" dirty="0">
                <a:solidFill>
                  <a:srgbClr val="FF0000"/>
                </a:solidFill>
              </a:rPr>
              <a:t>Evolution d’un rift</a:t>
            </a:r>
          </a:p>
        </p:txBody>
      </p:sp>
      <p:sp>
        <p:nvSpPr>
          <p:cNvPr id="8" name="ZoneTexte 7">
            <a:extLst>
              <a:ext uri="{FF2B5EF4-FFF2-40B4-BE49-F238E27FC236}">
                <a16:creationId xmlns:a16="http://schemas.microsoft.com/office/drawing/2014/main" id="{6D3BE732-C346-45CF-BE0C-DEE7ACB8C8E5}"/>
              </a:ext>
            </a:extLst>
          </p:cNvPr>
          <p:cNvSpPr txBox="1"/>
          <p:nvPr/>
        </p:nvSpPr>
        <p:spPr>
          <a:xfrm>
            <a:off x="6506579" y="5656019"/>
            <a:ext cx="2060179" cy="830997"/>
          </a:xfrm>
          <a:prstGeom prst="rect">
            <a:avLst/>
          </a:prstGeom>
          <a:noFill/>
        </p:spPr>
        <p:txBody>
          <a:bodyPr wrap="none" rtlCol="0">
            <a:spAutoFit/>
          </a:bodyPr>
          <a:lstStyle/>
          <a:p>
            <a:pPr algn="ctr"/>
            <a:r>
              <a:rPr lang="fr-FR" sz="2400" dirty="0"/>
              <a:t>Rift océanique </a:t>
            </a:r>
          </a:p>
          <a:p>
            <a:pPr algn="ctr"/>
            <a:r>
              <a:rPr lang="fr-FR" sz="2400" dirty="0"/>
              <a:t>(mature)</a:t>
            </a:r>
          </a:p>
        </p:txBody>
      </p:sp>
      <p:pic>
        <p:nvPicPr>
          <p:cNvPr id="2050" name="Picture 2" descr="Tectonic Basins">
            <a:extLst>
              <a:ext uri="{FF2B5EF4-FFF2-40B4-BE49-F238E27FC236}">
                <a16:creationId xmlns:a16="http://schemas.microsoft.com/office/drawing/2014/main" id="{63E145C2-44A8-4E7A-A7E4-45FE8DC29E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91" y="1607671"/>
            <a:ext cx="6154134" cy="501015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6189D25F-0AA3-4496-863D-8F038B8AB1CF}"/>
              </a:ext>
            </a:extLst>
          </p:cNvPr>
          <p:cNvSpPr txBox="1"/>
          <p:nvPr/>
        </p:nvSpPr>
        <p:spPr>
          <a:xfrm>
            <a:off x="262828" y="6487016"/>
            <a:ext cx="4235455" cy="261610"/>
          </a:xfrm>
          <a:prstGeom prst="rect">
            <a:avLst/>
          </a:prstGeom>
          <a:noFill/>
        </p:spPr>
        <p:txBody>
          <a:bodyPr wrap="none" rtlCol="0">
            <a:spAutoFit/>
          </a:bodyPr>
          <a:lstStyle/>
          <a:p>
            <a:r>
              <a:rPr lang="fr-FR" sz="1100" dirty="0"/>
              <a:t>https://www.csus.edu/indiv/k/kusnickj/geology12/tectonicbasins.html</a:t>
            </a:r>
          </a:p>
        </p:txBody>
      </p:sp>
      <p:sp>
        <p:nvSpPr>
          <p:cNvPr id="3" name="ZoneTexte 2">
            <a:extLst>
              <a:ext uri="{FF2B5EF4-FFF2-40B4-BE49-F238E27FC236}">
                <a16:creationId xmlns:a16="http://schemas.microsoft.com/office/drawing/2014/main" id="{78D98470-B508-4B6B-9792-AA0A37E3D3B3}"/>
              </a:ext>
            </a:extLst>
          </p:cNvPr>
          <p:cNvSpPr txBox="1"/>
          <p:nvPr/>
        </p:nvSpPr>
        <p:spPr>
          <a:xfrm>
            <a:off x="6442297" y="2442507"/>
            <a:ext cx="2394310" cy="830997"/>
          </a:xfrm>
          <a:prstGeom prst="rect">
            <a:avLst/>
          </a:prstGeom>
          <a:noFill/>
        </p:spPr>
        <p:txBody>
          <a:bodyPr wrap="none" rtlCol="0">
            <a:spAutoFit/>
          </a:bodyPr>
          <a:lstStyle/>
          <a:p>
            <a:pPr algn="ctr"/>
            <a:r>
              <a:rPr lang="fr-FR" sz="2400" dirty="0"/>
              <a:t>Rift continentaux </a:t>
            </a:r>
          </a:p>
          <a:p>
            <a:pPr algn="ctr"/>
            <a:r>
              <a:rPr lang="fr-FR" sz="2400" dirty="0"/>
              <a:t>(immature)</a:t>
            </a:r>
          </a:p>
        </p:txBody>
      </p:sp>
      <p:sp>
        <p:nvSpPr>
          <p:cNvPr id="10" name="Flèche : bas 9">
            <a:extLst>
              <a:ext uri="{FF2B5EF4-FFF2-40B4-BE49-F238E27FC236}">
                <a16:creationId xmlns:a16="http://schemas.microsoft.com/office/drawing/2014/main" id="{9C4862C8-A520-4417-A48D-D60848A21C88}"/>
              </a:ext>
            </a:extLst>
          </p:cNvPr>
          <p:cNvSpPr/>
          <p:nvPr/>
        </p:nvSpPr>
        <p:spPr>
          <a:xfrm>
            <a:off x="7309264" y="3952875"/>
            <a:ext cx="454807" cy="830997"/>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6890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BB33FB4-603C-4F8B-A60E-C1F883B2A33C}"/>
              </a:ext>
            </a:extLst>
          </p:cNvPr>
          <p:cNvSpPr txBox="1"/>
          <p:nvPr/>
        </p:nvSpPr>
        <p:spPr>
          <a:xfrm>
            <a:off x="330011" y="330537"/>
            <a:ext cx="6801862" cy="4339650"/>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 Systèmes </a:t>
            </a:r>
            <a:r>
              <a:rPr lang="fr-FR" sz="3600" b="1" dirty="0" err="1">
                <a:latin typeface="Arial" panose="020B0604020202020204" pitchFamily="34" charset="0"/>
                <a:cs typeface="Arial" panose="020B0604020202020204" pitchFamily="34" charset="0"/>
              </a:rPr>
              <a:t>distensifs</a:t>
            </a:r>
            <a:endParaRPr lang="fr-FR" sz="36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a:t>
            </a:r>
            <a:r>
              <a:rPr lang="fr-FR" sz="2000" dirty="0">
                <a:solidFill>
                  <a:schemeClr val="bg1">
                    <a:lumMod val="95000"/>
                  </a:schemeClr>
                </a:solidFill>
                <a:latin typeface="Arial" panose="020B0604020202020204" pitchFamily="34" charset="0"/>
                <a:cs typeface="Arial" panose="020B0604020202020204" pitchFamily="34" charset="0"/>
              </a:rPr>
              <a:t>I- Rappels</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II-Autres éléments de classification</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III-Relations contraintes vs familles de failles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Les grands types de failles normales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 La sédimentation associée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VI-Origine et distribution des failles normales</a:t>
            </a:r>
          </a:p>
        </p:txBody>
      </p:sp>
    </p:spTree>
    <p:extLst>
      <p:ext uri="{BB962C8B-B14F-4D97-AF65-F5344CB8AC3E}">
        <p14:creationId xmlns:p14="http://schemas.microsoft.com/office/powerpoint/2010/main" val="3357102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823284" y="1036468"/>
            <a:ext cx="2870145" cy="523220"/>
          </a:xfrm>
          <a:prstGeom prst="rect">
            <a:avLst/>
          </a:prstGeom>
          <a:noFill/>
        </p:spPr>
        <p:txBody>
          <a:bodyPr wrap="none" rtlCol="0">
            <a:spAutoFit/>
          </a:bodyPr>
          <a:lstStyle/>
          <a:p>
            <a:r>
              <a:rPr lang="fr-FR" sz="2800" b="1" dirty="0">
                <a:solidFill>
                  <a:srgbClr val="FF0000"/>
                </a:solidFill>
              </a:rPr>
              <a:t>Evolution d’un rift</a:t>
            </a:r>
          </a:p>
        </p:txBody>
      </p:sp>
      <p:sp>
        <p:nvSpPr>
          <p:cNvPr id="8" name="ZoneTexte 7">
            <a:extLst>
              <a:ext uri="{FF2B5EF4-FFF2-40B4-BE49-F238E27FC236}">
                <a16:creationId xmlns:a16="http://schemas.microsoft.com/office/drawing/2014/main" id="{6D3BE732-C346-45CF-BE0C-DEE7ACB8C8E5}"/>
              </a:ext>
            </a:extLst>
          </p:cNvPr>
          <p:cNvSpPr txBox="1"/>
          <p:nvPr/>
        </p:nvSpPr>
        <p:spPr>
          <a:xfrm>
            <a:off x="6506579" y="5656019"/>
            <a:ext cx="2060179" cy="830997"/>
          </a:xfrm>
          <a:prstGeom prst="rect">
            <a:avLst/>
          </a:prstGeom>
          <a:noFill/>
        </p:spPr>
        <p:txBody>
          <a:bodyPr wrap="none" rtlCol="0">
            <a:spAutoFit/>
          </a:bodyPr>
          <a:lstStyle/>
          <a:p>
            <a:pPr algn="ctr"/>
            <a:r>
              <a:rPr lang="fr-FR" sz="2400" dirty="0"/>
              <a:t>Rift océanique </a:t>
            </a:r>
          </a:p>
          <a:p>
            <a:pPr algn="ctr"/>
            <a:r>
              <a:rPr lang="fr-FR" sz="2400" dirty="0"/>
              <a:t>(mature)</a:t>
            </a:r>
          </a:p>
        </p:txBody>
      </p:sp>
      <p:pic>
        <p:nvPicPr>
          <p:cNvPr id="2050" name="Picture 2" descr="Tectonic Basins">
            <a:extLst>
              <a:ext uri="{FF2B5EF4-FFF2-40B4-BE49-F238E27FC236}">
                <a16:creationId xmlns:a16="http://schemas.microsoft.com/office/drawing/2014/main" id="{63E145C2-44A8-4E7A-A7E4-45FE8DC29E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91" y="1607671"/>
            <a:ext cx="6154134" cy="501015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6189D25F-0AA3-4496-863D-8F038B8AB1CF}"/>
              </a:ext>
            </a:extLst>
          </p:cNvPr>
          <p:cNvSpPr txBox="1"/>
          <p:nvPr/>
        </p:nvSpPr>
        <p:spPr>
          <a:xfrm>
            <a:off x="262828" y="6487016"/>
            <a:ext cx="4235455" cy="261610"/>
          </a:xfrm>
          <a:prstGeom prst="rect">
            <a:avLst/>
          </a:prstGeom>
          <a:noFill/>
        </p:spPr>
        <p:txBody>
          <a:bodyPr wrap="none" rtlCol="0">
            <a:spAutoFit/>
          </a:bodyPr>
          <a:lstStyle/>
          <a:p>
            <a:r>
              <a:rPr lang="fr-FR" sz="1100" dirty="0"/>
              <a:t>https://www.csus.edu/indiv/k/kusnickj/geology12/tectonicbasins.html</a:t>
            </a:r>
          </a:p>
        </p:txBody>
      </p:sp>
      <p:sp>
        <p:nvSpPr>
          <p:cNvPr id="3" name="ZoneTexte 2">
            <a:extLst>
              <a:ext uri="{FF2B5EF4-FFF2-40B4-BE49-F238E27FC236}">
                <a16:creationId xmlns:a16="http://schemas.microsoft.com/office/drawing/2014/main" id="{78D98470-B508-4B6B-9792-AA0A37E3D3B3}"/>
              </a:ext>
            </a:extLst>
          </p:cNvPr>
          <p:cNvSpPr txBox="1"/>
          <p:nvPr/>
        </p:nvSpPr>
        <p:spPr>
          <a:xfrm>
            <a:off x="6442297" y="2442507"/>
            <a:ext cx="2394310" cy="830997"/>
          </a:xfrm>
          <a:prstGeom prst="rect">
            <a:avLst/>
          </a:prstGeom>
          <a:noFill/>
        </p:spPr>
        <p:txBody>
          <a:bodyPr wrap="none" rtlCol="0">
            <a:spAutoFit/>
          </a:bodyPr>
          <a:lstStyle/>
          <a:p>
            <a:pPr algn="ctr"/>
            <a:r>
              <a:rPr lang="fr-FR" sz="2400" dirty="0"/>
              <a:t>Rift continentaux </a:t>
            </a:r>
          </a:p>
          <a:p>
            <a:pPr algn="ctr"/>
            <a:r>
              <a:rPr lang="fr-FR" sz="2400" dirty="0"/>
              <a:t>(immature)</a:t>
            </a:r>
          </a:p>
        </p:txBody>
      </p:sp>
      <p:sp>
        <p:nvSpPr>
          <p:cNvPr id="10" name="Flèche : bas 9">
            <a:extLst>
              <a:ext uri="{FF2B5EF4-FFF2-40B4-BE49-F238E27FC236}">
                <a16:creationId xmlns:a16="http://schemas.microsoft.com/office/drawing/2014/main" id="{9C4862C8-A520-4417-A48D-D60848A21C88}"/>
              </a:ext>
            </a:extLst>
          </p:cNvPr>
          <p:cNvSpPr/>
          <p:nvPr/>
        </p:nvSpPr>
        <p:spPr>
          <a:xfrm>
            <a:off x="7309264" y="3952875"/>
            <a:ext cx="454807" cy="830997"/>
          </a:xfrm>
          <a:prstGeom prst="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84DF9E93-CF1F-47CE-AA03-59FD96AE0428}"/>
              </a:ext>
            </a:extLst>
          </p:cNvPr>
          <p:cNvSpPr/>
          <p:nvPr/>
        </p:nvSpPr>
        <p:spPr>
          <a:xfrm>
            <a:off x="95991" y="1727911"/>
            <a:ext cx="8857509" cy="3594088"/>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C9CBE200-EF4F-4D65-B262-D7C8A522EC81}"/>
              </a:ext>
            </a:extLst>
          </p:cNvPr>
          <p:cNvSpPr/>
          <p:nvPr/>
        </p:nvSpPr>
        <p:spPr>
          <a:xfrm>
            <a:off x="262828" y="5250328"/>
            <a:ext cx="8709722" cy="149829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468495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E8CEEB9F-4D6C-42BF-AC60-FAAE371B0990}"/>
              </a:ext>
            </a:extLst>
          </p:cNvPr>
          <p:cNvGrpSpPr/>
          <p:nvPr/>
        </p:nvGrpSpPr>
        <p:grpSpPr>
          <a:xfrm>
            <a:off x="472378" y="1173668"/>
            <a:ext cx="8315325" cy="3962400"/>
            <a:chOff x="414336" y="2219325"/>
            <a:chExt cx="8315325" cy="3962400"/>
          </a:xfrm>
        </p:grpSpPr>
        <p:pic>
          <p:nvPicPr>
            <p:cNvPr id="2" name="Image 1">
              <a:extLst>
                <a:ext uri="{FF2B5EF4-FFF2-40B4-BE49-F238E27FC236}">
                  <a16:creationId xmlns:a16="http://schemas.microsoft.com/office/drawing/2014/main" id="{A5817D27-08BA-4CE1-A499-6E161A0B0C56}"/>
                </a:ext>
              </a:extLst>
            </p:cNvPr>
            <p:cNvPicPr>
              <a:picLocks noChangeAspect="1"/>
            </p:cNvPicPr>
            <p:nvPr/>
          </p:nvPicPr>
          <p:blipFill>
            <a:blip r:embed="rId2"/>
            <a:stretch>
              <a:fillRect/>
            </a:stretch>
          </p:blipFill>
          <p:spPr>
            <a:xfrm>
              <a:off x="414336" y="2219325"/>
              <a:ext cx="8315325" cy="3962400"/>
            </a:xfrm>
            <a:prstGeom prst="rect">
              <a:avLst/>
            </a:prstGeom>
          </p:spPr>
        </p:pic>
        <p:sp>
          <p:nvSpPr>
            <p:cNvPr id="5" name="ZoneTexte 4">
              <a:extLst>
                <a:ext uri="{FF2B5EF4-FFF2-40B4-BE49-F238E27FC236}">
                  <a16:creationId xmlns:a16="http://schemas.microsoft.com/office/drawing/2014/main" id="{CDDAAC43-4C63-4381-A08C-E07F23EBA90E}"/>
                </a:ext>
              </a:extLst>
            </p:cNvPr>
            <p:cNvSpPr txBox="1"/>
            <p:nvPr/>
          </p:nvSpPr>
          <p:spPr>
            <a:xfrm>
              <a:off x="705071" y="4476750"/>
              <a:ext cx="1582741" cy="276999"/>
            </a:xfrm>
            <a:prstGeom prst="rect">
              <a:avLst/>
            </a:prstGeom>
            <a:noFill/>
          </p:spPr>
          <p:txBody>
            <a:bodyPr wrap="none" rtlCol="0">
              <a:spAutoFit/>
            </a:bodyPr>
            <a:lstStyle/>
            <a:p>
              <a:r>
                <a:rPr lang="fr-FR" sz="1200" dirty="0"/>
                <a:t>Figure: Haakon </a:t>
              </a:r>
              <a:r>
                <a:rPr lang="fr-FR" sz="1200" dirty="0" err="1"/>
                <a:t>Fossen</a:t>
              </a:r>
              <a:endParaRPr lang="fr-FR" sz="1200" dirty="0"/>
            </a:p>
          </p:txBody>
        </p:sp>
      </p:grpSp>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456773" y="1016870"/>
            <a:ext cx="4230453" cy="523220"/>
          </a:xfrm>
          <a:prstGeom prst="rect">
            <a:avLst/>
          </a:prstGeom>
          <a:noFill/>
        </p:spPr>
        <p:txBody>
          <a:bodyPr wrap="none" rtlCol="0">
            <a:spAutoFit/>
          </a:bodyPr>
          <a:lstStyle/>
          <a:p>
            <a:r>
              <a:rPr lang="fr-FR" sz="2800" b="1" dirty="0">
                <a:solidFill>
                  <a:srgbClr val="FF0000"/>
                </a:solidFill>
              </a:rPr>
              <a:t>La notion de marge passive</a:t>
            </a:r>
          </a:p>
        </p:txBody>
      </p:sp>
      <p:sp>
        <p:nvSpPr>
          <p:cNvPr id="10" name="ZoneTexte 9">
            <a:extLst>
              <a:ext uri="{FF2B5EF4-FFF2-40B4-BE49-F238E27FC236}">
                <a16:creationId xmlns:a16="http://schemas.microsoft.com/office/drawing/2014/main" id="{18FEAB1D-F8F1-4967-8C36-307AF72171E8}"/>
              </a:ext>
            </a:extLst>
          </p:cNvPr>
          <p:cNvSpPr txBox="1"/>
          <p:nvPr/>
        </p:nvSpPr>
        <p:spPr>
          <a:xfrm>
            <a:off x="617745" y="5136068"/>
            <a:ext cx="8024590" cy="1200329"/>
          </a:xfrm>
          <a:prstGeom prst="rect">
            <a:avLst/>
          </a:prstGeom>
          <a:noFill/>
        </p:spPr>
        <p:txBody>
          <a:bodyPr wrap="square" rtlCol="0">
            <a:spAutoFit/>
          </a:bodyPr>
          <a:lstStyle/>
          <a:p>
            <a:r>
              <a:rPr lang="fr-FR" sz="2400" b="1" u="sng" dirty="0">
                <a:solidFill>
                  <a:srgbClr val="FF0000"/>
                </a:solidFill>
              </a:rPr>
              <a:t>Marge passive </a:t>
            </a:r>
            <a:r>
              <a:rPr lang="fr-FR" sz="2400" dirty="0"/>
              <a:t>= zone de transition entre la croute océanique et la croute continentale aux extrémités d’une zone de rift et qui ne correspond pas à une limite de plaque active.</a:t>
            </a:r>
          </a:p>
        </p:txBody>
      </p:sp>
      <p:sp>
        <p:nvSpPr>
          <p:cNvPr id="11" name="Ellipse 10">
            <a:extLst>
              <a:ext uri="{FF2B5EF4-FFF2-40B4-BE49-F238E27FC236}">
                <a16:creationId xmlns:a16="http://schemas.microsoft.com/office/drawing/2014/main" id="{6621ED3F-98AF-4F11-B58E-F4FC2D761F0D}"/>
              </a:ext>
            </a:extLst>
          </p:cNvPr>
          <p:cNvSpPr/>
          <p:nvPr/>
        </p:nvSpPr>
        <p:spPr>
          <a:xfrm>
            <a:off x="4933950" y="1580092"/>
            <a:ext cx="2200275" cy="168592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651318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480768" y="1113706"/>
            <a:ext cx="4913525" cy="523220"/>
          </a:xfrm>
          <a:prstGeom prst="rect">
            <a:avLst/>
          </a:prstGeom>
          <a:noFill/>
        </p:spPr>
        <p:txBody>
          <a:bodyPr wrap="none" rtlCol="0">
            <a:spAutoFit/>
          </a:bodyPr>
          <a:lstStyle/>
          <a:p>
            <a:r>
              <a:rPr lang="fr-FR" sz="2800" b="1" dirty="0">
                <a:solidFill>
                  <a:srgbClr val="FF0000"/>
                </a:solidFill>
              </a:rPr>
              <a:t>Deux types de rifts: 1. rift passif</a:t>
            </a:r>
          </a:p>
        </p:txBody>
      </p:sp>
      <p:sp>
        <p:nvSpPr>
          <p:cNvPr id="3" name="ZoneTexte 2">
            <a:extLst>
              <a:ext uri="{FF2B5EF4-FFF2-40B4-BE49-F238E27FC236}">
                <a16:creationId xmlns:a16="http://schemas.microsoft.com/office/drawing/2014/main" id="{78D98470-B508-4B6B-9792-AA0A37E3D3B3}"/>
              </a:ext>
            </a:extLst>
          </p:cNvPr>
          <p:cNvSpPr txBox="1"/>
          <p:nvPr/>
        </p:nvSpPr>
        <p:spPr>
          <a:xfrm>
            <a:off x="6984681" y="653702"/>
            <a:ext cx="1058495" cy="369332"/>
          </a:xfrm>
          <a:prstGeom prst="rect">
            <a:avLst/>
          </a:prstGeom>
          <a:noFill/>
        </p:spPr>
        <p:txBody>
          <a:bodyPr wrap="none" rtlCol="0">
            <a:spAutoFit/>
          </a:bodyPr>
          <a:lstStyle/>
          <a:p>
            <a:r>
              <a:rPr lang="fr-FR" dirty="0"/>
              <a:t>Rift actifs</a:t>
            </a:r>
          </a:p>
        </p:txBody>
      </p:sp>
      <p:pic>
        <p:nvPicPr>
          <p:cNvPr id="10242" name="Picture 2" descr="Volcanic passive margins - ScienceDirect">
            <a:extLst>
              <a:ext uri="{FF2B5EF4-FFF2-40B4-BE49-F238E27FC236}">
                <a16:creationId xmlns:a16="http://schemas.microsoft.com/office/drawing/2014/main" id="{102F149A-D7BE-4793-8B42-4017E16B1B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06" t="8792" b="44360"/>
          <a:stretch/>
        </p:blipFill>
        <p:spPr bwMode="auto">
          <a:xfrm>
            <a:off x="131574" y="1887393"/>
            <a:ext cx="4698387" cy="3114675"/>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4094536-86CA-43DF-8E70-C9237B028251}"/>
              </a:ext>
            </a:extLst>
          </p:cNvPr>
          <p:cNvSpPr txBox="1"/>
          <p:nvPr/>
        </p:nvSpPr>
        <p:spPr>
          <a:xfrm>
            <a:off x="131574" y="6352322"/>
            <a:ext cx="1669881" cy="369332"/>
          </a:xfrm>
          <a:prstGeom prst="rect">
            <a:avLst/>
          </a:prstGeom>
          <a:noFill/>
        </p:spPr>
        <p:txBody>
          <a:bodyPr wrap="none" rtlCol="0">
            <a:spAutoFit/>
          </a:bodyPr>
          <a:lstStyle/>
          <a:p>
            <a:r>
              <a:rPr lang="fr-FR" dirty="0"/>
              <a:t>Geoffroy (2005)</a:t>
            </a:r>
          </a:p>
        </p:txBody>
      </p:sp>
      <p:pic>
        <p:nvPicPr>
          <p:cNvPr id="5" name="Image 4">
            <a:extLst>
              <a:ext uri="{FF2B5EF4-FFF2-40B4-BE49-F238E27FC236}">
                <a16:creationId xmlns:a16="http://schemas.microsoft.com/office/drawing/2014/main" id="{90378B4D-7661-4BD1-AC1F-9496FEE54DC0}"/>
              </a:ext>
            </a:extLst>
          </p:cNvPr>
          <p:cNvPicPr>
            <a:picLocks noChangeAspect="1"/>
          </p:cNvPicPr>
          <p:nvPr/>
        </p:nvPicPr>
        <p:blipFill rotWithShape="1">
          <a:blip r:embed="rId3"/>
          <a:srcRect b="54583"/>
          <a:stretch/>
        </p:blipFill>
        <p:spPr>
          <a:xfrm>
            <a:off x="4767357" y="2024231"/>
            <a:ext cx="4376643" cy="2476499"/>
          </a:xfrm>
          <a:prstGeom prst="rect">
            <a:avLst/>
          </a:prstGeom>
        </p:spPr>
      </p:pic>
      <p:pic>
        <p:nvPicPr>
          <p:cNvPr id="10" name="Picture 2" descr="Volcanic passive margins - ScienceDirect">
            <a:extLst>
              <a:ext uri="{FF2B5EF4-FFF2-40B4-BE49-F238E27FC236}">
                <a16:creationId xmlns:a16="http://schemas.microsoft.com/office/drawing/2014/main" id="{13A8C3F9-E5A1-4037-B656-ADD0B84AAC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128" t="50393" r="5247" b="35413"/>
          <a:stretch/>
        </p:blipFill>
        <p:spPr bwMode="auto">
          <a:xfrm>
            <a:off x="258957" y="4763790"/>
            <a:ext cx="2422487" cy="15790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8A6C2BF-8AEF-4F3A-A9A3-8557CA09F16A}"/>
              </a:ext>
            </a:extLst>
          </p:cNvPr>
          <p:cNvSpPr/>
          <p:nvPr/>
        </p:nvSpPr>
        <p:spPr>
          <a:xfrm>
            <a:off x="5057243" y="5111673"/>
            <a:ext cx="3486681" cy="1728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Amincissement de la lithosphère du à des forces extérieures</a:t>
            </a:r>
          </a:p>
          <a:p>
            <a:r>
              <a:rPr lang="fr-FR" dirty="0">
                <a:solidFill>
                  <a:schemeClr val="tx1"/>
                </a:solidFill>
              </a:rPr>
              <a:t>=&gt; </a:t>
            </a:r>
            <a:r>
              <a:rPr lang="fr-FR" i="1" dirty="0">
                <a:solidFill>
                  <a:schemeClr val="tx1"/>
                </a:solidFill>
              </a:rPr>
              <a:t>Augmentation du flux de</a:t>
            </a:r>
          </a:p>
          <a:p>
            <a:r>
              <a:rPr lang="fr-FR" i="1" dirty="0">
                <a:solidFill>
                  <a:schemeClr val="tx1"/>
                </a:solidFill>
              </a:rPr>
              <a:t>chaleur de manière passif du fait de cet </a:t>
            </a:r>
            <a:r>
              <a:rPr lang="fr-FR" i="1" dirty="0" err="1">
                <a:solidFill>
                  <a:schemeClr val="tx1"/>
                </a:solidFill>
              </a:rPr>
              <a:t>amincissement</a:t>
            </a:r>
            <a:r>
              <a:rPr lang="fr-FR" i="1" dirty="0" err="1"/>
              <a:t>de</a:t>
            </a:r>
            <a:r>
              <a:rPr lang="fr-FR" i="1" dirty="0"/>
              <a:t> lithosphère</a:t>
            </a:r>
            <a:endParaRPr lang="fr-FR" dirty="0"/>
          </a:p>
        </p:txBody>
      </p:sp>
      <p:sp>
        <p:nvSpPr>
          <p:cNvPr id="8" name="Rectangle 7">
            <a:extLst>
              <a:ext uri="{FF2B5EF4-FFF2-40B4-BE49-F238E27FC236}">
                <a16:creationId xmlns:a16="http://schemas.microsoft.com/office/drawing/2014/main" id="{ED08EF6B-1806-46F5-9AA3-949F6CBD48B6}"/>
              </a:ext>
            </a:extLst>
          </p:cNvPr>
          <p:cNvSpPr/>
          <p:nvPr/>
        </p:nvSpPr>
        <p:spPr>
          <a:xfrm>
            <a:off x="3114144" y="4657511"/>
            <a:ext cx="1350628" cy="454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957715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461718" y="1128802"/>
            <a:ext cx="4711546" cy="523220"/>
          </a:xfrm>
          <a:prstGeom prst="rect">
            <a:avLst/>
          </a:prstGeom>
          <a:noFill/>
        </p:spPr>
        <p:txBody>
          <a:bodyPr wrap="none" rtlCol="0">
            <a:spAutoFit/>
          </a:bodyPr>
          <a:lstStyle/>
          <a:p>
            <a:r>
              <a:rPr lang="fr-FR" sz="2800" b="1" dirty="0">
                <a:solidFill>
                  <a:srgbClr val="FF0000"/>
                </a:solidFill>
              </a:rPr>
              <a:t>Deux types de rifts: 2. rift actif</a:t>
            </a:r>
          </a:p>
        </p:txBody>
      </p:sp>
      <p:sp>
        <p:nvSpPr>
          <p:cNvPr id="3" name="ZoneTexte 2">
            <a:extLst>
              <a:ext uri="{FF2B5EF4-FFF2-40B4-BE49-F238E27FC236}">
                <a16:creationId xmlns:a16="http://schemas.microsoft.com/office/drawing/2014/main" id="{78D98470-B508-4B6B-9792-AA0A37E3D3B3}"/>
              </a:ext>
            </a:extLst>
          </p:cNvPr>
          <p:cNvSpPr txBox="1"/>
          <p:nvPr/>
        </p:nvSpPr>
        <p:spPr>
          <a:xfrm>
            <a:off x="6984681" y="653702"/>
            <a:ext cx="1058495" cy="369332"/>
          </a:xfrm>
          <a:prstGeom prst="rect">
            <a:avLst/>
          </a:prstGeom>
          <a:noFill/>
        </p:spPr>
        <p:txBody>
          <a:bodyPr wrap="none" rtlCol="0">
            <a:spAutoFit/>
          </a:bodyPr>
          <a:lstStyle/>
          <a:p>
            <a:r>
              <a:rPr lang="fr-FR" dirty="0"/>
              <a:t>Rift actifs</a:t>
            </a:r>
          </a:p>
        </p:txBody>
      </p:sp>
      <p:pic>
        <p:nvPicPr>
          <p:cNvPr id="10242" name="Picture 2" descr="Volcanic passive margins - ScienceDirect">
            <a:extLst>
              <a:ext uri="{FF2B5EF4-FFF2-40B4-BE49-F238E27FC236}">
                <a16:creationId xmlns:a16="http://schemas.microsoft.com/office/drawing/2014/main" id="{102F149A-D7BE-4793-8B42-4017E16B1B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13" t="61183" b="-2"/>
          <a:stretch/>
        </p:blipFill>
        <p:spPr bwMode="auto">
          <a:xfrm>
            <a:off x="0" y="1797556"/>
            <a:ext cx="4981059" cy="2966234"/>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4094536-86CA-43DF-8E70-C9237B028251}"/>
              </a:ext>
            </a:extLst>
          </p:cNvPr>
          <p:cNvSpPr txBox="1"/>
          <p:nvPr/>
        </p:nvSpPr>
        <p:spPr>
          <a:xfrm>
            <a:off x="58932" y="6342797"/>
            <a:ext cx="1669881" cy="369332"/>
          </a:xfrm>
          <a:prstGeom prst="rect">
            <a:avLst/>
          </a:prstGeom>
          <a:noFill/>
        </p:spPr>
        <p:txBody>
          <a:bodyPr wrap="none" rtlCol="0">
            <a:spAutoFit/>
          </a:bodyPr>
          <a:lstStyle/>
          <a:p>
            <a:r>
              <a:rPr lang="fr-FR" dirty="0"/>
              <a:t>Geoffroy (2005)</a:t>
            </a:r>
          </a:p>
        </p:txBody>
      </p:sp>
      <p:pic>
        <p:nvPicPr>
          <p:cNvPr id="5" name="Image 4">
            <a:extLst>
              <a:ext uri="{FF2B5EF4-FFF2-40B4-BE49-F238E27FC236}">
                <a16:creationId xmlns:a16="http://schemas.microsoft.com/office/drawing/2014/main" id="{90378B4D-7661-4BD1-AC1F-9496FEE54DC0}"/>
              </a:ext>
            </a:extLst>
          </p:cNvPr>
          <p:cNvPicPr>
            <a:picLocks noChangeAspect="1"/>
          </p:cNvPicPr>
          <p:nvPr/>
        </p:nvPicPr>
        <p:blipFill rotWithShape="1">
          <a:blip r:embed="rId3"/>
          <a:srcRect l="7769" t="44058" r="2744" b="277"/>
          <a:stretch/>
        </p:blipFill>
        <p:spPr>
          <a:xfrm>
            <a:off x="5122314" y="1700604"/>
            <a:ext cx="4021686" cy="3116730"/>
          </a:xfrm>
          <a:prstGeom prst="rect">
            <a:avLst/>
          </a:prstGeom>
        </p:spPr>
      </p:pic>
      <p:pic>
        <p:nvPicPr>
          <p:cNvPr id="10" name="Picture 2" descr="Volcanic passive margins - ScienceDirect">
            <a:extLst>
              <a:ext uri="{FF2B5EF4-FFF2-40B4-BE49-F238E27FC236}">
                <a16:creationId xmlns:a16="http://schemas.microsoft.com/office/drawing/2014/main" id="{4F733C55-1B0C-4437-9D2B-707A46C7B5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128" t="50393" r="5247" b="35413"/>
          <a:stretch/>
        </p:blipFill>
        <p:spPr bwMode="auto">
          <a:xfrm>
            <a:off x="258957" y="4763790"/>
            <a:ext cx="2422487" cy="15790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7586EA1-B55F-4925-A87D-4DA9335EB3F6}"/>
              </a:ext>
            </a:extLst>
          </p:cNvPr>
          <p:cNvSpPr/>
          <p:nvPr/>
        </p:nvSpPr>
        <p:spPr>
          <a:xfrm>
            <a:off x="2986978" y="1652022"/>
            <a:ext cx="1533525" cy="4680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7A2BF97C-95A7-4CC6-9186-1E3AAFE6BD0B}"/>
              </a:ext>
            </a:extLst>
          </p:cNvPr>
          <p:cNvSpPr/>
          <p:nvPr/>
        </p:nvSpPr>
        <p:spPr>
          <a:xfrm>
            <a:off x="4266668" y="5339804"/>
            <a:ext cx="3486681" cy="1728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Panache mantélique </a:t>
            </a:r>
          </a:p>
          <a:p>
            <a:r>
              <a:rPr lang="fr-FR" i="1" dirty="0">
                <a:solidFill>
                  <a:schemeClr val="tx1"/>
                </a:solidFill>
              </a:rPr>
              <a:t>=&gt; amincissement + augmentation du flux de chaleur</a:t>
            </a:r>
          </a:p>
          <a:p>
            <a:r>
              <a:rPr lang="fr-FR" i="1" dirty="0">
                <a:solidFill>
                  <a:schemeClr val="tx1"/>
                </a:solidFill>
              </a:rPr>
              <a:t>+ soulèvement (</a:t>
            </a:r>
            <a:r>
              <a:rPr lang="fr-FR" i="1" dirty="0" err="1">
                <a:solidFill>
                  <a:schemeClr val="tx1"/>
                </a:solidFill>
              </a:rPr>
              <a:t>uplift</a:t>
            </a:r>
            <a:r>
              <a:rPr lang="fr-FR" i="1" dirty="0">
                <a:solidFill>
                  <a:schemeClr val="tx1"/>
                </a:solidFill>
              </a:rPr>
              <a:t>/</a:t>
            </a:r>
            <a:r>
              <a:rPr lang="fr-FR" i="1" dirty="0" err="1">
                <a:solidFill>
                  <a:schemeClr val="tx1"/>
                </a:solidFill>
              </a:rPr>
              <a:t>doming</a:t>
            </a:r>
            <a:r>
              <a:rPr lang="fr-FR" i="1" dirty="0">
                <a:solidFill>
                  <a:schemeClr val="tx1"/>
                </a:solidFill>
              </a:rPr>
              <a:t>) topographique</a:t>
            </a:r>
          </a:p>
          <a:p>
            <a:r>
              <a:rPr lang="fr-FR" i="1" dirty="0"/>
              <a:t>de lithosphère</a:t>
            </a:r>
            <a:endParaRPr lang="fr-FR" dirty="0"/>
          </a:p>
        </p:txBody>
      </p:sp>
    </p:spTree>
    <p:extLst>
      <p:ext uri="{BB962C8B-B14F-4D97-AF65-F5344CB8AC3E}">
        <p14:creationId xmlns:p14="http://schemas.microsoft.com/office/powerpoint/2010/main" val="28886075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471243" y="1118701"/>
            <a:ext cx="4778680" cy="523220"/>
          </a:xfrm>
          <a:prstGeom prst="rect">
            <a:avLst/>
          </a:prstGeom>
          <a:noFill/>
        </p:spPr>
        <p:txBody>
          <a:bodyPr wrap="none" rtlCol="0">
            <a:spAutoFit/>
          </a:bodyPr>
          <a:lstStyle/>
          <a:p>
            <a:r>
              <a:rPr lang="fr-FR" sz="2800" b="1" dirty="0">
                <a:solidFill>
                  <a:srgbClr val="FF0000"/>
                </a:solidFill>
              </a:rPr>
              <a:t>Deux types de marges passives</a:t>
            </a:r>
          </a:p>
        </p:txBody>
      </p:sp>
      <p:sp>
        <p:nvSpPr>
          <p:cNvPr id="3" name="ZoneTexte 2">
            <a:extLst>
              <a:ext uri="{FF2B5EF4-FFF2-40B4-BE49-F238E27FC236}">
                <a16:creationId xmlns:a16="http://schemas.microsoft.com/office/drawing/2014/main" id="{78D98470-B508-4B6B-9792-AA0A37E3D3B3}"/>
              </a:ext>
            </a:extLst>
          </p:cNvPr>
          <p:cNvSpPr txBox="1"/>
          <p:nvPr/>
        </p:nvSpPr>
        <p:spPr>
          <a:xfrm>
            <a:off x="5886698" y="3969583"/>
            <a:ext cx="2535887" cy="830997"/>
          </a:xfrm>
          <a:prstGeom prst="rect">
            <a:avLst/>
          </a:prstGeom>
          <a:noFill/>
        </p:spPr>
        <p:txBody>
          <a:bodyPr wrap="none" rtlCol="0">
            <a:spAutoFit/>
          </a:bodyPr>
          <a:lstStyle/>
          <a:p>
            <a:pPr algn="ctr"/>
            <a:r>
              <a:rPr lang="fr-FR" sz="2400" b="1" dirty="0"/>
              <a:t>Marge volcanique </a:t>
            </a:r>
          </a:p>
          <a:p>
            <a:pPr algn="ctr"/>
            <a:r>
              <a:rPr lang="fr-FR" sz="2400" b="1" dirty="0"/>
              <a:t>(rift actif)</a:t>
            </a:r>
          </a:p>
        </p:txBody>
      </p:sp>
      <p:sp>
        <p:nvSpPr>
          <p:cNvPr id="8" name="ZoneTexte 7">
            <a:extLst>
              <a:ext uri="{FF2B5EF4-FFF2-40B4-BE49-F238E27FC236}">
                <a16:creationId xmlns:a16="http://schemas.microsoft.com/office/drawing/2014/main" id="{6D3BE732-C346-45CF-BE0C-DEE7ACB8C8E5}"/>
              </a:ext>
            </a:extLst>
          </p:cNvPr>
          <p:cNvSpPr txBox="1"/>
          <p:nvPr/>
        </p:nvSpPr>
        <p:spPr>
          <a:xfrm>
            <a:off x="3144601" y="1818302"/>
            <a:ext cx="3431965" cy="830997"/>
          </a:xfrm>
          <a:prstGeom prst="rect">
            <a:avLst/>
          </a:prstGeom>
          <a:noFill/>
        </p:spPr>
        <p:txBody>
          <a:bodyPr wrap="none" rtlCol="0">
            <a:spAutoFit/>
          </a:bodyPr>
          <a:lstStyle/>
          <a:p>
            <a:pPr algn="ctr"/>
            <a:r>
              <a:rPr lang="fr-FR" sz="2400" b="1" dirty="0"/>
              <a:t>1. Marge non-volcanique </a:t>
            </a:r>
          </a:p>
          <a:p>
            <a:pPr algn="ctr"/>
            <a:r>
              <a:rPr lang="fr-FR" sz="2400" b="1" dirty="0"/>
              <a:t>(rift passif)</a:t>
            </a:r>
          </a:p>
        </p:txBody>
      </p:sp>
      <p:pic>
        <p:nvPicPr>
          <p:cNvPr id="7172" name="Picture 4" descr="Figure 1 - Crustal geometry and principal features of non-volcanic (modified from Boillot, 1979) and volcanic passive margins (modified from Jeoffroy, 2001). Contrary to non-volcanic margins, volcanic margins are characterized by intrusion and extrusion of large volumes of magma, sills and dykes, and by seaward deeping volcanic sediments. They are also a little shorter than non-volcanic margins.">
            <a:extLst>
              <a:ext uri="{FF2B5EF4-FFF2-40B4-BE49-F238E27FC236}">
                <a16:creationId xmlns:a16="http://schemas.microsoft.com/office/drawing/2014/main" id="{814BCE80-0D91-43ED-BD40-58F7BC78D5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90" b="59257"/>
          <a:stretch/>
        </p:blipFill>
        <p:spPr bwMode="auto">
          <a:xfrm>
            <a:off x="418855" y="3079855"/>
            <a:ext cx="8001245" cy="2659444"/>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EAE22FAC-50D0-42FF-B0C0-4448B4CB836A}"/>
              </a:ext>
            </a:extLst>
          </p:cNvPr>
          <p:cNvSpPr txBox="1"/>
          <p:nvPr/>
        </p:nvSpPr>
        <p:spPr>
          <a:xfrm>
            <a:off x="800100" y="5800523"/>
            <a:ext cx="3088153" cy="369332"/>
          </a:xfrm>
          <a:prstGeom prst="rect">
            <a:avLst/>
          </a:prstGeom>
          <a:noFill/>
        </p:spPr>
        <p:txBody>
          <a:bodyPr wrap="none" rtlCol="0">
            <a:spAutoFit/>
          </a:bodyPr>
          <a:lstStyle/>
          <a:p>
            <a:r>
              <a:rPr lang="fr-FR" dirty="0"/>
              <a:t>Figure d’après Geoffroy (2005) </a:t>
            </a:r>
          </a:p>
        </p:txBody>
      </p:sp>
    </p:spTree>
    <p:extLst>
      <p:ext uri="{BB962C8B-B14F-4D97-AF65-F5344CB8AC3E}">
        <p14:creationId xmlns:p14="http://schemas.microsoft.com/office/powerpoint/2010/main" val="40098565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471243" y="1118701"/>
            <a:ext cx="4778680" cy="523220"/>
          </a:xfrm>
          <a:prstGeom prst="rect">
            <a:avLst/>
          </a:prstGeom>
          <a:noFill/>
        </p:spPr>
        <p:txBody>
          <a:bodyPr wrap="none" rtlCol="0">
            <a:spAutoFit/>
          </a:bodyPr>
          <a:lstStyle/>
          <a:p>
            <a:r>
              <a:rPr lang="fr-FR" sz="2800" b="1" dirty="0">
                <a:solidFill>
                  <a:srgbClr val="FF0000"/>
                </a:solidFill>
              </a:rPr>
              <a:t>Deux types de marges passives</a:t>
            </a:r>
          </a:p>
        </p:txBody>
      </p:sp>
      <p:sp>
        <p:nvSpPr>
          <p:cNvPr id="3" name="ZoneTexte 2">
            <a:extLst>
              <a:ext uri="{FF2B5EF4-FFF2-40B4-BE49-F238E27FC236}">
                <a16:creationId xmlns:a16="http://schemas.microsoft.com/office/drawing/2014/main" id="{78D98470-B508-4B6B-9792-AA0A37E3D3B3}"/>
              </a:ext>
            </a:extLst>
          </p:cNvPr>
          <p:cNvSpPr txBox="1"/>
          <p:nvPr/>
        </p:nvSpPr>
        <p:spPr>
          <a:xfrm>
            <a:off x="3314263" y="1591585"/>
            <a:ext cx="2842060" cy="830997"/>
          </a:xfrm>
          <a:prstGeom prst="rect">
            <a:avLst/>
          </a:prstGeom>
          <a:noFill/>
        </p:spPr>
        <p:txBody>
          <a:bodyPr wrap="none" rtlCol="0">
            <a:spAutoFit/>
          </a:bodyPr>
          <a:lstStyle/>
          <a:p>
            <a:pPr algn="ctr"/>
            <a:r>
              <a:rPr lang="fr-FR" sz="2400" b="1" dirty="0"/>
              <a:t>2. Marge volcanique </a:t>
            </a:r>
          </a:p>
          <a:p>
            <a:pPr algn="ctr"/>
            <a:r>
              <a:rPr lang="fr-FR" sz="2400" b="1" dirty="0"/>
              <a:t>(rift actif)</a:t>
            </a:r>
          </a:p>
        </p:txBody>
      </p:sp>
      <p:pic>
        <p:nvPicPr>
          <p:cNvPr id="7172" name="Picture 4" descr="Figure 1 - Crustal geometry and principal features of non-volcanic (modified from Boillot, 1979) and volcanic passive margins (modified from Jeoffroy, 2001). Contrary to non-volcanic margins, volcanic margins are characterized by intrusion and extrusion of large volumes of magma, sills and dykes, and by seaward deeping volcanic sediments. They are also a little shorter than non-volcanic margins.">
            <a:extLst>
              <a:ext uri="{FF2B5EF4-FFF2-40B4-BE49-F238E27FC236}">
                <a16:creationId xmlns:a16="http://schemas.microsoft.com/office/drawing/2014/main" id="{814BCE80-0D91-43ED-BD40-58F7BC78D5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970"/>
          <a:stretch/>
        </p:blipFill>
        <p:spPr bwMode="auto">
          <a:xfrm>
            <a:off x="923394" y="2313563"/>
            <a:ext cx="7182381" cy="3367053"/>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3D008CE6-94A7-4092-B0E1-20931BB5B03D}"/>
              </a:ext>
            </a:extLst>
          </p:cNvPr>
          <p:cNvSpPr txBox="1"/>
          <p:nvPr/>
        </p:nvSpPr>
        <p:spPr>
          <a:xfrm>
            <a:off x="2285679" y="5739299"/>
            <a:ext cx="5149808" cy="923330"/>
          </a:xfrm>
          <a:prstGeom prst="rect">
            <a:avLst/>
          </a:prstGeom>
          <a:noFill/>
        </p:spPr>
        <p:txBody>
          <a:bodyPr wrap="none" rtlCol="0">
            <a:spAutoFit/>
          </a:bodyPr>
          <a:lstStyle/>
          <a:p>
            <a:r>
              <a:rPr lang="fr-FR" b="1" u="sng" dirty="0"/>
              <a:t>SDR=</a:t>
            </a:r>
            <a:r>
              <a:rPr lang="fr-FR" dirty="0" err="1"/>
              <a:t>Seaward</a:t>
            </a:r>
            <a:r>
              <a:rPr lang="fr-FR" dirty="0"/>
              <a:t> </a:t>
            </a:r>
            <a:r>
              <a:rPr lang="fr-FR" dirty="0" err="1"/>
              <a:t>Diping</a:t>
            </a:r>
            <a:r>
              <a:rPr lang="fr-FR" dirty="0"/>
              <a:t> </a:t>
            </a:r>
            <a:r>
              <a:rPr lang="fr-FR" dirty="0" err="1"/>
              <a:t>Reflectors</a:t>
            </a:r>
            <a:endParaRPr lang="fr-FR" dirty="0"/>
          </a:p>
          <a:p>
            <a:r>
              <a:rPr lang="fr-FR" dirty="0"/>
              <a:t>Réflecteurs sismiques pentés vers la mer</a:t>
            </a:r>
          </a:p>
          <a:p>
            <a:r>
              <a:rPr lang="fr-FR" dirty="0"/>
              <a:t>Succession de coulées de laves s’écoulant vers la mer</a:t>
            </a:r>
          </a:p>
        </p:txBody>
      </p:sp>
      <p:sp>
        <p:nvSpPr>
          <p:cNvPr id="11" name="ZoneTexte 10">
            <a:extLst>
              <a:ext uri="{FF2B5EF4-FFF2-40B4-BE49-F238E27FC236}">
                <a16:creationId xmlns:a16="http://schemas.microsoft.com/office/drawing/2014/main" id="{E695F904-2667-440D-9529-EDBBCB01FBEB}"/>
              </a:ext>
            </a:extLst>
          </p:cNvPr>
          <p:cNvSpPr txBox="1"/>
          <p:nvPr/>
        </p:nvSpPr>
        <p:spPr>
          <a:xfrm>
            <a:off x="5910055" y="2296599"/>
            <a:ext cx="3088153" cy="369332"/>
          </a:xfrm>
          <a:prstGeom prst="rect">
            <a:avLst/>
          </a:prstGeom>
          <a:noFill/>
        </p:spPr>
        <p:txBody>
          <a:bodyPr wrap="none" rtlCol="0">
            <a:spAutoFit/>
          </a:bodyPr>
          <a:lstStyle/>
          <a:p>
            <a:r>
              <a:rPr lang="fr-FR" dirty="0"/>
              <a:t>Figure d’après Geoffroy (2005) </a:t>
            </a:r>
          </a:p>
        </p:txBody>
      </p:sp>
    </p:spTree>
    <p:extLst>
      <p:ext uri="{BB962C8B-B14F-4D97-AF65-F5344CB8AC3E}">
        <p14:creationId xmlns:p14="http://schemas.microsoft.com/office/powerpoint/2010/main" val="34422404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6" name="Picture 8" descr="Figure 1. Profile across the Argentinian passive margin. A: Pre-stack depth-migrated seismic reflection profile with seaward-dipping reflectors (SDRs) and Moho interpreted. Inset is a free-air gravity anomaly map (Sandwell et al., 2014). B: Profile in A restored to a horizontal datum representing the margin geometry at the final SDR package. C: Tripartite seismic reflection character of the oceanic crust. D: Tripartite seismic reflection character of the SDR packages.">
            <a:extLst>
              <a:ext uri="{FF2B5EF4-FFF2-40B4-BE49-F238E27FC236}">
                <a16:creationId xmlns:a16="http://schemas.microsoft.com/office/drawing/2014/main" id="{8D26F7F9-D8C1-42CE-9D4D-DAF470564F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737"/>
          <a:stretch/>
        </p:blipFill>
        <p:spPr bwMode="auto">
          <a:xfrm>
            <a:off x="0" y="2338065"/>
            <a:ext cx="9144000" cy="403591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471243" y="1118701"/>
            <a:ext cx="4778680" cy="523220"/>
          </a:xfrm>
          <a:prstGeom prst="rect">
            <a:avLst/>
          </a:prstGeom>
          <a:noFill/>
        </p:spPr>
        <p:txBody>
          <a:bodyPr wrap="none" rtlCol="0">
            <a:spAutoFit/>
          </a:bodyPr>
          <a:lstStyle/>
          <a:p>
            <a:r>
              <a:rPr lang="fr-FR" sz="2800" b="1" dirty="0">
                <a:solidFill>
                  <a:srgbClr val="FF0000"/>
                </a:solidFill>
              </a:rPr>
              <a:t>Deux types de marges passives</a:t>
            </a:r>
          </a:p>
        </p:txBody>
      </p:sp>
      <p:sp>
        <p:nvSpPr>
          <p:cNvPr id="3" name="ZoneTexte 2">
            <a:extLst>
              <a:ext uri="{FF2B5EF4-FFF2-40B4-BE49-F238E27FC236}">
                <a16:creationId xmlns:a16="http://schemas.microsoft.com/office/drawing/2014/main" id="{78D98470-B508-4B6B-9792-AA0A37E3D3B3}"/>
              </a:ext>
            </a:extLst>
          </p:cNvPr>
          <p:cNvSpPr txBox="1"/>
          <p:nvPr/>
        </p:nvSpPr>
        <p:spPr>
          <a:xfrm>
            <a:off x="3314263" y="1591585"/>
            <a:ext cx="2842060" cy="830997"/>
          </a:xfrm>
          <a:prstGeom prst="rect">
            <a:avLst/>
          </a:prstGeom>
          <a:noFill/>
        </p:spPr>
        <p:txBody>
          <a:bodyPr wrap="none" rtlCol="0">
            <a:spAutoFit/>
          </a:bodyPr>
          <a:lstStyle/>
          <a:p>
            <a:pPr algn="ctr"/>
            <a:r>
              <a:rPr lang="fr-FR" sz="2400" b="1" dirty="0"/>
              <a:t>2. Marge volcanique </a:t>
            </a:r>
          </a:p>
          <a:p>
            <a:pPr algn="ctr"/>
            <a:r>
              <a:rPr lang="fr-FR" sz="2400" b="1" dirty="0"/>
              <a:t>(rift actif)</a:t>
            </a:r>
          </a:p>
        </p:txBody>
      </p:sp>
      <p:sp>
        <p:nvSpPr>
          <p:cNvPr id="5" name="ZoneTexte 4">
            <a:extLst>
              <a:ext uri="{FF2B5EF4-FFF2-40B4-BE49-F238E27FC236}">
                <a16:creationId xmlns:a16="http://schemas.microsoft.com/office/drawing/2014/main" id="{18B9F421-65EC-4C4E-9A50-F70CEC2CEAAC}"/>
              </a:ext>
            </a:extLst>
          </p:cNvPr>
          <p:cNvSpPr txBox="1"/>
          <p:nvPr/>
        </p:nvSpPr>
        <p:spPr>
          <a:xfrm>
            <a:off x="144340" y="2024231"/>
            <a:ext cx="1905393" cy="369332"/>
          </a:xfrm>
          <a:prstGeom prst="rect">
            <a:avLst/>
          </a:prstGeom>
          <a:noFill/>
        </p:spPr>
        <p:txBody>
          <a:bodyPr wrap="none" rtlCol="0">
            <a:spAutoFit/>
          </a:bodyPr>
          <a:lstStyle/>
          <a:p>
            <a:r>
              <a:rPr lang="fr-FR" dirty="0" err="1"/>
              <a:t>Paton</a:t>
            </a:r>
            <a:r>
              <a:rPr lang="fr-FR" dirty="0"/>
              <a:t> et al. (2017)</a:t>
            </a:r>
          </a:p>
        </p:txBody>
      </p:sp>
      <p:sp>
        <p:nvSpPr>
          <p:cNvPr id="12" name="ZoneTexte 11">
            <a:extLst>
              <a:ext uri="{FF2B5EF4-FFF2-40B4-BE49-F238E27FC236}">
                <a16:creationId xmlns:a16="http://schemas.microsoft.com/office/drawing/2014/main" id="{6F8AC023-590D-4CC1-9C26-35A9810ACF97}"/>
              </a:ext>
            </a:extLst>
          </p:cNvPr>
          <p:cNvSpPr txBox="1"/>
          <p:nvPr/>
        </p:nvSpPr>
        <p:spPr>
          <a:xfrm>
            <a:off x="2304323" y="5803231"/>
            <a:ext cx="5149808" cy="923330"/>
          </a:xfrm>
          <a:prstGeom prst="rect">
            <a:avLst/>
          </a:prstGeom>
          <a:solidFill>
            <a:schemeClr val="bg1"/>
          </a:solidFill>
          <a:ln w="38100">
            <a:solidFill>
              <a:srgbClr val="FF0000"/>
            </a:solidFill>
          </a:ln>
        </p:spPr>
        <p:txBody>
          <a:bodyPr wrap="none" rtlCol="0">
            <a:spAutoFit/>
          </a:bodyPr>
          <a:lstStyle/>
          <a:p>
            <a:r>
              <a:rPr lang="fr-FR" b="1" u="sng" dirty="0"/>
              <a:t>SDR=</a:t>
            </a:r>
            <a:r>
              <a:rPr lang="fr-FR" dirty="0" err="1"/>
              <a:t>Seaward</a:t>
            </a:r>
            <a:r>
              <a:rPr lang="fr-FR" dirty="0"/>
              <a:t> </a:t>
            </a:r>
            <a:r>
              <a:rPr lang="fr-FR" dirty="0" err="1"/>
              <a:t>Diping</a:t>
            </a:r>
            <a:r>
              <a:rPr lang="fr-FR" dirty="0"/>
              <a:t> </a:t>
            </a:r>
            <a:r>
              <a:rPr lang="fr-FR" dirty="0" err="1"/>
              <a:t>Reflectors</a:t>
            </a:r>
            <a:endParaRPr lang="fr-FR" dirty="0"/>
          </a:p>
          <a:p>
            <a:r>
              <a:rPr lang="fr-FR" dirty="0"/>
              <a:t>Réflecteurs sismiques pentés vers la mer</a:t>
            </a:r>
          </a:p>
          <a:p>
            <a:r>
              <a:rPr lang="fr-FR" dirty="0"/>
              <a:t>Succession de coulées de laves s’écoulant vers la mer</a:t>
            </a:r>
          </a:p>
        </p:txBody>
      </p:sp>
    </p:spTree>
    <p:extLst>
      <p:ext uri="{BB962C8B-B14F-4D97-AF65-F5344CB8AC3E}">
        <p14:creationId xmlns:p14="http://schemas.microsoft.com/office/powerpoint/2010/main" val="19813835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78D98470-B508-4B6B-9792-AA0A37E3D3B3}"/>
              </a:ext>
            </a:extLst>
          </p:cNvPr>
          <p:cNvSpPr txBox="1"/>
          <p:nvPr/>
        </p:nvSpPr>
        <p:spPr>
          <a:xfrm>
            <a:off x="3314263" y="1591585"/>
            <a:ext cx="2842060" cy="830997"/>
          </a:xfrm>
          <a:prstGeom prst="rect">
            <a:avLst/>
          </a:prstGeom>
          <a:noFill/>
        </p:spPr>
        <p:txBody>
          <a:bodyPr wrap="none" rtlCol="0">
            <a:spAutoFit/>
          </a:bodyPr>
          <a:lstStyle/>
          <a:p>
            <a:pPr algn="ctr"/>
            <a:r>
              <a:rPr lang="fr-FR" sz="2400" b="1" dirty="0"/>
              <a:t>2. Marge volcanique </a:t>
            </a:r>
          </a:p>
          <a:p>
            <a:pPr algn="ctr"/>
            <a:r>
              <a:rPr lang="fr-FR" sz="2400" b="1" dirty="0"/>
              <a:t>(rift actif)</a:t>
            </a:r>
          </a:p>
        </p:txBody>
      </p:sp>
      <p:sp>
        <p:nvSpPr>
          <p:cNvPr id="2" name="ZoneTexte 1">
            <a:extLst>
              <a:ext uri="{FF2B5EF4-FFF2-40B4-BE49-F238E27FC236}">
                <a16:creationId xmlns:a16="http://schemas.microsoft.com/office/drawing/2014/main" id="{3D008CE6-94A7-4092-B0E1-20931BB5B03D}"/>
              </a:ext>
            </a:extLst>
          </p:cNvPr>
          <p:cNvSpPr txBox="1"/>
          <p:nvPr/>
        </p:nvSpPr>
        <p:spPr>
          <a:xfrm>
            <a:off x="107094" y="2410721"/>
            <a:ext cx="2565126" cy="646331"/>
          </a:xfrm>
          <a:prstGeom prst="rect">
            <a:avLst/>
          </a:prstGeom>
          <a:noFill/>
        </p:spPr>
        <p:txBody>
          <a:bodyPr wrap="none" rtlCol="0">
            <a:spAutoFit/>
          </a:bodyPr>
          <a:lstStyle/>
          <a:p>
            <a:r>
              <a:rPr lang="fr-FR" dirty="0"/>
              <a:t>Exemple de modèle</a:t>
            </a:r>
          </a:p>
          <a:p>
            <a:r>
              <a:rPr lang="fr-FR" dirty="0"/>
              <a:t>de mise en place des SDR</a:t>
            </a:r>
          </a:p>
        </p:txBody>
      </p:sp>
      <p:sp>
        <p:nvSpPr>
          <p:cNvPr id="11" name="ZoneTexte 10">
            <a:extLst>
              <a:ext uri="{FF2B5EF4-FFF2-40B4-BE49-F238E27FC236}">
                <a16:creationId xmlns:a16="http://schemas.microsoft.com/office/drawing/2014/main" id="{E695F904-2667-440D-9529-EDBBCB01FBEB}"/>
              </a:ext>
            </a:extLst>
          </p:cNvPr>
          <p:cNvSpPr txBox="1"/>
          <p:nvPr/>
        </p:nvSpPr>
        <p:spPr>
          <a:xfrm>
            <a:off x="5910055" y="2296599"/>
            <a:ext cx="3088153" cy="369332"/>
          </a:xfrm>
          <a:prstGeom prst="rect">
            <a:avLst/>
          </a:prstGeom>
          <a:noFill/>
        </p:spPr>
        <p:txBody>
          <a:bodyPr wrap="none" rtlCol="0">
            <a:spAutoFit/>
          </a:bodyPr>
          <a:lstStyle/>
          <a:p>
            <a:r>
              <a:rPr lang="fr-FR" dirty="0"/>
              <a:t>Figure d’après Geoffroy (2005) </a:t>
            </a:r>
          </a:p>
        </p:txBody>
      </p:sp>
      <p:pic>
        <p:nvPicPr>
          <p:cNvPr id="7174" name="Picture 6" descr="Figure 4. Model of the evolution of seaward-dipping reflector (SDR) packages. A: Time step t1—mechanical processes dominate crustal stretching with lithospheric thinning resulting in magma generation in the center of the rift system. B: Step t2—strain is accommodated through diking; therefore, new magmatic crust is generated at the incipient spreading center. Shallow-level igneous material is fed by sheeted dikes that intrude through the crust generated during t1. C: Step t3—plate separation occurs and oceanic crust processes dominate the system, albeit with overthickened oceanic crust.">
            <a:extLst>
              <a:ext uri="{FF2B5EF4-FFF2-40B4-BE49-F238E27FC236}">
                <a16:creationId xmlns:a16="http://schemas.microsoft.com/office/drawing/2014/main" id="{14A186EF-B1DE-4E00-ACB4-6C6BEFB770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068"/>
          <a:stretch/>
        </p:blipFill>
        <p:spPr bwMode="auto">
          <a:xfrm>
            <a:off x="3395663" y="1041368"/>
            <a:ext cx="5748337" cy="581663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BBB3D9AB-6750-4FAE-91A4-5D78C1152C28}"/>
              </a:ext>
            </a:extLst>
          </p:cNvPr>
          <p:cNvSpPr txBox="1"/>
          <p:nvPr/>
        </p:nvSpPr>
        <p:spPr>
          <a:xfrm>
            <a:off x="162403" y="3300792"/>
            <a:ext cx="1905393" cy="369332"/>
          </a:xfrm>
          <a:prstGeom prst="rect">
            <a:avLst/>
          </a:prstGeom>
          <a:noFill/>
        </p:spPr>
        <p:txBody>
          <a:bodyPr wrap="none" rtlCol="0">
            <a:spAutoFit/>
          </a:bodyPr>
          <a:lstStyle/>
          <a:p>
            <a:r>
              <a:rPr lang="fr-FR" dirty="0" err="1"/>
              <a:t>Paton</a:t>
            </a:r>
            <a:r>
              <a:rPr lang="fr-FR" dirty="0"/>
              <a:t> et al. (2017)</a:t>
            </a:r>
          </a:p>
        </p:txBody>
      </p:sp>
    </p:spTree>
    <p:extLst>
      <p:ext uri="{BB962C8B-B14F-4D97-AF65-F5344CB8AC3E}">
        <p14:creationId xmlns:p14="http://schemas.microsoft.com/office/powerpoint/2010/main" val="5408794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54510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471243" y="1118701"/>
            <a:ext cx="4778680" cy="523220"/>
          </a:xfrm>
          <a:prstGeom prst="rect">
            <a:avLst/>
          </a:prstGeom>
          <a:noFill/>
        </p:spPr>
        <p:txBody>
          <a:bodyPr wrap="none" rtlCol="0">
            <a:spAutoFit/>
          </a:bodyPr>
          <a:lstStyle/>
          <a:p>
            <a:r>
              <a:rPr lang="fr-FR" sz="2800" b="1" dirty="0">
                <a:solidFill>
                  <a:srgbClr val="FF0000"/>
                </a:solidFill>
              </a:rPr>
              <a:t>Deux types de marges passives</a:t>
            </a:r>
          </a:p>
        </p:txBody>
      </p:sp>
      <p:sp>
        <p:nvSpPr>
          <p:cNvPr id="3" name="ZoneTexte 2">
            <a:extLst>
              <a:ext uri="{FF2B5EF4-FFF2-40B4-BE49-F238E27FC236}">
                <a16:creationId xmlns:a16="http://schemas.microsoft.com/office/drawing/2014/main" id="{78D98470-B508-4B6B-9792-AA0A37E3D3B3}"/>
              </a:ext>
            </a:extLst>
          </p:cNvPr>
          <p:cNvSpPr txBox="1"/>
          <p:nvPr/>
        </p:nvSpPr>
        <p:spPr>
          <a:xfrm>
            <a:off x="1222056" y="2192674"/>
            <a:ext cx="2801473" cy="369332"/>
          </a:xfrm>
          <a:prstGeom prst="rect">
            <a:avLst/>
          </a:prstGeom>
          <a:noFill/>
        </p:spPr>
        <p:txBody>
          <a:bodyPr wrap="none" rtlCol="0">
            <a:spAutoFit/>
          </a:bodyPr>
          <a:lstStyle/>
          <a:p>
            <a:r>
              <a:rPr lang="fr-FR" dirty="0"/>
              <a:t>Marge volcanique (rift actif)</a:t>
            </a:r>
          </a:p>
        </p:txBody>
      </p:sp>
      <p:sp>
        <p:nvSpPr>
          <p:cNvPr id="8" name="ZoneTexte 7">
            <a:extLst>
              <a:ext uri="{FF2B5EF4-FFF2-40B4-BE49-F238E27FC236}">
                <a16:creationId xmlns:a16="http://schemas.microsoft.com/office/drawing/2014/main" id="{6D3BE732-C346-45CF-BE0C-DEE7ACB8C8E5}"/>
              </a:ext>
            </a:extLst>
          </p:cNvPr>
          <p:cNvSpPr txBox="1"/>
          <p:nvPr/>
        </p:nvSpPr>
        <p:spPr>
          <a:xfrm>
            <a:off x="5715498" y="2306974"/>
            <a:ext cx="3364126" cy="369332"/>
          </a:xfrm>
          <a:prstGeom prst="rect">
            <a:avLst/>
          </a:prstGeom>
          <a:noFill/>
        </p:spPr>
        <p:txBody>
          <a:bodyPr wrap="none" rtlCol="0">
            <a:spAutoFit/>
          </a:bodyPr>
          <a:lstStyle/>
          <a:p>
            <a:r>
              <a:rPr lang="fr-FR" dirty="0"/>
              <a:t>Marge non-volcanique (rift passif)</a:t>
            </a:r>
          </a:p>
        </p:txBody>
      </p:sp>
      <p:pic>
        <p:nvPicPr>
          <p:cNvPr id="7170" name="Picture 2">
            <a:extLst>
              <a:ext uri="{FF2B5EF4-FFF2-40B4-BE49-F238E27FC236}">
                <a16:creationId xmlns:a16="http://schemas.microsoft.com/office/drawing/2014/main" id="{A5AB8A3E-8A7A-4639-BD37-614570DFEB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7874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657056" y="1041757"/>
            <a:ext cx="8014566" cy="523220"/>
          </a:xfrm>
          <a:prstGeom prst="rect">
            <a:avLst/>
          </a:prstGeom>
          <a:noFill/>
        </p:spPr>
        <p:txBody>
          <a:bodyPr wrap="none" rtlCol="0">
            <a:spAutoFit/>
          </a:bodyPr>
          <a:lstStyle/>
          <a:p>
            <a:r>
              <a:rPr lang="fr-FR" sz="2800" b="1" dirty="0">
                <a:solidFill>
                  <a:srgbClr val="FF0000"/>
                </a:solidFill>
              </a:rPr>
              <a:t>Marges volcaniques vs. LIP (Large </a:t>
            </a:r>
            <a:r>
              <a:rPr lang="fr-FR" sz="2800" b="1" dirty="0" err="1">
                <a:solidFill>
                  <a:srgbClr val="FF0000"/>
                </a:solidFill>
              </a:rPr>
              <a:t>Igneous</a:t>
            </a:r>
            <a:r>
              <a:rPr lang="fr-FR" sz="2800" b="1" dirty="0">
                <a:solidFill>
                  <a:srgbClr val="FF0000"/>
                </a:solidFill>
              </a:rPr>
              <a:t> Provinces)</a:t>
            </a:r>
          </a:p>
        </p:txBody>
      </p:sp>
      <p:pic>
        <p:nvPicPr>
          <p:cNvPr id="5" name="Image 4">
            <a:extLst>
              <a:ext uri="{FF2B5EF4-FFF2-40B4-BE49-F238E27FC236}">
                <a16:creationId xmlns:a16="http://schemas.microsoft.com/office/drawing/2014/main" id="{E3402E28-51C8-4D4A-AF08-C8B7EC0CCCED}"/>
              </a:ext>
            </a:extLst>
          </p:cNvPr>
          <p:cNvPicPr>
            <a:picLocks noChangeAspect="1"/>
          </p:cNvPicPr>
          <p:nvPr/>
        </p:nvPicPr>
        <p:blipFill>
          <a:blip r:embed="rId2"/>
          <a:stretch>
            <a:fillRect/>
          </a:stretch>
        </p:blipFill>
        <p:spPr>
          <a:xfrm>
            <a:off x="0" y="1823715"/>
            <a:ext cx="9144000" cy="4823645"/>
          </a:xfrm>
          <a:prstGeom prst="rect">
            <a:avLst/>
          </a:prstGeom>
        </p:spPr>
      </p:pic>
    </p:spTree>
    <p:extLst>
      <p:ext uri="{BB962C8B-B14F-4D97-AF65-F5344CB8AC3E}">
        <p14:creationId xmlns:p14="http://schemas.microsoft.com/office/powerpoint/2010/main" val="1301503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82944" y="890370"/>
            <a:ext cx="8731045" cy="461665"/>
          </a:xfrm>
          <a:prstGeom prst="rect">
            <a:avLst/>
          </a:prstGeom>
          <a:noFill/>
        </p:spPr>
        <p:txBody>
          <a:bodyPr wrap="square" rtlCol="0">
            <a:spAutoFit/>
          </a:bodyPr>
          <a:lstStyle/>
          <a:p>
            <a:pPr algn="ctr"/>
            <a:r>
              <a:rPr lang="fr-FR" sz="2400" b="1" dirty="0"/>
              <a:t>Les mouvements sont souvent plus complexes</a:t>
            </a:r>
            <a:endParaRPr lang="fr-FR" sz="2400" dirty="0"/>
          </a:p>
        </p:txBody>
      </p:sp>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90472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II-Autres éléments de classification</a:t>
            </a:r>
          </a:p>
        </p:txBody>
      </p:sp>
      <p:pic>
        <p:nvPicPr>
          <p:cNvPr id="5" name="Image 4">
            <a:extLst>
              <a:ext uri="{FF2B5EF4-FFF2-40B4-BE49-F238E27FC236}">
                <a16:creationId xmlns:a16="http://schemas.microsoft.com/office/drawing/2014/main" id="{D927B273-4D9F-49AF-BA41-DF916976EB02}"/>
              </a:ext>
            </a:extLst>
          </p:cNvPr>
          <p:cNvPicPr>
            <a:picLocks noChangeAspect="1"/>
          </p:cNvPicPr>
          <p:nvPr/>
        </p:nvPicPr>
        <p:blipFill rotWithShape="1">
          <a:blip r:embed="rId2"/>
          <a:srcRect t="5853" r="50000"/>
          <a:stretch/>
        </p:blipFill>
        <p:spPr>
          <a:xfrm>
            <a:off x="311251" y="1828800"/>
            <a:ext cx="4260748" cy="4698662"/>
          </a:xfrm>
          <a:prstGeom prst="rect">
            <a:avLst/>
          </a:prstGeom>
        </p:spPr>
      </p:pic>
      <p:pic>
        <p:nvPicPr>
          <p:cNvPr id="11" name="Image 10">
            <a:extLst>
              <a:ext uri="{FF2B5EF4-FFF2-40B4-BE49-F238E27FC236}">
                <a16:creationId xmlns:a16="http://schemas.microsoft.com/office/drawing/2014/main" id="{BD3666D8-4F81-4278-967B-B6204323F787}"/>
              </a:ext>
            </a:extLst>
          </p:cNvPr>
          <p:cNvPicPr>
            <a:picLocks noChangeAspect="1"/>
          </p:cNvPicPr>
          <p:nvPr/>
        </p:nvPicPr>
        <p:blipFill rotWithShape="1">
          <a:blip r:embed="rId3"/>
          <a:srcRect l="7292" t="14995" r="12500" b="6026"/>
          <a:stretch/>
        </p:blipFill>
        <p:spPr>
          <a:xfrm>
            <a:off x="4778477" y="1495571"/>
            <a:ext cx="3295651" cy="2336917"/>
          </a:xfrm>
          <a:prstGeom prst="rect">
            <a:avLst/>
          </a:prstGeom>
        </p:spPr>
      </p:pic>
      <p:pic>
        <p:nvPicPr>
          <p:cNvPr id="18" name="Image 17">
            <a:extLst>
              <a:ext uri="{FF2B5EF4-FFF2-40B4-BE49-F238E27FC236}">
                <a16:creationId xmlns:a16="http://schemas.microsoft.com/office/drawing/2014/main" id="{F8E92A4C-64DD-4A42-88C4-FEB379D2273A}"/>
              </a:ext>
            </a:extLst>
          </p:cNvPr>
          <p:cNvPicPr>
            <a:picLocks noChangeAspect="1"/>
          </p:cNvPicPr>
          <p:nvPr/>
        </p:nvPicPr>
        <p:blipFill rotWithShape="1">
          <a:blip r:embed="rId2"/>
          <a:srcRect l="50223"/>
          <a:stretch/>
        </p:blipFill>
        <p:spPr>
          <a:xfrm>
            <a:off x="4902303" y="2973351"/>
            <a:ext cx="4241697" cy="4990761"/>
          </a:xfrm>
          <a:prstGeom prst="rect">
            <a:avLst/>
          </a:prstGeom>
        </p:spPr>
      </p:pic>
      <p:sp>
        <p:nvSpPr>
          <p:cNvPr id="12" name="Rectangle 11">
            <a:extLst>
              <a:ext uri="{FF2B5EF4-FFF2-40B4-BE49-F238E27FC236}">
                <a16:creationId xmlns:a16="http://schemas.microsoft.com/office/drawing/2014/main" id="{50F25D6D-7E5A-49A7-A602-0573FE372164}"/>
              </a:ext>
            </a:extLst>
          </p:cNvPr>
          <p:cNvSpPr/>
          <p:nvPr/>
        </p:nvSpPr>
        <p:spPr>
          <a:xfrm>
            <a:off x="7410450" y="3143250"/>
            <a:ext cx="1104900" cy="704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5CF4D65C-37C5-4CE2-9CB3-29BD24E188F0}"/>
              </a:ext>
            </a:extLst>
          </p:cNvPr>
          <p:cNvSpPr/>
          <p:nvPr/>
        </p:nvSpPr>
        <p:spPr>
          <a:xfrm>
            <a:off x="4695824" y="3549074"/>
            <a:ext cx="1285875" cy="584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48DA9BF0-9947-4A60-A199-3E39B5AA93D4}"/>
              </a:ext>
            </a:extLst>
          </p:cNvPr>
          <p:cNvSpPr txBox="1"/>
          <p:nvPr/>
        </p:nvSpPr>
        <p:spPr>
          <a:xfrm>
            <a:off x="7511624" y="1372460"/>
            <a:ext cx="1446230" cy="246221"/>
          </a:xfrm>
          <a:prstGeom prst="rect">
            <a:avLst/>
          </a:prstGeom>
          <a:noFill/>
        </p:spPr>
        <p:txBody>
          <a:bodyPr wrap="none" rtlCol="0">
            <a:spAutoFit/>
          </a:bodyPr>
          <a:lstStyle/>
          <a:p>
            <a:r>
              <a:rPr lang="fr-FR" sz="1000" dirty="0"/>
              <a:t>Figure: JP Brun (Rennes)</a:t>
            </a:r>
          </a:p>
        </p:txBody>
      </p:sp>
      <p:sp>
        <p:nvSpPr>
          <p:cNvPr id="3" name="ZoneTexte 2">
            <a:extLst>
              <a:ext uri="{FF2B5EF4-FFF2-40B4-BE49-F238E27FC236}">
                <a16:creationId xmlns:a16="http://schemas.microsoft.com/office/drawing/2014/main" id="{06EBBA89-8137-4CE3-896D-9EB8795278C3}"/>
              </a:ext>
            </a:extLst>
          </p:cNvPr>
          <p:cNvSpPr txBox="1"/>
          <p:nvPr/>
        </p:nvSpPr>
        <p:spPr>
          <a:xfrm>
            <a:off x="3039208" y="1423356"/>
            <a:ext cx="2114233" cy="369332"/>
          </a:xfrm>
          <a:prstGeom prst="rect">
            <a:avLst/>
          </a:prstGeom>
          <a:noFill/>
        </p:spPr>
        <p:txBody>
          <a:bodyPr wrap="none" rtlCol="0">
            <a:spAutoFit/>
          </a:bodyPr>
          <a:lstStyle/>
          <a:p>
            <a:r>
              <a:rPr lang="fr-FR" dirty="0"/>
              <a:t>Failles rotationnelles</a:t>
            </a:r>
          </a:p>
        </p:txBody>
      </p:sp>
      <p:sp>
        <p:nvSpPr>
          <p:cNvPr id="14" name="ZoneTexte 13">
            <a:extLst>
              <a:ext uri="{FF2B5EF4-FFF2-40B4-BE49-F238E27FC236}">
                <a16:creationId xmlns:a16="http://schemas.microsoft.com/office/drawing/2014/main" id="{473DF8F1-1071-45BA-BF29-9221A8B18547}"/>
              </a:ext>
            </a:extLst>
          </p:cNvPr>
          <p:cNvSpPr txBox="1"/>
          <p:nvPr/>
        </p:nvSpPr>
        <p:spPr>
          <a:xfrm>
            <a:off x="1060005" y="4583806"/>
            <a:ext cx="3148041" cy="369332"/>
          </a:xfrm>
          <a:prstGeom prst="rect">
            <a:avLst/>
          </a:prstGeom>
          <a:noFill/>
        </p:spPr>
        <p:txBody>
          <a:bodyPr wrap="none" rtlCol="0">
            <a:spAutoFit/>
          </a:bodyPr>
          <a:lstStyle/>
          <a:p>
            <a:r>
              <a:rPr lang="fr-FR" dirty="0"/>
              <a:t>Failles à mouvement composite</a:t>
            </a:r>
          </a:p>
        </p:txBody>
      </p:sp>
    </p:spTree>
    <p:extLst>
      <p:ext uri="{BB962C8B-B14F-4D97-AF65-F5344CB8AC3E}">
        <p14:creationId xmlns:p14="http://schemas.microsoft.com/office/powerpoint/2010/main" val="20142923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0AD6301-21A9-4531-9B5C-1074FAA810B7}"/>
              </a:ext>
            </a:extLst>
          </p:cNvPr>
          <p:cNvSpPr txBox="1"/>
          <p:nvPr/>
        </p:nvSpPr>
        <p:spPr>
          <a:xfrm>
            <a:off x="2659647" y="915774"/>
            <a:ext cx="4227632" cy="523220"/>
          </a:xfrm>
          <a:prstGeom prst="rect">
            <a:avLst/>
          </a:prstGeom>
          <a:noFill/>
        </p:spPr>
        <p:txBody>
          <a:bodyPr wrap="none" rtlCol="0">
            <a:spAutoFit/>
          </a:bodyPr>
          <a:lstStyle/>
          <a:p>
            <a:r>
              <a:rPr lang="fr-FR" sz="2800" b="1" dirty="0">
                <a:solidFill>
                  <a:srgbClr val="FF0000"/>
                </a:solidFill>
              </a:rPr>
              <a:t>Quelques exemples de rift</a:t>
            </a:r>
          </a:p>
        </p:txBody>
      </p:sp>
      <p:pic>
        <p:nvPicPr>
          <p:cNvPr id="15362" name="Picture 2" descr="Picture">
            <a:extLst>
              <a:ext uri="{FF2B5EF4-FFF2-40B4-BE49-F238E27FC236}">
                <a16:creationId xmlns:a16="http://schemas.microsoft.com/office/drawing/2014/main" id="{AC5E848D-7C03-43E2-BC0B-869DC85783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5212" y="1700604"/>
            <a:ext cx="3352067" cy="4808927"/>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9EE7650E-3B3E-4ADF-BCEC-4F9B057C27B5}"/>
              </a:ext>
            </a:extLst>
          </p:cNvPr>
          <p:cNvSpPr txBox="1"/>
          <p:nvPr/>
        </p:nvSpPr>
        <p:spPr>
          <a:xfrm>
            <a:off x="3535212" y="6232532"/>
            <a:ext cx="2805704" cy="276999"/>
          </a:xfrm>
          <a:prstGeom prst="rect">
            <a:avLst/>
          </a:prstGeom>
          <a:noFill/>
        </p:spPr>
        <p:txBody>
          <a:bodyPr wrap="none" rtlCol="0">
            <a:spAutoFit/>
          </a:bodyPr>
          <a:lstStyle/>
          <a:p>
            <a:r>
              <a:rPr lang="fr-FR" sz="1200" dirty="0"/>
              <a:t>https://eastafricanriftsystem.weebly.com/</a:t>
            </a:r>
          </a:p>
        </p:txBody>
      </p:sp>
      <p:pic>
        <p:nvPicPr>
          <p:cNvPr id="7" name="Image 6">
            <a:extLst>
              <a:ext uri="{FF2B5EF4-FFF2-40B4-BE49-F238E27FC236}">
                <a16:creationId xmlns:a16="http://schemas.microsoft.com/office/drawing/2014/main" id="{F11C3A7C-D920-4465-865F-E22035426B6F}"/>
              </a:ext>
            </a:extLst>
          </p:cNvPr>
          <p:cNvPicPr>
            <a:picLocks noChangeAspect="1"/>
          </p:cNvPicPr>
          <p:nvPr/>
        </p:nvPicPr>
        <p:blipFill>
          <a:blip r:embed="rId3"/>
          <a:stretch>
            <a:fillRect/>
          </a:stretch>
        </p:blipFill>
        <p:spPr>
          <a:xfrm>
            <a:off x="151892" y="1693694"/>
            <a:ext cx="3126632" cy="4833769"/>
          </a:xfrm>
          <a:prstGeom prst="rect">
            <a:avLst/>
          </a:prstGeom>
        </p:spPr>
      </p:pic>
      <p:sp>
        <p:nvSpPr>
          <p:cNvPr id="10" name="ZoneTexte 9">
            <a:extLst>
              <a:ext uri="{FF2B5EF4-FFF2-40B4-BE49-F238E27FC236}">
                <a16:creationId xmlns:a16="http://schemas.microsoft.com/office/drawing/2014/main" id="{C04AA32C-1FAE-462D-B827-C54E81E650B9}"/>
              </a:ext>
            </a:extLst>
          </p:cNvPr>
          <p:cNvSpPr txBox="1"/>
          <p:nvPr/>
        </p:nvSpPr>
        <p:spPr>
          <a:xfrm>
            <a:off x="6903515" y="1578073"/>
            <a:ext cx="2240485" cy="646331"/>
          </a:xfrm>
          <a:prstGeom prst="rect">
            <a:avLst/>
          </a:prstGeom>
          <a:noFill/>
        </p:spPr>
        <p:txBody>
          <a:bodyPr wrap="none" rtlCol="0">
            <a:spAutoFit/>
          </a:bodyPr>
          <a:lstStyle/>
          <a:p>
            <a:r>
              <a:rPr lang="fr-FR" dirty="0"/>
              <a:t>Le rift Est Africain</a:t>
            </a:r>
          </a:p>
          <a:p>
            <a:r>
              <a:rPr lang="fr-FR" dirty="0"/>
              <a:t>Rift actif + volcanisme</a:t>
            </a:r>
          </a:p>
        </p:txBody>
      </p:sp>
    </p:spTree>
    <p:extLst>
      <p:ext uri="{BB962C8B-B14F-4D97-AF65-F5344CB8AC3E}">
        <p14:creationId xmlns:p14="http://schemas.microsoft.com/office/powerpoint/2010/main" val="40120242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10">
            <a:extLst>
              <a:ext uri="{FF2B5EF4-FFF2-40B4-BE49-F238E27FC236}">
                <a16:creationId xmlns:a16="http://schemas.microsoft.com/office/drawing/2014/main" id="{95112D53-B894-45C9-8E04-9C6A1239F968}"/>
              </a:ext>
            </a:extLst>
          </p:cNvPr>
          <p:cNvGrpSpPr/>
          <p:nvPr/>
        </p:nvGrpSpPr>
        <p:grpSpPr>
          <a:xfrm>
            <a:off x="1785979" y="2020342"/>
            <a:ext cx="7297805" cy="4800115"/>
            <a:chOff x="0" y="390525"/>
            <a:chExt cx="9144000" cy="6075363"/>
          </a:xfrm>
        </p:grpSpPr>
        <p:pic>
          <p:nvPicPr>
            <p:cNvPr id="12" name="Picture 2">
              <a:extLst>
                <a:ext uri="{FF2B5EF4-FFF2-40B4-BE49-F238E27FC236}">
                  <a16:creationId xmlns:a16="http://schemas.microsoft.com/office/drawing/2014/main" id="{779E4FAA-EE7D-4912-B8F6-CFD8EAF6CB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0525"/>
              <a:ext cx="9144000" cy="607536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8BF289CF-0A44-4958-AE2B-788B520EC8C8}"/>
                </a:ext>
              </a:extLst>
            </p:cNvPr>
            <p:cNvSpPr txBox="1"/>
            <p:nvPr/>
          </p:nvSpPr>
          <p:spPr>
            <a:xfrm>
              <a:off x="43753" y="6039251"/>
              <a:ext cx="1272784" cy="369332"/>
            </a:xfrm>
            <a:prstGeom prst="rect">
              <a:avLst/>
            </a:prstGeom>
            <a:noFill/>
          </p:spPr>
          <p:txBody>
            <a:bodyPr wrap="none" rtlCol="0">
              <a:spAutoFit/>
            </a:bodyPr>
            <a:lstStyle/>
            <a:p>
              <a:r>
                <a:rPr lang="fr-FR" dirty="0"/>
                <a:t>Image Nasa</a:t>
              </a:r>
            </a:p>
          </p:txBody>
        </p:sp>
      </p:grpSp>
      <p:grpSp>
        <p:nvGrpSpPr>
          <p:cNvPr id="22" name="Groupe 21">
            <a:extLst>
              <a:ext uri="{FF2B5EF4-FFF2-40B4-BE49-F238E27FC236}">
                <a16:creationId xmlns:a16="http://schemas.microsoft.com/office/drawing/2014/main" id="{12643428-A5B2-4C32-964B-28D90FA87CC7}"/>
              </a:ext>
            </a:extLst>
          </p:cNvPr>
          <p:cNvGrpSpPr/>
          <p:nvPr/>
        </p:nvGrpSpPr>
        <p:grpSpPr>
          <a:xfrm>
            <a:off x="190927" y="976868"/>
            <a:ext cx="4565631" cy="3134997"/>
            <a:chOff x="4105338" y="3078760"/>
            <a:chExt cx="4811494" cy="3779240"/>
          </a:xfrm>
        </p:grpSpPr>
        <p:pic>
          <p:nvPicPr>
            <p:cNvPr id="23" name="Picture 2" descr="This rift valley in Iceland stretches along the Mid-Atlantic Ridge, where the North American and Eurasian tectonic plates are pulling apart from each other. The body of water to the right, Lake Thingvallavatn, is the largest lake in Iceland and was formed as a result of volcanic activity around the rift. The Thingvellir rift grows about 1 centimeter (.4 inch) every year.&#10;">
              <a:extLst>
                <a:ext uri="{FF2B5EF4-FFF2-40B4-BE49-F238E27FC236}">
                  <a16:creationId xmlns:a16="http://schemas.microsoft.com/office/drawing/2014/main" id="{CFA306D8-2069-4A92-AA03-E90AB7EC6D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448"/>
            <a:stretch/>
          </p:blipFill>
          <p:spPr bwMode="auto">
            <a:xfrm>
              <a:off x="4105338" y="3078760"/>
              <a:ext cx="4811494" cy="3779240"/>
            </a:xfrm>
            <a:prstGeom prst="rect">
              <a:avLst/>
            </a:prstGeom>
            <a:noFill/>
            <a:extLst>
              <a:ext uri="{909E8E84-426E-40DD-AFC4-6F175D3DCCD1}">
                <a14:hiddenFill xmlns:a14="http://schemas.microsoft.com/office/drawing/2010/main">
                  <a:solidFill>
                    <a:srgbClr val="FFFFFF"/>
                  </a:solidFill>
                </a14:hiddenFill>
              </a:ext>
            </a:extLst>
          </p:spPr>
        </p:pic>
        <p:sp>
          <p:nvSpPr>
            <p:cNvPr id="24" name="ZoneTexte 23">
              <a:extLst>
                <a:ext uri="{FF2B5EF4-FFF2-40B4-BE49-F238E27FC236}">
                  <a16:creationId xmlns:a16="http://schemas.microsoft.com/office/drawing/2014/main" id="{D461F164-66BB-4CC5-BEAF-21BCAF000497}"/>
                </a:ext>
              </a:extLst>
            </p:cNvPr>
            <p:cNvSpPr txBox="1"/>
            <p:nvPr/>
          </p:nvSpPr>
          <p:spPr>
            <a:xfrm>
              <a:off x="4186106" y="3078760"/>
              <a:ext cx="4053354" cy="276999"/>
            </a:xfrm>
            <a:prstGeom prst="rect">
              <a:avLst/>
            </a:prstGeom>
            <a:noFill/>
          </p:spPr>
          <p:txBody>
            <a:bodyPr wrap="none" rtlCol="0">
              <a:spAutoFit/>
            </a:bodyPr>
            <a:lstStyle/>
            <a:p>
              <a:r>
                <a:rPr lang="fr-FR" sz="1200" dirty="0"/>
                <a:t>https://www.nationalgeographic.org/encyclopedia/rift-valley/</a:t>
              </a:r>
            </a:p>
          </p:txBody>
        </p:sp>
      </p:grpSp>
      <p:cxnSp>
        <p:nvCxnSpPr>
          <p:cNvPr id="3" name="Connecteur droit avec flèche 2">
            <a:extLst>
              <a:ext uri="{FF2B5EF4-FFF2-40B4-BE49-F238E27FC236}">
                <a16:creationId xmlns:a16="http://schemas.microsoft.com/office/drawing/2014/main" id="{5399ABEE-468C-4DD0-99A5-90765EA64A03}"/>
              </a:ext>
            </a:extLst>
          </p:cNvPr>
          <p:cNvCxnSpPr/>
          <p:nvPr/>
        </p:nvCxnSpPr>
        <p:spPr>
          <a:xfrm flipH="1">
            <a:off x="7155809" y="1206647"/>
            <a:ext cx="327171" cy="141910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29DE33F1-83CC-40AA-BFF3-288D0563D225}"/>
              </a:ext>
            </a:extLst>
          </p:cNvPr>
          <p:cNvSpPr txBox="1"/>
          <p:nvPr/>
        </p:nvSpPr>
        <p:spPr>
          <a:xfrm>
            <a:off x="6893331" y="837315"/>
            <a:ext cx="1179297" cy="369332"/>
          </a:xfrm>
          <a:prstGeom prst="rect">
            <a:avLst/>
          </a:prstGeom>
          <a:noFill/>
        </p:spPr>
        <p:txBody>
          <a:bodyPr wrap="none" rtlCol="0">
            <a:spAutoFit/>
          </a:bodyPr>
          <a:lstStyle/>
          <a:p>
            <a:r>
              <a:rPr lang="fr-FR" dirty="0"/>
              <a:t>NB: volcan</a:t>
            </a:r>
          </a:p>
        </p:txBody>
      </p:sp>
    </p:spTree>
    <p:extLst>
      <p:ext uri="{BB962C8B-B14F-4D97-AF65-F5344CB8AC3E}">
        <p14:creationId xmlns:p14="http://schemas.microsoft.com/office/powerpoint/2010/main" val="26112319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20" name="Picture 8" descr="Scarp-Hardibo">
            <a:extLst>
              <a:ext uri="{FF2B5EF4-FFF2-40B4-BE49-F238E27FC236}">
                <a16:creationId xmlns:a16="http://schemas.microsoft.com/office/drawing/2014/main" id="{A32FECE2-6EF5-4676-84B2-072F8E7FEA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893" y="976868"/>
            <a:ext cx="5849337" cy="3891995"/>
          </a:xfrm>
          <a:prstGeom prst="rect">
            <a:avLst/>
          </a:prstGeom>
          <a:noFill/>
          <a:extLst>
            <a:ext uri="{909E8E84-426E-40DD-AFC4-6F175D3DCCD1}">
              <a14:hiddenFill xmlns:a14="http://schemas.microsoft.com/office/drawing/2010/main">
                <a:solidFill>
                  <a:srgbClr val="FFFFFF"/>
                </a:solidFill>
              </a14:hiddenFill>
            </a:ext>
          </a:extLst>
        </p:spPr>
      </p:pic>
      <p:sp>
        <p:nvSpPr>
          <p:cNvPr id="21" name="Text Box 9">
            <a:extLst>
              <a:ext uri="{FF2B5EF4-FFF2-40B4-BE49-F238E27FC236}">
                <a16:creationId xmlns:a16="http://schemas.microsoft.com/office/drawing/2014/main" id="{9F030DD9-3600-44D0-AA62-1200A283E770}"/>
              </a:ext>
            </a:extLst>
          </p:cNvPr>
          <p:cNvSpPr txBox="1">
            <a:spLocks noChangeArrowheads="1"/>
          </p:cNvSpPr>
          <p:nvPr/>
        </p:nvSpPr>
        <p:spPr bwMode="auto">
          <a:xfrm>
            <a:off x="14628" y="5377188"/>
            <a:ext cx="3132204" cy="1569660"/>
          </a:xfrm>
          <a:prstGeom prst="rect">
            <a:avLst/>
          </a:prstGeom>
          <a:solidFill>
            <a:schemeClr val="bg1">
              <a:alpha val="6000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3200" b="1" dirty="0"/>
              <a:t>Faille normale, </a:t>
            </a:r>
          </a:p>
          <a:p>
            <a:r>
              <a:rPr lang="fr-FR" sz="3200" b="1" dirty="0"/>
              <a:t>ex: Rift des Afars </a:t>
            </a:r>
          </a:p>
          <a:p>
            <a:r>
              <a:rPr lang="fr-FR" sz="3200" b="1" dirty="0"/>
              <a:t>(Ethiopie)</a:t>
            </a:r>
          </a:p>
        </p:txBody>
      </p:sp>
      <p:sp>
        <p:nvSpPr>
          <p:cNvPr id="22" name="Text Box 11">
            <a:extLst>
              <a:ext uri="{FF2B5EF4-FFF2-40B4-BE49-F238E27FC236}">
                <a16:creationId xmlns:a16="http://schemas.microsoft.com/office/drawing/2014/main" id="{E22F1980-F416-41ED-8CA2-938F97ADA7DF}"/>
              </a:ext>
            </a:extLst>
          </p:cNvPr>
          <p:cNvSpPr txBox="1">
            <a:spLocks noChangeArrowheads="1"/>
          </p:cNvSpPr>
          <p:nvPr/>
        </p:nvSpPr>
        <p:spPr bwMode="auto">
          <a:xfrm>
            <a:off x="307890" y="1072282"/>
            <a:ext cx="13088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dirty="0"/>
              <a:t>Photo R. </a:t>
            </a:r>
            <a:r>
              <a:rPr lang="fr-FR" dirty="0" err="1"/>
              <a:t>Pik</a:t>
            </a:r>
            <a:endParaRPr lang="fr-FR" dirty="0"/>
          </a:p>
          <a:p>
            <a:r>
              <a:rPr lang="fr-FR" dirty="0"/>
              <a:t>(CRPG)</a:t>
            </a:r>
          </a:p>
        </p:txBody>
      </p:sp>
      <p:pic>
        <p:nvPicPr>
          <p:cNvPr id="23" name="Picture 12">
            <a:extLst>
              <a:ext uri="{FF2B5EF4-FFF2-40B4-BE49-F238E27FC236}">
                <a16:creationId xmlns:a16="http://schemas.microsoft.com/office/drawing/2014/main" id="{33491E49-D3B7-4A42-8837-EE50858578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7763" y="188913"/>
            <a:ext cx="2790825" cy="302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Oval 13">
            <a:extLst>
              <a:ext uri="{FF2B5EF4-FFF2-40B4-BE49-F238E27FC236}">
                <a16:creationId xmlns:a16="http://schemas.microsoft.com/office/drawing/2014/main" id="{BCB1CB6B-66CA-44EB-8411-06A0A4F38B8E}"/>
              </a:ext>
            </a:extLst>
          </p:cNvPr>
          <p:cNvSpPr>
            <a:spLocks noChangeArrowheads="1"/>
          </p:cNvSpPr>
          <p:nvPr/>
        </p:nvSpPr>
        <p:spPr bwMode="auto">
          <a:xfrm>
            <a:off x="6948488" y="1557338"/>
            <a:ext cx="1152525" cy="1223962"/>
          </a:xfrm>
          <a:prstGeom prst="ellipse">
            <a:avLst/>
          </a:prstGeom>
          <a:noFill/>
          <a:ln w="571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14" name="Groupe 13">
            <a:extLst>
              <a:ext uri="{FF2B5EF4-FFF2-40B4-BE49-F238E27FC236}">
                <a16:creationId xmlns:a16="http://schemas.microsoft.com/office/drawing/2014/main" id="{30F58E54-94E6-4C7F-A2F3-DB8E43D45FB8}"/>
              </a:ext>
            </a:extLst>
          </p:cNvPr>
          <p:cNvGrpSpPr/>
          <p:nvPr/>
        </p:nvGrpSpPr>
        <p:grpSpPr>
          <a:xfrm>
            <a:off x="3867560" y="3310002"/>
            <a:ext cx="5270715" cy="3514725"/>
            <a:chOff x="2746502" y="1362050"/>
            <a:chExt cx="5270715" cy="3514725"/>
          </a:xfrm>
        </p:grpSpPr>
        <p:pic>
          <p:nvPicPr>
            <p:cNvPr id="15" name="Picture 4">
              <a:extLst>
                <a:ext uri="{FF2B5EF4-FFF2-40B4-BE49-F238E27FC236}">
                  <a16:creationId xmlns:a16="http://schemas.microsoft.com/office/drawing/2014/main" id="{24A10E20-48AE-4AD9-877C-4AD2FA7FCD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502" y="1362050"/>
              <a:ext cx="5270715" cy="3514725"/>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37B41705-4436-4E80-A835-E04199BFCE91}"/>
                </a:ext>
              </a:extLst>
            </p:cNvPr>
            <p:cNvSpPr txBox="1"/>
            <p:nvPr/>
          </p:nvSpPr>
          <p:spPr>
            <a:xfrm>
              <a:off x="2880223" y="1466273"/>
              <a:ext cx="1517210" cy="461665"/>
            </a:xfrm>
            <a:prstGeom prst="rect">
              <a:avLst/>
            </a:prstGeom>
            <a:noFill/>
          </p:spPr>
          <p:txBody>
            <a:bodyPr wrap="none" rtlCol="0">
              <a:spAutoFit/>
            </a:bodyPr>
            <a:lstStyle/>
            <a:p>
              <a:r>
                <a:rPr lang="fr-FR" sz="1200" dirty="0"/>
                <a:t>Dépression de l’Afar</a:t>
              </a:r>
            </a:p>
            <a:p>
              <a:r>
                <a:rPr lang="fr-FR" sz="1200" dirty="0"/>
                <a:t>https://blogs.egu.eu/</a:t>
              </a:r>
            </a:p>
          </p:txBody>
        </p:sp>
      </p:grpSp>
    </p:spTree>
    <p:extLst>
      <p:ext uri="{BB962C8B-B14F-4D97-AF65-F5344CB8AC3E}">
        <p14:creationId xmlns:p14="http://schemas.microsoft.com/office/powerpoint/2010/main" val="37322707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5" name="ZoneTexte 4">
            <a:extLst>
              <a:ext uri="{FF2B5EF4-FFF2-40B4-BE49-F238E27FC236}">
                <a16:creationId xmlns:a16="http://schemas.microsoft.com/office/drawing/2014/main" id="{BE0BECFF-6AF1-4471-B576-1AA49D08EA9B}"/>
              </a:ext>
            </a:extLst>
          </p:cNvPr>
          <p:cNvSpPr txBox="1"/>
          <p:nvPr/>
        </p:nvSpPr>
        <p:spPr>
          <a:xfrm>
            <a:off x="2794751" y="976868"/>
            <a:ext cx="4084964" cy="523220"/>
          </a:xfrm>
          <a:prstGeom prst="rect">
            <a:avLst/>
          </a:prstGeom>
          <a:noFill/>
        </p:spPr>
        <p:txBody>
          <a:bodyPr wrap="none" rtlCol="0">
            <a:spAutoFit/>
          </a:bodyPr>
          <a:lstStyle/>
          <a:p>
            <a:r>
              <a:rPr lang="fr-FR" sz="2800" b="1" dirty="0">
                <a:solidFill>
                  <a:srgbClr val="FF0000"/>
                </a:solidFill>
              </a:rPr>
              <a:t>Quelques exemples de rift</a:t>
            </a:r>
          </a:p>
        </p:txBody>
      </p:sp>
      <p:sp>
        <p:nvSpPr>
          <p:cNvPr id="4" name="ZoneTexte 3">
            <a:extLst>
              <a:ext uri="{FF2B5EF4-FFF2-40B4-BE49-F238E27FC236}">
                <a16:creationId xmlns:a16="http://schemas.microsoft.com/office/drawing/2014/main" id="{AFE4BDF3-ACB4-42F3-84F5-B1FA058DD3C6}"/>
              </a:ext>
            </a:extLst>
          </p:cNvPr>
          <p:cNvSpPr txBox="1"/>
          <p:nvPr/>
        </p:nvSpPr>
        <p:spPr>
          <a:xfrm>
            <a:off x="341590" y="1708535"/>
            <a:ext cx="1719060" cy="1200329"/>
          </a:xfrm>
          <a:prstGeom prst="rect">
            <a:avLst/>
          </a:prstGeom>
          <a:noFill/>
        </p:spPr>
        <p:txBody>
          <a:bodyPr wrap="none" rtlCol="0">
            <a:spAutoFit/>
          </a:bodyPr>
          <a:lstStyle/>
          <a:p>
            <a:r>
              <a:rPr lang="fr-FR" sz="2400" dirty="0"/>
              <a:t>Le Rift </a:t>
            </a:r>
          </a:p>
          <a:p>
            <a:r>
              <a:rPr lang="fr-FR" sz="2400" dirty="0"/>
              <a:t>de Corinthe </a:t>
            </a:r>
          </a:p>
          <a:p>
            <a:r>
              <a:rPr lang="fr-FR" sz="2400" dirty="0"/>
              <a:t>(Grèce)</a:t>
            </a:r>
          </a:p>
        </p:txBody>
      </p:sp>
      <p:pic>
        <p:nvPicPr>
          <p:cNvPr id="3" name="Image 2">
            <a:extLst>
              <a:ext uri="{FF2B5EF4-FFF2-40B4-BE49-F238E27FC236}">
                <a16:creationId xmlns:a16="http://schemas.microsoft.com/office/drawing/2014/main" id="{AAF0C789-4370-4E22-B330-AACF64C91898}"/>
              </a:ext>
            </a:extLst>
          </p:cNvPr>
          <p:cNvPicPr>
            <a:picLocks noChangeAspect="1"/>
          </p:cNvPicPr>
          <p:nvPr/>
        </p:nvPicPr>
        <p:blipFill rotWithShape="1">
          <a:blip r:embed="rId2"/>
          <a:srcRect t="4414" b="3603"/>
          <a:stretch/>
        </p:blipFill>
        <p:spPr>
          <a:xfrm>
            <a:off x="1921328" y="1578429"/>
            <a:ext cx="7560130" cy="5279571"/>
          </a:xfrm>
          <a:prstGeom prst="rect">
            <a:avLst/>
          </a:prstGeom>
        </p:spPr>
      </p:pic>
      <p:sp>
        <p:nvSpPr>
          <p:cNvPr id="6" name="Rectangle 5">
            <a:extLst>
              <a:ext uri="{FF2B5EF4-FFF2-40B4-BE49-F238E27FC236}">
                <a16:creationId xmlns:a16="http://schemas.microsoft.com/office/drawing/2014/main" id="{19337ABD-A60E-43A9-857B-C966350F1F2B}"/>
              </a:ext>
            </a:extLst>
          </p:cNvPr>
          <p:cNvSpPr/>
          <p:nvPr/>
        </p:nvSpPr>
        <p:spPr>
          <a:xfrm>
            <a:off x="2917372" y="3594427"/>
            <a:ext cx="685800" cy="39188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801866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5" name="ZoneTexte 4">
            <a:extLst>
              <a:ext uri="{FF2B5EF4-FFF2-40B4-BE49-F238E27FC236}">
                <a16:creationId xmlns:a16="http://schemas.microsoft.com/office/drawing/2014/main" id="{BE0BECFF-6AF1-4471-B576-1AA49D08EA9B}"/>
              </a:ext>
            </a:extLst>
          </p:cNvPr>
          <p:cNvSpPr txBox="1"/>
          <p:nvPr/>
        </p:nvSpPr>
        <p:spPr>
          <a:xfrm>
            <a:off x="2794751" y="976868"/>
            <a:ext cx="4084964" cy="523220"/>
          </a:xfrm>
          <a:prstGeom prst="rect">
            <a:avLst/>
          </a:prstGeom>
          <a:noFill/>
        </p:spPr>
        <p:txBody>
          <a:bodyPr wrap="none" rtlCol="0">
            <a:spAutoFit/>
          </a:bodyPr>
          <a:lstStyle/>
          <a:p>
            <a:r>
              <a:rPr lang="fr-FR" sz="2800" b="1" dirty="0">
                <a:solidFill>
                  <a:srgbClr val="FF0000"/>
                </a:solidFill>
              </a:rPr>
              <a:t>Quelques exemples de rift</a:t>
            </a:r>
          </a:p>
        </p:txBody>
      </p:sp>
      <p:pic>
        <p:nvPicPr>
          <p:cNvPr id="2" name="Image 1">
            <a:extLst>
              <a:ext uri="{FF2B5EF4-FFF2-40B4-BE49-F238E27FC236}">
                <a16:creationId xmlns:a16="http://schemas.microsoft.com/office/drawing/2014/main" id="{803C7B0F-EFC6-4D60-B103-F1E522C7FBFE}"/>
              </a:ext>
            </a:extLst>
          </p:cNvPr>
          <p:cNvPicPr>
            <a:picLocks noChangeAspect="1"/>
          </p:cNvPicPr>
          <p:nvPr/>
        </p:nvPicPr>
        <p:blipFill>
          <a:blip r:embed="rId2"/>
          <a:stretch>
            <a:fillRect/>
          </a:stretch>
        </p:blipFill>
        <p:spPr>
          <a:xfrm>
            <a:off x="-282217" y="1814034"/>
            <a:ext cx="9426217" cy="4974610"/>
          </a:xfrm>
          <a:prstGeom prst="rect">
            <a:avLst/>
          </a:prstGeom>
        </p:spPr>
      </p:pic>
      <p:sp>
        <p:nvSpPr>
          <p:cNvPr id="4" name="ZoneTexte 3">
            <a:extLst>
              <a:ext uri="{FF2B5EF4-FFF2-40B4-BE49-F238E27FC236}">
                <a16:creationId xmlns:a16="http://schemas.microsoft.com/office/drawing/2014/main" id="{AFE4BDF3-ACB4-42F3-84F5-B1FA058DD3C6}"/>
              </a:ext>
            </a:extLst>
          </p:cNvPr>
          <p:cNvSpPr txBox="1"/>
          <p:nvPr/>
        </p:nvSpPr>
        <p:spPr>
          <a:xfrm>
            <a:off x="3233492" y="1438533"/>
            <a:ext cx="2677015" cy="369332"/>
          </a:xfrm>
          <a:prstGeom prst="rect">
            <a:avLst/>
          </a:prstGeom>
          <a:noFill/>
        </p:spPr>
        <p:txBody>
          <a:bodyPr wrap="none" rtlCol="0">
            <a:spAutoFit/>
          </a:bodyPr>
          <a:lstStyle/>
          <a:p>
            <a:r>
              <a:rPr lang="fr-FR" dirty="0"/>
              <a:t>Le Rift de Corinthe (Grèce)</a:t>
            </a:r>
          </a:p>
        </p:txBody>
      </p:sp>
      <p:sp>
        <p:nvSpPr>
          <p:cNvPr id="7" name="ZoneTexte 6">
            <a:extLst>
              <a:ext uri="{FF2B5EF4-FFF2-40B4-BE49-F238E27FC236}">
                <a16:creationId xmlns:a16="http://schemas.microsoft.com/office/drawing/2014/main" id="{8F88AF5C-17EE-489B-8FAA-5FA38C624EA9}"/>
              </a:ext>
            </a:extLst>
          </p:cNvPr>
          <p:cNvSpPr txBox="1"/>
          <p:nvPr/>
        </p:nvSpPr>
        <p:spPr>
          <a:xfrm>
            <a:off x="341590" y="1500088"/>
            <a:ext cx="3228924" cy="276999"/>
          </a:xfrm>
          <a:prstGeom prst="rect">
            <a:avLst/>
          </a:prstGeom>
          <a:noFill/>
        </p:spPr>
        <p:txBody>
          <a:bodyPr wrap="square" rtlCol="0">
            <a:spAutoFit/>
          </a:bodyPr>
          <a:lstStyle/>
          <a:p>
            <a:r>
              <a:rPr lang="fr-FR" sz="1200" dirty="0"/>
              <a:t>Bernard et al. (1997)</a:t>
            </a:r>
          </a:p>
        </p:txBody>
      </p:sp>
    </p:spTree>
    <p:extLst>
      <p:ext uri="{BB962C8B-B14F-4D97-AF65-F5344CB8AC3E}">
        <p14:creationId xmlns:p14="http://schemas.microsoft.com/office/powerpoint/2010/main" val="33088002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3" name="ZoneTexte 2">
            <a:extLst>
              <a:ext uri="{FF2B5EF4-FFF2-40B4-BE49-F238E27FC236}">
                <a16:creationId xmlns:a16="http://schemas.microsoft.com/office/drawing/2014/main" id="{B3C093F6-333B-4A88-A97B-08F057587918}"/>
              </a:ext>
            </a:extLst>
          </p:cNvPr>
          <p:cNvSpPr txBox="1"/>
          <p:nvPr/>
        </p:nvSpPr>
        <p:spPr>
          <a:xfrm>
            <a:off x="1995301" y="1940183"/>
            <a:ext cx="6031203" cy="3970318"/>
          </a:xfrm>
          <a:prstGeom prst="rect">
            <a:avLst/>
          </a:prstGeom>
          <a:noFill/>
        </p:spPr>
        <p:txBody>
          <a:bodyPr wrap="none" rtlCol="0">
            <a:spAutoFit/>
          </a:bodyPr>
          <a:lstStyle/>
          <a:p>
            <a:pPr marL="285750" indent="-285750">
              <a:buFont typeface="Wingdings" panose="05000000000000000000" pitchFamily="2" charset="2"/>
              <a:buChar char="Ø"/>
            </a:pPr>
            <a:r>
              <a:rPr lang="fr-FR" sz="2800" dirty="0">
                <a:solidFill>
                  <a:schemeClr val="bg1">
                    <a:lumMod val="85000"/>
                  </a:schemeClr>
                </a:solidFill>
              </a:rPr>
              <a:t>Les zones de rifts</a:t>
            </a:r>
          </a:p>
          <a:p>
            <a:r>
              <a:rPr lang="fr-FR" sz="2800" dirty="0">
                <a:solidFill>
                  <a:schemeClr val="bg1">
                    <a:lumMod val="85000"/>
                  </a:schemeClr>
                </a:solidFill>
              </a:rPr>
              <a:t>	Rifts actifs vs. Passifs</a:t>
            </a:r>
          </a:p>
          <a:p>
            <a:r>
              <a:rPr lang="fr-FR" sz="2800" dirty="0">
                <a:solidFill>
                  <a:schemeClr val="bg1">
                    <a:lumMod val="85000"/>
                  </a:schemeClr>
                </a:solidFill>
              </a:rPr>
              <a:t>	Marge volcanique vs. non volcanique</a:t>
            </a:r>
          </a:p>
          <a:p>
            <a:pPr marL="285750" indent="-285750">
              <a:buFont typeface="Wingdings" panose="05000000000000000000" pitchFamily="2" charset="2"/>
              <a:buChar char="Ø"/>
            </a:pPr>
            <a:r>
              <a:rPr lang="fr-FR" sz="2800" b="1" dirty="0">
                <a:solidFill>
                  <a:srgbClr val="FF0000"/>
                </a:solidFill>
              </a:rPr>
              <a:t>Extension d’arrière-arc</a:t>
            </a:r>
          </a:p>
          <a:p>
            <a:pPr marL="285750" indent="-285750">
              <a:buFont typeface="Wingdings" panose="05000000000000000000" pitchFamily="2" charset="2"/>
              <a:buChar char="Ø"/>
            </a:pPr>
            <a:r>
              <a:rPr lang="fr-FR" sz="2800" dirty="0"/>
              <a:t>Les détachements et les </a:t>
            </a:r>
            <a:r>
              <a:rPr lang="fr-FR" sz="2800" dirty="0" err="1"/>
              <a:t>core-complex</a:t>
            </a:r>
            <a:endParaRPr lang="fr-FR" sz="2800" b="1" dirty="0">
              <a:solidFill>
                <a:srgbClr val="FF0000"/>
              </a:solidFill>
            </a:endParaRPr>
          </a:p>
          <a:p>
            <a:pPr marL="285750" indent="-285750">
              <a:buFont typeface="Wingdings" panose="05000000000000000000" pitchFamily="2" charset="2"/>
              <a:buChar char="Ø"/>
            </a:pPr>
            <a:r>
              <a:rPr lang="fr-FR" sz="2800" dirty="0"/>
              <a:t>Extension </a:t>
            </a:r>
            <a:r>
              <a:rPr lang="fr-FR" sz="2800" dirty="0" err="1"/>
              <a:t>syn</a:t>
            </a:r>
            <a:r>
              <a:rPr lang="fr-FR" sz="2800" dirty="0"/>
              <a:t>-orogénique</a:t>
            </a:r>
          </a:p>
          <a:p>
            <a:pPr marL="285750" indent="-285750">
              <a:buFont typeface="Wingdings" panose="05000000000000000000" pitchFamily="2" charset="2"/>
              <a:buChar char="Ø"/>
            </a:pPr>
            <a:r>
              <a:rPr lang="fr-FR" sz="2800" dirty="0"/>
              <a:t>Extension post-orogénique</a:t>
            </a:r>
          </a:p>
          <a:p>
            <a:pPr marL="285750" indent="-285750">
              <a:buFont typeface="Wingdings" panose="05000000000000000000" pitchFamily="2" charset="2"/>
              <a:buChar char="Ø"/>
            </a:pPr>
            <a:r>
              <a:rPr lang="fr-FR" sz="2800" dirty="0"/>
              <a:t>La tectonique gravitaire</a:t>
            </a:r>
          </a:p>
          <a:p>
            <a:pPr marL="285750" indent="-285750">
              <a:buFont typeface="Wingdings" panose="05000000000000000000" pitchFamily="2" charset="2"/>
              <a:buChar char="Ø"/>
            </a:pPr>
            <a:r>
              <a:rPr lang="fr-FR" sz="2800" dirty="0"/>
              <a:t>Les zones de relai entre deux failles</a:t>
            </a:r>
          </a:p>
        </p:txBody>
      </p:sp>
      <p:sp>
        <p:nvSpPr>
          <p:cNvPr id="6" name="ZoneTexte 5">
            <a:extLst>
              <a:ext uri="{FF2B5EF4-FFF2-40B4-BE49-F238E27FC236}">
                <a16:creationId xmlns:a16="http://schemas.microsoft.com/office/drawing/2014/main" id="{C0AD6301-21A9-4531-9B5C-1074FAA810B7}"/>
              </a:ext>
            </a:extLst>
          </p:cNvPr>
          <p:cNvSpPr txBox="1"/>
          <p:nvPr/>
        </p:nvSpPr>
        <p:spPr>
          <a:xfrm>
            <a:off x="861400" y="1145509"/>
            <a:ext cx="7421199" cy="523220"/>
          </a:xfrm>
          <a:prstGeom prst="rect">
            <a:avLst/>
          </a:prstGeom>
          <a:noFill/>
        </p:spPr>
        <p:txBody>
          <a:bodyPr wrap="none" rtlCol="0">
            <a:spAutoFit/>
          </a:bodyPr>
          <a:lstStyle/>
          <a:p>
            <a:r>
              <a:rPr lang="fr-FR" sz="2800" b="1" dirty="0">
                <a:solidFill>
                  <a:srgbClr val="FF0000"/>
                </a:solidFill>
              </a:rPr>
              <a:t>Où trouve-t-on les failles normales et pourquoi ?</a:t>
            </a:r>
          </a:p>
        </p:txBody>
      </p:sp>
    </p:spTree>
    <p:extLst>
      <p:ext uri="{BB962C8B-B14F-4D97-AF65-F5344CB8AC3E}">
        <p14:creationId xmlns:p14="http://schemas.microsoft.com/office/powerpoint/2010/main" val="26049936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5" name="ZoneTexte 4">
            <a:extLst>
              <a:ext uri="{FF2B5EF4-FFF2-40B4-BE49-F238E27FC236}">
                <a16:creationId xmlns:a16="http://schemas.microsoft.com/office/drawing/2014/main" id="{BE0BECFF-6AF1-4471-B576-1AA49D08EA9B}"/>
              </a:ext>
            </a:extLst>
          </p:cNvPr>
          <p:cNvSpPr txBox="1"/>
          <p:nvPr/>
        </p:nvSpPr>
        <p:spPr>
          <a:xfrm>
            <a:off x="2895893" y="949357"/>
            <a:ext cx="3521798" cy="523220"/>
          </a:xfrm>
          <a:prstGeom prst="rect">
            <a:avLst/>
          </a:prstGeom>
          <a:noFill/>
        </p:spPr>
        <p:txBody>
          <a:bodyPr wrap="none" rtlCol="0">
            <a:spAutoFit/>
          </a:bodyPr>
          <a:lstStyle/>
          <a:p>
            <a:r>
              <a:rPr lang="fr-FR" sz="2800" b="1" dirty="0">
                <a:solidFill>
                  <a:srgbClr val="FF0000"/>
                </a:solidFill>
              </a:rPr>
              <a:t>Extension d’arrière arc</a:t>
            </a:r>
          </a:p>
        </p:txBody>
      </p:sp>
      <p:pic>
        <p:nvPicPr>
          <p:cNvPr id="2" name="Image 1">
            <a:extLst>
              <a:ext uri="{FF2B5EF4-FFF2-40B4-BE49-F238E27FC236}">
                <a16:creationId xmlns:a16="http://schemas.microsoft.com/office/drawing/2014/main" id="{ACD1879D-C9CE-4A1C-825D-B0398C4BC92E}"/>
              </a:ext>
            </a:extLst>
          </p:cNvPr>
          <p:cNvPicPr>
            <a:picLocks noChangeAspect="1"/>
          </p:cNvPicPr>
          <p:nvPr/>
        </p:nvPicPr>
        <p:blipFill>
          <a:blip r:embed="rId2"/>
          <a:stretch>
            <a:fillRect/>
          </a:stretch>
        </p:blipFill>
        <p:spPr>
          <a:xfrm>
            <a:off x="461962" y="1329656"/>
            <a:ext cx="8220075" cy="3733800"/>
          </a:xfrm>
          <a:prstGeom prst="rect">
            <a:avLst/>
          </a:prstGeom>
        </p:spPr>
      </p:pic>
    </p:spTree>
    <p:extLst>
      <p:ext uri="{BB962C8B-B14F-4D97-AF65-F5344CB8AC3E}">
        <p14:creationId xmlns:p14="http://schemas.microsoft.com/office/powerpoint/2010/main" val="29059290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5" name="ZoneTexte 4">
            <a:extLst>
              <a:ext uri="{FF2B5EF4-FFF2-40B4-BE49-F238E27FC236}">
                <a16:creationId xmlns:a16="http://schemas.microsoft.com/office/drawing/2014/main" id="{BE0BECFF-6AF1-4471-B576-1AA49D08EA9B}"/>
              </a:ext>
            </a:extLst>
          </p:cNvPr>
          <p:cNvSpPr txBox="1"/>
          <p:nvPr/>
        </p:nvSpPr>
        <p:spPr>
          <a:xfrm>
            <a:off x="2811101" y="976868"/>
            <a:ext cx="3521798" cy="523220"/>
          </a:xfrm>
          <a:prstGeom prst="rect">
            <a:avLst/>
          </a:prstGeom>
          <a:noFill/>
        </p:spPr>
        <p:txBody>
          <a:bodyPr wrap="none" rtlCol="0">
            <a:spAutoFit/>
          </a:bodyPr>
          <a:lstStyle/>
          <a:p>
            <a:r>
              <a:rPr lang="fr-FR" sz="2800" b="1" dirty="0">
                <a:solidFill>
                  <a:srgbClr val="FF0000"/>
                </a:solidFill>
              </a:rPr>
              <a:t>Extension d’arrière arc</a:t>
            </a:r>
          </a:p>
        </p:txBody>
      </p:sp>
      <p:pic>
        <p:nvPicPr>
          <p:cNvPr id="3" name="Image 2">
            <a:extLst>
              <a:ext uri="{FF2B5EF4-FFF2-40B4-BE49-F238E27FC236}">
                <a16:creationId xmlns:a16="http://schemas.microsoft.com/office/drawing/2014/main" id="{A0962B90-863E-4F31-B267-0B7221FD326F}"/>
              </a:ext>
            </a:extLst>
          </p:cNvPr>
          <p:cNvPicPr>
            <a:picLocks noChangeAspect="1"/>
          </p:cNvPicPr>
          <p:nvPr/>
        </p:nvPicPr>
        <p:blipFill>
          <a:blip r:embed="rId2"/>
          <a:stretch>
            <a:fillRect/>
          </a:stretch>
        </p:blipFill>
        <p:spPr>
          <a:xfrm>
            <a:off x="0" y="1761698"/>
            <a:ext cx="9144000" cy="4250028"/>
          </a:xfrm>
          <a:prstGeom prst="rect">
            <a:avLst/>
          </a:prstGeom>
        </p:spPr>
      </p:pic>
      <p:sp>
        <p:nvSpPr>
          <p:cNvPr id="4" name="ZoneTexte 3">
            <a:extLst>
              <a:ext uri="{FF2B5EF4-FFF2-40B4-BE49-F238E27FC236}">
                <a16:creationId xmlns:a16="http://schemas.microsoft.com/office/drawing/2014/main" id="{A330C544-A264-49B2-BAB4-CDD36ED66325}"/>
              </a:ext>
            </a:extLst>
          </p:cNvPr>
          <p:cNvSpPr txBox="1"/>
          <p:nvPr/>
        </p:nvSpPr>
        <p:spPr>
          <a:xfrm>
            <a:off x="685800" y="6204857"/>
            <a:ext cx="2967736" cy="369332"/>
          </a:xfrm>
          <a:prstGeom prst="rect">
            <a:avLst/>
          </a:prstGeom>
          <a:noFill/>
        </p:spPr>
        <p:txBody>
          <a:bodyPr wrap="none" rtlCol="0">
            <a:spAutoFit/>
          </a:bodyPr>
          <a:lstStyle/>
          <a:p>
            <a:r>
              <a:rPr lang="fr-FR" dirty="0"/>
              <a:t>Figure: Rolando </a:t>
            </a:r>
            <a:r>
              <a:rPr lang="fr-FR" dirty="0" err="1"/>
              <a:t>Armijo</a:t>
            </a:r>
            <a:r>
              <a:rPr lang="fr-FR" dirty="0"/>
              <a:t> (IPGP)</a:t>
            </a:r>
          </a:p>
        </p:txBody>
      </p:sp>
      <p:sp>
        <p:nvSpPr>
          <p:cNvPr id="6" name="ZoneTexte 5">
            <a:extLst>
              <a:ext uri="{FF2B5EF4-FFF2-40B4-BE49-F238E27FC236}">
                <a16:creationId xmlns:a16="http://schemas.microsoft.com/office/drawing/2014/main" id="{A5A351FD-DFE0-4FCD-8E62-7C87517613A7}"/>
              </a:ext>
            </a:extLst>
          </p:cNvPr>
          <p:cNvSpPr txBox="1"/>
          <p:nvPr/>
        </p:nvSpPr>
        <p:spPr>
          <a:xfrm>
            <a:off x="2913341" y="1500088"/>
            <a:ext cx="3317318" cy="523220"/>
          </a:xfrm>
          <a:prstGeom prst="rect">
            <a:avLst/>
          </a:prstGeom>
          <a:noFill/>
        </p:spPr>
        <p:txBody>
          <a:bodyPr wrap="none" rtlCol="0">
            <a:spAutoFit/>
          </a:bodyPr>
          <a:lstStyle/>
          <a:p>
            <a:r>
              <a:rPr lang="fr-FR" sz="2800" dirty="0"/>
              <a:t>Exemple en mer Egée</a:t>
            </a:r>
          </a:p>
        </p:txBody>
      </p:sp>
      <p:sp>
        <p:nvSpPr>
          <p:cNvPr id="7" name="Ellipse 6">
            <a:extLst>
              <a:ext uri="{FF2B5EF4-FFF2-40B4-BE49-F238E27FC236}">
                <a16:creationId xmlns:a16="http://schemas.microsoft.com/office/drawing/2014/main" id="{3F0F6939-0059-4211-BE6C-5FE09008AE96}"/>
              </a:ext>
            </a:extLst>
          </p:cNvPr>
          <p:cNvSpPr/>
          <p:nvPr/>
        </p:nvSpPr>
        <p:spPr>
          <a:xfrm>
            <a:off x="1548358" y="3670626"/>
            <a:ext cx="2525486" cy="178311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9">
            <a:extLst>
              <a:ext uri="{FF2B5EF4-FFF2-40B4-BE49-F238E27FC236}">
                <a16:creationId xmlns:a16="http://schemas.microsoft.com/office/drawing/2014/main" id="{5F92DF68-14F0-4755-A407-4C9F16431C1E}"/>
              </a:ext>
            </a:extLst>
          </p:cNvPr>
          <p:cNvCxnSpPr/>
          <p:nvPr/>
        </p:nvCxnSpPr>
        <p:spPr>
          <a:xfrm flipH="1">
            <a:off x="2248250" y="3766657"/>
            <a:ext cx="562851" cy="201335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9912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5" name="ZoneTexte 4">
            <a:extLst>
              <a:ext uri="{FF2B5EF4-FFF2-40B4-BE49-F238E27FC236}">
                <a16:creationId xmlns:a16="http://schemas.microsoft.com/office/drawing/2014/main" id="{BE0BECFF-6AF1-4471-B576-1AA49D08EA9B}"/>
              </a:ext>
            </a:extLst>
          </p:cNvPr>
          <p:cNvSpPr txBox="1"/>
          <p:nvPr/>
        </p:nvSpPr>
        <p:spPr>
          <a:xfrm>
            <a:off x="1799698" y="976868"/>
            <a:ext cx="3521798" cy="523220"/>
          </a:xfrm>
          <a:prstGeom prst="rect">
            <a:avLst/>
          </a:prstGeom>
          <a:noFill/>
        </p:spPr>
        <p:txBody>
          <a:bodyPr wrap="none" rtlCol="0">
            <a:spAutoFit/>
          </a:bodyPr>
          <a:lstStyle/>
          <a:p>
            <a:r>
              <a:rPr lang="fr-FR" sz="2800" b="1" dirty="0">
                <a:solidFill>
                  <a:srgbClr val="FF0000"/>
                </a:solidFill>
              </a:rPr>
              <a:t>Extension d’arrière arc</a:t>
            </a:r>
          </a:p>
        </p:txBody>
      </p:sp>
      <p:pic>
        <p:nvPicPr>
          <p:cNvPr id="3" name="Image 2">
            <a:extLst>
              <a:ext uri="{FF2B5EF4-FFF2-40B4-BE49-F238E27FC236}">
                <a16:creationId xmlns:a16="http://schemas.microsoft.com/office/drawing/2014/main" id="{A0962B90-863E-4F31-B267-0B7221FD326F}"/>
              </a:ext>
            </a:extLst>
          </p:cNvPr>
          <p:cNvPicPr>
            <a:picLocks noChangeAspect="1"/>
          </p:cNvPicPr>
          <p:nvPr/>
        </p:nvPicPr>
        <p:blipFill>
          <a:blip r:embed="rId2"/>
          <a:stretch>
            <a:fillRect/>
          </a:stretch>
        </p:blipFill>
        <p:spPr>
          <a:xfrm>
            <a:off x="6197101" y="73014"/>
            <a:ext cx="3070371" cy="1427074"/>
          </a:xfrm>
          <a:prstGeom prst="rect">
            <a:avLst/>
          </a:prstGeom>
        </p:spPr>
      </p:pic>
      <p:sp>
        <p:nvSpPr>
          <p:cNvPr id="6" name="ZoneTexte 5">
            <a:extLst>
              <a:ext uri="{FF2B5EF4-FFF2-40B4-BE49-F238E27FC236}">
                <a16:creationId xmlns:a16="http://schemas.microsoft.com/office/drawing/2014/main" id="{A5A351FD-DFE0-4FCD-8E62-7C87517613A7}"/>
              </a:ext>
            </a:extLst>
          </p:cNvPr>
          <p:cNvSpPr txBox="1"/>
          <p:nvPr/>
        </p:nvSpPr>
        <p:spPr>
          <a:xfrm>
            <a:off x="2913341" y="1500088"/>
            <a:ext cx="3317318" cy="523220"/>
          </a:xfrm>
          <a:prstGeom prst="rect">
            <a:avLst/>
          </a:prstGeom>
          <a:noFill/>
        </p:spPr>
        <p:txBody>
          <a:bodyPr wrap="none" rtlCol="0">
            <a:spAutoFit/>
          </a:bodyPr>
          <a:lstStyle/>
          <a:p>
            <a:r>
              <a:rPr lang="fr-FR" sz="2800" dirty="0"/>
              <a:t>Exemple en mer Egée</a:t>
            </a:r>
          </a:p>
        </p:txBody>
      </p:sp>
      <p:sp>
        <p:nvSpPr>
          <p:cNvPr id="7" name="Ellipse 6">
            <a:extLst>
              <a:ext uri="{FF2B5EF4-FFF2-40B4-BE49-F238E27FC236}">
                <a16:creationId xmlns:a16="http://schemas.microsoft.com/office/drawing/2014/main" id="{3F0F6939-0059-4211-BE6C-5FE09008AE96}"/>
              </a:ext>
            </a:extLst>
          </p:cNvPr>
          <p:cNvSpPr/>
          <p:nvPr/>
        </p:nvSpPr>
        <p:spPr>
          <a:xfrm>
            <a:off x="1548358" y="3670626"/>
            <a:ext cx="2525486" cy="178311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68752A76-7BFE-472C-A802-C49E4B7A6F23}"/>
              </a:ext>
            </a:extLst>
          </p:cNvPr>
          <p:cNvPicPr>
            <a:picLocks noChangeAspect="1"/>
          </p:cNvPicPr>
          <p:nvPr/>
        </p:nvPicPr>
        <p:blipFill>
          <a:blip r:embed="rId3"/>
          <a:stretch>
            <a:fillRect/>
          </a:stretch>
        </p:blipFill>
        <p:spPr>
          <a:xfrm>
            <a:off x="536896" y="1513819"/>
            <a:ext cx="8330267" cy="5013644"/>
          </a:xfrm>
          <a:prstGeom prst="rect">
            <a:avLst/>
          </a:prstGeom>
        </p:spPr>
      </p:pic>
      <p:cxnSp>
        <p:nvCxnSpPr>
          <p:cNvPr id="10" name="Connecteur droit 9">
            <a:extLst>
              <a:ext uri="{FF2B5EF4-FFF2-40B4-BE49-F238E27FC236}">
                <a16:creationId xmlns:a16="http://schemas.microsoft.com/office/drawing/2014/main" id="{1CC1BBFA-B4F2-40EE-9718-FA347B6976DD}"/>
              </a:ext>
            </a:extLst>
          </p:cNvPr>
          <p:cNvCxnSpPr>
            <a:cxnSpLocks/>
          </p:cNvCxnSpPr>
          <p:nvPr/>
        </p:nvCxnSpPr>
        <p:spPr>
          <a:xfrm flipH="1">
            <a:off x="6923524" y="653702"/>
            <a:ext cx="200156" cy="77242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DC82EA89-71FF-4B29-AFE0-495465C1D0B8}"/>
              </a:ext>
            </a:extLst>
          </p:cNvPr>
          <p:cNvSpPr txBox="1"/>
          <p:nvPr/>
        </p:nvSpPr>
        <p:spPr>
          <a:xfrm>
            <a:off x="7123680" y="5205681"/>
            <a:ext cx="1520224" cy="276999"/>
          </a:xfrm>
          <a:prstGeom prst="rect">
            <a:avLst/>
          </a:prstGeom>
          <a:noFill/>
        </p:spPr>
        <p:txBody>
          <a:bodyPr wrap="none" rtlCol="0">
            <a:spAutoFit/>
          </a:bodyPr>
          <a:lstStyle/>
          <a:p>
            <a:r>
              <a:rPr lang="fr-FR" sz="1200" dirty="0" err="1"/>
              <a:t>Rabillard</a:t>
            </a:r>
            <a:r>
              <a:rPr lang="fr-FR" sz="1200" dirty="0"/>
              <a:t> et al. (2018)</a:t>
            </a:r>
          </a:p>
        </p:txBody>
      </p:sp>
    </p:spTree>
    <p:extLst>
      <p:ext uri="{BB962C8B-B14F-4D97-AF65-F5344CB8AC3E}">
        <p14:creationId xmlns:p14="http://schemas.microsoft.com/office/powerpoint/2010/main" val="20019102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3" name="ZoneTexte 2">
            <a:extLst>
              <a:ext uri="{FF2B5EF4-FFF2-40B4-BE49-F238E27FC236}">
                <a16:creationId xmlns:a16="http://schemas.microsoft.com/office/drawing/2014/main" id="{B3C093F6-333B-4A88-A97B-08F057587918}"/>
              </a:ext>
            </a:extLst>
          </p:cNvPr>
          <p:cNvSpPr txBox="1"/>
          <p:nvPr/>
        </p:nvSpPr>
        <p:spPr>
          <a:xfrm>
            <a:off x="1995301" y="1940183"/>
            <a:ext cx="6127768" cy="3970318"/>
          </a:xfrm>
          <a:prstGeom prst="rect">
            <a:avLst/>
          </a:prstGeom>
          <a:noFill/>
        </p:spPr>
        <p:txBody>
          <a:bodyPr wrap="none" rtlCol="0">
            <a:spAutoFit/>
          </a:bodyPr>
          <a:lstStyle/>
          <a:p>
            <a:pPr marL="285750" indent="-285750">
              <a:buFont typeface="Wingdings" panose="05000000000000000000" pitchFamily="2" charset="2"/>
              <a:buChar char="Ø"/>
            </a:pPr>
            <a:r>
              <a:rPr lang="fr-FR" sz="2800" dirty="0">
                <a:solidFill>
                  <a:schemeClr val="bg1">
                    <a:lumMod val="85000"/>
                  </a:schemeClr>
                </a:solidFill>
              </a:rPr>
              <a:t>Les zones de rifts</a:t>
            </a:r>
          </a:p>
          <a:p>
            <a:r>
              <a:rPr lang="fr-FR" sz="2800" dirty="0">
                <a:solidFill>
                  <a:schemeClr val="bg1">
                    <a:lumMod val="85000"/>
                  </a:schemeClr>
                </a:solidFill>
              </a:rPr>
              <a:t>	Rifts actifs vs. Passifs</a:t>
            </a:r>
          </a:p>
          <a:p>
            <a:r>
              <a:rPr lang="fr-FR" sz="2800" dirty="0">
                <a:solidFill>
                  <a:schemeClr val="bg1">
                    <a:lumMod val="85000"/>
                  </a:schemeClr>
                </a:solidFill>
              </a:rPr>
              <a:t>	Marge volcanique vs. non volcanique</a:t>
            </a:r>
          </a:p>
          <a:p>
            <a:pPr marL="285750" indent="-285750">
              <a:buFont typeface="Wingdings" panose="05000000000000000000" pitchFamily="2" charset="2"/>
              <a:buChar char="Ø"/>
            </a:pPr>
            <a:r>
              <a:rPr lang="fr-FR" sz="2800" dirty="0">
                <a:solidFill>
                  <a:schemeClr val="bg1">
                    <a:lumMod val="85000"/>
                  </a:schemeClr>
                </a:solidFill>
              </a:rPr>
              <a:t>Extension d’arrière-arc</a:t>
            </a:r>
          </a:p>
          <a:p>
            <a:pPr marL="285750" indent="-285750">
              <a:buFont typeface="Wingdings" panose="05000000000000000000" pitchFamily="2" charset="2"/>
              <a:buChar char="Ø"/>
            </a:pPr>
            <a:r>
              <a:rPr lang="fr-FR" sz="2800" b="1" dirty="0">
                <a:solidFill>
                  <a:srgbClr val="FF0000"/>
                </a:solidFill>
              </a:rPr>
              <a:t>Les détachements et les </a:t>
            </a:r>
            <a:r>
              <a:rPr lang="fr-FR" sz="2800" b="1" dirty="0" err="1">
                <a:solidFill>
                  <a:srgbClr val="FF0000"/>
                </a:solidFill>
              </a:rPr>
              <a:t>core-complex</a:t>
            </a:r>
            <a:endParaRPr lang="fr-FR" sz="2800" b="1" dirty="0">
              <a:solidFill>
                <a:srgbClr val="FF0000"/>
              </a:solidFill>
            </a:endParaRPr>
          </a:p>
          <a:p>
            <a:pPr marL="285750" indent="-285750">
              <a:buFont typeface="Wingdings" panose="05000000000000000000" pitchFamily="2" charset="2"/>
              <a:buChar char="Ø"/>
            </a:pPr>
            <a:r>
              <a:rPr lang="fr-FR" sz="2800" dirty="0"/>
              <a:t>Extension </a:t>
            </a:r>
            <a:r>
              <a:rPr lang="fr-FR" sz="2800" dirty="0" err="1"/>
              <a:t>syn</a:t>
            </a:r>
            <a:r>
              <a:rPr lang="fr-FR" sz="2800" dirty="0"/>
              <a:t>-orogénique</a:t>
            </a:r>
          </a:p>
          <a:p>
            <a:pPr marL="285750" indent="-285750">
              <a:buFont typeface="Wingdings" panose="05000000000000000000" pitchFamily="2" charset="2"/>
              <a:buChar char="Ø"/>
            </a:pPr>
            <a:r>
              <a:rPr lang="fr-FR" sz="2800" dirty="0"/>
              <a:t>Extension post-orogénique</a:t>
            </a:r>
          </a:p>
          <a:p>
            <a:pPr marL="285750" indent="-285750">
              <a:buFont typeface="Wingdings" panose="05000000000000000000" pitchFamily="2" charset="2"/>
              <a:buChar char="Ø"/>
            </a:pPr>
            <a:r>
              <a:rPr lang="fr-FR" sz="2800" dirty="0"/>
              <a:t>La tectonique gravitaire</a:t>
            </a:r>
          </a:p>
          <a:p>
            <a:pPr marL="285750" indent="-285750">
              <a:buFont typeface="Wingdings" panose="05000000000000000000" pitchFamily="2" charset="2"/>
              <a:buChar char="Ø"/>
            </a:pPr>
            <a:r>
              <a:rPr lang="fr-FR" sz="2800" dirty="0"/>
              <a:t>Les zones de relai entre deux failles</a:t>
            </a:r>
          </a:p>
        </p:txBody>
      </p:sp>
      <p:sp>
        <p:nvSpPr>
          <p:cNvPr id="6" name="ZoneTexte 5">
            <a:extLst>
              <a:ext uri="{FF2B5EF4-FFF2-40B4-BE49-F238E27FC236}">
                <a16:creationId xmlns:a16="http://schemas.microsoft.com/office/drawing/2014/main" id="{C0AD6301-21A9-4531-9B5C-1074FAA810B7}"/>
              </a:ext>
            </a:extLst>
          </p:cNvPr>
          <p:cNvSpPr txBox="1"/>
          <p:nvPr/>
        </p:nvSpPr>
        <p:spPr>
          <a:xfrm>
            <a:off x="861400" y="1145509"/>
            <a:ext cx="7421199" cy="523220"/>
          </a:xfrm>
          <a:prstGeom prst="rect">
            <a:avLst/>
          </a:prstGeom>
          <a:noFill/>
        </p:spPr>
        <p:txBody>
          <a:bodyPr wrap="none" rtlCol="0">
            <a:spAutoFit/>
          </a:bodyPr>
          <a:lstStyle/>
          <a:p>
            <a:r>
              <a:rPr lang="fr-FR" sz="2800" b="1" dirty="0">
                <a:solidFill>
                  <a:srgbClr val="FF0000"/>
                </a:solidFill>
              </a:rPr>
              <a:t>Où trouve-t-on les failles normales et pourquoi ?</a:t>
            </a:r>
          </a:p>
        </p:txBody>
      </p:sp>
    </p:spTree>
    <p:extLst>
      <p:ext uri="{BB962C8B-B14F-4D97-AF65-F5344CB8AC3E}">
        <p14:creationId xmlns:p14="http://schemas.microsoft.com/office/powerpoint/2010/main" val="1784687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7A369B0D-4181-4A34-AE90-CBA02139E04B}"/>
              </a:ext>
            </a:extLst>
          </p:cNvPr>
          <p:cNvSpPr txBox="1"/>
          <p:nvPr/>
        </p:nvSpPr>
        <p:spPr>
          <a:xfrm>
            <a:off x="82944" y="956573"/>
            <a:ext cx="8731045" cy="461665"/>
          </a:xfrm>
          <a:prstGeom prst="rect">
            <a:avLst/>
          </a:prstGeom>
          <a:noFill/>
        </p:spPr>
        <p:txBody>
          <a:bodyPr wrap="square" rtlCol="0">
            <a:spAutoFit/>
          </a:bodyPr>
          <a:lstStyle/>
          <a:p>
            <a:pPr algn="ctr"/>
            <a:r>
              <a:rPr lang="fr-FR" sz="2400" b="1" dirty="0"/>
              <a:t>La notion de failles conjuguées</a:t>
            </a:r>
            <a:endParaRPr lang="fr-FR" sz="2400" dirty="0"/>
          </a:p>
        </p:txBody>
      </p:sp>
      <p:sp>
        <p:nvSpPr>
          <p:cNvPr id="9" name="ZoneTexte 8">
            <a:extLst>
              <a:ext uri="{FF2B5EF4-FFF2-40B4-BE49-F238E27FC236}">
                <a16:creationId xmlns:a16="http://schemas.microsoft.com/office/drawing/2014/main" id="{84B1FE0A-7DE3-4C73-A134-122436D7A83D}"/>
              </a:ext>
            </a:extLst>
          </p:cNvPr>
          <p:cNvSpPr txBox="1"/>
          <p:nvPr/>
        </p:nvSpPr>
        <p:spPr>
          <a:xfrm>
            <a:off x="330011" y="330537"/>
            <a:ext cx="790472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II-Autres éléments de classification</a:t>
            </a:r>
          </a:p>
        </p:txBody>
      </p:sp>
      <p:sp>
        <p:nvSpPr>
          <p:cNvPr id="12" name="Rectangle 11">
            <a:extLst>
              <a:ext uri="{FF2B5EF4-FFF2-40B4-BE49-F238E27FC236}">
                <a16:creationId xmlns:a16="http://schemas.microsoft.com/office/drawing/2014/main" id="{50F25D6D-7E5A-49A7-A602-0573FE372164}"/>
              </a:ext>
            </a:extLst>
          </p:cNvPr>
          <p:cNvSpPr/>
          <p:nvPr/>
        </p:nvSpPr>
        <p:spPr>
          <a:xfrm>
            <a:off x="7410450" y="3143250"/>
            <a:ext cx="1104900" cy="704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F6F74F2B-2C9E-40D4-8ECD-6D38C0033A1B}"/>
              </a:ext>
            </a:extLst>
          </p:cNvPr>
          <p:cNvSpPr txBox="1"/>
          <p:nvPr/>
        </p:nvSpPr>
        <p:spPr>
          <a:xfrm>
            <a:off x="8894" y="1407187"/>
            <a:ext cx="9126216" cy="1200329"/>
          </a:xfrm>
          <a:prstGeom prst="rect">
            <a:avLst/>
          </a:prstGeom>
          <a:noFill/>
        </p:spPr>
        <p:txBody>
          <a:bodyPr wrap="none" rtlCol="0">
            <a:spAutoFit/>
          </a:bodyPr>
          <a:lstStyle/>
          <a:p>
            <a:pPr algn="ctr"/>
            <a:r>
              <a:rPr lang="fr-FR" dirty="0"/>
              <a:t>Les </a:t>
            </a:r>
            <a:r>
              <a:rPr lang="fr-FR" b="1" dirty="0">
                <a:solidFill>
                  <a:srgbClr val="FF0000"/>
                </a:solidFill>
              </a:rPr>
              <a:t>failles conjuguées </a:t>
            </a:r>
            <a:r>
              <a:rPr lang="fr-FR" dirty="0"/>
              <a:t>sont des failles de </a:t>
            </a:r>
            <a:r>
              <a:rPr lang="fr-FR" b="1" dirty="0">
                <a:solidFill>
                  <a:srgbClr val="FF0000"/>
                </a:solidFill>
              </a:rPr>
              <a:t>même type </a:t>
            </a:r>
            <a:r>
              <a:rPr lang="fr-FR" dirty="0"/>
              <a:t>formées pendant le </a:t>
            </a:r>
            <a:r>
              <a:rPr lang="fr-FR" b="1" dirty="0">
                <a:solidFill>
                  <a:srgbClr val="FF0000"/>
                </a:solidFill>
              </a:rPr>
              <a:t>même épisode</a:t>
            </a:r>
          </a:p>
          <a:p>
            <a:pPr algn="ctr"/>
            <a:r>
              <a:rPr lang="fr-FR" b="1" dirty="0">
                <a:solidFill>
                  <a:srgbClr val="FF0000"/>
                </a:solidFill>
              </a:rPr>
              <a:t>de déformation</a:t>
            </a:r>
            <a:r>
              <a:rPr lang="fr-FR" dirty="0"/>
              <a:t> ayant la </a:t>
            </a:r>
            <a:r>
              <a:rPr lang="fr-FR" b="1" dirty="0">
                <a:solidFill>
                  <a:srgbClr val="FF0000"/>
                </a:solidFill>
              </a:rPr>
              <a:t>même direction </a:t>
            </a:r>
            <a:r>
              <a:rPr lang="fr-FR" dirty="0"/>
              <a:t>mais </a:t>
            </a:r>
            <a:r>
              <a:rPr lang="fr-FR" b="1" dirty="0">
                <a:solidFill>
                  <a:srgbClr val="FF0000"/>
                </a:solidFill>
              </a:rPr>
              <a:t>un pendage opposé et symétrique</a:t>
            </a:r>
            <a:r>
              <a:rPr lang="fr-FR" dirty="0"/>
              <a:t>.</a:t>
            </a:r>
          </a:p>
          <a:p>
            <a:pPr algn="ctr"/>
            <a:r>
              <a:rPr lang="fr-FR" dirty="0"/>
              <a:t>Elles ont un mouvement opposées et réciproques. L’angle entre deux failles conjuguées dépend</a:t>
            </a:r>
          </a:p>
          <a:p>
            <a:pPr algn="ctr"/>
            <a:r>
              <a:rPr lang="fr-FR" dirty="0"/>
              <a:t>de l’</a:t>
            </a:r>
            <a:r>
              <a:rPr lang="fr-FR" dirty="0" err="1"/>
              <a:t>élispoïde</a:t>
            </a:r>
            <a:r>
              <a:rPr lang="fr-FR" dirty="0"/>
              <a:t> des contraintes.</a:t>
            </a:r>
          </a:p>
        </p:txBody>
      </p:sp>
      <p:pic>
        <p:nvPicPr>
          <p:cNvPr id="4" name="Image 3">
            <a:extLst>
              <a:ext uri="{FF2B5EF4-FFF2-40B4-BE49-F238E27FC236}">
                <a16:creationId xmlns:a16="http://schemas.microsoft.com/office/drawing/2014/main" id="{1FA6CBD2-E239-4907-8C72-8E3B67213D79}"/>
              </a:ext>
            </a:extLst>
          </p:cNvPr>
          <p:cNvPicPr>
            <a:picLocks noChangeAspect="1"/>
          </p:cNvPicPr>
          <p:nvPr/>
        </p:nvPicPr>
        <p:blipFill>
          <a:blip r:embed="rId2"/>
          <a:stretch>
            <a:fillRect/>
          </a:stretch>
        </p:blipFill>
        <p:spPr>
          <a:xfrm>
            <a:off x="98338" y="2581229"/>
            <a:ext cx="3065897" cy="4173531"/>
          </a:xfrm>
          <a:prstGeom prst="rect">
            <a:avLst/>
          </a:prstGeom>
        </p:spPr>
      </p:pic>
      <p:pic>
        <p:nvPicPr>
          <p:cNvPr id="10" name="Picture 2" descr="Crochons, brèche de faille… : les déformations associées aux mouvements le  long d'une faille — Planet-Terre">
            <a:extLst>
              <a:ext uri="{FF2B5EF4-FFF2-40B4-BE49-F238E27FC236}">
                <a16:creationId xmlns:a16="http://schemas.microsoft.com/office/drawing/2014/main" id="{E0B64856-C867-435E-AD34-50721A1A0E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7660" y="2562917"/>
            <a:ext cx="5785143" cy="3338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432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C49A6949-F92D-456A-A1AA-38AF3A89A26C}"/>
              </a:ext>
            </a:extLst>
          </p:cNvPr>
          <p:cNvSpPr txBox="1"/>
          <p:nvPr/>
        </p:nvSpPr>
        <p:spPr>
          <a:xfrm>
            <a:off x="1652386" y="915774"/>
            <a:ext cx="5839227" cy="523220"/>
          </a:xfrm>
          <a:prstGeom prst="rect">
            <a:avLst/>
          </a:prstGeom>
          <a:noFill/>
        </p:spPr>
        <p:txBody>
          <a:bodyPr wrap="none" rtlCol="0">
            <a:spAutoFit/>
          </a:bodyPr>
          <a:lstStyle/>
          <a:p>
            <a:r>
              <a:rPr lang="fr-FR" sz="2800" b="1" dirty="0">
                <a:solidFill>
                  <a:srgbClr val="FF0000"/>
                </a:solidFill>
              </a:rPr>
              <a:t>Les détachements et les </a:t>
            </a:r>
            <a:r>
              <a:rPr lang="fr-FR" sz="2800" b="1" dirty="0" err="1">
                <a:solidFill>
                  <a:srgbClr val="FF0000"/>
                </a:solidFill>
              </a:rPr>
              <a:t>core-complex</a:t>
            </a:r>
            <a:endParaRPr lang="fr-FR" sz="2800" b="1" dirty="0">
              <a:solidFill>
                <a:srgbClr val="FF0000"/>
              </a:solidFill>
            </a:endParaRPr>
          </a:p>
        </p:txBody>
      </p:sp>
      <p:pic>
        <p:nvPicPr>
          <p:cNvPr id="16" name="Image 15">
            <a:extLst>
              <a:ext uri="{FF2B5EF4-FFF2-40B4-BE49-F238E27FC236}">
                <a16:creationId xmlns:a16="http://schemas.microsoft.com/office/drawing/2014/main" id="{FAAF7A6E-7878-4D96-86A2-A7B1EB02E2D0}"/>
              </a:ext>
            </a:extLst>
          </p:cNvPr>
          <p:cNvPicPr>
            <a:picLocks noChangeAspect="1"/>
          </p:cNvPicPr>
          <p:nvPr/>
        </p:nvPicPr>
        <p:blipFill>
          <a:blip r:embed="rId2"/>
          <a:stretch>
            <a:fillRect/>
          </a:stretch>
        </p:blipFill>
        <p:spPr>
          <a:xfrm>
            <a:off x="536896" y="1513819"/>
            <a:ext cx="8330267" cy="5013644"/>
          </a:xfrm>
          <a:prstGeom prst="rect">
            <a:avLst/>
          </a:prstGeom>
        </p:spPr>
      </p:pic>
      <p:sp>
        <p:nvSpPr>
          <p:cNvPr id="18" name="ZoneTexte 17">
            <a:extLst>
              <a:ext uri="{FF2B5EF4-FFF2-40B4-BE49-F238E27FC236}">
                <a16:creationId xmlns:a16="http://schemas.microsoft.com/office/drawing/2014/main" id="{84755788-5B2E-4D4D-96DA-51159C795F3B}"/>
              </a:ext>
            </a:extLst>
          </p:cNvPr>
          <p:cNvSpPr txBox="1"/>
          <p:nvPr/>
        </p:nvSpPr>
        <p:spPr>
          <a:xfrm>
            <a:off x="7123680" y="5205681"/>
            <a:ext cx="1520224" cy="276999"/>
          </a:xfrm>
          <a:prstGeom prst="rect">
            <a:avLst/>
          </a:prstGeom>
          <a:noFill/>
        </p:spPr>
        <p:txBody>
          <a:bodyPr wrap="none" rtlCol="0">
            <a:spAutoFit/>
          </a:bodyPr>
          <a:lstStyle/>
          <a:p>
            <a:r>
              <a:rPr lang="fr-FR" sz="1200" dirty="0" err="1"/>
              <a:t>Rabillard</a:t>
            </a:r>
            <a:r>
              <a:rPr lang="fr-FR" sz="1200" dirty="0"/>
              <a:t> et al. (2018)</a:t>
            </a:r>
          </a:p>
        </p:txBody>
      </p:sp>
      <p:sp>
        <p:nvSpPr>
          <p:cNvPr id="3" name="Rectangle 2">
            <a:extLst>
              <a:ext uri="{FF2B5EF4-FFF2-40B4-BE49-F238E27FC236}">
                <a16:creationId xmlns:a16="http://schemas.microsoft.com/office/drawing/2014/main" id="{A38C860C-9ACE-445E-A4CA-0CF7F6402F83}"/>
              </a:ext>
            </a:extLst>
          </p:cNvPr>
          <p:cNvSpPr/>
          <p:nvPr/>
        </p:nvSpPr>
        <p:spPr>
          <a:xfrm>
            <a:off x="1065402" y="2189527"/>
            <a:ext cx="1493240" cy="8305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3814851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24">
            <a:extLst>
              <a:ext uri="{FF2B5EF4-FFF2-40B4-BE49-F238E27FC236}">
                <a16:creationId xmlns:a16="http://schemas.microsoft.com/office/drawing/2014/main" id="{21A6CD0D-BE83-43E6-8B73-ECD2BFD857BF}"/>
              </a:ext>
            </a:extLst>
          </p:cNvPr>
          <p:cNvPicPr>
            <a:picLocks noChangeAspect="1"/>
          </p:cNvPicPr>
          <p:nvPr/>
        </p:nvPicPr>
        <p:blipFill>
          <a:blip r:embed="rId2"/>
          <a:stretch>
            <a:fillRect/>
          </a:stretch>
        </p:blipFill>
        <p:spPr>
          <a:xfrm>
            <a:off x="38302" y="1384351"/>
            <a:ext cx="2880629" cy="1733732"/>
          </a:xfrm>
          <a:prstGeom prst="rect">
            <a:avLst/>
          </a:prstGeom>
        </p:spPr>
      </p:pic>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13" name="ZoneTexte 12">
            <a:extLst>
              <a:ext uri="{FF2B5EF4-FFF2-40B4-BE49-F238E27FC236}">
                <a16:creationId xmlns:a16="http://schemas.microsoft.com/office/drawing/2014/main" id="{C49A6949-F92D-456A-A1AA-38AF3A89A26C}"/>
              </a:ext>
            </a:extLst>
          </p:cNvPr>
          <p:cNvSpPr txBox="1"/>
          <p:nvPr/>
        </p:nvSpPr>
        <p:spPr>
          <a:xfrm>
            <a:off x="1652386" y="915774"/>
            <a:ext cx="5839227" cy="523220"/>
          </a:xfrm>
          <a:prstGeom prst="rect">
            <a:avLst/>
          </a:prstGeom>
          <a:noFill/>
        </p:spPr>
        <p:txBody>
          <a:bodyPr wrap="none" rtlCol="0">
            <a:spAutoFit/>
          </a:bodyPr>
          <a:lstStyle/>
          <a:p>
            <a:r>
              <a:rPr lang="fr-FR" sz="2800" b="1" dirty="0">
                <a:solidFill>
                  <a:srgbClr val="FF0000"/>
                </a:solidFill>
              </a:rPr>
              <a:t>Les détachements et les </a:t>
            </a:r>
            <a:r>
              <a:rPr lang="fr-FR" sz="2800" b="1" dirty="0" err="1">
                <a:solidFill>
                  <a:srgbClr val="FF0000"/>
                </a:solidFill>
              </a:rPr>
              <a:t>core-complex</a:t>
            </a:r>
            <a:endParaRPr lang="fr-FR" sz="2800" b="1" dirty="0">
              <a:solidFill>
                <a:srgbClr val="FF0000"/>
              </a:solidFill>
            </a:endParaRPr>
          </a:p>
        </p:txBody>
      </p:sp>
      <p:grpSp>
        <p:nvGrpSpPr>
          <p:cNvPr id="24" name="Groupe 23">
            <a:extLst>
              <a:ext uri="{FF2B5EF4-FFF2-40B4-BE49-F238E27FC236}">
                <a16:creationId xmlns:a16="http://schemas.microsoft.com/office/drawing/2014/main" id="{7E9F322F-1421-4657-A3A2-75528731ECE3}"/>
              </a:ext>
            </a:extLst>
          </p:cNvPr>
          <p:cNvGrpSpPr/>
          <p:nvPr/>
        </p:nvGrpSpPr>
        <p:grpSpPr>
          <a:xfrm>
            <a:off x="0" y="2425586"/>
            <a:ext cx="8139679" cy="4432414"/>
            <a:chOff x="341589" y="1639510"/>
            <a:chExt cx="8139679" cy="4432414"/>
          </a:xfrm>
        </p:grpSpPr>
        <p:pic>
          <p:nvPicPr>
            <p:cNvPr id="2" name="Image 1">
              <a:extLst>
                <a:ext uri="{FF2B5EF4-FFF2-40B4-BE49-F238E27FC236}">
                  <a16:creationId xmlns:a16="http://schemas.microsoft.com/office/drawing/2014/main" id="{34CDA21E-27B2-45F0-B8F9-6D8D9AF6AF4C}"/>
                </a:ext>
              </a:extLst>
            </p:cNvPr>
            <p:cNvPicPr>
              <a:picLocks noChangeAspect="1"/>
            </p:cNvPicPr>
            <p:nvPr/>
          </p:nvPicPr>
          <p:blipFill>
            <a:blip r:embed="rId3"/>
            <a:stretch>
              <a:fillRect/>
            </a:stretch>
          </p:blipFill>
          <p:spPr>
            <a:xfrm flipH="1">
              <a:off x="341589" y="1639510"/>
              <a:ext cx="8139679" cy="4432414"/>
            </a:xfrm>
            <a:prstGeom prst="rect">
              <a:avLst/>
            </a:prstGeom>
          </p:spPr>
        </p:pic>
        <p:sp>
          <p:nvSpPr>
            <p:cNvPr id="6" name="ZoneTexte 5">
              <a:extLst>
                <a:ext uri="{FF2B5EF4-FFF2-40B4-BE49-F238E27FC236}">
                  <a16:creationId xmlns:a16="http://schemas.microsoft.com/office/drawing/2014/main" id="{46CF8EA7-BE03-4555-B838-10E17770842E}"/>
                </a:ext>
              </a:extLst>
            </p:cNvPr>
            <p:cNvSpPr txBox="1"/>
            <p:nvPr/>
          </p:nvSpPr>
          <p:spPr>
            <a:xfrm>
              <a:off x="2146968" y="1962675"/>
              <a:ext cx="1967270" cy="369332"/>
            </a:xfrm>
            <a:prstGeom prst="rect">
              <a:avLst/>
            </a:prstGeom>
            <a:solidFill>
              <a:schemeClr val="bg1"/>
            </a:solidFill>
          </p:spPr>
          <p:txBody>
            <a:bodyPr wrap="none" rtlCol="0">
              <a:spAutoFit/>
            </a:bodyPr>
            <a:lstStyle/>
            <a:p>
              <a:r>
                <a:rPr lang="fr-FR" dirty="0"/>
                <a:t>Basin sédimentaire</a:t>
              </a:r>
            </a:p>
          </p:txBody>
        </p:sp>
        <p:sp>
          <p:nvSpPr>
            <p:cNvPr id="7" name="Rectangle 6">
              <a:extLst>
                <a:ext uri="{FF2B5EF4-FFF2-40B4-BE49-F238E27FC236}">
                  <a16:creationId xmlns:a16="http://schemas.microsoft.com/office/drawing/2014/main" id="{3D47C8D8-F2AD-45C2-A2CE-9F31D486FD7A}"/>
                </a:ext>
              </a:extLst>
            </p:cNvPr>
            <p:cNvSpPr/>
            <p:nvPr/>
          </p:nvSpPr>
          <p:spPr>
            <a:xfrm>
              <a:off x="2743200" y="2382473"/>
              <a:ext cx="713064" cy="192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9A4F724-D78F-4B9F-8412-610D9E53A66C}"/>
                </a:ext>
              </a:extLst>
            </p:cNvPr>
            <p:cNvSpPr txBox="1"/>
            <p:nvPr/>
          </p:nvSpPr>
          <p:spPr>
            <a:xfrm>
              <a:off x="4663665" y="3776712"/>
              <a:ext cx="1807931" cy="369332"/>
            </a:xfrm>
            <a:prstGeom prst="rect">
              <a:avLst/>
            </a:prstGeom>
            <a:solidFill>
              <a:schemeClr val="bg1"/>
            </a:solidFill>
          </p:spPr>
          <p:txBody>
            <a:bodyPr wrap="none" rtlCol="0">
              <a:spAutoFit/>
            </a:bodyPr>
            <a:lstStyle/>
            <a:p>
              <a:r>
                <a:rPr lang="fr-FR" dirty="0"/>
                <a:t>Pluton granitique</a:t>
              </a:r>
            </a:p>
          </p:txBody>
        </p:sp>
        <p:sp>
          <p:nvSpPr>
            <p:cNvPr id="12" name="ZoneTexte 11">
              <a:extLst>
                <a:ext uri="{FF2B5EF4-FFF2-40B4-BE49-F238E27FC236}">
                  <a16:creationId xmlns:a16="http://schemas.microsoft.com/office/drawing/2014/main" id="{C7F4F618-546C-493B-A256-75CAE9661D47}"/>
                </a:ext>
              </a:extLst>
            </p:cNvPr>
            <p:cNvSpPr txBox="1"/>
            <p:nvPr/>
          </p:nvSpPr>
          <p:spPr>
            <a:xfrm>
              <a:off x="3749265" y="4933598"/>
              <a:ext cx="1156279" cy="369332"/>
            </a:xfrm>
            <a:prstGeom prst="rect">
              <a:avLst/>
            </a:prstGeom>
            <a:solidFill>
              <a:schemeClr val="bg1"/>
            </a:solidFill>
          </p:spPr>
          <p:txBody>
            <a:bodyPr wrap="none" rtlCol="0">
              <a:spAutoFit/>
            </a:bodyPr>
            <a:lstStyle/>
            <a:p>
              <a:r>
                <a:rPr lang="fr-FR" dirty="0"/>
                <a:t>Migmatite</a:t>
              </a:r>
            </a:p>
          </p:txBody>
        </p:sp>
        <p:cxnSp>
          <p:nvCxnSpPr>
            <p:cNvPr id="14" name="Connecteur droit avec flèche 13">
              <a:extLst>
                <a:ext uri="{FF2B5EF4-FFF2-40B4-BE49-F238E27FC236}">
                  <a16:creationId xmlns:a16="http://schemas.microsoft.com/office/drawing/2014/main" id="{C11EED95-A037-4B26-8E96-3294A6644C66}"/>
                </a:ext>
              </a:extLst>
            </p:cNvPr>
            <p:cNvCxnSpPr/>
            <p:nvPr/>
          </p:nvCxnSpPr>
          <p:spPr>
            <a:xfrm flipH="1">
              <a:off x="2206305" y="3229761"/>
              <a:ext cx="780673" cy="5469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AECAFA14-9327-40EC-9BB3-75929E1E076D}"/>
                </a:ext>
              </a:extLst>
            </p:cNvPr>
            <p:cNvCxnSpPr>
              <a:cxnSpLocks/>
            </p:cNvCxnSpPr>
            <p:nvPr/>
          </p:nvCxnSpPr>
          <p:spPr>
            <a:xfrm flipV="1">
              <a:off x="2636757" y="3229761"/>
              <a:ext cx="819507" cy="5305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B9EC5EF9-7DCB-4BDD-A196-319869B33E90}"/>
                </a:ext>
              </a:extLst>
            </p:cNvPr>
            <p:cNvSpPr txBox="1"/>
            <p:nvPr/>
          </p:nvSpPr>
          <p:spPr>
            <a:xfrm>
              <a:off x="6602136" y="2478946"/>
              <a:ext cx="301686" cy="369332"/>
            </a:xfrm>
            <a:prstGeom prst="rect">
              <a:avLst/>
            </a:prstGeom>
            <a:solidFill>
              <a:schemeClr val="bg1"/>
            </a:solidFill>
          </p:spPr>
          <p:txBody>
            <a:bodyPr wrap="none" rtlCol="0">
              <a:spAutoFit/>
            </a:bodyPr>
            <a:lstStyle/>
            <a:p>
              <a:r>
                <a:rPr lang="fr-FR" dirty="0"/>
                <a:t>3</a:t>
              </a:r>
            </a:p>
          </p:txBody>
        </p:sp>
        <p:sp>
          <p:nvSpPr>
            <p:cNvPr id="20" name="ZoneTexte 19">
              <a:extLst>
                <a:ext uri="{FF2B5EF4-FFF2-40B4-BE49-F238E27FC236}">
                  <a16:creationId xmlns:a16="http://schemas.microsoft.com/office/drawing/2014/main" id="{F502C600-7BC7-4FAF-80C9-85637D828268}"/>
                </a:ext>
              </a:extLst>
            </p:cNvPr>
            <p:cNvSpPr txBox="1"/>
            <p:nvPr/>
          </p:nvSpPr>
          <p:spPr>
            <a:xfrm>
              <a:off x="7004807" y="2977983"/>
              <a:ext cx="301686" cy="369332"/>
            </a:xfrm>
            <a:prstGeom prst="rect">
              <a:avLst/>
            </a:prstGeom>
            <a:solidFill>
              <a:schemeClr val="bg1"/>
            </a:solidFill>
          </p:spPr>
          <p:txBody>
            <a:bodyPr wrap="none" rtlCol="0">
              <a:spAutoFit/>
            </a:bodyPr>
            <a:lstStyle/>
            <a:p>
              <a:r>
                <a:rPr lang="fr-FR" dirty="0"/>
                <a:t>2</a:t>
              </a:r>
            </a:p>
          </p:txBody>
        </p:sp>
        <p:sp>
          <p:nvSpPr>
            <p:cNvPr id="21" name="ZoneTexte 20">
              <a:extLst>
                <a:ext uri="{FF2B5EF4-FFF2-40B4-BE49-F238E27FC236}">
                  <a16:creationId xmlns:a16="http://schemas.microsoft.com/office/drawing/2014/main" id="{07D5BBAC-382F-4D6D-9F92-3BBE1DF114EA}"/>
                </a:ext>
              </a:extLst>
            </p:cNvPr>
            <p:cNvSpPr txBox="1"/>
            <p:nvPr/>
          </p:nvSpPr>
          <p:spPr>
            <a:xfrm>
              <a:off x="7340770" y="3865880"/>
              <a:ext cx="301686" cy="369332"/>
            </a:xfrm>
            <a:prstGeom prst="rect">
              <a:avLst/>
            </a:prstGeom>
            <a:solidFill>
              <a:schemeClr val="bg1"/>
            </a:solidFill>
          </p:spPr>
          <p:txBody>
            <a:bodyPr wrap="none" rtlCol="0">
              <a:spAutoFit/>
            </a:bodyPr>
            <a:lstStyle/>
            <a:p>
              <a:r>
                <a:rPr lang="fr-FR" dirty="0"/>
                <a:t>1</a:t>
              </a:r>
            </a:p>
          </p:txBody>
        </p:sp>
      </p:grpSp>
      <p:sp>
        <p:nvSpPr>
          <p:cNvPr id="22" name="ZoneTexte 21">
            <a:extLst>
              <a:ext uri="{FF2B5EF4-FFF2-40B4-BE49-F238E27FC236}">
                <a16:creationId xmlns:a16="http://schemas.microsoft.com/office/drawing/2014/main" id="{3F035756-A408-44DD-B719-C95638F4D423}"/>
              </a:ext>
            </a:extLst>
          </p:cNvPr>
          <p:cNvSpPr txBox="1"/>
          <p:nvPr/>
        </p:nvSpPr>
        <p:spPr>
          <a:xfrm>
            <a:off x="6814061" y="6470006"/>
            <a:ext cx="1520224" cy="276999"/>
          </a:xfrm>
          <a:prstGeom prst="rect">
            <a:avLst/>
          </a:prstGeom>
          <a:noFill/>
        </p:spPr>
        <p:txBody>
          <a:bodyPr wrap="none" rtlCol="0">
            <a:spAutoFit/>
          </a:bodyPr>
          <a:lstStyle/>
          <a:p>
            <a:r>
              <a:rPr lang="fr-FR" sz="1200" dirty="0" err="1"/>
              <a:t>Rabillard</a:t>
            </a:r>
            <a:r>
              <a:rPr lang="fr-FR" sz="1200" dirty="0"/>
              <a:t> et al. (2018)</a:t>
            </a:r>
          </a:p>
        </p:txBody>
      </p:sp>
      <p:sp>
        <p:nvSpPr>
          <p:cNvPr id="26" name="Rectangle 25">
            <a:extLst>
              <a:ext uri="{FF2B5EF4-FFF2-40B4-BE49-F238E27FC236}">
                <a16:creationId xmlns:a16="http://schemas.microsoft.com/office/drawing/2014/main" id="{C0E1BA13-E6F8-4FAD-88B1-2501C4ED3015}"/>
              </a:ext>
            </a:extLst>
          </p:cNvPr>
          <p:cNvSpPr/>
          <p:nvPr/>
        </p:nvSpPr>
        <p:spPr>
          <a:xfrm>
            <a:off x="257701" y="1602848"/>
            <a:ext cx="514086" cy="29306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8793740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CA76BCC3-17B8-434D-BDBA-ECBBC1BE6375}"/>
              </a:ext>
            </a:extLst>
          </p:cNvPr>
          <p:cNvSpPr/>
          <p:nvPr/>
        </p:nvSpPr>
        <p:spPr>
          <a:xfrm>
            <a:off x="472378" y="1177384"/>
            <a:ext cx="502920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0BB2DFFE-E94C-468D-84A6-B3EB5AA96A12}"/>
              </a:ext>
            </a:extLst>
          </p:cNvPr>
          <p:cNvPicPr>
            <a:picLocks noChangeAspect="1"/>
          </p:cNvPicPr>
          <p:nvPr/>
        </p:nvPicPr>
        <p:blipFill>
          <a:blip r:embed="rId4"/>
          <a:stretch>
            <a:fillRect/>
          </a:stretch>
        </p:blipFill>
        <p:spPr>
          <a:xfrm>
            <a:off x="0" y="1197020"/>
            <a:ext cx="7691315" cy="4122413"/>
          </a:xfrm>
          <a:prstGeom prst="rect">
            <a:avLst/>
          </a:prstGeom>
        </p:spPr>
      </p:pic>
      <p:pic>
        <p:nvPicPr>
          <p:cNvPr id="3" name="core_complex">
            <a:hlinkClick r:id="" action="ppaction://media"/>
            <a:extLst>
              <a:ext uri="{FF2B5EF4-FFF2-40B4-BE49-F238E27FC236}">
                <a16:creationId xmlns:a16="http://schemas.microsoft.com/office/drawing/2014/main" id="{A9F06236-1413-4E57-88A3-B61F39F377A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2524" t="56853" r="31359" b="16869"/>
          <a:stretch/>
        </p:blipFill>
        <p:spPr>
          <a:xfrm>
            <a:off x="2911875" y="4208705"/>
            <a:ext cx="6312024" cy="2583215"/>
          </a:xfrm>
          <a:prstGeom prst="rect">
            <a:avLst/>
          </a:prstGeom>
        </p:spPr>
      </p:pic>
      <p:sp>
        <p:nvSpPr>
          <p:cNvPr id="13" name="ZoneTexte 12">
            <a:extLst>
              <a:ext uri="{FF2B5EF4-FFF2-40B4-BE49-F238E27FC236}">
                <a16:creationId xmlns:a16="http://schemas.microsoft.com/office/drawing/2014/main" id="{C49A6949-F92D-456A-A1AA-38AF3A89A26C}"/>
              </a:ext>
            </a:extLst>
          </p:cNvPr>
          <p:cNvSpPr txBox="1"/>
          <p:nvPr/>
        </p:nvSpPr>
        <p:spPr>
          <a:xfrm>
            <a:off x="1652386" y="915774"/>
            <a:ext cx="5839227" cy="523220"/>
          </a:xfrm>
          <a:prstGeom prst="rect">
            <a:avLst/>
          </a:prstGeom>
          <a:noFill/>
        </p:spPr>
        <p:txBody>
          <a:bodyPr wrap="none" rtlCol="0">
            <a:spAutoFit/>
          </a:bodyPr>
          <a:lstStyle/>
          <a:p>
            <a:r>
              <a:rPr lang="fr-FR" sz="2800" b="1" dirty="0">
                <a:solidFill>
                  <a:srgbClr val="FF0000"/>
                </a:solidFill>
              </a:rPr>
              <a:t>Les détachements et les </a:t>
            </a:r>
            <a:r>
              <a:rPr lang="fr-FR" sz="2800" b="1" dirty="0" err="1">
                <a:solidFill>
                  <a:srgbClr val="FF0000"/>
                </a:solidFill>
              </a:rPr>
              <a:t>core-complex</a:t>
            </a:r>
            <a:endParaRPr lang="fr-FR" sz="2800" b="1" dirty="0">
              <a:solidFill>
                <a:srgbClr val="FF0000"/>
              </a:solidFill>
            </a:endParaRPr>
          </a:p>
        </p:txBody>
      </p:sp>
      <p:sp>
        <p:nvSpPr>
          <p:cNvPr id="5" name="ZoneTexte 4">
            <a:extLst>
              <a:ext uri="{FF2B5EF4-FFF2-40B4-BE49-F238E27FC236}">
                <a16:creationId xmlns:a16="http://schemas.microsoft.com/office/drawing/2014/main" id="{308569D5-4555-4B58-BC2E-675522C878BA}"/>
              </a:ext>
            </a:extLst>
          </p:cNvPr>
          <p:cNvSpPr txBox="1"/>
          <p:nvPr/>
        </p:nvSpPr>
        <p:spPr>
          <a:xfrm>
            <a:off x="794351" y="6027938"/>
            <a:ext cx="2414059" cy="276999"/>
          </a:xfrm>
          <a:prstGeom prst="rect">
            <a:avLst/>
          </a:prstGeom>
          <a:noFill/>
        </p:spPr>
        <p:txBody>
          <a:bodyPr wrap="none" rtlCol="0">
            <a:spAutoFit/>
          </a:bodyPr>
          <a:lstStyle/>
          <a:p>
            <a:r>
              <a:rPr lang="fr-FR" sz="1200" dirty="0"/>
              <a:t>Figure et animation: Haakon </a:t>
            </a:r>
            <a:r>
              <a:rPr lang="fr-FR" sz="1200" dirty="0" err="1"/>
              <a:t>Fossen</a:t>
            </a:r>
            <a:endParaRPr lang="fr-FR" sz="1200" dirty="0"/>
          </a:p>
        </p:txBody>
      </p:sp>
    </p:spTree>
    <p:extLst>
      <p:ext uri="{BB962C8B-B14F-4D97-AF65-F5344CB8AC3E}">
        <p14:creationId xmlns:p14="http://schemas.microsoft.com/office/powerpoint/2010/main" val="366171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3" name="ZoneTexte 2">
            <a:extLst>
              <a:ext uri="{FF2B5EF4-FFF2-40B4-BE49-F238E27FC236}">
                <a16:creationId xmlns:a16="http://schemas.microsoft.com/office/drawing/2014/main" id="{B3C093F6-333B-4A88-A97B-08F057587918}"/>
              </a:ext>
            </a:extLst>
          </p:cNvPr>
          <p:cNvSpPr txBox="1"/>
          <p:nvPr/>
        </p:nvSpPr>
        <p:spPr>
          <a:xfrm>
            <a:off x="1995301" y="1940183"/>
            <a:ext cx="6080895" cy="3970318"/>
          </a:xfrm>
          <a:prstGeom prst="rect">
            <a:avLst/>
          </a:prstGeom>
          <a:noFill/>
        </p:spPr>
        <p:txBody>
          <a:bodyPr wrap="none" rtlCol="0">
            <a:spAutoFit/>
          </a:bodyPr>
          <a:lstStyle/>
          <a:p>
            <a:pPr marL="285750" indent="-285750">
              <a:buFont typeface="Wingdings" panose="05000000000000000000" pitchFamily="2" charset="2"/>
              <a:buChar char="Ø"/>
            </a:pPr>
            <a:r>
              <a:rPr lang="fr-FR" sz="2800" dirty="0">
                <a:solidFill>
                  <a:schemeClr val="bg1">
                    <a:lumMod val="85000"/>
                  </a:schemeClr>
                </a:solidFill>
              </a:rPr>
              <a:t>Les zones de rifts</a:t>
            </a:r>
          </a:p>
          <a:p>
            <a:r>
              <a:rPr lang="fr-FR" sz="2800" dirty="0">
                <a:solidFill>
                  <a:schemeClr val="bg1">
                    <a:lumMod val="85000"/>
                  </a:schemeClr>
                </a:solidFill>
              </a:rPr>
              <a:t>	Rifts actifs vs. Passifs</a:t>
            </a:r>
          </a:p>
          <a:p>
            <a:r>
              <a:rPr lang="fr-FR" sz="2800" dirty="0">
                <a:solidFill>
                  <a:schemeClr val="bg1">
                    <a:lumMod val="85000"/>
                  </a:schemeClr>
                </a:solidFill>
              </a:rPr>
              <a:t>	Marge volcanique vs non volcaniques</a:t>
            </a:r>
          </a:p>
          <a:p>
            <a:pPr marL="285750" indent="-285750">
              <a:buFont typeface="Wingdings" panose="05000000000000000000" pitchFamily="2" charset="2"/>
              <a:buChar char="Ø"/>
            </a:pPr>
            <a:r>
              <a:rPr lang="fr-FR" sz="2800" dirty="0">
                <a:solidFill>
                  <a:schemeClr val="bg1">
                    <a:lumMod val="85000"/>
                  </a:schemeClr>
                </a:solidFill>
              </a:rPr>
              <a:t>Extension d’arrière-arc</a:t>
            </a:r>
          </a:p>
          <a:p>
            <a:pPr marL="285750" indent="-285750">
              <a:buFont typeface="Wingdings" panose="05000000000000000000" pitchFamily="2" charset="2"/>
              <a:buChar char="Ø"/>
            </a:pPr>
            <a:r>
              <a:rPr lang="fr-FR" sz="2800" dirty="0">
                <a:solidFill>
                  <a:schemeClr val="bg1">
                    <a:lumMod val="85000"/>
                  </a:schemeClr>
                </a:solidFill>
              </a:rPr>
              <a:t>Les détachement et les </a:t>
            </a:r>
            <a:r>
              <a:rPr lang="fr-FR" sz="2800" dirty="0" err="1">
                <a:solidFill>
                  <a:schemeClr val="bg1">
                    <a:lumMod val="85000"/>
                  </a:schemeClr>
                </a:solidFill>
              </a:rPr>
              <a:t>core-complex</a:t>
            </a:r>
            <a:endParaRPr lang="fr-FR" sz="2800" dirty="0">
              <a:solidFill>
                <a:schemeClr val="bg1">
                  <a:lumMod val="85000"/>
                </a:schemeClr>
              </a:solidFill>
            </a:endParaRPr>
          </a:p>
          <a:p>
            <a:pPr marL="285750" indent="-285750">
              <a:buFont typeface="Wingdings" panose="05000000000000000000" pitchFamily="2" charset="2"/>
              <a:buChar char="Ø"/>
            </a:pPr>
            <a:r>
              <a:rPr lang="fr-FR" sz="2800" b="1" dirty="0">
                <a:solidFill>
                  <a:srgbClr val="FF0000"/>
                </a:solidFill>
              </a:rPr>
              <a:t>Extension </a:t>
            </a:r>
            <a:r>
              <a:rPr lang="fr-FR" sz="2800" b="1" dirty="0" err="1">
                <a:solidFill>
                  <a:srgbClr val="FF0000"/>
                </a:solidFill>
              </a:rPr>
              <a:t>syn</a:t>
            </a:r>
            <a:r>
              <a:rPr lang="fr-FR" sz="2800" b="1" dirty="0">
                <a:solidFill>
                  <a:srgbClr val="FF0000"/>
                </a:solidFill>
              </a:rPr>
              <a:t>-orogénique</a:t>
            </a:r>
          </a:p>
          <a:p>
            <a:pPr marL="285750" indent="-285750">
              <a:buFont typeface="Wingdings" panose="05000000000000000000" pitchFamily="2" charset="2"/>
              <a:buChar char="Ø"/>
            </a:pPr>
            <a:r>
              <a:rPr lang="fr-FR" sz="2800" dirty="0"/>
              <a:t>Extension post-orogénique</a:t>
            </a:r>
          </a:p>
          <a:p>
            <a:pPr marL="285750" indent="-285750">
              <a:buFont typeface="Wingdings" panose="05000000000000000000" pitchFamily="2" charset="2"/>
              <a:buChar char="Ø"/>
            </a:pPr>
            <a:r>
              <a:rPr lang="fr-FR" sz="2800" dirty="0"/>
              <a:t>La tectonique gravitaire</a:t>
            </a:r>
          </a:p>
          <a:p>
            <a:pPr marL="285750" indent="-285750">
              <a:buFont typeface="Wingdings" panose="05000000000000000000" pitchFamily="2" charset="2"/>
              <a:buChar char="Ø"/>
            </a:pPr>
            <a:r>
              <a:rPr lang="fr-FR" sz="2800" dirty="0"/>
              <a:t>Les zones de relai entre deux failles</a:t>
            </a:r>
          </a:p>
        </p:txBody>
      </p:sp>
      <p:sp>
        <p:nvSpPr>
          <p:cNvPr id="6" name="ZoneTexte 5">
            <a:extLst>
              <a:ext uri="{FF2B5EF4-FFF2-40B4-BE49-F238E27FC236}">
                <a16:creationId xmlns:a16="http://schemas.microsoft.com/office/drawing/2014/main" id="{C0AD6301-21A9-4531-9B5C-1074FAA810B7}"/>
              </a:ext>
            </a:extLst>
          </p:cNvPr>
          <p:cNvSpPr txBox="1"/>
          <p:nvPr/>
        </p:nvSpPr>
        <p:spPr>
          <a:xfrm>
            <a:off x="861400" y="1145509"/>
            <a:ext cx="7421199" cy="523220"/>
          </a:xfrm>
          <a:prstGeom prst="rect">
            <a:avLst/>
          </a:prstGeom>
          <a:noFill/>
        </p:spPr>
        <p:txBody>
          <a:bodyPr wrap="none" rtlCol="0">
            <a:spAutoFit/>
          </a:bodyPr>
          <a:lstStyle/>
          <a:p>
            <a:r>
              <a:rPr lang="fr-FR" sz="2800" b="1" dirty="0">
                <a:solidFill>
                  <a:srgbClr val="FF0000"/>
                </a:solidFill>
              </a:rPr>
              <a:t>Où trouve-t-on les failles normales et pourquoi ?</a:t>
            </a:r>
          </a:p>
        </p:txBody>
      </p:sp>
    </p:spTree>
    <p:extLst>
      <p:ext uri="{BB962C8B-B14F-4D97-AF65-F5344CB8AC3E}">
        <p14:creationId xmlns:p14="http://schemas.microsoft.com/office/powerpoint/2010/main" val="20026933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5" name="ZoneTexte 4">
            <a:extLst>
              <a:ext uri="{FF2B5EF4-FFF2-40B4-BE49-F238E27FC236}">
                <a16:creationId xmlns:a16="http://schemas.microsoft.com/office/drawing/2014/main" id="{BE0BECFF-6AF1-4471-B576-1AA49D08EA9B}"/>
              </a:ext>
            </a:extLst>
          </p:cNvPr>
          <p:cNvSpPr txBox="1"/>
          <p:nvPr/>
        </p:nvSpPr>
        <p:spPr>
          <a:xfrm>
            <a:off x="2664423" y="946321"/>
            <a:ext cx="4028282" cy="523220"/>
          </a:xfrm>
          <a:prstGeom prst="rect">
            <a:avLst/>
          </a:prstGeom>
          <a:noFill/>
        </p:spPr>
        <p:txBody>
          <a:bodyPr wrap="none" rtlCol="0">
            <a:spAutoFit/>
          </a:bodyPr>
          <a:lstStyle/>
          <a:p>
            <a:r>
              <a:rPr lang="fr-FR" sz="2800" b="1" dirty="0">
                <a:solidFill>
                  <a:srgbClr val="FF0000"/>
                </a:solidFill>
              </a:rPr>
              <a:t>Extension </a:t>
            </a:r>
            <a:r>
              <a:rPr lang="fr-FR" sz="2800" b="1" dirty="0" err="1">
                <a:solidFill>
                  <a:srgbClr val="FF0000"/>
                </a:solidFill>
              </a:rPr>
              <a:t>syn</a:t>
            </a:r>
            <a:r>
              <a:rPr lang="fr-FR" sz="2800" b="1" dirty="0">
                <a:solidFill>
                  <a:srgbClr val="FF0000"/>
                </a:solidFill>
              </a:rPr>
              <a:t>-orogénique</a:t>
            </a:r>
          </a:p>
        </p:txBody>
      </p:sp>
      <p:sp>
        <p:nvSpPr>
          <p:cNvPr id="3" name="ZoneTexte 2">
            <a:extLst>
              <a:ext uri="{FF2B5EF4-FFF2-40B4-BE49-F238E27FC236}">
                <a16:creationId xmlns:a16="http://schemas.microsoft.com/office/drawing/2014/main" id="{77999374-8E12-419B-ADAC-DCCB8FFB1EFF}"/>
              </a:ext>
            </a:extLst>
          </p:cNvPr>
          <p:cNvSpPr txBox="1"/>
          <p:nvPr/>
        </p:nvSpPr>
        <p:spPr>
          <a:xfrm>
            <a:off x="1421294" y="1592422"/>
            <a:ext cx="6514540" cy="369332"/>
          </a:xfrm>
          <a:prstGeom prst="rect">
            <a:avLst/>
          </a:prstGeom>
          <a:noFill/>
        </p:spPr>
        <p:txBody>
          <a:bodyPr wrap="none" rtlCol="0">
            <a:spAutoFit/>
          </a:bodyPr>
          <a:lstStyle/>
          <a:p>
            <a:r>
              <a:rPr lang="fr-FR" dirty="0"/>
              <a:t>Exemple de l’</a:t>
            </a:r>
            <a:r>
              <a:rPr lang="fr-FR" dirty="0" err="1"/>
              <a:t>Hymalaya</a:t>
            </a:r>
            <a:r>
              <a:rPr lang="fr-FR" dirty="0"/>
              <a:t> et de la collision Inde vs. Asie (il y a ~50 Ma)</a:t>
            </a:r>
          </a:p>
        </p:txBody>
      </p:sp>
      <p:pic>
        <p:nvPicPr>
          <p:cNvPr id="6" name="Himalayas-simon.mov">
            <a:hlinkClick r:id="" action="ppaction://media"/>
            <a:extLst>
              <a:ext uri="{FF2B5EF4-FFF2-40B4-BE49-F238E27FC236}">
                <a16:creationId xmlns:a16="http://schemas.microsoft.com/office/drawing/2014/main" id="{830BB89B-B2C4-42A1-8199-840126573AEE}"/>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t="21513"/>
          <a:stretch>
            <a:fillRect/>
          </a:stretch>
        </p:blipFill>
        <p:spPr bwMode="auto">
          <a:xfrm>
            <a:off x="604007" y="2085095"/>
            <a:ext cx="7865258" cy="4588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946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7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5" name="ZoneTexte 4">
            <a:extLst>
              <a:ext uri="{FF2B5EF4-FFF2-40B4-BE49-F238E27FC236}">
                <a16:creationId xmlns:a16="http://schemas.microsoft.com/office/drawing/2014/main" id="{BE0BECFF-6AF1-4471-B576-1AA49D08EA9B}"/>
              </a:ext>
            </a:extLst>
          </p:cNvPr>
          <p:cNvSpPr txBox="1"/>
          <p:nvPr/>
        </p:nvSpPr>
        <p:spPr>
          <a:xfrm>
            <a:off x="2664423" y="946321"/>
            <a:ext cx="4028282" cy="523220"/>
          </a:xfrm>
          <a:prstGeom prst="rect">
            <a:avLst/>
          </a:prstGeom>
          <a:noFill/>
        </p:spPr>
        <p:txBody>
          <a:bodyPr wrap="none" rtlCol="0">
            <a:spAutoFit/>
          </a:bodyPr>
          <a:lstStyle/>
          <a:p>
            <a:r>
              <a:rPr lang="fr-FR" sz="2800" b="1" dirty="0">
                <a:solidFill>
                  <a:srgbClr val="FF0000"/>
                </a:solidFill>
              </a:rPr>
              <a:t>Extension </a:t>
            </a:r>
            <a:r>
              <a:rPr lang="fr-FR" sz="2800" b="1" dirty="0" err="1">
                <a:solidFill>
                  <a:srgbClr val="FF0000"/>
                </a:solidFill>
              </a:rPr>
              <a:t>syn</a:t>
            </a:r>
            <a:r>
              <a:rPr lang="fr-FR" sz="2800" b="1" dirty="0">
                <a:solidFill>
                  <a:srgbClr val="FF0000"/>
                </a:solidFill>
              </a:rPr>
              <a:t>-orogénique</a:t>
            </a:r>
          </a:p>
        </p:txBody>
      </p:sp>
      <p:pic>
        <p:nvPicPr>
          <p:cNvPr id="2" name="Image 1">
            <a:extLst>
              <a:ext uri="{FF2B5EF4-FFF2-40B4-BE49-F238E27FC236}">
                <a16:creationId xmlns:a16="http://schemas.microsoft.com/office/drawing/2014/main" id="{7E1E5008-CC96-41A4-B83B-EE2B56904413}"/>
              </a:ext>
            </a:extLst>
          </p:cNvPr>
          <p:cNvPicPr>
            <a:picLocks noChangeAspect="1"/>
          </p:cNvPicPr>
          <p:nvPr/>
        </p:nvPicPr>
        <p:blipFill>
          <a:blip r:embed="rId2"/>
          <a:stretch>
            <a:fillRect/>
          </a:stretch>
        </p:blipFill>
        <p:spPr>
          <a:xfrm>
            <a:off x="57150" y="1901120"/>
            <a:ext cx="9029700" cy="4238625"/>
          </a:xfrm>
          <a:prstGeom prst="rect">
            <a:avLst/>
          </a:prstGeom>
        </p:spPr>
      </p:pic>
    </p:spTree>
    <p:extLst>
      <p:ext uri="{BB962C8B-B14F-4D97-AF65-F5344CB8AC3E}">
        <p14:creationId xmlns:p14="http://schemas.microsoft.com/office/powerpoint/2010/main" val="19145548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pic>
        <p:nvPicPr>
          <p:cNvPr id="2" name="Image 1">
            <a:extLst>
              <a:ext uri="{FF2B5EF4-FFF2-40B4-BE49-F238E27FC236}">
                <a16:creationId xmlns:a16="http://schemas.microsoft.com/office/drawing/2014/main" id="{7E1E5008-CC96-41A4-B83B-EE2B56904413}"/>
              </a:ext>
            </a:extLst>
          </p:cNvPr>
          <p:cNvPicPr>
            <a:picLocks noChangeAspect="1"/>
          </p:cNvPicPr>
          <p:nvPr/>
        </p:nvPicPr>
        <p:blipFill>
          <a:blip r:embed="rId2"/>
          <a:stretch>
            <a:fillRect/>
          </a:stretch>
        </p:blipFill>
        <p:spPr>
          <a:xfrm>
            <a:off x="57150" y="1901120"/>
            <a:ext cx="9029700" cy="4238625"/>
          </a:xfrm>
          <a:prstGeom prst="rect">
            <a:avLst/>
          </a:prstGeom>
        </p:spPr>
      </p:pic>
      <p:pic>
        <p:nvPicPr>
          <p:cNvPr id="3" name="Image 2">
            <a:extLst>
              <a:ext uri="{FF2B5EF4-FFF2-40B4-BE49-F238E27FC236}">
                <a16:creationId xmlns:a16="http://schemas.microsoft.com/office/drawing/2014/main" id="{86D7C4E0-CF07-49EF-93BE-EE6391CE462A}"/>
              </a:ext>
            </a:extLst>
          </p:cNvPr>
          <p:cNvPicPr>
            <a:picLocks noChangeAspect="1"/>
          </p:cNvPicPr>
          <p:nvPr/>
        </p:nvPicPr>
        <p:blipFill rotWithShape="1">
          <a:blip r:embed="rId3"/>
          <a:srcRect t="3259"/>
          <a:stretch/>
        </p:blipFill>
        <p:spPr>
          <a:xfrm>
            <a:off x="195262" y="1592652"/>
            <a:ext cx="8753475" cy="4561217"/>
          </a:xfrm>
          <a:prstGeom prst="rect">
            <a:avLst/>
          </a:prstGeom>
        </p:spPr>
      </p:pic>
      <p:sp>
        <p:nvSpPr>
          <p:cNvPr id="6" name="ZoneTexte 5">
            <a:extLst>
              <a:ext uri="{FF2B5EF4-FFF2-40B4-BE49-F238E27FC236}">
                <a16:creationId xmlns:a16="http://schemas.microsoft.com/office/drawing/2014/main" id="{08F165CA-275F-4D7B-ACFF-2D138D3ED005}"/>
              </a:ext>
            </a:extLst>
          </p:cNvPr>
          <p:cNvSpPr txBox="1"/>
          <p:nvPr/>
        </p:nvSpPr>
        <p:spPr>
          <a:xfrm>
            <a:off x="2664423" y="946321"/>
            <a:ext cx="4028282" cy="523220"/>
          </a:xfrm>
          <a:prstGeom prst="rect">
            <a:avLst/>
          </a:prstGeom>
          <a:noFill/>
        </p:spPr>
        <p:txBody>
          <a:bodyPr wrap="none" rtlCol="0">
            <a:spAutoFit/>
          </a:bodyPr>
          <a:lstStyle/>
          <a:p>
            <a:r>
              <a:rPr lang="fr-FR" sz="2800" b="1" dirty="0">
                <a:solidFill>
                  <a:srgbClr val="FF0000"/>
                </a:solidFill>
              </a:rPr>
              <a:t>Extension </a:t>
            </a:r>
            <a:r>
              <a:rPr lang="fr-FR" sz="2800" b="1" dirty="0" err="1">
                <a:solidFill>
                  <a:srgbClr val="FF0000"/>
                </a:solidFill>
              </a:rPr>
              <a:t>syn</a:t>
            </a:r>
            <a:r>
              <a:rPr lang="fr-FR" sz="2800" b="1" dirty="0">
                <a:solidFill>
                  <a:srgbClr val="FF0000"/>
                </a:solidFill>
              </a:rPr>
              <a:t>-orogénique</a:t>
            </a:r>
          </a:p>
        </p:txBody>
      </p:sp>
      <p:sp>
        <p:nvSpPr>
          <p:cNvPr id="4" name="Rectangle 3">
            <a:extLst>
              <a:ext uri="{FF2B5EF4-FFF2-40B4-BE49-F238E27FC236}">
                <a16:creationId xmlns:a16="http://schemas.microsoft.com/office/drawing/2014/main" id="{4C6178A7-F905-4467-BCD0-5BC0C9526202}"/>
              </a:ext>
            </a:extLst>
          </p:cNvPr>
          <p:cNvSpPr/>
          <p:nvPr/>
        </p:nvSpPr>
        <p:spPr>
          <a:xfrm>
            <a:off x="195262" y="1469541"/>
            <a:ext cx="1297978" cy="3508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502215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Rectangle 3">
            <a:extLst>
              <a:ext uri="{FF2B5EF4-FFF2-40B4-BE49-F238E27FC236}">
                <a16:creationId xmlns:a16="http://schemas.microsoft.com/office/drawing/2014/main" id="{4C6178A7-F905-4467-BCD0-5BC0C9526202}"/>
              </a:ext>
            </a:extLst>
          </p:cNvPr>
          <p:cNvSpPr/>
          <p:nvPr/>
        </p:nvSpPr>
        <p:spPr>
          <a:xfrm>
            <a:off x="195262" y="1469541"/>
            <a:ext cx="1297978" cy="3508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C3A8F537-5141-4E3E-AD5F-B3B7A2AF32E3}"/>
              </a:ext>
            </a:extLst>
          </p:cNvPr>
          <p:cNvPicPr>
            <a:picLocks noChangeAspect="1"/>
          </p:cNvPicPr>
          <p:nvPr/>
        </p:nvPicPr>
        <p:blipFill>
          <a:blip r:embed="rId2"/>
          <a:stretch>
            <a:fillRect/>
          </a:stretch>
        </p:blipFill>
        <p:spPr>
          <a:xfrm>
            <a:off x="199631" y="1339145"/>
            <a:ext cx="8782050" cy="4800600"/>
          </a:xfrm>
          <a:prstGeom prst="rect">
            <a:avLst/>
          </a:prstGeom>
        </p:spPr>
      </p:pic>
      <p:sp>
        <p:nvSpPr>
          <p:cNvPr id="12" name="Rectangle 11">
            <a:extLst>
              <a:ext uri="{FF2B5EF4-FFF2-40B4-BE49-F238E27FC236}">
                <a16:creationId xmlns:a16="http://schemas.microsoft.com/office/drawing/2014/main" id="{C3C1FA07-A37B-4AB8-80E5-B61609CF9CBA}"/>
              </a:ext>
            </a:extLst>
          </p:cNvPr>
          <p:cNvSpPr/>
          <p:nvPr/>
        </p:nvSpPr>
        <p:spPr>
          <a:xfrm>
            <a:off x="280550" y="1294105"/>
            <a:ext cx="3677482" cy="56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08F165CA-275F-4D7B-ACFF-2D138D3ED005}"/>
              </a:ext>
            </a:extLst>
          </p:cNvPr>
          <p:cNvSpPr txBox="1"/>
          <p:nvPr/>
        </p:nvSpPr>
        <p:spPr>
          <a:xfrm>
            <a:off x="2664423" y="946321"/>
            <a:ext cx="4028282" cy="523220"/>
          </a:xfrm>
          <a:prstGeom prst="rect">
            <a:avLst/>
          </a:prstGeom>
          <a:noFill/>
        </p:spPr>
        <p:txBody>
          <a:bodyPr wrap="none" rtlCol="0">
            <a:spAutoFit/>
          </a:bodyPr>
          <a:lstStyle/>
          <a:p>
            <a:r>
              <a:rPr lang="fr-FR" sz="2800" b="1" dirty="0">
                <a:solidFill>
                  <a:srgbClr val="FF0000"/>
                </a:solidFill>
              </a:rPr>
              <a:t>Extension </a:t>
            </a:r>
            <a:r>
              <a:rPr lang="fr-FR" sz="2800" b="1" dirty="0" err="1">
                <a:solidFill>
                  <a:srgbClr val="FF0000"/>
                </a:solidFill>
              </a:rPr>
              <a:t>syn</a:t>
            </a:r>
            <a:r>
              <a:rPr lang="fr-FR" sz="2800" b="1" dirty="0">
                <a:solidFill>
                  <a:srgbClr val="FF0000"/>
                </a:solidFill>
              </a:rPr>
              <a:t>-orogénique</a:t>
            </a:r>
          </a:p>
        </p:txBody>
      </p:sp>
    </p:spTree>
    <p:extLst>
      <p:ext uri="{BB962C8B-B14F-4D97-AF65-F5344CB8AC3E}">
        <p14:creationId xmlns:p14="http://schemas.microsoft.com/office/powerpoint/2010/main" val="19798605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5" name="ZoneTexte 4">
            <a:extLst>
              <a:ext uri="{FF2B5EF4-FFF2-40B4-BE49-F238E27FC236}">
                <a16:creationId xmlns:a16="http://schemas.microsoft.com/office/drawing/2014/main" id="{BE0BECFF-6AF1-4471-B576-1AA49D08EA9B}"/>
              </a:ext>
            </a:extLst>
          </p:cNvPr>
          <p:cNvSpPr txBox="1"/>
          <p:nvPr/>
        </p:nvSpPr>
        <p:spPr>
          <a:xfrm>
            <a:off x="2664423" y="946321"/>
            <a:ext cx="4028282" cy="523220"/>
          </a:xfrm>
          <a:prstGeom prst="rect">
            <a:avLst/>
          </a:prstGeom>
          <a:noFill/>
        </p:spPr>
        <p:txBody>
          <a:bodyPr wrap="none" rtlCol="0">
            <a:spAutoFit/>
          </a:bodyPr>
          <a:lstStyle/>
          <a:p>
            <a:r>
              <a:rPr lang="fr-FR" sz="2800" b="1" dirty="0">
                <a:solidFill>
                  <a:srgbClr val="FF0000"/>
                </a:solidFill>
              </a:rPr>
              <a:t>Extension </a:t>
            </a:r>
            <a:r>
              <a:rPr lang="fr-FR" sz="2800" b="1" dirty="0" err="1">
                <a:solidFill>
                  <a:srgbClr val="FF0000"/>
                </a:solidFill>
              </a:rPr>
              <a:t>syn</a:t>
            </a:r>
            <a:r>
              <a:rPr lang="fr-FR" sz="2800" b="1" dirty="0">
                <a:solidFill>
                  <a:srgbClr val="FF0000"/>
                </a:solidFill>
              </a:rPr>
              <a:t>-orogénique</a:t>
            </a:r>
          </a:p>
        </p:txBody>
      </p:sp>
      <p:sp>
        <p:nvSpPr>
          <p:cNvPr id="7" name="ZoneTexte 6">
            <a:extLst>
              <a:ext uri="{FF2B5EF4-FFF2-40B4-BE49-F238E27FC236}">
                <a16:creationId xmlns:a16="http://schemas.microsoft.com/office/drawing/2014/main" id="{5F816B1F-4CBB-4156-8638-FD1A4DFC0DDD}"/>
              </a:ext>
            </a:extLst>
          </p:cNvPr>
          <p:cNvSpPr txBox="1"/>
          <p:nvPr/>
        </p:nvSpPr>
        <p:spPr>
          <a:xfrm>
            <a:off x="6899918" y="946321"/>
            <a:ext cx="2382696" cy="923330"/>
          </a:xfrm>
          <a:prstGeom prst="rect">
            <a:avLst/>
          </a:prstGeom>
          <a:noFill/>
        </p:spPr>
        <p:txBody>
          <a:bodyPr wrap="square" rtlCol="0">
            <a:spAutoFit/>
          </a:bodyPr>
          <a:lstStyle/>
          <a:p>
            <a:r>
              <a:rPr lang="fr-FR" dirty="0">
                <a:solidFill>
                  <a:srgbClr val="FF0000"/>
                </a:solidFill>
              </a:rPr>
              <a:t>Coupe géologique </a:t>
            </a:r>
          </a:p>
          <a:p>
            <a:r>
              <a:rPr lang="fr-FR" dirty="0">
                <a:solidFill>
                  <a:srgbClr val="FF0000"/>
                </a:solidFill>
              </a:rPr>
              <a:t>de la vallée de la Kali </a:t>
            </a:r>
            <a:r>
              <a:rPr lang="fr-FR" dirty="0" err="1">
                <a:solidFill>
                  <a:srgbClr val="FF0000"/>
                </a:solidFill>
              </a:rPr>
              <a:t>Gandaki</a:t>
            </a:r>
            <a:r>
              <a:rPr lang="fr-FR" dirty="0">
                <a:solidFill>
                  <a:srgbClr val="FF0000"/>
                </a:solidFill>
              </a:rPr>
              <a:t> </a:t>
            </a:r>
          </a:p>
        </p:txBody>
      </p:sp>
      <p:pic>
        <p:nvPicPr>
          <p:cNvPr id="8" name="Picture 5" descr="Takhola">
            <a:extLst>
              <a:ext uri="{FF2B5EF4-FFF2-40B4-BE49-F238E27FC236}">
                <a16:creationId xmlns:a16="http://schemas.microsoft.com/office/drawing/2014/main" id="{041F16C3-8A04-4B5C-A626-FEC762C65B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756303"/>
            <a:ext cx="8639175"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 descr="Une image contenant montagne, extérieur, vallée, canyon&#10;&#10;Description générée automatiquement">
            <a:extLst>
              <a:ext uri="{FF2B5EF4-FFF2-40B4-BE49-F238E27FC236}">
                <a16:creationId xmlns:a16="http://schemas.microsoft.com/office/drawing/2014/main" id="{E82A2931-42C5-4E00-B497-A3D817C8C22E}"/>
              </a:ext>
            </a:extLst>
          </p:cNvPr>
          <p:cNvPicPr>
            <a:picLocks noChangeAspect="1"/>
          </p:cNvPicPr>
          <p:nvPr/>
        </p:nvPicPr>
        <p:blipFill rotWithShape="1">
          <a:blip r:embed="rId3">
            <a:extLst>
              <a:ext uri="{28A0092B-C50C-407E-A947-70E740481C1C}">
                <a14:useLocalDpi xmlns:a14="http://schemas.microsoft.com/office/drawing/2010/main" val="0"/>
              </a:ext>
            </a:extLst>
          </a:blip>
          <a:srcRect r="50000" b="52080"/>
          <a:stretch/>
        </p:blipFill>
        <p:spPr>
          <a:xfrm flipH="1">
            <a:off x="307974" y="4542896"/>
            <a:ext cx="2821119" cy="2170534"/>
          </a:xfrm>
          <a:prstGeom prst="rect">
            <a:avLst/>
          </a:prstGeom>
        </p:spPr>
      </p:pic>
      <p:sp>
        <p:nvSpPr>
          <p:cNvPr id="12" name="ZoneTexte 11">
            <a:extLst>
              <a:ext uri="{FF2B5EF4-FFF2-40B4-BE49-F238E27FC236}">
                <a16:creationId xmlns:a16="http://schemas.microsoft.com/office/drawing/2014/main" id="{CB656D6D-AC03-450F-A970-36ABF4C9D0F0}"/>
              </a:ext>
            </a:extLst>
          </p:cNvPr>
          <p:cNvSpPr txBox="1"/>
          <p:nvPr/>
        </p:nvSpPr>
        <p:spPr>
          <a:xfrm>
            <a:off x="3390544" y="4830371"/>
            <a:ext cx="5699124" cy="1200329"/>
          </a:xfrm>
          <a:prstGeom prst="rect">
            <a:avLst/>
          </a:prstGeom>
          <a:noFill/>
        </p:spPr>
        <p:txBody>
          <a:bodyPr wrap="none" rtlCol="0">
            <a:spAutoFit/>
          </a:bodyPr>
          <a:lstStyle/>
          <a:p>
            <a:r>
              <a:rPr lang="fr-FR" dirty="0"/>
              <a:t>La faille Nord Himalayenne (FNH) est située à la base</a:t>
            </a:r>
          </a:p>
          <a:p>
            <a:r>
              <a:rPr lang="fr-FR" dirty="0"/>
              <a:t>de tous les grands sommets de l’Himalaya et est en fait</a:t>
            </a:r>
          </a:p>
          <a:p>
            <a:r>
              <a:rPr lang="fr-FR" dirty="0"/>
              <a:t>une grande faille normale au cœur de la plus grande chaîne</a:t>
            </a:r>
          </a:p>
          <a:p>
            <a:r>
              <a:rPr lang="fr-FR" dirty="0"/>
              <a:t>de collision du monde!</a:t>
            </a:r>
          </a:p>
        </p:txBody>
      </p:sp>
      <p:cxnSp>
        <p:nvCxnSpPr>
          <p:cNvPr id="15" name="Connecteur droit avec flèche 14">
            <a:extLst>
              <a:ext uri="{FF2B5EF4-FFF2-40B4-BE49-F238E27FC236}">
                <a16:creationId xmlns:a16="http://schemas.microsoft.com/office/drawing/2014/main" id="{D9CE025A-D5B6-4D54-99A2-89F744F268DE}"/>
              </a:ext>
            </a:extLst>
          </p:cNvPr>
          <p:cNvCxnSpPr/>
          <p:nvPr/>
        </p:nvCxnSpPr>
        <p:spPr>
          <a:xfrm>
            <a:off x="3081161" y="1919181"/>
            <a:ext cx="285225" cy="17616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F7A7638C-66ED-4465-B500-E0848A31531F}"/>
              </a:ext>
            </a:extLst>
          </p:cNvPr>
          <p:cNvCxnSpPr>
            <a:cxnSpLocks/>
          </p:cNvCxnSpPr>
          <p:nvPr/>
        </p:nvCxnSpPr>
        <p:spPr>
          <a:xfrm flipH="1" flipV="1">
            <a:off x="2756823" y="2142495"/>
            <a:ext cx="307116" cy="23146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Ellipse 17">
            <a:extLst>
              <a:ext uri="{FF2B5EF4-FFF2-40B4-BE49-F238E27FC236}">
                <a16:creationId xmlns:a16="http://schemas.microsoft.com/office/drawing/2014/main" id="{484BBE51-FAB1-4D56-ABBB-E6608A490D2F}"/>
              </a:ext>
            </a:extLst>
          </p:cNvPr>
          <p:cNvSpPr/>
          <p:nvPr/>
        </p:nvSpPr>
        <p:spPr>
          <a:xfrm rot="1723021">
            <a:off x="2533199" y="2015023"/>
            <a:ext cx="2273417" cy="10578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57B00EA0-C308-4DF3-9156-D1C31AA38B68}"/>
              </a:ext>
            </a:extLst>
          </p:cNvPr>
          <p:cNvSpPr txBox="1"/>
          <p:nvPr/>
        </p:nvSpPr>
        <p:spPr>
          <a:xfrm>
            <a:off x="3223773" y="6377443"/>
            <a:ext cx="2340064" cy="369332"/>
          </a:xfrm>
          <a:prstGeom prst="rect">
            <a:avLst/>
          </a:prstGeom>
          <a:noFill/>
        </p:spPr>
        <p:txBody>
          <a:bodyPr wrap="none" rtlCol="0">
            <a:spAutoFit/>
          </a:bodyPr>
          <a:lstStyle/>
          <a:p>
            <a:r>
              <a:rPr lang="fr-FR" dirty="0"/>
              <a:t>Nilgiri (Photo M. </a:t>
            </a:r>
            <a:r>
              <a:rPr lang="fr-FR" dirty="0" err="1"/>
              <a:t>Searl</a:t>
            </a:r>
            <a:r>
              <a:rPr lang="fr-FR" dirty="0"/>
              <a:t>)</a:t>
            </a:r>
          </a:p>
        </p:txBody>
      </p:sp>
    </p:spTree>
    <p:extLst>
      <p:ext uri="{BB962C8B-B14F-4D97-AF65-F5344CB8AC3E}">
        <p14:creationId xmlns:p14="http://schemas.microsoft.com/office/powerpoint/2010/main" val="22889625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4B1FE0A-7DE3-4C73-A134-122436D7A83D}"/>
              </a:ext>
            </a:extLst>
          </p:cNvPr>
          <p:cNvSpPr txBox="1"/>
          <p:nvPr/>
        </p:nvSpPr>
        <p:spPr>
          <a:xfrm>
            <a:off x="341590" y="330537"/>
            <a:ext cx="5724644"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VII-Origine et distribution</a:t>
            </a:r>
          </a:p>
        </p:txBody>
      </p:sp>
      <p:sp>
        <p:nvSpPr>
          <p:cNvPr id="4" name="ZoneTexte 3">
            <a:extLst>
              <a:ext uri="{FF2B5EF4-FFF2-40B4-BE49-F238E27FC236}">
                <a16:creationId xmlns:a16="http://schemas.microsoft.com/office/drawing/2014/main" id="{4CB363B6-C0A5-49E0-9ACC-C659C825BE62}"/>
              </a:ext>
            </a:extLst>
          </p:cNvPr>
          <p:cNvSpPr txBox="1"/>
          <p:nvPr/>
        </p:nvSpPr>
        <p:spPr>
          <a:xfrm>
            <a:off x="2664423" y="946321"/>
            <a:ext cx="4028282" cy="523220"/>
          </a:xfrm>
          <a:prstGeom prst="rect">
            <a:avLst/>
          </a:prstGeom>
          <a:noFill/>
        </p:spPr>
        <p:txBody>
          <a:bodyPr wrap="none" rtlCol="0">
            <a:spAutoFit/>
          </a:bodyPr>
          <a:lstStyle/>
          <a:p>
            <a:r>
              <a:rPr lang="fr-FR" sz="2800" b="1" dirty="0">
                <a:solidFill>
                  <a:srgbClr val="FF0000"/>
                </a:solidFill>
              </a:rPr>
              <a:t>Extension </a:t>
            </a:r>
            <a:r>
              <a:rPr lang="fr-FR" sz="2800" b="1" dirty="0" err="1">
                <a:solidFill>
                  <a:srgbClr val="FF0000"/>
                </a:solidFill>
              </a:rPr>
              <a:t>syn</a:t>
            </a:r>
            <a:r>
              <a:rPr lang="fr-FR" sz="2800" b="1" dirty="0">
                <a:solidFill>
                  <a:srgbClr val="FF0000"/>
                </a:solidFill>
              </a:rPr>
              <a:t>-orogénique</a:t>
            </a:r>
          </a:p>
        </p:txBody>
      </p:sp>
      <p:pic>
        <p:nvPicPr>
          <p:cNvPr id="27650" name="Picture 2" descr="Effondrement gravitaire au cœur des Alpes — Site des ressources d'ACCES  pour enseigner les Sciences de la Vie et de la Terre">
            <a:extLst>
              <a:ext uri="{FF2B5EF4-FFF2-40B4-BE49-F238E27FC236}">
                <a16:creationId xmlns:a16="http://schemas.microsoft.com/office/drawing/2014/main" id="{34141621-3B84-4D50-9B08-55BFD1CB33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7715" y="1469541"/>
            <a:ext cx="4072214" cy="5486773"/>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Géologie de la France">
            <a:extLst>
              <a:ext uri="{FF2B5EF4-FFF2-40B4-BE49-F238E27FC236}">
                <a16:creationId xmlns:a16="http://schemas.microsoft.com/office/drawing/2014/main" id="{4F4E6515-C647-44EB-8122-800A03BD7F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92652"/>
            <a:ext cx="4670484" cy="340361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8060172-E3C6-4D07-B06F-A124297B0E78}"/>
              </a:ext>
            </a:extLst>
          </p:cNvPr>
          <p:cNvSpPr/>
          <p:nvPr/>
        </p:nvSpPr>
        <p:spPr>
          <a:xfrm>
            <a:off x="3347208" y="3254928"/>
            <a:ext cx="503340" cy="72984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a:extLst>
              <a:ext uri="{FF2B5EF4-FFF2-40B4-BE49-F238E27FC236}">
                <a16:creationId xmlns:a16="http://schemas.microsoft.com/office/drawing/2014/main" id="{B262FFDB-3362-4087-B1D2-7330367CDECC}"/>
              </a:ext>
            </a:extLst>
          </p:cNvPr>
          <p:cNvCxnSpPr/>
          <p:nvPr/>
        </p:nvCxnSpPr>
        <p:spPr>
          <a:xfrm flipV="1">
            <a:off x="3858936" y="1592652"/>
            <a:ext cx="922789" cy="16538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4B320519-7756-478A-8ACA-C05EE1A0DEFB}"/>
              </a:ext>
            </a:extLst>
          </p:cNvPr>
          <p:cNvCxnSpPr>
            <a:cxnSpLocks/>
          </p:cNvCxnSpPr>
          <p:nvPr/>
        </p:nvCxnSpPr>
        <p:spPr>
          <a:xfrm>
            <a:off x="3850548" y="3984771"/>
            <a:ext cx="931177" cy="24831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D8E3ABFE-A76A-4CA2-A020-37D5CBF715D1}"/>
              </a:ext>
            </a:extLst>
          </p:cNvPr>
          <p:cNvSpPr txBox="1"/>
          <p:nvPr/>
        </p:nvSpPr>
        <p:spPr>
          <a:xfrm>
            <a:off x="456108" y="5319000"/>
            <a:ext cx="3758267" cy="830997"/>
          </a:xfrm>
          <a:prstGeom prst="rect">
            <a:avLst/>
          </a:prstGeom>
          <a:noFill/>
        </p:spPr>
        <p:txBody>
          <a:bodyPr wrap="square" rtlCol="0">
            <a:spAutoFit/>
          </a:bodyPr>
          <a:lstStyle/>
          <a:p>
            <a:r>
              <a:rPr lang="fr-FR" sz="2400" b="1" dirty="0">
                <a:solidFill>
                  <a:srgbClr val="FF0000"/>
                </a:solidFill>
              </a:rPr>
              <a:t>De l’extension au cœur des Alpes également!</a:t>
            </a:r>
          </a:p>
        </p:txBody>
      </p:sp>
      <p:sp>
        <p:nvSpPr>
          <p:cNvPr id="14" name="Rectangle 13">
            <a:extLst>
              <a:ext uri="{FF2B5EF4-FFF2-40B4-BE49-F238E27FC236}">
                <a16:creationId xmlns:a16="http://schemas.microsoft.com/office/drawing/2014/main" id="{A8E19D04-AF5D-4922-A3D5-E340F5C7E530}"/>
              </a:ext>
            </a:extLst>
          </p:cNvPr>
          <p:cNvSpPr/>
          <p:nvPr/>
        </p:nvSpPr>
        <p:spPr>
          <a:xfrm>
            <a:off x="4789804" y="5181837"/>
            <a:ext cx="1096893" cy="45682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3479907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11883</TotalTime>
  <Words>3533</Words>
  <Application>Microsoft Office PowerPoint</Application>
  <PresentationFormat>Affichage à l'écran (4:3)</PresentationFormat>
  <Paragraphs>774</Paragraphs>
  <Slides>118</Slides>
  <Notes>0</Notes>
  <HiddenSlides>0</HiddenSlides>
  <MMClips>22</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118</vt:i4>
      </vt:variant>
    </vt:vector>
  </HeadingPairs>
  <TitlesOfParts>
    <vt:vector size="124" baseType="lpstr">
      <vt:lpstr>Arial</vt:lpstr>
      <vt:lpstr>Calibri</vt:lpstr>
      <vt:lpstr>Calibri Light</vt:lpstr>
      <vt:lpstr>Symbol</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Julien Charreau</dc:creator>
  <cp:lastModifiedBy>Julien Charreau</cp:lastModifiedBy>
  <cp:revision>137</cp:revision>
  <dcterms:created xsi:type="dcterms:W3CDTF">2020-10-14T07:01:31Z</dcterms:created>
  <dcterms:modified xsi:type="dcterms:W3CDTF">2020-11-12T19:20:07Z</dcterms:modified>
</cp:coreProperties>
</file>