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92" r:id="rId3"/>
    <p:sldId id="295" r:id="rId4"/>
    <p:sldId id="274" r:id="rId5"/>
    <p:sldId id="275" r:id="rId6"/>
    <p:sldId id="276" r:id="rId7"/>
    <p:sldId id="277" r:id="rId8"/>
    <p:sldId id="278" r:id="rId9"/>
    <p:sldId id="279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2" r:id="rId19"/>
    <p:sldId id="283" r:id="rId20"/>
    <p:sldId id="284" r:id="rId21"/>
    <p:sldId id="285" r:id="rId22"/>
    <p:sldId id="286" r:id="rId23"/>
    <p:sldId id="293" r:id="rId24"/>
    <p:sldId id="29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struction" id="{B8A10183-9B96-4628-816C-6693C11BE108}">
          <p14:sldIdLst>
            <p14:sldId id="265"/>
            <p14:sldId id="292"/>
            <p14:sldId id="295"/>
          </p14:sldIdLst>
        </p14:section>
        <p14:section name="application" id="{1E6892E2-2BB1-4EA0-B5EF-A60787AAACBB}">
          <p14:sldIdLst>
            <p14:sldId id="274"/>
            <p14:sldId id="275"/>
            <p14:sldId id="276"/>
            <p14:sldId id="277"/>
            <p14:sldId id="278"/>
            <p14:sldId id="279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82"/>
            <p14:sldId id="283"/>
            <p14:sldId id="284"/>
            <p14:sldId id="285"/>
            <p14:sldId id="286"/>
            <p14:sldId id="293"/>
            <p14:sldId id="2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205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6400"/>
            <a:ext cx="7772400" cy="2081823"/>
          </a:xfrm>
        </p:spPr>
        <p:txBody>
          <a:bodyPr anchor="t"/>
          <a:lstStyle>
            <a:lvl1pPr algn="l">
              <a:defRPr sz="6000" b="0"/>
            </a:lvl1pPr>
          </a:lstStyle>
          <a:p>
            <a:r>
              <a:rPr lang="fr-FR" dirty="0"/>
              <a:t>Titre du TD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226291"/>
            <a:ext cx="68580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Noms des encadrants 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5A611CB-734B-0466-385E-880E4021D602}"/>
              </a:ext>
            </a:extLst>
          </p:cNvPr>
          <p:cNvSpPr txBox="1">
            <a:spLocks/>
          </p:cNvSpPr>
          <p:nvPr/>
        </p:nvSpPr>
        <p:spPr>
          <a:xfrm>
            <a:off x="685800" y="2543663"/>
            <a:ext cx="7772400" cy="1405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F89A9D6F-00C8-6DE9-0B1B-5641C86691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2523391"/>
            <a:ext cx="7772399" cy="16557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fr-FR" dirty="0"/>
              <a:t>Objectifs du TD :</a:t>
            </a:r>
          </a:p>
        </p:txBody>
      </p:sp>
    </p:spTree>
    <p:extLst>
      <p:ext uri="{BB962C8B-B14F-4D97-AF65-F5344CB8AC3E}">
        <p14:creationId xmlns:p14="http://schemas.microsoft.com/office/powerpoint/2010/main" val="343697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6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2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6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3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888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9147"/>
            <a:ext cx="8678008" cy="5384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E19E5-5F26-47BF-BEEC-F26B8C957421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94462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5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6861"/>
            <a:ext cx="8915400" cy="814302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2900" dirty="0"/>
              <a:t>Projections stéréographiques :</a:t>
            </a:r>
            <a:br>
              <a:rPr lang="fr-FR" sz="2900" dirty="0"/>
            </a:br>
            <a:r>
              <a:rPr lang="fr-FR" sz="2900" dirty="0"/>
              <a:t>construction du diagramme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A67242D3-E015-86CC-BAC8-F8A70B05B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4343400" cy="5703311"/>
          </a:xfrm>
        </p:spPr>
        <p:txBody>
          <a:bodyPr>
            <a:normAutofit/>
          </a:bodyPr>
          <a:lstStyle/>
          <a:p>
            <a:r>
              <a:rPr lang="fr-FR" sz="1600" b="1" dirty="0"/>
              <a:t>Les GRANDS CERCLES :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sz="1600" spc="-4" dirty="0">
                <a:cs typeface="Arial MT"/>
              </a:rPr>
              <a:t>représentent la « trace » ou projection </a:t>
            </a:r>
            <a:r>
              <a:rPr lang="fr-FR" sz="1600" b="1" spc="-4" dirty="0">
                <a:cs typeface="Arial MT"/>
              </a:rPr>
              <a:t>des plans </a:t>
            </a:r>
            <a:r>
              <a:rPr lang="fr-FR" sz="1600" b="1" dirty="0"/>
              <a:t>inclinés</a:t>
            </a:r>
            <a:r>
              <a:rPr lang="fr-FR" sz="1600" dirty="0"/>
              <a:t> avec des pendages </a:t>
            </a:r>
            <a:r>
              <a:rPr lang="fr-FR" sz="1600" b="1" dirty="0"/>
              <a:t>entre 0° et 90° </a:t>
            </a:r>
            <a:r>
              <a:rPr lang="fr-FR" sz="1600" dirty="0"/>
              <a:t>dans les deux directions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sz="1600" spc="14" dirty="0">
                <a:cs typeface="Arial MT"/>
              </a:rPr>
              <a:t>plus</a:t>
            </a:r>
            <a:r>
              <a:rPr lang="fr-FR" sz="1600" dirty="0">
                <a:cs typeface="Arial MT"/>
              </a:rPr>
              <a:t> </a:t>
            </a:r>
            <a:r>
              <a:rPr lang="fr-FR" sz="1600" spc="-18" dirty="0">
                <a:cs typeface="Arial MT"/>
              </a:rPr>
              <a:t>le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7" dirty="0">
                <a:cs typeface="Arial MT"/>
              </a:rPr>
              <a:t>pendage</a:t>
            </a:r>
            <a:r>
              <a:rPr lang="fr-FR" sz="1600" dirty="0">
                <a:cs typeface="Arial MT"/>
              </a:rPr>
              <a:t> </a:t>
            </a:r>
            <a:r>
              <a:rPr lang="fr-FR" sz="1600" spc="7" dirty="0">
                <a:cs typeface="Arial MT"/>
              </a:rPr>
              <a:t>est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25" dirty="0">
                <a:cs typeface="Arial MT"/>
              </a:rPr>
              <a:t>fort,</a:t>
            </a:r>
            <a:r>
              <a:rPr lang="fr-FR" sz="1600" dirty="0">
                <a:cs typeface="Arial MT"/>
              </a:rPr>
              <a:t> </a:t>
            </a:r>
            <a:r>
              <a:rPr lang="fr-FR" sz="1600" spc="14" dirty="0">
                <a:cs typeface="Arial MT"/>
              </a:rPr>
              <a:t>plus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-18" dirty="0">
                <a:cs typeface="Arial MT"/>
              </a:rPr>
              <a:t>la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11" dirty="0">
                <a:cs typeface="Arial MT"/>
              </a:rPr>
              <a:t>trace</a:t>
            </a:r>
            <a:r>
              <a:rPr lang="fr-FR" sz="1600" dirty="0">
                <a:cs typeface="Arial MT"/>
              </a:rPr>
              <a:t> </a:t>
            </a:r>
            <a:r>
              <a:rPr lang="fr-FR" sz="1600" spc="7" dirty="0">
                <a:cs typeface="Arial MT"/>
              </a:rPr>
              <a:t>est</a:t>
            </a:r>
            <a:r>
              <a:rPr lang="fr-FR" sz="1600" spc="4" dirty="0">
                <a:cs typeface="Arial MT"/>
              </a:rPr>
              <a:t> </a:t>
            </a:r>
            <a:r>
              <a:rPr lang="fr-FR" sz="1600" spc="14" dirty="0">
                <a:cs typeface="Arial MT"/>
              </a:rPr>
              <a:t>proche</a:t>
            </a:r>
            <a:r>
              <a:rPr lang="fr-FR" sz="1600" dirty="0">
                <a:cs typeface="Arial MT"/>
              </a:rPr>
              <a:t> </a:t>
            </a:r>
            <a:r>
              <a:rPr lang="fr-FR" sz="1600" spc="28" dirty="0">
                <a:cs typeface="Arial MT"/>
              </a:rPr>
              <a:t>du</a:t>
            </a:r>
            <a:r>
              <a:rPr lang="fr-FR" sz="1600" spc="4" dirty="0">
                <a:cs typeface="Arial MT"/>
              </a:rPr>
              <a:t> centre </a:t>
            </a:r>
            <a:r>
              <a:rPr lang="fr-FR" sz="1600" spc="28" dirty="0">
                <a:cs typeface="Arial MT"/>
              </a:rPr>
              <a:t>du</a:t>
            </a:r>
            <a:r>
              <a:rPr lang="fr-FR" sz="1600" dirty="0">
                <a:cs typeface="Arial MT"/>
              </a:rPr>
              <a:t> </a:t>
            </a:r>
            <a:r>
              <a:rPr lang="fr-FR" sz="1600" spc="-7" dirty="0">
                <a:cs typeface="Arial MT"/>
              </a:rPr>
              <a:t>canevas</a:t>
            </a:r>
          </a:p>
          <a:p>
            <a:endParaRPr lang="fr-FR" sz="1600" spc="-7" dirty="0">
              <a:cs typeface="Arial MT"/>
            </a:endParaRPr>
          </a:p>
          <a:p>
            <a:endParaRPr lang="fr-FR" sz="1600" dirty="0">
              <a:cs typeface="Arial MT"/>
            </a:endParaRPr>
          </a:p>
          <a:p>
            <a:r>
              <a:rPr lang="fr-FR" sz="1600" b="1" dirty="0">
                <a:cs typeface="Arial MT"/>
              </a:rPr>
              <a:t>Les PETITS CERCLES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dirty="0"/>
              <a:t>représentent la </a:t>
            </a:r>
            <a:r>
              <a:rPr lang="fr-FR" sz="1600" spc="-4" dirty="0">
                <a:cs typeface="Arial MT"/>
              </a:rPr>
              <a:t>« trace » ou projection </a:t>
            </a:r>
            <a:r>
              <a:rPr lang="fr-FR" sz="1600" b="1" spc="-4" dirty="0">
                <a:cs typeface="Arial MT"/>
              </a:rPr>
              <a:t>des lignes </a:t>
            </a:r>
            <a:r>
              <a:rPr lang="fr-FR" sz="1600" spc="-4" dirty="0">
                <a:cs typeface="Arial MT"/>
              </a:rPr>
              <a:t>avec un </a:t>
            </a:r>
            <a:r>
              <a:rPr lang="fr-FR" sz="1600" b="1" spc="-4" dirty="0">
                <a:cs typeface="Arial MT"/>
              </a:rPr>
              <a:t>angle au plan entre 0° et +90° </a:t>
            </a:r>
            <a:r>
              <a:rPr lang="fr-FR" sz="1600" dirty="0"/>
              <a:t>dans les deux directions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dirty="0"/>
              <a:t>plus l’angle est fort, plus la trace est proche du centre du canevas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1600" b="1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1669387-E293-D702-1047-B52E3695A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636" y="974998"/>
            <a:ext cx="2593540" cy="25866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5671163-573D-D4ED-0DC4-5ED53C1EF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636" y="4052190"/>
            <a:ext cx="2593540" cy="258666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64B4C7D-8C81-7F55-1F13-63E79776D4CE}"/>
              </a:ext>
            </a:extLst>
          </p:cNvPr>
          <p:cNvSpPr txBox="1"/>
          <p:nvPr/>
        </p:nvSpPr>
        <p:spPr>
          <a:xfrm>
            <a:off x="6885805" y="790332"/>
            <a:ext cx="229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 GRAND CERCLE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95EDC3F-2EC3-9FC8-ED46-11A44AE9A2EF}"/>
              </a:ext>
            </a:extLst>
          </p:cNvPr>
          <p:cNvSpPr txBox="1"/>
          <p:nvPr/>
        </p:nvSpPr>
        <p:spPr>
          <a:xfrm>
            <a:off x="7029380" y="4052190"/>
            <a:ext cx="209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 PETIT CERCLE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35E5D6DC-2D85-40BC-2431-53BF844A6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E6335F1E-C57C-0C1B-8500-2F560AF1BE3A}"/>
              </a:ext>
            </a:extLst>
          </p:cNvPr>
          <p:cNvGrpSpPr/>
          <p:nvPr/>
        </p:nvGrpSpPr>
        <p:grpSpPr>
          <a:xfrm>
            <a:off x="1119623" y="-34051"/>
            <a:ext cx="6944831" cy="6924432"/>
            <a:chOff x="1119622" y="-34052"/>
            <a:chExt cx="6944831" cy="6924433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B24177F4-B18B-F0BF-2E89-8DDFC3BBCA7E}"/>
                </a:ext>
              </a:extLst>
            </p:cNvPr>
            <p:cNvSpPr/>
            <p:nvPr/>
          </p:nvSpPr>
          <p:spPr>
            <a:xfrm>
              <a:off x="1615076" y="400595"/>
              <a:ext cx="6018356" cy="60238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C053B2D3-682F-799C-FC49-88B4AD0CA653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>
              <a:off x="4624254" y="26996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5E9DE12-9E81-DFC6-1AC3-45FF95436375}"/>
                </a:ext>
              </a:extLst>
            </p:cNvPr>
            <p:cNvCxnSpPr>
              <a:cxnSpLocks/>
            </p:cNvCxnSpPr>
            <p:nvPr/>
          </p:nvCxnSpPr>
          <p:spPr>
            <a:xfrm>
              <a:off x="4624254" y="6424471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44176D55-59F8-6775-D16F-33E4EB2AB6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698746" y="337239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02F103F-50C2-6915-78B1-E5314C192A7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575882" y="3372395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9108B33-6F1D-6D4A-0371-7678DD0EADD7}"/>
                </a:ext>
              </a:extLst>
            </p:cNvPr>
            <p:cNvSpPr txBox="1"/>
            <p:nvPr/>
          </p:nvSpPr>
          <p:spPr>
            <a:xfrm>
              <a:off x="4457381" y="-3405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N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99DF767-616E-DDE2-FA1E-034BFD7685BF}"/>
                </a:ext>
              </a:extLst>
            </p:cNvPr>
            <p:cNvSpPr txBox="1"/>
            <p:nvPr/>
          </p:nvSpPr>
          <p:spPr>
            <a:xfrm>
              <a:off x="4465831" y="6521049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ED3873A-0C4F-8FED-F7CA-B12DFC7DEF7C}"/>
                </a:ext>
              </a:extLst>
            </p:cNvPr>
            <p:cNvSpPr txBox="1"/>
            <p:nvPr/>
          </p:nvSpPr>
          <p:spPr>
            <a:xfrm>
              <a:off x="7727501" y="3227867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D9FE0D62-12F9-15D4-A9ED-12D523D6C94F}"/>
                </a:ext>
              </a:extLst>
            </p:cNvPr>
            <p:cNvSpPr txBox="1"/>
            <p:nvPr/>
          </p:nvSpPr>
          <p:spPr>
            <a:xfrm>
              <a:off x="1119622" y="3227867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O</a:t>
              </a:r>
            </a:p>
          </p:txBody>
        </p:sp>
      </p:grpSp>
      <p:pic>
        <p:nvPicPr>
          <p:cNvPr id="3" name="Graphique 2" descr="Épingle avec un remplissage uni">
            <a:extLst>
              <a:ext uri="{FF2B5EF4-FFF2-40B4-BE49-F238E27FC236}">
                <a16:creationId xmlns:a16="http://schemas.microsoft.com/office/drawing/2014/main" id="{98947AC9-BABF-E682-DDBF-62402557B8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47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BCE5F9B9-4210-3AF2-B4C1-5D75AC722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>
            <a:off x="1119623" y="-34051"/>
            <a:ext cx="6944831" cy="6924432"/>
            <a:chOff x="1119622" y="-34052"/>
            <a:chExt cx="6944831" cy="692443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19622" y="-34052"/>
              <a:ext cx="6944831" cy="6924433"/>
              <a:chOff x="1119622" y="-34052"/>
              <a:chExt cx="6944831" cy="6924433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57381" y="-34052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65831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27501" y="322786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19622" y="3227867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98920" y="982980"/>
              <a:ext cx="106680" cy="99060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89564" y="215930"/>
            <a:ext cx="1704313" cy="871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531" b="1" u="sng" dirty="0">
                <a:solidFill>
                  <a:srgbClr val="FF0000"/>
                </a:solidFill>
              </a:rPr>
              <a:t>plan :</a:t>
            </a:r>
          </a:p>
          <a:p>
            <a:r>
              <a:rPr lang="fr-FR" sz="2531" b="1" u="sng" dirty="0">
                <a:solidFill>
                  <a:srgbClr val="FF0000"/>
                </a:solidFill>
              </a:rPr>
              <a:t>N40-35O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724BA4C9-49FD-EC13-A731-DDA7097ACA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4437EC6-9B4A-04C6-D7F3-0E2A62BFB8EE}"/>
              </a:ext>
            </a:extLst>
          </p:cNvPr>
          <p:cNvSpPr txBox="1"/>
          <p:nvPr/>
        </p:nvSpPr>
        <p:spPr>
          <a:xfrm>
            <a:off x="6727853" y="433981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noter l’azimut sur le calque</a:t>
            </a:r>
          </a:p>
        </p:txBody>
      </p:sp>
    </p:spTree>
    <p:extLst>
      <p:ext uri="{BB962C8B-B14F-4D97-AF65-F5344CB8AC3E}">
        <p14:creationId xmlns:p14="http://schemas.microsoft.com/office/powerpoint/2010/main" val="2409926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F09A2627-90CB-B460-014A-A7C90A206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 rot="19213248">
            <a:off x="1125100" y="-43282"/>
            <a:ext cx="6915978" cy="6924431"/>
            <a:chOff x="1128438" y="-34051"/>
            <a:chExt cx="6915977" cy="692443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28438" y="-34051"/>
              <a:ext cx="6915977" cy="6924432"/>
              <a:chOff x="1128438" y="-34051"/>
              <a:chExt cx="6915977" cy="6924432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98920" y="982980"/>
              <a:ext cx="106680" cy="99060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387CE8C4-B7B5-9C68-79EB-97E810C0DA2C}"/>
              </a:ext>
            </a:extLst>
          </p:cNvPr>
          <p:cNvSpPr txBox="1"/>
          <p:nvPr/>
        </p:nvSpPr>
        <p:spPr>
          <a:xfrm>
            <a:off x="189564" y="215930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71D6667F-677B-FC00-C374-3284095B3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897926A-496C-DC3F-43F4-31910BA60419}"/>
              </a:ext>
            </a:extLst>
          </p:cNvPr>
          <p:cNvSpPr txBox="1"/>
          <p:nvPr/>
        </p:nvSpPr>
        <p:spPr>
          <a:xfrm>
            <a:off x="6911213" y="15455"/>
            <a:ext cx="2072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mettre l’azimut au « nord »</a:t>
            </a:r>
          </a:p>
        </p:txBody>
      </p:sp>
    </p:spTree>
    <p:extLst>
      <p:ext uri="{BB962C8B-B14F-4D97-AF65-F5344CB8AC3E}">
        <p14:creationId xmlns:p14="http://schemas.microsoft.com/office/powerpoint/2010/main" val="3607009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36A49AF8-0ABE-3620-DDA7-7B97BFBEA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 rot="19213248">
            <a:off x="1125100" y="-43282"/>
            <a:ext cx="6915978" cy="6924431"/>
            <a:chOff x="1128438" y="-34051"/>
            <a:chExt cx="6915977" cy="692443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28438" y="-34051"/>
              <a:ext cx="6915977" cy="6924432"/>
              <a:chOff x="1128438" y="-34051"/>
              <a:chExt cx="6915977" cy="6924432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98920" y="982980"/>
              <a:ext cx="106680" cy="99060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7644753-371A-76AD-31CC-F4B8C7AA3598}"/>
              </a:ext>
            </a:extLst>
          </p:cNvPr>
          <p:cNvCxnSpPr>
            <a:cxnSpLocks/>
          </p:cNvCxnSpPr>
          <p:nvPr/>
        </p:nvCxnSpPr>
        <p:spPr>
          <a:xfrm>
            <a:off x="2638604" y="3333750"/>
            <a:ext cx="0" cy="165100"/>
          </a:xfrm>
          <a:prstGeom prst="line">
            <a:avLst/>
          </a:prstGeom>
          <a:ln w="127000" cap="rnd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F5F0E0B-9EE5-3F64-496B-137622A7BA1F}"/>
              </a:ext>
            </a:extLst>
          </p:cNvPr>
          <p:cNvCxnSpPr>
            <a:cxnSpLocks/>
          </p:cNvCxnSpPr>
          <p:nvPr/>
        </p:nvCxnSpPr>
        <p:spPr>
          <a:xfrm>
            <a:off x="1725756" y="3248025"/>
            <a:ext cx="790575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BC6EC196-B6EA-A4FB-37D5-489E44212EEA}"/>
              </a:ext>
            </a:extLst>
          </p:cNvPr>
          <p:cNvSpPr txBox="1"/>
          <p:nvPr/>
        </p:nvSpPr>
        <p:spPr>
          <a:xfrm>
            <a:off x="1872417" y="2840200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35°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39BD276-D714-8459-8852-D79FC7AE7B4A}"/>
              </a:ext>
            </a:extLst>
          </p:cNvPr>
          <p:cNvSpPr txBox="1"/>
          <p:nvPr/>
        </p:nvSpPr>
        <p:spPr>
          <a:xfrm>
            <a:off x="189564" y="215930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911AB2EB-AFAC-0D57-21F1-48E586275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3970E337-7E35-5A18-5C5A-B9886638019C}"/>
              </a:ext>
            </a:extLst>
          </p:cNvPr>
          <p:cNvSpPr/>
          <p:nvPr/>
        </p:nvSpPr>
        <p:spPr>
          <a:xfrm>
            <a:off x="1732228" y="5263548"/>
            <a:ext cx="590532" cy="473643"/>
          </a:xfrm>
          <a:custGeom>
            <a:avLst/>
            <a:gdLst>
              <a:gd name="connsiteX0" fmla="*/ 292100 w 953295"/>
              <a:gd name="connsiteY0" fmla="*/ 339128 h 686305"/>
              <a:gd name="connsiteX1" fmla="*/ 876300 w 953295"/>
              <a:gd name="connsiteY1" fmla="*/ 8928 h 686305"/>
              <a:gd name="connsiteX2" fmla="*/ 850900 w 953295"/>
              <a:gd name="connsiteY2" fmla="*/ 656628 h 686305"/>
              <a:gd name="connsiteX3" fmla="*/ 0 w 953295"/>
              <a:gd name="connsiteY3" fmla="*/ 516928 h 686305"/>
              <a:gd name="connsiteX0" fmla="*/ 292100 w 953295"/>
              <a:gd name="connsiteY0" fmla="*/ 339128 h 770438"/>
              <a:gd name="connsiteX1" fmla="*/ 876300 w 953295"/>
              <a:gd name="connsiteY1" fmla="*/ 8928 h 770438"/>
              <a:gd name="connsiteX2" fmla="*/ 850900 w 953295"/>
              <a:gd name="connsiteY2" fmla="*/ 656628 h 770438"/>
              <a:gd name="connsiteX3" fmla="*/ 0 w 953295"/>
              <a:gd name="connsiteY3" fmla="*/ 516928 h 770438"/>
              <a:gd name="connsiteX0" fmla="*/ 190500 w 851695"/>
              <a:gd name="connsiteY0" fmla="*/ 339128 h 720257"/>
              <a:gd name="connsiteX1" fmla="*/ 774700 w 851695"/>
              <a:gd name="connsiteY1" fmla="*/ 8928 h 720257"/>
              <a:gd name="connsiteX2" fmla="*/ 749300 w 851695"/>
              <a:gd name="connsiteY2" fmla="*/ 656628 h 720257"/>
              <a:gd name="connsiteX3" fmla="*/ 0 w 851695"/>
              <a:gd name="connsiteY3" fmla="*/ 402628 h 720257"/>
              <a:gd name="connsiteX0" fmla="*/ 190500 w 851695"/>
              <a:gd name="connsiteY0" fmla="*/ 349514 h 730643"/>
              <a:gd name="connsiteX1" fmla="*/ 774700 w 851695"/>
              <a:gd name="connsiteY1" fmla="*/ 19314 h 730643"/>
              <a:gd name="connsiteX2" fmla="*/ 749300 w 851695"/>
              <a:gd name="connsiteY2" fmla="*/ 667014 h 730643"/>
              <a:gd name="connsiteX3" fmla="*/ 0 w 851695"/>
              <a:gd name="connsiteY3" fmla="*/ 413014 h 730643"/>
              <a:gd name="connsiteX0" fmla="*/ 317500 w 843986"/>
              <a:gd name="connsiteY0" fmla="*/ 329736 h 736265"/>
              <a:gd name="connsiteX1" fmla="*/ 774700 w 843986"/>
              <a:gd name="connsiteY1" fmla="*/ 24936 h 736265"/>
              <a:gd name="connsiteX2" fmla="*/ 749300 w 843986"/>
              <a:gd name="connsiteY2" fmla="*/ 672636 h 736265"/>
              <a:gd name="connsiteX3" fmla="*/ 0 w 843986"/>
              <a:gd name="connsiteY3" fmla="*/ 418636 h 736265"/>
              <a:gd name="connsiteX0" fmla="*/ 165100 w 691586"/>
              <a:gd name="connsiteY0" fmla="*/ 329736 h 705677"/>
              <a:gd name="connsiteX1" fmla="*/ 622300 w 691586"/>
              <a:gd name="connsiteY1" fmla="*/ 24936 h 705677"/>
              <a:gd name="connsiteX2" fmla="*/ 596900 w 691586"/>
              <a:gd name="connsiteY2" fmla="*/ 672636 h 705677"/>
              <a:gd name="connsiteX3" fmla="*/ 0 w 691586"/>
              <a:gd name="connsiteY3" fmla="*/ 291636 h 705677"/>
              <a:gd name="connsiteX0" fmla="*/ 165100 w 672021"/>
              <a:gd name="connsiteY0" fmla="*/ 192394 h 568335"/>
              <a:gd name="connsiteX1" fmla="*/ 571500 w 672021"/>
              <a:gd name="connsiteY1" fmla="*/ 116194 h 568335"/>
              <a:gd name="connsiteX2" fmla="*/ 596900 w 672021"/>
              <a:gd name="connsiteY2" fmla="*/ 535294 h 568335"/>
              <a:gd name="connsiteX3" fmla="*/ 0 w 672021"/>
              <a:gd name="connsiteY3" fmla="*/ 154294 h 568335"/>
              <a:gd name="connsiteX0" fmla="*/ 165100 w 672021"/>
              <a:gd name="connsiteY0" fmla="*/ 192394 h 600960"/>
              <a:gd name="connsiteX1" fmla="*/ 571500 w 672021"/>
              <a:gd name="connsiteY1" fmla="*/ 116194 h 600960"/>
              <a:gd name="connsiteX2" fmla="*/ 596900 w 672021"/>
              <a:gd name="connsiteY2" fmla="*/ 535294 h 600960"/>
              <a:gd name="connsiteX3" fmla="*/ 0 w 672021"/>
              <a:gd name="connsiteY3" fmla="*/ 154294 h 600960"/>
              <a:gd name="connsiteX0" fmla="*/ 165100 w 722477"/>
              <a:gd name="connsiteY0" fmla="*/ 192394 h 600960"/>
              <a:gd name="connsiteX1" fmla="*/ 571500 w 722477"/>
              <a:gd name="connsiteY1" fmla="*/ 116194 h 600960"/>
              <a:gd name="connsiteX2" fmla="*/ 596900 w 722477"/>
              <a:gd name="connsiteY2" fmla="*/ 535294 h 600960"/>
              <a:gd name="connsiteX3" fmla="*/ 0 w 722477"/>
              <a:gd name="connsiteY3" fmla="*/ 154294 h 600960"/>
              <a:gd name="connsiteX0" fmla="*/ 165100 w 722477"/>
              <a:gd name="connsiteY0" fmla="*/ 187059 h 595625"/>
              <a:gd name="connsiteX1" fmla="*/ 571500 w 722477"/>
              <a:gd name="connsiteY1" fmla="*/ 110859 h 595625"/>
              <a:gd name="connsiteX2" fmla="*/ 596900 w 722477"/>
              <a:gd name="connsiteY2" fmla="*/ 529959 h 595625"/>
              <a:gd name="connsiteX3" fmla="*/ 0 w 722477"/>
              <a:gd name="connsiteY3" fmla="*/ 148959 h 595625"/>
              <a:gd name="connsiteX0" fmla="*/ 173553 w 730930"/>
              <a:gd name="connsiteY0" fmla="*/ 187059 h 620896"/>
              <a:gd name="connsiteX1" fmla="*/ 579953 w 730930"/>
              <a:gd name="connsiteY1" fmla="*/ 110859 h 620896"/>
              <a:gd name="connsiteX2" fmla="*/ 605353 w 730930"/>
              <a:gd name="connsiteY2" fmla="*/ 529959 h 620896"/>
              <a:gd name="connsiteX3" fmla="*/ 8453 w 730930"/>
              <a:gd name="connsiteY3" fmla="*/ 148959 h 620896"/>
              <a:gd name="connsiteX0" fmla="*/ 148718 w 706095"/>
              <a:gd name="connsiteY0" fmla="*/ 187059 h 605301"/>
              <a:gd name="connsiteX1" fmla="*/ 555118 w 706095"/>
              <a:gd name="connsiteY1" fmla="*/ 110859 h 605301"/>
              <a:gd name="connsiteX2" fmla="*/ 580518 w 706095"/>
              <a:gd name="connsiteY2" fmla="*/ 529959 h 605301"/>
              <a:gd name="connsiteX3" fmla="*/ 9018 w 706095"/>
              <a:gd name="connsiteY3" fmla="*/ 85459 h 60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6095" h="605301">
                <a:moveTo>
                  <a:pt x="148718" y="187059"/>
                </a:moveTo>
                <a:cubicBezTo>
                  <a:pt x="343451" y="-144200"/>
                  <a:pt x="483151" y="53709"/>
                  <a:pt x="555118" y="110859"/>
                </a:cubicBezTo>
                <a:cubicBezTo>
                  <a:pt x="627085" y="168009"/>
                  <a:pt x="840868" y="381792"/>
                  <a:pt x="580518" y="529959"/>
                </a:cubicBezTo>
                <a:cubicBezTo>
                  <a:pt x="256668" y="690826"/>
                  <a:pt x="-57657" y="616742"/>
                  <a:pt x="9018" y="85459"/>
                </a:cubicBezTo>
              </a:path>
            </a:pathLst>
          </a:custGeom>
          <a:noFill/>
          <a:ln w="50800">
            <a:solidFill>
              <a:srgbClr val="FF0000"/>
            </a:solidFill>
          </a:ln>
          <a:effectLst>
            <a:outerShdw blurRad="63500" sx="102000" sy="102000" algn="ctr" rotWithShape="0">
              <a:srgbClr val="FF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F8F3DD3-06ED-129F-E192-A5DBB7107AC6}"/>
              </a:ext>
            </a:extLst>
          </p:cNvPr>
          <p:cNvSpPr txBox="1"/>
          <p:nvPr/>
        </p:nvSpPr>
        <p:spPr>
          <a:xfrm rot="20819309">
            <a:off x="1222876" y="3198167"/>
            <a:ext cx="399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X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4988C0-F29F-F989-483F-556F2DB889C9}"/>
              </a:ext>
            </a:extLst>
          </p:cNvPr>
          <p:cNvSpPr txBox="1"/>
          <p:nvPr/>
        </p:nvSpPr>
        <p:spPr>
          <a:xfrm>
            <a:off x="0" y="5380672"/>
            <a:ext cx="2072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reporter le plongement en utilisant les orientations du CALQUE</a:t>
            </a:r>
          </a:p>
        </p:txBody>
      </p:sp>
    </p:spTree>
    <p:extLst>
      <p:ext uri="{BB962C8B-B14F-4D97-AF65-F5344CB8AC3E}">
        <p14:creationId xmlns:p14="http://schemas.microsoft.com/office/powerpoint/2010/main" val="2452444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44D9EFF1-9F4F-07EF-863F-747689C3D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E6335F1E-C57C-0C1B-8500-2F560AF1BE3A}"/>
              </a:ext>
            </a:extLst>
          </p:cNvPr>
          <p:cNvGrpSpPr/>
          <p:nvPr/>
        </p:nvGrpSpPr>
        <p:grpSpPr>
          <a:xfrm rot="19213248">
            <a:off x="1125100" y="-43282"/>
            <a:ext cx="6915978" cy="6924431"/>
            <a:chOff x="1128438" y="-34051"/>
            <a:chExt cx="6915977" cy="6924432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B24177F4-B18B-F0BF-2E89-8DDFC3BBCA7E}"/>
                </a:ext>
              </a:extLst>
            </p:cNvPr>
            <p:cNvSpPr/>
            <p:nvPr/>
          </p:nvSpPr>
          <p:spPr>
            <a:xfrm>
              <a:off x="1615076" y="400595"/>
              <a:ext cx="6018356" cy="60238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C053B2D3-682F-799C-FC49-88B4AD0CA653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>
              <a:off x="4624254" y="26996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5E9DE12-9E81-DFC6-1AC3-45FF95436375}"/>
                </a:ext>
              </a:extLst>
            </p:cNvPr>
            <p:cNvCxnSpPr>
              <a:cxnSpLocks/>
            </p:cNvCxnSpPr>
            <p:nvPr/>
          </p:nvCxnSpPr>
          <p:spPr>
            <a:xfrm>
              <a:off x="4624254" y="6424471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44176D55-59F8-6775-D16F-33E4EB2AB6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698746" y="337239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02F103F-50C2-6915-78B1-E5314C192A7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575882" y="3372395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9108B33-6F1D-6D4A-0371-7678DD0EADD7}"/>
                </a:ext>
              </a:extLst>
            </p:cNvPr>
            <p:cNvSpPr txBox="1"/>
            <p:nvPr/>
          </p:nvSpPr>
          <p:spPr>
            <a:xfrm>
              <a:off x="4433336" y="-34051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N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99DF767-616E-DDE2-FA1E-034BFD7685BF}"/>
                </a:ext>
              </a:extLst>
            </p:cNvPr>
            <p:cNvSpPr txBox="1"/>
            <p:nvPr/>
          </p:nvSpPr>
          <p:spPr>
            <a:xfrm>
              <a:off x="4445793" y="6521049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ED3873A-0C4F-8FED-F7CA-B12DFC7DEF7C}"/>
                </a:ext>
              </a:extLst>
            </p:cNvPr>
            <p:cNvSpPr txBox="1"/>
            <p:nvPr/>
          </p:nvSpPr>
          <p:spPr>
            <a:xfrm>
              <a:off x="7707463" y="3227868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D9FE0D62-12F9-15D4-A9ED-12D523D6C94F}"/>
                </a:ext>
              </a:extLst>
            </p:cNvPr>
            <p:cNvSpPr txBox="1"/>
            <p:nvPr/>
          </p:nvSpPr>
          <p:spPr>
            <a:xfrm>
              <a:off x="1128438" y="3227868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O</a:t>
              </a:r>
            </a:p>
          </p:txBody>
        </p:sp>
      </p:grp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5FD509F-7689-C680-9A2E-529999681F9B}"/>
              </a:ext>
            </a:extLst>
          </p:cNvPr>
          <p:cNvSpPr/>
          <p:nvPr/>
        </p:nvSpPr>
        <p:spPr>
          <a:xfrm>
            <a:off x="2638306" y="348344"/>
            <a:ext cx="1994655" cy="6078583"/>
          </a:xfrm>
          <a:custGeom>
            <a:avLst/>
            <a:gdLst>
              <a:gd name="connsiteX0" fmla="*/ 1994266 w 2325192"/>
              <a:gd name="connsiteY0" fmla="*/ 0 h 6447173"/>
              <a:gd name="connsiteX1" fmla="*/ 3 w 2325192"/>
              <a:gd name="connsiteY1" fmla="*/ 3074126 h 6447173"/>
              <a:gd name="connsiteX2" fmla="*/ 1976849 w 2325192"/>
              <a:gd name="connsiteY2" fmla="*/ 6078583 h 6447173"/>
              <a:gd name="connsiteX3" fmla="*/ 2325192 w 2325192"/>
              <a:gd name="connsiteY3" fmla="*/ 6392091 h 6447173"/>
              <a:gd name="connsiteX0" fmla="*/ 1994266 w 1994266"/>
              <a:gd name="connsiteY0" fmla="*/ 0 h 6078583"/>
              <a:gd name="connsiteX1" fmla="*/ 3 w 1994266"/>
              <a:gd name="connsiteY1" fmla="*/ 3074126 h 6078583"/>
              <a:gd name="connsiteX2" fmla="*/ 1976849 w 1994266"/>
              <a:gd name="connsiteY2" fmla="*/ 6078583 h 6078583"/>
              <a:gd name="connsiteX0" fmla="*/ 1994266 w 1994266"/>
              <a:gd name="connsiteY0" fmla="*/ 0 h 6078583"/>
              <a:gd name="connsiteX1" fmla="*/ 3 w 1994266"/>
              <a:gd name="connsiteY1" fmla="*/ 3074126 h 6078583"/>
              <a:gd name="connsiteX2" fmla="*/ 1976849 w 1994266"/>
              <a:gd name="connsiteY2" fmla="*/ 6078583 h 6078583"/>
              <a:gd name="connsiteX0" fmla="*/ 2034762 w 2034762"/>
              <a:gd name="connsiteY0" fmla="*/ 0 h 6078583"/>
              <a:gd name="connsiteX1" fmla="*/ 40499 w 2034762"/>
              <a:gd name="connsiteY1" fmla="*/ 3074126 h 6078583"/>
              <a:gd name="connsiteX2" fmla="*/ 2017345 w 2034762"/>
              <a:gd name="connsiteY2" fmla="*/ 6078583 h 6078583"/>
              <a:gd name="connsiteX0" fmla="*/ 2034762 w 2034762"/>
              <a:gd name="connsiteY0" fmla="*/ 0 h 6078583"/>
              <a:gd name="connsiteX1" fmla="*/ 40499 w 2034762"/>
              <a:gd name="connsiteY1" fmla="*/ 3074126 h 6078583"/>
              <a:gd name="connsiteX2" fmla="*/ 2017345 w 2034762"/>
              <a:gd name="connsiteY2" fmla="*/ 6078583 h 6078583"/>
              <a:gd name="connsiteX0" fmla="*/ 2043672 w 2043672"/>
              <a:gd name="connsiteY0" fmla="*/ 0 h 6078583"/>
              <a:gd name="connsiteX1" fmla="*/ 49409 w 2043672"/>
              <a:gd name="connsiteY1" fmla="*/ 3074126 h 6078583"/>
              <a:gd name="connsiteX2" fmla="*/ 2026255 w 2043672"/>
              <a:gd name="connsiteY2" fmla="*/ 6078583 h 6078583"/>
              <a:gd name="connsiteX0" fmla="*/ 1994655 w 1994655"/>
              <a:gd name="connsiteY0" fmla="*/ 0 h 6078583"/>
              <a:gd name="connsiteX1" fmla="*/ 392 w 1994655"/>
              <a:gd name="connsiteY1" fmla="*/ 3074126 h 6078583"/>
              <a:gd name="connsiteX2" fmla="*/ 1977238 w 1994655"/>
              <a:gd name="connsiteY2" fmla="*/ 6078583 h 6078583"/>
              <a:gd name="connsiteX0" fmla="*/ 1994655 w 1994655"/>
              <a:gd name="connsiteY0" fmla="*/ 0 h 6078583"/>
              <a:gd name="connsiteX1" fmla="*/ 392 w 1994655"/>
              <a:gd name="connsiteY1" fmla="*/ 3074126 h 6078583"/>
              <a:gd name="connsiteX2" fmla="*/ 1977238 w 1994655"/>
              <a:gd name="connsiteY2" fmla="*/ 6078583 h 6078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4655" h="6078583">
                <a:moveTo>
                  <a:pt x="1994655" y="0"/>
                </a:moveTo>
                <a:cubicBezTo>
                  <a:pt x="990266" y="481874"/>
                  <a:pt x="-22831" y="1399178"/>
                  <a:pt x="392" y="3074126"/>
                </a:cubicBezTo>
                <a:cubicBezTo>
                  <a:pt x="23615" y="4749074"/>
                  <a:pt x="1084608" y="5795555"/>
                  <a:pt x="1977238" y="6078583"/>
                </a:cubicBezTo>
              </a:path>
            </a:pathLst>
          </a:cu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309E1AD-03F0-D93E-2A02-1F294D2AA704}"/>
              </a:ext>
            </a:extLst>
          </p:cNvPr>
          <p:cNvSpPr txBox="1"/>
          <p:nvPr/>
        </p:nvSpPr>
        <p:spPr>
          <a:xfrm>
            <a:off x="189564" y="215930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</p:txBody>
      </p:sp>
      <p:pic>
        <p:nvPicPr>
          <p:cNvPr id="3" name="Graphique 2" descr="Épingle avec un remplissage uni">
            <a:extLst>
              <a:ext uri="{FF2B5EF4-FFF2-40B4-BE49-F238E27FC236}">
                <a16:creationId xmlns:a16="http://schemas.microsoft.com/office/drawing/2014/main" id="{928D09C7-381E-4BDE-3E6C-DE6B4BAEC8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CE70CC3-FBEC-BE11-E0CB-0FE5406E2C47}"/>
              </a:ext>
            </a:extLst>
          </p:cNvPr>
          <p:cNvSpPr txBox="1"/>
          <p:nvPr/>
        </p:nvSpPr>
        <p:spPr>
          <a:xfrm>
            <a:off x="0" y="5707528"/>
            <a:ext cx="2408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tracer le grand cercle</a:t>
            </a:r>
          </a:p>
        </p:txBody>
      </p:sp>
    </p:spTree>
    <p:extLst>
      <p:ext uri="{BB962C8B-B14F-4D97-AF65-F5344CB8AC3E}">
        <p14:creationId xmlns:p14="http://schemas.microsoft.com/office/powerpoint/2010/main" val="1813565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233DB974-FB79-2676-EADE-28EFFFEA9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>
            <a:off x="1125100" y="-43279"/>
            <a:ext cx="6915978" cy="6924431"/>
            <a:chOff x="1125098" y="-43280"/>
            <a:chExt cx="6915977" cy="692443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8" y="-43280"/>
              <a:ext cx="6915977" cy="6924432"/>
              <a:chOff x="1128438" y="-34051"/>
              <a:chExt cx="6915977" cy="6924432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C4184A9-AFCB-5505-2EAC-E7911669FD48}"/>
              </a:ext>
            </a:extLst>
          </p:cNvPr>
          <p:cNvCxnSpPr>
            <a:cxnSpLocks/>
          </p:cNvCxnSpPr>
          <p:nvPr/>
        </p:nvCxnSpPr>
        <p:spPr>
          <a:xfrm>
            <a:off x="2675028" y="3429000"/>
            <a:ext cx="2982823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BACEBC27-34D4-A0A6-9554-15094B3BBC39}"/>
              </a:ext>
            </a:extLst>
          </p:cNvPr>
          <p:cNvSpPr txBox="1"/>
          <p:nvPr/>
        </p:nvSpPr>
        <p:spPr>
          <a:xfrm>
            <a:off x="3937000" y="3043201"/>
            <a:ext cx="695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90°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9F19957-1D5F-9017-C64E-7F511F1DC77D}"/>
              </a:ext>
            </a:extLst>
          </p:cNvPr>
          <p:cNvSpPr txBox="1"/>
          <p:nvPr/>
        </p:nvSpPr>
        <p:spPr>
          <a:xfrm>
            <a:off x="189564" y="215930"/>
            <a:ext cx="18678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B99AB4-CB5C-E2BC-242D-1CC4499DD5D4}"/>
              </a:ext>
            </a:extLst>
          </p:cNvPr>
          <p:cNvSpPr txBox="1"/>
          <p:nvPr/>
        </p:nvSpPr>
        <p:spPr>
          <a:xfrm>
            <a:off x="5286030" y="2329336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tracer le pôle du grand cercle</a:t>
            </a:r>
          </a:p>
        </p:txBody>
      </p:sp>
    </p:spTree>
    <p:extLst>
      <p:ext uri="{BB962C8B-B14F-4D97-AF65-F5344CB8AC3E}">
        <p14:creationId xmlns:p14="http://schemas.microsoft.com/office/powerpoint/2010/main" val="3245879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CD89E093-DEDE-13D7-C9DC-3E3416D71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 rot="2389621">
            <a:off x="1128436" y="-34037"/>
            <a:ext cx="6915978" cy="6924434"/>
            <a:chOff x="1125099" y="-43279"/>
            <a:chExt cx="6915977" cy="692443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9" y="-43279"/>
              <a:ext cx="6915977" cy="6924434"/>
              <a:chOff x="1128438" y="-34051"/>
              <a:chExt cx="6915977" cy="6924434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51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4" y="215930"/>
            <a:ext cx="18678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62759167-B506-EBA6-AA32-C2B2CED2B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7BF59D96-86E6-3667-1E9C-57DB6261AD32}"/>
              </a:ext>
            </a:extLst>
          </p:cNvPr>
          <p:cNvSpPr txBox="1"/>
          <p:nvPr/>
        </p:nvSpPr>
        <p:spPr>
          <a:xfrm>
            <a:off x="6708482" y="12621"/>
            <a:ext cx="2435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remettre le </a:t>
            </a:r>
          </a:p>
          <a:p>
            <a:pPr algn="ctr"/>
            <a:r>
              <a:rPr lang="fr-FR" b="1" dirty="0">
                <a:solidFill>
                  <a:srgbClr val="C00000"/>
                </a:solidFill>
              </a:rPr>
              <a:t>Nord au « nord »</a:t>
            </a:r>
          </a:p>
        </p:txBody>
      </p:sp>
    </p:spTree>
    <p:extLst>
      <p:ext uri="{BB962C8B-B14F-4D97-AF65-F5344CB8AC3E}">
        <p14:creationId xmlns:p14="http://schemas.microsoft.com/office/powerpoint/2010/main" val="220696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8FB1BC5D-6FAD-8853-5E31-0E08F8DBB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 rot="2389621">
            <a:off x="1128436" y="-34037"/>
            <a:ext cx="6915978" cy="6924434"/>
            <a:chOff x="1125099" y="-43279"/>
            <a:chExt cx="6915977" cy="692443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9" y="-43279"/>
              <a:ext cx="6915977" cy="6924434"/>
              <a:chOff x="1128438" y="-34051"/>
              <a:chExt cx="6915977" cy="6924434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51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4" y="215930"/>
            <a:ext cx="204735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N130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BAFF0CD-0822-C626-904A-7CC45588DA5C}"/>
              </a:ext>
            </a:extLst>
          </p:cNvPr>
          <p:cNvCxnSpPr>
            <a:cxnSpLocks/>
          </p:cNvCxnSpPr>
          <p:nvPr/>
        </p:nvCxnSpPr>
        <p:spPr>
          <a:xfrm>
            <a:off x="4621645" y="3409814"/>
            <a:ext cx="2258145" cy="1954534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rc partiel 24">
            <a:extLst>
              <a:ext uri="{FF2B5EF4-FFF2-40B4-BE49-F238E27FC236}">
                <a16:creationId xmlns:a16="http://schemas.microsoft.com/office/drawing/2014/main" id="{60C7A516-457F-69CC-1FF9-E363D4A38691}"/>
              </a:ext>
            </a:extLst>
          </p:cNvPr>
          <p:cNvSpPr/>
          <p:nvPr/>
        </p:nvSpPr>
        <p:spPr>
          <a:xfrm>
            <a:off x="6952715" y="729951"/>
            <a:ext cx="1248901" cy="4972719"/>
          </a:xfrm>
          <a:custGeom>
            <a:avLst/>
            <a:gdLst>
              <a:gd name="connsiteX0" fmla="*/ 5790120 w 7023026"/>
              <a:gd name="connsiteY0" fmla="*/ 829531 h 6938118"/>
              <a:gd name="connsiteX1" fmla="*/ 6191349 w 7023026"/>
              <a:gd name="connsiteY1" fmla="*/ 5710810 h 6938118"/>
              <a:gd name="connsiteX2" fmla="*/ 3511513 w 7023026"/>
              <a:gd name="connsiteY2" fmla="*/ 3469059 h 6938118"/>
              <a:gd name="connsiteX3" fmla="*/ 5790120 w 7023026"/>
              <a:gd name="connsiteY3" fmla="*/ 829531 h 6938118"/>
              <a:gd name="connsiteX0" fmla="*/ 0 w 1232976"/>
              <a:gd name="connsiteY0" fmla="*/ 0 h 4881279"/>
              <a:gd name="connsiteX1" fmla="*/ 401229 w 1232976"/>
              <a:gd name="connsiteY1" fmla="*/ 4881279 h 4881279"/>
              <a:gd name="connsiteX2" fmla="*/ 0 w 1232976"/>
              <a:gd name="connsiteY2" fmla="*/ 0 h 4881279"/>
              <a:gd name="connsiteX0" fmla="*/ 401229 w 1248901"/>
              <a:gd name="connsiteY0" fmla="*/ 4881279 h 4972719"/>
              <a:gd name="connsiteX1" fmla="*/ 0 w 1248901"/>
              <a:gd name="connsiteY1" fmla="*/ 0 h 4972719"/>
              <a:gd name="connsiteX2" fmla="*/ 492669 w 1248901"/>
              <a:gd name="connsiteY2" fmla="*/ 4972719 h 4972719"/>
              <a:gd name="connsiteX0" fmla="*/ 401229 w 1248901"/>
              <a:gd name="connsiteY0" fmla="*/ 4881279 h 4972719"/>
              <a:gd name="connsiteX1" fmla="*/ 0 w 1248901"/>
              <a:gd name="connsiteY1" fmla="*/ 0 h 4972719"/>
              <a:gd name="connsiteX2" fmla="*/ 492669 w 1248901"/>
              <a:gd name="connsiteY2" fmla="*/ 4972719 h 4972719"/>
              <a:gd name="connsiteX0" fmla="*/ 0 w 1248901"/>
              <a:gd name="connsiteY0" fmla="*/ 0 h 4972719"/>
              <a:gd name="connsiteX1" fmla="*/ 492669 w 1248901"/>
              <a:gd name="connsiteY1" fmla="*/ 4972719 h 4972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48901" h="4972719">
                <a:moveTo>
                  <a:pt x="0" y="0"/>
                </a:moveTo>
                <a:cubicBezTo>
                  <a:pt x="1471939" y="1240131"/>
                  <a:pt x="1651347" y="3422779"/>
                  <a:pt x="492669" y="4972719"/>
                </a:cubicBezTo>
              </a:path>
            </a:pathLst>
          </a:custGeom>
          <a:noFill/>
          <a:ln w="381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AA2DC3C-F850-B734-D9E1-FCE25B37B068}"/>
              </a:ext>
            </a:extLst>
          </p:cNvPr>
          <p:cNvSpPr txBox="1"/>
          <p:nvPr/>
        </p:nvSpPr>
        <p:spPr>
          <a:xfrm>
            <a:off x="8407620" y="3031643"/>
            <a:ext cx="609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90°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4F69A022-8FBA-5FCF-7DEA-2C0974CF4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3A6107A-C4CC-7FAB-7450-FC4F631E0F8A}"/>
              </a:ext>
            </a:extLst>
          </p:cNvPr>
          <p:cNvSpPr txBox="1"/>
          <p:nvPr/>
        </p:nvSpPr>
        <p:spPr>
          <a:xfrm>
            <a:off x="7012349" y="5747921"/>
            <a:ext cx="1788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mesurer l’azimute du pôle</a:t>
            </a:r>
          </a:p>
        </p:txBody>
      </p:sp>
    </p:spTree>
    <p:extLst>
      <p:ext uri="{BB962C8B-B14F-4D97-AF65-F5344CB8AC3E}">
        <p14:creationId xmlns:p14="http://schemas.microsoft.com/office/powerpoint/2010/main" val="156943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4A77B9DC-11A6-32FB-8CCE-B09D88D8B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 rot="2389621">
            <a:off x="1128436" y="-34037"/>
            <a:ext cx="6915978" cy="6924434"/>
            <a:chOff x="1125099" y="-43279"/>
            <a:chExt cx="6915977" cy="692443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9" y="-43279"/>
              <a:ext cx="6915977" cy="6924434"/>
              <a:chOff x="1128438" y="-34051"/>
              <a:chExt cx="6915977" cy="6924434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51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4" y="215930"/>
            <a:ext cx="26244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8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EE07D7B0-33A2-6090-EA43-6EC03D726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94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597C3EA4-777D-28AB-87B6-6D130C827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91489F1-FEA8-D67D-D253-F5B271B8603D}"/>
              </a:ext>
            </a:extLst>
          </p:cNvPr>
          <p:cNvGrpSpPr/>
          <p:nvPr/>
        </p:nvGrpSpPr>
        <p:grpSpPr>
          <a:xfrm>
            <a:off x="1134625" y="-5180"/>
            <a:ext cx="6915978" cy="6924431"/>
            <a:chOff x="1125098" y="-43280"/>
            <a:chExt cx="6915977" cy="692443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 rot="19213248">
              <a:off x="1125098" y="-43280"/>
              <a:ext cx="6915977" cy="6924432"/>
              <a:chOff x="1128438" y="-34051"/>
              <a:chExt cx="6915977" cy="6924432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6" y="-3405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3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8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5FD509F-7689-C680-9A2E-529999681F9B}"/>
                </a:ext>
              </a:extLst>
            </p:cNvPr>
            <p:cNvSpPr/>
            <p:nvPr/>
          </p:nvSpPr>
          <p:spPr>
            <a:xfrm>
              <a:off x="2638305" y="348343"/>
              <a:ext cx="1994655" cy="6078583"/>
            </a:xfrm>
            <a:custGeom>
              <a:avLst/>
              <a:gdLst>
                <a:gd name="connsiteX0" fmla="*/ 1994266 w 2325192"/>
                <a:gd name="connsiteY0" fmla="*/ 0 h 6447173"/>
                <a:gd name="connsiteX1" fmla="*/ 3 w 2325192"/>
                <a:gd name="connsiteY1" fmla="*/ 3074126 h 6447173"/>
                <a:gd name="connsiteX2" fmla="*/ 1976849 w 2325192"/>
                <a:gd name="connsiteY2" fmla="*/ 6078583 h 6447173"/>
                <a:gd name="connsiteX3" fmla="*/ 2325192 w 2325192"/>
                <a:gd name="connsiteY3" fmla="*/ 6392091 h 644717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1994266 w 1994266"/>
                <a:gd name="connsiteY0" fmla="*/ 0 h 6078583"/>
                <a:gd name="connsiteX1" fmla="*/ 3 w 1994266"/>
                <a:gd name="connsiteY1" fmla="*/ 3074126 h 6078583"/>
                <a:gd name="connsiteX2" fmla="*/ 1976849 w 1994266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34762 w 2034762"/>
                <a:gd name="connsiteY0" fmla="*/ 0 h 6078583"/>
                <a:gd name="connsiteX1" fmla="*/ 40499 w 2034762"/>
                <a:gd name="connsiteY1" fmla="*/ 3074126 h 6078583"/>
                <a:gd name="connsiteX2" fmla="*/ 2017345 w 2034762"/>
                <a:gd name="connsiteY2" fmla="*/ 6078583 h 6078583"/>
                <a:gd name="connsiteX0" fmla="*/ 2043672 w 2043672"/>
                <a:gd name="connsiteY0" fmla="*/ 0 h 6078583"/>
                <a:gd name="connsiteX1" fmla="*/ 49409 w 2043672"/>
                <a:gd name="connsiteY1" fmla="*/ 3074126 h 6078583"/>
                <a:gd name="connsiteX2" fmla="*/ 2026255 w 2043672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  <a:gd name="connsiteX0" fmla="*/ 1994655 w 1994655"/>
                <a:gd name="connsiteY0" fmla="*/ 0 h 6078583"/>
                <a:gd name="connsiteX1" fmla="*/ 392 w 1994655"/>
                <a:gd name="connsiteY1" fmla="*/ 3074126 h 6078583"/>
                <a:gd name="connsiteX2" fmla="*/ 1977238 w 1994655"/>
                <a:gd name="connsiteY2" fmla="*/ 6078583 h 607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4655" h="6078583">
                  <a:moveTo>
                    <a:pt x="1994655" y="0"/>
                  </a:moveTo>
                  <a:cubicBezTo>
                    <a:pt x="990266" y="481874"/>
                    <a:pt x="-22831" y="1399178"/>
                    <a:pt x="392" y="3074126"/>
                  </a:cubicBezTo>
                  <a:cubicBezTo>
                    <a:pt x="23615" y="4749074"/>
                    <a:pt x="1084608" y="5795555"/>
                    <a:pt x="1977238" y="6078583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05C43C1-4DD2-F558-FCCF-A2D661699DBA}"/>
                </a:ext>
              </a:extLst>
            </p:cNvPr>
            <p:cNvSpPr/>
            <p:nvPr/>
          </p:nvSpPr>
          <p:spPr>
            <a:xfrm>
              <a:off x="5807130" y="33254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4" y="215930"/>
            <a:ext cx="229902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7240C1B5-B3E0-99B4-A721-C6B72CD48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7A7E9D8-6784-E444-F041-9561F8E185D4}"/>
              </a:ext>
            </a:extLst>
          </p:cNvPr>
          <p:cNvSpPr txBox="1"/>
          <p:nvPr/>
        </p:nvSpPr>
        <p:spPr>
          <a:xfrm>
            <a:off x="6911213" y="15455"/>
            <a:ext cx="2072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mettre l’azimut au « nord »</a:t>
            </a:r>
          </a:p>
        </p:txBody>
      </p:sp>
    </p:spTree>
    <p:extLst>
      <p:ext uri="{BB962C8B-B14F-4D97-AF65-F5344CB8AC3E}">
        <p14:creationId xmlns:p14="http://schemas.microsoft.com/office/powerpoint/2010/main" val="2727468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A8E34-4E28-5CEA-2F0A-3A1438B4D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2E7BD0CE-AD12-4F22-1FD0-49B2F9B7E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99190" y="807241"/>
            <a:ext cx="2681337" cy="3096306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82580D0E-BC88-9877-897E-EDC78F93F5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36861"/>
            <a:ext cx="8915400" cy="814302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2900" dirty="0"/>
              <a:t>Projections stéréographiques :</a:t>
            </a:r>
            <a:br>
              <a:rPr lang="fr-FR" sz="2900" dirty="0"/>
            </a:br>
            <a:r>
              <a:rPr lang="fr-FR" sz="2900" dirty="0"/>
              <a:t>construction du diagramme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0A78746-7776-A5CA-BC35-D727370D4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636" y="974998"/>
            <a:ext cx="2593540" cy="25866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43D313-4114-E84A-B3CF-BFBC89E3E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3636" y="4052190"/>
            <a:ext cx="2593540" cy="258666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7E4F1A0-9B0C-51EB-1B84-75E4AB9E9CEE}"/>
              </a:ext>
            </a:extLst>
          </p:cNvPr>
          <p:cNvSpPr txBox="1"/>
          <p:nvPr/>
        </p:nvSpPr>
        <p:spPr>
          <a:xfrm>
            <a:off x="6885805" y="790332"/>
            <a:ext cx="229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 GRAND CERCLE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38E576E-360E-BF01-39CF-CC53360235CC}"/>
              </a:ext>
            </a:extLst>
          </p:cNvPr>
          <p:cNvSpPr txBox="1"/>
          <p:nvPr/>
        </p:nvSpPr>
        <p:spPr>
          <a:xfrm>
            <a:off x="7029380" y="4052190"/>
            <a:ext cx="209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 PETIT CERCLE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AF247D2E-B67C-C4CF-06C5-FD810D5C0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99189" y="3735681"/>
            <a:ext cx="2681337" cy="30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84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que 18">
            <a:extLst>
              <a:ext uri="{FF2B5EF4-FFF2-40B4-BE49-F238E27FC236}">
                <a16:creationId xmlns:a16="http://schemas.microsoft.com/office/drawing/2014/main" id="{A43CEB13-9A6A-8F9F-C82A-C2DD8AD0F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5" y="215930"/>
            <a:ext cx="229902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DB46B86A-8411-9B49-BA2B-D0E5B48E7EBC}"/>
              </a:ext>
            </a:extLst>
          </p:cNvPr>
          <p:cNvCxnSpPr>
            <a:cxnSpLocks/>
          </p:cNvCxnSpPr>
          <p:nvPr/>
        </p:nvCxnSpPr>
        <p:spPr>
          <a:xfrm>
            <a:off x="3993128" y="5835930"/>
            <a:ext cx="618655" cy="483749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4D1DF116-4CAB-491D-01D5-035ECF4D097E}"/>
              </a:ext>
            </a:extLst>
          </p:cNvPr>
          <p:cNvSpPr txBox="1"/>
          <p:nvPr/>
        </p:nvSpPr>
        <p:spPr>
          <a:xfrm rot="2925101">
            <a:off x="4215332" y="5775241"/>
            <a:ext cx="68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25°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4D63DA-E8DD-82FC-AF09-B571B7E16708}"/>
              </a:ext>
            </a:extLst>
          </p:cNvPr>
          <p:cNvGrpSpPr/>
          <p:nvPr/>
        </p:nvGrpSpPr>
        <p:grpSpPr>
          <a:xfrm>
            <a:off x="1134625" y="-5180"/>
            <a:ext cx="6915978" cy="6924431"/>
            <a:chOff x="1134623" y="-5180"/>
            <a:chExt cx="6915977" cy="6924432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91489F1-FEA8-D67D-D253-F5B271B8603D}"/>
                </a:ext>
              </a:extLst>
            </p:cNvPr>
            <p:cNvGrpSpPr/>
            <p:nvPr/>
          </p:nvGrpSpPr>
          <p:grpSpPr>
            <a:xfrm>
              <a:off x="1134623" y="-5180"/>
              <a:ext cx="6915977" cy="6924432"/>
              <a:chOff x="1125098" y="-43280"/>
              <a:chExt cx="6915977" cy="6924432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E6335F1E-C57C-0C1B-8500-2F560AF1BE3A}"/>
                  </a:ext>
                </a:extLst>
              </p:cNvPr>
              <p:cNvGrpSpPr/>
              <p:nvPr/>
            </p:nvGrpSpPr>
            <p:grpSpPr>
              <a:xfrm rot="19213248">
                <a:off x="1125098" y="-43280"/>
                <a:ext cx="6915977" cy="6924432"/>
                <a:chOff x="1128438" y="-34051"/>
                <a:chExt cx="6915977" cy="6924432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B24177F4-B18B-F0BF-2E89-8DDFC3BBCA7E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C053B2D3-682F-799C-FC49-88B4AD0CA653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E5E9DE12-9E81-DFC6-1AC3-45FF954363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44176D55-59F8-6775-D16F-33E4EB2AB6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02F103F-50C2-6915-78B1-E5314C192A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69108B33-6F1D-6D4A-0371-7678DD0EADD7}"/>
                    </a:ext>
                  </a:extLst>
                </p:cNvPr>
                <p:cNvSpPr txBox="1"/>
                <p:nvPr/>
              </p:nvSpPr>
              <p:spPr>
                <a:xfrm>
                  <a:off x="4433336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99DF767-616E-DDE2-FA1E-034BFD7685BF}"/>
                    </a:ext>
                  </a:extLst>
                </p:cNvPr>
                <p:cNvSpPr txBox="1"/>
                <p:nvPr/>
              </p:nvSpPr>
              <p:spPr>
                <a:xfrm>
                  <a:off x="4445793" y="6521049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ED3873A-0C4F-8FED-F7CA-B12DFC7DEF7C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9FE0D62-12F9-15D4-A9ED-12D523D6C94F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85FD509F-7689-C680-9A2E-529999681F9B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C05C43C1-4DD2-F558-FCCF-A2D661699DBA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2A01379-F055-3305-5FFC-C9070B96D6A1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DB120715-D384-C122-5BFA-38E840E9E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BACC2A41-7EDC-AEF1-8984-122C09FFE873}"/>
              </a:ext>
            </a:extLst>
          </p:cNvPr>
          <p:cNvSpPr/>
          <p:nvPr/>
        </p:nvSpPr>
        <p:spPr>
          <a:xfrm>
            <a:off x="1769980" y="5277474"/>
            <a:ext cx="590532" cy="473643"/>
          </a:xfrm>
          <a:custGeom>
            <a:avLst/>
            <a:gdLst>
              <a:gd name="connsiteX0" fmla="*/ 292100 w 953295"/>
              <a:gd name="connsiteY0" fmla="*/ 339128 h 686305"/>
              <a:gd name="connsiteX1" fmla="*/ 876300 w 953295"/>
              <a:gd name="connsiteY1" fmla="*/ 8928 h 686305"/>
              <a:gd name="connsiteX2" fmla="*/ 850900 w 953295"/>
              <a:gd name="connsiteY2" fmla="*/ 656628 h 686305"/>
              <a:gd name="connsiteX3" fmla="*/ 0 w 953295"/>
              <a:gd name="connsiteY3" fmla="*/ 516928 h 686305"/>
              <a:gd name="connsiteX0" fmla="*/ 292100 w 953295"/>
              <a:gd name="connsiteY0" fmla="*/ 339128 h 770438"/>
              <a:gd name="connsiteX1" fmla="*/ 876300 w 953295"/>
              <a:gd name="connsiteY1" fmla="*/ 8928 h 770438"/>
              <a:gd name="connsiteX2" fmla="*/ 850900 w 953295"/>
              <a:gd name="connsiteY2" fmla="*/ 656628 h 770438"/>
              <a:gd name="connsiteX3" fmla="*/ 0 w 953295"/>
              <a:gd name="connsiteY3" fmla="*/ 516928 h 770438"/>
              <a:gd name="connsiteX0" fmla="*/ 190500 w 851695"/>
              <a:gd name="connsiteY0" fmla="*/ 339128 h 720257"/>
              <a:gd name="connsiteX1" fmla="*/ 774700 w 851695"/>
              <a:gd name="connsiteY1" fmla="*/ 8928 h 720257"/>
              <a:gd name="connsiteX2" fmla="*/ 749300 w 851695"/>
              <a:gd name="connsiteY2" fmla="*/ 656628 h 720257"/>
              <a:gd name="connsiteX3" fmla="*/ 0 w 851695"/>
              <a:gd name="connsiteY3" fmla="*/ 402628 h 720257"/>
              <a:gd name="connsiteX0" fmla="*/ 190500 w 851695"/>
              <a:gd name="connsiteY0" fmla="*/ 349514 h 730643"/>
              <a:gd name="connsiteX1" fmla="*/ 774700 w 851695"/>
              <a:gd name="connsiteY1" fmla="*/ 19314 h 730643"/>
              <a:gd name="connsiteX2" fmla="*/ 749300 w 851695"/>
              <a:gd name="connsiteY2" fmla="*/ 667014 h 730643"/>
              <a:gd name="connsiteX3" fmla="*/ 0 w 851695"/>
              <a:gd name="connsiteY3" fmla="*/ 413014 h 730643"/>
              <a:gd name="connsiteX0" fmla="*/ 317500 w 843986"/>
              <a:gd name="connsiteY0" fmla="*/ 329736 h 736265"/>
              <a:gd name="connsiteX1" fmla="*/ 774700 w 843986"/>
              <a:gd name="connsiteY1" fmla="*/ 24936 h 736265"/>
              <a:gd name="connsiteX2" fmla="*/ 749300 w 843986"/>
              <a:gd name="connsiteY2" fmla="*/ 672636 h 736265"/>
              <a:gd name="connsiteX3" fmla="*/ 0 w 843986"/>
              <a:gd name="connsiteY3" fmla="*/ 418636 h 736265"/>
              <a:gd name="connsiteX0" fmla="*/ 165100 w 691586"/>
              <a:gd name="connsiteY0" fmla="*/ 329736 h 705677"/>
              <a:gd name="connsiteX1" fmla="*/ 622300 w 691586"/>
              <a:gd name="connsiteY1" fmla="*/ 24936 h 705677"/>
              <a:gd name="connsiteX2" fmla="*/ 596900 w 691586"/>
              <a:gd name="connsiteY2" fmla="*/ 672636 h 705677"/>
              <a:gd name="connsiteX3" fmla="*/ 0 w 691586"/>
              <a:gd name="connsiteY3" fmla="*/ 291636 h 705677"/>
              <a:gd name="connsiteX0" fmla="*/ 165100 w 672021"/>
              <a:gd name="connsiteY0" fmla="*/ 192394 h 568335"/>
              <a:gd name="connsiteX1" fmla="*/ 571500 w 672021"/>
              <a:gd name="connsiteY1" fmla="*/ 116194 h 568335"/>
              <a:gd name="connsiteX2" fmla="*/ 596900 w 672021"/>
              <a:gd name="connsiteY2" fmla="*/ 535294 h 568335"/>
              <a:gd name="connsiteX3" fmla="*/ 0 w 672021"/>
              <a:gd name="connsiteY3" fmla="*/ 154294 h 568335"/>
              <a:gd name="connsiteX0" fmla="*/ 165100 w 672021"/>
              <a:gd name="connsiteY0" fmla="*/ 192394 h 600960"/>
              <a:gd name="connsiteX1" fmla="*/ 571500 w 672021"/>
              <a:gd name="connsiteY1" fmla="*/ 116194 h 600960"/>
              <a:gd name="connsiteX2" fmla="*/ 596900 w 672021"/>
              <a:gd name="connsiteY2" fmla="*/ 535294 h 600960"/>
              <a:gd name="connsiteX3" fmla="*/ 0 w 672021"/>
              <a:gd name="connsiteY3" fmla="*/ 154294 h 600960"/>
              <a:gd name="connsiteX0" fmla="*/ 165100 w 722477"/>
              <a:gd name="connsiteY0" fmla="*/ 192394 h 600960"/>
              <a:gd name="connsiteX1" fmla="*/ 571500 w 722477"/>
              <a:gd name="connsiteY1" fmla="*/ 116194 h 600960"/>
              <a:gd name="connsiteX2" fmla="*/ 596900 w 722477"/>
              <a:gd name="connsiteY2" fmla="*/ 535294 h 600960"/>
              <a:gd name="connsiteX3" fmla="*/ 0 w 722477"/>
              <a:gd name="connsiteY3" fmla="*/ 154294 h 600960"/>
              <a:gd name="connsiteX0" fmla="*/ 165100 w 722477"/>
              <a:gd name="connsiteY0" fmla="*/ 187059 h 595625"/>
              <a:gd name="connsiteX1" fmla="*/ 571500 w 722477"/>
              <a:gd name="connsiteY1" fmla="*/ 110859 h 595625"/>
              <a:gd name="connsiteX2" fmla="*/ 596900 w 722477"/>
              <a:gd name="connsiteY2" fmla="*/ 529959 h 595625"/>
              <a:gd name="connsiteX3" fmla="*/ 0 w 722477"/>
              <a:gd name="connsiteY3" fmla="*/ 148959 h 595625"/>
              <a:gd name="connsiteX0" fmla="*/ 173553 w 730930"/>
              <a:gd name="connsiteY0" fmla="*/ 187059 h 620896"/>
              <a:gd name="connsiteX1" fmla="*/ 579953 w 730930"/>
              <a:gd name="connsiteY1" fmla="*/ 110859 h 620896"/>
              <a:gd name="connsiteX2" fmla="*/ 605353 w 730930"/>
              <a:gd name="connsiteY2" fmla="*/ 529959 h 620896"/>
              <a:gd name="connsiteX3" fmla="*/ 8453 w 730930"/>
              <a:gd name="connsiteY3" fmla="*/ 148959 h 620896"/>
              <a:gd name="connsiteX0" fmla="*/ 148718 w 706095"/>
              <a:gd name="connsiteY0" fmla="*/ 187059 h 605301"/>
              <a:gd name="connsiteX1" fmla="*/ 555118 w 706095"/>
              <a:gd name="connsiteY1" fmla="*/ 110859 h 605301"/>
              <a:gd name="connsiteX2" fmla="*/ 580518 w 706095"/>
              <a:gd name="connsiteY2" fmla="*/ 529959 h 605301"/>
              <a:gd name="connsiteX3" fmla="*/ 9018 w 706095"/>
              <a:gd name="connsiteY3" fmla="*/ 85459 h 60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6095" h="605301">
                <a:moveTo>
                  <a:pt x="148718" y="187059"/>
                </a:moveTo>
                <a:cubicBezTo>
                  <a:pt x="343451" y="-144200"/>
                  <a:pt x="483151" y="53709"/>
                  <a:pt x="555118" y="110859"/>
                </a:cubicBezTo>
                <a:cubicBezTo>
                  <a:pt x="627085" y="168009"/>
                  <a:pt x="840868" y="381792"/>
                  <a:pt x="580518" y="529959"/>
                </a:cubicBezTo>
                <a:cubicBezTo>
                  <a:pt x="256668" y="690826"/>
                  <a:pt x="-57657" y="616742"/>
                  <a:pt x="9018" y="85459"/>
                </a:cubicBezTo>
              </a:path>
            </a:pathLst>
          </a:custGeom>
          <a:noFill/>
          <a:ln w="50800">
            <a:solidFill>
              <a:srgbClr val="FF0000"/>
            </a:solidFill>
          </a:ln>
          <a:effectLst>
            <a:outerShdw blurRad="63500" sx="102000" sy="102000" algn="ctr" rotWithShape="0">
              <a:srgbClr val="FF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793F85E-2C6A-FC0F-ED8D-09E7ACD50B97}"/>
              </a:ext>
            </a:extLst>
          </p:cNvPr>
          <p:cNvSpPr txBox="1"/>
          <p:nvPr/>
        </p:nvSpPr>
        <p:spPr>
          <a:xfrm>
            <a:off x="0" y="5380672"/>
            <a:ext cx="2072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reporter le plongement en utilisant les orientations du CALQUE</a:t>
            </a:r>
          </a:p>
        </p:txBody>
      </p:sp>
    </p:spTree>
    <p:extLst>
      <p:ext uri="{BB962C8B-B14F-4D97-AF65-F5344CB8AC3E}">
        <p14:creationId xmlns:p14="http://schemas.microsoft.com/office/powerpoint/2010/main" val="4066930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136E5A9F-4104-1F55-6B13-D5980D2E4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5" y="215930"/>
            <a:ext cx="229902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4D63DA-E8DD-82FC-AF09-B571B7E16708}"/>
              </a:ext>
            </a:extLst>
          </p:cNvPr>
          <p:cNvGrpSpPr/>
          <p:nvPr/>
        </p:nvGrpSpPr>
        <p:grpSpPr>
          <a:xfrm rot="2416013">
            <a:off x="1118911" y="-5350"/>
            <a:ext cx="6915978" cy="6924432"/>
            <a:chOff x="1134624" y="-5179"/>
            <a:chExt cx="6915977" cy="692443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91489F1-FEA8-D67D-D253-F5B271B8603D}"/>
                </a:ext>
              </a:extLst>
            </p:cNvPr>
            <p:cNvGrpSpPr/>
            <p:nvPr/>
          </p:nvGrpSpPr>
          <p:grpSpPr>
            <a:xfrm>
              <a:off x="1134624" y="-5179"/>
              <a:ext cx="6915977" cy="6924433"/>
              <a:chOff x="1125099" y="-43279"/>
              <a:chExt cx="6915977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E6335F1E-C57C-0C1B-8500-2F560AF1BE3A}"/>
                  </a:ext>
                </a:extLst>
              </p:cNvPr>
              <p:cNvGrpSpPr/>
              <p:nvPr/>
            </p:nvGrpSpPr>
            <p:grpSpPr>
              <a:xfrm rot="19213248">
                <a:off x="1125099" y="-43279"/>
                <a:ext cx="6915977" cy="6924433"/>
                <a:chOff x="1128438" y="-34051"/>
                <a:chExt cx="6915977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B24177F4-B18B-F0BF-2E89-8DDFC3BBCA7E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C053B2D3-682F-799C-FC49-88B4AD0CA653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E5E9DE12-9E81-DFC6-1AC3-45FF954363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44176D55-59F8-6775-D16F-33E4EB2AB6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02F103F-50C2-6915-78B1-E5314C192A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69108B33-6F1D-6D4A-0371-7678DD0EADD7}"/>
                    </a:ext>
                  </a:extLst>
                </p:cNvPr>
                <p:cNvSpPr txBox="1"/>
                <p:nvPr/>
              </p:nvSpPr>
              <p:spPr>
                <a:xfrm>
                  <a:off x="4433335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99DF767-616E-DDE2-FA1E-034BFD7685BF}"/>
                    </a:ext>
                  </a:extLst>
                </p:cNvPr>
                <p:cNvSpPr txBox="1"/>
                <p:nvPr/>
              </p:nvSpPr>
              <p:spPr>
                <a:xfrm>
                  <a:off x="4445793" y="6521050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ED3873A-0C4F-8FED-F7CA-B12DFC7DEF7C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9FE0D62-12F9-15D4-A9ED-12D523D6C94F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85FD509F-7689-C680-9A2E-529999681F9B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C05C43C1-4DD2-F558-FCCF-A2D661699DBA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2A01379-F055-3305-5FFC-C9070B96D6A1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3C5A6B9F-AC99-4064-7A7D-D744DEAAE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3FDD8A4-0A3E-964A-CD7B-9AF53467416E}"/>
              </a:ext>
            </a:extLst>
          </p:cNvPr>
          <p:cNvSpPr txBox="1"/>
          <p:nvPr/>
        </p:nvSpPr>
        <p:spPr>
          <a:xfrm>
            <a:off x="6708482" y="12621"/>
            <a:ext cx="2435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remettre le </a:t>
            </a:r>
          </a:p>
          <a:p>
            <a:pPr algn="ctr"/>
            <a:r>
              <a:rPr lang="fr-FR" b="1" dirty="0">
                <a:solidFill>
                  <a:srgbClr val="C00000"/>
                </a:solidFill>
              </a:rPr>
              <a:t>Nord au « nord »</a:t>
            </a:r>
          </a:p>
        </p:txBody>
      </p:sp>
    </p:spTree>
    <p:extLst>
      <p:ext uri="{BB962C8B-B14F-4D97-AF65-F5344CB8AC3E}">
        <p14:creationId xmlns:p14="http://schemas.microsoft.com/office/powerpoint/2010/main" val="2352342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que 17">
            <a:extLst>
              <a:ext uri="{FF2B5EF4-FFF2-40B4-BE49-F238E27FC236}">
                <a16:creationId xmlns:a16="http://schemas.microsoft.com/office/drawing/2014/main" id="{02F2A6D9-A0CE-55D1-AC84-4F9005DBF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F40DA5F-94B7-5556-E03A-03059F37AE7D}"/>
              </a:ext>
            </a:extLst>
          </p:cNvPr>
          <p:cNvSpPr txBox="1"/>
          <p:nvPr/>
        </p:nvSpPr>
        <p:spPr>
          <a:xfrm>
            <a:off x="189565" y="215930"/>
            <a:ext cx="22990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  <a:p>
            <a:endParaRPr lang="fr-FR" sz="2000" b="1" dirty="0"/>
          </a:p>
          <a:p>
            <a:r>
              <a:rPr lang="fr-FR" sz="2000" b="1" u="sng" dirty="0"/>
              <a:t>Strie :</a:t>
            </a:r>
          </a:p>
          <a:p>
            <a:r>
              <a:rPr lang="fr-FR" sz="2800" b="1" u="sng" dirty="0">
                <a:solidFill>
                  <a:srgbClr val="FF0000"/>
                </a:solidFill>
              </a:rPr>
              <a:t>240°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4D63DA-E8DD-82FC-AF09-B571B7E16708}"/>
              </a:ext>
            </a:extLst>
          </p:cNvPr>
          <p:cNvGrpSpPr/>
          <p:nvPr/>
        </p:nvGrpSpPr>
        <p:grpSpPr>
          <a:xfrm rot="2416013">
            <a:off x="1118911" y="-5350"/>
            <a:ext cx="6915978" cy="6924432"/>
            <a:chOff x="1134624" y="-5179"/>
            <a:chExt cx="6915977" cy="692443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91489F1-FEA8-D67D-D253-F5B271B8603D}"/>
                </a:ext>
              </a:extLst>
            </p:cNvPr>
            <p:cNvGrpSpPr/>
            <p:nvPr/>
          </p:nvGrpSpPr>
          <p:grpSpPr>
            <a:xfrm>
              <a:off x="1134624" y="-5179"/>
              <a:ext cx="6915977" cy="6924433"/>
              <a:chOff x="1125099" y="-43279"/>
              <a:chExt cx="6915977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E6335F1E-C57C-0C1B-8500-2F560AF1BE3A}"/>
                  </a:ext>
                </a:extLst>
              </p:cNvPr>
              <p:cNvGrpSpPr/>
              <p:nvPr/>
            </p:nvGrpSpPr>
            <p:grpSpPr>
              <a:xfrm rot="19213248">
                <a:off x="1125099" y="-43279"/>
                <a:ext cx="6915977" cy="6924433"/>
                <a:chOff x="1128438" y="-34051"/>
                <a:chExt cx="6915977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B24177F4-B18B-F0BF-2E89-8DDFC3BBCA7E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C053B2D3-682F-799C-FC49-88B4AD0CA653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E5E9DE12-9E81-DFC6-1AC3-45FF954363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44176D55-59F8-6775-D16F-33E4EB2AB6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02F103F-50C2-6915-78B1-E5314C192A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69108B33-6F1D-6D4A-0371-7678DD0EADD7}"/>
                    </a:ext>
                  </a:extLst>
                </p:cNvPr>
                <p:cNvSpPr txBox="1"/>
                <p:nvPr/>
              </p:nvSpPr>
              <p:spPr>
                <a:xfrm>
                  <a:off x="4433335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A99DF767-616E-DDE2-FA1E-034BFD7685BF}"/>
                    </a:ext>
                  </a:extLst>
                </p:cNvPr>
                <p:cNvSpPr txBox="1"/>
                <p:nvPr/>
              </p:nvSpPr>
              <p:spPr>
                <a:xfrm>
                  <a:off x="4445793" y="6521050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ED3873A-0C4F-8FED-F7CA-B12DFC7DEF7C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9FE0D62-12F9-15D4-A9ED-12D523D6C94F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85FD509F-7689-C680-9A2E-529999681F9B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C05C43C1-4DD2-F558-FCCF-A2D661699DBA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2A01379-F055-3305-5FFC-C9070B96D6A1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25D3A0A-584E-4210-80DD-4C65C850C2EC}"/>
              </a:ext>
            </a:extLst>
          </p:cNvPr>
          <p:cNvCxnSpPr>
            <a:cxnSpLocks/>
          </p:cNvCxnSpPr>
          <p:nvPr/>
        </p:nvCxnSpPr>
        <p:spPr>
          <a:xfrm flipH="1">
            <a:off x="1981529" y="3424870"/>
            <a:ext cx="2642067" cy="1477975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28097B0C-841A-1E13-BFEF-7ED43C18A4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EEE515-B55E-A6D0-8E20-8DF7DA315280}"/>
              </a:ext>
            </a:extLst>
          </p:cNvPr>
          <p:cNvSpPr txBox="1"/>
          <p:nvPr/>
        </p:nvSpPr>
        <p:spPr>
          <a:xfrm>
            <a:off x="132932" y="5524312"/>
            <a:ext cx="1788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mesurer l’azimute de la strie</a:t>
            </a:r>
          </a:p>
        </p:txBody>
      </p:sp>
    </p:spTree>
    <p:extLst>
      <p:ext uri="{BB962C8B-B14F-4D97-AF65-F5344CB8AC3E}">
        <p14:creationId xmlns:p14="http://schemas.microsoft.com/office/powerpoint/2010/main" val="1860423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43EB3-8B3B-BFE7-4E91-BE64E59AB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que 17">
            <a:extLst>
              <a:ext uri="{FF2B5EF4-FFF2-40B4-BE49-F238E27FC236}">
                <a16:creationId xmlns:a16="http://schemas.microsoft.com/office/drawing/2014/main" id="{2643A1B5-07F1-0048-A63C-D1FA052DD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E9D36B6D-1112-6727-89FE-BF4B8D13C5E5}"/>
              </a:ext>
            </a:extLst>
          </p:cNvPr>
          <p:cNvGrpSpPr/>
          <p:nvPr/>
        </p:nvGrpSpPr>
        <p:grpSpPr>
          <a:xfrm rot="20251351">
            <a:off x="1175473" y="-5350"/>
            <a:ext cx="6915978" cy="6924432"/>
            <a:chOff x="1134624" y="-5179"/>
            <a:chExt cx="6915977" cy="692443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BED186D8-2007-184C-0764-01510F52324A}"/>
                </a:ext>
              </a:extLst>
            </p:cNvPr>
            <p:cNvGrpSpPr/>
            <p:nvPr/>
          </p:nvGrpSpPr>
          <p:grpSpPr>
            <a:xfrm>
              <a:off x="1134624" y="-5179"/>
              <a:ext cx="6915977" cy="6924433"/>
              <a:chOff x="1125099" y="-43279"/>
              <a:chExt cx="6915977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FDFD5FC2-F242-9B21-1FAD-C04F2A5D9C81}"/>
                  </a:ext>
                </a:extLst>
              </p:cNvPr>
              <p:cNvGrpSpPr/>
              <p:nvPr/>
            </p:nvGrpSpPr>
            <p:grpSpPr>
              <a:xfrm rot="19213248">
                <a:off x="1125099" y="-43279"/>
                <a:ext cx="6915977" cy="6924433"/>
                <a:chOff x="1128438" y="-34051"/>
                <a:chExt cx="6915977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6D2C646B-C021-7E0A-1951-EF2204C55F6A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432DE3E5-812D-663F-2484-360E5452DEED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9CFAAA31-9F22-CF0F-26CF-CC65C67EBA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BC4507B9-81B7-90C7-4D77-A7E0D03A8B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6D5AB574-B17D-FD47-B3E2-CBC3CB83FE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5FC2BBE1-705E-922D-7AAD-B0F4581084D9}"/>
                    </a:ext>
                  </a:extLst>
                </p:cNvPr>
                <p:cNvSpPr txBox="1"/>
                <p:nvPr/>
              </p:nvSpPr>
              <p:spPr>
                <a:xfrm>
                  <a:off x="4433335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232325D5-6532-7BA8-4307-B20D3C75EDF2}"/>
                    </a:ext>
                  </a:extLst>
                </p:cNvPr>
                <p:cNvSpPr txBox="1"/>
                <p:nvPr/>
              </p:nvSpPr>
              <p:spPr>
                <a:xfrm>
                  <a:off x="4445793" y="6521050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3BE1C821-CCC9-ACFF-4F3E-B581754F7176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F6B042DE-C90F-4072-E98A-2F631135C1D7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176BD832-B40E-58BA-B168-C36143FEACCA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826F74C7-58DF-6EB0-F883-8BB95E171EDB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136F0FDD-43E0-4AA5-91C2-31E3713ADE9E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27391BB7-8BAD-77FD-0A60-5BC7779C5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7D42E191-2E3A-24E0-71CE-B260B7AE72C9}"/>
              </a:ext>
            </a:extLst>
          </p:cNvPr>
          <p:cNvSpPr txBox="1"/>
          <p:nvPr/>
        </p:nvSpPr>
        <p:spPr>
          <a:xfrm>
            <a:off x="189565" y="215930"/>
            <a:ext cx="22990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  <a:p>
            <a:endParaRPr lang="fr-FR" sz="2000" b="1" dirty="0"/>
          </a:p>
          <a:p>
            <a:r>
              <a:rPr lang="fr-FR" sz="2000" b="1" u="sng" dirty="0"/>
              <a:t>Strie :</a:t>
            </a:r>
          </a:p>
          <a:p>
            <a:r>
              <a:rPr lang="fr-FR" sz="2800" b="1" u="sng" dirty="0">
                <a:solidFill>
                  <a:srgbClr val="FF0000"/>
                </a:solidFill>
              </a:rPr>
              <a:t>240°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6D2003-71EF-13EF-728C-11C1ABF82E65}"/>
              </a:ext>
            </a:extLst>
          </p:cNvPr>
          <p:cNvSpPr txBox="1"/>
          <p:nvPr/>
        </p:nvSpPr>
        <p:spPr>
          <a:xfrm>
            <a:off x="6590168" y="5614814"/>
            <a:ext cx="25347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Mettre la strie sur un plan de mesure du </a:t>
            </a:r>
            <a:r>
              <a:rPr lang="fr-FR" b="1" dirty="0" err="1">
                <a:solidFill>
                  <a:srgbClr val="C00000"/>
                </a:solidFill>
              </a:rPr>
              <a:t>caneva</a:t>
            </a:r>
            <a:endParaRPr lang="fr-FR" b="1" dirty="0">
              <a:solidFill>
                <a:srgbClr val="C00000"/>
              </a:solidFill>
            </a:endParaRPr>
          </a:p>
          <a:p>
            <a:pPr algn="ctr"/>
            <a:r>
              <a:rPr lang="fr-FR" b="1" dirty="0">
                <a:solidFill>
                  <a:srgbClr val="C00000"/>
                </a:solidFill>
              </a:rPr>
              <a:t>(N,S, E,O)</a:t>
            </a:r>
          </a:p>
        </p:txBody>
      </p:sp>
    </p:spTree>
    <p:extLst>
      <p:ext uri="{BB962C8B-B14F-4D97-AF65-F5344CB8AC3E}">
        <p14:creationId xmlns:p14="http://schemas.microsoft.com/office/powerpoint/2010/main" val="355267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B6EB1-DC3E-7F86-7707-E2BCED2AE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que 17">
            <a:extLst>
              <a:ext uri="{FF2B5EF4-FFF2-40B4-BE49-F238E27FC236}">
                <a16:creationId xmlns:a16="http://schemas.microsoft.com/office/drawing/2014/main" id="{FA34AC67-8683-320F-2585-EC61B5C4B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44DAC6A7-55B6-CC6E-9D4F-4AFBC654CBED}"/>
              </a:ext>
            </a:extLst>
          </p:cNvPr>
          <p:cNvGrpSpPr/>
          <p:nvPr/>
        </p:nvGrpSpPr>
        <p:grpSpPr>
          <a:xfrm rot="20251351">
            <a:off x="1166046" y="-5350"/>
            <a:ext cx="6915978" cy="6924432"/>
            <a:chOff x="1134624" y="-5179"/>
            <a:chExt cx="6915977" cy="692443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4E8FF209-8AE9-E29A-0CF5-EBC72BD05DD1}"/>
                </a:ext>
              </a:extLst>
            </p:cNvPr>
            <p:cNvGrpSpPr/>
            <p:nvPr/>
          </p:nvGrpSpPr>
          <p:grpSpPr>
            <a:xfrm>
              <a:off x="1134624" y="-5179"/>
              <a:ext cx="6915977" cy="6924433"/>
              <a:chOff x="1125099" y="-43279"/>
              <a:chExt cx="6915977" cy="6924433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C3ADA625-1A19-7FCF-215C-B562758C38A1}"/>
                  </a:ext>
                </a:extLst>
              </p:cNvPr>
              <p:cNvGrpSpPr/>
              <p:nvPr/>
            </p:nvGrpSpPr>
            <p:grpSpPr>
              <a:xfrm rot="19213248">
                <a:off x="1125099" y="-43279"/>
                <a:ext cx="6915977" cy="6924433"/>
                <a:chOff x="1128438" y="-34051"/>
                <a:chExt cx="6915977" cy="6924433"/>
              </a:xfrm>
            </p:grpSpPr>
            <p:sp>
              <p:nvSpPr>
                <p:cNvPr id="5" name="Ellipse 4">
                  <a:extLst>
                    <a:ext uri="{FF2B5EF4-FFF2-40B4-BE49-F238E27FC236}">
                      <a16:creationId xmlns:a16="http://schemas.microsoft.com/office/drawing/2014/main" id="{646E41E0-87FD-ED1A-D527-8F7E729F6D3A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" name="Connecteur droit 6">
                  <a:extLst>
                    <a:ext uri="{FF2B5EF4-FFF2-40B4-BE49-F238E27FC236}">
                      <a16:creationId xmlns:a16="http://schemas.microsoft.com/office/drawing/2014/main" id="{F891F57B-C345-52E1-435E-B4A3482E4D80}"/>
                    </a:ext>
                  </a:extLst>
                </p:cNvPr>
                <p:cNvCxnSpPr>
                  <a:cxnSpLocks/>
                  <a:endCxn id="5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F18F9ABB-5BBF-F736-0225-9D9C769443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>
                  <a:extLst>
                    <a:ext uri="{FF2B5EF4-FFF2-40B4-BE49-F238E27FC236}">
                      <a16:creationId xmlns:a16="http://schemas.microsoft.com/office/drawing/2014/main" id="{678F6C14-6616-D906-11C3-2347946010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cteur droit 11">
                  <a:extLst>
                    <a:ext uri="{FF2B5EF4-FFF2-40B4-BE49-F238E27FC236}">
                      <a16:creationId xmlns:a16="http://schemas.microsoft.com/office/drawing/2014/main" id="{C5FAE8D8-05B5-C455-1F9D-2818547330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A16C3CF0-D246-BC9B-A13D-CB17ABF5F953}"/>
                    </a:ext>
                  </a:extLst>
                </p:cNvPr>
                <p:cNvSpPr txBox="1"/>
                <p:nvPr/>
              </p:nvSpPr>
              <p:spPr>
                <a:xfrm>
                  <a:off x="4433335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0D7217DB-BA86-26BF-9A81-99CA4952925B}"/>
                    </a:ext>
                  </a:extLst>
                </p:cNvPr>
                <p:cNvSpPr txBox="1"/>
                <p:nvPr/>
              </p:nvSpPr>
              <p:spPr>
                <a:xfrm>
                  <a:off x="4445793" y="6521050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800BFB13-075B-2F20-AEFC-CF02FCF485AE}"/>
                    </a:ext>
                  </a:extLst>
                </p:cNvPr>
                <p:cNvSpPr txBox="1"/>
                <p:nvPr/>
              </p:nvSpPr>
              <p:spPr>
                <a:xfrm>
                  <a:off x="7707463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B81A8A9C-98E0-02D6-9975-BBF87AC19B7C}"/>
                    </a:ext>
                  </a:extLst>
                </p:cNvPr>
                <p:cNvSpPr txBox="1"/>
                <p:nvPr/>
              </p:nvSpPr>
              <p:spPr>
                <a:xfrm>
                  <a:off x="1128438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7030BB8E-A14C-7886-D8F9-461AA49BC0B9}"/>
                  </a:ext>
                </a:extLst>
              </p:cNvPr>
              <p:cNvSpPr/>
              <p:nvPr/>
            </p:nvSpPr>
            <p:spPr>
              <a:xfrm>
                <a:off x="2638305" y="348343"/>
                <a:ext cx="1994655" cy="6078583"/>
              </a:xfrm>
              <a:custGeom>
                <a:avLst/>
                <a:gdLst>
                  <a:gd name="connsiteX0" fmla="*/ 1994266 w 2325192"/>
                  <a:gd name="connsiteY0" fmla="*/ 0 h 6447173"/>
                  <a:gd name="connsiteX1" fmla="*/ 3 w 2325192"/>
                  <a:gd name="connsiteY1" fmla="*/ 3074126 h 6447173"/>
                  <a:gd name="connsiteX2" fmla="*/ 1976849 w 2325192"/>
                  <a:gd name="connsiteY2" fmla="*/ 6078583 h 6447173"/>
                  <a:gd name="connsiteX3" fmla="*/ 2325192 w 2325192"/>
                  <a:gd name="connsiteY3" fmla="*/ 6392091 h 644717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1994266 w 1994266"/>
                  <a:gd name="connsiteY0" fmla="*/ 0 h 6078583"/>
                  <a:gd name="connsiteX1" fmla="*/ 3 w 1994266"/>
                  <a:gd name="connsiteY1" fmla="*/ 3074126 h 6078583"/>
                  <a:gd name="connsiteX2" fmla="*/ 1976849 w 1994266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34762 w 2034762"/>
                  <a:gd name="connsiteY0" fmla="*/ 0 h 6078583"/>
                  <a:gd name="connsiteX1" fmla="*/ 40499 w 2034762"/>
                  <a:gd name="connsiteY1" fmla="*/ 3074126 h 6078583"/>
                  <a:gd name="connsiteX2" fmla="*/ 2017345 w 2034762"/>
                  <a:gd name="connsiteY2" fmla="*/ 6078583 h 6078583"/>
                  <a:gd name="connsiteX0" fmla="*/ 2043672 w 2043672"/>
                  <a:gd name="connsiteY0" fmla="*/ 0 h 6078583"/>
                  <a:gd name="connsiteX1" fmla="*/ 49409 w 2043672"/>
                  <a:gd name="connsiteY1" fmla="*/ 3074126 h 6078583"/>
                  <a:gd name="connsiteX2" fmla="*/ 2026255 w 2043672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  <a:gd name="connsiteX0" fmla="*/ 1994655 w 1994655"/>
                  <a:gd name="connsiteY0" fmla="*/ 0 h 6078583"/>
                  <a:gd name="connsiteX1" fmla="*/ 392 w 1994655"/>
                  <a:gd name="connsiteY1" fmla="*/ 3074126 h 6078583"/>
                  <a:gd name="connsiteX2" fmla="*/ 1977238 w 1994655"/>
                  <a:gd name="connsiteY2" fmla="*/ 6078583 h 607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4655" h="6078583">
                    <a:moveTo>
                      <a:pt x="1994655" y="0"/>
                    </a:moveTo>
                    <a:cubicBezTo>
                      <a:pt x="990266" y="481874"/>
                      <a:pt x="-22831" y="1399178"/>
                      <a:pt x="392" y="3074126"/>
                    </a:cubicBezTo>
                    <a:cubicBezTo>
                      <a:pt x="23615" y="4749074"/>
                      <a:pt x="1084608" y="5795555"/>
                      <a:pt x="1977238" y="6078583"/>
                    </a:cubicBezTo>
                  </a:path>
                </a:pathLst>
              </a:custGeom>
              <a:noFill/>
              <a:ln w="635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CA7DA90E-CFD4-B781-1F83-35A52B4365AA}"/>
                  </a:ext>
                </a:extLst>
              </p:cNvPr>
              <p:cNvSpPr/>
              <p:nvPr/>
            </p:nvSpPr>
            <p:spPr>
              <a:xfrm>
                <a:off x="3548546" y="5747634"/>
                <a:ext cx="174172" cy="174172"/>
              </a:xfrm>
              <a:prstGeom prst="ellipse">
                <a:avLst/>
              </a:prstGeom>
              <a:solidFill>
                <a:schemeClr val="tx1"/>
              </a:solidFill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149DA3CA-963B-CC2A-641B-CAD17C323C27}"/>
                </a:ext>
              </a:extLst>
            </p:cNvPr>
            <p:cNvSpPr/>
            <p:nvPr/>
          </p:nvSpPr>
          <p:spPr>
            <a:xfrm>
              <a:off x="5816655" y="3363547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24C6C045-7628-F51A-BA18-A1935DBA7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CA23151B-96F1-CDB8-828D-5CA2F472903B}"/>
              </a:ext>
            </a:extLst>
          </p:cNvPr>
          <p:cNvCxnSpPr>
            <a:cxnSpLocks/>
          </p:cNvCxnSpPr>
          <p:nvPr/>
        </p:nvCxnSpPr>
        <p:spPr>
          <a:xfrm>
            <a:off x="4422307" y="6010442"/>
            <a:ext cx="32856" cy="457023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8C705CB8-6749-3A36-9C7C-958C063E6CF2}"/>
              </a:ext>
            </a:extLst>
          </p:cNvPr>
          <p:cNvSpPr txBox="1"/>
          <p:nvPr/>
        </p:nvSpPr>
        <p:spPr>
          <a:xfrm rot="381077">
            <a:off x="3728678" y="6047032"/>
            <a:ext cx="68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17°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8BFCEF5-9FF1-F677-5CE2-BC7AC5680100}"/>
              </a:ext>
            </a:extLst>
          </p:cNvPr>
          <p:cNvSpPr txBox="1"/>
          <p:nvPr/>
        </p:nvSpPr>
        <p:spPr>
          <a:xfrm>
            <a:off x="189565" y="215930"/>
            <a:ext cx="22990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plan :</a:t>
            </a:r>
          </a:p>
          <a:p>
            <a:r>
              <a:rPr lang="fr-FR" sz="2000" b="1" u="sng" dirty="0"/>
              <a:t>N40-35O </a:t>
            </a:r>
            <a:r>
              <a:rPr lang="fr-FR" sz="2000" b="1" u="sng" dirty="0">
                <a:solidFill>
                  <a:srgbClr val="00B050"/>
                </a:solidFill>
              </a:rPr>
              <a:t>/ 25°O</a:t>
            </a:r>
          </a:p>
          <a:p>
            <a:r>
              <a:rPr lang="fr-FR" sz="2000" b="1" dirty="0"/>
              <a:t>+</a:t>
            </a:r>
          </a:p>
          <a:p>
            <a:r>
              <a:rPr lang="fr-FR" sz="2000" b="1" u="sng" dirty="0"/>
              <a:t>pôle du plan :</a:t>
            </a:r>
          </a:p>
          <a:p>
            <a:r>
              <a:rPr lang="fr-FR" sz="2000" b="1" dirty="0"/>
              <a:t>N130</a:t>
            </a:r>
          </a:p>
          <a:p>
            <a:endParaRPr lang="fr-FR" sz="2000" b="1" dirty="0"/>
          </a:p>
          <a:p>
            <a:r>
              <a:rPr lang="fr-FR" sz="2000" b="1" u="sng" dirty="0"/>
              <a:t>Strie :</a:t>
            </a:r>
          </a:p>
          <a:p>
            <a:r>
              <a:rPr lang="fr-FR" sz="2800" b="1" u="sng" dirty="0">
                <a:solidFill>
                  <a:srgbClr val="FF0000"/>
                </a:solidFill>
              </a:rPr>
              <a:t>240°-17°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0426A6-88FD-FE65-5E89-860F36D03627}"/>
              </a:ext>
            </a:extLst>
          </p:cNvPr>
          <p:cNvSpPr txBox="1"/>
          <p:nvPr/>
        </p:nvSpPr>
        <p:spPr>
          <a:xfrm>
            <a:off x="132932" y="5703452"/>
            <a:ext cx="1788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mesurer le plongement de la strie</a:t>
            </a:r>
          </a:p>
        </p:txBody>
      </p:sp>
    </p:spTree>
    <p:extLst>
      <p:ext uri="{BB962C8B-B14F-4D97-AF65-F5344CB8AC3E}">
        <p14:creationId xmlns:p14="http://schemas.microsoft.com/office/powerpoint/2010/main" val="1573081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45E5B-61B6-2C66-21B7-8DE9DF0ED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Projections stéréographiques :</a:t>
            </a:r>
            <a:br>
              <a:rPr lang="fr-FR" dirty="0"/>
            </a:br>
            <a:r>
              <a:rPr lang="fr-FR" dirty="0"/>
              <a:t>construction du diagramme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DCB288-58EF-EE32-85FC-C727618DE15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28600" y="998538"/>
            <a:ext cx="4376830" cy="4928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u="sng" spc="18" dirty="0">
                <a:cs typeface="Arial MT"/>
              </a:rPr>
              <a:t>Méthode:</a:t>
            </a:r>
          </a:p>
          <a:p>
            <a:endParaRPr lang="fr-FR" sz="2400" u="sng" dirty="0">
              <a:cs typeface="Arial 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spc="-14" dirty="0">
                <a:cs typeface="Arial MT"/>
              </a:rPr>
              <a:t>Le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b="1" spc="7" dirty="0">
                <a:cs typeface="Arial MT"/>
              </a:rPr>
              <a:t>plan</a:t>
            </a:r>
            <a:r>
              <a:rPr lang="fr-FR" sz="2400" spc="7" dirty="0">
                <a:solidFill>
                  <a:srgbClr val="EE220C"/>
                </a:solidFill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ou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la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b="1" dirty="0">
                <a:cs typeface="Arial MT"/>
              </a:rPr>
              <a:t>ligne</a:t>
            </a:r>
            <a:r>
              <a:rPr lang="fr-FR" sz="2400" spc="7" dirty="0">
                <a:solidFill>
                  <a:srgbClr val="61D836"/>
                </a:solidFill>
                <a:cs typeface="Arial MT"/>
              </a:rPr>
              <a:t> </a:t>
            </a:r>
            <a:r>
              <a:rPr lang="fr-FR" sz="2400" dirty="0">
                <a:cs typeface="Arial MT"/>
              </a:rPr>
              <a:t>passe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11" dirty="0">
                <a:cs typeface="Arial MT"/>
              </a:rPr>
              <a:t>par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le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b="1" spc="7" dirty="0">
                <a:cs typeface="Arial MT"/>
              </a:rPr>
              <a:t>centre </a:t>
            </a:r>
            <a:r>
              <a:rPr lang="fr-FR" sz="2400" b="1" spc="14" dirty="0">
                <a:cs typeface="Arial MT"/>
              </a:rPr>
              <a:t>de</a:t>
            </a:r>
            <a:r>
              <a:rPr lang="fr-FR" sz="2400" b="1" spc="7" dirty="0">
                <a:cs typeface="Arial MT"/>
              </a:rPr>
              <a:t> </a:t>
            </a:r>
            <a:r>
              <a:rPr lang="fr-FR" sz="2400" b="1" spc="-14" dirty="0">
                <a:cs typeface="Arial MT"/>
              </a:rPr>
              <a:t>la</a:t>
            </a:r>
            <a:r>
              <a:rPr lang="fr-FR" sz="2400" b="1" spc="7" dirty="0">
                <a:cs typeface="Arial MT"/>
              </a:rPr>
              <a:t> </a:t>
            </a:r>
            <a:r>
              <a:rPr lang="fr-FR" sz="2400" b="1" spc="-4" dirty="0">
                <a:cs typeface="Arial MT"/>
              </a:rPr>
              <a:t>sphère</a:t>
            </a:r>
            <a:r>
              <a:rPr lang="fr-FR" sz="2400" b="1" spc="7" dirty="0">
                <a:cs typeface="Arial MT"/>
              </a:rPr>
              <a:t> </a:t>
            </a:r>
            <a:r>
              <a:rPr lang="fr-FR" sz="2400" spc="4" dirty="0">
                <a:cs typeface="Arial MT"/>
              </a:rPr>
              <a:t>(indépendant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de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la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spc="21" dirty="0">
                <a:cs typeface="Arial MT"/>
              </a:rPr>
              <a:t>position</a:t>
            </a:r>
            <a:r>
              <a:rPr lang="fr-FR" sz="2400" spc="7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géographique)</a:t>
            </a:r>
          </a:p>
          <a:p>
            <a:endParaRPr lang="fr-FR" sz="2400" dirty="0">
              <a:cs typeface="Arial 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spc="-11" dirty="0">
                <a:cs typeface="Arial MT"/>
              </a:rPr>
              <a:t>On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projette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18" dirty="0">
                <a:cs typeface="Arial MT"/>
              </a:rPr>
              <a:t>l’intersection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32" dirty="0">
                <a:cs typeface="Arial MT"/>
              </a:rPr>
              <a:t>du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b="1" spc="7" dirty="0">
                <a:cs typeface="Arial MT"/>
              </a:rPr>
              <a:t>plan</a:t>
            </a:r>
            <a:r>
              <a:rPr lang="fr-FR" sz="2400" spc="4" dirty="0">
                <a:solidFill>
                  <a:srgbClr val="EE220C"/>
                </a:solidFill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ou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14" dirty="0">
                <a:cs typeface="Arial MT"/>
              </a:rPr>
              <a:t>de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la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b="1" dirty="0">
                <a:cs typeface="Arial MT"/>
              </a:rPr>
              <a:t>ligne</a:t>
            </a:r>
            <a:r>
              <a:rPr lang="fr-FR" sz="2400" spc="7" dirty="0">
                <a:solidFill>
                  <a:srgbClr val="61D836"/>
                </a:solidFill>
                <a:cs typeface="Arial MT"/>
              </a:rPr>
              <a:t> </a:t>
            </a:r>
            <a:r>
              <a:rPr lang="fr-FR" sz="2400" dirty="0">
                <a:cs typeface="Arial MT"/>
              </a:rPr>
              <a:t>avec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-14" dirty="0">
                <a:cs typeface="Arial MT"/>
              </a:rPr>
              <a:t>la</a:t>
            </a:r>
            <a:r>
              <a:rPr lang="fr-FR" sz="2400" spc="4" dirty="0">
                <a:cs typeface="Arial MT"/>
              </a:rPr>
              <a:t> </a:t>
            </a:r>
            <a:r>
              <a:rPr lang="fr-FR" sz="2400" spc="-4" dirty="0">
                <a:cs typeface="Arial MT"/>
              </a:rPr>
              <a:t>sphère</a:t>
            </a:r>
            <a:endParaRPr lang="fr-FR" sz="2400" dirty="0"/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AF59DD8F-E68B-0D53-DB80-64A4F7B10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534047" y="720157"/>
            <a:ext cx="2681337" cy="3096306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18F78A17-A515-B32F-AA8F-7B6B85CF8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5534046" y="3648597"/>
            <a:ext cx="2681337" cy="30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775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01610C4B-A434-B146-4CCC-F35052A06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6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EF4CB7AD-509E-0F97-76B6-2CB808CA8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E6335F1E-C57C-0C1B-8500-2F560AF1BE3A}"/>
              </a:ext>
            </a:extLst>
          </p:cNvPr>
          <p:cNvGrpSpPr/>
          <p:nvPr/>
        </p:nvGrpSpPr>
        <p:grpSpPr>
          <a:xfrm>
            <a:off x="1191383" y="-15436"/>
            <a:ext cx="6917076" cy="6904159"/>
            <a:chOff x="1178682" y="-15437"/>
            <a:chExt cx="6917076" cy="6904160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B24177F4-B18B-F0BF-2E89-8DDFC3BBCA7E}"/>
                </a:ext>
              </a:extLst>
            </p:cNvPr>
            <p:cNvSpPr/>
            <p:nvPr/>
          </p:nvSpPr>
          <p:spPr>
            <a:xfrm>
              <a:off x="1615076" y="400595"/>
              <a:ext cx="6018356" cy="60238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C053B2D3-682F-799C-FC49-88B4AD0CA653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>
              <a:off x="4624254" y="26996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5E9DE12-9E81-DFC6-1AC3-45FF95436375}"/>
                </a:ext>
              </a:extLst>
            </p:cNvPr>
            <p:cNvCxnSpPr>
              <a:cxnSpLocks/>
            </p:cNvCxnSpPr>
            <p:nvPr/>
          </p:nvCxnSpPr>
          <p:spPr>
            <a:xfrm>
              <a:off x="4624254" y="6424471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44176D55-59F8-6775-D16F-33E4EB2AB6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698746" y="3372396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02F103F-50C2-6915-78B1-E5314C192A7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575882" y="3372395"/>
              <a:ext cx="0" cy="1306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9108B33-6F1D-6D4A-0371-7678DD0EADD7}"/>
                </a:ext>
              </a:extLst>
            </p:cNvPr>
            <p:cNvSpPr txBox="1"/>
            <p:nvPr/>
          </p:nvSpPr>
          <p:spPr>
            <a:xfrm>
              <a:off x="4411265" y="-15437"/>
              <a:ext cx="4459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N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99DF767-616E-DDE2-FA1E-034BFD7685BF}"/>
                </a:ext>
              </a:extLst>
            </p:cNvPr>
            <p:cNvSpPr txBox="1"/>
            <p:nvPr/>
          </p:nvSpPr>
          <p:spPr>
            <a:xfrm>
              <a:off x="4455238" y="6427058"/>
              <a:ext cx="3738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ED3873A-0C4F-8FED-F7CA-B12DFC7DEF7C}"/>
                </a:ext>
              </a:extLst>
            </p:cNvPr>
            <p:cNvSpPr txBox="1"/>
            <p:nvPr/>
          </p:nvSpPr>
          <p:spPr>
            <a:xfrm>
              <a:off x="7709114" y="3206875"/>
              <a:ext cx="3866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D9FE0D62-12F9-15D4-A9ED-12D523D6C94F}"/>
                </a:ext>
              </a:extLst>
            </p:cNvPr>
            <p:cNvSpPr txBox="1"/>
            <p:nvPr/>
          </p:nvSpPr>
          <p:spPr>
            <a:xfrm>
              <a:off x="1178682" y="3189457"/>
              <a:ext cx="425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O</a:t>
              </a:r>
            </a:p>
          </p:txBody>
        </p:sp>
      </p:grpSp>
      <p:pic>
        <p:nvPicPr>
          <p:cNvPr id="3" name="Graphique 2" descr="Épingle avec un remplissage uni">
            <a:extLst>
              <a:ext uri="{FF2B5EF4-FFF2-40B4-BE49-F238E27FC236}">
                <a16:creationId xmlns:a16="http://schemas.microsoft.com/office/drawing/2014/main" id="{F1ECE157-895F-B2BE-25FD-CAF6F15D4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9797" y="2893219"/>
            <a:ext cx="642938" cy="64293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04724FE-767D-1D85-4BDA-25A8891ED939}"/>
              </a:ext>
            </a:extLst>
          </p:cNvPr>
          <p:cNvSpPr txBox="1"/>
          <p:nvPr/>
        </p:nvSpPr>
        <p:spPr>
          <a:xfrm>
            <a:off x="6178123" y="12116"/>
            <a:ext cx="2965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/>
              <a:t>Poser le papier calque</a:t>
            </a:r>
          </a:p>
          <a:p>
            <a:pPr algn="r"/>
            <a:r>
              <a:rPr lang="fr-FR" dirty="0"/>
              <a:t>et noter les pôles</a:t>
            </a:r>
          </a:p>
        </p:txBody>
      </p:sp>
    </p:spTree>
    <p:extLst>
      <p:ext uri="{BB962C8B-B14F-4D97-AF65-F5344CB8AC3E}">
        <p14:creationId xmlns:p14="http://schemas.microsoft.com/office/powerpoint/2010/main" val="68492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49F8B84A-8C46-A8C1-850D-3D4D1E69A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>
            <a:off x="1119623" y="-34051"/>
            <a:ext cx="6944831" cy="6924432"/>
            <a:chOff x="1119622" y="-34052"/>
            <a:chExt cx="6944831" cy="692443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19622" y="-34052"/>
              <a:ext cx="6944831" cy="6924433"/>
              <a:chOff x="1119622" y="-34052"/>
              <a:chExt cx="6944831" cy="6924433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57381" y="-34052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65831" y="652104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27501" y="322786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19622" y="3227867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64680" y="5384075"/>
              <a:ext cx="132806" cy="128451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94214" y="130027"/>
            <a:ext cx="1515158" cy="871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531" b="1" u="sng" dirty="0">
                <a:solidFill>
                  <a:srgbClr val="FF0000"/>
                </a:solidFill>
              </a:rPr>
              <a:t>strie :</a:t>
            </a:r>
          </a:p>
          <a:p>
            <a:r>
              <a:rPr lang="fr-FR" sz="2531" b="1" u="sng" dirty="0">
                <a:solidFill>
                  <a:srgbClr val="FF0000"/>
                </a:solidFill>
              </a:rPr>
              <a:t>130-65°</a:t>
            </a:r>
          </a:p>
        </p:txBody>
      </p:sp>
      <p:pic>
        <p:nvPicPr>
          <p:cNvPr id="8" name="Graphique 7" descr="Épingle avec un remplissage uni">
            <a:extLst>
              <a:ext uri="{FF2B5EF4-FFF2-40B4-BE49-F238E27FC236}">
                <a16:creationId xmlns:a16="http://schemas.microsoft.com/office/drawing/2014/main" id="{B6ADB272-63E6-E38B-196C-6BDDF027E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DD23ED9-137C-37B7-7AD9-E8CC1EABFD1D}"/>
              </a:ext>
            </a:extLst>
          </p:cNvPr>
          <p:cNvSpPr txBox="1"/>
          <p:nvPr/>
        </p:nvSpPr>
        <p:spPr>
          <a:xfrm>
            <a:off x="6911213" y="5778140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noter l’azimut sur le calque</a:t>
            </a:r>
          </a:p>
        </p:txBody>
      </p:sp>
    </p:spTree>
    <p:extLst>
      <p:ext uri="{BB962C8B-B14F-4D97-AF65-F5344CB8AC3E}">
        <p14:creationId xmlns:p14="http://schemas.microsoft.com/office/powerpoint/2010/main" val="1832155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5E2907D6-9966-BC9E-BCC3-04C80C69A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CDBACA8-73D6-231B-758B-9BB30B5122EA}"/>
              </a:ext>
            </a:extLst>
          </p:cNvPr>
          <p:cNvGrpSpPr/>
          <p:nvPr/>
        </p:nvGrpSpPr>
        <p:grpSpPr>
          <a:xfrm rot="13835477">
            <a:off x="1209355" y="-44362"/>
            <a:ext cx="6915977" cy="6924432"/>
            <a:chOff x="1128437" y="-34053"/>
            <a:chExt cx="6915977" cy="692443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335F1E-C57C-0C1B-8500-2F560AF1BE3A}"/>
                </a:ext>
              </a:extLst>
            </p:cNvPr>
            <p:cNvGrpSpPr/>
            <p:nvPr/>
          </p:nvGrpSpPr>
          <p:grpSpPr>
            <a:xfrm>
              <a:off x="1128437" y="-34053"/>
              <a:ext cx="6915977" cy="6924433"/>
              <a:chOff x="1128437" y="-34053"/>
              <a:chExt cx="6915977" cy="6924433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B24177F4-B18B-F0BF-2E89-8DDFC3BBCA7E}"/>
                  </a:ext>
                </a:extLst>
              </p:cNvPr>
              <p:cNvSpPr/>
              <p:nvPr/>
            </p:nvSpPr>
            <p:spPr>
              <a:xfrm>
                <a:off x="1615076" y="400595"/>
                <a:ext cx="6018356" cy="60238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C053B2D3-682F-799C-FC49-88B4AD0CA653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4624254" y="26996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E5E9DE12-9E81-DFC6-1AC3-45FF95436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4254" y="6424471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44176D55-59F8-6775-D16F-33E4EB2AB69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698746" y="3372396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602F103F-50C2-6915-78B1-E5314C192A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575882" y="3372395"/>
                <a:ext cx="0" cy="13062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108B33-6F1D-6D4A-0371-7678DD0EADD7}"/>
                  </a:ext>
                </a:extLst>
              </p:cNvPr>
              <p:cNvSpPr txBox="1"/>
              <p:nvPr/>
            </p:nvSpPr>
            <p:spPr>
              <a:xfrm>
                <a:off x="4433337" y="-34053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N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99DF767-616E-DDE2-FA1E-034BFD7685BF}"/>
                  </a:ext>
                </a:extLst>
              </p:cNvPr>
              <p:cNvSpPr txBox="1"/>
              <p:nvPr/>
            </p:nvSpPr>
            <p:spPr>
              <a:xfrm>
                <a:off x="4445793" y="6521048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S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3873A-0C4F-8FED-F7CA-B12DFC7DEF7C}"/>
                  </a:ext>
                </a:extLst>
              </p:cNvPr>
              <p:cNvSpPr txBox="1"/>
              <p:nvPr/>
            </p:nvSpPr>
            <p:spPr>
              <a:xfrm>
                <a:off x="7707462" y="32278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E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9FE0D62-12F9-15D4-A9ED-12D523D6C94F}"/>
                  </a:ext>
                </a:extLst>
              </p:cNvPr>
              <p:cNvSpPr txBox="1"/>
              <p:nvPr/>
            </p:nvSpPr>
            <p:spPr>
              <a:xfrm>
                <a:off x="1128437" y="32278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O</a:t>
                </a:r>
              </a:p>
            </p:txBody>
          </p:sp>
        </p:grp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C9E98172-1964-EF69-11DF-6B36D74FD4D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64680" y="5384075"/>
              <a:ext cx="132806" cy="128451"/>
            </a:xfrm>
            <a:prstGeom prst="line">
              <a:avLst/>
            </a:prstGeom>
            <a:ln w="12700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94214" y="130028"/>
            <a:ext cx="1237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strie :</a:t>
            </a:r>
          </a:p>
          <a:p>
            <a:r>
              <a:rPr lang="fr-FR" sz="2000" b="1" u="sng" dirty="0"/>
              <a:t>130-65°</a:t>
            </a:r>
          </a:p>
        </p:txBody>
      </p: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CB256421-B816-4B32-6882-481FAEA2A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5236618-1BA7-725F-3610-B2F231DFDEAA}"/>
              </a:ext>
            </a:extLst>
          </p:cNvPr>
          <p:cNvSpPr txBox="1"/>
          <p:nvPr/>
        </p:nvSpPr>
        <p:spPr>
          <a:xfrm>
            <a:off x="6911213" y="15455"/>
            <a:ext cx="2072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mettre l’azimut au « nord »</a:t>
            </a:r>
          </a:p>
        </p:txBody>
      </p:sp>
    </p:spTree>
    <p:extLst>
      <p:ext uri="{BB962C8B-B14F-4D97-AF65-F5344CB8AC3E}">
        <p14:creationId xmlns:p14="http://schemas.microsoft.com/office/powerpoint/2010/main" val="3080432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A9600715-AEEA-9C12-CCE5-7A15A80BD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94214" y="130028"/>
            <a:ext cx="1237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strie :</a:t>
            </a:r>
          </a:p>
          <a:p>
            <a:r>
              <a:rPr lang="fr-FR" sz="2000" b="1" u="sng" dirty="0"/>
              <a:t>130-65°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2F503A7-5AFC-3FEE-77C4-A353A45FC3EB}"/>
              </a:ext>
            </a:extLst>
          </p:cNvPr>
          <p:cNvCxnSpPr>
            <a:cxnSpLocks/>
          </p:cNvCxnSpPr>
          <p:nvPr/>
        </p:nvCxnSpPr>
        <p:spPr>
          <a:xfrm>
            <a:off x="4730544" y="435603"/>
            <a:ext cx="0" cy="1935786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FD001F88-A5A7-DB1E-B474-2D79850A6082}"/>
              </a:ext>
            </a:extLst>
          </p:cNvPr>
          <p:cNvSpPr txBox="1"/>
          <p:nvPr/>
        </p:nvSpPr>
        <p:spPr>
          <a:xfrm>
            <a:off x="4730545" y="1408129"/>
            <a:ext cx="497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65°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0983C58B-33F5-B7C8-C4C7-9C7E150C81A9}"/>
              </a:ext>
            </a:extLst>
          </p:cNvPr>
          <p:cNvGrpSpPr/>
          <p:nvPr/>
        </p:nvGrpSpPr>
        <p:grpSpPr>
          <a:xfrm>
            <a:off x="1205128" y="-40134"/>
            <a:ext cx="6924432" cy="6915977"/>
            <a:chOff x="1205126" y="-40135"/>
            <a:chExt cx="6924433" cy="6915977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EC399B35-A5EA-39AD-06F7-945290A25E7A}"/>
                </a:ext>
              </a:extLst>
            </p:cNvPr>
            <p:cNvSpPr/>
            <p:nvPr/>
          </p:nvSpPr>
          <p:spPr>
            <a:xfrm>
              <a:off x="4539423" y="2419756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78F6C718-9A92-0E90-DC53-E451F8E34C8A}"/>
                </a:ext>
              </a:extLst>
            </p:cNvPr>
            <p:cNvGrpSpPr/>
            <p:nvPr/>
          </p:nvGrpSpPr>
          <p:grpSpPr>
            <a:xfrm rot="13835477">
              <a:off x="1209354" y="-44363"/>
              <a:ext cx="6915977" cy="6924433"/>
              <a:chOff x="1128437" y="-34053"/>
              <a:chExt cx="6915977" cy="6924433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680CD1CD-5FE4-EEAE-61DC-15EEACC3F244}"/>
                  </a:ext>
                </a:extLst>
              </p:cNvPr>
              <p:cNvGrpSpPr/>
              <p:nvPr/>
            </p:nvGrpSpPr>
            <p:grpSpPr>
              <a:xfrm>
                <a:off x="1128437" y="-34053"/>
                <a:ext cx="6915977" cy="6924433"/>
                <a:chOff x="1128437" y="-34053"/>
                <a:chExt cx="6915977" cy="6924433"/>
              </a:xfrm>
            </p:grpSpPr>
            <p:sp>
              <p:nvSpPr>
                <p:cNvPr id="27" name="Ellipse 26">
                  <a:extLst>
                    <a:ext uri="{FF2B5EF4-FFF2-40B4-BE49-F238E27FC236}">
                      <a16:creationId xmlns:a16="http://schemas.microsoft.com/office/drawing/2014/main" id="{F2167CA5-9483-FC07-06F1-E0FEAF74161F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ADE88472-96A3-23A9-85F1-D6A734BC7B52}"/>
                    </a:ext>
                  </a:extLst>
                </p:cNvPr>
                <p:cNvCxnSpPr>
                  <a:cxnSpLocks/>
                  <a:endCxn id="27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58779B12-EC9A-9C74-BB3F-F0A6B8127A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00B1B802-79E5-6F70-AB51-C567937BF4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16799325-1B33-E477-C88F-5596C98FA9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B44F336D-8D3E-E5BE-3411-6F38C83EA0B7}"/>
                    </a:ext>
                  </a:extLst>
                </p:cNvPr>
                <p:cNvSpPr txBox="1"/>
                <p:nvPr/>
              </p:nvSpPr>
              <p:spPr>
                <a:xfrm>
                  <a:off x="4433337" y="-34053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B7D8B93B-C89C-D753-E6D8-A0240B79ED0E}"/>
                    </a:ext>
                  </a:extLst>
                </p:cNvPr>
                <p:cNvSpPr txBox="1"/>
                <p:nvPr/>
              </p:nvSpPr>
              <p:spPr>
                <a:xfrm>
                  <a:off x="4445793" y="6521048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294D89A5-C049-9CC3-BF88-D4F3147D2501}"/>
                    </a:ext>
                  </a:extLst>
                </p:cNvPr>
                <p:cNvSpPr txBox="1"/>
                <p:nvPr/>
              </p:nvSpPr>
              <p:spPr>
                <a:xfrm>
                  <a:off x="7707462" y="3227868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888BFD21-135A-4E3D-24A7-2370818BF110}"/>
                    </a:ext>
                  </a:extLst>
                </p:cNvPr>
                <p:cNvSpPr txBox="1"/>
                <p:nvPr/>
              </p:nvSpPr>
              <p:spPr>
                <a:xfrm>
                  <a:off x="1128437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3EC0E27F-14F9-E1C0-535B-A01EA7EECF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964680" y="5384075"/>
                <a:ext cx="132806" cy="128451"/>
              </a:xfrm>
              <a:prstGeom prst="line">
                <a:avLst/>
              </a:prstGeom>
              <a:ln w="1270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A1723D8A-2B06-1E37-F0A4-A3401EAB5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5293538-2818-0138-C912-25504AAF026E}"/>
              </a:ext>
            </a:extLst>
          </p:cNvPr>
          <p:cNvSpPr txBox="1"/>
          <p:nvPr/>
        </p:nvSpPr>
        <p:spPr>
          <a:xfrm>
            <a:off x="7030252" y="15455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reporter le plongement</a:t>
            </a:r>
          </a:p>
        </p:txBody>
      </p:sp>
    </p:spTree>
    <p:extLst>
      <p:ext uri="{BB962C8B-B14F-4D97-AF65-F5344CB8AC3E}">
        <p14:creationId xmlns:p14="http://schemas.microsoft.com/office/powerpoint/2010/main" val="251114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46E16BF9-FB35-348A-3FDC-FA92717B9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876" y="132494"/>
            <a:ext cx="6610546" cy="65930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2BB382A-0AD5-0286-83AA-01084E84D184}"/>
              </a:ext>
            </a:extLst>
          </p:cNvPr>
          <p:cNvSpPr txBox="1"/>
          <p:nvPr/>
        </p:nvSpPr>
        <p:spPr>
          <a:xfrm>
            <a:off x="194214" y="130028"/>
            <a:ext cx="1237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strie :</a:t>
            </a:r>
          </a:p>
          <a:p>
            <a:r>
              <a:rPr lang="fr-FR" sz="2000" b="1" u="sng" dirty="0"/>
              <a:t>130-65°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0983C58B-33F5-B7C8-C4C7-9C7E150C81A9}"/>
              </a:ext>
            </a:extLst>
          </p:cNvPr>
          <p:cNvGrpSpPr/>
          <p:nvPr/>
        </p:nvGrpSpPr>
        <p:grpSpPr>
          <a:xfrm rot="7735687">
            <a:off x="1123934" y="-29106"/>
            <a:ext cx="6924434" cy="6915975"/>
            <a:chOff x="1205125" y="-40136"/>
            <a:chExt cx="6924434" cy="6915975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EC399B35-A5EA-39AD-06F7-945290A25E7A}"/>
                </a:ext>
              </a:extLst>
            </p:cNvPr>
            <p:cNvSpPr/>
            <p:nvPr/>
          </p:nvSpPr>
          <p:spPr>
            <a:xfrm>
              <a:off x="4539423" y="2419756"/>
              <a:ext cx="174172" cy="17417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78F6C718-9A92-0E90-DC53-E451F8E34C8A}"/>
                </a:ext>
              </a:extLst>
            </p:cNvPr>
            <p:cNvGrpSpPr/>
            <p:nvPr/>
          </p:nvGrpSpPr>
          <p:grpSpPr>
            <a:xfrm rot="13835477">
              <a:off x="1209354" y="-44365"/>
              <a:ext cx="6915975" cy="6924434"/>
              <a:chOff x="1128439" y="-34051"/>
              <a:chExt cx="6915975" cy="6924434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680CD1CD-5FE4-EEAE-61DC-15EEACC3F244}"/>
                  </a:ext>
                </a:extLst>
              </p:cNvPr>
              <p:cNvGrpSpPr/>
              <p:nvPr/>
            </p:nvGrpSpPr>
            <p:grpSpPr>
              <a:xfrm>
                <a:off x="1128439" y="-34051"/>
                <a:ext cx="6915975" cy="6924434"/>
                <a:chOff x="1128439" y="-34051"/>
                <a:chExt cx="6915975" cy="6924434"/>
              </a:xfrm>
            </p:grpSpPr>
            <p:sp>
              <p:nvSpPr>
                <p:cNvPr id="27" name="Ellipse 26">
                  <a:extLst>
                    <a:ext uri="{FF2B5EF4-FFF2-40B4-BE49-F238E27FC236}">
                      <a16:creationId xmlns:a16="http://schemas.microsoft.com/office/drawing/2014/main" id="{F2167CA5-9483-FC07-06F1-E0FEAF74161F}"/>
                    </a:ext>
                  </a:extLst>
                </p:cNvPr>
                <p:cNvSpPr/>
                <p:nvPr/>
              </p:nvSpPr>
              <p:spPr>
                <a:xfrm>
                  <a:off x="1615076" y="400595"/>
                  <a:ext cx="6018356" cy="6023876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ADE88472-96A3-23A9-85F1-D6A734BC7B52}"/>
                    </a:ext>
                  </a:extLst>
                </p:cNvPr>
                <p:cNvCxnSpPr>
                  <a:cxnSpLocks/>
                  <a:endCxn id="27" idx="0"/>
                </p:cNvCxnSpPr>
                <p:nvPr/>
              </p:nvCxnSpPr>
              <p:spPr>
                <a:xfrm>
                  <a:off x="4624254" y="26996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58779B12-EC9A-9C74-BB3F-F0A6B8127A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4254" y="6424471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00B1B802-79E5-6F70-AB51-C567937BF4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7698746" y="3372396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16799325-1B33-E477-C88F-5596C98FA9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75882" y="3372395"/>
                  <a:ext cx="0" cy="13062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B44F336D-8D3E-E5BE-3411-6F38C83EA0B7}"/>
                    </a:ext>
                  </a:extLst>
                </p:cNvPr>
                <p:cNvSpPr txBox="1"/>
                <p:nvPr/>
              </p:nvSpPr>
              <p:spPr>
                <a:xfrm>
                  <a:off x="4433336" y="-34051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N</a:t>
                  </a:r>
                </a:p>
              </p:txBody>
            </p:sp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B7D8B93B-C89C-D753-E6D8-A0240B79ED0E}"/>
                    </a:ext>
                  </a:extLst>
                </p:cNvPr>
                <p:cNvSpPr txBox="1"/>
                <p:nvPr/>
              </p:nvSpPr>
              <p:spPr>
                <a:xfrm>
                  <a:off x="4445792" y="6521051"/>
                  <a:ext cx="3305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S</a:t>
                  </a:r>
                </a:p>
              </p:txBody>
            </p:sp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294D89A5-C049-9CC3-BF88-D4F3147D2501}"/>
                    </a:ext>
                  </a:extLst>
                </p:cNvPr>
                <p:cNvSpPr txBox="1"/>
                <p:nvPr/>
              </p:nvSpPr>
              <p:spPr>
                <a:xfrm>
                  <a:off x="7707462" y="3227869"/>
                  <a:ext cx="3369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E</a:t>
                  </a:r>
                </a:p>
              </p:txBody>
            </p:sp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888BFD21-135A-4E3D-24A7-2370818BF110}"/>
                    </a:ext>
                  </a:extLst>
                </p:cNvPr>
                <p:cNvSpPr txBox="1"/>
                <p:nvPr/>
              </p:nvSpPr>
              <p:spPr>
                <a:xfrm>
                  <a:off x="1128439" y="3227868"/>
                  <a:ext cx="3722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O</a:t>
                  </a:r>
                </a:p>
              </p:txBody>
            </p:sp>
          </p:grp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3EC0E27F-14F9-E1C0-535B-A01EA7EECF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964680" y="5384075"/>
                <a:ext cx="132806" cy="128451"/>
              </a:xfrm>
              <a:prstGeom prst="line">
                <a:avLst/>
              </a:prstGeom>
              <a:ln w="1270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Graphique 3" descr="Épingle avec un remplissage uni">
            <a:extLst>
              <a:ext uri="{FF2B5EF4-FFF2-40B4-BE49-F238E27FC236}">
                <a16:creationId xmlns:a16="http://schemas.microsoft.com/office/drawing/2014/main" id="{C3938AA5-B475-5E9D-5495-C17D6F962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5163" y="3248904"/>
            <a:ext cx="233674" cy="2336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E6CBF0E-246A-BFCD-A774-D19D5607A4F4}"/>
              </a:ext>
            </a:extLst>
          </p:cNvPr>
          <p:cNvSpPr txBox="1"/>
          <p:nvPr/>
        </p:nvSpPr>
        <p:spPr>
          <a:xfrm>
            <a:off x="6708482" y="12621"/>
            <a:ext cx="2435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remettre le </a:t>
            </a:r>
          </a:p>
          <a:p>
            <a:pPr algn="ctr"/>
            <a:r>
              <a:rPr lang="fr-FR" b="1" dirty="0">
                <a:solidFill>
                  <a:srgbClr val="C00000"/>
                </a:solidFill>
              </a:rPr>
              <a:t>Nord au « nord »</a:t>
            </a:r>
          </a:p>
        </p:txBody>
      </p:sp>
    </p:spTree>
    <p:extLst>
      <p:ext uri="{BB962C8B-B14F-4D97-AF65-F5344CB8AC3E}">
        <p14:creationId xmlns:p14="http://schemas.microsoft.com/office/powerpoint/2010/main" val="2933213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- TD">
  <a:themeElements>
    <a:clrScheme name="batlow">
      <a:dk1>
        <a:sysClr val="windowText" lastClr="000000"/>
      </a:dk1>
      <a:lt1>
        <a:sysClr val="window" lastClr="FFFFFF"/>
      </a:lt1>
      <a:dk2>
        <a:srgbClr val="110043"/>
      </a:dk2>
      <a:lt2>
        <a:srgbClr val="C09000"/>
      </a:lt2>
      <a:accent1>
        <a:srgbClr val="000100"/>
      </a:accent1>
      <a:accent2>
        <a:srgbClr val="FACCFA"/>
      </a:accent2>
      <a:accent3>
        <a:srgbClr val="828200"/>
      </a:accent3>
      <a:accent4>
        <a:srgbClr val="220060"/>
      </a:accent4>
      <a:accent5>
        <a:srgbClr val="F29D6D"/>
      </a:accent5>
      <a:accent6>
        <a:srgbClr val="4D7300"/>
      </a:accent6>
      <a:hlink>
        <a:srgbClr val="69A020"/>
      </a:hlink>
      <a:folHlink>
        <a:srgbClr val="8C8C8C"/>
      </a:folHlink>
    </a:clrScheme>
    <a:fontScheme name="Personnalisé - TD">
      <a:majorFont>
        <a:latin typeface="Cavolini"/>
        <a:ea typeface=""/>
        <a:cs typeface=""/>
      </a:majorFont>
      <a:minorFont>
        <a:latin typeface="Cavolini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" id="{1127FCAA-460E-4010-830B-A0BD964D038A}" vid="{7D5C28E7-ACD4-4FA6-8D3C-F2A3772A3A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TD - white</Template>
  <TotalTime>529</TotalTime>
  <Words>522</Words>
  <Application>Microsoft Office PowerPoint</Application>
  <PresentationFormat>Affichage à l'écran (4:3)</PresentationFormat>
  <Paragraphs>203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Arial</vt:lpstr>
      <vt:lpstr>Arial MT</vt:lpstr>
      <vt:lpstr>Cavolini</vt:lpstr>
      <vt:lpstr>Courier New</vt:lpstr>
      <vt:lpstr>Thème - TD</vt:lpstr>
      <vt:lpstr>Projections stéréographiques : construction du diagramme</vt:lpstr>
      <vt:lpstr>Projections stéréographiques : construction du diagramme</vt:lpstr>
      <vt:lpstr>Projections stéréographiques : construction du diagramme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Alexis Derycke</dc:creator>
  <cp:lastModifiedBy>Alexis Derycke</cp:lastModifiedBy>
  <cp:revision>11</cp:revision>
  <dcterms:created xsi:type="dcterms:W3CDTF">2024-09-04T09:44:58Z</dcterms:created>
  <dcterms:modified xsi:type="dcterms:W3CDTF">2025-11-06T09:47:49Z</dcterms:modified>
</cp:coreProperties>
</file>