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66" r:id="rId3"/>
    <p:sldId id="267" r:id="rId4"/>
    <p:sldId id="270" r:id="rId5"/>
    <p:sldId id="268" r:id="rId6"/>
    <p:sldId id="271" r:id="rId7"/>
    <p:sldId id="269" r:id="rId8"/>
    <p:sldId id="265" r:id="rId9"/>
    <p:sldId id="272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4" d="100"/>
          <a:sy n="94" d="100"/>
        </p:scale>
        <p:origin x="2052" y="31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54914-529C-4E04-B9C7-1C8E49615181}" type="datetimeFigureOut">
              <a:rPr lang="fr-FR" smtClean="0"/>
              <a:t>03/12/2025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F7FCB-14CE-4F03-B812-88479F9F85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8029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Faire un dessin de la mémoire au tableau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F7FCB-14CE-4F03-B812-88479F9F856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016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30E62-C622-7156-D0F0-C97B0493C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7F90A62-7BCA-DA9A-3F0F-A55A28E06D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9BDFF66-4CEA-572C-8A14-5DE212B70F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Faire un dessin de la mémoire au tableau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5715BB-D01F-8C31-B010-ABE6153D3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F7FCB-14CE-4F03-B812-88479F9F856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916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C9270-B94B-FB32-769E-ABBE3A06B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342B079-2EA0-7560-DEC2-7FA48274E5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FCC6F32-6EE5-96AF-B3AB-970CF5074D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Faire un dessin de la mémoire au tableau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0FC853-F190-3CF6-9883-2D2BDFFF2F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EF7FCB-14CE-4F03-B812-88479F9F856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215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06400"/>
            <a:ext cx="7772400" cy="2081823"/>
          </a:xfrm>
        </p:spPr>
        <p:txBody>
          <a:bodyPr anchor="t">
            <a:normAutofit/>
          </a:bodyPr>
          <a:lstStyle>
            <a:lvl1pPr algn="l">
              <a:defRPr sz="4800" b="0"/>
            </a:lvl1pPr>
          </a:lstStyle>
          <a:p>
            <a:r>
              <a:rPr lang="fr-FR" dirty="0"/>
              <a:t>Titre du TD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03/12/2025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5A611CB-734B-0466-385E-880E4021D602}"/>
              </a:ext>
            </a:extLst>
          </p:cNvPr>
          <p:cNvSpPr txBox="1">
            <a:spLocks/>
          </p:cNvSpPr>
          <p:nvPr/>
        </p:nvSpPr>
        <p:spPr>
          <a:xfrm>
            <a:off x="685800" y="2543663"/>
            <a:ext cx="7772400" cy="14059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F89A9D6F-00C8-6DE9-0B1B-5641C86691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5800" y="2523391"/>
            <a:ext cx="7772399" cy="165576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fr-FR" dirty="0"/>
              <a:t>Objectifs du TD :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284A242B-6B85-1D47-9AF0-8D57CDE95E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0175" y="4214322"/>
            <a:ext cx="4351825" cy="2237278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1800" u="sng"/>
            </a:lvl1pPr>
            <a:lvl2pPr marL="800100" indent="-342900">
              <a:buFont typeface="Courier New" panose="02070309020205020404" pitchFamily="49" charset="0"/>
              <a:buChar char="o"/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dirty="0"/>
              <a:t>chargés de TD :</a:t>
            </a:r>
          </a:p>
          <a:p>
            <a:pPr lvl="1"/>
            <a:r>
              <a:rPr lang="fr-FR" dirty="0"/>
              <a:t>Prénom Nom</a:t>
            </a:r>
          </a:p>
          <a:p>
            <a:pPr lvl="1"/>
            <a:r>
              <a:rPr lang="fr-FR" dirty="0"/>
              <a:t>Prénom Nom</a:t>
            </a:r>
          </a:p>
          <a:p>
            <a:pPr lvl="1"/>
            <a:r>
              <a:rPr lang="fr-FR" dirty="0"/>
              <a:t>…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6044324D-619F-0E10-5223-8394FF89200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1998" y="4212734"/>
            <a:ext cx="4351825" cy="2238866"/>
          </a:xfrm>
        </p:spPr>
        <p:txBody>
          <a:bodyPr/>
          <a:lstStyle>
            <a:lvl1pPr>
              <a:defRPr sz="1800" u="sng"/>
            </a:lvl1pPr>
            <a:lvl2pPr marL="742950" indent="-285750">
              <a:buFont typeface="Courier New" panose="02070309020205020404" pitchFamily="49" charset="0"/>
              <a:buChar char="o"/>
              <a:defRPr sz="1600"/>
            </a:lvl2pPr>
          </a:lstStyle>
          <a:p>
            <a:pPr lvl="0"/>
            <a:r>
              <a:rPr lang="fr-FR" dirty="0"/>
              <a:t>déroulé du TD :</a:t>
            </a:r>
          </a:p>
          <a:p>
            <a:pPr lvl="1"/>
            <a:r>
              <a:rPr lang="fr-FR" dirty="0"/>
              <a:t>rappel (duré)</a:t>
            </a:r>
          </a:p>
          <a:p>
            <a:pPr lvl="1"/>
            <a:r>
              <a:rPr lang="fr-FR" dirty="0"/>
              <a:t>n° exo (durée)</a:t>
            </a:r>
          </a:p>
          <a:p>
            <a:pPr lvl="1"/>
            <a:r>
              <a:rPr lang="fr-F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36976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03/12/2025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26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2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49" y="1204546"/>
            <a:ext cx="4385921" cy="49108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03/12/2025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646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03/12/2025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35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E19E5-5F26-47BF-BEEC-F26B8C957421}" type="datetimeFigureOut">
              <a:rPr lang="fr-FR" smtClean="0"/>
              <a:t>03/12/2025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82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88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999147"/>
            <a:ext cx="8678008" cy="5384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DE19E5-5F26-47BF-BEEC-F26B8C957421}" type="datetimeFigureOut">
              <a:rPr lang="fr-FR" smtClean="0"/>
              <a:t>03/12/2025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57400" y="6494462"/>
            <a:ext cx="5029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287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8892FA-484B-4338-A420-283EDD1F1B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5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xis.derycke@univ-lorraine.f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3CBEEE-5C7F-03C0-D2D0-19550E220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560" y="406400"/>
            <a:ext cx="8310880" cy="2081823"/>
          </a:xfrm>
        </p:spPr>
        <p:txBody>
          <a:bodyPr/>
          <a:lstStyle/>
          <a:p>
            <a:r>
              <a:rPr lang="fr-FR" dirty="0"/>
              <a:t>TD9 : Espace de noms et gestion des variables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907CFA5-0BAB-E41F-C326-9BAF11B8B7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0" y="2230935"/>
            <a:ext cx="7772399" cy="1655763"/>
          </a:xfrm>
        </p:spPr>
        <p:txBody>
          <a:bodyPr/>
          <a:lstStyle/>
          <a:p>
            <a:r>
              <a:rPr lang="fr-FR" dirty="0"/>
              <a:t>Objectifs du TD : comprendre les différents </a:t>
            </a:r>
            <a:r>
              <a:rPr lang="fr-FR" b="1" dirty="0"/>
              <a:t>niveaux de variable </a:t>
            </a:r>
            <a:r>
              <a:rPr lang="fr-FR" dirty="0"/>
              <a:t>et comment fonctionne la relation </a:t>
            </a:r>
            <a:r>
              <a:rPr lang="fr-FR" b="1" dirty="0"/>
              <a:t>variable – objet – mémoire</a:t>
            </a:r>
          </a:p>
          <a:p>
            <a:r>
              <a:rPr lang="fr-FR" b="1" dirty="0"/>
              <a:t>En d’autre therme apprendre la « logique de python »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4B2D42DA-C233-BF6D-EC70-51BACA07E5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Chargés de TD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Anne-Julie Tinet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b="1" u="none" dirty="0"/>
              <a:t>Alexis Derycke</a:t>
            </a:r>
          </a:p>
          <a:p>
            <a:r>
              <a:rPr lang="fr-FR" u="none" dirty="0"/>
              <a:t>(</a:t>
            </a:r>
            <a:r>
              <a:rPr lang="fr-FR" u="none" dirty="0">
                <a:hlinkClick r:id="rId2"/>
              </a:rPr>
              <a:t>alexis.derycke@univ-lorraine.fr</a:t>
            </a:r>
            <a:r>
              <a:rPr lang="fr-FR" u="none" dirty="0"/>
              <a:t>)</a:t>
            </a:r>
          </a:p>
          <a:p>
            <a:endParaRPr lang="fr-FR" u="none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A06794A-5325-5B20-149F-CFDEF0F843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Déroulé du TD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Cours/rappel (~20 min)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Quiz autonomie (15 min)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u="none" dirty="0"/>
              <a:t>Exo :</a:t>
            </a:r>
          </a:p>
          <a:p>
            <a:pPr marL="285750" indent="-285750">
              <a:buFontTx/>
              <a:buChar char="-"/>
            </a:pPr>
            <a:r>
              <a:rPr lang="fr-FR" sz="1600" i="1" u="none" dirty="0"/>
              <a:t>1,2,3,5 -&gt; gestion de variable listes</a:t>
            </a:r>
          </a:p>
          <a:p>
            <a:pPr marL="285750" indent="-285750">
              <a:buFontTx/>
              <a:buChar char="-"/>
            </a:pPr>
            <a:r>
              <a:rPr lang="fr-FR" sz="1600" i="1" u="none" dirty="0"/>
              <a:t>15 -&gt; évaluation de variable</a:t>
            </a:r>
          </a:p>
          <a:p>
            <a:pPr marL="285750" indent="-285750">
              <a:buFontTx/>
              <a:buChar char="-"/>
            </a:pPr>
            <a:r>
              <a:rPr lang="fr-FR" sz="1600" i="1" u="none" dirty="0"/>
              <a:t>6 -&gt; algorithmie et gestion variable</a:t>
            </a:r>
          </a:p>
          <a:p>
            <a:pPr marL="1028700" lvl="1">
              <a:buFont typeface="Wingdings" panose="05000000000000000000" pitchFamily="2" charset="2"/>
              <a:buChar char="Ø"/>
            </a:pPr>
            <a:endParaRPr lang="fr-FR" u="none" dirty="0"/>
          </a:p>
        </p:txBody>
      </p:sp>
    </p:spTree>
    <p:extLst>
      <p:ext uri="{BB962C8B-B14F-4D97-AF65-F5344CB8AC3E}">
        <p14:creationId xmlns:p14="http://schemas.microsoft.com/office/powerpoint/2010/main" val="3819981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6825B9-97C1-8C2E-878A-04B5362D3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Programmation : les </a:t>
            </a:r>
            <a:r>
              <a:rPr lang="fr-FR" i="1" dirty="0" err="1"/>
              <a:t>namespaces</a:t>
            </a:r>
            <a:endParaRPr lang="fr-FR" i="1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F8D806-5FF6-74B9-0614-E298B4CE9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8678008" cy="2262213"/>
          </a:xfrm>
        </p:spPr>
        <p:txBody>
          <a:bodyPr/>
          <a:lstStyle/>
          <a:p>
            <a:r>
              <a:rPr lang="fr-FR" u="sng" dirty="0" err="1"/>
              <a:t>Namespaces</a:t>
            </a:r>
            <a:r>
              <a:rPr lang="fr-FR" u="sng" dirty="0"/>
              <a:t> (espace nom) : </a:t>
            </a:r>
          </a:p>
          <a:p>
            <a:r>
              <a:rPr lang="fr-FR" dirty="0"/>
              <a:t>contexte qui permet d'identifier et de grouper un ensemble logique d'éléments [</a:t>
            </a:r>
            <a:r>
              <a:rPr lang="fr-FR" dirty="0" err="1"/>
              <a:t>i.e</a:t>
            </a:r>
            <a:r>
              <a:rPr lang="fr-FR" dirty="0"/>
              <a:t> variables] utilisés par un programme. </a:t>
            </a:r>
            <a:r>
              <a:rPr lang="fr-FR" i="1" dirty="0"/>
              <a:t>MDN Web Docs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8DA819A-ADAD-82FC-3AE1-2E03126D8A16}"/>
              </a:ext>
            </a:extLst>
          </p:cNvPr>
          <p:cNvSpPr txBox="1"/>
          <p:nvPr/>
        </p:nvSpPr>
        <p:spPr>
          <a:xfrm>
            <a:off x="345440" y="3261360"/>
            <a:ext cx="4439920" cy="3416320"/>
          </a:xfrm>
          <a:prstGeom prst="rect">
            <a:avLst/>
          </a:prstGeom>
          <a:solidFill>
            <a:schemeClr val="tx1"/>
          </a:solidFill>
          <a:effectLst>
            <a:softEdge rad="31750"/>
          </a:effectLst>
        </p:spPr>
        <p:txBody>
          <a:bodyPr wrap="square" rtlCol="0">
            <a:spAutoFit/>
          </a:bodyPr>
          <a:lstStyle/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Prof = “Alexis”</a:t>
            </a:r>
          </a:p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Etudiant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12</a:t>
            </a: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#------------------</a:t>
            </a: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tx2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d</a:t>
            </a:r>
            <a:r>
              <a:rPr lang="en-GB" noProof="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ef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nb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_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e</a:t>
            </a:r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tudiant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(x):</a:t>
            </a: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x_bis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= x + random(-2,2)</a:t>
            </a:r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	return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x_bis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GB" dirty="0">
                <a:solidFill>
                  <a:schemeClr val="accent1">
                    <a:lumMod val="50000"/>
                    <a:lumOff val="50000"/>
                  </a:schemeClr>
                </a:solidFill>
                <a:latin typeface="Consolas" panose="020B0609020204030204" pitchFamily="49" charset="0"/>
              </a:rPr>
              <a:t>print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(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nb_etudiant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(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Etudiant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))</a:t>
            </a:r>
          </a:p>
          <a:p>
            <a:endParaRPr lang="en-GB" noProof="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D1F36B-599F-F35F-A7EA-5947DBFD5D9B}"/>
              </a:ext>
            </a:extLst>
          </p:cNvPr>
          <p:cNvSpPr txBox="1"/>
          <p:nvPr/>
        </p:nvSpPr>
        <p:spPr>
          <a:xfrm>
            <a:off x="5441224" y="3372484"/>
            <a:ext cx="207300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Namespace_1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Prof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/>
              <a:t>Etudiant</a:t>
            </a: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/>
              <a:t>nb_etudiant</a:t>
            </a: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r>
              <a:rPr lang="fr-FR" dirty="0">
                <a:solidFill>
                  <a:schemeClr val="tx2">
                    <a:lumMod val="50000"/>
                    <a:lumOff val="50000"/>
                  </a:schemeClr>
                </a:solidFill>
              </a:rPr>
              <a:t>Namespace_2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x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/>
              <a:t>x_bis</a:t>
            </a: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r>
              <a:rPr lang="fr-FR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Namespace_3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 err="1"/>
              <a:t>print</a:t>
            </a:r>
            <a:r>
              <a:rPr lang="fr-FR" dirty="0"/>
              <a:t>()</a:t>
            </a:r>
          </a:p>
        </p:txBody>
      </p:sp>
      <p:sp>
        <p:nvSpPr>
          <p:cNvPr id="6" name="Flèche : courbe vers la gauche 5">
            <a:extLst>
              <a:ext uri="{FF2B5EF4-FFF2-40B4-BE49-F238E27FC236}">
                <a16:creationId xmlns:a16="http://schemas.microsoft.com/office/drawing/2014/main" id="{58317F74-50BA-F3ED-0D34-EC5F8921DE1E}"/>
              </a:ext>
            </a:extLst>
          </p:cNvPr>
          <p:cNvSpPr/>
          <p:nvPr/>
        </p:nvSpPr>
        <p:spPr>
          <a:xfrm>
            <a:off x="7736477" y="3490936"/>
            <a:ext cx="650240" cy="2062480"/>
          </a:xfrm>
          <a:prstGeom prst="curvedLef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90310B4A-7967-CF0C-45FD-5BC167269702}"/>
              </a:ext>
            </a:extLst>
          </p:cNvPr>
          <p:cNvSpPr/>
          <p:nvPr/>
        </p:nvSpPr>
        <p:spPr>
          <a:xfrm>
            <a:off x="7523480" y="3115016"/>
            <a:ext cx="1391920" cy="2611120"/>
          </a:xfrm>
          <a:prstGeom prst="mathMultiply">
            <a:avLst/>
          </a:prstGeom>
          <a:solidFill>
            <a:srgbClr val="C00000">
              <a:alpha val="75000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317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 animBg="1"/>
      <p:bldP spid="5" grpId="0" uiExpand="1" build="allAtOnce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7861E5-F50D-F540-2B70-773BD81BF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Programmation : les </a:t>
            </a:r>
            <a:r>
              <a:rPr lang="fr-FR" i="1" dirty="0" err="1"/>
              <a:t>namespaces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6D35BD-727F-389F-02C0-45FC07DAD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8678008" cy="2770213"/>
          </a:xfrm>
        </p:spPr>
        <p:txBody>
          <a:bodyPr/>
          <a:lstStyle/>
          <a:p>
            <a:r>
              <a:rPr lang="fr-FR" sz="2400" u="sng" dirty="0" err="1"/>
              <a:t>Namespaces</a:t>
            </a:r>
            <a:r>
              <a:rPr lang="fr-FR" sz="2400" u="sng" dirty="0"/>
              <a:t> (espace nom) : </a:t>
            </a:r>
          </a:p>
          <a:p>
            <a:r>
              <a:rPr lang="fr-FR" sz="2400" dirty="0"/>
              <a:t>contexte qui permet d'identifier et de grouper un ensemble logique d'éléments [</a:t>
            </a:r>
            <a:r>
              <a:rPr lang="fr-FR" sz="2400" dirty="0" err="1"/>
              <a:t>i.e</a:t>
            </a:r>
            <a:r>
              <a:rPr lang="fr-FR" sz="2400" dirty="0"/>
              <a:t> variables] utilisés par un programme. </a:t>
            </a:r>
            <a:r>
              <a:rPr lang="fr-FR" sz="2400" i="1" dirty="0"/>
              <a:t>MDN Web Docs</a:t>
            </a:r>
          </a:p>
          <a:p>
            <a:endParaRPr lang="fr-FR" dirty="0"/>
          </a:p>
          <a:p>
            <a:r>
              <a:rPr lang="fr-FR" sz="2400" u="sng" dirty="0"/>
              <a:t>Les 4 grands </a:t>
            </a:r>
            <a:r>
              <a:rPr lang="fr-FR" sz="2400" u="sng" dirty="0" err="1"/>
              <a:t>namespace</a:t>
            </a:r>
            <a:r>
              <a:rPr lang="fr-FR" sz="2400" u="sng" dirty="0"/>
              <a:t> de python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8B3F3D-92AB-1F1E-AC95-57F7D83528DC}"/>
              </a:ext>
            </a:extLst>
          </p:cNvPr>
          <p:cNvSpPr txBox="1"/>
          <p:nvPr/>
        </p:nvSpPr>
        <p:spPr>
          <a:xfrm>
            <a:off x="106680" y="4110415"/>
            <a:ext cx="181171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/>
              <a:t>L</a:t>
            </a:r>
            <a:r>
              <a:rPr lang="fr-FR" sz="2000" dirty="0"/>
              <a:t>ocal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fr-F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nclosing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/>
              <a:t>G</a:t>
            </a:r>
            <a:r>
              <a:rPr lang="fr-FR" sz="2000" dirty="0"/>
              <a:t>lobal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 err="1"/>
              <a:t>B</a:t>
            </a:r>
            <a:r>
              <a:rPr lang="fr-FR" sz="2000" dirty="0" err="1"/>
              <a:t>uilt-in</a:t>
            </a:r>
            <a:endParaRPr lang="fr-FR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A5D8336-6BB8-1AEE-1A87-CF935775E031}"/>
              </a:ext>
            </a:extLst>
          </p:cNvPr>
          <p:cNvSpPr txBox="1"/>
          <p:nvPr/>
        </p:nvSpPr>
        <p:spPr>
          <a:xfrm>
            <a:off x="1918394" y="3576320"/>
            <a:ext cx="357651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u="sng" dirty="0"/>
              <a:t>L’espace est créé quand :</a:t>
            </a:r>
          </a:p>
          <a:p>
            <a:pPr algn="ctr">
              <a:spcAft>
                <a:spcPts val="1200"/>
              </a:spcAft>
            </a:pPr>
            <a:endParaRPr lang="fr-FR" dirty="0"/>
          </a:p>
          <a:p>
            <a:pPr algn="ctr">
              <a:spcAft>
                <a:spcPts val="1200"/>
              </a:spcAft>
            </a:pPr>
            <a:r>
              <a:rPr lang="fr-FR" dirty="0"/>
              <a:t>la fonction est appelée</a:t>
            </a:r>
          </a:p>
          <a:p>
            <a:pPr algn="ctr">
              <a:spcAft>
                <a:spcPts val="1200"/>
              </a:spcAft>
            </a:pPr>
            <a:endParaRPr lang="fr-FR" dirty="0"/>
          </a:p>
          <a:p>
            <a:pPr algn="ctr">
              <a:spcAft>
                <a:spcPts val="1200"/>
              </a:spcAft>
            </a:pPr>
            <a:r>
              <a:rPr lang="fr-FR" dirty="0"/>
              <a:t>lorsque le module est chargé</a:t>
            </a:r>
          </a:p>
          <a:p>
            <a:pPr algn="ctr">
              <a:spcAft>
                <a:spcPts val="1200"/>
              </a:spcAft>
            </a:pPr>
            <a:r>
              <a:rPr lang="fr-FR" dirty="0"/>
              <a:t>lors du lancement de Python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8BCEEA-4BF7-DCD3-70BB-846E6676EA71}"/>
              </a:ext>
            </a:extLst>
          </p:cNvPr>
          <p:cNvSpPr txBox="1"/>
          <p:nvPr/>
        </p:nvSpPr>
        <p:spPr>
          <a:xfrm>
            <a:off x="5064469" y="3566655"/>
            <a:ext cx="429797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u="sng" dirty="0"/>
              <a:t>il est accessible depuis :</a:t>
            </a:r>
          </a:p>
          <a:p>
            <a:pPr algn="ctr">
              <a:spcAft>
                <a:spcPts val="1200"/>
              </a:spcAft>
            </a:pPr>
            <a:endParaRPr lang="fr-FR" dirty="0"/>
          </a:p>
          <a:p>
            <a:pPr algn="ctr">
              <a:spcAft>
                <a:spcPts val="1200"/>
              </a:spcAft>
            </a:pPr>
            <a:r>
              <a:rPr lang="fr-FR" dirty="0"/>
              <a:t>l’intérieur de la fonction</a:t>
            </a:r>
          </a:p>
          <a:p>
            <a:pPr algn="ctr">
              <a:spcAft>
                <a:spcPts val="1200"/>
              </a:spcAft>
            </a:pPr>
            <a:endParaRPr lang="fr-FR" dirty="0"/>
          </a:p>
          <a:p>
            <a:pPr algn="ctr">
              <a:spcAft>
                <a:spcPts val="1200"/>
              </a:spcAft>
            </a:pPr>
            <a:r>
              <a:rPr lang="fr-FR" dirty="0"/>
              <a:t>tout le module</a:t>
            </a:r>
          </a:p>
          <a:p>
            <a:pPr algn="ctr">
              <a:spcAft>
                <a:spcPts val="1200"/>
              </a:spcAft>
            </a:pPr>
            <a:r>
              <a:rPr lang="fr-FR" dirty="0"/>
              <a:t> </a:t>
            </a:r>
          </a:p>
          <a:p>
            <a:pPr algn="ctr">
              <a:spcAft>
                <a:spcPts val="1200"/>
              </a:spcAft>
            </a:pPr>
            <a:r>
              <a:rPr lang="fr-FR" dirty="0"/>
              <a:t>partout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F815B16-2241-3029-9A77-46D380EC6AE0}"/>
              </a:ext>
            </a:extLst>
          </p:cNvPr>
          <p:cNvCxnSpPr>
            <a:cxnSpLocks/>
          </p:cNvCxnSpPr>
          <p:nvPr/>
        </p:nvCxnSpPr>
        <p:spPr>
          <a:xfrm>
            <a:off x="365760" y="5242560"/>
            <a:ext cx="846328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866590F-534A-A6FB-CC59-C35D7353D16B}"/>
              </a:ext>
            </a:extLst>
          </p:cNvPr>
          <p:cNvCxnSpPr>
            <a:cxnSpLocks/>
          </p:cNvCxnSpPr>
          <p:nvPr/>
        </p:nvCxnSpPr>
        <p:spPr>
          <a:xfrm>
            <a:off x="365760" y="5933440"/>
            <a:ext cx="8463280" cy="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50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1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89913-D8C7-DD86-C259-FB4FF95D1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BAA9B8-9C91-384D-A6E8-9E854C8F1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Programmation : les </a:t>
            </a:r>
            <a:r>
              <a:rPr lang="fr-FR" i="1" dirty="0" err="1"/>
              <a:t>namespaces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A36F19-7D1F-79F9-F5D1-8D181890E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9147"/>
            <a:ext cx="8678008" cy="2770213"/>
          </a:xfrm>
        </p:spPr>
        <p:txBody>
          <a:bodyPr/>
          <a:lstStyle/>
          <a:p>
            <a:r>
              <a:rPr lang="fr-FR" sz="2400" u="sng" dirty="0" err="1"/>
              <a:t>Namespaces</a:t>
            </a:r>
            <a:r>
              <a:rPr lang="fr-FR" sz="2400" u="sng" dirty="0"/>
              <a:t> (espace nom) : </a:t>
            </a:r>
          </a:p>
          <a:p>
            <a:r>
              <a:rPr lang="fr-FR" sz="2400" dirty="0"/>
              <a:t>contexte qui permet d'identifier et de grouper un ensemble logique d'éléments [</a:t>
            </a:r>
            <a:r>
              <a:rPr lang="fr-FR" sz="2400" dirty="0" err="1"/>
              <a:t>i.e</a:t>
            </a:r>
            <a:r>
              <a:rPr lang="fr-FR" sz="2400" dirty="0"/>
              <a:t> variables] utilisés par un programme. </a:t>
            </a:r>
            <a:r>
              <a:rPr lang="fr-FR" sz="2400" i="1" dirty="0"/>
              <a:t>MDN Web Docs</a:t>
            </a:r>
          </a:p>
          <a:p>
            <a:endParaRPr lang="fr-FR" dirty="0"/>
          </a:p>
          <a:p>
            <a:r>
              <a:rPr lang="fr-FR" sz="2400" u="sng" dirty="0"/>
              <a:t>Les 4 grands </a:t>
            </a:r>
            <a:r>
              <a:rPr lang="fr-FR" sz="2400" u="sng" dirty="0" err="1"/>
              <a:t>namespace</a:t>
            </a:r>
            <a:r>
              <a:rPr lang="fr-FR" sz="2400" u="sng" dirty="0"/>
              <a:t> de python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1B3F78F-80D3-6984-1C06-5193B2272D2F}"/>
              </a:ext>
            </a:extLst>
          </p:cNvPr>
          <p:cNvSpPr txBox="1"/>
          <p:nvPr/>
        </p:nvSpPr>
        <p:spPr>
          <a:xfrm>
            <a:off x="106680" y="4110415"/>
            <a:ext cx="181171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/>
              <a:t>L</a:t>
            </a:r>
            <a:r>
              <a:rPr lang="fr-FR" sz="2000" dirty="0"/>
              <a:t>ocal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</a:t>
            </a:r>
            <a:r>
              <a:rPr lang="fr-FR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nclosing</a:t>
            </a:r>
            <a:endParaRPr lang="fr-FR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/>
              <a:t>G</a:t>
            </a:r>
            <a:r>
              <a:rPr lang="fr-FR" sz="2000" dirty="0"/>
              <a:t>lobal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2000" b="1" dirty="0" err="1"/>
              <a:t>B</a:t>
            </a:r>
            <a:r>
              <a:rPr lang="fr-FR" sz="2000" dirty="0" err="1"/>
              <a:t>uilt-in</a:t>
            </a:r>
            <a:endParaRPr lang="fr-FR" sz="2000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02BCDFE-1C9A-38D7-3904-2BD06E43BC5D}"/>
              </a:ext>
            </a:extLst>
          </p:cNvPr>
          <p:cNvSpPr txBox="1"/>
          <p:nvPr/>
        </p:nvSpPr>
        <p:spPr>
          <a:xfrm>
            <a:off x="1745674" y="3576320"/>
            <a:ext cx="357651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u="sng" dirty="0"/>
              <a:t>L’espace est créé quand :</a:t>
            </a:r>
          </a:p>
          <a:p>
            <a:pPr algn="ctr">
              <a:spcAft>
                <a:spcPts val="1200"/>
              </a:spcAft>
            </a:pPr>
            <a:endParaRPr lang="fr-FR" dirty="0"/>
          </a:p>
          <a:p>
            <a:pPr algn="ctr">
              <a:spcAft>
                <a:spcPts val="1200"/>
              </a:spcAft>
            </a:pPr>
            <a:r>
              <a:rPr lang="fr-FR" dirty="0"/>
              <a:t>la fonction est appelée</a:t>
            </a:r>
          </a:p>
          <a:p>
            <a:pPr algn="ctr">
              <a:spcAft>
                <a:spcPts val="1200"/>
              </a:spcAft>
            </a:pPr>
            <a:endParaRPr lang="fr-FR" dirty="0"/>
          </a:p>
          <a:p>
            <a:pPr algn="ctr">
              <a:spcAft>
                <a:spcPts val="1200"/>
              </a:spcAft>
            </a:pPr>
            <a:r>
              <a:rPr lang="fr-FR" dirty="0"/>
              <a:t>lorsque le module est chargé</a:t>
            </a:r>
          </a:p>
          <a:p>
            <a:pPr algn="ctr">
              <a:spcAft>
                <a:spcPts val="1200"/>
              </a:spcAft>
            </a:pPr>
            <a:r>
              <a:rPr lang="fr-FR" dirty="0"/>
              <a:t>lors du lancement de Python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A005737-F037-1CEE-F5B4-6D59D72E1DE0}"/>
              </a:ext>
            </a:extLst>
          </p:cNvPr>
          <p:cNvSpPr txBox="1"/>
          <p:nvPr/>
        </p:nvSpPr>
        <p:spPr>
          <a:xfrm>
            <a:off x="5074629" y="3566655"/>
            <a:ext cx="429797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fr-FR" u="sng" dirty="0"/>
              <a:t>il est accessible depuis :</a:t>
            </a:r>
          </a:p>
          <a:p>
            <a:pPr algn="ctr">
              <a:spcAft>
                <a:spcPts val="1200"/>
              </a:spcAft>
            </a:pPr>
            <a:endParaRPr lang="fr-FR" dirty="0"/>
          </a:p>
          <a:p>
            <a:pPr algn="ctr">
              <a:spcAft>
                <a:spcPts val="1200"/>
              </a:spcAft>
            </a:pPr>
            <a:r>
              <a:rPr lang="fr-FR" dirty="0"/>
              <a:t>l’intérieur de la fonction</a:t>
            </a:r>
          </a:p>
          <a:p>
            <a:pPr algn="ctr">
              <a:spcAft>
                <a:spcPts val="1200"/>
              </a:spcAft>
            </a:pPr>
            <a:endParaRPr lang="fr-FR" dirty="0"/>
          </a:p>
          <a:p>
            <a:pPr algn="ctr">
              <a:spcAft>
                <a:spcPts val="1200"/>
              </a:spcAft>
            </a:pPr>
            <a:r>
              <a:rPr lang="fr-FR" dirty="0"/>
              <a:t>tout le module</a:t>
            </a:r>
          </a:p>
          <a:p>
            <a:pPr algn="ctr">
              <a:spcAft>
                <a:spcPts val="1200"/>
              </a:spcAft>
            </a:pPr>
            <a:r>
              <a:rPr lang="fr-FR" dirty="0"/>
              <a:t> </a:t>
            </a:r>
          </a:p>
          <a:p>
            <a:pPr algn="ctr">
              <a:spcAft>
                <a:spcPts val="1200"/>
              </a:spcAft>
            </a:pPr>
            <a:r>
              <a:rPr lang="fr-FR" dirty="0"/>
              <a:t>partout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DDD84EA-EA8F-31E5-BD26-EFFBFF6999CE}"/>
              </a:ext>
            </a:extLst>
          </p:cNvPr>
          <p:cNvSpPr txBox="1"/>
          <p:nvPr/>
        </p:nvSpPr>
        <p:spPr>
          <a:xfrm>
            <a:off x="1737050" y="2384253"/>
            <a:ext cx="6950273" cy="4154984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endParaRPr lang="fr-FR" sz="2400" dirty="0">
              <a:solidFill>
                <a:srgbClr val="C00000"/>
              </a:solidFill>
            </a:endParaRPr>
          </a:p>
          <a:p>
            <a:pPr algn="ctr"/>
            <a:r>
              <a:rPr lang="fr-FR" sz="2400" dirty="0">
                <a:solidFill>
                  <a:srgbClr val="C00000"/>
                </a:solidFill>
              </a:rPr>
              <a:t>-&gt; LEG : c’est </a:t>
            </a:r>
            <a:r>
              <a:rPr lang="fr-FR" sz="2400" b="1" dirty="0">
                <a:solidFill>
                  <a:srgbClr val="C00000"/>
                </a:solidFill>
              </a:rPr>
              <a:t>vous</a:t>
            </a:r>
            <a:r>
              <a:rPr lang="fr-FR" sz="2400" dirty="0">
                <a:solidFill>
                  <a:srgbClr val="C00000"/>
                </a:solidFill>
              </a:rPr>
              <a:t> qui les « créés »</a:t>
            </a:r>
          </a:p>
          <a:p>
            <a:pPr algn="ctr"/>
            <a:endParaRPr lang="fr-FR" sz="2400" dirty="0">
              <a:solidFill>
                <a:srgbClr val="C00000"/>
              </a:solidFill>
            </a:endParaRPr>
          </a:p>
          <a:p>
            <a:pPr algn="ctr"/>
            <a:r>
              <a:rPr lang="fr-FR" sz="2400" dirty="0">
                <a:solidFill>
                  <a:srgbClr val="C00000"/>
                </a:solidFill>
              </a:rPr>
              <a:t>-&gt; Global : dans un code complexe, </a:t>
            </a:r>
            <a:r>
              <a:rPr lang="fr-FR" sz="2400" b="1" dirty="0">
                <a:solidFill>
                  <a:srgbClr val="C00000"/>
                </a:solidFill>
              </a:rPr>
              <a:t>minimiser les variables globales</a:t>
            </a:r>
          </a:p>
          <a:p>
            <a:pPr algn="ctr"/>
            <a:endParaRPr lang="fr-FR" sz="2400" dirty="0">
              <a:solidFill>
                <a:srgbClr val="C00000"/>
              </a:solidFill>
            </a:endParaRPr>
          </a:p>
          <a:p>
            <a:pPr algn="ctr"/>
            <a:r>
              <a:rPr lang="fr-FR" sz="2400" dirty="0">
                <a:solidFill>
                  <a:srgbClr val="C00000"/>
                </a:solidFill>
              </a:rPr>
              <a:t>-&gt;  </a:t>
            </a:r>
            <a:r>
              <a:rPr lang="fr-FR" sz="2400" dirty="0" err="1">
                <a:solidFill>
                  <a:srgbClr val="C00000"/>
                </a:solidFill>
              </a:rPr>
              <a:t>Built-in</a:t>
            </a:r>
            <a:r>
              <a:rPr lang="fr-FR" sz="2400" dirty="0">
                <a:solidFill>
                  <a:srgbClr val="C00000"/>
                </a:solidFill>
              </a:rPr>
              <a:t> : fonction pré-intégré (ex : </a:t>
            </a:r>
            <a:r>
              <a:rPr lang="fr-FR" sz="2400" dirty="0" err="1">
                <a:solidFill>
                  <a:srgbClr val="C00000"/>
                </a:solidFill>
              </a:rPr>
              <a:t>len</a:t>
            </a:r>
            <a:r>
              <a:rPr lang="fr-FR" sz="2400" dirty="0">
                <a:solidFill>
                  <a:srgbClr val="C00000"/>
                </a:solidFill>
              </a:rPr>
              <a:t>(), </a:t>
            </a:r>
            <a:r>
              <a:rPr lang="fr-FR" sz="2400" dirty="0" err="1">
                <a:solidFill>
                  <a:srgbClr val="C00000"/>
                </a:solidFill>
              </a:rPr>
              <a:t>print</a:t>
            </a:r>
            <a:r>
              <a:rPr lang="fr-FR" sz="2400" dirty="0">
                <a:solidFill>
                  <a:srgbClr val="C00000"/>
                </a:solidFill>
              </a:rPr>
              <a:t>()…) et variable reconnaissable par « __*****__ » (ex: __main__)</a:t>
            </a:r>
          </a:p>
          <a:p>
            <a:pPr algn="ctr"/>
            <a:endParaRPr lang="fr-FR" sz="2400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F9D6A-190E-8FCD-F40F-33F67657E9A1}"/>
              </a:ext>
            </a:extLst>
          </p:cNvPr>
          <p:cNvSpPr txBox="1"/>
          <p:nvPr/>
        </p:nvSpPr>
        <p:spPr>
          <a:xfrm>
            <a:off x="340616" y="3618874"/>
            <a:ext cx="11624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LEGB</a:t>
            </a:r>
          </a:p>
        </p:txBody>
      </p:sp>
    </p:spTree>
    <p:extLst>
      <p:ext uri="{BB962C8B-B14F-4D97-AF65-F5344CB8AC3E}">
        <p14:creationId xmlns:p14="http://schemas.microsoft.com/office/powerpoint/2010/main" val="2191194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810098-04D1-97EB-466C-28424ACA6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Python : la gestion des variables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6187CC-F5BF-4587-F33E-F4F79ED1D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sng" dirty="0"/>
              <a:t>Avantage de python :</a:t>
            </a:r>
          </a:p>
          <a:p>
            <a:r>
              <a:rPr lang="fr-FR" b="1" dirty="0"/>
              <a:t>Très</a:t>
            </a:r>
            <a:r>
              <a:rPr lang="fr-FR" dirty="0"/>
              <a:t> </a:t>
            </a:r>
            <a:r>
              <a:rPr lang="fr-FR" b="1" dirty="0"/>
              <a:t>permissif </a:t>
            </a:r>
            <a:r>
              <a:rPr lang="fr-FR" dirty="0"/>
              <a:t>(trop ?) sur les variables et  </a:t>
            </a:r>
            <a:r>
              <a:rPr lang="fr-FR" b="1" dirty="0"/>
              <a:t>gère l’espace mémoire </a:t>
            </a:r>
            <a:r>
              <a:rPr lang="fr-FR" dirty="0"/>
              <a:t>en autonomie (c-à-d à la place du programmeur)</a:t>
            </a:r>
          </a:p>
          <a:p>
            <a:endParaRPr lang="fr-FR" dirty="0"/>
          </a:p>
          <a:p>
            <a:r>
              <a:rPr lang="fr-FR" u="sng" dirty="0"/>
              <a:t>Fonctionnement de python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A250D3B-5BA8-D554-CDAE-C98B67010A69}"/>
              </a:ext>
            </a:extLst>
          </p:cNvPr>
          <p:cNvSpPr txBox="1"/>
          <p:nvPr/>
        </p:nvSpPr>
        <p:spPr>
          <a:xfrm>
            <a:off x="1559560" y="5502757"/>
            <a:ext cx="16687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/>
              <a:t>Object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394D539-3658-C906-063C-CF8A19696DD6}"/>
              </a:ext>
            </a:extLst>
          </p:cNvPr>
          <p:cNvSpPr txBox="1"/>
          <p:nvPr/>
        </p:nvSpPr>
        <p:spPr>
          <a:xfrm>
            <a:off x="6000750" y="4557736"/>
            <a:ext cx="25120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/>
              <a:t>Mémoire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9DA6822-9C51-4468-F934-FA07D1968195}"/>
              </a:ext>
            </a:extLst>
          </p:cNvPr>
          <p:cNvSpPr txBox="1"/>
          <p:nvPr/>
        </p:nvSpPr>
        <p:spPr>
          <a:xfrm>
            <a:off x="2172971" y="4200643"/>
            <a:ext cx="1940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/>
              <a:t>Variables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AA81291-7BE1-93DF-3A31-D9A1F847AE54}"/>
              </a:ext>
            </a:extLst>
          </p:cNvPr>
          <p:cNvSpPr txBox="1"/>
          <p:nvPr/>
        </p:nvSpPr>
        <p:spPr>
          <a:xfrm>
            <a:off x="4307209" y="6184665"/>
            <a:ext cx="1967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/>
              <a:t>Référence</a:t>
            </a:r>
          </a:p>
        </p:txBody>
      </p:sp>
      <p:cxnSp>
        <p:nvCxnSpPr>
          <p:cNvPr id="10" name="Connecteur : en arc 9">
            <a:extLst>
              <a:ext uri="{FF2B5EF4-FFF2-40B4-BE49-F238E27FC236}">
                <a16:creationId xmlns:a16="http://schemas.microsoft.com/office/drawing/2014/main" id="{917545F8-C4BD-92A8-9C08-BAB382A55CCC}"/>
              </a:ext>
            </a:extLst>
          </p:cNvPr>
          <p:cNvCxnSpPr>
            <a:cxnSpLocks/>
            <a:stCxn id="7" idx="3"/>
            <a:endCxn id="8" idx="0"/>
          </p:cNvCxnSpPr>
          <p:nvPr/>
        </p:nvCxnSpPr>
        <p:spPr>
          <a:xfrm>
            <a:off x="4113531" y="4431476"/>
            <a:ext cx="1177520" cy="1753189"/>
          </a:xfrm>
          <a:prstGeom prst="curvedConnector2">
            <a:avLst/>
          </a:prstGeom>
          <a:ln w="25400"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 : en arc 12">
            <a:extLst>
              <a:ext uri="{FF2B5EF4-FFF2-40B4-BE49-F238E27FC236}">
                <a16:creationId xmlns:a16="http://schemas.microsoft.com/office/drawing/2014/main" id="{8D378D39-124C-8A56-66E6-F388CF5BF75A}"/>
              </a:ext>
            </a:extLst>
          </p:cNvPr>
          <p:cNvCxnSpPr>
            <a:cxnSpLocks/>
            <a:stCxn id="7" idx="0"/>
            <a:endCxn id="6" idx="0"/>
          </p:cNvCxnSpPr>
          <p:nvPr/>
        </p:nvCxnSpPr>
        <p:spPr>
          <a:xfrm rot="16200000" flipH="1">
            <a:off x="5021468" y="2322425"/>
            <a:ext cx="357093" cy="4113529"/>
          </a:xfrm>
          <a:prstGeom prst="curvedConnector3">
            <a:avLst>
              <a:gd name="adj1" fmla="val -64017"/>
            </a:avLst>
          </a:prstGeom>
          <a:ln w="25400"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rc 16">
            <a:extLst>
              <a:ext uri="{FF2B5EF4-FFF2-40B4-BE49-F238E27FC236}">
                <a16:creationId xmlns:a16="http://schemas.microsoft.com/office/drawing/2014/main" id="{D491CF15-291D-BA93-119A-7C17238A6A9A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 flipV="1">
            <a:off x="3228340" y="4788569"/>
            <a:ext cx="2772410" cy="945021"/>
          </a:xfrm>
          <a:prstGeom prst="curvedConnector3">
            <a:avLst>
              <a:gd name="adj1" fmla="val 50000"/>
            </a:avLst>
          </a:prstGeom>
          <a:ln w="25400"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 : en arc 19">
            <a:extLst>
              <a:ext uri="{FF2B5EF4-FFF2-40B4-BE49-F238E27FC236}">
                <a16:creationId xmlns:a16="http://schemas.microsoft.com/office/drawing/2014/main" id="{D12285E9-40B4-5E8B-44F3-1BEAEE148AC3}"/>
              </a:ext>
            </a:extLst>
          </p:cNvPr>
          <p:cNvCxnSpPr>
            <a:cxnSpLocks/>
            <a:stCxn id="8" idx="1"/>
            <a:endCxn id="5" idx="2"/>
          </p:cNvCxnSpPr>
          <p:nvPr/>
        </p:nvCxnSpPr>
        <p:spPr>
          <a:xfrm rot="10800000">
            <a:off x="2393951" y="5964422"/>
            <a:ext cx="1913259" cy="451076"/>
          </a:xfrm>
          <a:prstGeom prst="curvedConnector2">
            <a:avLst/>
          </a:prstGeom>
          <a:ln w="25400"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 : en arc 24">
            <a:extLst>
              <a:ext uri="{FF2B5EF4-FFF2-40B4-BE49-F238E27FC236}">
                <a16:creationId xmlns:a16="http://schemas.microsoft.com/office/drawing/2014/main" id="{214ABE9C-10ED-F755-3C76-5E1104FC17A4}"/>
              </a:ext>
            </a:extLst>
          </p:cNvPr>
          <p:cNvCxnSpPr>
            <a:cxnSpLocks/>
            <a:stCxn id="6" idx="2"/>
            <a:endCxn id="8" idx="3"/>
          </p:cNvCxnSpPr>
          <p:nvPr/>
        </p:nvCxnSpPr>
        <p:spPr>
          <a:xfrm rot="5400000">
            <a:off x="6067788" y="5226505"/>
            <a:ext cx="1396097" cy="981888"/>
          </a:xfrm>
          <a:prstGeom prst="curvedConnector2">
            <a:avLst/>
          </a:prstGeom>
          <a:ln w="25400"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 : en arc 28">
            <a:extLst>
              <a:ext uri="{FF2B5EF4-FFF2-40B4-BE49-F238E27FC236}">
                <a16:creationId xmlns:a16="http://schemas.microsoft.com/office/drawing/2014/main" id="{3B0ECE90-D6BC-5722-A978-6D8ED3734CD1}"/>
              </a:ext>
            </a:extLst>
          </p:cNvPr>
          <p:cNvCxnSpPr>
            <a:cxnSpLocks/>
            <a:stCxn id="5" idx="0"/>
            <a:endCxn id="7" idx="2"/>
          </p:cNvCxnSpPr>
          <p:nvPr/>
        </p:nvCxnSpPr>
        <p:spPr>
          <a:xfrm rot="5400000" flipH="1" flipV="1">
            <a:off x="2348376" y="4707883"/>
            <a:ext cx="840449" cy="749301"/>
          </a:xfrm>
          <a:prstGeom prst="curvedConnector3">
            <a:avLst>
              <a:gd name="adj1" fmla="val 50000"/>
            </a:avLst>
          </a:prstGeom>
          <a:ln w="25400">
            <a:headEnd type="arrow" w="lg" len="lg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22FFDB6-2E11-9242-8107-E9FBA875B553}"/>
              </a:ext>
            </a:extLst>
          </p:cNvPr>
          <p:cNvSpPr txBox="1"/>
          <p:nvPr/>
        </p:nvSpPr>
        <p:spPr>
          <a:xfrm>
            <a:off x="3719733" y="4632530"/>
            <a:ext cx="455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7D1B257-1121-2CAA-B132-1F1D7966927D}"/>
              </a:ext>
            </a:extLst>
          </p:cNvPr>
          <p:cNvSpPr txBox="1"/>
          <p:nvPr/>
        </p:nvSpPr>
        <p:spPr>
          <a:xfrm>
            <a:off x="5632219" y="5025703"/>
            <a:ext cx="455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906EF3-3308-E482-7FA3-F943EDE36C34}"/>
              </a:ext>
            </a:extLst>
          </p:cNvPr>
          <p:cNvSpPr txBox="1"/>
          <p:nvPr/>
        </p:nvSpPr>
        <p:spPr>
          <a:xfrm>
            <a:off x="4408757" y="5318596"/>
            <a:ext cx="455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EF14DB7-B3F3-A168-4A69-A09D22C34FB1}"/>
              </a:ext>
            </a:extLst>
          </p:cNvPr>
          <p:cNvSpPr txBox="1"/>
          <p:nvPr/>
        </p:nvSpPr>
        <p:spPr>
          <a:xfrm>
            <a:off x="4835477" y="4031229"/>
            <a:ext cx="455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4599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6" grpId="0"/>
      <p:bldP spid="7" grpId="0"/>
      <p:bldP spid="8" grpId="0"/>
      <p:bldP spid="9" grpId="0"/>
      <p:bldP spid="11" grpId="0"/>
      <p:bldP spid="12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4DDE5-A90B-D33C-9E32-32FF11B4D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angle 106">
            <a:extLst>
              <a:ext uri="{FF2B5EF4-FFF2-40B4-BE49-F238E27FC236}">
                <a16:creationId xmlns:a16="http://schemas.microsoft.com/office/drawing/2014/main" id="{75283CBA-54D9-0185-6912-9A330DC6CFD6}"/>
              </a:ext>
            </a:extLst>
          </p:cNvPr>
          <p:cNvSpPr/>
          <p:nvPr/>
        </p:nvSpPr>
        <p:spPr>
          <a:xfrm>
            <a:off x="5405121" y="883126"/>
            <a:ext cx="1615440" cy="6267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4EDC4E-1DAD-2402-83F1-4ED16EF2CCD4}"/>
              </a:ext>
            </a:extLst>
          </p:cNvPr>
          <p:cNvSpPr/>
          <p:nvPr/>
        </p:nvSpPr>
        <p:spPr>
          <a:xfrm>
            <a:off x="5049520" y="1830006"/>
            <a:ext cx="3916680" cy="47620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C9BC8483-DCB6-0D33-B840-D44C419F4C49}"/>
              </a:ext>
            </a:extLst>
          </p:cNvPr>
          <p:cNvSpPr/>
          <p:nvPr/>
        </p:nvSpPr>
        <p:spPr>
          <a:xfrm>
            <a:off x="5120640" y="4401335"/>
            <a:ext cx="2753360" cy="798538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List</a:t>
            </a:r>
          </a:p>
          <a:p>
            <a:pPr algn="ctr"/>
            <a:endParaRPr lang="fr-FR" i="1" dirty="0">
              <a:solidFill>
                <a:schemeClr val="tx2"/>
              </a:solidFill>
            </a:endParaRPr>
          </a:p>
          <a:p>
            <a:pPr algn="ctr"/>
            <a:endParaRPr lang="fr-FR" i="1" dirty="0">
              <a:solidFill>
                <a:schemeClr val="tx2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A83946-6ED4-E2BE-48EC-F7CEE3220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Python : la gestion des variables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54A741D-6857-0826-D600-54EE2ADCCB30}"/>
              </a:ext>
            </a:extLst>
          </p:cNvPr>
          <p:cNvSpPr/>
          <p:nvPr/>
        </p:nvSpPr>
        <p:spPr>
          <a:xfrm>
            <a:off x="5120640" y="1913920"/>
            <a:ext cx="1320800" cy="57912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400" i="1" dirty="0">
                <a:solidFill>
                  <a:schemeClr val="tx2"/>
                </a:solidFill>
              </a:rPr>
              <a:t>Alexis</a:t>
            </a:r>
            <a:endParaRPr lang="fr-FR" i="1" dirty="0">
              <a:solidFill>
                <a:schemeClr val="tx2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FD27DC1-90A6-C773-8D16-8177C2EC2F69}"/>
              </a:ext>
            </a:extLst>
          </p:cNvPr>
          <p:cNvSpPr/>
          <p:nvPr/>
        </p:nvSpPr>
        <p:spPr>
          <a:xfrm>
            <a:off x="142240" y="1830006"/>
            <a:ext cx="4734560" cy="477399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effectLst>
            <a:softEdge rad="3175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1944C9-90BE-AE32-BC51-C4584A658D3C}"/>
              </a:ext>
            </a:extLst>
          </p:cNvPr>
          <p:cNvSpPr txBox="1"/>
          <p:nvPr/>
        </p:nvSpPr>
        <p:spPr>
          <a:xfrm>
            <a:off x="177800" y="2420566"/>
            <a:ext cx="218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Prof = ”Alexis”</a:t>
            </a:r>
          </a:p>
        </p:txBody>
      </p:sp>
      <p:cxnSp>
        <p:nvCxnSpPr>
          <p:cNvPr id="21" name="Connecteur : en arc 20">
            <a:extLst>
              <a:ext uri="{FF2B5EF4-FFF2-40B4-BE49-F238E27FC236}">
                <a16:creationId xmlns:a16="http://schemas.microsoft.com/office/drawing/2014/main" id="{8901D33E-748B-EB27-E70B-778082528AF7}"/>
              </a:ext>
            </a:extLst>
          </p:cNvPr>
          <p:cNvCxnSpPr>
            <a:cxnSpLocks/>
            <a:stCxn id="18" idx="3"/>
            <a:endCxn id="15" idx="1"/>
          </p:cNvCxnSpPr>
          <p:nvPr/>
        </p:nvCxnSpPr>
        <p:spPr>
          <a:xfrm flipV="1">
            <a:off x="2362200" y="2203480"/>
            <a:ext cx="2758440" cy="401752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ZoneTexte 26">
            <a:extLst>
              <a:ext uri="{FF2B5EF4-FFF2-40B4-BE49-F238E27FC236}">
                <a16:creationId xmlns:a16="http://schemas.microsoft.com/office/drawing/2014/main" id="{E754BC75-1F5F-382E-FC72-B34A1165BCF7}"/>
              </a:ext>
            </a:extLst>
          </p:cNvPr>
          <p:cNvSpPr txBox="1"/>
          <p:nvPr/>
        </p:nvSpPr>
        <p:spPr>
          <a:xfrm>
            <a:off x="177800" y="2777712"/>
            <a:ext cx="218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Prof_bis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Prof</a:t>
            </a:r>
          </a:p>
        </p:txBody>
      </p:sp>
      <p:cxnSp>
        <p:nvCxnSpPr>
          <p:cNvPr id="28" name="Connecteur : en arc 27">
            <a:extLst>
              <a:ext uri="{FF2B5EF4-FFF2-40B4-BE49-F238E27FC236}">
                <a16:creationId xmlns:a16="http://schemas.microsoft.com/office/drawing/2014/main" id="{AC573501-E94C-A0C2-99CB-31987C16CDA3}"/>
              </a:ext>
            </a:extLst>
          </p:cNvPr>
          <p:cNvCxnSpPr>
            <a:cxnSpLocks/>
            <a:stCxn id="27" idx="3"/>
            <a:endCxn id="15" idx="1"/>
          </p:cNvCxnSpPr>
          <p:nvPr/>
        </p:nvCxnSpPr>
        <p:spPr>
          <a:xfrm flipV="1">
            <a:off x="2362200" y="2203480"/>
            <a:ext cx="2758440" cy="758898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E6CCD751-B296-93D0-BA2C-288E5D2495A0}"/>
              </a:ext>
            </a:extLst>
          </p:cNvPr>
          <p:cNvSpPr txBox="1"/>
          <p:nvPr/>
        </p:nvSpPr>
        <p:spPr>
          <a:xfrm>
            <a:off x="177800" y="3134858"/>
            <a:ext cx="376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Prof_ter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Prof + “ Derycke”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20C9351E-4EFC-B21C-C775-CD67918ACF11}"/>
              </a:ext>
            </a:extLst>
          </p:cNvPr>
          <p:cNvSpPr/>
          <p:nvPr/>
        </p:nvSpPr>
        <p:spPr>
          <a:xfrm>
            <a:off x="6512560" y="1913920"/>
            <a:ext cx="1676400" cy="57912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400" i="1" dirty="0">
                <a:solidFill>
                  <a:schemeClr val="tx2"/>
                </a:solidFill>
              </a:rPr>
              <a:t>Alexis Derycke</a:t>
            </a:r>
            <a:endParaRPr lang="fr-FR" i="1" dirty="0">
              <a:solidFill>
                <a:schemeClr val="tx2"/>
              </a:solidFill>
            </a:endParaRPr>
          </a:p>
        </p:txBody>
      </p:sp>
      <p:cxnSp>
        <p:nvCxnSpPr>
          <p:cNvPr id="37" name="Connecteur : en arc 36">
            <a:extLst>
              <a:ext uri="{FF2B5EF4-FFF2-40B4-BE49-F238E27FC236}">
                <a16:creationId xmlns:a16="http://schemas.microsoft.com/office/drawing/2014/main" id="{12A39B1C-36C3-3B8D-FCE9-F61EAA76589A}"/>
              </a:ext>
            </a:extLst>
          </p:cNvPr>
          <p:cNvCxnSpPr>
            <a:cxnSpLocks/>
            <a:stCxn id="33" idx="3"/>
            <a:endCxn id="36" idx="2"/>
          </p:cNvCxnSpPr>
          <p:nvPr/>
        </p:nvCxnSpPr>
        <p:spPr>
          <a:xfrm flipV="1">
            <a:off x="3947160" y="2493040"/>
            <a:ext cx="3403600" cy="826484"/>
          </a:xfrm>
          <a:prstGeom prst="curvedConnector2">
            <a:avLst/>
          </a:prstGeom>
          <a:ln w="28575">
            <a:solidFill>
              <a:srgbClr val="C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ZoneTexte 44">
            <a:extLst>
              <a:ext uri="{FF2B5EF4-FFF2-40B4-BE49-F238E27FC236}">
                <a16:creationId xmlns:a16="http://schemas.microsoft.com/office/drawing/2014/main" id="{B1129721-B8E8-1473-6FDB-41E97F3A64E9}"/>
              </a:ext>
            </a:extLst>
          </p:cNvPr>
          <p:cNvSpPr txBox="1"/>
          <p:nvPr/>
        </p:nvSpPr>
        <p:spPr>
          <a:xfrm>
            <a:off x="7020560" y="999914"/>
            <a:ext cx="1383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6"/>
                </a:solidFill>
              </a:rPr>
              <a:t>MÉMOIRE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A370D91C-BF43-F04C-3550-D4EA8993E3E9}"/>
              </a:ext>
            </a:extLst>
          </p:cNvPr>
          <p:cNvSpPr/>
          <p:nvPr/>
        </p:nvSpPr>
        <p:spPr>
          <a:xfrm>
            <a:off x="5552441" y="1007290"/>
            <a:ext cx="1320800" cy="37526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OBJET</a:t>
            </a:r>
          </a:p>
        </p:txBody>
      </p:sp>
      <p:cxnSp>
        <p:nvCxnSpPr>
          <p:cNvPr id="49" name="Connecteur : en arc 48">
            <a:extLst>
              <a:ext uri="{FF2B5EF4-FFF2-40B4-BE49-F238E27FC236}">
                <a16:creationId xmlns:a16="http://schemas.microsoft.com/office/drawing/2014/main" id="{936F1937-7405-BC28-329F-BDD37CBFDD0C}"/>
              </a:ext>
            </a:extLst>
          </p:cNvPr>
          <p:cNvCxnSpPr>
            <a:cxnSpLocks/>
            <a:stCxn id="53" idx="3"/>
            <a:endCxn id="48" idx="1"/>
          </p:cNvCxnSpPr>
          <p:nvPr/>
        </p:nvCxnSpPr>
        <p:spPr>
          <a:xfrm>
            <a:off x="2428240" y="1188961"/>
            <a:ext cx="3124201" cy="5961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ZoneTexte 52">
            <a:extLst>
              <a:ext uri="{FF2B5EF4-FFF2-40B4-BE49-F238E27FC236}">
                <a16:creationId xmlns:a16="http://schemas.microsoft.com/office/drawing/2014/main" id="{A9792E48-AC7F-8B23-BEBA-1BEEED0DDFD8}"/>
              </a:ext>
            </a:extLst>
          </p:cNvPr>
          <p:cNvSpPr txBox="1"/>
          <p:nvPr/>
        </p:nvSpPr>
        <p:spPr>
          <a:xfrm>
            <a:off x="1107440" y="1004295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noProof="0" dirty="0">
                <a:latin typeface="Consolas" panose="020B0609020204030204" pitchFamily="49" charset="0"/>
              </a:rPr>
              <a:t>Variable</a:t>
            </a:r>
            <a:r>
              <a:rPr lang="en-GB" noProof="0" dirty="0">
                <a:latin typeface="Consolas" panose="020B0609020204030204" pitchFamily="49" charset="0"/>
              </a:rPr>
              <a:t> </a:t>
            </a: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13DB420C-8B51-3D10-1D59-001514DE64AD}"/>
              </a:ext>
            </a:extLst>
          </p:cNvPr>
          <p:cNvSpPr txBox="1"/>
          <p:nvPr/>
        </p:nvSpPr>
        <p:spPr>
          <a:xfrm>
            <a:off x="2996651" y="826187"/>
            <a:ext cx="1612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RÉFÉRENCE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2002FE2C-D1F9-3CA4-7327-8019CB10B7CE}"/>
              </a:ext>
            </a:extLst>
          </p:cNvPr>
          <p:cNvSpPr txBox="1"/>
          <p:nvPr/>
        </p:nvSpPr>
        <p:spPr>
          <a:xfrm>
            <a:off x="177800" y="4516873"/>
            <a:ext cx="4734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List_Prof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[”Alexis”, “Anne-Julie”]</a:t>
            </a:r>
          </a:p>
        </p:txBody>
      </p:sp>
      <p:sp>
        <p:nvSpPr>
          <p:cNvPr id="75" name="Rectangle : coins arrondis 74">
            <a:extLst>
              <a:ext uri="{FF2B5EF4-FFF2-40B4-BE49-F238E27FC236}">
                <a16:creationId xmlns:a16="http://schemas.microsoft.com/office/drawing/2014/main" id="{8E8F3E01-9910-8E90-3148-7951E3B1BD2F}"/>
              </a:ext>
            </a:extLst>
          </p:cNvPr>
          <p:cNvSpPr/>
          <p:nvPr/>
        </p:nvSpPr>
        <p:spPr>
          <a:xfrm>
            <a:off x="5120640" y="4401335"/>
            <a:ext cx="1889760" cy="79853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List</a:t>
            </a:r>
          </a:p>
          <a:p>
            <a:pPr algn="ctr"/>
            <a:endParaRPr lang="fr-FR" i="1" dirty="0">
              <a:solidFill>
                <a:schemeClr val="tx2"/>
              </a:solidFill>
            </a:endParaRPr>
          </a:p>
          <a:p>
            <a:pPr algn="ctr"/>
            <a:endParaRPr lang="fr-FR" i="1" dirty="0">
              <a:solidFill>
                <a:schemeClr val="tx2"/>
              </a:solidFill>
            </a:endParaRPr>
          </a:p>
        </p:txBody>
      </p:sp>
      <p:sp>
        <p:nvSpPr>
          <p:cNvPr id="70" name="Rectangle : coins arrondis 69">
            <a:extLst>
              <a:ext uri="{FF2B5EF4-FFF2-40B4-BE49-F238E27FC236}">
                <a16:creationId xmlns:a16="http://schemas.microsoft.com/office/drawing/2014/main" id="{3BE5972C-4E74-D233-F169-F97B09B2E372}"/>
              </a:ext>
            </a:extLst>
          </p:cNvPr>
          <p:cNvSpPr/>
          <p:nvPr/>
        </p:nvSpPr>
        <p:spPr>
          <a:xfrm>
            <a:off x="5212080" y="4697892"/>
            <a:ext cx="812800" cy="43112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050" i="1" dirty="0">
                <a:solidFill>
                  <a:schemeClr val="tx2"/>
                </a:solidFill>
              </a:rPr>
              <a:t>Alexis</a:t>
            </a:r>
            <a:endParaRPr lang="fr-FR" sz="1200" i="1" dirty="0">
              <a:solidFill>
                <a:schemeClr val="tx2"/>
              </a:solidFill>
            </a:endParaRPr>
          </a:p>
        </p:txBody>
      </p: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5B4A1CA2-F35C-D333-F3BF-A1AB114F7C5A}"/>
              </a:ext>
            </a:extLst>
          </p:cNvPr>
          <p:cNvSpPr/>
          <p:nvPr/>
        </p:nvSpPr>
        <p:spPr>
          <a:xfrm>
            <a:off x="6096648" y="4697892"/>
            <a:ext cx="812800" cy="43112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050" i="1" dirty="0">
                <a:solidFill>
                  <a:schemeClr val="tx2"/>
                </a:solidFill>
              </a:rPr>
              <a:t>A-J</a:t>
            </a:r>
            <a:endParaRPr lang="fr-FR" sz="1200" i="1" dirty="0">
              <a:solidFill>
                <a:schemeClr val="tx2"/>
              </a:solidFill>
            </a:endParaRP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D6029C74-3AE2-2286-6721-F7B764EDA8B4}"/>
              </a:ext>
            </a:extLst>
          </p:cNvPr>
          <p:cNvSpPr txBox="1"/>
          <p:nvPr/>
        </p:nvSpPr>
        <p:spPr>
          <a:xfrm>
            <a:off x="177800" y="4899292"/>
            <a:ext cx="351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List_Prof_bis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List_Prof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sp>
        <p:nvSpPr>
          <p:cNvPr id="77" name="Rectangle : coins arrondis 76">
            <a:extLst>
              <a:ext uri="{FF2B5EF4-FFF2-40B4-BE49-F238E27FC236}">
                <a16:creationId xmlns:a16="http://schemas.microsoft.com/office/drawing/2014/main" id="{6D3F8ECE-0A09-BD1C-CDA5-358190B2253E}"/>
              </a:ext>
            </a:extLst>
          </p:cNvPr>
          <p:cNvSpPr/>
          <p:nvPr/>
        </p:nvSpPr>
        <p:spPr>
          <a:xfrm>
            <a:off x="6981216" y="4697892"/>
            <a:ext cx="812800" cy="43112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050" i="1" dirty="0">
                <a:solidFill>
                  <a:schemeClr val="tx2"/>
                </a:solidFill>
              </a:rPr>
              <a:t>Pauline</a:t>
            </a:r>
            <a:endParaRPr lang="fr-FR" sz="1200" i="1" dirty="0">
              <a:solidFill>
                <a:schemeClr val="tx2"/>
              </a:solidFill>
            </a:endParaRPr>
          </a:p>
        </p:txBody>
      </p:sp>
      <p:sp>
        <p:nvSpPr>
          <p:cNvPr id="79" name="ZoneTexte 78">
            <a:extLst>
              <a:ext uri="{FF2B5EF4-FFF2-40B4-BE49-F238E27FC236}">
                <a16:creationId xmlns:a16="http://schemas.microsoft.com/office/drawing/2014/main" id="{79145C24-E45A-DB11-FEB0-0F1E7FB6FE55}"/>
              </a:ext>
            </a:extLst>
          </p:cNvPr>
          <p:cNvSpPr txBox="1"/>
          <p:nvPr/>
        </p:nvSpPr>
        <p:spPr>
          <a:xfrm>
            <a:off x="177800" y="5281711"/>
            <a:ext cx="42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List_Prof_bis.append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(“Pauline”)</a:t>
            </a:r>
            <a:endParaRPr lang="en-GB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cxnSp>
        <p:nvCxnSpPr>
          <p:cNvPr id="80" name="Connecteur : en arc 79">
            <a:extLst>
              <a:ext uri="{FF2B5EF4-FFF2-40B4-BE49-F238E27FC236}">
                <a16:creationId xmlns:a16="http://schemas.microsoft.com/office/drawing/2014/main" id="{2A852C69-3D48-4EE6-1751-657E817375A8}"/>
              </a:ext>
            </a:extLst>
          </p:cNvPr>
          <p:cNvCxnSpPr>
            <a:cxnSpLocks/>
            <a:stCxn id="64" idx="3"/>
            <a:endCxn id="75" idx="0"/>
          </p:cNvCxnSpPr>
          <p:nvPr/>
        </p:nvCxnSpPr>
        <p:spPr>
          <a:xfrm flipV="1">
            <a:off x="4912360" y="4401335"/>
            <a:ext cx="1153160" cy="300204"/>
          </a:xfrm>
          <a:prstGeom prst="curvedConnector4">
            <a:avLst>
              <a:gd name="adj1" fmla="val 9031"/>
              <a:gd name="adj2" fmla="val 176148"/>
            </a:avLst>
          </a:prstGeom>
          <a:ln w="28575">
            <a:solidFill>
              <a:srgbClr val="C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 : en arc 83">
            <a:extLst>
              <a:ext uri="{FF2B5EF4-FFF2-40B4-BE49-F238E27FC236}">
                <a16:creationId xmlns:a16="http://schemas.microsoft.com/office/drawing/2014/main" id="{E0006793-38DE-BE79-FC33-AB1C0A978510}"/>
              </a:ext>
            </a:extLst>
          </p:cNvPr>
          <p:cNvCxnSpPr>
            <a:cxnSpLocks/>
            <a:stCxn id="76" idx="3"/>
            <a:endCxn id="75" idx="0"/>
          </p:cNvCxnSpPr>
          <p:nvPr/>
        </p:nvCxnSpPr>
        <p:spPr>
          <a:xfrm flipV="1">
            <a:off x="3688080" y="4401335"/>
            <a:ext cx="2377440" cy="682623"/>
          </a:xfrm>
          <a:prstGeom prst="curvedConnector4">
            <a:avLst>
              <a:gd name="adj1" fmla="val 30128"/>
              <a:gd name="adj2" fmla="val 133488"/>
            </a:avLst>
          </a:prstGeom>
          <a:ln w="28575">
            <a:solidFill>
              <a:srgbClr val="C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 : en arc 98">
            <a:extLst>
              <a:ext uri="{FF2B5EF4-FFF2-40B4-BE49-F238E27FC236}">
                <a16:creationId xmlns:a16="http://schemas.microsoft.com/office/drawing/2014/main" id="{EE5FC982-0AE3-6C6B-F2BB-DB1E6F4958AA}"/>
              </a:ext>
            </a:extLst>
          </p:cNvPr>
          <p:cNvCxnSpPr>
            <a:cxnSpLocks/>
            <a:stCxn id="79" idx="3"/>
            <a:endCxn id="77" idx="2"/>
          </p:cNvCxnSpPr>
          <p:nvPr/>
        </p:nvCxnSpPr>
        <p:spPr>
          <a:xfrm flipV="1">
            <a:off x="4409440" y="5129019"/>
            <a:ext cx="2978176" cy="337358"/>
          </a:xfrm>
          <a:prstGeom prst="curvedConnector2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ZoneTexte 104">
            <a:extLst>
              <a:ext uri="{FF2B5EF4-FFF2-40B4-BE49-F238E27FC236}">
                <a16:creationId xmlns:a16="http://schemas.microsoft.com/office/drawing/2014/main" id="{601DBBAA-4B8D-AB95-8078-31B82C5CA319}"/>
              </a:ext>
            </a:extLst>
          </p:cNvPr>
          <p:cNvSpPr txBox="1"/>
          <p:nvPr/>
        </p:nvSpPr>
        <p:spPr>
          <a:xfrm>
            <a:off x="279400" y="1952361"/>
            <a:ext cx="3523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solidFill>
                  <a:schemeClr val="bg1"/>
                </a:solidFill>
              </a:rPr>
              <a:t># </a:t>
            </a:r>
            <a:r>
              <a:rPr lang="fr-FR" b="1" u="sng" dirty="0">
                <a:solidFill>
                  <a:srgbClr val="FFC000"/>
                </a:solidFill>
              </a:rPr>
              <a:t>IM</a:t>
            </a:r>
            <a:r>
              <a:rPr lang="fr-FR" b="1" u="sng" dirty="0">
                <a:solidFill>
                  <a:schemeClr val="bg1"/>
                </a:solidFill>
              </a:rPr>
              <a:t>MUTABLE (</a:t>
            </a:r>
            <a:r>
              <a:rPr lang="fr-FR" b="1" u="sng" dirty="0">
                <a:solidFill>
                  <a:srgbClr val="FFC000"/>
                </a:solidFill>
              </a:rPr>
              <a:t>IM</a:t>
            </a:r>
            <a:r>
              <a:rPr lang="fr-FR" b="1" u="sng" dirty="0">
                <a:solidFill>
                  <a:schemeClr val="bg1"/>
                </a:solidFill>
              </a:rPr>
              <a:t>MUABLE)</a:t>
            </a:r>
          </a:p>
        </p:txBody>
      </p:sp>
      <p:sp>
        <p:nvSpPr>
          <p:cNvPr id="106" name="ZoneTexte 105">
            <a:extLst>
              <a:ext uri="{FF2B5EF4-FFF2-40B4-BE49-F238E27FC236}">
                <a16:creationId xmlns:a16="http://schemas.microsoft.com/office/drawing/2014/main" id="{2AE601E9-53CD-0037-6304-95269E5547F2}"/>
              </a:ext>
            </a:extLst>
          </p:cNvPr>
          <p:cNvSpPr txBox="1"/>
          <p:nvPr/>
        </p:nvSpPr>
        <p:spPr>
          <a:xfrm>
            <a:off x="279400" y="4083149"/>
            <a:ext cx="2972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u="sng" dirty="0">
                <a:solidFill>
                  <a:schemeClr val="bg1"/>
                </a:solidFill>
              </a:rPr>
              <a:t># MUTABLE (MUABLE)</a:t>
            </a:r>
          </a:p>
        </p:txBody>
      </p:sp>
      <p:sp>
        <p:nvSpPr>
          <p:cNvPr id="135" name="ZoneTexte 134">
            <a:extLst>
              <a:ext uri="{FF2B5EF4-FFF2-40B4-BE49-F238E27FC236}">
                <a16:creationId xmlns:a16="http://schemas.microsoft.com/office/drawing/2014/main" id="{49F53A5A-5D5B-E6F0-0689-16740025CEFE}"/>
              </a:ext>
            </a:extLst>
          </p:cNvPr>
          <p:cNvSpPr txBox="1"/>
          <p:nvPr/>
        </p:nvSpPr>
        <p:spPr>
          <a:xfrm>
            <a:off x="177800" y="3492003"/>
            <a:ext cx="3769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Prof_bis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“Alexis Derycke”</a:t>
            </a:r>
          </a:p>
        </p:txBody>
      </p:sp>
      <p:sp>
        <p:nvSpPr>
          <p:cNvPr id="137" name="Rectangle : coins arrondis 136">
            <a:extLst>
              <a:ext uri="{FF2B5EF4-FFF2-40B4-BE49-F238E27FC236}">
                <a16:creationId xmlns:a16="http://schemas.microsoft.com/office/drawing/2014/main" id="{A16B5FF6-A3DE-A049-3BD8-EDEB5FA3E582}"/>
              </a:ext>
            </a:extLst>
          </p:cNvPr>
          <p:cNvSpPr/>
          <p:nvPr/>
        </p:nvSpPr>
        <p:spPr>
          <a:xfrm>
            <a:off x="5123180" y="2564600"/>
            <a:ext cx="1676400" cy="57912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400" i="1" dirty="0">
                <a:solidFill>
                  <a:schemeClr val="tx2"/>
                </a:solidFill>
              </a:rPr>
              <a:t>Alexis Derycke</a:t>
            </a:r>
            <a:endParaRPr lang="fr-FR" i="1" dirty="0">
              <a:solidFill>
                <a:schemeClr val="tx2"/>
              </a:solidFill>
            </a:endParaRPr>
          </a:p>
        </p:txBody>
      </p:sp>
      <p:cxnSp>
        <p:nvCxnSpPr>
          <p:cNvPr id="138" name="Connecteur : en arc 137">
            <a:extLst>
              <a:ext uri="{FF2B5EF4-FFF2-40B4-BE49-F238E27FC236}">
                <a16:creationId xmlns:a16="http://schemas.microsoft.com/office/drawing/2014/main" id="{59EF89AF-1D29-B481-5737-301B3953169D}"/>
              </a:ext>
            </a:extLst>
          </p:cNvPr>
          <p:cNvCxnSpPr>
            <a:cxnSpLocks/>
            <a:stCxn id="135" idx="3"/>
            <a:endCxn id="137" idx="2"/>
          </p:cNvCxnSpPr>
          <p:nvPr/>
        </p:nvCxnSpPr>
        <p:spPr>
          <a:xfrm flipV="1">
            <a:off x="3947160" y="3143720"/>
            <a:ext cx="2014220" cy="532949"/>
          </a:xfrm>
          <a:prstGeom prst="curvedConnector2">
            <a:avLst/>
          </a:prstGeom>
          <a:ln w="28575">
            <a:solidFill>
              <a:srgbClr val="C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4" name="ZoneTexte 143">
            <a:extLst>
              <a:ext uri="{FF2B5EF4-FFF2-40B4-BE49-F238E27FC236}">
                <a16:creationId xmlns:a16="http://schemas.microsoft.com/office/drawing/2014/main" id="{A01DD41E-D7CA-1C8C-F249-5F04A3945EB9}"/>
              </a:ext>
            </a:extLst>
          </p:cNvPr>
          <p:cNvSpPr txBox="1"/>
          <p:nvPr/>
        </p:nvSpPr>
        <p:spPr>
          <a:xfrm>
            <a:off x="177800" y="5664130"/>
            <a:ext cx="385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List_Prof_bis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[0] = “Derycke”</a:t>
            </a:r>
          </a:p>
        </p:txBody>
      </p:sp>
      <p:sp>
        <p:nvSpPr>
          <p:cNvPr id="145" name="Rectangle : coins arrondis 144">
            <a:extLst>
              <a:ext uri="{FF2B5EF4-FFF2-40B4-BE49-F238E27FC236}">
                <a16:creationId xmlns:a16="http://schemas.microsoft.com/office/drawing/2014/main" id="{586981E4-7FC6-59D3-A578-5B2B37FB996B}"/>
              </a:ext>
            </a:extLst>
          </p:cNvPr>
          <p:cNvSpPr/>
          <p:nvPr/>
        </p:nvSpPr>
        <p:spPr>
          <a:xfrm>
            <a:off x="5212080" y="4697892"/>
            <a:ext cx="812800" cy="431127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050" i="1" dirty="0">
                <a:solidFill>
                  <a:schemeClr val="tx2"/>
                </a:solidFill>
              </a:rPr>
              <a:t>Derycke</a:t>
            </a:r>
            <a:endParaRPr lang="fr-FR" sz="1200" i="1" dirty="0">
              <a:solidFill>
                <a:schemeClr val="tx2"/>
              </a:solidFill>
            </a:endParaRPr>
          </a:p>
        </p:txBody>
      </p:sp>
      <p:sp>
        <p:nvSpPr>
          <p:cNvPr id="147" name="ZoneTexte 146">
            <a:extLst>
              <a:ext uri="{FF2B5EF4-FFF2-40B4-BE49-F238E27FC236}">
                <a16:creationId xmlns:a16="http://schemas.microsoft.com/office/drawing/2014/main" id="{1D9654E1-9FDF-A837-08C2-9F42B6669007}"/>
              </a:ext>
            </a:extLst>
          </p:cNvPr>
          <p:cNvSpPr txBox="1"/>
          <p:nvPr/>
        </p:nvSpPr>
        <p:spPr>
          <a:xfrm>
            <a:off x="177800" y="6046550"/>
            <a:ext cx="4231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noProof="0" dirty="0" err="1">
                <a:solidFill>
                  <a:schemeClr val="bg1"/>
                </a:solidFill>
                <a:latin typeface="Consolas" panose="020B0609020204030204" pitchFamily="49" charset="0"/>
              </a:rPr>
              <a:t>List_Prof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_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ter</a:t>
            </a:r>
            <a:r>
              <a:rPr lang="en-GB" noProof="0" dirty="0">
                <a:solidFill>
                  <a:schemeClr val="bg1"/>
                </a:solidFill>
                <a:latin typeface="Consolas" panose="020B0609020204030204" pitchFamily="49" charset="0"/>
              </a:rPr>
              <a:t> = </a:t>
            </a:r>
            <a:r>
              <a:rPr lang="en-GB" dirty="0" err="1">
                <a:solidFill>
                  <a:schemeClr val="bg1"/>
                </a:solidFill>
                <a:latin typeface="Consolas" panose="020B0609020204030204" pitchFamily="49" charset="0"/>
              </a:rPr>
              <a:t>List_Prof.copy</a:t>
            </a:r>
            <a:r>
              <a:rPr lang="en-GB" dirty="0">
                <a:solidFill>
                  <a:schemeClr val="bg1"/>
                </a:solidFill>
                <a:latin typeface="Consolas" panose="020B0609020204030204" pitchFamily="49" charset="0"/>
              </a:rPr>
              <a:t>()</a:t>
            </a:r>
          </a:p>
        </p:txBody>
      </p:sp>
      <p:sp>
        <p:nvSpPr>
          <p:cNvPr id="148" name="Rectangle : coins arrondis 147">
            <a:extLst>
              <a:ext uri="{FF2B5EF4-FFF2-40B4-BE49-F238E27FC236}">
                <a16:creationId xmlns:a16="http://schemas.microsoft.com/office/drawing/2014/main" id="{B0CAFF7F-F791-AFA9-6C1B-134DEA6D06FF}"/>
              </a:ext>
            </a:extLst>
          </p:cNvPr>
          <p:cNvSpPr/>
          <p:nvPr/>
        </p:nvSpPr>
        <p:spPr>
          <a:xfrm>
            <a:off x="5120640" y="5671733"/>
            <a:ext cx="2753360" cy="79853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2"/>
                </a:solidFill>
              </a:rPr>
              <a:t>List</a:t>
            </a:r>
          </a:p>
          <a:p>
            <a:pPr algn="ctr"/>
            <a:endParaRPr lang="fr-FR" i="1" dirty="0">
              <a:solidFill>
                <a:schemeClr val="tx2"/>
              </a:solidFill>
            </a:endParaRPr>
          </a:p>
          <a:p>
            <a:pPr algn="ctr"/>
            <a:endParaRPr lang="fr-FR" i="1" dirty="0">
              <a:solidFill>
                <a:schemeClr val="tx2"/>
              </a:solidFill>
            </a:endParaRPr>
          </a:p>
        </p:txBody>
      </p:sp>
      <p:sp>
        <p:nvSpPr>
          <p:cNvPr id="150" name="Rectangle : coins arrondis 149">
            <a:extLst>
              <a:ext uri="{FF2B5EF4-FFF2-40B4-BE49-F238E27FC236}">
                <a16:creationId xmlns:a16="http://schemas.microsoft.com/office/drawing/2014/main" id="{EC2028BC-1909-5C59-A5B6-7B1FD0014479}"/>
              </a:ext>
            </a:extLst>
          </p:cNvPr>
          <p:cNvSpPr/>
          <p:nvPr/>
        </p:nvSpPr>
        <p:spPr>
          <a:xfrm>
            <a:off x="6096648" y="5965745"/>
            <a:ext cx="812800" cy="43112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050" i="1" dirty="0">
                <a:solidFill>
                  <a:schemeClr val="tx2"/>
                </a:solidFill>
              </a:rPr>
              <a:t>A-J</a:t>
            </a:r>
            <a:endParaRPr lang="fr-FR" sz="1200" i="1" dirty="0">
              <a:solidFill>
                <a:schemeClr val="tx2"/>
              </a:solidFill>
            </a:endParaRPr>
          </a:p>
        </p:txBody>
      </p:sp>
      <p:sp>
        <p:nvSpPr>
          <p:cNvPr id="151" name="Rectangle : coins arrondis 150">
            <a:extLst>
              <a:ext uri="{FF2B5EF4-FFF2-40B4-BE49-F238E27FC236}">
                <a16:creationId xmlns:a16="http://schemas.microsoft.com/office/drawing/2014/main" id="{66C88E2B-D638-1E30-E5A1-EABE8FAC0E77}"/>
              </a:ext>
            </a:extLst>
          </p:cNvPr>
          <p:cNvSpPr/>
          <p:nvPr/>
        </p:nvSpPr>
        <p:spPr>
          <a:xfrm>
            <a:off x="6981216" y="5965745"/>
            <a:ext cx="812800" cy="43112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050" i="1" dirty="0">
                <a:solidFill>
                  <a:schemeClr val="tx2"/>
                </a:solidFill>
              </a:rPr>
              <a:t>Pauline</a:t>
            </a:r>
            <a:endParaRPr lang="fr-FR" sz="1200" i="1" dirty="0">
              <a:solidFill>
                <a:schemeClr val="tx2"/>
              </a:solidFill>
            </a:endParaRPr>
          </a:p>
        </p:txBody>
      </p:sp>
      <p:sp>
        <p:nvSpPr>
          <p:cNvPr id="152" name="Rectangle : coins arrondis 151">
            <a:extLst>
              <a:ext uri="{FF2B5EF4-FFF2-40B4-BE49-F238E27FC236}">
                <a16:creationId xmlns:a16="http://schemas.microsoft.com/office/drawing/2014/main" id="{CD378080-FB94-DAA3-DC20-90A586CEC560}"/>
              </a:ext>
            </a:extLst>
          </p:cNvPr>
          <p:cNvSpPr/>
          <p:nvPr/>
        </p:nvSpPr>
        <p:spPr>
          <a:xfrm>
            <a:off x="5212080" y="5965745"/>
            <a:ext cx="812800" cy="43112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tx2"/>
                </a:solidFill>
              </a:rPr>
              <a:t>String</a:t>
            </a:r>
          </a:p>
          <a:p>
            <a:pPr algn="ctr"/>
            <a:r>
              <a:rPr lang="fr-FR" sz="1050" i="1" dirty="0">
                <a:solidFill>
                  <a:schemeClr val="tx2"/>
                </a:solidFill>
              </a:rPr>
              <a:t>Derycke</a:t>
            </a:r>
            <a:endParaRPr lang="fr-FR" sz="1200" i="1" dirty="0">
              <a:solidFill>
                <a:schemeClr val="tx2"/>
              </a:solidFill>
            </a:endParaRPr>
          </a:p>
        </p:txBody>
      </p:sp>
      <p:cxnSp>
        <p:nvCxnSpPr>
          <p:cNvPr id="153" name="Connecteur : en arc 152">
            <a:extLst>
              <a:ext uri="{FF2B5EF4-FFF2-40B4-BE49-F238E27FC236}">
                <a16:creationId xmlns:a16="http://schemas.microsoft.com/office/drawing/2014/main" id="{5D7EF0D5-E535-A5D1-93FB-9087A0D4959C}"/>
              </a:ext>
            </a:extLst>
          </p:cNvPr>
          <p:cNvCxnSpPr>
            <a:cxnSpLocks/>
            <a:stCxn id="147" idx="3"/>
            <a:endCxn id="148" idx="1"/>
          </p:cNvCxnSpPr>
          <p:nvPr/>
        </p:nvCxnSpPr>
        <p:spPr>
          <a:xfrm flipV="1">
            <a:off x="4409440" y="6071002"/>
            <a:ext cx="711200" cy="160214"/>
          </a:xfrm>
          <a:prstGeom prst="curvedConnector3">
            <a:avLst>
              <a:gd name="adj1" fmla="val 50000"/>
            </a:avLst>
          </a:prstGeom>
          <a:ln w="28575">
            <a:solidFill>
              <a:srgbClr val="C0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6" name="Connecteur : en arc 155">
            <a:extLst>
              <a:ext uri="{FF2B5EF4-FFF2-40B4-BE49-F238E27FC236}">
                <a16:creationId xmlns:a16="http://schemas.microsoft.com/office/drawing/2014/main" id="{EE96895F-2153-3479-992B-AD629D479F71}"/>
              </a:ext>
            </a:extLst>
          </p:cNvPr>
          <p:cNvCxnSpPr>
            <a:cxnSpLocks/>
            <a:stCxn id="144" idx="3"/>
            <a:endCxn id="145" idx="2"/>
          </p:cNvCxnSpPr>
          <p:nvPr/>
        </p:nvCxnSpPr>
        <p:spPr>
          <a:xfrm flipV="1">
            <a:off x="4028440" y="5129019"/>
            <a:ext cx="1590040" cy="719777"/>
          </a:xfrm>
          <a:prstGeom prst="curvedConnector2">
            <a:avLst/>
          </a:prstGeom>
          <a:ln w="28575">
            <a:solidFill>
              <a:srgbClr val="0070C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028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78" grpId="0" animBg="1"/>
      <p:bldP spid="15" grpId="0" animBg="1"/>
      <p:bldP spid="16" grpId="0" animBg="1"/>
      <p:bldP spid="18" grpId="0"/>
      <p:bldP spid="27" grpId="0"/>
      <p:bldP spid="33" grpId="0"/>
      <p:bldP spid="36" grpId="0" animBg="1"/>
      <p:bldP spid="64" grpId="0"/>
      <p:bldP spid="75" grpId="0" animBg="1"/>
      <p:bldP spid="75" grpId="1" animBg="1"/>
      <p:bldP spid="70" grpId="0" animBg="1"/>
      <p:bldP spid="71" grpId="0" animBg="1"/>
      <p:bldP spid="76" grpId="0"/>
      <p:bldP spid="77" grpId="0" animBg="1"/>
      <p:bldP spid="79" grpId="0"/>
      <p:bldP spid="105" grpId="0"/>
      <p:bldP spid="106" grpId="0"/>
      <p:bldP spid="135" grpId="0"/>
      <p:bldP spid="137" grpId="0" animBg="1"/>
      <p:bldP spid="144" grpId="0"/>
      <p:bldP spid="145" grpId="0" animBg="1"/>
      <p:bldP spid="147" grpId="0"/>
      <p:bldP spid="148" grpId="0" animBg="1"/>
      <p:bldP spid="150" grpId="0" animBg="1"/>
      <p:bldP spid="151" grpId="0" animBg="1"/>
      <p:bldP spid="1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0121B-5936-8E28-6488-A6AA41F3F3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201BB2-F456-8457-2A02-99B7B5817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88023"/>
          </a:xfrm>
        </p:spPr>
        <p:txBody>
          <a:bodyPr/>
          <a:lstStyle/>
          <a:p>
            <a:r>
              <a:rPr lang="fr-FR" dirty="0" err="1"/>
              <a:t>PythonTutor</a:t>
            </a:r>
            <a:r>
              <a:rPr lang="fr-FR" dirty="0"/>
              <a:t> : visualiser son code</a:t>
            </a:r>
          </a:p>
        </p:txBody>
      </p:sp>
      <p:pic>
        <p:nvPicPr>
          <p:cNvPr id="12" name="Espace réservé du contenu 11" descr="Une image contenant texte, capture d’écran, Police, diagramme&#10;&#10;Le contenu généré par l’IA peut être incorrect.">
            <a:extLst>
              <a:ext uri="{FF2B5EF4-FFF2-40B4-BE49-F238E27FC236}">
                <a16:creationId xmlns:a16="http://schemas.microsoft.com/office/drawing/2014/main" id="{D3B35ABD-8AE9-4BBC-C7CE-7F6D4B528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5727" y="1232218"/>
            <a:ext cx="8143021" cy="53848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1C093ED-5F6C-CBFB-1BA5-6A31DF4FC7C9}"/>
              </a:ext>
            </a:extLst>
          </p:cNvPr>
          <p:cNvSpPr txBox="1"/>
          <p:nvPr/>
        </p:nvSpPr>
        <p:spPr>
          <a:xfrm>
            <a:off x="5344160" y="625803"/>
            <a:ext cx="31390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/>
              <a:t>=&gt; </a:t>
            </a:r>
            <a:r>
              <a:rPr lang="fr-FR" sz="2800" b="1" dirty="0" err="1"/>
              <a:t>pythonTutor</a:t>
            </a:r>
            <a:endParaRPr lang="fr-FR" sz="2800" b="1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870DC4-93C0-284D-A8DC-88265C1136BC}"/>
              </a:ext>
            </a:extLst>
          </p:cNvPr>
          <p:cNvSpPr/>
          <p:nvPr/>
        </p:nvSpPr>
        <p:spPr>
          <a:xfrm>
            <a:off x="640080" y="1656080"/>
            <a:ext cx="3200400" cy="3169920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8B1957-AA43-B3A8-7037-D03DD646263E}"/>
              </a:ext>
            </a:extLst>
          </p:cNvPr>
          <p:cNvSpPr/>
          <p:nvPr/>
        </p:nvSpPr>
        <p:spPr>
          <a:xfrm>
            <a:off x="640080" y="4909195"/>
            <a:ext cx="3200400" cy="812314"/>
          </a:xfrm>
          <a:prstGeom prst="rect">
            <a:avLst/>
          </a:prstGeom>
          <a:noFill/>
          <a:ln w="381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3F252C5-F3C5-B410-68B5-5E756A6859CD}"/>
              </a:ext>
            </a:extLst>
          </p:cNvPr>
          <p:cNvSpPr/>
          <p:nvPr/>
        </p:nvSpPr>
        <p:spPr>
          <a:xfrm>
            <a:off x="3911600" y="1656079"/>
            <a:ext cx="4592320" cy="4065429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726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162D24-5DCC-2206-DBD0-C95EF96B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Quiz sur Arche : exemple d’examen</a:t>
            </a:r>
          </a:p>
        </p:txBody>
      </p:sp>
      <p:pic>
        <p:nvPicPr>
          <p:cNvPr id="5" name="Espace réservé du contenu 4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28AF4B0D-509E-223B-682F-CA21C3A13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871391"/>
            <a:ext cx="8677275" cy="41064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84B019B-189A-0D00-4DDC-470B0C1C9CBD}"/>
              </a:ext>
            </a:extLst>
          </p:cNvPr>
          <p:cNvSpPr txBox="1"/>
          <p:nvPr/>
        </p:nvSpPr>
        <p:spPr>
          <a:xfrm>
            <a:off x="674985" y="1289775"/>
            <a:ext cx="3555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Liste &gt; Quiz sur les Liste…</a:t>
            </a:r>
          </a:p>
        </p:txBody>
      </p:sp>
    </p:spTree>
    <p:extLst>
      <p:ext uri="{BB962C8B-B14F-4D97-AF65-F5344CB8AC3E}">
        <p14:creationId xmlns:p14="http://schemas.microsoft.com/office/powerpoint/2010/main" val="2515227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B213F6-C92A-5226-BA8C-3CC580518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: TD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2E2548-88BB-5D43-62C0-7F8594CB4C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u="sng" dirty="0"/>
              <a:t>Exercices 1, 2, 3 et 5 :</a:t>
            </a:r>
          </a:p>
          <a:p>
            <a:r>
              <a:rPr lang="fr-FR" dirty="0"/>
              <a:t>manipuler les listes en gérant les </a:t>
            </a:r>
            <a:r>
              <a:rPr lang="fr-FR" dirty="0" err="1"/>
              <a:t>namespaces</a:t>
            </a:r>
            <a:r>
              <a:rPr lang="fr-FR" dirty="0"/>
              <a:t> et la relation mémoire-variable</a:t>
            </a:r>
          </a:p>
          <a:p>
            <a:endParaRPr lang="fr-FR" dirty="0"/>
          </a:p>
          <a:p>
            <a:r>
              <a:rPr lang="fr-FR" u="sng" dirty="0"/>
              <a:t>Exercice 15 :</a:t>
            </a:r>
          </a:p>
          <a:p>
            <a:r>
              <a:rPr lang="fr-FR" dirty="0"/>
              <a:t>Définir le type de variables la plus approprié et comment la manipuler</a:t>
            </a:r>
          </a:p>
          <a:p>
            <a:endParaRPr lang="fr-FR" dirty="0"/>
          </a:p>
          <a:p>
            <a:r>
              <a:rPr lang="fr-FR" u="sng" dirty="0"/>
              <a:t>Exercice 6 :</a:t>
            </a:r>
          </a:p>
          <a:p>
            <a:r>
              <a:rPr lang="fr-FR" dirty="0"/>
              <a:t>Maitriser simultanément </a:t>
            </a:r>
            <a:r>
              <a:rPr lang="fr-FR" b="1" dirty="0"/>
              <a:t>l’algorithmie</a:t>
            </a:r>
            <a:r>
              <a:rPr lang="fr-FR" dirty="0"/>
              <a:t> et la gestion mémoire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535021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- TD">
  <a:themeElements>
    <a:clrScheme name="batlow">
      <a:dk1>
        <a:sysClr val="windowText" lastClr="000000"/>
      </a:dk1>
      <a:lt1>
        <a:sysClr val="window" lastClr="FFFFFF"/>
      </a:lt1>
      <a:dk2>
        <a:srgbClr val="110043"/>
      </a:dk2>
      <a:lt2>
        <a:srgbClr val="C09000"/>
      </a:lt2>
      <a:accent1>
        <a:srgbClr val="000100"/>
      </a:accent1>
      <a:accent2>
        <a:srgbClr val="FACCFA"/>
      </a:accent2>
      <a:accent3>
        <a:srgbClr val="828200"/>
      </a:accent3>
      <a:accent4>
        <a:srgbClr val="220060"/>
      </a:accent4>
      <a:accent5>
        <a:srgbClr val="F29D6D"/>
      </a:accent5>
      <a:accent6>
        <a:srgbClr val="4D7300"/>
      </a:accent6>
      <a:hlink>
        <a:srgbClr val="69A020"/>
      </a:hlink>
      <a:folHlink>
        <a:srgbClr val="8C8C8C"/>
      </a:folHlink>
    </a:clrScheme>
    <a:fontScheme name="Personnalisé - TD">
      <a:majorFont>
        <a:latin typeface="Cavolini"/>
        <a:ea typeface=""/>
        <a:cs typeface=""/>
      </a:majorFont>
      <a:minorFont>
        <a:latin typeface="Cavolini"/>
        <a:ea typeface=""/>
        <a:cs typeface="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 TD - white.potx" id="{B239EF72-B2AD-4867-A8BF-E7F206329C4F}" vid="{18F6142F-C2D1-41DE-890B-07F086912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TD - white</Template>
  <TotalTime>1021</TotalTime>
  <Words>660</Words>
  <Application>Microsoft Office PowerPoint</Application>
  <PresentationFormat>Affichage à l'écran (4:3)</PresentationFormat>
  <Paragraphs>168</Paragraphs>
  <Slides>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Aptos</vt:lpstr>
      <vt:lpstr>Arial</vt:lpstr>
      <vt:lpstr>Cavolini</vt:lpstr>
      <vt:lpstr>Consolas</vt:lpstr>
      <vt:lpstr>Courier New</vt:lpstr>
      <vt:lpstr>Wingdings</vt:lpstr>
      <vt:lpstr>Thème - TD</vt:lpstr>
      <vt:lpstr>TD9 : Espace de noms et gestion des variables</vt:lpstr>
      <vt:lpstr>Programmation : les namespaces</vt:lpstr>
      <vt:lpstr>Programmation : les namespaces</vt:lpstr>
      <vt:lpstr>Programmation : les namespaces</vt:lpstr>
      <vt:lpstr>Python : la gestion des variables</vt:lpstr>
      <vt:lpstr>Python : la gestion des variables</vt:lpstr>
      <vt:lpstr>PythonTutor : visualiser son code</vt:lpstr>
      <vt:lpstr>Quiz sur Arche : exemple d’examen</vt:lpstr>
      <vt:lpstr>Exercice : TD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Alexis Derycke</dc:creator>
  <cp:lastModifiedBy>Alexis Derycke</cp:lastModifiedBy>
  <cp:revision>27</cp:revision>
  <dcterms:created xsi:type="dcterms:W3CDTF">2025-11-17T14:11:02Z</dcterms:created>
  <dcterms:modified xsi:type="dcterms:W3CDTF">2025-12-03T13:00:40Z</dcterms:modified>
</cp:coreProperties>
</file>