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2"/>
  </p:notesMasterIdLst>
  <p:sldIdLst>
    <p:sldId id="256" r:id="rId2"/>
    <p:sldId id="257" r:id="rId3"/>
    <p:sldId id="258" r:id="rId4"/>
    <p:sldId id="328" r:id="rId5"/>
    <p:sldId id="274" r:id="rId6"/>
    <p:sldId id="259" r:id="rId7"/>
    <p:sldId id="261" r:id="rId8"/>
    <p:sldId id="279" r:id="rId9"/>
    <p:sldId id="263" r:id="rId10"/>
    <p:sldId id="264" r:id="rId11"/>
    <p:sldId id="265" r:id="rId12"/>
    <p:sldId id="266" r:id="rId13"/>
    <p:sldId id="267" r:id="rId14"/>
    <p:sldId id="322" r:id="rId15"/>
    <p:sldId id="324" r:id="rId16"/>
    <p:sldId id="323" r:id="rId17"/>
    <p:sldId id="268" r:id="rId18"/>
    <p:sldId id="269" r:id="rId19"/>
    <p:sldId id="270" r:id="rId20"/>
    <p:sldId id="325" r:id="rId21"/>
    <p:sldId id="280" r:id="rId22"/>
    <p:sldId id="271" r:id="rId23"/>
    <p:sldId id="272" r:id="rId24"/>
    <p:sldId id="326" r:id="rId25"/>
    <p:sldId id="275" r:id="rId26"/>
    <p:sldId id="276" r:id="rId27"/>
    <p:sldId id="327" r:id="rId28"/>
    <p:sldId id="277" r:id="rId29"/>
    <p:sldId id="329" r:id="rId30"/>
    <p:sldId id="278" r:id="rId31"/>
    <p:sldId id="281" r:id="rId32"/>
    <p:sldId id="320" r:id="rId33"/>
    <p:sldId id="299" r:id="rId34"/>
    <p:sldId id="301" r:id="rId35"/>
    <p:sldId id="293" r:id="rId36"/>
    <p:sldId id="294" r:id="rId37"/>
    <p:sldId id="330" r:id="rId38"/>
    <p:sldId id="295" r:id="rId39"/>
    <p:sldId id="296" r:id="rId40"/>
    <p:sldId id="331" r:id="rId41"/>
    <p:sldId id="332" r:id="rId42"/>
    <p:sldId id="297" r:id="rId43"/>
    <p:sldId id="298" r:id="rId44"/>
    <p:sldId id="333" r:id="rId45"/>
    <p:sldId id="302" r:id="rId46"/>
    <p:sldId id="303" r:id="rId47"/>
    <p:sldId id="304" r:id="rId48"/>
    <p:sldId id="321" r:id="rId49"/>
    <p:sldId id="305" r:id="rId50"/>
    <p:sldId id="306" r:id="rId51"/>
    <p:sldId id="307" r:id="rId52"/>
    <p:sldId id="308" r:id="rId53"/>
    <p:sldId id="334" r:id="rId54"/>
    <p:sldId id="310" r:id="rId55"/>
    <p:sldId id="335" r:id="rId56"/>
    <p:sldId id="309" r:id="rId57"/>
    <p:sldId id="311" r:id="rId58"/>
    <p:sldId id="313" r:id="rId59"/>
    <p:sldId id="314" r:id="rId60"/>
    <p:sldId id="315" r:id="rId61"/>
    <p:sldId id="312" r:id="rId62"/>
    <p:sldId id="336" r:id="rId63"/>
    <p:sldId id="316" r:id="rId64"/>
    <p:sldId id="317" r:id="rId65"/>
    <p:sldId id="337" r:id="rId66"/>
    <p:sldId id="318" r:id="rId67"/>
    <p:sldId id="319" r:id="rId68"/>
    <p:sldId id="300" r:id="rId69"/>
    <p:sldId id="282" r:id="rId70"/>
    <p:sldId id="285" r:id="rId71"/>
    <p:sldId id="286" r:id="rId72"/>
    <p:sldId id="287" r:id="rId73"/>
    <p:sldId id="288" r:id="rId74"/>
    <p:sldId id="289" r:id="rId75"/>
    <p:sldId id="290" r:id="rId76"/>
    <p:sldId id="338" r:id="rId77"/>
    <p:sldId id="291" r:id="rId78"/>
    <p:sldId id="292" r:id="rId79"/>
    <p:sldId id="339" r:id="rId80"/>
    <p:sldId id="273" r:id="rId81"/>
  </p:sldIdLst>
  <p:sldSz cx="9144000" cy="6858000" type="screen4x3"/>
  <p:notesSz cx="6858000" cy="9144000"/>
  <p:custDataLst>
    <p:tags r:id="rId83"/>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567" autoAdjust="0"/>
    <p:restoredTop sz="86454" autoAdjust="0"/>
  </p:normalViewPr>
  <p:slideViewPr>
    <p:cSldViewPr>
      <p:cViewPr varScale="1">
        <p:scale>
          <a:sx n="70" d="100"/>
          <a:sy n="70" d="100"/>
        </p:scale>
        <p:origin x="-1086" y="-108"/>
      </p:cViewPr>
      <p:guideLst>
        <p:guide orient="horz" pos="2160"/>
        <p:guide pos="2880"/>
      </p:guideLst>
    </p:cSldViewPr>
  </p:slideViewPr>
  <p:outlineViewPr>
    <p:cViewPr>
      <p:scale>
        <a:sx n="33" d="100"/>
        <a:sy n="33" d="100"/>
      </p:scale>
      <p:origin x="0" y="30096"/>
    </p:cViewPr>
  </p:outlineViewPr>
  <p:notesTextViewPr>
    <p:cViewPr>
      <p:scale>
        <a:sx n="1" d="1"/>
        <a:sy n="1" d="1"/>
      </p:scale>
      <p:origin x="0" y="0"/>
    </p:cViewPr>
  </p:notesTextViewPr>
  <p:sorterViewPr>
    <p:cViewPr>
      <p:scale>
        <a:sx n="76" d="100"/>
        <a:sy n="76" d="100"/>
      </p:scale>
      <p:origin x="0" y="1069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6D020C-05BE-4DB4-8813-DC2BE4D77611}" type="datetimeFigureOut">
              <a:rPr lang="fr-FR" smtClean="0"/>
              <a:t>25/02/2014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3E9B31-1EDA-413E-9340-714580C93253}" type="slidenum">
              <a:rPr lang="fr-FR" smtClean="0"/>
              <a:t>‹N°›</a:t>
            </a:fld>
            <a:endParaRPr lang="fr-FR"/>
          </a:p>
        </p:txBody>
      </p:sp>
    </p:spTree>
    <p:extLst>
      <p:ext uri="{BB962C8B-B14F-4D97-AF65-F5344CB8AC3E}">
        <p14:creationId xmlns:p14="http://schemas.microsoft.com/office/powerpoint/2010/main" val="2078313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33E9B31-1EDA-413E-9340-714580C93253}" type="slidenum">
              <a:rPr lang="fr-FR" smtClean="0"/>
              <a:t>30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1141909" y="3075030"/>
            <a:ext cx="6858000" cy="990600"/>
          </a:xfrm>
        </p:spPr>
        <p:txBody>
          <a:bodyPr anchor="t" anchorCtr="0"/>
          <a:lstStyle>
            <a:lvl1pPr algn="r">
              <a:defRPr sz="3200">
                <a:solidFill>
                  <a:schemeClr val="tx1"/>
                </a:solidFill>
              </a:defRPr>
            </a:lvl1pPr>
          </a:lstStyle>
          <a:p>
            <a:r>
              <a:rPr kumimoji="0" lang="fr-FR" smtClean="0"/>
              <a:t>Modifiez le style du titre</a:t>
            </a:r>
            <a:endParaRPr kumimoji="0" lang="en-US"/>
          </a:p>
        </p:txBody>
      </p:sp>
      <p:sp>
        <p:nvSpPr>
          <p:cNvPr id="9" name="Sous-titre 8"/>
          <p:cNvSpPr>
            <a:spLocks noGrp="1"/>
          </p:cNvSpPr>
          <p:nvPr>
            <p:ph type="subTitle" idx="1"/>
          </p:nvPr>
        </p:nvSpPr>
        <p:spPr>
          <a:xfrm>
            <a:off x="1219200" y="4581128"/>
            <a:ext cx="6858000" cy="1076722"/>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smtClean="0"/>
              <a:t>Modifiez le style des sous-titres du masque</a:t>
            </a:r>
            <a:endParaRPr kumimoji="0" lang="en-US" dirty="0"/>
          </a:p>
        </p:txBody>
      </p:sp>
      <p:sp>
        <p:nvSpPr>
          <p:cNvPr id="28" name="Espace réservé de la date 27"/>
          <p:cNvSpPr>
            <a:spLocks noGrp="1"/>
          </p:cNvSpPr>
          <p:nvPr>
            <p:ph type="dt" sz="half" idx="10"/>
          </p:nvPr>
        </p:nvSpPr>
        <p:spPr>
          <a:xfrm>
            <a:off x="6400800" y="6355080"/>
            <a:ext cx="2286000" cy="365760"/>
          </a:xfrm>
        </p:spPr>
        <p:txBody>
          <a:bodyPr/>
          <a:lstStyle>
            <a:lvl1pPr>
              <a:defRPr sz="1400"/>
            </a:lvl1pPr>
          </a:lstStyle>
          <a:p>
            <a:fld id="{7A468FDC-638A-4BC7-8120-2BA90F5DF53D}" type="datetimeFigureOut">
              <a:rPr lang="fr-FR" smtClean="0"/>
              <a:pPr/>
              <a:t>25/02/2014</a:t>
            </a:fld>
            <a:endParaRPr lang="fr-FR"/>
          </a:p>
        </p:txBody>
      </p:sp>
      <p:sp>
        <p:nvSpPr>
          <p:cNvPr id="17" name="Espace réservé du pied de page 16"/>
          <p:cNvSpPr>
            <a:spLocks noGrp="1"/>
          </p:cNvSpPr>
          <p:nvPr>
            <p:ph type="ftr" sz="quarter" idx="11"/>
          </p:nvPr>
        </p:nvSpPr>
        <p:spPr>
          <a:xfrm>
            <a:off x="2898648" y="6355080"/>
            <a:ext cx="3474720" cy="365760"/>
          </a:xfrm>
        </p:spPr>
        <p:txBody>
          <a:bodyPr/>
          <a:lstStyle/>
          <a:p>
            <a:endParaRPr lang="fr-FR"/>
          </a:p>
        </p:txBody>
      </p:sp>
      <p:sp>
        <p:nvSpPr>
          <p:cNvPr id="29" name="Espace réservé du numéro de diapositive 28"/>
          <p:cNvSpPr>
            <a:spLocks noGrp="1"/>
          </p:cNvSpPr>
          <p:nvPr>
            <p:ph type="sldNum" sz="quarter" idx="12"/>
          </p:nvPr>
        </p:nvSpPr>
        <p:spPr>
          <a:xfrm>
            <a:off x="1216152" y="6355080"/>
            <a:ext cx="1219200" cy="365760"/>
          </a:xfrm>
        </p:spPr>
        <p:txBody>
          <a:bodyPr/>
          <a:lstStyle/>
          <a:p>
            <a:fld id="{ABC27AC1-CDD7-4385-A905-D864A146D0F0}" type="slidenum">
              <a:rPr lang="fr-FR" smtClean="0"/>
              <a:pPr/>
              <a:t>‹N°›</a:t>
            </a:fld>
            <a:endParaRPr lang="fr-FR"/>
          </a:p>
        </p:txBody>
      </p:sp>
      <p:sp>
        <p:nvSpPr>
          <p:cNvPr id="21" name="Rectangle 20"/>
          <p:cNvSpPr/>
          <p:nvPr/>
        </p:nvSpPr>
        <p:spPr>
          <a:xfrm>
            <a:off x="827584" y="283690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4509120"/>
            <a:ext cx="7315200" cy="122493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827584" y="283690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4509120"/>
            <a:ext cx="228600" cy="122493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ZoneTexte 11"/>
          <p:cNvSpPr txBox="1"/>
          <p:nvPr userDrawn="1"/>
        </p:nvSpPr>
        <p:spPr>
          <a:xfrm rot="16200000">
            <a:off x="-1021011" y="4105373"/>
            <a:ext cx="2742417" cy="369332"/>
          </a:xfrm>
          <a:prstGeom prst="rect">
            <a:avLst/>
          </a:prstGeom>
          <a:noFill/>
        </p:spPr>
        <p:txBody>
          <a:bodyPr wrap="none" rtlCol="0">
            <a:spAutoFit/>
          </a:bodyPr>
          <a:lstStyle/>
          <a:p>
            <a:r>
              <a:rPr lang="fr-FR" dirty="0" smtClean="0"/>
              <a:t>DIU de Pédagogie Médicale</a:t>
            </a:r>
            <a:endParaRPr lang="fr-FR"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A468FDC-638A-4BC7-8120-2BA90F5DF53D}" type="datetimeFigureOut">
              <a:rPr lang="fr-FR" smtClean="0"/>
              <a:pPr/>
              <a:t>25/02/2014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C27AC1-CDD7-4385-A905-D864A146D0F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A468FDC-638A-4BC7-8120-2BA90F5DF53D}" type="datetimeFigureOut">
              <a:rPr lang="fr-FR" smtClean="0"/>
              <a:pPr/>
              <a:t>25/02/2014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C27AC1-CDD7-4385-A905-D864A146D0F0}" type="slidenum">
              <a:rPr lang="fr-FR" smtClean="0"/>
              <a:pPr/>
              <a:t>‹N°›</a:t>
            </a:fld>
            <a:endParaRPr lang="fr-FR"/>
          </a:p>
        </p:txBody>
      </p:sp>
      <p:sp>
        <p:nvSpPr>
          <p:cNvPr id="7" name="Connecteur droit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Triangle isocè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Connecteur droit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4" name="Espace réservé de la date 3"/>
          <p:cNvSpPr>
            <a:spLocks noGrp="1"/>
          </p:cNvSpPr>
          <p:nvPr>
            <p:ph type="dt" sz="half" idx="10"/>
          </p:nvPr>
        </p:nvSpPr>
        <p:spPr/>
        <p:txBody>
          <a:bodyPr/>
          <a:lstStyle/>
          <a:p>
            <a:fld id="{7A468FDC-638A-4BC7-8120-2BA90F5DF53D}" type="datetimeFigureOut">
              <a:rPr lang="fr-FR" smtClean="0"/>
              <a:pPr/>
              <a:t>25/02/2014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C27AC1-CDD7-4385-A905-D864A146D0F0}" type="slidenum">
              <a:rPr lang="fr-FR" smtClean="0"/>
              <a:pPr/>
              <a:t>‹N°›</a:t>
            </a:fld>
            <a:endParaRPr lang="fr-FR"/>
          </a:p>
        </p:txBody>
      </p:sp>
      <p:sp>
        <p:nvSpPr>
          <p:cNvPr id="8" name="Espace réservé du contenu 7"/>
          <p:cNvSpPr>
            <a:spLocks noGrp="1"/>
          </p:cNvSpPr>
          <p:nvPr>
            <p:ph sz="quarter" idx="1"/>
          </p:nvPr>
        </p:nvSpPr>
        <p:spPr>
          <a:xfrm>
            <a:off x="457200" y="1219200"/>
            <a:ext cx="8229600" cy="493776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a:xfrm>
            <a:off x="6400800" y="6355080"/>
            <a:ext cx="2286000" cy="365760"/>
          </a:xfrm>
        </p:spPr>
        <p:txBody>
          <a:bodyPr/>
          <a:lstStyle/>
          <a:p>
            <a:fld id="{7A468FDC-638A-4BC7-8120-2BA90F5DF53D}" type="datetimeFigureOut">
              <a:rPr lang="fr-FR" smtClean="0"/>
              <a:pPr/>
              <a:t>25/02/2014</a:t>
            </a:fld>
            <a:endParaRPr lang="fr-FR"/>
          </a:p>
        </p:txBody>
      </p:sp>
      <p:sp>
        <p:nvSpPr>
          <p:cNvPr id="5" name="Espace réservé du pied de page 4"/>
          <p:cNvSpPr>
            <a:spLocks noGrp="1"/>
          </p:cNvSpPr>
          <p:nvPr>
            <p:ph type="ftr" sz="quarter" idx="11"/>
          </p:nvPr>
        </p:nvSpPr>
        <p:spPr>
          <a:xfrm>
            <a:off x="2898648" y="6355080"/>
            <a:ext cx="3474720" cy="365760"/>
          </a:xfrm>
        </p:spPr>
        <p:txBody>
          <a:bodyPr/>
          <a:lstStyle/>
          <a:p>
            <a:endParaRPr lang="fr-FR"/>
          </a:p>
        </p:txBody>
      </p:sp>
      <p:sp>
        <p:nvSpPr>
          <p:cNvPr id="6" name="Espace réservé du numéro de diapositive 5"/>
          <p:cNvSpPr>
            <a:spLocks noGrp="1"/>
          </p:cNvSpPr>
          <p:nvPr>
            <p:ph type="sldNum" sz="quarter" idx="12"/>
          </p:nvPr>
        </p:nvSpPr>
        <p:spPr>
          <a:xfrm>
            <a:off x="1069848" y="6355080"/>
            <a:ext cx="1520952" cy="365760"/>
          </a:xfrm>
        </p:spPr>
        <p:txBody>
          <a:bodyPr/>
          <a:lstStyle/>
          <a:p>
            <a:fld id="{ABC27AC1-CDD7-4385-A905-D864A146D0F0}" type="slidenum">
              <a:rPr lang="fr-FR" smtClean="0"/>
              <a:pPr/>
              <a:t>‹N°›</a:t>
            </a:fld>
            <a:endParaRPr lang="fr-F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7A468FDC-638A-4BC7-8120-2BA90F5DF53D}" type="datetimeFigureOut">
              <a:rPr lang="fr-FR" smtClean="0"/>
              <a:pPr/>
              <a:t>25/02/2014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C27AC1-CDD7-4385-A905-D864A146D0F0}" type="slidenum">
              <a:rPr lang="fr-FR" smtClean="0"/>
              <a:pPr/>
              <a:t>‹N°›</a:t>
            </a:fld>
            <a:endParaRPr lang="fr-FR"/>
          </a:p>
        </p:txBody>
      </p:sp>
      <p:sp>
        <p:nvSpPr>
          <p:cNvPr id="9" name="Espace réservé du contenu 8"/>
          <p:cNvSpPr>
            <a:spLocks noGrp="1"/>
          </p:cNvSpPr>
          <p:nvPr>
            <p:ph sz="quarter" idx="1"/>
          </p:nvPr>
        </p:nvSpPr>
        <p:spPr>
          <a:xfrm>
            <a:off x="457200" y="1219200"/>
            <a:ext cx="4041648" cy="493776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632198" y="1216152"/>
            <a:ext cx="4041648" cy="493776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7" name="Espace réservé de la date 6"/>
          <p:cNvSpPr>
            <a:spLocks noGrp="1"/>
          </p:cNvSpPr>
          <p:nvPr>
            <p:ph type="dt" sz="half" idx="10"/>
          </p:nvPr>
        </p:nvSpPr>
        <p:spPr/>
        <p:txBody>
          <a:bodyPr/>
          <a:lstStyle/>
          <a:p>
            <a:fld id="{7A468FDC-638A-4BC7-8120-2BA90F5DF53D}" type="datetimeFigureOut">
              <a:rPr lang="fr-FR" smtClean="0"/>
              <a:pPr/>
              <a:t>25/02/2014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BC27AC1-CDD7-4385-A905-D864A146D0F0}" type="slidenum">
              <a:rPr lang="fr-FR" smtClean="0"/>
              <a:pPr/>
              <a:t>‹N°›</a:t>
            </a:fld>
            <a:endParaRPr lang="fr-FR"/>
          </a:p>
        </p:txBody>
      </p:sp>
      <p:sp>
        <p:nvSpPr>
          <p:cNvPr id="11" name="Espace réservé du contenu 10"/>
          <p:cNvSpPr>
            <a:spLocks noGrp="1"/>
          </p:cNvSpPr>
          <p:nvPr>
            <p:ph sz="quarter" idx="2"/>
          </p:nvPr>
        </p:nvSpPr>
        <p:spPr>
          <a:xfrm>
            <a:off x="457200" y="2133600"/>
            <a:ext cx="4038600" cy="40386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648200" y="2133600"/>
            <a:ext cx="4038600" cy="40386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7A468FDC-638A-4BC7-8120-2BA90F5DF53D}" type="datetimeFigureOut">
              <a:rPr lang="fr-FR" smtClean="0"/>
              <a:pPr/>
              <a:t>25/02/2014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BC27AC1-CDD7-4385-A905-D864A146D0F0}" type="slidenum">
              <a:rPr lang="fr-FR" smtClean="0"/>
              <a:pPr/>
              <a:t>‹N°›</a:t>
            </a:fld>
            <a:endParaRPr lang="fr-FR"/>
          </a:p>
        </p:txBody>
      </p:sp>
      <p:sp>
        <p:nvSpPr>
          <p:cNvPr id="6" name="Triangle isocè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A468FDC-638A-4BC7-8120-2BA90F5DF53D}" type="datetimeFigureOut">
              <a:rPr lang="fr-FR" smtClean="0"/>
              <a:pPr/>
              <a:t>25/02/2014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BC27AC1-CDD7-4385-A905-D864A146D0F0}" type="slidenum">
              <a:rPr lang="fr-FR" smtClean="0"/>
              <a:pPr/>
              <a:t>‹N°›</a:t>
            </a:fld>
            <a:endParaRPr lang="fr-FR"/>
          </a:p>
        </p:txBody>
      </p:sp>
      <p:sp>
        <p:nvSpPr>
          <p:cNvPr id="5" name="Connecteur droit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Triangle isocè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7A468FDC-638A-4BC7-8120-2BA90F5DF53D}" type="datetimeFigureOut">
              <a:rPr lang="fr-FR" smtClean="0"/>
              <a:pPr/>
              <a:t>25/02/2014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C27AC1-CDD7-4385-A905-D864A146D0F0}" type="slidenum">
              <a:rPr lang="fr-FR" smtClean="0"/>
              <a:pPr/>
              <a:t>‹N°›</a:t>
            </a:fld>
            <a:endParaRPr lang="fr-FR"/>
          </a:p>
        </p:txBody>
      </p:sp>
      <p:sp>
        <p:nvSpPr>
          <p:cNvPr id="8" name="Connecteur droit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Connecteur droit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angle isocè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u contenu 11"/>
          <p:cNvSpPr>
            <a:spLocks noGrp="1"/>
          </p:cNvSpPr>
          <p:nvPr>
            <p:ph sz="quarter" idx="1"/>
          </p:nvPr>
        </p:nvSpPr>
        <p:spPr>
          <a:xfrm>
            <a:off x="304800" y="304800"/>
            <a:ext cx="5715000" cy="5715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7A468FDC-638A-4BC7-8120-2BA90F5DF53D}" type="datetimeFigureOut">
              <a:rPr lang="fr-FR" smtClean="0"/>
              <a:pPr/>
              <a:t>25/02/2014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C27AC1-CDD7-4385-A905-D864A146D0F0}" type="slidenum">
              <a:rPr lang="fr-FR" smtClean="0"/>
              <a:pPr/>
              <a:t>‹N°›</a:t>
            </a:fld>
            <a:endParaRPr lang="fr-FR"/>
          </a:p>
        </p:txBody>
      </p:sp>
      <p:sp>
        <p:nvSpPr>
          <p:cNvPr id="8" name="Connecteur droit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Triangle isocè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4367" y="152400"/>
            <a:ext cx="8223955" cy="990600"/>
          </a:xfrm>
          <a:prstGeom prst="rect">
            <a:avLst/>
          </a:prstGeom>
        </p:spPr>
        <p:txBody>
          <a:bodyPr vert="horz" anchor="b" anchorCtr="0">
            <a:normAutofit/>
          </a:bodyPr>
          <a:lstStyle/>
          <a:p>
            <a:r>
              <a:rPr kumimoji="0" lang="fr-FR" dirty="0" smtClean="0"/>
              <a:t>Modifiez le style du titre</a:t>
            </a:r>
            <a:endParaRPr kumimoji="0" lang="en-US" dirty="0"/>
          </a:p>
        </p:txBody>
      </p:sp>
      <p:sp>
        <p:nvSpPr>
          <p:cNvPr id="13" name="Espace réservé du texte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7A468FDC-638A-4BC7-8120-2BA90F5DF53D}" type="datetimeFigureOut">
              <a:rPr lang="fr-FR" smtClean="0"/>
              <a:pPr/>
              <a:t>25/02/2014</a:t>
            </a:fld>
            <a:endParaRPr lang="fr-FR"/>
          </a:p>
        </p:txBody>
      </p:sp>
      <p:sp>
        <p:nvSpPr>
          <p:cNvPr id="3" name="Espace réservé du pied de page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ABC27AC1-CDD7-4385-A905-D864A146D0F0}" type="slidenum">
              <a:rPr lang="fr-FR" smtClean="0"/>
              <a:pPr/>
              <a:t>‹N°›</a:t>
            </a:fld>
            <a:endParaRPr lang="fr-FR"/>
          </a:p>
        </p:txBody>
      </p:sp>
      <p:sp>
        <p:nvSpPr>
          <p:cNvPr id="28" name="Connecteur droit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Connecteur droit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Triangle isocè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ZoneTexte 1"/>
          <p:cNvSpPr txBox="1"/>
          <p:nvPr userDrawn="1"/>
        </p:nvSpPr>
        <p:spPr>
          <a:xfrm rot="16200000">
            <a:off x="-3244334" y="3244332"/>
            <a:ext cx="6858005" cy="369333"/>
          </a:xfrm>
          <a:prstGeom prst="rect">
            <a:avLst/>
          </a:prstGeom>
          <a:solidFill>
            <a:srgbClr val="0070C0"/>
          </a:solidFill>
        </p:spPr>
        <p:txBody>
          <a:bodyPr wrap="square" rtlCol="0">
            <a:spAutoFit/>
          </a:bodyPr>
          <a:lstStyle/>
          <a:p>
            <a:pPr algn="r"/>
            <a:r>
              <a:rPr lang="fr-FR" dirty="0" smtClean="0">
                <a:solidFill>
                  <a:schemeClr val="bg1"/>
                </a:solidFill>
              </a:rPr>
              <a:t>DIU de Pédagogie médicale</a:t>
            </a:r>
            <a:endParaRPr lang="fr-FR"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l" rtl="0" eaLnBrk="1" latinLnBrk="0" hangingPunct="1">
        <a:spcBef>
          <a:spcPct val="0"/>
        </a:spcBef>
        <a:buNone/>
        <a:defRPr kumimoji="0" sz="4000" kern="1200">
          <a:solidFill>
            <a:srgbClr val="0070C0"/>
          </a:solidFill>
          <a:latin typeface="Berlin Sans FB" panose="020E0602020502020306" pitchFamily="34" charset="0"/>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esen.education.fr/fileadmin/user_upload/Modules/Ressources/Conferences/flash/07-08/a_antibi/a_antibi_FlashLD_784x500.htm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3600" dirty="0" smtClean="0">
                <a:solidFill>
                  <a:srgbClr val="0070C0"/>
                </a:solidFill>
              </a:rPr>
              <a:t>Docimologie</a:t>
            </a:r>
            <a:endParaRPr lang="fr-FR" sz="3600" dirty="0">
              <a:solidFill>
                <a:srgbClr val="0070C0"/>
              </a:solidFill>
            </a:endParaRPr>
          </a:p>
        </p:txBody>
      </p:sp>
      <p:sp>
        <p:nvSpPr>
          <p:cNvPr id="3" name="Sous-titre 2"/>
          <p:cNvSpPr>
            <a:spLocks noGrp="1"/>
          </p:cNvSpPr>
          <p:nvPr>
            <p:ph type="subTitle" idx="1"/>
          </p:nvPr>
        </p:nvSpPr>
        <p:spPr>
          <a:xfrm>
            <a:off x="1219200" y="4869160"/>
            <a:ext cx="6858000" cy="788690"/>
          </a:xfrm>
        </p:spPr>
        <p:txBody>
          <a:bodyPr/>
          <a:lstStyle/>
          <a:p>
            <a:r>
              <a:rPr lang="fr-FR" dirty="0" smtClean="0"/>
              <a:t>Pr. M. Braun, Pr. F. Kohler, Dr. Ch. Kohler</a:t>
            </a:r>
          </a:p>
        </p:txBody>
      </p:sp>
    </p:spTree>
    <p:extLst>
      <p:ext uri="{BB962C8B-B14F-4D97-AF65-F5344CB8AC3E}">
        <p14:creationId xmlns:p14="http://schemas.microsoft.com/office/powerpoint/2010/main" val="3795288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Types d’erreurs</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F. </a:t>
            </a:r>
            <a:r>
              <a:rPr lang="fr-FR" dirty="0" err="1" smtClean="0"/>
              <a:t>Bacher</a:t>
            </a:r>
            <a:r>
              <a:rPr lang="fr-FR" dirty="0" smtClean="0"/>
              <a:t> (1969). 3 sources d’erreurs</a:t>
            </a:r>
          </a:p>
          <a:p>
            <a:r>
              <a:rPr lang="fr-FR" dirty="0" smtClean="0"/>
              <a:t>1</a:t>
            </a:r>
            <a:r>
              <a:rPr lang="fr-FR" dirty="0" smtClean="0">
                <a:solidFill>
                  <a:srgbClr val="FF0000"/>
                </a:solidFill>
              </a:rPr>
              <a:t>) L’évaluateur </a:t>
            </a:r>
            <a:r>
              <a:rPr lang="fr-FR" dirty="0" smtClean="0"/>
              <a:t>lui-même :</a:t>
            </a:r>
          </a:p>
          <a:p>
            <a:pPr lvl="1"/>
            <a:r>
              <a:rPr lang="fr-FR" dirty="0" smtClean="0"/>
              <a:t>Il note autour d’une moyenne plus ou moins élevée</a:t>
            </a:r>
          </a:p>
          <a:p>
            <a:pPr lvl="1"/>
            <a:r>
              <a:rPr lang="fr-FR" dirty="0" smtClean="0"/>
              <a:t>Il disperse plus ou moins ses notes autour de cette moyenne</a:t>
            </a:r>
          </a:p>
          <a:p>
            <a:r>
              <a:rPr lang="fr-FR" dirty="0" smtClean="0"/>
              <a:t>2) </a:t>
            </a:r>
            <a:r>
              <a:rPr lang="fr-FR" dirty="0" smtClean="0">
                <a:solidFill>
                  <a:srgbClr val="FF0000"/>
                </a:solidFill>
              </a:rPr>
              <a:t>Le sujet</a:t>
            </a:r>
            <a:r>
              <a:rPr lang="fr-FR" dirty="0" smtClean="0"/>
              <a:t> de l’examen</a:t>
            </a:r>
          </a:p>
          <a:p>
            <a:pPr lvl="1"/>
            <a:r>
              <a:rPr lang="fr-FR" dirty="0" smtClean="0"/>
              <a:t>Il est peu satisfaisant de généraliser à l’ensemble des candidats une constatation ponctuelle fondée sur un sujet parmi de très nombreux qui auraient pu être proposés</a:t>
            </a:r>
          </a:p>
          <a:p>
            <a:r>
              <a:rPr lang="fr-FR" dirty="0" smtClean="0"/>
              <a:t>2) </a:t>
            </a:r>
            <a:r>
              <a:rPr lang="fr-FR" dirty="0" smtClean="0">
                <a:solidFill>
                  <a:srgbClr val="FF0000"/>
                </a:solidFill>
              </a:rPr>
              <a:t>Les étudiants</a:t>
            </a:r>
          </a:p>
          <a:p>
            <a:pPr lvl="1"/>
            <a:r>
              <a:rPr lang="fr-FR" dirty="0" smtClean="0"/>
              <a:t>D’un jour à l’autre des variations de capacités sont constatées. De plus certaines formes d’évaluation peuvent défavoriser de façon systématique certains étudiants (oraux)</a:t>
            </a:r>
          </a:p>
        </p:txBody>
      </p:sp>
    </p:spTree>
    <p:extLst>
      <p:ext uri="{BB962C8B-B14F-4D97-AF65-F5344CB8AC3E}">
        <p14:creationId xmlns:p14="http://schemas.microsoft.com/office/powerpoint/2010/main" val="39989612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double correction : Une illusion</a:t>
            </a:r>
            <a:endParaRPr lang="fr-FR" dirty="0"/>
          </a:p>
        </p:txBody>
      </p:sp>
      <p:sp>
        <p:nvSpPr>
          <p:cNvPr id="3" name="Espace réservé du contenu 2"/>
          <p:cNvSpPr>
            <a:spLocks noGrp="1"/>
          </p:cNvSpPr>
          <p:nvPr>
            <p:ph sz="quarter" idx="1"/>
          </p:nvPr>
        </p:nvSpPr>
        <p:spPr/>
        <p:txBody>
          <a:bodyPr/>
          <a:lstStyle/>
          <a:p>
            <a:r>
              <a:rPr lang="fr-FR" dirty="0" smtClean="0"/>
              <a:t>Laugier et Weinberg ont montré que </a:t>
            </a:r>
            <a:r>
              <a:rPr lang="fr-FR" dirty="0" smtClean="0">
                <a:solidFill>
                  <a:srgbClr val="FF0000"/>
                </a:solidFill>
              </a:rPr>
              <a:t>la double correction est illusoire</a:t>
            </a:r>
          </a:p>
          <a:p>
            <a:pPr lvl="1"/>
            <a:r>
              <a:rPr lang="fr-FR" dirty="0" smtClean="0"/>
              <a:t>il faudrait, pour obtenir une note "exacte" (Une note "exacte" étant une moyenne de notes telle que l'adjonction d'une autre note ne modifie pas sensiblement cette moyenne) .- </a:t>
            </a:r>
            <a:r>
              <a:rPr lang="fr-FR" dirty="0" smtClean="0">
                <a:solidFill>
                  <a:srgbClr val="FF0000"/>
                </a:solidFill>
              </a:rPr>
              <a:t>127</a:t>
            </a:r>
            <a:r>
              <a:rPr lang="fr-FR" dirty="0" smtClean="0"/>
              <a:t> </a:t>
            </a:r>
            <a:r>
              <a:rPr lang="fr-FR" dirty="0" smtClean="0">
                <a:solidFill>
                  <a:srgbClr val="FF0000"/>
                </a:solidFill>
              </a:rPr>
              <a:t>correcteurs en philosophie </a:t>
            </a:r>
            <a:r>
              <a:rPr lang="fr-FR" dirty="0" smtClean="0"/>
              <a:t>- 78  en composition française - 28 en anglais - 19 en version latine - 16 en physique - </a:t>
            </a:r>
            <a:r>
              <a:rPr lang="fr-FR" dirty="0" smtClean="0">
                <a:solidFill>
                  <a:srgbClr val="FF0000"/>
                </a:solidFill>
              </a:rPr>
              <a:t>13</a:t>
            </a:r>
            <a:r>
              <a:rPr lang="fr-FR" dirty="0" smtClean="0"/>
              <a:t> </a:t>
            </a:r>
            <a:r>
              <a:rPr lang="fr-FR" dirty="0" smtClean="0">
                <a:solidFill>
                  <a:srgbClr val="FF0000"/>
                </a:solidFill>
              </a:rPr>
              <a:t>en mathématiques</a:t>
            </a:r>
          </a:p>
          <a:p>
            <a:r>
              <a:rPr lang="fr-FR" dirty="0" smtClean="0"/>
              <a:t>Pas d'accord entre eux, les examinateurs ne se montrent pas davantage fidèles à eux-mêmes lorsqu'il s'agit de juger une seconde fois un devoir après un intervalle plus ou moins prolongé.</a:t>
            </a:r>
          </a:p>
        </p:txBody>
      </p:sp>
    </p:spTree>
    <p:extLst>
      <p:ext uri="{BB962C8B-B14F-4D97-AF65-F5344CB8AC3E}">
        <p14:creationId xmlns:p14="http://schemas.microsoft.com/office/powerpoint/2010/main" val="25765369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Il n’est pas nécessaire d’être</a:t>
            </a:r>
            <a:r>
              <a:rPr lang="fr-FR" baseline="0" dirty="0" smtClean="0"/>
              <a:t> enseignant pour corriger….</a:t>
            </a:r>
            <a:endParaRPr lang="fr-FR" dirty="0"/>
          </a:p>
        </p:txBody>
      </p:sp>
      <p:sp>
        <p:nvSpPr>
          <p:cNvPr id="3" name="Espace réservé du contenu 2"/>
          <p:cNvSpPr>
            <a:spLocks noGrp="1"/>
          </p:cNvSpPr>
          <p:nvPr>
            <p:ph sz="quarter" idx="1"/>
          </p:nvPr>
        </p:nvSpPr>
        <p:spPr>
          <a:xfrm>
            <a:off x="467544" y="1412776"/>
            <a:ext cx="8229600" cy="4168120"/>
          </a:xfrm>
        </p:spPr>
        <p:txBody>
          <a:bodyPr>
            <a:noAutofit/>
          </a:bodyPr>
          <a:lstStyle/>
          <a:p>
            <a:r>
              <a:rPr lang="fr-FR" sz="2800" dirty="0" smtClean="0"/>
              <a:t>« On </a:t>
            </a:r>
            <a:r>
              <a:rPr lang="fr-FR" sz="2800" dirty="0"/>
              <a:t>demanda </a:t>
            </a:r>
            <a:r>
              <a:rPr lang="fr-FR" sz="2800" b="1" dirty="0"/>
              <a:t>à une bachelière</a:t>
            </a:r>
            <a:r>
              <a:rPr lang="fr-FR" sz="2800" dirty="0"/>
              <a:t>, </a:t>
            </a:r>
            <a:r>
              <a:rPr lang="fr-FR" sz="2800" dirty="0" smtClean="0"/>
              <a:t>intelligente </a:t>
            </a:r>
            <a:r>
              <a:rPr lang="fr-FR" sz="2800" dirty="0"/>
              <a:t>mais </a:t>
            </a:r>
            <a:r>
              <a:rPr lang="fr-FR" sz="2800" b="1" dirty="0"/>
              <a:t>ignorant tout de la question traitée</a:t>
            </a:r>
            <a:r>
              <a:rPr lang="fr-FR" sz="2800" dirty="0"/>
              <a:t>, de noter à son tour ces compositions de physiologie, </a:t>
            </a:r>
            <a:r>
              <a:rPr lang="fr-FR" sz="2800" dirty="0" smtClean="0"/>
              <a:t> après </a:t>
            </a:r>
            <a:r>
              <a:rPr lang="fr-FR" sz="2800" dirty="0"/>
              <a:t>les avoir lues une fois pour se faire une idée du sujet. </a:t>
            </a:r>
            <a:endParaRPr lang="fr-FR" sz="2800" dirty="0" smtClean="0"/>
          </a:p>
          <a:p>
            <a:r>
              <a:rPr lang="fr-FR" sz="2800" dirty="0" smtClean="0"/>
              <a:t>Ses </a:t>
            </a:r>
            <a:r>
              <a:rPr lang="fr-FR" sz="2800" dirty="0"/>
              <a:t>notes eurent une corrélation de 0,51 </a:t>
            </a:r>
            <a:r>
              <a:rPr lang="fr-FR" sz="2800" dirty="0" smtClean="0"/>
              <a:t>(semblable à celle entre les enseignants correcteurs) avec </a:t>
            </a:r>
            <a:r>
              <a:rPr lang="fr-FR" sz="2800" dirty="0"/>
              <a:t>celles attribuées par les professeurs compétents. </a:t>
            </a:r>
            <a:endParaRPr lang="fr-FR" sz="2800" dirty="0" smtClean="0"/>
          </a:p>
          <a:p>
            <a:r>
              <a:rPr lang="fr-FR" sz="2800" b="1" dirty="0" smtClean="0">
                <a:solidFill>
                  <a:srgbClr val="FF0000"/>
                </a:solidFill>
              </a:rPr>
              <a:t>La </a:t>
            </a:r>
            <a:r>
              <a:rPr lang="fr-FR" sz="2800" b="1" dirty="0">
                <a:solidFill>
                  <a:srgbClr val="FF0000"/>
                </a:solidFill>
              </a:rPr>
              <a:t>bachelière ne se trouvait pas plus en désaccord avec les spécialistes que ceux-ci entre </a:t>
            </a:r>
            <a:r>
              <a:rPr lang="fr-FR" sz="2800" b="1" dirty="0" smtClean="0">
                <a:solidFill>
                  <a:srgbClr val="FF0000"/>
                </a:solidFill>
              </a:rPr>
              <a:t>eux</a:t>
            </a:r>
            <a:r>
              <a:rPr lang="fr-FR" sz="2800" b="1" dirty="0" smtClean="0"/>
              <a:t> ». </a:t>
            </a:r>
            <a:r>
              <a:rPr lang="fr-FR" sz="2800" b="1" dirty="0"/>
              <a:t>(in Science et Vie, 1968, n° 610</a:t>
            </a:r>
            <a:r>
              <a:rPr lang="fr-FR" sz="2800" b="1" dirty="0" smtClean="0"/>
              <a:t>).</a:t>
            </a:r>
          </a:p>
        </p:txBody>
      </p:sp>
    </p:spTree>
    <p:extLst>
      <p:ext uri="{BB962C8B-B14F-4D97-AF65-F5344CB8AC3E}">
        <p14:creationId xmlns:p14="http://schemas.microsoft.com/office/powerpoint/2010/main" val="9336087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évaluateurs sont influencés par des facteurs qu’ils ne</a:t>
            </a:r>
            <a:r>
              <a:rPr lang="fr-FR" baseline="0" dirty="0" smtClean="0"/>
              <a:t> soupçonnent pas</a:t>
            </a:r>
            <a:endParaRPr lang="fr-FR" dirty="0"/>
          </a:p>
        </p:txBody>
      </p:sp>
      <p:sp>
        <p:nvSpPr>
          <p:cNvPr id="3" name="Espace réservé du contenu 2"/>
          <p:cNvSpPr>
            <a:spLocks noGrp="1"/>
          </p:cNvSpPr>
          <p:nvPr>
            <p:ph sz="quarter" idx="1"/>
          </p:nvPr>
        </p:nvSpPr>
        <p:spPr/>
        <p:txBody>
          <a:bodyPr>
            <a:normAutofit/>
          </a:bodyPr>
          <a:lstStyle/>
          <a:p>
            <a:r>
              <a:rPr lang="fr-FR" sz="3600" dirty="0" smtClean="0">
                <a:solidFill>
                  <a:srgbClr val="FF0000"/>
                </a:solidFill>
              </a:rPr>
              <a:t>Expériences de </a:t>
            </a:r>
            <a:r>
              <a:rPr lang="fr-FR" sz="3600" dirty="0" err="1" smtClean="0">
                <a:solidFill>
                  <a:srgbClr val="FF0000"/>
                </a:solidFill>
              </a:rPr>
              <a:t>Rosenthal</a:t>
            </a:r>
            <a:r>
              <a:rPr lang="fr-FR" sz="3600" dirty="0" smtClean="0">
                <a:solidFill>
                  <a:srgbClr val="FF0000"/>
                </a:solidFill>
              </a:rPr>
              <a:t> </a:t>
            </a:r>
            <a:r>
              <a:rPr lang="fr-FR" sz="3600" b="1" dirty="0" smtClean="0"/>
              <a:t>:</a:t>
            </a:r>
          </a:p>
          <a:p>
            <a:pPr lvl="1"/>
            <a:r>
              <a:rPr lang="fr-FR" sz="3600" dirty="0"/>
              <a:t>Les expérimentateurs devaient étudier </a:t>
            </a:r>
            <a:r>
              <a:rPr lang="fr-FR" sz="3600" b="1" dirty="0"/>
              <a:t>le comportement de rats</a:t>
            </a:r>
            <a:r>
              <a:rPr lang="fr-FR" sz="3600" dirty="0"/>
              <a:t> et les noter, au cours d'un programme comprenant des techniques classiques (apprentissage du labyrinthe et boite de Skinner). </a:t>
            </a:r>
            <a:endParaRPr lang="fr-FR" sz="3600" dirty="0" smtClean="0"/>
          </a:p>
        </p:txBody>
      </p:sp>
    </p:spTree>
    <p:extLst>
      <p:ext uri="{BB962C8B-B14F-4D97-AF65-F5344CB8AC3E}">
        <p14:creationId xmlns:p14="http://schemas.microsoft.com/office/powerpoint/2010/main" val="1661967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évaluateurs sont influencés par des facteurs qu’ils ne</a:t>
            </a:r>
            <a:r>
              <a:rPr lang="fr-FR" baseline="0" dirty="0" smtClean="0"/>
              <a:t> soupçonnent pas</a:t>
            </a:r>
            <a:endParaRPr lang="fr-FR" dirty="0"/>
          </a:p>
        </p:txBody>
      </p:sp>
      <p:sp>
        <p:nvSpPr>
          <p:cNvPr id="3" name="Espace réservé du contenu 2"/>
          <p:cNvSpPr>
            <a:spLocks noGrp="1"/>
          </p:cNvSpPr>
          <p:nvPr>
            <p:ph sz="quarter" idx="1"/>
          </p:nvPr>
        </p:nvSpPr>
        <p:spPr/>
        <p:txBody>
          <a:bodyPr>
            <a:normAutofit/>
          </a:bodyPr>
          <a:lstStyle/>
          <a:p>
            <a:r>
              <a:rPr lang="fr-FR" sz="3600" dirty="0" smtClean="0">
                <a:solidFill>
                  <a:srgbClr val="FF0000"/>
                </a:solidFill>
              </a:rPr>
              <a:t>Expériences de </a:t>
            </a:r>
            <a:r>
              <a:rPr lang="fr-FR" sz="3600" dirty="0" err="1" smtClean="0">
                <a:solidFill>
                  <a:srgbClr val="FF0000"/>
                </a:solidFill>
              </a:rPr>
              <a:t>Rosenthal</a:t>
            </a:r>
            <a:r>
              <a:rPr lang="fr-FR" sz="3600" dirty="0" smtClean="0">
                <a:solidFill>
                  <a:srgbClr val="FF0000"/>
                </a:solidFill>
              </a:rPr>
              <a:t> </a:t>
            </a:r>
            <a:r>
              <a:rPr lang="fr-FR" sz="3600" b="1" dirty="0" smtClean="0"/>
              <a:t>:</a:t>
            </a:r>
          </a:p>
          <a:p>
            <a:pPr lvl="1"/>
            <a:r>
              <a:rPr lang="fr-FR" sz="3200" dirty="0" smtClean="0"/>
              <a:t>Il </a:t>
            </a:r>
            <a:r>
              <a:rPr lang="fr-FR" sz="3200" dirty="0"/>
              <a:t>fut dit </a:t>
            </a:r>
            <a:endParaRPr lang="fr-FR" sz="3200" dirty="0" smtClean="0"/>
          </a:p>
          <a:p>
            <a:pPr lvl="2"/>
            <a:r>
              <a:rPr lang="fr-FR" sz="2900" dirty="0" smtClean="0"/>
              <a:t>à </a:t>
            </a:r>
            <a:r>
              <a:rPr lang="fr-FR" sz="2900" dirty="0"/>
              <a:t>la moitié des expérimentateurs que les rats qu'ils devaient étudier avaient été spécialement choisis pour se comporter brillamment, </a:t>
            </a:r>
            <a:endParaRPr lang="fr-FR" sz="2900" dirty="0" smtClean="0"/>
          </a:p>
          <a:p>
            <a:pPr lvl="2"/>
            <a:r>
              <a:rPr lang="fr-FR" sz="2900" dirty="0" smtClean="0"/>
              <a:t>à </a:t>
            </a:r>
            <a:r>
              <a:rPr lang="fr-FR" sz="2900" dirty="0"/>
              <a:t>l'autre que les rats avaient été spécialement choisis pour être stupides </a:t>
            </a:r>
            <a:endParaRPr lang="fr-FR" sz="2900" dirty="0" smtClean="0"/>
          </a:p>
          <a:p>
            <a:pPr lvl="2"/>
            <a:r>
              <a:rPr lang="fr-FR" sz="2900" dirty="0" smtClean="0"/>
              <a:t>et </a:t>
            </a:r>
            <a:r>
              <a:rPr lang="fr-FR" sz="2900" dirty="0"/>
              <a:t>bien entendu, les rats avaient été choisis au hasard. </a:t>
            </a:r>
            <a:endParaRPr lang="fr-FR" sz="2900" dirty="0" smtClean="0"/>
          </a:p>
        </p:txBody>
      </p:sp>
    </p:spTree>
    <p:extLst>
      <p:ext uri="{BB962C8B-B14F-4D97-AF65-F5344CB8AC3E}">
        <p14:creationId xmlns:p14="http://schemas.microsoft.com/office/powerpoint/2010/main" val="2181113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évaluateurs sont influencés par des facteurs qu’ils ne</a:t>
            </a:r>
            <a:r>
              <a:rPr lang="fr-FR" baseline="0" dirty="0" smtClean="0"/>
              <a:t> soupçonnent pas</a:t>
            </a:r>
            <a:endParaRPr lang="fr-FR" dirty="0"/>
          </a:p>
        </p:txBody>
      </p:sp>
      <p:sp>
        <p:nvSpPr>
          <p:cNvPr id="3" name="Espace réservé du contenu 2"/>
          <p:cNvSpPr>
            <a:spLocks noGrp="1"/>
          </p:cNvSpPr>
          <p:nvPr>
            <p:ph sz="quarter" idx="1"/>
          </p:nvPr>
        </p:nvSpPr>
        <p:spPr/>
        <p:txBody>
          <a:bodyPr>
            <a:normAutofit/>
          </a:bodyPr>
          <a:lstStyle/>
          <a:p>
            <a:r>
              <a:rPr lang="fr-FR" sz="3600" dirty="0" smtClean="0">
                <a:solidFill>
                  <a:srgbClr val="FF0000"/>
                </a:solidFill>
              </a:rPr>
              <a:t>Expériences de </a:t>
            </a:r>
            <a:r>
              <a:rPr lang="fr-FR" sz="3600" dirty="0" err="1" smtClean="0">
                <a:solidFill>
                  <a:srgbClr val="FF0000"/>
                </a:solidFill>
              </a:rPr>
              <a:t>Rosenthal</a:t>
            </a:r>
            <a:r>
              <a:rPr lang="fr-FR" sz="3600" dirty="0" smtClean="0">
                <a:solidFill>
                  <a:srgbClr val="FF0000"/>
                </a:solidFill>
              </a:rPr>
              <a:t> </a:t>
            </a:r>
            <a:r>
              <a:rPr lang="fr-FR" sz="3200" b="1" dirty="0" smtClean="0"/>
              <a:t>:</a:t>
            </a:r>
          </a:p>
          <a:p>
            <a:pPr lvl="1"/>
            <a:r>
              <a:rPr lang="fr-FR" sz="3600" dirty="0" smtClean="0"/>
              <a:t>les </a:t>
            </a:r>
            <a:r>
              <a:rPr lang="fr-FR" sz="3600" dirty="0"/>
              <a:t>expérimentateurs croyant leurs sujets brillants obtinrent un bien meilleur apprentissage de leurs rats que ceux qui pensaient que leurs sujets avaient été choisis pour être </a:t>
            </a:r>
            <a:r>
              <a:rPr lang="fr-FR" sz="3600" dirty="0" smtClean="0"/>
              <a:t>stupides.</a:t>
            </a:r>
          </a:p>
          <a:p>
            <a:endParaRPr lang="fr-FR" b="1" dirty="0" smtClean="0"/>
          </a:p>
        </p:txBody>
      </p:sp>
    </p:spTree>
    <p:extLst>
      <p:ext uri="{BB962C8B-B14F-4D97-AF65-F5344CB8AC3E}">
        <p14:creationId xmlns:p14="http://schemas.microsoft.com/office/powerpoint/2010/main" val="29321849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évaluateurs sont influencés par des facteurs qu’ils ne</a:t>
            </a:r>
            <a:r>
              <a:rPr lang="fr-FR" baseline="0" dirty="0" smtClean="0"/>
              <a:t> soupçonnent pas</a:t>
            </a:r>
            <a:endParaRPr lang="fr-FR" dirty="0"/>
          </a:p>
        </p:txBody>
      </p:sp>
      <p:sp>
        <p:nvSpPr>
          <p:cNvPr id="3" name="Espace réservé du contenu 2"/>
          <p:cNvSpPr>
            <a:spLocks noGrp="1"/>
          </p:cNvSpPr>
          <p:nvPr>
            <p:ph sz="quarter" idx="1"/>
          </p:nvPr>
        </p:nvSpPr>
        <p:spPr/>
        <p:txBody>
          <a:bodyPr>
            <a:normAutofit/>
          </a:bodyPr>
          <a:lstStyle/>
          <a:p>
            <a:r>
              <a:rPr lang="fr-FR" sz="4000" dirty="0" smtClean="0">
                <a:solidFill>
                  <a:srgbClr val="FF0000"/>
                </a:solidFill>
              </a:rPr>
              <a:t>Expériences de </a:t>
            </a:r>
            <a:r>
              <a:rPr lang="fr-FR" sz="4000" dirty="0" err="1" smtClean="0">
                <a:solidFill>
                  <a:srgbClr val="FF0000"/>
                </a:solidFill>
              </a:rPr>
              <a:t>Rosenthal</a:t>
            </a:r>
            <a:r>
              <a:rPr lang="fr-FR" sz="4000" dirty="0" smtClean="0">
                <a:solidFill>
                  <a:srgbClr val="FF0000"/>
                </a:solidFill>
              </a:rPr>
              <a:t> </a:t>
            </a:r>
            <a:r>
              <a:rPr lang="fr-FR" sz="4000" b="1" dirty="0" smtClean="0"/>
              <a:t>:</a:t>
            </a:r>
          </a:p>
          <a:p>
            <a:r>
              <a:rPr lang="fr-FR" sz="4000" dirty="0" smtClean="0"/>
              <a:t>L'évaluation </a:t>
            </a:r>
            <a:r>
              <a:rPr lang="fr-FR" sz="4000" dirty="0"/>
              <a:t>est fortement teintée par la personnalité de l'évaluateur. L'enseignant s'évalue autant qu'il évalue ses </a:t>
            </a:r>
            <a:r>
              <a:rPr lang="fr-FR" sz="4000" dirty="0" smtClean="0"/>
              <a:t>étudiants!</a:t>
            </a:r>
          </a:p>
        </p:txBody>
      </p:sp>
    </p:spTree>
    <p:extLst>
      <p:ext uri="{BB962C8B-B14F-4D97-AF65-F5344CB8AC3E}">
        <p14:creationId xmlns:p14="http://schemas.microsoft.com/office/powerpoint/2010/main" val="29155408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a:t>
            </a:r>
            <a:r>
              <a:rPr lang="fr-FR" baseline="0" dirty="0" smtClean="0"/>
              <a:t> grille (barème de correction)</a:t>
            </a:r>
            <a:endParaRPr lang="fr-FR" dirty="0"/>
          </a:p>
        </p:txBody>
      </p:sp>
      <p:sp>
        <p:nvSpPr>
          <p:cNvPr id="3" name="Espace réservé du contenu 2"/>
          <p:cNvSpPr>
            <a:spLocks noGrp="1"/>
          </p:cNvSpPr>
          <p:nvPr>
            <p:ph sz="quarter" idx="1"/>
          </p:nvPr>
        </p:nvSpPr>
        <p:spPr/>
        <p:txBody>
          <a:bodyPr>
            <a:normAutofit/>
          </a:bodyPr>
          <a:lstStyle/>
          <a:p>
            <a:r>
              <a:rPr lang="fr-FR" sz="2800" dirty="0"/>
              <a:t>La plus grande partie des épreuves d'un examen fait intervenir un barème plus ou moins précis selon la matière. </a:t>
            </a:r>
            <a:endParaRPr lang="fr-FR" sz="2800" dirty="0" smtClean="0"/>
          </a:p>
          <a:p>
            <a:r>
              <a:rPr lang="fr-FR" sz="2800" dirty="0" smtClean="0"/>
              <a:t>Ce </a:t>
            </a:r>
            <a:r>
              <a:rPr lang="fr-FR" sz="2800" dirty="0"/>
              <a:t>barème a pour but d'uniformiser la codification des appréciations. </a:t>
            </a:r>
            <a:endParaRPr lang="fr-FR" sz="2800" dirty="0" smtClean="0"/>
          </a:p>
          <a:p>
            <a:r>
              <a:rPr lang="fr-FR" sz="2800" dirty="0" smtClean="0"/>
              <a:t>Mais </a:t>
            </a:r>
            <a:r>
              <a:rPr lang="fr-FR" sz="2800" dirty="0"/>
              <a:t>ce barème que les correcteurs sont "priés de respecter scrupuleusement" est-il un instrument fiable ? </a:t>
            </a:r>
            <a:endParaRPr lang="fr-FR" sz="2800" dirty="0" smtClean="0"/>
          </a:p>
          <a:p>
            <a:r>
              <a:rPr lang="fr-FR" sz="2800" dirty="0" smtClean="0"/>
              <a:t>Plusieurs </a:t>
            </a:r>
            <a:r>
              <a:rPr lang="fr-FR" sz="2800" dirty="0"/>
              <a:t>équipes de chercheurs se sont penchés sur ce problème</a:t>
            </a:r>
            <a:r>
              <a:rPr lang="fr-FR" sz="2800" dirty="0" smtClean="0"/>
              <a:t>.</a:t>
            </a:r>
          </a:p>
        </p:txBody>
      </p:sp>
    </p:spTree>
    <p:extLst>
      <p:ext uri="{BB962C8B-B14F-4D97-AF65-F5344CB8AC3E}">
        <p14:creationId xmlns:p14="http://schemas.microsoft.com/office/powerpoint/2010/main" val="31647770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 :</a:t>
            </a:r>
            <a:endParaRPr lang="fr-FR" dirty="0"/>
          </a:p>
        </p:txBody>
      </p:sp>
      <p:sp>
        <p:nvSpPr>
          <p:cNvPr id="3" name="Espace réservé du contenu 2"/>
          <p:cNvSpPr>
            <a:spLocks noGrp="1"/>
          </p:cNvSpPr>
          <p:nvPr>
            <p:ph sz="quarter" idx="1"/>
          </p:nvPr>
        </p:nvSpPr>
        <p:spPr/>
        <p:txBody>
          <a:bodyPr>
            <a:normAutofit lnSpcReduction="10000"/>
          </a:bodyPr>
          <a:lstStyle/>
          <a:p>
            <a:r>
              <a:rPr lang="fr-FR" b="1" dirty="0"/>
              <a:t>L'I. R. E. M. de Rennes </a:t>
            </a:r>
            <a:r>
              <a:rPr lang="fr-FR" dirty="0"/>
              <a:t>a fait corriger 22 </a:t>
            </a:r>
            <a:r>
              <a:rPr lang="fr-FR" dirty="0" smtClean="0"/>
              <a:t>copies de </a:t>
            </a:r>
            <a:r>
              <a:rPr lang="fr-FR" dirty="0"/>
              <a:t>mathématiques du B.E.P.C. par 10 professeurs (c'est l'épreuve de mathématiques, où le barème a une place fondamentale, qui a le plus souvent été testée</a:t>
            </a:r>
            <a:r>
              <a:rPr lang="fr-FR" dirty="0" smtClean="0"/>
              <a:t>). </a:t>
            </a:r>
          </a:p>
          <a:p>
            <a:r>
              <a:rPr lang="fr-FR" b="1" dirty="0" smtClean="0"/>
              <a:t>Cinq </a:t>
            </a:r>
            <a:r>
              <a:rPr lang="fr-FR" b="1" dirty="0"/>
              <a:t>d'entre eux l'ont fait avec barème, les autres sans barème</a:t>
            </a:r>
            <a:r>
              <a:rPr lang="fr-FR" dirty="0"/>
              <a:t>. </a:t>
            </a:r>
            <a:endParaRPr lang="fr-FR" dirty="0" smtClean="0"/>
          </a:p>
          <a:p>
            <a:r>
              <a:rPr lang="fr-FR" dirty="0" smtClean="0">
                <a:solidFill>
                  <a:srgbClr val="FF0000"/>
                </a:solidFill>
              </a:rPr>
              <a:t>Résultats</a:t>
            </a:r>
          </a:p>
          <a:p>
            <a:pPr lvl="1"/>
            <a:r>
              <a:rPr lang="fr-FR" dirty="0" smtClean="0"/>
              <a:t>Les </a:t>
            </a:r>
            <a:r>
              <a:rPr lang="fr-FR" dirty="0"/>
              <a:t>utilisateurs du barème ont corrigé plus </a:t>
            </a:r>
            <a:r>
              <a:rPr lang="fr-FR" dirty="0" smtClean="0"/>
              <a:t>sévèrement</a:t>
            </a:r>
          </a:p>
          <a:p>
            <a:pPr lvl="1"/>
            <a:r>
              <a:rPr lang="fr-FR" dirty="0" smtClean="0"/>
              <a:t>L'écart </a:t>
            </a:r>
            <a:r>
              <a:rPr lang="fr-FR" dirty="0"/>
              <a:t>entre les notes extrêmes est moindre quand on tient compte du </a:t>
            </a:r>
            <a:r>
              <a:rPr lang="fr-FR" dirty="0" smtClean="0"/>
              <a:t>barème</a:t>
            </a:r>
          </a:p>
          <a:p>
            <a:pPr lvl="1"/>
            <a:r>
              <a:rPr lang="fr-FR" dirty="0"/>
              <a:t>L</a:t>
            </a:r>
            <a:r>
              <a:rPr lang="fr-FR" dirty="0" smtClean="0"/>
              <a:t>e </a:t>
            </a:r>
            <a:r>
              <a:rPr lang="fr-FR" dirty="0"/>
              <a:t>barème ne supprime pas la dispersion des notes.</a:t>
            </a:r>
          </a:p>
          <a:p>
            <a:r>
              <a:rPr lang="fr-FR" dirty="0" smtClean="0"/>
              <a:t>Le </a:t>
            </a:r>
            <a:r>
              <a:rPr lang="fr-FR" dirty="0"/>
              <a:t>barème se </a:t>
            </a:r>
            <a:r>
              <a:rPr lang="fr-FR" dirty="0" smtClean="0"/>
              <a:t>limite </a:t>
            </a:r>
            <a:r>
              <a:rPr lang="fr-FR" dirty="0"/>
              <a:t>à un rôle vaguement </a:t>
            </a:r>
            <a:r>
              <a:rPr lang="fr-FR" dirty="0" smtClean="0"/>
              <a:t>modérateur</a:t>
            </a:r>
          </a:p>
        </p:txBody>
      </p:sp>
    </p:spTree>
    <p:extLst>
      <p:ext uri="{BB962C8B-B14F-4D97-AF65-F5344CB8AC3E}">
        <p14:creationId xmlns:p14="http://schemas.microsoft.com/office/powerpoint/2010/main" val="39330664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a:t>
            </a:r>
            <a:endParaRPr lang="fr-FR" dirty="0"/>
          </a:p>
        </p:txBody>
      </p:sp>
      <p:sp>
        <p:nvSpPr>
          <p:cNvPr id="3" name="Espace réservé du contenu 2"/>
          <p:cNvSpPr>
            <a:spLocks noGrp="1"/>
          </p:cNvSpPr>
          <p:nvPr>
            <p:ph sz="quarter" idx="1"/>
          </p:nvPr>
        </p:nvSpPr>
        <p:spPr/>
        <p:txBody>
          <a:bodyPr>
            <a:normAutofit/>
          </a:bodyPr>
          <a:lstStyle/>
          <a:p>
            <a:r>
              <a:rPr lang="fr-FR" b="1" dirty="0" smtClean="0"/>
              <a:t>Le Groupe </a:t>
            </a:r>
            <a:r>
              <a:rPr lang="fr-FR" b="1" dirty="0"/>
              <a:t>de Recherche de Montauban dirigé par </a:t>
            </a:r>
            <a:r>
              <a:rPr lang="fr-FR" b="1" dirty="0" err="1"/>
              <a:t>Cransac</a:t>
            </a:r>
            <a:r>
              <a:rPr lang="fr-FR" b="1" dirty="0"/>
              <a:t> et </a:t>
            </a:r>
            <a:r>
              <a:rPr lang="fr-FR" b="1" dirty="0" err="1"/>
              <a:t>Dauvisis</a:t>
            </a:r>
            <a:r>
              <a:rPr lang="fr-FR" dirty="0"/>
              <a:t> </a:t>
            </a:r>
            <a:r>
              <a:rPr lang="fr-FR" dirty="0" smtClean="0"/>
              <a:t>1975</a:t>
            </a:r>
            <a:r>
              <a:rPr lang="fr-FR" dirty="0"/>
              <a:t>. </a:t>
            </a:r>
            <a:endParaRPr lang="fr-FR" dirty="0" smtClean="0"/>
          </a:p>
          <a:p>
            <a:pPr lvl="1"/>
            <a:r>
              <a:rPr lang="fr-FR" dirty="0" smtClean="0"/>
              <a:t>15 </a:t>
            </a:r>
            <a:r>
              <a:rPr lang="fr-FR" dirty="0"/>
              <a:t>heures de travail pour se mettre d'accord et élaborer un barème très précis (sur 120 points</a:t>
            </a:r>
            <a:r>
              <a:rPr lang="fr-FR" dirty="0" smtClean="0"/>
              <a:t>) ramené à une note entre 0 et 20. </a:t>
            </a:r>
          </a:p>
          <a:p>
            <a:pPr lvl="1"/>
            <a:r>
              <a:rPr lang="fr-FR" dirty="0" smtClean="0">
                <a:solidFill>
                  <a:srgbClr val="FF0000"/>
                </a:solidFill>
              </a:rPr>
              <a:t>Malgré </a:t>
            </a:r>
            <a:r>
              <a:rPr lang="fr-FR" dirty="0">
                <a:solidFill>
                  <a:srgbClr val="FF0000"/>
                </a:solidFill>
              </a:rPr>
              <a:t>cet </a:t>
            </a:r>
            <a:r>
              <a:rPr lang="fr-FR" dirty="0" smtClean="0">
                <a:solidFill>
                  <a:srgbClr val="FF0000"/>
                </a:solidFill>
              </a:rPr>
              <a:t>effort </a:t>
            </a:r>
            <a:r>
              <a:rPr lang="fr-FR" dirty="0">
                <a:solidFill>
                  <a:srgbClr val="FF0000"/>
                </a:solidFill>
              </a:rPr>
              <a:t>pour une copie </a:t>
            </a:r>
            <a:r>
              <a:rPr lang="fr-FR" dirty="0" smtClean="0">
                <a:solidFill>
                  <a:srgbClr val="FF0000"/>
                </a:solidFill>
              </a:rPr>
              <a:t>la </a:t>
            </a:r>
            <a:r>
              <a:rPr lang="fr-FR" dirty="0">
                <a:solidFill>
                  <a:srgbClr val="FF0000"/>
                </a:solidFill>
              </a:rPr>
              <a:t>note varie de 4 à 13 sur 20, </a:t>
            </a:r>
            <a:endParaRPr lang="fr-FR" dirty="0" smtClean="0">
              <a:solidFill>
                <a:srgbClr val="FF0000"/>
              </a:solidFill>
            </a:endParaRPr>
          </a:p>
          <a:p>
            <a:pPr lvl="1"/>
            <a:r>
              <a:rPr lang="fr-FR" dirty="0" smtClean="0"/>
              <a:t>chaque </a:t>
            </a:r>
            <a:r>
              <a:rPr lang="fr-FR" dirty="0"/>
              <a:t>correcteur concerné a justifié sa notation et il a été impossible de donner raison à l'un ou à l'autre. </a:t>
            </a:r>
            <a:endParaRPr lang="fr-FR" dirty="0" smtClean="0"/>
          </a:p>
          <a:p>
            <a:pPr lvl="1"/>
            <a:r>
              <a:rPr lang="fr-FR" dirty="0" smtClean="0"/>
              <a:t>Certains </a:t>
            </a:r>
            <a:r>
              <a:rPr lang="fr-FR" dirty="0"/>
              <a:t>ont donné tour à tour raison à l'un puis à </a:t>
            </a:r>
            <a:r>
              <a:rPr lang="fr-FR" dirty="0" smtClean="0"/>
              <a:t>l'autre. </a:t>
            </a:r>
          </a:p>
          <a:p>
            <a:pPr lvl="1"/>
            <a:r>
              <a:rPr lang="fr-FR" dirty="0" smtClean="0"/>
              <a:t>D'autre </a:t>
            </a:r>
            <a:r>
              <a:rPr lang="fr-FR" dirty="0"/>
              <a:t>part, le barème devient illusoire quand dans "une réponse peu claire, l'un voit un bon raisonnement, l'autre un raisonnement faux </a:t>
            </a:r>
            <a:r>
              <a:rPr lang="fr-FR" dirty="0" smtClean="0"/>
              <a:t> </a:t>
            </a:r>
            <a:endParaRPr lang="fr-FR" dirty="0"/>
          </a:p>
          <a:p>
            <a:endParaRPr lang="fr-FR" b="1" dirty="0" smtClean="0"/>
          </a:p>
        </p:txBody>
      </p:sp>
    </p:spTree>
    <p:extLst>
      <p:ext uri="{BB962C8B-B14F-4D97-AF65-F5344CB8AC3E}">
        <p14:creationId xmlns:p14="http://schemas.microsoft.com/office/powerpoint/2010/main" val="2884604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 :</a:t>
            </a:r>
            <a:endParaRPr lang="fr-FR" dirty="0"/>
          </a:p>
        </p:txBody>
      </p:sp>
      <p:sp>
        <p:nvSpPr>
          <p:cNvPr id="3" name="Espace réservé du contenu 2"/>
          <p:cNvSpPr>
            <a:spLocks noGrp="1"/>
          </p:cNvSpPr>
          <p:nvPr>
            <p:ph sz="quarter" idx="1"/>
          </p:nvPr>
        </p:nvSpPr>
        <p:spPr>
          <a:xfrm>
            <a:off x="457200" y="1219200"/>
            <a:ext cx="8291264" cy="5234136"/>
          </a:xfrm>
        </p:spPr>
        <p:txBody>
          <a:bodyPr>
            <a:normAutofit/>
          </a:bodyPr>
          <a:lstStyle/>
          <a:p>
            <a:r>
              <a:rPr lang="fr-FR" sz="2800" dirty="0"/>
              <a:t>La </a:t>
            </a:r>
            <a:r>
              <a:rPr lang="fr-FR" sz="2800" b="1" dirty="0" smtClean="0"/>
              <a:t>docimologie (</a:t>
            </a:r>
            <a:r>
              <a:rPr lang="fr-FR" sz="2800" dirty="0" smtClean="0"/>
              <a:t>grec </a:t>
            </a:r>
            <a:r>
              <a:rPr lang="fr-FR" sz="2800" i="1" dirty="0" err="1" smtClean="0"/>
              <a:t>dokime</a:t>
            </a:r>
            <a:r>
              <a:rPr lang="fr-FR" sz="2800" i="1" dirty="0" smtClean="0"/>
              <a:t> </a:t>
            </a:r>
            <a:r>
              <a:rPr lang="fr-FR" sz="2800" dirty="0" smtClean="0"/>
              <a:t>signifiant </a:t>
            </a:r>
            <a:r>
              <a:rPr lang="fr-FR" sz="2800" dirty="0"/>
              <a:t>épreuve</a:t>
            </a:r>
            <a:r>
              <a:rPr lang="fr-FR" sz="2800" i="1" dirty="0" smtClean="0"/>
              <a:t>) </a:t>
            </a:r>
            <a:r>
              <a:rPr lang="fr-FR" sz="2800" b="1" dirty="0" smtClean="0"/>
              <a:t> </a:t>
            </a:r>
            <a:r>
              <a:rPr lang="fr-FR" sz="2800" dirty="0"/>
              <a:t>est la science des examens. </a:t>
            </a:r>
            <a:r>
              <a:rPr lang="fr-FR" sz="2800" dirty="0" smtClean="0"/>
              <a:t>(Henri PIERON) </a:t>
            </a:r>
            <a:r>
              <a:rPr lang="fr-FR" sz="2800" dirty="0"/>
              <a:t>.</a:t>
            </a:r>
            <a:endParaRPr lang="fr-FR" sz="2800" dirty="0" smtClean="0"/>
          </a:p>
          <a:p>
            <a:r>
              <a:rPr lang="fr-FR" sz="2800" dirty="0" smtClean="0"/>
              <a:t>Des épreuves, dans quelles circonstances ?</a:t>
            </a:r>
          </a:p>
          <a:p>
            <a:pPr lvl="1"/>
            <a:r>
              <a:rPr lang="fr-FR" sz="2400" dirty="0" smtClean="0"/>
              <a:t>Au </a:t>
            </a:r>
            <a:r>
              <a:rPr lang="fr-FR" sz="2400" dirty="0" smtClean="0">
                <a:solidFill>
                  <a:srgbClr val="FF0000"/>
                </a:solidFill>
              </a:rPr>
              <a:t>début</a:t>
            </a:r>
            <a:r>
              <a:rPr lang="fr-FR" sz="2400" dirty="0" smtClean="0"/>
              <a:t> d’un enseignement : </a:t>
            </a:r>
          </a:p>
          <a:p>
            <a:pPr lvl="2"/>
            <a:r>
              <a:rPr lang="fr-FR" sz="2400" dirty="0" smtClean="0"/>
              <a:t>Situer les apprenants</a:t>
            </a:r>
          </a:p>
          <a:p>
            <a:pPr lvl="1"/>
            <a:r>
              <a:rPr lang="fr-FR" sz="2400" dirty="0" smtClean="0"/>
              <a:t>Au </a:t>
            </a:r>
            <a:r>
              <a:rPr lang="fr-FR" sz="2400" dirty="0" smtClean="0">
                <a:solidFill>
                  <a:srgbClr val="FF0000"/>
                </a:solidFill>
              </a:rPr>
              <a:t>terme</a:t>
            </a:r>
            <a:r>
              <a:rPr lang="fr-FR" sz="2400" dirty="0" smtClean="0"/>
              <a:t> d’un enseignement : </a:t>
            </a:r>
          </a:p>
          <a:p>
            <a:pPr lvl="2"/>
            <a:r>
              <a:rPr lang="fr-FR" sz="2400" dirty="0" smtClean="0"/>
              <a:t>Evaluer les performances des étudiants : évaluation certificative</a:t>
            </a:r>
          </a:p>
          <a:p>
            <a:pPr lvl="2"/>
            <a:r>
              <a:rPr lang="fr-FR" sz="2400" dirty="0" smtClean="0"/>
              <a:t>Evaluer les performances de l’enseignement</a:t>
            </a:r>
          </a:p>
          <a:p>
            <a:pPr lvl="1"/>
            <a:r>
              <a:rPr lang="fr-FR" sz="2400" dirty="0" smtClean="0"/>
              <a:t>Pour </a:t>
            </a:r>
            <a:r>
              <a:rPr lang="fr-FR" sz="2400" dirty="0" smtClean="0">
                <a:solidFill>
                  <a:srgbClr val="FF0000"/>
                </a:solidFill>
              </a:rPr>
              <a:t>sélectionner </a:t>
            </a:r>
          </a:p>
          <a:p>
            <a:pPr lvl="2"/>
            <a:r>
              <a:rPr lang="fr-FR" sz="2400" dirty="0" smtClean="0"/>
              <a:t>Concours ou recrutement</a:t>
            </a:r>
          </a:p>
        </p:txBody>
      </p:sp>
    </p:spTree>
    <p:extLst>
      <p:ext uri="{BB962C8B-B14F-4D97-AF65-F5344CB8AC3E}">
        <p14:creationId xmlns:p14="http://schemas.microsoft.com/office/powerpoint/2010/main" val="434881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a:t>
            </a:r>
            <a:endParaRPr lang="fr-FR" dirty="0"/>
          </a:p>
        </p:txBody>
      </p:sp>
      <p:sp>
        <p:nvSpPr>
          <p:cNvPr id="3" name="Espace réservé du contenu 2"/>
          <p:cNvSpPr>
            <a:spLocks noGrp="1"/>
          </p:cNvSpPr>
          <p:nvPr>
            <p:ph sz="quarter" idx="1"/>
          </p:nvPr>
        </p:nvSpPr>
        <p:spPr/>
        <p:txBody>
          <a:bodyPr>
            <a:normAutofit/>
          </a:bodyPr>
          <a:lstStyle/>
          <a:p>
            <a:r>
              <a:rPr lang="fr-FR" b="1" dirty="0" smtClean="0"/>
              <a:t>Le Groupe </a:t>
            </a:r>
            <a:r>
              <a:rPr lang="fr-FR" b="1" dirty="0"/>
              <a:t>de Recherche de Montauban dirigé par </a:t>
            </a:r>
            <a:r>
              <a:rPr lang="fr-FR" b="1" dirty="0" err="1"/>
              <a:t>Cransac</a:t>
            </a:r>
            <a:r>
              <a:rPr lang="fr-FR" b="1" dirty="0"/>
              <a:t> et </a:t>
            </a:r>
            <a:r>
              <a:rPr lang="fr-FR" b="1" dirty="0" err="1"/>
              <a:t>Dauvisis</a:t>
            </a:r>
            <a:r>
              <a:rPr lang="fr-FR" dirty="0"/>
              <a:t> </a:t>
            </a:r>
            <a:r>
              <a:rPr lang="fr-FR" dirty="0" smtClean="0"/>
              <a:t>1975</a:t>
            </a:r>
            <a:r>
              <a:rPr lang="fr-FR" dirty="0"/>
              <a:t>. </a:t>
            </a:r>
            <a:endParaRPr lang="fr-FR" dirty="0" smtClean="0"/>
          </a:p>
          <a:p>
            <a:r>
              <a:rPr lang="fr-FR" b="1" dirty="0" smtClean="0"/>
              <a:t>=&gt; Le </a:t>
            </a:r>
            <a:r>
              <a:rPr lang="fr-FR" b="1" dirty="0"/>
              <a:t>barème imposé est appliqué en fonction de la personnalité des correcteurs</a:t>
            </a:r>
            <a:r>
              <a:rPr lang="fr-FR" dirty="0"/>
              <a:t>.</a:t>
            </a:r>
          </a:p>
          <a:p>
            <a:pPr lvl="1"/>
            <a:r>
              <a:rPr lang="fr-FR" sz="2800" dirty="0"/>
              <a:t>Certains l'appliquent à la lettre en faisant fi de leurs sentiments et de leur expérience pédagogique, </a:t>
            </a:r>
            <a:endParaRPr lang="fr-FR" sz="2800" dirty="0" smtClean="0"/>
          </a:p>
          <a:p>
            <a:pPr lvl="1"/>
            <a:r>
              <a:rPr lang="fr-FR" sz="2800" dirty="0" smtClean="0"/>
              <a:t>d'autres </a:t>
            </a:r>
            <a:r>
              <a:rPr lang="fr-FR" sz="2800" dirty="0"/>
              <a:t>ne peuvent ou ne veulent le faire et modulent le dit barème</a:t>
            </a:r>
            <a:r>
              <a:rPr lang="fr-FR" sz="2800" dirty="0" smtClean="0"/>
              <a:t>."</a:t>
            </a:r>
          </a:p>
        </p:txBody>
      </p:sp>
    </p:spTree>
    <p:extLst>
      <p:ext uri="{BB962C8B-B14F-4D97-AF65-F5344CB8AC3E}">
        <p14:creationId xmlns:p14="http://schemas.microsoft.com/office/powerpoint/2010/main" val="17004377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grille</a:t>
            </a:r>
            <a:endParaRPr lang="fr-FR" dirty="0"/>
          </a:p>
        </p:txBody>
      </p:sp>
      <p:sp>
        <p:nvSpPr>
          <p:cNvPr id="3" name="Espace réservé du contenu 2"/>
          <p:cNvSpPr>
            <a:spLocks noGrp="1"/>
          </p:cNvSpPr>
          <p:nvPr>
            <p:ph sz="quarter" idx="1"/>
          </p:nvPr>
        </p:nvSpPr>
        <p:spPr/>
        <p:txBody>
          <a:bodyPr>
            <a:normAutofit lnSpcReduction="10000"/>
          </a:bodyPr>
          <a:lstStyle/>
          <a:p>
            <a:r>
              <a:rPr lang="fr-FR" b="1" dirty="0" smtClean="0"/>
              <a:t>L'I.R.E.M. de Strasbourg</a:t>
            </a:r>
            <a:r>
              <a:rPr lang="fr-FR" dirty="0" smtClean="0"/>
              <a:t> reprend cette expérience. </a:t>
            </a:r>
          </a:p>
          <a:p>
            <a:pPr lvl="1"/>
            <a:r>
              <a:rPr lang="fr-FR" dirty="0" smtClean="0"/>
              <a:t>On affine le barème. On demande aux correcteurs "un travail d'appréciation de l'écart des copies en les confrontant deux à deux afin d'améliorer leur évaluation." </a:t>
            </a:r>
          </a:p>
          <a:p>
            <a:pPr lvl="1"/>
            <a:r>
              <a:rPr lang="fr-FR" dirty="0" smtClean="0"/>
              <a:t>Le groupe de recherche espère ainsi "faire des observations des copies deux à deux". </a:t>
            </a:r>
          </a:p>
          <a:p>
            <a:pPr lvl="1"/>
            <a:r>
              <a:rPr lang="fr-FR" dirty="0" smtClean="0"/>
              <a:t>Résultats : la fiabilité de la correction n'est pas améliorée. </a:t>
            </a:r>
          </a:p>
          <a:p>
            <a:pPr lvl="1"/>
            <a:r>
              <a:rPr lang="fr-FR" dirty="0" smtClean="0"/>
              <a:t>Sans se décourager on fait une "tentative de codage des comportements de réponse" avec "détermination d'un barème associé à ce codage". </a:t>
            </a:r>
          </a:p>
          <a:p>
            <a:pPr lvl="1"/>
            <a:r>
              <a:rPr lang="fr-FR" dirty="0" smtClean="0"/>
              <a:t>Là encore c'est l'échec. </a:t>
            </a:r>
          </a:p>
          <a:p>
            <a:r>
              <a:rPr lang="fr-FR" b="1" dirty="0" smtClean="0"/>
              <a:t>une autre direction : l'analyse plus soigneuse des sujets proposés.</a:t>
            </a:r>
            <a:endParaRPr lang="fr-FR" dirty="0"/>
          </a:p>
        </p:txBody>
      </p:sp>
    </p:spTree>
    <p:extLst>
      <p:ext uri="{BB962C8B-B14F-4D97-AF65-F5344CB8AC3E}">
        <p14:creationId xmlns:p14="http://schemas.microsoft.com/office/powerpoint/2010/main" val="14818937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De l’importance</a:t>
            </a:r>
            <a:r>
              <a:rPr lang="fr-FR" baseline="0" dirty="0" smtClean="0"/>
              <a:t> de la formulation du sujet</a:t>
            </a:r>
            <a:endParaRPr lang="fr-FR" dirty="0"/>
          </a:p>
        </p:txBody>
      </p:sp>
      <p:sp>
        <p:nvSpPr>
          <p:cNvPr id="3" name="Espace réservé du contenu 2"/>
          <p:cNvSpPr>
            <a:spLocks noGrp="1"/>
          </p:cNvSpPr>
          <p:nvPr>
            <p:ph sz="quarter" idx="1"/>
          </p:nvPr>
        </p:nvSpPr>
        <p:spPr/>
        <p:txBody>
          <a:bodyPr>
            <a:normAutofit lnSpcReduction="10000"/>
          </a:bodyPr>
          <a:lstStyle/>
          <a:p>
            <a:r>
              <a:rPr lang="fr-FR" dirty="0">
                <a:solidFill>
                  <a:srgbClr val="FF0000"/>
                </a:solidFill>
              </a:rPr>
              <a:t>A la question </a:t>
            </a:r>
            <a:r>
              <a:rPr lang="fr-FR" dirty="0" smtClean="0"/>
              <a:t>:   « On </a:t>
            </a:r>
            <a:r>
              <a:rPr lang="fr-FR" dirty="0"/>
              <a:t>achète deux pains, on donne dix francs, la marchande rend une pièce de cinq francs et une de un franc ; quel est le prix d'un pain </a:t>
            </a:r>
            <a:r>
              <a:rPr lang="fr-FR" dirty="0" smtClean="0"/>
              <a:t>? » on </a:t>
            </a:r>
            <a:r>
              <a:rPr lang="fr-FR" dirty="0"/>
              <a:t>obtient </a:t>
            </a:r>
            <a:r>
              <a:rPr lang="fr-FR" dirty="0">
                <a:solidFill>
                  <a:srgbClr val="FF0000"/>
                </a:solidFill>
              </a:rPr>
              <a:t>93,44</a:t>
            </a:r>
            <a:r>
              <a:rPr lang="fr-FR" dirty="0"/>
              <a:t> % de réponses exactes dans une population d'élèves de troisième.</a:t>
            </a:r>
          </a:p>
          <a:p>
            <a:r>
              <a:rPr lang="fr-FR" dirty="0">
                <a:solidFill>
                  <a:srgbClr val="FF0000"/>
                </a:solidFill>
              </a:rPr>
              <a:t>A la question </a:t>
            </a:r>
            <a:r>
              <a:rPr lang="fr-FR" dirty="0" smtClean="0"/>
              <a:t>: « Résoudre </a:t>
            </a:r>
            <a:r>
              <a:rPr lang="fr-FR" dirty="0"/>
              <a:t>dans R: </a:t>
            </a:r>
            <a:r>
              <a:rPr lang="fr-FR" dirty="0" smtClean="0"/>
              <a:t>2x+6=10 », </a:t>
            </a:r>
            <a:r>
              <a:rPr lang="fr-FR" dirty="0"/>
              <a:t>le pourcentage de réponses exactes tombe à </a:t>
            </a:r>
            <a:r>
              <a:rPr lang="fr-FR" dirty="0">
                <a:solidFill>
                  <a:srgbClr val="FF0000"/>
                </a:solidFill>
              </a:rPr>
              <a:t>81,49 %</a:t>
            </a:r>
            <a:r>
              <a:rPr lang="fr-FR" dirty="0"/>
              <a:t>.</a:t>
            </a:r>
          </a:p>
          <a:p>
            <a:r>
              <a:rPr lang="fr-FR" dirty="0" smtClean="0">
                <a:solidFill>
                  <a:srgbClr val="FF0000"/>
                </a:solidFill>
              </a:rPr>
              <a:t>A la </a:t>
            </a:r>
            <a:r>
              <a:rPr lang="fr-FR" dirty="0">
                <a:solidFill>
                  <a:srgbClr val="FF0000"/>
                </a:solidFill>
              </a:rPr>
              <a:t>question </a:t>
            </a:r>
            <a:r>
              <a:rPr lang="fr-FR" dirty="0" smtClean="0"/>
              <a:t>:  « Résoudre </a:t>
            </a:r>
            <a:r>
              <a:rPr lang="fr-FR" dirty="0"/>
              <a:t>dans R : 2000x+6000=10000</a:t>
            </a:r>
            <a:r>
              <a:rPr lang="fr-FR" dirty="0" smtClean="0"/>
              <a:t>. » </a:t>
            </a:r>
            <a:r>
              <a:rPr lang="fr-FR" dirty="0"/>
              <a:t>on n'obtient plus que </a:t>
            </a:r>
            <a:r>
              <a:rPr lang="fr-FR" dirty="0">
                <a:solidFill>
                  <a:srgbClr val="FF0000"/>
                </a:solidFill>
              </a:rPr>
              <a:t>60,34 %</a:t>
            </a:r>
            <a:r>
              <a:rPr lang="fr-FR" dirty="0"/>
              <a:t> de bonnes réponses</a:t>
            </a:r>
            <a:r>
              <a:rPr lang="fr-FR" dirty="0" smtClean="0"/>
              <a:t>.</a:t>
            </a:r>
          </a:p>
          <a:p>
            <a:endParaRPr lang="fr-FR" dirty="0" smtClean="0"/>
          </a:p>
          <a:p>
            <a:pPr marL="0" indent="0">
              <a:buNone/>
            </a:pPr>
            <a:r>
              <a:rPr lang="fr-FR" i="1" dirty="0"/>
              <a:t>Groupe de Recherche d'Epernay de l'I.R.E.M. de Reims </a:t>
            </a:r>
            <a:r>
              <a:rPr lang="fr-FR" i="1" dirty="0" smtClean="0"/>
              <a:t>1975</a:t>
            </a:r>
            <a:endParaRPr lang="fr-FR" i="1" dirty="0"/>
          </a:p>
        </p:txBody>
      </p:sp>
    </p:spTree>
    <p:extLst>
      <p:ext uri="{BB962C8B-B14F-4D97-AF65-F5344CB8AC3E}">
        <p14:creationId xmlns:p14="http://schemas.microsoft.com/office/powerpoint/2010/main" val="9897409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Note, la Constante macabre (André </a:t>
            </a:r>
            <a:r>
              <a:rPr lang="fr-FR" dirty="0" err="1" smtClean="0"/>
              <a:t>Antibi</a:t>
            </a:r>
            <a:r>
              <a:rPr lang="fr-FR" dirty="0" smtClean="0"/>
              <a:t>)</a:t>
            </a:r>
            <a:endParaRPr lang="fr-FR" dirty="0"/>
          </a:p>
        </p:txBody>
      </p:sp>
      <p:sp>
        <p:nvSpPr>
          <p:cNvPr id="3" name="Espace réservé du contenu 2"/>
          <p:cNvSpPr>
            <a:spLocks noGrp="1"/>
          </p:cNvSpPr>
          <p:nvPr>
            <p:ph sz="quarter" idx="1"/>
          </p:nvPr>
        </p:nvSpPr>
        <p:spPr>
          <a:xfrm>
            <a:off x="457200" y="1219200"/>
            <a:ext cx="8435280" cy="5234136"/>
          </a:xfrm>
        </p:spPr>
        <p:txBody>
          <a:bodyPr>
            <a:normAutofit/>
          </a:bodyPr>
          <a:lstStyle/>
          <a:p>
            <a:r>
              <a:rPr lang="fr-FR" sz="3200" dirty="0" smtClean="0"/>
              <a:t>La note n’est pas une mesure mais un message ambigu</a:t>
            </a:r>
          </a:p>
          <a:p>
            <a:pPr lvl="1"/>
            <a:r>
              <a:rPr lang="fr-FR" sz="2800" dirty="0" smtClean="0"/>
              <a:t>On peut s'interroger sur le désir inconscient d'échec ou de succès du professeur vis-à-vis de ses élèves. </a:t>
            </a:r>
          </a:p>
          <a:p>
            <a:pPr lvl="1"/>
            <a:r>
              <a:rPr lang="fr-FR" sz="2800" dirty="0" smtClean="0"/>
              <a:t>La notation n'en est-il pas en partie le reflet?</a:t>
            </a:r>
          </a:p>
          <a:p>
            <a:r>
              <a:rPr lang="fr-FR" sz="3200" dirty="0" smtClean="0"/>
              <a:t>La prise de conscience de la "complexité" de l'évaluation doit amener à relativiser les résultats et à introduire une souplesse dans ses conséquences, en particulier dans l'orientation.</a:t>
            </a:r>
          </a:p>
        </p:txBody>
      </p:sp>
    </p:spTree>
    <p:extLst>
      <p:ext uri="{BB962C8B-B14F-4D97-AF65-F5344CB8AC3E}">
        <p14:creationId xmlns:p14="http://schemas.microsoft.com/office/powerpoint/2010/main" val="3462995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Note, la Constante macabre (André </a:t>
            </a:r>
            <a:r>
              <a:rPr lang="fr-FR" dirty="0" err="1" smtClean="0"/>
              <a:t>Antibi</a:t>
            </a:r>
            <a:r>
              <a:rPr lang="fr-FR" dirty="0" smtClean="0"/>
              <a:t>)</a:t>
            </a:r>
            <a:endParaRPr lang="fr-FR" dirty="0"/>
          </a:p>
        </p:txBody>
      </p:sp>
      <p:sp>
        <p:nvSpPr>
          <p:cNvPr id="3" name="Espace réservé du contenu 2"/>
          <p:cNvSpPr>
            <a:spLocks noGrp="1"/>
          </p:cNvSpPr>
          <p:nvPr>
            <p:ph sz="quarter" idx="1"/>
          </p:nvPr>
        </p:nvSpPr>
        <p:spPr>
          <a:xfrm>
            <a:off x="457200" y="1219200"/>
            <a:ext cx="8435280" cy="5234136"/>
          </a:xfrm>
        </p:spPr>
        <p:txBody>
          <a:bodyPr>
            <a:noAutofit/>
          </a:bodyPr>
          <a:lstStyle/>
          <a:p>
            <a:r>
              <a:rPr lang="fr-FR" sz="2800" dirty="0" smtClean="0"/>
              <a:t>Deux dimensions sont à prendre en compte pour apporter cette souplesse :</a:t>
            </a:r>
          </a:p>
          <a:p>
            <a:pPr lvl="1"/>
            <a:r>
              <a:rPr lang="fr-FR" sz="2400" dirty="0" smtClean="0"/>
              <a:t>Le temps : le contrôle continu paraît préférable à une évaluation instantanée, couperet.</a:t>
            </a:r>
          </a:p>
          <a:p>
            <a:pPr lvl="1"/>
            <a:r>
              <a:rPr lang="fr-FR" sz="2400" dirty="0" smtClean="0"/>
              <a:t>L'ouverture : les examens par cumuls de modules , de crédits (l'européanisation des diplômes va dans ce sens) sont favorables dans la mesure où ils laissent "ouverte" la possibilité, avec le temps, de compléter et de revoir l'orientation tout au long de la vie.</a:t>
            </a:r>
          </a:p>
          <a:p>
            <a:r>
              <a:rPr lang="fr-FR" sz="2800" dirty="0" smtClean="0"/>
              <a:t>La constante macabre</a:t>
            </a:r>
          </a:p>
          <a:p>
            <a:pPr lvl="1"/>
            <a:r>
              <a:rPr lang="fr-FR" sz="2400" dirty="0">
                <a:hlinkClick r:id="rId2"/>
              </a:rPr>
              <a:t>http://</a:t>
            </a:r>
            <a:r>
              <a:rPr lang="fr-FR" sz="2400" dirty="0" smtClean="0">
                <a:hlinkClick r:id="rId2"/>
              </a:rPr>
              <a:t>www.esen.education.fr/fileadmin/user_upload/Modules/Ressources/Conferences/flash/07-08/a_antibi/a_antibi_FlashLD_784x500.html</a:t>
            </a:r>
            <a:endParaRPr lang="fr-FR" sz="2400" dirty="0" smtClean="0"/>
          </a:p>
        </p:txBody>
      </p:sp>
    </p:spTree>
    <p:extLst>
      <p:ext uri="{BB962C8B-B14F-4D97-AF65-F5344CB8AC3E}">
        <p14:creationId xmlns:p14="http://schemas.microsoft.com/office/powerpoint/2010/main" val="20949294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Qualités de l’évaluateur</a:t>
            </a:r>
            <a:endParaRPr lang="fr-FR" dirty="0"/>
          </a:p>
        </p:txBody>
      </p:sp>
      <p:sp>
        <p:nvSpPr>
          <p:cNvPr id="3" name="Espace réservé du contenu 2"/>
          <p:cNvSpPr>
            <a:spLocks noGrp="1"/>
          </p:cNvSpPr>
          <p:nvPr>
            <p:ph sz="quarter" idx="1"/>
          </p:nvPr>
        </p:nvSpPr>
        <p:spPr/>
        <p:txBody>
          <a:bodyPr>
            <a:normAutofit lnSpcReduction="10000"/>
          </a:bodyPr>
          <a:lstStyle/>
          <a:p>
            <a:r>
              <a:rPr lang="fr-FR" sz="2800" dirty="0"/>
              <a:t>Trois questions que se posent les enseignants face à une copie :</a:t>
            </a:r>
          </a:p>
          <a:p>
            <a:pPr lvl="1"/>
            <a:r>
              <a:rPr lang="fr-FR" sz="2500" dirty="0"/>
              <a:t>Est-ce que </a:t>
            </a:r>
            <a:r>
              <a:rPr lang="fr-FR" sz="2500" dirty="0">
                <a:solidFill>
                  <a:srgbClr val="FF0000"/>
                </a:solidFill>
              </a:rPr>
              <a:t>dans un mois je </a:t>
            </a:r>
            <a:r>
              <a:rPr lang="fr-FR" sz="2500" dirty="0" smtClean="0">
                <a:solidFill>
                  <a:srgbClr val="FF0000"/>
                </a:solidFill>
              </a:rPr>
              <a:t>considérerai </a:t>
            </a:r>
            <a:r>
              <a:rPr lang="fr-FR" sz="2500" dirty="0">
                <a:solidFill>
                  <a:srgbClr val="FF0000"/>
                </a:solidFill>
              </a:rPr>
              <a:t>excellent un devoir que je considère excellent aujourd’hui </a:t>
            </a:r>
            <a:r>
              <a:rPr lang="fr-FR" sz="2500" dirty="0"/>
              <a:t>? </a:t>
            </a:r>
            <a:endParaRPr lang="fr-FR" sz="2500" dirty="0" smtClean="0"/>
          </a:p>
          <a:p>
            <a:pPr lvl="1"/>
            <a:r>
              <a:rPr lang="fr-FR" sz="2500" dirty="0" smtClean="0"/>
              <a:t>Sera-t-il </a:t>
            </a:r>
            <a:r>
              <a:rPr lang="fr-FR" sz="2500" dirty="0"/>
              <a:t>jugé excellent par un collègue ?  </a:t>
            </a:r>
            <a:endParaRPr lang="fr-FR" sz="2500" dirty="0" smtClean="0"/>
          </a:p>
          <a:p>
            <a:pPr lvl="1" algn="r"/>
            <a:r>
              <a:rPr lang="fr-FR" sz="2500" b="1" u="sng" dirty="0" smtClean="0"/>
              <a:t>Reproductibilité - Fidélité</a:t>
            </a:r>
          </a:p>
          <a:p>
            <a:pPr lvl="1"/>
            <a:r>
              <a:rPr lang="fr-FR" sz="2500" dirty="0" smtClean="0">
                <a:solidFill>
                  <a:srgbClr val="FF0000"/>
                </a:solidFill>
              </a:rPr>
              <a:t>Est-ce que je mesure correctement ce que je cherche à mesurer ?</a:t>
            </a:r>
            <a:r>
              <a:rPr lang="fr-FR" sz="2500" dirty="0" smtClean="0"/>
              <a:t> </a:t>
            </a:r>
          </a:p>
          <a:p>
            <a:pPr lvl="1" algn="r"/>
            <a:r>
              <a:rPr lang="fr-FR" sz="2500" b="1" u="sng" dirty="0" smtClean="0"/>
              <a:t>Validité</a:t>
            </a:r>
          </a:p>
          <a:p>
            <a:pPr lvl="1" algn="r"/>
            <a:r>
              <a:rPr lang="fr-FR" sz="2500" dirty="0" smtClean="0">
                <a:solidFill>
                  <a:srgbClr val="FF0000"/>
                </a:solidFill>
              </a:rPr>
              <a:t>Est-ce </a:t>
            </a:r>
            <a:r>
              <a:rPr lang="fr-FR" sz="2500" dirty="0">
                <a:solidFill>
                  <a:srgbClr val="FF0000"/>
                </a:solidFill>
              </a:rPr>
              <a:t>que mes notes varient assez finement en fonction des différences de qualité des travaux à évaluer </a:t>
            </a:r>
            <a:r>
              <a:rPr lang="fr-FR" sz="2500" dirty="0" smtClean="0"/>
              <a:t>?</a:t>
            </a:r>
          </a:p>
          <a:p>
            <a:pPr lvl="1" algn="r"/>
            <a:r>
              <a:rPr lang="fr-FR" sz="2500" dirty="0" smtClean="0"/>
              <a:t> </a:t>
            </a:r>
            <a:r>
              <a:rPr lang="fr-FR" sz="2500" b="1" u="sng" dirty="0" smtClean="0"/>
              <a:t>Sensibilité</a:t>
            </a:r>
          </a:p>
        </p:txBody>
      </p:sp>
    </p:spTree>
    <p:extLst>
      <p:ext uri="{BB962C8B-B14F-4D97-AF65-F5344CB8AC3E}">
        <p14:creationId xmlns:p14="http://schemas.microsoft.com/office/powerpoint/2010/main" val="19928009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Discordances repérées dans les pratiques d’évaluation</a:t>
            </a:r>
            <a:endParaRPr lang="fr-FR" dirty="0"/>
          </a:p>
        </p:txBody>
      </p:sp>
      <p:sp>
        <p:nvSpPr>
          <p:cNvPr id="3" name="Espace réservé du contenu 2"/>
          <p:cNvSpPr>
            <a:spLocks noGrp="1"/>
          </p:cNvSpPr>
          <p:nvPr>
            <p:ph sz="quarter" idx="1"/>
          </p:nvPr>
        </p:nvSpPr>
        <p:spPr/>
        <p:txBody>
          <a:bodyPr>
            <a:normAutofit/>
          </a:bodyPr>
          <a:lstStyle/>
          <a:p>
            <a:r>
              <a:rPr lang="fr-FR" sz="3600" dirty="0" smtClean="0">
                <a:solidFill>
                  <a:srgbClr val="FF0000"/>
                </a:solidFill>
              </a:rPr>
              <a:t>Effet de fatigue ou d’ennui</a:t>
            </a:r>
          </a:p>
          <a:p>
            <a:pPr lvl="1"/>
            <a:r>
              <a:rPr lang="fr-FR" sz="3200" dirty="0" smtClean="0"/>
              <a:t>Peut </a:t>
            </a:r>
            <a:r>
              <a:rPr lang="fr-FR" sz="3200" dirty="0"/>
              <a:t>engendrer laxisme ou </a:t>
            </a:r>
            <a:r>
              <a:rPr lang="fr-FR" sz="3200" dirty="0" smtClean="0"/>
              <a:t>sur-sévérité</a:t>
            </a:r>
          </a:p>
          <a:p>
            <a:r>
              <a:rPr lang="fr-FR" sz="3600" dirty="0">
                <a:solidFill>
                  <a:srgbClr val="FF0000"/>
                </a:solidFill>
              </a:rPr>
              <a:t>E</a:t>
            </a:r>
            <a:r>
              <a:rPr lang="fr-FR" sz="3600" dirty="0" smtClean="0">
                <a:solidFill>
                  <a:srgbClr val="FF0000"/>
                </a:solidFill>
              </a:rPr>
              <a:t>ffet de contagion ou de contamination des copies</a:t>
            </a:r>
          </a:p>
          <a:p>
            <a:pPr lvl="1"/>
            <a:r>
              <a:rPr lang="fr-FR" sz="3200" dirty="0" smtClean="0"/>
              <a:t>Les </a:t>
            </a:r>
            <a:r>
              <a:rPr lang="fr-FR" sz="3200" dirty="0"/>
              <a:t>notes attribuées successivement aux différents aspects d'un même travail s'influencent mutuellement. </a:t>
            </a:r>
            <a:endParaRPr lang="fr-FR" sz="3200" dirty="0" smtClean="0"/>
          </a:p>
        </p:txBody>
      </p:sp>
    </p:spTree>
    <p:extLst>
      <p:ext uri="{BB962C8B-B14F-4D97-AF65-F5344CB8AC3E}">
        <p14:creationId xmlns:p14="http://schemas.microsoft.com/office/powerpoint/2010/main" val="1924965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Discordances repérées dans les pratiques d’évaluation</a:t>
            </a:r>
            <a:endParaRPr lang="fr-FR" dirty="0"/>
          </a:p>
        </p:txBody>
      </p:sp>
      <p:sp>
        <p:nvSpPr>
          <p:cNvPr id="3" name="Espace réservé du contenu 2"/>
          <p:cNvSpPr>
            <a:spLocks noGrp="1"/>
          </p:cNvSpPr>
          <p:nvPr>
            <p:ph sz="quarter" idx="1"/>
          </p:nvPr>
        </p:nvSpPr>
        <p:spPr/>
        <p:txBody>
          <a:bodyPr>
            <a:normAutofit/>
          </a:bodyPr>
          <a:lstStyle/>
          <a:p>
            <a:r>
              <a:rPr lang="fr-FR" sz="3200" dirty="0">
                <a:solidFill>
                  <a:srgbClr val="FF0000"/>
                </a:solidFill>
              </a:rPr>
              <a:t>E</a:t>
            </a:r>
            <a:r>
              <a:rPr lang="fr-FR" sz="3200" dirty="0" smtClean="0">
                <a:solidFill>
                  <a:srgbClr val="FF0000"/>
                </a:solidFill>
              </a:rPr>
              <a:t>ffet de halo</a:t>
            </a:r>
          </a:p>
          <a:p>
            <a:pPr lvl="1"/>
            <a:r>
              <a:rPr lang="fr-FR" sz="2800" dirty="0"/>
              <a:t>Le professeur, </a:t>
            </a:r>
            <a:r>
              <a:rPr lang="fr-FR" sz="2800" dirty="0" smtClean="0"/>
              <a:t> influencé </a:t>
            </a:r>
            <a:r>
              <a:rPr lang="fr-FR" sz="2800" dirty="0"/>
              <a:t>par des caractéristiques de présentation (soin, écriture, orthographe) surestime ou sous-estime la note. </a:t>
            </a:r>
          </a:p>
          <a:p>
            <a:r>
              <a:rPr lang="fr-FR" sz="3200" dirty="0">
                <a:solidFill>
                  <a:srgbClr val="FF0000"/>
                </a:solidFill>
              </a:rPr>
              <a:t>E</a:t>
            </a:r>
            <a:r>
              <a:rPr lang="fr-FR" sz="3200" dirty="0" smtClean="0">
                <a:solidFill>
                  <a:srgbClr val="FF0000"/>
                </a:solidFill>
              </a:rPr>
              <a:t>ffet de l’ordre de correction des copies</a:t>
            </a:r>
          </a:p>
          <a:p>
            <a:pPr lvl="1"/>
            <a:r>
              <a:rPr lang="fr-FR" sz="2800" dirty="0"/>
              <a:t>Devant un nouveau travail ou un nouveau candidat à évaluer, un juge se laisser influencer par la qualité du candidat précédent. Un travail moyen paraîtra bon s'il suit un travail médiocre.  </a:t>
            </a:r>
            <a:endParaRPr lang="fr-FR" sz="2800" dirty="0" smtClean="0"/>
          </a:p>
        </p:txBody>
      </p:sp>
    </p:spTree>
    <p:extLst>
      <p:ext uri="{BB962C8B-B14F-4D97-AF65-F5344CB8AC3E}">
        <p14:creationId xmlns:p14="http://schemas.microsoft.com/office/powerpoint/2010/main" val="4318872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a:t>Discordances repérées dans les pratiques d’évaluation</a:t>
            </a:r>
            <a:endParaRPr lang="fr-FR" sz="4400" dirty="0"/>
          </a:p>
        </p:txBody>
      </p:sp>
      <p:sp>
        <p:nvSpPr>
          <p:cNvPr id="3" name="Espace réservé du contenu 2"/>
          <p:cNvSpPr>
            <a:spLocks noGrp="1"/>
          </p:cNvSpPr>
          <p:nvPr>
            <p:ph sz="quarter" idx="1"/>
          </p:nvPr>
        </p:nvSpPr>
        <p:spPr/>
        <p:txBody>
          <a:bodyPr>
            <a:noAutofit/>
          </a:bodyPr>
          <a:lstStyle/>
          <a:p>
            <a:r>
              <a:rPr lang="fr-FR" sz="2800" dirty="0" smtClean="0">
                <a:solidFill>
                  <a:srgbClr val="FF0000"/>
                </a:solidFill>
              </a:rPr>
              <a:t>Effet d’ancrage ou de relativisation</a:t>
            </a:r>
          </a:p>
          <a:p>
            <a:pPr lvl="1"/>
            <a:r>
              <a:rPr lang="fr-FR" sz="2400" dirty="0" smtClean="0"/>
              <a:t>Plutôt que de juger intrinsèquement d'un travail, les professeurs jugent ce dernier en fonction des travaux dans lesquels il est inséré. </a:t>
            </a:r>
          </a:p>
          <a:p>
            <a:r>
              <a:rPr lang="fr-FR" sz="2800" dirty="0" smtClean="0">
                <a:solidFill>
                  <a:srgbClr val="FF0000"/>
                </a:solidFill>
              </a:rPr>
              <a:t>Effet de stéréotypie</a:t>
            </a:r>
          </a:p>
          <a:p>
            <a:pPr lvl="1"/>
            <a:r>
              <a:rPr lang="fr-FR" sz="2400" dirty="0" smtClean="0"/>
              <a:t>Le professeur maintient un jugement immuable sur la performance d'un élève, quelles que soient ses variations effectives</a:t>
            </a:r>
          </a:p>
          <a:p>
            <a:r>
              <a:rPr lang="fr-FR" sz="2800" dirty="0" smtClean="0">
                <a:solidFill>
                  <a:srgbClr val="FF0000"/>
                </a:solidFill>
              </a:rPr>
              <a:t>Effet de tendance centrale</a:t>
            </a:r>
          </a:p>
          <a:p>
            <a:pPr lvl="1"/>
            <a:r>
              <a:rPr lang="fr-FR" sz="2400" dirty="0" smtClean="0"/>
              <a:t>Par crainte de surévaluer ou de sous-évaluer un élève, le professeur groupe ses appréciations vers le centre de l'échelle.</a:t>
            </a:r>
          </a:p>
        </p:txBody>
      </p:sp>
    </p:spTree>
    <p:extLst>
      <p:ext uri="{BB962C8B-B14F-4D97-AF65-F5344CB8AC3E}">
        <p14:creationId xmlns:p14="http://schemas.microsoft.com/office/powerpoint/2010/main" val="42073192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a:t>Discordances repérées dans les pratiques d’évaluation</a:t>
            </a:r>
            <a:endParaRPr lang="fr-FR" sz="4400" dirty="0"/>
          </a:p>
        </p:txBody>
      </p:sp>
      <p:sp>
        <p:nvSpPr>
          <p:cNvPr id="3" name="Espace réservé du contenu 2"/>
          <p:cNvSpPr>
            <a:spLocks noGrp="1"/>
          </p:cNvSpPr>
          <p:nvPr>
            <p:ph sz="quarter" idx="1"/>
          </p:nvPr>
        </p:nvSpPr>
        <p:spPr/>
        <p:txBody>
          <a:bodyPr>
            <a:normAutofit/>
          </a:bodyPr>
          <a:lstStyle/>
          <a:p>
            <a:r>
              <a:rPr lang="fr-FR" sz="3200" dirty="0" smtClean="0">
                <a:solidFill>
                  <a:srgbClr val="FF0000"/>
                </a:solidFill>
              </a:rPr>
              <a:t>Effet de flou</a:t>
            </a:r>
          </a:p>
          <a:p>
            <a:pPr lvl="1"/>
            <a:r>
              <a:rPr lang="fr-FR" sz="2800" dirty="0" smtClean="0"/>
              <a:t>Les objectifs poursuivis et les critères de notation ne sont pas toujours définis avec précision</a:t>
            </a:r>
          </a:p>
          <a:p>
            <a:r>
              <a:rPr lang="fr-FR" sz="3200" dirty="0" smtClean="0">
                <a:solidFill>
                  <a:srgbClr val="FF0000"/>
                </a:solidFill>
              </a:rPr>
              <a:t>Effet de trop grande indulgence et de trop grande sévérité</a:t>
            </a:r>
          </a:p>
          <a:p>
            <a:pPr lvl="1"/>
            <a:r>
              <a:rPr lang="fr-FR" sz="2800" dirty="0" smtClean="0"/>
              <a:t>Certains juges sont systématiquement trop indulgents ou trop sévères dans toutes leurs évaluations</a:t>
            </a:r>
          </a:p>
        </p:txBody>
      </p:sp>
    </p:spTree>
    <p:extLst>
      <p:ext uri="{BB962C8B-B14F-4D97-AF65-F5344CB8AC3E}">
        <p14:creationId xmlns:p14="http://schemas.microsoft.com/office/powerpoint/2010/main" val="1789020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Objectifs</a:t>
            </a:r>
            <a:r>
              <a:rPr lang="fr-FR" baseline="0" dirty="0" smtClean="0"/>
              <a:t> et modalités d’apprentissage</a:t>
            </a:r>
            <a:endParaRPr lang="fr-FR" dirty="0"/>
          </a:p>
        </p:txBody>
      </p:sp>
      <p:sp>
        <p:nvSpPr>
          <p:cNvPr id="3" name="Espace réservé du contenu 2"/>
          <p:cNvSpPr>
            <a:spLocks noGrp="1"/>
          </p:cNvSpPr>
          <p:nvPr>
            <p:ph sz="quarter" idx="1"/>
          </p:nvPr>
        </p:nvSpPr>
        <p:spPr>
          <a:xfrm>
            <a:off x="457200" y="1219200"/>
            <a:ext cx="8363272" cy="5234136"/>
          </a:xfrm>
        </p:spPr>
        <p:txBody>
          <a:bodyPr>
            <a:noAutofit/>
          </a:bodyPr>
          <a:lstStyle/>
          <a:p>
            <a:r>
              <a:rPr lang="fr-FR" sz="3600" dirty="0" smtClean="0"/>
              <a:t>Le contenu et</a:t>
            </a:r>
            <a:r>
              <a:rPr lang="fr-FR" sz="3600" baseline="0" dirty="0" smtClean="0"/>
              <a:t> les modalités des épreuves</a:t>
            </a:r>
          </a:p>
          <a:p>
            <a:pPr lvl="1"/>
            <a:r>
              <a:rPr lang="fr-FR" sz="3200" dirty="0" smtClean="0"/>
              <a:t>Constituent les </a:t>
            </a:r>
            <a:r>
              <a:rPr lang="fr-FR" sz="3200" dirty="0" smtClean="0">
                <a:solidFill>
                  <a:srgbClr val="FF0000"/>
                </a:solidFill>
              </a:rPr>
              <a:t>objectifs de fait </a:t>
            </a:r>
            <a:r>
              <a:rPr lang="fr-FR" sz="3200" dirty="0" smtClean="0"/>
              <a:t>d’un enseignement ou d’une formation</a:t>
            </a:r>
          </a:p>
          <a:p>
            <a:pPr lvl="2"/>
            <a:r>
              <a:rPr lang="fr-FR" sz="3200" dirty="0" smtClean="0">
                <a:solidFill>
                  <a:srgbClr val="FF0000"/>
                </a:solidFill>
              </a:rPr>
              <a:t>=&gt; Nécessité d’une forte cohérence entre les objectifs annoncés et les épreuves</a:t>
            </a:r>
            <a:r>
              <a:rPr lang="fr-FR" sz="3200" dirty="0" smtClean="0"/>
              <a:t>. </a:t>
            </a:r>
          </a:p>
          <a:p>
            <a:pPr lvl="3"/>
            <a:r>
              <a:rPr lang="fr-FR" sz="2800" dirty="0" smtClean="0"/>
              <a:t>S’il y a discordance, pour les étudiants réussir les épreuves devient l’objectif unique.</a:t>
            </a:r>
          </a:p>
        </p:txBody>
      </p:sp>
    </p:spTree>
    <p:extLst>
      <p:ext uri="{BB962C8B-B14F-4D97-AF65-F5344CB8AC3E}">
        <p14:creationId xmlns:p14="http://schemas.microsoft.com/office/powerpoint/2010/main" val="16990125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différents type d’épreuves</a:t>
            </a:r>
            <a:endParaRPr lang="fr-FR" dirty="0"/>
          </a:p>
        </p:txBody>
      </p:sp>
      <p:sp>
        <p:nvSpPr>
          <p:cNvPr id="3" name="Espace réservé du contenu 2"/>
          <p:cNvSpPr>
            <a:spLocks noGrp="1"/>
          </p:cNvSpPr>
          <p:nvPr>
            <p:ph sz="quarter" idx="1"/>
          </p:nvPr>
        </p:nvSpPr>
        <p:spPr/>
        <p:txBody>
          <a:bodyPr>
            <a:normAutofit fontScale="92500" lnSpcReduction="20000"/>
          </a:bodyPr>
          <a:lstStyle/>
          <a:p>
            <a:r>
              <a:rPr lang="fr-FR" dirty="0"/>
              <a:t>Questions rédactionnelles</a:t>
            </a:r>
          </a:p>
          <a:p>
            <a:r>
              <a:rPr lang="fr-FR" dirty="0" smtClean="0"/>
              <a:t>Questions </a:t>
            </a:r>
            <a:r>
              <a:rPr lang="fr-FR" dirty="0"/>
              <a:t>conduisant à une réponse ouverte et courte (Q.R.O.C.)</a:t>
            </a:r>
          </a:p>
          <a:p>
            <a:r>
              <a:rPr lang="fr-FR" dirty="0" smtClean="0"/>
              <a:t>Questions </a:t>
            </a:r>
            <a:r>
              <a:rPr lang="fr-FR" dirty="0"/>
              <a:t>à choix multiples de réponse (Q.C.M</a:t>
            </a:r>
            <a:r>
              <a:rPr lang="fr-FR" dirty="0" smtClean="0"/>
              <a:t>.)</a:t>
            </a:r>
          </a:p>
          <a:p>
            <a:r>
              <a:rPr lang="fr-FR" dirty="0" smtClean="0"/>
              <a:t>Exercice à trous</a:t>
            </a:r>
          </a:p>
          <a:p>
            <a:r>
              <a:rPr lang="fr-FR" dirty="0" smtClean="0"/>
              <a:t>Mise en correspondance et ordonnancement</a:t>
            </a:r>
          </a:p>
          <a:p>
            <a:r>
              <a:rPr lang="fr-FR" dirty="0" smtClean="0"/>
              <a:t>Annotation d’image</a:t>
            </a:r>
            <a:endParaRPr lang="fr-FR" dirty="0"/>
          </a:p>
          <a:p>
            <a:r>
              <a:rPr lang="fr-FR" dirty="0" smtClean="0"/>
              <a:t>Epreuves </a:t>
            </a:r>
            <a:r>
              <a:rPr lang="fr-FR" dirty="0"/>
              <a:t>de travaux pratiques</a:t>
            </a:r>
          </a:p>
          <a:p>
            <a:r>
              <a:rPr lang="fr-FR" dirty="0" smtClean="0"/>
              <a:t>Epreuves </a:t>
            </a:r>
            <a:r>
              <a:rPr lang="fr-FR" dirty="0"/>
              <a:t>orales</a:t>
            </a:r>
          </a:p>
          <a:p>
            <a:r>
              <a:rPr lang="fr-FR" dirty="0" smtClean="0"/>
              <a:t>Mises </a:t>
            </a:r>
            <a:r>
              <a:rPr lang="fr-FR" dirty="0"/>
              <a:t>en situations fictives </a:t>
            </a:r>
            <a:r>
              <a:rPr lang="fr-FR" dirty="0" smtClean="0"/>
              <a:t>(simulation) ou </a:t>
            </a:r>
            <a:r>
              <a:rPr lang="fr-FR" dirty="0"/>
              <a:t>réelles</a:t>
            </a:r>
          </a:p>
          <a:p>
            <a:r>
              <a:rPr lang="fr-FR" dirty="0" smtClean="0"/>
              <a:t>Examen </a:t>
            </a:r>
            <a:r>
              <a:rPr lang="fr-FR" dirty="0"/>
              <a:t>Clinique Objectif Structuré (E.C.O.S</a:t>
            </a:r>
            <a:r>
              <a:rPr lang="fr-FR" dirty="0" smtClean="0"/>
              <a:t>.)</a:t>
            </a:r>
          </a:p>
          <a:p>
            <a:r>
              <a:rPr lang="fr-FR" dirty="0" smtClean="0"/>
              <a:t>Tests de concordance de script</a:t>
            </a:r>
          </a:p>
          <a:p>
            <a:r>
              <a:rPr lang="fr-FR" dirty="0" smtClean="0"/>
              <a:t>Port folio</a:t>
            </a:r>
          </a:p>
        </p:txBody>
      </p:sp>
    </p:spTree>
    <p:extLst>
      <p:ext uri="{BB962C8B-B14F-4D97-AF65-F5344CB8AC3E}">
        <p14:creationId xmlns:p14="http://schemas.microsoft.com/office/powerpoint/2010/main" val="36569676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Quel que soit le type d’épreuve</a:t>
            </a:r>
            <a:endParaRPr lang="fr-FR" dirty="0"/>
          </a:p>
        </p:txBody>
      </p:sp>
      <p:sp>
        <p:nvSpPr>
          <p:cNvPr id="3" name="Espace réservé du contenu 2"/>
          <p:cNvSpPr>
            <a:spLocks noGrp="1"/>
          </p:cNvSpPr>
          <p:nvPr>
            <p:ph sz="quarter" idx="1"/>
          </p:nvPr>
        </p:nvSpPr>
        <p:spPr>
          <a:xfrm>
            <a:off x="611560" y="1628800"/>
            <a:ext cx="8229600" cy="4096112"/>
          </a:xfrm>
        </p:spPr>
        <p:txBody>
          <a:bodyPr>
            <a:noAutofit/>
          </a:bodyPr>
          <a:lstStyle/>
          <a:p>
            <a:r>
              <a:rPr lang="fr-FR" sz="3600" dirty="0" smtClean="0"/>
              <a:t>3 phases</a:t>
            </a:r>
          </a:p>
          <a:p>
            <a:pPr lvl="1"/>
            <a:r>
              <a:rPr lang="fr-FR" sz="3200" dirty="0" smtClean="0">
                <a:solidFill>
                  <a:srgbClr val="FF0000"/>
                </a:solidFill>
              </a:rPr>
              <a:t>1° Conception du sujet</a:t>
            </a:r>
          </a:p>
          <a:p>
            <a:pPr lvl="2"/>
            <a:r>
              <a:rPr lang="fr-FR" sz="3200" dirty="0" smtClean="0"/>
              <a:t>Choix de la méthode (question ouverte, QCM,….)</a:t>
            </a:r>
          </a:p>
          <a:p>
            <a:pPr lvl="2"/>
            <a:r>
              <a:rPr lang="fr-FR" sz="3200" dirty="0" smtClean="0"/>
              <a:t>Rédaction des questions </a:t>
            </a:r>
          </a:p>
          <a:p>
            <a:pPr lvl="1"/>
            <a:r>
              <a:rPr lang="fr-FR" sz="3200" dirty="0" smtClean="0">
                <a:solidFill>
                  <a:srgbClr val="FF0000"/>
                </a:solidFill>
              </a:rPr>
              <a:t>2°</a:t>
            </a:r>
            <a:r>
              <a:rPr lang="fr-FR" sz="3200" baseline="0" dirty="0" smtClean="0">
                <a:solidFill>
                  <a:srgbClr val="FF0000"/>
                </a:solidFill>
              </a:rPr>
              <a:t> Correction « brute »</a:t>
            </a:r>
          </a:p>
          <a:p>
            <a:pPr lvl="1"/>
            <a:r>
              <a:rPr lang="fr-FR" sz="3200" baseline="0" dirty="0" smtClean="0"/>
              <a:t>3° « Post » </a:t>
            </a:r>
            <a:r>
              <a:rPr lang="fr-FR" sz="3200" baseline="0" dirty="0" smtClean="0">
                <a:solidFill>
                  <a:srgbClr val="FF0000"/>
                </a:solidFill>
              </a:rPr>
              <a:t>traitement docimologique </a:t>
            </a:r>
            <a:r>
              <a:rPr lang="fr-FR" sz="3200" baseline="0" dirty="0" smtClean="0"/>
              <a:t>et rôle du jury</a:t>
            </a:r>
          </a:p>
        </p:txBody>
      </p:sp>
    </p:spTree>
    <p:extLst>
      <p:ext uri="{BB962C8B-B14F-4D97-AF65-F5344CB8AC3E}">
        <p14:creationId xmlns:p14="http://schemas.microsoft.com/office/powerpoint/2010/main" val="19250769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2</a:t>
            </a:r>
            <a:r>
              <a:rPr lang="fr-FR" baseline="30000" dirty="0" smtClean="0">
                <a:solidFill>
                  <a:srgbClr val="FF0000"/>
                </a:solidFill>
              </a:rPr>
              <a:t>e</a:t>
            </a:r>
            <a:r>
              <a:rPr lang="fr-FR" dirty="0" smtClean="0">
                <a:solidFill>
                  <a:srgbClr val="FF0000"/>
                </a:solidFill>
              </a:rPr>
              <a:t> exercice</a:t>
            </a:r>
            <a:endParaRPr lang="fr-FR" dirty="0">
              <a:solidFill>
                <a:srgbClr val="FF0000"/>
              </a:solidFill>
            </a:endParaRPr>
          </a:p>
        </p:txBody>
      </p:sp>
      <p:sp>
        <p:nvSpPr>
          <p:cNvPr id="3" name="Espace réservé du contenu 2"/>
          <p:cNvSpPr>
            <a:spLocks noGrp="1"/>
          </p:cNvSpPr>
          <p:nvPr>
            <p:ph sz="quarter" idx="1"/>
          </p:nvPr>
        </p:nvSpPr>
        <p:spPr/>
        <p:txBody>
          <a:bodyPr/>
          <a:lstStyle/>
          <a:p>
            <a:r>
              <a:rPr lang="fr-FR" dirty="0" smtClean="0"/>
              <a:t>Pour chacune des situations proposées, trouver le mode d’évaluation le </a:t>
            </a:r>
            <a:r>
              <a:rPr lang="fr-FR" smtClean="0"/>
              <a:t>mieux adapté</a:t>
            </a:r>
            <a:endParaRPr lang="fr-F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Questions rédactionnelles</a:t>
            </a:r>
            <a:endParaRPr lang="fr-FR" dirty="0"/>
          </a:p>
        </p:txBody>
      </p:sp>
      <p:sp>
        <p:nvSpPr>
          <p:cNvPr id="3" name="Espace réservé du contenu 2"/>
          <p:cNvSpPr>
            <a:spLocks noGrp="1"/>
          </p:cNvSpPr>
          <p:nvPr>
            <p:ph sz="quarter" idx="1"/>
          </p:nvPr>
        </p:nvSpPr>
        <p:spPr/>
        <p:txBody>
          <a:bodyPr>
            <a:normAutofit/>
          </a:bodyPr>
          <a:lstStyle/>
          <a:p>
            <a:r>
              <a:rPr lang="fr-FR" dirty="0" smtClean="0">
                <a:solidFill>
                  <a:srgbClr val="FF0000"/>
                </a:solidFill>
              </a:rPr>
              <a:t>Objectifs</a:t>
            </a:r>
            <a:r>
              <a:rPr lang="fr-FR" dirty="0" smtClean="0"/>
              <a:t> :</a:t>
            </a:r>
          </a:p>
          <a:p>
            <a:pPr lvl="1"/>
            <a:r>
              <a:rPr lang="fr-FR" dirty="0"/>
              <a:t>M</a:t>
            </a:r>
            <a:r>
              <a:rPr lang="fr-FR" dirty="0" smtClean="0"/>
              <a:t>ontrer que les étudiants  </a:t>
            </a:r>
            <a:r>
              <a:rPr lang="fr-FR" dirty="0"/>
              <a:t>sont « capables » </a:t>
            </a:r>
            <a:r>
              <a:rPr lang="fr-FR" dirty="0" smtClean="0"/>
              <a:t>:</a:t>
            </a:r>
          </a:p>
          <a:p>
            <a:pPr lvl="2"/>
            <a:r>
              <a:rPr lang="fr-FR" dirty="0" smtClean="0"/>
              <a:t>de lire</a:t>
            </a:r>
            <a:r>
              <a:rPr lang="fr-FR" dirty="0"/>
              <a:t> </a:t>
            </a:r>
            <a:r>
              <a:rPr lang="fr-FR" dirty="0" smtClean="0"/>
              <a:t>et de comprendre la question</a:t>
            </a:r>
          </a:p>
          <a:p>
            <a:pPr lvl="2"/>
            <a:r>
              <a:rPr lang="fr-FR" dirty="0" smtClean="0"/>
              <a:t>d'analyser</a:t>
            </a:r>
            <a:r>
              <a:rPr lang="fr-FR" dirty="0"/>
              <a:t>, </a:t>
            </a:r>
          </a:p>
          <a:p>
            <a:pPr lvl="2"/>
            <a:r>
              <a:rPr lang="fr-FR" dirty="0" smtClean="0"/>
              <a:t>d’argumenter,</a:t>
            </a:r>
          </a:p>
          <a:p>
            <a:pPr lvl="2"/>
            <a:r>
              <a:rPr lang="fr-FR" dirty="0" smtClean="0"/>
              <a:t>de </a:t>
            </a:r>
            <a:r>
              <a:rPr lang="fr-FR" dirty="0"/>
              <a:t>faire preuve des capacités de synthèse, </a:t>
            </a:r>
            <a:endParaRPr lang="fr-FR" dirty="0" smtClean="0"/>
          </a:p>
          <a:p>
            <a:pPr lvl="2"/>
            <a:r>
              <a:rPr lang="fr-FR" dirty="0" smtClean="0"/>
              <a:t>d’écrire un document structuré</a:t>
            </a:r>
          </a:p>
          <a:p>
            <a:r>
              <a:rPr lang="fr-FR" dirty="0" smtClean="0"/>
              <a:t>Développer l’esprit critique</a:t>
            </a:r>
          </a:p>
          <a:p>
            <a:r>
              <a:rPr lang="fr-FR" dirty="0" smtClean="0"/>
              <a:t>Mais :</a:t>
            </a:r>
          </a:p>
          <a:p>
            <a:pPr lvl="1"/>
            <a:r>
              <a:rPr lang="fr-FR" sz="2500" dirty="0" smtClean="0"/>
              <a:t>Limite </a:t>
            </a:r>
            <a:r>
              <a:rPr lang="fr-FR" sz="2500" dirty="0"/>
              <a:t>l'étendue </a:t>
            </a:r>
            <a:r>
              <a:rPr lang="fr-FR" sz="2500" dirty="0" smtClean="0"/>
              <a:t>de l'investigation </a:t>
            </a:r>
            <a:r>
              <a:rPr lang="fr-FR" sz="2500" dirty="0"/>
              <a:t>des connaissances des </a:t>
            </a:r>
            <a:r>
              <a:rPr lang="fr-FR" sz="2500" dirty="0" smtClean="0"/>
              <a:t>étudiants</a:t>
            </a:r>
          </a:p>
          <a:p>
            <a:pPr lvl="1"/>
            <a:r>
              <a:rPr lang="fr-FR" dirty="0" smtClean="0"/>
              <a:t>Difficulté de la correction</a:t>
            </a:r>
            <a:endParaRPr lang="fr-FR" dirty="0"/>
          </a:p>
        </p:txBody>
      </p:sp>
    </p:spTree>
    <p:extLst>
      <p:ext uri="{BB962C8B-B14F-4D97-AF65-F5344CB8AC3E}">
        <p14:creationId xmlns:p14="http://schemas.microsoft.com/office/powerpoint/2010/main" val="28655232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QROC</a:t>
            </a:r>
            <a:endParaRPr lang="fr-FR" dirty="0"/>
          </a:p>
        </p:txBody>
      </p:sp>
      <p:sp>
        <p:nvSpPr>
          <p:cNvPr id="3" name="Espace réservé du contenu 2"/>
          <p:cNvSpPr>
            <a:spLocks noGrp="1"/>
          </p:cNvSpPr>
          <p:nvPr>
            <p:ph sz="quarter" idx="1"/>
          </p:nvPr>
        </p:nvSpPr>
        <p:spPr>
          <a:xfrm>
            <a:off x="457200" y="1075184"/>
            <a:ext cx="8507288" cy="5090120"/>
          </a:xfrm>
        </p:spPr>
        <p:txBody>
          <a:bodyPr>
            <a:noAutofit/>
          </a:bodyPr>
          <a:lstStyle/>
          <a:p>
            <a:r>
              <a:rPr lang="fr-FR" sz="3200" dirty="0" smtClean="0"/>
              <a:t>Question rédactionnelle à réponse ouverte et courte</a:t>
            </a:r>
          </a:p>
          <a:p>
            <a:r>
              <a:rPr lang="fr-FR" sz="3200" dirty="0" smtClean="0"/>
              <a:t>Avantage :</a:t>
            </a:r>
          </a:p>
          <a:p>
            <a:pPr lvl="1"/>
            <a:r>
              <a:rPr lang="fr-FR" sz="3200" dirty="0"/>
              <a:t>Explore les connaissances des candidats sur de nombreux sujets d'un enseignement</a:t>
            </a:r>
          </a:p>
          <a:p>
            <a:r>
              <a:rPr lang="fr-FR" sz="3200" dirty="0" smtClean="0"/>
              <a:t>Inconvénients</a:t>
            </a:r>
          </a:p>
          <a:p>
            <a:pPr lvl="1"/>
            <a:r>
              <a:rPr lang="fr-FR" sz="2800" dirty="0" smtClean="0"/>
              <a:t>Correction manuelle</a:t>
            </a:r>
          </a:p>
          <a:p>
            <a:pPr lvl="1"/>
            <a:r>
              <a:rPr lang="fr-FR" sz="2800" dirty="0" smtClean="0"/>
              <a:t>Difficultés de la grille</a:t>
            </a:r>
          </a:p>
          <a:p>
            <a:pPr lvl="2"/>
            <a:r>
              <a:rPr lang="fr-FR" sz="2800" dirty="0" smtClean="0"/>
              <a:t>Liste de mots clés…</a:t>
            </a:r>
          </a:p>
          <a:p>
            <a:r>
              <a:rPr lang="fr-FR" sz="3200" dirty="0" smtClean="0"/>
              <a:t>Cas clinique de l’ECN</a:t>
            </a:r>
          </a:p>
          <a:p>
            <a:pPr lvl="1"/>
            <a:endParaRPr lang="fr-FR" sz="2800" dirty="0"/>
          </a:p>
        </p:txBody>
      </p:sp>
    </p:spTree>
    <p:extLst>
      <p:ext uri="{BB962C8B-B14F-4D97-AF65-F5344CB8AC3E}">
        <p14:creationId xmlns:p14="http://schemas.microsoft.com/office/powerpoint/2010/main" val="29841542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Question</a:t>
            </a:r>
            <a:r>
              <a:rPr lang="fr-FR" baseline="0" dirty="0" smtClean="0"/>
              <a:t> à Choix Multiple</a:t>
            </a:r>
            <a:endParaRPr lang="fr-FR" dirty="0"/>
          </a:p>
        </p:txBody>
      </p:sp>
      <p:sp>
        <p:nvSpPr>
          <p:cNvPr id="3" name="Espace réservé du contenu 2"/>
          <p:cNvSpPr>
            <a:spLocks noGrp="1"/>
          </p:cNvSpPr>
          <p:nvPr>
            <p:ph sz="quarter" idx="1"/>
          </p:nvPr>
        </p:nvSpPr>
        <p:spPr/>
        <p:txBody>
          <a:bodyPr>
            <a:noAutofit/>
          </a:bodyPr>
          <a:lstStyle/>
          <a:p>
            <a:r>
              <a:rPr lang="fr-FR" sz="2800" dirty="0" smtClean="0"/>
              <a:t>Question fermée</a:t>
            </a:r>
          </a:p>
          <a:p>
            <a:pPr lvl="1"/>
            <a:r>
              <a:rPr lang="fr-FR" sz="2400" dirty="0" smtClean="0"/>
              <a:t>Un</a:t>
            </a:r>
            <a:r>
              <a:rPr lang="fr-FR" sz="2400" baseline="0" dirty="0" smtClean="0"/>
              <a:t> énoncé</a:t>
            </a:r>
          </a:p>
          <a:p>
            <a:pPr lvl="1"/>
            <a:r>
              <a:rPr lang="fr-FR" sz="2400" baseline="0" dirty="0" smtClean="0"/>
              <a:t>Plusieurs propositions</a:t>
            </a:r>
          </a:p>
          <a:p>
            <a:pPr lvl="2"/>
            <a:r>
              <a:rPr lang="fr-FR" sz="2400" dirty="0" smtClean="0"/>
              <a:t>Dont une est juste,</a:t>
            </a:r>
            <a:r>
              <a:rPr lang="fr-FR" sz="2400" baseline="0" dirty="0" smtClean="0"/>
              <a:t> les autres fausses : QCM Simple (qcm)</a:t>
            </a:r>
          </a:p>
          <a:p>
            <a:pPr lvl="2"/>
            <a:r>
              <a:rPr lang="fr-FR" sz="2400" baseline="0" dirty="0" smtClean="0"/>
              <a:t>Dont plusieurs sont justes : QCM </a:t>
            </a:r>
            <a:r>
              <a:rPr lang="fr-FR" sz="2400" dirty="0"/>
              <a:t>M</a:t>
            </a:r>
            <a:r>
              <a:rPr lang="fr-FR" sz="2400" baseline="0" dirty="0" smtClean="0"/>
              <a:t>ultiple (</a:t>
            </a:r>
            <a:r>
              <a:rPr lang="fr-FR" sz="2400" baseline="0" dirty="0" err="1" smtClean="0"/>
              <a:t>multiselection</a:t>
            </a:r>
            <a:r>
              <a:rPr lang="fr-FR" sz="2400" baseline="0" dirty="0" smtClean="0"/>
              <a:t>)</a:t>
            </a:r>
          </a:p>
          <a:p>
            <a:pPr lvl="1"/>
            <a:r>
              <a:rPr lang="fr-FR" sz="2400" dirty="0" smtClean="0"/>
              <a:t>Le nombre de propositions est variables en général de 3 à 5</a:t>
            </a:r>
          </a:p>
          <a:p>
            <a:pPr lvl="1"/>
            <a:r>
              <a:rPr lang="fr-FR" sz="2400" dirty="0" smtClean="0"/>
              <a:t>Présentation</a:t>
            </a:r>
          </a:p>
          <a:p>
            <a:pPr lvl="2"/>
            <a:r>
              <a:rPr lang="fr-FR" sz="2400" dirty="0" smtClean="0"/>
              <a:t>Forme habituelle : on coche les propositions justes</a:t>
            </a:r>
          </a:p>
          <a:p>
            <a:pPr lvl="2"/>
            <a:r>
              <a:rPr lang="fr-FR" sz="2400" dirty="0" smtClean="0"/>
              <a:t>Forme vrai/faux : on coche pour chaque proposition si elle est vraie ou fausse</a:t>
            </a:r>
          </a:p>
          <a:p>
            <a:pPr lvl="3"/>
            <a:r>
              <a:rPr lang="fr-FR" sz="2000" dirty="0" smtClean="0"/>
              <a:t>Cette façon permet de prendre ne compte la notion « Je ne sais pas »</a:t>
            </a:r>
          </a:p>
        </p:txBody>
      </p:sp>
    </p:spTree>
    <p:extLst>
      <p:ext uri="{BB962C8B-B14F-4D97-AF65-F5344CB8AC3E}">
        <p14:creationId xmlns:p14="http://schemas.microsoft.com/office/powerpoint/2010/main" val="17182178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a:t>
            </a:r>
            <a:endParaRPr lang="fr-FR" dirty="0"/>
          </a:p>
        </p:txBody>
      </p:sp>
      <p:sp>
        <p:nvSpPr>
          <p:cNvPr id="3" name="Espace réservé du contenu 2"/>
          <p:cNvSpPr>
            <a:spLocks noGrp="1"/>
          </p:cNvSpPr>
          <p:nvPr>
            <p:ph sz="quarter" idx="1"/>
          </p:nvPr>
        </p:nvSpPr>
        <p:spPr/>
        <p:txBody>
          <a:bodyPr/>
          <a:lstStyle/>
          <a:p>
            <a:r>
              <a:rPr lang="fr-FR" dirty="0" smtClean="0"/>
              <a:t>Finalité initiale : tester les connaissances en</a:t>
            </a:r>
            <a:r>
              <a:rPr lang="fr-FR" baseline="0" dirty="0" smtClean="0"/>
              <a:t> balayant largement le programme</a:t>
            </a:r>
          </a:p>
          <a:p>
            <a:r>
              <a:rPr lang="fr-FR" baseline="0" dirty="0" smtClean="0"/>
              <a:t>Mais dans le cadre de l’épreuve</a:t>
            </a:r>
          </a:p>
          <a:p>
            <a:pPr lvl="1"/>
            <a:r>
              <a:rPr lang="fr-FR" dirty="0" smtClean="0"/>
              <a:t>On peut faire des QCM « intelligents » qui peuvent tester un raisonnement</a:t>
            </a:r>
          </a:p>
          <a:p>
            <a:pPr lvl="2"/>
            <a:r>
              <a:rPr lang="fr-FR" dirty="0" smtClean="0"/>
              <a:t>QCM en cascade….</a:t>
            </a:r>
          </a:p>
          <a:p>
            <a:r>
              <a:rPr lang="fr-FR" dirty="0" smtClean="0"/>
              <a:t>Application : très nombreuses dans tous les domaines</a:t>
            </a:r>
          </a:p>
          <a:p>
            <a:pPr lvl="1"/>
            <a:r>
              <a:rPr lang="fr-FR" dirty="0" smtClean="0"/>
              <a:t>Aéronautique : Epreuve théorique des examens de pilote du pilote privé au pilote de ligne</a:t>
            </a:r>
          </a:p>
          <a:p>
            <a:pPr lvl="1"/>
            <a:r>
              <a:rPr lang="fr-FR" dirty="0" smtClean="0"/>
              <a:t>Permis de conduire</a:t>
            </a:r>
          </a:p>
          <a:p>
            <a:pPr lvl="1"/>
            <a:r>
              <a:rPr lang="fr-FR" dirty="0" smtClean="0"/>
              <a:t>Médecine : PACES</a:t>
            </a:r>
          </a:p>
        </p:txBody>
      </p:sp>
    </p:spTree>
    <p:extLst>
      <p:ext uri="{BB962C8B-B14F-4D97-AF65-F5344CB8AC3E}">
        <p14:creationId xmlns:p14="http://schemas.microsoft.com/office/powerpoint/2010/main" val="37828068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a:t>
            </a:r>
            <a:endParaRPr lang="fr-FR" dirty="0"/>
          </a:p>
        </p:txBody>
      </p:sp>
      <p:sp>
        <p:nvSpPr>
          <p:cNvPr id="3" name="Espace réservé du contenu 2"/>
          <p:cNvSpPr>
            <a:spLocks noGrp="1"/>
          </p:cNvSpPr>
          <p:nvPr>
            <p:ph sz="quarter" idx="1"/>
          </p:nvPr>
        </p:nvSpPr>
        <p:spPr/>
        <p:txBody>
          <a:bodyPr>
            <a:normAutofit/>
          </a:bodyPr>
          <a:lstStyle/>
          <a:p>
            <a:r>
              <a:rPr lang="fr-FR" sz="3200" dirty="0" smtClean="0">
                <a:solidFill>
                  <a:srgbClr val="FF0000"/>
                </a:solidFill>
              </a:rPr>
              <a:t>Avantages</a:t>
            </a:r>
            <a:r>
              <a:rPr lang="fr-FR" sz="3200" dirty="0" smtClean="0"/>
              <a:t> : </a:t>
            </a:r>
          </a:p>
          <a:p>
            <a:pPr lvl="1"/>
            <a:r>
              <a:rPr lang="fr-FR" sz="3200" dirty="0" smtClean="0"/>
              <a:t>Explore </a:t>
            </a:r>
            <a:r>
              <a:rPr lang="fr-FR" sz="3200" dirty="0"/>
              <a:t>les connaissances </a:t>
            </a:r>
            <a:r>
              <a:rPr lang="fr-FR" sz="3200" dirty="0" smtClean="0"/>
              <a:t>des </a:t>
            </a:r>
            <a:r>
              <a:rPr lang="fr-FR" sz="3600" dirty="0" smtClean="0"/>
              <a:t>candidats </a:t>
            </a:r>
            <a:r>
              <a:rPr lang="fr-FR" sz="3600" dirty="0"/>
              <a:t>sur de nombreux sujets d'un </a:t>
            </a:r>
            <a:r>
              <a:rPr lang="fr-FR" sz="3600" dirty="0" smtClean="0"/>
              <a:t>enseignement</a:t>
            </a:r>
          </a:p>
          <a:p>
            <a:pPr lvl="1"/>
            <a:r>
              <a:rPr lang="fr-FR" sz="2800" dirty="0" smtClean="0"/>
              <a:t>Correction automatique</a:t>
            </a:r>
          </a:p>
          <a:p>
            <a:pPr lvl="2"/>
            <a:r>
              <a:rPr lang="fr-FR" sz="2800" dirty="0" smtClean="0"/>
              <a:t>Manuelle : transparent</a:t>
            </a:r>
          </a:p>
          <a:p>
            <a:pPr lvl="2"/>
            <a:r>
              <a:rPr lang="fr-FR" sz="2800" dirty="0" smtClean="0"/>
              <a:t>Informatique :</a:t>
            </a:r>
          </a:p>
          <a:p>
            <a:pPr lvl="3"/>
            <a:r>
              <a:rPr lang="fr-FR" sz="2400" dirty="0" smtClean="0"/>
              <a:t>Feuille de marque</a:t>
            </a:r>
          </a:p>
          <a:p>
            <a:pPr lvl="3"/>
            <a:r>
              <a:rPr lang="fr-FR" sz="2400" dirty="0" smtClean="0"/>
              <a:t>Boitier</a:t>
            </a:r>
            <a:r>
              <a:rPr lang="fr-FR" sz="2400" baseline="0" dirty="0" smtClean="0"/>
              <a:t> individuel</a:t>
            </a:r>
          </a:p>
        </p:txBody>
      </p:sp>
    </p:spTree>
    <p:extLst>
      <p:ext uri="{BB962C8B-B14F-4D97-AF65-F5344CB8AC3E}">
        <p14:creationId xmlns:p14="http://schemas.microsoft.com/office/powerpoint/2010/main" val="35723149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a:t>
            </a:r>
            <a:endParaRPr lang="fr-FR" dirty="0"/>
          </a:p>
        </p:txBody>
      </p:sp>
      <p:sp>
        <p:nvSpPr>
          <p:cNvPr id="3" name="Espace réservé du contenu 2"/>
          <p:cNvSpPr>
            <a:spLocks noGrp="1"/>
          </p:cNvSpPr>
          <p:nvPr>
            <p:ph sz="quarter" idx="1"/>
          </p:nvPr>
        </p:nvSpPr>
        <p:spPr/>
        <p:txBody>
          <a:bodyPr>
            <a:normAutofit/>
          </a:bodyPr>
          <a:lstStyle/>
          <a:p>
            <a:r>
              <a:rPr lang="fr-FR" sz="3200" dirty="0" smtClean="0">
                <a:solidFill>
                  <a:srgbClr val="FF0000"/>
                </a:solidFill>
              </a:rPr>
              <a:t>Inconvénients</a:t>
            </a:r>
          </a:p>
          <a:p>
            <a:pPr lvl="1"/>
            <a:r>
              <a:rPr lang="fr-FR" sz="2800" dirty="0" smtClean="0"/>
              <a:t>Difficulté de rédaction</a:t>
            </a:r>
          </a:p>
          <a:p>
            <a:pPr lvl="1"/>
            <a:r>
              <a:rPr lang="fr-FR" sz="2800" dirty="0" smtClean="0"/>
              <a:t>Réponses au hasard</a:t>
            </a:r>
          </a:p>
          <a:p>
            <a:pPr lvl="1"/>
            <a:r>
              <a:rPr lang="fr-FR" sz="2800" dirty="0" smtClean="0"/>
              <a:t>Perversité du raisonnement : </a:t>
            </a:r>
          </a:p>
          <a:p>
            <a:pPr lvl="2"/>
            <a:r>
              <a:rPr lang="fr-FR" sz="2800" dirty="0" smtClean="0"/>
              <a:t>chercher les propositions fausses</a:t>
            </a:r>
          </a:p>
          <a:p>
            <a:pPr lvl="2"/>
            <a:r>
              <a:rPr lang="fr-FR" sz="2800" dirty="0" smtClean="0"/>
              <a:t>Récurrence statistique (pour un enseignant les assertions vraies sont souvent au même endroit ou caractérisées par des éléments comme la longueur)</a:t>
            </a:r>
            <a:endParaRPr lang="fr-FR" sz="2800" dirty="0"/>
          </a:p>
        </p:txBody>
      </p:sp>
    </p:spTree>
    <p:extLst>
      <p:ext uri="{BB962C8B-B14F-4D97-AF65-F5344CB8AC3E}">
        <p14:creationId xmlns:p14="http://schemas.microsoft.com/office/powerpoint/2010/main" val="30367358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 Correction</a:t>
            </a:r>
            <a:endParaRPr lang="fr-FR" dirty="0"/>
          </a:p>
        </p:txBody>
      </p:sp>
      <p:sp>
        <p:nvSpPr>
          <p:cNvPr id="3" name="Espace réservé du contenu 2"/>
          <p:cNvSpPr>
            <a:spLocks noGrp="1"/>
          </p:cNvSpPr>
          <p:nvPr>
            <p:ph sz="quarter" idx="1"/>
          </p:nvPr>
        </p:nvSpPr>
        <p:spPr>
          <a:xfrm>
            <a:off x="457200" y="1219200"/>
            <a:ext cx="8229600" cy="5090120"/>
          </a:xfrm>
        </p:spPr>
        <p:txBody>
          <a:bodyPr>
            <a:normAutofit/>
          </a:bodyPr>
          <a:lstStyle/>
          <a:p>
            <a:r>
              <a:rPr lang="fr-FR" sz="3200" dirty="0" smtClean="0"/>
              <a:t>QCM présentation traditionnelle</a:t>
            </a:r>
          </a:p>
          <a:p>
            <a:pPr lvl="1"/>
            <a:r>
              <a:rPr lang="fr-FR" sz="2800" dirty="0" smtClean="0">
                <a:solidFill>
                  <a:srgbClr val="FF0000"/>
                </a:solidFill>
              </a:rPr>
              <a:t>QCM « simple » : </a:t>
            </a:r>
          </a:p>
          <a:p>
            <a:pPr lvl="2"/>
            <a:r>
              <a:rPr lang="fr-FR" sz="2800" dirty="0" smtClean="0"/>
              <a:t>L’étudiant </a:t>
            </a:r>
            <a:r>
              <a:rPr lang="fr-FR" sz="2800" dirty="0"/>
              <a:t>a</a:t>
            </a:r>
            <a:r>
              <a:rPr lang="fr-FR" sz="2800" dirty="0" smtClean="0"/>
              <a:t> coché uniquement </a:t>
            </a:r>
            <a:r>
              <a:rPr lang="fr-FR" sz="2800" baseline="0" dirty="0" smtClean="0"/>
              <a:t> la seule réponse exacte, il a les points attribués à la QCM sinon</a:t>
            </a:r>
            <a:r>
              <a:rPr lang="fr-FR" sz="2800" dirty="0" smtClean="0"/>
              <a:t> il a 0</a:t>
            </a:r>
            <a:endParaRPr lang="fr-FR" sz="2800" baseline="0" dirty="0" smtClean="0"/>
          </a:p>
          <a:p>
            <a:pPr lvl="1"/>
            <a:r>
              <a:rPr lang="fr-FR" sz="2800" dirty="0" smtClean="0">
                <a:solidFill>
                  <a:srgbClr val="FF0000"/>
                </a:solidFill>
              </a:rPr>
              <a:t>QCM « à réponse multiple »</a:t>
            </a:r>
          </a:p>
          <a:p>
            <a:pPr lvl="2"/>
            <a:r>
              <a:rPr lang="fr-FR" sz="2800" b="1" dirty="0" smtClean="0"/>
              <a:t>Conformité stricte </a:t>
            </a:r>
            <a:r>
              <a:rPr lang="fr-FR" sz="2800" dirty="0" smtClean="0"/>
              <a:t>: l’étudiant a coché toutes les propositions exactes, il </a:t>
            </a:r>
            <a:r>
              <a:rPr lang="fr-FR" sz="2800" dirty="0"/>
              <a:t>a les points attribués à la QCM sinon il a </a:t>
            </a:r>
            <a:r>
              <a:rPr lang="fr-FR" sz="2800" dirty="0" smtClean="0"/>
              <a:t>0</a:t>
            </a:r>
          </a:p>
        </p:txBody>
      </p:sp>
    </p:spTree>
    <p:extLst>
      <p:ext uri="{BB962C8B-B14F-4D97-AF65-F5344CB8AC3E}">
        <p14:creationId xmlns:p14="http://schemas.microsoft.com/office/powerpoint/2010/main" val="1244032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Objectifs</a:t>
            </a:r>
            <a:r>
              <a:rPr lang="fr-FR" baseline="0" dirty="0" smtClean="0"/>
              <a:t> et modalités d’apprentissage</a:t>
            </a:r>
            <a:endParaRPr lang="fr-FR" dirty="0"/>
          </a:p>
        </p:txBody>
      </p:sp>
      <p:sp>
        <p:nvSpPr>
          <p:cNvPr id="3" name="Espace réservé du contenu 2"/>
          <p:cNvSpPr>
            <a:spLocks noGrp="1"/>
          </p:cNvSpPr>
          <p:nvPr>
            <p:ph sz="quarter" idx="1"/>
          </p:nvPr>
        </p:nvSpPr>
        <p:spPr>
          <a:xfrm>
            <a:off x="457200" y="1219200"/>
            <a:ext cx="8363272" cy="5234136"/>
          </a:xfrm>
        </p:spPr>
        <p:txBody>
          <a:bodyPr>
            <a:normAutofit/>
          </a:bodyPr>
          <a:lstStyle/>
          <a:p>
            <a:pPr lvl="1"/>
            <a:r>
              <a:rPr lang="fr-FR" sz="3200" dirty="0" smtClean="0"/>
              <a:t>Déterminent </a:t>
            </a:r>
            <a:r>
              <a:rPr lang="fr-FR" sz="3200" dirty="0" smtClean="0"/>
              <a:t>les modalités d’apprentissage</a:t>
            </a:r>
          </a:p>
          <a:p>
            <a:pPr lvl="2"/>
            <a:r>
              <a:rPr lang="fr-FR" sz="3200" dirty="0" smtClean="0"/>
              <a:t>Les étudiants adoptent les stratégies qu’ils estiment les plus efficaces et les plus efficientes pour réussir</a:t>
            </a:r>
          </a:p>
          <a:p>
            <a:pPr lvl="3"/>
            <a:r>
              <a:rPr lang="fr-FR" sz="2800" dirty="0" smtClean="0">
                <a:solidFill>
                  <a:srgbClr val="FF0000"/>
                </a:solidFill>
              </a:rPr>
              <a:t>Lorsque les épreuves et l’enseignement ne correspondent pas aux besoins, l’apprentissage s’effectue en marge de la formation ; l’étudiant devient autodidacte</a:t>
            </a:r>
          </a:p>
          <a:p>
            <a:pPr lvl="1"/>
            <a:r>
              <a:rPr lang="fr-FR" sz="3200" dirty="0" smtClean="0"/>
              <a:t>Un fait : Un minimum d’énergie est mis en œuvre pour satisfaire aux examens</a:t>
            </a:r>
          </a:p>
        </p:txBody>
      </p:sp>
    </p:spTree>
    <p:extLst>
      <p:ext uri="{BB962C8B-B14F-4D97-AF65-F5344CB8AC3E}">
        <p14:creationId xmlns:p14="http://schemas.microsoft.com/office/powerpoint/2010/main" val="10427523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 Correction</a:t>
            </a:r>
            <a:endParaRPr lang="fr-FR" dirty="0"/>
          </a:p>
        </p:txBody>
      </p:sp>
      <p:sp>
        <p:nvSpPr>
          <p:cNvPr id="3" name="Espace réservé du contenu 2"/>
          <p:cNvSpPr>
            <a:spLocks noGrp="1"/>
          </p:cNvSpPr>
          <p:nvPr>
            <p:ph sz="quarter" idx="1"/>
          </p:nvPr>
        </p:nvSpPr>
        <p:spPr>
          <a:xfrm>
            <a:off x="457200" y="1219200"/>
            <a:ext cx="8229600" cy="5090120"/>
          </a:xfrm>
        </p:spPr>
        <p:txBody>
          <a:bodyPr>
            <a:normAutofit/>
          </a:bodyPr>
          <a:lstStyle/>
          <a:p>
            <a:pPr lvl="1"/>
            <a:r>
              <a:rPr lang="fr-FR" sz="2800" dirty="0" smtClean="0">
                <a:solidFill>
                  <a:srgbClr val="FF0000"/>
                </a:solidFill>
              </a:rPr>
              <a:t>QCM « à réponse multiple »</a:t>
            </a:r>
          </a:p>
          <a:p>
            <a:pPr lvl="2"/>
            <a:r>
              <a:rPr lang="fr-FR" sz="2800" b="1" dirty="0" smtClean="0"/>
              <a:t>Conformité partielle </a:t>
            </a:r>
            <a:r>
              <a:rPr lang="fr-FR" sz="2800" dirty="0" smtClean="0"/>
              <a:t>: </a:t>
            </a:r>
          </a:p>
          <a:p>
            <a:pPr lvl="3"/>
            <a:r>
              <a:rPr lang="fr-FR" sz="2400" dirty="0" smtClean="0"/>
              <a:t>L’étudiant a coché une partie des propositions exactes et aucune des propositions fausses, il a une partie des points </a:t>
            </a:r>
            <a:r>
              <a:rPr lang="fr-FR" sz="2400" dirty="0"/>
              <a:t>attribués à la </a:t>
            </a:r>
            <a:r>
              <a:rPr lang="fr-FR" sz="2400" dirty="0" smtClean="0"/>
              <a:t>QCM, </a:t>
            </a:r>
            <a:r>
              <a:rPr lang="fr-FR" sz="2400" dirty="0"/>
              <a:t>sinon il a 0</a:t>
            </a:r>
          </a:p>
          <a:p>
            <a:pPr lvl="3"/>
            <a:r>
              <a:rPr lang="fr-FR" sz="2800" i="1" dirty="0" smtClean="0"/>
              <a:t>Par exemple Une QCM valorisé 6 points  comporte 5 propositions dont 3 sont exactes, L’étudiant n’a coché aucune proposition fausse mais</a:t>
            </a:r>
          </a:p>
          <a:p>
            <a:pPr lvl="4"/>
            <a:r>
              <a:rPr lang="fr-FR" sz="2400" i="1" dirty="0" smtClean="0"/>
              <a:t>Il a coché une seule proposition juste : il a 2 points, Il  coché 2 des 3 propositions justes, il a 4 points, il a coché les 3 propositions juste, il a 6 points</a:t>
            </a:r>
          </a:p>
          <a:p>
            <a:pPr lvl="4"/>
            <a:r>
              <a:rPr lang="fr-FR" sz="2400" i="1" dirty="0" smtClean="0"/>
              <a:t>Barème linéaire</a:t>
            </a:r>
          </a:p>
        </p:txBody>
      </p:sp>
    </p:spTree>
    <p:extLst>
      <p:ext uri="{BB962C8B-B14F-4D97-AF65-F5344CB8AC3E}">
        <p14:creationId xmlns:p14="http://schemas.microsoft.com/office/powerpoint/2010/main" val="42947906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 Correction</a:t>
            </a:r>
            <a:endParaRPr lang="fr-FR" dirty="0"/>
          </a:p>
        </p:txBody>
      </p:sp>
      <p:sp>
        <p:nvSpPr>
          <p:cNvPr id="3" name="Espace réservé du contenu 2"/>
          <p:cNvSpPr>
            <a:spLocks noGrp="1"/>
          </p:cNvSpPr>
          <p:nvPr>
            <p:ph sz="quarter" idx="1"/>
          </p:nvPr>
        </p:nvSpPr>
        <p:spPr>
          <a:xfrm>
            <a:off x="457200" y="1219200"/>
            <a:ext cx="8229600" cy="5090120"/>
          </a:xfrm>
        </p:spPr>
        <p:txBody>
          <a:bodyPr>
            <a:normAutofit/>
          </a:bodyPr>
          <a:lstStyle/>
          <a:p>
            <a:pPr lvl="1"/>
            <a:r>
              <a:rPr lang="fr-FR" sz="3200" dirty="0" smtClean="0">
                <a:solidFill>
                  <a:srgbClr val="FF0000"/>
                </a:solidFill>
              </a:rPr>
              <a:t>QCM « à réponse multiple »</a:t>
            </a:r>
          </a:p>
          <a:p>
            <a:pPr lvl="3"/>
            <a:r>
              <a:rPr lang="fr-FR" sz="2800" b="1" dirty="0" smtClean="0"/>
              <a:t>D’autres barèmes </a:t>
            </a:r>
            <a:r>
              <a:rPr lang="fr-FR" sz="2800" dirty="0" smtClean="0"/>
              <a:t>peuvent être utilisés :</a:t>
            </a:r>
          </a:p>
          <a:p>
            <a:pPr lvl="4"/>
            <a:r>
              <a:rPr lang="fr-FR" sz="2400" dirty="0" smtClean="0"/>
              <a:t>Barème non linéaire :  Avec l’exemple cité, si l’étudiant à coché les 3 propositions exactes, il a 6 points, 2 propositions parmi les 3 il a 2 points et 0 si il n’a coché qu’une proposition</a:t>
            </a:r>
          </a:p>
          <a:p>
            <a:pPr lvl="3"/>
            <a:r>
              <a:rPr lang="fr-FR" sz="2800" b="1" dirty="0" smtClean="0"/>
              <a:t>Conformité à un cadre </a:t>
            </a:r>
            <a:r>
              <a:rPr lang="fr-FR" sz="2800" dirty="0" smtClean="0"/>
              <a:t>(profil) de réponse</a:t>
            </a:r>
          </a:p>
          <a:p>
            <a:pPr lvl="4"/>
            <a:r>
              <a:rPr lang="fr-FR" sz="2400" dirty="0"/>
              <a:t>on attribue une certain nombre de </a:t>
            </a:r>
            <a:r>
              <a:rPr lang="fr-FR" sz="2400" dirty="0" smtClean="0"/>
              <a:t>points pour des profils de réponses combinant des propositions exactes et fausses, </a:t>
            </a:r>
          </a:p>
        </p:txBody>
      </p:sp>
    </p:spTree>
    <p:extLst>
      <p:ext uri="{BB962C8B-B14F-4D97-AF65-F5344CB8AC3E}">
        <p14:creationId xmlns:p14="http://schemas.microsoft.com/office/powerpoint/2010/main" val="39481541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 Post traitement docimologique</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Chaque</a:t>
            </a:r>
            <a:r>
              <a:rPr lang="fr-FR" baseline="0" dirty="0" smtClean="0"/>
              <a:t> QCM peut avoir une pondération</a:t>
            </a:r>
          </a:p>
          <a:p>
            <a:pPr lvl="1"/>
            <a:r>
              <a:rPr lang="fr-FR" dirty="0" smtClean="0"/>
              <a:t>A priori décidée par l’enseignant lors de la création du sujet</a:t>
            </a:r>
          </a:p>
          <a:p>
            <a:pPr lvl="1"/>
            <a:r>
              <a:rPr lang="fr-FR" dirty="0" smtClean="0"/>
              <a:t>A</a:t>
            </a:r>
            <a:r>
              <a:rPr lang="fr-FR" baseline="0" dirty="0" smtClean="0"/>
              <a:t> postériori calculée à partir de l’ensemble des réponses des étudiant</a:t>
            </a:r>
            <a:r>
              <a:rPr lang="fr-FR" dirty="0" smtClean="0"/>
              <a:t> par prise ne compte de la fraction de réussite :</a:t>
            </a:r>
          </a:p>
          <a:p>
            <a:pPr lvl="2"/>
            <a:r>
              <a:rPr lang="fr-FR" dirty="0" smtClean="0"/>
              <a:t>Exemple une QCM qui a été répondue de façon exacte (FR) par 90% des étudiants sera mieux valorisée qu’une question avec une FR de 10% : On pénalise les étudiants qui ne savent pas ce que « tout » le monde sait.</a:t>
            </a:r>
          </a:p>
          <a:p>
            <a:r>
              <a:rPr lang="fr-FR" dirty="0" smtClean="0"/>
              <a:t>On doit ramener les notes brutes à une note finale dans la fourchette imposée</a:t>
            </a:r>
          </a:p>
          <a:p>
            <a:pPr lvl="1"/>
            <a:r>
              <a:rPr lang="fr-FR" dirty="0" smtClean="0"/>
              <a:t>Transformation linéaire mais</a:t>
            </a:r>
          </a:p>
          <a:p>
            <a:pPr lvl="2"/>
            <a:r>
              <a:rPr lang="fr-FR" dirty="0" smtClean="0"/>
              <a:t>Utilisation du minimum théorique et du maximum théorique</a:t>
            </a:r>
          </a:p>
          <a:p>
            <a:pPr lvl="2"/>
            <a:r>
              <a:rPr lang="fr-FR" dirty="0" smtClean="0"/>
              <a:t>Utilisation du minimum observé et du maximum observé</a:t>
            </a:r>
          </a:p>
          <a:p>
            <a:pPr lvl="2"/>
            <a:r>
              <a:rPr lang="fr-FR" dirty="0" smtClean="0"/>
              <a:t>Utilisation du minimum observé et du maximum théorique</a:t>
            </a:r>
          </a:p>
        </p:txBody>
      </p:sp>
    </p:spTree>
    <p:extLst>
      <p:ext uri="{BB962C8B-B14F-4D97-AF65-F5344CB8AC3E}">
        <p14:creationId xmlns:p14="http://schemas.microsoft.com/office/powerpoint/2010/main" val="7612984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avec</a:t>
            </a:r>
            <a:r>
              <a:rPr lang="fr-FR" baseline="0" dirty="0" smtClean="0"/>
              <a:t> présentation Vraie/Faux</a:t>
            </a:r>
            <a:endParaRPr lang="fr-FR" dirty="0"/>
          </a:p>
        </p:txBody>
      </p:sp>
      <p:sp>
        <p:nvSpPr>
          <p:cNvPr id="3" name="Espace réservé du contenu 2"/>
          <p:cNvSpPr>
            <a:spLocks noGrp="1"/>
          </p:cNvSpPr>
          <p:nvPr>
            <p:ph sz="quarter" idx="1"/>
          </p:nvPr>
        </p:nvSpPr>
        <p:spPr/>
        <p:txBody>
          <a:bodyPr>
            <a:noAutofit/>
          </a:bodyPr>
          <a:lstStyle/>
          <a:p>
            <a:r>
              <a:rPr lang="fr-FR" sz="3200" dirty="0" smtClean="0"/>
              <a:t>Possibilité de prendre</a:t>
            </a:r>
            <a:r>
              <a:rPr lang="fr-FR" sz="3200" baseline="0" dirty="0" smtClean="0"/>
              <a:t> en compte « je ne sais pas »</a:t>
            </a:r>
          </a:p>
          <a:p>
            <a:r>
              <a:rPr lang="fr-FR" sz="3200" dirty="0" smtClean="0"/>
              <a:t>Exemple</a:t>
            </a:r>
          </a:p>
          <a:p>
            <a:pPr lvl="1"/>
            <a:r>
              <a:rPr lang="fr-FR" sz="2800" dirty="0" smtClean="0"/>
              <a:t>Réponse attendue 	A :  </a:t>
            </a:r>
            <a:r>
              <a:rPr lang="fr-FR" sz="2800" dirty="0" smtClean="0">
                <a:solidFill>
                  <a:srgbClr val="FF0000"/>
                </a:solidFill>
              </a:rPr>
              <a:t>V</a:t>
            </a:r>
            <a:r>
              <a:rPr lang="fr-FR" sz="2800" dirty="0" smtClean="0"/>
              <a:t>,  B : F, C : </a:t>
            </a:r>
            <a:r>
              <a:rPr lang="fr-FR" sz="2800" dirty="0" smtClean="0">
                <a:solidFill>
                  <a:srgbClr val="FF0000"/>
                </a:solidFill>
              </a:rPr>
              <a:t>V</a:t>
            </a:r>
            <a:r>
              <a:rPr lang="fr-FR" sz="2800" dirty="0" smtClean="0"/>
              <a:t>, D : </a:t>
            </a:r>
            <a:r>
              <a:rPr lang="fr-FR" sz="2800" dirty="0" smtClean="0">
                <a:solidFill>
                  <a:srgbClr val="FF0000"/>
                </a:solidFill>
              </a:rPr>
              <a:t>F</a:t>
            </a:r>
            <a:r>
              <a:rPr lang="fr-FR" sz="2800" dirty="0" smtClean="0"/>
              <a:t>, E : </a:t>
            </a:r>
            <a:r>
              <a:rPr lang="fr-FR" sz="2800" dirty="0" smtClean="0">
                <a:solidFill>
                  <a:srgbClr val="FF0000"/>
                </a:solidFill>
              </a:rPr>
              <a:t>F</a:t>
            </a:r>
          </a:p>
          <a:p>
            <a:pPr lvl="1"/>
            <a:r>
              <a:rPr lang="fr-FR" sz="2800" dirty="0" smtClean="0"/>
              <a:t>Réponse de l’étudiant A </a:t>
            </a:r>
            <a:r>
              <a:rPr lang="fr-FR" sz="2800" dirty="0"/>
              <a:t>:  </a:t>
            </a:r>
            <a:r>
              <a:rPr lang="fr-FR" sz="2800" dirty="0">
                <a:solidFill>
                  <a:srgbClr val="FF0000"/>
                </a:solidFill>
              </a:rPr>
              <a:t>V</a:t>
            </a:r>
            <a:r>
              <a:rPr lang="fr-FR" sz="2800" dirty="0"/>
              <a:t>,  B : </a:t>
            </a:r>
            <a:r>
              <a:rPr lang="fr-FR" sz="2800" dirty="0" smtClean="0"/>
              <a:t>-, </a:t>
            </a:r>
            <a:r>
              <a:rPr lang="fr-FR" sz="2800" dirty="0"/>
              <a:t>C : </a:t>
            </a:r>
            <a:r>
              <a:rPr lang="fr-FR" sz="2800" dirty="0">
                <a:solidFill>
                  <a:srgbClr val="FF0000"/>
                </a:solidFill>
              </a:rPr>
              <a:t>V</a:t>
            </a:r>
            <a:r>
              <a:rPr lang="fr-FR" sz="2800" dirty="0"/>
              <a:t>, D : </a:t>
            </a:r>
            <a:r>
              <a:rPr lang="fr-FR" sz="2800" dirty="0">
                <a:solidFill>
                  <a:srgbClr val="FF0000"/>
                </a:solidFill>
              </a:rPr>
              <a:t>F</a:t>
            </a:r>
            <a:r>
              <a:rPr lang="fr-FR" sz="2800" dirty="0"/>
              <a:t>, E : </a:t>
            </a:r>
            <a:r>
              <a:rPr lang="fr-FR" sz="2800" dirty="0" smtClean="0">
                <a:solidFill>
                  <a:srgbClr val="FF0000"/>
                </a:solidFill>
              </a:rPr>
              <a:t>F</a:t>
            </a:r>
          </a:p>
          <a:p>
            <a:pPr lvl="2"/>
            <a:r>
              <a:rPr lang="fr-FR" sz="2400" dirty="0" smtClean="0"/>
              <a:t>L’étudiant n’a pas répondu à la proposition B </a:t>
            </a:r>
          </a:p>
          <a:p>
            <a:pPr lvl="3"/>
            <a:r>
              <a:rPr lang="fr-FR" sz="2000" dirty="0" smtClean="0"/>
              <a:t>(à noter que ceci n’était pas repérable avec la forme traditionnelle dans laquelle il aurait tous les points) </a:t>
            </a:r>
          </a:p>
          <a:p>
            <a:pPr lvl="2"/>
            <a:r>
              <a:rPr lang="fr-FR" sz="2400" dirty="0" smtClean="0"/>
              <a:t>Conformité stricte : il a 0</a:t>
            </a:r>
          </a:p>
          <a:p>
            <a:pPr lvl="1"/>
            <a:endParaRPr lang="fr-FR" sz="2800" dirty="0"/>
          </a:p>
        </p:txBody>
      </p:sp>
    </p:spTree>
    <p:extLst>
      <p:ext uri="{BB962C8B-B14F-4D97-AF65-F5344CB8AC3E}">
        <p14:creationId xmlns:p14="http://schemas.microsoft.com/office/powerpoint/2010/main" val="6638985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QCM avec</a:t>
            </a:r>
            <a:r>
              <a:rPr lang="fr-FR" baseline="0" dirty="0" smtClean="0"/>
              <a:t> présentation Vraie/Faux</a:t>
            </a:r>
            <a:endParaRPr lang="fr-FR" dirty="0"/>
          </a:p>
        </p:txBody>
      </p:sp>
      <p:sp>
        <p:nvSpPr>
          <p:cNvPr id="3" name="Espace réservé du contenu 2"/>
          <p:cNvSpPr>
            <a:spLocks noGrp="1"/>
          </p:cNvSpPr>
          <p:nvPr>
            <p:ph sz="quarter" idx="1"/>
          </p:nvPr>
        </p:nvSpPr>
        <p:spPr/>
        <p:txBody>
          <a:bodyPr>
            <a:noAutofit/>
          </a:bodyPr>
          <a:lstStyle/>
          <a:p>
            <a:r>
              <a:rPr lang="fr-FR" sz="2800" dirty="0" smtClean="0"/>
              <a:t>Possibilité de prendre</a:t>
            </a:r>
            <a:r>
              <a:rPr lang="fr-FR" sz="2800" baseline="0" dirty="0" smtClean="0"/>
              <a:t> en compte « je ne sais pas »</a:t>
            </a:r>
          </a:p>
          <a:p>
            <a:r>
              <a:rPr lang="fr-FR" sz="2800" dirty="0" smtClean="0"/>
              <a:t>Exemple</a:t>
            </a:r>
          </a:p>
          <a:p>
            <a:pPr lvl="1"/>
            <a:r>
              <a:rPr lang="fr-FR" sz="2400" dirty="0" smtClean="0"/>
              <a:t>Réponse attendue 	A :  </a:t>
            </a:r>
            <a:r>
              <a:rPr lang="fr-FR" sz="2400" dirty="0" smtClean="0">
                <a:solidFill>
                  <a:srgbClr val="FF0000"/>
                </a:solidFill>
              </a:rPr>
              <a:t>V</a:t>
            </a:r>
            <a:r>
              <a:rPr lang="fr-FR" sz="2400" dirty="0" smtClean="0"/>
              <a:t>,  B : F, C : </a:t>
            </a:r>
            <a:r>
              <a:rPr lang="fr-FR" sz="2400" dirty="0" smtClean="0">
                <a:solidFill>
                  <a:srgbClr val="FF0000"/>
                </a:solidFill>
              </a:rPr>
              <a:t>V</a:t>
            </a:r>
            <a:r>
              <a:rPr lang="fr-FR" sz="2400" dirty="0" smtClean="0"/>
              <a:t>, D : </a:t>
            </a:r>
            <a:r>
              <a:rPr lang="fr-FR" sz="2400" dirty="0" smtClean="0">
                <a:solidFill>
                  <a:srgbClr val="FF0000"/>
                </a:solidFill>
              </a:rPr>
              <a:t>F</a:t>
            </a:r>
            <a:r>
              <a:rPr lang="fr-FR" sz="2400" dirty="0" smtClean="0"/>
              <a:t>, E : </a:t>
            </a:r>
            <a:r>
              <a:rPr lang="fr-FR" sz="2400" dirty="0" smtClean="0">
                <a:solidFill>
                  <a:srgbClr val="FF0000"/>
                </a:solidFill>
              </a:rPr>
              <a:t>F</a:t>
            </a:r>
          </a:p>
          <a:p>
            <a:pPr lvl="1"/>
            <a:r>
              <a:rPr lang="fr-FR" sz="2400" dirty="0" smtClean="0"/>
              <a:t>Réponse de l’étudiant 	A </a:t>
            </a:r>
            <a:r>
              <a:rPr lang="fr-FR" sz="2400" dirty="0"/>
              <a:t>:  </a:t>
            </a:r>
            <a:r>
              <a:rPr lang="fr-FR" sz="2400" dirty="0">
                <a:solidFill>
                  <a:srgbClr val="FF0000"/>
                </a:solidFill>
              </a:rPr>
              <a:t>V</a:t>
            </a:r>
            <a:r>
              <a:rPr lang="fr-FR" sz="2400" dirty="0"/>
              <a:t>,  B : </a:t>
            </a:r>
            <a:r>
              <a:rPr lang="fr-FR" sz="2400" dirty="0" smtClean="0"/>
              <a:t>-, </a:t>
            </a:r>
            <a:r>
              <a:rPr lang="fr-FR" sz="2400" dirty="0"/>
              <a:t>C : </a:t>
            </a:r>
            <a:r>
              <a:rPr lang="fr-FR" sz="2400" dirty="0">
                <a:solidFill>
                  <a:srgbClr val="FF0000"/>
                </a:solidFill>
              </a:rPr>
              <a:t>V</a:t>
            </a:r>
            <a:r>
              <a:rPr lang="fr-FR" sz="2400" dirty="0"/>
              <a:t>, D : </a:t>
            </a:r>
            <a:r>
              <a:rPr lang="fr-FR" sz="2400" dirty="0">
                <a:solidFill>
                  <a:srgbClr val="FF0000"/>
                </a:solidFill>
              </a:rPr>
              <a:t>F</a:t>
            </a:r>
            <a:r>
              <a:rPr lang="fr-FR" sz="2400" dirty="0"/>
              <a:t>, E : </a:t>
            </a:r>
            <a:r>
              <a:rPr lang="fr-FR" sz="2400" dirty="0" smtClean="0">
                <a:solidFill>
                  <a:srgbClr val="FF0000"/>
                </a:solidFill>
              </a:rPr>
              <a:t>F</a:t>
            </a:r>
            <a:endParaRPr lang="fr-FR" dirty="0" smtClean="0"/>
          </a:p>
          <a:p>
            <a:pPr lvl="2"/>
            <a:r>
              <a:rPr lang="fr-FR" dirty="0" smtClean="0"/>
              <a:t>Conformité partielle :</a:t>
            </a:r>
          </a:p>
          <a:p>
            <a:pPr marL="904875" lvl="3" indent="-454025"/>
            <a:r>
              <a:rPr lang="fr-FR" sz="2000" dirty="0" smtClean="0"/>
              <a:t>Les points attribués vont dépendre de la prise en compte ou non de non réponse en B : </a:t>
            </a:r>
          </a:p>
          <a:p>
            <a:pPr marL="904875" lvl="4" indent="-454025"/>
            <a:r>
              <a:rPr lang="fr-FR" sz="1800" dirty="0" smtClean="0"/>
              <a:t>Si on considère que la non réponse correspond à une réponse inexacte la non réponse est assimilée à V et en barème linéaire, l’étudiant a 4/5 des points</a:t>
            </a:r>
          </a:p>
          <a:p>
            <a:pPr marL="904875" lvl="4" indent="-454025"/>
            <a:r>
              <a:rPr lang="fr-FR" sz="1800" dirty="0"/>
              <a:t>Si on considère que la non réponse correspond à une réponse </a:t>
            </a:r>
            <a:r>
              <a:rPr lang="fr-FR" sz="1800" dirty="0" smtClean="0"/>
              <a:t>exacte la </a:t>
            </a:r>
            <a:r>
              <a:rPr lang="fr-FR" sz="1800" dirty="0"/>
              <a:t>non réponse est assimilée à </a:t>
            </a:r>
            <a:r>
              <a:rPr lang="fr-FR" sz="1800" dirty="0" smtClean="0"/>
              <a:t>F </a:t>
            </a:r>
            <a:r>
              <a:rPr lang="fr-FR" sz="1800" dirty="0"/>
              <a:t>et en barème linéaire, l’étudiant </a:t>
            </a:r>
            <a:r>
              <a:rPr lang="fr-FR" sz="1800" dirty="0" smtClean="0"/>
              <a:t>a 5/5 </a:t>
            </a:r>
            <a:r>
              <a:rPr lang="fr-FR" sz="1800" dirty="0"/>
              <a:t>des </a:t>
            </a:r>
            <a:r>
              <a:rPr lang="fr-FR" sz="1800" dirty="0" smtClean="0"/>
              <a:t>points (</a:t>
            </a:r>
            <a:r>
              <a:rPr lang="fr-FR" sz="1800" dirty="0" err="1" smtClean="0"/>
              <a:t>cf</a:t>
            </a:r>
            <a:r>
              <a:rPr lang="fr-FR" sz="1800" dirty="0" smtClean="0"/>
              <a:t>  forme traditionnelle)</a:t>
            </a:r>
          </a:p>
          <a:p>
            <a:pPr marL="904875" lvl="4" indent="-454025"/>
            <a:r>
              <a:rPr lang="fr-FR" sz="1800" dirty="0"/>
              <a:t>Si on considère que la non réponse correspond à une réponse </a:t>
            </a:r>
            <a:r>
              <a:rPr lang="fr-FR" sz="1800" dirty="0" smtClean="0"/>
              <a:t>à valoriser de manière arbitraire,  la </a:t>
            </a:r>
            <a:r>
              <a:rPr lang="fr-FR" sz="1800" dirty="0"/>
              <a:t>non réponse est </a:t>
            </a:r>
            <a:r>
              <a:rPr lang="fr-FR" sz="1800" dirty="0" smtClean="0"/>
              <a:t>valorisée arbitrairement et </a:t>
            </a:r>
            <a:r>
              <a:rPr lang="fr-FR" sz="1800" dirty="0"/>
              <a:t>en barème linéaire, l’étudiant </a:t>
            </a:r>
            <a:r>
              <a:rPr lang="fr-FR" sz="1800" dirty="0" smtClean="0"/>
              <a:t>a cette des points entre 4/5 et 5/5</a:t>
            </a:r>
            <a:endParaRPr lang="fr-FR" sz="1800" dirty="0"/>
          </a:p>
          <a:p>
            <a:pPr lvl="4"/>
            <a:endParaRPr lang="fr-FR" dirty="0"/>
          </a:p>
          <a:p>
            <a:pPr lvl="4"/>
            <a:endParaRPr lang="fr-FR" dirty="0"/>
          </a:p>
          <a:p>
            <a:pPr lvl="1"/>
            <a:endParaRPr lang="fr-FR" sz="2400" dirty="0"/>
          </a:p>
        </p:txBody>
      </p:sp>
    </p:spTree>
    <p:extLst>
      <p:ext uri="{BB962C8B-B14F-4D97-AF65-F5344CB8AC3E}">
        <p14:creationId xmlns:p14="http://schemas.microsoft.com/office/powerpoint/2010/main" val="28331255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Exercices à trous</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Il s’agit de compléter un texte :</a:t>
            </a:r>
          </a:p>
          <a:p>
            <a:pPr lvl="1"/>
            <a:r>
              <a:rPr lang="fr-FR" dirty="0" smtClean="0"/>
              <a:t>« Dans la rougeole, l’érythème est de type ………….(1) l’éruption ………. (2) de peau saine. La personne ………. .. (2) prurit . La rougeole est due à …… à …. »</a:t>
            </a:r>
          </a:p>
          <a:p>
            <a:pPr lvl="1"/>
            <a:r>
              <a:rPr lang="fr-FR" dirty="0" smtClean="0"/>
              <a:t>(1) </a:t>
            </a:r>
            <a:r>
              <a:rPr lang="fr-FR" dirty="0" err="1" smtClean="0"/>
              <a:t>morbiliforme</a:t>
            </a:r>
            <a:r>
              <a:rPr lang="fr-FR" dirty="0" smtClean="0"/>
              <a:t>;  (2) laisse des intervalles ; (3) ne présente pas de; (4) un virus à ARN</a:t>
            </a:r>
          </a:p>
          <a:p>
            <a:r>
              <a:rPr lang="fr-FR" dirty="0" smtClean="0"/>
              <a:t>Avantages</a:t>
            </a:r>
          </a:p>
          <a:p>
            <a:pPr lvl="1"/>
            <a:r>
              <a:rPr lang="fr-FR" dirty="0" smtClean="0"/>
              <a:t>Large couverture des connaissances</a:t>
            </a:r>
          </a:p>
          <a:p>
            <a:pPr lvl="1"/>
            <a:r>
              <a:rPr lang="fr-FR" dirty="0" smtClean="0"/>
              <a:t>Guidage de l’étudiant (précision)</a:t>
            </a:r>
          </a:p>
          <a:p>
            <a:r>
              <a:rPr lang="fr-FR" dirty="0" smtClean="0"/>
              <a:t>Inconvénients :</a:t>
            </a:r>
          </a:p>
          <a:p>
            <a:pPr lvl="1"/>
            <a:r>
              <a:rPr lang="fr-FR" dirty="0" smtClean="0"/>
              <a:t>Correction manuelle</a:t>
            </a:r>
          </a:p>
          <a:p>
            <a:pPr lvl="1"/>
            <a:r>
              <a:rPr lang="fr-FR" dirty="0" smtClean="0"/>
              <a:t>Difficulté de correction (synonymes, périphrases….)</a:t>
            </a:r>
          </a:p>
          <a:p>
            <a:endParaRPr lang="fr-FR" dirty="0"/>
          </a:p>
        </p:txBody>
      </p:sp>
    </p:spTree>
    <p:extLst>
      <p:ext uri="{BB962C8B-B14F-4D97-AF65-F5344CB8AC3E}">
        <p14:creationId xmlns:p14="http://schemas.microsoft.com/office/powerpoint/2010/main" val="18946794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Mise en correspondance, ordonnancement</a:t>
            </a:r>
            <a:endParaRPr lang="fr-FR" dirty="0"/>
          </a:p>
        </p:txBody>
      </p:sp>
      <p:sp>
        <p:nvSpPr>
          <p:cNvPr id="3" name="Espace réservé du contenu 2"/>
          <p:cNvSpPr>
            <a:spLocks noGrp="1"/>
          </p:cNvSpPr>
          <p:nvPr>
            <p:ph sz="quarter" idx="1"/>
          </p:nvPr>
        </p:nvSpPr>
        <p:spPr/>
        <p:txBody>
          <a:bodyPr>
            <a:normAutofit/>
          </a:bodyPr>
          <a:lstStyle/>
          <a:p>
            <a:r>
              <a:rPr lang="fr-FR" sz="3200" dirty="0" smtClean="0"/>
              <a:t>Exemple :</a:t>
            </a:r>
          </a:p>
          <a:p>
            <a:pPr lvl="1"/>
            <a:r>
              <a:rPr lang="fr-FR" sz="2800" dirty="0" smtClean="0"/>
              <a:t>« Ordonner les </a:t>
            </a:r>
            <a:r>
              <a:rPr lang="fr-FR" sz="2800" dirty="0" smtClean="0">
                <a:solidFill>
                  <a:srgbClr val="FF0000"/>
                </a:solidFill>
              </a:rPr>
              <a:t>différentes étapes de traitement d’un biopsie</a:t>
            </a:r>
            <a:r>
              <a:rPr lang="fr-FR" sz="2800" dirty="0" smtClean="0"/>
              <a:t> à son arrivée au laboratoire en vue de son étude anatomopathologie :</a:t>
            </a:r>
          </a:p>
          <a:p>
            <a:pPr lvl="2"/>
            <a:r>
              <a:rPr lang="fr-FR" sz="2800" dirty="0" smtClean="0"/>
              <a:t>Montre un savoir faire</a:t>
            </a:r>
          </a:p>
          <a:p>
            <a:pPr lvl="3"/>
            <a:r>
              <a:rPr lang="fr-FR" sz="2400" dirty="0" smtClean="0"/>
              <a:t>Fixation, inclusion, coupe, coloration</a:t>
            </a:r>
          </a:p>
          <a:p>
            <a:pPr lvl="1"/>
            <a:r>
              <a:rPr lang="fr-FR" sz="2800" dirty="0" smtClean="0">
                <a:solidFill>
                  <a:srgbClr val="FF0000"/>
                </a:solidFill>
              </a:rPr>
              <a:t>Associer à chacun des médicaments son utilisation</a:t>
            </a:r>
            <a:r>
              <a:rPr lang="fr-FR" sz="2800" dirty="0" smtClean="0"/>
              <a:t>…..</a:t>
            </a:r>
          </a:p>
          <a:p>
            <a:endParaRPr lang="fr-FR" sz="3200" dirty="0"/>
          </a:p>
        </p:txBody>
      </p:sp>
    </p:spTree>
    <p:extLst>
      <p:ext uri="{BB962C8B-B14F-4D97-AF65-F5344CB8AC3E}">
        <p14:creationId xmlns:p14="http://schemas.microsoft.com/office/powerpoint/2010/main" val="23756504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Annotation d’image ou de schéma</a:t>
            </a:r>
            <a:endParaRPr lang="fr-FR" dirty="0"/>
          </a:p>
        </p:txBody>
      </p:sp>
      <p:sp>
        <p:nvSpPr>
          <p:cNvPr id="3" name="Espace réservé du contenu 2"/>
          <p:cNvSpPr>
            <a:spLocks noGrp="1"/>
          </p:cNvSpPr>
          <p:nvPr>
            <p:ph sz="quarter" idx="1"/>
          </p:nvPr>
        </p:nvSpPr>
        <p:spPr/>
        <p:txBody>
          <a:bodyPr/>
          <a:lstStyle/>
          <a:p>
            <a:r>
              <a:rPr lang="fr-FR" dirty="0" smtClean="0"/>
              <a:t>Exemple  sans orientation pour l’étudiant</a:t>
            </a:r>
          </a:p>
          <a:p>
            <a:pPr lvl="0"/>
            <a:r>
              <a:rPr lang="fr-FR" sz="2800" dirty="0" smtClean="0"/>
              <a:t>Annoter les différentes structures de cette photographie</a:t>
            </a:r>
          </a:p>
          <a:p>
            <a:pPr lvl="0"/>
            <a:endParaRPr lang="fr-FR" sz="2800" dirty="0"/>
          </a:p>
        </p:txBody>
      </p:sp>
      <p:pic>
        <p:nvPicPr>
          <p:cNvPr id="4" name="Image 3" descr="artériole 1.jpg"/>
          <p:cNvPicPr/>
          <p:nvPr/>
        </p:nvPicPr>
        <p:blipFill>
          <a:blip r:embed="rId2" cstate="print">
            <a:lum contrast="10000"/>
          </a:blip>
          <a:stretch>
            <a:fillRect/>
          </a:stretch>
        </p:blipFill>
        <p:spPr>
          <a:xfrm>
            <a:off x="1115616" y="2708920"/>
            <a:ext cx="2376264" cy="2664296"/>
          </a:xfrm>
          <a:prstGeom prst="rect">
            <a:avLst/>
          </a:prstGeom>
        </p:spPr>
      </p:pic>
    </p:spTree>
    <p:extLst>
      <p:ext uri="{BB962C8B-B14F-4D97-AF65-F5344CB8AC3E}">
        <p14:creationId xmlns:p14="http://schemas.microsoft.com/office/powerpoint/2010/main" val="137834489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Annotation de photographies</a:t>
            </a:r>
            <a:endParaRPr lang="fr-FR" dirty="0"/>
          </a:p>
        </p:txBody>
      </p:sp>
      <p:sp>
        <p:nvSpPr>
          <p:cNvPr id="3" name="Espace réservé du contenu 2"/>
          <p:cNvSpPr>
            <a:spLocks noGrp="1"/>
          </p:cNvSpPr>
          <p:nvPr>
            <p:ph sz="quarter" idx="1"/>
          </p:nvPr>
        </p:nvSpPr>
        <p:spPr/>
        <p:txBody>
          <a:bodyPr/>
          <a:lstStyle/>
          <a:p>
            <a:r>
              <a:rPr lang="fr-FR" dirty="0" smtClean="0"/>
              <a:t>Avec aide pour l’étudiant</a:t>
            </a:r>
            <a:endParaRPr lang="fr-FR" dirty="0"/>
          </a:p>
        </p:txBody>
      </p:sp>
      <p:pic>
        <p:nvPicPr>
          <p:cNvPr id="1026" name="Picture 2"/>
          <p:cNvPicPr>
            <a:picLocks noChangeAspect="1" noChangeArrowheads="1"/>
          </p:cNvPicPr>
          <p:nvPr/>
        </p:nvPicPr>
        <p:blipFill rotWithShape="1">
          <a:blip r:embed="rId2" cstate="print"/>
          <a:srcRect l="11513" t="23778" r="39466" b="10000"/>
          <a:stretch/>
        </p:blipFill>
        <p:spPr bwMode="auto">
          <a:xfrm>
            <a:off x="1475656" y="1711250"/>
            <a:ext cx="5616624" cy="47420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0" eaLnBrk="1" latinLnBrk="0" hangingPunct="1"/>
            <a:r>
              <a:rPr kumimoji="0" lang="fr-FR" kern="1200" dirty="0" smtClean="0">
                <a:effectLst/>
              </a:rPr>
              <a:t>Epreuves de travaux pratiques</a:t>
            </a:r>
            <a:endParaRPr lang="fr-FR" dirty="0"/>
          </a:p>
        </p:txBody>
      </p:sp>
      <p:sp>
        <p:nvSpPr>
          <p:cNvPr id="3" name="Espace réservé du contenu 2"/>
          <p:cNvSpPr>
            <a:spLocks noGrp="1"/>
          </p:cNvSpPr>
          <p:nvPr>
            <p:ph sz="quarter" idx="1"/>
          </p:nvPr>
        </p:nvSpPr>
        <p:spPr/>
        <p:txBody>
          <a:bodyPr/>
          <a:lstStyle/>
          <a:p>
            <a:r>
              <a:rPr lang="fr-FR" dirty="0" smtClean="0"/>
              <a:t>L’étudiant est mis en situation (observation au microscope par exemple).</a:t>
            </a:r>
          </a:p>
          <a:p>
            <a:pPr lvl="1"/>
            <a:r>
              <a:rPr lang="fr-FR" dirty="0" smtClean="0"/>
              <a:t>Il a besoin de connaissances théoriques</a:t>
            </a:r>
          </a:p>
          <a:p>
            <a:pPr lvl="1"/>
            <a:r>
              <a:rPr lang="fr-FR" dirty="0" smtClean="0"/>
              <a:t>Il doit être capable d’observer</a:t>
            </a:r>
          </a:p>
          <a:p>
            <a:pPr lvl="1"/>
            <a:r>
              <a:rPr lang="fr-FR" dirty="0" smtClean="0"/>
              <a:t>Il doit être capable de faire une synthèse de son observation</a:t>
            </a:r>
          </a:p>
          <a:p>
            <a:r>
              <a:rPr lang="fr-FR" dirty="0" smtClean="0"/>
              <a:t>Avantages</a:t>
            </a:r>
          </a:p>
          <a:p>
            <a:pPr lvl="1"/>
            <a:r>
              <a:rPr lang="fr-FR" dirty="0" smtClean="0"/>
              <a:t>Permet d’analyser une démarche diagnostique transposable à d’autres situations</a:t>
            </a:r>
          </a:p>
          <a:p>
            <a:r>
              <a:rPr lang="fr-FR" dirty="0" smtClean="0"/>
              <a:t>Inconvénients</a:t>
            </a:r>
          </a:p>
          <a:p>
            <a:pPr lvl="1"/>
            <a:r>
              <a:rPr lang="fr-FR" dirty="0" smtClean="0"/>
              <a:t>Prend du temps</a:t>
            </a:r>
          </a:p>
          <a:p>
            <a:pPr lvl="1"/>
            <a:r>
              <a:rPr lang="fr-FR" dirty="0" smtClean="0"/>
              <a:t>subjectivité</a:t>
            </a:r>
            <a:endParaRPr lang="fr-FR" dirty="0"/>
          </a:p>
        </p:txBody>
      </p:sp>
    </p:spTree>
    <p:extLst>
      <p:ext uri="{BB962C8B-B14F-4D97-AF65-F5344CB8AC3E}">
        <p14:creationId xmlns:p14="http://schemas.microsoft.com/office/powerpoint/2010/main" val="1221289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L’évaluation</a:t>
            </a:r>
            <a:endParaRPr lang="fr-FR" dirty="0"/>
          </a:p>
        </p:txBody>
      </p:sp>
      <p:sp>
        <p:nvSpPr>
          <p:cNvPr id="3" name="Espace réservé du contenu 2"/>
          <p:cNvSpPr>
            <a:spLocks noGrp="1"/>
          </p:cNvSpPr>
          <p:nvPr>
            <p:ph sz="quarter" idx="1"/>
          </p:nvPr>
        </p:nvSpPr>
        <p:spPr>
          <a:xfrm>
            <a:off x="323528" y="1124744"/>
            <a:ext cx="8640960" cy="5162128"/>
          </a:xfrm>
        </p:spPr>
        <p:txBody>
          <a:bodyPr>
            <a:noAutofit/>
          </a:bodyPr>
          <a:lstStyle/>
          <a:p>
            <a:pPr>
              <a:lnSpc>
                <a:spcPct val="90000"/>
              </a:lnSpc>
            </a:pPr>
            <a:r>
              <a:rPr lang="fr-FR" sz="3200" dirty="0"/>
              <a:t>On distingue trois types </a:t>
            </a:r>
            <a:r>
              <a:rPr lang="fr-FR" sz="3200" dirty="0" smtClean="0"/>
              <a:t>d’intention ou objectifs </a:t>
            </a:r>
            <a:r>
              <a:rPr lang="fr-FR" sz="3200" dirty="0"/>
              <a:t>:</a:t>
            </a:r>
          </a:p>
          <a:p>
            <a:pPr lvl="1">
              <a:lnSpc>
                <a:spcPct val="90000"/>
              </a:lnSpc>
            </a:pPr>
            <a:r>
              <a:rPr lang="fr-FR" sz="2800" dirty="0"/>
              <a:t>1) Evaluation </a:t>
            </a:r>
            <a:r>
              <a:rPr lang="fr-FR" sz="2800" dirty="0">
                <a:solidFill>
                  <a:srgbClr val="FF0000"/>
                </a:solidFill>
              </a:rPr>
              <a:t>sommative</a:t>
            </a:r>
          </a:p>
          <a:p>
            <a:pPr lvl="2">
              <a:lnSpc>
                <a:spcPct val="90000"/>
              </a:lnSpc>
            </a:pPr>
            <a:r>
              <a:rPr lang="fr-FR" sz="2400" dirty="0"/>
              <a:t>Certifier que l’apprenant a atteint un certain niveau de formation</a:t>
            </a:r>
          </a:p>
          <a:p>
            <a:pPr lvl="2">
              <a:lnSpc>
                <a:spcPct val="90000"/>
              </a:lnSpc>
            </a:pPr>
            <a:r>
              <a:rPr lang="fr-FR" sz="2400" dirty="0"/>
              <a:t>Fin de la période de formation</a:t>
            </a:r>
          </a:p>
          <a:p>
            <a:pPr lvl="2">
              <a:lnSpc>
                <a:spcPct val="90000"/>
              </a:lnSpc>
            </a:pPr>
            <a:r>
              <a:rPr lang="fr-FR" sz="2400" dirty="0"/>
              <a:t>Mesurer les effets de la formation</a:t>
            </a:r>
          </a:p>
          <a:p>
            <a:pPr lvl="1">
              <a:lnSpc>
                <a:spcPct val="90000"/>
              </a:lnSpc>
            </a:pPr>
            <a:r>
              <a:rPr lang="fr-FR" sz="2800" dirty="0"/>
              <a:t>2) Evaluation </a:t>
            </a:r>
            <a:r>
              <a:rPr lang="fr-FR" sz="2800" dirty="0">
                <a:solidFill>
                  <a:srgbClr val="FF0000"/>
                </a:solidFill>
              </a:rPr>
              <a:t>pronostique</a:t>
            </a:r>
          </a:p>
          <a:p>
            <a:pPr lvl="2">
              <a:lnSpc>
                <a:spcPct val="90000"/>
              </a:lnSpc>
            </a:pPr>
            <a:r>
              <a:rPr lang="fr-FR" sz="2400" dirty="0"/>
              <a:t>Prévoir l’adaptation de l’apprenant, la réussite de l’apprenant dans une formation à </a:t>
            </a:r>
            <a:r>
              <a:rPr lang="fr-FR" sz="2400" dirty="0" smtClean="0"/>
              <a:t>venir ou un poste</a:t>
            </a:r>
            <a:endParaRPr lang="fr-FR" sz="2400" dirty="0"/>
          </a:p>
          <a:p>
            <a:pPr lvl="1">
              <a:lnSpc>
                <a:spcPct val="90000"/>
              </a:lnSpc>
            </a:pPr>
            <a:r>
              <a:rPr lang="fr-FR" sz="2800" dirty="0"/>
              <a:t>3) Evaluation </a:t>
            </a:r>
            <a:r>
              <a:rPr lang="fr-FR" sz="2800" dirty="0">
                <a:solidFill>
                  <a:srgbClr val="FF0000"/>
                </a:solidFill>
              </a:rPr>
              <a:t>formative</a:t>
            </a:r>
          </a:p>
          <a:p>
            <a:pPr lvl="2">
              <a:lnSpc>
                <a:spcPct val="90000"/>
              </a:lnSpc>
            </a:pPr>
            <a:r>
              <a:rPr lang="fr-FR" sz="2400" dirty="0"/>
              <a:t>Mettre en évidence les difficultés dans le processus d’apprentissage</a:t>
            </a:r>
          </a:p>
          <a:p>
            <a:pPr lvl="2">
              <a:lnSpc>
                <a:spcPct val="90000"/>
              </a:lnSpc>
            </a:pPr>
            <a:r>
              <a:rPr lang="fr-FR" sz="2400" dirty="0"/>
              <a:t>Réguler le processus de </a:t>
            </a:r>
            <a:r>
              <a:rPr lang="fr-FR" sz="2400" dirty="0" smtClean="0"/>
              <a:t>formation</a:t>
            </a:r>
            <a:endParaRPr lang="fr-FR" sz="2400" dirty="0"/>
          </a:p>
        </p:txBody>
      </p:sp>
    </p:spTree>
    <p:extLst>
      <p:ext uri="{BB962C8B-B14F-4D97-AF65-F5344CB8AC3E}">
        <p14:creationId xmlns:p14="http://schemas.microsoft.com/office/powerpoint/2010/main" val="32101201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0" eaLnBrk="1" latinLnBrk="0" hangingPunct="1"/>
            <a:r>
              <a:rPr kumimoji="0" lang="fr-FR" kern="1200" dirty="0" smtClean="0">
                <a:effectLst/>
              </a:rPr>
              <a:t>Epreuves orales</a:t>
            </a:r>
            <a:endParaRPr lang="fr-FR" dirty="0"/>
          </a:p>
        </p:txBody>
      </p:sp>
      <p:sp>
        <p:nvSpPr>
          <p:cNvPr id="3" name="Espace réservé du contenu 2"/>
          <p:cNvSpPr>
            <a:spLocks noGrp="1"/>
          </p:cNvSpPr>
          <p:nvPr>
            <p:ph sz="quarter" idx="1"/>
          </p:nvPr>
        </p:nvSpPr>
        <p:spPr/>
        <p:txBody>
          <a:bodyPr>
            <a:normAutofit/>
          </a:bodyPr>
          <a:lstStyle/>
          <a:p>
            <a:r>
              <a:rPr lang="fr-FR" sz="3200" dirty="0" smtClean="0"/>
              <a:t>Avec temps de préparation</a:t>
            </a:r>
          </a:p>
          <a:p>
            <a:pPr lvl="1"/>
            <a:r>
              <a:rPr lang="fr-FR" sz="2800" dirty="0" smtClean="0"/>
              <a:t>Permet d’apprécier</a:t>
            </a:r>
          </a:p>
          <a:p>
            <a:pPr lvl="2"/>
            <a:r>
              <a:rPr lang="fr-FR" sz="2800" dirty="0" smtClean="0"/>
              <a:t> Les capacités de synthèse sur un sujet donné</a:t>
            </a:r>
          </a:p>
          <a:p>
            <a:pPr lvl="2"/>
            <a:r>
              <a:rPr lang="fr-FR" sz="2800" dirty="0" smtClean="0"/>
              <a:t>Les capacités de s’exprimer</a:t>
            </a:r>
          </a:p>
          <a:p>
            <a:pPr lvl="1"/>
            <a:r>
              <a:rPr lang="fr-FR" sz="2800" dirty="0" smtClean="0"/>
              <a:t>Inconvénients</a:t>
            </a:r>
          </a:p>
          <a:p>
            <a:pPr lvl="2"/>
            <a:r>
              <a:rPr lang="fr-FR" sz="2800" dirty="0" smtClean="0"/>
              <a:t>Sujet très limité</a:t>
            </a:r>
          </a:p>
          <a:p>
            <a:pPr lvl="2"/>
            <a:r>
              <a:rPr lang="fr-FR" sz="2800" dirty="0" smtClean="0"/>
              <a:t>Grande subjectivité</a:t>
            </a:r>
          </a:p>
          <a:p>
            <a:pPr lvl="1"/>
            <a:endParaRPr lang="fr-FR" sz="2800" dirty="0"/>
          </a:p>
        </p:txBody>
      </p:sp>
    </p:spTree>
    <p:extLst>
      <p:ext uri="{BB962C8B-B14F-4D97-AF65-F5344CB8AC3E}">
        <p14:creationId xmlns:p14="http://schemas.microsoft.com/office/powerpoint/2010/main" val="13881783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rtl="0" eaLnBrk="1" latinLnBrk="0" hangingPunct="1"/>
            <a:r>
              <a:rPr kumimoji="0" lang="fr-FR" kern="1200" dirty="0" smtClean="0">
                <a:effectLst/>
              </a:rPr>
              <a:t>Mises en situations fictives (simulation) ou réelles</a:t>
            </a:r>
            <a:endParaRPr lang="fr-FR" dirty="0"/>
          </a:p>
        </p:txBody>
      </p:sp>
      <p:sp>
        <p:nvSpPr>
          <p:cNvPr id="3" name="Espace réservé du contenu 2"/>
          <p:cNvSpPr>
            <a:spLocks noGrp="1"/>
          </p:cNvSpPr>
          <p:nvPr>
            <p:ph sz="quarter" idx="1"/>
          </p:nvPr>
        </p:nvSpPr>
        <p:spPr/>
        <p:txBody>
          <a:bodyPr/>
          <a:lstStyle/>
          <a:p>
            <a:endParaRPr lang="fr-FR"/>
          </a:p>
        </p:txBody>
      </p:sp>
    </p:spTree>
    <p:extLst>
      <p:ext uri="{BB962C8B-B14F-4D97-AF65-F5344CB8AC3E}">
        <p14:creationId xmlns:p14="http://schemas.microsoft.com/office/powerpoint/2010/main" val="237411592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rtl="0" eaLnBrk="1" latinLnBrk="0" hangingPunct="1"/>
            <a:r>
              <a:rPr kumimoji="0" lang="fr-FR" kern="1200" dirty="0" smtClean="0">
                <a:effectLst/>
              </a:rPr>
              <a:t>Examen Clinique Objectif Structuré (E.C.O.S.)? Harden 1975</a:t>
            </a:r>
            <a:endParaRPr lang="fr-FR" dirty="0"/>
          </a:p>
        </p:txBody>
      </p:sp>
      <p:sp>
        <p:nvSpPr>
          <p:cNvPr id="3" name="Espace réservé du contenu 2"/>
          <p:cNvSpPr>
            <a:spLocks noGrp="1"/>
          </p:cNvSpPr>
          <p:nvPr>
            <p:ph sz="quarter" idx="1"/>
          </p:nvPr>
        </p:nvSpPr>
        <p:spPr/>
        <p:txBody>
          <a:bodyPr>
            <a:normAutofit/>
          </a:bodyPr>
          <a:lstStyle/>
          <a:p>
            <a:r>
              <a:rPr kumimoji="0" lang="fr-FR" sz="2800" b="0" i="0" u="none" strike="noStrike" kern="1200" baseline="0" dirty="0" smtClean="0">
                <a:solidFill>
                  <a:srgbClr val="FF0000"/>
                </a:solidFill>
                <a:latin typeface="+mn-lt"/>
                <a:ea typeface="+mn-ea"/>
                <a:cs typeface="+mn-cs"/>
              </a:rPr>
              <a:t>L'Examen Clinique Objectif Structuré </a:t>
            </a:r>
            <a:r>
              <a:rPr kumimoji="0" lang="fr-FR" sz="2800" b="0" i="0" u="none" strike="noStrike" kern="1200" baseline="0" dirty="0" smtClean="0">
                <a:solidFill>
                  <a:schemeClr val="tx1"/>
                </a:solidFill>
                <a:latin typeface="+mn-lt"/>
                <a:ea typeface="+mn-ea"/>
                <a:cs typeface="+mn-cs"/>
              </a:rPr>
              <a:t>est un</a:t>
            </a:r>
            <a:r>
              <a:rPr kumimoji="0" lang="fr-FR" sz="2800" b="0" i="0" u="none" strike="noStrike" kern="1200" dirty="0" smtClean="0">
                <a:solidFill>
                  <a:schemeClr val="tx1"/>
                </a:solidFill>
                <a:latin typeface="+mn-lt"/>
                <a:ea typeface="+mn-ea"/>
                <a:cs typeface="+mn-cs"/>
              </a:rPr>
              <a:t> </a:t>
            </a:r>
            <a:r>
              <a:rPr kumimoji="0" lang="fr-FR" sz="2800" b="0" i="0" u="none" strike="noStrike" kern="1200" baseline="0" dirty="0" smtClean="0">
                <a:solidFill>
                  <a:schemeClr val="tx1"/>
                </a:solidFill>
                <a:latin typeface="+mn-lt"/>
                <a:ea typeface="+mn-ea"/>
                <a:cs typeface="+mn-cs"/>
              </a:rPr>
              <a:t>examen à stations multiples, utilisant des patient</a:t>
            </a:r>
            <a:r>
              <a:rPr lang="fr-FR" sz="2800" dirty="0" smtClean="0"/>
              <a:t>s </a:t>
            </a:r>
            <a:r>
              <a:rPr kumimoji="0" lang="fr-FR" sz="2800" b="0" i="0" u="none" strike="noStrike" kern="1200" baseline="0" dirty="0" smtClean="0">
                <a:solidFill>
                  <a:schemeClr val="tx1"/>
                </a:solidFill>
                <a:latin typeface="+mn-lt"/>
                <a:ea typeface="+mn-ea"/>
                <a:cs typeface="+mn-cs"/>
              </a:rPr>
              <a:t>réels ou simulés, qui évalue les habiletés, les</a:t>
            </a:r>
            <a:r>
              <a:rPr kumimoji="0" lang="fr-FR" sz="2800" b="0" i="0" u="none" strike="noStrike" kern="1200" dirty="0" smtClean="0">
                <a:solidFill>
                  <a:schemeClr val="tx1"/>
                </a:solidFill>
                <a:latin typeface="+mn-lt"/>
                <a:ea typeface="+mn-ea"/>
                <a:cs typeface="+mn-cs"/>
              </a:rPr>
              <a:t> </a:t>
            </a:r>
            <a:r>
              <a:rPr kumimoji="0" lang="fr-FR" sz="2800" b="0" i="0" u="none" strike="noStrike" kern="1200" baseline="0" dirty="0" smtClean="0">
                <a:solidFill>
                  <a:schemeClr val="tx1"/>
                </a:solidFill>
                <a:latin typeface="+mn-lt"/>
                <a:ea typeface="+mn-ea"/>
                <a:cs typeface="+mn-cs"/>
              </a:rPr>
              <a:t>attitudes ou les aptitudes , ainsi que les aspect</a:t>
            </a:r>
            <a:r>
              <a:rPr lang="fr-FR" sz="2800" dirty="0" smtClean="0"/>
              <a:t>s </a:t>
            </a:r>
            <a:r>
              <a:rPr kumimoji="0" lang="fr-FR" sz="2800" b="0" i="0" u="none" strike="noStrike" kern="1200" baseline="0" dirty="0" smtClean="0">
                <a:solidFill>
                  <a:schemeClr val="tx1"/>
                </a:solidFill>
                <a:latin typeface="+mn-lt"/>
                <a:ea typeface="+mn-ea"/>
                <a:cs typeface="+mn-cs"/>
              </a:rPr>
              <a:t>cognitifs </a:t>
            </a:r>
          </a:p>
          <a:p>
            <a:r>
              <a:rPr lang="fr-FR" sz="2800" dirty="0" smtClean="0"/>
              <a:t>Outil </a:t>
            </a:r>
            <a:r>
              <a:rPr lang="fr-FR" sz="2800" dirty="0"/>
              <a:t>d’évaluation formative et normative. </a:t>
            </a:r>
            <a:endParaRPr lang="fr-FR" sz="2800" dirty="0" smtClean="0"/>
          </a:p>
          <a:p>
            <a:r>
              <a:rPr lang="fr-FR" sz="2800" dirty="0" smtClean="0"/>
              <a:t>Réputé </a:t>
            </a:r>
            <a:r>
              <a:rPr lang="fr-FR" sz="2800" dirty="0"/>
              <a:t>pertinent pour sa fiabilité et sa validité lors de l’évaluation clinique. </a:t>
            </a:r>
            <a:endParaRPr lang="fr-FR" sz="2800" dirty="0" smtClean="0"/>
          </a:p>
          <a:p>
            <a:r>
              <a:rPr lang="fr-FR" sz="2800" dirty="0"/>
              <a:t>C</a:t>
            </a:r>
            <a:r>
              <a:rPr lang="fr-FR" sz="2800" dirty="0" smtClean="0"/>
              <a:t>haque </a:t>
            </a:r>
            <a:r>
              <a:rPr lang="fr-FR" sz="2800" dirty="0"/>
              <a:t>compétence est découpée en tâches facilement </a:t>
            </a:r>
            <a:r>
              <a:rPr lang="fr-FR" sz="2800" dirty="0" smtClean="0"/>
              <a:t>évaluables</a:t>
            </a:r>
          </a:p>
        </p:txBody>
      </p:sp>
    </p:spTree>
    <p:extLst>
      <p:ext uri="{BB962C8B-B14F-4D97-AF65-F5344CB8AC3E}">
        <p14:creationId xmlns:p14="http://schemas.microsoft.com/office/powerpoint/2010/main" val="77558925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rtl="0" eaLnBrk="1" latinLnBrk="0" hangingPunct="1"/>
            <a:r>
              <a:rPr kumimoji="0" lang="fr-FR" kern="1200" dirty="0" smtClean="0">
                <a:effectLst/>
              </a:rPr>
              <a:t>Examen Clinique Objectif Structuré (E.C.O.S.)? Harden 1975</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Environ 20 postes </a:t>
            </a:r>
            <a:r>
              <a:rPr lang="fr-FR" dirty="0"/>
              <a:t>d’une durée de quatre à cinq </a:t>
            </a:r>
            <a:r>
              <a:rPr lang="fr-FR" dirty="0" smtClean="0"/>
              <a:t>minutes</a:t>
            </a:r>
          </a:p>
          <a:p>
            <a:pPr lvl="1"/>
            <a:r>
              <a:rPr lang="fr-FR" dirty="0"/>
              <a:t>D</a:t>
            </a:r>
            <a:r>
              <a:rPr lang="fr-FR" dirty="0" smtClean="0"/>
              <a:t>eux </a:t>
            </a:r>
            <a:r>
              <a:rPr lang="fr-FR" dirty="0"/>
              <a:t>types: répondre à des questions ou exécuter des tâches. </a:t>
            </a:r>
            <a:endParaRPr lang="fr-FR" dirty="0" smtClean="0"/>
          </a:p>
          <a:p>
            <a:pPr lvl="1"/>
            <a:r>
              <a:rPr lang="fr-FR" dirty="0" smtClean="0"/>
              <a:t>Histoire </a:t>
            </a:r>
            <a:r>
              <a:rPr lang="fr-FR" dirty="0"/>
              <a:t>du patient, examen physique, interprétations des examens para-cliniques, </a:t>
            </a:r>
            <a:r>
              <a:rPr lang="fr-FR" dirty="0" smtClean="0"/>
              <a:t>traitement, prévention, communication </a:t>
            </a:r>
            <a:r>
              <a:rPr lang="fr-FR" dirty="0"/>
              <a:t>et éducation du patient</a:t>
            </a:r>
            <a:endParaRPr lang="fr-FR" dirty="0" smtClean="0"/>
          </a:p>
          <a:p>
            <a:pPr lvl="1"/>
            <a:r>
              <a:rPr lang="fr-FR" dirty="0" smtClean="0"/>
              <a:t>L’étudiant évolue de poste en poste,</a:t>
            </a:r>
          </a:p>
          <a:p>
            <a:r>
              <a:rPr lang="fr-FR" dirty="0" smtClean="0"/>
              <a:t>L’évaluation </a:t>
            </a:r>
            <a:r>
              <a:rPr lang="fr-FR" dirty="0"/>
              <a:t>porte sur la connaissance (le savoir), sur l’habileté technique (savoir-faire), sur le comportement (savoir être</a:t>
            </a:r>
            <a:r>
              <a:rPr lang="fr-FR" dirty="0" smtClean="0"/>
              <a:t>).</a:t>
            </a:r>
          </a:p>
          <a:p>
            <a:r>
              <a:rPr lang="fr-FR" dirty="0" smtClean="0"/>
              <a:t>L’évaluateur </a:t>
            </a:r>
            <a:r>
              <a:rPr lang="fr-FR" dirty="0"/>
              <a:t>ne fait </a:t>
            </a:r>
            <a:r>
              <a:rPr lang="fr-FR" dirty="0" smtClean="0"/>
              <a:t>qu’observer, il </a:t>
            </a:r>
            <a:r>
              <a:rPr lang="fr-FR" dirty="0"/>
              <a:t>ne doit pas communiquer avec l’étudiant. </a:t>
            </a:r>
            <a:endParaRPr lang="fr-FR" dirty="0" smtClean="0"/>
          </a:p>
          <a:p>
            <a:r>
              <a:rPr lang="fr-FR" dirty="0" smtClean="0"/>
              <a:t>Grille </a:t>
            </a:r>
            <a:r>
              <a:rPr lang="fr-FR" dirty="0"/>
              <a:t>d’items </a:t>
            </a:r>
            <a:r>
              <a:rPr lang="fr-FR" dirty="0" smtClean="0"/>
              <a:t>afin </a:t>
            </a:r>
            <a:r>
              <a:rPr lang="fr-FR" dirty="0"/>
              <a:t>d’élaborer un score donc une note</a:t>
            </a:r>
            <a:r>
              <a:rPr lang="fr-FR" dirty="0" smtClean="0"/>
              <a:t>..</a:t>
            </a:r>
          </a:p>
        </p:txBody>
      </p:sp>
    </p:spTree>
    <p:extLst>
      <p:ext uri="{BB962C8B-B14F-4D97-AF65-F5344CB8AC3E}">
        <p14:creationId xmlns:p14="http://schemas.microsoft.com/office/powerpoint/2010/main" val="8239698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ECOS</a:t>
            </a:r>
            <a:endParaRPr lang="fr-FR" dirty="0"/>
          </a:p>
        </p:txBody>
      </p:sp>
      <p:sp>
        <p:nvSpPr>
          <p:cNvPr id="3" name="Espace réservé du contenu 2"/>
          <p:cNvSpPr>
            <a:spLocks noGrp="1"/>
          </p:cNvSpPr>
          <p:nvPr>
            <p:ph sz="quarter" idx="1"/>
          </p:nvPr>
        </p:nvSpPr>
        <p:spPr/>
        <p:txBody>
          <a:bodyPr>
            <a:normAutofit/>
          </a:bodyPr>
          <a:lstStyle/>
          <a:p>
            <a:r>
              <a:rPr lang="fr-FR" sz="3600" dirty="0" smtClean="0">
                <a:solidFill>
                  <a:srgbClr val="FF0000"/>
                </a:solidFill>
              </a:rPr>
              <a:t>Avantages</a:t>
            </a:r>
          </a:p>
          <a:p>
            <a:pPr lvl="1"/>
            <a:r>
              <a:rPr lang="fr-FR" sz="3200" dirty="0" smtClean="0"/>
              <a:t>Proche de la réalité</a:t>
            </a:r>
          </a:p>
          <a:p>
            <a:pPr lvl="1"/>
            <a:r>
              <a:rPr lang="fr-FR" sz="3200" dirty="0" smtClean="0"/>
              <a:t>Plusieurs évaluateurs impliqués</a:t>
            </a:r>
          </a:p>
          <a:p>
            <a:pPr lvl="1"/>
            <a:r>
              <a:rPr lang="fr-FR" sz="3200" dirty="0" smtClean="0"/>
              <a:t> Standardisation</a:t>
            </a:r>
          </a:p>
          <a:p>
            <a:pPr lvl="1"/>
            <a:r>
              <a:rPr lang="fr-FR" sz="3200" dirty="0" smtClean="0"/>
              <a:t>Validité et fiabilité de ce type d'examen</a:t>
            </a:r>
          </a:p>
          <a:p>
            <a:pPr lvl="1"/>
            <a:r>
              <a:rPr lang="fr-FR" sz="3200" dirty="0" smtClean="0"/>
              <a:t>Multiples compétences évaluées</a:t>
            </a:r>
          </a:p>
          <a:p>
            <a:pPr lvl="1"/>
            <a:r>
              <a:rPr lang="fr-FR" sz="3200" dirty="0" smtClean="0"/>
              <a:t>"Globalité" de l'évaluation</a:t>
            </a:r>
          </a:p>
          <a:p>
            <a:pPr lvl="1"/>
            <a:r>
              <a:rPr lang="fr-FR" sz="3200" dirty="0" smtClean="0"/>
              <a:t>Évaluation longitudinale</a:t>
            </a:r>
          </a:p>
        </p:txBody>
      </p:sp>
    </p:spTree>
    <p:extLst>
      <p:ext uri="{BB962C8B-B14F-4D97-AF65-F5344CB8AC3E}">
        <p14:creationId xmlns:p14="http://schemas.microsoft.com/office/powerpoint/2010/main" val="140652260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ECOS</a:t>
            </a:r>
            <a:endParaRPr lang="fr-FR" dirty="0"/>
          </a:p>
        </p:txBody>
      </p:sp>
      <p:sp>
        <p:nvSpPr>
          <p:cNvPr id="3" name="Espace réservé du contenu 2"/>
          <p:cNvSpPr>
            <a:spLocks noGrp="1"/>
          </p:cNvSpPr>
          <p:nvPr>
            <p:ph sz="quarter" idx="1"/>
          </p:nvPr>
        </p:nvSpPr>
        <p:spPr/>
        <p:txBody>
          <a:bodyPr>
            <a:noAutofit/>
          </a:bodyPr>
          <a:lstStyle/>
          <a:p>
            <a:r>
              <a:rPr lang="fr-FR" sz="3200" dirty="0" smtClean="0">
                <a:solidFill>
                  <a:srgbClr val="FF0000"/>
                </a:solidFill>
              </a:rPr>
              <a:t>Inconvénients</a:t>
            </a:r>
          </a:p>
          <a:p>
            <a:pPr lvl="1"/>
            <a:r>
              <a:rPr lang="fr-FR" sz="2800" dirty="0" smtClean="0"/>
              <a:t>Lourdeur d’organisation et coûts</a:t>
            </a:r>
          </a:p>
          <a:p>
            <a:pPr lvl="1"/>
            <a:r>
              <a:rPr lang="fr-FR" sz="2800" dirty="0" smtClean="0"/>
              <a:t>Difficulté de réalisation avec de vrais patients</a:t>
            </a:r>
          </a:p>
          <a:p>
            <a:pPr lvl="1"/>
            <a:r>
              <a:rPr lang="fr-FR" sz="2800" dirty="0" smtClean="0"/>
              <a:t>Situation clinique artificielle</a:t>
            </a:r>
          </a:p>
          <a:p>
            <a:pPr lvl="2"/>
            <a:r>
              <a:rPr lang="fr-FR" sz="2800" dirty="0" smtClean="0"/>
              <a:t>Difficulté de "jouer le rôle"</a:t>
            </a:r>
          </a:p>
          <a:p>
            <a:pPr lvl="2"/>
            <a:r>
              <a:rPr lang="fr-FR" sz="2800" dirty="0" smtClean="0"/>
              <a:t>Certains signes cliniques sont impossibles à simuler</a:t>
            </a:r>
          </a:p>
          <a:p>
            <a:pPr lvl="1"/>
            <a:r>
              <a:rPr lang="fr-FR" sz="2800" dirty="0" smtClean="0"/>
              <a:t>Facteur stress (</a:t>
            </a:r>
            <a:r>
              <a:rPr lang="fr-FR" sz="2800" dirty="0" err="1" smtClean="0"/>
              <a:t>cf</a:t>
            </a:r>
            <a:r>
              <a:rPr lang="fr-FR" sz="2800" dirty="0" smtClean="0"/>
              <a:t> oraux)</a:t>
            </a:r>
          </a:p>
          <a:p>
            <a:pPr lvl="1"/>
            <a:r>
              <a:rPr lang="fr-FR" sz="2800" dirty="0" smtClean="0"/>
              <a:t>Difficultés d’élaborer une grille</a:t>
            </a:r>
          </a:p>
          <a:p>
            <a:pPr lvl="1"/>
            <a:r>
              <a:rPr lang="fr-FR" sz="2800" dirty="0" smtClean="0"/>
              <a:t>Difficile pour l’évaluateur de ne pas commenter</a:t>
            </a:r>
            <a:endParaRPr lang="fr-FR" sz="2800" dirty="0"/>
          </a:p>
        </p:txBody>
      </p:sp>
    </p:spTree>
    <p:extLst>
      <p:ext uri="{BB962C8B-B14F-4D97-AF65-F5344CB8AC3E}">
        <p14:creationId xmlns:p14="http://schemas.microsoft.com/office/powerpoint/2010/main" val="28105133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Tests de concordance de script (TCS)</a:t>
            </a:r>
          </a:p>
        </p:txBody>
      </p:sp>
      <p:sp>
        <p:nvSpPr>
          <p:cNvPr id="3" name="Espace réservé du contenu 2"/>
          <p:cNvSpPr>
            <a:spLocks noGrp="1"/>
          </p:cNvSpPr>
          <p:nvPr>
            <p:ph sz="quarter" idx="1"/>
          </p:nvPr>
        </p:nvSpPr>
        <p:spPr/>
        <p:txBody>
          <a:bodyPr>
            <a:noAutofit/>
          </a:bodyPr>
          <a:lstStyle/>
          <a:p>
            <a:r>
              <a:rPr lang="fr-FR" sz="2800" dirty="0" smtClean="0"/>
              <a:t>Le test de concordance de script (</a:t>
            </a:r>
            <a:r>
              <a:rPr lang="fr-FR" sz="2800" dirty="0" smtClean="0">
                <a:solidFill>
                  <a:srgbClr val="FF0000"/>
                </a:solidFill>
              </a:rPr>
              <a:t>TCS</a:t>
            </a:r>
            <a:r>
              <a:rPr lang="fr-FR" sz="2800" dirty="0" smtClean="0"/>
              <a:t>) est une technique d'évaluation du raisonnement clinique en contexte </a:t>
            </a:r>
            <a:r>
              <a:rPr lang="fr-FR" sz="2800" dirty="0" smtClean="0">
                <a:solidFill>
                  <a:srgbClr val="FF0000"/>
                </a:solidFill>
              </a:rPr>
              <a:t>d'incertitude</a:t>
            </a:r>
            <a:r>
              <a:rPr lang="fr-FR" sz="2800" dirty="0" smtClean="0"/>
              <a:t> par une simulation de situations</a:t>
            </a:r>
          </a:p>
          <a:p>
            <a:r>
              <a:rPr lang="fr-FR" sz="2800" dirty="0" smtClean="0"/>
              <a:t>Ils apprécient l'organisation des connaissances et non uniquement les connaissances factuelles.</a:t>
            </a:r>
          </a:p>
          <a:p>
            <a:r>
              <a:rPr lang="fr-FR" sz="2800" dirty="0" smtClean="0"/>
              <a:t>Ils s'appuient sur la théorie hypothético-déductive du raisonnement clinique et sur la théorie des scripts, elle même issue de la psychologie cognitive</a:t>
            </a:r>
          </a:p>
          <a:p>
            <a:r>
              <a:rPr lang="fr-FR" sz="2800" dirty="0" smtClean="0"/>
              <a:t>Ils permettent de discriminer des niveaux d’expérience</a:t>
            </a:r>
          </a:p>
        </p:txBody>
      </p:sp>
    </p:spTree>
    <p:extLst>
      <p:ext uri="{BB962C8B-B14F-4D97-AF65-F5344CB8AC3E}">
        <p14:creationId xmlns:p14="http://schemas.microsoft.com/office/powerpoint/2010/main" val="27511074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se concrétise un TCS</a:t>
            </a:r>
            <a:endParaRPr lang="fr-FR" dirty="0"/>
          </a:p>
        </p:txBody>
      </p:sp>
      <p:sp>
        <p:nvSpPr>
          <p:cNvPr id="3" name="Espace réservé du contenu 2"/>
          <p:cNvSpPr>
            <a:spLocks noGrp="1"/>
          </p:cNvSpPr>
          <p:nvPr>
            <p:ph sz="quarter" idx="1"/>
          </p:nvPr>
        </p:nvSpPr>
        <p:spPr/>
        <p:txBody>
          <a:bodyPr/>
          <a:lstStyle/>
          <a:p>
            <a:r>
              <a:rPr lang="fr-FR" dirty="0" smtClean="0"/>
              <a:t>Une</a:t>
            </a:r>
            <a:r>
              <a:rPr lang="fr-FR" baseline="0" dirty="0" smtClean="0"/>
              <a:t> courte mise en situation « vignette » puis des items</a:t>
            </a:r>
          </a:p>
          <a:p>
            <a:r>
              <a:rPr lang="fr-FR" dirty="0" smtClean="0"/>
              <a:t>Un item</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403648" y="2492896"/>
            <a:ext cx="6792913" cy="314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136225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a:t>
            </a:r>
            <a:endParaRPr lang="fr-FR"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796296" y="1285874"/>
            <a:ext cx="7880159" cy="5455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18825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Score des experts</a:t>
            </a:r>
            <a:endParaRPr lang="fr-FR" dirty="0"/>
          </a:p>
        </p:txBody>
      </p:sp>
      <p:sp>
        <p:nvSpPr>
          <p:cNvPr id="3" name="Espace réservé du contenu 2"/>
          <p:cNvSpPr>
            <a:spLocks noGrp="1"/>
          </p:cNvSpPr>
          <p:nvPr>
            <p:ph sz="quarter" idx="1"/>
          </p:nvPr>
        </p:nvSpPr>
        <p:spPr/>
        <p:txBody>
          <a:bodyPr/>
          <a:lstStyle/>
          <a:p>
            <a:r>
              <a:rPr lang="fr-FR" dirty="0" smtClean="0"/>
              <a:t>Panel de 10 à 20 experts</a:t>
            </a:r>
          </a:p>
          <a:p>
            <a:r>
              <a:rPr lang="fr-FR" dirty="0" smtClean="0"/>
              <a:t>Exemple de résultats</a:t>
            </a:r>
          </a:p>
        </p:txBody>
      </p:sp>
      <p:pic>
        <p:nvPicPr>
          <p:cNvPr id="4100"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3568" y="2254105"/>
            <a:ext cx="8233198" cy="3407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1008708" y="5661248"/>
            <a:ext cx="6686702" cy="646331"/>
          </a:xfrm>
          <a:prstGeom prst="rect">
            <a:avLst/>
          </a:prstGeom>
          <a:solidFill>
            <a:schemeClr val="bg1"/>
          </a:solidFill>
        </p:spPr>
        <p:txBody>
          <a:bodyPr wrap="none" rtlCol="0">
            <a:spAutoFit/>
          </a:bodyPr>
          <a:lstStyle/>
          <a:p>
            <a:r>
              <a:rPr lang="fr-FR" dirty="0" smtClean="0"/>
              <a:t>Extrait de : Evaluation du raisonnement clinique. Le TCS. </a:t>
            </a:r>
            <a:r>
              <a:rPr lang="fr-FR" dirty="0" err="1" smtClean="0"/>
              <a:t>Sibert</a:t>
            </a:r>
            <a:r>
              <a:rPr lang="fr-FR" dirty="0"/>
              <a:t> Louis. </a:t>
            </a:r>
            <a:endParaRPr lang="fr-FR" dirty="0" smtClean="0"/>
          </a:p>
          <a:p>
            <a:r>
              <a:rPr lang="fr-FR" dirty="0" smtClean="0"/>
              <a:t>http</a:t>
            </a:r>
            <a:r>
              <a:rPr lang="fr-FR" dirty="0"/>
              <a:t>://www.univ-rouen.fr/med/breeze/LStcs/index.htm</a:t>
            </a:r>
          </a:p>
        </p:txBody>
      </p:sp>
    </p:spTree>
    <p:extLst>
      <p:ext uri="{BB962C8B-B14F-4D97-AF65-F5344CB8AC3E}">
        <p14:creationId xmlns:p14="http://schemas.microsoft.com/office/powerpoint/2010/main" val="4655088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Examens et Concours</a:t>
            </a:r>
            <a:endParaRPr lang="fr-FR" dirty="0"/>
          </a:p>
        </p:txBody>
      </p:sp>
      <p:sp>
        <p:nvSpPr>
          <p:cNvPr id="3" name="Espace réservé du contenu 2"/>
          <p:cNvSpPr>
            <a:spLocks noGrp="1"/>
          </p:cNvSpPr>
          <p:nvPr>
            <p:ph sz="quarter" idx="1"/>
          </p:nvPr>
        </p:nvSpPr>
        <p:spPr>
          <a:xfrm>
            <a:off x="457200" y="1219200"/>
            <a:ext cx="8686800" cy="5234136"/>
          </a:xfrm>
        </p:spPr>
        <p:txBody>
          <a:bodyPr>
            <a:noAutofit/>
          </a:bodyPr>
          <a:lstStyle/>
          <a:p>
            <a:r>
              <a:rPr lang="fr-FR" sz="2800" dirty="0" smtClean="0">
                <a:solidFill>
                  <a:srgbClr val="FF0000"/>
                </a:solidFill>
              </a:rPr>
              <a:t>Examens</a:t>
            </a:r>
            <a:r>
              <a:rPr lang="fr-FR" sz="2800" baseline="0" dirty="0" smtClean="0">
                <a:solidFill>
                  <a:srgbClr val="FF0000"/>
                </a:solidFill>
              </a:rPr>
              <a:t> </a:t>
            </a:r>
            <a:r>
              <a:rPr lang="fr-FR" sz="2800" baseline="0" dirty="0" smtClean="0"/>
              <a:t>:</a:t>
            </a:r>
          </a:p>
          <a:p>
            <a:pPr lvl="1"/>
            <a:r>
              <a:rPr lang="fr-FR" sz="2400" dirty="0" smtClean="0"/>
              <a:t>Tous les étudiants</a:t>
            </a:r>
            <a:r>
              <a:rPr lang="fr-FR" sz="2400" baseline="0" dirty="0" smtClean="0"/>
              <a:t> </a:t>
            </a:r>
          </a:p>
          <a:p>
            <a:pPr lvl="2"/>
            <a:r>
              <a:rPr lang="fr-FR" sz="2400" dirty="0" smtClean="0"/>
              <a:t>Ayant la </a:t>
            </a:r>
            <a:r>
              <a:rPr lang="fr-FR" sz="2400" dirty="0" smtClean="0">
                <a:solidFill>
                  <a:srgbClr val="FF0000"/>
                </a:solidFill>
              </a:rPr>
              <a:t>capacité de suivre </a:t>
            </a:r>
            <a:r>
              <a:rPr lang="fr-FR" sz="2400" dirty="0" smtClean="0"/>
              <a:t>la formation peuvent la suivre</a:t>
            </a:r>
          </a:p>
          <a:p>
            <a:pPr lvl="2"/>
            <a:r>
              <a:rPr lang="fr-FR" sz="2400" dirty="0" smtClean="0"/>
              <a:t>Ayant suivi la formation et </a:t>
            </a:r>
            <a:r>
              <a:rPr lang="fr-FR" sz="2400" dirty="0" smtClean="0">
                <a:solidFill>
                  <a:srgbClr val="FF0000"/>
                </a:solidFill>
              </a:rPr>
              <a:t>ayant acquis les connaissances / </a:t>
            </a:r>
            <a:r>
              <a:rPr lang="fr-FR" sz="2400" dirty="0" smtClean="0">
                <a:solidFill>
                  <a:srgbClr val="FF0000"/>
                </a:solidFill>
              </a:rPr>
              <a:t>les </a:t>
            </a:r>
            <a:r>
              <a:rPr lang="fr-FR" sz="2400" dirty="0" smtClean="0">
                <a:solidFill>
                  <a:srgbClr val="FF0000"/>
                </a:solidFill>
              </a:rPr>
              <a:t>compétences</a:t>
            </a:r>
            <a:r>
              <a:rPr lang="fr-FR" sz="2400" dirty="0" smtClean="0"/>
              <a:t> valident la formation</a:t>
            </a:r>
          </a:p>
          <a:p>
            <a:r>
              <a:rPr lang="fr-FR" sz="2800" dirty="0" smtClean="0">
                <a:solidFill>
                  <a:srgbClr val="FF0000"/>
                </a:solidFill>
              </a:rPr>
              <a:t>Concours</a:t>
            </a:r>
            <a:r>
              <a:rPr lang="fr-FR" sz="2800" dirty="0" smtClean="0"/>
              <a:t> :</a:t>
            </a:r>
          </a:p>
          <a:p>
            <a:pPr lvl="1"/>
            <a:r>
              <a:rPr lang="fr-FR" sz="2400" dirty="0"/>
              <a:t>N</a:t>
            </a:r>
            <a:r>
              <a:rPr lang="fr-FR" sz="2400" dirty="0" smtClean="0"/>
              <a:t>ombre de candidats admis </a:t>
            </a:r>
            <a:r>
              <a:rPr lang="fr-FR" sz="2400" dirty="0" smtClean="0">
                <a:solidFill>
                  <a:srgbClr val="FF0000"/>
                </a:solidFill>
              </a:rPr>
              <a:t>fixé à l’avance</a:t>
            </a:r>
            <a:r>
              <a:rPr lang="fr-FR" sz="2400" dirty="0" smtClean="0"/>
              <a:t>, </a:t>
            </a:r>
          </a:p>
          <a:p>
            <a:pPr lvl="2"/>
            <a:r>
              <a:rPr lang="fr-FR" sz="2100" dirty="0" smtClean="0"/>
              <a:t>le concours fait une </a:t>
            </a:r>
            <a:r>
              <a:rPr lang="fr-FR" sz="2100" dirty="0" smtClean="0">
                <a:solidFill>
                  <a:srgbClr val="FF0000"/>
                </a:solidFill>
              </a:rPr>
              <a:t>sélection</a:t>
            </a:r>
          </a:p>
          <a:p>
            <a:pPr lvl="1"/>
            <a:r>
              <a:rPr lang="fr-FR" sz="2400" dirty="0" smtClean="0"/>
              <a:t>Pour certains concours, examinateurs ≠ enseignants</a:t>
            </a:r>
          </a:p>
          <a:p>
            <a:pPr lvl="2"/>
            <a:r>
              <a:rPr lang="fr-FR" sz="2400" dirty="0" smtClean="0"/>
              <a:t>=&gt; Incertitude sur les réponses attendues</a:t>
            </a:r>
          </a:p>
          <a:p>
            <a:pPr lvl="1"/>
            <a:r>
              <a:rPr lang="fr-FR" sz="2400" dirty="0" smtClean="0"/>
              <a:t>Parfois (concours administratifs) seuls sont connus un programme et des indications générales</a:t>
            </a:r>
          </a:p>
        </p:txBody>
      </p:sp>
    </p:spTree>
    <p:extLst>
      <p:ext uri="{BB962C8B-B14F-4D97-AF65-F5344CB8AC3E}">
        <p14:creationId xmlns:p14="http://schemas.microsoft.com/office/powerpoint/2010/main" val="17528046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Score de l’étudiant</a:t>
            </a:r>
            <a:endParaRPr lang="fr-FR" dirty="0"/>
          </a:p>
        </p:txBody>
      </p:sp>
      <p:sp>
        <p:nvSpPr>
          <p:cNvPr id="3" name="Espace réservé du contenu 2"/>
          <p:cNvSpPr>
            <a:spLocks noGrp="1"/>
          </p:cNvSpPr>
          <p:nvPr>
            <p:ph sz="quarter" idx="1"/>
          </p:nvPr>
        </p:nvSpPr>
        <p:spPr/>
        <p:txBody>
          <a:bodyPr/>
          <a:lstStyle/>
          <a:p>
            <a:pPr lvl="1"/>
            <a:r>
              <a:rPr lang="fr-FR" dirty="0" smtClean="0"/>
              <a:t>La réponse modale (la plus fréquente</a:t>
            </a:r>
            <a:r>
              <a:rPr lang="fr-FR" baseline="0" dirty="0" smtClean="0"/>
              <a:t> des experts) vaut 1points les autres réponses sont rapportées à la valeur modale</a:t>
            </a:r>
          </a:p>
          <a:p>
            <a:pPr lvl="2"/>
            <a:endParaRPr lang="fr-FR" dirty="0"/>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28687" y="2420888"/>
            <a:ext cx="7883273"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954518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TCS</a:t>
            </a:r>
            <a:endParaRPr lang="fr-FR" dirty="0"/>
          </a:p>
        </p:txBody>
      </p:sp>
      <p:sp>
        <p:nvSpPr>
          <p:cNvPr id="3" name="Espace réservé du contenu 2"/>
          <p:cNvSpPr>
            <a:spLocks noGrp="1"/>
          </p:cNvSpPr>
          <p:nvPr>
            <p:ph sz="quarter" idx="1"/>
          </p:nvPr>
        </p:nvSpPr>
        <p:spPr/>
        <p:txBody>
          <a:bodyPr>
            <a:normAutofit/>
          </a:bodyPr>
          <a:lstStyle/>
          <a:p>
            <a:r>
              <a:rPr lang="fr-FR" sz="2800" dirty="0" smtClean="0">
                <a:solidFill>
                  <a:srgbClr val="FF0000"/>
                </a:solidFill>
              </a:rPr>
              <a:t>Avantages</a:t>
            </a:r>
            <a:r>
              <a:rPr lang="fr-FR" sz="2800" dirty="0" smtClean="0"/>
              <a:t> :</a:t>
            </a:r>
          </a:p>
          <a:p>
            <a:pPr lvl="1"/>
            <a:r>
              <a:rPr lang="fr-FR" sz="2400" dirty="0"/>
              <a:t>place les candidats à évaluer dans un contexte professionnel authentique.</a:t>
            </a:r>
          </a:p>
          <a:p>
            <a:pPr lvl="1"/>
            <a:r>
              <a:rPr lang="fr-FR" sz="2400" dirty="0"/>
              <a:t>confronte </a:t>
            </a:r>
            <a:r>
              <a:rPr lang="fr-FR" sz="2400" dirty="0" smtClean="0"/>
              <a:t>les </a:t>
            </a:r>
            <a:r>
              <a:rPr lang="fr-FR" sz="2400" dirty="0"/>
              <a:t>candidats à une situation problématique, </a:t>
            </a:r>
            <a:endParaRPr lang="fr-FR" sz="2400" dirty="0" smtClean="0"/>
          </a:p>
          <a:p>
            <a:pPr lvl="1"/>
            <a:r>
              <a:rPr lang="fr-FR" sz="2400" dirty="0" smtClean="0"/>
              <a:t>sonde </a:t>
            </a:r>
            <a:r>
              <a:rPr lang="fr-FR" sz="2400" dirty="0"/>
              <a:t>leur </a:t>
            </a:r>
            <a:r>
              <a:rPr lang="fr-FR" sz="2400" dirty="0" smtClean="0"/>
              <a:t>raisonnement</a:t>
            </a:r>
          </a:p>
          <a:p>
            <a:pPr lvl="1"/>
            <a:r>
              <a:rPr lang="fr-FR" sz="2400" dirty="0" smtClean="0"/>
              <a:t>donne </a:t>
            </a:r>
            <a:r>
              <a:rPr lang="fr-FR" sz="2400" dirty="0"/>
              <a:t>un score en comparant leurs réponses à celle d'un panel de référence. </a:t>
            </a:r>
          </a:p>
          <a:p>
            <a:pPr lvl="1"/>
            <a:r>
              <a:rPr lang="fr-FR" sz="2400" dirty="0" smtClean="0"/>
              <a:t>Correction automatisable</a:t>
            </a:r>
          </a:p>
          <a:p>
            <a:pPr lvl="2"/>
            <a:r>
              <a:rPr lang="fr-FR" sz="2400" dirty="0" smtClean="0"/>
              <a:t>TCS en ligne (département de médecine générale de Nancy)</a:t>
            </a:r>
          </a:p>
          <a:p>
            <a:pPr lvl="2"/>
            <a:r>
              <a:rPr lang="fr-FR" sz="2400" dirty="0" smtClean="0"/>
              <a:t>Fiche de marque</a:t>
            </a:r>
          </a:p>
          <a:p>
            <a:pPr lvl="1"/>
            <a:endParaRPr lang="fr-FR" sz="2400" dirty="0" smtClean="0"/>
          </a:p>
          <a:p>
            <a:pPr lvl="1"/>
            <a:endParaRPr lang="fr-FR" sz="2400" dirty="0"/>
          </a:p>
        </p:txBody>
      </p:sp>
    </p:spTree>
    <p:extLst>
      <p:ext uri="{BB962C8B-B14F-4D97-AF65-F5344CB8AC3E}">
        <p14:creationId xmlns:p14="http://schemas.microsoft.com/office/powerpoint/2010/main" val="55778732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TCS</a:t>
            </a:r>
            <a:endParaRPr lang="fr-FR" dirty="0"/>
          </a:p>
        </p:txBody>
      </p:sp>
      <p:sp>
        <p:nvSpPr>
          <p:cNvPr id="3" name="Espace réservé du contenu 2"/>
          <p:cNvSpPr>
            <a:spLocks noGrp="1"/>
          </p:cNvSpPr>
          <p:nvPr>
            <p:ph sz="quarter" idx="1"/>
          </p:nvPr>
        </p:nvSpPr>
        <p:spPr/>
        <p:txBody>
          <a:bodyPr>
            <a:normAutofit/>
          </a:bodyPr>
          <a:lstStyle/>
          <a:p>
            <a:r>
              <a:rPr lang="fr-FR" sz="3200" dirty="0" smtClean="0">
                <a:solidFill>
                  <a:srgbClr val="FF0000"/>
                </a:solidFill>
              </a:rPr>
              <a:t>Inconvénients</a:t>
            </a:r>
          </a:p>
          <a:p>
            <a:pPr lvl="1"/>
            <a:r>
              <a:rPr lang="fr-FR" sz="2800" dirty="0" smtClean="0"/>
              <a:t>Difficulté de rédaction</a:t>
            </a:r>
          </a:p>
          <a:p>
            <a:pPr lvl="1"/>
            <a:r>
              <a:rPr lang="fr-FR" sz="2800" dirty="0" smtClean="0"/>
              <a:t>Choix du panel d’experts</a:t>
            </a:r>
          </a:p>
          <a:p>
            <a:pPr lvl="2"/>
            <a:r>
              <a:rPr lang="fr-FR" sz="2800" dirty="0" smtClean="0"/>
              <a:t>Sensibilité au panel : exemple pour un TCS de pédiatrie : experts pédiatres et/ou experts généralistes</a:t>
            </a:r>
          </a:p>
          <a:p>
            <a:pPr marL="274320" lvl="1" indent="0">
              <a:buNone/>
            </a:pPr>
            <a:endParaRPr lang="fr-FR" sz="2800" dirty="0"/>
          </a:p>
          <a:p>
            <a:pPr lvl="1"/>
            <a:endParaRPr lang="fr-FR" sz="2800" dirty="0" smtClean="0"/>
          </a:p>
          <a:p>
            <a:pPr lvl="1"/>
            <a:endParaRPr lang="fr-FR" sz="2800" dirty="0"/>
          </a:p>
        </p:txBody>
      </p:sp>
    </p:spTree>
    <p:extLst>
      <p:ext uri="{BB962C8B-B14F-4D97-AF65-F5344CB8AC3E}">
        <p14:creationId xmlns:p14="http://schemas.microsoft.com/office/powerpoint/2010/main" val="162895265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Portfolio</a:t>
            </a:r>
            <a:endParaRPr lang="fr-FR" dirty="0"/>
          </a:p>
        </p:txBody>
      </p:sp>
      <p:sp>
        <p:nvSpPr>
          <p:cNvPr id="3" name="Espace réservé du contenu 2"/>
          <p:cNvSpPr>
            <a:spLocks noGrp="1"/>
          </p:cNvSpPr>
          <p:nvPr>
            <p:ph sz="quarter" idx="1"/>
          </p:nvPr>
        </p:nvSpPr>
        <p:spPr/>
        <p:txBody>
          <a:bodyPr>
            <a:normAutofit/>
          </a:bodyPr>
          <a:lstStyle/>
          <a:p>
            <a:r>
              <a:rPr lang="fr-FR" dirty="0" smtClean="0">
                <a:solidFill>
                  <a:srgbClr val="FF0000"/>
                </a:solidFill>
              </a:rPr>
              <a:t>Dossier </a:t>
            </a:r>
            <a:r>
              <a:rPr lang="fr-FR" dirty="0">
                <a:solidFill>
                  <a:srgbClr val="FF0000"/>
                </a:solidFill>
              </a:rPr>
              <a:t>personnel </a:t>
            </a:r>
            <a:r>
              <a:rPr lang="fr-FR" dirty="0"/>
              <a:t>dans lequel les acquis de formation et les acquis de l'expérience d'une personne sont définis et démontrés en vue d'une </a:t>
            </a:r>
            <a:r>
              <a:rPr lang="fr-FR" dirty="0" smtClean="0"/>
              <a:t>reconnaissance.</a:t>
            </a:r>
          </a:p>
          <a:p>
            <a:pPr lvl="1"/>
            <a:r>
              <a:rPr lang="fr-FR" dirty="0" smtClean="0"/>
              <a:t>« Book » des artistes</a:t>
            </a:r>
          </a:p>
          <a:p>
            <a:r>
              <a:rPr lang="fr-FR" dirty="0"/>
              <a:t>Ce n’est pas </a:t>
            </a:r>
            <a:r>
              <a:rPr lang="fr-FR" dirty="0" smtClean="0"/>
              <a:t>un </a:t>
            </a:r>
            <a:r>
              <a:rPr lang="fr-FR" dirty="0"/>
              <a:t>dossier dans lequel on place un tas de documents sans liens entre eux ; encore moins un recueil de productions, sans traces et sans réflexion</a:t>
            </a:r>
            <a:r>
              <a:rPr lang="fr-FR" dirty="0" smtClean="0"/>
              <a:t>.</a:t>
            </a:r>
          </a:p>
          <a:p>
            <a:r>
              <a:rPr lang="fr-FR" dirty="0" smtClean="0"/>
              <a:t>Le </a:t>
            </a:r>
            <a:r>
              <a:rPr lang="fr-FR" dirty="0"/>
              <a:t>portfolio est un </a:t>
            </a:r>
            <a:r>
              <a:rPr lang="fr-FR" dirty="0">
                <a:solidFill>
                  <a:srgbClr val="FF0000"/>
                </a:solidFill>
              </a:rPr>
              <a:t>outil dynamique </a:t>
            </a:r>
            <a:r>
              <a:rPr lang="fr-FR" dirty="0"/>
              <a:t>qui permet de suivre l’évolution de la progression d’un élève dans ses </a:t>
            </a:r>
            <a:r>
              <a:rPr lang="fr-FR" dirty="0" smtClean="0"/>
              <a:t>apprentissages.</a:t>
            </a:r>
          </a:p>
          <a:p>
            <a:r>
              <a:rPr lang="fr-FR" dirty="0" smtClean="0"/>
              <a:t>Permet de se situer par rapport à un référentiel</a:t>
            </a:r>
            <a:endParaRPr lang="fr-FR" dirty="0"/>
          </a:p>
        </p:txBody>
      </p:sp>
    </p:spTree>
    <p:extLst>
      <p:ext uri="{BB962C8B-B14F-4D97-AF65-F5344CB8AC3E}">
        <p14:creationId xmlns:p14="http://schemas.microsoft.com/office/powerpoint/2010/main" val="215530546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Portfolio</a:t>
            </a:r>
            <a:endParaRPr lang="fr-FR" dirty="0"/>
          </a:p>
        </p:txBody>
      </p:sp>
      <p:sp>
        <p:nvSpPr>
          <p:cNvPr id="3" name="Espace réservé du contenu 2"/>
          <p:cNvSpPr>
            <a:spLocks noGrp="1"/>
          </p:cNvSpPr>
          <p:nvPr>
            <p:ph sz="quarter" idx="1"/>
          </p:nvPr>
        </p:nvSpPr>
        <p:spPr/>
        <p:txBody>
          <a:bodyPr>
            <a:normAutofit/>
          </a:bodyPr>
          <a:lstStyle/>
          <a:p>
            <a:r>
              <a:rPr lang="fr-FR" sz="3200" dirty="0" smtClean="0">
                <a:solidFill>
                  <a:srgbClr val="FF0000"/>
                </a:solidFill>
              </a:rPr>
              <a:t>Buts</a:t>
            </a:r>
            <a:r>
              <a:rPr lang="fr-FR" sz="3200" dirty="0" smtClean="0"/>
              <a:t> :</a:t>
            </a:r>
          </a:p>
          <a:p>
            <a:pPr lvl="1"/>
            <a:r>
              <a:rPr lang="fr-FR" sz="2800" dirty="0"/>
              <a:t>Suivre le cheminement de </a:t>
            </a:r>
            <a:r>
              <a:rPr lang="fr-FR" sz="2800" dirty="0" smtClean="0"/>
              <a:t>l'élève</a:t>
            </a:r>
          </a:p>
          <a:p>
            <a:pPr lvl="1"/>
            <a:r>
              <a:rPr lang="fr-FR" sz="2800" dirty="0" smtClean="0"/>
              <a:t> </a:t>
            </a:r>
            <a:r>
              <a:rPr lang="fr-FR" sz="2800" dirty="0"/>
              <a:t>Mieux comprendre le processus d'apprentissage de </a:t>
            </a:r>
            <a:r>
              <a:rPr lang="fr-FR" sz="2800" dirty="0" smtClean="0"/>
              <a:t>l'élève</a:t>
            </a:r>
          </a:p>
          <a:p>
            <a:pPr lvl="1"/>
            <a:r>
              <a:rPr lang="fr-FR" sz="2800" dirty="0" smtClean="0"/>
              <a:t>Apprendre </a:t>
            </a:r>
            <a:r>
              <a:rPr lang="fr-FR" sz="2800" dirty="0"/>
              <a:t>à l'élève </a:t>
            </a:r>
            <a:r>
              <a:rPr lang="fr-FR" sz="2800" dirty="0" smtClean="0"/>
              <a:t>s'autoévaluer</a:t>
            </a:r>
          </a:p>
          <a:p>
            <a:pPr lvl="1"/>
            <a:r>
              <a:rPr lang="fr-FR" sz="2800" dirty="0" smtClean="0"/>
              <a:t>Aider </a:t>
            </a:r>
            <a:r>
              <a:rPr lang="fr-FR" sz="2800" dirty="0"/>
              <a:t>l'élève à prendre conscience de ses </a:t>
            </a:r>
            <a:r>
              <a:rPr lang="fr-FR" sz="2800" dirty="0" smtClean="0"/>
              <a:t>apprentissages</a:t>
            </a:r>
          </a:p>
          <a:p>
            <a:pPr lvl="1"/>
            <a:r>
              <a:rPr lang="fr-FR" sz="2800" dirty="0"/>
              <a:t>Faire la preuve de l'atteinte du niveau de développement d'une compétence ou de plusieurs </a:t>
            </a:r>
            <a:r>
              <a:rPr lang="fr-FR" sz="2800" dirty="0" smtClean="0"/>
              <a:t>compétences</a:t>
            </a:r>
          </a:p>
        </p:txBody>
      </p:sp>
    </p:spTree>
    <p:extLst>
      <p:ext uri="{BB962C8B-B14F-4D97-AF65-F5344CB8AC3E}">
        <p14:creationId xmlns:p14="http://schemas.microsoft.com/office/powerpoint/2010/main" val="54309436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Portfolio</a:t>
            </a:r>
            <a:endParaRPr lang="fr-FR" dirty="0"/>
          </a:p>
        </p:txBody>
      </p:sp>
      <p:sp>
        <p:nvSpPr>
          <p:cNvPr id="3" name="Espace réservé du contenu 2"/>
          <p:cNvSpPr>
            <a:spLocks noGrp="1"/>
          </p:cNvSpPr>
          <p:nvPr>
            <p:ph sz="quarter" idx="1"/>
          </p:nvPr>
        </p:nvSpPr>
        <p:spPr/>
        <p:txBody>
          <a:bodyPr>
            <a:normAutofit/>
          </a:bodyPr>
          <a:lstStyle/>
          <a:p>
            <a:r>
              <a:rPr lang="fr-FR" b="1" dirty="0" smtClean="0">
                <a:solidFill>
                  <a:srgbClr val="FF0000"/>
                </a:solidFill>
              </a:rPr>
              <a:t>Caractéristiques </a:t>
            </a:r>
            <a:r>
              <a:rPr lang="fr-FR" b="1" dirty="0">
                <a:solidFill>
                  <a:srgbClr val="FF0000"/>
                </a:solidFill>
              </a:rPr>
              <a:t>du portfolio d’un point de vue de la pédagogie</a:t>
            </a:r>
            <a:r>
              <a:rPr lang="fr-FR" b="1" dirty="0"/>
              <a:t> </a:t>
            </a:r>
            <a:r>
              <a:rPr lang="fr-FR" b="1" dirty="0" smtClean="0"/>
              <a:t>:</a:t>
            </a:r>
            <a:endParaRPr lang="fr-FR" dirty="0" smtClean="0"/>
          </a:p>
          <a:p>
            <a:pPr lvl="1"/>
            <a:r>
              <a:rPr lang="fr-FR" dirty="0" smtClean="0"/>
              <a:t>Une </a:t>
            </a:r>
            <a:r>
              <a:rPr lang="fr-FR" dirty="0"/>
              <a:t>actualisation permanente avec la possibilité de consigner l’historique du processus d’apprentissage</a:t>
            </a:r>
            <a:r>
              <a:rPr lang="fr-FR" dirty="0" smtClean="0"/>
              <a:t>.</a:t>
            </a:r>
          </a:p>
          <a:p>
            <a:pPr lvl="1"/>
            <a:r>
              <a:rPr lang="fr-FR" dirty="0" smtClean="0"/>
              <a:t> </a:t>
            </a:r>
            <a:r>
              <a:rPr lang="fr-FR" dirty="0"/>
              <a:t>Une ouverture sur le monde avec un accès de partout facilitant des interventions tierces </a:t>
            </a:r>
            <a:r>
              <a:rPr lang="fr-FR" dirty="0" smtClean="0"/>
              <a:t>(</a:t>
            </a:r>
            <a:r>
              <a:rPr lang="fr-FR" dirty="0" err="1" smtClean="0"/>
              <a:t>ePortfolio</a:t>
            </a:r>
            <a:r>
              <a:rPr lang="fr-FR" dirty="0" smtClean="0"/>
              <a:t>) .</a:t>
            </a:r>
          </a:p>
          <a:p>
            <a:pPr lvl="1"/>
            <a:r>
              <a:rPr lang="fr-FR" dirty="0" smtClean="0"/>
              <a:t>Une </a:t>
            </a:r>
            <a:r>
              <a:rPr lang="fr-FR" dirty="0"/>
              <a:t>structure composite qui oblige l’apprenant à définir et créer ses propres repères et à structurer  son espace de </a:t>
            </a:r>
            <a:r>
              <a:rPr lang="fr-FR" dirty="0" smtClean="0"/>
              <a:t>travail.</a:t>
            </a:r>
          </a:p>
          <a:p>
            <a:pPr lvl="1"/>
            <a:r>
              <a:rPr lang="fr-FR" dirty="0" smtClean="0"/>
              <a:t>Un </a:t>
            </a:r>
            <a:r>
              <a:rPr lang="fr-FR" dirty="0"/>
              <a:t>support éditorial qui démultiplie les possibilités d’expression, l’occasion de faire jouer des connexions multiples propres à générer une démarche </a:t>
            </a:r>
            <a:r>
              <a:rPr lang="fr-FR" dirty="0" smtClean="0"/>
              <a:t>heuristique (</a:t>
            </a:r>
            <a:r>
              <a:rPr lang="fr-FR" dirty="0" err="1" smtClean="0"/>
              <a:t>ePortfolio</a:t>
            </a:r>
            <a:r>
              <a:rPr lang="fr-FR" dirty="0" smtClean="0"/>
              <a:t>).</a:t>
            </a:r>
            <a:endParaRPr lang="fr-FR" dirty="0"/>
          </a:p>
        </p:txBody>
      </p:sp>
    </p:spTree>
    <p:extLst>
      <p:ext uri="{BB962C8B-B14F-4D97-AF65-F5344CB8AC3E}">
        <p14:creationId xmlns:p14="http://schemas.microsoft.com/office/powerpoint/2010/main" val="385257278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4624"/>
            <a:ext cx="3600400" cy="2160240"/>
          </a:xfrm>
        </p:spPr>
        <p:txBody>
          <a:bodyPr>
            <a:normAutofit fontScale="90000"/>
          </a:bodyPr>
          <a:lstStyle/>
          <a:p>
            <a:r>
              <a:rPr lang="fr-FR" dirty="0" smtClean="0"/>
              <a:t>Extrait du portfolio du DES de Santé Publique</a:t>
            </a: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23839434"/>
              </p:ext>
            </p:extLst>
          </p:nvPr>
        </p:nvGraphicFramePr>
        <p:xfrm>
          <a:off x="3995935" y="0"/>
          <a:ext cx="4960987" cy="6597346"/>
        </p:xfrm>
        <a:graphic>
          <a:graphicData uri="http://schemas.openxmlformats.org/drawingml/2006/table">
            <a:tbl>
              <a:tblPr firstRow="1" firstCol="1" bandRow="1">
                <a:tableStyleId>{5C22544A-7EE6-4342-B048-85BDC9FD1C3A}</a:tableStyleId>
              </a:tblPr>
              <a:tblGrid>
                <a:gridCol w="3193636"/>
                <a:gridCol w="589117"/>
                <a:gridCol w="589117"/>
                <a:gridCol w="589117"/>
              </a:tblGrid>
              <a:tr h="398784">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fr-FR" sz="700">
                          <a:solidFill>
                            <a:schemeClr val="tx1"/>
                          </a:solidFill>
                          <a:effectLst/>
                        </a:rPr>
                        <a:t>A vu faire</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fr-FR" sz="700">
                          <a:solidFill>
                            <a:schemeClr val="tx1"/>
                          </a:solidFill>
                          <a:effectLst/>
                        </a:rPr>
                        <a:t>A fait avec aide</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spcAft>
                          <a:spcPts val="0"/>
                        </a:spcAft>
                      </a:pPr>
                      <a:r>
                        <a:rPr lang="fr-FR" sz="700">
                          <a:solidFill>
                            <a:schemeClr val="tx1"/>
                          </a:solidFill>
                          <a:effectLst/>
                        </a:rPr>
                        <a:t>A fait seul</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Santé, déterminants, système de santé</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fait une activité dans laquelle il a pu montrer sa connaissance du système de santé français</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réalisé une activité qui l'a amené à maîtriser les systèmes de santé des pays en voie de développement</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404574">
                <a:tc>
                  <a:txBody>
                    <a:bodyPr/>
                    <a:lstStyle/>
                    <a:p>
                      <a:pPr algn="just">
                        <a:lnSpc>
                          <a:spcPct val="115000"/>
                        </a:lnSpc>
                        <a:spcAft>
                          <a:spcPts val="0"/>
                        </a:spcAft>
                      </a:pPr>
                      <a:r>
                        <a:rPr lang="fr-FR" sz="700" dirty="0">
                          <a:solidFill>
                            <a:schemeClr val="tx1"/>
                          </a:solidFill>
                          <a:effectLst/>
                        </a:rPr>
                        <a:t>a réalisé une activité requérant la connaissance, la maîtrise et/ou l'interprétation des déterminants de l'état de santé des populations humaines</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a:solidFill>
                            <a:schemeClr val="tx1"/>
                          </a:solidFill>
                          <a:effectLst/>
                        </a:rPr>
                        <a:t>a réalisé une activité impliquant l'utilisation des modèles définition et dimension de la santé</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404574">
                <a:tc>
                  <a:txBody>
                    <a:bodyPr/>
                    <a:lstStyle/>
                    <a:p>
                      <a:pPr algn="just">
                        <a:lnSpc>
                          <a:spcPct val="115000"/>
                        </a:lnSpc>
                        <a:spcAft>
                          <a:spcPts val="0"/>
                        </a:spcAft>
                      </a:pPr>
                      <a:r>
                        <a:rPr lang="fr-FR" sz="700" dirty="0">
                          <a:solidFill>
                            <a:schemeClr val="tx1"/>
                          </a:solidFill>
                          <a:effectLst/>
                        </a:rPr>
                        <a:t>a réalisé un travail requérant une source d'information utile en santé publique (</a:t>
                      </a:r>
                      <a:r>
                        <a:rPr lang="fr-FR" sz="700" dirty="0" err="1">
                          <a:solidFill>
                            <a:schemeClr val="tx1"/>
                          </a:solidFill>
                          <a:effectLst/>
                        </a:rPr>
                        <a:t>PubMed</a:t>
                      </a:r>
                      <a:r>
                        <a:rPr lang="fr-FR" sz="700" dirty="0">
                          <a:solidFill>
                            <a:schemeClr val="tx1"/>
                          </a:solidFill>
                          <a:effectLst/>
                        </a:rPr>
                        <a:t> exclus) utilisée en communication et recherche clinique et épidémiologique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Recherche documentaire</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534526">
                <a:tc>
                  <a:txBody>
                    <a:bodyPr/>
                    <a:lstStyle/>
                    <a:p>
                      <a:pPr algn="just">
                        <a:lnSpc>
                          <a:spcPct val="115000"/>
                        </a:lnSpc>
                        <a:spcAft>
                          <a:spcPts val="0"/>
                        </a:spcAft>
                      </a:pPr>
                      <a:r>
                        <a:rPr lang="fr-FR" sz="700" dirty="0">
                          <a:solidFill>
                            <a:schemeClr val="tx1"/>
                          </a:solidFill>
                          <a:effectLst/>
                        </a:rPr>
                        <a:t>a su sélectionner ou a participé activement à l’identification des mots clefs signifiants indispensables à la recherche des données nécessaires à la mise en place d’un projet (de santé publique)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404574">
                <a:tc>
                  <a:txBody>
                    <a:bodyPr/>
                    <a:lstStyle/>
                    <a:p>
                      <a:pPr algn="just">
                        <a:lnSpc>
                          <a:spcPct val="115000"/>
                        </a:lnSpc>
                        <a:spcAft>
                          <a:spcPts val="0"/>
                        </a:spcAft>
                      </a:pPr>
                      <a:r>
                        <a:rPr lang="fr-FR" sz="700" dirty="0">
                          <a:solidFill>
                            <a:schemeClr val="tx1"/>
                          </a:solidFill>
                          <a:effectLst/>
                        </a:rPr>
                        <a:t>a réalisé une recherche bibliographique à partir des bases de données bibliographiques disponibles et utiles dans le champ de la thématique d’un projet (de santé publique).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su constituer une base de données bibliographiques utilisable pour la conduite d’un projet (de santé publique).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a réalisé ou a participé activement lors de son stage, à une revue critique de la littérature sur un thème donné</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Communication</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être capable de lire un article en anglais et de restituer son contenu</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a:solidFill>
                            <a:schemeClr val="tx1"/>
                          </a:solidFill>
                          <a:effectLst/>
                        </a:rPr>
                        <a:t>être capable de communiquer à l'oral de façon adaptée par rapport au public visé</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a:solidFill>
                            <a:schemeClr val="tx1"/>
                          </a:solidFill>
                          <a:effectLst/>
                        </a:rPr>
                        <a:t>être capable de rédiger un article rapportant une recherche (en anglais et en français)</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6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Informatique</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dirty="0">
                          <a:solidFill>
                            <a:schemeClr val="tx1"/>
                          </a:solidFill>
                          <a:effectLst/>
                        </a:rPr>
                        <a:t>maitriser les compétences du C2i niveau 1</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maitriser les compétences du C2i niveau 2</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269716">
                <a:tc>
                  <a:txBody>
                    <a:bodyPr/>
                    <a:lstStyle/>
                    <a:p>
                      <a:pPr algn="just">
                        <a:lnSpc>
                          <a:spcPct val="115000"/>
                        </a:lnSpc>
                        <a:spcAft>
                          <a:spcPts val="0"/>
                        </a:spcAft>
                      </a:pPr>
                      <a:r>
                        <a:rPr lang="fr-FR" sz="700" dirty="0">
                          <a:solidFill>
                            <a:schemeClr val="tx1"/>
                          </a:solidFill>
                          <a:effectLst/>
                        </a:rPr>
                        <a:t>maitriser la conception d'une base de données relationnelles simple</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maitriser un logiciel de statistiques généraliste</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134858">
                <a:tc>
                  <a:txBody>
                    <a:bodyPr/>
                    <a:lstStyle/>
                    <a:p>
                      <a:pPr>
                        <a:lnSpc>
                          <a:spcPct val="115000"/>
                        </a:lnSpc>
                        <a:spcAft>
                          <a:spcPts val="0"/>
                        </a:spcAft>
                      </a:pPr>
                      <a:r>
                        <a:rPr lang="fr-FR" sz="700" dirty="0">
                          <a:solidFill>
                            <a:srgbClr val="FF0000"/>
                          </a:solidFill>
                          <a:effectLst/>
                        </a:rPr>
                        <a:t>Management</a:t>
                      </a:r>
                      <a:endParaRPr lang="fr-FR" sz="700" dirty="0">
                        <a:solidFill>
                          <a:srgbClr val="FF0000"/>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dirty="0">
                          <a:solidFill>
                            <a:schemeClr val="tx1"/>
                          </a:solidFill>
                          <a:effectLst/>
                        </a:rPr>
                        <a:t>savoir conduire et animer une réunion de projet</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savoir énoncer les principes de la gestion d'équipe</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r h="134858">
                <a:tc>
                  <a:txBody>
                    <a:bodyPr/>
                    <a:lstStyle/>
                    <a:p>
                      <a:pPr algn="just">
                        <a:lnSpc>
                          <a:spcPct val="115000"/>
                        </a:lnSpc>
                        <a:spcAft>
                          <a:spcPts val="0"/>
                        </a:spcAft>
                      </a:pPr>
                      <a:r>
                        <a:rPr lang="fr-FR" sz="700">
                          <a:solidFill>
                            <a:schemeClr val="tx1"/>
                          </a:solidFill>
                          <a:effectLst/>
                        </a:rPr>
                        <a:t>savoir construire la justification d'un budget</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a:solidFill>
                            <a:schemeClr val="tx1"/>
                          </a:solidFill>
                          <a:effectLst/>
                        </a:rPr>
                        <a:t> </a:t>
                      </a:r>
                      <a:endParaRPr lang="fr-FR" sz="70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nSpc>
                          <a:spcPct val="115000"/>
                        </a:lnSpc>
                        <a:spcAft>
                          <a:spcPts val="0"/>
                        </a:spcAft>
                      </a:pPr>
                      <a:r>
                        <a:rPr lang="fr-FR" sz="700" dirty="0">
                          <a:solidFill>
                            <a:schemeClr val="tx1"/>
                          </a:solidFill>
                          <a:effectLst/>
                        </a:rPr>
                        <a:t> </a:t>
                      </a:r>
                      <a:endParaRPr lang="fr-FR" sz="700" dirty="0">
                        <a:solidFill>
                          <a:schemeClr val="tx1"/>
                        </a:solidFill>
                        <a:effectLst/>
                        <a:latin typeface="Calibri"/>
                        <a:ea typeface="Calibri"/>
                        <a:cs typeface="Times New Roman"/>
                      </a:endParaRPr>
                    </a:p>
                  </a:txBody>
                  <a:tcPr marL="37164" marR="37164"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85512910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A vous</a:t>
            </a:r>
            <a:endParaRPr lang="fr-FR" dirty="0">
              <a:solidFill>
                <a:srgbClr val="FF0000"/>
              </a:solidFill>
            </a:endParaRPr>
          </a:p>
        </p:txBody>
      </p:sp>
      <p:sp>
        <p:nvSpPr>
          <p:cNvPr id="3" name="Espace réservé du contenu 2"/>
          <p:cNvSpPr>
            <a:spLocks noGrp="1"/>
          </p:cNvSpPr>
          <p:nvPr>
            <p:ph sz="quarter" idx="1"/>
          </p:nvPr>
        </p:nvSpPr>
        <p:spPr/>
        <p:txBody>
          <a:bodyPr/>
          <a:lstStyle/>
          <a:p>
            <a:r>
              <a:rPr lang="fr-FR" dirty="0" smtClean="0"/>
              <a:t>Créer votre portfolio </a:t>
            </a:r>
            <a:r>
              <a:rPr lang="fr-FR" dirty="0"/>
              <a:t>sur http://eportfolio.ac-nice.fr/index.php</a:t>
            </a:r>
          </a:p>
        </p:txBody>
      </p:sp>
    </p:spTree>
    <p:extLst>
      <p:ext uri="{BB962C8B-B14F-4D97-AF65-F5344CB8AC3E}">
        <p14:creationId xmlns:p14="http://schemas.microsoft.com/office/powerpoint/2010/main" val="230835585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Analyse des questions du concours de PCEM1</a:t>
            </a:r>
            <a:endParaRPr lang="fr-FR" dirty="0"/>
          </a:p>
        </p:txBody>
      </p:sp>
      <p:sp>
        <p:nvSpPr>
          <p:cNvPr id="3" name="Espace réservé du contenu 2"/>
          <p:cNvSpPr>
            <a:spLocks noGrp="1"/>
          </p:cNvSpPr>
          <p:nvPr>
            <p:ph sz="quarter" idx="1"/>
          </p:nvPr>
        </p:nvSpPr>
        <p:spPr>
          <a:xfrm>
            <a:off x="683568" y="6094291"/>
            <a:ext cx="8229600" cy="423704"/>
          </a:xfrm>
          <a:solidFill>
            <a:schemeClr val="bg1"/>
          </a:solidFill>
        </p:spPr>
        <p:txBody>
          <a:bodyPr>
            <a:normAutofit fontScale="47500" lnSpcReduction="20000"/>
          </a:bodyPr>
          <a:lstStyle/>
          <a:p>
            <a:pPr marL="0" indent="0">
              <a:buNone/>
            </a:pPr>
            <a:r>
              <a:rPr lang="fr-FR" dirty="0"/>
              <a:t>André </a:t>
            </a:r>
            <a:r>
              <a:rPr lang="fr-FR" dirty="0" smtClean="0"/>
              <a:t>Quinton. </a:t>
            </a:r>
            <a:r>
              <a:rPr lang="fr-FR" dirty="0"/>
              <a:t>Colloque National : Passé, Présent et Futur de la sélection et de </a:t>
            </a:r>
            <a:r>
              <a:rPr lang="fr-FR" dirty="0" smtClean="0"/>
              <a:t>la formation </a:t>
            </a:r>
            <a:r>
              <a:rPr lang="fr-FR" dirty="0"/>
              <a:t>des médecins. Paris 22 et 23 mars 1997</a:t>
            </a: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99593" y="1340768"/>
            <a:ext cx="7200800" cy="4718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33699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rgbClr val="FF0000"/>
                </a:solidFill>
              </a:rPr>
              <a:t>A vous</a:t>
            </a:r>
            <a:endParaRPr lang="fr-FR" dirty="0">
              <a:solidFill>
                <a:srgbClr val="FF0000"/>
              </a:solidFill>
            </a:endParaRPr>
          </a:p>
        </p:txBody>
      </p:sp>
      <p:sp>
        <p:nvSpPr>
          <p:cNvPr id="3" name="Espace réservé du contenu 2"/>
          <p:cNvSpPr>
            <a:spLocks noGrp="1"/>
          </p:cNvSpPr>
          <p:nvPr>
            <p:ph sz="quarter" idx="1"/>
          </p:nvPr>
        </p:nvSpPr>
        <p:spPr>
          <a:xfrm>
            <a:off x="1619672" y="1988840"/>
            <a:ext cx="7067128" cy="4168120"/>
          </a:xfrm>
        </p:spPr>
        <p:txBody>
          <a:bodyPr/>
          <a:lstStyle/>
          <a:p>
            <a:r>
              <a:rPr lang="fr-FR" dirty="0" smtClean="0"/>
              <a:t>Vous avez à réaliser un examen de validation de l’ensembles des connaissances depuis la première à la 6</a:t>
            </a:r>
            <a:r>
              <a:rPr lang="fr-FR" baseline="30000" dirty="0" smtClean="0"/>
              <a:t>ième</a:t>
            </a:r>
            <a:r>
              <a:rPr lang="fr-FR" dirty="0" smtClean="0"/>
              <a:t> année de médecine.</a:t>
            </a:r>
          </a:p>
          <a:p>
            <a:r>
              <a:rPr lang="fr-FR" dirty="0" smtClean="0"/>
              <a:t>Que faites vous ?</a:t>
            </a:r>
          </a:p>
        </p:txBody>
      </p:sp>
    </p:spTree>
    <p:extLst>
      <p:ext uri="{BB962C8B-B14F-4D97-AF65-F5344CB8AC3E}">
        <p14:creationId xmlns:p14="http://schemas.microsoft.com/office/powerpoint/2010/main" val="9673353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Examens et Concours : </a:t>
            </a:r>
            <a:br>
              <a:rPr lang="fr-FR" dirty="0" smtClean="0"/>
            </a:br>
            <a:r>
              <a:rPr lang="fr-FR" dirty="0" smtClean="0"/>
              <a:t>Une Distinction souvent arbitraire</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solidFill>
                  <a:srgbClr val="FF0000"/>
                </a:solidFill>
              </a:rPr>
              <a:t>Examens </a:t>
            </a:r>
            <a:r>
              <a:rPr lang="fr-FR" dirty="0" err="1" smtClean="0">
                <a:solidFill>
                  <a:srgbClr val="FF0000"/>
                </a:solidFill>
              </a:rPr>
              <a:t>Classants</a:t>
            </a:r>
            <a:endParaRPr lang="fr-FR" dirty="0" smtClean="0">
              <a:solidFill>
                <a:srgbClr val="FF0000"/>
              </a:solidFill>
            </a:endParaRPr>
          </a:p>
          <a:p>
            <a:pPr lvl="1"/>
            <a:r>
              <a:rPr lang="fr-FR" sz="2400" dirty="0" smtClean="0"/>
              <a:t>Deux rôles</a:t>
            </a:r>
          </a:p>
          <a:p>
            <a:pPr lvl="2"/>
            <a:r>
              <a:rPr lang="fr-FR" sz="2400" dirty="0" smtClean="0"/>
              <a:t>Valider une formation</a:t>
            </a:r>
          </a:p>
          <a:p>
            <a:pPr lvl="2"/>
            <a:r>
              <a:rPr lang="fr-FR" sz="2400" dirty="0" err="1" smtClean="0"/>
              <a:t>Etablir</a:t>
            </a:r>
            <a:r>
              <a:rPr lang="fr-FR" sz="2400" dirty="0" smtClean="0"/>
              <a:t> </a:t>
            </a:r>
            <a:r>
              <a:rPr lang="fr-FR" sz="2400" dirty="0"/>
              <a:t>une </a:t>
            </a:r>
            <a:r>
              <a:rPr lang="fr-FR" sz="2400" dirty="0" smtClean="0"/>
              <a:t>sélection par le classement </a:t>
            </a:r>
          </a:p>
          <a:p>
            <a:pPr lvl="2"/>
            <a:endParaRPr lang="fr-FR" dirty="0" smtClean="0"/>
          </a:p>
          <a:p>
            <a:r>
              <a:rPr lang="fr-FR" dirty="0" smtClean="0">
                <a:solidFill>
                  <a:srgbClr val="FF0000"/>
                </a:solidFill>
              </a:rPr>
              <a:t>Concours déguisés en examens et vice versa</a:t>
            </a:r>
          </a:p>
          <a:p>
            <a:pPr lvl="1"/>
            <a:r>
              <a:rPr lang="fr-FR" sz="2400" dirty="0" smtClean="0"/>
              <a:t>Formation sans concours d’entrée mais avec des débouchés limités</a:t>
            </a:r>
          </a:p>
          <a:p>
            <a:pPr lvl="2"/>
            <a:r>
              <a:rPr lang="fr-FR" sz="2400" dirty="0" smtClean="0"/>
              <a:t>Sélection par étapes au travers d’examens difficiles</a:t>
            </a:r>
          </a:p>
          <a:p>
            <a:pPr lvl="1"/>
            <a:r>
              <a:rPr lang="fr-FR" sz="2400" dirty="0" smtClean="0"/>
              <a:t>Concours avec un nombre de places supérieur au niveau minimal requis</a:t>
            </a:r>
          </a:p>
          <a:p>
            <a:pPr lvl="2"/>
            <a:r>
              <a:rPr lang="fr-FR" sz="2400" dirty="0" smtClean="0"/>
              <a:t>Devient un examen sans sélection</a:t>
            </a:r>
          </a:p>
        </p:txBody>
      </p:sp>
    </p:spTree>
    <p:extLst>
      <p:ext uri="{BB962C8B-B14F-4D97-AF65-F5344CB8AC3E}">
        <p14:creationId xmlns:p14="http://schemas.microsoft.com/office/powerpoint/2010/main" val="63354875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post traitement docimologique</a:t>
            </a:r>
            <a:endParaRPr lang="fr-FR" dirty="0"/>
          </a:p>
        </p:txBody>
      </p:sp>
      <p:sp>
        <p:nvSpPr>
          <p:cNvPr id="3" name="Espace réservé du contenu 2"/>
          <p:cNvSpPr>
            <a:spLocks noGrp="1"/>
          </p:cNvSpPr>
          <p:nvPr>
            <p:ph sz="quarter" idx="1"/>
          </p:nvPr>
        </p:nvSpPr>
        <p:spPr/>
        <p:txBody>
          <a:bodyPr>
            <a:noAutofit/>
          </a:bodyPr>
          <a:lstStyle/>
          <a:p>
            <a:r>
              <a:rPr lang="fr-FR" sz="2800" dirty="0" smtClean="0"/>
              <a:t>La correction amène une note brute mais plusieurs</a:t>
            </a:r>
            <a:r>
              <a:rPr lang="fr-FR" sz="2800" baseline="0" dirty="0" smtClean="0"/>
              <a:t> type de traitement docimologiques sont souvent nécessaire :</a:t>
            </a:r>
          </a:p>
          <a:p>
            <a:pPr lvl="1"/>
            <a:r>
              <a:rPr lang="fr-FR" sz="2400" dirty="0" smtClean="0"/>
              <a:t>Ramener les notes brutes dans la fourchette imposée</a:t>
            </a:r>
          </a:p>
          <a:p>
            <a:pPr lvl="2"/>
            <a:r>
              <a:rPr lang="fr-FR" sz="2400" dirty="0" smtClean="0"/>
              <a:t>Par exemple dans une épreuve de 50QCM, chaque QCM est notée 0 ou 1, la note brute théorique varie entre 0 et 50. L’épreuve est notée entre 0 et 20.</a:t>
            </a:r>
          </a:p>
          <a:p>
            <a:pPr lvl="3"/>
            <a:r>
              <a:rPr lang="fr-FR" sz="2000" dirty="0" smtClean="0"/>
              <a:t>La note finale est une</a:t>
            </a:r>
            <a:r>
              <a:rPr lang="fr-FR" sz="2000" baseline="0" dirty="0" smtClean="0"/>
              <a:t> simple règle de trois : on ramène 0 à 0 et 50 à 20</a:t>
            </a:r>
          </a:p>
          <a:p>
            <a:pPr lvl="3"/>
            <a:r>
              <a:rPr lang="fr-FR" sz="2000" baseline="0" dirty="0" smtClean="0"/>
              <a:t>La note finale est telle que la note brute minimale est ramenée à 0 et 50 à 20</a:t>
            </a:r>
          </a:p>
          <a:p>
            <a:pPr lvl="3"/>
            <a:r>
              <a:rPr lang="fr-FR" sz="2000" dirty="0"/>
              <a:t>La note finale est telle que la note brute minimale est ramenée à 0 et </a:t>
            </a:r>
            <a:r>
              <a:rPr lang="fr-FR" sz="2000" dirty="0" smtClean="0"/>
              <a:t>la note brute maximale à 20</a:t>
            </a:r>
          </a:p>
        </p:txBody>
      </p:sp>
    </p:spTree>
    <p:extLst>
      <p:ext uri="{BB962C8B-B14F-4D97-AF65-F5344CB8AC3E}">
        <p14:creationId xmlns:p14="http://schemas.microsoft.com/office/powerpoint/2010/main" val="43873210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post traitement docimologique</a:t>
            </a:r>
            <a:endParaRPr lang="fr-FR" dirty="0"/>
          </a:p>
        </p:txBody>
      </p:sp>
      <p:sp>
        <p:nvSpPr>
          <p:cNvPr id="3" name="Espace réservé du contenu 2"/>
          <p:cNvSpPr>
            <a:spLocks noGrp="1"/>
          </p:cNvSpPr>
          <p:nvPr>
            <p:ph sz="quarter" idx="1"/>
          </p:nvPr>
        </p:nvSpPr>
        <p:spPr>
          <a:xfrm>
            <a:off x="457200" y="1219200"/>
            <a:ext cx="8507288" cy="4937760"/>
          </a:xfrm>
        </p:spPr>
        <p:txBody>
          <a:bodyPr>
            <a:noAutofit/>
          </a:bodyPr>
          <a:lstStyle/>
          <a:p>
            <a:r>
              <a:rPr lang="fr-FR" sz="2800" dirty="0" smtClean="0"/>
              <a:t>On peut vouloir pondérer</a:t>
            </a:r>
            <a:r>
              <a:rPr lang="fr-FR" sz="2800" baseline="0" dirty="0" smtClean="0"/>
              <a:t> les notes brutes :</a:t>
            </a:r>
          </a:p>
          <a:p>
            <a:pPr lvl="1"/>
            <a:r>
              <a:rPr lang="fr-FR" sz="2400" dirty="0" smtClean="0"/>
              <a:t>De manière </a:t>
            </a:r>
            <a:r>
              <a:rPr lang="fr-FR" sz="2400" dirty="0" smtClean="0">
                <a:solidFill>
                  <a:srgbClr val="FF0000"/>
                </a:solidFill>
              </a:rPr>
              <a:t>a priori </a:t>
            </a:r>
            <a:r>
              <a:rPr lang="fr-FR" sz="2400" dirty="0" smtClean="0"/>
              <a:t>: </a:t>
            </a:r>
          </a:p>
          <a:p>
            <a:pPr lvl="2"/>
            <a:r>
              <a:rPr lang="fr-FR" sz="2400" dirty="0" smtClean="0"/>
              <a:t>Exemple dans une épreuve par QCM, les</a:t>
            </a:r>
            <a:r>
              <a:rPr lang="fr-FR" sz="2400" baseline="0" dirty="0" smtClean="0"/>
              <a:t> réponses fausses à certains QCM sont très pénalisantes (QCM qui tuent)</a:t>
            </a:r>
          </a:p>
          <a:p>
            <a:pPr lvl="1"/>
            <a:r>
              <a:rPr lang="fr-FR" sz="2400" dirty="0" smtClean="0">
                <a:solidFill>
                  <a:srgbClr val="FF0000"/>
                </a:solidFill>
              </a:rPr>
              <a:t>A postériori</a:t>
            </a:r>
          </a:p>
          <a:p>
            <a:pPr lvl="2"/>
            <a:r>
              <a:rPr lang="fr-FR" sz="2400" dirty="0" smtClean="0"/>
              <a:t>En tenant compte de la </a:t>
            </a:r>
            <a:r>
              <a:rPr lang="fr-FR" sz="2400" dirty="0" smtClean="0">
                <a:solidFill>
                  <a:srgbClr val="FF0000"/>
                </a:solidFill>
              </a:rPr>
              <a:t>fraction de réussite </a:t>
            </a:r>
            <a:r>
              <a:rPr lang="fr-FR" sz="2400" dirty="0" smtClean="0"/>
              <a:t>à une question :</a:t>
            </a:r>
          </a:p>
          <a:p>
            <a:pPr lvl="3"/>
            <a:r>
              <a:rPr lang="fr-FR" sz="2000" dirty="0" smtClean="0"/>
              <a:t>On veut pénaliser l’étudiant qui ne sait pas ce que tout le monde sait et valoriser faiblement celui qui connait ce que la majorité des étudiants ignore.</a:t>
            </a:r>
          </a:p>
          <a:p>
            <a:pPr lvl="2"/>
            <a:r>
              <a:rPr lang="fr-FR" sz="2400" dirty="0" smtClean="0"/>
              <a:t>En tenant compte de </a:t>
            </a:r>
            <a:r>
              <a:rPr lang="fr-FR" sz="2400" dirty="0" smtClean="0">
                <a:solidFill>
                  <a:srgbClr val="FF0000"/>
                </a:solidFill>
              </a:rPr>
              <a:t>l’effet « jury »</a:t>
            </a:r>
          </a:p>
          <a:p>
            <a:pPr lvl="3"/>
            <a:r>
              <a:rPr lang="fr-FR" sz="2000" dirty="0" smtClean="0"/>
              <a:t>Quand il y a de nombreux étudiants, toutes les copies ne sont pas corrigées par le (les en cas de double correction) correcteur(s)</a:t>
            </a:r>
          </a:p>
          <a:p>
            <a:pPr lvl="3"/>
            <a:r>
              <a:rPr lang="fr-FR" sz="2000" dirty="0" smtClean="0"/>
              <a:t>Exemple : UE 7 de la PACES, ECN, ENA, Concours de directeur de l’EHESP</a:t>
            </a:r>
          </a:p>
        </p:txBody>
      </p:sp>
    </p:spTree>
    <p:extLst>
      <p:ext uri="{BB962C8B-B14F-4D97-AF65-F5344CB8AC3E}">
        <p14:creationId xmlns:p14="http://schemas.microsoft.com/office/powerpoint/2010/main" val="110107049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L’effet jury :</a:t>
            </a:r>
            <a:endParaRPr lang="fr-FR" dirty="0"/>
          </a:p>
        </p:txBody>
      </p:sp>
      <p:sp>
        <p:nvSpPr>
          <p:cNvPr id="3" name="Espace réservé du contenu 2"/>
          <p:cNvSpPr>
            <a:spLocks noGrp="1"/>
          </p:cNvSpPr>
          <p:nvPr>
            <p:ph sz="quarter" idx="1"/>
          </p:nvPr>
        </p:nvSpPr>
        <p:spPr>
          <a:xfrm>
            <a:off x="457200" y="2564904"/>
            <a:ext cx="8229600" cy="1944216"/>
          </a:xfrm>
        </p:spPr>
        <p:txBody>
          <a:bodyPr/>
          <a:lstStyle/>
          <a:p>
            <a:r>
              <a:rPr lang="fr-FR" dirty="0" smtClean="0"/>
              <a:t>Dans une épreuve</a:t>
            </a:r>
            <a:r>
              <a:rPr lang="fr-FR" baseline="0" dirty="0" smtClean="0"/>
              <a:t> type ECN notée sur 120 points, 30 copies ont été confiées par tirage au sort à 3 binômes faisant une double correction. Chaque binôme</a:t>
            </a:r>
            <a:r>
              <a:rPr lang="fr-FR" dirty="0" smtClean="0"/>
              <a:t> constitue un « jury ».</a:t>
            </a:r>
          </a:p>
        </p:txBody>
      </p:sp>
    </p:spTree>
    <p:extLst>
      <p:ext uri="{BB962C8B-B14F-4D97-AF65-F5344CB8AC3E}">
        <p14:creationId xmlns:p14="http://schemas.microsoft.com/office/powerpoint/2010/main" val="306024399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L’effet Jury : Notes brutes</a:t>
            </a: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3285278488"/>
              </p:ext>
            </p:extLst>
          </p:nvPr>
        </p:nvGraphicFramePr>
        <p:xfrm>
          <a:off x="971600" y="1340768"/>
          <a:ext cx="7200801" cy="5126355"/>
        </p:xfrm>
        <a:graphic>
          <a:graphicData uri="http://schemas.openxmlformats.org/drawingml/2006/table">
            <a:tbl>
              <a:tblPr>
                <a:tableStyleId>{5C22544A-7EE6-4342-B048-85BDC9FD1C3A}</a:tableStyleId>
              </a:tblPr>
              <a:tblGrid>
                <a:gridCol w="803114"/>
                <a:gridCol w="435587"/>
                <a:gridCol w="1161566"/>
                <a:gridCol w="803114"/>
                <a:gridCol w="435587"/>
                <a:gridCol w="1161566"/>
                <a:gridCol w="803114"/>
                <a:gridCol w="435587"/>
                <a:gridCol w="1161566"/>
              </a:tblGrid>
              <a:tr h="219155">
                <a:tc>
                  <a:txBody>
                    <a:bodyPr/>
                    <a:lstStyle/>
                    <a:p>
                      <a:pPr algn="l" fontAlgn="b"/>
                      <a:r>
                        <a:rPr lang="fr-FR" sz="1400" u="none" strike="noStrike" dirty="0">
                          <a:effectLst/>
                        </a:rPr>
                        <a:t>Etudiant</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Note Initiale</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r>
                        <a:rPr lang="fr-FR" sz="1400" u="none" strike="noStrike" dirty="0">
                          <a:effectLst/>
                        </a:rPr>
                        <a:t>Etudiant</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Note Initiale</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r>
                        <a:rPr lang="fr-FR" sz="1400" u="none" strike="noStrike" dirty="0">
                          <a:effectLst/>
                        </a:rPr>
                        <a:t>Etudiant</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b"/>
                </a:tc>
                <a:tc>
                  <a:txBody>
                    <a:bodyPr/>
                    <a:lstStyle/>
                    <a:p>
                      <a:pPr algn="l" fontAlgn="b"/>
                      <a:r>
                        <a:rPr lang="fr-FR" sz="1400" u="none" strike="noStrike" dirty="0">
                          <a:effectLst/>
                        </a:rPr>
                        <a:t>Note Initiale</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39</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68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71</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87</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79</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4</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14</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24</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104</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5</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15</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96</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25</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6</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90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16</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102</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26</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88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7</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45</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17</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104</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27</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72</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34</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18</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108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28</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62</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9</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47</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19</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115</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29</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44</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ctr" fontAlgn="b"/>
                      <a:r>
                        <a:rPr lang="fr-FR" sz="1400" u="none" strike="noStrike" dirty="0">
                          <a:effectLst/>
                        </a:rPr>
                        <a:t>10</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60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ctr" fontAlgn="b"/>
                      <a:r>
                        <a:rPr lang="fr-FR" sz="1400" u="none" strike="noStrike" dirty="0">
                          <a:effectLst/>
                        </a:rPr>
                        <a:t>20</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ctr" fontAlgn="b"/>
                      <a:r>
                        <a:rPr lang="fr-FR" sz="1400" u="none" strike="noStrike" dirty="0">
                          <a:effectLst/>
                        </a:rPr>
                        <a:t>30</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tc>
                <a:tc>
                  <a:txBody>
                    <a:bodyPr/>
                    <a:lstStyle/>
                    <a:p>
                      <a:pPr algn="ctr" fontAlgn="b"/>
                      <a:r>
                        <a:rPr lang="fr-FR" sz="1400" u="none" strike="noStrike" dirty="0">
                          <a:effectLst/>
                        </a:rPr>
                        <a:t>28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Minimum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68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28</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Maximum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90</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Moyenne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b="1" u="none" strike="noStrike" dirty="0">
                          <a:effectLst/>
                        </a:rPr>
                        <a:t>46,00</a:t>
                      </a:r>
                      <a:endParaRPr lang="fr-FR" sz="1400" b="1"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95,10</a:t>
                      </a:r>
                      <a:endParaRPr lang="fr-FR" sz="1400" b="1"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83,40</a:t>
                      </a:r>
                      <a:endParaRPr lang="fr-FR" sz="1400" b="1"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gridSpan="2">
                  <a:txBody>
                    <a:bodyPr/>
                    <a:lstStyle/>
                    <a:p>
                      <a:pPr algn="l" fontAlgn="b"/>
                      <a:r>
                        <a:rPr lang="fr-FR" sz="1400" u="none" strike="noStrike" dirty="0">
                          <a:effectLst/>
                        </a:rPr>
                        <a:t>Ecart type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27,455</a:t>
                      </a:r>
                      <a:endParaRPr lang="fr-FR" sz="1400" b="0"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18,058</a:t>
                      </a:r>
                      <a:endParaRPr lang="fr-FR" sz="1400" b="0"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31,553</a:t>
                      </a:r>
                      <a:endParaRPr lang="fr-FR" sz="1400" b="0"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l" fontAlgn="b"/>
                      <a:r>
                        <a:rPr lang="fr-FR" sz="1400" u="none" strike="noStrike" dirty="0">
                          <a:effectLst/>
                        </a:rPr>
                        <a:t>CV</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60%</a:t>
                      </a:r>
                      <a:endParaRPr lang="fr-FR" sz="1400" b="1" i="0" u="none" strike="noStrike" dirty="0">
                        <a:solidFill>
                          <a:srgbClr val="000000"/>
                        </a:solidFill>
                        <a:effectLst/>
                        <a:latin typeface="Calibri"/>
                      </a:endParaRPr>
                    </a:p>
                  </a:txBody>
                  <a:tcPr marL="9525" marR="9525" marT="9525" marB="0" anchor="b">
                    <a:solidFill>
                      <a:schemeClr val="accent3">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19%</a:t>
                      </a:r>
                      <a:endParaRPr lang="fr-FR" sz="1400" b="1" i="0" u="none" strike="noStrike" dirty="0">
                        <a:solidFill>
                          <a:srgbClr val="000000"/>
                        </a:solidFill>
                        <a:effectLst/>
                        <a:latin typeface="Calibri"/>
                      </a:endParaRPr>
                    </a:p>
                  </a:txBody>
                  <a:tcPr marL="9525" marR="9525" marT="9525" marB="0" anchor="b">
                    <a:solidFill>
                      <a:schemeClr val="accent4">
                        <a:lumMod val="20000"/>
                        <a:lumOff val="80000"/>
                      </a:schemeClr>
                    </a:solidFill>
                  </a:tcPr>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l" fontAlgn="b"/>
                      <a:endParaRPr lang="fr-FR" sz="1400" b="1" i="0" u="none" strike="noStrike" dirty="0">
                        <a:solidFill>
                          <a:srgbClr val="000000"/>
                        </a:solidFill>
                        <a:effectLst/>
                        <a:latin typeface="Calibri"/>
                      </a:endParaRPr>
                    </a:p>
                  </a:txBody>
                  <a:tcPr marL="9525" marR="9525" marT="9525" marB="0" anchor="b"/>
                </a:tc>
                <a:tc>
                  <a:txBody>
                    <a:bodyPr/>
                    <a:lstStyle/>
                    <a:p>
                      <a:pPr algn="r" fontAlgn="b"/>
                      <a:r>
                        <a:rPr lang="fr-FR" sz="1400" b="1" u="none" strike="noStrike" dirty="0">
                          <a:effectLst/>
                        </a:rPr>
                        <a:t>38%</a:t>
                      </a:r>
                      <a:endParaRPr lang="fr-FR" sz="1400" b="1" i="0" u="none" strike="noStrike" dirty="0">
                        <a:solidFill>
                          <a:srgbClr val="000000"/>
                        </a:solidFill>
                        <a:effectLst/>
                        <a:latin typeface="Calibri"/>
                      </a:endParaRPr>
                    </a:p>
                  </a:txBody>
                  <a:tcPr marL="9525" marR="9525" marT="9525" marB="0" anchor="b">
                    <a:solidFill>
                      <a:schemeClr val="accent6">
                        <a:lumMod val="20000"/>
                        <a:lumOff val="80000"/>
                      </a:schemeClr>
                    </a:solidFill>
                  </a:tcPr>
                </a:tc>
              </a:tr>
              <a:tr h="219155">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3">
                  <a:txBody>
                    <a:bodyPr/>
                    <a:lstStyle/>
                    <a:p>
                      <a:pPr algn="l" fontAlgn="b"/>
                      <a:r>
                        <a:rPr lang="fr-FR" sz="1400" u="none" strike="noStrike" dirty="0">
                          <a:effectLst/>
                        </a:rPr>
                        <a:t>Pour les 30 étudiants</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Minimum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8</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Maximum</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120</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Moyenne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74,83</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gridSpan="2">
                  <a:txBody>
                    <a:bodyPr/>
                    <a:lstStyle/>
                    <a:p>
                      <a:pPr algn="l" fontAlgn="b"/>
                      <a:r>
                        <a:rPr lang="fr-FR" sz="1400" u="none" strike="noStrike" dirty="0">
                          <a:effectLst/>
                        </a:rPr>
                        <a:t>Ecart type</a:t>
                      </a:r>
                      <a:endParaRPr lang="fr-FR" sz="1400" b="0" i="0" u="none" strike="noStrike" dirty="0">
                        <a:solidFill>
                          <a:srgbClr val="000000"/>
                        </a:solidFill>
                        <a:effectLst/>
                        <a:latin typeface="Calibri"/>
                      </a:endParaRPr>
                    </a:p>
                  </a:txBody>
                  <a:tcPr marL="9525" marR="9525" marT="9525" marB="0" anchor="b"/>
                </a:tc>
                <a:tc hMerge="1">
                  <a:txBody>
                    <a:bodyPr/>
                    <a:lstStyle/>
                    <a:p>
                      <a:endParaRPr lang="fr-FR"/>
                    </a:p>
                  </a:txBody>
                  <a:tcPr/>
                </a:tc>
                <a:tc>
                  <a:txBody>
                    <a:bodyPr/>
                    <a:lstStyle/>
                    <a:p>
                      <a:pPr algn="r" fontAlgn="b"/>
                      <a:r>
                        <a:rPr lang="fr-FR" sz="1400" u="none" strike="noStrike" dirty="0">
                          <a:effectLst/>
                        </a:rPr>
                        <a:t>33,13</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r h="219155">
                <a:tc>
                  <a:txBody>
                    <a:bodyPr/>
                    <a:lstStyle/>
                    <a:p>
                      <a:pPr algn="l" fontAlgn="b"/>
                      <a:r>
                        <a:rPr lang="fr-FR" sz="1400" u="none" strike="noStrike" dirty="0">
                          <a:effectLst/>
                        </a:rPr>
                        <a:t>CV</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r" fontAlgn="b"/>
                      <a:r>
                        <a:rPr lang="fr-FR" sz="1400" u="none" strike="noStrike" dirty="0">
                          <a:effectLst/>
                        </a:rPr>
                        <a:t>0,44</a:t>
                      </a:r>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c>
                  <a:txBody>
                    <a:bodyPr/>
                    <a:lstStyle/>
                    <a:p>
                      <a:pPr algn="l" fontAlgn="b"/>
                      <a:endParaRPr lang="fr-FR" sz="14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370346073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A vous :</a:t>
            </a:r>
            <a:endParaRPr lang="fr-FR" dirty="0">
              <a:solidFill>
                <a:srgbClr val="FF0000"/>
              </a:solidFill>
            </a:endParaRPr>
          </a:p>
        </p:txBody>
      </p:sp>
      <p:sp>
        <p:nvSpPr>
          <p:cNvPr id="3" name="Espace réservé du texte 2"/>
          <p:cNvSpPr>
            <a:spLocks noGrp="1"/>
          </p:cNvSpPr>
          <p:nvPr>
            <p:ph type="body" idx="4294967295"/>
          </p:nvPr>
        </p:nvSpPr>
        <p:spPr>
          <a:xfrm>
            <a:off x="539552" y="1556792"/>
            <a:ext cx="8229600" cy="3888432"/>
          </a:xfrm>
        </p:spPr>
        <p:txBody>
          <a:bodyPr>
            <a:normAutofit/>
          </a:bodyPr>
          <a:lstStyle/>
          <a:p>
            <a:r>
              <a:rPr lang="fr-FR" dirty="0" smtClean="0"/>
              <a:t>Devant ces résultats que faites vous lors de la délibération ?</a:t>
            </a:r>
          </a:p>
          <a:p>
            <a:pPr lvl="0"/>
            <a:r>
              <a:rPr lang="fr-FR" dirty="0" smtClean="0"/>
              <a:t>Comment réaliser une harmonisation entre les jurys ?</a:t>
            </a:r>
          </a:p>
          <a:p>
            <a:pPr lvl="0"/>
            <a:r>
              <a:rPr lang="fr-FR" dirty="0" smtClean="0"/>
              <a:t>Quelles seront</a:t>
            </a:r>
            <a:r>
              <a:rPr lang="fr-FR" baseline="0" dirty="0" smtClean="0"/>
              <a:t> les conséquences de cette harmonisation ?</a:t>
            </a:r>
          </a:p>
          <a:p>
            <a:pPr lvl="1"/>
            <a:r>
              <a:rPr lang="fr-FR" dirty="0" smtClean="0"/>
              <a:t>En termes de classement (influence sur un concours)</a:t>
            </a:r>
          </a:p>
          <a:p>
            <a:pPr lvl="1"/>
            <a:r>
              <a:rPr lang="fr-FR" dirty="0" smtClean="0"/>
              <a:t>En termes de validation de crédits (voir la moyenne à l’épreuve)</a:t>
            </a:r>
          </a:p>
        </p:txBody>
      </p:sp>
    </p:spTree>
    <p:extLst>
      <p:ext uri="{BB962C8B-B14F-4D97-AF65-F5344CB8AC3E}">
        <p14:creationId xmlns:p14="http://schemas.microsoft.com/office/powerpoint/2010/main" val="306366829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L’harmonisation</a:t>
            </a:r>
            <a:r>
              <a:rPr lang="fr-FR" baseline="0" dirty="0" smtClean="0"/>
              <a:t> selon la loi normale</a:t>
            </a:r>
            <a:endParaRPr lang="fr-FR" dirty="0"/>
          </a:p>
        </p:txBody>
      </p:sp>
      <p:sp>
        <p:nvSpPr>
          <p:cNvPr id="3" name="Espace réservé du texte 2"/>
          <p:cNvSpPr>
            <a:spLocks noGrp="1"/>
          </p:cNvSpPr>
          <p:nvPr>
            <p:ph type="body" idx="4294967295"/>
          </p:nvPr>
        </p:nvSpPr>
        <p:spPr/>
        <p:txBody>
          <a:bodyPr>
            <a:normAutofit/>
          </a:bodyPr>
          <a:lstStyle/>
          <a:p>
            <a:r>
              <a:rPr lang="fr-FR" sz="3600" dirty="0" smtClean="0">
                <a:solidFill>
                  <a:srgbClr val="FF0000"/>
                </a:solidFill>
              </a:rPr>
              <a:t>Hypothèse</a:t>
            </a:r>
            <a:r>
              <a:rPr lang="fr-FR" sz="3600" dirty="0" smtClean="0"/>
              <a:t> : </a:t>
            </a:r>
          </a:p>
          <a:p>
            <a:pPr lvl="1"/>
            <a:r>
              <a:rPr lang="fr-FR" sz="3200" dirty="0" smtClean="0"/>
              <a:t>La différence entre les jury ne s’explique pas par une différence de niveau des étudiants : les copies ont été réparties au hasard (Attention à l’anonymat reposant sur l’ordre alphabétique des noms des candidats par exemple)</a:t>
            </a:r>
          </a:p>
          <a:p>
            <a:pPr lvl="1"/>
            <a:r>
              <a:rPr lang="fr-FR" sz="3200" dirty="0" smtClean="0"/>
              <a:t>La différence entre les jurys est liée à une sévérité différente de notation</a:t>
            </a:r>
          </a:p>
        </p:txBody>
      </p:sp>
    </p:spTree>
    <p:extLst>
      <p:ext uri="{BB962C8B-B14F-4D97-AF65-F5344CB8AC3E}">
        <p14:creationId xmlns:p14="http://schemas.microsoft.com/office/powerpoint/2010/main" val="254128423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L’harmonisation</a:t>
            </a:r>
            <a:r>
              <a:rPr lang="fr-FR" baseline="0" dirty="0" smtClean="0"/>
              <a:t> selon la loi normale</a:t>
            </a:r>
            <a:endParaRPr lang="fr-FR" dirty="0"/>
          </a:p>
        </p:txBody>
      </p:sp>
      <p:sp>
        <p:nvSpPr>
          <p:cNvPr id="3" name="Espace réservé du texte 2"/>
          <p:cNvSpPr>
            <a:spLocks noGrp="1"/>
          </p:cNvSpPr>
          <p:nvPr>
            <p:ph type="body" idx="4294967295"/>
          </p:nvPr>
        </p:nvSpPr>
        <p:spPr/>
        <p:txBody>
          <a:bodyPr>
            <a:noAutofit/>
          </a:bodyPr>
          <a:lstStyle/>
          <a:p>
            <a:r>
              <a:rPr lang="fr-FR" sz="3200" dirty="0" smtClean="0">
                <a:solidFill>
                  <a:srgbClr val="FF0000"/>
                </a:solidFill>
              </a:rPr>
              <a:t>Principe</a:t>
            </a:r>
            <a:r>
              <a:rPr lang="fr-FR" sz="3200" dirty="0" smtClean="0"/>
              <a:t> :</a:t>
            </a:r>
          </a:p>
          <a:p>
            <a:pPr lvl="1"/>
            <a:r>
              <a:rPr lang="fr-FR" sz="2800" dirty="0" smtClean="0"/>
              <a:t>On transforme la note brute de chaque jury en note centrée réduite =&gt; Tous les jury ont des notes ayant comme moyenne 0 et écart type 1</a:t>
            </a:r>
          </a:p>
          <a:p>
            <a:pPr lvl="1"/>
            <a:r>
              <a:rPr lang="fr-FR" sz="2800" dirty="0" smtClean="0"/>
              <a:t>Toutes les notes centrées réduites font l’objet d’une transformation inverse en utilisant la moyenne générale et l’écart type général</a:t>
            </a:r>
          </a:p>
          <a:p>
            <a:pPr lvl="1"/>
            <a:r>
              <a:rPr lang="fr-FR" sz="2800" dirty="0" smtClean="0"/>
              <a:t>Les notes ainsi obtenues sont ramenée dans la fourchette de notation exigée</a:t>
            </a:r>
          </a:p>
        </p:txBody>
      </p:sp>
    </p:spTree>
    <p:extLst>
      <p:ext uri="{BB962C8B-B14F-4D97-AF65-F5344CB8AC3E}">
        <p14:creationId xmlns:p14="http://schemas.microsoft.com/office/powerpoint/2010/main" val="97647732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Effet de l’harmonisation :</a:t>
            </a: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3610310178"/>
              </p:ext>
            </p:extLst>
          </p:nvPr>
        </p:nvGraphicFramePr>
        <p:xfrm>
          <a:off x="539552" y="1196752"/>
          <a:ext cx="8136905" cy="5040560"/>
        </p:xfrm>
        <a:graphic>
          <a:graphicData uri="http://schemas.openxmlformats.org/drawingml/2006/table">
            <a:tbl>
              <a:tblPr>
                <a:tableStyleId>{5C22544A-7EE6-4342-B048-85BDC9FD1C3A}</a:tableStyleId>
              </a:tblPr>
              <a:tblGrid>
                <a:gridCol w="340417"/>
                <a:gridCol w="453889"/>
                <a:gridCol w="609913"/>
                <a:gridCol w="439705"/>
                <a:gridCol w="609913"/>
                <a:gridCol w="666649"/>
                <a:gridCol w="439705"/>
                <a:gridCol w="567362"/>
                <a:gridCol w="340417"/>
                <a:gridCol w="453889"/>
                <a:gridCol w="609913"/>
                <a:gridCol w="439705"/>
                <a:gridCol w="491712"/>
                <a:gridCol w="666649"/>
                <a:gridCol w="439705"/>
                <a:gridCol w="567362"/>
              </a:tblGrid>
              <a:tr h="591268">
                <a:tc>
                  <a:txBody>
                    <a:bodyPr/>
                    <a:lstStyle/>
                    <a:p>
                      <a:pPr algn="l" fontAlgn="ctr"/>
                      <a:r>
                        <a:rPr lang="fr-FR" sz="1400" u="none" strike="noStrike" dirty="0">
                          <a:effectLst/>
                        </a:rPr>
                        <a:t>Et.</a:t>
                      </a:r>
                      <a:endParaRPr lang="fr-FR" sz="1400" b="0" i="0" u="none" strike="noStrike" dirty="0">
                        <a:solidFill>
                          <a:srgbClr val="000000"/>
                        </a:solidFill>
                        <a:effectLst/>
                        <a:latin typeface="Calibri"/>
                      </a:endParaRPr>
                    </a:p>
                  </a:txBody>
                  <a:tcPr marL="9525" marR="9525" marT="9525" marB="0" anchor="ctr">
                    <a:noFill/>
                  </a:tcPr>
                </a:tc>
                <a:tc>
                  <a:txBody>
                    <a:bodyPr/>
                    <a:lstStyle/>
                    <a:p>
                      <a:pPr algn="l" fontAlgn="ctr"/>
                      <a:r>
                        <a:rPr lang="fr-FR" sz="1400" u="none" strike="noStrike" dirty="0">
                          <a:effectLst/>
                        </a:rPr>
                        <a:t>Jury</a:t>
                      </a:r>
                      <a:endParaRPr lang="fr-FR" sz="1400" b="0" i="0" u="none" strike="noStrike" dirty="0">
                        <a:solidFill>
                          <a:srgbClr val="000000"/>
                        </a:solidFill>
                        <a:effectLst/>
                        <a:latin typeface="Calibri"/>
                      </a:endParaRPr>
                    </a:p>
                  </a:txBody>
                  <a:tcPr marL="9525" marR="9525" marT="9525" marB="0" anchor="ctr">
                    <a:noFill/>
                  </a:tcPr>
                </a:tc>
                <a:tc>
                  <a:txBody>
                    <a:bodyPr/>
                    <a:lstStyle/>
                    <a:p>
                      <a:pPr algn="l" fontAlgn="ctr"/>
                      <a:r>
                        <a:rPr lang="fr-FR" sz="1400" u="none" strike="noStrike" dirty="0">
                          <a:effectLst/>
                        </a:rPr>
                        <a:t>N. </a:t>
                      </a:r>
                      <a:r>
                        <a:rPr lang="fr-FR" sz="1400" u="none" strike="noStrike" dirty="0" err="1">
                          <a:effectLst/>
                        </a:rPr>
                        <a:t>Ini</a:t>
                      </a:r>
                      <a:endParaRPr lang="fr-FR" sz="1400" b="0" i="0" u="none" strike="noStrike" dirty="0">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Place</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N.Fin</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 H.</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Et.</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Jury</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N. Ini</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Place</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N.Fin</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sng" strike="noStrike">
                          <a:effectLst/>
                        </a:rPr>
                        <a:t>&gt;</a:t>
                      </a:r>
                      <a:r>
                        <a:rPr lang="fr-FR" sz="1400" u="none" strike="noStrike">
                          <a:effectLst/>
                        </a:rPr>
                        <a:t>60</a:t>
                      </a:r>
                      <a:endParaRPr lang="fr-FR" sz="1400" b="0" i="0" u="none" strike="noStrike">
                        <a:solidFill>
                          <a:srgbClr val="000000"/>
                        </a:solidFill>
                        <a:effectLst/>
                        <a:latin typeface="Calibri"/>
                      </a:endParaRPr>
                    </a:p>
                  </a:txBody>
                  <a:tcPr marL="9525" marR="9525" marT="9525" marB="0" anchor="ctr">
                    <a:noFill/>
                  </a:tcPr>
                </a:tc>
                <a:tc>
                  <a:txBody>
                    <a:bodyPr/>
                    <a:lstStyle/>
                    <a:p>
                      <a:pPr algn="l" fontAlgn="ctr"/>
                      <a:r>
                        <a:rPr lang="fr-FR" sz="1400" u="none" strike="noStrike">
                          <a:effectLst/>
                        </a:rPr>
                        <a:t>Pl. H.</a:t>
                      </a:r>
                      <a:endParaRPr lang="fr-FR" sz="1400" b="0" i="0" u="none" strike="noStrike">
                        <a:solidFill>
                          <a:srgbClr val="000000"/>
                        </a:solidFill>
                        <a:effectLst/>
                        <a:latin typeface="Calibri"/>
                      </a:endParaRPr>
                    </a:p>
                  </a:txBody>
                  <a:tcPr marL="9525" marR="9525" marT="9525" marB="0" anchor="ctr">
                    <a:noFill/>
                  </a:tcPr>
                </a:tc>
              </a:tr>
              <a:tr h="295634">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39</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58,05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79,30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20,40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82,99</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11</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dirty="0">
                          <a:effectLst/>
                        </a:rPr>
                        <a:t>15</a:t>
                      </a:r>
                      <a:endParaRPr lang="fr-FR" sz="1400" b="0" i="0" u="none" strike="noStrike" dirty="0">
                        <a:solidFill>
                          <a:srgbClr val="000000"/>
                        </a:solidFill>
                        <a:effectLst/>
                        <a:latin typeface="Calibri"/>
                      </a:endParaRPr>
                    </a:p>
                  </a:txBody>
                  <a:tcPr marL="9525" marR="9525" marT="9525" marB="0" anchor="b">
                    <a:solidFill>
                      <a:srgbClr val="FFFF00"/>
                    </a:solidFill>
                  </a:tcPr>
                </a:tc>
                <a:tc>
                  <a:txBody>
                    <a:bodyPr/>
                    <a:lstStyle/>
                    <a:p>
                      <a:pPr algn="r" fontAlgn="b"/>
                      <a:r>
                        <a:rPr lang="fr-FR" sz="1400" u="none" strike="noStrike">
                          <a:effectLst/>
                        </a:rPr>
                        <a:t>116,36</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dirty="0">
                          <a:effectLst/>
                        </a:rPr>
                        <a:t>2</a:t>
                      </a:r>
                      <a:endParaRPr lang="fr-FR" sz="1400" b="0" i="0" u="none" strike="noStrike" dirty="0">
                        <a:solidFill>
                          <a:srgbClr val="000000"/>
                        </a:solidFill>
                        <a:effectLst/>
                        <a:latin typeface="Calibri"/>
                      </a:endParaRPr>
                    </a:p>
                  </a:txBody>
                  <a:tcPr marL="9525" marR="9525" marT="9525" marB="0" anchor="b">
                    <a:solidFill>
                      <a:srgbClr val="FFFF00"/>
                    </a:solidFill>
                  </a:tcPr>
                </a:tc>
                <a:tc>
                  <a:txBody>
                    <a:bodyPr/>
                    <a:lstStyle/>
                    <a:p>
                      <a:pPr algn="r" fontAlgn="b"/>
                      <a:r>
                        <a:rPr lang="fr-FR" sz="1400" u="none" strike="noStrike">
                          <a:effectLst/>
                        </a:rPr>
                        <a:t>18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90,38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8</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22,82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115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103,30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6</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59,27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112,54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120,00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105,24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65,34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70C0"/>
                          </a:solidFill>
                          <a:effectLst/>
                        </a:rPr>
                        <a:t>Oui</a:t>
                      </a:r>
                      <a:endParaRPr lang="fr-FR" sz="1400" b="0" i="0" u="none" strike="noStrike" dirty="0">
                        <a:solidFill>
                          <a:srgbClr val="0070C0"/>
                        </a:solidFill>
                        <a:effectLst/>
                        <a:latin typeface="Calibri"/>
                      </a:endParaRPr>
                    </a:p>
                  </a:txBody>
                  <a:tcPr marL="9525" marR="9525" marT="9525" marB="0" anchor="b">
                    <a:noFill/>
                  </a:tcPr>
                </a:tc>
                <a:tc>
                  <a:txBody>
                    <a:bodyPr/>
                    <a:lstStyle/>
                    <a:p>
                      <a:pPr algn="r" fontAlgn="b"/>
                      <a:r>
                        <a:rPr lang="fr-FR" sz="1400" u="none" strike="noStrike" dirty="0">
                          <a:effectLst/>
                        </a:rPr>
                        <a:t>17</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120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105,24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4</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51,98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dirty="0">
                          <a:effectLst/>
                        </a:rPr>
                        <a:t>22</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92,55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67,77</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70C0"/>
                          </a:solidFill>
                          <a:effectLst/>
                        </a:rPr>
                        <a:t>Oui</a:t>
                      </a:r>
                      <a:endParaRPr lang="fr-FR" sz="1400" b="0" i="0" u="none" strike="noStrike" dirty="0">
                        <a:solidFill>
                          <a:srgbClr val="0070C0"/>
                        </a:solidFill>
                        <a:effectLst/>
                        <a:latin typeface="Calibri"/>
                      </a:endParaRPr>
                    </a:p>
                  </a:txBody>
                  <a:tcPr marL="9525" marR="9525" marT="9525" marB="0" anchor="b">
                    <a:noFill/>
                  </a:tcPr>
                </a:tc>
                <a:tc>
                  <a:txBody>
                    <a:bodyPr/>
                    <a:lstStyle/>
                    <a:p>
                      <a:pPr algn="r" fontAlgn="b"/>
                      <a:r>
                        <a:rPr lang="fr-FR" sz="1400" u="none" strike="noStrike">
                          <a:effectLst/>
                        </a:rPr>
                        <a:t>16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104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88,33</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9</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21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83,56</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dirty="0">
                          <a:effectLst/>
                        </a:rPr>
                        <a:t>3</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71,42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16,51</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71,42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71</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22,05</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17</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54,50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20</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79</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16</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36,82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20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43,94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23</a:t>
                      </a:r>
                      <a:endParaRPr lang="fr-FR" sz="1400" b="0" i="0" u="none" strike="noStrike">
                        <a:solidFill>
                          <a:srgbClr val="000000"/>
                        </a:solidFill>
                        <a:effectLst/>
                        <a:latin typeface="Calibri"/>
                      </a:endParaRPr>
                    </a:p>
                  </a:txBody>
                  <a:tcPr marL="9525" marR="9525" marT="9525" marB="0" anchor="b">
                    <a:noFill/>
                  </a:tcPr>
                </a:tc>
              </a:tr>
              <a:tr h="295634">
                <a:tc>
                  <a:txBody>
                    <a:bodyPr/>
                    <a:lstStyle/>
                    <a:p>
                      <a:pPr algn="r" fontAlgn="b"/>
                      <a:r>
                        <a:rPr lang="fr-FR" sz="1400" u="none" strike="noStrike">
                          <a:effectLst/>
                        </a:rPr>
                        <a:t>14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00B050"/>
                          </a:solidFill>
                          <a:effectLst/>
                        </a:rPr>
                        <a:t>Oui</a:t>
                      </a:r>
                      <a:endParaRPr lang="fr-FR" sz="1400" b="0" i="0" u="none" strike="noStrike" dirty="0">
                        <a:solidFill>
                          <a:srgbClr val="00B050"/>
                        </a:solidFill>
                        <a:effectLst/>
                        <a:latin typeface="Calibri"/>
                      </a:endParaRPr>
                    </a:p>
                  </a:txBody>
                  <a:tcPr marL="9525" marR="9525" marT="9525" marB="0" anchor="b">
                    <a:noFill/>
                  </a:tcPr>
                </a:tc>
                <a:tc>
                  <a:txBody>
                    <a:bodyPr/>
                    <a:lstStyle/>
                    <a:p>
                      <a:pPr algn="r" fontAlgn="b"/>
                      <a:r>
                        <a:rPr lang="fr-FR" sz="1400" u="none" strike="noStrike">
                          <a:effectLst/>
                        </a:rPr>
                        <a:t>12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53,44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21</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29</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44</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24,91</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25</a:t>
                      </a:r>
                      <a:endParaRPr lang="fr-FR" sz="1400" b="0" i="0" u="none" strike="noStrike">
                        <a:solidFill>
                          <a:srgbClr val="000000"/>
                        </a:solidFill>
                        <a:effectLst/>
                        <a:latin typeface="Calibri"/>
                      </a:endParaRPr>
                    </a:p>
                  </a:txBody>
                  <a:tcPr marL="9525" marR="9525" marT="9525" marB="0" anchor="b">
                    <a:noFill/>
                  </a:tcPr>
                </a:tc>
              </a:tr>
              <a:tr h="310416">
                <a:tc>
                  <a:txBody>
                    <a:bodyPr/>
                    <a:lstStyle/>
                    <a:p>
                      <a:pPr algn="r" fontAlgn="b"/>
                      <a:r>
                        <a:rPr lang="fr-FR" sz="1400" u="none" strike="noStrike">
                          <a:effectLst/>
                        </a:rPr>
                        <a:t>15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96</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68,22</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solidFill>
                            <a:srgbClr val="FF0000"/>
                          </a:solidFill>
                          <a:effectLst/>
                        </a:rPr>
                        <a:t>Oui</a:t>
                      </a:r>
                      <a:endParaRPr lang="fr-FR" sz="1400" b="0" i="0" u="none" strike="noStrike" dirty="0">
                        <a:solidFill>
                          <a:srgbClr val="FF0000"/>
                        </a:solidFill>
                        <a:effectLst/>
                        <a:latin typeface="Calibri"/>
                      </a:endParaRPr>
                    </a:p>
                  </a:txBody>
                  <a:tcPr marL="9525" marR="9525" marT="9525" marB="0" anchor="b">
                    <a:noFill/>
                  </a:tcPr>
                </a:tc>
                <a:tc>
                  <a:txBody>
                    <a:bodyPr/>
                    <a:lstStyle/>
                    <a:p>
                      <a:pPr algn="r" fontAlgn="b"/>
                      <a:r>
                        <a:rPr lang="fr-FR" sz="1400" u="none" strike="noStrike">
                          <a:effectLst/>
                        </a:rPr>
                        <a:t>15</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30</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3</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28</a:t>
                      </a:r>
                      <a:endParaRPr lang="fr-FR" sz="1400" b="0" i="0" u="none" strike="noStrike">
                        <a:solidFill>
                          <a:srgbClr val="000000"/>
                        </a:solidFill>
                        <a:effectLst/>
                        <a:latin typeface="Calibri"/>
                      </a:endParaRPr>
                    </a:p>
                  </a:txBody>
                  <a:tcPr marL="9525" marR="9525" marT="9525" marB="0" anchor="b">
                    <a:noFill/>
                  </a:tcPr>
                </a:tc>
                <a:tc>
                  <a:txBody>
                    <a:bodyPr/>
                    <a:lstStyle/>
                    <a:p>
                      <a:pPr algn="r" fontAlgn="b"/>
                      <a:r>
                        <a:rPr lang="fr-FR" sz="1400" u="none" strike="noStrike">
                          <a:effectLst/>
                        </a:rPr>
                        <a:t>8,00</a:t>
                      </a:r>
                      <a:endParaRPr lang="fr-FR" sz="1400" b="0" i="0" u="none" strike="noStrike">
                        <a:solidFill>
                          <a:srgbClr val="000000"/>
                        </a:solidFill>
                        <a:effectLst/>
                        <a:latin typeface="Calibri"/>
                      </a:endParaRPr>
                    </a:p>
                  </a:txBody>
                  <a:tcPr marL="9525" marR="9525" marT="9525" marB="0" anchor="b">
                    <a:noFill/>
                  </a:tcPr>
                </a:tc>
                <a:tc>
                  <a:txBody>
                    <a:bodyPr/>
                    <a:lstStyle/>
                    <a:p>
                      <a:pPr algn="ctr" fontAlgn="b"/>
                      <a:r>
                        <a:rPr lang="fr-FR" sz="1400" u="none" strike="noStrike" dirty="0">
                          <a:effectLst/>
                        </a:rPr>
                        <a:t> </a:t>
                      </a:r>
                      <a:endParaRPr lang="fr-FR" sz="1400" b="0" i="0" u="none" strike="noStrike" dirty="0">
                        <a:solidFill>
                          <a:srgbClr val="000000"/>
                        </a:solidFill>
                        <a:effectLst/>
                        <a:latin typeface="Calibri"/>
                      </a:endParaRPr>
                    </a:p>
                  </a:txBody>
                  <a:tcPr marL="9525" marR="9525" marT="9525" marB="0" anchor="b">
                    <a:noFill/>
                  </a:tcPr>
                </a:tc>
                <a:tc>
                  <a:txBody>
                    <a:bodyPr/>
                    <a:lstStyle/>
                    <a:p>
                      <a:pPr algn="r" fontAlgn="b"/>
                      <a:r>
                        <a:rPr lang="fr-FR" sz="1400" u="none" strike="noStrike" dirty="0">
                          <a:effectLst/>
                        </a:rPr>
                        <a:t>30</a:t>
                      </a:r>
                      <a:endParaRPr lang="fr-FR" sz="1400" b="0" i="0" u="none" strike="noStrike" dirty="0">
                        <a:solidFill>
                          <a:srgbClr val="000000"/>
                        </a:solidFill>
                        <a:effectLst/>
                        <a:latin typeface="Calibri"/>
                      </a:endParaRPr>
                    </a:p>
                  </a:txBody>
                  <a:tcPr marL="9525" marR="9525" marT="9525" marB="0" anchor="b">
                    <a:noFill/>
                  </a:tcPr>
                </a:tc>
              </a:tr>
            </a:tbl>
          </a:graphicData>
        </a:graphic>
      </p:graphicFrame>
    </p:spTree>
    <p:extLst>
      <p:ext uri="{BB962C8B-B14F-4D97-AF65-F5344CB8AC3E}">
        <p14:creationId xmlns:p14="http://schemas.microsoft.com/office/powerpoint/2010/main" val="103707933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Effet de l’Harmonisation</a:t>
            </a:r>
            <a:endParaRPr lang="fr-FR" dirty="0"/>
          </a:p>
        </p:txBody>
      </p:sp>
      <p:sp>
        <p:nvSpPr>
          <p:cNvPr id="3" name="Espace réservé du texte 2"/>
          <p:cNvSpPr>
            <a:spLocks noGrp="1"/>
          </p:cNvSpPr>
          <p:nvPr>
            <p:ph type="body" idx="4294967295"/>
          </p:nvPr>
        </p:nvSpPr>
        <p:spPr/>
        <p:txBody>
          <a:bodyPr>
            <a:normAutofit/>
          </a:bodyPr>
          <a:lstStyle/>
          <a:p>
            <a:r>
              <a:rPr lang="fr-FR" sz="3600" dirty="0" smtClean="0">
                <a:solidFill>
                  <a:srgbClr val="FF0000"/>
                </a:solidFill>
              </a:rPr>
              <a:t>Sur la validation des crédits</a:t>
            </a:r>
          </a:p>
          <a:p>
            <a:pPr lvl="1"/>
            <a:r>
              <a:rPr lang="fr-FR" sz="3200" dirty="0" smtClean="0"/>
              <a:t>15 étudiants sur 30 valident leurs crédits avec ou sans harmonisation</a:t>
            </a:r>
          </a:p>
          <a:p>
            <a:pPr lvl="1"/>
            <a:r>
              <a:rPr lang="fr-FR" sz="3200" dirty="0" smtClean="0"/>
              <a:t>6 étudiants valident leurs crédits sans harmonisation mais ne les valident pas avec harmonisation</a:t>
            </a:r>
          </a:p>
          <a:p>
            <a:pPr marL="548640" marR="0" lvl="1" indent="-274320" algn="l" defTabSz="914400" rtl="0" eaLnBrk="1" fontAlgn="auto" latinLnBrk="0" hangingPunct="1">
              <a:lnSpc>
                <a:spcPct val="100000"/>
              </a:lnSpc>
              <a:spcBef>
                <a:spcPts val="500"/>
              </a:spcBef>
              <a:spcAft>
                <a:spcPts val="0"/>
              </a:spcAft>
              <a:buClr>
                <a:schemeClr val="accent2"/>
              </a:buClr>
              <a:buSzPct val="76000"/>
              <a:buFont typeface="Wingdings 3"/>
              <a:buChar char=""/>
              <a:tabLst/>
              <a:defRPr/>
            </a:pPr>
            <a:r>
              <a:rPr lang="fr-FR" sz="3200" dirty="0" smtClean="0"/>
              <a:t>2 étudiants </a:t>
            </a:r>
            <a:r>
              <a:rPr kumimoji="0" lang="fr-FR" sz="3200" kern="1200" dirty="0" smtClean="0">
                <a:solidFill>
                  <a:schemeClr val="tx2"/>
                </a:solidFill>
                <a:effectLst/>
              </a:rPr>
              <a:t>valident leurs crédits avec harmonisation mais ne les valident pas sans harmonisation</a:t>
            </a:r>
          </a:p>
          <a:p>
            <a:pPr lvl="1"/>
            <a:endParaRPr lang="fr-FR" sz="3200" dirty="0" smtClean="0"/>
          </a:p>
          <a:p>
            <a:pPr lvl="1"/>
            <a:endParaRPr lang="fr-FR" sz="3200" dirty="0" smtClean="0"/>
          </a:p>
          <a:p>
            <a:pPr lvl="1"/>
            <a:endParaRPr lang="fr-FR" sz="3200" dirty="0" smtClean="0"/>
          </a:p>
          <a:p>
            <a:pPr lvl="1"/>
            <a:endParaRPr lang="fr-FR" sz="3200" dirty="0"/>
          </a:p>
        </p:txBody>
      </p:sp>
    </p:spTree>
    <p:extLst>
      <p:ext uri="{BB962C8B-B14F-4D97-AF65-F5344CB8AC3E}">
        <p14:creationId xmlns:p14="http://schemas.microsoft.com/office/powerpoint/2010/main" val="291159177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Effet de l’Harmonisation</a:t>
            </a:r>
            <a:endParaRPr lang="fr-FR" dirty="0"/>
          </a:p>
        </p:txBody>
      </p:sp>
      <p:sp>
        <p:nvSpPr>
          <p:cNvPr id="3" name="Espace réservé du texte 2"/>
          <p:cNvSpPr>
            <a:spLocks noGrp="1"/>
          </p:cNvSpPr>
          <p:nvPr>
            <p:ph type="body" idx="4294967295"/>
          </p:nvPr>
        </p:nvSpPr>
        <p:spPr/>
        <p:txBody>
          <a:bodyPr>
            <a:normAutofit/>
          </a:bodyPr>
          <a:lstStyle/>
          <a:p>
            <a:pPr marL="274320" marR="0" lvl="0" indent="-274320" algn="l" defTabSz="914400" rtl="0" eaLnBrk="1" fontAlgn="auto" latinLnBrk="0" hangingPunct="1">
              <a:lnSpc>
                <a:spcPct val="100000"/>
              </a:lnSpc>
              <a:spcBef>
                <a:spcPts val="500"/>
              </a:spcBef>
              <a:spcAft>
                <a:spcPts val="0"/>
              </a:spcAft>
              <a:buClr>
                <a:schemeClr val="accent2"/>
              </a:buClr>
              <a:buSzPct val="76000"/>
              <a:buFont typeface="Wingdings 3"/>
              <a:buChar char=""/>
              <a:tabLst/>
              <a:defRPr/>
            </a:pPr>
            <a:r>
              <a:rPr lang="fr-FR" sz="3600" dirty="0" smtClean="0">
                <a:solidFill>
                  <a:srgbClr val="FF0000"/>
                </a:solidFill>
                <a:effectLst/>
              </a:rPr>
              <a:t>Sur le classement</a:t>
            </a:r>
          </a:p>
          <a:p>
            <a:pPr lvl="1"/>
            <a:r>
              <a:rPr lang="fr-FR" sz="3200" dirty="0" smtClean="0"/>
              <a:t>Le classement est très influencé par l’harmonisation</a:t>
            </a:r>
          </a:p>
          <a:p>
            <a:pPr lvl="2"/>
            <a:r>
              <a:rPr lang="fr-FR" sz="3200" dirty="0" smtClean="0">
                <a:effectLst/>
              </a:rPr>
              <a:t>Seulement 9 étudiants varie au plus de 2 places</a:t>
            </a:r>
          </a:p>
          <a:p>
            <a:pPr lvl="2"/>
            <a:r>
              <a:rPr lang="fr-FR" sz="3200" dirty="0" smtClean="0"/>
              <a:t>4 étudiants varient de plus de 9 places avec un maximum de 13</a:t>
            </a:r>
          </a:p>
          <a:p>
            <a:pPr lvl="2"/>
            <a:r>
              <a:rPr lang="fr-FR" sz="3200" dirty="0" smtClean="0">
                <a:effectLst/>
              </a:rPr>
              <a:t>7 étudiants</a:t>
            </a:r>
            <a:r>
              <a:rPr lang="fr-FR" sz="3200" baseline="0" dirty="0" smtClean="0">
                <a:effectLst/>
              </a:rPr>
              <a:t> sont classés dans les 10 premiers avec ou sans harmonisation</a:t>
            </a:r>
            <a:endParaRPr lang="fr-FR" sz="3200" dirty="0" smtClean="0">
              <a:effectLst/>
            </a:endParaRPr>
          </a:p>
          <a:p>
            <a:pPr lvl="1"/>
            <a:endParaRPr lang="fr-FR" sz="3200" dirty="0" smtClean="0"/>
          </a:p>
          <a:p>
            <a:pPr lvl="1"/>
            <a:endParaRPr lang="fr-FR" sz="3200" dirty="0" smtClean="0"/>
          </a:p>
          <a:p>
            <a:pPr lvl="1"/>
            <a:endParaRPr lang="fr-FR" sz="3200" dirty="0" smtClean="0"/>
          </a:p>
          <a:p>
            <a:pPr lvl="1"/>
            <a:endParaRPr lang="fr-FR" sz="3200" dirty="0"/>
          </a:p>
        </p:txBody>
      </p:sp>
    </p:spTree>
    <p:extLst>
      <p:ext uri="{BB962C8B-B14F-4D97-AF65-F5344CB8AC3E}">
        <p14:creationId xmlns:p14="http://schemas.microsoft.com/office/powerpoint/2010/main" val="18328753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A vous</a:t>
            </a:r>
            <a:endParaRPr lang="fr-FR" dirty="0">
              <a:solidFill>
                <a:srgbClr val="FF0000"/>
              </a:solidFill>
            </a:endParaRPr>
          </a:p>
        </p:txBody>
      </p:sp>
      <p:sp>
        <p:nvSpPr>
          <p:cNvPr id="3" name="Espace réservé du contenu 2"/>
          <p:cNvSpPr>
            <a:spLocks noGrp="1"/>
          </p:cNvSpPr>
          <p:nvPr>
            <p:ph sz="quarter" idx="1"/>
          </p:nvPr>
        </p:nvSpPr>
        <p:spPr/>
        <p:txBody>
          <a:bodyPr/>
          <a:lstStyle/>
          <a:p>
            <a:r>
              <a:rPr lang="fr-FR" dirty="0" smtClean="0"/>
              <a:t>Voici une question posée lors d’un examen</a:t>
            </a:r>
            <a:r>
              <a:rPr lang="fr-FR" baseline="0" dirty="0" smtClean="0"/>
              <a:t> de DCEM1- Module 1 avec sa grille de correction.</a:t>
            </a:r>
          </a:p>
          <a:p>
            <a:r>
              <a:rPr lang="fr-FR" baseline="0" dirty="0" smtClean="0"/>
              <a:t>Faites la correction et reportez le N° de question et la note que vous avez attribuée.</a:t>
            </a:r>
            <a:endParaRPr lang="fr-FR" dirty="0"/>
          </a:p>
        </p:txBody>
      </p:sp>
    </p:spTree>
    <p:extLst>
      <p:ext uri="{BB962C8B-B14F-4D97-AF65-F5344CB8AC3E}">
        <p14:creationId xmlns:p14="http://schemas.microsoft.com/office/powerpoint/2010/main" val="235944856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Bibliographie</a:t>
            </a:r>
            <a:r>
              <a:rPr lang="fr-FR" baseline="0" dirty="0" smtClean="0"/>
              <a:t> :</a:t>
            </a:r>
            <a:endParaRPr lang="fr-FR" dirty="0"/>
          </a:p>
        </p:txBody>
      </p:sp>
      <p:sp>
        <p:nvSpPr>
          <p:cNvPr id="3" name="Espace réservé du contenu 2"/>
          <p:cNvSpPr>
            <a:spLocks noGrp="1"/>
          </p:cNvSpPr>
          <p:nvPr>
            <p:ph sz="quarter" idx="1"/>
          </p:nvPr>
        </p:nvSpPr>
        <p:spPr/>
        <p:txBody>
          <a:bodyPr>
            <a:normAutofit fontScale="92500" lnSpcReduction="10000"/>
          </a:bodyPr>
          <a:lstStyle/>
          <a:p>
            <a:r>
              <a:rPr lang="fr-FR" dirty="0" smtClean="0"/>
              <a:t>André QUINTON. Docimologie. Mémoire de DIU de pédagogie</a:t>
            </a:r>
          </a:p>
          <a:p>
            <a:pPr>
              <a:lnSpc>
                <a:spcPct val="90000"/>
              </a:lnSpc>
            </a:pPr>
            <a:r>
              <a:rPr lang="fr-FR" sz="2800" dirty="0" err="1" smtClean="0"/>
              <a:t>Abernot</a:t>
            </a:r>
            <a:r>
              <a:rPr lang="fr-FR" sz="2800" dirty="0" smtClean="0"/>
              <a:t>, Y. (1996). </a:t>
            </a:r>
            <a:r>
              <a:rPr lang="fr-FR" sz="2800" i="1" dirty="0" smtClean="0"/>
              <a:t>Les méthodes d’évaluation scolaire</a:t>
            </a:r>
            <a:r>
              <a:rPr lang="fr-FR" sz="2800" dirty="0" smtClean="0"/>
              <a:t>. Paris, </a:t>
            </a:r>
            <a:r>
              <a:rPr lang="fr-FR" sz="2800" dirty="0" err="1" smtClean="0"/>
              <a:t>Dunod</a:t>
            </a:r>
            <a:r>
              <a:rPr lang="fr-FR" sz="2800" dirty="0" smtClean="0"/>
              <a:t>.</a:t>
            </a:r>
          </a:p>
          <a:p>
            <a:pPr>
              <a:lnSpc>
                <a:spcPct val="90000"/>
              </a:lnSpc>
            </a:pPr>
            <a:r>
              <a:rPr lang="fr-FR" sz="2800" dirty="0" err="1" smtClean="0"/>
              <a:t>Bacher</a:t>
            </a:r>
            <a:r>
              <a:rPr lang="fr-FR" sz="2800" dirty="0" smtClean="0"/>
              <a:t>, F. (1973). La docimologie. In M. Reuchlin (Ed.), </a:t>
            </a:r>
            <a:r>
              <a:rPr lang="fr-FR" sz="2800" i="1" dirty="0" smtClean="0"/>
              <a:t>Traité de psychologie appliquée</a:t>
            </a:r>
            <a:r>
              <a:rPr lang="fr-FR" sz="2800" dirty="0" smtClean="0"/>
              <a:t>, Vol. 6, Paris PUF.</a:t>
            </a:r>
          </a:p>
          <a:p>
            <a:pPr>
              <a:lnSpc>
                <a:spcPct val="90000"/>
              </a:lnSpc>
            </a:pPr>
            <a:r>
              <a:rPr lang="fr-FR" sz="2800" dirty="0" smtClean="0"/>
              <a:t>Bloom, B.S. (1979). Caractéristiques individuelles et apprentissages scolaires. Editions Labor / Fernand Nathan.</a:t>
            </a:r>
          </a:p>
          <a:p>
            <a:pPr>
              <a:lnSpc>
                <a:spcPct val="90000"/>
              </a:lnSpc>
            </a:pPr>
            <a:r>
              <a:rPr lang="fr-FR" sz="2800" dirty="0" err="1" smtClean="0"/>
              <a:t>Bonboir</a:t>
            </a:r>
            <a:r>
              <a:rPr lang="fr-FR" sz="2800" dirty="0" smtClean="0"/>
              <a:t> (1972). </a:t>
            </a:r>
            <a:r>
              <a:rPr lang="fr-FR" sz="2800" i="1" dirty="0" smtClean="0"/>
              <a:t>La docimologie. </a:t>
            </a:r>
            <a:r>
              <a:rPr lang="fr-FR" sz="2800" dirty="0" smtClean="0"/>
              <a:t>Paris, PUF.</a:t>
            </a:r>
          </a:p>
          <a:p>
            <a:pPr>
              <a:lnSpc>
                <a:spcPct val="90000"/>
              </a:lnSpc>
            </a:pPr>
            <a:r>
              <a:rPr lang="fr-FR" sz="2800" dirty="0" err="1" smtClean="0"/>
              <a:t>Ketele</a:t>
            </a:r>
            <a:r>
              <a:rPr lang="fr-FR" sz="2800" dirty="0" smtClean="0"/>
              <a:t> (1982). Docimologie. Introduction aux concepts et aux pratiques, Louvain-la-Neuve, </a:t>
            </a:r>
            <a:r>
              <a:rPr lang="fr-FR" sz="2800" dirty="0" err="1" smtClean="0"/>
              <a:t>Cabay</a:t>
            </a:r>
            <a:r>
              <a:rPr lang="fr-FR" sz="2800" dirty="0" smtClean="0"/>
              <a:t>.</a:t>
            </a:r>
          </a:p>
          <a:p>
            <a:pPr>
              <a:lnSpc>
                <a:spcPct val="90000"/>
              </a:lnSpc>
            </a:pPr>
            <a:r>
              <a:rPr lang="fr-FR" sz="2800" dirty="0" err="1" smtClean="0"/>
              <a:t>Landsheere</a:t>
            </a:r>
            <a:r>
              <a:rPr lang="fr-FR" sz="2800" dirty="0" smtClean="0"/>
              <a:t> (1980). </a:t>
            </a:r>
            <a:r>
              <a:rPr lang="fr-FR" sz="2800" i="1" dirty="0" smtClean="0"/>
              <a:t>Evaluation continue et examens : précis de docimologie. </a:t>
            </a:r>
            <a:r>
              <a:rPr lang="fr-FR" sz="2800" dirty="0" smtClean="0"/>
              <a:t>Bruxelles, Editions Labor.</a:t>
            </a:r>
            <a:endParaRPr lang="fr-FR" sz="3200" dirty="0" smtClean="0"/>
          </a:p>
          <a:p>
            <a:pPr marL="0" indent="0">
              <a:buNone/>
            </a:pPr>
            <a:endParaRPr lang="fr-FR" dirty="0" smtClean="0"/>
          </a:p>
          <a:p>
            <a:endParaRPr lang="fr-FR" dirty="0" smtClean="0"/>
          </a:p>
          <a:p>
            <a:endParaRPr lang="fr-FR" dirty="0"/>
          </a:p>
        </p:txBody>
      </p:sp>
    </p:spTree>
    <p:extLst>
      <p:ext uri="{BB962C8B-B14F-4D97-AF65-F5344CB8AC3E}">
        <p14:creationId xmlns:p14="http://schemas.microsoft.com/office/powerpoint/2010/main" val="14374005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Second ou avant dernier ?</a:t>
            </a:r>
            <a:endParaRPr lang="fr-FR" dirty="0"/>
          </a:p>
        </p:txBody>
      </p:sp>
      <p:sp>
        <p:nvSpPr>
          <p:cNvPr id="3" name="Espace réservé du contenu 2"/>
          <p:cNvSpPr>
            <a:spLocks noGrp="1"/>
          </p:cNvSpPr>
          <p:nvPr>
            <p:ph sz="quarter" idx="1"/>
          </p:nvPr>
        </p:nvSpPr>
        <p:spPr/>
        <p:txBody>
          <a:bodyPr/>
          <a:lstStyle/>
          <a:p>
            <a:r>
              <a:rPr lang="fr-FR" dirty="0" smtClean="0"/>
              <a:t>1930. Pr. Laugier. </a:t>
            </a:r>
            <a:r>
              <a:rPr lang="fr-FR" dirty="0" smtClean="0"/>
              <a:t>Multi-correction </a:t>
            </a:r>
            <a:r>
              <a:rPr lang="fr-FR" dirty="0" smtClean="0"/>
              <a:t>de copies d’agrégation d’histoire</a:t>
            </a:r>
          </a:p>
          <a:p>
            <a:pPr lvl="1"/>
            <a:r>
              <a:rPr lang="fr-FR" dirty="0" smtClean="0"/>
              <a:t>166 Copies corrigées par 2 professeurs indépendants en aveugle.</a:t>
            </a:r>
          </a:p>
          <a:p>
            <a:pPr lvl="1"/>
            <a:r>
              <a:rPr lang="fr-FR" dirty="0" smtClean="0"/>
              <a:t> Moyenne des notes du premier supérieure de 2 points à celle du second</a:t>
            </a:r>
          </a:p>
          <a:p>
            <a:pPr lvl="1"/>
            <a:r>
              <a:rPr lang="fr-FR" dirty="0" smtClean="0"/>
              <a:t>Candidat classé avant dernier par le premier, classé second par l’autre</a:t>
            </a:r>
          </a:p>
          <a:p>
            <a:pPr lvl="1"/>
            <a:r>
              <a:rPr lang="fr-FR" dirty="0" smtClean="0"/>
              <a:t>21 copies avec une note </a:t>
            </a:r>
            <a:r>
              <a:rPr lang="fr-FR" u="sng" dirty="0" smtClean="0"/>
              <a:t>&lt;</a:t>
            </a:r>
            <a:r>
              <a:rPr lang="fr-FR" dirty="0" smtClean="0"/>
              <a:t> 5 pour le premier notées entre 2 et 14 par le second</a:t>
            </a:r>
          </a:p>
          <a:p>
            <a:pPr lvl="1"/>
            <a:r>
              <a:rPr lang="fr-FR" dirty="0" smtClean="0">
                <a:solidFill>
                  <a:srgbClr val="FF0000"/>
                </a:solidFill>
              </a:rPr>
              <a:t>Moitié des candidats reçus par le premier était refusés par le second</a:t>
            </a:r>
          </a:p>
        </p:txBody>
      </p:sp>
    </p:spTree>
    <p:extLst>
      <p:ext uri="{BB962C8B-B14F-4D97-AF65-F5344CB8AC3E}">
        <p14:creationId xmlns:p14="http://schemas.microsoft.com/office/powerpoint/2010/main" val="328740014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3502265f7a8677cc6c2f1f642ef7cbbbaf14a2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Origin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800</TotalTime>
  <Words>4322</Words>
  <Application>Microsoft Office PowerPoint</Application>
  <PresentationFormat>Affichage à l'écran (4:3)</PresentationFormat>
  <Paragraphs>997</Paragraphs>
  <Slides>80</Slides>
  <Notes>1</Notes>
  <HiddenSlides>0</HiddenSlides>
  <MMClips>0</MMClips>
  <ScaleCrop>false</ScaleCrop>
  <HeadingPairs>
    <vt:vector size="4" baseType="variant">
      <vt:variant>
        <vt:lpstr>Thème</vt:lpstr>
      </vt:variant>
      <vt:variant>
        <vt:i4>1</vt:i4>
      </vt:variant>
      <vt:variant>
        <vt:lpstr>Titres des diapositives</vt:lpstr>
      </vt:variant>
      <vt:variant>
        <vt:i4>80</vt:i4>
      </vt:variant>
    </vt:vector>
  </HeadingPairs>
  <TitlesOfParts>
    <vt:vector size="81" baseType="lpstr">
      <vt:lpstr>Origine</vt:lpstr>
      <vt:lpstr>Docimologie</vt:lpstr>
      <vt:lpstr>Introduction :</vt:lpstr>
      <vt:lpstr>Objectifs et modalités d’apprentissage</vt:lpstr>
      <vt:lpstr>Objectifs et modalités d’apprentissage</vt:lpstr>
      <vt:lpstr>L’évaluation</vt:lpstr>
      <vt:lpstr>Examens et Concours</vt:lpstr>
      <vt:lpstr>Examens et Concours :  Une Distinction souvent arbitraire</vt:lpstr>
      <vt:lpstr>A vous</vt:lpstr>
      <vt:lpstr>Second ou avant dernier ?</vt:lpstr>
      <vt:lpstr>Types d’erreurs</vt:lpstr>
      <vt:lpstr>La double correction : Une illusion</vt:lpstr>
      <vt:lpstr>Il n’est pas nécessaire d’être enseignant pour corriger….</vt:lpstr>
      <vt:lpstr>Les évaluateurs sont influencés par des facteurs qu’ils ne soupçonnent pas</vt:lpstr>
      <vt:lpstr>Les évaluateurs sont influencés par des facteurs qu’ils ne soupçonnent pas</vt:lpstr>
      <vt:lpstr>Les évaluateurs sont influencés par des facteurs qu’ils ne soupçonnent pas</vt:lpstr>
      <vt:lpstr>Les évaluateurs sont influencés par des facteurs qu’ils ne soupçonnent pas</vt:lpstr>
      <vt:lpstr>La grille (barème de correction)</vt:lpstr>
      <vt:lpstr>La grille :</vt:lpstr>
      <vt:lpstr>La grille</vt:lpstr>
      <vt:lpstr>La grille</vt:lpstr>
      <vt:lpstr>La grille</vt:lpstr>
      <vt:lpstr>De l’importance de la formulation du sujet</vt:lpstr>
      <vt:lpstr>La Note, la Constante macabre (André Antibi)</vt:lpstr>
      <vt:lpstr>La Note, la Constante macabre (André Antibi)</vt:lpstr>
      <vt:lpstr>Qualités de l’évaluateur</vt:lpstr>
      <vt:lpstr>Discordances repérées dans les pratiques d’évaluation</vt:lpstr>
      <vt:lpstr>Discordances repérées dans les pratiques d’évaluation</vt:lpstr>
      <vt:lpstr>Discordances repérées dans les pratiques d’évaluation</vt:lpstr>
      <vt:lpstr>Discordances repérées dans les pratiques d’évaluation</vt:lpstr>
      <vt:lpstr>Les différents type d’épreuves</vt:lpstr>
      <vt:lpstr>Quel que soit le type d’épreuve</vt:lpstr>
      <vt:lpstr>2e exercice</vt:lpstr>
      <vt:lpstr>Questions rédactionnelles</vt:lpstr>
      <vt:lpstr>QROC</vt:lpstr>
      <vt:lpstr>Question à Choix Multiple</vt:lpstr>
      <vt:lpstr>QCM</vt:lpstr>
      <vt:lpstr>QCM</vt:lpstr>
      <vt:lpstr>QCM</vt:lpstr>
      <vt:lpstr>QCM : Correction</vt:lpstr>
      <vt:lpstr>QCM : Correction</vt:lpstr>
      <vt:lpstr>QCM : Correction</vt:lpstr>
      <vt:lpstr>QCM : Post traitement docimologique</vt:lpstr>
      <vt:lpstr>QCM avec présentation Vraie/Faux</vt:lpstr>
      <vt:lpstr>QCM avec présentation Vraie/Faux</vt:lpstr>
      <vt:lpstr>Exercices à trous</vt:lpstr>
      <vt:lpstr>Mise en correspondance, ordonnancement</vt:lpstr>
      <vt:lpstr>Annotation d’image ou de schéma</vt:lpstr>
      <vt:lpstr>Annotation de photographies</vt:lpstr>
      <vt:lpstr>Epreuves de travaux pratiques</vt:lpstr>
      <vt:lpstr>Epreuves orales</vt:lpstr>
      <vt:lpstr>Mises en situations fictives (simulation) ou réelles</vt:lpstr>
      <vt:lpstr>Examen Clinique Objectif Structuré (E.C.O.S.)? Harden 1975</vt:lpstr>
      <vt:lpstr>Examen Clinique Objectif Structuré (E.C.O.S.)? Harden 1975</vt:lpstr>
      <vt:lpstr>ECOS</vt:lpstr>
      <vt:lpstr>ECOS</vt:lpstr>
      <vt:lpstr>Tests de concordance de script (TCS)</vt:lpstr>
      <vt:lpstr>Comment se concrétise un TCS</vt:lpstr>
      <vt:lpstr>Exemple</vt:lpstr>
      <vt:lpstr>Score des experts</vt:lpstr>
      <vt:lpstr>Score de l’étudiant</vt:lpstr>
      <vt:lpstr>TCS</vt:lpstr>
      <vt:lpstr>TCS</vt:lpstr>
      <vt:lpstr>Portfolio</vt:lpstr>
      <vt:lpstr>Portfolio</vt:lpstr>
      <vt:lpstr>Portfolio</vt:lpstr>
      <vt:lpstr>Extrait du portfolio du DES de Santé Publique</vt:lpstr>
      <vt:lpstr>A vous</vt:lpstr>
      <vt:lpstr>Analyse des questions du concours de PCEM1</vt:lpstr>
      <vt:lpstr>A vous</vt:lpstr>
      <vt:lpstr>Le post traitement docimologique</vt:lpstr>
      <vt:lpstr>Le post traitement docimologique</vt:lpstr>
      <vt:lpstr>L’effet jury :</vt:lpstr>
      <vt:lpstr>L’effet Jury : Notes brutes</vt:lpstr>
      <vt:lpstr>A vous :</vt:lpstr>
      <vt:lpstr>L’harmonisation selon la loi normale</vt:lpstr>
      <vt:lpstr>L’harmonisation selon la loi normale</vt:lpstr>
      <vt:lpstr>Effet de l’harmonisation :</vt:lpstr>
      <vt:lpstr>Effet de l’Harmonisation</vt:lpstr>
      <vt:lpstr>Effet de l’Harmonisation</vt:lpstr>
      <vt:lpstr>Bibliographie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Docimologie</dc:title>
  <dc:creator>fkohler</dc:creator>
  <cp:lastModifiedBy>CK</cp:lastModifiedBy>
  <cp:revision>89</cp:revision>
  <dcterms:created xsi:type="dcterms:W3CDTF">2012-01-07T13:41:49Z</dcterms:created>
  <dcterms:modified xsi:type="dcterms:W3CDTF">2014-02-25T13:33:33Z</dcterms:modified>
</cp:coreProperties>
</file>