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444" r:id="rId2"/>
    <p:sldId id="258" r:id="rId3"/>
    <p:sldId id="256" r:id="rId4"/>
    <p:sldId id="259" r:id="rId5"/>
    <p:sldId id="446" r:id="rId6"/>
    <p:sldId id="445" r:id="rId7"/>
    <p:sldId id="448" r:id="rId8"/>
    <p:sldId id="449" r:id="rId9"/>
    <p:sldId id="450" r:id="rId10"/>
    <p:sldId id="451" r:id="rId11"/>
    <p:sldId id="452" r:id="rId12"/>
    <p:sldId id="453" r:id="rId13"/>
    <p:sldId id="454" r:id="rId14"/>
    <p:sldId id="455" r:id="rId15"/>
    <p:sldId id="458" r:id="rId16"/>
    <p:sldId id="267" r:id="rId17"/>
    <p:sldId id="442" r:id="rId18"/>
    <p:sldId id="443" r:id="rId19"/>
    <p:sldId id="441"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72074"/>
  </p:normalViewPr>
  <p:slideViewPr>
    <p:cSldViewPr snapToGrid="0" snapToObjects="1">
      <p:cViewPr varScale="1">
        <p:scale>
          <a:sx n="49" d="100"/>
          <a:sy n="49" d="100"/>
        </p:scale>
        <p:origin x="131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BEBE4-1F55-1145-BB09-2C071E2DDCC6}" type="datetimeFigureOut">
              <a:rPr lang="fr-FR" smtClean="0"/>
              <a:t>05/11/2021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3CF505-9995-B041-A383-9DE69F5E1D32}" type="slidenum">
              <a:rPr lang="fr-FR" smtClean="0"/>
              <a:t>‹N°›</a:t>
            </a:fld>
            <a:endParaRPr lang="fr-FR"/>
          </a:p>
        </p:txBody>
      </p:sp>
    </p:spTree>
    <p:extLst>
      <p:ext uri="{BB962C8B-B14F-4D97-AF65-F5344CB8AC3E}">
        <p14:creationId xmlns:p14="http://schemas.microsoft.com/office/powerpoint/2010/main" val="2197273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33CF505-9995-B041-A383-9DE69F5E1D32}" type="slidenum">
              <a:rPr lang="fr-FR" smtClean="0"/>
              <a:t>2</a:t>
            </a:fld>
            <a:endParaRPr lang="fr-FR"/>
          </a:p>
        </p:txBody>
      </p:sp>
    </p:spTree>
    <p:extLst>
      <p:ext uri="{BB962C8B-B14F-4D97-AF65-F5344CB8AC3E}">
        <p14:creationId xmlns:p14="http://schemas.microsoft.com/office/powerpoint/2010/main" val="3505610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dirty="0"/>
              <a:t>Instrumentalisation, règlement de comptes personnels, institutionnels</a:t>
            </a:r>
          </a:p>
          <a:p>
            <a:pPr marL="0" indent="0">
              <a:buNone/>
            </a:pPr>
            <a:r>
              <a:rPr lang="fr-FR" dirty="0"/>
              <a:t>Retours de balancier :  Progrès scientifique/ supplément d’âme science sans conscience etc</a:t>
            </a:r>
          </a:p>
          <a:p>
            <a:pPr marL="0" indent="0">
              <a:buNone/>
            </a:pPr>
            <a:r>
              <a:rPr lang="fr-FR" dirty="0"/>
              <a:t>Réification de « la science », tantôt sauveur de l’humanité tantôt responsable de tous les maux (d’Hiroshima et Nagasaki à ) </a:t>
            </a:r>
          </a:p>
          <a:p>
            <a:endParaRPr lang="fr-FR" dirty="0"/>
          </a:p>
        </p:txBody>
      </p:sp>
      <p:sp>
        <p:nvSpPr>
          <p:cNvPr id="4" name="Espace réservé du numéro de diapositive 3"/>
          <p:cNvSpPr>
            <a:spLocks noGrp="1"/>
          </p:cNvSpPr>
          <p:nvPr>
            <p:ph type="sldNum" sz="quarter" idx="5"/>
          </p:nvPr>
        </p:nvSpPr>
        <p:spPr/>
        <p:txBody>
          <a:bodyPr/>
          <a:lstStyle/>
          <a:p>
            <a:fld id="{033CF505-9995-B041-A383-9DE69F5E1D32}" type="slidenum">
              <a:rPr lang="fr-FR" smtClean="0"/>
              <a:t>4</a:t>
            </a:fld>
            <a:endParaRPr lang="fr-FR"/>
          </a:p>
        </p:txBody>
      </p:sp>
    </p:spTree>
    <p:extLst>
      <p:ext uri="{BB962C8B-B14F-4D97-AF65-F5344CB8AC3E}">
        <p14:creationId xmlns:p14="http://schemas.microsoft.com/office/powerpoint/2010/main" val="228501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33CF505-9995-B041-A383-9DE69F5E1D32}" type="slidenum">
              <a:rPr lang="fr-FR" smtClean="0"/>
              <a:t>7</a:t>
            </a:fld>
            <a:endParaRPr lang="fr-FR"/>
          </a:p>
        </p:txBody>
      </p:sp>
    </p:spTree>
    <p:extLst>
      <p:ext uri="{BB962C8B-B14F-4D97-AF65-F5344CB8AC3E}">
        <p14:creationId xmlns:p14="http://schemas.microsoft.com/office/powerpoint/2010/main" val="1559634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Espace réservé de l'image des diapositives 1">
            <a:extLst>
              <a:ext uri="{FF2B5EF4-FFF2-40B4-BE49-F238E27FC236}">
                <a16:creationId xmlns:a16="http://schemas.microsoft.com/office/drawing/2014/main" id="{08543161-0A68-B74B-9FC4-3861F9961C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Espace réservé des commentaires 2">
            <a:extLst>
              <a:ext uri="{FF2B5EF4-FFF2-40B4-BE49-F238E27FC236}">
                <a16:creationId xmlns:a16="http://schemas.microsoft.com/office/drawing/2014/main" id="{6F214C29-640F-DC44-935F-5D86C5AE8D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ea typeface="ＭＳ Ｐゴシック" panose="020B0600070205080204" pitchFamily="34" charset="-128"/>
              </a:rPr>
              <a:t>On pourrait juger cette déclaration très timorée, voire franchement défaitiste. Après tout, la création ex nihilo pourrait désigner un événement ou un processus physique, qui aurait simplement  échappé jusqu’ici à la conceptualisation scientifiques. Que de processus (par exemple la foudre) ont été considérés comme hors de portée des sciences de la nature jusqu’au jour où ils ont reçu un traitement approprié dans le cadre d’une théorie physique ! On peut d’ailleurs faire que, dans les théories de seconde quantification, on définit des opérateurs de création et d’annihilation de particules.</a:t>
            </a:r>
          </a:p>
          <a:p>
            <a:r>
              <a:rPr lang="fr-FR" altLang="fr-FR" dirty="0">
                <a:ea typeface="ＭＳ Ｐゴシック" panose="020B0600070205080204" pitchFamily="34" charset="-128"/>
              </a:rPr>
              <a:t>Mais il ne s’agit pas de création ex nihilo au sens métaphysique</a:t>
            </a:r>
          </a:p>
          <a:p>
            <a:endParaRPr lang="fr-FR" altLang="fr-FR" dirty="0">
              <a:ea typeface="ＭＳ Ｐゴシック" panose="020B0600070205080204" pitchFamily="34" charset="-128"/>
            </a:endParaRPr>
          </a:p>
          <a:p>
            <a:r>
              <a:rPr lang="fr-FR" altLang="fr-FR" dirty="0" err="1">
                <a:ea typeface="ＭＳ Ｐゴシック" panose="020B0600070205080204" pitchFamily="34" charset="-128"/>
              </a:rPr>
              <a:t>Petzold</a:t>
            </a:r>
            <a:r>
              <a:rPr lang="fr-FR" altLang="fr-FR" dirty="0">
                <a:ea typeface="ＭＳ Ｐゴシック" panose="020B0600070205080204" pitchFamily="34" charset="-128"/>
              </a:rPr>
              <a:t> étudie l’instrumentalisation par les manuels de Physique des très rares mentions de l’évolution dans l’</a:t>
            </a:r>
            <a:r>
              <a:rPr lang="fr-FR" altLang="fr-FR" dirty="0" err="1">
                <a:ea typeface="ＭＳ Ｐゴシック" panose="020B0600070205080204" pitchFamily="34" charset="-128"/>
              </a:rPr>
              <a:t>oeuvre</a:t>
            </a:r>
            <a:r>
              <a:rPr lang="fr-FR" altLang="fr-FR" dirty="0">
                <a:ea typeface="ＭＳ Ｐゴシック" panose="020B0600070205080204" pitchFamily="34" charset="-128"/>
              </a:rPr>
              <a:t> de Maxwell </a:t>
            </a:r>
          </a:p>
        </p:txBody>
      </p:sp>
      <p:sp>
        <p:nvSpPr>
          <p:cNvPr id="105475" name="Espace réservé du numéro de diapositive 3">
            <a:extLst>
              <a:ext uri="{FF2B5EF4-FFF2-40B4-BE49-F238E27FC236}">
                <a16:creationId xmlns:a16="http://schemas.microsoft.com/office/drawing/2014/main" id="{098CE517-A7CD-CD4E-9466-3FA072B518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FBDD594-7BF2-9C42-81F1-B10EB4D56D10}" type="slidenum">
              <a:rPr lang="fr-FR" altLang="fr-FR" smtClean="0"/>
              <a:pPr>
                <a:spcBef>
                  <a:spcPct val="0"/>
                </a:spcBef>
              </a:pPr>
              <a:t>16</a:t>
            </a:fld>
            <a:endParaRPr lang="fr-FR" altLang="fr-FR"/>
          </a:p>
        </p:txBody>
      </p:sp>
    </p:spTree>
    <p:extLst>
      <p:ext uri="{BB962C8B-B14F-4D97-AF65-F5344CB8AC3E}">
        <p14:creationId xmlns:p14="http://schemas.microsoft.com/office/powerpoint/2010/main" val="3676710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The point </a:t>
            </a:r>
            <a:r>
              <a:rPr lang="fr-FR" dirty="0" err="1"/>
              <a:t>wher</a:t>
            </a:r>
            <a:r>
              <a:rPr lang="fr-FR" dirty="0"/>
              <a:t> Science must stop</a:t>
            </a:r>
          </a:p>
        </p:txBody>
      </p:sp>
      <p:sp>
        <p:nvSpPr>
          <p:cNvPr id="4" name="Espace réservé du numéro de diapositive 3"/>
          <p:cNvSpPr>
            <a:spLocks noGrp="1"/>
          </p:cNvSpPr>
          <p:nvPr>
            <p:ph type="sldNum" sz="quarter" idx="5"/>
          </p:nvPr>
        </p:nvSpPr>
        <p:spPr/>
        <p:txBody>
          <a:bodyPr/>
          <a:lstStyle/>
          <a:p>
            <a:fld id="{033CF505-9995-B041-A383-9DE69F5E1D32}" type="slidenum">
              <a:rPr lang="fr-FR" smtClean="0"/>
              <a:t>17</a:t>
            </a:fld>
            <a:endParaRPr lang="fr-FR"/>
          </a:p>
        </p:txBody>
      </p:sp>
    </p:spTree>
    <p:extLst>
      <p:ext uri="{BB962C8B-B14F-4D97-AF65-F5344CB8AC3E}">
        <p14:creationId xmlns:p14="http://schemas.microsoft.com/office/powerpoint/2010/main" val="1866873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Espace réservé de l'image des diapositives 1">
            <a:extLst>
              <a:ext uri="{FF2B5EF4-FFF2-40B4-BE49-F238E27FC236}">
                <a16:creationId xmlns:a16="http://schemas.microsoft.com/office/drawing/2014/main" id="{810ADE55-6A8C-784B-9658-28EF5EA0C1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0210" name="Espace réservé des commentaires 2">
            <a:extLst>
              <a:ext uri="{FF2B5EF4-FFF2-40B4-BE49-F238E27FC236}">
                <a16:creationId xmlns:a16="http://schemas.microsoft.com/office/drawing/2014/main" id="{F5C97162-6C39-7847-99DD-11296BD339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dirty="0">
                <a:ea typeface="ＭＳ Ｐゴシック" panose="020B0600070205080204" pitchFamily="34" charset="-128"/>
              </a:rPr>
              <a:t>Ce qui agace les savants, c’est de ne pas être en mesure d’imposer le silence à des conceptions qu’ils jugent délirantes.</a:t>
            </a:r>
          </a:p>
          <a:p>
            <a:pPr eaLnBrk="1" hangingPunct="1">
              <a:spcBef>
                <a:spcPct val="0"/>
              </a:spcBef>
            </a:pPr>
            <a:r>
              <a:rPr lang="fr-FR" altLang="fr-FR" dirty="0">
                <a:ea typeface="ＭＳ Ｐゴシック" panose="020B0600070205080204" pitchFamily="34" charset="-128"/>
              </a:rPr>
              <a:t>C’est l’office du philosophe…</a:t>
            </a:r>
          </a:p>
        </p:txBody>
      </p:sp>
      <p:sp>
        <p:nvSpPr>
          <p:cNvPr id="350211" name="Espace réservé du numéro de diapositive 3">
            <a:extLst>
              <a:ext uri="{FF2B5EF4-FFF2-40B4-BE49-F238E27FC236}">
                <a16:creationId xmlns:a16="http://schemas.microsoft.com/office/drawing/2014/main" id="{D80B6A9B-6A28-0F4F-8F8C-B80EB5E796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F854DF8-E1F0-824E-847D-943C532555EA}" type="slidenum">
              <a:rPr lang="fr-FR" altLang="fr-FR" smtClean="0"/>
              <a:pPr>
                <a:spcBef>
                  <a:spcPct val="0"/>
                </a:spcBef>
              </a:pPr>
              <a:t>19</a:t>
            </a:fld>
            <a:endParaRPr lang="fr-FR" altLang="fr-FR"/>
          </a:p>
        </p:txBody>
      </p:sp>
    </p:spTree>
    <p:extLst>
      <p:ext uri="{BB962C8B-B14F-4D97-AF65-F5344CB8AC3E}">
        <p14:creationId xmlns:p14="http://schemas.microsoft.com/office/powerpoint/2010/main" val="1782836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EA0EC5-F6EB-D743-ACAE-C58245A02E2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D082153-7295-0843-B2BC-A0D69D7741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889F75C-8213-7C43-8C0D-30EF74B69E6E}"/>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5" name="Espace réservé du pied de page 4">
            <a:extLst>
              <a:ext uri="{FF2B5EF4-FFF2-40B4-BE49-F238E27FC236}">
                <a16:creationId xmlns:a16="http://schemas.microsoft.com/office/drawing/2014/main" id="{BF1744B8-1C8E-F24D-BAED-791FA1039E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937ABC-3239-7848-A5A5-9869018E9BF2}"/>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2806508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F0C3DE-FB02-874A-902E-496001C1204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2DBE561-99A5-0A43-BB79-02F83E7884D3}"/>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AF32150-08C2-B642-A4C2-2327D0C5E4CE}"/>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5" name="Espace réservé du pied de page 4">
            <a:extLst>
              <a:ext uri="{FF2B5EF4-FFF2-40B4-BE49-F238E27FC236}">
                <a16:creationId xmlns:a16="http://schemas.microsoft.com/office/drawing/2014/main" id="{0D9A3318-93CC-7847-8EF9-1E0DEC5EE0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37B96D5-35D0-A844-A166-E4A977B160E6}"/>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349407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6020D32-9EB5-5040-86D9-F1F70AB119C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7CD7B6A-8D89-EA4D-989A-408E95A3B335}"/>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E7D12EB-7289-CF40-B45F-51CF899FBFA4}"/>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5" name="Espace réservé du pied de page 4">
            <a:extLst>
              <a:ext uri="{FF2B5EF4-FFF2-40B4-BE49-F238E27FC236}">
                <a16:creationId xmlns:a16="http://schemas.microsoft.com/office/drawing/2014/main" id="{E02FB81D-9C6E-344D-AF20-BFBE087737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6C9208A-8D3F-D04A-A7A2-48F749EB2FE9}"/>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4025469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AD281B-E04C-EC48-807F-2C9B7AA786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09096EB-4B00-4E41-BA21-90F4DB424A41}"/>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DD6A2A7-C2F5-2D47-88F3-4E890F8B8E0E}"/>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5" name="Espace réservé du pied de page 4">
            <a:extLst>
              <a:ext uri="{FF2B5EF4-FFF2-40B4-BE49-F238E27FC236}">
                <a16:creationId xmlns:a16="http://schemas.microsoft.com/office/drawing/2014/main" id="{1E0A7C2C-A931-CC4A-97F3-8319F94D56F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456B06-8E25-BA45-B9BA-C8676CF59F75}"/>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3275347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5F706D-A50D-2A47-BE5C-809CA2F0146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22E0C70-16CA-A046-A855-C0F570D05B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0BB84F1-F95E-6D48-9593-4E1A4AF63884}"/>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5" name="Espace réservé du pied de page 4">
            <a:extLst>
              <a:ext uri="{FF2B5EF4-FFF2-40B4-BE49-F238E27FC236}">
                <a16:creationId xmlns:a16="http://schemas.microsoft.com/office/drawing/2014/main" id="{F1ADD7C5-919E-1747-889D-F9F32903197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885170A-C41E-F846-BC70-960FF7D750AF}"/>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2075376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01891B-AD59-7F42-9A9D-1D4323FB1CD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1D9B931-FF4F-334E-9EB5-96FB33F6367A}"/>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E6ABC4B-AFAE-B74F-8061-D5CF625B258B}"/>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579BCA6-F1C1-D841-9EE8-5608756F9288}"/>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6" name="Espace réservé du pied de page 5">
            <a:extLst>
              <a:ext uri="{FF2B5EF4-FFF2-40B4-BE49-F238E27FC236}">
                <a16:creationId xmlns:a16="http://schemas.microsoft.com/office/drawing/2014/main" id="{05DE7FC0-C322-A34E-9D9D-082B8F0B22B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61EC829-86A1-0645-81FA-1E0069A08F7C}"/>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336251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6E6BA2-AA0C-6B41-AAE2-F20A5F11A63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8F29DB-5A0F-E94E-BF3A-ADDCAADC4F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89970B1-E04F-1C49-AC8D-56302C062250}"/>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D6923515-EE07-2A4E-B72C-54086FFA70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9547729C-917D-9242-8871-73642EBB8A69}"/>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821B15F8-FA7E-D048-8999-89F8701FA670}"/>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8" name="Espace réservé du pied de page 7">
            <a:extLst>
              <a:ext uri="{FF2B5EF4-FFF2-40B4-BE49-F238E27FC236}">
                <a16:creationId xmlns:a16="http://schemas.microsoft.com/office/drawing/2014/main" id="{07B902F0-31BA-4541-886B-49ACC0B0E7D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98E7AA0-8378-CE44-A810-C598DD5A7706}"/>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39870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2DC64F-0E4F-BE41-BE8D-2CBBB212CD0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42ABAB5-F2F0-EC47-9FDB-3C396770318B}"/>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4" name="Espace réservé du pied de page 3">
            <a:extLst>
              <a:ext uri="{FF2B5EF4-FFF2-40B4-BE49-F238E27FC236}">
                <a16:creationId xmlns:a16="http://schemas.microsoft.com/office/drawing/2014/main" id="{59CA209E-3979-E74C-9287-3FA37A227DA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ADECD4B-E2A3-B249-A77F-C74A00910689}"/>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2349914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E200F3B-A37F-774E-BB2E-68C9516B9C59}"/>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3" name="Espace réservé du pied de page 2">
            <a:extLst>
              <a:ext uri="{FF2B5EF4-FFF2-40B4-BE49-F238E27FC236}">
                <a16:creationId xmlns:a16="http://schemas.microsoft.com/office/drawing/2014/main" id="{2F2101C1-BC48-9348-8244-C5286460447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E6B9B16-9E00-2548-963D-6A71DC022FEC}"/>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217389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35D48B-B011-1147-976A-5EE817E52C6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2588EE9-EE75-DF4C-9676-1B299BAD7D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6A43E1A4-A525-3345-94A8-8C6EE4A95A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5231D26-98FC-1D4A-A212-2C585D635DA2}"/>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6" name="Espace réservé du pied de page 5">
            <a:extLst>
              <a:ext uri="{FF2B5EF4-FFF2-40B4-BE49-F238E27FC236}">
                <a16:creationId xmlns:a16="http://schemas.microsoft.com/office/drawing/2014/main" id="{DCE4755A-F1E4-6A4D-AC6A-EC58F8C8D7C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8A91D01-267D-A04C-877B-E1106C1184A3}"/>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2334312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D19359-0D36-5C4F-9BAB-FB19B202C36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3223850-0258-304F-BB8B-629BEF1C1C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C7F5BE6-F1B0-2848-9408-FC95B837A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63F1D7FA-9108-F148-AD52-5BD3EE010F05}"/>
              </a:ext>
            </a:extLst>
          </p:cNvPr>
          <p:cNvSpPr>
            <a:spLocks noGrp="1"/>
          </p:cNvSpPr>
          <p:nvPr>
            <p:ph type="dt" sz="half" idx="10"/>
          </p:nvPr>
        </p:nvSpPr>
        <p:spPr/>
        <p:txBody>
          <a:bodyPr/>
          <a:lstStyle/>
          <a:p>
            <a:fld id="{AE1D372C-8454-EA4D-AEC5-B70C02B7C8ED}" type="datetimeFigureOut">
              <a:rPr lang="fr-FR" smtClean="0"/>
              <a:t>05/11/2021</a:t>
            </a:fld>
            <a:endParaRPr lang="fr-FR"/>
          </a:p>
        </p:txBody>
      </p:sp>
      <p:sp>
        <p:nvSpPr>
          <p:cNvPr id="6" name="Espace réservé du pied de page 5">
            <a:extLst>
              <a:ext uri="{FF2B5EF4-FFF2-40B4-BE49-F238E27FC236}">
                <a16:creationId xmlns:a16="http://schemas.microsoft.com/office/drawing/2014/main" id="{824807A8-56C1-6C42-8163-1AF13694EF9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0750FC2-44C3-B64F-9882-CF12B8A38C66}"/>
              </a:ext>
            </a:extLst>
          </p:cNvPr>
          <p:cNvSpPr>
            <a:spLocks noGrp="1"/>
          </p:cNvSpPr>
          <p:nvPr>
            <p:ph type="sldNum" sz="quarter" idx="12"/>
          </p:nvPr>
        </p:nvSpPr>
        <p:spPr/>
        <p:txBody>
          <a:bodyPr/>
          <a:lstStyle/>
          <a:p>
            <a:fld id="{21587AD1-6EAC-3A43-8576-4E22D1FAC958}" type="slidenum">
              <a:rPr lang="fr-FR" smtClean="0"/>
              <a:t>‹N°›</a:t>
            </a:fld>
            <a:endParaRPr lang="fr-FR"/>
          </a:p>
        </p:txBody>
      </p:sp>
    </p:spTree>
    <p:extLst>
      <p:ext uri="{BB962C8B-B14F-4D97-AF65-F5344CB8AC3E}">
        <p14:creationId xmlns:p14="http://schemas.microsoft.com/office/powerpoint/2010/main" val="1595278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1E8EEBB-8503-E046-90CF-DE32961644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7CDDA58-255D-7C47-9867-11E04DFEF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2021E31-BF04-C04E-AFC4-0C34DAA328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D372C-8454-EA4D-AEC5-B70C02B7C8ED}" type="datetimeFigureOut">
              <a:rPr lang="fr-FR" smtClean="0"/>
              <a:t>05/11/2021</a:t>
            </a:fld>
            <a:endParaRPr lang="fr-FR"/>
          </a:p>
        </p:txBody>
      </p:sp>
      <p:sp>
        <p:nvSpPr>
          <p:cNvPr id="5" name="Espace réservé du pied de page 4">
            <a:extLst>
              <a:ext uri="{FF2B5EF4-FFF2-40B4-BE49-F238E27FC236}">
                <a16:creationId xmlns:a16="http://schemas.microsoft.com/office/drawing/2014/main" id="{64853C05-1A5D-844F-A6A3-8BCF762FC3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8A1D36-ABB1-8D4F-BC33-98B7976C18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87AD1-6EAC-3A43-8576-4E22D1FAC958}" type="slidenum">
              <a:rPr lang="fr-FR" smtClean="0"/>
              <a:t>‹N°›</a:t>
            </a:fld>
            <a:endParaRPr lang="fr-FR"/>
          </a:p>
        </p:txBody>
      </p:sp>
    </p:spTree>
    <p:extLst>
      <p:ext uri="{BB962C8B-B14F-4D97-AF65-F5344CB8AC3E}">
        <p14:creationId xmlns:p14="http://schemas.microsoft.com/office/powerpoint/2010/main" val="1527340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hyperlink" Target="https://www.google.com/url?sa=i&amp;url=https%3A%2F%2Fwww.babelio.com%2Flivres%2FAllegre-Dieu-face-a-la-Science%2F215793&amp;psig=AOvVaw0sxyJFt79TShI64f7vj351&amp;ust=1634993897832000&amp;source=images&amp;cd=vfe&amp;ved=0CAsQjRxqFwoTCIi625aJ3vMCFQAAAAAdAAAAABAD" TargetMode="Externa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jp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0AF240-476C-EE4C-A7E1-32AEB1EDCA4D}"/>
              </a:ext>
            </a:extLst>
          </p:cNvPr>
          <p:cNvSpPr>
            <a:spLocks noGrp="1"/>
          </p:cNvSpPr>
          <p:nvPr>
            <p:ph type="ctrTitle"/>
          </p:nvPr>
        </p:nvSpPr>
        <p:spPr>
          <a:xfrm>
            <a:off x="324466" y="1122363"/>
            <a:ext cx="6872748" cy="2387600"/>
          </a:xfrm>
        </p:spPr>
        <p:txBody>
          <a:bodyPr>
            <a:normAutofit fontScale="90000"/>
          </a:bodyPr>
          <a:lstStyle/>
          <a:p>
            <a:r>
              <a:rPr lang="fr-FR" dirty="0"/>
              <a:t>Maxwell et le serpent de mer </a:t>
            </a:r>
            <a:r>
              <a:rPr lang="fr-FR" dirty="0" err="1"/>
              <a:t>scientifico</a:t>
            </a:r>
            <a:r>
              <a:rPr lang="fr-FR" dirty="0"/>
              <a:t>-religieux</a:t>
            </a:r>
          </a:p>
        </p:txBody>
      </p:sp>
      <p:sp>
        <p:nvSpPr>
          <p:cNvPr id="3" name="Sous-titre 2">
            <a:extLst>
              <a:ext uri="{FF2B5EF4-FFF2-40B4-BE49-F238E27FC236}">
                <a16:creationId xmlns:a16="http://schemas.microsoft.com/office/drawing/2014/main" id="{E5F8383E-7D76-D34B-8140-D4E221578A41}"/>
              </a:ext>
            </a:extLst>
          </p:cNvPr>
          <p:cNvSpPr>
            <a:spLocks noGrp="1"/>
          </p:cNvSpPr>
          <p:nvPr>
            <p:ph type="subTitle" idx="1"/>
          </p:nvPr>
        </p:nvSpPr>
        <p:spPr>
          <a:xfrm>
            <a:off x="1524000" y="3602038"/>
            <a:ext cx="4522839" cy="1655762"/>
          </a:xfrm>
        </p:spPr>
        <p:txBody>
          <a:bodyPr/>
          <a:lstStyle/>
          <a:p>
            <a:r>
              <a:rPr lang="fr-FR" dirty="0"/>
              <a:t>Regroupement </a:t>
            </a:r>
            <a:r>
              <a:rPr lang="fr-FR" dirty="0" err="1"/>
              <a:t>Madelhis</a:t>
            </a:r>
            <a:r>
              <a:rPr lang="fr-FR" dirty="0"/>
              <a:t> 2 Novembre 2021 </a:t>
            </a:r>
          </a:p>
        </p:txBody>
      </p:sp>
      <p:pic>
        <p:nvPicPr>
          <p:cNvPr id="5" name="Image 4">
            <a:extLst>
              <a:ext uri="{FF2B5EF4-FFF2-40B4-BE49-F238E27FC236}">
                <a16:creationId xmlns:a16="http://schemas.microsoft.com/office/drawing/2014/main" id="{2CE72D4D-802B-464D-B9F6-D867738D5B02}"/>
              </a:ext>
            </a:extLst>
          </p:cNvPr>
          <p:cNvPicPr>
            <a:picLocks noChangeAspect="1"/>
          </p:cNvPicPr>
          <p:nvPr/>
        </p:nvPicPr>
        <p:blipFill>
          <a:blip r:embed="rId2"/>
          <a:stretch>
            <a:fillRect/>
          </a:stretch>
        </p:blipFill>
        <p:spPr>
          <a:xfrm>
            <a:off x="6978993" y="0"/>
            <a:ext cx="5213007" cy="6858000"/>
          </a:xfrm>
          <a:prstGeom prst="rect">
            <a:avLst/>
          </a:prstGeom>
        </p:spPr>
      </p:pic>
    </p:spTree>
    <p:extLst>
      <p:ext uri="{BB962C8B-B14F-4D97-AF65-F5344CB8AC3E}">
        <p14:creationId xmlns:p14="http://schemas.microsoft.com/office/powerpoint/2010/main" val="1621285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DBA6DA-8DD6-3D4D-B348-98D1EEECE7F0}"/>
              </a:ext>
            </a:extLst>
          </p:cNvPr>
          <p:cNvSpPr>
            <a:spLocks noGrp="1"/>
          </p:cNvSpPr>
          <p:nvPr>
            <p:ph type="title"/>
          </p:nvPr>
        </p:nvSpPr>
        <p:spPr/>
        <p:txBody>
          <a:bodyPr/>
          <a:lstStyle/>
          <a:p>
            <a:r>
              <a:rPr lang="fr-FR" dirty="0"/>
              <a:t>Des  structures universelles ? </a:t>
            </a:r>
          </a:p>
        </p:txBody>
      </p:sp>
      <p:sp>
        <p:nvSpPr>
          <p:cNvPr id="3" name="Espace réservé du contenu 2">
            <a:extLst>
              <a:ext uri="{FF2B5EF4-FFF2-40B4-BE49-F238E27FC236}">
                <a16:creationId xmlns:a16="http://schemas.microsoft.com/office/drawing/2014/main" id="{5E1C8F71-A266-8249-A8F7-868D1FCABC00}"/>
              </a:ext>
            </a:extLst>
          </p:cNvPr>
          <p:cNvSpPr>
            <a:spLocks noGrp="1"/>
          </p:cNvSpPr>
          <p:nvPr>
            <p:ph idx="1"/>
          </p:nvPr>
        </p:nvSpPr>
        <p:spPr/>
        <p:txBody>
          <a:bodyPr>
            <a:normAutofit fontScale="92500" lnSpcReduction="10000"/>
          </a:bodyPr>
          <a:lstStyle/>
          <a:p>
            <a:r>
              <a:rPr lang="fr-FR" dirty="0"/>
              <a:t>Quelle que soit l’origine et l’histoire des échantillons de ces gaz, les propriétés demeurent inaltérables</a:t>
            </a:r>
          </a:p>
          <a:p>
            <a:r>
              <a:rPr lang="fr-FR" dirty="0"/>
              <a:t>Confirmation spectroscopique : « </a:t>
            </a:r>
            <a:r>
              <a:rPr lang="fr-FR" dirty="0" err="1"/>
              <a:t>We</a:t>
            </a:r>
            <a:r>
              <a:rPr lang="fr-FR" dirty="0"/>
              <a:t> are </a:t>
            </a:r>
            <a:r>
              <a:rPr lang="fr-FR" dirty="0" err="1"/>
              <a:t>thus</a:t>
            </a:r>
            <a:r>
              <a:rPr lang="fr-FR" dirty="0"/>
              <a:t> </a:t>
            </a:r>
            <a:r>
              <a:rPr lang="fr-FR" dirty="0" err="1"/>
              <a:t>assured</a:t>
            </a:r>
            <a:r>
              <a:rPr lang="fr-FR" dirty="0"/>
              <a:t> </a:t>
            </a:r>
            <a:r>
              <a:rPr lang="fr-FR" dirty="0" err="1"/>
              <a:t>that</a:t>
            </a:r>
            <a:r>
              <a:rPr lang="fr-FR" dirty="0"/>
              <a:t> </a:t>
            </a:r>
            <a:r>
              <a:rPr lang="fr-FR" dirty="0" err="1"/>
              <a:t>molecules</a:t>
            </a:r>
            <a:r>
              <a:rPr lang="fr-FR" dirty="0"/>
              <a:t> of the </a:t>
            </a:r>
            <a:r>
              <a:rPr lang="fr-FR" dirty="0" err="1"/>
              <a:t>same</a:t>
            </a:r>
            <a:r>
              <a:rPr lang="fr-FR" dirty="0"/>
              <a:t> nature as </a:t>
            </a:r>
            <a:r>
              <a:rPr lang="fr-FR" dirty="0" err="1"/>
              <a:t>those</a:t>
            </a:r>
            <a:r>
              <a:rPr lang="fr-FR" dirty="0"/>
              <a:t> of </a:t>
            </a:r>
            <a:r>
              <a:rPr lang="fr-FR" dirty="0" err="1"/>
              <a:t>our</a:t>
            </a:r>
            <a:r>
              <a:rPr lang="fr-FR" dirty="0"/>
              <a:t> </a:t>
            </a:r>
            <a:r>
              <a:rPr lang="fr-FR" dirty="0" err="1"/>
              <a:t>hydrogen</a:t>
            </a:r>
            <a:r>
              <a:rPr lang="fr-FR" dirty="0"/>
              <a:t> </a:t>
            </a:r>
            <a:r>
              <a:rPr lang="fr-FR" dirty="0" err="1"/>
              <a:t>exist</a:t>
            </a:r>
            <a:r>
              <a:rPr lang="fr-FR" dirty="0"/>
              <a:t> in </a:t>
            </a:r>
            <a:r>
              <a:rPr lang="fr-FR" dirty="0" err="1"/>
              <a:t>those</a:t>
            </a:r>
            <a:r>
              <a:rPr lang="fr-FR" dirty="0"/>
              <a:t> distant </a:t>
            </a:r>
            <a:r>
              <a:rPr lang="fr-FR" dirty="0" err="1"/>
              <a:t>regions</a:t>
            </a:r>
            <a:r>
              <a:rPr lang="fr-FR" dirty="0"/>
              <a:t>, or at least </a:t>
            </a:r>
            <a:r>
              <a:rPr lang="fr-FR" dirty="0" err="1"/>
              <a:t>did</a:t>
            </a:r>
            <a:r>
              <a:rPr lang="fr-FR" dirty="0"/>
              <a:t> </a:t>
            </a:r>
            <a:r>
              <a:rPr lang="fr-FR" dirty="0" err="1"/>
              <a:t>exist</a:t>
            </a:r>
            <a:r>
              <a:rPr lang="fr-FR" dirty="0"/>
              <a:t> </a:t>
            </a:r>
            <a:r>
              <a:rPr lang="fr-FR" dirty="0" err="1"/>
              <a:t>when</a:t>
            </a:r>
            <a:r>
              <a:rPr lang="fr-FR" dirty="0"/>
              <a:t> the light by </a:t>
            </a:r>
            <a:r>
              <a:rPr lang="fr-FR" dirty="0" err="1"/>
              <a:t>which</a:t>
            </a:r>
            <a:r>
              <a:rPr lang="fr-FR" dirty="0"/>
              <a:t> </a:t>
            </a:r>
            <a:r>
              <a:rPr lang="fr-FR" dirty="0" err="1"/>
              <a:t>we</a:t>
            </a:r>
            <a:r>
              <a:rPr lang="fr-FR" dirty="0"/>
              <a:t> </a:t>
            </a:r>
            <a:r>
              <a:rPr lang="fr-FR" dirty="0" err="1"/>
              <a:t>see</a:t>
            </a:r>
            <a:r>
              <a:rPr lang="fr-FR" dirty="0"/>
              <a:t> </a:t>
            </a:r>
            <a:r>
              <a:rPr lang="fr-FR" dirty="0" err="1"/>
              <a:t>them</a:t>
            </a:r>
            <a:r>
              <a:rPr lang="fr-FR" dirty="0"/>
              <a:t> </a:t>
            </a:r>
            <a:r>
              <a:rPr lang="fr-FR" dirty="0" err="1"/>
              <a:t>was</a:t>
            </a:r>
            <a:r>
              <a:rPr lang="fr-FR" dirty="0"/>
              <a:t> </a:t>
            </a:r>
            <a:r>
              <a:rPr lang="fr-FR" dirty="0" err="1"/>
              <a:t>emitted</a:t>
            </a:r>
            <a:r>
              <a:rPr lang="fr-FR" dirty="0"/>
              <a:t> » (440b)</a:t>
            </a:r>
          </a:p>
          <a:p>
            <a:r>
              <a:rPr lang="fr-FR" dirty="0"/>
              <a:t>« A </a:t>
            </a:r>
            <a:r>
              <a:rPr lang="fr-FR" dirty="0" err="1"/>
              <a:t>molecule</a:t>
            </a:r>
            <a:r>
              <a:rPr lang="fr-FR" dirty="0"/>
              <a:t> of </a:t>
            </a:r>
            <a:r>
              <a:rPr lang="fr-FR" dirty="0" err="1"/>
              <a:t>hydrogen</a:t>
            </a:r>
            <a:r>
              <a:rPr lang="fr-FR" dirty="0"/>
              <a:t>, for </a:t>
            </a:r>
            <a:r>
              <a:rPr lang="fr-FR" dirty="0" err="1"/>
              <a:t>example</a:t>
            </a:r>
            <a:r>
              <a:rPr lang="fr-FR" dirty="0"/>
              <a:t>, </a:t>
            </a:r>
            <a:r>
              <a:rPr lang="fr-FR" dirty="0" err="1"/>
              <a:t>whether</a:t>
            </a:r>
            <a:r>
              <a:rPr lang="fr-FR" dirty="0"/>
              <a:t> in Sirius or in </a:t>
            </a:r>
            <a:r>
              <a:rPr lang="fr-FR" dirty="0" err="1"/>
              <a:t>Arcturus</a:t>
            </a:r>
            <a:r>
              <a:rPr lang="fr-FR" dirty="0"/>
              <a:t>,</a:t>
            </a:r>
          </a:p>
          <a:p>
            <a:pPr marL="0" indent="0">
              <a:buNone/>
            </a:pPr>
            <a:r>
              <a:rPr lang="fr-FR" dirty="0" err="1"/>
              <a:t>executes</a:t>
            </a:r>
            <a:r>
              <a:rPr lang="fr-FR" dirty="0"/>
              <a:t> </a:t>
            </a:r>
            <a:r>
              <a:rPr lang="fr-FR" dirty="0" err="1"/>
              <a:t>its</a:t>
            </a:r>
            <a:r>
              <a:rPr lang="fr-FR" dirty="0"/>
              <a:t> vibration in </a:t>
            </a:r>
            <a:r>
              <a:rPr lang="fr-FR" dirty="0" err="1"/>
              <a:t>precisely</a:t>
            </a:r>
            <a:r>
              <a:rPr lang="fr-FR" dirty="0"/>
              <a:t> the time.</a:t>
            </a:r>
          </a:p>
          <a:p>
            <a:pPr marL="0" indent="0">
              <a:buNone/>
            </a:pPr>
            <a:r>
              <a:rPr lang="fr-FR" dirty="0" err="1"/>
              <a:t>Each</a:t>
            </a:r>
            <a:r>
              <a:rPr lang="fr-FR" dirty="0"/>
              <a:t> </a:t>
            </a:r>
            <a:r>
              <a:rPr lang="fr-FR" dirty="0" err="1"/>
              <a:t>molecule</a:t>
            </a:r>
            <a:r>
              <a:rPr lang="fr-FR" dirty="0"/>
              <a:t>, </a:t>
            </a:r>
            <a:r>
              <a:rPr lang="fr-FR" dirty="0" err="1"/>
              <a:t>therefore</a:t>
            </a:r>
            <a:r>
              <a:rPr lang="fr-FR" dirty="0"/>
              <a:t>, </a:t>
            </a:r>
            <a:r>
              <a:rPr lang="fr-FR" dirty="0" err="1"/>
              <a:t>throughout</a:t>
            </a:r>
            <a:r>
              <a:rPr lang="fr-FR" dirty="0"/>
              <a:t> the </a:t>
            </a:r>
            <a:r>
              <a:rPr lang="fr-FR" dirty="0" err="1"/>
              <a:t>universe</a:t>
            </a:r>
            <a:r>
              <a:rPr lang="fr-FR" dirty="0"/>
              <a:t>, </a:t>
            </a:r>
            <a:r>
              <a:rPr lang="fr-FR" dirty="0" err="1"/>
              <a:t>bears</a:t>
            </a:r>
            <a:r>
              <a:rPr lang="fr-FR" dirty="0"/>
              <a:t> </a:t>
            </a:r>
            <a:r>
              <a:rPr lang="fr-FR" dirty="0" err="1"/>
              <a:t>impressed</a:t>
            </a:r>
            <a:endParaRPr lang="fr-FR" dirty="0"/>
          </a:p>
          <a:p>
            <a:pPr marL="0" indent="0">
              <a:buNone/>
            </a:pPr>
            <a:r>
              <a:rPr lang="fr-FR" dirty="0"/>
              <a:t>on </a:t>
            </a:r>
            <a:r>
              <a:rPr lang="fr-FR" dirty="0" err="1"/>
              <a:t>it</a:t>
            </a:r>
            <a:r>
              <a:rPr lang="fr-FR" dirty="0"/>
              <a:t> the </a:t>
            </a:r>
            <a:r>
              <a:rPr lang="fr-FR" dirty="0" err="1"/>
              <a:t>stamp</a:t>
            </a:r>
            <a:r>
              <a:rPr lang="fr-FR" dirty="0"/>
              <a:t> of a </a:t>
            </a:r>
            <a:r>
              <a:rPr lang="fr-FR" dirty="0" err="1"/>
              <a:t>metric</a:t>
            </a:r>
            <a:r>
              <a:rPr lang="fr-FR" dirty="0"/>
              <a:t> system as </a:t>
            </a:r>
            <a:r>
              <a:rPr lang="fr-FR" dirty="0" err="1"/>
              <a:t>distinctly</a:t>
            </a:r>
            <a:r>
              <a:rPr lang="fr-FR" dirty="0"/>
              <a:t> as </a:t>
            </a:r>
            <a:r>
              <a:rPr lang="fr-FR" dirty="0" err="1"/>
              <a:t>does</a:t>
            </a:r>
            <a:r>
              <a:rPr lang="fr-FR" dirty="0"/>
              <a:t> the </a:t>
            </a:r>
            <a:r>
              <a:rPr lang="fr-FR" dirty="0" err="1"/>
              <a:t>metre</a:t>
            </a:r>
            <a:r>
              <a:rPr lang="fr-FR" dirty="0"/>
              <a:t> of the Archives at Paris, or the double royal </a:t>
            </a:r>
            <a:r>
              <a:rPr lang="fr-FR" dirty="0" err="1"/>
              <a:t>cubit</a:t>
            </a:r>
            <a:r>
              <a:rPr lang="fr-FR" dirty="0"/>
              <a:t> of the Temple of </a:t>
            </a:r>
            <a:r>
              <a:rPr lang="fr-FR" dirty="0" err="1"/>
              <a:t>Karnac</a:t>
            </a:r>
            <a:r>
              <a:rPr lang="fr-FR" dirty="0"/>
              <a:t>. » (441a)</a:t>
            </a:r>
          </a:p>
          <a:p>
            <a:endParaRPr lang="fr-FR" dirty="0"/>
          </a:p>
          <a:p>
            <a:endParaRPr lang="fr-FR" dirty="0"/>
          </a:p>
        </p:txBody>
      </p:sp>
    </p:spTree>
    <p:extLst>
      <p:ext uri="{BB962C8B-B14F-4D97-AF65-F5344CB8AC3E}">
        <p14:creationId xmlns:p14="http://schemas.microsoft.com/office/powerpoint/2010/main" val="1934802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54A696-4045-7B4D-B1C9-DA169E93602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DBE161B-A764-E94A-AF3B-A460AE3769E7}"/>
              </a:ext>
            </a:extLst>
          </p:cNvPr>
          <p:cNvSpPr>
            <a:spLocks noGrp="1"/>
          </p:cNvSpPr>
          <p:nvPr>
            <p:ph idx="1"/>
          </p:nvPr>
        </p:nvSpPr>
        <p:spPr/>
        <p:txBody>
          <a:bodyPr>
            <a:normAutofit fontScale="92500"/>
          </a:bodyPr>
          <a:lstStyle/>
          <a:p>
            <a:pPr marL="0" indent="0">
              <a:buNone/>
            </a:pPr>
            <a:r>
              <a:rPr lang="fr-FR" dirty="0"/>
              <a:t>« No </a:t>
            </a:r>
            <a:r>
              <a:rPr lang="fr-FR" dirty="0" err="1"/>
              <a:t>theory</a:t>
            </a:r>
            <a:r>
              <a:rPr lang="fr-FR" dirty="0"/>
              <a:t> of </a:t>
            </a:r>
            <a:r>
              <a:rPr lang="fr-FR" dirty="0" err="1"/>
              <a:t>evolution</a:t>
            </a:r>
            <a:r>
              <a:rPr lang="fr-FR" dirty="0"/>
              <a:t> </a:t>
            </a:r>
            <a:r>
              <a:rPr lang="fr-FR" dirty="0" err="1"/>
              <a:t>can</a:t>
            </a:r>
            <a:r>
              <a:rPr lang="fr-FR" dirty="0"/>
              <a:t> </a:t>
            </a:r>
            <a:r>
              <a:rPr lang="fr-FR" dirty="0" err="1"/>
              <a:t>be</a:t>
            </a:r>
            <a:r>
              <a:rPr lang="fr-FR" dirty="0"/>
              <a:t> </a:t>
            </a:r>
            <a:r>
              <a:rPr lang="fr-FR" dirty="0" err="1"/>
              <a:t>formed</a:t>
            </a:r>
            <a:r>
              <a:rPr lang="fr-FR" dirty="0"/>
              <a:t> to </a:t>
            </a:r>
            <a:r>
              <a:rPr lang="fr-FR" dirty="0" err="1"/>
              <a:t>account</a:t>
            </a:r>
            <a:r>
              <a:rPr lang="fr-FR" dirty="0"/>
              <a:t> for the </a:t>
            </a:r>
            <a:r>
              <a:rPr lang="fr-FR" dirty="0" err="1"/>
              <a:t>similarity</a:t>
            </a:r>
            <a:r>
              <a:rPr lang="fr-FR" dirty="0"/>
              <a:t> of </a:t>
            </a:r>
            <a:r>
              <a:rPr lang="fr-FR" dirty="0" err="1"/>
              <a:t>molecules</a:t>
            </a:r>
            <a:r>
              <a:rPr lang="fr-FR" dirty="0"/>
              <a:t>, for </a:t>
            </a:r>
            <a:r>
              <a:rPr lang="fr-FR" dirty="0" err="1"/>
              <a:t>evolution</a:t>
            </a:r>
            <a:r>
              <a:rPr lang="fr-FR" dirty="0"/>
              <a:t> </a:t>
            </a:r>
            <a:r>
              <a:rPr lang="fr-FR" dirty="0" err="1"/>
              <a:t>necessariily</a:t>
            </a:r>
            <a:r>
              <a:rPr lang="fr-FR" dirty="0"/>
              <a:t> </a:t>
            </a:r>
            <a:r>
              <a:rPr lang="fr-FR" dirty="0" err="1"/>
              <a:t>implies</a:t>
            </a:r>
            <a:r>
              <a:rPr lang="fr-FR" dirty="0"/>
              <a:t> </a:t>
            </a:r>
            <a:r>
              <a:rPr lang="fr-FR" dirty="0" err="1"/>
              <a:t>continuous</a:t>
            </a:r>
            <a:r>
              <a:rPr lang="fr-FR" dirty="0"/>
              <a:t> change, and the </a:t>
            </a:r>
            <a:r>
              <a:rPr lang="fr-FR" dirty="0" err="1"/>
              <a:t>molecule</a:t>
            </a:r>
            <a:r>
              <a:rPr lang="fr-FR" dirty="0"/>
              <a:t> </a:t>
            </a:r>
            <a:r>
              <a:rPr lang="fr-FR" dirty="0" err="1"/>
              <a:t>is</a:t>
            </a:r>
            <a:r>
              <a:rPr lang="fr-FR" dirty="0"/>
              <a:t> incapable of </a:t>
            </a:r>
            <a:r>
              <a:rPr lang="fr-FR" dirty="0" err="1"/>
              <a:t>growth</a:t>
            </a:r>
            <a:r>
              <a:rPr lang="fr-FR" dirty="0"/>
              <a:t> or </a:t>
            </a:r>
            <a:r>
              <a:rPr lang="fr-FR" dirty="0" err="1"/>
              <a:t>decay</a:t>
            </a:r>
            <a:r>
              <a:rPr lang="fr-FR" dirty="0"/>
              <a:t>, of </a:t>
            </a:r>
            <a:r>
              <a:rPr lang="fr-FR" dirty="0" err="1"/>
              <a:t>generation</a:t>
            </a:r>
            <a:r>
              <a:rPr lang="fr-FR" dirty="0"/>
              <a:t> or destruction. </a:t>
            </a:r>
          </a:p>
          <a:p>
            <a:pPr marL="0" indent="0">
              <a:buNone/>
            </a:pPr>
            <a:r>
              <a:rPr lang="fr-FR" dirty="0"/>
              <a:t>None of the </a:t>
            </a:r>
            <a:r>
              <a:rPr lang="fr-FR" dirty="0" err="1"/>
              <a:t>processes</a:t>
            </a:r>
            <a:r>
              <a:rPr lang="fr-FR" dirty="0"/>
              <a:t> of Nature, </a:t>
            </a:r>
            <a:r>
              <a:rPr lang="fr-FR" dirty="0" err="1"/>
              <a:t>since</a:t>
            </a:r>
            <a:r>
              <a:rPr lang="fr-FR" dirty="0"/>
              <a:t> the time </a:t>
            </a:r>
            <a:r>
              <a:rPr lang="fr-FR" dirty="0" err="1"/>
              <a:t>when</a:t>
            </a:r>
            <a:r>
              <a:rPr lang="fr-FR" dirty="0"/>
              <a:t> Nature </a:t>
            </a:r>
            <a:r>
              <a:rPr lang="fr-FR" dirty="0" err="1"/>
              <a:t>began</a:t>
            </a:r>
            <a:r>
              <a:rPr lang="fr-FR" dirty="0"/>
              <a:t>, have </a:t>
            </a:r>
            <a:r>
              <a:rPr lang="fr-FR" dirty="0" err="1"/>
              <a:t>produced</a:t>
            </a:r>
            <a:r>
              <a:rPr lang="fr-FR" dirty="0"/>
              <a:t> the </a:t>
            </a:r>
            <a:r>
              <a:rPr lang="fr-FR" dirty="0" err="1"/>
              <a:t>slightest</a:t>
            </a:r>
            <a:r>
              <a:rPr lang="fr-FR" dirty="0"/>
              <a:t> </a:t>
            </a:r>
            <a:r>
              <a:rPr lang="fr-FR" dirty="0" err="1"/>
              <a:t>difference</a:t>
            </a:r>
            <a:r>
              <a:rPr lang="fr-FR" dirty="0"/>
              <a:t> in the of </a:t>
            </a:r>
            <a:r>
              <a:rPr lang="fr-FR" dirty="0" err="1"/>
              <a:t>any</a:t>
            </a:r>
            <a:r>
              <a:rPr lang="fr-FR" dirty="0"/>
              <a:t> </a:t>
            </a:r>
            <a:r>
              <a:rPr lang="fr-FR" dirty="0" err="1"/>
              <a:t>molecule</a:t>
            </a:r>
            <a:r>
              <a:rPr lang="fr-FR" dirty="0"/>
              <a:t>. </a:t>
            </a:r>
            <a:r>
              <a:rPr lang="fr-FR" dirty="0" err="1"/>
              <a:t>We</a:t>
            </a:r>
            <a:r>
              <a:rPr lang="fr-FR" dirty="0"/>
              <a:t> are </a:t>
            </a:r>
            <a:r>
              <a:rPr lang="fr-FR" dirty="0" err="1"/>
              <a:t>therefore</a:t>
            </a:r>
            <a:r>
              <a:rPr lang="fr-FR" dirty="0"/>
              <a:t> </a:t>
            </a:r>
            <a:r>
              <a:rPr lang="fr-FR" dirty="0" err="1"/>
              <a:t>unable</a:t>
            </a:r>
            <a:r>
              <a:rPr lang="fr-FR" dirty="0"/>
              <a:t> to </a:t>
            </a:r>
            <a:r>
              <a:rPr lang="fr-FR" dirty="0" err="1"/>
              <a:t>ascribe</a:t>
            </a:r>
            <a:r>
              <a:rPr lang="fr-FR" dirty="0"/>
              <a:t> </a:t>
            </a:r>
            <a:r>
              <a:rPr lang="fr-FR" dirty="0" err="1"/>
              <a:t>either</a:t>
            </a:r>
            <a:r>
              <a:rPr lang="fr-FR" dirty="0"/>
              <a:t> the existence of the </a:t>
            </a:r>
            <a:r>
              <a:rPr lang="fr-FR" dirty="0" err="1"/>
              <a:t>molecules</a:t>
            </a:r>
            <a:r>
              <a:rPr lang="fr-FR" dirty="0"/>
              <a:t> or the </a:t>
            </a:r>
            <a:r>
              <a:rPr lang="fr-FR" dirty="0" err="1"/>
              <a:t>identity</a:t>
            </a:r>
            <a:r>
              <a:rPr lang="fr-FR" dirty="0"/>
              <a:t> of </a:t>
            </a:r>
            <a:r>
              <a:rPr lang="fr-FR" dirty="0" err="1"/>
              <a:t>their</a:t>
            </a:r>
            <a:r>
              <a:rPr lang="fr-FR" dirty="0"/>
              <a:t> </a:t>
            </a:r>
            <a:r>
              <a:rPr lang="fr-FR" dirty="0" err="1"/>
              <a:t>properties</a:t>
            </a:r>
            <a:r>
              <a:rPr lang="fr-FR" dirty="0"/>
              <a:t> to the </a:t>
            </a:r>
            <a:r>
              <a:rPr lang="fr-FR" dirty="0" err="1"/>
              <a:t>operation</a:t>
            </a:r>
            <a:r>
              <a:rPr lang="fr-FR" dirty="0"/>
              <a:t> of </a:t>
            </a:r>
            <a:r>
              <a:rPr lang="fr-FR" dirty="0" err="1"/>
              <a:t>any</a:t>
            </a:r>
            <a:r>
              <a:rPr lang="fr-FR" dirty="0"/>
              <a:t> of the causes </a:t>
            </a:r>
            <a:r>
              <a:rPr lang="fr-FR" dirty="0" err="1"/>
              <a:t>which</a:t>
            </a:r>
            <a:r>
              <a:rPr lang="fr-FR" dirty="0"/>
              <a:t> </a:t>
            </a:r>
            <a:r>
              <a:rPr lang="fr-FR" dirty="0" err="1"/>
              <a:t>we</a:t>
            </a:r>
            <a:r>
              <a:rPr lang="fr-FR" dirty="0"/>
              <a:t> call </a:t>
            </a:r>
            <a:r>
              <a:rPr lang="fr-FR" dirty="0" err="1"/>
              <a:t>natural</a:t>
            </a:r>
            <a:r>
              <a:rPr lang="fr-FR" dirty="0"/>
              <a:t>.</a:t>
            </a:r>
          </a:p>
          <a:p>
            <a:pPr marL="0" indent="0">
              <a:buNone/>
            </a:pPr>
            <a:r>
              <a:rPr lang="fr-FR" dirty="0"/>
              <a:t>On the </a:t>
            </a:r>
            <a:r>
              <a:rPr lang="fr-FR" dirty="0" err="1"/>
              <a:t>other</a:t>
            </a:r>
            <a:r>
              <a:rPr lang="fr-FR" dirty="0"/>
              <a:t> hand, the exact </a:t>
            </a:r>
            <a:r>
              <a:rPr lang="fr-FR" dirty="0" err="1"/>
              <a:t>quality</a:t>
            </a:r>
            <a:r>
              <a:rPr lang="fr-FR" dirty="0"/>
              <a:t> of </a:t>
            </a:r>
            <a:r>
              <a:rPr lang="fr-FR" dirty="0" err="1"/>
              <a:t>each</a:t>
            </a:r>
            <a:r>
              <a:rPr lang="fr-FR" dirty="0"/>
              <a:t> </a:t>
            </a:r>
            <a:r>
              <a:rPr lang="fr-FR" dirty="0" err="1"/>
              <a:t>molecule</a:t>
            </a:r>
            <a:r>
              <a:rPr lang="fr-FR" dirty="0"/>
              <a:t> to all </a:t>
            </a:r>
            <a:r>
              <a:rPr lang="fr-FR" dirty="0" err="1"/>
              <a:t>others</a:t>
            </a:r>
            <a:r>
              <a:rPr lang="fr-FR" dirty="0"/>
              <a:t> of the </a:t>
            </a:r>
            <a:r>
              <a:rPr lang="fr-FR" dirty="0" err="1"/>
              <a:t>same</a:t>
            </a:r>
            <a:r>
              <a:rPr lang="fr-FR" dirty="0"/>
              <a:t> </a:t>
            </a:r>
            <a:r>
              <a:rPr lang="fr-FR" dirty="0" err="1"/>
              <a:t>kind</a:t>
            </a:r>
            <a:r>
              <a:rPr lang="fr-FR" dirty="0"/>
              <a:t> </a:t>
            </a:r>
            <a:r>
              <a:rPr lang="fr-FR" dirty="0" err="1"/>
              <a:t>gives</a:t>
            </a:r>
            <a:r>
              <a:rPr lang="fr-FR" dirty="0"/>
              <a:t> </a:t>
            </a:r>
            <a:r>
              <a:rPr lang="fr-FR" dirty="0" err="1"/>
              <a:t>it</a:t>
            </a:r>
            <a:r>
              <a:rPr lang="fr-FR" dirty="0"/>
              <a:t>, as Sir John Herschel has </a:t>
            </a:r>
            <a:r>
              <a:rPr lang="fr-FR" dirty="0" err="1"/>
              <a:t>well</a:t>
            </a:r>
            <a:r>
              <a:rPr lang="fr-FR" dirty="0"/>
              <a:t> </a:t>
            </a:r>
            <a:r>
              <a:rPr lang="fr-FR" dirty="0" err="1"/>
              <a:t>said</a:t>
            </a:r>
            <a:r>
              <a:rPr lang="fr-FR" dirty="0"/>
              <a:t>, the essential </a:t>
            </a:r>
            <a:r>
              <a:rPr lang="fr-FR" dirty="0" err="1"/>
              <a:t>character</a:t>
            </a:r>
            <a:r>
              <a:rPr lang="fr-FR" dirty="0"/>
              <a:t> of a </a:t>
            </a:r>
            <a:r>
              <a:rPr lang="fr-FR" dirty="0" err="1"/>
              <a:t>manufactured</a:t>
            </a:r>
            <a:r>
              <a:rPr lang="fr-FR" dirty="0"/>
              <a:t> article, and </a:t>
            </a:r>
            <a:r>
              <a:rPr lang="fr-FR" dirty="0" err="1"/>
              <a:t>precludes</a:t>
            </a:r>
            <a:r>
              <a:rPr lang="fr-FR" dirty="0"/>
              <a:t> the </a:t>
            </a:r>
            <a:r>
              <a:rPr lang="fr-FR" dirty="0" err="1"/>
              <a:t>idea</a:t>
            </a:r>
            <a:r>
              <a:rPr lang="fr-FR" dirty="0"/>
              <a:t> of </a:t>
            </a:r>
            <a:r>
              <a:rPr lang="fr-FR" dirty="0" err="1"/>
              <a:t>its</a:t>
            </a:r>
            <a:r>
              <a:rPr lang="fr-FR" dirty="0"/>
              <a:t> </a:t>
            </a:r>
            <a:r>
              <a:rPr lang="fr-FR" dirty="0" err="1"/>
              <a:t>being</a:t>
            </a:r>
            <a:r>
              <a:rPr lang="fr-FR" dirty="0"/>
              <a:t> </a:t>
            </a:r>
            <a:r>
              <a:rPr lang="fr-FR" dirty="0" err="1"/>
              <a:t>eternal</a:t>
            </a:r>
            <a:r>
              <a:rPr lang="fr-FR" dirty="0"/>
              <a:t> and self-existent ». (</a:t>
            </a:r>
          </a:p>
          <a:p>
            <a:pPr marL="0" indent="0">
              <a:buNone/>
            </a:pPr>
            <a:endParaRPr lang="fr-FR" dirty="0"/>
          </a:p>
          <a:p>
            <a:endParaRPr lang="fr-FR" dirty="0"/>
          </a:p>
        </p:txBody>
      </p:sp>
      <p:pic>
        <p:nvPicPr>
          <p:cNvPr id="5" name="Image 4">
            <a:extLst>
              <a:ext uri="{FF2B5EF4-FFF2-40B4-BE49-F238E27FC236}">
                <a16:creationId xmlns:a16="http://schemas.microsoft.com/office/drawing/2014/main" id="{CD9B7C2B-9942-C942-A3AB-B17C06957083}"/>
              </a:ext>
            </a:extLst>
          </p:cNvPr>
          <p:cNvPicPr>
            <a:picLocks noChangeAspect="1"/>
          </p:cNvPicPr>
          <p:nvPr/>
        </p:nvPicPr>
        <p:blipFill>
          <a:blip r:embed="rId2"/>
          <a:stretch>
            <a:fillRect/>
          </a:stretch>
        </p:blipFill>
        <p:spPr>
          <a:xfrm>
            <a:off x="54798" y="365125"/>
            <a:ext cx="12137202" cy="5723467"/>
          </a:xfrm>
          <a:prstGeom prst="rect">
            <a:avLst/>
          </a:prstGeom>
        </p:spPr>
      </p:pic>
    </p:spTree>
    <p:extLst>
      <p:ext uri="{BB962C8B-B14F-4D97-AF65-F5344CB8AC3E}">
        <p14:creationId xmlns:p14="http://schemas.microsoft.com/office/powerpoint/2010/main" val="36207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ACDB03-726E-3C48-9156-F91A14A5482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1BD3492-D470-0341-A58E-A8E9D1266AE5}"/>
              </a:ext>
            </a:extLst>
          </p:cNvPr>
          <p:cNvSpPr>
            <a:spLocks noGrp="1"/>
          </p:cNvSpPr>
          <p:nvPr>
            <p:ph idx="1"/>
          </p:nvPr>
        </p:nvSpPr>
        <p:spPr>
          <a:xfrm>
            <a:off x="838200" y="1825625"/>
            <a:ext cx="6883400" cy="4351338"/>
          </a:xfrm>
        </p:spPr>
        <p:txBody>
          <a:bodyPr>
            <a:normAutofit fontScale="92500"/>
          </a:bodyPr>
          <a:lstStyle/>
          <a:p>
            <a:r>
              <a:rPr lang="fr-FR" dirty="0"/>
              <a:t>L’existence et les propriétés (structurelles et </a:t>
            </a:r>
            <a:r>
              <a:rPr lang="fr-FR" dirty="0" err="1"/>
              <a:t>dispositionnelles</a:t>
            </a:r>
            <a:r>
              <a:rPr lang="fr-FR" dirty="0"/>
              <a:t>) des molécules ne sont pas justiciable d’une genèse physique ! (discutable) </a:t>
            </a:r>
          </a:p>
          <a:p>
            <a:r>
              <a:rPr lang="fr-FR" dirty="0"/>
              <a:t>« la parfaite conformité de chaque molécule avec toutes les autres de son espèce (</a:t>
            </a:r>
            <a:r>
              <a:rPr lang="fr-FR" i="1" dirty="0"/>
              <a:t>the exact </a:t>
            </a:r>
            <a:r>
              <a:rPr lang="fr-FR" i="1" dirty="0" err="1"/>
              <a:t>quality</a:t>
            </a:r>
            <a:r>
              <a:rPr lang="fr-FR" i="1" dirty="0"/>
              <a:t> of </a:t>
            </a:r>
            <a:r>
              <a:rPr lang="fr-FR" i="1" dirty="0" err="1"/>
              <a:t>each</a:t>
            </a:r>
            <a:r>
              <a:rPr lang="fr-FR" i="1" dirty="0"/>
              <a:t> </a:t>
            </a:r>
            <a:r>
              <a:rPr lang="fr-FR" i="1" dirty="0" err="1"/>
              <a:t>molecule</a:t>
            </a:r>
            <a:r>
              <a:rPr lang="fr-FR" i="1" dirty="0"/>
              <a:t> to all </a:t>
            </a:r>
            <a:r>
              <a:rPr lang="fr-FR" i="1" dirty="0" err="1"/>
              <a:t>others</a:t>
            </a:r>
            <a:r>
              <a:rPr lang="fr-FR" i="1" dirty="0"/>
              <a:t> of the </a:t>
            </a:r>
            <a:r>
              <a:rPr lang="fr-FR" i="1" dirty="0" err="1"/>
              <a:t>same</a:t>
            </a:r>
            <a:r>
              <a:rPr lang="fr-FR" i="1" dirty="0"/>
              <a:t> </a:t>
            </a:r>
            <a:r>
              <a:rPr lang="fr-FR" i="1" dirty="0" err="1"/>
              <a:t>kind</a:t>
            </a:r>
            <a:r>
              <a:rPr lang="fr-FR" dirty="0"/>
              <a:t>) lui confère la caractéristique essentielle d’un article produit, et exclut l’idée de son éternité et de son auto-existence » (discutable)</a:t>
            </a:r>
          </a:p>
          <a:p>
            <a:r>
              <a:rPr lang="fr-FR" dirty="0"/>
              <a:t>So </a:t>
            </a:r>
            <a:r>
              <a:rPr lang="fr-FR" dirty="0" err="1"/>
              <a:t>what</a:t>
            </a:r>
            <a:r>
              <a:rPr lang="fr-FR" dirty="0"/>
              <a:t> ?</a:t>
            </a:r>
          </a:p>
        </p:txBody>
      </p:sp>
      <p:pic>
        <p:nvPicPr>
          <p:cNvPr id="4" name="Image 3">
            <a:extLst>
              <a:ext uri="{FF2B5EF4-FFF2-40B4-BE49-F238E27FC236}">
                <a16:creationId xmlns:a16="http://schemas.microsoft.com/office/drawing/2014/main" id="{ECE98BFE-A7B1-F846-85FD-23D31D76AF8B}"/>
              </a:ext>
            </a:extLst>
          </p:cNvPr>
          <p:cNvPicPr>
            <a:picLocks noChangeAspect="1"/>
          </p:cNvPicPr>
          <p:nvPr/>
        </p:nvPicPr>
        <p:blipFill>
          <a:blip r:embed="rId2"/>
          <a:stretch>
            <a:fillRect/>
          </a:stretch>
        </p:blipFill>
        <p:spPr>
          <a:xfrm>
            <a:off x="8518212" y="1825625"/>
            <a:ext cx="3307605" cy="4351338"/>
          </a:xfrm>
          <a:prstGeom prst="rect">
            <a:avLst/>
          </a:prstGeom>
        </p:spPr>
      </p:pic>
    </p:spTree>
    <p:extLst>
      <p:ext uri="{BB962C8B-B14F-4D97-AF65-F5344CB8AC3E}">
        <p14:creationId xmlns:p14="http://schemas.microsoft.com/office/powerpoint/2010/main" val="2678147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55C436-261E-F54D-9EA3-6FFBF2B6EF3D}"/>
              </a:ext>
            </a:extLst>
          </p:cNvPr>
          <p:cNvSpPr>
            <a:spLocks noGrp="1"/>
          </p:cNvSpPr>
          <p:nvPr>
            <p:ph type="title"/>
          </p:nvPr>
        </p:nvSpPr>
        <p:spPr/>
        <p:txBody>
          <a:bodyPr/>
          <a:lstStyle/>
          <a:p>
            <a:r>
              <a:rPr lang="fr-FR" dirty="0"/>
              <a:t>STOP !!!!!</a:t>
            </a:r>
          </a:p>
        </p:txBody>
      </p:sp>
      <p:pic>
        <p:nvPicPr>
          <p:cNvPr id="9" name="Espace réservé du contenu 8">
            <a:extLst>
              <a:ext uri="{FF2B5EF4-FFF2-40B4-BE49-F238E27FC236}">
                <a16:creationId xmlns:a16="http://schemas.microsoft.com/office/drawing/2014/main" id="{3261EB25-316A-1D42-9E96-78B61D53D7BE}"/>
              </a:ext>
            </a:extLst>
          </p:cNvPr>
          <p:cNvPicPr>
            <a:picLocks noGrp="1" noChangeAspect="1"/>
          </p:cNvPicPr>
          <p:nvPr>
            <p:ph idx="1"/>
          </p:nvPr>
        </p:nvPicPr>
        <p:blipFill>
          <a:blip r:embed="rId2"/>
          <a:stretch>
            <a:fillRect/>
          </a:stretch>
        </p:blipFill>
        <p:spPr>
          <a:xfrm>
            <a:off x="330133" y="1354667"/>
            <a:ext cx="11436047" cy="5249333"/>
          </a:xfrm>
        </p:spPr>
      </p:pic>
    </p:spTree>
    <p:extLst>
      <p:ext uri="{BB962C8B-B14F-4D97-AF65-F5344CB8AC3E}">
        <p14:creationId xmlns:p14="http://schemas.microsoft.com/office/powerpoint/2010/main" val="570374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7E4406-3ED2-3D49-864A-C11EFD50288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0AD288B-CEC6-8047-A392-DFF851966C89}"/>
              </a:ext>
            </a:extLst>
          </p:cNvPr>
          <p:cNvSpPr>
            <a:spLocks noGrp="1"/>
          </p:cNvSpPr>
          <p:nvPr>
            <p:ph idx="1"/>
          </p:nvPr>
        </p:nvSpPr>
        <p:spPr>
          <a:xfrm>
            <a:off x="838200" y="1825624"/>
            <a:ext cx="10515600" cy="5032375"/>
          </a:xfrm>
        </p:spPr>
        <p:txBody>
          <a:bodyPr>
            <a:normAutofit/>
          </a:bodyPr>
          <a:lstStyle/>
          <a:p>
            <a:pPr marL="0" indent="0">
              <a:buNone/>
            </a:pPr>
            <a:r>
              <a:rPr lang="fr-FR" dirty="0"/>
              <a:t>Raisonnement implicite :</a:t>
            </a:r>
          </a:p>
          <a:p>
            <a:r>
              <a:rPr lang="fr-FR" dirty="0"/>
              <a:t>Si les molécules existent par elles-mêmes, ou par hasard, aucune raison qu’elles aient toutes ces propriétés  structurelles spécifiques</a:t>
            </a:r>
          </a:p>
          <a:p>
            <a:r>
              <a:rPr lang="fr-FR" dirty="0"/>
              <a:t>Si  ces propriétés des molécules ne sont pas produites de manière naturelle, et si elles ne sont pas métaphysiquement nécessaires (vs spatialité, mouvement, inertie) , alors elles sont créées (produites de manière surnaturelle). </a:t>
            </a:r>
          </a:p>
          <a:p>
            <a:pPr marL="0" indent="0">
              <a:buNone/>
            </a:pPr>
            <a:r>
              <a:rPr lang="fr-FR" dirty="0"/>
              <a:t>C’est un raisonnement métaphysique (et discutable !) , en aucun cas  une conséquence nécessaire de la science moléculaire. </a:t>
            </a:r>
          </a:p>
          <a:p>
            <a:r>
              <a:rPr lang="fr-FR" dirty="0"/>
              <a:t>Vision métaphysique des « </a:t>
            </a:r>
            <a:r>
              <a:rPr lang="fr-FR" dirty="0" err="1"/>
              <a:t>foundation</a:t>
            </a:r>
            <a:r>
              <a:rPr lang="fr-FR" dirty="0"/>
              <a:t> stones of the </a:t>
            </a:r>
            <a:r>
              <a:rPr lang="fr-FR" dirty="0" err="1"/>
              <a:t>material</a:t>
            </a:r>
            <a:r>
              <a:rPr lang="fr-FR" dirty="0"/>
              <a:t>  </a:t>
            </a:r>
            <a:r>
              <a:rPr lang="fr-FR" dirty="0" err="1"/>
              <a:t>universe</a:t>
            </a:r>
            <a:r>
              <a:rPr lang="fr-FR" dirty="0"/>
              <a:t> » intactes et inaltérables (</a:t>
            </a:r>
            <a:r>
              <a:rPr lang="fr-FR" dirty="0" err="1"/>
              <a:t>unbroken</a:t>
            </a:r>
            <a:r>
              <a:rPr lang="fr-FR" dirty="0"/>
              <a:t> and </a:t>
            </a:r>
            <a:r>
              <a:rPr lang="fr-FR" dirty="0" err="1"/>
              <a:t>unworn</a:t>
            </a:r>
            <a:r>
              <a:rPr lang="fr-FR" dirty="0"/>
              <a:t>) </a:t>
            </a:r>
          </a:p>
        </p:txBody>
      </p:sp>
      <p:pic>
        <p:nvPicPr>
          <p:cNvPr id="4" name="Image 2">
            <a:extLst>
              <a:ext uri="{FF2B5EF4-FFF2-40B4-BE49-F238E27FC236}">
                <a16:creationId xmlns:a16="http://schemas.microsoft.com/office/drawing/2014/main" id="{FB175A7F-2263-1F4F-B3AF-D641ECDBCC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69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797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Titre 1">
            <a:extLst>
              <a:ext uri="{FF2B5EF4-FFF2-40B4-BE49-F238E27FC236}">
                <a16:creationId xmlns:a16="http://schemas.microsoft.com/office/drawing/2014/main" id="{03CCFA40-25F6-9249-8A20-7439EECF4555}"/>
              </a:ext>
            </a:extLst>
          </p:cNvPr>
          <p:cNvSpPr>
            <a:spLocks noGrp="1"/>
          </p:cNvSpPr>
          <p:nvPr>
            <p:ph type="title"/>
          </p:nvPr>
        </p:nvSpPr>
        <p:spPr>
          <a:xfrm>
            <a:off x="0" y="223025"/>
            <a:ext cx="11353800" cy="691376"/>
          </a:xfrm>
        </p:spPr>
        <p:txBody>
          <a:bodyPr>
            <a:normAutofit fontScale="90000"/>
          </a:bodyPr>
          <a:lstStyle/>
          <a:p>
            <a:pPr algn="l" eaLnBrk="1" hangingPunct="1"/>
            <a:r>
              <a:rPr lang="fr-FR" altLang="fr-FR" dirty="0">
                <a:ea typeface="ＭＳ Ｐゴシック" panose="020B0600070205080204" pitchFamily="34" charset="-128"/>
              </a:rPr>
              <a:t>L’argument </a:t>
            </a:r>
            <a:r>
              <a:rPr lang="fr-FR" altLang="fr-FR" dirty="0" err="1">
                <a:ea typeface="ＭＳ Ｐゴシック" panose="020B0600070205080204" pitchFamily="34" charset="-128"/>
              </a:rPr>
              <a:t>de</a:t>
            </a:r>
            <a:r>
              <a:rPr lang="fr-FR" altLang="ja-JP" dirty="0" err="1">
                <a:ea typeface="ＭＳ Ｐゴシック" panose="020B0600070205080204" pitchFamily="34" charset="-128"/>
              </a:rPr>
              <a:t>Bacon</a:t>
            </a:r>
            <a:r>
              <a:rPr lang="fr-FR" altLang="ja-JP" dirty="0">
                <a:ea typeface="ＭＳ Ｐゴシック" panose="020B0600070205080204" pitchFamily="34" charset="-128"/>
              </a:rPr>
              <a:t> (</a:t>
            </a:r>
            <a:r>
              <a:rPr lang="fr-FR" altLang="ja-JP" i="1" dirty="0" err="1">
                <a:ea typeface="ＭＳ Ｐゴシック" panose="020B0600070205080204" pitchFamily="34" charset="-128"/>
              </a:rPr>
              <a:t>Essays</a:t>
            </a:r>
            <a:r>
              <a:rPr lang="fr-FR" altLang="ja-JP" dirty="0">
                <a:ea typeface="ＭＳ Ｐゴシック" panose="020B0600070205080204" pitchFamily="34" charset="-128"/>
              </a:rPr>
              <a:t>, XVI, 1612)</a:t>
            </a:r>
            <a:endParaRPr lang="fr-FR" altLang="fr-FR" dirty="0">
              <a:ea typeface="ＭＳ Ｐゴシック" panose="020B0600070205080204" pitchFamily="34" charset="-128"/>
            </a:endParaRPr>
          </a:p>
        </p:txBody>
      </p:sp>
      <p:sp>
        <p:nvSpPr>
          <p:cNvPr id="358402" name="Espace réservé du contenu 2">
            <a:extLst>
              <a:ext uri="{FF2B5EF4-FFF2-40B4-BE49-F238E27FC236}">
                <a16:creationId xmlns:a16="http://schemas.microsoft.com/office/drawing/2014/main" id="{B1D8908C-2EAF-AB41-B21E-C316CDDCABAA}"/>
              </a:ext>
            </a:extLst>
          </p:cNvPr>
          <p:cNvSpPr>
            <a:spLocks noGrp="1"/>
          </p:cNvSpPr>
          <p:nvPr>
            <p:ph idx="1"/>
          </p:nvPr>
        </p:nvSpPr>
        <p:spPr>
          <a:xfrm>
            <a:off x="7649736" y="3166946"/>
            <a:ext cx="4542263" cy="3691053"/>
          </a:xfrm>
        </p:spPr>
        <p:txBody>
          <a:bodyPr>
            <a:normAutofit/>
          </a:bodyPr>
          <a:lstStyle/>
          <a:p>
            <a:pPr eaLnBrk="1" hangingPunct="1">
              <a:lnSpc>
                <a:spcPct val="90000"/>
              </a:lnSpc>
            </a:pPr>
            <a:r>
              <a:rPr lang="fr-FR" altLang="fr-FR" dirty="0">
                <a:ea typeface="ＭＳ Ｐゴシック" panose="020B0600070205080204" pitchFamily="34" charset="-128"/>
              </a:rPr>
              <a:t>L’</a:t>
            </a:r>
            <a:r>
              <a:rPr lang="fr-FR" altLang="ja-JP" dirty="0">
                <a:ea typeface="ＭＳ Ｐゴシック" panose="020B0600070205080204" pitchFamily="34" charset="-128"/>
              </a:rPr>
              <a:t>auto-organisation de cinq éléments est plus facile à concevoir que celle d’une collection infinie d’éléments</a:t>
            </a:r>
          </a:p>
          <a:p>
            <a:pPr eaLnBrk="1" hangingPunct="1">
              <a:lnSpc>
                <a:spcPct val="90000"/>
              </a:lnSpc>
            </a:pPr>
            <a:r>
              <a:rPr lang="fr-FR" altLang="fr-FR" i="1" dirty="0">
                <a:ea typeface="ＭＳ Ｐゴシック" panose="020B0600070205080204" pitchFamily="34" charset="-128"/>
              </a:rPr>
              <a:t>L</a:t>
            </a:r>
            <a:r>
              <a:rPr lang="fr-FR" altLang="fr-FR" dirty="0">
                <a:ea typeface="ＭＳ Ｐゴシック" panose="020B0600070205080204" pitchFamily="34" charset="-128"/>
              </a:rPr>
              <a:t>es atomes d</a:t>
            </a:r>
            <a:r>
              <a:rPr lang="ja-JP" altLang="fr-FR">
                <a:ea typeface="ＭＳ Ｐゴシック" panose="020B0600070205080204" pitchFamily="34" charset="-128"/>
              </a:rPr>
              <a:t>’</a:t>
            </a:r>
            <a:r>
              <a:rPr lang="fr-FR" altLang="ja-JP" dirty="0">
                <a:ea typeface="ＭＳ Ｐゴシック" panose="020B0600070205080204" pitchFamily="34" charset="-128"/>
              </a:rPr>
              <a:t>Epicure réclament un gouvernement divin.</a:t>
            </a:r>
          </a:p>
          <a:p>
            <a:pPr eaLnBrk="1" hangingPunct="1">
              <a:lnSpc>
                <a:spcPct val="90000"/>
              </a:lnSpc>
              <a:buFont typeface="Arial" panose="020B0604020202020204" pitchFamily="34" charset="0"/>
              <a:buNone/>
            </a:pPr>
            <a:endParaRPr lang="fr-FR" altLang="fr-FR" dirty="0">
              <a:ea typeface="ＭＳ Ｐゴシック" panose="020B0600070205080204" pitchFamily="34" charset="-128"/>
            </a:endParaRPr>
          </a:p>
        </p:txBody>
      </p:sp>
      <p:pic>
        <p:nvPicPr>
          <p:cNvPr id="358403" name="Espace réservé du contenu 3" descr="Bacon.jpg">
            <a:extLst>
              <a:ext uri="{FF2B5EF4-FFF2-40B4-BE49-F238E27FC236}">
                <a16:creationId xmlns:a16="http://schemas.microsoft.com/office/drawing/2014/main" id="{332439FC-1963-0A48-8007-0893C48231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32487" y="0"/>
            <a:ext cx="3159511" cy="3166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88002B76-3228-574C-BFCD-63E629AB1336}"/>
              </a:ext>
            </a:extLst>
          </p:cNvPr>
          <p:cNvSpPr txBox="1"/>
          <p:nvPr/>
        </p:nvSpPr>
        <p:spPr>
          <a:xfrm>
            <a:off x="0" y="914401"/>
            <a:ext cx="7649736" cy="6001643"/>
          </a:xfrm>
          <a:prstGeom prst="rect">
            <a:avLst/>
          </a:prstGeom>
          <a:noFill/>
        </p:spPr>
        <p:txBody>
          <a:bodyPr wrap="square" rtlCol="0">
            <a:spAutoFit/>
          </a:bodyPr>
          <a:lstStyle/>
          <a:p>
            <a:r>
              <a:rPr lang="fr-FR" altLang="fr-FR" sz="3200" dirty="0">
                <a:ea typeface="ＭＳ Ｐゴシック" panose="020B0600070205080204" pitchFamily="34" charset="-128"/>
              </a:rPr>
              <a:t>« Tenez, même l’Ecole qu’</a:t>
            </a:r>
            <a:r>
              <a:rPr lang="fr-FR" altLang="ja-JP" sz="3200" dirty="0">
                <a:ea typeface="ＭＳ Ｐゴシック" panose="020B0600070205080204" pitchFamily="34" charset="-128"/>
              </a:rPr>
              <a:t>on accuse le plus d</a:t>
            </a:r>
            <a:r>
              <a:rPr lang="ja-JP" altLang="fr-FR" sz="3200">
                <a:ea typeface="ＭＳ Ｐゴシック" panose="020B0600070205080204" pitchFamily="34" charset="-128"/>
              </a:rPr>
              <a:t>’</a:t>
            </a:r>
            <a:r>
              <a:rPr lang="fr-FR" altLang="ja-JP" sz="3200" dirty="0">
                <a:ea typeface="ＭＳ Ｐゴシック" panose="020B0600070205080204" pitchFamily="34" charset="-128"/>
              </a:rPr>
              <a:t>athéisme est en fait celle qui démontre le plus la religion; à savoir, l</a:t>
            </a:r>
            <a:r>
              <a:rPr lang="ja-JP" altLang="fr-FR" sz="3200">
                <a:ea typeface="ＭＳ Ｐゴシック" panose="020B0600070205080204" pitchFamily="34" charset="-128"/>
              </a:rPr>
              <a:t>’</a:t>
            </a:r>
            <a:r>
              <a:rPr lang="fr-FR" altLang="ja-JP" sz="3200" dirty="0">
                <a:ea typeface="ＭＳ Ｐゴシック" panose="020B0600070205080204" pitchFamily="34" charset="-128"/>
              </a:rPr>
              <a:t>Ecole de Leucippe, Démocrite et Epicure. Car il est mille fois plus crédible que quatre éléments muables et une quinte essence immuable, dûment placés pour l’éternité, n’aient pas besoin de Dieu, plutôt qu’une armée composée d’une infinité  de petites parties ou de semences disposées sans ordre ait pu produire cet ordre et cette beauté sans être placée sous un commandement divin » </a:t>
            </a:r>
          </a:p>
        </p:txBody>
      </p:sp>
      <p:pic>
        <p:nvPicPr>
          <p:cNvPr id="6" name="Espace réservé du contenu 3" descr="petite_1036_mc_donalds_FR_double_cheese_bacon_01.jpg">
            <a:extLst>
              <a:ext uri="{FF2B5EF4-FFF2-40B4-BE49-F238E27FC236}">
                <a16:creationId xmlns:a16="http://schemas.microsoft.com/office/drawing/2014/main" id="{2EE5A137-C8A4-F14D-A8D0-15355A7155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2283" y="5751948"/>
            <a:ext cx="1754456" cy="115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6696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re 1">
            <a:extLst>
              <a:ext uri="{FF2B5EF4-FFF2-40B4-BE49-F238E27FC236}">
                <a16:creationId xmlns:a16="http://schemas.microsoft.com/office/drawing/2014/main" id="{ED7DDD4E-D5B3-144D-AC7C-E76D0A709BC9}"/>
              </a:ext>
            </a:extLst>
          </p:cNvPr>
          <p:cNvSpPr>
            <a:spLocks noGrp="1"/>
          </p:cNvSpPr>
          <p:nvPr>
            <p:ph type="title"/>
          </p:nvPr>
        </p:nvSpPr>
        <p:spPr>
          <a:xfrm>
            <a:off x="1" y="981076"/>
            <a:ext cx="5374888" cy="4968875"/>
          </a:xfrm>
        </p:spPr>
        <p:txBody>
          <a:bodyPr>
            <a:normAutofit fontScale="90000"/>
          </a:bodyPr>
          <a:lstStyle/>
          <a:p>
            <a:br>
              <a:rPr lang="fr-FR" sz="3600" dirty="0"/>
            </a:br>
            <a:r>
              <a:rPr lang="fr-FR" b="1" i="1" dirty="0"/>
              <a:t>Maxwell, </a:t>
            </a:r>
            <a:r>
              <a:rPr lang="fr-FR" b="1" i="1" dirty="0" err="1"/>
              <a:t>Molecules</a:t>
            </a:r>
            <a:r>
              <a:rPr lang="fr-FR" b="1" i="1" dirty="0"/>
              <a:t>, and Evolution</a:t>
            </a:r>
            <a:r>
              <a:rPr lang="fr-FR" b="1" dirty="0"/>
              <a:t> </a:t>
            </a:r>
            <a:br>
              <a:rPr lang="fr-FR" dirty="0"/>
            </a:br>
            <a:r>
              <a:rPr lang="en-US" b="1" dirty="0"/>
              <a:t>by Charles </a:t>
            </a:r>
            <a:r>
              <a:rPr lang="en-US" b="1" dirty="0" err="1"/>
              <a:t>Petzold</a:t>
            </a:r>
            <a:r>
              <a:rPr lang="en-US" b="1" dirty="0"/>
              <a:t> : </a:t>
            </a:r>
            <a:r>
              <a:rPr lang="en-US" b="1" dirty="0" err="1"/>
              <a:t>enquête</a:t>
            </a:r>
            <a:r>
              <a:rPr lang="en-US" b="1" dirty="0"/>
              <a:t> sur </a:t>
            </a:r>
            <a:r>
              <a:rPr lang="en-US" b="1" dirty="0" err="1"/>
              <a:t>l’instrumentalization</a:t>
            </a:r>
            <a:r>
              <a:rPr lang="en-US" b="1" dirty="0"/>
              <a:t> de “Molecules”</a:t>
            </a:r>
            <a:br>
              <a:rPr lang="en-US" b="1" dirty="0"/>
            </a:br>
            <a:r>
              <a:rPr lang="en-US" b="1" dirty="0"/>
              <a:t>https://</a:t>
            </a:r>
            <a:r>
              <a:rPr lang="en-US" b="1" dirty="0" err="1"/>
              <a:t>www.charlespetzold.com</a:t>
            </a:r>
            <a:r>
              <a:rPr lang="en-US" b="1" dirty="0"/>
              <a:t>/etc/</a:t>
            </a:r>
            <a:r>
              <a:rPr lang="en-US" b="1" dirty="0" err="1"/>
              <a:t>MaxwellMoleculesAndEvolution.html</a:t>
            </a:r>
            <a:br>
              <a:rPr lang="fr-FR" dirty="0"/>
            </a:br>
            <a:br>
              <a:rPr lang="en-US" altLang="fr-FR" sz="3600" dirty="0">
                <a:ea typeface="ＭＳ Ｐゴシック" panose="020B0600070205080204" pitchFamily="34" charset="-128"/>
              </a:rPr>
            </a:br>
            <a:br>
              <a:rPr lang="en-US" altLang="fr-FR" sz="3600" dirty="0">
                <a:ea typeface="ＭＳ Ｐゴシック" panose="020B0600070205080204" pitchFamily="34" charset="-128"/>
              </a:rPr>
            </a:br>
            <a:endParaRPr lang="fr-FR" altLang="fr-FR" sz="3600" dirty="0">
              <a:ea typeface="ＭＳ Ｐゴシック" panose="020B0600070205080204" pitchFamily="34" charset="-128"/>
            </a:endParaRPr>
          </a:p>
        </p:txBody>
      </p:sp>
      <p:pic>
        <p:nvPicPr>
          <p:cNvPr id="3" name="Image 2">
            <a:extLst>
              <a:ext uri="{FF2B5EF4-FFF2-40B4-BE49-F238E27FC236}">
                <a16:creationId xmlns:a16="http://schemas.microsoft.com/office/drawing/2014/main" id="{EF236B28-CDAA-6648-AFF7-DD882FD1F057}"/>
              </a:ext>
            </a:extLst>
          </p:cNvPr>
          <p:cNvPicPr>
            <a:picLocks noChangeAspect="1"/>
          </p:cNvPicPr>
          <p:nvPr/>
        </p:nvPicPr>
        <p:blipFill>
          <a:blip r:embed="rId3"/>
          <a:stretch>
            <a:fillRect/>
          </a:stretch>
        </p:blipFill>
        <p:spPr>
          <a:xfrm>
            <a:off x="5578897" y="1"/>
            <a:ext cx="6613103" cy="6858000"/>
          </a:xfrm>
          <a:prstGeom prst="rect">
            <a:avLst/>
          </a:prstGeom>
        </p:spPr>
      </p:pic>
      <p:sp>
        <p:nvSpPr>
          <p:cNvPr id="5" name="Espace réservé du contenu 4">
            <a:extLst>
              <a:ext uri="{FF2B5EF4-FFF2-40B4-BE49-F238E27FC236}">
                <a16:creationId xmlns:a16="http://schemas.microsoft.com/office/drawing/2014/main" id="{1717F590-9D44-3B44-8864-C7BDE368C305}"/>
              </a:ext>
            </a:extLst>
          </p:cNvPr>
          <p:cNvSpPr>
            <a:spLocks noGrp="1"/>
          </p:cNvSpPr>
          <p:nvPr>
            <p:ph idx="1"/>
          </p:nvPr>
        </p:nvSpPr>
        <p:spPr>
          <a:xfrm>
            <a:off x="838200" y="5486399"/>
            <a:ext cx="10515600" cy="690563"/>
          </a:xfrm>
        </p:spPr>
        <p:txBody>
          <a:bodyPr/>
          <a:lstStyle/>
          <a:p>
            <a:endParaRPr lang="fr-FR" dirty="0"/>
          </a:p>
        </p:txBody>
      </p:sp>
    </p:spTree>
    <p:extLst>
      <p:ext uri="{BB962C8B-B14F-4D97-AF65-F5344CB8AC3E}">
        <p14:creationId xmlns:p14="http://schemas.microsoft.com/office/powerpoint/2010/main" val="1146250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D60F5B-CAFC-4D4B-A5A2-5F588C6FA0CD}"/>
              </a:ext>
            </a:extLst>
          </p:cNvPr>
          <p:cNvSpPr>
            <a:spLocks noGrp="1"/>
          </p:cNvSpPr>
          <p:nvPr>
            <p:ph type="title"/>
          </p:nvPr>
        </p:nvSpPr>
        <p:spPr>
          <a:xfrm>
            <a:off x="838200" y="365125"/>
            <a:ext cx="10515600" cy="899795"/>
          </a:xfrm>
        </p:spPr>
        <p:txBody>
          <a:bodyPr/>
          <a:lstStyle/>
          <a:p>
            <a:r>
              <a:rPr lang="fr-FR" dirty="0"/>
              <a:t>Une sage abstention…</a:t>
            </a:r>
          </a:p>
        </p:txBody>
      </p:sp>
      <p:sp>
        <p:nvSpPr>
          <p:cNvPr id="3" name="Espace réservé du contenu 2">
            <a:extLst>
              <a:ext uri="{FF2B5EF4-FFF2-40B4-BE49-F238E27FC236}">
                <a16:creationId xmlns:a16="http://schemas.microsoft.com/office/drawing/2014/main" id="{1F17DABA-E8D0-9440-B9B4-485ACA992F8D}"/>
              </a:ext>
            </a:extLst>
          </p:cNvPr>
          <p:cNvSpPr>
            <a:spLocks noGrp="1"/>
          </p:cNvSpPr>
          <p:nvPr>
            <p:ph idx="1"/>
          </p:nvPr>
        </p:nvSpPr>
        <p:spPr>
          <a:xfrm>
            <a:off x="0" y="1264920"/>
            <a:ext cx="7040880" cy="5791200"/>
          </a:xfrm>
        </p:spPr>
        <p:txBody>
          <a:bodyPr>
            <a:normAutofit/>
          </a:bodyPr>
          <a:lstStyle/>
          <a:p>
            <a:pPr marL="0" indent="0">
              <a:buNone/>
            </a:pPr>
            <a:r>
              <a:rPr lang="fr-FR" dirty="0"/>
              <a:t>« Une fois que la recherche du déterminisme des phénomènes est posée comme principe fondamental de la méthode expérimentale, il n’y a plus ni matérialisme, ni spiritualisme, ni matière brute, ni matière vivante, il n’y a que des phénomènes dont il faut déterminer les conditions, c’est-à-dire les circonstances qui jouent par rapport à ces phénomènes le rôle de cause prochaine. Au-delà, il n’y a plus rien de déterminé scientifiquement ; […] ». </a:t>
            </a:r>
          </a:p>
          <a:p>
            <a:pPr marL="0" indent="0">
              <a:buNone/>
            </a:pPr>
            <a:r>
              <a:rPr lang="fr-FR" dirty="0"/>
              <a:t>Claude Bernard, </a:t>
            </a:r>
            <a:r>
              <a:rPr lang="fr-FR" i="1" dirty="0"/>
              <a:t>Introduction à l’étude de la médecine expérimentale</a:t>
            </a:r>
            <a:r>
              <a:rPr lang="fr-FR" dirty="0"/>
              <a:t>, Troisième Partie, ch. IV, § IV, éd. F. </a:t>
            </a:r>
            <a:r>
              <a:rPr lang="fr-FR" dirty="0" err="1"/>
              <a:t>Gzil</a:t>
            </a:r>
            <a:r>
              <a:rPr lang="fr-FR" dirty="0"/>
              <a:t>, Paris, Livre de poche 2008, p. 435. </a:t>
            </a:r>
          </a:p>
          <a:p>
            <a:pPr marL="0" indent="0">
              <a:buNone/>
            </a:pPr>
            <a:endParaRPr lang="fr-FR" dirty="0"/>
          </a:p>
        </p:txBody>
      </p:sp>
      <p:pic>
        <p:nvPicPr>
          <p:cNvPr id="5" name="Image 4">
            <a:extLst>
              <a:ext uri="{FF2B5EF4-FFF2-40B4-BE49-F238E27FC236}">
                <a16:creationId xmlns:a16="http://schemas.microsoft.com/office/drawing/2014/main" id="{0197022C-2E93-F94D-AA1E-D86EBE32D2AF}"/>
              </a:ext>
            </a:extLst>
          </p:cNvPr>
          <p:cNvPicPr>
            <a:picLocks noChangeAspect="1"/>
          </p:cNvPicPr>
          <p:nvPr/>
        </p:nvPicPr>
        <p:blipFill>
          <a:blip r:embed="rId3"/>
          <a:stretch>
            <a:fillRect/>
          </a:stretch>
        </p:blipFill>
        <p:spPr>
          <a:xfrm>
            <a:off x="7601029" y="1264920"/>
            <a:ext cx="4255691" cy="4907280"/>
          </a:xfrm>
          <a:prstGeom prst="rect">
            <a:avLst/>
          </a:prstGeom>
        </p:spPr>
      </p:pic>
    </p:spTree>
    <p:extLst>
      <p:ext uri="{BB962C8B-B14F-4D97-AF65-F5344CB8AC3E}">
        <p14:creationId xmlns:p14="http://schemas.microsoft.com/office/powerpoint/2010/main" val="3638257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B80147-B62B-A444-BD7E-451677F798AB}"/>
              </a:ext>
            </a:extLst>
          </p:cNvPr>
          <p:cNvSpPr>
            <a:spLocks noGrp="1"/>
          </p:cNvSpPr>
          <p:nvPr>
            <p:ph idx="1"/>
          </p:nvPr>
        </p:nvSpPr>
        <p:spPr>
          <a:xfrm>
            <a:off x="0" y="0"/>
            <a:ext cx="7851775" cy="6858000"/>
          </a:xfrm>
        </p:spPr>
        <p:txBody>
          <a:bodyPr>
            <a:normAutofit lnSpcReduction="10000"/>
          </a:bodyPr>
          <a:lstStyle/>
          <a:p>
            <a:endParaRPr lang="fr-FR" dirty="0"/>
          </a:p>
          <a:p>
            <a:pPr marL="0" indent="0">
              <a:buNone/>
            </a:pPr>
            <a:r>
              <a:rPr lang="fr-FR" sz="3600" dirty="0"/>
              <a:t>Un pacte de non-agression : NOMA (Non </a:t>
            </a:r>
            <a:r>
              <a:rPr lang="fr-FR" sz="3600" dirty="0" err="1"/>
              <a:t>Overlapping</a:t>
            </a:r>
            <a:r>
              <a:rPr lang="fr-FR" sz="3600" dirty="0"/>
              <a:t> of </a:t>
            </a:r>
            <a:r>
              <a:rPr lang="fr-FR" sz="3600" dirty="0" err="1"/>
              <a:t>Magisteria</a:t>
            </a:r>
            <a:r>
              <a:rPr lang="fr-FR" sz="3600" dirty="0"/>
              <a:t>)</a:t>
            </a:r>
          </a:p>
          <a:p>
            <a:pPr marL="0" indent="0">
              <a:buNone/>
            </a:pPr>
            <a:r>
              <a:rPr lang="fr-FR" sz="3200" dirty="0"/>
              <a:t>« Le domaine de compétence ou l’autorité de la science couvre la région empirique : de quoi l’univers est-il composé (question de fait) et pourquoi fonctionne-t-il de telle manière (question de théorie). La religion, elle, a autorité sur des questions comme  la signification ultime et la valeur morale. Ces deux magistères n’ont pas de recoupement (</a:t>
            </a:r>
            <a:r>
              <a:rPr lang="fr-FR" sz="3200" i="1" dirty="0"/>
              <a:t>do not </a:t>
            </a:r>
            <a:r>
              <a:rPr lang="fr-FR" sz="3200" i="1" dirty="0" err="1"/>
              <a:t>overlap</a:t>
            </a:r>
            <a:r>
              <a:rPr lang="fr-FR" sz="3200" dirty="0"/>
              <a:t>), et ils n’embrassent pas d’ailleurs tout le domaine de l’enquête (par exemple, il y a un domaine de l’art et de la signification de la beauté) (</a:t>
            </a:r>
            <a:r>
              <a:rPr lang="fr-FR" sz="3200" i="1" dirty="0"/>
              <a:t>1999</a:t>
            </a:r>
            <a:r>
              <a:rPr lang="fr-FR" sz="3200" dirty="0"/>
              <a:t>) </a:t>
            </a:r>
          </a:p>
          <a:p>
            <a:pPr marL="0" indent="0">
              <a:buNone/>
            </a:pPr>
            <a:endParaRPr lang="fr-FR" dirty="0"/>
          </a:p>
          <a:p>
            <a:endParaRPr lang="fr-FR" dirty="0"/>
          </a:p>
        </p:txBody>
      </p:sp>
      <p:pic>
        <p:nvPicPr>
          <p:cNvPr id="1028" name="Picture 4" descr="https://images1.penguinrandomhouse.com/cover/700jpg/9780345450401">
            <a:extLst>
              <a:ext uri="{FF2B5EF4-FFF2-40B4-BE49-F238E27FC236}">
                <a16:creationId xmlns:a16="http://schemas.microsoft.com/office/drawing/2014/main" id="{39DB010D-D56E-824E-830F-49DB5CB85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775" y="0"/>
            <a:ext cx="4340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154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re 1">
            <a:extLst>
              <a:ext uri="{FF2B5EF4-FFF2-40B4-BE49-F238E27FC236}">
                <a16:creationId xmlns:a16="http://schemas.microsoft.com/office/drawing/2014/main" id="{1AFD492C-A2C5-C24C-8E31-3EB75C4140EA}"/>
              </a:ext>
            </a:extLst>
          </p:cNvPr>
          <p:cNvSpPr>
            <a:spLocks noGrp="1"/>
          </p:cNvSpPr>
          <p:nvPr>
            <p:ph type="title"/>
          </p:nvPr>
        </p:nvSpPr>
        <p:spPr>
          <a:xfrm>
            <a:off x="1981200" y="0"/>
            <a:ext cx="8229600" cy="1157288"/>
          </a:xfrm>
        </p:spPr>
        <p:txBody>
          <a:bodyPr rtlCol="0">
            <a:normAutofit/>
          </a:bodyPr>
          <a:lstStyle/>
          <a:p>
            <a:pPr>
              <a:defRPr/>
            </a:pPr>
            <a:r>
              <a:rPr lang="fr-FR" dirty="0">
                <a:ea typeface="+mj-ea"/>
                <a:cs typeface="+mj-cs"/>
              </a:rPr>
              <a:t>Patience !</a:t>
            </a:r>
          </a:p>
        </p:txBody>
      </p:sp>
      <p:sp>
        <p:nvSpPr>
          <p:cNvPr id="349186" name="Espace réservé du contenu 2">
            <a:extLst>
              <a:ext uri="{FF2B5EF4-FFF2-40B4-BE49-F238E27FC236}">
                <a16:creationId xmlns:a16="http://schemas.microsoft.com/office/drawing/2014/main" id="{D341CB16-B058-8A4E-9C33-AD83FB32DA27}"/>
              </a:ext>
            </a:extLst>
          </p:cNvPr>
          <p:cNvSpPr>
            <a:spLocks noGrp="1"/>
          </p:cNvSpPr>
          <p:nvPr>
            <p:ph idx="1"/>
          </p:nvPr>
        </p:nvSpPr>
        <p:spPr>
          <a:xfrm>
            <a:off x="0" y="1301750"/>
            <a:ext cx="5279923" cy="5556250"/>
          </a:xfrm>
        </p:spPr>
        <p:txBody>
          <a:bodyPr/>
          <a:lstStyle/>
          <a:p>
            <a:r>
              <a:rPr lang="fr-FR" altLang="fr-FR" dirty="0">
                <a:ea typeface="ＭＳ Ｐゴシック" panose="020B0600070205080204" pitchFamily="34" charset="-128"/>
              </a:rPr>
              <a:t>Steven Jay Gould : « Pour la trente-six millionième fois […] la science ne peut tout simplement pas  (pour des raisons de légitimité méthodologique) se prononcer sur la question d</a:t>
            </a:r>
            <a:r>
              <a:rPr lang="ja-JP" altLang="fr-FR">
                <a:ea typeface="ＭＳ Ｐゴシック" panose="020B0600070205080204" pitchFamily="34" charset="-128"/>
              </a:rPr>
              <a:t>’</a:t>
            </a:r>
            <a:r>
              <a:rPr lang="fr-FR" altLang="ja-JP" dirty="0">
                <a:ea typeface="ＭＳ Ｐゴシック" panose="020B0600070205080204" pitchFamily="34" charset="-128"/>
              </a:rPr>
              <a:t>une possible superintendance divine par rapport à la nature ». </a:t>
            </a:r>
          </a:p>
          <a:p>
            <a:pPr eaLnBrk="1" hangingPunct="1"/>
            <a:endParaRPr lang="fr-FR" altLang="fr-FR" dirty="0">
              <a:ea typeface="ＭＳ Ｐゴシック" panose="020B0600070205080204" pitchFamily="34" charset="-128"/>
            </a:endParaRPr>
          </a:p>
        </p:txBody>
      </p:sp>
      <p:pic>
        <p:nvPicPr>
          <p:cNvPr id="4" name="Image 3">
            <a:extLst>
              <a:ext uri="{FF2B5EF4-FFF2-40B4-BE49-F238E27FC236}">
                <a16:creationId xmlns:a16="http://schemas.microsoft.com/office/drawing/2014/main" id="{E89D6E55-73F1-AB4A-8899-CA00088CB6AA}"/>
              </a:ext>
            </a:extLst>
          </p:cNvPr>
          <p:cNvPicPr>
            <a:picLocks noChangeAspect="1"/>
          </p:cNvPicPr>
          <p:nvPr/>
        </p:nvPicPr>
        <p:blipFill>
          <a:blip r:embed="rId3"/>
          <a:stretch>
            <a:fillRect/>
          </a:stretch>
        </p:blipFill>
        <p:spPr>
          <a:xfrm>
            <a:off x="5334000" y="0"/>
            <a:ext cx="6858000" cy="6858000"/>
          </a:xfrm>
          <a:prstGeom prst="rect">
            <a:avLst/>
          </a:prstGeom>
        </p:spPr>
      </p:pic>
    </p:spTree>
    <p:extLst>
      <p:ext uri="{BB962C8B-B14F-4D97-AF65-F5344CB8AC3E}">
        <p14:creationId xmlns:p14="http://schemas.microsoft.com/office/powerpoint/2010/main" val="3335234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5101E3-8F74-2744-9052-86DC13D98A01}"/>
              </a:ext>
            </a:extLst>
          </p:cNvPr>
          <p:cNvSpPr>
            <a:spLocks noGrp="1"/>
          </p:cNvSpPr>
          <p:nvPr>
            <p:ph type="title"/>
          </p:nvPr>
        </p:nvSpPr>
        <p:spPr>
          <a:xfrm>
            <a:off x="838200" y="365125"/>
            <a:ext cx="6004560" cy="3170555"/>
          </a:xfrm>
        </p:spPr>
        <p:txBody>
          <a:bodyPr>
            <a:normAutofit fontScale="90000"/>
          </a:bodyPr>
          <a:lstStyle/>
          <a:p>
            <a:br>
              <a:rPr lang="fr-FR" dirty="0"/>
            </a:br>
            <a:br>
              <a:rPr lang="fr-FR" dirty="0"/>
            </a:br>
            <a:r>
              <a:rPr lang="fr-FR" dirty="0"/>
              <a:t>C’est reparti pour un tour !</a:t>
            </a:r>
            <a:br>
              <a:rPr lang="fr-FR" dirty="0"/>
            </a:br>
            <a:r>
              <a:rPr lang="fr-FR" dirty="0"/>
              <a:t>(sortie en librairie le 13 octobre 2021)</a:t>
            </a:r>
          </a:p>
        </p:txBody>
      </p:sp>
      <p:pic>
        <p:nvPicPr>
          <p:cNvPr id="5" name="Espace réservé du contenu 4">
            <a:extLst>
              <a:ext uri="{FF2B5EF4-FFF2-40B4-BE49-F238E27FC236}">
                <a16:creationId xmlns:a16="http://schemas.microsoft.com/office/drawing/2014/main" id="{A7316E51-7B3A-7747-8D46-13F4E7E537C8}"/>
              </a:ext>
            </a:extLst>
          </p:cNvPr>
          <p:cNvPicPr>
            <a:picLocks noGrp="1" noChangeAspect="1"/>
          </p:cNvPicPr>
          <p:nvPr>
            <p:ph idx="1"/>
          </p:nvPr>
        </p:nvPicPr>
        <p:blipFill>
          <a:blip r:embed="rId3"/>
          <a:stretch>
            <a:fillRect/>
          </a:stretch>
        </p:blipFill>
        <p:spPr>
          <a:xfrm>
            <a:off x="7315200" y="-16360"/>
            <a:ext cx="4876800" cy="6874360"/>
          </a:xfrm>
        </p:spPr>
      </p:pic>
    </p:spTree>
    <p:extLst>
      <p:ext uri="{BB962C8B-B14F-4D97-AF65-F5344CB8AC3E}">
        <p14:creationId xmlns:p14="http://schemas.microsoft.com/office/powerpoint/2010/main" val="34177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663BF-0160-AE42-A3C7-857F9548B9AD}"/>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559ED9E9-1D9D-C947-A15E-10500FB9A065}"/>
              </a:ext>
            </a:extLst>
          </p:cNvPr>
          <p:cNvSpPr>
            <a:spLocks noGrp="1"/>
          </p:cNvSpPr>
          <p:nvPr>
            <p:ph type="subTitle" idx="1"/>
          </p:nvPr>
        </p:nvSpPr>
        <p:spPr>
          <a:xfrm>
            <a:off x="3048000" y="6375718"/>
            <a:ext cx="9144000" cy="1655762"/>
          </a:xfrm>
        </p:spPr>
        <p:txBody>
          <a:bodyPr/>
          <a:lstStyle/>
          <a:p>
            <a:endParaRPr lang="fr-FR" dirty="0"/>
          </a:p>
        </p:txBody>
      </p:sp>
      <p:sp>
        <p:nvSpPr>
          <p:cNvPr id="4" name="Rectangle 1">
            <a:extLst>
              <a:ext uri="{FF2B5EF4-FFF2-40B4-BE49-F238E27FC236}">
                <a16:creationId xmlns:a16="http://schemas.microsoft.com/office/drawing/2014/main" id="{516A0876-7EEE-9947-B5A7-85B4C0856DF0}"/>
              </a:ext>
            </a:extLst>
          </p:cNvPr>
          <p:cNvSpPr>
            <a:spLocks noChangeArrowheads="1"/>
          </p:cNvSpPr>
          <p:nvPr/>
        </p:nvSpPr>
        <p:spPr bwMode="auto">
          <a:xfrm>
            <a:off x="1524000" y="2589014"/>
            <a:ext cx="1219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chemeClr val="tx1"/>
                </a:solidFill>
                <a:effectLst/>
                <a:latin typeface="Arial" panose="020B0604020202020204" pitchFamily="34" charset="0"/>
                <a:hlinkClick r:id="rId2"/>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Dieu face à la Science - Claude Allègre - Babelio">
            <a:hlinkClick r:id="rId2"/>
            <a:extLst>
              <a:ext uri="{FF2B5EF4-FFF2-40B4-BE49-F238E27FC236}">
                <a16:creationId xmlns:a16="http://schemas.microsoft.com/office/drawing/2014/main" id="{3B546C09-556B-3848-9A57-0DB5B4200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542"/>
            <a:ext cx="3255962" cy="531807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59E4BCBF-60E1-4B42-803D-DF23C47B7E2D}"/>
              </a:ext>
            </a:extLst>
          </p:cNvPr>
          <p:cNvPicPr>
            <a:picLocks noChangeAspect="1"/>
          </p:cNvPicPr>
          <p:nvPr/>
        </p:nvPicPr>
        <p:blipFill>
          <a:blip r:embed="rId4"/>
          <a:stretch>
            <a:fillRect/>
          </a:stretch>
        </p:blipFill>
        <p:spPr>
          <a:xfrm>
            <a:off x="3255962" y="22542"/>
            <a:ext cx="5080000" cy="6731000"/>
          </a:xfrm>
          <a:prstGeom prst="rect">
            <a:avLst/>
          </a:prstGeom>
        </p:spPr>
      </p:pic>
      <p:pic>
        <p:nvPicPr>
          <p:cNvPr id="10" name="Image 9">
            <a:extLst>
              <a:ext uri="{FF2B5EF4-FFF2-40B4-BE49-F238E27FC236}">
                <a16:creationId xmlns:a16="http://schemas.microsoft.com/office/drawing/2014/main" id="{A81D20D5-8B67-664E-8915-3B19EB730608}"/>
              </a:ext>
            </a:extLst>
          </p:cNvPr>
          <p:cNvPicPr>
            <a:picLocks noChangeAspect="1"/>
          </p:cNvPicPr>
          <p:nvPr/>
        </p:nvPicPr>
        <p:blipFill>
          <a:blip r:embed="rId5"/>
          <a:stretch>
            <a:fillRect/>
          </a:stretch>
        </p:blipFill>
        <p:spPr>
          <a:xfrm>
            <a:off x="8229759" y="-1522789"/>
            <a:ext cx="3911600" cy="6337300"/>
          </a:xfrm>
          <a:prstGeom prst="rect">
            <a:avLst/>
          </a:prstGeom>
        </p:spPr>
      </p:pic>
      <p:pic>
        <p:nvPicPr>
          <p:cNvPr id="12" name="Image 11">
            <a:extLst>
              <a:ext uri="{FF2B5EF4-FFF2-40B4-BE49-F238E27FC236}">
                <a16:creationId xmlns:a16="http://schemas.microsoft.com/office/drawing/2014/main" id="{601C1DDC-072C-6444-B812-BA333ABC1FD7}"/>
              </a:ext>
            </a:extLst>
          </p:cNvPr>
          <p:cNvPicPr>
            <a:picLocks noChangeAspect="1"/>
          </p:cNvPicPr>
          <p:nvPr/>
        </p:nvPicPr>
        <p:blipFill>
          <a:blip r:embed="rId6"/>
          <a:stretch>
            <a:fillRect/>
          </a:stretch>
        </p:blipFill>
        <p:spPr>
          <a:xfrm>
            <a:off x="8220074" y="2316480"/>
            <a:ext cx="3971926" cy="6156960"/>
          </a:xfrm>
          <a:prstGeom prst="rect">
            <a:avLst/>
          </a:prstGeom>
        </p:spPr>
      </p:pic>
      <p:pic>
        <p:nvPicPr>
          <p:cNvPr id="13" name="Espace réservé du contenu 4">
            <a:extLst>
              <a:ext uri="{FF2B5EF4-FFF2-40B4-BE49-F238E27FC236}">
                <a16:creationId xmlns:a16="http://schemas.microsoft.com/office/drawing/2014/main" id="{D4CC5B44-A4A8-D340-9C9A-92C4B7EB4939}"/>
              </a:ext>
            </a:extLst>
          </p:cNvPr>
          <p:cNvPicPr>
            <a:picLocks noChangeAspect="1"/>
          </p:cNvPicPr>
          <p:nvPr/>
        </p:nvPicPr>
        <p:blipFill>
          <a:blip r:embed="rId7"/>
          <a:stretch>
            <a:fillRect/>
          </a:stretch>
        </p:blipFill>
        <p:spPr>
          <a:xfrm>
            <a:off x="50641" y="2482340"/>
            <a:ext cx="3255962" cy="6474082"/>
          </a:xfrm>
          <a:prstGeom prst="rect">
            <a:avLst/>
          </a:prstGeom>
        </p:spPr>
      </p:pic>
    </p:spTree>
    <p:extLst>
      <p:ext uri="{BB962C8B-B14F-4D97-AF65-F5344CB8AC3E}">
        <p14:creationId xmlns:p14="http://schemas.microsoft.com/office/powerpoint/2010/main" val="1771195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0AE737-AD32-BF43-AA2C-226207656FB7}"/>
              </a:ext>
            </a:extLst>
          </p:cNvPr>
          <p:cNvSpPr>
            <a:spLocks noGrp="1"/>
          </p:cNvSpPr>
          <p:nvPr>
            <p:ph type="title"/>
          </p:nvPr>
        </p:nvSpPr>
        <p:spPr/>
        <p:txBody>
          <a:bodyPr/>
          <a:lstStyle/>
          <a:p>
            <a:r>
              <a:rPr lang="fr-FR" dirty="0"/>
              <a:t>Pourquoi c’est une arnaque ? </a:t>
            </a:r>
          </a:p>
        </p:txBody>
      </p:sp>
      <p:sp>
        <p:nvSpPr>
          <p:cNvPr id="3" name="Espace réservé du contenu 2">
            <a:extLst>
              <a:ext uri="{FF2B5EF4-FFF2-40B4-BE49-F238E27FC236}">
                <a16:creationId xmlns:a16="http://schemas.microsoft.com/office/drawing/2014/main" id="{68C34985-DDEF-F445-80ED-931BC914BAB2}"/>
              </a:ext>
            </a:extLst>
          </p:cNvPr>
          <p:cNvSpPr>
            <a:spLocks noGrp="1"/>
          </p:cNvSpPr>
          <p:nvPr>
            <p:ph idx="1"/>
          </p:nvPr>
        </p:nvSpPr>
        <p:spPr/>
        <p:txBody>
          <a:bodyPr>
            <a:normAutofit/>
          </a:bodyPr>
          <a:lstStyle/>
          <a:p>
            <a:pPr marL="0" indent="0">
              <a:buNone/>
            </a:pPr>
            <a:endParaRPr lang="fr-FR" dirty="0"/>
          </a:p>
          <a:p>
            <a:r>
              <a:rPr lang="fr-FR" altLang="fr-FR" dirty="0">
                <a:ea typeface="ＭＳ Ｐゴシック" panose="020B0600070205080204" pitchFamily="34" charset="-128"/>
              </a:rPr>
              <a:t>Les sciences de la nature ne s’occupent pas d’éventuels agents surnaturels…Elles ne sont compétentes ni pour conclure à  l’existence d’un éventuel créateur, ni pour conclure à son inexistence.</a:t>
            </a:r>
          </a:p>
          <a:p>
            <a:r>
              <a:rPr lang="fr-FR" dirty="0"/>
              <a:t>Quel besoin alors d’alimenter périodiquement l’espace médiatique avec un faux-débat ?</a:t>
            </a:r>
          </a:p>
        </p:txBody>
      </p:sp>
    </p:spTree>
    <p:extLst>
      <p:ext uri="{BB962C8B-B14F-4D97-AF65-F5344CB8AC3E}">
        <p14:creationId xmlns:p14="http://schemas.microsoft.com/office/powerpoint/2010/main" val="192752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80CBC-B07F-7E4C-A52A-B66B2F17C29A}"/>
              </a:ext>
            </a:extLst>
          </p:cNvPr>
          <p:cNvSpPr>
            <a:spLocks noGrp="1"/>
          </p:cNvSpPr>
          <p:nvPr>
            <p:ph type="title"/>
          </p:nvPr>
        </p:nvSpPr>
        <p:spPr>
          <a:xfrm>
            <a:off x="7382932" y="365125"/>
            <a:ext cx="3970867" cy="1325563"/>
          </a:xfrm>
        </p:spPr>
        <p:txBody>
          <a:bodyPr>
            <a:normAutofit fontScale="90000"/>
          </a:bodyPr>
          <a:lstStyle/>
          <a:p>
            <a:r>
              <a:rPr lang="fr-FR" dirty="0"/>
              <a:t>« LA » science bienfaitrice / asservissante ? </a:t>
            </a:r>
          </a:p>
        </p:txBody>
      </p:sp>
      <p:pic>
        <p:nvPicPr>
          <p:cNvPr id="5" name="Espace réservé du contenu 4">
            <a:extLst>
              <a:ext uri="{FF2B5EF4-FFF2-40B4-BE49-F238E27FC236}">
                <a16:creationId xmlns:a16="http://schemas.microsoft.com/office/drawing/2014/main" id="{62B76E4A-D9B9-7641-80FF-81BEF710F583}"/>
              </a:ext>
            </a:extLst>
          </p:cNvPr>
          <p:cNvPicPr>
            <a:picLocks noGrp="1" noChangeAspect="1"/>
          </p:cNvPicPr>
          <p:nvPr>
            <p:ph idx="1"/>
          </p:nvPr>
        </p:nvPicPr>
        <p:blipFill>
          <a:blip r:embed="rId2"/>
          <a:stretch>
            <a:fillRect/>
          </a:stretch>
        </p:blipFill>
        <p:spPr>
          <a:xfrm>
            <a:off x="0" y="0"/>
            <a:ext cx="6857084" cy="7056322"/>
          </a:xfrm>
        </p:spPr>
      </p:pic>
      <p:pic>
        <p:nvPicPr>
          <p:cNvPr id="6" name="Espace réservé du contenu 3">
            <a:extLst>
              <a:ext uri="{FF2B5EF4-FFF2-40B4-BE49-F238E27FC236}">
                <a16:creationId xmlns:a16="http://schemas.microsoft.com/office/drawing/2014/main" id="{52DC5E9D-8489-D148-AB6B-2737C0170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857084" y="2133601"/>
            <a:ext cx="7963524" cy="4922722"/>
          </a:xfrm>
          <a:prstGeom prst="rect">
            <a:avLst/>
          </a:prstGeom>
        </p:spPr>
      </p:pic>
    </p:spTree>
    <p:extLst>
      <p:ext uri="{BB962C8B-B14F-4D97-AF65-F5344CB8AC3E}">
        <p14:creationId xmlns:p14="http://schemas.microsoft.com/office/powerpoint/2010/main" val="116411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7BFE0-384F-734B-B3AD-5D4909846349}"/>
              </a:ext>
            </a:extLst>
          </p:cNvPr>
          <p:cNvSpPr>
            <a:spLocks noGrp="1"/>
          </p:cNvSpPr>
          <p:nvPr>
            <p:ph type="title"/>
          </p:nvPr>
        </p:nvSpPr>
        <p:spPr/>
        <p:txBody>
          <a:bodyPr/>
          <a:lstStyle/>
          <a:p>
            <a:r>
              <a:rPr lang="fr-FR" dirty="0"/>
              <a:t>D’illustres (et fâcheux ?) précédents</a:t>
            </a:r>
          </a:p>
        </p:txBody>
      </p:sp>
      <p:sp>
        <p:nvSpPr>
          <p:cNvPr id="3" name="Espace réservé du contenu 2">
            <a:extLst>
              <a:ext uri="{FF2B5EF4-FFF2-40B4-BE49-F238E27FC236}">
                <a16:creationId xmlns:a16="http://schemas.microsoft.com/office/drawing/2014/main" id="{4651E99B-B4D5-3A47-92FE-1C78751C6958}"/>
              </a:ext>
            </a:extLst>
          </p:cNvPr>
          <p:cNvSpPr>
            <a:spLocks noGrp="1"/>
          </p:cNvSpPr>
          <p:nvPr>
            <p:ph idx="1"/>
          </p:nvPr>
        </p:nvSpPr>
        <p:spPr/>
        <p:txBody>
          <a:bodyPr>
            <a:normAutofit/>
          </a:bodyPr>
          <a:lstStyle/>
          <a:p>
            <a:pPr marL="0" indent="0">
              <a:buNone/>
            </a:pPr>
            <a:r>
              <a:rPr lang="fr-FR" sz="4000" dirty="0"/>
              <a:t>Pascal , Newton, Cantor, Planck, Gödel …</a:t>
            </a:r>
          </a:p>
          <a:p>
            <a:pPr marL="0" indent="0">
              <a:buNone/>
            </a:pPr>
            <a:r>
              <a:rPr lang="fr-FR" sz="4000" dirty="0"/>
              <a:t>Et même Maxwell !?</a:t>
            </a:r>
          </a:p>
          <a:p>
            <a:pPr marL="0" indent="0">
              <a:buNone/>
            </a:pPr>
            <a:endParaRPr lang="fr-FR" dirty="0"/>
          </a:p>
        </p:txBody>
      </p:sp>
      <p:pic>
        <p:nvPicPr>
          <p:cNvPr id="5" name="Image 4">
            <a:extLst>
              <a:ext uri="{FF2B5EF4-FFF2-40B4-BE49-F238E27FC236}">
                <a16:creationId xmlns:a16="http://schemas.microsoft.com/office/drawing/2014/main" id="{396C0599-E9BA-0F4C-887B-DA719628AFA1}"/>
              </a:ext>
            </a:extLst>
          </p:cNvPr>
          <p:cNvPicPr>
            <a:picLocks noChangeAspect="1"/>
          </p:cNvPicPr>
          <p:nvPr/>
        </p:nvPicPr>
        <p:blipFill>
          <a:blip r:embed="rId2"/>
          <a:stretch>
            <a:fillRect/>
          </a:stretch>
        </p:blipFill>
        <p:spPr>
          <a:xfrm>
            <a:off x="2096252" y="3486159"/>
            <a:ext cx="3399662" cy="3399662"/>
          </a:xfrm>
          <a:prstGeom prst="rect">
            <a:avLst/>
          </a:prstGeom>
        </p:spPr>
      </p:pic>
      <p:pic>
        <p:nvPicPr>
          <p:cNvPr id="7" name="Image 6">
            <a:extLst>
              <a:ext uri="{FF2B5EF4-FFF2-40B4-BE49-F238E27FC236}">
                <a16:creationId xmlns:a16="http://schemas.microsoft.com/office/drawing/2014/main" id="{6BA487F8-E18C-B846-AC04-F44A0E6C7E73}"/>
              </a:ext>
            </a:extLst>
          </p:cNvPr>
          <p:cNvPicPr>
            <a:picLocks noChangeAspect="1"/>
          </p:cNvPicPr>
          <p:nvPr/>
        </p:nvPicPr>
        <p:blipFill>
          <a:blip r:embed="rId3"/>
          <a:stretch>
            <a:fillRect/>
          </a:stretch>
        </p:blipFill>
        <p:spPr>
          <a:xfrm>
            <a:off x="-219217" y="3475065"/>
            <a:ext cx="2824322" cy="3410756"/>
          </a:xfrm>
          <a:prstGeom prst="rect">
            <a:avLst/>
          </a:prstGeom>
        </p:spPr>
      </p:pic>
      <p:pic>
        <p:nvPicPr>
          <p:cNvPr id="9" name="Image 8">
            <a:extLst>
              <a:ext uri="{FF2B5EF4-FFF2-40B4-BE49-F238E27FC236}">
                <a16:creationId xmlns:a16="http://schemas.microsoft.com/office/drawing/2014/main" id="{32ED389A-5EB7-204D-A416-8C88A8B7FB61}"/>
              </a:ext>
            </a:extLst>
          </p:cNvPr>
          <p:cNvPicPr>
            <a:picLocks noChangeAspect="1"/>
          </p:cNvPicPr>
          <p:nvPr/>
        </p:nvPicPr>
        <p:blipFill>
          <a:blip r:embed="rId4"/>
          <a:stretch>
            <a:fillRect/>
          </a:stretch>
        </p:blipFill>
        <p:spPr>
          <a:xfrm>
            <a:off x="6753966" y="3475065"/>
            <a:ext cx="2898180" cy="3399662"/>
          </a:xfrm>
          <a:prstGeom prst="rect">
            <a:avLst/>
          </a:prstGeom>
        </p:spPr>
      </p:pic>
      <p:pic>
        <p:nvPicPr>
          <p:cNvPr id="11" name="Image 10">
            <a:extLst>
              <a:ext uri="{FF2B5EF4-FFF2-40B4-BE49-F238E27FC236}">
                <a16:creationId xmlns:a16="http://schemas.microsoft.com/office/drawing/2014/main" id="{79CED77A-5D00-8240-8FA3-E78DED4500EC}"/>
              </a:ext>
            </a:extLst>
          </p:cNvPr>
          <p:cNvPicPr>
            <a:picLocks noChangeAspect="1"/>
          </p:cNvPicPr>
          <p:nvPr/>
        </p:nvPicPr>
        <p:blipFill>
          <a:blip r:embed="rId5"/>
          <a:stretch>
            <a:fillRect/>
          </a:stretch>
        </p:blipFill>
        <p:spPr>
          <a:xfrm>
            <a:off x="9571705" y="3475065"/>
            <a:ext cx="2692400" cy="3429000"/>
          </a:xfrm>
          <a:prstGeom prst="rect">
            <a:avLst/>
          </a:prstGeom>
        </p:spPr>
      </p:pic>
      <p:pic>
        <p:nvPicPr>
          <p:cNvPr id="13" name="Image 12">
            <a:extLst>
              <a:ext uri="{FF2B5EF4-FFF2-40B4-BE49-F238E27FC236}">
                <a16:creationId xmlns:a16="http://schemas.microsoft.com/office/drawing/2014/main" id="{340B16E3-C164-364C-982B-8030DB184DDD}"/>
              </a:ext>
            </a:extLst>
          </p:cNvPr>
          <p:cNvPicPr>
            <a:picLocks noChangeAspect="1"/>
          </p:cNvPicPr>
          <p:nvPr/>
        </p:nvPicPr>
        <p:blipFill>
          <a:blip r:embed="rId6"/>
          <a:stretch>
            <a:fillRect/>
          </a:stretch>
        </p:blipFill>
        <p:spPr>
          <a:xfrm>
            <a:off x="4994432" y="3497466"/>
            <a:ext cx="2261017" cy="3406599"/>
          </a:xfrm>
          <a:prstGeom prst="rect">
            <a:avLst/>
          </a:prstGeom>
        </p:spPr>
      </p:pic>
      <p:pic>
        <p:nvPicPr>
          <p:cNvPr id="14" name="Image 13">
            <a:extLst>
              <a:ext uri="{FF2B5EF4-FFF2-40B4-BE49-F238E27FC236}">
                <a16:creationId xmlns:a16="http://schemas.microsoft.com/office/drawing/2014/main" id="{B2E3A469-7487-904F-AB42-13A335B7BD9F}"/>
              </a:ext>
            </a:extLst>
          </p:cNvPr>
          <p:cNvPicPr>
            <a:picLocks noChangeAspect="1"/>
          </p:cNvPicPr>
          <p:nvPr/>
        </p:nvPicPr>
        <p:blipFill>
          <a:blip r:embed="rId7"/>
          <a:stretch>
            <a:fillRect/>
          </a:stretch>
        </p:blipFill>
        <p:spPr>
          <a:xfrm>
            <a:off x="9538369" y="-18569"/>
            <a:ext cx="2759071" cy="3629711"/>
          </a:xfrm>
          <a:prstGeom prst="rect">
            <a:avLst/>
          </a:prstGeom>
        </p:spPr>
      </p:pic>
    </p:spTree>
    <p:extLst>
      <p:ext uri="{BB962C8B-B14F-4D97-AF65-F5344CB8AC3E}">
        <p14:creationId xmlns:p14="http://schemas.microsoft.com/office/powerpoint/2010/main" val="2031314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EBED52-2ECB-7347-B557-E632BD4D5EE5}"/>
              </a:ext>
            </a:extLst>
          </p:cNvPr>
          <p:cNvSpPr>
            <a:spLocks noGrp="1"/>
          </p:cNvSpPr>
          <p:nvPr>
            <p:ph type="title"/>
          </p:nvPr>
        </p:nvSpPr>
        <p:spPr>
          <a:xfrm>
            <a:off x="0" y="1"/>
            <a:ext cx="12165682" cy="1027905"/>
          </a:xfrm>
        </p:spPr>
        <p:txBody>
          <a:bodyPr>
            <a:normAutofit fontScale="90000"/>
          </a:bodyPr>
          <a:lstStyle/>
          <a:p>
            <a:r>
              <a:rPr lang="fr-FR" sz="3100" dirty="0"/>
              <a:t>Maxwell dans le texte !!!</a:t>
            </a:r>
            <a:r>
              <a:rPr lang="en-US" altLang="fr-FR" sz="3100" dirty="0">
                <a:ea typeface="ＭＳ Ｐゴシック" panose="020B0600070205080204" pitchFamily="34" charset="-128"/>
              </a:rPr>
              <a:t> (“The Molecules, </a:t>
            </a:r>
            <a:r>
              <a:rPr lang="fr-FR" altLang="fr-FR" sz="3100" dirty="0">
                <a:ea typeface="ＭＳ Ｐゴシック" panose="020B0600070205080204" pitchFamily="34" charset="-128"/>
              </a:rPr>
              <a:t>Bradford Lecture, British Association for the </a:t>
            </a:r>
            <a:r>
              <a:rPr lang="fr-FR" altLang="fr-FR" sz="3100" dirty="0" err="1">
                <a:ea typeface="ＭＳ Ｐゴシック" panose="020B0600070205080204" pitchFamily="34" charset="-128"/>
              </a:rPr>
              <a:t>Advancement</a:t>
            </a:r>
            <a:r>
              <a:rPr lang="fr-FR" altLang="fr-FR" sz="3100" dirty="0">
                <a:ea typeface="ＭＳ Ｐゴシック" panose="020B0600070205080204" pitchFamily="34" charset="-128"/>
              </a:rPr>
              <a:t> of Science, 22 sept 1873 publié dans </a:t>
            </a:r>
            <a:r>
              <a:rPr lang="fr-FR" sz="3100" i="1" dirty="0"/>
              <a:t>Nature</a:t>
            </a:r>
            <a:r>
              <a:rPr lang="fr-FR" sz="3100" dirty="0"/>
              <a:t> </a:t>
            </a:r>
            <a:r>
              <a:rPr lang="fr-FR" sz="3100" b="1" dirty="0"/>
              <a:t>8</a:t>
            </a:r>
            <a:r>
              <a:rPr lang="fr-FR" sz="3100" dirty="0"/>
              <a:t>, pp. 437–441.</a:t>
            </a:r>
          </a:p>
        </p:txBody>
      </p:sp>
      <p:pic>
        <p:nvPicPr>
          <p:cNvPr id="5" name="Espace réservé du contenu 4">
            <a:extLst>
              <a:ext uri="{FF2B5EF4-FFF2-40B4-BE49-F238E27FC236}">
                <a16:creationId xmlns:a16="http://schemas.microsoft.com/office/drawing/2014/main" id="{6240785C-6DDF-0D4F-969F-417AC9395FF1}"/>
              </a:ext>
            </a:extLst>
          </p:cNvPr>
          <p:cNvPicPr>
            <a:picLocks noGrp="1" noChangeAspect="1"/>
          </p:cNvPicPr>
          <p:nvPr>
            <p:ph idx="1"/>
          </p:nvPr>
        </p:nvPicPr>
        <p:blipFill>
          <a:blip r:embed="rId3"/>
          <a:stretch>
            <a:fillRect/>
          </a:stretch>
        </p:blipFill>
        <p:spPr>
          <a:xfrm>
            <a:off x="0" y="1173428"/>
            <a:ext cx="7470715" cy="5757333"/>
          </a:xfrm>
        </p:spPr>
      </p:pic>
      <p:pic>
        <p:nvPicPr>
          <p:cNvPr id="7" name="Image 6">
            <a:extLst>
              <a:ext uri="{FF2B5EF4-FFF2-40B4-BE49-F238E27FC236}">
                <a16:creationId xmlns:a16="http://schemas.microsoft.com/office/drawing/2014/main" id="{8BBF3E1A-3F50-F64E-B13C-C693819F02D4}"/>
              </a:ext>
            </a:extLst>
          </p:cNvPr>
          <p:cNvPicPr>
            <a:picLocks noChangeAspect="1"/>
          </p:cNvPicPr>
          <p:nvPr/>
        </p:nvPicPr>
        <p:blipFill>
          <a:blip r:embed="rId4"/>
          <a:stretch>
            <a:fillRect/>
          </a:stretch>
        </p:blipFill>
        <p:spPr>
          <a:xfrm>
            <a:off x="7470715" y="1173429"/>
            <a:ext cx="4694967" cy="5757332"/>
          </a:xfrm>
          <a:prstGeom prst="rect">
            <a:avLst/>
          </a:prstGeom>
        </p:spPr>
      </p:pic>
    </p:spTree>
    <p:extLst>
      <p:ext uri="{BB962C8B-B14F-4D97-AF65-F5344CB8AC3E}">
        <p14:creationId xmlns:p14="http://schemas.microsoft.com/office/powerpoint/2010/main" val="3696882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F2672-8DB2-C549-8957-58F0A19C793F}"/>
              </a:ext>
            </a:extLst>
          </p:cNvPr>
          <p:cNvSpPr>
            <a:spLocks noGrp="1"/>
          </p:cNvSpPr>
          <p:nvPr>
            <p:ph type="title"/>
          </p:nvPr>
        </p:nvSpPr>
        <p:spPr/>
        <p:txBody>
          <a:bodyPr/>
          <a:lstStyle/>
          <a:p>
            <a:r>
              <a:rPr lang="fr-FR" dirty="0"/>
              <a:t>La conférence </a:t>
            </a:r>
            <a:r>
              <a:rPr lang="fr-FR"/>
              <a:t>de Bradford </a:t>
            </a:r>
            <a:r>
              <a:rPr lang="fr-FR" dirty="0"/>
              <a:t>(22 sept 1873)</a:t>
            </a:r>
          </a:p>
        </p:txBody>
      </p:sp>
      <p:sp>
        <p:nvSpPr>
          <p:cNvPr id="3" name="Espace réservé du contenu 2">
            <a:extLst>
              <a:ext uri="{FF2B5EF4-FFF2-40B4-BE49-F238E27FC236}">
                <a16:creationId xmlns:a16="http://schemas.microsoft.com/office/drawing/2014/main" id="{089ED503-C497-BF49-8BED-524EA315E840}"/>
              </a:ext>
            </a:extLst>
          </p:cNvPr>
          <p:cNvSpPr>
            <a:spLocks noGrp="1"/>
          </p:cNvSpPr>
          <p:nvPr>
            <p:ph idx="1"/>
          </p:nvPr>
        </p:nvSpPr>
        <p:spPr/>
        <p:txBody>
          <a:bodyPr>
            <a:normAutofit fontScale="92500" lnSpcReduction="20000"/>
          </a:bodyPr>
          <a:lstStyle/>
          <a:p>
            <a:r>
              <a:rPr lang="fr-FR" dirty="0"/>
              <a:t>Dresse l’état de l’art en « science moléculaire »</a:t>
            </a:r>
          </a:p>
          <a:p>
            <a:r>
              <a:rPr lang="fr-FR" dirty="0"/>
              <a:t>Célèbre l’intuition de Démocrite et Lucrèce au sujet de la « diffusion » et des mouvements moléculaires (437b)</a:t>
            </a:r>
          </a:p>
          <a:p>
            <a:r>
              <a:rPr lang="fr-FR" dirty="0"/>
              <a:t>Médite la loi de Boyle  (PV = </a:t>
            </a:r>
            <a:r>
              <a:rPr lang="fr-FR" dirty="0" err="1"/>
              <a:t>C</a:t>
            </a:r>
            <a:r>
              <a:rPr lang="fr-FR" baseline="30000" dirty="0" err="1"/>
              <a:t>te</a:t>
            </a:r>
            <a:r>
              <a:rPr lang="fr-FR" dirty="0"/>
              <a:t>)  (pressure </a:t>
            </a:r>
            <a:r>
              <a:rPr lang="fr-FR" dirty="0" err="1"/>
              <a:t>proportional</a:t>
            </a:r>
            <a:r>
              <a:rPr lang="fr-FR" dirty="0"/>
              <a:t> to </a:t>
            </a:r>
            <a:r>
              <a:rPr lang="fr-FR" dirty="0" err="1"/>
              <a:t>density</a:t>
            </a:r>
            <a:r>
              <a:rPr lang="fr-FR" dirty="0"/>
              <a:t>), la cinétique des gaz, la loi de Gay-Lussac (pressure </a:t>
            </a:r>
            <a:r>
              <a:rPr lang="fr-FR" dirty="0" err="1"/>
              <a:t>proportional</a:t>
            </a:r>
            <a:r>
              <a:rPr lang="fr-FR" dirty="0"/>
              <a:t> to </a:t>
            </a:r>
            <a:r>
              <a:rPr lang="fr-FR" dirty="0" err="1"/>
              <a:t>temperature</a:t>
            </a:r>
            <a:r>
              <a:rPr lang="fr-FR" dirty="0"/>
              <a:t>) , estime la vitesse moyenne d’une molécule d’H</a:t>
            </a:r>
            <a:r>
              <a:rPr lang="fr-FR" baseline="-25000" dirty="0"/>
              <a:t>2</a:t>
            </a:r>
            <a:r>
              <a:rPr lang="fr-FR" dirty="0"/>
              <a:t>, celle des autres gaz</a:t>
            </a:r>
          </a:p>
          <a:p>
            <a:r>
              <a:rPr lang="fr-FR" dirty="0"/>
              <a:t>S’extasie sur « </a:t>
            </a:r>
            <a:r>
              <a:rPr lang="en-US" dirty="0"/>
              <a:t>molecules of air flying about in all directions, at a rate of about seventeen miles in a minute” ,” if this molecular bombardment were to cease, even for an instant, our veins would swell, our breath would leave us, and we should, literally, expire”.(438a)</a:t>
            </a:r>
            <a:r>
              <a:rPr lang="fr-FR" dirty="0"/>
              <a:t> </a:t>
            </a:r>
          </a:p>
          <a:p>
            <a:r>
              <a:rPr lang="fr-FR" dirty="0"/>
              <a:t>Se fend d’une démo avec une petite fiole d’ammoniaque (NH</a:t>
            </a:r>
            <a:r>
              <a:rPr lang="fr-FR" baseline="-25000" dirty="0"/>
              <a:t>3</a:t>
            </a:r>
            <a:r>
              <a:rPr lang="fr-FR" dirty="0"/>
              <a:t>)</a:t>
            </a:r>
          </a:p>
          <a:p>
            <a:r>
              <a:rPr lang="fr-FR" dirty="0"/>
              <a:t>Médite sur la méthode statistique en physique moléculaire</a:t>
            </a:r>
          </a:p>
        </p:txBody>
      </p:sp>
    </p:spTree>
    <p:extLst>
      <p:ext uri="{BB962C8B-B14F-4D97-AF65-F5344CB8AC3E}">
        <p14:creationId xmlns:p14="http://schemas.microsoft.com/office/powerpoint/2010/main" val="2729744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5694D1-14F1-8246-8111-E5795B3E3C4C}"/>
              </a:ext>
            </a:extLst>
          </p:cNvPr>
          <p:cNvSpPr>
            <a:spLocks noGrp="1"/>
          </p:cNvSpPr>
          <p:nvPr>
            <p:ph type="title"/>
          </p:nvPr>
        </p:nvSpPr>
        <p:spPr>
          <a:xfrm>
            <a:off x="5215466" y="365126"/>
            <a:ext cx="6138333" cy="583142"/>
          </a:xfrm>
        </p:spPr>
        <p:txBody>
          <a:bodyPr>
            <a:normAutofit fontScale="90000"/>
          </a:bodyPr>
          <a:lstStyle/>
          <a:p>
            <a:r>
              <a:rPr lang="fr-FR" dirty="0"/>
              <a:t>Sous le désordre, la précision</a:t>
            </a:r>
          </a:p>
        </p:txBody>
      </p:sp>
      <p:sp>
        <p:nvSpPr>
          <p:cNvPr id="3" name="Espace réservé du contenu 2">
            <a:extLst>
              <a:ext uri="{FF2B5EF4-FFF2-40B4-BE49-F238E27FC236}">
                <a16:creationId xmlns:a16="http://schemas.microsoft.com/office/drawing/2014/main" id="{AB858BA4-1386-D848-876E-99C0C8B7A243}"/>
              </a:ext>
            </a:extLst>
          </p:cNvPr>
          <p:cNvSpPr>
            <a:spLocks noGrp="1"/>
          </p:cNvSpPr>
          <p:nvPr>
            <p:ph idx="1"/>
          </p:nvPr>
        </p:nvSpPr>
        <p:spPr>
          <a:xfrm>
            <a:off x="304800" y="948268"/>
            <a:ext cx="11887200" cy="5909732"/>
          </a:xfrm>
        </p:spPr>
        <p:txBody>
          <a:bodyPr>
            <a:normAutofit fontScale="77500" lnSpcReduction="20000"/>
          </a:bodyPr>
          <a:lstStyle/>
          <a:p>
            <a:r>
              <a:rPr lang="fr-FR" sz="4600" dirty="0"/>
              <a:t>« The </a:t>
            </a:r>
            <a:r>
              <a:rPr lang="fr-FR" sz="4600" dirty="0" err="1"/>
              <a:t>molecules</a:t>
            </a:r>
            <a:r>
              <a:rPr lang="fr-FR" sz="4600" dirty="0"/>
              <a:t> are </a:t>
            </a:r>
            <a:r>
              <a:rPr lang="fr-FR" sz="4600" dirty="0" err="1"/>
              <a:t>conformed</a:t>
            </a:r>
            <a:r>
              <a:rPr lang="fr-FR" sz="4600" dirty="0"/>
              <a:t> to a constant type </a:t>
            </a:r>
            <a:r>
              <a:rPr lang="fr-FR" sz="4600" dirty="0" err="1"/>
              <a:t>with</a:t>
            </a:r>
            <a:r>
              <a:rPr lang="fr-FR" sz="4600" dirty="0"/>
              <a:t> a </a:t>
            </a:r>
            <a:r>
              <a:rPr lang="fr-FR" sz="4600" dirty="0" err="1"/>
              <a:t>precision</a:t>
            </a:r>
            <a:r>
              <a:rPr lang="fr-FR" sz="4600" dirty="0"/>
              <a:t> </a:t>
            </a:r>
            <a:r>
              <a:rPr lang="fr-FR" sz="4600" dirty="0" err="1"/>
              <a:t>which</a:t>
            </a:r>
            <a:r>
              <a:rPr lang="fr-FR" sz="4600" dirty="0"/>
              <a:t> </a:t>
            </a:r>
            <a:r>
              <a:rPr lang="fr-FR" sz="4600" dirty="0" err="1"/>
              <a:t>is</a:t>
            </a:r>
            <a:r>
              <a:rPr lang="fr-FR" sz="4600" dirty="0"/>
              <a:t> not to </a:t>
            </a:r>
            <a:r>
              <a:rPr lang="fr-FR" sz="4600" dirty="0" err="1"/>
              <a:t>be</a:t>
            </a:r>
            <a:r>
              <a:rPr lang="fr-FR" sz="4600" dirty="0"/>
              <a:t> </a:t>
            </a:r>
            <a:r>
              <a:rPr lang="fr-FR" sz="4600" dirty="0" err="1"/>
              <a:t>found</a:t>
            </a:r>
            <a:r>
              <a:rPr lang="fr-FR" sz="4600" dirty="0"/>
              <a:t> in the sensible </a:t>
            </a:r>
            <a:r>
              <a:rPr lang="fr-FR" sz="4600" dirty="0" err="1"/>
              <a:t>properties</a:t>
            </a:r>
            <a:r>
              <a:rPr lang="fr-FR" sz="4600" dirty="0"/>
              <a:t> of the bodies </a:t>
            </a:r>
            <a:r>
              <a:rPr lang="fr-FR" sz="4600" dirty="0" err="1"/>
              <a:t>which</a:t>
            </a:r>
            <a:r>
              <a:rPr lang="fr-FR" sz="4600" dirty="0"/>
              <a:t> </a:t>
            </a:r>
            <a:r>
              <a:rPr lang="fr-FR" sz="4600" dirty="0" err="1"/>
              <a:t>they</a:t>
            </a:r>
            <a:r>
              <a:rPr lang="fr-FR" sz="4600" dirty="0"/>
              <a:t> </a:t>
            </a:r>
            <a:r>
              <a:rPr lang="fr-FR" sz="4600" dirty="0" err="1"/>
              <a:t>constitute</a:t>
            </a:r>
            <a:r>
              <a:rPr lang="fr-FR" sz="4600" dirty="0"/>
              <a:t>. In the first place the mass of </a:t>
            </a:r>
            <a:r>
              <a:rPr lang="fr-FR" sz="4600" dirty="0" err="1"/>
              <a:t>each</a:t>
            </a:r>
            <a:r>
              <a:rPr lang="fr-FR" sz="4600" dirty="0"/>
              <a:t> </a:t>
            </a:r>
            <a:r>
              <a:rPr lang="fr-FR" sz="4600" dirty="0" err="1"/>
              <a:t>individual</a:t>
            </a:r>
            <a:r>
              <a:rPr lang="fr-FR" sz="4600" dirty="0"/>
              <a:t> </a:t>
            </a:r>
            <a:r>
              <a:rPr lang="fr-FR" sz="4600" dirty="0" err="1"/>
              <a:t>molecule</a:t>
            </a:r>
            <a:r>
              <a:rPr lang="fr-FR" sz="4600" dirty="0"/>
              <a:t>, and all </a:t>
            </a:r>
            <a:r>
              <a:rPr lang="fr-FR" sz="4600" dirty="0" err="1"/>
              <a:t>its</a:t>
            </a:r>
            <a:r>
              <a:rPr lang="fr-FR" sz="4600" dirty="0"/>
              <a:t> </a:t>
            </a:r>
            <a:r>
              <a:rPr lang="fr-FR" sz="4600" dirty="0" err="1"/>
              <a:t>other</a:t>
            </a:r>
            <a:r>
              <a:rPr lang="fr-FR" sz="4600" dirty="0"/>
              <a:t> </a:t>
            </a:r>
            <a:r>
              <a:rPr lang="fr-FR" sz="4600" dirty="0" err="1"/>
              <a:t>properties</a:t>
            </a:r>
            <a:r>
              <a:rPr lang="fr-FR" sz="4600" dirty="0"/>
              <a:t>, are </a:t>
            </a:r>
            <a:r>
              <a:rPr lang="fr-FR" sz="4600" dirty="0" err="1"/>
              <a:t>absolutely</a:t>
            </a:r>
            <a:r>
              <a:rPr lang="fr-FR" sz="4600" dirty="0"/>
              <a:t> </a:t>
            </a:r>
            <a:r>
              <a:rPr lang="fr-FR" sz="4600" dirty="0" err="1"/>
              <a:t>unalterable</a:t>
            </a:r>
            <a:r>
              <a:rPr lang="fr-FR" sz="4600" dirty="0"/>
              <a:t>. In the second place the </a:t>
            </a:r>
            <a:r>
              <a:rPr lang="fr-FR" sz="4600" dirty="0" err="1"/>
              <a:t>properties</a:t>
            </a:r>
            <a:r>
              <a:rPr lang="fr-FR" sz="4600" dirty="0"/>
              <a:t> of all </a:t>
            </a:r>
            <a:r>
              <a:rPr lang="fr-FR" sz="4600" dirty="0" err="1"/>
              <a:t>molecules</a:t>
            </a:r>
            <a:r>
              <a:rPr lang="fr-FR" sz="4600" dirty="0"/>
              <a:t> of the </a:t>
            </a:r>
            <a:r>
              <a:rPr lang="fr-FR" sz="4600" dirty="0" err="1"/>
              <a:t>same</a:t>
            </a:r>
            <a:r>
              <a:rPr lang="fr-FR" sz="4600" dirty="0"/>
              <a:t> </a:t>
            </a:r>
            <a:r>
              <a:rPr lang="fr-FR" sz="4600" dirty="0" err="1"/>
              <a:t>kind</a:t>
            </a:r>
            <a:r>
              <a:rPr lang="fr-FR" sz="4600" dirty="0"/>
              <a:t> are </a:t>
            </a:r>
            <a:r>
              <a:rPr lang="fr-FR" sz="4600" dirty="0" err="1"/>
              <a:t>absolutely</a:t>
            </a:r>
            <a:r>
              <a:rPr lang="fr-FR" sz="4600" dirty="0"/>
              <a:t> </a:t>
            </a:r>
            <a:r>
              <a:rPr lang="fr-FR" sz="4600" dirty="0" err="1"/>
              <a:t>identical</a:t>
            </a:r>
            <a:r>
              <a:rPr lang="fr-FR" sz="4600" dirty="0"/>
              <a:t> ».</a:t>
            </a:r>
          </a:p>
          <a:p>
            <a:endParaRPr lang="fr-FR" dirty="0"/>
          </a:p>
          <a:p>
            <a:endParaRPr lang="fr-FR" dirty="0"/>
          </a:p>
          <a:p>
            <a:pPr marL="0" indent="0">
              <a:buNone/>
            </a:pPr>
            <a:r>
              <a:rPr lang="fr-FR" sz="4600" dirty="0"/>
              <a:t>Maxwell s’émerveille qu’en dépit  de la non traçabilité des molécules en quantités molaires, les combinaisons de volumes de gaz soient aussi précises : « </a:t>
            </a:r>
            <a:r>
              <a:rPr lang="fr-FR" sz="4600" dirty="0" err="1"/>
              <a:t>Take</a:t>
            </a:r>
            <a:r>
              <a:rPr lang="fr-FR" sz="4600" dirty="0"/>
              <a:t> </a:t>
            </a:r>
            <a:r>
              <a:rPr lang="fr-FR" sz="4600" dirty="0" err="1"/>
              <a:t>two</a:t>
            </a:r>
            <a:r>
              <a:rPr lang="fr-FR" sz="4600" dirty="0"/>
              <a:t> litres of </a:t>
            </a:r>
            <a:r>
              <a:rPr lang="fr-FR" sz="4600" dirty="0" err="1"/>
              <a:t>any</a:t>
            </a:r>
            <a:r>
              <a:rPr lang="fr-FR" sz="4600" dirty="0"/>
              <a:t> </a:t>
            </a:r>
            <a:r>
              <a:rPr lang="fr-FR" sz="4600" dirty="0" err="1"/>
              <a:t>specimen</a:t>
            </a:r>
            <a:r>
              <a:rPr lang="fr-FR" sz="4600" dirty="0"/>
              <a:t> of </a:t>
            </a:r>
            <a:r>
              <a:rPr lang="fr-FR" sz="4600" dirty="0" err="1"/>
              <a:t>hydrogen</a:t>
            </a:r>
            <a:r>
              <a:rPr lang="fr-FR" sz="4600" dirty="0"/>
              <a:t>, </a:t>
            </a:r>
            <a:r>
              <a:rPr lang="fr-FR" sz="4600" dirty="0" err="1"/>
              <a:t>it</a:t>
            </a:r>
            <a:r>
              <a:rPr lang="fr-FR" sz="4600" dirty="0"/>
              <a:t> </a:t>
            </a:r>
            <a:r>
              <a:rPr lang="fr-FR" sz="4600" dirty="0" err="1"/>
              <a:t>will</a:t>
            </a:r>
            <a:r>
              <a:rPr lang="fr-FR" sz="4600" dirty="0"/>
              <a:t> combine </a:t>
            </a:r>
            <a:r>
              <a:rPr lang="fr-FR" sz="4600" dirty="0" err="1"/>
              <a:t>with</a:t>
            </a:r>
            <a:r>
              <a:rPr lang="fr-FR" sz="4600" dirty="0"/>
              <a:t> </a:t>
            </a:r>
            <a:r>
              <a:rPr lang="fr-FR" sz="4600" dirty="0" err="1"/>
              <a:t>exactly</a:t>
            </a:r>
            <a:r>
              <a:rPr lang="fr-FR" sz="4600" dirty="0"/>
              <a:t> one litre of </a:t>
            </a:r>
            <a:r>
              <a:rPr lang="fr-FR" sz="4600" dirty="0" err="1"/>
              <a:t>any</a:t>
            </a:r>
            <a:r>
              <a:rPr lang="fr-FR" sz="4600" dirty="0"/>
              <a:t> </a:t>
            </a:r>
            <a:r>
              <a:rPr lang="fr-FR" sz="4600" dirty="0" err="1"/>
              <a:t>specimen</a:t>
            </a:r>
            <a:r>
              <a:rPr lang="fr-FR" sz="4600" dirty="0"/>
              <a:t> of </a:t>
            </a:r>
            <a:r>
              <a:rPr lang="fr-FR" sz="4600" dirty="0" err="1"/>
              <a:t>oxygen</a:t>
            </a:r>
            <a:r>
              <a:rPr lang="fr-FR" sz="4600" dirty="0"/>
              <a:t>, and </a:t>
            </a:r>
            <a:r>
              <a:rPr lang="fr-FR" sz="4600" dirty="0" err="1"/>
              <a:t>will</a:t>
            </a:r>
            <a:r>
              <a:rPr lang="fr-FR" sz="4600" dirty="0"/>
              <a:t> </a:t>
            </a:r>
            <a:r>
              <a:rPr lang="fr-FR" sz="4600" dirty="0" err="1"/>
              <a:t>form</a:t>
            </a:r>
            <a:r>
              <a:rPr lang="fr-FR" sz="4600" dirty="0"/>
              <a:t> </a:t>
            </a:r>
            <a:r>
              <a:rPr lang="fr-FR" sz="4600" dirty="0" err="1"/>
              <a:t>exac!ly</a:t>
            </a:r>
            <a:r>
              <a:rPr lang="fr-FR" sz="4600" dirty="0"/>
              <a:t> </a:t>
            </a:r>
            <a:r>
              <a:rPr lang="fr-FR" sz="4600" dirty="0" err="1"/>
              <a:t>two</a:t>
            </a:r>
            <a:r>
              <a:rPr lang="fr-FR" sz="4600" dirty="0"/>
              <a:t> litres of the </a:t>
            </a:r>
            <a:r>
              <a:rPr lang="fr-FR" sz="4600" dirty="0" err="1"/>
              <a:t>vapour</a:t>
            </a:r>
            <a:r>
              <a:rPr lang="fr-FR" sz="4600" dirty="0"/>
              <a:t> of water ».(440b)</a:t>
            </a:r>
          </a:p>
        </p:txBody>
      </p:sp>
    </p:spTree>
    <p:extLst>
      <p:ext uri="{BB962C8B-B14F-4D97-AF65-F5344CB8AC3E}">
        <p14:creationId xmlns:p14="http://schemas.microsoft.com/office/powerpoint/2010/main" val="321346685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1584</Words>
  <Application>Microsoft Office PowerPoint</Application>
  <PresentationFormat>Grand écran</PresentationFormat>
  <Paragraphs>73</Paragraphs>
  <Slides>19</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ＭＳ Ｐゴシック</vt:lpstr>
      <vt:lpstr>Arial</vt:lpstr>
      <vt:lpstr>Calibri</vt:lpstr>
      <vt:lpstr>Calibri Light</vt:lpstr>
      <vt:lpstr>Thème Office</vt:lpstr>
      <vt:lpstr>Maxwell et le serpent de mer scientifico-religieux</vt:lpstr>
      <vt:lpstr>  C’est reparti pour un tour ! (sortie en librairie le 13 octobre 2021)</vt:lpstr>
      <vt:lpstr>Présentation PowerPoint</vt:lpstr>
      <vt:lpstr>Pourquoi c’est une arnaque ? </vt:lpstr>
      <vt:lpstr>« LA » science bienfaitrice / asservissante ? </vt:lpstr>
      <vt:lpstr>D’illustres (et fâcheux ?) précédents</vt:lpstr>
      <vt:lpstr>Maxwell dans le texte !!! (“The Molecules, Bradford Lecture, British Association for the Advancement of Science, 22 sept 1873 publié dans Nature 8, pp. 437–441.</vt:lpstr>
      <vt:lpstr>La conférence de Bradford (22 sept 1873)</vt:lpstr>
      <vt:lpstr>Sous le désordre, la précision</vt:lpstr>
      <vt:lpstr>Des  structures universelles ? </vt:lpstr>
      <vt:lpstr>Présentation PowerPoint</vt:lpstr>
      <vt:lpstr>Présentation PowerPoint</vt:lpstr>
      <vt:lpstr>STOP !!!!!</vt:lpstr>
      <vt:lpstr>Présentation PowerPoint</vt:lpstr>
      <vt:lpstr>L’argument deBacon (Essays, XVI, 1612)</vt:lpstr>
      <vt:lpstr> Maxwell, Molecules, and Evolution  by Charles Petzold : enquête sur l’instrumentalization de “Molecules” https://www.charlespetzold.com/etc/MaxwellMoleculesAndEvolution.html   </vt:lpstr>
      <vt:lpstr>Une sage abstention…</vt:lpstr>
      <vt:lpstr>Présentation PowerPoint</vt:lpstr>
      <vt:lpstr>Patience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Microsoft Office</dc:creator>
  <cp:lastModifiedBy>Philippe Nabonnand</cp:lastModifiedBy>
  <cp:revision>47</cp:revision>
  <dcterms:created xsi:type="dcterms:W3CDTF">2021-10-22T12:26:19Z</dcterms:created>
  <dcterms:modified xsi:type="dcterms:W3CDTF">2021-11-05T11:20:51Z</dcterms:modified>
</cp:coreProperties>
</file>