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59" r:id="rId2"/>
    <p:sldId id="460" r:id="rId3"/>
    <p:sldId id="461" r:id="rId4"/>
    <p:sldId id="462" r:id="rId5"/>
    <p:sldId id="463" r:id="rId6"/>
    <p:sldId id="464" r:id="rId7"/>
    <p:sldId id="466" r:id="rId8"/>
    <p:sldId id="465" r:id="rId9"/>
    <p:sldId id="467" r:id="rId10"/>
    <p:sldId id="468" r:id="rId11"/>
    <p:sldId id="469" r:id="rId12"/>
    <p:sldId id="470" r:id="rId13"/>
    <p:sldId id="471" r:id="rId14"/>
    <p:sldId id="472" r:id="rId15"/>
  </p:sldIdLst>
  <p:sldSz cx="12192000" cy="6858000"/>
  <p:notesSz cx="6858000" cy="9144000"/>
  <p:custDataLst>
    <p:tags r:id="rId19"/>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uite élémen,ts communs" id="{DC807CE2-6717-4DDF-8E22-895C2C4335C5}">
          <p14:sldIdLst>
            <p14:sldId id="459"/>
            <p14:sldId id="460"/>
            <p14:sldId id="461"/>
            <p14:sldId id="462"/>
            <p14:sldId id="463"/>
            <p14:sldId id="464"/>
            <p14:sldId id="466"/>
            <p14:sldId id="465"/>
            <p14:sldId id="467"/>
            <p14:sldId id="468"/>
            <p14:sldId id="469"/>
            <p14:sldId id="470"/>
            <p14:sldId id="471"/>
            <p14:sldId id="472"/>
          </p14:sldIdLst>
        </p14:section>
      </p14:sectionLst>
    </p:ex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K" initials="C" lastIdx="3"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619" autoAdjust="0"/>
    <p:restoredTop sz="86406" autoAdjust="0"/>
  </p:normalViewPr>
  <p:slideViewPr>
    <p:cSldViewPr>
      <p:cViewPr varScale="1">
        <p:scale>
          <a:sx n="59" d="100"/>
          <a:sy n="59" d="100"/>
        </p:scale>
        <p:origin x="-112" y="-432"/>
      </p:cViewPr>
      <p:guideLst>
        <p:guide orient="horz" pos="2160"/>
        <p:guide pos="3840"/>
      </p:guideLst>
    </p:cSldViewPr>
  </p:slideViewPr>
  <p:outlineViewPr>
    <p:cViewPr>
      <p:scale>
        <a:sx n="33" d="100"/>
        <a:sy n="33" d="100"/>
      </p:scale>
      <p:origin x="0" y="-60112"/>
    </p:cViewPr>
  </p:outlineViewPr>
  <p:notesTextViewPr>
    <p:cViewPr>
      <p:scale>
        <a:sx n="1" d="1"/>
        <a:sy n="1" d="1"/>
      </p:scale>
      <p:origin x="0" y="0"/>
    </p:cViewPr>
  </p:notesTextViewPr>
  <p:sorterViewPr>
    <p:cViewPr>
      <p:scale>
        <a:sx n="135" d="100"/>
        <a:sy n="135" d="100"/>
      </p:scale>
      <p:origin x="0" y="0"/>
    </p:cViewPr>
  </p:sorterViewPr>
  <p:notesViewPr>
    <p:cSldViewPr>
      <p:cViewPr varScale="1">
        <p:scale>
          <a:sx n="72" d="100"/>
          <a:sy n="72" d="100"/>
        </p:scale>
        <p:origin x="2724" y="64"/>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commentAuthors" Target="commentAuthors.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handoutMaster" Target="handoutMasters/handoutMaster1.xml"/><Relationship Id="rId18" Type="http://schemas.openxmlformats.org/officeDocument/2006/relationships/printerSettings" Target="printerSettings/printerSettings1.bin"/><Relationship Id="rId19" Type="http://schemas.openxmlformats.org/officeDocument/2006/relationships/tags" Target="tags/tag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D46C2BB-7B61-4C17-8740-CCC8ACE82583}" type="datetimeFigureOut">
              <a:rPr lang="fr-FR" smtClean="0"/>
              <a:t>08/12/16</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8FFA479-22DF-478A-9B62-F5501698B841}" type="slidenum">
              <a:rPr lang="fr-FR" smtClean="0"/>
              <a:t>‹#›</a:t>
            </a:fld>
            <a:endParaRPr lang="fr-FR"/>
          </a:p>
        </p:txBody>
      </p:sp>
    </p:spTree>
    <p:extLst>
      <p:ext uri="{BB962C8B-B14F-4D97-AF65-F5344CB8AC3E}">
        <p14:creationId xmlns:p14="http://schemas.microsoft.com/office/powerpoint/2010/main" val="38979922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AE97C89-2BD0-4CF0-98DA-102D54DC2327}" type="datetimeFigureOut">
              <a:rPr lang="fr-FR" smtClean="0"/>
              <a:pPr/>
              <a:t>08/12/16</a:t>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ECE1BF2-AC88-4B3B-BA72-94FB85064047}" type="slidenum">
              <a:rPr lang="fr-FR" smtClean="0"/>
              <a:pPr/>
              <a:t>‹#›</a:t>
            </a:fld>
            <a:endParaRPr lang="fr-FR"/>
          </a:p>
        </p:txBody>
      </p:sp>
    </p:spTree>
    <p:extLst>
      <p:ext uri="{BB962C8B-B14F-4D97-AF65-F5344CB8AC3E}">
        <p14:creationId xmlns:p14="http://schemas.microsoft.com/office/powerpoint/2010/main" val="1379030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Espace réservé de l'image des diapositives 1"/>
          <p:cNvSpPr>
            <a:spLocks noGrp="1" noRot="1" noChangeAspect="1"/>
          </p:cNvSpPr>
          <p:nvPr>
            <p:ph type="sldImg"/>
          </p:nvPr>
        </p:nvSpPr>
        <p:spPr>
          <a:ln/>
        </p:spPr>
      </p:sp>
      <p:sp>
        <p:nvSpPr>
          <p:cNvPr id="21506"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atin typeface="Arial" charset="0"/>
                <a:ea typeface="ＭＳ Ｐゴシック" charset="0"/>
                <a:cs typeface="ＭＳ Ｐゴシック" charset="0"/>
              </a:rPr>
              <a:t>le respect impérieux d’un </a:t>
            </a:r>
            <a:r>
              <a:rPr lang="fr-FR" b="1">
                <a:latin typeface="Arial" charset="0"/>
                <a:ea typeface="ＭＳ Ｐゴシック" charset="0"/>
                <a:cs typeface="ＭＳ Ｐゴシック" charset="0"/>
              </a:rPr>
              <a:t>format court : 10 à 15 minutes</a:t>
            </a:r>
            <a:r>
              <a:rPr lang="fr-FR">
                <a:latin typeface="Arial" charset="0"/>
                <a:ea typeface="ＭＳ Ｐゴシック" charset="0"/>
                <a:cs typeface="ＭＳ Ｐゴシック" charset="0"/>
              </a:rPr>
              <a:t> maximum. Ce format est un excellent compromis entre la délivrance d’un nombre suffisant de connaissances et une attention retenue jusqu’à la fin. Tous les présents ont appris des choses au travers de chaque podcast.</a:t>
            </a:r>
          </a:p>
          <a:p>
            <a:r>
              <a:rPr lang="fr-FR">
                <a:latin typeface="Arial" charset="0"/>
                <a:ea typeface="ＭＳ Ｐゴシック" charset="0"/>
                <a:cs typeface="ＭＳ Ｐゴシック" charset="0"/>
              </a:rPr>
              <a:t>le podcast doit être compris comme la </a:t>
            </a:r>
            <a:r>
              <a:rPr lang="fr-FR" b="1">
                <a:latin typeface="Arial" charset="0"/>
                <a:ea typeface="ＭＳ Ｐゴシック" charset="0"/>
                <a:cs typeface="ＭＳ Ｐゴシック" charset="0"/>
              </a:rPr>
              <a:t>vision d’un expert</a:t>
            </a:r>
            <a:r>
              <a:rPr lang="fr-FR">
                <a:latin typeface="Arial" charset="0"/>
                <a:ea typeface="ＭＳ Ｐゴシック" charset="0"/>
                <a:cs typeface="ＭＳ Ｐゴシック" charset="0"/>
              </a:rPr>
              <a:t> qui souligne les points capitaux et fait éviter les pièges de la question (plus value enseignante importante avec choix pédagogiques ++, à l’opposé de toute recherche d’exhaustivité)</a:t>
            </a:r>
          </a:p>
          <a:p>
            <a:r>
              <a:rPr lang="fr-FR">
                <a:latin typeface="Arial" charset="0"/>
                <a:ea typeface="ＭＳ Ｐゴシック" charset="0"/>
                <a:cs typeface="ＭＳ Ｐゴシック" charset="0"/>
              </a:rPr>
              <a:t>l’annonce au début du podcast des </a:t>
            </a:r>
            <a:r>
              <a:rPr lang="fr-FR" b="1">
                <a:latin typeface="Arial" charset="0"/>
                <a:ea typeface="ＭＳ Ｐゴシック" charset="0"/>
                <a:cs typeface="ＭＳ Ｐゴシック" charset="0"/>
              </a:rPr>
              <a:t>objectifs pédagogiques</a:t>
            </a:r>
            <a:r>
              <a:rPr lang="fr-FR">
                <a:latin typeface="Arial" charset="0"/>
                <a:ea typeface="ＭＳ Ｐゴシック" charset="0"/>
                <a:cs typeface="ＭＳ Ｐゴシック" charset="0"/>
              </a:rPr>
              <a:t> et du </a:t>
            </a:r>
            <a:r>
              <a:rPr lang="fr-FR" b="1">
                <a:latin typeface="Arial" charset="0"/>
                <a:ea typeface="ＭＳ Ｐゴシック" charset="0"/>
                <a:cs typeface="ＭＳ Ｐゴシック" charset="0"/>
              </a:rPr>
              <a:t>plan</a:t>
            </a:r>
            <a:r>
              <a:rPr lang="fr-FR">
                <a:latin typeface="Arial" charset="0"/>
                <a:ea typeface="ＭＳ Ｐゴシック" charset="0"/>
                <a:cs typeface="ＭＳ Ｐゴシック" charset="0"/>
              </a:rPr>
              <a:t> de l’item est souhaité. Ce dernier sera répété tout au long du podcast, de façon à savoir à tout moment où l’on se trouve dans la question</a:t>
            </a:r>
          </a:p>
          <a:p>
            <a:r>
              <a:rPr lang="fr-FR">
                <a:latin typeface="Arial" charset="0"/>
                <a:ea typeface="ＭＳ Ｐゴシック" charset="0"/>
                <a:cs typeface="ＭＳ Ｐゴシック" charset="0"/>
              </a:rPr>
              <a:t>le podcast doit se terminer par un </a:t>
            </a:r>
            <a:r>
              <a:rPr lang="fr-FR" b="1">
                <a:latin typeface="Arial" charset="0"/>
                <a:ea typeface="ＭＳ Ｐゴシック" charset="0"/>
                <a:cs typeface="ＭＳ Ｐゴシック" charset="0"/>
              </a:rPr>
              <a:t>rappel des points importants</a:t>
            </a:r>
            <a:r>
              <a:rPr lang="fr-FR">
                <a:latin typeface="Arial" charset="0"/>
                <a:ea typeface="ＭＳ Ｐゴシック" charset="0"/>
                <a:cs typeface="ＭＳ Ｐゴシック" charset="0"/>
              </a:rPr>
              <a:t> (ultrasynthèse didactique qui pourrait servir de fiche ECN pour l’item – notion de « take-home message)</a:t>
            </a:r>
          </a:p>
          <a:p>
            <a:r>
              <a:rPr lang="fr-FR">
                <a:latin typeface="Arial" charset="0"/>
                <a:ea typeface="ＭＳ Ｐゴシック" charset="0"/>
                <a:cs typeface="ＭＳ Ｐゴシック" charset="0"/>
              </a:rPr>
              <a:t>La </a:t>
            </a:r>
            <a:r>
              <a:rPr lang="fr-FR" b="1">
                <a:latin typeface="Arial" charset="0"/>
                <a:ea typeface="ＭＳ Ｐゴシック" charset="0"/>
                <a:cs typeface="ＭＳ Ｐゴシック" charset="0"/>
              </a:rPr>
              <a:t>présentation de l’enseignant</a:t>
            </a:r>
            <a:r>
              <a:rPr lang="fr-FR">
                <a:latin typeface="Arial" charset="0"/>
                <a:ea typeface="ＭＳ Ｐゴシック" charset="0"/>
                <a:cs typeface="ＭＳ Ｐゴシック" charset="0"/>
              </a:rPr>
              <a:t>, au moins au début puis à différents moments du podcast est importante pour donner de la vie à l’exercice et relancer l’attention de l’auditeur</a:t>
            </a:r>
          </a:p>
          <a:p>
            <a:r>
              <a:rPr lang="fr-FR">
                <a:latin typeface="Arial" charset="0"/>
                <a:ea typeface="ＭＳ Ｐゴシック" charset="0"/>
                <a:cs typeface="ＭＳ Ｐゴシック" charset="0"/>
              </a:rPr>
              <a:t>Une totale </a:t>
            </a:r>
            <a:r>
              <a:rPr lang="fr-FR" b="1">
                <a:latin typeface="Arial" charset="0"/>
                <a:ea typeface="ＭＳ Ｐゴシック" charset="0"/>
                <a:cs typeface="ＭＳ Ｐゴシック" charset="0"/>
              </a:rPr>
              <a:t>liberté</a:t>
            </a:r>
            <a:r>
              <a:rPr lang="fr-FR">
                <a:latin typeface="Arial" charset="0"/>
                <a:ea typeface="ＭＳ Ｐゴシック" charset="0"/>
                <a:cs typeface="ＭＳ Ｐゴシック" charset="0"/>
              </a:rPr>
              <a:t> est laissée à l’enseignant entre présentation magistrale de la question ou appui sur un cas clinique pour délivrer les messages importants</a:t>
            </a:r>
          </a:p>
          <a:p>
            <a:r>
              <a:rPr lang="fr-FR">
                <a:latin typeface="Arial" charset="0"/>
                <a:ea typeface="ＭＳ Ｐゴシック" charset="0"/>
                <a:cs typeface="ＭＳ Ｐゴシック" charset="0"/>
              </a:rPr>
              <a:t>L’uniformisation sur la forme au travers d’une charte graphique unique fait encore débat car la diversité semble permettre pour certains une meilleure mémoire visuelle des podcasts</a:t>
            </a:r>
          </a:p>
          <a:p>
            <a:endParaRPr lang="fr-FR">
              <a:latin typeface="Arial" charset="0"/>
              <a:ea typeface="ＭＳ Ｐゴシック" charset="0"/>
              <a:cs typeface="ＭＳ Ｐゴシック" charset="0"/>
            </a:endParaRPr>
          </a:p>
        </p:txBody>
      </p:sp>
      <p:sp>
        <p:nvSpPr>
          <p:cNvPr id="21507"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cs typeface="ＭＳ Ｐゴシック" charset="0"/>
              </a:defRPr>
            </a:lvl2pPr>
            <a:lvl3pPr marL="1143000" indent="-228600">
              <a:defRPr sz="2400" b="1">
                <a:solidFill>
                  <a:schemeClr val="tx1"/>
                </a:solidFill>
                <a:latin typeface="Arial" charset="0"/>
                <a:ea typeface="ＭＳ Ｐゴシック" charset="0"/>
                <a:cs typeface="ＭＳ Ｐゴシック" charset="0"/>
              </a:defRPr>
            </a:lvl3pPr>
            <a:lvl4pPr marL="1600200" indent="-228600">
              <a:defRPr sz="2400" b="1">
                <a:solidFill>
                  <a:schemeClr val="tx1"/>
                </a:solidFill>
                <a:latin typeface="Arial" charset="0"/>
                <a:ea typeface="ＭＳ Ｐゴシック" charset="0"/>
                <a:cs typeface="ＭＳ Ｐゴシック" charset="0"/>
              </a:defRPr>
            </a:lvl4pPr>
            <a:lvl5pPr marL="2057400" indent="-228600">
              <a:defRPr sz="2400" b="1">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cs typeface="ＭＳ Ｐゴシック" charset="0"/>
              </a:defRPr>
            </a:lvl9pPr>
          </a:lstStyle>
          <a:p>
            <a:fld id="{A8984D7F-3CC1-BA43-8B51-E60DDAB76A21}" type="slidenum">
              <a:rPr lang="fr-FR" sz="1200" b="0"/>
              <a:pPr/>
              <a:t>5</a:t>
            </a:fld>
            <a:endParaRPr lang="fr-FR" sz="1200" b="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8"/>
            <a:ext cx="10363200" cy="1470025"/>
          </a:xfrm>
        </p:spPr>
        <p:txBody>
          <a:bodyPr>
            <a:normAutofit/>
          </a:bodyPr>
          <a:lstStyle>
            <a:lvl1pPr>
              <a:defRPr sz="6000"/>
            </a:lvl1pPr>
          </a:lstStyle>
          <a:p>
            <a:r>
              <a:rPr lang="fr-FR" smtClean="0"/>
              <a:t>Modifiez le style du titre</a:t>
            </a:r>
            <a:endParaRPr lang="fr-FR"/>
          </a:p>
        </p:txBody>
      </p:sp>
      <p:sp>
        <p:nvSpPr>
          <p:cNvPr id="3" name="Sous-titre 2"/>
          <p:cNvSpPr>
            <a:spLocks noGrp="1"/>
          </p:cNvSpPr>
          <p:nvPr>
            <p:ph type="subTitle" idx="1"/>
          </p:nvPr>
        </p:nvSpPr>
        <p:spPr>
          <a:xfrm>
            <a:off x="1828800" y="3886200"/>
            <a:ext cx="8534400" cy="1752600"/>
          </a:xfrm>
        </p:spPr>
        <p:txBody>
          <a:bodyPr>
            <a:normAutofit/>
          </a:bodyPr>
          <a:lstStyle>
            <a:lvl1pPr marL="0" indent="0" algn="ctr">
              <a:buNone/>
              <a:defRPr sz="4000">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3777AE8C-BFC9-40E4-BE60-55061B9729EC}" type="datetimeFigureOut">
              <a:rPr lang="fr-FR" smtClean="0"/>
              <a:pPr/>
              <a:t>08/12/16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F51444D-03DA-4965-A8FE-FF1391AB5362}" type="slidenum">
              <a:rPr lang="fr-FR" smtClean="0"/>
              <a:pPr/>
              <a:t>‹#›</a:t>
            </a:fld>
            <a:endParaRPr lang="fr-FR"/>
          </a:p>
        </p:txBody>
      </p:sp>
    </p:spTree>
    <p:extLst>
      <p:ext uri="{BB962C8B-B14F-4D97-AF65-F5344CB8AC3E}">
        <p14:creationId xmlns:p14="http://schemas.microsoft.com/office/powerpoint/2010/main" val="1472430747"/>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777AE8C-BFC9-40E4-BE60-55061B9729EC}" type="datetimeFigureOut">
              <a:rPr lang="fr-FR" smtClean="0"/>
              <a:pPr/>
              <a:t>08/12/16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F51444D-03DA-4965-A8FE-FF1391AB5362}" type="slidenum">
              <a:rPr lang="fr-FR" smtClean="0"/>
              <a:pPr/>
              <a:t>‹#›</a:t>
            </a:fld>
            <a:endParaRPr lang="fr-FR"/>
          </a:p>
        </p:txBody>
      </p:sp>
    </p:spTree>
    <p:extLst>
      <p:ext uri="{BB962C8B-B14F-4D97-AF65-F5344CB8AC3E}">
        <p14:creationId xmlns:p14="http://schemas.microsoft.com/office/powerpoint/2010/main" val="2886716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41"/>
            <a:ext cx="27432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609600" y="274641"/>
            <a:ext cx="80264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777AE8C-BFC9-40E4-BE60-55061B9729EC}" type="datetimeFigureOut">
              <a:rPr lang="fr-FR" smtClean="0"/>
              <a:pPr/>
              <a:t>08/12/16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F51444D-03DA-4965-A8FE-FF1391AB5362}" type="slidenum">
              <a:rPr lang="fr-FR" smtClean="0"/>
              <a:pPr/>
              <a:t>‹#›</a:t>
            </a:fld>
            <a:endParaRPr lang="fr-FR"/>
          </a:p>
        </p:txBody>
      </p:sp>
    </p:spTree>
    <p:extLst>
      <p:ext uri="{BB962C8B-B14F-4D97-AF65-F5344CB8AC3E}">
        <p14:creationId xmlns:p14="http://schemas.microsoft.com/office/powerpoint/2010/main" val="26553771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82576" y="2213713"/>
            <a:ext cx="9980056" cy="3912450"/>
          </a:xfrm>
        </p:spPr>
        <p:txBody>
          <a:bodyPr>
            <a:normAutofit/>
          </a:bodyPr>
          <a:lstStyle>
            <a:lvl1pPr marL="342900" indent="-342900">
              <a:spcAft>
                <a:spcPts val="700"/>
              </a:spcAft>
              <a:buFont typeface="Wingdings" charset="2"/>
              <a:buChar char="§"/>
              <a:defRPr sz="2000"/>
            </a:lvl1pPr>
            <a:lvl2pPr marL="742950" indent="-285750">
              <a:spcAft>
                <a:spcPts val="700"/>
              </a:spcAft>
              <a:buFont typeface="Wingdings" charset="2"/>
              <a:buChar char="§"/>
              <a:defRPr sz="1800"/>
            </a:lvl2pPr>
            <a:lvl3pPr marL="1200150" indent="-285750">
              <a:spcAft>
                <a:spcPts val="700"/>
              </a:spcAft>
              <a:buFont typeface="Wingdings" charset="2"/>
              <a:buChar char="§"/>
              <a:defRPr sz="1600"/>
            </a:lvl3pPr>
            <a:lvl4pPr marL="1657350" indent="-285750">
              <a:spcAft>
                <a:spcPts val="700"/>
              </a:spcAft>
              <a:buFont typeface="Wingdings" charset="2"/>
              <a:buChar char="§"/>
              <a:defRPr sz="1400"/>
            </a:lvl4pPr>
            <a:lvl5pPr marL="2114550" indent="-285750">
              <a:spcAft>
                <a:spcPts val="700"/>
              </a:spcAft>
              <a:buFont typeface="Wingdings" charset="2"/>
              <a:buChar char="§"/>
              <a:defRPr sz="1400"/>
            </a:lvl5p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6" name="Espace réservé du numéro de diapositive 5"/>
          <p:cNvSpPr>
            <a:spLocks noGrp="1"/>
          </p:cNvSpPr>
          <p:nvPr>
            <p:ph type="sldNum" sz="quarter" idx="12"/>
          </p:nvPr>
        </p:nvSpPr>
        <p:spPr/>
        <p:txBody>
          <a:bodyPr/>
          <a:lstStyle/>
          <a:p>
            <a:fld id="{BECAF619-B6AB-1E45-976B-617E13C9172D}" type="slidenum">
              <a:rPr lang="fr-FR" smtClean="0"/>
              <a:t>‹#›</a:t>
            </a:fld>
            <a:endParaRPr lang="fr-FR"/>
          </a:p>
        </p:txBody>
      </p:sp>
      <p:sp>
        <p:nvSpPr>
          <p:cNvPr id="8" name="Titre 7"/>
          <p:cNvSpPr>
            <a:spLocks noGrp="1"/>
          </p:cNvSpPr>
          <p:nvPr>
            <p:ph type="title" hasCustomPrompt="1"/>
          </p:nvPr>
        </p:nvSpPr>
        <p:spPr>
          <a:xfrm>
            <a:off x="1282577" y="645377"/>
            <a:ext cx="10299823" cy="772260"/>
          </a:xfrm>
        </p:spPr>
        <p:txBody>
          <a:bodyPr>
            <a:normAutofit/>
          </a:bodyPr>
          <a:lstStyle>
            <a:lvl1pPr>
              <a:defRPr sz="3200" cap="all"/>
            </a:lvl1pPr>
          </a:lstStyle>
          <a:p>
            <a:r>
              <a:rPr lang="fr-FR" dirty="0" smtClean="0"/>
              <a:t>CLIQUEZ ET MODIFIEZ LE TITRE</a:t>
            </a:r>
            <a:endParaRPr lang="fr-FR" dirty="0"/>
          </a:p>
        </p:txBody>
      </p:sp>
    </p:spTree>
    <p:extLst>
      <p:ext uri="{BB962C8B-B14F-4D97-AF65-F5344CB8AC3E}">
        <p14:creationId xmlns:p14="http://schemas.microsoft.com/office/powerpoint/2010/main" val="196583859"/>
      </p:ext>
    </p:extLst>
  </p:cSld>
  <p:clrMapOvr>
    <a:masterClrMapping/>
  </p:clrMapOvr>
  <p:timing>
    <p:tnLst>
      <p:par>
        <p:cTn xmlns:p14="http://schemas.microsoft.com/office/powerpoint/2010/mai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6_Diapositive de titre">
    <p:spTree>
      <p:nvGrpSpPr>
        <p:cNvPr id="1" name=""/>
        <p:cNvGrpSpPr/>
        <p:nvPr/>
      </p:nvGrpSpPr>
      <p:grpSpPr>
        <a:xfrm>
          <a:off x="0" y="0"/>
          <a:ext cx="0" cy="0"/>
          <a:chOff x="0" y="0"/>
          <a:chExt cx="0" cy="0"/>
        </a:xfrm>
      </p:grpSpPr>
      <p:sp>
        <p:nvSpPr>
          <p:cNvPr id="13" name="Espace réservé pour une image  22"/>
          <p:cNvSpPr>
            <a:spLocks noGrp="1"/>
          </p:cNvSpPr>
          <p:nvPr>
            <p:ph type="pic" sz="quarter" idx="13" hasCustomPrompt="1"/>
          </p:nvPr>
        </p:nvSpPr>
        <p:spPr>
          <a:xfrm>
            <a:off x="0" y="1724044"/>
            <a:ext cx="12192000" cy="2593019"/>
          </a:xfrm>
          <a:noFill/>
        </p:spPr>
        <p:txBody>
          <a:bodyPr>
            <a:normAutofit/>
          </a:bodyPr>
          <a:lstStyle>
            <a:lvl1pPr>
              <a:defRPr sz="1800" baseline="0"/>
            </a:lvl1pPr>
          </a:lstStyle>
          <a:p>
            <a:r>
              <a:rPr lang="fr-FR" dirty="0" smtClean="0"/>
              <a:t>Image (option)</a:t>
            </a:r>
            <a:endParaRPr lang="fr-FR" dirty="0"/>
          </a:p>
        </p:txBody>
      </p:sp>
      <p:sp>
        <p:nvSpPr>
          <p:cNvPr id="6" name="Espace réservé du numéro de diapositive 5"/>
          <p:cNvSpPr>
            <a:spLocks noGrp="1"/>
          </p:cNvSpPr>
          <p:nvPr>
            <p:ph type="sldNum" sz="quarter" idx="12"/>
          </p:nvPr>
        </p:nvSpPr>
        <p:spPr/>
        <p:txBody>
          <a:bodyPr/>
          <a:lstStyle/>
          <a:p>
            <a:fld id="{677AE1E3-A77A-4747-AD58-51E58F11C71B}" type="slidenum">
              <a:rPr lang="fr-FR" smtClean="0"/>
              <a:t>‹#›</a:t>
            </a:fld>
            <a:endParaRPr lang="fr-FR"/>
          </a:p>
        </p:txBody>
      </p:sp>
      <p:sp>
        <p:nvSpPr>
          <p:cNvPr id="17" name="Titre 1"/>
          <p:cNvSpPr>
            <a:spLocks noGrp="1"/>
          </p:cNvSpPr>
          <p:nvPr>
            <p:ph type="ctrTitle" hasCustomPrompt="1"/>
          </p:nvPr>
        </p:nvSpPr>
        <p:spPr>
          <a:xfrm>
            <a:off x="1395367" y="4479691"/>
            <a:ext cx="10363200" cy="854829"/>
          </a:xfrm>
        </p:spPr>
        <p:txBody>
          <a:bodyPr/>
          <a:lstStyle>
            <a:lvl1pPr algn="r">
              <a:defRPr b="1" i="0">
                <a:solidFill>
                  <a:schemeClr val="accent1"/>
                </a:solidFill>
                <a:latin typeface="Arial Narrow"/>
                <a:cs typeface="Arial Narrow"/>
              </a:defRPr>
            </a:lvl1pPr>
          </a:lstStyle>
          <a:p>
            <a:r>
              <a:rPr lang="fr-FR" dirty="0" smtClean="0"/>
              <a:t>CLIQUEZ ET MODIFIEZ LE TITRE</a:t>
            </a:r>
            <a:endParaRPr lang="fr-FR" dirty="0"/>
          </a:p>
        </p:txBody>
      </p:sp>
      <p:sp>
        <p:nvSpPr>
          <p:cNvPr id="19" name="Sous-titre 2"/>
          <p:cNvSpPr>
            <a:spLocks noGrp="1"/>
          </p:cNvSpPr>
          <p:nvPr>
            <p:ph type="subTitle" idx="1"/>
          </p:nvPr>
        </p:nvSpPr>
        <p:spPr>
          <a:xfrm>
            <a:off x="2685397" y="5334520"/>
            <a:ext cx="9073169" cy="828617"/>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smtClean="0"/>
              <a:t>Cliquez pour modifier le style des sous-titres du masque</a:t>
            </a:r>
            <a:endParaRPr lang="fr-FR" dirty="0"/>
          </a:p>
        </p:txBody>
      </p:sp>
      <p:cxnSp>
        <p:nvCxnSpPr>
          <p:cNvPr id="20" name="Connecteur droit 19"/>
          <p:cNvCxnSpPr/>
          <p:nvPr userDrawn="1"/>
        </p:nvCxnSpPr>
        <p:spPr>
          <a:xfrm>
            <a:off x="1583181" y="5272230"/>
            <a:ext cx="10175384" cy="0"/>
          </a:xfrm>
          <a:prstGeom prst="line">
            <a:avLst/>
          </a:prstGeom>
          <a:ln>
            <a:solidFill>
              <a:schemeClr val="accent1"/>
            </a:solidFill>
            <a:prstDash val="dot"/>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24660185"/>
      </p:ext>
    </p:extLst>
  </p:cSld>
  <p:clrMapOvr>
    <a:masterClrMapping/>
  </p:clrMapOvr>
  <p:timing>
    <p:tnLst>
      <p:par>
        <p:cTn xmlns:p14="http://schemas.microsoft.com/office/powerpoint/2010/mai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681369" y="4948711"/>
            <a:ext cx="6302665" cy="1143000"/>
          </a:xfrm>
        </p:spPr>
        <p:txBody>
          <a:bodyPr/>
          <a:lstStyle>
            <a:lvl1pPr algn="r">
              <a:defRPr b="1"/>
            </a:lvl1pPr>
          </a:lstStyle>
          <a:p>
            <a:r>
              <a:rPr lang="fr-FR" dirty="0" smtClean="0"/>
              <a:t>CLIQUEZ ET MODIFIEZ LE TITRE</a:t>
            </a:r>
            <a:endParaRPr lang="fr-FR" dirty="0"/>
          </a:p>
        </p:txBody>
      </p:sp>
      <p:sp>
        <p:nvSpPr>
          <p:cNvPr id="5" name="Espace réservé du numéro de diapositive 4"/>
          <p:cNvSpPr>
            <a:spLocks noGrp="1"/>
          </p:cNvSpPr>
          <p:nvPr>
            <p:ph type="sldNum" sz="quarter" idx="12"/>
          </p:nvPr>
        </p:nvSpPr>
        <p:spPr/>
        <p:txBody>
          <a:bodyPr/>
          <a:lstStyle/>
          <a:p>
            <a:fld id="{677AE1E3-A77A-4747-AD58-51E58F11C71B}" type="slidenum">
              <a:rPr lang="fr-FR" smtClean="0"/>
              <a:t>‹#›</a:t>
            </a:fld>
            <a:endParaRPr lang="fr-FR"/>
          </a:p>
        </p:txBody>
      </p:sp>
      <p:sp>
        <p:nvSpPr>
          <p:cNvPr id="6" name="Espace réservé pour une image  22"/>
          <p:cNvSpPr>
            <a:spLocks noGrp="1"/>
          </p:cNvSpPr>
          <p:nvPr>
            <p:ph type="pic" sz="quarter" idx="13" hasCustomPrompt="1"/>
          </p:nvPr>
        </p:nvSpPr>
        <p:spPr>
          <a:xfrm>
            <a:off x="7120467" y="0"/>
            <a:ext cx="5071532" cy="6858000"/>
          </a:xfrm>
          <a:solidFill>
            <a:schemeClr val="tx2"/>
          </a:solidFill>
        </p:spPr>
        <p:txBody>
          <a:bodyPr>
            <a:normAutofit/>
          </a:bodyPr>
          <a:lstStyle>
            <a:lvl1pPr>
              <a:defRPr sz="1800" baseline="0"/>
            </a:lvl1pPr>
          </a:lstStyle>
          <a:p>
            <a:r>
              <a:rPr lang="fr-FR" dirty="0" smtClean="0"/>
              <a:t>Image (option)</a:t>
            </a:r>
            <a:endParaRPr lang="fr-FR" dirty="0"/>
          </a:p>
        </p:txBody>
      </p:sp>
    </p:spTree>
    <p:extLst>
      <p:ext uri="{BB962C8B-B14F-4D97-AF65-F5344CB8AC3E}">
        <p14:creationId xmlns:p14="http://schemas.microsoft.com/office/powerpoint/2010/main" val="1824802275"/>
      </p:ext>
    </p:extLst>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lvl1pPr>
              <a:defRPr sz="6000"/>
            </a:lvl1pPr>
          </a:lstStyle>
          <a:p>
            <a:r>
              <a:rPr lang="fr-FR" smtClean="0"/>
              <a:t>Modifiez le style du titre</a:t>
            </a:r>
            <a:endParaRPr lang="fr-FR"/>
          </a:p>
        </p:txBody>
      </p:sp>
      <p:sp>
        <p:nvSpPr>
          <p:cNvPr id="3" name="Espace réservé du contenu 2"/>
          <p:cNvSpPr>
            <a:spLocks noGrp="1"/>
          </p:cNvSpPr>
          <p:nvPr>
            <p:ph idx="1"/>
          </p:nvPr>
        </p:nvSpPr>
        <p:spPr/>
        <p:txBody>
          <a:bodyPr>
            <a:normAutofit/>
          </a:bodyPr>
          <a:lstStyle>
            <a:lvl1pPr>
              <a:defRPr sz="3600"/>
            </a:lvl1pPr>
            <a:lvl2pPr>
              <a:defRPr sz="3200"/>
            </a:lvl2pPr>
            <a:lvl3pPr>
              <a:defRPr sz="2800"/>
            </a:lvl3pPr>
            <a:lvl4pPr>
              <a:defRPr sz="2000"/>
            </a:lvl4pPr>
            <a:lvl5pPr>
              <a:defRPr sz="2000"/>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777AE8C-BFC9-40E4-BE60-55061B9729EC}" type="datetimeFigureOut">
              <a:rPr lang="fr-FR" smtClean="0"/>
              <a:pPr/>
              <a:t>08/12/16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F51444D-03DA-4965-A8FE-FF1391AB5362}" type="slidenum">
              <a:rPr lang="fr-FR" smtClean="0"/>
              <a:pPr/>
              <a:t>‹#›</a:t>
            </a:fld>
            <a:endParaRPr lang="fr-FR"/>
          </a:p>
        </p:txBody>
      </p:sp>
    </p:spTree>
    <p:extLst>
      <p:ext uri="{BB962C8B-B14F-4D97-AF65-F5344CB8AC3E}">
        <p14:creationId xmlns:p14="http://schemas.microsoft.com/office/powerpoint/2010/main" val="3585859785"/>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3"/>
            <a:ext cx="10363200" cy="1362075"/>
          </a:xfrm>
        </p:spPr>
        <p:txBody>
          <a:bodyPr anchor="t">
            <a:normAutofit/>
          </a:bodyPr>
          <a:lstStyle>
            <a:lvl1pPr algn="l">
              <a:defRPr sz="4800" b="1" cap="all"/>
            </a:lvl1pPr>
          </a:lstStyle>
          <a:p>
            <a:r>
              <a:rPr lang="fr-FR" smtClean="0"/>
              <a:t>Modifiez le style du titre</a:t>
            </a:r>
            <a:endParaRPr lang="fr-FR"/>
          </a:p>
        </p:txBody>
      </p:sp>
      <p:sp>
        <p:nvSpPr>
          <p:cNvPr id="3" name="Espace réservé du texte 2"/>
          <p:cNvSpPr>
            <a:spLocks noGrp="1"/>
          </p:cNvSpPr>
          <p:nvPr>
            <p:ph type="body" idx="1"/>
          </p:nvPr>
        </p:nvSpPr>
        <p:spPr>
          <a:xfrm>
            <a:off x="963084" y="2906713"/>
            <a:ext cx="10363200" cy="1500187"/>
          </a:xfrm>
        </p:spPr>
        <p:txBody>
          <a:bodyPr anchor="b">
            <a:normAutofit/>
          </a:bodyPr>
          <a:lstStyle>
            <a:lvl1pPr marL="0" indent="0">
              <a:buNone/>
              <a:defRPr sz="20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3777AE8C-BFC9-40E4-BE60-55061B9729EC}" type="datetimeFigureOut">
              <a:rPr lang="fr-FR" smtClean="0"/>
              <a:pPr/>
              <a:t>08/12/16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F51444D-03DA-4965-A8FE-FF1391AB5362}" type="slidenum">
              <a:rPr lang="fr-FR" smtClean="0"/>
              <a:pPr/>
              <a:t>‹#›</a:t>
            </a:fld>
            <a:endParaRPr lang="fr-FR"/>
          </a:p>
        </p:txBody>
      </p:sp>
    </p:spTree>
    <p:extLst>
      <p:ext uri="{BB962C8B-B14F-4D97-AF65-F5344CB8AC3E}">
        <p14:creationId xmlns:p14="http://schemas.microsoft.com/office/powerpoint/2010/main" val="2868345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lvl1pPr>
              <a:defRPr sz="6000"/>
            </a:lvl1pPr>
          </a:lstStyle>
          <a:p>
            <a:r>
              <a:rPr lang="fr-FR" smtClean="0"/>
              <a:t>Modifiez le style du titre</a:t>
            </a:r>
            <a:endParaRPr lang="fr-FR"/>
          </a:p>
        </p:txBody>
      </p:sp>
      <p:sp>
        <p:nvSpPr>
          <p:cNvPr id="3" name="Espace réservé du contenu 2"/>
          <p:cNvSpPr>
            <a:spLocks noGrp="1"/>
          </p:cNvSpPr>
          <p:nvPr>
            <p:ph sz="half" idx="1"/>
          </p:nvPr>
        </p:nvSpPr>
        <p:spPr>
          <a:xfrm>
            <a:off x="609600" y="1600203"/>
            <a:ext cx="5384800" cy="4525963"/>
          </a:xfrm>
        </p:spPr>
        <p:txBody>
          <a:bodyPr>
            <a:normAutofit/>
          </a:bodyPr>
          <a:lstStyle>
            <a:lvl1pPr>
              <a:defRPr sz="2800"/>
            </a:lvl1pPr>
            <a:lvl2pPr>
              <a:defRPr sz="2400"/>
            </a:lvl2pPr>
            <a:lvl3pPr>
              <a:defRPr sz="1800"/>
            </a:lvl3pPr>
            <a:lvl4pPr>
              <a:defRPr sz="1600"/>
            </a:lvl4pPr>
            <a:lvl5pPr>
              <a:defRPr sz="1600"/>
            </a:lvl5pPr>
            <a:lvl6pPr>
              <a:defRPr sz="1350"/>
            </a:lvl6pPr>
            <a:lvl7pPr>
              <a:defRPr sz="1350"/>
            </a:lvl7pPr>
            <a:lvl8pPr>
              <a:defRPr sz="1350"/>
            </a:lvl8pPr>
            <a:lvl9pPr>
              <a:defRPr sz="135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4" name="Espace réservé du contenu 3"/>
          <p:cNvSpPr>
            <a:spLocks noGrp="1"/>
          </p:cNvSpPr>
          <p:nvPr>
            <p:ph sz="half" idx="2"/>
          </p:nvPr>
        </p:nvSpPr>
        <p:spPr>
          <a:xfrm>
            <a:off x="6197600" y="1600203"/>
            <a:ext cx="5384800" cy="4525963"/>
          </a:xfrm>
        </p:spPr>
        <p:txBody>
          <a:bodyPr>
            <a:normAutofit/>
          </a:bodyPr>
          <a:lstStyle>
            <a:lvl1pPr>
              <a:defRPr sz="2800"/>
            </a:lvl1pPr>
            <a:lvl2pPr>
              <a:defRPr sz="2400"/>
            </a:lvl2pPr>
            <a:lvl3pPr>
              <a:defRPr sz="1800"/>
            </a:lvl3pPr>
            <a:lvl4pPr>
              <a:defRPr sz="1600"/>
            </a:lvl4pPr>
            <a:lvl5pPr>
              <a:defRPr sz="1600"/>
            </a:lvl5pPr>
            <a:lvl6pPr>
              <a:defRPr sz="1350"/>
            </a:lvl6pPr>
            <a:lvl7pPr>
              <a:defRPr sz="1350"/>
            </a:lvl7pPr>
            <a:lvl8pPr>
              <a:defRPr sz="1350"/>
            </a:lvl8pPr>
            <a:lvl9pPr>
              <a:defRPr sz="135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777AE8C-BFC9-40E4-BE60-55061B9729EC}" type="datetimeFigureOut">
              <a:rPr lang="fr-FR" smtClean="0"/>
              <a:pPr/>
              <a:t>08/12/16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F51444D-03DA-4965-A8FE-FF1391AB5362}" type="slidenum">
              <a:rPr lang="fr-FR" smtClean="0"/>
              <a:pPr/>
              <a:t>‹#›</a:t>
            </a:fld>
            <a:endParaRPr lang="fr-FR"/>
          </a:p>
        </p:txBody>
      </p:sp>
    </p:spTree>
    <p:extLst>
      <p:ext uri="{BB962C8B-B14F-4D97-AF65-F5344CB8AC3E}">
        <p14:creationId xmlns:p14="http://schemas.microsoft.com/office/powerpoint/2010/main" val="2480594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lvl1pPr>
              <a:defRPr sz="4800"/>
            </a:lvl1pPr>
          </a:lstStyle>
          <a:p>
            <a:r>
              <a:rPr lang="fr-FR" smtClean="0"/>
              <a:t>Modifiez le style du titre</a:t>
            </a:r>
            <a:endParaRPr lang="fr-FR"/>
          </a:p>
        </p:txBody>
      </p:sp>
      <p:sp>
        <p:nvSpPr>
          <p:cNvPr id="3" name="Espace réservé du texte 2"/>
          <p:cNvSpPr>
            <a:spLocks noGrp="1"/>
          </p:cNvSpPr>
          <p:nvPr>
            <p:ph type="body" idx="1"/>
          </p:nvPr>
        </p:nvSpPr>
        <p:spPr>
          <a:xfrm>
            <a:off x="609600" y="1535113"/>
            <a:ext cx="5386917" cy="639762"/>
          </a:xfrm>
        </p:spPr>
        <p:txBody>
          <a:bodyPr anchor="b">
            <a:normAutofit/>
          </a:bodyPr>
          <a:lstStyle>
            <a:lvl1pPr marL="0" indent="0">
              <a:buNone/>
              <a:defRPr sz="20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Modifiez les styles du texte du masque</a:t>
            </a:r>
          </a:p>
        </p:txBody>
      </p:sp>
      <p:sp>
        <p:nvSpPr>
          <p:cNvPr id="4" name="Espace réservé du contenu 3"/>
          <p:cNvSpPr>
            <a:spLocks noGrp="1"/>
          </p:cNvSpPr>
          <p:nvPr>
            <p:ph sz="half" idx="2"/>
          </p:nvPr>
        </p:nvSpPr>
        <p:spPr>
          <a:xfrm>
            <a:off x="609600" y="2174875"/>
            <a:ext cx="5386917" cy="3951288"/>
          </a:xfrm>
        </p:spPr>
        <p:txBody>
          <a:bodyPr>
            <a:normAutofit/>
          </a:bodyPr>
          <a:lstStyle>
            <a:lvl1pPr>
              <a:defRPr sz="2000"/>
            </a:lvl1pPr>
            <a:lvl2pPr>
              <a:defRPr sz="1600"/>
            </a:lvl2pPr>
            <a:lvl3pPr>
              <a:defRPr sz="1400"/>
            </a:lvl3pPr>
            <a:lvl4pPr>
              <a:defRPr sz="1400"/>
            </a:lvl4pPr>
            <a:lvl5pPr>
              <a:defRPr sz="14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93369" y="1535113"/>
            <a:ext cx="5389033" cy="639762"/>
          </a:xfrm>
        </p:spPr>
        <p:txBody>
          <a:bodyPr anchor="b">
            <a:normAutofit/>
          </a:bodyPr>
          <a:lstStyle>
            <a:lvl1pPr marL="0" indent="0">
              <a:buNone/>
              <a:defRPr sz="20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Modifiez les styles du texte du masque</a:t>
            </a:r>
          </a:p>
        </p:txBody>
      </p:sp>
      <p:sp>
        <p:nvSpPr>
          <p:cNvPr id="6" name="Espace réservé du contenu 5"/>
          <p:cNvSpPr>
            <a:spLocks noGrp="1"/>
          </p:cNvSpPr>
          <p:nvPr>
            <p:ph sz="quarter" idx="4"/>
          </p:nvPr>
        </p:nvSpPr>
        <p:spPr>
          <a:xfrm>
            <a:off x="6193369" y="2174875"/>
            <a:ext cx="5389033" cy="3951288"/>
          </a:xfrm>
        </p:spPr>
        <p:txBody>
          <a:bodyPr>
            <a:normAutofit/>
          </a:bodyPr>
          <a:lstStyle>
            <a:lvl1pPr>
              <a:defRPr sz="2000"/>
            </a:lvl1pPr>
            <a:lvl2pPr>
              <a:defRPr sz="1600"/>
            </a:lvl2pPr>
            <a:lvl3pPr>
              <a:defRPr sz="1400"/>
            </a:lvl3pPr>
            <a:lvl4pPr>
              <a:defRPr sz="1400"/>
            </a:lvl4pPr>
            <a:lvl5pPr>
              <a:defRPr sz="14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3777AE8C-BFC9-40E4-BE60-55061B9729EC}" type="datetimeFigureOut">
              <a:rPr lang="fr-FR" smtClean="0"/>
              <a:pPr/>
              <a:t>08/12/16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F51444D-03DA-4965-A8FE-FF1391AB5362}" type="slidenum">
              <a:rPr lang="fr-FR" smtClean="0"/>
              <a:pPr/>
              <a:t>‹#›</a:t>
            </a:fld>
            <a:endParaRPr lang="fr-FR"/>
          </a:p>
        </p:txBody>
      </p:sp>
    </p:spTree>
    <p:extLst>
      <p:ext uri="{BB962C8B-B14F-4D97-AF65-F5344CB8AC3E}">
        <p14:creationId xmlns:p14="http://schemas.microsoft.com/office/powerpoint/2010/main" val="1586188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lvl1pPr>
              <a:defRPr sz="4800"/>
            </a:lvl1p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3777AE8C-BFC9-40E4-BE60-55061B9729EC}" type="datetimeFigureOut">
              <a:rPr lang="fr-FR" smtClean="0"/>
              <a:pPr/>
              <a:t>08/12/16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F51444D-03DA-4965-A8FE-FF1391AB5362}" type="slidenum">
              <a:rPr lang="fr-FR" smtClean="0"/>
              <a:pPr/>
              <a:t>‹#›</a:t>
            </a:fld>
            <a:endParaRPr lang="fr-FR"/>
          </a:p>
        </p:txBody>
      </p:sp>
    </p:spTree>
    <p:extLst>
      <p:ext uri="{BB962C8B-B14F-4D97-AF65-F5344CB8AC3E}">
        <p14:creationId xmlns:p14="http://schemas.microsoft.com/office/powerpoint/2010/main" val="713222223"/>
      </p:ext>
    </p:extLst>
  </p:cSld>
  <p:clrMapOvr>
    <a:masterClrMapping/>
  </p:clrMapOvr>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777AE8C-BFC9-40E4-BE60-55061B9729EC}" type="datetimeFigureOut">
              <a:rPr lang="fr-FR" smtClean="0"/>
              <a:pPr/>
              <a:t>08/12/16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F51444D-03DA-4965-A8FE-FF1391AB5362}" type="slidenum">
              <a:rPr lang="fr-FR" smtClean="0"/>
              <a:pPr/>
              <a:t>‹#›</a:t>
            </a:fld>
            <a:endParaRPr lang="fr-FR"/>
          </a:p>
        </p:txBody>
      </p:sp>
    </p:spTree>
    <p:extLst>
      <p:ext uri="{BB962C8B-B14F-4D97-AF65-F5344CB8AC3E}">
        <p14:creationId xmlns:p14="http://schemas.microsoft.com/office/powerpoint/2010/main" val="2317593282"/>
      </p:ext>
    </p:extLst>
  </p:cSld>
  <p:clrMapOvr>
    <a:masterClrMapping/>
  </p:clrMapOvr>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2" y="273050"/>
            <a:ext cx="4011084" cy="1162050"/>
          </a:xfrm>
        </p:spPr>
        <p:txBody>
          <a:bodyPr anchor="b"/>
          <a:lstStyle>
            <a:lvl1pPr algn="l">
              <a:defRPr sz="1500" b="1"/>
            </a:lvl1pPr>
          </a:lstStyle>
          <a:p>
            <a:r>
              <a:rPr lang="fr-FR" smtClean="0"/>
              <a:t>Modifiez le style du titre</a:t>
            </a:r>
            <a:endParaRPr lang="fr-FR"/>
          </a:p>
        </p:txBody>
      </p:sp>
      <p:sp>
        <p:nvSpPr>
          <p:cNvPr id="3" name="Espace réservé du contenu 2"/>
          <p:cNvSpPr>
            <a:spLocks noGrp="1"/>
          </p:cNvSpPr>
          <p:nvPr>
            <p:ph idx="1"/>
          </p:nvPr>
        </p:nvSpPr>
        <p:spPr>
          <a:xfrm>
            <a:off x="4766733" y="273053"/>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09602" y="1435103"/>
            <a:ext cx="4011084"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3777AE8C-BFC9-40E4-BE60-55061B9729EC}" type="datetimeFigureOut">
              <a:rPr lang="fr-FR" smtClean="0"/>
              <a:pPr/>
              <a:t>08/12/16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F51444D-03DA-4965-A8FE-FF1391AB5362}" type="slidenum">
              <a:rPr lang="fr-FR" smtClean="0"/>
              <a:pPr/>
              <a:t>‹#›</a:t>
            </a:fld>
            <a:endParaRPr lang="fr-FR"/>
          </a:p>
        </p:txBody>
      </p:sp>
    </p:spTree>
    <p:extLst>
      <p:ext uri="{BB962C8B-B14F-4D97-AF65-F5344CB8AC3E}">
        <p14:creationId xmlns:p14="http://schemas.microsoft.com/office/powerpoint/2010/main" val="4288945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1500" b="1"/>
            </a:lvl1pPr>
          </a:lstStyle>
          <a:p>
            <a:r>
              <a:rPr lang="fr-FR" smtClean="0"/>
              <a:t>Modifiez le style du titre</a:t>
            </a:r>
            <a:endParaRPr lang="fr-F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3777AE8C-BFC9-40E4-BE60-55061B9729EC}" type="datetimeFigureOut">
              <a:rPr lang="fr-FR" smtClean="0"/>
              <a:pPr/>
              <a:t>08/12/16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F51444D-03DA-4965-A8FE-FF1391AB5362}" type="slidenum">
              <a:rPr lang="fr-FR" smtClean="0"/>
              <a:pPr/>
              <a:t>‹#›</a:t>
            </a:fld>
            <a:endParaRPr lang="fr-FR"/>
          </a:p>
        </p:txBody>
      </p:sp>
    </p:spTree>
    <p:extLst>
      <p:ext uri="{BB962C8B-B14F-4D97-AF65-F5344CB8AC3E}">
        <p14:creationId xmlns:p14="http://schemas.microsoft.com/office/powerpoint/2010/main" val="111065427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777AE8C-BFC9-40E4-BE60-55061B9729EC}" type="datetimeFigureOut">
              <a:rPr lang="fr-FR" smtClean="0"/>
              <a:pPr/>
              <a:t>08/12/16</a:t>
            </a:fld>
            <a:endParaRPr lang="fr-FR"/>
          </a:p>
        </p:txBody>
      </p:sp>
      <p:sp>
        <p:nvSpPr>
          <p:cNvPr id="5" name="Espace réservé du pied de page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F51444D-03DA-4965-A8FE-FF1391AB5362}" type="slidenum">
              <a:rPr lang="fr-FR" smtClean="0"/>
              <a:pPr/>
              <a:t>‹#›</a:t>
            </a:fld>
            <a:endParaRPr lang="fr-FR"/>
          </a:p>
        </p:txBody>
      </p:sp>
    </p:spTree>
    <p:extLst>
      <p:ext uri="{BB962C8B-B14F-4D97-AF65-F5344CB8AC3E}">
        <p14:creationId xmlns:p14="http://schemas.microsoft.com/office/powerpoint/2010/main" val="34908423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08" r:id="rId12"/>
    <p:sldLayoutId id="2147483709" r:id="rId13"/>
    <p:sldLayoutId id="2147483710" r:id="rId14"/>
  </p:sldLayoutIdLst>
  <p:timing>
    <p:tnLst>
      <p:par>
        <p:cTn xmlns:p14="http://schemas.microsoft.com/office/powerpoint/2010/main" id="1" dur="indefinite" restart="never" nodeType="tmRoot"/>
      </p:par>
    </p:tnLst>
  </p:timing>
  <p:txStyles>
    <p:titleStyle>
      <a:lvl1pPr algn="ctr" defTabSz="685800" rtl="0" eaLnBrk="1" latinLnBrk="0" hangingPunct="1">
        <a:spcBef>
          <a:spcPct val="0"/>
        </a:spcBef>
        <a:buNone/>
        <a:defRPr sz="54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png"/><Relationship Id="rId3"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Description du projet demandé</a:t>
            </a:r>
            <a:endParaRPr lang="fr-FR" dirty="0"/>
          </a:p>
        </p:txBody>
      </p:sp>
      <p:sp>
        <p:nvSpPr>
          <p:cNvPr id="3" name="Espace réservé du contenu 2"/>
          <p:cNvSpPr>
            <a:spLocks noGrp="1"/>
          </p:cNvSpPr>
          <p:nvPr>
            <p:ph idx="1"/>
          </p:nvPr>
        </p:nvSpPr>
        <p:spPr/>
        <p:txBody>
          <a:bodyPr>
            <a:normAutofit fontScale="92500" lnSpcReduction="10000"/>
          </a:bodyPr>
          <a:lstStyle/>
          <a:p>
            <a:r>
              <a:rPr lang="fr-FR" dirty="0" smtClean="0"/>
              <a:t>Objectif: expérimenter une nouvelle façon d’enseigner</a:t>
            </a:r>
          </a:p>
          <a:p>
            <a:r>
              <a:rPr lang="fr-FR" dirty="0" smtClean="0"/>
              <a:t>Bâtir un enseignement intégré:</a:t>
            </a:r>
          </a:p>
          <a:p>
            <a:pPr lvl="1"/>
            <a:r>
              <a:rPr lang="fr-FR" dirty="0" smtClean="0"/>
              <a:t> corpus de connaissance mis à disposition des étudiants (présentation multimédia, </a:t>
            </a:r>
            <a:r>
              <a:rPr lang="fr-FR" dirty="0" err="1" smtClean="0"/>
              <a:t>podcast</a:t>
            </a:r>
            <a:r>
              <a:rPr lang="fr-FR" dirty="0" smtClean="0"/>
              <a:t>, MOODLE….)</a:t>
            </a:r>
          </a:p>
          <a:p>
            <a:pPr lvl="1"/>
            <a:r>
              <a:rPr lang="fr-FR" dirty="0"/>
              <a:t> </a:t>
            </a:r>
            <a:r>
              <a:rPr lang="fr-FR" dirty="0" smtClean="0"/>
              <a:t>documentations annexes à consulter (référentiels, liens utiles, applications…)</a:t>
            </a:r>
          </a:p>
          <a:p>
            <a:pPr lvl="1"/>
            <a:r>
              <a:rPr lang="fr-FR" dirty="0"/>
              <a:t> </a:t>
            </a:r>
            <a:r>
              <a:rPr lang="fr-FR" dirty="0" smtClean="0"/>
              <a:t>proposition de travail personnel pour les étudiants</a:t>
            </a:r>
          </a:p>
          <a:p>
            <a:pPr lvl="1"/>
            <a:r>
              <a:rPr lang="fr-FR" dirty="0"/>
              <a:t> </a:t>
            </a:r>
            <a:r>
              <a:rPr lang="fr-FR" dirty="0" smtClean="0"/>
              <a:t>évaluation des </a:t>
            </a:r>
            <a:r>
              <a:rPr lang="fr-FR" dirty="0" smtClean="0"/>
              <a:t>étudiants (à vous de construire une évaluation pertinente selon les modalités que </a:t>
            </a:r>
            <a:r>
              <a:rPr lang="fr-FR" smtClean="0"/>
              <a:t>vous déciderez!)</a:t>
            </a:r>
            <a:endParaRPr lang="fr-FR" dirty="0" smtClean="0"/>
          </a:p>
          <a:p>
            <a:endParaRPr lang="fr-FR" dirty="0"/>
          </a:p>
        </p:txBody>
      </p:sp>
    </p:spTree>
    <p:extLst>
      <p:ext uri="{BB962C8B-B14F-4D97-AF65-F5344CB8AC3E}">
        <p14:creationId xmlns:p14="http://schemas.microsoft.com/office/powerpoint/2010/main" val="1949527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ZoneTexte 3"/>
          <p:cNvSpPr txBox="1">
            <a:spLocks noChangeArrowheads="1"/>
          </p:cNvSpPr>
          <p:nvPr/>
        </p:nvSpPr>
        <p:spPr bwMode="auto">
          <a:xfrm>
            <a:off x="302005" y="1941654"/>
            <a:ext cx="4735663" cy="4421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cs typeface="ＭＳ Ｐゴシック" charset="0"/>
              </a:defRPr>
            </a:lvl2pPr>
            <a:lvl3pPr marL="1143000" indent="-228600">
              <a:defRPr sz="2400" b="1">
                <a:solidFill>
                  <a:schemeClr val="tx1"/>
                </a:solidFill>
                <a:latin typeface="Arial" charset="0"/>
                <a:ea typeface="ＭＳ Ｐゴシック" charset="0"/>
                <a:cs typeface="ＭＳ Ｐゴシック" charset="0"/>
              </a:defRPr>
            </a:lvl3pPr>
            <a:lvl4pPr marL="1600200" indent="-228600">
              <a:defRPr sz="2400" b="1">
                <a:solidFill>
                  <a:schemeClr val="tx1"/>
                </a:solidFill>
                <a:latin typeface="Arial" charset="0"/>
                <a:ea typeface="ＭＳ Ｐゴシック" charset="0"/>
                <a:cs typeface="ＭＳ Ｐゴシック" charset="0"/>
              </a:defRPr>
            </a:lvl4pPr>
            <a:lvl5pPr marL="2057400" indent="-228600">
              <a:defRPr sz="2400" b="1">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cs typeface="ＭＳ Ｐゴシック" charset="0"/>
              </a:defRPr>
            </a:lvl9pPr>
          </a:lstStyle>
          <a:p>
            <a:pPr>
              <a:lnSpc>
                <a:spcPct val="110000"/>
              </a:lnSpc>
            </a:pPr>
            <a:r>
              <a:rPr lang="fr-FR" sz="1600" b="0" dirty="0" smtClean="0"/>
              <a:t>salle </a:t>
            </a:r>
            <a:r>
              <a:rPr lang="fr-FR" sz="1600" b="0" dirty="0"/>
              <a:t>d’enregistrement avec personnel dédié, </a:t>
            </a:r>
            <a:r>
              <a:rPr lang="fr-FR" sz="1600" b="0" dirty="0" smtClean="0"/>
              <a:t>permettant </a:t>
            </a:r>
            <a:r>
              <a:rPr lang="fr-FR" sz="1600" b="0" dirty="0"/>
              <a:t>de filmer l’enseignant dans les meilleures conditions, simultanément avec son support de cours, afin de créer une ressource pédagogique audiovisuelle structurée, sonorisée et prête à être diffusée. </a:t>
            </a:r>
            <a:r>
              <a:rPr lang="fr-FR" sz="1600" dirty="0"/>
              <a:t>Post-production possible</a:t>
            </a:r>
            <a:r>
              <a:rPr lang="fr-FR" sz="1600" b="0" dirty="0" smtClean="0"/>
              <a:t>.</a:t>
            </a:r>
            <a:br>
              <a:rPr lang="fr-FR" sz="1600" b="0" dirty="0" smtClean="0"/>
            </a:br>
            <a:endParaRPr lang="fr-FR" sz="1600" b="0" dirty="0" smtClean="0"/>
          </a:p>
          <a:p>
            <a:pPr>
              <a:lnSpc>
                <a:spcPct val="110000"/>
              </a:lnSpc>
            </a:pPr>
            <a:r>
              <a:rPr lang="fr-FR" sz="1600" b="0" dirty="0" smtClean="0"/>
              <a:t>Vidéos stockées sur le serveur vidéo de l’université qui pourront être insérées dans ARCHE. </a:t>
            </a:r>
          </a:p>
          <a:p>
            <a:pPr>
              <a:lnSpc>
                <a:spcPct val="110000"/>
              </a:lnSpc>
            </a:pPr>
            <a:endParaRPr lang="fr-FR" sz="1600" b="0" dirty="0" smtClean="0"/>
          </a:p>
          <a:p>
            <a:pPr>
              <a:lnSpc>
                <a:spcPct val="110000"/>
              </a:lnSpc>
            </a:pPr>
            <a:r>
              <a:rPr lang="fr-FR" sz="1600" b="0" dirty="0" smtClean="0"/>
              <a:t>Le cours enregistré peut également être remis sous la forme d'un fichier vidéo au format MPEG4 et/ou HTML.</a:t>
            </a:r>
          </a:p>
          <a:p>
            <a:pPr>
              <a:lnSpc>
                <a:spcPct val="110000"/>
              </a:lnSpc>
            </a:pPr>
            <a:endParaRPr lang="fr-FR" sz="1600" b="0" dirty="0"/>
          </a:p>
        </p:txBody>
      </p:sp>
      <p:sp>
        <p:nvSpPr>
          <p:cNvPr id="9" name="Titre 1"/>
          <p:cNvSpPr txBox="1">
            <a:spLocks/>
          </p:cNvSpPr>
          <p:nvPr/>
        </p:nvSpPr>
        <p:spPr>
          <a:xfrm>
            <a:off x="302003" y="1427031"/>
            <a:ext cx="4519469" cy="622082"/>
          </a:xfrm>
          <a:prstGeom prst="rect">
            <a:avLst/>
          </a:prstGeom>
        </p:spPr>
        <p:txBody>
          <a:bodyPr vert="horz" lIns="91440" tIns="45720" rIns="91440" bIns="45720" rtlCol="0" anchor="ctr">
            <a:normAutofit/>
          </a:bodyPr>
          <a:lstStyle>
            <a:lvl1pPr algn="r" defTabSz="457200" rtl="0" eaLnBrk="1" latinLnBrk="0" hangingPunct="1">
              <a:spcBef>
                <a:spcPct val="0"/>
              </a:spcBef>
              <a:buNone/>
              <a:defRPr sz="3600" b="1" i="0" kern="1200">
                <a:solidFill>
                  <a:schemeClr val="accent1"/>
                </a:solidFill>
                <a:latin typeface="Arial Narrow"/>
                <a:ea typeface="+mj-ea"/>
                <a:cs typeface="Arial Narrow"/>
              </a:defRPr>
            </a:lvl1pPr>
          </a:lstStyle>
          <a:p>
            <a:pPr algn="l">
              <a:lnSpc>
                <a:spcPct val="80000"/>
              </a:lnSpc>
            </a:pPr>
            <a:r>
              <a:rPr lang="fr-FR" sz="2800" b="0" dirty="0" smtClean="0"/>
              <a:t>Studio Professeur </a:t>
            </a:r>
            <a:r>
              <a:rPr lang="fr-FR" sz="1600" b="0" dirty="0" smtClean="0"/>
              <a:t>(1) </a:t>
            </a:r>
            <a:endParaRPr lang="fr-FR" sz="2800" b="0" dirty="0"/>
          </a:p>
        </p:txBody>
      </p:sp>
      <p:pic>
        <p:nvPicPr>
          <p:cNvPr id="7" name="Espace réservé pour une image  6" descr="Sans titre-2.jpg"/>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15803" r="26822"/>
          <a:stretch/>
        </p:blipFill>
        <p:spPr>
          <a:xfrm>
            <a:off x="5207000" y="-66406"/>
            <a:ext cx="7125739" cy="6996180"/>
          </a:xfrm>
        </p:spPr>
      </p:pic>
    </p:spTree>
    <p:extLst>
      <p:ext uri="{BB962C8B-B14F-4D97-AF65-F5344CB8AC3E}">
        <p14:creationId xmlns:p14="http://schemas.microsoft.com/office/powerpoint/2010/main" val="97760691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1"/>
          <p:cNvSpPr>
            <a:spLocks noGrp="1"/>
          </p:cNvSpPr>
          <p:nvPr>
            <p:ph type="title"/>
          </p:nvPr>
        </p:nvSpPr>
        <p:spPr>
          <a:xfrm>
            <a:off x="495928" y="2751302"/>
            <a:ext cx="4519469" cy="622082"/>
          </a:xfrm>
        </p:spPr>
        <p:txBody>
          <a:bodyPr>
            <a:normAutofit/>
          </a:bodyPr>
          <a:lstStyle/>
          <a:p>
            <a:pPr algn="l">
              <a:lnSpc>
                <a:spcPct val="80000"/>
              </a:lnSpc>
            </a:pPr>
            <a:r>
              <a:rPr lang="fr-FR" sz="2800" b="0" dirty="0" smtClean="0"/>
              <a:t>Studio Professeur </a:t>
            </a:r>
            <a:r>
              <a:rPr lang="fr-FR" sz="1600" b="0" dirty="0" smtClean="0"/>
              <a:t>(2) </a:t>
            </a:r>
            <a:endParaRPr lang="fr-FR" sz="2800" b="0" dirty="0"/>
          </a:p>
        </p:txBody>
      </p:sp>
      <p:pic>
        <p:nvPicPr>
          <p:cNvPr id="7" name="Image 3" descr="SDUN-Brabois.png"/>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20681" r="33793"/>
          <a:stretch/>
        </p:blipFill>
        <p:spPr bwMode="auto">
          <a:xfrm>
            <a:off x="5069328" y="0"/>
            <a:ext cx="712267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oneTexte 3"/>
          <p:cNvSpPr txBox="1">
            <a:spLocks noChangeArrowheads="1"/>
          </p:cNvSpPr>
          <p:nvPr/>
        </p:nvSpPr>
        <p:spPr bwMode="auto">
          <a:xfrm>
            <a:off x="495928" y="3373385"/>
            <a:ext cx="4195896" cy="900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cs typeface="ＭＳ Ｐゴシック" charset="0"/>
              </a:defRPr>
            </a:lvl2pPr>
            <a:lvl3pPr marL="1143000" indent="-228600">
              <a:defRPr sz="2400" b="1">
                <a:solidFill>
                  <a:schemeClr val="tx1"/>
                </a:solidFill>
                <a:latin typeface="Arial" charset="0"/>
                <a:ea typeface="ＭＳ Ｐゴシック" charset="0"/>
                <a:cs typeface="ＭＳ Ｐゴシック" charset="0"/>
              </a:defRPr>
            </a:lvl3pPr>
            <a:lvl4pPr marL="1600200" indent="-228600">
              <a:defRPr sz="2400" b="1">
                <a:solidFill>
                  <a:schemeClr val="tx1"/>
                </a:solidFill>
                <a:latin typeface="Arial" charset="0"/>
                <a:ea typeface="ＭＳ Ｐゴシック" charset="0"/>
                <a:cs typeface="ＭＳ Ｐゴシック" charset="0"/>
              </a:defRPr>
            </a:lvl4pPr>
            <a:lvl5pPr marL="2057400" indent="-228600">
              <a:defRPr sz="2400" b="1">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cs typeface="ＭＳ Ｐゴシック" charset="0"/>
              </a:defRPr>
            </a:lvl9pPr>
          </a:lstStyle>
          <a:p>
            <a:pPr>
              <a:lnSpc>
                <a:spcPct val="110000"/>
              </a:lnSpc>
            </a:pPr>
            <a:r>
              <a:rPr lang="fr-FR" sz="1600" b="0" dirty="0" smtClean="0"/>
              <a:t>Localisé à la Présidence – INPL,</a:t>
            </a:r>
          </a:p>
          <a:p>
            <a:pPr>
              <a:lnSpc>
                <a:spcPct val="110000"/>
              </a:lnSpc>
            </a:pPr>
            <a:r>
              <a:rPr lang="fr-FR" sz="1600" b="0" dirty="0" smtClean="0"/>
              <a:t>en face la faculté de Médecine, Bâtiment en bordure d’hippodrome</a:t>
            </a:r>
          </a:p>
        </p:txBody>
      </p:sp>
    </p:spTree>
    <p:extLst>
      <p:ext uri="{BB962C8B-B14F-4D97-AF65-F5344CB8AC3E}">
        <p14:creationId xmlns:p14="http://schemas.microsoft.com/office/powerpoint/2010/main" val="190328673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56075" y="2707183"/>
            <a:ext cx="9980056" cy="2308400"/>
          </a:xfrm>
        </p:spPr>
        <p:txBody>
          <a:bodyPr>
            <a:normAutofit/>
          </a:bodyPr>
          <a:lstStyle/>
          <a:p>
            <a:pPr marL="0" indent="0">
              <a:buNone/>
            </a:pPr>
            <a:r>
              <a:rPr lang="fr-FR" dirty="0" smtClean="0"/>
              <a:t>Pour réserver</a:t>
            </a:r>
            <a:r>
              <a:rPr lang="fr-FR" b="0" dirty="0" smtClean="0"/>
              <a:t>, 2 possibilités :</a:t>
            </a:r>
          </a:p>
          <a:p>
            <a:pPr marL="457200" indent="-457200">
              <a:buFont typeface="+mj-lt"/>
              <a:buAutoNum type="arabicPeriod"/>
            </a:pPr>
            <a:r>
              <a:rPr lang="fr-FR" b="0" dirty="0" smtClean="0"/>
              <a:t>Accès direct depuis le site du numérique de l’UL par le lien : http://</a:t>
            </a:r>
            <a:r>
              <a:rPr lang="fr-FR" b="0" dirty="0" err="1" smtClean="0"/>
              <a:t>numerique.univ-lorraine.fr</a:t>
            </a:r>
            <a:r>
              <a:rPr lang="fr-FR" dirty="0"/>
              <a:t/>
            </a:r>
            <a:br>
              <a:rPr lang="fr-FR" dirty="0"/>
            </a:br>
            <a:r>
              <a:rPr lang="fr-FR" b="0" dirty="0" smtClean="0"/>
              <a:t>puis " Les services &gt; Audiovisuel &gt; Studio professeur »</a:t>
            </a:r>
            <a:endParaRPr lang="fr-FR" dirty="0"/>
          </a:p>
          <a:p>
            <a:pPr marL="457200" indent="-457200">
              <a:buFont typeface="+mj-lt"/>
              <a:buAutoNum type="arabicPeriod"/>
            </a:pPr>
            <a:r>
              <a:rPr lang="fr-FR" b="0" dirty="0" smtClean="0"/>
              <a:t>se connecter sur son Environnement Numérique de Travail de l’UL (ENT) puis :</a:t>
            </a:r>
            <a:endParaRPr lang="fr-FR" dirty="0"/>
          </a:p>
        </p:txBody>
      </p:sp>
      <p:sp>
        <p:nvSpPr>
          <p:cNvPr id="5" name="Titre 1"/>
          <p:cNvSpPr>
            <a:spLocks noGrp="1"/>
          </p:cNvSpPr>
          <p:nvPr>
            <p:ph type="title"/>
          </p:nvPr>
        </p:nvSpPr>
        <p:spPr>
          <a:xfrm>
            <a:off x="1056074" y="1909979"/>
            <a:ext cx="5706623" cy="622082"/>
          </a:xfrm>
        </p:spPr>
        <p:txBody>
          <a:bodyPr>
            <a:noAutofit/>
          </a:bodyPr>
          <a:lstStyle/>
          <a:p>
            <a:pPr algn="l">
              <a:lnSpc>
                <a:spcPct val="80000"/>
              </a:lnSpc>
            </a:pPr>
            <a:r>
              <a:rPr lang="fr-FR" b="0" dirty="0" smtClean="0"/>
              <a:t>Studio Professeur </a:t>
            </a:r>
            <a:r>
              <a:rPr lang="fr-FR" sz="1800" b="0" dirty="0" smtClean="0"/>
              <a:t>(3) </a:t>
            </a:r>
            <a:endParaRPr lang="fr-FR" b="0" dirty="0"/>
          </a:p>
        </p:txBody>
      </p:sp>
    </p:spTree>
    <p:extLst>
      <p:ext uri="{BB962C8B-B14F-4D97-AF65-F5344CB8AC3E}">
        <p14:creationId xmlns:p14="http://schemas.microsoft.com/office/powerpoint/2010/main" val="330964791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1086542" y="336915"/>
            <a:ext cx="8273645" cy="829477"/>
          </a:xfrm>
        </p:spPr>
        <p:txBody>
          <a:bodyPr>
            <a:normAutofit/>
          </a:bodyPr>
          <a:lstStyle/>
          <a:p>
            <a:pPr>
              <a:defRPr/>
            </a:pPr>
            <a:r>
              <a:rPr lang="fr-FR" sz="1800" dirty="0"/>
              <a:t>Dans </a:t>
            </a:r>
            <a:r>
              <a:rPr lang="fr-FR" sz="1800" b="1" dirty="0"/>
              <a:t>l’Espace Numérique de Travail (ENT – UL</a:t>
            </a:r>
            <a:r>
              <a:rPr lang="fr-FR" sz="1800" b="1" dirty="0" smtClean="0"/>
              <a:t>), </a:t>
            </a:r>
            <a:r>
              <a:rPr lang="fr-FR" sz="1800" dirty="0" smtClean="0"/>
              <a:t>cliquer </a:t>
            </a:r>
            <a:r>
              <a:rPr lang="fr-FR" sz="1800" dirty="0"/>
              <a:t>sur </a:t>
            </a:r>
            <a:r>
              <a:rPr lang="fr-FR" sz="1800" dirty="0" smtClean="0"/>
              <a:t>l’onglet </a:t>
            </a:r>
            <a:r>
              <a:rPr lang="fr-FR" sz="1800" dirty="0"/>
              <a:t>« </a:t>
            </a:r>
            <a:r>
              <a:rPr lang="fr-FR" sz="1800" b="1" dirty="0">
                <a:solidFill>
                  <a:schemeClr val="tx2"/>
                </a:solidFill>
              </a:rPr>
              <a:t>Services</a:t>
            </a:r>
            <a:r>
              <a:rPr lang="fr-FR" sz="1800" dirty="0"/>
              <a:t> </a:t>
            </a:r>
            <a:r>
              <a:rPr lang="fr-FR" sz="1800" dirty="0" smtClean="0"/>
              <a:t>»</a:t>
            </a:r>
            <a:endParaRPr lang="fr-FR" sz="1600" b="1" dirty="0">
              <a:solidFill>
                <a:schemeClr val="tx2"/>
              </a:solidFill>
            </a:endParaRPr>
          </a:p>
        </p:txBody>
      </p:sp>
      <p:sp>
        <p:nvSpPr>
          <p:cNvPr id="16" name="Espace réservé du contenu 3"/>
          <p:cNvSpPr txBox="1">
            <a:spLocks/>
          </p:cNvSpPr>
          <p:nvPr/>
        </p:nvSpPr>
        <p:spPr>
          <a:xfrm>
            <a:off x="1086542" y="2945550"/>
            <a:ext cx="8273645" cy="391245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spcAft>
                <a:spcPts val="700"/>
              </a:spcAft>
              <a:buFont typeface="Wingdings" charset="2"/>
              <a:buChar char="§"/>
              <a:defRPr sz="2000" kern="1200">
                <a:solidFill>
                  <a:schemeClr val="tx1"/>
                </a:solidFill>
                <a:latin typeface="+mn-lt"/>
                <a:ea typeface="+mn-ea"/>
                <a:cs typeface="+mn-cs"/>
              </a:defRPr>
            </a:lvl1pPr>
            <a:lvl2pPr marL="742950" indent="-285750" algn="l" defTabSz="457200" rtl="0" eaLnBrk="1" latinLnBrk="0" hangingPunct="1">
              <a:spcBef>
                <a:spcPct val="20000"/>
              </a:spcBef>
              <a:spcAft>
                <a:spcPts val="700"/>
              </a:spcAft>
              <a:buFont typeface="Wingdings" charset="2"/>
              <a:buChar char="§"/>
              <a:defRPr sz="1800" kern="1200">
                <a:solidFill>
                  <a:schemeClr val="tx1"/>
                </a:solidFill>
                <a:latin typeface="+mn-lt"/>
                <a:ea typeface="+mn-ea"/>
                <a:cs typeface="+mn-cs"/>
              </a:defRPr>
            </a:lvl2pPr>
            <a:lvl3pPr marL="1200150" indent="-285750" algn="l" defTabSz="457200" rtl="0" eaLnBrk="1" latinLnBrk="0" hangingPunct="1">
              <a:spcBef>
                <a:spcPct val="20000"/>
              </a:spcBef>
              <a:spcAft>
                <a:spcPts val="700"/>
              </a:spcAft>
              <a:buFont typeface="Wingdings" charset="2"/>
              <a:buChar char="§"/>
              <a:defRPr sz="1600" kern="1200">
                <a:solidFill>
                  <a:schemeClr val="tx1"/>
                </a:solidFill>
                <a:latin typeface="+mn-lt"/>
                <a:ea typeface="+mn-ea"/>
                <a:cs typeface="+mn-cs"/>
              </a:defRPr>
            </a:lvl3pPr>
            <a:lvl4pPr marL="1657350" indent="-285750" algn="l" defTabSz="457200" rtl="0" eaLnBrk="1" latinLnBrk="0" hangingPunct="1">
              <a:spcBef>
                <a:spcPct val="20000"/>
              </a:spcBef>
              <a:spcAft>
                <a:spcPts val="700"/>
              </a:spcAft>
              <a:buFont typeface="Wingdings" charset="2"/>
              <a:buChar char="§"/>
              <a:defRPr sz="1400" kern="1200">
                <a:solidFill>
                  <a:schemeClr val="tx1"/>
                </a:solidFill>
                <a:latin typeface="+mn-lt"/>
                <a:ea typeface="+mn-ea"/>
                <a:cs typeface="+mn-cs"/>
              </a:defRPr>
            </a:lvl4pPr>
            <a:lvl5pPr marL="2114550" indent="-285750" algn="l" defTabSz="457200" rtl="0" eaLnBrk="1" latinLnBrk="0" hangingPunct="1">
              <a:spcBef>
                <a:spcPct val="20000"/>
              </a:spcBef>
              <a:spcAft>
                <a:spcPts val="700"/>
              </a:spcAft>
              <a:buFont typeface="Wingdings" charset="2"/>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defRPr/>
            </a:pPr>
            <a:r>
              <a:rPr lang="fr-FR" sz="1800" dirty="0" smtClean="0"/>
              <a:t>Sélectionner : « Le site du numérique »</a:t>
            </a:r>
            <a:br>
              <a:rPr lang="fr-FR" sz="1800" dirty="0" smtClean="0"/>
            </a:br>
            <a:r>
              <a:rPr lang="fr-FR" sz="1800" dirty="0" smtClean="0"/>
              <a:t>Puis onglet « Pédagogie et Numérique »:</a:t>
            </a:r>
          </a:p>
          <a:p>
            <a:pPr lvl="1">
              <a:defRPr/>
            </a:pPr>
            <a:r>
              <a:rPr lang="fr-FR" sz="1600" dirty="0" smtClean="0"/>
              <a:t>Accompagnement et formation</a:t>
            </a:r>
          </a:p>
          <a:p>
            <a:pPr lvl="1">
              <a:defRPr/>
            </a:pPr>
            <a:r>
              <a:rPr lang="fr-FR" sz="1600" dirty="0" smtClean="0"/>
              <a:t>Ressources pédagogiques</a:t>
            </a:r>
          </a:p>
          <a:p>
            <a:pPr lvl="1">
              <a:defRPr/>
            </a:pPr>
            <a:r>
              <a:rPr lang="fr-FR" sz="1600" dirty="0" smtClean="0"/>
              <a:t>Evènementiel : carrefour </a:t>
            </a:r>
            <a:r>
              <a:rPr lang="fr-FR" sz="1600" dirty="0" err="1" smtClean="0"/>
              <a:t>NumerICE</a:t>
            </a:r>
            <a:endParaRPr lang="fr-FR" sz="1600" dirty="0" smtClean="0"/>
          </a:p>
          <a:p>
            <a:pPr lvl="1">
              <a:defRPr/>
            </a:pPr>
            <a:r>
              <a:rPr lang="fr-FR" sz="1600" dirty="0" smtClean="0"/>
              <a:t>Réseau des correspondants TICE</a:t>
            </a:r>
          </a:p>
          <a:p>
            <a:pPr lvl="1">
              <a:defRPr/>
            </a:pPr>
            <a:r>
              <a:rPr lang="fr-FR" sz="1600" dirty="0" smtClean="0"/>
              <a:t>MOOC à l’UL</a:t>
            </a:r>
          </a:p>
          <a:p>
            <a:pPr lvl="1">
              <a:defRPr/>
            </a:pPr>
            <a:r>
              <a:rPr lang="fr-FR" sz="1600" b="1" dirty="0" smtClean="0">
                <a:solidFill>
                  <a:schemeClr val="tx2"/>
                </a:solidFill>
              </a:rPr>
              <a:t>Studio Professeur</a:t>
            </a:r>
            <a:endParaRPr lang="fr-FR" sz="1600" b="1" dirty="0">
              <a:solidFill>
                <a:schemeClr val="tx2"/>
              </a:solidFill>
            </a:endParaRPr>
          </a:p>
        </p:txBody>
      </p:sp>
      <p:pic>
        <p:nvPicPr>
          <p:cNvPr id="17" name="Image 5" descr="Capture d’écran 2015-04-07 à 15.34.58.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166392"/>
            <a:ext cx="12192000"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Bouée 5"/>
          <p:cNvSpPr/>
          <p:nvPr/>
        </p:nvSpPr>
        <p:spPr>
          <a:xfrm>
            <a:off x="3872102" y="1395843"/>
            <a:ext cx="1256164" cy="942123"/>
          </a:xfrm>
          <a:prstGeom prst="donut">
            <a:avLst>
              <a:gd name="adj" fmla="val 9704"/>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
        <p:nvSpPr>
          <p:cNvPr id="8" name="Ellipse 7"/>
          <p:cNvSpPr/>
          <p:nvPr/>
        </p:nvSpPr>
        <p:spPr>
          <a:xfrm>
            <a:off x="4776066" y="2073817"/>
            <a:ext cx="704399" cy="528299"/>
          </a:xfrm>
          <a:prstGeom prst="ellipse">
            <a:avLst/>
          </a:prstGeom>
          <a:ln/>
        </p:spPr>
        <p:style>
          <a:lnRef idx="1">
            <a:schemeClr val="accent3"/>
          </a:lnRef>
          <a:fillRef idx="3">
            <a:schemeClr val="accent3"/>
          </a:fillRef>
          <a:effectRef idx="2">
            <a:schemeClr val="accent3"/>
          </a:effectRef>
          <a:fontRef idx="minor">
            <a:schemeClr val="lt1"/>
          </a:fontRef>
        </p:style>
        <p:txBody>
          <a:bodyPr/>
          <a:lstStyle/>
          <a:p>
            <a:pPr algn="ctr"/>
            <a:r>
              <a:rPr lang="fr-FR" sz="2000" b="1" dirty="0" smtClean="0"/>
              <a:t>1</a:t>
            </a:r>
            <a:endParaRPr lang="fr-FR" b="1" dirty="0"/>
          </a:p>
        </p:txBody>
      </p:sp>
      <p:grpSp>
        <p:nvGrpSpPr>
          <p:cNvPr id="3" name="Grouper 2"/>
          <p:cNvGrpSpPr/>
          <p:nvPr/>
        </p:nvGrpSpPr>
        <p:grpSpPr>
          <a:xfrm>
            <a:off x="855347" y="3062369"/>
            <a:ext cx="10790493" cy="3104276"/>
            <a:chOff x="641510" y="3062369"/>
            <a:chExt cx="8092870" cy="3104276"/>
          </a:xfrm>
        </p:grpSpPr>
        <p:pic>
          <p:nvPicPr>
            <p:cNvPr id="20" name="Image 19" descr="Capture d’écran 2015-04-07 à 15.29.24.png"/>
            <p:cNvPicPr>
              <a:picLocks noChangeAspect="1"/>
            </p:cNvPicPr>
            <p:nvPr/>
          </p:nvPicPr>
          <p:blipFill rotWithShape="1">
            <a:blip r:embed="rId3">
              <a:extLst>
                <a:ext uri="{28A0092B-C50C-407E-A947-70E740481C1C}">
                  <a14:useLocalDpi xmlns:a14="http://schemas.microsoft.com/office/drawing/2010/main" val="0"/>
                </a:ext>
              </a:extLst>
            </a:blip>
            <a:srcRect l="8001" r="54450" b="19727"/>
            <a:stretch/>
          </p:blipFill>
          <p:spPr bwMode="auto">
            <a:xfrm>
              <a:off x="5593593" y="3062369"/>
              <a:ext cx="3140787" cy="3104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Bouée 20"/>
            <p:cNvSpPr/>
            <p:nvPr/>
          </p:nvSpPr>
          <p:spPr>
            <a:xfrm>
              <a:off x="7102449" y="3696493"/>
              <a:ext cx="942123" cy="942123"/>
            </a:xfrm>
            <a:prstGeom prst="donut">
              <a:avLst>
                <a:gd name="adj" fmla="val 9704"/>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
          <p:nvSpPr>
            <p:cNvPr id="10" name="Ellipse 9"/>
            <p:cNvSpPr/>
            <p:nvPr/>
          </p:nvSpPr>
          <p:spPr>
            <a:xfrm>
              <a:off x="641510" y="3248988"/>
              <a:ext cx="528299" cy="528299"/>
            </a:xfrm>
            <a:prstGeom prst="ellipse">
              <a:avLst/>
            </a:prstGeom>
            <a:ln/>
          </p:spPr>
          <p:style>
            <a:lnRef idx="1">
              <a:schemeClr val="accent3"/>
            </a:lnRef>
            <a:fillRef idx="3">
              <a:schemeClr val="accent3"/>
            </a:fillRef>
            <a:effectRef idx="2">
              <a:schemeClr val="accent3"/>
            </a:effectRef>
            <a:fontRef idx="minor">
              <a:schemeClr val="lt1"/>
            </a:fontRef>
          </p:style>
          <p:txBody>
            <a:bodyPr/>
            <a:lstStyle/>
            <a:p>
              <a:pPr algn="ctr"/>
              <a:r>
                <a:rPr lang="fr-FR" sz="2000" b="1" dirty="0" smtClean="0"/>
                <a:t>2</a:t>
              </a:r>
              <a:endParaRPr lang="fr-FR" b="1" dirty="0"/>
            </a:p>
          </p:txBody>
        </p:sp>
        <p:sp>
          <p:nvSpPr>
            <p:cNvPr id="11" name="Ellipse 10"/>
            <p:cNvSpPr/>
            <p:nvPr/>
          </p:nvSpPr>
          <p:spPr>
            <a:xfrm>
              <a:off x="7929356" y="4374466"/>
              <a:ext cx="528299" cy="528299"/>
            </a:xfrm>
            <a:prstGeom prst="ellipse">
              <a:avLst/>
            </a:prstGeom>
            <a:ln/>
          </p:spPr>
          <p:style>
            <a:lnRef idx="1">
              <a:schemeClr val="accent3"/>
            </a:lnRef>
            <a:fillRef idx="3">
              <a:schemeClr val="accent3"/>
            </a:fillRef>
            <a:effectRef idx="2">
              <a:schemeClr val="accent3"/>
            </a:effectRef>
            <a:fontRef idx="minor">
              <a:schemeClr val="lt1"/>
            </a:fontRef>
          </p:style>
          <p:txBody>
            <a:bodyPr/>
            <a:lstStyle/>
            <a:p>
              <a:pPr algn="ctr"/>
              <a:r>
                <a:rPr lang="fr-FR" sz="2000" b="1" dirty="0" smtClean="0"/>
                <a:t>2</a:t>
              </a:r>
              <a:endParaRPr lang="fr-FR" b="1" dirty="0"/>
            </a:p>
          </p:txBody>
        </p:sp>
      </p:grpSp>
      <p:sp>
        <p:nvSpPr>
          <p:cNvPr id="12" name="Ellipse 11"/>
          <p:cNvSpPr/>
          <p:nvPr/>
        </p:nvSpPr>
        <p:spPr>
          <a:xfrm>
            <a:off x="1086542" y="5638347"/>
            <a:ext cx="704399" cy="528299"/>
          </a:xfrm>
          <a:prstGeom prst="ellipse">
            <a:avLst/>
          </a:prstGeom>
          <a:ln/>
        </p:spPr>
        <p:style>
          <a:lnRef idx="1">
            <a:schemeClr val="accent3"/>
          </a:lnRef>
          <a:fillRef idx="3">
            <a:schemeClr val="accent3"/>
          </a:fillRef>
          <a:effectRef idx="2">
            <a:schemeClr val="accent3"/>
          </a:effectRef>
          <a:fontRef idx="minor">
            <a:schemeClr val="lt1"/>
          </a:fontRef>
        </p:style>
        <p:txBody>
          <a:bodyPr/>
          <a:lstStyle/>
          <a:p>
            <a:pPr algn="ctr"/>
            <a:r>
              <a:rPr lang="fr-FR" sz="2000" b="1" dirty="0" smtClean="0"/>
              <a:t>3</a:t>
            </a:r>
            <a:endParaRPr lang="fr-FR" b="1" dirty="0"/>
          </a:p>
        </p:txBody>
      </p:sp>
    </p:spTree>
    <p:extLst>
      <p:ext uri="{BB962C8B-B14F-4D97-AF65-F5344CB8AC3E}">
        <p14:creationId xmlns:p14="http://schemas.microsoft.com/office/powerpoint/2010/main" val="46544710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dissolv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dissolve">
                                      <p:cBhvr>
                                        <p:cTn id="15" dur="500"/>
                                        <p:tgtEl>
                                          <p:spTgt spid="16"/>
                                        </p:tgtEl>
                                      </p:cBhvr>
                                    </p:animEffect>
                                  </p:childTnLst>
                                </p:cTn>
                              </p:par>
                              <p:par>
                                <p:cTn id="16" presetID="9" presetClass="entr" presetSubtype="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dissolv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dissolve">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6" grpId="0" animBg="1"/>
      <p:bldP spid="8"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r>
              <a:rPr lang="fr-FR" sz="3200" dirty="0"/>
              <a:t>Mise à disposition des différents </a:t>
            </a:r>
            <a:r>
              <a:rPr lang="fr-FR" sz="3200" dirty="0" smtClean="0"/>
              <a:t>éléments sur Arche +++</a:t>
            </a:r>
          </a:p>
          <a:p>
            <a:r>
              <a:rPr lang="fr-FR" sz="3200" dirty="0" smtClean="0"/>
              <a:t>fin des dépôts sur Arche: 1</a:t>
            </a:r>
            <a:r>
              <a:rPr lang="fr-FR" sz="3200" baseline="30000" dirty="0" smtClean="0"/>
              <a:t>er</a:t>
            </a:r>
            <a:r>
              <a:rPr lang="fr-FR" sz="3200" dirty="0" smtClean="0"/>
              <a:t> mai 2017</a:t>
            </a:r>
          </a:p>
          <a:p>
            <a:r>
              <a:rPr lang="fr-FR" sz="3200" dirty="0" smtClean="0"/>
              <a:t>Evaluation des projets présentés par jury: F et C. </a:t>
            </a:r>
            <a:r>
              <a:rPr lang="fr-FR" sz="3200" dirty="0" err="1" smtClean="0"/>
              <a:t>Kohler</a:t>
            </a:r>
            <a:r>
              <a:rPr lang="fr-FR" sz="3200" dirty="0" smtClean="0"/>
              <a:t>, N. Jay, B. Chenuel mi-mai 2017</a:t>
            </a:r>
          </a:p>
        </p:txBody>
      </p:sp>
      <p:sp>
        <p:nvSpPr>
          <p:cNvPr id="3" name="Titre 2"/>
          <p:cNvSpPr>
            <a:spLocks noGrp="1"/>
          </p:cNvSpPr>
          <p:nvPr>
            <p:ph type="title"/>
          </p:nvPr>
        </p:nvSpPr>
        <p:spPr/>
        <p:txBody>
          <a:bodyPr/>
          <a:lstStyle/>
          <a:p>
            <a:r>
              <a:rPr lang="fr-FR" dirty="0" smtClean="0"/>
              <a:t>Calendrier Prévisionnel de votre projet</a:t>
            </a:r>
            <a:endParaRPr lang="fr-FR" dirty="0"/>
          </a:p>
        </p:txBody>
      </p:sp>
    </p:spTree>
    <p:extLst>
      <p:ext uri="{BB962C8B-B14F-4D97-AF65-F5344CB8AC3E}">
        <p14:creationId xmlns:p14="http://schemas.microsoft.com/office/powerpoint/2010/main" val="3026577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Un exemple de projet institutionnel</a:t>
            </a:r>
            <a:br>
              <a:rPr lang="fr-FR" dirty="0" smtClean="0"/>
            </a:br>
            <a:r>
              <a:rPr lang="fr-FR" dirty="0" smtClean="0"/>
              <a:t> en cours</a:t>
            </a:r>
            <a:endParaRPr lang="fr-FR" dirty="0"/>
          </a:p>
        </p:txBody>
      </p:sp>
      <p:sp>
        <p:nvSpPr>
          <p:cNvPr id="3" name="Espace réservé du contenu 2"/>
          <p:cNvSpPr>
            <a:spLocks noGrp="1"/>
          </p:cNvSpPr>
          <p:nvPr>
            <p:ph idx="1"/>
          </p:nvPr>
        </p:nvSpPr>
        <p:spPr>
          <a:xfrm>
            <a:off x="609600" y="2287413"/>
            <a:ext cx="10972800" cy="4525963"/>
          </a:xfrm>
        </p:spPr>
        <p:txBody>
          <a:bodyPr/>
          <a:lstStyle/>
          <a:p>
            <a:r>
              <a:rPr lang="fr-FR" dirty="0" smtClean="0"/>
              <a:t>1 item ECN=1 </a:t>
            </a:r>
            <a:r>
              <a:rPr lang="fr-FR" dirty="0" err="1" smtClean="0"/>
              <a:t>podcast</a:t>
            </a:r>
            <a:endParaRPr lang="fr-FR" dirty="0" smtClean="0"/>
          </a:p>
          <a:p>
            <a:endParaRPr lang="fr-FR" dirty="0"/>
          </a:p>
        </p:txBody>
      </p:sp>
    </p:spTree>
    <p:extLst>
      <p:ext uri="{BB962C8B-B14F-4D97-AF65-F5344CB8AC3E}">
        <p14:creationId xmlns:p14="http://schemas.microsoft.com/office/powerpoint/2010/main" val="2949875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6"/>
          <p:cNvSpPr>
            <a:spLocks noGrp="1"/>
          </p:cNvSpPr>
          <p:nvPr>
            <p:ph idx="1"/>
          </p:nvPr>
        </p:nvSpPr>
        <p:spPr>
          <a:xfrm>
            <a:off x="1282576" y="2062900"/>
            <a:ext cx="9980056" cy="3912450"/>
          </a:xfrm>
        </p:spPr>
        <p:txBody>
          <a:bodyPr>
            <a:normAutofit/>
          </a:bodyPr>
          <a:lstStyle/>
          <a:p>
            <a:pPr marL="0" indent="0">
              <a:buNone/>
              <a:defRPr/>
            </a:pPr>
            <a:r>
              <a:rPr lang="fr-FR" b="1" dirty="0"/>
              <a:t>Objectifs </a:t>
            </a:r>
            <a:r>
              <a:rPr lang="fr-FR" b="1" dirty="0" smtClean="0"/>
              <a:t>principaux</a:t>
            </a:r>
            <a:endParaRPr lang="fr-FR" b="1" dirty="0"/>
          </a:p>
          <a:p>
            <a:pPr>
              <a:defRPr/>
            </a:pPr>
            <a:r>
              <a:rPr lang="fr-FR" dirty="0"/>
              <a:t>Améliorer le niveau de formation de </a:t>
            </a:r>
            <a:r>
              <a:rPr lang="fr-FR" b="1" dirty="0" smtClean="0">
                <a:solidFill>
                  <a:schemeClr val="tx2"/>
                </a:solidFill>
              </a:rPr>
              <a:t>TOUS </a:t>
            </a:r>
            <a:r>
              <a:rPr lang="fr-FR" b="1" dirty="0" smtClean="0"/>
              <a:t>nos étudiants</a:t>
            </a:r>
            <a:endParaRPr lang="fr-FR" b="1" dirty="0"/>
          </a:p>
          <a:p>
            <a:pPr>
              <a:defRPr/>
            </a:pPr>
            <a:r>
              <a:rPr lang="fr-FR" dirty="0"/>
              <a:t>Éviter les « mauvaises surprises » aux examens </a:t>
            </a:r>
            <a:r>
              <a:rPr lang="fr-FR" dirty="0" smtClean="0"/>
              <a:t>finaux</a:t>
            </a:r>
            <a:endParaRPr lang="fr-FR" dirty="0"/>
          </a:p>
          <a:p>
            <a:pPr>
              <a:defRPr/>
            </a:pPr>
            <a:r>
              <a:rPr lang="fr-FR" dirty="0"/>
              <a:t>Repérer les décrocheurs et leur apporter une attention </a:t>
            </a:r>
            <a:r>
              <a:rPr lang="fr-FR" dirty="0" smtClean="0"/>
              <a:t>particulière</a:t>
            </a:r>
          </a:p>
          <a:p>
            <a:pPr marL="0" indent="0">
              <a:buNone/>
              <a:defRPr/>
            </a:pPr>
            <a:r>
              <a:rPr lang="fr-FR" b="1" dirty="0"/>
              <a:t>Objectifs </a:t>
            </a:r>
            <a:r>
              <a:rPr lang="fr-FR" b="1" dirty="0" smtClean="0"/>
              <a:t>secondaires</a:t>
            </a:r>
            <a:endParaRPr lang="fr-FR" b="1" dirty="0"/>
          </a:p>
          <a:p>
            <a:pPr>
              <a:defRPr/>
            </a:pPr>
            <a:r>
              <a:rPr lang="fr-FR" dirty="0"/>
              <a:t>Améliorer le classement ECN de nos </a:t>
            </a:r>
            <a:r>
              <a:rPr lang="fr-FR" dirty="0" smtClean="0"/>
              <a:t>étudiants</a:t>
            </a:r>
            <a:endParaRPr lang="fr-FR" dirty="0"/>
          </a:p>
          <a:p>
            <a:pPr>
              <a:defRPr/>
            </a:pPr>
            <a:r>
              <a:rPr lang="fr-FR" dirty="0"/>
              <a:t>Un peu plus personnaliser la formation de nos </a:t>
            </a:r>
            <a:r>
              <a:rPr lang="fr-FR" dirty="0" smtClean="0"/>
              <a:t>étudiants</a:t>
            </a:r>
            <a:endParaRPr lang="fr-FR" dirty="0"/>
          </a:p>
        </p:txBody>
      </p:sp>
      <p:sp>
        <p:nvSpPr>
          <p:cNvPr id="6" name="Titre 5"/>
          <p:cNvSpPr>
            <a:spLocks noGrp="1"/>
          </p:cNvSpPr>
          <p:nvPr>
            <p:ph type="title"/>
          </p:nvPr>
        </p:nvSpPr>
        <p:spPr/>
        <p:txBody>
          <a:bodyPr>
            <a:normAutofit/>
          </a:bodyPr>
          <a:lstStyle/>
          <a:p>
            <a:r>
              <a:rPr lang="fr-FR" dirty="0" smtClean="0"/>
              <a:t>QUELS OBJECTIFS ?</a:t>
            </a:r>
            <a:endParaRPr lang="fr-FR" dirty="0"/>
          </a:p>
        </p:txBody>
      </p:sp>
    </p:spTree>
    <p:extLst>
      <p:ext uri="{BB962C8B-B14F-4D97-AF65-F5344CB8AC3E}">
        <p14:creationId xmlns:p14="http://schemas.microsoft.com/office/powerpoint/2010/main" val="359259345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1282576" y="1417637"/>
            <a:ext cx="9980056" cy="1045290"/>
          </a:xfrm>
        </p:spPr>
        <p:txBody>
          <a:bodyPr>
            <a:normAutofit fontScale="92500" lnSpcReduction="20000"/>
          </a:bodyPr>
          <a:lstStyle/>
          <a:p>
            <a:pPr marL="0" indent="0">
              <a:lnSpc>
                <a:spcPct val="120000"/>
              </a:lnSpc>
              <a:buNone/>
            </a:pPr>
            <a:r>
              <a:rPr lang="fr-FR" dirty="0" smtClean="0"/>
              <a:t>L’idée générale est de pouvoir disposer à tout moment d’une banque de données numériques permettant aux étudiants de travailler </a:t>
            </a:r>
            <a:r>
              <a:rPr lang="fr-FR" smtClean="0"/>
              <a:t>quand ils </a:t>
            </a:r>
            <a:r>
              <a:rPr lang="fr-FR" dirty="0" smtClean="0"/>
              <a:t>le souhaitent ou le peuvent, couvrant exhaustivement le programme de l’ECN</a:t>
            </a:r>
            <a:endParaRPr lang="fr-FR" dirty="0"/>
          </a:p>
        </p:txBody>
      </p:sp>
      <p:sp>
        <p:nvSpPr>
          <p:cNvPr id="4" name="Titre 3"/>
          <p:cNvSpPr>
            <a:spLocks noGrp="1"/>
          </p:cNvSpPr>
          <p:nvPr>
            <p:ph type="title"/>
          </p:nvPr>
        </p:nvSpPr>
        <p:spPr/>
        <p:txBody>
          <a:bodyPr/>
          <a:lstStyle/>
          <a:p>
            <a:r>
              <a:rPr lang="fr-FR" dirty="0" smtClean="0"/>
              <a:t>QUELLE MÉTHODOLOGIE ?</a:t>
            </a:r>
            <a:endParaRPr lang="fr-FR" dirty="0"/>
          </a:p>
        </p:txBody>
      </p:sp>
      <p:sp>
        <p:nvSpPr>
          <p:cNvPr id="6" name="Espace réservé du contenu 4"/>
          <p:cNvSpPr txBox="1">
            <a:spLocks/>
          </p:cNvSpPr>
          <p:nvPr/>
        </p:nvSpPr>
        <p:spPr>
          <a:xfrm>
            <a:off x="1282576" y="2463856"/>
            <a:ext cx="9980056" cy="3681860"/>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ct val="20000"/>
              </a:spcBef>
              <a:spcAft>
                <a:spcPts val="700"/>
              </a:spcAft>
              <a:buFont typeface="Wingdings" charset="2"/>
              <a:buChar char="§"/>
              <a:defRPr sz="2000" kern="1200">
                <a:solidFill>
                  <a:schemeClr val="tx1"/>
                </a:solidFill>
                <a:latin typeface="+mn-lt"/>
                <a:ea typeface="+mn-ea"/>
                <a:cs typeface="+mn-cs"/>
              </a:defRPr>
            </a:lvl1pPr>
            <a:lvl2pPr marL="742950" indent="-285750" algn="l" defTabSz="457200" rtl="0" eaLnBrk="1" latinLnBrk="0" hangingPunct="1">
              <a:spcBef>
                <a:spcPct val="20000"/>
              </a:spcBef>
              <a:spcAft>
                <a:spcPts val="700"/>
              </a:spcAft>
              <a:buFont typeface="Wingdings" charset="2"/>
              <a:buChar char="§"/>
              <a:defRPr sz="1800" kern="1200">
                <a:solidFill>
                  <a:schemeClr val="tx1"/>
                </a:solidFill>
                <a:latin typeface="+mn-lt"/>
                <a:ea typeface="+mn-ea"/>
                <a:cs typeface="+mn-cs"/>
              </a:defRPr>
            </a:lvl2pPr>
            <a:lvl3pPr marL="1200150" indent="-285750" algn="l" defTabSz="457200" rtl="0" eaLnBrk="1" latinLnBrk="0" hangingPunct="1">
              <a:spcBef>
                <a:spcPct val="20000"/>
              </a:spcBef>
              <a:spcAft>
                <a:spcPts val="700"/>
              </a:spcAft>
              <a:buFont typeface="Wingdings" charset="2"/>
              <a:buChar char="§"/>
              <a:defRPr sz="1600" kern="1200">
                <a:solidFill>
                  <a:schemeClr val="tx1"/>
                </a:solidFill>
                <a:latin typeface="+mn-lt"/>
                <a:ea typeface="+mn-ea"/>
                <a:cs typeface="+mn-cs"/>
              </a:defRPr>
            </a:lvl3pPr>
            <a:lvl4pPr marL="1657350" indent="-285750" algn="l" defTabSz="457200" rtl="0" eaLnBrk="1" latinLnBrk="0" hangingPunct="1">
              <a:spcBef>
                <a:spcPct val="20000"/>
              </a:spcBef>
              <a:spcAft>
                <a:spcPts val="700"/>
              </a:spcAft>
              <a:buFont typeface="Wingdings" charset="2"/>
              <a:buChar char="§"/>
              <a:defRPr sz="1400" kern="1200">
                <a:solidFill>
                  <a:schemeClr val="tx1"/>
                </a:solidFill>
                <a:latin typeface="+mn-lt"/>
                <a:ea typeface="+mn-ea"/>
                <a:cs typeface="+mn-cs"/>
              </a:defRPr>
            </a:lvl4pPr>
            <a:lvl5pPr marL="2114550" indent="-285750" algn="l" defTabSz="457200" rtl="0" eaLnBrk="1" latinLnBrk="0" hangingPunct="1">
              <a:spcBef>
                <a:spcPct val="20000"/>
              </a:spcBef>
              <a:spcAft>
                <a:spcPts val="700"/>
              </a:spcAft>
              <a:buFont typeface="Wingdings" charset="2"/>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20000"/>
              </a:lnSpc>
              <a:buFont typeface="Wingdings" charset="2"/>
              <a:buNone/>
            </a:pPr>
            <a:r>
              <a:rPr lang="fr-FR" dirty="0" smtClean="0"/>
              <a:t>Cela passe par :</a:t>
            </a:r>
          </a:p>
          <a:p>
            <a:pPr>
              <a:lnSpc>
                <a:spcPct val="120000"/>
              </a:lnSpc>
            </a:pPr>
            <a:r>
              <a:rPr lang="fr-FR" dirty="0" smtClean="0"/>
              <a:t>La réalisation sous forme standardisée de </a:t>
            </a:r>
            <a:r>
              <a:rPr lang="fr-FR" dirty="0" err="1" smtClean="0"/>
              <a:t>Podcasts</a:t>
            </a:r>
            <a:r>
              <a:rPr lang="fr-FR" dirty="0" smtClean="0"/>
              <a:t> répondants à la règle simple : 1 Item ECN = 1 </a:t>
            </a:r>
            <a:r>
              <a:rPr lang="fr-FR" dirty="0" err="1" smtClean="0"/>
              <a:t>podcast</a:t>
            </a:r>
            <a:r>
              <a:rPr lang="fr-FR" dirty="0" smtClean="0"/>
              <a:t> </a:t>
            </a:r>
          </a:p>
          <a:p>
            <a:pPr>
              <a:lnSpc>
                <a:spcPct val="120000"/>
              </a:lnSpc>
            </a:pPr>
            <a:r>
              <a:rPr lang="fr-FR" dirty="0" smtClean="0"/>
              <a:t>Constitution d’une docimologie appropriée (questions sur objectifs de rang A = ne pas savoir équivaut à ne pas avoir le minimum vital en termes de connaissances pures sur le cours) par chaque discipline (selon architecture SIDES/Docimologie qui a déjà fait ses preuves !)</a:t>
            </a:r>
            <a:br>
              <a:rPr lang="fr-FR" dirty="0" smtClean="0"/>
            </a:br>
            <a:r>
              <a:rPr lang="fr-FR" dirty="0" smtClean="0"/>
              <a:t>1/3 Items ECN par an pour chaque discipline</a:t>
            </a:r>
          </a:p>
          <a:p>
            <a:pPr>
              <a:lnSpc>
                <a:spcPct val="120000"/>
              </a:lnSpc>
            </a:pPr>
            <a:r>
              <a:rPr lang="fr-FR" dirty="0" smtClean="0"/>
              <a:t>Interrogation systématique des </a:t>
            </a:r>
            <a:r>
              <a:rPr lang="fr-FR" dirty="0" err="1" smtClean="0"/>
              <a:t>podcasts</a:t>
            </a:r>
            <a:r>
              <a:rPr lang="fr-FR" dirty="0" smtClean="0"/>
              <a:t> ECN avant les examens finaux durant le deuxième cycle.</a:t>
            </a:r>
            <a:br>
              <a:rPr lang="fr-FR" dirty="0" smtClean="0"/>
            </a:br>
            <a:r>
              <a:rPr lang="fr-FR" dirty="0" smtClean="0"/>
              <a:t>La moyenne est exigée (plusieurs chances, évaluation aléatoire sur tablettes durant périodes données de temps).</a:t>
            </a:r>
            <a:br>
              <a:rPr lang="fr-FR" dirty="0" smtClean="0"/>
            </a:br>
            <a:r>
              <a:rPr lang="fr-FR" dirty="0" smtClean="0"/>
              <a:t>Indépendante des modules. Travail régulier par items ECN +++</a:t>
            </a:r>
            <a:endParaRPr lang="fr-FR" dirty="0"/>
          </a:p>
        </p:txBody>
      </p:sp>
    </p:spTree>
    <p:extLst>
      <p:ext uri="{BB962C8B-B14F-4D97-AF65-F5344CB8AC3E}">
        <p14:creationId xmlns:p14="http://schemas.microsoft.com/office/powerpoint/2010/main" val="100905589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dissolv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dissolv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dissolv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dissolve">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82576" y="1848588"/>
            <a:ext cx="9980056" cy="3912450"/>
          </a:xfrm>
        </p:spPr>
        <p:txBody>
          <a:bodyPr>
            <a:noAutofit/>
          </a:bodyPr>
          <a:lstStyle/>
          <a:p>
            <a:pPr marL="0" indent="0">
              <a:buNone/>
              <a:defRPr/>
            </a:pPr>
            <a:r>
              <a:rPr lang="fr-FR" sz="1600" dirty="0"/>
              <a:t>Le </a:t>
            </a:r>
            <a:r>
              <a:rPr lang="fr-FR" sz="1600" dirty="0" err="1"/>
              <a:t>podcast</a:t>
            </a:r>
            <a:r>
              <a:rPr lang="fr-FR" sz="1600" dirty="0"/>
              <a:t> est une présentation multimédia, commentée par l’enseignant et enregistrée dans une structure professionnelle de l’UL (enregistrement au Studio Professeur de l’UL – mode d’emploi plus loin dans la présentation</a:t>
            </a:r>
            <a:r>
              <a:rPr lang="fr-FR" sz="1600" dirty="0" smtClean="0"/>
              <a:t>)</a:t>
            </a:r>
            <a:endParaRPr lang="fr-FR" sz="1600" dirty="0"/>
          </a:p>
          <a:p>
            <a:pPr marL="0" indent="0">
              <a:buNone/>
              <a:defRPr/>
            </a:pPr>
            <a:r>
              <a:rPr lang="fr-FR" sz="1600" dirty="0"/>
              <a:t>La standardisation repose sur quelques règles </a:t>
            </a:r>
            <a:r>
              <a:rPr lang="fr-FR" sz="1600" dirty="0" smtClean="0"/>
              <a:t>simples :</a:t>
            </a:r>
            <a:endParaRPr lang="fr-FR" sz="1600" dirty="0"/>
          </a:p>
          <a:p>
            <a:pPr marL="685800">
              <a:buFont typeface="Arial"/>
              <a:buChar char="•"/>
              <a:defRPr/>
            </a:pPr>
            <a:r>
              <a:rPr lang="fr-FR" sz="1600" dirty="0"/>
              <a:t>Format court : durée de 10 à 15 minutes maximum</a:t>
            </a:r>
          </a:p>
          <a:p>
            <a:pPr marL="685800">
              <a:buFont typeface="Arial"/>
              <a:buChar char="•"/>
              <a:defRPr/>
            </a:pPr>
            <a:r>
              <a:rPr lang="fr-FR" sz="1600" dirty="0"/>
              <a:t>Exprime une vision d’expert (points capitaux et pièges à éviter, pas d’exhaustivité)</a:t>
            </a:r>
          </a:p>
          <a:p>
            <a:pPr marL="685800">
              <a:buFont typeface="Arial"/>
              <a:buChar char="•"/>
              <a:defRPr/>
            </a:pPr>
            <a:r>
              <a:rPr lang="fr-FR" sz="1600" dirty="0"/>
              <a:t>Commence par la présentation rapide de l’enseignant</a:t>
            </a:r>
          </a:p>
          <a:p>
            <a:pPr marL="685800">
              <a:buFont typeface="Arial"/>
              <a:buChar char="•"/>
              <a:defRPr/>
            </a:pPr>
            <a:r>
              <a:rPr lang="fr-FR" sz="1600" dirty="0"/>
              <a:t>Faire figurer les objectifs pédagogiques et le plan en début de présentation</a:t>
            </a:r>
          </a:p>
          <a:p>
            <a:pPr marL="685800">
              <a:buFont typeface="Arial"/>
              <a:buChar char="•"/>
              <a:defRPr/>
            </a:pPr>
            <a:r>
              <a:rPr lang="fr-FR" sz="1600" dirty="0"/>
              <a:t>Terminer par un rappel des points importants </a:t>
            </a:r>
            <a:r>
              <a:rPr lang="fr-FR" sz="1600" dirty="0" smtClean="0"/>
              <a:t>(“</a:t>
            </a:r>
            <a:r>
              <a:rPr lang="fr-FR" sz="1600" dirty="0" err="1" smtClean="0"/>
              <a:t>take</a:t>
            </a:r>
            <a:r>
              <a:rPr lang="fr-FR" sz="1600" dirty="0" smtClean="0"/>
              <a:t> </a:t>
            </a:r>
            <a:r>
              <a:rPr lang="fr-FR" sz="1600" dirty="0"/>
              <a:t>home </a:t>
            </a:r>
            <a:r>
              <a:rPr lang="fr-FR" sz="1600" dirty="0" smtClean="0"/>
              <a:t>message”)</a:t>
            </a:r>
            <a:endParaRPr lang="fr-FR" sz="1600" dirty="0"/>
          </a:p>
        </p:txBody>
      </p:sp>
      <p:sp>
        <p:nvSpPr>
          <p:cNvPr id="2" name="Titre 1"/>
          <p:cNvSpPr>
            <a:spLocks noGrp="1"/>
          </p:cNvSpPr>
          <p:nvPr>
            <p:ph type="title"/>
          </p:nvPr>
        </p:nvSpPr>
        <p:spPr/>
        <p:txBody>
          <a:bodyPr/>
          <a:lstStyle/>
          <a:p>
            <a:r>
              <a:rPr lang="fr-FR" dirty="0" smtClean="0"/>
              <a:t>QUEL FORMAT STANDARDISÉ ?</a:t>
            </a:r>
            <a:endParaRPr lang="fr-FR" dirty="0"/>
          </a:p>
        </p:txBody>
      </p:sp>
    </p:spTree>
    <p:extLst>
      <p:ext uri="{BB962C8B-B14F-4D97-AF65-F5344CB8AC3E}">
        <p14:creationId xmlns:p14="http://schemas.microsoft.com/office/powerpoint/2010/main" val="21811462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dissolv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dissolv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dissolv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dissolv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dissolv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dissolv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1390433" y="1631242"/>
            <a:ext cx="9980056" cy="4549251"/>
          </a:xfrm>
        </p:spPr>
        <p:txBody>
          <a:bodyPr>
            <a:noAutofit/>
          </a:bodyPr>
          <a:lstStyle/>
          <a:p>
            <a:pPr marL="0" indent="0">
              <a:lnSpc>
                <a:spcPct val="120000"/>
              </a:lnSpc>
              <a:buNone/>
              <a:defRPr/>
            </a:pPr>
            <a:r>
              <a:rPr lang="fr-FR" sz="1400" dirty="0"/>
              <a:t>Pour une question clinique </a:t>
            </a:r>
            <a:r>
              <a:rPr lang="fr-FR" sz="1400" dirty="0" smtClean="0"/>
              <a:t>:</a:t>
            </a:r>
          </a:p>
          <a:p>
            <a:pPr>
              <a:lnSpc>
                <a:spcPct val="80000"/>
              </a:lnSpc>
              <a:buFont typeface="Wingdings" charset="2"/>
              <a:buChar char="ü"/>
              <a:defRPr/>
            </a:pPr>
            <a:r>
              <a:rPr lang="fr-FR" sz="1400" dirty="0" smtClean="0"/>
              <a:t>Présentation de l’enseignant</a:t>
            </a:r>
          </a:p>
          <a:p>
            <a:pPr>
              <a:lnSpc>
                <a:spcPct val="80000"/>
              </a:lnSpc>
              <a:buFont typeface="Wingdings" charset="2"/>
              <a:buChar char="ü"/>
              <a:defRPr/>
            </a:pPr>
            <a:r>
              <a:rPr lang="fr-FR" sz="1400" dirty="0" smtClean="0"/>
              <a:t>Objectifs </a:t>
            </a:r>
            <a:r>
              <a:rPr lang="fr-FR" sz="1400" dirty="0"/>
              <a:t>pédagogiques et plan</a:t>
            </a:r>
          </a:p>
          <a:p>
            <a:pPr>
              <a:lnSpc>
                <a:spcPct val="80000"/>
              </a:lnSpc>
              <a:buFont typeface="Wingdings" charset="2"/>
              <a:buChar char="ü"/>
              <a:defRPr/>
            </a:pPr>
            <a:r>
              <a:rPr lang="fr-FR" sz="1400" dirty="0"/>
              <a:t>C</a:t>
            </a:r>
            <a:r>
              <a:rPr lang="fr-FR" sz="1400" dirty="0" smtClean="0"/>
              <a:t>ontexte </a:t>
            </a:r>
            <a:r>
              <a:rPr lang="fr-FR" sz="1400" dirty="0"/>
              <a:t>global de la question</a:t>
            </a:r>
          </a:p>
          <a:p>
            <a:pPr>
              <a:lnSpc>
                <a:spcPct val="80000"/>
              </a:lnSpc>
              <a:buFont typeface="Wingdings" charset="2"/>
              <a:buChar char="ü"/>
              <a:defRPr/>
            </a:pPr>
            <a:r>
              <a:rPr lang="fr-FR" sz="1400" dirty="0"/>
              <a:t>D</a:t>
            </a:r>
            <a:r>
              <a:rPr lang="fr-FR" sz="1400" dirty="0" smtClean="0"/>
              <a:t>éfinition </a:t>
            </a:r>
            <a:r>
              <a:rPr lang="fr-FR" sz="1400" dirty="0"/>
              <a:t>précise de l’item</a:t>
            </a:r>
          </a:p>
          <a:p>
            <a:pPr>
              <a:lnSpc>
                <a:spcPct val="80000"/>
              </a:lnSpc>
              <a:buFont typeface="Wingdings" charset="2"/>
              <a:buChar char="ü"/>
              <a:defRPr/>
            </a:pPr>
            <a:r>
              <a:rPr lang="fr-FR" sz="1400" dirty="0"/>
              <a:t>Épidémiologie</a:t>
            </a:r>
          </a:p>
          <a:p>
            <a:pPr>
              <a:lnSpc>
                <a:spcPct val="80000"/>
              </a:lnSpc>
              <a:buFont typeface="Wingdings" charset="2"/>
              <a:buChar char="ü"/>
              <a:defRPr/>
            </a:pPr>
            <a:r>
              <a:rPr lang="fr-FR" sz="1400" dirty="0"/>
              <a:t>Tableau clinique</a:t>
            </a:r>
          </a:p>
          <a:p>
            <a:pPr>
              <a:lnSpc>
                <a:spcPct val="80000"/>
              </a:lnSpc>
              <a:buFont typeface="Wingdings" charset="2"/>
              <a:buChar char="ü"/>
              <a:defRPr/>
            </a:pPr>
            <a:r>
              <a:rPr lang="fr-FR" sz="1400" dirty="0"/>
              <a:t>Éléments diagnostiques (algorithme décisionnel, diagnostic différentiel…)</a:t>
            </a:r>
          </a:p>
          <a:p>
            <a:pPr>
              <a:lnSpc>
                <a:spcPct val="80000"/>
              </a:lnSpc>
              <a:buFont typeface="Wingdings" charset="2"/>
              <a:buChar char="ü"/>
              <a:defRPr/>
            </a:pPr>
            <a:r>
              <a:rPr lang="fr-FR" sz="1400" dirty="0"/>
              <a:t>P</a:t>
            </a:r>
            <a:r>
              <a:rPr lang="fr-FR" sz="1400" dirty="0" smtClean="0"/>
              <a:t>rise </a:t>
            </a:r>
            <a:r>
              <a:rPr lang="fr-FR" sz="1400" dirty="0"/>
              <a:t>en charge : thérapeutique immédiate, au long cours, suivi, évolution pronostic</a:t>
            </a:r>
          </a:p>
          <a:p>
            <a:pPr>
              <a:lnSpc>
                <a:spcPct val="80000"/>
              </a:lnSpc>
              <a:buFont typeface="Wingdings" charset="2"/>
              <a:buChar char="ü"/>
              <a:defRPr/>
            </a:pPr>
            <a:r>
              <a:rPr lang="fr-FR" sz="1400" dirty="0"/>
              <a:t>Conclusion / ultra-synthèse avec rappels des points </a:t>
            </a:r>
            <a:r>
              <a:rPr lang="fr-FR" sz="1400" dirty="0" smtClean="0"/>
              <a:t>importants</a:t>
            </a:r>
            <a:endParaRPr lang="fr-FR" sz="1400" dirty="0"/>
          </a:p>
          <a:p>
            <a:pPr marL="0" indent="0">
              <a:lnSpc>
                <a:spcPct val="120000"/>
              </a:lnSpc>
              <a:buNone/>
              <a:defRPr/>
            </a:pPr>
            <a:r>
              <a:rPr lang="fr-FR" sz="1400" dirty="0"/>
              <a:t>Bien évidemment, l’enseignant peut sélectionner les éléments du plan qui lui paraissent les plus pertinents pour illustrer son avis d’expert et il peut décider de s’en affranchir, si l’intérêt pédagogique le justifie</a:t>
            </a:r>
            <a:r>
              <a:rPr lang="fr-FR" sz="1400" dirty="0" smtClean="0"/>
              <a:t>.</a:t>
            </a:r>
            <a:endParaRPr lang="fr-FR" sz="1400" dirty="0"/>
          </a:p>
        </p:txBody>
      </p:sp>
      <p:sp>
        <p:nvSpPr>
          <p:cNvPr id="3" name="Titre 2"/>
          <p:cNvSpPr>
            <a:spLocks noGrp="1"/>
          </p:cNvSpPr>
          <p:nvPr>
            <p:ph type="title"/>
          </p:nvPr>
        </p:nvSpPr>
        <p:spPr/>
        <p:txBody>
          <a:bodyPr/>
          <a:lstStyle/>
          <a:p>
            <a:r>
              <a:rPr lang="fr-FR" dirty="0" smtClean="0"/>
              <a:t>Quel exemple de plan? </a:t>
            </a:r>
            <a:endParaRPr lang="fr-FR" dirty="0"/>
          </a:p>
        </p:txBody>
      </p:sp>
    </p:spTree>
    <p:extLst>
      <p:ext uri="{BB962C8B-B14F-4D97-AF65-F5344CB8AC3E}">
        <p14:creationId xmlns:p14="http://schemas.microsoft.com/office/powerpoint/2010/main" val="294478593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82576" y="2108548"/>
            <a:ext cx="9980056" cy="3912450"/>
          </a:xfrm>
        </p:spPr>
        <p:txBody>
          <a:bodyPr>
            <a:normAutofit/>
          </a:bodyPr>
          <a:lstStyle/>
          <a:p>
            <a:pPr marL="457200" indent="-457200">
              <a:buFont typeface="+mj-lt"/>
              <a:buAutoNum type="arabicPeriod"/>
            </a:pPr>
            <a:r>
              <a:rPr lang="fr-FR" dirty="0" smtClean="0"/>
              <a:t>Chaque </a:t>
            </a:r>
            <a:r>
              <a:rPr lang="fr-FR" dirty="0" err="1" smtClean="0"/>
              <a:t>podcast</a:t>
            </a:r>
            <a:r>
              <a:rPr lang="fr-FR" dirty="0" smtClean="0"/>
              <a:t> doit être validé par le responsable pédagogique de la discipline (ou avis collégial)</a:t>
            </a:r>
          </a:p>
          <a:p>
            <a:pPr marL="457200" indent="-457200">
              <a:buFont typeface="+mj-lt"/>
              <a:buAutoNum type="arabicPeriod"/>
            </a:pPr>
            <a:r>
              <a:rPr lang="fr-FR" dirty="0" smtClean="0"/>
              <a:t>Il doit être assorti d’un lot de 15 à 20 questions à choix multiples renseignant les objectifs de rang A (indispensables à savoir)</a:t>
            </a:r>
          </a:p>
          <a:p>
            <a:pPr marL="457200" indent="-457200">
              <a:buFont typeface="+mj-lt"/>
              <a:buAutoNum type="arabicPeriod"/>
            </a:pPr>
            <a:r>
              <a:rPr lang="fr-FR" dirty="0" smtClean="0"/>
              <a:t>Tous les </a:t>
            </a:r>
            <a:r>
              <a:rPr lang="fr-FR" dirty="0" err="1" smtClean="0"/>
              <a:t>podcasts</a:t>
            </a:r>
            <a:r>
              <a:rPr lang="fr-FR" dirty="0" smtClean="0"/>
              <a:t> proposés par les disciplines doivent finalement être validés par le comité « Pédagogie numérique » (réunion tous les deux mois) avant diffusion aux étudiants</a:t>
            </a:r>
          </a:p>
          <a:p>
            <a:pPr marL="457200" indent="-457200">
              <a:buFont typeface="+mj-lt"/>
              <a:buAutoNum type="arabicPeriod"/>
            </a:pPr>
            <a:r>
              <a:rPr lang="fr-FR" dirty="0" smtClean="0"/>
              <a:t>Les </a:t>
            </a:r>
            <a:r>
              <a:rPr lang="fr-FR" dirty="0" err="1" smtClean="0"/>
              <a:t>podcasts</a:t>
            </a:r>
            <a:r>
              <a:rPr lang="fr-FR" dirty="0" smtClean="0"/>
              <a:t> sont diffusés par l’UL</a:t>
            </a:r>
          </a:p>
          <a:p>
            <a:endParaRPr lang="fr-FR" dirty="0"/>
          </a:p>
        </p:txBody>
      </p:sp>
      <p:sp>
        <p:nvSpPr>
          <p:cNvPr id="2" name="Titre 1"/>
          <p:cNvSpPr>
            <a:spLocks noGrp="1"/>
          </p:cNvSpPr>
          <p:nvPr>
            <p:ph type="title"/>
          </p:nvPr>
        </p:nvSpPr>
        <p:spPr>
          <a:xfrm>
            <a:off x="1282576" y="645377"/>
            <a:ext cx="10775949" cy="772260"/>
          </a:xfrm>
        </p:spPr>
        <p:txBody>
          <a:bodyPr>
            <a:normAutofit/>
          </a:bodyPr>
          <a:lstStyle/>
          <a:p>
            <a:r>
              <a:rPr lang="fr-FR" dirty="0" smtClean="0"/>
              <a:t>Quel processus après l’enregistrement </a:t>
            </a:r>
            <a:r>
              <a:rPr lang="fr-FR" sz="2000" dirty="0" smtClean="0"/>
              <a:t>(1) </a:t>
            </a:r>
            <a:r>
              <a:rPr lang="fr-FR" dirty="0" smtClean="0"/>
              <a:t>?</a:t>
            </a:r>
            <a:endParaRPr lang="fr-FR" dirty="0"/>
          </a:p>
        </p:txBody>
      </p:sp>
    </p:spTree>
    <p:extLst>
      <p:ext uri="{BB962C8B-B14F-4D97-AF65-F5344CB8AC3E}">
        <p14:creationId xmlns:p14="http://schemas.microsoft.com/office/powerpoint/2010/main" val="154945238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82576" y="2213713"/>
            <a:ext cx="9980056" cy="3667462"/>
          </a:xfrm>
        </p:spPr>
        <p:txBody>
          <a:bodyPr>
            <a:normAutofit/>
          </a:bodyPr>
          <a:lstStyle/>
          <a:p>
            <a:pPr marL="457200" indent="-457200">
              <a:buFont typeface="+mj-lt"/>
              <a:buAutoNum type="arabicPeriod"/>
            </a:pPr>
            <a:r>
              <a:rPr lang="fr-FR" b="0" dirty="0" smtClean="0"/>
              <a:t>Le tiers des items doit être réalisé chaque année de façon à disposer de tout le programme à la troisième année</a:t>
            </a:r>
          </a:p>
          <a:p>
            <a:pPr marL="457200" indent="-457200">
              <a:buFont typeface="+mj-lt"/>
              <a:buAutoNum type="arabicPeriod"/>
            </a:pPr>
            <a:r>
              <a:rPr lang="fr-FR" b="0" dirty="0" smtClean="0"/>
              <a:t>Deux fois par an, les étudiants de deuxième cycle seront évalués par une épreuve obligatoire sur les items </a:t>
            </a:r>
            <a:r>
              <a:rPr lang="fr-FR" b="0" dirty="0" err="1" smtClean="0"/>
              <a:t>podcasts</a:t>
            </a:r>
            <a:r>
              <a:rPr lang="fr-FR" b="0" dirty="0" smtClean="0"/>
              <a:t> disponibles (plusieurs chances mais moyenne obligatoire), indépendamment des modules</a:t>
            </a:r>
          </a:p>
          <a:p>
            <a:pPr marL="457200" indent="-457200">
              <a:buFont typeface="+mj-lt"/>
              <a:buAutoNum type="arabicPeriod"/>
            </a:pPr>
            <a:r>
              <a:rPr lang="fr-FR" b="0" dirty="0" smtClean="0"/>
              <a:t>La liste des items disponibles sera actualisée tous les trois mois et visible par tous. Il en sera tenu compte dans les prospectives aux échelles individuelles et collectives par disciplines.</a:t>
            </a:r>
          </a:p>
        </p:txBody>
      </p:sp>
      <p:sp>
        <p:nvSpPr>
          <p:cNvPr id="2" name="Titre 1"/>
          <p:cNvSpPr>
            <a:spLocks noGrp="1"/>
          </p:cNvSpPr>
          <p:nvPr>
            <p:ph type="title"/>
          </p:nvPr>
        </p:nvSpPr>
        <p:spPr>
          <a:xfrm>
            <a:off x="1282577" y="645377"/>
            <a:ext cx="10829879" cy="772260"/>
          </a:xfrm>
        </p:spPr>
        <p:txBody>
          <a:bodyPr>
            <a:normAutofit/>
          </a:bodyPr>
          <a:lstStyle/>
          <a:p>
            <a:r>
              <a:rPr lang="fr-FR" dirty="0" smtClean="0"/>
              <a:t>Quel processus après l’enregistrement </a:t>
            </a:r>
            <a:r>
              <a:rPr lang="fr-FR" sz="2000" dirty="0" smtClean="0"/>
              <a:t>(2) </a:t>
            </a:r>
            <a:r>
              <a:rPr lang="fr-FR" dirty="0" smtClean="0"/>
              <a:t>?</a:t>
            </a:r>
            <a:endParaRPr lang="fr-FR" dirty="0"/>
          </a:p>
        </p:txBody>
      </p:sp>
    </p:spTree>
    <p:extLst>
      <p:ext uri="{BB962C8B-B14F-4D97-AF65-F5344CB8AC3E}">
        <p14:creationId xmlns:p14="http://schemas.microsoft.com/office/powerpoint/2010/main" val="279946760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pour une image  7" descr="Sans titre-2.jp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31127" b="31127"/>
          <a:stretch>
            <a:fillRect/>
          </a:stretch>
        </p:blipFill>
        <p:spPr>
          <a:xfrm>
            <a:off x="-61416" y="1707250"/>
            <a:ext cx="12270963" cy="2609813"/>
          </a:xfrm>
        </p:spPr>
      </p:pic>
      <p:sp>
        <p:nvSpPr>
          <p:cNvPr id="4" name="Titre 3"/>
          <p:cNvSpPr>
            <a:spLocks noGrp="1"/>
          </p:cNvSpPr>
          <p:nvPr>
            <p:ph type="ctrTitle"/>
          </p:nvPr>
        </p:nvSpPr>
        <p:spPr/>
        <p:txBody>
          <a:bodyPr>
            <a:noAutofit/>
          </a:bodyPr>
          <a:lstStyle/>
          <a:p>
            <a:r>
              <a:rPr lang="fr-FR" sz="4000" dirty="0" smtClean="0"/>
              <a:t>Studio Professeur </a:t>
            </a:r>
            <a:endParaRPr lang="fr-FR" sz="4000" dirty="0"/>
          </a:p>
        </p:txBody>
      </p:sp>
      <p:sp>
        <p:nvSpPr>
          <p:cNvPr id="5" name="Sous-titre 4"/>
          <p:cNvSpPr>
            <a:spLocks noGrp="1"/>
          </p:cNvSpPr>
          <p:nvPr>
            <p:ph type="subTitle" idx="1"/>
          </p:nvPr>
        </p:nvSpPr>
        <p:spPr/>
        <p:txBody>
          <a:bodyPr/>
          <a:lstStyle/>
          <a:p>
            <a:r>
              <a:rPr lang="fr-FR" dirty="0" smtClean="0"/>
              <a:t>Mode d’emploi</a:t>
            </a:r>
            <a:endParaRPr lang="fr-FR" dirty="0"/>
          </a:p>
        </p:txBody>
      </p:sp>
    </p:spTree>
    <p:extLst>
      <p:ext uri="{BB962C8B-B14F-4D97-AF65-F5344CB8AC3E}">
        <p14:creationId xmlns:p14="http://schemas.microsoft.com/office/powerpoint/2010/main" val="4002726241"/>
      </p:ext>
    </p:extLst>
  </p:cSld>
  <p:clrMapOvr>
    <a:masterClrMapping/>
  </p:clrMapOvr>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ISPRING_RESOURCE_PATHS_HASH_2" val="f939c34db5d5de38e8fd628f123336c6a6c3a18d"/>
  <p:tag name="ISPRING_RESOURCE_PATHS_HASH_PRESENTER" val="29fd76735ae87727e7711e1d850df22176befd"/>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892</TotalTime>
  <Words>668</Words>
  <Application>Microsoft Macintosh PowerPoint</Application>
  <PresentationFormat>Personnalisé</PresentationFormat>
  <Paragraphs>90</Paragraphs>
  <Slides>14</Slides>
  <Notes>1</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Thème Office</vt:lpstr>
      <vt:lpstr>Description du projet demandé</vt:lpstr>
      <vt:lpstr>Un exemple de projet institutionnel  en cours</vt:lpstr>
      <vt:lpstr>QUELS OBJECTIFS ?</vt:lpstr>
      <vt:lpstr>QUELLE MÉTHODOLOGIE ?</vt:lpstr>
      <vt:lpstr>QUEL FORMAT STANDARDISÉ ?</vt:lpstr>
      <vt:lpstr>Quel exemple de plan? </vt:lpstr>
      <vt:lpstr>Quel processus après l’enregistrement (1) ?</vt:lpstr>
      <vt:lpstr>Quel processus après l’enregistrement (2) ?</vt:lpstr>
      <vt:lpstr>Studio Professeur </vt:lpstr>
      <vt:lpstr>Présentation PowerPoint</vt:lpstr>
      <vt:lpstr>Studio Professeur (2) </vt:lpstr>
      <vt:lpstr>Studio Professeur (3) </vt:lpstr>
      <vt:lpstr>Présentation PowerPoint</vt:lpstr>
      <vt:lpstr>Calendrier Prévisionnel de votre projet</vt:lpstr>
    </vt:vector>
  </TitlesOfParts>
  <Manager/>
  <Company>Laboratoire de Physiologie - Faculté de Médeicne de Nancy - Université de Lorraine</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B. Chenuel</dc:creator>
  <cp:keywords/>
  <dc:description/>
  <cp:lastModifiedBy>Bruno Chenuel</cp:lastModifiedBy>
  <cp:revision>77</cp:revision>
  <dcterms:created xsi:type="dcterms:W3CDTF">2011-07-01T13:18:48Z</dcterms:created>
  <dcterms:modified xsi:type="dcterms:W3CDTF">2016-12-08T12:44:25Z</dcterms:modified>
  <cp:category/>
</cp:coreProperties>
</file>