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8" r:id="rId2"/>
    <p:sldId id="316" r:id="rId3"/>
    <p:sldId id="323" r:id="rId4"/>
    <p:sldId id="322" r:id="rId5"/>
    <p:sldId id="312" r:id="rId6"/>
    <p:sldId id="313" r:id="rId7"/>
    <p:sldId id="314" r:id="rId8"/>
    <p:sldId id="334" r:id="rId9"/>
    <p:sldId id="337" r:id="rId10"/>
    <p:sldId id="271" r:id="rId11"/>
    <p:sldId id="320" r:id="rId12"/>
    <p:sldId id="308" r:id="rId13"/>
    <p:sldId id="321" r:id="rId14"/>
    <p:sldId id="319" r:id="rId15"/>
    <p:sldId id="318" r:id="rId16"/>
    <p:sldId id="317" r:id="rId17"/>
    <p:sldId id="315" r:id="rId18"/>
    <p:sldId id="336" r:id="rId19"/>
    <p:sldId id="329" r:id="rId20"/>
    <p:sldId id="277" r:id="rId21"/>
    <p:sldId id="331" r:id="rId22"/>
    <p:sldId id="326" r:id="rId23"/>
    <p:sldId id="264" r:id="rId24"/>
    <p:sldId id="327" r:id="rId25"/>
    <p:sldId id="338" r:id="rId26"/>
    <p:sldId id="302" r:id="rId27"/>
    <p:sldId id="332" r:id="rId28"/>
    <p:sldId id="333" r:id="rId29"/>
    <p:sldId id="307" r:id="rId30"/>
    <p:sldId id="295" r:id="rId31"/>
    <p:sldId id="335" r:id="rId32"/>
    <p:sldId id="297" r:id="rId33"/>
    <p:sldId id="324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EA96F-BF77-4224-84EA-6F7CEBFEC5E9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F6CEB-3308-49F0-AEC2-7A2CDBD5F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967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F6CEB-3308-49F0-AEC2-7A2CDBD5FC1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347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25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119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27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423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28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485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E49E78-F905-4CC2-A28E-D34FB7F51FC3}" type="slidenum">
              <a:rPr lang="fr-FR"/>
              <a:pPr/>
              <a:t>5</a:t>
            </a:fld>
            <a:endParaRPr lang="fr-FR"/>
          </a:p>
        </p:txBody>
      </p:sp>
      <p:sp>
        <p:nvSpPr>
          <p:cNvPr id="942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92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51E9EF-3A39-4C96-B352-D0C04C059F61}" type="slidenum">
              <a:rPr lang="fr-FR"/>
              <a:pPr/>
              <a:t>6</a:t>
            </a:fld>
            <a:endParaRPr lang="fr-FR"/>
          </a:p>
        </p:txBody>
      </p:sp>
      <p:sp>
        <p:nvSpPr>
          <p:cNvPr id="952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301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A5B3D46-15CE-45A8-A791-DC5ED6DAABE6}" type="slidenum">
              <a:rPr lang="fr-FR"/>
              <a:pPr/>
              <a:t>7</a:t>
            </a:fld>
            <a:endParaRPr lang="fr-FR"/>
          </a:p>
        </p:txBody>
      </p:sp>
      <p:sp>
        <p:nvSpPr>
          <p:cNvPr id="962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28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66EAD6-CB1D-4E33-AD28-4ACFF107B17C}" type="slidenum">
              <a:rPr lang="fr-FR"/>
              <a:pPr/>
              <a:t>12</a:t>
            </a:fld>
            <a:endParaRPr lang="fr-FR"/>
          </a:p>
        </p:txBody>
      </p:sp>
      <p:sp>
        <p:nvSpPr>
          <p:cNvPr id="880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54537" cy="3416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68255" cy="40974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637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15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831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16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923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17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61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93FE8D8-28E7-47D5-BCEC-1E9AB522AE26}" type="slidenum">
              <a:rPr lang="fr-FR"/>
              <a:pPr/>
              <a:t>22</a:t>
            </a:fld>
            <a:endParaRPr lang="fr-FR"/>
          </a:p>
        </p:txBody>
      </p:sp>
      <p:sp>
        <p:nvSpPr>
          <p:cNvPr id="1013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27738" cy="47910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43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801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134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74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79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913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34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489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081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39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477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7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BD7F-B475-4402-BFDF-B3F5D76FC7B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1D0D3-0573-4CAB-A382-E699005774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661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microsoft.com/office/2017/06/relationships/model3d" Target="../media/model3d2.glb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3.jpeg"/><Relationship Id="rId7" Type="http://schemas.openxmlformats.org/officeDocument/2006/relationships/image" Target="../media/image28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eg"/><Relationship Id="rId5" Type="http://schemas.openxmlformats.org/officeDocument/2006/relationships/image" Target="../media/image58.jpeg"/><Relationship Id="rId4" Type="http://schemas.openxmlformats.org/officeDocument/2006/relationships/image" Target="../media/image2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F73B5C99-AC6A-419E-ACF5-81A008B0A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" t="3821" r="354" b="27671"/>
          <a:stretch/>
        </p:blipFill>
        <p:spPr bwMode="auto">
          <a:xfrm>
            <a:off x="1403648" y="-1"/>
            <a:ext cx="7748023" cy="682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24136" y="3599589"/>
            <a:ext cx="8100392" cy="1470025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sacramentaire </a:t>
            </a:r>
            <a:br>
              <a:rPr lang="fr-F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Charles le Chauve (v. 870)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91680" y="5733256"/>
            <a:ext cx="6400800" cy="1752600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Naissance de l’iconographie chrétienne</a:t>
            </a:r>
          </a:p>
        </p:txBody>
      </p:sp>
    </p:spTree>
    <p:extLst>
      <p:ext uri="{BB962C8B-B14F-4D97-AF65-F5344CB8AC3E}">
        <p14:creationId xmlns:p14="http://schemas.microsoft.com/office/powerpoint/2010/main" val="3783560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1760" y="53752"/>
            <a:ext cx="5964986" cy="1070992"/>
          </a:xfrm>
        </p:spPr>
        <p:txBody>
          <a:bodyPr>
            <a:normAutofit/>
          </a:bodyPr>
          <a:lstStyle/>
          <a:p>
            <a:r>
              <a:rPr lang="fr-FR" sz="2000" dirty="0"/>
              <a:t>II. L’objet</a:t>
            </a:r>
            <a:br>
              <a:rPr lang="fr-FR" sz="2000" dirty="0"/>
            </a:br>
            <a:r>
              <a:rPr lang="fr-FR" sz="2000" dirty="0"/>
              <a:t>1. un livre manuscrit</a:t>
            </a:r>
            <a:endParaRPr lang="fr-FR" sz="18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6" y="3933296"/>
            <a:ext cx="3681818" cy="2160000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1" y="517819"/>
            <a:ext cx="1828800" cy="293827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16469" y="6047710"/>
            <a:ext cx="240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dirty="0">
                <a:latin typeface="Times New Roman" pitchFamily="18" charset="0"/>
                <a:cs typeface="Times New Roman" pitchFamily="18" charset="0"/>
              </a:rPr>
              <a:t>Codex </a:t>
            </a:r>
            <a:r>
              <a:rPr lang="fr-FR" sz="1400" i="1" dirty="0" err="1">
                <a:latin typeface="Times New Roman" pitchFamily="18" charset="0"/>
                <a:cs typeface="Times New Roman" pitchFamily="18" charset="0"/>
              </a:rPr>
              <a:t>Sinaiticus</a:t>
            </a:r>
            <a:endParaRPr lang="fr-FR" sz="14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Livre de la Bible, en grec, 4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9261" y="3484373"/>
            <a:ext cx="22156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Un rouleau juif (Syrie, 3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s.)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318424" y="6290156"/>
            <a:ext cx="3602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Fol. 3r : le copiste devant sa « bibliothèque » :  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il copie un rouleau dans un livre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256741" y="1127646"/>
            <a:ext cx="5699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1600" i="1" dirty="0"/>
              <a:t>Biblio</a:t>
            </a:r>
            <a:r>
              <a:rPr lang="fr-FR" sz="1600" dirty="0"/>
              <a:t>, le support écrit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1600" dirty="0"/>
              <a:t>Du rouleau de papyrus (</a:t>
            </a:r>
            <a:r>
              <a:rPr lang="fr-FR" sz="1600" i="1" dirty="0"/>
              <a:t>rotulus</a:t>
            </a:r>
            <a:r>
              <a:rPr lang="fr-FR" sz="1600" dirty="0"/>
              <a:t>) au livre en parchemin (</a:t>
            </a:r>
            <a:r>
              <a:rPr lang="fr-FR" sz="1600" i="1" dirty="0"/>
              <a:t>codex</a:t>
            </a:r>
            <a:r>
              <a:rPr lang="fr-FR" sz="1600" dirty="0"/>
              <a:t>) 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sz="1600" dirty="0"/>
              <a:t>le livre se répand au IV</a:t>
            </a:r>
            <a:r>
              <a:rPr lang="fr-FR" sz="1600" baseline="30000" dirty="0"/>
              <a:t>e</a:t>
            </a:r>
            <a:r>
              <a:rPr lang="fr-FR" sz="1600" dirty="0"/>
              <a:t> s. pour la « Bible » chrétienne (ancien et nouveau Testaments)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F7F290F-C6F1-4A61-924D-2E8F2D8A4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940576"/>
            <a:ext cx="4405069" cy="43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75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84AA37-B2A8-4947-B919-96CF662C6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II. Décrire l’objet</a:t>
            </a:r>
            <a:br>
              <a:rPr lang="fr-FR" sz="2000" dirty="0"/>
            </a:br>
            <a:r>
              <a:rPr lang="fr-FR" sz="1800" dirty="0"/>
              <a:t>2. le sacramentaire, un livre liturgique pour célébrer la messe</a:t>
            </a:r>
            <a:endParaRPr lang="fr-FR" sz="20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48C3963-E395-472C-A9E8-03A767EEE3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59421"/>
            <a:ext cx="3333976" cy="4525963"/>
          </a:xfrm>
        </p:spPr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803020A2-8C59-4DA2-8D53-9B633EDAD4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515" y="980728"/>
            <a:ext cx="5367485" cy="3528392"/>
          </a:xfr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4B44EEC-EA16-4B6B-9E6F-405E3A797A84}"/>
              </a:ext>
            </a:extLst>
          </p:cNvPr>
          <p:cNvSpPr txBox="1"/>
          <p:nvPr/>
        </p:nvSpPr>
        <p:spPr>
          <a:xfrm>
            <a:off x="3585496" y="5517232"/>
            <a:ext cx="530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La Messe de saint Gilles, </a:t>
            </a:r>
            <a:r>
              <a:rPr lang="fr-FR" sz="1600" dirty="0"/>
              <a:t>Londres, National </a:t>
            </a:r>
            <a:r>
              <a:rPr lang="fr-FR" sz="1600" dirty="0" err="1"/>
              <a:t>Gallery</a:t>
            </a:r>
            <a:endParaRPr lang="fr-FR" sz="1600" dirty="0"/>
          </a:p>
          <a:p>
            <a:endParaRPr lang="fr-FR" sz="1600" i="1" dirty="0"/>
          </a:p>
          <a:p>
            <a:r>
              <a:rPr lang="fr-FR" sz="1600" dirty="0"/>
              <a:t>Tableau anonyme du XVe siècle : saint Gilles célèbre la messe à Saint-Denis en présence de Charlemagne</a:t>
            </a:r>
          </a:p>
        </p:txBody>
      </p:sp>
    </p:spTree>
    <p:extLst>
      <p:ext uri="{BB962C8B-B14F-4D97-AF65-F5344CB8AC3E}">
        <p14:creationId xmlns:p14="http://schemas.microsoft.com/office/powerpoint/2010/main" val="3426476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xfrm>
            <a:off x="107504" y="10687"/>
            <a:ext cx="9036495" cy="1131960"/>
          </a:xfrm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2000" dirty="0"/>
              <a:t>II. L’objet</a:t>
            </a:r>
            <a:br>
              <a:rPr lang="fr-FR" sz="2000" dirty="0"/>
            </a:br>
            <a:r>
              <a:rPr lang="fr-FR" sz="2000" dirty="0"/>
              <a:t>3</a:t>
            </a:r>
            <a:r>
              <a:rPr lang="fr-FR" sz="2000" dirty="0">
                <a:cs typeface="Times New Roman" pitchFamily="18" charset="0"/>
              </a:rPr>
              <a:t> : Un témoin de la Renaissance carolingienne</a:t>
            </a:r>
            <a:endParaRPr lang="fr-FR" sz="1800" dirty="0"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1874" y="2862883"/>
            <a:ext cx="3891543" cy="514643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fr-FR" sz="1400" dirty="0"/>
              <a:t>Fol. 9v : Capitales romaines (</a:t>
            </a:r>
            <a:r>
              <a:rPr lang="fr-FR" sz="1400" i="1" dirty="0"/>
              <a:t>Oremus</a:t>
            </a:r>
            <a:r>
              <a:rPr lang="fr-FR" sz="1400" dirty="0"/>
              <a:t>, </a:t>
            </a:r>
            <a:r>
              <a:rPr lang="fr-FR" sz="1400" i="1" dirty="0"/>
              <a:t>Pater noster</a:t>
            </a:r>
            <a:r>
              <a:rPr lang="fr-FR" sz="1400" dirty="0"/>
              <a:t>) </a:t>
            </a:r>
          </a:p>
          <a:p>
            <a:pPr algn="ctr"/>
            <a:r>
              <a:rPr lang="fr-FR" sz="1400" dirty="0"/>
              <a:t>et minuscules carolines (</a:t>
            </a:r>
            <a:r>
              <a:rPr lang="fr-FR" sz="1400" i="1" dirty="0" err="1"/>
              <a:t>audemus</a:t>
            </a:r>
            <a:r>
              <a:rPr lang="fr-FR" sz="1400" i="1" dirty="0"/>
              <a:t> </a:t>
            </a:r>
            <a:r>
              <a:rPr lang="fr-FR" sz="1400" i="1" dirty="0" err="1"/>
              <a:t>dicere</a:t>
            </a:r>
            <a:r>
              <a:rPr lang="fr-FR" sz="1400" dirty="0"/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577180" y="1352827"/>
            <a:ext cx="3894491" cy="1284085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indent="-302404"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Renaissance carolingienne, l’ambition politique et religieuse d’imiter Constantinople</a:t>
            </a:r>
            <a:r>
              <a:rPr lang="fr-F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indent="-302404"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L’essor de l’écrit 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une nouvelle écriture : la minuscule caroline</a:t>
            </a:r>
          </a:p>
          <a:p>
            <a:pPr indent="-302404">
              <a:buFontTx/>
              <a:buChar char="-"/>
              <a:tabLst>
                <a:tab pos="311045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multiplication des ateliers de copistes et de peintres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671" y="974882"/>
            <a:ext cx="4680000" cy="588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4C44FF7-5721-4205-B922-F40B61E20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" y="3388054"/>
            <a:ext cx="9144000" cy="348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31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90A4D8-449A-41DD-B1D9-C731C8679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/>
              <a:t>II. L’objet</a:t>
            </a:r>
            <a:br>
              <a:rPr lang="fr-FR" sz="2000" dirty="0"/>
            </a:br>
            <a:r>
              <a:rPr lang="fr-FR" sz="2000" dirty="0"/>
              <a:t>4. Le luxe des livres de la chapelle impériale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F6FA6E-CC3D-47B8-8DDA-CDEC9FE77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09937"/>
            <a:ext cx="5194920" cy="1142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/>
              <a:t>Pages peintes à l’or et à la pourpre</a:t>
            </a:r>
          </a:p>
          <a:p>
            <a:r>
              <a:rPr lang="fr-FR" sz="1600" dirty="0"/>
              <a:t>Un objet sacré destiné à être montré</a:t>
            </a:r>
          </a:p>
          <a:p>
            <a:r>
              <a:rPr lang="fr-FR" sz="1600" dirty="0"/>
              <a:t>Un symbole du pouvoir du roi, protecteur de l’Eglise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623E8E0-D91C-41C2-B934-0E91D8267E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65" y="3040902"/>
            <a:ext cx="5194920" cy="3196410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9E78F0-4F55-4ED0-BD7D-DE5B758E8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306" y="1953245"/>
            <a:ext cx="3240000" cy="405042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03C6558-EC1B-4D53-9956-887F743E4B3B}"/>
              </a:ext>
            </a:extLst>
          </p:cNvPr>
          <p:cNvSpPr txBox="1"/>
          <p:nvPr/>
        </p:nvSpPr>
        <p:spPr>
          <a:xfrm>
            <a:off x="5967332" y="6024259"/>
            <a:ext cx="2955949" cy="730087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pPr algn="ctr"/>
            <a:r>
              <a:rPr lang="fr-FR" sz="1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Reliure du </a:t>
            </a:r>
            <a:r>
              <a:rPr lang="fr-FR" sz="1400" i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Codex aureus</a:t>
            </a:r>
          </a:p>
          <a:p>
            <a:pPr algn="ctr"/>
            <a:r>
              <a:rPr lang="fr-FR" sz="1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Saint-Denis, v. 870</a:t>
            </a:r>
          </a:p>
          <a:p>
            <a:pPr algn="ctr"/>
            <a:r>
              <a:rPr lang="fr-FR" sz="1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Munich, bayer. </a:t>
            </a:r>
            <a:r>
              <a:rPr lang="fr-FR" sz="1400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Staatsbib</a:t>
            </a:r>
            <a:r>
              <a:rPr lang="fr-FR" sz="1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F8E275-E54B-49CC-BEC1-E2955E6A9FEF}"/>
              </a:ext>
            </a:extLst>
          </p:cNvPr>
          <p:cNvSpPr txBox="1"/>
          <p:nvPr/>
        </p:nvSpPr>
        <p:spPr>
          <a:xfrm>
            <a:off x="683568" y="6297417"/>
            <a:ext cx="454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Fol. 7v : écriture à l’or (chrysographie) et parchemin pourpré (teint à la pourpre)</a:t>
            </a:r>
          </a:p>
        </p:txBody>
      </p:sp>
    </p:spTree>
    <p:extLst>
      <p:ext uri="{BB962C8B-B14F-4D97-AF65-F5344CB8AC3E}">
        <p14:creationId xmlns:p14="http://schemas.microsoft.com/office/powerpoint/2010/main" val="1786775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A6B7FE1-80E5-4530-B900-5D4E6DC6CD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699" y="2074621"/>
            <a:ext cx="4038600" cy="3649414"/>
          </a:xfr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8E32BAC9-EA80-409B-A31E-A0EF6570B642}"/>
              </a:ext>
            </a:extLst>
          </p:cNvPr>
          <p:cNvSpPr txBox="1">
            <a:spLocks noChangeArrowheads="1"/>
          </p:cNvSpPr>
          <p:nvPr/>
        </p:nvSpPr>
        <p:spPr>
          <a:xfrm>
            <a:off x="2660501" y="0"/>
            <a:ext cx="6490692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III. Pourquoi, mais pourquoi??</a:t>
            </a:r>
            <a:br>
              <a:rPr lang="fr-FR" sz="1800" dirty="0"/>
            </a:br>
            <a:r>
              <a:rPr lang="fr-FR" sz="1800" dirty="0"/>
              <a:t>1… le peintre dessine-t-il des animaux autour du Christ?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565D7D-C6F2-4747-9451-25E234A19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768687"/>
            <a:ext cx="2743200" cy="20345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943E38-C7BF-4159-9AAC-0AD136E28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3" y="692696"/>
            <a:ext cx="3337560" cy="18440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4244E1-9040-4009-9E46-916C0C929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47" y="3224468"/>
            <a:ext cx="2956560" cy="35890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1047D60-1461-4F2E-8FAA-BC6743A7DF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7" y="3367833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III. Pourquoi, mais pourquoi??</a:t>
            </a:r>
            <a:br>
              <a:rPr lang="fr-FR" sz="1800" dirty="0"/>
            </a:br>
            <a:r>
              <a:rPr lang="fr-FR" sz="1800" dirty="0"/>
              <a:t>2… peint-il des divinités païennes? Il n’est pas chrétien?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83768" y="6237312"/>
            <a:ext cx="3024000" cy="51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633" dirty="0"/>
              <a:t>Fol. 6r : Neptune et Gaïa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A1D7821-4BE7-4F74-818A-BF422740F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77" b="26822"/>
          <a:stretch/>
        </p:blipFill>
        <p:spPr bwMode="auto">
          <a:xfrm>
            <a:off x="1394812" y="2564904"/>
            <a:ext cx="7772033" cy="335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027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III. Pourquoi, mais pourquoi??</a:t>
            </a:r>
            <a:br>
              <a:rPr lang="fr-FR" sz="1800" dirty="0"/>
            </a:br>
            <a:r>
              <a:rPr lang="fr-FR" sz="1800" dirty="0"/>
              <a:t>3… Jésus Christ change-t-il de tête d’une page à l’autre?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419872" y="6093296"/>
            <a:ext cx="2063520" cy="87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633" dirty="0"/>
              <a:t>Le Christ en gloire (f°6r)</a:t>
            </a:r>
          </a:p>
          <a:p>
            <a:pPr>
              <a:buClrTx/>
              <a:buFontTx/>
              <a:buNone/>
            </a:pPr>
            <a:endParaRPr lang="fr-FR" sz="1633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48" y="1891704"/>
            <a:ext cx="333806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8" y="2564904"/>
            <a:ext cx="2988000" cy="32868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12329" y="6084004"/>
            <a:ext cx="255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Le Christ en gloire (f°5)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A870ED-BA7A-494E-9409-ECD9C6B0FF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56294"/>
            <a:ext cx="2247131" cy="35954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286DD05-C03C-41DA-986E-7E6BB57E355A}"/>
              </a:ext>
            </a:extLst>
          </p:cNvPr>
          <p:cNvSpPr txBox="1"/>
          <p:nvPr/>
        </p:nvSpPr>
        <p:spPr>
          <a:xfrm>
            <a:off x="6590534" y="6093296"/>
            <a:ext cx="26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Christ crucifié (f°6v)</a:t>
            </a:r>
          </a:p>
        </p:txBody>
      </p:sp>
    </p:spTree>
    <p:extLst>
      <p:ext uri="{BB962C8B-B14F-4D97-AF65-F5344CB8AC3E}">
        <p14:creationId xmlns:p14="http://schemas.microsoft.com/office/powerpoint/2010/main" val="4141751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III. Pourquoi, mais pourquoi??</a:t>
            </a:r>
            <a:br>
              <a:rPr lang="fr-FR" sz="1800" dirty="0"/>
            </a:br>
            <a:r>
              <a:rPr lang="fr-FR" sz="1800" dirty="0"/>
              <a:t>4… le peintre dessine-t-il des entrelacs au lieu d’écrire?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83768" y="6237312"/>
            <a:ext cx="3024000" cy="51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633" dirty="0"/>
              <a:t>Initiales V et D (f°4)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45DC4B68-C45B-451E-ADD5-3D3564F7E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8015"/>
            <a:ext cx="4536504" cy="57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EB10F2-C622-4DCE-B5AB-1A3A80586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7782"/>
            <a:ext cx="736854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40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B9AAA97-ACDD-474B-9794-9BA7AB4156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19703"/>
            <a:ext cx="6192688" cy="4776398"/>
          </a:xfr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070F4A74-E43E-4299-B46D-FB1572C700BF}"/>
              </a:ext>
            </a:extLst>
          </p:cNvPr>
          <p:cNvSpPr txBox="1">
            <a:spLocks noChangeArrowheads="1"/>
          </p:cNvSpPr>
          <p:nvPr/>
        </p:nvSpPr>
        <p:spPr>
          <a:xfrm>
            <a:off x="1574279" y="174808"/>
            <a:ext cx="6490692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Modèle 3D 7" descr="Sphère rouge">
                <a:extLst>
                  <a:ext uri="{FF2B5EF4-FFF2-40B4-BE49-F238E27FC236}">
                    <a16:creationId xmlns:a16="http://schemas.microsoft.com/office/drawing/2014/main" id="{0EC6ADDB-F612-439D-AA7B-F75955CE0AC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8160531"/>
                  </p:ext>
                </p:extLst>
              </p:nvPr>
            </p:nvGraphicFramePr>
            <p:xfrm>
              <a:off x="3131840" y="4967693"/>
              <a:ext cx="580213" cy="58021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580213" cy="580213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10694830" ay="2807189" az="10723342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92263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èle 3D 7" descr="Sphère rouge">
                <a:extLst>
                  <a:ext uri="{FF2B5EF4-FFF2-40B4-BE49-F238E27FC236}">
                    <a16:creationId xmlns:a16="http://schemas.microsoft.com/office/drawing/2014/main" id="{0EC6ADDB-F612-439D-AA7B-F75955CE0A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31840" y="4967693"/>
                <a:ext cx="580213" cy="5802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Modèle 3D 8" descr="Sphère">
                <a:extLst>
                  <a:ext uri="{FF2B5EF4-FFF2-40B4-BE49-F238E27FC236}">
                    <a16:creationId xmlns:a16="http://schemas.microsoft.com/office/drawing/2014/main" id="{EB5938C7-DDA2-4DCA-B57F-A2464BC6F90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68779063"/>
                  </p:ext>
                </p:extLst>
              </p:nvPr>
            </p:nvGraphicFramePr>
            <p:xfrm>
              <a:off x="5364088" y="6126163"/>
              <a:ext cx="565224" cy="56522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65224" cy="56522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081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Modèle 3D 8" descr="Sphère">
                <a:extLst>
                  <a:ext uri="{FF2B5EF4-FFF2-40B4-BE49-F238E27FC236}">
                    <a16:creationId xmlns:a16="http://schemas.microsoft.com/office/drawing/2014/main" id="{EB5938C7-DDA2-4DCA-B57F-A2464BC6F9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4088" y="6126163"/>
                <a:ext cx="565224" cy="5652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Modèle 3D 9" descr="Sphère">
                <a:extLst>
                  <a:ext uri="{FF2B5EF4-FFF2-40B4-BE49-F238E27FC236}">
                    <a16:creationId xmlns:a16="http://schemas.microsoft.com/office/drawing/2014/main" id="{317B7760-75D5-4DAE-935F-7A160B6A33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0021381"/>
                  </p:ext>
                </p:extLst>
              </p:nvPr>
            </p:nvGraphicFramePr>
            <p:xfrm>
              <a:off x="4727588" y="5085184"/>
              <a:ext cx="565224" cy="56522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65224" cy="56522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081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Modèle 3D 9" descr="Sphère">
                <a:extLst>
                  <a:ext uri="{FF2B5EF4-FFF2-40B4-BE49-F238E27FC236}">
                    <a16:creationId xmlns:a16="http://schemas.microsoft.com/office/drawing/2014/main" id="{317B7760-75D5-4DAE-935F-7A160B6A33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27588" y="5085184"/>
                <a:ext cx="565224" cy="5652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Modèle 3D 10" descr="Sphère">
                <a:extLst>
                  <a:ext uri="{FF2B5EF4-FFF2-40B4-BE49-F238E27FC236}">
                    <a16:creationId xmlns:a16="http://schemas.microsoft.com/office/drawing/2014/main" id="{14B5C355-3504-44BF-8487-2EA3EC07C85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11061708"/>
                  </p:ext>
                </p:extLst>
              </p:nvPr>
            </p:nvGraphicFramePr>
            <p:xfrm>
              <a:off x="1697100" y="3146388"/>
              <a:ext cx="565224" cy="56522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65224" cy="565224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143146" d="1000000"/>
                    <am3d:preTrans dx="-2" dy="-18000000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0081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Modèle 3D 10" descr="Sphère">
                <a:extLst>
                  <a:ext uri="{FF2B5EF4-FFF2-40B4-BE49-F238E27FC236}">
                    <a16:creationId xmlns:a16="http://schemas.microsoft.com/office/drawing/2014/main" id="{14B5C355-3504-44BF-8487-2EA3EC07C85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97100" y="3146388"/>
                <a:ext cx="565224" cy="565224"/>
              </a:xfrm>
              <a:prstGeom prst="rect">
                <a:avLst/>
              </a:prstGeom>
            </p:spPr>
          </p:pic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36D56107-2F4B-4A31-B9FF-4189BCA52336}"/>
              </a:ext>
            </a:extLst>
          </p:cNvPr>
          <p:cNvSpPr txBox="1"/>
          <p:nvPr/>
        </p:nvSpPr>
        <p:spPr>
          <a:xfrm>
            <a:off x="1331640" y="134076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Rome païenne de l’antiquité ; la culture chrétienne de l’Orient ancien ; Constantinople (empire byzantin) ; la culture celtique</a:t>
            </a:r>
          </a:p>
        </p:txBody>
      </p:sp>
      <p:sp>
        <p:nvSpPr>
          <p:cNvPr id="3" name="Étoile : 5 branches 2">
            <a:extLst>
              <a:ext uri="{FF2B5EF4-FFF2-40B4-BE49-F238E27FC236}">
                <a16:creationId xmlns:a16="http://schemas.microsoft.com/office/drawing/2014/main" id="{9ED38A4F-8910-4935-B823-980CD2C53816}"/>
              </a:ext>
            </a:extLst>
          </p:cNvPr>
          <p:cNvSpPr/>
          <p:nvPr/>
        </p:nvSpPr>
        <p:spPr>
          <a:xfrm>
            <a:off x="2699792" y="3930981"/>
            <a:ext cx="648072" cy="58021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5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ntr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A6B7FE1-80E5-4530-B900-5D4E6DC6CD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09" y="1847124"/>
            <a:ext cx="4038600" cy="3649414"/>
          </a:xfr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4BCA2948-86F2-4FC7-8E87-673E5A1F21AE}"/>
              </a:ext>
            </a:extLst>
          </p:cNvPr>
          <p:cNvSpPr txBox="1">
            <a:spLocks noChangeArrowheads="1"/>
          </p:cNvSpPr>
          <p:nvPr/>
        </p:nvSpPr>
        <p:spPr>
          <a:xfrm>
            <a:off x="2653308" y="0"/>
            <a:ext cx="6490692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</a:p>
          <a:p>
            <a:r>
              <a:rPr lang="fr-FR" sz="1800" dirty="0"/>
              <a:t>1. Le peintre dessine des animaux autour du Christ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B73EED-85DD-451B-AC8C-68BA771BD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701" y="829854"/>
            <a:ext cx="2743200" cy="20345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0C250AF-9C52-4640-8DDB-6870964D7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48992"/>
            <a:ext cx="3337560" cy="18440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E68B29A-EBFD-4B18-A39D-E34AFCA693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315" y="3082571"/>
            <a:ext cx="2956560" cy="35890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3859CB0-7A99-44E9-80AF-F762F5CDB8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448050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447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FE8B1C-68B9-4C18-9657-FF43B33C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r-FR" sz="2800" dirty="0"/>
              <a:t>Le Sacramentaire de Charles le Chauve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46962E-53D0-48E0-8ADC-23BA2D159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2204864"/>
            <a:ext cx="4104456" cy="2550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  <a:p>
            <a:pPr marL="0" indent="0">
              <a:buNone/>
            </a:pPr>
            <a:r>
              <a:rPr lang="fr-FR" sz="1800" dirty="0"/>
              <a:t>II. Décrire l’objet</a:t>
            </a:r>
          </a:p>
          <a:p>
            <a:pPr marL="0" indent="0">
              <a:buNone/>
            </a:pPr>
            <a:r>
              <a:rPr lang="fr-FR" sz="1800" dirty="0"/>
              <a:t>III. Pourquoi, mais pourquoi???</a:t>
            </a:r>
          </a:p>
          <a:p>
            <a:pPr marL="0" indent="0">
              <a:buNone/>
            </a:pPr>
            <a:r>
              <a:rPr lang="fr-FR" sz="1800" dirty="0"/>
              <a:t>IV. La Renaissance carolingienne, au confluent de quatre cultures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89BE24-AE19-432A-AB09-F6D6001B9A3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00479885-0648-48A7-AE2B-E090E992C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0" y="971881"/>
            <a:ext cx="4680000" cy="588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D3937A2-4504-44A3-A318-0A4A83518349}"/>
              </a:ext>
            </a:extLst>
          </p:cNvPr>
          <p:cNvSpPr txBox="1"/>
          <p:nvPr/>
        </p:nvSpPr>
        <p:spPr>
          <a:xfrm>
            <a:off x="-99771" y="5359447"/>
            <a:ext cx="4471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ClrTx/>
              <a:buFontTx/>
              <a:buNone/>
            </a:pPr>
            <a:r>
              <a:rPr lang="fr-FR" sz="1400" dirty="0"/>
              <a:t>Sacramentaire de Charles le Chauve, v. 870</a:t>
            </a:r>
          </a:p>
          <a:p>
            <a:pPr algn="r">
              <a:buClrTx/>
              <a:buFontTx/>
              <a:buNone/>
            </a:pPr>
            <a:r>
              <a:rPr lang="fr-FR" sz="1400" dirty="0"/>
              <a:t>Paris, Bibliothèque nationale,</a:t>
            </a:r>
          </a:p>
          <a:p>
            <a:pPr algn="r">
              <a:buClrTx/>
              <a:buFontTx/>
              <a:buNone/>
            </a:pPr>
            <a:r>
              <a:rPr lang="fr-FR" sz="1400" dirty="0"/>
              <a:t>autrefois à la cathédrale de Metz</a:t>
            </a:r>
          </a:p>
          <a:p>
            <a:pPr algn="r">
              <a:buClrTx/>
              <a:buFontTx/>
              <a:buNone/>
            </a:pPr>
            <a:r>
              <a:rPr lang="fr-FR" sz="1400" dirty="0"/>
              <a:t>Le roi entre les papes </a:t>
            </a:r>
          </a:p>
          <a:p>
            <a:pPr algn="r">
              <a:buClrTx/>
              <a:buFontTx/>
              <a:buNone/>
            </a:pPr>
            <a:r>
              <a:rPr lang="fr-FR" sz="1400" dirty="0"/>
              <a:t>Gélase et Grégoire le Grand</a:t>
            </a:r>
          </a:p>
          <a:p>
            <a:pPr algn="r"/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836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34858" y="1403581"/>
            <a:ext cx="39295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quatre évangélistes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Matthieu et l’ange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 et le lion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Luc et le bœuf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et l’aigle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identifiés à la vision divine (théophanie) du prophète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Ezékiel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de saint Jean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Tétramorphe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00" y="818188"/>
            <a:ext cx="4329600" cy="5760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084168" y="6578188"/>
            <a:ext cx="2488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Evangiles  d’Aix-la-Chapelle f°13</a:t>
            </a:r>
          </a:p>
          <a:p>
            <a:pPr algn="ctr"/>
            <a:r>
              <a:rPr lang="fr-FR" sz="1400" dirty="0"/>
              <a:t>v. 820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D5062DD-601E-4278-9EB2-93280DEF488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6952655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</a:p>
          <a:p>
            <a:r>
              <a:rPr lang="fr-FR" sz="1800" dirty="0"/>
              <a:t>1. Le peintre dessine des animaux autour du Christ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9CF31E-9D99-4360-A0AD-8A95521EE09C}"/>
              </a:ext>
            </a:extLst>
          </p:cNvPr>
          <p:cNvSpPr txBox="1"/>
          <p:nvPr/>
        </p:nvSpPr>
        <p:spPr>
          <a:xfrm>
            <a:off x="100513" y="4001429"/>
            <a:ext cx="46133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Livre d’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Ezékiel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chap. 1, 1-10 : </a:t>
            </a:r>
          </a:p>
          <a:p>
            <a:pPr algn="just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La 30</a:t>
            </a:r>
            <a:r>
              <a:rPr lang="fr-FR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année, le quatrième mois, le cinq du mois, je me trouvais à Babylone au milieu des exilés près du fleuve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Kebar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; les cieux s’ouvrirent et j’eus des visions divines […]</a:t>
            </a:r>
          </a:p>
          <a:p>
            <a:pPr algn="just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J’ai vu : un vent de tempête […] un feu jaillissant […] Au milieu, la forme de quatre Vivants. »</a:t>
            </a:r>
          </a:p>
          <a:p>
            <a:pPr algn="just"/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Apocalypse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Jean, chap. 4, 7 : </a:t>
            </a:r>
          </a:p>
          <a:p>
            <a:pPr algn="just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Le premier Vivant ressemble à un lion, le deuxième Vivant à un jeune taureau, le troisième Vivant a comme un visage d’homme, le quatrième Vivant ressemble à un aigle en plein vol. »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FCA3D8C-8A75-4FB4-9882-5513225DB5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33" t="8252" r="7201" b="53449"/>
          <a:stretch/>
        </p:blipFill>
        <p:spPr bwMode="auto">
          <a:xfrm>
            <a:off x="6952655" y="0"/>
            <a:ext cx="2191345" cy="398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3BED9C-3ADD-4322-89E5-BC0EF2A20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00" y="3401268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5509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3C9D820-2CA2-4F0F-8768-080719A2B6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2" y="2640343"/>
            <a:ext cx="5049249" cy="2879941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606BB7-ED40-45FF-8F82-F3F8BFA6D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504" y="5615183"/>
            <a:ext cx="5049249" cy="536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Fol. 5v : Les apôtres (de droite à gauche : Pierre, Jean et Jacques)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EAD752-25BC-4948-97B3-0191F1C02C57}"/>
              </a:ext>
            </a:extLst>
          </p:cNvPr>
          <p:cNvSpPr txBox="1"/>
          <p:nvPr/>
        </p:nvSpPr>
        <p:spPr>
          <a:xfrm>
            <a:off x="5224337" y="5864172"/>
            <a:ext cx="39196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Saint Pierre, représenté en philosophe et en consul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Peinture </a:t>
            </a:r>
            <a:r>
              <a:rPr lang="fr-FR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 bois, 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Monastère Sainte-Catherine du mont Sinaï (Egypte)</a:t>
            </a:r>
            <a:endParaRPr lang="fr-FR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79169794-0CD1-4FFE-BF3B-A7882AEC5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7112"/>
            <a:ext cx="3153818" cy="5696533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627B3D27-6D5F-4760-AE53-93D0E1B6250C}"/>
              </a:ext>
            </a:extLst>
          </p:cNvPr>
          <p:cNvSpPr txBox="1">
            <a:spLocks noChangeArrowheads="1"/>
          </p:cNvSpPr>
          <p:nvPr/>
        </p:nvSpPr>
        <p:spPr>
          <a:xfrm>
            <a:off x="1" y="0"/>
            <a:ext cx="5220072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</a:p>
          <a:p>
            <a:r>
              <a:rPr lang="fr-FR" sz="1800" dirty="0"/>
              <a:t>1. Le peintre dessine des animaux autour du Christ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39D49C-6C61-400F-99DF-46C7B3B1376C}"/>
              </a:ext>
            </a:extLst>
          </p:cNvPr>
          <p:cNvSpPr txBox="1"/>
          <p:nvPr/>
        </p:nvSpPr>
        <p:spPr>
          <a:xfrm>
            <a:off x="251520" y="179110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n°1 : </a:t>
            </a:r>
            <a:r>
              <a:rPr lang="fr-F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l’iconographie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chrétienne (inspiration biblique et tradition)</a:t>
            </a: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630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IV. La Renaissance carolingienne, au confluent de quatre cultures</a:t>
            </a:r>
            <a:br>
              <a:rPr lang="fr-FR" sz="1800" dirty="0"/>
            </a:br>
            <a:r>
              <a:rPr lang="fr-FR" sz="1800" dirty="0"/>
              <a:t>2. Le peintre peint des divinités païennes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83768" y="6237312"/>
            <a:ext cx="6336704" cy="51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400" dirty="0"/>
              <a:t>Fol. 6r : Neptune et Gaïa, entourés par les symboles de la mer et de la terre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A1D7821-4BE7-4F74-818A-BF422740F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77" b="26822"/>
          <a:stretch/>
        </p:blipFill>
        <p:spPr bwMode="auto">
          <a:xfrm>
            <a:off x="0" y="1963069"/>
            <a:ext cx="9166845" cy="395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298665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3"/>
          <a:stretch/>
        </p:blipFill>
        <p:spPr>
          <a:xfrm>
            <a:off x="4114182" y="3982917"/>
            <a:ext cx="3960000" cy="22669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95936" y="1338473"/>
            <a:ext cx="5744913" cy="1143000"/>
          </a:xfrm>
        </p:spPr>
        <p:txBody>
          <a:bodyPr>
            <a:normAutofit/>
          </a:bodyPr>
          <a:lstStyle/>
          <a:p>
            <a:pPr algn="l"/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L’art paléochrétien (300-600) : une inspiration biblique, des modèles gréco-romains</a:t>
            </a:r>
            <a:br>
              <a:rPr lang="fr-FR" sz="1600" dirty="0">
                <a:latin typeface="Times New Roman" pitchFamily="18" charset="0"/>
                <a:cs typeface="Times New Roman" pitchFamily="18" charset="0"/>
              </a:rPr>
            </a:b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1" y="1627511"/>
            <a:ext cx="3636000" cy="471081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424471" y="6381328"/>
            <a:ext cx="2858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i="1" dirty="0">
                <a:latin typeface="Times New Roman" pitchFamily="18" charset="0"/>
                <a:cs typeface="Times New Roman" pitchFamily="18" charset="0"/>
              </a:rPr>
              <a:t>Genèse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de Vienne (Syrie, début 6</a:t>
            </a:r>
            <a:r>
              <a:rPr lang="fr-FR" sz="14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 s.)</a:t>
            </a:r>
          </a:p>
          <a:p>
            <a:pPr algn="ctr"/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Rebecca et Eliezer au puits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6419088" cy="385876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716016" y="6243408"/>
            <a:ext cx="2756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/>
              <a:t>Naïade </a:t>
            </a:r>
          </a:p>
          <a:p>
            <a:pPr algn="ctr"/>
            <a:r>
              <a:rPr lang="fr-FR" sz="1200" dirty="0"/>
              <a:t>mosaïque de Zeugma, auj. Turquie (1</a:t>
            </a:r>
            <a:r>
              <a:rPr lang="fr-FR" sz="1200" baseline="30000" dirty="0"/>
              <a:t>er</a:t>
            </a:r>
            <a:r>
              <a:rPr lang="fr-FR" sz="1200" dirty="0"/>
              <a:t> s.)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0BEB60D-657E-4E28-9839-5F54CA7B6DC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51193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  <a:br>
              <a:rPr lang="fr-FR" sz="1800" dirty="0"/>
            </a:br>
            <a:r>
              <a:rPr lang="fr-FR" sz="1800" dirty="0"/>
              <a:t>2. Le peintre peint des divinités païennes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858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C74BC83-B799-48BE-8C5F-37050EC852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12776"/>
            <a:ext cx="3672408" cy="3672408"/>
          </a:xfr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F4AD632-CCDC-4CFB-A124-FC6E1B7E54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97152"/>
            <a:ext cx="5841511" cy="2260848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662FA2F-697B-4563-B813-FE323D3F2CB2}"/>
              </a:ext>
            </a:extLst>
          </p:cNvPr>
          <p:cNvSpPr txBox="1"/>
          <p:nvPr/>
        </p:nvSpPr>
        <p:spPr>
          <a:xfrm>
            <a:off x="2316435" y="2751891"/>
            <a:ext cx="30243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Des anges ou des victoires romaines?</a:t>
            </a:r>
          </a:p>
          <a:p>
            <a:r>
              <a:rPr lang="fr-FR" sz="1600" dirty="0"/>
              <a:t>Charles le Chauve ou un empereur romain?</a:t>
            </a:r>
          </a:p>
          <a:p>
            <a:endParaRPr lang="fr-FR" sz="16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C1534C6-ACED-4F59-8A65-168A4593F2D6}"/>
              </a:ext>
            </a:extLst>
          </p:cNvPr>
          <p:cNvSpPr txBox="1"/>
          <p:nvPr/>
        </p:nvSpPr>
        <p:spPr>
          <a:xfrm flipH="1">
            <a:off x="6876256" y="5066134"/>
            <a:ext cx="2343714" cy="739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Monnaie aux victoires</a:t>
            </a:r>
          </a:p>
          <a:p>
            <a:pPr algn="ctr"/>
            <a:r>
              <a:rPr lang="fr-FR" sz="1400" dirty="0"/>
              <a:t>de l’empereur Constance II (324-361)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1E9649C-08C0-4FEC-8C16-5F02315934CD}"/>
              </a:ext>
            </a:extLst>
          </p:cNvPr>
          <p:cNvSpPr txBox="1">
            <a:spLocks noChangeArrowheads="1"/>
          </p:cNvSpPr>
          <p:nvPr/>
        </p:nvSpPr>
        <p:spPr>
          <a:xfrm>
            <a:off x="1923363" y="0"/>
            <a:ext cx="7227830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</a:t>
            </a:r>
            <a:br>
              <a:rPr lang="fr-FR" sz="1800" dirty="0"/>
            </a:br>
            <a:r>
              <a:rPr lang="fr-FR" sz="1800" dirty="0"/>
              <a:t>2. Le peintre peint des divinités païennes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A290504E-F2EE-481A-B7FF-C654D2CAD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4" t="13607" r="34608" b="31693"/>
          <a:stretch/>
        </p:blipFill>
        <p:spPr bwMode="auto">
          <a:xfrm>
            <a:off x="-20853" y="-19050"/>
            <a:ext cx="1944216" cy="543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950868C-07FB-43F7-BAB4-E22E7328825A}"/>
              </a:ext>
            </a:extLst>
          </p:cNvPr>
          <p:cNvSpPr txBox="1"/>
          <p:nvPr/>
        </p:nvSpPr>
        <p:spPr>
          <a:xfrm>
            <a:off x="1973989" y="1544927"/>
            <a:ext cx="38221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n°2 : </a:t>
            </a:r>
          </a:p>
          <a:p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l’imitation des modèles gréco-romains,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intégrés dans l’iconographie chrétienne</a:t>
            </a: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06911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3… Jésus Christ change de tête d’une page à l’autre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419872" y="6093296"/>
            <a:ext cx="2063520" cy="87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633" dirty="0"/>
              <a:t>Le Christ en gloire (f°6r)</a:t>
            </a:r>
          </a:p>
          <a:p>
            <a:pPr>
              <a:buClrTx/>
              <a:buFontTx/>
              <a:buNone/>
            </a:pPr>
            <a:endParaRPr lang="fr-FR" sz="1633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48" y="1891704"/>
            <a:ext cx="333806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8" y="2564904"/>
            <a:ext cx="2988000" cy="32868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12329" y="6084004"/>
            <a:ext cx="255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Le Christ en gloire (f°5)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A870ED-BA7A-494E-9409-ECD9C6B0FF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56294"/>
            <a:ext cx="2247131" cy="35954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286DD05-C03C-41DA-986E-7E6BB57E355A}"/>
              </a:ext>
            </a:extLst>
          </p:cNvPr>
          <p:cNvSpPr txBox="1"/>
          <p:nvPr/>
        </p:nvSpPr>
        <p:spPr>
          <a:xfrm>
            <a:off x="6590534" y="6093296"/>
            <a:ext cx="266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Christ crucifié (f°6v)</a:t>
            </a:r>
          </a:p>
        </p:txBody>
      </p:sp>
    </p:spTree>
    <p:extLst>
      <p:ext uri="{BB962C8B-B14F-4D97-AF65-F5344CB8AC3E}">
        <p14:creationId xmlns:p14="http://schemas.microsoft.com/office/powerpoint/2010/main" val="1834135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521" y="1070013"/>
            <a:ext cx="2477135" cy="1657714"/>
          </a:xfrm>
        </p:spPr>
      </p:pic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715833" y="2744325"/>
            <a:ext cx="3456384" cy="7815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Le Christ sculpté de la falaise de Kong Wang Shan (Chine, 1</a:t>
            </a:r>
            <a:r>
              <a:rPr lang="fr-FR" sz="1200" baseline="30000" dirty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 s.) : estampage et schéma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851920" y="5890078"/>
            <a:ext cx="5299273" cy="1143000"/>
          </a:xfrm>
        </p:spPr>
        <p:txBody>
          <a:bodyPr>
            <a:normAutofit/>
          </a:bodyPr>
          <a:lstStyle/>
          <a:p>
            <a:r>
              <a:rPr lang="fr-FR" sz="1600" dirty="0"/>
              <a:t>La renaissance macédonienne à Constantinople (857-1056) fixe l’iconographie chrétienne de la « Sainte Face »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74061" y="5474579"/>
            <a:ext cx="19016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Christ de l’icône de l’amitié</a:t>
            </a:r>
          </a:p>
          <a:p>
            <a:pPr algn="ctr"/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fr-FR" sz="16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 (Egypte)</a:t>
            </a:r>
          </a:p>
          <a:p>
            <a:pPr algn="ctr"/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grec</a:t>
            </a: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61" y="3506053"/>
            <a:ext cx="2237699" cy="2014569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-64270" y="2243998"/>
            <a:ext cx="2140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fr-FR" sz="16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 s. (Italie) : mosaïque du Christ en bon pasteur</a:t>
            </a:r>
          </a:p>
          <a:p>
            <a:pPr algn="ctr"/>
            <a:r>
              <a:rPr lang="fr-FR" sz="1600" dirty="0">
                <a:latin typeface="Times New Roman" pitchFamily="18" charset="0"/>
                <a:cs typeface="Times New Roman" pitchFamily="18" charset="0"/>
              </a:rPr>
              <a:t>Type latin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" b="20317"/>
          <a:stretch/>
        </p:blipFill>
        <p:spPr>
          <a:xfrm>
            <a:off x="6156176" y="908720"/>
            <a:ext cx="1808640" cy="2268000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7964816" y="1484784"/>
            <a:ext cx="117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L’image en négatif du linceul de Turin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7150232" y="5799575"/>
            <a:ext cx="1978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Icône russe, 12</a:t>
            </a:r>
            <a:r>
              <a:rPr lang="fr-FR" sz="1200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 s.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9" y="3501008"/>
            <a:ext cx="2178158" cy="2338797"/>
          </a:xfrm>
          <a:prstGeom prst="rect">
            <a:avLst/>
          </a:prstGeom>
        </p:spPr>
      </p:pic>
      <p:sp>
        <p:nvSpPr>
          <p:cNvPr id="17" name="Text Box 5">
            <a:extLst>
              <a:ext uri="{FF2B5EF4-FFF2-40B4-BE49-F238E27FC236}">
                <a16:creationId xmlns:a16="http://schemas.microsoft.com/office/drawing/2014/main" id="{EF988E72-56FD-4393-A9C8-BAC558946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447" y="5814086"/>
            <a:ext cx="2063520" cy="87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sz="1633" dirty="0"/>
              <a:t>Folio 6</a:t>
            </a:r>
          </a:p>
          <a:p>
            <a:pPr algn="ctr">
              <a:buClrTx/>
              <a:buFontTx/>
              <a:buNone/>
            </a:pPr>
            <a:endParaRPr lang="fr-FR" sz="1633" dirty="0"/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F3BA4F2C-E8E5-451B-8D55-27F8EAD7D7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5" t="4858" r="29517" b="49766"/>
          <a:stretch/>
        </p:blipFill>
        <p:spPr bwMode="auto">
          <a:xfrm>
            <a:off x="4555579" y="3475289"/>
            <a:ext cx="1999364" cy="233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B4A593E-A578-406D-B060-4C7E4337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4" t="3668" r="25477" b="41569"/>
          <a:stretch/>
        </p:blipFill>
        <p:spPr>
          <a:xfrm>
            <a:off x="2523680" y="3449191"/>
            <a:ext cx="1984249" cy="2338796"/>
          </a:xfrm>
          <a:prstGeom prst="rect">
            <a:avLst/>
          </a:prstGeom>
        </p:spPr>
      </p:pic>
      <p:sp>
        <p:nvSpPr>
          <p:cNvPr id="26" name="Text Box 5">
            <a:extLst>
              <a:ext uri="{FF2B5EF4-FFF2-40B4-BE49-F238E27FC236}">
                <a16:creationId xmlns:a16="http://schemas.microsoft.com/office/drawing/2014/main" id="{A69F61E7-4F30-433B-8F6A-B8B53C530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643" y="5805264"/>
            <a:ext cx="2063520" cy="87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sz="1633" dirty="0"/>
              <a:t>Folio 5</a:t>
            </a:r>
          </a:p>
          <a:p>
            <a:pPr algn="ctr">
              <a:buClrTx/>
              <a:buFontTx/>
              <a:buNone/>
            </a:pPr>
            <a:endParaRPr lang="fr-FR" sz="1633" dirty="0"/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FD1E44DC-1EA5-4862-B47C-8279361EBBE0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0"/>
            <a:ext cx="6739433" cy="1114057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/>
              <a:t>IV. La Renaissance carolingienne, au confluent de quatre cultures</a:t>
            </a:r>
            <a:br>
              <a:rPr lang="fr-FR" sz="1800"/>
            </a:br>
            <a:r>
              <a:rPr lang="fr-FR" sz="1800"/>
              <a:t>3. Jésus change de tête d’une page à l’autre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B4C2A0-686E-43AF-839B-92246BEFF5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5322"/>
            <a:ext cx="2514184" cy="225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88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  <p:bldP spid="5" grpId="0"/>
      <p:bldP spid="11" grpId="0"/>
      <p:bldP spid="15" grpId="0"/>
      <p:bldP spid="20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IV. La Renaissance carolingienne, au confluent de quatre cultures</a:t>
            </a:r>
            <a:br>
              <a:rPr lang="fr-FR" sz="1800" dirty="0"/>
            </a:br>
            <a:r>
              <a:rPr lang="fr-FR" sz="1800" dirty="0"/>
              <a:t>3. Jésus change de tête d’une page à l’autre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36912"/>
            <a:ext cx="333806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043608" y="1453857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Culture n°3 : l’iconographie chrétienne élaborée à Constantinople, capitale du monde chrétien du 4</a:t>
            </a:r>
            <a:r>
              <a:rPr lang="fr-FR" baseline="30000" dirty="0"/>
              <a:t>e</a:t>
            </a:r>
            <a:r>
              <a:rPr lang="fr-FR" dirty="0"/>
              <a:t> s. au 12</a:t>
            </a:r>
            <a:r>
              <a:rPr lang="fr-FR" baseline="30000" dirty="0"/>
              <a:t>e</a:t>
            </a:r>
            <a:r>
              <a:rPr lang="fr-FR" dirty="0"/>
              <a:t> s.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715307A-18F6-42DE-89C4-EA20CE81B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0" y="2708920"/>
            <a:ext cx="3899345" cy="313915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2774F9-C9CA-4608-940D-FB07260AE97B}"/>
              </a:ext>
            </a:extLst>
          </p:cNvPr>
          <p:cNvSpPr txBox="1"/>
          <p:nvPr/>
        </p:nvSpPr>
        <p:spPr>
          <a:xfrm>
            <a:off x="395536" y="584807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Mosaïque de Sainte-Sophie de Constantinople (v. 900)</a:t>
            </a:r>
          </a:p>
          <a:p>
            <a:pPr algn="ctr"/>
            <a:r>
              <a:rPr lang="fr-FR" sz="1400" dirty="0"/>
              <a:t>L’empereur adore le Christ</a:t>
            </a:r>
          </a:p>
        </p:txBody>
      </p:sp>
    </p:spTree>
    <p:extLst>
      <p:ext uri="{BB962C8B-B14F-4D97-AF65-F5344CB8AC3E}">
        <p14:creationId xmlns:p14="http://schemas.microsoft.com/office/powerpoint/2010/main" val="1316644778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51193" cy="1114057"/>
          </a:xfrm>
          <a:ln/>
        </p:spPr>
        <p:txBody>
          <a:bodyPr/>
          <a:lstStyle/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4. le peintre dessine des entrelacs au lieu d’écrire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483768" y="6237312"/>
            <a:ext cx="3024000" cy="51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633" dirty="0"/>
              <a:t>Initiales V et D (f°4)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45DC4B68-C45B-451E-ADD5-3D3564F7E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8015"/>
            <a:ext cx="4536504" cy="57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EB10F2-C622-4DCE-B5AB-1A3A80586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7077"/>
            <a:ext cx="7368540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6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4988019" cy="1129079"/>
          </a:xfrm>
        </p:spPr>
        <p:txBody>
          <a:bodyPr/>
          <a:lstStyle/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4. le peintre dessine des entrelacs au lieu d’écrire</a:t>
            </a:r>
            <a:endParaRPr lang="fr-FR" sz="16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7" name="Espace réservé du contenu 5"/>
          <p:cNvSpPr txBox="1">
            <a:spLocks/>
          </p:cNvSpPr>
          <p:nvPr/>
        </p:nvSpPr>
        <p:spPr bwMode="auto">
          <a:xfrm>
            <a:off x="176253" y="1700808"/>
            <a:ext cx="475578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471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r>
              <a:rPr lang="fr-FR" sz="1500" dirty="0"/>
              <a:t>Le monde insulaire (Irlande et Grande-Bretagne), u</a:t>
            </a:r>
            <a:r>
              <a:rPr lang="fr-FR" sz="1500" dirty="0">
                <a:latin typeface="+mj-lt"/>
              </a:rPr>
              <a:t>ne chrétienté originale (5</a:t>
            </a:r>
            <a:r>
              <a:rPr lang="fr-FR" sz="1500" baseline="30000" dirty="0">
                <a:latin typeface="+mj-lt"/>
              </a:rPr>
              <a:t>e</a:t>
            </a:r>
            <a:r>
              <a:rPr lang="fr-FR" sz="1500" dirty="0">
                <a:latin typeface="+mj-lt"/>
              </a:rPr>
              <a:t>-9</a:t>
            </a:r>
            <a:r>
              <a:rPr lang="fr-FR" sz="1500" baseline="30000" dirty="0">
                <a:latin typeface="+mj-lt"/>
              </a:rPr>
              <a:t>e</a:t>
            </a:r>
            <a:r>
              <a:rPr lang="fr-FR" sz="1500" dirty="0">
                <a:latin typeface="+mj-lt"/>
              </a:rPr>
              <a:t> s.)</a:t>
            </a:r>
          </a:p>
          <a:p>
            <a:pPr>
              <a:buFontTx/>
              <a:buChar char="-"/>
            </a:pPr>
            <a:r>
              <a:rPr lang="fr-FR" sz="1300" dirty="0">
                <a:latin typeface="+mj-lt"/>
              </a:rPr>
              <a:t>La rencontre des </a:t>
            </a:r>
            <a:r>
              <a:rPr lang="fr-FR" sz="1300" dirty="0">
                <a:solidFill>
                  <a:schemeClr val="tx1"/>
                </a:solidFill>
                <a:latin typeface="+mj-lt"/>
              </a:rPr>
              <a:t>traditions celtiques indigènes et de la culture méditerranéenne</a:t>
            </a:r>
          </a:p>
          <a:p>
            <a:pPr>
              <a:buFontTx/>
              <a:buChar char="-"/>
            </a:pPr>
            <a:r>
              <a:rPr lang="fr-FR" sz="1300" dirty="0">
                <a:latin typeface="+mj-lt"/>
              </a:rPr>
              <a:t>Une Eglise centrée sur les monastères et missionnaire (7</a:t>
            </a:r>
            <a:r>
              <a:rPr lang="fr-FR" sz="1300" baseline="30000" dirty="0">
                <a:latin typeface="+mj-lt"/>
              </a:rPr>
              <a:t>e</a:t>
            </a:r>
            <a:r>
              <a:rPr lang="fr-FR" sz="1300" dirty="0">
                <a:latin typeface="+mj-lt"/>
              </a:rPr>
              <a:t> s.)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515" y="44624"/>
            <a:ext cx="4140000" cy="281015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12" y="3429000"/>
            <a:ext cx="4140000" cy="310532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599758" y="2924944"/>
            <a:ext cx="3508746" cy="453088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fr-FR" sz="1200" dirty="0" err="1"/>
              <a:t>Monasterboice</a:t>
            </a:r>
            <a:r>
              <a:rPr lang="fr-FR" sz="1200" dirty="0"/>
              <a:t> (Irlande) : </a:t>
            </a:r>
          </a:p>
          <a:p>
            <a:pPr algn="ctr"/>
            <a:r>
              <a:rPr lang="fr-FR" sz="1200" dirty="0"/>
              <a:t>vue générale, haute croix de </a:t>
            </a:r>
            <a:r>
              <a:rPr lang="fr-FR" sz="1200" dirty="0" err="1"/>
              <a:t>Muiredach</a:t>
            </a:r>
            <a:r>
              <a:rPr lang="fr-FR" sz="1200" dirty="0"/>
              <a:t> et tour ronde</a:t>
            </a:r>
          </a:p>
        </p:txBody>
      </p:sp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75E7E120-1834-4ACD-A899-9D0CFCB383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41124"/>
            <a:ext cx="4363550" cy="3091172"/>
          </a:xfr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48CC27F-F829-444C-A481-9022F561123F}"/>
              </a:ext>
            </a:extLst>
          </p:cNvPr>
          <p:cNvSpPr txBox="1"/>
          <p:nvPr/>
        </p:nvSpPr>
        <p:spPr>
          <a:xfrm>
            <a:off x="715046" y="6432296"/>
            <a:ext cx="3045478" cy="453088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pPr algn="ctr"/>
            <a:r>
              <a:rPr lang="fr-FR" sz="1200" dirty="0"/>
              <a:t>Evangiles d’Echternach (BnF lat. 9389), v. 690?</a:t>
            </a:r>
          </a:p>
          <a:p>
            <a:pPr algn="ctr"/>
            <a:r>
              <a:rPr lang="fr-FR" sz="1200" dirty="0"/>
              <a:t>Commencement de l’évangile de Luc</a:t>
            </a:r>
          </a:p>
        </p:txBody>
      </p:sp>
    </p:spTree>
    <p:extLst>
      <p:ext uri="{BB962C8B-B14F-4D97-AF65-F5344CB8AC3E}">
        <p14:creationId xmlns:p14="http://schemas.microsoft.com/office/powerpoint/2010/main" val="21076477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5E8571-9B65-42BB-8750-C31B5DB39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192" y="980728"/>
            <a:ext cx="8363272" cy="2088232"/>
          </a:xfrm>
        </p:spPr>
        <p:txBody>
          <a:bodyPr>
            <a:norm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Paris, BnF, ms. Latin 1141 : 9 doubles pages (verso et recto), 6 peintures en pleine page (inachevé?)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Charles le Chauve (823-877), roi de Francie occidentale en 843, empereur en 875.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869, à la mort de Lothaire II, se fait couronner roi de Lotharingie à Metz, mais doit partager le royaume avec Louis « le Germanique » (traité de </a:t>
            </a:r>
            <a:r>
              <a:rPr lang="fr-F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Meerssen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870)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chef d’œuvre de « l’école du palais », v. 869-870 (à Aix-la-Chapelle?).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souvenir du couronnement de 869, donné à la cathédrale de Metz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5636C3E-88C6-4BEF-B02D-DDA4CDDF4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3009270"/>
            <a:ext cx="3168352" cy="3836154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00D40D8E-1BF2-49F2-9AD9-2FC9BF2CFF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3083842"/>
            <a:ext cx="3761581" cy="3761581"/>
          </a:xfr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A5C7CCE5-4D40-4D7A-8DBA-87F02A377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fr-FR" sz="2000" dirty="0"/>
              <a:t>Introduction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156B41B-A3B6-44F5-ACAA-0B9065024143}"/>
              </a:ext>
            </a:extLst>
          </p:cNvPr>
          <p:cNvSpPr txBox="1"/>
          <p:nvPr/>
        </p:nvSpPr>
        <p:spPr>
          <a:xfrm>
            <a:off x="3563888" y="4365104"/>
            <a:ext cx="18001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A </a:t>
            </a:r>
            <a:r>
              <a:rPr lang="fr-FR" sz="1400" dirty="0" err="1"/>
              <a:t>Meerssen</a:t>
            </a:r>
            <a:r>
              <a:rPr lang="fr-FR" sz="1400" dirty="0"/>
              <a:t> en 870, Charles conserve Verdun mais perd Metz et Aix-la-Chapelle</a:t>
            </a:r>
          </a:p>
          <a:p>
            <a:pPr algn="r"/>
            <a:r>
              <a:rPr lang="fr-FR" sz="1400" dirty="0"/>
              <a:t>Son neveu Louis le Jeune, frère de Lothaire II, déshérité de la Lotharingie, garde l’Italie</a:t>
            </a:r>
          </a:p>
        </p:txBody>
      </p:sp>
    </p:spTree>
    <p:extLst>
      <p:ext uri="{BB962C8B-B14F-4D97-AF65-F5344CB8AC3E}">
        <p14:creationId xmlns:p14="http://schemas.microsoft.com/office/powerpoint/2010/main" val="3447826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3"/>
          <p:cNvSpPr txBox="1">
            <a:spLocks/>
          </p:cNvSpPr>
          <p:nvPr/>
        </p:nvSpPr>
        <p:spPr bwMode="auto">
          <a:xfrm>
            <a:off x="367800" y="1556792"/>
            <a:ext cx="420419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471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6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18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/>
            <a:endParaRPr lang="fr-FR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551" y="-27384"/>
            <a:ext cx="419460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203954" y="5877272"/>
            <a:ext cx="3275856" cy="127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9" tIns="40820" rIns="81639" bIns="4082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Evangiles de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Lindisfarne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(Northumbrie), </a:t>
            </a:r>
          </a:p>
          <a:p>
            <a:pPr algn="ctr">
              <a:buClrTx/>
              <a:buFontTx/>
              <a:buNone/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700-715, « page tapis » : </a:t>
            </a:r>
          </a:p>
          <a:p>
            <a:pPr algn="ctr">
              <a:buClrTx/>
              <a:buFontTx/>
              <a:buNone/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l’entrelacs, une ascèse </a:t>
            </a:r>
          </a:p>
          <a:p>
            <a:pPr algn="ctr">
              <a:buClrTx/>
              <a:buFontTx/>
              <a:buNone/>
            </a:pP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(combat spirituel) et une méditation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398FDF49-B3CC-4D80-B7F5-EE9809D45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79" y="44624"/>
            <a:ext cx="4988019" cy="1129079"/>
          </a:xfrm>
        </p:spPr>
        <p:txBody>
          <a:bodyPr/>
          <a:lstStyle/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4. le peintre dessine des entrelacs au lieu d’écrire</a:t>
            </a:r>
            <a:endParaRPr lang="fr-FR" sz="16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4683EC14-9D2E-423F-8A95-2E966126A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1830" y="3754822"/>
            <a:ext cx="4422527" cy="67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Broche de Tara (v. 700), Dublin, Irish National Museum</a:t>
            </a:r>
          </a:p>
          <a:p>
            <a:pPr algn="ctr">
              <a:buClrTx/>
              <a:buFontTx/>
              <a:buNone/>
            </a:pPr>
            <a:r>
              <a:rPr lang="fr-FR" sz="1400" dirty="0">
                <a:latin typeface="Times New Roman" pitchFamily="18" charset="0"/>
                <a:cs typeface="Times New Roman" pitchFamily="18" charset="0"/>
              </a:rPr>
              <a:t>Entrelacs d’or et d’émail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AB0681B7-D86F-47E8-8BCB-61878BA3D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" y="4221384"/>
            <a:ext cx="3555151" cy="26640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B93B495-1D20-4BEC-92F6-1DB63D5EF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" y="1153566"/>
            <a:ext cx="3600000" cy="263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871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6E6F45-BD95-4BF7-9BF0-F4220E3F17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26D3A9-09DC-4969-A92E-A4D812069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204864"/>
            <a:ext cx="4392488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savants insulaires au cœur de la Renaissance carolingienne (Jean Scot Erigène, +877)</a:t>
            </a:r>
          </a:p>
          <a:p>
            <a:pPr marL="0" indent="0">
              <a:buNone/>
            </a:pP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 entrelacs et des rinceaux (motifs végétaux)</a:t>
            </a:r>
          </a:p>
          <a:p>
            <a:pPr marL="0" indent="0">
              <a:buNone/>
            </a:pP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Te </a:t>
            </a:r>
            <a:r>
              <a:rPr lang="fr-F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igitur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avec une lettrine T en forme de crucifix grec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Christ en croix, anatomiquement correct, au type grec, en pagne</a:t>
            </a:r>
          </a:p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soleil et la lune en divinités romaines</a:t>
            </a:r>
          </a:p>
          <a:p>
            <a:pPr marL="0" indent="0">
              <a:buNone/>
            </a:pPr>
            <a:endParaRPr lang="fr-F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1AA7DB20-F40C-425C-ADBC-1966385983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t="5882" b="9965"/>
          <a:stretch/>
        </p:blipFill>
        <p:spPr>
          <a:xfrm>
            <a:off x="15330" y="1346101"/>
            <a:ext cx="4392488" cy="5472608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2F329F76-6812-4EC2-ADBA-5CD5CB697DEA}"/>
              </a:ext>
            </a:extLst>
          </p:cNvPr>
          <p:cNvSpPr txBox="1">
            <a:spLocks/>
          </p:cNvSpPr>
          <p:nvPr/>
        </p:nvSpPr>
        <p:spPr>
          <a:xfrm>
            <a:off x="31279" y="44625"/>
            <a:ext cx="6196905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4. le peintre dessine des entrelacs au lieu d’écrire</a:t>
            </a:r>
            <a:endParaRPr lang="fr-FR" sz="16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8904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0" y="3363440"/>
            <a:ext cx="4176464" cy="514643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algn="just"/>
            <a:r>
              <a:rPr lang="fr-FR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Fol. 6v : Dans une lettrine (insulaire), une crucifixion grecque avec une croix chargée d’entrelacs celtiques…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23564" y="5609883"/>
            <a:ext cx="2715223" cy="945530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Livre de Kells (v. 800-820), fol. 183r. Marc, 15, 25 : </a:t>
            </a:r>
          </a:p>
          <a:p>
            <a:pPr algn="ctr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« Erat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autem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hora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tertia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: et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crucifixerunt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 »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75DA86F-058F-448A-9D13-3FFFEB081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896" y="23664"/>
            <a:ext cx="5508104" cy="1320207"/>
          </a:xfrm>
        </p:spPr>
        <p:txBody>
          <a:bodyPr>
            <a:normAutofit/>
          </a:bodyPr>
          <a:lstStyle/>
          <a:p>
            <a:r>
              <a:rPr lang="fr-FR" sz="1800" dirty="0"/>
              <a:t>IV. La Renaissance carolingienne, au confluent de quatre cultures </a:t>
            </a:r>
            <a:br>
              <a:rPr lang="fr-FR" sz="1800" dirty="0"/>
            </a:br>
            <a:r>
              <a:rPr lang="fr-FR" sz="1800" dirty="0"/>
              <a:t>4. le peintre dessine des entrelacs au lieu d’écrire</a:t>
            </a:r>
            <a:endParaRPr lang="fr-FR" sz="16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E9C917-CFF6-4FAB-8B69-BA15A9C2C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028"/>
            <a:ext cx="3461018" cy="56869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FDE6B4-7CD0-4945-9D48-56A2C2685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5"/>
          <a:stretch/>
        </p:blipFill>
        <p:spPr>
          <a:xfrm>
            <a:off x="2915816" y="3878083"/>
            <a:ext cx="6228184" cy="29833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AAFD020-03FE-45B8-A4FB-A0386EAE4B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00" b="28400"/>
          <a:stretch/>
        </p:blipFill>
        <p:spPr>
          <a:xfrm>
            <a:off x="1304925" y="0"/>
            <a:ext cx="788670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071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507A10-6398-417A-AEA7-02E31F4C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0613"/>
            <a:ext cx="8229600" cy="1143000"/>
          </a:xfrm>
        </p:spPr>
        <p:txBody>
          <a:bodyPr>
            <a:normAutofit/>
          </a:bodyPr>
          <a:lstStyle/>
          <a:p>
            <a:r>
              <a:rPr lang="fr-FR" sz="2000" dirty="0"/>
              <a:t>Conclusion. La Renaissance carolingienne, </a:t>
            </a:r>
            <a:r>
              <a:rPr lang="fr-FR" sz="2000"/>
              <a:t>une synthèse</a:t>
            </a:r>
            <a:br>
              <a:rPr lang="fr-FR" sz="2000"/>
            </a:br>
            <a:r>
              <a:rPr lang="fr-FR" sz="2000"/>
              <a:t>au </a:t>
            </a:r>
            <a:r>
              <a:rPr lang="fr-FR" sz="2000" dirty="0"/>
              <a:t>carrefour de quatre cultures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FCD074-5237-43E2-A33E-4102044E00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44216" y="1412776"/>
            <a:ext cx="4134619" cy="3595411"/>
          </a:xfrm>
        </p:spPr>
        <p:txBody>
          <a:bodyPr>
            <a:normAutofit/>
          </a:bodyPr>
          <a:lstStyle/>
          <a:p>
            <a:r>
              <a:rPr lang="fr-FR" sz="1800" dirty="0"/>
              <a:t>La tradition chrétienne antique</a:t>
            </a:r>
          </a:p>
          <a:p>
            <a:r>
              <a:rPr lang="fr-FR" sz="1800" dirty="0"/>
              <a:t>L’imitation des modèles gréco-romains païens</a:t>
            </a:r>
          </a:p>
          <a:p>
            <a:r>
              <a:rPr lang="fr-FR" sz="1800" dirty="0"/>
              <a:t>Constantinople, la capitale grecque du monde chrétien</a:t>
            </a:r>
          </a:p>
          <a:p>
            <a:r>
              <a:rPr lang="fr-FR" sz="1800" dirty="0"/>
              <a:t>L’« art insulaire » des chrétiens celtes</a:t>
            </a:r>
          </a:p>
          <a:p>
            <a:endParaRPr lang="fr-FR" sz="1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0DE253-C905-4AD0-9B8D-4B983F0AA6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1" b="7613"/>
          <a:stretch/>
        </p:blipFill>
        <p:spPr>
          <a:xfrm>
            <a:off x="6084168" y="1014704"/>
            <a:ext cx="3059832" cy="22669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82D3D24-3153-482C-9857-1B371A498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132" y="3799565"/>
            <a:ext cx="4140000" cy="31053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9F9B01-1CCB-4C9F-AF03-32A9E9695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202" y="3281640"/>
            <a:ext cx="2247131" cy="3595410"/>
          </a:xfrm>
          <a:prstGeom prst="rect">
            <a:avLst/>
          </a:prstGeo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B5300D53-5D40-42C5-8706-7DA930769D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41" y="4299000"/>
            <a:ext cx="2660266" cy="1560689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AFC2C45C-38EC-4759-9BA1-3E9C911726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4" t="13607" r="34608" b="31693"/>
          <a:stretch/>
        </p:blipFill>
        <p:spPr bwMode="auto">
          <a:xfrm>
            <a:off x="0" y="1424695"/>
            <a:ext cx="1944216" cy="543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62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F70C1E-DF2C-4CF0-AD06-210C5B124F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2F9B5E8F-24A6-4E0F-8887-B42222FB9C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57" r="6567" b="6071"/>
          <a:stretch/>
        </p:blipFill>
        <p:spPr>
          <a:xfrm>
            <a:off x="4495800" y="908720"/>
            <a:ext cx="4308569" cy="5418964"/>
          </a:xfr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2FD31563-087F-421E-B16F-EFB81346E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8720"/>
            <a:ext cx="4308569" cy="541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B5212B-84DB-4586-9FF9-B16ECCDBE6FB}"/>
              </a:ext>
            </a:extLst>
          </p:cNvPr>
          <p:cNvSpPr txBox="1"/>
          <p:nvPr/>
        </p:nvSpPr>
        <p:spPr>
          <a:xfrm>
            <a:off x="467544" y="6398696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Folio 2 verso et 3 recto : le roi et les papes Gélase et Grégoire ; Grégoire inspiré par l’Esprit saint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79CD22-61BC-44D6-959D-1D494BDE385E}"/>
              </a:ext>
            </a:extLst>
          </p:cNvPr>
          <p:cNvSpPr txBox="1"/>
          <p:nvPr/>
        </p:nvSpPr>
        <p:spPr>
          <a:xfrm>
            <a:off x="1043608" y="260648"/>
            <a:ext cx="5950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</p:txBody>
      </p:sp>
    </p:spTree>
    <p:extLst>
      <p:ext uri="{BB962C8B-B14F-4D97-AF65-F5344CB8AC3E}">
        <p14:creationId xmlns:p14="http://schemas.microsoft.com/office/powerpoint/2010/main" val="318839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prestig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760" y="360"/>
            <a:ext cx="5430240" cy="6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92400" y="4797152"/>
            <a:ext cx="3101760" cy="190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fr-FR" sz="1400" dirty="0">
                <a:latin typeface="+mj-lt"/>
              </a:rPr>
              <a:t>F° 4r : Initiales V et D </a:t>
            </a:r>
          </a:p>
          <a:p>
            <a:pPr>
              <a:buClrTx/>
              <a:buFontTx/>
              <a:buNone/>
            </a:pPr>
            <a:endParaRPr lang="fr-FR" sz="1400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fr-FR" sz="1400" i="1" dirty="0" err="1">
                <a:latin typeface="+mj-lt"/>
              </a:rPr>
              <a:t>Vere</a:t>
            </a:r>
            <a:r>
              <a:rPr lang="fr-FR" sz="1400" i="1" dirty="0">
                <a:latin typeface="+mj-lt"/>
              </a:rPr>
              <a:t> </a:t>
            </a:r>
            <a:r>
              <a:rPr lang="fr-FR" sz="1400" i="1" dirty="0" err="1">
                <a:latin typeface="+mj-lt"/>
              </a:rPr>
              <a:t>dignum</a:t>
            </a:r>
            <a:r>
              <a:rPr lang="fr-FR" sz="1400" i="1" dirty="0">
                <a:latin typeface="+mj-lt"/>
              </a:rPr>
              <a:t> et </a:t>
            </a:r>
            <a:r>
              <a:rPr lang="fr-FR" sz="1400" i="1" dirty="0" err="1">
                <a:latin typeface="+mj-lt"/>
              </a:rPr>
              <a:t>justum</a:t>
            </a:r>
            <a:r>
              <a:rPr lang="fr-FR" sz="1400" i="1" dirty="0">
                <a:latin typeface="+mj-lt"/>
              </a:rPr>
              <a:t>,</a:t>
            </a:r>
          </a:p>
          <a:p>
            <a:pPr>
              <a:buClrTx/>
              <a:buFontTx/>
              <a:buNone/>
            </a:pPr>
            <a:r>
              <a:rPr lang="fr-FR" sz="1400" i="1" dirty="0" err="1">
                <a:latin typeface="+mj-lt"/>
              </a:rPr>
              <a:t>aequum</a:t>
            </a:r>
            <a:r>
              <a:rPr lang="fr-FR" sz="1400" i="1" dirty="0">
                <a:latin typeface="+mj-lt"/>
              </a:rPr>
              <a:t> et </a:t>
            </a:r>
            <a:r>
              <a:rPr lang="fr-FR" sz="1400" i="1" dirty="0" err="1">
                <a:latin typeface="+mj-lt"/>
              </a:rPr>
              <a:t>salutare</a:t>
            </a:r>
            <a:endParaRPr lang="fr-FR" sz="1400" i="1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fr-FR" sz="1400" dirty="0">
                <a:latin typeface="+mj-lt"/>
              </a:rPr>
              <a:t>(« Vraiment, il est digne, juste, </a:t>
            </a:r>
          </a:p>
          <a:p>
            <a:pPr>
              <a:buClrTx/>
              <a:buFontTx/>
              <a:buNone/>
            </a:pPr>
            <a:r>
              <a:rPr lang="fr-FR" sz="1400" dirty="0">
                <a:latin typeface="+mj-lt"/>
              </a:rPr>
              <a:t>équitable et salutaire » : début du canon</a:t>
            </a:r>
          </a:p>
          <a:p>
            <a:pPr>
              <a:buClrTx/>
              <a:buFontTx/>
              <a:buNone/>
            </a:pPr>
            <a:r>
              <a:rPr lang="fr-FR" sz="1400" dirty="0">
                <a:latin typeface="+mj-lt"/>
              </a:rPr>
              <a:t> de la messe)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0687"/>
            <a:ext cx="3886561" cy="1131960"/>
          </a:xfrm>
          <a:ln/>
        </p:spPr>
        <p:txBody>
          <a:bodyPr/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</p:txBody>
      </p:sp>
    </p:spTree>
    <p:extLst>
      <p:ext uri="{BB962C8B-B14F-4D97-AF65-F5344CB8AC3E}">
        <p14:creationId xmlns:p14="http://schemas.microsoft.com/office/powerpoint/2010/main" val="254413751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596520"/>
            <a:ext cx="8216640" cy="1134720"/>
          </a:xfrm>
          <a:ln/>
        </p:spPr>
        <p:txBody>
          <a:bodyPr/>
          <a:lstStyle/>
          <a:p>
            <a:endParaRPr lang="fr-F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40" y="141636"/>
            <a:ext cx="4404960" cy="571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187624" y="5990584"/>
            <a:ext cx="7200800" cy="678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1638" tIns="40819" rIns="81638" bIns="40819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sz="1400" dirty="0"/>
              <a:t>F° 4v-5r, préface eucharistique (prière sur les offrandes du pain et du vin)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Jésus le Christ dans sa gloire de fils de Dieu, adoré par les anges, tient les Ecritures et une hostie</a:t>
            </a:r>
          </a:p>
          <a:p>
            <a:pPr algn="ctr">
              <a:buClrTx/>
              <a:buFontTx/>
              <a:buNone/>
            </a:pPr>
            <a:r>
              <a:rPr lang="fr-FR" sz="1400" dirty="0"/>
              <a:t>(il est la parole de Dieu et la victime du sacrifice)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0" y="116632"/>
            <a:ext cx="4572000" cy="567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95089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232992" y="401871"/>
            <a:ext cx="8228160" cy="794881"/>
          </a:xfrm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</a:pPr>
            <a:r>
              <a:rPr lang="fr-FR" sz="1600" dirty="0">
                <a:latin typeface="+mn-lt"/>
              </a:rPr>
              <a:t>Folios 5v et 6r : le triple « </a:t>
            </a:r>
            <a:r>
              <a:rPr lang="fr-FR" sz="1600" i="1" dirty="0">
                <a:latin typeface="+mn-lt"/>
              </a:rPr>
              <a:t>Sanctus</a:t>
            </a:r>
            <a:r>
              <a:rPr lang="fr-FR" sz="1600" dirty="0">
                <a:latin typeface="+mn-lt"/>
              </a:rPr>
              <a:t> » de la terre et du ciel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8287"/>
            <a:ext cx="4216451" cy="524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733" y="988287"/>
            <a:ext cx="4172731" cy="524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5CC6DF6-D37D-4DCF-A5E9-076B13D74410}"/>
              </a:ext>
            </a:extLst>
          </p:cNvPr>
          <p:cNvSpPr txBox="1"/>
          <p:nvPr/>
        </p:nvSpPr>
        <p:spPr>
          <a:xfrm>
            <a:off x="200969" y="6256846"/>
            <a:ext cx="8928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Saint, Saint, Saint est le Seigneur, le Dieu </a:t>
            </a:r>
            <a:r>
              <a:rPr lang="fr-F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Sabbaoth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Le ciel et la terre sont remplis de Sa gloire. </a:t>
            </a:r>
            <a:r>
              <a:rPr lang="fr-F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Osanna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plus haut des cieux. Béni soit celui qui vient au nom du Seigneur.</a:t>
            </a: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Osanna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plus haut des cieux. »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C12067-F7FF-464E-B20C-FF748CC53E39}"/>
              </a:ext>
            </a:extLst>
          </p:cNvPr>
          <p:cNvSpPr txBox="1"/>
          <p:nvPr/>
        </p:nvSpPr>
        <p:spPr>
          <a:xfrm>
            <a:off x="1043608" y="107340"/>
            <a:ext cx="5950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</p:txBody>
      </p:sp>
    </p:spTree>
    <p:extLst>
      <p:ext uri="{BB962C8B-B14F-4D97-AF65-F5344CB8AC3E}">
        <p14:creationId xmlns:p14="http://schemas.microsoft.com/office/powerpoint/2010/main" val="115722160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A8E5D7-3E7F-454D-B2C8-A5FF922F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>
            <a:normAutofit/>
          </a:bodyPr>
          <a:lstStyle/>
          <a:p>
            <a:r>
              <a:rPr lang="fr-FR" sz="1800" dirty="0"/>
              <a:t>Fol. 6v et 7r : le canon de la messe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7D0C76E-A347-474C-904B-5009F91151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20052"/>
            <a:ext cx="3943408" cy="5237340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FD29CB59-FCFF-4AE3-A8B2-3D41F65266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306" y="1720052"/>
            <a:ext cx="3889076" cy="5237340"/>
          </a:xfr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A7E15AE-5197-4330-9369-26F29B64220F}"/>
              </a:ext>
            </a:extLst>
          </p:cNvPr>
          <p:cNvSpPr txBox="1"/>
          <p:nvPr/>
        </p:nvSpPr>
        <p:spPr>
          <a:xfrm flipH="1">
            <a:off x="7452320" y="3933056"/>
            <a:ext cx="1682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Croix est une lettrine : la première lettre de « </a:t>
            </a: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 </a:t>
            </a:r>
            <a:r>
              <a:rPr lang="fr-F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igitur</a:t>
            </a:r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(Toi, donc)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04777-4EC8-4DDA-BDD1-4469531C429C}"/>
              </a:ext>
            </a:extLst>
          </p:cNvPr>
          <p:cNvSpPr txBox="1"/>
          <p:nvPr/>
        </p:nvSpPr>
        <p:spPr>
          <a:xfrm>
            <a:off x="1043608" y="107340"/>
            <a:ext cx="5950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</p:txBody>
      </p:sp>
    </p:spTree>
    <p:extLst>
      <p:ext uri="{BB962C8B-B14F-4D97-AF65-F5344CB8AC3E}">
        <p14:creationId xmlns:p14="http://schemas.microsoft.com/office/powerpoint/2010/main" val="88985873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5456A7-8DF1-4CC5-9BA7-981421BBF8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124744"/>
            <a:ext cx="9252520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Fol. 7v-8r : suite du canon de la messe, prière sur les offrandes (pain et vin), invocation des saints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507063-572D-40F6-AD32-13EFBC3A76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CCD0185F-D352-4B17-A395-65B7D4C9BA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64" y="1700808"/>
            <a:ext cx="4038600" cy="53243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0E194F-BCD5-4A55-BD2D-BD53F653B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903" y="1677317"/>
            <a:ext cx="4073332" cy="533829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EAAAF-0141-40A1-ABF2-598B5C7984FB}"/>
              </a:ext>
            </a:extLst>
          </p:cNvPr>
          <p:cNvSpPr txBox="1"/>
          <p:nvPr/>
        </p:nvSpPr>
        <p:spPr>
          <a:xfrm>
            <a:off x="1043608" y="107340"/>
            <a:ext cx="59501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dirty="0"/>
              <a:t>I : Regarder un chef d’œuvre de la renaissance carolingienne</a:t>
            </a:r>
          </a:p>
        </p:txBody>
      </p:sp>
    </p:spTree>
    <p:extLst>
      <p:ext uri="{BB962C8B-B14F-4D97-AF65-F5344CB8AC3E}">
        <p14:creationId xmlns:p14="http://schemas.microsoft.com/office/powerpoint/2010/main" val="2163112681"/>
      </p:ext>
    </p:extLst>
  </p:cSld>
  <p:clrMapOvr>
    <a:masterClrMapping/>
  </p:clrMapOvr>
  <p:transition spd="med">
    <p:pull dir="r"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1964</Words>
  <Application>Microsoft Office PowerPoint</Application>
  <PresentationFormat>Affichage à l'écran (4:3)</PresentationFormat>
  <Paragraphs>187</Paragraphs>
  <Slides>33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9" baseType="lpstr">
      <vt:lpstr>Arial</vt:lpstr>
      <vt:lpstr>Calibri</vt:lpstr>
      <vt:lpstr>Tahoma</vt:lpstr>
      <vt:lpstr>Times New Roman</vt:lpstr>
      <vt:lpstr>Wingdings</vt:lpstr>
      <vt:lpstr>Thème Office</vt:lpstr>
      <vt:lpstr>Le sacramentaire  de Charles le Chauve (v. 870)</vt:lpstr>
      <vt:lpstr>Le Sacramentaire de Charles le Chauve</vt:lpstr>
      <vt:lpstr>Introduction</vt:lpstr>
      <vt:lpstr>Présentation PowerPoint</vt:lpstr>
      <vt:lpstr>I : Regarder un chef d’œuvre de la renaissance carolingienne</vt:lpstr>
      <vt:lpstr>Présentation PowerPoint</vt:lpstr>
      <vt:lpstr>Folios 5v et 6r : le triple « Sanctus » de la terre et du ciel</vt:lpstr>
      <vt:lpstr>Fol. 6v et 7r : le canon de la messe</vt:lpstr>
      <vt:lpstr>Présentation PowerPoint</vt:lpstr>
      <vt:lpstr>II. L’objet 1. un livre manuscrit</vt:lpstr>
      <vt:lpstr>II. Décrire l’objet 2. le sacramentaire, un livre liturgique pour célébrer la messe</vt:lpstr>
      <vt:lpstr>II. L’objet 3 : Un témoin de la Renaissance carolingienne</vt:lpstr>
      <vt:lpstr>II. L’objet 4. Le luxe des livres de la chapelle impériale</vt:lpstr>
      <vt:lpstr>Présentation PowerPoint</vt:lpstr>
      <vt:lpstr>III. Pourquoi, mais pourquoi?? 2… peint-il des divinités païennes? Il n’est pas chrétien?</vt:lpstr>
      <vt:lpstr>III. Pourquoi, mais pourquoi?? 3… Jésus Christ change-t-il de tête d’une page à l’autre?</vt:lpstr>
      <vt:lpstr>III. Pourquoi, mais pourquoi?? 4… le peintre dessine-t-il des entrelacs au lieu d’écrire?</vt:lpstr>
      <vt:lpstr>Présentation PowerPoint</vt:lpstr>
      <vt:lpstr>Présentation PowerPoint</vt:lpstr>
      <vt:lpstr>Présentation PowerPoint</vt:lpstr>
      <vt:lpstr>Présentation PowerPoint</vt:lpstr>
      <vt:lpstr>IV. La Renaissance carolingienne, au confluent de quatre cultures 2. Le peintre peint des divinités païennes</vt:lpstr>
      <vt:lpstr>L’art paléochrétien (300-600) : une inspiration biblique, des modèles gréco-romains </vt:lpstr>
      <vt:lpstr>Présentation PowerPoint</vt:lpstr>
      <vt:lpstr>IV. La Renaissance carolingienne, au confluent de quatre cultures  3… Jésus Christ change de tête d’une page à l’autre</vt:lpstr>
      <vt:lpstr>La renaissance macédonienne à Constantinople (857-1056) fixe l’iconographie chrétienne de la « Sainte Face »</vt:lpstr>
      <vt:lpstr>IV. La Renaissance carolingienne, au confluent de quatre cultures 3. Jésus change de tête d’une page à l’autre</vt:lpstr>
      <vt:lpstr>IV. La Renaissance carolingienne, au confluent de quatre cultures  4. le peintre dessine des entrelacs au lieu d’écrire</vt:lpstr>
      <vt:lpstr>IV. La Renaissance carolingienne, au confluent de quatre cultures  4. le peintre dessine des entrelacs au lieu d’écrire</vt:lpstr>
      <vt:lpstr>IV. La Renaissance carolingienne, au confluent de quatre cultures  4. le peintre dessine des entrelacs au lieu d’écrire</vt:lpstr>
      <vt:lpstr>Présentation PowerPoint</vt:lpstr>
      <vt:lpstr>IV. La Renaissance carolingienne, au confluent de quatre cultures  4. le peintre dessine des entrelacs au lieu d’écrire</vt:lpstr>
      <vt:lpstr>Conclusion. La Renaissance carolingienne, une synthèse au carrefour de quatre cultures</vt:lpstr>
    </vt:vector>
  </TitlesOfParts>
  <Company>Université de Lorraine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peinture dans le monde chrétien 300-1500</dc:title>
  <dc:creator>Leonard</dc:creator>
  <cp:lastModifiedBy>Leonard Dauphant</cp:lastModifiedBy>
  <cp:revision>180</cp:revision>
  <dcterms:created xsi:type="dcterms:W3CDTF">2015-12-16T09:31:52Z</dcterms:created>
  <dcterms:modified xsi:type="dcterms:W3CDTF">2026-03-10T11:06:19Z</dcterms:modified>
</cp:coreProperties>
</file>