
<file path=[Content_Types].xml><?xml version="1.0" encoding="utf-8"?>
<Types xmlns="http://schemas.openxmlformats.org/package/2006/content-types">
  <Default Extension="png" ContentType="image/png"/>
  <Default Extension="tmp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sldIdLst>
    <p:sldId id="256" r:id="rId2"/>
    <p:sldId id="257" r:id="rId3"/>
    <p:sldId id="310" r:id="rId4"/>
    <p:sldId id="262" r:id="rId5"/>
    <p:sldId id="313" r:id="rId6"/>
    <p:sldId id="314" r:id="rId7"/>
    <p:sldId id="315" r:id="rId8"/>
    <p:sldId id="317" r:id="rId9"/>
    <p:sldId id="316" r:id="rId10"/>
    <p:sldId id="318" r:id="rId11"/>
    <p:sldId id="319" r:id="rId12"/>
    <p:sldId id="320" r:id="rId13"/>
    <p:sldId id="266" r:id="rId14"/>
    <p:sldId id="267" r:id="rId15"/>
    <p:sldId id="268" r:id="rId16"/>
    <p:sldId id="269" r:id="rId17"/>
    <p:sldId id="270" r:id="rId18"/>
    <p:sldId id="274" r:id="rId19"/>
    <p:sldId id="271" r:id="rId20"/>
    <p:sldId id="272" r:id="rId21"/>
    <p:sldId id="273" r:id="rId22"/>
    <p:sldId id="321" r:id="rId23"/>
    <p:sldId id="284" r:id="rId24"/>
    <p:sldId id="260" r:id="rId25"/>
    <p:sldId id="261" r:id="rId26"/>
    <p:sldId id="259" r:id="rId27"/>
    <p:sldId id="277" r:id="rId28"/>
    <p:sldId id="323" r:id="rId29"/>
    <p:sldId id="322" r:id="rId30"/>
    <p:sldId id="324" r:id="rId31"/>
    <p:sldId id="326" r:id="rId32"/>
    <p:sldId id="278" r:id="rId33"/>
    <p:sldId id="279" r:id="rId34"/>
    <p:sldId id="280" r:id="rId35"/>
    <p:sldId id="281" r:id="rId36"/>
    <p:sldId id="283" r:id="rId37"/>
    <p:sldId id="311" r:id="rId38"/>
    <p:sldId id="286" r:id="rId39"/>
    <p:sldId id="285" r:id="rId40"/>
    <p:sldId id="289" r:id="rId41"/>
    <p:sldId id="291" r:id="rId42"/>
    <p:sldId id="299" r:id="rId43"/>
    <p:sldId id="288" r:id="rId4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74" autoAdjust="0"/>
    <p:restoredTop sz="93712" autoAdjust="0"/>
  </p:normalViewPr>
  <p:slideViewPr>
    <p:cSldViewPr snapToGrid="0">
      <p:cViewPr varScale="1">
        <p:scale>
          <a:sx n="58" d="100"/>
          <a:sy n="58" d="100"/>
        </p:scale>
        <p:origin x="930" y="66"/>
      </p:cViewPr>
      <p:guideLst/>
    </p:cSldViewPr>
  </p:slideViewPr>
  <p:outlineViewPr>
    <p:cViewPr>
      <p:scale>
        <a:sx n="33" d="100"/>
        <a:sy n="33" d="100"/>
      </p:scale>
      <p:origin x="0" y="-1555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9" d="100"/>
        <a:sy n="69" d="100"/>
      </p:scale>
      <p:origin x="0" y="-463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823922-B87E-4BD1-9296-8FA2378A4CC8}" type="datetimeFigureOut">
              <a:rPr lang="fr-FR" smtClean="0"/>
              <a:t>08/12/2016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150097-86CC-4AF5-B60B-A4E1DCD0060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183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D150097-86CC-4AF5-B60B-A4E1DCD0060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0392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1795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  <p:sp>
        <p:nvSpPr>
          <p:cNvPr id="161796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A959B6-3079-4A3E-9B51-B57867EF216D}" type="slidenum">
              <a:rPr lang="fr-FR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fr-FR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602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19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  <p:sp>
        <p:nvSpPr>
          <p:cNvPr id="162820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C599BBC-918C-4DA6-8FC1-B95A1EF40B63}" type="slidenum">
              <a:rPr lang="fr-FR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fr-FR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7502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3843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fr-FR" smtClean="0"/>
          </a:p>
        </p:txBody>
      </p:sp>
      <p:sp>
        <p:nvSpPr>
          <p:cNvPr id="163844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A0DF985-6B04-4088-85DF-BB94BAED021F}" type="slidenum">
              <a:rPr lang="fr-FR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fr-FR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56713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1DA2F8-FB24-4B3D-8315-03C44357AA78}" type="slidenum">
              <a:rPr lang="fr-FR" smtClean="0"/>
              <a:pPr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6533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075C1-5321-44F1-A802-C85BD3F753EF}" type="datetime1">
              <a:rPr lang="fr-FR" smtClean="0"/>
              <a:t>08/12/2016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25066" y="2750337"/>
            <a:ext cx="1171888" cy="1356442"/>
          </a:xfrm>
        </p:spPr>
        <p:txBody>
          <a:bodyPr/>
          <a:lstStyle/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97796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20111-89EE-42DD-8DEF-50D08B0FDED4}" type="datetime1">
              <a:rPr lang="fr-FR" smtClean="0"/>
              <a:t>08/12/2016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2899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37E27-1842-4489-9301-57B6A4780E1B}" type="datetime1">
              <a:rPr lang="fr-FR" smtClean="0"/>
              <a:t>08/12/2016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83190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FA521-0A23-4799-BE0F-CD640D1913AE}" type="datetime1">
              <a:rPr lang="fr-FR" smtClean="0"/>
              <a:t>08/12/2016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9192539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FB878E-1043-466A-AAAB-09547B9CB33B}" type="datetime1">
              <a:rPr lang="fr-FR" smtClean="0"/>
              <a:t>08/12/2016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710072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9800AD-3ED0-4B58-BC4B-58E852F03F39}" type="datetime1">
              <a:rPr lang="fr-FR" smtClean="0"/>
              <a:t>08/12/2016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11033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B17E1-E88D-4431-80FA-9361AA08BD3E}" type="datetime1">
              <a:rPr lang="fr-FR" smtClean="0"/>
              <a:t>08/12/2016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97368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686501-AA71-4D5B-9B4B-B9EB4FE68C19}" type="datetime1">
              <a:rPr lang="fr-FR" smtClean="0"/>
              <a:t>08/12/2016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843292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559DDDF1-6DDA-4DBA-B59B-DDF054AD97E0}" type="datetime1">
              <a:rPr lang="fr-FR" smtClean="0"/>
              <a:t>08/12/2016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0043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39689" y="602042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DAABA4-D4D8-4972-B17A-C7715CED8A8F}" type="datetime1">
              <a:rPr lang="fr-FR" smtClean="0"/>
              <a:t>08/12/2016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74503" y="753228"/>
            <a:ext cx="1154151" cy="1090789"/>
          </a:xfrm>
        </p:spPr>
        <p:txBody>
          <a:bodyPr/>
          <a:lstStyle/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1256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DCEEE4-4369-4BDA-AE2D-0110A0D25DE4}" type="datetime1">
              <a:rPr lang="fr-FR" smtClean="0"/>
              <a:t>08/12/2016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74506" y="2869895"/>
            <a:ext cx="1154151" cy="1090789"/>
          </a:xfrm>
        </p:spPr>
        <p:txBody>
          <a:bodyPr/>
          <a:lstStyle/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37415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14DB1-21FD-41CD-9D52-8B444CFD7D0A}" type="datetime1">
              <a:rPr lang="fr-FR" smtClean="0"/>
              <a:t>08/12/2016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376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1BA282-BC10-4972-95B5-2A30049F93A1}" type="datetime1">
              <a:rPr lang="fr-FR" smtClean="0"/>
              <a:t>08/12/2016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52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E99D9E-71B9-4328-83EE-0217CF5307DD}" type="datetime1">
              <a:rPr lang="fr-FR" smtClean="0"/>
              <a:t>08/12/2016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10974503" y="742739"/>
            <a:ext cx="1154151" cy="1090789"/>
          </a:xfrm>
        </p:spPr>
        <p:txBody>
          <a:bodyPr/>
          <a:lstStyle/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1588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19D29-12DE-45DD-9D5A-643E4B3A3D34}" type="datetime1">
              <a:rPr lang="fr-FR" smtClean="0"/>
              <a:t>08/12/2016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78800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B250E-EAD3-475F-85EC-293ACD3112FC}" type="datetime1">
              <a:rPr lang="fr-FR" smtClean="0"/>
              <a:t>08/12/2016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41485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97111-2DF3-43E6-8289-C47427E6F9C2}" type="datetime1">
              <a:rPr lang="fr-FR" smtClean="0"/>
              <a:t>08/12/2016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4273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D4D3B5-9B32-4E1C-873C-EEBB5AD989E3}" type="datetime1">
              <a:rPr lang="fr-FR" smtClean="0"/>
              <a:t>08/12/2016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5B0B1-F2C8-4BBB-BA0B-2FACDE917075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6048537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FFFF00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accent5">
              <a:lumMod val="40000"/>
              <a:lumOff val="6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w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rezi.com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2" Type="http://schemas.openxmlformats.org/officeDocument/2006/relationships/hyperlink" Target="http://youpaces.univ-lorraine.fr/podcast.php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tmp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DIU Pédagogie Médicale</a:t>
            </a:r>
            <a:br>
              <a:rPr lang="fr-FR" dirty="0" smtClean="0"/>
            </a:br>
            <a:r>
              <a:rPr lang="fr-FR" dirty="0" smtClean="0"/>
              <a:t>Pédagogie numérique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8 décembre 2016</a:t>
            </a:r>
          </a:p>
          <a:p>
            <a:r>
              <a:rPr lang="fr-FR" dirty="0" smtClean="0"/>
              <a:t>Chantal et François KOHLER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0234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Choisir le bon alignement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3922677" cy="3599316"/>
          </a:xfrm>
        </p:spPr>
        <p:txBody>
          <a:bodyPr>
            <a:normAutofit fontScale="92500" lnSpcReduction="10000"/>
          </a:bodyPr>
          <a:lstStyle/>
          <a:p>
            <a:r>
              <a:rPr lang="fr-FR" dirty="0" smtClean="0"/>
              <a:t>L’alignement en drapeau à gauche convient aux courts textes, aux textes en retrait et aux sous titres par exemple</a:t>
            </a:r>
          </a:p>
          <a:p>
            <a:endParaRPr lang="fr-FR" dirty="0"/>
          </a:p>
          <a:p>
            <a:r>
              <a:rPr lang="fr-FR" dirty="0" smtClean="0"/>
              <a:t>Avantages : aspect esthétique de densité homogène sans césure de mots ; espace égal entre les mot</a:t>
            </a:r>
          </a:p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594122" y="2336873"/>
            <a:ext cx="5471667" cy="3599316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fr-FR" dirty="0" smtClean="0"/>
              <a:t>L’alignement justifié devrait être privilégié pour des textes avec beaucoup de contenu, des articles longs et des lettres par exemple. Mais attention aux textes justifiés sur une colonne étroite !!!</a:t>
            </a:r>
          </a:p>
          <a:p>
            <a:pPr algn="just"/>
            <a:endParaRPr lang="fr-FR" dirty="0"/>
          </a:p>
          <a:p>
            <a:pPr algn="just"/>
            <a:r>
              <a:rPr lang="fr-FR" dirty="0" smtClean="0"/>
              <a:t>Avantages : largeur fixe des lignes, bonne visibilité</a:t>
            </a:r>
          </a:p>
          <a:p>
            <a:pPr algn="just"/>
            <a:r>
              <a:rPr lang="fr-FR" dirty="0" smtClean="0"/>
              <a:t>Inconvénients : espaces variables entre les mots</a:t>
            </a:r>
            <a:endParaRPr lang="fr-FR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94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Choisir les couleurs</a:t>
            </a:r>
            <a:endParaRPr lang="fr-FR" dirty="0"/>
          </a:p>
        </p:txBody>
      </p:sp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8542126"/>
              </p:ext>
            </p:extLst>
          </p:nvPr>
        </p:nvGraphicFramePr>
        <p:xfrm>
          <a:off x="681038" y="2336800"/>
          <a:ext cx="9613900" cy="39710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77281"/>
                <a:gridCol w="8636619"/>
              </a:tblGrid>
              <a:tr h="661835">
                <a:tc>
                  <a:txBody>
                    <a:bodyPr/>
                    <a:lstStyle/>
                    <a:p>
                      <a:endParaRPr lang="fr-FR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Gaité, créativité optimisme ; donne une impression de chaleur</a:t>
                      </a:r>
                      <a:r>
                        <a:rPr lang="fr-FR" baseline="0" dirty="0" smtClean="0"/>
                        <a:t> et de lumière</a:t>
                      </a:r>
                      <a:endParaRPr lang="fr-FR" dirty="0"/>
                    </a:p>
                  </a:txBody>
                  <a:tcPr/>
                </a:tc>
              </a:tr>
              <a:tr h="661835">
                <a:tc>
                  <a:txBody>
                    <a:bodyPr/>
                    <a:lstStyle/>
                    <a:p>
                      <a:endParaRPr lang="fr-FR" sz="1800" kern="1200" dirty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Énergie, action ; touche de dynamisme</a:t>
                      </a:r>
                      <a:endParaRPr lang="fr-FR" dirty="0"/>
                    </a:p>
                  </a:txBody>
                  <a:tcPr/>
                </a:tc>
              </a:tr>
              <a:tr h="661835">
                <a:tc>
                  <a:txBody>
                    <a:bodyPr/>
                    <a:lstStyle/>
                    <a:p>
                      <a:endParaRPr lang="fr-FR" sz="1800" kern="1200" dirty="0">
                        <a:solidFill>
                          <a:schemeClr val="accent3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Sensualité, passion, mais aussi danger ; à utiliser avec parcimonie</a:t>
                      </a:r>
                      <a:endParaRPr lang="fr-FR" dirty="0"/>
                    </a:p>
                  </a:txBody>
                  <a:tcPr/>
                </a:tc>
              </a:tr>
              <a:tr h="66183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Délicatesse, imaginaire ; prospérité</a:t>
                      </a:r>
                      <a:endParaRPr lang="fr-FR" dirty="0"/>
                    </a:p>
                  </a:txBody>
                  <a:tcPr/>
                </a:tc>
              </a:tr>
              <a:tr h="66183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Calme et détente ; symbole de croissance, de nature</a:t>
                      </a:r>
                      <a:endParaRPr lang="fr-FR" dirty="0"/>
                    </a:p>
                  </a:txBody>
                  <a:tcPr/>
                </a:tc>
              </a:tr>
              <a:tr h="661835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fr-FR" dirty="0" smtClean="0"/>
                        <a:t>Confiance, fraicheur ; couleur la plus aimée</a:t>
                      </a:r>
                      <a:endParaRPr lang="fr-F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4849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Zones de repos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0320" y="2832819"/>
            <a:ext cx="9613861" cy="3599316"/>
          </a:xfrm>
        </p:spPr>
        <p:txBody>
          <a:bodyPr>
            <a:normAutofit/>
          </a:bodyPr>
          <a:lstStyle/>
          <a:p>
            <a:r>
              <a:rPr lang="fr-FR" sz="3200" dirty="0" smtClean="0"/>
              <a:t>Zones de blanc </a:t>
            </a:r>
          </a:p>
          <a:p>
            <a:endParaRPr lang="fr-FR" sz="3200" dirty="0" smtClean="0"/>
          </a:p>
          <a:p>
            <a:pPr lvl="1"/>
            <a:r>
              <a:rPr lang="fr-FR" sz="2800" dirty="0" smtClean="0"/>
              <a:t>Permettent à l’œil de se reposer</a:t>
            </a:r>
          </a:p>
          <a:p>
            <a:pPr lvl="1"/>
            <a:r>
              <a:rPr lang="fr-FR" sz="2800" dirty="0" smtClean="0"/>
              <a:t>Permettent de poursuivre la lecture favorablement</a:t>
            </a:r>
          </a:p>
          <a:p>
            <a:pPr lvl="1"/>
            <a:r>
              <a:rPr lang="fr-FR" sz="2800" dirty="0" smtClean="0"/>
              <a:t>Mettent en valeur les titres, les textes et les images</a:t>
            </a:r>
            <a:endParaRPr lang="fr-FR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63610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Représentation des données </a:t>
            </a:r>
            <a:br>
              <a:rPr lang="fr-FR" dirty="0" smtClean="0"/>
            </a:br>
            <a:r>
              <a:rPr lang="fr-FR" dirty="0" smtClean="0"/>
              <a:t>Utiliser un tableau</a:t>
            </a:r>
            <a:endParaRPr lang="fr-FR" dirty="0"/>
          </a:p>
        </p:txBody>
      </p:sp>
      <p:graphicFrame>
        <p:nvGraphicFramePr>
          <p:cNvPr id="39063" name="Group 151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49841581"/>
              </p:ext>
            </p:extLst>
          </p:nvPr>
        </p:nvGraphicFramePr>
        <p:xfrm>
          <a:off x="3009900" y="2196703"/>
          <a:ext cx="6972300" cy="3566160"/>
        </p:xfrm>
        <a:graphic>
          <a:graphicData uri="http://schemas.openxmlformats.org/drawingml/2006/table">
            <a:tbl>
              <a:tblPr/>
              <a:tblGrid>
                <a:gridCol w="1851660"/>
                <a:gridCol w="1371600"/>
                <a:gridCol w="1386840"/>
                <a:gridCol w="1301968"/>
                <a:gridCol w="1060232"/>
              </a:tblGrid>
              <a:tr h="46877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90000"/>
                        <a:buFontTx/>
                        <a:buNone/>
                        <a:tabLst/>
                      </a:pP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ahoma" pitchFamily="34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cap="flat"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+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++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Total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482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Groupe A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20   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10   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5   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35   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22496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Groupe B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10   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  5   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</a:t>
                      </a:r>
                      <a:r>
                        <a:rPr kumimoji="0" lang="fr-FR" sz="4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B0F0"/>
                          </a:solidFill>
                          <a:effectLst/>
                          <a:latin typeface="Arial" charset="0"/>
                          <a:cs typeface="Arial" charset="0"/>
                        </a:rPr>
                        <a:t>40</a:t>
                      </a: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55   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5482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Total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30   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15   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45   </a:t>
                      </a:r>
                      <a:endParaRPr kumimoji="0" lang="fr-F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            90   </a:t>
                      </a:r>
                      <a:endParaRPr kumimoji="0" lang="fr-F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ahoma" pitchFamily="34" charset="0"/>
                      </a:endParaRPr>
                    </a:p>
                  </a:txBody>
                  <a:tcPr marL="91181" marR="91181" marT="34290" marB="3429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78884" name="Espace réservé du numéro de diapositive 6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68580" tIns="34290" rIns="68580" bIns="34290" numCol="1" rtlCol="0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557213" indent="-214313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857250" indent="-17145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200150" indent="-17145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1543050" indent="-17145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1885950" indent="-1714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228850" indent="-1714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2571750" indent="-1714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2914650" indent="-17145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BA960DE-F355-41FB-8C2E-F72E6D583B79}" type="slidenum">
              <a:rPr lang="fr-FR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fr-FR">
              <a:solidFill>
                <a:srgbClr val="FFFFFF"/>
              </a:solidFill>
            </a:endParaRPr>
          </a:p>
        </p:txBody>
      </p:sp>
      <p:sp>
        <p:nvSpPr>
          <p:cNvPr id="78887" name="Text Box 150"/>
          <p:cNvSpPr txBox="1">
            <a:spLocks noChangeArrowheads="1"/>
          </p:cNvSpPr>
          <p:nvPr/>
        </p:nvSpPr>
        <p:spPr bwMode="auto">
          <a:xfrm>
            <a:off x="3388553" y="5780196"/>
            <a:ext cx="537679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Schoolbook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Schoolbook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Schoolbook" pitchFamily="18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Schoolbook" pitchFamily="18" charset="0"/>
              </a:defRPr>
            </a:lvl9pPr>
          </a:lstStyle>
          <a:p>
            <a:r>
              <a:rPr lang="fr-FR" sz="1600" dirty="0"/>
              <a:t>Intensités des réactions dans chaque groupe (effectifs) </a:t>
            </a:r>
          </a:p>
        </p:txBody>
      </p:sp>
    </p:spTree>
    <p:extLst>
      <p:ext uri="{BB962C8B-B14F-4D97-AF65-F5344CB8AC3E}">
        <p14:creationId xmlns:p14="http://schemas.microsoft.com/office/powerpoint/2010/main" val="380978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Utiliser un graphique</a:t>
            </a:r>
            <a:endParaRPr lang="fr-FR" dirty="0"/>
          </a:p>
        </p:txBody>
      </p:sp>
      <p:pic>
        <p:nvPicPr>
          <p:cNvPr id="79878" name="Picture 15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2160" y="3320989"/>
            <a:ext cx="5425440" cy="279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9879" name="Picture 16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72138" y="3442909"/>
            <a:ext cx="5666422" cy="2790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 useBgFill="1">
        <p:nvSpPr>
          <p:cNvPr id="79880" name="Rectangle 17"/>
          <p:cNvSpPr>
            <a:spLocks noChangeArrowheads="1"/>
          </p:cNvSpPr>
          <p:nvPr/>
        </p:nvSpPr>
        <p:spPr bwMode="auto">
          <a:xfrm>
            <a:off x="4005265" y="2893219"/>
            <a:ext cx="1457707" cy="39164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7625" tIns="19050" rIns="47625" bIns="19050">
            <a:spAutoFit/>
          </a:bodyPr>
          <a:lstStyle/>
          <a:p>
            <a:pPr defTabSz="571500" eaLnBrk="0" hangingPunct="0">
              <a:lnSpc>
                <a:spcPct val="85000"/>
              </a:lnSpc>
            </a:pPr>
            <a:r>
              <a:rPr lang="fr-FR" sz="2700" b="1"/>
              <a:t>Groupe A</a:t>
            </a:r>
          </a:p>
        </p:txBody>
      </p:sp>
      <p:sp useBgFill="1">
        <p:nvSpPr>
          <p:cNvPr id="79881" name="Rectangle 18"/>
          <p:cNvSpPr>
            <a:spLocks noChangeArrowheads="1"/>
          </p:cNvSpPr>
          <p:nvPr/>
        </p:nvSpPr>
        <p:spPr bwMode="auto">
          <a:xfrm>
            <a:off x="6462715" y="2893219"/>
            <a:ext cx="1441677" cy="39164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7625" tIns="19050" rIns="47625" bIns="19050">
            <a:spAutoFit/>
          </a:bodyPr>
          <a:lstStyle/>
          <a:p>
            <a:pPr defTabSz="571500" eaLnBrk="0" hangingPunct="0">
              <a:lnSpc>
                <a:spcPct val="85000"/>
              </a:lnSpc>
            </a:pPr>
            <a:r>
              <a:rPr lang="fr-FR" sz="2700" b="1"/>
              <a:t>Groupe B</a:t>
            </a:r>
          </a:p>
        </p:txBody>
      </p:sp>
      <p:sp>
        <p:nvSpPr>
          <p:cNvPr id="79882" name="Rectangle 19"/>
          <p:cNvSpPr>
            <a:spLocks noChangeArrowheads="1"/>
          </p:cNvSpPr>
          <p:nvPr/>
        </p:nvSpPr>
        <p:spPr bwMode="auto">
          <a:xfrm>
            <a:off x="5462973" y="2362201"/>
            <a:ext cx="604454" cy="405932"/>
          </a:xfrm>
          <a:prstGeom prst="rect">
            <a:avLst/>
          </a:prstGeom>
          <a:solidFill>
            <a:srgbClr val="FAFD00"/>
          </a:solidFill>
          <a:ln w="12700">
            <a:solidFill>
              <a:srgbClr val="FAFD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sz="1350">
              <a:latin typeface="Century Schoolbook" pitchFamily="18" charset="0"/>
            </a:endParaRPr>
          </a:p>
        </p:txBody>
      </p:sp>
      <p:sp>
        <p:nvSpPr>
          <p:cNvPr id="79883" name="Rectangle 20"/>
          <p:cNvSpPr>
            <a:spLocks noChangeArrowheads="1"/>
          </p:cNvSpPr>
          <p:nvPr/>
        </p:nvSpPr>
        <p:spPr bwMode="auto">
          <a:xfrm>
            <a:off x="3307081" y="2362201"/>
            <a:ext cx="531496" cy="348782"/>
          </a:xfrm>
          <a:prstGeom prst="rect">
            <a:avLst/>
          </a:prstGeom>
          <a:solidFill>
            <a:srgbClr val="3365FB"/>
          </a:solidFill>
          <a:ln w="12700">
            <a:solidFill>
              <a:schemeClr val="accent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sz="1350">
              <a:latin typeface="Century Schoolbook" pitchFamily="18" charset="0"/>
            </a:endParaRPr>
          </a:p>
        </p:txBody>
      </p:sp>
      <p:sp>
        <p:nvSpPr>
          <p:cNvPr id="79884" name="Rectangle 21"/>
          <p:cNvSpPr>
            <a:spLocks noChangeArrowheads="1"/>
          </p:cNvSpPr>
          <p:nvPr/>
        </p:nvSpPr>
        <p:spPr bwMode="auto">
          <a:xfrm>
            <a:off x="7467601" y="2362201"/>
            <a:ext cx="485776" cy="372974"/>
          </a:xfrm>
          <a:prstGeom prst="rect">
            <a:avLst/>
          </a:prstGeom>
          <a:solidFill>
            <a:srgbClr val="D93192"/>
          </a:solidFill>
          <a:ln w="12700">
            <a:solidFill>
              <a:srgbClr val="D93192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fr-FR" sz="1350">
              <a:latin typeface="Century Schoolbook" pitchFamily="18" charset="0"/>
            </a:endParaRPr>
          </a:p>
        </p:txBody>
      </p:sp>
      <p:sp useBgFill="1">
        <p:nvSpPr>
          <p:cNvPr id="79887" name="Rectangle 24"/>
          <p:cNvSpPr>
            <a:spLocks noChangeArrowheads="1"/>
          </p:cNvSpPr>
          <p:nvPr/>
        </p:nvSpPr>
        <p:spPr bwMode="auto">
          <a:xfrm>
            <a:off x="4119563" y="2376487"/>
            <a:ext cx="270908" cy="39164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7625" tIns="19050" rIns="47625" bIns="19050">
            <a:spAutoFit/>
          </a:bodyPr>
          <a:lstStyle/>
          <a:p>
            <a:pPr defTabSz="571500" eaLnBrk="0" hangingPunct="0">
              <a:lnSpc>
                <a:spcPct val="85000"/>
              </a:lnSpc>
            </a:pPr>
            <a:r>
              <a:rPr lang="fr-FR" sz="2700" b="1"/>
              <a:t>0</a:t>
            </a:r>
          </a:p>
        </p:txBody>
      </p:sp>
      <p:sp useBgFill="1">
        <p:nvSpPr>
          <p:cNvPr id="79888" name="Rectangle 25"/>
          <p:cNvSpPr>
            <a:spLocks noChangeArrowheads="1"/>
          </p:cNvSpPr>
          <p:nvPr/>
        </p:nvSpPr>
        <p:spPr bwMode="auto">
          <a:xfrm>
            <a:off x="6291263" y="2319337"/>
            <a:ext cx="269304" cy="39164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7625" tIns="19050" rIns="47625" bIns="19050">
            <a:spAutoFit/>
          </a:bodyPr>
          <a:lstStyle/>
          <a:p>
            <a:pPr defTabSz="571500" eaLnBrk="0" hangingPunct="0">
              <a:lnSpc>
                <a:spcPct val="85000"/>
              </a:lnSpc>
            </a:pPr>
            <a:r>
              <a:rPr lang="fr-FR" sz="2700" b="1"/>
              <a:t>+</a:t>
            </a:r>
          </a:p>
        </p:txBody>
      </p:sp>
      <p:sp useBgFill="1">
        <p:nvSpPr>
          <p:cNvPr id="79889" name="Rectangle 26"/>
          <p:cNvSpPr>
            <a:spLocks noChangeArrowheads="1"/>
          </p:cNvSpPr>
          <p:nvPr/>
        </p:nvSpPr>
        <p:spPr bwMode="auto">
          <a:xfrm>
            <a:off x="8177214" y="2319337"/>
            <a:ext cx="446661" cy="391646"/>
          </a:xfrm>
          <a:prstGeom prst="rect">
            <a:avLst/>
          </a:prstGeom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47625" tIns="19050" rIns="47625" bIns="19050">
            <a:spAutoFit/>
          </a:bodyPr>
          <a:lstStyle/>
          <a:p>
            <a:pPr defTabSz="571500" eaLnBrk="0" hangingPunct="0">
              <a:lnSpc>
                <a:spcPct val="85000"/>
              </a:lnSpc>
            </a:pPr>
            <a:r>
              <a:rPr lang="fr-FR" sz="2700" b="1"/>
              <a:t>++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9016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fr-FR" dirty="0" smtClean="0"/>
              <a:t>Ou un histogramme</a:t>
            </a:r>
            <a:endParaRPr lang="fr-FR" dirty="0"/>
          </a:p>
        </p:txBody>
      </p:sp>
      <p:pic>
        <p:nvPicPr>
          <p:cNvPr id="80902" name="Picture 4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72728" y="2184321"/>
            <a:ext cx="7072312" cy="4376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2177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2"/>
          <p:cNvSpPr txBox="1">
            <a:spLocks noChangeArrowheads="1"/>
          </p:cNvSpPr>
          <p:nvPr/>
        </p:nvSpPr>
        <p:spPr bwMode="auto">
          <a:xfrm>
            <a:off x="4917353" y="2483644"/>
            <a:ext cx="1511952" cy="923330"/>
          </a:xfrm>
          <a:prstGeom prst="rect">
            <a:avLst/>
          </a:prstGeom>
          <a:solidFill>
            <a:srgbClr val="80808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fr-FR" sz="2700" b="1">
                <a:solidFill>
                  <a:srgbClr val="00FFFF"/>
                </a:solidFill>
                <a:latin typeface="Arial" charset="0"/>
              </a:rPr>
              <a:t>Apports</a:t>
            </a:r>
          </a:p>
          <a:p>
            <a:pPr algn="ctr"/>
            <a:r>
              <a:rPr lang="fr-FR" sz="2700" b="1">
                <a:solidFill>
                  <a:srgbClr val="00FFFF"/>
                </a:solidFill>
                <a:latin typeface="Arial" charset="0"/>
              </a:rPr>
              <a:t>de FER</a:t>
            </a:r>
            <a:endParaRPr lang="fr-FR" sz="1500">
              <a:solidFill>
                <a:schemeClr val="accent2"/>
              </a:solidFill>
              <a:latin typeface="Arial" charset="0"/>
            </a:endParaRPr>
          </a:p>
        </p:txBody>
      </p:sp>
      <p:grpSp>
        <p:nvGrpSpPr>
          <p:cNvPr id="18443" name="Group 11"/>
          <p:cNvGrpSpPr>
            <a:grpSpLocks/>
          </p:cNvGrpSpPr>
          <p:nvPr/>
        </p:nvGrpSpPr>
        <p:grpSpPr bwMode="auto">
          <a:xfrm>
            <a:off x="4719630" y="3381375"/>
            <a:ext cx="1735926" cy="2792787"/>
            <a:chOff x="1724" y="1161"/>
            <a:chExt cx="1458" cy="2547"/>
          </a:xfrm>
        </p:grpSpPr>
        <p:sp>
          <p:nvSpPr>
            <p:cNvPr id="18436" name="Text Box 4"/>
            <p:cNvSpPr txBox="1">
              <a:spLocks noChangeArrowheads="1"/>
            </p:cNvSpPr>
            <p:nvPr/>
          </p:nvSpPr>
          <p:spPr bwMode="auto">
            <a:xfrm>
              <a:off x="1868" y="3343"/>
              <a:ext cx="1314" cy="365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2000" b="1" dirty="0">
                  <a:solidFill>
                    <a:schemeClr val="bg1"/>
                  </a:solidFill>
                  <a:latin typeface="Arial" charset="0"/>
                </a:rPr>
                <a:t>Elimination</a:t>
              </a:r>
              <a:endParaRPr lang="fr-FR" sz="1500" b="1" dirty="0">
                <a:solidFill>
                  <a:schemeClr val="bg1"/>
                </a:solidFill>
                <a:latin typeface="Arial" charset="0"/>
              </a:endParaRPr>
            </a:p>
          </p:txBody>
        </p:sp>
        <p:sp>
          <p:nvSpPr>
            <p:cNvPr id="18437" name="Line 5"/>
            <p:cNvSpPr>
              <a:spLocks noChangeShapeType="1"/>
            </p:cNvSpPr>
            <p:nvPr/>
          </p:nvSpPr>
          <p:spPr bwMode="auto">
            <a:xfrm>
              <a:off x="2506" y="1161"/>
              <a:ext cx="0" cy="2176"/>
            </a:xfrm>
            <a:prstGeom prst="line">
              <a:avLst/>
            </a:prstGeom>
            <a:noFill/>
            <a:ln w="76200">
              <a:solidFill>
                <a:srgbClr val="C0C0C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 sz="1350"/>
            </a:p>
          </p:txBody>
        </p:sp>
        <p:sp>
          <p:nvSpPr>
            <p:cNvPr id="18438" name="Text Box 6"/>
            <p:cNvSpPr txBox="1">
              <a:spLocks noChangeArrowheads="1"/>
            </p:cNvSpPr>
            <p:nvPr/>
          </p:nvSpPr>
          <p:spPr bwMode="auto">
            <a:xfrm>
              <a:off x="1724" y="1460"/>
              <a:ext cx="737" cy="4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2700" b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Arial" charset="0"/>
                </a:rPr>
                <a:t>90%</a:t>
              </a:r>
              <a:endParaRPr lang="fr-FR" sz="15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charset="0"/>
              </a:endParaRPr>
            </a:p>
          </p:txBody>
        </p:sp>
      </p:grpSp>
      <p:grpSp>
        <p:nvGrpSpPr>
          <p:cNvPr id="18445" name="Group 13"/>
          <p:cNvGrpSpPr>
            <a:grpSpLocks/>
          </p:cNvGrpSpPr>
          <p:nvPr/>
        </p:nvGrpSpPr>
        <p:grpSpPr bwMode="auto">
          <a:xfrm>
            <a:off x="5811444" y="3448700"/>
            <a:ext cx="2101454" cy="1706164"/>
            <a:chOff x="2641" y="1284"/>
            <a:chExt cx="1765" cy="1433"/>
          </a:xfrm>
        </p:grpSpPr>
        <p:sp>
          <p:nvSpPr>
            <p:cNvPr id="18440" name="Text Box 8"/>
            <p:cNvSpPr txBox="1">
              <a:spLocks noChangeArrowheads="1"/>
            </p:cNvSpPr>
            <p:nvPr/>
          </p:nvSpPr>
          <p:spPr bwMode="auto">
            <a:xfrm>
              <a:off x="2641" y="2278"/>
              <a:ext cx="1765" cy="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969696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Arial" charset="0"/>
                </a:rPr>
                <a:t>Absorption</a:t>
              </a:r>
              <a:endParaRPr lang="fr-FR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charset="0"/>
              </a:endParaRPr>
            </a:p>
          </p:txBody>
        </p:sp>
        <p:sp>
          <p:nvSpPr>
            <p:cNvPr id="18441" name="Line 9"/>
            <p:cNvSpPr>
              <a:spLocks noChangeShapeType="1"/>
            </p:cNvSpPr>
            <p:nvPr/>
          </p:nvSpPr>
          <p:spPr bwMode="auto">
            <a:xfrm>
              <a:off x="2826" y="1284"/>
              <a:ext cx="512" cy="968"/>
            </a:xfrm>
            <a:prstGeom prst="line">
              <a:avLst/>
            </a:prstGeom>
            <a:noFill/>
            <a:ln w="28575">
              <a:solidFill>
                <a:schemeClr val="tx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fr-FR" sz="1350">
                <a:solidFill>
                  <a:schemeClr val="accent3">
                    <a:lumMod val="20000"/>
                    <a:lumOff val="80000"/>
                  </a:schemeClr>
                </a:solidFill>
              </a:endParaRPr>
            </a:p>
          </p:txBody>
        </p:sp>
        <p:sp>
          <p:nvSpPr>
            <p:cNvPr id="18442" name="Text Box 10"/>
            <p:cNvSpPr txBox="1">
              <a:spLocks noChangeArrowheads="1"/>
            </p:cNvSpPr>
            <p:nvPr/>
          </p:nvSpPr>
          <p:spPr bwMode="auto">
            <a:xfrm>
              <a:off x="3156" y="1535"/>
              <a:ext cx="760" cy="43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folHlink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/>
              <a:r>
                <a:rPr lang="fr-FR" sz="2800" b="1" dirty="0">
                  <a:solidFill>
                    <a:schemeClr val="accent3">
                      <a:lumMod val="20000"/>
                      <a:lumOff val="80000"/>
                    </a:schemeClr>
                  </a:solidFill>
                  <a:latin typeface="Arial" charset="0"/>
                </a:rPr>
                <a:t>10%</a:t>
              </a:r>
              <a:endParaRPr lang="fr-FR" sz="1600" dirty="0">
                <a:solidFill>
                  <a:schemeClr val="accent3">
                    <a:lumMod val="20000"/>
                    <a:lumOff val="80000"/>
                  </a:schemeClr>
                </a:solidFill>
                <a:latin typeface="Arial" charset="0"/>
              </a:endParaRPr>
            </a:p>
          </p:txBody>
        </p:sp>
      </p:grpSp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Préférer un schéma à du texte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28252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 descr="3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94812" y="2063115"/>
            <a:ext cx="3964781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36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42178"/>
          <a:stretch/>
        </p:blipFill>
        <p:spPr bwMode="auto">
          <a:xfrm>
            <a:off x="1370412" y="2967037"/>
            <a:ext cx="3964781" cy="2478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Quelques pièges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08925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CBAE08-DA67-4BBD-B9CB-55BD99BF0E3D}" type="slidenum">
              <a:rPr lang="fr-FR"/>
              <a:pPr/>
              <a:t>18</a:t>
            </a:fld>
            <a:endParaRPr lang="fr-FR">
              <a:solidFill>
                <a:schemeClr val="tx1"/>
              </a:solidFill>
            </a:endParaRPr>
          </a:p>
        </p:txBody>
      </p:sp>
      <p:pic>
        <p:nvPicPr>
          <p:cNvPr id="184328" name="Picture 8" descr="MEB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606521" y="2369344"/>
            <a:ext cx="5757620" cy="4155442"/>
          </a:xfrm>
          <a:noFill/>
          <a:ln/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Aider à l’observation</a:t>
            </a:r>
            <a:endParaRPr lang="fr-FR" dirty="0"/>
          </a:p>
        </p:txBody>
      </p:sp>
      <p:sp>
        <p:nvSpPr>
          <p:cNvPr id="3" name="Ellipse 2"/>
          <p:cNvSpPr/>
          <p:nvPr/>
        </p:nvSpPr>
        <p:spPr>
          <a:xfrm>
            <a:off x="6093219" y="3657600"/>
            <a:ext cx="1469954" cy="108090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184166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79853" y="869996"/>
            <a:ext cx="6172200" cy="857250"/>
          </a:xfrm>
        </p:spPr>
        <p:txBody>
          <a:bodyPr/>
          <a:lstStyle/>
          <a:p>
            <a:r>
              <a:rPr lang="fr-FR" dirty="0" smtClean="0"/>
              <a:t>Images numériques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071664" y="1935217"/>
            <a:ext cx="6172200" cy="3394472"/>
          </a:xfrm>
        </p:spPr>
        <p:txBody>
          <a:bodyPr>
            <a:normAutofit/>
          </a:bodyPr>
          <a:lstStyle/>
          <a:p>
            <a:r>
              <a:rPr lang="fr-FR" sz="3600" dirty="0" smtClean="0"/>
              <a:t>Images Vectorielles</a:t>
            </a:r>
          </a:p>
          <a:p>
            <a:endParaRPr lang="fr-FR" sz="3600" dirty="0"/>
          </a:p>
          <a:p>
            <a:endParaRPr lang="fr-FR" sz="3600" dirty="0" smtClean="0"/>
          </a:p>
          <a:p>
            <a:endParaRPr lang="fr-FR" sz="3600" dirty="0" smtClean="0"/>
          </a:p>
          <a:p>
            <a:r>
              <a:rPr lang="fr-FR" sz="3600" dirty="0" smtClean="0"/>
              <a:t>Images Matricielles</a:t>
            </a:r>
            <a:endParaRPr lang="fr-FR" sz="3600" dirty="0"/>
          </a:p>
        </p:txBody>
      </p:sp>
      <p:sp>
        <p:nvSpPr>
          <p:cNvPr id="14" name="AutoShape 10"/>
          <p:cNvSpPr>
            <a:spLocks noChangeArrowheads="1"/>
          </p:cNvSpPr>
          <p:nvPr/>
        </p:nvSpPr>
        <p:spPr bwMode="auto">
          <a:xfrm>
            <a:off x="8254642" y="2403873"/>
            <a:ext cx="1803758" cy="1417850"/>
          </a:xfrm>
          <a:prstGeom prst="irregularSeal2">
            <a:avLst/>
          </a:prstGeom>
          <a:gradFill rotWithShape="1">
            <a:gsLst>
              <a:gs pos="0">
                <a:srgbClr val="F8B16A"/>
              </a:gs>
              <a:gs pos="100000">
                <a:srgbClr val="F8B16A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sz="1350"/>
          </a:p>
        </p:txBody>
      </p:sp>
      <p:pic>
        <p:nvPicPr>
          <p:cNvPr id="15" name="Picture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00844" y="5037109"/>
            <a:ext cx="2157556" cy="1522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0766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Objectifs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dirty="0" smtClean="0"/>
              <a:t>Les outils de présentation</a:t>
            </a:r>
          </a:p>
          <a:p>
            <a:pPr lvl="1"/>
            <a:r>
              <a:rPr lang="fr-FR" sz="2800" dirty="0" smtClean="0"/>
              <a:t>Les règles de présentation</a:t>
            </a:r>
          </a:p>
          <a:p>
            <a:pPr lvl="1"/>
            <a:r>
              <a:rPr lang="fr-FR" sz="2800" dirty="0" smtClean="0"/>
              <a:t>De la bonne utilisation de PowerPoint</a:t>
            </a:r>
          </a:p>
          <a:p>
            <a:pPr lvl="1"/>
            <a:r>
              <a:rPr lang="fr-FR" sz="2800" dirty="0" err="1" smtClean="0"/>
              <a:t>ActivPrésenter</a:t>
            </a:r>
            <a:endParaRPr lang="fr-FR" sz="2800" dirty="0" smtClean="0"/>
          </a:p>
          <a:p>
            <a:r>
              <a:rPr lang="fr-FR" sz="3200" dirty="0" smtClean="0"/>
              <a:t>Les cours filmés</a:t>
            </a:r>
          </a:p>
          <a:p>
            <a:pPr lvl="1"/>
            <a:r>
              <a:rPr lang="fr-FR" sz="2800" dirty="0" smtClean="0"/>
              <a:t>Diaporama sonorisés, Podcast, cours </a:t>
            </a:r>
            <a:r>
              <a:rPr lang="fr-FR" sz="2800" dirty="0" err="1" smtClean="0"/>
              <a:t>rich</a:t>
            </a:r>
            <a:r>
              <a:rPr lang="fr-FR" sz="2800" dirty="0" smtClean="0"/>
              <a:t> média</a:t>
            </a:r>
          </a:p>
          <a:p>
            <a:pPr lvl="1"/>
            <a:endParaRPr lang="fr-FR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614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9" name="AutoShape 3"/>
          <p:cNvSpPr>
            <a:spLocks noChangeArrowheads="1"/>
          </p:cNvSpPr>
          <p:nvPr/>
        </p:nvSpPr>
        <p:spPr bwMode="auto">
          <a:xfrm>
            <a:off x="1399443" y="2514600"/>
            <a:ext cx="739379" cy="685800"/>
          </a:xfrm>
          <a:prstGeom prst="irregularSeal2">
            <a:avLst/>
          </a:prstGeom>
          <a:gradFill rotWithShape="1">
            <a:gsLst>
              <a:gs pos="0">
                <a:srgbClr val="F8B16A"/>
              </a:gs>
              <a:gs pos="100000">
                <a:srgbClr val="F8B16A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sz="1350"/>
          </a:p>
        </p:txBody>
      </p:sp>
      <p:sp>
        <p:nvSpPr>
          <p:cNvPr id="96260" name="AutoShape 4"/>
          <p:cNvSpPr>
            <a:spLocks noChangeArrowheads="1"/>
          </p:cNvSpPr>
          <p:nvPr/>
        </p:nvSpPr>
        <p:spPr bwMode="auto">
          <a:xfrm>
            <a:off x="3218983" y="3675184"/>
            <a:ext cx="1485900" cy="1600200"/>
          </a:xfrm>
          <a:prstGeom prst="irregularSeal2">
            <a:avLst/>
          </a:prstGeom>
          <a:gradFill rotWithShape="1">
            <a:gsLst>
              <a:gs pos="0">
                <a:srgbClr val="F8B16A"/>
              </a:gs>
              <a:gs pos="100000">
                <a:srgbClr val="F8B16A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sz="1350"/>
          </a:p>
        </p:txBody>
      </p:sp>
      <p:sp>
        <p:nvSpPr>
          <p:cNvPr id="96261" name="AutoShape 5"/>
          <p:cNvSpPr>
            <a:spLocks noChangeArrowheads="1"/>
          </p:cNvSpPr>
          <p:nvPr/>
        </p:nvSpPr>
        <p:spPr bwMode="auto">
          <a:xfrm>
            <a:off x="7422725" y="2123342"/>
            <a:ext cx="3926681" cy="4229100"/>
          </a:xfrm>
          <a:prstGeom prst="irregularSeal2">
            <a:avLst/>
          </a:prstGeom>
          <a:gradFill rotWithShape="1">
            <a:gsLst>
              <a:gs pos="0">
                <a:srgbClr val="F8B16A"/>
              </a:gs>
              <a:gs pos="100000">
                <a:srgbClr val="F8B16A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sz="135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18071" y="690712"/>
            <a:ext cx="9613861" cy="1080938"/>
          </a:xfrm>
        </p:spPr>
        <p:txBody>
          <a:bodyPr/>
          <a:lstStyle/>
          <a:p>
            <a:r>
              <a:rPr lang="fr-FR" dirty="0" smtClean="0"/>
              <a:t>Images vectorielles</a:t>
            </a:r>
            <a:endParaRPr lang="fr-FR" dirty="0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180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0" grpId="0" animBg="1"/>
      <p:bldP spid="9626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3370" y="2528931"/>
            <a:ext cx="442913" cy="192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72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8654" y="3142697"/>
            <a:ext cx="1943100" cy="846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728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69016" y="3845807"/>
            <a:ext cx="3634476" cy="1582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716829" y="3786136"/>
            <a:ext cx="2488552" cy="2765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9846805" y="4772546"/>
            <a:ext cx="228600" cy="2286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fr-FR" sz="1350"/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10676872" y="2934948"/>
            <a:ext cx="693716" cy="415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fr-FR" sz="2100" dirty="0">
                <a:solidFill>
                  <a:srgbClr val="FF0000"/>
                </a:solidFill>
              </a:rPr>
              <a:t>Pixel</a:t>
            </a:r>
            <a:endParaRPr lang="fr-FR" sz="1350" dirty="0"/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Images matricielles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05270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outils de présentation</a:t>
            </a:r>
            <a:endParaRPr lang="fr-FR" dirty="0"/>
          </a:p>
        </p:txBody>
      </p:sp>
      <p:sp>
        <p:nvSpPr>
          <p:cNvPr id="5" name="Sous-titr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594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Points</a:t>
            </a:r>
            <a:r>
              <a:rPr lang="fr-FR" baseline="0" dirty="0" smtClean="0"/>
              <a:t> communs </a:t>
            </a:r>
            <a:br>
              <a:rPr lang="fr-FR" baseline="0" dirty="0" smtClean="0"/>
            </a:br>
            <a:r>
              <a:rPr lang="fr-FR" baseline="0" dirty="0" smtClean="0"/>
              <a:t>à tous les outils de présentation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idx="1"/>
          </p:nvPr>
        </p:nvSpPr>
        <p:spPr>
          <a:xfrm>
            <a:off x="422414" y="2032073"/>
            <a:ext cx="9613861" cy="3599316"/>
          </a:xfrm>
        </p:spPr>
        <p:txBody>
          <a:bodyPr>
            <a:noAutofit/>
          </a:bodyPr>
          <a:lstStyle/>
          <a:p>
            <a:r>
              <a:rPr lang="fr-FR" sz="2800" dirty="0" smtClean="0"/>
              <a:t>Choix du « thème » </a:t>
            </a:r>
            <a:r>
              <a:rPr lang="fr-FR" sz="2800" dirty="0" smtClean="0">
                <a:solidFill>
                  <a:srgbClr val="FF0000"/>
                </a:solidFill>
              </a:rPr>
              <a:t>» </a:t>
            </a:r>
            <a:r>
              <a:rPr lang="fr-FR" sz="2800" baseline="0" dirty="0" smtClean="0"/>
              <a:t>:</a:t>
            </a:r>
          </a:p>
          <a:p>
            <a:pPr lvl="1"/>
            <a:r>
              <a:rPr lang="fr-FR" sz="2400" baseline="0" dirty="0" smtClean="0"/>
              <a:t>Masques des diapositives = feuilles de style</a:t>
            </a:r>
          </a:p>
          <a:p>
            <a:pPr lvl="1"/>
            <a:r>
              <a:rPr lang="fr-FR" sz="2400" baseline="0" dirty="0" smtClean="0"/>
              <a:t>Utilisation de masque </a:t>
            </a:r>
            <a:r>
              <a:rPr lang="fr-FR" sz="2400" baseline="0" dirty="0" err="1" smtClean="0"/>
              <a:t>pré-établi</a:t>
            </a:r>
            <a:endParaRPr lang="fr-FR" sz="2400" baseline="0" dirty="0" smtClean="0"/>
          </a:p>
          <a:p>
            <a:pPr lvl="1"/>
            <a:r>
              <a:rPr lang="fr-FR" sz="2400" baseline="0" dirty="0" smtClean="0"/>
              <a:t>Personnalisation du masque</a:t>
            </a:r>
          </a:p>
          <a:p>
            <a:pPr lvl="0"/>
            <a:r>
              <a:rPr lang="fr-FR" sz="2800" baseline="0" dirty="0" smtClean="0"/>
              <a:t>Création :</a:t>
            </a:r>
          </a:p>
          <a:p>
            <a:pPr lvl="1"/>
            <a:r>
              <a:rPr lang="fr-FR" sz="2400" baseline="0" dirty="0" smtClean="0"/>
              <a:t>Mode Plan</a:t>
            </a:r>
          </a:p>
          <a:p>
            <a:pPr lvl="1"/>
            <a:r>
              <a:rPr lang="fr-FR" sz="2400" baseline="0" dirty="0" smtClean="0"/>
              <a:t>Mode diapositive</a:t>
            </a:r>
          </a:p>
          <a:p>
            <a:pPr lvl="0"/>
            <a:r>
              <a:rPr lang="fr-FR" sz="2800" baseline="0" dirty="0" smtClean="0"/>
              <a:t>Enregistrement</a:t>
            </a:r>
          </a:p>
          <a:p>
            <a:pPr lvl="1"/>
            <a:r>
              <a:rPr lang="fr-FR" sz="2400" dirty="0" smtClean="0"/>
              <a:t>Choix du format en fonction de l’objectif (</a:t>
            </a:r>
            <a:r>
              <a:rPr lang="fr-FR" sz="2400" dirty="0" err="1" smtClean="0"/>
              <a:t>pptx</a:t>
            </a:r>
            <a:r>
              <a:rPr lang="fr-FR" sz="2400" dirty="0" smtClean="0"/>
              <a:t> ; </a:t>
            </a:r>
            <a:r>
              <a:rPr lang="fr-FR" sz="2400" dirty="0" err="1" smtClean="0"/>
              <a:t>pdf</a:t>
            </a:r>
            <a:r>
              <a:rPr lang="fr-FR" sz="2400" dirty="0" smtClean="0"/>
              <a:t> ; </a:t>
            </a:r>
            <a:r>
              <a:rPr lang="fr-FR" sz="2400" dirty="0" err="1" smtClean="0"/>
              <a:t>pps</a:t>
            </a:r>
            <a:r>
              <a:rPr lang="fr-FR" sz="2400" dirty="0" smtClean="0"/>
              <a:t> )</a:t>
            </a:r>
          </a:p>
          <a:p>
            <a:r>
              <a:rPr lang="fr-FR" sz="2800" baseline="0" dirty="0" smtClean="0"/>
              <a:t>Compléments</a:t>
            </a:r>
          </a:p>
          <a:p>
            <a:pPr lvl="1"/>
            <a:r>
              <a:rPr lang="fr-FR" sz="2400" dirty="0" smtClean="0"/>
              <a:t>Ajout de fonctionnalités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23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25588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fr-FR" dirty="0" smtClean="0"/>
              <a:t>Les outils de présentation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b="1" dirty="0" err="1" smtClean="0"/>
              <a:t>Impress</a:t>
            </a:r>
            <a:r>
              <a:rPr lang="fr-FR" sz="3200" b="1" dirty="0" smtClean="0"/>
              <a:t>®</a:t>
            </a:r>
          </a:p>
          <a:p>
            <a:pPr lvl="1"/>
            <a:r>
              <a:rPr lang="fr-FR" sz="2400" dirty="0" smtClean="0"/>
              <a:t>Fait partie de la suite open office</a:t>
            </a:r>
          </a:p>
          <a:p>
            <a:pPr lvl="1"/>
            <a:r>
              <a:rPr lang="fr-FR" sz="2400" dirty="0" smtClean="0"/>
              <a:t>Peut lire/écrire en formats </a:t>
            </a:r>
            <a:r>
              <a:rPr lang="fr-FR" sz="2400" dirty="0" err="1" smtClean="0"/>
              <a:t>powerpoint</a:t>
            </a:r>
            <a:endParaRPr lang="fr-FR" sz="2400" dirty="0" smtClean="0"/>
          </a:p>
          <a:p>
            <a:pPr lvl="1"/>
            <a:r>
              <a:rPr lang="fr-FR" sz="2400" dirty="0" smtClean="0"/>
              <a:t>Complément </a:t>
            </a:r>
            <a:r>
              <a:rPr lang="fr-FR" sz="2400" dirty="0" err="1" smtClean="0">
                <a:solidFill>
                  <a:schemeClr val="tx1">
                    <a:lumMod val="85000"/>
                  </a:schemeClr>
                </a:solidFill>
              </a:rPr>
              <a:t>eVoice</a:t>
            </a:r>
            <a:r>
              <a:rPr lang="fr-FR" sz="2400" dirty="0" smtClean="0">
                <a:solidFill>
                  <a:schemeClr val="tx1">
                    <a:lumMod val="85000"/>
                  </a:schemeClr>
                </a:solidFill>
              </a:rPr>
              <a:t> pour narrer les diapositives</a:t>
            </a:r>
          </a:p>
          <a:p>
            <a:pPr lvl="1"/>
            <a:r>
              <a:rPr lang="fr-FR" sz="2400" dirty="0" smtClean="0"/>
              <a:t>Nombreux autres compléments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24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3729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outils de présentation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 err="1" smtClean="0"/>
              <a:t>Prezi</a:t>
            </a:r>
            <a:endParaRPr lang="fr-FR" sz="2800" dirty="0" smtClean="0"/>
          </a:p>
          <a:p>
            <a:pPr lvl="1"/>
            <a:r>
              <a:rPr lang="fr-FR" sz="2400" dirty="0" smtClean="0"/>
              <a:t>Création en ligne</a:t>
            </a:r>
          </a:p>
          <a:p>
            <a:pPr lvl="1"/>
            <a:r>
              <a:rPr lang="fr-FR" sz="2400" dirty="0" smtClean="0"/>
              <a:t>Présentation stockée sur le net</a:t>
            </a:r>
          </a:p>
          <a:p>
            <a:pPr lvl="1"/>
            <a:r>
              <a:rPr lang="fr-FR" sz="2400" dirty="0" smtClean="0"/>
              <a:t>Gratuit pour étudiants et enseignants (avec adresse mail universitaire)</a:t>
            </a:r>
          </a:p>
          <a:p>
            <a:pPr lvl="1"/>
            <a:r>
              <a:rPr lang="fr-FR" sz="2400" dirty="0" smtClean="0">
                <a:solidFill>
                  <a:schemeClr val="tx1"/>
                </a:solidFill>
                <a:hlinkClick r:id="rId2"/>
              </a:rPr>
              <a:t>www.prezi.com</a:t>
            </a:r>
            <a:endParaRPr lang="fr-FR" sz="2400" dirty="0" smtClean="0">
              <a:solidFill>
                <a:schemeClr val="tx1"/>
              </a:solidFill>
            </a:endParaRPr>
          </a:p>
          <a:p>
            <a:pPr lvl="2"/>
            <a:r>
              <a:rPr lang="fr-FR" sz="2000" dirty="0" smtClean="0"/>
              <a:t>Cliquez sur « </a:t>
            </a:r>
            <a:r>
              <a:rPr lang="fr-FR" sz="2000" dirty="0" err="1" smtClean="0"/>
              <a:t>Create</a:t>
            </a:r>
            <a:r>
              <a:rPr lang="fr-FR" sz="2000" dirty="0" smtClean="0"/>
              <a:t> »</a:t>
            </a:r>
          </a:p>
          <a:p>
            <a:pPr lvl="2"/>
            <a:r>
              <a:rPr lang="fr-FR" sz="2000" dirty="0" smtClean="0"/>
              <a:t>Login et mot de passe universitaires</a:t>
            </a:r>
          </a:p>
          <a:p>
            <a:pPr lvl="1"/>
            <a:r>
              <a:rPr lang="fr-FR" sz="2400" dirty="0" smtClean="0"/>
              <a:t>Possibilité d’enregistrer la présentation finie sur son ordinateur</a:t>
            </a:r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2805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Les outils de présentation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200" b="1" dirty="0" smtClean="0"/>
              <a:t>Power</a:t>
            </a:r>
            <a:r>
              <a:rPr lang="fr-FR" sz="3200" b="1" baseline="0" dirty="0" smtClean="0"/>
              <a:t> point® de</a:t>
            </a:r>
            <a:r>
              <a:rPr lang="fr-FR" sz="3200" b="1" dirty="0" smtClean="0"/>
              <a:t> Microsoft </a:t>
            </a:r>
            <a:r>
              <a:rPr lang="fr-FR" sz="3200" dirty="0" smtClean="0"/>
              <a:t>:</a:t>
            </a:r>
          </a:p>
          <a:p>
            <a:pPr lvl="1"/>
            <a:r>
              <a:rPr lang="fr-FR" sz="2400" baseline="0" dirty="0" smtClean="0"/>
              <a:t>Produit</a:t>
            </a:r>
            <a:r>
              <a:rPr lang="fr-FR" sz="2400" dirty="0" smtClean="0"/>
              <a:t> payant (</a:t>
            </a:r>
            <a:r>
              <a:rPr lang="fr-FR" sz="2400" dirty="0"/>
              <a:t>M</a:t>
            </a:r>
            <a:r>
              <a:rPr lang="fr-FR" sz="2400" dirty="0" smtClean="0"/>
              <a:t>icrosoft office) mais visionneuse gratuite. </a:t>
            </a:r>
          </a:p>
          <a:p>
            <a:pPr lvl="1"/>
            <a:r>
              <a:rPr lang="fr-FR" sz="2400" dirty="0" smtClean="0"/>
              <a:t>Version office online gratuite mais limitée</a:t>
            </a:r>
          </a:p>
          <a:p>
            <a:pPr lvl="1"/>
            <a:r>
              <a:rPr lang="fr-FR" sz="2400" dirty="0" smtClean="0"/>
              <a:t>Possède de base les fonctionnalités pour « narrer » les diapositives</a:t>
            </a:r>
          </a:p>
          <a:p>
            <a:pPr lvl="1"/>
            <a:r>
              <a:rPr lang="fr-FR" sz="2400" baseline="0" dirty="0" smtClean="0"/>
              <a:t>Peut être</a:t>
            </a:r>
            <a:r>
              <a:rPr lang="fr-FR" sz="2400" dirty="0" smtClean="0"/>
              <a:t> enrichi par de nombreux « compléments » pour réaliser de la </a:t>
            </a:r>
            <a:r>
              <a:rPr lang="fr-FR" sz="2400" dirty="0" smtClean="0">
                <a:solidFill>
                  <a:schemeClr val="tx1">
                    <a:lumMod val="85000"/>
                  </a:schemeClr>
                </a:solidFill>
              </a:rPr>
              <a:t>vidéo enrichie </a:t>
            </a:r>
            <a:r>
              <a:rPr lang="fr-FR" sz="2400" dirty="0" smtClean="0"/>
              <a:t>(</a:t>
            </a:r>
            <a:r>
              <a:rPr lang="fr-FR" sz="2400" dirty="0" err="1" smtClean="0"/>
              <a:t>rich</a:t>
            </a:r>
            <a:r>
              <a:rPr lang="fr-FR" sz="2400" dirty="0" smtClean="0"/>
              <a:t>-media)</a:t>
            </a:r>
          </a:p>
          <a:p>
            <a:pPr lvl="2"/>
            <a:r>
              <a:rPr lang="fr-FR" sz="2400" b="1" dirty="0" err="1" smtClean="0"/>
              <a:t>Ispring</a:t>
            </a:r>
            <a:r>
              <a:rPr lang="fr-FR" sz="2400" b="1" dirty="0" smtClean="0"/>
              <a:t>, </a:t>
            </a:r>
            <a:r>
              <a:rPr lang="fr-FR" sz="2400" b="1" dirty="0" err="1"/>
              <a:t>Presenter</a:t>
            </a:r>
            <a:r>
              <a:rPr lang="fr-FR" sz="2400" b="1" dirty="0"/>
              <a:t> </a:t>
            </a:r>
            <a:r>
              <a:rPr lang="fr-FR" sz="2400" b="1" dirty="0" smtClean="0"/>
              <a:t>(adobe), </a:t>
            </a:r>
            <a:r>
              <a:rPr lang="fr-FR" sz="2400" b="1" dirty="0" err="1" smtClean="0"/>
              <a:t>speechi</a:t>
            </a:r>
            <a:r>
              <a:rPr lang="fr-FR" sz="2400" b="1" dirty="0" smtClean="0"/>
              <a:t>,…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1743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Nouveautés avec </a:t>
            </a:r>
            <a:r>
              <a:rPr lang="fr-FR" dirty="0" err="1" smtClean="0"/>
              <a:t>ppt</a:t>
            </a:r>
            <a:r>
              <a:rPr lang="fr-FR" dirty="0" smtClean="0"/>
              <a:t> 2013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fr-FR" sz="2800" dirty="0"/>
              <a:t>Grand écran</a:t>
            </a:r>
          </a:p>
          <a:p>
            <a:r>
              <a:rPr lang="fr-FR" sz="2800" dirty="0"/>
              <a:t>Mode plan dans affichage</a:t>
            </a:r>
          </a:p>
          <a:p>
            <a:r>
              <a:rPr lang="fr-FR" sz="2800" dirty="0"/>
              <a:t>Marque par </a:t>
            </a:r>
            <a:r>
              <a:rPr lang="fr-FR" sz="2800" dirty="0">
                <a:solidFill>
                  <a:srgbClr val="FFFF00"/>
                </a:solidFill>
              </a:rPr>
              <a:t>stylo ou </a:t>
            </a:r>
            <a:r>
              <a:rPr lang="fr-FR" sz="2800" dirty="0" err="1">
                <a:solidFill>
                  <a:srgbClr val="FFFF00"/>
                </a:solidFill>
              </a:rPr>
              <a:t>stabylo</a:t>
            </a:r>
            <a:r>
              <a:rPr lang="fr-FR" sz="2800" dirty="0">
                <a:solidFill>
                  <a:srgbClr val="FFFF00"/>
                </a:solidFill>
              </a:rPr>
              <a:t> dans révision -&gt;saisie manuelle</a:t>
            </a:r>
          </a:p>
          <a:p>
            <a:r>
              <a:rPr lang="fr-FR" sz="2800" dirty="0"/>
              <a:t>Alignement automatique des bloc texte et des images</a:t>
            </a:r>
          </a:p>
          <a:p>
            <a:r>
              <a:rPr lang="fr-FR" sz="2800" dirty="0"/>
              <a:t>Insertion image = </a:t>
            </a:r>
            <a:r>
              <a:rPr lang="fr-FR" sz="2800" dirty="0">
                <a:solidFill>
                  <a:srgbClr val="FFFF00"/>
                </a:solidFill>
              </a:rPr>
              <a:t>capture</a:t>
            </a:r>
            <a:r>
              <a:rPr lang="fr-FR" sz="2800" dirty="0"/>
              <a:t> de ce qui est sur l’écran</a:t>
            </a:r>
          </a:p>
          <a:p>
            <a:r>
              <a:rPr lang="fr-FR" sz="2800" dirty="0"/>
              <a:t>Travail sur image</a:t>
            </a:r>
          </a:p>
          <a:p>
            <a:r>
              <a:rPr lang="fr-FR" sz="2800" dirty="0"/>
              <a:t>Plusieurs modes de projection</a:t>
            </a:r>
          </a:p>
          <a:p>
            <a:endParaRPr lang="fr-FR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7570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Révision : saisie manuelle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Pour faire des commentaires sur une présentation</a:t>
            </a:r>
          </a:p>
          <a:p>
            <a:r>
              <a:rPr lang="fr-FR" dirty="0" smtClean="0"/>
              <a:t>Pas en mode diaporama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28</a:t>
            </a:fld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 rotWithShape="1">
          <a:blip r:embed="rId2"/>
          <a:srcRect r="12901" b="72330"/>
          <a:stretch/>
        </p:blipFill>
        <p:spPr>
          <a:xfrm>
            <a:off x="338570" y="4767351"/>
            <a:ext cx="11332499" cy="2024149"/>
          </a:xfrm>
          <a:prstGeom prst="rect">
            <a:avLst/>
          </a:prstGeom>
        </p:spPr>
      </p:pic>
      <p:pic>
        <p:nvPicPr>
          <p:cNvPr id="12" name="Image 11"/>
          <p:cNvPicPr>
            <a:picLocks noChangeAspect="1"/>
          </p:cNvPicPr>
          <p:nvPr/>
        </p:nvPicPr>
        <p:blipFill rotWithShape="1">
          <a:blip r:embed="rId3"/>
          <a:srcRect l="42504" t="2443" r="7407" b="70512"/>
          <a:stretch/>
        </p:blipFill>
        <p:spPr>
          <a:xfrm>
            <a:off x="6284422" y="2947265"/>
            <a:ext cx="5386647" cy="1635232"/>
          </a:xfrm>
          <a:prstGeom prst="rect">
            <a:avLst/>
          </a:prstGeom>
        </p:spPr>
      </p:pic>
      <p:cxnSp>
        <p:nvCxnSpPr>
          <p:cNvPr id="14" name="Connecteur droit avec flèche 13"/>
          <p:cNvCxnSpPr/>
          <p:nvPr/>
        </p:nvCxnSpPr>
        <p:spPr>
          <a:xfrm flipV="1">
            <a:off x="5070764" y="3341716"/>
            <a:ext cx="1895301" cy="570324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/>
          <p:cNvCxnSpPr/>
          <p:nvPr/>
        </p:nvCxnSpPr>
        <p:spPr>
          <a:xfrm>
            <a:off x="9718697" y="2241478"/>
            <a:ext cx="1218197" cy="1391872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64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Insertion d’une vidéo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Insertion -&gt; </a:t>
            </a:r>
            <a:r>
              <a:rPr lang="fr-FR" dirty="0" err="1" smtClean="0"/>
              <a:t>video</a:t>
            </a:r>
            <a:endParaRPr lang="fr-FR" dirty="0" smtClean="0"/>
          </a:p>
          <a:p>
            <a:r>
              <a:rPr lang="fr-FR" dirty="0" smtClean="0"/>
              <a:t>Film sur mon PC</a:t>
            </a:r>
          </a:p>
          <a:p>
            <a:endParaRPr lang="fr-FR" dirty="0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29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2"/>
          <a:srcRect l="11581" t="5398" r="3829" b="69148"/>
          <a:stretch/>
        </p:blipFill>
        <p:spPr>
          <a:xfrm>
            <a:off x="545525" y="4024261"/>
            <a:ext cx="11300861" cy="1911928"/>
          </a:xfrm>
          <a:prstGeom prst="rect">
            <a:avLst/>
          </a:prstGeom>
        </p:spPr>
      </p:pic>
      <p:cxnSp>
        <p:nvCxnSpPr>
          <p:cNvPr id="8" name="Connecteur droit avec flèche 7"/>
          <p:cNvCxnSpPr/>
          <p:nvPr/>
        </p:nvCxnSpPr>
        <p:spPr>
          <a:xfrm flipH="1">
            <a:off x="881148" y="3266463"/>
            <a:ext cx="698270" cy="806546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avec flèche 9"/>
          <p:cNvCxnSpPr/>
          <p:nvPr/>
        </p:nvCxnSpPr>
        <p:spPr>
          <a:xfrm>
            <a:off x="8445731" y="3009208"/>
            <a:ext cx="1577150" cy="1586103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941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/>
          <p:cNvSpPr>
            <a:spLocks noGrp="1"/>
          </p:cNvSpPr>
          <p:nvPr>
            <p:ph type="ctrTitle"/>
          </p:nvPr>
        </p:nvSpPr>
        <p:spPr>
          <a:xfrm>
            <a:off x="418454" y="2733709"/>
            <a:ext cx="8406002" cy="1373070"/>
          </a:xfrm>
        </p:spPr>
        <p:txBody>
          <a:bodyPr/>
          <a:lstStyle/>
          <a:p>
            <a:r>
              <a:rPr lang="fr-FR" dirty="0" smtClean="0"/>
              <a:t>Les règles de présentation</a:t>
            </a:r>
            <a:endParaRPr lang="fr-FR" dirty="0"/>
          </a:p>
        </p:txBody>
      </p:sp>
      <p:sp>
        <p:nvSpPr>
          <p:cNvPr id="6" name="Sous-titr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4409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30</a:t>
            </a:fld>
            <a:endParaRPr lang="fr-FR"/>
          </a:p>
        </p:txBody>
      </p:sp>
      <p:pic>
        <p:nvPicPr>
          <p:cNvPr id="5" name="Séquence 01">
            <a:hlinkClick r:id="" action="ppaction://media"/>
          </p:cNvPr>
          <p:cNvPicPr>
            <a:picLocks noGrp="1" noChangeAspect="1"/>
          </p:cNvPicPr>
          <p:nvPr>
            <p:ph idx="4294967295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4029" y="474403"/>
            <a:ext cx="7697586" cy="6298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79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31</a:t>
            </a:fld>
            <a:endParaRPr lang="fr-FR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l="976" t="4035" r="40629" b="5966"/>
          <a:stretch/>
        </p:blipFill>
        <p:spPr>
          <a:xfrm>
            <a:off x="1812175" y="149629"/>
            <a:ext cx="7597833" cy="6583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17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Aides au diaporama : Pointeurs 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427" t="91888" r="79783" b="-1331"/>
          <a:stretch/>
        </p:blipFill>
        <p:spPr>
          <a:xfrm>
            <a:off x="2912307" y="2542737"/>
            <a:ext cx="2342270" cy="602297"/>
          </a:xfrm>
          <a:prstGeom prst="rect">
            <a:avLst/>
          </a:prstGeom>
        </p:spPr>
      </p:pic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3"/>
          <a:srcRect l="136" t="68998" r="70303" b="644"/>
          <a:stretch/>
        </p:blipFill>
        <p:spPr>
          <a:xfrm>
            <a:off x="2628386" y="2542737"/>
            <a:ext cx="5717729" cy="3301181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32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4266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Recherche d’une diapo spécifique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427" t="91888" r="79783" b="-1331"/>
          <a:stretch/>
        </p:blipFill>
        <p:spPr>
          <a:xfrm>
            <a:off x="2834903" y="2608019"/>
            <a:ext cx="3131419" cy="805319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/>
          <a:srcRect l="-533" t="-248" r="-1"/>
          <a:stretch/>
        </p:blipFill>
        <p:spPr>
          <a:xfrm>
            <a:off x="5206205" y="2910029"/>
            <a:ext cx="5523249" cy="3096498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872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Zoom sur un point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50193" y="2617842"/>
            <a:ext cx="5644279" cy="3173358"/>
          </a:xfrm>
          <a:prstGeom prst="rect">
            <a:avLst/>
          </a:prstGeom>
        </p:spPr>
      </p:pic>
      <p:pic>
        <p:nvPicPr>
          <p:cNvPr id="5" name="Espace réservé du contenu 3"/>
          <p:cNvPicPr>
            <a:picLocks noChangeAspect="1"/>
          </p:cNvPicPr>
          <p:nvPr/>
        </p:nvPicPr>
        <p:blipFill rotWithShape="1">
          <a:blip r:embed="rId3"/>
          <a:srcRect l="-427" t="91888" r="79783" b="-1331"/>
          <a:stretch/>
        </p:blipFill>
        <p:spPr>
          <a:xfrm>
            <a:off x="2912308" y="2542736"/>
            <a:ext cx="3085009" cy="793286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34</a:t>
            </a:fld>
            <a:endParaRPr lang="fr-FR"/>
          </a:p>
        </p:txBody>
      </p:sp>
      <p:sp>
        <p:nvSpPr>
          <p:cNvPr id="6" name="Flèche vers le haut 5"/>
          <p:cNvSpPr/>
          <p:nvPr/>
        </p:nvSpPr>
        <p:spPr>
          <a:xfrm>
            <a:off x="4632960" y="3082699"/>
            <a:ext cx="533400" cy="65685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9418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Mode présentateur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292" t="52721" r="74867" b="-281"/>
          <a:stretch/>
        </p:blipFill>
        <p:spPr>
          <a:xfrm>
            <a:off x="3649395" y="2401185"/>
            <a:ext cx="2938974" cy="3770761"/>
          </a:xfrm>
          <a:prstGeom prst="rect">
            <a:avLst/>
          </a:prstGeom>
        </p:spPr>
      </p:pic>
      <p:sp>
        <p:nvSpPr>
          <p:cNvPr id="3" name="Espace réservé du numéro de diapositive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35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6261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5000" y="1074629"/>
            <a:ext cx="8945166" cy="5029200"/>
          </a:xfrm>
          <a:prstGeom prst="rect">
            <a:avLst/>
          </a:prstGeom>
        </p:spPr>
      </p:pic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36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5168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cours filmés</a:t>
            </a: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65350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Vidéo-cours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Diaporama sonorisé</a:t>
            </a:r>
          </a:p>
          <a:p>
            <a:r>
              <a:rPr lang="fr-FR" sz="2800" dirty="0" smtClean="0"/>
              <a:t>Podcast</a:t>
            </a:r>
          </a:p>
          <a:p>
            <a:pPr lvl="1"/>
            <a:r>
              <a:rPr lang="fr-FR" sz="2400" dirty="0" smtClean="0"/>
              <a:t>Enregistrement d’un cours avec ses diapos </a:t>
            </a:r>
          </a:p>
          <a:p>
            <a:pPr lvl="1"/>
            <a:r>
              <a:rPr lang="fr-FR" sz="2400" dirty="0" smtClean="0"/>
              <a:t>Un seul film</a:t>
            </a:r>
          </a:p>
          <a:p>
            <a:r>
              <a:rPr lang="fr-FR" sz="2800" dirty="0" smtClean="0"/>
              <a:t>Vidéo-cours </a:t>
            </a:r>
            <a:r>
              <a:rPr lang="fr-FR" sz="2800" dirty="0" err="1" smtClean="0"/>
              <a:t>rich</a:t>
            </a:r>
            <a:r>
              <a:rPr lang="fr-FR" sz="2800" dirty="0" smtClean="0"/>
              <a:t> média avec image statique ou vidéo</a:t>
            </a:r>
          </a:p>
          <a:p>
            <a:pPr lvl="1"/>
            <a:r>
              <a:rPr lang="fr-FR" sz="2400" dirty="0" smtClean="0"/>
              <a:t>Utilisation des compléments des outils de présentation</a:t>
            </a:r>
          </a:p>
          <a:p>
            <a:pPr lvl="2"/>
            <a:r>
              <a:rPr lang="fr-FR" sz="2000" dirty="0" err="1" smtClean="0"/>
              <a:t>Ispring</a:t>
            </a:r>
            <a:r>
              <a:rPr lang="fr-FR" sz="2000" dirty="0" smtClean="0"/>
              <a:t>, présenter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38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5101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Diaporama sonorisé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Ajout d’un son à une diapositive</a:t>
            </a:r>
          </a:p>
          <a:p>
            <a:r>
              <a:rPr lang="fr-FR" dirty="0" smtClean="0"/>
              <a:t>Narration des diapositives</a:t>
            </a:r>
          </a:p>
          <a:p>
            <a:pPr lvl="1"/>
            <a:r>
              <a:rPr lang="fr-FR" dirty="0" smtClean="0"/>
              <a:t>Enregistrement de la narration</a:t>
            </a:r>
          </a:p>
          <a:p>
            <a:pPr lvl="1"/>
            <a:r>
              <a:rPr lang="fr-FR" dirty="0" smtClean="0"/>
              <a:t>Enregistrement du minutage</a:t>
            </a:r>
          </a:p>
          <a:p>
            <a:pPr lvl="0"/>
            <a:r>
              <a:rPr lang="fr-FR" dirty="0" smtClean="0"/>
              <a:t>Substitution</a:t>
            </a:r>
            <a:r>
              <a:rPr lang="fr-FR" baseline="0" dirty="0" smtClean="0"/>
              <a:t> d’un son</a:t>
            </a: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/>
          <a:srcRect l="33100" t="3959" r="32141" b="67916"/>
          <a:stretch/>
        </p:blipFill>
        <p:spPr>
          <a:xfrm>
            <a:off x="5475226" y="3653778"/>
            <a:ext cx="6122414" cy="278511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40351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Principes de base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0321" y="2336873"/>
            <a:ext cx="10156555" cy="4273992"/>
          </a:xfrm>
        </p:spPr>
        <p:txBody>
          <a:bodyPr>
            <a:normAutofit fontScale="92500" lnSpcReduction="10000"/>
          </a:bodyPr>
          <a:lstStyle/>
          <a:p>
            <a:r>
              <a:rPr lang="fr-FR" sz="2800" dirty="0"/>
              <a:t>Règles typographiques</a:t>
            </a:r>
          </a:p>
          <a:p>
            <a:pPr lvl="1"/>
            <a:r>
              <a:rPr lang="fr-FR" sz="2400" dirty="0" smtClean="0"/>
              <a:t>Police </a:t>
            </a:r>
            <a:r>
              <a:rPr lang="fr-FR" sz="2400" dirty="0"/>
              <a:t>&gt; 16 ou 18, sobre, non souligné</a:t>
            </a:r>
          </a:p>
          <a:p>
            <a:pPr lvl="1"/>
            <a:r>
              <a:rPr lang="fr-FR" sz="2400" dirty="0" smtClean="0"/>
              <a:t>Préférer </a:t>
            </a:r>
            <a:r>
              <a:rPr lang="fr-FR" sz="2400" dirty="0"/>
              <a:t>les mots </a:t>
            </a:r>
            <a:r>
              <a:rPr lang="fr-FR" sz="2400" b="1" dirty="0" smtClean="0">
                <a:solidFill>
                  <a:schemeClr val="tx1"/>
                </a:solidFill>
              </a:rPr>
              <a:t>importants </a:t>
            </a:r>
            <a:r>
              <a:rPr lang="fr-FR" sz="2400" dirty="0" smtClean="0"/>
              <a:t>en </a:t>
            </a:r>
            <a:r>
              <a:rPr lang="fr-FR" sz="2400" dirty="0"/>
              <a:t>couleur différente</a:t>
            </a:r>
          </a:p>
          <a:p>
            <a:pPr lvl="1"/>
            <a:r>
              <a:rPr lang="fr-FR" sz="2400" dirty="0" smtClean="0"/>
              <a:t>Attention </a:t>
            </a:r>
            <a:r>
              <a:rPr lang="fr-FR" sz="2400" dirty="0"/>
              <a:t>au contraste texte / fond</a:t>
            </a:r>
          </a:p>
          <a:p>
            <a:pPr marL="0" indent="0">
              <a:buNone/>
            </a:pPr>
            <a:r>
              <a:rPr lang="fr-FR" sz="2800" dirty="0" smtClean="0"/>
              <a:t>	–</a:t>
            </a:r>
            <a:r>
              <a:rPr lang="fr-FR" sz="2800" dirty="0"/>
              <a:t>Pas de tableaux </a:t>
            </a:r>
            <a:r>
              <a:rPr lang="fr-FR" sz="2800" dirty="0" smtClean="0"/>
              <a:t>illisibles (16 cases maxi)</a:t>
            </a:r>
            <a:endParaRPr lang="fr-FR" sz="2800" dirty="0"/>
          </a:p>
          <a:p>
            <a:r>
              <a:rPr lang="fr-FR" sz="2800" dirty="0" smtClean="0"/>
              <a:t>Montrer </a:t>
            </a:r>
            <a:r>
              <a:rPr lang="fr-FR" sz="2800" dirty="0"/>
              <a:t>ce qui correspond à ce que l’on raconte</a:t>
            </a:r>
          </a:p>
          <a:p>
            <a:pPr lvl="1"/>
            <a:r>
              <a:rPr lang="fr-FR" sz="2400" dirty="0" smtClean="0"/>
              <a:t>Éviter </a:t>
            </a:r>
            <a:r>
              <a:rPr lang="fr-FR" sz="2400" dirty="0"/>
              <a:t>trop d’animations avec effets variés</a:t>
            </a:r>
          </a:p>
          <a:p>
            <a:pPr lvl="1"/>
            <a:r>
              <a:rPr lang="fr-FR" sz="2400" dirty="0" smtClean="0"/>
              <a:t>Utiliser </a:t>
            </a:r>
            <a:r>
              <a:rPr lang="fr-FR" sz="2400" dirty="0"/>
              <a:t>l’espace en laissant du </a:t>
            </a:r>
            <a:r>
              <a:rPr lang="fr-FR" sz="2400" dirty="0" smtClean="0"/>
              <a:t>blanc</a:t>
            </a:r>
          </a:p>
          <a:p>
            <a:r>
              <a:rPr lang="fr-FR" sz="2800" dirty="0" smtClean="0"/>
              <a:t>Un style télégraphique</a:t>
            </a:r>
          </a:p>
          <a:p>
            <a:pPr lvl="1"/>
            <a:r>
              <a:rPr lang="fr-FR" sz="2400" b="1" dirty="0" smtClean="0"/>
              <a:t>Ne pas tout écrire</a:t>
            </a:r>
          </a:p>
          <a:p>
            <a:pPr lvl="1"/>
            <a:r>
              <a:rPr lang="fr-FR" sz="2400" b="1" dirty="0" smtClean="0"/>
              <a:t>Ne pas lire le contenu des diapos</a:t>
            </a:r>
            <a:endParaRPr lang="fr-FR" sz="2400" b="1" dirty="0"/>
          </a:p>
          <a:p>
            <a:endParaRPr lang="fr-FR" sz="28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5089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Extrait d’un podcast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>
                <a:hlinkClick r:id="rId2"/>
              </a:rPr>
              <a:t>http://</a:t>
            </a:r>
            <a:r>
              <a:rPr lang="fr-FR" dirty="0" smtClean="0">
                <a:hlinkClick r:id="rId2"/>
              </a:rPr>
              <a:t>youpaces.univ-lorraine.fr/podcast.php</a:t>
            </a:r>
            <a:endParaRPr lang="fr-FR" dirty="0" smtClean="0"/>
          </a:p>
          <a:p>
            <a:endParaRPr lang="fr-FR" dirty="0"/>
          </a:p>
          <a:p>
            <a:r>
              <a:rPr lang="fr-FR" dirty="0" smtClean="0"/>
              <a:t>Inconvénients :</a:t>
            </a:r>
          </a:p>
          <a:p>
            <a:r>
              <a:rPr lang="fr-FR" dirty="0" smtClean="0"/>
              <a:t>Un seul flux</a:t>
            </a:r>
          </a:p>
          <a:p>
            <a:r>
              <a:rPr lang="fr-FR" dirty="0" smtClean="0"/>
              <a:t>Pas d’arrêt sur un point précis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40</a:t>
            </a:fld>
            <a:endParaRPr lang="fr-FR"/>
          </a:p>
        </p:txBody>
      </p:sp>
      <p:pic>
        <p:nvPicPr>
          <p:cNvPr id="5" name="Image 4" descr="PACES 2015-16 - STREAMING - Mozilla Firefox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00" t="20511" r="23125" b="2168"/>
          <a:stretch/>
        </p:blipFill>
        <p:spPr>
          <a:xfrm>
            <a:off x="6141720" y="2860505"/>
            <a:ext cx="5164810" cy="381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711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Cours </a:t>
            </a:r>
            <a:r>
              <a:rPr lang="fr-FR" dirty="0" err="1" smtClean="0"/>
              <a:t>rich</a:t>
            </a:r>
            <a:r>
              <a:rPr lang="fr-FR" dirty="0" smtClean="0"/>
              <a:t> média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dirty="0" smtClean="0"/>
              <a:t>Images variées : diaporama, image, vidéo (enseignant, autre)</a:t>
            </a:r>
          </a:p>
          <a:p>
            <a:r>
              <a:rPr lang="fr-FR" dirty="0" smtClean="0"/>
              <a:t>+ Son</a:t>
            </a:r>
          </a:p>
          <a:p>
            <a:r>
              <a:rPr lang="fr-FR" dirty="0" smtClean="0"/>
              <a:t>+ Tests de connaissance</a:t>
            </a:r>
          </a:p>
          <a:p>
            <a:r>
              <a:rPr lang="fr-FR" dirty="0" smtClean="0"/>
              <a:t>+ Outils de Navigation :</a:t>
            </a:r>
          </a:p>
          <a:p>
            <a:pPr lvl="1"/>
            <a:r>
              <a:rPr lang="fr-FR" dirty="0" smtClean="0"/>
              <a:t>Plan interactif</a:t>
            </a:r>
          </a:p>
          <a:p>
            <a:pPr lvl="1"/>
            <a:r>
              <a:rPr lang="fr-FR" dirty="0" smtClean="0"/>
              <a:t>Possibilité d’aller à une diapo précise</a:t>
            </a:r>
          </a:p>
          <a:p>
            <a:pPr lvl="1"/>
            <a:r>
              <a:rPr lang="fr-FR" dirty="0" smtClean="0"/>
              <a:t>Recherche par mots clés</a:t>
            </a:r>
          </a:p>
          <a:p>
            <a:pPr lvl="1"/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41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76098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Exemple de </a:t>
            </a:r>
            <a:r>
              <a:rPr lang="fr-FR" dirty="0" err="1" smtClean="0"/>
              <a:t>rich</a:t>
            </a:r>
            <a:r>
              <a:rPr lang="fr-FR" dirty="0" smtClean="0"/>
              <a:t> média</a:t>
            </a:r>
            <a:endParaRPr lang="fr-FR" dirty="0"/>
          </a:p>
        </p:txBody>
      </p:sp>
      <p:pic>
        <p:nvPicPr>
          <p:cNvPr id="5" name="Espace réservé du contenu 4" descr="CM2 - Mozilla Firefox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26" t="22020" r="6557" b="627"/>
          <a:stretch/>
        </p:blipFill>
        <p:spPr>
          <a:xfrm>
            <a:off x="570589" y="2113280"/>
            <a:ext cx="9723593" cy="4723873"/>
          </a:xfr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42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97004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vidéo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 smtClean="0"/>
              <a:t>Acquisition de la vidéo</a:t>
            </a:r>
          </a:p>
          <a:p>
            <a:pPr lvl="1"/>
            <a:r>
              <a:rPr lang="fr-FR" sz="2400" dirty="0" smtClean="0"/>
              <a:t>Webcam</a:t>
            </a:r>
          </a:p>
          <a:p>
            <a:pPr lvl="1"/>
            <a:r>
              <a:rPr lang="fr-FR" sz="2400" dirty="0" smtClean="0"/>
              <a:t>Caméra</a:t>
            </a:r>
            <a:r>
              <a:rPr lang="fr-FR" sz="2400" baseline="0" dirty="0" smtClean="0"/>
              <a:t> connectée</a:t>
            </a:r>
          </a:p>
          <a:p>
            <a:pPr lvl="1"/>
            <a:r>
              <a:rPr lang="fr-FR" sz="2400" baseline="0" dirty="0" smtClean="0"/>
              <a:t>Fichier vidéo</a:t>
            </a:r>
          </a:p>
          <a:p>
            <a:pPr lvl="0"/>
            <a:r>
              <a:rPr lang="fr-FR" sz="2800" dirty="0" smtClean="0"/>
              <a:t>Les</a:t>
            </a:r>
            <a:r>
              <a:rPr lang="fr-FR" sz="2800" baseline="0" dirty="0" smtClean="0"/>
              <a:t> formats vidéos</a:t>
            </a:r>
          </a:p>
          <a:p>
            <a:pPr lvl="1"/>
            <a:r>
              <a:rPr lang="fr-FR" sz="2400" dirty="0" smtClean="0"/>
              <a:t>WMV, </a:t>
            </a:r>
            <a:r>
              <a:rPr lang="fr-FR" sz="2400" dirty="0" err="1" smtClean="0"/>
              <a:t>flv</a:t>
            </a:r>
            <a:r>
              <a:rPr lang="fr-FR" sz="2400" dirty="0" smtClean="0"/>
              <a:t>,</a:t>
            </a:r>
            <a:r>
              <a:rPr lang="fr-FR" sz="2400" baseline="0" dirty="0" smtClean="0"/>
              <a:t> mpeg4…</a:t>
            </a:r>
          </a:p>
          <a:p>
            <a:r>
              <a:rPr lang="fr-FR" sz="2800" dirty="0" smtClean="0"/>
              <a:t>Le montage vidéo</a:t>
            </a:r>
          </a:p>
          <a:p>
            <a:pPr lvl="1"/>
            <a:r>
              <a:rPr lang="fr-FR" sz="2400" dirty="0" smtClean="0"/>
              <a:t>VLC® , </a:t>
            </a:r>
            <a:r>
              <a:rPr lang="fr-FR" sz="2400" dirty="0" err="1" smtClean="0"/>
              <a:t>Movie</a:t>
            </a:r>
            <a:r>
              <a:rPr lang="fr-FR" sz="2400" dirty="0" smtClean="0"/>
              <a:t> Maker® , Adobe Première®</a:t>
            </a:r>
          </a:p>
          <a:p>
            <a:pPr lvl="1"/>
            <a:endParaRPr lang="fr-FR" sz="24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43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4490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Mise en pages selon règles de l’art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Règle des tiers</a:t>
            </a:r>
          </a:p>
          <a:p>
            <a:pPr lvl="1"/>
            <a:r>
              <a:rPr lang="fr-FR" dirty="0" smtClean="0"/>
              <a:t>Divise une image en trois parties égales horizontales ou verticales</a:t>
            </a:r>
          </a:p>
          <a:p>
            <a:pPr lvl="1"/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3701012"/>
              </p:ext>
            </p:extLst>
          </p:nvPr>
        </p:nvGraphicFramePr>
        <p:xfrm>
          <a:off x="565151" y="3196166"/>
          <a:ext cx="2882898" cy="3280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0966"/>
                <a:gridCol w="960966"/>
                <a:gridCol w="960966"/>
              </a:tblGrid>
              <a:tr h="1093611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109361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1093611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au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5459492"/>
              </p:ext>
            </p:extLst>
          </p:nvPr>
        </p:nvGraphicFramePr>
        <p:xfrm>
          <a:off x="4518026" y="3196165"/>
          <a:ext cx="2882898" cy="3280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0966"/>
                <a:gridCol w="960966"/>
                <a:gridCol w="960966"/>
              </a:tblGrid>
              <a:tr h="1093611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9361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93611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0605431"/>
              </p:ext>
            </p:extLst>
          </p:nvPr>
        </p:nvGraphicFramePr>
        <p:xfrm>
          <a:off x="8470901" y="3196165"/>
          <a:ext cx="2882898" cy="32808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0966"/>
                <a:gridCol w="960966"/>
                <a:gridCol w="960966"/>
              </a:tblGrid>
              <a:tr h="1093611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1093611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1093611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716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Chemin visuel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Pour positionner les éléments forts à des endroits stratégiques</a:t>
            </a:r>
          </a:p>
          <a:p>
            <a:pPr lvl="1"/>
            <a:r>
              <a:rPr lang="fr-FR" dirty="0" smtClean="0"/>
              <a:t>Balayage en Z</a:t>
            </a:r>
          </a:p>
          <a:p>
            <a:pPr lvl="1"/>
            <a:r>
              <a:rPr lang="fr-FR" dirty="0" smtClean="0"/>
              <a:t>Dans le sens des aiguilles d’une montre</a:t>
            </a:r>
          </a:p>
          <a:p>
            <a:pPr lvl="1"/>
            <a:r>
              <a:rPr lang="fr-FR" dirty="0" smtClean="0"/>
              <a:t>Plutôt le quadrant supérieur gauche </a:t>
            </a:r>
            <a:endParaRPr lang="fr-FR" dirty="0"/>
          </a:p>
        </p:txBody>
      </p:sp>
      <p:graphicFrame>
        <p:nvGraphicFramePr>
          <p:cNvPr id="4" name="Tableau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2229625"/>
              </p:ext>
            </p:extLst>
          </p:nvPr>
        </p:nvGraphicFramePr>
        <p:xfrm>
          <a:off x="4694875" y="3882976"/>
          <a:ext cx="3200400" cy="27622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66800"/>
                <a:gridCol w="1066800"/>
                <a:gridCol w="1066800"/>
              </a:tblGrid>
              <a:tr h="92075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20750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20750"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6" name="Connecteur droit 5"/>
          <p:cNvCxnSpPr/>
          <p:nvPr/>
        </p:nvCxnSpPr>
        <p:spPr>
          <a:xfrm>
            <a:off x="5357427" y="4817718"/>
            <a:ext cx="1875295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6"/>
          <p:cNvCxnSpPr/>
          <p:nvPr/>
        </p:nvCxnSpPr>
        <p:spPr>
          <a:xfrm flipV="1">
            <a:off x="5353068" y="4865674"/>
            <a:ext cx="1875295" cy="989308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necteur droit 7"/>
          <p:cNvCxnSpPr/>
          <p:nvPr/>
        </p:nvCxnSpPr>
        <p:spPr>
          <a:xfrm>
            <a:off x="5353068" y="5866774"/>
            <a:ext cx="1875295" cy="0"/>
          </a:xfrm>
          <a:prstGeom prst="line">
            <a:avLst/>
          </a:prstGeom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Ellipse 4"/>
          <p:cNvSpPr/>
          <p:nvPr/>
        </p:nvSpPr>
        <p:spPr>
          <a:xfrm>
            <a:off x="4971011" y="4156364"/>
            <a:ext cx="831273" cy="86452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Ellipse 8"/>
          <p:cNvSpPr/>
          <p:nvPr/>
        </p:nvSpPr>
        <p:spPr>
          <a:xfrm>
            <a:off x="7074208" y="4573233"/>
            <a:ext cx="544930" cy="584881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Ellipse 9"/>
          <p:cNvSpPr/>
          <p:nvPr/>
        </p:nvSpPr>
        <p:spPr>
          <a:xfrm>
            <a:off x="5037184" y="5577797"/>
            <a:ext cx="530465" cy="55896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58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Caractères typographiques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Avec ou sans empattement</a:t>
            </a:r>
          </a:p>
          <a:p>
            <a:pPr lvl="1"/>
            <a:r>
              <a:rPr lang="fr-FR" dirty="0" smtClean="0"/>
              <a:t>Renforcent ou diminuent le sens d’un texte</a:t>
            </a:r>
          </a:p>
          <a:p>
            <a:pPr lvl="1"/>
            <a:endParaRPr lang="fr-FR" dirty="0"/>
          </a:p>
          <a:p>
            <a:pPr lvl="1"/>
            <a:r>
              <a:rPr lang="fr-FR" sz="3600" dirty="0" smtClean="0">
                <a:latin typeface="Adobe Garamond Pro Bold" panose="02020702060506020403" pitchFamily="18" charset="0"/>
              </a:rPr>
              <a:t>Adobe </a:t>
            </a:r>
            <a:r>
              <a:rPr lang="fr-FR" sz="3600" dirty="0" err="1" smtClean="0">
                <a:latin typeface="Adobe Garamond Pro Bold" panose="02020702060506020403" pitchFamily="18" charset="0"/>
              </a:rPr>
              <a:t>garamont</a:t>
            </a:r>
            <a:r>
              <a:rPr lang="fr-FR" sz="3600" dirty="0" smtClean="0">
                <a:latin typeface="Adobe Garamond Pro Bold" panose="02020702060506020403" pitchFamily="18" charset="0"/>
              </a:rPr>
              <a:t>			</a:t>
            </a:r>
            <a:r>
              <a:rPr lang="fr-FR" sz="3600" dirty="0" smtClean="0">
                <a:latin typeface="AR BLANCA" panose="02000000000000000000" pitchFamily="2" charset="0"/>
              </a:rPr>
              <a:t>Blanca</a:t>
            </a:r>
            <a:endParaRPr lang="fr-FR" sz="3600" dirty="0" smtClean="0">
              <a:latin typeface="Adobe Garamond Pro Bold" panose="02020702060506020403" pitchFamily="18" charset="0"/>
            </a:endParaRPr>
          </a:p>
          <a:p>
            <a:pPr lvl="1"/>
            <a:r>
              <a:rPr lang="fr-FR" sz="28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Adobe </a:t>
            </a:r>
            <a:r>
              <a:rPr lang="fr-FR" sz="2800" dirty="0" err="1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gothic</a:t>
            </a:r>
            <a:r>
              <a:rPr lang="fr-FR" sz="2800" dirty="0" smtClean="0">
                <a:latin typeface="Adobe Gothic Std B" panose="020B0800000000000000" pitchFamily="34" charset="-128"/>
                <a:ea typeface="Adobe Gothic Std B" panose="020B0800000000000000" pitchFamily="34" charset="-128"/>
              </a:rPr>
              <a:t>				</a:t>
            </a:r>
            <a:r>
              <a:rPr lang="fr-FR" sz="4000" dirty="0" smtClean="0">
                <a:latin typeface="AR DELANEY" panose="02000000000000000000" pitchFamily="2" charset="0"/>
                <a:ea typeface="Adobe Gothic Std B" panose="020B0800000000000000" pitchFamily="34" charset="-128"/>
              </a:rPr>
              <a:t>Delaney</a:t>
            </a:r>
            <a:endParaRPr lang="fr-FR" sz="4000" dirty="0" smtClean="0">
              <a:latin typeface="Adobe Gothic Std B" panose="020B0800000000000000" pitchFamily="34" charset="-128"/>
              <a:ea typeface="Adobe Gothic Std B" panose="020B0800000000000000" pitchFamily="34" charset="-128"/>
            </a:endParaRPr>
          </a:p>
          <a:p>
            <a:pPr lvl="1"/>
            <a:r>
              <a:rPr lang="fr-FR" sz="3600" dirty="0" smtClean="0">
                <a:latin typeface="AR JULIAN" panose="02000000000000000000" pitchFamily="2" charset="0"/>
                <a:ea typeface="Adobe Gothic Std B" panose="020B0800000000000000" pitchFamily="34" charset="-128"/>
              </a:rPr>
              <a:t>Julian					</a:t>
            </a:r>
            <a:r>
              <a:rPr lang="fr-FR" sz="4400" dirty="0" smtClean="0">
                <a:latin typeface="AR HERMANN" panose="02000000000000000000" pitchFamily="2" charset="0"/>
                <a:ea typeface="Adobe Gothic Std B" panose="020B0800000000000000" pitchFamily="34" charset="-128"/>
              </a:rPr>
              <a:t>Hermann</a:t>
            </a:r>
            <a:endParaRPr lang="fr-FR" sz="4400" dirty="0" smtClean="0">
              <a:latin typeface="AR JULIAN" panose="02000000000000000000" pitchFamily="2" charset="0"/>
              <a:ea typeface="Adobe Gothic Std B" panose="020B0800000000000000" pitchFamily="34" charset="-128"/>
            </a:endParaRPr>
          </a:p>
          <a:p>
            <a:pPr lvl="1"/>
            <a:r>
              <a:rPr lang="fr-FR" sz="3600" dirty="0" smtClean="0">
                <a:latin typeface="Arial Rounded MT Bold" panose="020F0704030504030204" pitchFamily="34" charset="0"/>
                <a:ea typeface="Adobe Gothic Std B" panose="020B0800000000000000" pitchFamily="34" charset="-128"/>
              </a:rPr>
              <a:t>Arial </a:t>
            </a:r>
            <a:r>
              <a:rPr lang="fr-FR" sz="3600" dirty="0" err="1" smtClean="0">
                <a:latin typeface="Arial Rounded MT Bold" panose="020F0704030504030204" pitchFamily="34" charset="0"/>
                <a:ea typeface="Adobe Gothic Std B" panose="020B0800000000000000" pitchFamily="34" charset="-128"/>
              </a:rPr>
              <a:t>rounded</a:t>
            </a:r>
            <a:r>
              <a:rPr lang="fr-FR" sz="3600" dirty="0" smtClean="0">
                <a:latin typeface="Arial Rounded MT Bold" panose="020F0704030504030204" pitchFamily="34" charset="0"/>
                <a:ea typeface="Adobe Gothic Std B" panose="020B0800000000000000" pitchFamily="34" charset="-128"/>
              </a:rPr>
              <a:t>			</a:t>
            </a:r>
            <a:r>
              <a:rPr lang="fr-FR" sz="4000" dirty="0" smtClean="0">
                <a:latin typeface="Brush Script Std" panose="03060802040607070404" pitchFamily="66" charset="0"/>
                <a:ea typeface="Adobe Gothic Std B" panose="020B0800000000000000" pitchFamily="34" charset="-128"/>
              </a:rPr>
              <a:t>Script</a:t>
            </a:r>
            <a:endParaRPr lang="fr-FR" sz="3600" dirty="0">
              <a:latin typeface="Arial Rounded MT Bold" panose="020F0704030504030204" pitchFamily="34" charset="0"/>
              <a:ea typeface="Adobe Gothic Std B" panose="020B0800000000000000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77201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Caractères avec ou sans empattement</a:t>
            </a:r>
          </a:p>
        </p:txBody>
      </p:sp>
      <p:sp>
        <p:nvSpPr>
          <p:cNvPr id="2" name="Espace réservé du numéro de diapositiv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8</a:t>
            </a:fld>
            <a:endParaRPr lang="fr-FR"/>
          </a:p>
        </p:txBody>
      </p:sp>
      <p:sp>
        <p:nvSpPr>
          <p:cNvPr id="7" name="Espace réservé du contenu 6"/>
          <p:cNvSpPr txBox="1">
            <a:spLocks noGrp="1"/>
          </p:cNvSpPr>
          <p:nvPr>
            <p:ph sz="half" idx="1"/>
          </p:nvPr>
        </p:nvSpPr>
        <p:spPr>
          <a:xfrm>
            <a:off x="680320" y="2336873"/>
            <a:ext cx="4698358" cy="2970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rial" pitchFamily="34" charset="0"/>
                <a:cs typeface="Arial" pitchFamily="34" charset="0"/>
              </a:rPr>
              <a:t>Le fer est l'élément central de la molécule d'hémoglobine et des protéines </a:t>
            </a:r>
            <a:r>
              <a:rPr lang="fr-FR" sz="2000" dirty="0" err="1">
                <a:latin typeface="Arial" pitchFamily="34" charset="0"/>
                <a:cs typeface="Arial" pitchFamily="34" charset="0"/>
              </a:rPr>
              <a:t>héminiques</a:t>
            </a:r>
            <a:r>
              <a:rPr lang="fr-FR" sz="2000" dirty="0">
                <a:latin typeface="Arial" pitchFamily="34" charset="0"/>
                <a:cs typeface="Arial" pitchFamily="34" charset="0"/>
              </a:rPr>
              <a:t>. </a:t>
            </a:r>
          </a:p>
          <a:p>
            <a:endParaRPr lang="fr-FR" sz="2000" dirty="0">
              <a:latin typeface="Arial" pitchFamily="34" charset="0"/>
              <a:cs typeface="Arial" pitchFamily="34" charset="0"/>
            </a:endParaRPr>
          </a:p>
          <a:p>
            <a:r>
              <a:rPr lang="fr-FR" sz="2000" dirty="0">
                <a:latin typeface="Arial" pitchFamily="34" charset="0"/>
                <a:cs typeface="Arial" pitchFamily="34" charset="0"/>
              </a:rPr>
              <a:t>C'est un élément indispensable de l'érythropoïèse physiologique. La carence martiale est la cause la plus fréquente d' anémie.</a:t>
            </a:r>
          </a:p>
          <a:p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Espace réservé du contenu 7"/>
          <p:cNvSpPr txBox="1">
            <a:spLocks noGrp="1"/>
          </p:cNvSpPr>
          <p:nvPr>
            <p:ph sz="half" idx="2"/>
          </p:nvPr>
        </p:nvSpPr>
        <p:spPr>
          <a:xfrm>
            <a:off x="5594123" y="2336873"/>
            <a:ext cx="4700058" cy="25724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000" dirty="0">
                <a:latin typeface="Adobe Garamond Pro" pitchFamily="18" charset="0"/>
              </a:rPr>
              <a:t>Le fer est l'élément central de la molécule d'hémoglobine et des protéines </a:t>
            </a:r>
            <a:r>
              <a:rPr lang="fr-FR" sz="2000" dirty="0" err="1">
                <a:latin typeface="Adobe Garamond Pro" pitchFamily="18" charset="0"/>
              </a:rPr>
              <a:t>héminiques</a:t>
            </a:r>
            <a:r>
              <a:rPr lang="fr-FR" sz="2000" dirty="0">
                <a:latin typeface="Adobe Garamond Pro" pitchFamily="18" charset="0"/>
              </a:rPr>
              <a:t>. </a:t>
            </a:r>
          </a:p>
          <a:p>
            <a:endParaRPr lang="fr-FR" sz="2000" dirty="0">
              <a:latin typeface="Adobe Garamond Pro" pitchFamily="18" charset="0"/>
            </a:endParaRPr>
          </a:p>
          <a:p>
            <a:r>
              <a:rPr lang="fr-FR" sz="2000" dirty="0">
                <a:latin typeface="Adobe Garamond Pro" pitchFamily="18" charset="0"/>
              </a:rPr>
              <a:t>C'est un élément indispensable de l'érythropoïèse physiologique. La carence martiale est la cause la plus fréquente d' anémie.</a:t>
            </a:r>
          </a:p>
        </p:txBody>
      </p:sp>
    </p:spTree>
    <p:extLst>
      <p:ext uri="{BB962C8B-B14F-4D97-AF65-F5344CB8AC3E}">
        <p14:creationId xmlns:p14="http://schemas.microsoft.com/office/powerpoint/2010/main" val="331181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Caractères gros et </a:t>
            </a:r>
            <a:r>
              <a:rPr lang="fr-FR" b="1" dirty="0" smtClean="0"/>
              <a:t>gras</a:t>
            </a:r>
            <a:r>
              <a:rPr lang="fr-FR" dirty="0" smtClean="0"/>
              <a:t> plus lisibles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B5B0B1-F2C8-4BBB-BA0B-2FACDE917075}" type="slidenum">
              <a:rPr lang="fr-FR" smtClean="0"/>
              <a:t>9</a:t>
            </a:fld>
            <a:endParaRPr lang="fr-FR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800327" y="2687480"/>
            <a:ext cx="2779086" cy="28981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fr-FR" b="1" u="sng" dirty="0">
                <a:latin typeface="Arial" pitchFamily="34" charset="0"/>
                <a:cs typeface="Arial" pitchFamily="34" charset="0"/>
              </a:rPr>
              <a:t>Police « Arial » :</a:t>
            </a:r>
          </a:p>
          <a:p>
            <a:pPr>
              <a:lnSpc>
                <a:spcPct val="110000"/>
              </a:lnSpc>
            </a:pPr>
            <a:r>
              <a:rPr lang="fr-FR" sz="675" dirty="0">
                <a:latin typeface="Arial" pitchFamily="34" charset="0"/>
                <a:cs typeface="Arial" pitchFamily="34" charset="0"/>
              </a:rPr>
              <a:t>9 points</a:t>
            </a:r>
          </a:p>
          <a:p>
            <a:pPr>
              <a:lnSpc>
                <a:spcPct val="110000"/>
              </a:lnSpc>
            </a:pPr>
            <a:r>
              <a:rPr lang="fr-FR" sz="900" dirty="0">
                <a:latin typeface="Arial" pitchFamily="34" charset="0"/>
                <a:cs typeface="Arial" pitchFamily="34" charset="0"/>
              </a:rPr>
              <a:t>12 points</a:t>
            </a:r>
          </a:p>
          <a:p>
            <a:pPr>
              <a:lnSpc>
                <a:spcPct val="110000"/>
              </a:lnSpc>
            </a:pPr>
            <a:r>
              <a:rPr lang="fr-FR" sz="1050" dirty="0">
                <a:latin typeface="Arial" pitchFamily="34" charset="0"/>
                <a:cs typeface="Arial" pitchFamily="34" charset="0"/>
              </a:rPr>
              <a:t>14 points</a:t>
            </a:r>
          </a:p>
          <a:p>
            <a:pPr>
              <a:lnSpc>
                <a:spcPct val="110000"/>
              </a:lnSpc>
            </a:pPr>
            <a:r>
              <a:rPr lang="fr-FR" sz="1350" dirty="0">
                <a:latin typeface="Arial" pitchFamily="34" charset="0"/>
                <a:cs typeface="Arial" pitchFamily="34" charset="0"/>
              </a:rPr>
              <a:t>18 points</a:t>
            </a:r>
          </a:p>
          <a:p>
            <a:pPr>
              <a:lnSpc>
                <a:spcPct val="110000"/>
              </a:lnSpc>
            </a:pPr>
            <a:r>
              <a:rPr lang="fr-FR" dirty="0">
                <a:latin typeface="Arial" pitchFamily="34" charset="0"/>
                <a:cs typeface="Arial" pitchFamily="34" charset="0"/>
              </a:rPr>
              <a:t>24 points</a:t>
            </a:r>
          </a:p>
          <a:p>
            <a:pPr>
              <a:lnSpc>
                <a:spcPct val="110000"/>
              </a:lnSpc>
            </a:pPr>
            <a:r>
              <a:rPr lang="fr-FR" sz="2100" dirty="0">
                <a:latin typeface="Arial" pitchFamily="34" charset="0"/>
                <a:cs typeface="Arial" pitchFamily="34" charset="0"/>
              </a:rPr>
              <a:t>28 points </a:t>
            </a:r>
          </a:p>
          <a:p>
            <a:pPr>
              <a:lnSpc>
                <a:spcPct val="110000"/>
              </a:lnSpc>
            </a:pPr>
            <a:r>
              <a:rPr lang="fr-FR" sz="2100" b="1" dirty="0">
                <a:latin typeface="Arial" pitchFamily="34" charset="0"/>
                <a:cs typeface="Arial" pitchFamily="34" charset="0"/>
              </a:rPr>
              <a:t>28 points gras</a:t>
            </a:r>
            <a:endParaRPr lang="fr-FR" sz="2100" dirty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10000"/>
              </a:lnSpc>
            </a:pPr>
            <a:r>
              <a:rPr lang="fr-FR" sz="2400" dirty="0">
                <a:latin typeface="Arial" pitchFamily="34" charset="0"/>
                <a:cs typeface="Arial" pitchFamily="34" charset="0"/>
              </a:rPr>
              <a:t>32 points </a:t>
            </a:r>
          </a:p>
          <a:p>
            <a:pPr>
              <a:lnSpc>
                <a:spcPct val="110000"/>
              </a:lnSpc>
            </a:pPr>
            <a:r>
              <a:rPr lang="fr-FR" sz="2400" b="1" dirty="0">
                <a:latin typeface="Arial" pitchFamily="34" charset="0"/>
                <a:cs typeface="Arial" pitchFamily="34" charset="0"/>
              </a:rPr>
              <a:t>32 points gras</a:t>
            </a:r>
          </a:p>
        </p:txBody>
      </p:sp>
      <p:sp>
        <p:nvSpPr>
          <p:cNvPr id="6" name="Espace réservé du contenu 5"/>
          <p:cNvSpPr txBox="1">
            <a:spLocks noGrp="1"/>
          </p:cNvSpPr>
          <p:nvPr>
            <p:ph idx="1"/>
          </p:nvPr>
        </p:nvSpPr>
        <p:spPr>
          <a:xfrm>
            <a:off x="6058234" y="2687480"/>
            <a:ext cx="4671222" cy="39206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u="sng" dirty="0">
                <a:latin typeface="Adobe Garamond Pro" pitchFamily="18" charset="0"/>
              </a:rPr>
              <a:t>Police « Adobe Garamond pro</a:t>
            </a:r>
          </a:p>
          <a:p>
            <a:r>
              <a:rPr lang="fr-FR" sz="675" dirty="0">
                <a:latin typeface="Adobe Garamond Pro" pitchFamily="18" charset="0"/>
              </a:rPr>
              <a:t>9 points</a:t>
            </a:r>
          </a:p>
          <a:p>
            <a:r>
              <a:rPr lang="fr-FR" sz="900" dirty="0">
                <a:latin typeface="Adobe Garamond Pro" pitchFamily="18" charset="0"/>
              </a:rPr>
              <a:t>12 points</a:t>
            </a:r>
          </a:p>
          <a:p>
            <a:r>
              <a:rPr lang="fr-FR" sz="1050" dirty="0">
                <a:latin typeface="Adobe Garamond Pro" pitchFamily="18" charset="0"/>
              </a:rPr>
              <a:t>14 points</a:t>
            </a:r>
          </a:p>
          <a:p>
            <a:r>
              <a:rPr lang="fr-FR" sz="1350" dirty="0">
                <a:latin typeface="Adobe Garamond Pro" pitchFamily="18" charset="0"/>
              </a:rPr>
              <a:t>18 points</a:t>
            </a:r>
          </a:p>
          <a:p>
            <a:r>
              <a:rPr lang="fr-FR" dirty="0">
                <a:latin typeface="Adobe Garamond Pro" pitchFamily="18" charset="0"/>
              </a:rPr>
              <a:t>24 points</a:t>
            </a:r>
          </a:p>
          <a:p>
            <a:r>
              <a:rPr lang="fr-FR" sz="2100" dirty="0">
                <a:latin typeface="Adobe Garamond Pro" pitchFamily="18" charset="0"/>
              </a:rPr>
              <a:t>28 points</a:t>
            </a:r>
          </a:p>
          <a:p>
            <a:pPr>
              <a:lnSpc>
                <a:spcPct val="110000"/>
              </a:lnSpc>
            </a:pPr>
            <a:r>
              <a:rPr lang="fr-FR" sz="2100" b="1" dirty="0">
                <a:latin typeface="Adobe Garamond Pro" pitchFamily="18" charset="0"/>
                <a:cs typeface="Arial" pitchFamily="34" charset="0"/>
              </a:rPr>
              <a:t>28 points gras</a:t>
            </a:r>
          </a:p>
          <a:p>
            <a:pPr>
              <a:lnSpc>
                <a:spcPct val="110000"/>
              </a:lnSpc>
            </a:pPr>
            <a:r>
              <a:rPr lang="fr-FR" sz="2400" dirty="0">
                <a:latin typeface="Adobe Garamond Pro" pitchFamily="18" charset="0"/>
                <a:cs typeface="Arial" pitchFamily="34" charset="0"/>
              </a:rPr>
              <a:t>32 points </a:t>
            </a:r>
          </a:p>
          <a:p>
            <a:pPr>
              <a:lnSpc>
                <a:spcPct val="110000"/>
              </a:lnSpc>
            </a:pPr>
            <a:r>
              <a:rPr lang="fr-FR" sz="2400" b="1" dirty="0">
                <a:latin typeface="Adobe Garamond Pro" pitchFamily="18" charset="0"/>
                <a:cs typeface="Arial" pitchFamily="34" charset="0"/>
              </a:rPr>
              <a:t>32 points gras</a:t>
            </a:r>
          </a:p>
        </p:txBody>
      </p:sp>
    </p:spTree>
    <p:extLst>
      <p:ext uri="{BB962C8B-B14F-4D97-AF65-F5344CB8AC3E}">
        <p14:creationId xmlns:p14="http://schemas.microsoft.com/office/powerpoint/2010/main" val="3903922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in">
  <a:themeElements>
    <a:clrScheme name="Palissad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TM04033917[[fn=Berlin]]</Template>
  <TotalTime>570</TotalTime>
  <Words>856</Words>
  <Application>Microsoft Office PowerPoint</Application>
  <PresentationFormat>Grand écran</PresentationFormat>
  <Paragraphs>271</Paragraphs>
  <Slides>43</Slides>
  <Notes>5</Notes>
  <HiddenSlides>0</HiddenSlides>
  <MMClips>1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43</vt:i4>
      </vt:variant>
    </vt:vector>
  </HeadingPairs>
  <TitlesOfParts>
    <vt:vector size="58" baseType="lpstr">
      <vt:lpstr>Adobe Gothic Std B</vt:lpstr>
      <vt:lpstr>Adobe Garamond Pro</vt:lpstr>
      <vt:lpstr>Adobe Garamond Pro Bold</vt:lpstr>
      <vt:lpstr>AR BLANCA</vt:lpstr>
      <vt:lpstr>AR DELANEY</vt:lpstr>
      <vt:lpstr>AR HERMANN</vt:lpstr>
      <vt:lpstr>AR JULIAN</vt:lpstr>
      <vt:lpstr>Arial</vt:lpstr>
      <vt:lpstr>Arial Rounded MT Bold</vt:lpstr>
      <vt:lpstr>Brush Script Std</vt:lpstr>
      <vt:lpstr>Calibri</vt:lpstr>
      <vt:lpstr>Century Schoolbook</vt:lpstr>
      <vt:lpstr>Tahoma</vt:lpstr>
      <vt:lpstr>Trebuchet MS</vt:lpstr>
      <vt:lpstr>Berlin</vt:lpstr>
      <vt:lpstr>DIU Pédagogie Médicale Pédagogie numérique</vt:lpstr>
      <vt:lpstr>Objectifs</vt:lpstr>
      <vt:lpstr>Les règles de présentation</vt:lpstr>
      <vt:lpstr>Principes de base</vt:lpstr>
      <vt:lpstr>Mise en pages selon règles de l’art</vt:lpstr>
      <vt:lpstr>Chemin visuel</vt:lpstr>
      <vt:lpstr>Caractères typographiques</vt:lpstr>
      <vt:lpstr>Caractères avec ou sans empattement</vt:lpstr>
      <vt:lpstr>Caractères gros et gras plus lisibles</vt:lpstr>
      <vt:lpstr>Choisir le bon alignement</vt:lpstr>
      <vt:lpstr>Choisir les couleurs</vt:lpstr>
      <vt:lpstr>Zones de repos</vt:lpstr>
      <vt:lpstr>Représentation des données  Utiliser un tableau</vt:lpstr>
      <vt:lpstr>Utiliser un graphique</vt:lpstr>
      <vt:lpstr>Ou un histogramme</vt:lpstr>
      <vt:lpstr>Préférer un schéma à du texte</vt:lpstr>
      <vt:lpstr>Quelques pièges</vt:lpstr>
      <vt:lpstr>Aider à l’observation</vt:lpstr>
      <vt:lpstr>Images numériques</vt:lpstr>
      <vt:lpstr>Images vectorielles</vt:lpstr>
      <vt:lpstr>Images matricielles </vt:lpstr>
      <vt:lpstr>Les outils de présentation</vt:lpstr>
      <vt:lpstr>Points communs  à tous les outils de présentation</vt:lpstr>
      <vt:lpstr>Les outils de présentation </vt:lpstr>
      <vt:lpstr>Les outils de présentation </vt:lpstr>
      <vt:lpstr>Les outils de présentation </vt:lpstr>
      <vt:lpstr>Nouveautés avec ppt 2013</vt:lpstr>
      <vt:lpstr>Révision : saisie manuelle</vt:lpstr>
      <vt:lpstr>Insertion d’une vidéo</vt:lpstr>
      <vt:lpstr>Présentation PowerPoint</vt:lpstr>
      <vt:lpstr>Présentation PowerPoint</vt:lpstr>
      <vt:lpstr>Aides au diaporama : Pointeurs </vt:lpstr>
      <vt:lpstr>Recherche d’une diapo spécifique</vt:lpstr>
      <vt:lpstr>Zoom sur un point</vt:lpstr>
      <vt:lpstr>Mode présentateur</vt:lpstr>
      <vt:lpstr>Présentation PowerPoint</vt:lpstr>
      <vt:lpstr>Les cours filmés</vt:lpstr>
      <vt:lpstr>Vidéo-cours</vt:lpstr>
      <vt:lpstr>Diaporama sonorisé</vt:lpstr>
      <vt:lpstr>Extrait d’un podcast</vt:lpstr>
      <vt:lpstr>Cours rich média</vt:lpstr>
      <vt:lpstr>Exemple de rich média</vt:lpstr>
      <vt:lpstr>La vidéo</vt:lpstr>
    </vt:vector>
  </TitlesOfParts>
  <Company>HP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DIU Pédagogie Médicale</dc:title>
  <dc:creator>Chantal</dc:creator>
  <cp:lastModifiedBy>Chantal</cp:lastModifiedBy>
  <cp:revision>44</cp:revision>
  <dcterms:created xsi:type="dcterms:W3CDTF">2015-12-08T05:14:35Z</dcterms:created>
  <dcterms:modified xsi:type="dcterms:W3CDTF">2016-12-08T13:09:44Z</dcterms:modified>
</cp:coreProperties>
</file>