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8" r:id="rId3"/>
    <p:sldId id="289" r:id="rId4"/>
    <p:sldId id="301" r:id="rId5"/>
    <p:sldId id="309" r:id="rId6"/>
    <p:sldId id="299" r:id="rId7"/>
    <p:sldId id="302" r:id="rId8"/>
    <p:sldId id="303" r:id="rId9"/>
    <p:sldId id="304" r:id="rId10"/>
    <p:sldId id="307" r:id="rId11"/>
  </p:sldIdLst>
  <p:sldSz cx="4608513" cy="345598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72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09" autoAdjust="0"/>
  </p:normalViewPr>
  <p:slideViewPr>
    <p:cSldViewPr>
      <p:cViewPr varScale="1">
        <p:scale>
          <a:sx n="133" d="100"/>
          <a:sy n="133" d="100"/>
        </p:scale>
        <p:origin x="13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6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19619-DE8F-440B-B1BA-B5FBDE57C03E}" type="datetimeFigureOut">
              <a:rPr lang="fr-FR" smtClean="0"/>
              <a:pPr/>
              <a:t>19/05/2019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B4DEB-01DB-4C25-8E17-915BFB1B4C0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537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B4DEB-01DB-4C25-8E17-915BFB1B4C0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670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B4DEB-01DB-4C25-8E17-915BFB1B4C0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2047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B4DEB-01DB-4C25-8E17-915BFB1B4C0F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84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B4DEB-01DB-4C25-8E17-915BFB1B4C0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046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erge.weber@univ-lorraine.f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mailto:serge.weber@univ-Lorraine.f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3"/>
          <p:cNvSpPr/>
          <p:nvPr/>
        </p:nvSpPr>
        <p:spPr>
          <a:xfrm>
            <a:off x="4513960" y="472548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513960" y="453498"/>
            <a:ext cx="12700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262" y="173233"/>
            <a:ext cx="850900" cy="317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2694" y="835073"/>
            <a:ext cx="4068961" cy="2170081"/>
          </a:xfrm>
          <a:prstGeom prst="rect">
            <a:avLst/>
          </a:prstGeom>
          <a:solidFill>
            <a:srgbClr val="FFC000">
              <a:alpha val="58000"/>
            </a:srgb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1600"/>
              </a:lnSpc>
              <a:tabLst>
                <a:tab pos="254000" algn="l"/>
                <a:tab pos="381000" algn="l"/>
                <a:tab pos="711200" algn="l"/>
                <a:tab pos="1079500" algn="l"/>
                <a:tab pos="1130300" algn="l"/>
              </a:tabLst>
            </a:pPr>
            <a:r>
              <a:rPr lang="en-US" altLang="zh-CN" dirty="0" smtClean="0"/>
              <a:t>				</a:t>
            </a:r>
          </a:p>
          <a:p>
            <a:pPr algn="ctr">
              <a:lnSpc>
                <a:spcPts val="1600"/>
              </a:lnSpc>
              <a:tabLst>
                <a:tab pos="254000" algn="l"/>
                <a:tab pos="381000" algn="l"/>
                <a:tab pos="711200" algn="l"/>
                <a:tab pos="1079500" algn="l"/>
                <a:tab pos="1130300" algn="l"/>
              </a:tabLst>
            </a:pPr>
            <a:r>
              <a:rPr lang="en-US" altLang="zh-CN" sz="1721" b="1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Conduite</a:t>
            </a:r>
            <a:r>
              <a:rPr lang="en-US" altLang="zh-CN" sz="1721" b="1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et supervision des </a:t>
            </a:r>
            <a:r>
              <a:rPr lang="en-US" altLang="zh-CN" sz="1721" b="1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Systèmes</a:t>
            </a:r>
            <a:r>
              <a:rPr lang="en-US" altLang="zh-CN" sz="1721" b="1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721" b="1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172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721" b="1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EEA </a:t>
            </a:r>
          </a:p>
          <a:p>
            <a:pPr algn="ctr"/>
            <a:endParaRPr lang="en-US" altLang="zh-CN" dirty="0" smtClean="0"/>
          </a:p>
          <a:p>
            <a:pPr lvl="1"/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double </a:t>
            </a: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diplôme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: </a:t>
            </a: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d’Ingénieur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+ Master EEA </a:t>
            </a:r>
            <a:endParaRPr lang="en-US" altLang="zh-CN" sz="1434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 lvl="1"/>
            <a:endParaRPr lang="en-US" altLang="zh-CN" sz="1434" dirty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 lvl="1"/>
            <a:r>
              <a:rPr lang="en-US" altLang="zh-CN" sz="14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double </a:t>
            </a:r>
            <a:r>
              <a:rPr lang="en-US" altLang="zh-CN" sz="1400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compétence</a:t>
            </a:r>
            <a:r>
              <a:rPr lang="en-US" altLang="zh-CN" sz="14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: </a:t>
            </a:r>
            <a:r>
              <a:rPr lang="en-US" altLang="zh-CN" sz="1400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Conduite</a:t>
            </a:r>
            <a:r>
              <a:rPr lang="en-US" altLang="zh-CN" sz="14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automatisée</a:t>
            </a:r>
            <a:r>
              <a:rPr lang="en-US" altLang="zh-CN" sz="14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et </a:t>
            </a:r>
            <a:r>
              <a:rPr lang="en-US" altLang="zh-CN" sz="1400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électronique</a:t>
            </a:r>
            <a:r>
              <a:rPr lang="en-US" altLang="zh-CN" sz="14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embarquée</a:t>
            </a:r>
            <a:endParaRPr lang="en-US" altLang="zh-CN" sz="1400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 algn="ctr">
              <a:lnSpc>
                <a:spcPts val="1400"/>
              </a:lnSpc>
              <a:tabLst>
                <a:tab pos="254000" algn="l"/>
                <a:tab pos="381000" algn="l"/>
                <a:tab pos="711200" algn="l"/>
                <a:tab pos="1079500" algn="l"/>
                <a:tab pos="1130300" algn="l"/>
              </a:tabLst>
            </a:pPr>
            <a:r>
              <a:rPr lang="en-US" altLang="zh-CN" dirty="0" smtClean="0"/>
              <a:t>	</a:t>
            </a:r>
            <a:endParaRPr lang="en-US" altLang="zh-CN" sz="996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 algn="ctr">
              <a:lnSpc>
                <a:spcPts val="1400"/>
              </a:lnSpc>
              <a:tabLst>
                <a:tab pos="254000" algn="l"/>
                <a:tab pos="381000" algn="l"/>
                <a:tab pos="711200" algn="l"/>
                <a:tab pos="1079500" algn="l"/>
                <a:tab pos="1130300" algn="l"/>
              </a:tabLst>
            </a:pPr>
            <a:endParaRPr lang="en-US" altLang="zh-CN" sz="996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0" y="3236264"/>
            <a:ext cx="4608512" cy="238527"/>
          </a:xfrm>
          <a:prstGeom prst="rect">
            <a:avLst/>
          </a:prstGeom>
          <a:solidFill>
            <a:srgbClr val="FFC000">
              <a:alpha val="61000"/>
            </a:srgbClr>
          </a:solidFill>
        </p:spPr>
        <p:txBody>
          <a:bodyPr wrap="square" lIns="0" tIns="0" rIns="0" rtlCol="0" anchor="ctr" anchorCtr="1">
            <a:spAutoFit/>
          </a:bodyPr>
          <a:lstStyle/>
          <a:p>
            <a:pPr algn="ctr">
              <a:lnSpc>
                <a:spcPts val="500"/>
              </a:lnSpc>
              <a:tabLst/>
            </a:pPr>
            <a:endParaRPr lang="en-US" altLang="zh-CN" sz="597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 algn="ctr">
              <a:lnSpc>
                <a:spcPts val="500"/>
              </a:lnSpc>
              <a:tabLst/>
            </a:pPr>
            <a:r>
              <a:rPr lang="en-US" altLang="zh-CN" sz="597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597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597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597" dirty="0" smtClean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  <a:p>
            <a:pPr algn="ctr">
              <a:lnSpc>
                <a:spcPts val="500"/>
              </a:lnSpc>
              <a:tabLst/>
            </a:pPr>
            <a:endParaRPr lang="en-US" altLang="zh-CN" sz="597" dirty="0" smtClean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  <p:pic>
        <p:nvPicPr>
          <p:cNvPr id="19" name="Picture 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33350"/>
            <a:ext cx="1306106" cy="45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1618456" y="205283"/>
            <a:ext cx="2819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fr-FR" sz="1200" b="1" i="1" u="sng" dirty="0" err="1" smtClean="0">
                <a:solidFill>
                  <a:srgbClr val="0000FF"/>
                </a:solidFill>
              </a:rPr>
              <a:t>Polytech</a:t>
            </a:r>
            <a:r>
              <a:rPr lang="fr-FR" sz="1200" b="1" i="1" u="sng" dirty="0" smtClean="0">
                <a:solidFill>
                  <a:srgbClr val="0000FF"/>
                </a:solidFill>
              </a:rPr>
              <a:t> Nancy -FST</a:t>
            </a:r>
            <a:endParaRPr lang="fr-FR" sz="1200" i="1" u="sng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65" y="-12"/>
            <a:ext cx="4607474" cy="321500"/>
          </a:xfrm>
          <a:custGeom>
            <a:avLst/>
            <a:gdLst>
              <a:gd name="connsiteX0" fmla="*/ 0 w 4608004"/>
              <a:gd name="connsiteY0" fmla="*/ 321500 h 321500"/>
              <a:gd name="connsiteX1" fmla="*/ 4608004 w 4608004"/>
              <a:gd name="connsiteY1" fmla="*/ 321500 h 321500"/>
              <a:gd name="connsiteX2" fmla="*/ 4608004 w 4608004"/>
              <a:gd name="connsiteY2" fmla="*/ 0 h 321500"/>
              <a:gd name="connsiteX3" fmla="*/ 0 w 4608004"/>
              <a:gd name="connsiteY3" fmla="*/ 0 h 321500"/>
              <a:gd name="connsiteX4" fmla="*/ 0 w 4608004"/>
              <a:gd name="connsiteY4" fmla="*/ 321500 h 32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21500">
                <a:moveTo>
                  <a:pt x="0" y="321500"/>
                </a:moveTo>
                <a:lnTo>
                  <a:pt x="4608004" y="321500"/>
                </a:lnTo>
                <a:lnTo>
                  <a:pt x="4608004" y="0"/>
                </a:lnTo>
                <a:lnTo>
                  <a:pt x="0" y="0"/>
                </a:lnTo>
                <a:lnTo>
                  <a:pt x="0" y="3215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8" name="Freeform 3"/>
          <p:cNvSpPr/>
          <p:nvPr/>
        </p:nvSpPr>
        <p:spPr>
          <a:xfrm>
            <a:off x="4513705" y="801588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B0B0B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9" name="Freeform 3"/>
          <p:cNvSpPr/>
          <p:nvPr/>
        </p:nvSpPr>
        <p:spPr>
          <a:xfrm>
            <a:off x="4513705" y="788888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CFCFC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0" name="Freeform 3"/>
          <p:cNvSpPr/>
          <p:nvPr/>
        </p:nvSpPr>
        <p:spPr>
          <a:xfrm>
            <a:off x="4513705" y="776189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1" name="Freeform 3"/>
          <p:cNvSpPr/>
          <p:nvPr/>
        </p:nvSpPr>
        <p:spPr>
          <a:xfrm>
            <a:off x="4513705" y="757138"/>
            <a:ext cx="12699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2" name="Freeform 3"/>
          <p:cNvSpPr/>
          <p:nvPr/>
        </p:nvSpPr>
        <p:spPr>
          <a:xfrm>
            <a:off x="265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21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3" name="Freeform 3"/>
          <p:cNvSpPr/>
          <p:nvPr/>
        </p:nvSpPr>
        <p:spPr>
          <a:xfrm>
            <a:off x="1536064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9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4" name="Freeform 3"/>
          <p:cNvSpPr/>
          <p:nvPr/>
        </p:nvSpPr>
        <p:spPr>
          <a:xfrm>
            <a:off x="3071864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D0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2" name="TextBox 1"/>
          <p:cNvSpPr txBox="1"/>
          <p:nvPr/>
        </p:nvSpPr>
        <p:spPr>
          <a:xfrm>
            <a:off x="90727" y="25293"/>
            <a:ext cx="4427334" cy="610419"/>
          </a:xfrm>
          <a:prstGeom prst="rect">
            <a:avLst/>
          </a:prstGeom>
          <a:noFill/>
        </p:spPr>
        <p:txBody>
          <a:bodyPr wrap="square" lIns="0" tIns="0" rIns="0" bIns="45716" rtlCol="0">
            <a:spAutoFit/>
          </a:bodyPr>
          <a:lstStyle/>
          <a:p>
            <a:pPr>
              <a:lnSpc>
                <a:spcPts val="1999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209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Informations</a:t>
            </a:r>
            <a:r>
              <a:rPr lang="en-US" altLang="zh-CN" sz="1209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209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pratiques</a:t>
            </a:r>
            <a:r>
              <a:rPr lang="en-US" altLang="zh-CN" sz="1209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:</a:t>
            </a:r>
            <a:endParaRPr lang="en-US" altLang="zh-CN" sz="907" dirty="0"/>
          </a:p>
          <a:p>
            <a:pPr>
              <a:lnSpc>
                <a:spcPts val="1000"/>
              </a:lnSpc>
            </a:pPr>
            <a:endParaRPr lang="en-US" altLang="zh-CN" sz="605" dirty="0"/>
          </a:p>
          <a:p>
            <a:pPr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907" dirty="0"/>
              <a:t>	 </a:t>
            </a:r>
            <a:r>
              <a:rPr lang="en-US" altLang="zh-CN" sz="806" dirty="0">
                <a:latin typeface="Tahoma" pitchFamily="34" charset="0"/>
                <a:cs typeface="Tahoma" pitchFamily="34" charset="0"/>
              </a:rPr>
              <a:t>			</a:t>
            </a:r>
            <a:endParaRPr lang="en-US" altLang="zh-CN" sz="1209" dirty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1945769" y="3352800"/>
            <a:ext cx="705321" cy="112656"/>
          </a:xfrm>
          <a:prstGeom prst="rect">
            <a:avLst/>
          </a:prstGeom>
          <a:noFill/>
        </p:spPr>
        <p:txBody>
          <a:bodyPr wrap="none" lIns="0" tIns="0" rIns="0" bIns="45716" rtlCol="0">
            <a:spAutoFit/>
          </a:bodyPr>
          <a:lstStyle/>
          <a:p>
            <a:pPr algn="ctr">
              <a:lnSpc>
                <a:spcPts val="500"/>
              </a:lnSpc>
              <a:tabLst/>
            </a:pPr>
            <a:r>
              <a:rPr lang="en-US" altLang="zh-CN" sz="700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700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700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700" dirty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  <p:pic>
        <p:nvPicPr>
          <p:cNvPr id="24" name="Picture 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698" y="3023394"/>
            <a:ext cx="761912" cy="26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92300" y="594339"/>
            <a:ext cx="442140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Contacts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/>
              <a:t>Relations avec </a:t>
            </a:r>
            <a:r>
              <a:rPr lang="fr-FR" sz="1100" dirty="0" err="1" smtClean="0"/>
              <a:t>Polytech</a:t>
            </a:r>
            <a:r>
              <a:rPr lang="fr-FR" sz="1100" dirty="0"/>
              <a:t> </a:t>
            </a:r>
            <a:r>
              <a:rPr lang="fr-FR" sz="1100" dirty="0" smtClean="0"/>
              <a:t>: Serge Weber (</a:t>
            </a:r>
            <a:r>
              <a:rPr lang="fr-FR" sz="1100" dirty="0" smtClean="0">
                <a:hlinkClick r:id="rId4"/>
              </a:rPr>
              <a:t>serge.weber@univ-lorraine.fr</a:t>
            </a:r>
            <a:r>
              <a:rPr lang="fr-FR" sz="1100" dirty="0" smtClean="0"/>
              <a:t>) Institut Jean Lamour (</a:t>
            </a:r>
            <a:r>
              <a:rPr lang="fr-FR" sz="1100" dirty="0" err="1" smtClean="0"/>
              <a:t>artem</a:t>
            </a:r>
            <a:r>
              <a:rPr lang="fr-FR" sz="1100" dirty="0" smtClean="0"/>
              <a:t>), FST bat 1</a:t>
            </a:r>
            <a:r>
              <a:rPr lang="fr-FR" sz="1100" baseline="30000" dirty="0" smtClean="0"/>
              <a:t>er</a:t>
            </a:r>
            <a:r>
              <a:rPr lang="fr-FR" sz="1100" dirty="0" smtClean="0"/>
              <a:t> cycle 7</a:t>
            </a:r>
            <a:r>
              <a:rPr lang="fr-FR" sz="1100" baseline="30000" dirty="0" smtClean="0"/>
              <a:t>ème</a:t>
            </a:r>
            <a:r>
              <a:rPr lang="fr-FR" sz="1100" dirty="0" smtClean="0"/>
              <a:t> et. Bureau 720.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smtClean="0"/>
              <a:t>Secrétariat du master : Christine </a:t>
            </a:r>
            <a:r>
              <a:rPr lang="fr-FR" sz="1100" dirty="0" err="1" smtClean="0"/>
              <a:t>Daudens</a:t>
            </a:r>
            <a:r>
              <a:rPr lang="fr-FR" sz="1100" dirty="0"/>
              <a:t> FST bat 1</a:t>
            </a:r>
            <a:r>
              <a:rPr lang="fr-FR" sz="1100" baseline="30000" dirty="0"/>
              <a:t>er</a:t>
            </a:r>
            <a:r>
              <a:rPr lang="fr-FR" sz="1100" dirty="0"/>
              <a:t> cycle 7</a:t>
            </a:r>
            <a:r>
              <a:rPr lang="fr-FR" sz="1100" baseline="30000" dirty="0"/>
              <a:t>ème</a:t>
            </a:r>
            <a:r>
              <a:rPr lang="fr-FR" sz="1100" dirty="0"/>
              <a:t> et. Bureau 728 tel : 03 72 74 25 54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04998" y="1735876"/>
            <a:ext cx="44214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Modalités d’inscription :</a:t>
            </a:r>
          </a:p>
          <a:p>
            <a:pPr marL="143989" indent="-143989">
              <a:buFont typeface="Arial" panose="020B0604020202020204" pitchFamily="34" charset="0"/>
              <a:buChar char="•"/>
            </a:pPr>
            <a:r>
              <a:rPr lang="fr-FR" sz="1100" dirty="0" smtClean="0"/>
              <a:t>Date limite d’inscription en </a:t>
            </a:r>
            <a:r>
              <a:rPr lang="fr-FR" sz="1100" dirty="0" smtClean="0"/>
              <a:t>2019 </a:t>
            </a:r>
            <a:r>
              <a:rPr lang="fr-FR" sz="1100" dirty="0" smtClean="0"/>
              <a:t>: </a:t>
            </a:r>
            <a:r>
              <a:rPr lang="fr-FR" sz="1100" dirty="0" smtClean="0"/>
              <a:t>début </a:t>
            </a:r>
            <a:r>
              <a:rPr lang="fr-FR" sz="1100" dirty="0" smtClean="0"/>
              <a:t>juillet</a:t>
            </a:r>
          </a:p>
          <a:p>
            <a:pPr marL="143989" indent="-143989">
              <a:buFont typeface="Arial" panose="020B0604020202020204" pitchFamily="34" charset="0"/>
              <a:buChar char="•"/>
            </a:pPr>
            <a:r>
              <a:rPr lang="fr-FR" sz="1100" dirty="0" smtClean="0"/>
              <a:t>Inscription </a:t>
            </a:r>
            <a:r>
              <a:rPr lang="fr-FR" sz="1100" dirty="0"/>
              <a:t>en ligne sur le site de la FST </a:t>
            </a:r>
            <a:endParaRPr lang="fr-FR" sz="1100" dirty="0" smtClean="0"/>
          </a:p>
          <a:p>
            <a:pPr marL="143989" indent="-143989">
              <a:buFont typeface="Arial" panose="020B0604020202020204" pitchFamily="34" charset="0"/>
              <a:buChar char="•"/>
            </a:pPr>
            <a:r>
              <a:rPr lang="fr-FR" sz="1100" dirty="0" err="1" smtClean="0"/>
              <a:t>ecandidat</a:t>
            </a:r>
            <a:endParaRPr lang="fr-FR" sz="1100" dirty="0" smtClean="0"/>
          </a:p>
        </p:txBody>
      </p:sp>
    </p:spTree>
    <p:extLst>
      <p:ext uri="{BB962C8B-B14F-4D97-AF65-F5344CB8AC3E}">
        <p14:creationId xmlns:p14="http://schemas.microsoft.com/office/powerpoint/2010/main" val="366729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4608004" cy="3456000"/>
          </a:xfrm>
          <a:custGeom>
            <a:avLst/>
            <a:gdLst>
              <a:gd name="connsiteX0" fmla="*/ 0 w 4608004"/>
              <a:gd name="connsiteY0" fmla="*/ 3456000 h 3456000"/>
              <a:gd name="connsiteX1" fmla="*/ 4608004 w 4608004"/>
              <a:gd name="connsiteY1" fmla="*/ 3456000 h 3456000"/>
              <a:gd name="connsiteX2" fmla="*/ 4608004 w 4608004"/>
              <a:gd name="connsiteY2" fmla="*/ 0 h 3456000"/>
              <a:gd name="connsiteX3" fmla="*/ 0 w 4608004"/>
              <a:gd name="connsiteY3" fmla="*/ 0 h 3456000"/>
              <a:gd name="connsiteX4" fmla="*/ 0 w 4608004"/>
              <a:gd name="connsiteY4" fmla="*/ 3456000 h 3456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456000">
                <a:moveTo>
                  <a:pt x="0" y="3456000"/>
                </a:moveTo>
                <a:lnTo>
                  <a:pt x="4608004" y="3456000"/>
                </a:lnTo>
                <a:lnTo>
                  <a:pt x="4608004" y="0"/>
                </a:lnTo>
                <a:lnTo>
                  <a:pt x="0" y="0"/>
                </a:lnTo>
                <a:lnTo>
                  <a:pt x="0" y="3456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0" y="-12"/>
            <a:ext cx="4608004" cy="321500"/>
          </a:xfrm>
          <a:custGeom>
            <a:avLst/>
            <a:gdLst>
              <a:gd name="connsiteX0" fmla="*/ 0 w 4608004"/>
              <a:gd name="connsiteY0" fmla="*/ 321500 h 321500"/>
              <a:gd name="connsiteX1" fmla="*/ 4608004 w 4608004"/>
              <a:gd name="connsiteY1" fmla="*/ 321500 h 321500"/>
              <a:gd name="connsiteX2" fmla="*/ 4608004 w 4608004"/>
              <a:gd name="connsiteY2" fmla="*/ 0 h 321500"/>
              <a:gd name="connsiteX3" fmla="*/ 0 w 4608004"/>
              <a:gd name="connsiteY3" fmla="*/ 0 h 321500"/>
              <a:gd name="connsiteX4" fmla="*/ 0 w 4608004"/>
              <a:gd name="connsiteY4" fmla="*/ 321500 h 32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21500">
                <a:moveTo>
                  <a:pt x="0" y="321500"/>
                </a:moveTo>
                <a:lnTo>
                  <a:pt x="4608004" y="321500"/>
                </a:lnTo>
                <a:lnTo>
                  <a:pt x="4608004" y="0"/>
                </a:lnTo>
                <a:lnTo>
                  <a:pt x="0" y="0"/>
                </a:lnTo>
                <a:lnTo>
                  <a:pt x="0" y="3215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Freeform 3"/>
          <p:cNvSpPr/>
          <p:nvPr/>
        </p:nvSpPr>
        <p:spPr>
          <a:xfrm>
            <a:off x="87743" y="764438"/>
            <a:ext cx="4432566" cy="194057"/>
          </a:xfrm>
          <a:custGeom>
            <a:avLst/>
            <a:gdLst>
              <a:gd name="connsiteX0" fmla="*/ 0 w 4432566"/>
              <a:gd name="connsiteY0" fmla="*/ 50800 h 194057"/>
              <a:gd name="connsiteX1" fmla="*/ 50800 w 4432566"/>
              <a:gd name="connsiteY1" fmla="*/ 0 h 194057"/>
              <a:gd name="connsiteX2" fmla="*/ 4381765 w 4432566"/>
              <a:gd name="connsiteY2" fmla="*/ 0 h 194057"/>
              <a:gd name="connsiteX3" fmla="*/ 4432566 w 4432566"/>
              <a:gd name="connsiteY3" fmla="*/ 50800 h 194057"/>
              <a:gd name="connsiteX4" fmla="*/ 4432566 w 4432566"/>
              <a:gd name="connsiteY4" fmla="*/ 194057 h 194057"/>
              <a:gd name="connsiteX5" fmla="*/ 0 w 4432566"/>
              <a:gd name="connsiteY5" fmla="*/ 194057 h 194057"/>
              <a:gd name="connsiteX6" fmla="*/ 0 w 4432566"/>
              <a:gd name="connsiteY6" fmla="*/ 50800 h 19405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4432566" h="194057">
                <a:moveTo>
                  <a:pt x="0" y="50800"/>
                </a:moveTo>
                <a:cubicBezTo>
                  <a:pt x="0" y="22860"/>
                  <a:pt x="22860" y="0"/>
                  <a:pt x="50800" y="0"/>
                </a:cubicBezTo>
                <a:lnTo>
                  <a:pt x="4381765" y="0"/>
                </a:lnTo>
                <a:cubicBezTo>
                  <a:pt x="4409706" y="0"/>
                  <a:pt x="4432566" y="22860"/>
                  <a:pt x="4432566" y="50800"/>
                </a:cubicBezTo>
                <a:lnTo>
                  <a:pt x="4432566" y="194057"/>
                </a:lnTo>
                <a:lnTo>
                  <a:pt x="0" y="194057"/>
                </a:lnTo>
                <a:lnTo>
                  <a:pt x="0" y="508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513960" y="8277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B0B0B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513960" y="8150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CFCFC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513960" y="8023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513960" y="783255"/>
            <a:ext cx="12700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0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21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1535976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9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071952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D0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94672" y="113576"/>
            <a:ext cx="4412360" cy="122597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Master</a:t>
            </a:r>
            <a:r>
              <a:rPr lang="en-US" altLang="zh-CN" sz="143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EEA </a:t>
            </a:r>
            <a:r>
              <a:rPr lang="en-US" altLang="zh-CN" sz="1400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Electronque</a:t>
            </a:r>
            <a:r>
              <a:rPr lang="en-US" altLang="zh-CN" sz="14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Energie</a:t>
            </a:r>
            <a:r>
              <a:rPr lang="en-US" altLang="zh-CN" sz="14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électrique</a:t>
            </a:r>
            <a:r>
              <a:rPr lang="en-US" altLang="zh-CN" sz="14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00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Automatique</a:t>
            </a:r>
            <a:endParaRPr lang="en-US" altLang="zh-CN" sz="1400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2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dirty="0" smtClean="0"/>
              <a:t>	</a:t>
            </a:r>
            <a:r>
              <a:rPr lang="en-US" altLang="zh-CN" sz="12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Structure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de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la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mention</a:t>
            </a:r>
          </a:p>
          <a:p>
            <a:pPr>
              <a:lnSpc>
                <a:spcPts val="12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200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5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dirty="0" smtClean="0"/>
              <a:t>	</a:t>
            </a:r>
            <a:r>
              <a:rPr lang="en-US" altLang="zh-CN" dirty="0" smtClean="0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4</a:t>
            </a:r>
            <a:r>
              <a:rPr lang="en-US" altLang="zh-CN" dirty="0" smtClean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dirty="0" err="1" smtClean="0">
                <a:ea typeface="Tahoma" pitchFamily="34" charset="0"/>
                <a:cs typeface="Tahoma" pitchFamily="34" charset="0"/>
              </a:rPr>
              <a:t>parcours</a:t>
            </a:r>
            <a:r>
              <a:rPr lang="en-US" altLang="zh-CN" dirty="0">
                <a:ea typeface="Tahoma" pitchFamily="34" charset="0"/>
                <a:cs typeface="Tahoma" pitchFamily="34" charset="0"/>
              </a:rPr>
              <a:t> </a:t>
            </a:r>
            <a:r>
              <a:rPr lang="en-US" altLang="zh-CN" dirty="0" smtClean="0">
                <a:ea typeface="Tahoma" pitchFamily="34" charset="0"/>
                <a:cs typeface="Tahoma" pitchFamily="34" charset="0"/>
              </a:rPr>
              <a:t>types </a:t>
            </a:r>
            <a:r>
              <a:rPr lang="en-US" altLang="zh-CN" dirty="0" smtClean="0">
                <a:solidFill>
                  <a:srgbClr val="000000"/>
                </a:solidFill>
                <a:cs typeface="Tahoma" pitchFamily="18" charset="0"/>
              </a:rPr>
              <a:t>à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cs typeface="Tahoma" pitchFamily="18" charset="0"/>
              </a:rPr>
              <a:t>Metz</a:t>
            </a:r>
            <a:endParaRPr lang="en-US" altLang="zh-CN" sz="1600" dirty="0" smtClean="0">
              <a:solidFill>
                <a:srgbClr val="000000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138293" y="1363197"/>
            <a:ext cx="4342007" cy="132343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endParaRPr lang="fr-FR" sz="900" i="1" dirty="0" smtClean="0"/>
          </a:p>
          <a:p>
            <a:endParaRPr lang="fr-FR" sz="900" i="1" dirty="0" smtClean="0"/>
          </a:p>
          <a:p>
            <a:endParaRPr lang="fr-FR" sz="900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i="1" dirty="0" smtClean="0"/>
              <a:t>Capteurs Intelligents et Micro-nano-technologies –CIM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i="1" u="sng" dirty="0" smtClean="0">
                <a:solidFill>
                  <a:srgbClr val="FF0000"/>
                </a:solidFill>
              </a:rPr>
              <a:t>Electronique Embarquée – </a:t>
            </a:r>
            <a:r>
              <a:rPr lang="fr-FR" sz="1400" i="1" u="sng" dirty="0" err="1" smtClean="0">
                <a:solidFill>
                  <a:srgbClr val="FF0000"/>
                </a:solidFill>
              </a:rPr>
              <a:t>EmB</a:t>
            </a:r>
            <a:r>
              <a:rPr lang="fr-FR" sz="1400" i="1" u="sng" dirty="0" smtClean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i="1" dirty="0" smtClean="0"/>
              <a:t>Energie Electrique – EE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i="1" dirty="0" smtClean="0"/>
              <a:t>Contrôle de l’efficacité énergétique – CEE</a:t>
            </a:r>
            <a:endParaRPr lang="en-US" altLang="zh-CN" sz="1200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138293" y="1456237"/>
            <a:ext cx="2439642" cy="30264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000"/>
              </a:lnSpc>
              <a:tabLst>
                <a:tab pos="279400" algn="l"/>
              </a:tabLst>
            </a:pPr>
            <a:r>
              <a:rPr lang="en-US" altLang="zh-CN" dirty="0">
                <a:ea typeface="Tahoma" pitchFamily="34" charset="0"/>
                <a:cs typeface="Tahoma" pitchFamily="34" charset="0"/>
              </a:rPr>
              <a:t>4 </a:t>
            </a:r>
            <a:r>
              <a:rPr lang="en-US" altLang="zh-CN" dirty="0" err="1">
                <a:ea typeface="Tahoma" pitchFamily="34" charset="0"/>
                <a:cs typeface="Tahoma" pitchFamily="34" charset="0"/>
              </a:rPr>
              <a:t>parcours</a:t>
            </a:r>
            <a:r>
              <a:rPr lang="en-US" altLang="zh-CN" dirty="0">
                <a:ea typeface="Tahoma" pitchFamily="34" charset="0"/>
                <a:cs typeface="Tahoma" pitchFamily="34" charset="0"/>
              </a:rPr>
              <a:t> types à Nancy, </a:t>
            </a:r>
            <a:endParaRPr lang="en-US" altLang="zh-CN" sz="1400" dirty="0" smtClean="0">
              <a:cs typeface="Tahoma" pitchFamily="18" charset="0"/>
            </a:endParaRPr>
          </a:p>
          <a:p>
            <a:pPr>
              <a:lnSpc>
                <a:spcPts val="1000"/>
              </a:lnSpc>
              <a:tabLst>
                <a:tab pos="279400" algn="l"/>
              </a:tabLst>
            </a:pPr>
            <a:endParaRPr lang="en-US" altLang="zh-CN" sz="1400" dirty="0" smtClean="0">
              <a:cs typeface="Tahoma" pitchFamily="18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>
            <a:off x="1972193" y="3352800"/>
            <a:ext cx="604333" cy="1102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00"/>
              </a:lnSpc>
              <a:tabLst/>
            </a:pP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597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597" dirty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  <p:pic>
        <p:nvPicPr>
          <p:cNvPr id="31" name="Picture 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50" y="3008516"/>
            <a:ext cx="762000" cy="26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4608004" cy="3456000"/>
          </a:xfrm>
          <a:custGeom>
            <a:avLst/>
            <a:gdLst>
              <a:gd name="connsiteX0" fmla="*/ 0 w 4608004"/>
              <a:gd name="connsiteY0" fmla="*/ 3456000 h 3456000"/>
              <a:gd name="connsiteX1" fmla="*/ 4608004 w 4608004"/>
              <a:gd name="connsiteY1" fmla="*/ 3456000 h 3456000"/>
              <a:gd name="connsiteX2" fmla="*/ 4608004 w 4608004"/>
              <a:gd name="connsiteY2" fmla="*/ 0 h 3456000"/>
              <a:gd name="connsiteX3" fmla="*/ 0 w 4608004"/>
              <a:gd name="connsiteY3" fmla="*/ 0 h 3456000"/>
              <a:gd name="connsiteX4" fmla="*/ 0 w 4608004"/>
              <a:gd name="connsiteY4" fmla="*/ 3456000 h 3456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456000">
                <a:moveTo>
                  <a:pt x="0" y="3456000"/>
                </a:moveTo>
                <a:lnTo>
                  <a:pt x="4608004" y="3456000"/>
                </a:lnTo>
                <a:lnTo>
                  <a:pt x="4608004" y="0"/>
                </a:lnTo>
                <a:lnTo>
                  <a:pt x="0" y="0"/>
                </a:lnTo>
                <a:lnTo>
                  <a:pt x="0" y="3456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0" y="-12"/>
            <a:ext cx="4608004" cy="321500"/>
          </a:xfrm>
          <a:custGeom>
            <a:avLst/>
            <a:gdLst>
              <a:gd name="connsiteX0" fmla="*/ 0 w 4608004"/>
              <a:gd name="connsiteY0" fmla="*/ 321500 h 321500"/>
              <a:gd name="connsiteX1" fmla="*/ 4608004 w 4608004"/>
              <a:gd name="connsiteY1" fmla="*/ 321500 h 321500"/>
              <a:gd name="connsiteX2" fmla="*/ 4608004 w 4608004"/>
              <a:gd name="connsiteY2" fmla="*/ 0 h 321500"/>
              <a:gd name="connsiteX3" fmla="*/ 0 w 4608004"/>
              <a:gd name="connsiteY3" fmla="*/ 0 h 321500"/>
              <a:gd name="connsiteX4" fmla="*/ 0 w 4608004"/>
              <a:gd name="connsiteY4" fmla="*/ 321500 h 32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21500">
                <a:moveTo>
                  <a:pt x="0" y="321500"/>
                </a:moveTo>
                <a:lnTo>
                  <a:pt x="4608004" y="321500"/>
                </a:lnTo>
                <a:lnTo>
                  <a:pt x="4608004" y="0"/>
                </a:lnTo>
                <a:lnTo>
                  <a:pt x="0" y="0"/>
                </a:lnTo>
                <a:lnTo>
                  <a:pt x="0" y="3215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Freeform 3"/>
          <p:cNvSpPr/>
          <p:nvPr/>
        </p:nvSpPr>
        <p:spPr>
          <a:xfrm>
            <a:off x="81131" y="479254"/>
            <a:ext cx="4432566" cy="194057"/>
          </a:xfrm>
          <a:custGeom>
            <a:avLst/>
            <a:gdLst>
              <a:gd name="connsiteX0" fmla="*/ 0 w 4432566"/>
              <a:gd name="connsiteY0" fmla="*/ 50800 h 194057"/>
              <a:gd name="connsiteX1" fmla="*/ 50800 w 4432566"/>
              <a:gd name="connsiteY1" fmla="*/ 0 h 194057"/>
              <a:gd name="connsiteX2" fmla="*/ 4381765 w 4432566"/>
              <a:gd name="connsiteY2" fmla="*/ 0 h 194057"/>
              <a:gd name="connsiteX3" fmla="*/ 4432566 w 4432566"/>
              <a:gd name="connsiteY3" fmla="*/ 50800 h 194057"/>
              <a:gd name="connsiteX4" fmla="*/ 4432566 w 4432566"/>
              <a:gd name="connsiteY4" fmla="*/ 194057 h 194057"/>
              <a:gd name="connsiteX5" fmla="*/ 0 w 4432566"/>
              <a:gd name="connsiteY5" fmla="*/ 194057 h 194057"/>
              <a:gd name="connsiteX6" fmla="*/ 0 w 4432566"/>
              <a:gd name="connsiteY6" fmla="*/ 50800 h 19405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4432566" h="194057">
                <a:moveTo>
                  <a:pt x="0" y="50800"/>
                </a:moveTo>
                <a:cubicBezTo>
                  <a:pt x="0" y="22860"/>
                  <a:pt x="22860" y="0"/>
                  <a:pt x="50800" y="0"/>
                </a:cubicBezTo>
                <a:lnTo>
                  <a:pt x="4381765" y="0"/>
                </a:lnTo>
                <a:cubicBezTo>
                  <a:pt x="4409706" y="0"/>
                  <a:pt x="4432566" y="22860"/>
                  <a:pt x="4432566" y="50800"/>
                </a:cubicBezTo>
                <a:lnTo>
                  <a:pt x="4432566" y="194057"/>
                </a:lnTo>
                <a:lnTo>
                  <a:pt x="0" y="194057"/>
                </a:lnTo>
                <a:lnTo>
                  <a:pt x="0" y="508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4513960" y="840406"/>
            <a:ext cx="12700" cy="1899326"/>
          </a:xfrm>
          <a:custGeom>
            <a:avLst/>
            <a:gdLst>
              <a:gd name="connsiteX0" fmla="*/ 6350 w 12700"/>
              <a:gd name="connsiteY0" fmla="*/ 1892976 h 1899326"/>
              <a:gd name="connsiteX1" fmla="*/ 6350 w 12700"/>
              <a:gd name="connsiteY1" fmla="*/ 6350 h 18993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1899326">
                <a:moveTo>
                  <a:pt x="6350" y="1892976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80808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513960" y="8277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B0B0B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513960" y="8150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CFCFC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513960" y="8023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513960" y="783255"/>
            <a:ext cx="12700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0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21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1535976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9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071952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D0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01600" y="152400"/>
            <a:ext cx="904094" cy="94384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Master</a:t>
            </a:r>
            <a:r>
              <a:rPr lang="en-US" altLang="zh-CN" sz="143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EEA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2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dirty="0" smtClean="0"/>
              <a:t>	</a:t>
            </a:r>
            <a:r>
              <a:rPr lang="en-US" altLang="zh-CN" sz="1195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Laboratoires</a:t>
            </a:r>
            <a:endParaRPr lang="en-US" altLang="zh-CN" sz="1195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5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dirty="0" smtClean="0"/>
              <a:t>		</a:t>
            </a:r>
            <a:endParaRPr lang="en-US" altLang="zh-CN" sz="996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>
            <a:off x="1972193" y="3352800"/>
            <a:ext cx="604333" cy="1102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00"/>
              </a:lnSpc>
              <a:tabLst/>
            </a:pP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597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597" dirty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  <p:pic>
        <p:nvPicPr>
          <p:cNvPr id="31" name="Picture 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50" y="3008516"/>
            <a:ext cx="762000" cy="26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Tableau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152319"/>
              </p:ext>
            </p:extLst>
          </p:nvPr>
        </p:nvGraphicFramePr>
        <p:xfrm>
          <a:off x="72231" y="907930"/>
          <a:ext cx="4412287" cy="2119832"/>
        </p:xfrm>
        <a:graphic>
          <a:graphicData uri="http://schemas.openxmlformats.org/drawingml/2006/table">
            <a:tbl>
              <a:tblPr/>
              <a:tblGrid>
                <a:gridCol w="314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6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6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Nom des laboratoires en appui de la formation</a:t>
                      </a:r>
                      <a:endParaRPr lang="fr-FR" sz="1000" dirty="0">
                        <a:solidFill>
                          <a:schemeClr val="tx1"/>
                        </a:solidFill>
                        <a:latin typeface="Arial Narrow"/>
                        <a:ea typeface="Calibri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Acronyme</a:t>
                      </a:r>
                      <a:endParaRPr lang="fr-FR" sz="1000">
                        <a:solidFill>
                          <a:schemeClr val="tx1"/>
                        </a:solidFill>
                        <a:latin typeface="Arial Narrow"/>
                        <a:ea typeface="Calibri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b="1" i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N° actuel</a:t>
                      </a:r>
                      <a:endParaRPr lang="fr-FR" sz="1000">
                        <a:solidFill>
                          <a:schemeClr val="tx1"/>
                        </a:solidFill>
                        <a:latin typeface="Arial Narrow"/>
                        <a:ea typeface="Calibri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3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Laboratoire de Conception, Optimisation et Modélisation des Systèmes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LCOMS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EA 7306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Laboratoire Matériaux Optiques, Photonique et Systèmes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LMOPS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EA 4423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3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Laboratoire de Chimie et Physique –Approche Multi-Echelle des Milieux Complexes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LPC-A2MC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EA 4632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8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Institut Jean Lamour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IJL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UMR 7198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5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Groupe de Recherche en Électrotechnique et Électronique de Nancy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GREEN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EA 4366</a:t>
                      </a:r>
                      <a:endParaRPr lang="fr-FR" sz="1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7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Centre de Recherche </a:t>
                      </a:r>
                      <a:r>
                        <a:rPr lang="fr-FR" sz="1000" b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en </a:t>
                      </a:r>
                      <a:r>
                        <a:rPr lang="fr-FR" sz="1000" b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Automatique de Nancy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CRAN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fr-FR" sz="1000" b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Times New Roman"/>
                        </a:rPr>
                        <a:t>UMR 7039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2987" marR="2298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65" y="-12"/>
            <a:ext cx="4607474" cy="321500"/>
          </a:xfrm>
          <a:custGeom>
            <a:avLst/>
            <a:gdLst>
              <a:gd name="connsiteX0" fmla="*/ 0 w 4608004"/>
              <a:gd name="connsiteY0" fmla="*/ 321500 h 321500"/>
              <a:gd name="connsiteX1" fmla="*/ 4608004 w 4608004"/>
              <a:gd name="connsiteY1" fmla="*/ 321500 h 321500"/>
              <a:gd name="connsiteX2" fmla="*/ 4608004 w 4608004"/>
              <a:gd name="connsiteY2" fmla="*/ 0 h 321500"/>
              <a:gd name="connsiteX3" fmla="*/ 0 w 4608004"/>
              <a:gd name="connsiteY3" fmla="*/ 0 h 321500"/>
              <a:gd name="connsiteX4" fmla="*/ 0 w 4608004"/>
              <a:gd name="connsiteY4" fmla="*/ 321500 h 32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21500">
                <a:moveTo>
                  <a:pt x="0" y="321500"/>
                </a:moveTo>
                <a:lnTo>
                  <a:pt x="4608004" y="321500"/>
                </a:lnTo>
                <a:lnTo>
                  <a:pt x="4608004" y="0"/>
                </a:lnTo>
                <a:lnTo>
                  <a:pt x="0" y="0"/>
                </a:lnTo>
                <a:lnTo>
                  <a:pt x="0" y="3215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5" name="Freeform 3"/>
          <p:cNvSpPr/>
          <p:nvPr/>
        </p:nvSpPr>
        <p:spPr>
          <a:xfrm>
            <a:off x="87997" y="508795"/>
            <a:ext cx="4432057" cy="207037"/>
          </a:xfrm>
          <a:custGeom>
            <a:avLst/>
            <a:gdLst>
              <a:gd name="connsiteX0" fmla="*/ 0 w 4432566"/>
              <a:gd name="connsiteY0" fmla="*/ 50800 h 207037"/>
              <a:gd name="connsiteX1" fmla="*/ 50800 w 4432566"/>
              <a:gd name="connsiteY1" fmla="*/ 0 h 207037"/>
              <a:gd name="connsiteX2" fmla="*/ 4381765 w 4432566"/>
              <a:gd name="connsiteY2" fmla="*/ 0 h 207037"/>
              <a:gd name="connsiteX3" fmla="*/ 4432566 w 4432566"/>
              <a:gd name="connsiteY3" fmla="*/ 50800 h 207037"/>
              <a:gd name="connsiteX4" fmla="*/ 4432566 w 4432566"/>
              <a:gd name="connsiteY4" fmla="*/ 207037 h 207037"/>
              <a:gd name="connsiteX5" fmla="*/ 0 w 4432566"/>
              <a:gd name="connsiteY5" fmla="*/ 207037 h 207037"/>
              <a:gd name="connsiteX6" fmla="*/ 0 w 4432566"/>
              <a:gd name="connsiteY6" fmla="*/ 50800 h 207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4432566" h="207037">
                <a:moveTo>
                  <a:pt x="0" y="50800"/>
                </a:moveTo>
                <a:cubicBezTo>
                  <a:pt x="0" y="22860"/>
                  <a:pt x="22860" y="0"/>
                  <a:pt x="50800" y="0"/>
                </a:cubicBezTo>
                <a:lnTo>
                  <a:pt x="4381765" y="0"/>
                </a:lnTo>
                <a:cubicBezTo>
                  <a:pt x="4409706" y="0"/>
                  <a:pt x="4432566" y="22860"/>
                  <a:pt x="4432566" y="50800"/>
                </a:cubicBezTo>
                <a:lnTo>
                  <a:pt x="4432566" y="207037"/>
                </a:lnTo>
                <a:lnTo>
                  <a:pt x="0" y="207037"/>
                </a:lnTo>
                <a:lnTo>
                  <a:pt x="0" y="508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8" name="Freeform 3"/>
          <p:cNvSpPr/>
          <p:nvPr/>
        </p:nvSpPr>
        <p:spPr>
          <a:xfrm>
            <a:off x="4513705" y="801588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B0B0B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9" name="Freeform 3"/>
          <p:cNvSpPr/>
          <p:nvPr/>
        </p:nvSpPr>
        <p:spPr>
          <a:xfrm>
            <a:off x="4513705" y="788888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CFCFC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0" name="Freeform 3"/>
          <p:cNvSpPr/>
          <p:nvPr/>
        </p:nvSpPr>
        <p:spPr>
          <a:xfrm>
            <a:off x="4513705" y="776189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1" name="Freeform 3"/>
          <p:cNvSpPr/>
          <p:nvPr/>
        </p:nvSpPr>
        <p:spPr>
          <a:xfrm>
            <a:off x="4513705" y="757138"/>
            <a:ext cx="12699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2" name="Freeform 3"/>
          <p:cNvSpPr/>
          <p:nvPr/>
        </p:nvSpPr>
        <p:spPr>
          <a:xfrm>
            <a:off x="265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21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3" name="Freeform 3"/>
          <p:cNvSpPr/>
          <p:nvPr/>
        </p:nvSpPr>
        <p:spPr>
          <a:xfrm>
            <a:off x="1536064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9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4" name="Freeform 3"/>
          <p:cNvSpPr/>
          <p:nvPr/>
        </p:nvSpPr>
        <p:spPr>
          <a:xfrm>
            <a:off x="3071864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D0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371" y="414724"/>
            <a:ext cx="4507982" cy="41226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94346" y="154732"/>
            <a:ext cx="4427334" cy="3098280"/>
          </a:xfrm>
          <a:prstGeom prst="rect">
            <a:avLst/>
          </a:prstGeom>
          <a:noFill/>
        </p:spPr>
        <p:txBody>
          <a:bodyPr wrap="square" lIns="0" tIns="0" rIns="0" bIns="45716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altLang="zh-CN" sz="1400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EmB</a:t>
            </a:r>
            <a:r>
              <a:rPr lang="en-US" altLang="zh-CN" sz="1200" dirty="0"/>
              <a:t> </a:t>
            </a:r>
            <a:r>
              <a:rPr lang="en-US" altLang="zh-CN" sz="1200" b="1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Électronique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Embarquée</a:t>
            </a:r>
            <a:endParaRPr lang="en-US" altLang="zh-CN" sz="1050" dirty="0"/>
          </a:p>
          <a:p>
            <a:pPr>
              <a:lnSpc>
                <a:spcPts val="1000"/>
              </a:lnSpc>
            </a:pPr>
            <a:endParaRPr lang="en-US" altLang="zh-CN" sz="605" dirty="0" smtClean="0"/>
          </a:p>
          <a:p>
            <a:pPr>
              <a:lnSpc>
                <a:spcPts val="1000"/>
              </a:lnSpc>
            </a:pPr>
            <a:endParaRPr lang="en-US" altLang="zh-CN" sz="605" dirty="0"/>
          </a:p>
          <a:p>
            <a:pPr>
              <a:lnSpc>
                <a:spcPts val="1999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907" dirty="0"/>
              <a:t>	</a:t>
            </a:r>
            <a:r>
              <a:rPr lang="en-US" altLang="zh-CN" sz="1050" dirty="0" smtClean="0"/>
              <a:t> </a:t>
            </a:r>
            <a:r>
              <a:rPr lang="en-US" altLang="zh-CN" sz="1050" dirty="0" smtClean="0"/>
              <a:t>Contact pour Polytech Nancy : Serge </a:t>
            </a:r>
            <a:r>
              <a:rPr lang="en-US" altLang="zh-CN" sz="1050" dirty="0"/>
              <a:t>Weber </a:t>
            </a:r>
            <a:r>
              <a:rPr lang="en-US" altLang="zh-CN" sz="1050" dirty="0" smtClean="0">
                <a:hlinkClick r:id="rId4"/>
              </a:rPr>
              <a:t>serge.weber@univ-Lorraine.fr</a:t>
            </a:r>
            <a:endParaRPr lang="en-US" altLang="zh-CN" sz="1050" dirty="0"/>
          </a:p>
          <a:p>
            <a:pPr>
              <a:lnSpc>
                <a:spcPts val="1999"/>
              </a:lnSpc>
              <a:tabLst>
                <a:tab pos="25396" algn="l"/>
                <a:tab pos="215865" algn="l"/>
                <a:tab pos="304751" algn="l"/>
              </a:tabLst>
            </a:pPr>
            <a:endParaRPr lang="en-US" altLang="zh-CN" sz="1050" dirty="0"/>
          </a:p>
          <a:p>
            <a:pPr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400" dirty="0"/>
              <a:t>	 </a:t>
            </a:r>
            <a:r>
              <a:rPr lang="en-US" altLang="zh-CN" sz="1400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Objectifs</a:t>
            </a:r>
            <a:r>
              <a:rPr lang="en-US" altLang="zh-CN" sz="14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806" dirty="0">
                <a:latin typeface="Tahoma" pitchFamily="34" charset="0"/>
                <a:cs typeface="Tahoma" pitchFamily="34" charset="0"/>
              </a:rPr>
              <a:t>			</a:t>
            </a:r>
          </a:p>
          <a:p>
            <a:pPr lvl="1"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100" dirty="0" smtClean="0">
                <a:latin typeface="Tahoma" pitchFamily="34" charset="0"/>
                <a:cs typeface="Tahoma" pitchFamily="34" charset="0"/>
              </a:rPr>
              <a:t>Former </a:t>
            </a:r>
            <a:r>
              <a:rPr lang="en-US" altLang="zh-CN" sz="1100" dirty="0">
                <a:latin typeface="Tahoma" pitchFamily="34" charset="0"/>
                <a:cs typeface="Tahoma" pitchFamily="34" charset="0"/>
              </a:rPr>
              <a:t>des cadres de haut </a:t>
            </a:r>
            <a:r>
              <a:rPr lang="en-US" altLang="zh-CN" sz="1100" dirty="0" err="1">
                <a:latin typeface="Tahoma" pitchFamily="34" charset="0"/>
                <a:cs typeface="Tahoma" pitchFamily="34" charset="0"/>
              </a:rPr>
              <a:t>niveau</a:t>
            </a:r>
            <a:r>
              <a:rPr lang="en-US" altLang="zh-CN" sz="11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100" dirty="0" err="1">
                <a:latin typeface="Tahoma" pitchFamily="34" charset="0"/>
                <a:cs typeface="Tahoma" pitchFamily="34" charset="0"/>
              </a:rPr>
              <a:t>en</a:t>
            </a:r>
            <a:r>
              <a:rPr lang="en-US" altLang="zh-CN" sz="1100" dirty="0">
                <a:latin typeface="Tahoma" pitchFamily="34" charset="0"/>
                <a:cs typeface="Tahoma" pitchFamily="34" charset="0"/>
              </a:rPr>
              <a:t> conception de </a:t>
            </a:r>
            <a:r>
              <a:rPr lang="en-US" altLang="zh-CN" sz="1100" dirty="0" err="1">
                <a:latin typeface="Tahoma" pitchFamily="34" charset="0"/>
                <a:cs typeface="Tahoma" pitchFamily="34" charset="0"/>
              </a:rPr>
              <a:t>systèmes</a:t>
            </a:r>
            <a:r>
              <a:rPr lang="en-US" altLang="zh-CN" sz="11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100" dirty="0" err="1">
                <a:latin typeface="Tahoma" pitchFamily="34" charset="0"/>
                <a:cs typeface="Tahoma" pitchFamily="34" charset="0"/>
              </a:rPr>
              <a:t>embarqués</a:t>
            </a:r>
            <a:r>
              <a:rPr lang="en-US" altLang="zh-CN" sz="1100" dirty="0">
                <a:latin typeface="Tahoma" pitchFamily="34" charset="0"/>
                <a:cs typeface="Tahoma" pitchFamily="34" charset="0"/>
              </a:rPr>
              <a:t>.</a:t>
            </a:r>
            <a:r>
              <a:rPr lang="en-US" altLang="zh-CN" sz="806" dirty="0">
                <a:latin typeface="Tahoma" pitchFamily="34" charset="0"/>
                <a:cs typeface="Tahoma" pitchFamily="34" charset="0"/>
              </a:rPr>
              <a:t>  </a:t>
            </a:r>
            <a:endParaRPr lang="en-US" altLang="zh-CN" sz="806" dirty="0" smtClean="0">
              <a:latin typeface="Tahoma" pitchFamily="34" charset="0"/>
              <a:cs typeface="Tahoma" pitchFamily="34" charset="0"/>
            </a:endParaRPr>
          </a:p>
          <a:p>
            <a:pPr lvl="1"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endParaRPr lang="en-US" altLang="zh-CN" sz="806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806" dirty="0">
                <a:latin typeface="Tahoma" pitchFamily="34" charset="0"/>
                <a:cs typeface="Tahoma" pitchFamily="34" charset="0"/>
              </a:rPr>
              <a:t>	</a:t>
            </a:r>
            <a:r>
              <a:rPr lang="en-US" altLang="zh-CN" sz="14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Les </a:t>
            </a:r>
            <a:r>
              <a:rPr lang="en-US" altLang="zh-CN" sz="1400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secteurs</a:t>
            </a:r>
            <a:r>
              <a:rPr lang="en-US" altLang="zh-CN" sz="14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400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visés</a:t>
            </a:r>
            <a:r>
              <a:rPr lang="en-US" altLang="zh-CN" sz="14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806" dirty="0" smtClean="0">
                <a:latin typeface="Tahoma" pitchFamily="34" charset="0"/>
                <a:cs typeface="Tahoma" pitchFamily="34" charset="0"/>
              </a:rPr>
              <a:t>: </a:t>
            </a:r>
          </a:p>
          <a:p>
            <a:pPr marL="628650" lvl="1" indent="-171450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400" dirty="0">
                <a:latin typeface="Tahoma" pitchFamily="34" charset="0"/>
                <a:cs typeface="Tahoma" pitchFamily="34" charset="0"/>
              </a:rPr>
              <a:t>les 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transports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, </a:t>
            </a:r>
            <a:endParaRPr lang="en-US" altLang="zh-CN" sz="1400" dirty="0" smtClean="0">
              <a:latin typeface="Tahoma" pitchFamily="34" charset="0"/>
              <a:cs typeface="Tahoma" pitchFamily="34" charset="0"/>
            </a:endParaRPr>
          </a:p>
          <a:p>
            <a:pPr marL="628650" lvl="1" indent="-171450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400" dirty="0">
                <a:latin typeface="Tahoma" pitchFamily="34" charset="0"/>
                <a:cs typeface="Tahoma" pitchFamily="34" charset="0"/>
              </a:rPr>
              <a:t>les </a:t>
            </a:r>
            <a:r>
              <a:rPr lang="en-US" altLang="zh-CN" sz="1400" dirty="0" err="1">
                <a:latin typeface="Tahoma" pitchFamily="34" charset="0"/>
                <a:cs typeface="Tahoma" pitchFamily="34" charset="0"/>
              </a:rPr>
              <a:t>systèmes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400" dirty="0" err="1">
                <a:latin typeface="Tahoma" pitchFamily="34" charset="0"/>
                <a:cs typeface="Tahoma" pitchFamily="34" charset="0"/>
              </a:rPr>
              <a:t>nomades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, </a:t>
            </a:r>
            <a:endParaRPr lang="en-US" altLang="zh-CN" sz="1400" dirty="0">
              <a:latin typeface="Tahoma" pitchFamily="34" charset="0"/>
              <a:cs typeface="Tahoma" pitchFamily="34" charset="0"/>
            </a:endParaRPr>
          </a:p>
          <a:p>
            <a:pPr marL="628650" lvl="1" indent="-171450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400" dirty="0">
                <a:latin typeface="Tahoma" pitchFamily="34" charset="0"/>
                <a:cs typeface="Tahoma" pitchFamily="34" charset="0"/>
              </a:rPr>
              <a:t>les </a:t>
            </a:r>
            <a:r>
              <a:rPr lang="en-US" altLang="zh-CN" sz="1400" dirty="0" err="1">
                <a:latin typeface="Tahoma" pitchFamily="34" charset="0"/>
                <a:cs typeface="Tahoma" pitchFamily="34" charset="0"/>
              </a:rPr>
              <a:t>objets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communicants (</a:t>
            </a:r>
            <a:r>
              <a:rPr lang="en-US" altLang="zh-CN" sz="1400" dirty="0" err="1">
                <a:latin typeface="Tahoma" pitchFamily="34" charset="0"/>
                <a:cs typeface="Tahoma" pitchFamily="34" charset="0"/>
              </a:rPr>
              <a:t>IoT,MtoM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), </a:t>
            </a:r>
          </a:p>
          <a:p>
            <a:pPr marL="628650" lvl="1" indent="-171450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400" dirty="0">
                <a:latin typeface="Tahoma" pitchFamily="34" charset="0"/>
                <a:cs typeface="Tahoma" pitchFamily="34" charset="0"/>
              </a:rPr>
              <a:t>les 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bancs de test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,</a:t>
            </a:r>
          </a:p>
          <a:p>
            <a:pPr marL="628650" lvl="1" indent="-171450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400" dirty="0" err="1">
                <a:latin typeface="Tahoma" pitchFamily="34" charset="0"/>
                <a:cs typeface="Tahoma" pitchFamily="34" charset="0"/>
              </a:rPr>
              <a:t>L’instrumentation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 </a:t>
            </a:r>
          </a:p>
          <a:p>
            <a:pPr marL="628650" lvl="1" indent="-171450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400" dirty="0">
                <a:latin typeface="Tahoma" pitchFamily="34" charset="0"/>
                <a:cs typeface="Tahoma" pitchFamily="34" charset="0"/>
              </a:rPr>
              <a:t>et 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les circuits </a:t>
            </a:r>
            <a:r>
              <a:rPr lang="en-US" altLang="zh-CN" sz="1400" dirty="0" err="1">
                <a:latin typeface="Tahoma" pitchFamily="34" charset="0"/>
                <a:cs typeface="Tahoma" pitchFamily="34" charset="0"/>
              </a:rPr>
              <a:t>numériques</a:t>
            </a:r>
            <a:r>
              <a:rPr lang="en-US" altLang="zh-CN" sz="1400" dirty="0">
                <a:latin typeface="Tahoma" pitchFamily="34" charset="0"/>
                <a:cs typeface="Tahoma" pitchFamily="34" charset="0"/>
              </a:rPr>
              <a:t>. </a:t>
            </a:r>
          </a:p>
          <a:p>
            <a:pPr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806" dirty="0">
                <a:latin typeface="Tahoma" pitchFamily="34" charset="0"/>
                <a:cs typeface="Tahoma" pitchFamily="34" charset="0"/>
              </a:rPr>
              <a:t>				</a:t>
            </a:r>
            <a:endParaRPr lang="en-US" altLang="zh-CN" sz="907" dirty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pic>
        <p:nvPicPr>
          <p:cNvPr id="24" name="Picture 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698" y="3023394"/>
            <a:ext cx="761912" cy="26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"/>
          <p:cNvSpPr txBox="1"/>
          <p:nvPr/>
        </p:nvSpPr>
        <p:spPr>
          <a:xfrm>
            <a:off x="1972193" y="3352800"/>
            <a:ext cx="604333" cy="1102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00"/>
              </a:lnSpc>
              <a:tabLst/>
            </a:pP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597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597" dirty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</p:spTree>
    <p:extLst>
      <p:ext uri="{BB962C8B-B14F-4D97-AF65-F5344CB8AC3E}">
        <p14:creationId xmlns:p14="http://schemas.microsoft.com/office/powerpoint/2010/main" val="144469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65" y="-12"/>
            <a:ext cx="4607474" cy="321500"/>
          </a:xfrm>
          <a:custGeom>
            <a:avLst/>
            <a:gdLst>
              <a:gd name="connsiteX0" fmla="*/ 0 w 4608004"/>
              <a:gd name="connsiteY0" fmla="*/ 321500 h 321500"/>
              <a:gd name="connsiteX1" fmla="*/ 4608004 w 4608004"/>
              <a:gd name="connsiteY1" fmla="*/ 321500 h 321500"/>
              <a:gd name="connsiteX2" fmla="*/ 4608004 w 4608004"/>
              <a:gd name="connsiteY2" fmla="*/ 0 h 321500"/>
              <a:gd name="connsiteX3" fmla="*/ 0 w 4608004"/>
              <a:gd name="connsiteY3" fmla="*/ 0 h 321500"/>
              <a:gd name="connsiteX4" fmla="*/ 0 w 4608004"/>
              <a:gd name="connsiteY4" fmla="*/ 321500 h 32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21500">
                <a:moveTo>
                  <a:pt x="0" y="321500"/>
                </a:moveTo>
                <a:lnTo>
                  <a:pt x="4608004" y="321500"/>
                </a:lnTo>
                <a:lnTo>
                  <a:pt x="4608004" y="0"/>
                </a:lnTo>
                <a:lnTo>
                  <a:pt x="0" y="0"/>
                </a:lnTo>
                <a:lnTo>
                  <a:pt x="0" y="3215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8" name="Freeform 3"/>
          <p:cNvSpPr/>
          <p:nvPr/>
        </p:nvSpPr>
        <p:spPr>
          <a:xfrm>
            <a:off x="4513705" y="801588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B0B0B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9" name="Freeform 3"/>
          <p:cNvSpPr/>
          <p:nvPr/>
        </p:nvSpPr>
        <p:spPr>
          <a:xfrm>
            <a:off x="4513705" y="788888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CFCFC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0" name="Freeform 3"/>
          <p:cNvSpPr/>
          <p:nvPr/>
        </p:nvSpPr>
        <p:spPr>
          <a:xfrm>
            <a:off x="4513705" y="776189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1" name="Freeform 3"/>
          <p:cNvSpPr/>
          <p:nvPr/>
        </p:nvSpPr>
        <p:spPr>
          <a:xfrm>
            <a:off x="4513705" y="757138"/>
            <a:ext cx="12699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2" name="Freeform 3"/>
          <p:cNvSpPr/>
          <p:nvPr/>
        </p:nvSpPr>
        <p:spPr>
          <a:xfrm>
            <a:off x="265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21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3" name="Freeform 3"/>
          <p:cNvSpPr/>
          <p:nvPr/>
        </p:nvSpPr>
        <p:spPr>
          <a:xfrm>
            <a:off x="1536064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9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4" name="Freeform 3"/>
          <p:cNvSpPr/>
          <p:nvPr/>
        </p:nvSpPr>
        <p:spPr>
          <a:xfrm>
            <a:off x="3071864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D0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2" name="TextBox 1"/>
          <p:cNvSpPr txBox="1"/>
          <p:nvPr/>
        </p:nvSpPr>
        <p:spPr>
          <a:xfrm>
            <a:off x="170985" y="160738"/>
            <a:ext cx="4427334" cy="2764855"/>
          </a:xfrm>
          <a:prstGeom prst="rect">
            <a:avLst/>
          </a:prstGeom>
          <a:noFill/>
        </p:spPr>
        <p:txBody>
          <a:bodyPr wrap="square" lIns="0" tIns="0" rIns="0" bIns="45716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altLang="zh-CN" sz="1400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EmB</a:t>
            </a:r>
            <a:r>
              <a:rPr lang="en-US" altLang="zh-CN" sz="1200" dirty="0"/>
              <a:t> </a:t>
            </a:r>
            <a:r>
              <a:rPr lang="en-US" altLang="zh-CN" sz="1200" b="1" dirty="0" err="1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Électronique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err="1" smtClean="0">
                <a:solidFill>
                  <a:srgbClr val="000000"/>
                </a:solidFill>
                <a:latin typeface="Tahoma" pitchFamily="18" charset="0"/>
                <a:cs typeface="Tahoma" pitchFamily="18" charset="0"/>
              </a:rPr>
              <a:t>Embarquée</a:t>
            </a:r>
            <a:endParaRPr lang="en-US" altLang="zh-CN" sz="1200" b="1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1050" dirty="0"/>
          </a:p>
          <a:p>
            <a:pPr>
              <a:lnSpc>
                <a:spcPts val="1000"/>
              </a:lnSpc>
            </a:pPr>
            <a:endParaRPr lang="en-US" altLang="zh-CN" sz="605" dirty="0" smtClean="0"/>
          </a:p>
          <a:p>
            <a:pPr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600" dirty="0">
                <a:latin typeface="Tahoma" pitchFamily="34" charset="0"/>
                <a:cs typeface="Tahoma" pitchFamily="34" charset="0"/>
              </a:rPr>
              <a:t>	</a:t>
            </a:r>
            <a:r>
              <a:rPr lang="en-US" altLang="zh-CN" sz="1600" dirty="0" err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Compétences</a:t>
            </a:r>
            <a:r>
              <a:rPr lang="en-US" altLang="zh-CN" sz="16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endParaRPr lang="en-US" altLang="zh-CN" sz="1600" dirty="0" smtClean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endParaRPr lang="en-US" altLang="zh-CN" sz="1200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marL="374373" lvl="1" indent="-143989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200" dirty="0">
                <a:latin typeface="Tahoma" pitchFamily="34" charset="0"/>
                <a:cs typeface="Tahoma" pitchFamily="34" charset="0"/>
              </a:rPr>
              <a:t>Conception de circuits et architectures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numériques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de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traitement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de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l’information</a:t>
            </a:r>
            <a:endParaRPr lang="en-US" altLang="zh-CN" sz="1200" dirty="0">
              <a:latin typeface="Tahoma" pitchFamily="34" charset="0"/>
              <a:cs typeface="Tahoma" pitchFamily="34" charset="0"/>
            </a:endParaRPr>
          </a:p>
          <a:p>
            <a:pPr marL="374373" lvl="1" indent="-143989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Modélisation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haut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niveau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de </a:t>
            </a:r>
            <a:r>
              <a:rPr lang="en-US" altLang="zh-CN" sz="1200" dirty="0" err="1" smtClean="0">
                <a:latin typeface="Tahoma" pitchFamily="34" charset="0"/>
                <a:cs typeface="Tahoma" pitchFamily="34" charset="0"/>
              </a:rPr>
              <a:t>systèmes</a:t>
            </a:r>
            <a:r>
              <a:rPr lang="en-US" altLang="zh-CN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cs typeface="Tahoma" pitchFamily="34" charset="0"/>
              </a:rPr>
              <a:t>numériques</a:t>
            </a:r>
            <a:r>
              <a:rPr lang="en-US" altLang="zh-CN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cs typeface="Tahoma" pitchFamily="34" charset="0"/>
              </a:rPr>
              <a:t>en</a:t>
            </a:r>
            <a:r>
              <a:rPr lang="en-US" altLang="zh-CN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langage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VHDL-AMS</a:t>
            </a:r>
          </a:p>
          <a:p>
            <a:pPr marL="374373" lvl="1" indent="-143989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200" dirty="0">
                <a:latin typeface="Tahoma" pitchFamily="34" charset="0"/>
                <a:cs typeface="Tahoma" pitchFamily="34" charset="0"/>
              </a:rPr>
              <a:t>Conception des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firwares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embarqué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en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C avec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contraintes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temps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réel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et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implémentation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sur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SoC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ou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PSoC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(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systèmes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sur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puces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ASIC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ou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FPGA)</a:t>
            </a:r>
          </a:p>
          <a:p>
            <a:pPr marL="374373" lvl="1" indent="-143989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200" dirty="0">
                <a:latin typeface="Tahoma" pitchFamily="34" charset="0"/>
                <a:cs typeface="Tahoma" pitchFamily="34" charset="0"/>
              </a:rPr>
              <a:t>Conception de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fonctions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de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gestion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de communication </a:t>
            </a:r>
            <a:r>
              <a:rPr lang="en-US" altLang="zh-CN" sz="1200" dirty="0" err="1">
                <a:latin typeface="Tahoma" pitchFamily="34" charset="0"/>
                <a:cs typeface="Tahoma" pitchFamily="34" charset="0"/>
              </a:rPr>
              <a:t>réseaux</a:t>
            </a:r>
            <a:r>
              <a:rPr lang="en-US" altLang="zh-CN" sz="1200" dirty="0">
                <a:latin typeface="Tahoma" pitchFamily="34" charset="0"/>
                <a:cs typeface="Tahoma" pitchFamily="34" charset="0"/>
              </a:rPr>
              <a:t> (type CAN </a:t>
            </a:r>
            <a:r>
              <a:rPr lang="en-US" altLang="zh-CN" sz="1200" dirty="0" smtClean="0">
                <a:latin typeface="Tahoma" pitchFamily="34" charset="0"/>
                <a:cs typeface="Tahoma" pitchFamily="34" charset="0"/>
              </a:rPr>
              <a:t>etc..)</a:t>
            </a:r>
            <a:endParaRPr lang="en-US" altLang="zh-CN" sz="1200" dirty="0">
              <a:latin typeface="Tahoma" pitchFamily="34" charset="0"/>
              <a:cs typeface="Tahoma" pitchFamily="34" charset="0"/>
            </a:endParaRPr>
          </a:p>
          <a:p>
            <a:pPr marL="374373" lvl="1" indent="-143989">
              <a:lnSpc>
                <a:spcPts val="1400"/>
              </a:lnSpc>
              <a:buFont typeface="Arial" panose="020B0604020202020204" pitchFamily="34" charset="0"/>
              <a:buChar char="•"/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200" dirty="0" err="1" smtClean="0">
                <a:latin typeface="Tahoma" pitchFamily="34" charset="0"/>
                <a:cs typeface="Tahoma" pitchFamily="34" charset="0"/>
              </a:rPr>
              <a:t>Modélisation</a:t>
            </a:r>
            <a:r>
              <a:rPr lang="en-US" altLang="zh-CN" sz="1200" dirty="0" smtClean="0">
                <a:latin typeface="Tahoma" pitchFamily="34" charset="0"/>
                <a:cs typeface="Tahoma" pitchFamily="34" charset="0"/>
              </a:rPr>
              <a:t> et simulation hardware/software </a:t>
            </a:r>
            <a:r>
              <a:rPr lang="en-US" altLang="zh-CN" sz="1200" dirty="0" err="1" smtClean="0">
                <a:latin typeface="Tahoma" pitchFamily="34" charset="0"/>
                <a:cs typeface="Tahoma" pitchFamily="34" charset="0"/>
              </a:rPr>
              <a:t>en</a:t>
            </a:r>
            <a:r>
              <a:rPr lang="en-US" altLang="zh-CN" sz="12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zh-CN" sz="1200" dirty="0" err="1" smtClean="0">
                <a:latin typeface="Tahoma" pitchFamily="34" charset="0"/>
                <a:cs typeface="Tahoma" pitchFamily="34" charset="0"/>
              </a:rPr>
              <a:t>SystemC</a:t>
            </a:r>
            <a:endParaRPr lang="en-US" altLang="zh-CN" sz="1200" dirty="0">
              <a:latin typeface="Tahoma" pitchFamily="34" charset="0"/>
              <a:cs typeface="Tahoma" pitchFamily="34" charset="0"/>
            </a:endParaRPr>
          </a:p>
          <a:p>
            <a:pPr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806" dirty="0">
                <a:latin typeface="Tahoma" pitchFamily="34" charset="0"/>
                <a:cs typeface="Tahoma" pitchFamily="34" charset="0"/>
              </a:rPr>
              <a:t>			</a:t>
            </a:r>
            <a:endParaRPr lang="en-US" altLang="zh-CN" sz="907" dirty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pic>
        <p:nvPicPr>
          <p:cNvPr id="24" name="Picture 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698" y="3023394"/>
            <a:ext cx="761912" cy="26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"/>
          <p:cNvSpPr txBox="1"/>
          <p:nvPr/>
        </p:nvSpPr>
        <p:spPr>
          <a:xfrm>
            <a:off x="1972193" y="3352800"/>
            <a:ext cx="604333" cy="1102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00"/>
              </a:lnSpc>
              <a:tabLst/>
            </a:pP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597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597" dirty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</p:spTree>
    <p:extLst>
      <p:ext uri="{BB962C8B-B14F-4D97-AF65-F5344CB8AC3E}">
        <p14:creationId xmlns:p14="http://schemas.microsoft.com/office/powerpoint/2010/main" val="292999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4608004" cy="3456000"/>
          </a:xfrm>
          <a:custGeom>
            <a:avLst/>
            <a:gdLst>
              <a:gd name="connsiteX0" fmla="*/ 0 w 4608004"/>
              <a:gd name="connsiteY0" fmla="*/ 3456000 h 3456000"/>
              <a:gd name="connsiteX1" fmla="*/ 4608004 w 4608004"/>
              <a:gd name="connsiteY1" fmla="*/ 3456000 h 3456000"/>
              <a:gd name="connsiteX2" fmla="*/ 4608004 w 4608004"/>
              <a:gd name="connsiteY2" fmla="*/ 0 h 3456000"/>
              <a:gd name="connsiteX3" fmla="*/ 0 w 4608004"/>
              <a:gd name="connsiteY3" fmla="*/ 0 h 3456000"/>
              <a:gd name="connsiteX4" fmla="*/ 0 w 4608004"/>
              <a:gd name="connsiteY4" fmla="*/ 3456000 h 3456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456000">
                <a:moveTo>
                  <a:pt x="0" y="3456000"/>
                </a:moveTo>
                <a:lnTo>
                  <a:pt x="4608004" y="3456000"/>
                </a:lnTo>
                <a:lnTo>
                  <a:pt x="4608004" y="0"/>
                </a:lnTo>
                <a:lnTo>
                  <a:pt x="0" y="0"/>
                </a:lnTo>
                <a:lnTo>
                  <a:pt x="0" y="3456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Ingénieur Electronique et Software embarqué H/F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-12"/>
            <a:ext cx="4608004" cy="321500"/>
          </a:xfrm>
          <a:custGeom>
            <a:avLst/>
            <a:gdLst>
              <a:gd name="connsiteX0" fmla="*/ 0 w 4608004"/>
              <a:gd name="connsiteY0" fmla="*/ 321500 h 321500"/>
              <a:gd name="connsiteX1" fmla="*/ 4608004 w 4608004"/>
              <a:gd name="connsiteY1" fmla="*/ 321500 h 321500"/>
              <a:gd name="connsiteX2" fmla="*/ 4608004 w 4608004"/>
              <a:gd name="connsiteY2" fmla="*/ 0 h 321500"/>
              <a:gd name="connsiteX3" fmla="*/ 0 w 4608004"/>
              <a:gd name="connsiteY3" fmla="*/ 0 h 321500"/>
              <a:gd name="connsiteX4" fmla="*/ 0 w 4608004"/>
              <a:gd name="connsiteY4" fmla="*/ 321500 h 32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21500">
                <a:moveTo>
                  <a:pt x="0" y="321500"/>
                </a:moveTo>
                <a:lnTo>
                  <a:pt x="4608004" y="321500"/>
                </a:lnTo>
                <a:lnTo>
                  <a:pt x="4608004" y="0"/>
                </a:lnTo>
                <a:lnTo>
                  <a:pt x="0" y="0"/>
                </a:lnTo>
                <a:lnTo>
                  <a:pt x="0" y="3215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Freeform 3"/>
          <p:cNvSpPr/>
          <p:nvPr/>
        </p:nvSpPr>
        <p:spPr>
          <a:xfrm>
            <a:off x="4513960" y="840406"/>
            <a:ext cx="12700" cy="1899326"/>
          </a:xfrm>
          <a:custGeom>
            <a:avLst/>
            <a:gdLst>
              <a:gd name="connsiteX0" fmla="*/ 6350 w 12700"/>
              <a:gd name="connsiteY0" fmla="*/ 1892976 h 1899326"/>
              <a:gd name="connsiteX1" fmla="*/ 6350 w 12700"/>
              <a:gd name="connsiteY1" fmla="*/ 6350 h 18993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1899326">
                <a:moveTo>
                  <a:pt x="6350" y="1892976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80808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513960" y="8277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B0B0B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513960" y="8150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CFCFC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513960" y="8023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513960" y="783255"/>
            <a:ext cx="12700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0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21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1535976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9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071952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D0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93968" y="103293"/>
            <a:ext cx="3693319" cy="54630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Débouchés</a:t>
            </a:r>
            <a:endParaRPr lang="en-US" altLang="zh-CN" sz="1434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434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Exemples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d’annonces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APEC</a:t>
            </a:r>
            <a:r>
              <a:rPr lang="en-US" altLang="zh-CN" dirty="0" smtClean="0"/>
              <a:t>		</a:t>
            </a:r>
            <a:endParaRPr lang="en-US" altLang="zh-CN" sz="996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>
            <a:off x="1972193" y="3352800"/>
            <a:ext cx="604333" cy="1102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00"/>
              </a:lnSpc>
              <a:tabLst/>
            </a:pP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597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597" dirty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  <p:pic>
        <p:nvPicPr>
          <p:cNvPr id="31" name="Picture 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50" y="3008516"/>
            <a:ext cx="762000" cy="26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39889" y="631450"/>
            <a:ext cx="43281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Ingénieur FPGA F/H </a:t>
            </a:r>
            <a:r>
              <a:rPr lang="fr-FR" sz="1400" dirty="0" smtClean="0"/>
              <a:t> GROUPE </a:t>
            </a:r>
            <a:r>
              <a:rPr lang="fr-FR" sz="1400" dirty="0"/>
              <a:t>CENTUM ADETEL</a:t>
            </a:r>
          </a:p>
          <a:p>
            <a:r>
              <a:rPr lang="fr-FR" sz="1400" dirty="0"/>
              <a:t>CDI | 35 - 50 k€ brut </a:t>
            </a:r>
            <a:r>
              <a:rPr lang="fr-FR" sz="1400" dirty="0" smtClean="0"/>
              <a:t>annuel</a:t>
            </a:r>
          </a:p>
          <a:p>
            <a:r>
              <a:rPr lang="fr-FR" sz="1200" dirty="0"/>
              <a:t>Nous recrutons dans le cadre du développement de nos activités un(e) Ingénieur(e) </a:t>
            </a:r>
            <a:r>
              <a:rPr lang="fr-FR" sz="1200" b="1" dirty="0"/>
              <a:t>électronique spécialisé en FPGA</a:t>
            </a:r>
          </a:p>
          <a:p>
            <a:r>
              <a:rPr lang="fr-FR" sz="1200" dirty="0"/>
              <a:t>Vous intervenez au sein d'une équipe projet </a:t>
            </a:r>
            <a:r>
              <a:rPr lang="fr-FR" sz="1200" b="1" dirty="0"/>
              <a:t>sur le développement de cartes embarquées </a:t>
            </a:r>
            <a:r>
              <a:rPr lang="fr-FR" sz="1200" dirty="0"/>
              <a:t>en milieux contraints (aéronautique, défense, ferroviaire,…). Sous la direction d'un Chef de projet et rattaché(e) à une équipe vous intervenez sur les différentes phases du cycle de développement d'un FPGA :</a:t>
            </a:r>
          </a:p>
          <a:p>
            <a:pPr lvl="1"/>
            <a:r>
              <a:rPr lang="fr-FR" sz="1200" dirty="0"/>
              <a:t>Spécification</a:t>
            </a:r>
          </a:p>
          <a:p>
            <a:pPr lvl="1"/>
            <a:r>
              <a:rPr lang="fr-FR" sz="1200" dirty="0"/>
              <a:t>Programmation</a:t>
            </a:r>
          </a:p>
          <a:p>
            <a:pPr lvl="1"/>
            <a:r>
              <a:rPr lang="fr-FR" sz="1200" dirty="0"/>
              <a:t>Simulation</a:t>
            </a:r>
          </a:p>
          <a:p>
            <a:pPr lvl="1"/>
            <a:r>
              <a:rPr lang="fr-FR" sz="1200" dirty="0"/>
              <a:t>Vérification</a:t>
            </a:r>
            <a:endParaRPr lang="fr-F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4608004" cy="3456000"/>
          </a:xfrm>
          <a:custGeom>
            <a:avLst/>
            <a:gdLst>
              <a:gd name="connsiteX0" fmla="*/ 0 w 4608004"/>
              <a:gd name="connsiteY0" fmla="*/ 3456000 h 3456000"/>
              <a:gd name="connsiteX1" fmla="*/ 4608004 w 4608004"/>
              <a:gd name="connsiteY1" fmla="*/ 3456000 h 3456000"/>
              <a:gd name="connsiteX2" fmla="*/ 4608004 w 4608004"/>
              <a:gd name="connsiteY2" fmla="*/ 0 h 3456000"/>
              <a:gd name="connsiteX3" fmla="*/ 0 w 4608004"/>
              <a:gd name="connsiteY3" fmla="*/ 0 h 3456000"/>
              <a:gd name="connsiteX4" fmla="*/ 0 w 4608004"/>
              <a:gd name="connsiteY4" fmla="*/ 3456000 h 3456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456000">
                <a:moveTo>
                  <a:pt x="0" y="3456000"/>
                </a:moveTo>
                <a:lnTo>
                  <a:pt x="4608004" y="3456000"/>
                </a:lnTo>
                <a:lnTo>
                  <a:pt x="4608004" y="0"/>
                </a:lnTo>
                <a:lnTo>
                  <a:pt x="0" y="0"/>
                </a:lnTo>
                <a:lnTo>
                  <a:pt x="0" y="3456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Ingénieur Electronique et Software embarqué H/F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-12"/>
            <a:ext cx="4608004" cy="321500"/>
          </a:xfrm>
          <a:custGeom>
            <a:avLst/>
            <a:gdLst>
              <a:gd name="connsiteX0" fmla="*/ 0 w 4608004"/>
              <a:gd name="connsiteY0" fmla="*/ 321500 h 321500"/>
              <a:gd name="connsiteX1" fmla="*/ 4608004 w 4608004"/>
              <a:gd name="connsiteY1" fmla="*/ 321500 h 321500"/>
              <a:gd name="connsiteX2" fmla="*/ 4608004 w 4608004"/>
              <a:gd name="connsiteY2" fmla="*/ 0 h 321500"/>
              <a:gd name="connsiteX3" fmla="*/ 0 w 4608004"/>
              <a:gd name="connsiteY3" fmla="*/ 0 h 321500"/>
              <a:gd name="connsiteX4" fmla="*/ 0 w 4608004"/>
              <a:gd name="connsiteY4" fmla="*/ 321500 h 32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21500">
                <a:moveTo>
                  <a:pt x="0" y="321500"/>
                </a:moveTo>
                <a:lnTo>
                  <a:pt x="4608004" y="321500"/>
                </a:lnTo>
                <a:lnTo>
                  <a:pt x="4608004" y="0"/>
                </a:lnTo>
                <a:lnTo>
                  <a:pt x="0" y="0"/>
                </a:lnTo>
                <a:lnTo>
                  <a:pt x="0" y="3215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Freeform 3"/>
          <p:cNvSpPr/>
          <p:nvPr/>
        </p:nvSpPr>
        <p:spPr>
          <a:xfrm>
            <a:off x="4513960" y="840406"/>
            <a:ext cx="12700" cy="1899326"/>
          </a:xfrm>
          <a:custGeom>
            <a:avLst/>
            <a:gdLst>
              <a:gd name="connsiteX0" fmla="*/ 6350 w 12700"/>
              <a:gd name="connsiteY0" fmla="*/ 1892976 h 1899326"/>
              <a:gd name="connsiteX1" fmla="*/ 6350 w 12700"/>
              <a:gd name="connsiteY1" fmla="*/ 6350 h 18993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1899326">
                <a:moveTo>
                  <a:pt x="6350" y="1892976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80808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4513960" y="8277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B0B0B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513960" y="8150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CFCFC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513960" y="8023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513960" y="783255"/>
            <a:ext cx="12700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0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21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1535976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9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071952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D0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93968" y="103293"/>
            <a:ext cx="3693319" cy="54630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Débouchés</a:t>
            </a:r>
            <a:endParaRPr lang="en-US" altLang="zh-CN" sz="1434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434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Exemples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</a:t>
            </a: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d’annonces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APEC</a:t>
            </a:r>
            <a:r>
              <a:rPr lang="en-US" altLang="zh-CN" dirty="0" smtClean="0"/>
              <a:t>		</a:t>
            </a:r>
            <a:endParaRPr lang="en-US" altLang="zh-CN" sz="996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>
            <a:off x="1972193" y="3352800"/>
            <a:ext cx="604333" cy="1102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00"/>
              </a:lnSpc>
              <a:tabLst/>
            </a:pP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597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597" dirty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  <p:pic>
        <p:nvPicPr>
          <p:cNvPr id="31" name="Picture 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50" y="3008516"/>
            <a:ext cx="762000" cy="26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25552" y="568316"/>
            <a:ext cx="432815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Ingénieur développement logiciels embarques</a:t>
            </a:r>
          </a:p>
          <a:p>
            <a:r>
              <a:rPr lang="fr-FR" sz="1400" dirty="0"/>
              <a:t>SEGULA Technologies</a:t>
            </a:r>
            <a:r>
              <a:rPr lang="fr-FR" sz="1200" dirty="0"/>
              <a:t>, Afin de dynamiser son activité électronique embarquée, </a:t>
            </a:r>
            <a:r>
              <a:rPr lang="fr-FR" sz="1200" dirty="0" err="1"/>
              <a:t>Segula</a:t>
            </a:r>
            <a:r>
              <a:rPr lang="fr-FR" sz="1200" dirty="0"/>
              <a:t> Technologies recherche pour son département automobile un/une développeur logiciel temps réel embarqué C/C++.</a:t>
            </a:r>
          </a:p>
          <a:p>
            <a:r>
              <a:rPr lang="fr-FR" sz="1200" dirty="0"/>
              <a:t>Vous interviendrez durant certaines phases du cycle en V et serez amené, selon les projets, à réaliser :</a:t>
            </a:r>
          </a:p>
          <a:p>
            <a:r>
              <a:rPr lang="fr-FR" sz="1200" dirty="0"/>
              <a:t>. La spécification fonctionnelle</a:t>
            </a:r>
          </a:p>
          <a:p>
            <a:r>
              <a:rPr lang="fr-FR" sz="1200" dirty="0"/>
              <a:t>. La conception architecturale</a:t>
            </a:r>
          </a:p>
          <a:p>
            <a:r>
              <a:rPr lang="fr-FR" sz="1200" dirty="0"/>
              <a:t>. La conception détaillée</a:t>
            </a:r>
          </a:p>
          <a:p>
            <a:r>
              <a:rPr lang="fr-FR" sz="1200" dirty="0"/>
              <a:t>. Le développement</a:t>
            </a:r>
          </a:p>
          <a:p>
            <a:r>
              <a:rPr lang="fr-FR" sz="1200" dirty="0"/>
              <a:t>. Les tests unitaires</a:t>
            </a:r>
          </a:p>
          <a:p>
            <a:r>
              <a:rPr lang="fr-FR" sz="1200" dirty="0"/>
              <a:t>. Les tests d'intégration</a:t>
            </a:r>
          </a:p>
          <a:p>
            <a:r>
              <a:rPr lang="fr-FR" sz="1200" dirty="0"/>
              <a:t>. Les tests de validation</a:t>
            </a:r>
          </a:p>
        </p:txBody>
      </p:sp>
    </p:spTree>
    <p:extLst>
      <p:ext uri="{BB962C8B-B14F-4D97-AF65-F5344CB8AC3E}">
        <p14:creationId xmlns:p14="http://schemas.microsoft.com/office/powerpoint/2010/main" val="259782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4608004" cy="3456000"/>
          </a:xfrm>
          <a:custGeom>
            <a:avLst/>
            <a:gdLst>
              <a:gd name="connsiteX0" fmla="*/ 0 w 4608004"/>
              <a:gd name="connsiteY0" fmla="*/ 3456000 h 3456000"/>
              <a:gd name="connsiteX1" fmla="*/ 4608004 w 4608004"/>
              <a:gd name="connsiteY1" fmla="*/ 3456000 h 3456000"/>
              <a:gd name="connsiteX2" fmla="*/ 4608004 w 4608004"/>
              <a:gd name="connsiteY2" fmla="*/ 0 h 3456000"/>
              <a:gd name="connsiteX3" fmla="*/ 0 w 4608004"/>
              <a:gd name="connsiteY3" fmla="*/ 0 h 3456000"/>
              <a:gd name="connsiteX4" fmla="*/ 0 w 4608004"/>
              <a:gd name="connsiteY4" fmla="*/ 3456000 h 3456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456000">
                <a:moveTo>
                  <a:pt x="0" y="3456000"/>
                </a:moveTo>
                <a:lnTo>
                  <a:pt x="4608004" y="3456000"/>
                </a:lnTo>
                <a:lnTo>
                  <a:pt x="4608004" y="0"/>
                </a:lnTo>
                <a:lnTo>
                  <a:pt x="0" y="0"/>
                </a:lnTo>
                <a:lnTo>
                  <a:pt x="0" y="3456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Ingénieur Electronique et Software embarqué H/F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-12"/>
            <a:ext cx="4608004" cy="321500"/>
          </a:xfrm>
          <a:custGeom>
            <a:avLst/>
            <a:gdLst>
              <a:gd name="connsiteX0" fmla="*/ 0 w 4608004"/>
              <a:gd name="connsiteY0" fmla="*/ 321500 h 321500"/>
              <a:gd name="connsiteX1" fmla="*/ 4608004 w 4608004"/>
              <a:gd name="connsiteY1" fmla="*/ 321500 h 321500"/>
              <a:gd name="connsiteX2" fmla="*/ 4608004 w 4608004"/>
              <a:gd name="connsiteY2" fmla="*/ 0 h 321500"/>
              <a:gd name="connsiteX3" fmla="*/ 0 w 4608004"/>
              <a:gd name="connsiteY3" fmla="*/ 0 h 321500"/>
              <a:gd name="connsiteX4" fmla="*/ 0 w 4608004"/>
              <a:gd name="connsiteY4" fmla="*/ 321500 h 32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21500">
                <a:moveTo>
                  <a:pt x="0" y="321500"/>
                </a:moveTo>
                <a:lnTo>
                  <a:pt x="4608004" y="321500"/>
                </a:lnTo>
                <a:lnTo>
                  <a:pt x="4608004" y="0"/>
                </a:lnTo>
                <a:lnTo>
                  <a:pt x="0" y="0"/>
                </a:lnTo>
                <a:lnTo>
                  <a:pt x="0" y="3215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Freeform 3"/>
          <p:cNvSpPr/>
          <p:nvPr/>
        </p:nvSpPr>
        <p:spPr>
          <a:xfrm>
            <a:off x="4513960" y="8277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B0B0B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4513960" y="8150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CFCFC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4513960" y="802305"/>
            <a:ext cx="12700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4513960" y="783255"/>
            <a:ext cx="12700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0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21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1535976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9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071952" y="3326968"/>
            <a:ext cx="1535976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D0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70656" y="103293"/>
            <a:ext cx="4356004" cy="304698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Débouchés</a:t>
            </a:r>
            <a:endParaRPr lang="en-US" altLang="zh-CN" sz="1434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434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Source APEC 19 </a:t>
            </a:r>
            <a:r>
              <a:rPr lang="en-US" altLang="zh-CN" sz="1434" dirty="0" err="1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mai</a:t>
            </a:r>
            <a:r>
              <a:rPr lang="en-US" altLang="zh-CN" sz="1434" dirty="0" smtClean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2019</a:t>
            </a:r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434" dirty="0" smtClean="0">
              <a:solidFill>
                <a:srgbClr val="04064C"/>
              </a:solidFill>
              <a:latin typeface="Tahoma" pitchFamily="18" charset="0"/>
              <a:cs typeface="Tahoma" pitchFamily="18" charset="0"/>
            </a:endParaRPr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600" dirty="0" err="1"/>
              <a:t>Ingénieur</a:t>
            </a:r>
            <a:r>
              <a:rPr lang="en-US" altLang="zh-CN" sz="1600" dirty="0"/>
              <a:t> </a:t>
            </a:r>
            <a:r>
              <a:rPr lang="en-US" altLang="zh-CN" sz="1600" dirty="0" err="1"/>
              <a:t>électronique</a:t>
            </a:r>
            <a:r>
              <a:rPr lang="en-US" altLang="zh-CN" sz="1600" dirty="0"/>
              <a:t> </a:t>
            </a:r>
            <a:r>
              <a:rPr lang="en-US" altLang="zh-CN" sz="1600" dirty="0" err="1" smtClean="0"/>
              <a:t>embarquée</a:t>
            </a:r>
            <a:r>
              <a:rPr lang="en-US" altLang="zh-CN" sz="1600" dirty="0" smtClean="0"/>
              <a:t> : 648 </a:t>
            </a:r>
            <a:r>
              <a:rPr lang="en-US" altLang="zh-CN" sz="1600" dirty="0" err="1" smtClean="0"/>
              <a:t>offres</a:t>
            </a:r>
            <a:endParaRPr lang="en-US" altLang="zh-CN" sz="1600" dirty="0" smtClean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600" dirty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600" dirty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600" dirty="0" err="1" smtClean="0"/>
              <a:t>Ingénieur</a:t>
            </a:r>
            <a:r>
              <a:rPr lang="en-US" altLang="zh-CN" sz="1600" dirty="0" smtClean="0"/>
              <a:t> FPGA : 1162 </a:t>
            </a:r>
            <a:r>
              <a:rPr lang="en-US" altLang="zh-CN" sz="1600" dirty="0" err="1" smtClean="0"/>
              <a:t>offres</a:t>
            </a:r>
            <a:endParaRPr lang="en-US" altLang="zh-CN" sz="1600" dirty="0" smtClean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600" dirty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600" dirty="0" smtClean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600" dirty="0" err="1" smtClean="0"/>
              <a:t>Ingénieur</a:t>
            </a:r>
            <a:r>
              <a:rPr lang="en-US" altLang="zh-CN" sz="1600" dirty="0" smtClean="0"/>
              <a:t> ASIC : 66 </a:t>
            </a:r>
            <a:r>
              <a:rPr lang="en-US" altLang="zh-CN" sz="1600" dirty="0" err="1" smtClean="0"/>
              <a:t>Offres</a:t>
            </a:r>
            <a:endParaRPr lang="en-US" altLang="zh-CN" sz="1600" dirty="0" smtClean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600" dirty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600" dirty="0" smtClean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en-US" altLang="zh-CN" sz="1600" dirty="0" err="1" smtClean="0"/>
              <a:t>Ingénieur</a:t>
            </a:r>
            <a:r>
              <a:rPr lang="en-US" altLang="zh-CN" sz="1600" dirty="0" smtClean="0"/>
              <a:t> Hardware : 1377 </a:t>
            </a:r>
            <a:r>
              <a:rPr lang="en-US" altLang="zh-CN" sz="1600" dirty="0" err="1" smtClean="0"/>
              <a:t>offres</a:t>
            </a:r>
            <a:endParaRPr lang="en-US" altLang="zh-CN" sz="1600" dirty="0" smtClean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600" dirty="0" smtClean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endParaRPr lang="en-US" altLang="zh-CN" sz="1600" dirty="0"/>
          </a:p>
          <a:p>
            <a:pPr>
              <a:lnSpc>
                <a:spcPts val="1300"/>
              </a:lnSpc>
              <a:tabLst>
                <a:tab pos="25400" algn="l"/>
                <a:tab pos="304800" algn="l"/>
                <a:tab pos="584200" algn="l"/>
              </a:tabLst>
            </a:pPr>
            <a:r>
              <a:rPr lang="fr-FR" altLang="zh-CN" sz="1600" dirty="0"/>
              <a:t>A</a:t>
            </a:r>
            <a:r>
              <a:rPr lang="fr-FR" altLang="zh-CN" sz="1600" dirty="0" smtClean="0"/>
              <a:t>utomatique </a:t>
            </a:r>
            <a:r>
              <a:rPr lang="fr-FR" altLang="zh-CN" sz="1600" dirty="0"/>
              <a:t>et </a:t>
            </a:r>
            <a:r>
              <a:rPr lang="fr-FR" altLang="zh-CN" sz="1600" dirty="0" smtClean="0"/>
              <a:t>systèmes embarqués : 114 offres</a:t>
            </a:r>
            <a:r>
              <a:rPr lang="en-US" altLang="zh-CN" sz="1600" dirty="0" smtClean="0"/>
              <a:t>	</a:t>
            </a:r>
            <a:r>
              <a:rPr lang="en-US" altLang="zh-CN" dirty="0" smtClean="0"/>
              <a:t>	</a:t>
            </a:r>
            <a:endParaRPr lang="en-US" altLang="zh-CN" sz="996" dirty="0" smtClean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>
            <a:off x="1972193" y="3352800"/>
            <a:ext cx="604333" cy="1102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00"/>
              </a:lnSpc>
              <a:tabLst/>
            </a:pP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597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597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597" dirty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  <p:pic>
        <p:nvPicPr>
          <p:cNvPr id="31" name="Picture 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50" y="3008516"/>
            <a:ext cx="762000" cy="26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69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65" y="-12"/>
            <a:ext cx="4607474" cy="321500"/>
          </a:xfrm>
          <a:custGeom>
            <a:avLst/>
            <a:gdLst>
              <a:gd name="connsiteX0" fmla="*/ 0 w 4608004"/>
              <a:gd name="connsiteY0" fmla="*/ 321500 h 321500"/>
              <a:gd name="connsiteX1" fmla="*/ 4608004 w 4608004"/>
              <a:gd name="connsiteY1" fmla="*/ 321500 h 321500"/>
              <a:gd name="connsiteX2" fmla="*/ 4608004 w 4608004"/>
              <a:gd name="connsiteY2" fmla="*/ 0 h 321500"/>
              <a:gd name="connsiteX3" fmla="*/ 0 w 4608004"/>
              <a:gd name="connsiteY3" fmla="*/ 0 h 321500"/>
              <a:gd name="connsiteX4" fmla="*/ 0 w 4608004"/>
              <a:gd name="connsiteY4" fmla="*/ 321500 h 32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4608004" h="321500">
                <a:moveTo>
                  <a:pt x="0" y="321500"/>
                </a:moveTo>
                <a:lnTo>
                  <a:pt x="4608004" y="321500"/>
                </a:lnTo>
                <a:lnTo>
                  <a:pt x="4608004" y="0"/>
                </a:lnTo>
                <a:lnTo>
                  <a:pt x="0" y="0"/>
                </a:lnTo>
                <a:lnTo>
                  <a:pt x="0" y="321500"/>
                </a:lnTo>
              </a:path>
            </a:pathLst>
          </a:custGeom>
          <a:solidFill>
            <a:srgbClr val="FCBB0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8" name="Freeform 3"/>
          <p:cNvSpPr/>
          <p:nvPr/>
        </p:nvSpPr>
        <p:spPr>
          <a:xfrm>
            <a:off x="4513705" y="801588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B0B0B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9" name="Freeform 3"/>
          <p:cNvSpPr/>
          <p:nvPr/>
        </p:nvSpPr>
        <p:spPr>
          <a:xfrm>
            <a:off x="4513705" y="788888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CFCFC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0" name="Freeform 3"/>
          <p:cNvSpPr/>
          <p:nvPr/>
        </p:nvSpPr>
        <p:spPr>
          <a:xfrm>
            <a:off x="4513705" y="776189"/>
            <a:ext cx="12699" cy="25400"/>
          </a:xfrm>
          <a:custGeom>
            <a:avLst/>
            <a:gdLst>
              <a:gd name="connsiteX0" fmla="*/ 6350 w 12700"/>
              <a:gd name="connsiteY0" fmla="*/ 19050 h 25400"/>
              <a:gd name="connsiteX1" fmla="*/ 6350 w 12700"/>
              <a:gd name="connsiteY1" fmla="*/ 635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25400">
                <a:moveTo>
                  <a:pt x="6350" y="190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0F0F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1" name="Freeform 3"/>
          <p:cNvSpPr/>
          <p:nvPr/>
        </p:nvSpPr>
        <p:spPr>
          <a:xfrm>
            <a:off x="4513705" y="757138"/>
            <a:ext cx="12699" cy="31750"/>
          </a:xfrm>
          <a:custGeom>
            <a:avLst/>
            <a:gdLst>
              <a:gd name="connsiteX0" fmla="*/ 6350 w 12700"/>
              <a:gd name="connsiteY0" fmla="*/ 25400 h 31750"/>
              <a:gd name="connsiteX1" fmla="*/ 6350 w 12700"/>
              <a:gd name="connsiteY1" fmla="*/ 6350 h 317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700" h="31750">
                <a:moveTo>
                  <a:pt x="6350" y="2540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FFFFF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2" name="Freeform 3"/>
          <p:cNvSpPr/>
          <p:nvPr/>
        </p:nvSpPr>
        <p:spPr>
          <a:xfrm>
            <a:off x="265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21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3" name="Freeform 3"/>
          <p:cNvSpPr/>
          <p:nvPr/>
        </p:nvSpPr>
        <p:spPr>
          <a:xfrm>
            <a:off x="1536064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C9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14" name="Freeform 3"/>
          <p:cNvSpPr/>
          <p:nvPr/>
        </p:nvSpPr>
        <p:spPr>
          <a:xfrm>
            <a:off x="3071864" y="3326968"/>
            <a:ext cx="1535799" cy="129032"/>
          </a:xfrm>
          <a:custGeom>
            <a:avLst/>
            <a:gdLst>
              <a:gd name="connsiteX0" fmla="*/ 0 w 1535976"/>
              <a:gd name="connsiteY0" fmla="*/ 129032 h 129032"/>
              <a:gd name="connsiteX1" fmla="*/ 1535976 w 1535976"/>
              <a:gd name="connsiteY1" fmla="*/ 129032 h 129032"/>
              <a:gd name="connsiteX2" fmla="*/ 1535976 w 1535976"/>
              <a:gd name="connsiteY2" fmla="*/ 0 h 129032"/>
              <a:gd name="connsiteX3" fmla="*/ 0 w 1535976"/>
              <a:gd name="connsiteY3" fmla="*/ 0 h 129032"/>
              <a:gd name="connsiteX4" fmla="*/ 0 w 1535976"/>
              <a:gd name="connsiteY4" fmla="*/ 129032 h 1290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5976" h="129032">
                <a:moveTo>
                  <a:pt x="0" y="129032"/>
                </a:moveTo>
                <a:lnTo>
                  <a:pt x="1535976" y="129032"/>
                </a:lnTo>
                <a:lnTo>
                  <a:pt x="1535976" y="0"/>
                </a:lnTo>
                <a:lnTo>
                  <a:pt x="0" y="0"/>
                </a:lnTo>
                <a:lnTo>
                  <a:pt x="0" y="129032"/>
                </a:lnTo>
              </a:path>
            </a:pathLst>
          </a:custGeom>
          <a:solidFill>
            <a:srgbClr val="FDD05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CN" altLang="en-US" sz="907"/>
          </a:p>
        </p:txBody>
      </p:sp>
      <p:sp>
        <p:nvSpPr>
          <p:cNvPr id="2" name="TextBox 1"/>
          <p:cNvSpPr txBox="1"/>
          <p:nvPr/>
        </p:nvSpPr>
        <p:spPr>
          <a:xfrm>
            <a:off x="90727" y="25293"/>
            <a:ext cx="4427334" cy="610419"/>
          </a:xfrm>
          <a:prstGeom prst="rect">
            <a:avLst/>
          </a:prstGeom>
          <a:noFill/>
        </p:spPr>
        <p:txBody>
          <a:bodyPr wrap="square" lIns="0" tIns="0" rIns="0" bIns="45716" rtlCol="0">
            <a:spAutoFit/>
          </a:bodyPr>
          <a:lstStyle/>
          <a:p>
            <a:pPr>
              <a:lnSpc>
                <a:spcPts val="1999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1209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Exemples</a:t>
            </a:r>
            <a:r>
              <a:rPr lang="en-US" altLang="zh-CN" sz="1209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de stages :</a:t>
            </a:r>
            <a:endParaRPr lang="en-US" altLang="zh-CN" sz="907" dirty="0"/>
          </a:p>
          <a:p>
            <a:pPr>
              <a:lnSpc>
                <a:spcPts val="1000"/>
              </a:lnSpc>
            </a:pPr>
            <a:endParaRPr lang="en-US" altLang="zh-CN" sz="605" dirty="0"/>
          </a:p>
          <a:p>
            <a:pPr>
              <a:lnSpc>
                <a:spcPts val="1400"/>
              </a:lnSpc>
              <a:tabLst>
                <a:tab pos="25396" algn="l"/>
                <a:tab pos="215865" algn="l"/>
                <a:tab pos="304751" algn="l"/>
              </a:tabLst>
            </a:pPr>
            <a:r>
              <a:rPr lang="en-US" altLang="zh-CN" sz="907" dirty="0"/>
              <a:t>	 </a:t>
            </a:r>
            <a:r>
              <a:rPr lang="en-US" altLang="zh-CN" sz="806" dirty="0">
                <a:latin typeface="Tahoma" pitchFamily="34" charset="0"/>
                <a:cs typeface="Tahoma" pitchFamily="34" charset="0"/>
              </a:rPr>
              <a:t>			</a:t>
            </a:r>
            <a:endParaRPr lang="en-US" altLang="zh-CN" sz="1209" dirty="0">
              <a:solidFill>
                <a:srgbClr val="000000"/>
              </a:solidFill>
              <a:latin typeface="Tahoma" pitchFamily="18" charset="0"/>
              <a:cs typeface="Tahoma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1945769" y="3352800"/>
            <a:ext cx="705321" cy="112656"/>
          </a:xfrm>
          <a:prstGeom prst="rect">
            <a:avLst/>
          </a:prstGeom>
          <a:noFill/>
        </p:spPr>
        <p:txBody>
          <a:bodyPr wrap="none" lIns="0" tIns="0" rIns="0" bIns="45716" rtlCol="0">
            <a:spAutoFit/>
          </a:bodyPr>
          <a:lstStyle/>
          <a:p>
            <a:pPr algn="ctr">
              <a:lnSpc>
                <a:spcPts val="500"/>
              </a:lnSpc>
              <a:tabLst/>
            </a:pPr>
            <a:r>
              <a:rPr lang="en-US" altLang="zh-CN" sz="700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CSS </a:t>
            </a:r>
            <a:r>
              <a:rPr lang="en-US" altLang="zh-CN" sz="700" dirty="0" err="1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parcours</a:t>
            </a:r>
            <a:r>
              <a:rPr lang="en-US" altLang="zh-CN" sz="700" dirty="0">
                <a:solidFill>
                  <a:srgbClr val="04064C"/>
                </a:solidFill>
                <a:latin typeface="Tahoma" pitchFamily="18" charset="0"/>
                <a:cs typeface="Tahoma" pitchFamily="18" charset="0"/>
              </a:rPr>
              <a:t> EEA</a:t>
            </a:r>
            <a:endParaRPr lang="en-US" altLang="zh-CN" sz="700" dirty="0">
              <a:solidFill>
                <a:srgbClr val="04064C"/>
              </a:solidFill>
              <a:latin typeface="Tahoma" pitchFamily="18" charset="0"/>
              <a:cs typeface="Tahoma" pitchFamily="18" charset="0"/>
              <a:hlinkClick r:id="" action="ppaction://noaction"/>
            </a:endParaRPr>
          </a:p>
        </p:txBody>
      </p:sp>
      <p:pic>
        <p:nvPicPr>
          <p:cNvPr id="24" name="Picture 6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698" y="3023394"/>
            <a:ext cx="761912" cy="26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92300" y="594339"/>
            <a:ext cx="44214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989" indent="-143989">
              <a:buFont typeface="Arial" panose="020B0604020202020204" pitchFamily="34" charset="0"/>
              <a:buChar char="•"/>
            </a:pPr>
            <a:r>
              <a:rPr lang="fr-FR" sz="1100" dirty="0"/>
              <a:t>Système d'enregistrement électro-physiologique sans fil pour transmettre l'activité neuronale et musculaire sur des animaux libres de leurs mouvements</a:t>
            </a:r>
          </a:p>
          <a:p>
            <a:r>
              <a:rPr lang="en-AU" sz="1100" dirty="0"/>
              <a:t>	</a:t>
            </a:r>
            <a:r>
              <a:rPr lang="fr-FR" sz="1100" dirty="0" smtClean="0"/>
              <a:t>CLEMENT </a:t>
            </a:r>
            <a:r>
              <a:rPr lang="fr-FR" sz="1100" dirty="0"/>
              <a:t>Maxime - LORIA, </a:t>
            </a:r>
            <a:r>
              <a:rPr lang="fr-FR" sz="1100" dirty="0" err="1"/>
              <a:t>Vandoeuvre-lès-Nancy</a:t>
            </a:r>
            <a:r>
              <a:rPr lang="fr-FR" sz="1100" dirty="0"/>
              <a:t> (54)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04998" y="1315380"/>
            <a:ext cx="44214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989" indent="-143989">
              <a:buFont typeface="Arial" panose="020B0604020202020204" pitchFamily="34" charset="0"/>
              <a:buChar char="•"/>
            </a:pPr>
            <a:r>
              <a:rPr lang="fr-FR" sz="1100" dirty="0" smtClean="0"/>
              <a:t>Conception </a:t>
            </a:r>
            <a:r>
              <a:rPr lang="fr-FR" sz="1100" dirty="0"/>
              <a:t>de l'électronique embarquée dans un volant multifonctions</a:t>
            </a:r>
            <a:r>
              <a:rPr lang="en-AU" sz="1100" dirty="0"/>
              <a:t>	</a:t>
            </a:r>
            <a:r>
              <a:rPr lang="fr-FR" sz="1100" dirty="0"/>
              <a:t>	HILBERT Thomas </a:t>
            </a:r>
            <a:r>
              <a:rPr lang="fr-FR" sz="1100" dirty="0" err="1"/>
              <a:t>sté</a:t>
            </a:r>
            <a:r>
              <a:rPr lang="fr-FR" sz="1100" dirty="0"/>
              <a:t> IEE (Luxembourg)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04998" y="1676500"/>
            <a:ext cx="442140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989" indent="-143989">
              <a:buFont typeface="Arial" panose="020B0604020202020204" pitchFamily="34" charset="0"/>
              <a:buChar char="•"/>
            </a:pPr>
            <a:r>
              <a:rPr lang="fr-FR" sz="1050" dirty="0"/>
              <a:t>Développement de modules logiciels et élaboration de tests matériels pour une pompe à perfusion ambulatoire</a:t>
            </a:r>
          </a:p>
          <a:p>
            <a:r>
              <a:rPr lang="en-AU" sz="1050" dirty="0"/>
              <a:t>	</a:t>
            </a:r>
            <a:r>
              <a:rPr lang="fr-FR" sz="1050" dirty="0"/>
              <a:t>	</a:t>
            </a:r>
            <a:r>
              <a:rPr lang="fr-FR" sz="1050" dirty="0" err="1"/>
              <a:t>Hacquard</a:t>
            </a:r>
            <a:r>
              <a:rPr lang="fr-FR" sz="1050" dirty="0"/>
              <a:t> Antoine – AXON Câble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04998" y="2241376"/>
            <a:ext cx="44214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989" indent="-143989">
              <a:buFont typeface="Arial" panose="020B0604020202020204" pitchFamily="34" charset="0"/>
              <a:buChar char="•"/>
            </a:pPr>
            <a:r>
              <a:rPr lang="fr-FR" sz="1050" dirty="0"/>
              <a:t>Conception et implémentation d'une commande prédictive sous contraintes temps réel</a:t>
            </a:r>
            <a:r>
              <a:rPr lang="en-AU" sz="1050" dirty="0"/>
              <a:t>	</a:t>
            </a:r>
            <a:r>
              <a:rPr lang="fr-FR" sz="1050" dirty="0"/>
              <a:t>	SCHARFF Vincent - BOSCH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04998" y="2657719"/>
            <a:ext cx="44214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989" indent="-143989">
              <a:buFont typeface="Arial" panose="020B0604020202020204" pitchFamily="34" charset="0"/>
              <a:buChar char="•"/>
            </a:pPr>
            <a:r>
              <a:rPr lang="fr-FR" sz="1050" dirty="0"/>
              <a:t>Mise en œuvre d'algorithmes de transformation d'image sur FGPA </a:t>
            </a:r>
            <a:r>
              <a:rPr lang="en-AU" sz="1050" dirty="0"/>
              <a:t>	</a:t>
            </a:r>
            <a:r>
              <a:rPr lang="fr-FR" sz="1050" dirty="0"/>
              <a:t>	PLOUVIEZ Johann  - Thales </a:t>
            </a:r>
            <a:r>
              <a:rPr lang="fr-FR" sz="1050" dirty="0" err="1"/>
              <a:t>Avionic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287622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2266</TotalTime>
  <Words>436</Words>
  <Application>Microsoft Office PowerPoint</Application>
  <PresentationFormat>Personnalisé</PresentationFormat>
  <Paragraphs>157</Paragraphs>
  <Slides>10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宋体</vt:lpstr>
      <vt:lpstr>Arial</vt:lpstr>
      <vt:lpstr>Arial Narrow</vt:lpstr>
      <vt:lpstr>Calibri</vt:lpstr>
      <vt:lpstr>Tahoma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Kourtiche</dc:creator>
  <cp:lastModifiedBy>weber15</cp:lastModifiedBy>
  <cp:revision>148</cp:revision>
  <cp:lastPrinted>2017-01-17T10:14:28Z</cp:lastPrinted>
  <dcterms:created xsi:type="dcterms:W3CDTF">2006-08-16T00:00:00Z</dcterms:created>
  <dcterms:modified xsi:type="dcterms:W3CDTF">2019-05-19T22:04:40Z</dcterms:modified>
</cp:coreProperties>
</file>