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72" d="100"/>
          <a:sy n="72" d="100"/>
        </p:scale>
        <p:origin x="31" y="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3AEF-9C9D-454A-ADE6-EEF31D74A3A5}" type="datetimeFigureOut">
              <a:rPr lang="fr-FR" smtClean="0"/>
              <a:t>08/12/2016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2D192-253F-4A7F-9D4D-709DB463DC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180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3AEF-9C9D-454A-ADE6-EEF31D74A3A5}" type="datetimeFigureOut">
              <a:rPr lang="fr-FR" smtClean="0"/>
              <a:t>08/12/2016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2D192-253F-4A7F-9D4D-709DB463DC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2094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3AEF-9C9D-454A-ADE6-EEF31D74A3A5}" type="datetimeFigureOut">
              <a:rPr lang="fr-FR" smtClean="0"/>
              <a:t>08/12/2016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2D192-253F-4A7F-9D4D-709DB463DC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41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3AEF-9C9D-454A-ADE6-EEF31D74A3A5}" type="datetimeFigureOut">
              <a:rPr lang="fr-FR" smtClean="0"/>
              <a:t>08/12/2016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2D192-253F-4A7F-9D4D-709DB463DC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9038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3AEF-9C9D-454A-ADE6-EEF31D74A3A5}" type="datetimeFigureOut">
              <a:rPr lang="fr-FR" smtClean="0"/>
              <a:t>08/12/2016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2D192-253F-4A7F-9D4D-709DB463DC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2245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3AEF-9C9D-454A-ADE6-EEF31D74A3A5}" type="datetimeFigureOut">
              <a:rPr lang="fr-FR" smtClean="0"/>
              <a:t>08/12/2016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2D192-253F-4A7F-9D4D-709DB463DC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3190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3AEF-9C9D-454A-ADE6-EEF31D74A3A5}" type="datetimeFigureOut">
              <a:rPr lang="fr-FR" smtClean="0"/>
              <a:t>08/12/2016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2D192-253F-4A7F-9D4D-709DB463DC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271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3AEF-9C9D-454A-ADE6-EEF31D74A3A5}" type="datetimeFigureOut">
              <a:rPr lang="fr-FR" smtClean="0"/>
              <a:t>08/12/2016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2D192-253F-4A7F-9D4D-709DB463DC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3559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3AEF-9C9D-454A-ADE6-EEF31D74A3A5}" type="datetimeFigureOut">
              <a:rPr lang="fr-FR" smtClean="0"/>
              <a:t>08/12/2016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2D192-253F-4A7F-9D4D-709DB463DC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5905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3AEF-9C9D-454A-ADE6-EEF31D74A3A5}" type="datetimeFigureOut">
              <a:rPr lang="fr-FR" smtClean="0"/>
              <a:t>08/12/2016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2D192-253F-4A7F-9D4D-709DB463DC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528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3AEF-9C9D-454A-ADE6-EEF31D74A3A5}" type="datetimeFigureOut">
              <a:rPr lang="fr-FR" smtClean="0"/>
              <a:t>08/12/2016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2D192-253F-4A7F-9D4D-709DB463DC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7123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3AEF-9C9D-454A-ADE6-EEF31D74A3A5}" type="datetimeFigureOut">
              <a:rPr lang="fr-FR" smtClean="0"/>
              <a:t>08/12/2016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2D192-253F-4A7F-9D4D-709DB463DC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095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DIU de Pédagogie</a:t>
            </a:r>
            <a:br>
              <a:rPr lang="fr-FR" dirty="0" smtClean="0"/>
            </a:br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2016-2017. Pr. F. Kohler</a:t>
            </a:r>
          </a:p>
          <a:p>
            <a:r>
              <a:rPr lang="fr-FR" dirty="0" smtClean="0"/>
              <a:t>francois.kohler@univ-lorraine.fr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3401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Pédagogie et nouvelles technologies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Ne pas confondre :</a:t>
            </a:r>
          </a:p>
          <a:p>
            <a:pPr lvl="1"/>
            <a:r>
              <a:rPr lang="fr-FR" dirty="0" smtClean="0"/>
              <a:t>Pédagogie : </a:t>
            </a:r>
          </a:p>
          <a:p>
            <a:pPr lvl="2"/>
            <a:r>
              <a:rPr lang="fr-FR" dirty="0" smtClean="0"/>
              <a:t>La pédagogie désigne l'art d'éduquer. Le terme rassemble les méthodes et pratiques d'enseignement et d'éducation ainsi que toutes les qualités requises pour transmettre une connaissance, un savoir, un savoir-faire ou un savoir être… Wikipédia</a:t>
            </a:r>
          </a:p>
          <a:p>
            <a:pPr lvl="1"/>
            <a:r>
              <a:rPr lang="fr-FR" dirty="0" smtClean="0"/>
              <a:t>Nouvelles technologies</a:t>
            </a:r>
          </a:p>
          <a:p>
            <a:pPr lvl="2"/>
            <a:r>
              <a:rPr lang="fr-FR" dirty="0" smtClean="0"/>
              <a:t>Convergence numérique : textes, présentations, sons, images, vidéo… Tout est numérique avec des formats de plus en plus compatibles</a:t>
            </a:r>
          </a:p>
          <a:p>
            <a:pPr lvl="2"/>
            <a:r>
              <a:rPr lang="fr-FR" dirty="0" smtClean="0"/>
              <a:t>Réseaux : </a:t>
            </a:r>
          </a:p>
          <a:p>
            <a:pPr lvl="3"/>
            <a:r>
              <a:rPr lang="fr-FR" dirty="0" smtClean="0"/>
              <a:t>monde connecté : téléphones, PC, objets connectés, monétique, …</a:t>
            </a:r>
          </a:p>
          <a:p>
            <a:pPr lvl="3"/>
            <a:r>
              <a:rPr lang="fr-FR" dirty="0" smtClean="0"/>
              <a:t>Serveurs, plateformes pédagogiques, MOOC</a:t>
            </a:r>
          </a:p>
          <a:p>
            <a:pPr lvl="3"/>
            <a:r>
              <a:rPr lang="fr-FR" dirty="0" smtClean="0"/>
              <a:t>Réseaux sociaux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8232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Mais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83394" y="1424212"/>
            <a:ext cx="10820925" cy="4440139"/>
          </a:xfrm>
        </p:spPr>
        <p:txBody>
          <a:bodyPr>
            <a:normAutofit/>
          </a:bodyPr>
          <a:lstStyle/>
          <a:p>
            <a:r>
              <a:rPr lang="fr-FR" dirty="0" smtClean="0"/>
              <a:t>Les nouvelles technologies ne sont pas la pédagogie. </a:t>
            </a:r>
          </a:p>
          <a:p>
            <a:r>
              <a:rPr lang="fr-FR" dirty="0" smtClean="0"/>
              <a:t>Ce sont des outils à disposition des enseignants.</a:t>
            </a:r>
          </a:p>
          <a:p>
            <a:r>
              <a:rPr lang="fr-FR" dirty="0" smtClean="0"/>
              <a:t>Différentes doctrines en occident :</a:t>
            </a:r>
          </a:p>
          <a:p>
            <a:pPr lvl="1"/>
            <a:r>
              <a:rPr lang="fr-FR" dirty="0" smtClean="0"/>
              <a:t>Pédagogies traditionnelles : centrées sur les savoirs à transmettre et le Maître</a:t>
            </a:r>
          </a:p>
          <a:p>
            <a:pPr lvl="1"/>
            <a:r>
              <a:rPr lang="fr-FR" dirty="0" smtClean="0"/>
              <a:t>Pédagogies actives : centrées sur l’élève qui construit son savoir</a:t>
            </a:r>
          </a:p>
          <a:p>
            <a:pPr lvl="1"/>
            <a:r>
              <a:rPr lang="fr-FR" dirty="0" smtClean="0"/>
              <a:t> Pédagogies technologiques centrées sur l’élève et les moyens techniques du savoir faire</a:t>
            </a:r>
          </a:p>
          <a:p>
            <a:pPr lvl="1"/>
            <a:r>
              <a:rPr lang="fr-FR" dirty="0" smtClean="0"/>
              <a:t>Pédagogies socialisées : centrée sur la communauté</a:t>
            </a:r>
          </a:p>
          <a:p>
            <a:pPr lvl="1"/>
            <a:r>
              <a:rPr lang="fr-FR" dirty="0" smtClean="0"/>
              <a:t>Pédagogie cognitives…..</a:t>
            </a:r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5094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953" y="2902848"/>
            <a:ext cx="3880713" cy="287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9" t="3072" r="6919" b="5243"/>
          <a:stretch/>
        </p:blipFill>
        <p:spPr>
          <a:xfrm>
            <a:off x="6810233" y="1078173"/>
            <a:ext cx="5172501" cy="4326341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08" y="2902848"/>
            <a:ext cx="391539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514025" y="2038752"/>
            <a:ext cx="2886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Le cours Magistral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043354" y="2038752"/>
            <a:ext cx="1955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L’évaluation</a:t>
            </a:r>
          </a:p>
        </p:txBody>
      </p:sp>
    </p:spTree>
    <p:extLst>
      <p:ext uri="{BB962C8B-B14F-4D97-AF65-F5344CB8AC3E}">
        <p14:creationId xmlns:p14="http://schemas.microsoft.com/office/powerpoint/2010/main" val="1409201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Quelques étapes pour construire un enseignement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Choix de la méthode pédagogique</a:t>
            </a:r>
          </a:p>
          <a:p>
            <a:r>
              <a:rPr lang="fr-FR" dirty="0" smtClean="0"/>
              <a:t>Création du contenu</a:t>
            </a:r>
          </a:p>
          <a:p>
            <a:pPr lvl="1"/>
            <a:r>
              <a:rPr lang="fr-FR" dirty="0" smtClean="0"/>
              <a:t>Polycopié, diaporama sonorisé, vidéos, </a:t>
            </a:r>
            <a:r>
              <a:rPr lang="fr-FR" dirty="0" err="1" smtClean="0"/>
              <a:t>vidéocours</a:t>
            </a:r>
            <a:r>
              <a:rPr lang="fr-FR" dirty="0" smtClean="0"/>
              <a:t>…. Fait par l’</a:t>
            </a:r>
            <a:r>
              <a:rPr lang="fr-FR" dirty="0" err="1" smtClean="0"/>
              <a:t>enseigants</a:t>
            </a:r>
            <a:endParaRPr lang="fr-FR" dirty="0" smtClean="0"/>
          </a:p>
          <a:p>
            <a:pPr lvl="1"/>
            <a:r>
              <a:rPr lang="fr-FR" dirty="0" smtClean="0"/>
              <a:t>Wiki : contenu collaboratif fait par les élèves</a:t>
            </a:r>
          </a:p>
          <a:p>
            <a:r>
              <a:rPr lang="fr-FR" dirty="0" smtClean="0"/>
              <a:t>Création des autoévaluations</a:t>
            </a:r>
          </a:p>
          <a:p>
            <a:pPr lvl="1"/>
            <a:r>
              <a:rPr lang="fr-FR" dirty="0" smtClean="0"/>
              <a:t>Tests corrigés automatiquement (avec renforcement –Skinner-)</a:t>
            </a:r>
          </a:p>
          <a:p>
            <a:pPr lvl="1"/>
            <a:r>
              <a:rPr lang="fr-FR" dirty="0" smtClean="0"/>
              <a:t>Tests corrigés par l’enseignant</a:t>
            </a:r>
          </a:p>
          <a:p>
            <a:pPr lvl="1"/>
            <a:r>
              <a:rPr lang="fr-FR" dirty="0" smtClean="0"/>
              <a:t>Tests corrigés par les pairs</a:t>
            </a:r>
          </a:p>
          <a:p>
            <a:r>
              <a:rPr lang="fr-FR" dirty="0" smtClean="0"/>
              <a:t>Mise à disposition</a:t>
            </a:r>
          </a:p>
          <a:p>
            <a:pPr lvl="1"/>
            <a:r>
              <a:rPr lang="fr-FR" dirty="0" smtClean="0"/>
              <a:t>Intérêt des plateformes pédagogiques</a:t>
            </a:r>
          </a:p>
          <a:p>
            <a:pPr marL="457200" lvl="1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7712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outils de présentations : Un outil de base à bien maitriser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Powerpoint, </a:t>
            </a:r>
            <a:r>
              <a:rPr lang="fr-FR" dirty="0" err="1" smtClean="0"/>
              <a:t>Impress</a:t>
            </a:r>
            <a:r>
              <a:rPr lang="fr-FR" dirty="0" smtClean="0"/>
              <a:t>….</a:t>
            </a:r>
          </a:p>
          <a:p>
            <a:r>
              <a:rPr lang="fr-FR" dirty="0" smtClean="0"/>
              <a:t>Sont utilisés pour</a:t>
            </a:r>
          </a:p>
          <a:p>
            <a:pPr lvl="1"/>
            <a:r>
              <a:rPr lang="fr-FR" dirty="0" smtClean="0"/>
              <a:t>Réaliser des diaporamas plus ou moins complétés par des animations, de la vidéo, du son, des liens interactifs….</a:t>
            </a:r>
          </a:p>
          <a:p>
            <a:pPr lvl="1"/>
            <a:r>
              <a:rPr lang="fr-FR" dirty="0" smtClean="0"/>
              <a:t>Réaliser des posters</a:t>
            </a:r>
          </a:p>
          <a:p>
            <a:pPr lvl="1"/>
            <a:r>
              <a:rPr lang="fr-FR" dirty="0" smtClean="0"/>
              <a:t>Réaliser des diplômes….</a:t>
            </a:r>
          </a:p>
          <a:p>
            <a:r>
              <a:rPr lang="fr-FR" dirty="0" smtClean="0"/>
              <a:t>Sont complétés par des « plugin » : programmes complémentaires donnant de nouvelles fonctionnalités</a:t>
            </a:r>
          </a:p>
          <a:p>
            <a:r>
              <a:rPr lang="fr-FR" dirty="0" smtClean="0"/>
              <a:t>Peuvent permettre d’enregistrer les fichiers dans différents formats (</a:t>
            </a:r>
            <a:r>
              <a:rPr lang="fr-FR" dirty="0" err="1" smtClean="0"/>
              <a:t>pptx</a:t>
            </a:r>
            <a:r>
              <a:rPr lang="fr-FR" dirty="0" smtClean="0"/>
              <a:t>, </a:t>
            </a:r>
            <a:r>
              <a:rPr lang="fr-FR" dirty="0" err="1" smtClean="0"/>
              <a:t>pdf</a:t>
            </a:r>
            <a:r>
              <a:rPr lang="fr-FR" dirty="0" smtClean="0"/>
              <a:t>, </a:t>
            </a:r>
            <a:r>
              <a:rPr lang="fr-FR" dirty="0" err="1" smtClean="0"/>
              <a:t>odt</a:t>
            </a:r>
            <a:r>
              <a:rPr lang="fr-FR" dirty="0" smtClean="0"/>
              <a:t>,….)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711" y="3129903"/>
            <a:ext cx="1883228" cy="125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072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31" y="864150"/>
            <a:ext cx="4495800" cy="492442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1" t="32" r="37800" b="-235"/>
          <a:stretch/>
        </p:blipFill>
        <p:spPr>
          <a:xfrm>
            <a:off x="5075852" y="1791477"/>
            <a:ext cx="2724540" cy="399709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750" y="1173032"/>
            <a:ext cx="4286250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888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/>
          </p:cNvSpPr>
          <p:nvPr/>
        </p:nvSpPr>
        <p:spPr bwMode="auto">
          <a:xfrm>
            <a:off x="4432300" y="2238375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pic>
        <p:nvPicPr>
          <p:cNvPr id="829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939" y="922361"/>
            <a:ext cx="7195593" cy="5148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279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ECECE"/>
                  </a:outerShdw>
                </a:effectLst>
              </a14:hiddenEffects>
            </a:ext>
          </a:extLst>
        </p:spPr>
      </p:pic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3100388" y="350570"/>
            <a:ext cx="69754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sz="3000" b="1" dirty="0">
                <a:solidFill>
                  <a:srgbClr val="CC0000"/>
                </a:solidFill>
              </a:rPr>
              <a:t>Utiliser les nouvelles technologies : </a:t>
            </a:r>
            <a:endParaRPr lang="fr-FR" sz="3000" b="1" dirty="0">
              <a:solidFill>
                <a:srgbClr val="CC0000"/>
              </a:solidFill>
            </a:endParaRPr>
          </a:p>
        </p:txBody>
      </p:sp>
      <p:sp>
        <p:nvSpPr>
          <p:cNvPr id="82949" name="Rectangle 5"/>
          <p:cNvSpPr>
            <a:spLocks noChangeArrowheads="1"/>
          </p:cNvSpPr>
          <p:nvPr/>
        </p:nvSpPr>
        <p:spPr bwMode="auto">
          <a:xfrm>
            <a:off x="1819222" y="5987595"/>
            <a:ext cx="916722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fr-BE" sz="3000" b="1" dirty="0">
                <a:solidFill>
                  <a:srgbClr val="CC0000"/>
                </a:solidFill>
              </a:rPr>
              <a:t>Ne pas faire la même chose </a:t>
            </a:r>
            <a:r>
              <a:rPr lang="fr-BE" sz="3000" b="1" dirty="0" smtClean="0">
                <a:solidFill>
                  <a:srgbClr val="CC0000"/>
                </a:solidFill>
              </a:rPr>
              <a:t>avec </a:t>
            </a:r>
            <a:r>
              <a:rPr lang="fr-BE" sz="3000" b="1" dirty="0">
                <a:solidFill>
                  <a:srgbClr val="CC0000"/>
                </a:solidFill>
              </a:rPr>
              <a:t>des outils différents</a:t>
            </a:r>
            <a:endParaRPr lang="fr-FR" sz="3000" b="1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20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311</Words>
  <Application>Microsoft Office PowerPoint</Application>
  <PresentationFormat>Grand écran</PresentationFormat>
  <Paragraphs>45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Thème Office</vt:lpstr>
      <vt:lpstr>DIU de Pédagogie Introduction</vt:lpstr>
      <vt:lpstr>Pédagogie et nouvelles technologies</vt:lpstr>
      <vt:lpstr>Mais</vt:lpstr>
      <vt:lpstr>Présentation PowerPoint</vt:lpstr>
      <vt:lpstr>Quelques étapes pour construire un enseignement</vt:lpstr>
      <vt:lpstr>Les outils de présentations : Un outil de base à bien maitriser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DIU de Pédagogie Introduction</dc:title>
  <dc:creator>François KOHLER</dc:creator>
  <cp:lastModifiedBy>François KOHLER</cp:lastModifiedBy>
  <cp:revision>10</cp:revision>
  <dcterms:created xsi:type="dcterms:W3CDTF">2016-12-06T14:57:30Z</dcterms:created>
  <dcterms:modified xsi:type="dcterms:W3CDTF">2016-12-08T07:50:28Z</dcterms:modified>
</cp:coreProperties>
</file>