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2"/>
  </p:notesMasterIdLst>
  <p:sldIdLst>
    <p:sldId id="256" r:id="rId2"/>
    <p:sldId id="257" r:id="rId3"/>
    <p:sldId id="695" r:id="rId4"/>
    <p:sldId id="676" r:id="rId5"/>
    <p:sldId id="696" r:id="rId6"/>
    <p:sldId id="677" r:id="rId7"/>
    <p:sldId id="678" r:id="rId8"/>
    <p:sldId id="679" r:id="rId9"/>
    <p:sldId id="697" r:id="rId10"/>
    <p:sldId id="680" r:id="rId11"/>
    <p:sldId id="690" r:id="rId12"/>
    <p:sldId id="691" r:id="rId13"/>
    <p:sldId id="687" r:id="rId14"/>
    <p:sldId id="694" r:id="rId15"/>
    <p:sldId id="682" r:id="rId16"/>
    <p:sldId id="698" r:id="rId17"/>
    <p:sldId id="703" r:id="rId18"/>
    <p:sldId id="686" r:id="rId19"/>
    <p:sldId id="705" r:id="rId20"/>
    <p:sldId id="704" r:id="rId21"/>
    <p:sldId id="681" r:id="rId22"/>
    <p:sldId id="688" r:id="rId23"/>
    <p:sldId id="706" r:id="rId24"/>
    <p:sldId id="689" r:id="rId25"/>
    <p:sldId id="716" r:id="rId26"/>
    <p:sldId id="699" r:id="rId27"/>
    <p:sldId id="709" r:id="rId28"/>
    <p:sldId id="710" r:id="rId29"/>
    <p:sldId id="683" r:id="rId30"/>
    <p:sldId id="714" r:id="rId31"/>
    <p:sldId id="711" r:id="rId32"/>
    <p:sldId id="712" r:id="rId33"/>
    <p:sldId id="707" r:id="rId34"/>
    <p:sldId id="713" r:id="rId35"/>
    <p:sldId id="684" r:id="rId36"/>
    <p:sldId id="715" r:id="rId37"/>
    <p:sldId id="700" r:id="rId38"/>
    <p:sldId id="720" r:id="rId39"/>
    <p:sldId id="718" r:id="rId40"/>
    <p:sldId id="724" r:id="rId41"/>
    <p:sldId id="738" r:id="rId42"/>
    <p:sldId id="722" r:id="rId43"/>
    <p:sldId id="723" r:id="rId44"/>
    <p:sldId id="721" r:id="rId45"/>
    <p:sldId id="727" r:id="rId46"/>
    <p:sldId id="728" r:id="rId47"/>
    <p:sldId id="732" r:id="rId48"/>
    <p:sldId id="733" r:id="rId49"/>
    <p:sldId id="743" r:id="rId50"/>
    <p:sldId id="744" r:id="rId51"/>
    <p:sldId id="661" r:id="rId52"/>
    <p:sldId id="737" r:id="rId53"/>
    <p:sldId id="735" r:id="rId54"/>
    <p:sldId id="729" r:id="rId55"/>
    <p:sldId id="730" r:id="rId56"/>
    <p:sldId id="754" r:id="rId57"/>
    <p:sldId id="753" r:id="rId58"/>
    <p:sldId id="702" r:id="rId59"/>
    <p:sldId id="726" r:id="rId60"/>
    <p:sldId id="725" r:id="rId61"/>
    <p:sldId id="741" r:id="rId62"/>
    <p:sldId id="742" r:id="rId63"/>
    <p:sldId id="739" r:id="rId64"/>
    <p:sldId id="740" r:id="rId65"/>
    <p:sldId id="770" r:id="rId66"/>
    <p:sldId id="771" r:id="rId67"/>
    <p:sldId id="765" r:id="rId68"/>
    <p:sldId id="766" r:id="rId69"/>
    <p:sldId id="767" r:id="rId70"/>
    <p:sldId id="768" r:id="rId71"/>
    <p:sldId id="769" r:id="rId72"/>
    <p:sldId id="772" r:id="rId73"/>
    <p:sldId id="773" r:id="rId74"/>
    <p:sldId id="759" r:id="rId75"/>
    <p:sldId id="758" r:id="rId76"/>
    <p:sldId id="757" r:id="rId77"/>
    <p:sldId id="760" r:id="rId78"/>
    <p:sldId id="761" r:id="rId79"/>
    <p:sldId id="786" r:id="rId80"/>
    <p:sldId id="785" r:id="rId81"/>
    <p:sldId id="745" r:id="rId82"/>
    <p:sldId id="790" r:id="rId83"/>
    <p:sldId id="791" r:id="rId84"/>
    <p:sldId id="685" r:id="rId85"/>
    <p:sldId id="792" r:id="rId86"/>
    <p:sldId id="746" r:id="rId87"/>
    <p:sldId id="750" r:id="rId88"/>
    <p:sldId id="793" r:id="rId89"/>
    <p:sldId id="795" r:id="rId90"/>
    <p:sldId id="796" r:id="rId91"/>
    <p:sldId id="798" r:id="rId92"/>
    <p:sldId id="797" r:id="rId93"/>
    <p:sldId id="799" r:id="rId94"/>
    <p:sldId id="794" r:id="rId95"/>
    <p:sldId id="804" r:id="rId96"/>
    <p:sldId id="811" r:id="rId97"/>
    <p:sldId id="810" r:id="rId98"/>
    <p:sldId id="809" r:id="rId99"/>
    <p:sldId id="800" r:id="rId100"/>
    <p:sldId id="748" r:id="rId101"/>
    <p:sldId id="752" r:id="rId102"/>
    <p:sldId id="751" r:id="rId103"/>
    <p:sldId id="801" r:id="rId104"/>
    <p:sldId id="747" r:id="rId105"/>
    <p:sldId id="749" r:id="rId106"/>
    <p:sldId id="762" r:id="rId107"/>
    <p:sldId id="764" r:id="rId108"/>
    <p:sldId id="777" r:id="rId109"/>
    <p:sldId id="775" r:id="rId110"/>
    <p:sldId id="776" r:id="rId111"/>
    <p:sldId id="779" r:id="rId112"/>
    <p:sldId id="778" r:id="rId113"/>
    <p:sldId id="781" r:id="rId114"/>
    <p:sldId id="551" r:id="rId115"/>
    <p:sldId id="552" r:id="rId116"/>
    <p:sldId id="783" r:id="rId117"/>
    <p:sldId id="784" r:id="rId118"/>
    <p:sldId id="787" r:id="rId119"/>
    <p:sldId id="788" r:id="rId120"/>
    <p:sldId id="802" r:id="rId1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95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566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008C5-3169-4F7A-95B0-EC08AFF43654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3367-0CEA-47DF-A1AF-44D29BAF97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583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>
            <a:extLst>
              <a:ext uri="{FF2B5EF4-FFF2-40B4-BE49-F238E27FC236}">
                <a16:creationId xmlns:a16="http://schemas.microsoft.com/office/drawing/2014/main" id="{9B840896-560F-4C7E-A3C0-5696363614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786D13-4070-4EB6-A371-B7A35FE925DE}" type="slidenum">
              <a:rPr lang="fr-FR" altLang="fr-FR"/>
              <a:pPr>
                <a:spcBef>
                  <a:spcPct val="0"/>
                </a:spcBef>
              </a:pPr>
              <a:t>114</a:t>
            </a:fld>
            <a:endParaRPr lang="fr-FR" altLang="fr-FR"/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31D3F3EF-9E7A-4CCE-AB50-2A397EA76B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>
            <a:extLst>
              <a:ext uri="{FF2B5EF4-FFF2-40B4-BE49-F238E27FC236}">
                <a16:creationId xmlns:a16="http://schemas.microsoft.com/office/drawing/2014/main" id="{AEEDB3AC-841C-4F1E-A48C-1719D2677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F1D20A68-EFF0-4F7E-8C60-9742EB27F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8C199-664A-4362-AAF0-27C63ECE1DB5}" type="slidenum">
              <a:rPr lang="fr-FR" altLang="fr-FR"/>
              <a:pPr>
                <a:spcBef>
                  <a:spcPct val="0"/>
                </a:spcBef>
              </a:pPr>
              <a:t>115</a:t>
            </a:fld>
            <a:endParaRPr lang="fr-FR" altLang="fr-F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E16C0445-FDA1-43F4-8D6A-E5FCD36A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C79C9C05-F0BE-4758-A7EE-8FFA1C16F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F1D20A68-EFF0-4F7E-8C60-9742EB27F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8C199-664A-4362-AAF0-27C63ECE1DB5}" type="slidenum">
              <a:rPr lang="fr-FR" altLang="fr-FR"/>
              <a:pPr>
                <a:spcBef>
                  <a:spcPct val="0"/>
                </a:spcBef>
              </a:pPr>
              <a:t>116</a:t>
            </a:fld>
            <a:endParaRPr lang="fr-FR" altLang="fr-F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E16C0445-FDA1-43F4-8D6A-E5FCD36A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C79C9C05-F0BE-4758-A7EE-8FFA1C16F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906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F1D20A68-EFF0-4F7E-8C60-9742EB27F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8C199-664A-4362-AAF0-27C63ECE1DB5}" type="slidenum">
              <a:rPr lang="fr-FR" altLang="fr-FR"/>
              <a:pPr>
                <a:spcBef>
                  <a:spcPct val="0"/>
                </a:spcBef>
              </a:pPr>
              <a:t>117</a:t>
            </a:fld>
            <a:endParaRPr lang="fr-FR" altLang="fr-F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E16C0445-FDA1-43F4-8D6A-E5FCD36A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C79C9C05-F0BE-4758-A7EE-8FFA1C16F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70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F1D20A68-EFF0-4F7E-8C60-9742EB27F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8C199-664A-4362-AAF0-27C63ECE1DB5}" type="slidenum">
              <a:rPr lang="fr-FR" altLang="fr-FR"/>
              <a:pPr>
                <a:spcBef>
                  <a:spcPct val="0"/>
                </a:spcBef>
              </a:pPr>
              <a:t>118</a:t>
            </a:fld>
            <a:endParaRPr lang="fr-FR" altLang="fr-F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E16C0445-FDA1-43F4-8D6A-E5FCD36A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C79C9C05-F0BE-4758-A7EE-8FFA1C16F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9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F1D20A68-EFF0-4F7E-8C60-9742EB27F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8C199-664A-4362-AAF0-27C63ECE1DB5}" type="slidenum">
              <a:rPr lang="fr-FR" altLang="fr-FR"/>
              <a:pPr>
                <a:spcBef>
                  <a:spcPct val="0"/>
                </a:spcBef>
              </a:pPr>
              <a:t>119</a:t>
            </a:fld>
            <a:endParaRPr lang="fr-FR" altLang="fr-F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E16C0445-FDA1-43F4-8D6A-E5FCD36A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C79C9C05-F0BE-4758-A7EE-8FFA1C16F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71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>
            <a:extLst>
              <a:ext uri="{FF2B5EF4-FFF2-40B4-BE49-F238E27FC236}">
                <a16:creationId xmlns:a16="http://schemas.microsoft.com/office/drawing/2014/main" id="{F1D20A68-EFF0-4F7E-8C60-9742EB27F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8C199-664A-4362-AAF0-27C63ECE1DB5}" type="slidenum">
              <a:rPr lang="fr-FR" altLang="fr-FR"/>
              <a:pPr>
                <a:spcBef>
                  <a:spcPct val="0"/>
                </a:spcBef>
              </a:pPr>
              <a:t>120</a:t>
            </a:fld>
            <a:endParaRPr lang="fr-FR" altLang="fr-FR"/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E16C0445-FDA1-43F4-8D6A-E5FCD36A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C79C9C05-F0BE-4758-A7EE-8FFA1C16F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fr-FR" altLang="fr-FR">
                <a:latin typeface="Arial" panose="020B0604020202020204" pitchFamily="34" charset="0"/>
              </a:rPr>
              <a:t>Séismes Historiques (300X100km)…</a:t>
            </a:r>
          </a:p>
          <a:p>
            <a:pPr eaLnBrk="1" hangingPunct="1"/>
            <a:endParaRPr lang="en-GB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941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2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65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72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5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27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96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44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03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52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78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5F86-8F4C-4DA5-9811-53391F41D40B}" type="datetimeFigureOut">
              <a:rPr lang="fr-FR" smtClean="0"/>
              <a:t>20/11/2020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784B9-09AC-46E7-8603-281F01E8C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35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5" Type="http://schemas.openxmlformats.org/officeDocument/2006/relationships/image" Target="../media/image27.png"/><Relationship Id="rId4" Type="http://schemas.openxmlformats.org/officeDocument/2006/relationships/image" Target="../media/image97.emf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3.wmf"/><Relationship Id="rId4" Type="http://schemas.openxmlformats.org/officeDocument/2006/relationships/oleObject" Target="../embeddings/oleObject5.bin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3.wmf"/><Relationship Id="rId4" Type="http://schemas.openxmlformats.org/officeDocument/2006/relationships/oleObject" Target="../embeddings/oleObject6.bin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06.png"/><Relationship Id="rId4" Type="http://schemas.openxmlformats.org/officeDocument/2006/relationships/oleObject" Target="../embeddings/oleObject7.bin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6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video" Target="../media/media7.wmv"/><Relationship Id="rId5" Type="http://schemas.microsoft.com/office/2007/relationships/media" Target="../media/media7.wmv"/><Relationship Id="rId10" Type="http://schemas.openxmlformats.org/officeDocument/2006/relationships/image" Target="../media/image27.png"/><Relationship Id="rId4" Type="http://schemas.openxmlformats.org/officeDocument/2006/relationships/video" Target="../media/media6.mp4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9.mp4"/><Relationship Id="rId7" Type="http://schemas.openxmlformats.org/officeDocument/2006/relationships/image" Target="../media/image29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9.mp4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5" Type="http://schemas.microsoft.com/office/2007/relationships/media" Target="../media/media4.mp4"/><Relationship Id="rId10" Type="http://schemas.openxmlformats.org/officeDocument/2006/relationships/image" Target="../media/image8.png"/><Relationship Id="rId4" Type="http://schemas.openxmlformats.org/officeDocument/2006/relationships/video" Target="../media/media3.mp4"/><Relationship Id="rId9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E:\Enseignement\ParcoursMineur\2020\Himalayas-simon.mov" TargetMode="External"/><Relationship Id="rId1" Type="http://schemas.microsoft.com/office/2007/relationships/media" Target="file:///E:\Enseignement\ParcoursMineur\2020\Himalayas-simon.mov" TargetMode="External"/><Relationship Id="rId4" Type="http://schemas.openxmlformats.org/officeDocument/2006/relationships/image" Target="../media/image77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5" Type="http://schemas.microsoft.com/office/2007/relationships/media" Target="../media/media4.mp4"/><Relationship Id="rId10" Type="http://schemas.openxmlformats.org/officeDocument/2006/relationships/image" Target="../media/image8.png"/><Relationship Id="rId4" Type="http://schemas.openxmlformats.org/officeDocument/2006/relationships/video" Target="../media/media3.mp4"/><Relationship Id="rId9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E:\Enseignement\ParcoursMineur\2020\Himalayas-simon.mov" TargetMode="External"/><Relationship Id="rId1" Type="http://schemas.microsoft.com/office/2007/relationships/media" Target="file:///E:\Enseignement\ParcoursMineur\2020\Himalayas-simon.mov" TargetMode="External"/><Relationship Id="rId4" Type="http://schemas.openxmlformats.org/officeDocument/2006/relationships/image" Target="../media/image7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3.png"/><Relationship Id="rId5" Type="http://schemas.openxmlformats.org/officeDocument/2006/relationships/image" Target="../media/image91.wmf"/><Relationship Id="rId4" Type="http://schemas.openxmlformats.org/officeDocument/2006/relationships/oleObject" Target="../embeddings/oleObject1.bin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3.png"/><Relationship Id="rId5" Type="http://schemas.openxmlformats.org/officeDocument/2006/relationships/image" Target="../media/image91.wmf"/><Relationship Id="rId4" Type="http://schemas.openxmlformats.org/officeDocument/2006/relationships/oleObject" Target="../embeddings/oleObject2.bin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3.png"/><Relationship Id="rId5" Type="http://schemas.openxmlformats.org/officeDocument/2006/relationships/image" Target="../media/image91.wmf"/><Relationship Id="rId4" Type="http://schemas.openxmlformats.org/officeDocument/2006/relationships/oleObject" Target="../embeddings/oleObject3.bin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2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extérieur, nature, montagne, colline&#10;&#10;Description générée automatiquement">
            <a:extLst>
              <a:ext uri="{FF2B5EF4-FFF2-40B4-BE49-F238E27FC236}">
                <a16:creationId xmlns:a16="http://schemas.microsoft.com/office/drawing/2014/main" id="{3FA5B883-8E3F-4BF3-828C-F919F232AD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r="14679"/>
          <a:stretch/>
        </p:blipFill>
        <p:spPr>
          <a:xfrm>
            <a:off x="0" y="-1"/>
            <a:ext cx="9125268" cy="68580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B91C43-6E94-4AA6-9E6A-A424AB798BAD}"/>
              </a:ext>
            </a:extLst>
          </p:cNvPr>
          <p:cNvSpPr txBox="1"/>
          <p:nvPr/>
        </p:nvSpPr>
        <p:spPr>
          <a:xfrm>
            <a:off x="439068" y="276873"/>
            <a:ext cx="7494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VII: Systèmes </a:t>
            </a:r>
            <a:r>
              <a:rPr lang="fr-F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compréssifs</a:t>
            </a:r>
            <a:endParaRPr lang="fr-F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B074ED-2ED7-41A2-9B8E-A64375674502}"/>
              </a:ext>
            </a:extLst>
          </p:cNvPr>
          <p:cNvSpPr txBox="1"/>
          <p:nvPr/>
        </p:nvSpPr>
        <p:spPr>
          <a:xfrm>
            <a:off x="2642950" y="5611630"/>
            <a:ext cx="3424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Julien Charreau – 2020/2021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(julien.charreau@univ-lorraine.fr)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44AD533-171D-4533-A1E7-9EFBED8DD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40" y="5020732"/>
            <a:ext cx="1747474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RPG | otelo.univ-lorraine.fr">
            <a:extLst>
              <a:ext uri="{FF2B5EF4-FFF2-40B4-BE49-F238E27FC236}">
                <a16:creationId xmlns:a16="http://schemas.microsoft.com/office/drawing/2014/main" id="{B0898B7B-9B60-495D-9D38-3BBB33314C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7" t="21293" r="6938" b="26996"/>
          <a:stretch/>
        </p:blipFill>
        <p:spPr bwMode="auto">
          <a:xfrm>
            <a:off x="6387310" y="5695782"/>
            <a:ext cx="2676918" cy="47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2973852-D667-41DA-9614-CD34A9060C3C}"/>
              </a:ext>
            </a:extLst>
          </p:cNvPr>
          <p:cNvSpPr txBox="1"/>
          <p:nvPr/>
        </p:nvSpPr>
        <p:spPr>
          <a:xfrm>
            <a:off x="6573929" y="1200078"/>
            <a:ext cx="25513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Anticlinal faillé de La Rochette du Buis</a:t>
            </a:r>
          </a:p>
          <a:p>
            <a:pPr algn="r"/>
            <a:r>
              <a:rPr lang="fr-FR" sz="1200" dirty="0"/>
              <a:t>Baronnies</a:t>
            </a:r>
          </a:p>
          <a:p>
            <a:pPr algn="r"/>
            <a:r>
              <a:rPr lang="fr-FR" sz="1200" dirty="0"/>
              <a:t>Stage cartographie</a:t>
            </a:r>
          </a:p>
          <a:p>
            <a:pPr algn="r"/>
            <a:r>
              <a:rPr lang="fr-FR" sz="1200" dirty="0"/>
              <a:t>(Photo personnelle)</a:t>
            </a:r>
          </a:p>
        </p:txBody>
      </p:sp>
    </p:spTree>
    <p:extLst>
      <p:ext uri="{BB962C8B-B14F-4D97-AF65-F5344CB8AC3E}">
        <p14:creationId xmlns:p14="http://schemas.microsoft.com/office/powerpoint/2010/main" val="2344141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III-Les décollements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detachment-reverse">
            <a:hlinkClick r:id="" action="ppaction://media"/>
            <a:extLst>
              <a:ext uri="{FF2B5EF4-FFF2-40B4-BE49-F238E27FC236}">
                <a16:creationId xmlns:a16="http://schemas.microsoft.com/office/drawing/2014/main" id="{C7A688A8-97E1-42B8-A025-7E74C1D9A5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8800" t="57770" r="30600" b="18893"/>
          <a:stretch/>
        </p:blipFill>
        <p:spPr>
          <a:xfrm>
            <a:off x="2064683" y="2958663"/>
            <a:ext cx="7116295" cy="305278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8BA0DB2-23F5-436D-A2A7-AB2E39C01C21}"/>
              </a:ext>
            </a:extLst>
          </p:cNvPr>
          <p:cNvSpPr txBox="1"/>
          <p:nvPr/>
        </p:nvSpPr>
        <p:spPr>
          <a:xfrm>
            <a:off x="3890276" y="6466880"/>
            <a:ext cx="1907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Animations: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933664" y="1044437"/>
            <a:ext cx="7276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Mécanismes permettant la formation de décollements?</a:t>
            </a: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D73888BB-7C88-4294-82E3-25DBD5545C2C}"/>
              </a:ext>
            </a:extLst>
          </p:cNvPr>
          <p:cNvSpPr/>
          <p:nvPr/>
        </p:nvSpPr>
        <p:spPr>
          <a:xfrm>
            <a:off x="1983951" y="1736934"/>
            <a:ext cx="545285" cy="461665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48B91FE-C01C-4EAD-AF71-83B83A89BBB8}"/>
              </a:ext>
            </a:extLst>
          </p:cNvPr>
          <p:cNvSpPr txBox="1"/>
          <p:nvPr/>
        </p:nvSpPr>
        <p:spPr>
          <a:xfrm>
            <a:off x="2608977" y="1736933"/>
            <a:ext cx="588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Présence de couches mécaniquement faibles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5D0838D-3F2B-4FBB-B0CC-E1B4CBF96E36}"/>
              </a:ext>
            </a:extLst>
          </p:cNvPr>
          <p:cNvCxnSpPr>
            <a:cxnSpLocks/>
          </p:cNvCxnSpPr>
          <p:nvPr/>
        </p:nvCxnSpPr>
        <p:spPr>
          <a:xfrm>
            <a:off x="1731146" y="3927651"/>
            <a:ext cx="64896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5A9DBD8C-4920-49C3-90CC-FACE200B687F}"/>
              </a:ext>
            </a:extLst>
          </p:cNvPr>
          <p:cNvSpPr txBox="1"/>
          <p:nvPr/>
        </p:nvSpPr>
        <p:spPr>
          <a:xfrm>
            <a:off x="0" y="3238519"/>
            <a:ext cx="17311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Couche mécaniquement faible</a:t>
            </a:r>
          </a:p>
          <a:p>
            <a:r>
              <a:rPr lang="fr-FR" dirty="0"/>
              <a:t>où se localise la faille</a:t>
            </a:r>
          </a:p>
        </p:txBody>
      </p:sp>
    </p:spTree>
    <p:extLst>
      <p:ext uri="{BB962C8B-B14F-4D97-AF65-F5344CB8AC3E}">
        <p14:creationId xmlns:p14="http://schemas.microsoft.com/office/powerpoint/2010/main" val="271491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233127" y="829384"/>
            <a:ext cx="7492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La notion de prisme d’accrétion (océanique et orogénique)</a:t>
            </a:r>
          </a:p>
        </p:txBody>
      </p:sp>
      <p:pic>
        <p:nvPicPr>
          <p:cNvPr id="20482" name="Picture 2" descr="Coupe schématique d'une zone de subduction au niveau d'une marge active présentant un prisme d'accrétion océanique">
            <a:extLst>
              <a:ext uri="{FF2B5EF4-FFF2-40B4-BE49-F238E27FC236}">
                <a16:creationId xmlns:a16="http://schemas.microsoft.com/office/drawing/2014/main" id="{E49C0C7E-97CB-41D2-8A9B-074A33A0D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33" y="3807737"/>
            <a:ext cx="7478889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A2004F-C108-456A-A12F-F08AF1263D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979" b="2502"/>
          <a:stretch/>
        </p:blipFill>
        <p:spPr>
          <a:xfrm>
            <a:off x="-11929" y="1479520"/>
            <a:ext cx="3352800" cy="158246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613EFD-8A3C-4B42-B733-4CD7528DDDA9}"/>
              </a:ext>
            </a:extLst>
          </p:cNvPr>
          <p:cNvSpPr/>
          <p:nvPr/>
        </p:nvSpPr>
        <p:spPr>
          <a:xfrm>
            <a:off x="2077303" y="2036800"/>
            <a:ext cx="313472" cy="1852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B43E4F-099D-44CF-9DBF-A3768571A17E}"/>
              </a:ext>
            </a:extLst>
          </p:cNvPr>
          <p:cNvSpPr txBox="1"/>
          <p:nvPr/>
        </p:nvSpPr>
        <p:spPr>
          <a:xfrm>
            <a:off x="1002733" y="6343837"/>
            <a:ext cx="369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https://planet-terre.ens-lyon.fr/article/prisme-alpes.xml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AA145F-5118-44C4-BD36-2F19EF21E662}"/>
              </a:ext>
            </a:extLst>
          </p:cNvPr>
          <p:cNvSpPr txBox="1"/>
          <p:nvPr/>
        </p:nvSpPr>
        <p:spPr>
          <a:xfrm>
            <a:off x="3857625" y="1291049"/>
            <a:ext cx="50577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Il s'agit d'une structure tectonique générée par l'imbrication d'écailles sédimentaires. Cet écaillage est lié à l'existence d'un butoir rigide qui racle sur les sédiments pélagiques plus meubles de la croûte océanique en cours de subduction. Ce butoir localisé au-dessus de la croûte océanique subduite correspond soit à de la marge, soit à de la croûte océanique, soit à un ancien prisme. </a:t>
            </a:r>
            <a:r>
              <a:rPr lang="fr-FR" sz="1200" dirty="0"/>
              <a:t>(planet-terre.ens-lyon.fr)</a:t>
            </a:r>
          </a:p>
        </p:txBody>
      </p:sp>
    </p:spTree>
    <p:extLst>
      <p:ext uri="{BB962C8B-B14F-4D97-AF65-F5344CB8AC3E}">
        <p14:creationId xmlns:p14="http://schemas.microsoft.com/office/powerpoint/2010/main" val="420508886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3058378" y="829384"/>
            <a:ext cx="2424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prisme critique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C3CFA5F-D5DE-42D6-BAEA-06CE2D0AB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31" y="1471815"/>
            <a:ext cx="7616137" cy="520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8578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5ABDD5-D3DC-4785-B5E3-FF4166A9B0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78"/>
          <a:stretch/>
        </p:blipFill>
        <p:spPr>
          <a:xfrm>
            <a:off x="2655130" y="1291049"/>
            <a:ext cx="6062558" cy="3964482"/>
          </a:xfrm>
          <a:prstGeom prst="rect">
            <a:avLst/>
          </a:prstGeom>
        </p:spPr>
      </p:pic>
      <p:pic>
        <p:nvPicPr>
          <p:cNvPr id="6" name="animation39.wmv">
            <a:hlinkClick r:id="" action="ppaction://media"/>
            <a:extLst>
              <a:ext uri="{FF2B5EF4-FFF2-40B4-BE49-F238E27FC236}">
                <a16:creationId xmlns:a16="http://schemas.microsoft.com/office/drawing/2014/main" id="{09D45656-AA55-42C8-B5D7-6A305A30BE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3825" y="5349839"/>
            <a:ext cx="8943975" cy="13251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785FB28-F7A2-4063-B761-A161D2B33F0A}"/>
              </a:ext>
            </a:extLst>
          </p:cNvPr>
          <p:cNvSpPr txBox="1"/>
          <p:nvPr/>
        </p:nvSpPr>
        <p:spPr>
          <a:xfrm>
            <a:off x="118689" y="4978532"/>
            <a:ext cx="1425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Bonnet et al. (2006)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D0437E5-0D4C-49E1-B084-B2E33787FB94}"/>
              </a:ext>
            </a:extLst>
          </p:cNvPr>
          <p:cNvSpPr txBox="1"/>
          <p:nvPr/>
        </p:nvSpPr>
        <p:spPr>
          <a:xfrm>
            <a:off x="3058378" y="829384"/>
            <a:ext cx="2424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 prisme critique</a:t>
            </a:r>
          </a:p>
        </p:txBody>
      </p:sp>
    </p:spTree>
    <p:extLst>
      <p:ext uri="{BB962C8B-B14F-4D97-AF65-F5344CB8AC3E}">
        <p14:creationId xmlns:p14="http://schemas.microsoft.com/office/powerpoint/2010/main" val="102079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375546" y="1578684"/>
            <a:ext cx="731200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a. Distribution des zones de convergence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b. Les grands types de zones de convergence: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Orogénèse de subduction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Orogénèse de collision		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Orogénèse de collision intracontinentale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Les zones de relai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c. La notion de prisme d’accrétion et critique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d. Anatomie et exemples de chaînes de collision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5597357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48349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028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Anatomie d’une </a:t>
            </a:r>
            <a:r>
              <a:rPr lang="fr-FR" sz="2400" dirty="0" err="1"/>
              <a:t>orogènese</a:t>
            </a:r>
            <a:r>
              <a:rPr lang="fr-FR" sz="2400" dirty="0"/>
              <a:t> de collision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1EAB83-8343-445F-B716-8241EA79A19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16" b="43723"/>
          <a:stretch/>
        </p:blipFill>
        <p:spPr bwMode="auto">
          <a:xfrm>
            <a:off x="186972" y="1988030"/>
            <a:ext cx="8485288" cy="376506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3A22AD-C4B7-4B40-B924-EAE241436D36}"/>
              </a:ext>
            </a:extLst>
          </p:cNvPr>
          <p:cNvSpPr txBox="1"/>
          <p:nvPr/>
        </p:nvSpPr>
        <p:spPr>
          <a:xfrm>
            <a:off x="3991993" y="5568433"/>
            <a:ext cx="2152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Sinclaire</a:t>
            </a:r>
            <a:r>
              <a:rPr lang="fr-FR" dirty="0"/>
              <a:t> et al. (2005)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5736EE-4780-4EB7-8A52-7C197B766E01}"/>
              </a:ext>
            </a:extLst>
          </p:cNvPr>
          <p:cNvSpPr/>
          <p:nvPr/>
        </p:nvSpPr>
        <p:spPr>
          <a:xfrm>
            <a:off x="284064" y="4772024"/>
            <a:ext cx="3331919" cy="103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E01438-3125-46C1-89FE-1A6BBFA58849}"/>
              </a:ext>
            </a:extLst>
          </p:cNvPr>
          <p:cNvSpPr txBox="1"/>
          <p:nvPr/>
        </p:nvSpPr>
        <p:spPr>
          <a:xfrm>
            <a:off x="6858687" y="4479636"/>
            <a:ext cx="1813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retro-</a:t>
            </a:r>
            <a:r>
              <a:rPr lang="fr-FR" sz="3200" dirty="0" err="1"/>
              <a:t>side</a:t>
            </a:r>
            <a:endParaRPr lang="fr-FR" sz="32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E32912-0444-446D-88C0-C45378A9169B}"/>
              </a:ext>
            </a:extLst>
          </p:cNvPr>
          <p:cNvSpPr txBox="1"/>
          <p:nvPr/>
        </p:nvSpPr>
        <p:spPr>
          <a:xfrm>
            <a:off x="1076325" y="4479636"/>
            <a:ext cx="1548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Pro-</a:t>
            </a:r>
            <a:r>
              <a:rPr lang="fr-FR" sz="3200" dirty="0" err="1"/>
              <a:t>side</a:t>
            </a:r>
            <a:endParaRPr lang="fr-FR" sz="3200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EEFDBC9-F6F2-4BBE-95B8-7CACDBA84732}"/>
              </a:ext>
            </a:extLst>
          </p:cNvPr>
          <p:cNvCxnSpPr/>
          <p:nvPr/>
        </p:nvCxnSpPr>
        <p:spPr>
          <a:xfrm>
            <a:off x="4741820" y="1803364"/>
            <a:ext cx="0" cy="7398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33512B0-C7E9-4527-B503-265C38DD46D7}"/>
              </a:ext>
            </a:extLst>
          </p:cNvPr>
          <p:cNvSpPr/>
          <p:nvPr/>
        </p:nvSpPr>
        <p:spPr>
          <a:xfrm>
            <a:off x="4998933" y="1587376"/>
            <a:ext cx="2152128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12823C09-71E1-4082-89CE-064B60C0D08C}"/>
              </a:ext>
            </a:extLst>
          </p:cNvPr>
          <p:cNvCxnSpPr/>
          <p:nvPr/>
        </p:nvCxnSpPr>
        <p:spPr>
          <a:xfrm>
            <a:off x="6858687" y="1802245"/>
            <a:ext cx="0" cy="7398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DD33863-4DFD-4500-AFEB-9010C7D8C0A3}"/>
              </a:ext>
            </a:extLst>
          </p:cNvPr>
          <p:cNvCxnSpPr/>
          <p:nvPr/>
        </p:nvCxnSpPr>
        <p:spPr>
          <a:xfrm>
            <a:off x="2505762" y="1802245"/>
            <a:ext cx="0" cy="7398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D7E4A4F-42ED-42BE-96E2-9315E4D02344}"/>
              </a:ext>
            </a:extLst>
          </p:cNvPr>
          <p:cNvCxnSpPr/>
          <p:nvPr/>
        </p:nvCxnSpPr>
        <p:spPr>
          <a:xfrm>
            <a:off x="7151748" y="1802245"/>
            <a:ext cx="0" cy="73981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6CB97BA-9D62-443A-BC41-D79F4CF0BD08}"/>
              </a:ext>
            </a:extLst>
          </p:cNvPr>
          <p:cNvSpPr txBox="1"/>
          <p:nvPr/>
        </p:nvSpPr>
        <p:spPr>
          <a:xfrm>
            <a:off x="5109937" y="1749872"/>
            <a:ext cx="1380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Zone interne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17A8185-72E1-420B-B0D1-C2F1AE72E58A}"/>
              </a:ext>
            </a:extLst>
          </p:cNvPr>
          <p:cNvSpPr txBox="1"/>
          <p:nvPr/>
        </p:nvSpPr>
        <p:spPr>
          <a:xfrm>
            <a:off x="2927639" y="1752979"/>
            <a:ext cx="14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Zone externe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F66ED0-A4E0-43A7-9ABA-4065898A36F4}"/>
              </a:ext>
            </a:extLst>
          </p:cNvPr>
          <p:cNvSpPr txBox="1"/>
          <p:nvPr/>
        </p:nvSpPr>
        <p:spPr>
          <a:xfrm>
            <a:off x="360504" y="1759397"/>
            <a:ext cx="18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Basin d’avant pays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F126903-89AF-4DEB-9C0C-184BDF4F5145}"/>
              </a:ext>
            </a:extLst>
          </p:cNvPr>
          <p:cNvSpPr txBox="1"/>
          <p:nvPr/>
        </p:nvSpPr>
        <p:spPr>
          <a:xfrm>
            <a:off x="6261389" y="1361981"/>
            <a:ext cx="14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Zone externe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1497AC-4DAC-49D6-9FCF-C8AF0F099F86}"/>
              </a:ext>
            </a:extLst>
          </p:cNvPr>
          <p:cNvSpPr txBox="1"/>
          <p:nvPr/>
        </p:nvSpPr>
        <p:spPr>
          <a:xfrm>
            <a:off x="7178226" y="1745095"/>
            <a:ext cx="18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Basin d’avant pays</a:t>
            </a:r>
          </a:p>
        </p:txBody>
      </p:sp>
    </p:spTree>
    <p:extLst>
      <p:ext uri="{BB962C8B-B14F-4D97-AF65-F5344CB8AC3E}">
        <p14:creationId xmlns:p14="http://schemas.microsoft.com/office/powerpoint/2010/main" val="106966408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2427645" y="923407"/>
            <a:ext cx="4306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/>
              <a:t>Zone externe vs. interne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034078-07A3-4B77-888B-AF776E010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28" t="21424" r="1146" b="-1731"/>
          <a:stretch/>
        </p:blipFill>
        <p:spPr>
          <a:xfrm flipH="1">
            <a:off x="48969" y="4527801"/>
            <a:ext cx="4012967" cy="99984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B3026B-5A65-4720-8295-D2C121F87F86}"/>
              </a:ext>
            </a:extLst>
          </p:cNvPr>
          <p:cNvSpPr txBox="1"/>
          <p:nvPr/>
        </p:nvSpPr>
        <p:spPr>
          <a:xfrm>
            <a:off x="602783" y="2499855"/>
            <a:ext cx="307827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Déformation localisée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Socle pas affecté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Tectonique de couverture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Sédimentation associée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Présence de nappe possible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AACBC7-D95A-4398-AF03-5ED2D75221DA}"/>
              </a:ext>
            </a:extLst>
          </p:cNvPr>
          <p:cNvSpPr txBox="1"/>
          <p:nvPr/>
        </p:nvSpPr>
        <p:spPr>
          <a:xfrm>
            <a:off x="719293" y="1783492"/>
            <a:ext cx="2421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Zone externe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AA58CB-454C-4250-8E8B-8B020D5AB368}"/>
              </a:ext>
            </a:extLst>
          </p:cNvPr>
          <p:cNvSpPr txBox="1"/>
          <p:nvPr/>
        </p:nvSpPr>
        <p:spPr>
          <a:xfrm>
            <a:off x="5634193" y="1783491"/>
            <a:ext cx="2349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Zone interne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72CE41B-B219-48FA-B5D5-5EFD40D30081}"/>
              </a:ext>
            </a:extLst>
          </p:cNvPr>
          <p:cNvCxnSpPr/>
          <p:nvPr/>
        </p:nvCxnSpPr>
        <p:spPr>
          <a:xfrm>
            <a:off x="4572000" y="1783492"/>
            <a:ext cx="0" cy="44839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ABD0052-26BC-43C4-8988-E1D47D0AA0DE}"/>
              </a:ext>
            </a:extLst>
          </p:cNvPr>
          <p:cNvSpPr txBox="1"/>
          <p:nvPr/>
        </p:nvSpPr>
        <p:spPr>
          <a:xfrm>
            <a:off x="4709914" y="2511277"/>
            <a:ext cx="45442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Déformation intense et distribuée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Tectonique de socle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Peu ou pas de sédimentation associée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Présence de grande nappe métamorphique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F7905F-D6F2-4B88-990B-DD44D0EBE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075" y="4022463"/>
            <a:ext cx="2600396" cy="21951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8E300E7-8DE7-4FA7-BD3B-7F5F0EEF860B}"/>
              </a:ext>
            </a:extLst>
          </p:cNvPr>
          <p:cNvSpPr txBox="1"/>
          <p:nvPr/>
        </p:nvSpPr>
        <p:spPr>
          <a:xfrm>
            <a:off x="5652665" y="6343818"/>
            <a:ext cx="2427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(voir cours D. Jousselin)</a:t>
            </a:r>
          </a:p>
        </p:txBody>
      </p:sp>
    </p:spTree>
    <p:extLst>
      <p:ext uri="{BB962C8B-B14F-4D97-AF65-F5344CB8AC3E}">
        <p14:creationId xmlns:p14="http://schemas.microsoft.com/office/powerpoint/2010/main" val="287789162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3175778-85E4-4FCD-A059-890484DFAFE4}"/>
              </a:ext>
            </a:extLst>
          </p:cNvPr>
          <p:cNvGrpSpPr/>
          <p:nvPr/>
        </p:nvGrpSpPr>
        <p:grpSpPr>
          <a:xfrm>
            <a:off x="2237173" y="1414571"/>
            <a:ext cx="6593532" cy="5125224"/>
            <a:chOff x="683568" y="707267"/>
            <a:chExt cx="7560840" cy="587712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012ED8C1-BF78-4166-87F0-CC0A754BF5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707267"/>
              <a:ext cx="7560840" cy="5877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1BB88C94-7304-4FEB-A1BD-69154FCD76A9}"/>
                </a:ext>
              </a:extLst>
            </p:cNvPr>
            <p:cNvCxnSpPr/>
            <p:nvPr/>
          </p:nvCxnSpPr>
          <p:spPr>
            <a:xfrm>
              <a:off x="3779912" y="836712"/>
              <a:ext cx="1296144" cy="180020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0ADAB40F-0DD4-4CCC-A037-C551F3146FB3}"/>
              </a:ext>
            </a:extLst>
          </p:cNvPr>
          <p:cNvSpPr txBox="1"/>
          <p:nvPr/>
        </p:nvSpPr>
        <p:spPr>
          <a:xfrm>
            <a:off x="1081412" y="829384"/>
            <a:ext cx="7059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les Alpes</a:t>
            </a:r>
          </a:p>
        </p:txBody>
      </p:sp>
    </p:spTree>
    <p:extLst>
      <p:ext uri="{BB962C8B-B14F-4D97-AF65-F5344CB8AC3E}">
        <p14:creationId xmlns:p14="http://schemas.microsoft.com/office/powerpoint/2010/main" val="28363200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081412" y="829384"/>
            <a:ext cx="7059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les Alpes</a:t>
            </a:r>
          </a:p>
        </p:txBody>
      </p:sp>
      <p:pic>
        <p:nvPicPr>
          <p:cNvPr id="6" name="Picture 2" descr="Afficher l'image d'origine">
            <a:extLst>
              <a:ext uri="{FF2B5EF4-FFF2-40B4-BE49-F238E27FC236}">
                <a16:creationId xmlns:a16="http://schemas.microsoft.com/office/drawing/2014/main" id="{C27416FE-EFBD-4F44-96A6-514B0F1CE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26" y="1484784"/>
            <a:ext cx="888186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34810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 descr="Afficher l'image d'origine">
            <a:extLst>
              <a:ext uri="{FF2B5EF4-FFF2-40B4-BE49-F238E27FC236}">
                <a16:creationId xmlns:a16="http://schemas.microsoft.com/office/drawing/2014/main" id="{C27416FE-EFBD-4F44-96A6-514B0F1CE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26" y="1484784"/>
            <a:ext cx="888186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4B96BD6-46DA-4AD2-85A9-56E99E0E515B}"/>
              </a:ext>
            </a:extLst>
          </p:cNvPr>
          <p:cNvCxnSpPr/>
          <p:nvPr/>
        </p:nvCxnSpPr>
        <p:spPr>
          <a:xfrm>
            <a:off x="3986074" y="1291049"/>
            <a:ext cx="0" cy="61765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DD95A2A-A57C-45B1-A5FE-ADFB16BB043B}"/>
              </a:ext>
            </a:extLst>
          </p:cNvPr>
          <p:cNvSpPr txBox="1"/>
          <p:nvPr/>
        </p:nvSpPr>
        <p:spPr>
          <a:xfrm>
            <a:off x="1368166" y="1230542"/>
            <a:ext cx="1863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Zone externe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0ACBD9-4D74-4C02-AE7E-E76841D0EF30}"/>
              </a:ext>
            </a:extLst>
          </p:cNvPr>
          <p:cNvSpPr txBox="1"/>
          <p:nvPr/>
        </p:nvSpPr>
        <p:spPr>
          <a:xfrm>
            <a:off x="4740652" y="12391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</a:rPr>
              <a:t>Zone interne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ABB67A-926B-444B-9829-94593B081B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28" t="21424" r="1146" b="-1731"/>
          <a:stretch/>
        </p:blipFill>
        <p:spPr>
          <a:xfrm>
            <a:off x="777680" y="4309822"/>
            <a:ext cx="7588640" cy="2126788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2EE41D2-2FAE-47E8-BD67-19045137CD50}"/>
              </a:ext>
            </a:extLst>
          </p:cNvPr>
          <p:cNvSpPr txBox="1"/>
          <p:nvPr/>
        </p:nvSpPr>
        <p:spPr>
          <a:xfrm>
            <a:off x="1081412" y="829384"/>
            <a:ext cx="7059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les Alpes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64EE60-78AB-4ACE-9634-E0A167F9CCEE}"/>
              </a:ext>
            </a:extLst>
          </p:cNvPr>
          <p:cNvSpPr/>
          <p:nvPr/>
        </p:nvSpPr>
        <p:spPr>
          <a:xfrm>
            <a:off x="418501" y="1793289"/>
            <a:ext cx="2812994" cy="6176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83B9FDC-3FA3-4409-9BA2-8DE8CA111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59" y="4057549"/>
            <a:ext cx="8305101" cy="258675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684074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 descr="Afficher l'image d'origine">
            <a:extLst>
              <a:ext uri="{FF2B5EF4-FFF2-40B4-BE49-F238E27FC236}">
                <a16:creationId xmlns:a16="http://schemas.microsoft.com/office/drawing/2014/main" id="{C27416FE-EFBD-4F44-96A6-514B0F1CE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26" y="1484784"/>
            <a:ext cx="888186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4B96BD6-46DA-4AD2-85A9-56E99E0E515B}"/>
              </a:ext>
            </a:extLst>
          </p:cNvPr>
          <p:cNvCxnSpPr/>
          <p:nvPr/>
        </p:nvCxnSpPr>
        <p:spPr>
          <a:xfrm>
            <a:off x="3986074" y="1291049"/>
            <a:ext cx="0" cy="61765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DD95A2A-A57C-45B1-A5FE-ADFB16BB043B}"/>
              </a:ext>
            </a:extLst>
          </p:cNvPr>
          <p:cNvSpPr txBox="1"/>
          <p:nvPr/>
        </p:nvSpPr>
        <p:spPr>
          <a:xfrm>
            <a:off x="1368166" y="1230542"/>
            <a:ext cx="1863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Zone externe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0ACBD9-4D74-4C02-AE7E-E76841D0EF30}"/>
              </a:ext>
            </a:extLst>
          </p:cNvPr>
          <p:cNvSpPr txBox="1"/>
          <p:nvPr/>
        </p:nvSpPr>
        <p:spPr>
          <a:xfrm>
            <a:off x="4740652" y="1239143"/>
            <a:ext cx="1809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</a:rPr>
              <a:t>Zone interne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EE41D2-2FAE-47E8-BD67-19045137CD50}"/>
              </a:ext>
            </a:extLst>
          </p:cNvPr>
          <p:cNvSpPr txBox="1"/>
          <p:nvPr/>
        </p:nvSpPr>
        <p:spPr>
          <a:xfrm>
            <a:off x="1081412" y="829384"/>
            <a:ext cx="7059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les Alpes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64EE60-78AB-4ACE-9634-E0A167F9CCEE}"/>
              </a:ext>
            </a:extLst>
          </p:cNvPr>
          <p:cNvSpPr/>
          <p:nvPr/>
        </p:nvSpPr>
        <p:spPr>
          <a:xfrm>
            <a:off x="4264057" y="1717352"/>
            <a:ext cx="1432647" cy="61765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310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992387" y="1044437"/>
            <a:ext cx="7927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Exemple de couche mécaniquement faible: le Trias en France</a:t>
            </a:r>
          </a:p>
        </p:txBody>
      </p:sp>
      <p:pic>
        <p:nvPicPr>
          <p:cNvPr id="1026" name="Picture 2" descr="Suite de la fiche Klang">
            <a:extLst>
              <a:ext uri="{FF2B5EF4-FFF2-40B4-BE49-F238E27FC236}">
                <a16:creationId xmlns:a16="http://schemas.microsoft.com/office/drawing/2014/main" id="{0809EC97-BF3F-46B2-8BD3-EF96481FB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230" y="1946987"/>
            <a:ext cx="6145635" cy="482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A55F43-4ADB-4AF5-AE5A-B01F06609A0B}"/>
              </a:ext>
            </a:extLst>
          </p:cNvPr>
          <p:cNvSpPr/>
          <p:nvPr/>
        </p:nvSpPr>
        <p:spPr>
          <a:xfrm>
            <a:off x="6131196" y="6482646"/>
            <a:ext cx="21612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http://www4.ac-nancy-metz.fr/</a:t>
            </a:r>
          </a:p>
        </p:txBody>
      </p:sp>
      <p:pic>
        <p:nvPicPr>
          <p:cNvPr id="2050" name="Picture 2" descr="2: Schematic of evaporite formation from basin evaporation, from Kesler (1994).">
            <a:extLst>
              <a:ext uri="{FF2B5EF4-FFF2-40B4-BE49-F238E27FC236}">
                <a16:creationId xmlns:a16="http://schemas.microsoft.com/office/drawing/2014/main" id="{173BE789-64D4-403C-AB42-451EA76E0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70" y="1557087"/>
            <a:ext cx="3289890" cy="220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78337C-CCB8-446B-B732-A892FF34D96B}"/>
              </a:ext>
            </a:extLst>
          </p:cNvPr>
          <p:cNvSpPr txBox="1"/>
          <p:nvPr/>
        </p:nvSpPr>
        <p:spPr>
          <a:xfrm>
            <a:off x="202060" y="3465133"/>
            <a:ext cx="1507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D’après </a:t>
            </a:r>
            <a:r>
              <a:rPr lang="fr-FR" sz="1200" dirty="0" err="1"/>
              <a:t>Kesler</a:t>
            </a:r>
            <a:r>
              <a:rPr lang="fr-FR" sz="1200" dirty="0"/>
              <a:t> (1994)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B7EC746-94C8-4AE8-9E8A-B87C1CF94AE7}"/>
              </a:ext>
            </a:extLst>
          </p:cNvPr>
          <p:cNvSpPr/>
          <p:nvPr/>
        </p:nvSpPr>
        <p:spPr>
          <a:xfrm>
            <a:off x="4832328" y="3567212"/>
            <a:ext cx="1154719" cy="12816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3DFF0F7-06A8-49A9-A5BD-9F5C09961FA6}"/>
              </a:ext>
            </a:extLst>
          </p:cNvPr>
          <p:cNvSpPr txBox="1"/>
          <p:nvPr/>
        </p:nvSpPr>
        <p:spPr>
          <a:xfrm>
            <a:off x="4306246" y="3054382"/>
            <a:ext cx="1298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France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E95BEF-8C45-4960-8C10-149608971C5C}"/>
              </a:ext>
            </a:extLst>
          </p:cNvPr>
          <p:cNvSpPr txBox="1"/>
          <p:nvPr/>
        </p:nvSpPr>
        <p:spPr>
          <a:xfrm>
            <a:off x="3716656" y="1536698"/>
            <a:ext cx="4969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Trias est marqué par d’épais dépôts d’évaporites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CBA9DAA-E223-4566-9794-26E3C9A7E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65" y="4339284"/>
            <a:ext cx="2831078" cy="218926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45E40E1-ACBD-4239-9EEA-FC161FBCF002}"/>
              </a:ext>
            </a:extLst>
          </p:cNvPr>
          <p:cNvSpPr txBox="1"/>
          <p:nvPr/>
        </p:nvSpPr>
        <p:spPr>
          <a:xfrm>
            <a:off x="75022" y="6258780"/>
            <a:ext cx="1721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Source: Hassan Z. </a:t>
            </a:r>
            <a:r>
              <a:rPr lang="fr-FR" sz="1200" dirty="0" err="1"/>
              <a:t>Harraz</a:t>
            </a:r>
            <a:endParaRPr lang="fr-FR" sz="12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C5E01AE-1C57-44D5-B2E9-A2D2F1CA317B}"/>
              </a:ext>
            </a:extLst>
          </p:cNvPr>
          <p:cNvSpPr txBox="1"/>
          <p:nvPr/>
        </p:nvSpPr>
        <p:spPr>
          <a:xfrm>
            <a:off x="330011" y="330537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III-Les décollements</a:t>
            </a:r>
          </a:p>
        </p:txBody>
      </p:sp>
    </p:spTree>
    <p:extLst>
      <p:ext uri="{BB962C8B-B14F-4D97-AF65-F5344CB8AC3E}">
        <p14:creationId xmlns:p14="http://schemas.microsoft.com/office/powerpoint/2010/main" val="41953312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D67DCAF-E259-4B05-BC39-F5C70DFA3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9789" y="1044460"/>
            <a:ext cx="9504373" cy="58135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EE41D2-2FAE-47E8-BD67-19045137CD50}"/>
              </a:ext>
            </a:extLst>
          </p:cNvPr>
          <p:cNvSpPr txBox="1"/>
          <p:nvPr/>
        </p:nvSpPr>
        <p:spPr>
          <a:xfrm>
            <a:off x="1081412" y="740498"/>
            <a:ext cx="7059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les Alpes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63EBD2A-CDD8-4C37-99C6-C7F6087BF192}"/>
              </a:ext>
            </a:extLst>
          </p:cNvPr>
          <p:cNvSpPr txBox="1"/>
          <p:nvPr/>
        </p:nvSpPr>
        <p:spPr>
          <a:xfrm>
            <a:off x="327563" y="1186406"/>
            <a:ext cx="4222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Exemple de la Nappe de </a:t>
            </a:r>
            <a:r>
              <a:rPr lang="fr-FR" sz="2400" b="1" dirty="0" err="1">
                <a:solidFill>
                  <a:srgbClr val="FF0000"/>
                </a:solidFill>
              </a:rPr>
              <a:t>Morcle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FA19F12-AF1A-4A18-AD11-54052EE11EE4}"/>
              </a:ext>
            </a:extLst>
          </p:cNvPr>
          <p:cNvSpPr txBox="1"/>
          <p:nvPr/>
        </p:nvSpPr>
        <p:spPr>
          <a:xfrm>
            <a:off x="327563" y="6204056"/>
            <a:ext cx="22816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http://www.evolene-geologie.ch/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BA0C417-B4EA-4E44-8537-F33A3E61C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1900021"/>
            <a:ext cx="2734056" cy="230799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AA686A6-D089-402F-8A65-593490684661}"/>
              </a:ext>
            </a:extLst>
          </p:cNvPr>
          <p:cNvSpPr/>
          <p:nvPr/>
        </p:nvSpPr>
        <p:spPr>
          <a:xfrm>
            <a:off x="5687568" y="4389120"/>
            <a:ext cx="455577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3831B33-0E09-4088-AC43-D9548003B5AA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2935224" y="3227832"/>
            <a:ext cx="2752344" cy="139212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6630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EE41D2-2FAE-47E8-BD67-19045137CD50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83AE381B-A6B6-4364-995C-92849ADA5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227" y="6536447"/>
            <a:ext cx="173637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/>
              <a:t>Liu-Zheng et al. (2008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2ADCF75-E250-4195-BA59-99722F1AE591}"/>
              </a:ext>
            </a:extLst>
          </p:cNvPr>
          <p:cNvGrpSpPr/>
          <p:nvPr/>
        </p:nvGrpSpPr>
        <p:grpSpPr>
          <a:xfrm>
            <a:off x="-251670" y="1343809"/>
            <a:ext cx="9582995" cy="5036048"/>
            <a:chOff x="0" y="1166070"/>
            <a:chExt cx="9144000" cy="480534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4C30047-EB99-4B8A-91B2-8897233FF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303496"/>
              <a:ext cx="9144000" cy="4667922"/>
            </a:xfrm>
            <a:prstGeom prst="rect">
              <a:avLst/>
            </a:prstGeom>
          </p:spPr>
        </p:pic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4BB13812-789D-41B0-B624-434E15A4E49E}"/>
                </a:ext>
              </a:extLst>
            </p:cNvPr>
            <p:cNvSpPr/>
            <p:nvPr/>
          </p:nvSpPr>
          <p:spPr>
            <a:xfrm>
              <a:off x="1224793" y="1166070"/>
              <a:ext cx="7264866" cy="662730"/>
            </a:xfrm>
            <a:custGeom>
              <a:avLst/>
              <a:gdLst>
                <a:gd name="connsiteX0" fmla="*/ 0 w 7264866"/>
                <a:gd name="connsiteY0" fmla="*/ 16778 h 662730"/>
                <a:gd name="connsiteX1" fmla="*/ 0 w 7264866"/>
                <a:gd name="connsiteY1" fmla="*/ 16778 h 662730"/>
                <a:gd name="connsiteX2" fmla="*/ 41945 w 7264866"/>
                <a:gd name="connsiteY2" fmla="*/ 125835 h 662730"/>
                <a:gd name="connsiteX3" fmla="*/ 50334 w 7264866"/>
                <a:gd name="connsiteY3" fmla="*/ 167780 h 662730"/>
                <a:gd name="connsiteX4" fmla="*/ 75501 w 7264866"/>
                <a:gd name="connsiteY4" fmla="*/ 226502 h 662730"/>
                <a:gd name="connsiteX5" fmla="*/ 92279 w 7264866"/>
                <a:gd name="connsiteY5" fmla="*/ 302003 h 662730"/>
                <a:gd name="connsiteX6" fmla="*/ 109057 w 7264866"/>
                <a:gd name="connsiteY6" fmla="*/ 327170 h 662730"/>
                <a:gd name="connsiteX7" fmla="*/ 125835 w 7264866"/>
                <a:gd name="connsiteY7" fmla="*/ 377504 h 662730"/>
                <a:gd name="connsiteX8" fmla="*/ 167779 w 7264866"/>
                <a:gd name="connsiteY8" fmla="*/ 427838 h 662730"/>
                <a:gd name="connsiteX9" fmla="*/ 218113 w 7264866"/>
                <a:gd name="connsiteY9" fmla="*/ 478172 h 662730"/>
                <a:gd name="connsiteX10" fmla="*/ 276836 w 7264866"/>
                <a:gd name="connsiteY10" fmla="*/ 528506 h 662730"/>
                <a:gd name="connsiteX11" fmla="*/ 385893 w 7264866"/>
                <a:gd name="connsiteY11" fmla="*/ 587229 h 662730"/>
                <a:gd name="connsiteX12" fmla="*/ 453005 w 7264866"/>
                <a:gd name="connsiteY12" fmla="*/ 604007 h 662730"/>
                <a:gd name="connsiteX13" fmla="*/ 478172 w 7264866"/>
                <a:gd name="connsiteY13" fmla="*/ 612396 h 662730"/>
                <a:gd name="connsiteX14" fmla="*/ 511728 w 7264866"/>
                <a:gd name="connsiteY14" fmla="*/ 620785 h 662730"/>
                <a:gd name="connsiteX15" fmla="*/ 578840 w 7264866"/>
                <a:gd name="connsiteY15" fmla="*/ 645952 h 662730"/>
                <a:gd name="connsiteX16" fmla="*/ 604007 w 7264866"/>
                <a:gd name="connsiteY16" fmla="*/ 654341 h 662730"/>
                <a:gd name="connsiteX17" fmla="*/ 771787 w 7264866"/>
                <a:gd name="connsiteY17" fmla="*/ 662730 h 662730"/>
                <a:gd name="connsiteX18" fmla="*/ 1208014 w 7264866"/>
                <a:gd name="connsiteY18" fmla="*/ 654341 h 662730"/>
                <a:gd name="connsiteX19" fmla="*/ 1283515 w 7264866"/>
                <a:gd name="connsiteY19" fmla="*/ 637563 h 662730"/>
                <a:gd name="connsiteX20" fmla="*/ 1342238 w 7264866"/>
                <a:gd name="connsiteY20" fmla="*/ 629174 h 662730"/>
                <a:gd name="connsiteX21" fmla="*/ 1384183 w 7264866"/>
                <a:gd name="connsiteY21" fmla="*/ 620785 h 662730"/>
                <a:gd name="connsiteX22" fmla="*/ 1442906 w 7264866"/>
                <a:gd name="connsiteY22" fmla="*/ 612396 h 662730"/>
                <a:gd name="connsiteX23" fmla="*/ 1484851 w 7264866"/>
                <a:gd name="connsiteY23" fmla="*/ 604007 h 662730"/>
                <a:gd name="connsiteX24" fmla="*/ 1744910 w 7264866"/>
                <a:gd name="connsiteY24" fmla="*/ 587229 h 662730"/>
                <a:gd name="connsiteX25" fmla="*/ 1812022 w 7264866"/>
                <a:gd name="connsiteY25" fmla="*/ 578840 h 662730"/>
                <a:gd name="connsiteX26" fmla="*/ 1879134 w 7264866"/>
                <a:gd name="connsiteY26" fmla="*/ 562062 h 662730"/>
                <a:gd name="connsiteX27" fmla="*/ 1904301 w 7264866"/>
                <a:gd name="connsiteY27" fmla="*/ 553673 h 662730"/>
                <a:gd name="connsiteX28" fmla="*/ 1979801 w 7264866"/>
                <a:gd name="connsiteY28" fmla="*/ 545284 h 662730"/>
                <a:gd name="connsiteX29" fmla="*/ 2273416 w 7264866"/>
                <a:gd name="connsiteY29" fmla="*/ 536895 h 662730"/>
                <a:gd name="connsiteX30" fmla="*/ 2290194 w 7264866"/>
                <a:gd name="connsiteY30" fmla="*/ 511728 h 662730"/>
                <a:gd name="connsiteX31" fmla="*/ 2298583 w 7264866"/>
                <a:gd name="connsiteY31" fmla="*/ 486561 h 662730"/>
                <a:gd name="connsiteX32" fmla="*/ 2323750 w 7264866"/>
                <a:gd name="connsiteY32" fmla="*/ 469783 h 662730"/>
                <a:gd name="connsiteX33" fmla="*/ 2382473 w 7264866"/>
                <a:gd name="connsiteY33" fmla="*/ 528506 h 662730"/>
                <a:gd name="connsiteX34" fmla="*/ 2432807 w 7264866"/>
                <a:gd name="connsiteY34" fmla="*/ 511728 h 662730"/>
                <a:gd name="connsiteX35" fmla="*/ 2457974 w 7264866"/>
                <a:gd name="connsiteY35" fmla="*/ 503339 h 662730"/>
                <a:gd name="connsiteX36" fmla="*/ 2516697 w 7264866"/>
                <a:gd name="connsiteY36" fmla="*/ 453005 h 662730"/>
                <a:gd name="connsiteX37" fmla="*/ 2541864 w 7264866"/>
                <a:gd name="connsiteY37" fmla="*/ 444616 h 662730"/>
                <a:gd name="connsiteX38" fmla="*/ 2567031 w 7264866"/>
                <a:gd name="connsiteY38" fmla="*/ 427838 h 662730"/>
                <a:gd name="connsiteX39" fmla="*/ 2910979 w 7264866"/>
                <a:gd name="connsiteY39" fmla="*/ 436227 h 662730"/>
                <a:gd name="connsiteX40" fmla="*/ 2936146 w 7264866"/>
                <a:gd name="connsiteY40" fmla="*/ 444616 h 662730"/>
                <a:gd name="connsiteX41" fmla="*/ 3154260 w 7264866"/>
                <a:gd name="connsiteY41" fmla="*/ 436227 h 662730"/>
                <a:gd name="connsiteX42" fmla="*/ 3179427 w 7264866"/>
                <a:gd name="connsiteY42" fmla="*/ 419449 h 662730"/>
                <a:gd name="connsiteX43" fmla="*/ 3313651 w 7264866"/>
                <a:gd name="connsiteY43" fmla="*/ 402671 h 662730"/>
                <a:gd name="connsiteX44" fmla="*/ 3363985 w 7264866"/>
                <a:gd name="connsiteY44" fmla="*/ 385893 h 662730"/>
                <a:gd name="connsiteX45" fmla="*/ 3422708 w 7264866"/>
                <a:gd name="connsiteY45" fmla="*/ 360726 h 662730"/>
                <a:gd name="connsiteX46" fmla="*/ 3464653 w 7264866"/>
                <a:gd name="connsiteY46" fmla="*/ 369115 h 662730"/>
                <a:gd name="connsiteX47" fmla="*/ 3514987 w 7264866"/>
                <a:gd name="connsiteY47" fmla="*/ 411060 h 662730"/>
                <a:gd name="connsiteX48" fmla="*/ 3540154 w 7264866"/>
                <a:gd name="connsiteY48" fmla="*/ 419449 h 662730"/>
                <a:gd name="connsiteX49" fmla="*/ 3649211 w 7264866"/>
                <a:gd name="connsiteY49" fmla="*/ 411060 h 662730"/>
                <a:gd name="connsiteX50" fmla="*/ 3699545 w 7264866"/>
                <a:gd name="connsiteY50" fmla="*/ 385893 h 662730"/>
                <a:gd name="connsiteX51" fmla="*/ 3724712 w 7264866"/>
                <a:gd name="connsiteY51" fmla="*/ 377504 h 662730"/>
                <a:gd name="connsiteX52" fmla="*/ 3775046 w 7264866"/>
                <a:gd name="connsiteY52" fmla="*/ 352337 h 662730"/>
                <a:gd name="connsiteX53" fmla="*/ 3850546 w 7264866"/>
                <a:gd name="connsiteY53" fmla="*/ 360726 h 662730"/>
                <a:gd name="connsiteX54" fmla="*/ 3900880 w 7264866"/>
                <a:gd name="connsiteY54" fmla="*/ 394282 h 662730"/>
                <a:gd name="connsiteX55" fmla="*/ 3951214 w 7264866"/>
                <a:gd name="connsiteY55" fmla="*/ 411060 h 662730"/>
                <a:gd name="connsiteX56" fmla="*/ 3984770 w 7264866"/>
                <a:gd name="connsiteY56" fmla="*/ 427838 h 662730"/>
                <a:gd name="connsiteX57" fmla="*/ 4009937 w 7264866"/>
                <a:gd name="connsiteY57" fmla="*/ 444616 h 662730"/>
                <a:gd name="connsiteX58" fmla="*/ 4043493 w 7264866"/>
                <a:gd name="connsiteY58" fmla="*/ 453005 h 662730"/>
                <a:gd name="connsiteX59" fmla="*/ 4085438 w 7264866"/>
                <a:gd name="connsiteY59" fmla="*/ 478172 h 662730"/>
                <a:gd name="connsiteX60" fmla="*/ 4110605 w 7264866"/>
                <a:gd name="connsiteY60" fmla="*/ 494950 h 662730"/>
                <a:gd name="connsiteX61" fmla="*/ 4160939 w 7264866"/>
                <a:gd name="connsiteY61" fmla="*/ 511728 h 662730"/>
                <a:gd name="connsiteX62" fmla="*/ 4244829 w 7264866"/>
                <a:gd name="connsiteY62" fmla="*/ 528506 h 662730"/>
                <a:gd name="connsiteX63" fmla="*/ 4286774 w 7264866"/>
                <a:gd name="connsiteY63" fmla="*/ 536895 h 662730"/>
                <a:gd name="connsiteX64" fmla="*/ 6157519 w 7264866"/>
                <a:gd name="connsiteY64" fmla="*/ 528506 h 662730"/>
                <a:gd name="connsiteX65" fmla="*/ 6333688 w 7264866"/>
                <a:gd name="connsiteY65" fmla="*/ 503339 h 662730"/>
                <a:gd name="connsiteX66" fmla="*/ 6442745 w 7264866"/>
                <a:gd name="connsiteY66" fmla="*/ 486561 h 662730"/>
                <a:gd name="connsiteX67" fmla="*/ 6484690 w 7264866"/>
                <a:gd name="connsiteY67" fmla="*/ 478172 h 662730"/>
                <a:gd name="connsiteX68" fmla="*/ 6560190 w 7264866"/>
                <a:gd name="connsiteY68" fmla="*/ 469783 h 662730"/>
                <a:gd name="connsiteX69" fmla="*/ 6744748 w 7264866"/>
                <a:gd name="connsiteY69" fmla="*/ 436227 h 662730"/>
                <a:gd name="connsiteX70" fmla="*/ 6811860 w 7264866"/>
                <a:gd name="connsiteY70" fmla="*/ 411060 h 662730"/>
                <a:gd name="connsiteX71" fmla="*/ 6837027 w 7264866"/>
                <a:gd name="connsiteY71" fmla="*/ 402671 h 662730"/>
                <a:gd name="connsiteX72" fmla="*/ 6920917 w 7264866"/>
                <a:gd name="connsiteY72" fmla="*/ 394282 h 662730"/>
                <a:gd name="connsiteX73" fmla="*/ 7013196 w 7264866"/>
                <a:gd name="connsiteY73" fmla="*/ 360726 h 662730"/>
                <a:gd name="connsiteX74" fmla="*/ 7055141 w 7264866"/>
                <a:gd name="connsiteY74" fmla="*/ 343948 h 662730"/>
                <a:gd name="connsiteX75" fmla="*/ 7155809 w 7264866"/>
                <a:gd name="connsiteY75" fmla="*/ 318781 h 662730"/>
                <a:gd name="connsiteX76" fmla="*/ 7189365 w 7264866"/>
                <a:gd name="connsiteY76" fmla="*/ 302003 h 662730"/>
                <a:gd name="connsiteX77" fmla="*/ 7214532 w 7264866"/>
                <a:gd name="connsiteY77" fmla="*/ 293614 h 662730"/>
                <a:gd name="connsiteX78" fmla="*/ 7264866 w 7264866"/>
                <a:gd name="connsiteY78" fmla="*/ 260058 h 662730"/>
                <a:gd name="connsiteX79" fmla="*/ 7248088 w 7264866"/>
                <a:gd name="connsiteY79" fmla="*/ 159391 h 662730"/>
                <a:gd name="connsiteX80" fmla="*/ 7189365 w 7264866"/>
                <a:gd name="connsiteY80" fmla="*/ 109057 h 662730"/>
                <a:gd name="connsiteX81" fmla="*/ 7164198 w 7264866"/>
                <a:gd name="connsiteY81" fmla="*/ 83890 h 662730"/>
                <a:gd name="connsiteX82" fmla="*/ 7080308 w 7264866"/>
                <a:gd name="connsiteY82" fmla="*/ 67112 h 662730"/>
                <a:gd name="connsiteX83" fmla="*/ 4941115 w 7264866"/>
                <a:gd name="connsiteY83" fmla="*/ 50334 h 662730"/>
                <a:gd name="connsiteX84" fmla="*/ 4874003 w 7264866"/>
                <a:gd name="connsiteY84" fmla="*/ 41945 h 662730"/>
                <a:gd name="connsiteX85" fmla="*/ 4664279 w 7264866"/>
                <a:gd name="connsiteY85" fmla="*/ 25167 h 662730"/>
                <a:gd name="connsiteX86" fmla="*/ 4639112 w 7264866"/>
                <a:gd name="connsiteY86" fmla="*/ 16778 h 662730"/>
                <a:gd name="connsiteX87" fmla="*/ 2223082 w 7264866"/>
                <a:gd name="connsiteY87" fmla="*/ 25167 h 662730"/>
                <a:gd name="connsiteX88" fmla="*/ 2181137 w 7264866"/>
                <a:gd name="connsiteY88" fmla="*/ 33556 h 662730"/>
                <a:gd name="connsiteX89" fmla="*/ 2114025 w 7264866"/>
                <a:gd name="connsiteY89" fmla="*/ 50334 h 662730"/>
                <a:gd name="connsiteX90" fmla="*/ 2004968 w 7264866"/>
                <a:gd name="connsiteY90" fmla="*/ 58723 h 662730"/>
                <a:gd name="connsiteX91" fmla="*/ 1845578 w 7264866"/>
                <a:gd name="connsiteY91" fmla="*/ 83890 h 662730"/>
                <a:gd name="connsiteX92" fmla="*/ 1744910 w 7264866"/>
                <a:gd name="connsiteY92" fmla="*/ 92279 h 662730"/>
                <a:gd name="connsiteX93" fmla="*/ 1711354 w 7264866"/>
                <a:gd name="connsiteY93" fmla="*/ 100668 h 662730"/>
                <a:gd name="connsiteX94" fmla="*/ 1610686 w 7264866"/>
                <a:gd name="connsiteY94" fmla="*/ 117446 h 662730"/>
                <a:gd name="connsiteX95" fmla="*/ 1191236 w 7264866"/>
                <a:gd name="connsiteY95" fmla="*/ 109057 h 662730"/>
                <a:gd name="connsiteX96" fmla="*/ 1057013 w 7264866"/>
                <a:gd name="connsiteY96" fmla="*/ 83890 h 662730"/>
                <a:gd name="connsiteX97" fmla="*/ 989901 w 7264866"/>
                <a:gd name="connsiteY97" fmla="*/ 75501 h 662730"/>
                <a:gd name="connsiteX98" fmla="*/ 478172 w 7264866"/>
                <a:gd name="connsiteY98" fmla="*/ 50334 h 662730"/>
                <a:gd name="connsiteX99" fmla="*/ 427838 w 7264866"/>
                <a:gd name="connsiteY99" fmla="*/ 41945 h 662730"/>
                <a:gd name="connsiteX100" fmla="*/ 335559 w 7264866"/>
                <a:gd name="connsiteY100" fmla="*/ 33556 h 662730"/>
                <a:gd name="connsiteX101" fmla="*/ 268447 w 7264866"/>
                <a:gd name="connsiteY101" fmla="*/ 16778 h 662730"/>
                <a:gd name="connsiteX102" fmla="*/ 201335 w 7264866"/>
                <a:gd name="connsiteY102" fmla="*/ 8389 h 662730"/>
                <a:gd name="connsiteX103" fmla="*/ 142613 w 7264866"/>
                <a:gd name="connsiteY103" fmla="*/ 0 h 662730"/>
                <a:gd name="connsiteX104" fmla="*/ 0 w 7264866"/>
                <a:gd name="connsiteY104" fmla="*/ 16778 h 66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7264866" h="662730">
                  <a:moveTo>
                    <a:pt x="0" y="16778"/>
                  </a:moveTo>
                  <a:lnTo>
                    <a:pt x="0" y="16778"/>
                  </a:lnTo>
                  <a:cubicBezTo>
                    <a:pt x="13982" y="53130"/>
                    <a:pt x="34307" y="87643"/>
                    <a:pt x="41945" y="125835"/>
                  </a:cubicBezTo>
                  <a:cubicBezTo>
                    <a:pt x="44741" y="139817"/>
                    <a:pt x="45825" y="154253"/>
                    <a:pt x="50334" y="167780"/>
                  </a:cubicBezTo>
                  <a:cubicBezTo>
                    <a:pt x="74341" y="239800"/>
                    <a:pt x="60842" y="167867"/>
                    <a:pt x="75501" y="226502"/>
                  </a:cubicBezTo>
                  <a:cubicBezTo>
                    <a:pt x="77890" y="236058"/>
                    <a:pt x="87112" y="289946"/>
                    <a:pt x="92279" y="302003"/>
                  </a:cubicBezTo>
                  <a:cubicBezTo>
                    <a:pt x="96251" y="311270"/>
                    <a:pt x="104962" y="317957"/>
                    <a:pt x="109057" y="327170"/>
                  </a:cubicBezTo>
                  <a:cubicBezTo>
                    <a:pt x="116240" y="343331"/>
                    <a:pt x="113330" y="364998"/>
                    <a:pt x="125835" y="377504"/>
                  </a:cubicBezTo>
                  <a:cubicBezTo>
                    <a:pt x="240613" y="492287"/>
                    <a:pt x="74322" y="322699"/>
                    <a:pt x="167779" y="427838"/>
                  </a:cubicBezTo>
                  <a:cubicBezTo>
                    <a:pt x="183543" y="445572"/>
                    <a:pt x="201335" y="461394"/>
                    <a:pt x="218113" y="478172"/>
                  </a:cubicBezTo>
                  <a:cubicBezTo>
                    <a:pt x="248601" y="508660"/>
                    <a:pt x="239170" y="501602"/>
                    <a:pt x="276836" y="528506"/>
                  </a:cubicBezTo>
                  <a:cubicBezTo>
                    <a:pt x="306634" y="549790"/>
                    <a:pt x="359290" y="580578"/>
                    <a:pt x="385893" y="587229"/>
                  </a:cubicBezTo>
                  <a:cubicBezTo>
                    <a:pt x="408264" y="592822"/>
                    <a:pt x="431129" y="596715"/>
                    <a:pt x="453005" y="604007"/>
                  </a:cubicBezTo>
                  <a:cubicBezTo>
                    <a:pt x="461394" y="606803"/>
                    <a:pt x="469669" y="609967"/>
                    <a:pt x="478172" y="612396"/>
                  </a:cubicBezTo>
                  <a:cubicBezTo>
                    <a:pt x="489258" y="615563"/>
                    <a:pt x="500933" y="616737"/>
                    <a:pt x="511728" y="620785"/>
                  </a:cubicBezTo>
                  <a:cubicBezTo>
                    <a:pt x="636834" y="667700"/>
                    <a:pt x="458254" y="611499"/>
                    <a:pt x="578840" y="645952"/>
                  </a:cubicBezTo>
                  <a:cubicBezTo>
                    <a:pt x="587343" y="648381"/>
                    <a:pt x="595197" y="653575"/>
                    <a:pt x="604007" y="654341"/>
                  </a:cubicBezTo>
                  <a:cubicBezTo>
                    <a:pt x="659793" y="659192"/>
                    <a:pt x="715860" y="659934"/>
                    <a:pt x="771787" y="662730"/>
                  </a:cubicBezTo>
                  <a:lnTo>
                    <a:pt x="1208014" y="654341"/>
                  </a:lnTo>
                  <a:cubicBezTo>
                    <a:pt x="1283908" y="651724"/>
                    <a:pt x="1233458" y="647574"/>
                    <a:pt x="1283515" y="637563"/>
                  </a:cubicBezTo>
                  <a:cubicBezTo>
                    <a:pt x="1302904" y="633685"/>
                    <a:pt x="1322734" y="632425"/>
                    <a:pt x="1342238" y="629174"/>
                  </a:cubicBezTo>
                  <a:cubicBezTo>
                    <a:pt x="1356303" y="626830"/>
                    <a:pt x="1370118" y="623129"/>
                    <a:pt x="1384183" y="620785"/>
                  </a:cubicBezTo>
                  <a:cubicBezTo>
                    <a:pt x="1403687" y="617534"/>
                    <a:pt x="1423402" y="615647"/>
                    <a:pt x="1442906" y="612396"/>
                  </a:cubicBezTo>
                  <a:cubicBezTo>
                    <a:pt x="1456971" y="610052"/>
                    <a:pt x="1470786" y="606351"/>
                    <a:pt x="1484851" y="604007"/>
                  </a:cubicBezTo>
                  <a:cubicBezTo>
                    <a:pt x="1586218" y="587112"/>
                    <a:pt x="1604842" y="593065"/>
                    <a:pt x="1744910" y="587229"/>
                  </a:cubicBezTo>
                  <a:cubicBezTo>
                    <a:pt x="1767281" y="584433"/>
                    <a:pt x="1789863" y="582995"/>
                    <a:pt x="1812022" y="578840"/>
                  </a:cubicBezTo>
                  <a:cubicBezTo>
                    <a:pt x="1834686" y="574590"/>
                    <a:pt x="1857258" y="569354"/>
                    <a:pt x="1879134" y="562062"/>
                  </a:cubicBezTo>
                  <a:cubicBezTo>
                    <a:pt x="1887523" y="559266"/>
                    <a:pt x="1895579" y="555127"/>
                    <a:pt x="1904301" y="553673"/>
                  </a:cubicBezTo>
                  <a:cubicBezTo>
                    <a:pt x="1929278" y="549510"/>
                    <a:pt x="1954506" y="546434"/>
                    <a:pt x="1979801" y="545284"/>
                  </a:cubicBezTo>
                  <a:cubicBezTo>
                    <a:pt x="2077612" y="540838"/>
                    <a:pt x="2175544" y="539691"/>
                    <a:pt x="2273416" y="536895"/>
                  </a:cubicBezTo>
                  <a:cubicBezTo>
                    <a:pt x="2279009" y="528506"/>
                    <a:pt x="2285685" y="520746"/>
                    <a:pt x="2290194" y="511728"/>
                  </a:cubicBezTo>
                  <a:cubicBezTo>
                    <a:pt x="2294149" y="503819"/>
                    <a:pt x="2293059" y="493466"/>
                    <a:pt x="2298583" y="486561"/>
                  </a:cubicBezTo>
                  <a:cubicBezTo>
                    <a:pt x="2304881" y="478688"/>
                    <a:pt x="2315361" y="475376"/>
                    <a:pt x="2323750" y="469783"/>
                  </a:cubicBezTo>
                  <a:cubicBezTo>
                    <a:pt x="2362211" y="527475"/>
                    <a:pt x="2338176" y="513740"/>
                    <a:pt x="2382473" y="528506"/>
                  </a:cubicBezTo>
                  <a:lnTo>
                    <a:pt x="2432807" y="511728"/>
                  </a:lnTo>
                  <a:lnTo>
                    <a:pt x="2457974" y="503339"/>
                  </a:lnTo>
                  <a:cubicBezTo>
                    <a:pt x="2477808" y="483505"/>
                    <a:pt x="2491586" y="467354"/>
                    <a:pt x="2516697" y="453005"/>
                  </a:cubicBezTo>
                  <a:cubicBezTo>
                    <a:pt x="2524375" y="448618"/>
                    <a:pt x="2533955" y="448571"/>
                    <a:pt x="2541864" y="444616"/>
                  </a:cubicBezTo>
                  <a:cubicBezTo>
                    <a:pt x="2550882" y="440107"/>
                    <a:pt x="2558642" y="433431"/>
                    <a:pt x="2567031" y="427838"/>
                  </a:cubicBezTo>
                  <a:cubicBezTo>
                    <a:pt x="2681680" y="430634"/>
                    <a:pt x="2796414" y="431019"/>
                    <a:pt x="2910979" y="436227"/>
                  </a:cubicBezTo>
                  <a:cubicBezTo>
                    <a:pt x="2919813" y="436629"/>
                    <a:pt x="2927303" y="444616"/>
                    <a:pt x="2936146" y="444616"/>
                  </a:cubicBezTo>
                  <a:cubicBezTo>
                    <a:pt x="3008904" y="444616"/>
                    <a:pt x="3081555" y="439023"/>
                    <a:pt x="3154260" y="436227"/>
                  </a:cubicBezTo>
                  <a:cubicBezTo>
                    <a:pt x="3162649" y="430634"/>
                    <a:pt x="3170409" y="423958"/>
                    <a:pt x="3179427" y="419449"/>
                  </a:cubicBezTo>
                  <a:cubicBezTo>
                    <a:pt x="3215643" y="401341"/>
                    <a:pt x="3292836" y="404272"/>
                    <a:pt x="3313651" y="402671"/>
                  </a:cubicBezTo>
                  <a:cubicBezTo>
                    <a:pt x="3330429" y="397078"/>
                    <a:pt x="3349270" y="395703"/>
                    <a:pt x="3363985" y="385893"/>
                  </a:cubicBezTo>
                  <a:cubicBezTo>
                    <a:pt x="3398745" y="362720"/>
                    <a:pt x="3379371" y="371560"/>
                    <a:pt x="3422708" y="360726"/>
                  </a:cubicBezTo>
                  <a:cubicBezTo>
                    <a:pt x="3436690" y="363522"/>
                    <a:pt x="3451302" y="364108"/>
                    <a:pt x="3464653" y="369115"/>
                  </a:cubicBezTo>
                  <a:cubicBezTo>
                    <a:pt x="3496020" y="380878"/>
                    <a:pt x="3487010" y="392409"/>
                    <a:pt x="3514987" y="411060"/>
                  </a:cubicBezTo>
                  <a:cubicBezTo>
                    <a:pt x="3522345" y="415965"/>
                    <a:pt x="3531765" y="416653"/>
                    <a:pt x="3540154" y="419449"/>
                  </a:cubicBezTo>
                  <a:cubicBezTo>
                    <a:pt x="3576506" y="416653"/>
                    <a:pt x="3613033" y="415582"/>
                    <a:pt x="3649211" y="411060"/>
                  </a:cubicBezTo>
                  <a:cubicBezTo>
                    <a:pt x="3677326" y="407546"/>
                    <a:pt x="3674565" y="398383"/>
                    <a:pt x="3699545" y="385893"/>
                  </a:cubicBezTo>
                  <a:cubicBezTo>
                    <a:pt x="3707454" y="381938"/>
                    <a:pt x="3716803" y="381459"/>
                    <a:pt x="3724712" y="377504"/>
                  </a:cubicBezTo>
                  <a:cubicBezTo>
                    <a:pt x="3789761" y="344979"/>
                    <a:pt x="3711788" y="373423"/>
                    <a:pt x="3775046" y="352337"/>
                  </a:cubicBezTo>
                  <a:cubicBezTo>
                    <a:pt x="3800213" y="355133"/>
                    <a:pt x="3826524" y="352719"/>
                    <a:pt x="3850546" y="360726"/>
                  </a:cubicBezTo>
                  <a:cubicBezTo>
                    <a:pt x="3869676" y="367103"/>
                    <a:pt x="3881750" y="387905"/>
                    <a:pt x="3900880" y="394282"/>
                  </a:cubicBezTo>
                  <a:cubicBezTo>
                    <a:pt x="3917658" y="399875"/>
                    <a:pt x="3935396" y="403151"/>
                    <a:pt x="3951214" y="411060"/>
                  </a:cubicBezTo>
                  <a:cubicBezTo>
                    <a:pt x="3962399" y="416653"/>
                    <a:pt x="3973912" y="421633"/>
                    <a:pt x="3984770" y="427838"/>
                  </a:cubicBezTo>
                  <a:cubicBezTo>
                    <a:pt x="3993524" y="432840"/>
                    <a:pt x="4000670" y="440644"/>
                    <a:pt x="4009937" y="444616"/>
                  </a:cubicBezTo>
                  <a:cubicBezTo>
                    <a:pt x="4020534" y="449158"/>
                    <a:pt x="4032308" y="450209"/>
                    <a:pt x="4043493" y="453005"/>
                  </a:cubicBezTo>
                  <a:cubicBezTo>
                    <a:pt x="4057475" y="461394"/>
                    <a:pt x="4071611" y="469530"/>
                    <a:pt x="4085438" y="478172"/>
                  </a:cubicBezTo>
                  <a:cubicBezTo>
                    <a:pt x="4093988" y="483516"/>
                    <a:pt x="4101392" y="490855"/>
                    <a:pt x="4110605" y="494950"/>
                  </a:cubicBezTo>
                  <a:cubicBezTo>
                    <a:pt x="4126766" y="502133"/>
                    <a:pt x="4143597" y="508260"/>
                    <a:pt x="4160939" y="511728"/>
                  </a:cubicBezTo>
                  <a:lnTo>
                    <a:pt x="4244829" y="528506"/>
                  </a:lnTo>
                  <a:lnTo>
                    <a:pt x="4286774" y="536895"/>
                  </a:lnTo>
                  <a:lnTo>
                    <a:pt x="6157519" y="528506"/>
                  </a:lnTo>
                  <a:cubicBezTo>
                    <a:pt x="6256563" y="527263"/>
                    <a:pt x="6263128" y="515099"/>
                    <a:pt x="6333688" y="503339"/>
                  </a:cubicBezTo>
                  <a:cubicBezTo>
                    <a:pt x="6369968" y="497292"/>
                    <a:pt x="6406465" y="492608"/>
                    <a:pt x="6442745" y="486561"/>
                  </a:cubicBezTo>
                  <a:cubicBezTo>
                    <a:pt x="6456810" y="484217"/>
                    <a:pt x="6470575" y="480188"/>
                    <a:pt x="6484690" y="478172"/>
                  </a:cubicBezTo>
                  <a:cubicBezTo>
                    <a:pt x="6509757" y="474591"/>
                    <a:pt x="6535123" y="473364"/>
                    <a:pt x="6560190" y="469783"/>
                  </a:cubicBezTo>
                  <a:cubicBezTo>
                    <a:pt x="6605151" y="463360"/>
                    <a:pt x="6697777" y="447066"/>
                    <a:pt x="6744748" y="436227"/>
                  </a:cubicBezTo>
                  <a:cubicBezTo>
                    <a:pt x="6761251" y="432419"/>
                    <a:pt x="6800788" y="415212"/>
                    <a:pt x="6811860" y="411060"/>
                  </a:cubicBezTo>
                  <a:cubicBezTo>
                    <a:pt x="6820140" y="407955"/>
                    <a:pt x="6828287" y="404016"/>
                    <a:pt x="6837027" y="402671"/>
                  </a:cubicBezTo>
                  <a:cubicBezTo>
                    <a:pt x="6864803" y="398398"/>
                    <a:pt x="6892954" y="397078"/>
                    <a:pt x="6920917" y="394282"/>
                  </a:cubicBezTo>
                  <a:cubicBezTo>
                    <a:pt x="7077862" y="327020"/>
                    <a:pt x="6911540" y="394611"/>
                    <a:pt x="7013196" y="360726"/>
                  </a:cubicBezTo>
                  <a:cubicBezTo>
                    <a:pt x="7027482" y="355964"/>
                    <a:pt x="7040717" y="348275"/>
                    <a:pt x="7055141" y="343948"/>
                  </a:cubicBezTo>
                  <a:cubicBezTo>
                    <a:pt x="7152210" y="314827"/>
                    <a:pt x="7033174" y="363375"/>
                    <a:pt x="7155809" y="318781"/>
                  </a:cubicBezTo>
                  <a:cubicBezTo>
                    <a:pt x="7167562" y="314507"/>
                    <a:pt x="7177871" y="306929"/>
                    <a:pt x="7189365" y="302003"/>
                  </a:cubicBezTo>
                  <a:cubicBezTo>
                    <a:pt x="7197493" y="298520"/>
                    <a:pt x="7206802" y="297908"/>
                    <a:pt x="7214532" y="293614"/>
                  </a:cubicBezTo>
                  <a:cubicBezTo>
                    <a:pt x="7232159" y="283821"/>
                    <a:pt x="7264866" y="260058"/>
                    <a:pt x="7264866" y="260058"/>
                  </a:cubicBezTo>
                  <a:cubicBezTo>
                    <a:pt x="7259273" y="226502"/>
                    <a:pt x="7258846" y="191664"/>
                    <a:pt x="7248088" y="159391"/>
                  </a:cubicBezTo>
                  <a:cubicBezTo>
                    <a:pt x="7243925" y="146901"/>
                    <a:pt x="7196008" y="114751"/>
                    <a:pt x="7189365" y="109057"/>
                  </a:cubicBezTo>
                  <a:cubicBezTo>
                    <a:pt x="7180357" y="101336"/>
                    <a:pt x="7174069" y="90471"/>
                    <a:pt x="7164198" y="83890"/>
                  </a:cubicBezTo>
                  <a:cubicBezTo>
                    <a:pt x="7148671" y="73539"/>
                    <a:pt x="7084284" y="67158"/>
                    <a:pt x="7080308" y="67112"/>
                  </a:cubicBezTo>
                  <a:lnTo>
                    <a:pt x="4941115" y="50334"/>
                  </a:lnTo>
                  <a:cubicBezTo>
                    <a:pt x="4918744" y="47538"/>
                    <a:pt x="4896486" y="43610"/>
                    <a:pt x="4874003" y="41945"/>
                  </a:cubicBezTo>
                  <a:cubicBezTo>
                    <a:pt x="4792695" y="35922"/>
                    <a:pt x="4736699" y="41260"/>
                    <a:pt x="4664279" y="25167"/>
                  </a:cubicBezTo>
                  <a:cubicBezTo>
                    <a:pt x="4655647" y="23249"/>
                    <a:pt x="4647501" y="19574"/>
                    <a:pt x="4639112" y="16778"/>
                  </a:cubicBezTo>
                  <a:lnTo>
                    <a:pt x="2223082" y="25167"/>
                  </a:lnTo>
                  <a:cubicBezTo>
                    <a:pt x="2208824" y="25264"/>
                    <a:pt x="2195030" y="30350"/>
                    <a:pt x="2181137" y="33556"/>
                  </a:cubicBezTo>
                  <a:cubicBezTo>
                    <a:pt x="2158668" y="38741"/>
                    <a:pt x="2136852" y="47073"/>
                    <a:pt x="2114025" y="50334"/>
                  </a:cubicBezTo>
                  <a:cubicBezTo>
                    <a:pt x="2077932" y="55490"/>
                    <a:pt x="2041247" y="55095"/>
                    <a:pt x="2004968" y="58723"/>
                  </a:cubicBezTo>
                  <a:cubicBezTo>
                    <a:pt x="1951447" y="64075"/>
                    <a:pt x="1899180" y="79423"/>
                    <a:pt x="1845578" y="83890"/>
                  </a:cubicBezTo>
                  <a:lnTo>
                    <a:pt x="1744910" y="92279"/>
                  </a:lnTo>
                  <a:cubicBezTo>
                    <a:pt x="1733725" y="95075"/>
                    <a:pt x="1722750" y="98915"/>
                    <a:pt x="1711354" y="100668"/>
                  </a:cubicBezTo>
                  <a:cubicBezTo>
                    <a:pt x="1606995" y="116723"/>
                    <a:pt x="1666884" y="98713"/>
                    <a:pt x="1610686" y="117446"/>
                  </a:cubicBezTo>
                  <a:cubicBezTo>
                    <a:pt x="1470869" y="114650"/>
                    <a:pt x="1330825" y="117517"/>
                    <a:pt x="1191236" y="109057"/>
                  </a:cubicBezTo>
                  <a:cubicBezTo>
                    <a:pt x="1145799" y="106303"/>
                    <a:pt x="1102182" y="89536"/>
                    <a:pt x="1057013" y="83890"/>
                  </a:cubicBezTo>
                  <a:cubicBezTo>
                    <a:pt x="1034642" y="81094"/>
                    <a:pt x="1012334" y="77744"/>
                    <a:pt x="989901" y="75501"/>
                  </a:cubicBezTo>
                  <a:cubicBezTo>
                    <a:pt x="819406" y="58452"/>
                    <a:pt x="650688" y="57375"/>
                    <a:pt x="478172" y="50334"/>
                  </a:cubicBezTo>
                  <a:cubicBezTo>
                    <a:pt x="461394" y="47538"/>
                    <a:pt x="444731" y="43932"/>
                    <a:pt x="427838" y="41945"/>
                  </a:cubicBezTo>
                  <a:cubicBezTo>
                    <a:pt x="397163" y="38336"/>
                    <a:pt x="366068" y="38373"/>
                    <a:pt x="335559" y="33556"/>
                  </a:cubicBezTo>
                  <a:cubicBezTo>
                    <a:pt x="312782" y="29960"/>
                    <a:pt x="291111" y="21028"/>
                    <a:pt x="268447" y="16778"/>
                  </a:cubicBezTo>
                  <a:cubicBezTo>
                    <a:pt x="246288" y="12623"/>
                    <a:pt x="223682" y="11369"/>
                    <a:pt x="201335" y="8389"/>
                  </a:cubicBezTo>
                  <a:lnTo>
                    <a:pt x="142613" y="0"/>
                  </a:lnTo>
                  <a:lnTo>
                    <a:pt x="0" y="167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5E4547D-8B73-4C4E-8BC4-68D27C34E6CD}"/>
              </a:ext>
            </a:extLst>
          </p:cNvPr>
          <p:cNvCxnSpPr/>
          <p:nvPr/>
        </p:nvCxnSpPr>
        <p:spPr>
          <a:xfrm>
            <a:off x="2447884" y="2625755"/>
            <a:ext cx="4781725" cy="118284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t 16">
            <a:extLst>
              <a:ext uri="{FF2B5EF4-FFF2-40B4-BE49-F238E27FC236}">
                <a16:creationId xmlns:a16="http://schemas.microsoft.com/office/drawing/2014/main" id="{F9797ED3-4CCA-4810-95B9-6E7B96BAEB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810953"/>
              </p:ext>
            </p:extLst>
          </p:nvPr>
        </p:nvGraphicFramePr>
        <p:xfrm>
          <a:off x="6988029" y="1132565"/>
          <a:ext cx="2448181" cy="2139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r:id="rId4" imgW="12876120" imgH="11250720" progId="">
                  <p:embed/>
                </p:oleObj>
              </mc:Choice>
              <mc:Fallback>
                <p:oleObj r:id="rId4" imgW="12876120" imgH="11250720" progId="">
                  <p:embed/>
                  <p:pic>
                    <p:nvPicPr>
                      <p:cNvPr id="4" name="Objet 3">
                        <a:extLst>
                          <a:ext uri="{FF2B5EF4-FFF2-40B4-BE49-F238E27FC236}">
                            <a16:creationId xmlns:a16="http://schemas.microsoft.com/office/drawing/2014/main" id="{4F5F031E-192E-495C-952F-0FB121DAC1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88029" y="1132565"/>
                        <a:ext cx="2448181" cy="2139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4F2FCCC-C6E2-4E5A-89DB-6B6379C37C42}"/>
              </a:ext>
            </a:extLst>
          </p:cNvPr>
          <p:cNvSpPr/>
          <p:nvPr/>
        </p:nvSpPr>
        <p:spPr>
          <a:xfrm rot="1502057">
            <a:off x="7736330" y="1724902"/>
            <a:ext cx="497817" cy="473164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273973A5-47A4-4FEA-9935-60AEBE96D451}"/>
              </a:ext>
            </a:extLst>
          </p:cNvPr>
          <p:cNvCxnSpPr/>
          <p:nvPr/>
        </p:nvCxnSpPr>
        <p:spPr>
          <a:xfrm flipH="1">
            <a:off x="6727971" y="2180002"/>
            <a:ext cx="1090568" cy="6386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5919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EE41D2-2FAE-47E8-BD67-19045137CD50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FA354397-67AB-44EF-B8EA-6DE5E46D2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454056"/>
            <a:ext cx="8956675" cy="431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6">
            <a:extLst>
              <a:ext uri="{FF2B5EF4-FFF2-40B4-BE49-F238E27FC236}">
                <a16:creationId xmlns:a16="http://schemas.microsoft.com/office/drawing/2014/main" id="{83AE381B-A6B6-4364-995C-92849ADA5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603" y="6022362"/>
            <a:ext cx="18042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err="1"/>
              <a:t>Tapponnier</a:t>
            </a:r>
            <a:r>
              <a:rPr lang="fr-FR" altLang="fr-FR" sz="1200" dirty="0"/>
              <a:t> et al. (2001)</a:t>
            </a:r>
          </a:p>
        </p:txBody>
      </p:sp>
    </p:spTree>
    <p:extLst>
      <p:ext uri="{BB962C8B-B14F-4D97-AF65-F5344CB8AC3E}">
        <p14:creationId xmlns:p14="http://schemas.microsoft.com/office/powerpoint/2010/main" val="303810317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EE41D2-2FAE-47E8-BD67-19045137CD50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83AE381B-A6B6-4364-995C-92849ADA5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227" y="6536447"/>
            <a:ext cx="173637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/>
              <a:t>Liu-Zheng et al. (2008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2ADCF75-E250-4195-BA59-99722F1AE591}"/>
              </a:ext>
            </a:extLst>
          </p:cNvPr>
          <p:cNvGrpSpPr/>
          <p:nvPr/>
        </p:nvGrpSpPr>
        <p:grpSpPr>
          <a:xfrm>
            <a:off x="-251670" y="1343809"/>
            <a:ext cx="9582995" cy="5036048"/>
            <a:chOff x="0" y="1166070"/>
            <a:chExt cx="9144000" cy="480534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4C30047-EB99-4B8A-91B2-8897233FF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303496"/>
              <a:ext cx="9144000" cy="4667922"/>
            </a:xfrm>
            <a:prstGeom prst="rect">
              <a:avLst/>
            </a:prstGeom>
          </p:spPr>
        </p:pic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4BB13812-789D-41B0-B624-434E15A4E49E}"/>
                </a:ext>
              </a:extLst>
            </p:cNvPr>
            <p:cNvSpPr/>
            <p:nvPr/>
          </p:nvSpPr>
          <p:spPr>
            <a:xfrm>
              <a:off x="1224793" y="1166070"/>
              <a:ext cx="7264866" cy="662730"/>
            </a:xfrm>
            <a:custGeom>
              <a:avLst/>
              <a:gdLst>
                <a:gd name="connsiteX0" fmla="*/ 0 w 7264866"/>
                <a:gd name="connsiteY0" fmla="*/ 16778 h 662730"/>
                <a:gd name="connsiteX1" fmla="*/ 0 w 7264866"/>
                <a:gd name="connsiteY1" fmla="*/ 16778 h 662730"/>
                <a:gd name="connsiteX2" fmla="*/ 41945 w 7264866"/>
                <a:gd name="connsiteY2" fmla="*/ 125835 h 662730"/>
                <a:gd name="connsiteX3" fmla="*/ 50334 w 7264866"/>
                <a:gd name="connsiteY3" fmla="*/ 167780 h 662730"/>
                <a:gd name="connsiteX4" fmla="*/ 75501 w 7264866"/>
                <a:gd name="connsiteY4" fmla="*/ 226502 h 662730"/>
                <a:gd name="connsiteX5" fmla="*/ 92279 w 7264866"/>
                <a:gd name="connsiteY5" fmla="*/ 302003 h 662730"/>
                <a:gd name="connsiteX6" fmla="*/ 109057 w 7264866"/>
                <a:gd name="connsiteY6" fmla="*/ 327170 h 662730"/>
                <a:gd name="connsiteX7" fmla="*/ 125835 w 7264866"/>
                <a:gd name="connsiteY7" fmla="*/ 377504 h 662730"/>
                <a:gd name="connsiteX8" fmla="*/ 167779 w 7264866"/>
                <a:gd name="connsiteY8" fmla="*/ 427838 h 662730"/>
                <a:gd name="connsiteX9" fmla="*/ 218113 w 7264866"/>
                <a:gd name="connsiteY9" fmla="*/ 478172 h 662730"/>
                <a:gd name="connsiteX10" fmla="*/ 276836 w 7264866"/>
                <a:gd name="connsiteY10" fmla="*/ 528506 h 662730"/>
                <a:gd name="connsiteX11" fmla="*/ 385893 w 7264866"/>
                <a:gd name="connsiteY11" fmla="*/ 587229 h 662730"/>
                <a:gd name="connsiteX12" fmla="*/ 453005 w 7264866"/>
                <a:gd name="connsiteY12" fmla="*/ 604007 h 662730"/>
                <a:gd name="connsiteX13" fmla="*/ 478172 w 7264866"/>
                <a:gd name="connsiteY13" fmla="*/ 612396 h 662730"/>
                <a:gd name="connsiteX14" fmla="*/ 511728 w 7264866"/>
                <a:gd name="connsiteY14" fmla="*/ 620785 h 662730"/>
                <a:gd name="connsiteX15" fmla="*/ 578840 w 7264866"/>
                <a:gd name="connsiteY15" fmla="*/ 645952 h 662730"/>
                <a:gd name="connsiteX16" fmla="*/ 604007 w 7264866"/>
                <a:gd name="connsiteY16" fmla="*/ 654341 h 662730"/>
                <a:gd name="connsiteX17" fmla="*/ 771787 w 7264866"/>
                <a:gd name="connsiteY17" fmla="*/ 662730 h 662730"/>
                <a:gd name="connsiteX18" fmla="*/ 1208014 w 7264866"/>
                <a:gd name="connsiteY18" fmla="*/ 654341 h 662730"/>
                <a:gd name="connsiteX19" fmla="*/ 1283515 w 7264866"/>
                <a:gd name="connsiteY19" fmla="*/ 637563 h 662730"/>
                <a:gd name="connsiteX20" fmla="*/ 1342238 w 7264866"/>
                <a:gd name="connsiteY20" fmla="*/ 629174 h 662730"/>
                <a:gd name="connsiteX21" fmla="*/ 1384183 w 7264866"/>
                <a:gd name="connsiteY21" fmla="*/ 620785 h 662730"/>
                <a:gd name="connsiteX22" fmla="*/ 1442906 w 7264866"/>
                <a:gd name="connsiteY22" fmla="*/ 612396 h 662730"/>
                <a:gd name="connsiteX23" fmla="*/ 1484851 w 7264866"/>
                <a:gd name="connsiteY23" fmla="*/ 604007 h 662730"/>
                <a:gd name="connsiteX24" fmla="*/ 1744910 w 7264866"/>
                <a:gd name="connsiteY24" fmla="*/ 587229 h 662730"/>
                <a:gd name="connsiteX25" fmla="*/ 1812022 w 7264866"/>
                <a:gd name="connsiteY25" fmla="*/ 578840 h 662730"/>
                <a:gd name="connsiteX26" fmla="*/ 1879134 w 7264866"/>
                <a:gd name="connsiteY26" fmla="*/ 562062 h 662730"/>
                <a:gd name="connsiteX27" fmla="*/ 1904301 w 7264866"/>
                <a:gd name="connsiteY27" fmla="*/ 553673 h 662730"/>
                <a:gd name="connsiteX28" fmla="*/ 1979801 w 7264866"/>
                <a:gd name="connsiteY28" fmla="*/ 545284 h 662730"/>
                <a:gd name="connsiteX29" fmla="*/ 2273416 w 7264866"/>
                <a:gd name="connsiteY29" fmla="*/ 536895 h 662730"/>
                <a:gd name="connsiteX30" fmla="*/ 2290194 w 7264866"/>
                <a:gd name="connsiteY30" fmla="*/ 511728 h 662730"/>
                <a:gd name="connsiteX31" fmla="*/ 2298583 w 7264866"/>
                <a:gd name="connsiteY31" fmla="*/ 486561 h 662730"/>
                <a:gd name="connsiteX32" fmla="*/ 2323750 w 7264866"/>
                <a:gd name="connsiteY32" fmla="*/ 469783 h 662730"/>
                <a:gd name="connsiteX33" fmla="*/ 2382473 w 7264866"/>
                <a:gd name="connsiteY33" fmla="*/ 528506 h 662730"/>
                <a:gd name="connsiteX34" fmla="*/ 2432807 w 7264866"/>
                <a:gd name="connsiteY34" fmla="*/ 511728 h 662730"/>
                <a:gd name="connsiteX35" fmla="*/ 2457974 w 7264866"/>
                <a:gd name="connsiteY35" fmla="*/ 503339 h 662730"/>
                <a:gd name="connsiteX36" fmla="*/ 2516697 w 7264866"/>
                <a:gd name="connsiteY36" fmla="*/ 453005 h 662730"/>
                <a:gd name="connsiteX37" fmla="*/ 2541864 w 7264866"/>
                <a:gd name="connsiteY37" fmla="*/ 444616 h 662730"/>
                <a:gd name="connsiteX38" fmla="*/ 2567031 w 7264866"/>
                <a:gd name="connsiteY38" fmla="*/ 427838 h 662730"/>
                <a:gd name="connsiteX39" fmla="*/ 2910979 w 7264866"/>
                <a:gd name="connsiteY39" fmla="*/ 436227 h 662730"/>
                <a:gd name="connsiteX40" fmla="*/ 2936146 w 7264866"/>
                <a:gd name="connsiteY40" fmla="*/ 444616 h 662730"/>
                <a:gd name="connsiteX41" fmla="*/ 3154260 w 7264866"/>
                <a:gd name="connsiteY41" fmla="*/ 436227 h 662730"/>
                <a:gd name="connsiteX42" fmla="*/ 3179427 w 7264866"/>
                <a:gd name="connsiteY42" fmla="*/ 419449 h 662730"/>
                <a:gd name="connsiteX43" fmla="*/ 3313651 w 7264866"/>
                <a:gd name="connsiteY43" fmla="*/ 402671 h 662730"/>
                <a:gd name="connsiteX44" fmla="*/ 3363985 w 7264866"/>
                <a:gd name="connsiteY44" fmla="*/ 385893 h 662730"/>
                <a:gd name="connsiteX45" fmla="*/ 3422708 w 7264866"/>
                <a:gd name="connsiteY45" fmla="*/ 360726 h 662730"/>
                <a:gd name="connsiteX46" fmla="*/ 3464653 w 7264866"/>
                <a:gd name="connsiteY46" fmla="*/ 369115 h 662730"/>
                <a:gd name="connsiteX47" fmla="*/ 3514987 w 7264866"/>
                <a:gd name="connsiteY47" fmla="*/ 411060 h 662730"/>
                <a:gd name="connsiteX48" fmla="*/ 3540154 w 7264866"/>
                <a:gd name="connsiteY48" fmla="*/ 419449 h 662730"/>
                <a:gd name="connsiteX49" fmla="*/ 3649211 w 7264866"/>
                <a:gd name="connsiteY49" fmla="*/ 411060 h 662730"/>
                <a:gd name="connsiteX50" fmla="*/ 3699545 w 7264866"/>
                <a:gd name="connsiteY50" fmla="*/ 385893 h 662730"/>
                <a:gd name="connsiteX51" fmla="*/ 3724712 w 7264866"/>
                <a:gd name="connsiteY51" fmla="*/ 377504 h 662730"/>
                <a:gd name="connsiteX52" fmla="*/ 3775046 w 7264866"/>
                <a:gd name="connsiteY52" fmla="*/ 352337 h 662730"/>
                <a:gd name="connsiteX53" fmla="*/ 3850546 w 7264866"/>
                <a:gd name="connsiteY53" fmla="*/ 360726 h 662730"/>
                <a:gd name="connsiteX54" fmla="*/ 3900880 w 7264866"/>
                <a:gd name="connsiteY54" fmla="*/ 394282 h 662730"/>
                <a:gd name="connsiteX55" fmla="*/ 3951214 w 7264866"/>
                <a:gd name="connsiteY55" fmla="*/ 411060 h 662730"/>
                <a:gd name="connsiteX56" fmla="*/ 3984770 w 7264866"/>
                <a:gd name="connsiteY56" fmla="*/ 427838 h 662730"/>
                <a:gd name="connsiteX57" fmla="*/ 4009937 w 7264866"/>
                <a:gd name="connsiteY57" fmla="*/ 444616 h 662730"/>
                <a:gd name="connsiteX58" fmla="*/ 4043493 w 7264866"/>
                <a:gd name="connsiteY58" fmla="*/ 453005 h 662730"/>
                <a:gd name="connsiteX59" fmla="*/ 4085438 w 7264866"/>
                <a:gd name="connsiteY59" fmla="*/ 478172 h 662730"/>
                <a:gd name="connsiteX60" fmla="*/ 4110605 w 7264866"/>
                <a:gd name="connsiteY60" fmla="*/ 494950 h 662730"/>
                <a:gd name="connsiteX61" fmla="*/ 4160939 w 7264866"/>
                <a:gd name="connsiteY61" fmla="*/ 511728 h 662730"/>
                <a:gd name="connsiteX62" fmla="*/ 4244829 w 7264866"/>
                <a:gd name="connsiteY62" fmla="*/ 528506 h 662730"/>
                <a:gd name="connsiteX63" fmla="*/ 4286774 w 7264866"/>
                <a:gd name="connsiteY63" fmla="*/ 536895 h 662730"/>
                <a:gd name="connsiteX64" fmla="*/ 6157519 w 7264866"/>
                <a:gd name="connsiteY64" fmla="*/ 528506 h 662730"/>
                <a:gd name="connsiteX65" fmla="*/ 6333688 w 7264866"/>
                <a:gd name="connsiteY65" fmla="*/ 503339 h 662730"/>
                <a:gd name="connsiteX66" fmla="*/ 6442745 w 7264866"/>
                <a:gd name="connsiteY66" fmla="*/ 486561 h 662730"/>
                <a:gd name="connsiteX67" fmla="*/ 6484690 w 7264866"/>
                <a:gd name="connsiteY67" fmla="*/ 478172 h 662730"/>
                <a:gd name="connsiteX68" fmla="*/ 6560190 w 7264866"/>
                <a:gd name="connsiteY68" fmla="*/ 469783 h 662730"/>
                <a:gd name="connsiteX69" fmla="*/ 6744748 w 7264866"/>
                <a:gd name="connsiteY69" fmla="*/ 436227 h 662730"/>
                <a:gd name="connsiteX70" fmla="*/ 6811860 w 7264866"/>
                <a:gd name="connsiteY70" fmla="*/ 411060 h 662730"/>
                <a:gd name="connsiteX71" fmla="*/ 6837027 w 7264866"/>
                <a:gd name="connsiteY71" fmla="*/ 402671 h 662730"/>
                <a:gd name="connsiteX72" fmla="*/ 6920917 w 7264866"/>
                <a:gd name="connsiteY72" fmla="*/ 394282 h 662730"/>
                <a:gd name="connsiteX73" fmla="*/ 7013196 w 7264866"/>
                <a:gd name="connsiteY73" fmla="*/ 360726 h 662730"/>
                <a:gd name="connsiteX74" fmla="*/ 7055141 w 7264866"/>
                <a:gd name="connsiteY74" fmla="*/ 343948 h 662730"/>
                <a:gd name="connsiteX75" fmla="*/ 7155809 w 7264866"/>
                <a:gd name="connsiteY75" fmla="*/ 318781 h 662730"/>
                <a:gd name="connsiteX76" fmla="*/ 7189365 w 7264866"/>
                <a:gd name="connsiteY76" fmla="*/ 302003 h 662730"/>
                <a:gd name="connsiteX77" fmla="*/ 7214532 w 7264866"/>
                <a:gd name="connsiteY77" fmla="*/ 293614 h 662730"/>
                <a:gd name="connsiteX78" fmla="*/ 7264866 w 7264866"/>
                <a:gd name="connsiteY78" fmla="*/ 260058 h 662730"/>
                <a:gd name="connsiteX79" fmla="*/ 7248088 w 7264866"/>
                <a:gd name="connsiteY79" fmla="*/ 159391 h 662730"/>
                <a:gd name="connsiteX80" fmla="*/ 7189365 w 7264866"/>
                <a:gd name="connsiteY80" fmla="*/ 109057 h 662730"/>
                <a:gd name="connsiteX81" fmla="*/ 7164198 w 7264866"/>
                <a:gd name="connsiteY81" fmla="*/ 83890 h 662730"/>
                <a:gd name="connsiteX82" fmla="*/ 7080308 w 7264866"/>
                <a:gd name="connsiteY82" fmla="*/ 67112 h 662730"/>
                <a:gd name="connsiteX83" fmla="*/ 4941115 w 7264866"/>
                <a:gd name="connsiteY83" fmla="*/ 50334 h 662730"/>
                <a:gd name="connsiteX84" fmla="*/ 4874003 w 7264866"/>
                <a:gd name="connsiteY84" fmla="*/ 41945 h 662730"/>
                <a:gd name="connsiteX85" fmla="*/ 4664279 w 7264866"/>
                <a:gd name="connsiteY85" fmla="*/ 25167 h 662730"/>
                <a:gd name="connsiteX86" fmla="*/ 4639112 w 7264866"/>
                <a:gd name="connsiteY86" fmla="*/ 16778 h 662730"/>
                <a:gd name="connsiteX87" fmla="*/ 2223082 w 7264866"/>
                <a:gd name="connsiteY87" fmla="*/ 25167 h 662730"/>
                <a:gd name="connsiteX88" fmla="*/ 2181137 w 7264866"/>
                <a:gd name="connsiteY88" fmla="*/ 33556 h 662730"/>
                <a:gd name="connsiteX89" fmla="*/ 2114025 w 7264866"/>
                <a:gd name="connsiteY89" fmla="*/ 50334 h 662730"/>
                <a:gd name="connsiteX90" fmla="*/ 2004968 w 7264866"/>
                <a:gd name="connsiteY90" fmla="*/ 58723 h 662730"/>
                <a:gd name="connsiteX91" fmla="*/ 1845578 w 7264866"/>
                <a:gd name="connsiteY91" fmla="*/ 83890 h 662730"/>
                <a:gd name="connsiteX92" fmla="*/ 1744910 w 7264866"/>
                <a:gd name="connsiteY92" fmla="*/ 92279 h 662730"/>
                <a:gd name="connsiteX93" fmla="*/ 1711354 w 7264866"/>
                <a:gd name="connsiteY93" fmla="*/ 100668 h 662730"/>
                <a:gd name="connsiteX94" fmla="*/ 1610686 w 7264866"/>
                <a:gd name="connsiteY94" fmla="*/ 117446 h 662730"/>
                <a:gd name="connsiteX95" fmla="*/ 1191236 w 7264866"/>
                <a:gd name="connsiteY95" fmla="*/ 109057 h 662730"/>
                <a:gd name="connsiteX96" fmla="*/ 1057013 w 7264866"/>
                <a:gd name="connsiteY96" fmla="*/ 83890 h 662730"/>
                <a:gd name="connsiteX97" fmla="*/ 989901 w 7264866"/>
                <a:gd name="connsiteY97" fmla="*/ 75501 h 662730"/>
                <a:gd name="connsiteX98" fmla="*/ 478172 w 7264866"/>
                <a:gd name="connsiteY98" fmla="*/ 50334 h 662730"/>
                <a:gd name="connsiteX99" fmla="*/ 427838 w 7264866"/>
                <a:gd name="connsiteY99" fmla="*/ 41945 h 662730"/>
                <a:gd name="connsiteX100" fmla="*/ 335559 w 7264866"/>
                <a:gd name="connsiteY100" fmla="*/ 33556 h 662730"/>
                <a:gd name="connsiteX101" fmla="*/ 268447 w 7264866"/>
                <a:gd name="connsiteY101" fmla="*/ 16778 h 662730"/>
                <a:gd name="connsiteX102" fmla="*/ 201335 w 7264866"/>
                <a:gd name="connsiteY102" fmla="*/ 8389 h 662730"/>
                <a:gd name="connsiteX103" fmla="*/ 142613 w 7264866"/>
                <a:gd name="connsiteY103" fmla="*/ 0 h 662730"/>
                <a:gd name="connsiteX104" fmla="*/ 0 w 7264866"/>
                <a:gd name="connsiteY104" fmla="*/ 16778 h 66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7264866" h="662730">
                  <a:moveTo>
                    <a:pt x="0" y="16778"/>
                  </a:moveTo>
                  <a:lnTo>
                    <a:pt x="0" y="16778"/>
                  </a:lnTo>
                  <a:cubicBezTo>
                    <a:pt x="13982" y="53130"/>
                    <a:pt x="34307" y="87643"/>
                    <a:pt x="41945" y="125835"/>
                  </a:cubicBezTo>
                  <a:cubicBezTo>
                    <a:pt x="44741" y="139817"/>
                    <a:pt x="45825" y="154253"/>
                    <a:pt x="50334" y="167780"/>
                  </a:cubicBezTo>
                  <a:cubicBezTo>
                    <a:pt x="74341" y="239800"/>
                    <a:pt x="60842" y="167867"/>
                    <a:pt x="75501" y="226502"/>
                  </a:cubicBezTo>
                  <a:cubicBezTo>
                    <a:pt x="77890" y="236058"/>
                    <a:pt x="87112" y="289946"/>
                    <a:pt x="92279" y="302003"/>
                  </a:cubicBezTo>
                  <a:cubicBezTo>
                    <a:pt x="96251" y="311270"/>
                    <a:pt x="104962" y="317957"/>
                    <a:pt x="109057" y="327170"/>
                  </a:cubicBezTo>
                  <a:cubicBezTo>
                    <a:pt x="116240" y="343331"/>
                    <a:pt x="113330" y="364998"/>
                    <a:pt x="125835" y="377504"/>
                  </a:cubicBezTo>
                  <a:cubicBezTo>
                    <a:pt x="240613" y="492287"/>
                    <a:pt x="74322" y="322699"/>
                    <a:pt x="167779" y="427838"/>
                  </a:cubicBezTo>
                  <a:cubicBezTo>
                    <a:pt x="183543" y="445572"/>
                    <a:pt x="201335" y="461394"/>
                    <a:pt x="218113" y="478172"/>
                  </a:cubicBezTo>
                  <a:cubicBezTo>
                    <a:pt x="248601" y="508660"/>
                    <a:pt x="239170" y="501602"/>
                    <a:pt x="276836" y="528506"/>
                  </a:cubicBezTo>
                  <a:cubicBezTo>
                    <a:pt x="306634" y="549790"/>
                    <a:pt x="359290" y="580578"/>
                    <a:pt x="385893" y="587229"/>
                  </a:cubicBezTo>
                  <a:cubicBezTo>
                    <a:pt x="408264" y="592822"/>
                    <a:pt x="431129" y="596715"/>
                    <a:pt x="453005" y="604007"/>
                  </a:cubicBezTo>
                  <a:cubicBezTo>
                    <a:pt x="461394" y="606803"/>
                    <a:pt x="469669" y="609967"/>
                    <a:pt x="478172" y="612396"/>
                  </a:cubicBezTo>
                  <a:cubicBezTo>
                    <a:pt x="489258" y="615563"/>
                    <a:pt x="500933" y="616737"/>
                    <a:pt x="511728" y="620785"/>
                  </a:cubicBezTo>
                  <a:cubicBezTo>
                    <a:pt x="636834" y="667700"/>
                    <a:pt x="458254" y="611499"/>
                    <a:pt x="578840" y="645952"/>
                  </a:cubicBezTo>
                  <a:cubicBezTo>
                    <a:pt x="587343" y="648381"/>
                    <a:pt x="595197" y="653575"/>
                    <a:pt x="604007" y="654341"/>
                  </a:cubicBezTo>
                  <a:cubicBezTo>
                    <a:pt x="659793" y="659192"/>
                    <a:pt x="715860" y="659934"/>
                    <a:pt x="771787" y="662730"/>
                  </a:cubicBezTo>
                  <a:lnTo>
                    <a:pt x="1208014" y="654341"/>
                  </a:lnTo>
                  <a:cubicBezTo>
                    <a:pt x="1283908" y="651724"/>
                    <a:pt x="1233458" y="647574"/>
                    <a:pt x="1283515" y="637563"/>
                  </a:cubicBezTo>
                  <a:cubicBezTo>
                    <a:pt x="1302904" y="633685"/>
                    <a:pt x="1322734" y="632425"/>
                    <a:pt x="1342238" y="629174"/>
                  </a:cubicBezTo>
                  <a:cubicBezTo>
                    <a:pt x="1356303" y="626830"/>
                    <a:pt x="1370118" y="623129"/>
                    <a:pt x="1384183" y="620785"/>
                  </a:cubicBezTo>
                  <a:cubicBezTo>
                    <a:pt x="1403687" y="617534"/>
                    <a:pt x="1423402" y="615647"/>
                    <a:pt x="1442906" y="612396"/>
                  </a:cubicBezTo>
                  <a:cubicBezTo>
                    <a:pt x="1456971" y="610052"/>
                    <a:pt x="1470786" y="606351"/>
                    <a:pt x="1484851" y="604007"/>
                  </a:cubicBezTo>
                  <a:cubicBezTo>
                    <a:pt x="1586218" y="587112"/>
                    <a:pt x="1604842" y="593065"/>
                    <a:pt x="1744910" y="587229"/>
                  </a:cubicBezTo>
                  <a:cubicBezTo>
                    <a:pt x="1767281" y="584433"/>
                    <a:pt x="1789863" y="582995"/>
                    <a:pt x="1812022" y="578840"/>
                  </a:cubicBezTo>
                  <a:cubicBezTo>
                    <a:pt x="1834686" y="574590"/>
                    <a:pt x="1857258" y="569354"/>
                    <a:pt x="1879134" y="562062"/>
                  </a:cubicBezTo>
                  <a:cubicBezTo>
                    <a:pt x="1887523" y="559266"/>
                    <a:pt x="1895579" y="555127"/>
                    <a:pt x="1904301" y="553673"/>
                  </a:cubicBezTo>
                  <a:cubicBezTo>
                    <a:pt x="1929278" y="549510"/>
                    <a:pt x="1954506" y="546434"/>
                    <a:pt x="1979801" y="545284"/>
                  </a:cubicBezTo>
                  <a:cubicBezTo>
                    <a:pt x="2077612" y="540838"/>
                    <a:pt x="2175544" y="539691"/>
                    <a:pt x="2273416" y="536895"/>
                  </a:cubicBezTo>
                  <a:cubicBezTo>
                    <a:pt x="2279009" y="528506"/>
                    <a:pt x="2285685" y="520746"/>
                    <a:pt x="2290194" y="511728"/>
                  </a:cubicBezTo>
                  <a:cubicBezTo>
                    <a:pt x="2294149" y="503819"/>
                    <a:pt x="2293059" y="493466"/>
                    <a:pt x="2298583" y="486561"/>
                  </a:cubicBezTo>
                  <a:cubicBezTo>
                    <a:pt x="2304881" y="478688"/>
                    <a:pt x="2315361" y="475376"/>
                    <a:pt x="2323750" y="469783"/>
                  </a:cubicBezTo>
                  <a:cubicBezTo>
                    <a:pt x="2362211" y="527475"/>
                    <a:pt x="2338176" y="513740"/>
                    <a:pt x="2382473" y="528506"/>
                  </a:cubicBezTo>
                  <a:lnTo>
                    <a:pt x="2432807" y="511728"/>
                  </a:lnTo>
                  <a:lnTo>
                    <a:pt x="2457974" y="503339"/>
                  </a:lnTo>
                  <a:cubicBezTo>
                    <a:pt x="2477808" y="483505"/>
                    <a:pt x="2491586" y="467354"/>
                    <a:pt x="2516697" y="453005"/>
                  </a:cubicBezTo>
                  <a:cubicBezTo>
                    <a:pt x="2524375" y="448618"/>
                    <a:pt x="2533955" y="448571"/>
                    <a:pt x="2541864" y="444616"/>
                  </a:cubicBezTo>
                  <a:cubicBezTo>
                    <a:pt x="2550882" y="440107"/>
                    <a:pt x="2558642" y="433431"/>
                    <a:pt x="2567031" y="427838"/>
                  </a:cubicBezTo>
                  <a:cubicBezTo>
                    <a:pt x="2681680" y="430634"/>
                    <a:pt x="2796414" y="431019"/>
                    <a:pt x="2910979" y="436227"/>
                  </a:cubicBezTo>
                  <a:cubicBezTo>
                    <a:pt x="2919813" y="436629"/>
                    <a:pt x="2927303" y="444616"/>
                    <a:pt x="2936146" y="444616"/>
                  </a:cubicBezTo>
                  <a:cubicBezTo>
                    <a:pt x="3008904" y="444616"/>
                    <a:pt x="3081555" y="439023"/>
                    <a:pt x="3154260" y="436227"/>
                  </a:cubicBezTo>
                  <a:cubicBezTo>
                    <a:pt x="3162649" y="430634"/>
                    <a:pt x="3170409" y="423958"/>
                    <a:pt x="3179427" y="419449"/>
                  </a:cubicBezTo>
                  <a:cubicBezTo>
                    <a:pt x="3215643" y="401341"/>
                    <a:pt x="3292836" y="404272"/>
                    <a:pt x="3313651" y="402671"/>
                  </a:cubicBezTo>
                  <a:cubicBezTo>
                    <a:pt x="3330429" y="397078"/>
                    <a:pt x="3349270" y="395703"/>
                    <a:pt x="3363985" y="385893"/>
                  </a:cubicBezTo>
                  <a:cubicBezTo>
                    <a:pt x="3398745" y="362720"/>
                    <a:pt x="3379371" y="371560"/>
                    <a:pt x="3422708" y="360726"/>
                  </a:cubicBezTo>
                  <a:cubicBezTo>
                    <a:pt x="3436690" y="363522"/>
                    <a:pt x="3451302" y="364108"/>
                    <a:pt x="3464653" y="369115"/>
                  </a:cubicBezTo>
                  <a:cubicBezTo>
                    <a:pt x="3496020" y="380878"/>
                    <a:pt x="3487010" y="392409"/>
                    <a:pt x="3514987" y="411060"/>
                  </a:cubicBezTo>
                  <a:cubicBezTo>
                    <a:pt x="3522345" y="415965"/>
                    <a:pt x="3531765" y="416653"/>
                    <a:pt x="3540154" y="419449"/>
                  </a:cubicBezTo>
                  <a:cubicBezTo>
                    <a:pt x="3576506" y="416653"/>
                    <a:pt x="3613033" y="415582"/>
                    <a:pt x="3649211" y="411060"/>
                  </a:cubicBezTo>
                  <a:cubicBezTo>
                    <a:pt x="3677326" y="407546"/>
                    <a:pt x="3674565" y="398383"/>
                    <a:pt x="3699545" y="385893"/>
                  </a:cubicBezTo>
                  <a:cubicBezTo>
                    <a:pt x="3707454" y="381938"/>
                    <a:pt x="3716803" y="381459"/>
                    <a:pt x="3724712" y="377504"/>
                  </a:cubicBezTo>
                  <a:cubicBezTo>
                    <a:pt x="3789761" y="344979"/>
                    <a:pt x="3711788" y="373423"/>
                    <a:pt x="3775046" y="352337"/>
                  </a:cubicBezTo>
                  <a:cubicBezTo>
                    <a:pt x="3800213" y="355133"/>
                    <a:pt x="3826524" y="352719"/>
                    <a:pt x="3850546" y="360726"/>
                  </a:cubicBezTo>
                  <a:cubicBezTo>
                    <a:pt x="3869676" y="367103"/>
                    <a:pt x="3881750" y="387905"/>
                    <a:pt x="3900880" y="394282"/>
                  </a:cubicBezTo>
                  <a:cubicBezTo>
                    <a:pt x="3917658" y="399875"/>
                    <a:pt x="3935396" y="403151"/>
                    <a:pt x="3951214" y="411060"/>
                  </a:cubicBezTo>
                  <a:cubicBezTo>
                    <a:pt x="3962399" y="416653"/>
                    <a:pt x="3973912" y="421633"/>
                    <a:pt x="3984770" y="427838"/>
                  </a:cubicBezTo>
                  <a:cubicBezTo>
                    <a:pt x="3993524" y="432840"/>
                    <a:pt x="4000670" y="440644"/>
                    <a:pt x="4009937" y="444616"/>
                  </a:cubicBezTo>
                  <a:cubicBezTo>
                    <a:pt x="4020534" y="449158"/>
                    <a:pt x="4032308" y="450209"/>
                    <a:pt x="4043493" y="453005"/>
                  </a:cubicBezTo>
                  <a:cubicBezTo>
                    <a:pt x="4057475" y="461394"/>
                    <a:pt x="4071611" y="469530"/>
                    <a:pt x="4085438" y="478172"/>
                  </a:cubicBezTo>
                  <a:cubicBezTo>
                    <a:pt x="4093988" y="483516"/>
                    <a:pt x="4101392" y="490855"/>
                    <a:pt x="4110605" y="494950"/>
                  </a:cubicBezTo>
                  <a:cubicBezTo>
                    <a:pt x="4126766" y="502133"/>
                    <a:pt x="4143597" y="508260"/>
                    <a:pt x="4160939" y="511728"/>
                  </a:cubicBezTo>
                  <a:lnTo>
                    <a:pt x="4244829" y="528506"/>
                  </a:lnTo>
                  <a:lnTo>
                    <a:pt x="4286774" y="536895"/>
                  </a:lnTo>
                  <a:lnTo>
                    <a:pt x="6157519" y="528506"/>
                  </a:lnTo>
                  <a:cubicBezTo>
                    <a:pt x="6256563" y="527263"/>
                    <a:pt x="6263128" y="515099"/>
                    <a:pt x="6333688" y="503339"/>
                  </a:cubicBezTo>
                  <a:cubicBezTo>
                    <a:pt x="6369968" y="497292"/>
                    <a:pt x="6406465" y="492608"/>
                    <a:pt x="6442745" y="486561"/>
                  </a:cubicBezTo>
                  <a:cubicBezTo>
                    <a:pt x="6456810" y="484217"/>
                    <a:pt x="6470575" y="480188"/>
                    <a:pt x="6484690" y="478172"/>
                  </a:cubicBezTo>
                  <a:cubicBezTo>
                    <a:pt x="6509757" y="474591"/>
                    <a:pt x="6535123" y="473364"/>
                    <a:pt x="6560190" y="469783"/>
                  </a:cubicBezTo>
                  <a:cubicBezTo>
                    <a:pt x="6605151" y="463360"/>
                    <a:pt x="6697777" y="447066"/>
                    <a:pt x="6744748" y="436227"/>
                  </a:cubicBezTo>
                  <a:cubicBezTo>
                    <a:pt x="6761251" y="432419"/>
                    <a:pt x="6800788" y="415212"/>
                    <a:pt x="6811860" y="411060"/>
                  </a:cubicBezTo>
                  <a:cubicBezTo>
                    <a:pt x="6820140" y="407955"/>
                    <a:pt x="6828287" y="404016"/>
                    <a:pt x="6837027" y="402671"/>
                  </a:cubicBezTo>
                  <a:cubicBezTo>
                    <a:pt x="6864803" y="398398"/>
                    <a:pt x="6892954" y="397078"/>
                    <a:pt x="6920917" y="394282"/>
                  </a:cubicBezTo>
                  <a:cubicBezTo>
                    <a:pt x="7077862" y="327020"/>
                    <a:pt x="6911540" y="394611"/>
                    <a:pt x="7013196" y="360726"/>
                  </a:cubicBezTo>
                  <a:cubicBezTo>
                    <a:pt x="7027482" y="355964"/>
                    <a:pt x="7040717" y="348275"/>
                    <a:pt x="7055141" y="343948"/>
                  </a:cubicBezTo>
                  <a:cubicBezTo>
                    <a:pt x="7152210" y="314827"/>
                    <a:pt x="7033174" y="363375"/>
                    <a:pt x="7155809" y="318781"/>
                  </a:cubicBezTo>
                  <a:cubicBezTo>
                    <a:pt x="7167562" y="314507"/>
                    <a:pt x="7177871" y="306929"/>
                    <a:pt x="7189365" y="302003"/>
                  </a:cubicBezTo>
                  <a:cubicBezTo>
                    <a:pt x="7197493" y="298520"/>
                    <a:pt x="7206802" y="297908"/>
                    <a:pt x="7214532" y="293614"/>
                  </a:cubicBezTo>
                  <a:cubicBezTo>
                    <a:pt x="7232159" y="283821"/>
                    <a:pt x="7264866" y="260058"/>
                    <a:pt x="7264866" y="260058"/>
                  </a:cubicBezTo>
                  <a:cubicBezTo>
                    <a:pt x="7259273" y="226502"/>
                    <a:pt x="7258846" y="191664"/>
                    <a:pt x="7248088" y="159391"/>
                  </a:cubicBezTo>
                  <a:cubicBezTo>
                    <a:pt x="7243925" y="146901"/>
                    <a:pt x="7196008" y="114751"/>
                    <a:pt x="7189365" y="109057"/>
                  </a:cubicBezTo>
                  <a:cubicBezTo>
                    <a:pt x="7180357" y="101336"/>
                    <a:pt x="7174069" y="90471"/>
                    <a:pt x="7164198" y="83890"/>
                  </a:cubicBezTo>
                  <a:cubicBezTo>
                    <a:pt x="7148671" y="73539"/>
                    <a:pt x="7084284" y="67158"/>
                    <a:pt x="7080308" y="67112"/>
                  </a:cubicBezTo>
                  <a:lnTo>
                    <a:pt x="4941115" y="50334"/>
                  </a:lnTo>
                  <a:cubicBezTo>
                    <a:pt x="4918744" y="47538"/>
                    <a:pt x="4896486" y="43610"/>
                    <a:pt x="4874003" y="41945"/>
                  </a:cubicBezTo>
                  <a:cubicBezTo>
                    <a:pt x="4792695" y="35922"/>
                    <a:pt x="4736699" y="41260"/>
                    <a:pt x="4664279" y="25167"/>
                  </a:cubicBezTo>
                  <a:cubicBezTo>
                    <a:pt x="4655647" y="23249"/>
                    <a:pt x="4647501" y="19574"/>
                    <a:pt x="4639112" y="16778"/>
                  </a:cubicBezTo>
                  <a:lnTo>
                    <a:pt x="2223082" y="25167"/>
                  </a:lnTo>
                  <a:cubicBezTo>
                    <a:pt x="2208824" y="25264"/>
                    <a:pt x="2195030" y="30350"/>
                    <a:pt x="2181137" y="33556"/>
                  </a:cubicBezTo>
                  <a:cubicBezTo>
                    <a:pt x="2158668" y="38741"/>
                    <a:pt x="2136852" y="47073"/>
                    <a:pt x="2114025" y="50334"/>
                  </a:cubicBezTo>
                  <a:cubicBezTo>
                    <a:pt x="2077932" y="55490"/>
                    <a:pt x="2041247" y="55095"/>
                    <a:pt x="2004968" y="58723"/>
                  </a:cubicBezTo>
                  <a:cubicBezTo>
                    <a:pt x="1951447" y="64075"/>
                    <a:pt x="1899180" y="79423"/>
                    <a:pt x="1845578" y="83890"/>
                  </a:cubicBezTo>
                  <a:lnTo>
                    <a:pt x="1744910" y="92279"/>
                  </a:lnTo>
                  <a:cubicBezTo>
                    <a:pt x="1733725" y="95075"/>
                    <a:pt x="1722750" y="98915"/>
                    <a:pt x="1711354" y="100668"/>
                  </a:cubicBezTo>
                  <a:cubicBezTo>
                    <a:pt x="1606995" y="116723"/>
                    <a:pt x="1666884" y="98713"/>
                    <a:pt x="1610686" y="117446"/>
                  </a:cubicBezTo>
                  <a:cubicBezTo>
                    <a:pt x="1470869" y="114650"/>
                    <a:pt x="1330825" y="117517"/>
                    <a:pt x="1191236" y="109057"/>
                  </a:cubicBezTo>
                  <a:cubicBezTo>
                    <a:pt x="1145799" y="106303"/>
                    <a:pt x="1102182" y="89536"/>
                    <a:pt x="1057013" y="83890"/>
                  </a:cubicBezTo>
                  <a:cubicBezTo>
                    <a:pt x="1034642" y="81094"/>
                    <a:pt x="1012334" y="77744"/>
                    <a:pt x="989901" y="75501"/>
                  </a:cubicBezTo>
                  <a:cubicBezTo>
                    <a:pt x="819406" y="58452"/>
                    <a:pt x="650688" y="57375"/>
                    <a:pt x="478172" y="50334"/>
                  </a:cubicBezTo>
                  <a:cubicBezTo>
                    <a:pt x="461394" y="47538"/>
                    <a:pt x="444731" y="43932"/>
                    <a:pt x="427838" y="41945"/>
                  </a:cubicBezTo>
                  <a:cubicBezTo>
                    <a:pt x="397163" y="38336"/>
                    <a:pt x="366068" y="38373"/>
                    <a:pt x="335559" y="33556"/>
                  </a:cubicBezTo>
                  <a:cubicBezTo>
                    <a:pt x="312782" y="29960"/>
                    <a:pt x="291111" y="21028"/>
                    <a:pt x="268447" y="16778"/>
                  </a:cubicBezTo>
                  <a:cubicBezTo>
                    <a:pt x="246288" y="12623"/>
                    <a:pt x="223682" y="11369"/>
                    <a:pt x="201335" y="8389"/>
                  </a:cubicBezTo>
                  <a:lnTo>
                    <a:pt x="142613" y="0"/>
                  </a:lnTo>
                  <a:lnTo>
                    <a:pt x="0" y="167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35A6C5E-EF3B-4359-8D22-93FA98E7D4D7}"/>
              </a:ext>
            </a:extLst>
          </p:cNvPr>
          <p:cNvSpPr/>
          <p:nvPr/>
        </p:nvSpPr>
        <p:spPr>
          <a:xfrm rot="1697453">
            <a:off x="2708725" y="1603032"/>
            <a:ext cx="894322" cy="20058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4F5F031E-192E-495C-952F-0FB121DAC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6907"/>
              </p:ext>
            </p:extLst>
          </p:nvPr>
        </p:nvGraphicFramePr>
        <p:xfrm>
          <a:off x="6988029" y="1132565"/>
          <a:ext cx="2448181" cy="2139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r:id="rId4" imgW="12876120" imgH="11250720" progId="">
                  <p:embed/>
                </p:oleObj>
              </mc:Choice>
              <mc:Fallback>
                <p:oleObj r:id="rId4" imgW="12876120" imgH="112507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88029" y="1132565"/>
                        <a:ext cx="2448181" cy="2139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81494DA-DDBC-458F-9DB0-BA645BF371BA}"/>
              </a:ext>
            </a:extLst>
          </p:cNvPr>
          <p:cNvSpPr/>
          <p:nvPr/>
        </p:nvSpPr>
        <p:spPr>
          <a:xfrm rot="1502057">
            <a:off x="7736330" y="1724902"/>
            <a:ext cx="497817" cy="473164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50257ED5-489D-466B-B838-0C41F0375BAE}"/>
              </a:ext>
            </a:extLst>
          </p:cNvPr>
          <p:cNvCxnSpPr/>
          <p:nvPr/>
        </p:nvCxnSpPr>
        <p:spPr>
          <a:xfrm flipH="1">
            <a:off x="6727971" y="2180002"/>
            <a:ext cx="1090568" cy="6386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7500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Text Box 3">
            <a:extLst>
              <a:ext uri="{FF2B5EF4-FFF2-40B4-BE49-F238E27FC236}">
                <a16:creationId xmlns:a16="http://schemas.microsoft.com/office/drawing/2014/main" id="{FF3B67FA-A7FA-48A6-9F25-BF43338E1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graphicFrame>
        <p:nvGraphicFramePr>
          <p:cNvPr id="135172" name="Object 4">
            <a:extLst>
              <a:ext uri="{FF2B5EF4-FFF2-40B4-BE49-F238E27FC236}">
                <a16:creationId xmlns:a16="http://schemas.microsoft.com/office/drawing/2014/main" id="{E926B2E8-3C2C-4AA8-85EE-75CEA717EC32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04674255"/>
              </p:ext>
            </p:extLst>
          </p:nvPr>
        </p:nvGraphicFramePr>
        <p:xfrm>
          <a:off x="36513" y="1643966"/>
          <a:ext cx="9144000" cy="494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Image" r:id="rId4" imgW="8641097" imgH="4672593" progId="Photoshop.Image.7">
                  <p:embed/>
                </p:oleObj>
              </mc:Choice>
              <mc:Fallback>
                <p:oleObj name="Image" r:id="rId4" imgW="8641097" imgH="4672593" progId="Photoshop.Image.7">
                  <p:embed/>
                  <p:pic>
                    <p:nvPicPr>
                      <p:cNvPr id="135172" name="Object 4">
                        <a:extLst>
                          <a:ext uri="{FF2B5EF4-FFF2-40B4-BE49-F238E27FC236}">
                            <a16:creationId xmlns:a16="http://schemas.microsoft.com/office/drawing/2014/main" id="{E926B2E8-3C2C-4AA8-85EE-75CEA717EC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3" y="1643966"/>
                        <a:ext cx="9144000" cy="494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3" name="Line 5">
            <a:extLst>
              <a:ext uri="{FF2B5EF4-FFF2-40B4-BE49-F238E27FC236}">
                <a16:creationId xmlns:a16="http://schemas.microsoft.com/office/drawing/2014/main" id="{F0873F3F-4FE6-4A3A-A5BF-25B826A016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8400" y="3928378"/>
            <a:ext cx="719138" cy="1439863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878285-805B-4E85-B2AA-CF8B2E5B9392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4B8AF1-8F91-4727-B159-0A659BA488D3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9" name="Picture 3" descr="Nepal-CoupeGeol-Topo">
            <a:extLst>
              <a:ext uri="{FF2B5EF4-FFF2-40B4-BE49-F238E27FC236}">
                <a16:creationId xmlns:a16="http://schemas.microsoft.com/office/drawing/2014/main" id="{BF32CBD6-9FB0-4CC9-AEE3-03D6976C4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9" b="6746"/>
          <a:stretch>
            <a:fillRect/>
          </a:stretch>
        </p:blipFill>
        <p:spPr bwMode="auto">
          <a:xfrm>
            <a:off x="1744911" y="1254556"/>
            <a:ext cx="5872294" cy="557560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0" name="Text Box 4">
            <a:extLst>
              <a:ext uri="{FF2B5EF4-FFF2-40B4-BE49-F238E27FC236}">
                <a16:creationId xmlns:a16="http://schemas.microsoft.com/office/drawing/2014/main" id="{5F406248-CAB9-4DE9-8A29-8A002D58F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BEB335-2701-4A4D-A3A4-0656F3ACB74E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FF69A-BA4E-48AF-BFE9-F268264C19E6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9" name="Picture 3" descr="Nepal-CoupeGeol-Topo">
            <a:extLst>
              <a:ext uri="{FF2B5EF4-FFF2-40B4-BE49-F238E27FC236}">
                <a16:creationId xmlns:a16="http://schemas.microsoft.com/office/drawing/2014/main" id="{BF32CBD6-9FB0-4CC9-AEE3-03D6976C4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9" b="6746"/>
          <a:stretch>
            <a:fillRect/>
          </a:stretch>
        </p:blipFill>
        <p:spPr bwMode="auto">
          <a:xfrm>
            <a:off x="1744911" y="1254556"/>
            <a:ext cx="5872294" cy="557560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0" name="Text Box 4">
            <a:extLst>
              <a:ext uri="{FF2B5EF4-FFF2-40B4-BE49-F238E27FC236}">
                <a16:creationId xmlns:a16="http://schemas.microsoft.com/office/drawing/2014/main" id="{5F406248-CAB9-4DE9-8A29-8A002D58F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BEB335-2701-4A4D-A3A4-0656F3ACB74E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FF69A-BA4E-48AF-BFE9-F268264C19E6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24C472-8988-4067-8C01-602BA404A0AA}"/>
              </a:ext>
            </a:extLst>
          </p:cNvPr>
          <p:cNvSpPr/>
          <p:nvPr/>
        </p:nvSpPr>
        <p:spPr>
          <a:xfrm>
            <a:off x="3078760" y="4538444"/>
            <a:ext cx="721453" cy="5117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15165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Text Box 4">
            <a:extLst>
              <a:ext uri="{FF2B5EF4-FFF2-40B4-BE49-F238E27FC236}">
                <a16:creationId xmlns:a16="http://schemas.microsoft.com/office/drawing/2014/main" id="{5F406248-CAB9-4DE9-8A29-8A002D58F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BEB335-2701-4A4D-A3A4-0656F3ACB74E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FF69A-BA4E-48AF-BFE9-F268264C19E6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E0D54E4-BC12-4D06-87B7-E4ADCD1AF4FF}"/>
              </a:ext>
            </a:extLst>
          </p:cNvPr>
          <p:cNvSpPr txBox="1"/>
          <p:nvPr/>
        </p:nvSpPr>
        <p:spPr>
          <a:xfrm>
            <a:off x="377604" y="5232166"/>
            <a:ext cx="342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Exemple de la coupe de la </a:t>
            </a:r>
            <a:r>
              <a:rPr lang="fr-FR" dirty="0" err="1"/>
              <a:t>Surai</a:t>
            </a:r>
            <a:r>
              <a:rPr lang="fr-FR" dirty="0"/>
              <a:t> (d’après Mugnier et al. 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3C2FC90-C1A5-4B53-A689-C754A62F8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60" y="1625833"/>
            <a:ext cx="7890011" cy="2969359"/>
          </a:xfrm>
          <a:prstGeom prst="rect">
            <a:avLst/>
          </a:prstGeom>
        </p:spPr>
      </p:pic>
      <p:pic>
        <p:nvPicPr>
          <p:cNvPr id="12" name="Picture 3" descr="Nepal-CoupeGeol-Topo">
            <a:extLst>
              <a:ext uri="{FF2B5EF4-FFF2-40B4-BE49-F238E27FC236}">
                <a16:creationId xmlns:a16="http://schemas.microsoft.com/office/drawing/2014/main" id="{96E69092-A5B4-4D3E-8E53-0D3B316359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89" r="5809" b="6746"/>
          <a:stretch/>
        </p:blipFill>
        <p:spPr bwMode="auto">
          <a:xfrm>
            <a:off x="4842622" y="4853842"/>
            <a:ext cx="4254639" cy="200415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C835D4-D2A5-42CB-A311-98AF8421308C}"/>
              </a:ext>
            </a:extLst>
          </p:cNvPr>
          <p:cNvSpPr/>
          <p:nvPr/>
        </p:nvSpPr>
        <p:spPr>
          <a:xfrm>
            <a:off x="5782418" y="5232166"/>
            <a:ext cx="721453" cy="3812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B3D9388-6767-45D2-9E5B-2629C7F236FA}"/>
              </a:ext>
            </a:extLst>
          </p:cNvPr>
          <p:cNvCxnSpPr>
            <a:cxnSpLocks/>
          </p:cNvCxnSpPr>
          <p:nvPr/>
        </p:nvCxnSpPr>
        <p:spPr>
          <a:xfrm flipH="1" flipV="1">
            <a:off x="4842622" y="4318000"/>
            <a:ext cx="1300524" cy="9141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45680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Text Box 4">
            <a:extLst>
              <a:ext uri="{FF2B5EF4-FFF2-40B4-BE49-F238E27FC236}">
                <a16:creationId xmlns:a16="http://schemas.microsoft.com/office/drawing/2014/main" id="{5F406248-CAB9-4DE9-8A29-8A002D58F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BEB335-2701-4A4D-A3A4-0656F3ACB74E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FF69A-BA4E-48AF-BFE9-F268264C19E6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230405B5-6500-49F3-BBF3-4C87362C6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138" y="6305615"/>
            <a:ext cx="25058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/>
              <a:t>photo: L. </a:t>
            </a:r>
            <a:r>
              <a:rPr lang="fr-FR" altLang="fr-FR" sz="1800" dirty="0" err="1"/>
              <a:t>Barrier</a:t>
            </a:r>
            <a:r>
              <a:rPr lang="fr-FR" altLang="fr-FR" sz="1800" dirty="0"/>
              <a:t>, IPGP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61AC6D-A2C4-4491-9945-F22B81751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2" r="13698"/>
          <a:stretch>
            <a:fillRect/>
          </a:stretch>
        </p:blipFill>
        <p:spPr bwMode="auto">
          <a:xfrm>
            <a:off x="4275138" y="1380667"/>
            <a:ext cx="4666841" cy="492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611555-AB38-4914-BC69-FB85EA615332}"/>
              </a:ext>
            </a:extLst>
          </p:cNvPr>
          <p:cNvSpPr txBox="1"/>
          <p:nvPr/>
        </p:nvSpPr>
        <p:spPr>
          <a:xfrm>
            <a:off x="418501" y="1263997"/>
            <a:ext cx="344229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/>
              <a:t>Les séries </a:t>
            </a:r>
            <a:r>
              <a:rPr lang="fr-FR" sz="2800" b="1" u="sng" dirty="0" err="1"/>
              <a:t>Siwaliks</a:t>
            </a:r>
            <a:endParaRPr lang="fr-FR" sz="2800" b="1" u="sng" dirty="0"/>
          </a:p>
          <a:p>
            <a:r>
              <a:rPr lang="fr-FR" b="1" dirty="0">
                <a:solidFill>
                  <a:srgbClr val="FF0000"/>
                </a:solidFill>
              </a:rPr>
              <a:t>Molasses</a:t>
            </a:r>
            <a:r>
              <a:rPr lang="fr-FR" dirty="0"/>
              <a:t> déposées au front de l’Himalaya dans le bassin </a:t>
            </a:r>
            <a:r>
              <a:rPr lang="fr-FR" dirty="0" err="1"/>
              <a:t>flexural</a:t>
            </a:r>
            <a:r>
              <a:rPr lang="fr-FR" dirty="0"/>
              <a:t> de la plaine du Gange</a:t>
            </a:r>
          </a:p>
          <a:p>
            <a:r>
              <a:rPr lang="fr-FR" dirty="0"/>
              <a:t>Ces séries sont ensuite incorporés dans la chaîne via les plis/failles frontaux</a:t>
            </a:r>
          </a:p>
          <a:p>
            <a:r>
              <a:rPr lang="fr-FR" dirty="0"/>
              <a:t>(</a:t>
            </a:r>
            <a:r>
              <a:rPr lang="fr-FR" dirty="0" err="1"/>
              <a:t>cf</a:t>
            </a:r>
            <a:r>
              <a:rPr lang="fr-FR" dirty="0"/>
              <a:t> coupe précédente)</a:t>
            </a:r>
          </a:p>
        </p:txBody>
      </p:sp>
    </p:spTree>
    <p:extLst>
      <p:ext uri="{BB962C8B-B14F-4D97-AF65-F5344CB8AC3E}">
        <p14:creationId xmlns:p14="http://schemas.microsoft.com/office/powerpoint/2010/main" val="305792927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9" name="Picture 3" descr="Nepal-CoupeGeol-Topo">
            <a:extLst>
              <a:ext uri="{FF2B5EF4-FFF2-40B4-BE49-F238E27FC236}">
                <a16:creationId xmlns:a16="http://schemas.microsoft.com/office/drawing/2014/main" id="{BF32CBD6-9FB0-4CC9-AEE3-03D6976C4C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8" r="5809" b="6746"/>
          <a:stretch/>
        </p:blipFill>
        <p:spPr bwMode="auto">
          <a:xfrm>
            <a:off x="2860413" y="4157997"/>
            <a:ext cx="5872294" cy="2727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0" name="Text Box 4">
            <a:extLst>
              <a:ext uri="{FF2B5EF4-FFF2-40B4-BE49-F238E27FC236}">
                <a16:creationId xmlns:a16="http://schemas.microsoft.com/office/drawing/2014/main" id="{5F406248-CAB9-4DE9-8A29-8A002D58F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BEB335-2701-4A4D-A3A4-0656F3ACB74E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7FF69A-BA4E-48AF-BFE9-F268264C19E6}"/>
              </a:ext>
            </a:extLst>
          </p:cNvPr>
          <p:cNvSpPr txBox="1"/>
          <p:nvPr/>
        </p:nvSpPr>
        <p:spPr>
          <a:xfrm>
            <a:off x="1081412" y="740498"/>
            <a:ext cx="8015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Quelques exemples d’orogénèses de collision: l’Himalaya/Tibet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24C472-8988-4067-8C01-602BA404A0AA}"/>
              </a:ext>
            </a:extLst>
          </p:cNvPr>
          <p:cNvSpPr/>
          <p:nvPr/>
        </p:nvSpPr>
        <p:spPr>
          <a:xfrm>
            <a:off x="6685560" y="4612329"/>
            <a:ext cx="807440" cy="366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5" descr="Takhola">
            <a:extLst>
              <a:ext uri="{FF2B5EF4-FFF2-40B4-BE49-F238E27FC236}">
                <a16:creationId xmlns:a16="http://schemas.microsoft.com/office/drawing/2014/main" id="{BB656197-D1E8-4ADC-A25B-BF1F8CECC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57194"/>
            <a:ext cx="863917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861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992387" y="1044437"/>
            <a:ext cx="7927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Exemple de couche mécaniquement faible: le Trias en France</a:t>
            </a:r>
          </a:p>
        </p:txBody>
      </p:sp>
      <p:pic>
        <p:nvPicPr>
          <p:cNvPr id="1032" name="Picture 8" descr="Le gypse triasique de Bidart, Pyrénées Atlantiques — Planet-Terre">
            <a:extLst>
              <a:ext uri="{FF2B5EF4-FFF2-40B4-BE49-F238E27FC236}">
                <a16:creationId xmlns:a16="http://schemas.microsoft.com/office/drawing/2014/main" id="{75C708FD-764C-41AF-B8AA-441AB1952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37" y="1943003"/>
            <a:ext cx="5602217" cy="38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Zoom sur un filon de gypse fibreux recoupant des brèches argilo-gypseuses, Bidart, Pyrénées Atlantiques">
            <a:extLst>
              <a:ext uri="{FF2B5EF4-FFF2-40B4-BE49-F238E27FC236}">
                <a16:creationId xmlns:a16="http://schemas.microsoft.com/office/drawing/2014/main" id="{675CEA52-4F82-4AA7-B793-B2AC81107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208016"/>
            <a:ext cx="42862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AA36A4-E17D-4A7D-81C4-A15084D1D79C}"/>
              </a:ext>
            </a:extLst>
          </p:cNvPr>
          <p:cNvSpPr txBox="1"/>
          <p:nvPr/>
        </p:nvSpPr>
        <p:spPr>
          <a:xfrm>
            <a:off x="6533453" y="6399581"/>
            <a:ext cx="2176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https://planet-terre.ens-lyon.fr/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84BAD9-8CC0-462F-B801-EAE2FEDEF77F}"/>
              </a:ext>
            </a:extLst>
          </p:cNvPr>
          <p:cNvSpPr txBox="1"/>
          <p:nvPr/>
        </p:nvSpPr>
        <p:spPr>
          <a:xfrm>
            <a:off x="672875" y="2010572"/>
            <a:ext cx="2116541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Gypse: Ca SO</a:t>
            </a:r>
            <a:r>
              <a:rPr lang="fr-FR" baseline="-25000" dirty="0"/>
              <a:t>4 </a:t>
            </a:r>
            <a:r>
              <a:rPr lang="fr-FR" dirty="0"/>
              <a:t>,</a:t>
            </a:r>
            <a:r>
              <a:rPr lang="fr-FR" b="1" dirty="0">
                <a:solidFill>
                  <a:srgbClr val="FF0000"/>
                </a:solidFill>
              </a:rPr>
              <a:t>2H</a:t>
            </a:r>
            <a:r>
              <a:rPr lang="fr-FR" b="1" baseline="-25000" dirty="0">
                <a:solidFill>
                  <a:srgbClr val="FF0000"/>
                </a:solidFill>
              </a:rPr>
              <a:t>2</a:t>
            </a:r>
            <a:r>
              <a:rPr lang="fr-FR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A6FEB1-2FE1-4303-915E-E8D51B0C71B3}"/>
              </a:ext>
            </a:extLst>
          </p:cNvPr>
          <p:cNvSpPr txBox="1"/>
          <p:nvPr/>
        </p:nvSpPr>
        <p:spPr>
          <a:xfrm>
            <a:off x="147771" y="2431282"/>
            <a:ext cx="31667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Minéral blanchâtre, souvent</a:t>
            </a:r>
          </a:p>
          <a:p>
            <a:r>
              <a:rPr lang="fr-FR" dirty="0"/>
              <a:t>fibreux qui se </a:t>
            </a:r>
            <a:r>
              <a:rPr lang="fr-FR" b="1" u="sng" dirty="0">
                <a:solidFill>
                  <a:srgbClr val="FF0000"/>
                </a:solidFill>
              </a:rPr>
              <a:t>raye à l’ongle</a:t>
            </a:r>
          </a:p>
          <a:p>
            <a:endParaRPr lang="fr-FR" b="1" u="sng" dirty="0">
              <a:solidFill>
                <a:srgbClr val="FF0000"/>
              </a:solidFill>
            </a:endParaRPr>
          </a:p>
          <a:p>
            <a:r>
              <a:rPr lang="fr-FR" b="1" u="sng" dirty="0">
                <a:solidFill>
                  <a:srgbClr val="FF0000"/>
                </a:solidFill>
              </a:rPr>
              <a:t>RICHE EN EAU !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b="1" u="sng" dirty="0">
                <a:solidFill>
                  <a:srgbClr val="FF0000"/>
                </a:solidFill>
              </a:rPr>
              <a:t>Couche dit savon mécaniquement faible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DEA1065-1DDC-40D3-ABC0-71304DFAD67E}"/>
              </a:ext>
            </a:extLst>
          </p:cNvPr>
          <p:cNvSpPr txBox="1"/>
          <p:nvPr/>
        </p:nvSpPr>
        <p:spPr>
          <a:xfrm>
            <a:off x="285750" y="1573671"/>
            <a:ext cx="261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 Trias est riche en gypse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30F42A4-4646-4215-B54A-76F4D5EA7F2F}"/>
              </a:ext>
            </a:extLst>
          </p:cNvPr>
          <p:cNvSpPr txBox="1"/>
          <p:nvPr/>
        </p:nvSpPr>
        <p:spPr>
          <a:xfrm>
            <a:off x="330011" y="330537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III-Les décollements</a:t>
            </a:r>
          </a:p>
        </p:txBody>
      </p:sp>
    </p:spTree>
    <p:extLst>
      <p:ext uri="{BB962C8B-B14F-4D97-AF65-F5344CB8AC3E}">
        <p14:creationId xmlns:p14="http://schemas.microsoft.com/office/powerpoint/2010/main" val="262631888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Text Box 4">
            <a:extLst>
              <a:ext uri="{FF2B5EF4-FFF2-40B4-BE49-F238E27FC236}">
                <a16:creationId xmlns:a16="http://schemas.microsoft.com/office/drawing/2014/main" id="{5F406248-CAB9-4DE9-8A29-8A002D58F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4450"/>
            <a:ext cx="4625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b="1">
                <a:solidFill>
                  <a:schemeClr val="bg1"/>
                </a:solidFill>
              </a:rPr>
              <a:t>Géologie de l’Himalaya</a:t>
            </a:r>
            <a:endParaRPr lang="en-US" altLang="fr-FR">
              <a:solidFill>
                <a:schemeClr val="bg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6F2F3B-8E2C-4A0A-9AF0-DDA7A055E3BF}"/>
              </a:ext>
            </a:extLst>
          </p:cNvPr>
          <p:cNvSpPr txBox="1"/>
          <p:nvPr/>
        </p:nvSpPr>
        <p:spPr>
          <a:xfrm>
            <a:off x="341590" y="330537"/>
            <a:ext cx="8417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Synthèse…ce que vous devez savoir: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755DB2-6313-448C-B056-6A5692A0E8AA}"/>
              </a:ext>
            </a:extLst>
          </p:cNvPr>
          <p:cNvSpPr txBox="1"/>
          <p:nvPr/>
        </p:nvSpPr>
        <p:spPr>
          <a:xfrm>
            <a:off x="1476464" y="1202928"/>
            <a:ext cx="70131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2000" dirty="0"/>
              <a:t>Les grands types de faille inverses (inverse, chevauchement, détachement, rampe, plat</a:t>
            </a:r>
          </a:p>
          <a:p>
            <a:pPr marL="342900" indent="-3429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Les géométries associées aux failles inverses (duplex, nappe, plis sur failles…)</a:t>
            </a:r>
          </a:p>
          <a:p>
            <a:pPr marL="342900" indent="-3429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La notion de socle vs couverture et les tectoniques associées</a:t>
            </a:r>
          </a:p>
          <a:p>
            <a:pPr marL="342900" indent="-3429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Le rôle du Trias et du gypse en France</a:t>
            </a:r>
          </a:p>
          <a:p>
            <a:pPr marL="342900" indent="-3429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Comment quantifier la compression</a:t>
            </a:r>
          </a:p>
          <a:p>
            <a:pPr marL="342900" indent="-3429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La sédimentation associée (</a:t>
            </a:r>
            <a:r>
              <a:rPr lang="fr-FR" sz="2000" dirty="0" err="1"/>
              <a:t>startes</a:t>
            </a:r>
            <a:r>
              <a:rPr lang="fr-FR" sz="2000" dirty="0"/>
              <a:t> de croissances, molasse et bassin d’avant pays)</a:t>
            </a:r>
          </a:p>
          <a:p>
            <a:pPr marL="342900" indent="-342900">
              <a:buFont typeface="+mj-lt"/>
              <a:buAutoNum type="arabicPeriod"/>
            </a:pPr>
            <a:endParaRPr lang="fr-FR" sz="2000" dirty="0"/>
          </a:p>
          <a:p>
            <a:pPr marL="342900" indent="-342900">
              <a:buFont typeface="+mj-lt"/>
              <a:buAutoNum type="arabicPeriod"/>
            </a:pPr>
            <a:r>
              <a:rPr lang="fr-FR" sz="2000" dirty="0"/>
              <a:t>Les grands contextes compressifs où l’on peut trouver des failles inverses et les mécanismes/processus associées</a:t>
            </a:r>
          </a:p>
        </p:txBody>
      </p:sp>
    </p:spTree>
    <p:extLst>
      <p:ext uri="{BB962C8B-B14F-4D97-AF65-F5344CB8AC3E}">
        <p14:creationId xmlns:p14="http://schemas.microsoft.com/office/powerpoint/2010/main" val="2386811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992387" y="1044437"/>
            <a:ext cx="7927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Exemple de couche mécaniquement faible: le Trias en France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03286D2-FD3A-45DB-971B-488951BB4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3" y="3385900"/>
            <a:ext cx="5039549" cy="333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39E98E3-A3BC-460C-95DF-48035E21F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111" y="1573671"/>
            <a:ext cx="3412698" cy="518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1CE8031-F840-4BB9-92AE-5D3B7417754D}"/>
              </a:ext>
            </a:extLst>
          </p:cNvPr>
          <p:cNvSpPr txBox="1"/>
          <p:nvPr/>
        </p:nvSpPr>
        <p:spPr>
          <a:xfrm>
            <a:off x="60872" y="6315617"/>
            <a:ext cx="2176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https://planet-terre.ens-lyon.fr/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68A132-35BB-43AD-830C-84A2CC259149}"/>
              </a:ext>
            </a:extLst>
          </p:cNvPr>
          <p:cNvSpPr txBox="1"/>
          <p:nvPr/>
        </p:nvSpPr>
        <p:spPr>
          <a:xfrm>
            <a:off x="620785" y="1984336"/>
            <a:ext cx="4091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Trias du massif des Corbières </a:t>
            </a:r>
          </a:p>
          <a:p>
            <a:r>
              <a:rPr lang="fr-FR" dirty="0"/>
              <a:t>près de Durban (11)</a:t>
            </a:r>
          </a:p>
          <a:p>
            <a:r>
              <a:rPr lang="fr-FR" dirty="0"/>
              <a:t>(visité en stage </a:t>
            </a:r>
            <a:r>
              <a:rPr lang="fr-FR" dirty="0" err="1"/>
              <a:t>carto</a:t>
            </a:r>
            <a:r>
              <a:rPr lang="fr-FR" dirty="0"/>
              <a:t> 1A en juin)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1A8E17F-C504-427B-B6A6-67E5C6F45942}"/>
              </a:ext>
            </a:extLst>
          </p:cNvPr>
          <p:cNvSpPr txBox="1"/>
          <p:nvPr/>
        </p:nvSpPr>
        <p:spPr>
          <a:xfrm>
            <a:off x="330011" y="330537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III-Les décollements</a:t>
            </a:r>
          </a:p>
        </p:txBody>
      </p:sp>
    </p:spTree>
    <p:extLst>
      <p:ext uri="{BB962C8B-B14F-4D97-AF65-F5344CB8AC3E}">
        <p14:creationId xmlns:p14="http://schemas.microsoft.com/office/powerpoint/2010/main" val="2299138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992387" y="1044437"/>
            <a:ext cx="7927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Exemple de couche mécaniquement faible: le Trias en France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7930A5-0AC0-426E-A3D8-4B4419EEC67C}"/>
              </a:ext>
            </a:extLst>
          </p:cNvPr>
          <p:cNvSpPr txBox="1"/>
          <p:nvPr/>
        </p:nvSpPr>
        <p:spPr>
          <a:xfrm>
            <a:off x="81547" y="1700632"/>
            <a:ext cx="542340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NB: utilisation potentielle du gypse: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Fabrication des plâtres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Industrie cimentière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Liant produit d’anhydrite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Industries chimiques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Agriculture-engrais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Industrie alimentaires, pharmacie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Décoration et urbanisme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 err="1"/>
              <a:t>etc</a:t>
            </a:r>
            <a:endParaRPr lang="fr-FR" sz="2800" dirty="0"/>
          </a:p>
        </p:txBody>
      </p:sp>
      <p:pic>
        <p:nvPicPr>
          <p:cNvPr id="4098" name="Picture 2" descr="Agriculture | Saint-Gobain Formula">
            <a:extLst>
              <a:ext uri="{FF2B5EF4-FFF2-40B4-BE49-F238E27FC236}">
                <a16:creationId xmlns:a16="http://schemas.microsoft.com/office/drawing/2014/main" id="{282D6FF9-4456-4D6D-9983-FC3D7A77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955" y="2265237"/>
            <a:ext cx="3457684" cy="19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1884FED-562F-442F-ABFE-66B8D466D13A}"/>
              </a:ext>
            </a:extLst>
          </p:cNvPr>
          <p:cNvSpPr txBox="1"/>
          <p:nvPr/>
        </p:nvSpPr>
        <p:spPr>
          <a:xfrm>
            <a:off x="330011" y="330537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III-Les décollements</a:t>
            </a:r>
          </a:p>
        </p:txBody>
      </p:sp>
    </p:spTree>
    <p:extLst>
      <p:ext uri="{BB962C8B-B14F-4D97-AF65-F5344CB8AC3E}">
        <p14:creationId xmlns:p14="http://schemas.microsoft.com/office/powerpoint/2010/main" val="1946359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1684062" y="976868"/>
            <a:ext cx="6771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Style de la déformation associé aux décollements?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8CCCFD-DB97-48B4-9BA2-1F27B2441A77}"/>
              </a:ext>
            </a:extLst>
          </p:cNvPr>
          <p:cNvSpPr/>
          <p:nvPr/>
        </p:nvSpPr>
        <p:spPr>
          <a:xfrm>
            <a:off x="3890276" y="4102217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547210A-10BC-4C9D-82D7-B412A023149C}"/>
              </a:ext>
            </a:extLst>
          </p:cNvPr>
          <p:cNvGrpSpPr/>
          <p:nvPr/>
        </p:nvGrpSpPr>
        <p:grpSpPr>
          <a:xfrm>
            <a:off x="3926956" y="1470972"/>
            <a:ext cx="4896914" cy="5633207"/>
            <a:chOff x="3926956" y="1470972"/>
            <a:chExt cx="4896914" cy="563320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1A79411-B87F-4628-95A2-E47A965E4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38897" y="1470972"/>
              <a:ext cx="4684973" cy="563320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AA89B0-806B-45B5-98FA-D5B7D1127974}"/>
                </a:ext>
              </a:extLst>
            </p:cNvPr>
            <p:cNvSpPr/>
            <p:nvPr/>
          </p:nvSpPr>
          <p:spPr>
            <a:xfrm>
              <a:off x="3926956" y="1623199"/>
              <a:ext cx="506027" cy="48195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E1E3B0A0-DD54-47E3-88F5-A00131F9F784}"/>
              </a:ext>
            </a:extLst>
          </p:cNvPr>
          <p:cNvSpPr txBox="1"/>
          <p:nvPr/>
        </p:nvSpPr>
        <p:spPr>
          <a:xfrm>
            <a:off x="4248065" y="6527463"/>
            <a:ext cx="1643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Figures: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39066F6-0D70-4D4C-8395-F68999FE76F0}"/>
              </a:ext>
            </a:extLst>
          </p:cNvPr>
          <p:cNvCxnSpPr>
            <a:cxnSpLocks/>
          </p:cNvCxnSpPr>
          <p:nvPr/>
        </p:nvCxnSpPr>
        <p:spPr>
          <a:xfrm>
            <a:off x="494950" y="3393074"/>
            <a:ext cx="8397380" cy="83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8D353459-6036-4736-8544-905F8D2DDAE9}"/>
              </a:ext>
            </a:extLst>
          </p:cNvPr>
          <p:cNvSpPr txBox="1"/>
          <p:nvPr/>
        </p:nvSpPr>
        <p:spPr>
          <a:xfrm flipH="1">
            <a:off x="961779" y="4782403"/>
            <a:ext cx="2733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Conservation du volume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47495F-78F4-41CD-B791-1652569FD871}"/>
              </a:ext>
            </a:extLst>
          </p:cNvPr>
          <p:cNvSpPr txBox="1"/>
          <p:nvPr/>
        </p:nvSpPr>
        <p:spPr>
          <a:xfrm flipH="1">
            <a:off x="1281215" y="2746743"/>
            <a:ext cx="273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Perte de volume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F83F8DE2-F122-42F6-B74D-25C483A8143D}"/>
              </a:ext>
            </a:extLst>
          </p:cNvPr>
          <p:cNvCxnSpPr>
            <a:cxnSpLocks/>
          </p:cNvCxnSpPr>
          <p:nvPr/>
        </p:nvCxnSpPr>
        <p:spPr>
          <a:xfrm>
            <a:off x="499192" y="2365381"/>
            <a:ext cx="8397380" cy="83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92D3A1D8-EF8F-4A59-AAA6-A37E08E827E0}"/>
              </a:ext>
            </a:extLst>
          </p:cNvPr>
          <p:cNvSpPr txBox="1"/>
          <p:nvPr/>
        </p:nvSpPr>
        <p:spPr>
          <a:xfrm flipH="1">
            <a:off x="1405525" y="1706265"/>
            <a:ext cx="273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Etat initial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9A53BC1-8CC9-4417-9255-57FE9351C599}"/>
              </a:ext>
            </a:extLst>
          </p:cNvPr>
          <p:cNvSpPr txBox="1"/>
          <p:nvPr/>
        </p:nvSpPr>
        <p:spPr>
          <a:xfrm>
            <a:off x="330011" y="330537"/>
            <a:ext cx="4596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III-Les décollements</a:t>
            </a:r>
          </a:p>
        </p:txBody>
      </p:sp>
    </p:spTree>
    <p:extLst>
      <p:ext uri="{BB962C8B-B14F-4D97-AF65-F5344CB8AC3E}">
        <p14:creationId xmlns:p14="http://schemas.microsoft.com/office/powerpoint/2010/main" val="1651578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563796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B57E6E-A49C-4225-96F3-A9FAFDE20750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AC1B701-0359-484F-8BD1-333030E9D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61" y="2960373"/>
            <a:ext cx="7638751" cy="28012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82D5954-1F9B-4FA8-9BAD-A819C74C37BD}"/>
              </a:ext>
            </a:extLst>
          </p:cNvPr>
          <p:cNvSpPr txBox="1"/>
          <p:nvPr/>
        </p:nvSpPr>
        <p:spPr>
          <a:xfrm>
            <a:off x="528555" y="1002097"/>
            <a:ext cx="8355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S’il existe plusieurs couches mécaniquement faibles on peut développer des séries de plats (flat/</a:t>
            </a:r>
            <a:r>
              <a:rPr lang="fr-FR" sz="2400" dirty="0" err="1"/>
              <a:t>decollement</a:t>
            </a:r>
            <a:r>
              <a:rPr lang="fr-FR" sz="2400" dirty="0"/>
              <a:t>) et </a:t>
            </a:r>
            <a:r>
              <a:rPr lang="fr-FR" sz="2400" b="1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rampes</a:t>
            </a:r>
          </a:p>
        </p:txBody>
      </p:sp>
    </p:spTree>
    <p:extLst>
      <p:ext uri="{BB962C8B-B14F-4D97-AF65-F5344CB8AC3E}">
        <p14:creationId xmlns:p14="http://schemas.microsoft.com/office/powerpoint/2010/main" val="2049615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160F494-7182-46D0-8E5A-6E3D17D8B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61" y="2960373"/>
            <a:ext cx="7638751" cy="280125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DCC13A8-1B48-4B92-B935-5C3B5423830D}"/>
              </a:ext>
            </a:extLst>
          </p:cNvPr>
          <p:cNvSpPr txBox="1"/>
          <p:nvPr/>
        </p:nvSpPr>
        <p:spPr>
          <a:xfrm>
            <a:off x="528555" y="1002097"/>
            <a:ext cx="8355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S’il existe plusieurs couches mécaniquement faibles on peut développer des séries de plats (flat/décollement) et </a:t>
            </a:r>
            <a:r>
              <a:rPr lang="fr-FR" sz="2400" b="1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rampes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090250-A671-4B7F-8307-A779840F6C0C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</p:spTree>
    <p:extLst>
      <p:ext uri="{BB962C8B-B14F-4D97-AF65-F5344CB8AC3E}">
        <p14:creationId xmlns:p14="http://schemas.microsoft.com/office/powerpoint/2010/main" val="1322998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AF070C5-A7F9-4AA6-8C96-D82BC7DCBBCD}"/>
              </a:ext>
            </a:extLst>
          </p:cNvPr>
          <p:cNvSpPr txBox="1"/>
          <p:nvPr/>
        </p:nvSpPr>
        <p:spPr>
          <a:xfrm>
            <a:off x="528555" y="1002097"/>
            <a:ext cx="8355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S’il existe plusieurs couches mécaniquement faibles on peut développer des séries de plats (flat/décollement) et </a:t>
            </a:r>
            <a:r>
              <a:rPr lang="fr-FR" sz="2400" b="1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rampes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4F45BD9-16E6-4D43-A2CE-5374741F8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72" y="1928894"/>
            <a:ext cx="7672501" cy="383625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06427F4-F434-49D4-9886-F21C661E3F0C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</p:spTree>
    <p:extLst>
      <p:ext uri="{BB962C8B-B14F-4D97-AF65-F5344CB8AC3E}">
        <p14:creationId xmlns:p14="http://schemas.microsoft.com/office/powerpoint/2010/main" val="2687114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3757683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 33">
            <a:extLst>
              <a:ext uri="{FF2B5EF4-FFF2-40B4-BE49-F238E27FC236}">
                <a16:creationId xmlns:a16="http://schemas.microsoft.com/office/drawing/2014/main" id="{7BCDA8A8-21D3-4B82-AB93-FC68C554F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72" y="1928894"/>
            <a:ext cx="7672501" cy="383625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F070C5-A7F9-4AA6-8C96-D82BC7DCBBCD}"/>
              </a:ext>
            </a:extLst>
          </p:cNvPr>
          <p:cNvSpPr txBox="1"/>
          <p:nvPr/>
        </p:nvSpPr>
        <p:spPr>
          <a:xfrm>
            <a:off x="528555" y="1002097"/>
            <a:ext cx="8355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S’il existe plusieurs couches mécaniquement faibles on peut développer des séries de plats (flat/décollement) et </a:t>
            </a:r>
            <a:r>
              <a:rPr lang="fr-FR" sz="2400" b="1" dirty="0">
                <a:solidFill>
                  <a:srgbClr val="FF0000"/>
                </a:solidFill>
              </a:rPr>
              <a:t>des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rampes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CFF6358B-FD1C-4ECC-9DA1-D1ABFABB667D}"/>
              </a:ext>
            </a:extLst>
          </p:cNvPr>
          <p:cNvCxnSpPr>
            <a:cxnSpLocks/>
          </p:cNvCxnSpPr>
          <p:nvPr/>
        </p:nvCxnSpPr>
        <p:spPr>
          <a:xfrm>
            <a:off x="685809" y="2889157"/>
            <a:ext cx="572540" cy="102850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05D7460-3AAE-4A93-89FE-BB3B400E1991}"/>
              </a:ext>
            </a:extLst>
          </p:cNvPr>
          <p:cNvSpPr txBox="1"/>
          <p:nvPr/>
        </p:nvSpPr>
        <p:spPr>
          <a:xfrm>
            <a:off x="128555" y="1953917"/>
            <a:ext cx="1459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Zone de décollement principale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29836C-7B46-41E4-9CA8-FEEFB1F231D8}"/>
              </a:ext>
            </a:extLst>
          </p:cNvPr>
          <p:cNvSpPr txBox="1"/>
          <p:nvPr/>
        </p:nvSpPr>
        <p:spPr>
          <a:xfrm>
            <a:off x="5458546" y="4626566"/>
            <a:ext cx="17224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Rampes (</a:t>
            </a:r>
            <a:r>
              <a:rPr lang="fr-FR" sz="3200" dirty="0" err="1"/>
              <a:t>ramp</a:t>
            </a:r>
            <a:r>
              <a:rPr lang="fr-FR" sz="3200" dirty="0"/>
              <a:t>)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06396B0-9E39-4190-AB0B-5BF8618D02B9}"/>
              </a:ext>
            </a:extLst>
          </p:cNvPr>
          <p:cNvCxnSpPr>
            <a:cxnSpLocks/>
          </p:cNvCxnSpPr>
          <p:nvPr/>
        </p:nvCxnSpPr>
        <p:spPr>
          <a:xfrm flipH="1" flipV="1">
            <a:off x="4353886" y="3842158"/>
            <a:ext cx="872596" cy="8768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DB2EE62-E51E-498A-A471-D3F5D3FF6766}"/>
              </a:ext>
            </a:extLst>
          </p:cNvPr>
          <p:cNvCxnSpPr>
            <a:cxnSpLocks/>
          </p:cNvCxnSpPr>
          <p:nvPr/>
        </p:nvCxnSpPr>
        <p:spPr>
          <a:xfrm flipH="1" flipV="1">
            <a:off x="5458546" y="3514987"/>
            <a:ext cx="339821" cy="11115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A89E0D1B-9A1F-47EF-B605-7B244F1140EF}"/>
              </a:ext>
            </a:extLst>
          </p:cNvPr>
          <p:cNvCxnSpPr>
            <a:cxnSpLocks/>
          </p:cNvCxnSpPr>
          <p:nvPr/>
        </p:nvCxnSpPr>
        <p:spPr>
          <a:xfrm flipV="1">
            <a:off x="6462815" y="3280095"/>
            <a:ext cx="718161" cy="119292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111F0C4-0008-4804-8B15-E0503111A76C}"/>
              </a:ext>
            </a:extLst>
          </p:cNvPr>
          <p:cNvSpPr txBox="1"/>
          <p:nvPr/>
        </p:nvSpPr>
        <p:spPr>
          <a:xfrm>
            <a:off x="2237173" y="1833094"/>
            <a:ext cx="1884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Plats (flat)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B4635D9-D344-4D29-A775-0DD161C84A39}"/>
              </a:ext>
            </a:extLst>
          </p:cNvPr>
          <p:cNvCxnSpPr>
            <a:cxnSpLocks/>
          </p:cNvCxnSpPr>
          <p:nvPr/>
        </p:nvCxnSpPr>
        <p:spPr>
          <a:xfrm>
            <a:off x="3080167" y="2442714"/>
            <a:ext cx="0" cy="155883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74594CF-CF87-44F4-9D72-889B0AE26B5C}"/>
              </a:ext>
            </a:extLst>
          </p:cNvPr>
          <p:cNvCxnSpPr>
            <a:cxnSpLocks/>
          </p:cNvCxnSpPr>
          <p:nvPr/>
        </p:nvCxnSpPr>
        <p:spPr>
          <a:xfrm>
            <a:off x="3732267" y="2415582"/>
            <a:ext cx="1192071" cy="109940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E20DA5-0AC0-4B8A-8095-48B5C3FF9B71}"/>
              </a:ext>
            </a:extLst>
          </p:cNvPr>
          <p:cNvCxnSpPr>
            <a:cxnSpLocks/>
          </p:cNvCxnSpPr>
          <p:nvPr/>
        </p:nvCxnSpPr>
        <p:spPr>
          <a:xfrm>
            <a:off x="4117886" y="2191558"/>
            <a:ext cx="2056411" cy="10885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1296B203-99B8-4D90-9844-85D9E9C05CB5}"/>
              </a:ext>
            </a:extLst>
          </p:cNvPr>
          <p:cNvCxnSpPr>
            <a:cxnSpLocks/>
          </p:cNvCxnSpPr>
          <p:nvPr/>
        </p:nvCxnSpPr>
        <p:spPr>
          <a:xfrm>
            <a:off x="4625839" y="2125291"/>
            <a:ext cx="3409201" cy="73556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66CEAB09-BF0F-4467-8A32-0CFD60C70BDB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</p:spTree>
    <p:extLst>
      <p:ext uri="{BB962C8B-B14F-4D97-AF65-F5344CB8AC3E}">
        <p14:creationId xmlns:p14="http://schemas.microsoft.com/office/powerpoint/2010/main" val="2832982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BA0DB2-23F5-436D-A2A7-AB2E39C01C21}"/>
              </a:ext>
            </a:extLst>
          </p:cNvPr>
          <p:cNvSpPr txBox="1"/>
          <p:nvPr/>
        </p:nvSpPr>
        <p:spPr>
          <a:xfrm>
            <a:off x="6734144" y="5992711"/>
            <a:ext cx="1582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Figure: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DD235D-8338-48B5-AE96-C1ABA1030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687411"/>
            <a:ext cx="8343900" cy="43053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F6F62D-3944-4FBE-8ACE-82384D7A5E1F}"/>
              </a:ext>
            </a:extLst>
          </p:cNvPr>
          <p:cNvSpPr txBox="1"/>
          <p:nvPr/>
        </p:nvSpPr>
        <p:spPr>
          <a:xfrm>
            <a:off x="2380273" y="976868"/>
            <a:ext cx="4720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Rampe frontale, oblique ou latérale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1362086-9026-4DAA-B758-6E45F842BDFA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</p:spTree>
    <p:extLst>
      <p:ext uri="{BB962C8B-B14F-4D97-AF65-F5344CB8AC3E}">
        <p14:creationId xmlns:p14="http://schemas.microsoft.com/office/powerpoint/2010/main" val="29309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BA0DB2-23F5-436D-A2A7-AB2E39C01C21}"/>
              </a:ext>
            </a:extLst>
          </p:cNvPr>
          <p:cNvSpPr txBox="1"/>
          <p:nvPr/>
        </p:nvSpPr>
        <p:spPr>
          <a:xfrm>
            <a:off x="6734144" y="5992711"/>
            <a:ext cx="1582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Figure: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7FFC6DF-DAC9-49CD-9101-ACD4EBFBE83C}"/>
              </a:ext>
            </a:extLst>
          </p:cNvPr>
          <p:cNvGrpSpPr/>
          <p:nvPr/>
        </p:nvGrpSpPr>
        <p:grpSpPr>
          <a:xfrm>
            <a:off x="400050" y="1812022"/>
            <a:ext cx="8553450" cy="4055718"/>
            <a:chOff x="400050" y="1812022"/>
            <a:chExt cx="8553450" cy="405571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2188A78-4771-49E3-9581-04687B757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0050" y="1933915"/>
              <a:ext cx="8553450" cy="3933825"/>
            </a:xfrm>
            <a:prstGeom prst="rect">
              <a:avLst/>
            </a:prstGeom>
          </p:spPr>
        </p:pic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D1D1E6A2-0743-46C0-8C49-5CF134DC72FB}"/>
                </a:ext>
              </a:extLst>
            </p:cNvPr>
            <p:cNvSpPr/>
            <p:nvPr/>
          </p:nvSpPr>
          <p:spPr>
            <a:xfrm>
              <a:off x="3288484" y="1812022"/>
              <a:ext cx="2348918" cy="587229"/>
            </a:xfrm>
            <a:custGeom>
              <a:avLst/>
              <a:gdLst>
                <a:gd name="connsiteX0" fmla="*/ 0 w 2348918"/>
                <a:gd name="connsiteY0" fmla="*/ 0 h 587229"/>
                <a:gd name="connsiteX1" fmla="*/ 0 w 2348918"/>
                <a:gd name="connsiteY1" fmla="*/ 0 h 587229"/>
                <a:gd name="connsiteX2" fmla="*/ 41945 w 2348918"/>
                <a:gd name="connsiteY2" fmla="*/ 92279 h 587229"/>
                <a:gd name="connsiteX3" fmla="*/ 50334 w 2348918"/>
                <a:gd name="connsiteY3" fmla="*/ 117446 h 587229"/>
                <a:gd name="connsiteX4" fmla="*/ 58723 w 2348918"/>
                <a:gd name="connsiteY4" fmla="*/ 167780 h 587229"/>
                <a:gd name="connsiteX5" fmla="*/ 83890 w 2348918"/>
                <a:gd name="connsiteY5" fmla="*/ 226503 h 587229"/>
                <a:gd name="connsiteX6" fmla="*/ 100668 w 2348918"/>
                <a:gd name="connsiteY6" fmla="*/ 268448 h 587229"/>
                <a:gd name="connsiteX7" fmla="*/ 176169 w 2348918"/>
                <a:gd name="connsiteY7" fmla="*/ 352338 h 587229"/>
                <a:gd name="connsiteX8" fmla="*/ 184558 w 2348918"/>
                <a:gd name="connsiteY8" fmla="*/ 377505 h 587229"/>
                <a:gd name="connsiteX9" fmla="*/ 209725 w 2348918"/>
                <a:gd name="connsiteY9" fmla="*/ 402672 h 587229"/>
                <a:gd name="connsiteX10" fmla="*/ 268448 w 2348918"/>
                <a:gd name="connsiteY10" fmla="*/ 444617 h 587229"/>
                <a:gd name="connsiteX11" fmla="*/ 285226 w 2348918"/>
                <a:gd name="connsiteY11" fmla="*/ 478172 h 587229"/>
                <a:gd name="connsiteX12" fmla="*/ 343949 w 2348918"/>
                <a:gd name="connsiteY12" fmla="*/ 528506 h 587229"/>
                <a:gd name="connsiteX13" fmla="*/ 369116 w 2348918"/>
                <a:gd name="connsiteY13" fmla="*/ 545284 h 587229"/>
                <a:gd name="connsiteX14" fmla="*/ 411061 w 2348918"/>
                <a:gd name="connsiteY14" fmla="*/ 562062 h 587229"/>
                <a:gd name="connsiteX15" fmla="*/ 494951 w 2348918"/>
                <a:gd name="connsiteY15" fmla="*/ 587229 h 587229"/>
                <a:gd name="connsiteX16" fmla="*/ 847288 w 2348918"/>
                <a:gd name="connsiteY16" fmla="*/ 570451 h 587229"/>
                <a:gd name="connsiteX17" fmla="*/ 872455 w 2348918"/>
                <a:gd name="connsiteY17" fmla="*/ 562062 h 587229"/>
                <a:gd name="connsiteX18" fmla="*/ 914400 w 2348918"/>
                <a:gd name="connsiteY18" fmla="*/ 553673 h 587229"/>
                <a:gd name="connsiteX19" fmla="*/ 939567 w 2348918"/>
                <a:gd name="connsiteY19" fmla="*/ 545284 h 587229"/>
                <a:gd name="connsiteX20" fmla="*/ 1040235 w 2348918"/>
                <a:gd name="connsiteY20" fmla="*/ 528506 h 587229"/>
                <a:gd name="connsiteX21" fmla="*/ 1065402 w 2348918"/>
                <a:gd name="connsiteY21" fmla="*/ 520117 h 587229"/>
                <a:gd name="connsiteX22" fmla="*/ 1090569 w 2348918"/>
                <a:gd name="connsiteY22" fmla="*/ 503339 h 587229"/>
                <a:gd name="connsiteX23" fmla="*/ 1157681 w 2348918"/>
                <a:gd name="connsiteY23" fmla="*/ 486561 h 587229"/>
                <a:gd name="connsiteX24" fmla="*/ 1182848 w 2348918"/>
                <a:gd name="connsiteY24" fmla="*/ 469784 h 587229"/>
                <a:gd name="connsiteX25" fmla="*/ 1216404 w 2348918"/>
                <a:gd name="connsiteY25" fmla="*/ 461395 h 587229"/>
                <a:gd name="connsiteX26" fmla="*/ 1241571 w 2348918"/>
                <a:gd name="connsiteY26" fmla="*/ 453006 h 587229"/>
                <a:gd name="connsiteX27" fmla="*/ 1275127 w 2348918"/>
                <a:gd name="connsiteY27" fmla="*/ 444617 h 587229"/>
                <a:gd name="connsiteX28" fmla="*/ 1325461 w 2348918"/>
                <a:gd name="connsiteY28" fmla="*/ 427839 h 587229"/>
                <a:gd name="connsiteX29" fmla="*/ 1434518 w 2348918"/>
                <a:gd name="connsiteY29" fmla="*/ 402672 h 587229"/>
                <a:gd name="connsiteX30" fmla="*/ 1484852 w 2348918"/>
                <a:gd name="connsiteY30" fmla="*/ 385894 h 587229"/>
                <a:gd name="connsiteX31" fmla="*/ 1535186 w 2348918"/>
                <a:gd name="connsiteY31" fmla="*/ 360727 h 587229"/>
                <a:gd name="connsiteX32" fmla="*/ 1602298 w 2348918"/>
                <a:gd name="connsiteY32" fmla="*/ 343949 h 587229"/>
                <a:gd name="connsiteX33" fmla="*/ 1686188 w 2348918"/>
                <a:gd name="connsiteY33" fmla="*/ 335560 h 587229"/>
                <a:gd name="connsiteX34" fmla="*/ 1744910 w 2348918"/>
                <a:gd name="connsiteY34" fmla="*/ 327171 h 587229"/>
                <a:gd name="connsiteX35" fmla="*/ 1828800 w 2348918"/>
                <a:gd name="connsiteY35" fmla="*/ 310393 h 587229"/>
                <a:gd name="connsiteX36" fmla="*/ 1879134 w 2348918"/>
                <a:gd name="connsiteY36" fmla="*/ 293615 h 587229"/>
                <a:gd name="connsiteX37" fmla="*/ 1937857 w 2348918"/>
                <a:gd name="connsiteY37" fmla="*/ 285226 h 587229"/>
                <a:gd name="connsiteX38" fmla="*/ 1971413 w 2348918"/>
                <a:gd name="connsiteY38" fmla="*/ 268448 h 587229"/>
                <a:gd name="connsiteX39" fmla="*/ 2080470 w 2348918"/>
                <a:gd name="connsiteY39" fmla="*/ 260059 h 587229"/>
                <a:gd name="connsiteX40" fmla="*/ 2139193 w 2348918"/>
                <a:gd name="connsiteY40" fmla="*/ 251670 h 587229"/>
                <a:gd name="connsiteX41" fmla="*/ 2164360 w 2348918"/>
                <a:gd name="connsiteY41" fmla="*/ 243281 h 587229"/>
                <a:gd name="connsiteX42" fmla="*/ 2239861 w 2348918"/>
                <a:gd name="connsiteY42" fmla="*/ 234892 h 587229"/>
                <a:gd name="connsiteX43" fmla="*/ 2273417 w 2348918"/>
                <a:gd name="connsiteY43" fmla="*/ 218114 h 587229"/>
                <a:gd name="connsiteX44" fmla="*/ 2323751 w 2348918"/>
                <a:gd name="connsiteY44" fmla="*/ 176169 h 587229"/>
                <a:gd name="connsiteX45" fmla="*/ 2340529 w 2348918"/>
                <a:gd name="connsiteY45" fmla="*/ 117446 h 587229"/>
                <a:gd name="connsiteX46" fmla="*/ 2348918 w 2348918"/>
                <a:gd name="connsiteY46" fmla="*/ 92279 h 587229"/>
                <a:gd name="connsiteX47" fmla="*/ 2306973 w 2348918"/>
                <a:gd name="connsiteY47" fmla="*/ 75501 h 587229"/>
                <a:gd name="connsiteX48" fmla="*/ 1149292 w 2348918"/>
                <a:gd name="connsiteY48" fmla="*/ 58723 h 587229"/>
                <a:gd name="connsiteX49" fmla="*/ 1098958 w 2348918"/>
                <a:gd name="connsiteY49" fmla="*/ 41945 h 587229"/>
                <a:gd name="connsiteX50" fmla="*/ 696287 w 2348918"/>
                <a:gd name="connsiteY50" fmla="*/ 33556 h 587229"/>
                <a:gd name="connsiteX51" fmla="*/ 654342 w 2348918"/>
                <a:gd name="connsiteY51" fmla="*/ 25167 h 587229"/>
                <a:gd name="connsiteX52" fmla="*/ 92279 w 2348918"/>
                <a:gd name="connsiteY52" fmla="*/ 8389 h 587229"/>
                <a:gd name="connsiteX53" fmla="*/ 0 w 2348918"/>
                <a:gd name="connsiteY53" fmla="*/ 0 h 587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348918" h="587229">
                  <a:moveTo>
                    <a:pt x="0" y="0"/>
                  </a:moveTo>
                  <a:lnTo>
                    <a:pt x="0" y="0"/>
                  </a:lnTo>
                  <a:cubicBezTo>
                    <a:pt x="13982" y="30760"/>
                    <a:pt x="28635" y="61223"/>
                    <a:pt x="41945" y="92279"/>
                  </a:cubicBezTo>
                  <a:cubicBezTo>
                    <a:pt x="45428" y="100407"/>
                    <a:pt x="48416" y="108814"/>
                    <a:pt x="50334" y="117446"/>
                  </a:cubicBezTo>
                  <a:cubicBezTo>
                    <a:pt x="54024" y="134050"/>
                    <a:pt x="55033" y="151176"/>
                    <a:pt x="58723" y="167780"/>
                  </a:cubicBezTo>
                  <a:cubicBezTo>
                    <a:pt x="64466" y="193626"/>
                    <a:pt x="72491" y="200856"/>
                    <a:pt x="83890" y="226503"/>
                  </a:cubicBezTo>
                  <a:cubicBezTo>
                    <a:pt x="90006" y="240264"/>
                    <a:pt x="92776" y="255623"/>
                    <a:pt x="100668" y="268448"/>
                  </a:cubicBezTo>
                  <a:cubicBezTo>
                    <a:pt x="139891" y="332186"/>
                    <a:pt x="133922" y="324174"/>
                    <a:pt x="176169" y="352338"/>
                  </a:cubicBezTo>
                  <a:cubicBezTo>
                    <a:pt x="178965" y="360727"/>
                    <a:pt x="179653" y="370147"/>
                    <a:pt x="184558" y="377505"/>
                  </a:cubicBezTo>
                  <a:cubicBezTo>
                    <a:pt x="191139" y="387376"/>
                    <a:pt x="200717" y="394951"/>
                    <a:pt x="209725" y="402672"/>
                  </a:cubicBezTo>
                  <a:cubicBezTo>
                    <a:pt x="227935" y="418280"/>
                    <a:pt x="248530" y="431339"/>
                    <a:pt x="268448" y="444617"/>
                  </a:cubicBezTo>
                  <a:cubicBezTo>
                    <a:pt x="274041" y="455802"/>
                    <a:pt x="277957" y="467996"/>
                    <a:pt x="285226" y="478172"/>
                  </a:cubicBezTo>
                  <a:cubicBezTo>
                    <a:pt x="297930" y="495957"/>
                    <a:pt x="327242" y="516572"/>
                    <a:pt x="343949" y="528506"/>
                  </a:cubicBezTo>
                  <a:cubicBezTo>
                    <a:pt x="352153" y="534366"/>
                    <a:pt x="360098" y="540775"/>
                    <a:pt x="369116" y="545284"/>
                  </a:cubicBezTo>
                  <a:cubicBezTo>
                    <a:pt x="382585" y="552018"/>
                    <a:pt x="396909" y="556916"/>
                    <a:pt x="411061" y="562062"/>
                  </a:cubicBezTo>
                  <a:cubicBezTo>
                    <a:pt x="455994" y="578401"/>
                    <a:pt x="454889" y="577214"/>
                    <a:pt x="494951" y="587229"/>
                  </a:cubicBezTo>
                  <a:lnTo>
                    <a:pt x="847288" y="570451"/>
                  </a:lnTo>
                  <a:cubicBezTo>
                    <a:pt x="856111" y="569863"/>
                    <a:pt x="863876" y="564207"/>
                    <a:pt x="872455" y="562062"/>
                  </a:cubicBezTo>
                  <a:cubicBezTo>
                    <a:pt x="886288" y="558604"/>
                    <a:pt x="900567" y="557131"/>
                    <a:pt x="914400" y="553673"/>
                  </a:cubicBezTo>
                  <a:cubicBezTo>
                    <a:pt x="922979" y="551528"/>
                    <a:pt x="930988" y="547429"/>
                    <a:pt x="939567" y="545284"/>
                  </a:cubicBezTo>
                  <a:cubicBezTo>
                    <a:pt x="972279" y="537106"/>
                    <a:pt x="1007089" y="533241"/>
                    <a:pt x="1040235" y="528506"/>
                  </a:cubicBezTo>
                  <a:cubicBezTo>
                    <a:pt x="1048624" y="525710"/>
                    <a:pt x="1057493" y="524072"/>
                    <a:pt x="1065402" y="520117"/>
                  </a:cubicBezTo>
                  <a:cubicBezTo>
                    <a:pt x="1074420" y="515608"/>
                    <a:pt x="1081129" y="506879"/>
                    <a:pt x="1090569" y="503339"/>
                  </a:cubicBezTo>
                  <a:cubicBezTo>
                    <a:pt x="1128866" y="488978"/>
                    <a:pt x="1126627" y="502087"/>
                    <a:pt x="1157681" y="486561"/>
                  </a:cubicBezTo>
                  <a:cubicBezTo>
                    <a:pt x="1166699" y="482052"/>
                    <a:pt x="1173581" y="473755"/>
                    <a:pt x="1182848" y="469784"/>
                  </a:cubicBezTo>
                  <a:cubicBezTo>
                    <a:pt x="1193445" y="465242"/>
                    <a:pt x="1205318" y="464562"/>
                    <a:pt x="1216404" y="461395"/>
                  </a:cubicBezTo>
                  <a:cubicBezTo>
                    <a:pt x="1224907" y="458966"/>
                    <a:pt x="1233068" y="455435"/>
                    <a:pt x="1241571" y="453006"/>
                  </a:cubicBezTo>
                  <a:cubicBezTo>
                    <a:pt x="1252657" y="449839"/>
                    <a:pt x="1264084" y="447930"/>
                    <a:pt x="1275127" y="444617"/>
                  </a:cubicBezTo>
                  <a:cubicBezTo>
                    <a:pt x="1292067" y="439535"/>
                    <a:pt x="1308119" y="431307"/>
                    <a:pt x="1325461" y="427839"/>
                  </a:cubicBezTo>
                  <a:cubicBezTo>
                    <a:pt x="1358735" y="421184"/>
                    <a:pt x="1404164" y="412790"/>
                    <a:pt x="1434518" y="402672"/>
                  </a:cubicBezTo>
                  <a:cubicBezTo>
                    <a:pt x="1451296" y="397079"/>
                    <a:pt x="1470137" y="395704"/>
                    <a:pt x="1484852" y="385894"/>
                  </a:cubicBezTo>
                  <a:cubicBezTo>
                    <a:pt x="1511284" y="368272"/>
                    <a:pt x="1505797" y="368742"/>
                    <a:pt x="1535186" y="360727"/>
                  </a:cubicBezTo>
                  <a:cubicBezTo>
                    <a:pt x="1557433" y="354660"/>
                    <a:pt x="1579553" y="347740"/>
                    <a:pt x="1602298" y="343949"/>
                  </a:cubicBezTo>
                  <a:cubicBezTo>
                    <a:pt x="1630018" y="339329"/>
                    <a:pt x="1658278" y="338844"/>
                    <a:pt x="1686188" y="335560"/>
                  </a:cubicBezTo>
                  <a:cubicBezTo>
                    <a:pt x="1705825" y="333250"/>
                    <a:pt x="1725438" y="330607"/>
                    <a:pt x="1744910" y="327171"/>
                  </a:cubicBezTo>
                  <a:cubicBezTo>
                    <a:pt x="1772993" y="322215"/>
                    <a:pt x="1801134" y="317309"/>
                    <a:pt x="1828800" y="310393"/>
                  </a:cubicBezTo>
                  <a:cubicBezTo>
                    <a:pt x="1845958" y="306104"/>
                    <a:pt x="1861626" y="296116"/>
                    <a:pt x="1879134" y="293615"/>
                  </a:cubicBezTo>
                  <a:lnTo>
                    <a:pt x="1937857" y="285226"/>
                  </a:lnTo>
                  <a:cubicBezTo>
                    <a:pt x="1949042" y="279633"/>
                    <a:pt x="1959098" y="270621"/>
                    <a:pt x="1971413" y="268448"/>
                  </a:cubicBezTo>
                  <a:cubicBezTo>
                    <a:pt x="2007318" y="262112"/>
                    <a:pt x="2044191" y="263687"/>
                    <a:pt x="2080470" y="260059"/>
                  </a:cubicBezTo>
                  <a:cubicBezTo>
                    <a:pt x="2100145" y="258092"/>
                    <a:pt x="2119619" y="254466"/>
                    <a:pt x="2139193" y="251670"/>
                  </a:cubicBezTo>
                  <a:cubicBezTo>
                    <a:pt x="2147582" y="248874"/>
                    <a:pt x="2155638" y="244735"/>
                    <a:pt x="2164360" y="243281"/>
                  </a:cubicBezTo>
                  <a:cubicBezTo>
                    <a:pt x="2189337" y="239118"/>
                    <a:pt x="2215188" y="240586"/>
                    <a:pt x="2239861" y="234892"/>
                  </a:cubicBezTo>
                  <a:cubicBezTo>
                    <a:pt x="2252046" y="232080"/>
                    <a:pt x="2262559" y="224319"/>
                    <a:pt x="2273417" y="218114"/>
                  </a:cubicBezTo>
                  <a:cubicBezTo>
                    <a:pt x="2300669" y="202541"/>
                    <a:pt x="2300617" y="199303"/>
                    <a:pt x="2323751" y="176169"/>
                  </a:cubicBezTo>
                  <a:cubicBezTo>
                    <a:pt x="2343865" y="115827"/>
                    <a:pt x="2319462" y="191182"/>
                    <a:pt x="2340529" y="117446"/>
                  </a:cubicBezTo>
                  <a:cubicBezTo>
                    <a:pt x="2342958" y="108943"/>
                    <a:pt x="2346122" y="100668"/>
                    <a:pt x="2348918" y="92279"/>
                  </a:cubicBezTo>
                  <a:cubicBezTo>
                    <a:pt x="2334936" y="86686"/>
                    <a:pt x="2322018" y="76155"/>
                    <a:pt x="2306973" y="75501"/>
                  </a:cubicBezTo>
                  <a:cubicBezTo>
                    <a:pt x="2254560" y="73222"/>
                    <a:pt x="1149637" y="58728"/>
                    <a:pt x="1149292" y="58723"/>
                  </a:cubicBezTo>
                  <a:cubicBezTo>
                    <a:pt x="1132514" y="53130"/>
                    <a:pt x="1116616" y="42926"/>
                    <a:pt x="1098958" y="41945"/>
                  </a:cubicBezTo>
                  <a:cubicBezTo>
                    <a:pt x="964912" y="34498"/>
                    <a:pt x="830444" y="38619"/>
                    <a:pt x="696287" y="33556"/>
                  </a:cubicBezTo>
                  <a:cubicBezTo>
                    <a:pt x="682039" y="33018"/>
                    <a:pt x="668588" y="25761"/>
                    <a:pt x="654342" y="25167"/>
                  </a:cubicBezTo>
                  <a:cubicBezTo>
                    <a:pt x="467067" y="17364"/>
                    <a:pt x="279633" y="13982"/>
                    <a:pt x="92279" y="8389"/>
                  </a:cubicBezTo>
                  <a:cubicBezTo>
                    <a:pt x="30912" y="-1839"/>
                    <a:pt x="15380" y="139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22F2A76F-DA94-4A66-9349-0285FA823940}"/>
              </a:ext>
            </a:extLst>
          </p:cNvPr>
          <p:cNvSpPr txBox="1"/>
          <p:nvPr/>
        </p:nvSpPr>
        <p:spPr>
          <a:xfrm>
            <a:off x="2380273" y="976868"/>
            <a:ext cx="4720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Rampe frontale, oblique ou latérale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C58D797-F920-41CB-927B-FDEDDCF5611C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</p:spTree>
    <p:extLst>
      <p:ext uri="{BB962C8B-B14F-4D97-AF65-F5344CB8AC3E}">
        <p14:creationId xmlns:p14="http://schemas.microsoft.com/office/powerpoint/2010/main" val="1548441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849326" y="1715025"/>
            <a:ext cx="2789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systèmes de chevauchements imbriqués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4B5968-ABE4-42F7-8115-E407575DEAB2}"/>
              </a:ext>
            </a:extLst>
          </p:cNvPr>
          <p:cNvSpPr txBox="1"/>
          <p:nvPr/>
        </p:nvSpPr>
        <p:spPr>
          <a:xfrm>
            <a:off x="7093273" y="3584769"/>
            <a:ext cx="17059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Animation: Haakon </a:t>
            </a:r>
            <a:r>
              <a:rPr lang="fr-FR" sz="1100" dirty="0" err="1"/>
              <a:t>Fossen</a:t>
            </a:r>
            <a:endParaRPr lang="fr-FR" sz="11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66261C5-4E39-48C1-B467-4F16C1F9C39F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  <p:pic>
        <p:nvPicPr>
          <p:cNvPr id="3" name="Imbrication_HFossen">
            <a:hlinkClick r:id="" action="ppaction://media"/>
            <a:extLst>
              <a:ext uri="{FF2B5EF4-FFF2-40B4-BE49-F238E27FC236}">
                <a16:creationId xmlns:a16="http://schemas.microsoft.com/office/drawing/2014/main" id="{961EB747-FDCD-41DE-8EC7-2F8A62A18A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32100" t="38224" r="31300" b="43470"/>
          <a:stretch/>
        </p:blipFill>
        <p:spPr>
          <a:xfrm>
            <a:off x="4206240" y="1086514"/>
            <a:ext cx="4710294" cy="1325109"/>
          </a:xfrm>
          <a:prstGeom prst="rect">
            <a:avLst/>
          </a:prstGeom>
        </p:spPr>
      </p:pic>
      <p:pic>
        <p:nvPicPr>
          <p:cNvPr id="4" name="Imbrication_hors_sequence_HFossen">
            <a:hlinkClick r:id="" action="ppaction://media"/>
            <a:extLst>
              <a:ext uri="{FF2B5EF4-FFF2-40B4-BE49-F238E27FC236}">
                <a16:creationId xmlns:a16="http://schemas.microsoft.com/office/drawing/2014/main" id="{C2764CD0-DE3F-4A31-B08E-260D39B6C22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31900" t="65776" r="28200" b="16578"/>
          <a:stretch/>
        </p:blipFill>
        <p:spPr>
          <a:xfrm>
            <a:off x="3981410" y="2349066"/>
            <a:ext cx="5326622" cy="132510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35AED38-60ED-4797-8409-45FA0E931553}"/>
              </a:ext>
            </a:extLst>
          </p:cNvPr>
          <p:cNvSpPr txBox="1"/>
          <p:nvPr/>
        </p:nvSpPr>
        <p:spPr>
          <a:xfrm>
            <a:off x="3685145" y="1086887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En séquence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1A67C59-0EAD-4BF3-B536-7927C0053D59}"/>
              </a:ext>
            </a:extLst>
          </p:cNvPr>
          <p:cNvSpPr txBox="1"/>
          <p:nvPr/>
        </p:nvSpPr>
        <p:spPr>
          <a:xfrm>
            <a:off x="3638335" y="2462785"/>
            <a:ext cx="1581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Hors séquence</a:t>
            </a:r>
          </a:p>
        </p:txBody>
      </p:sp>
      <p:pic>
        <p:nvPicPr>
          <p:cNvPr id="12" name="animation39.wmv">
            <a:hlinkClick r:id="" action="ppaction://media"/>
            <a:extLst>
              <a:ext uri="{FF2B5EF4-FFF2-40B4-BE49-F238E27FC236}">
                <a16:creationId xmlns:a16="http://schemas.microsoft.com/office/drawing/2014/main" id="{B95EFE3A-A0AA-48B4-9904-33ECA1775BC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H="1">
            <a:off x="-77111" y="4567022"/>
            <a:ext cx="9218341" cy="132510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FA4A334-B7AF-4B60-BCA4-6DAF2F252621}"/>
              </a:ext>
            </a:extLst>
          </p:cNvPr>
          <p:cNvSpPr txBox="1"/>
          <p:nvPr/>
        </p:nvSpPr>
        <p:spPr>
          <a:xfrm>
            <a:off x="330011" y="6228509"/>
            <a:ext cx="1425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Bonnet et al. (2006)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512FC6-B00A-43F1-A649-C17619EF8D19}"/>
              </a:ext>
            </a:extLst>
          </p:cNvPr>
          <p:cNvSpPr txBox="1"/>
          <p:nvPr/>
        </p:nvSpPr>
        <p:spPr>
          <a:xfrm>
            <a:off x="315737" y="3801521"/>
            <a:ext cx="3798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NB: vidéo imbrication « en séquence »</a:t>
            </a:r>
          </a:p>
        </p:txBody>
      </p:sp>
    </p:spTree>
    <p:extLst>
      <p:ext uri="{BB962C8B-B14F-4D97-AF65-F5344CB8AC3E}">
        <p14:creationId xmlns:p14="http://schemas.microsoft.com/office/powerpoint/2010/main" val="386152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99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5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548640" y="964710"/>
            <a:ext cx="1524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Les duplex</a:t>
            </a:r>
          </a:p>
        </p:txBody>
      </p:sp>
      <p:pic>
        <p:nvPicPr>
          <p:cNvPr id="8" name="Duplex_HFossen">
            <a:hlinkClick r:id="" action="ppaction://media"/>
            <a:extLst>
              <a:ext uri="{FF2B5EF4-FFF2-40B4-BE49-F238E27FC236}">
                <a16:creationId xmlns:a16="http://schemas.microsoft.com/office/drawing/2014/main" id="{A8FF1762-1913-4D29-A14B-87C8A42B88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54400" t="33645" r="22000" b="50000"/>
          <a:stretch/>
        </p:blipFill>
        <p:spPr>
          <a:xfrm flipH="1">
            <a:off x="4439266" y="1346690"/>
            <a:ext cx="4156094" cy="176091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34B5968-ABE4-42F7-8115-E407575DEAB2}"/>
              </a:ext>
            </a:extLst>
          </p:cNvPr>
          <p:cNvSpPr txBox="1"/>
          <p:nvPr/>
        </p:nvSpPr>
        <p:spPr>
          <a:xfrm>
            <a:off x="6889444" y="1158500"/>
            <a:ext cx="17059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Animation: Haakon </a:t>
            </a:r>
            <a:r>
              <a:rPr lang="fr-FR" sz="1100" dirty="0" err="1"/>
              <a:t>Fossen</a:t>
            </a:r>
            <a:endParaRPr lang="fr-FR" sz="11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5FDAD80-7019-428A-9D29-EF6DFB6640F1}"/>
              </a:ext>
            </a:extLst>
          </p:cNvPr>
          <p:cNvSpPr txBox="1"/>
          <p:nvPr/>
        </p:nvSpPr>
        <p:spPr>
          <a:xfrm>
            <a:off x="226623" y="1543326"/>
            <a:ext cx="42419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Ensemble d’écailles tectonique imbriquées,  compris </a:t>
            </a:r>
            <a:r>
              <a:rPr lang="fr-FR" b="1" u="sng" dirty="0">
                <a:solidFill>
                  <a:srgbClr val="FF0000"/>
                </a:solidFill>
              </a:rPr>
              <a:t>entre deux contacts anormaux majeurs de décollement</a:t>
            </a:r>
            <a:r>
              <a:rPr lang="fr-FR" dirty="0"/>
              <a:t>.</a:t>
            </a:r>
          </a:p>
          <a:p>
            <a:r>
              <a:rPr lang="fr-FR" dirty="0"/>
              <a:t>Source: Dictionnaire de Géologie</a:t>
            </a:r>
          </a:p>
          <a:p>
            <a:r>
              <a:rPr lang="fr-FR" dirty="0"/>
              <a:t>(Foucault et Raoult)</a:t>
            </a:r>
          </a:p>
        </p:txBody>
      </p:sp>
      <p:pic>
        <p:nvPicPr>
          <p:cNvPr id="12" name="Duplex_geomodel">
            <a:hlinkClick r:id="" action="ppaction://media"/>
            <a:extLst>
              <a:ext uri="{FF2B5EF4-FFF2-40B4-BE49-F238E27FC236}">
                <a16:creationId xmlns:a16="http://schemas.microsoft.com/office/drawing/2014/main" id="{8989AB5C-BDCD-4283-BEE7-33E9759FC2A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46400" t="22622" r="3012" b="41822"/>
          <a:stretch/>
        </p:blipFill>
        <p:spPr>
          <a:xfrm>
            <a:off x="745115" y="3107607"/>
            <a:ext cx="7653770" cy="302590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78676A1-8819-4358-A93D-F221E5BDFC46}"/>
              </a:ext>
            </a:extLst>
          </p:cNvPr>
          <p:cNvSpPr txBox="1"/>
          <p:nvPr/>
        </p:nvSpPr>
        <p:spPr>
          <a:xfrm>
            <a:off x="766839" y="6250464"/>
            <a:ext cx="5249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Modèle de boîte à sable: source The </a:t>
            </a:r>
            <a:r>
              <a:rPr lang="fr-FR" sz="1200" dirty="0" err="1"/>
              <a:t>Geomodel</a:t>
            </a:r>
            <a:endParaRPr lang="fr-FR" sz="12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66261C5-4E39-48C1-B467-4F16C1F9C39F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812979E-2333-42A2-A08D-2B1EC92DE044}"/>
              </a:ext>
            </a:extLst>
          </p:cNvPr>
          <p:cNvSpPr/>
          <p:nvPr/>
        </p:nvSpPr>
        <p:spPr>
          <a:xfrm>
            <a:off x="5574910" y="4196775"/>
            <a:ext cx="1837944" cy="16784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BCBDA71-2851-4A2D-AB47-9422E22ED300}"/>
              </a:ext>
            </a:extLst>
          </p:cNvPr>
          <p:cNvSpPr txBox="1"/>
          <p:nvPr/>
        </p:nvSpPr>
        <p:spPr>
          <a:xfrm>
            <a:off x="7331511" y="4208016"/>
            <a:ext cx="1263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Formation de duplex</a:t>
            </a:r>
          </a:p>
        </p:txBody>
      </p:sp>
    </p:spTree>
    <p:extLst>
      <p:ext uri="{BB962C8B-B14F-4D97-AF65-F5344CB8AC3E}">
        <p14:creationId xmlns:p14="http://schemas.microsoft.com/office/powerpoint/2010/main" val="32595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1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5661660" y="1925738"/>
            <a:ext cx="2714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Exemples de duplex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66261C5-4E39-48C1-B467-4F16C1F9C39F}"/>
              </a:ext>
            </a:extLst>
          </p:cNvPr>
          <p:cNvSpPr txBox="1"/>
          <p:nvPr/>
        </p:nvSpPr>
        <p:spPr>
          <a:xfrm>
            <a:off x="330011" y="330537"/>
            <a:ext cx="8469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IV-Les rampes, imbrications et duplex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B0DB26-B0DB-47BB-A2F0-F6D241AF2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1351933"/>
            <a:ext cx="4585047" cy="2468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245E1D-1739-405A-961D-28E17925B249}"/>
              </a:ext>
            </a:extLst>
          </p:cNvPr>
          <p:cNvSpPr txBox="1"/>
          <p:nvPr/>
        </p:nvSpPr>
        <p:spPr>
          <a:xfrm>
            <a:off x="144780" y="3543795"/>
            <a:ext cx="1121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Photo: M. Ford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3D48DC-09D2-4718-B74F-534BA85C8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6" t="-443" b="1"/>
          <a:stretch/>
        </p:blipFill>
        <p:spPr>
          <a:xfrm>
            <a:off x="3520440" y="3422874"/>
            <a:ext cx="5478780" cy="333023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5B3B7DD-AA54-4867-8C76-EF2CAADF2033}"/>
              </a:ext>
            </a:extLst>
          </p:cNvPr>
          <p:cNvSpPr txBox="1"/>
          <p:nvPr/>
        </p:nvSpPr>
        <p:spPr>
          <a:xfrm>
            <a:off x="1984159" y="5880922"/>
            <a:ext cx="15624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Duplex de la </a:t>
            </a:r>
            <a:r>
              <a:rPr lang="fr-FR" sz="1200" dirty="0" err="1"/>
              <a:t>Cagalière</a:t>
            </a:r>
            <a:endParaRPr lang="fr-FR" sz="1200" dirty="0"/>
          </a:p>
          <a:p>
            <a:r>
              <a:rPr lang="fr-FR" sz="1200" dirty="0"/>
              <a:t>Lagrasse Corbières</a:t>
            </a:r>
          </a:p>
          <a:p>
            <a:r>
              <a:rPr lang="fr-FR" sz="1200" dirty="0"/>
              <a:t>Stage cartographie</a:t>
            </a:r>
          </a:p>
          <a:p>
            <a:r>
              <a:rPr lang="fr-FR" sz="1200" dirty="0"/>
              <a:t>Photo personnelle</a:t>
            </a:r>
          </a:p>
        </p:txBody>
      </p:sp>
    </p:spTree>
    <p:extLst>
      <p:ext uri="{BB962C8B-B14F-4D97-AF65-F5344CB8AC3E}">
        <p14:creationId xmlns:p14="http://schemas.microsoft.com/office/powerpoint/2010/main" val="2023316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115070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2767069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FF42433-A215-4522-B097-CDD3CF126CC2}"/>
              </a:ext>
            </a:extLst>
          </p:cNvPr>
          <p:cNvSpPr/>
          <p:nvPr/>
        </p:nvSpPr>
        <p:spPr>
          <a:xfrm>
            <a:off x="892090" y="2293372"/>
            <a:ext cx="1232159" cy="5622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3201625" y="1021752"/>
            <a:ext cx="2740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Socle vs. couverture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131596D-FE5C-4555-B798-D7C2280D7C36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5F55AE-701E-4D6F-856B-A5340BB47576}"/>
              </a:ext>
            </a:extLst>
          </p:cNvPr>
          <p:cNvSpPr/>
          <p:nvPr/>
        </p:nvSpPr>
        <p:spPr>
          <a:xfrm>
            <a:off x="899651" y="3178275"/>
            <a:ext cx="1209849" cy="1622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95F316-5F21-4667-8894-AE7A0B9E354E}"/>
              </a:ext>
            </a:extLst>
          </p:cNvPr>
          <p:cNvSpPr/>
          <p:nvPr/>
        </p:nvSpPr>
        <p:spPr>
          <a:xfrm>
            <a:off x="899652" y="4800599"/>
            <a:ext cx="951271" cy="471949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F25B60-4F35-4F23-90D8-84A081FBC7DB}"/>
              </a:ext>
            </a:extLst>
          </p:cNvPr>
          <p:cNvSpPr/>
          <p:nvPr/>
        </p:nvSpPr>
        <p:spPr>
          <a:xfrm>
            <a:off x="899651" y="5272548"/>
            <a:ext cx="1268362" cy="12549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BBCB7AA4-9ECE-4545-9172-0F11BF85D93D}"/>
              </a:ext>
            </a:extLst>
          </p:cNvPr>
          <p:cNvSpPr/>
          <p:nvPr/>
        </p:nvSpPr>
        <p:spPr>
          <a:xfrm>
            <a:off x="899652" y="5250426"/>
            <a:ext cx="1025013" cy="73742"/>
          </a:xfrm>
          <a:custGeom>
            <a:avLst/>
            <a:gdLst>
              <a:gd name="connsiteX0" fmla="*/ 0 w 1025013"/>
              <a:gd name="connsiteY0" fmla="*/ 36871 h 73742"/>
              <a:gd name="connsiteX1" fmla="*/ 58993 w 1025013"/>
              <a:gd name="connsiteY1" fmla="*/ 44245 h 73742"/>
              <a:gd name="connsiteX2" fmla="*/ 88490 w 1025013"/>
              <a:gd name="connsiteY2" fmla="*/ 51619 h 73742"/>
              <a:gd name="connsiteX3" fmla="*/ 103238 w 1025013"/>
              <a:gd name="connsiteY3" fmla="*/ 73742 h 73742"/>
              <a:gd name="connsiteX4" fmla="*/ 184354 w 1025013"/>
              <a:gd name="connsiteY4" fmla="*/ 66368 h 73742"/>
              <a:gd name="connsiteX5" fmla="*/ 235974 w 1025013"/>
              <a:gd name="connsiteY5" fmla="*/ 36871 h 73742"/>
              <a:gd name="connsiteX6" fmla="*/ 250722 w 1025013"/>
              <a:gd name="connsiteY6" fmla="*/ 22122 h 73742"/>
              <a:gd name="connsiteX7" fmla="*/ 272845 w 1025013"/>
              <a:gd name="connsiteY7" fmla="*/ 14748 h 73742"/>
              <a:gd name="connsiteX8" fmla="*/ 405580 w 1025013"/>
              <a:gd name="connsiteY8" fmla="*/ 22122 h 73742"/>
              <a:gd name="connsiteX9" fmla="*/ 449825 w 1025013"/>
              <a:gd name="connsiteY9" fmla="*/ 44245 h 73742"/>
              <a:gd name="connsiteX10" fmla="*/ 471948 w 1025013"/>
              <a:gd name="connsiteY10" fmla="*/ 51619 h 73742"/>
              <a:gd name="connsiteX11" fmla="*/ 545690 w 1025013"/>
              <a:gd name="connsiteY11" fmla="*/ 44245 h 73742"/>
              <a:gd name="connsiteX12" fmla="*/ 567813 w 1025013"/>
              <a:gd name="connsiteY12" fmla="*/ 29497 h 73742"/>
              <a:gd name="connsiteX13" fmla="*/ 612058 w 1025013"/>
              <a:gd name="connsiteY13" fmla="*/ 14748 h 73742"/>
              <a:gd name="connsiteX14" fmla="*/ 641554 w 1025013"/>
              <a:gd name="connsiteY14" fmla="*/ 0 h 73742"/>
              <a:gd name="connsiteX15" fmla="*/ 685800 w 1025013"/>
              <a:gd name="connsiteY15" fmla="*/ 7374 h 73742"/>
              <a:gd name="connsiteX16" fmla="*/ 707922 w 1025013"/>
              <a:gd name="connsiteY16" fmla="*/ 22122 h 73742"/>
              <a:gd name="connsiteX17" fmla="*/ 737419 w 1025013"/>
              <a:gd name="connsiteY17" fmla="*/ 29497 h 73742"/>
              <a:gd name="connsiteX18" fmla="*/ 781664 w 1025013"/>
              <a:gd name="connsiteY18" fmla="*/ 44245 h 73742"/>
              <a:gd name="connsiteX19" fmla="*/ 803787 w 1025013"/>
              <a:gd name="connsiteY19" fmla="*/ 51619 h 73742"/>
              <a:gd name="connsiteX20" fmla="*/ 840658 w 1025013"/>
              <a:gd name="connsiteY20" fmla="*/ 44245 h 73742"/>
              <a:gd name="connsiteX21" fmla="*/ 884903 w 1025013"/>
              <a:gd name="connsiteY21" fmla="*/ 29497 h 73742"/>
              <a:gd name="connsiteX22" fmla="*/ 899651 w 1025013"/>
              <a:gd name="connsiteY22" fmla="*/ 14748 h 73742"/>
              <a:gd name="connsiteX23" fmla="*/ 973393 w 1025013"/>
              <a:gd name="connsiteY23" fmla="*/ 14748 h 73742"/>
              <a:gd name="connsiteX24" fmla="*/ 995516 w 1025013"/>
              <a:gd name="connsiteY24" fmla="*/ 22122 h 73742"/>
              <a:gd name="connsiteX25" fmla="*/ 1010264 w 1025013"/>
              <a:gd name="connsiteY25" fmla="*/ 36871 h 73742"/>
              <a:gd name="connsiteX26" fmla="*/ 1025013 w 1025013"/>
              <a:gd name="connsiteY26" fmla="*/ 44245 h 73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025013" h="73742">
                <a:moveTo>
                  <a:pt x="0" y="36871"/>
                </a:moveTo>
                <a:cubicBezTo>
                  <a:pt x="19664" y="39329"/>
                  <a:pt x="39445" y="40987"/>
                  <a:pt x="58993" y="44245"/>
                </a:cubicBezTo>
                <a:cubicBezTo>
                  <a:pt x="68990" y="45911"/>
                  <a:pt x="80057" y="45997"/>
                  <a:pt x="88490" y="51619"/>
                </a:cubicBezTo>
                <a:cubicBezTo>
                  <a:pt x="95864" y="56535"/>
                  <a:pt x="98322" y="66368"/>
                  <a:pt x="103238" y="73742"/>
                </a:cubicBezTo>
                <a:cubicBezTo>
                  <a:pt x="130277" y="71284"/>
                  <a:pt x="157731" y="71693"/>
                  <a:pt x="184354" y="66368"/>
                </a:cubicBezTo>
                <a:cubicBezTo>
                  <a:pt x="194444" y="64350"/>
                  <a:pt x="226741" y="44257"/>
                  <a:pt x="235974" y="36871"/>
                </a:cubicBezTo>
                <a:cubicBezTo>
                  <a:pt x="241403" y="32528"/>
                  <a:pt x="244760" y="25699"/>
                  <a:pt x="250722" y="22122"/>
                </a:cubicBezTo>
                <a:cubicBezTo>
                  <a:pt x="257387" y="18123"/>
                  <a:pt x="265471" y="17206"/>
                  <a:pt x="272845" y="14748"/>
                </a:cubicBezTo>
                <a:cubicBezTo>
                  <a:pt x="317090" y="17206"/>
                  <a:pt x="361466" y="17921"/>
                  <a:pt x="405580" y="22122"/>
                </a:cubicBezTo>
                <a:cubicBezTo>
                  <a:pt x="428475" y="24303"/>
                  <a:pt x="429940" y="34303"/>
                  <a:pt x="449825" y="44245"/>
                </a:cubicBezTo>
                <a:cubicBezTo>
                  <a:pt x="456778" y="47721"/>
                  <a:pt x="464574" y="49161"/>
                  <a:pt x="471948" y="51619"/>
                </a:cubicBezTo>
                <a:cubicBezTo>
                  <a:pt x="496529" y="49161"/>
                  <a:pt x="521619" y="49800"/>
                  <a:pt x="545690" y="44245"/>
                </a:cubicBezTo>
                <a:cubicBezTo>
                  <a:pt x="554326" y="42252"/>
                  <a:pt x="559714" y="33097"/>
                  <a:pt x="567813" y="29497"/>
                </a:cubicBezTo>
                <a:cubicBezTo>
                  <a:pt x="582019" y="23183"/>
                  <a:pt x="598153" y="21700"/>
                  <a:pt x="612058" y="14748"/>
                </a:cubicBezTo>
                <a:lnTo>
                  <a:pt x="641554" y="0"/>
                </a:lnTo>
                <a:cubicBezTo>
                  <a:pt x="656303" y="2458"/>
                  <a:pt x="671615" y="2646"/>
                  <a:pt x="685800" y="7374"/>
                </a:cubicBezTo>
                <a:cubicBezTo>
                  <a:pt x="694208" y="10176"/>
                  <a:pt x="699776" y="18631"/>
                  <a:pt x="707922" y="22122"/>
                </a:cubicBezTo>
                <a:cubicBezTo>
                  <a:pt x="717237" y="26114"/>
                  <a:pt x="727711" y="26585"/>
                  <a:pt x="737419" y="29497"/>
                </a:cubicBezTo>
                <a:cubicBezTo>
                  <a:pt x="752309" y="33964"/>
                  <a:pt x="766916" y="39329"/>
                  <a:pt x="781664" y="44245"/>
                </a:cubicBezTo>
                <a:lnTo>
                  <a:pt x="803787" y="51619"/>
                </a:lnTo>
                <a:cubicBezTo>
                  <a:pt x="816077" y="49161"/>
                  <a:pt x="828566" y="47543"/>
                  <a:pt x="840658" y="44245"/>
                </a:cubicBezTo>
                <a:cubicBezTo>
                  <a:pt x="855656" y="40155"/>
                  <a:pt x="884903" y="29497"/>
                  <a:pt x="884903" y="29497"/>
                </a:cubicBezTo>
                <a:cubicBezTo>
                  <a:pt x="889819" y="24581"/>
                  <a:pt x="893689" y="18325"/>
                  <a:pt x="899651" y="14748"/>
                </a:cubicBezTo>
                <a:cubicBezTo>
                  <a:pt x="924401" y="-102"/>
                  <a:pt x="945075" y="10703"/>
                  <a:pt x="973393" y="14748"/>
                </a:cubicBezTo>
                <a:cubicBezTo>
                  <a:pt x="980767" y="17206"/>
                  <a:pt x="988851" y="18123"/>
                  <a:pt x="995516" y="22122"/>
                </a:cubicBezTo>
                <a:cubicBezTo>
                  <a:pt x="1001478" y="25699"/>
                  <a:pt x="1004702" y="32699"/>
                  <a:pt x="1010264" y="36871"/>
                </a:cubicBezTo>
                <a:cubicBezTo>
                  <a:pt x="1014661" y="40169"/>
                  <a:pt x="1020097" y="41787"/>
                  <a:pt x="1025013" y="44245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9892406-31B0-4001-AEE9-08CDD7D50B57}"/>
              </a:ext>
            </a:extLst>
          </p:cNvPr>
          <p:cNvSpPr/>
          <p:nvPr/>
        </p:nvSpPr>
        <p:spPr>
          <a:xfrm>
            <a:off x="958645" y="5523271"/>
            <a:ext cx="1150856" cy="789039"/>
          </a:xfrm>
          <a:custGeom>
            <a:avLst/>
            <a:gdLst>
              <a:gd name="connsiteX0" fmla="*/ 0 w 1150856"/>
              <a:gd name="connsiteY0" fmla="*/ 110613 h 789039"/>
              <a:gd name="connsiteX1" fmla="*/ 36871 w 1150856"/>
              <a:gd name="connsiteY1" fmla="*/ 103239 h 789039"/>
              <a:gd name="connsiteX2" fmla="*/ 58994 w 1150856"/>
              <a:gd name="connsiteY2" fmla="*/ 88490 h 789039"/>
              <a:gd name="connsiteX3" fmla="*/ 103239 w 1150856"/>
              <a:gd name="connsiteY3" fmla="*/ 66368 h 789039"/>
              <a:gd name="connsiteX4" fmla="*/ 140110 w 1150856"/>
              <a:gd name="connsiteY4" fmla="*/ 29497 h 789039"/>
              <a:gd name="connsiteX5" fmla="*/ 176981 w 1150856"/>
              <a:gd name="connsiteY5" fmla="*/ 0 h 789039"/>
              <a:gd name="connsiteX6" fmla="*/ 265471 w 1150856"/>
              <a:gd name="connsiteY6" fmla="*/ 7374 h 789039"/>
              <a:gd name="connsiteX7" fmla="*/ 287594 w 1150856"/>
              <a:gd name="connsiteY7" fmla="*/ 14748 h 789039"/>
              <a:gd name="connsiteX8" fmla="*/ 294968 w 1150856"/>
              <a:gd name="connsiteY8" fmla="*/ 36871 h 789039"/>
              <a:gd name="connsiteX9" fmla="*/ 287594 w 1150856"/>
              <a:gd name="connsiteY9" fmla="*/ 103239 h 789039"/>
              <a:gd name="connsiteX10" fmla="*/ 272845 w 1150856"/>
              <a:gd name="connsiteY10" fmla="*/ 117987 h 789039"/>
              <a:gd name="connsiteX11" fmla="*/ 235974 w 1150856"/>
              <a:gd name="connsiteY11" fmla="*/ 162232 h 789039"/>
              <a:gd name="connsiteX12" fmla="*/ 228600 w 1150856"/>
              <a:gd name="connsiteY12" fmla="*/ 191729 h 789039"/>
              <a:gd name="connsiteX13" fmla="*/ 213852 w 1150856"/>
              <a:gd name="connsiteY13" fmla="*/ 221226 h 789039"/>
              <a:gd name="connsiteX14" fmla="*/ 206478 w 1150856"/>
              <a:gd name="connsiteY14" fmla="*/ 265471 h 789039"/>
              <a:gd name="connsiteX15" fmla="*/ 213852 w 1150856"/>
              <a:gd name="connsiteY15" fmla="*/ 435077 h 789039"/>
              <a:gd name="connsiteX16" fmla="*/ 258097 w 1150856"/>
              <a:gd name="connsiteY16" fmla="*/ 420329 h 789039"/>
              <a:gd name="connsiteX17" fmla="*/ 302342 w 1150856"/>
              <a:gd name="connsiteY17" fmla="*/ 390832 h 789039"/>
              <a:gd name="connsiteX18" fmla="*/ 398207 w 1150856"/>
              <a:gd name="connsiteY18" fmla="*/ 309716 h 789039"/>
              <a:gd name="connsiteX19" fmla="*/ 420329 w 1150856"/>
              <a:gd name="connsiteY19" fmla="*/ 302342 h 789039"/>
              <a:gd name="connsiteX20" fmla="*/ 449826 w 1150856"/>
              <a:gd name="connsiteY20" fmla="*/ 272845 h 789039"/>
              <a:gd name="connsiteX21" fmla="*/ 486697 w 1150856"/>
              <a:gd name="connsiteY21" fmla="*/ 258097 h 789039"/>
              <a:gd name="connsiteX22" fmla="*/ 508820 w 1150856"/>
              <a:gd name="connsiteY22" fmla="*/ 243348 h 789039"/>
              <a:gd name="connsiteX23" fmla="*/ 545690 w 1150856"/>
              <a:gd name="connsiteY23" fmla="*/ 228600 h 789039"/>
              <a:gd name="connsiteX24" fmla="*/ 589936 w 1150856"/>
              <a:gd name="connsiteY24" fmla="*/ 206477 h 789039"/>
              <a:gd name="connsiteX25" fmla="*/ 634181 w 1150856"/>
              <a:gd name="connsiteY25" fmla="*/ 176981 h 789039"/>
              <a:gd name="connsiteX26" fmla="*/ 656303 w 1150856"/>
              <a:gd name="connsiteY26" fmla="*/ 162232 h 789039"/>
              <a:gd name="connsiteX27" fmla="*/ 707923 w 1150856"/>
              <a:gd name="connsiteY27" fmla="*/ 147484 h 789039"/>
              <a:gd name="connsiteX28" fmla="*/ 766916 w 1150856"/>
              <a:gd name="connsiteY28" fmla="*/ 117987 h 789039"/>
              <a:gd name="connsiteX29" fmla="*/ 789039 w 1150856"/>
              <a:gd name="connsiteY29" fmla="*/ 110613 h 789039"/>
              <a:gd name="connsiteX30" fmla="*/ 862781 w 1150856"/>
              <a:gd name="connsiteY30" fmla="*/ 117987 h 789039"/>
              <a:gd name="connsiteX31" fmla="*/ 870155 w 1150856"/>
              <a:gd name="connsiteY31" fmla="*/ 191729 h 789039"/>
              <a:gd name="connsiteX32" fmla="*/ 818536 w 1150856"/>
              <a:gd name="connsiteY32" fmla="*/ 265471 h 789039"/>
              <a:gd name="connsiteX33" fmla="*/ 774290 w 1150856"/>
              <a:gd name="connsiteY33" fmla="*/ 317090 h 789039"/>
              <a:gd name="connsiteX34" fmla="*/ 752168 w 1150856"/>
              <a:gd name="connsiteY34" fmla="*/ 331839 h 789039"/>
              <a:gd name="connsiteX35" fmla="*/ 730045 w 1150856"/>
              <a:gd name="connsiteY35" fmla="*/ 361335 h 789039"/>
              <a:gd name="connsiteX36" fmla="*/ 700549 w 1150856"/>
              <a:gd name="connsiteY36" fmla="*/ 383458 h 789039"/>
              <a:gd name="connsiteX37" fmla="*/ 685800 w 1150856"/>
              <a:gd name="connsiteY37" fmla="*/ 405581 h 789039"/>
              <a:gd name="connsiteX38" fmla="*/ 663678 w 1150856"/>
              <a:gd name="connsiteY38" fmla="*/ 435077 h 789039"/>
              <a:gd name="connsiteX39" fmla="*/ 656303 w 1150856"/>
              <a:gd name="connsiteY39" fmla="*/ 457200 h 789039"/>
              <a:gd name="connsiteX40" fmla="*/ 634181 w 1150856"/>
              <a:gd name="connsiteY40" fmla="*/ 479323 h 789039"/>
              <a:gd name="connsiteX41" fmla="*/ 612058 w 1150856"/>
              <a:gd name="connsiteY41" fmla="*/ 508819 h 789039"/>
              <a:gd name="connsiteX42" fmla="*/ 604684 w 1150856"/>
              <a:gd name="connsiteY42" fmla="*/ 538316 h 789039"/>
              <a:gd name="connsiteX43" fmla="*/ 582561 w 1150856"/>
              <a:gd name="connsiteY43" fmla="*/ 567813 h 789039"/>
              <a:gd name="connsiteX44" fmla="*/ 567813 w 1150856"/>
              <a:gd name="connsiteY44" fmla="*/ 589935 h 789039"/>
              <a:gd name="connsiteX45" fmla="*/ 560439 w 1150856"/>
              <a:gd name="connsiteY45" fmla="*/ 619432 h 789039"/>
              <a:gd name="connsiteX46" fmla="*/ 553065 w 1150856"/>
              <a:gd name="connsiteY46" fmla="*/ 641555 h 789039"/>
              <a:gd name="connsiteX47" fmla="*/ 567813 w 1150856"/>
              <a:gd name="connsiteY47" fmla="*/ 685800 h 789039"/>
              <a:gd name="connsiteX48" fmla="*/ 678426 w 1150856"/>
              <a:gd name="connsiteY48" fmla="*/ 656303 h 789039"/>
              <a:gd name="connsiteX49" fmla="*/ 700549 w 1150856"/>
              <a:gd name="connsiteY49" fmla="*/ 634181 h 789039"/>
              <a:gd name="connsiteX50" fmla="*/ 744794 w 1150856"/>
              <a:gd name="connsiteY50" fmla="*/ 619432 h 789039"/>
              <a:gd name="connsiteX51" fmla="*/ 796413 w 1150856"/>
              <a:gd name="connsiteY51" fmla="*/ 597310 h 789039"/>
              <a:gd name="connsiteX52" fmla="*/ 892278 w 1150856"/>
              <a:gd name="connsiteY52" fmla="*/ 560439 h 789039"/>
              <a:gd name="connsiteX53" fmla="*/ 958645 w 1150856"/>
              <a:gd name="connsiteY53" fmla="*/ 538316 h 789039"/>
              <a:gd name="connsiteX54" fmla="*/ 1069258 w 1150856"/>
              <a:gd name="connsiteY54" fmla="*/ 508819 h 789039"/>
              <a:gd name="connsiteX55" fmla="*/ 1143000 w 1150856"/>
              <a:gd name="connsiteY55" fmla="*/ 516194 h 789039"/>
              <a:gd name="connsiteX56" fmla="*/ 1135626 w 1150856"/>
              <a:gd name="connsiteY56" fmla="*/ 648929 h 789039"/>
              <a:gd name="connsiteX57" fmla="*/ 1113503 w 1150856"/>
              <a:gd name="connsiteY57" fmla="*/ 722671 h 789039"/>
              <a:gd name="connsiteX58" fmla="*/ 1113503 w 1150856"/>
              <a:gd name="connsiteY58" fmla="*/ 789039 h 78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50856" h="789039">
                <a:moveTo>
                  <a:pt x="0" y="110613"/>
                </a:moveTo>
                <a:cubicBezTo>
                  <a:pt x="12290" y="108155"/>
                  <a:pt x="25135" y="107640"/>
                  <a:pt x="36871" y="103239"/>
                </a:cubicBezTo>
                <a:cubicBezTo>
                  <a:pt x="45170" y="100127"/>
                  <a:pt x="51246" y="92794"/>
                  <a:pt x="58994" y="88490"/>
                </a:cubicBezTo>
                <a:cubicBezTo>
                  <a:pt x="73408" y="80482"/>
                  <a:pt x="88491" y="73742"/>
                  <a:pt x="103239" y="66368"/>
                </a:cubicBezTo>
                <a:cubicBezTo>
                  <a:pt x="115529" y="54078"/>
                  <a:pt x="125648" y="39139"/>
                  <a:pt x="140110" y="29497"/>
                </a:cubicBezTo>
                <a:cubicBezTo>
                  <a:pt x="168017" y="10891"/>
                  <a:pt x="155965" y="21015"/>
                  <a:pt x="176981" y="0"/>
                </a:cubicBezTo>
                <a:cubicBezTo>
                  <a:pt x="206478" y="2458"/>
                  <a:pt x="236132" y="3462"/>
                  <a:pt x="265471" y="7374"/>
                </a:cubicBezTo>
                <a:cubicBezTo>
                  <a:pt x="273176" y="8401"/>
                  <a:pt x="282098" y="9252"/>
                  <a:pt x="287594" y="14748"/>
                </a:cubicBezTo>
                <a:cubicBezTo>
                  <a:pt x="293090" y="20244"/>
                  <a:pt x="292510" y="29497"/>
                  <a:pt x="294968" y="36871"/>
                </a:cubicBezTo>
                <a:cubicBezTo>
                  <a:pt x="292510" y="58994"/>
                  <a:pt x="293451" y="81765"/>
                  <a:pt x="287594" y="103239"/>
                </a:cubicBezTo>
                <a:cubicBezTo>
                  <a:pt x="285765" y="109947"/>
                  <a:pt x="277188" y="112558"/>
                  <a:pt x="272845" y="117987"/>
                </a:cubicBezTo>
                <a:cubicBezTo>
                  <a:pt x="231777" y="169322"/>
                  <a:pt x="288528" y="109680"/>
                  <a:pt x="235974" y="162232"/>
                </a:cubicBezTo>
                <a:cubicBezTo>
                  <a:pt x="233516" y="172064"/>
                  <a:pt x="232159" y="182239"/>
                  <a:pt x="228600" y="191729"/>
                </a:cubicBezTo>
                <a:cubicBezTo>
                  <a:pt x="224740" y="202022"/>
                  <a:pt x="217011" y="210697"/>
                  <a:pt x="213852" y="221226"/>
                </a:cubicBezTo>
                <a:cubicBezTo>
                  <a:pt x="209556" y="235547"/>
                  <a:pt x="208936" y="250723"/>
                  <a:pt x="206478" y="265471"/>
                </a:cubicBezTo>
                <a:cubicBezTo>
                  <a:pt x="208936" y="322006"/>
                  <a:pt x="195957" y="381392"/>
                  <a:pt x="213852" y="435077"/>
                </a:cubicBezTo>
                <a:cubicBezTo>
                  <a:pt x="218768" y="449825"/>
                  <a:pt x="245162" y="428952"/>
                  <a:pt x="258097" y="420329"/>
                </a:cubicBezTo>
                <a:cubicBezTo>
                  <a:pt x="272845" y="410497"/>
                  <a:pt x="289808" y="403366"/>
                  <a:pt x="302342" y="390832"/>
                </a:cubicBezTo>
                <a:cubicBezTo>
                  <a:pt x="324378" y="368796"/>
                  <a:pt x="370869" y="318829"/>
                  <a:pt x="398207" y="309716"/>
                </a:cubicBezTo>
                <a:lnTo>
                  <a:pt x="420329" y="302342"/>
                </a:lnTo>
                <a:cubicBezTo>
                  <a:pt x="430161" y="292510"/>
                  <a:pt x="436915" y="278009"/>
                  <a:pt x="449826" y="272845"/>
                </a:cubicBezTo>
                <a:cubicBezTo>
                  <a:pt x="462116" y="267929"/>
                  <a:pt x="474857" y="264017"/>
                  <a:pt x="486697" y="258097"/>
                </a:cubicBezTo>
                <a:cubicBezTo>
                  <a:pt x="494624" y="254133"/>
                  <a:pt x="500893" y="247312"/>
                  <a:pt x="508820" y="243348"/>
                </a:cubicBezTo>
                <a:cubicBezTo>
                  <a:pt x="520659" y="237428"/>
                  <a:pt x="533400" y="233516"/>
                  <a:pt x="545690" y="228600"/>
                </a:cubicBezTo>
                <a:cubicBezTo>
                  <a:pt x="586254" y="188038"/>
                  <a:pt x="526509" y="242721"/>
                  <a:pt x="589936" y="206477"/>
                </a:cubicBezTo>
                <a:cubicBezTo>
                  <a:pt x="667262" y="162290"/>
                  <a:pt x="565113" y="200002"/>
                  <a:pt x="634181" y="176981"/>
                </a:cubicBezTo>
                <a:cubicBezTo>
                  <a:pt x="641555" y="172065"/>
                  <a:pt x="648376" y="166196"/>
                  <a:pt x="656303" y="162232"/>
                </a:cubicBezTo>
                <a:cubicBezTo>
                  <a:pt x="666881" y="156943"/>
                  <a:pt x="698474" y="149846"/>
                  <a:pt x="707923" y="147484"/>
                </a:cubicBezTo>
                <a:cubicBezTo>
                  <a:pt x="733663" y="121742"/>
                  <a:pt x="716075" y="134933"/>
                  <a:pt x="766916" y="117987"/>
                </a:cubicBezTo>
                <a:lnTo>
                  <a:pt x="789039" y="110613"/>
                </a:lnTo>
                <a:cubicBezTo>
                  <a:pt x="813620" y="113071"/>
                  <a:pt x="839345" y="110175"/>
                  <a:pt x="862781" y="117987"/>
                </a:cubicBezTo>
                <a:cubicBezTo>
                  <a:pt x="890427" y="127203"/>
                  <a:pt x="872394" y="185012"/>
                  <a:pt x="870155" y="191729"/>
                </a:cubicBezTo>
                <a:cubicBezTo>
                  <a:pt x="836715" y="292050"/>
                  <a:pt x="858943" y="225064"/>
                  <a:pt x="818536" y="265471"/>
                </a:cubicBezTo>
                <a:cubicBezTo>
                  <a:pt x="769702" y="314305"/>
                  <a:pt x="822459" y="276949"/>
                  <a:pt x="774290" y="317090"/>
                </a:cubicBezTo>
                <a:cubicBezTo>
                  <a:pt x="767482" y="322764"/>
                  <a:pt x="758435" y="325572"/>
                  <a:pt x="752168" y="331839"/>
                </a:cubicBezTo>
                <a:cubicBezTo>
                  <a:pt x="743478" y="340529"/>
                  <a:pt x="738735" y="352645"/>
                  <a:pt x="730045" y="361335"/>
                </a:cubicBezTo>
                <a:cubicBezTo>
                  <a:pt x="721355" y="370025"/>
                  <a:pt x="709239" y="374767"/>
                  <a:pt x="700549" y="383458"/>
                </a:cubicBezTo>
                <a:cubicBezTo>
                  <a:pt x="694282" y="389725"/>
                  <a:pt x="690951" y="398369"/>
                  <a:pt x="685800" y="405581"/>
                </a:cubicBezTo>
                <a:cubicBezTo>
                  <a:pt x="678657" y="415582"/>
                  <a:pt x="671052" y="425245"/>
                  <a:pt x="663678" y="435077"/>
                </a:cubicBezTo>
                <a:cubicBezTo>
                  <a:pt x="661220" y="442451"/>
                  <a:pt x="660615" y="450732"/>
                  <a:pt x="656303" y="457200"/>
                </a:cubicBezTo>
                <a:cubicBezTo>
                  <a:pt x="650518" y="465877"/>
                  <a:pt x="640968" y="471405"/>
                  <a:pt x="634181" y="479323"/>
                </a:cubicBezTo>
                <a:cubicBezTo>
                  <a:pt x="626183" y="488654"/>
                  <a:pt x="619432" y="498987"/>
                  <a:pt x="612058" y="508819"/>
                </a:cubicBezTo>
                <a:cubicBezTo>
                  <a:pt x="609600" y="518651"/>
                  <a:pt x="609216" y="529251"/>
                  <a:pt x="604684" y="538316"/>
                </a:cubicBezTo>
                <a:cubicBezTo>
                  <a:pt x="599188" y="549309"/>
                  <a:pt x="589705" y="557812"/>
                  <a:pt x="582561" y="567813"/>
                </a:cubicBezTo>
                <a:cubicBezTo>
                  <a:pt x="577410" y="575025"/>
                  <a:pt x="572729" y="582561"/>
                  <a:pt x="567813" y="589935"/>
                </a:cubicBezTo>
                <a:cubicBezTo>
                  <a:pt x="565355" y="599767"/>
                  <a:pt x="563223" y="609687"/>
                  <a:pt x="560439" y="619432"/>
                </a:cubicBezTo>
                <a:cubicBezTo>
                  <a:pt x="558304" y="626906"/>
                  <a:pt x="552207" y="633829"/>
                  <a:pt x="553065" y="641555"/>
                </a:cubicBezTo>
                <a:cubicBezTo>
                  <a:pt x="554782" y="657006"/>
                  <a:pt x="562897" y="671052"/>
                  <a:pt x="567813" y="685800"/>
                </a:cubicBezTo>
                <a:cubicBezTo>
                  <a:pt x="625404" y="676202"/>
                  <a:pt x="643171" y="685682"/>
                  <a:pt x="678426" y="656303"/>
                </a:cubicBezTo>
                <a:cubicBezTo>
                  <a:pt x="686438" y="649627"/>
                  <a:pt x="691433" y="639246"/>
                  <a:pt x="700549" y="634181"/>
                </a:cubicBezTo>
                <a:cubicBezTo>
                  <a:pt x="714139" y="626631"/>
                  <a:pt x="730889" y="626384"/>
                  <a:pt x="744794" y="619432"/>
                </a:cubicBezTo>
                <a:cubicBezTo>
                  <a:pt x="811940" y="585859"/>
                  <a:pt x="742154" y="619014"/>
                  <a:pt x="796413" y="597310"/>
                </a:cubicBezTo>
                <a:cubicBezTo>
                  <a:pt x="890568" y="559648"/>
                  <a:pt x="806814" y="588926"/>
                  <a:pt x="892278" y="560439"/>
                </a:cubicBezTo>
                <a:cubicBezTo>
                  <a:pt x="936654" y="530853"/>
                  <a:pt x="889102" y="558185"/>
                  <a:pt x="958645" y="538316"/>
                </a:cubicBezTo>
                <a:cubicBezTo>
                  <a:pt x="1080962" y="503369"/>
                  <a:pt x="957911" y="524728"/>
                  <a:pt x="1069258" y="508819"/>
                </a:cubicBezTo>
                <a:cubicBezTo>
                  <a:pt x="1093839" y="511277"/>
                  <a:pt x="1132425" y="493869"/>
                  <a:pt x="1143000" y="516194"/>
                </a:cubicBezTo>
                <a:cubicBezTo>
                  <a:pt x="1161970" y="556242"/>
                  <a:pt x="1141357" y="604988"/>
                  <a:pt x="1135626" y="648929"/>
                </a:cubicBezTo>
                <a:cubicBezTo>
                  <a:pt x="1115357" y="804327"/>
                  <a:pt x="1124294" y="571609"/>
                  <a:pt x="1113503" y="722671"/>
                </a:cubicBezTo>
                <a:cubicBezTo>
                  <a:pt x="1111927" y="744737"/>
                  <a:pt x="1113503" y="766916"/>
                  <a:pt x="1113503" y="78903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45DEBEFB-9C53-4ACD-B47E-954E098BB4F7}"/>
              </a:ext>
            </a:extLst>
          </p:cNvPr>
          <p:cNvSpPr/>
          <p:nvPr/>
        </p:nvSpPr>
        <p:spPr>
          <a:xfrm>
            <a:off x="1467465" y="5375787"/>
            <a:ext cx="685800" cy="331839"/>
          </a:xfrm>
          <a:custGeom>
            <a:avLst/>
            <a:gdLst>
              <a:gd name="connsiteX0" fmla="*/ 0 w 685800"/>
              <a:gd name="connsiteY0" fmla="*/ 0 h 331839"/>
              <a:gd name="connsiteX1" fmla="*/ 51619 w 685800"/>
              <a:gd name="connsiteY1" fmla="*/ 7374 h 331839"/>
              <a:gd name="connsiteX2" fmla="*/ 81116 w 685800"/>
              <a:gd name="connsiteY2" fmla="*/ 36871 h 331839"/>
              <a:gd name="connsiteX3" fmla="*/ 73741 w 685800"/>
              <a:gd name="connsiteY3" fmla="*/ 103239 h 331839"/>
              <a:gd name="connsiteX4" fmla="*/ 66367 w 685800"/>
              <a:gd name="connsiteY4" fmla="*/ 125361 h 331839"/>
              <a:gd name="connsiteX5" fmla="*/ 73741 w 685800"/>
              <a:gd name="connsiteY5" fmla="*/ 154858 h 331839"/>
              <a:gd name="connsiteX6" fmla="*/ 140109 w 685800"/>
              <a:gd name="connsiteY6" fmla="*/ 147484 h 331839"/>
              <a:gd name="connsiteX7" fmla="*/ 169606 w 685800"/>
              <a:gd name="connsiteY7" fmla="*/ 140110 h 331839"/>
              <a:gd name="connsiteX8" fmla="*/ 191729 w 685800"/>
              <a:gd name="connsiteY8" fmla="*/ 117987 h 331839"/>
              <a:gd name="connsiteX9" fmla="*/ 221225 w 685800"/>
              <a:gd name="connsiteY9" fmla="*/ 103239 h 331839"/>
              <a:gd name="connsiteX10" fmla="*/ 243348 w 685800"/>
              <a:gd name="connsiteY10" fmla="*/ 88490 h 331839"/>
              <a:gd name="connsiteX11" fmla="*/ 265470 w 685800"/>
              <a:gd name="connsiteY11" fmla="*/ 81116 h 331839"/>
              <a:gd name="connsiteX12" fmla="*/ 339212 w 685800"/>
              <a:gd name="connsiteY12" fmla="*/ 66368 h 331839"/>
              <a:gd name="connsiteX13" fmla="*/ 435077 w 685800"/>
              <a:gd name="connsiteY13" fmla="*/ 51619 h 331839"/>
              <a:gd name="connsiteX14" fmla="*/ 479322 w 685800"/>
              <a:gd name="connsiteY14" fmla="*/ 58994 h 331839"/>
              <a:gd name="connsiteX15" fmla="*/ 508819 w 685800"/>
              <a:gd name="connsiteY15" fmla="*/ 66368 h 331839"/>
              <a:gd name="connsiteX16" fmla="*/ 530941 w 685800"/>
              <a:gd name="connsiteY16" fmla="*/ 117987 h 331839"/>
              <a:gd name="connsiteX17" fmla="*/ 523567 w 685800"/>
              <a:gd name="connsiteY17" fmla="*/ 199103 h 331839"/>
              <a:gd name="connsiteX18" fmla="*/ 494070 w 685800"/>
              <a:gd name="connsiteY18" fmla="*/ 228600 h 331839"/>
              <a:gd name="connsiteX19" fmla="*/ 471948 w 685800"/>
              <a:gd name="connsiteY19" fmla="*/ 280219 h 331839"/>
              <a:gd name="connsiteX20" fmla="*/ 479322 w 685800"/>
              <a:gd name="connsiteY20" fmla="*/ 309716 h 331839"/>
              <a:gd name="connsiteX21" fmla="*/ 494070 w 685800"/>
              <a:gd name="connsiteY21" fmla="*/ 324465 h 331839"/>
              <a:gd name="connsiteX22" fmla="*/ 530941 w 685800"/>
              <a:gd name="connsiteY22" fmla="*/ 331839 h 331839"/>
              <a:gd name="connsiteX23" fmla="*/ 567812 w 685800"/>
              <a:gd name="connsiteY23" fmla="*/ 324465 h 331839"/>
              <a:gd name="connsiteX24" fmla="*/ 604683 w 685800"/>
              <a:gd name="connsiteY24" fmla="*/ 287594 h 331839"/>
              <a:gd name="connsiteX25" fmla="*/ 648929 w 685800"/>
              <a:gd name="connsiteY25" fmla="*/ 265471 h 331839"/>
              <a:gd name="connsiteX26" fmla="*/ 671051 w 685800"/>
              <a:gd name="connsiteY26" fmla="*/ 258097 h 331839"/>
              <a:gd name="connsiteX27" fmla="*/ 685800 w 685800"/>
              <a:gd name="connsiteY27" fmla="*/ 250723 h 331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85800" h="331839">
                <a:moveTo>
                  <a:pt x="0" y="0"/>
                </a:moveTo>
                <a:cubicBezTo>
                  <a:pt x="17206" y="2458"/>
                  <a:pt x="35796" y="182"/>
                  <a:pt x="51619" y="7374"/>
                </a:cubicBezTo>
                <a:cubicBezTo>
                  <a:pt x="64278" y="13128"/>
                  <a:pt x="81116" y="36871"/>
                  <a:pt x="81116" y="36871"/>
                </a:cubicBezTo>
                <a:cubicBezTo>
                  <a:pt x="78658" y="58994"/>
                  <a:pt x="77400" y="81283"/>
                  <a:pt x="73741" y="103239"/>
                </a:cubicBezTo>
                <a:cubicBezTo>
                  <a:pt x="72463" y="110906"/>
                  <a:pt x="66367" y="117588"/>
                  <a:pt x="66367" y="125361"/>
                </a:cubicBezTo>
                <a:cubicBezTo>
                  <a:pt x="66367" y="135496"/>
                  <a:pt x="71283" y="145026"/>
                  <a:pt x="73741" y="154858"/>
                </a:cubicBezTo>
                <a:cubicBezTo>
                  <a:pt x="95864" y="152400"/>
                  <a:pt x="118109" y="150869"/>
                  <a:pt x="140109" y="147484"/>
                </a:cubicBezTo>
                <a:cubicBezTo>
                  <a:pt x="150126" y="145943"/>
                  <a:pt x="160806" y="145138"/>
                  <a:pt x="169606" y="140110"/>
                </a:cubicBezTo>
                <a:cubicBezTo>
                  <a:pt x="178661" y="134936"/>
                  <a:pt x="183243" y="124049"/>
                  <a:pt x="191729" y="117987"/>
                </a:cubicBezTo>
                <a:cubicBezTo>
                  <a:pt x="200674" y="111598"/>
                  <a:pt x="211681" y="108693"/>
                  <a:pt x="221225" y="103239"/>
                </a:cubicBezTo>
                <a:cubicBezTo>
                  <a:pt x="228920" y="98842"/>
                  <a:pt x="235421" y="92454"/>
                  <a:pt x="243348" y="88490"/>
                </a:cubicBezTo>
                <a:cubicBezTo>
                  <a:pt x="250300" y="85014"/>
                  <a:pt x="257896" y="82864"/>
                  <a:pt x="265470" y="81116"/>
                </a:cubicBezTo>
                <a:cubicBezTo>
                  <a:pt x="289896" y="75479"/>
                  <a:pt x="314338" y="69477"/>
                  <a:pt x="339212" y="66368"/>
                </a:cubicBezTo>
                <a:cubicBezTo>
                  <a:pt x="410643" y="57439"/>
                  <a:pt x="378773" y="62881"/>
                  <a:pt x="435077" y="51619"/>
                </a:cubicBezTo>
                <a:cubicBezTo>
                  <a:pt x="449825" y="54077"/>
                  <a:pt x="464661" y="56062"/>
                  <a:pt x="479322" y="58994"/>
                </a:cubicBezTo>
                <a:cubicBezTo>
                  <a:pt x="489260" y="60982"/>
                  <a:pt x="501033" y="59880"/>
                  <a:pt x="508819" y="66368"/>
                </a:cubicBezTo>
                <a:cubicBezTo>
                  <a:pt x="517230" y="73377"/>
                  <a:pt x="527030" y="106253"/>
                  <a:pt x="530941" y="117987"/>
                </a:cubicBezTo>
                <a:cubicBezTo>
                  <a:pt x="528483" y="145026"/>
                  <a:pt x="532153" y="173346"/>
                  <a:pt x="523567" y="199103"/>
                </a:cubicBezTo>
                <a:cubicBezTo>
                  <a:pt x="519170" y="212294"/>
                  <a:pt x="494070" y="228600"/>
                  <a:pt x="494070" y="228600"/>
                </a:cubicBezTo>
                <a:cubicBezTo>
                  <a:pt x="491191" y="234358"/>
                  <a:pt x="471948" y="269370"/>
                  <a:pt x="471948" y="280219"/>
                </a:cubicBezTo>
                <a:cubicBezTo>
                  <a:pt x="471948" y="290354"/>
                  <a:pt x="474790" y="300651"/>
                  <a:pt x="479322" y="309716"/>
                </a:cubicBezTo>
                <a:cubicBezTo>
                  <a:pt x="482431" y="315935"/>
                  <a:pt x="487680" y="321726"/>
                  <a:pt x="494070" y="324465"/>
                </a:cubicBezTo>
                <a:cubicBezTo>
                  <a:pt x="505590" y="329402"/>
                  <a:pt x="518651" y="329381"/>
                  <a:pt x="530941" y="331839"/>
                </a:cubicBezTo>
                <a:cubicBezTo>
                  <a:pt x="543231" y="329381"/>
                  <a:pt x="557064" y="330914"/>
                  <a:pt x="567812" y="324465"/>
                </a:cubicBezTo>
                <a:cubicBezTo>
                  <a:pt x="582716" y="315522"/>
                  <a:pt x="588194" y="293091"/>
                  <a:pt x="604683" y="287594"/>
                </a:cubicBezTo>
                <a:cubicBezTo>
                  <a:pt x="660294" y="269055"/>
                  <a:pt x="591743" y="294063"/>
                  <a:pt x="648929" y="265471"/>
                </a:cubicBezTo>
                <a:cubicBezTo>
                  <a:pt x="655881" y="261995"/>
                  <a:pt x="663834" y="260984"/>
                  <a:pt x="671051" y="258097"/>
                </a:cubicBezTo>
                <a:cubicBezTo>
                  <a:pt x="676154" y="256056"/>
                  <a:pt x="680884" y="253181"/>
                  <a:pt x="685800" y="2507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A77BAA2C-2AA8-4F54-A0A4-9B3B9B56B593}"/>
              </a:ext>
            </a:extLst>
          </p:cNvPr>
          <p:cNvSpPr/>
          <p:nvPr/>
        </p:nvSpPr>
        <p:spPr>
          <a:xfrm>
            <a:off x="1084006" y="6017342"/>
            <a:ext cx="413009" cy="523568"/>
          </a:xfrm>
          <a:custGeom>
            <a:avLst/>
            <a:gdLst>
              <a:gd name="connsiteX0" fmla="*/ 132736 w 413009"/>
              <a:gd name="connsiteY0" fmla="*/ 523568 h 523568"/>
              <a:gd name="connsiteX1" fmla="*/ 103239 w 413009"/>
              <a:gd name="connsiteY1" fmla="*/ 486697 h 523568"/>
              <a:gd name="connsiteX2" fmla="*/ 88491 w 413009"/>
              <a:gd name="connsiteY2" fmla="*/ 471948 h 523568"/>
              <a:gd name="connsiteX3" fmla="*/ 58994 w 413009"/>
              <a:gd name="connsiteY3" fmla="*/ 420329 h 523568"/>
              <a:gd name="connsiteX4" fmla="*/ 36871 w 413009"/>
              <a:gd name="connsiteY4" fmla="*/ 390832 h 523568"/>
              <a:gd name="connsiteX5" fmla="*/ 22123 w 413009"/>
              <a:gd name="connsiteY5" fmla="*/ 368710 h 523568"/>
              <a:gd name="connsiteX6" fmla="*/ 14749 w 413009"/>
              <a:gd name="connsiteY6" fmla="*/ 331839 h 523568"/>
              <a:gd name="connsiteX7" fmla="*/ 0 w 413009"/>
              <a:gd name="connsiteY7" fmla="*/ 265471 h 523568"/>
              <a:gd name="connsiteX8" fmla="*/ 22123 w 413009"/>
              <a:gd name="connsiteY8" fmla="*/ 103239 h 523568"/>
              <a:gd name="connsiteX9" fmla="*/ 29497 w 413009"/>
              <a:gd name="connsiteY9" fmla="*/ 81116 h 523568"/>
              <a:gd name="connsiteX10" fmla="*/ 73742 w 413009"/>
              <a:gd name="connsiteY10" fmla="*/ 58993 h 523568"/>
              <a:gd name="connsiteX11" fmla="*/ 103239 w 413009"/>
              <a:gd name="connsiteY11" fmla="*/ 44245 h 523568"/>
              <a:gd name="connsiteX12" fmla="*/ 132736 w 413009"/>
              <a:gd name="connsiteY12" fmla="*/ 14748 h 523568"/>
              <a:gd name="connsiteX13" fmla="*/ 176981 w 413009"/>
              <a:gd name="connsiteY13" fmla="*/ 0 h 523568"/>
              <a:gd name="connsiteX14" fmla="*/ 324465 w 413009"/>
              <a:gd name="connsiteY14" fmla="*/ 7374 h 523568"/>
              <a:gd name="connsiteX15" fmla="*/ 346588 w 413009"/>
              <a:gd name="connsiteY15" fmla="*/ 22123 h 523568"/>
              <a:gd name="connsiteX16" fmla="*/ 376084 w 413009"/>
              <a:gd name="connsiteY16" fmla="*/ 44245 h 523568"/>
              <a:gd name="connsiteX17" fmla="*/ 405581 w 413009"/>
              <a:gd name="connsiteY17" fmla="*/ 88490 h 523568"/>
              <a:gd name="connsiteX18" fmla="*/ 412955 w 413009"/>
              <a:gd name="connsiteY18" fmla="*/ 110613 h 523568"/>
              <a:gd name="connsiteX19" fmla="*/ 390833 w 413009"/>
              <a:gd name="connsiteY19" fmla="*/ 250723 h 523568"/>
              <a:gd name="connsiteX20" fmla="*/ 353962 w 413009"/>
              <a:gd name="connsiteY20" fmla="*/ 287593 h 523568"/>
              <a:gd name="connsiteX21" fmla="*/ 324465 w 413009"/>
              <a:gd name="connsiteY21" fmla="*/ 302342 h 523568"/>
              <a:gd name="connsiteX22" fmla="*/ 287594 w 413009"/>
              <a:gd name="connsiteY22" fmla="*/ 346587 h 523568"/>
              <a:gd name="connsiteX23" fmla="*/ 235975 w 413009"/>
              <a:gd name="connsiteY23" fmla="*/ 390832 h 523568"/>
              <a:gd name="connsiteX24" fmla="*/ 228600 w 413009"/>
              <a:gd name="connsiteY24" fmla="*/ 420329 h 523568"/>
              <a:gd name="connsiteX25" fmla="*/ 213852 w 413009"/>
              <a:gd name="connsiteY25" fmla="*/ 449826 h 523568"/>
              <a:gd name="connsiteX26" fmla="*/ 213852 w 413009"/>
              <a:gd name="connsiteY26" fmla="*/ 516193 h 52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13009" h="523568">
                <a:moveTo>
                  <a:pt x="132736" y="523568"/>
                </a:moveTo>
                <a:cubicBezTo>
                  <a:pt x="122904" y="511278"/>
                  <a:pt x="113482" y="498647"/>
                  <a:pt x="103239" y="486697"/>
                </a:cubicBezTo>
                <a:cubicBezTo>
                  <a:pt x="98714" y="481418"/>
                  <a:pt x="92834" y="477377"/>
                  <a:pt x="88491" y="471948"/>
                </a:cubicBezTo>
                <a:cubicBezTo>
                  <a:pt x="65286" y="442942"/>
                  <a:pt x="80630" y="454947"/>
                  <a:pt x="58994" y="420329"/>
                </a:cubicBezTo>
                <a:cubicBezTo>
                  <a:pt x="52480" y="409907"/>
                  <a:pt x="44015" y="400833"/>
                  <a:pt x="36871" y="390832"/>
                </a:cubicBezTo>
                <a:cubicBezTo>
                  <a:pt x="31720" y="383620"/>
                  <a:pt x="27039" y="376084"/>
                  <a:pt x="22123" y="368710"/>
                </a:cubicBezTo>
                <a:cubicBezTo>
                  <a:pt x="19665" y="356420"/>
                  <a:pt x="17468" y="344074"/>
                  <a:pt x="14749" y="331839"/>
                </a:cubicBezTo>
                <a:cubicBezTo>
                  <a:pt x="-6093" y="238048"/>
                  <a:pt x="22259" y="376754"/>
                  <a:pt x="0" y="265471"/>
                </a:cubicBezTo>
                <a:cubicBezTo>
                  <a:pt x="10950" y="68386"/>
                  <a:pt x="-13178" y="185610"/>
                  <a:pt x="22123" y="103239"/>
                </a:cubicBezTo>
                <a:cubicBezTo>
                  <a:pt x="25185" y="96094"/>
                  <a:pt x="25498" y="87781"/>
                  <a:pt x="29497" y="81116"/>
                </a:cubicBezTo>
                <a:cubicBezTo>
                  <a:pt x="42506" y="59435"/>
                  <a:pt x="50484" y="67715"/>
                  <a:pt x="73742" y="58993"/>
                </a:cubicBezTo>
                <a:cubicBezTo>
                  <a:pt x="84035" y="55133"/>
                  <a:pt x="94445" y="50841"/>
                  <a:pt x="103239" y="44245"/>
                </a:cubicBezTo>
                <a:cubicBezTo>
                  <a:pt x="114363" y="35902"/>
                  <a:pt x="119545" y="19145"/>
                  <a:pt x="132736" y="14748"/>
                </a:cubicBezTo>
                <a:lnTo>
                  <a:pt x="176981" y="0"/>
                </a:lnTo>
                <a:cubicBezTo>
                  <a:pt x="226142" y="2458"/>
                  <a:pt x="275656" y="1007"/>
                  <a:pt x="324465" y="7374"/>
                </a:cubicBezTo>
                <a:cubicBezTo>
                  <a:pt x="333253" y="8520"/>
                  <a:pt x="339376" y="16972"/>
                  <a:pt x="346588" y="22123"/>
                </a:cubicBezTo>
                <a:cubicBezTo>
                  <a:pt x="356589" y="29266"/>
                  <a:pt x="367919" y="35059"/>
                  <a:pt x="376084" y="44245"/>
                </a:cubicBezTo>
                <a:cubicBezTo>
                  <a:pt x="387860" y="57493"/>
                  <a:pt x="405581" y="88490"/>
                  <a:pt x="405581" y="88490"/>
                </a:cubicBezTo>
                <a:cubicBezTo>
                  <a:pt x="408039" y="95864"/>
                  <a:pt x="412955" y="102840"/>
                  <a:pt x="412955" y="110613"/>
                </a:cubicBezTo>
                <a:cubicBezTo>
                  <a:pt x="412955" y="138203"/>
                  <a:pt x="415203" y="215909"/>
                  <a:pt x="390833" y="250723"/>
                </a:cubicBezTo>
                <a:cubicBezTo>
                  <a:pt x="380866" y="264962"/>
                  <a:pt x="369508" y="279820"/>
                  <a:pt x="353962" y="287593"/>
                </a:cubicBezTo>
                <a:cubicBezTo>
                  <a:pt x="344130" y="292509"/>
                  <a:pt x="333410" y="295953"/>
                  <a:pt x="324465" y="302342"/>
                </a:cubicBezTo>
                <a:cubicBezTo>
                  <a:pt x="297848" y="321354"/>
                  <a:pt x="306620" y="323755"/>
                  <a:pt x="287594" y="346587"/>
                </a:cubicBezTo>
                <a:cubicBezTo>
                  <a:pt x="270476" y="367129"/>
                  <a:pt x="257674" y="374557"/>
                  <a:pt x="235975" y="390832"/>
                </a:cubicBezTo>
                <a:cubicBezTo>
                  <a:pt x="233517" y="400664"/>
                  <a:pt x="232159" y="410839"/>
                  <a:pt x="228600" y="420329"/>
                </a:cubicBezTo>
                <a:cubicBezTo>
                  <a:pt x="224740" y="430622"/>
                  <a:pt x="215524" y="438961"/>
                  <a:pt x="213852" y="449826"/>
                </a:cubicBezTo>
                <a:cubicBezTo>
                  <a:pt x="210488" y="471691"/>
                  <a:pt x="213852" y="494071"/>
                  <a:pt x="213852" y="516193"/>
                </a:cubicBezTo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54F1A460-F708-4E31-B348-7A12B8050332}"/>
              </a:ext>
            </a:extLst>
          </p:cNvPr>
          <p:cNvSpPr/>
          <p:nvPr/>
        </p:nvSpPr>
        <p:spPr>
          <a:xfrm>
            <a:off x="914400" y="5869858"/>
            <a:ext cx="176981" cy="258097"/>
          </a:xfrm>
          <a:custGeom>
            <a:avLst/>
            <a:gdLst>
              <a:gd name="connsiteX0" fmla="*/ 0 w 176981"/>
              <a:gd name="connsiteY0" fmla="*/ 0 h 258097"/>
              <a:gd name="connsiteX1" fmla="*/ 29497 w 176981"/>
              <a:gd name="connsiteY1" fmla="*/ 169607 h 258097"/>
              <a:gd name="connsiteX2" fmla="*/ 44245 w 176981"/>
              <a:gd name="connsiteY2" fmla="*/ 221226 h 258097"/>
              <a:gd name="connsiteX3" fmla="*/ 66368 w 176981"/>
              <a:gd name="connsiteY3" fmla="*/ 235974 h 258097"/>
              <a:gd name="connsiteX4" fmla="*/ 110613 w 176981"/>
              <a:gd name="connsiteY4" fmla="*/ 258097 h 258097"/>
              <a:gd name="connsiteX5" fmla="*/ 176981 w 176981"/>
              <a:gd name="connsiteY5" fmla="*/ 243348 h 258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981" h="258097">
                <a:moveTo>
                  <a:pt x="0" y="0"/>
                </a:moveTo>
                <a:cubicBezTo>
                  <a:pt x="30348" y="91047"/>
                  <a:pt x="6720" y="10170"/>
                  <a:pt x="29497" y="169607"/>
                </a:cubicBezTo>
                <a:cubicBezTo>
                  <a:pt x="29727" y="171219"/>
                  <a:pt x="40591" y="216659"/>
                  <a:pt x="44245" y="221226"/>
                </a:cubicBezTo>
                <a:cubicBezTo>
                  <a:pt x="49782" y="228147"/>
                  <a:pt x="59447" y="230437"/>
                  <a:pt x="66368" y="235974"/>
                </a:cubicBezTo>
                <a:cubicBezTo>
                  <a:pt x="96253" y="259882"/>
                  <a:pt x="62751" y="246132"/>
                  <a:pt x="110613" y="258097"/>
                </a:cubicBezTo>
                <a:lnTo>
                  <a:pt x="176981" y="24334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A4A5CBD1-52E1-4599-9B46-F2F18064ECD2}"/>
              </a:ext>
            </a:extLst>
          </p:cNvPr>
          <p:cNvSpPr/>
          <p:nvPr/>
        </p:nvSpPr>
        <p:spPr>
          <a:xfrm>
            <a:off x="1435458" y="6238568"/>
            <a:ext cx="570323" cy="243348"/>
          </a:xfrm>
          <a:custGeom>
            <a:avLst/>
            <a:gdLst>
              <a:gd name="connsiteX0" fmla="*/ 2510 w 570323"/>
              <a:gd name="connsiteY0" fmla="*/ 103238 h 243348"/>
              <a:gd name="connsiteX1" fmla="*/ 9884 w 570323"/>
              <a:gd name="connsiteY1" fmla="*/ 162232 h 243348"/>
              <a:gd name="connsiteX2" fmla="*/ 149994 w 570323"/>
              <a:gd name="connsiteY2" fmla="*/ 140109 h 243348"/>
              <a:gd name="connsiteX3" fmla="*/ 172116 w 570323"/>
              <a:gd name="connsiteY3" fmla="*/ 132735 h 243348"/>
              <a:gd name="connsiteX4" fmla="*/ 208987 w 570323"/>
              <a:gd name="connsiteY4" fmla="*/ 103238 h 243348"/>
              <a:gd name="connsiteX5" fmla="*/ 223736 w 570323"/>
              <a:gd name="connsiteY5" fmla="*/ 88490 h 243348"/>
              <a:gd name="connsiteX6" fmla="*/ 245858 w 570323"/>
              <a:gd name="connsiteY6" fmla="*/ 81116 h 243348"/>
              <a:gd name="connsiteX7" fmla="*/ 267981 w 570323"/>
              <a:gd name="connsiteY7" fmla="*/ 66367 h 243348"/>
              <a:gd name="connsiteX8" fmla="*/ 334348 w 570323"/>
              <a:gd name="connsiteY8" fmla="*/ 51619 h 243348"/>
              <a:gd name="connsiteX9" fmla="*/ 363845 w 570323"/>
              <a:gd name="connsiteY9" fmla="*/ 36871 h 243348"/>
              <a:gd name="connsiteX10" fmla="*/ 415465 w 570323"/>
              <a:gd name="connsiteY10" fmla="*/ 22122 h 243348"/>
              <a:gd name="connsiteX11" fmla="*/ 437587 w 570323"/>
              <a:gd name="connsiteY11" fmla="*/ 14748 h 243348"/>
              <a:gd name="connsiteX12" fmla="*/ 459710 w 570323"/>
              <a:gd name="connsiteY12" fmla="*/ 0 h 243348"/>
              <a:gd name="connsiteX13" fmla="*/ 518703 w 570323"/>
              <a:gd name="connsiteY13" fmla="*/ 7374 h 243348"/>
              <a:gd name="connsiteX14" fmla="*/ 526077 w 570323"/>
              <a:gd name="connsiteY14" fmla="*/ 29497 h 243348"/>
              <a:gd name="connsiteX15" fmla="*/ 511329 w 570323"/>
              <a:gd name="connsiteY15" fmla="*/ 154858 h 243348"/>
              <a:gd name="connsiteX16" fmla="*/ 496581 w 570323"/>
              <a:gd name="connsiteY16" fmla="*/ 176980 h 243348"/>
              <a:gd name="connsiteX17" fmla="*/ 526077 w 570323"/>
              <a:gd name="connsiteY17" fmla="*/ 221226 h 243348"/>
              <a:gd name="connsiteX18" fmla="*/ 548200 w 570323"/>
              <a:gd name="connsiteY18" fmla="*/ 228600 h 243348"/>
              <a:gd name="connsiteX19" fmla="*/ 570323 w 570323"/>
              <a:gd name="connsiteY19" fmla="*/ 243348 h 24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0323" h="243348">
                <a:moveTo>
                  <a:pt x="2510" y="103238"/>
                </a:moveTo>
                <a:cubicBezTo>
                  <a:pt x="4968" y="122903"/>
                  <a:pt x="-8586" y="155049"/>
                  <a:pt x="9884" y="162232"/>
                </a:cubicBezTo>
                <a:cubicBezTo>
                  <a:pt x="190282" y="232388"/>
                  <a:pt x="97657" y="171512"/>
                  <a:pt x="149994" y="140109"/>
                </a:cubicBezTo>
                <a:cubicBezTo>
                  <a:pt x="156659" y="136110"/>
                  <a:pt x="164742" y="135193"/>
                  <a:pt x="172116" y="132735"/>
                </a:cubicBezTo>
                <a:cubicBezTo>
                  <a:pt x="207728" y="97126"/>
                  <a:pt x="162475" y="140448"/>
                  <a:pt x="208987" y="103238"/>
                </a:cubicBezTo>
                <a:cubicBezTo>
                  <a:pt x="214416" y="98895"/>
                  <a:pt x="217774" y="92067"/>
                  <a:pt x="223736" y="88490"/>
                </a:cubicBezTo>
                <a:cubicBezTo>
                  <a:pt x="230401" y="84491"/>
                  <a:pt x="238484" y="83574"/>
                  <a:pt x="245858" y="81116"/>
                </a:cubicBezTo>
                <a:cubicBezTo>
                  <a:pt x="253232" y="76200"/>
                  <a:pt x="259835" y="69858"/>
                  <a:pt x="267981" y="66367"/>
                </a:cubicBezTo>
                <a:cubicBezTo>
                  <a:pt x="277093" y="62462"/>
                  <a:pt x="327786" y="52931"/>
                  <a:pt x="334348" y="51619"/>
                </a:cubicBezTo>
                <a:cubicBezTo>
                  <a:pt x="344180" y="46703"/>
                  <a:pt x="353741" y="41201"/>
                  <a:pt x="363845" y="36871"/>
                </a:cubicBezTo>
                <a:cubicBezTo>
                  <a:pt x="381521" y="29296"/>
                  <a:pt x="396761" y="27466"/>
                  <a:pt x="415465" y="22122"/>
                </a:cubicBezTo>
                <a:cubicBezTo>
                  <a:pt x="422939" y="19987"/>
                  <a:pt x="430635" y="18224"/>
                  <a:pt x="437587" y="14748"/>
                </a:cubicBezTo>
                <a:cubicBezTo>
                  <a:pt x="445514" y="10785"/>
                  <a:pt x="452336" y="4916"/>
                  <a:pt x="459710" y="0"/>
                </a:cubicBezTo>
                <a:cubicBezTo>
                  <a:pt x="479374" y="2458"/>
                  <a:pt x="500594" y="-675"/>
                  <a:pt x="518703" y="7374"/>
                </a:cubicBezTo>
                <a:cubicBezTo>
                  <a:pt x="525806" y="10531"/>
                  <a:pt x="526077" y="21724"/>
                  <a:pt x="526077" y="29497"/>
                </a:cubicBezTo>
                <a:cubicBezTo>
                  <a:pt x="526077" y="43476"/>
                  <a:pt x="527826" y="121863"/>
                  <a:pt x="511329" y="154858"/>
                </a:cubicBezTo>
                <a:cubicBezTo>
                  <a:pt x="507366" y="162785"/>
                  <a:pt x="501497" y="169606"/>
                  <a:pt x="496581" y="176980"/>
                </a:cubicBezTo>
                <a:cubicBezTo>
                  <a:pt x="504263" y="192345"/>
                  <a:pt x="509991" y="211574"/>
                  <a:pt x="526077" y="221226"/>
                </a:cubicBezTo>
                <a:cubicBezTo>
                  <a:pt x="532742" y="225225"/>
                  <a:pt x="541247" y="225124"/>
                  <a:pt x="548200" y="228600"/>
                </a:cubicBezTo>
                <a:cubicBezTo>
                  <a:pt x="556127" y="232563"/>
                  <a:pt x="570323" y="243348"/>
                  <a:pt x="570323" y="24334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477874E-15E0-4D4E-B05B-AE14C9B88C80}"/>
              </a:ext>
            </a:extLst>
          </p:cNvPr>
          <p:cNvCxnSpPr/>
          <p:nvPr/>
        </p:nvCxnSpPr>
        <p:spPr>
          <a:xfrm>
            <a:off x="899651" y="4350772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D8374663-9BB9-4843-B6AB-299B5C6113AD}"/>
              </a:ext>
            </a:extLst>
          </p:cNvPr>
          <p:cNvCxnSpPr/>
          <p:nvPr/>
        </p:nvCxnSpPr>
        <p:spPr>
          <a:xfrm>
            <a:off x="914400" y="3930443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4037569-AD4C-4F65-9AC8-5C8AA12D69A8}"/>
              </a:ext>
            </a:extLst>
          </p:cNvPr>
          <p:cNvCxnSpPr/>
          <p:nvPr/>
        </p:nvCxnSpPr>
        <p:spPr>
          <a:xfrm>
            <a:off x="899651" y="3524863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0BB6F36-274D-40A0-9F70-225981E5D586}"/>
              </a:ext>
            </a:extLst>
          </p:cNvPr>
          <p:cNvCxnSpPr/>
          <p:nvPr/>
        </p:nvCxnSpPr>
        <p:spPr>
          <a:xfrm>
            <a:off x="899651" y="3163527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4ABD1DC-7A5B-48D9-9091-6C48979B4361}"/>
              </a:ext>
            </a:extLst>
          </p:cNvPr>
          <p:cNvCxnSpPr/>
          <p:nvPr/>
        </p:nvCxnSpPr>
        <p:spPr>
          <a:xfrm>
            <a:off x="899651" y="2831688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76D02054-3D03-4AEC-B8AF-DC0A87F9ADE3}"/>
              </a:ext>
            </a:extLst>
          </p:cNvPr>
          <p:cNvCxnSpPr/>
          <p:nvPr/>
        </p:nvCxnSpPr>
        <p:spPr>
          <a:xfrm>
            <a:off x="899651" y="2573591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5F5DB47F-6128-4BAB-ABF3-F7B2D5B1FE8F}"/>
              </a:ext>
            </a:extLst>
          </p:cNvPr>
          <p:cNvCxnSpPr/>
          <p:nvPr/>
        </p:nvCxnSpPr>
        <p:spPr>
          <a:xfrm>
            <a:off x="899651" y="2160637"/>
            <a:ext cx="12098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80F5056F-9590-40A8-9CE7-64B508837CC9}"/>
              </a:ext>
            </a:extLst>
          </p:cNvPr>
          <p:cNvSpPr/>
          <p:nvPr/>
        </p:nvSpPr>
        <p:spPr>
          <a:xfrm>
            <a:off x="892091" y="2846436"/>
            <a:ext cx="870342" cy="32077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091C51EC-D58B-4AA2-9988-A1DFC3A5C84A}"/>
              </a:ext>
            </a:extLst>
          </p:cNvPr>
          <p:cNvCxnSpPr/>
          <p:nvPr/>
        </p:nvCxnSpPr>
        <p:spPr>
          <a:xfrm>
            <a:off x="530275" y="2042650"/>
            <a:ext cx="0" cy="44392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DEA9462A-14FC-41FE-86D2-1109E5E77558}"/>
              </a:ext>
            </a:extLst>
          </p:cNvPr>
          <p:cNvSpPr txBox="1"/>
          <p:nvPr/>
        </p:nvSpPr>
        <p:spPr>
          <a:xfrm rot="16200000">
            <a:off x="-771556" y="4051831"/>
            <a:ext cx="2234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Profondeur/Epaisseur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D729D5-FF26-499D-AEC9-E404016AADE7}"/>
              </a:ext>
            </a:extLst>
          </p:cNvPr>
          <p:cNvSpPr/>
          <p:nvPr/>
        </p:nvSpPr>
        <p:spPr>
          <a:xfrm>
            <a:off x="892089" y="1961534"/>
            <a:ext cx="1563511" cy="320777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C3B4292-BDD8-46E0-B837-CD3E96173962}"/>
              </a:ext>
            </a:extLst>
          </p:cNvPr>
          <p:cNvCxnSpPr/>
          <p:nvPr/>
        </p:nvCxnSpPr>
        <p:spPr>
          <a:xfrm>
            <a:off x="3687097" y="5272548"/>
            <a:ext cx="4122174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3F59C5F5-4B8F-4F33-9B29-45710382C5C9}"/>
              </a:ext>
            </a:extLst>
          </p:cNvPr>
          <p:cNvSpPr txBox="1"/>
          <p:nvPr/>
        </p:nvSpPr>
        <p:spPr>
          <a:xfrm>
            <a:off x="4105604" y="5343561"/>
            <a:ext cx="52298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Roches souvent anciennes, très déformées, </a:t>
            </a:r>
            <a:r>
              <a:rPr lang="fr-FR" sz="2400" dirty="0" err="1"/>
              <a:t>métamophosées</a:t>
            </a:r>
            <a:r>
              <a:rPr lang="fr-FR" sz="2400" dirty="0"/>
              <a:t> + magmatisme </a:t>
            </a:r>
          </a:p>
          <a:p>
            <a:r>
              <a:rPr lang="fr-FR" sz="2400" dirty="0">
                <a:solidFill>
                  <a:srgbClr val="FF0000"/>
                </a:solidFill>
              </a:rPr>
              <a:t>=&gt; Phase(s) orogénique(s) ancienne(s)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84B32C7-7073-42B4-8956-7AA606C10C58}"/>
              </a:ext>
            </a:extLst>
          </p:cNvPr>
          <p:cNvSpPr txBox="1"/>
          <p:nvPr/>
        </p:nvSpPr>
        <p:spPr>
          <a:xfrm>
            <a:off x="2759069" y="5736499"/>
            <a:ext cx="90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Socle</a:t>
            </a:r>
            <a:r>
              <a:rPr lang="fr-FR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1520CA9-5FA7-463F-A178-B679B83405F2}"/>
              </a:ext>
            </a:extLst>
          </p:cNvPr>
          <p:cNvSpPr txBox="1"/>
          <p:nvPr/>
        </p:nvSpPr>
        <p:spPr>
          <a:xfrm>
            <a:off x="2293374" y="3340197"/>
            <a:ext cx="2126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C000"/>
                </a:solidFill>
              </a:rPr>
              <a:t>Couverture</a:t>
            </a:r>
          </a:p>
          <a:p>
            <a:pPr algn="ctr"/>
            <a:r>
              <a:rPr lang="fr-FR" sz="2400" b="1" dirty="0">
                <a:solidFill>
                  <a:srgbClr val="FFC000"/>
                </a:solidFill>
              </a:rPr>
              <a:t>(sédimentaire) 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5BF3F023-C80E-4878-AE6A-ACAF1E7A97F1}"/>
              </a:ext>
            </a:extLst>
          </p:cNvPr>
          <p:cNvCxnSpPr/>
          <p:nvPr/>
        </p:nvCxnSpPr>
        <p:spPr>
          <a:xfrm>
            <a:off x="1762433" y="3937817"/>
            <a:ext cx="0" cy="412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7FE6996D-E959-4CA1-A712-9EBF02F61184}"/>
              </a:ext>
            </a:extLst>
          </p:cNvPr>
          <p:cNvCxnSpPr/>
          <p:nvPr/>
        </p:nvCxnSpPr>
        <p:spPr>
          <a:xfrm>
            <a:off x="1231492" y="4350772"/>
            <a:ext cx="0" cy="412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627B6531-B4B4-43EC-94E9-695DE010AB6F}"/>
              </a:ext>
            </a:extLst>
          </p:cNvPr>
          <p:cNvCxnSpPr/>
          <p:nvPr/>
        </p:nvCxnSpPr>
        <p:spPr>
          <a:xfrm>
            <a:off x="1283137" y="3524863"/>
            <a:ext cx="0" cy="412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F2AF9481-8A69-43D5-A2AD-C9B6B1F28C6C}"/>
              </a:ext>
            </a:extLst>
          </p:cNvPr>
          <p:cNvCxnSpPr>
            <a:cxnSpLocks/>
          </p:cNvCxnSpPr>
          <p:nvPr/>
        </p:nvCxnSpPr>
        <p:spPr>
          <a:xfrm>
            <a:off x="1762433" y="3185649"/>
            <a:ext cx="0" cy="339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ZoneTexte 45">
            <a:extLst>
              <a:ext uri="{FF2B5EF4-FFF2-40B4-BE49-F238E27FC236}">
                <a16:creationId xmlns:a16="http://schemas.microsoft.com/office/drawing/2014/main" id="{4FF50E30-BC38-4CF8-9836-26FF7D3ED66E}"/>
              </a:ext>
            </a:extLst>
          </p:cNvPr>
          <p:cNvSpPr txBox="1"/>
          <p:nvPr/>
        </p:nvSpPr>
        <p:spPr>
          <a:xfrm>
            <a:off x="4158564" y="4753833"/>
            <a:ext cx="3322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Discordance majeure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AD3EDB0-2487-4535-996F-A25966CC0988}"/>
              </a:ext>
            </a:extLst>
          </p:cNvPr>
          <p:cNvSpPr txBox="1"/>
          <p:nvPr/>
        </p:nvSpPr>
        <p:spPr>
          <a:xfrm>
            <a:off x="4351441" y="2676309"/>
            <a:ext cx="42404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Roches sédimentaires (et/ou volcanique)</a:t>
            </a:r>
            <a:endParaRPr lang="fr-FR" sz="2400" dirty="0">
              <a:solidFill>
                <a:srgbClr val="FF0000"/>
              </a:solidFill>
            </a:endParaRPr>
          </a:p>
          <a:p>
            <a:r>
              <a:rPr lang="fr-FR" sz="2400" dirty="0"/>
              <a:t>plus jeunes et moyennement déformées</a:t>
            </a:r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D1732B61-EE33-40C6-8DB8-002AEA17066F}"/>
              </a:ext>
            </a:extLst>
          </p:cNvPr>
          <p:cNvCxnSpPr/>
          <p:nvPr/>
        </p:nvCxnSpPr>
        <p:spPr>
          <a:xfrm flipV="1">
            <a:off x="3134032" y="4144294"/>
            <a:ext cx="0" cy="98814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07B84C75-5C87-4392-9A3A-EAA3BAD8792E}"/>
              </a:ext>
            </a:extLst>
          </p:cNvPr>
          <p:cNvCxnSpPr>
            <a:cxnSpLocks/>
          </p:cNvCxnSpPr>
          <p:nvPr/>
        </p:nvCxnSpPr>
        <p:spPr>
          <a:xfrm flipV="1">
            <a:off x="3119284" y="1961534"/>
            <a:ext cx="0" cy="137866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187D95E6-7274-4B0E-9733-AAB456FCFB1A}"/>
              </a:ext>
            </a:extLst>
          </p:cNvPr>
          <p:cNvCxnSpPr>
            <a:cxnSpLocks/>
          </p:cNvCxnSpPr>
          <p:nvPr/>
        </p:nvCxnSpPr>
        <p:spPr>
          <a:xfrm flipV="1">
            <a:off x="3134032" y="5353662"/>
            <a:ext cx="0" cy="38283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97DA6D4A-7105-4988-BC1B-8595BDF05113}"/>
              </a:ext>
            </a:extLst>
          </p:cNvPr>
          <p:cNvCxnSpPr>
            <a:cxnSpLocks/>
          </p:cNvCxnSpPr>
          <p:nvPr/>
        </p:nvCxnSpPr>
        <p:spPr>
          <a:xfrm flipV="1">
            <a:off x="3148781" y="6135949"/>
            <a:ext cx="0" cy="38283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573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510663A-8955-416E-B921-8DBD834DDF88}"/>
              </a:ext>
            </a:extLst>
          </p:cNvPr>
          <p:cNvSpPr txBox="1"/>
          <p:nvPr/>
        </p:nvSpPr>
        <p:spPr>
          <a:xfrm>
            <a:off x="2415084" y="1021752"/>
            <a:ext cx="4604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Tectonique de socle vs. couverture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F7C96E-8BAB-4456-AC44-39F869883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2" y="1553479"/>
            <a:ext cx="5574799" cy="19538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28F5992-34E0-4FA2-925E-ACDE80665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9870"/>
            <a:ext cx="6132538" cy="223566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A08C63-60EB-44FA-8EDD-DF7D467EDB58}"/>
              </a:ext>
            </a:extLst>
          </p:cNvPr>
          <p:cNvSpPr txBox="1"/>
          <p:nvPr/>
        </p:nvSpPr>
        <p:spPr>
          <a:xfrm>
            <a:off x="5807569" y="1562440"/>
            <a:ext cx="3111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Tectonique de socle: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Pas de découplage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Pas de décollement entre socle et couverture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Tectonique continue entre socle et couverture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D32DF2E-90B5-42E7-94A5-5C6CF64E8FF3}"/>
              </a:ext>
            </a:extLst>
          </p:cNvPr>
          <p:cNvSpPr txBox="1"/>
          <p:nvPr/>
        </p:nvSpPr>
        <p:spPr>
          <a:xfrm flipH="1">
            <a:off x="6932214" y="3378150"/>
            <a:ext cx="862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vs.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03A42CA-2A7A-49D9-AEF8-9033E739ACF1}"/>
              </a:ext>
            </a:extLst>
          </p:cNvPr>
          <p:cNvSpPr txBox="1"/>
          <p:nvPr/>
        </p:nvSpPr>
        <p:spPr>
          <a:xfrm>
            <a:off x="5942374" y="4024310"/>
            <a:ext cx="3111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Tectonique de couverture: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Découplage socle/couverture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Présence d’un décollement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dirty="0"/>
              <a:t>Tectonique affectent uniquement la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837872" y="3330092"/>
            <a:ext cx="3456264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NB: en anglais </a:t>
            </a:r>
            <a:r>
              <a:rPr lang="fr-FR" i="1" dirty="0" err="1">
                <a:solidFill>
                  <a:schemeClr val="tx1"/>
                </a:solidFill>
              </a:rPr>
              <a:t>thick</a:t>
            </a:r>
            <a:r>
              <a:rPr lang="fr-FR" i="1" dirty="0">
                <a:solidFill>
                  <a:schemeClr val="tx1"/>
                </a:solidFill>
              </a:rPr>
              <a:t>-skin </a:t>
            </a:r>
            <a:r>
              <a:rPr lang="fr-FR" i="1" dirty="0" err="1">
                <a:solidFill>
                  <a:schemeClr val="tx1"/>
                </a:solidFill>
              </a:rPr>
              <a:t>tectonic</a:t>
            </a:r>
            <a:r>
              <a:rPr lang="fr-FR" dirty="0">
                <a:solidFill>
                  <a:schemeClr val="tx1"/>
                </a:solidFill>
              </a:rPr>
              <a:t> (tectonique de peau épaisse)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FC9994-F722-4D9F-8A59-2C3628948D1C}"/>
              </a:ext>
            </a:extLst>
          </p:cNvPr>
          <p:cNvSpPr/>
          <p:nvPr/>
        </p:nvSpPr>
        <p:spPr>
          <a:xfrm>
            <a:off x="1175857" y="6219175"/>
            <a:ext cx="345486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NB: en anglais </a:t>
            </a:r>
            <a:r>
              <a:rPr lang="fr-FR" i="1" dirty="0" err="1">
                <a:solidFill>
                  <a:schemeClr val="tx1"/>
                </a:solidFill>
              </a:rPr>
              <a:t>thin</a:t>
            </a:r>
            <a:r>
              <a:rPr lang="fr-FR" i="1" dirty="0">
                <a:solidFill>
                  <a:schemeClr val="tx1"/>
                </a:solidFill>
              </a:rPr>
              <a:t>-skin </a:t>
            </a:r>
            <a:r>
              <a:rPr lang="fr-FR" i="1" dirty="0" err="1">
                <a:solidFill>
                  <a:schemeClr val="tx1"/>
                </a:solidFill>
              </a:rPr>
              <a:t>tectonic</a:t>
            </a:r>
            <a:r>
              <a:rPr lang="fr-FR" dirty="0">
                <a:solidFill>
                  <a:schemeClr val="tx1"/>
                </a:solidFill>
              </a:rPr>
              <a:t> (tectonique de peau fine)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04FFF7-6FC8-47E5-892D-B6AE0F8B719C}"/>
              </a:ext>
            </a:extLst>
          </p:cNvPr>
          <p:cNvSpPr txBox="1"/>
          <p:nvPr/>
        </p:nvSpPr>
        <p:spPr>
          <a:xfrm>
            <a:off x="0" y="6312019"/>
            <a:ext cx="11208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/>
              <a:t>Figures: JP Brun </a:t>
            </a:r>
          </a:p>
          <a:p>
            <a:r>
              <a:rPr lang="fr-FR" sz="1100" dirty="0"/>
              <a:t>(Univ Rennes)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131596D-FE5C-4555-B798-D7C2280D7C36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</p:spTree>
    <p:extLst>
      <p:ext uri="{BB962C8B-B14F-4D97-AF65-F5344CB8AC3E}">
        <p14:creationId xmlns:p14="http://schemas.microsoft.com/office/powerpoint/2010/main" val="3740758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592174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5991756" y="6138021"/>
            <a:ext cx="1842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Rime et al. (2019)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A46DE5-31E2-4203-977D-3D8FC57BC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11" y="892315"/>
            <a:ext cx="8037103" cy="596568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FC46826B-DD4A-40E5-A24F-370C2B3A3CE5}"/>
              </a:ext>
            </a:extLst>
          </p:cNvPr>
          <p:cNvSpPr txBox="1"/>
          <p:nvPr/>
        </p:nvSpPr>
        <p:spPr>
          <a:xfrm>
            <a:off x="7452127" y="176673"/>
            <a:ext cx="16918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/>
              <a:t>Exemple </a:t>
            </a:r>
          </a:p>
          <a:p>
            <a:pPr algn="ctr"/>
            <a:r>
              <a:rPr lang="fr-FR" sz="3200" dirty="0"/>
              <a:t>du Jura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29ACFD-E244-438F-8FDD-2C2DFD9CD8C9}"/>
              </a:ext>
            </a:extLst>
          </p:cNvPr>
          <p:cNvSpPr txBox="1"/>
          <p:nvPr/>
        </p:nvSpPr>
        <p:spPr>
          <a:xfrm>
            <a:off x="7930612" y="5999521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</p:spTree>
    <p:extLst>
      <p:ext uri="{BB962C8B-B14F-4D97-AF65-F5344CB8AC3E}">
        <p14:creationId xmlns:p14="http://schemas.microsoft.com/office/powerpoint/2010/main" val="3716687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72C501-83DE-400C-B020-2C3BAC739E6D}"/>
              </a:ext>
            </a:extLst>
          </p:cNvPr>
          <p:cNvSpPr txBox="1"/>
          <p:nvPr/>
        </p:nvSpPr>
        <p:spPr>
          <a:xfrm>
            <a:off x="5479492" y="1070893"/>
            <a:ext cx="2896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Exemple du Jura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B4CE13-A482-4B25-ADA3-0929E3409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76" y="875491"/>
            <a:ext cx="4248935" cy="5886644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39F0A80-FC1A-47FD-B76C-90702F32DBDC}"/>
              </a:ext>
            </a:extLst>
          </p:cNvPr>
          <p:cNvSpPr/>
          <p:nvPr/>
        </p:nvSpPr>
        <p:spPr>
          <a:xfrm>
            <a:off x="1290984" y="5861949"/>
            <a:ext cx="1386349" cy="145441"/>
          </a:xfrm>
          <a:custGeom>
            <a:avLst/>
            <a:gdLst>
              <a:gd name="connsiteX0" fmla="*/ 0 w 1386349"/>
              <a:gd name="connsiteY0" fmla="*/ 86447 h 145441"/>
              <a:gd name="connsiteX1" fmla="*/ 44245 w 1386349"/>
              <a:gd name="connsiteY1" fmla="*/ 49576 h 145441"/>
              <a:gd name="connsiteX2" fmla="*/ 73742 w 1386349"/>
              <a:gd name="connsiteY2" fmla="*/ 42202 h 145441"/>
              <a:gd name="connsiteX3" fmla="*/ 95865 w 1386349"/>
              <a:gd name="connsiteY3" fmla="*/ 34828 h 145441"/>
              <a:gd name="connsiteX4" fmla="*/ 221226 w 1386349"/>
              <a:gd name="connsiteY4" fmla="*/ 20080 h 145441"/>
              <a:gd name="connsiteX5" fmla="*/ 243349 w 1386349"/>
              <a:gd name="connsiteY5" fmla="*/ 42202 h 145441"/>
              <a:gd name="connsiteX6" fmla="*/ 287594 w 1386349"/>
              <a:gd name="connsiteY6" fmla="*/ 56950 h 145441"/>
              <a:gd name="connsiteX7" fmla="*/ 309716 w 1386349"/>
              <a:gd name="connsiteY7" fmla="*/ 71699 h 145441"/>
              <a:gd name="connsiteX8" fmla="*/ 427703 w 1386349"/>
              <a:gd name="connsiteY8" fmla="*/ 71699 h 145441"/>
              <a:gd name="connsiteX9" fmla="*/ 449826 w 1386349"/>
              <a:gd name="connsiteY9" fmla="*/ 64325 h 145441"/>
              <a:gd name="connsiteX10" fmla="*/ 479323 w 1386349"/>
              <a:gd name="connsiteY10" fmla="*/ 34828 h 145441"/>
              <a:gd name="connsiteX11" fmla="*/ 508820 w 1386349"/>
              <a:gd name="connsiteY11" fmla="*/ 27454 h 145441"/>
              <a:gd name="connsiteX12" fmla="*/ 597310 w 1386349"/>
              <a:gd name="connsiteY12" fmla="*/ 34828 h 145441"/>
              <a:gd name="connsiteX13" fmla="*/ 619433 w 1386349"/>
              <a:gd name="connsiteY13" fmla="*/ 49576 h 145441"/>
              <a:gd name="connsiteX14" fmla="*/ 641555 w 1386349"/>
              <a:gd name="connsiteY14" fmla="*/ 56950 h 145441"/>
              <a:gd name="connsiteX15" fmla="*/ 656303 w 1386349"/>
              <a:gd name="connsiteY15" fmla="*/ 71699 h 145441"/>
              <a:gd name="connsiteX16" fmla="*/ 796413 w 1386349"/>
              <a:gd name="connsiteY16" fmla="*/ 71699 h 145441"/>
              <a:gd name="connsiteX17" fmla="*/ 862781 w 1386349"/>
              <a:gd name="connsiteY17" fmla="*/ 42202 h 145441"/>
              <a:gd name="connsiteX18" fmla="*/ 951271 w 1386349"/>
              <a:gd name="connsiteY18" fmla="*/ 49576 h 145441"/>
              <a:gd name="connsiteX19" fmla="*/ 980768 w 1386349"/>
              <a:gd name="connsiteY19" fmla="*/ 71699 h 145441"/>
              <a:gd name="connsiteX20" fmla="*/ 1010265 w 1386349"/>
              <a:gd name="connsiteY20" fmla="*/ 86447 h 145441"/>
              <a:gd name="connsiteX21" fmla="*/ 1025013 w 1386349"/>
              <a:gd name="connsiteY21" fmla="*/ 101196 h 145441"/>
              <a:gd name="connsiteX22" fmla="*/ 1076633 w 1386349"/>
              <a:gd name="connsiteY22" fmla="*/ 130692 h 145441"/>
              <a:gd name="connsiteX23" fmla="*/ 1179871 w 1386349"/>
              <a:gd name="connsiteY23" fmla="*/ 123318 h 145441"/>
              <a:gd name="connsiteX24" fmla="*/ 1231491 w 1386349"/>
              <a:gd name="connsiteY24" fmla="*/ 108570 h 145441"/>
              <a:gd name="connsiteX25" fmla="*/ 1260987 w 1386349"/>
              <a:gd name="connsiteY25" fmla="*/ 101196 h 145441"/>
              <a:gd name="connsiteX26" fmla="*/ 1297858 w 1386349"/>
              <a:gd name="connsiteY26" fmla="*/ 108570 h 145441"/>
              <a:gd name="connsiteX27" fmla="*/ 1356852 w 1386349"/>
              <a:gd name="connsiteY27" fmla="*/ 123318 h 145441"/>
              <a:gd name="connsiteX28" fmla="*/ 1386349 w 1386349"/>
              <a:gd name="connsiteY28" fmla="*/ 145441 h 14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86349" h="145441">
                <a:moveTo>
                  <a:pt x="0" y="86447"/>
                </a:moveTo>
                <a:cubicBezTo>
                  <a:pt x="14748" y="74157"/>
                  <a:pt x="27783" y="59453"/>
                  <a:pt x="44245" y="49576"/>
                </a:cubicBezTo>
                <a:cubicBezTo>
                  <a:pt x="52936" y="44362"/>
                  <a:pt x="63997" y="44986"/>
                  <a:pt x="73742" y="42202"/>
                </a:cubicBezTo>
                <a:cubicBezTo>
                  <a:pt x="81216" y="40067"/>
                  <a:pt x="88491" y="37286"/>
                  <a:pt x="95865" y="34828"/>
                </a:cubicBezTo>
                <a:cubicBezTo>
                  <a:pt x="128523" y="-14161"/>
                  <a:pt x="112559" y="-4068"/>
                  <a:pt x="221226" y="20080"/>
                </a:cubicBezTo>
                <a:cubicBezTo>
                  <a:pt x="231406" y="22342"/>
                  <a:pt x="234233" y="37138"/>
                  <a:pt x="243349" y="42202"/>
                </a:cubicBezTo>
                <a:cubicBezTo>
                  <a:pt x="256939" y="49752"/>
                  <a:pt x="287594" y="56950"/>
                  <a:pt x="287594" y="56950"/>
                </a:cubicBezTo>
                <a:cubicBezTo>
                  <a:pt x="294968" y="61866"/>
                  <a:pt x="301789" y="67735"/>
                  <a:pt x="309716" y="71699"/>
                </a:cubicBezTo>
                <a:cubicBezTo>
                  <a:pt x="347067" y="90375"/>
                  <a:pt x="386663" y="74856"/>
                  <a:pt x="427703" y="71699"/>
                </a:cubicBezTo>
                <a:cubicBezTo>
                  <a:pt x="435077" y="69241"/>
                  <a:pt x="443501" y="68843"/>
                  <a:pt x="449826" y="64325"/>
                </a:cubicBezTo>
                <a:cubicBezTo>
                  <a:pt x="461141" y="56243"/>
                  <a:pt x="465833" y="38200"/>
                  <a:pt x="479323" y="34828"/>
                </a:cubicBezTo>
                <a:lnTo>
                  <a:pt x="508820" y="27454"/>
                </a:lnTo>
                <a:cubicBezTo>
                  <a:pt x="538317" y="29912"/>
                  <a:pt x="568286" y="29023"/>
                  <a:pt x="597310" y="34828"/>
                </a:cubicBezTo>
                <a:cubicBezTo>
                  <a:pt x="606001" y="36566"/>
                  <a:pt x="611506" y="45613"/>
                  <a:pt x="619433" y="49576"/>
                </a:cubicBezTo>
                <a:cubicBezTo>
                  <a:pt x="626385" y="53052"/>
                  <a:pt x="634181" y="54492"/>
                  <a:pt x="641555" y="56950"/>
                </a:cubicBezTo>
                <a:cubicBezTo>
                  <a:pt x="646471" y="61866"/>
                  <a:pt x="650341" y="68122"/>
                  <a:pt x="656303" y="71699"/>
                </a:cubicBezTo>
                <a:cubicBezTo>
                  <a:pt x="691855" y="93031"/>
                  <a:pt x="792103" y="71968"/>
                  <a:pt x="796413" y="71699"/>
                </a:cubicBezTo>
                <a:cubicBezTo>
                  <a:pt x="849066" y="54147"/>
                  <a:pt x="827723" y="65573"/>
                  <a:pt x="862781" y="42202"/>
                </a:cubicBezTo>
                <a:cubicBezTo>
                  <a:pt x="892278" y="44660"/>
                  <a:pt x="922556" y="42397"/>
                  <a:pt x="951271" y="49576"/>
                </a:cubicBezTo>
                <a:cubicBezTo>
                  <a:pt x="963194" y="52557"/>
                  <a:pt x="970346" y="65185"/>
                  <a:pt x="980768" y="71699"/>
                </a:cubicBezTo>
                <a:cubicBezTo>
                  <a:pt x="990090" y="77525"/>
                  <a:pt x="1000433" y="81531"/>
                  <a:pt x="1010265" y="86447"/>
                </a:cubicBezTo>
                <a:cubicBezTo>
                  <a:pt x="1015181" y="91363"/>
                  <a:pt x="1019584" y="96853"/>
                  <a:pt x="1025013" y="101196"/>
                </a:cubicBezTo>
                <a:cubicBezTo>
                  <a:pt x="1042382" y="115092"/>
                  <a:pt x="1056450" y="120601"/>
                  <a:pt x="1076633" y="130692"/>
                </a:cubicBezTo>
                <a:cubicBezTo>
                  <a:pt x="1111046" y="128234"/>
                  <a:pt x="1145582" y="127128"/>
                  <a:pt x="1179871" y="123318"/>
                </a:cubicBezTo>
                <a:cubicBezTo>
                  <a:pt x="1198731" y="121222"/>
                  <a:pt x="1213695" y="113654"/>
                  <a:pt x="1231491" y="108570"/>
                </a:cubicBezTo>
                <a:cubicBezTo>
                  <a:pt x="1241236" y="105786"/>
                  <a:pt x="1251155" y="103654"/>
                  <a:pt x="1260987" y="101196"/>
                </a:cubicBezTo>
                <a:cubicBezTo>
                  <a:pt x="1273277" y="103654"/>
                  <a:pt x="1285645" y="105752"/>
                  <a:pt x="1297858" y="108570"/>
                </a:cubicBezTo>
                <a:cubicBezTo>
                  <a:pt x="1317609" y="113128"/>
                  <a:pt x="1356852" y="123318"/>
                  <a:pt x="1356852" y="123318"/>
                </a:cubicBezTo>
                <a:cubicBezTo>
                  <a:pt x="1375487" y="141954"/>
                  <a:pt x="1365381" y="134958"/>
                  <a:pt x="1386349" y="145441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C9CDCD-C133-41A3-9CF3-25EB7EE77D18}"/>
              </a:ext>
            </a:extLst>
          </p:cNvPr>
          <p:cNvSpPr txBox="1"/>
          <p:nvPr/>
        </p:nvSpPr>
        <p:spPr>
          <a:xfrm>
            <a:off x="5307702" y="5934670"/>
            <a:ext cx="39265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Roches « cristallines » </a:t>
            </a:r>
          </a:p>
          <a:p>
            <a:r>
              <a:rPr lang="fr-FR" dirty="0"/>
              <a:t>(= </a:t>
            </a:r>
            <a:r>
              <a:rPr lang="fr-FR" dirty="0" err="1"/>
              <a:t>magmatiques+métamorphiques</a:t>
            </a:r>
            <a:r>
              <a:rPr lang="fr-FR" dirty="0"/>
              <a:t>) </a:t>
            </a:r>
          </a:p>
          <a:p>
            <a:r>
              <a:rPr lang="fr-FR" dirty="0"/>
              <a:t>+ sédiments anciens </a:t>
            </a:r>
            <a:r>
              <a:rPr lang="fr-FR" dirty="0" err="1"/>
              <a:t>Permo</a:t>
            </a:r>
            <a:r>
              <a:rPr lang="fr-FR" dirty="0"/>
              <a:t>-Carbonifère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2782060" y="1003456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5990B1-5A03-4C34-84A7-9784FF9A0068}"/>
              </a:ext>
            </a:extLst>
          </p:cNvPr>
          <p:cNvSpPr txBox="1"/>
          <p:nvPr/>
        </p:nvSpPr>
        <p:spPr>
          <a:xfrm>
            <a:off x="5479492" y="2823021"/>
            <a:ext cx="33346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Roches sédimentaires plus jeunes</a:t>
            </a:r>
          </a:p>
          <a:p>
            <a:r>
              <a:rPr lang="fr-FR" dirty="0"/>
              <a:t>(Trias à Oligo-Miocène)</a:t>
            </a:r>
          </a:p>
          <a:p>
            <a:r>
              <a:rPr lang="fr-FR" dirty="0"/>
              <a:t>principalement carbonatées</a:t>
            </a:r>
          </a:p>
          <a:p>
            <a:r>
              <a:rPr lang="fr-FR" dirty="0"/>
              <a:t>(= calcaires + calcaires argileux)</a:t>
            </a:r>
          </a:p>
        </p:txBody>
      </p:sp>
      <p:sp>
        <p:nvSpPr>
          <p:cNvPr id="14" name="Accolade fermante 13">
            <a:extLst>
              <a:ext uri="{FF2B5EF4-FFF2-40B4-BE49-F238E27FC236}">
                <a16:creationId xmlns:a16="http://schemas.microsoft.com/office/drawing/2014/main" id="{28213B01-BC57-45F8-A028-7EC9D804664B}"/>
              </a:ext>
            </a:extLst>
          </p:cNvPr>
          <p:cNvSpPr/>
          <p:nvPr/>
        </p:nvSpPr>
        <p:spPr>
          <a:xfrm>
            <a:off x="4759034" y="1045059"/>
            <a:ext cx="213694" cy="486377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5247BBA2-446F-47ED-8587-6B8024176C56}"/>
              </a:ext>
            </a:extLst>
          </p:cNvPr>
          <p:cNvSpPr/>
          <p:nvPr/>
        </p:nvSpPr>
        <p:spPr>
          <a:xfrm>
            <a:off x="4768585" y="5977027"/>
            <a:ext cx="204143" cy="83861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8390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72C501-83DE-400C-B020-2C3BAC739E6D}"/>
              </a:ext>
            </a:extLst>
          </p:cNvPr>
          <p:cNvSpPr txBox="1"/>
          <p:nvPr/>
        </p:nvSpPr>
        <p:spPr>
          <a:xfrm>
            <a:off x="5479492" y="1070893"/>
            <a:ext cx="2896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Exemple du Jura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B4CE13-A482-4B25-ADA3-0929E3409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76" y="875491"/>
            <a:ext cx="4248935" cy="5886644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39F0A80-FC1A-47FD-B76C-90702F32DBDC}"/>
              </a:ext>
            </a:extLst>
          </p:cNvPr>
          <p:cNvSpPr/>
          <p:nvPr/>
        </p:nvSpPr>
        <p:spPr>
          <a:xfrm>
            <a:off x="1290984" y="5861949"/>
            <a:ext cx="1386349" cy="145441"/>
          </a:xfrm>
          <a:custGeom>
            <a:avLst/>
            <a:gdLst>
              <a:gd name="connsiteX0" fmla="*/ 0 w 1386349"/>
              <a:gd name="connsiteY0" fmla="*/ 86447 h 145441"/>
              <a:gd name="connsiteX1" fmla="*/ 44245 w 1386349"/>
              <a:gd name="connsiteY1" fmla="*/ 49576 h 145441"/>
              <a:gd name="connsiteX2" fmla="*/ 73742 w 1386349"/>
              <a:gd name="connsiteY2" fmla="*/ 42202 h 145441"/>
              <a:gd name="connsiteX3" fmla="*/ 95865 w 1386349"/>
              <a:gd name="connsiteY3" fmla="*/ 34828 h 145441"/>
              <a:gd name="connsiteX4" fmla="*/ 221226 w 1386349"/>
              <a:gd name="connsiteY4" fmla="*/ 20080 h 145441"/>
              <a:gd name="connsiteX5" fmla="*/ 243349 w 1386349"/>
              <a:gd name="connsiteY5" fmla="*/ 42202 h 145441"/>
              <a:gd name="connsiteX6" fmla="*/ 287594 w 1386349"/>
              <a:gd name="connsiteY6" fmla="*/ 56950 h 145441"/>
              <a:gd name="connsiteX7" fmla="*/ 309716 w 1386349"/>
              <a:gd name="connsiteY7" fmla="*/ 71699 h 145441"/>
              <a:gd name="connsiteX8" fmla="*/ 427703 w 1386349"/>
              <a:gd name="connsiteY8" fmla="*/ 71699 h 145441"/>
              <a:gd name="connsiteX9" fmla="*/ 449826 w 1386349"/>
              <a:gd name="connsiteY9" fmla="*/ 64325 h 145441"/>
              <a:gd name="connsiteX10" fmla="*/ 479323 w 1386349"/>
              <a:gd name="connsiteY10" fmla="*/ 34828 h 145441"/>
              <a:gd name="connsiteX11" fmla="*/ 508820 w 1386349"/>
              <a:gd name="connsiteY11" fmla="*/ 27454 h 145441"/>
              <a:gd name="connsiteX12" fmla="*/ 597310 w 1386349"/>
              <a:gd name="connsiteY12" fmla="*/ 34828 h 145441"/>
              <a:gd name="connsiteX13" fmla="*/ 619433 w 1386349"/>
              <a:gd name="connsiteY13" fmla="*/ 49576 h 145441"/>
              <a:gd name="connsiteX14" fmla="*/ 641555 w 1386349"/>
              <a:gd name="connsiteY14" fmla="*/ 56950 h 145441"/>
              <a:gd name="connsiteX15" fmla="*/ 656303 w 1386349"/>
              <a:gd name="connsiteY15" fmla="*/ 71699 h 145441"/>
              <a:gd name="connsiteX16" fmla="*/ 796413 w 1386349"/>
              <a:gd name="connsiteY16" fmla="*/ 71699 h 145441"/>
              <a:gd name="connsiteX17" fmla="*/ 862781 w 1386349"/>
              <a:gd name="connsiteY17" fmla="*/ 42202 h 145441"/>
              <a:gd name="connsiteX18" fmla="*/ 951271 w 1386349"/>
              <a:gd name="connsiteY18" fmla="*/ 49576 h 145441"/>
              <a:gd name="connsiteX19" fmla="*/ 980768 w 1386349"/>
              <a:gd name="connsiteY19" fmla="*/ 71699 h 145441"/>
              <a:gd name="connsiteX20" fmla="*/ 1010265 w 1386349"/>
              <a:gd name="connsiteY20" fmla="*/ 86447 h 145441"/>
              <a:gd name="connsiteX21" fmla="*/ 1025013 w 1386349"/>
              <a:gd name="connsiteY21" fmla="*/ 101196 h 145441"/>
              <a:gd name="connsiteX22" fmla="*/ 1076633 w 1386349"/>
              <a:gd name="connsiteY22" fmla="*/ 130692 h 145441"/>
              <a:gd name="connsiteX23" fmla="*/ 1179871 w 1386349"/>
              <a:gd name="connsiteY23" fmla="*/ 123318 h 145441"/>
              <a:gd name="connsiteX24" fmla="*/ 1231491 w 1386349"/>
              <a:gd name="connsiteY24" fmla="*/ 108570 h 145441"/>
              <a:gd name="connsiteX25" fmla="*/ 1260987 w 1386349"/>
              <a:gd name="connsiteY25" fmla="*/ 101196 h 145441"/>
              <a:gd name="connsiteX26" fmla="*/ 1297858 w 1386349"/>
              <a:gd name="connsiteY26" fmla="*/ 108570 h 145441"/>
              <a:gd name="connsiteX27" fmla="*/ 1356852 w 1386349"/>
              <a:gd name="connsiteY27" fmla="*/ 123318 h 145441"/>
              <a:gd name="connsiteX28" fmla="*/ 1386349 w 1386349"/>
              <a:gd name="connsiteY28" fmla="*/ 145441 h 14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386349" h="145441">
                <a:moveTo>
                  <a:pt x="0" y="86447"/>
                </a:moveTo>
                <a:cubicBezTo>
                  <a:pt x="14748" y="74157"/>
                  <a:pt x="27783" y="59453"/>
                  <a:pt x="44245" y="49576"/>
                </a:cubicBezTo>
                <a:cubicBezTo>
                  <a:pt x="52936" y="44362"/>
                  <a:pt x="63997" y="44986"/>
                  <a:pt x="73742" y="42202"/>
                </a:cubicBezTo>
                <a:cubicBezTo>
                  <a:pt x="81216" y="40067"/>
                  <a:pt x="88491" y="37286"/>
                  <a:pt x="95865" y="34828"/>
                </a:cubicBezTo>
                <a:cubicBezTo>
                  <a:pt x="128523" y="-14161"/>
                  <a:pt x="112559" y="-4068"/>
                  <a:pt x="221226" y="20080"/>
                </a:cubicBezTo>
                <a:cubicBezTo>
                  <a:pt x="231406" y="22342"/>
                  <a:pt x="234233" y="37138"/>
                  <a:pt x="243349" y="42202"/>
                </a:cubicBezTo>
                <a:cubicBezTo>
                  <a:pt x="256939" y="49752"/>
                  <a:pt x="287594" y="56950"/>
                  <a:pt x="287594" y="56950"/>
                </a:cubicBezTo>
                <a:cubicBezTo>
                  <a:pt x="294968" y="61866"/>
                  <a:pt x="301789" y="67735"/>
                  <a:pt x="309716" y="71699"/>
                </a:cubicBezTo>
                <a:cubicBezTo>
                  <a:pt x="347067" y="90375"/>
                  <a:pt x="386663" y="74856"/>
                  <a:pt x="427703" y="71699"/>
                </a:cubicBezTo>
                <a:cubicBezTo>
                  <a:pt x="435077" y="69241"/>
                  <a:pt x="443501" y="68843"/>
                  <a:pt x="449826" y="64325"/>
                </a:cubicBezTo>
                <a:cubicBezTo>
                  <a:pt x="461141" y="56243"/>
                  <a:pt x="465833" y="38200"/>
                  <a:pt x="479323" y="34828"/>
                </a:cubicBezTo>
                <a:lnTo>
                  <a:pt x="508820" y="27454"/>
                </a:lnTo>
                <a:cubicBezTo>
                  <a:pt x="538317" y="29912"/>
                  <a:pt x="568286" y="29023"/>
                  <a:pt x="597310" y="34828"/>
                </a:cubicBezTo>
                <a:cubicBezTo>
                  <a:pt x="606001" y="36566"/>
                  <a:pt x="611506" y="45613"/>
                  <a:pt x="619433" y="49576"/>
                </a:cubicBezTo>
                <a:cubicBezTo>
                  <a:pt x="626385" y="53052"/>
                  <a:pt x="634181" y="54492"/>
                  <a:pt x="641555" y="56950"/>
                </a:cubicBezTo>
                <a:cubicBezTo>
                  <a:pt x="646471" y="61866"/>
                  <a:pt x="650341" y="68122"/>
                  <a:pt x="656303" y="71699"/>
                </a:cubicBezTo>
                <a:cubicBezTo>
                  <a:pt x="691855" y="93031"/>
                  <a:pt x="792103" y="71968"/>
                  <a:pt x="796413" y="71699"/>
                </a:cubicBezTo>
                <a:cubicBezTo>
                  <a:pt x="849066" y="54147"/>
                  <a:pt x="827723" y="65573"/>
                  <a:pt x="862781" y="42202"/>
                </a:cubicBezTo>
                <a:cubicBezTo>
                  <a:pt x="892278" y="44660"/>
                  <a:pt x="922556" y="42397"/>
                  <a:pt x="951271" y="49576"/>
                </a:cubicBezTo>
                <a:cubicBezTo>
                  <a:pt x="963194" y="52557"/>
                  <a:pt x="970346" y="65185"/>
                  <a:pt x="980768" y="71699"/>
                </a:cubicBezTo>
                <a:cubicBezTo>
                  <a:pt x="990090" y="77525"/>
                  <a:pt x="1000433" y="81531"/>
                  <a:pt x="1010265" y="86447"/>
                </a:cubicBezTo>
                <a:cubicBezTo>
                  <a:pt x="1015181" y="91363"/>
                  <a:pt x="1019584" y="96853"/>
                  <a:pt x="1025013" y="101196"/>
                </a:cubicBezTo>
                <a:cubicBezTo>
                  <a:pt x="1042382" y="115092"/>
                  <a:pt x="1056450" y="120601"/>
                  <a:pt x="1076633" y="130692"/>
                </a:cubicBezTo>
                <a:cubicBezTo>
                  <a:pt x="1111046" y="128234"/>
                  <a:pt x="1145582" y="127128"/>
                  <a:pt x="1179871" y="123318"/>
                </a:cubicBezTo>
                <a:cubicBezTo>
                  <a:pt x="1198731" y="121222"/>
                  <a:pt x="1213695" y="113654"/>
                  <a:pt x="1231491" y="108570"/>
                </a:cubicBezTo>
                <a:cubicBezTo>
                  <a:pt x="1241236" y="105786"/>
                  <a:pt x="1251155" y="103654"/>
                  <a:pt x="1260987" y="101196"/>
                </a:cubicBezTo>
                <a:cubicBezTo>
                  <a:pt x="1273277" y="103654"/>
                  <a:pt x="1285645" y="105752"/>
                  <a:pt x="1297858" y="108570"/>
                </a:cubicBezTo>
                <a:cubicBezTo>
                  <a:pt x="1317609" y="113128"/>
                  <a:pt x="1356852" y="123318"/>
                  <a:pt x="1356852" y="123318"/>
                </a:cubicBezTo>
                <a:cubicBezTo>
                  <a:pt x="1375487" y="141954"/>
                  <a:pt x="1365381" y="134958"/>
                  <a:pt x="1386349" y="145441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C9CDCD-C133-41A3-9CF3-25EB7EE77D18}"/>
              </a:ext>
            </a:extLst>
          </p:cNvPr>
          <p:cNvSpPr txBox="1"/>
          <p:nvPr/>
        </p:nvSpPr>
        <p:spPr>
          <a:xfrm>
            <a:off x="6482057" y="6134724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SOCLE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2782060" y="1003456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5990B1-5A03-4C34-84A7-9784FF9A0068}"/>
              </a:ext>
            </a:extLst>
          </p:cNvPr>
          <p:cNvSpPr txBox="1"/>
          <p:nvPr/>
        </p:nvSpPr>
        <p:spPr>
          <a:xfrm>
            <a:off x="5796582" y="3136612"/>
            <a:ext cx="2516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COUVERTURE</a:t>
            </a:r>
          </a:p>
        </p:txBody>
      </p:sp>
      <p:sp>
        <p:nvSpPr>
          <p:cNvPr id="14" name="Accolade fermante 13">
            <a:extLst>
              <a:ext uri="{FF2B5EF4-FFF2-40B4-BE49-F238E27FC236}">
                <a16:creationId xmlns:a16="http://schemas.microsoft.com/office/drawing/2014/main" id="{28213B01-BC57-45F8-A028-7EC9D804664B}"/>
              </a:ext>
            </a:extLst>
          </p:cNvPr>
          <p:cNvSpPr/>
          <p:nvPr/>
        </p:nvSpPr>
        <p:spPr>
          <a:xfrm>
            <a:off x="4759034" y="1045059"/>
            <a:ext cx="213694" cy="486377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5247BBA2-446F-47ED-8587-6B8024176C56}"/>
              </a:ext>
            </a:extLst>
          </p:cNvPr>
          <p:cNvSpPr/>
          <p:nvPr/>
        </p:nvSpPr>
        <p:spPr>
          <a:xfrm>
            <a:off x="4768585" y="5977027"/>
            <a:ext cx="204143" cy="83861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7760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4572000" y="6581001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72C501-83DE-400C-B020-2C3BAC739E6D}"/>
              </a:ext>
            </a:extLst>
          </p:cNvPr>
          <p:cNvSpPr txBox="1"/>
          <p:nvPr/>
        </p:nvSpPr>
        <p:spPr>
          <a:xfrm>
            <a:off x="5479492" y="1070893"/>
            <a:ext cx="2896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Exemple du Jura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B4CE13-A482-4B25-ADA3-0929E3409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76" y="875491"/>
            <a:ext cx="4387324" cy="6078374"/>
          </a:xfrm>
          <a:prstGeom prst="rect">
            <a:avLst/>
          </a:prstGeom>
        </p:spPr>
      </p:pic>
      <p:pic>
        <p:nvPicPr>
          <p:cNvPr id="7" name="Picture 2" descr="Zoom sur un filon de gypse fibreux recoupant des brèches argilo-gypseuses, Bidart, Pyrénées Atlantiques">
            <a:extLst>
              <a:ext uri="{FF2B5EF4-FFF2-40B4-BE49-F238E27FC236}">
                <a16:creationId xmlns:a16="http://schemas.microsoft.com/office/drawing/2014/main" id="{F1CB1455-D384-43DD-B8A0-6DB7D6708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492" y="2910735"/>
            <a:ext cx="3273726" cy="200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B6DEF28-34C6-47E1-A81B-CB1D026E5F8F}"/>
              </a:ext>
            </a:extLst>
          </p:cNvPr>
          <p:cNvCxnSpPr>
            <a:stCxn id="7" idx="1"/>
          </p:cNvCxnSpPr>
          <p:nvPr/>
        </p:nvCxnSpPr>
        <p:spPr>
          <a:xfrm flipH="1">
            <a:off x="2654710" y="3914678"/>
            <a:ext cx="2824782" cy="135049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12699CF2-137B-434A-82B0-1F077ECE8D45}"/>
              </a:ext>
            </a:extLst>
          </p:cNvPr>
          <p:cNvSpPr txBox="1"/>
          <p:nvPr/>
        </p:nvSpPr>
        <p:spPr>
          <a:xfrm>
            <a:off x="5479492" y="4989941"/>
            <a:ext cx="3355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Evaporite (gypse) du Keuper</a:t>
            </a:r>
          </a:p>
          <a:p>
            <a:r>
              <a:rPr lang="fr-FR" dirty="0"/>
              <a:t>=&gt; Niveau de décollement majeur</a:t>
            </a:r>
          </a:p>
        </p:txBody>
      </p:sp>
    </p:spTree>
    <p:extLst>
      <p:ext uri="{BB962C8B-B14F-4D97-AF65-F5344CB8AC3E}">
        <p14:creationId xmlns:p14="http://schemas.microsoft.com/office/powerpoint/2010/main" val="1140020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4572000" y="6581001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72C501-83DE-400C-B020-2C3BAC739E6D}"/>
              </a:ext>
            </a:extLst>
          </p:cNvPr>
          <p:cNvSpPr txBox="1"/>
          <p:nvPr/>
        </p:nvSpPr>
        <p:spPr>
          <a:xfrm>
            <a:off x="5479492" y="1070893"/>
            <a:ext cx="2896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Exemple du Jura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B4CE13-A482-4B25-ADA3-0929E3409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76" y="875491"/>
            <a:ext cx="4387324" cy="6078374"/>
          </a:xfrm>
          <a:prstGeom prst="rect">
            <a:avLst/>
          </a:prstGeom>
        </p:spPr>
      </p:pic>
      <p:pic>
        <p:nvPicPr>
          <p:cNvPr id="7" name="Picture 2" descr="Zoom sur un filon de gypse fibreux recoupant des brèches argilo-gypseuses, Bidart, Pyrénées Atlantiques">
            <a:extLst>
              <a:ext uri="{FF2B5EF4-FFF2-40B4-BE49-F238E27FC236}">
                <a16:creationId xmlns:a16="http://schemas.microsoft.com/office/drawing/2014/main" id="{F1CB1455-D384-43DD-B8A0-6DB7D6708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319" y="4690463"/>
            <a:ext cx="1158594" cy="71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2699CF2-137B-434A-82B0-1F077ECE8D45}"/>
              </a:ext>
            </a:extLst>
          </p:cNvPr>
          <p:cNvSpPr txBox="1"/>
          <p:nvPr/>
        </p:nvSpPr>
        <p:spPr>
          <a:xfrm>
            <a:off x="4771569" y="3039000"/>
            <a:ext cx="4131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+ autre couches mécaniquement</a:t>
            </a:r>
          </a:p>
          <a:p>
            <a:r>
              <a:rPr lang="fr-FR" dirty="0"/>
              <a:t>faibles localisant la déformation, les failles</a:t>
            </a:r>
          </a:p>
          <a:p>
            <a:r>
              <a:rPr lang="fr-FR" dirty="0"/>
              <a:t>et formant des décollements </a:t>
            </a:r>
          </a:p>
          <a:p>
            <a:r>
              <a:rPr lang="fr-FR" dirty="0"/>
              <a:t>secondaires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42B4180-C873-4359-A9A5-2E2A0305F172}"/>
              </a:ext>
            </a:extLst>
          </p:cNvPr>
          <p:cNvSpPr/>
          <p:nvPr/>
        </p:nvSpPr>
        <p:spPr>
          <a:xfrm>
            <a:off x="1731146" y="1655668"/>
            <a:ext cx="879319" cy="4616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D6BD05D-E29C-4747-8C53-48F69D996473}"/>
              </a:ext>
            </a:extLst>
          </p:cNvPr>
          <p:cNvSpPr/>
          <p:nvPr/>
        </p:nvSpPr>
        <p:spPr>
          <a:xfrm>
            <a:off x="1811599" y="3683844"/>
            <a:ext cx="879319" cy="4616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80D3F97-8F2D-4C23-94E5-729123D5105F}"/>
              </a:ext>
            </a:extLst>
          </p:cNvPr>
          <p:cNvSpPr/>
          <p:nvPr/>
        </p:nvSpPr>
        <p:spPr>
          <a:xfrm>
            <a:off x="1902741" y="5543694"/>
            <a:ext cx="879319" cy="4616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3241182" y="3377019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05169C-5D40-4359-9CFB-7B6C32E62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8293"/>
            <a:ext cx="9144000" cy="28480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F7E3EF0-88C3-4B10-8A7B-58982016A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106" y="801279"/>
            <a:ext cx="3836948" cy="2848044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671E3C4-78E3-4E6C-B91D-C8FDB3AD821F}"/>
              </a:ext>
            </a:extLst>
          </p:cNvPr>
          <p:cNvCxnSpPr/>
          <p:nvPr/>
        </p:nvCxnSpPr>
        <p:spPr>
          <a:xfrm>
            <a:off x="6776884" y="1467465"/>
            <a:ext cx="516193" cy="8166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7A20615-9BC3-4DB3-BA02-0C77A62D0965}"/>
              </a:ext>
            </a:extLst>
          </p:cNvPr>
          <p:cNvCxnSpPr>
            <a:cxnSpLocks/>
          </p:cNvCxnSpPr>
          <p:nvPr/>
        </p:nvCxnSpPr>
        <p:spPr>
          <a:xfrm>
            <a:off x="7293077" y="2284081"/>
            <a:ext cx="1423220" cy="18359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BE0D8E6-076D-46E9-8847-A0766808A88A}"/>
              </a:ext>
            </a:extLst>
          </p:cNvPr>
          <p:cNvCxnSpPr>
            <a:cxnSpLocks/>
          </p:cNvCxnSpPr>
          <p:nvPr/>
        </p:nvCxnSpPr>
        <p:spPr>
          <a:xfrm flipH="1">
            <a:off x="330012" y="1488031"/>
            <a:ext cx="6397457" cy="252273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FDA415E-354E-4AB4-A36D-DA560C398D51}"/>
              </a:ext>
            </a:extLst>
          </p:cNvPr>
          <p:cNvSpPr/>
          <p:nvPr/>
        </p:nvSpPr>
        <p:spPr>
          <a:xfrm>
            <a:off x="280597" y="4132709"/>
            <a:ext cx="1784177" cy="11324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3D417C1-CCA0-4563-AA63-D04D67BF5B22}"/>
              </a:ext>
            </a:extLst>
          </p:cNvPr>
          <p:cNvSpPr txBox="1"/>
          <p:nvPr/>
        </p:nvSpPr>
        <p:spPr>
          <a:xfrm>
            <a:off x="139714" y="976868"/>
            <a:ext cx="16918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/>
              <a:t>Exemple </a:t>
            </a:r>
          </a:p>
          <a:p>
            <a:pPr algn="ctr"/>
            <a:r>
              <a:rPr lang="fr-FR" sz="3200" dirty="0"/>
              <a:t>du Jura</a:t>
            </a:r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BC8B777F-B542-4666-BEE5-057857695619}"/>
              </a:ext>
            </a:extLst>
          </p:cNvPr>
          <p:cNvSpPr/>
          <p:nvPr/>
        </p:nvSpPr>
        <p:spPr>
          <a:xfrm>
            <a:off x="1942394" y="1396689"/>
            <a:ext cx="589558" cy="376084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475B1-397F-4FC6-BE59-FBEADB5C767C}"/>
              </a:ext>
            </a:extLst>
          </p:cNvPr>
          <p:cNvSpPr txBox="1"/>
          <p:nvPr/>
        </p:nvSpPr>
        <p:spPr>
          <a:xfrm>
            <a:off x="2570025" y="1020605"/>
            <a:ext cx="22722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Tectonique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de couverture</a:t>
            </a:r>
          </a:p>
        </p:txBody>
      </p:sp>
    </p:spTree>
    <p:extLst>
      <p:ext uri="{BB962C8B-B14F-4D97-AF65-F5344CB8AC3E}">
        <p14:creationId xmlns:p14="http://schemas.microsoft.com/office/powerpoint/2010/main" val="34095412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904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V-Socle et couverture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46" name="Picture 2" descr="Tectonics of the Neuchâtel Jura Mountains: insights from mapping and  forward modelling | SpringerLink">
            <a:extLst>
              <a:ext uri="{FF2B5EF4-FFF2-40B4-BE49-F238E27FC236}">
                <a16:creationId xmlns:a16="http://schemas.microsoft.com/office/drawing/2014/main" id="{903BB05D-65C1-4DBF-9FF0-512752AA2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582" y="1816510"/>
            <a:ext cx="652462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8816B6-449F-41F1-A774-9CAF0BE4C55A}"/>
              </a:ext>
            </a:extLst>
          </p:cNvPr>
          <p:cNvSpPr txBox="1"/>
          <p:nvPr/>
        </p:nvSpPr>
        <p:spPr>
          <a:xfrm>
            <a:off x="5991756" y="6138021"/>
            <a:ext cx="1291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Rime et al. (2019)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0FB2194-625E-4165-9D0E-0DC4191D6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723" y="247917"/>
            <a:ext cx="3688277" cy="11487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15B0ABC-D3D3-4430-8513-FDD47CC362CC}"/>
              </a:ext>
            </a:extLst>
          </p:cNvPr>
          <p:cNvSpPr/>
          <p:nvPr/>
        </p:nvSpPr>
        <p:spPr>
          <a:xfrm>
            <a:off x="5567895" y="326323"/>
            <a:ext cx="1149996" cy="5069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6D4C933-F7A6-494A-895D-48882AA1244A}"/>
              </a:ext>
            </a:extLst>
          </p:cNvPr>
          <p:cNvCxnSpPr>
            <a:stCxn id="12" idx="2"/>
          </p:cNvCxnSpPr>
          <p:nvPr/>
        </p:nvCxnSpPr>
        <p:spPr>
          <a:xfrm flipH="1">
            <a:off x="5862484" y="833284"/>
            <a:ext cx="280409" cy="113562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314065CC-42E4-41EF-8367-0008F200AE71}"/>
              </a:ext>
            </a:extLst>
          </p:cNvPr>
          <p:cNvSpPr txBox="1"/>
          <p:nvPr/>
        </p:nvSpPr>
        <p:spPr>
          <a:xfrm>
            <a:off x="139714" y="976868"/>
            <a:ext cx="16918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/>
              <a:t>Exemple </a:t>
            </a:r>
          </a:p>
          <a:p>
            <a:pPr algn="ctr"/>
            <a:r>
              <a:rPr lang="fr-FR" sz="3200" dirty="0"/>
              <a:t>du Jura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F9D5BB54-A99C-4241-B42F-F2C995F8E6AE}"/>
              </a:ext>
            </a:extLst>
          </p:cNvPr>
          <p:cNvSpPr/>
          <p:nvPr/>
        </p:nvSpPr>
        <p:spPr>
          <a:xfrm>
            <a:off x="1942394" y="1396689"/>
            <a:ext cx="589558" cy="376084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33CC372-B011-4EEF-A732-742556565542}"/>
              </a:ext>
            </a:extLst>
          </p:cNvPr>
          <p:cNvSpPr txBox="1"/>
          <p:nvPr/>
        </p:nvSpPr>
        <p:spPr>
          <a:xfrm>
            <a:off x="2570025" y="1020605"/>
            <a:ext cx="22722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Tectonique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de couverture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0C19190-EA59-4781-B58B-B6FC743EA3A4}"/>
              </a:ext>
            </a:extLst>
          </p:cNvPr>
          <p:cNvCxnSpPr>
            <a:cxnSpLocks/>
          </p:cNvCxnSpPr>
          <p:nvPr/>
        </p:nvCxnSpPr>
        <p:spPr>
          <a:xfrm>
            <a:off x="1481244" y="4402351"/>
            <a:ext cx="1564298" cy="2728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BF08CEF3-9F9A-4030-9F03-C7EF6E3E925F}"/>
              </a:ext>
            </a:extLst>
          </p:cNvPr>
          <p:cNvSpPr txBox="1"/>
          <p:nvPr/>
        </p:nvSpPr>
        <p:spPr>
          <a:xfrm>
            <a:off x="139714" y="3802187"/>
            <a:ext cx="1731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Trias (Keuper)</a:t>
            </a:r>
          </a:p>
          <a:p>
            <a:r>
              <a:rPr lang="fr-FR" dirty="0"/>
              <a:t>Niveau de décollement</a:t>
            </a:r>
          </a:p>
          <a:p>
            <a:r>
              <a:rPr lang="fr-FR" dirty="0"/>
              <a:t>majeur</a:t>
            </a:r>
          </a:p>
        </p:txBody>
      </p:sp>
    </p:spTree>
    <p:extLst>
      <p:ext uri="{BB962C8B-B14F-4D97-AF65-F5344CB8AC3E}">
        <p14:creationId xmlns:p14="http://schemas.microsoft.com/office/powerpoint/2010/main" val="1884398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  <a:p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2300025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975697"/>
            <a:ext cx="8724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Nappe (de charriage) </a:t>
            </a:r>
            <a:r>
              <a:rPr lang="fr-FR" sz="2000" dirty="0"/>
              <a:t>= </a:t>
            </a:r>
            <a:r>
              <a:rPr lang="fr-FR" sz="2000" b="1" u="sng" dirty="0">
                <a:solidFill>
                  <a:srgbClr val="FF0000"/>
                </a:solidFill>
              </a:rPr>
              <a:t>Ensemble</a:t>
            </a:r>
            <a:r>
              <a:rPr lang="fr-FR" sz="2000" dirty="0"/>
              <a:t> de terrain qui a été déplacé (</a:t>
            </a:r>
            <a:r>
              <a:rPr lang="fr-FR" sz="2000" b="1" dirty="0">
                <a:solidFill>
                  <a:srgbClr val="FF0000"/>
                </a:solidFill>
              </a:rPr>
              <a:t>allochtone</a:t>
            </a:r>
            <a:r>
              <a:rPr lang="fr-FR" sz="2000" dirty="0"/>
              <a:t>) et est venu recouvrir un autre ensemble de terrain (</a:t>
            </a:r>
            <a:r>
              <a:rPr lang="fr-FR" sz="2000" b="1" dirty="0">
                <a:solidFill>
                  <a:srgbClr val="FF0000"/>
                </a:solidFill>
              </a:rPr>
              <a:t>autochtone</a:t>
            </a:r>
            <a:r>
              <a:rPr lang="fr-FR" sz="2000" dirty="0"/>
              <a:t>) dont il est très éloigné à l’origine. Ce terme implique habituellement que les séries mises en contact ont des caractères et souvent âges très différents.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17C207-3ECE-4B7F-BA9E-39170FC07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83"/>
          <a:stretch/>
        </p:blipFill>
        <p:spPr>
          <a:xfrm rot="193093">
            <a:off x="1494678" y="2467689"/>
            <a:ext cx="7431756" cy="43329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447603-C4FF-4750-8DA4-C1754843BE9A}"/>
              </a:ext>
            </a:extLst>
          </p:cNvPr>
          <p:cNvSpPr txBox="1"/>
          <p:nvPr/>
        </p:nvSpPr>
        <p:spPr>
          <a:xfrm>
            <a:off x="164753" y="2465318"/>
            <a:ext cx="1704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Source:</a:t>
            </a:r>
          </a:p>
          <a:p>
            <a:r>
              <a:rPr lang="fr-FR" sz="1200" dirty="0"/>
              <a:t>Dictionnaire de géologie</a:t>
            </a:r>
          </a:p>
          <a:p>
            <a:r>
              <a:rPr lang="fr-FR" sz="1200" dirty="0"/>
              <a:t>Foucault et Raoult</a:t>
            </a:r>
          </a:p>
        </p:txBody>
      </p:sp>
    </p:spTree>
    <p:extLst>
      <p:ext uri="{BB962C8B-B14F-4D97-AF65-F5344CB8AC3E}">
        <p14:creationId xmlns:p14="http://schemas.microsoft.com/office/powerpoint/2010/main" val="942683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1100645"/>
            <a:ext cx="8724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Les fenêtres</a:t>
            </a:r>
            <a:r>
              <a:rPr lang="fr-FR" sz="2000" dirty="0"/>
              <a:t>= les terrains autochtones affleurent mais sont complètement entourés par les terrains allochtones les chevauchant. L’érosion a été suffisante pour « creuser » au delà du chevauchement mais seulement à quelques endroits.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8DE08-E984-4C52-8771-027D11009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65"/>
          <a:stretch/>
        </p:blipFill>
        <p:spPr>
          <a:xfrm>
            <a:off x="209551" y="2116308"/>
            <a:ext cx="8841752" cy="441766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B887C382-EECC-4869-BAE3-54DEE8336EA2}"/>
              </a:ext>
            </a:extLst>
          </p:cNvPr>
          <p:cNvSpPr/>
          <p:nvPr/>
        </p:nvSpPr>
        <p:spPr>
          <a:xfrm>
            <a:off x="1238250" y="4010025"/>
            <a:ext cx="2181225" cy="14192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91299A6-88D8-41B3-8768-B6A1C315B302}"/>
              </a:ext>
            </a:extLst>
          </p:cNvPr>
          <p:cNvSpPr/>
          <p:nvPr/>
        </p:nvSpPr>
        <p:spPr>
          <a:xfrm>
            <a:off x="561975" y="2116308"/>
            <a:ext cx="2181225" cy="14192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459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I-Rappels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A0E3A7-75A9-4FDB-A1C7-553EE963D6C9}"/>
              </a:ext>
            </a:extLst>
          </p:cNvPr>
          <p:cNvSpPr txBox="1"/>
          <p:nvPr/>
        </p:nvSpPr>
        <p:spPr>
          <a:xfrm>
            <a:off x="82944" y="890370"/>
            <a:ext cx="873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Contraintes vs. failles inverses</a:t>
            </a:r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0B1849-3E8D-42DD-B65E-A40C3048C6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4833"/>
          <a:stretch/>
        </p:blipFill>
        <p:spPr>
          <a:xfrm>
            <a:off x="897261" y="1847343"/>
            <a:ext cx="7349477" cy="192382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75E3F16-649C-4A43-AAD5-19FFB1781B30}"/>
              </a:ext>
            </a:extLst>
          </p:cNvPr>
          <p:cNvSpPr txBox="1"/>
          <p:nvPr/>
        </p:nvSpPr>
        <p:spPr>
          <a:xfrm>
            <a:off x="7408215" y="1429600"/>
            <a:ext cx="17604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Figures: JP Brun (Univ Rennes)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faille_inverse">
            <a:hlinkClick r:id="" action="ppaction://media"/>
            <a:extLst>
              <a:ext uri="{FF2B5EF4-FFF2-40B4-BE49-F238E27FC236}">
                <a16:creationId xmlns:a16="http://schemas.microsoft.com/office/drawing/2014/main" id="{44033AC2-DBFC-4BBC-A7F3-0A4CB4D12A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4220" t="72572" r="51743" b="11606"/>
          <a:stretch/>
        </p:blipFill>
        <p:spPr>
          <a:xfrm>
            <a:off x="619722" y="4972970"/>
            <a:ext cx="3137483" cy="198931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EDCC476-7E42-4C3A-BEEF-42A08ADB0D07}"/>
              </a:ext>
            </a:extLst>
          </p:cNvPr>
          <p:cNvSpPr txBox="1"/>
          <p:nvPr/>
        </p:nvSpPr>
        <p:spPr>
          <a:xfrm>
            <a:off x="4411886" y="4894757"/>
            <a:ext cx="328237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  <a:latin typeface="Symbol" panose="05050102010706020507" pitchFamily="18" charset="2"/>
              </a:rPr>
              <a:t>s</a:t>
            </a:r>
            <a:r>
              <a:rPr lang="fr-FR" sz="4000" b="1" dirty="0">
                <a:solidFill>
                  <a:srgbClr val="FF0000"/>
                </a:solidFill>
              </a:rPr>
              <a:t>1 horizontale</a:t>
            </a:r>
          </a:p>
          <a:p>
            <a:r>
              <a:rPr lang="fr-FR" sz="4000" dirty="0">
                <a:latin typeface="Symbol" panose="05050102010706020507" pitchFamily="18" charset="2"/>
              </a:rPr>
              <a:t>s</a:t>
            </a:r>
            <a:r>
              <a:rPr lang="fr-FR" sz="4000" dirty="0"/>
              <a:t>3 verticale</a:t>
            </a:r>
          </a:p>
          <a:p>
            <a:r>
              <a:rPr lang="fr-FR" sz="4000" dirty="0">
                <a:latin typeface="Symbol" panose="05050102010706020507" pitchFamily="18" charset="2"/>
              </a:rPr>
              <a:t>s</a:t>
            </a:r>
            <a:r>
              <a:rPr lang="fr-FR" sz="4000" dirty="0"/>
              <a:t>2 horizontale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0894793-8289-4CF5-BFC5-6B5430A7D184}"/>
              </a:ext>
            </a:extLst>
          </p:cNvPr>
          <p:cNvSpPr txBox="1"/>
          <p:nvPr/>
        </p:nvSpPr>
        <p:spPr>
          <a:xfrm>
            <a:off x="2592169" y="3977183"/>
            <a:ext cx="42705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Failles </a:t>
            </a:r>
            <a:r>
              <a:rPr lang="fr-FR" sz="2000" b="1" u="sng" dirty="0">
                <a:solidFill>
                  <a:srgbClr val="FF0000"/>
                </a:solidFill>
              </a:rPr>
              <a:t>en générale </a:t>
            </a:r>
            <a:r>
              <a:rPr lang="fr-FR" sz="2000" b="1" dirty="0">
                <a:solidFill>
                  <a:srgbClr val="FF0000"/>
                </a:solidFill>
              </a:rPr>
              <a:t>faiblement pentées</a:t>
            </a:r>
          </a:p>
          <a:p>
            <a:pPr algn="ctr"/>
            <a:r>
              <a:rPr lang="fr-FR" sz="2000" dirty="0">
                <a:latin typeface="Symbol" panose="05050102010706020507" pitchFamily="18" charset="2"/>
              </a:rPr>
              <a:t>a</a:t>
            </a:r>
            <a:r>
              <a:rPr lang="fr-FR" sz="2000" dirty="0"/>
              <a:t> et </a:t>
            </a:r>
            <a:r>
              <a:rPr lang="fr-FR" sz="2000" dirty="0">
                <a:latin typeface="Symbol" panose="05050102010706020507" pitchFamily="18" charset="2"/>
              </a:rPr>
              <a:t>b</a:t>
            </a:r>
            <a:r>
              <a:rPr lang="fr-FR" sz="2000" dirty="0"/>
              <a:t> en moyenne ~30-40°</a:t>
            </a:r>
          </a:p>
        </p:txBody>
      </p:sp>
    </p:spTree>
    <p:extLst>
      <p:ext uri="{BB962C8B-B14F-4D97-AF65-F5344CB8AC3E}">
        <p14:creationId xmlns:p14="http://schemas.microsoft.com/office/powerpoint/2010/main" val="309616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1EC95F-945F-4E51-BD03-1B4F943F47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65"/>
          <a:stretch/>
        </p:blipFill>
        <p:spPr>
          <a:xfrm>
            <a:off x="209551" y="2116308"/>
            <a:ext cx="8841752" cy="44176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1100645"/>
            <a:ext cx="8724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Les klippes </a:t>
            </a:r>
            <a:r>
              <a:rPr lang="fr-FR" sz="2000" dirty="0"/>
              <a:t>= les terrains allochtones sont complètement entourés par les terrains autochtones. L’érosion a totalement érodé la plus part des terrains allochtones sauf à quelques endroits préservés (les klippes).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F44EE4C-65F6-4257-90A1-24D985D0DB32}"/>
              </a:ext>
            </a:extLst>
          </p:cNvPr>
          <p:cNvSpPr/>
          <p:nvPr/>
        </p:nvSpPr>
        <p:spPr>
          <a:xfrm>
            <a:off x="5172075" y="3905250"/>
            <a:ext cx="2181225" cy="18391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770FD10-87B7-4D95-93C0-D34172F372D9}"/>
              </a:ext>
            </a:extLst>
          </p:cNvPr>
          <p:cNvSpPr/>
          <p:nvPr/>
        </p:nvSpPr>
        <p:spPr>
          <a:xfrm>
            <a:off x="4953000" y="2353554"/>
            <a:ext cx="2181225" cy="14192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2504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04 -Digne les Bains - Panorama du Serre d'Esclangon -">
            <a:extLst>
              <a:ext uri="{FF2B5EF4-FFF2-40B4-BE49-F238E27FC236}">
                <a16:creationId xmlns:a16="http://schemas.microsoft.com/office/drawing/2014/main" id="{3BB114AE-55D7-4CB9-81D2-EDF0E2AAA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" b="11827"/>
          <a:stretch/>
        </p:blipFill>
        <p:spPr bwMode="auto">
          <a:xfrm>
            <a:off x="2942541" y="533399"/>
            <a:ext cx="6295482" cy="627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985889"/>
            <a:ext cx="8724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Exemple: la Nappe de Digne</a:t>
            </a:r>
          </a:p>
        </p:txBody>
      </p:sp>
      <p:pic>
        <p:nvPicPr>
          <p:cNvPr id="10" name="Picture 5" descr="franceindex">
            <a:extLst>
              <a:ext uri="{FF2B5EF4-FFF2-40B4-BE49-F238E27FC236}">
                <a16:creationId xmlns:a16="http://schemas.microsoft.com/office/drawing/2014/main" id="{AE8FFD7B-A652-4B30-AC98-34BD950C0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60505"/>
              </a:clrFrom>
              <a:clrTo>
                <a:srgbClr val="0605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99" y="2536045"/>
            <a:ext cx="2310894" cy="195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491C0B-A8F1-43DB-8BC1-D51180C126FB}"/>
              </a:ext>
            </a:extLst>
          </p:cNvPr>
          <p:cNvSpPr/>
          <p:nvPr/>
        </p:nvSpPr>
        <p:spPr>
          <a:xfrm>
            <a:off x="2089095" y="4048125"/>
            <a:ext cx="92130" cy="15989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BAB5555-DF50-42E6-BA51-7D7077AF05FE}"/>
              </a:ext>
            </a:extLst>
          </p:cNvPr>
          <p:cNvCxnSpPr/>
          <p:nvPr/>
        </p:nvCxnSpPr>
        <p:spPr>
          <a:xfrm flipV="1">
            <a:off x="2237173" y="3677070"/>
            <a:ext cx="898130" cy="4091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9B2D46B-5687-443E-BD74-E03CF6F62B5D}"/>
              </a:ext>
            </a:extLst>
          </p:cNvPr>
          <p:cNvSpPr txBox="1"/>
          <p:nvPr/>
        </p:nvSpPr>
        <p:spPr>
          <a:xfrm>
            <a:off x="943036" y="6395022"/>
            <a:ext cx="15230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Hippolyte et al., 2011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245B5DFC-D637-46E8-BFCC-F9AAFBD6890D}"/>
              </a:ext>
            </a:extLst>
          </p:cNvPr>
          <p:cNvSpPr/>
          <p:nvPr/>
        </p:nvSpPr>
        <p:spPr>
          <a:xfrm>
            <a:off x="3771979" y="533399"/>
            <a:ext cx="3441968" cy="27432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FABBBC-68BE-41AF-A56D-FF5F8C250BA8}"/>
              </a:ext>
            </a:extLst>
          </p:cNvPr>
          <p:cNvSpPr txBox="1"/>
          <p:nvPr/>
        </p:nvSpPr>
        <p:spPr>
          <a:xfrm>
            <a:off x="2048254" y="1443334"/>
            <a:ext cx="1676677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La demi-fenêtre</a:t>
            </a:r>
          </a:p>
          <a:p>
            <a:r>
              <a:rPr lang="fr-FR" dirty="0">
                <a:solidFill>
                  <a:srgbClr val="FF0000"/>
                </a:solidFill>
              </a:rPr>
              <a:t>de Barles</a:t>
            </a:r>
          </a:p>
          <a:p>
            <a:r>
              <a:rPr lang="fr-FR" dirty="0">
                <a:solidFill>
                  <a:srgbClr val="FF0000"/>
                </a:solidFill>
              </a:rPr>
              <a:t>(</a:t>
            </a:r>
            <a:r>
              <a:rPr lang="fr-FR" dirty="0" err="1">
                <a:solidFill>
                  <a:srgbClr val="FF0000"/>
                </a:solidFill>
              </a:rPr>
              <a:t>half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window</a:t>
            </a:r>
            <a:r>
              <a:rPr lang="fr-FR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9708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04 -Digne les Bains - Panorama du Serre d'Esclangon -">
            <a:extLst>
              <a:ext uri="{FF2B5EF4-FFF2-40B4-BE49-F238E27FC236}">
                <a16:creationId xmlns:a16="http://schemas.microsoft.com/office/drawing/2014/main" id="{3BB114AE-55D7-4CB9-81D2-EDF0E2AAA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" b="11827"/>
          <a:stretch/>
        </p:blipFill>
        <p:spPr bwMode="auto">
          <a:xfrm>
            <a:off x="2942541" y="533399"/>
            <a:ext cx="6295482" cy="627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1100645"/>
            <a:ext cx="8724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Exemple: la Nappe de Digne</a:t>
            </a:r>
          </a:p>
        </p:txBody>
      </p:sp>
      <p:pic>
        <p:nvPicPr>
          <p:cNvPr id="10" name="Picture 5" descr="franceindex">
            <a:extLst>
              <a:ext uri="{FF2B5EF4-FFF2-40B4-BE49-F238E27FC236}">
                <a16:creationId xmlns:a16="http://schemas.microsoft.com/office/drawing/2014/main" id="{AE8FFD7B-A652-4B30-AC98-34BD950C0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60505"/>
              </a:clrFrom>
              <a:clrTo>
                <a:srgbClr val="0605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99" y="2536045"/>
            <a:ext cx="2310894" cy="195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491C0B-A8F1-43DB-8BC1-D51180C126FB}"/>
              </a:ext>
            </a:extLst>
          </p:cNvPr>
          <p:cNvSpPr/>
          <p:nvPr/>
        </p:nvSpPr>
        <p:spPr>
          <a:xfrm>
            <a:off x="2089095" y="4048125"/>
            <a:ext cx="92130" cy="15989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BAB5555-DF50-42E6-BA51-7D7077AF05FE}"/>
              </a:ext>
            </a:extLst>
          </p:cNvPr>
          <p:cNvCxnSpPr/>
          <p:nvPr/>
        </p:nvCxnSpPr>
        <p:spPr>
          <a:xfrm flipV="1">
            <a:off x="2237173" y="3677070"/>
            <a:ext cx="898130" cy="4091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9B2D46B-5687-443E-BD74-E03CF6F62B5D}"/>
              </a:ext>
            </a:extLst>
          </p:cNvPr>
          <p:cNvSpPr txBox="1"/>
          <p:nvPr/>
        </p:nvSpPr>
        <p:spPr>
          <a:xfrm>
            <a:off x="943036" y="6395022"/>
            <a:ext cx="15230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Hippolyte et al., 2011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605FFE6-4A72-4AE7-A33B-A3E2310A683C}"/>
              </a:ext>
            </a:extLst>
          </p:cNvPr>
          <p:cNvCxnSpPr/>
          <p:nvPr/>
        </p:nvCxnSpPr>
        <p:spPr>
          <a:xfrm>
            <a:off x="4924425" y="533399"/>
            <a:ext cx="990600" cy="235267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6112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1100645"/>
            <a:ext cx="8724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Exemple: </a:t>
            </a:r>
          </a:p>
          <a:p>
            <a:r>
              <a:rPr lang="fr-FR" sz="2000" b="1" dirty="0"/>
              <a:t>la Nappe de Digne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505017C-77A9-45EA-9906-5DACEE64C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9406"/>
            <a:ext cx="9164178" cy="298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D87717-010C-4866-9A60-AF8DF3CA6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9" t="6094" r="974"/>
          <a:stretch/>
        </p:blipFill>
        <p:spPr>
          <a:xfrm>
            <a:off x="2530284" y="976868"/>
            <a:ext cx="6404165" cy="283283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A40D1F3-4F8D-4675-B268-8A7893997073}"/>
              </a:ext>
            </a:extLst>
          </p:cNvPr>
          <p:cNvSpPr txBox="1"/>
          <p:nvPr/>
        </p:nvSpPr>
        <p:spPr>
          <a:xfrm>
            <a:off x="530647" y="3416761"/>
            <a:ext cx="194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www.geol-alp.com</a:t>
            </a:r>
          </a:p>
        </p:txBody>
      </p:sp>
      <p:pic>
        <p:nvPicPr>
          <p:cNvPr id="11" name="Picture 6" descr="04 -Digne les Bains - Panorama du Serre d'Esclangon -">
            <a:extLst>
              <a:ext uri="{FF2B5EF4-FFF2-40B4-BE49-F238E27FC236}">
                <a16:creationId xmlns:a16="http://schemas.microsoft.com/office/drawing/2014/main" id="{8C8CF67F-FC60-4175-B3FE-975FA1E48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" b="11827"/>
          <a:stretch/>
        </p:blipFill>
        <p:spPr bwMode="auto">
          <a:xfrm>
            <a:off x="7049382" y="121836"/>
            <a:ext cx="2094618" cy="208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A349CDF-E637-4CB4-AAA1-0580BFCC88F3}"/>
              </a:ext>
            </a:extLst>
          </p:cNvPr>
          <p:cNvCxnSpPr>
            <a:cxnSpLocks/>
          </p:cNvCxnSpPr>
          <p:nvPr/>
        </p:nvCxnSpPr>
        <p:spPr>
          <a:xfrm>
            <a:off x="7677150" y="121836"/>
            <a:ext cx="419541" cy="85503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605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3441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90DBAA-7D5A-467E-A80E-78FACC4E2200}"/>
              </a:ext>
            </a:extLst>
          </p:cNvPr>
          <p:cNvSpPr txBox="1"/>
          <p:nvPr/>
        </p:nvSpPr>
        <p:spPr>
          <a:xfrm>
            <a:off x="209550" y="1100645"/>
            <a:ext cx="87248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Exemple: la Nappe de Digne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A754C7-59E4-4CA6-89F0-FCA60E3A2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147763"/>
            <a:ext cx="8705850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DFFB25A-E1C7-408A-86E1-61B6A0F005F1}"/>
              </a:ext>
            </a:extLst>
          </p:cNvPr>
          <p:cNvSpPr txBox="1"/>
          <p:nvPr/>
        </p:nvSpPr>
        <p:spPr>
          <a:xfrm>
            <a:off x="273821" y="5757355"/>
            <a:ext cx="194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www.geol-alp.com</a:t>
            </a:r>
          </a:p>
        </p:txBody>
      </p:sp>
    </p:spTree>
    <p:extLst>
      <p:ext uri="{BB962C8B-B14F-4D97-AF65-F5344CB8AC3E}">
        <p14:creationId xmlns:p14="http://schemas.microsoft.com/office/powerpoint/2010/main" val="34002114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VI- Les nappes</a:t>
            </a:r>
          </a:p>
          <a:p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5734638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9A2501-1995-4AB0-A2D7-8F5973C638FF}"/>
              </a:ext>
            </a:extLst>
          </p:cNvPr>
          <p:cNvSpPr txBox="1"/>
          <p:nvPr/>
        </p:nvSpPr>
        <p:spPr>
          <a:xfrm>
            <a:off x="1219200" y="1113179"/>
            <a:ext cx="6911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2BAF4A-20E9-4129-A823-D5B16E1076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-1737"/>
          <a:stretch/>
        </p:blipFill>
        <p:spPr>
          <a:xfrm>
            <a:off x="1731146" y="2114242"/>
            <a:ext cx="6065067" cy="36579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53A0AB-EAD1-4FBA-B400-A505BB7D85E5}"/>
              </a:ext>
            </a:extLst>
          </p:cNvPr>
          <p:cNvSpPr/>
          <p:nvPr/>
        </p:nvSpPr>
        <p:spPr>
          <a:xfrm>
            <a:off x="1400175" y="4933950"/>
            <a:ext cx="2066925" cy="11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9290A7-4BAC-42F0-839D-277D16D99EB6}"/>
              </a:ext>
            </a:extLst>
          </p:cNvPr>
          <p:cNvSpPr/>
          <p:nvPr/>
        </p:nvSpPr>
        <p:spPr>
          <a:xfrm>
            <a:off x="570298" y="3045976"/>
            <a:ext cx="2066925" cy="11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B64FE8-095D-490B-BE03-3FF57B8EE675}"/>
              </a:ext>
            </a:extLst>
          </p:cNvPr>
          <p:cNvSpPr/>
          <p:nvPr/>
        </p:nvSpPr>
        <p:spPr>
          <a:xfrm>
            <a:off x="5494723" y="1854160"/>
            <a:ext cx="2066925" cy="11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A783FC-0A86-4375-8FB3-0B041AF77DDC}"/>
              </a:ext>
            </a:extLst>
          </p:cNvPr>
          <p:cNvSpPr/>
          <p:nvPr/>
        </p:nvSpPr>
        <p:spPr>
          <a:xfrm>
            <a:off x="1546009" y="2096452"/>
            <a:ext cx="2066925" cy="11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36DB183-4117-4206-A15D-1291FDEA05B3}"/>
              </a:ext>
            </a:extLst>
          </p:cNvPr>
          <p:cNvSpPr txBox="1"/>
          <p:nvPr/>
        </p:nvSpPr>
        <p:spPr>
          <a:xfrm>
            <a:off x="5471356" y="2014051"/>
            <a:ext cx="3672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Faille aveugle qui se propage vers</a:t>
            </a:r>
          </a:p>
          <a:p>
            <a:r>
              <a:rPr lang="fr-FR" dirty="0"/>
              <a:t>le haut déplacement nul à son extrémité (tip)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E20A234-194B-45B1-949C-EE23C32C21F4}"/>
              </a:ext>
            </a:extLst>
          </p:cNvPr>
          <p:cNvSpPr txBox="1"/>
          <p:nvPr/>
        </p:nvSpPr>
        <p:spPr>
          <a:xfrm>
            <a:off x="3194764" y="1474653"/>
            <a:ext cx="2754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(nb: tip = pointe en anglais)</a:t>
            </a:r>
          </a:p>
        </p:txBody>
      </p:sp>
      <p:pic>
        <p:nvPicPr>
          <p:cNvPr id="17" name="PropagationFold">
            <a:hlinkClick r:id="" action="ppaction://media"/>
            <a:extLst>
              <a:ext uri="{FF2B5EF4-FFF2-40B4-BE49-F238E27FC236}">
                <a16:creationId xmlns:a16="http://schemas.microsoft.com/office/drawing/2014/main" id="{8B3F8175-AA06-4451-9696-58A8360110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6042" t="42554" r="25833" b="29863"/>
          <a:stretch/>
        </p:blipFill>
        <p:spPr>
          <a:xfrm flipH="1">
            <a:off x="63539" y="4666099"/>
            <a:ext cx="4347267" cy="192357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6E5DD97-0817-49E5-9917-F67DC4130C98}"/>
              </a:ext>
            </a:extLst>
          </p:cNvPr>
          <p:cNvSpPr txBox="1"/>
          <p:nvPr/>
        </p:nvSpPr>
        <p:spPr>
          <a:xfrm>
            <a:off x="298049" y="6537008"/>
            <a:ext cx="1804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54826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29C1D1-DD9C-40E2-9CD7-01B629E91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7173" y="1606550"/>
            <a:ext cx="6549976" cy="36449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77B1D3C-B14D-4773-8620-A28185F0B10A}"/>
              </a:ext>
            </a:extLst>
          </p:cNvPr>
          <p:cNvSpPr/>
          <p:nvPr/>
        </p:nvSpPr>
        <p:spPr>
          <a:xfrm>
            <a:off x="1203710" y="1792764"/>
            <a:ext cx="2066925" cy="7838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51733E-71F8-4A03-A4E0-9A1C080DCC76}"/>
              </a:ext>
            </a:extLst>
          </p:cNvPr>
          <p:cNvSpPr/>
          <p:nvPr/>
        </p:nvSpPr>
        <p:spPr>
          <a:xfrm>
            <a:off x="2717844" y="5251450"/>
            <a:ext cx="2066925" cy="7838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1AFD01A-AF45-4690-B239-83FFB47EDE5A}"/>
              </a:ext>
            </a:extLst>
          </p:cNvPr>
          <p:cNvSpPr txBox="1"/>
          <p:nvPr/>
        </p:nvSpPr>
        <p:spPr>
          <a:xfrm>
            <a:off x="5070505" y="1820594"/>
            <a:ext cx="36726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Anticlinal dans le toit</a:t>
            </a:r>
          </a:p>
          <a:p>
            <a:r>
              <a:rPr lang="fr-FR" dirty="0"/>
              <a:t>(</a:t>
            </a:r>
            <a:r>
              <a:rPr lang="fr-FR" dirty="0" err="1"/>
              <a:t>Hangingwal</a:t>
            </a:r>
            <a:r>
              <a:rPr lang="fr-FR" dirty="0"/>
              <a:t> anticline)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4F53BDA-1810-4FB7-8AEC-047810BB4842}"/>
              </a:ext>
            </a:extLst>
          </p:cNvPr>
          <p:cNvSpPr txBox="1"/>
          <p:nvPr/>
        </p:nvSpPr>
        <p:spPr>
          <a:xfrm>
            <a:off x="602857" y="3267709"/>
            <a:ext cx="2235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Synclinal dans le mur</a:t>
            </a:r>
          </a:p>
          <a:p>
            <a:r>
              <a:rPr lang="fr-FR" dirty="0"/>
              <a:t>(</a:t>
            </a:r>
            <a:r>
              <a:rPr lang="fr-FR" dirty="0" err="1"/>
              <a:t>Footwall</a:t>
            </a:r>
            <a:r>
              <a:rPr lang="fr-FR" dirty="0"/>
              <a:t> </a:t>
            </a:r>
            <a:r>
              <a:rPr lang="fr-FR" dirty="0" err="1"/>
              <a:t>syncline</a:t>
            </a:r>
            <a:r>
              <a:rPr lang="fr-FR" dirty="0"/>
              <a:t>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548D68C-A781-494F-A6F9-04D63D7628D2}"/>
              </a:ext>
            </a:extLst>
          </p:cNvPr>
          <p:cNvSpPr txBox="1"/>
          <p:nvPr/>
        </p:nvSpPr>
        <p:spPr>
          <a:xfrm>
            <a:off x="613561" y="2050140"/>
            <a:ext cx="22351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Renversement des couches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2B673B-651F-466C-983F-E70CB579BD7F}"/>
              </a:ext>
            </a:extLst>
          </p:cNvPr>
          <p:cNvSpPr txBox="1"/>
          <p:nvPr/>
        </p:nvSpPr>
        <p:spPr>
          <a:xfrm>
            <a:off x="1219200" y="1113179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525A607-ABF7-4CAC-A017-D5DA5E3E0BDA}"/>
              </a:ext>
            </a:extLst>
          </p:cNvPr>
          <p:cNvSpPr txBox="1"/>
          <p:nvPr/>
        </p:nvSpPr>
        <p:spPr>
          <a:xfrm>
            <a:off x="3194763" y="1474653"/>
            <a:ext cx="37120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(nb: tip = pointe en anglais)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8EB758D-E934-4FA1-B690-7209C8CF7842}"/>
              </a:ext>
            </a:extLst>
          </p:cNvPr>
          <p:cNvSpPr txBox="1"/>
          <p:nvPr/>
        </p:nvSpPr>
        <p:spPr>
          <a:xfrm>
            <a:off x="179562" y="6388963"/>
            <a:ext cx="1804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pic>
        <p:nvPicPr>
          <p:cNvPr id="18" name="dragfold">
            <a:hlinkClick r:id="" action="ppaction://media"/>
            <a:extLst>
              <a:ext uri="{FF2B5EF4-FFF2-40B4-BE49-F238E27FC236}">
                <a16:creationId xmlns:a16="http://schemas.microsoft.com/office/drawing/2014/main" id="{96EFA311-018B-44B4-A832-47F7B6FED2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2918" t="50000" r="20311" b="28519"/>
          <a:stretch/>
        </p:blipFill>
        <p:spPr>
          <a:xfrm flipH="1">
            <a:off x="2237172" y="5014016"/>
            <a:ext cx="6274461" cy="191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32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extérieur, nature, montagne, colline&#10;&#10;Description générée automatiquement">
            <a:extLst>
              <a:ext uri="{FF2B5EF4-FFF2-40B4-BE49-F238E27FC236}">
                <a16:creationId xmlns:a16="http://schemas.microsoft.com/office/drawing/2014/main" id="{F0CFDF2A-26B7-451C-AD59-45A23B3733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r="14679"/>
          <a:stretch/>
        </p:blipFill>
        <p:spPr>
          <a:xfrm>
            <a:off x="1383256" y="1482511"/>
            <a:ext cx="7064535" cy="530927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6A3640-2B9F-4872-AB75-909C6CFAEF44}"/>
              </a:ext>
            </a:extLst>
          </p:cNvPr>
          <p:cNvSpPr txBox="1"/>
          <p:nvPr/>
        </p:nvSpPr>
        <p:spPr>
          <a:xfrm>
            <a:off x="6431117" y="1868964"/>
            <a:ext cx="2551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Anticlinal faillé de La Rochette du Buis</a:t>
            </a:r>
          </a:p>
          <a:p>
            <a:pPr algn="r"/>
            <a:r>
              <a:rPr lang="fr-FR" sz="1200" dirty="0"/>
              <a:t>Baronnies</a:t>
            </a:r>
          </a:p>
          <a:p>
            <a:pPr algn="r"/>
            <a:r>
              <a:rPr lang="fr-FR" sz="1200" dirty="0"/>
              <a:t>Stage cartographie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76F613-2571-45C0-BA7C-2D386EF49C04}"/>
              </a:ext>
            </a:extLst>
          </p:cNvPr>
          <p:cNvSpPr txBox="1"/>
          <p:nvPr/>
        </p:nvSpPr>
        <p:spPr>
          <a:xfrm>
            <a:off x="1219200" y="1113179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427968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extérieur, nature, montagne, colline&#10;&#10;Description générée automatiquement">
            <a:extLst>
              <a:ext uri="{FF2B5EF4-FFF2-40B4-BE49-F238E27FC236}">
                <a16:creationId xmlns:a16="http://schemas.microsoft.com/office/drawing/2014/main" id="{F0CFDF2A-26B7-451C-AD59-45A23B3733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2" r="14679"/>
          <a:stretch/>
        </p:blipFill>
        <p:spPr>
          <a:xfrm>
            <a:off x="1383256" y="1482511"/>
            <a:ext cx="7064535" cy="530927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66A3640-2B9F-4872-AB75-909C6CFAEF44}"/>
              </a:ext>
            </a:extLst>
          </p:cNvPr>
          <p:cNvSpPr txBox="1"/>
          <p:nvPr/>
        </p:nvSpPr>
        <p:spPr>
          <a:xfrm>
            <a:off x="6431054" y="1868964"/>
            <a:ext cx="25513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dirty="0"/>
              <a:t>Anticlinal faillé de La Rochette du Buis</a:t>
            </a:r>
          </a:p>
          <a:p>
            <a:pPr algn="r"/>
            <a:r>
              <a:rPr lang="fr-FR" sz="1200" dirty="0"/>
              <a:t>Baronnies</a:t>
            </a:r>
          </a:p>
          <a:p>
            <a:pPr algn="r"/>
            <a:r>
              <a:rPr lang="fr-FR" sz="1200" dirty="0"/>
              <a:t>Stage cartographie</a:t>
            </a:r>
          </a:p>
          <a:p>
            <a:pPr algn="r"/>
            <a:r>
              <a:rPr lang="fr-FR" sz="1200" dirty="0"/>
              <a:t>(photo </a:t>
            </a:r>
            <a:r>
              <a:rPr lang="fr-FR" sz="1200" dirty="0" err="1"/>
              <a:t>perosonnelle</a:t>
            </a:r>
            <a:r>
              <a:rPr lang="fr-FR" sz="1200" dirty="0"/>
              <a:t>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C76F613-2571-45C0-BA7C-2D386EF49C04}"/>
              </a:ext>
            </a:extLst>
          </p:cNvPr>
          <p:cNvSpPr txBox="1"/>
          <p:nvPr/>
        </p:nvSpPr>
        <p:spPr>
          <a:xfrm>
            <a:off x="1219200" y="1113179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E40D5E10-3820-4A5B-AD32-2370C9F29A36}"/>
              </a:ext>
            </a:extLst>
          </p:cNvPr>
          <p:cNvSpPr/>
          <p:nvPr/>
        </p:nvSpPr>
        <p:spPr>
          <a:xfrm>
            <a:off x="1743075" y="2847975"/>
            <a:ext cx="4600575" cy="2038350"/>
          </a:xfrm>
          <a:custGeom>
            <a:avLst/>
            <a:gdLst>
              <a:gd name="connsiteX0" fmla="*/ 0 w 4600575"/>
              <a:gd name="connsiteY0" fmla="*/ 0 h 2038350"/>
              <a:gd name="connsiteX1" fmla="*/ 628650 w 4600575"/>
              <a:gd name="connsiteY1" fmla="*/ 9525 h 2038350"/>
              <a:gd name="connsiteX2" fmla="*/ 676275 w 4600575"/>
              <a:gd name="connsiteY2" fmla="*/ 19050 h 2038350"/>
              <a:gd name="connsiteX3" fmla="*/ 771525 w 4600575"/>
              <a:gd name="connsiteY3" fmla="*/ 47625 h 2038350"/>
              <a:gd name="connsiteX4" fmla="*/ 885825 w 4600575"/>
              <a:gd name="connsiteY4" fmla="*/ 85725 h 2038350"/>
              <a:gd name="connsiteX5" fmla="*/ 981075 w 4600575"/>
              <a:gd name="connsiteY5" fmla="*/ 114300 h 2038350"/>
              <a:gd name="connsiteX6" fmla="*/ 1009650 w 4600575"/>
              <a:gd name="connsiteY6" fmla="*/ 133350 h 2038350"/>
              <a:gd name="connsiteX7" fmla="*/ 1095375 w 4600575"/>
              <a:gd name="connsiteY7" fmla="*/ 152400 h 2038350"/>
              <a:gd name="connsiteX8" fmla="*/ 1200150 w 4600575"/>
              <a:gd name="connsiteY8" fmla="*/ 200025 h 2038350"/>
              <a:gd name="connsiteX9" fmla="*/ 1295400 w 4600575"/>
              <a:gd name="connsiteY9" fmla="*/ 247650 h 2038350"/>
              <a:gd name="connsiteX10" fmla="*/ 1371600 w 4600575"/>
              <a:gd name="connsiteY10" fmla="*/ 285750 h 2038350"/>
              <a:gd name="connsiteX11" fmla="*/ 1438275 w 4600575"/>
              <a:gd name="connsiteY11" fmla="*/ 314325 h 2038350"/>
              <a:gd name="connsiteX12" fmla="*/ 1495425 w 4600575"/>
              <a:gd name="connsiteY12" fmla="*/ 352425 h 2038350"/>
              <a:gd name="connsiteX13" fmla="*/ 1562100 w 4600575"/>
              <a:gd name="connsiteY13" fmla="*/ 381000 h 2038350"/>
              <a:gd name="connsiteX14" fmla="*/ 1619250 w 4600575"/>
              <a:gd name="connsiteY14" fmla="*/ 419100 h 2038350"/>
              <a:gd name="connsiteX15" fmla="*/ 1743075 w 4600575"/>
              <a:gd name="connsiteY15" fmla="*/ 476250 h 2038350"/>
              <a:gd name="connsiteX16" fmla="*/ 1781175 w 4600575"/>
              <a:gd name="connsiteY16" fmla="*/ 504825 h 2038350"/>
              <a:gd name="connsiteX17" fmla="*/ 1809750 w 4600575"/>
              <a:gd name="connsiteY17" fmla="*/ 514350 h 2038350"/>
              <a:gd name="connsiteX18" fmla="*/ 1838325 w 4600575"/>
              <a:gd name="connsiteY18" fmla="*/ 533400 h 2038350"/>
              <a:gd name="connsiteX19" fmla="*/ 1885950 w 4600575"/>
              <a:gd name="connsiteY19" fmla="*/ 552450 h 2038350"/>
              <a:gd name="connsiteX20" fmla="*/ 1914525 w 4600575"/>
              <a:gd name="connsiteY20" fmla="*/ 571500 h 2038350"/>
              <a:gd name="connsiteX21" fmla="*/ 1943100 w 4600575"/>
              <a:gd name="connsiteY21" fmla="*/ 581025 h 2038350"/>
              <a:gd name="connsiteX22" fmla="*/ 2019300 w 4600575"/>
              <a:gd name="connsiteY22" fmla="*/ 628650 h 2038350"/>
              <a:gd name="connsiteX23" fmla="*/ 2076450 w 4600575"/>
              <a:gd name="connsiteY23" fmla="*/ 657225 h 2038350"/>
              <a:gd name="connsiteX24" fmla="*/ 2133600 w 4600575"/>
              <a:gd name="connsiteY24" fmla="*/ 676275 h 2038350"/>
              <a:gd name="connsiteX25" fmla="*/ 2171700 w 4600575"/>
              <a:gd name="connsiteY25" fmla="*/ 704850 h 2038350"/>
              <a:gd name="connsiteX26" fmla="*/ 2200275 w 4600575"/>
              <a:gd name="connsiteY26" fmla="*/ 714375 h 2038350"/>
              <a:gd name="connsiteX27" fmla="*/ 2238375 w 4600575"/>
              <a:gd name="connsiteY27" fmla="*/ 733425 h 2038350"/>
              <a:gd name="connsiteX28" fmla="*/ 2295525 w 4600575"/>
              <a:gd name="connsiteY28" fmla="*/ 752475 h 2038350"/>
              <a:gd name="connsiteX29" fmla="*/ 2324100 w 4600575"/>
              <a:gd name="connsiteY29" fmla="*/ 771525 h 2038350"/>
              <a:gd name="connsiteX30" fmla="*/ 2381250 w 4600575"/>
              <a:gd name="connsiteY30" fmla="*/ 790575 h 2038350"/>
              <a:gd name="connsiteX31" fmla="*/ 2457450 w 4600575"/>
              <a:gd name="connsiteY31" fmla="*/ 828675 h 2038350"/>
              <a:gd name="connsiteX32" fmla="*/ 2486025 w 4600575"/>
              <a:gd name="connsiteY32" fmla="*/ 838200 h 2038350"/>
              <a:gd name="connsiteX33" fmla="*/ 2514600 w 4600575"/>
              <a:gd name="connsiteY33" fmla="*/ 857250 h 2038350"/>
              <a:gd name="connsiteX34" fmla="*/ 2647950 w 4600575"/>
              <a:gd name="connsiteY34" fmla="*/ 895350 h 2038350"/>
              <a:gd name="connsiteX35" fmla="*/ 2676525 w 4600575"/>
              <a:gd name="connsiteY35" fmla="*/ 914400 h 2038350"/>
              <a:gd name="connsiteX36" fmla="*/ 2781300 w 4600575"/>
              <a:gd name="connsiteY36" fmla="*/ 942975 h 2038350"/>
              <a:gd name="connsiteX37" fmla="*/ 2809875 w 4600575"/>
              <a:gd name="connsiteY37" fmla="*/ 952500 h 2038350"/>
              <a:gd name="connsiteX38" fmla="*/ 2876550 w 4600575"/>
              <a:gd name="connsiteY38" fmla="*/ 971550 h 2038350"/>
              <a:gd name="connsiteX39" fmla="*/ 2905125 w 4600575"/>
              <a:gd name="connsiteY39" fmla="*/ 990600 h 2038350"/>
              <a:gd name="connsiteX40" fmla="*/ 2943225 w 4600575"/>
              <a:gd name="connsiteY40" fmla="*/ 1000125 h 2038350"/>
              <a:gd name="connsiteX41" fmla="*/ 2981325 w 4600575"/>
              <a:gd name="connsiteY41" fmla="*/ 1019175 h 2038350"/>
              <a:gd name="connsiteX42" fmla="*/ 3048000 w 4600575"/>
              <a:gd name="connsiteY42" fmla="*/ 1038225 h 2038350"/>
              <a:gd name="connsiteX43" fmla="*/ 3105150 w 4600575"/>
              <a:gd name="connsiteY43" fmla="*/ 1066800 h 2038350"/>
              <a:gd name="connsiteX44" fmla="*/ 3181350 w 4600575"/>
              <a:gd name="connsiteY44" fmla="*/ 1114425 h 2038350"/>
              <a:gd name="connsiteX45" fmla="*/ 3248025 w 4600575"/>
              <a:gd name="connsiteY45" fmla="*/ 1162050 h 2038350"/>
              <a:gd name="connsiteX46" fmla="*/ 3295650 w 4600575"/>
              <a:gd name="connsiteY46" fmla="*/ 1181100 h 2038350"/>
              <a:gd name="connsiteX47" fmla="*/ 3381375 w 4600575"/>
              <a:gd name="connsiteY47" fmla="*/ 1238250 h 2038350"/>
              <a:gd name="connsiteX48" fmla="*/ 3429000 w 4600575"/>
              <a:gd name="connsiteY48" fmla="*/ 1257300 h 2038350"/>
              <a:gd name="connsiteX49" fmla="*/ 3457575 w 4600575"/>
              <a:gd name="connsiteY49" fmla="*/ 1276350 h 2038350"/>
              <a:gd name="connsiteX50" fmla="*/ 3486150 w 4600575"/>
              <a:gd name="connsiteY50" fmla="*/ 1285875 h 2038350"/>
              <a:gd name="connsiteX51" fmla="*/ 3543300 w 4600575"/>
              <a:gd name="connsiteY51" fmla="*/ 1333500 h 2038350"/>
              <a:gd name="connsiteX52" fmla="*/ 3571875 w 4600575"/>
              <a:gd name="connsiteY52" fmla="*/ 1343025 h 2038350"/>
              <a:gd name="connsiteX53" fmla="*/ 3648075 w 4600575"/>
              <a:gd name="connsiteY53" fmla="*/ 1381125 h 2038350"/>
              <a:gd name="connsiteX54" fmla="*/ 3705225 w 4600575"/>
              <a:gd name="connsiteY54" fmla="*/ 1419225 h 2038350"/>
              <a:gd name="connsiteX55" fmla="*/ 3762375 w 4600575"/>
              <a:gd name="connsiteY55" fmla="*/ 1447800 h 2038350"/>
              <a:gd name="connsiteX56" fmla="*/ 3829050 w 4600575"/>
              <a:gd name="connsiteY56" fmla="*/ 1485900 h 2038350"/>
              <a:gd name="connsiteX57" fmla="*/ 3857625 w 4600575"/>
              <a:gd name="connsiteY57" fmla="*/ 1504950 h 2038350"/>
              <a:gd name="connsiteX58" fmla="*/ 3895725 w 4600575"/>
              <a:gd name="connsiteY58" fmla="*/ 1524000 h 2038350"/>
              <a:gd name="connsiteX59" fmla="*/ 3952875 w 4600575"/>
              <a:gd name="connsiteY59" fmla="*/ 1562100 h 2038350"/>
              <a:gd name="connsiteX60" fmla="*/ 4019550 w 4600575"/>
              <a:gd name="connsiteY60" fmla="*/ 1590675 h 2038350"/>
              <a:gd name="connsiteX61" fmla="*/ 4076700 w 4600575"/>
              <a:gd name="connsiteY61" fmla="*/ 1657350 h 2038350"/>
              <a:gd name="connsiteX62" fmla="*/ 4114800 w 4600575"/>
              <a:gd name="connsiteY62" fmla="*/ 1666875 h 2038350"/>
              <a:gd name="connsiteX63" fmla="*/ 4200525 w 4600575"/>
              <a:gd name="connsiteY63" fmla="*/ 1714500 h 2038350"/>
              <a:gd name="connsiteX64" fmla="*/ 4219575 w 4600575"/>
              <a:gd name="connsiteY64" fmla="*/ 1743075 h 2038350"/>
              <a:gd name="connsiteX65" fmla="*/ 4257675 w 4600575"/>
              <a:gd name="connsiteY65" fmla="*/ 1762125 h 2038350"/>
              <a:gd name="connsiteX66" fmla="*/ 4362450 w 4600575"/>
              <a:gd name="connsiteY66" fmla="*/ 1847850 h 2038350"/>
              <a:gd name="connsiteX67" fmla="*/ 4419600 w 4600575"/>
              <a:gd name="connsiteY67" fmla="*/ 1895475 h 2038350"/>
              <a:gd name="connsiteX68" fmla="*/ 4486275 w 4600575"/>
              <a:gd name="connsiteY68" fmla="*/ 1933575 h 2038350"/>
              <a:gd name="connsiteX69" fmla="*/ 4524375 w 4600575"/>
              <a:gd name="connsiteY69" fmla="*/ 1971675 h 2038350"/>
              <a:gd name="connsiteX70" fmla="*/ 4562475 w 4600575"/>
              <a:gd name="connsiteY70" fmla="*/ 1990725 h 2038350"/>
              <a:gd name="connsiteX71" fmla="*/ 4600575 w 4600575"/>
              <a:gd name="connsiteY71" fmla="*/ 2038350 h 203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4600575" h="2038350">
                <a:moveTo>
                  <a:pt x="0" y="0"/>
                </a:moveTo>
                <a:lnTo>
                  <a:pt x="628650" y="9525"/>
                </a:lnTo>
                <a:cubicBezTo>
                  <a:pt x="644833" y="9981"/>
                  <a:pt x="660471" y="15538"/>
                  <a:pt x="676275" y="19050"/>
                </a:cubicBezTo>
                <a:cubicBezTo>
                  <a:pt x="812335" y="49286"/>
                  <a:pt x="581574" y="137"/>
                  <a:pt x="771525" y="47625"/>
                </a:cubicBezTo>
                <a:cubicBezTo>
                  <a:pt x="974933" y="98477"/>
                  <a:pt x="762790" y="39587"/>
                  <a:pt x="885825" y="85725"/>
                </a:cubicBezTo>
                <a:cubicBezTo>
                  <a:pt x="916251" y="97135"/>
                  <a:pt x="953160" y="95690"/>
                  <a:pt x="981075" y="114300"/>
                </a:cubicBezTo>
                <a:cubicBezTo>
                  <a:pt x="990600" y="120650"/>
                  <a:pt x="999128" y="128841"/>
                  <a:pt x="1009650" y="133350"/>
                </a:cubicBezTo>
                <a:cubicBezTo>
                  <a:pt x="1021420" y="138394"/>
                  <a:pt x="1086899" y="150705"/>
                  <a:pt x="1095375" y="152400"/>
                </a:cubicBezTo>
                <a:cubicBezTo>
                  <a:pt x="1165995" y="199480"/>
                  <a:pt x="1130074" y="186010"/>
                  <a:pt x="1200150" y="200025"/>
                </a:cubicBezTo>
                <a:cubicBezTo>
                  <a:pt x="1253908" y="253783"/>
                  <a:pt x="1200606" y="209732"/>
                  <a:pt x="1295400" y="247650"/>
                </a:cubicBezTo>
                <a:cubicBezTo>
                  <a:pt x="1321767" y="258197"/>
                  <a:pt x="1344659" y="276770"/>
                  <a:pt x="1371600" y="285750"/>
                </a:cubicBezTo>
                <a:cubicBezTo>
                  <a:pt x="1401161" y="295604"/>
                  <a:pt x="1408850" y="296670"/>
                  <a:pt x="1438275" y="314325"/>
                </a:cubicBezTo>
                <a:cubicBezTo>
                  <a:pt x="1457908" y="326105"/>
                  <a:pt x="1474947" y="342186"/>
                  <a:pt x="1495425" y="352425"/>
                </a:cubicBezTo>
                <a:cubicBezTo>
                  <a:pt x="1542505" y="375965"/>
                  <a:pt x="1520055" y="366985"/>
                  <a:pt x="1562100" y="381000"/>
                </a:cubicBezTo>
                <a:cubicBezTo>
                  <a:pt x="1623666" y="442566"/>
                  <a:pt x="1558597" y="386017"/>
                  <a:pt x="1619250" y="419100"/>
                </a:cubicBezTo>
                <a:cubicBezTo>
                  <a:pt x="1729886" y="479447"/>
                  <a:pt x="1654887" y="458612"/>
                  <a:pt x="1743075" y="476250"/>
                </a:cubicBezTo>
                <a:cubicBezTo>
                  <a:pt x="1755775" y="485775"/>
                  <a:pt x="1767392" y="496949"/>
                  <a:pt x="1781175" y="504825"/>
                </a:cubicBezTo>
                <a:cubicBezTo>
                  <a:pt x="1789892" y="509806"/>
                  <a:pt x="1800770" y="509860"/>
                  <a:pt x="1809750" y="514350"/>
                </a:cubicBezTo>
                <a:cubicBezTo>
                  <a:pt x="1819989" y="519470"/>
                  <a:pt x="1828086" y="528280"/>
                  <a:pt x="1838325" y="533400"/>
                </a:cubicBezTo>
                <a:cubicBezTo>
                  <a:pt x="1853618" y="541046"/>
                  <a:pt x="1870657" y="544804"/>
                  <a:pt x="1885950" y="552450"/>
                </a:cubicBezTo>
                <a:cubicBezTo>
                  <a:pt x="1896189" y="557570"/>
                  <a:pt x="1904286" y="566380"/>
                  <a:pt x="1914525" y="571500"/>
                </a:cubicBezTo>
                <a:cubicBezTo>
                  <a:pt x="1923505" y="575990"/>
                  <a:pt x="1934286" y="576217"/>
                  <a:pt x="1943100" y="581025"/>
                </a:cubicBezTo>
                <a:cubicBezTo>
                  <a:pt x="1969396" y="595368"/>
                  <a:pt x="1990884" y="619178"/>
                  <a:pt x="2019300" y="628650"/>
                </a:cubicBezTo>
                <a:cubicBezTo>
                  <a:pt x="2123513" y="663388"/>
                  <a:pt x="1965663" y="607986"/>
                  <a:pt x="2076450" y="657225"/>
                </a:cubicBezTo>
                <a:cubicBezTo>
                  <a:pt x="2094800" y="665380"/>
                  <a:pt x="2133600" y="676275"/>
                  <a:pt x="2133600" y="676275"/>
                </a:cubicBezTo>
                <a:cubicBezTo>
                  <a:pt x="2146300" y="685800"/>
                  <a:pt x="2157917" y="696974"/>
                  <a:pt x="2171700" y="704850"/>
                </a:cubicBezTo>
                <a:cubicBezTo>
                  <a:pt x="2180417" y="709831"/>
                  <a:pt x="2191047" y="710420"/>
                  <a:pt x="2200275" y="714375"/>
                </a:cubicBezTo>
                <a:cubicBezTo>
                  <a:pt x="2213326" y="719968"/>
                  <a:pt x="2225192" y="728152"/>
                  <a:pt x="2238375" y="733425"/>
                </a:cubicBezTo>
                <a:cubicBezTo>
                  <a:pt x="2257019" y="740883"/>
                  <a:pt x="2278817" y="741336"/>
                  <a:pt x="2295525" y="752475"/>
                </a:cubicBezTo>
                <a:cubicBezTo>
                  <a:pt x="2305050" y="758825"/>
                  <a:pt x="2313639" y="766876"/>
                  <a:pt x="2324100" y="771525"/>
                </a:cubicBezTo>
                <a:cubicBezTo>
                  <a:pt x="2342450" y="779680"/>
                  <a:pt x="2363289" y="781595"/>
                  <a:pt x="2381250" y="790575"/>
                </a:cubicBezTo>
                <a:cubicBezTo>
                  <a:pt x="2406650" y="803275"/>
                  <a:pt x="2430509" y="819695"/>
                  <a:pt x="2457450" y="828675"/>
                </a:cubicBezTo>
                <a:cubicBezTo>
                  <a:pt x="2466975" y="831850"/>
                  <a:pt x="2477045" y="833710"/>
                  <a:pt x="2486025" y="838200"/>
                </a:cubicBezTo>
                <a:cubicBezTo>
                  <a:pt x="2496264" y="843320"/>
                  <a:pt x="2503881" y="853230"/>
                  <a:pt x="2514600" y="857250"/>
                </a:cubicBezTo>
                <a:cubicBezTo>
                  <a:pt x="2575965" y="880262"/>
                  <a:pt x="2576255" y="847553"/>
                  <a:pt x="2647950" y="895350"/>
                </a:cubicBezTo>
                <a:cubicBezTo>
                  <a:pt x="2657475" y="901700"/>
                  <a:pt x="2665896" y="910148"/>
                  <a:pt x="2676525" y="914400"/>
                </a:cubicBezTo>
                <a:cubicBezTo>
                  <a:pt x="2709921" y="927758"/>
                  <a:pt x="2746752" y="933104"/>
                  <a:pt x="2781300" y="942975"/>
                </a:cubicBezTo>
                <a:cubicBezTo>
                  <a:pt x="2790954" y="945733"/>
                  <a:pt x="2800221" y="949742"/>
                  <a:pt x="2809875" y="952500"/>
                </a:cubicBezTo>
                <a:cubicBezTo>
                  <a:pt x="2824117" y="956569"/>
                  <a:pt x="2861325" y="963937"/>
                  <a:pt x="2876550" y="971550"/>
                </a:cubicBezTo>
                <a:cubicBezTo>
                  <a:pt x="2886789" y="976670"/>
                  <a:pt x="2894603" y="986091"/>
                  <a:pt x="2905125" y="990600"/>
                </a:cubicBezTo>
                <a:cubicBezTo>
                  <a:pt x="2917157" y="995757"/>
                  <a:pt x="2930968" y="995528"/>
                  <a:pt x="2943225" y="1000125"/>
                </a:cubicBezTo>
                <a:cubicBezTo>
                  <a:pt x="2956520" y="1005111"/>
                  <a:pt x="2968030" y="1014189"/>
                  <a:pt x="2981325" y="1019175"/>
                </a:cubicBezTo>
                <a:cubicBezTo>
                  <a:pt x="3005740" y="1028330"/>
                  <a:pt x="3024973" y="1026711"/>
                  <a:pt x="3048000" y="1038225"/>
                </a:cubicBezTo>
                <a:cubicBezTo>
                  <a:pt x="3121858" y="1075154"/>
                  <a:pt x="3033326" y="1042859"/>
                  <a:pt x="3105150" y="1066800"/>
                </a:cubicBezTo>
                <a:cubicBezTo>
                  <a:pt x="3214455" y="1154244"/>
                  <a:pt x="3106899" y="1077199"/>
                  <a:pt x="3181350" y="1114425"/>
                </a:cubicBezTo>
                <a:cubicBezTo>
                  <a:pt x="3217056" y="1132278"/>
                  <a:pt x="3209195" y="1140478"/>
                  <a:pt x="3248025" y="1162050"/>
                </a:cubicBezTo>
                <a:cubicBezTo>
                  <a:pt x="3262971" y="1170353"/>
                  <a:pt x="3280805" y="1172617"/>
                  <a:pt x="3295650" y="1181100"/>
                </a:cubicBezTo>
                <a:cubicBezTo>
                  <a:pt x="3325468" y="1198139"/>
                  <a:pt x="3349488" y="1225495"/>
                  <a:pt x="3381375" y="1238250"/>
                </a:cubicBezTo>
                <a:cubicBezTo>
                  <a:pt x="3397250" y="1244600"/>
                  <a:pt x="3413707" y="1249654"/>
                  <a:pt x="3429000" y="1257300"/>
                </a:cubicBezTo>
                <a:cubicBezTo>
                  <a:pt x="3439239" y="1262420"/>
                  <a:pt x="3447336" y="1271230"/>
                  <a:pt x="3457575" y="1276350"/>
                </a:cubicBezTo>
                <a:cubicBezTo>
                  <a:pt x="3466555" y="1280840"/>
                  <a:pt x="3477170" y="1281385"/>
                  <a:pt x="3486150" y="1285875"/>
                </a:cubicBezTo>
                <a:cubicBezTo>
                  <a:pt x="3548476" y="1317038"/>
                  <a:pt x="3480103" y="1291369"/>
                  <a:pt x="3543300" y="1333500"/>
                </a:cubicBezTo>
                <a:cubicBezTo>
                  <a:pt x="3551654" y="1339069"/>
                  <a:pt x="3562895" y="1338535"/>
                  <a:pt x="3571875" y="1343025"/>
                </a:cubicBezTo>
                <a:cubicBezTo>
                  <a:pt x="3661850" y="1388013"/>
                  <a:pt x="3583638" y="1359646"/>
                  <a:pt x="3648075" y="1381125"/>
                </a:cubicBezTo>
                <a:cubicBezTo>
                  <a:pt x="3702244" y="1435294"/>
                  <a:pt x="3650086" y="1391656"/>
                  <a:pt x="3705225" y="1419225"/>
                </a:cubicBezTo>
                <a:cubicBezTo>
                  <a:pt x="3779083" y="1456154"/>
                  <a:pt x="3690551" y="1423859"/>
                  <a:pt x="3762375" y="1447800"/>
                </a:cubicBezTo>
                <a:cubicBezTo>
                  <a:pt x="3854503" y="1516896"/>
                  <a:pt x="3756324" y="1449537"/>
                  <a:pt x="3829050" y="1485900"/>
                </a:cubicBezTo>
                <a:cubicBezTo>
                  <a:pt x="3839289" y="1491020"/>
                  <a:pt x="3847686" y="1499270"/>
                  <a:pt x="3857625" y="1504950"/>
                </a:cubicBezTo>
                <a:cubicBezTo>
                  <a:pt x="3869953" y="1511995"/>
                  <a:pt x="3883549" y="1516695"/>
                  <a:pt x="3895725" y="1524000"/>
                </a:cubicBezTo>
                <a:cubicBezTo>
                  <a:pt x="3915358" y="1535780"/>
                  <a:pt x="3931155" y="1554860"/>
                  <a:pt x="3952875" y="1562100"/>
                </a:cubicBezTo>
                <a:cubicBezTo>
                  <a:pt x="3994920" y="1576115"/>
                  <a:pt x="3972470" y="1567135"/>
                  <a:pt x="4019550" y="1590675"/>
                </a:cubicBezTo>
                <a:cubicBezTo>
                  <a:pt x="4035944" y="1615266"/>
                  <a:pt x="4050303" y="1640852"/>
                  <a:pt x="4076700" y="1657350"/>
                </a:cubicBezTo>
                <a:cubicBezTo>
                  <a:pt x="4087801" y="1664288"/>
                  <a:pt x="4102100" y="1663700"/>
                  <a:pt x="4114800" y="1666875"/>
                </a:cubicBezTo>
                <a:cubicBezTo>
                  <a:pt x="4227071" y="1779146"/>
                  <a:pt x="4078750" y="1644914"/>
                  <a:pt x="4200525" y="1714500"/>
                </a:cubicBezTo>
                <a:cubicBezTo>
                  <a:pt x="4210464" y="1720180"/>
                  <a:pt x="4210781" y="1735746"/>
                  <a:pt x="4219575" y="1743075"/>
                </a:cubicBezTo>
                <a:cubicBezTo>
                  <a:pt x="4230483" y="1752165"/>
                  <a:pt x="4244975" y="1755775"/>
                  <a:pt x="4257675" y="1762125"/>
                </a:cubicBezTo>
                <a:cubicBezTo>
                  <a:pt x="4316942" y="1851025"/>
                  <a:pt x="4203700" y="1689100"/>
                  <a:pt x="4362450" y="1847850"/>
                </a:cubicBezTo>
                <a:cubicBezTo>
                  <a:pt x="4388717" y="1874117"/>
                  <a:pt x="4388658" y="1877794"/>
                  <a:pt x="4419600" y="1895475"/>
                </a:cubicBezTo>
                <a:cubicBezTo>
                  <a:pt x="4446626" y="1910918"/>
                  <a:pt x="4463069" y="1913684"/>
                  <a:pt x="4486275" y="1933575"/>
                </a:cubicBezTo>
                <a:cubicBezTo>
                  <a:pt x="4499912" y="1945264"/>
                  <a:pt x="4510007" y="1960899"/>
                  <a:pt x="4524375" y="1971675"/>
                </a:cubicBezTo>
                <a:cubicBezTo>
                  <a:pt x="4535734" y="1980194"/>
                  <a:pt x="4550921" y="1982472"/>
                  <a:pt x="4562475" y="1990725"/>
                </a:cubicBezTo>
                <a:cubicBezTo>
                  <a:pt x="4588605" y="2009389"/>
                  <a:pt x="4588961" y="2015121"/>
                  <a:pt x="4600575" y="203835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8BF83A56-F05D-44DB-B210-409A35F40210}"/>
              </a:ext>
            </a:extLst>
          </p:cNvPr>
          <p:cNvSpPr/>
          <p:nvPr/>
        </p:nvSpPr>
        <p:spPr>
          <a:xfrm>
            <a:off x="2893469" y="2457450"/>
            <a:ext cx="5412331" cy="1609725"/>
          </a:xfrm>
          <a:custGeom>
            <a:avLst/>
            <a:gdLst>
              <a:gd name="connsiteX0" fmla="*/ 192631 w 5412331"/>
              <a:gd name="connsiteY0" fmla="*/ 590550 h 1609725"/>
              <a:gd name="connsiteX1" fmla="*/ 145006 w 5412331"/>
              <a:gd name="connsiteY1" fmla="*/ 571500 h 1609725"/>
              <a:gd name="connsiteX2" fmla="*/ 106906 w 5412331"/>
              <a:gd name="connsiteY2" fmla="*/ 504825 h 1609725"/>
              <a:gd name="connsiteX3" fmla="*/ 78331 w 5412331"/>
              <a:gd name="connsiteY3" fmla="*/ 485775 h 1609725"/>
              <a:gd name="connsiteX4" fmla="*/ 59281 w 5412331"/>
              <a:gd name="connsiteY4" fmla="*/ 447675 h 1609725"/>
              <a:gd name="connsiteX5" fmla="*/ 40231 w 5412331"/>
              <a:gd name="connsiteY5" fmla="*/ 419100 h 1609725"/>
              <a:gd name="connsiteX6" fmla="*/ 11656 w 5412331"/>
              <a:gd name="connsiteY6" fmla="*/ 314325 h 1609725"/>
              <a:gd name="connsiteX7" fmla="*/ 2131 w 5412331"/>
              <a:gd name="connsiteY7" fmla="*/ 285750 h 1609725"/>
              <a:gd name="connsiteX8" fmla="*/ 30706 w 5412331"/>
              <a:gd name="connsiteY8" fmla="*/ 76200 h 1609725"/>
              <a:gd name="connsiteX9" fmla="*/ 87856 w 5412331"/>
              <a:gd name="connsiteY9" fmla="*/ 19050 h 1609725"/>
              <a:gd name="connsiteX10" fmla="*/ 145006 w 5412331"/>
              <a:gd name="connsiteY10" fmla="*/ 9525 h 1609725"/>
              <a:gd name="connsiteX11" fmla="*/ 173581 w 5412331"/>
              <a:gd name="connsiteY11" fmla="*/ 0 h 1609725"/>
              <a:gd name="connsiteX12" fmla="*/ 316456 w 5412331"/>
              <a:gd name="connsiteY12" fmla="*/ 19050 h 1609725"/>
              <a:gd name="connsiteX13" fmla="*/ 345031 w 5412331"/>
              <a:gd name="connsiteY13" fmla="*/ 38100 h 1609725"/>
              <a:gd name="connsiteX14" fmla="*/ 373606 w 5412331"/>
              <a:gd name="connsiteY14" fmla="*/ 47625 h 1609725"/>
              <a:gd name="connsiteX15" fmla="*/ 430756 w 5412331"/>
              <a:gd name="connsiteY15" fmla="*/ 85725 h 1609725"/>
              <a:gd name="connsiteX16" fmla="*/ 487906 w 5412331"/>
              <a:gd name="connsiteY16" fmla="*/ 123825 h 1609725"/>
              <a:gd name="connsiteX17" fmla="*/ 516481 w 5412331"/>
              <a:gd name="connsiteY17" fmla="*/ 152400 h 1609725"/>
              <a:gd name="connsiteX18" fmla="*/ 554581 w 5412331"/>
              <a:gd name="connsiteY18" fmla="*/ 171450 h 1609725"/>
              <a:gd name="connsiteX19" fmla="*/ 592681 w 5412331"/>
              <a:gd name="connsiteY19" fmla="*/ 200025 h 1609725"/>
              <a:gd name="connsiteX20" fmla="*/ 649831 w 5412331"/>
              <a:gd name="connsiteY20" fmla="*/ 238125 h 1609725"/>
              <a:gd name="connsiteX21" fmla="*/ 678406 w 5412331"/>
              <a:gd name="connsiteY21" fmla="*/ 257175 h 1609725"/>
              <a:gd name="connsiteX22" fmla="*/ 821281 w 5412331"/>
              <a:gd name="connsiteY22" fmla="*/ 304800 h 1609725"/>
              <a:gd name="connsiteX23" fmla="*/ 849856 w 5412331"/>
              <a:gd name="connsiteY23" fmla="*/ 314325 h 1609725"/>
              <a:gd name="connsiteX24" fmla="*/ 878431 w 5412331"/>
              <a:gd name="connsiteY24" fmla="*/ 323850 h 1609725"/>
              <a:gd name="connsiteX25" fmla="*/ 916531 w 5412331"/>
              <a:gd name="connsiteY25" fmla="*/ 342900 h 1609725"/>
              <a:gd name="connsiteX26" fmla="*/ 992731 w 5412331"/>
              <a:gd name="connsiteY26" fmla="*/ 361950 h 1609725"/>
              <a:gd name="connsiteX27" fmla="*/ 1097506 w 5412331"/>
              <a:gd name="connsiteY27" fmla="*/ 400050 h 1609725"/>
              <a:gd name="connsiteX28" fmla="*/ 1183231 w 5412331"/>
              <a:gd name="connsiteY28" fmla="*/ 419100 h 1609725"/>
              <a:gd name="connsiteX29" fmla="*/ 1230856 w 5412331"/>
              <a:gd name="connsiteY29" fmla="*/ 428625 h 1609725"/>
              <a:gd name="connsiteX30" fmla="*/ 1307056 w 5412331"/>
              <a:gd name="connsiteY30" fmla="*/ 457200 h 1609725"/>
              <a:gd name="connsiteX31" fmla="*/ 1345156 w 5412331"/>
              <a:gd name="connsiteY31" fmla="*/ 466725 h 1609725"/>
              <a:gd name="connsiteX32" fmla="*/ 1488031 w 5412331"/>
              <a:gd name="connsiteY32" fmla="*/ 495300 h 1609725"/>
              <a:gd name="connsiteX33" fmla="*/ 1535656 w 5412331"/>
              <a:gd name="connsiteY33" fmla="*/ 504825 h 1609725"/>
              <a:gd name="connsiteX34" fmla="*/ 1621381 w 5412331"/>
              <a:gd name="connsiteY34" fmla="*/ 523875 h 1609725"/>
              <a:gd name="connsiteX35" fmla="*/ 1678531 w 5412331"/>
              <a:gd name="connsiteY35" fmla="*/ 533400 h 1609725"/>
              <a:gd name="connsiteX36" fmla="*/ 1821406 w 5412331"/>
              <a:gd name="connsiteY36" fmla="*/ 552450 h 1609725"/>
              <a:gd name="connsiteX37" fmla="*/ 1926181 w 5412331"/>
              <a:gd name="connsiteY37" fmla="*/ 581025 h 1609725"/>
              <a:gd name="connsiteX38" fmla="*/ 1964281 w 5412331"/>
              <a:gd name="connsiteY38" fmla="*/ 600075 h 1609725"/>
              <a:gd name="connsiteX39" fmla="*/ 1992856 w 5412331"/>
              <a:gd name="connsiteY39" fmla="*/ 609600 h 1609725"/>
              <a:gd name="connsiteX40" fmla="*/ 2030956 w 5412331"/>
              <a:gd name="connsiteY40" fmla="*/ 628650 h 1609725"/>
              <a:gd name="connsiteX41" fmla="*/ 2078581 w 5412331"/>
              <a:gd name="connsiteY41" fmla="*/ 638175 h 1609725"/>
              <a:gd name="connsiteX42" fmla="*/ 2116681 w 5412331"/>
              <a:gd name="connsiteY42" fmla="*/ 647700 h 1609725"/>
              <a:gd name="connsiteX43" fmla="*/ 2192881 w 5412331"/>
              <a:gd name="connsiteY43" fmla="*/ 676275 h 1609725"/>
              <a:gd name="connsiteX44" fmla="*/ 2250031 w 5412331"/>
              <a:gd name="connsiteY44" fmla="*/ 695325 h 1609725"/>
              <a:gd name="connsiteX45" fmla="*/ 2278606 w 5412331"/>
              <a:gd name="connsiteY45" fmla="*/ 704850 h 1609725"/>
              <a:gd name="connsiteX46" fmla="*/ 2364331 w 5412331"/>
              <a:gd name="connsiteY46" fmla="*/ 723900 h 1609725"/>
              <a:gd name="connsiteX47" fmla="*/ 2469106 w 5412331"/>
              <a:gd name="connsiteY47" fmla="*/ 733425 h 1609725"/>
              <a:gd name="connsiteX48" fmla="*/ 2497681 w 5412331"/>
              <a:gd name="connsiteY48" fmla="*/ 742950 h 1609725"/>
              <a:gd name="connsiteX49" fmla="*/ 2535781 w 5412331"/>
              <a:gd name="connsiteY49" fmla="*/ 762000 h 1609725"/>
              <a:gd name="connsiteX50" fmla="*/ 2583406 w 5412331"/>
              <a:gd name="connsiteY50" fmla="*/ 771525 h 1609725"/>
              <a:gd name="connsiteX51" fmla="*/ 2621506 w 5412331"/>
              <a:gd name="connsiteY51" fmla="*/ 781050 h 1609725"/>
              <a:gd name="connsiteX52" fmla="*/ 2650081 w 5412331"/>
              <a:gd name="connsiteY52" fmla="*/ 790575 h 1609725"/>
              <a:gd name="connsiteX53" fmla="*/ 2726281 w 5412331"/>
              <a:gd name="connsiteY53" fmla="*/ 800100 h 1609725"/>
              <a:gd name="connsiteX54" fmla="*/ 2783431 w 5412331"/>
              <a:gd name="connsiteY54" fmla="*/ 809625 h 1609725"/>
              <a:gd name="connsiteX55" fmla="*/ 2916781 w 5412331"/>
              <a:gd name="connsiteY55" fmla="*/ 828675 h 1609725"/>
              <a:gd name="connsiteX56" fmla="*/ 2964406 w 5412331"/>
              <a:gd name="connsiteY56" fmla="*/ 847725 h 1609725"/>
              <a:gd name="connsiteX57" fmla="*/ 3021556 w 5412331"/>
              <a:gd name="connsiteY57" fmla="*/ 866775 h 1609725"/>
              <a:gd name="connsiteX58" fmla="*/ 3088231 w 5412331"/>
              <a:gd name="connsiteY58" fmla="*/ 885825 h 1609725"/>
              <a:gd name="connsiteX59" fmla="*/ 3154906 w 5412331"/>
              <a:gd name="connsiteY59" fmla="*/ 904875 h 1609725"/>
              <a:gd name="connsiteX60" fmla="*/ 3221581 w 5412331"/>
              <a:gd name="connsiteY60" fmla="*/ 914400 h 1609725"/>
              <a:gd name="connsiteX61" fmla="*/ 3335881 w 5412331"/>
              <a:gd name="connsiteY61" fmla="*/ 942975 h 1609725"/>
              <a:gd name="connsiteX62" fmla="*/ 3393031 w 5412331"/>
              <a:gd name="connsiteY62" fmla="*/ 962025 h 1609725"/>
              <a:gd name="connsiteX63" fmla="*/ 3631156 w 5412331"/>
              <a:gd name="connsiteY63" fmla="*/ 990600 h 1609725"/>
              <a:gd name="connsiteX64" fmla="*/ 3707356 w 5412331"/>
              <a:gd name="connsiteY64" fmla="*/ 1000125 h 1609725"/>
              <a:gd name="connsiteX65" fmla="*/ 3812131 w 5412331"/>
              <a:gd name="connsiteY65" fmla="*/ 1019175 h 1609725"/>
              <a:gd name="connsiteX66" fmla="*/ 3935956 w 5412331"/>
              <a:gd name="connsiteY66" fmla="*/ 1028700 h 1609725"/>
              <a:gd name="connsiteX67" fmla="*/ 4002631 w 5412331"/>
              <a:gd name="connsiteY67" fmla="*/ 1057275 h 1609725"/>
              <a:gd name="connsiteX68" fmla="*/ 4088356 w 5412331"/>
              <a:gd name="connsiteY68" fmla="*/ 1066800 h 1609725"/>
              <a:gd name="connsiteX69" fmla="*/ 4155031 w 5412331"/>
              <a:gd name="connsiteY69" fmla="*/ 1095375 h 1609725"/>
              <a:gd name="connsiteX70" fmla="*/ 4259806 w 5412331"/>
              <a:gd name="connsiteY70" fmla="*/ 1114425 h 1609725"/>
              <a:gd name="connsiteX71" fmla="*/ 4288381 w 5412331"/>
              <a:gd name="connsiteY71" fmla="*/ 1133475 h 1609725"/>
              <a:gd name="connsiteX72" fmla="*/ 4402681 w 5412331"/>
              <a:gd name="connsiteY72" fmla="*/ 1162050 h 1609725"/>
              <a:gd name="connsiteX73" fmla="*/ 4440781 w 5412331"/>
              <a:gd name="connsiteY73" fmla="*/ 1181100 h 1609725"/>
              <a:gd name="connsiteX74" fmla="*/ 4497931 w 5412331"/>
              <a:gd name="connsiteY74" fmla="*/ 1200150 h 1609725"/>
              <a:gd name="connsiteX75" fmla="*/ 4536031 w 5412331"/>
              <a:gd name="connsiteY75" fmla="*/ 1219200 h 1609725"/>
              <a:gd name="connsiteX76" fmla="*/ 4564606 w 5412331"/>
              <a:gd name="connsiteY76" fmla="*/ 1238250 h 1609725"/>
              <a:gd name="connsiteX77" fmla="*/ 4602706 w 5412331"/>
              <a:gd name="connsiteY77" fmla="*/ 1247775 h 1609725"/>
              <a:gd name="connsiteX78" fmla="*/ 4640806 w 5412331"/>
              <a:gd name="connsiteY78" fmla="*/ 1266825 h 1609725"/>
              <a:gd name="connsiteX79" fmla="*/ 4669381 w 5412331"/>
              <a:gd name="connsiteY79" fmla="*/ 1285875 h 1609725"/>
              <a:gd name="connsiteX80" fmla="*/ 4717006 w 5412331"/>
              <a:gd name="connsiteY80" fmla="*/ 1295400 h 1609725"/>
              <a:gd name="connsiteX81" fmla="*/ 4802731 w 5412331"/>
              <a:gd name="connsiteY81" fmla="*/ 1333500 h 1609725"/>
              <a:gd name="connsiteX82" fmla="*/ 4878931 w 5412331"/>
              <a:gd name="connsiteY82" fmla="*/ 1362075 h 1609725"/>
              <a:gd name="connsiteX83" fmla="*/ 4917031 w 5412331"/>
              <a:gd name="connsiteY83" fmla="*/ 1381125 h 1609725"/>
              <a:gd name="connsiteX84" fmla="*/ 4945606 w 5412331"/>
              <a:gd name="connsiteY84" fmla="*/ 1390650 h 1609725"/>
              <a:gd name="connsiteX85" fmla="*/ 4974181 w 5412331"/>
              <a:gd name="connsiteY85" fmla="*/ 1409700 h 1609725"/>
              <a:gd name="connsiteX86" fmla="*/ 5021806 w 5412331"/>
              <a:gd name="connsiteY86" fmla="*/ 1428750 h 1609725"/>
              <a:gd name="connsiteX87" fmla="*/ 5078956 w 5412331"/>
              <a:gd name="connsiteY87" fmla="*/ 1447800 h 1609725"/>
              <a:gd name="connsiteX88" fmla="*/ 5193256 w 5412331"/>
              <a:gd name="connsiteY88" fmla="*/ 1495425 h 1609725"/>
              <a:gd name="connsiteX89" fmla="*/ 5221831 w 5412331"/>
              <a:gd name="connsiteY89" fmla="*/ 1514475 h 1609725"/>
              <a:gd name="connsiteX90" fmla="*/ 5288506 w 5412331"/>
              <a:gd name="connsiteY90" fmla="*/ 1533525 h 1609725"/>
              <a:gd name="connsiteX91" fmla="*/ 5402806 w 5412331"/>
              <a:gd name="connsiteY91" fmla="*/ 1581150 h 1609725"/>
              <a:gd name="connsiteX92" fmla="*/ 5412331 w 5412331"/>
              <a:gd name="connsiteY92" fmla="*/ 1609725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412331" h="1609725">
                <a:moveTo>
                  <a:pt x="192631" y="590550"/>
                </a:moveTo>
                <a:cubicBezTo>
                  <a:pt x="176756" y="584200"/>
                  <a:pt x="158919" y="581438"/>
                  <a:pt x="145006" y="571500"/>
                </a:cubicBezTo>
                <a:cubicBezTo>
                  <a:pt x="129542" y="560454"/>
                  <a:pt x="116858" y="516768"/>
                  <a:pt x="106906" y="504825"/>
                </a:cubicBezTo>
                <a:cubicBezTo>
                  <a:pt x="99577" y="496031"/>
                  <a:pt x="87856" y="492125"/>
                  <a:pt x="78331" y="485775"/>
                </a:cubicBezTo>
                <a:cubicBezTo>
                  <a:pt x="71981" y="473075"/>
                  <a:pt x="66326" y="460003"/>
                  <a:pt x="59281" y="447675"/>
                </a:cubicBezTo>
                <a:cubicBezTo>
                  <a:pt x="53601" y="437736"/>
                  <a:pt x="44880" y="429561"/>
                  <a:pt x="40231" y="419100"/>
                </a:cubicBezTo>
                <a:cubicBezTo>
                  <a:pt x="16878" y="366555"/>
                  <a:pt x="24461" y="365545"/>
                  <a:pt x="11656" y="314325"/>
                </a:cubicBezTo>
                <a:cubicBezTo>
                  <a:pt x="9221" y="304585"/>
                  <a:pt x="5306" y="295275"/>
                  <a:pt x="2131" y="285750"/>
                </a:cubicBezTo>
                <a:cubicBezTo>
                  <a:pt x="10682" y="123284"/>
                  <a:pt x="-21554" y="149364"/>
                  <a:pt x="30706" y="76200"/>
                </a:cubicBezTo>
                <a:cubicBezTo>
                  <a:pt x="45827" y="55031"/>
                  <a:pt x="60727" y="28093"/>
                  <a:pt x="87856" y="19050"/>
                </a:cubicBezTo>
                <a:cubicBezTo>
                  <a:pt x="106178" y="12943"/>
                  <a:pt x="126153" y="13715"/>
                  <a:pt x="145006" y="9525"/>
                </a:cubicBezTo>
                <a:cubicBezTo>
                  <a:pt x="154807" y="7347"/>
                  <a:pt x="164056" y="3175"/>
                  <a:pt x="173581" y="0"/>
                </a:cubicBezTo>
                <a:cubicBezTo>
                  <a:pt x="183027" y="1050"/>
                  <a:pt x="295079" y="11924"/>
                  <a:pt x="316456" y="19050"/>
                </a:cubicBezTo>
                <a:cubicBezTo>
                  <a:pt x="327316" y="22670"/>
                  <a:pt x="334792" y="32980"/>
                  <a:pt x="345031" y="38100"/>
                </a:cubicBezTo>
                <a:cubicBezTo>
                  <a:pt x="354011" y="42590"/>
                  <a:pt x="364081" y="44450"/>
                  <a:pt x="373606" y="47625"/>
                </a:cubicBezTo>
                <a:cubicBezTo>
                  <a:pt x="464763" y="138782"/>
                  <a:pt x="348048" y="30586"/>
                  <a:pt x="430756" y="85725"/>
                </a:cubicBezTo>
                <a:cubicBezTo>
                  <a:pt x="502105" y="133291"/>
                  <a:pt x="419962" y="101177"/>
                  <a:pt x="487906" y="123825"/>
                </a:cubicBezTo>
                <a:cubicBezTo>
                  <a:pt x="497431" y="133350"/>
                  <a:pt x="505520" y="144570"/>
                  <a:pt x="516481" y="152400"/>
                </a:cubicBezTo>
                <a:cubicBezTo>
                  <a:pt x="528035" y="160653"/>
                  <a:pt x="542540" y="163925"/>
                  <a:pt x="554581" y="171450"/>
                </a:cubicBezTo>
                <a:cubicBezTo>
                  <a:pt x="568043" y="179864"/>
                  <a:pt x="579676" y="190921"/>
                  <a:pt x="592681" y="200025"/>
                </a:cubicBezTo>
                <a:cubicBezTo>
                  <a:pt x="611438" y="213155"/>
                  <a:pt x="630781" y="225425"/>
                  <a:pt x="649831" y="238125"/>
                </a:cubicBezTo>
                <a:cubicBezTo>
                  <a:pt x="659356" y="244475"/>
                  <a:pt x="667546" y="253555"/>
                  <a:pt x="678406" y="257175"/>
                </a:cubicBezTo>
                <a:lnTo>
                  <a:pt x="821281" y="304800"/>
                </a:lnTo>
                <a:lnTo>
                  <a:pt x="849856" y="314325"/>
                </a:lnTo>
                <a:cubicBezTo>
                  <a:pt x="859381" y="317500"/>
                  <a:pt x="869451" y="319360"/>
                  <a:pt x="878431" y="323850"/>
                </a:cubicBezTo>
                <a:cubicBezTo>
                  <a:pt x="891131" y="330200"/>
                  <a:pt x="903061" y="338410"/>
                  <a:pt x="916531" y="342900"/>
                </a:cubicBezTo>
                <a:cubicBezTo>
                  <a:pt x="941369" y="351179"/>
                  <a:pt x="968422" y="352226"/>
                  <a:pt x="992731" y="361950"/>
                </a:cubicBezTo>
                <a:cubicBezTo>
                  <a:pt x="1014377" y="370608"/>
                  <a:pt x="1076543" y="396556"/>
                  <a:pt x="1097506" y="400050"/>
                </a:cubicBezTo>
                <a:cubicBezTo>
                  <a:pt x="1254767" y="426260"/>
                  <a:pt x="1089438" y="395652"/>
                  <a:pt x="1183231" y="419100"/>
                </a:cubicBezTo>
                <a:cubicBezTo>
                  <a:pt x="1198937" y="423027"/>
                  <a:pt x="1215150" y="424698"/>
                  <a:pt x="1230856" y="428625"/>
                </a:cubicBezTo>
                <a:cubicBezTo>
                  <a:pt x="1257608" y="435313"/>
                  <a:pt x="1280835" y="448460"/>
                  <a:pt x="1307056" y="457200"/>
                </a:cubicBezTo>
                <a:cubicBezTo>
                  <a:pt x="1319475" y="461340"/>
                  <a:pt x="1332456" y="463550"/>
                  <a:pt x="1345156" y="466725"/>
                </a:cubicBezTo>
                <a:cubicBezTo>
                  <a:pt x="1407895" y="508551"/>
                  <a:pt x="1354466" y="479586"/>
                  <a:pt x="1488031" y="495300"/>
                </a:cubicBezTo>
                <a:cubicBezTo>
                  <a:pt x="1504109" y="497192"/>
                  <a:pt x="1519826" y="501433"/>
                  <a:pt x="1535656" y="504825"/>
                </a:cubicBezTo>
                <a:cubicBezTo>
                  <a:pt x="1564278" y="510958"/>
                  <a:pt x="1592677" y="518134"/>
                  <a:pt x="1621381" y="523875"/>
                </a:cubicBezTo>
                <a:cubicBezTo>
                  <a:pt x="1640319" y="527663"/>
                  <a:pt x="1659443" y="530463"/>
                  <a:pt x="1678531" y="533400"/>
                </a:cubicBezTo>
                <a:cubicBezTo>
                  <a:pt x="1735493" y="542163"/>
                  <a:pt x="1762896" y="545136"/>
                  <a:pt x="1821406" y="552450"/>
                </a:cubicBezTo>
                <a:cubicBezTo>
                  <a:pt x="1883027" y="593531"/>
                  <a:pt x="1812354" y="552568"/>
                  <a:pt x="1926181" y="581025"/>
                </a:cubicBezTo>
                <a:cubicBezTo>
                  <a:pt x="1939956" y="584469"/>
                  <a:pt x="1951230" y="594482"/>
                  <a:pt x="1964281" y="600075"/>
                </a:cubicBezTo>
                <a:cubicBezTo>
                  <a:pt x="1973509" y="604030"/>
                  <a:pt x="1983628" y="605645"/>
                  <a:pt x="1992856" y="609600"/>
                </a:cubicBezTo>
                <a:cubicBezTo>
                  <a:pt x="2005907" y="615193"/>
                  <a:pt x="2017486" y="624160"/>
                  <a:pt x="2030956" y="628650"/>
                </a:cubicBezTo>
                <a:cubicBezTo>
                  <a:pt x="2046315" y="633770"/>
                  <a:pt x="2062777" y="634663"/>
                  <a:pt x="2078581" y="638175"/>
                </a:cubicBezTo>
                <a:cubicBezTo>
                  <a:pt x="2091360" y="641015"/>
                  <a:pt x="2103981" y="644525"/>
                  <a:pt x="2116681" y="647700"/>
                </a:cubicBezTo>
                <a:cubicBezTo>
                  <a:pt x="2166409" y="680852"/>
                  <a:pt x="2123166" y="657262"/>
                  <a:pt x="2192881" y="676275"/>
                </a:cubicBezTo>
                <a:cubicBezTo>
                  <a:pt x="2212254" y="681559"/>
                  <a:pt x="2230981" y="688975"/>
                  <a:pt x="2250031" y="695325"/>
                </a:cubicBezTo>
                <a:cubicBezTo>
                  <a:pt x="2259556" y="698500"/>
                  <a:pt x="2268805" y="702672"/>
                  <a:pt x="2278606" y="704850"/>
                </a:cubicBezTo>
                <a:cubicBezTo>
                  <a:pt x="2307181" y="711200"/>
                  <a:pt x="2335383" y="719558"/>
                  <a:pt x="2364331" y="723900"/>
                </a:cubicBezTo>
                <a:cubicBezTo>
                  <a:pt x="2399012" y="729102"/>
                  <a:pt x="2434181" y="730250"/>
                  <a:pt x="2469106" y="733425"/>
                </a:cubicBezTo>
                <a:cubicBezTo>
                  <a:pt x="2478631" y="736600"/>
                  <a:pt x="2488453" y="738995"/>
                  <a:pt x="2497681" y="742950"/>
                </a:cubicBezTo>
                <a:cubicBezTo>
                  <a:pt x="2510732" y="748543"/>
                  <a:pt x="2522311" y="757510"/>
                  <a:pt x="2535781" y="762000"/>
                </a:cubicBezTo>
                <a:cubicBezTo>
                  <a:pt x="2551140" y="767120"/>
                  <a:pt x="2567602" y="768013"/>
                  <a:pt x="2583406" y="771525"/>
                </a:cubicBezTo>
                <a:cubicBezTo>
                  <a:pt x="2596185" y="774365"/>
                  <a:pt x="2608919" y="777454"/>
                  <a:pt x="2621506" y="781050"/>
                </a:cubicBezTo>
                <a:cubicBezTo>
                  <a:pt x="2631160" y="783808"/>
                  <a:pt x="2640203" y="788779"/>
                  <a:pt x="2650081" y="790575"/>
                </a:cubicBezTo>
                <a:cubicBezTo>
                  <a:pt x="2675266" y="795154"/>
                  <a:pt x="2700941" y="796480"/>
                  <a:pt x="2726281" y="800100"/>
                </a:cubicBezTo>
                <a:cubicBezTo>
                  <a:pt x="2745400" y="802831"/>
                  <a:pt x="2764288" y="807073"/>
                  <a:pt x="2783431" y="809625"/>
                </a:cubicBezTo>
                <a:cubicBezTo>
                  <a:pt x="2818035" y="814239"/>
                  <a:pt x="2878810" y="817284"/>
                  <a:pt x="2916781" y="828675"/>
                </a:cubicBezTo>
                <a:cubicBezTo>
                  <a:pt x="2933158" y="833588"/>
                  <a:pt x="2948338" y="841882"/>
                  <a:pt x="2964406" y="847725"/>
                </a:cubicBezTo>
                <a:cubicBezTo>
                  <a:pt x="2983277" y="854587"/>
                  <a:pt x="3002248" y="861258"/>
                  <a:pt x="3021556" y="866775"/>
                </a:cubicBezTo>
                <a:lnTo>
                  <a:pt x="3088231" y="885825"/>
                </a:lnTo>
                <a:cubicBezTo>
                  <a:pt x="3119619" y="895241"/>
                  <a:pt x="3119590" y="898454"/>
                  <a:pt x="3154906" y="904875"/>
                </a:cubicBezTo>
                <a:cubicBezTo>
                  <a:pt x="3176995" y="908891"/>
                  <a:pt x="3199356" y="911225"/>
                  <a:pt x="3221581" y="914400"/>
                </a:cubicBezTo>
                <a:cubicBezTo>
                  <a:pt x="3281443" y="954308"/>
                  <a:pt x="3220283" y="919855"/>
                  <a:pt x="3335881" y="942975"/>
                </a:cubicBezTo>
                <a:cubicBezTo>
                  <a:pt x="3355572" y="946913"/>
                  <a:pt x="3373340" y="958087"/>
                  <a:pt x="3393031" y="962025"/>
                </a:cubicBezTo>
                <a:cubicBezTo>
                  <a:pt x="3488725" y="981164"/>
                  <a:pt x="3538189" y="980814"/>
                  <a:pt x="3631156" y="990600"/>
                </a:cubicBezTo>
                <a:cubicBezTo>
                  <a:pt x="3656613" y="993280"/>
                  <a:pt x="3682107" y="995917"/>
                  <a:pt x="3707356" y="1000125"/>
                </a:cubicBezTo>
                <a:cubicBezTo>
                  <a:pt x="3812236" y="1017605"/>
                  <a:pt x="3655323" y="1003494"/>
                  <a:pt x="3812131" y="1019175"/>
                </a:cubicBezTo>
                <a:cubicBezTo>
                  <a:pt x="3853322" y="1023294"/>
                  <a:pt x="3894681" y="1025525"/>
                  <a:pt x="3935956" y="1028700"/>
                </a:cubicBezTo>
                <a:cubicBezTo>
                  <a:pt x="3953306" y="1037375"/>
                  <a:pt x="3981608" y="1053771"/>
                  <a:pt x="4002631" y="1057275"/>
                </a:cubicBezTo>
                <a:cubicBezTo>
                  <a:pt x="4030991" y="1062002"/>
                  <a:pt x="4059781" y="1063625"/>
                  <a:pt x="4088356" y="1066800"/>
                </a:cubicBezTo>
                <a:cubicBezTo>
                  <a:pt x="4109009" y="1077127"/>
                  <a:pt x="4131672" y="1090703"/>
                  <a:pt x="4155031" y="1095375"/>
                </a:cubicBezTo>
                <a:cubicBezTo>
                  <a:pt x="4325676" y="1129504"/>
                  <a:pt x="4146858" y="1086188"/>
                  <a:pt x="4259806" y="1114425"/>
                </a:cubicBezTo>
                <a:cubicBezTo>
                  <a:pt x="4269331" y="1120775"/>
                  <a:pt x="4277521" y="1129855"/>
                  <a:pt x="4288381" y="1133475"/>
                </a:cubicBezTo>
                <a:cubicBezTo>
                  <a:pt x="4369709" y="1160584"/>
                  <a:pt x="4322665" y="1122042"/>
                  <a:pt x="4402681" y="1162050"/>
                </a:cubicBezTo>
                <a:cubicBezTo>
                  <a:pt x="4415381" y="1168400"/>
                  <a:pt x="4427598" y="1175827"/>
                  <a:pt x="4440781" y="1181100"/>
                </a:cubicBezTo>
                <a:cubicBezTo>
                  <a:pt x="4459425" y="1188558"/>
                  <a:pt x="4479970" y="1191170"/>
                  <a:pt x="4497931" y="1200150"/>
                </a:cubicBezTo>
                <a:cubicBezTo>
                  <a:pt x="4510631" y="1206500"/>
                  <a:pt x="4523703" y="1212155"/>
                  <a:pt x="4536031" y="1219200"/>
                </a:cubicBezTo>
                <a:cubicBezTo>
                  <a:pt x="4545970" y="1224880"/>
                  <a:pt x="4554084" y="1233741"/>
                  <a:pt x="4564606" y="1238250"/>
                </a:cubicBezTo>
                <a:cubicBezTo>
                  <a:pt x="4576638" y="1243407"/>
                  <a:pt x="4590449" y="1243178"/>
                  <a:pt x="4602706" y="1247775"/>
                </a:cubicBezTo>
                <a:cubicBezTo>
                  <a:pt x="4616001" y="1252761"/>
                  <a:pt x="4628478" y="1259780"/>
                  <a:pt x="4640806" y="1266825"/>
                </a:cubicBezTo>
                <a:cubicBezTo>
                  <a:pt x="4650745" y="1272505"/>
                  <a:pt x="4658662" y="1281855"/>
                  <a:pt x="4669381" y="1285875"/>
                </a:cubicBezTo>
                <a:cubicBezTo>
                  <a:pt x="4684540" y="1291559"/>
                  <a:pt x="4701131" y="1292225"/>
                  <a:pt x="4717006" y="1295400"/>
                </a:cubicBezTo>
                <a:cubicBezTo>
                  <a:pt x="4801061" y="1351436"/>
                  <a:pt x="4666711" y="1265490"/>
                  <a:pt x="4802731" y="1333500"/>
                </a:cubicBezTo>
                <a:cubicBezTo>
                  <a:pt x="4908806" y="1386538"/>
                  <a:pt x="4775181" y="1323169"/>
                  <a:pt x="4878931" y="1362075"/>
                </a:cubicBezTo>
                <a:cubicBezTo>
                  <a:pt x="4892226" y="1367061"/>
                  <a:pt x="4903980" y="1375532"/>
                  <a:pt x="4917031" y="1381125"/>
                </a:cubicBezTo>
                <a:cubicBezTo>
                  <a:pt x="4926259" y="1385080"/>
                  <a:pt x="4936626" y="1386160"/>
                  <a:pt x="4945606" y="1390650"/>
                </a:cubicBezTo>
                <a:cubicBezTo>
                  <a:pt x="4955845" y="1395770"/>
                  <a:pt x="4963942" y="1404580"/>
                  <a:pt x="4974181" y="1409700"/>
                </a:cubicBezTo>
                <a:cubicBezTo>
                  <a:pt x="4989474" y="1417346"/>
                  <a:pt x="5005738" y="1422907"/>
                  <a:pt x="5021806" y="1428750"/>
                </a:cubicBezTo>
                <a:cubicBezTo>
                  <a:pt x="5040677" y="1435612"/>
                  <a:pt x="5060995" y="1438820"/>
                  <a:pt x="5078956" y="1447800"/>
                </a:cubicBezTo>
                <a:cubicBezTo>
                  <a:pt x="5166865" y="1491754"/>
                  <a:pt x="5127606" y="1479012"/>
                  <a:pt x="5193256" y="1495425"/>
                </a:cubicBezTo>
                <a:cubicBezTo>
                  <a:pt x="5202781" y="1501775"/>
                  <a:pt x="5211309" y="1509966"/>
                  <a:pt x="5221831" y="1514475"/>
                </a:cubicBezTo>
                <a:cubicBezTo>
                  <a:pt x="5243410" y="1523723"/>
                  <a:pt x="5267653" y="1521940"/>
                  <a:pt x="5288506" y="1533525"/>
                </a:cubicBezTo>
                <a:cubicBezTo>
                  <a:pt x="5382645" y="1585824"/>
                  <a:pt x="5305426" y="1564920"/>
                  <a:pt x="5402806" y="1581150"/>
                </a:cubicBezTo>
                <a:lnTo>
                  <a:pt x="5412331" y="1609725"/>
                </a:ln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02C81AA-26BC-49E6-9519-2C3B26125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647" y="5042114"/>
            <a:ext cx="436245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B4C8582-5DB2-4490-AFF8-5EE0048047D9}"/>
              </a:ext>
            </a:extLst>
          </p:cNvPr>
          <p:cNvSpPr txBox="1"/>
          <p:nvPr/>
        </p:nvSpPr>
        <p:spPr>
          <a:xfrm>
            <a:off x="7692699" y="6597215"/>
            <a:ext cx="1080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Flandrin, 1963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8259ED-2AE3-4AC1-90D7-15EBCCA74DC5}"/>
              </a:ext>
            </a:extLst>
          </p:cNvPr>
          <p:cNvSpPr/>
          <p:nvPr/>
        </p:nvSpPr>
        <p:spPr>
          <a:xfrm>
            <a:off x="6431054" y="5467350"/>
            <a:ext cx="769846" cy="361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C5C83F8-657C-420A-B39D-D3E8BF2C68F2}"/>
              </a:ext>
            </a:extLst>
          </p:cNvPr>
          <p:cNvCxnSpPr>
            <a:cxnSpLocks/>
          </p:cNvCxnSpPr>
          <p:nvPr/>
        </p:nvCxnSpPr>
        <p:spPr>
          <a:xfrm flipH="1" flipV="1">
            <a:off x="5876925" y="4972050"/>
            <a:ext cx="554129" cy="4605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25188B5C-F0BC-4245-B521-4F6217C4AEED}"/>
              </a:ext>
            </a:extLst>
          </p:cNvPr>
          <p:cNvSpPr/>
          <p:nvPr/>
        </p:nvSpPr>
        <p:spPr>
          <a:xfrm>
            <a:off x="2047875" y="2085975"/>
            <a:ext cx="247650" cy="704850"/>
          </a:xfrm>
          <a:custGeom>
            <a:avLst/>
            <a:gdLst>
              <a:gd name="connsiteX0" fmla="*/ 0 w 247650"/>
              <a:gd name="connsiteY0" fmla="*/ 704850 h 704850"/>
              <a:gd name="connsiteX1" fmla="*/ 9525 w 247650"/>
              <a:gd name="connsiteY1" fmla="*/ 295275 h 704850"/>
              <a:gd name="connsiteX2" fmla="*/ 28575 w 247650"/>
              <a:gd name="connsiteY2" fmla="*/ 219075 h 704850"/>
              <a:gd name="connsiteX3" fmla="*/ 95250 w 247650"/>
              <a:gd name="connsiteY3" fmla="*/ 133350 h 704850"/>
              <a:gd name="connsiteX4" fmla="*/ 104775 w 247650"/>
              <a:gd name="connsiteY4" fmla="*/ 104775 h 704850"/>
              <a:gd name="connsiteX5" fmla="*/ 209550 w 247650"/>
              <a:gd name="connsiteY5" fmla="*/ 19050 h 704850"/>
              <a:gd name="connsiteX6" fmla="*/ 247650 w 247650"/>
              <a:gd name="connsiteY6" fmla="*/ 0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650" h="704850">
                <a:moveTo>
                  <a:pt x="0" y="704850"/>
                </a:moveTo>
                <a:cubicBezTo>
                  <a:pt x="3175" y="568325"/>
                  <a:pt x="3840" y="431719"/>
                  <a:pt x="9525" y="295275"/>
                </a:cubicBezTo>
                <a:cubicBezTo>
                  <a:pt x="9905" y="286146"/>
                  <a:pt x="20823" y="233029"/>
                  <a:pt x="28575" y="219075"/>
                </a:cubicBezTo>
                <a:cubicBezTo>
                  <a:pt x="57058" y="167806"/>
                  <a:pt x="60540" y="168060"/>
                  <a:pt x="95250" y="133350"/>
                </a:cubicBezTo>
                <a:cubicBezTo>
                  <a:pt x="98425" y="123825"/>
                  <a:pt x="99206" y="113129"/>
                  <a:pt x="104775" y="104775"/>
                </a:cubicBezTo>
                <a:cubicBezTo>
                  <a:pt x="120754" y="80807"/>
                  <a:pt x="205180" y="20507"/>
                  <a:pt x="209550" y="19050"/>
                </a:cubicBezTo>
                <a:cubicBezTo>
                  <a:pt x="242385" y="8105"/>
                  <a:pt x="231025" y="16625"/>
                  <a:pt x="247650" y="0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8CE8496-60D3-4E7D-AE93-F993A65129DF}"/>
              </a:ext>
            </a:extLst>
          </p:cNvPr>
          <p:cNvCxnSpPr/>
          <p:nvPr/>
        </p:nvCxnSpPr>
        <p:spPr>
          <a:xfrm flipH="1" flipV="1">
            <a:off x="1638300" y="2676525"/>
            <a:ext cx="914400" cy="857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2014358D-317C-4760-9F2E-474035BB7828}"/>
              </a:ext>
            </a:extLst>
          </p:cNvPr>
          <p:cNvSpPr/>
          <p:nvPr/>
        </p:nvSpPr>
        <p:spPr>
          <a:xfrm>
            <a:off x="2305050" y="3019425"/>
            <a:ext cx="2362200" cy="3362325"/>
          </a:xfrm>
          <a:custGeom>
            <a:avLst/>
            <a:gdLst>
              <a:gd name="connsiteX0" fmla="*/ 0 w 2362200"/>
              <a:gd name="connsiteY0" fmla="*/ 0 h 3362325"/>
              <a:gd name="connsiteX1" fmla="*/ 9525 w 2362200"/>
              <a:gd name="connsiteY1" fmla="*/ 171450 h 3362325"/>
              <a:gd name="connsiteX2" fmla="*/ 19050 w 2362200"/>
              <a:gd name="connsiteY2" fmla="*/ 428625 h 3362325"/>
              <a:gd name="connsiteX3" fmla="*/ 47625 w 2362200"/>
              <a:gd name="connsiteY3" fmla="*/ 523875 h 3362325"/>
              <a:gd name="connsiteX4" fmla="*/ 57150 w 2362200"/>
              <a:gd name="connsiteY4" fmla="*/ 571500 h 3362325"/>
              <a:gd name="connsiteX5" fmla="*/ 76200 w 2362200"/>
              <a:gd name="connsiteY5" fmla="*/ 628650 h 3362325"/>
              <a:gd name="connsiteX6" fmla="*/ 85725 w 2362200"/>
              <a:gd name="connsiteY6" fmla="*/ 676275 h 3362325"/>
              <a:gd name="connsiteX7" fmla="*/ 114300 w 2362200"/>
              <a:gd name="connsiteY7" fmla="*/ 695325 h 3362325"/>
              <a:gd name="connsiteX8" fmla="*/ 142875 w 2362200"/>
              <a:gd name="connsiteY8" fmla="*/ 762000 h 3362325"/>
              <a:gd name="connsiteX9" fmla="*/ 190500 w 2362200"/>
              <a:gd name="connsiteY9" fmla="*/ 828675 h 3362325"/>
              <a:gd name="connsiteX10" fmla="*/ 219075 w 2362200"/>
              <a:gd name="connsiteY10" fmla="*/ 895350 h 3362325"/>
              <a:gd name="connsiteX11" fmla="*/ 247650 w 2362200"/>
              <a:gd name="connsiteY11" fmla="*/ 933450 h 3362325"/>
              <a:gd name="connsiteX12" fmla="*/ 285750 w 2362200"/>
              <a:gd name="connsiteY12" fmla="*/ 990600 h 3362325"/>
              <a:gd name="connsiteX13" fmla="*/ 304800 w 2362200"/>
              <a:gd name="connsiteY13" fmla="*/ 1019175 h 3362325"/>
              <a:gd name="connsiteX14" fmla="*/ 333375 w 2362200"/>
              <a:gd name="connsiteY14" fmla="*/ 1038225 h 3362325"/>
              <a:gd name="connsiteX15" fmla="*/ 371475 w 2362200"/>
              <a:gd name="connsiteY15" fmla="*/ 1076325 h 3362325"/>
              <a:gd name="connsiteX16" fmla="*/ 400050 w 2362200"/>
              <a:gd name="connsiteY16" fmla="*/ 1104900 h 3362325"/>
              <a:gd name="connsiteX17" fmla="*/ 428625 w 2362200"/>
              <a:gd name="connsiteY17" fmla="*/ 1123950 h 3362325"/>
              <a:gd name="connsiteX18" fmla="*/ 495300 w 2362200"/>
              <a:gd name="connsiteY18" fmla="*/ 1143000 h 3362325"/>
              <a:gd name="connsiteX19" fmla="*/ 523875 w 2362200"/>
              <a:gd name="connsiteY19" fmla="*/ 1162050 h 3362325"/>
              <a:gd name="connsiteX20" fmla="*/ 590550 w 2362200"/>
              <a:gd name="connsiteY20" fmla="*/ 1181100 h 3362325"/>
              <a:gd name="connsiteX21" fmla="*/ 657225 w 2362200"/>
              <a:gd name="connsiteY21" fmla="*/ 1209675 h 3362325"/>
              <a:gd name="connsiteX22" fmla="*/ 685800 w 2362200"/>
              <a:gd name="connsiteY22" fmla="*/ 1228725 h 3362325"/>
              <a:gd name="connsiteX23" fmla="*/ 752475 w 2362200"/>
              <a:gd name="connsiteY23" fmla="*/ 1247775 h 3362325"/>
              <a:gd name="connsiteX24" fmla="*/ 809625 w 2362200"/>
              <a:gd name="connsiteY24" fmla="*/ 1266825 h 3362325"/>
              <a:gd name="connsiteX25" fmla="*/ 838200 w 2362200"/>
              <a:gd name="connsiteY25" fmla="*/ 1276350 h 3362325"/>
              <a:gd name="connsiteX26" fmla="*/ 876300 w 2362200"/>
              <a:gd name="connsiteY26" fmla="*/ 1285875 h 3362325"/>
              <a:gd name="connsiteX27" fmla="*/ 952500 w 2362200"/>
              <a:gd name="connsiteY27" fmla="*/ 1314450 h 3362325"/>
              <a:gd name="connsiteX28" fmla="*/ 1019175 w 2362200"/>
              <a:gd name="connsiteY28" fmla="*/ 1333500 h 3362325"/>
              <a:gd name="connsiteX29" fmla="*/ 1076325 w 2362200"/>
              <a:gd name="connsiteY29" fmla="*/ 1362075 h 3362325"/>
              <a:gd name="connsiteX30" fmla="*/ 1152525 w 2362200"/>
              <a:gd name="connsiteY30" fmla="*/ 1400175 h 3362325"/>
              <a:gd name="connsiteX31" fmla="*/ 1181100 w 2362200"/>
              <a:gd name="connsiteY31" fmla="*/ 1419225 h 3362325"/>
              <a:gd name="connsiteX32" fmla="*/ 1238250 w 2362200"/>
              <a:gd name="connsiteY32" fmla="*/ 1428750 h 3362325"/>
              <a:gd name="connsiteX33" fmla="*/ 1276350 w 2362200"/>
              <a:gd name="connsiteY33" fmla="*/ 1438275 h 3362325"/>
              <a:gd name="connsiteX34" fmla="*/ 1304925 w 2362200"/>
              <a:gd name="connsiteY34" fmla="*/ 1457325 h 3362325"/>
              <a:gd name="connsiteX35" fmla="*/ 1352550 w 2362200"/>
              <a:gd name="connsiteY35" fmla="*/ 1466850 h 3362325"/>
              <a:gd name="connsiteX36" fmla="*/ 1381125 w 2362200"/>
              <a:gd name="connsiteY36" fmla="*/ 1495425 h 3362325"/>
              <a:gd name="connsiteX37" fmla="*/ 1457325 w 2362200"/>
              <a:gd name="connsiteY37" fmla="*/ 1514475 h 3362325"/>
              <a:gd name="connsiteX38" fmla="*/ 1543050 w 2362200"/>
              <a:gd name="connsiteY38" fmla="*/ 1552575 h 3362325"/>
              <a:gd name="connsiteX39" fmla="*/ 1571625 w 2362200"/>
              <a:gd name="connsiteY39" fmla="*/ 1562100 h 3362325"/>
              <a:gd name="connsiteX40" fmla="*/ 1657350 w 2362200"/>
              <a:gd name="connsiteY40" fmla="*/ 1619250 h 3362325"/>
              <a:gd name="connsiteX41" fmla="*/ 1685925 w 2362200"/>
              <a:gd name="connsiteY41" fmla="*/ 1638300 h 3362325"/>
              <a:gd name="connsiteX42" fmla="*/ 1733550 w 2362200"/>
              <a:gd name="connsiteY42" fmla="*/ 1666875 h 3362325"/>
              <a:gd name="connsiteX43" fmla="*/ 1771650 w 2362200"/>
              <a:gd name="connsiteY43" fmla="*/ 1695450 h 3362325"/>
              <a:gd name="connsiteX44" fmla="*/ 1847850 w 2362200"/>
              <a:gd name="connsiteY44" fmla="*/ 1743075 h 3362325"/>
              <a:gd name="connsiteX45" fmla="*/ 1876425 w 2362200"/>
              <a:gd name="connsiteY45" fmla="*/ 1762125 h 3362325"/>
              <a:gd name="connsiteX46" fmla="*/ 1905000 w 2362200"/>
              <a:gd name="connsiteY46" fmla="*/ 1790700 h 3362325"/>
              <a:gd name="connsiteX47" fmla="*/ 1933575 w 2362200"/>
              <a:gd name="connsiteY47" fmla="*/ 1809750 h 3362325"/>
              <a:gd name="connsiteX48" fmla="*/ 1971675 w 2362200"/>
              <a:gd name="connsiteY48" fmla="*/ 1838325 h 3362325"/>
              <a:gd name="connsiteX49" fmla="*/ 2028825 w 2362200"/>
              <a:gd name="connsiteY49" fmla="*/ 1876425 h 3362325"/>
              <a:gd name="connsiteX50" fmla="*/ 2057400 w 2362200"/>
              <a:gd name="connsiteY50" fmla="*/ 1905000 h 3362325"/>
              <a:gd name="connsiteX51" fmla="*/ 2114550 w 2362200"/>
              <a:gd name="connsiteY51" fmla="*/ 1933575 h 3362325"/>
              <a:gd name="connsiteX52" fmla="*/ 2171700 w 2362200"/>
              <a:gd name="connsiteY52" fmla="*/ 1990725 h 3362325"/>
              <a:gd name="connsiteX53" fmla="*/ 2200275 w 2362200"/>
              <a:gd name="connsiteY53" fmla="*/ 2019300 h 3362325"/>
              <a:gd name="connsiteX54" fmla="*/ 2209800 w 2362200"/>
              <a:gd name="connsiteY54" fmla="*/ 2047875 h 3362325"/>
              <a:gd name="connsiteX55" fmla="*/ 2257425 w 2362200"/>
              <a:gd name="connsiteY55" fmla="*/ 2114550 h 3362325"/>
              <a:gd name="connsiteX56" fmla="*/ 2266950 w 2362200"/>
              <a:gd name="connsiteY56" fmla="*/ 2143125 h 3362325"/>
              <a:gd name="connsiteX57" fmla="*/ 2305050 w 2362200"/>
              <a:gd name="connsiteY57" fmla="*/ 2219325 h 3362325"/>
              <a:gd name="connsiteX58" fmla="*/ 2324100 w 2362200"/>
              <a:gd name="connsiteY58" fmla="*/ 2276475 h 3362325"/>
              <a:gd name="connsiteX59" fmla="*/ 2343150 w 2362200"/>
              <a:gd name="connsiteY59" fmla="*/ 2447925 h 3362325"/>
              <a:gd name="connsiteX60" fmla="*/ 2362200 w 2362200"/>
              <a:gd name="connsiteY60" fmla="*/ 2505075 h 3362325"/>
              <a:gd name="connsiteX61" fmla="*/ 2352675 w 2362200"/>
              <a:gd name="connsiteY61" fmla="*/ 2657475 h 3362325"/>
              <a:gd name="connsiteX62" fmla="*/ 2324100 w 2362200"/>
              <a:gd name="connsiteY62" fmla="*/ 2743200 h 3362325"/>
              <a:gd name="connsiteX63" fmla="*/ 2314575 w 2362200"/>
              <a:gd name="connsiteY63" fmla="*/ 2771775 h 3362325"/>
              <a:gd name="connsiteX64" fmla="*/ 2305050 w 2362200"/>
              <a:gd name="connsiteY64" fmla="*/ 2800350 h 3362325"/>
              <a:gd name="connsiteX65" fmla="*/ 2295525 w 2362200"/>
              <a:gd name="connsiteY65" fmla="*/ 2876550 h 3362325"/>
              <a:gd name="connsiteX66" fmla="*/ 2276475 w 2362200"/>
              <a:gd name="connsiteY66" fmla="*/ 2905125 h 3362325"/>
              <a:gd name="connsiteX67" fmla="*/ 2266950 w 2362200"/>
              <a:gd name="connsiteY67" fmla="*/ 2943225 h 3362325"/>
              <a:gd name="connsiteX68" fmla="*/ 2257425 w 2362200"/>
              <a:gd name="connsiteY68" fmla="*/ 3000375 h 3362325"/>
              <a:gd name="connsiteX69" fmla="*/ 2247900 w 2362200"/>
              <a:gd name="connsiteY69" fmla="*/ 3028950 h 3362325"/>
              <a:gd name="connsiteX70" fmla="*/ 2238375 w 2362200"/>
              <a:gd name="connsiteY70" fmla="*/ 3067050 h 3362325"/>
              <a:gd name="connsiteX71" fmla="*/ 2209800 w 2362200"/>
              <a:gd name="connsiteY71" fmla="*/ 3190875 h 3362325"/>
              <a:gd name="connsiteX72" fmla="*/ 2190750 w 2362200"/>
              <a:gd name="connsiteY72" fmla="*/ 3267075 h 3362325"/>
              <a:gd name="connsiteX73" fmla="*/ 2171700 w 2362200"/>
              <a:gd name="connsiteY73" fmla="*/ 3362325 h 3362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362200" h="3362325">
                <a:moveTo>
                  <a:pt x="0" y="0"/>
                </a:moveTo>
                <a:cubicBezTo>
                  <a:pt x="3175" y="57150"/>
                  <a:pt x="6984" y="114268"/>
                  <a:pt x="9525" y="171450"/>
                </a:cubicBezTo>
                <a:cubicBezTo>
                  <a:pt x="13334" y="257149"/>
                  <a:pt x="13527" y="343019"/>
                  <a:pt x="19050" y="428625"/>
                </a:cubicBezTo>
                <a:cubicBezTo>
                  <a:pt x="20559" y="452008"/>
                  <a:pt x="44202" y="506762"/>
                  <a:pt x="47625" y="523875"/>
                </a:cubicBezTo>
                <a:cubicBezTo>
                  <a:pt x="50800" y="539750"/>
                  <a:pt x="52890" y="555881"/>
                  <a:pt x="57150" y="571500"/>
                </a:cubicBezTo>
                <a:cubicBezTo>
                  <a:pt x="62434" y="590873"/>
                  <a:pt x="72262" y="608959"/>
                  <a:pt x="76200" y="628650"/>
                </a:cubicBezTo>
                <a:cubicBezTo>
                  <a:pt x="79375" y="644525"/>
                  <a:pt x="77693" y="662219"/>
                  <a:pt x="85725" y="676275"/>
                </a:cubicBezTo>
                <a:cubicBezTo>
                  <a:pt x="91405" y="686214"/>
                  <a:pt x="104775" y="688975"/>
                  <a:pt x="114300" y="695325"/>
                </a:cubicBezTo>
                <a:cubicBezTo>
                  <a:pt x="124986" y="727383"/>
                  <a:pt x="124043" y="729044"/>
                  <a:pt x="142875" y="762000"/>
                </a:cubicBezTo>
                <a:cubicBezTo>
                  <a:pt x="154017" y="781499"/>
                  <a:pt x="178234" y="812320"/>
                  <a:pt x="190500" y="828675"/>
                </a:cubicBezTo>
                <a:cubicBezTo>
                  <a:pt x="199759" y="856453"/>
                  <a:pt x="202261" y="868447"/>
                  <a:pt x="219075" y="895350"/>
                </a:cubicBezTo>
                <a:cubicBezTo>
                  <a:pt x="227489" y="908812"/>
                  <a:pt x="238546" y="920445"/>
                  <a:pt x="247650" y="933450"/>
                </a:cubicBezTo>
                <a:cubicBezTo>
                  <a:pt x="260780" y="952207"/>
                  <a:pt x="273050" y="971550"/>
                  <a:pt x="285750" y="990600"/>
                </a:cubicBezTo>
                <a:cubicBezTo>
                  <a:pt x="292100" y="1000125"/>
                  <a:pt x="295275" y="1012825"/>
                  <a:pt x="304800" y="1019175"/>
                </a:cubicBezTo>
                <a:lnTo>
                  <a:pt x="333375" y="1038225"/>
                </a:lnTo>
                <a:cubicBezTo>
                  <a:pt x="351518" y="1092654"/>
                  <a:pt x="327932" y="1047296"/>
                  <a:pt x="371475" y="1076325"/>
                </a:cubicBezTo>
                <a:cubicBezTo>
                  <a:pt x="382683" y="1083797"/>
                  <a:pt x="389702" y="1096276"/>
                  <a:pt x="400050" y="1104900"/>
                </a:cubicBezTo>
                <a:cubicBezTo>
                  <a:pt x="408844" y="1112229"/>
                  <a:pt x="418386" y="1118830"/>
                  <a:pt x="428625" y="1123950"/>
                </a:cubicBezTo>
                <a:cubicBezTo>
                  <a:pt x="442290" y="1130782"/>
                  <a:pt x="483093" y="1139948"/>
                  <a:pt x="495300" y="1143000"/>
                </a:cubicBezTo>
                <a:cubicBezTo>
                  <a:pt x="504825" y="1149350"/>
                  <a:pt x="513636" y="1156930"/>
                  <a:pt x="523875" y="1162050"/>
                </a:cubicBezTo>
                <a:cubicBezTo>
                  <a:pt x="537540" y="1168882"/>
                  <a:pt x="578343" y="1178048"/>
                  <a:pt x="590550" y="1181100"/>
                </a:cubicBezTo>
                <a:cubicBezTo>
                  <a:pt x="662289" y="1228926"/>
                  <a:pt x="571115" y="1172771"/>
                  <a:pt x="657225" y="1209675"/>
                </a:cubicBezTo>
                <a:cubicBezTo>
                  <a:pt x="667747" y="1214184"/>
                  <a:pt x="675561" y="1223605"/>
                  <a:pt x="685800" y="1228725"/>
                </a:cubicBezTo>
                <a:cubicBezTo>
                  <a:pt x="701805" y="1236728"/>
                  <a:pt x="737216" y="1243197"/>
                  <a:pt x="752475" y="1247775"/>
                </a:cubicBezTo>
                <a:cubicBezTo>
                  <a:pt x="771709" y="1253545"/>
                  <a:pt x="790575" y="1260475"/>
                  <a:pt x="809625" y="1266825"/>
                </a:cubicBezTo>
                <a:cubicBezTo>
                  <a:pt x="819150" y="1270000"/>
                  <a:pt x="828460" y="1273915"/>
                  <a:pt x="838200" y="1276350"/>
                </a:cubicBezTo>
                <a:cubicBezTo>
                  <a:pt x="850900" y="1279525"/>
                  <a:pt x="863881" y="1281735"/>
                  <a:pt x="876300" y="1285875"/>
                </a:cubicBezTo>
                <a:cubicBezTo>
                  <a:pt x="936689" y="1306005"/>
                  <a:pt x="905683" y="1301074"/>
                  <a:pt x="952500" y="1314450"/>
                </a:cubicBezTo>
                <a:cubicBezTo>
                  <a:pt x="966742" y="1318519"/>
                  <a:pt x="1003950" y="1325887"/>
                  <a:pt x="1019175" y="1333500"/>
                </a:cubicBezTo>
                <a:cubicBezTo>
                  <a:pt x="1093033" y="1370429"/>
                  <a:pt x="1004501" y="1338134"/>
                  <a:pt x="1076325" y="1362075"/>
                </a:cubicBezTo>
                <a:cubicBezTo>
                  <a:pt x="1111883" y="1415413"/>
                  <a:pt x="1074306" y="1374102"/>
                  <a:pt x="1152525" y="1400175"/>
                </a:cubicBezTo>
                <a:cubicBezTo>
                  <a:pt x="1163385" y="1403795"/>
                  <a:pt x="1170240" y="1415605"/>
                  <a:pt x="1181100" y="1419225"/>
                </a:cubicBezTo>
                <a:cubicBezTo>
                  <a:pt x="1199422" y="1425332"/>
                  <a:pt x="1219312" y="1424962"/>
                  <a:pt x="1238250" y="1428750"/>
                </a:cubicBezTo>
                <a:cubicBezTo>
                  <a:pt x="1251087" y="1431317"/>
                  <a:pt x="1263650" y="1435100"/>
                  <a:pt x="1276350" y="1438275"/>
                </a:cubicBezTo>
                <a:cubicBezTo>
                  <a:pt x="1285875" y="1444625"/>
                  <a:pt x="1294206" y="1453305"/>
                  <a:pt x="1304925" y="1457325"/>
                </a:cubicBezTo>
                <a:cubicBezTo>
                  <a:pt x="1320084" y="1463009"/>
                  <a:pt x="1338070" y="1459610"/>
                  <a:pt x="1352550" y="1466850"/>
                </a:cubicBezTo>
                <a:cubicBezTo>
                  <a:pt x="1364598" y="1472874"/>
                  <a:pt x="1369917" y="1487953"/>
                  <a:pt x="1381125" y="1495425"/>
                </a:cubicBezTo>
                <a:cubicBezTo>
                  <a:pt x="1393677" y="1503793"/>
                  <a:pt x="1450455" y="1513101"/>
                  <a:pt x="1457325" y="1514475"/>
                </a:cubicBezTo>
                <a:cubicBezTo>
                  <a:pt x="1502608" y="1544664"/>
                  <a:pt x="1475040" y="1529905"/>
                  <a:pt x="1543050" y="1552575"/>
                </a:cubicBezTo>
                <a:cubicBezTo>
                  <a:pt x="1552575" y="1555750"/>
                  <a:pt x="1563271" y="1556531"/>
                  <a:pt x="1571625" y="1562100"/>
                </a:cubicBezTo>
                <a:lnTo>
                  <a:pt x="1657350" y="1619250"/>
                </a:lnTo>
                <a:cubicBezTo>
                  <a:pt x="1666875" y="1625600"/>
                  <a:pt x="1676217" y="1632233"/>
                  <a:pt x="1685925" y="1638300"/>
                </a:cubicBezTo>
                <a:cubicBezTo>
                  <a:pt x="1701624" y="1648112"/>
                  <a:pt x="1718739" y="1655767"/>
                  <a:pt x="1733550" y="1666875"/>
                </a:cubicBezTo>
                <a:cubicBezTo>
                  <a:pt x="1746250" y="1676400"/>
                  <a:pt x="1758441" y="1686644"/>
                  <a:pt x="1771650" y="1695450"/>
                </a:cubicBezTo>
                <a:cubicBezTo>
                  <a:pt x="1796572" y="1712065"/>
                  <a:pt x="1822928" y="1726460"/>
                  <a:pt x="1847850" y="1743075"/>
                </a:cubicBezTo>
                <a:cubicBezTo>
                  <a:pt x="1857375" y="1749425"/>
                  <a:pt x="1867631" y="1754796"/>
                  <a:pt x="1876425" y="1762125"/>
                </a:cubicBezTo>
                <a:cubicBezTo>
                  <a:pt x="1886773" y="1770749"/>
                  <a:pt x="1894652" y="1782076"/>
                  <a:pt x="1905000" y="1790700"/>
                </a:cubicBezTo>
                <a:cubicBezTo>
                  <a:pt x="1913794" y="1798029"/>
                  <a:pt x="1924260" y="1803096"/>
                  <a:pt x="1933575" y="1809750"/>
                </a:cubicBezTo>
                <a:cubicBezTo>
                  <a:pt x="1946493" y="1818977"/>
                  <a:pt x="1958670" y="1829221"/>
                  <a:pt x="1971675" y="1838325"/>
                </a:cubicBezTo>
                <a:cubicBezTo>
                  <a:pt x="1990432" y="1851455"/>
                  <a:pt x="2012636" y="1860236"/>
                  <a:pt x="2028825" y="1876425"/>
                </a:cubicBezTo>
                <a:cubicBezTo>
                  <a:pt x="2038350" y="1885950"/>
                  <a:pt x="2046192" y="1897528"/>
                  <a:pt x="2057400" y="1905000"/>
                </a:cubicBezTo>
                <a:cubicBezTo>
                  <a:pt x="2123599" y="1949133"/>
                  <a:pt x="2047105" y="1873624"/>
                  <a:pt x="2114550" y="1933575"/>
                </a:cubicBezTo>
                <a:cubicBezTo>
                  <a:pt x="2134686" y="1951473"/>
                  <a:pt x="2152650" y="1971675"/>
                  <a:pt x="2171700" y="1990725"/>
                </a:cubicBezTo>
                <a:lnTo>
                  <a:pt x="2200275" y="2019300"/>
                </a:lnTo>
                <a:cubicBezTo>
                  <a:pt x="2203450" y="2028825"/>
                  <a:pt x="2204819" y="2039158"/>
                  <a:pt x="2209800" y="2047875"/>
                </a:cubicBezTo>
                <a:cubicBezTo>
                  <a:pt x="2227058" y="2078076"/>
                  <a:pt x="2242683" y="2085066"/>
                  <a:pt x="2257425" y="2114550"/>
                </a:cubicBezTo>
                <a:cubicBezTo>
                  <a:pt x="2261915" y="2123530"/>
                  <a:pt x="2262795" y="2133985"/>
                  <a:pt x="2266950" y="2143125"/>
                </a:cubicBezTo>
                <a:cubicBezTo>
                  <a:pt x="2278701" y="2168978"/>
                  <a:pt x="2296070" y="2192384"/>
                  <a:pt x="2305050" y="2219325"/>
                </a:cubicBezTo>
                <a:lnTo>
                  <a:pt x="2324100" y="2276475"/>
                </a:lnTo>
                <a:cubicBezTo>
                  <a:pt x="2325668" y="2292154"/>
                  <a:pt x="2338094" y="2424330"/>
                  <a:pt x="2343150" y="2447925"/>
                </a:cubicBezTo>
                <a:cubicBezTo>
                  <a:pt x="2347357" y="2467560"/>
                  <a:pt x="2362200" y="2505075"/>
                  <a:pt x="2362200" y="2505075"/>
                </a:cubicBezTo>
                <a:cubicBezTo>
                  <a:pt x="2359025" y="2555875"/>
                  <a:pt x="2360717" y="2607215"/>
                  <a:pt x="2352675" y="2657475"/>
                </a:cubicBezTo>
                <a:cubicBezTo>
                  <a:pt x="2347916" y="2687217"/>
                  <a:pt x="2333625" y="2714625"/>
                  <a:pt x="2324100" y="2743200"/>
                </a:cubicBezTo>
                <a:lnTo>
                  <a:pt x="2314575" y="2771775"/>
                </a:lnTo>
                <a:lnTo>
                  <a:pt x="2305050" y="2800350"/>
                </a:lnTo>
                <a:cubicBezTo>
                  <a:pt x="2301875" y="2825750"/>
                  <a:pt x="2302260" y="2851854"/>
                  <a:pt x="2295525" y="2876550"/>
                </a:cubicBezTo>
                <a:cubicBezTo>
                  <a:pt x="2292513" y="2887594"/>
                  <a:pt x="2280984" y="2894603"/>
                  <a:pt x="2276475" y="2905125"/>
                </a:cubicBezTo>
                <a:cubicBezTo>
                  <a:pt x="2271318" y="2917157"/>
                  <a:pt x="2269517" y="2930388"/>
                  <a:pt x="2266950" y="2943225"/>
                </a:cubicBezTo>
                <a:cubicBezTo>
                  <a:pt x="2263162" y="2962163"/>
                  <a:pt x="2261615" y="2981522"/>
                  <a:pt x="2257425" y="3000375"/>
                </a:cubicBezTo>
                <a:cubicBezTo>
                  <a:pt x="2255247" y="3010176"/>
                  <a:pt x="2250658" y="3019296"/>
                  <a:pt x="2247900" y="3028950"/>
                </a:cubicBezTo>
                <a:cubicBezTo>
                  <a:pt x="2244304" y="3041537"/>
                  <a:pt x="2240942" y="3054213"/>
                  <a:pt x="2238375" y="3067050"/>
                </a:cubicBezTo>
                <a:cubicBezTo>
                  <a:pt x="2201550" y="3251174"/>
                  <a:pt x="2262281" y="2980950"/>
                  <a:pt x="2209800" y="3190875"/>
                </a:cubicBezTo>
                <a:lnTo>
                  <a:pt x="2190750" y="3267075"/>
                </a:lnTo>
                <a:cubicBezTo>
                  <a:pt x="2180729" y="3357263"/>
                  <a:pt x="2201555" y="3332470"/>
                  <a:pt x="2171700" y="3362325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47D6057-0076-4525-A005-B0588C650608}"/>
              </a:ext>
            </a:extLst>
          </p:cNvPr>
          <p:cNvSpPr txBox="1"/>
          <p:nvPr/>
        </p:nvSpPr>
        <p:spPr>
          <a:xfrm>
            <a:off x="1383256" y="1507758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BBE585A-5FB5-4C92-8CD2-25AE14607FAF}"/>
              </a:ext>
            </a:extLst>
          </p:cNvPr>
          <p:cNvSpPr txBox="1"/>
          <p:nvPr/>
        </p:nvSpPr>
        <p:spPr>
          <a:xfrm>
            <a:off x="8548219" y="1519449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95638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4885106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Image 1">
            <a:extLst>
              <a:ext uri="{FF2B5EF4-FFF2-40B4-BE49-F238E27FC236}">
                <a16:creationId xmlns:a16="http://schemas.microsoft.com/office/drawing/2014/main" id="{BA0D35BF-3B53-49B4-B156-9DC13ABB8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408113"/>
            <a:ext cx="6804025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4879A3-CF63-46E8-B4F2-2592BCD5D12A}"/>
              </a:ext>
            </a:extLst>
          </p:cNvPr>
          <p:cNvSpPr/>
          <p:nvPr/>
        </p:nvSpPr>
        <p:spPr>
          <a:xfrm>
            <a:off x="1130300" y="1409700"/>
            <a:ext cx="6838950" cy="505301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25957" name="ZoneTexte 5">
            <a:extLst>
              <a:ext uri="{FF2B5EF4-FFF2-40B4-BE49-F238E27FC236}">
                <a16:creationId xmlns:a16="http://schemas.microsoft.com/office/drawing/2014/main" id="{9B6610D1-75E6-4C9E-8CEB-2C5B7537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274763"/>
            <a:ext cx="293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25960" name="Text Box 10">
            <a:extLst>
              <a:ext uri="{FF2B5EF4-FFF2-40B4-BE49-F238E27FC236}">
                <a16:creationId xmlns:a16="http://schemas.microsoft.com/office/drawing/2014/main" id="{35438BC1-4CD4-43C4-B8F8-03B62F369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88913"/>
            <a:ext cx="5391150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bg1"/>
                </a:solidFill>
              </a:rPr>
              <a:t>Les vitesses Holocènes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 i="1">
                <a:solidFill>
                  <a:schemeClr val="bg1"/>
                </a:solidFill>
              </a:rPr>
              <a:t>	</a:t>
            </a:r>
            <a:r>
              <a:rPr lang="fr-FR" altLang="fr-FR" sz="2000" b="1" i="1">
                <a:solidFill>
                  <a:schemeClr val="bg1"/>
                </a:solidFill>
              </a:rPr>
              <a:t>L’anticlinal de Yakeng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60ADA9-2093-4E9C-97D0-8C82D5FCF0CB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46E2B1-9D3B-4B4C-A032-B7A4CAFD5C0E}"/>
              </a:ext>
            </a:extLst>
          </p:cNvPr>
          <p:cNvSpPr txBox="1"/>
          <p:nvPr/>
        </p:nvSpPr>
        <p:spPr>
          <a:xfrm>
            <a:off x="1219200" y="940912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0E5F10-59BF-4D17-8D37-7959DAE3757C}"/>
              </a:ext>
            </a:extLst>
          </p:cNvPr>
          <p:cNvSpPr txBox="1"/>
          <p:nvPr/>
        </p:nvSpPr>
        <p:spPr>
          <a:xfrm>
            <a:off x="1015811" y="6462713"/>
            <a:ext cx="550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pli de </a:t>
            </a:r>
            <a:r>
              <a:rPr lang="fr-FR" dirty="0" err="1"/>
              <a:t>Quilitagh</a:t>
            </a:r>
            <a:r>
              <a:rPr lang="fr-FR" dirty="0"/>
              <a:t> au </a:t>
            </a:r>
            <a:r>
              <a:rPr lang="fr-FR" dirty="0" err="1"/>
              <a:t>Tianshan</a:t>
            </a:r>
            <a:r>
              <a:rPr lang="fr-FR" dirty="0"/>
              <a:t> en Asie Centrale</a:t>
            </a:r>
          </a:p>
        </p:txBody>
      </p:sp>
    </p:spTree>
    <p:extLst>
      <p:ext uri="{BB962C8B-B14F-4D97-AF65-F5344CB8AC3E}">
        <p14:creationId xmlns:p14="http://schemas.microsoft.com/office/powerpoint/2010/main" val="19313355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Image 1">
            <a:extLst>
              <a:ext uri="{FF2B5EF4-FFF2-40B4-BE49-F238E27FC236}">
                <a16:creationId xmlns:a16="http://schemas.microsoft.com/office/drawing/2014/main" id="{BA0D35BF-3B53-49B4-B156-9DC13ABB8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408113"/>
            <a:ext cx="6804025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54879A3-CF63-46E8-B4F2-2592BCD5D12A}"/>
              </a:ext>
            </a:extLst>
          </p:cNvPr>
          <p:cNvSpPr/>
          <p:nvPr/>
        </p:nvSpPr>
        <p:spPr>
          <a:xfrm>
            <a:off x="1130300" y="1409700"/>
            <a:ext cx="6838950" cy="505301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125956" name="Image 3">
            <a:extLst>
              <a:ext uri="{FF2B5EF4-FFF2-40B4-BE49-F238E27FC236}">
                <a16:creationId xmlns:a16="http://schemas.microsoft.com/office/drawing/2014/main" id="{F7F64921-71FC-49CD-862B-0F888DABB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82" y="1668463"/>
            <a:ext cx="5256212" cy="19335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7" name="ZoneTexte 5">
            <a:extLst>
              <a:ext uri="{FF2B5EF4-FFF2-40B4-BE49-F238E27FC236}">
                <a16:creationId xmlns:a16="http://schemas.microsoft.com/office/drawing/2014/main" id="{9B6610D1-75E6-4C9E-8CEB-2C5B7537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8" y="1274763"/>
            <a:ext cx="293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4A908A1-71EA-4E72-83C6-64259C3F037E}"/>
              </a:ext>
            </a:extLst>
          </p:cNvPr>
          <p:cNvCxnSpPr>
            <a:cxnSpLocks/>
          </p:cNvCxnSpPr>
          <p:nvPr/>
        </p:nvCxnSpPr>
        <p:spPr>
          <a:xfrm flipH="1" flipV="1">
            <a:off x="3088896" y="3627438"/>
            <a:ext cx="2851530" cy="88106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960" name="Text Box 10">
            <a:extLst>
              <a:ext uri="{FF2B5EF4-FFF2-40B4-BE49-F238E27FC236}">
                <a16:creationId xmlns:a16="http://schemas.microsoft.com/office/drawing/2014/main" id="{35438BC1-4CD4-43C4-B8F8-03B62F369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88913"/>
            <a:ext cx="5391150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bg1"/>
                </a:solidFill>
              </a:rPr>
              <a:t>Les vitesses Holocènes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 i="1">
                <a:solidFill>
                  <a:schemeClr val="bg1"/>
                </a:solidFill>
              </a:rPr>
              <a:t>	</a:t>
            </a:r>
            <a:r>
              <a:rPr lang="fr-FR" altLang="fr-FR" sz="2000" b="1" i="1">
                <a:solidFill>
                  <a:schemeClr val="bg1"/>
                </a:solidFill>
              </a:rPr>
              <a:t>L’anticlinal de Yakeng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60ADA9-2093-4E9C-97D0-8C82D5FCF0CB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46E2B1-9D3B-4B4C-A032-B7A4CAFD5C0E}"/>
              </a:ext>
            </a:extLst>
          </p:cNvPr>
          <p:cNvSpPr txBox="1"/>
          <p:nvPr/>
        </p:nvSpPr>
        <p:spPr>
          <a:xfrm>
            <a:off x="1219200" y="940912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E0E5F10-59BF-4D17-8D37-7959DAE3757C}"/>
              </a:ext>
            </a:extLst>
          </p:cNvPr>
          <p:cNvSpPr txBox="1"/>
          <p:nvPr/>
        </p:nvSpPr>
        <p:spPr>
          <a:xfrm>
            <a:off x="1015811" y="6462713"/>
            <a:ext cx="5508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pli de </a:t>
            </a:r>
            <a:r>
              <a:rPr lang="fr-FR" dirty="0" err="1"/>
              <a:t>Quilitagh</a:t>
            </a:r>
            <a:r>
              <a:rPr lang="fr-FR" dirty="0"/>
              <a:t> au </a:t>
            </a:r>
            <a:r>
              <a:rPr lang="fr-FR" dirty="0" err="1"/>
              <a:t>Tianshan</a:t>
            </a:r>
            <a:r>
              <a:rPr lang="fr-FR" dirty="0"/>
              <a:t> en Asie Centrale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Image 3">
            <a:extLst>
              <a:ext uri="{FF2B5EF4-FFF2-40B4-BE49-F238E27FC236}">
                <a16:creationId xmlns:a16="http://schemas.microsoft.com/office/drawing/2014/main" id="{F7F64921-71FC-49CD-862B-0F888DABB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7" y="1988049"/>
            <a:ext cx="8980440" cy="33035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7" name="ZoneTexte 5">
            <a:extLst>
              <a:ext uri="{FF2B5EF4-FFF2-40B4-BE49-F238E27FC236}">
                <a16:creationId xmlns:a16="http://schemas.microsoft.com/office/drawing/2014/main" id="{9B6610D1-75E6-4C9E-8CEB-2C5B7537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2006356"/>
            <a:ext cx="293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25958" name="ZoneTexte 9">
            <a:extLst>
              <a:ext uri="{FF2B5EF4-FFF2-40B4-BE49-F238E27FC236}">
                <a16:creationId xmlns:a16="http://schemas.microsoft.com/office/drawing/2014/main" id="{144F3BD2-E322-4099-B6D7-46DE92FB8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7536" y="1988049"/>
            <a:ext cx="338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125960" name="Text Box 10">
            <a:extLst>
              <a:ext uri="{FF2B5EF4-FFF2-40B4-BE49-F238E27FC236}">
                <a16:creationId xmlns:a16="http://schemas.microsoft.com/office/drawing/2014/main" id="{35438BC1-4CD4-43C4-B8F8-03B62F369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88913"/>
            <a:ext cx="5391150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bg1"/>
                </a:solidFill>
              </a:rPr>
              <a:t>Les vitesses Holocènes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 i="1">
                <a:solidFill>
                  <a:schemeClr val="bg1"/>
                </a:solidFill>
              </a:rPr>
              <a:t>	</a:t>
            </a:r>
            <a:r>
              <a:rPr lang="fr-FR" altLang="fr-FR" sz="2000" b="1" i="1">
                <a:solidFill>
                  <a:schemeClr val="bg1"/>
                </a:solidFill>
              </a:rPr>
              <a:t>L’anticlinal de Yakeng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60ADA9-2093-4E9C-97D0-8C82D5FCF0CB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46E2B1-9D3B-4B4C-A032-B7A4CAFD5C0E}"/>
              </a:ext>
            </a:extLst>
          </p:cNvPr>
          <p:cNvSpPr txBox="1"/>
          <p:nvPr/>
        </p:nvSpPr>
        <p:spPr>
          <a:xfrm>
            <a:off x="1219200" y="940912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209DA3-0ECB-4D06-B276-CFDF630502B7}"/>
              </a:ext>
            </a:extLst>
          </p:cNvPr>
          <p:cNvSpPr txBox="1"/>
          <p:nvPr/>
        </p:nvSpPr>
        <p:spPr>
          <a:xfrm>
            <a:off x="1136310" y="1480927"/>
            <a:ext cx="7230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pli de </a:t>
            </a:r>
            <a:r>
              <a:rPr lang="fr-FR" dirty="0" err="1"/>
              <a:t>Quilitag</a:t>
            </a:r>
            <a:r>
              <a:rPr lang="fr-FR" dirty="0"/>
              <a:t> au </a:t>
            </a:r>
            <a:r>
              <a:rPr lang="fr-FR" dirty="0" err="1"/>
              <a:t>Tianshan</a:t>
            </a:r>
            <a:r>
              <a:rPr lang="fr-FR" dirty="0"/>
              <a:t> en Asie Centrale (photo personnelle)</a:t>
            </a:r>
          </a:p>
        </p:txBody>
      </p:sp>
    </p:spTree>
    <p:extLst>
      <p:ext uri="{BB962C8B-B14F-4D97-AF65-F5344CB8AC3E}">
        <p14:creationId xmlns:p14="http://schemas.microsoft.com/office/powerpoint/2010/main" val="569323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ZoneTexte 5">
            <a:extLst>
              <a:ext uri="{FF2B5EF4-FFF2-40B4-BE49-F238E27FC236}">
                <a16:creationId xmlns:a16="http://schemas.microsoft.com/office/drawing/2014/main" id="{9B6610D1-75E6-4C9E-8CEB-2C5B7537F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2006356"/>
            <a:ext cx="293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25958" name="ZoneTexte 9">
            <a:extLst>
              <a:ext uri="{FF2B5EF4-FFF2-40B4-BE49-F238E27FC236}">
                <a16:creationId xmlns:a16="http://schemas.microsoft.com/office/drawing/2014/main" id="{144F3BD2-E322-4099-B6D7-46DE92FB8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7536" y="1988049"/>
            <a:ext cx="338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125960" name="Text Box 10">
            <a:extLst>
              <a:ext uri="{FF2B5EF4-FFF2-40B4-BE49-F238E27FC236}">
                <a16:creationId xmlns:a16="http://schemas.microsoft.com/office/drawing/2014/main" id="{35438BC1-4CD4-43C4-B8F8-03B62F369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88913"/>
            <a:ext cx="5391150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3600" b="1">
                <a:solidFill>
                  <a:schemeClr val="bg1"/>
                </a:solidFill>
              </a:rPr>
              <a:t>Les vitesses Holocènes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 i="1">
                <a:solidFill>
                  <a:schemeClr val="bg1"/>
                </a:solidFill>
              </a:rPr>
              <a:t>	</a:t>
            </a:r>
            <a:r>
              <a:rPr lang="fr-FR" altLang="fr-FR" sz="2000" b="1" i="1">
                <a:solidFill>
                  <a:schemeClr val="bg1"/>
                </a:solidFill>
              </a:rPr>
              <a:t>L’anticlinal de Yakeng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60ADA9-2093-4E9C-97D0-8C82D5FCF0CB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46E2B1-9D3B-4B4C-A032-B7A4CAFD5C0E}"/>
              </a:ext>
            </a:extLst>
          </p:cNvPr>
          <p:cNvSpPr txBox="1"/>
          <p:nvPr/>
        </p:nvSpPr>
        <p:spPr>
          <a:xfrm>
            <a:off x="1219200" y="940912"/>
            <a:ext cx="70645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1- Plis de propagation de faille (</a:t>
            </a:r>
            <a:r>
              <a:rPr lang="fr-FR" b="1" dirty="0" err="1"/>
              <a:t>Fault</a:t>
            </a:r>
            <a:r>
              <a:rPr lang="fr-FR" b="1" dirty="0"/>
              <a:t>-propagation </a:t>
            </a:r>
            <a:r>
              <a:rPr lang="fr-FR" b="1" dirty="0" err="1"/>
              <a:t>folds</a:t>
            </a:r>
            <a:r>
              <a:rPr lang="fr-FR" b="1" dirty="0"/>
              <a:t> or tip-line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209DA3-0ECB-4D06-B276-CFDF630502B7}"/>
              </a:ext>
            </a:extLst>
          </p:cNvPr>
          <p:cNvSpPr txBox="1"/>
          <p:nvPr/>
        </p:nvSpPr>
        <p:spPr>
          <a:xfrm>
            <a:off x="1136310" y="1480927"/>
            <a:ext cx="7230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pli de </a:t>
            </a:r>
            <a:r>
              <a:rPr lang="fr-FR" dirty="0" err="1"/>
              <a:t>Quilitag</a:t>
            </a:r>
            <a:r>
              <a:rPr lang="fr-FR" dirty="0"/>
              <a:t> au </a:t>
            </a:r>
            <a:r>
              <a:rPr lang="fr-FR" dirty="0" err="1"/>
              <a:t>Tianshan</a:t>
            </a:r>
            <a:r>
              <a:rPr lang="fr-FR" dirty="0"/>
              <a:t> en Asie Centrale (photo personnelle)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F816F50-0148-4BE3-850E-60A4CE6004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5" b="41082"/>
          <a:stretch/>
        </p:blipFill>
        <p:spPr bwMode="auto">
          <a:xfrm>
            <a:off x="707011" y="2731078"/>
            <a:ext cx="8010525" cy="393800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Image 3">
            <a:extLst>
              <a:ext uri="{FF2B5EF4-FFF2-40B4-BE49-F238E27FC236}">
                <a16:creationId xmlns:a16="http://schemas.microsoft.com/office/drawing/2014/main" id="{6B2C972F-120B-454D-8C66-F96D6DD91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273" y="1979878"/>
            <a:ext cx="3702623" cy="136206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5AA891-3F28-4F73-A355-52E32D6ACC24}"/>
              </a:ext>
            </a:extLst>
          </p:cNvPr>
          <p:cNvSpPr/>
          <p:nvPr/>
        </p:nvSpPr>
        <p:spPr>
          <a:xfrm>
            <a:off x="1285875" y="3524250"/>
            <a:ext cx="2047875" cy="5619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6067A5F-BAB1-4521-A0FF-F328ACFCA25D}"/>
              </a:ext>
            </a:extLst>
          </p:cNvPr>
          <p:cNvCxnSpPr/>
          <p:nvPr/>
        </p:nvCxnSpPr>
        <p:spPr>
          <a:xfrm flipV="1">
            <a:off x="3333750" y="3238500"/>
            <a:ext cx="1378523" cy="2857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7550DA9-44E7-46A5-937F-DD477BAC6458}"/>
              </a:ext>
            </a:extLst>
          </p:cNvPr>
          <p:cNvSpPr txBox="1"/>
          <p:nvPr/>
        </p:nvSpPr>
        <p:spPr>
          <a:xfrm>
            <a:off x="620891" y="2373590"/>
            <a:ext cx="186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Hubert-Ferrari et al. (2007)</a:t>
            </a:r>
          </a:p>
        </p:txBody>
      </p:sp>
    </p:spTree>
    <p:extLst>
      <p:ext uri="{BB962C8B-B14F-4D97-AF65-F5344CB8AC3E}">
        <p14:creationId xmlns:p14="http://schemas.microsoft.com/office/powerpoint/2010/main" val="36765942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9A2501-1995-4AB0-A2D7-8F5973C638FF}"/>
              </a:ext>
            </a:extLst>
          </p:cNvPr>
          <p:cNvSpPr txBox="1"/>
          <p:nvPr/>
        </p:nvSpPr>
        <p:spPr>
          <a:xfrm>
            <a:off x="528078" y="1219200"/>
            <a:ext cx="4379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2- Plis « sur faille coudée » (</a:t>
            </a:r>
            <a:r>
              <a:rPr lang="fr-FR" b="1" dirty="0" err="1"/>
              <a:t>Fault-bend</a:t>
            </a:r>
            <a:r>
              <a:rPr lang="fr-FR" b="1" dirty="0"/>
              <a:t> </a:t>
            </a:r>
            <a:r>
              <a:rPr lang="fr-FR" b="1" dirty="0" err="1"/>
              <a:t>fold</a:t>
            </a:r>
            <a:r>
              <a:rPr lang="fr-FR" b="1" dirty="0"/>
              <a:t>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9E9A12-A97F-4545-91A7-1A1348570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239" y="98941"/>
            <a:ext cx="3410975" cy="2609850"/>
          </a:xfrm>
          <a:prstGeom prst="rect">
            <a:avLst/>
          </a:prstGeom>
        </p:spPr>
      </p:pic>
      <p:pic>
        <p:nvPicPr>
          <p:cNvPr id="6" name="faultbendfold">
            <a:hlinkClick r:id="" action="ppaction://media"/>
            <a:extLst>
              <a:ext uri="{FF2B5EF4-FFF2-40B4-BE49-F238E27FC236}">
                <a16:creationId xmlns:a16="http://schemas.microsoft.com/office/drawing/2014/main" id="{3B7C5995-23E9-4FCB-AA7E-FE3B6091E6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1041" t="53519" r="23564" b="11295"/>
          <a:stretch/>
        </p:blipFill>
        <p:spPr>
          <a:xfrm>
            <a:off x="183258" y="2771684"/>
            <a:ext cx="8280223" cy="361006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6C9F95-C521-4794-8014-E807E411D0D5}"/>
              </a:ext>
            </a:extLst>
          </p:cNvPr>
          <p:cNvSpPr txBox="1"/>
          <p:nvPr/>
        </p:nvSpPr>
        <p:spPr>
          <a:xfrm>
            <a:off x="623887" y="1651426"/>
            <a:ext cx="24050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Dans le cas d’une rampe entre deux plats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B5C98B-C736-4946-9BDD-9154115C9B0E}"/>
              </a:ext>
            </a:extLst>
          </p:cNvPr>
          <p:cNvSpPr txBox="1"/>
          <p:nvPr/>
        </p:nvSpPr>
        <p:spPr>
          <a:xfrm>
            <a:off x="298049" y="6537008"/>
            <a:ext cx="1804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74534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detachmentfold">
            <a:hlinkClick r:id="" action="ppaction://media"/>
            <a:extLst>
              <a:ext uri="{FF2B5EF4-FFF2-40B4-BE49-F238E27FC236}">
                <a16:creationId xmlns:a16="http://schemas.microsoft.com/office/drawing/2014/main" id="{5872D8B0-0C36-43B1-891E-8CD82150BC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9375" t="53704" r="25729" b="21481"/>
          <a:stretch/>
        </p:blipFill>
        <p:spPr>
          <a:xfrm>
            <a:off x="3725" y="1002773"/>
            <a:ext cx="7436026" cy="29744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9A2501-1995-4AB0-A2D7-8F5973C638FF}"/>
              </a:ext>
            </a:extLst>
          </p:cNvPr>
          <p:cNvSpPr txBox="1"/>
          <p:nvPr/>
        </p:nvSpPr>
        <p:spPr>
          <a:xfrm>
            <a:off x="3143250" y="1001677"/>
            <a:ext cx="2365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3- Plis de détachement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031848-58E2-4EDA-99C4-80F637C7F3B1}"/>
              </a:ext>
            </a:extLst>
          </p:cNvPr>
          <p:cNvSpPr txBox="1"/>
          <p:nvPr/>
        </p:nvSpPr>
        <p:spPr>
          <a:xfrm>
            <a:off x="391043" y="1232509"/>
            <a:ext cx="18045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CDAFDC-47CA-4F81-B4B1-29C2A7060C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28" t="21424" r="1146" b="-1731"/>
          <a:stretch/>
        </p:blipFill>
        <p:spPr>
          <a:xfrm flipH="1">
            <a:off x="-133005" y="4263938"/>
            <a:ext cx="9188901" cy="228944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235D52-D578-496F-A262-78B3537C9E63}"/>
              </a:ext>
            </a:extLst>
          </p:cNvPr>
          <p:cNvSpPr txBox="1"/>
          <p:nvPr/>
        </p:nvSpPr>
        <p:spPr>
          <a:xfrm>
            <a:off x="330011" y="6332306"/>
            <a:ext cx="968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Mitra (2003)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9DDD73C-014B-45FB-8CF0-4FB978173A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2152" y="152908"/>
            <a:ext cx="2863744" cy="228944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BF65A64-9EC5-44E9-9351-93C2F1E3D8D3}"/>
              </a:ext>
            </a:extLst>
          </p:cNvPr>
          <p:cNvSpPr txBox="1"/>
          <p:nvPr/>
        </p:nvSpPr>
        <p:spPr>
          <a:xfrm>
            <a:off x="7981890" y="2452959"/>
            <a:ext cx="968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Mitra (2003)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27EF777-5A1E-40EA-85F3-3431FC94D1A7}"/>
              </a:ext>
            </a:extLst>
          </p:cNvPr>
          <p:cNvSpPr txBox="1"/>
          <p:nvPr/>
        </p:nvSpPr>
        <p:spPr>
          <a:xfrm>
            <a:off x="7051838" y="3043343"/>
            <a:ext cx="16918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/>
              <a:t>Exemple </a:t>
            </a:r>
          </a:p>
          <a:p>
            <a:pPr algn="ctr"/>
            <a:r>
              <a:rPr lang="fr-FR" sz="3200" dirty="0"/>
              <a:t>du Jura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B582B1-AB6D-479A-83C4-70DB2C1F15E4}"/>
              </a:ext>
            </a:extLst>
          </p:cNvPr>
          <p:cNvSpPr txBox="1"/>
          <p:nvPr/>
        </p:nvSpPr>
        <p:spPr>
          <a:xfrm>
            <a:off x="2752725" y="6332306"/>
            <a:ext cx="3201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Détachement au niveau du Trias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DE007C-1B56-4268-A365-232F38070B2D}"/>
              </a:ext>
            </a:extLst>
          </p:cNvPr>
          <p:cNvSpPr txBox="1"/>
          <p:nvPr/>
        </p:nvSpPr>
        <p:spPr>
          <a:xfrm>
            <a:off x="6866733" y="5572814"/>
            <a:ext cx="154401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Socle cristallin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D0B9658-C1DB-4E77-B097-CCF11F8B0A27}"/>
              </a:ext>
            </a:extLst>
          </p:cNvPr>
          <p:cNvCxnSpPr>
            <a:stCxn id="13" idx="0"/>
          </p:cNvCxnSpPr>
          <p:nvPr/>
        </p:nvCxnSpPr>
        <p:spPr>
          <a:xfrm flipV="1">
            <a:off x="4353356" y="5572814"/>
            <a:ext cx="108089" cy="75949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10324D-DBB3-4562-A81D-DE95AFD73D5A}"/>
              </a:ext>
            </a:extLst>
          </p:cNvPr>
          <p:cNvGrpSpPr/>
          <p:nvPr/>
        </p:nvGrpSpPr>
        <p:grpSpPr>
          <a:xfrm>
            <a:off x="2107574" y="5408660"/>
            <a:ext cx="768976" cy="249190"/>
            <a:chOff x="2107574" y="5408660"/>
            <a:chExt cx="768976" cy="249190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38C45E5B-D1E5-4A93-8118-D9E7F7986AB1}"/>
                </a:ext>
              </a:extLst>
            </p:cNvPr>
            <p:cNvCxnSpPr/>
            <p:nvPr/>
          </p:nvCxnSpPr>
          <p:spPr>
            <a:xfrm flipV="1">
              <a:off x="2107574" y="5572814"/>
              <a:ext cx="768976" cy="850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D8CBDA47-F8AB-4B59-98B2-12851457A635}"/>
                </a:ext>
              </a:extLst>
            </p:cNvPr>
            <p:cNvCxnSpPr/>
            <p:nvPr/>
          </p:nvCxnSpPr>
          <p:spPr>
            <a:xfrm flipH="1" flipV="1">
              <a:off x="2562225" y="5408660"/>
              <a:ext cx="298590" cy="16415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B64BD6D-024C-4E6A-8E1B-E71985872B58}"/>
              </a:ext>
            </a:extLst>
          </p:cNvPr>
          <p:cNvGrpSpPr/>
          <p:nvPr/>
        </p:nvGrpSpPr>
        <p:grpSpPr>
          <a:xfrm>
            <a:off x="6869763" y="5127341"/>
            <a:ext cx="768976" cy="249190"/>
            <a:chOff x="2107574" y="5408660"/>
            <a:chExt cx="768976" cy="249190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9661ED9B-61F4-47E0-8ECE-EFFF8D39D1CC}"/>
                </a:ext>
              </a:extLst>
            </p:cNvPr>
            <p:cNvCxnSpPr/>
            <p:nvPr/>
          </p:nvCxnSpPr>
          <p:spPr>
            <a:xfrm flipV="1">
              <a:off x="2107574" y="5572814"/>
              <a:ext cx="768976" cy="850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06F38E88-1B45-4F19-8CF5-063D5004C7AF}"/>
                </a:ext>
              </a:extLst>
            </p:cNvPr>
            <p:cNvCxnSpPr/>
            <p:nvPr/>
          </p:nvCxnSpPr>
          <p:spPr>
            <a:xfrm flipH="1" flipV="1">
              <a:off x="2562225" y="5408660"/>
              <a:ext cx="298590" cy="16415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5481547F-0682-4F2A-A340-D3754C6691BB}"/>
              </a:ext>
            </a:extLst>
          </p:cNvPr>
          <p:cNvSpPr txBox="1"/>
          <p:nvPr/>
        </p:nvSpPr>
        <p:spPr>
          <a:xfrm>
            <a:off x="327746" y="4968329"/>
            <a:ext cx="15893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Couverture sédimentaire</a:t>
            </a:r>
          </a:p>
        </p:txBody>
      </p:sp>
    </p:spTree>
    <p:extLst>
      <p:ext uri="{BB962C8B-B14F-4D97-AF65-F5344CB8AC3E}">
        <p14:creationId xmlns:p14="http://schemas.microsoft.com/office/powerpoint/2010/main" val="364584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9A2501-1995-4AB0-A2D7-8F5973C638FF}"/>
              </a:ext>
            </a:extLst>
          </p:cNvPr>
          <p:cNvSpPr txBox="1"/>
          <p:nvPr/>
        </p:nvSpPr>
        <p:spPr>
          <a:xfrm>
            <a:off x="3143250" y="1001677"/>
            <a:ext cx="2365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3- Plis de détachement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031848-58E2-4EDA-99C4-80F637C7F3B1}"/>
              </a:ext>
            </a:extLst>
          </p:cNvPr>
          <p:cNvSpPr txBox="1"/>
          <p:nvPr/>
        </p:nvSpPr>
        <p:spPr>
          <a:xfrm>
            <a:off x="1109543" y="1308303"/>
            <a:ext cx="1601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Figures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10324D-DBB3-4562-A81D-DE95AFD73D5A}"/>
              </a:ext>
            </a:extLst>
          </p:cNvPr>
          <p:cNvGrpSpPr/>
          <p:nvPr/>
        </p:nvGrpSpPr>
        <p:grpSpPr>
          <a:xfrm>
            <a:off x="2107574" y="5408660"/>
            <a:ext cx="768976" cy="249190"/>
            <a:chOff x="2107574" y="5408660"/>
            <a:chExt cx="768976" cy="249190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38C45E5B-D1E5-4A93-8118-D9E7F7986AB1}"/>
                </a:ext>
              </a:extLst>
            </p:cNvPr>
            <p:cNvCxnSpPr/>
            <p:nvPr/>
          </p:nvCxnSpPr>
          <p:spPr>
            <a:xfrm flipV="1">
              <a:off x="2107574" y="5572814"/>
              <a:ext cx="768976" cy="850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D8CBDA47-F8AB-4B59-98B2-12851457A635}"/>
                </a:ext>
              </a:extLst>
            </p:cNvPr>
            <p:cNvCxnSpPr/>
            <p:nvPr/>
          </p:nvCxnSpPr>
          <p:spPr>
            <a:xfrm flipH="1" flipV="1">
              <a:off x="2562225" y="5408660"/>
              <a:ext cx="298590" cy="16415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B64BD6D-024C-4E6A-8E1B-E71985872B58}"/>
              </a:ext>
            </a:extLst>
          </p:cNvPr>
          <p:cNvGrpSpPr/>
          <p:nvPr/>
        </p:nvGrpSpPr>
        <p:grpSpPr>
          <a:xfrm>
            <a:off x="6869763" y="5127341"/>
            <a:ext cx="768976" cy="249190"/>
            <a:chOff x="2107574" y="5408660"/>
            <a:chExt cx="768976" cy="249190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9661ED9B-61F4-47E0-8ECE-EFFF8D39D1CC}"/>
                </a:ext>
              </a:extLst>
            </p:cNvPr>
            <p:cNvCxnSpPr/>
            <p:nvPr/>
          </p:nvCxnSpPr>
          <p:spPr>
            <a:xfrm flipV="1">
              <a:off x="2107574" y="5572814"/>
              <a:ext cx="768976" cy="850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06F38E88-1B45-4F19-8CF5-063D5004C7AF}"/>
                </a:ext>
              </a:extLst>
            </p:cNvPr>
            <p:cNvCxnSpPr/>
            <p:nvPr/>
          </p:nvCxnSpPr>
          <p:spPr>
            <a:xfrm flipH="1" flipV="1">
              <a:off x="2562225" y="5408660"/>
              <a:ext cx="298590" cy="16415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35CC38A7-B6B1-4E80-B471-4E642FE13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1566505"/>
            <a:ext cx="6905625" cy="442912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02E63E-5EE5-414D-8438-ED7466ABBED1}"/>
              </a:ext>
            </a:extLst>
          </p:cNvPr>
          <p:cNvSpPr txBox="1"/>
          <p:nvPr/>
        </p:nvSpPr>
        <p:spPr>
          <a:xfrm>
            <a:off x="1040599" y="6069166"/>
            <a:ext cx="1887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Svalbard, Norvège</a:t>
            </a:r>
          </a:p>
        </p:txBody>
      </p:sp>
    </p:spTree>
    <p:extLst>
      <p:ext uri="{BB962C8B-B14F-4D97-AF65-F5344CB8AC3E}">
        <p14:creationId xmlns:p14="http://schemas.microsoft.com/office/powerpoint/2010/main" val="40465237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4775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VII- Les plis sur faille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9A2501-1995-4AB0-A2D7-8F5973C638FF}"/>
              </a:ext>
            </a:extLst>
          </p:cNvPr>
          <p:cNvSpPr txBox="1"/>
          <p:nvPr/>
        </p:nvSpPr>
        <p:spPr>
          <a:xfrm>
            <a:off x="3143250" y="1001677"/>
            <a:ext cx="2365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3- Plis de détachement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031848-58E2-4EDA-99C4-80F637C7F3B1}"/>
              </a:ext>
            </a:extLst>
          </p:cNvPr>
          <p:cNvSpPr txBox="1"/>
          <p:nvPr/>
        </p:nvSpPr>
        <p:spPr>
          <a:xfrm>
            <a:off x="1109543" y="1308303"/>
            <a:ext cx="1601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Figures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10324D-DBB3-4562-A81D-DE95AFD73D5A}"/>
              </a:ext>
            </a:extLst>
          </p:cNvPr>
          <p:cNvGrpSpPr/>
          <p:nvPr/>
        </p:nvGrpSpPr>
        <p:grpSpPr>
          <a:xfrm>
            <a:off x="2107574" y="5408660"/>
            <a:ext cx="768976" cy="249190"/>
            <a:chOff x="2107574" y="5408660"/>
            <a:chExt cx="768976" cy="249190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38C45E5B-D1E5-4A93-8118-D9E7F7986AB1}"/>
                </a:ext>
              </a:extLst>
            </p:cNvPr>
            <p:cNvCxnSpPr/>
            <p:nvPr/>
          </p:nvCxnSpPr>
          <p:spPr>
            <a:xfrm flipV="1">
              <a:off x="2107574" y="5572814"/>
              <a:ext cx="768976" cy="850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D8CBDA47-F8AB-4B59-98B2-12851457A635}"/>
                </a:ext>
              </a:extLst>
            </p:cNvPr>
            <p:cNvCxnSpPr/>
            <p:nvPr/>
          </p:nvCxnSpPr>
          <p:spPr>
            <a:xfrm flipH="1" flipV="1">
              <a:off x="2562225" y="5408660"/>
              <a:ext cx="298590" cy="16415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B64BD6D-024C-4E6A-8E1B-E71985872B58}"/>
              </a:ext>
            </a:extLst>
          </p:cNvPr>
          <p:cNvGrpSpPr/>
          <p:nvPr/>
        </p:nvGrpSpPr>
        <p:grpSpPr>
          <a:xfrm>
            <a:off x="6869763" y="5127341"/>
            <a:ext cx="768976" cy="249190"/>
            <a:chOff x="2107574" y="5408660"/>
            <a:chExt cx="768976" cy="249190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9661ED9B-61F4-47E0-8ECE-EFFF8D39D1CC}"/>
                </a:ext>
              </a:extLst>
            </p:cNvPr>
            <p:cNvCxnSpPr/>
            <p:nvPr/>
          </p:nvCxnSpPr>
          <p:spPr>
            <a:xfrm flipV="1">
              <a:off x="2107574" y="5572814"/>
              <a:ext cx="768976" cy="8503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06F38E88-1B45-4F19-8CF5-063D5004C7AF}"/>
                </a:ext>
              </a:extLst>
            </p:cNvPr>
            <p:cNvCxnSpPr/>
            <p:nvPr/>
          </p:nvCxnSpPr>
          <p:spPr>
            <a:xfrm flipH="1" flipV="1">
              <a:off x="2562225" y="5408660"/>
              <a:ext cx="298590" cy="164154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35CC38A7-B6B1-4E80-B471-4E642FE13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1566505"/>
            <a:ext cx="6905625" cy="44291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9833B12-413B-4A93-B262-376DB69F7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187" y="1522595"/>
            <a:ext cx="6915150" cy="527685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C719838D-2D26-49E9-8E64-8CA62CB4512F}"/>
              </a:ext>
            </a:extLst>
          </p:cNvPr>
          <p:cNvSpPr txBox="1"/>
          <p:nvPr/>
        </p:nvSpPr>
        <p:spPr>
          <a:xfrm>
            <a:off x="1040599" y="6069166"/>
            <a:ext cx="1887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Svalbard, Norvège</a:t>
            </a:r>
          </a:p>
        </p:txBody>
      </p:sp>
    </p:spTree>
    <p:extLst>
      <p:ext uri="{BB962C8B-B14F-4D97-AF65-F5344CB8AC3E}">
        <p14:creationId xmlns:p14="http://schemas.microsoft.com/office/powerpoint/2010/main" val="19677395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8123414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 descr="PPT - Geology 360 - Introduction to Thrust Faults PowerPoint Presentation -  ID:1481382">
            <a:extLst>
              <a:ext uri="{FF2B5EF4-FFF2-40B4-BE49-F238E27FC236}">
                <a16:creationId xmlns:a16="http://schemas.microsoft.com/office/drawing/2014/main" id="{E1135423-D0F7-4F74-9E45-364E85D75A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t="31806" b="41528"/>
          <a:stretch/>
        </p:blipFill>
        <p:spPr bwMode="auto">
          <a:xfrm>
            <a:off x="99353" y="2248973"/>
            <a:ext cx="9044647" cy="195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7B4E9-61D7-4E94-9832-FE4E6541EA2B}"/>
              </a:ext>
            </a:extLst>
          </p:cNvPr>
          <p:cNvSpPr txBox="1"/>
          <p:nvPr/>
        </p:nvSpPr>
        <p:spPr>
          <a:xfrm>
            <a:off x="628651" y="1057368"/>
            <a:ext cx="8407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notion de raccourcissement (= diminution de la longueur/largeur d’un ensemble géologique par plissement et mouvement sur des failles)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VIII- Quantification de la compression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83A233-F7B3-4CDF-A679-E5C881132CA9}"/>
              </a:ext>
            </a:extLst>
          </p:cNvPr>
          <p:cNvSpPr txBox="1"/>
          <p:nvPr/>
        </p:nvSpPr>
        <p:spPr>
          <a:xfrm>
            <a:off x="1113344" y="4753290"/>
            <a:ext cx="7016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R = ((</a:t>
            </a:r>
            <a:r>
              <a:rPr lang="fr-FR" sz="3200" b="1" dirty="0" err="1">
                <a:solidFill>
                  <a:srgbClr val="FF0000"/>
                </a:solidFill>
              </a:rPr>
              <a:t>l</a:t>
            </a:r>
            <a:r>
              <a:rPr lang="fr-FR" sz="3200" b="1" baseline="-25000" dirty="0" err="1">
                <a:solidFill>
                  <a:srgbClr val="FF0000"/>
                </a:solidFill>
              </a:rPr>
              <a:t>f</a:t>
            </a:r>
            <a:r>
              <a:rPr lang="fr-FR" sz="3200" b="1" dirty="0">
                <a:solidFill>
                  <a:srgbClr val="FF0000"/>
                </a:solidFill>
              </a:rPr>
              <a:t> – l</a:t>
            </a:r>
            <a:r>
              <a:rPr lang="fr-FR" sz="3200" b="1" baseline="-25000" dirty="0">
                <a:solidFill>
                  <a:srgbClr val="FF0000"/>
                </a:solidFill>
              </a:rPr>
              <a:t>0</a:t>
            </a:r>
            <a:r>
              <a:rPr lang="fr-FR" sz="3200" b="1" dirty="0">
                <a:solidFill>
                  <a:srgbClr val="FF0000"/>
                </a:solidFill>
              </a:rPr>
              <a:t>) / l</a:t>
            </a:r>
            <a:r>
              <a:rPr lang="fr-FR" sz="3200" b="1" baseline="-25000" dirty="0">
                <a:solidFill>
                  <a:srgbClr val="FF0000"/>
                </a:solidFill>
              </a:rPr>
              <a:t>0</a:t>
            </a:r>
            <a:r>
              <a:rPr lang="fr-FR" sz="3200" b="1" dirty="0">
                <a:solidFill>
                  <a:srgbClr val="FF0000"/>
                </a:solidFill>
              </a:rPr>
              <a:t>) * 100    ( se donne en %)</a:t>
            </a:r>
          </a:p>
        </p:txBody>
      </p:sp>
    </p:spTree>
    <p:extLst>
      <p:ext uri="{BB962C8B-B14F-4D97-AF65-F5344CB8AC3E}">
        <p14:creationId xmlns:p14="http://schemas.microsoft.com/office/powerpoint/2010/main" val="317943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8494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II-Les grands types de failles inverses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D7306DA-7743-45E3-8B30-E417AE19CCF0}"/>
              </a:ext>
            </a:extLst>
          </p:cNvPr>
          <p:cNvSpPr txBox="1"/>
          <p:nvPr/>
        </p:nvSpPr>
        <p:spPr>
          <a:xfrm>
            <a:off x="399682" y="1715278"/>
            <a:ext cx="1549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Faille inverse</a:t>
            </a:r>
          </a:p>
          <a:p>
            <a:pPr algn="ctr"/>
            <a:r>
              <a:rPr lang="fr-FR" dirty="0"/>
              <a:t>(reverse </a:t>
            </a:r>
            <a:r>
              <a:rPr lang="fr-FR" dirty="0" err="1"/>
              <a:t>fault</a:t>
            </a:r>
            <a:r>
              <a:rPr lang="fr-FR" dirty="0"/>
              <a:t>)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331FA4-9DFB-4EE5-9A25-66D6BEAF5550}"/>
              </a:ext>
            </a:extLst>
          </p:cNvPr>
          <p:cNvSpPr txBox="1"/>
          <p:nvPr/>
        </p:nvSpPr>
        <p:spPr>
          <a:xfrm>
            <a:off x="399682" y="3543652"/>
            <a:ext cx="17088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Chevauchement</a:t>
            </a:r>
          </a:p>
          <a:p>
            <a:r>
              <a:rPr lang="fr-FR" dirty="0"/>
              <a:t>(</a:t>
            </a:r>
            <a:r>
              <a:rPr lang="fr-FR" dirty="0" err="1"/>
              <a:t>thrust</a:t>
            </a:r>
            <a:r>
              <a:rPr lang="fr-FR" dirty="0"/>
              <a:t> </a:t>
            </a:r>
            <a:r>
              <a:rPr lang="fr-FR" dirty="0" err="1"/>
              <a:t>fault</a:t>
            </a:r>
            <a:r>
              <a:rPr lang="fr-FR" dirty="0"/>
              <a:t>)</a:t>
            </a:r>
          </a:p>
          <a:p>
            <a:r>
              <a:rPr lang="fr-FR" sz="4400" dirty="0">
                <a:solidFill>
                  <a:srgbClr val="FF0000"/>
                </a:solidFill>
              </a:rPr>
              <a:t>&lt;30°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292DAC-FAE8-415E-9505-74E7899B512A}"/>
              </a:ext>
            </a:extLst>
          </p:cNvPr>
          <p:cNvSpPr txBox="1"/>
          <p:nvPr/>
        </p:nvSpPr>
        <p:spPr>
          <a:xfrm>
            <a:off x="320130" y="5405051"/>
            <a:ext cx="27456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Décollement/détachement</a:t>
            </a:r>
          </a:p>
          <a:p>
            <a:r>
              <a:rPr lang="fr-FR" dirty="0"/>
              <a:t>(</a:t>
            </a:r>
            <a:r>
              <a:rPr lang="fr-FR" dirty="0" err="1"/>
              <a:t>Decollement</a:t>
            </a:r>
            <a:r>
              <a:rPr lang="fr-FR" dirty="0"/>
              <a:t>/</a:t>
            </a:r>
            <a:r>
              <a:rPr lang="fr-FR" dirty="0" err="1"/>
              <a:t>detachment</a:t>
            </a:r>
            <a:r>
              <a:rPr lang="fr-FR" dirty="0"/>
              <a:t>)</a:t>
            </a:r>
          </a:p>
          <a:p>
            <a:r>
              <a:rPr lang="fr-FR" sz="3600" dirty="0">
                <a:solidFill>
                  <a:srgbClr val="FF0000"/>
                </a:solidFill>
              </a:rPr>
              <a:t>~0°</a:t>
            </a:r>
          </a:p>
        </p:txBody>
      </p:sp>
      <p:pic>
        <p:nvPicPr>
          <p:cNvPr id="8" name="Failles_Inverses2">
            <a:hlinkClick r:id="" action="ppaction://media"/>
            <a:extLst>
              <a:ext uri="{FF2B5EF4-FFF2-40B4-BE49-F238E27FC236}">
                <a16:creationId xmlns:a16="http://schemas.microsoft.com/office/drawing/2014/main" id="{723D4BC2-ED44-448A-B0DE-4D1606BED9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46000" t="37378" r="21800" b="36311"/>
          <a:stretch/>
        </p:blipFill>
        <p:spPr>
          <a:xfrm>
            <a:off x="3827620" y="862937"/>
            <a:ext cx="4725800" cy="2172107"/>
          </a:xfrm>
          <a:prstGeom prst="rect">
            <a:avLst/>
          </a:prstGeom>
        </p:spPr>
      </p:pic>
      <p:pic>
        <p:nvPicPr>
          <p:cNvPr id="14" name="Thrust">
            <a:hlinkClick r:id="" action="ppaction://media"/>
            <a:extLst>
              <a:ext uri="{FF2B5EF4-FFF2-40B4-BE49-F238E27FC236}">
                <a16:creationId xmlns:a16="http://schemas.microsoft.com/office/drawing/2014/main" id="{7AAB0A9A-E9CE-4507-BEC4-DFD56B49D77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31800" t="63042" r="34682" b="12133"/>
          <a:stretch/>
        </p:blipFill>
        <p:spPr>
          <a:xfrm>
            <a:off x="3827620" y="2936416"/>
            <a:ext cx="4996373" cy="2081534"/>
          </a:xfrm>
          <a:prstGeom prst="rect">
            <a:avLst/>
          </a:prstGeom>
        </p:spPr>
      </p:pic>
      <p:pic>
        <p:nvPicPr>
          <p:cNvPr id="15" name="detachment-reverse">
            <a:hlinkClick r:id="" action="ppaction://media"/>
            <a:extLst>
              <a:ext uri="{FF2B5EF4-FFF2-40B4-BE49-F238E27FC236}">
                <a16:creationId xmlns:a16="http://schemas.microsoft.com/office/drawing/2014/main" id="{C7A688A8-97E1-42B8-A025-7E74C1D9A5E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/>
          <a:srcRect l="38800" t="57770" r="30600" b="18893"/>
          <a:stretch/>
        </p:blipFill>
        <p:spPr>
          <a:xfrm>
            <a:off x="3890276" y="4883025"/>
            <a:ext cx="5253724" cy="225377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8BA0DB2-23F5-436D-A2A7-AB2E39C01C21}"/>
              </a:ext>
            </a:extLst>
          </p:cNvPr>
          <p:cNvSpPr txBox="1"/>
          <p:nvPr/>
        </p:nvSpPr>
        <p:spPr>
          <a:xfrm>
            <a:off x="3890276" y="6466880"/>
            <a:ext cx="1907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Animations: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19257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7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71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2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086CE9-3911-4DD5-AA4F-4109A31FE373}"/>
              </a:ext>
            </a:extLst>
          </p:cNvPr>
          <p:cNvSpPr txBox="1"/>
          <p:nvPr/>
        </p:nvSpPr>
        <p:spPr>
          <a:xfrm>
            <a:off x="149036" y="244729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VIII- Quantification de la compression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54CB8-ECC6-494C-AE40-B947C78AD3C1}"/>
              </a:ext>
            </a:extLst>
          </p:cNvPr>
          <p:cNvSpPr txBox="1"/>
          <p:nvPr/>
        </p:nvSpPr>
        <p:spPr>
          <a:xfrm>
            <a:off x="108532" y="876070"/>
            <a:ext cx="8407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Comment quantifier </a:t>
            </a:r>
          </a:p>
          <a:p>
            <a:r>
              <a:rPr lang="fr-FR" b="1" dirty="0"/>
              <a:t>ce raccourcissement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122247E-0BF1-49D7-A022-A7CD002A1F45}"/>
              </a:ext>
            </a:extLst>
          </p:cNvPr>
          <p:cNvSpPr txBox="1"/>
          <p:nvPr/>
        </p:nvSpPr>
        <p:spPr>
          <a:xfrm>
            <a:off x="105324" y="1468006"/>
            <a:ext cx="7229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rétro-déformant étape par étape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4D23B0-76C2-43D5-AA83-EC5CDF228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501" y="129275"/>
            <a:ext cx="4785788" cy="6599449"/>
          </a:xfrm>
          <a:prstGeom prst="rect">
            <a:avLst/>
          </a:prstGeom>
        </p:spPr>
      </p:pic>
      <p:sp>
        <p:nvSpPr>
          <p:cNvPr id="4" name="Flèche : courbe vers la droite 3">
            <a:extLst>
              <a:ext uri="{FF2B5EF4-FFF2-40B4-BE49-F238E27FC236}">
                <a16:creationId xmlns:a16="http://schemas.microsoft.com/office/drawing/2014/main" id="{7DF51F00-C145-4559-93D1-E09E7F88B744}"/>
              </a:ext>
            </a:extLst>
          </p:cNvPr>
          <p:cNvSpPr/>
          <p:nvPr/>
        </p:nvSpPr>
        <p:spPr>
          <a:xfrm rot="10800000" flipH="1">
            <a:off x="3990126" y="5361961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Flèche : courbe vers la droite 12">
            <a:extLst>
              <a:ext uri="{FF2B5EF4-FFF2-40B4-BE49-F238E27FC236}">
                <a16:creationId xmlns:a16="http://schemas.microsoft.com/office/drawing/2014/main" id="{8231DC58-3857-4990-B60E-243CA66B0AAD}"/>
              </a:ext>
            </a:extLst>
          </p:cNvPr>
          <p:cNvSpPr/>
          <p:nvPr/>
        </p:nvSpPr>
        <p:spPr>
          <a:xfrm rot="10800000" flipH="1">
            <a:off x="4009175" y="4672805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Flèche : courbe vers la droite 13">
            <a:extLst>
              <a:ext uri="{FF2B5EF4-FFF2-40B4-BE49-F238E27FC236}">
                <a16:creationId xmlns:a16="http://schemas.microsoft.com/office/drawing/2014/main" id="{4320FE23-CC7E-49C7-9013-F76005707781}"/>
              </a:ext>
            </a:extLst>
          </p:cNvPr>
          <p:cNvSpPr/>
          <p:nvPr/>
        </p:nvSpPr>
        <p:spPr>
          <a:xfrm rot="10800000" flipH="1">
            <a:off x="3990125" y="3950841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Flèche : courbe vers la droite 14">
            <a:extLst>
              <a:ext uri="{FF2B5EF4-FFF2-40B4-BE49-F238E27FC236}">
                <a16:creationId xmlns:a16="http://schemas.microsoft.com/office/drawing/2014/main" id="{DCE850D1-42B5-4097-8823-23CF0594760E}"/>
              </a:ext>
            </a:extLst>
          </p:cNvPr>
          <p:cNvSpPr/>
          <p:nvPr/>
        </p:nvSpPr>
        <p:spPr>
          <a:xfrm rot="10800000" flipH="1">
            <a:off x="4009175" y="3306043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 : courbe vers la droite 15">
            <a:extLst>
              <a:ext uri="{FF2B5EF4-FFF2-40B4-BE49-F238E27FC236}">
                <a16:creationId xmlns:a16="http://schemas.microsoft.com/office/drawing/2014/main" id="{3593C469-C9CB-44EF-9EC0-80047B38A893}"/>
              </a:ext>
            </a:extLst>
          </p:cNvPr>
          <p:cNvSpPr/>
          <p:nvPr/>
        </p:nvSpPr>
        <p:spPr>
          <a:xfrm rot="10800000" flipH="1">
            <a:off x="4009175" y="2673169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Flèche : courbe vers la droite 16">
            <a:extLst>
              <a:ext uri="{FF2B5EF4-FFF2-40B4-BE49-F238E27FC236}">
                <a16:creationId xmlns:a16="http://schemas.microsoft.com/office/drawing/2014/main" id="{651B5213-C295-49EC-ADBF-E8D7AEC90016}"/>
              </a:ext>
            </a:extLst>
          </p:cNvPr>
          <p:cNvSpPr/>
          <p:nvPr/>
        </p:nvSpPr>
        <p:spPr>
          <a:xfrm rot="10800000" flipH="1">
            <a:off x="3990125" y="1967609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lèche : courbe vers la droite 17">
            <a:extLst>
              <a:ext uri="{FF2B5EF4-FFF2-40B4-BE49-F238E27FC236}">
                <a16:creationId xmlns:a16="http://schemas.microsoft.com/office/drawing/2014/main" id="{252B9D90-461C-4364-8E79-17B5DB37F5A2}"/>
              </a:ext>
            </a:extLst>
          </p:cNvPr>
          <p:cNvSpPr/>
          <p:nvPr/>
        </p:nvSpPr>
        <p:spPr>
          <a:xfrm rot="10800000" flipH="1">
            <a:off x="4055528" y="1311432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Flèche : courbe vers la droite 18">
            <a:extLst>
              <a:ext uri="{FF2B5EF4-FFF2-40B4-BE49-F238E27FC236}">
                <a16:creationId xmlns:a16="http://schemas.microsoft.com/office/drawing/2014/main" id="{0C7D8B06-51DD-4352-A789-76946EF16B32}"/>
              </a:ext>
            </a:extLst>
          </p:cNvPr>
          <p:cNvSpPr/>
          <p:nvPr/>
        </p:nvSpPr>
        <p:spPr>
          <a:xfrm rot="10800000" flipH="1">
            <a:off x="4055528" y="672597"/>
            <a:ext cx="333375" cy="514350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544B89F-B94A-4546-BBFF-8D19A585DD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51"/>
          <a:stretch/>
        </p:blipFill>
        <p:spPr>
          <a:xfrm>
            <a:off x="-13512" y="4200957"/>
            <a:ext cx="3836948" cy="2601668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CBD5FDC-7679-4B4F-945E-B664A821130A}"/>
              </a:ext>
            </a:extLst>
          </p:cNvPr>
          <p:cNvCxnSpPr>
            <a:cxnSpLocks/>
          </p:cNvCxnSpPr>
          <p:nvPr/>
        </p:nvCxnSpPr>
        <p:spPr>
          <a:xfrm>
            <a:off x="1574762" y="4849050"/>
            <a:ext cx="312767" cy="44773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B0A10A7-60F0-4DC1-B3D1-92F85962E650}"/>
              </a:ext>
            </a:extLst>
          </p:cNvPr>
          <p:cNvSpPr txBox="1"/>
          <p:nvPr/>
        </p:nvSpPr>
        <p:spPr>
          <a:xfrm flipH="1">
            <a:off x="4930246" y="202542"/>
            <a:ext cx="1937596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R ~ 25 %</a:t>
            </a:r>
          </a:p>
        </p:txBody>
      </p:sp>
      <p:pic>
        <p:nvPicPr>
          <p:cNvPr id="25" name="Picture 2" descr="Tectonics of the Neuchâtel Jura Mountains: insights from mapping and  forward modelling | SpringerLink">
            <a:extLst>
              <a:ext uri="{FF2B5EF4-FFF2-40B4-BE49-F238E27FC236}">
                <a16:creationId xmlns:a16="http://schemas.microsoft.com/office/drawing/2014/main" id="{8C55A1F1-1FB5-48C1-AFA3-3639BA248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51" y="1766296"/>
            <a:ext cx="3120375" cy="23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E09AF70-DB23-4454-99AC-2F116AD45D23}"/>
              </a:ext>
            </a:extLst>
          </p:cNvPr>
          <p:cNvSpPr txBox="1"/>
          <p:nvPr/>
        </p:nvSpPr>
        <p:spPr>
          <a:xfrm>
            <a:off x="2109027" y="3479231"/>
            <a:ext cx="1842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Jura </a:t>
            </a:r>
          </a:p>
          <a:p>
            <a:r>
              <a:rPr lang="fr-FR" dirty="0"/>
              <a:t>Rime et al. (2019)</a:t>
            </a:r>
          </a:p>
        </p:txBody>
      </p:sp>
    </p:spTree>
    <p:extLst>
      <p:ext uri="{BB962C8B-B14F-4D97-AF65-F5344CB8AC3E}">
        <p14:creationId xmlns:p14="http://schemas.microsoft.com/office/powerpoint/2010/main" val="14722840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086CE9-3911-4DD5-AA4F-4109A31FE373}"/>
              </a:ext>
            </a:extLst>
          </p:cNvPr>
          <p:cNvSpPr txBox="1"/>
          <p:nvPr/>
        </p:nvSpPr>
        <p:spPr>
          <a:xfrm>
            <a:off x="149036" y="244729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VIII- Quantification de la compression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54CB8-ECC6-494C-AE40-B947C78AD3C1}"/>
              </a:ext>
            </a:extLst>
          </p:cNvPr>
          <p:cNvSpPr txBox="1"/>
          <p:nvPr/>
        </p:nvSpPr>
        <p:spPr>
          <a:xfrm>
            <a:off x="2237173" y="1057368"/>
            <a:ext cx="840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Comment quantifier ce raccourcissement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4BC1EA-EA31-4CAF-9CC4-EEF334E4F16E}"/>
              </a:ext>
            </a:extLst>
          </p:cNvPr>
          <p:cNvSpPr txBox="1"/>
          <p:nvPr/>
        </p:nvSpPr>
        <p:spPr>
          <a:xfrm>
            <a:off x="1085850" y="1481833"/>
            <a:ext cx="7229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Dans le cas d’une tectonique de couverture avec la formation d’un niveau d’un niveau de détachement, on peut utiliser la conservation des aires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A66BE-66F5-4BB3-BB01-944695AD9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" y="2698774"/>
            <a:ext cx="9205912" cy="29983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CAB738-7426-4E17-9F88-EFE8CCE0C279}"/>
              </a:ext>
            </a:extLst>
          </p:cNvPr>
          <p:cNvSpPr txBox="1"/>
          <p:nvPr/>
        </p:nvSpPr>
        <p:spPr>
          <a:xfrm>
            <a:off x="1303969" y="5800632"/>
            <a:ext cx="186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Hubert-Ferrari et al. (2007)</a:t>
            </a:r>
          </a:p>
        </p:txBody>
      </p:sp>
    </p:spTree>
    <p:extLst>
      <p:ext uri="{BB962C8B-B14F-4D97-AF65-F5344CB8AC3E}">
        <p14:creationId xmlns:p14="http://schemas.microsoft.com/office/powerpoint/2010/main" val="30526353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04CACC-A0B8-448C-ACB2-51686F6E8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1326"/>
            <a:ext cx="9144000" cy="505151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086CE9-3911-4DD5-AA4F-4109A31FE373}"/>
              </a:ext>
            </a:extLst>
          </p:cNvPr>
          <p:cNvSpPr txBox="1"/>
          <p:nvPr/>
        </p:nvSpPr>
        <p:spPr>
          <a:xfrm>
            <a:off x="149036" y="244729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VIII- Quantification de la compression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254CB8-ECC6-494C-AE40-B947C78AD3C1}"/>
              </a:ext>
            </a:extLst>
          </p:cNvPr>
          <p:cNvSpPr txBox="1"/>
          <p:nvPr/>
        </p:nvSpPr>
        <p:spPr>
          <a:xfrm>
            <a:off x="2237173" y="1057368"/>
            <a:ext cx="8407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Comment quantifier ce raccourcissement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4BC1EA-EA31-4CAF-9CC4-EEF334E4F16E}"/>
              </a:ext>
            </a:extLst>
          </p:cNvPr>
          <p:cNvSpPr txBox="1"/>
          <p:nvPr/>
        </p:nvSpPr>
        <p:spPr>
          <a:xfrm>
            <a:off x="1085850" y="1426700"/>
            <a:ext cx="7229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Dans le cas d’une tectonique de couverture avec la formation d’un niveau d’un niveau de détachement, on peut utiliser la conservation des aires.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31AA51-9D45-4804-B997-823B76911774}"/>
              </a:ext>
            </a:extLst>
          </p:cNvPr>
          <p:cNvSpPr txBox="1"/>
          <p:nvPr/>
        </p:nvSpPr>
        <p:spPr>
          <a:xfrm>
            <a:off x="6790369" y="2348466"/>
            <a:ext cx="1866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Hubert-Ferrari et al. (2007)</a:t>
            </a:r>
          </a:p>
        </p:txBody>
      </p:sp>
    </p:spTree>
    <p:extLst>
      <p:ext uri="{BB962C8B-B14F-4D97-AF65-F5344CB8AC3E}">
        <p14:creationId xmlns:p14="http://schemas.microsoft.com/office/powerpoint/2010/main" val="19450361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8589024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91060"/>
            <a:ext cx="6843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6209097-F43C-4BDE-B81F-3A54DB33A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722057"/>
            <a:ext cx="8553450" cy="481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BFB1D9-5D0F-42DD-AA82-6DA8F2955739}"/>
              </a:ext>
            </a:extLst>
          </p:cNvPr>
          <p:cNvSpPr txBox="1"/>
          <p:nvPr/>
        </p:nvSpPr>
        <p:spPr>
          <a:xfrm>
            <a:off x="452761" y="6428605"/>
            <a:ext cx="1430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Daëron</a:t>
            </a:r>
            <a:r>
              <a:rPr lang="fr-FR" sz="1200" dirty="0"/>
              <a:t> et al. (2007)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2BBECB-60F5-4926-9B0B-AF2B81AA094E}"/>
              </a:ext>
            </a:extLst>
          </p:cNvPr>
          <p:cNvSpPr txBox="1"/>
          <p:nvPr/>
        </p:nvSpPr>
        <p:spPr>
          <a:xfrm>
            <a:off x="-1978062" y="5157926"/>
            <a:ext cx="225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https://wiki.aapg.org/</a:t>
            </a:r>
          </a:p>
        </p:txBody>
      </p:sp>
    </p:spTree>
    <p:extLst>
      <p:ext uri="{BB962C8B-B14F-4D97-AF65-F5344CB8AC3E}">
        <p14:creationId xmlns:p14="http://schemas.microsoft.com/office/powerpoint/2010/main" val="21659347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91060"/>
            <a:ext cx="6843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AB8CE8A-DBF2-4568-ABBC-45F491501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55" y="1722057"/>
            <a:ext cx="7510307" cy="524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2BBECB-60F5-4926-9B0B-AF2B81AA094E}"/>
              </a:ext>
            </a:extLst>
          </p:cNvPr>
          <p:cNvSpPr txBox="1"/>
          <p:nvPr/>
        </p:nvSpPr>
        <p:spPr>
          <a:xfrm>
            <a:off x="6404470" y="1718541"/>
            <a:ext cx="225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https://wiki.aapg.org/</a:t>
            </a:r>
          </a:p>
        </p:txBody>
      </p:sp>
    </p:spTree>
    <p:extLst>
      <p:ext uri="{BB962C8B-B14F-4D97-AF65-F5344CB8AC3E}">
        <p14:creationId xmlns:p14="http://schemas.microsoft.com/office/powerpoint/2010/main" val="63838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91060"/>
            <a:ext cx="6843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FB7BDFF-6349-4E9D-8350-52FF350E9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33" b="42788"/>
          <a:stretch/>
        </p:blipFill>
        <p:spPr bwMode="auto">
          <a:xfrm>
            <a:off x="214592" y="1718542"/>
            <a:ext cx="7704290" cy="528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7A9251-3A61-4695-BB60-293829925D6D}"/>
              </a:ext>
            </a:extLst>
          </p:cNvPr>
          <p:cNvSpPr/>
          <p:nvPr/>
        </p:nvSpPr>
        <p:spPr>
          <a:xfrm>
            <a:off x="226186" y="1758200"/>
            <a:ext cx="3551068" cy="53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2BBECB-60F5-4926-9B0B-AF2B81AA094E}"/>
              </a:ext>
            </a:extLst>
          </p:cNvPr>
          <p:cNvSpPr txBox="1"/>
          <p:nvPr/>
        </p:nvSpPr>
        <p:spPr>
          <a:xfrm>
            <a:off x="7443158" y="6450339"/>
            <a:ext cx="1562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https://wiki.aapg.org/</a:t>
            </a:r>
          </a:p>
        </p:txBody>
      </p:sp>
    </p:spTree>
    <p:extLst>
      <p:ext uri="{BB962C8B-B14F-4D97-AF65-F5344CB8AC3E}">
        <p14:creationId xmlns:p14="http://schemas.microsoft.com/office/powerpoint/2010/main" val="10423916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91060"/>
            <a:ext cx="6843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30D4650-92DA-4F56-BBD3-60D4F9811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6" y="3746351"/>
            <a:ext cx="8779358" cy="307587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024D6FB-FDF2-488B-8240-9E87B11FA19C}"/>
              </a:ext>
            </a:extLst>
          </p:cNvPr>
          <p:cNvSpPr txBox="1"/>
          <p:nvPr/>
        </p:nvSpPr>
        <p:spPr>
          <a:xfrm>
            <a:off x="318196" y="6428605"/>
            <a:ext cx="1968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Modifié d’après </a:t>
            </a:r>
            <a:r>
              <a:rPr lang="fr-FR" sz="1200" dirty="0" err="1"/>
              <a:t>Suppe</a:t>
            </a:r>
            <a:r>
              <a:rPr lang="fr-FR" sz="1200" dirty="0"/>
              <a:t>, 1997</a:t>
            </a:r>
          </a:p>
        </p:txBody>
      </p:sp>
    </p:spTree>
    <p:extLst>
      <p:ext uri="{BB962C8B-B14F-4D97-AF65-F5344CB8AC3E}">
        <p14:creationId xmlns:p14="http://schemas.microsoft.com/office/powerpoint/2010/main" val="8963853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91060"/>
            <a:ext cx="6843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672FE36-D778-4608-B72F-3717A89FC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6" y="3907196"/>
            <a:ext cx="8779358" cy="285053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52F5844-782B-480A-8B1B-BA4B5B47612A}"/>
              </a:ext>
            </a:extLst>
          </p:cNvPr>
          <p:cNvSpPr txBox="1"/>
          <p:nvPr/>
        </p:nvSpPr>
        <p:spPr>
          <a:xfrm>
            <a:off x="318196" y="6428605"/>
            <a:ext cx="1968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Modifié d’après </a:t>
            </a:r>
            <a:r>
              <a:rPr lang="fr-FR" sz="1200" dirty="0" err="1"/>
              <a:t>Suppe</a:t>
            </a:r>
            <a:r>
              <a:rPr lang="fr-FR" sz="1200" dirty="0"/>
              <a:t>, 1997</a:t>
            </a:r>
          </a:p>
        </p:txBody>
      </p:sp>
    </p:spTree>
    <p:extLst>
      <p:ext uri="{BB962C8B-B14F-4D97-AF65-F5344CB8AC3E}">
        <p14:creationId xmlns:p14="http://schemas.microsoft.com/office/powerpoint/2010/main" val="16715927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91060"/>
            <a:ext cx="6843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A2BD4DC-09AC-45C3-9A28-A4D095514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60759"/>
            <a:ext cx="8833374" cy="409724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4BB4E63-1ADC-48CF-8299-E80FEDF71BA9}"/>
              </a:ext>
            </a:extLst>
          </p:cNvPr>
          <p:cNvSpPr txBox="1"/>
          <p:nvPr/>
        </p:nvSpPr>
        <p:spPr>
          <a:xfrm>
            <a:off x="318196" y="6428605"/>
            <a:ext cx="1968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Modifié d’après </a:t>
            </a:r>
            <a:r>
              <a:rPr lang="fr-FR" sz="1200" dirty="0" err="1"/>
              <a:t>Suppe</a:t>
            </a:r>
            <a:r>
              <a:rPr lang="fr-FR" sz="1200" dirty="0"/>
              <a:t>, 1997</a:t>
            </a:r>
          </a:p>
        </p:txBody>
      </p:sp>
    </p:spTree>
    <p:extLst>
      <p:ext uri="{BB962C8B-B14F-4D97-AF65-F5344CB8AC3E}">
        <p14:creationId xmlns:p14="http://schemas.microsoft.com/office/powerpoint/2010/main" val="1280546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8494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II-Les grands types de failles inverses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986BE8-6093-44FD-AFB1-6582F9924B90}"/>
              </a:ext>
            </a:extLst>
          </p:cNvPr>
          <p:cNvSpPr txBox="1"/>
          <p:nvPr/>
        </p:nvSpPr>
        <p:spPr>
          <a:xfrm>
            <a:off x="330011" y="957530"/>
            <a:ext cx="4745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/>
              <a:t>Petit point de vocabulaire…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FA0B1B4-26AD-4CAA-9C20-E5B2C3F2EB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9"/>
          <a:stretch/>
        </p:blipFill>
        <p:spPr bwMode="auto">
          <a:xfrm>
            <a:off x="-35247" y="2471912"/>
            <a:ext cx="2398354" cy="190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A391A3A-327D-44E5-81FC-F7DCA7CCFDC7}"/>
              </a:ext>
            </a:extLst>
          </p:cNvPr>
          <p:cNvSpPr txBox="1"/>
          <p:nvPr/>
        </p:nvSpPr>
        <p:spPr>
          <a:xfrm>
            <a:off x="270963" y="5397504"/>
            <a:ext cx="8424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De nombreux élèves utilisent à tort et à travers la notion de « nappe de charriage » pour qualifier n’importe quel faille peu inclinée…</a:t>
            </a:r>
            <a:r>
              <a:rPr lang="fr-FR" sz="2800" b="1" dirty="0">
                <a:solidFill>
                  <a:srgbClr val="FF0000"/>
                </a:solidFill>
              </a:rPr>
              <a:t>NON</a:t>
            </a:r>
            <a:r>
              <a:rPr lang="fr-FR" sz="2800" dirty="0">
                <a:solidFill>
                  <a:srgbClr val="FF0000"/>
                </a:solidFill>
              </a:rPr>
              <a:t>!</a:t>
            </a:r>
            <a:r>
              <a:rPr lang="fr-FR" sz="2800" dirty="0"/>
              <a:t> </a:t>
            </a:r>
            <a:r>
              <a:rPr lang="fr-FR" sz="2000" dirty="0"/>
              <a:t>(voir définition d’une nappe plus loin)</a:t>
            </a:r>
          </a:p>
        </p:txBody>
      </p:sp>
      <p:pic>
        <p:nvPicPr>
          <p:cNvPr id="1026" name="Picture 2" descr="Qui doit écrire les articles sur un blog entreprise ? par Hubert Senant -  BDM">
            <a:extLst>
              <a:ext uri="{FF2B5EF4-FFF2-40B4-BE49-F238E27FC236}">
                <a16:creationId xmlns:a16="http://schemas.microsoft.com/office/drawing/2014/main" id="{704F29D1-456C-45EA-BF7C-AB2A0616E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183" y="1730950"/>
            <a:ext cx="4987671" cy="344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18C947-039C-41EB-BFB1-767CD4E448A8}"/>
              </a:ext>
            </a:extLst>
          </p:cNvPr>
          <p:cNvSpPr/>
          <p:nvPr/>
        </p:nvSpPr>
        <p:spPr>
          <a:xfrm>
            <a:off x="5578269" y="1730950"/>
            <a:ext cx="402336" cy="785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FBF90B-73CA-484F-BD10-451DEF3FC9FF}"/>
              </a:ext>
            </a:extLst>
          </p:cNvPr>
          <p:cNvSpPr txBox="1"/>
          <p:nvPr/>
        </p:nvSpPr>
        <p:spPr>
          <a:xfrm>
            <a:off x="5857057" y="1269572"/>
            <a:ext cx="348761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Chevauchement </a:t>
            </a:r>
          </a:p>
          <a:p>
            <a:r>
              <a:rPr lang="fr-FR" sz="3200" b="1" dirty="0">
                <a:solidFill>
                  <a:srgbClr val="FF0000"/>
                </a:solidFill>
              </a:rPr>
              <a:t>pas nappe </a:t>
            </a:r>
          </a:p>
          <a:p>
            <a:r>
              <a:rPr lang="fr-FR" sz="3200" b="1" dirty="0">
                <a:solidFill>
                  <a:srgbClr val="FF0000"/>
                </a:solidFill>
              </a:rPr>
              <a:t>charriage!!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2C30696-7F5E-444C-B85B-FE920F1CED3F}"/>
              </a:ext>
            </a:extLst>
          </p:cNvPr>
          <p:cNvSpPr txBox="1"/>
          <p:nvPr/>
        </p:nvSpPr>
        <p:spPr>
          <a:xfrm>
            <a:off x="2301031" y="5114920"/>
            <a:ext cx="2076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Source: bébé pas content.com</a:t>
            </a:r>
          </a:p>
        </p:txBody>
      </p:sp>
    </p:spTree>
    <p:extLst>
      <p:ext uri="{BB962C8B-B14F-4D97-AF65-F5344CB8AC3E}">
        <p14:creationId xmlns:p14="http://schemas.microsoft.com/office/powerpoint/2010/main" val="7698781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61EB870-B9E0-4AD2-90B5-622EA96D6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6" y="1296822"/>
            <a:ext cx="8779358" cy="55611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81323"/>
            <a:ext cx="684392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6D5A6D-BD32-4EAA-8274-F68F1AA7B8E0}"/>
              </a:ext>
            </a:extLst>
          </p:cNvPr>
          <p:cNvSpPr txBox="1"/>
          <p:nvPr/>
        </p:nvSpPr>
        <p:spPr>
          <a:xfrm>
            <a:off x="318196" y="6428605"/>
            <a:ext cx="1968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Modifié d’après </a:t>
            </a:r>
            <a:r>
              <a:rPr lang="fr-FR" sz="1200" dirty="0" err="1"/>
              <a:t>Suppe</a:t>
            </a:r>
            <a:r>
              <a:rPr lang="fr-FR" sz="1200" dirty="0"/>
              <a:t>, 1997</a:t>
            </a:r>
          </a:p>
        </p:txBody>
      </p:sp>
    </p:spTree>
    <p:extLst>
      <p:ext uri="{BB962C8B-B14F-4D97-AF65-F5344CB8AC3E}">
        <p14:creationId xmlns:p14="http://schemas.microsoft.com/office/powerpoint/2010/main" val="2672351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61EB870-B9E0-4AD2-90B5-622EA96D6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6" y="1296822"/>
            <a:ext cx="8779358" cy="55611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81323"/>
            <a:ext cx="684392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6D5A6D-BD32-4EAA-8274-F68F1AA7B8E0}"/>
              </a:ext>
            </a:extLst>
          </p:cNvPr>
          <p:cNvSpPr txBox="1"/>
          <p:nvPr/>
        </p:nvSpPr>
        <p:spPr>
          <a:xfrm>
            <a:off x="318196" y="6428605"/>
            <a:ext cx="1968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Modifié d’après </a:t>
            </a:r>
            <a:r>
              <a:rPr lang="fr-FR" sz="1200" dirty="0" err="1"/>
              <a:t>Suppe</a:t>
            </a:r>
            <a:r>
              <a:rPr lang="fr-FR" sz="1200" dirty="0"/>
              <a:t>, 1997</a:t>
            </a:r>
          </a:p>
        </p:txBody>
      </p:sp>
    </p:spTree>
    <p:extLst>
      <p:ext uri="{BB962C8B-B14F-4D97-AF65-F5344CB8AC3E}">
        <p14:creationId xmlns:p14="http://schemas.microsoft.com/office/powerpoint/2010/main" val="16093366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50037" y="881323"/>
            <a:ext cx="6843926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strates de croissance (« </a:t>
            </a:r>
            <a:r>
              <a:rPr lang="fr-FR" sz="2400" dirty="0" err="1"/>
              <a:t>growth</a:t>
            </a:r>
            <a:r>
              <a:rPr lang="fr-FR" sz="2400" dirty="0"/>
              <a:t> </a:t>
            </a:r>
            <a:r>
              <a:rPr lang="fr-FR" sz="2400" dirty="0" err="1"/>
              <a:t>strata</a:t>
            </a:r>
            <a:r>
              <a:rPr lang="fr-FR" sz="2400" dirty="0"/>
              <a:t> ») </a:t>
            </a:r>
          </a:p>
          <a:p>
            <a:pPr algn="ctr"/>
            <a:r>
              <a:rPr lang="fr-FR" sz="2400" dirty="0"/>
              <a:t>(on parle aussi de sédiments </a:t>
            </a:r>
            <a:r>
              <a:rPr lang="fr-FR" sz="2400" dirty="0" err="1"/>
              <a:t>syn-tectonique</a:t>
            </a:r>
            <a:r>
              <a:rPr lang="fr-FR" sz="2400" dirty="0"/>
              <a:t>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6D5A6D-BD32-4EAA-8274-F68F1AA7B8E0}"/>
              </a:ext>
            </a:extLst>
          </p:cNvPr>
          <p:cNvSpPr txBox="1"/>
          <p:nvPr/>
        </p:nvSpPr>
        <p:spPr>
          <a:xfrm>
            <a:off x="4091740" y="6570387"/>
            <a:ext cx="9605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Suppe</a:t>
            </a:r>
            <a:r>
              <a:rPr lang="fr-FR" sz="1200" dirty="0"/>
              <a:t>, 1997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140CBFC-6E98-484F-9013-E06D75480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000"/>
          <a:stretch/>
        </p:blipFill>
        <p:spPr>
          <a:xfrm>
            <a:off x="257918" y="1774713"/>
            <a:ext cx="3743994" cy="49911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EB998AC-FB3E-458A-88FC-65F509668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133"/>
          <a:stretch/>
        </p:blipFill>
        <p:spPr>
          <a:xfrm>
            <a:off x="4903749" y="1899238"/>
            <a:ext cx="3654325" cy="4761230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AF74441-D669-42AA-B814-C3FF15E47031}"/>
              </a:ext>
            </a:extLst>
          </p:cNvPr>
          <p:cNvCxnSpPr/>
          <p:nvPr/>
        </p:nvCxnSpPr>
        <p:spPr>
          <a:xfrm flipV="1">
            <a:off x="4001912" y="2929631"/>
            <a:ext cx="818663" cy="27964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6723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164510" y="881323"/>
            <a:ext cx="681500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Exemple des plis de Sant </a:t>
            </a:r>
            <a:r>
              <a:rPr lang="fr-FR" sz="2400" dirty="0" err="1"/>
              <a:t>Llorenc</a:t>
            </a:r>
            <a:r>
              <a:rPr lang="fr-FR" sz="2400" dirty="0"/>
              <a:t> (Pyrénées, Espagne)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E32D07-6FAF-49BE-A0D9-19AC79009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34" y="1644589"/>
            <a:ext cx="7597173" cy="512685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B6B3315-53A7-48D6-A381-D4B64891A298}"/>
              </a:ext>
            </a:extLst>
          </p:cNvPr>
          <p:cNvSpPr txBox="1"/>
          <p:nvPr/>
        </p:nvSpPr>
        <p:spPr>
          <a:xfrm>
            <a:off x="1038688" y="6309778"/>
            <a:ext cx="1728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Williams et al. (1998)</a:t>
            </a:r>
          </a:p>
        </p:txBody>
      </p:sp>
    </p:spTree>
    <p:extLst>
      <p:ext uri="{BB962C8B-B14F-4D97-AF65-F5344CB8AC3E}">
        <p14:creationId xmlns:p14="http://schemas.microsoft.com/office/powerpoint/2010/main" val="12660377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400042" y="803487"/>
            <a:ext cx="6343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bassin d’avant pays (</a:t>
            </a:r>
            <a:r>
              <a:rPr lang="fr-FR" sz="2400" dirty="0" err="1"/>
              <a:t>foreland</a:t>
            </a:r>
            <a:r>
              <a:rPr lang="fr-FR" sz="2400" dirty="0"/>
              <a:t> bassin)</a:t>
            </a:r>
          </a:p>
          <a:p>
            <a:pPr algn="ctr"/>
            <a:r>
              <a:rPr lang="fr-FR" sz="2400" dirty="0"/>
              <a:t>(on parle aussi de bassin </a:t>
            </a:r>
            <a:r>
              <a:rPr lang="fr-FR" sz="2400" dirty="0" err="1"/>
              <a:t>flexural</a:t>
            </a:r>
            <a:r>
              <a:rPr lang="fr-FR" sz="2400" dirty="0"/>
              <a:t>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2BA668-7617-4B65-B0E0-37E3A423DC21}"/>
              </a:ext>
            </a:extLst>
          </p:cNvPr>
          <p:cNvSpPr txBox="1"/>
          <p:nvPr/>
        </p:nvSpPr>
        <p:spPr>
          <a:xfrm>
            <a:off x="6070691" y="1559100"/>
            <a:ext cx="2677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Compression/convergence</a:t>
            </a:r>
          </a:p>
          <a:p>
            <a:pPr algn="ctr"/>
            <a:r>
              <a:rPr lang="fr-FR" dirty="0"/>
              <a:t>(voir plus loin)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17267FAC-BF75-4E3F-9D2D-6A1FAF0CB16F}"/>
              </a:ext>
            </a:extLst>
          </p:cNvPr>
          <p:cNvSpPr/>
          <p:nvPr/>
        </p:nvSpPr>
        <p:spPr>
          <a:xfrm>
            <a:off x="7179580" y="2239960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01BA26-9359-4820-A2E7-D81665C13E96}"/>
              </a:ext>
            </a:extLst>
          </p:cNvPr>
          <p:cNvSpPr txBox="1"/>
          <p:nvPr/>
        </p:nvSpPr>
        <p:spPr>
          <a:xfrm>
            <a:off x="6338476" y="2847928"/>
            <a:ext cx="2283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Epaississement crustal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72190B-D7D5-420D-B207-6182BADAF24B}"/>
              </a:ext>
            </a:extLst>
          </p:cNvPr>
          <p:cNvSpPr txBox="1"/>
          <p:nvPr/>
        </p:nvSpPr>
        <p:spPr>
          <a:xfrm>
            <a:off x="6360451" y="3926597"/>
            <a:ext cx="2098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Charge sur la plaque</a:t>
            </a:r>
          </a:p>
          <a:p>
            <a:pPr algn="ctr"/>
            <a:r>
              <a:rPr lang="fr-FR" dirty="0"/>
              <a:t>subduite</a:t>
            </a: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1266EC6F-5DB4-4E97-B083-0544ADD1E22E}"/>
              </a:ext>
            </a:extLst>
          </p:cNvPr>
          <p:cNvSpPr/>
          <p:nvPr/>
        </p:nvSpPr>
        <p:spPr>
          <a:xfrm>
            <a:off x="7204859" y="3289452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CFF87B52-957E-412D-9C09-2BE1810CF56C}"/>
              </a:ext>
            </a:extLst>
          </p:cNvPr>
          <p:cNvSpPr/>
          <p:nvPr/>
        </p:nvSpPr>
        <p:spPr>
          <a:xfrm>
            <a:off x="7229697" y="4629676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51717EE-6C0A-420E-A761-ACD0A81206BC}"/>
              </a:ext>
            </a:extLst>
          </p:cNvPr>
          <p:cNvSpPr txBox="1"/>
          <p:nvPr/>
        </p:nvSpPr>
        <p:spPr>
          <a:xfrm>
            <a:off x="6931782" y="532060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FLEXURE</a:t>
            </a:r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7D38FFDE-D283-443F-ADF4-B2299B0B627E}"/>
              </a:ext>
            </a:extLst>
          </p:cNvPr>
          <p:cNvSpPr/>
          <p:nvPr/>
        </p:nvSpPr>
        <p:spPr>
          <a:xfrm>
            <a:off x="7220172" y="5711608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61AF96F-5EB2-4EC4-B7EE-5E27753BC33E}"/>
              </a:ext>
            </a:extLst>
          </p:cNvPr>
          <p:cNvSpPr txBox="1"/>
          <p:nvPr/>
        </p:nvSpPr>
        <p:spPr>
          <a:xfrm>
            <a:off x="6360451" y="6345792"/>
            <a:ext cx="2268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Bassin/sédimentation</a:t>
            </a:r>
          </a:p>
        </p:txBody>
      </p:sp>
      <p:pic>
        <p:nvPicPr>
          <p:cNvPr id="21" name="Picture 2" descr="Bending - Wikipedia">
            <a:extLst>
              <a:ext uri="{FF2B5EF4-FFF2-40B4-BE49-F238E27FC236}">
                <a16:creationId xmlns:a16="http://schemas.microsoft.com/office/drawing/2014/main" id="{A7DFB605-BF00-4432-A077-3586E6241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1468"/>
            <a:ext cx="6054266" cy="329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485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2BA668-7617-4B65-B0E0-37E3A423DC21}"/>
              </a:ext>
            </a:extLst>
          </p:cNvPr>
          <p:cNvSpPr txBox="1"/>
          <p:nvPr/>
        </p:nvSpPr>
        <p:spPr>
          <a:xfrm>
            <a:off x="6105525" y="1511842"/>
            <a:ext cx="2677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Compression/convergence</a:t>
            </a:r>
          </a:p>
          <a:p>
            <a:pPr algn="ctr"/>
            <a:r>
              <a:rPr lang="fr-FR" dirty="0"/>
              <a:t>(voir plus loin)</a:t>
            </a:r>
          </a:p>
        </p:txBody>
      </p:sp>
      <p:sp>
        <p:nvSpPr>
          <p:cNvPr id="6" name="Flèche : bas 5">
            <a:extLst>
              <a:ext uri="{FF2B5EF4-FFF2-40B4-BE49-F238E27FC236}">
                <a16:creationId xmlns:a16="http://schemas.microsoft.com/office/drawing/2014/main" id="{17267FAC-BF75-4E3F-9D2D-6A1FAF0CB16F}"/>
              </a:ext>
            </a:extLst>
          </p:cNvPr>
          <p:cNvSpPr/>
          <p:nvPr/>
        </p:nvSpPr>
        <p:spPr>
          <a:xfrm>
            <a:off x="7135472" y="2212467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01BA26-9359-4820-A2E7-D81665C13E96}"/>
              </a:ext>
            </a:extLst>
          </p:cNvPr>
          <p:cNvSpPr txBox="1"/>
          <p:nvPr/>
        </p:nvSpPr>
        <p:spPr>
          <a:xfrm>
            <a:off x="6302726" y="2841217"/>
            <a:ext cx="2283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Epaississement crustal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72190B-D7D5-420D-B207-6182BADAF24B}"/>
              </a:ext>
            </a:extLst>
          </p:cNvPr>
          <p:cNvSpPr txBox="1"/>
          <p:nvPr/>
        </p:nvSpPr>
        <p:spPr>
          <a:xfrm>
            <a:off x="6360451" y="3929709"/>
            <a:ext cx="2098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Charge sur la plaque</a:t>
            </a:r>
          </a:p>
          <a:p>
            <a:pPr algn="ctr"/>
            <a:r>
              <a:rPr lang="fr-FR" dirty="0"/>
              <a:t>subduite</a:t>
            </a: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1266EC6F-5DB4-4E97-B083-0544ADD1E22E}"/>
              </a:ext>
            </a:extLst>
          </p:cNvPr>
          <p:cNvSpPr/>
          <p:nvPr/>
        </p:nvSpPr>
        <p:spPr>
          <a:xfrm>
            <a:off x="7146680" y="3281454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CFF87B52-957E-412D-9C09-2BE1810CF56C}"/>
              </a:ext>
            </a:extLst>
          </p:cNvPr>
          <p:cNvSpPr/>
          <p:nvPr/>
        </p:nvSpPr>
        <p:spPr>
          <a:xfrm>
            <a:off x="7146679" y="4606883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51717EE-6C0A-420E-A761-ACD0A81206BC}"/>
              </a:ext>
            </a:extLst>
          </p:cNvPr>
          <p:cNvSpPr txBox="1"/>
          <p:nvPr/>
        </p:nvSpPr>
        <p:spPr>
          <a:xfrm>
            <a:off x="6906947" y="5320609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FLEXURE</a:t>
            </a:r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7D38FFDE-D283-443F-ADF4-B2299B0B627E}"/>
              </a:ext>
            </a:extLst>
          </p:cNvPr>
          <p:cNvSpPr/>
          <p:nvPr/>
        </p:nvSpPr>
        <p:spPr>
          <a:xfrm>
            <a:off x="7179581" y="5702088"/>
            <a:ext cx="409575" cy="63418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61AF96F-5EB2-4EC4-B7EE-5E27753BC33E}"/>
              </a:ext>
            </a:extLst>
          </p:cNvPr>
          <p:cNvSpPr txBox="1"/>
          <p:nvPr/>
        </p:nvSpPr>
        <p:spPr>
          <a:xfrm>
            <a:off x="6360451" y="6345792"/>
            <a:ext cx="2268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Bassin/sédimentation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EC400A2-0F73-4E0A-9000-4C51EFA5D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6" y="1544426"/>
            <a:ext cx="5825109" cy="532164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F40F51A-A30B-4F55-8123-43531DC8157E}"/>
              </a:ext>
            </a:extLst>
          </p:cNvPr>
          <p:cNvSpPr txBox="1"/>
          <p:nvPr/>
        </p:nvSpPr>
        <p:spPr>
          <a:xfrm>
            <a:off x="1303723" y="707353"/>
            <a:ext cx="6343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bassin d’avant pays (</a:t>
            </a:r>
            <a:r>
              <a:rPr lang="fr-FR" sz="2400" dirty="0" err="1"/>
              <a:t>foreland</a:t>
            </a:r>
            <a:r>
              <a:rPr lang="fr-FR" sz="2400" dirty="0"/>
              <a:t> bassin)</a:t>
            </a:r>
          </a:p>
          <a:p>
            <a:pPr algn="ctr"/>
            <a:r>
              <a:rPr lang="fr-FR" sz="2400" dirty="0"/>
              <a:t>(on parle aussi de bassin </a:t>
            </a:r>
            <a:r>
              <a:rPr lang="fr-FR" sz="2400" dirty="0" err="1"/>
              <a:t>flexural</a:t>
            </a:r>
            <a:r>
              <a:rPr lang="fr-FR" sz="2400" dirty="0"/>
              <a:t>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A79120-6FDD-4C65-BCAA-6EEE13010856}"/>
              </a:ext>
            </a:extLst>
          </p:cNvPr>
          <p:cNvSpPr txBox="1"/>
          <p:nvPr/>
        </p:nvSpPr>
        <p:spPr>
          <a:xfrm>
            <a:off x="4475681" y="1641202"/>
            <a:ext cx="1309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Curry et al. (2019)</a:t>
            </a:r>
          </a:p>
        </p:txBody>
      </p:sp>
    </p:spTree>
    <p:extLst>
      <p:ext uri="{BB962C8B-B14F-4D97-AF65-F5344CB8AC3E}">
        <p14:creationId xmlns:p14="http://schemas.microsoft.com/office/powerpoint/2010/main" val="2428182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400048" y="891060"/>
            <a:ext cx="6343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bassin d’avant pays (</a:t>
            </a:r>
            <a:r>
              <a:rPr lang="fr-FR" sz="2400" dirty="0" err="1"/>
              <a:t>foreland</a:t>
            </a:r>
            <a:r>
              <a:rPr lang="fr-FR" sz="2400" dirty="0"/>
              <a:t> bassin)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29A4112-2E41-43D8-855D-D5EE677F4B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83" r="55208" b="27486"/>
          <a:stretch/>
        </p:blipFill>
        <p:spPr>
          <a:xfrm>
            <a:off x="814660" y="1999056"/>
            <a:ext cx="7514680" cy="32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207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pic>
        <p:nvPicPr>
          <p:cNvPr id="7" name="Himalayas-simon.mov">
            <a:hlinkClick r:id="" action="ppaction://media"/>
            <a:extLst>
              <a:ext uri="{FF2B5EF4-FFF2-40B4-BE49-F238E27FC236}">
                <a16:creationId xmlns:a16="http://schemas.microsoft.com/office/drawing/2014/main" id="{C39EE8B4-EC29-4142-8C67-5B910A400529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3"/>
          <a:stretch>
            <a:fillRect/>
          </a:stretch>
        </p:blipFill>
        <p:spPr bwMode="auto">
          <a:xfrm>
            <a:off x="556382" y="1537391"/>
            <a:ext cx="7865258" cy="458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65BEF5-1843-40A1-9B5A-D97C0A7A3AC1}"/>
              </a:ext>
            </a:extLst>
          </p:cNvPr>
          <p:cNvSpPr txBox="1"/>
          <p:nvPr/>
        </p:nvSpPr>
        <p:spPr>
          <a:xfrm>
            <a:off x="1616111" y="891060"/>
            <a:ext cx="5911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Exemple: la plaine du Gange/bassin du Bengal</a:t>
            </a:r>
          </a:p>
        </p:txBody>
      </p:sp>
    </p:spTree>
    <p:extLst>
      <p:ext uri="{BB962C8B-B14F-4D97-AF65-F5344CB8AC3E}">
        <p14:creationId xmlns:p14="http://schemas.microsoft.com/office/powerpoint/2010/main" val="59241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1616111" y="891060"/>
            <a:ext cx="5911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Exemple: la plaine du Gange/bassin du Bengal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6460A8-1458-4955-BF98-CF45733ED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11" y="1308245"/>
            <a:ext cx="8175814" cy="53378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C38A15C-137B-4CFC-BF89-EBC064A0B9D6}"/>
              </a:ext>
            </a:extLst>
          </p:cNvPr>
          <p:cNvSpPr txBox="1"/>
          <p:nvPr/>
        </p:nvSpPr>
        <p:spPr>
          <a:xfrm rot="1912681">
            <a:off x="3705865" y="3244334"/>
            <a:ext cx="173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Plaine du Gange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E469E5-87BE-4E16-AE19-063F0BE4E4A3}"/>
              </a:ext>
            </a:extLst>
          </p:cNvPr>
          <p:cNvSpPr txBox="1"/>
          <p:nvPr/>
        </p:nvSpPr>
        <p:spPr>
          <a:xfrm>
            <a:off x="3504031" y="5692259"/>
            <a:ext cx="178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Bassin du Bengal</a:t>
            </a:r>
          </a:p>
        </p:txBody>
      </p:sp>
    </p:spTree>
    <p:extLst>
      <p:ext uri="{BB962C8B-B14F-4D97-AF65-F5344CB8AC3E}">
        <p14:creationId xmlns:p14="http://schemas.microsoft.com/office/powerpoint/2010/main" val="11106324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3159601" y="867720"/>
            <a:ext cx="2824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molasse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B5E82D-FC36-4ADA-8A6C-77AA8B1F6B70}"/>
              </a:ext>
            </a:extLst>
          </p:cNvPr>
          <p:cNvSpPr txBox="1"/>
          <p:nvPr/>
        </p:nvSpPr>
        <p:spPr>
          <a:xfrm>
            <a:off x="530232" y="1352725"/>
            <a:ext cx="7839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Molasse = </a:t>
            </a:r>
            <a:r>
              <a:rPr lang="fr-FR" sz="2400" dirty="0"/>
              <a:t>ensemble de roche sédimentaires, essentiellement détritique (ou marin peu profond) qui s’accumulent dans les bassins d’avant pays au front des chaînes de montagne lors de lors formation  </a:t>
            </a:r>
          </a:p>
        </p:txBody>
      </p:sp>
      <p:pic>
        <p:nvPicPr>
          <p:cNvPr id="8" name="Picture 2" descr="M:\2012 copied from old laptop\wedge margin fluxes.jpg">
            <a:extLst>
              <a:ext uri="{FF2B5EF4-FFF2-40B4-BE49-F238E27FC236}">
                <a16:creationId xmlns:a16="http://schemas.microsoft.com/office/drawing/2014/main" id="{54BF364B-1B27-4577-9859-0223ED513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36" y="2939544"/>
            <a:ext cx="8724474" cy="347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37CCD21-4044-4873-8B30-AD8EB4F88192}"/>
              </a:ext>
            </a:extLst>
          </p:cNvPr>
          <p:cNvSpPr/>
          <p:nvPr/>
        </p:nvSpPr>
        <p:spPr>
          <a:xfrm>
            <a:off x="4216400" y="4098613"/>
            <a:ext cx="1282700" cy="82118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990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330011" y="330537"/>
            <a:ext cx="8494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II-Les grands types de failles inverses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D7306DA-7743-45E3-8B30-E417AE19CCF0}"/>
              </a:ext>
            </a:extLst>
          </p:cNvPr>
          <p:cNvSpPr txBox="1"/>
          <p:nvPr/>
        </p:nvSpPr>
        <p:spPr>
          <a:xfrm>
            <a:off x="399682" y="1715278"/>
            <a:ext cx="1549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Faille inverse</a:t>
            </a:r>
          </a:p>
          <a:p>
            <a:pPr algn="ctr"/>
            <a:r>
              <a:rPr lang="fr-FR" dirty="0"/>
              <a:t>(reverse </a:t>
            </a:r>
            <a:r>
              <a:rPr lang="fr-FR" dirty="0" err="1"/>
              <a:t>fault</a:t>
            </a:r>
            <a:r>
              <a:rPr lang="fr-FR" dirty="0"/>
              <a:t>)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331FA4-9DFB-4EE5-9A25-66D6BEAF5550}"/>
              </a:ext>
            </a:extLst>
          </p:cNvPr>
          <p:cNvSpPr txBox="1"/>
          <p:nvPr/>
        </p:nvSpPr>
        <p:spPr>
          <a:xfrm>
            <a:off x="399682" y="3543652"/>
            <a:ext cx="17088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Chevauchement</a:t>
            </a:r>
          </a:p>
          <a:p>
            <a:r>
              <a:rPr lang="fr-FR" dirty="0"/>
              <a:t>(</a:t>
            </a:r>
            <a:r>
              <a:rPr lang="fr-FR" dirty="0" err="1"/>
              <a:t>thrust</a:t>
            </a:r>
            <a:r>
              <a:rPr lang="fr-FR" dirty="0"/>
              <a:t> </a:t>
            </a:r>
            <a:r>
              <a:rPr lang="fr-FR" dirty="0" err="1"/>
              <a:t>fault</a:t>
            </a:r>
            <a:r>
              <a:rPr lang="fr-FR" dirty="0"/>
              <a:t>)</a:t>
            </a:r>
          </a:p>
          <a:p>
            <a:r>
              <a:rPr lang="fr-FR" sz="4400" dirty="0">
                <a:solidFill>
                  <a:srgbClr val="FF0000"/>
                </a:solidFill>
              </a:rPr>
              <a:t>&lt;30°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292DAC-FAE8-415E-9505-74E7899B512A}"/>
              </a:ext>
            </a:extLst>
          </p:cNvPr>
          <p:cNvSpPr txBox="1"/>
          <p:nvPr/>
        </p:nvSpPr>
        <p:spPr>
          <a:xfrm>
            <a:off x="320130" y="5405051"/>
            <a:ext cx="28354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Décollement/détachement</a:t>
            </a:r>
          </a:p>
          <a:p>
            <a:r>
              <a:rPr lang="fr-FR" dirty="0"/>
              <a:t>(</a:t>
            </a:r>
            <a:r>
              <a:rPr lang="fr-FR" dirty="0" err="1"/>
              <a:t>Decollement</a:t>
            </a:r>
            <a:r>
              <a:rPr lang="fr-FR" dirty="0"/>
              <a:t>/</a:t>
            </a:r>
            <a:r>
              <a:rPr lang="fr-FR" dirty="0" err="1"/>
              <a:t>detachment</a:t>
            </a:r>
            <a:r>
              <a:rPr lang="fr-FR" dirty="0"/>
              <a:t>)</a:t>
            </a:r>
          </a:p>
          <a:p>
            <a:r>
              <a:rPr lang="fr-FR" sz="3600" dirty="0">
                <a:solidFill>
                  <a:srgbClr val="FF0000"/>
                </a:solidFill>
              </a:rPr>
              <a:t>~0°</a:t>
            </a:r>
          </a:p>
        </p:txBody>
      </p:sp>
      <p:pic>
        <p:nvPicPr>
          <p:cNvPr id="8" name="Failles_Inverses2">
            <a:hlinkClick r:id="" action="ppaction://media"/>
            <a:extLst>
              <a:ext uri="{FF2B5EF4-FFF2-40B4-BE49-F238E27FC236}">
                <a16:creationId xmlns:a16="http://schemas.microsoft.com/office/drawing/2014/main" id="{723D4BC2-ED44-448A-B0DE-4D1606BED9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46000" t="37378" r="21800" b="36311"/>
          <a:stretch/>
        </p:blipFill>
        <p:spPr>
          <a:xfrm>
            <a:off x="3827620" y="862937"/>
            <a:ext cx="4725800" cy="2172107"/>
          </a:xfrm>
          <a:prstGeom prst="rect">
            <a:avLst/>
          </a:prstGeom>
        </p:spPr>
      </p:pic>
      <p:pic>
        <p:nvPicPr>
          <p:cNvPr id="14" name="Thrust">
            <a:hlinkClick r:id="" action="ppaction://media"/>
            <a:extLst>
              <a:ext uri="{FF2B5EF4-FFF2-40B4-BE49-F238E27FC236}">
                <a16:creationId xmlns:a16="http://schemas.microsoft.com/office/drawing/2014/main" id="{7AAB0A9A-E9CE-4507-BEC4-DFD56B49D77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31800" t="63042" r="34682" b="12133"/>
          <a:stretch/>
        </p:blipFill>
        <p:spPr>
          <a:xfrm>
            <a:off x="3827620" y="2936416"/>
            <a:ext cx="4996373" cy="2081534"/>
          </a:xfrm>
          <a:prstGeom prst="rect">
            <a:avLst/>
          </a:prstGeom>
        </p:spPr>
      </p:pic>
      <p:pic>
        <p:nvPicPr>
          <p:cNvPr id="15" name="detachment-reverse">
            <a:hlinkClick r:id="" action="ppaction://media"/>
            <a:extLst>
              <a:ext uri="{FF2B5EF4-FFF2-40B4-BE49-F238E27FC236}">
                <a16:creationId xmlns:a16="http://schemas.microsoft.com/office/drawing/2014/main" id="{C7A688A8-97E1-42B8-A025-7E74C1D9A5EC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0"/>
          <a:srcRect l="38800" t="57770" r="30600" b="18893"/>
          <a:stretch/>
        </p:blipFill>
        <p:spPr>
          <a:xfrm>
            <a:off x="3890276" y="4894799"/>
            <a:ext cx="5253724" cy="225377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8BA0DB2-23F5-436D-A2A7-AB2E39C01C21}"/>
              </a:ext>
            </a:extLst>
          </p:cNvPr>
          <p:cNvSpPr txBox="1"/>
          <p:nvPr/>
        </p:nvSpPr>
        <p:spPr>
          <a:xfrm>
            <a:off x="3890276" y="6466880"/>
            <a:ext cx="1907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Animations: Haakon </a:t>
            </a:r>
            <a:r>
              <a:rPr lang="fr-FR" sz="1200" dirty="0" err="1"/>
              <a:t>Fossen</a:t>
            </a:r>
            <a:endParaRPr lang="fr-FR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4376E3-FE8D-4BF8-8A23-BF84B968AC5B}"/>
              </a:ext>
            </a:extLst>
          </p:cNvPr>
          <p:cNvSpPr/>
          <p:nvPr/>
        </p:nvSpPr>
        <p:spPr>
          <a:xfrm>
            <a:off x="167780" y="4883025"/>
            <a:ext cx="8976220" cy="2094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C55BD1-C3C5-440D-9A6F-ECBA8EE4AEA3}"/>
              </a:ext>
            </a:extLst>
          </p:cNvPr>
          <p:cNvSpPr/>
          <p:nvPr/>
        </p:nvSpPr>
        <p:spPr>
          <a:xfrm>
            <a:off x="320130" y="976868"/>
            <a:ext cx="8424188" cy="3890223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16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7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71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29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796C22-0BE6-405D-8350-18488704F533}"/>
              </a:ext>
            </a:extLst>
          </p:cNvPr>
          <p:cNvSpPr txBox="1"/>
          <p:nvPr/>
        </p:nvSpPr>
        <p:spPr>
          <a:xfrm>
            <a:off x="149036" y="244729"/>
            <a:ext cx="6776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IX- La sédimentation associée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816691-8DCD-4BDD-B1C3-3C6910F71176}"/>
              </a:ext>
            </a:extLst>
          </p:cNvPr>
          <p:cNvSpPr txBox="1"/>
          <p:nvPr/>
        </p:nvSpPr>
        <p:spPr>
          <a:xfrm>
            <a:off x="3159601" y="891060"/>
            <a:ext cx="28248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/>
              <a:t>La notion de molasse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EB84B5-ADF4-45E2-AAB2-D34BF344D99C}"/>
              </a:ext>
            </a:extLst>
          </p:cNvPr>
          <p:cNvSpPr txBox="1"/>
          <p:nvPr/>
        </p:nvSpPr>
        <p:spPr>
          <a:xfrm>
            <a:off x="530232" y="1352725"/>
            <a:ext cx="7839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Molasse = </a:t>
            </a:r>
            <a:r>
              <a:rPr lang="fr-FR" sz="2400" dirty="0"/>
              <a:t>ensemble de roche sédimentaires, essentiellement détritique (ou marin peu profond) qui s’accumulent dans les bassins d’avant pays au front des chaînes de montagne lors de lors formation 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D033F03-03DE-400E-A3C7-1D47CC8D5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30600" y="2810024"/>
            <a:ext cx="5083167" cy="38123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8D62A4C-A426-44A1-BEAC-07728156F8D7}"/>
              </a:ext>
            </a:extLst>
          </p:cNvPr>
          <p:cNvSpPr txBox="1"/>
          <p:nvPr/>
        </p:nvSpPr>
        <p:spPr>
          <a:xfrm>
            <a:off x="746601" y="3556000"/>
            <a:ext cx="2413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Ex: Molasse de </a:t>
            </a:r>
            <a:r>
              <a:rPr lang="fr-FR" dirty="0" err="1"/>
              <a:t>Carcassone</a:t>
            </a:r>
            <a:r>
              <a:rPr lang="fr-FR" dirty="0"/>
              <a:t> déposées au front des Pyrénées lors de l’Eocène.</a:t>
            </a:r>
          </a:p>
          <a:p>
            <a:r>
              <a:rPr lang="fr-FR" dirty="0"/>
              <a:t>Stage </a:t>
            </a:r>
            <a:r>
              <a:rPr lang="fr-FR" dirty="0" err="1"/>
              <a:t>carto</a:t>
            </a:r>
            <a:r>
              <a:rPr lang="fr-FR" dirty="0"/>
              <a:t> Corbières</a:t>
            </a:r>
          </a:p>
          <a:p>
            <a:r>
              <a:rPr lang="fr-FR" dirty="0"/>
              <a:t>(Photo personnelle)</a:t>
            </a:r>
          </a:p>
        </p:txBody>
      </p:sp>
    </p:spTree>
    <p:extLst>
      <p:ext uri="{BB962C8B-B14F-4D97-AF65-F5344CB8AC3E}">
        <p14:creationId xmlns:p14="http://schemas.microsoft.com/office/powerpoint/2010/main" val="185908724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II- Les grands types de failles inverses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138305944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9BEC4EC-4B09-406A-B85D-FD0F3FB3F1FE}"/>
              </a:ext>
            </a:extLst>
          </p:cNvPr>
          <p:cNvSpPr txBox="1"/>
          <p:nvPr/>
        </p:nvSpPr>
        <p:spPr>
          <a:xfrm>
            <a:off x="1375546" y="1578684"/>
            <a:ext cx="71470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a. Distribution des zones de convergence</a:t>
            </a:r>
          </a:p>
          <a:p>
            <a:r>
              <a:rPr lang="fr-FR" sz="2800" dirty="0"/>
              <a:t>b. Les grands types de zones de convergence:</a:t>
            </a:r>
          </a:p>
          <a:p>
            <a:r>
              <a:rPr lang="fr-FR" sz="2800" dirty="0"/>
              <a:t>	Orogénèse de subduction</a:t>
            </a:r>
          </a:p>
          <a:p>
            <a:r>
              <a:rPr lang="fr-FR" sz="2800" dirty="0"/>
              <a:t>	Orogénèse de collision		</a:t>
            </a:r>
          </a:p>
          <a:p>
            <a:r>
              <a:rPr lang="fr-FR" sz="2800" dirty="0"/>
              <a:t>	Orogénèse de collision intracontinentale</a:t>
            </a:r>
          </a:p>
          <a:p>
            <a:r>
              <a:rPr lang="fr-FR" sz="2800" dirty="0"/>
              <a:t>	Les zones de relai</a:t>
            </a:r>
          </a:p>
          <a:p>
            <a:r>
              <a:rPr lang="fr-FR" sz="2800" dirty="0"/>
              <a:t>c. La notion de prisme d’accrétion et critique</a:t>
            </a:r>
          </a:p>
          <a:p>
            <a:r>
              <a:rPr lang="fr-FR" sz="2800" dirty="0"/>
              <a:t>d. Anatomie et exemples de chaînes de collision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79155920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375546" y="1578684"/>
            <a:ext cx="71470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a. Distribution des zones de convergence</a:t>
            </a:r>
          </a:p>
          <a:p>
            <a:r>
              <a:rPr lang="fr-FR" sz="2800" dirty="0"/>
              <a:t>b. Les grands types de zones de convergence:</a:t>
            </a:r>
          </a:p>
          <a:p>
            <a:r>
              <a:rPr lang="fr-FR" sz="2800" dirty="0"/>
              <a:t>	Orogénèse de subduction</a:t>
            </a:r>
          </a:p>
          <a:p>
            <a:r>
              <a:rPr lang="fr-FR" sz="2800" dirty="0"/>
              <a:t>	Orogénèse de collision		</a:t>
            </a:r>
          </a:p>
          <a:p>
            <a:r>
              <a:rPr lang="fr-FR" sz="2800" dirty="0"/>
              <a:t>	Orogénèse de collision intracontinentale</a:t>
            </a:r>
          </a:p>
          <a:p>
            <a:r>
              <a:rPr lang="fr-FR" sz="2800" dirty="0"/>
              <a:t>	Les zones de relai</a:t>
            </a:r>
          </a:p>
          <a:p>
            <a:r>
              <a:rPr lang="fr-FR" sz="2800" dirty="0"/>
              <a:t>c. La notion de prisme d’accrétion et critique</a:t>
            </a:r>
          </a:p>
          <a:p>
            <a:r>
              <a:rPr lang="fr-FR" sz="2800" dirty="0"/>
              <a:t>d. Anatomie et exemples de chaînes de collision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7489152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AAFF48-519D-459C-9465-30F1A3830D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250"/>
          <a:stretch/>
        </p:blipFill>
        <p:spPr>
          <a:xfrm>
            <a:off x="0" y="1101730"/>
            <a:ext cx="8439150" cy="57562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441896" y="770795"/>
            <a:ext cx="4983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Distribution des zones de convergence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A99EE0B-12FF-44CB-93D2-7B8DD4E65401}"/>
              </a:ext>
            </a:extLst>
          </p:cNvPr>
          <p:cNvSpPr txBox="1"/>
          <p:nvPr/>
        </p:nvSpPr>
        <p:spPr>
          <a:xfrm>
            <a:off x="6206930" y="570740"/>
            <a:ext cx="2886075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NB: les zones de convergence aujourd’hui correspondent principalement aux marges actives</a:t>
            </a:r>
          </a:p>
        </p:txBody>
      </p:sp>
    </p:spTree>
    <p:extLst>
      <p:ext uri="{BB962C8B-B14F-4D97-AF65-F5344CB8AC3E}">
        <p14:creationId xmlns:p14="http://schemas.microsoft.com/office/powerpoint/2010/main" val="354294170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375546" y="1578684"/>
            <a:ext cx="71470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a. Distribution des zones de convergence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b. Les grands types de zones de convergence: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	Orogénèse de subduction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	Orogénèse de collision		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	Orogénèse de collision intracontinentale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	Les zones de relai</a:t>
            </a:r>
          </a:p>
          <a:p>
            <a:r>
              <a:rPr lang="fr-FR" sz="2800" dirty="0"/>
              <a:t>c. La notion de prisme d’accrétion et critique</a:t>
            </a:r>
          </a:p>
          <a:p>
            <a:r>
              <a:rPr lang="fr-FR" sz="2800" dirty="0"/>
              <a:t>d. Anatomie et exemples de chaînes de collision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4277163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DD769FF-0306-4994-A41F-5E34CC057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2368488"/>
            <a:ext cx="8562975" cy="225498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444498"/>
            <a:ext cx="3874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1. Orogénèses de subduction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A82B9DB-7F9C-4D85-A529-E777C93EBBDC}"/>
              </a:ext>
            </a:extLst>
          </p:cNvPr>
          <p:cNvSpPr txBox="1"/>
          <p:nvPr/>
        </p:nvSpPr>
        <p:spPr>
          <a:xfrm>
            <a:off x="1462060" y="4951837"/>
            <a:ext cx="2475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Océan/Arc/Océan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2D1EDF5-D4ED-42A9-9349-FFB51606E974}"/>
              </a:ext>
            </a:extLst>
          </p:cNvPr>
          <p:cNvSpPr txBox="1"/>
          <p:nvPr/>
        </p:nvSpPr>
        <p:spPr>
          <a:xfrm>
            <a:off x="5108989" y="4951836"/>
            <a:ext cx="2901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Continent/Arc/Océan</a:t>
            </a:r>
          </a:p>
        </p:txBody>
      </p:sp>
    </p:spTree>
    <p:extLst>
      <p:ext uri="{BB962C8B-B14F-4D97-AF65-F5344CB8AC3E}">
        <p14:creationId xmlns:p14="http://schemas.microsoft.com/office/powerpoint/2010/main" val="37076031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444498"/>
            <a:ext cx="3495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2. Orogénèses de collision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A82B9DB-7F9C-4D85-A529-E777C93EBBDC}"/>
              </a:ext>
            </a:extLst>
          </p:cNvPr>
          <p:cNvSpPr txBox="1"/>
          <p:nvPr/>
        </p:nvSpPr>
        <p:spPr>
          <a:xfrm>
            <a:off x="1692380" y="4875637"/>
            <a:ext cx="1986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Continent/Arc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2D1EDF5-D4ED-42A9-9349-FFB51606E974}"/>
              </a:ext>
            </a:extLst>
          </p:cNvPr>
          <p:cNvSpPr txBox="1"/>
          <p:nvPr/>
        </p:nvSpPr>
        <p:spPr>
          <a:xfrm>
            <a:off x="5309014" y="4951836"/>
            <a:ext cx="2845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Continent/Continent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34AEFF-F597-436F-9BA0-6E012406F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6159"/>
            <a:ext cx="9144000" cy="212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229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73093" y="1291049"/>
            <a:ext cx="42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3. Orogénèses intracontinentale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E0EEC8-07E2-49D3-AA18-2258ED94352F}"/>
              </a:ext>
            </a:extLst>
          </p:cNvPr>
          <p:cNvSpPr/>
          <p:nvPr/>
        </p:nvSpPr>
        <p:spPr>
          <a:xfrm>
            <a:off x="1818733" y="3794760"/>
            <a:ext cx="589146" cy="53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Picture 4" descr="fig4">
            <a:extLst>
              <a:ext uri="{FF2B5EF4-FFF2-40B4-BE49-F238E27FC236}">
                <a16:creationId xmlns:a16="http://schemas.microsoft.com/office/drawing/2014/main" id="{BF660BE9-694C-4F40-A809-625974901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6354" r="4803" b="17604"/>
          <a:stretch>
            <a:fillRect/>
          </a:stretch>
        </p:blipFill>
        <p:spPr bwMode="auto">
          <a:xfrm>
            <a:off x="673100" y="1728123"/>
            <a:ext cx="7797800" cy="502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7394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818733" y="3794760"/>
            <a:ext cx="589146" cy="53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66458"/>
            <a:ext cx="42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3. Orogénèses intracontinentale</a:t>
            </a:r>
          </a:p>
        </p:txBody>
      </p:sp>
      <p:pic>
        <p:nvPicPr>
          <p:cNvPr id="12" name="Picture 4" descr="fig4">
            <a:extLst>
              <a:ext uri="{FF2B5EF4-FFF2-40B4-BE49-F238E27FC236}">
                <a16:creationId xmlns:a16="http://schemas.microsoft.com/office/drawing/2014/main" id="{678AD66A-92FA-4005-B384-3F6D59904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6354" r="4803" b="17604"/>
          <a:stretch>
            <a:fillRect/>
          </a:stretch>
        </p:blipFill>
        <p:spPr bwMode="auto">
          <a:xfrm>
            <a:off x="673100" y="1728123"/>
            <a:ext cx="7797800" cy="502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Engdhal_Seismicity">
            <a:extLst>
              <a:ext uri="{FF2B5EF4-FFF2-40B4-BE49-F238E27FC236}">
                <a16:creationId xmlns:a16="http://schemas.microsoft.com/office/drawing/2014/main" id="{4A5A4A75-52B5-4EA0-80DC-00819F42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t="5542" r="4884" b="19127"/>
          <a:stretch>
            <a:fillRect/>
          </a:stretch>
        </p:blipFill>
        <p:spPr bwMode="auto">
          <a:xfrm>
            <a:off x="673100" y="1698435"/>
            <a:ext cx="7797800" cy="497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24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BB33FB4-603C-4F8B-A60E-C1F883B2A33C}"/>
              </a:ext>
            </a:extLst>
          </p:cNvPr>
          <p:cNvSpPr txBox="1"/>
          <p:nvPr/>
        </p:nvSpPr>
        <p:spPr>
          <a:xfrm>
            <a:off x="330011" y="56138"/>
            <a:ext cx="7622600" cy="68018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Cours VIII: Systèmes compressifs</a:t>
            </a: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Rappels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 Les grands types de failles inverses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III- Les décollements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IV- Rampes, imbrications et duplex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V- Socle et couverture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VI- Les nappes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VII- Les plis sur failles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VIII- Quantification de la compression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IX- La sédimentation associée</a:t>
            </a:r>
          </a:p>
          <a:p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X-Origine et distribution des failles inverses</a:t>
            </a:r>
          </a:p>
        </p:txBody>
      </p:sp>
    </p:spTree>
    <p:extLst>
      <p:ext uri="{BB962C8B-B14F-4D97-AF65-F5344CB8AC3E}">
        <p14:creationId xmlns:p14="http://schemas.microsoft.com/office/powerpoint/2010/main" val="31664723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818733" y="3794760"/>
            <a:ext cx="589146" cy="53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66458"/>
            <a:ext cx="42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3. Orogénèses intracontinentale</a:t>
            </a:r>
          </a:p>
        </p:txBody>
      </p:sp>
      <p:pic>
        <p:nvPicPr>
          <p:cNvPr id="10" name="Himalayas-simon.mov">
            <a:hlinkClick r:id="" action="ppaction://media"/>
            <a:extLst>
              <a:ext uri="{FF2B5EF4-FFF2-40B4-BE49-F238E27FC236}">
                <a16:creationId xmlns:a16="http://schemas.microsoft.com/office/drawing/2014/main" id="{983D8D4E-66DE-4263-8B5B-99F5165FFAD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3"/>
          <a:stretch>
            <a:fillRect/>
          </a:stretch>
        </p:blipFill>
        <p:spPr bwMode="auto">
          <a:xfrm>
            <a:off x="4292601" y="1841009"/>
            <a:ext cx="4851400" cy="283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05F4C66-2675-4C0F-9AB9-4126567323CA}"/>
              </a:ext>
            </a:extLst>
          </p:cNvPr>
          <p:cNvSpPr txBox="1"/>
          <p:nvPr/>
        </p:nvSpPr>
        <p:spPr>
          <a:xfrm>
            <a:off x="416764" y="2835610"/>
            <a:ext cx="3579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Propagation de la déformation vers l’</a:t>
            </a:r>
            <a:r>
              <a:rPr lang="fr-FR" dirty="0" err="1"/>
              <a:t>intérrieur</a:t>
            </a:r>
            <a:r>
              <a:rPr lang="fr-FR" dirty="0"/>
              <a:t> du continent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14E122-BEBD-44A0-9B85-5EB1C81EC571}"/>
              </a:ext>
            </a:extLst>
          </p:cNvPr>
          <p:cNvSpPr txBox="1"/>
          <p:nvPr/>
        </p:nvSpPr>
        <p:spPr>
          <a:xfrm>
            <a:off x="1158544" y="1942213"/>
            <a:ext cx="19062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Collision Inde-Asie</a:t>
            </a: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41266272-02AB-48C9-A896-48DD740DDB63}"/>
              </a:ext>
            </a:extLst>
          </p:cNvPr>
          <p:cNvSpPr/>
          <p:nvPr/>
        </p:nvSpPr>
        <p:spPr>
          <a:xfrm rot="5400000">
            <a:off x="1851045" y="2411754"/>
            <a:ext cx="341380" cy="36933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D429D12-420D-460D-BC91-85D3E8C0BC14}"/>
              </a:ext>
            </a:extLst>
          </p:cNvPr>
          <p:cNvSpPr txBox="1"/>
          <p:nvPr/>
        </p:nvSpPr>
        <p:spPr>
          <a:xfrm>
            <a:off x="315481" y="4101788"/>
            <a:ext cx="41847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Activation de nouvelle structures et réactivation d’anciennes structures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6DA2502-947A-4482-886E-0B65258A98DA}"/>
              </a:ext>
            </a:extLst>
          </p:cNvPr>
          <p:cNvSpPr txBox="1"/>
          <p:nvPr/>
        </p:nvSpPr>
        <p:spPr>
          <a:xfrm>
            <a:off x="216662" y="5373757"/>
            <a:ext cx="418479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Orogénèse intracontinentale (+ sieurs milliers de km de toute limite de plaque majeure)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C5F74263-0D77-48FF-A19B-25318501D99B}"/>
              </a:ext>
            </a:extLst>
          </p:cNvPr>
          <p:cNvSpPr/>
          <p:nvPr/>
        </p:nvSpPr>
        <p:spPr>
          <a:xfrm rot="5400000">
            <a:off x="1852446" y="3698345"/>
            <a:ext cx="341380" cy="36933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251A9CD3-B487-4B76-9210-0CBC7716CAD6}"/>
              </a:ext>
            </a:extLst>
          </p:cNvPr>
          <p:cNvSpPr/>
          <p:nvPr/>
        </p:nvSpPr>
        <p:spPr>
          <a:xfrm rot="5400000">
            <a:off x="1813468" y="4935962"/>
            <a:ext cx="341380" cy="36933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59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818733" y="3794760"/>
            <a:ext cx="589146" cy="53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66458"/>
            <a:ext cx="42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3. Orogénèses intracontinentale</a:t>
            </a:r>
          </a:p>
        </p:txBody>
      </p:sp>
      <p:pic>
        <p:nvPicPr>
          <p:cNvPr id="12" name="Picture 4" descr="fig4">
            <a:extLst>
              <a:ext uri="{FF2B5EF4-FFF2-40B4-BE49-F238E27FC236}">
                <a16:creationId xmlns:a16="http://schemas.microsoft.com/office/drawing/2014/main" id="{678AD66A-92FA-4005-B384-3F6D59904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6354" r="4803" b="17604"/>
          <a:stretch>
            <a:fillRect/>
          </a:stretch>
        </p:blipFill>
        <p:spPr bwMode="auto">
          <a:xfrm>
            <a:off x="673100" y="1728123"/>
            <a:ext cx="7797800" cy="502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Engdhal_Seismicity">
            <a:extLst>
              <a:ext uri="{FF2B5EF4-FFF2-40B4-BE49-F238E27FC236}">
                <a16:creationId xmlns:a16="http://schemas.microsoft.com/office/drawing/2014/main" id="{4A5A4A75-52B5-4EA0-80DC-00819F42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t="5542" r="4884" b="19127"/>
          <a:stretch>
            <a:fillRect/>
          </a:stretch>
        </p:blipFill>
        <p:spPr bwMode="auto">
          <a:xfrm>
            <a:off x="673100" y="1698435"/>
            <a:ext cx="7797800" cy="497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6F31F67-3087-4350-80ED-6C7A4B473DF0}"/>
              </a:ext>
            </a:extLst>
          </p:cNvPr>
          <p:cNvSpPr/>
          <p:nvPr/>
        </p:nvSpPr>
        <p:spPr>
          <a:xfrm>
            <a:off x="1460500" y="2705100"/>
            <a:ext cx="1778000" cy="8509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7154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818733" y="3794760"/>
            <a:ext cx="589146" cy="53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66458"/>
            <a:ext cx="42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3. Orogénèses intracontinentale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F31F67-3087-4350-80ED-6C7A4B473DF0}"/>
              </a:ext>
            </a:extLst>
          </p:cNvPr>
          <p:cNvSpPr/>
          <p:nvPr/>
        </p:nvSpPr>
        <p:spPr>
          <a:xfrm>
            <a:off x="1460500" y="2705100"/>
            <a:ext cx="1778000" cy="8509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362" name="Picture 2" descr="Tian Shan — Wikipédia">
            <a:extLst>
              <a:ext uri="{FF2B5EF4-FFF2-40B4-BE49-F238E27FC236}">
                <a16:creationId xmlns:a16="http://schemas.microsoft.com/office/drawing/2014/main" id="{C035EB67-BE67-4F78-96E0-5E1DD4C8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7380"/>
            <a:ext cx="9144000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80A61C3-E16B-4CC4-8646-613F70CF039C}"/>
              </a:ext>
            </a:extLst>
          </p:cNvPr>
          <p:cNvSpPr txBox="1"/>
          <p:nvPr/>
        </p:nvSpPr>
        <p:spPr>
          <a:xfrm>
            <a:off x="63328" y="1291049"/>
            <a:ext cx="222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</a:t>
            </a:r>
            <a:r>
              <a:rPr lang="fr-FR" dirty="0" err="1"/>
              <a:t>Tianshan</a:t>
            </a:r>
            <a:r>
              <a:rPr lang="fr-FR" dirty="0"/>
              <a:t> </a:t>
            </a:r>
          </a:p>
          <a:p>
            <a:r>
              <a:rPr lang="fr-FR" dirty="0"/>
              <a:t> (Monts Céleste)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FF284C-76BF-44D2-B7BC-520364985547}"/>
              </a:ext>
            </a:extLst>
          </p:cNvPr>
          <p:cNvSpPr/>
          <p:nvPr/>
        </p:nvSpPr>
        <p:spPr>
          <a:xfrm rot="660385">
            <a:off x="6812350" y="2842848"/>
            <a:ext cx="1016000" cy="415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00D4C12-2CF3-4446-B481-7EB181902E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t="-1" b="-8179"/>
          <a:stretch/>
        </p:blipFill>
        <p:spPr>
          <a:xfrm>
            <a:off x="-132101" y="5201836"/>
            <a:ext cx="9276101" cy="175554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6A07256-5395-4329-87C8-8BB11A1FA345}"/>
              </a:ext>
            </a:extLst>
          </p:cNvPr>
          <p:cNvSpPr txBox="1"/>
          <p:nvPr/>
        </p:nvSpPr>
        <p:spPr>
          <a:xfrm>
            <a:off x="0" y="5267980"/>
            <a:ext cx="3121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Piémont Nord du </a:t>
            </a:r>
            <a:r>
              <a:rPr lang="fr-FR" sz="1200" dirty="0" err="1"/>
              <a:t>Tianshan</a:t>
            </a:r>
            <a:r>
              <a:rPr lang="fr-FR" sz="1200" dirty="0"/>
              <a:t> (photo </a:t>
            </a:r>
            <a:r>
              <a:rPr lang="fr-FR" sz="1200" dirty="0" err="1"/>
              <a:t>perosnnelle</a:t>
            </a:r>
            <a:r>
              <a:rPr lang="fr-FR" sz="1200" dirty="0"/>
              <a:t>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2D379E-FCD7-4325-849D-FC068460EAAA}"/>
              </a:ext>
            </a:extLst>
          </p:cNvPr>
          <p:cNvSpPr txBox="1"/>
          <p:nvPr/>
        </p:nvSpPr>
        <p:spPr>
          <a:xfrm>
            <a:off x="6640285" y="5222210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&gt;5000m</a:t>
            </a:r>
          </a:p>
        </p:txBody>
      </p:sp>
    </p:spTree>
    <p:extLst>
      <p:ext uri="{BB962C8B-B14F-4D97-AF65-F5344CB8AC3E}">
        <p14:creationId xmlns:p14="http://schemas.microsoft.com/office/powerpoint/2010/main" val="136456619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818733" y="3794760"/>
            <a:ext cx="589146" cy="537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66458"/>
            <a:ext cx="426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3. Orogénèses intracontinentale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F31F67-3087-4350-80ED-6C7A4B473DF0}"/>
              </a:ext>
            </a:extLst>
          </p:cNvPr>
          <p:cNvSpPr/>
          <p:nvPr/>
        </p:nvSpPr>
        <p:spPr>
          <a:xfrm>
            <a:off x="1460500" y="2705100"/>
            <a:ext cx="1778000" cy="8509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362" name="Picture 2" descr="Tian Shan — Wikipédia">
            <a:extLst>
              <a:ext uri="{FF2B5EF4-FFF2-40B4-BE49-F238E27FC236}">
                <a16:creationId xmlns:a16="http://schemas.microsoft.com/office/drawing/2014/main" id="{C035EB67-BE67-4F78-96E0-5E1DD4C8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7380"/>
            <a:ext cx="9144000" cy="414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80A61C3-E16B-4CC4-8646-613F70CF039C}"/>
              </a:ext>
            </a:extLst>
          </p:cNvPr>
          <p:cNvSpPr txBox="1"/>
          <p:nvPr/>
        </p:nvSpPr>
        <p:spPr>
          <a:xfrm>
            <a:off x="63328" y="1291049"/>
            <a:ext cx="222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Exemple du </a:t>
            </a:r>
            <a:r>
              <a:rPr lang="fr-FR" dirty="0" err="1"/>
              <a:t>Tianshan</a:t>
            </a:r>
            <a:r>
              <a:rPr lang="fr-FR" dirty="0"/>
              <a:t> </a:t>
            </a:r>
          </a:p>
          <a:p>
            <a:r>
              <a:rPr lang="fr-FR" dirty="0"/>
              <a:t> (Monts Céleste)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FF284C-76BF-44D2-B7BC-520364985547}"/>
              </a:ext>
            </a:extLst>
          </p:cNvPr>
          <p:cNvSpPr/>
          <p:nvPr/>
        </p:nvSpPr>
        <p:spPr>
          <a:xfrm rot="660385">
            <a:off x="6812350" y="2842848"/>
            <a:ext cx="1016000" cy="415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CF3476D0-08AA-429A-A64B-EA870C5F3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26" y="3710021"/>
            <a:ext cx="3946674" cy="2916839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79E0A3C-D5D8-4CA8-8921-0BB775A7FBDB}"/>
              </a:ext>
            </a:extLst>
          </p:cNvPr>
          <p:cNvCxnSpPr/>
          <p:nvPr/>
        </p:nvCxnSpPr>
        <p:spPr>
          <a:xfrm flipV="1">
            <a:off x="4318000" y="3794760"/>
            <a:ext cx="1333500" cy="1031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CB6F1D94-C25B-4565-BA18-80E571B9BC67}"/>
              </a:ext>
            </a:extLst>
          </p:cNvPr>
          <p:cNvSpPr txBox="1"/>
          <p:nvPr/>
        </p:nvSpPr>
        <p:spPr>
          <a:xfrm>
            <a:off x="4432300" y="6167082"/>
            <a:ext cx="3882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Massif du Khan </a:t>
            </a:r>
            <a:r>
              <a:rPr lang="fr-FR" dirty="0" err="1"/>
              <a:t>Tengri</a:t>
            </a:r>
            <a:r>
              <a:rPr lang="fr-FR" dirty="0"/>
              <a:t> (Pobedy, </a:t>
            </a:r>
            <a:r>
              <a:rPr lang="fr-FR" b="1" dirty="0">
                <a:solidFill>
                  <a:srgbClr val="FF0000"/>
                </a:solidFill>
              </a:rPr>
              <a:t>7010m</a:t>
            </a:r>
            <a:r>
              <a:rPr lang="fr-FR" dirty="0"/>
              <a:t>)</a:t>
            </a:r>
          </a:p>
          <a:p>
            <a:r>
              <a:rPr lang="fr-FR" dirty="0"/>
              <a:t>(source: </a:t>
            </a:r>
            <a:r>
              <a:rPr lang="fr-FR" dirty="0" err="1"/>
              <a:t>wikipedia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9381620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09959"/>
            <a:ext cx="4011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4. Les zones de relais: push up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B452C7-3843-4088-98D5-E65BC91827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565" t="65661" r="-4869"/>
          <a:stretch/>
        </p:blipFill>
        <p:spPr>
          <a:xfrm>
            <a:off x="1731146" y="4288231"/>
            <a:ext cx="6413500" cy="215513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466DFDF-FDE8-4CB7-8067-5D54C3BEF377}"/>
              </a:ext>
            </a:extLst>
          </p:cNvPr>
          <p:cNvSpPr txBox="1"/>
          <p:nvPr/>
        </p:nvSpPr>
        <p:spPr>
          <a:xfrm>
            <a:off x="116527" y="6443362"/>
            <a:ext cx="3064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Figures: JP Brun (Univ Rennes)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C030BDE-D13C-4C5A-BC82-B941600A7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98602"/>
            <a:ext cx="9144000" cy="2060795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91A581D1-DE0D-48E1-ABE9-B25B7253F2E7}"/>
              </a:ext>
            </a:extLst>
          </p:cNvPr>
          <p:cNvSpPr/>
          <p:nvPr/>
        </p:nvSpPr>
        <p:spPr>
          <a:xfrm>
            <a:off x="5393057" y="2466363"/>
            <a:ext cx="2751589" cy="14177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A399FAB-05E9-46ED-9BDC-363B86ADE94F}"/>
              </a:ext>
            </a:extLst>
          </p:cNvPr>
          <p:cNvCxnSpPr/>
          <p:nvPr/>
        </p:nvCxnSpPr>
        <p:spPr>
          <a:xfrm>
            <a:off x="1984159" y="2398602"/>
            <a:ext cx="924141" cy="6668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2DA34613-A061-430E-953C-DFBF6DE854CE}"/>
              </a:ext>
            </a:extLst>
          </p:cNvPr>
          <p:cNvSpPr txBox="1"/>
          <p:nvPr/>
        </p:nvSpPr>
        <p:spPr>
          <a:xfrm>
            <a:off x="170311" y="1717667"/>
            <a:ext cx="20667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NB: Bassin</a:t>
            </a:r>
          </a:p>
          <a:p>
            <a:r>
              <a:rPr lang="fr-FR" dirty="0"/>
              <a:t>Faille normale</a:t>
            </a:r>
          </a:p>
          <a:p>
            <a:r>
              <a:rPr lang="fr-FR" dirty="0"/>
              <a:t>Pull-</a:t>
            </a:r>
            <a:r>
              <a:rPr lang="fr-FR" dirty="0" err="1"/>
              <a:t>apart</a:t>
            </a:r>
            <a:endParaRPr lang="fr-FR" dirty="0"/>
          </a:p>
          <a:p>
            <a:r>
              <a:rPr lang="fr-FR" dirty="0"/>
              <a:t>(</a:t>
            </a:r>
            <a:r>
              <a:rPr lang="fr-FR" dirty="0" err="1"/>
              <a:t>cf</a:t>
            </a:r>
            <a:r>
              <a:rPr lang="fr-FR" dirty="0"/>
              <a:t> cours précédent)</a:t>
            </a:r>
          </a:p>
        </p:txBody>
      </p:sp>
    </p:spTree>
    <p:extLst>
      <p:ext uri="{BB962C8B-B14F-4D97-AF65-F5344CB8AC3E}">
        <p14:creationId xmlns:p14="http://schemas.microsoft.com/office/powerpoint/2010/main" val="8891263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44882"/>
            <a:ext cx="4011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4. Les zones de relais: push up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BDC02CB-1131-43F0-B5F9-55F419ADC329}"/>
              </a:ext>
            </a:extLst>
          </p:cNvPr>
          <p:cNvSpPr txBox="1"/>
          <p:nvPr/>
        </p:nvSpPr>
        <p:spPr>
          <a:xfrm>
            <a:off x="2542309" y="1674663"/>
            <a:ext cx="405938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b="1" dirty="0"/>
              <a:t>Exemple de la faille du Levant (faille senestre)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FFFB3C-F0DA-4024-A0DF-F36CC8544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184824">
            <a:off x="715594" y="3308775"/>
            <a:ext cx="4448867" cy="212532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8F5B1B3A-C7DD-4B4D-8B2A-5D4656D05376}"/>
              </a:ext>
            </a:extLst>
          </p:cNvPr>
          <p:cNvGrpSpPr/>
          <p:nvPr/>
        </p:nvGrpSpPr>
        <p:grpSpPr>
          <a:xfrm>
            <a:off x="164860" y="1796227"/>
            <a:ext cx="1895885" cy="1950124"/>
            <a:chOff x="164860" y="1796227"/>
            <a:chExt cx="1895885" cy="1950124"/>
          </a:xfrm>
        </p:grpSpPr>
        <p:graphicFrame>
          <p:nvGraphicFramePr>
            <p:cNvPr id="8" name="Objet 7">
              <a:extLst>
                <a:ext uri="{FF2B5EF4-FFF2-40B4-BE49-F238E27FC236}">
                  <a16:creationId xmlns:a16="http://schemas.microsoft.com/office/drawing/2014/main" id="{66815E61-E568-4108-85AD-D999145213A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63899308"/>
                </p:ext>
              </p:extLst>
            </p:nvPr>
          </p:nvGraphicFramePr>
          <p:xfrm>
            <a:off x="164860" y="1796227"/>
            <a:ext cx="1895885" cy="1950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92" r:id="rId4" imgW="9765000" imgH="10044360" progId="">
                    <p:embed/>
                  </p:oleObj>
                </mc:Choice>
                <mc:Fallback>
                  <p:oleObj r:id="rId4" imgW="9765000" imgH="10044360" progId="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64860" y="1796227"/>
                          <a:ext cx="1895885" cy="195012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3648BEA-A94F-406D-9803-F0038D85A5E5}"/>
                </a:ext>
              </a:extLst>
            </p:cNvPr>
            <p:cNvSpPr/>
            <p:nvPr/>
          </p:nvSpPr>
          <p:spPr>
            <a:xfrm>
              <a:off x="1033775" y="2718845"/>
              <a:ext cx="103239" cy="2286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7CF9A5A-B834-45D5-BDD6-482B414C1D12}"/>
              </a:ext>
            </a:extLst>
          </p:cNvPr>
          <p:cNvCxnSpPr>
            <a:cxnSpLocks/>
          </p:cNvCxnSpPr>
          <p:nvPr/>
        </p:nvCxnSpPr>
        <p:spPr>
          <a:xfrm>
            <a:off x="1137014" y="2947445"/>
            <a:ext cx="728657" cy="9631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9" name="Picture 5" descr="Le système de faille du Levant et mécanisme au foyer du séisme du 23 avril 1979 (mb = 5,1) [4]. (1) Golfe d’Aqaba, (2) Wadi Araba, (3) vallée du Jourdain, (4) système plissé de l’arc syrien. The Jordan Dead Sea Transform Fault System and the focal mechanism of the mb = 5.1 earthquake of 23 April 1979 [4]. (1) Gulf of Aqaba, (2) Wadi Araba, (3) Jordan Valley, (4) Syrian Arc Fold System. ">
            <a:extLst>
              <a:ext uri="{FF2B5EF4-FFF2-40B4-BE49-F238E27FC236}">
                <a16:creationId xmlns:a16="http://schemas.microsoft.com/office/drawing/2014/main" id="{F5A9430A-519C-45DA-A475-10D4DFEED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796" y="2122045"/>
            <a:ext cx="3409650" cy="458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0D83DCF-BED5-4972-9FCB-8D8BB17BDC5F}"/>
              </a:ext>
            </a:extLst>
          </p:cNvPr>
          <p:cNvSpPr txBox="1"/>
          <p:nvPr/>
        </p:nvSpPr>
        <p:spPr>
          <a:xfrm>
            <a:off x="3964252" y="6397948"/>
            <a:ext cx="1455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Closson</a:t>
            </a:r>
            <a:r>
              <a:rPr lang="fr-FR" sz="1200" dirty="0"/>
              <a:t> et al. (2003)</a:t>
            </a:r>
          </a:p>
        </p:txBody>
      </p:sp>
    </p:spTree>
    <p:extLst>
      <p:ext uri="{BB962C8B-B14F-4D97-AF65-F5344CB8AC3E}">
        <p14:creationId xmlns:p14="http://schemas.microsoft.com/office/powerpoint/2010/main" val="360776314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44882"/>
            <a:ext cx="4011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4. Les zones de relais: push up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BDC02CB-1131-43F0-B5F9-55F419ADC329}"/>
              </a:ext>
            </a:extLst>
          </p:cNvPr>
          <p:cNvSpPr txBox="1"/>
          <p:nvPr/>
        </p:nvSpPr>
        <p:spPr>
          <a:xfrm>
            <a:off x="2542309" y="1674663"/>
            <a:ext cx="405938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b="1" dirty="0"/>
              <a:t>Exemple de la faille du Levant (faille senestre)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FFFB3C-F0DA-4024-A0DF-F36CC8544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184824">
            <a:off x="715594" y="3308775"/>
            <a:ext cx="4448867" cy="212532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8F5B1B3A-C7DD-4B4D-8B2A-5D4656D05376}"/>
              </a:ext>
            </a:extLst>
          </p:cNvPr>
          <p:cNvGrpSpPr/>
          <p:nvPr/>
        </p:nvGrpSpPr>
        <p:grpSpPr>
          <a:xfrm>
            <a:off x="164860" y="1796227"/>
            <a:ext cx="1895885" cy="1950124"/>
            <a:chOff x="164860" y="1796227"/>
            <a:chExt cx="1895885" cy="1950124"/>
          </a:xfrm>
        </p:grpSpPr>
        <p:graphicFrame>
          <p:nvGraphicFramePr>
            <p:cNvPr id="8" name="Objet 7">
              <a:extLst>
                <a:ext uri="{FF2B5EF4-FFF2-40B4-BE49-F238E27FC236}">
                  <a16:creationId xmlns:a16="http://schemas.microsoft.com/office/drawing/2014/main" id="{66815E61-E568-4108-85AD-D999145213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4860" y="1796227"/>
            <a:ext cx="1895885" cy="1950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036" r:id="rId4" imgW="9765000" imgH="10044360" progId="">
                    <p:embed/>
                  </p:oleObj>
                </mc:Choice>
                <mc:Fallback>
                  <p:oleObj r:id="rId4" imgW="9765000" imgH="10044360" progId="">
                    <p:embed/>
                    <p:pic>
                      <p:nvPicPr>
                        <p:cNvPr id="8" name="Objet 7">
                          <a:extLst>
                            <a:ext uri="{FF2B5EF4-FFF2-40B4-BE49-F238E27FC236}">
                              <a16:creationId xmlns:a16="http://schemas.microsoft.com/office/drawing/2014/main" id="{66815E61-E568-4108-85AD-D999145213A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64860" y="1796227"/>
                          <a:ext cx="1895885" cy="195012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3648BEA-A94F-406D-9803-F0038D85A5E5}"/>
                </a:ext>
              </a:extLst>
            </p:cNvPr>
            <p:cNvSpPr/>
            <p:nvPr/>
          </p:nvSpPr>
          <p:spPr>
            <a:xfrm>
              <a:off x="1033775" y="2718845"/>
              <a:ext cx="103239" cy="2286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7CF9A5A-B834-45D5-BDD6-482B414C1D12}"/>
              </a:ext>
            </a:extLst>
          </p:cNvPr>
          <p:cNvCxnSpPr>
            <a:cxnSpLocks/>
          </p:cNvCxnSpPr>
          <p:nvPr/>
        </p:nvCxnSpPr>
        <p:spPr>
          <a:xfrm>
            <a:off x="1137014" y="2947445"/>
            <a:ext cx="728657" cy="9631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9" name="Picture 5" descr="Le système de faille du Levant et mécanisme au foyer du séisme du 23 avril 1979 (mb = 5,1) [4]. (1) Golfe d’Aqaba, (2) Wadi Araba, (3) vallée du Jourdain, (4) système plissé de l’arc syrien. The Jordan Dead Sea Transform Fault System and the focal mechanism of the mb = 5.1 earthquake of 23 April 1979 [4]. (1) Gulf of Aqaba, (2) Wadi Araba, (3) Jordan Valley, (4) Syrian Arc Fold System. ">
            <a:extLst>
              <a:ext uri="{FF2B5EF4-FFF2-40B4-BE49-F238E27FC236}">
                <a16:creationId xmlns:a16="http://schemas.microsoft.com/office/drawing/2014/main" id="{F5A9430A-519C-45DA-A475-10D4DFEED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796" y="2122045"/>
            <a:ext cx="3409650" cy="458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0D83DCF-BED5-4972-9FCB-8D8BB17BDC5F}"/>
              </a:ext>
            </a:extLst>
          </p:cNvPr>
          <p:cNvSpPr txBox="1"/>
          <p:nvPr/>
        </p:nvSpPr>
        <p:spPr>
          <a:xfrm>
            <a:off x="3964252" y="6397948"/>
            <a:ext cx="1455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Closson</a:t>
            </a:r>
            <a:r>
              <a:rPr lang="fr-FR" sz="1200" dirty="0"/>
              <a:t> et al. (2003)</a:t>
            </a: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4486F36-759A-4CDD-AC4B-3C32E1A0F5DA}"/>
              </a:ext>
            </a:extLst>
          </p:cNvPr>
          <p:cNvSpPr/>
          <p:nvPr/>
        </p:nvSpPr>
        <p:spPr>
          <a:xfrm>
            <a:off x="3156155" y="5125065"/>
            <a:ext cx="90189" cy="730045"/>
          </a:xfrm>
          <a:custGeom>
            <a:avLst/>
            <a:gdLst>
              <a:gd name="connsiteX0" fmla="*/ 0 w 90189"/>
              <a:gd name="connsiteY0" fmla="*/ 730045 h 730045"/>
              <a:gd name="connsiteX1" fmla="*/ 7374 w 90189"/>
              <a:gd name="connsiteY1" fmla="*/ 442451 h 730045"/>
              <a:gd name="connsiteX2" fmla="*/ 22122 w 90189"/>
              <a:gd name="connsiteY2" fmla="*/ 398206 h 730045"/>
              <a:gd name="connsiteX3" fmla="*/ 36871 w 90189"/>
              <a:gd name="connsiteY3" fmla="*/ 353961 h 730045"/>
              <a:gd name="connsiteX4" fmla="*/ 44245 w 90189"/>
              <a:gd name="connsiteY4" fmla="*/ 331838 h 730045"/>
              <a:gd name="connsiteX5" fmla="*/ 51619 w 90189"/>
              <a:gd name="connsiteY5" fmla="*/ 294967 h 730045"/>
              <a:gd name="connsiteX6" fmla="*/ 66368 w 90189"/>
              <a:gd name="connsiteY6" fmla="*/ 280219 h 730045"/>
              <a:gd name="connsiteX7" fmla="*/ 73742 w 90189"/>
              <a:gd name="connsiteY7" fmla="*/ 103238 h 730045"/>
              <a:gd name="connsiteX8" fmla="*/ 88490 w 90189"/>
              <a:gd name="connsiteY8" fmla="*/ 81116 h 730045"/>
              <a:gd name="connsiteX9" fmla="*/ 88490 w 90189"/>
              <a:gd name="connsiteY9" fmla="*/ 0 h 73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189" h="730045">
                <a:moveTo>
                  <a:pt x="0" y="730045"/>
                </a:moveTo>
                <a:cubicBezTo>
                  <a:pt x="2458" y="634180"/>
                  <a:pt x="995" y="538135"/>
                  <a:pt x="7374" y="442451"/>
                </a:cubicBezTo>
                <a:cubicBezTo>
                  <a:pt x="8408" y="426939"/>
                  <a:pt x="17206" y="412954"/>
                  <a:pt x="22122" y="398206"/>
                </a:cubicBezTo>
                <a:lnTo>
                  <a:pt x="36871" y="353961"/>
                </a:lnTo>
                <a:cubicBezTo>
                  <a:pt x="39329" y="346587"/>
                  <a:pt x="42721" y="339460"/>
                  <a:pt x="44245" y="331838"/>
                </a:cubicBezTo>
                <a:cubicBezTo>
                  <a:pt x="46703" y="319548"/>
                  <a:pt x="46682" y="306487"/>
                  <a:pt x="51619" y="294967"/>
                </a:cubicBezTo>
                <a:cubicBezTo>
                  <a:pt x="54358" y="288577"/>
                  <a:pt x="61452" y="285135"/>
                  <a:pt x="66368" y="280219"/>
                </a:cubicBezTo>
                <a:cubicBezTo>
                  <a:pt x="68826" y="221225"/>
                  <a:pt x="67222" y="161922"/>
                  <a:pt x="73742" y="103238"/>
                </a:cubicBezTo>
                <a:cubicBezTo>
                  <a:pt x="74721" y="94430"/>
                  <a:pt x="87237" y="89889"/>
                  <a:pt x="88490" y="81116"/>
                </a:cubicBezTo>
                <a:cubicBezTo>
                  <a:pt x="92314" y="54349"/>
                  <a:pt x="88490" y="27039"/>
                  <a:pt x="8849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99D2CE1-F895-4F2E-9B13-E8F45B4B0B57}"/>
              </a:ext>
            </a:extLst>
          </p:cNvPr>
          <p:cNvSpPr/>
          <p:nvPr/>
        </p:nvSpPr>
        <p:spPr>
          <a:xfrm>
            <a:off x="3146541" y="4572000"/>
            <a:ext cx="16988" cy="707923"/>
          </a:xfrm>
          <a:custGeom>
            <a:avLst/>
            <a:gdLst>
              <a:gd name="connsiteX0" fmla="*/ 9614 w 16988"/>
              <a:gd name="connsiteY0" fmla="*/ 707923 h 707923"/>
              <a:gd name="connsiteX1" fmla="*/ 2240 w 16988"/>
              <a:gd name="connsiteY1" fmla="*/ 339213 h 707923"/>
              <a:gd name="connsiteX2" fmla="*/ 16988 w 16988"/>
              <a:gd name="connsiteY2" fmla="*/ 73742 h 707923"/>
              <a:gd name="connsiteX3" fmla="*/ 9614 w 16988"/>
              <a:gd name="connsiteY3" fmla="*/ 0 h 70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8" h="707923">
                <a:moveTo>
                  <a:pt x="9614" y="707923"/>
                </a:moveTo>
                <a:cubicBezTo>
                  <a:pt x="7156" y="585020"/>
                  <a:pt x="2240" y="462141"/>
                  <a:pt x="2240" y="339213"/>
                </a:cubicBezTo>
                <a:cubicBezTo>
                  <a:pt x="2240" y="123872"/>
                  <a:pt x="-8482" y="175624"/>
                  <a:pt x="16988" y="73742"/>
                </a:cubicBezTo>
                <a:lnTo>
                  <a:pt x="9614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72F68BE6-BB8F-47C5-9689-02E6CFBFC58C}"/>
              </a:ext>
            </a:extLst>
          </p:cNvPr>
          <p:cNvSpPr/>
          <p:nvPr/>
        </p:nvSpPr>
        <p:spPr>
          <a:xfrm>
            <a:off x="3084781" y="2706329"/>
            <a:ext cx="171960" cy="1909916"/>
          </a:xfrm>
          <a:custGeom>
            <a:avLst/>
            <a:gdLst>
              <a:gd name="connsiteX0" fmla="*/ 34503 w 171960"/>
              <a:gd name="connsiteY0" fmla="*/ 1909916 h 1909916"/>
              <a:gd name="connsiteX1" fmla="*/ 34503 w 171960"/>
              <a:gd name="connsiteY1" fmla="*/ 1836174 h 1909916"/>
              <a:gd name="connsiteX2" fmla="*/ 19754 w 171960"/>
              <a:gd name="connsiteY2" fmla="*/ 1622323 h 1909916"/>
              <a:gd name="connsiteX3" fmla="*/ 12380 w 171960"/>
              <a:gd name="connsiteY3" fmla="*/ 1600200 h 1909916"/>
              <a:gd name="connsiteX4" fmla="*/ 19754 w 171960"/>
              <a:gd name="connsiteY4" fmla="*/ 1541206 h 1909916"/>
              <a:gd name="connsiteX5" fmla="*/ 41877 w 171960"/>
              <a:gd name="connsiteY5" fmla="*/ 1496961 h 1909916"/>
              <a:gd name="connsiteX6" fmla="*/ 49251 w 171960"/>
              <a:gd name="connsiteY6" fmla="*/ 1474839 h 1909916"/>
              <a:gd name="connsiteX7" fmla="*/ 64000 w 171960"/>
              <a:gd name="connsiteY7" fmla="*/ 1445342 h 1909916"/>
              <a:gd name="connsiteX8" fmla="*/ 78748 w 171960"/>
              <a:gd name="connsiteY8" fmla="*/ 1401097 h 1909916"/>
              <a:gd name="connsiteX9" fmla="*/ 86122 w 171960"/>
              <a:gd name="connsiteY9" fmla="*/ 1356852 h 1909916"/>
              <a:gd name="connsiteX10" fmla="*/ 100871 w 171960"/>
              <a:gd name="connsiteY10" fmla="*/ 1334729 h 1909916"/>
              <a:gd name="connsiteX11" fmla="*/ 115619 w 171960"/>
              <a:gd name="connsiteY11" fmla="*/ 1275736 h 1909916"/>
              <a:gd name="connsiteX12" fmla="*/ 130367 w 171960"/>
              <a:gd name="connsiteY12" fmla="*/ 1231490 h 1909916"/>
              <a:gd name="connsiteX13" fmla="*/ 137742 w 171960"/>
              <a:gd name="connsiteY13" fmla="*/ 1209368 h 1909916"/>
              <a:gd name="connsiteX14" fmla="*/ 152490 w 171960"/>
              <a:gd name="connsiteY14" fmla="*/ 1194619 h 1909916"/>
              <a:gd name="connsiteX15" fmla="*/ 159864 w 171960"/>
              <a:gd name="connsiteY15" fmla="*/ 995516 h 1909916"/>
              <a:gd name="connsiteX16" fmla="*/ 145116 w 171960"/>
              <a:gd name="connsiteY16" fmla="*/ 936523 h 1909916"/>
              <a:gd name="connsiteX17" fmla="*/ 130367 w 171960"/>
              <a:gd name="connsiteY17" fmla="*/ 914400 h 1909916"/>
              <a:gd name="connsiteX18" fmla="*/ 122993 w 171960"/>
              <a:gd name="connsiteY18" fmla="*/ 892277 h 1909916"/>
              <a:gd name="connsiteX19" fmla="*/ 93496 w 171960"/>
              <a:gd name="connsiteY19" fmla="*/ 833284 h 1909916"/>
              <a:gd name="connsiteX20" fmla="*/ 86122 w 171960"/>
              <a:gd name="connsiteY20" fmla="*/ 796413 h 1909916"/>
              <a:gd name="connsiteX21" fmla="*/ 78748 w 171960"/>
              <a:gd name="connsiteY21" fmla="*/ 766916 h 1909916"/>
              <a:gd name="connsiteX22" fmla="*/ 71374 w 171960"/>
              <a:gd name="connsiteY22" fmla="*/ 707923 h 1909916"/>
              <a:gd name="connsiteX23" fmla="*/ 64000 w 171960"/>
              <a:gd name="connsiteY23" fmla="*/ 671052 h 1909916"/>
              <a:gd name="connsiteX24" fmla="*/ 41877 w 171960"/>
              <a:gd name="connsiteY24" fmla="*/ 597310 h 1909916"/>
              <a:gd name="connsiteX25" fmla="*/ 12380 w 171960"/>
              <a:gd name="connsiteY25" fmla="*/ 538316 h 1909916"/>
              <a:gd name="connsiteX26" fmla="*/ 12380 w 171960"/>
              <a:gd name="connsiteY26" fmla="*/ 294968 h 1909916"/>
              <a:gd name="connsiteX27" fmla="*/ 19754 w 171960"/>
              <a:gd name="connsiteY27" fmla="*/ 272845 h 1909916"/>
              <a:gd name="connsiteX28" fmla="*/ 34503 w 171960"/>
              <a:gd name="connsiteY28" fmla="*/ 250723 h 1909916"/>
              <a:gd name="connsiteX29" fmla="*/ 41877 w 171960"/>
              <a:gd name="connsiteY29" fmla="*/ 228600 h 1909916"/>
              <a:gd name="connsiteX30" fmla="*/ 49251 w 171960"/>
              <a:gd name="connsiteY30" fmla="*/ 199103 h 1909916"/>
              <a:gd name="connsiteX31" fmla="*/ 64000 w 171960"/>
              <a:gd name="connsiteY31" fmla="*/ 184355 h 1909916"/>
              <a:gd name="connsiteX32" fmla="*/ 71374 w 171960"/>
              <a:gd name="connsiteY32" fmla="*/ 0 h 19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71960" h="1909916">
                <a:moveTo>
                  <a:pt x="34503" y="1909916"/>
                </a:moveTo>
                <a:cubicBezTo>
                  <a:pt x="48992" y="1837468"/>
                  <a:pt x="39678" y="1908622"/>
                  <a:pt x="34503" y="1836174"/>
                </a:cubicBezTo>
                <a:cubicBezTo>
                  <a:pt x="28842" y="1756918"/>
                  <a:pt x="35809" y="1694568"/>
                  <a:pt x="19754" y="1622323"/>
                </a:cubicBezTo>
                <a:cubicBezTo>
                  <a:pt x="18068" y="1614735"/>
                  <a:pt x="14838" y="1607574"/>
                  <a:pt x="12380" y="1600200"/>
                </a:cubicBezTo>
                <a:cubicBezTo>
                  <a:pt x="14838" y="1580535"/>
                  <a:pt x="16209" y="1560704"/>
                  <a:pt x="19754" y="1541206"/>
                </a:cubicBezTo>
                <a:cubicBezTo>
                  <a:pt x="25049" y="1512085"/>
                  <a:pt x="28385" y="1523946"/>
                  <a:pt x="41877" y="1496961"/>
                </a:cubicBezTo>
                <a:cubicBezTo>
                  <a:pt x="45353" y="1490009"/>
                  <a:pt x="46189" y="1481983"/>
                  <a:pt x="49251" y="1474839"/>
                </a:cubicBezTo>
                <a:cubicBezTo>
                  <a:pt x="53581" y="1464735"/>
                  <a:pt x="59917" y="1455549"/>
                  <a:pt x="64000" y="1445342"/>
                </a:cubicBezTo>
                <a:cubicBezTo>
                  <a:pt x="69774" y="1430908"/>
                  <a:pt x="78748" y="1401097"/>
                  <a:pt x="78748" y="1401097"/>
                </a:cubicBezTo>
                <a:cubicBezTo>
                  <a:pt x="81206" y="1386349"/>
                  <a:pt x="81394" y="1371036"/>
                  <a:pt x="86122" y="1356852"/>
                </a:cubicBezTo>
                <a:cubicBezTo>
                  <a:pt x="88925" y="1348444"/>
                  <a:pt x="97842" y="1343058"/>
                  <a:pt x="100871" y="1334729"/>
                </a:cubicBezTo>
                <a:cubicBezTo>
                  <a:pt x="107798" y="1315680"/>
                  <a:pt x="109209" y="1294965"/>
                  <a:pt x="115619" y="1275736"/>
                </a:cubicBezTo>
                <a:lnTo>
                  <a:pt x="130367" y="1231490"/>
                </a:lnTo>
                <a:cubicBezTo>
                  <a:pt x="132825" y="1224116"/>
                  <a:pt x="132246" y="1214865"/>
                  <a:pt x="137742" y="1209368"/>
                </a:cubicBezTo>
                <a:lnTo>
                  <a:pt x="152490" y="1194619"/>
                </a:lnTo>
                <a:cubicBezTo>
                  <a:pt x="182359" y="1105009"/>
                  <a:pt x="172034" y="1153732"/>
                  <a:pt x="159864" y="995516"/>
                </a:cubicBezTo>
                <a:cubicBezTo>
                  <a:pt x="159099" y="985572"/>
                  <a:pt x="151409" y="949110"/>
                  <a:pt x="145116" y="936523"/>
                </a:cubicBezTo>
                <a:cubicBezTo>
                  <a:pt x="141152" y="928596"/>
                  <a:pt x="135283" y="921774"/>
                  <a:pt x="130367" y="914400"/>
                </a:cubicBezTo>
                <a:cubicBezTo>
                  <a:pt x="127909" y="907026"/>
                  <a:pt x="126210" y="899353"/>
                  <a:pt x="122993" y="892277"/>
                </a:cubicBezTo>
                <a:cubicBezTo>
                  <a:pt x="113895" y="872262"/>
                  <a:pt x="93496" y="833284"/>
                  <a:pt x="93496" y="833284"/>
                </a:cubicBezTo>
                <a:cubicBezTo>
                  <a:pt x="91038" y="820994"/>
                  <a:pt x="88841" y="808648"/>
                  <a:pt x="86122" y="796413"/>
                </a:cubicBezTo>
                <a:cubicBezTo>
                  <a:pt x="83923" y="786519"/>
                  <a:pt x="80414" y="776913"/>
                  <a:pt x="78748" y="766916"/>
                </a:cubicBezTo>
                <a:cubicBezTo>
                  <a:pt x="75490" y="747368"/>
                  <a:pt x="74387" y="727510"/>
                  <a:pt x="71374" y="707923"/>
                </a:cubicBezTo>
                <a:cubicBezTo>
                  <a:pt x="69468" y="695535"/>
                  <a:pt x="66061" y="683415"/>
                  <a:pt x="64000" y="671052"/>
                </a:cubicBezTo>
                <a:cubicBezTo>
                  <a:pt x="53455" y="607784"/>
                  <a:pt x="67244" y="635360"/>
                  <a:pt x="41877" y="597310"/>
                </a:cubicBezTo>
                <a:cubicBezTo>
                  <a:pt x="24930" y="546469"/>
                  <a:pt x="38122" y="564058"/>
                  <a:pt x="12380" y="538316"/>
                </a:cubicBezTo>
                <a:cubicBezTo>
                  <a:pt x="-7632" y="438253"/>
                  <a:pt x="-210" y="490125"/>
                  <a:pt x="12380" y="294968"/>
                </a:cubicBezTo>
                <a:cubicBezTo>
                  <a:pt x="12880" y="287211"/>
                  <a:pt x="16278" y="279798"/>
                  <a:pt x="19754" y="272845"/>
                </a:cubicBezTo>
                <a:cubicBezTo>
                  <a:pt x="23718" y="264918"/>
                  <a:pt x="29587" y="258097"/>
                  <a:pt x="34503" y="250723"/>
                </a:cubicBezTo>
                <a:cubicBezTo>
                  <a:pt x="36961" y="243349"/>
                  <a:pt x="39742" y="236074"/>
                  <a:pt x="41877" y="228600"/>
                </a:cubicBezTo>
                <a:cubicBezTo>
                  <a:pt x="44661" y="218855"/>
                  <a:pt x="44718" y="208168"/>
                  <a:pt x="49251" y="199103"/>
                </a:cubicBezTo>
                <a:cubicBezTo>
                  <a:pt x="52360" y="192885"/>
                  <a:pt x="59084" y="189271"/>
                  <a:pt x="64000" y="184355"/>
                </a:cubicBezTo>
                <a:cubicBezTo>
                  <a:pt x="71709" y="14756"/>
                  <a:pt x="71374" y="76256"/>
                  <a:pt x="71374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74647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44882"/>
            <a:ext cx="4011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4. Les zones de relais: push up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BDC02CB-1131-43F0-B5F9-55F419ADC329}"/>
              </a:ext>
            </a:extLst>
          </p:cNvPr>
          <p:cNvSpPr txBox="1"/>
          <p:nvPr/>
        </p:nvSpPr>
        <p:spPr>
          <a:xfrm>
            <a:off x="2542309" y="1674663"/>
            <a:ext cx="405938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b="1" dirty="0"/>
              <a:t>Exemple de la faille du Levant (faille senestre)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FFFB3C-F0DA-4024-A0DF-F36CC8544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184824">
            <a:off x="715594" y="3308775"/>
            <a:ext cx="4448867" cy="212532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8F5B1B3A-C7DD-4B4D-8B2A-5D4656D05376}"/>
              </a:ext>
            </a:extLst>
          </p:cNvPr>
          <p:cNvGrpSpPr/>
          <p:nvPr/>
        </p:nvGrpSpPr>
        <p:grpSpPr>
          <a:xfrm>
            <a:off x="164860" y="1796227"/>
            <a:ext cx="1895885" cy="1950124"/>
            <a:chOff x="164860" y="1796227"/>
            <a:chExt cx="1895885" cy="1950124"/>
          </a:xfrm>
        </p:grpSpPr>
        <p:graphicFrame>
          <p:nvGraphicFramePr>
            <p:cNvPr id="8" name="Objet 7">
              <a:extLst>
                <a:ext uri="{FF2B5EF4-FFF2-40B4-BE49-F238E27FC236}">
                  <a16:creationId xmlns:a16="http://schemas.microsoft.com/office/drawing/2014/main" id="{66815E61-E568-4108-85AD-D999145213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4860" y="1796227"/>
            <a:ext cx="1895885" cy="1950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0" r:id="rId4" imgW="9765000" imgH="10044360" progId="">
                    <p:embed/>
                  </p:oleObj>
                </mc:Choice>
                <mc:Fallback>
                  <p:oleObj r:id="rId4" imgW="9765000" imgH="10044360" progId="">
                    <p:embed/>
                    <p:pic>
                      <p:nvPicPr>
                        <p:cNvPr id="8" name="Objet 7">
                          <a:extLst>
                            <a:ext uri="{FF2B5EF4-FFF2-40B4-BE49-F238E27FC236}">
                              <a16:creationId xmlns:a16="http://schemas.microsoft.com/office/drawing/2014/main" id="{66815E61-E568-4108-85AD-D999145213A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64860" y="1796227"/>
                          <a:ext cx="1895885" cy="195012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3648BEA-A94F-406D-9803-F0038D85A5E5}"/>
                </a:ext>
              </a:extLst>
            </p:cNvPr>
            <p:cNvSpPr/>
            <p:nvPr/>
          </p:nvSpPr>
          <p:spPr>
            <a:xfrm>
              <a:off x="1033775" y="2718845"/>
              <a:ext cx="103239" cy="2286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7CF9A5A-B834-45D5-BDD6-482B414C1D12}"/>
              </a:ext>
            </a:extLst>
          </p:cNvPr>
          <p:cNvCxnSpPr>
            <a:cxnSpLocks/>
          </p:cNvCxnSpPr>
          <p:nvPr/>
        </p:nvCxnSpPr>
        <p:spPr>
          <a:xfrm>
            <a:off x="1137014" y="2947445"/>
            <a:ext cx="728657" cy="9631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9" name="Picture 5" descr="Le système de faille du Levant et mécanisme au foyer du séisme du 23 avril 1979 (mb = 5,1) [4]. (1) Golfe d’Aqaba, (2) Wadi Araba, (3) vallée du Jourdain, (4) système plissé de l’arc syrien. The Jordan Dead Sea Transform Fault System and the focal mechanism of the mb = 5.1 earthquake of 23 April 1979 [4]. (1) Gulf of Aqaba, (2) Wadi Araba, (3) Jordan Valley, (4) Syrian Arc Fold System. ">
            <a:extLst>
              <a:ext uri="{FF2B5EF4-FFF2-40B4-BE49-F238E27FC236}">
                <a16:creationId xmlns:a16="http://schemas.microsoft.com/office/drawing/2014/main" id="{F5A9430A-519C-45DA-A475-10D4DFEED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796" y="2122045"/>
            <a:ext cx="3409650" cy="458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C0D83DCF-BED5-4972-9FCB-8D8BB17BDC5F}"/>
              </a:ext>
            </a:extLst>
          </p:cNvPr>
          <p:cNvSpPr txBox="1"/>
          <p:nvPr/>
        </p:nvSpPr>
        <p:spPr>
          <a:xfrm>
            <a:off x="3964252" y="6397948"/>
            <a:ext cx="1455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/>
              <a:t>Closson</a:t>
            </a:r>
            <a:r>
              <a:rPr lang="fr-FR" sz="1200" dirty="0"/>
              <a:t> et al. (2003)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ED4BE6-1714-4C6F-B25A-03DD9B032D8E}"/>
              </a:ext>
            </a:extLst>
          </p:cNvPr>
          <p:cNvSpPr/>
          <p:nvPr/>
        </p:nvSpPr>
        <p:spPr>
          <a:xfrm>
            <a:off x="6601690" y="3259394"/>
            <a:ext cx="1089594" cy="84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4486F36-759A-4CDD-AC4B-3C32E1A0F5DA}"/>
              </a:ext>
            </a:extLst>
          </p:cNvPr>
          <p:cNvSpPr/>
          <p:nvPr/>
        </p:nvSpPr>
        <p:spPr>
          <a:xfrm>
            <a:off x="3156155" y="5125065"/>
            <a:ext cx="90189" cy="730045"/>
          </a:xfrm>
          <a:custGeom>
            <a:avLst/>
            <a:gdLst>
              <a:gd name="connsiteX0" fmla="*/ 0 w 90189"/>
              <a:gd name="connsiteY0" fmla="*/ 730045 h 730045"/>
              <a:gd name="connsiteX1" fmla="*/ 7374 w 90189"/>
              <a:gd name="connsiteY1" fmla="*/ 442451 h 730045"/>
              <a:gd name="connsiteX2" fmla="*/ 22122 w 90189"/>
              <a:gd name="connsiteY2" fmla="*/ 398206 h 730045"/>
              <a:gd name="connsiteX3" fmla="*/ 36871 w 90189"/>
              <a:gd name="connsiteY3" fmla="*/ 353961 h 730045"/>
              <a:gd name="connsiteX4" fmla="*/ 44245 w 90189"/>
              <a:gd name="connsiteY4" fmla="*/ 331838 h 730045"/>
              <a:gd name="connsiteX5" fmla="*/ 51619 w 90189"/>
              <a:gd name="connsiteY5" fmla="*/ 294967 h 730045"/>
              <a:gd name="connsiteX6" fmla="*/ 66368 w 90189"/>
              <a:gd name="connsiteY6" fmla="*/ 280219 h 730045"/>
              <a:gd name="connsiteX7" fmla="*/ 73742 w 90189"/>
              <a:gd name="connsiteY7" fmla="*/ 103238 h 730045"/>
              <a:gd name="connsiteX8" fmla="*/ 88490 w 90189"/>
              <a:gd name="connsiteY8" fmla="*/ 81116 h 730045"/>
              <a:gd name="connsiteX9" fmla="*/ 88490 w 90189"/>
              <a:gd name="connsiteY9" fmla="*/ 0 h 73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189" h="730045">
                <a:moveTo>
                  <a:pt x="0" y="730045"/>
                </a:moveTo>
                <a:cubicBezTo>
                  <a:pt x="2458" y="634180"/>
                  <a:pt x="995" y="538135"/>
                  <a:pt x="7374" y="442451"/>
                </a:cubicBezTo>
                <a:cubicBezTo>
                  <a:pt x="8408" y="426939"/>
                  <a:pt x="17206" y="412954"/>
                  <a:pt x="22122" y="398206"/>
                </a:cubicBezTo>
                <a:lnTo>
                  <a:pt x="36871" y="353961"/>
                </a:lnTo>
                <a:cubicBezTo>
                  <a:pt x="39329" y="346587"/>
                  <a:pt x="42721" y="339460"/>
                  <a:pt x="44245" y="331838"/>
                </a:cubicBezTo>
                <a:cubicBezTo>
                  <a:pt x="46703" y="319548"/>
                  <a:pt x="46682" y="306487"/>
                  <a:pt x="51619" y="294967"/>
                </a:cubicBezTo>
                <a:cubicBezTo>
                  <a:pt x="54358" y="288577"/>
                  <a:pt x="61452" y="285135"/>
                  <a:pt x="66368" y="280219"/>
                </a:cubicBezTo>
                <a:cubicBezTo>
                  <a:pt x="68826" y="221225"/>
                  <a:pt x="67222" y="161922"/>
                  <a:pt x="73742" y="103238"/>
                </a:cubicBezTo>
                <a:cubicBezTo>
                  <a:pt x="74721" y="94430"/>
                  <a:pt x="87237" y="89889"/>
                  <a:pt x="88490" y="81116"/>
                </a:cubicBezTo>
                <a:cubicBezTo>
                  <a:pt x="92314" y="54349"/>
                  <a:pt x="88490" y="27039"/>
                  <a:pt x="8849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99D2CE1-F895-4F2E-9B13-E8F45B4B0B57}"/>
              </a:ext>
            </a:extLst>
          </p:cNvPr>
          <p:cNvSpPr/>
          <p:nvPr/>
        </p:nvSpPr>
        <p:spPr>
          <a:xfrm>
            <a:off x="3146541" y="4572000"/>
            <a:ext cx="16988" cy="707923"/>
          </a:xfrm>
          <a:custGeom>
            <a:avLst/>
            <a:gdLst>
              <a:gd name="connsiteX0" fmla="*/ 9614 w 16988"/>
              <a:gd name="connsiteY0" fmla="*/ 707923 h 707923"/>
              <a:gd name="connsiteX1" fmla="*/ 2240 w 16988"/>
              <a:gd name="connsiteY1" fmla="*/ 339213 h 707923"/>
              <a:gd name="connsiteX2" fmla="*/ 16988 w 16988"/>
              <a:gd name="connsiteY2" fmla="*/ 73742 h 707923"/>
              <a:gd name="connsiteX3" fmla="*/ 9614 w 16988"/>
              <a:gd name="connsiteY3" fmla="*/ 0 h 70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8" h="707923">
                <a:moveTo>
                  <a:pt x="9614" y="707923"/>
                </a:moveTo>
                <a:cubicBezTo>
                  <a:pt x="7156" y="585020"/>
                  <a:pt x="2240" y="462141"/>
                  <a:pt x="2240" y="339213"/>
                </a:cubicBezTo>
                <a:cubicBezTo>
                  <a:pt x="2240" y="123872"/>
                  <a:pt x="-8482" y="175624"/>
                  <a:pt x="16988" y="73742"/>
                </a:cubicBezTo>
                <a:lnTo>
                  <a:pt x="9614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72F68BE6-BB8F-47C5-9689-02E6CFBFC58C}"/>
              </a:ext>
            </a:extLst>
          </p:cNvPr>
          <p:cNvSpPr/>
          <p:nvPr/>
        </p:nvSpPr>
        <p:spPr>
          <a:xfrm>
            <a:off x="3084781" y="2706329"/>
            <a:ext cx="171960" cy="1909916"/>
          </a:xfrm>
          <a:custGeom>
            <a:avLst/>
            <a:gdLst>
              <a:gd name="connsiteX0" fmla="*/ 34503 w 171960"/>
              <a:gd name="connsiteY0" fmla="*/ 1909916 h 1909916"/>
              <a:gd name="connsiteX1" fmla="*/ 34503 w 171960"/>
              <a:gd name="connsiteY1" fmla="*/ 1836174 h 1909916"/>
              <a:gd name="connsiteX2" fmla="*/ 19754 w 171960"/>
              <a:gd name="connsiteY2" fmla="*/ 1622323 h 1909916"/>
              <a:gd name="connsiteX3" fmla="*/ 12380 w 171960"/>
              <a:gd name="connsiteY3" fmla="*/ 1600200 h 1909916"/>
              <a:gd name="connsiteX4" fmla="*/ 19754 w 171960"/>
              <a:gd name="connsiteY4" fmla="*/ 1541206 h 1909916"/>
              <a:gd name="connsiteX5" fmla="*/ 41877 w 171960"/>
              <a:gd name="connsiteY5" fmla="*/ 1496961 h 1909916"/>
              <a:gd name="connsiteX6" fmla="*/ 49251 w 171960"/>
              <a:gd name="connsiteY6" fmla="*/ 1474839 h 1909916"/>
              <a:gd name="connsiteX7" fmla="*/ 64000 w 171960"/>
              <a:gd name="connsiteY7" fmla="*/ 1445342 h 1909916"/>
              <a:gd name="connsiteX8" fmla="*/ 78748 w 171960"/>
              <a:gd name="connsiteY8" fmla="*/ 1401097 h 1909916"/>
              <a:gd name="connsiteX9" fmla="*/ 86122 w 171960"/>
              <a:gd name="connsiteY9" fmla="*/ 1356852 h 1909916"/>
              <a:gd name="connsiteX10" fmla="*/ 100871 w 171960"/>
              <a:gd name="connsiteY10" fmla="*/ 1334729 h 1909916"/>
              <a:gd name="connsiteX11" fmla="*/ 115619 w 171960"/>
              <a:gd name="connsiteY11" fmla="*/ 1275736 h 1909916"/>
              <a:gd name="connsiteX12" fmla="*/ 130367 w 171960"/>
              <a:gd name="connsiteY12" fmla="*/ 1231490 h 1909916"/>
              <a:gd name="connsiteX13" fmla="*/ 137742 w 171960"/>
              <a:gd name="connsiteY13" fmla="*/ 1209368 h 1909916"/>
              <a:gd name="connsiteX14" fmla="*/ 152490 w 171960"/>
              <a:gd name="connsiteY14" fmla="*/ 1194619 h 1909916"/>
              <a:gd name="connsiteX15" fmla="*/ 159864 w 171960"/>
              <a:gd name="connsiteY15" fmla="*/ 995516 h 1909916"/>
              <a:gd name="connsiteX16" fmla="*/ 145116 w 171960"/>
              <a:gd name="connsiteY16" fmla="*/ 936523 h 1909916"/>
              <a:gd name="connsiteX17" fmla="*/ 130367 w 171960"/>
              <a:gd name="connsiteY17" fmla="*/ 914400 h 1909916"/>
              <a:gd name="connsiteX18" fmla="*/ 122993 w 171960"/>
              <a:gd name="connsiteY18" fmla="*/ 892277 h 1909916"/>
              <a:gd name="connsiteX19" fmla="*/ 93496 w 171960"/>
              <a:gd name="connsiteY19" fmla="*/ 833284 h 1909916"/>
              <a:gd name="connsiteX20" fmla="*/ 86122 w 171960"/>
              <a:gd name="connsiteY20" fmla="*/ 796413 h 1909916"/>
              <a:gd name="connsiteX21" fmla="*/ 78748 w 171960"/>
              <a:gd name="connsiteY21" fmla="*/ 766916 h 1909916"/>
              <a:gd name="connsiteX22" fmla="*/ 71374 w 171960"/>
              <a:gd name="connsiteY22" fmla="*/ 707923 h 1909916"/>
              <a:gd name="connsiteX23" fmla="*/ 64000 w 171960"/>
              <a:gd name="connsiteY23" fmla="*/ 671052 h 1909916"/>
              <a:gd name="connsiteX24" fmla="*/ 41877 w 171960"/>
              <a:gd name="connsiteY24" fmla="*/ 597310 h 1909916"/>
              <a:gd name="connsiteX25" fmla="*/ 12380 w 171960"/>
              <a:gd name="connsiteY25" fmla="*/ 538316 h 1909916"/>
              <a:gd name="connsiteX26" fmla="*/ 12380 w 171960"/>
              <a:gd name="connsiteY26" fmla="*/ 294968 h 1909916"/>
              <a:gd name="connsiteX27" fmla="*/ 19754 w 171960"/>
              <a:gd name="connsiteY27" fmla="*/ 272845 h 1909916"/>
              <a:gd name="connsiteX28" fmla="*/ 34503 w 171960"/>
              <a:gd name="connsiteY28" fmla="*/ 250723 h 1909916"/>
              <a:gd name="connsiteX29" fmla="*/ 41877 w 171960"/>
              <a:gd name="connsiteY29" fmla="*/ 228600 h 1909916"/>
              <a:gd name="connsiteX30" fmla="*/ 49251 w 171960"/>
              <a:gd name="connsiteY30" fmla="*/ 199103 h 1909916"/>
              <a:gd name="connsiteX31" fmla="*/ 64000 w 171960"/>
              <a:gd name="connsiteY31" fmla="*/ 184355 h 1909916"/>
              <a:gd name="connsiteX32" fmla="*/ 71374 w 171960"/>
              <a:gd name="connsiteY32" fmla="*/ 0 h 19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71960" h="1909916">
                <a:moveTo>
                  <a:pt x="34503" y="1909916"/>
                </a:moveTo>
                <a:cubicBezTo>
                  <a:pt x="48992" y="1837468"/>
                  <a:pt x="39678" y="1908622"/>
                  <a:pt x="34503" y="1836174"/>
                </a:cubicBezTo>
                <a:cubicBezTo>
                  <a:pt x="28842" y="1756918"/>
                  <a:pt x="35809" y="1694568"/>
                  <a:pt x="19754" y="1622323"/>
                </a:cubicBezTo>
                <a:cubicBezTo>
                  <a:pt x="18068" y="1614735"/>
                  <a:pt x="14838" y="1607574"/>
                  <a:pt x="12380" y="1600200"/>
                </a:cubicBezTo>
                <a:cubicBezTo>
                  <a:pt x="14838" y="1580535"/>
                  <a:pt x="16209" y="1560704"/>
                  <a:pt x="19754" y="1541206"/>
                </a:cubicBezTo>
                <a:cubicBezTo>
                  <a:pt x="25049" y="1512085"/>
                  <a:pt x="28385" y="1523946"/>
                  <a:pt x="41877" y="1496961"/>
                </a:cubicBezTo>
                <a:cubicBezTo>
                  <a:pt x="45353" y="1490009"/>
                  <a:pt x="46189" y="1481983"/>
                  <a:pt x="49251" y="1474839"/>
                </a:cubicBezTo>
                <a:cubicBezTo>
                  <a:pt x="53581" y="1464735"/>
                  <a:pt x="59917" y="1455549"/>
                  <a:pt x="64000" y="1445342"/>
                </a:cubicBezTo>
                <a:cubicBezTo>
                  <a:pt x="69774" y="1430908"/>
                  <a:pt x="78748" y="1401097"/>
                  <a:pt x="78748" y="1401097"/>
                </a:cubicBezTo>
                <a:cubicBezTo>
                  <a:pt x="81206" y="1386349"/>
                  <a:pt x="81394" y="1371036"/>
                  <a:pt x="86122" y="1356852"/>
                </a:cubicBezTo>
                <a:cubicBezTo>
                  <a:pt x="88925" y="1348444"/>
                  <a:pt x="97842" y="1343058"/>
                  <a:pt x="100871" y="1334729"/>
                </a:cubicBezTo>
                <a:cubicBezTo>
                  <a:pt x="107798" y="1315680"/>
                  <a:pt x="109209" y="1294965"/>
                  <a:pt x="115619" y="1275736"/>
                </a:cubicBezTo>
                <a:lnTo>
                  <a:pt x="130367" y="1231490"/>
                </a:lnTo>
                <a:cubicBezTo>
                  <a:pt x="132825" y="1224116"/>
                  <a:pt x="132246" y="1214865"/>
                  <a:pt x="137742" y="1209368"/>
                </a:cubicBezTo>
                <a:lnTo>
                  <a:pt x="152490" y="1194619"/>
                </a:lnTo>
                <a:cubicBezTo>
                  <a:pt x="182359" y="1105009"/>
                  <a:pt x="172034" y="1153732"/>
                  <a:pt x="159864" y="995516"/>
                </a:cubicBezTo>
                <a:cubicBezTo>
                  <a:pt x="159099" y="985572"/>
                  <a:pt x="151409" y="949110"/>
                  <a:pt x="145116" y="936523"/>
                </a:cubicBezTo>
                <a:cubicBezTo>
                  <a:pt x="141152" y="928596"/>
                  <a:pt x="135283" y="921774"/>
                  <a:pt x="130367" y="914400"/>
                </a:cubicBezTo>
                <a:cubicBezTo>
                  <a:pt x="127909" y="907026"/>
                  <a:pt x="126210" y="899353"/>
                  <a:pt x="122993" y="892277"/>
                </a:cubicBezTo>
                <a:cubicBezTo>
                  <a:pt x="113895" y="872262"/>
                  <a:pt x="93496" y="833284"/>
                  <a:pt x="93496" y="833284"/>
                </a:cubicBezTo>
                <a:cubicBezTo>
                  <a:pt x="91038" y="820994"/>
                  <a:pt x="88841" y="808648"/>
                  <a:pt x="86122" y="796413"/>
                </a:cubicBezTo>
                <a:cubicBezTo>
                  <a:pt x="83923" y="786519"/>
                  <a:pt x="80414" y="776913"/>
                  <a:pt x="78748" y="766916"/>
                </a:cubicBezTo>
                <a:cubicBezTo>
                  <a:pt x="75490" y="747368"/>
                  <a:pt x="74387" y="727510"/>
                  <a:pt x="71374" y="707923"/>
                </a:cubicBezTo>
                <a:cubicBezTo>
                  <a:pt x="69468" y="695535"/>
                  <a:pt x="66061" y="683415"/>
                  <a:pt x="64000" y="671052"/>
                </a:cubicBezTo>
                <a:cubicBezTo>
                  <a:pt x="53455" y="607784"/>
                  <a:pt x="67244" y="635360"/>
                  <a:pt x="41877" y="597310"/>
                </a:cubicBezTo>
                <a:cubicBezTo>
                  <a:pt x="24930" y="546469"/>
                  <a:pt x="38122" y="564058"/>
                  <a:pt x="12380" y="538316"/>
                </a:cubicBezTo>
                <a:cubicBezTo>
                  <a:pt x="-7632" y="438253"/>
                  <a:pt x="-210" y="490125"/>
                  <a:pt x="12380" y="294968"/>
                </a:cubicBezTo>
                <a:cubicBezTo>
                  <a:pt x="12880" y="287211"/>
                  <a:pt x="16278" y="279798"/>
                  <a:pt x="19754" y="272845"/>
                </a:cubicBezTo>
                <a:cubicBezTo>
                  <a:pt x="23718" y="264918"/>
                  <a:pt x="29587" y="258097"/>
                  <a:pt x="34503" y="250723"/>
                </a:cubicBezTo>
                <a:cubicBezTo>
                  <a:pt x="36961" y="243349"/>
                  <a:pt x="39742" y="236074"/>
                  <a:pt x="41877" y="228600"/>
                </a:cubicBezTo>
                <a:cubicBezTo>
                  <a:pt x="44661" y="218855"/>
                  <a:pt x="44718" y="208168"/>
                  <a:pt x="49251" y="199103"/>
                </a:cubicBezTo>
                <a:cubicBezTo>
                  <a:pt x="52360" y="192885"/>
                  <a:pt x="59084" y="189271"/>
                  <a:pt x="64000" y="184355"/>
                </a:cubicBezTo>
                <a:cubicBezTo>
                  <a:pt x="71709" y="14756"/>
                  <a:pt x="71374" y="76256"/>
                  <a:pt x="71374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36DBB1-F8F5-4A53-A14E-73679F6B58D5}"/>
              </a:ext>
            </a:extLst>
          </p:cNvPr>
          <p:cNvSpPr/>
          <p:nvPr/>
        </p:nvSpPr>
        <p:spPr>
          <a:xfrm>
            <a:off x="2701547" y="3738716"/>
            <a:ext cx="857949" cy="6489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71380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984159" y="829384"/>
            <a:ext cx="5442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Les grands types de zones de convergence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8070417-0484-4E09-AF7E-0A3C06D297C9}"/>
              </a:ext>
            </a:extLst>
          </p:cNvPr>
          <p:cNvSpPr txBox="1"/>
          <p:nvPr/>
        </p:nvSpPr>
        <p:spPr>
          <a:xfrm>
            <a:off x="2685793" y="1244882"/>
            <a:ext cx="4011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4. Les zones de relais: push up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595820A-7553-45AB-BA53-6909A7258B6D}"/>
              </a:ext>
            </a:extLst>
          </p:cNvPr>
          <p:cNvSpPr txBox="1"/>
          <p:nvPr/>
        </p:nvSpPr>
        <p:spPr>
          <a:xfrm>
            <a:off x="7683854" y="2013217"/>
            <a:ext cx="9839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Source: IPGP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BDC02CB-1131-43F0-B5F9-55F419ADC329}"/>
              </a:ext>
            </a:extLst>
          </p:cNvPr>
          <p:cNvSpPr txBox="1"/>
          <p:nvPr/>
        </p:nvSpPr>
        <p:spPr>
          <a:xfrm>
            <a:off x="2542309" y="1674663"/>
            <a:ext cx="405938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600" b="1" dirty="0"/>
              <a:t>Exemple de la faille du Levant (faille senestre)</a:t>
            </a:r>
          </a:p>
        </p:txBody>
      </p:sp>
      <p:pic>
        <p:nvPicPr>
          <p:cNvPr id="41986" name="Picture 2" descr="Image - Carte du Liban">
            <a:extLst>
              <a:ext uri="{FF2B5EF4-FFF2-40B4-BE49-F238E27FC236}">
                <a16:creationId xmlns:a16="http://schemas.microsoft.com/office/drawing/2014/main" id="{D1BA4F50-0EBF-4ABA-846B-C0A509072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04" y="2290216"/>
            <a:ext cx="4378875" cy="442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122DB96-0D6B-456D-8B67-21FBEB69840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E1DE0B1-69DD-4BE8-8748-74C648936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184824">
            <a:off x="715594" y="3308775"/>
            <a:ext cx="4448867" cy="212532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CBB9B377-5BF6-4241-9F61-DD47441AF81B}"/>
              </a:ext>
            </a:extLst>
          </p:cNvPr>
          <p:cNvGrpSpPr/>
          <p:nvPr/>
        </p:nvGrpSpPr>
        <p:grpSpPr>
          <a:xfrm>
            <a:off x="164860" y="1796227"/>
            <a:ext cx="1895885" cy="1950124"/>
            <a:chOff x="164860" y="1796227"/>
            <a:chExt cx="1895885" cy="1950124"/>
          </a:xfrm>
        </p:grpSpPr>
        <p:graphicFrame>
          <p:nvGraphicFramePr>
            <p:cNvPr id="15" name="Objet 14">
              <a:extLst>
                <a:ext uri="{FF2B5EF4-FFF2-40B4-BE49-F238E27FC236}">
                  <a16:creationId xmlns:a16="http://schemas.microsoft.com/office/drawing/2014/main" id="{E86A0ED8-474D-4B86-8B3C-0C8D238307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4860" y="1796227"/>
            <a:ext cx="1895885" cy="1950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013" r:id="rId5" imgW="9765000" imgH="10044360" progId="">
                    <p:embed/>
                  </p:oleObj>
                </mc:Choice>
                <mc:Fallback>
                  <p:oleObj r:id="rId5" imgW="9765000" imgH="10044360" progId="">
                    <p:embed/>
                    <p:pic>
                      <p:nvPicPr>
                        <p:cNvPr id="8" name="Objet 7">
                          <a:extLst>
                            <a:ext uri="{FF2B5EF4-FFF2-40B4-BE49-F238E27FC236}">
                              <a16:creationId xmlns:a16="http://schemas.microsoft.com/office/drawing/2014/main" id="{66815E61-E568-4108-85AD-D999145213A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64860" y="1796227"/>
                          <a:ext cx="1895885" cy="195012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9ACDA0B-F713-4941-B272-949FB57B9A20}"/>
                </a:ext>
              </a:extLst>
            </p:cNvPr>
            <p:cNvSpPr/>
            <p:nvPr/>
          </p:nvSpPr>
          <p:spPr>
            <a:xfrm>
              <a:off x="1033775" y="2718845"/>
              <a:ext cx="103239" cy="2286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55ACFB65-6ED3-43DC-A3C1-B99133F2B06C}"/>
              </a:ext>
            </a:extLst>
          </p:cNvPr>
          <p:cNvCxnSpPr>
            <a:cxnSpLocks/>
          </p:cNvCxnSpPr>
          <p:nvPr/>
        </p:nvCxnSpPr>
        <p:spPr>
          <a:xfrm>
            <a:off x="1137014" y="2947445"/>
            <a:ext cx="728657" cy="9631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F0E9E81F-9AB2-4629-8B36-00A849A1A913}"/>
              </a:ext>
            </a:extLst>
          </p:cNvPr>
          <p:cNvSpPr/>
          <p:nvPr/>
        </p:nvSpPr>
        <p:spPr>
          <a:xfrm>
            <a:off x="3156155" y="5125065"/>
            <a:ext cx="90189" cy="730045"/>
          </a:xfrm>
          <a:custGeom>
            <a:avLst/>
            <a:gdLst>
              <a:gd name="connsiteX0" fmla="*/ 0 w 90189"/>
              <a:gd name="connsiteY0" fmla="*/ 730045 h 730045"/>
              <a:gd name="connsiteX1" fmla="*/ 7374 w 90189"/>
              <a:gd name="connsiteY1" fmla="*/ 442451 h 730045"/>
              <a:gd name="connsiteX2" fmla="*/ 22122 w 90189"/>
              <a:gd name="connsiteY2" fmla="*/ 398206 h 730045"/>
              <a:gd name="connsiteX3" fmla="*/ 36871 w 90189"/>
              <a:gd name="connsiteY3" fmla="*/ 353961 h 730045"/>
              <a:gd name="connsiteX4" fmla="*/ 44245 w 90189"/>
              <a:gd name="connsiteY4" fmla="*/ 331838 h 730045"/>
              <a:gd name="connsiteX5" fmla="*/ 51619 w 90189"/>
              <a:gd name="connsiteY5" fmla="*/ 294967 h 730045"/>
              <a:gd name="connsiteX6" fmla="*/ 66368 w 90189"/>
              <a:gd name="connsiteY6" fmla="*/ 280219 h 730045"/>
              <a:gd name="connsiteX7" fmla="*/ 73742 w 90189"/>
              <a:gd name="connsiteY7" fmla="*/ 103238 h 730045"/>
              <a:gd name="connsiteX8" fmla="*/ 88490 w 90189"/>
              <a:gd name="connsiteY8" fmla="*/ 81116 h 730045"/>
              <a:gd name="connsiteX9" fmla="*/ 88490 w 90189"/>
              <a:gd name="connsiteY9" fmla="*/ 0 h 73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0189" h="730045">
                <a:moveTo>
                  <a:pt x="0" y="730045"/>
                </a:moveTo>
                <a:cubicBezTo>
                  <a:pt x="2458" y="634180"/>
                  <a:pt x="995" y="538135"/>
                  <a:pt x="7374" y="442451"/>
                </a:cubicBezTo>
                <a:cubicBezTo>
                  <a:pt x="8408" y="426939"/>
                  <a:pt x="17206" y="412954"/>
                  <a:pt x="22122" y="398206"/>
                </a:cubicBezTo>
                <a:lnTo>
                  <a:pt x="36871" y="353961"/>
                </a:lnTo>
                <a:cubicBezTo>
                  <a:pt x="39329" y="346587"/>
                  <a:pt x="42721" y="339460"/>
                  <a:pt x="44245" y="331838"/>
                </a:cubicBezTo>
                <a:cubicBezTo>
                  <a:pt x="46703" y="319548"/>
                  <a:pt x="46682" y="306487"/>
                  <a:pt x="51619" y="294967"/>
                </a:cubicBezTo>
                <a:cubicBezTo>
                  <a:pt x="54358" y="288577"/>
                  <a:pt x="61452" y="285135"/>
                  <a:pt x="66368" y="280219"/>
                </a:cubicBezTo>
                <a:cubicBezTo>
                  <a:pt x="68826" y="221225"/>
                  <a:pt x="67222" y="161922"/>
                  <a:pt x="73742" y="103238"/>
                </a:cubicBezTo>
                <a:cubicBezTo>
                  <a:pt x="74721" y="94430"/>
                  <a:pt x="87237" y="89889"/>
                  <a:pt x="88490" y="81116"/>
                </a:cubicBezTo>
                <a:cubicBezTo>
                  <a:pt x="92314" y="54349"/>
                  <a:pt x="88490" y="27039"/>
                  <a:pt x="88490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672765D-104C-4BE8-A4E4-623D10BA1A78}"/>
              </a:ext>
            </a:extLst>
          </p:cNvPr>
          <p:cNvSpPr/>
          <p:nvPr/>
        </p:nvSpPr>
        <p:spPr>
          <a:xfrm>
            <a:off x="3146541" y="4572000"/>
            <a:ext cx="16988" cy="707923"/>
          </a:xfrm>
          <a:custGeom>
            <a:avLst/>
            <a:gdLst>
              <a:gd name="connsiteX0" fmla="*/ 9614 w 16988"/>
              <a:gd name="connsiteY0" fmla="*/ 707923 h 707923"/>
              <a:gd name="connsiteX1" fmla="*/ 2240 w 16988"/>
              <a:gd name="connsiteY1" fmla="*/ 339213 h 707923"/>
              <a:gd name="connsiteX2" fmla="*/ 16988 w 16988"/>
              <a:gd name="connsiteY2" fmla="*/ 73742 h 707923"/>
              <a:gd name="connsiteX3" fmla="*/ 9614 w 16988"/>
              <a:gd name="connsiteY3" fmla="*/ 0 h 70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88" h="707923">
                <a:moveTo>
                  <a:pt x="9614" y="707923"/>
                </a:moveTo>
                <a:cubicBezTo>
                  <a:pt x="7156" y="585020"/>
                  <a:pt x="2240" y="462141"/>
                  <a:pt x="2240" y="339213"/>
                </a:cubicBezTo>
                <a:cubicBezTo>
                  <a:pt x="2240" y="123872"/>
                  <a:pt x="-8482" y="175624"/>
                  <a:pt x="16988" y="73742"/>
                </a:cubicBezTo>
                <a:lnTo>
                  <a:pt x="9614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49B26CAF-80DE-4F4E-A38C-32C54416FA1B}"/>
              </a:ext>
            </a:extLst>
          </p:cNvPr>
          <p:cNvSpPr/>
          <p:nvPr/>
        </p:nvSpPr>
        <p:spPr>
          <a:xfrm>
            <a:off x="3084781" y="2706329"/>
            <a:ext cx="171960" cy="1909916"/>
          </a:xfrm>
          <a:custGeom>
            <a:avLst/>
            <a:gdLst>
              <a:gd name="connsiteX0" fmla="*/ 34503 w 171960"/>
              <a:gd name="connsiteY0" fmla="*/ 1909916 h 1909916"/>
              <a:gd name="connsiteX1" fmla="*/ 34503 w 171960"/>
              <a:gd name="connsiteY1" fmla="*/ 1836174 h 1909916"/>
              <a:gd name="connsiteX2" fmla="*/ 19754 w 171960"/>
              <a:gd name="connsiteY2" fmla="*/ 1622323 h 1909916"/>
              <a:gd name="connsiteX3" fmla="*/ 12380 w 171960"/>
              <a:gd name="connsiteY3" fmla="*/ 1600200 h 1909916"/>
              <a:gd name="connsiteX4" fmla="*/ 19754 w 171960"/>
              <a:gd name="connsiteY4" fmla="*/ 1541206 h 1909916"/>
              <a:gd name="connsiteX5" fmla="*/ 41877 w 171960"/>
              <a:gd name="connsiteY5" fmla="*/ 1496961 h 1909916"/>
              <a:gd name="connsiteX6" fmla="*/ 49251 w 171960"/>
              <a:gd name="connsiteY6" fmla="*/ 1474839 h 1909916"/>
              <a:gd name="connsiteX7" fmla="*/ 64000 w 171960"/>
              <a:gd name="connsiteY7" fmla="*/ 1445342 h 1909916"/>
              <a:gd name="connsiteX8" fmla="*/ 78748 w 171960"/>
              <a:gd name="connsiteY8" fmla="*/ 1401097 h 1909916"/>
              <a:gd name="connsiteX9" fmla="*/ 86122 w 171960"/>
              <a:gd name="connsiteY9" fmla="*/ 1356852 h 1909916"/>
              <a:gd name="connsiteX10" fmla="*/ 100871 w 171960"/>
              <a:gd name="connsiteY10" fmla="*/ 1334729 h 1909916"/>
              <a:gd name="connsiteX11" fmla="*/ 115619 w 171960"/>
              <a:gd name="connsiteY11" fmla="*/ 1275736 h 1909916"/>
              <a:gd name="connsiteX12" fmla="*/ 130367 w 171960"/>
              <a:gd name="connsiteY12" fmla="*/ 1231490 h 1909916"/>
              <a:gd name="connsiteX13" fmla="*/ 137742 w 171960"/>
              <a:gd name="connsiteY13" fmla="*/ 1209368 h 1909916"/>
              <a:gd name="connsiteX14" fmla="*/ 152490 w 171960"/>
              <a:gd name="connsiteY14" fmla="*/ 1194619 h 1909916"/>
              <a:gd name="connsiteX15" fmla="*/ 159864 w 171960"/>
              <a:gd name="connsiteY15" fmla="*/ 995516 h 1909916"/>
              <a:gd name="connsiteX16" fmla="*/ 145116 w 171960"/>
              <a:gd name="connsiteY16" fmla="*/ 936523 h 1909916"/>
              <a:gd name="connsiteX17" fmla="*/ 130367 w 171960"/>
              <a:gd name="connsiteY17" fmla="*/ 914400 h 1909916"/>
              <a:gd name="connsiteX18" fmla="*/ 122993 w 171960"/>
              <a:gd name="connsiteY18" fmla="*/ 892277 h 1909916"/>
              <a:gd name="connsiteX19" fmla="*/ 93496 w 171960"/>
              <a:gd name="connsiteY19" fmla="*/ 833284 h 1909916"/>
              <a:gd name="connsiteX20" fmla="*/ 86122 w 171960"/>
              <a:gd name="connsiteY20" fmla="*/ 796413 h 1909916"/>
              <a:gd name="connsiteX21" fmla="*/ 78748 w 171960"/>
              <a:gd name="connsiteY21" fmla="*/ 766916 h 1909916"/>
              <a:gd name="connsiteX22" fmla="*/ 71374 w 171960"/>
              <a:gd name="connsiteY22" fmla="*/ 707923 h 1909916"/>
              <a:gd name="connsiteX23" fmla="*/ 64000 w 171960"/>
              <a:gd name="connsiteY23" fmla="*/ 671052 h 1909916"/>
              <a:gd name="connsiteX24" fmla="*/ 41877 w 171960"/>
              <a:gd name="connsiteY24" fmla="*/ 597310 h 1909916"/>
              <a:gd name="connsiteX25" fmla="*/ 12380 w 171960"/>
              <a:gd name="connsiteY25" fmla="*/ 538316 h 1909916"/>
              <a:gd name="connsiteX26" fmla="*/ 12380 w 171960"/>
              <a:gd name="connsiteY26" fmla="*/ 294968 h 1909916"/>
              <a:gd name="connsiteX27" fmla="*/ 19754 w 171960"/>
              <a:gd name="connsiteY27" fmla="*/ 272845 h 1909916"/>
              <a:gd name="connsiteX28" fmla="*/ 34503 w 171960"/>
              <a:gd name="connsiteY28" fmla="*/ 250723 h 1909916"/>
              <a:gd name="connsiteX29" fmla="*/ 41877 w 171960"/>
              <a:gd name="connsiteY29" fmla="*/ 228600 h 1909916"/>
              <a:gd name="connsiteX30" fmla="*/ 49251 w 171960"/>
              <a:gd name="connsiteY30" fmla="*/ 199103 h 1909916"/>
              <a:gd name="connsiteX31" fmla="*/ 64000 w 171960"/>
              <a:gd name="connsiteY31" fmla="*/ 184355 h 1909916"/>
              <a:gd name="connsiteX32" fmla="*/ 71374 w 171960"/>
              <a:gd name="connsiteY32" fmla="*/ 0 h 1909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71960" h="1909916">
                <a:moveTo>
                  <a:pt x="34503" y="1909916"/>
                </a:moveTo>
                <a:cubicBezTo>
                  <a:pt x="48992" y="1837468"/>
                  <a:pt x="39678" y="1908622"/>
                  <a:pt x="34503" y="1836174"/>
                </a:cubicBezTo>
                <a:cubicBezTo>
                  <a:pt x="28842" y="1756918"/>
                  <a:pt x="35809" y="1694568"/>
                  <a:pt x="19754" y="1622323"/>
                </a:cubicBezTo>
                <a:cubicBezTo>
                  <a:pt x="18068" y="1614735"/>
                  <a:pt x="14838" y="1607574"/>
                  <a:pt x="12380" y="1600200"/>
                </a:cubicBezTo>
                <a:cubicBezTo>
                  <a:pt x="14838" y="1580535"/>
                  <a:pt x="16209" y="1560704"/>
                  <a:pt x="19754" y="1541206"/>
                </a:cubicBezTo>
                <a:cubicBezTo>
                  <a:pt x="25049" y="1512085"/>
                  <a:pt x="28385" y="1523946"/>
                  <a:pt x="41877" y="1496961"/>
                </a:cubicBezTo>
                <a:cubicBezTo>
                  <a:pt x="45353" y="1490009"/>
                  <a:pt x="46189" y="1481983"/>
                  <a:pt x="49251" y="1474839"/>
                </a:cubicBezTo>
                <a:cubicBezTo>
                  <a:pt x="53581" y="1464735"/>
                  <a:pt x="59917" y="1455549"/>
                  <a:pt x="64000" y="1445342"/>
                </a:cubicBezTo>
                <a:cubicBezTo>
                  <a:pt x="69774" y="1430908"/>
                  <a:pt x="78748" y="1401097"/>
                  <a:pt x="78748" y="1401097"/>
                </a:cubicBezTo>
                <a:cubicBezTo>
                  <a:pt x="81206" y="1386349"/>
                  <a:pt x="81394" y="1371036"/>
                  <a:pt x="86122" y="1356852"/>
                </a:cubicBezTo>
                <a:cubicBezTo>
                  <a:pt x="88925" y="1348444"/>
                  <a:pt x="97842" y="1343058"/>
                  <a:pt x="100871" y="1334729"/>
                </a:cubicBezTo>
                <a:cubicBezTo>
                  <a:pt x="107798" y="1315680"/>
                  <a:pt x="109209" y="1294965"/>
                  <a:pt x="115619" y="1275736"/>
                </a:cubicBezTo>
                <a:lnTo>
                  <a:pt x="130367" y="1231490"/>
                </a:lnTo>
                <a:cubicBezTo>
                  <a:pt x="132825" y="1224116"/>
                  <a:pt x="132246" y="1214865"/>
                  <a:pt x="137742" y="1209368"/>
                </a:cubicBezTo>
                <a:lnTo>
                  <a:pt x="152490" y="1194619"/>
                </a:lnTo>
                <a:cubicBezTo>
                  <a:pt x="182359" y="1105009"/>
                  <a:pt x="172034" y="1153732"/>
                  <a:pt x="159864" y="995516"/>
                </a:cubicBezTo>
                <a:cubicBezTo>
                  <a:pt x="159099" y="985572"/>
                  <a:pt x="151409" y="949110"/>
                  <a:pt x="145116" y="936523"/>
                </a:cubicBezTo>
                <a:cubicBezTo>
                  <a:pt x="141152" y="928596"/>
                  <a:pt x="135283" y="921774"/>
                  <a:pt x="130367" y="914400"/>
                </a:cubicBezTo>
                <a:cubicBezTo>
                  <a:pt x="127909" y="907026"/>
                  <a:pt x="126210" y="899353"/>
                  <a:pt x="122993" y="892277"/>
                </a:cubicBezTo>
                <a:cubicBezTo>
                  <a:pt x="113895" y="872262"/>
                  <a:pt x="93496" y="833284"/>
                  <a:pt x="93496" y="833284"/>
                </a:cubicBezTo>
                <a:cubicBezTo>
                  <a:pt x="91038" y="820994"/>
                  <a:pt x="88841" y="808648"/>
                  <a:pt x="86122" y="796413"/>
                </a:cubicBezTo>
                <a:cubicBezTo>
                  <a:pt x="83923" y="786519"/>
                  <a:pt x="80414" y="776913"/>
                  <a:pt x="78748" y="766916"/>
                </a:cubicBezTo>
                <a:cubicBezTo>
                  <a:pt x="75490" y="747368"/>
                  <a:pt x="74387" y="727510"/>
                  <a:pt x="71374" y="707923"/>
                </a:cubicBezTo>
                <a:cubicBezTo>
                  <a:pt x="69468" y="695535"/>
                  <a:pt x="66061" y="683415"/>
                  <a:pt x="64000" y="671052"/>
                </a:cubicBezTo>
                <a:cubicBezTo>
                  <a:pt x="53455" y="607784"/>
                  <a:pt x="67244" y="635360"/>
                  <a:pt x="41877" y="597310"/>
                </a:cubicBezTo>
                <a:cubicBezTo>
                  <a:pt x="24930" y="546469"/>
                  <a:pt x="38122" y="564058"/>
                  <a:pt x="12380" y="538316"/>
                </a:cubicBezTo>
                <a:cubicBezTo>
                  <a:pt x="-7632" y="438253"/>
                  <a:pt x="-210" y="490125"/>
                  <a:pt x="12380" y="294968"/>
                </a:cubicBezTo>
                <a:cubicBezTo>
                  <a:pt x="12880" y="287211"/>
                  <a:pt x="16278" y="279798"/>
                  <a:pt x="19754" y="272845"/>
                </a:cubicBezTo>
                <a:cubicBezTo>
                  <a:pt x="23718" y="264918"/>
                  <a:pt x="29587" y="258097"/>
                  <a:pt x="34503" y="250723"/>
                </a:cubicBezTo>
                <a:cubicBezTo>
                  <a:pt x="36961" y="243349"/>
                  <a:pt x="39742" y="236074"/>
                  <a:pt x="41877" y="228600"/>
                </a:cubicBezTo>
                <a:cubicBezTo>
                  <a:pt x="44661" y="218855"/>
                  <a:pt x="44718" y="208168"/>
                  <a:pt x="49251" y="199103"/>
                </a:cubicBezTo>
                <a:cubicBezTo>
                  <a:pt x="52360" y="192885"/>
                  <a:pt x="59084" y="189271"/>
                  <a:pt x="64000" y="184355"/>
                </a:cubicBezTo>
                <a:cubicBezTo>
                  <a:pt x="71709" y="14756"/>
                  <a:pt x="71374" y="76256"/>
                  <a:pt x="71374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BEADC3-571D-4E49-ACD2-92E387032F02}"/>
              </a:ext>
            </a:extLst>
          </p:cNvPr>
          <p:cNvSpPr/>
          <p:nvPr/>
        </p:nvSpPr>
        <p:spPr>
          <a:xfrm>
            <a:off x="2701547" y="3738716"/>
            <a:ext cx="857949" cy="6489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66803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4B1FE0A-7DE3-4C73-A134-122436D7A83D}"/>
              </a:ext>
            </a:extLst>
          </p:cNvPr>
          <p:cNvSpPr txBox="1"/>
          <p:nvPr/>
        </p:nvSpPr>
        <p:spPr>
          <a:xfrm>
            <a:off x="418501" y="183053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X - Origine et distribution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1072C9-A0A7-4FDB-B176-942F206267D3}"/>
              </a:ext>
            </a:extLst>
          </p:cNvPr>
          <p:cNvSpPr/>
          <p:nvPr/>
        </p:nvSpPr>
        <p:spPr>
          <a:xfrm>
            <a:off x="1731146" y="3746351"/>
            <a:ext cx="50602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A08E67-60BA-4954-B6C6-047BC17FA68E}"/>
              </a:ext>
            </a:extLst>
          </p:cNvPr>
          <p:cNvSpPr txBox="1"/>
          <p:nvPr/>
        </p:nvSpPr>
        <p:spPr>
          <a:xfrm>
            <a:off x="1375546" y="1578684"/>
            <a:ext cx="71470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a. Distribution des zones de convergence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b. Les grands types de zones de convergence: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Orogénèse de subduction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Orogénèse de collision		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Orogénèse de collision intracontinentale</a:t>
            </a:r>
          </a:p>
          <a:p>
            <a:r>
              <a:rPr lang="fr-FR" sz="2800" dirty="0">
                <a:solidFill>
                  <a:schemeClr val="bg1">
                    <a:lumMod val="65000"/>
                  </a:schemeClr>
                </a:solidFill>
              </a:rPr>
              <a:t>	Les zones de relai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c. La notion de prisme d’accrétion et critique</a:t>
            </a:r>
          </a:p>
          <a:p>
            <a:r>
              <a:rPr lang="fr-FR" sz="2800" dirty="0"/>
              <a:t>d. Anatomie et exemples de chaînes de collision</a:t>
            </a:r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8545949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17943</TotalTime>
  <Words>4375</Words>
  <Application>Microsoft Office PowerPoint</Application>
  <PresentationFormat>Affichage à l'écran (4:3)</PresentationFormat>
  <Paragraphs>878</Paragraphs>
  <Slides>120</Slides>
  <Notes>7</Notes>
  <HiddenSlides>0</HiddenSlides>
  <MMClips>20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120</vt:i4>
      </vt:variant>
    </vt:vector>
  </HeadingPairs>
  <TitlesOfParts>
    <vt:vector size="126" baseType="lpstr">
      <vt:lpstr>Arial</vt:lpstr>
      <vt:lpstr>Calibri</vt:lpstr>
      <vt:lpstr>Calibri Light</vt:lpstr>
      <vt:lpstr>Symbol</vt:lpstr>
      <vt:lpstr>Thème Office</vt:lpstr>
      <vt:lpstr>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Charreau</dc:creator>
  <cp:lastModifiedBy>Julien Charreau</cp:lastModifiedBy>
  <cp:revision>253</cp:revision>
  <dcterms:created xsi:type="dcterms:W3CDTF">2020-10-14T07:01:31Z</dcterms:created>
  <dcterms:modified xsi:type="dcterms:W3CDTF">2020-11-20T13:39:52Z</dcterms:modified>
</cp:coreProperties>
</file>