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21"/>
  </p:notesMasterIdLst>
  <p:sldIdLst>
    <p:sldId id="281" r:id="rId2"/>
    <p:sldId id="314" r:id="rId3"/>
    <p:sldId id="258" r:id="rId4"/>
    <p:sldId id="261" r:id="rId5"/>
    <p:sldId id="303" r:id="rId6"/>
    <p:sldId id="304" r:id="rId7"/>
    <p:sldId id="305" r:id="rId8"/>
    <p:sldId id="306" r:id="rId9"/>
    <p:sldId id="308" r:id="rId10"/>
    <p:sldId id="309" r:id="rId11"/>
    <p:sldId id="310" r:id="rId12"/>
    <p:sldId id="266" r:id="rId13"/>
    <p:sldId id="315" r:id="rId14"/>
    <p:sldId id="311" r:id="rId15"/>
    <p:sldId id="267" r:id="rId16"/>
    <p:sldId id="262" r:id="rId17"/>
    <p:sldId id="312" r:id="rId18"/>
    <p:sldId id="313" r:id="rId19"/>
    <p:sldId id="31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6"/>
    <p:restoredTop sz="94578"/>
  </p:normalViewPr>
  <p:slideViewPr>
    <p:cSldViewPr snapToGrid="0" snapToObjects="1">
      <p:cViewPr varScale="1">
        <p:scale>
          <a:sx n="108" d="100"/>
          <a:sy n="108" d="100"/>
        </p:scale>
        <p:origin x="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B679C7-EE2C-437A-AA8B-B0BA8C821563}" type="doc">
      <dgm:prSet loTypeId="urn:microsoft.com/office/officeart/2005/8/layout/hierarchy1" loCatId="Inbox" qsTypeId="urn:microsoft.com/office/officeart/2005/8/quickstyle/simple1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854D8128-269D-44C0-A08B-3593AC979BBB}">
      <dgm:prSet/>
      <dgm:spPr/>
      <dgm:t>
        <a:bodyPr/>
        <a:lstStyle/>
        <a:p>
          <a:r>
            <a:rPr lang="en-US" b="1" dirty="0"/>
            <a:t>72 </a:t>
          </a:r>
          <a:r>
            <a:rPr lang="en-US" b="1" dirty="0" err="1"/>
            <a:t>heures</a:t>
          </a:r>
          <a:r>
            <a:rPr lang="en-US" b="1" dirty="0"/>
            <a:t> </a:t>
          </a:r>
          <a:r>
            <a:rPr lang="en-US" dirty="0"/>
            <a:t>le premier </a:t>
          </a:r>
          <a:r>
            <a:rPr lang="en-US" dirty="0" err="1"/>
            <a:t>semestre</a:t>
          </a:r>
          <a:endParaRPr lang="en-US" dirty="0"/>
        </a:p>
      </dgm:t>
    </dgm:pt>
    <dgm:pt modelId="{5561B013-4E9D-455E-8A17-FAB5C1062161}" type="parTrans" cxnId="{12D01E0F-7E8F-4CFE-85FB-2C394D5FAD8C}">
      <dgm:prSet/>
      <dgm:spPr/>
      <dgm:t>
        <a:bodyPr/>
        <a:lstStyle/>
        <a:p>
          <a:endParaRPr lang="en-US"/>
        </a:p>
      </dgm:t>
    </dgm:pt>
    <dgm:pt modelId="{42EFCB2E-73B4-4979-8454-34481A4EA6CE}" type="sibTrans" cxnId="{12D01E0F-7E8F-4CFE-85FB-2C394D5FAD8C}">
      <dgm:prSet/>
      <dgm:spPr/>
      <dgm:t>
        <a:bodyPr/>
        <a:lstStyle/>
        <a:p>
          <a:endParaRPr lang="en-US"/>
        </a:p>
      </dgm:t>
    </dgm:pt>
    <dgm:pt modelId="{862BC33B-1516-4292-ACDB-8105638BB531}">
      <dgm:prSet/>
      <dgm:spPr/>
      <dgm:t>
        <a:bodyPr/>
        <a:lstStyle/>
        <a:p>
          <a:r>
            <a:rPr lang="en-US" b="1" dirty="0"/>
            <a:t>78 </a:t>
          </a:r>
          <a:r>
            <a:rPr lang="en-US" b="1" dirty="0" err="1"/>
            <a:t>heures</a:t>
          </a:r>
          <a:r>
            <a:rPr lang="en-US" b="1" dirty="0"/>
            <a:t> </a:t>
          </a:r>
          <a:r>
            <a:rPr lang="en-US" dirty="0"/>
            <a:t>le second </a:t>
          </a:r>
          <a:r>
            <a:rPr lang="en-US" dirty="0" err="1"/>
            <a:t>semestre</a:t>
          </a:r>
          <a:endParaRPr lang="en-US" dirty="0"/>
        </a:p>
      </dgm:t>
    </dgm:pt>
    <dgm:pt modelId="{BDA2AB0A-2160-457A-AD8A-9B601E6DD24D}" type="parTrans" cxnId="{1CBF685B-8C01-480D-8191-761263975472}">
      <dgm:prSet/>
      <dgm:spPr/>
      <dgm:t>
        <a:bodyPr/>
        <a:lstStyle/>
        <a:p>
          <a:endParaRPr lang="en-US"/>
        </a:p>
      </dgm:t>
    </dgm:pt>
    <dgm:pt modelId="{C4F019D3-D8A7-4C2F-B81C-74919D254B3D}" type="sibTrans" cxnId="{1CBF685B-8C01-480D-8191-761263975472}">
      <dgm:prSet/>
      <dgm:spPr/>
      <dgm:t>
        <a:bodyPr/>
        <a:lstStyle/>
        <a:p>
          <a:endParaRPr lang="en-US"/>
        </a:p>
      </dgm:t>
    </dgm:pt>
    <dgm:pt modelId="{E66591BB-8252-4238-92E8-09240A371B7D}">
      <dgm:prSet/>
      <dgm:spPr/>
      <dgm:t>
        <a:bodyPr/>
        <a:lstStyle/>
        <a:p>
          <a:r>
            <a:rPr lang="en-US" dirty="0" err="1"/>
            <a:t>Présentie</a:t>
          </a:r>
          <a:r>
            <a:rPr lang="fr-FR" dirty="0"/>
            <a:t>l</a:t>
          </a:r>
          <a:r>
            <a:rPr lang="en-US" dirty="0"/>
            <a:t> : le </a:t>
          </a:r>
          <a:r>
            <a:rPr lang="en-US" b="1" dirty="0" err="1"/>
            <a:t>mercredi</a:t>
          </a:r>
          <a:r>
            <a:rPr lang="fr-FR" dirty="0"/>
            <a:t> après-midi, certains samedi matin, et durant la première semaine des vacances scolaires</a:t>
          </a:r>
          <a:endParaRPr lang="en-US" dirty="0"/>
        </a:p>
      </dgm:t>
    </dgm:pt>
    <dgm:pt modelId="{E68B313D-827E-4714-ADF4-FEE913EC61A7}" type="parTrans" cxnId="{E8C3138A-3D4D-4AB3-AB30-DF34F835F0C4}">
      <dgm:prSet/>
      <dgm:spPr/>
      <dgm:t>
        <a:bodyPr/>
        <a:lstStyle/>
        <a:p>
          <a:endParaRPr lang="en-US"/>
        </a:p>
      </dgm:t>
    </dgm:pt>
    <dgm:pt modelId="{A214986A-D3BD-4B8F-B32D-632FD73B1E0E}" type="sibTrans" cxnId="{E8C3138A-3D4D-4AB3-AB30-DF34F835F0C4}">
      <dgm:prSet/>
      <dgm:spPr/>
      <dgm:t>
        <a:bodyPr/>
        <a:lstStyle/>
        <a:p>
          <a:endParaRPr lang="en-US"/>
        </a:p>
      </dgm:t>
    </dgm:pt>
    <dgm:pt modelId="{3EBA1C10-4E1E-4A5D-8B2D-B5E028EEE12C}">
      <dgm:prSet/>
      <dgm:spPr/>
      <dgm:t>
        <a:bodyPr/>
        <a:lstStyle/>
        <a:p>
          <a:r>
            <a:rPr lang="fr-FR" dirty="0"/>
            <a:t>À</a:t>
          </a:r>
          <a:r>
            <a:rPr lang="en-US" dirty="0"/>
            <a:t> distance : les </a:t>
          </a:r>
          <a:r>
            <a:rPr lang="en-US" b="1" dirty="0"/>
            <a:t>RDV du </a:t>
          </a:r>
          <a:r>
            <a:rPr lang="en-US" b="1" dirty="0" err="1"/>
            <a:t>mardi</a:t>
          </a:r>
          <a:r>
            <a:rPr lang="en-US" b="1" dirty="0"/>
            <a:t> </a:t>
          </a:r>
          <a:r>
            <a:rPr lang="en-US" b="1" dirty="0" err="1"/>
            <a:t>soir</a:t>
          </a:r>
          <a:r>
            <a:rPr lang="en-US" b="1" dirty="0"/>
            <a:t> </a:t>
          </a:r>
          <a:r>
            <a:rPr lang="en-US" dirty="0"/>
            <a:t>(17h-19h)</a:t>
          </a:r>
          <a:r>
            <a:rPr lang="fr-FR" dirty="0"/>
            <a:t> en modes synchrone et asynchrone</a:t>
          </a:r>
          <a:endParaRPr lang="en-US" dirty="0"/>
        </a:p>
      </dgm:t>
    </dgm:pt>
    <dgm:pt modelId="{4BE15786-F1F1-46AC-A43D-3653C0466724}" type="parTrans" cxnId="{D1815372-4393-482B-A2C1-1EF26762ED42}">
      <dgm:prSet/>
      <dgm:spPr/>
      <dgm:t>
        <a:bodyPr/>
        <a:lstStyle/>
        <a:p>
          <a:endParaRPr lang="en-US"/>
        </a:p>
      </dgm:t>
    </dgm:pt>
    <dgm:pt modelId="{FA10BDEB-8F48-4105-BCBF-E80529C81F86}" type="sibTrans" cxnId="{D1815372-4393-482B-A2C1-1EF26762ED42}">
      <dgm:prSet/>
      <dgm:spPr/>
      <dgm:t>
        <a:bodyPr/>
        <a:lstStyle/>
        <a:p>
          <a:endParaRPr lang="en-US"/>
        </a:p>
      </dgm:t>
    </dgm:pt>
    <dgm:pt modelId="{41848B2D-48AC-E84C-ADC9-3DE1A9825534}" type="pres">
      <dgm:prSet presAssocID="{28B679C7-EE2C-437A-AA8B-B0BA8C82156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2185E1-DA35-8147-96D2-53173A28DA11}" type="pres">
      <dgm:prSet presAssocID="{854D8128-269D-44C0-A08B-3593AC979BBB}" presName="hierRoot1" presStyleCnt="0"/>
      <dgm:spPr/>
    </dgm:pt>
    <dgm:pt modelId="{3A581A9E-4996-464A-9835-84D6E0604438}" type="pres">
      <dgm:prSet presAssocID="{854D8128-269D-44C0-A08B-3593AC979BBB}" presName="composite" presStyleCnt="0"/>
      <dgm:spPr/>
    </dgm:pt>
    <dgm:pt modelId="{67ED61A5-CCAD-5641-B6DE-985893B90356}" type="pres">
      <dgm:prSet presAssocID="{854D8128-269D-44C0-A08B-3593AC979BBB}" presName="background" presStyleLbl="node0" presStyleIdx="0" presStyleCnt="4"/>
      <dgm:spPr/>
    </dgm:pt>
    <dgm:pt modelId="{D89858FC-D06A-F842-92B4-844988D258D1}" type="pres">
      <dgm:prSet presAssocID="{854D8128-269D-44C0-A08B-3593AC979BBB}" presName="text" presStyleLbl="fgAcc0" presStyleIdx="0" presStyleCnt="4">
        <dgm:presLayoutVars>
          <dgm:chPref val="3"/>
        </dgm:presLayoutVars>
      </dgm:prSet>
      <dgm:spPr/>
    </dgm:pt>
    <dgm:pt modelId="{D9A7E852-AA95-7B43-808A-50203DEA0189}" type="pres">
      <dgm:prSet presAssocID="{854D8128-269D-44C0-A08B-3593AC979BBB}" presName="hierChild2" presStyleCnt="0"/>
      <dgm:spPr/>
    </dgm:pt>
    <dgm:pt modelId="{2F3BECC4-CCD3-794B-87D5-78630BE05E67}" type="pres">
      <dgm:prSet presAssocID="{862BC33B-1516-4292-ACDB-8105638BB531}" presName="hierRoot1" presStyleCnt="0"/>
      <dgm:spPr/>
    </dgm:pt>
    <dgm:pt modelId="{0F91EE99-1B69-1640-877F-A56FB26895DC}" type="pres">
      <dgm:prSet presAssocID="{862BC33B-1516-4292-ACDB-8105638BB531}" presName="composite" presStyleCnt="0"/>
      <dgm:spPr/>
    </dgm:pt>
    <dgm:pt modelId="{DEAD6813-B368-C746-976F-4705E84958E3}" type="pres">
      <dgm:prSet presAssocID="{862BC33B-1516-4292-ACDB-8105638BB531}" presName="background" presStyleLbl="node0" presStyleIdx="1" presStyleCnt="4"/>
      <dgm:spPr/>
    </dgm:pt>
    <dgm:pt modelId="{607BF6A8-4309-F344-BCAD-CAAE5264CB1B}" type="pres">
      <dgm:prSet presAssocID="{862BC33B-1516-4292-ACDB-8105638BB531}" presName="text" presStyleLbl="fgAcc0" presStyleIdx="1" presStyleCnt="4">
        <dgm:presLayoutVars>
          <dgm:chPref val="3"/>
        </dgm:presLayoutVars>
      </dgm:prSet>
      <dgm:spPr/>
    </dgm:pt>
    <dgm:pt modelId="{AB2A1C6D-148D-C64D-9CEB-55E700C5A3E6}" type="pres">
      <dgm:prSet presAssocID="{862BC33B-1516-4292-ACDB-8105638BB531}" presName="hierChild2" presStyleCnt="0"/>
      <dgm:spPr/>
    </dgm:pt>
    <dgm:pt modelId="{3726EF6A-9BFF-1A49-88E3-AD654C856788}" type="pres">
      <dgm:prSet presAssocID="{E66591BB-8252-4238-92E8-09240A371B7D}" presName="hierRoot1" presStyleCnt="0"/>
      <dgm:spPr/>
    </dgm:pt>
    <dgm:pt modelId="{F81BCAD7-C895-F644-82E1-74BA8A799C58}" type="pres">
      <dgm:prSet presAssocID="{E66591BB-8252-4238-92E8-09240A371B7D}" presName="composite" presStyleCnt="0"/>
      <dgm:spPr/>
    </dgm:pt>
    <dgm:pt modelId="{601D1598-9AAB-7F48-A886-5547912726C8}" type="pres">
      <dgm:prSet presAssocID="{E66591BB-8252-4238-92E8-09240A371B7D}" presName="background" presStyleLbl="node0" presStyleIdx="2" presStyleCnt="4"/>
      <dgm:spPr/>
    </dgm:pt>
    <dgm:pt modelId="{04854A26-CBFE-D04C-8D3B-CDCEB268A2ED}" type="pres">
      <dgm:prSet presAssocID="{E66591BB-8252-4238-92E8-09240A371B7D}" presName="text" presStyleLbl="fgAcc0" presStyleIdx="2" presStyleCnt="4">
        <dgm:presLayoutVars>
          <dgm:chPref val="3"/>
        </dgm:presLayoutVars>
      </dgm:prSet>
      <dgm:spPr/>
    </dgm:pt>
    <dgm:pt modelId="{0500625D-A101-8343-BDEA-C909FA0A938F}" type="pres">
      <dgm:prSet presAssocID="{E66591BB-8252-4238-92E8-09240A371B7D}" presName="hierChild2" presStyleCnt="0"/>
      <dgm:spPr/>
    </dgm:pt>
    <dgm:pt modelId="{43F6EF1A-5017-FA48-8A02-47B7338FB524}" type="pres">
      <dgm:prSet presAssocID="{3EBA1C10-4E1E-4A5D-8B2D-B5E028EEE12C}" presName="hierRoot1" presStyleCnt="0"/>
      <dgm:spPr/>
    </dgm:pt>
    <dgm:pt modelId="{DBE80A4F-9267-454D-A1CF-D116F2809280}" type="pres">
      <dgm:prSet presAssocID="{3EBA1C10-4E1E-4A5D-8B2D-B5E028EEE12C}" presName="composite" presStyleCnt="0"/>
      <dgm:spPr/>
    </dgm:pt>
    <dgm:pt modelId="{442030D8-5B81-1D4B-8B71-247D210FC172}" type="pres">
      <dgm:prSet presAssocID="{3EBA1C10-4E1E-4A5D-8B2D-B5E028EEE12C}" presName="background" presStyleLbl="node0" presStyleIdx="3" presStyleCnt="4"/>
      <dgm:spPr/>
    </dgm:pt>
    <dgm:pt modelId="{EBBD11E4-380B-754C-A4B9-FDF09A84CD55}" type="pres">
      <dgm:prSet presAssocID="{3EBA1C10-4E1E-4A5D-8B2D-B5E028EEE12C}" presName="text" presStyleLbl="fgAcc0" presStyleIdx="3" presStyleCnt="4">
        <dgm:presLayoutVars>
          <dgm:chPref val="3"/>
        </dgm:presLayoutVars>
      </dgm:prSet>
      <dgm:spPr/>
    </dgm:pt>
    <dgm:pt modelId="{3D982BB9-4C2A-BC47-BBDB-5D940BC4EB4D}" type="pres">
      <dgm:prSet presAssocID="{3EBA1C10-4E1E-4A5D-8B2D-B5E028EEE12C}" presName="hierChild2" presStyleCnt="0"/>
      <dgm:spPr/>
    </dgm:pt>
  </dgm:ptLst>
  <dgm:cxnLst>
    <dgm:cxn modelId="{12D01E0F-7E8F-4CFE-85FB-2C394D5FAD8C}" srcId="{28B679C7-EE2C-437A-AA8B-B0BA8C821563}" destId="{854D8128-269D-44C0-A08B-3593AC979BBB}" srcOrd="0" destOrd="0" parTransId="{5561B013-4E9D-455E-8A17-FAB5C1062161}" sibTransId="{42EFCB2E-73B4-4979-8454-34481A4EA6CE}"/>
    <dgm:cxn modelId="{4EB19410-2560-184C-B340-DDBB1ED6C9B7}" type="presOf" srcId="{862BC33B-1516-4292-ACDB-8105638BB531}" destId="{607BF6A8-4309-F344-BCAD-CAAE5264CB1B}" srcOrd="0" destOrd="0" presId="urn:microsoft.com/office/officeart/2005/8/layout/hierarchy1"/>
    <dgm:cxn modelId="{E2DA9935-943B-8347-A5C9-856AA0555A16}" type="presOf" srcId="{3EBA1C10-4E1E-4A5D-8B2D-B5E028EEE12C}" destId="{EBBD11E4-380B-754C-A4B9-FDF09A84CD55}" srcOrd="0" destOrd="0" presId="urn:microsoft.com/office/officeart/2005/8/layout/hierarchy1"/>
    <dgm:cxn modelId="{809B3450-607B-354F-B6B9-107E3DBE63A8}" type="presOf" srcId="{E66591BB-8252-4238-92E8-09240A371B7D}" destId="{04854A26-CBFE-D04C-8D3B-CDCEB268A2ED}" srcOrd="0" destOrd="0" presId="urn:microsoft.com/office/officeart/2005/8/layout/hierarchy1"/>
    <dgm:cxn modelId="{1CBF685B-8C01-480D-8191-761263975472}" srcId="{28B679C7-EE2C-437A-AA8B-B0BA8C821563}" destId="{862BC33B-1516-4292-ACDB-8105638BB531}" srcOrd="1" destOrd="0" parTransId="{BDA2AB0A-2160-457A-AD8A-9B601E6DD24D}" sibTransId="{C4F019D3-D8A7-4C2F-B81C-74919D254B3D}"/>
    <dgm:cxn modelId="{D1815372-4393-482B-A2C1-1EF26762ED42}" srcId="{28B679C7-EE2C-437A-AA8B-B0BA8C821563}" destId="{3EBA1C10-4E1E-4A5D-8B2D-B5E028EEE12C}" srcOrd="3" destOrd="0" parTransId="{4BE15786-F1F1-46AC-A43D-3653C0466724}" sibTransId="{FA10BDEB-8F48-4105-BCBF-E80529C81F86}"/>
    <dgm:cxn modelId="{E8C3138A-3D4D-4AB3-AB30-DF34F835F0C4}" srcId="{28B679C7-EE2C-437A-AA8B-B0BA8C821563}" destId="{E66591BB-8252-4238-92E8-09240A371B7D}" srcOrd="2" destOrd="0" parTransId="{E68B313D-827E-4714-ADF4-FEE913EC61A7}" sibTransId="{A214986A-D3BD-4B8F-B32D-632FD73B1E0E}"/>
    <dgm:cxn modelId="{40B0998F-53FB-594A-8D42-DFF56B05308F}" type="presOf" srcId="{854D8128-269D-44C0-A08B-3593AC979BBB}" destId="{D89858FC-D06A-F842-92B4-844988D258D1}" srcOrd="0" destOrd="0" presId="urn:microsoft.com/office/officeart/2005/8/layout/hierarchy1"/>
    <dgm:cxn modelId="{158FA5F3-40DD-0643-B708-18222D0F1C72}" type="presOf" srcId="{28B679C7-EE2C-437A-AA8B-B0BA8C821563}" destId="{41848B2D-48AC-E84C-ADC9-3DE1A9825534}" srcOrd="0" destOrd="0" presId="urn:microsoft.com/office/officeart/2005/8/layout/hierarchy1"/>
    <dgm:cxn modelId="{60AD0DC2-C079-E043-94DE-C2F2EF9EAC0C}" type="presParOf" srcId="{41848B2D-48AC-E84C-ADC9-3DE1A9825534}" destId="{032185E1-DA35-8147-96D2-53173A28DA11}" srcOrd="0" destOrd="0" presId="urn:microsoft.com/office/officeart/2005/8/layout/hierarchy1"/>
    <dgm:cxn modelId="{C9CA09BF-89F6-5D4B-8527-F868DCB7975B}" type="presParOf" srcId="{032185E1-DA35-8147-96D2-53173A28DA11}" destId="{3A581A9E-4996-464A-9835-84D6E0604438}" srcOrd="0" destOrd="0" presId="urn:microsoft.com/office/officeart/2005/8/layout/hierarchy1"/>
    <dgm:cxn modelId="{D90756FC-90B2-F041-A5A2-7BA3C2BE6F8E}" type="presParOf" srcId="{3A581A9E-4996-464A-9835-84D6E0604438}" destId="{67ED61A5-CCAD-5641-B6DE-985893B90356}" srcOrd="0" destOrd="0" presId="urn:microsoft.com/office/officeart/2005/8/layout/hierarchy1"/>
    <dgm:cxn modelId="{838CF98C-0A64-CC40-9706-FBF4D8AD58C8}" type="presParOf" srcId="{3A581A9E-4996-464A-9835-84D6E0604438}" destId="{D89858FC-D06A-F842-92B4-844988D258D1}" srcOrd="1" destOrd="0" presId="urn:microsoft.com/office/officeart/2005/8/layout/hierarchy1"/>
    <dgm:cxn modelId="{60985174-A45D-3042-90F2-DBBF70D96D56}" type="presParOf" srcId="{032185E1-DA35-8147-96D2-53173A28DA11}" destId="{D9A7E852-AA95-7B43-808A-50203DEA0189}" srcOrd="1" destOrd="0" presId="urn:microsoft.com/office/officeart/2005/8/layout/hierarchy1"/>
    <dgm:cxn modelId="{60016D6F-EB0B-0643-BC29-D8568F9AF49F}" type="presParOf" srcId="{41848B2D-48AC-E84C-ADC9-3DE1A9825534}" destId="{2F3BECC4-CCD3-794B-87D5-78630BE05E67}" srcOrd="1" destOrd="0" presId="urn:microsoft.com/office/officeart/2005/8/layout/hierarchy1"/>
    <dgm:cxn modelId="{C7471830-27F0-D244-ACF2-23A93CB5D29D}" type="presParOf" srcId="{2F3BECC4-CCD3-794B-87D5-78630BE05E67}" destId="{0F91EE99-1B69-1640-877F-A56FB26895DC}" srcOrd="0" destOrd="0" presId="urn:microsoft.com/office/officeart/2005/8/layout/hierarchy1"/>
    <dgm:cxn modelId="{C2F55A17-26FF-224D-AA6A-09C17C003F39}" type="presParOf" srcId="{0F91EE99-1B69-1640-877F-A56FB26895DC}" destId="{DEAD6813-B368-C746-976F-4705E84958E3}" srcOrd="0" destOrd="0" presId="urn:microsoft.com/office/officeart/2005/8/layout/hierarchy1"/>
    <dgm:cxn modelId="{6E43F3FF-D8EF-1F44-919A-F21411DBA3C8}" type="presParOf" srcId="{0F91EE99-1B69-1640-877F-A56FB26895DC}" destId="{607BF6A8-4309-F344-BCAD-CAAE5264CB1B}" srcOrd="1" destOrd="0" presId="urn:microsoft.com/office/officeart/2005/8/layout/hierarchy1"/>
    <dgm:cxn modelId="{D4274D6E-09BB-6241-A3BE-621AD0657998}" type="presParOf" srcId="{2F3BECC4-CCD3-794B-87D5-78630BE05E67}" destId="{AB2A1C6D-148D-C64D-9CEB-55E700C5A3E6}" srcOrd="1" destOrd="0" presId="urn:microsoft.com/office/officeart/2005/8/layout/hierarchy1"/>
    <dgm:cxn modelId="{84D648EA-A1C6-C94D-A1BB-D6B679DFF02D}" type="presParOf" srcId="{41848B2D-48AC-E84C-ADC9-3DE1A9825534}" destId="{3726EF6A-9BFF-1A49-88E3-AD654C856788}" srcOrd="2" destOrd="0" presId="urn:microsoft.com/office/officeart/2005/8/layout/hierarchy1"/>
    <dgm:cxn modelId="{2BB5E232-806B-4F41-A002-08CE16F3E97A}" type="presParOf" srcId="{3726EF6A-9BFF-1A49-88E3-AD654C856788}" destId="{F81BCAD7-C895-F644-82E1-74BA8A799C58}" srcOrd="0" destOrd="0" presId="urn:microsoft.com/office/officeart/2005/8/layout/hierarchy1"/>
    <dgm:cxn modelId="{A7093DB9-4E38-984F-AEC4-0A2C366DFE88}" type="presParOf" srcId="{F81BCAD7-C895-F644-82E1-74BA8A799C58}" destId="{601D1598-9AAB-7F48-A886-5547912726C8}" srcOrd="0" destOrd="0" presId="urn:microsoft.com/office/officeart/2005/8/layout/hierarchy1"/>
    <dgm:cxn modelId="{5934BC25-C6AF-3B4A-BDA9-1D0308E27A61}" type="presParOf" srcId="{F81BCAD7-C895-F644-82E1-74BA8A799C58}" destId="{04854A26-CBFE-D04C-8D3B-CDCEB268A2ED}" srcOrd="1" destOrd="0" presId="urn:microsoft.com/office/officeart/2005/8/layout/hierarchy1"/>
    <dgm:cxn modelId="{61F4B11D-A040-C24F-9369-8B4429320311}" type="presParOf" srcId="{3726EF6A-9BFF-1A49-88E3-AD654C856788}" destId="{0500625D-A101-8343-BDEA-C909FA0A938F}" srcOrd="1" destOrd="0" presId="urn:microsoft.com/office/officeart/2005/8/layout/hierarchy1"/>
    <dgm:cxn modelId="{62AC6BEA-8A80-4F4F-A98E-172282F997BD}" type="presParOf" srcId="{41848B2D-48AC-E84C-ADC9-3DE1A9825534}" destId="{43F6EF1A-5017-FA48-8A02-47B7338FB524}" srcOrd="3" destOrd="0" presId="urn:microsoft.com/office/officeart/2005/8/layout/hierarchy1"/>
    <dgm:cxn modelId="{CECAA916-BE62-1C4F-83B1-402B46062A09}" type="presParOf" srcId="{43F6EF1A-5017-FA48-8A02-47B7338FB524}" destId="{DBE80A4F-9267-454D-A1CF-D116F2809280}" srcOrd="0" destOrd="0" presId="urn:microsoft.com/office/officeart/2005/8/layout/hierarchy1"/>
    <dgm:cxn modelId="{D8FD4851-9863-6548-BA79-8970D7A5769C}" type="presParOf" srcId="{DBE80A4F-9267-454D-A1CF-D116F2809280}" destId="{442030D8-5B81-1D4B-8B71-247D210FC172}" srcOrd="0" destOrd="0" presId="urn:microsoft.com/office/officeart/2005/8/layout/hierarchy1"/>
    <dgm:cxn modelId="{4D4834BD-B9D6-3844-85EF-B77831DF6AA7}" type="presParOf" srcId="{DBE80A4F-9267-454D-A1CF-D116F2809280}" destId="{EBBD11E4-380B-754C-A4B9-FDF09A84CD55}" srcOrd="1" destOrd="0" presId="urn:microsoft.com/office/officeart/2005/8/layout/hierarchy1"/>
    <dgm:cxn modelId="{C69F7105-4F94-0647-99F0-18A4E0875D50}" type="presParOf" srcId="{43F6EF1A-5017-FA48-8A02-47B7338FB524}" destId="{3D982BB9-4C2A-BC47-BBDB-5D940BC4EB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D61A5-CCAD-5641-B6DE-985893B90356}">
      <dsp:nvSpPr>
        <dsp:cNvPr id="0" name=""/>
        <dsp:cNvSpPr/>
      </dsp:nvSpPr>
      <dsp:spPr>
        <a:xfrm>
          <a:off x="3370" y="1616247"/>
          <a:ext cx="2406863" cy="15283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858FC-D06A-F842-92B4-844988D258D1}">
      <dsp:nvSpPr>
        <dsp:cNvPr id="0" name=""/>
        <dsp:cNvSpPr/>
      </dsp:nvSpPr>
      <dsp:spPr>
        <a:xfrm>
          <a:off x="270800" y="1870305"/>
          <a:ext cx="2406863" cy="1528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72 </a:t>
          </a:r>
          <a:r>
            <a:rPr lang="en-US" sz="1700" b="1" kern="1200" dirty="0" err="1"/>
            <a:t>heures</a:t>
          </a:r>
          <a:r>
            <a:rPr lang="en-US" sz="1700" b="1" kern="1200" dirty="0"/>
            <a:t> </a:t>
          </a:r>
          <a:r>
            <a:rPr lang="en-US" sz="1700" kern="1200" dirty="0"/>
            <a:t>le premier </a:t>
          </a:r>
          <a:r>
            <a:rPr lang="en-US" sz="1700" kern="1200" dirty="0" err="1"/>
            <a:t>semestre</a:t>
          </a:r>
          <a:endParaRPr lang="en-US" sz="1700" kern="1200" dirty="0"/>
        </a:p>
      </dsp:txBody>
      <dsp:txXfrm>
        <a:off x="315564" y="1915069"/>
        <a:ext cx="2317335" cy="1438830"/>
      </dsp:txXfrm>
    </dsp:sp>
    <dsp:sp modelId="{DEAD6813-B368-C746-976F-4705E84958E3}">
      <dsp:nvSpPr>
        <dsp:cNvPr id="0" name=""/>
        <dsp:cNvSpPr/>
      </dsp:nvSpPr>
      <dsp:spPr>
        <a:xfrm>
          <a:off x="2945092" y="1616247"/>
          <a:ext cx="2406863" cy="15283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BF6A8-4309-F344-BCAD-CAAE5264CB1B}">
      <dsp:nvSpPr>
        <dsp:cNvPr id="0" name=""/>
        <dsp:cNvSpPr/>
      </dsp:nvSpPr>
      <dsp:spPr>
        <a:xfrm>
          <a:off x="3212522" y="1870305"/>
          <a:ext cx="2406863" cy="1528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78 </a:t>
          </a:r>
          <a:r>
            <a:rPr lang="en-US" sz="1700" b="1" kern="1200" dirty="0" err="1"/>
            <a:t>heures</a:t>
          </a:r>
          <a:r>
            <a:rPr lang="en-US" sz="1700" b="1" kern="1200" dirty="0"/>
            <a:t> </a:t>
          </a:r>
          <a:r>
            <a:rPr lang="en-US" sz="1700" kern="1200" dirty="0"/>
            <a:t>le second </a:t>
          </a:r>
          <a:r>
            <a:rPr lang="en-US" sz="1700" kern="1200" dirty="0" err="1"/>
            <a:t>semestre</a:t>
          </a:r>
          <a:endParaRPr lang="en-US" sz="1700" kern="1200" dirty="0"/>
        </a:p>
      </dsp:txBody>
      <dsp:txXfrm>
        <a:off x="3257286" y="1915069"/>
        <a:ext cx="2317335" cy="1438830"/>
      </dsp:txXfrm>
    </dsp:sp>
    <dsp:sp modelId="{601D1598-9AAB-7F48-A886-5547912726C8}">
      <dsp:nvSpPr>
        <dsp:cNvPr id="0" name=""/>
        <dsp:cNvSpPr/>
      </dsp:nvSpPr>
      <dsp:spPr>
        <a:xfrm>
          <a:off x="5886814" y="1616247"/>
          <a:ext cx="2406863" cy="15283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54A26-CBFE-D04C-8D3B-CDCEB268A2ED}">
      <dsp:nvSpPr>
        <dsp:cNvPr id="0" name=""/>
        <dsp:cNvSpPr/>
      </dsp:nvSpPr>
      <dsp:spPr>
        <a:xfrm>
          <a:off x="6154243" y="1870305"/>
          <a:ext cx="2406863" cy="1528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Présentie</a:t>
          </a:r>
          <a:r>
            <a:rPr lang="fr-FR" sz="1700" kern="1200" dirty="0"/>
            <a:t>l</a:t>
          </a:r>
          <a:r>
            <a:rPr lang="en-US" sz="1700" kern="1200" dirty="0"/>
            <a:t> : le </a:t>
          </a:r>
          <a:r>
            <a:rPr lang="en-US" sz="1700" b="1" kern="1200" dirty="0" err="1"/>
            <a:t>mercredi</a:t>
          </a:r>
          <a:r>
            <a:rPr lang="fr-FR" sz="1700" kern="1200" dirty="0"/>
            <a:t> après-midi, certains samedi matin, et durant la première semaine des vacances scolaires</a:t>
          </a:r>
          <a:endParaRPr lang="en-US" sz="1700" kern="1200" dirty="0"/>
        </a:p>
      </dsp:txBody>
      <dsp:txXfrm>
        <a:off x="6199007" y="1915069"/>
        <a:ext cx="2317335" cy="1438830"/>
      </dsp:txXfrm>
    </dsp:sp>
    <dsp:sp modelId="{442030D8-5B81-1D4B-8B71-247D210FC172}">
      <dsp:nvSpPr>
        <dsp:cNvPr id="0" name=""/>
        <dsp:cNvSpPr/>
      </dsp:nvSpPr>
      <dsp:spPr>
        <a:xfrm>
          <a:off x="8828536" y="1616247"/>
          <a:ext cx="2406863" cy="15283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D11E4-380B-754C-A4B9-FDF09A84CD55}">
      <dsp:nvSpPr>
        <dsp:cNvPr id="0" name=""/>
        <dsp:cNvSpPr/>
      </dsp:nvSpPr>
      <dsp:spPr>
        <a:xfrm>
          <a:off x="9095965" y="1870305"/>
          <a:ext cx="2406863" cy="1528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À</a:t>
          </a:r>
          <a:r>
            <a:rPr lang="en-US" sz="1700" kern="1200" dirty="0"/>
            <a:t> distance : les </a:t>
          </a:r>
          <a:r>
            <a:rPr lang="en-US" sz="1700" b="1" kern="1200" dirty="0"/>
            <a:t>RDV du </a:t>
          </a:r>
          <a:r>
            <a:rPr lang="en-US" sz="1700" b="1" kern="1200" dirty="0" err="1"/>
            <a:t>mardi</a:t>
          </a:r>
          <a:r>
            <a:rPr lang="en-US" sz="1700" b="1" kern="1200" dirty="0"/>
            <a:t> </a:t>
          </a:r>
          <a:r>
            <a:rPr lang="en-US" sz="1700" b="1" kern="1200" dirty="0" err="1"/>
            <a:t>soir</a:t>
          </a:r>
          <a:r>
            <a:rPr lang="en-US" sz="1700" b="1" kern="1200" dirty="0"/>
            <a:t> </a:t>
          </a:r>
          <a:r>
            <a:rPr lang="en-US" sz="1700" kern="1200" dirty="0"/>
            <a:t>(17h-19h)</a:t>
          </a:r>
          <a:r>
            <a:rPr lang="fr-FR" sz="1700" kern="1200" dirty="0"/>
            <a:t> en modes synchrone et asynchrone</a:t>
          </a:r>
          <a:endParaRPr lang="en-US" sz="1700" kern="1200" dirty="0"/>
        </a:p>
      </dsp:txBody>
      <dsp:txXfrm>
        <a:off x="9140729" y="1915069"/>
        <a:ext cx="2317335" cy="1438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E40C8-005F-C347-BBE8-7CDFBA2EB54C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D839A-58C7-AA4B-A51A-3F71108128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69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300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dirty="0"/>
              <a:t>ex. Conception de contes interactifs : 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dirty="0"/>
              <a:t>cahier de résulte numérique pour dialoguer avec les parents de manière plus régulière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dirty="0"/>
              <a:t>Qqch qui serve partout, réfléchir national pas local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dirty="0"/>
              <a:t>Interclasse : dans les écoles, dépasser le contexte local et s’adresser au national</a:t>
            </a:r>
          </a:p>
          <a:p>
            <a:pPr marL="157157" marR="0" indent="-157157" algn="l" defTabSz="225913" rtl="0" eaLnBrk="1" fontAlgn="auto" latinLnBrk="0" hangingPunct="1">
              <a:lnSpc>
                <a:spcPct val="100000"/>
              </a:lnSpc>
              <a:spcBef>
                <a:spcPts val="6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40"/>
            </a:pPr>
            <a:r>
              <a:rPr lang="fr-FR" dirty="0"/>
              <a:t>explorer possibilité de collaboration avec Greta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endParaRPr lang="fr-FR" dirty="0"/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dirty="0"/>
              <a:t>PRESENTER EX DE PROJETS RÉALISÉS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03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Réalisation d’exposés sur divers sujets,</a:t>
            </a:r>
            <a:r>
              <a:rPr lang="fr-FR" baseline="0" dirty="0"/>
              <a:t> outillage, projet : à approfondir 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94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Fixer heures des RDV du mardi soir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41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principes de la formation.</a:t>
            </a:r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 donner des clés</a:t>
            </a:r>
            <a:r>
              <a:rPr lang="fr-FR" baseline="0" dirty="0"/>
              <a:t> </a:t>
            </a:r>
            <a:r>
              <a:rPr lang="fr-FR" dirty="0"/>
              <a:t> : Apprendre à enseigner</a:t>
            </a:r>
          </a:p>
          <a:p>
            <a:pPr marL="320474" indent="-320474" defTabSz="398428">
              <a:spcBef>
                <a:spcPts val="1195"/>
              </a:spcBef>
              <a:defRPr sz="3104"/>
            </a:pPr>
            <a:endParaRPr lang="fr-FR" dirty="0"/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donner des idées, rampes de lancement</a:t>
            </a:r>
          </a:p>
          <a:p>
            <a:r>
              <a:rPr lang="fr-FR" dirty="0"/>
              <a:t>Distinction entre média, outil, ressource, dispositif et en</a:t>
            </a:r>
            <a:r>
              <a:rPr lang="fr-FR" baseline="0" dirty="0"/>
              <a:t> avoir une approche raisonnée en classe</a:t>
            </a:r>
          </a:p>
          <a:p>
            <a:r>
              <a:rPr lang="fr-FR" baseline="0" dirty="0"/>
              <a:t>Réfléchir au triangle entre vos propres pratiques celles de vos </a:t>
            </a:r>
            <a:r>
              <a:rPr lang="fr-FR" baseline="0" dirty="0" err="1"/>
              <a:t>élves</a:t>
            </a:r>
            <a:r>
              <a:rPr lang="fr-FR" baseline="0" dirty="0"/>
              <a:t> et les exigences </a:t>
            </a:r>
            <a:r>
              <a:rPr lang="fr-FR" baseline="0" dirty="0" err="1"/>
              <a:t>insitutinnelles</a:t>
            </a:r>
            <a:r>
              <a:rPr lang="fr-FR" baseline="0" dirty="0"/>
              <a:t> très important d’être conscient de ces fossés, des mythes, </a:t>
            </a:r>
            <a:r>
              <a:rPr lang="fr-FR" baseline="0" dirty="0" err="1"/>
              <a:t>idéologes</a:t>
            </a:r>
            <a:r>
              <a:rPr lang="fr-FR" baseline="0" dirty="0"/>
              <a:t> et discours autour du </a:t>
            </a:r>
            <a:r>
              <a:rPr lang="fr-FR" baseline="0" dirty="0" err="1"/>
              <a:t>nmérique</a:t>
            </a:r>
            <a:endParaRPr lang="fr-FR" baseline="0" dirty="0"/>
          </a:p>
          <a:p>
            <a:r>
              <a:rPr lang="fr-FR" baseline="0" dirty="0"/>
              <a:t>Présentation d’outils, mais plus que tout formation à la culture numérique qui passe par apprentissage distance, la pédagogie par projet (pratiques créatives) et </a:t>
            </a:r>
            <a:r>
              <a:rPr lang="fr-FR" baseline="0" dirty="0" err="1"/>
              <a:t>analys</a:t>
            </a:r>
            <a:r>
              <a:rPr lang="fr-FR" baseline="0" dirty="0"/>
              <a:t> </a:t>
            </a:r>
            <a:r>
              <a:rPr lang="fr-FR" baseline="0" dirty="0" err="1"/>
              <a:t>eréflexive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973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Identifier les différentes fonctions que peut recouvrir le numérique dans les activités d'enseignement ou d'apprentissage.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17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Travailler sur ses représentations du numérique</a:t>
            </a:r>
          </a:p>
          <a:p>
            <a:r>
              <a:rPr lang="fr-FR" dirty="0"/>
              <a:t>Replacer le numérique dans son contexte et dans l’histoire de l’enseignement</a:t>
            </a:r>
          </a:p>
          <a:p>
            <a:r>
              <a:rPr lang="fr-FR" dirty="0"/>
              <a:t>Attendus </a:t>
            </a:r>
            <a:r>
              <a:rPr lang="fr-FR" dirty="0" err="1"/>
              <a:t>instituionnels</a:t>
            </a:r>
            <a:r>
              <a:rPr lang="fr-FR" dirty="0"/>
              <a:t> rapport au numérique, </a:t>
            </a:r>
            <a:r>
              <a:rPr lang="fr-FR" dirty="0" err="1"/>
              <a:t>ccadre</a:t>
            </a:r>
            <a:r>
              <a:rPr lang="fr-FR" dirty="0"/>
              <a:t> de référence des compétences, représentation du numérique, politiques éducatives du numérique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566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Évolution de la professionnalité des enseignants avec l'usage du numérique </a:t>
            </a:r>
          </a:p>
          <a:p>
            <a:r>
              <a:rPr lang="fr-FR" dirty="0"/>
              <a:t>Rédaction de notes de synthèse sur des articles scientifiques</a:t>
            </a:r>
          </a:p>
          <a:p>
            <a:r>
              <a:rPr lang="fr-FR" dirty="0"/>
              <a:t>Attendus </a:t>
            </a:r>
            <a:r>
              <a:rPr lang="fr-FR" dirty="0" err="1"/>
              <a:t>instituionnels</a:t>
            </a:r>
            <a:r>
              <a:rPr lang="fr-FR" dirty="0"/>
              <a:t> rapport au numérique, </a:t>
            </a:r>
            <a:r>
              <a:rPr lang="fr-FR" dirty="0" err="1"/>
              <a:t>ccadre</a:t>
            </a:r>
            <a:r>
              <a:rPr lang="fr-FR" dirty="0"/>
              <a:t> de référence des compétences, représentation du numérique, politiques éducatives du numérique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684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cap="all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</a:t>
            </a:r>
            <a:r>
              <a:rPr lang="fr-FR" sz="1200" dirty="0"/>
              <a:t>A</a:t>
            </a:r>
            <a:r>
              <a:rPr lang="en-US" sz="1200" dirty="0" err="1"/>
              <a:t>pprendre</a:t>
            </a:r>
            <a:r>
              <a:rPr lang="en-US" sz="1200" dirty="0"/>
              <a:t> </a:t>
            </a:r>
            <a:r>
              <a:rPr lang="en-US" sz="1200" dirty="0" err="1"/>
              <a:t>à</a:t>
            </a:r>
            <a:r>
              <a:rPr lang="en-US" sz="1200" dirty="0"/>
              <a:t> </a:t>
            </a:r>
            <a:r>
              <a:rPr lang="en-US" sz="1200" dirty="0" err="1"/>
              <a:t>analyser</a:t>
            </a:r>
            <a:r>
              <a:rPr lang="en-US" sz="1200" dirty="0"/>
              <a:t> de </a:t>
            </a:r>
            <a:r>
              <a:rPr lang="en-US" sz="1200" dirty="0" err="1"/>
              <a:t>manière</a:t>
            </a:r>
            <a:r>
              <a:rPr lang="en-US" sz="1200" dirty="0"/>
              <a:t> critique des </a:t>
            </a:r>
            <a:r>
              <a:rPr lang="en-US" sz="1200" dirty="0" err="1"/>
              <a:t>ressources</a:t>
            </a:r>
            <a:r>
              <a:rPr lang="en-US" sz="1200" dirty="0"/>
              <a:t> et des </a:t>
            </a:r>
            <a:r>
              <a:rPr lang="en-US" sz="1200" dirty="0" err="1"/>
              <a:t>dispositifs</a:t>
            </a:r>
            <a:r>
              <a:rPr lang="en-US" sz="1200" dirty="0"/>
              <a:t> </a:t>
            </a:r>
            <a:r>
              <a:rPr lang="en-US" sz="1200" dirty="0" err="1"/>
              <a:t>numériques</a:t>
            </a:r>
            <a:br>
              <a:rPr lang="en-US" sz="1200" dirty="0"/>
            </a:br>
            <a:r>
              <a:rPr lang="en-US" sz="1200" dirty="0" err="1"/>
              <a:t>Rôle</a:t>
            </a:r>
            <a:r>
              <a:rPr lang="en-US" sz="1200" dirty="0"/>
              <a:t> du </a:t>
            </a:r>
            <a:r>
              <a:rPr lang="en-US" sz="1200" dirty="0" err="1"/>
              <a:t>dispositif</a:t>
            </a:r>
            <a:r>
              <a:rPr lang="en-US" sz="1200" dirty="0"/>
              <a:t> : </a:t>
            </a:r>
            <a:r>
              <a:rPr lang="en-US" sz="1200" dirty="0" err="1"/>
              <a:t>tablette</a:t>
            </a:r>
            <a:r>
              <a:rPr lang="en-US" sz="1200" dirty="0"/>
              <a:t>, </a:t>
            </a:r>
            <a:r>
              <a:rPr lang="en-US" sz="1200" dirty="0" err="1"/>
              <a:t>téléphone</a:t>
            </a:r>
            <a:r>
              <a:rPr lang="en-US" sz="1200" dirty="0"/>
              <a:t>, </a:t>
            </a:r>
            <a:r>
              <a:rPr lang="en-US" sz="1200" dirty="0" err="1"/>
              <a:t>ordinateur</a:t>
            </a:r>
            <a:r>
              <a:rPr lang="fr-FR" sz="1200" dirty="0"/>
              <a:t>,</a:t>
            </a:r>
            <a:r>
              <a:rPr lang="en-US" sz="1200" dirty="0"/>
              <a:t> </a:t>
            </a:r>
            <a:r>
              <a:rPr lang="en-US" sz="1200" dirty="0" err="1"/>
              <a:t>logiciel</a:t>
            </a:r>
            <a:r>
              <a:rPr lang="en-US" sz="1200" dirty="0"/>
              <a:t> de lecture</a:t>
            </a:r>
            <a:br>
              <a:rPr lang="en-US" sz="1200" dirty="0"/>
            </a:br>
            <a:r>
              <a:rPr lang="en-US" sz="1200" dirty="0" err="1"/>
              <a:t>Écriture</a:t>
            </a:r>
            <a:r>
              <a:rPr lang="en-US" sz="1200" dirty="0"/>
              <a:t> </a:t>
            </a:r>
            <a:r>
              <a:rPr lang="en-US" sz="1200" dirty="0" err="1"/>
              <a:t>numérique</a:t>
            </a:r>
            <a:r>
              <a:rPr lang="en-US" sz="1200" dirty="0"/>
              <a:t> : </a:t>
            </a:r>
            <a:r>
              <a:rPr lang="en-US" sz="1200" dirty="0" err="1"/>
              <a:t>rôle</a:t>
            </a:r>
            <a:r>
              <a:rPr lang="en-US" sz="1200" dirty="0"/>
              <a:t> de </a:t>
            </a:r>
            <a:r>
              <a:rPr lang="en-US" sz="1200" dirty="0" err="1"/>
              <a:t>l’hypertexte</a:t>
            </a:r>
            <a:r>
              <a:rPr lang="en-US" sz="1200" dirty="0"/>
              <a:t>, </a:t>
            </a:r>
            <a:r>
              <a:rPr lang="en-US" sz="1200" dirty="0" err="1"/>
              <a:t>hypermédias</a:t>
            </a:r>
            <a:br>
              <a:rPr lang="en-US" sz="1200" dirty="0"/>
            </a:br>
            <a:r>
              <a:rPr lang="en-US" sz="1200" dirty="0" err="1"/>
              <a:t>Pratiques</a:t>
            </a:r>
            <a:r>
              <a:rPr lang="en-US" sz="1200" dirty="0"/>
              <a:t> </a:t>
            </a:r>
            <a:r>
              <a:rPr lang="en-US" sz="1200" dirty="0" err="1"/>
              <a:t>créatives</a:t>
            </a:r>
            <a:r>
              <a:rPr lang="en-US" sz="1200" dirty="0"/>
              <a:t> (</a:t>
            </a:r>
            <a:r>
              <a:rPr lang="en-US" sz="1200" dirty="0" err="1"/>
              <a:t>réalisation</a:t>
            </a:r>
            <a:r>
              <a:rPr lang="en-US" sz="1200" dirty="0"/>
              <a:t> d’un </a:t>
            </a:r>
            <a:r>
              <a:rPr lang="en-US" sz="1200" dirty="0" err="1"/>
              <a:t>manuel</a:t>
            </a:r>
            <a:r>
              <a:rPr lang="en-US" sz="1200" dirty="0"/>
              <a:t> </a:t>
            </a:r>
            <a:r>
              <a:rPr lang="en-US" sz="1200" dirty="0" err="1"/>
              <a:t>numérique</a:t>
            </a:r>
            <a:r>
              <a:rPr lang="en-US" sz="1200" dirty="0"/>
              <a:t>) et </a:t>
            </a:r>
            <a:r>
              <a:rPr lang="en-US" sz="1200" dirty="0" err="1"/>
              <a:t>expérimentations</a:t>
            </a:r>
            <a:r>
              <a:rPr lang="en-US" sz="1200" dirty="0"/>
              <a:t> </a:t>
            </a:r>
            <a:r>
              <a:rPr lang="en-US" sz="1200" dirty="0" err="1"/>
              <a:t>pédagogiques</a:t>
            </a: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r>
              <a:rPr lang="en-US" sz="1200" kern="1200" cap="all" spc="1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alyse</a:t>
            </a:r>
            <a:r>
              <a:rPr lang="en-US" sz="1200" kern="1200" cap="all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cap="all" spc="1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dispositifs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60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11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839A-58C7-AA4B-A51A-3F71108128A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55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71704-15EE-2F4B-A02B-15E7EF692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B8AC495-8A5C-8146-AEE8-D91B38156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2F06D9-35FC-E24E-96B9-3C681C1A5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5D0CF5-48EF-4B44-B794-CD424034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ACF2C1-82CE-EB43-810B-FB6612C3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7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81AFA-CBAE-D542-88E9-D86D5069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23C149-BCD4-AA45-AD30-DD25FC2D5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EB4628-AD96-CD41-902C-0F0B51A05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0CA44B-FFD9-BD48-9771-55ED1EFC5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BAEDA9-E726-E245-8650-5DA1D7DB0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1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01CA6DC-9367-574E-B16A-7E61A093B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671C00-4259-CC4D-AC90-7BC818C5E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D2AA72-92C6-DB42-A611-8B84B194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E0EB2B-9789-1A42-94C2-4DB06194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B4CF77-9D5B-1840-95CB-FEBAE04A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41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Ligne"/>
          <p:cNvSpPr>
            <a:spLocks noGrp="1"/>
          </p:cNvSpPr>
          <p:nvPr>
            <p:ph type="body" sz="quarter" idx="13"/>
          </p:nvPr>
        </p:nvSpPr>
        <p:spPr>
          <a:xfrm>
            <a:off x="535781" y="1107281"/>
            <a:ext cx="11120438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>
            <a:lvl1pPr marL="0" indent="0" defTabSz="321457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2" name="Texte du titre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3" name="Texte niveau 1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4" name="Numéro de diapositive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05726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9FC2E5-AC16-1743-8145-00959B387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BD53F-0CD3-C94E-8F37-D8C50DF63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EE4511-4585-244A-859F-31D633142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BFF789-8FB7-4C4F-B016-C2D13F204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84FC51-854F-5B4F-A079-E9825D66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7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59221F-5842-DC43-AC22-90B9AC97A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D01F6E-A5DB-0747-BE1F-F0CF7898E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94A7BB-2DC4-024C-A600-649CE54A1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8E6AC3-1A43-2241-966D-0EFBC8769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BEF58E-BA2E-1E47-8ABB-453DC1F06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85BD28-EE37-E640-8332-898AC519F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C94E0D-A579-C74F-9F52-01FB30802A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4BCDDB-1AED-A849-9567-5ECBD1BB6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4B789F7-9C60-994D-A1CC-23269E542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4A874D-6127-0945-A5A3-77EFAF328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3CABEA-386B-9641-9A14-66D77FDF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214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CA0D85-CBAA-8F4D-A678-4161DFAD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59CE11-57A0-FE43-97C8-8D416C856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49E9A7-989E-D145-AF0D-5C1C4A9EC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1BAC1B-22CF-C744-A305-03C4CD0C8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C96ABF9-0414-EA46-806A-97EED7A1A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1E93664-3E01-1B43-B3CE-3033BE4CD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483A4E9-5AF3-024D-A36F-45DEE58BF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AADAABB-4D2E-A34B-99E5-994551A7C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98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F3CA6-CA2F-5548-A3A5-1D9DDFAF5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670AD-C760-154E-BE2F-20E885035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5ACEE2-E363-6744-92FD-1D690453B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04A5BD-65B2-0244-A438-8C8B6CDD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9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FE5CA1-6240-EC4B-BACB-831B77F3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07D5C5C-9384-574B-8A0E-29FF80E3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6DF8AD-2FA9-924D-9540-ACCF67724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48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40098-A348-B746-8A8D-1C99C671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0494CC-8367-E947-A99A-752CE22A1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569D60E-8950-814A-A8FC-0CB9B4CFB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EC22DA-15C5-7743-A954-4FE5BE2B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CD64FF-5372-9D41-95F4-0943DF7B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D0D346-046E-1E4E-A9DE-9B8D5ADB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5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F5C012-B502-204E-B753-FE56E89A9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86FCB36-10EC-D14D-85E2-197056DE2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CC59C2-56D3-8A4F-9054-185FEC4C7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4B7383-B24F-A04B-BD18-05A398C3E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9/11/18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DD6A57-2E0D-3540-A0B4-B6D02B52A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8DB8A5-A29D-0A44-8B67-F398E835D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9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1683C15-E6BC-2943-B198-696EAE3E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2AC4AA-7AD9-C347-AB13-6E9A125D3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D4AEF7-3533-5B42-9DA6-C7C4B312D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9/11/18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FAF543-3418-DC49-B27A-9F7E8B968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A67C91-E13A-C443-B7E5-7AB64CEEB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34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olwenn.trehondart@univ-lorraine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9747" y="4026949"/>
            <a:ext cx="11178244" cy="3072688"/>
          </a:xfrm>
        </p:spPr>
        <p:txBody>
          <a:bodyPr>
            <a:normAutofit/>
          </a:bodyPr>
          <a:lstStyle/>
          <a:p>
            <a:r>
              <a:rPr lang="fr-FR" sz="3200" b="1" dirty="0"/>
              <a:t>Nolwenn Tréhondart</a:t>
            </a:r>
          </a:p>
          <a:p>
            <a:pPr marL="0" lvl="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ct val="100000"/>
            </a:pPr>
            <a:r>
              <a:rPr lang="fr-FR" sz="2400" b="1" dirty="0">
                <a:hlinkClick r:id="rId3"/>
              </a:rPr>
              <a:t>nolwenn.trehondart@univ-lorraine.fr</a:t>
            </a:r>
            <a:endParaRPr lang="fr-FR" sz="2400" b="1" dirty="0"/>
          </a:p>
          <a:p>
            <a:pPr marL="0" lvl="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ct val="100000"/>
            </a:pPr>
            <a:r>
              <a:rPr lang="fr-FR" sz="2400" dirty="0"/>
              <a:t>Maîtresse de conférences en sciences de l’information et de la communication</a:t>
            </a:r>
            <a:br>
              <a:rPr lang="fr-FR" sz="2400" dirty="0"/>
            </a:br>
            <a:r>
              <a:rPr lang="fr-FR" sz="2400" dirty="0"/>
              <a:t>Laboratoire de rattachement : CREM (Centre de recherche sur les médiations)</a:t>
            </a:r>
            <a:endParaRPr lang="fr-FR" sz="3600" dirty="0"/>
          </a:p>
          <a:p>
            <a:r>
              <a:rPr lang="fr-FR" sz="2000" dirty="0"/>
              <a:t>Responsable de l’option « Le numérique pour apprendre et enseigner »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25D17A-2E87-AE45-B7AF-312073E7C31A}"/>
              </a:ext>
            </a:extLst>
          </p:cNvPr>
          <p:cNvSpPr/>
          <p:nvPr/>
        </p:nvSpPr>
        <p:spPr>
          <a:xfrm>
            <a:off x="941088" y="972200"/>
            <a:ext cx="1021556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Présentation de l’option numérique du parcours IDP</a:t>
            </a: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UE 915 – 2018-2019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0ABB67C-F83B-D54C-815C-D3DAC580C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947" y="1633561"/>
            <a:ext cx="5377458" cy="104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0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 3</a:t>
            </a:r>
            <a:r>
              <a:rPr lang="fr-FR" baseline="30000" dirty="0"/>
              <a:t>e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Outils numériques pour enseigner et communiquer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Outils collaboratifs (Jean-Luc </a:t>
            </a:r>
            <a:r>
              <a:rPr lang="fr-FR" dirty="0" err="1"/>
              <a:t>Bergey</a:t>
            </a:r>
            <a:r>
              <a:rPr lang="fr-FR" dirty="0"/>
              <a:t>) :</a:t>
            </a:r>
          </a:p>
          <a:p>
            <a:pPr>
              <a:buFontTx/>
              <a:buChar char="-"/>
            </a:pPr>
            <a:r>
              <a:rPr lang="fr-FR" dirty="0"/>
              <a:t>Présence : Mardi 23 octobre, 9h-12h</a:t>
            </a:r>
          </a:p>
          <a:p>
            <a:pPr>
              <a:buFontTx/>
              <a:buChar char="-"/>
            </a:pPr>
            <a:r>
              <a:rPr lang="fr-FR" dirty="0"/>
              <a:t>Présence : Jeudi 25 octobre, 9h-12h</a:t>
            </a:r>
          </a:p>
          <a:p>
            <a:pPr>
              <a:buFontTx/>
              <a:buChar char="-"/>
            </a:pPr>
            <a:endParaRPr lang="fr-FR" dirty="0"/>
          </a:p>
          <a:p>
            <a:pPr marL="0" indent="0">
              <a:buNone/>
            </a:pPr>
            <a:r>
              <a:rPr lang="fr-FR" dirty="0"/>
              <a:t>Outils pour enseigner (Sébastien Parmentier)</a:t>
            </a:r>
          </a:p>
          <a:p>
            <a:pPr>
              <a:buFontTx/>
              <a:buChar char="-"/>
            </a:pPr>
            <a:r>
              <a:rPr lang="fr-FR" dirty="0"/>
              <a:t>Présence : Mercredi 24 octobre : 9h-12h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9 heures</a:t>
            </a:r>
          </a:p>
        </p:txBody>
      </p:sp>
    </p:spTree>
    <p:extLst>
      <p:ext uri="{BB962C8B-B14F-4D97-AF65-F5344CB8AC3E}">
        <p14:creationId xmlns:p14="http://schemas.microsoft.com/office/powerpoint/2010/main" val="2760923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 4</a:t>
            </a:r>
            <a:r>
              <a:rPr lang="fr-FR" baseline="30000" dirty="0"/>
              <a:t>e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Projet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/>
              <a:t>Pierre Humbert, Sébastien Parmentier, Nolwenn Tréhondart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Mercredi 26 septembre : 13h30-18h30</a:t>
            </a:r>
          </a:p>
          <a:p>
            <a:pPr marL="0" indent="0">
              <a:buNone/>
            </a:pPr>
            <a:r>
              <a:rPr lang="fr-FR" dirty="0"/>
              <a:t>Samedi 20 octobre : 9h-13h</a:t>
            </a:r>
          </a:p>
          <a:p>
            <a:pPr marL="0" indent="0">
              <a:buNone/>
            </a:pPr>
            <a:r>
              <a:rPr lang="fr-FR" dirty="0"/>
              <a:t>Mercredi 14 novembre : 13h30-16h30</a:t>
            </a:r>
          </a:p>
          <a:p>
            <a:pPr marL="0" indent="0">
              <a:buNone/>
            </a:pPr>
            <a:r>
              <a:rPr lang="fr-FR" dirty="0"/>
              <a:t>Mercredi 28 novembre : 15h30-18h30</a:t>
            </a:r>
          </a:p>
          <a:p>
            <a:pPr marL="0" indent="0">
              <a:buNone/>
            </a:pPr>
            <a:r>
              <a:rPr lang="fr-FR" dirty="0"/>
              <a:t>Mercredi 5 décembre : 16h30-18h30</a:t>
            </a:r>
          </a:p>
          <a:p>
            <a:pPr marL="0" indent="0">
              <a:buNone/>
            </a:pPr>
            <a:r>
              <a:rPr lang="fr-FR" dirty="0"/>
              <a:t>Samedi 8 décembre : 9h-13h</a:t>
            </a:r>
          </a:p>
          <a:p>
            <a:pPr marL="0" indent="0">
              <a:buNone/>
            </a:pPr>
            <a:r>
              <a:rPr lang="fr-FR" dirty="0"/>
              <a:t>Mercredi 12 décembre : 13h30-16h30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24 heures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823061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Apprentissage par proje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spcBef>
                <a:spcPts val="2000"/>
              </a:spcBef>
              <a:defRPr sz="4680"/>
            </a:lvl1pPr>
          </a:lstStyle>
          <a:p>
            <a:pPr>
              <a:lnSpc>
                <a:spcPct val="100000"/>
              </a:lnSpc>
            </a:pPr>
            <a:br>
              <a:rPr lang="fr-FR" sz="3600" dirty="0"/>
            </a:br>
            <a:r>
              <a:rPr lang="fr-FR" sz="3600" dirty="0"/>
              <a:t>Apprentissage par projet : </a:t>
            </a:r>
            <a:br>
              <a:rPr lang="fr-FR" sz="3600" dirty="0"/>
            </a:br>
            <a:r>
              <a:rPr lang="fr-FR" sz="3600" dirty="0"/>
              <a:t>mise en situation de gestion d’un projet multimédia</a:t>
            </a:r>
            <a:br>
              <a:rPr lang="fr-FR" dirty="0"/>
            </a:br>
            <a:endParaRPr dirty="0"/>
          </a:p>
        </p:txBody>
      </p:sp>
      <p:sp>
        <p:nvSpPr>
          <p:cNvPr id="172" name="réalisation d’une production par l’apprenant pour générer un apprentissage…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sz="2400" dirty="0"/>
              <a:t>Ré</a:t>
            </a:r>
            <a:r>
              <a:rPr sz="2400" dirty="0" err="1"/>
              <a:t>alisation</a:t>
            </a:r>
            <a:r>
              <a:rPr sz="2400" dirty="0"/>
              <a:t> d’un</a:t>
            </a:r>
            <a:r>
              <a:rPr lang="fr-FR" sz="2400" dirty="0"/>
              <a:t> cahier des charges et d’un</a:t>
            </a:r>
            <a:r>
              <a:rPr sz="2400" dirty="0"/>
              <a:t>e production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endParaRPr lang="fr-FR" sz="2400" dirty="0"/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sz="2400" dirty="0"/>
              <a:t>Travail collectif</a:t>
            </a:r>
            <a:r>
              <a:rPr lang="fr-FR" sz="2400" dirty="0"/>
              <a:t> : 2 à 3 étudiants par groupe</a:t>
            </a:r>
          </a:p>
          <a:p>
            <a:pPr marL="157157" indent="-157157" defTabSz="225913">
              <a:spcBef>
                <a:spcPts val="633"/>
              </a:spcBef>
              <a:defRPr sz="1540"/>
            </a:pPr>
            <a:endParaRPr lang="fr-FR" sz="2400" dirty="0"/>
          </a:p>
          <a:p>
            <a:pPr marL="157157" indent="-157157" defTabSz="225913">
              <a:spcBef>
                <a:spcPts val="633"/>
              </a:spcBef>
              <a:defRPr sz="1540"/>
            </a:pPr>
            <a:r>
              <a:rPr lang="fr-FR" sz="2400" dirty="0"/>
              <a:t>P</a:t>
            </a:r>
            <a:r>
              <a:rPr sz="2400" dirty="0" err="1"/>
              <a:t>rojet</a:t>
            </a:r>
            <a:r>
              <a:rPr sz="2400" dirty="0"/>
              <a:t> de conception étal</a:t>
            </a:r>
            <a:r>
              <a:rPr lang="fr-FR" sz="2400" dirty="0" err="1"/>
              <a:t>é</a:t>
            </a:r>
            <a:r>
              <a:rPr sz="2400" dirty="0"/>
              <a:t> sur </a:t>
            </a:r>
            <a:r>
              <a:rPr sz="2400" dirty="0" err="1"/>
              <a:t>deux</a:t>
            </a:r>
            <a:r>
              <a:rPr sz="2400" dirty="0"/>
              <a:t> </a:t>
            </a:r>
            <a:r>
              <a:rPr sz="2400" dirty="0" err="1"/>
              <a:t>semestres</a:t>
            </a:r>
            <a:endParaRPr lang="fr-FR" sz="2400" dirty="0"/>
          </a:p>
          <a:p>
            <a:pPr marL="157157" indent="-157157" defTabSz="225913">
              <a:spcBef>
                <a:spcPts val="633"/>
              </a:spcBef>
              <a:defRPr sz="1540"/>
            </a:pPr>
            <a:endParaRPr sz="2400" dirty="0"/>
          </a:p>
          <a:p>
            <a:pPr marL="0" indent="0" defTabSz="225913">
              <a:spcBef>
                <a:spcPts val="633"/>
              </a:spcBef>
              <a:buNone/>
              <a:defRPr sz="1540"/>
            </a:pPr>
            <a:endParaRPr lang="fr-FR" sz="2400" dirty="0"/>
          </a:p>
          <a:p>
            <a:pPr marL="157157" indent="-157157" algn="ctr" defTabSz="225913">
              <a:spcBef>
                <a:spcPts val="633"/>
              </a:spcBef>
              <a:defRPr sz="1540"/>
            </a:pPr>
            <a:r>
              <a:rPr sz="2400" b="1" dirty="0"/>
              <a:t>1 </a:t>
            </a:r>
            <a:r>
              <a:rPr sz="2400" b="1" dirty="0" err="1"/>
              <a:t>grande</a:t>
            </a:r>
            <a:r>
              <a:rPr sz="2400" b="1" dirty="0"/>
              <a:t> date</a:t>
            </a:r>
            <a:r>
              <a:rPr lang="fr-FR" sz="2400" b="1" dirty="0"/>
              <a:t> à retenir tout de suite </a:t>
            </a:r>
            <a:r>
              <a:rPr sz="2400" b="1" dirty="0"/>
              <a:t> : </a:t>
            </a:r>
            <a:r>
              <a:rPr lang="fr-FR" sz="2400" b="1" dirty="0"/>
              <a:t>le </a:t>
            </a:r>
            <a:r>
              <a:rPr sz="2400" b="1" dirty="0"/>
              <a:t>forum </a:t>
            </a:r>
            <a:r>
              <a:rPr sz="2400" b="1" dirty="0" err="1"/>
              <a:t>Canopé</a:t>
            </a:r>
            <a:r>
              <a:rPr lang="fr-FR" sz="2400" b="1" dirty="0"/>
              <a:t> :</a:t>
            </a:r>
            <a:r>
              <a:rPr sz="2400" b="1" dirty="0"/>
              <a:t> </a:t>
            </a:r>
            <a:r>
              <a:rPr lang="fr-FR" sz="2400" b="1" dirty="0"/>
              <a:t>6 février 2019</a:t>
            </a:r>
            <a:r>
              <a:rPr lang="fr-FR" sz="2400" dirty="0"/>
              <a:t>.</a:t>
            </a:r>
            <a:endParaRPr lang="fr-FR" sz="2400" b="1" dirty="0"/>
          </a:p>
          <a:p>
            <a:pPr marL="157157" indent="-157157" algn="ctr" defTabSz="225913">
              <a:spcBef>
                <a:spcPts val="633"/>
              </a:spcBef>
              <a:defRPr sz="1540"/>
            </a:pPr>
            <a:r>
              <a:rPr lang="fr-FR" sz="2000" b="1" dirty="0"/>
              <a:t>Forum du numérique 1er degré</a:t>
            </a:r>
            <a:r>
              <a:rPr lang="fr-FR" sz="2000" dirty="0"/>
              <a:t> cette année sur le thème </a:t>
            </a:r>
            <a:r>
              <a:rPr lang="fr-FR" sz="2000" i="1" dirty="0"/>
              <a:t>Dire, Lire, Écrire à l'ère du numérique</a:t>
            </a:r>
            <a:r>
              <a:rPr lang="fr-FR" sz="2000" dirty="0"/>
              <a:t>, </a:t>
            </a:r>
          </a:p>
          <a:p>
            <a:pPr marL="157157" indent="-157157" algn="ctr" defTabSz="225913">
              <a:spcBef>
                <a:spcPts val="633"/>
              </a:spcBef>
              <a:defRPr sz="1540"/>
            </a:pPr>
            <a:r>
              <a:rPr lang="fr-FR" sz="2000" dirty="0"/>
              <a:t>Le lieu sera probablement Nancy </a:t>
            </a:r>
          </a:p>
        </p:txBody>
      </p:sp>
    </p:spTree>
    <p:extLst>
      <p:ext uri="{BB962C8B-B14F-4D97-AF65-F5344CB8AC3E}">
        <p14:creationId xmlns:p14="http://schemas.microsoft.com/office/powerpoint/2010/main" val="1842813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517B0D4-3712-6248-A182-155318E1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parallèle, le mémoire de recherche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AEDE2E-7043-994F-B94A-130DE8DBB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50 pages</a:t>
            </a:r>
          </a:p>
          <a:p>
            <a:r>
              <a:rPr lang="fr-FR" dirty="0"/>
              <a:t>Soutenance en juin ou en septembre</a:t>
            </a:r>
          </a:p>
          <a:p>
            <a:r>
              <a:rPr lang="fr-FR" dirty="0"/>
              <a:t>Choisir un sujet et un tuteur le plus tôt possible</a:t>
            </a:r>
          </a:p>
          <a:p>
            <a:r>
              <a:rPr lang="fr-FR" dirty="0"/>
              <a:t>Un mémoire de recherche</a:t>
            </a:r>
          </a:p>
          <a:p>
            <a:endParaRPr lang="fr-FR" dirty="0"/>
          </a:p>
          <a:p>
            <a:r>
              <a:rPr lang="fr-FR" dirty="0"/>
              <a:t>Guide de rédaction disponible sur : </a:t>
            </a:r>
          </a:p>
          <a:p>
            <a:pPr marL="0" indent="0">
              <a:buNone/>
            </a:pPr>
            <a:r>
              <a:rPr lang="fr-FR" dirty="0"/>
              <a:t>http://</a:t>
            </a:r>
            <a:r>
              <a:rPr lang="fr-FR" dirty="0" err="1"/>
              <a:t>espe.univ-lorraine.fr</a:t>
            </a:r>
            <a:r>
              <a:rPr lang="fr-FR" dirty="0"/>
              <a:t>/</a:t>
            </a:r>
            <a:r>
              <a:rPr lang="fr-FR" dirty="0" err="1"/>
              <a:t>actualite</a:t>
            </a:r>
            <a:r>
              <a:rPr lang="fr-FR" dirty="0"/>
              <a:t>/</a:t>
            </a:r>
            <a:r>
              <a:rPr lang="fr-FR" dirty="0" err="1"/>
              <a:t>ecrire</a:t>
            </a:r>
            <a:r>
              <a:rPr lang="fr-FR" dirty="0"/>
              <a:t>-son-</a:t>
            </a:r>
            <a:r>
              <a:rPr lang="fr-FR" dirty="0" err="1"/>
              <a:t>memoire</a:t>
            </a:r>
            <a:r>
              <a:rPr lang="fr-FR" dirty="0"/>
              <a:t>-de-master-</a:t>
            </a:r>
            <a:r>
              <a:rPr lang="fr-FR" dirty="0" err="1"/>
              <a:t>meef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61889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B31BAF7-A768-954D-9E7F-F7C584B4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5295AF-F6F0-ED4D-917B-004C3CA58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F891F7A-81AD-6749-AA35-91898C30A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37281"/>
            <a:ext cx="11229975" cy="677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901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re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81998">
              <a:spcBef>
                <a:spcPts val="1477"/>
              </a:spcBef>
              <a:defRPr sz="4836"/>
            </a:pPr>
            <a:r>
              <a:rPr lang="fr-FR" dirty="0"/>
              <a:t>Modalités d’évaluation</a:t>
            </a:r>
            <a:endParaRPr dirty="0"/>
          </a:p>
        </p:txBody>
      </p:sp>
      <p:sp>
        <p:nvSpPr>
          <p:cNvPr id="176" name="1er semestre : cahier de charge le plus détaillé possible, analyse des besoins, faire des choix de conception. Accompagner au plus près à plusieurs pour faire émerger cela…"/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b="1" dirty="0"/>
              <a:t>1er semestre : </a:t>
            </a:r>
            <a:endParaRPr lang="fr-FR" b="1" dirty="0"/>
          </a:p>
          <a:p>
            <a:r>
              <a:rPr lang="fr-FR" sz="2400" dirty="0"/>
              <a:t>UE920 : évaluation projet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i="1" dirty="0"/>
              <a:t>(oral - collectif) </a:t>
            </a:r>
            <a:r>
              <a:rPr lang="fr-FR" sz="2400" dirty="0"/>
              <a:t>soutenance : 12/12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i="1" dirty="0"/>
              <a:t>(écrit -collectif) </a:t>
            </a:r>
            <a:r>
              <a:rPr lang="fr-FR" sz="2400" dirty="0"/>
              <a:t>cahier des charges 12/12</a:t>
            </a:r>
            <a:r>
              <a:rPr sz="2400" dirty="0"/>
              <a:t>. </a:t>
            </a:r>
            <a:endParaRPr lang="fr-FR" sz="2400" dirty="0"/>
          </a:p>
          <a:p>
            <a:r>
              <a:rPr lang="fr-FR" sz="2400" dirty="0"/>
              <a:t>UE 915 : </a:t>
            </a:r>
          </a:p>
          <a:p>
            <a:r>
              <a:rPr lang="fr-FR" sz="2400" dirty="0"/>
              <a:t>EMI (</a:t>
            </a:r>
            <a:r>
              <a:rPr lang="fr-FR" sz="2400" i="1" dirty="0"/>
              <a:t>écrit – collectif ) : </a:t>
            </a:r>
            <a:r>
              <a:rPr lang="fr-FR" sz="2400" dirty="0"/>
              <a:t>scénario pédagogique en EMI (19/12) 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2</a:t>
            </a:r>
            <a:r>
              <a:rPr lang="fr-FR" b="1" baseline="30000" dirty="0"/>
              <a:t>e</a:t>
            </a:r>
            <a:r>
              <a:rPr lang="fr-FR" b="1" dirty="0"/>
              <a:t> semestre</a:t>
            </a:r>
          </a:p>
          <a:p>
            <a:r>
              <a:rPr lang="fr-FR" sz="2400" dirty="0"/>
              <a:t>Fin mai : soutenance projet + cahier des charges</a:t>
            </a:r>
          </a:p>
          <a:p>
            <a:r>
              <a:rPr lang="fr-FR" sz="2400" dirty="0"/>
              <a:t>Exposés sur des sujets spécifiques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112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quelques thèmes second semestre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391414">
              <a:spcBef>
                <a:spcPts val="1500"/>
              </a:spcBef>
              <a:defRPr sz="3484"/>
            </a:lvl1pPr>
          </a:lstStyle>
          <a:p>
            <a:r>
              <a:rPr lang="fr-FR" dirty="0"/>
              <a:t>Deuxième semestre</a:t>
            </a:r>
            <a:r>
              <a:rPr lang="mr-IN" dirty="0"/>
              <a:t>…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Le projet au centre</a:t>
            </a:r>
            <a:r>
              <a:rPr lang="mr-IN" sz="3600" dirty="0"/>
              <a:t>…</a:t>
            </a:r>
            <a:endParaRPr lang="fr-FR" sz="3600" dirty="0"/>
          </a:p>
          <a:p>
            <a:endParaRPr lang="fr-FR" sz="3600" dirty="0"/>
          </a:p>
          <a:p>
            <a:r>
              <a:rPr lang="fr-FR" sz="3600" dirty="0"/>
              <a:t>Exposés sur des thèmes lors des mardis soirs : jeux sérieux, manuels numériques, classe inversée, dispositifs tactiles</a:t>
            </a:r>
            <a:r>
              <a:rPr lang="mr-IN" sz="3600" dirty="0"/>
              <a:t>…</a:t>
            </a:r>
            <a:endParaRPr lang="fr-FR" sz="3600" dirty="0"/>
          </a:p>
          <a:p>
            <a:r>
              <a:rPr lang="fr-FR" sz="3600" dirty="0"/>
              <a:t>Sensibilisation au langage du web, conception d’un livre numérique</a:t>
            </a:r>
          </a:p>
        </p:txBody>
      </p:sp>
    </p:spTree>
    <p:extLst>
      <p:ext uri="{BB962C8B-B14F-4D97-AF65-F5344CB8AC3E}">
        <p14:creationId xmlns:p14="http://schemas.microsoft.com/office/powerpoint/2010/main" val="1701180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564A44-3251-6142-829D-F668AA073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Mardi soir prochain 17h-19h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2E0AE1-3A6D-8C45-B7DB-91A4EB3B9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Adobe </a:t>
            </a:r>
            <a:r>
              <a:rPr lang="fr-FR" dirty="0" err="1"/>
              <a:t>Connect</a:t>
            </a:r>
            <a:r>
              <a:rPr lang="fr-FR" dirty="0"/>
              <a:t> </a:t>
            </a:r>
          </a:p>
          <a:p>
            <a:r>
              <a:rPr lang="fr-FR" dirty="0"/>
              <a:t>Le logiciel Adobe CONNECT permet de créer des espaces de réunion et d’y inviter vos étudiants ou collaborateurs en leur transmettant l’adresse de la salle virtuelle.</a:t>
            </a:r>
          </a:p>
          <a:p>
            <a:r>
              <a:rPr lang="fr-FR" dirty="0"/>
              <a:t>On s’y connecte depuis Arche</a:t>
            </a:r>
          </a:p>
          <a:p>
            <a:r>
              <a:rPr lang="fr-FR" dirty="0"/>
              <a:t>Attention : nécessite d’avoir téléchargé Flash </a:t>
            </a:r>
            <a:r>
              <a:rPr lang="fr-FR" dirty="0" err="1"/>
              <a:t>player</a:t>
            </a:r>
            <a:r>
              <a:rPr lang="fr-FR" dirty="0"/>
              <a:t> pour que cela fonctionne</a:t>
            </a:r>
          </a:p>
          <a:p>
            <a:r>
              <a:rPr lang="fr-FR" dirty="0"/>
              <a:t>De préférence lancer depuis Google Chrome...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383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A49A4-B1FE-0543-BD0D-AF4E9607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2675731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Arche : première connexion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A0B1C2-12E2-CD4B-985A-0885E29CE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/>
              <a:t>Aller sur l’ENT</a:t>
            </a:r>
          </a:p>
        </p:txBody>
      </p:sp>
    </p:spTree>
    <p:extLst>
      <p:ext uri="{BB962C8B-B14F-4D97-AF65-F5344CB8AC3E}">
        <p14:creationId xmlns:p14="http://schemas.microsoft.com/office/powerpoint/2010/main" val="2594780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35ECBB-C978-B048-BECF-ECAA55572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Questionnaire à </a:t>
            </a:r>
            <a:r>
              <a:rPr lang="fr-FR"/>
              <a:t>remplir avant de partir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B4259F-B61C-1146-B39C-39DA5E6CC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6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4DD1C03-AA5D-F348-A5B6-342FDFE5C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858921"/>
              </p:ext>
            </p:extLst>
          </p:nvPr>
        </p:nvGraphicFramePr>
        <p:xfrm>
          <a:off x="164836" y="1623697"/>
          <a:ext cx="7307528" cy="434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702">
                  <a:extLst>
                    <a:ext uri="{9D8B030D-6E8A-4147-A177-3AD203B41FA5}">
                      <a16:colId xmlns:a16="http://schemas.microsoft.com/office/drawing/2014/main" val="4188116166"/>
                    </a:ext>
                  </a:extLst>
                </a:gridCol>
                <a:gridCol w="1297125">
                  <a:extLst>
                    <a:ext uri="{9D8B030D-6E8A-4147-A177-3AD203B41FA5}">
                      <a16:colId xmlns:a16="http://schemas.microsoft.com/office/drawing/2014/main" val="2850503337"/>
                    </a:ext>
                  </a:extLst>
                </a:gridCol>
                <a:gridCol w="1266875">
                  <a:extLst>
                    <a:ext uri="{9D8B030D-6E8A-4147-A177-3AD203B41FA5}">
                      <a16:colId xmlns:a16="http://schemas.microsoft.com/office/drawing/2014/main" val="94897564"/>
                    </a:ext>
                  </a:extLst>
                </a:gridCol>
                <a:gridCol w="1287339">
                  <a:extLst>
                    <a:ext uri="{9D8B030D-6E8A-4147-A177-3AD203B41FA5}">
                      <a16:colId xmlns:a16="http://schemas.microsoft.com/office/drawing/2014/main" val="1393355920"/>
                    </a:ext>
                  </a:extLst>
                </a:gridCol>
                <a:gridCol w="1903487">
                  <a:extLst>
                    <a:ext uri="{9D8B030D-6E8A-4147-A177-3AD203B41FA5}">
                      <a16:colId xmlns:a16="http://schemas.microsoft.com/office/drawing/2014/main" val="713907481"/>
                    </a:ext>
                  </a:extLst>
                </a:gridCol>
              </a:tblGrid>
              <a:tr h="575040">
                <a:tc>
                  <a:txBody>
                    <a:bodyPr/>
                    <a:lstStyle/>
                    <a:p>
                      <a:r>
                        <a:rPr lang="fr-FR" sz="1500" b="1" dirty="0"/>
                        <a:t>Jean-Luc </a:t>
                      </a:r>
                      <a:r>
                        <a:rPr lang="fr-FR" sz="1500" b="1" dirty="0" err="1"/>
                        <a:t>Bergey</a:t>
                      </a:r>
                      <a:r>
                        <a:rPr lang="fr-FR" sz="15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b="1" dirty="0"/>
                        <a:t>David </a:t>
                      </a:r>
                      <a:r>
                        <a:rPr lang="fr-FR" sz="1500" b="1" dirty="0" err="1"/>
                        <a:t>Bertolo</a:t>
                      </a:r>
                      <a:r>
                        <a:rPr lang="fr-FR" sz="1500" b="1" dirty="0"/>
                        <a:t> </a:t>
                      </a:r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b="1" dirty="0"/>
                        <a:t>Catherine </a:t>
                      </a:r>
                      <a:r>
                        <a:rPr lang="fr-FR" sz="1500" b="1" dirty="0" err="1"/>
                        <a:t>Kellner</a:t>
                      </a:r>
                      <a:r>
                        <a:rPr lang="fr-FR" sz="1500" b="1" dirty="0"/>
                        <a:t> </a:t>
                      </a:r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b="1" dirty="0"/>
                        <a:t>David Langlois </a:t>
                      </a:r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b="1" dirty="0"/>
                        <a:t>Luc </a:t>
                      </a:r>
                      <a:r>
                        <a:rPr lang="fr-FR" sz="1500" b="1" dirty="0" err="1"/>
                        <a:t>Massou</a:t>
                      </a:r>
                      <a:r>
                        <a:rPr lang="fr-FR" sz="1500" b="1" dirty="0"/>
                        <a:t> </a:t>
                      </a:r>
                      <a:endParaRPr lang="fr-F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034471"/>
                  </a:ext>
                </a:extLst>
              </a:tr>
              <a:tr h="3768359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sciences du langage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Plateformes d’apprentissage numériques (Learning Management System)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Modèles d’apprentissage et numérique</a:t>
                      </a:r>
                      <a:endParaRPr lang="en-US" sz="1500" i="1" dirty="0"/>
                    </a:p>
                    <a:p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informatique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Interactions Hommes-Machines, projet E-TAC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Sensibilisation au langage informatique</a:t>
                      </a:r>
                    </a:p>
                    <a:p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 SIC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i="1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i="1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i="1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Jeux sérieux</a:t>
                      </a:r>
                    </a:p>
                    <a:p>
                      <a:endParaRPr lang="fr-FR" sz="1500" dirty="0"/>
                    </a:p>
                    <a:p>
                      <a:endParaRPr lang="fr-FR" sz="1500" dirty="0"/>
                    </a:p>
                    <a:p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informatique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Droit de l’Internet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en-US" sz="1500" dirty="0"/>
                    </a:p>
                    <a:p>
                      <a:endParaRPr lang="fr-F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SIC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Usages des TIC dans l’enseignement supérieur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Point de vue de la recherche sur le numérique en éducation, 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ergonomie du Web</a:t>
                      </a:r>
                      <a:endParaRPr lang="en-US" sz="15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220769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6706CD6-C012-FE4C-AFCF-62B4B4FB6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614982"/>
              </p:ext>
            </p:extLst>
          </p:nvPr>
        </p:nvGraphicFramePr>
        <p:xfrm>
          <a:off x="10422824" y="1618619"/>
          <a:ext cx="1625600" cy="4362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518970454"/>
                    </a:ext>
                  </a:extLst>
                </a:gridCol>
              </a:tblGrid>
              <a:tr h="645295">
                <a:tc>
                  <a:txBody>
                    <a:bodyPr/>
                    <a:lstStyle/>
                    <a:p>
                      <a:r>
                        <a:rPr lang="fr-FR" sz="1500" b="1" dirty="0"/>
                        <a:t>Nolwenn Tréhondart </a:t>
                      </a:r>
                      <a:endParaRPr lang="fr-F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531502"/>
                  </a:ext>
                </a:extLst>
              </a:tr>
              <a:tr h="3717472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SIC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Pratiques de lecture et d’écriture numériques, livres numériques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Analyse de dispositifs numériques, éducation aux médias et à l’informations</a:t>
                      </a:r>
                    </a:p>
                    <a:p>
                      <a:endParaRPr lang="fr-F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89982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8590897-FA8A-C549-93A7-F6261AEA4563}"/>
              </a:ext>
            </a:extLst>
          </p:cNvPr>
          <p:cNvSpPr txBox="1"/>
          <p:nvPr/>
        </p:nvSpPr>
        <p:spPr>
          <a:xfrm>
            <a:off x="4243918" y="152698"/>
            <a:ext cx="4320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L’équipe pédagogique de l’option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F8E888E-A4C7-3B47-A9F5-93DB659E0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740655"/>
              </p:ext>
            </p:extLst>
          </p:nvPr>
        </p:nvGraphicFramePr>
        <p:xfrm>
          <a:off x="7472363" y="1623697"/>
          <a:ext cx="1500187" cy="434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87">
                  <a:extLst>
                    <a:ext uri="{9D8B030D-6E8A-4147-A177-3AD203B41FA5}">
                      <a16:colId xmlns:a16="http://schemas.microsoft.com/office/drawing/2014/main" val="2362817183"/>
                    </a:ext>
                  </a:extLst>
                </a:gridCol>
              </a:tblGrid>
              <a:tr h="668526">
                <a:tc>
                  <a:txBody>
                    <a:bodyPr/>
                    <a:lstStyle/>
                    <a:p>
                      <a:r>
                        <a:rPr lang="fr-FR" sz="1500" b="1" dirty="0"/>
                        <a:t>Sébastien Parmentier </a:t>
                      </a:r>
                      <a:endParaRPr lang="fr-F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221800"/>
                  </a:ext>
                </a:extLst>
              </a:tr>
              <a:tr h="3674873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Formateur TICE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i="1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Politiques éducatives,  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outils numériques, projet</a:t>
                      </a:r>
                      <a:endParaRPr lang="en-US" sz="15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622012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BD0A38A-96A8-2B43-AF4A-C6486F835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222602"/>
              </p:ext>
            </p:extLst>
          </p:nvPr>
        </p:nvGraphicFramePr>
        <p:xfrm>
          <a:off x="8922637" y="1623697"/>
          <a:ext cx="1500187" cy="434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87">
                  <a:extLst>
                    <a:ext uri="{9D8B030D-6E8A-4147-A177-3AD203B41FA5}">
                      <a16:colId xmlns:a16="http://schemas.microsoft.com/office/drawing/2014/main" val="2362817183"/>
                    </a:ext>
                  </a:extLst>
                </a:gridCol>
              </a:tblGrid>
              <a:tr h="668526">
                <a:tc>
                  <a:txBody>
                    <a:bodyPr/>
                    <a:lstStyle/>
                    <a:p>
                      <a:r>
                        <a:rPr lang="fr-FR" sz="1500" b="1" dirty="0"/>
                        <a:t>Pierre Humbert</a:t>
                      </a:r>
                      <a:endParaRPr lang="fr-FR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221800"/>
                  </a:ext>
                </a:extLst>
              </a:tr>
              <a:tr h="3674873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dirty="0"/>
                        <a:t>MCF, SIC</a:t>
                      </a:r>
                    </a:p>
                    <a:p>
                      <a:pPr lvl="0">
                        <a:lnSpc>
                          <a:spcPct val="100000"/>
                        </a:lnSpc>
                      </a:pPr>
                      <a:endParaRPr lang="fr-FR" sz="1500" i="1" dirty="0"/>
                    </a:p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fr-FR" sz="1500" i="1" dirty="0"/>
                        <a:t>Méthodologie de conception pour projets numériques</a:t>
                      </a:r>
                      <a:endParaRPr lang="en-US" sz="15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622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23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ptio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r-FR" sz="5400" b="1" dirty="0"/>
              <a:t>Organisation de l’option</a:t>
            </a:r>
          </a:p>
        </p:txBody>
      </p:sp>
      <p:graphicFrame>
        <p:nvGraphicFramePr>
          <p:cNvPr id="136" name="72 heures le premier semestre…"/>
          <p:cNvGraphicFramePr/>
          <p:nvPr>
            <p:extLst>
              <p:ext uri="{D42A27DB-BD31-4B8C-83A1-F6EECF244321}">
                <p14:modId xmlns:p14="http://schemas.microsoft.com/office/powerpoint/2010/main" val="1753546612"/>
              </p:ext>
            </p:extLst>
          </p:nvPr>
        </p:nvGraphicFramePr>
        <p:xfrm>
          <a:off x="342900" y="1157288"/>
          <a:ext cx="11506200" cy="501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3321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Orientatio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r-FR" dirty="0"/>
              <a:t>Grandes </a:t>
            </a:r>
            <a:r>
              <a:rPr dirty="0"/>
              <a:t>Orientation</a:t>
            </a:r>
            <a:r>
              <a:rPr lang="fr-FR" dirty="0"/>
              <a:t>s</a:t>
            </a:r>
            <a:endParaRPr dirty="0"/>
          </a:p>
        </p:txBody>
      </p:sp>
      <p:sp>
        <p:nvSpPr>
          <p:cNvPr id="147" name="Enseignement et non apprentissage : apprendre à enseigner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C</a:t>
            </a:r>
            <a:r>
              <a:rPr dirty="0"/>
              <a:t>omment intégrer le numérique dans les pratiques pédagogiques</a:t>
            </a:r>
            <a:endParaRPr lang="fr-FR" dirty="0"/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Comment un média, un outil, une ressource, un dispositif s’insère dans un acte d’apprentissage</a:t>
            </a:r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dirty="0"/>
              <a:t>Espace d’expérimentation et de questionnement</a:t>
            </a:r>
            <a:r>
              <a:rPr lang="fr-FR" dirty="0"/>
              <a:t> </a:t>
            </a:r>
            <a:endParaRPr dirty="0"/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S’</a:t>
            </a:r>
            <a:r>
              <a:rPr dirty="0"/>
              <a:t>adapt</a:t>
            </a:r>
            <a:r>
              <a:rPr lang="fr-FR" dirty="0"/>
              <a:t>er</a:t>
            </a:r>
            <a:r>
              <a:rPr dirty="0"/>
              <a:t> aux projets des élèves</a:t>
            </a:r>
            <a:r>
              <a:rPr lang="fr-FR" dirty="0"/>
              <a:t> et à leurs pratiques numériques formelles et informelles</a:t>
            </a:r>
            <a:endParaRPr dirty="0"/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U</a:t>
            </a:r>
            <a:r>
              <a:rPr dirty="0"/>
              <a:t>sage raisonné</a:t>
            </a:r>
            <a:r>
              <a:rPr lang="fr-FR" dirty="0"/>
              <a:t> du numérique</a:t>
            </a:r>
          </a:p>
          <a:p>
            <a:pPr marL="320474" indent="-320474" defTabSz="398428">
              <a:spcBef>
                <a:spcPts val="1195"/>
              </a:spcBef>
              <a:defRPr sz="3104"/>
            </a:pPr>
            <a:r>
              <a:rPr lang="fr-FR" dirty="0"/>
              <a:t>C</a:t>
            </a:r>
            <a:r>
              <a:rPr dirty="0"/>
              <a:t>omment la relation au savoir en est modifiée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479" y="81160"/>
            <a:ext cx="25884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0490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EBDC65-AD5C-2B43-A33C-A96AC5FE1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4000" b="1" dirty="0"/>
              <a:t>Grands axes du premier semestre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36240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Pédagogie numérique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a) Théories de l’apprentissage et numérique : Jean-Luc </a:t>
            </a:r>
            <a:r>
              <a:rPr lang="fr-FR" b="1" dirty="0" err="1"/>
              <a:t>Bergey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Présence : samedi 22 septembre : 10h-12h</a:t>
            </a:r>
          </a:p>
          <a:p>
            <a:pPr marL="0" indent="0">
              <a:buNone/>
            </a:pPr>
            <a:r>
              <a:rPr lang="fr-FR" dirty="0"/>
              <a:t>Distance : mardi 25 septembre : 17h-19h</a:t>
            </a:r>
          </a:p>
          <a:p>
            <a:pPr marL="0" indent="0">
              <a:buNone/>
            </a:pPr>
            <a:r>
              <a:rPr lang="fr-FR" dirty="0"/>
              <a:t>Présence : mercredi 3 octobre : 13h30-15h30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6 heures</a:t>
            </a:r>
          </a:p>
        </p:txBody>
      </p:sp>
    </p:spTree>
    <p:extLst>
      <p:ext uri="{BB962C8B-B14F-4D97-AF65-F5344CB8AC3E}">
        <p14:creationId xmlns:p14="http://schemas.microsoft.com/office/powerpoint/2010/main" val="37380191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Pédagogie numérique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b) Politiques éducatives et numérique : Sébastien Parmentier</a:t>
            </a:r>
          </a:p>
          <a:p>
            <a:pPr marL="0" indent="0">
              <a:buNone/>
            </a:pPr>
            <a:r>
              <a:rPr lang="fr-FR" dirty="0"/>
              <a:t>Distance (asynchrone) : Mardi 2 octobre : 17h-19h</a:t>
            </a:r>
          </a:p>
          <a:p>
            <a:pPr marL="0" indent="0">
              <a:buNone/>
            </a:pPr>
            <a:r>
              <a:rPr lang="fr-FR" dirty="0"/>
              <a:t>Distance (synchrone) : : mardi 9 octobre : 17h-19h</a:t>
            </a:r>
          </a:p>
          <a:p>
            <a:pPr marL="0" indent="0">
              <a:buNone/>
            </a:pPr>
            <a:r>
              <a:rPr lang="fr-FR" dirty="0"/>
              <a:t>Présence : Jeudi 25  octobre : 13h30-15h30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6 heures</a:t>
            </a:r>
          </a:p>
        </p:txBody>
      </p:sp>
    </p:spTree>
    <p:extLst>
      <p:ext uri="{BB962C8B-B14F-4D97-AF65-F5344CB8AC3E}">
        <p14:creationId xmlns:p14="http://schemas.microsoft.com/office/powerpoint/2010/main" val="4277111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Pédagogie numérique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C) Point de vue de la recherche : Luc </a:t>
            </a:r>
            <a:r>
              <a:rPr lang="fr-FR" b="1" dirty="0" err="1"/>
              <a:t>Massou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Distance (asynchrone) : Jeudi 22 novembre : 17h-19h</a:t>
            </a:r>
          </a:p>
          <a:p>
            <a:pPr marL="0" indent="0">
              <a:buNone/>
            </a:pPr>
            <a:r>
              <a:rPr lang="fr-FR" dirty="0"/>
              <a:t>Distance (synchrone) : mardi 27 novembre : 17h-19h</a:t>
            </a:r>
          </a:p>
          <a:p>
            <a:pPr marL="0" indent="0">
              <a:buNone/>
            </a:pPr>
            <a:r>
              <a:rPr lang="fr-FR" dirty="0"/>
              <a:t>Distance (asynchrone) : Mardi 4 décembre : 17h-19h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6 heures</a:t>
            </a:r>
          </a:p>
        </p:txBody>
      </p:sp>
    </p:spTree>
    <p:extLst>
      <p:ext uri="{BB962C8B-B14F-4D97-AF65-F5344CB8AC3E}">
        <p14:creationId xmlns:p14="http://schemas.microsoft.com/office/powerpoint/2010/main" val="216898943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37AFC24-B064-1349-8DBD-6E53C20B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279400"/>
            <a:ext cx="10515600" cy="1325563"/>
          </a:xfrm>
        </p:spPr>
        <p:txBody>
          <a:bodyPr/>
          <a:lstStyle/>
          <a:p>
            <a:pPr algn="ctr"/>
            <a:r>
              <a:rPr lang="fr-FR" baseline="30000" dirty="0"/>
              <a:t>2e</a:t>
            </a:r>
            <a:r>
              <a:rPr lang="fr-FR" dirty="0"/>
              <a:t> axe : </a:t>
            </a:r>
            <a:br>
              <a:rPr lang="fr-FR" dirty="0"/>
            </a:br>
            <a:r>
              <a:rPr lang="fr-FR" dirty="0"/>
              <a:t>Éducation aux médias et à l’information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63787B-E7D9-E04F-ACBC-CF331452A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/>
              <a:t>Apprendre à construire un scénario pédagogique autour de l’EMI Enjeux critiques et réflexifs  </a:t>
            </a:r>
            <a:r>
              <a:rPr lang="fr-FR" dirty="0"/>
              <a:t>Nolwenn Tréhondart</a:t>
            </a:r>
          </a:p>
          <a:p>
            <a:pPr marL="0" indent="0">
              <a:buNone/>
            </a:pPr>
            <a:r>
              <a:rPr lang="fr-FR" dirty="0"/>
              <a:t>Présence : Mardi 23 octobre : 13h30-17h30</a:t>
            </a:r>
          </a:p>
          <a:p>
            <a:pPr marL="0" indent="0">
              <a:buNone/>
            </a:pPr>
            <a:r>
              <a:rPr lang="fr-FR" dirty="0"/>
              <a:t>Présence : Mercredi 24 octobre : 13h30-15h30</a:t>
            </a:r>
          </a:p>
          <a:p>
            <a:pPr marL="0" indent="0">
              <a:buNone/>
            </a:pPr>
            <a:r>
              <a:rPr lang="fr-FR" dirty="0"/>
              <a:t>Présence : Mercredi 21 novembre : 13h30-15h30</a:t>
            </a:r>
          </a:p>
          <a:p>
            <a:pPr marL="0" indent="0">
              <a:buNone/>
            </a:pPr>
            <a:r>
              <a:rPr lang="fr-FR" dirty="0"/>
              <a:t>Présence : Mercredi 5 décembre : 13h30-16h30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Total : 11 heures</a:t>
            </a:r>
          </a:p>
        </p:txBody>
      </p:sp>
    </p:spTree>
    <p:extLst>
      <p:ext uri="{BB962C8B-B14F-4D97-AF65-F5344CB8AC3E}">
        <p14:creationId xmlns:p14="http://schemas.microsoft.com/office/powerpoint/2010/main" val="40209190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2314</TotalTime>
  <Words>1050</Words>
  <Application>Microsoft Macintosh PowerPoint</Application>
  <PresentationFormat>Grand écran</PresentationFormat>
  <Paragraphs>199</Paragraphs>
  <Slides>19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Mangal</vt:lpstr>
      <vt:lpstr>Thème Office</vt:lpstr>
      <vt:lpstr>Présentation PowerPoint</vt:lpstr>
      <vt:lpstr>Présentation PowerPoint</vt:lpstr>
      <vt:lpstr>Organisation de l’option</vt:lpstr>
      <vt:lpstr>Grandes Orientations</vt:lpstr>
      <vt:lpstr>Présentation PowerPoint</vt:lpstr>
      <vt:lpstr>1er axe :  Pédagogie numérique</vt:lpstr>
      <vt:lpstr>1er axe :  Pédagogie numérique</vt:lpstr>
      <vt:lpstr>1er axe :  Pédagogie numérique</vt:lpstr>
      <vt:lpstr>2e axe :  Éducation aux médias et à l’information</vt:lpstr>
      <vt:lpstr> 3e axe :  Outils numériques pour enseigner et communiquer</vt:lpstr>
      <vt:lpstr> 4e axe :  Projet</vt:lpstr>
      <vt:lpstr> Apprentissage par projet :  mise en situation de gestion d’un projet multimédia </vt:lpstr>
      <vt:lpstr>Le parallèle, le mémoire de recherche</vt:lpstr>
      <vt:lpstr>Présentation PowerPoint</vt:lpstr>
      <vt:lpstr>Modalités d’évaluation</vt:lpstr>
      <vt:lpstr>Deuxième semestre…</vt:lpstr>
      <vt:lpstr>Mardi soir prochain 17h-19h</vt:lpstr>
      <vt:lpstr>Arche : première connexion</vt:lpstr>
      <vt:lpstr>Questionnaire à remplir avant de partir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Exposé de Candidature  profil : enseignement et numérique  ÉSPÉ lorraine centre de recherche sur les médiations </dc:title>
  <dc:creator>Tréhondart Nolwenn</dc:creator>
  <cp:lastModifiedBy>Nolwenn Tréhondart</cp:lastModifiedBy>
  <cp:revision>61</cp:revision>
  <dcterms:created xsi:type="dcterms:W3CDTF">2017-05-09T11:12:23Z</dcterms:created>
  <dcterms:modified xsi:type="dcterms:W3CDTF">2018-09-11T12:30:02Z</dcterms:modified>
</cp:coreProperties>
</file>