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1" r:id="rId2"/>
    <p:sldId id="267" r:id="rId3"/>
    <p:sldId id="262" r:id="rId4"/>
    <p:sldId id="263" r:id="rId5"/>
    <p:sldId id="264" r:id="rId6"/>
    <p:sldId id="269" r:id="rId7"/>
    <p:sldId id="265" r:id="rId8"/>
    <p:sldId id="266" r:id="rId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121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040DA-63A7-DC45-A847-24CBB3FE8993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6576B-2ACD-E243-AA0D-B623B0C6A5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4214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65565-D824-C245-9681-9E34CB98F7C8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E7DE2-57A3-A24C-A85D-216393FB2F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5213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5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617317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42124" y="333461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75" y="342843"/>
            <a:ext cx="3571313" cy="593180"/>
          </a:xfrm>
          <a:prstGeom prst="rect">
            <a:avLst/>
          </a:prstGeom>
        </p:spPr>
      </p:pic>
      <p:pic>
        <p:nvPicPr>
          <p:cNvPr id="21" name="Picture 8"/>
          <p:cNvPicPr>
            <a:picLocks noChangeAspect="1" noChangeArrowheads="1"/>
          </p:cNvPicPr>
          <p:nvPr userDrawn="1"/>
        </p:nvPicPr>
        <p:blipFill>
          <a:blip r:embed="rId3"/>
          <a:srcRect b="24806"/>
          <a:stretch>
            <a:fillRect/>
          </a:stretch>
        </p:blipFill>
        <p:spPr bwMode="auto">
          <a:xfrm>
            <a:off x="7604384" y="6050128"/>
            <a:ext cx="832545" cy="54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2" name="Picture 4"/>
          <p:cNvPicPr>
            <a:picLocks noChangeAspect="1" noChangeArrowheads="1"/>
          </p:cNvPicPr>
          <p:nvPr userDrawn="1"/>
        </p:nvPicPr>
        <p:blipFill>
          <a:blip r:embed="rId4"/>
          <a:srcRect t="10257" b="23076"/>
          <a:stretch>
            <a:fillRect/>
          </a:stretch>
        </p:blipFill>
        <p:spPr bwMode="auto">
          <a:xfrm>
            <a:off x="1071516" y="6050128"/>
            <a:ext cx="818043" cy="54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3" name="Picture 11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3507850" y="6050128"/>
            <a:ext cx="773238" cy="54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4" name="Picture 13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2644511" y="6050128"/>
            <a:ext cx="877024" cy="54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5" name="Picture 15"/>
          <p:cNvPicPr>
            <a:picLocks noChangeAspect="1" noChangeArrowheads="1"/>
          </p:cNvPicPr>
          <p:nvPr userDrawn="1"/>
        </p:nvPicPr>
        <p:blipFill>
          <a:blip r:embed="rId7"/>
          <a:srcRect b="30891"/>
          <a:stretch>
            <a:fillRect/>
          </a:stretch>
        </p:blipFill>
        <p:spPr bwMode="auto">
          <a:xfrm>
            <a:off x="4267403" y="6050128"/>
            <a:ext cx="833173" cy="54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6" name="Picture 12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1875874" y="6050128"/>
            <a:ext cx="782322" cy="54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7" name="Picture 14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5086891" y="6050128"/>
            <a:ext cx="979872" cy="54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8" name="Picture 15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6053078" y="6050128"/>
            <a:ext cx="845433" cy="54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9" name="Picture 9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6884826" y="6050128"/>
            <a:ext cx="733243" cy="54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32" name="Image 31"/>
          <p:cNvPicPr>
            <a:picLocks noChangeAspect="1"/>
          </p:cNvPicPr>
          <p:nvPr userDrawn="1"/>
        </p:nvPicPr>
        <p:blipFill rotWithShape="1">
          <a:blip r:embed="rId12"/>
          <a:srcRect l="30820" t="11682" r="14618"/>
          <a:stretch/>
        </p:blipFill>
        <p:spPr>
          <a:xfrm>
            <a:off x="-158762" y="6050128"/>
            <a:ext cx="1243963" cy="54000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33" name="Image 3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423240" y="6050128"/>
            <a:ext cx="843000" cy="54000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ED44AA0-A8FE-E448-8A2A-6C5902CE185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749" y="103782"/>
            <a:ext cx="2127813" cy="6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72AA-68D2-9D42-AA2C-7F1A8E367D66}" type="datetime1">
              <a:rPr lang="fr-FR" smtClean="0"/>
              <a:t>05/09/2023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845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1015-DDC5-5744-AA63-61AE8B81B246}" type="datetime1">
              <a:rPr lang="fr-FR" smtClean="0"/>
              <a:t>05/09/2023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4383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505" y="274638"/>
            <a:ext cx="8018239" cy="9824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1654" y="1378485"/>
            <a:ext cx="8798625" cy="465097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117885" y="6443538"/>
            <a:ext cx="929404" cy="365125"/>
          </a:xfrm>
        </p:spPr>
        <p:txBody>
          <a:bodyPr/>
          <a:lstStyle/>
          <a:p>
            <a:fld id="{ADBF6D3F-50C4-894F-A427-B5C2A61ACB69}" type="datetime1">
              <a:rPr lang="fr-FR" smtClean="0"/>
              <a:t>05/09/2023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282918" y="6474937"/>
            <a:ext cx="6760979" cy="365125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263193" y="6488174"/>
            <a:ext cx="791004" cy="365125"/>
          </a:xfrm>
        </p:spPr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6611"/>
            <a:ext cx="2603688" cy="432462"/>
          </a:xfrm>
          <a:prstGeom prst="rect">
            <a:avLst/>
          </a:prstGeom>
        </p:spPr>
      </p:pic>
      <p:pic>
        <p:nvPicPr>
          <p:cNvPr id="13" name="Picture 8"/>
          <p:cNvPicPr>
            <a:picLocks noChangeAspect="1" noChangeArrowheads="1"/>
          </p:cNvPicPr>
          <p:nvPr userDrawn="1"/>
        </p:nvPicPr>
        <p:blipFill>
          <a:blip r:embed="rId3"/>
          <a:srcRect b="24806"/>
          <a:stretch>
            <a:fillRect/>
          </a:stretch>
        </p:blipFill>
        <p:spPr bwMode="auto">
          <a:xfrm>
            <a:off x="7917398" y="6038788"/>
            <a:ext cx="555030" cy="36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4"/>
          <a:srcRect t="10257" b="23076"/>
          <a:stretch>
            <a:fillRect/>
          </a:stretch>
        </p:blipFill>
        <p:spPr bwMode="auto">
          <a:xfrm>
            <a:off x="938877" y="6038788"/>
            <a:ext cx="545363" cy="36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17" name="Picture 11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4592914" y="6038788"/>
            <a:ext cx="515493" cy="36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18" name="Picture 13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898661" y="6038788"/>
            <a:ext cx="584684" cy="36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19" name="Picture 15"/>
          <p:cNvPicPr>
            <a:picLocks noChangeAspect="1" noChangeArrowheads="1"/>
          </p:cNvPicPr>
          <p:nvPr userDrawn="1"/>
        </p:nvPicPr>
        <p:blipFill>
          <a:blip r:embed="rId7"/>
          <a:srcRect b="30891"/>
          <a:stretch>
            <a:fillRect/>
          </a:stretch>
        </p:blipFill>
        <p:spPr bwMode="auto">
          <a:xfrm>
            <a:off x="5217976" y="6038788"/>
            <a:ext cx="555448" cy="36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0" name="Picture 12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2308918" y="6038788"/>
            <a:ext cx="521547" cy="36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1" name="Picture 14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5882993" y="6038788"/>
            <a:ext cx="653247" cy="36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2" name="Picture 15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6645809" y="6038788"/>
            <a:ext cx="563623" cy="36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3" name="Picture 9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7319001" y="6038788"/>
            <a:ext cx="488828" cy="3600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940034" y="6038788"/>
            <a:ext cx="849058" cy="36000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593809" y="6038788"/>
            <a:ext cx="605540" cy="36000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24" name="Image 23"/>
          <p:cNvPicPr>
            <a:picLocks noChangeAspect="1"/>
          </p:cNvPicPr>
          <p:nvPr userDrawn="1"/>
        </p:nvPicPr>
        <p:blipFill rotWithShape="1">
          <a:blip r:embed="rId14"/>
          <a:srcRect l="30820" t="11682" r="14618"/>
          <a:stretch/>
        </p:blipFill>
        <p:spPr>
          <a:xfrm>
            <a:off x="0" y="6038788"/>
            <a:ext cx="829308" cy="36000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26" name="Image 25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582000" y="6038788"/>
            <a:ext cx="562000" cy="36000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22E205E-56E8-A14A-94F1-35043982623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7" y="575708"/>
            <a:ext cx="1202282" cy="35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3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3D87-3841-2E47-A8DC-873438018708}" type="datetime1">
              <a:rPr lang="fr-FR" smtClean="0"/>
              <a:t>05/09/2023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98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2CAE-2BE5-E548-B9E5-8691F151CC82}" type="datetime1">
              <a:rPr lang="fr-FR" smtClean="0"/>
              <a:t>05/09/2023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2747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87CA-472C-4E40-B639-887FE29AB4F8}" type="datetime1">
              <a:rPr lang="fr-FR" smtClean="0"/>
              <a:t>05/09/2023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95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F548-5144-B34A-B58B-2EFECF5E65A6}" type="datetime1">
              <a:rPr lang="fr-FR" smtClean="0"/>
              <a:t>05/09/2023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0514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5363-6A4E-D14C-B9BF-5A6CCB1E5E96}" type="datetime1">
              <a:rPr lang="fr-FR" smtClean="0"/>
              <a:t>05/09/2023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213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9425A-B866-2E40-B352-FCE625302EF5}" type="datetime1">
              <a:rPr lang="fr-FR" smtClean="0"/>
              <a:t>05/09/2023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72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6D6F-91A0-0C40-8D6E-EC479D4D7AF7}" type="datetime1">
              <a:rPr lang="fr-FR" smtClean="0"/>
              <a:t>05/09/2023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043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tima"/>
                <a:cs typeface="Optima"/>
              </a:defRPr>
            </a:lvl1pPr>
          </a:lstStyle>
          <a:p>
            <a:fld id="{37C5962C-EF33-A24C-83C2-936A014C8ABB}" type="datetime1">
              <a:rPr lang="fr-FR" smtClean="0"/>
              <a:t>05/09/2023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tima"/>
                <a:cs typeface="Optima"/>
              </a:defRPr>
            </a:lvl1pPr>
          </a:lstStyle>
          <a:p>
            <a:r>
              <a:rPr lang="fr-FR" dirty="0"/>
              <a:t>Mini-projet robot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tima"/>
                <a:cs typeface="Optima"/>
              </a:defRPr>
            </a:lvl1pPr>
          </a:lstStyle>
          <a:p>
            <a:fld id="{088D5CEC-20B0-0C4B-B785-B1E71C8D8B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942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tima"/>
          <a:ea typeface="+mj-ea"/>
          <a:cs typeface="Optim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Optima"/>
          <a:ea typeface="+mn-ea"/>
          <a:cs typeface="Optim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Optima"/>
          <a:ea typeface="+mn-ea"/>
          <a:cs typeface="Optim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Optima"/>
          <a:ea typeface="+mn-ea"/>
          <a:cs typeface="Optim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Optima"/>
          <a:ea typeface="+mn-ea"/>
          <a:cs typeface="Optim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Optima"/>
          <a:ea typeface="+mn-ea"/>
          <a:cs typeface="Opti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Mini-Projet : Robot pour l’entreprise LEBROMAR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7200" y="3715610"/>
            <a:ext cx="8334022" cy="1752600"/>
          </a:xfrm>
        </p:spPr>
        <p:txBody>
          <a:bodyPr/>
          <a:lstStyle/>
          <a:p>
            <a:r>
              <a:rPr lang="fr-FR" dirty="0"/>
              <a:t>Pascale Marangé, Jean-Yves Bron, Eric </a:t>
            </a:r>
            <a:r>
              <a:rPr lang="fr-FR" dirty="0" err="1"/>
              <a:t>Levrat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4311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97369CB-B1EE-4541-A94A-B94CEB249C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17" b="8956"/>
          <a:stretch/>
        </p:blipFill>
        <p:spPr>
          <a:xfrm>
            <a:off x="2345605" y="4056093"/>
            <a:ext cx="2405207" cy="194887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 du mini-projet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75185"/>
            <a:ext cx="8229600" cy="3670556"/>
          </a:xfrm>
        </p:spPr>
        <p:txBody>
          <a:bodyPr>
            <a:normAutofit/>
          </a:bodyPr>
          <a:lstStyle/>
          <a:p>
            <a:r>
              <a:rPr lang="fr-FR" sz="2400" dirty="0"/>
              <a:t>Créer une ambiance conviviale au sein de la promotion</a:t>
            </a:r>
          </a:p>
          <a:p>
            <a:r>
              <a:rPr lang="fr-FR" sz="2400" dirty="0"/>
              <a:t>Travailler en groupe de 4 à 5 personnes </a:t>
            </a:r>
          </a:p>
          <a:p>
            <a:r>
              <a:rPr lang="fr-FR" sz="2400" dirty="0"/>
              <a:t>Faire le point sur vos connaissances pour mener à bien ce type de projet dans le futur</a:t>
            </a:r>
          </a:p>
          <a:p>
            <a:r>
              <a:rPr lang="fr-FR" sz="2400" dirty="0"/>
              <a:t>Créer un système répondant à un cahier des charges basé sur le kit LEGO MINDSTORM Robot </a:t>
            </a:r>
            <a:r>
              <a:rPr lang="fr-FR" sz="2400" dirty="0" err="1"/>
              <a:t>Inventor</a:t>
            </a:r>
            <a:endParaRPr lang="fr-FR" sz="24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2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2C89F02-0077-4114-AD6F-70C461805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370" y="3719316"/>
            <a:ext cx="2873374" cy="209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81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263193" y="6386114"/>
            <a:ext cx="791004" cy="365125"/>
          </a:xfrm>
        </p:spPr>
        <p:txBody>
          <a:bodyPr/>
          <a:lstStyle/>
          <a:p>
            <a:fld id="{088D5CEC-20B0-0C4B-B785-B1E71C8D8B7E}" type="slidenum">
              <a:rPr lang="fr-FR" smtClean="0"/>
              <a:t>3</a:t>
            </a:fld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668561" y="585648"/>
            <a:ext cx="8018239" cy="982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Optima"/>
                <a:ea typeface="+mj-ea"/>
                <a:cs typeface="Optima"/>
              </a:defRPr>
            </a:lvl1pPr>
          </a:lstStyle>
          <a:p>
            <a:r>
              <a:rPr lang="fr-FR" dirty="0"/>
              <a:t>Contexte </a:t>
            </a: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462691" y="2242713"/>
            <a:ext cx="8429978" cy="222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Optima"/>
                <a:ea typeface="+mn-ea"/>
                <a:cs typeface="Optim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Optima"/>
                <a:ea typeface="+mn-ea"/>
                <a:cs typeface="Optim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Optima"/>
                <a:ea typeface="+mn-ea"/>
                <a:cs typeface="Optim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Optima"/>
                <a:ea typeface="+mn-ea"/>
                <a:cs typeface="Optim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Optima"/>
                <a:ea typeface="+mn-ea"/>
                <a:cs typeface="Opti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/>
            <a:r>
              <a:rPr lang="fr-FR" sz="2400" dirty="0"/>
              <a:t>Contacté par l’entreprise LEBROMAR pour l’automatisation de la logistique interne d’un environnement industriel </a:t>
            </a:r>
          </a:p>
          <a:p>
            <a:pPr hangingPunct="0"/>
            <a:r>
              <a:rPr lang="fr-FR" sz="2400" dirty="0"/>
              <a:t>Constitué d’un atelier et d’une zone de stockage attenante.</a:t>
            </a:r>
          </a:p>
          <a:p>
            <a:pPr hangingPunct="0"/>
            <a:r>
              <a:rPr lang="fr-FR" sz="2400" dirty="0"/>
              <a:t>Demande : automatiser les flux internes en utilisant un robot mobile de manutention.</a:t>
            </a:r>
          </a:p>
        </p:txBody>
      </p:sp>
    </p:spTree>
    <p:extLst>
      <p:ext uri="{BB962C8B-B14F-4D97-AF65-F5344CB8AC3E}">
        <p14:creationId xmlns:p14="http://schemas.microsoft.com/office/powerpoint/2010/main" val="3545655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Copie de robafis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8"/>
          <a:stretch/>
        </p:blipFill>
        <p:spPr bwMode="auto">
          <a:xfrm>
            <a:off x="0" y="1426445"/>
            <a:ext cx="3625427" cy="46997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Mission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24200" y="1144225"/>
            <a:ext cx="5907544" cy="5304554"/>
          </a:xfrm>
        </p:spPr>
        <p:txBody>
          <a:bodyPr>
            <a:normAutofit fontScale="62500" lnSpcReduction="20000"/>
          </a:bodyPr>
          <a:lstStyle/>
          <a:p>
            <a:pPr hangingPunct="0"/>
            <a:r>
              <a:rPr lang="fr-FR" dirty="0"/>
              <a:t>Transporter des produits dans un atelier</a:t>
            </a:r>
          </a:p>
          <a:p>
            <a:pPr lvl="1" hangingPunct="0"/>
            <a:r>
              <a:rPr lang="fr-FR" dirty="0"/>
              <a:t>depuis deux files d'encours, en sortie respectivement de chaque centre d’usinage (CU1, CU2), </a:t>
            </a:r>
          </a:p>
          <a:p>
            <a:pPr lvl="1" hangingPunct="0"/>
            <a:r>
              <a:rPr lang="fr-FR" dirty="0"/>
              <a:t>pour les déposer dans une zone de stockage où les produits seront triés selon leur taille. </a:t>
            </a:r>
          </a:p>
          <a:p>
            <a:pPr hangingPunct="0"/>
            <a:r>
              <a:rPr lang="fr-FR" dirty="0"/>
              <a:t>Initialement le robot est en position repos</a:t>
            </a:r>
          </a:p>
          <a:p>
            <a:pPr hangingPunct="0"/>
            <a:r>
              <a:rPr lang="fr-FR" dirty="0"/>
              <a:t>Il y a 3 produits à transporter</a:t>
            </a:r>
          </a:p>
          <a:p>
            <a:pPr hangingPunct="0"/>
            <a:r>
              <a:rPr lang="fr-FR" dirty="0"/>
              <a:t>La composition des files d'encours est connue et fixée : </a:t>
            </a:r>
          </a:p>
          <a:p>
            <a:pPr lvl="1" hangingPunct="0"/>
            <a:r>
              <a:rPr lang="fr-FR" dirty="0"/>
              <a:t>la file d’encours de CU1 : des petits produits</a:t>
            </a:r>
          </a:p>
          <a:p>
            <a:pPr lvl="1" hangingPunct="0"/>
            <a:r>
              <a:rPr lang="fr-FR" dirty="0"/>
              <a:t>la file d’encours de CU2 : des grands produits.</a:t>
            </a:r>
          </a:p>
          <a:p>
            <a:pPr hangingPunct="0"/>
            <a:r>
              <a:rPr lang="fr-FR" dirty="0"/>
              <a:t>Dans un temps donné, le robot doit sans intervention manuelle : </a:t>
            </a:r>
          </a:p>
          <a:p>
            <a:pPr lvl="1" hangingPunct="0"/>
            <a:r>
              <a:rPr lang="fr-FR" dirty="0"/>
              <a:t>aller chercher les produits dans l’atelier ;</a:t>
            </a:r>
          </a:p>
          <a:p>
            <a:pPr lvl="1" hangingPunct="0"/>
            <a:r>
              <a:rPr lang="fr-FR" dirty="0"/>
              <a:t>les apporter dans le stock ;</a:t>
            </a:r>
          </a:p>
          <a:p>
            <a:pPr lvl="1" hangingPunct="0"/>
            <a:r>
              <a:rPr lang="fr-FR" dirty="0"/>
              <a:t>revenir en position de veille et s’arrêter à l’intérieur de la zone de repos.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098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Organisation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5</a:t>
            </a:fld>
            <a:endParaRPr lang="fr-FR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468540" y="1257114"/>
            <a:ext cx="8229600" cy="4869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Optima"/>
                <a:ea typeface="+mn-ea"/>
                <a:cs typeface="Optim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Optima"/>
                <a:ea typeface="+mn-ea"/>
                <a:cs typeface="Optim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Optima"/>
                <a:ea typeface="+mn-ea"/>
                <a:cs typeface="Optim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Optima"/>
                <a:ea typeface="+mn-ea"/>
                <a:cs typeface="Optim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Optima"/>
                <a:ea typeface="+mn-ea"/>
                <a:cs typeface="Opti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/>
            <a:r>
              <a:rPr lang="fr-FR" sz="1600" dirty="0"/>
              <a:t>3 jours du 05 septembre 2023 au 08 septembre 2023</a:t>
            </a:r>
          </a:p>
          <a:p>
            <a:pPr hangingPunct="0"/>
            <a:r>
              <a:rPr lang="fr-FR" sz="1600" dirty="0"/>
              <a:t>Groupes de 4-5 personnes </a:t>
            </a:r>
          </a:p>
          <a:p>
            <a:pPr hangingPunct="0"/>
            <a:endParaRPr lang="fr-FR" sz="1600" dirty="0"/>
          </a:p>
          <a:p>
            <a:pPr hangingPunct="0"/>
            <a:r>
              <a:rPr lang="fr-FR" sz="1600" b="1" dirty="0"/>
              <a:t>Présence des étudiants est obligatoire sur les créneaux indiqués </a:t>
            </a:r>
          </a:p>
          <a:p>
            <a:pPr hangingPunct="0"/>
            <a:r>
              <a:rPr lang="fr-FR" sz="1600" b="1" dirty="0"/>
              <a:t>Un enseignant passera une fois le matin et une fois l’après-midi </a:t>
            </a:r>
            <a:r>
              <a:rPr lang="fr-FR" sz="1600" dirty="0"/>
              <a:t>: faire l’appel et répondre à vos questions (par exemple : remplacement matériel défaillant)</a:t>
            </a:r>
          </a:p>
          <a:p>
            <a:pPr hangingPunct="0"/>
            <a:endParaRPr lang="fr-FR" sz="1600" dirty="0"/>
          </a:p>
          <a:p>
            <a:pPr hangingPunct="0"/>
            <a:r>
              <a:rPr lang="fr-FR" sz="1600" dirty="0"/>
              <a:t>A chaque fin de journée :  chaque groupe doit déposer le diaporama d’explication sur l’espace collaboratif Arche</a:t>
            </a:r>
          </a:p>
          <a:p>
            <a:pPr hangingPunct="0"/>
            <a:endParaRPr lang="fr-FR" sz="1600" dirty="0"/>
          </a:p>
          <a:p>
            <a:pPr hangingPunct="0"/>
            <a:r>
              <a:rPr lang="fr-FR" sz="1600" dirty="0"/>
              <a:t>Vendredi 08 septembre 2023 à 14h : </a:t>
            </a:r>
          </a:p>
          <a:p>
            <a:pPr lvl="1" hangingPunct="0"/>
            <a:r>
              <a:rPr lang="fr-FR" sz="1600" dirty="0"/>
              <a:t>Chaque groupe fera une démonstration de son système.</a:t>
            </a:r>
          </a:p>
          <a:p>
            <a:pPr lvl="1" hangingPunct="0"/>
            <a:r>
              <a:rPr lang="fr-FR" sz="1600" dirty="0"/>
              <a:t>Vous ferez une présentation de votre robot, justification de votre solution et bilan sur le travail en groupe et le projet</a:t>
            </a:r>
          </a:p>
          <a:p>
            <a:pPr lvl="1" hangingPunct="0"/>
            <a:r>
              <a:rPr lang="fr-FR" sz="1600" dirty="0"/>
              <a:t>Chaque groupe fera une démonstration de son système.</a:t>
            </a:r>
          </a:p>
          <a:p>
            <a:pPr lvl="1" hangingPunct="0"/>
            <a:r>
              <a:rPr lang="fr-FR" sz="1600" dirty="0"/>
              <a:t>Débriefing de la part des enseignants sur le déroulement du mini-projet</a:t>
            </a:r>
          </a:p>
          <a:p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369354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Planning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6D3F-50C4-894F-A427-B5C2A61ACB69}" type="datetime1">
              <a:rPr lang="fr-FR" smtClean="0"/>
              <a:t>05/09/2023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6</a:t>
            </a:fld>
            <a:endParaRPr lang="fr-FR"/>
          </a:p>
        </p:txBody>
      </p:sp>
      <p:graphicFrame>
        <p:nvGraphicFramePr>
          <p:cNvPr id="7" name="Espace réservé du contenu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834378"/>
              </p:ext>
            </p:extLst>
          </p:nvPr>
        </p:nvGraphicFramePr>
        <p:xfrm>
          <a:off x="1047289" y="1504201"/>
          <a:ext cx="7215903" cy="3244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2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82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0238">
                  <a:extLst>
                    <a:ext uri="{9D8B030D-6E8A-4147-A177-3AD203B41FA5}">
                      <a16:colId xmlns:a16="http://schemas.microsoft.com/office/drawing/2014/main" val="2721155748"/>
                    </a:ext>
                  </a:extLst>
                </a:gridCol>
                <a:gridCol w="15702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3694"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Jour1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Jour2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Jour3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Jour4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734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Matin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Travail en groupe dans vos salles respectives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Travail en groupe dans vos salles respectives</a:t>
                      </a:r>
                    </a:p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3063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Après-midi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Découverte du plateau </a:t>
                      </a:r>
                      <a:br>
                        <a:rPr lang="fr-FR" sz="1400" dirty="0"/>
                      </a:br>
                      <a:r>
                        <a:rPr lang="fr-FR" sz="1400" dirty="0"/>
                        <a:t>Prise en main kit LEGO</a:t>
                      </a:r>
                    </a:p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Travail en groupe dans vos salles respectives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Intervalle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Démonstration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Présentation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</a:rPr>
                        <a:t>Débriefing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899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7</a:t>
            </a:fld>
            <a:endParaRPr lang="fr-FR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539496" y="630412"/>
            <a:ext cx="8018239" cy="557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Optima"/>
                <a:ea typeface="+mj-ea"/>
                <a:cs typeface="Optima"/>
              </a:defRPr>
            </a:lvl1pPr>
          </a:lstStyle>
          <a:p>
            <a:r>
              <a:rPr lang="fr-FR" dirty="0"/>
              <a:t>Livrables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539496" y="1187602"/>
            <a:ext cx="8229600" cy="1940102"/>
          </a:xfrm>
        </p:spPr>
        <p:txBody>
          <a:bodyPr>
            <a:normAutofit/>
          </a:bodyPr>
          <a:lstStyle/>
          <a:p>
            <a:r>
              <a:rPr lang="fr-FR" sz="2400" dirty="0"/>
              <a:t>Diaporama justifiant votre solution, organisation du travail, bilan du travail en groupes, diagnostic sur le travail</a:t>
            </a:r>
          </a:p>
          <a:p>
            <a:r>
              <a:rPr lang="fr-FR" sz="2400" dirty="0"/>
              <a:t>Fiche de cout</a:t>
            </a:r>
          </a:p>
          <a:p>
            <a:r>
              <a:rPr lang="fr-FR" sz="2400" dirty="0"/>
              <a:t>Exécution de la mission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2B4874A-E03E-D64B-849D-9A632D426029}"/>
              </a:ext>
            </a:extLst>
          </p:cNvPr>
          <p:cNvSpPr txBox="1">
            <a:spLocks/>
          </p:cNvSpPr>
          <p:nvPr/>
        </p:nvSpPr>
        <p:spPr>
          <a:xfrm>
            <a:off x="637517" y="2726159"/>
            <a:ext cx="8018239" cy="557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Optima"/>
                <a:ea typeface="+mj-ea"/>
                <a:cs typeface="Optima"/>
              </a:defRPr>
            </a:lvl1pPr>
          </a:lstStyle>
          <a:p>
            <a:r>
              <a:rPr lang="fr-FR" dirty="0"/>
              <a:t>Groupe</a:t>
            </a:r>
          </a:p>
        </p:txBody>
      </p:sp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06448BE9-FCEF-B343-871D-3435939A99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187772"/>
              </p:ext>
            </p:extLst>
          </p:nvPr>
        </p:nvGraphicFramePr>
        <p:xfrm>
          <a:off x="457199" y="3383805"/>
          <a:ext cx="8378874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9923">
                  <a:extLst>
                    <a:ext uri="{9D8B030D-6E8A-4147-A177-3AD203B41FA5}">
                      <a16:colId xmlns:a16="http://schemas.microsoft.com/office/drawing/2014/main" val="2860751079"/>
                    </a:ext>
                  </a:extLst>
                </a:gridCol>
                <a:gridCol w="5807034">
                  <a:extLst>
                    <a:ext uri="{9D8B030D-6E8A-4147-A177-3AD203B41FA5}">
                      <a16:colId xmlns:a16="http://schemas.microsoft.com/office/drawing/2014/main" val="920292588"/>
                    </a:ext>
                  </a:extLst>
                </a:gridCol>
                <a:gridCol w="1531917">
                  <a:extLst>
                    <a:ext uri="{9D8B030D-6E8A-4147-A177-3AD203B41FA5}">
                      <a16:colId xmlns:a16="http://schemas.microsoft.com/office/drawing/2014/main" val="36711106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Groupe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85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Aziouziz</a:t>
                      </a:r>
                      <a:r>
                        <a:rPr lang="fr-FR" dirty="0"/>
                        <a:t> / Bal / </a:t>
                      </a:r>
                      <a:r>
                        <a:rPr lang="fr-FR" dirty="0" err="1"/>
                        <a:t>Ebebih</a:t>
                      </a:r>
                      <a:r>
                        <a:rPr lang="fr-FR" dirty="0"/>
                        <a:t> / Liu / </a:t>
                      </a:r>
                      <a:r>
                        <a:rPr lang="fr-FR" dirty="0" err="1"/>
                        <a:t>Wulveryck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543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Barbieux / </a:t>
                      </a:r>
                      <a:r>
                        <a:rPr lang="fr-FR" dirty="0" err="1"/>
                        <a:t>Belaidi</a:t>
                      </a:r>
                      <a:r>
                        <a:rPr lang="fr-FR" dirty="0"/>
                        <a:t> / </a:t>
                      </a:r>
                      <a:r>
                        <a:rPr lang="fr-FR" dirty="0" err="1"/>
                        <a:t>Nafiou</a:t>
                      </a:r>
                      <a:r>
                        <a:rPr lang="fr-FR" dirty="0"/>
                        <a:t> Mahamane / 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66798"/>
                  </a:ext>
                </a:extLst>
              </a:tr>
              <a:tr h="320851">
                <a:tc>
                  <a:txBody>
                    <a:bodyPr/>
                    <a:lstStyle/>
                    <a:p>
                      <a:r>
                        <a:rPr lang="fr-FR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Berviller</a:t>
                      </a:r>
                      <a:r>
                        <a:rPr lang="fr-FR" dirty="0"/>
                        <a:t> / </a:t>
                      </a:r>
                      <a:r>
                        <a:rPr lang="fr-FR" dirty="0" err="1"/>
                        <a:t>Bohlman</a:t>
                      </a:r>
                      <a:r>
                        <a:rPr lang="fr-FR" dirty="0"/>
                        <a:t> / </a:t>
                      </a:r>
                      <a:r>
                        <a:rPr lang="fr-FR" dirty="0" err="1"/>
                        <a:t>Rezki</a:t>
                      </a:r>
                      <a:r>
                        <a:rPr lang="fr-FR" dirty="0"/>
                        <a:t> / Zhang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207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Ben Mohamed / </a:t>
                      </a:r>
                      <a:r>
                        <a:rPr lang="fr-FR" dirty="0" err="1"/>
                        <a:t>Bironneau</a:t>
                      </a:r>
                      <a:r>
                        <a:rPr lang="fr-FR" dirty="0"/>
                        <a:t> / Dausse / </a:t>
                      </a:r>
                      <a:r>
                        <a:rPr lang="fr-FR" dirty="0" err="1"/>
                        <a:t>Hassaini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133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Bos / Chibani / Koffi / </a:t>
                      </a:r>
                      <a:r>
                        <a:rPr lang="fr-FR" dirty="0" err="1"/>
                        <a:t>Koubar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459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9293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352329"/>
            <a:ext cx="7772400" cy="1470025"/>
          </a:xfrm>
        </p:spPr>
        <p:txBody>
          <a:bodyPr/>
          <a:lstStyle/>
          <a:p>
            <a:r>
              <a:rPr lang="fr-FR" dirty="0"/>
              <a:t>A vous de jouer !!!! </a:t>
            </a:r>
            <a:br>
              <a:rPr lang="fr-FR" dirty="0"/>
            </a:br>
            <a:r>
              <a:rPr lang="fr-FR" dirty="0"/>
              <a:t>Bon courage</a:t>
            </a:r>
          </a:p>
        </p:txBody>
      </p:sp>
    </p:spTree>
    <p:extLst>
      <p:ext uri="{BB962C8B-B14F-4D97-AF65-F5344CB8AC3E}">
        <p14:creationId xmlns:p14="http://schemas.microsoft.com/office/powerpoint/2010/main" val="9475857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3893</TotalTime>
  <Words>497</Words>
  <Application>Microsoft Office PowerPoint</Application>
  <PresentationFormat>Affichage à l'écran (4:3)</PresentationFormat>
  <Paragraphs>87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Optima</vt:lpstr>
      <vt:lpstr>Thème Office</vt:lpstr>
      <vt:lpstr>Mini-Projet : Robot pour l’entreprise LEBROMAR</vt:lpstr>
      <vt:lpstr>Objectifs du mini-projet</vt:lpstr>
      <vt:lpstr>Présentation PowerPoint</vt:lpstr>
      <vt:lpstr>Mission</vt:lpstr>
      <vt:lpstr>Organisation</vt:lpstr>
      <vt:lpstr>Planning</vt:lpstr>
      <vt:lpstr>Présentation PowerPoint</vt:lpstr>
      <vt:lpstr>A vous de jouer !!!!  Bon courage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Marangé</dc:creator>
  <cp:lastModifiedBy>Alexis Aubry</cp:lastModifiedBy>
  <cp:revision>34</cp:revision>
  <dcterms:created xsi:type="dcterms:W3CDTF">2013-08-29T13:54:07Z</dcterms:created>
  <dcterms:modified xsi:type="dcterms:W3CDTF">2023-09-05T13:22:04Z</dcterms:modified>
</cp:coreProperties>
</file>