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990" autoAdjust="0"/>
  </p:normalViewPr>
  <p:slideViewPr>
    <p:cSldViewPr snapToGrid="0">
      <p:cViewPr varScale="1">
        <p:scale>
          <a:sx n="73" d="100"/>
          <a:sy n="73" d="100"/>
        </p:scale>
        <p:origin x="2652" y="29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1A2A2-88EB-4DEC-A10D-FCC2E278EFC5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695C8-AB46-4B36-BE69-2B8660FB35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84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Présenter les dico python en analogie avec un dico </a:t>
            </a:r>
            <a:r>
              <a:rPr lang="fr-FR" dirty="0" err="1"/>
              <a:t>réél</a:t>
            </a:r>
            <a:r>
              <a:rPr lang="fr-FR" dirty="0"/>
              <a:t> :</a:t>
            </a:r>
          </a:p>
          <a:p>
            <a:pPr marL="171450" indent="-171450">
              <a:buFontTx/>
              <a:buChar char="-"/>
            </a:pPr>
            <a:r>
              <a:rPr lang="fr-FR" dirty="0"/>
              <a:t>Mot unique = clé unique</a:t>
            </a:r>
          </a:p>
          <a:p>
            <a:pPr marL="171450" indent="-171450">
              <a:buFontTx/>
              <a:buChar char="-"/>
            </a:pPr>
            <a:r>
              <a:rPr lang="fr-FR" dirty="0"/>
              <a:t>Définition plus longue que mots = </a:t>
            </a:r>
            <a:r>
              <a:rPr lang="fr-FR" dirty="0" err="1"/>
              <a:t>clè</a:t>
            </a:r>
            <a:r>
              <a:rPr lang="fr-FR" dirty="0"/>
              <a:t> &lt; valeur en taille</a:t>
            </a:r>
          </a:p>
          <a:p>
            <a:pPr marL="171450" indent="-171450">
              <a:buFontTx/>
              <a:buChar char="-"/>
            </a:pPr>
            <a:r>
              <a:rPr lang="fr-FR" dirty="0"/>
              <a:t>Dico pas organisé (ordre alphabétique, ordre </a:t>
            </a:r>
            <a:r>
              <a:rPr lang="fr-FR" dirty="0" err="1"/>
              <a:t>linguitique</a:t>
            </a:r>
            <a:r>
              <a:rPr lang="fr-FR" dirty="0"/>
              <a:t>, thématique etc…) = python : dico pas ordonné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695C8-AB46-4B36-BE69-2B8660FB353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071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Liste : rappel du concept d’organisation avec les index</a:t>
            </a:r>
          </a:p>
          <a:p>
            <a:r>
              <a:rPr lang="fr-FR" dirty="0"/>
              <a:t>Dico :</a:t>
            </a:r>
          </a:p>
          <a:p>
            <a:pPr marL="228600" indent="-228600">
              <a:buAutoNum type="arabicParenR"/>
            </a:pPr>
            <a:r>
              <a:rPr lang="fr-FR" dirty="0"/>
              <a:t>présentation de la nomenclature différente des listes</a:t>
            </a:r>
          </a:p>
          <a:p>
            <a:pPr marL="228600" indent="-228600">
              <a:buAutoNum type="arabicParenR"/>
            </a:pPr>
            <a:r>
              <a:rPr lang="fr-FR" dirty="0"/>
              <a:t>Montrer l’inclusion de structure dans la </a:t>
            </a:r>
            <a:r>
              <a:rPr lang="fr-FR" dirty="0" err="1"/>
              <a:t>strucure</a:t>
            </a:r>
            <a:endParaRPr lang="fr-FR" dirty="0"/>
          </a:p>
          <a:p>
            <a:pPr marL="228600" indent="-228600">
              <a:buAutoNum type="arabicParenR"/>
            </a:pPr>
            <a:r>
              <a:rPr lang="fr-FR" dirty="0"/>
              <a:t>Faire réfléchir sur immuable/muable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695C8-AB46-4B36-BE69-2B8660FB353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07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Détaillé le fonctionne d’un dico avec en analogie un dictionnaire </a:t>
            </a:r>
            <a:r>
              <a:rPr lang="fr-FR" dirty="0" err="1"/>
              <a:t>réél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695C8-AB46-4B36-BE69-2B8660FB353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614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695C8-AB46-4B36-BE69-2B8660FB353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123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3 questions en vert à répondre pour savoir qu’elle type de variable/structure à utiliser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E695C8-AB46-4B36-BE69-2B8660FB353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346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6400"/>
            <a:ext cx="7772400" cy="2081823"/>
          </a:xfrm>
        </p:spPr>
        <p:txBody>
          <a:bodyPr anchor="t">
            <a:normAutofit/>
          </a:bodyPr>
          <a:lstStyle>
            <a:lvl1pPr algn="l">
              <a:defRPr sz="4800" b="0"/>
            </a:lvl1pPr>
          </a:lstStyle>
          <a:p>
            <a:r>
              <a:rPr lang="fr-FR" dirty="0"/>
              <a:t>Titre du TD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5A611CB-734B-0466-385E-880E4021D602}"/>
              </a:ext>
            </a:extLst>
          </p:cNvPr>
          <p:cNvSpPr txBox="1">
            <a:spLocks/>
          </p:cNvSpPr>
          <p:nvPr/>
        </p:nvSpPr>
        <p:spPr>
          <a:xfrm>
            <a:off x="685800" y="2543663"/>
            <a:ext cx="7772400" cy="140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F89A9D6F-00C8-6DE9-0B1B-5641C86691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523391"/>
            <a:ext cx="7772399" cy="16557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fr-FR" dirty="0"/>
              <a:t>Objectifs du TD :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84A242B-6B85-1D47-9AF0-8D57CDE95E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175" y="4214322"/>
            <a:ext cx="4351825" cy="2237278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1800" u="sng"/>
            </a:lvl1pPr>
            <a:lvl2pPr marL="800100" indent="-342900">
              <a:buFont typeface="Courier New" panose="02070309020205020404" pitchFamily="49" charset="0"/>
              <a:buChar char="o"/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dirty="0"/>
              <a:t>chargés de TD :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…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6044324D-619F-0E10-5223-8394FF8920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1998" y="4212734"/>
            <a:ext cx="4351825" cy="2238866"/>
          </a:xfrm>
        </p:spPr>
        <p:txBody>
          <a:bodyPr/>
          <a:lstStyle>
            <a:lvl1pPr>
              <a:defRPr sz="1800" u="sng"/>
            </a:lvl1pPr>
            <a:lvl2pPr marL="742950" indent="-285750">
              <a:buFont typeface="Courier New" panose="02070309020205020404" pitchFamily="49" charset="0"/>
              <a:buChar char="o"/>
              <a:defRPr sz="1600"/>
            </a:lvl2pPr>
          </a:lstStyle>
          <a:p>
            <a:pPr lvl="0"/>
            <a:r>
              <a:rPr lang="fr-FR" dirty="0"/>
              <a:t>déroulé du TD :</a:t>
            </a:r>
          </a:p>
          <a:p>
            <a:pPr lvl="1"/>
            <a:r>
              <a:rPr lang="fr-FR" dirty="0"/>
              <a:t>rappel (duré)</a:t>
            </a:r>
          </a:p>
          <a:p>
            <a:pPr lvl="1"/>
            <a:r>
              <a:rPr lang="fr-FR" dirty="0"/>
              <a:t>n° exo (durée)</a:t>
            </a:r>
          </a:p>
          <a:p>
            <a:pPr lvl="1"/>
            <a:r>
              <a:rPr lang="fr-F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3697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6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2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6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3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8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9147"/>
            <a:ext cx="8678008" cy="5384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E19E5-5F26-47BF-BEEC-F26B8C957421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94462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xis.derycke@uni-lorraine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CBEEE-5C7F-03C0-D2D0-19550E220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06400"/>
            <a:ext cx="8778240" cy="2081823"/>
          </a:xfrm>
        </p:spPr>
        <p:txBody>
          <a:bodyPr/>
          <a:lstStyle/>
          <a:p>
            <a:r>
              <a:rPr lang="fr-FR" dirty="0"/>
              <a:t>TD10 : nouvelle structure - </a:t>
            </a:r>
            <a:r>
              <a:rPr lang="fr-FR" b="1" dirty="0"/>
              <a:t>les dictionnaires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07CFA5-0BAB-E41F-C326-9BAF11B8B7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Objectifs du TD : </a:t>
            </a:r>
            <a:r>
              <a:rPr lang="fr-FR" sz="2400" i="1" dirty="0"/>
              <a:t>maitriser un nouveau type de variable et savoir choisir entre les différents types de variables/structures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B2D42DA-C233-BF6D-EC70-51BACA07E5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Chargé de TD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Pauline </a:t>
            </a:r>
            <a:r>
              <a:rPr lang="fr-FR" u="none" dirty="0" err="1"/>
              <a:t>Collon</a:t>
            </a:r>
            <a:endParaRPr lang="fr-FR" u="none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u="none" dirty="0"/>
              <a:t>Alexis Derycke</a:t>
            </a:r>
          </a:p>
          <a:p>
            <a:r>
              <a:rPr lang="fr-FR" u="none" dirty="0"/>
              <a:t>(</a:t>
            </a:r>
            <a:r>
              <a:rPr lang="fr-FR" u="none" dirty="0">
                <a:hlinkClick r:id="rId2"/>
              </a:rPr>
              <a:t>alexis.derycke@uni-lorraine.fr</a:t>
            </a:r>
            <a:r>
              <a:rPr lang="fr-FR" u="none" dirty="0"/>
              <a:t>)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A06794A-5325-5B20-149F-CFDEF0F843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Déroulé du TD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cours/rappels (~20 min)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Quiz autonomie (~15 min)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exo : 5, 1, 2, 6 et 4</a:t>
            </a:r>
          </a:p>
        </p:txBody>
      </p:sp>
    </p:spTree>
    <p:extLst>
      <p:ext uri="{BB962C8B-B14F-4D97-AF65-F5344CB8AC3E}">
        <p14:creationId xmlns:p14="http://schemas.microsoft.com/office/powerpoint/2010/main" val="3819981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285DA3-B389-42E2-CFC1-6609463CF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Liste exercices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4BB74A-7F52-6FB8-AA6B-0EE00FD37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Exercice 5 : comptage du nombre de lettre (proche de l’exercice du </a:t>
            </a:r>
            <a:r>
              <a:rPr lang="fr-FR" dirty="0" err="1"/>
              <a:t>Soundex</a:t>
            </a:r>
            <a:r>
              <a:rPr lang="fr-FR" dirty="0"/>
              <a:t>)</a:t>
            </a:r>
          </a:p>
          <a:p>
            <a:endParaRPr lang="fr-FR" dirty="0"/>
          </a:p>
          <a:p>
            <a:r>
              <a:rPr lang="fr-FR" dirty="0"/>
              <a:t>Exercice 1 : gestion d’un annuaire (comparaison à une gestion de liste)</a:t>
            </a:r>
          </a:p>
          <a:p>
            <a:endParaRPr lang="fr-FR" dirty="0"/>
          </a:p>
          <a:p>
            <a:r>
              <a:rPr lang="fr-FR" b="1" dirty="0"/>
              <a:t>Exercice 2 : création/gestion de formule minéral (unique dictionnaire)</a:t>
            </a:r>
          </a:p>
          <a:p>
            <a:endParaRPr lang="fr-FR" dirty="0"/>
          </a:p>
          <a:p>
            <a:r>
              <a:rPr lang="fr-FR" dirty="0"/>
              <a:t>Exercice 6 et 4 : application autre</a:t>
            </a:r>
          </a:p>
        </p:txBody>
      </p:sp>
    </p:spTree>
    <p:extLst>
      <p:ext uri="{BB962C8B-B14F-4D97-AF65-F5344CB8AC3E}">
        <p14:creationId xmlns:p14="http://schemas.microsoft.com/office/powerpoint/2010/main" val="3497725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Dictionnaire de Géologie - 8e éd. - Tout en couleur - 5000 définitions -  Français/Anglais: Tout en couleur - 5000 définitions - Français/Anglais">
            <a:extLst>
              <a:ext uri="{FF2B5EF4-FFF2-40B4-BE49-F238E27FC236}">
                <a16:creationId xmlns:a16="http://schemas.microsoft.com/office/drawing/2014/main" id="{78398FCD-B120-926E-233D-56A50AB5E6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41352" y="794881"/>
            <a:ext cx="2093049" cy="323500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Image 11" descr="Une image contenant texte, affiche, livre, signe&#10;&#10;Le contenu généré par l’IA peut être incorrect.">
            <a:extLst>
              <a:ext uri="{FF2B5EF4-FFF2-40B4-BE49-F238E27FC236}">
                <a16:creationId xmlns:a16="http://schemas.microsoft.com/office/drawing/2014/main" id="{7D1B553E-A02B-3973-1138-79AA284CE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15303"/>
            <a:ext cx="1839636" cy="3394163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31750"/>
          </a:effectLst>
        </p:spPr>
      </p:pic>
      <p:pic>
        <p:nvPicPr>
          <p:cNvPr id="14" name="Image 13" descr="Dictionnaire de Géologie - 9ème édition">
            <a:extLst>
              <a:ext uri="{FF2B5EF4-FFF2-40B4-BE49-F238E27FC236}">
                <a16:creationId xmlns:a16="http://schemas.microsoft.com/office/drawing/2014/main" id="{49964521-5F57-B723-39F8-638F2CCBBF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667" t="40740" r="18148" b="28392"/>
          <a:stretch>
            <a:fillRect/>
          </a:stretch>
        </p:blipFill>
        <p:spPr>
          <a:xfrm>
            <a:off x="4572000" y="4425989"/>
            <a:ext cx="4470400" cy="211687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C469BB6-4696-98B2-F6BF-E4B4CDD3E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qu’un dictionnaire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9A76C2-2608-E302-A316-143801DD1B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928" y="1204546"/>
            <a:ext cx="4645303" cy="4952414"/>
          </a:xfrm>
        </p:spPr>
        <p:txBody>
          <a:bodyPr>
            <a:normAutofit/>
          </a:bodyPr>
          <a:lstStyle/>
          <a:p>
            <a:r>
              <a:rPr lang="fr-FR" u="sng" dirty="0"/>
              <a:t>Dictionnaire réel :</a:t>
            </a:r>
          </a:p>
          <a:p>
            <a:pPr algn="ctr"/>
            <a:r>
              <a:rPr lang="fr-FR" sz="2400" dirty="0">
                <a:solidFill>
                  <a:srgbClr val="00B0F0"/>
                </a:solidFill>
              </a:rPr>
              <a:t>Mots </a:t>
            </a:r>
            <a:r>
              <a:rPr lang="fr-FR" sz="2400" dirty="0"/>
              <a:t>:</a:t>
            </a:r>
            <a:r>
              <a:rPr lang="fr-FR" sz="2400" dirty="0">
                <a:solidFill>
                  <a:srgbClr val="00B0F0"/>
                </a:solidFill>
              </a:rPr>
              <a:t> </a:t>
            </a:r>
            <a:r>
              <a:rPr lang="fr-FR" sz="2400" dirty="0">
                <a:solidFill>
                  <a:schemeClr val="accent2">
                    <a:lumMod val="50000"/>
                  </a:schemeClr>
                </a:solidFill>
              </a:rPr>
              <a:t>sa définition</a:t>
            </a:r>
            <a:endParaRPr lang="fr-FR" sz="2400" dirty="0"/>
          </a:p>
          <a:p>
            <a:endParaRPr lang="fr-FR" dirty="0"/>
          </a:p>
          <a:p>
            <a:r>
              <a:rPr lang="fr-FR" u="sng" dirty="0"/>
              <a:t>Dictionnaire python:</a:t>
            </a:r>
          </a:p>
          <a:p>
            <a:pPr algn="ctr"/>
            <a:r>
              <a:rPr lang="fr-FR" dirty="0">
                <a:solidFill>
                  <a:srgbClr val="00B0F0"/>
                </a:solidFill>
              </a:rPr>
              <a:t>Clé</a:t>
            </a:r>
            <a:r>
              <a:rPr lang="fr-FR" dirty="0"/>
              <a:t> : 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valeur</a:t>
            </a:r>
            <a:endParaRPr lang="fr-FR" dirty="0"/>
          </a:p>
          <a:p>
            <a:pPr algn="ctr"/>
            <a:r>
              <a:rPr lang="fr-FR" dirty="0">
                <a:solidFill>
                  <a:srgbClr val="00B0F0"/>
                </a:solidFill>
              </a:rPr>
              <a:t>Key</a:t>
            </a:r>
            <a:r>
              <a:rPr lang="fr-FR" dirty="0"/>
              <a:t> : 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value</a:t>
            </a:r>
            <a:endParaRPr lang="fr-FR" dirty="0"/>
          </a:p>
          <a:p>
            <a:endParaRPr lang="fr-FR" dirty="0"/>
          </a:p>
          <a:p>
            <a:r>
              <a:rPr lang="fr-FR" u="sng" dirty="0"/>
              <a:t>Conséquences :</a:t>
            </a:r>
          </a:p>
          <a:p>
            <a:pPr algn="ctr"/>
            <a:r>
              <a:rPr lang="fr-FR" sz="2400" dirty="0">
                <a:solidFill>
                  <a:srgbClr val="00B0F0"/>
                </a:solidFill>
              </a:rPr>
              <a:t>Clé</a:t>
            </a:r>
            <a:r>
              <a:rPr lang="fr-FR" sz="2400" dirty="0"/>
              <a:t> = unique</a:t>
            </a:r>
          </a:p>
          <a:p>
            <a:pPr algn="ctr"/>
            <a:r>
              <a:rPr lang="fr-FR" sz="2400" dirty="0">
                <a:solidFill>
                  <a:srgbClr val="00B0F0"/>
                </a:solidFill>
              </a:rPr>
              <a:t>Clé</a:t>
            </a:r>
            <a:r>
              <a:rPr lang="fr-FR" sz="2400" dirty="0"/>
              <a:t> </a:t>
            </a:r>
            <a:r>
              <a:rPr lang="fr-FR" sz="2400" i="1" dirty="0"/>
              <a:t>plus simple que </a:t>
            </a:r>
            <a:r>
              <a:rPr lang="fr-FR" sz="2400" dirty="0">
                <a:solidFill>
                  <a:schemeClr val="accent2">
                    <a:lumMod val="50000"/>
                  </a:schemeClr>
                </a:solidFill>
              </a:rPr>
              <a:t>value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B87C028-C106-EE91-5E4C-16F56CE661ED}"/>
              </a:ext>
            </a:extLst>
          </p:cNvPr>
          <p:cNvSpPr txBox="1"/>
          <p:nvPr/>
        </p:nvSpPr>
        <p:spPr>
          <a:xfrm>
            <a:off x="4774232" y="4091765"/>
            <a:ext cx="4115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i="1" dirty="0"/>
              <a:t>Dictionnaire de géologie 7</a:t>
            </a:r>
            <a:r>
              <a:rPr lang="fr-FR" sz="1100" i="1" baseline="30000" dirty="0"/>
              <a:t>e</a:t>
            </a:r>
            <a:r>
              <a:rPr lang="fr-FR" sz="1100" i="1" dirty="0"/>
              <a:t> et 8</a:t>
            </a:r>
            <a:r>
              <a:rPr lang="fr-FR" sz="1100" i="1" baseline="30000" dirty="0"/>
              <a:t>e</a:t>
            </a:r>
            <a:r>
              <a:rPr lang="fr-FR" sz="1100" i="1" dirty="0"/>
              <a:t> édition</a:t>
            </a:r>
          </a:p>
        </p:txBody>
      </p:sp>
    </p:spTree>
    <p:extLst>
      <p:ext uri="{BB962C8B-B14F-4D97-AF65-F5344CB8AC3E}">
        <p14:creationId xmlns:p14="http://schemas.microsoft.com/office/powerpoint/2010/main" val="45764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4CE67-9251-5803-58C5-DCADE6B92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702B07-6C66-4ADA-827F-044B05207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qu’un dictionnaire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707CDF9-5B2E-37DD-A01F-9189E5EFB821}"/>
              </a:ext>
            </a:extLst>
          </p:cNvPr>
          <p:cNvSpPr txBox="1"/>
          <p:nvPr/>
        </p:nvSpPr>
        <p:spPr>
          <a:xfrm>
            <a:off x="182880" y="3344473"/>
            <a:ext cx="8829040" cy="258532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  <a:r>
              <a:rPr lang="en-GB" noProof="0" dirty="0">
                <a:solidFill>
                  <a:srgbClr val="00FFFF"/>
                </a:solidFill>
                <a:latin typeface="Consolas" panose="020B0609020204030204" pitchFamily="49" charset="0"/>
              </a:rPr>
              <a:t>“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Alexis</a:t>
            </a:r>
            <a:r>
              <a:rPr lang="en-GB" noProof="0" dirty="0">
                <a:solidFill>
                  <a:srgbClr val="00FFFF"/>
                </a:solidFill>
                <a:latin typeface="Consolas" panose="020B0609020204030204" pitchFamily="49" charset="0"/>
              </a:rPr>
              <a:t>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: 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“structural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“Anne-Julie”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: 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noProof="0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(“Alexis”, “Derycke”)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[“structural”, “ATER”]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(“Anne-Julie”, “Tinet”)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[“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”,”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MdC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”]</a:t>
            </a:r>
          </a:p>
          <a:p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			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5B7CC-A869-55F5-BC17-A2DDA2BA2FD6}"/>
              </a:ext>
            </a:extLst>
          </p:cNvPr>
          <p:cNvSpPr txBox="1"/>
          <p:nvPr/>
        </p:nvSpPr>
        <p:spPr>
          <a:xfrm>
            <a:off x="2127260" y="2882808"/>
            <a:ext cx="4889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Dictionnaire = </a:t>
            </a:r>
            <a:r>
              <a:rPr lang="fr-FR" sz="2400" b="1" dirty="0">
                <a:solidFill>
                  <a:srgbClr val="00B0F0"/>
                </a:solidFill>
              </a:rPr>
              <a:t>Clé</a:t>
            </a:r>
            <a:r>
              <a:rPr lang="fr-FR" sz="2400" b="1" dirty="0"/>
              <a:t> et </a:t>
            </a:r>
            <a:r>
              <a:rPr lang="fr-FR" sz="2400" b="1" dirty="0">
                <a:solidFill>
                  <a:schemeClr val="accent2">
                    <a:lumMod val="50000"/>
                  </a:schemeClr>
                </a:solidFill>
              </a:rPr>
              <a:t>Valeurs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44EACFF-64FE-BAB8-5749-AAE63BF7C7C1}"/>
              </a:ext>
            </a:extLst>
          </p:cNvPr>
          <p:cNvSpPr txBox="1"/>
          <p:nvPr/>
        </p:nvSpPr>
        <p:spPr>
          <a:xfrm>
            <a:off x="1710479" y="815467"/>
            <a:ext cx="5723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Liste = </a:t>
            </a:r>
            <a:r>
              <a:rPr lang="fr-FR" sz="2400" b="1" dirty="0">
                <a:solidFill>
                  <a:schemeClr val="accent2">
                    <a:lumMod val="50000"/>
                  </a:schemeClr>
                </a:solidFill>
              </a:rPr>
              <a:t>Valeurs </a:t>
            </a:r>
            <a:r>
              <a:rPr lang="fr-FR" sz="2400" b="1" dirty="0"/>
              <a:t>associé à un </a:t>
            </a:r>
            <a:r>
              <a:rPr lang="fr-FR" sz="2400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index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1D3874-BFFF-CA4B-4FF4-83A505147E54}"/>
              </a:ext>
            </a:extLst>
          </p:cNvPr>
          <p:cNvSpPr txBox="1"/>
          <p:nvPr/>
        </p:nvSpPr>
        <p:spPr>
          <a:xfrm>
            <a:off x="487680" y="1277132"/>
            <a:ext cx="8219440" cy="9233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[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”Alexis”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“Anne-Julie”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]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AD5C035-DB25-9057-93A0-2C47D80B791F}"/>
              </a:ext>
            </a:extLst>
          </p:cNvPr>
          <p:cNvSpPr txBox="1"/>
          <p:nvPr/>
        </p:nvSpPr>
        <p:spPr>
          <a:xfrm>
            <a:off x="2127260" y="2246628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Index 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F89999-D467-2252-FA01-A958BDBDCD68}"/>
              </a:ext>
            </a:extLst>
          </p:cNvPr>
          <p:cNvSpPr txBox="1"/>
          <p:nvPr/>
        </p:nvSpPr>
        <p:spPr>
          <a:xfrm>
            <a:off x="3616960" y="2246628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Index 1</a:t>
            </a:r>
          </a:p>
        </p:txBody>
      </p:sp>
      <p:cxnSp>
        <p:nvCxnSpPr>
          <p:cNvPr id="11" name="Connecteur : en arc 10">
            <a:extLst>
              <a:ext uri="{FF2B5EF4-FFF2-40B4-BE49-F238E27FC236}">
                <a16:creationId xmlns:a16="http://schemas.microsoft.com/office/drawing/2014/main" id="{F9E25F26-74ED-327F-0267-2533AC564793}"/>
              </a:ext>
            </a:extLst>
          </p:cNvPr>
          <p:cNvCxnSpPr>
            <a:cxnSpLocks/>
            <a:stCxn id="6" idx="0"/>
          </p:cNvCxnSpPr>
          <p:nvPr/>
        </p:nvCxnSpPr>
        <p:spPr>
          <a:xfrm rot="5400000" flipH="1" flipV="1">
            <a:off x="2503937" y="2074114"/>
            <a:ext cx="345026" cy="2"/>
          </a:xfrm>
          <a:prstGeom prst="curvedConnector3">
            <a:avLst>
              <a:gd name="adj1" fmla="val 50000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rc 16">
            <a:extLst>
              <a:ext uri="{FF2B5EF4-FFF2-40B4-BE49-F238E27FC236}">
                <a16:creationId xmlns:a16="http://schemas.microsoft.com/office/drawing/2014/main" id="{EF1EC555-A412-D44C-5E23-799288736FBD}"/>
              </a:ext>
            </a:extLst>
          </p:cNvPr>
          <p:cNvCxnSpPr>
            <a:cxnSpLocks/>
            <a:stCxn id="7" idx="0"/>
          </p:cNvCxnSpPr>
          <p:nvPr/>
        </p:nvCxnSpPr>
        <p:spPr>
          <a:xfrm rot="5400000" flipH="1" flipV="1">
            <a:off x="3990461" y="2070940"/>
            <a:ext cx="351376" cy="12700"/>
          </a:xfrm>
          <a:prstGeom prst="curvedConnector3">
            <a:avLst>
              <a:gd name="adj1" fmla="val 50000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195498B8-4A33-5DA5-C88C-92C057C1A0AE}"/>
              </a:ext>
            </a:extLst>
          </p:cNvPr>
          <p:cNvSpPr txBox="1"/>
          <p:nvPr/>
        </p:nvSpPr>
        <p:spPr>
          <a:xfrm>
            <a:off x="2592772" y="6011978"/>
            <a:ext cx="1976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C000"/>
                </a:solidFill>
              </a:rPr>
              <a:t>im</a:t>
            </a:r>
            <a:r>
              <a:rPr lang="fr-FR" sz="2400" b="1" dirty="0"/>
              <a:t>mutable</a:t>
            </a:r>
          </a:p>
          <a:p>
            <a:pPr algn="ctr"/>
            <a:r>
              <a:rPr lang="fr-FR" sz="2400" b="1" dirty="0">
                <a:solidFill>
                  <a:srgbClr val="FFC000"/>
                </a:solidFill>
              </a:rPr>
              <a:t>im</a:t>
            </a:r>
            <a:r>
              <a:rPr lang="fr-FR" sz="2400" b="1" dirty="0"/>
              <a:t>muable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B740D9D-F220-8D1C-19FC-2B1CACB22DBB}"/>
              </a:ext>
            </a:extLst>
          </p:cNvPr>
          <p:cNvSpPr txBox="1"/>
          <p:nvPr/>
        </p:nvSpPr>
        <p:spPr>
          <a:xfrm>
            <a:off x="5969711" y="6011978"/>
            <a:ext cx="15520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/>
              <a:t>mutable</a:t>
            </a:r>
          </a:p>
          <a:p>
            <a:pPr algn="ctr"/>
            <a:r>
              <a:rPr lang="fr-FR" sz="2400" b="1" dirty="0"/>
              <a:t>muable</a:t>
            </a:r>
          </a:p>
        </p:txBody>
      </p:sp>
      <p:cxnSp>
        <p:nvCxnSpPr>
          <p:cNvPr id="24" name="Connecteur : en arc 23">
            <a:extLst>
              <a:ext uri="{FF2B5EF4-FFF2-40B4-BE49-F238E27FC236}">
                <a16:creationId xmlns:a16="http://schemas.microsoft.com/office/drawing/2014/main" id="{C5C95480-F408-C9A7-7E7E-10EE6526D613}"/>
              </a:ext>
            </a:extLst>
          </p:cNvPr>
          <p:cNvCxnSpPr>
            <a:cxnSpLocks/>
            <a:stCxn id="22" idx="0"/>
            <a:endCxn id="16" idx="2"/>
          </p:cNvCxnSpPr>
          <p:nvPr/>
        </p:nvCxnSpPr>
        <p:spPr>
          <a:xfrm rot="5400000" flipH="1" flipV="1">
            <a:off x="3367402" y="5691150"/>
            <a:ext cx="534610" cy="107047"/>
          </a:xfrm>
          <a:prstGeom prst="curvedConnector3">
            <a:avLst>
              <a:gd name="adj1" fmla="val 50000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 : en arc 26">
            <a:extLst>
              <a:ext uri="{FF2B5EF4-FFF2-40B4-BE49-F238E27FC236}">
                <a16:creationId xmlns:a16="http://schemas.microsoft.com/office/drawing/2014/main" id="{D0539B13-0B1E-942F-4BCD-6270B6E85BDE}"/>
              </a:ext>
            </a:extLst>
          </p:cNvPr>
          <p:cNvCxnSpPr>
            <a:cxnSpLocks/>
            <a:stCxn id="23" idx="0"/>
            <a:endCxn id="18" idx="2"/>
          </p:cNvCxnSpPr>
          <p:nvPr/>
        </p:nvCxnSpPr>
        <p:spPr>
          <a:xfrm rot="16200000" flipV="1">
            <a:off x="6419306" y="5685559"/>
            <a:ext cx="534610" cy="118228"/>
          </a:xfrm>
          <a:prstGeom prst="curvedConnector3">
            <a:avLst>
              <a:gd name="adj1" fmla="val 50000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17C759B-52A4-34CE-C97C-94DA10C11909}"/>
              </a:ext>
            </a:extLst>
          </p:cNvPr>
          <p:cNvCxnSpPr>
            <a:cxnSpLocks/>
          </p:cNvCxnSpPr>
          <p:nvPr/>
        </p:nvCxnSpPr>
        <p:spPr>
          <a:xfrm>
            <a:off x="182880" y="2720248"/>
            <a:ext cx="882904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C749189-FB38-C81B-F2B3-9C5DA552EB5A}"/>
              </a:ext>
            </a:extLst>
          </p:cNvPr>
          <p:cNvSpPr txBox="1"/>
          <p:nvPr/>
        </p:nvSpPr>
        <p:spPr>
          <a:xfrm>
            <a:off x="3228810" y="5077258"/>
            <a:ext cx="918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Tuple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7E9DAF2-D348-F311-7BBF-6B6526C5D4BC}"/>
              </a:ext>
            </a:extLst>
          </p:cNvPr>
          <p:cNvSpPr txBox="1"/>
          <p:nvPr/>
        </p:nvSpPr>
        <p:spPr>
          <a:xfrm>
            <a:off x="6281088" y="5077258"/>
            <a:ext cx="692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List</a:t>
            </a:r>
          </a:p>
        </p:txBody>
      </p:sp>
    </p:spTree>
    <p:extLst>
      <p:ext uri="{BB962C8B-B14F-4D97-AF65-F5344CB8AC3E}">
        <p14:creationId xmlns:p14="http://schemas.microsoft.com/office/powerpoint/2010/main" val="95606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22" grpId="0"/>
      <p:bldP spid="23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488FDC-AEC1-19B8-6452-8F4BE557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Qu’est-ce qu’un dictionnaire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904221-87E3-AD4A-CEB8-F8FFB055233D}"/>
              </a:ext>
            </a:extLst>
          </p:cNvPr>
          <p:cNvSpPr txBox="1"/>
          <p:nvPr/>
        </p:nvSpPr>
        <p:spPr>
          <a:xfrm>
            <a:off x="182880" y="1241353"/>
            <a:ext cx="8829040" cy="258532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  <a:r>
              <a:rPr lang="en-GB" noProof="0" dirty="0">
                <a:solidFill>
                  <a:srgbClr val="00FFFF"/>
                </a:solidFill>
                <a:latin typeface="Consolas" panose="020B0609020204030204" pitchFamily="49" charset="0"/>
              </a:rPr>
              <a:t>“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Alexis</a:t>
            </a:r>
            <a:r>
              <a:rPr lang="en-GB" noProof="0" dirty="0">
                <a:solidFill>
                  <a:srgbClr val="00FFFF"/>
                </a:solidFill>
                <a:latin typeface="Consolas" panose="020B0609020204030204" pitchFamily="49" charset="0"/>
              </a:rPr>
              <a:t>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: 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“structural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“Anne-Julie”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: 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noProof="0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(“Alexis”, “Derycke”)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[“structural”, “ATER”]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(“Anne-Julie”, “Tinet”)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[“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”,”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MdC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”]</a:t>
            </a:r>
          </a:p>
          <a:p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			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612962-D974-A00A-01C8-3A22DD394545}"/>
              </a:ext>
            </a:extLst>
          </p:cNvPr>
          <p:cNvSpPr txBox="1"/>
          <p:nvPr/>
        </p:nvSpPr>
        <p:spPr>
          <a:xfrm>
            <a:off x="2127260" y="779688"/>
            <a:ext cx="4889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Dictionnaire = </a:t>
            </a:r>
            <a:r>
              <a:rPr lang="fr-FR" sz="2400" b="1" dirty="0">
                <a:solidFill>
                  <a:srgbClr val="00B0F0"/>
                </a:solidFill>
              </a:rPr>
              <a:t>Clé</a:t>
            </a:r>
            <a:r>
              <a:rPr lang="fr-FR" sz="2400" b="1" dirty="0"/>
              <a:t> et </a:t>
            </a:r>
            <a:r>
              <a:rPr lang="fr-FR" sz="2400" b="1" dirty="0">
                <a:solidFill>
                  <a:schemeClr val="accent2">
                    <a:lumMod val="50000"/>
                  </a:schemeClr>
                </a:solidFill>
              </a:rPr>
              <a:t>Valeurs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8EB83C-8DBA-5AB3-4944-9A7F14FE6446}"/>
              </a:ext>
            </a:extLst>
          </p:cNvPr>
          <p:cNvSpPr txBox="1"/>
          <p:nvPr/>
        </p:nvSpPr>
        <p:spPr>
          <a:xfrm>
            <a:off x="2592772" y="3908858"/>
            <a:ext cx="1976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C000"/>
                </a:solidFill>
              </a:rPr>
              <a:t>im</a:t>
            </a:r>
            <a:r>
              <a:rPr lang="fr-FR" sz="2400" b="1" dirty="0"/>
              <a:t>mutable</a:t>
            </a:r>
          </a:p>
          <a:p>
            <a:pPr algn="ctr"/>
            <a:r>
              <a:rPr lang="fr-FR" sz="2400" b="1" dirty="0">
                <a:solidFill>
                  <a:srgbClr val="FFC000"/>
                </a:solidFill>
              </a:rPr>
              <a:t>im</a:t>
            </a:r>
            <a:r>
              <a:rPr lang="fr-FR" sz="2400" b="1" dirty="0"/>
              <a:t>muable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BB70D0-8A5F-121E-E783-41FEAEB6DDFF}"/>
              </a:ext>
            </a:extLst>
          </p:cNvPr>
          <p:cNvSpPr txBox="1"/>
          <p:nvPr/>
        </p:nvSpPr>
        <p:spPr>
          <a:xfrm>
            <a:off x="5969711" y="3908858"/>
            <a:ext cx="15520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/>
              <a:t>mutable</a:t>
            </a:r>
          </a:p>
          <a:p>
            <a:pPr algn="ctr"/>
            <a:r>
              <a:rPr lang="fr-FR" sz="2400" b="1" dirty="0"/>
              <a:t>muable</a:t>
            </a:r>
          </a:p>
        </p:txBody>
      </p:sp>
      <p:cxnSp>
        <p:nvCxnSpPr>
          <p:cNvPr id="7" name="Connecteur : en arc 6">
            <a:extLst>
              <a:ext uri="{FF2B5EF4-FFF2-40B4-BE49-F238E27FC236}">
                <a16:creationId xmlns:a16="http://schemas.microsoft.com/office/drawing/2014/main" id="{0FDD3DBE-9A4B-98B6-E481-1A0FF8E75F7C}"/>
              </a:ext>
            </a:extLst>
          </p:cNvPr>
          <p:cNvCxnSpPr>
            <a:cxnSpLocks/>
            <a:stCxn id="5" idx="0"/>
            <a:endCxn id="9" idx="2"/>
          </p:cNvCxnSpPr>
          <p:nvPr/>
        </p:nvCxnSpPr>
        <p:spPr>
          <a:xfrm rot="5400000" flipH="1" flipV="1">
            <a:off x="3394286" y="3561146"/>
            <a:ext cx="534610" cy="160815"/>
          </a:xfrm>
          <a:prstGeom prst="curvedConnector3">
            <a:avLst>
              <a:gd name="adj1" fmla="val 50000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 : en arc 7">
            <a:extLst>
              <a:ext uri="{FF2B5EF4-FFF2-40B4-BE49-F238E27FC236}">
                <a16:creationId xmlns:a16="http://schemas.microsoft.com/office/drawing/2014/main" id="{8E64A202-C17F-CEC6-C70B-A2D52E3F1454}"/>
              </a:ext>
            </a:extLst>
          </p:cNvPr>
          <p:cNvCxnSpPr>
            <a:cxnSpLocks/>
            <a:stCxn id="6" idx="0"/>
            <a:endCxn id="10" idx="2"/>
          </p:cNvCxnSpPr>
          <p:nvPr/>
        </p:nvCxnSpPr>
        <p:spPr>
          <a:xfrm rot="5400000" flipH="1" flipV="1">
            <a:off x="6528914" y="3591059"/>
            <a:ext cx="534610" cy="100989"/>
          </a:xfrm>
          <a:prstGeom prst="curvedConnector3">
            <a:avLst>
              <a:gd name="adj1" fmla="val 50000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2D1638D-DC70-E001-C25A-31614F185448}"/>
              </a:ext>
            </a:extLst>
          </p:cNvPr>
          <p:cNvSpPr txBox="1"/>
          <p:nvPr/>
        </p:nvSpPr>
        <p:spPr>
          <a:xfrm>
            <a:off x="2170094" y="2974138"/>
            <a:ext cx="3143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tuple, </a:t>
            </a:r>
            <a:r>
              <a:rPr lang="fr-FR" sz="2000" b="1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str</a:t>
            </a:r>
            <a:r>
              <a:rPr lang="fr-FR" sz="20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, </a:t>
            </a:r>
            <a:r>
              <a:rPr lang="fr-FR" sz="2000" b="1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int</a:t>
            </a:r>
            <a:r>
              <a:rPr lang="fr-FR" sz="20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, </a:t>
            </a:r>
            <a:r>
              <a:rPr lang="fr-FR" sz="2000" b="1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float</a:t>
            </a:r>
            <a:r>
              <a:rPr lang="fr-FR" sz="20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ADF31CE-4E17-0C88-5A1E-7A07C1EAA926}"/>
              </a:ext>
            </a:extLst>
          </p:cNvPr>
          <p:cNvSpPr txBox="1"/>
          <p:nvPr/>
        </p:nvSpPr>
        <p:spPr>
          <a:xfrm>
            <a:off x="6171689" y="2974138"/>
            <a:ext cx="1350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all types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E185D40-5904-8B1F-F2D4-D321997C88DA}"/>
              </a:ext>
            </a:extLst>
          </p:cNvPr>
          <p:cNvSpPr txBox="1"/>
          <p:nvPr/>
        </p:nvSpPr>
        <p:spPr>
          <a:xfrm>
            <a:off x="294640" y="4954927"/>
            <a:ext cx="80890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Impossible de modifier une </a:t>
            </a:r>
            <a:r>
              <a:rPr lang="fr-FR" sz="2000" b="1" dirty="0">
                <a:solidFill>
                  <a:srgbClr val="00B0F0"/>
                </a:solidFill>
              </a:rPr>
              <a:t>Key</a:t>
            </a:r>
            <a:r>
              <a:rPr lang="fr-FR" sz="2000" b="1" dirty="0"/>
              <a:t>/</a:t>
            </a:r>
            <a:r>
              <a:rPr lang="fr-FR" sz="2000" b="1" dirty="0">
                <a:solidFill>
                  <a:srgbClr val="00B0F0"/>
                </a:solidFill>
              </a:rPr>
              <a:t>Clé</a:t>
            </a:r>
          </a:p>
          <a:p>
            <a:r>
              <a:rPr lang="fr-FR" sz="2000" dirty="0"/>
              <a:t>	-&gt; passage uniquement par une </a:t>
            </a:r>
            <a:r>
              <a:rPr lang="fr-FR" sz="2000" b="1" dirty="0"/>
              <a:t>suppression/création</a:t>
            </a:r>
          </a:p>
          <a:p>
            <a:endParaRPr lang="fr-FR" sz="2000" b="1" dirty="0"/>
          </a:p>
          <a:p>
            <a:r>
              <a:rPr lang="fr-FR" sz="2000" b="1" dirty="0"/>
              <a:t>Possible de modifier les </a:t>
            </a:r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valeurs</a:t>
            </a:r>
          </a:p>
        </p:txBody>
      </p:sp>
    </p:spTree>
    <p:extLst>
      <p:ext uri="{BB962C8B-B14F-4D97-AF65-F5344CB8AC3E}">
        <p14:creationId xmlns:p14="http://schemas.microsoft.com/office/powerpoint/2010/main" val="23210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E253D-C273-3696-7330-A8A2EBEAD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C4A88-FD87-0CEB-5A13-A2A737E71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manipuler un dictionnaire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396980-DDBB-896B-D544-10E6A2E7F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569880"/>
          </a:xfrm>
        </p:spPr>
        <p:txBody>
          <a:bodyPr/>
          <a:lstStyle/>
          <a:p>
            <a:r>
              <a:rPr lang="fr-FR" u="sng" dirty="0"/>
              <a:t>Création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FE7F5D-5C0B-F44A-317D-921549AE7AE9}"/>
              </a:ext>
            </a:extLst>
          </p:cNvPr>
          <p:cNvSpPr txBox="1"/>
          <p:nvPr/>
        </p:nvSpPr>
        <p:spPr>
          <a:xfrm>
            <a:off x="153084" y="1569027"/>
            <a:ext cx="8829040" cy="50783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“Alexis”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“structural”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“Anne-Julie”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</a:p>
          <a:p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			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Dico_Prof_bis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dict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   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[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	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  <a:r>
              <a:rPr lang="en-GB" noProof="0" dirty="0">
                <a:solidFill>
                  <a:srgbClr val="00FFFF"/>
                </a:solidFill>
                <a:latin typeface="Consolas" panose="020B0609020204030204" pitchFamily="49" charset="0"/>
              </a:rPr>
              <a:t>“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Alexis”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“structural”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), 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	 (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“Anne-Julie”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   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]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  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Dico_Prof_ter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dict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Alexis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structural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		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Anne-Julie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				  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0E705E12-01AA-07D7-BAA3-AF623226D0B8}"/>
              </a:ext>
            </a:extLst>
          </p:cNvPr>
          <p:cNvSpPr/>
          <p:nvPr/>
        </p:nvSpPr>
        <p:spPr>
          <a:xfrm>
            <a:off x="6913880" y="1940560"/>
            <a:ext cx="477520" cy="2874398"/>
          </a:xfrm>
          <a:prstGeom prst="rightBrace">
            <a:avLst>
              <a:gd name="adj1" fmla="val 27482"/>
              <a:gd name="adj2" fmla="val 16067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316AA9-525F-72CF-8AAD-481D05D51AEE}"/>
              </a:ext>
            </a:extLst>
          </p:cNvPr>
          <p:cNvSpPr txBox="1"/>
          <p:nvPr/>
        </p:nvSpPr>
        <p:spPr>
          <a:xfrm>
            <a:off x="7391400" y="2171684"/>
            <a:ext cx="1370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expliciter le type d'objet</a:t>
            </a:r>
          </a:p>
        </p:txBody>
      </p:sp>
      <p:sp>
        <p:nvSpPr>
          <p:cNvPr id="9" name="Accolade fermante 8">
            <a:extLst>
              <a:ext uri="{FF2B5EF4-FFF2-40B4-BE49-F238E27FC236}">
                <a16:creationId xmlns:a16="http://schemas.microsoft.com/office/drawing/2014/main" id="{2B941D8F-7507-76C9-1455-DDD8E59B59F5}"/>
              </a:ext>
            </a:extLst>
          </p:cNvPr>
          <p:cNvSpPr/>
          <p:nvPr/>
        </p:nvSpPr>
        <p:spPr>
          <a:xfrm>
            <a:off x="6913880" y="5059680"/>
            <a:ext cx="477520" cy="1342938"/>
          </a:xfrm>
          <a:prstGeom prst="rightBrace">
            <a:avLst>
              <a:gd name="adj1" fmla="val 27482"/>
              <a:gd name="adj2" fmla="val 71940"/>
            </a:avLst>
          </a:prstGeom>
          <a:ln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4B068DF-492F-A1CB-57C9-13202BF2B9F8}"/>
              </a:ext>
            </a:extLst>
          </p:cNvPr>
          <p:cNvSpPr txBox="1"/>
          <p:nvPr/>
        </p:nvSpPr>
        <p:spPr>
          <a:xfrm>
            <a:off x="7391400" y="5555483"/>
            <a:ext cx="1370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Objet</a:t>
            </a:r>
          </a:p>
          <a:p>
            <a:pPr algn="ctr"/>
            <a:r>
              <a:rPr lang="fr-FR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CHAINE</a:t>
            </a:r>
          </a:p>
        </p:txBody>
      </p:sp>
    </p:spTree>
    <p:extLst>
      <p:ext uri="{BB962C8B-B14F-4D97-AF65-F5344CB8AC3E}">
        <p14:creationId xmlns:p14="http://schemas.microsoft.com/office/powerpoint/2010/main" val="57504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animBg="1"/>
      <p:bldP spid="6" grpId="0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61D2E-CE64-756E-8BFD-0D5AE4619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2DC12-7BF8-4596-AF01-A2CF338E4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manipuler un dictionnaire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E48440-13D8-0797-3E4C-725F9D881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569880"/>
          </a:xfrm>
        </p:spPr>
        <p:txBody>
          <a:bodyPr>
            <a:normAutofit/>
          </a:bodyPr>
          <a:lstStyle/>
          <a:p>
            <a:r>
              <a:rPr lang="fr-FR" u="sng" dirty="0"/>
              <a:t>Accès aux valeurs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A6D59C6-0D15-8B69-036A-ECF48D0C22CB}"/>
              </a:ext>
            </a:extLst>
          </p:cNvPr>
          <p:cNvSpPr txBox="1"/>
          <p:nvPr/>
        </p:nvSpPr>
        <p:spPr>
          <a:xfrm>
            <a:off x="153084" y="1569027"/>
            <a:ext cx="8829040" cy="50783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“Alexis”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“structural”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“Anne-Julie”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print(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[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“Alexis”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])</a:t>
            </a:r>
          </a:p>
          <a:p>
            <a:r>
              <a:rPr lang="en-GB" i="1" noProof="0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---&gt; structural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or </a:t>
            </a:r>
            <a:r>
              <a:rPr lang="en-GB" noProof="0" dirty="0">
                <a:solidFill>
                  <a:srgbClr val="00FFFF"/>
                </a:solidFill>
                <a:latin typeface="Consolas" panose="020B0609020204030204" pitchFamily="49" charset="0"/>
              </a:rPr>
              <a:t>key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in </a:t>
            </a:r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print(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key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+ “:” +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[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key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])</a:t>
            </a:r>
          </a:p>
          <a:p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GB" i="1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---&gt; </a:t>
            </a:r>
            <a:r>
              <a:rPr lang="en-GB" i="1" dirty="0" err="1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Alexis:structural</a:t>
            </a:r>
            <a:r>
              <a:rPr lang="en-GB" i="1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 …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for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value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in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Dico_prof.values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():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print(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value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GB" i="1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---&gt; structural …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for 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key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value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in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Dico_prof.items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():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print(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key 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+ “:” +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value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GB" i="1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---&gt; </a:t>
            </a:r>
            <a:r>
              <a:rPr lang="en-GB" i="1" dirty="0" err="1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Alexis:structural</a:t>
            </a:r>
            <a:r>
              <a:rPr lang="en-GB" i="1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 …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23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12C7D-9EA6-47FA-2E5D-E67EE655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875E2A-DFA1-B1FA-8FC9-0290EC96B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manipuler un dictionnaire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55AA00-0EBE-8F8B-2B19-1D0714062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569880"/>
          </a:xfrm>
        </p:spPr>
        <p:txBody>
          <a:bodyPr>
            <a:normAutofit/>
          </a:bodyPr>
          <a:lstStyle/>
          <a:p>
            <a:r>
              <a:rPr lang="fr-FR" u="sng" dirty="0"/>
              <a:t>Edition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ACF9F8A-0127-FB8C-5485-F21942630301}"/>
              </a:ext>
            </a:extLst>
          </p:cNvPr>
          <p:cNvSpPr txBox="1"/>
          <p:nvPr/>
        </p:nvSpPr>
        <p:spPr>
          <a:xfrm>
            <a:off x="153084" y="1569027"/>
            <a:ext cx="8829040" cy="50783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“Alexis”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“structural”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“Anne-Julie”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Dico_Prof_bis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{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”Julien”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: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“structural”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}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#modification</a:t>
            </a:r>
            <a:endParaRPr lang="en-GB" noProof="0" dirty="0">
              <a:solidFill>
                <a:schemeClr val="bg1">
                  <a:lumMod val="85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[</a:t>
            </a:r>
            <a:r>
              <a:rPr lang="en-GB" noProof="0" dirty="0">
                <a:solidFill>
                  <a:srgbClr val="00FFFF"/>
                </a:solidFill>
                <a:latin typeface="Consolas" panose="020B0609020204030204" pitchFamily="49" charset="0"/>
              </a:rPr>
              <a:t>“Alexis”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] = 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noProof="0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geochronologie</a:t>
            </a:r>
            <a:r>
              <a:rPr lang="en-GB" noProof="0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</a:p>
          <a:p>
            <a:endParaRPr lang="en-GB" noProof="0" dirty="0">
              <a:solidFill>
                <a:schemeClr val="accent2">
                  <a:lumMod val="9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#ajout</a:t>
            </a:r>
            <a:endParaRPr lang="en-GB" noProof="0" dirty="0">
              <a:solidFill>
                <a:schemeClr val="bg1">
                  <a:lumMod val="85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[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“Pauline”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] = 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“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modelisation</a:t>
            </a:r>
            <a:r>
              <a:rPr lang="en-GB" dirty="0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”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#suppression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del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[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“Alexis”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]</a:t>
            </a:r>
            <a:endParaRPr lang="en-GB" dirty="0">
              <a:solidFill>
                <a:schemeClr val="accent2">
                  <a:lumMod val="9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methode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Dico_Prof.pop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“Alexis”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GB" dirty="0" err="1">
                <a:solidFill>
                  <a:srgbClr val="00FFFF"/>
                </a:solidFill>
                <a:latin typeface="Consolas" panose="020B0609020204030204" pitchFamily="49" charset="0"/>
              </a:rPr>
              <a:t>Prof_suppr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GB" dirty="0" err="1">
                <a:solidFill>
                  <a:schemeClr val="accent2">
                    <a:lumMod val="90000"/>
                  </a:schemeClr>
                </a:solidFill>
                <a:latin typeface="Consolas" panose="020B0609020204030204" pitchFamily="49" charset="0"/>
              </a:rPr>
              <a:t>methode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Dico_Prof.popitem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  <a:r>
              <a:rPr lang="en-GB" dirty="0">
                <a:solidFill>
                  <a:srgbClr val="00FFFF"/>
                </a:solidFill>
                <a:latin typeface="Consolas" panose="020B0609020204030204" pitchFamily="49" charset="0"/>
              </a:rPr>
              <a:t>“Alexis”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</a:rPr>
              <a:t>#integration</a:t>
            </a:r>
          </a:p>
          <a:p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Dico_Prof_bis.update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Dico_Prof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)</a:t>
            </a:r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0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F4D044-2AF4-751C-DE77-3CBE64B13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Comment choisir la bonne structure de données 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CFD4FA9-EFA2-A425-CB91-1D1456896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202515"/>
              </p:ext>
            </p:extLst>
          </p:nvPr>
        </p:nvGraphicFramePr>
        <p:xfrm>
          <a:off x="0" y="1659757"/>
          <a:ext cx="9144001" cy="281249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5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93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8418">
                <a:tc gridSpan="2">
                  <a:txBody>
                    <a:bodyPr/>
                    <a:lstStyle/>
                    <a:p>
                      <a:r>
                        <a:rPr lang="fr-FR" dirty="0"/>
                        <a:t>Type </a:t>
                      </a:r>
                      <a:r>
                        <a:rPr lang="fr-FR" dirty="0">
                          <a:solidFill>
                            <a:srgbClr val="C00000"/>
                          </a:solidFill>
                        </a:rPr>
                        <a:t>de structure </a:t>
                      </a:r>
                      <a:r>
                        <a:rPr lang="fr-FR" dirty="0"/>
                        <a:t>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sz="16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Données</a:t>
                      </a:r>
                      <a:r>
                        <a:rPr lang="fr-FR" baseline="0" dirty="0"/>
                        <a:t> contenues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Ordonné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Mutable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418"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>
                          <a:solidFill>
                            <a:schemeClr val="tx1">
                              <a:alpha val="25000"/>
                            </a:schemeClr>
                          </a:solidFill>
                        </a:rPr>
                        <a:t>sets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aseline="0" dirty="0">
                          <a:solidFill>
                            <a:schemeClr val="tx1">
                              <a:alpha val="25000"/>
                            </a:schemeClr>
                          </a:solidFill>
                          <a:latin typeface="Consolas" panose="020B0609020204030204" pitchFamily="49" charset="0"/>
                        </a:rPr>
                        <a:t>{12, ‘hello’, ‘world’}</a:t>
                      </a:r>
                      <a:endParaRPr lang="fr-FR" sz="1200" dirty="0">
                        <a:solidFill>
                          <a:schemeClr val="tx1">
                            <a:alpha val="2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C000">
                              <a:alpha val="25000"/>
                            </a:srgbClr>
                          </a:solidFill>
                        </a:rPr>
                        <a:t>Im</a:t>
                      </a:r>
                      <a:r>
                        <a:rPr lang="fr-FR" dirty="0">
                          <a:solidFill>
                            <a:schemeClr val="tx1">
                              <a:alpha val="25000"/>
                            </a:schemeClr>
                          </a:solidFill>
                        </a:rPr>
                        <a:t>muables &amp; uniques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EE0000">
                              <a:alpha val="25000"/>
                            </a:srgbClr>
                          </a:solidFill>
                          <a:sym typeface="Wingdings" panose="05000000000000000000" pitchFamily="2" charset="2"/>
                        </a:rPr>
                        <a:t></a:t>
                      </a:r>
                      <a:endParaRPr lang="fr-FR" dirty="0">
                        <a:solidFill>
                          <a:srgbClr val="EE0000">
                            <a:alpha val="25000"/>
                          </a:srgb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accent1">
                              <a:lumMod val="50000"/>
                              <a:lumOff val="50000"/>
                              <a:alpha val="25000"/>
                            </a:schemeClr>
                          </a:solidFill>
                          <a:sym typeface="Wingdings" panose="05000000000000000000" pitchFamily="2" charset="2"/>
                        </a:rPr>
                        <a:t></a:t>
                      </a:r>
                      <a:endParaRPr lang="fr-FR" dirty="0">
                        <a:solidFill>
                          <a:schemeClr val="accent1">
                            <a:lumMod val="50000"/>
                            <a:lumOff val="50000"/>
                            <a:alpha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844"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tuples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Consolas" panose="020B0609020204030204" pitchFamily="49" charset="0"/>
                        </a:rPr>
                        <a:t>(‘janvier’, ‘février’, ‘mars’)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tout types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accent1">
                              <a:lumMod val="50000"/>
                              <a:lumOff val="50000"/>
                            </a:schemeClr>
                          </a:solidFill>
                          <a:sym typeface="Wingdings" panose="05000000000000000000" pitchFamily="2" charset="2"/>
                        </a:rPr>
                        <a:t></a:t>
                      </a:r>
                      <a:endParaRPr lang="fr-FR" dirty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EE0000"/>
                          </a:solidFill>
                          <a:sym typeface="Wingdings" panose="05000000000000000000" pitchFamily="2" charset="2"/>
                        </a:rPr>
                        <a:t></a:t>
                      </a:r>
                      <a:endParaRPr lang="fr-FR" dirty="0">
                        <a:solidFill>
                          <a:srgbClr val="EE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418"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listes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baseline="0" dirty="0">
                          <a:latin typeface="Consolas" panose="020B0609020204030204" pitchFamily="49" charset="0"/>
                        </a:rPr>
                        <a:t>[1, 3, 5, 7, 9]</a:t>
                      </a:r>
                      <a:endParaRPr lang="fr-FR" sz="1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tout types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accent1">
                              <a:lumMod val="50000"/>
                              <a:lumOff val="50000"/>
                            </a:schemeClr>
                          </a:solidFill>
                          <a:sym typeface="Wingdings" panose="05000000000000000000" pitchFamily="2" charset="2"/>
                        </a:rPr>
                        <a:t></a:t>
                      </a:r>
                      <a:endParaRPr lang="fr-FR" dirty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accent1">
                              <a:lumMod val="50000"/>
                              <a:lumOff val="50000"/>
                            </a:schemeClr>
                          </a:solidFill>
                          <a:sym typeface="Wingdings" panose="05000000000000000000" pitchFamily="2" charset="2"/>
                        </a:rPr>
                        <a:t></a:t>
                      </a:r>
                      <a:endParaRPr lang="fr-FR" dirty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3982"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dictionnaires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Consolas" panose="020B0609020204030204" pitchFamily="49" charset="0"/>
                        </a:rPr>
                        <a:t>{‘informatique’ :</a:t>
                      </a:r>
                      <a:r>
                        <a:rPr lang="fr-FR" sz="1200" baseline="0" dirty="0">
                          <a:latin typeface="Consolas" panose="020B0609020204030204" pitchFamily="49" charset="0"/>
                        </a:rPr>
                        <a:t> 15, ‘anglais’ : 14}</a:t>
                      </a:r>
                      <a:endParaRPr lang="fr-FR" sz="1200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C000"/>
                          </a:solidFill>
                        </a:rPr>
                        <a:t>Im</a:t>
                      </a:r>
                      <a:r>
                        <a:rPr lang="fr-FR" dirty="0"/>
                        <a:t>muables (clés) </a:t>
                      </a:r>
                    </a:p>
                    <a:p>
                      <a:pPr algn="ctr"/>
                      <a:r>
                        <a:rPr lang="fr-FR" dirty="0"/>
                        <a:t>+</a:t>
                      </a:r>
                    </a:p>
                    <a:p>
                      <a:pPr algn="ctr"/>
                      <a:r>
                        <a:rPr lang="fr-FR" dirty="0"/>
                        <a:t>tout types (valeurs)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EE0000"/>
                          </a:solidFill>
                          <a:sym typeface="Wingdings" panose="05000000000000000000" pitchFamily="2" charset="2"/>
                        </a:rPr>
                        <a:t></a:t>
                      </a:r>
                      <a:endParaRPr lang="fr-FR" dirty="0">
                        <a:solidFill>
                          <a:srgbClr val="EE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accent1">
                              <a:lumMod val="50000"/>
                              <a:lumOff val="50000"/>
                            </a:schemeClr>
                          </a:solidFill>
                          <a:sym typeface="Wingdings" panose="05000000000000000000" pitchFamily="2" charset="2"/>
                        </a:rPr>
                        <a:t></a:t>
                      </a:r>
                      <a:endParaRPr lang="fr-FR" dirty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7672918-0E50-38E0-4208-789A912F5A1D}"/>
              </a:ext>
            </a:extLst>
          </p:cNvPr>
          <p:cNvSpPr txBox="1"/>
          <p:nvPr/>
        </p:nvSpPr>
        <p:spPr>
          <a:xfrm>
            <a:off x="0" y="4982635"/>
            <a:ext cx="85039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u="sng" dirty="0"/>
              <a:t>Rappel des types de données </a:t>
            </a:r>
            <a:r>
              <a:rPr lang="fr-FR" sz="2000" b="1" u="sng" dirty="0">
                <a:solidFill>
                  <a:srgbClr val="FFC000"/>
                </a:solidFill>
              </a:rPr>
              <a:t>im</a:t>
            </a:r>
            <a:r>
              <a:rPr lang="fr-FR" sz="2000" u="sng" dirty="0"/>
              <a:t>muable en python 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nombres (</a:t>
            </a:r>
            <a:r>
              <a:rPr lang="fr-FR" dirty="0" err="1">
                <a:latin typeface="Consolas" panose="020B0609020204030204" pitchFamily="49" charset="0"/>
              </a:rPr>
              <a:t>int</a:t>
            </a:r>
            <a:r>
              <a:rPr lang="fr-FR" sz="2000" dirty="0"/>
              <a:t>, </a:t>
            </a:r>
            <a:r>
              <a:rPr lang="fr-FR" dirty="0" err="1">
                <a:latin typeface="Consolas" panose="020B0609020204030204" pitchFamily="49" charset="0"/>
              </a:rPr>
              <a:t>float</a:t>
            </a:r>
            <a:r>
              <a:rPr lang="fr-FR" sz="2000" dirty="0"/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chaînes de caractères (</a:t>
            </a:r>
            <a:r>
              <a:rPr lang="fr-FR" dirty="0" err="1">
                <a:latin typeface="Consolas" panose="020B0609020204030204" pitchFamily="49" charset="0"/>
              </a:rPr>
              <a:t>str</a:t>
            </a:r>
            <a:r>
              <a:rPr lang="fr-FR" sz="2000" dirty="0"/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/>
              <a:t>booléens (</a:t>
            </a:r>
            <a:r>
              <a:rPr lang="fr-FR" dirty="0" err="1">
                <a:latin typeface="Consolas" panose="020B0609020204030204" pitchFamily="49" charset="0"/>
              </a:rPr>
              <a:t>True</a:t>
            </a:r>
            <a:r>
              <a:rPr lang="fr-FR" dirty="0"/>
              <a:t> </a:t>
            </a:r>
            <a:r>
              <a:rPr lang="fr-FR" sz="2000" dirty="0"/>
              <a:t>et </a:t>
            </a:r>
            <a:r>
              <a:rPr lang="fr-FR" dirty="0">
                <a:latin typeface="Consolas" panose="020B0609020204030204" pitchFamily="49" charset="0"/>
              </a:rPr>
              <a:t>False</a:t>
            </a:r>
            <a:r>
              <a:rPr lang="fr-FR" sz="2000" dirty="0"/>
              <a:t>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50FB1D-CC6C-877B-25C1-4307900DF59F}"/>
              </a:ext>
            </a:extLst>
          </p:cNvPr>
          <p:cNvSpPr txBox="1"/>
          <p:nvPr/>
        </p:nvSpPr>
        <p:spPr>
          <a:xfrm>
            <a:off x="-71120" y="1073835"/>
            <a:ext cx="8117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u="sng" dirty="0"/>
              <a:t>Rappel des types de structure en python :</a:t>
            </a:r>
          </a:p>
        </p:txBody>
      </p:sp>
    </p:spTree>
    <p:extLst>
      <p:ext uri="{BB962C8B-B14F-4D97-AF65-F5344CB8AC3E}">
        <p14:creationId xmlns:p14="http://schemas.microsoft.com/office/powerpoint/2010/main" val="16034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75FA9F-606A-09DE-90F3-B18D37DD2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Comment choisir la bonne structure de données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E635F0-1B2F-F7D4-A3BB-F02063BD07DF}"/>
              </a:ext>
            </a:extLst>
          </p:cNvPr>
          <p:cNvSpPr txBox="1"/>
          <p:nvPr/>
        </p:nvSpPr>
        <p:spPr>
          <a:xfrm>
            <a:off x="171735" y="1070773"/>
            <a:ext cx="64705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C00000"/>
                </a:solidFill>
              </a:rPr>
              <a:t>Rappel bonnes pratiques : </a:t>
            </a:r>
          </a:p>
          <a:p>
            <a:pPr algn="ctr"/>
            <a:r>
              <a:rPr lang="fr-FR" sz="2000" b="1" dirty="0">
                <a:solidFill>
                  <a:srgbClr val="C00000"/>
                </a:solidFill>
              </a:rPr>
              <a:t>Principe YAGNI (You </a:t>
            </a:r>
            <a:r>
              <a:rPr lang="fr-FR" sz="2000" b="1" dirty="0" err="1">
                <a:solidFill>
                  <a:srgbClr val="C00000"/>
                </a:solidFill>
              </a:rPr>
              <a:t>Ain’t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Gonna</a:t>
            </a:r>
            <a:r>
              <a:rPr lang="fr-FR" sz="2000" b="1" dirty="0">
                <a:solidFill>
                  <a:srgbClr val="C00000"/>
                </a:solidFill>
              </a:rPr>
              <a:t> Need It) </a:t>
            </a:r>
          </a:p>
          <a:p>
            <a:pPr algn="ctr"/>
            <a:r>
              <a:rPr lang="fr-FR" sz="2000" dirty="0">
                <a:solidFill>
                  <a:srgbClr val="C00000"/>
                </a:solidFill>
              </a:rPr>
              <a:t>=&gt; </a:t>
            </a:r>
            <a:r>
              <a:rPr lang="fr-FR" sz="2000" u="sng" dirty="0">
                <a:solidFill>
                  <a:srgbClr val="C00000"/>
                </a:solidFill>
              </a:rPr>
              <a:t>pas de structures inutiles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867C2054-5376-F10C-D4D4-03CEA2BDBC4C}"/>
              </a:ext>
            </a:extLst>
          </p:cNvPr>
          <p:cNvGrpSpPr/>
          <p:nvPr/>
        </p:nvGrpSpPr>
        <p:grpSpPr>
          <a:xfrm>
            <a:off x="171735" y="1973915"/>
            <a:ext cx="8799545" cy="4619142"/>
            <a:chOff x="171735" y="1973915"/>
            <a:chExt cx="8799545" cy="4619142"/>
          </a:xfrm>
          <a:solidFill>
            <a:schemeClr val="bg1">
              <a:lumMod val="95000"/>
            </a:schemeClr>
          </a:solidFill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15615135-D0CA-3BC2-F6F8-5A148CAEA3CB}"/>
                </a:ext>
              </a:extLst>
            </p:cNvPr>
            <p:cNvSpPr/>
            <p:nvPr/>
          </p:nvSpPr>
          <p:spPr>
            <a:xfrm>
              <a:off x="171735" y="3645657"/>
              <a:ext cx="1362875" cy="958534"/>
            </a:xfrm>
            <a:custGeom>
              <a:avLst/>
              <a:gdLst>
                <a:gd name="csX0" fmla="*/ 0 w 1362875"/>
                <a:gd name="csY0" fmla="*/ 95853 h 958534"/>
                <a:gd name="csX1" fmla="*/ 95853 w 1362875"/>
                <a:gd name="csY1" fmla="*/ 0 h 958534"/>
                <a:gd name="csX2" fmla="*/ 1267022 w 1362875"/>
                <a:gd name="csY2" fmla="*/ 0 h 958534"/>
                <a:gd name="csX3" fmla="*/ 1362875 w 1362875"/>
                <a:gd name="csY3" fmla="*/ 95853 h 958534"/>
                <a:gd name="csX4" fmla="*/ 1362875 w 1362875"/>
                <a:gd name="csY4" fmla="*/ 862681 h 958534"/>
                <a:gd name="csX5" fmla="*/ 1267022 w 1362875"/>
                <a:gd name="csY5" fmla="*/ 958534 h 958534"/>
                <a:gd name="csX6" fmla="*/ 95853 w 1362875"/>
                <a:gd name="csY6" fmla="*/ 958534 h 958534"/>
                <a:gd name="csX7" fmla="*/ 0 w 1362875"/>
                <a:gd name="csY7" fmla="*/ 862681 h 958534"/>
                <a:gd name="csX8" fmla="*/ 0 w 1362875"/>
                <a:gd name="csY8" fmla="*/ 95853 h 95853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62875" h="958534">
                  <a:moveTo>
                    <a:pt x="0" y="95853"/>
                  </a:moveTo>
                  <a:cubicBezTo>
                    <a:pt x="0" y="42915"/>
                    <a:pt x="42915" y="0"/>
                    <a:pt x="95853" y="0"/>
                  </a:cubicBezTo>
                  <a:lnTo>
                    <a:pt x="1267022" y="0"/>
                  </a:lnTo>
                  <a:cubicBezTo>
                    <a:pt x="1319960" y="0"/>
                    <a:pt x="1362875" y="42915"/>
                    <a:pt x="1362875" y="95853"/>
                  </a:cubicBezTo>
                  <a:lnTo>
                    <a:pt x="1362875" y="862681"/>
                  </a:lnTo>
                  <a:cubicBezTo>
                    <a:pt x="1362875" y="915619"/>
                    <a:pt x="1319960" y="958534"/>
                    <a:pt x="1267022" y="958534"/>
                  </a:cubicBezTo>
                  <a:lnTo>
                    <a:pt x="95853" y="958534"/>
                  </a:lnTo>
                  <a:cubicBezTo>
                    <a:pt x="42915" y="958534"/>
                    <a:pt x="0" y="915619"/>
                    <a:pt x="0" y="862681"/>
                  </a:cubicBezTo>
                  <a:lnTo>
                    <a:pt x="0" y="95853"/>
                  </a:lnTo>
                  <a:close/>
                </a:path>
              </a:pathLst>
            </a:custGeom>
            <a:solidFill>
              <a:schemeClr val="accent1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695" tIns="35695" rIns="35695" bIns="35695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kern="1200" dirty="0">
                  <a:solidFill>
                    <a:schemeClr val="tx1"/>
                  </a:solidFill>
                </a:rPr>
                <a:t>Qu’elle </a:t>
              </a:r>
              <a:r>
                <a:rPr lang="fr-FR" sz="1200" b="1" kern="1200" dirty="0">
                  <a:solidFill>
                    <a:schemeClr val="tx1"/>
                  </a:solidFill>
                </a:rPr>
                <a:t>type</a:t>
              </a:r>
              <a:r>
                <a:rPr lang="fr-FR" sz="1200" kern="1200" dirty="0">
                  <a:solidFill>
                    <a:schemeClr val="tx1"/>
                  </a:solidFill>
                </a:rPr>
                <a:t> de données /  d’information ?</a:t>
              </a: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DB02F93-F05C-4B2F-B16C-CC0B24939A46}"/>
                </a:ext>
              </a:extLst>
            </p:cNvPr>
            <p:cNvSpPr/>
            <p:nvPr/>
          </p:nvSpPr>
          <p:spPr>
            <a:xfrm rot="17420893">
              <a:off x="1219497" y="3667423"/>
              <a:ext cx="966198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71644" tIns="-19607" rIns="471644" bIns="-19605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00" kern="1200">
                <a:solidFill>
                  <a:schemeClr val="tx1"/>
                </a:solidFill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40D751A7-3578-87C9-44BC-E391B31697F7}"/>
                </a:ext>
              </a:extLst>
            </p:cNvPr>
            <p:cNvSpPr/>
            <p:nvPr/>
          </p:nvSpPr>
          <p:spPr>
            <a:xfrm>
              <a:off x="1870582" y="3009038"/>
              <a:ext cx="1341600" cy="419964"/>
            </a:xfrm>
            <a:custGeom>
              <a:avLst/>
              <a:gdLst>
                <a:gd name="csX0" fmla="*/ 0 w 1341600"/>
                <a:gd name="csY0" fmla="*/ 41996 h 419964"/>
                <a:gd name="csX1" fmla="*/ 41996 w 1341600"/>
                <a:gd name="csY1" fmla="*/ 0 h 419964"/>
                <a:gd name="csX2" fmla="*/ 1299604 w 1341600"/>
                <a:gd name="csY2" fmla="*/ 0 h 419964"/>
                <a:gd name="csX3" fmla="*/ 1341600 w 1341600"/>
                <a:gd name="csY3" fmla="*/ 41996 h 419964"/>
                <a:gd name="csX4" fmla="*/ 1341600 w 1341600"/>
                <a:gd name="csY4" fmla="*/ 377968 h 419964"/>
                <a:gd name="csX5" fmla="*/ 1299604 w 1341600"/>
                <a:gd name="csY5" fmla="*/ 419964 h 419964"/>
                <a:gd name="csX6" fmla="*/ 41996 w 1341600"/>
                <a:gd name="csY6" fmla="*/ 419964 h 419964"/>
                <a:gd name="csX7" fmla="*/ 0 w 1341600"/>
                <a:gd name="csY7" fmla="*/ 377968 h 419964"/>
                <a:gd name="csX8" fmla="*/ 0 w 1341600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41600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1299604" y="0"/>
                  </a:lnTo>
                  <a:cubicBezTo>
                    <a:pt x="1322798" y="0"/>
                    <a:pt x="1341600" y="18802"/>
                    <a:pt x="1341600" y="41996"/>
                  </a:cubicBezTo>
                  <a:lnTo>
                    <a:pt x="1341600" y="377968"/>
                  </a:lnTo>
                  <a:cubicBezTo>
                    <a:pt x="1341600" y="401162"/>
                    <a:pt x="1322798" y="419964"/>
                    <a:pt x="1299604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kern="1200" dirty="0">
                  <a:solidFill>
                    <a:schemeClr val="tx1"/>
                  </a:solidFill>
                </a:rPr>
                <a:t>1 data simple</a:t>
              </a: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1C3B828F-0307-7BBB-3183-99200A995DF3}"/>
                </a:ext>
              </a:extLst>
            </p:cNvPr>
            <p:cNvSpPr/>
            <p:nvPr/>
          </p:nvSpPr>
          <p:spPr>
            <a:xfrm rot="20713100">
              <a:off x="3145047" y="2696909"/>
              <a:ext cx="4057138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841" tIns="-96879" rIns="1939841" bIns="-96880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50" kern="1200">
                <a:solidFill>
                  <a:schemeClr val="tx1"/>
                </a:solidFill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9DDDD9BB-A272-75CE-EAB2-443223565CAD}"/>
                </a:ext>
              </a:extLst>
            </p:cNvPr>
            <p:cNvSpPr/>
            <p:nvPr/>
          </p:nvSpPr>
          <p:spPr>
            <a:xfrm>
              <a:off x="7135050" y="1973915"/>
              <a:ext cx="1836230" cy="419964"/>
            </a:xfrm>
            <a:custGeom>
              <a:avLst/>
              <a:gdLst>
                <a:gd name="csX0" fmla="*/ 0 w 1509905"/>
                <a:gd name="csY0" fmla="*/ 41996 h 419964"/>
                <a:gd name="csX1" fmla="*/ 41996 w 1509905"/>
                <a:gd name="csY1" fmla="*/ 0 h 419964"/>
                <a:gd name="csX2" fmla="*/ 1467909 w 1509905"/>
                <a:gd name="csY2" fmla="*/ 0 h 419964"/>
                <a:gd name="csX3" fmla="*/ 1509905 w 1509905"/>
                <a:gd name="csY3" fmla="*/ 41996 h 419964"/>
                <a:gd name="csX4" fmla="*/ 1509905 w 1509905"/>
                <a:gd name="csY4" fmla="*/ 377968 h 419964"/>
                <a:gd name="csX5" fmla="*/ 1467909 w 1509905"/>
                <a:gd name="csY5" fmla="*/ 419964 h 419964"/>
                <a:gd name="csX6" fmla="*/ 41996 w 1509905"/>
                <a:gd name="csY6" fmla="*/ 419964 h 419964"/>
                <a:gd name="csX7" fmla="*/ 0 w 1509905"/>
                <a:gd name="csY7" fmla="*/ 377968 h 419964"/>
                <a:gd name="csX8" fmla="*/ 0 w 1509905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509905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1467909" y="0"/>
                  </a:lnTo>
                  <a:cubicBezTo>
                    <a:pt x="1491103" y="0"/>
                    <a:pt x="1509905" y="18802"/>
                    <a:pt x="1509905" y="41996"/>
                  </a:cubicBezTo>
                  <a:lnTo>
                    <a:pt x="1509905" y="377968"/>
                  </a:lnTo>
                  <a:cubicBezTo>
                    <a:pt x="1509905" y="401162"/>
                    <a:pt x="1491103" y="419964"/>
                    <a:pt x="1467909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kern="1200" dirty="0">
                  <a:solidFill>
                    <a:schemeClr val="tx1"/>
                  </a:solidFill>
                </a:rPr>
                <a:t>nombre -&gt; </a:t>
              </a:r>
              <a:r>
                <a:rPr lang="fr-FR" sz="1200" kern="1200" dirty="0" err="1">
                  <a:solidFill>
                    <a:schemeClr val="tx1"/>
                  </a:solidFill>
                </a:rPr>
                <a:t>int</a:t>
              </a:r>
              <a:r>
                <a:rPr lang="fr-FR" sz="1200" kern="1200" dirty="0">
                  <a:solidFill>
                    <a:schemeClr val="tx1"/>
                  </a:solidFill>
                </a:rPr>
                <a:t>, </a:t>
              </a:r>
              <a:r>
                <a:rPr lang="fr-FR" sz="1200" kern="1200" dirty="0" err="1">
                  <a:solidFill>
                    <a:schemeClr val="tx1"/>
                  </a:solidFill>
                </a:rPr>
                <a:t>float</a:t>
              </a:r>
              <a:endParaRPr lang="fr-FR" sz="1200" kern="1200" dirty="0">
                <a:solidFill>
                  <a:schemeClr val="tx1"/>
                </a:solidFill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124A984-334B-5FC9-3D3C-EA74FB742C1F}"/>
                </a:ext>
              </a:extLst>
            </p:cNvPr>
            <p:cNvSpPr/>
            <p:nvPr/>
          </p:nvSpPr>
          <p:spPr>
            <a:xfrm rot="21292393">
              <a:off x="3204304" y="3038493"/>
              <a:ext cx="3938624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83545" tIns="-93917" rIns="1883547" bIns="-93917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50" kern="1200">
                <a:solidFill>
                  <a:schemeClr val="tx1"/>
                </a:solidFill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52FF7035-8664-717C-5595-2A6037D21279}"/>
                </a:ext>
              </a:extLst>
            </p:cNvPr>
            <p:cNvSpPr/>
            <p:nvPr/>
          </p:nvSpPr>
          <p:spPr>
            <a:xfrm>
              <a:off x="7135050" y="2657083"/>
              <a:ext cx="1509905" cy="419964"/>
            </a:xfrm>
            <a:custGeom>
              <a:avLst/>
              <a:gdLst>
                <a:gd name="csX0" fmla="*/ 0 w 1509905"/>
                <a:gd name="csY0" fmla="*/ 41996 h 419964"/>
                <a:gd name="csX1" fmla="*/ 41996 w 1509905"/>
                <a:gd name="csY1" fmla="*/ 0 h 419964"/>
                <a:gd name="csX2" fmla="*/ 1467909 w 1509905"/>
                <a:gd name="csY2" fmla="*/ 0 h 419964"/>
                <a:gd name="csX3" fmla="*/ 1509905 w 1509905"/>
                <a:gd name="csY3" fmla="*/ 41996 h 419964"/>
                <a:gd name="csX4" fmla="*/ 1509905 w 1509905"/>
                <a:gd name="csY4" fmla="*/ 377968 h 419964"/>
                <a:gd name="csX5" fmla="*/ 1467909 w 1509905"/>
                <a:gd name="csY5" fmla="*/ 419964 h 419964"/>
                <a:gd name="csX6" fmla="*/ 41996 w 1509905"/>
                <a:gd name="csY6" fmla="*/ 419964 h 419964"/>
                <a:gd name="csX7" fmla="*/ 0 w 1509905"/>
                <a:gd name="csY7" fmla="*/ 377968 h 419964"/>
                <a:gd name="csX8" fmla="*/ 0 w 1509905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509905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1467909" y="0"/>
                  </a:lnTo>
                  <a:cubicBezTo>
                    <a:pt x="1491103" y="0"/>
                    <a:pt x="1509905" y="18802"/>
                    <a:pt x="1509905" y="41996"/>
                  </a:cubicBezTo>
                  <a:lnTo>
                    <a:pt x="1509905" y="377968"/>
                  </a:lnTo>
                  <a:cubicBezTo>
                    <a:pt x="1509905" y="401162"/>
                    <a:pt x="1491103" y="419964"/>
                    <a:pt x="1467909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>
                  <a:solidFill>
                    <a:schemeClr val="tx1"/>
                  </a:solidFill>
                </a:rPr>
                <a:t>t</a:t>
              </a:r>
              <a:r>
                <a:rPr lang="fr-FR" sz="1200" kern="1200" dirty="0">
                  <a:solidFill>
                    <a:schemeClr val="tx1"/>
                  </a:solidFill>
                </a:rPr>
                <a:t>exte -&gt; </a:t>
              </a:r>
              <a:r>
                <a:rPr lang="fr-FR" sz="1200" kern="1200" dirty="0" err="1">
                  <a:solidFill>
                    <a:schemeClr val="tx1"/>
                  </a:solidFill>
                </a:rPr>
                <a:t>str</a:t>
              </a:r>
              <a:endParaRPr lang="fr-FR" sz="1200" kern="1200" dirty="0">
                <a:solidFill>
                  <a:schemeClr val="tx1"/>
                </a:solidFill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A9BBF6E6-2D7C-2213-A230-74D411FC95E3}"/>
                </a:ext>
              </a:extLst>
            </p:cNvPr>
            <p:cNvSpPr/>
            <p:nvPr/>
          </p:nvSpPr>
          <p:spPr>
            <a:xfrm rot="272480">
              <a:off x="3206005" y="3370262"/>
              <a:ext cx="3935222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81931" tIns="-93832" rIns="1881929" bIns="-93832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50" kern="1200">
                <a:solidFill>
                  <a:schemeClr val="tx1"/>
                </a:solidFill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7A1EAD8D-EB9E-E899-A3B9-E3FCC5CB8FFF}"/>
                </a:ext>
              </a:extLst>
            </p:cNvPr>
            <p:cNvSpPr/>
            <p:nvPr/>
          </p:nvSpPr>
          <p:spPr>
            <a:xfrm>
              <a:off x="7135050" y="3320622"/>
              <a:ext cx="1509905" cy="419964"/>
            </a:xfrm>
            <a:custGeom>
              <a:avLst/>
              <a:gdLst>
                <a:gd name="csX0" fmla="*/ 0 w 1509905"/>
                <a:gd name="csY0" fmla="*/ 41996 h 419964"/>
                <a:gd name="csX1" fmla="*/ 41996 w 1509905"/>
                <a:gd name="csY1" fmla="*/ 0 h 419964"/>
                <a:gd name="csX2" fmla="*/ 1467909 w 1509905"/>
                <a:gd name="csY2" fmla="*/ 0 h 419964"/>
                <a:gd name="csX3" fmla="*/ 1509905 w 1509905"/>
                <a:gd name="csY3" fmla="*/ 41996 h 419964"/>
                <a:gd name="csX4" fmla="*/ 1509905 w 1509905"/>
                <a:gd name="csY4" fmla="*/ 377968 h 419964"/>
                <a:gd name="csX5" fmla="*/ 1467909 w 1509905"/>
                <a:gd name="csY5" fmla="*/ 419964 h 419964"/>
                <a:gd name="csX6" fmla="*/ 41996 w 1509905"/>
                <a:gd name="csY6" fmla="*/ 419964 h 419964"/>
                <a:gd name="csX7" fmla="*/ 0 w 1509905"/>
                <a:gd name="csY7" fmla="*/ 377968 h 419964"/>
                <a:gd name="csX8" fmla="*/ 0 w 1509905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509905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1467909" y="0"/>
                  </a:lnTo>
                  <a:cubicBezTo>
                    <a:pt x="1491103" y="0"/>
                    <a:pt x="1509905" y="18802"/>
                    <a:pt x="1509905" y="41996"/>
                  </a:cubicBezTo>
                  <a:lnTo>
                    <a:pt x="1509905" y="377968"/>
                  </a:lnTo>
                  <a:cubicBezTo>
                    <a:pt x="1509905" y="401162"/>
                    <a:pt x="1491103" y="419964"/>
                    <a:pt x="1467909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dirty="0">
                  <a:solidFill>
                    <a:schemeClr val="tx1"/>
                  </a:solidFill>
                </a:rPr>
                <a:t>s</a:t>
              </a:r>
              <a:r>
                <a:rPr lang="fr-FR" sz="1200" kern="1200" dirty="0">
                  <a:solidFill>
                    <a:schemeClr val="tx1"/>
                  </a:solidFill>
                </a:rPr>
                <a:t>tatu -&gt; </a:t>
              </a:r>
              <a:r>
                <a:rPr lang="fr-FR" sz="1200" kern="1200" dirty="0" err="1">
                  <a:solidFill>
                    <a:schemeClr val="tx1"/>
                  </a:solidFill>
                </a:rPr>
                <a:t>bool</a:t>
              </a:r>
              <a:endParaRPr lang="fr-FR" sz="1200" kern="1200" dirty="0">
                <a:solidFill>
                  <a:schemeClr val="tx1"/>
                </a:solidFill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79373DB-6F89-402F-C450-1B81BD0C1E1C}"/>
                </a:ext>
              </a:extLst>
            </p:cNvPr>
            <p:cNvSpPr/>
            <p:nvPr/>
          </p:nvSpPr>
          <p:spPr>
            <a:xfrm rot="3678842">
              <a:off x="1352632" y="4427386"/>
              <a:ext cx="699927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5165" tIns="-12950" rIns="345165" bIns="-12949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00" kern="1200">
                <a:solidFill>
                  <a:schemeClr val="tx1"/>
                </a:solidFill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FA818D6-2B24-7B44-6D0D-957091D67023}"/>
                </a:ext>
              </a:extLst>
            </p:cNvPr>
            <p:cNvSpPr/>
            <p:nvPr/>
          </p:nvSpPr>
          <p:spPr>
            <a:xfrm>
              <a:off x="1870582" y="4396557"/>
              <a:ext cx="1341600" cy="684776"/>
            </a:xfrm>
            <a:custGeom>
              <a:avLst/>
              <a:gdLst>
                <a:gd name="csX0" fmla="*/ 0 w 1341600"/>
                <a:gd name="csY0" fmla="*/ 68478 h 684776"/>
                <a:gd name="csX1" fmla="*/ 68478 w 1341600"/>
                <a:gd name="csY1" fmla="*/ 0 h 684776"/>
                <a:gd name="csX2" fmla="*/ 1273122 w 1341600"/>
                <a:gd name="csY2" fmla="*/ 0 h 684776"/>
                <a:gd name="csX3" fmla="*/ 1341600 w 1341600"/>
                <a:gd name="csY3" fmla="*/ 68478 h 684776"/>
                <a:gd name="csX4" fmla="*/ 1341600 w 1341600"/>
                <a:gd name="csY4" fmla="*/ 616298 h 684776"/>
                <a:gd name="csX5" fmla="*/ 1273122 w 1341600"/>
                <a:gd name="csY5" fmla="*/ 684776 h 684776"/>
                <a:gd name="csX6" fmla="*/ 68478 w 1341600"/>
                <a:gd name="csY6" fmla="*/ 684776 h 684776"/>
                <a:gd name="csX7" fmla="*/ 0 w 1341600"/>
                <a:gd name="csY7" fmla="*/ 616298 h 684776"/>
                <a:gd name="csX8" fmla="*/ 0 w 1341600"/>
                <a:gd name="csY8" fmla="*/ 68478 h 6847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41600" h="684776">
                  <a:moveTo>
                    <a:pt x="0" y="68478"/>
                  </a:moveTo>
                  <a:cubicBezTo>
                    <a:pt x="0" y="30659"/>
                    <a:pt x="30659" y="0"/>
                    <a:pt x="68478" y="0"/>
                  </a:cubicBezTo>
                  <a:lnTo>
                    <a:pt x="1273122" y="0"/>
                  </a:lnTo>
                  <a:cubicBezTo>
                    <a:pt x="1310941" y="0"/>
                    <a:pt x="1341600" y="30659"/>
                    <a:pt x="1341600" y="68478"/>
                  </a:cubicBezTo>
                  <a:lnTo>
                    <a:pt x="1341600" y="616298"/>
                  </a:lnTo>
                  <a:cubicBezTo>
                    <a:pt x="1341600" y="654117"/>
                    <a:pt x="1310941" y="684776"/>
                    <a:pt x="1273122" y="684776"/>
                  </a:cubicBezTo>
                  <a:lnTo>
                    <a:pt x="68478" y="684776"/>
                  </a:lnTo>
                  <a:cubicBezTo>
                    <a:pt x="30659" y="684776"/>
                    <a:pt x="0" y="654117"/>
                    <a:pt x="0" y="616298"/>
                  </a:cubicBezTo>
                  <a:lnTo>
                    <a:pt x="0" y="6847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676" tIns="27676" rIns="27676" bIns="2767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kern="1200" dirty="0">
                  <a:solidFill>
                    <a:schemeClr val="tx1"/>
                  </a:solidFill>
                </a:rPr>
                <a:t>Groupement data</a:t>
              </a: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078DF616-B1D0-9C41-1739-307D08BA3267}"/>
                </a:ext>
              </a:extLst>
            </p:cNvPr>
            <p:cNvSpPr/>
            <p:nvPr/>
          </p:nvSpPr>
          <p:spPr>
            <a:xfrm>
              <a:off x="3212182" y="4734396"/>
              <a:ext cx="55048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848" tIns="3173" rIns="38848" bIns="3173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00" kern="1200">
                <a:solidFill>
                  <a:schemeClr val="tx1"/>
                </a:solidFill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53DFCEA8-3147-9B57-C46D-46720D8B1B90}"/>
                </a:ext>
              </a:extLst>
            </p:cNvPr>
            <p:cNvSpPr/>
            <p:nvPr/>
          </p:nvSpPr>
          <p:spPr>
            <a:xfrm>
              <a:off x="3267231" y="4234854"/>
              <a:ext cx="1364933" cy="1008182"/>
            </a:xfrm>
            <a:custGeom>
              <a:avLst/>
              <a:gdLst>
                <a:gd name="csX0" fmla="*/ 0 w 1364933"/>
                <a:gd name="csY0" fmla="*/ 100818 h 1008182"/>
                <a:gd name="csX1" fmla="*/ 100818 w 1364933"/>
                <a:gd name="csY1" fmla="*/ 0 h 1008182"/>
                <a:gd name="csX2" fmla="*/ 1264115 w 1364933"/>
                <a:gd name="csY2" fmla="*/ 0 h 1008182"/>
                <a:gd name="csX3" fmla="*/ 1364933 w 1364933"/>
                <a:gd name="csY3" fmla="*/ 100818 h 1008182"/>
                <a:gd name="csX4" fmla="*/ 1364933 w 1364933"/>
                <a:gd name="csY4" fmla="*/ 907364 h 1008182"/>
                <a:gd name="csX5" fmla="*/ 1264115 w 1364933"/>
                <a:gd name="csY5" fmla="*/ 1008182 h 1008182"/>
                <a:gd name="csX6" fmla="*/ 100818 w 1364933"/>
                <a:gd name="csY6" fmla="*/ 1008182 h 1008182"/>
                <a:gd name="csX7" fmla="*/ 0 w 1364933"/>
                <a:gd name="csY7" fmla="*/ 907364 h 1008182"/>
                <a:gd name="csX8" fmla="*/ 0 w 1364933"/>
                <a:gd name="csY8" fmla="*/ 100818 h 10081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64933" h="1008182">
                  <a:moveTo>
                    <a:pt x="0" y="100818"/>
                  </a:moveTo>
                  <a:cubicBezTo>
                    <a:pt x="0" y="45138"/>
                    <a:pt x="45138" y="0"/>
                    <a:pt x="100818" y="0"/>
                  </a:cubicBezTo>
                  <a:lnTo>
                    <a:pt x="1264115" y="0"/>
                  </a:lnTo>
                  <a:cubicBezTo>
                    <a:pt x="1319795" y="0"/>
                    <a:pt x="1364933" y="45138"/>
                    <a:pt x="1364933" y="100818"/>
                  </a:cubicBezTo>
                  <a:lnTo>
                    <a:pt x="1364933" y="907364"/>
                  </a:lnTo>
                  <a:cubicBezTo>
                    <a:pt x="1364933" y="963044"/>
                    <a:pt x="1319795" y="1008182"/>
                    <a:pt x="1264115" y="1008182"/>
                  </a:cubicBezTo>
                  <a:lnTo>
                    <a:pt x="100818" y="1008182"/>
                  </a:lnTo>
                  <a:cubicBezTo>
                    <a:pt x="45138" y="1008182"/>
                    <a:pt x="0" y="963044"/>
                    <a:pt x="0" y="907364"/>
                  </a:cubicBezTo>
                  <a:lnTo>
                    <a:pt x="0" y="100818"/>
                  </a:lnTo>
                  <a:close/>
                </a:path>
              </a:pathLst>
            </a:custGeom>
            <a:solidFill>
              <a:schemeClr val="accent1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149" tIns="37149" rIns="37149" bIns="37149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kern="1200" dirty="0">
                  <a:solidFill>
                    <a:schemeClr val="tx1"/>
                  </a:solidFill>
                </a:rPr>
                <a:t>Les données sont-elles </a:t>
              </a:r>
              <a:r>
                <a:rPr lang="fr-FR" sz="1200" b="1" kern="1200" dirty="0">
                  <a:solidFill>
                    <a:schemeClr val="tx1"/>
                  </a:solidFill>
                </a:rPr>
                <a:t>nommées</a:t>
              </a:r>
              <a:r>
                <a:rPr lang="fr-FR" sz="1200" kern="1200" dirty="0">
                  <a:solidFill>
                    <a:schemeClr val="tx1"/>
                  </a:solidFill>
                </a:rPr>
                <a:t> (étiquette, …) ?</a:t>
              </a: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E1D7F5C3-E232-2F29-3AA4-9DDCB9EE0C5E}"/>
                </a:ext>
              </a:extLst>
            </p:cNvPr>
            <p:cNvSpPr/>
            <p:nvPr/>
          </p:nvSpPr>
          <p:spPr>
            <a:xfrm rot="21504692">
              <a:off x="4631715" y="4701977"/>
              <a:ext cx="2339006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3728" tIns="-53926" rIns="1123727" bIns="-53927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50" kern="1200">
                <a:solidFill>
                  <a:schemeClr val="tx1"/>
                </a:solidFill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872DE536-8B9D-3A19-A09D-87EABABF05AB}"/>
                </a:ext>
              </a:extLst>
            </p:cNvPr>
            <p:cNvSpPr/>
            <p:nvPr/>
          </p:nvSpPr>
          <p:spPr>
            <a:xfrm>
              <a:off x="6970273" y="4464125"/>
              <a:ext cx="1853771" cy="419964"/>
            </a:xfrm>
            <a:custGeom>
              <a:avLst/>
              <a:gdLst>
                <a:gd name="csX0" fmla="*/ 0 w 1853771"/>
                <a:gd name="csY0" fmla="*/ 41996 h 419964"/>
                <a:gd name="csX1" fmla="*/ 41996 w 1853771"/>
                <a:gd name="csY1" fmla="*/ 0 h 419964"/>
                <a:gd name="csX2" fmla="*/ 1811775 w 1853771"/>
                <a:gd name="csY2" fmla="*/ 0 h 419964"/>
                <a:gd name="csX3" fmla="*/ 1853771 w 1853771"/>
                <a:gd name="csY3" fmla="*/ 41996 h 419964"/>
                <a:gd name="csX4" fmla="*/ 1853771 w 1853771"/>
                <a:gd name="csY4" fmla="*/ 377968 h 419964"/>
                <a:gd name="csX5" fmla="*/ 1811775 w 1853771"/>
                <a:gd name="csY5" fmla="*/ 419964 h 419964"/>
                <a:gd name="csX6" fmla="*/ 41996 w 1853771"/>
                <a:gd name="csY6" fmla="*/ 419964 h 419964"/>
                <a:gd name="csX7" fmla="*/ 0 w 1853771"/>
                <a:gd name="csY7" fmla="*/ 377968 h 419964"/>
                <a:gd name="csX8" fmla="*/ 0 w 1853771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853771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1811775" y="0"/>
                  </a:lnTo>
                  <a:cubicBezTo>
                    <a:pt x="1834969" y="0"/>
                    <a:pt x="1853771" y="18802"/>
                    <a:pt x="1853771" y="41996"/>
                  </a:cubicBezTo>
                  <a:lnTo>
                    <a:pt x="1853771" y="377968"/>
                  </a:lnTo>
                  <a:cubicBezTo>
                    <a:pt x="1853771" y="401162"/>
                    <a:pt x="1834969" y="419964"/>
                    <a:pt x="1811775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chemeClr val="tx1"/>
                  </a:solidFill>
                </a:rPr>
                <a:t>OUI</a:t>
              </a:r>
              <a:r>
                <a:rPr lang="fr-FR" sz="1200" kern="1200" dirty="0">
                  <a:solidFill>
                    <a:schemeClr val="tx1"/>
                  </a:solidFill>
                </a:rPr>
                <a:t> -&gt; dictionnaire</a:t>
              </a: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905FDFB7-1344-5B5F-DE47-F45FEEBA5B14}"/>
                </a:ext>
              </a:extLst>
            </p:cNvPr>
            <p:cNvSpPr/>
            <p:nvPr/>
          </p:nvSpPr>
          <p:spPr>
            <a:xfrm rot="4877662">
              <a:off x="4079898" y="5377663"/>
              <a:ext cx="1301529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0927" tIns="-27990" rIns="630925" bIns="-27989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00" kern="1200">
                <a:solidFill>
                  <a:schemeClr val="tx1"/>
                </a:solidFill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27B50E0F-4E45-A2E8-B1D8-D9ED25E0A37A}"/>
                </a:ext>
              </a:extLst>
            </p:cNvPr>
            <p:cNvSpPr/>
            <p:nvPr/>
          </p:nvSpPr>
          <p:spPr>
            <a:xfrm>
              <a:off x="4829162" y="5815498"/>
              <a:ext cx="839928" cy="419964"/>
            </a:xfrm>
            <a:custGeom>
              <a:avLst/>
              <a:gdLst>
                <a:gd name="csX0" fmla="*/ 0 w 839928"/>
                <a:gd name="csY0" fmla="*/ 41996 h 419964"/>
                <a:gd name="csX1" fmla="*/ 41996 w 839928"/>
                <a:gd name="csY1" fmla="*/ 0 h 419964"/>
                <a:gd name="csX2" fmla="*/ 797932 w 839928"/>
                <a:gd name="csY2" fmla="*/ 0 h 419964"/>
                <a:gd name="csX3" fmla="*/ 839928 w 839928"/>
                <a:gd name="csY3" fmla="*/ 41996 h 419964"/>
                <a:gd name="csX4" fmla="*/ 839928 w 839928"/>
                <a:gd name="csY4" fmla="*/ 377968 h 419964"/>
                <a:gd name="csX5" fmla="*/ 797932 w 839928"/>
                <a:gd name="csY5" fmla="*/ 419964 h 419964"/>
                <a:gd name="csX6" fmla="*/ 41996 w 839928"/>
                <a:gd name="csY6" fmla="*/ 419964 h 419964"/>
                <a:gd name="csX7" fmla="*/ 0 w 839928"/>
                <a:gd name="csY7" fmla="*/ 377968 h 419964"/>
                <a:gd name="csX8" fmla="*/ 0 w 839928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39928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797932" y="0"/>
                  </a:lnTo>
                  <a:cubicBezTo>
                    <a:pt x="821126" y="0"/>
                    <a:pt x="839928" y="18802"/>
                    <a:pt x="839928" y="41996"/>
                  </a:cubicBezTo>
                  <a:lnTo>
                    <a:pt x="839928" y="377968"/>
                  </a:lnTo>
                  <a:cubicBezTo>
                    <a:pt x="839928" y="401162"/>
                    <a:pt x="821126" y="419964"/>
                    <a:pt x="797932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chemeClr val="tx1"/>
                  </a:solidFill>
                </a:rPr>
                <a:t>NON</a:t>
              </a: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8136A56A-07FE-0812-910C-FD78E963B571}"/>
                </a:ext>
              </a:extLst>
            </p:cNvPr>
            <p:cNvSpPr/>
            <p:nvPr/>
          </p:nvSpPr>
          <p:spPr>
            <a:xfrm>
              <a:off x="5669090" y="6020931"/>
              <a:ext cx="46212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4651" tIns="3394" rIns="34651" bIns="3394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00" kern="1200">
                <a:solidFill>
                  <a:schemeClr val="tx1"/>
                </a:solidFill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908C1EED-59A0-B4EC-F876-30340CD3F35C}"/>
                </a:ext>
              </a:extLst>
            </p:cNvPr>
            <p:cNvSpPr/>
            <p:nvPr/>
          </p:nvSpPr>
          <p:spPr>
            <a:xfrm>
              <a:off x="5715303" y="5630989"/>
              <a:ext cx="1148593" cy="788982"/>
            </a:xfrm>
            <a:custGeom>
              <a:avLst/>
              <a:gdLst>
                <a:gd name="csX0" fmla="*/ 0 w 1148593"/>
                <a:gd name="csY0" fmla="*/ 78898 h 788982"/>
                <a:gd name="csX1" fmla="*/ 78898 w 1148593"/>
                <a:gd name="csY1" fmla="*/ 0 h 788982"/>
                <a:gd name="csX2" fmla="*/ 1069695 w 1148593"/>
                <a:gd name="csY2" fmla="*/ 0 h 788982"/>
                <a:gd name="csX3" fmla="*/ 1148593 w 1148593"/>
                <a:gd name="csY3" fmla="*/ 78898 h 788982"/>
                <a:gd name="csX4" fmla="*/ 1148593 w 1148593"/>
                <a:gd name="csY4" fmla="*/ 710084 h 788982"/>
                <a:gd name="csX5" fmla="*/ 1069695 w 1148593"/>
                <a:gd name="csY5" fmla="*/ 788982 h 788982"/>
                <a:gd name="csX6" fmla="*/ 78898 w 1148593"/>
                <a:gd name="csY6" fmla="*/ 788982 h 788982"/>
                <a:gd name="csX7" fmla="*/ 0 w 1148593"/>
                <a:gd name="csY7" fmla="*/ 710084 h 788982"/>
                <a:gd name="csX8" fmla="*/ 0 w 1148593"/>
                <a:gd name="csY8" fmla="*/ 78898 h 7889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148593" h="788982">
                  <a:moveTo>
                    <a:pt x="0" y="78898"/>
                  </a:moveTo>
                  <a:cubicBezTo>
                    <a:pt x="0" y="35324"/>
                    <a:pt x="35324" y="0"/>
                    <a:pt x="78898" y="0"/>
                  </a:cubicBezTo>
                  <a:lnTo>
                    <a:pt x="1069695" y="0"/>
                  </a:lnTo>
                  <a:cubicBezTo>
                    <a:pt x="1113269" y="0"/>
                    <a:pt x="1148593" y="35324"/>
                    <a:pt x="1148593" y="78898"/>
                  </a:cubicBezTo>
                  <a:lnTo>
                    <a:pt x="1148593" y="710084"/>
                  </a:lnTo>
                  <a:cubicBezTo>
                    <a:pt x="1148593" y="753658"/>
                    <a:pt x="1113269" y="788982"/>
                    <a:pt x="1069695" y="788982"/>
                  </a:cubicBezTo>
                  <a:lnTo>
                    <a:pt x="78898" y="788982"/>
                  </a:lnTo>
                  <a:cubicBezTo>
                    <a:pt x="35324" y="788982"/>
                    <a:pt x="0" y="753658"/>
                    <a:pt x="0" y="710084"/>
                  </a:cubicBezTo>
                  <a:lnTo>
                    <a:pt x="0" y="78898"/>
                  </a:lnTo>
                  <a:close/>
                </a:path>
              </a:pathLst>
            </a:custGeom>
            <a:solidFill>
              <a:schemeClr val="accent1">
                <a:lumMod val="10000"/>
                <a:lumOff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728" tIns="30728" rIns="30728" bIns="30728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kern="1200" dirty="0">
                  <a:solidFill>
                    <a:schemeClr val="tx1"/>
                  </a:solidFill>
                </a:rPr>
                <a:t>Les données doivent-être </a:t>
              </a:r>
              <a:r>
                <a:rPr lang="fr-FR" sz="1200" b="1" kern="1200" dirty="0">
                  <a:solidFill>
                    <a:schemeClr val="tx1"/>
                  </a:solidFill>
                </a:rPr>
                <a:t>modifiée</a:t>
              </a:r>
              <a:r>
                <a:rPr lang="fr-FR" sz="1200" kern="1200" dirty="0">
                  <a:solidFill>
                    <a:schemeClr val="tx1"/>
                  </a:solidFill>
                </a:rPr>
                <a:t> ?</a:t>
              </a: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1E57BF61-11D0-99D1-9398-D7EF1EAEC1EF}"/>
                </a:ext>
              </a:extLst>
            </p:cNvPr>
            <p:cNvSpPr/>
            <p:nvPr/>
          </p:nvSpPr>
          <p:spPr>
            <a:xfrm rot="17051469">
              <a:off x="6697258" y="5806909"/>
              <a:ext cx="441517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2421" tIns="-6489" rIns="222420" bIns="-6489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00" kern="1200">
                <a:solidFill>
                  <a:schemeClr val="tx1"/>
                </a:solidFill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2D9E1EC3-96DE-F0EA-C369-DC37A1AD7ED2}"/>
                </a:ext>
              </a:extLst>
            </p:cNvPr>
            <p:cNvSpPr/>
            <p:nvPr/>
          </p:nvSpPr>
          <p:spPr>
            <a:xfrm>
              <a:off x="6972137" y="5387454"/>
              <a:ext cx="1853771" cy="419964"/>
            </a:xfrm>
            <a:custGeom>
              <a:avLst/>
              <a:gdLst>
                <a:gd name="csX0" fmla="*/ 0 w 1853771"/>
                <a:gd name="csY0" fmla="*/ 41996 h 419964"/>
                <a:gd name="csX1" fmla="*/ 41996 w 1853771"/>
                <a:gd name="csY1" fmla="*/ 0 h 419964"/>
                <a:gd name="csX2" fmla="*/ 1811775 w 1853771"/>
                <a:gd name="csY2" fmla="*/ 0 h 419964"/>
                <a:gd name="csX3" fmla="*/ 1853771 w 1853771"/>
                <a:gd name="csY3" fmla="*/ 41996 h 419964"/>
                <a:gd name="csX4" fmla="*/ 1853771 w 1853771"/>
                <a:gd name="csY4" fmla="*/ 377968 h 419964"/>
                <a:gd name="csX5" fmla="*/ 1811775 w 1853771"/>
                <a:gd name="csY5" fmla="*/ 419964 h 419964"/>
                <a:gd name="csX6" fmla="*/ 41996 w 1853771"/>
                <a:gd name="csY6" fmla="*/ 419964 h 419964"/>
                <a:gd name="csX7" fmla="*/ 0 w 1853771"/>
                <a:gd name="csY7" fmla="*/ 377968 h 419964"/>
                <a:gd name="csX8" fmla="*/ 0 w 1853771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853771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1811775" y="0"/>
                  </a:lnTo>
                  <a:cubicBezTo>
                    <a:pt x="1834969" y="0"/>
                    <a:pt x="1853771" y="18802"/>
                    <a:pt x="1853771" y="41996"/>
                  </a:cubicBezTo>
                  <a:lnTo>
                    <a:pt x="1853771" y="377968"/>
                  </a:lnTo>
                  <a:cubicBezTo>
                    <a:pt x="1853771" y="401162"/>
                    <a:pt x="1834969" y="419964"/>
                    <a:pt x="1811775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chemeClr val="tx1"/>
                  </a:solidFill>
                </a:rPr>
                <a:t>OUI</a:t>
              </a:r>
              <a:r>
                <a:rPr lang="fr-FR" sz="1200" kern="1200" dirty="0">
                  <a:solidFill>
                    <a:schemeClr val="tx1"/>
                  </a:solidFill>
                </a:rPr>
                <a:t> -&gt; liste</a:t>
              </a: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C7DDEAF-AEAC-B134-7299-2D6C00756E49}"/>
                </a:ext>
              </a:extLst>
            </p:cNvPr>
            <p:cNvSpPr/>
            <p:nvPr/>
          </p:nvSpPr>
          <p:spPr>
            <a:xfrm rot="4389558">
              <a:off x="6731208" y="6199728"/>
              <a:ext cx="373618" cy="9098"/>
            </a:xfrm>
            <a:custGeom>
              <a:avLst/>
              <a:gdLst>
                <a:gd name="csX0" fmla="*/ 0 w 10000"/>
                <a:gd name="csY0" fmla="*/ 5000 h 10000"/>
                <a:gd name="csX1" fmla="*/ 10000 w 10000"/>
                <a:gd name="csY1" fmla="*/ 5000 h 1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10000" h="10000">
                  <a:moveTo>
                    <a:pt x="0" y="5000"/>
                  </a:moveTo>
                  <a:lnTo>
                    <a:pt x="10000" y="5000"/>
                  </a:lnTo>
                </a:path>
              </a:pathLst>
            </a:cu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168" tIns="-4791" rIns="190169" bIns="-4792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000" kern="1200">
                <a:solidFill>
                  <a:schemeClr val="tx1"/>
                </a:solidFill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135C0B7-4B03-230E-BE3F-A96C9BBDA1F1}"/>
                </a:ext>
              </a:extLst>
            </p:cNvPr>
            <p:cNvSpPr/>
            <p:nvPr/>
          </p:nvSpPr>
          <p:spPr>
            <a:xfrm>
              <a:off x="6972137" y="6173093"/>
              <a:ext cx="1853771" cy="419964"/>
            </a:xfrm>
            <a:custGeom>
              <a:avLst/>
              <a:gdLst>
                <a:gd name="csX0" fmla="*/ 0 w 1853771"/>
                <a:gd name="csY0" fmla="*/ 41996 h 419964"/>
                <a:gd name="csX1" fmla="*/ 41996 w 1853771"/>
                <a:gd name="csY1" fmla="*/ 0 h 419964"/>
                <a:gd name="csX2" fmla="*/ 1811775 w 1853771"/>
                <a:gd name="csY2" fmla="*/ 0 h 419964"/>
                <a:gd name="csX3" fmla="*/ 1853771 w 1853771"/>
                <a:gd name="csY3" fmla="*/ 41996 h 419964"/>
                <a:gd name="csX4" fmla="*/ 1853771 w 1853771"/>
                <a:gd name="csY4" fmla="*/ 377968 h 419964"/>
                <a:gd name="csX5" fmla="*/ 1811775 w 1853771"/>
                <a:gd name="csY5" fmla="*/ 419964 h 419964"/>
                <a:gd name="csX6" fmla="*/ 41996 w 1853771"/>
                <a:gd name="csY6" fmla="*/ 419964 h 419964"/>
                <a:gd name="csX7" fmla="*/ 0 w 1853771"/>
                <a:gd name="csY7" fmla="*/ 377968 h 419964"/>
                <a:gd name="csX8" fmla="*/ 0 w 1853771"/>
                <a:gd name="csY8" fmla="*/ 41996 h 41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853771" h="419964">
                  <a:moveTo>
                    <a:pt x="0" y="41996"/>
                  </a:moveTo>
                  <a:cubicBezTo>
                    <a:pt x="0" y="18802"/>
                    <a:pt x="18802" y="0"/>
                    <a:pt x="41996" y="0"/>
                  </a:cubicBezTo>
                  <a:lnTo>
                    <a:pt x="1811775" y="0"/>
                  </a:lnTo>
                  <a:cubicBezTo>
                    <a:pt x="1834969" y="0"/>
                    <a:pt x="1853771" y="18802"/>
                    <a:pt x="1853771" y="41996"/>
                  </a:cubicBezTo>
                  <a:lnTo>
                    <a:pt x="1853771" y="377968"/>
                  </a:lnTo>
                  <a:cubicBezTo>
                    <a:pt x="1853771" y="401162"/>
                    <a:pt x="1834969" y="419964"/>
                    <a:pt x="1811775" y="419964"/>
                  </a:cubicBezTo>
                  <a:lnTo>
                    <a:pt x="41996" y="419964"/>
                  </a:lnTo>
                  <a:cubicBezTo>
                    <a:pt x="18802" y="419964"/>
                    <a:pt x="0" y="401162"/>
                    <a:pt x="0" y="377968"/>
                  </a:cubicBezTo>
                  <a:lnTo>
                    <a:pt x="0" y="41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0" tIns="19920" rIns="19920" bIns="199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>
                  <a:solidFill>
                    <a:schemeClr val="tx1"/>
                  </a:solidFill>
                </a:rPr>
                <a:t>NON</a:t>
              </a:r>
              <a:r>
                <a:rPr lang="fr-FR" sz="1200" kern="1200" dirty="0">
                  <a:solidFill>
                    <a:schemeClr val="tx1"/>
                  </a:solidFill>
                </a:rPr>
                <a:t> -&gt; Tuple</a:t>
              </a:r>
            </a:p>
          </p:txBody>
        </p:sp>
      </p:grp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FAF9C7C4-9328-34A0-2A7E-380AB94BB372}"/>
              </a:ext>
            </a:extLst>
          </p:cNvPr>
          <p:cNvCxnSpPr>
            <a:cxnSpLocks/>
          </p:cNvCxnSpPr>
          <p:nvPr/>
        </p:nvCxnSpPr>
        <p:spPr>
          <a:xfrm>
            <a:off x="1530345" y="4122741"/>
            <a:ext cx="7440935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ZoneTexte 57">
            <a:extLst>
              <a:ext uri="{FF2B5EF4-FFF2-40B4-BE49-F238E27FC236}">
                <a16:creationId xmlns:a16="http://schemas.microsoft.com/office/drawing/2014/main" id="{292C0D29-0F4E-AC82-5745-B90412FEA94C}"/>
              </a:ext>
            </a:extLst>
          </p:cNvPr>
          <p:cNvSpPr txBox="1"/>
          <p:nvPr/>
        </p:nvSpPr>
        <p:spPr>
          <a:xfrm>
            <a:off x="5110288" y="3740586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objet simple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C2E38E45-DE27-0B79-B403-548F1F8C3B2D}"/>
              </a:ext>
            </a:extLst>
          </p:cNvPr>
          <p:cNvSpPr txBox="1"/>
          <p:nvPr/>
        </p:nvSpPr>
        <p:spPr>
          <a:xfrm>
            <a:off x="5287419" y="4138324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structure</a:t>
            </a:r>
          </a:p>
        </p:txBody>
      </p:sp>
    </p:spTree>
    <p:extLst>
      <p:ext uri="{BB962C8B-B14F-4D97-AF65-F5344CB8AC3E}">
        <p14:creationId xmlns:p14="http://schemas.microsoft.com/office/powerpoint/2010/main" val="22630283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- TD">
  <a:themeElements>
    <a:clrScheme name="batlow">
      <a:dk1>
        <a:sysClr val="windowText" lastClr="000000"/>
      </a:dk1>
      <a:lt1>
        <a:sysClr val="window" lastClr="FFFFFF"/>
      </a:lt1>
      <a:dk2>
        <a:srgbClr val="110043"/>
      </a:dk2>
      <a:lt2>
        <a:srgbClr val="C09000"/>
      </a:lt2>
      <a:accent1>
        <a:srgbClr val="000100"/>
      </a:accent1>
      <a:accent2>
        <a:srgbClr val="FACCFA"/>
      </a:accent2>
      <a:accent3>
        <a:srgbClr val="828200"/>
      </a:accent3>
      <a:accent4>
        <a:srgbClr val="220060"/>
      </a:accent4>
      <a:accent5>
        <a:srgbClr val="F29D6D"/>
      </a:accent5>
      <a:accent6>
        <a:srgbClr val="4D7300"/>
      </a:accent6>
      <a:hlink>
        <a:srgbClr val="69A020"/>
      </a:hlink>
      <a:folHlink>
        <a:srgbClr val="8C8C8C"/>
      </a:folHlink>
    </a:clrScheme>
    <a:fontScheme name="Personnalisé - TD">
      <a:majorFont>
        <a:latin typeface="Cavolini"/>
        <a:ea typeface=""/>
        <a:cs typeface=""/>
      </a:majorFont>
      <a:minorFont>
        <a:latin typeface="Cavolin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TD - white.potx" id="{B239EF72-B2AD-4867-A8BF-E7F206329C4F}" vid="{18F6142F-C2D1-41DE-890B-07F086912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TD - white</Template>
  <TotalTime>356</TotalTime>
  <Words>1009</Words>
  <Application>Microsoft Office PowerPoint</Application>
  <PresentationFormat>Affichage à l'écran (4:3)</PresentationFormat>
  <Paragraphs>195</Paragraphs>
  <Slides>10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Aptos</vt:lpstr>
      <vt:lpstr>Arial</vt:lpstr>
      <vt:lpstr>Cavolini</vt:lpstr>
      <vt:lpstr>Consolas</vt:lpstr>
      <vt:lpstr>Courier New</vt:lpstr>
      <vt:lpstr>Wingdings</vt:lpstr>
      <vt:lpstr>Thème - TD</vt:lpstr>
      <vt:lpstr>TD10 : nouvelle structure - les dictionnaires</vt:lpstr>
      <vt:lpstr>Qu’est-ce qu’un dictionnaire ?</vt:lpstr>
      <vt:lpstr>Qu’est-ce qu’un dictionnaire ?</vt:lpstr>
      <vt:lpstr>Qu’est-ce qu’un dictionnaire ?</vt:lpstr>
      <vt:lpstr>Comment manipuler un dictionnaire ?</vt:lpstr>
      <vt:lpstr>Comment manipuler un dictionnaire ?</vt:lpstr>
      <vt:lpstr>Comment manipuler un dictionnaire ?</vt:lpstr>
      <vt:lpstr>Comment choisir la bonne structure de données ?</vt:lpstr>
      <vt:lpstr>Comment choisir la bonne structure de données ?</vt:lpstr>
      <vt:lpstr>Liste exercices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Derycke</dc:creator>
  <cp:lastModifiedBy>Alexis Derycke</cp:lastModifiedBy>
  <cp:revision>16</cp:revision>
  <dcterms:created xsi:type="dcterms:W3CDTF">2025-12-03T13:15:51Z</dcterms:created>
  <dcterms:modified xsi:type="dcterms:W3CDTF">2025-12-09T08:49:07Z</dcterms:modified>
</cp:coreProperties>
</file>