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8"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5" r:id="rId18"/>
    <p:sldId id="274" r:id="rId19"/>
    <p:sldId id="276" r:id="rId20"/>
    <p:sldId id="277" r:id="rId21"/>
    <p:sldId id="278" r:id="rId22"/>
    <p:sldId id="279" r:id="rId23"/>
    <p:sldId id="280" r:id="rId24"/>
    <p:sldId id="281" r:id="rId25"/>
    <p:sldId id="289" r:id="rId26"/>
    <p:sldId id="283" r:id="rId27"/>
    <p:sldId id="290" r:id="rId28"/>
    <p:sldId id="284" r:id="rId29"/>
    <p:sldId id="285" r:id="rId30"/>
    <p:sldId id="286" r:id="rId31"/>
    <p:sldId id="287" r:id="rId32"/>
    <p:sldId id="288"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LU"/>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C97FE8-2F9A-470B-AA97-6F7694972EB0}" type="datetimeFigureOut">
              <a:rPr lang="fr-LU" smtClean="0"/>
              <a:t>10/04/2017</a:t>
            </a:fld>
            <a:endParaRPr lang="fr-LU"/>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LU"/>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LU"/>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11EC72-E5B0-4CB2-A5C8-4D970166008C}" type="slidenum">
              <a:rPr lang="fr-LU" smtClean="0"/>
              <a:t>‹N°›</a:t>
            </a:fld>
            <a:endParaRPr lang="fr-LU"/>
          </a:p>
        </p:txBody>
      </p:sp>
    </p:spTree>
    <p:extLst>
      <p:ext uri="{BB962C8B-B14F-4D97-AF65-F5344CB8AC3E}">
        <p14:creationId xmlns:p14="http://schemas.microsoft.com/office/powerpoint/2010/main" val="3287237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LU"/>
          </a:p>
        </p:txBody>
      </p:sp>
      <p:sp>
        <p:nvSpPr>
          <p:cNvPr id="4" name="Espace réservé du numéro de diapositive 3"/>
          <p:cNvSpPr>
            <a:spLocks noGrp="1"/>
          </p:cNvSpPr>
          <p:nvPr>
            <p:ph type="sldNum" sz="quarter" idx="10"/>
          </p:nvPr>
        </p:nvSpPr>
        <p:spPr/>
        <p:txBody>
          <a:bodyPr/>
          <a:lstStyle/>
          <a:p>
            <a:fld id="{4C5A8422-F73D-4BD5-A18F-0071558007E2}" type="slidenum">
              <a:rPr lang="fr-LU" smtClean="0"/>
              <a:t>2</a:t>
            </a:fld>
            <a:endParaRPr lang="fr-LU"/>
          </a:p>
        </p:txBody>
      </p:sp>
    </p:spTree>
    <p:extLst>
      <p:ext uri="{BB962C8B-B14F-4D97-AF65-F5344CB8AC3E}">
        <p14:creationId xmlns:p14="http://schemas.microsoft.com/office/powerpoint/2010/main" val="2932826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LU" dirty="0"/>
          </a:p>
        </p:txBody>
      </p:sp>
      <p:sp>
        <p:nvSpPr>
          <p:cNvPr id="4" name="Espace réservé du numéro de diapositive 3"/>
          <p:cNvSpPr>
            <a:spLocks noGrp="1"/>
          </p:cNvSpPr>
          <p:nvPr>
            <p:ph type="sldNum" sz="quarter" idx="10"/>
          </p:nvPr>
        </p:nvSpPr>
        <p:spPr/>
        <p:txBody>
          <a:bodyPr/>
          <a:lstStyle/>
          <a:p>
            <a:fld id="{D111EC72-E5B0-4CB2-A5C8-4D970166008C}" type="slidenum">
              <a:rPr lang="fr-LU" smtClean="0"/>
              <a:t>13</a:t>
            </a:fld>
            <a:endParaRPr lang="fr-LU"/>
          </a:p>
        </p:txBody>
      </p:sp>
    </p:spTree>
    <p:extLst>
      <p:ext uri="{BB962C8B-B14F-4D97-AF65-F5344CB8AC3E}">
        <p14:creationId xmlns:p14="http://schemas.microsoft.com/office/powerpoint/2010/main" val="4167382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LU"/>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LU"/>
          </a:p>
        </p:txBody>
      </p:sp>
      <p:sp>
        <p:nvSpPr>
          <p:cNvPr id="4" name="Espace réservé de la date 3"/>
          <p:cNvSpPr>
            <a:spLocks noGrp="1"/>
          </p:cNvSpPr>
          <p:nvPr>
            <p:ph type="dt" sz="half" idx="10"/>
          </p:nvPr>
        </p:nvSpPr>
        <p:spPr/>
        <p:txBody>
          <a:bodyPr/>
          <a:lstStyle/>
          <a:p>
            <a:fld id="{2AAB184E-08AE-402E-909F-41810A943FAC}" type="datetime1">
              <a:rPr lang="fr-LU" smtClean="0"/>
              <a:t>10/04/2017</a:t>
            </a:fld>
            <a:endParaRPr lang="fr-LU"/>
          </a:p>
        </p:txBody>
      </p:sp>
      <p:sp>
        <p:nvSpPr>
          <p:cNvPr id="5" name="Espace réservé du pied de page 4"/>
          <p:cNvSpPr>
            <a:spLocks noGrp="1"/>
          </p:cNvSpPr>
          <p:nvPr>
            <p:ph type="ftr" sz="quarter" idx="11"/>
          </p:nvPr>
        </p:nvSpPr>
        <p:spPr/>
        <p:txBody>
          <a:bodyPr/>
          <a:lstStyle/>
          <a:p>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841011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LU"/>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e la date 3"/>
          <p:cNvSpPr>
            <a:spLocks noGrp="1"/>
          </p:cNvSpPr>
          <p:nvPr>
            <p:ph type="dt" sz="half" idx="10"/>
          </p:nvPr>
        </p:nvSpPr>
        <p:spPr/>
        <p:txBody>
          <a:bodyPr/>
          <a:lstStyle/>
          <a:p>
            <a:fld id="{D431AB4E-4FD2-42EE-8C7F-E4BF18D9892F}" type="datetime1">
              <a:rPr lang="fr-LU" smtClean="0"/>
              <a:t>10/04/2017</a:t>
            </a:fld>
            <a:endParaRPr lang="fr-LU"/>
          </a:p>
        </p:txBody>
      </p:sp>
      <p:sp>
        <p:nvSpPr>
          <p:cNvPr id="5" name="Espace réservé du pied de page 4"/>
          <p:cNvSpPr>
            <a:spLocks noGrp="1"/>
          </p:cNvSpPr>
          <p:nvPr>
            <p:ph type="ftr" sz="quarter" idx="11"/>
          </p:nvPr>
        </p:nvSpPr>
        <p:spPr/>
        <p:txBody>
          <a:bodyPr/>
          <a:lstStyle/>
          <a:p>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101906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LU"/>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e la date 3"/>
          <p:cNvSpPr>
            <a:spLocks noGrp="1"/>
          </p:cNvSpPr>
          <p:nvPr>
            <p:ph type="dt" sz="half" idx="10"/>
          </p:nvPr>
        </p:nvSpPr>
        <p:spPr/>
        <p:txBody>
          <a:bodyPr/>
          <a:lstStyle/>
          <a:p>
            <a:fld id="{40CD3A22-0851-4E11-B602-A8754323DDC4}" type="datetime1">
              <a:rPr lang="fr-LU" smtClean="0"/>
              <a:t>10/04/2017</a:t>
            </a:fld>
            <a:endParaRPr lang="fr-LU"/>
          </a:p>
        </p:txBody>
      </p:sp>
      <p:sp>
        <p:nvSpPr>
          <p:cNvPr id="5" name="Espace réservé du pied de page 4"/>
          <p:cNvSpPr>
            <a:spLocks noGrp="1"/>
          </p:cNvSpPr>
          <p:nvPr>
            <p:ph type="ftr" sz="quarter" idx="11"/>
          </p:nvPr>
        </p:nvSpPr>
        <p:spPr/>
        <p:txBody>
          <a:bodyPr/>
          <a:lstStyle/>
          <a:p>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221233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LU"/>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e la date 3"/>
          <p:cNvSpPr>
            <a:spLocks noGrp="1"/>
          </p:cNvSpPr>
          <p:nvPr>
            <p:ph type="dt" sz="half" idx="10"/>
          </p:nvPr>
        </p:nvSpPr>
        <p:spPr/>
        <p:txBody>
          <a:bodyPr/>
          <a:lstStyle/>
          <a:p>
            <a:fld id="{CED35437-9440-4F30-9138-37873F9CC89B}" type="datetime1">
              <a:rPr lang="fr-LU" smtClean="0"/>
              <a:t>10/04/2017</a:t>
            </a:fld>
            <a:endParaRPr lang="fr-LU"/>
          </a:p>
        </p:txBody>
      </p:sp>
      <p:sp>
        <p:nvSpPr>
          <p:cNvPr id="5" name="Espace réservé du pied de page 4"/>
          <p:cNvSpPr>
            <a:spLocks noGrp="1"/>
          </p:cNvSpPr>
          <p:nvPr>
            <p:ph type="ftr" sz="quarter" idx="11"/>
          </p:nvPr>
        </p:nvSpPr>
        <p:spPr/>
        <p:txBody>
          <a:bodyPr/>
          <a:lstStyle/>
          <a:p>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1650839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LU"/>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5F619A9-2D60-4D07-9278-D4F7CB16128D}" type="datetime1">
              <a:rPr lang="fr-LU" smtClean="0"/>
              <a:t>10/04/2017</a:t>
            </a:fld>
            <a:endParaRPr lang="fr-LU"/>
          </a:p>
        </p:txBody>
      </p:sp>
      <p:sp>
        <p:nvSpPr>
          <p:cNvPr id="5" name="Espace réservé du pied de page 4"/>
          <p:cNvSpPr>
            <a:spLocks noGrp="1"/>
          </p:cNvSpPr>
          <p:nvPr>
            <p:ph type="ftr" sz="quarter" idx="11"/>
          </p:nvPr>
        </p:nvSpPr>
        <p:spPr/>
        <p:txBody>
          <a:bodyPr/>
          <a:lstStyle/>
          <a:p>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3348418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LU"/>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5" name="Espace réservé de la date 4"/>
          <p:cNvSpPr>
            <a:spLocks noGrp="1"/>
          </p:cNvSpPr>
          <p:nvPr>
            <p:ph type="dt" sz="half" idx="10"/>
          </p:nvPr>
        </p:nvSpPr>
        <p:spPr/>
        <p:txBody>
          <a:bodyPr/>
          <a:lstStyle/>
          <a:p>
            <a:fld id="{F88D5014-3A16-4720-A419-E4E03F07E777}" type="datetime1">
              <a:rPr lang="fr-LU" smtClean="0"/>
              <a:t>10/04/2017</a:t>
            </a:fld>
            <a:endParaRPr lang="fr-LU"/>
          </a:p>
        </p:txBody>
      </p:sp>
      <p:sp>
        <p:nvSpPr>
          <p:cNvPr id="6" name="Espace réservé du pied de page 5"/>
          <p:cNvSpPr>
            <a:spLocks noGrp="1"/>
          </p:cNvSpPr>
          <p:nvPr>
            <p:ph type="ftr" sz="quarter" idx="11"/>
          </p:nvPr>
        </p:nvSpPr>
        <p:spPr/>
        <p:txBody>
          <a:bodyPr/>
          <a:lstStyle/>
          <a:p>
            <a:endParaRPr lang="fr-LU"/>
          </a:p>
        </p:txBody>
      </p:sp>
      <p:sp>
        <p:nvSpPr>
          <p:cNvPr id="7" name="Espace réservé du numéro de diapositive 6"/>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3539799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LU"/>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7" name="Espace réservé de la date 6"/>
          <p:cNvSpPr>
            <a:spLocks noGrp="1"/>
          </p:cNvSpPr>
          <p:nvPr>
            <p:ph type="dt" sz="half" idx="10"/>
          </p:nvPr>
        </p:nvSpPr>
        <p:spPr/>
        <p:txBody>
          <a:bodyPr/>
          <a:lstStyle/>
          <a:p>
            <a:fld id="{6D5EEA3A-54CE-4792-A0E5-6FA6A5138E59}" type="datetime1">
              <a:rPr lang="fr-LU" smtClean="0"/>
              <a:t>10/04/2017</a:t>
            </a:fld>
            <a:endParaRPr lang="fr-LU"/>
          </a:p>
        </p:txBody>
      </p:sp>
      <p:sp>
        <p:nvSpPr>
          <p:cNvPr id="8" name="Espace réservé du pied de page 7"/>
          <p:cNvSpPr>
            <a:spLocks noGrp="1"/>
          </p:cNvSpPr>
          <p:nvPr>
            <p:ph type="ftr" sz="quarter" idx="11"/>
          </p:nvPr>
        </p:nvSpPr>
        <p:spPr/>
        <p:txBody>
          <a:bodyPr/>
          <a:lstStyle/>
          <a:p>
            <a:endParaRPr lang="fr-LU"/>
          </a:p>
        </p:txBody>
      </p:sp>
      <p:sp>
        <p:nvSpPr>
          <p:cNvPr id="9" name="Espace réservé du numéro de diapositive 8"/>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790480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LU"/>
          </a:p>
        </p:txBody>
      </p:sp>
      <p:sp>
        <p:nvSpPr>
          <p:cNvPr id="3" name="Espace réservé de la date 2"/>
          <p:cNvSpPr>
            <a:spLocks noGrp="1"/>
          </p:cNvSpPr>
          <p:nvPr>
            <p:ph type="dt" sz="half" idx="10"/>
          </p:nvPr>
        </p:nvSpPr>
        <p:spPr/>
        <p:txBody>
          <a:bodyPr/>
          <a:lstStyle/>
          <a:p>
            <a:fld id="{39EE7998-0A6A-430F-8BA8-915260910347}" type="datetime1">
              <a:rPr lang="fr-LU" smtClean="0"/>
              <a:t>10/04/2017</a:t>
            </a:fld>
            <a:endParaRPr lang="fr-LU"/>
          </a:p>
        </p:txBody>
      </p:sp>
      <p:sp>
        <p:nvSpPr>
          <p:cNvPr id="4" name="Espace réservé du pied de page 3"/>
          <p:cNvSpPr>
            <a:spLocks noGrp="1"/>
          </p:cNvSpPr>
          <p:nvPr>
            <p:ph type="ftr" sz="quarter" idx="11"/>
          </p:nvPr>
        </p:nvSpPr>
        <p:spPr/>
        <p:txBody>
          <a:bodyPr/>
          <a:lstStyle/>
          <a:p>
            <a:endParaRPr lang="fr-LU"/>
          </a:p>
        </p:txBody>
      </p:sp>
      <p:sp>
        <p:nvSpPr>
          <p:cNvPr id="5" name="Espace réservé du numéro de diapositive 4"/>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233921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12E47D3-0584-4FBB-8697-27C04C4D923A}" type="datetime1">
              <a:rPr lang="fr-LU" smtClean="0"/>
              <a:t>10/04/2017</a:t>
            </a:fld>
            <a:endParaRPr lang="fr-LU"/>
          </a:p>
        </p:txBody>
      </p:sp>
      <p:sp>
        <p:nvSpPr>
          <p:cNvPr id="3" name="Espace réservé du pied de page 2"/>
          <p:cNvSpPr>
            <a:spLocks noGrp="1"/>
          </p:cNvSpPr>
          <p:nvPr>
            <p:ph type="ftr" sz="quarter" idx="11"/>
          </p:nvPr>
        </p:nvSpPr>
        <p:spPr/>
        <p:txBody>
          <a:bodyPr/>
          <a:lstStyle/>
          <a:p>
            <a:endParaRPr lang="fr-LU"/>
          </a:p>
        </p:txBody>
      </p:sp>
      <p:sp>
        <p:nvSpPr>
          <p:cNvPr id="4" name="Espace réservé du numéro de diapositive 3"/>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307616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LU"/>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3E8B627-D525-4FEB-A80F-49764592FB44}" type="datetime1">
              <a:rPr lang="fr-LU" smtClean="0"/>
              <a:t>10/04/2017</a:t>
            </a:fld>
            <a:endParaRPr lang="fr-LU"/>
          </a:p>
        </p:txBody>
      </p:sp>
      <p:sp>
        <p:nvSpPr>
          <p:cNvPr id="6" name="Espace réservé du pied de page 5"/>
          <p:cNvSpPr>
            <a:spLocks noGrp="1"/>
          </p:cNvSpPr>
          <p:nvPr>
            <p:ph type="ftr" sz="quarter" idx="11"/>
          </p:nvPr>
        </p:nvSpPr>
        <p:spPr/>
        <p:txBody>
          <a:bodyPr/>
          <a:lstStyle/>
          <a:p>
            <a:endParaRPr lang="fr-LU"/>
          </a:p>
        </p:txBody>
      </p:sp>
      <p:sp>
        <p:nvSpPr>
          <p:cNvPr id="7" name="Espace réservé du numéro de diapositive 6"/>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2954897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LU"/>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LU"/>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245A31E-AB48-4902-8FD6-9437CCC156DF}" type="datetime1">
              <a:rPr lang="fr-LU" smtClean="0"/>
              <a:t>10/04/2017</a:t>
            </a:fld>
            <a:endParaRPr lang="fr-LU"/>
          </a:p>
        </p:txBody>
      </p:sp>
      <p:sp>
        <p:nvSpPr>
          <p:cNvPr id="6" name="Espace réservé du pied de page 5"/>
          <p:cNvSpPr>
            <a:spLocks noGrp="1"/>
          </p:cNvSpPr>
          <p:nvPr>
            <p:ph type="ftr" sz="quarter" idx="11"/>
          </p:nvPr>
        </p:nvSpPr>
        <p:spPr/>
        <p:txBody>
          <a:bodyPr/>
          <a:lstStyle/>
          <a:p>
            <a:endParaRPr lang="fr-LU"/>
          </a:p>
        </p:txBody>
      </p:sp>
      <p:sp>
        <p:nvSpPr>
          <p:cNvPr id="7" name="Espace réservé du numéro de diapositive 6"/>
          <p:cNvSpPr>
            <a:spLocks noGrp="1"/>
          </p:cNvSpPr>
          <p:nvPr>
            <p:ph type="sldNum" sz="quarter" idx="12"/>
          </p:nvPr>
        </p:nvSpPr>
        <p:spPr/>
        <p:txBody>
          <a:bodyPr/>
          <a:lstStyle/>
          <a:p>
            <a:fld id="{63EEFF76-B70C-4940-8621-2FD1696FD50B}" type="slidenum">
              <a:rPr lang="fr-LU" smtClean="0"/>
              <a:t>‹N°›</a:t>
            </a:fld>
            <a:endParaRPr lang="fr-LU"/>
          </a:p>
        </p:txBody>
      </p:sp>
    </p:spTree>
    <p:extLst>
      <p:ext uri="{BB962C8B-B14F-4D97-AF65-F5344CB8AC3E}">
        <p14:creationId xmlns:p14="http://schemas.microsoft.com/office/powerpoint/2010/main" val="3311124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LU"/>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LU"/>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670604-176C-46A8-817F-C52768EF0959}" type="datetime1">
              <a:rPr lang="fr-LU" smtClean="0"/>
              <a:t>10/04/2017</a:t>
            </a:fld>
            <a:endParaRPr lang="fr-LU"/>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LU"/>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EFF76-B70C-4940-8621-2FD1696FD50B}" type="slidenum">
              <a:rPr lang="fr-LU" smtClean="0"/>
              <a:t>‹N°›</a:t>
            </a:fld>
            <a:endParaRPr lang="fr-LU"/>
          </a:p>
        </p:txBody>
      </p:sp>
    </p:spTree>
    <p:extLst>
      <p:ext uri="{BB962C8B-B14F-4D97-AF65-F5344CB8AC3E}">
        <p14:creationId xmlns:p14="http://schemas.microsoft.com/office/powerpoint/2010/main" val="3655259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836712"/>
            <a:ext cx="7772400" cy="1470025"/>
          </a:xfrm>
          <a:ln w="38100">
            <a:solidFill>
              <a:schemeClr val="tx1"/>
            </a:solidFill>
          </a:ln>
        </p:spPr>
        <p:txBody>
          <a:bodyPr/>
          <a:lstStyle/>
          <a:p>
            <a:r>
              <a:rPr lang="fr-CH" dirty="0" smtClean="0"/>
              <a:t>ETHIQUE, FLEXIBILITE ET BIENTRAITANCE PEDAGOGIQUE</a:t>
            </a:r>
            <a:endParaRPr lang="fr-LU" dirty="0"/>
          </a:p>
        </p:txBody>
      </p:sp>
      <p:sp>
        <p:nvSpPr>
          <p:cNvPr id="3" name="Sous-titre 2"/>
          <p:cNvSpPr>
            <a:spLocks noGrp="1"/>
          </p:cNvSpPr>
          <p:nvPr>
            <p:ph type="subTitle" idx="1"/>
          </p:nvPr>
        </p:nvSpPr>
        <p:spPr>
          <a:xfrm>
            <a:off x="668062" y="3356992"/>
            <a:ext cx="7696944" cy="1800200"/>
          </a:xfrm>
        </p:spPr>
        <p:txBody>
          <a:bodyPr>
            <a:normAutofit lnSpcReduction="10000"/>
          </a:bodyPr>
          <a:lstStyle/>
          <a:p>
            <a:r>
              <a:rPr lang="fr-CH" sz="3600" dirty="0" smtClean="0">
                <a:solidFill>
                  <a:schemeClr val="tx1"/>
                </a:solidFill>
              </a:rPr>
              <a:t>Prof. F. RAPHAEL – Dr P. TABOURING</a:t>
            </a:r>
          </a:p>
          <a:p>
            <a:endParaRPr lang="fr-CH" sz="3600" dirty="0" smtClean="0">
              <a:solidFill>
                <a:schemeClr val="tx1"/>
              </a:solidFill>
            </a:endParaRPr>
          </a:p>
          <a:p>
            <a:r>
              <a:rPr lang="fr-CH" sz="2800" dirty="0" smtClean="0">
                <a:solidFill>
                  <a:schemeClr val="tx1"/>
                </a:solidFill>
              </a:rPr>
              <a:t>D.I.U. de PEDAGOGIE MEDICALE 2016/2017</a:t>
            </a:r>
            <a:endParaRPr lang="fr-LU" sz="2800" dirty="0">
              <a:solidFill>
                <a:schemeClr val="tx1"/>
              </a:solidFill>
            </a:endParaRPr>
          </a:p>
        </p:txBody>
      </p:sp>
      <p:cxnSp>
        <p:nvCxnSpPr>
          <p:cNvPr id="5" name="Connecteur droit 4"/>
          <p:cNvCxnSpPr/>
          <p:nvPr/>
        </p:nvCxnSpPr>
        <p:spPr>
          <a:xfrm>
            <a:off x="1331640" y="4221088"/>
            <a:ext cx="6408712"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p:cNvSpPr>
            <a:spLocks noGrp="1"/>
          </p:cNvSpPr>
          <p:nvPr>
            <p:ph type="sldNum" sz="quarter" idx="12"/>
          </p:nvPr>
        </p:nvSpPr>
        <p:spPr/>
        <p:txBody>
          <a:bodyPr/>
          <a:lstStyle/>
          <a:p>
            <a:fld id="{63EEFF76-B70C-4940-8621-2FD1696FD50B}" type="slidenum">
              <a:rPr lang="fr-LU" smtClean="0"/>
              <a:t>1</a:t>
            </a:fld>
            <a:endParaRPr lang="fr-LU"/>
          </a:p>
        </p:txBody>
      </p:sp>
    </p:spTree>
    <p:extLst>
      <p:ext uri="{BB962C8B-B14F-4D97-AF65-F5344CB8AC3E}">
        <p14:creationId xmlns:p14="http://schemas.microsoft.com/office/powerpoint/2010/main" val="1323956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p:txBody>
          <a:bodyPr/>
          <a:lstStyle/>
          <a:p>
            <a:r>
              <a:rPr lang="fr-FR" altLang="fr-FR"/>
              <a:t>La réflexion éthique nécessite la confrontation des points de vue.</a:t>
            </a:r>
          </a:p>
          <a:p>
            <a:endParaRPr lang="fr-FR" altLang="fr-FR"/>
          </a:p>
          <a:p>
            <a:r>
              <a:rPr lang="fr-FR" altLang="fr-FR"/>
              <a:t>Ce n’est pas seulement une interrogation personnelle. </a:t>
            </a:r>
          </a:p>
          <a:p>
            <a:endParaRPr lang="fr-FR" altLang="fr-FR"/>
          </a:p>
          <a:p>
            <a:r>
              <a:rPr lang="fr-FR" altLang="fr-FR"/>
              <a:t>Elle nécessite du sens critique.</a:t>
            </a: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10</a:t>
            </a:fld>
            <a:endParaRPr lang="fr-LU"/>
          </a:p>
        </p:txBody>
      </p:sp>
    </p:spTree>
    <p:extLst>
      <p:ext uri="{BB962C8B-B14F-4D97-AF65-F5344CB8AC3E}">
        <p14:creationId xmlns:p14="http://schemas.microsoft.com/office/powerpoint/2010/main" val="1823052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p:txBody>
          <a:bodyPr/>
          <a:lstStyle/>
          <a:p>
            <a:endParaRPr lang="fr-FR" altLang="fr-FR"/>
          </a:p>
          <a:p>
            <a:endParaRPr lang="fr-FR" altLang="fr-FR"/>
          </a:p>
          <a:p>
            <a:pPr algn="ctr">
              <a:buFontTx/>
              <a:buNone/>
            </a:pPr>
            <a:r>
              <a:rPr lang="fr-FR" altLang="fr-FR"/>
              <a:t> 	</a:t>
            </a:r>
            <a:r>
              <a:rPr lang="fr-FR" altLang="fr-FR" sz="3600" b="1" i="1"/>
              <a:t>L’Ethique a totalement sa place en éducation médicale.</a:t>
            </a: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11</a:t>
            </a:fld>
            <a:endParaRPr lang="fr-LU"/>
          </a:p>
        </p:txBody>
      </p:sp>
    </p:spTree>
    <p:extLst>
      <p:ext uri="{BB962C8B-B14F-4D97-AF65-F5344CB8AC3E}">
        <p14:creationId xmlns:p14="http://schemas.microsoft.com/office/powerpoint/2010/main" val="1176787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48863" y="1003301"/>
            <a:ext cx="7064843" cy="769441"/>
          </a:xfrm>
          <a:prstGeom prst="rect">
            <a:avLst/>
          </a:prstGeom>
          <a:noFill/>
          <a:ln w="12700">
            <a:solidFill>
              <a:schemeClr val="tx1"/>
            </a:solidFill>
          </a:ln>
        </p:spPr>
        <p:txBody>
          <a:bodyPr wrap="square" rtlCol="0">
            <a:spAutoFit/>
          </a:bodyPr>
          <a:lstStyle/>
          <a:p>
            <a:pPr algn="ctr"/>
            <a:r>
              <a:rPr lang="fr-LU" sz="4400" dirty="0" smtClean="0"/>
              <a:t>L’ETHIQUE D’ENSEIGNEMENT</a:t>
            </a:r>
            <a:endParaRPr lang="fr-LU" sz="4400" dirty="0"/>
          </a:p>
        </p:txBody>
      </p:sp>
      <p:sp>
        <p:nvSpPr>
          <p:cNvPr id="4" name="ZoneTexte 3"/>
          <p:cNvSpPr txBox="1"/>
          <p:nvPr/>
        </p:nvSpPr>
        <p:spPr>
          <a:xfrm>
            <a:off x="948864" y="3124200"/>
            <a:ext cx="7223536" cy="923330"/>
          </a:xfrm>
          <a:prstGeom prst="rect">
            <a:avLst/>
          </a:prstGeom>
          <a:noFill/>
        </p:spPr>
        <p:txBody>
          <a:bodyPr wrap="square" rtlCol="0">
            <a:spAutoFit/>
          </a:bodyPr>
          <a:lstStyle/>
          <a:p>
            <a:pPr algn="ctr"/>
            <a:r>
              <a:rPr lang="fr-LU" sz="5400" u="sng" dirty="0" smtClean="0"/>
              <a:t>Concepts appropriés:</a:t>
            </a:r>
            <a:endParaRPr lang="fr-LU" sz="5400" u="sng" dirty="0"/>
          </a:p>
        </p:txBody>
      </p:sp>
      <p:sp>
        <p:nvSpPr>
          <p:cNvPr id="7" name="ZoneTexte 6"/>
          <p:cNvSpPr txBox="1"/>
          <p:nvPr/>
        </p:nvSpPr>
        <p:spPr>
          <a:xfrm>
            <a:off x="6948264" y="4869160"/>
            <a:ext cx="1065442" cy="369332"/>
          </a:xfrm>
          <a:prstGeom prst="rect">
            <a:avLst/>
          </a:prstGeom>
          <a:noFill/>
        </p:spPr>
        <p:txBody>
          <a:bodyPr wrap="square" rtlCol="0">
            <a:spAutoFit/>
          </a:bodyPr>
          <a:lstStyle/>
          <a:p>
            <a:r>
              <a:rPr lang="fr-CH" dirty="0" smtClean="0"/>
              <a:t>(2)</a:t>
            </a:r>
            <a:endParaRPr lang="fr-LU" dirty="0"/>
          </a:p>
        </p:txBody>
      </p:sp>
      <p:sp>
        <p:nvSpPr>
          <p:cNvPr id="8" name="Espace réservé du numéro de diapositive 7"/>
          <p:cNvSpPr>
            <a:spLocks noGrp="1"/>
          </p:cNvSpPr>
          <p:nvPr>
            <p:ph type="sldNum" sz="quarter" idx="12"/>
          </p:nvPr>
        </p:nvSpPr>
        <p:spPr/>
        <p:txBody>
          <a:bodyPr/>
          <a:lstStyle/>
          <a:p>
            <a:fld id="{63EEFF76-B70C-4940-8621-2FD1696FD50B}" type="slidenum">
              <a:rPr lang="fr-LU" smtClean="0"/>
              <a:t>12</a:t>
            </a:fld>
            <a:endParaRPr lang="fr-LU"/>
          </a:p>
        </p:txBody>
      </p:sp>
    </p:spTree>
    <p:extLst>
      <p:ext uri="{BB962C8B-B14F-4D97-AF65-F5344CB8AC3E}">
        <p14:creationId xmlns:p14="http://schemas.microsoft.com/office/powerpoint/2010/main" val="22118856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188641"/>
            <a:ext cx="7772400" cy="1008111"/>
          </a:xfrm>
        </p:spPr>
        <p:txBody>
          <a:bodyPr>
            <a:normAutofit/>
          </a:bodyPr>
          <a:lstStyle/>
          <a:p>
            <a:r>
              <a:rPr lang="fr-CH" sz="3600" u="sng" dirty="0" smtClean="0"/>
              <a:t>Les </a:t>
            </a:r>
            <a:r>
              <a:rPr lang="fr-CH" sz="3600" u="dbl" dirty="0" smtClean="0"/>
              <a:t>STIGMATES</a:t>
            </a:r>
            <a:r>
              <a:rPr lang="fr-CH" sz="3600" u="sng" dirty="0" smtClean="0"/>
              <a:t> de la violence </a:t>
            </a:r>
            <a:endParaRPr lang="fr-LU" sz="3600" u="sng" dirty="0"/>
          </a:p>
        </p:txBody>
      </p:sp>
      <p:sp>
        <p:nvSpPr>
          <p:cNvPr id="4" name="Ellipse 3"/>
          <p:cNvSpPr/>
          <p:nvPr/>
        </p:nvSpPr>
        <p:spPr>
          <a:xfrm>
            <a:off x="539552" y="1484784"/>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humiliation</a:t>
            </a:r>
            <a:endParaRPr lang="fr-LU" sz="2800" dirty="0">
              <a:solidFill>
                <a:schemeClr val="tx1"/>
              </a:solidFill>
            </a:endParaRPr>
          </a:p>
        </p:txBody>
      </p:sp>
      <p:sp>
        <p:nvSpPr>
          <p:cNvPr id="5" name="Ellipse 4"/>
          <p:cNvSpPr/>
          <p:nvPr/>
        </p:nvSpPr>
        <p:spPr>
          <a:xfrm>
            <a:off x="417180" y="3810754"/>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soumission</a:t>
            </a:r>
            <a:endParaRPr lang="fr-LU" sz="2800" dirty="0">
              <a:solidFill>
                <a:schemeClr val="tx1"/>
              </a:solidFill>
            </a:endParaRPr>
          </a:p>
        </p:txBody>
      </p:sp>
      <p:sp>
        <p:nvSpPr>
          <p:cNvPr id="6" name="Ellipse 5"/>
          <p:cNvSpPr/>
          <p:nvPr/>
        </p:nvSpPr>
        <p:spPr>
          <a:xfrm>
            <a:off x="2122851" y="2614401"/>
            <a:ext cx="2809189" cy="12241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indifférence</a:t>
            </a:r>
            <a:endParaRPr lang="fr-LU" sz="2800" dirty="0">
              <a:solidFill>
                <a:schemeClr val="tx1"/>
              </a:solidFill>
            </a:endParaRPr>
          </a:p>
        </p:txBody>
      </p:sp>
      <p:sp>
        <p:nvSpPr>
          <p:cNvPr id="7" name="Ellipse 6"/>
          <p:cNvSpPr/>
          <p:nvPr/>
        </p:nvSpPr>
        <p:spPr>
          <a:xfrm>
            <a:off x="4211960" y="1340768"/>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menace</a:t>
            </a:r>
            <a:endParaRPr lang="fr-LU" sz="2800" dirty="0">
              <a:solidFill>
                <a:schemeClr val="tx1"/>
              </a:solidFill>
            </a:endParaRPr>
          </a:p>
        </p:txBody>
      </p:sp>
      <p:cxnSp>
        <p:nvCxnSpPr>
          <p:cNvPr id="9" name="Connecteur droit avec flèche 8"/>
          <p:cNvCxnSpPr/>
          <p:nvPr/>
        </p:nvCxnSpPr>
        <p:spPr>
          <a:xfrm>
            <a:off x="1713324" y="2564904"/>
            <a:ext cx="0" cy="12961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4355976" y="3875836"/>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châtiment</a:t>
            </a:r>
            <a:endParaRPr lang="fr-LU" sz="2800" dirty="0">
              <a:solidFill>
                <a:schemeClr val="tx1"/>
              </a:solidFill>
            </a:endParaRPr>
          </a:p>
        </p:txBody>
      </p:sp>
      <p:cxnSp>
        <p:nvCxnSpPr>
          <p:cNvPr id="15" name="Connecteur droit avec flèche 14"/>
          <p:cNvCxnSpPr>
            <a:stCxn id="7" idx="4"/>
          </p:cNvCxnSpPr>
          <p:nvPr/>
        </p:nvCxnSpPr>
        <p:spPr>
          <a:xfrm>
            <a:off x="5508104" y="2420888"/>
            <a:ext cx="0" cy="14549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6228184" y="2557224"/>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contrainte</a:t>
            </a:r>
            <a:endParaRPr lang="fr-LU" sz="2800" dirty="0">
              <a:solidFill>
                <a:schemeClr val="tx1"/>
              </a:solidFill>
            </a:endParaRPr>
          </a:p>
        </p:txBody>
      </p:sp>
      <p:sp>
        <p:nvSpPr>
          <p:cNvPr id="17" name="Ellipse 16"/>
          <p:cNvSpPr/>
          <p:nvPr/>
        </p:nvSpPr>
        <p:spPr>
          <a:xfrm>
            <a:off x="6372200" y="4991206"/>
            <a:ext cx="2592288" cy="10801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brutalité</a:t>
            </a:r>
            <a:endParaRPr lang="fr-LU" sz="2800" dirty="0">
              <a:solidFill>
                <a:schemeClr val="tx1"/>
              </a:solidFill>
            </a:endParaRPr>
          </a:p>
        </p:txBody>
      </p:sp>
      <p:cxnSp>
        <p:nvCxnSpPr>
          <p:cNvPr id="19" name="Connecteur droit avec flèche 18"/>
          <p:cNvCxnSpPr>
            <a:endCxn id="17" idx="0"/>
          </p:cNvCxnSpPr>
          <p:nvPr/>
        </p:nvCxnSpPr>
        <p:spPr>
          <a:xfrm>
            <a:off x="7668344" y="3637344"/>
            <a:ext cx="0" cy="13538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7956376" y="692696"/>
            <a:ext cx="576064" cy="369332"/>
          </a:xfrm>
          <a:prstGeom prst="rect">
            <a:avLst/>
          </a:prstGeom>
          <a:noFill/>
        </p:spPr>
        <p:txBody>
          <a:bodyPr wrap="square" rtlCol="0">
            <a:spAutoFit/>
          </a:bodyPr>
          <a:lstStyle/>
          <a:p>
            <a:r>
              <a:rPr lang="fr-CH" dirty="0" smtClean="0"/>
              <a:t>(7)</a:t>
            </a:r>
            <a:endParaRPr lang="fr-LU" dirty="0"/>
          </a:p>
        </p:txBody>
      </p:sp>
      <p:sp>
        <p:nvSpPr>
          <p:cNvPr id="22" name="Espace réservé du numéro de diapositive 21"/>
          <p:cNvSpPr>
            <a:spLocks noGrp="1"/>
          </p:cNvSpPr>
          <p:nvPr>
            <p:ph type="sldNum" sz="quarter" idx="12"/>
          </p:nvPr>
        </p:nvSpPr>
        <p:spPr/>
        <p:txBody>
          <a:bodyPr/>
          <a:lstStyle/>
          <a:p>
            <a:fld id="{63EEFF76-B70C-4940-8621-2FD1696FD50B}" type="slidenum">
              <a:rPr lang="fr-LU" smtClean="0"/>
              <a:t>13</a:t>
            </a:fld>
            <a:endParaRPr lang="fr-LU"/>
          </a:p>
        </p:txBody>
      </p:sp>
    </p:spTree>
    <p:extLst>
      <p:ext uri="{BB962C8B-B14F-4D97-AF65-F5344CB8AC3E}">
        <p14:creationId xmlns:p14="http://schemas.microsoft.com/office/powerpoint/2010/main" val="3724220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5576" y="620688"/>
            <a:ext cx="7632848" cy="584775"/>
          </a:xfrm>
          <a:prstGeom prst="rect">
            <a:avLst/>
          </a:prstGeom>
          <a:noFill/>
        </p:spPr>
        <p:txBody>
          <a:bodyPr wrap="square" rtlCol="0">
            <a:spAutoFit/>
          </a:bodyPr>
          <a:lstStyle/>
          <a:p>
            <a:pPr algn="ctr"/>
            <a:r>
              <a:rPr lang="fr-CH" sz="3200" u="sng" dirty="0" smtClean="0"/>
              <a:t>Les ATTITUDES </a:t>
            </a:r>
            <a:r>
              <a:rPr lang="fr-CH" sz="3200" u="sng" dirty="0" err="1" smtClean="0"/>
              <a:t>bientraitantes</a:t>
            </a:r>
            <a:r>
              <a:rPr lang="fr-CH" sz="3200" u="sng" dirty="0" smtClean="0"/>
              <a:t> </a:t>
            </a:r>
            <a:r>
              <a:rPr lang="fr-CH" dirty="0" smtClean="0"/>
              <a:t>(3) (5) (7)</a:t>
            </a:r>
            <a:endParaRPr lang="fr-LU" dirty="0"/>
          </a:p>
        </p:txBody>
      </p:sp>
      <p:sp>
        <p:nvSpPr>
          <p:cNvPr id="3" name="Ellipse 2"/>
          <p:cNvSpPr/>
          <p:nvPr/>
        </p:nvSpPr>
        <p:spPr>
          <a:xfrm>
            <a:off x="532251" y="1770843"/>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respect</a:t>
            </a:r>
            <a:endParaRPr lang="fr-LU" sz="2800" dirty="0">
              <a:solidFill>
                <a:schemeClr val="tx1"/>
              </a:solidFill>
            </a:endParaRPr>
          </a:p>
        </p:txBody>
      </p:sp>
      <p:sp>
        <p:nvSpPr>
          <p:cNvPr id="4" name="Ellipse 3"/>
          <p:cNvSpPr/>
          <p:nvPr/>
        </p:nvSpPr>
        <p:spPr>
          <a:xfrm>
            <a:off x="395536" y="3498855"/>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dignité</a:t>
            </a:r>
            <a:endParaRPr lang="fr-LU" sz="2800" dirty="0">
              <a:solidFill>
                <a:schemeClr val="tx1"/>
              </a:solidFill>
            </a:endParaRPr>
          </a:p>
        </p:txBody>
      </p:sp>
      <p:sp>
        <p:nvSpPr>
          <p:cNvPr id="5" name="Ellipse 4"/>
          <p:cNvSpPr/>
          <p:nvPr/>
        </p:nvSpPr>
        <p:spPr>
          <a:xfrm>
            <a:off x="3203848" y="1774969"/>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réconfort</a:t>
            </a:r>
            <a:endParaRPr lang="fr-LU" sz="2800" dirty="0">
              <a:solidFill>
                <a:schemeClr val="tx1"/>
              </a:solidFill>
            </a:endParaRPr>
          </a:p>
        </p:txBody>
      </p:sp>
      <p:sp>
        <p:nvSpPr>
          <p:cNvPr id="6" name="Ellipse 5"/>
          <p:cNvSpPr/>
          <p:nvPr/>
        </p:nvSpPr>
        <p:spPr>
          <a:xfrm>
            <a:off x="2962632" y="3027125"/>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intérêt</a:t>
            </a:r>
            <a:endParaRPr lang="fr-LU" sz="2800" dirty="0">
              <a:solidFill>
                <a:schemeClr val="tx1"/>
              </a:solidFill>
            </a:endParaRPr>
          </a:p>
        </p:txBody>
      </p:sp>
      <p:sp>
        <p:nvSpPr>
          <p:cNvPr id="7" name="Ellipse 6"/>
          <p:cNvSpPr/>
          <p:nvPr/>
        </p:nvSpPr>
        <p:spPr>
          <a:xfrm>
            <a:off x="2852192" y="4517488"/>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soutien</a:t>
            </a:r>
            <a:endParaRPr lang="fr-LU" sz="2800" dirty="0">
              <a:solidFill>
                <a:schemeClr val="tx1"/>
              </a:solidFill>
            </a:endParaRPr>
          </a:p>
        </p:txBody>
      </p:sp>
      <p:sp>
        <p:nvSpPr>
          <p:cNvPr id="8" name="Ellipse 7"/>
          <p:cNvSpPr/>
          <p:nvPr/>
        </p:nvSpPr>
        <p:spPr>
          <a:xfrm>
            <a:off x="534025" y="5517232"/>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solidarité</a:t>
            </a:r>
            <a:endParaRPr lang="fr-LU" sz="2800" dirty="0">
              <a:solidFill>
                <a:schemeClr val="tx1"/>
              </a:solidFill>
            </a:endParaRPr>
          </a:p>
        </p:txBody>
      </p:sp>
      <p:sp>
        <p:nvSpPr>
          <p:cNvPr id="9" name="Ellipse 8"/>
          <p:cNvSpPr/>
          <p:nvPr/>
        </p:nvSpPr>
        <p:spPr>
          <a:xfrm>
            <a:off x="5791831" y="1774969"/>
            <a:ext cx="2304256"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confiance</a:t>
            </a:r>
            <a:endParaRPr lang="fr-LU" sz="2800" dirty="0">
              <a:solidFill>
                <a:schemeClr val="tx1"/>
              </a:solidFill>
            </a:endParaRPr>
          </a:p>
        </p:txBody>
      </p:sp>
      <p:sp>
        <p:nvSpPr>
          <p:cNvPr id="10" name="Ellipse 9"/>
          <p:cNvSpPr/>
          <p:nvPr/>
        </p:nvSpPr>
        <p:spPr>
          <a:xfrm>
            <a:off x="5508104" y="3624236"/>
            <a:ext cx="2880320" cy="8619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approbation</a:t>
            </a:r>
            <a:endParaRPr lang="fr-LU" sz="2800" dirty="0">
              <a:solidFill>
                <a:schemeClr val="tx1"/>
              </a:solidFill>
            </a:endParaRPr>
          </a:p>
        </p:txBody>
      </p:sp>
      <p:sp>
        <p:nvSpPr>
          <p:cNvPr id="11" name="Ellipse 10"/>
          <p:cNvSpPr/>
          <p:nvPr/>
        </p:nvSpPr>
        <p:spPr>
          <a:xfrm>
            <a:off x="7000302" y="4756254"/>
            <a:ext cx="1872208" cy="74319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tact</a:t>
            </a:r>
            <a:endParaRPr lang="fr-LU" sz="2800" dirty="0">
              <a:solidFill>
                <a:schemeClr val="tx1"/>
              </a:solidFill>
            </a:endParaRPr>
          </a:p>
        </p:txBody>
      </p:sp>
      <p:cxnSp>
        <p:nvCxnSpPr>
          <p:cNvPr id="13" name="Connecteur droit avec flèche 12"/>
          <p:cNvCxnSpPr>
            <a:endCxn id="4" idx="0"/>
          </p:cNvCxnSpPr>
          <p:nvPr/>
        </p:nvCxnSpPr>
        <p:spPr>
          <a:xfrm>
            <a:off x="1547664" y="2632786"/>
            <a:ext cx="0" cy="8660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9" idx="4"/>
            <a:endCxn id="10" idx="0"/>
          </p:cNvCxnSpPr>
          <p:nvPr/>
        </p:nvCxnSpPr>
        <p:spPr>
          <a:xfrm>
            <a:off x="6943959" y="2636912"/>
            <a:ext cx="4305" cy="98732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Espace réservé du numéro de diapositive 15"/>
          <p:cNvSpPr>
            <a:spLocks noGrp="1"/>
          </p:cNvSpPr>
          <p:nvPr>
            <p:ph type="sldNum" sz="quarter" idx="12"/>
          </p:nvPr>
        </p:nvSpPr>
        <p:spPr/>
        <p:txBody>
          <a:bodyPr/>
          <a:lstStyle/>
          <a:p>
            <a:fld id="{63EEFF76-B70C-4940-8621-2FD1696FD50B}" type="slidenum">
              <a:rPr lang="fr-LU" smtClean="0"/>
              <a:t>14</a:t>
            </a:fld>
            <a:endParaRPr lang="fr-LU"/>
          </a:p>
        </p:txBody>
      </p:sp>
    </p:spTree>
    <p:extLst>
      <p:ext uri="{BB962C8B-B14F-4D97-AF65-F5344CB8AC3E}">
        <p14:creationId xmlns:p14="http://schemas.microsoft.com/office/powerpoint/2010/main" val="2667029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fr-FR" altLang="fr-FR" sz="3600"/>
              <a:t>LA BIENTRAITANCE PEDAGOGIQUE</a:t>
            </a:r>
          </a:p>
        </p:txBody>
      </p:sp>
      <p:sp>
        <p:nvSpPr>
          <p:cNvPr id="17411" name="Rectangle 3"/>
          <p:cNvSpPr>
            <a:spLocks noGrp="1" noChangeArrowheads="1"/>
          </p:cNvSpPr>
          <p:nvPr>
            <p:ph type="body" idx="1"/>
          </p:nvPr>
        </p:nvSpPr>
        <p:spPr>
          <a:xfrm>
            <a:off x="468313" y="1412875"/>
            <a:ext cx="8229600" cy="4525963"/>
          </a:xfrm>
        </p:spPr>
        <p:txBody>
          <a:bodyPr/>
          <a:lstStyle/>
          <a:p>
            <a:pPr>
              <a:lnSpc>
                <a:spcPct val="90000"/>
              </a:lnSpc>
            </a:pPr>
            <a:r>
              <a:rPr lang="fr-FR" altLang="fr-FR"/>
              <a:t>La notion de bientraitance apparaît en 1980 dans l’approche que Simone Veil (ministre de la santé) fait de la mésestime dont sont victimes les patients hospitalisés. </a:t>
            </a:r>
          </a:p>
          <a:p>
            <a:pPr>
              <a:lnSpc>
                <a:spcPct val="90000"/>
              </a:lnSpc>
            </a:pPr>
            <a:endParaRPr lang="fr-FR" altLang="fr-FR"/>
          </a:p>
          <a:p>
            <a:pPr>
              <a:lnSpc>
                <a:spcPct val="90000"/>
              </a:lnSpc>
            </a:pPr>
            <a:r>
              <a:rPr lang="fr-FR" altLang="fr-FR"/>
              <a:t>La bientraitance dans le monde scolaire a des points communs avec  la démarche de l’univers médical.</a:t>
            </a: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15</a:t>
            </a:fld>
            <a:endParaRPr lang="fr-LU"/>
          </a:p>
        </p:txBody>
      </p:sp>
    </p:spTree>
    <p:extLst>
      <p:ext uri="{BB962C8B-B14F-4D97-AF65-F5344CB8AC3E}">
        <p14:creationId xmlns:p14="http://schemas.microsoft.com/office/powerpoint/2010/main" val="438936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67544" y="646736"/>
            <a:ext cx="8291512" cy="5073650"/>
          </a:xfrm>
        </p:spPr>
        <p:txBody>
          <a:bodyPr/>
          <a:lstStyle/>
          <a:p>
            <a:pPr algn="ctr">
              <a:buFontTx/>
              <a:buNone/>
            </a:pPr>
            <a:r>
              <a:rPr lang="fr-FR" altLang="fr-FR" dirty="0"/>
              <a:t>Pour bien traiter ses élèves, que doit faire concrètement un enseignant?</a:t>
            </a:r>
          </a:p>
          <a:p>
            <a:pPr algn="ctr">
              <a:buFontTx/>
              <a:buNone/>
            </a:pPr>
            <a:endParaRPr lang="fr-FR" altLang="fr-FR" dirty="0"/>
          </a:p>
          <a:p>
            <a:pPr algn="ctr">
              <a:buFontTx/>
              <a:buNone/>
            </a:pPr>
            <a:r>
              <a:rPr lang="fr-FR" altLang="fr-FR" b="1" dirty="0"/>
              <a:t>Les 7 clés de la bientraitance pédagogique</a:t>
            </a:r>
          </a:p>
          <a:p>
            <a:pPr>
              <a:buFontTx/>
              <a:buNone/>
            </a:pPr>
            <a:endParaRPr lang="fr-FR" altLang="fr-FR" b="1" dirty="0"/>
          </a:p>
          <a:p>
            <a:pPr>
              <a:buFontTx/>
              <a:buNone/>
            </a:pPr>
            <a:endParaRPr lang="fr-FR" altLang="fr-FR" sz="2400" dirty="0"/>
          </a:p>
          <a:p>
            <a:pPr>
              <a:buFontTx/>
              <a:buNone/>
            </a:pPr>
            <a:r>
              <a:rPr lang="fr-FR" altLang="fr-FR" sz="2400" dirty="0"/>
              <a:t>	Béatrice </a:t>
            </a:r>
            <a:r>
              <a:rPr lang="fr-FR" altLang="fr-FR" sz="2400" dirty="0" err="1"/>
              <a:t>Fornari</a:t>
            </a:r>
            <a:r>
              <a:rPr lang="fr-FR" altLang="fr-FR" sz="2400" dirty="0"/>
              <a:t>, Conseillère pédagogique, académie de Lyon: « De la bientraitance à l’école », www.cafepedagogique.net</a:t>
            </a:r>
          </a:p>
        </p:txBody>
      </p:sp>
      <p:sp>
        <p:nvSpPr>
          <p:cNvPr id="2" name="ZoneTexte 1"/>
          <p:cNvSpPr txBox="1"/>
          <p:nvPr/>
        </p:nvSpPr>
        <p:spPr>
          <a:xfrm>
            <a:off x="7812360" y="5373216"/>
            <a:ext cx="1080120" cy="369332"/>
          </a:xfrm>
          <a:prstGeom prst="rect">
            <a:avLst/>
          </a:prstGeom>
          <a:noFill/>
        </p:spPr>
        <p:txBody>
          <a:bodyPr wrap="square" rtlCol="0">
            <a:spAutoFit/>
          </a:bodyPr>
          <a:lstStyle/>
          <a:p>
            <a:r>
              <a:rPr lang="fr-CH" dirty="0" smtClean="0"/>
              <a:t>(6)</a:t>
            </a:r>
            <a:endParaRPr lang="fr-LU" dirty="0"/>
          </a:p>
        </p:txBody>
      </p:sp>
      <p:sp>
        <p:nvSpPr>
          <p:cNvPr id="3" name="Espace réservé du numéro de diapositive 2"/>
          <p:cNvSpPr>
            <a:spLocks noGrp="1"/>
          </p:cNvSpPr>
          <p:nvPr>
            <p:ph type="sldNum" sz="quarter" idx="12"/>
          </p:nvPr>
        </p:nvSpPr>
        <p:spPr/>
        <p:txBody>
          <a:bodyPr/>
          <a:lstStyle/>
          <a:p>
            <a:fld id="{63EEFF76-B70C-4940-8621-2FD1696FD50B}" type="slidenum">
              <a:rPr lang="fr-LU" smtClean="0"/>
              <a:t>16</a:t>
            </a:fld>
            <a:endParaRPr lang="fr-LU"/>
          </a:p>
        </p:txBody>
      </p:sp>
    </p:spTree>
    <p:extLst>
      <p:ext uri="{BB962C8B-B14F-4D97-AF65-F5344CB8AC3E}">
        <p14:creationId xmlns:p14="http://schemas.microsoft.com/office/powerpoint/2010/main" val="16309308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288" y="0"/>
            <a:ext cx="8229600" cy="777875"/>
          </a:xfrm>
        </p:spPr>
        <p:txBody>
          <a:bodyPr/>
          <a:lstStyle/>
          <a:p>
            <a:r>
              <a:rPr lang="fr-FR" altLang="fr-FR" dirty="0"/>
              <a:t>Les 7 clés </a:t>
            </a:r>
          </a:p>
        </p:txBody>
      </p:sp>
      <p:sp>
        <p:nvSpPr>
          <p:cNvPr id="20483" name="Rectangle 3"/>
          <p:cNvSpPr>
            <a:spLocks noGrp="1" noChangeArrowheads="1"/>
          </p:cNvSpPr>
          <p:nvPr>
            <p:ph type="body" idx="1"/>
          </p:nvPr>
        </p:nvSpPr>
        <p:spPr>
          <a:xfrm>
            <a:off x="323850" y="908050"/>
            <a:ext cx="8229600" cy="5256213"/>
          </a:xfrm>
        </p:spPr>
        <p:txBody>
          <a:bodyPr/>
          <a:lstStyle/>
          <a:p>
            <a:pPr>
              <a:lnSpc>
                <a:spcPct val="80000"/>
              </a:lnSpc>
            </a:pPr>
            <a:r>
              <a:rPr lang="fr-FR" altLang="fr-FR" sz="2800" dirty="0"/>
              <a:t>le regard positif  (en renforçant les images constructives sur l’élève) ; </a:t>
            </a:r>
          </a:p>
          <a:p>
            <a:pPr>
              <a:lnSpc>
                <a:spcPct val="80000"/>
              </a:lnSpc>
            </a:pPr>
            <a:endParaRPr lang="fr-FR" altLang="fr-FR" sz="2800" dirty="0"/>
          </a:p>
          <a:p>
            <a:pPr>
              <a:lnSpc>
                <a:spcPct val="80000"/>
              </a:lnSpc>
            </a:pPr>
            <a:r>
              <a:rPr lang="fr-FR" altLang="fr-FR" sz="2800" dirty="0"/>
              <a:t>le sourire sincère qui représente la clé d’accès au plaisir dans le travail (qui marque aussi l’ouverture, la disponibilité, la prévenance, la cordialité) ; </a:t>
            </a:r>
          </a:p>
          <a:p>
            <a:pPr>
              <a:lnSpc>
                <a:spcPct val="80000"/>
              </a:lnSpc>
            </a:pPr>
            <a:endParaRPr lang="fr-FR" altLang="fr-FR" sz="2800" dirty="0"/>
          </a:p>
          <a:p>
            <a:pPr>
              <a:lnSpc>
                <a:spcPct val="80000"/>
              </a:lnSpc>
            </a:pPr>
            <a:r>
              <a:rPr lang="fr-FR" altLang="fr-FR" sz="2800" dirty="0"/>
              <a:t>le droit à l’erreur pour soi-même sans vouloir être parfait (ne pas se culpabiliser en tant qu’adulte, savoir exprimer ses émotions et ses besoins, apprendre l’estime et la confiance en soi).</a:t>
            </a:r>
          </a:p>
          <a:p>
            <a:pPr>
              <a:lnSpc>
                <a:spcPct val="80000"/>
              </a:lnSpc>
            </a:pPr>
            <a:endParaRPr lang="fr-FR" altLang="fr-FR" sz="2800" dirty="0"/>
          </a:p>
          <a:p>
            <a:pPr>
              <a:lnSpc>
                <a:spcPct val="80000"/>
              </a:lnSpc>
            </a:pPr>
            <a:endParaRPr lang="fr-FR" altLang="fr-FR" sz="2800" dirty="0"/>
          </a:p>
        </p:txBody>
      </p:sp>
      <p:sp>
        <p:nvSpPr>
          <p:cNvPr id="2" name="ZoneTexte 1"/>
          <p:cNvSpPr txBox="1"/>
          <p:nvPr/>
        </p:nvSpPr>
        <p:spPr>
          <a:xfrm>
            <a:off x="6804248" y="404664"/>
            <a:ext cx="1296144" cy="369332"/>
          </a:xfrm>
          <a:prstGeom prst="rect">
            <a:avLst/>
          </a:prstGeom>
          <a:noFill/>
        </p:spPr>
        <p:txBody>
          <a:bodyPr wrap="square" rtlCol="0">
            <a:spAutoFit/>
          </a:bodyPr>
          <a:lstStyle/>
          <a:p>
            <a:r>
              <a:rPr lang="fr-CH" dirty="0" smtClean="0"/>
              <a:t>(6)</a:t>
            </a:r>
            <a:endParaRPr lang="fr-LU" dirty="0"/>
          </a:p>
        </p:txBody>
      </p:sp>
      <p:sp>
        <p:nvSpPr>
          <p:cNvPr id="3" name="Espace réservé du numéro de diapositive 2"/>
          <p:cNvSpPr>
            <a:spLocks noGrp="1"/>
          </p:cNvSpPr>
          <p:nvPr>
            <p:ph type="sldNum" sz="quarter" idx="12"/>
          </p:nvPr>
        </p:nvSpPr>
        <p:spPr/>
        <p:txBody>
          <a:bodyPr/>
          <a:lstStyle/>
          <a:p>
            <a:fld id="{63EEFF76-B70C-4940-8621-2FD1696FD50B}" type="slidenum">
              <a:rPr lang="fr-LU" smtClean="0"/>
              <a:t>17</a:t>
            </a:fld>
            <a:endParaRPr lang="fr-LU"/>
          </a:p>
        </p:txBody>
      </p:sp>
    </p:spTree>
    <p:extLst>
      <p:ext uri="{BB962C8B-B14F-4D97-AF65-F5344CB8AC3E}">
        <p14:creationId xmlns:p14="http://schemas.microsoft.com/office/powerpoint/2010/main" val="2103825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0"/>
            <a:ext cx="8229600" cy="1143000"/>
          </a:xfrm>
        </p:spPr>
        <p:txBody>
          <a:bodyPr/>
          <a:lstStyle/>
          <a:p>
            <a:r>
              <a:rPr lang="fr-FR" altLang="fr-FR"/>
              <a:t>Les 7 clés</a:t>
            </a:r>
          </a:p>
        </p:txBody>
      </p:sp>
      <p:sp>
        <p:nvSpPr>
          <p:cNvPr id="19459" name="Rectangle 3"/>
          <p:cNvSpPr>
            <a:spLocks noGrp="1" noChangeArrowheads="1"/>
          </p:cNvSpPr>
          <p:nvPr>
            <p:ph type="body" idx="1"/>
          </p:nvPr>
        </p:nvSpPr>
        <p:spPr>
          <a:xfrm>
            <a:off x="251521" y="1052736"/>
            <a:ext cx="8652768" cy="5544615"/>
          </a:xfrm>
        </p:spPr>
        <p:txBody>
          <a:bodyPr>
            <a:noAutofit/>
          </a:bodyPr>
          <a:lstStyle/>
          <a:p>
            <a:pPr>
              <a:lnSpc>
                <a:spcPct val="80000"/>
              </a:lnSpc>
            </a:pPr>
            <a:r>
              <a:rPr lang="fr-FR" altLang="fr-FR" sz="2800" dirty="0"/>
              <a:t>l’ego à « mettre de côté » pour dépasser ses préjugés et écarter la volonté plus ou moins consciente « d’avoir toujours raison » ; </a:t>
            </a:r>
          </a:p>
          <a:p>
            <a:pPr>
              <a:lnSpc>
                <a:spcPct val="80000"/>
              </a:lnSpc>
            </a:pPr>
            <a:endParaRPr lang="fr-FR" altLang="fr-FR" sz="2800" dirty="0"/>
          </a:p>
          <a:p>
            <a:pPr>
              <a:lnSpc>
                <a:spcPct val="80000"/>
              </a:lnSpc>
            </a:pPr>
            <a:r>
              <a:rPr lang="fr-FR" altLang="fr-FR" sz="2800" dirty="0"/>
              <a:t>l’empathie pour ressentir ce qu’éprouve un enfant en difficulté ou en conflit, pour entrer en résonance et saisir son point de vue (à distinguer de la sympathie, de la compassion, de la contagion émotionnelle) ; </a:t>
            </a:r>
          </a:p>
          <a:p>
            <a:pPr marL="0" indent="0">
              <a:lnSpc>
                <a:spcPct val="80000"/>
              </a:lnSpc>
              <a:buNone/>
            </a:pPr>
            <a:endParaRPr lang="fr-FR" altLang="fr-FR" sz="2800" dirty="0"/>
          </a:p>
          <a:p>
            <a:pPr>
              <a:lnSpc>
                <a:spcPct val="80000"/>
              </a:lnSpc>
            </a:pPr>
            <a:r>
              <a:rPr lang="fr-FR" altLang="fr-FR" sz="2800" dirty="0"/>
              <a:t>la coopération pour trouver ensemble une solution optimale ; </a:t>
            </a:r>
          </a:p>
          <a:p>
            <a:pPr marL="0" indent="0">
              <a:lnSpc>
                <a:spcPct val="80000"/>
              </a:lnSpc>
              <a:buNone/>
            </a:pPr>
            <a:endParaRPr lang="fr-FR" altLang="fr-FR" sz="2800" dirty="0"/>
          </a:p>
          <a:p>
            <a:pPr>
              <a:lnSpc>
                <a:spcPct val="80000"/>
              </a:lnSpc>
            </a:pPr>
            <a:r>
              <a:rPr lang="fr-FR" altLang="fr-FR" sz="2800" dirty="0"/>
              <a:t>le compliment sur la manière de faire ou les qualités intrinsèques d’une personne en se basant sur des faits ; </a:t>
            </a:r>
          </a:p>
        </p:txBody>
      </p:sp>
      <p:sp>
        <p:nvSpPr>
          <p:cNvPr id="2" name="ZoneTexte 1"/>
          <p:cNvSpPr txBox="1"/>
          <p:nvPr/>
        </p:nvSpPr>
        <p:spPr>
          <a:xfrm>
            <a:off x="6660232" y="548680"/>
            <a:ext cx="936104" cy="369332"/>
          </a:xfrm>
          <a:prstGeom prst="rect">
            <a:avLst/>
          </a:prstGeom>
          <a:noFill/>
        </p:spPr>
        <p:txBody>
          <a:bodyPr wrap="square" rtlCol="0">
            <a:spAutoFit/>
          </a:bodyPr>
          <a:lstStyle/>
          <a:p>
            <a:r>
              <a:rPr lang="fr-CH" dirty="0" smtClean="0"/>
              <a:t>(6)</a:t>
            </a:r>
            <a:endParaRPr lang="fr-LU" dirty="0"/>
          </a:p>
        </p:txBody>
      </p:sp>
      <p:sp>
        <p:nvSpPr>
          <p:cNvPr id="3" name="Espace réservé du numéro de diapositive 2"/>
          <p:cNvSpPr>
            <a:spLocks noGrp="1"/>
          </p:cNvSpPr>
          <p:nvPr>
            <p:ph type="sldNum" sz="quarter" idx="12"/>
          </p:nvPr>
        </p:nvSpPr>
        <p:spPr/>
        <p:txBody>
          <a:bodyPr/>
          <a:lstStyle/>
          <a:p>
            <a:fld id="{63EEFF76-B70C-4940-8621-2FD1696FD50B}" type="slidenum">
              <a:rPr lang="fr-LU" smtClean="0"/>
              <a:t>18</a:t>
            </a:fld>
            <a:endParaRPr lang="fr-LU"/>
          </a:p>
        </p:txBody>
      </p:sp>
    </p:spTree>
    <p:extLst>
      <p:ext uri="{BB962C8B-B14F-4D97-AF65-F5344CB8AC3E}">
        <p14:creationId xmlns:p14="http://schemas.microsoft.com/office/powerpoint/2010/main" val="19004673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620688"/>
            <a:ext cx="7772400" cy="1470025"/>
          </a:xfrm>
        </p:spPr>
        <p:txBody>
          <a:bodyPr/>
          <a:lstStyle/>
          <a:p>
            <a:r>
              <a:rPr lang="fr-CH" dirty="0"/>
              <a:t>d</a:t>
            </a:r>
            <a:r>
              <a:rPr lang="fr-CH" dirty="0" smtClean="0"/>
              <a:t>isposer de</a:t>
            </a:r>
            <a:endParaRPr lang="fr-LU" dirty="0"/>
          </a:p>
        </p:txBody>
      </p:sp>
      <p:sp>
        <p:nvSpPr>
          <p:cNvPr id="3" name="Sous-titre 2"/>
          <p:cNvSpPr>
            <a:spLocks noGrp="1"/>
          </p:cNvSpPr>
          <p:nvPr>
            <p:ph type="subTitle" idx="1"/>
          </p:nvPr>
        </p:nvSpPr>
        <p:spPr>
          <a:xfrm>
            <a:off x="1547664" y="2132856"/>
            <a:ext cx="6400800" cy="910952"/>
          </a:xfrm>
        </p:spPr>
        <p:txBody>
          <a:bodyPr>
            <a:normAutofit/>
          </a:bodyPr>
          <a:lstStyle/>
          <a:p>
            <a:pPr algn="l"/>
            <a:r>
              <a:rPr lang="fr-CH" sz="4400" u="sng" dirty="0" smtClean="0">
                <a:solidFill>
                  <a:schemeClr val="tx1"/>
                </a:solidFill>
              </a:rPr>
              <a:t>Capacités d’</a:t>
            </a:r>
            <a:endParaRPr lang="fr-LU" sz="4400" u="sng" dirty="0">
              <a:solidFill>
                <a:schemeClr val="tx1"/>
              </a:solidFill>
            </a:endParaRPr>
          </a:p>
        </p:txBody>
      </p:sp>
      <p:sp>
        <p:nvSpPr>
          <p:cNvPr id="4" name="ZoneTexte 3"/>
          <p:cNvSpPr txBox="1"/>
          <p:nvPr/>
        </p:nvSpPr>
        <p:spPr>
          <a:xfrm>
            <a:off x="4427984" y="2132856"/>
            <a:ext cx="3240360" cy="769441"/>
          </a:xfrm>
          <a:prstGeom prst="rect">
            <a:avLst/>
          </a:prstGeom>
          <a:noFill/>
          <a:ln>
            <a:solidFill>
              <a:schemeClr val="tx1"/>
            </a:solidFill>
          </a:ln>
        </p:spPr>
        <p:txBody>
          <a:bodyPr wrap="square" rtlCol="0">
            <a:spAutoFit/>
          </a:bodyPr>
          <a:lstStyle/>
          <a:p>
            <a:pPr algn="ctr"/>
            <a:r>
              <a:rPr lang="fr-CH" sz="4400" dirty="0" smtClean="0"/>
              <a:t>ADAPTATION</a:t>
            </a:r>
            <a:endParaRPr lang="fr-LU" sz="4400" dirty="0"/>
          </a:p>
        </p:txBody>
      </p:sp>
      <p:sp>
        <p:nvSpPr>
          <p:cNvPr id="5" name="Triangle isocèle 4"/>
          <p:cNvSpPr/>
          <p:nvPr/>
        </p:nvSpPr>
        <p:spPr>
          <a:xfrm rot="10800000">
            <a:off x="3311860" y="3861048"/>
            <a:ext cx="2232248" cy="122413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LU"/>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19</a:t>
            </a:fld>
            <a:endParaRPr lang="fr-LU"/>
          </a:p>
        </p:txBody>
      </p:sp>
    </p:spTree>
    <p:extLst>
      <p:ext uri="{BB962C8B-B14F-4D97-AF65-F5344CB8AC3E}">
        <p14:creationId xmlns:p14="http://schemas.microsoft.com/office/powerpoint/2010/main" val="3167293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76325" y="749301"/>
            <a:ext cx="5223867" cy="646331"/>
          </a:xfrm>
          <a:prstGeom prst="rect">
            <a:avLst/>
          </a:prstGeom>
          <a:noFill/>
        </p:spPr>
        <p:txBody>
          <a:bodyPr wrap="square" rtlCol="0">
            <a:spAutoFit/>
          </a:bodyPr>
          <a:lstStyle/>
          <a:p>
            <a:r>
              <a:rPr lang="fr-LU" sz="3600" dirty="0" smtClean="0"/>
              <a:t>SOUVENEZ-VOUS </a:t>
            </a:r>
            <a:r>
              <a:rPr lang="fr-LU" sz="3600" b="1" dirty="0" smtClean="0"/>
              <a:t>!</a:t>
            </a:r>
            <a:endParaRPr lang="fr-LU" sz="3600" b="1" dirty="0"/>
          </a:p>
        </p:txBody>
      </p:sp>
      <p:sp>
        <p:nvSpPr>
          <p:cNvPr id="4" name="ZoneTexte 3"/>
          <p:cNvSpPr txBox="1"/>
          <p:nvPr/>
        </p:nvSpPr>
        <p:spPr>
          <a:xfrm>
            <a:off x="1609721" y="2082800"/>
            <a:ext cx="6882942" cy="1754326"/>
          </a:xfrm>
          <a:prstGeom prst="rect">
            <a:avLst/>
          </a:prstGeom>
          <a:noFill/>
        </p:spPr>
        <p:txBody>
          <a:bodyPr wrap="square" rtlCol="0">
            <a:spAutoFit/>
          </a:bodyPr>
          <a:lstStyle/>
          <a:p>
            <a:r>
              <a:rPr lang="fr-LU" sz="3600" dirty="0" smtClean="0"/>
              <a:t>Avez-</a:t>
            </a:r>
            <a:r>
              <a:rPr lang="fr-LU" sz="3600" u="sng" dirty="0" smtClean="0"/>
              <a:t>VOUS</a:t>
            </a:r>
            <a:r>
              <a:rPr lang="fr-LU" sz="3600" dirty="0" smtClean="0"/>
              <a:t> été </a:t>
            </a:r>
            <a:r>
              <a:rPr lang="fr-LU" sz="3600" u="sng" dirty="0" smtClean="0"/>
              <a:t>VICTIME</a:t>
            </a:r>
          </a:p>
          <a:p>
            <a:r>
              <a:rPr lang="fr-LU" sz="3600" dirty="0" smtClean="0"/>
              <a:t>de maltraitance</a:t>
            </a:r>
          </a:p>
          <a:p>
            <a:r>
              <a:rPr lang="fr-LU" sz="3600" dirty="0"/>
              <a:t>p</a:t>
            </a:r>
            <a:r>
              <a:rPr lang="fr-LU" sz="3600" dirty="0" smtClean="0"/>
              <a:t>endant votre cursus universitaire ?</a:t>
            </a:r>
            <a:endParaRPr lang="fr-LU" sz="3600" dirty="0"/>
          </a:p>
        </p:txBody>
      </p:sp>
      <p:cxnSp>
        <p:nvCxnSpPr>
          <p:cNvPr id="6" name="Connecteur droit 5"/>
          <p:cNvCxnSpPr/>
          <p:nvPr/>
        </p:nvCxnSpPr>
        <p:spPr>
          <a:xfrm>
            <a:off x="1162050" y="1320800"/>
            <a:ext cx="31623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7381875" y="4013200"/>
            <a:ext cx="862533" cy="338554"/>
          </a:xfrm>
          <a:prstGeom prst="rect">
            <a:avLst/>
          </a:prstGeom>
          <a:noFill/>
        </p:spPr>
        <p:txBody>
          <a:bodyPr wrap="square" rtlCol="0">
            <a:spAutoFit/>
          </a:bodyPr>
          <a:lstStyle/>
          <a:p>
            <a:r>
              <a:rPr lang="fr-LU" sz="1600" dirty="0" smtClean="0"/>
              <a:t>(1) (2)</a:t>
            </a:r>
            <a:endParaRPr lang="fr-LU" sz="1600" dirty="0"/>
          </a:p>
        </p:txBody>
      </p:sp>
      <p:sp>
        <p:nvSpPr>
          <p:cNvPr id="10" name="Espace réservé du numéro de diapositive 9"/>
          <p:cNvSpPr>
            <a:spLocks noGrp="1"/>
          </p:cNvSpPr>
          <p:nvPr>
            <p:ph type="sldNum" sz="quarter" idx="12"/>
          </p:nvPr>
        </p:nvSpPr>
        <p:spPr/>
        <p:txBody>
          <a:bodyPr/>
          <a:lstStyle/>
          <a:p>
            <a:fld id="{63EEFF76-B70C-4940-8621-2FD1696FD50B}" type="slidenum">
              <a:rPr lang="fr-LU" smtClean="0"/>
              <a:t>2</a:t>
            </a:fld>
            <a:endParaRPr lang="fr-LU"/>
          </a:p>
        </p:txBody>
      </p:sp>
    </p:spTree>
    <p:extLst>
      <p:ext uri="{BB962C8B-B14F-4D97-AF65-F5344CB8AC3E}">
        <p14:creationId xmlns:p14="http://schemas.microsoft.com/office/powerpoint/2010/main" val="189156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57401" y="709684"/>
            <a:ext cx="2370584" cy="646331"/>
          </a:xfrm>
          <a:prstGeom prst="rect">
            <a:avLst/>
          </a:prstGeom>
          <a:noFill/>
          <a:ln>
            <a:solidFill>
              <a:schemeClr val="tx1"/>
            </a:solidFill>
          </a:ln>
        </p:spPr>
        <p:txBody>
          <a:bodyPr wrap="square" rtlCol="0">
            <a:spAutoFit/>
          </a:bodyPr>
          <a:lstStyle/>
          <a:p>
            <a:r>
              <a:rPr lang="fr-CH" sz="3600" dirty="0" smtClean="0"/>
              <a:t>ENSEIGNER</a:t>
            </a:r>
            <a:endParaRPr lang="fr-LU" sz="3600" dirty="0"/>
          </a:p>
        </p:txBody>
      </p:sp>
      <p:sp>
        <p:nvSpPr>
          <p:cNvPr id="4" name="ZoneTexte 3"/>
          <p:cNvSpPr txBox="1"/>
          <p:nvPr/>
        </p:nvSpPr>
        <p:spPr>
          <a:xfrm>
            <a:off x="2057399" y="1694597"/>
            <a:ext cx="3391939" cy="646331"/>
          </a:xfrm>
          <a:prstGeom prst="rect">
            <a:avLst/>
          </a:prstGeom>
          <a:noFill/>
          <a:ln>
            <a:solidFill>
              <a:schemeClr val="tx1"/>
            </a:solidFill>
          </a:ln>
        </p:spPr>
        <p:txBody>
          <a:bodyPr wrap="square" rtlCol="0">
            <a:spAutoFit/>
          </a:bodyPr>
          <a:lstStyle/>
          <a:p>
            <a:r>
              <a:rPr lang="fr-CH" sz="3600" dirty="0" smtClean="0"/>
              <a:t>RESPONSABILITE</a:t>
            </a:r>
            <a:endParaRPr lang="fr-LU" sz="3600" dirty="0"/>
          </a:p>
        </p:txBody>
      </p:sp>
      <p:sp>
        <p:nvSpPr>
          <p:cNvPr id="5" name="ZoneTexte 4"/>
          <p:cNvSpPr txBox="1"/>
          <p:nvPr/>
        </p:nvSpPr>
        <p:spPr>
          <a:xfrm>
            <a:off x="899593" y="1694597"/>
            <a:ext cx="1157808" cy="646331"/>
          </a:xfrm>
          <a:prstGeom prst="rect">
            <a:avLst/>
          </a:prstGeom>
          <a:noFill/>
        </p:spPr>
        <p:txBody>
          <a:bodyPr wrap="square" rtlCol="0">
            <a:spAutoFit/>
          </a:bodyPr>
          <a:lstStyle/>
          <a:p>
            <a:r>
              <a:rPr lang="fr-CH" sz="3600" dirty="0" smtClean="0"/>
              <a:t>avec</a:t>
            </a:r>
            <a:endParaRPr lang="fr-LU" sz="3600" dirty="0"/>
          </a:p>
        </p:txBody>
      </p:sp>
      <p:sp>
        <p:nvSpPr>
          <p:cNvPr id="6" name="ZoneTexte 5"/>
          <p:cNvSpPr txBox="1"/>
          <p:nvPr/>
        </p:nvSpPr>
        <p:spPr>
          <a:xfrm>
            <a:off x="5483661" y="1694597"/>
            <a:ext cx="2628900" cy="646331"/>
          </a:xfrm>
          <a:prstGeom prst="rect">
            <a:avLst/>
          </a:prstGeom>
          <a:noFill/>
        </p:spPr>
        <p:txBody>
          <a:bodyPr wrap="square" rtlCol="0">
            <a:spAutoFit/>
          </a:bodyPr>
          <a:lstStyle/>
          <a:p>
            <a:r>
              <a:rPr lang="fr-CH" sz="3600" dirty="0" smtClean="0"/>
              <a:t>+ FLEXIBILITE</a:t>
            </a:r>
          </a:p>
        </p:txBody>
      </p:sp>
      <p:sp>
        <p:nvSpPr>
          <p:cNvPr id="8" name="ZoneTexte 7"/>
          <p:cNvSpPr txBox="1"/>
          <p:nvPr/>
        </p:nvSpPr>
        <p:spPr>
          <a:xfrm>
            <a:off x="2671550" y="3466531"/>
            <a:ext cx="4401403" cy="584775"/>
          </a:xfrm>
          <a:prstGeom prst="rect">
            <a:avLst/>
          </a:prstGeom>
          <a:noFill/>
        </p:spPr>
        <p:txBody>
          <a:bodyPr wrap="square" rtlCol="0">
            <a:spAutoFit/>
          </a:bodyPr>
          <a:lstStyle/>
          <a:p>
            <a:r>
              <a:rPr lang="fr-CH" sz="3200" dirty="0" smtClean="0"/>
              <a:t>« flexible STRENGTH»</a:t>
            </a:r>
            <a:endParaRPr lang="fr-LU" sz="3200" dirty="0"/>
          </a:p>
        </p:txBody>
      </p:sp>
      <p:sp>
        <p:nvSpPr>
          <p:cNvPr id="9" name="Ellipse 8"/>
          <p:cNvSpPr/>
          <p:nvPr/>
        </p:nvSpPr>
        <p:spPr>
          <a:xfrm>
            <a:off x="1965278" y="4503762"/>
            <a:ext cx="4118890" cy="135112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dirty="0" smtClean="0">
                <a:solidFill>
                  <a:schemeClr val="tx1"/>
                </a:solidFill>
              </a:rPr>
              <a:t>SUPERVISION</a:t>
            </a:r>
            <a:endParaRPr lang="fr-LU" sz="3600" dirty="0">
              <a:solidFill>
                <a:schemeClr val="tx1"/>
              </a:solidFill>
            </a:endParaRPr>
          </a:p>
        </p:txBody>
      </p:sp>
      <p:sp>
        <p:nvSpPr>
          <p:cNvPr id="26" name="Forme libre 25"/>
          <p:cNvSpPr/>
          <p:nvPr/>
        </p:nvSpPr>
        <p:spPr>
          <a:xfrm>
            <a:off x="5925129" y="2251860"/>
            <a:ext cx="2088577" cy="303714"/>
          </a:xfrm>
          <a:custGeom>
            <a:avLst/>
            <a:gdLst>
              <a:gd name="connsiteX0" fmla="*/ 0 w 2347415"/>
              <a:gd name="connsiteY0" fmla="*/ 191089 h 303714"/>
              <a:gd name="connsiteX1" fmla="*/ 709683 w 2347415"/>
              <a:gd name="connsiteY1" fmla="*/ 21 h 303714"/>
              <a:gd name="connsiteX2" fmla="*/ 1487606 w 2347415"/>
              <a:gd name="connsiteY2" fmla="*/ 177441 h 303714"/>
              <a:gd name="connsiteX3" fmla="*/ 2047164 w 2347415"/>
              <a:gd name="connsiteY3" fmla="*/ 300271 h 303714"/>
              <a:gd name="connsiteX4" fmla="*/ 2347415 w 2347415"/>
              <a:gd name="connsiteY4" fmla="*/ 40964 h 303714"/>
              <a:gd name="connsiteX5" fmla="*/ 2347415 w 2347415"/>
              <a:gd name="connsiteY5" fmla="*/ 40964 h 3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7415" h="303714">
                <a:moveTo>
                  <a:pt x="0" y="191089"/>
                </a:moveTo>
                <a:cubicBezTo>
                  <a:pt x="230874" y="96692"/>
                  <a:pt x="461749" y="2296"/>
                  <a:pt x="709683" y="21"/>
                </a:cubicBezTo>
                <a:cubicBezTo>
                  <a:pt x="957617" y="-2254"/>
                  <a:pt x="1487606" y="177441"/>
                  <a:pt x="1487606" y="177441"/>
                </a:cubicBezTo>
                <a:cubicBezTo>
                  <a:pt x="1710519" y="227483"/>
                  <a:pt x="1903863" y="323017"/>
                  <a:pt x="2047164" y="300271"/>
                </a:cubicBezTo>
                <a:cubicBezTo>
                  <a:pt x="2190465" y="277525"/>
                  <a:pt x="2347415" y="40964"/>
                  <a:pt x="2347415" y="40964"/>
                </a:cubicBezTo>
                <a:lnTo>
                  <a:pt x="2347415" y="4096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LU"/>
          </a:p>
        </p:txBody>
      </p:sp>
      <p:sp>
        <p:nvSpPr>
          <p:cNvPr id="27" name="ZoneTexte 26"/>
          <p:cNvSpPr txBox="1"/>
          <p:nvPr/>
        </p:nvSpPr>
        <p:spPr>
          <a:xfrm>
            <a:off x="5488841" y="2543202"/>
            <a:ext cx="3772613" cy="584775"/>
          </a:xfrm>
          <a:prstGeom prst="rect">
            <a:avLst/>
          </a:prstGeom>
          <a:noFill/>
        </p:spPr>
        <p:txBody>
          <a:bodyPr wrap="square" rtlCol="0">
            <a:spAutoFit/>
          </a:bodyPr>
          <a:lstStyle/>
          <a:p>
            <a:r>
              <a:rPr lang="fr-CH" sz="3200" dirty="0"/>
              <a:t>a</a:t>
            </a:r>
            <a:r>
              <a:rPr lang="fr-CH" sz="3200" dirty="0" smtClean="0"/>
              <a:t>daptabilité active</a:t>
            </a:r>
            <a:endParaRPr lang="fr-LU" sz="3200" dirty="0"/>
          </a:p>
        </p:txBody>
      </p:sp>
      <p:sp>
        <p:nvSpPr>
          <p:cNvPr id="28" name="Forme libre 27"/>
          <p:cNvSpPr/>
          <p:nvPr/>
        </p:nvSpPr>
        <p:spPr>
          <a:xfrm>
            <a:off x="2835323" y="3899449"/>
            <a:ext cx="1238534" cy="151857"/>
          </a:xfrm>
          <a:custGeom>
            <a:avLst/>
            <a:gdLst>
              <a:gd name="connsiteX0" fmla="*/ 0 w 2347415"/>
              <a:gd name="connsiteY0" fmla="*/ 191089 h 303714"/>
              <a:gd name="connsiteX1" fmla="*/ 709683 w 2347415"/>
              <a:gd name="connsiteY1" fmla="*/ 21 h 303714"/>
              <a:gd name="connsiteX2" fmla="*/ 1487606 w 2347415"/>
              <a:gd name="connsiteY2" fmla="*/ 177441 h 303714"/>
              <a:gd name="connsiteX3" fmla="*/ 2047164 w 2347415"/>
              <a:gd name="connsiteY3" fmla="*/ 300271 h 303714"/>
              <a:gd name="connsiteX4" fmla="*/ 2347415 w 2347415"/>
              <a:gd name="connsiteY4" fmla="*/ 40964 h 303714"/>
              <a:gd name="connsiteX5" fmla="*/ 2347415 w 2347415"/>
              <a:gd name="connsiteY5" fmla="*/ 40964 h 3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7415" h="303714">
                <a:moveTo>
                  <a:pt x="0" y="191089"/>
                </a:moveTo>
                <a:cubicBezTo>
                  <a:pt x="230874" y="96692"/>
                  <a:pt x="461749" y="2296"/>
                  <a:pt x="709683" y="21"/>
                </a:cubicBezTo>
                <a:cubicBezTo>
                  <a:pt x="957617" y="-2254"/>
                  <a:pt x="1487606" y="177441"/>
                  <a:pt x="1487606" y="177441"/>
                </a:cubicBezTo>
                <a:cubicBezTo>
                  <a:pt x="1710519" y="227483"/>
                  <a:pt x="1903863" y="323017"/>
                  <a:pt x="2047164" y="300271"/>
                </a:cubicBezTo>
                <a:cubicBezTo>
                  <a:pt x="2190465" y="277525"/>
                  <a:pt x="2347415" y="40964"/>
                  <a:pt x="2347415" y="40964"/>
                </a:cubicBezTo>
                <a:lnTo>
                  <a:pt x="2347415" y="4096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LU"/>
          </a:p>
        </p:txBody>
      </p:sp>
      <p:cxnSp>
        <p:nvCxnSpPr>
          <p:cNvPr id="30" name="Connecteur droit 29"/>
          <p:cNvCxnSpPr>
            <a:stCxn id="28" idx="4"/>
          </p:cNvCxnSpPr>
          <p:nvPr/>
        </p:nvCxnSpPr>
        <p:spPr>
          <a:xfrm flipV="1">
            <a:off x="4073857" y="3899449"/>
            <a:ext cx="2240434" cy="20482"/>
          </a:xfrm>
          <a:prstGeom prst="line">
            <a:avLst/>
          </a:prstGeom>
        </p:spPr>
        <p:style>
          <a:lnRef idx="1">
            <a:schemeClr val="dk1"/>
          </a:lnRef>
          <a:fillRef idx="0">
            <a:schemeClr val="dk1"/>
          </a:fillRef>
          <a:effectRef idx="0">
            <a:schemeClr val="dk1"/>
          </a:effectRef>
          <a:fontRef idx="minor">
            <a:schemeClr val="tx1"/>
          </a:fontRef>
        </p:style>
      </p:cxnSp>
      <p:sp>
        <p:nvSpPr>
          <p:cNvPr id="32" name="ZoneTexte 31"/>
          <p:cNvSpPr txBox="1"/>
          <p:nvPr/>
        </p:nvSpPr>
        <p:spPr>
          <a:xfrm>
            <a:off x="8164646" y="1848484"/>
            <a:ext cx="656034" cy="338554"/>
          </a:xfrm>
          <a:prstGeom prst="rect">
            <a:avLst/>
          </a:prstGeom>
          <a:noFill/>
        </p:spPr>
        <p:txBody>
          <a:bodyPr wrap="square" rtlCol="0">
            <a:spAutoFit/>
          </a:bodyPr>
          <a:lstStyle/>
          <a:p>
            <a:r>
              <a:rPr lang="fr-CH" sz="1600" dirty="0" smtClean="0"/>
              <a:t>(8)</a:t>
            </a:r>
            <a:endParaRPr lang="fr-LU" sz="1600" dirty="0"/>
          </a:p>
        </p:txBody>
      </p:sp>
      <p:sp>
        <p:nvSpPr>
          <p:cNvPr id="33" name="ZoneTexte 32"/>
          <p:cNvSpPr txBox="1"/>
          <p:nvPr/>
        </p:nvSpPr>
        <p:spPr>
          <a:xfrm>
            <a:off x="8605420" y="2701262"/>
            <a:ext cx="656034" cy="338554"/>
          </a:xfrm>
          <a:prstGeom prst="rect">
            <a:avLst/>
          </a:prstGeom>
          <a:noFill/>
        </p:spPr>
        <p:txBody>
          <a:bodyPr wrap="square" rtlCol="0">
            <a:spAutoFit/>
          </a:bodyPr>
          <a:lstStyle/>
          <a:p>
            <a:r>
              <a:rPr lang="fr-CH" sz="1600" dirty="0" smtClean="0"/>
              <a:t>(9)</a:t>
            </a:r>
            <a:endParaRPr lang="fr-LU" sz="1600" dirty="0"/>
          </a:p>
        </p:txBody>
      </p:sp>
      <p:sp>
        <p:nvSpPr>
          <p:cNvPr id="34" name="ZoneTexte 33"/>
          <p:cNvSpPr txBox="1"/>
          <p:nvPr/>
        </p:nvSpPr>
        <p:spPr>
          <a:xfrm>
            <a:off x="6545098" y="3636823"/>
            <a:ext cx="656034" cy="338554"/>
          </a:xfrm>
          <a:prstGeom prst="rect">
            <a:avLst/>
          </a:prstGeom>
          <a:noFill/>
        </p:spPr>
        <p:txBody>
          <a:bodyPr wrap="square" rtlCol="0">
            <a:spAutoFit/>
          </a:bodyPr>
          <a:lstStyle/>
          <a:p>
            <a:r>
              <a:rPr lang="fr-CH" sz="1600" dirty="0" smtClean="0"/>
              <a:t>(10)</a:t>
            </a:r>
            <a:endParaRPr lang="fr-LU" sz="1600" dirty="0"/>
          </a:p>
        </p:txBody>
      </p:sp>
      <p:sp>
        <p:nvSpPr>
          <p:cNvPr id="35" name="ZoneTexte 34"/>
          <p:cNvSpPr txBox="1"/>
          <p:nvPr/>
        </p:nvSpPr>
        <p:spPr>
          <a:xfrm>
            <a:off x="6410349" y="5165018"/>
            <a:ext cx="656034" cy="338554"/>
          </a:xfrm>
          <a:prstGeom prst="rect">
            <a:avLst/>
          </a:prstGeom>
          <a:noFill/>
        </p:spPr>
        <p:txBody>
          <a:bodyPr wrap="square" rtlCol="0">
            <a:spAutoFit/>
          </a:bodyPr>
          <a:lstStyle/>
          <a:p>
            <a:r>
              <a:rPr lang="fr-CH" sz="1600" dirty="0" smtClean="0"/>
              <a:t>(2)</a:t>
            </a:r>
            <a:endParaRPr lang="fr-LU" sz="1600" dirty="0"/>
          </a:p>
        </p:txBody>
      </p:sp>
      <p:cxnSp>
        <p:nvCxnSpPr>
          <p:cNvPr id="22" name="Connecteur droit avec flèche 21"/>
          <p:cNvCxnSpPr>
            <a:endCxn id="3" idx="1"/>
          </p:cNvCxnSpPr>
          <p:nvPr/>
        </p:nvCxnSpPr>
        <p:spPr>
          <a:xfrm>
            <a:off x="611560" y="1032849"/>
            <a:ext cx="1445841"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611560" y="1032849"/>
            <a:ext cx="0" cy="430144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611560" y="5334295"/>
            <a:ext cx="1353718"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6" name="Espace réservé du numéro de diapositive 35"/>
          <p:cNvSpPr>
            <a:spLocks noGrp="1"/>
          </p:cNvSpPr>
          <p:nvPr>
            <p:ph type="sldNum" sz="quarter" idx="12"/>
          </p:nvPr>
        </p:nvSpPr>
        <p:spPr/>
        <p:txBody>
          <a:bodyPr/>
          <a:lstStyle/>
          <a:p>
            <a:fld id="{63EEFF76-B70C-4940-8621-2FD1696FD50B}" type="slidenum">
              <a:rPr lang="fr-LU" smtClean="0"/>
              <a:t>20</a:t>
            </a:fld>
            <a:endParaRPr lang="fr-LU"/>
          </a:p>
        </p:txBody>
      </p:sp>
    </p:spTree>
    <p:extLst>
      <p:ext uri="{BB962C8B-B14F-4D97-AF65-F5344CB8AC3E}">
        <p14:creationId xmlns:p14="http://schemas.microsoft.com/office/powerpoint/2010/main" val="2500488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55575" y="1323833"/>
            <a:ext cx="7770863" cy="3539430"/>
          </a:xfrm>
          <a:prstGeom prst="rect">
            <a:avLst/>
          </a:prstGeom>
          <a:noFill/>
          <a:ln w="28575">
            <a:solidFill>
              <a:schemeClr val="tx1"/>
            </a:solidFill>
          </a:ln>
        </p:spPr>
        <p:txBody>
          <a:bodyPr wrap="square" rtlCol="0">
            <a:spAutoFit/>
          </a:bodyPr>
          <a:lstStyle/>
          <a:p>
            <a:r>
              <a:rPr lang="fr-CH" sz="3200" dirty="0" smtClean="0"/>
              <a:t>La		</a:t>
            </a:r>
            <a:r>
              <a:rPr lang="fr-CH" sz="3200" dirty="0"/>
              <a:t> </a:t>
            </a:r>
            <a:r>
              <a:rPr lang="fr-CH" sz="3200" dirty="0" smtClean="0"/>
              <a:t>      est la capacité que possèdent les enseignants de s’adapter et d’agir de manière pertinente face à la complexité des situations pédagogiques ainsi qu’aux changements biomédicaux et sociétaux de la communauté et des individus, dans le respect de l’éthique et des cultures</a:t>
            </a:r>
            <a:endParaRPr lang="fr-LU" sz="3200" dirty="0"/>
          </a:p>
        </p:txBody>
      </p:sp>
      <p:sp>
        <p:nvSpPr>
          <p:cNvPr id="4" name="ZoneTexte 3"/>
          <p:cNvSpPr txBox="1"/>
          <p:nvPr/>
        </p:nvSpPr>
        <p:spPr>
          <a:xfrm>
            <a:off x="1115617" y="1359396"/>
            <a:ext cx="2232248" cy="584775"/>
          </a:xfrm>
          <a:prstGeom prst="rect">
            <a:avLst/>
          </a:prstGeom>
          <a:noFill/>
        </p:spPr>
        <p:txBody>
          <a:bodyPr wrap="square" rtlCol="0">
            <a:spAutoFit/>
          </a:bodyPr>
          <a:lstStyle/>
          <a:p>
            <a:r>
              <a:rPr lang="fr-CH" sz="3200" dirty="0" smtClean="0"/>
              <a:t> FLEXIBILITE</a:t>
            </a:r>
          </a:p>
        </p:txBody>
      </p:sp>
      <p:sp>
        <p:nvSpPr>
          <p:cNvPr id="5" name="Forme libre 4"/>
          <p:cNvSpPr/>
          <p:nvPr/>
        </p:nvSpPr>
        <p:spPr>
          <a:xfrm>
            <a:off x="1315303" y="1756751"/>
            <a:ext cx="1724737" cy="151857"/>
          </a:xfrm>
          <a:custGeom>
            <a:avLst/>
            <a:gdLst>
              <a:gd name="connsiteX0" fmla="*/ 0 w 2347415"/>
              <a:gd name="connsiteY0" fmla="*/ 191089 h 303714"/>
              <a:gd name="connsiteX1" fmla="*/ 709683 w 2347415"/>
              <a:gd name="connsiteY1" fmla="*/ 21 h 303714"/>
              <a:gd name="connsiteX2" fmla="*/ 1487606 w 2347415"/>
              <a:gd name="connsiteY2" fmla="*/ 177441 h 303714"/>
              <a:gd name="connsiteX3" fmla="*/ 2047164 w 2347415"/>
              <a:gd name="connsiteY3" fmla="*/ 300271 h 303714"/>
              <a:gd name="connsiteX4" fmla="*/ 2347415 w 2347415"/>
              <a:gd name="connsiteY4" fmla="*/ 40964 h 303714"/>
              <a:gd name="connsiteX5" fmla="*/ 2347415 w 2347415"/>
              <a:gd name="connsiteY5" fmla="*/ 40964 h 3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7415" h="303714">
                <a:moveTo>
                  <a:pt x="0" y="191089"/>
                </a:moveTo>
                <a:cubicBezTo>
                  <a:pt x="230874" y="96692"/>
                  <a:pt x="461749" y="2296"/>
                  <a:pt x="709683" y="21"/>
                </a:cubicBezTo>
                <a:cubicBezTo>
                  <a:pt x="957617" y="-2254"/>
                  <a:pt x="1487606" y="177441"/>
                  <a:pt x="1487606" y="177441"/>
                </a:cubicBezTo>
                <a:cubicBezTo>
                  <a:pt x="1710519" y="227483"/>
                  <a:pt x="1903863" y="323017"/>
                  <a:pt x="2047164" y="300271"/>
                </a:cubicBezTo>
                <a:cubicBezTo>
                  <a:pt x="2190465" y="277525"/>
                  <a:pt x="2347415" y="40964"/>
                  <a:pt x="2347415" y="40964"/>
                </a:cubicBezTo>
                <a:lnTo>
                  <a:pt x="2347415" y="4096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LU"/>
          </a:p>
        </p:txBody>
      </p:sp>
      <p:sp>
        <p:nvSpPr>
          <p:cNvPr id="8" name="ZoneTexte 7"/>
          <p:cNvSpPr txBox="1"/>
          <p:nvPr/>
        </p:nvSpPr>
        <p:spPr>
          <a:xfrm>
            <a:off x="6295887" y="4938106"/>
            <a:ext cx="1770797" cy="338554"/>
          </a:xfrm>
          <a:prstGeom prst="rect">
            <a:avLst/>
          </a:prstGeom>
          <a:noFill/>
        </p:spPr>
        <p:txBody>
          <a:bodyPr wrap="square" rtlCol="0">
            <a:spAutoFit/>
          </a:bodyPr>
          <a:lstStyle/>
          <a:p>
            <a:r>
              <a:rPr lang="fr-CH" sz="1600" dirty="0"/>
              <a:t>d</a:t>
            </a:r>
            <a:r>
              <a:rPr lang="fr-CH" sz="1600" dirty="0" smtClean="0"/>
              <a:t>’après (8)</a:t>
            </a:r>
            <a:endParaRPr lang="fr-LU" sz="1600" dirty="0"/>
          </a:p>
        </p:txBody>
      </p:sp>
      <p:sp>
        <p:nvSpPr>
          <p:cNvPr id="9" name="ZoneTexte 8"/>
          <p:cNvSpPr txBox="1"/>
          <p:nvPr/>
        </p:nvSpPr>
        <p:spPr>
          <a:xfrm>
            <a:off x="2232599" y="5276660"/>
            <a:ext cx="4063288" cy="584775"/>
          </a:xfrm>
          <a:prstGeom prst="rect">
            <a:avLst/>
          </a:prstGeom>
          <a:noFill/>
        </p:spPr>
        <p:txBody>
          <a:bodyPr wrap="square" rtlCol="0">
            <a:spAutoFit/>
          </a:bodyPr>
          <a:lstStyle/>
          <a:p>
            <a:r>
              <a:rPr lang="fr-CH" sz="3200" dirty="0" smtClean="0"/>
              <a:t>C.I.R.K. 12.10.2013</a:t>
            </a:r>
            <a:endParaRPr lang="fr-LU" sz="3200" dirty="0"/>
          </a:p>
        </p:txBody>
      </p:sp>
      <p:sp>
        <p:nvSpPr>
          <p:cNvPr id="10" name="Espace réservé du numéro de diapositive 9"/>
          <p:cNvSpPr>
            <a:spLocks noGrp="1"/>
          </p:cNvSpPr>
          <p:nvPr>
            <p:ph type="sldNum" sz="quarter" idx="12"/>
          </p:nvPr>
        </p:nvSpPr>
        <p:spPr/>
        <p:txBody>
          <a:bodyPr/>
          <a:lstStyle/>
          <a:p>
            <a:fld id="{63EEFF76-B70C-4940-8621-2FD1696FD50B}" type="slidenum">
              <a:rPr lang="fr-LU" smtClean="0"/>
              <a:t>21</a:t>
            </a:fld>
            <a:endParaRPr lang="fr-LU"/>
          </a:p>
        </p:txBody>
      </p:sp>
    </p:spTree>
    <p:extLst>
      <p:ext uri="{BB962C8B-B14F-4D97-AF65-F5344CB8AC3E}">
        <p14:creationId xmlns:p14="http://schemas.microsoft.com/office/powerpoint/2010/main" val="721863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57501" y="559559"/>
            <a:ext cx="2362572" cy="584775"/>
          </a:xfrm>
          <a:prstGeom prst="rect">
            <a:avLst/>
          </a:prstGeom>
          <a:noFill/>
          <a:ln>
            <a:solidFill>
              <a:schemeClr val="tx1"/>
            </a:solidFill>
          </a:ln>
        </p:spPr>
        <p:txBody>
          <a:bodyPr wrap="square" rtlCol="0">
            <a:spAutoFit/>
          </a:bodyPr>
          <a:lstStyle/>
          <a:p>
            <a:pPr algn="ctr"/>
            <a:r>
              <a:rPr lang="fr-CH" sz="3200" dirty="0" smtClean="0"/>
              <a:t>bienveillance</a:t>
            </a:r>
            <a:endParaRPr lang="fr-LU" sz="3200" dirty="0"/>
          </a:p>
        </p:txBody>
      </p:sp>
      <p:sp>
        <p:nvSpPr>
          <p:cNvPr id="4" name="ZoneTexte 3"/>
          <p:cNvSpPr txBox="1"/>
          <p:nvPr/>
        </p:nvSpPr>
        <p:spPr>
          <a:xfrm>
            <a:off x="1514392" y="3009910"/>
            <a:ext cx="1800200" cy="584775"/>
          </a:xfrm>
          <a:prstGeom prst="rect">
            <a:avLst/>
          </a:prstGeom>
          <a:noFill/>
        </p:spPr>
        <p:txBody>
          <a:bodyPr wrap="square" rtlCol="0">
            <a:spAutoFit/>
          </a:bodyPr>
          <a:lstStyle/>
          <a:p>
            <a:r>
              <a:rPr lang="fr-CH" sz="3200" dirty="0" smtClean="0"/>
              <a:t>flexibilité</a:t>
            </a:r>
            <a:endParaRPr lang="fr-LU" sz="3200" dirty="0"/>
          </a:p>
        </p:txBody>
      </p:sp>
      <p:sp>
        <p:nvSpPr>
          <p:cNvPr id="5" name="Forme libre 4"/>
          <p:cNvSpPr/>
          <p:nvPr/>
        </p:nvSpPr>
        <p:spPr>
          <a:xfrm>
            <a:off x="1637322" y="3442829"/>
            <a:ext cx="1554339" cy="151857"/>
          </a:xfrm>
          <a:custGeom>
            <a:avLst/>
            <a:gdLst>
              <a:gd name="connsiteX0" fmla="*/ 0 w 2347415"/>
              <a:gd name="connsiteY0" fmla="*/ 191089 h 303714"/>
              <a:gd name="connsiteX1" fmla="*/ 709683 w 2347415"/>
              <a:gd name="connsiteY1" fmla="*/ 21 h 303714"/>
              <a:gd name="connsiteX2" fmla="*/ 1487606 w 2347415"/>
              <a:gd name="connsiteY2" fmla="*/ 177441 h 303714"/>
              <a:gd name="connsiteX3" fmla="*/ 2047164 w 2347415"/>
              <a:gd name="connsiteY3" fmla="*/ 300271 h 303714"/>
              <a:gd name="connsiteX4" fmla="*/ 2347415 w 2347415"/>
              <a:gd name="connsiteY4" fmla="*/ 40964 h 303714"/>
              <a:gd name="connsiteX5" fmla="*/ 2347415 w 2347415"/>
              <a:gd name="connsiteY5" fmla="*/ 40964 h 3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7415" h="303714">
                <a:moveTo>
                  <a:pt x="0" y="191089"/>
                </a:moveTo>
                <a:cubicBezTo>
                  <a:pt x="230874" y="96692"/>
                  <a:pt x="461749" y="2296"/>
                  <a:pt x="709683" y="21"/>
                </a:cubicBezTo>
                <a:cubicBezTo>
                  <a:pt x="957617" y="-2254"/>
                  <a:pt x="1487606" y="177441"/>
                  <a:pt x="1487606" y="177441"/>
                </a:cubicBezTo>
                <a:cubicBezTo>
                  <a:pt x="1710519" y="227483"/>
                  <a:pt x="1903863" y="323017"/>
                  <a:pt x="2047164" y="300271"/>
                </a:cubicBezTo>
                <a:cubicBezTo>
                  <a:pt x="2190465" y="277525"/>
                  <a:pt x="2347415" y="40964"/>
                  <a:pt x="2347415" y="40964"/>
                </a:cubicBezTo>
                <a:lnTo>
                  <a:pt x="2347415" y="4096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fr-LU"/>
          </a:p>
        </p:txBody>
      </p:sp>
      <p:sp>
        <p:nvSpPr>
          <p:cNvPr id="7" name="ZoneTexte 6"/>
          <p:cNvSpPr txBox="1"/>
          <p:nvPr/>
        </p:nvSpPr>
        <p:spPr>
          <a:xfrm>
            <a:off x="2837029" y="2213213"/>
            <a:ext cx="2383044" cy="584775"/>
          </a:xfrm>
          <a:prstGeom prst="rect">
            <a:avLst/>
          </a:prstGeom>
          <a:noFill/>
          <a:ln>
            <a:solidFill>
              <a:schemeClr val="tx1"/>
            </a:solidFill>
          </a:ln>
        </p:spPr>
        <p:txBody>
          <a:bodyPr wrap="square" rtlCol="0">
            <a:spAutoFit/>
          </a:bodyPr>
          <a:lstStyle/>
          <a:p>
            <a:pPr algn="ctr"/>
            <a:r>
              <a:rPr lang="fr-CH" sz="3200" dirty="0" smtClean="0"/>
              <a:t>bientraitance</a:t>
            </a:r>
            <a:endParaRPr lang="fr-LU" sz="3200" dirty="0"/>
          </a:p>
        </p:txBody>
      </p:sp>
      <p:sp>
        <p:nvSpPr>
          <p:cNvPr id="8" name="ZoneTexte 7"/>
          <p:cNvSpPr txBox="1"/>
          <p:nvPr/>
        </p:nvSpPr>
        <p:spPr>
          <a:xfrm>
            <a:off x="2857501" y="3775036"/>
            <a:ext cx="2290564" cy="584775"/>
          </a:xfrm>
          <a:prstGeom prst="rect">
            <a:avLst/>
          </a:prstGeom>
          <a:noFill/>
          <a:ln>
            <a:solidFill>
              <a:schemeClr val="tx1"/>
            </a:solidFill>
          </a:ln>
        </p:spPr>
        <p:txBody>
          <a:bodyPr wrap="square" rtlCol="0">
            <a:spAutoFit/>
          </a:bodyPr>
          <a:lstStyle/>
          <a:p>
            <a:pPr algn="ctr"/>
            <a:r>
              <a:rPr lang="fr-CH" sz="3200" dirty="0" smtClean="0"/>
              <a:t>bienfaisance</a:t>
            </a:r>
            <a:endParaRPr lang="fr-LU" sz="3200" dirty="0"/>
          </a:p>
        </p:txBody>
      </p:sp>
      <p:sp>
        <p:nvSpPr>
          <p:cNvPr id="9" name="ZoneTexte 8"/>
          <p:cNvSpPr txBox="1"/>
          <p:nvPr/>
        </p:nvSpPr>
        <p:spPr>
          <a:xfrm>
            <a:off x="5987955" y="557480"/>
            <a:ext cx="2282588" cy="584775"/>
          </a:xfrm>
          <a:prstGeom prst="rect">
            <a:avLst/>
          </a:prstGeom>
          <a:noFill/>
        </p:spPr>
        <p:txBody>
          <a:bodyPr wrap="square" rtlCol="0">
            <a:spAutoFit/>
          </a:bodyPr>
          <a:lstStyle/>
          <a:p>
            <a:r>
              <a:rPr lang="fr-CH" sz="3200" dirty="0" smtClean="0"/>
              <a:t>: intention</a:t>
            </a:r>
            <a:endParaRPr lang="fr-LU" sz="3200" dirty="0"/>
          </a:p>
        </p:txBody>
      </p:sp>
      <p:sp>
        <p:nvSpPr>
          <p:cNvPr id="10" name="ZoneTexte 9"/>
          <p:cNvSpPr txBox="1"/>
          <p:nvPr/>
        </p:nvSpPr>
        <p:spPr>
          <a:xfrm>
            <a:off x="5987954" y="2263773"/>
            <a:ext cx="3156045" cy="584775"/>
          </a:xfrm>
          <a:prstGeom prst="rect">
            <a:avLst/>
          </a:prstGeom>
          <a:noFill/>
        </p:spPr>
        <p:txBody>
          <a:bodyPr wrap="square" rtlCol="0">
            <a:spAutoFit/>
          </a:bodyPr>
          <a:lstStyle/>
          <a:p>
            <a:r>
              <a:rPr lang="fr-CH" sz="3200" dirty="0" smtClean="0"/>
              <a:t>: comportement</a:t>
            </a:r>
            <a:endParaRPr lang="fr-LU" sz="3200" dirty="0"/>
          </a:p>
        </p:txBody>
      </p:sp>
      <p:sp>
        <p:nvSpPr>
          <p:cNvPr id="11" name="ZoneTexte 10"/>
          <p:cNvSpPr txBox="1"/>
          <p:nvPr/>
        </p:nvSpPr>
        <p:spPr>
          <a:xfrm>
            <a:off x="5987954" y="3781210"/>
            <a:ext cx="3156046" cy="584775"/>
          </a:xfrm>
          <a:prstGeom prst="rect">
            <a:avLst/>
          </a:prstGeom>
          <a:noFill/>
        </p:spPr>
        <p:txBody>
          <a:bodyPr wrap="square" rtlCol="0">
            <a:spAutoFit/>
          </a:bodyPr>
          <a:lstStyle/>
          <a:p>
            <a:r>
              <a:rPr lang="fr-CH" sz="3200" dirty="0" smtClean="0"/>
              <a:t>: attitude</a:t>
            </a:r>
            <a:endParaRPr lang="fr-LU" sz="3200" dirty="0"/>
          </a:p>
        </p:txBody>
      </p:sp>
      <p:cxnSp>
        <p:nvCxnSpPr>
          <p:cNvPr id="13" name="Connecteur droit 12"/>
          <p:cNvCxnSpPr/>
          <p:nvPr/>
        </p:nvCxnSpPr>
        <p:spPr>
          <a:xfrm>
            <a:off x="3314592" y="3345202"/>
            <a:ext cx="563729"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Connecteur droit 14"/>
          <p:cNvCxnSpPr>
            <a:endCxn id="10" idx="1"/>
          </p:cNvCxnSpPr>
          <p:nvPr/>
        </p:nvCxnSpPr>
        <p:spPr>
          <a:xfrm flipV="1">
            <a:off x="5292080" y="2556161"/>
            <a:ext cx="695874" cy="874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064474" y="1144334"/>
            <a:ext cx="0" cy="112151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4064474" y="2797988"/>
            <a:ext cx="0" cy="97704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7092059" y="4651255"/>
            <a:ext cx="1296365" cy="338554"/>
          </a:xfrm>
          <a:prstGeom prst="rect">
            <a:avLst/>
          </a:prstGeom>
          <a:noFill/>
        </p:spPr>
        <p:txBody>
          <a:bodyPr wrap="square" rtlCol="0">
            <a:spAutoFit/>
          </a:bodyPr>
          <a:lstStyle/>
          <a:p>
            <a:r>
              <a:rPr lang="fr-CH" sz="1600" dirty="0" smtClean="0"/>
              <a:t>(11) (12)</a:t>
            </a:r>
            <a:endParaRPr lang="fr-LU" sz="1600" dirty="0"/>
          </a:p>
        </p:txBody>
      </p:sp>
      <p:sp>
        <p:nvSpPr>
          <p:cNvPr id="24" name="ZoneTexte 23"/>
          <p:cNvSpPr txBox="1"/>
          <p:nvPr/>
        </p:nvSpPr>
        <p:spPr>
          <a:xfrm>
            <a:off x="4775645" y="3009911"/>
            <a:ext cx="3160036" cy="584775"/>
          </a:xfrm>
          <a:prstGeom prst="rect">
            <a:avLst/>
          </a:prstGeom>
          <a:noFill/>
        </p:spPr>
        <p:txBody>
          <a:bodyPr wrap="square" rtlCol="0">
            <a:spAutoFit/>
          </a:bodyPr>
          <a:lstStyle/>
          <a:p>
            <a:r>
              <a:rPr lang="fr-CH" sz="3200" dirty="0" smtClean="0"/>
              <a:t>responsabilité</a:t>
            </a:r>
            <a:endParaRPr lang="fr-LU" sz="3200" dirty="0"/>
          </a:p>
        </p:txBody>
      </p:sp>
      <p:sp>
        <p:nvSpPr>
          <p:cNvPr id="25" name="ZoneTexte 24"/>
          <p:cNvSpPr txBox="1"/>
          <p:nvPr/>
        </p:nvSpPr>
        <p:spPr>
          <a:xfrm rot="16200000">
            <a:off x="-894233" y="2473562"/>
            <a:ext cx="3678277" cy="1015663"/>
          </a:xfrm>
          <a:prstGeom prst="rect">
            <a:avLst/>
          </a:prstGeom>
          <a:noFill/>
          <a:ln>
            <a:solidFill>
              <a:schemeClr val="tx1"/>
            </a:solidFill>
          </a:ln>
        </p:spPr>
        <p:txBody>
          <a:bodyPr wrap="square" rtlCol="0">
            <a:spAutoFit/>
          </a:bodyPr>
          <a:lstStyle/>
          <a:p>
            <a:pPr algn="ctr"/>
            <a:r>
              <a:rPr lang="fr-CH" sz="6000" dirty="0" smtClean="0"/>
              <a:t>ETHIQUE</a:t>
            </a:r>
            <a:endParaRPr lang="fr-LU" sz="6000" dirty="0"/>
          </a:p>
        </p:txBody>
      </p:sp>
      <p:sp>
        <p:nvSpPr>
          <p:cNvPr id="26" name="Espace réservé du numéro de diapositive 25"/>
          <p:cNvSpPr>
            <a:spLocks noGrp="1"/>
          </p:cNvSpPr>
          <p:nvPr>
            <p:ph type="sldNum" sz="quarter" idx="12"/>
          </p:nvPr>
        </p:nvSpPr>
        <p:spPr/>
        <p:txBody>
          <a:bodyPr/>
          <a:lstStyle/>
          <a:p>
            <a:fld id="{63EEFF76-B70C-4940-8621-2FD1696FD50B}" type="slidenum">
              <a:rPr lang="fr-LU" smtClean="0"/>
              <a:t>22</a:t>
            </a:fld>
            <a:endParaRPr lang="fr-LU"/>
          </a:p>
        </p:txBody>
      </p:sp>
    </p:spTree>
    <p:extLst>
      <p:ext uri="{BB962C8B-B14F-4D97-AF65-F5344CB8AC3E}">
        <p14:creationId xmlns:p14="http://schemas.microsoft.com/office/powerpoint/2010/main" val="78243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par>
                                <p:cTn id="25" presetID="2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87824" y="1340768"/>
            <a:ext cx="2665834" cy="1107996"/>
          </a:xfrm>
          <a:prstGeom prst="rect">
            <a:avLst/>
          </a:prstGeom>
          <a:noFill/>
          <a:ln w="12700">
            <a:solidFill>
              <a:schemeClr val="tx1"/>
            </a:solidFill>
          </a:ln>
        </p:spPr>
        <p:txBody>
          <a:bodyPr wrap="square" rtlCol="0">
            <a:spAutoFit/>
          </a:bodyPr>
          <a:lstStyle/>
          <a:p>
            <a:pPr algn="ctr"/>
            <a:r>
              <a:rPr lang="fr-LU" sz="6600" dirty="0" smtClean="0"/>
              <a:t>EVA</a:t>
            </a:r>
          </a:p>
        </p:txBody>
      </p:sp>
      <p:sp>
        <p:nvSpPr>
          <p:cNvPr id="4" name="ZoneTexte 3"/>
          <p:cNvSpPr txBox="1"/>
          <p:nvPr/>
        </p:nvSpPr>
        <p:spPr>
          <a:xfrm>
            <a:off x="179512" y="3356992"/>
            <a:ext cx="8792108" cy="769441"/>
          </a:xfrm>
          <a:prstGeom prst="rect">
            <a:avLst/>
          </a:prstGeom>
          <a:noFill/>
        </p:spPr>
        <p:txBody>
          <a:bodyPr wrap="square" rtlCol="0">
            <a:spAutoFit/>
          </a:bodyPr>
          <a:lstStyle/>
          <a:p>
            <a:pPr algn="ctr"/>
            <a:r>
              <a:rPr lang="fr-LU" sz="4400" u="dbl" dirty="0" smtClean="0"/>
              <a:t>Respect de l’éthique pédagogique?</a:t>
            </a:r>
            <a:endParaRPr lang="fr-LU" sz="4400" u="dbl" dirty="0"/>
          </a:p>
        </p:txBody>
      </p:sp>
      <p:sp>
        <p:nvSpPr>
          <p:cNvPr id="7" name="Espace réservé du numéro de diapositive 6"/>
          <p:cNvSpPr>
            <a:spLocks noGrp="1"/>
          </p:cNvSpPr>
          <p:nvPr>
            <p:ph type="sldNum" sz="quarter" idx="12"/>
          </p:nvPr>
        </p:nvSpPr>
        <p:spPr/>
        <p:txBody>
          <a:bodyPr/>
          <a:lstStyle/>
          <a:p>
            <a:fld id="{63EEFF76-B70C-4940-8621-2FD1696FD50B}" type="slidenum">
              <a:rPr lang="fr-LU" smtClean="0"/>
              <a:t>23</a:t>
            </a:fld>
            <a:endParaRPr lang="fr-LU"/>
          </a:p>
        </p:txBody>
      </p:sp>
    </p:spTree>
    <p:extLst>
      <p:ext uri="{BB962C8B-B14F-4D97-AF65-F5344CB8AC3E}">
        <p14:creationId xmlns:p14="http://schemas.microsoft.com/office/powerpoint/2010/main" val="36388225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139952" y="1375556"/>
            <a:ext cx="4318248" cy="938535"/>
          </a:xfrm>
        </p:spPr>
        <p:txBody>
          <a:bodyPr>
            <a:normAutofit/>
          </a:bodyPr>
          <a:lstStyle/>
          <a:p>
            <a:r>
              <a:rPr lang="fr-CH" sz="3600" dirty="0" smtClean="0"/>
              <a:t>des enseignants?</a:t>
            </a:r>
            <a:endParaRPr lang="fr-LU" sz="3600" dirty="0"/>
          </a:p>
        </p:txBody>
      </p:sp>
      <p:sp>
        <p:nvSpPr>
          <p:cNvPr id="4" name="Ellipse 3"/>
          <p:cNvSpPr/>
          <p:nvPr/>
        </p:nvSpPr>
        <p:spPr>
          <a:xfrm>
            <a:off x="755576" y="1124744"/>
            <a:ext cx="3816424"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dirty="0" smtClean="0">
                <a:solidFill>
                  <a:schemeClr val="tx1"/>
                </a:solidFill>
              </a:rPr>
              <a:t>SUPERVISION</a:t>
            </a:r>
            <a:endParaRPr lang="fr-LU" sz="3600" dirty="0">
              <a:solidFill>
                <a:schemeClr val="tx1"/>
              </a:solidFill>
            </a:endParaRPr>
          </a:p>
        </p:txBody>
      </p:sp>
      <p:sp>
        <p:nvSpPr>
          <p:cNvPr id="5" name="ZoneTexte 4"/>
          <p:cNvSpPr txBox="1"/>
          <p:nvPr/>
        </p:nvSpPr>
        <p:spPr>
          <a:xfrm>
            <a:off x="2966140" y="3573016"/>
            <a:ext cx="2665834" cy="1107996"/>
          </a:xfrm>
          <a:prstGeom prst="rect">
            <a:avLst/>
          </a:prstGeom>
          <a:noFill/>
          <a:ln w="12700">
            <a:solidFill>
              <a:schemeClr val="tx1"/>
            </a:solidFill>
          </a:ln>
        </p:spPr>
        <p:txBody>
          <a:bodyPr wrap="square" rtlCol="0">
            <a:spAutoFit/>
          </a:bodyPr>
          <a:lstStyle/>
          <a:p>
            <a:pPr algn="ctr"/>
            <a:r>
              <a:rPr lang="fr-LU" sz="6600" dirty="0" smtClean="0"/>
              <a:t>EVA</a:t>
            </a:r>
          </a:p>
        </p:txBody>
      </p:sp>
      <p:sp>
        <p:nvSpPr>
          <p:cNvPr id="6" name="ZoneTexte 5"/>
          <p:cNvSpPr txBox="1"/>
          <p:nvPr/>
        </p:nvSpPr>
        <p:spPr>
          <a:xfrm>
            <a:off x="6228184" y="4127014"/>
            <a:ext cx="864096" cy="369332"/>
          </a:xfrm>
          <a:prstGeom prst="rect">
            <a:avLst/>
          </a:prstGeom>
          <a:noFill/>
        </p:spPr>
        <p:txBody>
          <a:bodyPr wrap="square" rtlCol="0">
            <a:spAutoFit/>
          </a:bodyPr>
          <a:lstStyle/>
          <a:p>
            <a:r>
              <a:rPr lang="fr-CH" dirty="0" smtClean="0"/>
              <a:t>(13)</a:t>
            </a:r>
            <a:endParaRPr lang="fr-LU" dirty="0"/>
          </a:p>
        </p:txBody>
      </p:sp>
      <p:sp>
        <p:nvSpPr>
          <p:cNvPr id="7" name="Espace réservé du numéro de diapositive 6"/>
          <p:cNvSpPr>
            <a:spLocks noGrp="1"/>
          </p:cNvSpPr>
          <p:nvPr>
            <p:ph type="sldNum" sz="quarter" idx="12"/>
          </p:nvPr>
        </p:nvSpPr>
        <p:spPr/>
        <p:txBody>
          <a:bodyPr/>
          <a:lstStyle/>
          <a:p>
            <a:fld id="{63EEFF76-B70C-4940-8621-2FD1696FD50B}" type="slidenum">
              <a:rPr lang="fr-LU" smtClean="0"/>
              <a:t>24</a:t>
            </a:fld>
            <a:endParaRPr lang="fr-LU"/>
          </a:p>
        </p:txBody>
      </p:sp>
    </p:spTree>
    <p:extLst>
      <p:ext uri="{BB962C8B-B14F-4D97-AF65-F5344CB8AC3E}">
        <p14:creationId xmlns:p14="http://schemas.microsoft.com/office/powerpoint/2010/main" val="1461029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oneTexte 2"/>
          <p:cNvSpPr txBox="1">
            <a:spLocks noChangeArrowheads="1"/>
          </p:cNvSpPr>
          <p:nvPr/>
        </p:nvSpPr>
        <p:spPr bwMode="auto">
          <a:xfrm>
            <a:off x="460773" y="1123950"/>
            <a:ext cx="8392715" cy="34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dirty="0"/>
              <a:t>TITRE:__________________________________________</a:t>
            </a:r>
          </a:p>
          <a:p>
            <a:pPr eaLnBrk="1" hangingPunct="1"/>
            <a:r>
              <a:rPr lang="fr-CH" altLang="fr-FR" sz="1350" dirty="0"/>
              <a:t>Date:__________________________</a:t>
            </a:r>
          </a:p>
          <a:p>
            <a:pPr eaLnBrk="1" hangingPunct="1"/>
            <a:endParaRPr lang="fr-CH" altLang="fr-FR" sz="1350" dirty="0"/>
          </a:p>
          <a:p>
            <a:pPr eaLnBrk="1" hangingPunct="1"/>
            <a:r>
              <a:rPr lang="fr-CH" altLang="fr-FR" sz="1350" dirty="0"/>
              <a:t>Ce qui plaît: </a:t>
            </a:r>
            <a:r>
              <a:rPr lang="fr-CH" altLang="fr-FR" sz="1350" dirty="0">
                <a:sym typeface="Wingdings" panose="05000000000000000000" pitchFamily="2" charset="2"/>
              </a:rPr>
              <a:t></a:t>
            </a:r>
          </a:p>
          <a:p>
            <a:pPr eaLnBrk="1" hangingPunct="1"/>
            <a:r>
              <a:rPr lang="fr-CH" altLang="fr-FR" sz="1350" dirty="0">
                <a:sym typeface="Wingdings" panose="05000000000000000000" pitchFamily="2" charset="2"/>
              </a:rPr>
              <a:t>……………………………………………………………………………………………………………………………………………………………………………………………………………………………………………………………………………………………………………………………………………………………………………………</a:t>
            </a:r>
          </a:p>
          <a:p>
            <a:pPr eaLnBrk="1" hangingPunct="1"/>
            <a:r>
              <a:rPr lang="fr-CH" altLang="fr-FR" sz="1350" dirty="0">
                <a:sym typeface="Wingdings" panose="05000000000000000000" pitchFamily="2" charset="2"/>
              </a:rPr>
              <a:t>Ce qui dérange: </a:t>
            </a:r>
          </a:p>
          <a:p>
            <a:pPr eaLnBrk="1" hangingPunct="1"/>
            <a:r>
              <a:rPr lang="fr-CH" altLang="fr-FR" sz="1350" dirty="0">
                <a:sym typeface="Wingdings" panose="05000000000000000000" pitchFamily="2" charset="2"/>
              </a:rPr>
              <a:t>……………………………………………………………………………………………………………………………………………………………………………………………………………………………………………………………………………………………………………………………………………………………………………………</a:t>
            </a:r>
          </a:p>
          <a:p>
            <a:pPr eaLnBrk="1" hangingPunct="1"/>
            <a:r>
              <a:rPr lang="fr-CH" altLang="fr-FR" sz="1350" dirty="0">
                <a:sym typeface="Wingdings" panose="05000000000000000000" pitchFamily="2" charset="2"/>
              </a:rPr>
              <a:t>Comment améliorer?</a:t>
            </a:r>
          </a:p>
          <a:p>
            <a:pPr eaLnBrk="1" hangingPunct="1"/>
            <a:r>
              <a:rPr lang="fr-CH" altLang="fr-FR" sz="1350" dirty="0">
                <a:sym typeface="Wingdings" panose="05000000000000000000" pitchFamily="2" charset="2"/>
              </a:rPr>
              <a:t>………………………………………………………………………………………………………………………………………………………………………………………………………………………………………………………………………………………………………………</a:t>
            </a:r>
          </a:p>
          <a:p>
            <a:pPr eaLnBrk="1" hangingPunct="1"/>
            <a:r>
              <a:rPr lang="fr-CH" altLang="fr-FR" sz="1500" dirty="0">
                <a:sym typeface="Wingdings" panose="05000000000000000000" pitchFamily="2" charset="2"/>
              </a:rPr>
              <a:t>NOTE: 	/20</a:t>
            </a:r>
          </a:p>
          <a:p>
            <a:pPr eaLnBrk="1" hangingPunct="1"/>
            <a:endParaRPr lang="fr-LU" altLang="fr-FR" sz="1350" dirty="0"/>
          </a:p>
        </p:txBody>
      </p:sp>
      <p:sp>
        <p:nvSpPr>
          <p:cNvPr id="4" name="ZoneTexte 3"/>
          <p:cNvSpPr txBox="1">
            <a:spLocks noChangeArrowheads="1"/>
          </p:cNvSpPr>
          <p:nvPr/>
        </p:nvSpPr>
        <p:spPr bwMode="auto">
          <a:xfrm>
            <a:off x="460773" y="4575297"/>
            <a:ext cx="857011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500" u="sng" dirty="0"/>
              <a:t>Est-ce que l’ETHIQUE PEDAGOGIQUE a été respectée?</a:t>
            </a:r>
          </a:p>
          <a:p>
            <a:pPr eaLnBrk="1" hangingPunct="1"/>
            <a:r>
              <a:rPr lang="fr-CH" altLang="fr-FR" sz="1350" dirty="0"/>
              <a:t>OUI   </a:t>
            </a:r>
            <a:r>
              <a:rPr lang="fr-CH" altLang="fr-FR" sz="1350" dirty="0">
                <a:sym typeface="Wingdings" panose="05000000000000000000" pitchFamily="2" charset="2"/>
              </a:rPr>
              <a:t></a:t>
            </a:r>
          </a:p>
          <a:p>
            <a:pPr eaLnBrk="1" hangingPunct="1"/>
            <a:r>
              <a:rPr lang="fr-CH" altLang="fr-FR" sz="1350" dirty="0">
                <a:sym typeface="Wingdings" panose="05000000000000000000" pitchFamily="2" charset="2"/>
              </a:rPr>
              <a:t>NON 	Si NON: prière d’en référer à votre organisme de regroupement d’internes, ou aux enseignants	</a:t>
            </a:r>
            <a:endParaRPr lang="fr-LU" altLang="fr-FR" sz="1350" dirty="0"/>
          </a:p>
        </p:txBody>
      </p:sp>
      <p:sp>
        <p:nvSpPr>
          <p:cNvPr id="7" name="ZoneTexte 6"/>
          <p:cNvSpPr txBox="1">
            <a:spLocks noChangeArrowheads="1"/>
          </p:cNvSpPr>
          <p:nvPr/>
        </p:nvSpPr>
        <p:spPr bwMode="auto">
          <a:xfrm>
            <a:off x="7369969" y="1123951"/>
            <a:ext cx="8286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200" dirty="0"/>
              <a:t>(</a:t>
            </a:r>
            <a:r>
              <a:rPr lang="fr-CH" altLang="fr-FR" sz="1200" dirty="0" smtClean="0"/>
              <a:t>13)</a:t>
            </a:r>
            <a:endParaRPr lang="fr-LU" altLang="fr-FR" sz="1200" dirty="0"/>
          </a:p>
        </p:txBody>
      </p:sp>
      <p:sp>
        <p:nvSpPr>
          <p:cNvPr id="8" name="Espace réservé du numéro de diapositive 7"/>
          <p:cNvSpPr>
            <a:spLocks noGrp="1"/>
          </p:cNvSpPr>
          <p:nvPr>
            <p:ph type="sldNum" sz="quarter" idx="12"/>
          </p:nvPr>
        </p:nvSpPr>
        <p:spPr/>
        <p:txBody>
          <a:bodyPr/>
          <a:lstStyle/>
          <a:p>
            <a:pPr>
              <a:defRPr/>
            </a:pPr>
            <a:fld id="{1EC12977-A3D7-4D55-A2CE-A028F914A61E}" type="slidenum">
              <a:rPr lang="en-US" smtClean="0"/>
              <a:pPr>
                <a:defRPr/>
              </a:pPr>
              <a:t>25</a:t>
            </a:fld>
            <a:endParaRPr lang="en-US"/>
          </a:p>
        </p:txBody>
      </p:sp>
    </p:spTree>
    <p:extLst>
      <p:ext uri="{BB962C8B-B14F-4D97-AF65-F5344CB8AC3E}">
        <p14:creationId xmlns:p14="http://schemas.microsoft.com/office/powerpoint/2010/main" val="338310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196752"/>
            <a:ext cx="7772400" cy="1470025"/>
          </a:xfrm>
        </p:spPr>
        <p:txBody>
          <a:bodyPr>
            <a:normAutofit/>
          </a:bodyPr>
          <a:lstStyle/>
          <a:p>
            <a:r>
              <a:rPr lang="fr-CH" sz="4000" u="sng" dirty="0" smtClean="0"/>
              <a:t>Regroupement associatif d’internes</a:t>
            </a:r>
            <a:endParaRPr lang="fr-LU" sz="4000" u="sng" dirty="0"/>
          </a:p>
        </p:txBody>
      </p:sp>
      <p:sp>
        <p:nvSpPr>
          <p:cNvPr id="3" name="Sous-titre 2"/>
          <p:cNvSpPr>
            <a:spLocks noGrp="1"/>
          </p:cNvSpPr>
          <p:nvPr>
            <p:ph type="subTitle" idx="1"/>
          </p:nvPr>
        </p:nvSpPr>
        <p:spPr/>
        <p:txBody>
          <a:bodyPr>
            <a:normAutofit/>
          </a:bodyPr>
          <a:lstStyle/>
          <a:p>
            <a:r>
              <a:rPr lang="fr-CH" sz="4000" u="dbl" dirty="0" smtClean="0">
                <a:solidFill>
                  <a:schemeClr val="tx1"/>
                </a:solidFill>
              </a:rPr>
              <a:t>COMITE D’ETHIQUE</a:t>
            </a:r>
            <a:endParaRPr lang="fr-LU" sz="4000" u="dbl" dirty="0">
              <a:solidFill>
                <a:schemeClr val="tx1"/>
              </a:solidFill>
            </a:endParaRPr>
          </a:p>
        </p:txBody>
      </p:sp>
      <p:cxnSp>
        <p:nvCxnSpPr>
          <p:cNvPr id="5" name="Connecteur droit avec flèche 4"/>
          <p:cNvCxnSpPr/>
          <p:nvPr/>
        </p:nvCxnSpPr>
        <p:spPr>
          <a:xfrm>
            <a:off x="4067944" y="2204864"/>
            <a:ext cx="0" cy="18002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4283968" y="2420888"/>
            <a:ext cx="1224136" cy="1107996"/>
          </a:xfrm>
          <a:prstGeom prst="rect">
            <a:avLst/>
          </a:prstGeom>
          <a:noFill/>
        </p:spPr>
        <p:txBody>
          <a:bodyPr wrap="square" rtlCol="0">
            <a:spAutoFit/>
          </a:bodyPr>
          <a:lstStyle/>
          <a:p>
            <a:r>
              <a:rPr lang="fr-CH" sz="6600" dirty="0" smtClean="0"/>
              <a:t>?</a:t>
            </a:r>
            <a:endParaRPr lang="fr-LU" sz="6600" dirty="0"/>
          </a:p>
        </p:txBody>
      </p:sp>
      <p:sp>
        <p:nvSpPr>
          <p:cNvPr id="8" name="Espace réservé du numéro de diapositive 7"/>
          <p:cNvSpPr>
            <a:spLocks noGrp="1"/>
          </p:cNvSpPr>
          <p:nvPr>
            <p:ph type="sldNum" sz="quarter" idx="12"/>
          </p:nvPr>
        </p:nvSpPr>
        <p:spPr/>
        <p:txBody>
          <a:bodyPr/>
          <a:lstStyle/>
          <a:p>
            <a:fld id="{63EEFF76-B70C-4940-8621-2FD1696FD50B}" type="slidenum">
              <a:rPr lang="fr-LU" smtClean="0"/>
              <a:t>26</a:t>
            </a:fld>
            <a:endParaRPr lang="fr-LU"/>
          </a:p>
        </p:txBody>
      </p:sp>
    </p:spTree>
    <p:extLst>
      <p:ext uri="{BB962C8B-B14F-4D97-AF65-F5344CB8AC3E}">
        <p14:creationId xmlns:p14="http://schemas.microsoft.com/office/powerpoint/2010/main" val="2990105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ZoneTexte 2"/>
          <p:cNvSpPr txBox="1">
            <a:spLocks noChangeArrowheads="1"/>
          </p:cNvSpPr>
          <p:nvPr/>
        </p:nvSpPr>
        <p:spPr bwMode="auto">
          <a:xfrm>
            <a:off x="2127756" y="198376"/>
            <a:ext cx="46160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fr-CH" altLang="fr-FR" sz="2400" u="sng" dirty="0"/>
              <a:t>Traitement de la demande</a:t>
            </a:r>
            <a:endParaRPr lang="fr-LU" altLang="fr-FR" sz="2400" u="sng" dirty="0"/>
          </a:p>
        </p:txBody>
      </p:sp>
      <p:sp>
        <p:nvSpPr>
          <p:cNvPr id="31747" name="ZoneTexte 3"/>
          <p:cNvSpPr txBox="1">
            <a:spLocks noChangeArrowheads="1"/>
          </p:cNvSpPr>
          <p:nvPr/>
        </p:nvSpPr>
        <p:spPr bwMode="auto">
          <a:xfrm>
            <a:off x="629842" y="1028700"/>
            <a:ext cx="1955006"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dirty="0"/>
              <a:t>Réceptionner demande</a:t>
            </a:r>
            <a:endParaRPr lang="fr-LU" altLang="fr-FR" sz="1350" dirty="0"/>
          </a:p>
        </p:txBody>
      </p:sp>
      <p:sp>
        <p:nvSpPr>
          <p:cNvPr id="31748" name="ZoneTexte 4"/>
          <p:cNvSpPr txBox="1">
            <a:spLocks noChangeArrowheads="1"/>
          </p:cNvSpPr>
          <p:nvPr/>
        </p:nvSpPr>
        <p:spPr bwMode="auto">
          <a:xfrm>
            <a:off x="629842" y="1541860"/>
            <a:ext cx="1955006"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Anonymiser demande</a:t>
            </a:r>
            <a:endParaRPr lang="fr-LU" altLang="fr-FR" sz="1350"/>
          </a:p>
        </p:txBody>
      </p:sp>
      <p:sp>
        <p:nvSpPr>
          <p:cNvPr id="31749" name="ZoneTexte 5"/>
          <p:cNvSpPr txBox="1">
            <a:spLocks noChangeArrowheads="1"/>
          </p:cNvSpPr>
          <p:nvPr/>
        </p:nvSpPr>
        <p:spPr bwMode="auto">
          <a:xfrm>
            <a:off x="575072" y="2015728"/>
            <a:ext cx="3423843"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Transmettre aux membres internes du Comité</a:t>
            </a:r>
            <a:endParaRPr lang="fr-LU" altLang="fr-FR" sz="1350"/>
          </a:p>
        </p:txBody>
      </p:sp>
      <p:sp>
        <p:nvSpPr>
          <p:cNvPr id="31750" name="ZoneTexte 6"/>
          <p:cNvSpPr txBox="1">
            <a:spLocks noChangeArrowheads="1"/>
          </p:cNvSpPr>
          <p:nvPr/>
        </p:nvSpPr>
        <p:spPr bwMode="auto">
          <a:xfrm>
            <a:off x="553642" y="2507456"/>
            <a:ext cx="2218158"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Vérifier la recevabilité (</a:t>
            </a:r>
            <a:r>
              <a:rPr lang="fr-CH" altLang="fr-FR" sz="1350">
                <a:latin typeface="Vladimir Script"/>
              </a:rPr>
              <a:t>≤ </a:t>
            </a:r>
            <a:r>
              <a:rPr lang="fr-CH" altLang="fr-FR" sz="1350"/>
              <a:t>3j)</a:t>
            </a:r>
            <a:endParaRPr lang="fr-LU" altLang="fr-FR" sz="1350"/>
          </a:p>
        </p:txBody>
      </p:sp>
      <p:sp>
        <p:nvSpPr>
          <p:cNvPr id="31751" name="ZoneTexte 7"/>
          <p:cNvSpPr txBox="1">
            <a:spLocks noChangeArrowheads="1"/>
          </p:cNvSpPr>
          <p:nvPr/>
        </p:nvSpPr>
        <p:spPr bwMode="auto">
          <a:xfrm>
            <a:off x="725091" y="3650456"/>
            <a:ext cx="1694259"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Analyser la demande</a:t>
            </a:r>
            <a:endParaRPr lang="fr-LU" altLang="fr-FR" sz="1350"/>
          </a:p>
        </p:txBody>
      </p:sp>
      <p:sp>
        <p:nvSpPr>
          <p:cNvPr id="31752" name="ZoneTexte 8"/>
          <p:cNvSpPr txBox="1">
            <a:spLocks noChangeArrowheads="1"/>
          </p:cNvSpPr>
          <p:nvPr/>
        </p:nvSpPr>
        <p:spPr bwMode="auto">
          <a:xfrm>
            <a:off x="885824" y="4054078"/>
            <a:ext cx="1597943"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Avis d’orientation</a:t>
            </a:r>
            <a:endParaRPr lang="fr-LU" altLang="fr-FR" sz="1350"/>
          </a:p>
        </p:txBody>
      </p:sp>
      <p:sp>
        <p:nvSpPr>
          <p:cNvPr id="31753" name="ZoneTexte 9"/>
          <p:cNvSpPr txBox="1">
            <a:spLocks noChangeArrowheads="1"/>
          </p:cNvSpPr>
          <p:nvPr/>
        </p:nvSpPr>
        <p:spPr bwMode="auto">
          <a:xfrm>
            <a:off x="962025" y="4531519"/>
            <a:ext cx="1053704" cy="3000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Transmettre </a:t>
            </a:r>
            <a:endParaRPr lang="fr-LU" altLang="fr-FR" sz="1350"/>
          </a:p>
        </p:txBody>
      </p:sp>
      <p:sp>
        <p:nvSpPr>
          <p:cNvPr id="11" name="Losange 10"/>
          <p:cNvSpPr/>
          <p:nvPr/>
        </p:nvSpPr>
        <p:spPr>
          <a:xfrm>
            <a:off x="1141810" y="2934891"/>
            <a:ext cx="931069" cy="542925"/>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CH" sz="1350" dirty="0">
                <a:solidFill>
                  <a:schemeClr val="tx1"/>
                </a:solidFill>
              </a:rPr>
              <a:t>OUI</a:t>
            </a:r>
            <a:endParaRPr lang="fr-LU" sz="1350" dirty="0">
              <a:solidFill>
                <a:schemeClr val="tx1"/>
              </a:solidFill>
            </a:endParaRPr>
          </a:p>
        </p:txBody>
      </p:sp>
      <p:sp>
        <p:nvSpPr>
          <p:cNvPr id="31755" name="ZoneTexte 11"/>
          <p:cNvSpPr txBox="1">
            <a:spLocks noChangeArrowheads="1"/>
          </p:cNvSpPr>
          <p:nvPr/>
        </p:nvSpPr>
        <p:spPr bwMode="auto">
          <a:xfrm>
            <a:off x="6799986" y="410453"/>
            <a:ext cx="12180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200" dirty="0"/>
              <a:t>(d’après (</a:t>
            </a:r>
            <a:r>
              <a:rPr lang="fr-CH" altLang="fr-FR" sz="1200" dirty="0" smtClean="0"/>
              <a:t>14))</a:t>
            </a:r>
            <a:endParaRPr lang="fr-LU" altLang="fr-FR" sz="1200" dirty="0"/>
          </a:p>
        </p:txBody>
      </p:sp>
      <p:sp>
        <p:nvSpPr>
          <p:cNvPr id="13" name="Losange 12"/>
          <p:cNvSpPr/>
          <p:nvPr/>
        </p:nvSpPr>
        <p:spPr>
          <a:xfrm>
            <a:off x="4356954" y="2293144"/>
            <a:ext cx="1136197" cy="730859"/>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CH" sz="1350" dirty="0">
                <a:solidFill>
                  <a:schemeClr val="tx1"/>
                </a:solidFill>
              </a:rPr>
              <a:t>NON</a:t>
            </a:r>
            <a:endParaRPr lang="fr-LU" sz="1350" dirty="0">
              <a:solidFill>
                <a:schemeClr val="tx1"/>
              </a:solidFill>
            </a:endParaRPr>
          </a:p>
        </p:txBody>
      </p:sp>
      <p:sp>
        <p:nvSpPr>
          <p:cNvPr id="31757" name="ZoneTexte 13"/>
          <p:cNvSpPr txBox="1">
            <a:spLocks noChangeArrowheads="1"/>
          </p:cNvSpPr>
          <p:nvPr/>
        </p:nvSpPr>
        <p:spPr bwMode="auto">
          <a:xfrm>
            <a:off x="4932040" y="3225274"/>
            <a:ext cx="2278856" cy="5078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Envoyer courrier de réponse au demandeur (</a:t>
            </a:r>
            <a:r>
              <a:rPr lang="fr-CH" altLang="fr-FR" sz="1350">
                <a:latin typeface="Vladimir Script"/>
              </a:rPr>
              <a:t>≤ </a:t>
            </a:r>
            <a:r>
              <a:rPr lang="fr-CH" altLang="fr-FR" sz="1350"/>
              <a:t>5j)</a:t>
            </a:r>
            <a:endParaRPr lang="fr-LU" altLang="fr-FR" sz="1350"/>
          </a:p>
        </p:txBody>
      </p:sp>
      <p:sp>
        <p:nvSpPr>
          <p:cNvPr id="31758" name="ZoneTexte 14"/>
          <p:cNvSpPr txBox="1">
            <a:spLocks noChangeArrowheads="1"/>
          </p:cNvSpPr>
          <p:nvPr/>
        </p:nvSpPr>
        <p:spPr bwMode="auto">
          <a:xfrm>
            <a:off x="6949679" y="4044554"/>
            <a:ext cx="1044178" cy="5078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Elaborer un </a:t>
            </a:r>
          </a:p>
          <a:p>
            <a:pPr eaLnBrk="1" hangingPunct="1"/>
            <a:r>
              <a:rPr lang="fr-CH" altLang="fr-FR" sz="1350"/>
              <a:t>bilan annuel</a:t>
            </a:r>
            <a:endParaRPr lang="fr-LU" altLang="fr-FR" sz="1350"/>
          </a:p>
        </p:txBody>
      </p:sp>
      <p:sp>
        <p:nvSpPr>
          <p:cNvPr id="31761" name="ZoneTexte 17"/>
          <p:cNvSpPr txBox="1">
            <a:spLocks noChangeArrowheads="1"/>
          </p:cNvSpPr>
          <p:nvPr/>
        </p:nvSpPr>
        <p:spPr bwMode="auto">
          <a:xfrm>
            <a:off x="359568" y="4999435"/>
            <a:ext cx="1204913" cy="71558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r-CH" altLang="fr-FR" sz="1350"/>
              <a:t>regroupement</a:t>
            </a:r>
          </a:p>
          <a:p>
            <a:pPr eaLnBrk="1" hangingPunct="1"/>
            <a:r>
              <a:rPr lang="fr-CH" altLang="fr-FR" sz="1350"/>
              <a:t>associatif</a:t>
            </a:r>
          </a:p>
          <a:p>
            <a:pPr eaLnBrk="1" hangingPunct="1"/>
            <a:r>
              <a:rPr lang="fr-CH" altLang="fr-FR" sz="1350"/>
              <a:t>d’internes</a:t>
            </a:r>
            <a:endParaRPr lang="fr-LU" altLang="fr-FR" sz="1350"/>
          </a:p>
        </p:txBody>
      </p:sp>
      <p:sp>
        <p:nvSpPr>
          <p:cNvPr id="20" name="ZoneTexte 19"/>
          <p:cNvSpPr txBox="1"/>
          <p:nvPr/>
        </p:nvSpPr>
        <p:spPr>
          <a:xfrm>
            <a:off x="1783358" y="5022365"/>
            <a:ext cx="1007269" cy="300082"/>
          </a:xfrm>
          <a:prstGeom prst="rect">
            <a:avLst/>
          </a:prstGeom>
          <a:noFill/>
          <a:ln>
            <a:solidFill>
              <a:schemeClr val="tx1"/>
            </a:solidFill>
          </a:ln>
        </p:spPr>
        <p:txBody>
          <a:bodyPr>
            <a:spAutoFit/>
          </a:bodyPr>
          <a:lstStyle/>
          <a:p>
            <a:pPr>
              <a:defRPr/>
            </a:pPr>
            <a:r>
              <a:rPr lang="fr-CH" sz="1350" u="dbl" dirty="0"/>
              <a:t>enseignant</a:t>
            </a:r>
            <a:endParaRPr lang="fr-LU" sz="1350" u="dbl" dirty="0"/>
          </a:p>
        </p:txBody>
      </p:sp>
      <p:cxnSp>
        <p:nvCxnSpPr>
          <p:cNvPr id="22" name="Connecteur droit avec flèche 21"/>
          <p:cNvCxnSpPr>
            <a:stCxn id="31747" idx="2"/>
            <a:endCxn id="31748" idx="0"/>
          </p:cNvCxnSpPr>
          <p:nvPr/>
        </p:nvCxnSpPr>
        <p:spPr>
          <a:xfrm>
            <a:off x="1607345" y="1328782"/>
            <a:ext cx="0" cy="2130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31748" idx="2"/>
          </p:cNvCxnSpPr>
          <p:nvPr/>
        </p:nvCxnSpPr>
        <p:spPr>
          <a:xfrm>
            <a:off x="1607345" y="1841942"/>
            <a:ext cx="0" cy="1737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1596636" y="2315810"/>
            <a:ext cx="8942" cy="1916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1607344" y="2811066"/>
            <a:ext cx="0" cy="1512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stCxn id="11" idx="2"/>
          </p:cNvCxnSpPr>
          <p:nvPr/>
        </p:nvCxnSpPr>
        <p:spPr>
          <a:xfrm>
            <a:off x="1607344" y="3477817"/>
            <a:ext cx="0" cy="172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stCxn id="31751" idx="2"/>
          </p:cNvCxnSpPr>
          <p:nvPr/>
        </p:nvCxnSpPr>
        <p:spPr>
          <a:xfrm flipH="1">
            <a:off x="1571625" y="3950538"/>
            <a:ext cx="596" cy="1297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a:off x="1581150" y="4357688"/>
            <a:ext cx="0" cy="171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flipH="1">
            <a:off x="1174282" y="4841126"/>
            <a:ext cx="379296" cy="144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a:off x="1577759" y="4841126"/>
            <a:ext cx="301823" cy="167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47"/>
          <p:cNvCxnSpPr>
            <a:stCxn id="31750" idx="3"/>
            <a:endCxn id="13" idx="1"/>
          </p:cNvCxnSpPr>
          <p:nvPr/>
        </p:nvCxnSpPr>
        <p:spPr>
          <a:xfrm>
            <a:off x="2771800" y="2657497"/>
            <a:ext cx="1585154" cy="10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cteur droit 49"/>
          <p:cNvCxnSpPr>
            <a:stCxn id="13" idx="3"/>
          </p:cNvCxnSpPr>
          <p:nvPr/>
        </p:nvCxnSpPr>
        <p:spPr>
          <a:xfrm flipV="1">
            <a:off x="5493151" y="2657497"/>
            <a:ext cx="358039" cy="10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a:off x="5851190" y="2657497"/>
            <a:ext cx="0" cy="5403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Espace réservé du numéro de diapositive 52"/>
          <p:cNvSpPr>
            <a:spLocks noGrp="1"/>
          </p:cNvSpPr>
          <p:nvPr>
            <p:ph type="sldNum" sz="quarter" idx="12"/>
          </p:nvPr>
        </p:nvSpPr>
        <p:spPr/>
        <p:txBody>
          <a:bodyPr/>
          <a:lstStyle/>
          <a:p>
            <a:pPr>
              <a:defRPr/>
            </a:pPr>
            <a:fld id="{F049327C-A6FD-482D-BFC2-079D976C5B75}" type="slidenum">
              <a:rPr lang="en-US" smtClean="0"/>
              <a:pPr>
                <a:defRPr/>
              </a:pPr>
              <a:t>27</a:t>
            </a:fld>
            <a:endParaRPr lang="en-US"/>
          </a:p>
        </p:txBody>
      </p:sp>
    </p:spTree>
    <p:extLst>
      <p:ext uri="{BB962C8B-B14F-4D97-AF65-F5344CB8AC3E}">
        <p14:creationId xmlns:p14="http://schemas.microsoft.com/office/powerpoint/2010/main" val="35194427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15616" y="1268759"/>
            <a:ext cx="1584176" cy="769441"/>
          </a:xfrm>
          <a:prstGeom prst="rect">
            <a:avLst/>
          </a:prstGeom>
          <a:noFill/>
          <a:ln w="12700">
            <a:solidFill>
              <a:schemeClr val="tx1"/>
            </a:solidFill>
          </a:ln>
        </p:spPr>
        <p:txBody>
          <a:bodyPr wrap="square" rtlCol="0">
            <a:spAutoFit/>
          </a:bodyPr>
          <a:lstStyle/>
          <a:p>
            <a:pPr algn="ctr"/>
            <a:r>
              <a:rPr lang="fr-LU" sz="4400" dirty="0" smtClean="0"/>
              <a:t>EVA</a:t>
            </a:r>
          </a:p>
        </p:txBody>
      </p:sp>
      <p:sp>
        <p:nvSpPr>
          <p:cNvPr id="3" name="ZoneTexte 2"/>
          <p:cNvSpPr txBox="1"/>
          <p:nvPr/>
        </p:nvSpPr>
        <p:spPr>
          <a:xfrm>
            <a:off x="2733614" y="1268758"/>
            <a:ext cx="2160240" cy="769441"/>
          </a:xfrm>
          <a:prstGeom prst="rect">
            <a:avLst/>
          </a:prstGeom>
          <a:noFill/>
        </p:spPr>
        <p:txBody>
          <a:bodyPr wrap="square" rtlCol="0">
            <a:spAutoFit/>
          </a:bodyPr>
          <a:lstStyle/>
          <a:p>
            <a:r>
              <a:rPr lang="fr-CH" sz="4400" dirty="0"/>
              <a:t>e</a:t>
            </a:r>
            <a:r>
              <a:rPr lang="fr-CH" sz="4400" dirty="0" smtClean="0"/>
              <a:t>n aval:</a:t>
            </a:r>
            <a:endParaRPr lang="fr-LU" sz="4400" dirty="0"/>
          </a:p>
        </p:txBody>
      </p:sp>
      <p:sp>
        <p:nvSpPr>
          <p:cNvPr id="4" name="ZoneTexte 3"/>
          <p:cNvSpPr txBox="1"/>
          <p:nvPr/>
        </p:nvSpPr>
        <p:spPr>
          <a:xfrm>
            <a:off x="7164288" y="1268758"/>
            <a:ext cx="648072" cy="369332"/>
          </a:xfrm>
          <a:prstGeom prst="rect">
            <a:avLst/>
          </a:prstGeom>
          <a:noFill/>
        </p:spPr>
        <p:txBody>
          <a:bodyPr wrap="square" rtlCol="0">
            <a:spAutoFit/>
          </a:bodyPr>
          <a:lstStyle/>
          <a:p>
            <a:r>
              <a:rPr lang="fr-CH" dirty="0" smtClean="0"/>
              <a:t>(13)</a:t>
            </a:r>
            <a:endParaRPr lang="fr-LU" dirty="0"/>
          </a:p>
        </p:txBody>
      </p:sp>
      <p:sp>
        <p:nvSpPr>
          <p:cNvPr id="5" name="ZoneTexte 4"/>
          <p:cNvSpPr txBox="1"/>
          <p:nvPr/>
        </p:nvSpPr>
        <p:spPr>
          <a:xfrm>
            <a:off x="1907704" y="2492896"/>
            <a:ext cx="5976664" cy="2246769"/>
          </a:xfrm>
          <a:prstGeom prst="rect">
            <a:avLst/>
          </a:prstGeom>
          <a:noFill/>
        </p:spPr>
        <p:txBody>
          <a:bodyPr wrap="square" rtlCol="0">
            <a:spAutoFit/>
          </a:bodyPr>
          <a:lstStyle/>
          <a:p>
            <a:pPr marL="457200" indent="-457200">
              <a:buFont typeface="Wingdings" panose="05000000000000000000" pitchFamily="2" charset="2"/>
              <a:buChar char="q"/>
            </a:pPr>
            <a:r>
              <a:rPr lang="fr-CH" sz="2800" dirty="0" smtClean="0"/>
              <a:t>évaluation des enseignements?</a:t>
            </a:r>
          </a:p>
          <a:p>
            <a:pPr marL="457200" indent="-457200">
              <a:buFont typeface="Wingdings" panose="05000000000000000000" pitchFamily="2" charset="2"/>
              <a:buChar char="q"/>
            </a:pPr>
            <a:r>
              <a:rPr lang="fr-CH" sz="2800" dirty="0" smtClean="0"/>
              <a:t>évaluations des résultats?</a:t>
            </a:r>
          </a:p>
          <a:p>
            <a:pPr marL="457200" indent="-457200">
              <a:buFont typeface="Wingdings" panose="05000000000000000000" pitchFamily="2" charset="2"/>
              <a:buChar char="q"/>
            </a:pPr>
            <a:r>
              <a:rPr lang="fr-CH" sz="2800" dirty="0" smtClean="0"/>
              <a:t>recensement présences aux cours?</a:t>
            </a:r>
          </a:p>
          <a:p>
            <a:pPr marL="457200" indent="-457200">
              <a:buFont typeface="Wingdings" panose="05000000000000000000" pitchFamily="2" charset="2"/>
              <a:buChar char="q"/>
            </a:pPr>
            <a:r>
              <a:rPr lang="fr-CH" sz="2800" dirty="0"/>
              <a:t>r</a:t>
            </a:r>
            <a:r>
              <a:rPr lang="fr-CH" sz="2800" dirty="0" smtClean="0"/>
              <a:t>ecensement FMS?</a:t>
            </a:r>
          </a:p>
          <a:p>
            <a:pPr marL="457200" indent="-457200">
              <a:buFont typeface="Wingdings" panose="05000000000000000000" pitchFamily="2" charset="2"/>
              <a:buChar char="q"/>
            </a:pPr>
            <a:r>
              <a:rPr lang="fr-CH" sz="2800" dirty="0" smtClean="0"/>
              <a:t>enquêtes qualité?</a:t>
            </a:r>
            <a:endParaRPr lang="fr-LU" sz="2800" dirty="0"/>
          </a:p>
        </p:txBody>
      </p:sp>
      <p:sp>
        <p:nvSpPr>
          <p:cNvPr id="6" name="Espace réservé du numéro de diapositive 5"/>
          <p:cNvSpPr>
            <a:spLocks noGrp="1"/>
          </p:cNvSpPr>
          <p:nvPr>
            <p:ph type="sldNum" sz="quarter" idx="12"/>
          </p:nvPr>
        </p:nvSpPr>
        <p:spPr/>
        <p:txBody>
          <a:bodyPr/>
          <a:lstStyle/>
          <a:p>
            <a:fld id="{63EEFF76-B70C-4940-8621-2FD1696FD50B}" type="slidenum">
              <a:rPr lang="fr-LU" smtClean="0"/>
              <a:t>28</a:t>
            </a:fld>
            <a:endParaRPr lang="fr-LU"/>
          </a:p>
        </p:txBody>
      </p:sp>
    </p:spTree>
    <p:extLst>
      <p:ext uri="{BB962C8B-B14F-4D97-AF65-F5344CB8AC3E}">
        <p14:creationId xmlns:p14="http://schemas.microsoft.com/office/powerpoint/2010/main" val="13705885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772400" cy="1470025"/>
          </a:xfrm>
        </p:spPr>
        <p:txBody>
          <a:bodyPr>
            <a:noAutofit/>
          </a:bodyPr>
          <a:lstStyle/>
          <a:p>
            <a:r>
              <a:rPr lang="fr-CH" sz="8800" b="1" u="sng" dirty="0" smtClean="0"/>
              <a:t>merci</a:t>
            </a:r>
            <a:r>
              <a:rPr lang="fr-CH" sz="8800" b="1" dirty="0" smtClean="0"/>
              <a:t> !</a:t>
            </a:r>
            <a:endParaRPr lang="fr-LU" sz="8800" b="1" dirty="0"/>
          </a:p>
        </p:txBody>
      </p:sp>
      <p:sp>
        <p:nvSpPr>
          <p:cNvPr id="3" name="Sous-titre 2"/>
          <p:cNvSpPr>
            <a:spLocks noGrp="1"/>
          </p:cNvSpPr>
          <p:nvPr>
            <p:ph type="subTitle" idx="1"/>
          </p:nvPr>
        </p:nvSpPr>
        <p:spPr>
          <a:xfrm>
            <a:off x="395536" y="3140968"/>
            <a:ext cx="8208912" cy="2304256"/>
          </a:xfrm>
        </p:spPr>
        <p:txBody>
          <a:bodyPr>
            <a:noAutofit/>
          </a:bodyPr>
          <a:lstStyle/>
          <a:p>
            <a:r>
              <a:rPr lang="fr-CH" sz="4000" dirty="0" smtClean="0">
                <a:solidFill>
                  <a:schemeClr val="tx1"/>
                </a:solidFill>
              </a:rPr>
              <a:t>www.cirk.lu</a:t>
            </a:r>
            <a:endParaRPr lang="fr-CH" sz="4000" dirty="0">
              <a:solidFill>
                <a:schemeClr val="tx1"/>
              </a:solidFill>
            </a:endParaRPr>
          </a:p>
          <a:p>
            <a:r>
              <a:rPr lang="fr-CH" sz="4000" dirty="0" smtClean="0">
                <a:solidFill>
                  <a:schemeClr val="tx1"/>
                </a:solidFill>
              </a:rPr>
              <a:t>ameli@pt.lu</a:t>
            </a:r>
          </a:p>
          <a:p>
            <a:r>
              <a:rPr lang="fr-LU" sz="4000" dirty="0">
                <a:solidFill>
                  <a:schemeClr val="tx1"/>
                </a:solidFill>
              </a:rPr>
              <a:t>r</a:t>
            </a:r>
            <a:r>
              <a:rPr lang="fr-LU" sz="4000" dirty="0" smtClean="0">
                <a:solidFill>
                  <a:schemeClr val="tx1"/>
                </a:solidFill>
              </a:rPr>
              <a:t>aphael.fr@infonie.fr</a:t>
            </a:r>
            <a:endParaRPr lang="fr-LU" sz="4000" dirty="0">
              <a:solidFill>
                <a:schemeClr val="tx1"/>
              </a:solidFill>
            </a:endParaRPr>
          </a:p>
        </p:txBody>
      </p:sp>
      <p:sp>
        <p:nvSpPr>
          <p:cNvPr id="4" name="Espace réservé du numéro de diapositive 3"/>
          <p:cNvSpPr>
            <a:spLocks noGrp="1"/>
          </p:cNvSpPr>
          <p:nvPr>
            <p:ph type="sldNum" sz="quarter" idx="12"/>
          </p:nvPr>
        </p:nvSpPr>
        <p:spPr/>
        <p:txBody>
          <a:bodyPr/>
          <a:lstStyle/>
          <a:p>
            <a:fld id="{63EEFF76-B70C-4940-8621-2FD1696FD50B}" type="slidenum">
              <a:rPr lang="fr-LU" smtClean="0"/>
              <a:t>29</a:t>
            </a:fld>
            <a:endParaRPr lang="fr-LU"/>
          </a:p>
        </p:txBody>
      </p:sp>
    </p:spTree>
    <p:extLst>
      <p:ext uri="{BB962C8B-B14F-4D97-AF65-F5344CB8AC3E}">
        <p14:creationId xmlns:p14="http://schemas.microsoft.com/office/powerpoint/2010/main" val="1866221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405419" y="1296537"/>
            <a:ext cx="4398830" cy="707886"/>
          </a:xfrm>
          <a:prstGeom prst="rect">
            <a:avLst/>
          </a:prstGeom>
          <a:noFill/>
        </p:spPr>
        <p:txBody>
          <a:bodyPr wrap="square" rtlCol="0">
            <a:spAutoFit/>
          </a:bodyPr>
          <a:lstStyle/>
          <a:p>
            <a:r>
              <a:rPr lang="fr-CH" sz="4000" u="dbl" dirty="0" smtClean="0"/>
              <a:t>Ne pas MALTRAITER</a:t>
            </a:r>
            <a:endParaRPr lang="fr-LU" sz="4000" u="dbl" dirty="0"/>
          </a:p>
        </p:txBody>
      </p:sp>
      <p:sp>
        <p:nvSpPr>
          <p:cNvPr id="4" name="ZoneTexte 3"/>
          <p:cNvSpPr txBox="1"/>
          <p:nvPr/>
        </p:nvSpPr>
        <p:spPr>
          <a:xfrm>
            <a:off x="2518012" y="3575714"/>
            <a:ext cx="3613245" cy="707886"/>
          </a:xfrm>
          <a:prstGeom prst="rect">
            <a:avLst/>
          </a:prstGeom>
          <a:noFill/>
        </p:spPr>
        <p:txBody>
          <a:bodyPr wrap="square" rtlCol="0">
            <a:spAutoFit/>
          </a:bodyPr>
          <a:lstStyle/>
          <a:p>
            <a:pPr algn="ctr"/>
            <a:r>
              <a:rPr lang="fr-CH" sz="4000" u="sng" dirty="0" smtClean="0"/>
              <a:t>Perpétuation</a:t>
            </a:r>
            <a:endParaRPr lang="fr-LU" sz="4000" u="sng" dirty="0"/>
          </a:p>
        </p:txBody>
      </p:sp>
      <p:cxnSp>
        <p:nvCxnSpPr>
          <p:cNvPr id="6" name="Connecteur droit avec flèche 5"/>
          <p:cNvCxnSpPr>
            <a:endCxn id="4" idx="0"/>
          </p:cNvCxnSpPr>
          <p:nvPr/>
        </p:nvCxnSpPr>
        <p:spPr>
          <a:xfrm>
            <a:off x="4324634" y="2004424"/>
            <a:ext cx="0" cy="1571291"/>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6254086" y="4283600"/>
            <a:ext cx="2006221" cy="338554"/>
          </a:xfrm>
          <a:prstGeom prst="rect">
            <a:avLst/>
          </a:prstGeom>
          <a:noFill/>
        </p:spPr>
        <p:txBody>
          <a:bodyPr wrap="square" rtlCol="0">
            <a:spAutoFit/>
          </a:bodyPr>
          <a:lstStyle/>
          <a:p>
            <a:r>
              <a:rPr lang="fr-CH" sz="1600" dirty="0" smtClean="0"/>
              <a:t>(D. ROYNET) (3)</a:t>
            </a:r>
            <a:endParaRPr lang="fr-LU" sz="1600" dirty="0"/>
          </a:p>
        </p:txBody>
      </p:sp>
      <p:sp>
        <p:nvSpPr>
          <p:cNvPr id="5" name="Espace réservé du numéro de diapositive 4"/>
          <p:cNvSpPr>
            <a:spLocks noGrp="1"/>
          </p:cNvSpPr>
          <p:nvPr>
            <p:ph type="sldNum" sz="quarter" idx="12"/>
          </p:nvPr>
        </p:nvSpPr>
        <p:spPr/>
        <p:txBody>
          <a:bodyPr/>
          <a:lstStyle/>
          <a:p>
            <a:fld id="{63EEFF76-B70C-4940-8621-2FD1696FD50B}" type="slidenum">
              <a:rPr lang="fr-LU" smtClean="0"/>
              <a:t>3</a:t>
            </a:fld>
            <a:endParaRPr lang="fr-LU"/>
          </a:p>
        </p:txBody>
      </p:sp>
    </p:spTree>
    <p:extLst>
      <p:ext uri="{BB962C8B-B14F-4D97-AF65-F5344CB8AC3E}">
        <p14:creationId xmlns:p14="http://schemas.microsoft.com/office/powerpoint/2010/main" val="52729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43808" y="184284"/>
            <a:ext cx="2808312" cy="584775"/>
          </a:xfrm>
          <a:prstGeom prst="rect">
            <a:avLst/>
          </a:prstGeom>
          <a:noFill/>
          <a:ln>
            <a:solidFill>
              <a:schemeClr val="tx1"/>
            </a:solidFill>
          </a:ln>
        </p:spPr>
        <p:txBody>
          <a:bodyPr wrap="square" rtlCol="0">
            <a:spAutoFit/>
          </a:bodyPr>
          <a:lstStyle/>
          <a:p>
            <a:pPr algn="ctr"/>
            <a:r>
              <a:rPr lang="fr-CH" sz="3200" dirty="0" smtClean="0"/>
              <a:t>REFERENCES</a:t>
            </a:r>
            <a:endParaRPr lang="fr-LU" sz="3200" dirty="0"/>
          </a:p>
        </p:txBody>
      </p:sp>
      <p:sp>
        <p:nvSpPr>
          <p:cNvPr id="3" name="ZoneTexte 2"/>
          <p:cNvSpPr txBox="1"/>
          <p:nvPr/>
        </p:nvSpPr>
        <p:spPr>
          <a:xfrm>
            <a:off x="251520" y="1124744"/>
            <a:ext cx="8640960" cy="5509200"/>
          </a:xfrm>
          <a:prstGeom prst="rect">
            <a:avLst/>
          </a:prstGeom>
          <a:noFill/>
        </p:spPr>
        <p:txBody>
          <a:bodyPr wrap="square" rtlCol="0">
            <a:spAutoFit/>
          </a:bodyPr>
          <a:lstStyle/>
          <a:p>
            <a:pPr marL="457200" indent="-457200">
              <a:buFont typeface="+mj-lt"/>
              <a:buAutoNum type="arabicParenR"/>
            </a:pPr>
            <a:r>
              <a:rPr lang="fr-CH" sz="2200" dirty="0" smtClean="0"/>
              <a:t>TABOURING P, AUBART M, HAAS N, LENERS JC, RAPHAEL F, RAUSCH S: </a:t>
            </a:r>
            <a:r>
              <a:rPr lang="fr-CH" sz="2200" dirty="0" err="1" smtClean="0"/>
              <a:t>Teaching</a:t>
            </a:r>
            <a:r>
              <a:rPr lang="fr-CH" sz="2200" dirty="0" smtClean="0"/>
              <a:t> </a:t>
            </a:r>
            <a:r>
              <a:rPr lang="fr-CH" sz="2200" dirty="0" err="1" smtClean="0"/>
              <a:t>with</a:t>
            </a:r>
            <a:r>
              <a:rPr lang="fr-CH" sz="2200" dirty="0" smtClean="0"/>
              <a:t> </a:t>
            </a:r>
            <a:r>
              <a:rPr lang="fr-CH" sz="2200" dirty="0" err="1" smtClean="0"/>
              <a:t>heads</a:t>
            </a:r>
            <a:r>
              <a:rPr lang="fr-CH" sz="2200" dirty="0" smtClean="0"/>
              <a:t> and </a:t>
            </a:r>
            <a:r>
              <a:rPr lang="fr-CH" sz="2200" dirty="0" err="1" smtClean="0"/>
              <a:t>hearts</a:t>
            </a:r>
            <a:r>
              <a:rPr lang="fr-CH" sz="2200" dirty="0" smtClean="0"/>
              <a:t> – The </a:t>
            </a:r>
            <a:r>
              <a:rPr lang="fr-CH" sz="2200" dirty="0" err="1" smtClean="0"/>
              <a:t>ethical</a:t>
            </a:r>
            <a:r>
              <a:rPr lang="fr-CH" sz="2200" dirty="0" smtClean="0"/>
              <a:t> </a:t>
            </a:r>
            <a:r>
              <a:rPr lang="fr-CH" sz="2200" dirty="0" err="1" smtClean="0"/>
              <a:t>way</a:t>
            </a:r>
            <a:r>
              <a:rPr lang="fr-CH" sz="2200" dirty="0" smtClean="0"/>
              <a:t> of </a:t>
            </a:r>
            <a:r>
              <a:rPr lang="fr-CH" sz="2200" dirty="0" err="1" smtClean="0"/>
              <a:t>teaching</a:t>
            </a:r>
            <a:r>
              <a:rPr lang="fr-CH" sz="2200" dirty="0" smtClean="0"/>
              <a:t>. Workshop Oral </a:t>
            </a:r>
            <a:r>
              <a:rPr lang="fr-CH" sz="2200" dirty="0" err="1" smtClean="0"/>
              <a:t>Presentation</a:t>
            </a:r>
            <a:r>
              <a:rPr lang="fr-CH" sz="2200" dirty="0" smtClean="0"/>
              <a:t> WONCA </a:t>
            </a:r>
            <a:r>
              <a:rPr lang="fr-CH" sz="2200" dirty="0" err="1" smtClean="0"/>
              <a:t>Copenhagen-Denmark</a:t>
            </a:r>
            <a:r>
              <a:rPr lang="fr-CH" sz="2200" dirty="0" smtClean="0"/>
              <a:t> 16.06.2016</a:t>
            </a:r>
          </a:p>
          <a:p>
            <a:pPr marL="457200" indent="-457200">
              <a:buFont typeface="+mj-lt"/>
              <a:buAutoNum type="arabicParenR"/>
            </a:pPr>
            <a:r>
              <a:rPr lang="fr-CH" sz="2200" dirty="0" smtClean="0"/>
              <a:t>TABOURING P: De l’enseignement de l’éthique à l’éthique d’enseignement. Atelier Congrès CNGE Grenoble 23.11.2016</a:t>
            </a:r>
          </a:p>
          <a:p>
            <a:pPr marL="457200" indent="-457200">
              <a:buFont typeface="+mj-lt"/>
              <a:buAutoNum type="arabicParenR"/>
            </a:pPr>
            <a:r>
              <a:rPr lang="fr-CH" sz="2200" dirty="0" smtClean="0"/>
              <a:t>LEVEQUE M, MINGUET C, PAUR H, PAUR I, RAUSCH S, ROYNET D, TABOURING P: Réflexions «Spécialité MG/pédagogie MG», document interne au C.I.R.K. (Cercle International Robert Kraus), Mondorf-les-Bains 23.10.2010</a:t>
            </a:r>
          </a:p>
          <a:p>
            <a:pPr marL="457200" indent="-457200">
              <a:buFont typeface="+mj-lt"/>
              <a:buAutoNum type="arabicParenR"/>
            </a:pPr>
            <a:r>
              <a:rPr lang="fr-CH" sz="2200" dirty="0" smtClean="0"/>
              <a:t>ADAM JL, SIDO L: De l’observation à l’autonomie. Séminaire de formation pédagogique, Nancy 04.10.2008</a:t>
            </a:r>
          </a:p>
          <a:p>
            <a:pPr marL="457200" indent="-457200">
              <a:buFont typeface="+mj-lt"/>
              <a:buAutoNum type="arabicParenR"/>
            </a:pPr>
            <a:r>
              <a:rPr lang="fr-CH" sz="2200" dirty="0" smtClean="0"/>
              <a:t>TABOURING P, HALSDORF M: Les violences au travail. Conférence au Tricentenaire, </a:t>
            </a:r>
            <a:r>
              <a:rPr lang="fr-CH" sz="2200" dirty="0" err="1" smtClean="0"/>
              <a:t>Heisdorf</a:t>
            </a:r>
            <a:r>
              <a:rPr lang="fr-CH" sz="2200" dirty="0" smtClean="0"/>
              <a:t> 17.07.2013</a:t>
            </a:r>
          </a:p>
          <a:p>
            <a:pPr marL="457200" indent="-457200">
              <a:buFont typeface="+mj-lt"/>
              <a:buAutoNum type="arabicParenR"/>
            </a:pPr>
            <a:r>
              <a:rPr lang="fr-CH" sz="2200" dirty="0" smtClean="0"/>
              <a:t>FORNARI B: De la bientraitance à l’école, Café Pédagogique, 2011</a:t>
            </a:r>
          </a:p>
          <a:p>
            <a:pPr marL="457200" indent="-457200">
              <a:buFont typeface="+mj-lt"/>
              <a:buAutoNum type="arabicParenR"/>
            </a:pPr>
            <a:endParaRPr lang="fr-LU" sz="2200" dirty="0"/>
          </a:p>
        </p:txBody>
      </p:sp>
      <p:sp>
        <p:nvSpPr>
          <p:cNvPr id="4" name="Espace réservé du numéro de diapositive 3"/>
          <p:cNvSpPr>
            <a:spLocks noGrp="1"/>
          </p:cNvSpPr>
          <p:nvPr>
            <p:ph type="sldNum" sz="quarter" idx="12"/>
          </p:nvPr>
        </p:nvSpPr>
        <p:spPr/>
        <p:txBody>
          <a:bodyPr/>
          <a:lstStyle/>
          <a:p>
            <a:fld id="{63EEFF76-B70C-4940-8621-2FD1696FD50B}" type="slidenum">
              <a:rPr lang="fr-LU" smtClean="0"/>
              <a:t>30</a:t>
            </a:fld>
            <a:endParaRPr lang="fr-LU"/>
          </a:p>
        </p:txBody>
      </p:sp>
    </p:spTree>
    <p:extLst>
      <p:ext uri="{BB962C8B-B14F-4D97-AF65-F5344CB8AC3E}">
        <p14:creationId xmlns:p14="http://schemas.microsoft.com/office/powerpoint/2010/main" val="3475512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692696"/>
            <a:ext cx="8640960" cy="5509200"/>
          </a:xfrm>
          <a:prstGeom prst="rect">
            <a:avLst/>
          </a:prstGeom>
          <a:noFill/>
        </p:spPr>
        <p:txBody>
          <a:bodyPr wrap="square" rtlCol="0">
            <a:spAutoFit/>
          </a:bodyPr>
          <a:lstStyle/>
          <a:p>
            <a:pPr marL="457200" indent="-457200">
              <a:buFont typeface="+mj-lt"/>
              <a:buAutoNum type="arabicParenR" startAt="7"/>
            </a:pPr>
            <a:r>
              <a:rPr lang="fr-CH" sz="2200" dirty="0" smtClean="0"/>
              <a:t>FARGHADANI H, TABOURING P: Comment éteindre le feu de la violence institutionnelle? Conférence à la Semaine Médicale de Lorraine, 21.11.2011</a:t>
            </a:r>
          </a:p>
          <a:p>
            <a:pPr marL="457200" indent="-457200">
              <a:buFont typeface="+mj-lt"/>
              <a:buAutoNum type="arabicParenR" startAt="7"/>
            </a:pPr>
            <a:r>
              <a:rPr lang="fr-CH" sz="2200" dirty="0" smtClean="0"/>
              <a:t>STEIN R, HAAS N, RAPHAEL F, MBENGUE M, DI PATRIZIO P, et al (C.I.R.K.): </a:t>
            </a:r>
            <a:r>
              <a:rPr lang="fr-CH" sz="2200" dirty="0" err="1" smtClean="0"/>
              <a:t>Flexibility</a:t>
            </a:r>
            <a:r>
              <a:rPr lang="fr-CH" sz="2200" dirty="0" smtClean="0"/>
              <a:t> in General Practice, </a:t>
            </a:r>
            <a:r>
              <a:rPr lang="fr-CH" sz="2200" dirty="0" err="1" smtClean="0"/>
              <a:t>definition</a:t>
            </a:r>
            <a:r>
              <a:rPr lang="fr-CH" sz="2200" dirty="0" smtClean="0"/>
              <a:t> and concepts. Poster au WONCA Lisboa, </a:t>
            </a:r>
            <a:r>
              <a:rPr lang="fr-CH" sz="2200" dirty="0" err="1" smtClean="0"/>
              <a:t>july</a:t>
            </a:r>
            <a:r>
              <a:rPr lang="fr-CH" sz="2200" dirty="0" smtClean="0"/>
              <a:t> 2014</a:t>
            </a:r>
          </a:p>
          <a:p>
            <a:pPr marL="457200" indent="-457200">
              <a:buFont typeface="+mj-lt"/>
              <a:buAutoNum type="arabicParenR" startAt="7"/>
            </a:pPr>
            <a:r>
              <a:rPr lang="fr-CH" sz="2200" dirty="0" smtClean="0"/>
              <a:t>LEVEQUE M, KOPP M, LENERS JC, DU BOULLAY D, AUBREGE A, et al (C.I.R.K.): How to </a:t>
            </a:r>
            <a:r>
              <a:rPr lang="fr-CH" sz="2200" dirty="0" err="1" smtClean="0"/>
              <a:t>conciliate</a:t>
            </a:r>
            <a:r>
              <a:rPr lang="fr-CH" sz="2200" dirty="0" smtClean="0"/>
              <a:t> </a:t>
            </a:r>
            <a:r>
              <a:rPr lang="fr-CH" sz="2200" dirty="0" err="1" smtClean="0"/>
              <a:t>ethics</a:t>
            </a:r>
            <a:r>
              <a:rPr lang="fr-CH" sz="2200" dirty="0" smtClean="0"/>
              <a:t> and </a:t>
            </a:r>
            <a:r>
              <a:rPr lang="fr-CH" sz="2200" dirty="0" err="1" smtClean="0"/>
              <a:t>flexibility</a:t>
            </a:r>
            <a:r>
              <a:rPr lang="fr-CH" sz="2200" dirty="0" smtClean="0"/>
              <a:t> in </a:t>
            </a:r>
            <a:r>
              <a:rPr lang="fr-CH" sz="2200" dirty="0" err="1" smtClean="0"/>
              <a:t>general</a:t>
            </a:r>
            <a:r>
              <a:rPr lang="fr-CH" sz="2200" dirty="0" smtClean="0"/>
              <a:t> practice? Atelier au WONCA Lisboa, </a:t>
            </a:r>
            <a:r>
              <a:rPr lang="fr-CH" sz="2200" dirty="0" err="1" smtClean="0"/>
              <a:t>july</a:t>
            </a:r>
            <a:r>
              <a:rPr lang="fr-CH" sz="2200" dirty="0" smtClean="0"/>
              <a:t> 2014</a:t>
            </a:r>
          </a:p>
          <a:p>
            <a:pPr marL="457200" indent="-457200">
              <a:buFont typeface="+mj-lt"/>
              <a:buAutoNum type="arabicParenR" startAt="7"/>
            </a:pPr>
            <a:r>
              <a:rPr lang="fr-CH" sz="2200" dirty="0" smtClean="0"/>
              <a:t>HOWE A: </a:t>
            </a:r>
            <a:r>
              <a:rPr lang="fr-CH" sz="2200" dirty="0" err="1" smtClean="0"/>
              <a:t>Keynote</a:t>
            </a:r>
            <a:r>
              <a:rPr lang="fr-CH" sz="2200" dirty="0" smtClean="0"/>
              <a:t> lecture at WONCA Istanbul, </a:t>
            </a:r>
            <a:r>
              <a:rPr lang="fr-CH" sz="2200" dirty="0" err="1" smtClean="0"/>
              <a:t>october</a:t>
            </a:r>
            <a:r>
              <a:rPr lang="fr-CH" sz="2200" dirty="0" smtClean="0"/>
              <a:t> 2015</a:t>
            </a:r>
          </a:p>
          <a:p>
            <a:pPr marL="457200" indent="-457200">
              <a:buFont typeface="+mj-lt"/>
              <a:buAutoNum type="arabicParenR" startAt="7"/>
            </a:pPr>
            <a:r>
              <a:rPr lang="fr-CH" sz="2200" dirty="0" smtClean="0"/>
              <a:t>AUBREGE A, CORNUZ J, GOUVEIA A, PASCHE O, RAPHAEL F, TABOURING P: Réflexions «Flexibilité/bientraitance en formation médicale», document interne au C.I.R.K., Lausanne 30.04.2016</a:t>
            </a:r>
          </a:p>
          <a:p>
            <a:pPr marL="457200" indent="-457200">
              <a:buFont typeface="+mj-lt"/>
              <a:buAutoNum type="arabicParenR" startAt="7"/>
            </a:pPr>
            <a:r>
              <a:rPr lang="fr-CH" sz="2200" dirty="0" smtClean="0"/>
              <a:t>AUBREGE A</a:t>
            </a:r>
            <a:r>
              <a:rPr lang="fr-CH" sz="2200" smtClean="0"/>
              <a:t>, ATTINSOUNON CA, </a:t>
            </a:r>
            <a:r>
              <a:rPr lang="fr-CH" sz="2200" dirty="0" smtClean="0"/>
              <a:t>FARGHADANI H, MBENGUE M, RAPHAEL F, TABOURING P: Atelier «Flexibilité et Etique», document interne au C.I.R.K., Nancy 24.03.2017 </a:t>
            </a:r>
            <a:endParaRPr lang="fr-LU" sz="2200" dirty="0"/>
          </a:p>
        </p:txBody>
      </p:sp>
      <p:sp>
        <p:nvSpPr>
          <p:cNvPr id="3" name="Espace réservé du numéro de diapositive 2"/>
          <p:cNvSpPr>
            <a:spLocks noGrp="1"/>
          </p:cNvSpPr>
          <p:nvPr>
            <p:ph type="sldNum" sz="quarter" idx="12"/>
          </p:nvPr>
        </p:nvSpPr>
        <p:spPr/>
        <p:txBody>
          <a:bodyPr/>
          <a:lstStyle/>
          <a:p>
            <a:fld id="{63EEFF76-B70C-4940-8621-2FD1696FD50B}" type="slidenum">
              <a:rPr lang="fr-LU" smtClean="0"/>
              <a:t>31</a:t>
            </a:fld>
            <a:endParaRPr lang="fr-LU"/>
          </a:p>
        </p:txBody>
      </p:sp>
    </p:spTree>
    <p:extLst>
      <p:ext uri="{BB962C8B-B14F-4D97-AF65-F5344CB8AC3E}">
        <p14:creationId xmlns:p14="http://schemas.microsoft.com/office/powerpoint/2010/main" val="3501797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620688"/>
            <a:ext cx="7992888" cy="1785104"/>
          </a:xfrm>
          <a:prstGeom prst="rect">
            <a:avLst/>
          </a:prstGeom>
          <a:noFill/>
        </p:spPr>
        <p:txBody>
          <a:bodyPr wrap="square" rtlCol="0">
            <a:spAutoFit/>
          </a:bodyPr>
          <a:lstStyle/>
          <a:p>
            <a:pPr marL="457200" indent="-457200">
              <a:buFont typeface="+mj-lt"/>
              <a:buAutoNum type="arabicParenR" startAt="13"/>
            </a:pPr>
            <a:r>
              <a:rPr lang="fr-CH" sz="2200" dirty="0" smtClean="0"/>
              <a:t>TABOURING P, LEVEQUE M: La flexibilité pédagogique. Atelier au Congrès CNGE Lille, 27.11.2014</a:t>
            </a:r>
          </a:p>
          <a:p>
            <a:pPr marL="457200" indent="-457200">
              <a:buFont typeface="+mj-lt"/>
              <a:buAutoNum type="arabicParenR" startAt="13"/>
            </a:pPr>
            <a:r>
              <a:rPr lang="fr-CH" sz="2200" dirty="0" smtClean="0"/>
              <a:t>Le comité d’aide à la prise de décision Tricentenaire </a:t>
            </a:r>
            <a:r>
              <a:rPr lang="fr-CH" sz="2200" dirty="0" err="1" smtClean="0"/>
              <a:t>asbl</a:t>
            </a:r>
            <a:endParaRPr lang="fr-CH" sz="2200" dirty="0" smtClean="0"/>
          </a:p>
          <a:p>
            <a:pPr marL="457200" indent="-457200">
              <a:buFont typeface="+mj-lt"/>
              <a:buAutoNum type="arabicParenR" startAt="13"/>
            </a:pPr>
            <a:r>
              <a:rPr lang="fr-CH" sz="2200" dirty="0" smtClean="0"/>
              <a:t>RAPHAEL F, AUBREGE A, ROLAND J: La flexibilité en médecine. DIU Pédagogie Médicale Parakou – Nancy, février 2015</a:t>
            </a:r>
          </a:p>
        </p:txBody>
      </p:sp>
      <p:sp>
        <p:nvSpPr>
          <p:cNvPr id="3" name="Espace réservé du numéro de diapositive 2"/>
          <p:cNvSpPr>
            <a:spLocks noGrp="1"/>
          </p:cNvSpPr>
          <p:nvPr>
            <p:ph type="sldNum" sz="quarter" idx="12"/>
          </p:nvPr>
        </p:nvSpPr>
        <p:spPr/>
        <p:txBody>
          <a:bodyPr/>
          <a:lstStyle/>
          <a:p>
            <a:fld id="{63EEFF76-B70C-4940-8621-2FD1696FD50B}" type="slidenum">
              <a:rPr lang="fr-LU" smtClean="0"/>
              <a:t>32</a:t>
            </a:fld>
            <a:endParaRPr lang="fr-LU"/>
          </a:p>
        </p:txBody>
      </p:sp>
    </p:spTree>
    <p:extLst>
      <p:ext uri="{BB962C8B-B14F-4D97-AF65-F5344CB8AC3E}">
        <p14:creationId xmlns:p14="http://schemas.microsoft.com/office/powerpoint/2010/main" val="3581424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60562" y="461154"/>
            <a:ext cx="5046260" cy="646331"/>
          </a:xfrm>
          <a:prstGeom prst="rect">
            <a:avLst/>
          </a:prstGeom>
          <a:noFill/>
        </p:spPr>
        <p:txBody>
          <a:bodyPr wrap="square" rtlCol="0">
            <a:spAutoFit/>
          </a:bodyPr>
          <a:lstStyle/>
          <a:p>
            <a:pPr algn="ctr"/>
            <a:r>
              <a:rPr lang="fr-CH" sz="3600" u="sng" dirty="0" smtClean="0"/>
              <a:t>TRANSMISSION</a:t>
            </a:r>
            <a:endParaRPr lang="fr-LU" sz="3600" dirty="0"/>
          </a:p>
        </p:txBody>
      </p:sp>
      <p:sp>
        <p:nvSpPr>
          <p:cNvPr id="4" name="Ellipse 3"/>
          <p:cNvSpPr/>
          <p:nvPr/>
        </p:nvSpPr>
        <p:spPr>
          <a:xfrm>
            <a:off x="2788239" y="1412776"/>
            <a:ext cx="3242022" cy="83085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ENSEIGNANT</a:t>
            </a:r>
            <a:endParaRPr lang="fr-LU" sz="2800" dirty="0">
              <a:solidFill>
                <a:schemeClr val="tx1"/>
              </a:solidFill>
            </a:endParaRPr>
          </a:p>
        </p:txBody>
      </p:sp>
      <p:sp>
        <p:nvSpPr>
          <p:cNvPr id="5" name="ZoneTexte 4"/>
          <p:cNvSpPr txBox="1"/>
          <p:nvPr/>
        </p:nvSpPr>
        <p:spPr>
          <a:xfrm>
            <a:off x="3898219" y="3050100"/>
            <a:ext cx="1820311" cy="523220"/>
          </a:xfrm>
          <a:prstGeom prst="rect">
            <a:avLst/>
          </a:prstGeom>
          <a:noFill/>
          <a:ln>
            <a:solidFill>
              <a:schemeClr val="tx1"/>
            </a:solidFill>
          </a:ln>
        </p:spPr>
        <p:txBody>
          <a:bodyPr wrap="square" rtlCol="0">
            <a:spAutoFit/>
          </a:bodyPr>
          <a:lstStyle/>
          <a:p>
            <a:pPr algn="ctr"/>
            <a:r>
              <a:rPr lang="fr-CH" sz="2800" dirty="0" smtClean="0"/>
              <a:t>ETUDIANT</a:t>
            </a:r>
            <a:endParaRPr lang="fr-LU" sz="2800" dirty="0"/>
          </a:p>
        </p:txBody>
      </p:sp>
      <p:sp>
        <p:nvSpPr>
          <p:cNvPr id="6" name="Ellipse 5"/>
          <p:cNvSpPr/>
          <p:nvPr/>
        </p:nvSpPr>
        <p:spPr>
          <a:xfrm>
            <a:off x="172067" y="2852937"/>
            <a:ext cx="3176990" cy="93610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ENSEIGNANT</a:t>
            </a:r>
            <a:endParaRPr lang="fr-LU" sz="2800" dirty="0">
              <a:solidFill>
                <a:schemeClr val="tx1"/>
              </a:solidFill>
            </a:endParaRPr>
          </a:p>
        </p:txBody>
      </p:sp>
      <p:sp>
        <p:nvSpPr>
          <p:cNvPr id="7" name="Losange 6"/>
          <p:cNvSpPr/>
          <p:nvPr/>
        </p:nvSpPr>
        <p:spPr>
          <a:xfrm>
            <a:off x="6186874" y="2420888"/>
            <a:ext cx="2957126" cy="1801202"/>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Médecin</a:t>
            </a:r>
            <a:endParaRPr lang="fr-LU" sz="2800" dirty="0">
              <a:solidFill>
                <a:schemeClr val="tx1"/>
              </a:solidFill>
            </a:endParaRPr>
          </a:p>
        </p:txBody>
      </p:sp>
      <p:cxnSp>
        <p:nvCxnSpPr>
          <p:cNvPr id="11" name="Connecteur droit avec flèche 10"/>
          <p:cNvCxnSpPr>
            <a:stCxn id="5" idx="3"/>
          </p:cNvCxnSpPr>
          <p:nvPr/>
        </p:nvCxnSpPr>
        <p:spPr>
          <a:xfrm>
            <a:off x="5718530" y="3311710"/>
            <a:ext cx="561202"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5" idx="1"/>
            <a:endCxn id="6" idx="6"/>
          </p:cNvCxnSpPr>
          <p:nvPr/>
        </p:nvCxnSpPr>
        <p:spPr>
          <a:xfrm flipH="1">
            <a:off x="3349057" y="3311710"/>
            <a:ext cx="549162" cy="9279"/>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5" idx="0"/>
          </p:cNvCxnSpPr>
          <p:nvPr/>
        </p:nvCxnSpPr>
        <p:spPr>
          <a:xfrm>
            <a:off x="4808374" y="2243629"/>
            <a:ext cx="1" cy="806471"/>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880705" y="4522352"/>
            <a:ext cx="2161084" cy="523220"/>
          </a:xfrm>
          <a:prstGeom prst="rect">
            <a:avLst/>
          </a:prstGeom>
          <a:noFill/>
          <a:ln>
            <a:solidFill>
              <a:schemeClr val="tx1"/>
            </a:solidFill>
          </a:ln>
        </p:spPr>
        <p:txBody>
          <a:bodyPr wrap="square" rtlCol="0">
            <a:spAutoFit/>
          </a:bodyPr>
          <a:lstStyle/>
          <a:p>
            <a:pPr algn="ctr"/>
            <a:r>
              <a:rPr lang="fr-CH" sz="2800" dirty="0" smtClean="0"/>
              <a:t>ETUDIANT</a:t>
            </a:r>
            <a:endParaRPr lang="fr-LU" sz="2800" dirty="0"/>
          </a:p>
        </p:txBody>
      </p:sp>
      <p:cxnSp>
        <p:nvCxnSpPr>
          <p:cNvPr id="18" name="Connecteur droit avec flèche 17"/>
          <p:cNvCxnSpPr>
            <a:endCxn id="16" idx="0"/>
          </p:cNvCxnSpPr>
          <p:nvPr/>
        </p:nvCxnSpPr>
        <p:spPr>
          <a:xfrm>
            <a:off x="1961247" y="3789041"/>
            <a:ext cx="0" cy="733311"/>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6965203" y="4855011"/>
            <a:ext cx="1453487" cy="523220"/>
          </a:xfrm>
          <a:prstGeom prst="rect">
            <a:avLst/>
          </a:prstGeom>
          <a:noFill/>
          <a:ln>
            <a:noFill/>
          </a:ln>
        </p:spPr>
        <p:txBody>
          <a:bodyPr wrap="square" rtlCol="0">
            <a:spAutoFit/>
          </a:bodyPr>
          <a:lstStyle/>
          <a:p>
            <a:pPr algn="ctr"/>
            <a:r>
              <a:rPr lang="fr-CH" sz="2800" dirty="0" smtClean="0"/>
              <a:t>Patient</a:t>
            </a:r>
            <a:endParaRPr lang="fr-LU" sz="2800" dirty="0"/>
          </a:p>
        </p:txBody>
      </p:sp>
      <p:cxnSp>
        <p:nvCxnSpPr>
          <p:cNvPr id="21" name="Connecteur droit 20"/>
          <p:cNvCxnSpPr/>
          <p:nvPr/>
        </p:nvCxnSpPr>
        <p:spPr>
          <a:xfrm>
            <a:off x="7129745" y="5336080"/>
            <a:ext cx="1044564" cy="0"/>
          </a:xfrm>
          <a:prstGeom prst="line">
            <a:avLst/>
          </a:prstGeom>
        </p:spPr>
        <p:style>
          <a:lnRef idx="1">
            <a:schemeClr val="dk1"/>
          </a:lnRef>
          <a:fillRef idx="0">
            <a:schemeClr val="dk1"/>
          </a:fillRef>
          <a:effectRef idx="0">
            <a:schemeClr val="dk1"/>
          </a:effectRef>
          <a:fontRef idx="minor">
            <a:schemeClr val="tx1"/>
          </a:fontRef>
        </p:style>
      </p:cxnSp>
      <p:cxnSp>
        <p:nvCxnSpPr>
          <p:cNvPr id="23" name="Connecteur droit 22"/>
          <p:cNvCxnSpPr/>
          <p:nvPr/>
        </p:nvCxnSpPr>
        <p:spPr>
          <a:xfrm flipH="1" flipV="1">
            <a:off x="7022692" y="5091388"/>
            <a:ext cx="107053" cy="244692"/>
          </a:xfrm>
          <a:prstGeom prst="line">
            <a:avLst/>
          </a:prstGeom>
        </p:spPr>
        <p:style>
          <a:lnRef idx="1">
            <a:schemeClr val="dk1"/>
          </a:lnRef>
          <a:fillRef idx="0">
            <a:schemeClr val="dk1"/>
          </a:fillRef>
          <a:effectRef idx="0">
            <a:schemeClr val="dk1"/>
          </a:effectRef>
          <a:fontRef idx="minor">
            <a:schemeClr val="tx1"/>
          </a:fontRef>
        </p:style>
      </p:cxnSp>
      <p:cxnSp>
        <p:nvCxnSpPr>
          <p:cNvPr id="30" name="Connecteur droit 29"/>
          <p:cNvCxnSpPr/>
          <p:nvPr/>
        </p:nvCxnSpPr>
        <p:spPr>
          <a:xfrm flipV="1">
            <a:off x="8174309" y="5116621"/>
            <a:ext cx="122190" cy="219460"/>
          </a:xfrm>
          <a:prstGeom prst="line">
            <a:avLst/>
          </a:prstGeom>
        </p:spPr>
        <p:style>
          <a:lnRef idx="1">
            <a:schemeClr val="dk1"/>
          </a:lnRef>
          <a:fillRef idx="0">
            <a:schemeClr val="dk1"/>
          </a:fillRef>
          <a:effectRef idx="0">
            <a:schemeClr val="dk1"/>
          </a:effectRef>
          <a:fontRef idx="minor">
            <a:schemeClr val="tx1"/>
          </a:fontRef>
        </p:style>
      </p:cxnSp>
      <p:cxnSp>
        <p:nvCxnSpPr>
          <p:cNvPr id="32" name="Connecteur droit avec flèche 31"/>
          <p:cNvCxnSpPr/>
          <p:nvPr/>
        </p:nvCxnSpPr>
        <p:spPr>
          <a:xfrm flipH="1">
            <a:off x="7665437" y="4225340"/>
            <a:ext cx="5505" cy="636502"/>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35" name="ZoneTexte 34"/>
          <p:cNvSpPr txBox="1"/>
          <p:nvPr/>
        </p:nvSpPr>
        <p:spPr>
          <a:xfrm>
            <a:off x="6279732" y="753541"/>
            <a:ext cx="967231" cy="338554"/>
          </a:xfrm>
          <a:prstGeom prst="rect">
            <a:avLst/>
          </a:prstGeom>
          <a:noFill/>
        </p:spPr>
        <p:txBody>
          <a:bodyPr wrap="square" rtlCol="0">
            <a:spAutoFit/>
          </a:bodyPr>
          <a:lstStyle/>
          <a:p>
            <a:r>
              <a:rPr lang="fr-CH" sz="1600" dirty="0" smtClean="0"/>
              <a:t>(1) (2)</a:t>
            </a:r>
            <a:endParaRPr lang="fr-LU" sz="1600" dirty="0"/>
          </a:p>
        </p:txBody>
      </p:sp>
      <p:sp>
        <p:nvSpPr>
          <p:cNvPr id="52" name="Espace réservé du numéro de diapositive 51"/>
          <p:cNvSpPr>
            <a:spLocks noGrp="1"/>
          </p:cNvSpPr>
          <p:nvPr>
            <p:ph type="sldNum" sz="quarter" idx="12"/>
          </p:nvPr>
        </p:nvSpPr>
        <p:spPr/>
        <p:txBody>
          <a:bodyPr/>
          <a:lstStyle/>
          <a:p>
            <a:fld id="{63EEFF76-B70C-4940-8621-2FD1696FD50B}" type="slidenum">
              <a:rPr lang="fr-LU" smtClean="0"/>
              <a:t>4</a:t>
            </a:fld>
            <a:endParaRPr lang="fr-LU"/>
          </a:p>
        </p:txBody>
      </p:sp>
    </p:spTree>
    <p:extLst>
      <p:ext uri="{BB962C8B-B14F-4D97-AF65-F5344CB8AC3E}">
        <p14:creationId xmlns:p14="http://schemas.microsoft.com/office/powerpoint/2010/main" val="303295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12838" y="2018408"/>
            <a:ext cx="2695039" cy="646331"/>
          </a:xfrm>
          <a:prstGeom prst="rect">
            <a:avLst/>
          </a:prstGeom>
          <a:noFill/>
          <a:ln>
            <a:solidFill>
              <a:schemeClr val="tx1"/>
            </a:solidFill>
          </a:ln>
        </p:spPr>
        <p:txBody>
          <a:bodyPr wrap="square" rtlCol="0">
            <a:spAutoFit/>
          </a:bodyPr>
          <a:lstStyle/>
          <a:p>
            <a:pPr algn="ctr"/>
            <a:r>
              <a:rPr lang="fr-CH" sz="3600" dirty="0" smtClean="0"/>
              <a:t>AUTONOMIE</a:t>
            </a:r>
            <a:endParaRPr lang="fr-LU" sz="3600" dirty="0"/>
          </a:p>
        </p:txBody>
      </p:sp>
      <p:sp>
        <p:nvSpPr>
          <p:cNvPr id="4" name="ZoneTexte 3"/>
          <p:cNvSpPr txBox="1"/>
          <p:nvPr/>
        </p:nvSpPr>
        <p:spPr>
          <a:xfrm>
            <a:off x="2838342" y="4581128"/>
            <a:ext cx="3443049" cy="646331"/>
          </a:xfrm>
          <a:prstGeom prst="rect">
            <a:avLst/>
          </a:prstGeom>
          <a:noFill/>
          <a:ln>
            <a:solidFill>
              <a:schemeClr val="tx1"/>
            </a:solidFill>
          </a:ln>
        </p:spPr>
        <p:txBody>
          <a:bodyPr wrap="square" rtlCol="0">
            <a:spAutoFit/>
          </a:bodyPr>
          <a:lstStyle/>
          <a:p>
            <a:pPr algn="ctr"/>
            <a:r>
              <a:rPr lang="fr-CH" sz="3600" dirty="0" smtClean="0"/>
              <a:t>RESPONSABILITE</a:t>
            </a:r>
            <a:endParaRPr lang="fr-LU" sz="3600" dirty="0"/>
          </a:p>
        </p:txBody>
      </p:sp>
      <p:sp>
        <p:nvSpPr>
          <p:cNvPr id="5" name="ZoneTexte 4"/>
          <p:cNvSpPr txBox="1"/>
          <p:nvPr/>
        </p:nvSpPr>
        <p:spPr>
          <a:xfrm>
            <a:off x="1118867" y="3069038"/>
            <a:ext cx="2417475" cy="861774"/>
          </a:xfrm>
          <a:prstGeom prst="rect">
            <a:avLst/>
          </a:prstGeom>
          <a:noFill/>
        </p:spPr>
        <p:txBody>
          <a:bodyPr wrap="square" rtlCol="0">
            <a:spAutoFit/>
          </a:bodyPr>
          <a:lstStyle/>
          <a:p>
            <a:r>
              <a:rPr lang="fr-CH" sz="3200" u="sng" dirty="0" smtClean="0"/>
              <a:t>LIBERTE</a:t>
            </a:r>
          </a:p>
          <a:p>
            <a:r>
              <a:rPr lang="fr-CH" dirty="0" smtClean="0"/>
              <a:t>(condition externe)</a:t>
            </a:r>
            <a:endParaRPr lang="fr-LU" dirty="0"/>
          </a:p>
        </p:txBody>
      </p:sp>
      <p:sp>
        <p:nvSpPr>
          <p:cNvPr id="6" name="ZoneTexte 5"/>
          <p:cNvSpPr txBox="1"/>
          <p:nvPr/>
        </p:nvSpPr>
        <p:spPr>
          <a:xfrm>
            <a:off x="6289243" y="3069038"/>
            <a:ext cx="2821647" cy="861774"/>
          </a:xfrm>
          <a:prstGeom prst="rect">
            <a:avLst/>
          </a:prstGeom>
          <a:noFill/>
        </p:spPr>
        <p:txBody>
          <a:bodyPr wrap="square" rtlCol="0">
            <a:spAutoFit/>
          </a:bodyPr>
          <a:lstStyle/>
          <a:p>
            <a:r>
              <a:rPr lang="fr-CH" sz="3200" u="sng" dirty="0" smtClean="0"/>
              <a:t>AUTHENTICITE</a:t>
            </a:r>
          </a:p>
          <a:p>
            <a:r>
              <a:rPr lang="fr-CH" dirty="0" smtClean="0"/>
              <a:t>(condition interne)</a:t>
            </a:r>
            <a:endParaRPr lang="fr-LU" dirty="0"/>
          </a:p>
        </p:txBody>
      </p:sp>
      <p:cxnSp>
        <p:nvCxnSpPr>
          <p:cNvPr id="10" name="Connecteur droit 9"/>
          <p:cNvCxnSpPr/>
          <p:nvPr/>
        </p:nvCxnSpPr>
        <p:spPr>
          <a:xfrm flipH="1">
            <a:off x="1930994" y="2363677"/>
            <a:ext cx="1181844" cy="77337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Connecteur droit 11"/>
          <p:cNvCxnSpPr>
            <a:stCxn id="3" idx="3"/>
          </p:cNvCxnSpPr>
          <p:nvPr/>
        </p:nvCxnSpPr>
        <p:spPr>
          <a:xfrm>
            <a:off x="5807877" y="2341574"/>
            <a:ext cx="1097543" cy="7733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1822947" y="3943305"/>
            <a:ext cx="0" cy="96098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Connecteur droit 15"/>
          <p:cNvCxnSpPr>
            <a:endCxn id="4" idx="1"/>
          </p:cNvCxnSpPr>
          <p:nvPr/>
        </p:nvCxnSpPr>
        <p:spPr>
          <a:xfrm>
            <a:off x="1816868" y="4904293"/>
            <a:ext cx="1021474" cy="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0" name="Connecteur droit 19"/>
          <p:cNvCxnSpPr>
            <a:stCxn id="4" idx="3"/>
          </p:cNvCxnSpPr>
          <p:nvPr/>
        </p:nvCxnSpPr>
        <p:spPr>
          <a:xfrm flipV="1">
            <a:off x="6281391" y="4904293"/>
            <a:ext cx="827397" cy="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079006" y="3995355"/>
            <a:ext cx="0" cy="92392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5519042" y="5622933"/>
            <a:ext cx="2731705" cy="338554"/>
          </a:xfrm>
          <a:prstGeom prst="rect">
            <a:avLst/>
          </a:prstGeom>
          <a:noFill/>
        </p:spPr>
        <p:txBody>
          <a:bodyPr wrap="square" rtlCol="0">
            <a:spAutoFit/>
          </a:bodyPr>
          <a:lstStyle/>
          <a:p>
            <a:r>
              <a:rPr lang="fr-CH" sz="1600" dirty="0" smtClean="0"/>
              <a:t>(L. SIDO &amp; J. L. ADAM)  (</a:t>
            </a:r>
            <a:r>
              <a:rPr lang="fr-CH" sz="1600" dirty="0"/>
              <a:t>4</a:t>
            </a:r>
            <a:r>
              <a:rPr lang="fr-CH" sz="1600" dirty="0" smtClean="0"/>
              <a:t>)</a:t>
            </a:r>
            <a:endParaRPr lang="fr-LU" sz="1600" dirty="0"/>
          </a:p>
        </p:txBody>
      </p:sp>
      <p:sp>
        <p:nvSpPr>
          <p:cNvPr id="18" name="Ellipse 17"/>
          <p:cNvSpPr/>
          <p:nvPr/>
        </p:nvSpPr>
        <p:spPr>
          <a:xfrm>
            <a:off x="2849154" y="332656"/>
            <a:ext cx="3365694" cy="10081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800" dirty="0" smtClean="0">
                <a:solidFill>
                  <a:schemeClr val="tx1"/>
                </a:solidFill>
              </a:rPr>
              <a:t>OBSERVATION</a:t>
            </a:r>
            <a:endParaRPr lang="fr-LU" sz="2800" dirty="0">
              <a:solidFill>
                <a:schemeClr val="tx1"/>
              </a:solidFill>
            </a:endParaRPr>
          </a:p>
        </p:txBody>
      </p:sp>
      <p:sp>
        <p:nvSpPr>
          <p:cNvPr id="24" name="Flèche vers le bas 23"/>
          <p:cNvSpPr/>
          <p:nvPr/>
        </p:nvSpPr>
        <p:spPr>
          <a:xfrm>
            <a:off x="4283968" y="1340768"/>
            <a:ext cx="432047" cy="6776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LU"/>
          </a:p>
        </p:txBody>
      </p:sp>
      <p:sp>
        <p:nvSpPr>
          <p:cNvPr id="33" name="Espace réservé du numéro de diapositive 32"/>
          <p:cNvSpPr>
            <a:spLocks noGrp="1"/>
          </p:cNvSpPr>
          <p:nvPr>
            <p:ph type="sldNum" sz="quarter" idx="12"/>
          </p:nvPr>
        </p:nvSpPr>
        <p:spPr/>
        <p:txBody>
          <a:bodyPr/>
          <a:lstStyle/>
          <a:p>
            <a:fld id="{63EEFF76-B70C-4940-8621-2FD1696FD50B}" type="slidenum">
              <a:rPr lang="fr-LU" smtClean="0"/>
              <a:t>5</a:t>
            </a:fld>
            <a:endParaRPr lang="fr-LU"/>
          </a:p>
        </p:txBody>
      </p:sp>
    </p:spTree>
    <p:extLst>
      <p:ext uri="{BB962C8B-B14F-4D97-AF65-F5344CB8AC3E}">
        <p14:creationId xmlns:p14="http://schemas.microsoft.com/office/powerpoint/2010/main" val="234147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16" presetClass="entr" presetSubtype="21"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par>
                                <p:cTn id="26" presetID="16" presetClass="entr" presetSubtype="21"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par>
                                <p:cTn id="35" presetID="16" presetClass="entr" presetSubtype="21"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inVertical)">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25" grpId="0"/>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559962" y="750778"/>
            <a:ext cx="4108074" cy="1015663"/>
          </a:xfrm>
          <a:prstGeom prst="rect">
            <a:avLst/>
          </a:prstGeom>
          <a:noFill/>
          <a:ln w="12700">
            <a:solidFill>
              <a:schemeClr val="tx1"/>
            </a:solidFill>
          </a:ln>
        </p:spPr>
        <p:txBody>
          <a:bodyPr wrap="square" rtlCol="0">
            <a:spAutoFit/>
          </a:bodyPr>
          <a:lstStyle/>
          <a:p>
            <a:pPr algn="ctr"/>
            <a:r>
              <a:rPr lang="fr-LU" sz="6000" dirty="0" smtClean="0"/>
              <a:t>ETHIQUE</a:t>
            </a:r>
            <a:endParaRPr lang="fr-LU" sz="6000" dirty="0"/>
          </a:p>
        </p:txBody>
      </p:sp>
      <p:sp>
        <p:nvSpPr>
          <p:cNvPr id="4" name="ZoneTexte 3"/>
          <p:cNvSpPr txBox="1"/>
          <p:nvPr/>
        </p:nvSpPr>
        <p:spPr>
          <a:xfrm>
            <a:off x="1559654" y="3608171"/>
            <a:ext cx="6108690" cy="1015663"/>
          </a:xfrm>
          <a:prstGeom prst="rect">
            <a:avLst/>
          </a:prstGeom>
          <a:noFill/>
          <a:ln w="12700">
            <a:solidFill>
              <a:schemeClr val="tx1"/>
            </a:solidFill>
          </a:ln>
        </p:spPr>
        <p:txBody>
          <a:bodyPr wrap="square" rtlCol="0">
            <a:spAutoFit/>
          </a:bodyPr>
          <a:lstStyle/>
          <a:p>
            <a:pPr algn="ctr"/>
            <a:r>
              <a:rPr lang="fr-LU" sz="6000" dirty="0" smtClean="0"/>
              <a:t>ENSEIGNEMENT</a:t>
            </a:r>
            <a:endParaRPr lang="fr-LU" sz="6000" dirty="0"/>
          </a:p>
        </p:txBody>
      </p:sp>
      <p:sp>
        <p:nvSpPr>
          <p:cNvPr id="5" name="ZoneTexte 4"/>
          <p:cNvSpPr txBox="1"/>
          <p:nvPr/>
        </p:nvSpPr>
        <p:spPr>
          <a:xfrm>
            <a:off x="3857455" y="2176584"/>
            <a:ext cx="523875" cy="1015663"/>
          </a:xfrm>
          <a:prstGeom prst="rect">
            <a:avLst/>
          </a:prstGeom>
          <a:noFill/>
        </p:spPr>
        <p:txBody>
          <a:bodyPr wrap="square" rtlCol="0">
            <a:spAutoFit/>
          </a:bodyPr>
          <a:lstStyle/>
          <a:p>
            <a:r>
              <a:rPr lang="fr-LU" sz="6000" dirty="0" smtClean="0"/>
              <a:t>?</a:t>
            </a:r>
            <a:endParaRPr lang="fr-LU" sz="6000" dirty="0"/>
          </a:p>
        </p:txBody>
      </p:sp>
      <p:cxnSp>
        <p:nvCxnSpPr>
          <p:cNvPr id="7" name="Connecteur droit avec flèche 6"/>
          <p:cNvCxnSpPr/>
          <p:nvPr/>
        </p:nvCxnSpPr>
        <p:spPr>
          <a:xfrm>
            <a:off x="4599216" y="1766439"/>
            <a:ext cx="0" cy="184173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6948264" y="5229200"/>
            <a:ext cx="864096" cy="369332"/>
          </a:xfrm>
          <a:prstGeom prst="rect">
            <a:avLst/>
          </a:prstGeom>
          <a:noFill/>
        </p:spPr>
        <p:txBody>
          <a:bodyPr wrap="square" rtlCol="0">
            <a:spAutoFit/>
          </a:bodyPr>
          <a:lstStyle/>
          <a:p>
            <a:r>
              <a:rPr lang="fr-CH" dirty="0" smtClean="0"/>
              <a:t>(2)</a:t>
            </a:r>
            <a:endParaRPr lang="fr-LU" dirty="0"/>
          </a:p>
        </p:txBody>
      </p:sp>
      <p:sp>
        <p:nvSpPr>
          <p:cNvPr id="13" name="Espace réservé du numéro de diapositive 12"/>
          <p:cNvSpPr>
            <a:spLocks noGrp="1"/>
          </p:cNvSpPr>
          <p:nvPr>
            <p:ph type="sldNum" sz="quarter" idx="12"/>
          </p:nvPr>
        </p:nvSpPr>
        <p:spPr/>
        <p:txBody>
          <a:bodyPr/>
          <a:lstStyle/>
          <a:p>
            <a:fld id="{63EEFF76-B70C-4940-8621-2FD1696FD50B}" type="slidenum">
              <a:rPr lang="fr-LU" smtClean="0"/>
              <a:t>6</a:t>
            </a:fld>
            <a:endParaRPr lang="fr-LU"/>
          </a:p>
        </p:txBody>
      </p:sp>
    </p:spTree>
    <p:extLst>
      <p:ext uri="{BB962C8B-B14F-4D97-AF65-F5344CB8AC3E}">
        <p14:creationId xmlns:p14="http://schemas.microsoft.com/office/powerpoint/2010/main" val="1324095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68313" y="1052513"/>
            <a:ext cx="8435975" cy="5289550"/>
          </a:xfrm>
        </p:spPr>
        <p:txBody>
          <a:bodyPr/>
          <a:lstStyle/>
          <a:p>
            <a:r>
              <a:rPr lang="fr-FR" altLang="fr-FR"/>
              <a:t>Visée de la vie bonne avec et pour autrui dans des institutions justes </a:t>
            </a:r>
            <a:r>
              <a:rPr lang="fr-FR" altLang="fr-FR" b="1" i="1"/>
              <a:t>(Paul Ricoeur)</a:t>
            </a:r>
          </a:p>
          <a:p>
            <a:endParaRPr lang="fr-FR" altLang="fr-FR"/>
          </a:p>
          <a:p>
            <a:r>
              <a:rPr lang="fr-FR" altLang="fr-FR"/>
              <a:t>Trouver des compromis entre ce qui est bon pour l'individu et les règles du groupe social</a:t>
            </a:r>
          </a:p>
          <a:p>
            <a:endParaRPr lang="fr-FR" altLang="fr-FR"/>
          </a:p>
          <a:p>
            <a:r>
              <a:rPr lang="fr-FR" altLang="fr-FR"/>
              <a:t>Faire ce qu'il faut faire et donner du sens à l’action dans le respect de l'être humain</a:t>
            </a: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7</a:t>
            </a:fld>
            <a:endParaRPr lang="fr-LU"/>
          </a:p>
        </p:txBody>
      </p:sp>
    </p:spTree>
    <p:extLst>
      <p:ext uri="{BB962C8B-B14F-4D97-AF65-F5344CB8AC3E}">
        <p14:creationId xmlns:p14="http://schemas.microsoft.com/office/powerpoint/2010/main" val="4003588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549275"/>
            <a:ext cx="8229600" cy="1143000"/>
          </a:xfrm>
        </p:spPr>
        <p:txBody>
          <a:bodyPr/>
          <a:lstStyle/>
          <a:p>
            <a:pPr algn="l"/>
            <a:r>
              <a:rPr lang="fr-FR" altLang="fr-FR" sz="4000"/>
              <a:t>L’Ethique fait appel à des repères:</a:t>
            </a:r>
          </a:p>
        </p:txBody>
      </p:sp>
      <p:sp>
        <p:nvSpPr>
          <p:cNvPr id="9219" name="Rectangle 3"/>
          <p:cNvSpPr>
            <a:spLocks noGrp="1" noChangeArrowheads="1"/>
          </p:cNvSpPr>
          <p:nvPr>
            <p:ph type="body" idx="1"/>
          </p:nvPr>
        </p:nvSpPr>
        <p:spPr>
          <a:xfrm>
            <a:off x="755650" y="2060575"/>
            <a:ext cx="8229600" cy="4525963"/>
          </a:xfrm>
        </p:spPr>
        <p:txBody>
          <a:bodyPr/>
          <a:lstStyle/>
          <a:p>
            <a:r>
              <a:rPr lang="fr-FR" altLang="fr-FR"/>
              <a:t>Personnels</a:t>
            </a:r>
          </a:p>
          <a:p>
            <a:r>
              <a:rPr lang="fr-FR" altLang="fr-FR"/>
              <a:t>Spirituels</a:t>
            </a:r>
          </a:p>
          <a:p>
            <a:r>
              <a:rPr lang="fr-FR" altLang="fr-FR"/>
              <a:t>Philosophiques</a:t>
            </a:r>
          </a:p>
          <a:p>
            <a:r>
              <a:rPr lang="fr-FR" altLang="fr-FR"/>
              <a:t>Culturels</a:t>
            </a:r>
          </a:p>
          <a:p>
            <a:r>
              <a:rPr lang="fr-FR" altLang="fr-FR"/>
              <a:t>Professionnels</a:t>
            </a:r>
          </a:p>
          <a:p>
            <a:r>
              <a:rPr lang="fr-FR" altLang="fr-FR"/>
              <a:t>Déontologiques</a:t>
            </a:r>
          </a:p>
          <a:p>
            <a:r>
              <a:rPr lang="fr-FR" altLang="fr-FR"/>
              <a:t>Juridiques</a:t>
            </a: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8</a:t>
            </a:fld>
            <a:endParaRPr lang="fr-LU"/>
          </a:p>
        </p:txBody>
      </p:sp>
    </p:spTree>
    <p:extLst>
      <p:ext uri="{BB962C8B-B14F-4D97-AF65-F5344CB8AC3E}">
        <p14:creationId xmlns:p14="http://schemas.microsoft.com/office/powerpoint/2010/main" val="3769959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692150"/>
            <a:ext cx="8229600" cy="1143000"/>
          </a:xfrm>
        </p:spPr>
        <p:txBody>
          <a:bodyPr/>
          <a:lstStyle/>
          <a:p>
            <a:pPr algn="l"/>
            <a:r>
              <a:rPr lang="fr-FR" altLang="fr-FR" sz="4000"/>
              <a:t>L’Ethique fait appel à des principes:</a:t>
            </a:r>
          </a:p>
        </p:txBody>
      </p:sp>
      <p:sp>
        <p:nvSpPr>
          <p:cNvPr id="10243" name="Rectangle 3"/>
          <p:cNvSpPr>
            <a:spLocks noGrp="1" noChangeArrowheads="1"/>
          </p:cNvSpPr>
          <p:nvPr>
            <p:ph type="body" idx="1"/>
          </p:nvPr>
        </p:nvSpPr>
        <p:spPr>
          <a:xfrm>
            <a:off x="914400" y="2332038"/>
            <a:ext cx="8229600" cy="4525962"/>
          </a:xfrm>
        </p:spPr>
        <p:txBody>
          <a:bodyPr/>
          <a:lstStyle/>
          <a:p>
            <a:r>
              <a:rPr lang="fr-FR" altLang="fr-FR"/>
              <a:t>Bienfaisance</a:t>
            </a:r>
          </a:p>
          <a:p>
            <a:r>
              <a:rPr lang="fr-FR" altLang="fr-FR"/>
              <a:t>Non malfaisance,</a:t>
            </a:r>
          </a:p>
          <a:p>
            <a:r>
              <a:rPr lang="fr-FR" altLang="fr-FR"/>
              <a:t>Autonomie,</a:t>
            </a:r>
          </a:p>
          <a:p>
            <a:r>
              <a:rPr lang="fr-FR" altLang="fr-FR"/>
              <a:t>Justice,</a:t>
            </a:r>
          </a:p>
          <a:p>
            <a:r>
              <a:rPr lang="fr-FR" altLang="fr-FR"/>
              <a:t>Responsabilité,</a:t>
            </a:r>
          </a:p>
          <a:p>
            <a:r>
              <a:rPr lang="fr-FR" altLang="fr-FR"/>
              <a:t>Solidarité,</a:t>
            </a:r>
          </a:p>
          <a:p>
            <a:r>
              <a:rPr lang="fr-FR" altLang="fr-FR"/>
              <a:t>Proportionalité</a:t>
            </a:r>
          </a:p>
          <a:p>
            <a:endParaRPr lang="fr-FR" altLang="fr-FR"/>
          </a:p>
        </p:txBody>
      </p:sp>
      <p:sp>
        <p:nvSpPr>
          <p:cNvPr id="2" name="Espace réservé du numéro de diapositive 1"/>
          <p:cNvSpPr>
            <a:spLocks noGrp="1"/>
          </p:cNvSpPr>
          <p:nvPr>
            <p:ph type="sldNum" sz="quarter" idx="12"/>
          </p:nvPr>
        </p:nvSpPr>
        <p:spPr/>
        <p:txBody>
          <a:bodyPr/>
          <a:lstStyle/>
          <a:p>
            <a:fld id="{63EEFF76-B70C-4940-8621-2FD1696FD50B}" type="slidenum">
              <a:rPr lang="fr-LU" smtClean="0"/>
              <a:t>9</a:t>
            </a:fld>
            <a:endParaRPr lang="fr-LU"/>
          </a:p>
        </p:txBody>
      </p:sp>
    </p:spTree>
    <p:extLst>
      <p:ext uri="{BB962C8B-B14F-4D97-AF65-F5344CB8AC3E}">
        <p14:creationId xmlns:p14="http://schemas.microsoft.com/office/powerpoint/2010/main" val="1222413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1023</Words>
  <Application>Microsoft Office PowerPoint</Application>
  <PresentationFormat>Affichage à l'écran (4:3)</PresentationFormat>
  <Paragraphs>241</Paragraphs>
  <Slides>32</Slides>
  <Notes>2</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ETHIQUE, FLEXIBILITE ET BIENTRAITANCE PEDAGOGIQUE</vt:lpstr>
      <vt:lpstr>Présentation PowerPoint</vt:lpstr>
      <vt:lpstr>Présentation PowerPoint</vt:lpstr>
      <vt:lpstr>Présentation PowerPoint</vt:lpstr>
      <vt:lpstr>Présentation PowerPoint</vt:lpstr>
      <vt:lpstr>Présentation PowerPoint</vt:lpstr>
      <vt:lpstr>Présentation PowerPoint</vt:lpstr>
      <vt:lpstr>L’Ethique fait appel à des repères:</vt:lpstr>
      <vt:lpstr>L’Ethique fait appel à des principes:</vt:lpstr>
      <vt:lpstr>Présentation PowerPoint</vt:lpstr>
      <vt:lpstr>Présentation PowerPoint</vt:lpstr>
      <vt:lpstr>Présentation PowerPoint</vt:lpstr>
      <vt:lpstr>Les STIGMATES de la violence </vt:lpstr>
      <vt:lpstr>Présentation PowerPoint</vt:lpstr>
      <vt:lpstr>LA BIENTRAITANCE PEDAGOGIQUE</vt:lpstr>
      <vt:lpstr>Présentation PowerPoint</vt:lpstr>
      <vt:lpstr>Les 7 clés </vt:lpstr>
      <vt:lpstr>Les 7 clés</vt:lpstr>
      <vt:lpstr>disposer de</vt:lpstr>
      <vt:lpstr>Présentation PowerPoint</vt:lpstr>
      <vt:lpstr>Présentation PowerPoint</vt:lpstr>
      <vt:lpstr>Présentation PowerPoint</vt:lpstr>
      <vt:lpstr>Présentation PowerPoint</vt:lpstr>
      <vt:lpstr>des enseignants?</vt:lpstr>
      <vt:lpstr>Présentation PowerPoint</vt:lpstr>
      <vt:lpstr>Regroupement associatif d’internes</vt:lpstr>
      <vt:lpstr>Présentation PowerPoint</vt:lpstr>
      <vt:lpstr>Présentation PowerPoint</vt:lpstr>
      <vt:lpstr>merci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Pq</dc:creator>
  <cp:lastModifiedBy>utilisateur</cp:lastModifiedBy>
  <cp:revision>30</cp:revision>
  <dcterms:created xsi:type="dcterms:W3CDTF">2017-04-06T18:25:23Z</dcterms:created>
  <dcterms:modified xsi:type="dcterms:W3CDTF">2017-04-10T10:59:57Z</dcterms:modified>
</cp:coreProperties>
</file>