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0" r:id="rId4"/>
    <p:sldId id="258" r:id="rId5"/>
    <p:sldId id="261" r:id="rId6"/>
    <p:sldId id="262" r:id="rId7"/>
    <p:sldId id="263" r:id="rId8"/>
    <p:sldId id="264" r:id="rId9"/>
    <p:sldId id="259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4"/>
    <p:restoredTop sz="94643"/>
  </p:normalViewPr>
  <p:slideViewPr>
    <p:cSldViewPr snapToGrid="0" snapToObjects="1">
      <p:cViewPr varScale="1">
        <p:scale>
          <a:sx n="85" d="100"/>
          <a:sy n="85" d="100"/>
        </p:scale>
        <p:origin x="19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B32FF-0A8A-804B-9024-B1CC25B814EC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667EF-B109-EA47-9394-470AAA4E77C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3242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éléments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contradictoires ou qui vont à l’encontre des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idées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reçues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et vous vous proposez de l’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élucider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problématique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pourrait donc tourner autour de cette interrogation : pourquoi ? (pour quelles raisons ? ; en quoi ? ; comment se fait-il ? ; comment comprendre ? 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4E667EF-B109-EA47-9394-470AAA4E77CF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18453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5F7023-F2C9-914B-9A38-25240EF897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64A2C4C6-7A47-E846-8342-10D0E776B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974D6C4-9A47-2A4E-BC66-9B8D57FB4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F83D809-04A5-CD4B-9C59-2FF5D754C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DB7835D-8097-F94D-B85A-91DBB53C2E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661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2DC251-FCBE-8941-B3A8-7807BEB485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89350D3-2824-A84D-AC97-B59C785A1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67CCD5-FCB4-F04E-9916-F5F1EFE4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9C7541B-DD34-0346-A645-EE9EBD0665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C4AAB4E-5348-0C40-A873-93372D822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192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A5DD7835-771B-C947-BFBB-DDAC855D0F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755E1FF-D16E-E447-B1D5-7BDCFD238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CC858A3-8D67-064A-8FC2-A106FF106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6D6017-C6C6-5840-A500-868506301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7196A83-1BC6-BE42-9B51-7F354C95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511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68D188-A9BC-6842-B2BD-C75ED0746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EBF524-CAAA-904D-82D7-B99B9459A4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0E640B9-8F80-4345-A124-C8111975B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A37710-3191-9345-82B5-FCE0FF5CA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FC7290-8A8E-7F44-A9B6-D57EFED288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250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47C49C-1124-8B45-AC8E-F7ECC913B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45F93F-0558-F24C-9211-33569F7043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8879CC-6B2A-9141-B7A4-6CF8006D07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C2B4962-A868-A248-9588-1837363C8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5D9D10C-499C-1C41-BD49-F19E79854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3018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6A2E623-F39B-EF4E-AF5E-5BC8BDCF15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BACFE7-A140-324A-A91F-C1A978F69B2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E0A30-5FEE-7645-98AA-1DD7B04759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D345D03-23D8-A54D-B2C0-12CAA0289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37B85BE-516B-1E4C-A6AA-84443AE21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FC9256D7-101D-4540-826C-DAFBA8ED5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7345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2F624D-77A6-1447-B805-C04E6DA33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25BF0E8-DBE4-C642-84ED-EAE6281E7F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12CF5A6-2A94-F44E-9FDF-C1C5092AE1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2190BF47-B4D7-F14F-B54A-C4B58C7B053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31EAD01-C85E-8C4E-854D-36396CFCB4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53A0E0-F089-654D-A10C-6AC227FFC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F94844D-F956-2C41-BAD5-86DB341C2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B7E0BA3-8D76-EF47-B139-268489A79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5295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C677E-4938-A74F-BC1D-81566436B0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3D74136-EFEB-614B-BBD3-EB4CCE19E2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4D50ED4-C7F0-5A44-BDC7-98AC1AF78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043FCB6-2CDE-E745-979E-FB8EC90D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748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CE84F11-E468-4C4D-BDB8-08A02946E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4BE00D88-FB51-FC47-AA59-4D41E7327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52308E-8A2C-6343-B758-B709C0611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0979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89C43E-8379-7E46-A805-0325BE667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3767715-FDFA-674D-9296-C17DAE615D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D7E8A0-6ED0-ED4A-B9A0-63174EE43A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E476BDA-EABC-6C40-807F-0E650DA49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D94F4D9-2115-E249-8400-174006460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D796432-6523-D444-A821-74EE9E672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9017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7D4501-902E-7E43-8D61-9A5EA0DF5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CC922667-4B92-694D-A54E-3E0A5F8E05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CDC9786-EDD1-4645-BF2C-3DC9B1DB43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67ECEC2-D7BA-7145-9118-6E6B16DA7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F89FB60-A177-1641-9EC7-FF973693D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55384E0-9294-B54A-8EF8-675BBAAE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428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9AEE208-0DDF-0A41-9194-92569FD0A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BCBFB94-390F-A84B-9C5A-4E23F8C89B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CB06CE-197C-D945-8213-9C48C7BB0A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266946-8704-DA49-9CA7-9D801AB85AA0}" type="datetimeFigureOut">
              <a:rPr lang="fr-FR" smtClean="0"/>
              <a:t>24/10/2018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1CB9F74-693F-E847-A77E-506BC636F1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E66BF9-1F02-0440-9A7F-EB3B9B36A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3B127C-CC36-5449-AD0A-3A986DD31C7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413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5E7027-4BCE-B84F-9AEE-11AD776151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Point sur le mémoire de recherche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32C047D8-4240-AA4B-A8E1-9EDC92B897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3673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6B008F-C70E-4344-A535-3FA1619EF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État</a:t>
            </a:r>
            <a:r>
              <a:rPr lang="fr-FR" dirty="0"/>
              <a:t> de l’art/</a:t>
            </a:r>
            <a:r>
              <a:rPr lang="fr-FR" dirty="0" err="1"/>
              <a:t>état</a:t>
            </a:r>
            <a:r>
              <a:rPr lang="fr-FR" dirty="0"/>
              <a:t> de la question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F9B94A-5378-E747-A602-AD7DEB0A4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Pour </a:t>
            </a:r>
            <a:r>
              <a:rPr lang="fr-FR" dirty="0" err="1"/>
              <a:t>étudier</a:t>
            </a:r>
            <a:r>
              <a:rPr lang="fr-FR" dirty="0"/>
              <a:t> une question, il est </a:t>
            </a:r>
            <a:r>
              <a:rPr lang="fr-FR" dirty="0" err="1"/>
              <a:t>nécessaire</a:t>
            </a:r>
            <a:r>
              <a:rPr lang="fr-FR" dirty="0"/>
              <a:t> de consulter la </a:t>
            </a:r>
            <a:r>
              <a:rPr lang="fr-FR" dirty="0" err="1"/>
              <a:t>littérature</a:t>
            </a:r>
            <a:r>
              <a:rPr lang="fr-FR" dirty="0"/>
              <a:t> scientifique qui l’</a:t>
            </a:r>
            <a:r>
              <a:rPr lang="fr-FR" dirty="0" err="1"/>
              <a:t>évoque</a:t>
            </a:r>
            <a:r>
              <a:rPr lang="fr-FR" dirty="0"/>
              <a:t> : comment les chercheurs ont-ils posé des </a:t>
            </a:r>
            <a:r>
              <a:rPr lang="fr-FR" dirty="0" err="1"/>
              <a:t>problèmes</a:t>
            </a:r>
            <a:r>
              <a:rPr lang="fr-FR" dirty="0"/>
              <a:t> proches ou traité le sujet ? </a:t>
            </a:r>
          </a:p>
          <a:p>
            <a:r>
              <a:rPr lang="fr-FR" dirty="0"/>
              <a:t>Un </a:t>
            </a:r>
            <a:r>
              <a:rPr lang="fr-FR" dirty="0" err="1"/>
              <a:t>état</a:t>
            </a:r>
            <a:r>
              <a:rPr lang="fr-FR" dirty="0"/>
              <a:t> de l’art consiste en une </a:t>
            </a:r>
            <a:r>
              <a:rPr lang="fr-FR" dirty="0" err="1"/>
              <a:t>présentation</a:t>
            </a:r>
            <a:r>
              <a:rPr lang="fr-FR" dirty="0"/>
              <a:t> </a:t>
            </a:r>
            <a:r>
              <a:rPr lang="fr-FR" dirty="0" err="1"/>
              <a:t>argumentée</a:t>
            </a:r>
            <a:r>
              <a:rPr lang="fr-FR" dirty="0"/>
              <a:t> et </a:t>
            </a:r>
            <a:r>
              <a:rPr lang="fr-FR" dirty="0" err="1"/>
              <a:t>hiérarchisée</a:t>
            </a:r>
            <a:r>
              <a:rPr lang="fr-FR" dirty="0"/>
              <a:t> des articles et ouvrages qui nourrissent votre </a:t>
            </a:r>
            <a:r>
              <a:rPr lang="fr-FR" dirty="0" err="1"/>
              <a:t>réflexion</a:t>
            </a:r>
            <a:r>
              <a:rPr lang="fr-FR" dirty="0"/>
              <a:t>. Il n’est donc pas une simple liste de titres – </a:t>
            </a:r>
            <a:r>
              <a:rPr lang="fr-FR" dirty="0" err="1"/>
              <a:t>même</a:t>
            </a:r>
            <a:r>
              <a:rPr lang="fr-FR" dirty="0"/>
              <a:t> si celle-ci est </a:t>
            </a:r>
            <a:r>
              <a:rPr lang="fr-FR" dirty="0" err="1"/>
              <a:t>détaillée</a:t>
            </a:r>
            <a:r>
              <a:rPr lang="fr-FR" dirty="0"/>
              <a:t> – mais suppose, de votre part, une analyse, une explicitation et une mise en perspective (entre </a:t>
            </a:r>
            <a:r>
              <a:rPr lang="fr-FR" dirty="0" err="1"/>
              <a:t>références</a:t>
            </a:r>
            <a:r>
              <a:rPr lang="fr-FR" dirty="0"/>
              <a:t>, dans le temps, selon des contextes </a:t>
            </a:r>
            <a:r>
              <a:rPr lang="fr-FR" dirty="0" err="1"/>
              <a:t>différents</a:t>
            </a:r>
            <a:r>
              <a:rPr lang="fr-FR" dirty="0"/>
              <a:t>...) des textes composant votre </a:t>
            </a:r>
            <a:r>
              <a:rPr lang="fr-FR" dirty="0" err="1"/>
              <a:t>sélection</a:t>
            </a:r>
            <a:r>
              <a:rPr lang="fr-FR" dirty="0"/>
              <a:t>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550124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5055027-005E-C344-A3BB-C16100965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Problématique</a:t>
            </a:r>
            <a:r>
              <a:rPr lang="fr-FR" dirty="0"/>
              <a:t>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A816A2-5341-334D-8115-69B74943DA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</a:t>
            </a:r>
            <a:r>
              <a:rPr lang="fr-FR" dirty="0" err="1"/>
              <a:t>problématique</a:t>
            </a:r>
            <a:r>
              <a:rPr lang="fr-FR" dirty="0"/>
              <a:t> pose des questions ou un ensemble de </a:t>
            </a:r>
            <a:r>
              <a:rPr lang="fr-FR" dirty="0" err="1"/>
              <a:t>problèmes</a:t>
            </a:r>
            <a:r>
              <a:rPr lang="fr-FR" dirty="0"/>
              <a:t> qui ont pour </a:t>
            </a:r>
            <a:r>
              <a:rPr lang="fr-FR" dirty="0" err="1"/>
              <a:t>particularite</a:t>
            </a:r>
            <a:r>
              <a:rPr lang="fr-FR" dirty="0"/>
              <a:t>́ d’</a:t>
            </a:r>
            <a:r>
              <a:rPr lang="fr-FR" dirty="0" err="1"/>
              <a:t>être</a:t>
            </a:r>
            <a:r>
              <a:rPr lang="fr-FR" dirty="0"/>
              <a:t> </a:t>
            </a:r>
            <a:r>
              <a:rPr lang="fr-FR" dirty="0" err="1"/>
              <a:t>liés</a:t>
            </a:r>
            <a:r>
              <a:rPr lang="fr-FR" dirty="0"/>
              <a:t> entre eux et auxquels vous devrez </a:t>
            </a:r>
            <a:r>
              <a:rPr lang="fr-FR" dirty="0" err="1"/>
              <a:t>répondre</a:t>
            </a:r>
            <a:r>
              <a:rPr lang="fr-FR" dirty="0"/>
              <a:t> dans le </a:t>
            </a:r>
            <a:r>
              <a:rPr lang="fr-FR" dirty="0" err="1"/>
              <a:t>mémoire</a:t>
            </a:r>
            <a:r>
              <a:rPr lang="fr-FR" dirty="0"/>
              <a:t>. Souvent, la </a:t>
            </a:r>
            <a:r>
              <a:rPr lang="fr-FR" dirty="0" err="1"/>
              <a:t>problématique</a:t>
            </a:r>
            <a:r>
              <a:rPr lang="fr-FR" dirty="0"/>
              <a:t> est </a:t>
            </a:r>
            <a:r>
              <a:rPr lang="fr-FR" dirty="0" err="1"/>
              <a:t>formulée</a:t>
            </a:r>
            <a:r>
              <a:rPr lang="fr-FR" dirty="0"/>
              <a:t> sous forme de paradoxe. Qu’est-ce que cela signifie ? Il y a paradoxe lorsque sont mis en commun des </a:t>
            </a:r>
            <a:r>
              <a:rPr lang="fr-FR" dirty="0" err="1"/>
              <a:t>éléments</a:t>
            </a:r>
            <a:r>
              <a:rPr lang="fr-FR" dirty="0"/>
              <a:t> contradictoires ou contraires à l’opinion commune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99395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DC4E98-14EC-1847-8A66-CDE79D701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Corpus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71E65B-3166-FD41-BAD4-030808C5C2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corpus est constitué de l’ensemble des documents (</a:t>
            </a:r>
            <a:r>
              <a:rPr lang="fr-FR" dirty="0" err="1"/>
              <a:t>écrits</a:t>
            </a:r>
            <a:r>
              <a:rPr lang="fr-FR" dirty="0"/>
              <a:t> et/ou audiovisuels et/ou oraux et/ou iconographiques et/ou </a:t>
            </a:r>
            <a:r>
              <a:rPr lang="fr-FR" dirty="0" err="1"/>
              <a:t>numériques</a:t>
            </a:r>
            <a:r>
              <a:rPr lang="fr-FR" dirty="0"/>
              <a:t>...) ou des </a:t>
            </a:r>
            <a:r>
              <a:rPr lang="fr-FR" dirty="0" err="1"/>
              <a:t>données</a:t>
            </a:r>
            <a:r>
              <a:rPr lang="fr-FR" dirty="0"/>
              <a:t> (statistiques, archivistiques, discursives...) que vous </a:t>
            </a:r>
            <a:r>
              <a:rPr lang="fr-FR" dirty="0" err="1"/>
              <a:t>étudierez</a:t>
            </a:r>
            <a:r>
              <a:rPr lang="fr-FR" dirty="0"/>
              <a:t> pour conduire votre </a:t>
            </a:r>
            <a:r>
              <a:rPr lang="fr-FR" dirty="0" err="1"/>
              <a:t>étude</a:t>
            </a:r>
            <a:r>
              <a:rPr lang="fr-FR" dirty="0"/>
              <a:t> empirique et </a:t>
            </a:r>
            <a:r>
              <a:rPr lang="fr-FR" dirty="0" err="1"/>
              <a:t>répondre</a:t>
            </a:r>
            <a:r>
              <a:rPr lang="fr-FR" dirty="0"/>
              <a:t> à votre </a:t>
            </a:r>
            <a:r>
              <a:rPr lang="fr-FR" dirty="0" err="1"/>
              <a:t>problématique</a:t>
            </a:r>
            <a:r>
              <a:rPr lang="fr-FR" dirty="0"/>
              <a:t>. Ce n’est pas l’ensemble des textes scientifiques que vous avez lus pour vous informer sur le sujet.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61949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A37822-18C9-A04A-97DF-2065048E2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Terrain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A7B7B07-46FA-0D49-BE09-8FBEF379A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terrain n’est pas un corpus, c’est votre </a:t>
            </a:r>
            <a:r>
              <a:rPr lang="fr-FR" dirty="0" err="1"/>
              <a:t>unite</a:t>
            </a:r>
            <a:r>
              <a:rPr lang="fr-FR" dirty="0"/>
              <a:t>́ d’observation ou d’</a:t>
            </a:r>
            <a:r>
              <a:rPr lang="fr-FR" dirty="0" err="1"/>
              <a:t>enquête</a:t>
            </a:r>
            <a:r>
              <a:rPr lang="fr-FR" dirty="0"/>
              <a:t>. De </a:t>
            </a:r>
            <a:r>
              <a:rPr lang="fr-FR" dirty="0" err="1"/>
              <a:t>façon</a:t>
            </a:r>
            <a:r>
              <a:rPr lang="fr-FR" dirty="0"/>
              <a:t> classique, il suppose de votre part le choix d’un lieu particulier pour </a:t>
            </a:r>
            <a:r>
              <a:rPr lang="fr-FR" dirty="0" err="1"/>
              <a:t>récolter</a:t>
            </a:r>
            <a:r>
              <a:rPr lang="fr-FR" dirty="0"/>
              <a:t> des </a:t>
            </a:r>
            <a:r>
              <a:rPr lang="fr-FR" dirty="0" err="1"/>
              <a:t>données</a:t>
            </a:r>
            <a:r>
              <a:rPr lang="fr-FR" dirty="0"/>
              <a:t> : une entreprise, un service, une ville, les locaux d’une association, un festival. Un terrain n’exige pas toujours une immersion physique. Par exemple, on parle aussi de « terrain » pour un site ou un forum internet lorsque vous faites une </a:t>
            </a:r>
            <a:r>
              <a:rPr lang="fr-FR" dirty="0" err="1"/>
              <a:t>enquête</a:t>
            </a:r>
            <a:r>
              <a:rPr lang="fr-FR" dirty="0"/>
              <a:t> </a:t>
            </a:r>
            <a:r>
              <a:rPr lang="fr-FR" dirty="0" err="1"/>
              <a:t>auprès</a:t>
            </a:r>
            <a:r>
              <a:rPr lang="fr-FR" dirty="0"/>
              <a:t> de ses visiteurs ou </a:t>
            </a:r>
            <a:r>
              <a:rPr lang="fr-FR" dirty="0" err="1"/>
              <a:t>créateurs</a:t>
            </a:r>
            <a:r>
              <a:rPr lang="fr-FR" dirty="0"/>
              <a:t>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865546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4EA8784-CBC9-DC4A-B78E-964656086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Méthodologie</a:t>
            </a:r>
            <a:r>
              <a:rPr lang="fr-FR" dirty="0"/>
              <a:t> </a:t>
            </a:r>
            <a:br>
              <a:rPr lang="fr-FR" dirty="0">
                <a:effectLst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4800032-A2D7-0246-B4CA-25DCA6F5C4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</a:t>
            </a:r>
            <a:r>
              <a:rPr lang="fr-FR" dirty="0" err="1"/>
              <a:t>méthodologie</a:t>
            </a:r>
            <a:r>
              <a:rPr lang="fr-FR" dirty="0"/>
              <a:t> fait </a:t>
            </a:r>
            <a:r>
              <a:rPr lang="fr-FR" dirty="0" err="1"/>
              <a:t>référence</a:t>
            </a:r>
            <a:r>
              <a:rPr lang="fr-FR" dirty="0"/>
              <a:t> aux moyens que vous solliciterez pour questionner le sujet que vous aurez choisi, conduire votre </a:t>
            </a:r>
            <a:r>
              <a:rPr lang="fr-FR" dirty="0" err="1"/>
              <a:t>étude</a:t>
            </a:r>
            <a:r>
              <a:rPr lang="fr-FR" dirty="0"/>
              <a:t> empirique et </a:t>
            </a:r>
            <a:r>
              <a:rPr lang="fr-FR" dirty="0" err="1"/>
              <a:t>répondre</a:t>
            </a:r>
            <a:r>
              <a:rPr lang="fr-FR" dirty="0"/>
              <a:t> aux questions que vous aurez </a:t>
            </a:r>
            <a:r>
              <a:rPr lang="fr-FR" dirty="0" err="1"/>
              <a:t>posées</a:t>
            </a:r>
            <a:r>
              <a:rPr lang="fr-FR" dirty="0"/>
              <a:t>. La recherche bibliographique ne fait donc pas partie stricto sensu de la </a:t>
            </a:r>
            <a:r>
              <a:rPr lang="fr-FR" dirty="0" err="1"/>
              <a:t>méthodologie</a:t>
            </a:r>
            <a:r>
              <a:rPr lang="fr-FR" dirty="0"/>
              <a:t>, </a:t>
            </a:r>
            <a:r>
              <a:rPr lang="fr-FR" dirty="0" err="1"/>
              <a:t>même</a:t>
            </a:r>
            <a:r>
              <a:rPr lang="fr-FR" dirty="0"/>
              <a:t> si elle est indispensable dans l’</a:t>
            </a:r>
            <a:r>
              <a:rPr lang="fr-FR" dirty="0" err="1"/>
              <a:t>avancée</a:t>
            </a:r>
            <a:r>
              <a:rPr lang="fr-FR" dirty="0"/>
              <a:t> de votre recherche. En revanche, analyse de contenu et/ou de discours (de sites internet, de titres de presse, de </a:t>
            </a:r>
            <a:r>
              <a:rPr lang="fr-FR" dirty="0" err="1"/>
              <a:t>différents</a:t>
            </a:r>
            <a:r>
              <a:rPr lang="fr-FR" dirty="0"/>
              <a:t> types d’iconographies...), entretiens, observations (participantes ou non), </a:t>
            </a:r>
            <a:r>
              <a:rPr lang="fr-FR" dirty="0" err="1"/>
              <a:t>enquêtes</a:t>
            </a:r>
            <a:r>
              <a:rPr lang="fr-FR" dirty="0"/>
              <a:t> (qualitatives ou quantitatives) ... participent de la </a:t>
            </a:r>
            <a:r>
              <a:rPr lang="fr-FR" dirty="0" err="1"/>
              <a:t>méthodologie</a:t>
            </a:r>
            <a:r>
              <a:rPr lang="fr-FR" dirty="0"/>
              <a:t>. Le choix d’une </a:t>
            </a:r>
            <a:r>
              <a:rPr lang="fr-FR" dirty="0" err="1"/>
              <a:t>méthodologie</a:t>
            </a:r>
            <a:r>
              <a:rPr lang="fr-FR" dirty="0"/>
              <a:t> doit </a:t>
            </a:r>
            <a:r>
              <a:rPr lang="fr-FR" dirty="0" err="1"/>
              <a:t>être</a:t>
            </a:r>
            <a:r>
              <a:rPr lang="fr-FR" dirty="0"/>
              <a:t> raisonné et adapté au type de </a:t>
            </a:r>
            <a:r>
              <a:rPr lang="fr-FR" dirty="0" err="1"/>
              <a:t>résultat</a:t>
            </a:r>
            <a:r>
              <a:rPr lang="fr-FR" dirty="0"/>
              <a:t> que l’on veut obtenir.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534016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F1B3685-E7A6-F445-8F0A-D33EE5AC9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Bibliographie </a:t>
            </a:r>
            <a:br>
              <a:rPr lang="fr-FR" dirty="0">
                <a:effectLst/>
              </a:rPr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9B979D-5051-B248-9838-19B203848C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Une bibliographie est </a:t>
            </a:r>
            <a:r>
              <a:rPr lang="fr-FR" dirty="0" err="1"/>
              <a:t>composée</a:t>
            </a:r>
            <a:r>
              <a:rPr lang="fr-FR" dirty="0"/>
              <a:t> des </a:t>
            </a:r>
            <a:r>
              <a:rPr lang="fr-FR" dirty="0" err="1"/>
              <a:t>références</a:t>
            </a:r>
            <a:r>
              <a:rPr lang="fr-FR" dirty="0"/>
              <a:t> d’ouvrages, articles de revues (</a:t>
            </a:r>
            <a:r>
              <a:rPr lang="fr-FR" dirty="0" err="1"/>
              <a:t>imprimés</a:t>
            </a:r>
            <a:r>
              <a:rPr lang="fr-FR" dirty="0"/>
              <a:t> ou sur internet), de </a:t>
            </a:r>
            <a:r>
              <a:rPr lang="fr-FR" dirty="0" err="1"/>
              <a:t>références</a:t>
            </a:r>
            <a:r>
              <a:rPr lang="fr-FR" dirty="0"/>
              <a:t> professionnelles qui ont alimenté votre </a:t>
            </a:r>
            <a:r>
              <a:rPr lang="fr-FR" dirty="0" err="1"/>
              <a:t>réflexion</a:t>
            </a:r>
            <a:r>
              <a:rPr lang="fr-FR" dirty="0"/>
              <a:t>. Elle n’a pas besoin d’</a:t>
            </a:r>
            <a:r>
              <a:rPr lang="fr-FR" dirty="0" err="1"/>
              <a:t>être</a:t>
            </a:r>
            <a:r>
              <a:rPr lang="fr-FR" dirty="0"/>
              <a:t> exhaustive : vous indiquez la liste des </a:t>
            </a:r>
            <a:r>
              <a:rPr lang="fr-FR" dirty="0" err="1"/>
              <a:t>références</a:t>
            </a:r>
            <a:r>
              <a:rPr lang="fr-FR" dirty="0"/>
              <a:t> que vous avez lues et dont vous vous inspirez. La bibliographie ne doit surtout pas </a:t>
            </a:r>
            <a:r>
              <a:rPr lang="fr-FR" dirty="0" err="1"/>
              <a:t>être</a:t>
            </a:r>
            <a:r>
              <a:rPr lang="fr-FR" dirty="0"/>
              <a:t> «</a:t>
            </a:r>
            <a:r>
              <a:rPr lang="fr-FR" dirty="0" err="1"/>
              <a:t>décorative</a:t>
            </a:r>
            <a:r>
              <a:rPr lang="fr-FR" dirty="0"/>
              <a:t>» (une bibliographie qui comporterait les noms des chercheurs incontournables mais que vous n’auriez pas lus...). </a:t>
            </a:r>
            <a:r>
              <a:rPr lang="fr-FR" dirty="0" err="1"/>
              <a:t>Considérez</a:t>
            </a:r>
            <a:r>
              <a:rPr lang="fr-FR" dirty="0"/>
              <a:t> surtout qu’elle doit vous </a:t>
            </a:r>
            <a:r>
              <a:rPr lang="fr-FR" dirty="0" err="1"/>
              <a:t>être</a:t>
            </a:r>
            <a:r>
              <a:rPr lang="fr-FR" dirty="0"/>
              <a:t> utile et que vous en avez retenu les </a:t>
            </a:r>
            <a:r>
              <a:rPr lang="fr-FR" dirty="0" err="1"/>
              <a:t>caractères</a:t>
            </a:r>
            <a:r>
              <a:rPr lang="fr-FR" dirty="0"/>
              <a:t> principaux. La liste des </a:t>
            </a:r>
            <a:r>
              <a:rPr lang="fr-FR" dirty="0" err="1"/>
              <a:t>références</a:t>
            </a:r>
            <a:r>
              <a:rPr lang="fr-FR" dirty="0"/>
              <a:t> bibliographiques documente votre sujet. Elle ne se compose pas des documents sur lesquels vous conduirez votre recherche.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08546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30B5A1-B99E-FF4E-B939-04FBC1B59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tuteur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47A9FA3-ED60-E441-83A0-651E6DBD53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Un directeur de </a:t>
            </a:r>
            <a:r>
              <a:rPr lang="fr-FR" dirty="0" err="1"/>
              <a:t>mémoire</a:t>
            </a:r>
            <a:r>
              <a:rPr lang="fr-FR" dirty="0"/>
              <a:t> vous a été affecté. C’est avec elle ou lui que vous affinerez votre sujet. Cet enseignant-chercheur vous guidera tout au long de votre travail. </a:t>
            </a:r>
          </a:p>
          <a:p>
            <a:endParaRPr lang="fr-FR" dirty="0"/>
          </a:p>
          <a:p>
            <a:r>
              <a:rPr lang="fr-FR" dirty="0"/>
              <a:t>C’est à vous d’initier le contact.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69074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D9701F-68BE-4741-8502-000AD97D5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D372BDF-6F01-7D4A-A05B-72D8DD04DD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Jury : composée de 2 personnes (tuteur et un autre enseignant-chercheur)</a:t>
            </a:r>
          </a:p>
          <a:p>
            <a:r>
              <a:rPr lang="fr-FR" dirty="0"/>
              <a:t>Nombre de pages : 50</a:t>
            </a:r>
          </a:p>
        </p:txBody>
      </p:sp>
    </p:spTree>
    <p:extLst>
      <p:ext uri="{BB962C8B-B14F-4D97-AF65-F5344CB8AC3E}">
        <p14:creationId xmlns:p14="http://schemas.microsoft.com/office/powerpoint/2010/main" val="18819034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B4572D-12D7-5941-8614-2CD4A7897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7 compétences attendues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A99D54-ED37-2140-9639-FEF9B3973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/>
              <a:t>Poser une question de recherche pertinente, sur un sujet </a:t>
            </a:r>
            <a:r>
              <a:rPr lang="fr-FR" dirty="0" err="1"/>
              <a:t>précis</a:t>
            </a:r>
            <a:r>
              <a:rPr lang="fr-FR" dirty="0"/>
              <a:t> et original </a:t>
            </a:r>
          </a:p>
          <a:p>
            <a:r>
              <a:rPr lang="fr-FR" dirty="0"/>
              <a:t>Dresser un </a:t>
            </a:r>
            <a:r>
              <a:rPr lang="fr-FR" dirty="0" err="1"/>
              <a:t>état</a:t>
            </a:r>
            <a:r>
              <a:rPr lang="fr-FR" dirty="0"/>
              <a:t> de l’art sur le sujet : </a:t>
            </a:r>
            <a:r>
              <a:rPr lang="fr-FR" dirty="0" err="1"/>
              <a:t>sélection</a:t>
            </a:r>
            <a:r>
              <a:rPr lang="fr-FR" dirty="0"/>
              <a:t> et mise en perspective de </a:t>
            </a:r>
            <a:r>
              <a:rPr lang="fr-FR" dirty="0" err="1"/>
              <a:t>références</a:t>
            </a:r>
            <a:r>
              <a:rPr lang="fr-FR" dirty="0"/>
              <a:t> majeures </a:t>
            </a:r>
          </a:p>
          <a:p>
            <a:r>
              <a:rPr lang="fr-FR" dirty="0"/>
              <a:t>Proposer un positionnement </a:t>
            </a:r>
            <a:r>
              <a:rPr lang="fr-FR" dirty="0" err="1"/>
              <a:t>théorique</a:t>
            </a:r>
            <a:r>
              <a:rPr lang="fr-FR" dirty="0"/>
              <a:t> adapté au sujet : ne pas </a:t>
            </a:r>
            <a:r>
              <a:rPr lang="fr-FR" dirty="0" err="1"/>
              <a:t>réaliser</a:t>
            </a:r>
            <a:r>
              <a:rPr lang="fr-FR" dirty="0"/>
              <a:t> un travail uniquement descriptif (de type « dossier sur... ») </a:t>
            </a:r>
          </a:p>
          <a:p>
            <a:r>
              <a:rPr lang="fr-FR" dirty="0"/>
              <a:t>Mettre au point une </a:t>
            </a:r>
            <a:r>
              <a:rPr lang="fr-FR" dirty="0" err="1"/>
              <a:t>méthodologie</a:t>
            </a:r>
            <a:r>
              <a:rPr lang="fr-FR" dirty="0"/>
              <a:t> </a:t>
            </a:r>
            <a:r>
              <a:rPr lang="fr-FR" dirty="0" err="1"/>
              <a:t>adaptée</a:t>
            </a:r>
            <a:r>
              <a:rPr lang="fr-FR" dirty="0"/>
              <a:t> au sujet : expliciter la </a:t>
            </a:r>
            <a:r>
              <a:rPr lang="fr-FR" dirty="0" err="1"/>
              <a:t>démarche</a:t>
            </a:r>
            <a:r>
              <a:rPr lang="fr-FR" dirty="0"/>
              <a:t> de recherche, la justifier, en identifier les limites et les biais </a:t>
            </a:r>
          </a:p>
          <a:p>
            <a:r>
              <a:rPr lang="fr-FR" dirty="0"/>
              <a:t>Mettre en œuvre une </a:t>
            </a:r>
            <a:r>
              <a:rPr lang="fr-FR" dirty="0" err="1"/>
              <a:t>démarche</a:t>
            </a:r>
            <a:r>
              <a:rPr lang="fr-FR" dirty="0"/>
              <a:t> empirique quelle qu’elle soit (analyses de corpus ou de contenu, entretiens, questionnaires, observations...). Empirique ici signifie </a:t>
            </a:r>
            <a:r>
              <a:rPr lang="fr-FR" dirty="0" err="1"/>
              <a:t>fondée</a:t>
            </a:r>
            <a:r>
              <a:rPr lang="fr-FR" dirty="0"/>
              <a:t> sur l’</a:t>
            </a:r>
            <a:r>
              <a:rPr lang="fr-FR" dirty="0" err="1"/>
              <a:t>expérience</a:t>
            </a:r>
            <a:r>
              <a:rPr lang="fr-FR" dirty="0"/>
              <a:t> et l’observation </a:t>
            </a:r>
          </a:p>
          <a:p>
            <a:r>
              <a:rPr lang="fr-FR" dirty="0"/>
              <a:t>Exposer des </a:t>
            </a:r>
            <a:r>
              <a:rPr lang="fr-FR" dirty="0" err="1"/>
              <a:t>résultats</a:t>
            </a:r>
            <a:r>
              <a:rPr lang="fr-FR" dirty="0"/>
              <a:t> : </a:t>
            </a:r>
            <a:r>
              <a:rPr lang="fr-FR" dirty="0" err="1"/>
              <a:t>capacite</a:t>
            </a:r>
            <a:r>
              <a:rPr lang="fr-FR" dirty="0"/>
              <a:t>́ de </a:t>
            </a:r>
            <a:r>
              <a:rPr lang="fr-FR" dirty="0" err="1"/>
              <a:t>synthèse</a:t>
            </a:r>
            <a:r>
              <a:rPr lang="fr-FR" dirty="0"/>
              <a:t>, recul critique sur les </a:t>
            </a:r>
            <a:r>
              <a:rPr lang="fr-FR" dirty="0" err="1"/>
              <a:t>résultats</a:t>
            </a:r>
            <a:r>
              <a:rPr lang="fr-FR" dirty="0"/>
              <a:t> obtenus, </a:t>
            </a:r>
            <a:r>
              <a:rPr lang="fr-FR" dirty="0" err="1"/>
              <a:t>qualite</a:t>
            </a:r>
            <a:r>
              <a:rPr lang="fr-FR" dirty="0"/>
              <a:t>́ de l’argumentation et/ou de la </a:t>
            </a:r>
            <a:r>
              <a:rPr lang="fr-FR" dirty="0" err="1"/>
              <a:t>démonstration</a:t>
            </a:r>
            <a:r>
              <a:rPr lang="fr-FR" dirty="0"/>
              <a:t>, plan structuré, perspectives </a:t>
            </a:r>
          </a:p>
          <a:p>
            <a:r>
              <a:rPr lang="fr-FR" dirty="0" err="1"/>
              <a:t>Ré́diger</a:t>
            </a:r>
            <a:r>
              <a:rPr lang="fr-FR" dirty="0"/>
              <a:t> correctement: orthographe et grammaire impeccables, </a:t>
            </a:r>
            <a:r>
              <a:rPr lang="fr-FR" dirty="0" err="1"/>
              <a:t>présentation</a:t>
            </a:r>
            <a:r>
              <a:rPr lang="fr-FR" dirty="0"/>
              <a:t>, respect des consignes.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56215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30C60A-ACC0-934E-859D-F6F4F4714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plan : une suite logique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63B9C3-9DE1-1D40-9198-2F23B5558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lectures des ouvrages et articles sur le sujet, </a:t>
            </a:r>
            <a:endParaRPr lang="fr-FR" dirty="0">
              <a:effectLst/>
            </a:endParaRPr>
          </a:p>
          <a:p>
            <a:r>
              <a:rPr lang="fr-FR" dirty="0"/>
              <a:t>la situation </a:t>
            </a:r>
            <a:r>
              <a:rPr lang="fr-FR" dirty="0" err="1"/>
              <a:t>examinée</a:t>
            </a:r>
            <a:r>
              <a:rPr lang="fr-FR" dirty="0"/>
              <a:t>, </a:t>
            </a:r>
            <a:endParaRPr lang="fr-FR" dirty="0">
              <a:effectLst/>
            </a:endParaRPr>
          </a:p>
          <a:p>
            <a:r>
              <a:rPr lang="fr-FR" dirty="0"/>
              <a:t>l’analyse du – ou des – corpus et/ ou terrain </a:t>
            </a:r>
            <a:r>
              <a:rPr lang="fr-FR" dirty="0" err="1"/>
              <a:t>sélectionnés</a:t>
            </a:r>
            <a:r>
              <a:rPr lang="fr-FR" dirty="0"/>
              <a:t>, </a:t>
            </a:r>
            <a:endParaRPr lang="fr-FR" dirty="0">
              <a:effectLst/>
            </a:endParaRPr>
          </a:p>
          <a:p>
            <a:r>
              <a:rPr lang="fr-FR" dirty="0"/>
              <a:t>les </a:t>
            </a:r>
            <a:r>
              <a:rPr lang="fr-FR" dirty="0" err="1"/>
              <a:t>résultats</a:t>
            </a:r>
            <a:r>
              <a:rPr lang="fr-FR" dirty="0"/>
              <a:t> obtenus, </a:t>
            </a:r>
            <a:endParaRPr lang="fr-FR" dirty="0">
              <a:effectLst/>
            </a:endParaRPr>
          </a:p>
          <a:p>
            <a:r>
              <a:rPr lang="fr-FR" dirty="0"/>
              <a:t>les perspectives ouvertes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38859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DB3E0C4-6F49-7C45-BA59-F1F55EE28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F9E0A32-A648-0843-968E-2FE1D9C3B2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L’introduction oriente et cadre la lecture du </a:t>
            </a:r>
            <a:r>
              <a:rPr lang="fr-FR" dirty="0" err="1"/>
              <a:t>mémoire</a:t>
            </a:r>
            <a:r>
              <a:rPr lang="fr-FR" dirty="0"/>
              <a:t>. Elle situe le sujet et en </a:t>
            </a:r>
            <a:r>
              <a:rPr lang="fr-FR" dirty="0" err="1"/>
              <a:t>présente</a:t>
            </a:r>
            <a:r>
              <a:rPr lang="fr-FR" dirty="0"/>
              <a:t> les </a:t>
            </a:r>
            <a:r>
              <a:rPr lang="fr-FR" dirty="0" err="1"/>
              <a:t>éléments</a:t>
            </a:r>
            <a:r>
              <a:rPr lang="fr-FR" dirty="0"/>
              <a:t> saillants, tant du point de vue </a:t>
            </a:r>
            <a:r>
              <a:rPr lang="fr-FR" dirty="0" err="1"/>
              <a:t>théorique</a:t>
            </a:r>
            <a:r>
              <a:rPr lang="fr-FR" dirty="0"/>
              <a:t> et </a:t>
            </a:r>
            <a:r>
              <a:rPr lang="fr-FR" dirty="0" err="1"/>
              <a:t>méthodologique</a:t>
            </a:r>
            <a:r>
              <a:rPr lang="fr-FR" dirty="0"/>
              <a:t> que du point de vue du plan adopté. Elle aborde les points principaux de la </a:t>
            </a:r>
            <a:r>
              <a:rPr lang="fr-FR" dirty="0" err="1"/>
              <a:t>démonstration</a:t>
            </a:r>
            <a:r>
              <a:rPr lang="fr-FR" dirty="0"/>
              <a:t>, d’où la </a:t>
            </a:r>
            <a:r>
              <a:rPr lang="fr-FR" dirty="0" err="1"/>
              <a:t>nécessite</a:t>
            </a:r>
            <a:r>
              <a:rPr lang="fr-FR" dirty="0"/>
              <a:t>́ de revoir la </a:t>
            </a:r>
            <a:r>
              <a:rPr lang="fr-FR" dirty="0" err="1"/>
              <a:t>rédaction</a:t>
            </a:r>
            <a:r>
              <a:rPr lang="fr-FR" dirty="0"/>
              <a:t> au fur et à mesure de l’</a:t>
            </a:r>
            <a:r>
              <a:rPr lang="fr-FR" dirty="0" err="1"/>
              <a:t>avancée</a:t>
            </a:r>
            <a:r>
              <a:rPr lang="fr-FR" dirty="0"/>
              <a:t> de votre travail.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15643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DBB0555-A7F3-744B-AAEF-2DD5CAA703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L’argumentation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010312C-9EBE-C74B-8A55-D65818C42E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L’argumentation </a:t>
            </a:r>
            <a:r>
              <a:rPr lang="fr-FR" dirty="0" err="1"/>
              <a:t>enchaîne</a:t>
            </a:r>
            <a:r>
              <a:rPr lang="fr-FR" dirty="0"/>
              <a:t> :</a:t>
            </a:r>
          </a:p>
          <a:p>
            <a:r>
              <a:rPr lang="fr-FR" dirty="0"/>
              <a:t>une partie </a:t>
            </a:r>
            <a:r>
              <a:rPr lang="fr-FR" dirty="0" err="1"/>
              <a:t>théorique</a:t>
            </a:r>
            <a:r>
              <a:rPr lang="fr-FR" dirty="0"/>
              <a:t> (qui </a:t>
            </a:r>
            <a:r>
              <a:rPr lang="fr-FR" dirty="0" err="1"/>
              <a:t>présente</a:t>
            </a:r>
            <a:r>
              <a:rPr lang="fr-FR" dirty="0"/>
              <a:t> l’</a:t>
            </a:r>
            <a:r>
              <a:rPr lang="fr-FR" dirty="0" err="1"/>
              <a:t>état</a:t>
            </a:r>
            <a:r>
              <a:rPr lang="fr-FR" dirty="0"/>
              <a:t> de l’art sur la question) et </a:t>
            </a:r>
            <a:r>
              <a:rPr lang="fr-FR" dirty="0" err="1"/>
              <a:t>méthodologique</a:t>
            </a:r>
            <a:r>
              <a:rPr lang="fr-FR" dirty="0"/>
              <a:t> qui permet de savoir comment vous vous y prenez pour </a:t>
            </a:r>
            <a:r>
              <a:rPr lang="fr-FR" dirty="0" err="1"/>
              <a:t>étudier</a:t>
            </a:r>
            <a:r>
              <a:rPr lang="fr-FR" dirty="0"/>
              <a:t> le sujet choisi ; </a:t>
            </a:r>
          </a:p>
          <a:p>
            <a:r>
              <a:rPr lang="fr-FR" dirty="0"/>
              <a:t>une ou plusieurs parties </a:t>
            </a:r>
            <a:r>
              <a:rPr lang="fr-FR" dirty="0" err="1"/>
              <a:t>présentant</a:t>
            </a:r>
            <a:r>
              <a:rPr lang="fr-FR" dirty="0"/>
              <a:t> les points principaux de l’analyse;</a:t>
            </a:r>
          </a:p>
          <a:p>
            <a:r>
              <a:rPr lang="fr-FR" dirty="0"/>
              <a:t>une partie qui propose un bilan faisant </a:t>
            </a:r>
            <a:r>
              <a:rPr lang="fr-FR" dirty="0" err="1"/>
              <a:t>état</a:t>
            </a:r>
            <a:r>
              <a:rPr lang="fr-FR" dirty="0"/>
              <a:t> de votre – vos – apport(s) sur le sujet et des limites du travail.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77436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D711B3-5C86-8849-9B54-26F8DD8A9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conclusion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CF0568C-D327-B94C-A253-07D41A4A5B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La conclusion </a:t>
            </a:r>
            <a:r>
              <a:rPr lang="fr-FR" dirty="0" err="1"/>
              <a:t>clôt</a:t>
            </a:r>
            <a:r>
              <a:rPr lang="fr-FR" dirty="0"/>
              <a:t> la discussion ouverte par la </a:t>
            </a:r>
            <a:r>
              <a:rPr lang="fr-FR" dirty="0" err="1"/>
              <a:t>problématique</a:t>
            </a:r>
            <a:r>
              <a:rPr lang="fr-FR" dirty="0"/>
              <a:t> en offrant une </a:t>
            </a:r>
            <a:r>
              <a:rPr lang="fr-FR" dirty="0" err="1"/>
              <a:t>synthèse</a:t>
            </a:r>
            <a:r>
              <a:rPr lang="fr-FR" dirty="0"/>
              <a:t> des </a:t>
            </a:r>
            <a:r>
              <a:rPr lang="fr-FR" dirty="0" err="1"/>
              <a:t>résultats</a:t>
            </a:r>
            <a:r>
              <a:rPr lang="fr-FR" dirty="0"/>
              <a:t> obtenus et des points qui peuvent rester en suspens. </a:t>
            </a:r>
          </a:p>
          <a:p>
            <a:r>
              <a:rPr lang="fr-FR" dirty="0"/>
              <a:t>Elle ouvre aussi à des sujets et/ou questionnements qui prolongent celui – ceux – engagé(s) dans le </a:t>
            </a:r>
            <a:r>
              <a:rPr lang="fr-FR" dirty="0" err="1"/>
              <a:t>mémoire</a:t>
            </a:r>
            <a:r>
              <a:rPr lang="fr-FR" dirty="0"/>
              <a:t>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989544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B868863-1B6E-8345-A053-840573D62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Dans l’ordre, le </a:t>
            </a:r>
            <a:r>
              <a:rPr lang="fr-FR" dirty="0" err="1"/>
              <a:t>mémoire</a:t>
            </a:r>
            <a:r>
              <a:rPr lang="fr-FR" dirty="0"/>
              <a:t> </a:t>
            </a:r>
            <a:r>
              <a:rPr lang="fr-FR" dirty="0" err="1"/>
              <a:t>présente</a:t>
            </a:r>
            <a:r>
              <a:rPr lang="fr-FR" dirty="0"/>
              <a:t> les </a:t>
            </a:r>
            <a:r>
              <a:rPr lang="fr-FR" dirty="0" err="1"/>
              <a:t>éléments</a:t>
            </a:r>
            <a:r>
              <a:rPr lang="fr-FR" dirty="0"/>
              <a:t> suivants : 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7F6E72E-4A5D-334E-B707-48B79B348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fr-FR" dirty="0"/>
              <a:t>Dans l’ordre, le </a:t>
            </a:r>
            <a:r>
              <a:rPr lang="fr-FR" dirty="0" err="1"/>
              <a:t>mémoire</a:t>
            </a:r>
            <a:r>
              <a:rPr lang="fr-FR" dirty="0"/>
              <a:t> </a:t>
            </a:r>
            <a:r>
              <a:rPr lang="fr-FR" dirty="0" err="1"/>
              <a:t>présente</a:t>
            </a:r>
            <a:r>
              <a:rPr lang="fr-FR" dirty="0"/>
              <a:t> les </a:t>
            </a:r>
            <a:r>
              <a:rPr lang="fr-FR" dirty="0" err="1"/>
              <a:t>éléments</a:t>
            </a:r>
            <a:r>
              <a:rPr lang="fr-FR" dirty="0"/>
              <a:t> suivants : </a:t>
            </a:r>
          </a:p>
          <a:p>
            <a:pPr marL="0" indent="0">
              <a:buNone/>
            </a:pPr>
            <a:r>
              <a:rPr lang="fr-FR" dirty="0"/>
              <a:t>-  1ère de couverture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Page blanche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Page de titre (identique à la 1ère de couverture)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Remerciements (facultatif)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Table des </a:t>
            </a:r>
            <a:r>
              <a:rPr lang="fr-FR" dirty="0" err="1"/>
              <a:t>matières</a:t>
            </a:r>
            <a:r>
              <a:rPr lang="fr-FR" dirty="0"/>
              <a:t>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Table des sigles (facultatif)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Introduction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Corps du </a:t>
            </a:r>
            <a:r>
              <a:rPr lang="fr-FR" dirty="0" err="1"/>
              <a:t>mémoire</a:t>
            </a:r>
            <a:r>
              <a:rPr lang="fr-FR" dirty="0"/>
              <a:t>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Conclusion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Bibliographie (classement par ordre </a:t>
            </a:r>
            <a:r>
              <a:rPr lang="fr-FR" dirty="0" err="1"/>
              <a:t>alphabétique</a:t>
            </a:r>
            <a:r>
              <a:rPr lang="fr-FR" dirty="0"/>
              <a:t> du 1er auteur)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Glossaire ou index (facultatif)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Table des annexes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Annexes (mais seule la mention « Table des annexes » figure dans la table des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 err="1"/>
              <a:t>matières</a:t>
            </a:r>
            <a:r>
              <a:rPr lang="fr-FR" dirty="0"/>
              <a:t>)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/>
              <a:t>-  </a:t>
            </a:r>
            <a:r>
              <a:rPr lang="fr-FR" dirty="0" err="1"/>
              <a:t>Quatrième</a:t>
            </a:r>
            <a:r>
              <a:rPr lang="fr-FR" dirty="0"/>
              <a:t> de couverture qui rappelle le titre, indique un </a:t>
            </a:r>
            <a:r>
              <a:rPr lang="fr-FR" dirty="0" err="1"/>
              <a:t>résume</a:t>
            </a:r>
            <a:r>
              <a:rPr lang="fr-FR" dirty="0"/>
              <a:t>́ et des mots </a:t>
            </a:r>
            <a:r>
              <a:rPr lang="fr-FR" dirty="0" err="1"/>
              <a:t>clés</a:t>
            </a:r>
            <a:r>
              <a:rPr lang="fr-FR" dirty="0"/>
              <a:t>, en </a:t>
            </a:r>
            <a:endParaRPr lang="fr-FR" dirty="0">
              <a:effectLst/>
            </a:endParaRPr>
          </a:p>
          <a:p>
            <a:pPr marL="0" indent="0">
              <a:buNone/>
            </a:pPr>
            <a:r>
              <a:rPr lang="fr-FR" dirty="0" err="1"/>
              <a:t>français</a:t>
            </a:r>
            <a:r>
              <a:rPr lang="fr-FR" dirty="0"/>
              <a:t> et en anglais. </a:t>
            </a:r>
            <a:endParaRPr lang="fr-FR" dirty="0">
              <a:effectLst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36315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</TotalTime>
  <Words>1112</Words>
  <Application>Microsoft Macintosh PowerPoint</Application>
  <PresentationFormat>Grand écran</PresentationFormat>
  <Paragraphs>64</Paragraphs>
  <Slides>15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Thème Office</vt:lpstr>
      <vt:lpstr>Point sur le mémoire de recherche</vt:lpstr>
      <vt:lpstr>Le tuteur</vt:lpstr>
      <vt:lpstr>Présentation PowerPoint</vt:lpstr>
      <vt:lpstr>7 compétences attendues</vt:lpstr>
      <vt:lpstr>Le plan : une suite logique</vt:lpstr>
      <vt:lpstr>L’introduction</vt:lpstr>
      <vt:lpstr>L’argumentation</vt:lpstr>
      <vt:lpstr>La conclusion</vt:lpstr>
      <vt:lpstr>Dans l’ordre, le mémoire présente les éléments suivants :  </vt:lpstr>
      <vt:lpstr>État de l’art/état de la question  </vt:lpstr>
      <vt:lpstr>Problématique  </vt:lpstr>
      <vt:lpstr>Corpus  </vt:lpstr>
      <vt:lpstr>Terrain </vt:lpstr>
      <vt:lpstr>Méthodologie  </vt:lpstr>
      <vt:lpstr>Bibliographie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Point sur le mémoire de recherche</dc:title>
  <dc:creator>Nolwenn Tréhondart</dc:creator>
  <cp:lastModifiedBy>Nolwenn Tréhondart</cp:lastModifiedBy>
  <cp:revision>4</cp:revision>
  <dcterms:created xsi:type="dcterms:W3CDTF">2018-10-23T10:43:25Z</dcterms:created>
  <dcterms:modified xsi:type="dcterms:W3CDTF">2018-10-25T05:33:06Z</dcterms:modified>
</cp:coreProperties>
</file>