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362" r:id="rId3"/>
    <p:sldId id="293" r:id="rId4"/>
    <p:sldId id="271" r:id="rId5"/>
    <p:sldId id="272" r:id="rId6"/>
    <p:sldId id="361" r:id="rId7"/>
    <p:sldId id="295" r:id="rId8"/>
    <p:sldId id="296" r:id="rId9"/>
    <p:sldId id="273" r:id="rId10"/>
    <p:sldId id="363" r:id="rId11"/>
    <p:sldId id="274" r:id="rId12"/>
    <p:sldId id="358" r:id="rId13"/>
    <p:sldId id="337" r:id="rId14"/>
    <p:sldId id="338" r:id="rId15"/>
    <p:sldId id="269" r:id="rId16"/>
    <p:sldId id="291" r:id="rId17"/>
    <p:sldId id="364" r:id="rId18"/>
    <p:sldId id="292" r:id="rId19"/>
    <p:sldId id="262" r:id="rId20"/>
    <p:sldId id="366" r:id="rId21"/>
    <p:sldId id="289" r:id="rId22"/>
    <p:sldId id="290" r:id="rId23"/>
    <p:sldId id="365" r:id="rId24"/>
    <p:sldId id="284" r:id="rId25"/>
    <p:sldId id="287" r:id="rId26"/>
    <p:sldId id="288" r:id="rId27"/>
    <p:sldId id="276" r:id="rId28"/>
    <p:sldId id="277" r:id="rId29"/>
    <p:sldId id="280" r:id="rId30"/>
    <p:sldId id="278" r:id="rId31"/>
    <p:sldId id="279" r:id="rId32"/>
    <p:sldId id="281" r:id="rId33"/>
    <p:sldId id="282" r:id="rId34"/>
    <p:sldId id="369" r:id="rId35"/>
    <p:sldId id="367" r:id="rId36"/>
    <p:sldId id="265" r:id="rId37"/>
    <p:sldId id="275" r:id="rId38"/>
    <p:sldId id="266" r:id="rId39"/>
    <p:sldId id="260" r:id="rId40"/>
    <p:sldId id="368"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78"/>
    <p:restoredTop sz="67492"/>
  </p:normalViewPr>
  <p:slideViewPr>
    <p:cSldViewPr snapToGrid="0" snapToObjects="1">
      <p:cViewPr varScale="1">
        <p:scale>
          <a:sx n="73" d="100"/>
          <a:sy n="73" d="100"/>
        </p:scale>
        <p:origin x="960" y="184"/>
      </p:cViewPr>
      <p:guideLst/>
    </p:cSldViewPr>
  </p:slideViewPr>
  <p:notesTextViewPr>
    <p:cViewPr>
      <p:scale>
        <a:sx n="1" d="1"/>
        <a:sy n="1" d="1"/>
      </p:scale>
      <p:origin x="0" y="0"/>
    </p:cViewPr>
  </p:notesTextViewPr>
  <p:notesViewPr>
    <p:cSldViewPr snapToGrid="0" snapToObjects="1">
      <p:cViewPr varScale="1">
        <p:scale>
          <a:sx n="84" d="100"/>
          <a:sy n="84" d="100"/>
        </p:scale>
        <p:origin x="2296"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CF0EC3-ECC2-4483-904D-D6966036C52A}" type="doc">
      <dgm:prSet loTypeId="urn:microsoft.com/office/officeart/2005/8/layout/hierarchy1" loCatId="hierarchy" qsTypeId="urn:microsoft.com/office/officeart/2005/8/quickstyle/simple4" qsCatId="simple" csTypeId="urn:microsoft.com/office/officeart/2005/8/colors/accent0_3" csCatId="mainScheme" phldr="1"/>
      <dgm:spPr/>
      <dgm:t>
        <a:bodyPr/>
        <a:lstStyle/>
        <a:p>
          <a:endParaRPr lang="en-US"/>
        </a:p>
      </dgm:t>
    </dgm:pt>
    <dgm:pt modelId="{010F7110-70DF-4465-ADED-D61B3B0E128D}">
      <dgm:prSet/>
      <dgm:spPr/>
      <dgm:t>
        <a:bodyPr/>
        <a:lstStyle/>
        <a:p>
          <a:r>
            <a:rPr lang="fr-FR" dirty="0"/>
            <a:t>Le contexte :  cultures numériques juvéniles</a:t>
          </a:r>
          <a:endParaRPr lang="en-US" dirty="0"/>
        </a:p>
      </dgm:t>
    </dgm:pt>
    <dgm:pt modelId="{3688F500-E531-4322-A243-3D2DAAAA366C}" type="parTrans" cxnId="{B4C99E6C-482F-4B56-8278-9BBDC4A0A8E5}">
      <dgm:prSet/>
      <dgm:spPr/>
      <dgm:t>
        <a:bodyPr/>
        <a:lstStyle/>
        <a:p>
          <a:endParaRPr lang="en-US"/>
        </a:p>
      </dgm:t>
    </dgm:pt>
    <dgm:pt modelId="{D7FA96C2-E039-4B79-A69C-791D25CE1720}" type="sibTrans" cxnId="{B4C99E6C-482F-4B56-8278-9BBDC4A0A8E5}">
      <dgm:prSet/>
      <dgm:spPr/>
      <dgm:t>
        <a:bodyPr/>
        <a:lstStyle/>
        <a:p>
          <a:endParaRPr lang="en-US"/>
        </a:p>
      </dgm:t>
    </dgm:pt>
    <dgm:pt modelId="{684082DE-4493-4B96-93EE-3A114E6D7DBA}">
      <dgm:prSet/>
      <dgm:spPr/>
      <dgm:t>
        <a:bodyPr/>
        <a:lstStyle/>
        <a:p>
          <a:r>
            <a:rPr lang="fr-FR"/>
            <a:t>Enseigner l’écriture numérique : littérature numérique, spécificités de l’écriture numérique</a:t>
          </a:r>
          <a:endParaRPr lang="en-US"/>
        </a:p>
      </dgm:t>
    </dgm:pt>
    <dgm:pt modelId="{7D7EBF4C-A6A1-40AB-9AC2-52E7211CCFE0}" type="parTrans" cxnId="{2DD6ECAA-E42F-4758-A230-ECC426A00271}">
      <dgm:prSet/>
      <dgm:spPr/>
      <dgm:t>
        <a:bodyPr/>
        <a:lstStyle/>
        <a:p>
          <a:endParaRPr lang="en-US"/>
        </a:p>
      </dgm:t>
    </dgm:pt>
    <dgm:pt modelId="{BD8DFA7D-1990-4EAF-B5FB-AE610E6A66E4}" type="sibTrans" cxnId="{2DD6ECAA-E42F-4758-A230-ECC426A00271}">
      <dgm:prSet/>
      <dgm:spPr/>
      <dgm:t>
        <a:bodyPr/>
        <a:lstStyle/>
        <a:p>
          <a:endParaRPr lang="en-US"/>
        </a:p>
      </dgm:t>
    </dgm:pt>
    <dgm:pt modelId="{304611D5-E5DC-B841-A282-D7492885905E}" type="pres">
      <dgm:prSet presAssocID="{C0CF0EC3-ECC2-4483-904D-D6966036C52A}" presName="hierChild1" presStyleCnt="0">
        <dgm:presLayoutVars>
          <dgm:chPref val="1"/>
          <dgm:dir/>
          <dgm:animOne val="branch"/>
          <dgm:animLvl val="lvl"/>
          <dgm:resizeHandles/>
        </dgm:presLayoutVars>
      </dgm:prSet>
      <dgm:spPr/>
    </dgm:pt>
    <dgm:pt modelId="{F311151B-1F29-D046-8ADB-7B506DAFE2D2}" type="pres">
      <dgm:prSet presAssocID="{010F7110-70DF-4465-ADED-D61B3B0E128D}" presName="hierRoot1" presStyleCnt="0"/>
      <dgm:spPr/>
    </dgm:pt>
    <dgm:pt modelId="{17969739-EE39-644C-9DD0-C6F7F938F554}" type="pres">
      <dgm:prSet presAssocID="{010F7110-70DF-4465-ADED-D61B3B0E128D}" presName="composite" presStyleCnt="0"/>
      <dgm:spPr/>
    </dgm:pt>
    <dgm:pt modelId="{F9A8A2E6-4B97-8A42-BFDD-A12C72683906}" type="pres">
      <dgm:prSet presAssocID="{010F7110-70DF-4465-ADED-D61B3B0E128D}" presName="background" presStyleLbl="node0" presStyleIdx="0" presStyleCnt="2"/>
      <dgm:spPr/>
    </dgm:pt>
    <dgm:pt modelId="{DB3794BB-EA41-B544-94C0-2C60E906615D}" type="pres">
      <dgm:prSet presAssocID="{010F7110-70DF-4465-ADED-D61B3B0E128D}" presName="text" presStyleLbl="fgAcc0" presStyleIdx="0" presStyleCnt="2">
        <dgm:presLayoutVars>
          <dgm:chPref val="3"/>
        </dgm:presLayoutVars>
      </dgm:prSet>
      <dgm:spPr/>
    </dgm:pt>
    <dgm:pt modelId="{978229A4-836F-C64C-A0A9-16BAF818586A}" type="pres">
      <dgm:prSet presAssocID="{010F7110-70DF-4465-ADED-D61B3B0E128D}" presName="hierChild2" presStyleCnt="0"/>
      <dgm:spPr/>
    </dgm:pt>
    <dgm:pt modelId="{C128678C-A134-F841-9A1C-F8E03D92C93D}" type="pres">
      <dgm:prSet presAssocID="{684082DE-4493-4B96-93EE-3A114E6D7DBA}" presName="hierRoot1" presStyleCnt="0"/>
      <dgm:spPr/>
    </dgm:pt>
    <dgm:pt modelId="{D6942CEE-94E8-8D4A-99E1-866AC5F22C1A}" type="pres">
      <dgm:prSet presAssocID="{684082DE-4493-4B96-93EE-3A114E6D7DBA}" presName="composite" presStyleCnt="0"/>
      <dgm:spPr/>
    </dgm:pt>
    <dgm:pt modelId="{F5444CA5-3AAC-444C-B836-7311F56C0184}" type="pres">
      <dgm:prSet presAssocID="{684082DE-4493-4B96-93EE-3A114E6D7DBA}" presName="background" presStyleLbl="node0" presStyleIdx="1" presStyleCnt="2"/>
      <dgm:spPr/>
    </dgm:pt>
    <dgm:pt modelId="{C76C89A9-C165-AD45-A82B-AC015E884453}" type="pres">
      <dgm:prSet presAssocID="{684082DE-4493-4B96-93EE-3A114E6D7DBA}" presName="text" presStyleLbl="fgAcc0" presStyleIdx="1" presStyleCnt="2">
        <dgm:presLayoutVars>
          <dgm:chPref val="3"/>
        </dgm:presLayoutVars>
      </dgm:prSet>
      <dgm:spPr/>
    </dgm:pt>
    <dgm:pt modelId="{0B0A9A95-6E90-0D4F-BF96-F1C3C2C82C96}" type="pres">
      <dgm:prSet presAssocID="{684082DE-4493-4B96-93EE-3A114E6D7DBA}" presName="hierChild2" presStyleCnt="0"/>
      <dgm:spPr/>
    </dgm:pt>
  </dgm:ptLst>
  <dgm:cxnLst>
    <dgm:cxn modelId="{F1D9602D-504B-4D42-BE07-478F32569198}" type="presOf" srcId="{010F7110-70DF-4465-ADED-D61B3B0E128D}" destId="{DB3794BB-EA41-B544-94C0-2C60E906615D}" srcOrd="0" destOrd="0" presId="urn:microsoft.com/office/officeart/2005/8/layout/hierarchy1"/>
    <dgm:cxn modelId="{694C613A-7A24-1F4D-864B-1833358C8D1F}" type="presOf" srcId="{C0CF0EC3-ECC2-4483-904D-D6966036C52A}" destId="{304611D5-E5DC-B841-A282-D7492885905E}" srcOrd="0" destOrd="0" presId="urn:microsoft.com/office/officeart/2005/8/layout/hierarchy1"/>
    <dgm:cxn modelId="{FC50B95D-4B82-E442-8364-A561F5CF0755}" type="presOf" srcId="{684082DE-4493-4B96-93EE-3A114E6D7DBA}" destId="{C76C89A9-C165-AD45-A82B-AC015E884453}" srcOrd="0" destOrd="0" presId="urn:microsoft.com/office/officeart/2005/8/layout/hierarchy1"/>
    <dgm:cxn modelId="{B4C99E6C-482F-4B56-8278-9BBDC4A0A8E5}" srcId="{C0CF0EC3-ECC2-4483-904D-D6966036C52A}" destId="{010F7110-70DF-4465-ADED-D61B3B0E128D}" srcOrd="0" destOrd="0" parTransId="{3688F500-E531-4322-A243-3D2DAAAA366C}" sibTransId="{D7FA96C2-E039-4B79-A69C-791D25CE1720}"/>
    <dgm:cxn modelId="{2DD6ECAA-E42F-4758-A230-ECC426A00271}" srcId="{C0CF0EC3-ECC2-4483-904D-D6966036C52A}" destId="{684082DE-4493-4B96-93EE-3A114E6D7DBA}" srcOrd="1" destOrd="0" parTransId="{7D7EBF4C-A6A1-40AB-9AC2-52E7211CCFE0}" sibTransId="{BD8DFA7D-1990-4EAF-B5FB-AE610E6A66E4}"/>
    <dgm:cxn modelId="{FA0145F9-6A4F-754C-9BBB-61988B5B6E8D}" type="presParOf" srcId="{304611D5-E5DC-B841-A282-D7492885905E}" destId="{F311151B-1F29-D046-8ADB-7B506DAFE2D2}" srcOrd="0" destOrd="0" presId="urn:microsoft.com/office/officeart/2005/8/layout/hierarchy1"/>
    <dgm:cxn modelId="{04377BC1-C4FE-CB4E-A4D9-9CECD4D47DE5}" type="presParOf" srcId="{F311151B-1F29-D046-8ADB-7B506DAFE2D2}" destId="{17969739-EE39-644C-9DD0-C6F7F938F554}" srcOrd="0" destOrd="0" presId="urn:microsoft.com/office/officeart/2005/8/layout/hierarchy1"/>
    <dgm:cxn modelId="{3FCF5642-1781-EF4C-B0A9-0C9EFC8D603C}" type="presParOf" srcId="{17969739-EE39-644C-9DD0-C6F7F938F554}" destId="{F9A8A2E6-4B97-8A42-BFDD-A12C72683906}" srcOrd="0" destOrd="0" presId="urn:microsoft.com/office/officeart/2005/8/layout/hierarchy1"/>
    <dgm:cxn modelId="{C22DA5D9-9BDB-F84F-AE36-1E17709CA094}" type="presParOf" srcId="{17969739-EE39-644C-9DD0-C6F7F938F554}" destId="{DB3794BB-EA41-B544-94C0-2C60E906615D}" srcOrd="1" destOrd="0" presId="urn:microsoft.com/office/officeart/2005/8/layout/hierarchy1"/>
    <dgm:cxn modelId="{B06CD230-3533-024C-B69A-7F71C370E6E2}" type="presParOf" srcId="{F311151B-1F29-D046-8ADB-7B506DAFE2D2}" destId="{978229A4-836F-C64C-A0A9-16BAF818586A}" srcOrd="1" destOrd="0" presId="urn:microsoft.com/office/officeart/2005/8/layout/hierarchy1"/>
    <dgm:cxn modelId="{F0C88E89-D74A-B94B-A9B5-B7F50AAA80C2}" type="presParOf" srcId="{304611D5-E5DC-B841-A282-D7492885905E}" destId="{C128678C-A134-F841-9A1C-F8E03D92C93D}" srcOrd="1" destOrd="0" presId="urn:microsoft.com/office/officeart/2005/8/layout/hierarchy1"/>
    <dgm:cxn modelId="{94C398C8-8E0B-C849-AC77-C6275D112AE4}" type="presParOf" srcId="{C128678C-A134-F841-9A1C-F8E03D92C93D}" destId="{D6942CEE-94E8-8D4A-99E1-866AC5F22C1A}" srcOrd="0" destOrd="0" presId="urn:microsoft.com/office/officeart/2005/8/layout/hierarchy1"/>
    <dgm:cxn modelId="{5CF3369C-8746-1D42-940E-FDEEEDA56138}" type="presParOf" srcId="{D6942CEE-94E8-8D4A-99E1-866AC5F22C1A}" destId="{F5444CA5-3AAC-444C-B836-7311F56C0184}" srcOrd="0" destOrd="0" presId="urn:microsoft.com/office/officeart/2005/8/layout/hierarchy1"/>
    <dgm:cxn modelId="{709189BD-AE8B-7F44-8C94-D871185FF612}" type="presParOf" srcId="{D6942CEE-94E8-8D4A-99E1-866AC5F22C1A}" destId="{C76C89A9-C165-AD45-A82B-AC015E884453}" srcOrd="1" destOrd="0" presId="urn:microsoft.com/office/officeart/2005/8/layout/hierarchy1"/>
    <dgm:cxn modelId="{46A64F14-EE8D-CE4D-8EAB-5D0531C2AB77}" type="presParOf" srcId="{C128678C-A134-F841-9A1C-F8E03D92C93D}" destId="{0B0A9A95-6E90-0D4F-BF96-F1C3C2C82C96}"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B2A369-5A2A-E948-A677-A27A024A0AC8}" type="doc">
      <dgm:prSet loTypeId="urn:microsoft.com/office/officeart/2005/8/layout/radial1" loCatId="" qsTypeId="urn:microsoft.com/office/officeart/2005/8/quickstyle/simple1" qsCatId="simple" csTypeId="urn:microsoft.com/office/officeart/2005/8/colors/colorful1" csCatId="colorful" phldr="1"/>
      <dgm:spPr/>
      <dgm:t>
        <a:bodyPr/>
        <a:lstStyle/>
        <a:p>
          <a:endParaRPr lang="fr-FR"/>
        </a:p>
      </dgm:t>
    </dgm:pt>
    <dgm:pt modelId="{4A69E219-E069-844B-8B22-5FCE63A34B6F}">
      <dgm:prSet phldrT="[Texte]"/>
      <dgm:spPr/>
      <dgm:t>
        <a:bodyPr/>
        <a:lstStyle/>
        <a:p>
          <a:r>
            <a:rPr lang="fr-FR" dirty="0"/>
            <a:t>Contexte</a:t>
          </a:r>
        </a:p>
      </dgm:t>
    </dgm:pt>
    <dgm:pt modelId="{FF918FAE-6173-1347-B31F-EE6316C875BA}" type="parTrans" cxnId="{CAF543AD-CB2C-B446-A9EF-4094E97D50A1}">
      <dgm:prSet/>
      <dgm:spPr/>
      <dgm:t>
        <a:bodyPr/>
        <a:lstStyle/>
        <a:p>
          <a:endParaRPr lang="fr-FR"/>
        </a:p>
      </dgm:t>
    </dgm:pt>
    <dgm:pt modelId="{F332273C-A801-474E-8B51-03AA4D1B5077}" type="sibTrans" cxnId="{CAF543AD-CB2C-B446-A9EF-4094E97D50A1}">
      <dgm:prSet/>
      <dgm:spPr/>
      <dgm:t>
        <a:bodyPr/>
        <a:lstStyle/>
        <a:p>
          <a:endParaRPr lang="fr-FR"/>
        </a:p>
      </dgm:t>
    </dgm:pt>
    <dgm:pt modelId="{47774913-3B8B-B348-A601-A5DD180FACC3}">
      <dgm:prSet phldrT="[Texte]"/>
      <dgm:spPr/>
      <dgm:t>
        <a:bodyPr/>
        <a:lstStyle/>
        <a:p>
          <a:r>
            <a:rPr lang="fr-FR" dirty="0"/>
            <a:t>Émergence des </a:t>
          </a:r>
          <a:r>
            <a:rPr lang="fr-FR" dirty="0" err="1"/>
            <a:t>techno-cultures</a:t>
          </a:r>
          <a:r>
            <a:rPr lang="fr-FR" dirty="0"/>
            <a:t> juvéniles (Sylvie Octobre)</a:t>
          </a:r>
        </a:p>
      </dgm:t>
    </dgm:pt>
    <dgm:pt modelId="{BB3A2A7C-D3BE-FC41-AEA2-2813233132B3}" type="parTrans" cxnId="{3273A6F3-9DF8-0447-87F1-43677473E738}">
      <dgm:prSet/>
      <dgm:spPr/>
      <dgm:t>
        <a:bodyPr/>
        <a:lstStyle/>
        <a:p>
          <a:endParaRPr lang="fr-FR"/>
        </a:p>
      </dgm:t>
    </dgm:pt>
    <dgm:pt modelId="{01EF9FBF-814A-0D45-9FB3-57AA47CB57F1}" type="sibTrans" cxnId="{3273A6F3-9DF8-0447-87F1-43677473E738}">
      <dgm:prSet/>
      <dgm:spPr/>
      <dgm:t>
        <a:bodyPr/>
        <a:lstStyle/>
        <a:p>
          <a:endParaRPr lang="fr-FR"/>
        </a:p>
      </dgm:t>
    </dgm:pt>
    <dgm:pt modelId="{858E4929-FD7C-7F49-A16A-B429E892586A}">
      <dgm:prSet phldrT="[Texte]"/>
      <dgm:spPr/>
      <dgm:t>
        <a:bodyPr/>
        <a:lstStyle/>
        <a:p>
          <a:r>
            <a:rPr lang="fr-FR" dirty="0"/>
            <a:t>Culture « mob » (Laurence Allard) </a:t>
          </a:r>
        </a:p>
      </dgm:t>
    </dgm:pt>
    <dgm:pt modelId="{F4133F0D-888B-844E-B324-00D03AE79D78}" type="parTrans" cxnId="{7F5DD55A-69B3-3741-878D-9C359C9111CA}">
      <dgm:prSet/>
      <dgm:spPr/>
      <dgm:t>
        <a:bodyPr/>
        <a:lstStyle/>
        <a:p>
          <a:endParaRPr lang="fr-FR"/>
        </a:p>
      </dgm:t>
    </dgm:pt>
    <dgm:pt modelId="{39A99641-017B-8841-B40E-A4EF47BF1C82}" type="sibTrans" cxnId="{7F5DD55A-69B3-3741-878D-9C359C9111CA}">
      <dgm:prSet/>
      <dgm:spPr/>
      <dgm:t>
        <a:bodyPr/>
        <a:lstStyle/>
        <a:p>
          <a:endParaRPr lang="fr-FR"/>
        </a:p>
      </dgm:t>
    </dgm:pt>
    <dgm:pt modelId="{EC19F137-1642-AF4C-82C1-8A13B187139B}">
      <dgm:prSet phldrT="[Texte]"/>
      <dgm:spPr/>
      <dgm:t>
        <a:bodyPr/>
        <a:lstStyle/>
        <a:p>
          <a:r>
            <a:rPr lang="fr-FR" dirty="0"/>
            <a:t>Pression des « industries du numérique » (Sophie </a:t>
          </a:r>
          <a:r>
            <a:rPr lang="fr-FR" dirty="0" err="1"/>
            <a:t>Jehel</a:t>
          </a:r>
          <a:r>
            <a:rPr lang="fr-FR" dirty="0"/>
            <a:t>)</a:t>
          </a:r>
        </a:p>
      </dgm:t>
    </dgm:pt>
    <dgm:pt modelId="{65D16B03-7AC3-D541-9E31-480274FF6EF1}" type="parTrans" cxnId="{52A9E837-3893-8D4B-AB44-4E30BB225DE7}">
      <dgm:prSet/>
      <dgm:spPr/>
      <dgm:t>
        <a:bodyPr/>
        <a:lstStyle/>
        <a:p>
          <a:endParaRPr lang="fr-FR"/>
        </a:p>
      </dgm:t>
    </dgm:pt>
    <dgm:pt modelId="{0BA95854-D71D-B841-9BF6-E7D3F5B3B664}" type="sibTrans" cxnId="{52A9E837-3893-8D4B-AB44-4E30BB225DE7}">
      <dgm:prSet/>
      <dgm:spPr/>
      <dgm:t>
        <a:bodyPr/>
        <a:lstStyle/>
        <a:p>
          <a:endParaRPr lang="fr-FR"/>
        </a:p>
      </dgm:t>
    </dgm:pt>
    <dgm:pt modelId="{102D6C6B-02EA-9341-83A1-8D516FA0B217}">
      <dgm:prSet phldrT="[Texte]"/>
      <dgm:spPr/>
      <dgm:t>
        <a:bodyPr/>
        <a:lstStyle/>
        <a:p>
          <a:r>
            <a:rPr lang="fr-FR" dirty="0"/>
            <a:t>Disparition des capacités de lecture profonde? (Nicholas Carr)</a:t>
          </a:r>
        </a:p>
      </dgm:t>
    </dgm:pt>
    <dgm:pt modelId="{5612D7FE-9137-4E47-B6E8-A94CE40BD09C}" type="parTrans" cxnId="{E1DA8F8D-D5A9-6F48-9E45-71B5DA5E4422}">
      <dgm:prSet/>
      <dgm:spPr/>
      <dgm:t>
        <a:bodyPr/>
        <a:lstStyle/>
        <a:p>
          <a:endParaRPr lang="fr-FR"/>
        </a:p>
      </dgm:t>
    </dgm:pt>
    <dgm:pt modelId="{5601B337-D39D-8E4A-8B26-9DF04B4E0F54}" type="sibTrans" cxnId="{E1DA8F8D-D5A9-6F48-9E45-71B5DA5E4422}">
      <dgm:prSet/>
      <dgm:spPr/>
      <dgm:t>
        <a:bodyPr/>
        <a:lstStyle/>
        <a:p>
          <a:endParaRPr lang="fr-FR"/>
        </a:p>
      </dgm:t>
    </dgm:pt>
    <dgm:pt modelId="{29184B4D-5BF8-0C4D-9C1F-12AEDD2C8F2B}" type="pres">
      <dgm:prSet presAssocID="{67B2A369-5A2A-E948-A677-A27A024A0AC8}" presName="cycle" presStyleCnt="0">
        <dgm:presLayoutVars>
          <dgm:chMax val="1"/>
          <dgm:dir/>
          <dgm:animLvl val="ctr"/>
          <dgm:resizeHandles val="exact"/>
        </dgm:presLayoutVars>
      </dgm:prSet>
      <dgm:spPr/>
    </dgm:pt>
    <dgm:pt modelId="{F0384E04-F5E9-ED4A-A012-0F2363012F96}" type="pres">
      <dgm:prSet presAssocID="{4A69E219-E069-844B-8B22-5FCE63A34B6F}" presName="centerShape" presStyleLbl="node0" presStyleIdx="0" presStyleCnt="1"/>
      <dgm:spPr/>
    </dgm:pt>
    <dgm:pt modelId="{C1363283-BE02-4F47-9B4F-583652EE398E}" type="pres">
      <dgm:prSet presAssocID="{BB3A2A7C-D3BE-FC41-AEA2-2813233132B3}" presName="Name9" presStyleLbl="parChTrans1D2" presStyleIdx="0" presStyleCnt="4"/>
      <dgm:spPr/>
    </dgm:pt>
    <dgm:pt modelId="{5EA5E7FB-CDA7-0345-85B2-B1DE381421C5}" type="pres">
      <dgm:prSet presAssocID="{BB3A2A7C-D3BE-FC41-AEA2-2813233132B3}" presName="connTx" presStyleLbl="parChTrans1D2" presStyleIdx="0" presStyleCnt="4"/>
      <dgm:spPr/>
    </dgm:pt>
    <dgm:pt modelId="{7F8A4452-689D-4C4B-AE1C-4D4483C94D93}" type="pres">
      <dgm:prSet presAssocID="{47774913-3B8B-B348-A601-A5DD180FACC3}" presName="node" presStyleLbl="node1" presStyleIdx="0" presStyleCnt="4">
        <dgm:presLayoutVars>
          <dgm:bulletEnabled val="1"/>
        </dgm:presLayoutVars>
      </dgm:prSet>
      <dgm:spPr/>
    </dgm:pt>
    <dgm:pt modelId="{B5D60010-8AA5-AE47-B8D5-49731E23A290}" type="pres">
      <dgm:prSet presAssocID="{F4133F0D-888B-844E-B324-00D03AE79D78}" presName="Name9" presStyleLbl="parChTrans1D2" presStyleIdx="1" presStyleCnt="4"/>
      <dgm:spPr/>
    </dgm:pt>
    <dgm:pt modelId="{15D84144-2503-754E-9E4F-505827F1BA70}" type="pres">
      <dgm:prSet presAssocID="{F4133F0D-888B-844E-B324-00D03AE79D78}" presName="connTx" presStyleLbl="parChTrans1D2" presStyleIdx="1" presStyleCnt="4"/>
      <dgm:spPr/>
    </dgm:pt>
    <dgm:pt modelId="{69655587-7C50-5B43-A712-95737BB7F4C2}" type="pres">
      <dgm:prSet presAssocID="{858E4929-FD7C-7F49-A16A-B429E892586A}" presName="node" presStyleLbl="node1" presStyleIdx="1" presStyleCnt="4">
        <dgm:presLayoutVars>
          <dgm:bulletEnabled val="1"/>
        </dgm:presLayoutVars>
      </dgm:prSet>
      <dgm:spPr/>
    </dgm:pt>
    <dgm:pt modelId="{DD8C192B-CF6E-3C45-8220-2C16C5B9A37C}" type="pres">
      <dgm:prSet presAssocID="{65D16B03-7AC3-D541-9E31-480274FF6EF1}" presName="Name9" presStyleLbl="parChTrans1D2" presStyleIdx="2" presStyleCnt="4"/>
      <dgm:spPr/>
    </dgm:pt>
    <dgm:pt modelId="{53BAF8E0-B807-7840-8BE6-E39C0EBE2F5C}" type="pres">
      <dgm:prSet presAssocID="{65D16B03-7AC3-D541-9E31-480274FF6EF1}" presName="connTx" presStyleLbl="parChTrans1D2" presStyleIdx="2" presStyleCnt="4"/>
      <dgm:spPr/>
    </dgm:pt>
    <dgm:pt modelId="{F7F13F27-3555-FB49-AE76-EA0D70622A6F}" type="pres">
      <dgm:prSet presAssocID="{EC19F137-1642-AF4C-82C1-8A13B187139B}" presName="node" presStyleLbl="node1" presStyleIdx="2" presStyleCnt="4">
        <dgm:presLayoutVars>
          <dgm:bulletEnabled val="1"/>
        </dgm:presLayoutVars>
      </dgm:prSet>
      <dgm:spPr/>
    </dgm:pt>
    <dgm:pt modelId="{C1573514-8095-D548-AB06-266F84B9D790}" type="pres">
      <dgm:prSet presAssocID="{5612D7FE-9137-4E47-B6E8-A94CE40BD09C}" presName="Name9" presStyleLbl="parChTrans1D2" presStyleIdx="3" presStyleCnt="4"/>
      <dgm:spPr/>
    </dgm:pt>
    <dgm:pt modelId="{96BC6D51-666A-FB4F-AA74-162733EDF5AD}" type="pres">
      <dgm:prSet presAssocID="{5612D7FE-9137-4E47-B6E8-A94CE40BD09C}" presName="connTx" presStyleLbl="parChTrans1D2" presStyleIdx="3" presStyleCnt="4"/>
      <dgm:spPr/>
    </dgm:pt>
    <dgm:pt modelId="{D734CFAD-019E-F74C-A8EE-4B1080D56CBD}" type="pres">
      <dgm:prSet presAssocID="{102D6C6B-02EA-9341-83A1-8D516FA0B217}" presName="node" presStyleLbl="node1" presStyleIdx="3" presStyleCnt="4">
        <dgm:presLayoutVars>
          <dgm:bulletEnabled val="1"/>
        </dgm:presLayoutVars>
      </dgm:prSet>
      <dgm:spPr/>
    </dgm:pt>
  </dgm:ptLst>
  <dgm:cxnLst>
    <dgm:cxn modelId="{DD61E001-D439-964F-9538-236FFFDCD777}" type="presOf" srcId="{5612D7FE-9137-4E47-B6E8-A94CE40BD09C}" destId="{C1573514-8095-D548-AB06-266F84B9D790}" srcOrd="0" destOrd="0" presId="urn:microsoft.com/office/officeart/2005/8/layout/radial1"/>
    <dgm:cxn modelId="{4813EB03-4F7C-0943-A13C-3DB589B81223}" type="presOf" srcId="{F4133F0D-888B-844E-B324-00D03AE79D78}" destId="{B5D60010-8AA5-AE47-B8D5-49731E23A290}" srcOrd="0" destOrd="0" presId="urn:microsoft.com/office/officeart/2005/8/layout/radial1"/>
    <dgm:cxn modelId="{D7E47026-E45B-404F-94C0-5E5DE45D00E3}" type="presOf" srcId="{4A69E219-E069-844B-8B22-5FCE63A34B6F}" destId="{F0384E04-F5E9-ED4A-A012-0F2363012F96}" srcOrd="0" destOrd="0" presId="urn:microsoft.com/office/officeart/2005/8/layout/radial1"/>
    <dgm:cxn modelId="{A80E4A2C-F952-9D48-BA43-0972150C273E}" type="presOf" srcId="{5612D7FE-9137-4E47-B6E8-A94CE40BD09C}" destId="{96BC6D51-666A-FB4F-AA74-162733EDF5AD}" srcOrd="1" destOrd="0" presId="urn:microsoft.com/office/officeart/2005/8/layout/radial1"/>
    <dgm:cxn modelId="{94428633-13E8-6F42-BFF1-C5444F90030C}" type="presOf" srcId="{65D16B03-7AC3-D541-9E31-480274FF6EF1}" destId="{53BAF8E0-B807-7840-8BE6-E39C0EBE2F5C}" srcOrd="1" destOrd="0" presId="urn:microsoft.com/office/officeart/2005/8/layout/radial1"/>
    <dgm:cxn modelId="{52A9E837-3893-8D4B-AB44-4E30BB225DE7}" srcId="{4A69E219-E069-844B-8B22-5FCE63A34B6F}" destId="{EC19F137-1642-AF4C-82C1-8A13B187139B}" srcOrd="2" destOrd="0" parTransId="{65D16B03-7AC3-D541-9E31-480274FF6EF1}" sibTransId="{0BA95854-D71D-B841-9BF6-E7D3F5B3B664}"/>
    <dgm:cxn modelId="{7F5DD55A-69B3-3741-878D-9C359C9111CA}" srcId="{4A69E219-E069-844B-8B22-5FCE63A34B6F}" destId="{858E4929-FD7C-7F49-A16A-B429E892586A}" srcOrd="1" destOrd="0" parTransId="{F4133F0D-888B-844E-B324-00D03AE79D78}" sibTransId="{39A99641-017B-8841-B40E-A4EF47BF1C82}"/>
    <dgm:cxn modelId="{FF802E67-EC3E-E044-9A8C-6FD8213B6E5F}" type="presOf" srcId="{67B2A369-5A2A-E948-A677-A27A024A0AC8}" destId="{29184B4D-5BF8-0C4D-9C1F-12AEDD2C8F2B}" srcOrd="0" destOrd="0" presId="urn:microsoft.com/office/officeart/2005/8/layout/radial1"/>
    <dgm:cxn modelId="{45FBD06C-837A-404C-A118-2E71F1CB03CE}" type="presOf" srcId="{47774913-3B8B-B348-A601-A5DD180FACC3}" destId="{7F8A4452-689D-4C4B-AE1C-4D4483C94D93}" srcOrd="0" destOrd="0" presId="urn:microsoft.com/office/officeart/2005/8/layout/radial1"/>
    <dgm:cxn modelId="{E1DA8F8D-D5A9-6F48-9E45-71B5DA5E4422}" srcId="{4A69E219-E069-844B-8B22-5FCE63A34B6F}" destId="{102D6C6B-02EA-9341-83A1-8D516FA0B217}" srcOrd="3" destOrd="0" parTransId="{5612D7FE-9137-4E47-B6E8-A94CE40BD09C}" sibTransId="{5601B337-D39D-8E4A-8B26-9DF04B4E0F54}"/>
    <dgm:cxn modelId="{C1B3BC8F-F4A2-2440-9EB9-EC2B0922DDF3}" type="presOf" srcId="{65D16B03-7AC3-D541-9E31-480274FF6EF1}" destId="{DD8C192B-CF6E-3C45-8220-2C16C5B9A37C}" srcOrd="0" destOrd="0" presId="urn:microsoft.com/office/officeart/2005/8/layout/radial1"/>
    <dgm:cxn modelId="{046C5599-A88D-4B40-8BE8-198E8107B7DF}" type="presOf" srcId="{858E4929-FD7C-7F49-A16A-B429E892586A}" destId="{69655587-7C50-5B43-A712-95737BB7F4C2}" srcOrd="0" destOrd="0" presId="urn:microsoft.com/office/officeart/2005/8/layout/radial1"/>
    <dgm:cxn modelId="{F56349A3-1D04-8146-B4E5-AC395B23D4C6}" type="presOf" srcId="{BB3A2A7C-D3BE-FC41-AEA2-2813233132B3}" destId="{C1363283-BE02-4F47-9B4F-583652EE398E}" srcOrd="0" destOrd="0" presId="urn:microsoft.com/office/officeart/2005/8/layout/radial1"/>
    <dgm:cxn modelId="{CAF543AD-CB2C-B446-A9EF-4094E97D50A1}" srcId="{67B2A369-5A2A-E948-A677-A27A024A0AC8}" destId="{4A69E219-E069-844B-8B22-5FCE63A34B6F}" srcOrd="0" destOrd="0" parTransId="{FF918FAE-6173-1347-B31F-EE6316C875BA}" sibTransId="{F332273C-A801-474E-8B51-03AA4D1B5077}"/>
    <dgm:cxn modelId="{4BAD10BC-3536-A245-9C5B-500CD813B179}" type="presOf" srcId="{BB3A2A7C-D3BE-FC41-AEA2-2813233132B3}" destId="{5EA5E7FB-CDA7-0345-85B2-B1DE381421C5}" srcOrd="1" destOrd="0" presId="urn:microsoft.com/office/officeart/2005/8/layout/radial1"/>
    <dgm:cxn modelId="{D1C3B5DF-4EAB-1947-8626-73EB1D6507B0}" type="presOf" srcId="{EC19F137-1642-AF4C-82C1-8A13B187139B}" destId="{F7F13F27-3555-FB49-AE76-EA0D70622A6F}" srcOrd="0" destOrd="0" presId="urn:microsoft.com/office/officeart/2005/8/layout/radial1"/>
    <dgm:cxn modelId="{E42D2FE5-3516-E343-BD26-62405B397B0B}" type="presOf" srcId="{102D6C6B-02EA-9341-83A1-8D516FA0B217}" destId="{D734CFAD-019E-F74C-A8EE-4B1080D56CBD}" srcOrd="0" destOrd="0" presId="urn:microsoft.com/office/officeart/2005/8/layout/radial1"/>
    <dgm:cxn modelId="{3273A6F3-9DF8-0447-87F1-43677473E738}" srcId="{4A69E219-E069-844B-8B22-5FCE63A34B6F}" destId="{47774913-3B8B-B348-A601-A5DD180FACC3}" srcOrd="0" destOrd="0" parTransId="{BB3A2A7C-D3BE-FC41-AEA2-2813233132B3}" sibTransId="{01EF9FBF-814A-0D45-9FB3-57AA47CB57F1}"/>
    <dgm:cxn modelId="{C4A7B6FE-440E-4A4F-AB3A-6F9BA58DA135}" type="presOf" srcId="{F4133F0D-888B-844E-B324-00D03AE79D78}" destId="{15D84144-2503-754E-9E4F-505827F1BA70}" srcOrd="1" destOrd="0" presId="urn:microsoft.com/office/officeart/2005/8/layout/radial1"/>
    <dgm:cxn modelId="{78DE84E5-7AA3-D440-8429-404178B96E64}" type="presParOf" srcId="{29184B4D-5BF8-0C4D-9C1F-12AEDD2C8F2B}" destId="{F0384E04-F5E9-ED4A-A012-0F2363012F96}" srcOrd="0" destOrd="0" presId="urn:microsoft.com/office/officeart/2005/8/layout/radial1"/>
    <dgm:cxn modelId="{4417CAC5-ADE5-EB40-8BDD-1B614ED9A514}" type="presParOf" srcId="{29184B4D-5BF8-0C4D-9C1F-12AEDD2C8F2B}" destId="{C1363283-BE02-4F47-9B4F-583652EE398E}" srcOrd="1" destOrd="0" presId="urn:microsoft.com/office/officeart/2005/8/layout/radial1"/>
    <dgm:cxn modelId="{33709E1A-00FC-5342-8089-6E29305450BC}" type="presParOf" srcId="{C1363283-BE02-4F47-9B4F-583652EE398E}" destId="{5EA5E7FB-CDA7-0345-85B2-B1DE381421C5}" srcOrd="0" destOrd="0" presId="urn:microsoft.com/office/officeart/2005/8/layout/radial1"/>
    <dgm:cxn modelId="{8F649BD1-4388-D044-B2A4-8B47E9AB5991}" type="presParOf" srcId="{29184B4D-5BF8-0C4D-9C1F-12AEDD2C8F2B}" destId="{7F8A4452-689D-4C4B-AE1C-4D4483C94D93}" srcOrd="2" destOrd="0" presId="urn:microsoft.com/office/officeart/2005/8/layout/radial1"/>
    <dgm:cxn modelId="{B4D6A3FF-8D5F-C544-B2E0-A268A377A87B}" type="presParOf" srcId="{29184B4D-5BF8-0C4D-9C1F-12AEDD2C8F2B}" destId="{B5D60010-8AA5-AE47-B8D5-49731E23A290}" srcOrd="3" destOrd="0" presId="urn:microsoft.com/office/officeart/2005/8/layout/radial1"/>
    <dgm:cxn modelId="{2C33BD4B-A7B2-8846-8416-266A71A23760}" type="presParOf" srcId="{B5D60010-8AA5-AE47-B8D5-49731E23A290}" destId="{15D84144-2503-754E-9E4F-505827F1BA70}" srcOrd="0" destOrd="0" presId="urn:microsoft.com/office/officeart/2005/8/layout/radial1"/>
    <dgm:cxn modelId="{6FD72CFB-7396-D440-B4F7-9BDF16366AA8}" type="presParOf" srcId="{29184B4D-5BF8-0C4D-9C1F-12AEDD2C8F2B}" destId="{69655587-7C50-5B43-A712-95737BB7F4C2}" srcOrd="4" destOrd="0" presId="urn:microsoft.com/office/officeart/2005/8/layout/radial1"/>
    <dgm:cxn modelId="{881BA849-4144-A341-878D-FAE89EA10DA1}" type="presParOf" srcId="{29184B4D-5BF8-0C4D-9C1F-12AEDD2C8F2B}" destId="{DD8C192B-CF6E-3C45-8220-2C16C5B9A37C}" srcOrd="5" destOrd="0" presId="urn:microsoft.com/office/officeart/2005/8/layout/radial1"/>
    <dgm:cxn modelId="{FC56E98B-AB2A-244F-BBB6-BAB6BAEBD091}" type="presParOf" srcId="{DD8C192B-CF6E-3C45-8220-2C16C5B9A37C}" destId="{53BAF8E0-B807-7840-8BE6-E39C0EBE2F5C}" srcOrd="0" destOrd="0" presId="urn:microsoft.com/office/officeart/2005/8/layout/radial1"/>
    <dgm:cxn modelId="{6920D20A-1B40-9A46-8583-842243815B7E}" type="presParOf" srcId="{29184B4D-5BF8-0C4D-9C1F-12AEDD2C8F2B}" destId="{F7F13F27-3555-FB49-AE76-EA0D70622A6F}" srcOrd="6" destOrd="0" presId="urn:microsoft.com/office/officeart/2005/8/layout/radial1"/>
    <dgm:cxn modelId="{88589197-D387-B746-B653-FE2C306685B8}" type="presParOf" srcId="{29184B4D-5BF8-0C4D-9C1F-12AEDD2C8F2B}" destId="{C1573514-8095-D548-AB06-266F84B9D790}" srcOrd="7" destOrd="0" presId="urn:microsoft.com/office/officeart/2005/8/layout/radial1"/>
    <dgm:cxn modelId="{45E9026F-F0F2-E745-863C-C3F154CA12E6}" type="presParOf" srcId="{C1573514-8095-D548-AB06-266F84B9D790}" destId="{96BC6D51-666A-FB4F-AA74-162733EDF5AD}" srcOrd="0" destOrd="0" presId="urn:microsoft.com/office/officeart/2005/8/layout/radial1"/>
    <dgm:cxn modelId="{1038AF6B-A1AA-9A4B-84CA-AEAD255A9C24}" type="presParOf" srcId="{29184B4D-5BF8-0C4D-9C1F-12AEDD2C8F2B}" destId="{D734CFAD-019E-F74C-A8EE-4B1080D56CBD}"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10FF6F-EC81-491C-8AC8-DBFF7FBFC156}" type="doc">
      <dgm:prSet loTypeId="urn:microsoft.com/office/officeart/2018/2/layout/IconLabelList" loCatId="icon" qsTypeId="urn:microsoft.com/office/officeart/2005/8/quickstyle/simple4" qsCatId="simple" csTypeId="urn:microsoft.com/office/officeart/2018/5/colors/Iconchunking_neutralbg_colorful1" csCatId="colorful" phldr="1"/>
      <dgm:spPr/>
      <dgm:t>
        <a:bodyPr/>
        <a:lstStyle/>
        <a:p>
          <a:endParaRPr lang="en-US"/>
        </a:p>
      </dgm:t>
    </dgm:pt>
    <dgm:pt modelId="{57F99000-62FB-4195-9304-ED703D76AD51}">
      <dgm:prSet custT="1"/>
      <dgm:spPr/>
      <dgm:t>
        <a:bodyPr/>
        <a:lstStyle/>
        <a:p>
          <a:pPr>
            <a:lnSpc>
              <a:spcPct val="100000"/>
            </a:lnSpc>
          </a:pPr>
          <a:r>
            <a:rPr lang="fr-FR" sz="1600" dirty="0"/>
            <a:t>Malgré l’importance des usages numériques,  pas de connaissance profonde et de distance critique</a:t>
          </a:r>
          <a:endParaRPr lang="en-US" sz="1600" dirty="0"/>
        </a:p>
      </dgm:t>
    </dgm:pt>
    <dgm:pt modelId="{A2E81F40-0E36-4C38-8B11-845974864BF4}" type="parTrans" cxnId="{15F5BC44-20C0-4D59-A0ED-7E95DEEADE64}">
      <dgm:prSet/>
      <dgm:spPr/>
      <dgm:t>
        <a:bodyPr/>
        <a:lstStyle/>
        <a:p>
          <a:endParaRPr lang="en-US"/>
        </a:p>
      </dgm:t>
    </dgm:pt>
    <dgm:pt modelId="{4E6731BF-15A0-4A2F-B464-9A6617B16E68}" type="sibTrans" cxnId="{15F5BC44-20C0-4D59-A0ED-7E95DEEADE64}">
      <dgm:prSet/>
      <dgm:spPr/>
      <dgm:t>
        <a:bodyPr/>
        <a:lstStyle/>
        <a:p>
          <a:endParaRPr lang="en-US"/>
        </a:p>
      </dgm:t>
    </dgm:pt>
    <dgm:pt modelId="{0428057A-0496-4D58-9D1B-4CCFC7568DEF}">
      <dgm:prSet custT="1"/>
      <dgm:spPr/>
      <dgm:t>
        <a:bodyPr/>
        <a:lstStyle/>
        <a:p>
          <a:pPr>
            <a:lnSpc>
              <a:spcPct val="100000"/>
            </a:lnSpc>
          </a:pPr>
          <a:r>
            <a:rPr lang="fr-FR" sz="1600" dirty="0"/>
            <a:t>Des pratiques définies par la quête de loisirs, la créativité, le partage, la socialisation avec les pairs,  l’importance de l’image et de l’oral, mais une génération sans réelle réflexion sur ses usages</a:t>
          </a:r>
          <a:endParaRPr lang="en-US" sz="1600" dirty="0"/>
        </a:p>
      </dgm:t>
    </dgm:pt>
    <dgm:pt modelId="{9C30B039-13A2-4A16-BC71-39C070E3CBF1}" type="parTrans" cxnId="{CEFEA75E-E91D-4EC2-AFE3-D04FF59F2A6C}">
      <dgm:prSet/>
      <dgm:spPr/>
      <dgm:t>
        <a:bodyPr/>
        <a:lstStyle/>
        <a:p>
          <a:endParaRPr lang="en-US"/>
        </a:p>
      </dgm:t>
    </dgm:pt>
    <dgm:pt modelId="{4BA4231F-F550-4806-9152-265DAB71853B}" type="sibTrans" cxnId="{CEFEA75E-E91D-4EC2-AFE3-D04FF59F2A6C}">
      <dgm:prSet/>
      <dgm:spPr/>
      <dgm:t>
        <a:bodyPr/>
        <a:lstStyle/>
        <a:p>
          <a:endParaRPr lang="en-US"/>
        </a:p>
      </dgm:t>
    </dgm:pt>
    <dgm:pt modelId="{31AB27A0-87F3-4138-8CCA-5204094D0647}">
      <dgm:prSet custT="1"/>
      <dgm:spPr/>
      <dgm:t>
        <a:bodyPr/>
        <a:lstStyle/>
        <a:p>
          <a:pPr>
            <a:lnSpc>
              <a:spcPct val="100000"/>
            </a:lnSpc>
          </a:pPr>
          <a:r>
            <a:rPr lang="fr-FR" sz="1600" dirty="0"/>
            <a:t>Les élèves savent accéder à Facebook, Instagram, mais placent Google au centre de leur environnement informationnel sans connaître le fonctionnement du moteur de recherche.</a:t>
          </a:r>
          <a:endParaRPr lang="en-US" sz="1600" dirty="0"/>
        </a:p>
      </dgm:t>
    </dgm:pt>
    <dgm:pt modelId="{CE0C06F0-2459-497C-BD11-D1C472066AA9}" type="parTrans" cxnId="{69DFFED8-9B28-4801-9906-046D18846A55}">
      <dgm:prSet/>
      <dgm:spPr/>
      <dgm:t>
        <a:bodyPr/>
        <a:lstStyle/>
        <a:p>
          <a:endParaRPr lang="en-US"/>
        </a:p>
      </dgm:t>
    </dgm:pt>
    <dgm:pt modelId="{4CBC5DD0-DDBE-4D89-BC90-2FE68328B847}" type="sibTrans" cxnId="{69DFFED8-9B28-4801-9906-046D18846A55}">
      <dgm:prSet/>
      <dgm:spPr/>
      <dgm:t>
        <a:bodyPr/>
        <a:lstStyle/>
        <a:p>
          <a:endParaRPr lang="en-US"/>
        </a:p>
      </dgm:t>
    </dgm:pt>
    <dgm:pt modelId="{F196DFC8-1CF2-43E5-A7F2-9BFBD278D801}" type="pres">
      <dgm:prSet presAssocID="{2210FF6F-EC81-491C-8AC8-DBFF7FBFC156}" presName="root" presStyleCnt="0">
        <dgm:presLayoutVars>
          <dgm:dir/>
          <dgm:resizeHandles val="exact"/>
        </dgm:presLayoutVars>
      </dgm:prSet>
      <dgm:spPr/>
    </dgm:pt>
    <dgm:pt modelId="{04AB7EF0-04E4-4055-BB35-2F6318DCEB94}" type="pres">
      <dgm:prSet presAssocID="{57F99000-62FB-4195-9304-ED703D76AD51}" presName="compNode" presStyleCnt="0"/>
      <dgm:spPr/>
    </dgm:pt>
    <dgm:pt modelId="{C1A92050-DF53-4A9E-8D76-CE183D74C358}" type="pres">
      <dgm:prSet presAssocID="{57F99000-62FB-4195-9304-ED703D76AD5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45EF4DD5-E10F-40B7-AF81-F3FA95F0E4E8}" type="pres">
      <dgm:prSet presAssocID="{57F99000-62FB-4195-9304-ED703D76AD51}" presName="spaceRect" presStyleCnt="0"/>
      <dgm:spPr/>
    </dgm:pt>
    <dgm:pt modelId="{ADD8BBD9-4B5E-4956-BD2B-A3880191F514}" type="pres">
      <dgm:prSet presAssocID="{57F99000-62FB-4195-9304-ED703D76AD51}" presName="textRect" presStyleLbl="revTx" presStyleIdx="0" presStyleCnt="3">
        <dgm:presLayoutVars>
          <dgm:chMax val="1"/>
          <dgm:chPref val="1"/>
        </dgm:presLayoutVars>
      </dgm:prSet>
      <dgm:spPr/>
    </dgm:pt>
    <dgm:pt modelId="{13E5E55B-2F28-44B3-AA07-DF1E7907A1CF}" type="pres">
      <dgm:prSet presAssocID="{4E6731BF-15A0-4A2F-B464-9A6617B16E68}" presName="sibTrans" presStyleCnt="0"/>
      <dgm:spPr/>
    </dgm:pt>
    <dgm:pt modelId="{7A3F65D2-999B-4EC2-9E8C-E876C024EC43}" type="pres">
      <dgm:prSet presAssocID="{0428057A-0496-4D58-9D1B-4CCFC7568DEF}" presName="compNode" presStyleCnt="0"/>
      <dgm:spPr/>
    </dgm:pt>
    <dgm:pt modelId="{1D455672-2047-498F-B5F0-B064B200B2B2}" type="pres">
      <dgm:prSet presAssocID="{0428057A-0496-4D58-9D1B-4CCFC7568DE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rection"/>
        </a:ext>
      </dgm:extLst>
    </dgm:pt>
    <dgm:pt modelId="{C398C8B3-95E1-4D45-8A51-251930211FF7}" type="pres">
      <dgm:prSet presAssocID="{0428057A-0496-4D58-9D1B-4CCFC7568DEF}" presName="spaceRect" presStyleCnt="0"/>
      <dgm:spPr/>
    </dgm:pt>
    <dgm:pt modelId="{DB7D8B6E-341F-4851-9486-4FD6F99595A7}" type="pres">
      <dgm:prSet presAssocID="{0428057A-0496-4D58-9D1B-4CCFC7568DEF}" presName="textRect" presStyleLbl="revTx" presStyleIdx="1" presStyleCnt="3" custScaleX="128765" custScaleY="122816">
        <dgm:presLayoutVars>
          <dgm:chMax val="1"/>
          <dgm:chPref val="1"/>
        </dgm:presLayoutVars>
      </dgm:prSet>
      <dgm:spPr/>
    </dgm:pt>
    <dgm:pt modelId="{BC1F1B7C-0138-4A8E-BDFA-196D72B14B10}" type="pres">
      <dgm:prSet presAssocID="{4BA4231F-F550-4806-9152-265DAB71853B}" presName="sibTrans" presStyleCnt="0"/>
      <dgm:spPr/>
    </dgm:pt>
    <dgm:pt modelId="{E02ACB0F-EC9A-46F9-A9A7-4A4047399EEC}" type="pres">
      <dgm:prSet presAssocID="{31AB27A0-87F3-4138-8CCA-5204094D0647}" presName="compNode" presStyleCnt="0"/>
      <dgm:spPr/>
    </dgm:pt>
    <dgm:pt modelId="{0D431EC0-D470-4B17-8EA0-43B3B304311C}" type="pres">
      <dgm:prSet presAssocID="{31AB27A0-87F3-4138-8CCA-5204094D0647}" presName="iconRect" presStyleLbl="node1" presStyleIdx="2" presStyleCnt="3" custLinFactNeighborX="1590" custLinFactNeighborY="4929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Fi"/>
        </a:ext>
      </dgm:extLst>
    </dgm:pt>
    <dgm:pt modelId="{D68DBB19-9E91-460B-AF27-C38F8BBB41F5}" type="pres">
      <dgm:prSet presAssocID="{31AB27A0-87F3-4138-8CCA-5204094D0647}" presName="spaceRect" presStyleCnt="0"/>
      <dgm:spPr/>
    </dgm:pt>
    <dgm:pt modelId="{A31F6378-51C5-45F0-B290-F09D2BFBAF3A}" type="pres">
      <dgm:prSet presAssocID="{31AB27A0-87F3-4138-8CCA-5204094D0647}" presName="textRect" presStyleLbl="revTx" presStyleIdx="2" presStyleCnt="3" custScaleX="205429" custScaleY="187325" custLinFactNeighborX="4293" custLinFactNeighborY="59203">
        <dgm:presLayoutVars>
          <dgm:chMax val="1"/>
          <dgm:chPref val="1"/>
        </dgm:presLayoutVars>
      </dgm:prSet>
      <dgm:spPr/>
    </dgm:pt>
  </dgm:ptLst>
  <dgm:cxnLst>
    <dgm:cxn modelId="{15F5BC44-20C0-4D59-A0ED-7E95DEEADE64}" srcId="{2210FF6F-EC81-491C-8AC8-DBFF7FBFC156}" destId="{57F99000-62FB-4195-9304-ED703D76AD51}" srcOrd="0" destOrd="0" parTransId="{A2E81F40-0E36-4C38-8B11-845974864BF4}" sibTransId="{4E6731BF-15A0-4A2F-B464-9A6617B16E68}"/>
    <dgm:cxn modelId="{CEFEA75E-E91D-4EC2-AFE3-D04FF59F2A6C}" srcId="{2210FF6F-EC81-491C-8AC8-DBFF7FBFC156}" destId="{0428057A-0496-4D58-9D1B-4CCFC7568DEF}" srcOrd="1" destOrd="0" parTransId="{9C30B039-13A2-4A16-BC71-39C070E3CBF1}" sibTransId="{4BA4231F-F550-4806-9152-265DAB71853B}"/>
    <dgm:cxn modelId="{9AA3FA69-C144-4DAF-A37A-8B58EC0B1C30}" type="presOf" srcId="{31AB27A0-87F3-4138-8CCA-5204094D0647}" destId="{A31F6378-51C5-45F0-B290-F09D2BFBAF3A}" srcOrd="0" destOrd="0" presId="urn:microsoft.com/office/officeart/2018/2/layout/IconLabelList"/>
    <dgm:cxn modelId="{931AD175-798D-42AD-8378-76CFA9CD5492}" type="presOf" srcId="{0428057A-0496-4D58-9D1B-4CCFC7568DEF}" destId="{DB7D8B6E-341F-4851-9486-4FD6F99595A7}" srcOrd="0" destOrd="0" presId="urn:microsoft.com/office/officeart/2018/2/layout/IconLabelList"/>
    <dgm:cxn modelId="{C23AD181-42FD-404E-9C02-1B092DF89137}" type="presOf" srcId="{2210FF6F-EC81-491C-8AC8-DBFF7FBFC156}" destId="{F196DFC8-1CF2-43E5-A7F2-9BFBD278D801}" srcOrd="0" destOrd="0" presId="urn:microsoft.com/office/officeart/2018/2/layout/IconLabelList"/>
    <dgm:cxn modelId="{69DFFED8-9B28-4801-9906-046D18846A55}" srcId="{2210FF6F-EC81-491C-8AC8-DBFF7FBFC156}" destId="{31AB27A0-87F3-4138-8CCA-5204094D0647}" srcOrd="2" destOrd="0" parTransId="{CE0C06F0-2459-497C-BD11-D1C472066AA9}" sibTransId="{4CBC5DD0-DDBE-4D89-BC90-2FE68328B847}"/>
    <dgm:cxn modelId="{DFF90EDB-1EE4-498F-9995-F6B152D76FF2}" type="presOf" srcId="{57F99000-62FB-4195-9304-ED703D76AD51}" destId="{ADD8BBD9-4B5E-4956-BD2B-A3880191F514}" srcOrd="0" destOrd="0" presId="urn:microsoft.com/office/officeart/2018/2/layout/IconLabelList"/>
    <dgm:cxn modelId="{B4E828C8-0A27-4754-B947-F6CF62225127}" type="presParOf" srcId="{F196DFC8-1CF2-43E5-A7F2-9BFBD278D801}" destId="{04AB7EF0-04E4-4055-BB35-2F6318DCEB94}" srcOrd="0" destOrd="0" presId="urn:microsoft.com/office/officeart/2018/2/layout/IconLabelList"/>
    <dgm:cxn modelId="{DED33AC6-A2BE-4E5A-992C-5BFE7DFBCD11}" type="presParOf" srcId="{04AB7EF0-04E4-4055-BB35-2F6318DCEB94}" destId="{C1A92050-DF53-4A9E-8D76-CE183D74C358}" srcOrd="0" destOrd="0" presId="urn:microsoft.com/office/officeart/2018/2/layout/IconLabelList"/>
    <dgm:cxn modelId="{7DCC740F-21E9-4AC6-ABA8-45400D00EA0C}" type="presParOf" srcId="{04AB7EF0-04E4-4055-BB35-2F6318DCEB94}" destId="{45EF4DD5-E10F-40B7-AF81-F3FA95F0E4E8}" srcOrd="1" destOrd="0" presId="urn:microsoft.com/office/officeart/2018/2/layout/IconLabelList"/>
    <dgm:cxn modelId="{A5259082-1C56-403B-B63F-3B3B6E5CD785}" type="presParOf" srcId="{04AB7EF0-04E4-4055-BB35-2F6318DCEB94}" destId="{ADD8BBD9-4B5E-4956-BD2B-A3880191F514}" srcOrd="2" destOrd="0" presId="urn:microsoft.com/office/officeart/2018/2/layout/IconLabelList"/>
    <dgm:cxn modelId="{B09A7823-69D4-43D9-BFC7-46C24CC74CB5}" type="presParOf" srcId="{F196DFC8-1CF2-43E5-A7F2-9BFBD278D801}" destId="{13E5E55B-2F28-44B3-AA07-DF1E7907A1CF}" srcOrd="1" destOrd="0" presId="urn:microsoft.com/office/officeart/2018/2/layout/IconLabelList"/>
    <dgm:cxn modelId="{7362074A-266A-4FD6-BEBF-FA913B43CDAB}" type="presParOf" srcId="{F196DFC8-1CF2-43E5-A7F2-9BFBD278D801}" destId="{7A3F65D2-999B-4EC2-9E8C-E876C024EC43}" srcOrd="2" destOrd="0" presId="urn:microsoft.com/office/officeart/2018/2/layout/IconLabelList"/>
    <dgm:cxn modelId="{61F5C1D5-5914-4218-864F-3839B2704FB1}" type="presParOf" srcId="{7A3F65D2-999B-4EC2-9E8C-E876C024EC43}" destId="{1D455672-2047-498F-B5F0-B064B200B2B2}" srcOrd="0" destOrd="0" presId="urn:microsoft.com/office/officeart/2018/2/layout/IconLabelList"/>
    <dgm:cxn modelId="{A599E9A7-FE45-4B1D-A414-D3BF20E39FAE}" type="presParOf" srcId="{7A3F65D2-999B-4EC2-9E8C-E876C024EC43}" destId="{C398C8B3-95E1-4D45-8A51-251930211FF7}" srcOrd="1" destOrd="0" presId="urn:microsoft.com/office/officeart/2018/2/layout/IconLabelList"/>
    <dgm:cxn modelId="{EDBFDFC7-63BC-4B41-A29D-CC6476C3FCD4}" type="presParOf" srcId="{7A3F65D2-999B-4EC2-9E8C-E876C024EC43}" destId="{DB7D8B6E-341F-4851-9486-4FD6F99595A7}" srcOrd="2" destOrd="0" presId="urn:microsoft.com/office/officeart/2018/2/layout/IconLabelList"/>
    <dgm:cxn modelId="{91B441A1-49CF-4F01-9FCD-08775F6656DC}" type="presParOf" srcId="{F196DFC8-1CF2-43E5-A7F2-9BFBD278D801}" destId="{BC1F1B7C-0138-4A8E-BDFA-196D72B14B10}" srcOrd="3" destOrd="0" presId="urn:microsoft.com/office/officeart/2018/2/layout/IconLabelList"/>
    <dgm:cxn modelId="{A80D6B8A-8615-48EA-A2B4-5E71D22FA17B}" type="presParOf" srcId="{F196DFC8-1CF2-43E5-A7F2-9BFBD278D801}" destId="{E02ACB0F-EC9A-46F9-A9A7-4A4047399EEC}" srcOrd="4" destOrd="0" presId="urn:microsoft.com/office/officeart/2018/2/layout/IconLabelList"/>
    <dgm:cxn modelId="{36BB666E-0F5E-4405-A6DE-B1BF0959E21F}" type="presParOf" srcId="{E02ACB0F-EC9A-46F9-A9A7-4A4047399EEC}" destId="{0D431EC0-D470-4B17-8EA0-43B3B304311C}" srcOrd="0" destOrd="0" presId="urn:microsoft.com/office/officeart/2018/2/layout/IconLabelList"/>
    <dgm:cxn modelId="{C4511F58-061B-4A93-AC92-8757D9FFFC25}" type="presParOf" srcId="{E02ACB0F-EC9A-46F9-A9A7-4A4047399EEC}" destId="{D68DBB19-9E91-460B-AF27-C38F8BBB41F5}" srcOrd="1" destOrd="0" presId="urn:microsoft.com/office/officeart/2018/2/layout/IconLabelList"/>
    <dgm:cxn modelId="{3E4C207A-ED22-4448-B564-1B52597740C0}" type="presParOf" srcId="{E02ACB0F-EC9A-46F9-A9A7-4A4047399EEC}" destId="{A31F6378-51C5-45F0-B290-F09D2BFBAF3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A2E6-4B97-8A42-BFDD-A12C72683906}">
      <dsp:nvSpPr>
        <dsp:cNvPr id="0" name=""/>
        <dsp:cNvSpPr/>
      </dsp:nvSpPr>
      <dsp:spPr>
        <a:xfrm>
          <a:off x="130938"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B3794BB-EA41-B544-94C0-2C60E906615D}">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Le contexte :  cultures numériques juvéniles</a:t>
          </a:r>
          <a:endParaRPr lang="en-US" sz="3200" kern="1200" dirty="0"/>
        </a:p>
      </dsp:txBody>
      <dsp:txXfrm>
        <a:off x="678914" y="525899"/>
        <a:ext cx="4067491" cy="2525499"/>
      </dsp:txXfrm>
    </dsp:sp>
    <dsp:sp modelId="{F5444CA5-3AAC-444C-B836-7311F56C0184}">
      <dsp:nvSpPr>
        <dsp:cNvPr id="0" name=""/>
        <dsp:cNvSpPr/>
      </dsp:nvSpPr>
      <dsp:spPr>
        <a:xfrm>
          <a:off x="5294381"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76C89A9-C165-AD45-A82B-AC015E884453}">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a:t>Enseigner l’écriture numérique : littérature numérique, spécificités de l’écriture numérique</a:t>
          </a:r>
          <a:endParaRPr lang="en-US" sz="3200" kern="1200"/>
        </a:p>
      </dsp:txBody>
      <dsp:txXfrm>
        <a:off x="5842357" y="525899"/>
        <a:ext cx="4067491" cy="2525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84E04-F5E9-ED4A-A012-0F2363012F96}">
      <dsp:nvSpPr>
        <dsp:cNvPr id="0" name=""/>
        <dsp:cNvSpPr/>
      </dsp:nvSpPr>
      <dsp:spPr>
        <a:xfrm>
          <a:off x="4306620" y="2477820"/>
          <a:ext cx="1902358" cy="19023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fr-FR" sz="2800" kern="1200" dirty="0"/>
            <a:t>Contexte</a:t>
          </a:r>
        </a:p>
      </dsp:txBody>
      <dsp:txXfrm>
        <a:off x="4585214" y="2756414"/>
        <a:ext cx="1345170" cy="1345170"/>
      </dsp:txXfrm>
    </dsp:sp>
    <dsp:sp modelId="{C1363283-BE02-4F47-9B4F-583652EE398E}">
      <dsp:nvSpPr>
        <dsp:cNvPr id="0" name=""/>
        <dsp:cNvSpPr/>
      </dsp:nvSpPr>
      <dsp:spPr>
        <a:xfrm rot="16200000">
          <a:off x="4972016" y="2175755"/>
          <a:ext cx="571567" cy="32563"/>
        </a:xfrm>
        <a:custGeom>
          <a:avLst/>
          <a:gdLst/>
          <a:ahLst/>
          <a:cxnLst/>
          <a:rect l="0" t="0" r="0" b="0"/>
          <a:pathLst>
            <a:path>
              <a:moveTo>
                <a:pt x="0" y="16281"/>
              </a:moveTo>
              <a:lnTo>
                <a:pt x="571567" y="162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243510" y="2177747"/>
        <a:ext cx="28578" cy="28578"/>
      </dsp:txXfrm>
    </dsp:sp>
    <dsp:sp modelId="{7F8A4452-689D-4C4B-AE1C-4D4483C94D93}">
      <dsp:nvSpPr>
        <dsp:cNvPr id="0" name=""/>
        <dsp:cNvSpPr/>
      </dsp:nvSpPr>
      <dsp:spPr>
        <a:xfrm>
          <a:off x="4306620" y="3894"/>
          <a:ext cx="1902358" cy="190235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t>Émergence des </a:t>
          </a:r>
          <a:r>
            <a:rPr lang="fr-FR" sz="1600" kern="1200" dirty="0" err="1"/>
            <a:t>techno-cultures</a:t>
          </a:r>
          <a:r>
            <a:rPr lang="fr-FR" sz="1600" kern="1200" dirty="0"/>
            <a:t> juvéniles (Sylvie Octobre)</a:t>
          </a:r>
        </a:p>
      </dsp:txBody>
      <dsp:txXfrm>
        <a:off x="4585214" y="282488"/>
        <a:ext cx="1345170" cy="1345170"/>
      </dsp:txXfrm>
    </dsp:sp>
    <dsp:sp modelId="{B5D60010-8AA5-AE47-B8D5-49731E23A290}">
      <dsp:nvSpPr>
        <dsp:cNvPr id="0" name=""/>
        <dsp:cNvSpPr/>
      </dsp:nvSpPr>
      <dsp:spPr>
        <a:xfrm>
          <a:off x="6208979" y="3412717"/>
          <a:ext cx="571567" cy="32563"/>
        </a:xfrm>
        <a:custGeom>
          <a:avLst/>
          <a:gdLst/>
          <a:ahLst/>
          <a:cxnLst/>
          <a:rect l="0" t="0" r="0" b="0"/>
          <a:pathLst>
            <a:path>
              <a:moveTo>
                <a:pt x="0" y="16281"/>
              </a:moveTo>
              <a:lnTo>
                <a:pt x="571567" y="162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6480473" y="3414710"/>
        <a:ext cx="28578" cy="28578"/>
      </dsp:txXfrm>
    </dsp:sp>
    <dsp:sp modelId="{69655587-7C50-5B43-A712-95737BB7F4C2}">
      <dsp:nvSpPr>
        <dsp:cNvPr id="0" name=""/>
        <dsp:cNvSpPr/>
      </dsp:nvSpPr>
      <dsp:spPr>
        <a:xfrm>
          <a:off x="6780546" y="2477820"/>
          <a:ext cx="1902358" cy="190235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t>Culture « mob » (Laurence Allard) </a:t>
          </a:r>
        </a:p>
      </dsp:txBody>
      <dsp:txXfrm>
        <a:off x="7059140" y="2756414"/>
        <a:ext cx="1345170" cy="1345170"/>
      </dsp:txXfrm>
    </dsp:sp>
    <dsp:sp modelId="{DD8C192B-CF6E-3C45-8220-2C16C5B9A37C}">
      <dsp:nvSpPr>
        <dsp:cNvPr id="0" name=""/>
        <dsp:cNvSpPr/>
      </dsp:nvSpPr>
      <dsp:spPr>
        <a:xfrm rot="5400000">
          <a:off x="4972016" y="4649680"/>
          <a:ext cx="571567" cy="32563"/>
        </a:xfrm>
        <a:custGeom>
          <a:avLst/>
          <a:gdLst/>
          <a:ahLst/>
          <a:cxnLst/>
          <a:rect l="0" t="0" r="0" b="0"/>
          <a:pathLst>
            <a:path>
              <a:moveTo>
                <a:pt x="0" y="16281"/>
              </a:moveTo>
              <a:lnTo>
                <a:pt x="571567" y="162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243510" y="4651673"/>
        <a:ext cx="28578" cy="28578"/>
      </dsp:txXfrm>
    </dsp:sp>
    <dsp:sp modelId="{F7F13F27-3555-FB49-AE76-EA0D70622A6F}">
      <dsp:nvSpPr>
        <dsp:cNvPr id="0" name=""/>
        <dsp:cNvSpPr/>
      </dsp:nvSpPr>
      <dsp:spPr>
        <a:xfrm>
          <a:off x="4306620" y="4951745"/>
          <a:ext cx="1902358" cy="190235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t>Pression des « industries du numérique » (Sophie </a:t>
          </a:r>
          <a:r>
            <a:rPr lang="fr-FR" sz="1600" kern="1200" dirty="0" err="1"/>
            <a:t>Jehel</a:t>
          </a:r>
          <a:r>
            <a:rPr lang="fr-FR" sz="1600" kern="1200" dirty="0"/>
            <a:t>)</a:t>
          </a:r>
        </a:p>
      </dsp:txBody>
      <dsp:txXfrm>
        <a:off x="4585214" y="5230339"/>
        <a:ext cx="1345170" cy="1345170"/>
      </dsp:txXfrm>
    </dsp:sp>
    <dsp:sp modelId="{C1573514-8095-D548-AB06-266F84B9D790}">
      <dsp:nvSpPr>
        <dsp:cNvPr id="0" name=""/>
        <dsp:cNvSpPr/>
      </dsp:nvSpPr>
      <dsp:spPr>
        <a:xfrm rot="10800000">
          <a:off x="3735053" y="3412717"/>
          <a:ext cx="571567" cy="32563"/>
        </a:xfrm>
        <a:custGeom>
          <a:avLst/>
          <a:gdLst/>
          <a:ahLst/>
          <a:cxnLst/>
          <a:rect l="0" t="0" r="0" b="0"/>
          <a:pathLst>
            <a:path>
              <a:moveTo>
                <a:pt x="0" y="16281"/>
              </a:moveTo>
              <a:lnTo>
                <a:pt x="571567" y="162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4006548" y="3414710"/>
        <a:ext cx="28578" cy="28578"/>
      </dsp:txXfrm>
    </dsp:sp>
    <dsp:sp modelId="{D734CFAD-019E-F74C-A8EE-4B1080D56CBD}">
      <dsp:nvSpPr>
        <dsp:cNvPr id="0" name=""/>
        <dsp:cNvSpPr/>
      </dsp:nvSpPr>
      <dsp:spPr>
        <a:xfrm>
          <a:off x="1832695" y="2477820"/>
          <a:ext cx="1902358" cy="190235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kern="1200" dirty="0"/>
            <a:t>Disparition des capacités de lecture profonde? (Nicholas Carr)</a:t>
          </a:r>
        </a:p>
      </dsp:txBody>
      <dsp:txXfrm>
        <a:off x="2111289" y="2756414"/>
        <a:ext cx="1345170" cy="13451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92050-DF53-4A9E-8D76-CE183D74C358}">
      <dsp:nvSpPr>
        <dsp:cNvPr id="0" name=""/>
        <dsp:cNvSpPr/>
      </dsp:nvSpPr>
      <dsp:spPr>
        <a:xfrm>
          <a:off x="1535417" y="414977"/>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DD8BBD9-4B5E-4956-BD2B-A3880191F514}">
      <dsp:nvSpPr>
        <dsp:cNvPr id="0" name=""/>
        <dsp:cNvSpPr/>
      </dsp:nvSpPr>
      <dsp:spPr>
        <a:xfrm>
          <a:off x="1040417" y="1578102"/>
          <a:ext cx="1800000" cy="93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fr-FR" sz="1600" kern="1200" dirty="0"/>
            <a:t>Malgré l’importance des usages numériques,  pas de connaissance profonde et de distance critique</a:t>
          </a:r>
          <a:endParaRPr lang="en-US" sz="1600" kern="1200" dirty="0"/>
        </a:p>
      </dsp:txBody>
      <dsp:txXfrm>
        <a:off x="1040417" y="1578102"/>
        <a:ext cx="1800000" cy="935400"/>
      </dsp:txXfrm>
    </dsp:sp>
    <dsp:sp modelId="{1D455672-2047-498F-B5F0-B064B200B2B2}">
      <dsp:nvSpPr>
        <dsp:cNvPr id="0" name=""/>
        <dsp:cNvSpPr/>
      </dsp:nvSpPr>
      <dsp:spPr>
        <a:xfrm>
          <a:off x="3909302" y="361621"/>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B7D8B6E-341F-4851-9486-4FD6F99595A7}">
      <dsp:nvSpPr>
        <dsp:cNvPr id="0" name=""/>
        <dsp:cNvSpPr/>
      </dsp:nvSpPr>
      <dsp:spPr>
        <a:xfrm>
          <a:off x="3155417" y="1418036"/>
          <a:ext cx="2317769" cy="1148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fr-FR" sz="1600" kern="1200" dirty="0"/>
            <a:t>Des pratiques définies par la quête de loisirs, la créativité, le partage, la socialisation avec les pairs,  l’importance de l’image et de l’oral, mais une génération sans réelle réflexion sur ses usages</a:t>
          </a:r>
          <a:endParaRPr lang="en-US" sz="1600" kern="1200" dirty="0"/>
        </a:p>
      </dsp:txBody>
      <dsp:txXfrm>
        <a:off x="3155417" y="1418036"/>
        <a:ext cx="2317769" cy="1148821"/>
      </dsp:txXfrm>
    </dsp:sp>
    <dsp:sp modelId="{0D431EC0-D470-4B17-8EA0-43B3B304311C}">
      <dsp:nvSpPr>
        <dsp:cNvPr id="0" name=""/>
        <dsp:cNvSpPr/>
      </dsp:nvSpPr>
      <dsp:spPr>
        <a:xfrm>
          <a:off x="2864680" y="3416107"/>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31F6378-51C5-45F0-B290-F09D2BFBAF3A}">
      <dsp:nvSpPr>
        <dsp:cNvPr id="0" name=""/>
        <dsp:cNvSpPr/>
      </dsp:nvSpPr>
      <dsp:spPr>
        <a:xfrm>
          <a:off x="1485214" y="4133186"/>
          <a:ext cx="3697722" cy="1752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fr-FR" sz="1600" kern="1200" dirty="0"/>
            <a:t>Les élèves savent accéder à Facebook, Instagram, mais placent Google au centre de leur environnement informationnel sans connaître le fonctionnement du moteur de recherche.</a:t>
          </a:r>
          <a:endParaRPr lang="en-US" sz="1600" kern="1200" dirty="0"/>
        </a:p>
      </dsp:txBody>
      <dsp:txXfrm>
        <a:off x="1485214" y="4133186"/>
        <a:ext cx="3697722" cy="17522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1285B-6CDC-254D-8C1C-37A5CC60BAA4}" type="datetimeFigureOut">
              <a:rPr lang="fr-FR" smtClean="0"/>
              <a:t>21/11/2018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508A0-FC1B-B245-A238-D908A3D7515C}" type="slidenum">
              <a:rPr lang="fr-FR" smtClean="0"/>
              <a:t>‹N°›</a:t>
            </a:fld>
            <a:endParaRPr lang="fr-FR"/>
          </a:p>
        </p:txBody>
      </p:sp>
    </p:spTree>
    <p:extLst>
      <p:ext uri="{BB962C8B-B14F-4D97-AF65-F5344CB8AC3E}">
        <p14:creationId xmlns:p14="http://schemas.microsoft.com/office/powerpoint/2010/main" val="164423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fr.wikipedia.org/wiki/The_Atlantic" TargetMode="External"/><Relationship Id="rId3" Type="http://schemas.openxmlformats.org/officeDocument/2006/relationships/hyperlink" Target="https://fr.wikipedia.org/wiki/Nicholas_G._Carr" TargetMode="External"/><Relationship Id="rId7" Type="http://schemas.openxmlformats.org/officeDocument/2006/relationships/hyperlink" Target="https://fr.wikipedia.org/wiki/Nicholas_G._Carr#cite_note-2"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fr.wikipedia.org/wiki/Nicholas_G._Carr#cite_note-1" TargetMode="External"/><Relationship Id="rId5" Type="http://schemas.openxmlformats.org/officeDocument/2006/relationships/hyperlink" Target="https://fr.wikipedia.org/wiki/Prix_Pulitzer" TargetMode="External"/><Relationship Id="rId10" Type="http://schemas.openxmlformats.org/officeDocument/2006/relationships/hyperlink" Target="https://fr.wikipedia.org/wiki/Nicholas_G._Carr#cite_note-10" TargetMode="External"/><Relationship Id="rId4" Type="http://schemas.openxmlformats.org/officeDocument/2006/relationships/hyperlink" Target="https://fr.wikipedia.org/wiki/Enfant_du_num%C3%A9rique#cite_note-Carr2011-10" TargetMode="External"/><Relationship Id="rId9" Type="http://schemas.openxmlformats.org/officeDocument/2006/relationships/hyperlink" Target="https://fr.wikipedia.org/wiki/Wired_(magazine)"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fr.wikipedia.org/wiki/Enfant_du_num%C3%A9rique#cite_note-Octobre2009-9" TargetMode="External"/><Relationship Id="rId3" Type="http://schemas.openxmlformats.org/officeDocument/2006/relationships/hyperlink" Target="http://www.marcprensky.com/writing/Prensky%20-%20Digital%20Natives,%20Digital%20Immigrants%20-%20Part1.pdf" TargetMode="External"/><Relationship Id="rId7" Type="http://schemas.openxmlformats.org/officeDocument/2006/relationships/hyperlink" Target="https://fr.wikipedia.org/wiki/T%C3%A9l%C3%A9chargement"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fr.wikipedia.org/wiki/Streaming" TargetMode="External"/><Relationship Id="rId5" Type="http://schemas.openxmlformats.org/officeDocument/2006/relationships/hyperlink" Target="https://fr.wikipedia.org/wiki/Enfant_du_num%C3%A9rique#cite_note-8" TargetMode="External"/><Relationship Id="rId4" Type="http://schemas.openxmlformats.org/officeDocument/2006/relationships/hyperlink" Target="https://fr.wikipedia.org/wiki/Sylvie_Octobr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nnumerique.fr/wp-content/uploads/2013/11/CNNum_Rapport-inclusion-num%C3%A9rique_nov2013.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inclusion-numerique.fr/digital-lieracy/"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utc.fr/~wprecip/modules/sous-modele/adultes/co/Oeuvres_Modele.html#footnotesN6e"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Commencer par donner quelques repères sur le contexte numérique, les jeunes, questions que cela pose en lien avec l’institution scolaire</a:t>
            </a:r>
          </a:p>
          <a:p>
            <a:r>
              <a:rPr lang="fr-FR" dirty="0"/>
              <a:t>Idée prendre écriture numérique comme objet en lui-même enseignement pas uniquement comme </a:t>
            </a:r>
            <a:r>
              <a:rPr lang="fr-FR" dirty="0" err="1"/>
              <a:t>outuil</a:t>
            </a:r>
            <a:r>
              <a:rPr lang="fr-FR" dirty="0"/>
              <a:t> au service d’un enseignement: vous voyez la différence ? </a:t>
            </a:r>
          </a:p>
          <a:p>
            <a:r>
              <a:rPr lang="fr-FR" dirty="0"/>
              <a:t>Aussi en profiter lors de cette introduction pour citer des travaux de recherche sur le numérique qui peuvent vous servir pour vos mémoires. </a:t>
            </a:r>
          </a:p>
          <a:p>
            <a:r>
              <a:rPr lang="fr-FR" dirty="0"/>
              <a:t>J’en profite pour dire que je vais créer des wiki mémoires de ter sur arche, à remplir, </a:t>
            </a:r>
            <a:r>
              <a:rPr lang="fr-FR" dirty="0" err="1"/>
              <a:t>pemreyttra</a:t>
            </a:r>
            <a:r>
              <a:rPr lang="fr-FR" dirty="0"/>
              <a:t> de voir </a:t>
            </a:r>
            <a:r>
              <a:rPr lang="fr-FR" dirty="0" err="1"/>
              <a:t>évolutiop,n</a:t>
            </a:r>
            <a:r>
              <a:rPr lang="fr-FR" dirty="0"/>
              <a:t> des sujets et faire retour éventuels&lt;;</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a:t>
            </a:fld>
            <a:endParaRPr lang="fr-FR"/>
          </a:p>
        </p:txBody>
      </p:sp>
    </p:spTree>
    <p:extLst>
      <p:ext uri="{BB962C8B-B14F-4D97-AF65-F5344CB8AC3E}">
        <p14:creationId xmlns:p14="http://schemas.microsoft.com/office/powerpoint/2010/main" val="2761151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Notion de digital labour</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10</a:t>
            </a:fld>
            <a:endParaRPr lang="fr-FR"/>
          </a:p>
        </p:txBody>
      </p:sp>
    </p:spTree>
    <p:extLst>
      <p:ext uri="{BB962C8B-B14F-4D97-AF65-F5344CB8AC3E}">
        <p14:creationId xmlns:p14="http://schemas.microsoft.com/office/powerpoint/2010/main" val="3105733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Enfin dernière </a:t>
            </a:r>
            <a:r>
              <a:rPr lang="fr-FR" dirty="0" err="1"/>
              <a:t>graEnfin</a:t>
            </a:r>
            <a:r>
              <a:rPr lang="fr-FR" dirty="0"/>
              <a:t>, leur rapport à la lecture est différent. En effet, ils sont habitués à la lecture sur écran et pratiquent de plus en plus une lecture bondissante qui va de page en page, le plus souvent sans être approfondie. </a:t>
            </a:r>
            <a:r>
              <a:rPr lang="fr-FR" dirty="0">
                <a:hlinkClick r:id="rId3" tooltip="Nicholas G. Carr"/>
              </a:rPr>
              <a:t>Nicholas Carr</a:t>
            </a:r>
            <a:r>
              <a:rPr lang="fr-FR" dirty="0"/>
              <a:t> dans </a:t>
            </a:r>
            <a:r>
              <a:rPr lang="fr-FR" i="1" dirty="0"/>
              <a:t>Internet rend-il bête ?</a:t>
            </a:r>
            <a:r>
              <a:rPr lang="fr-FR" dirty="0"/>
              <a:t> se demande si cette nouvelle pratique de lecture « sautillante » ne sera pas dans l'avenir un handicap majeur pour pouvoir lire de façon approfondie et réfléchie (par exemple pour lire une œuvre littéraire)</a:t>
            </a:r>
            <a:r>
              <a:rPr lang="fr-FR" baseline="30000" dirty="0">
                <a:hlinkClick r:id="rId4"/>
              </a:rPr>
              <a:t>10</a:t>
            </a:r>
            <a:r>
              <a:rPr lang="fr-FR" dirty="0"/>
              <a:t>. </a:t>
            </a:r>
          </a:p>
          <a:p>
            <a:endParaRPr lang="fr-FR" b="1" dirty="0"/>
          </a:p>
          <a:p>
            <a:r>
              <a:rPr lang="fr-FR" b="1" dirty="0"/>
              <a:t>Nicholas G. Carr</a:t>
            </a:r>
            <a:r>
              <a:rPr lang="fr-FR" dirty="0"/>
              <a:t> (né en 1959) est un auteur américain qui a publié des livres sur la technologie, les affaires et la culture. Son livre </a:t>
            </a:r>
            <a:r>
              <a:rPr lang="fr-FR" i="1" dirty="0"/>
              <a:t>The </a:t>
            </a:r>
            <a:r>
              <a:rPr lang="fr-FR" i="1" dirty="0" err="1"/>
              <a:t>Shallows</a:t>
            </a:r>
            <a:r>
              <a:rPr lang="fr-FR" i="1" dirty="0"/>
              <a:t>: </a:t>
            </a:r>
            <a:r>
              <a:rPr lang="fr-FR" i="1" dirty="0" err="1"/>
              <a:t>What</a:t>
            </a:r>
            <a:r>
              <a:rPr lang="fr-FR" i="1" dirty="0"/>
              <a:t> the Internet </a:t>
            </a:r>
            <a:r>
              <a:rPr lang="fr-FR" i="1" dirty="0" err="1"/>
              <a:t>is</a:t>
            </a:r>
            <a:r>
              <a:rPr lang="fr-FR" i="1" dirty="0"/>
              <a:t> </a:t>
            </a:r>
            <a:r>
              <a:rPr lang="fr-FR" i="1" dirty="0" err="1"/>
              <a:t>Doing</a:t>
            </a:r>
            <a:r>
              <a:rPr lang="fr-FR" i="1" dirty="0"/>
              <a:t> to Our </a:t>
            </a:r>
            <a:r>
              <a:rPr lang="fr-FR" i="1" dirty="0" err="1"/>
              <a:t>Brains</a:t>
            </a:r>
            <a:r>
              <a:rPr lang="fr-FR" dirty="0"/>
              <a:t> est nommé dans la sélection finale du </a:t>
            </a:r>
            <a:r>
              <a:rPr lang="fr-FR" dirty="0">
                <a:hlinkClick r:id="rId5" tooltip="Prix Pulitzer"/>
              </a:rPr>
              <a:t>prix Pulitzer</a:t>
            </a:r>
            <a:r>
              <a:rPr lang="fr-FR" dirty="0"/>
              <a:t> 2011 dans la catégorie </a:t>
            </a:r>
            <a:r>
              <a:rPr lang="fr-FR" i="1" dirty="0"/>
              <a:t>General Nonfiction</a:t>
            </a:r>
            <a:r>
              <a:rPr lang="fr-FR" baseline="30000" dirty="0">
                <a:hlinkClick r:id="rId6"/>
              </a:rPr>
              <a:t>1</a:t>
            </a:r>
            <a:r>
              <a:rPr lang="fr-FR" dirty="0"/>
              <a:t>, et salué par la critique</a:t>
            </a:r>
            <a:r>
              <a:rPr lang="fr-FR" baseline="30000" dirty="0">
                <a:hlinkClick r:id="rId7"/>
              </a:rPr>
              <a:t>2</a:t>
            </a:r>
            <a:r>
              <a:rPr lang="fr-FR" dirty="0"/>
              <a:t>. </a:t>
            </a:r>
          </a:p>
          <a:p>
            <a:r>
              <a:rPr lang="fr-FR" dirty="0"/>
              <a:t>Au cours de l'été 2008, </a:t>
            </a:r>
            <a:r>
              <a:rPr lang="fr-FR" i="1" dirty="0">
                <a:hlinkClick r:id="rId8" tooltip="The Atlantic"/>
              </a:rPr>
              <a:t>The Atlantic</a:t>
            </a:r>
            <a:r>
              <a:rPr lang="fr-FR" dirty="0"/>
              <a:t> publie un article de Carr intitulé </a:t>
            </a:r>
            <a:r>
              <a:rPr lang="fr-FR" i="1" dirty="0"/>
              <a:t>« Is Google </a:t>
            </a:r>
            <a:r>
              <a:rPr lang="fr-FR" i="1" dirty="0" err="1"/>
              <a:t>Making</a:t>
            </a:r>
            <a:r>
              <a:rPr lang="fr-FR" i="1" dirty="0"/>
              <a:t> Us </a:t>
            </a:r>
            <a:r>
              <a:rPr lang="fr-FR" i="1" dirty="0" err="1"/>
              <a:t>Stupid</a:t>
            </a:r>
            <a:r>
              <a:rPr lang="fr-FR" i="1" dirty="0"/>
              <a:t>? »</a:t>
            </a:r>
            <a:r>
              <a:rPr lang="fr-FR" dirty="0"/>
              <a:t> en couverture de sa parution annuelle « Idées ». L'article est très critique envers les effets d'Internet sur la connaissance ; il sera très lu et critiqué par les médias et la blogosphère. L'argument principal de Carr est qu'Internet pourrait avoir des effets nuisibles qui diminuent la capacité de concentration et de réflexion des individus. Il écrit ainsi : </a:t>
            </a:r>
          </a:p>
          <a:p>
            <a:r>
              <a:rPr lang="fr-FR" dirty="0"/>
              <a:t>« Pour moi, comme pour d'autres, le Net devient un médium universel, le canal pour la plupart des informations qui passe à travers mes yeux, mes oreilles et mon esprit. Les avantages d'un accès instantané à une source d'information si riche sont nombreux, et ils ont été largement décrits et dûment applaudis. « Le parfait souvenir de la mémoire du silicium peut être une aubaine énorme pour la pensée » écrivait Clive Thompson de </a:t>
            </a:r>
            <a:r>
              <a:rPr lang="fr-FR" i="1" dirty="0">
                <a:hlinkClick r:id="rId9" tooltip="Wired (magazine)"/>
              </a:rPr>
              <a:t>Wired</a:t>
            </a:r>
            <a:r>
              <a:rPr lang="fr-FR" dirty="0"/>
              <a:t>. Mais cela a un prix. Comme le soulignait le théoricien des médias Marshall </a:t>
            </a:r>
            <a:r>
              <a:rPr lang="fr-FR" dirty="0" err="1"/>
              <a:t>McLuhan</a:t>
            </a:r>
            <a:r>
              <a:rPr lang="fr-FR" dirty="0"/>
              <a:t> dans les années 60, les médias ne sont pas un simple lieu passif de transmission d'information. Ils fournissent la matière des pensées, mais il en déterminent aussi le processus. Et ce que le Net semble faire c'est écailler ma capacité de concentration et de réflexion. Mon esprit s'attend désormais à prendre l'information là où le net la distribue: dans un flux rapide et mouvant de particules. J'étais un plongeur dans la mer des mots. Maintenant je glisse sur sa surface comme un homme sur un jet ski</a:t>
            </a:r>
            <a:r>
              <a:rPr lang="fr-FR" baseline="30000" dirty="0">
                <a:hlinkClick r:id="rId10"/>
              </a:rPr>
              <a:t>10</a:t>
            </a:r>
            <a:r>
              <a:rPr lang="fr-FR" dirty="0"/>
              <a:t>. » </a:t>
            </a:r>
          </a:p>
          <a:p>
            <a:endParaRPr lang="fr-FR" dirty="0"/>
          </a:p>
          <a:p>
            <a:endParaRPr lang="fr-FR" dirty="0"/>
          </a:p>
          <a:p>
            <a:r>
              <a:rPr lang="fr-FR" dirty="0" err="1"/>
              <a:t>nde</a:t>
            </a:r>
            <a:r>
              <a:rPr lang="fr-FR" dirty="0"/>
              <a:t> peur : disparition de nos capacités de lecture profonde, intérieur, type de discours qui alimentent : les jeunes ne lisent plus, ils ne lisent que des sms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11</a:t>
            </a:fld>
            <a:endParaRPr lang="fr-FR"/>
          </a:p>
        </p:txBody>
      </p:sp>
    </p:spTree>
    <p:extLst>
      <p:ext uri="{BB962C8B-B14F-4D97-AF65-F5344CB8AC3E}">
        <p14:creationId xmlns:p14="http://schemas.microsoft.com/office/powerpoint/2010/main" val="2541029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natifs du numérique : concept apparu en 2001 dans </a:t>
            </a:r>
            <a:r>
              <a:rPr lang="fr-FR" sz="1200" kern="1200" dirty="0">
                <a:solidFill>
                  <a:schemeClr val="tx1"/>
                </a:solidFill>
                <a:effectLst/>
                <a:latin typeface="+mn-lt"/>
                <a:ea typeface="+mn-ea"/>
                <a:cs typeface="+mn-cs"/>
                <a:hlinkClick r:id="rId3"/>
              </a:rPr>
              <a:t>l’article « Digital natives, Digital immigrants » </a:t>
            </a:r>
            <a:r>
              <a:rPr lang="fr-FR" dirty="0"/>
              <a:t>de Marc </a:t>
            </a:r>
            <a:r>
              <a:rPr lang="fr-FR" dirty="0" err="1"/>
              <a:t>Prensky</a:t>
            </a:r>
            <a:r>
              <a:rPr lang="fr-FR" dirty="0"/>
              <a:t>, chercheur américain spécialiste des questions d’éducation à l’heure du numérique.</a:t>
            </a:r>
          </a:p>
          <a:p>
            <a:r>
              <a:rPr lang="fr-FR" sz="1200" kern="1200" dirty="0">
                <a:solidFill>
                  <a:schemeClr val="tx1"/>
                </a:solidFill>
                <a:effectLst/>
                <a:latin typeface="+mn-lt"/>
                <a:ea typeface="+mn-ea"/>
                <a:cs typeface="+mn-cs"/>
              </a:rPr>
              <a:t>Selon Marc </a:t>
            </a:r>
            <a:r>
              <a:rPr lang="fr-FR" sz="1200" kern="1200" dirty="0" err="1">
                <a:solidFill>
                  <a:schemeClr val="tx1"/>
                </a:solidFill>
                <a:effectLst/>
                <a:latin typeface="+mn-lt"/>
                <a:ea typeface="+mn-ea"/>
                <a:cs typeface="+mn-cs"/>
              </a:rPr>
              <a:t>Prensky</a:t>
            </a:r>
            <a:r>
              <a:rPr lang="fr-FR" sz="1200" kern="1200" dirty="0">
                <a:solidFill>
                  <a:schemeClr val="tx1"/>
                </a:solidFill>
                <a:effectLst/>
                <a:latin typeface="+mn-lt"/>
                <a:ea typeface="+mn-ea"/>
                <a:cs typeface="+mn-cs"/>
              </a:rPr>
              <a:t>, avoir grandi avec les technologies numériques implique une modification des façons d’agir et d’apprendre. Il diagnostique une rupture culturelle et milite pour une acculturation numérique de l’Ecole, afin d’adapter l’Ecole au contexte culturel des jeunes.  </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Michel Serres : génération « Petite </a:t>
            </a:r>
            <a:r>
              <a:rPr lang="fr-FR" dirty="0" err="1"/>
              <a:t>Poucette</a:t>
            </a:r>
            <a:r>
              <a:rPr lang="fr-FR" dirty="0"/>
              <a:t> » née avec une souris entre les mains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Caractéritsqiue</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Multitaches</a:t>
            </a:r>
            <a:r>
              <a:rPr lang="fr-FR" dirty="0"/>
              <a:t> : </a:t>
            </a:r>
            <a:r>
              <a:rPr lang="fr-FR" dirty="0" err="1"/>
              <a:t>ls</a:t>
            </a:r>
            <a:r>
              <a:rPr lang="fr-FR" dirty="0"/>
              <a:t> peuvent écouter de la musique tout en téléphonant et en échangeant sur messagerie instantanée. Néanmoins, même s'ils sont polyvalents, leurs usages d’internet varient selon leur milieu social. En effet, selon Pierre </a:t>
            </a:r>
            <a:r>
              <a:rPr lang="fr-FR" dirty="0" err="1"/>
              <a:t>Mercklé</a:t>
            </a:r>
            <a:r>
              <a:rPr lang="fr-FR" dirty="0"/>
              <a:t> et </a:t>
            </a:r>
            <a:r>
              <a:rPr lang="fr-FR" dirty="0">
                <a:hlinkClick r:id="rId4" tooltip="Sylvie Octobre"/>
              </a:rPr>
              <a:t>Sylvie Octobre</a:t>
            </a:r>
            <a:r>
              <a:rPr lang="fr-FR" baseline="30000" dirty="0">
                <a:hlinkClick r:id="rId5"/>
              </a:rPr>
              <a:t>8</a:t>
            </a:r>
            <a:r>
              <a:rPr lang="fr-FR" dirty="0"/>
              <a:t>, les enfants des milieux populaires ont des pratiques du numérique moins variées que ceux des milieux aisés qui adoptent une pratique plus éclectique. Selon eux, la capacité à utiliser de manière éclectique les outils numériques devient une nouvelle forme de distinction qui contribue à créer une nouvelle fracture numérique.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Rapport au temps : accélération : tout va très vite avec les nouvelles technologies et la consommation à la demande. Avec le </a:t>
            </a:r>
            <a:r>
              <a:rPr lang="fr-FR" dirty="0">
                <a:hlinkClick r:id="rId6" tooltip="Streaming"/>
              </a:rPr>
              <a:t>streaming</a:t>
            </a:r>
            <a:r>
              <a:rPr lang="fr-FR" dirty="0"/>
              <a:t>, les </a:t>
            </a:r>
            <a:r>
              <a:rPr lang="fr-FR" dirty="0">
                <a:hlinkClick r:id="rId7" tooltip="Téléchargement"/>
              </a:rPr>
              <a:t>téléchargements</a:t>
            </a:r>
            <a:r>
              <a:rPr lang="fr-FR" dirty="0"/>
              <a:t>, ils ne sont plus dépendants comme leurs aînés des grilles de programmation de contenus culturels. C'est évidemment aussi le cas pour toutes les générations qui vivent dans le monde d'aujourd'hui mais les </a:t>
            </a:r>
            <a:r>
              <a:rPr lang="fr-FR" i="1" dirty="0"/>
              <a:t>digital natives</a:t>
            </a:r>
            <a:r>
              <a:rPr lang="fr-FR" dirty="0"/>
              <a:t> ne connaissent que cela</a:t>
            </a:r>
            <a:r>
              <a:rPr lang="fr-FR" baseline="30000" dirty="0">
                <a:hlinkClick r:id="rId8"/>
              </a:rPr>
              <a:t>9</a:t>
            </a:r>
            <a:endParaRPr lang="fr-FR" dirty="0"/>
          </a:p>
          <a:p>
            <a:pPr marL="171450" indent="-171450">
              <a:buFontTx/>
              <a:buChar char="-"/>
            </a:pPr>
            <a:endParaRPr lang="fr-FR" dirty="0"/>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7C7E5F7E-19E4-DF45-A56A-22114D070CD7}" type="slidenum">
              <a:rPr lang="fr-FR" smtClean="0"/>
              <a:t>12</a:t>
            </a:fld>
            <a:endParaRPr lang="fr-FR"/>
          </a:p>
        </p:txBody>
      </p:sp>
    </p:spTree>
    <p:extLst>
      <p:ext uri="{BB962C8B-B14F-4D97-AF65-F5344CB8AC3E}">
        <p14:creationId xmlns:p14="http://schemas.microsoft.com/office/powerpoint/2010/main" val="3673321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auteure qui tient un contre discours part du même constat que les </a:t>
            </a:r>
            <a:r>
              <a:rPr lang="fr-FR" dirty="0" err="1"/>
              <a:t>jeuens</a:t>
            </a:r>
            <a:r>
              <a:rPr lang="fr-FR" dirty="0"/>
              <a:t> semblent exposés à des formes de </a:t>
            </a:r>
            <a:r>
              <a:rPr lang="fr-FR" dirty="0" err="1"/>
              <a:t>frustrayion</a:t>
            </a:r>
            <a:r>
              <a:rPr lang="fr-FR" dirty="0"/>
              <a:t>, intolérance envers la lecture de longs textes imprimés</a:t>
            </a:r>
          </a:p>
          <a:p>
            <a:r>
              <a:rPr lang="fr-FR" dirty="0"/>
              <a:t>Selon Katherine </a:t>
            </a:r>
            <a:r>
              <a:rPr lang="fr-FR" dirty="0" err="1"/>
              <a:t>Hayles</a:t>
            </a:r>
            <a:r>
              <a:rPr lang="fr-FR" dirty="0"/>
              <a:t> (2008), professeur de littérature anglaise, de nouveaux styles cognitifs se développent, avec l’usage des médias programmables et en réseaux. Ce changement peut s’observer plus particulièrement dans le contraste entre l’attention soutenue, profonde, et l’hyper attention. </a:t>
            </a:r>
            <a:r>
              <a:rPr lang="fr-FR" sz="1200" kern="1200" dirty="0">
                <a:solidFill>
                  <a:schemeClr val="tx1"/>
                </a:solidFill>
                <a:effectLst/>
                <a:latin typeface="+mn-lt"/>
                <a:ea typeface="+mn-ea"/>
                <a:cs typeface="+mn-cs"/>
              </a:rPr>
              <a:t>Et si « les jeunes » sont conduits à développer une hyper-attention leur permettant d’accomplir plusieurs tâches en parallèle, il serait bon de comprendre 1oce qui les pousse à le faire et 2ocomment ils parviennent à y réussir — plutôt que de les accuser d’être pathologiquement </a:t>
            </a:r>
            <a:r>
              <a:rPr lang="fr-FR" sz="1200" kern="1200" dirty="0" err="1">
                <a:solidFill>
                  <a:schemeClr val="tx1"/>
                </a:solidFill>
                <a:effectLst/>
                <a:latin typeface="+mn-lt"/>
                <a:ea typeface="+mn-ea"/>
                <a:cs typeface="+mn-cs"/>
              </a:rPr>
              <a:t>dis-traits</a:t>
            </a:r>
            <a:r>
              <a:rPr lang="fr-FR"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r>
              <a:rPr lang="fr-FR" dirty="0"/>
              <a:t>Je vous invite à lire la préface de </a:t>
            </a:r>
            <a:r>
              <a:rPr lang="fr-FR" dirty="0" err="1"/>
              <a:t>yves</a:t>
            </a:r>
            <a:r>
              <a:rPr lang="fr-FR" dirty="0"/>
              <a:t> </a:t>
            </a:r>
            <a:r>
              <a:rPr lang="fr-FR" dirty="0" err="1"/>
              <a:t>citton</a:t>
            </a:r>
            <a:r>
              <a:rPr lang="fr-FR" dirty="0"/>
              <a:t> de son livre : lire et penser en milieu numérique (mise en ligne). </a:t>
            </a:r>
          </a:p>
          <a:p>
            <a:r>
              <a:rPr lang="fr-FR" dirty="0"/>
              <a:t>Nous avons tous  trois régimes  de lecture : </a:t>
            </a:r>
            <a:r>
              <a:rPr lang="fr-FR" b="1" dirty="0"/>
              <a:t>lecture rapprochée </a:t>
            </a:r>
            <a:r>
              <a:rPr lang="fr-FR" dirty="0"/>
              <a:t>: en close </a:t>
            </a:r>
            <a:r>
              <a:rPr lang="fr-FR" dirty="0" err="1"/>
              <a:t>reading</a:t>
            </a:r>
            <a:r>
              <a:rPr lang="fr-FR" dirty="0"/>
              <a:t> : s’</a:t>
            </a:r>
            <a:r>
              <a:rPr lang="fr-FR" dirty="0" err="1"/>
              <a:t>arreêter</a:t>
            </a:r>
            <a:r>
              <a:rPr lang="fr-FR" dirty="0"/>
              <a:t>, prendre le temps de se pencher sur le texte, de le lire entièrement, créer els conditions pédagogiques pour que ce mode de lecture existe encore</a:t>
            </a:r>
          </a:p>
          <a:p>
            <a:r>
              <a:rPr lang="fr-FR" dirty="0"/>
              <a:t>Autre lecture : qu’il; appelle « </a:t>
            </a:r>
            <a:r>
              <a:rPr lang="fr-FR" b="1" dirty="0"/>
              <a:t>distante</a:t>
            </a:r>
            <a:r>
              <a:rPr lang="fr-FR" dirty="0"/>
              <a:t> » et qu’il faut aussi apprendre à maîtriser : apprendre à survoler tous les textes qui nous parviennent tous les jours par centaines, s’y repérer : ce n’est pas un </a:t>
            </a:r>
            <a:r>
              <a:rPr lang="fr-FR" dirty="0" err="1"/>
              <a:t>symptome</a:t>
            </a:r>
            <a:r>
              <a:rPr lang="fr-FR" dirty="0"/>
              <a:t> de distraction mais au </a:t>
            </a:r>
            <a:r>
              <a:rPr lang="fr-FR" dirty="0" err="1"/>
              <a:t>contairre</a:t>
            </a:r>
            <a:r>
              <a:rPr lang="fr-FR" dirty="0"/>
              <a:t> une lecture de </a:t>
            </a:r>
            <a:r>
              <a:rPr lang="fr-FR" dirty="0" err="1"/>
              <a:t>répérage</a:t>
            </a:r>
            <a:r>
              <a:rPr lang="fr-FR" dirty="0"/>
              <a:t>, orientation, changer la focale à laquelle ’il faut s’entraîner ici</a:t>
            </a:r>
          </a:p>
          <a:p>
            <a:r>
              <a:rPr lang="fr-FR" dirty="0"/>
              <a:t>La troisième lecture est la lecture « </a:t>
            </a:r>
            <a:r>
              <a:rPr lang="fr-FR" b="1" dirty="0" err="1"/>
              <a:t>machinique</a:t>
            </a:r>
            <a:r>
              <a:rPr lang="fr-FR" dirty="0"/>
              <a:t> » : lecture accompagnée par la machine : par exemple qui peut faire des recherches pour nous, </a:t>
            </a:r>
            <a:r>
              <a:rPr lang="fr-FR" dirty="0" err="1"/>
              <a:t>doctionnaire</a:t>
            </a:r>
            <a:r>
              <a:rPr lang="fr-FR" dirty="0"/>
              <a:t> augmenté..</a:t>
            </a:r>
          </a:p>
        </p:txBody>
      </p:sp>
      <p:sp>
        <p:nvSpPr>
          <p:cNvPr id="4" name="Espace réservé du numéro de diapositive 3"/>
          <p:cNvSpPr>
            <a:spLocks noGrp="1"/>
          </p:cNvSpPr>
          <p:nvPr>
            <p:ph type="sldNum" sz="quarter" idx="5"/>
          </p:nvPr>
        </p:nvSpPr>
        <p:spPr/>
        <p:txBody>
          <a:bodyPr/>
          <a:lstStyle/>
          <a:p>
            <a:fld id="{7C7E5F7E-19E4-DF45-A56A-22114D070CD7}" type="slidenum">
              <a:rPr lang="fr-FR" smtClean="0"/>
              <a:t>13</a:t>
            </a:fld>
            <a:endParaRPr lang="fr-FR"/>
          </a:p>
        </p:txBody>
      </p:sp>
    </p:spTree>
    <p:extLst>
      <p:ext uri="{BB962C8B-B14F-4D97-AF65-F5344CB8AC3E}">
        <p14:creationId xmlns:p14="http://schemas.microsoft.com/office/powerpoint/2010/main" val="3124411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Pour autant, concept remis en cause et ne veut pas dire qu’il ne faut pas enseigner la </a:t>
            </a:r>
            <a:r>
              <a:rPr lang="fr-FR" dirty="0" err="1"/>
              <a:t>litératie</a:t>
            </a:r>
            <a:r>
              <a:rPr lang="fr-FR" dirty="0"/>
              <a:t> numérique à l’école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Remise en causez du concept de digital natifs : Des travaux scientifiques soulignent la diversité des pratiques numériques chez les jeunes, et distinguent la capacité à utiliser un outil de la maîtrise de cet outil. Par ailleurs, dans son </a:t>
            </a:r>
            <a:r>
              <a:rPr lang="fr-FR" sz="1200" kern="1200" dirty="0">
                <a:solidFill>
                  <a:schemeClr val="tx1"/>
                </a:solidFill>
                <a:effectLst/>
                <a:latin typeface="+mn-lt"/>
                <a:ea typeface="+mn-ea"/>
                <a:cs typeface="+mn-cs"/>
                <a:hlinkClick r:id="rId3"/>
              </a:rPr>
              <a:t>rapport sur l’inclusion numérique</a:t>
            </a:r>
            <a:r>
              <a:rPr lang="fr-FR" dirty="0"/>
              <a:t>, le Conseil National du Numérique dénonçait les dangers d’un concept qui « j</a:t>
            </a:r>
            <a:r>
              <a:rPr lang="fr-FR" i="1" dirty="0"/>
              <a:t>ustifierait toutes les politiques attentistes</a:t>
            </a:r>
            <a:r>
              <a:rPr lang="fr-FR" dirty="0"/>
              <a:t> » quand bien même les jeunes doivent, eux aussi, être formés à la </a:t>
            </a:r>
            <a:r>
              <a:rPr lang="fr-FR" sz="1200" kern="1200" dirty="0">
                <a:solidFill>
                  <a:schemeClr val="tx1"/>
                </a:solidFill>
                <a:effectLst/>
                <a:latin typeface="+mn-lt"/>
                <a:ea typeface="+mn-ea"/>
                <a:cs typeface="+mn-cs"/>
                <a:hlinkClick r:id="rId4"/>
              </a:rPr>
              <a:t>littératie numérique</a:t>
            </a:r>
            <a:r>
              <a:rPr lang="fr-FR"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Prensky</a:t>
            </a:r>
            <a:r>
              <a:rPr lang="fr-FR" dirty="0"/>
              <a:t> est revenu dessus aussi : </a:t>
            </a:r>
          </a:p>
          <a:p>
            <a:endParaRPr lang="fr-FR" dirty="0"/>
          </a:p>
          <a:p>
            <a:r>
              <a:rPr lang="fr-FR" dirty="0"/>
              <a:t>e « digital natif » de Marc </a:t>
            </a:r>
            <a:r>
              <a:rPr lang="fr-FR" dirty="0" err="1"/>
              <a:t>Prensky</a:t>
            </a:r>
            <a:r>
              <a:rPr lang="fr-FR" dirty="0"/>
              <a:t> n’existe pas. L’idée que les jeunes ayant grandi dans un environnement numérique auraient des compétences innées est mise à mal par la recherche. Le digital natif est en fait un « digital naïf » (Frau-</a:t>
            </a:r>
            <a:r>
              <a:rPr lang="fr-FR" dirty="0" err="1"/>
              <a:t>Meigs</a:t>
            </a:r>
            <a:r>
              <a:rPr lang="fr-FR" dirty="0"/>
              <a:t>, 2014)</a:t>
            </a:r>
            <a:br>
              <a:rPr lang="fr-FR" dirty="0"/>
            </a:br>
            <a:r>
              <a:rPr lang="fr-FR" dirty="0"/>
              <a:t>Seule devant ses multiples écrans (TV, ordinateur, tablette, smartphone, console de jeux), la génération Z diversifie ses usages pour tendre vers la créativité (« usager en position d’autorité » </a:t>
            </a:r>
            <a:r>
              <a:rPr lang="fr-FR" dirty="0" err="1"/>
              <a:t>A.Serres</a:t>
            </a:r>
            <a:r>
              <a:rPr lang="fr-FR" dirty="0"/>
              <a:t> 2012), le partage, la désacralisation des savoirs, l’importance des images et de l’oral, l’existence sur la toile. Cependant, ses pratiques sont définies et orientées par sa quête de loisirs, cette génération n’a aucune réflexion sur ses usages qui sont rarement transférés à l’école. Les adolescents sous-estiment le rôle des médias dans la construction de leurs valeurs et de leurs choix, sont attirés par l’éphémère et l’immédiateté, l’externalisation de la mémoire (MOOC EFAN 2015, Reverchon-Billot, 2015).</a:t>
            </a:r>
          </a:p>
          <a:p>
            <a:r>
              <a:rPr lang="fr-FR" dirty="0"/>
              <a:t>Les élèves savent accéder à Facebook, </a:t>
            </a:r>
            <a:r>
              <a:rPr lang="fr-FR" dirty="0" err="1"/>
              <a:t>instagram</a:t>
            </a:r>
            <a:r>
              <a:rPr lang="fr-FR" dirty="0"/>
              <a:t> … via leur smartphone et tablette, passent d’une plateforme de partage à un réseau social puis sur un outil en ligne de création…. mais sont incapables de le faire via un ordinateur (et donc sans l’application directe), confondent navigateur et moteur de recherche, se trompent de vocabulaire et placent Google au centre de tout leur environnement numérique.</a:t>
            </a:r>
            <a:br>
              <a:rPr lang="fr-FR" dirty="0"/>
            </a:br>
            <a:r>
              <a:rPr lang="fr-FR" dirty="0"/>
              <a:t>Ils ont des habiletés mais peu de compétences au point que le copier-coller devient un geste à travailler en classe.</a:t>
            </a:r>
          </a:p>
          <a:p>
            <a:endParaRPr lang="fr-FR" dirty="0"/>
          </a:p>
        </p:txBody>
      </p:sp>
      <p:sp>
        <p:nvSpPr>
          <p:cNvPr id="4" name="Espace réservé du numéro de diapositive 3"/>
          <p:cNvSpPr>
            <a:spLocks noGrp="1"/>
          </p:cNvSpPr>
          <p:nvPr>
            <p:ph type="sldNum" sz="quarter" idx="5"/>
          </p:nvPr>
        </p:nvSpPr>
        <p:spPr/>
        <p:txBody>
          <a:bodyPr/>
          <a:lstStyle/>
          <a:p>
            <a:fld id="{7C7E5F7E-19E4-DF45-A56A-22114D070CD7}" type="slidenum">
              <a:rPr lang="fr-FR" smtClean="0"/>
              <a:t>14</a:t>
            </a:fld>
            <a:endParaRPr lang="fr-FR"/>
          </a:p>
        </p:txBody>
      </p:sp>
    </p:spTree>
    <p:extLst>
      <p:ext uri="{BB962C8B-B14F-4D97-AF65-F5344CB8AC3E}">
        <p14:creationId xmlns:p14="http://schemas.microsoft.com/office/powerpoint/2010/main" val="827623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De là paradoxe de l’école qui ne sait pas trop quoi faire de ces nouvelles pratiques numériques : d’un côté injonction de faire du numérique à l’école mais où le numérique est vu </a:t>
            </a:r>
            <a:r>
              <a:rPr lang="fr-FR" dirty="0" err="1"/>
              <a:t>cpmme</a:t>
            </a:r>
            <a:r>
              <a:rPr lang="fr-FR" dirty="0"/>
              <a:t> un outil, quelque chose au service d’un enseignement vision utilitaire du numérique, ou quelque chose de dangereux, dont il faut se </a:t>
            </a:r>
            <a:r>
              <a:rPr lang="fr-FR" dirty="0" err="1"/>
              <a:t>méfierr</a:t>
            </a:r>
            <a:r>
              <a:rPr lang="fr-FR" dirty="0"/>
              <a:t>, discours </a:t>
            </a:r>
            <a:r>
              <a:rPr lang="fr-FR" dirty="0" err="1"/>
              <a:t>alamrmistees</a:t>
            </a:r>
            <a:r>
              <a:rPr lang="fr-FR" dirty="0"/>
              <a:t> sur les dangers des réseaux </a:t>
            </a:r>
            <a:r>
              <a:rPr lang="fr-FR" dirty="0" err="1"/>
              <a:t>socoaux</a:t>
            </a:r>
            <a:r>
              <a:rPr lang="fr-FR" dirty="0"/>
              <a:t>, dont on sait  qu’il ne marchent pas auprès des enfants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D’où </a:t>
            </a:r>
            <a:r>
              <a:rPr lang="fr-FR" dirty="0" err="1"/>
              <a:t>impiortance</a:t>
            </a:r>
            <a:r>
              <a:rPr lang="fr-FR" dirty="0"/>
              <a:t> à mon avis cours introduction à l’écriture numérique/ éducation aux médias:  d’investir l’écriture numérique non comme un outil au service d’un enseignement mais comme un objet de recherche à part entière un écriture à étudier, avec ses spécificités, et s’interroger sur la manière de les faire découvrir aux élèves. Qui souvent ne les connaissent pas.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Et pou cela la littérature numérique est un bon départ,; d’étudier les rapports entre numérique et création </a:t>
            </a:r>
            <a:r>
              <a:rPr lang="fr-FR" dirty="0" err="1"/>
              <a:t>littéraie</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15</a:t>
            </a:fld>
            <a:endParaRPr lang="fr-FR"/>
          </a:p>
        </p:txBody>
      </p:sp>
    </p:spTree>
    <p:extLst>
      <p:ext uri="{BB962C8B-B14F-4D97-AF65-F5344CB8AC3E}">
        <p14:creationId xmlns:p14="http://schemas.microsoft.com/office/powerpoint/2010/main" val="3734817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16</a:t>
            </a:fld>
            <a:endParaRPr lang="fr-FR"/>
          </a:p>
        </p:txBody>
      </p:sp>
    </p:spTree>
    <p:extLst>
      <p:ext uri="{BB962C8B-B14F-4D97-AF65-F5344CB8AC3E}">
        <p14:creationId xmlns:p14="http://schemas.microsoft.com/office/powerpoint/2010/main" val="1469575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Idée de création littéraire avec ordinateur à l’origine</a:t>
            </a:r>
          </a:p>
          <a:p>
            <a:r>
              <a:rPr lang="fr-FR" dirty="0"/>
              <a:t>Numérisé : nous pouvons lire le même </a:t>
            </a:r>
            <a:r>
              <a:rPr lang="fr-FR" dirty="0" err="1"/>
              <a:t>teexte</a:t>
            </a:r>
            <a:r>
              <a:rPr lang="fr-FR" dirty="0"/>
              <a:t> imprimé, la signification ne change pas. </a:t>
            </a:r>
          </a:p>
          <a:p>
            <a:r>
              <a:rPr lang="fr-FR" dirty="0"/>
              <a:t>Par contre un texte écrit spécifiquement pour un support numérique change de sens si on l’</a:t>
            </a:r>
            <a:r>
              <a:rPr lang="fr-FR" dirty="0" err="1"/>
              <a:t>imrpime</a:t>
            </a:r>
            <a:r>
              <a:rPr lang="fr-FR" dirty="0"/>
              <a:t> : une littérature </a:t>
            </a:r>
            <a:r>
              <a:rPr lang="fr-FR" dirty="0" err="1"/>
              <a:t>nativemeent</a:t>
            </a:r>
            <a:r>
              <a:rPr lang="fr-FR" dirty="0"/>
              <a:t> numérique</a:t>
            </a:r>
          </a:p>
          <a:p>
            <a:r>
              <a:rPr lang="fr-FR" dirty="0"/>
              <a:t>Idée d’</a:t>
            </a:r>
            <a:r>
              <a:rPr lang="fr-FR" dirty="0" err="1"/>
              <a:t>expérimnter</a:t>
            </a:r>
            <a:r>
              <a:rPr lang="fr-FR" dirty="0"/>
              <a:t> de nouvelles formes littéraires, poétiques un laboratoire d’expérimentations </a:t>
            </a:r>
            <a:r>
              <a:rPr lang="fr-FR" dirty="0" err="1"/>
              <a:t>litétarires</a:t>
            </a:r>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17</a:t>
            </a:fld>
            <a:endParaRPr lang="fr-FR"/>
          </a:p>
        </p:txBody>
      </p:sp>
    </p:spTree>
    <p:extLst>
      <p:ext uri="{BB962C8B-B14F-4D97-AF65-F5344CB8AC3E}">
        <p14:creationId xmlns:p14="http://schemas.microsoft.com/office/powerpoint/2010/main" val="2527470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Que l’on peut prolonger  par écriture </a:t>
            </a:r>
            <a:r>
              <a:rPr lang="fr-FR" dirty="0" err="1"/>
              <a:t>transmédia</a:t>
            </a:r>
            <a:r>
              <a:rPr lang="fr-FR" dirty="0"/>
              <a:t>, écriture par l’intelligence artificielle…</a:t>
            </a:r>
          </a:p>
          <a:p>
            <a:r>
              <a:rPr lang="fr-FR" dirty="0"/>
              <a:t>Le blog ? Littérature numérique ? </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18</a:t>
            </a:fld>
            <a:endParaRPr lang="fr-FR"/>
          </a:p>
        </p:txBody>
      </p:sp>
    </p:spTree>
    <p:extLst>
      <p:ext uri="{BB962C8B-B14F-4D97-AF65-F5344CB8AC3E}">
        <p14:creationId xmlns:p14="http://schemas.microsoft.com/office/powerpoint/2010/main" val="3547674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Tavailler</a:t>
            </a:r>
            <a:r>
              <a:rPr lang="fr-FR" dirty="0"/>
              <a:t> sur es imaginaires de l’hypertexte</a:t>
            </a:r>
          </a:p>
          <a:p>
            <a:r>
              <a:rPr lang="fr-FR" dirty="0"/>
              <a:t>Exercice avec élèves : sur ce qu’on attend d’un hypertexte : information ? Parfois en décalage. </a:t>
            </a:r>
          </a:p>
          <a:p>
            <a:r>
              <a:rPr lang="fr-FR" dirty="0"/>
              <a:t>L’HYPERTEXTE : UNE ÉCRITURE GESTUELLE : on verra cela la prochaine on approfondira</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19</a:t>
            </a:fld>
            <a:endParaRPr lang="fr-FR"/>
          </a:p>
        </p:txBody>
      </p:sp>
    </p:spTree>
    <p:extLst>
      <p:ext uri="{BB962C8B-B14F-4D97-AF65-F5344CB8AC3E}">
        <p14:creationId xmlns:p14="http://schemas.microsoft.com/office/powerpoint/2010/main" val="236878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a:t>
            </a:fld>
            <a:endParaRPr lang="fr-FR"/>
          </a:p>
        </p:txBody>
      </p:sp>
    </p:spTree>
    <p:extLst>
      <p:ext uri="{BB962C8B-B14F-4D97-AF65-F5344CB8AC3E}">
        <p14:creationId xmlns:p14="http://schemas.microsoft.com/office/powerpoint/2010/main" val="353628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texte devient manipulable à l’écran : nous </a:t>
            </a:r>
            <a:r>
              <a:rPr lang="fr-FR" dirty="0" err="1"/>
              <a:t>pouvosn</a:t>
            </a:r>
            <a:r>
              <a:rPr lang="fr-FR" dirty="0"/>
              <a:t> cliquer dessus, manipuler du texte, des images, </a:t>
            </a:r>
          </a:p>
          <a:p>
            <a:r>
              <a:rPr lang="fr-FR" dirty="0"/>
              <a:t>: "Déprise est une création sur les notions de prise et de contrôle. Quand a-t-on l'impression d'être en situation de prise ou de perte de prise dans la vie ? Six scènes racontent l'histoire d'un personnage en pleine déprise. Parallèlement, ce jeu sur prise et déprise permet de mettre en scène la situation du lecteur d'une </a:t>
            </a:r>
            <a:r>
              <a:rPr lang="fr-FR" dirty="0" err="1"/>
              <a:t>oeuvre</a:t>
            </a:r>
            <a:r>
              <a:rPr lang="fr-FR" dirty="0"/>
              <a:t> interactive. »</a:t>
            </a:r>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20</a:t>
            </a:fld>
            <a:endParaRPr lang="fr-FR"/>
          </a:p>
        </p:txBody>
      </p:sp>
    </p:spTree>
    <p:extLst>
      <p:ext uri="{BB962C8B-B14F-4D97-AF65-F5344CB8AC3E}">
        <p14:creationId xmlns:p14="http://schemas.microsoft.com/office/powerpoint/2010/main" val="3831526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Met l’accent sur le rôle du </a:t>
            </a:r>
            <a:r>
              <a:rPr lang="fr-FR" dirty="0" err="1"/>
              <a:t>pogramme</a:t>
            </a:r>
            <a:r>
              <a:rPr lang="fr-FR" dirty="0"/>
              <a:t> : qui agit sans que le lecteur le voit. rôle </a:t>
            </a:r>
            <a:r>
              <a:rPr lang="fr-FR" dirty="0" err="1"/>
              <a:t>inivisible</a:t>
            </a:r>
            <a:r>
              <a:rPr lang="fr-FR" dirty="0"/>
              <a:t>.</a:t>
            </a:r>
          </a:p>
          <a:p>
            <a:r>
              <a:rPr lang="fr-FR" dirty="0" err="1"/>
              <a:t>Pafois</a:t>
            </a:r>
            <a:r>
              <a:rPr lang="fr-FR" dirty="0"/>
              <a:t> pas exécuté de la même </a:t>
            </a:r>
            <a:r>
              <a:rPr lang="fr-FR" dirty="0" err="1"/>
              <a:t>manièe</a:t>
            </a:r>
            <a:r>
              <a:rPr lang="fr-FR" dirty="0"/>
              <a:t> selon les </a:t>
            </a:r>
            <a:r>
              <a:rPr lang="fr-FR" dirty="0" err="1"/>
              <a:t>ordinatuers</a:t>
            </a:r>
            <a:r>
              <a:rPr lang="fr-FR" dirty="0"/>
              <a:t>, ce qui rend cette littérature fragile, labile, </a:t>
            </a:r>
            <a:r>
              <a:rPr lang="fr-FR" dirty="0" err="1"/>
              <a:t>épéhemèe</a:t>
            </a:r>
            <a:r>
              <a:rPr lang="fr-FR" dirty="0"/>
              <a:t>, quelques </a:t>
            </a:r>
            <a:r>
              <a:rPr lang="fr-FR" dirty="0" err="1"/>
              <a:t>oeuves</a:t>
            </a:r>
            <a:r>
              <a:rPr lang="fr-FR" dirty="0"/>
              <a:t> s’</a:t>
            </a:r>
            <a:r>
              <a:rPr lang="fr-FR" dirty="0" err="1"/>
              <a:t>isncrivent</a:t>
            </a:r>
            <a:r>
              <a:rPr lang="fr-FR" dirty="0"/>
              <a:t> dans le flux </a:t>
            </a:r>
            <a:r>
              <a:rPr lang="fr-FR" dirty="0" err="1"/>
              <a:t>éphémrres</a:t>
            </a:r>
            <a:r>
              <a:rPr lang="fr-FR" dirty="0"/>
              <a:t> du web : par exemple s’appuie sur des flux de </a:t>
            </a:r>
            <a:r>
              <a:rPr lang="fr-FR" dirty="0" err="1"/>
              <a:t>flickr</a:t>
            </a:r>
            <a:r>
              <a:rPr lang="fr-FR" dirty="0"/>
              <a:t>, mais le lecteur ne les </a:t>
            </a:r>
            <a:r>
              <a:rPr lang="fr-FR" dirty="0" err="1"/>
              <a:t>reverrra</a:t>
            </a:r>
            <a:r>
              <a:rPr lang="fr-FR" dirty="0"/>
              <a:t> jamais car elles changent en permanence. </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21</a:t>
            </a:fld>
            <a:endParaRPr lang="fr-FR"/>
          </a:p>
        </p:txBody>
      </p:sp>
    </p:spTree>
    <p:extLst>
      <p:ext uri="{BB962C8B-B14F-4D97-AF65-F5344CB8AC3E}">
        <p14:creationId xmlns:p14="http://schemas.microsoft.com/office/powerpoint/2010/main" val="111363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détournement de </a:t>
            </a:r>
            <a:r>
              <a:rPr lang="fr-FR" dirty="0" err="1"/>
              <a:t>facebopok</a:t>
            </a:r>
            <a:r>
              <a:rPr lang="fr-FR" dirty="0"/>
              <a:t> </a:t>
            </a:r>
            <a:r>
              <a:rPr lang="fr-FR" dirty="0" err="1"/>
              <a:t>envahier</a:t>
            </a:r>
            <a:r>
              <a:rPr lang="fr-FR" dirty="0"/>
              <a:t> par des faux personnages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22</a:t>
            </a:fld>
            <a:endParaRPr lang="fr-FR"/>
          </a:p>
        </p:txBody>
      </p:sp>
    </p:spTree>
    <p:extLst>
      <p:ext uri="{BB962C8B-B14F-4D97-AF65-F5344CB8AC3E}">
        <p14:creationId xmlns:p14="http://schemas.microsoft.com/office/powerpoint/2010/main" val="549320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Lettres et mots se mettent en mouvement, et ce mouvement entre dans une relation </a:t>
            </a:r>
            <a:r>
              <a:rPr lang="fr-FR" dirty="0" err="1"/>
              <a:t>siginifiante</a:t>
            </a:r>
            <a:r>
              <a:rPr lang="fr-FR" dirty="0"/>
              <a:t> avec le sens du texte.</a:t>
            </a:r>
          </a:p>
          <a:p>
            <a:r>
              <a:rPr lang="fr-FR" dirty="0"/>
              <a:t>Dans certains cas, il en renforce le sens</a:t>
            </a:r>
          </a:p>
          <a:p>
            <a:r>
              <a:rPr lang="fr-FR" dirty="0"/>
              <a:t>Ce clip raconte l’histoire d’un accouchement l’homme et la femme doivent sorti de leur immeuble, traverser </a:t>
            </a:r>
            <a:r>
              <a:rPr lang="fr-FR" dirty="0" err="1"/>
              <a:t>ny</a:t>
            </a:r>
            <a:r>
              <a:rPr lang="fr-FR" dirty="0"/>
              <a:t>, en taxi pour arriver à l’</a:t>
            </a:r>
            <a:r>
              <a:rPr lang="fr-FR" dirty="0" err="1"/>
              <a:t>hopital</a:t>
            </a:r>
            <a:r>
              <a:rPr lang="fr-FR" dirty="0"/>
              <a:t>? </a:t>
            </a:r>
          </a:p>
          <a:p>
            <a:r>
              <a:rPr lang="fr-FR" dirty="0"/>
              <a:t>Les </a:t>
            </a:r>
            <a:r>
              <a:rPr lang="fr-FR" dirty="0" err="1"/>
              <a:t>immeubles,les</a:t>
            </a:r>
            <a:r>
              <a:rPr lang="fr-FR" dirty="0"/>
              <a:t> voitures, l’homme et la femme sont constitués de mots qui les qualifient tout en dessinant leu </a:t>
            </a:r>
            <a:r>
              <a:rPr lang="fr-FR" dirty="0" err="1"/>
              <a:t>sihlouette</a:t>
            </a:r>
            <a:r>
              <a:rPr lang="fr-FR" dirty="0"/>
              <a:t>. .</a:t>
            </a:r>
          </a:p>
          <a:p>
            <a:r>
              <a:rPr lang="fr-FR" dirty="0"/>
              <a:t>Le mouvement imite ou renforce le sens des mots.  : le ventre « </a:t>
            </a:r>
            <a:r>
              <a:rPr lang="fr-FR" dirty="0" err="1"/>
              <a:t>pregnant</a:t>
            </a:r>
            <a:r>
              <a:rPr lang="fr-FR" dirty="0"/>
              <a:t> » de ka femme remue</a:t>
            </a:r>
          </a:p>
          <a:p>
            <a:r>
              <a:rPr lang="fr-FR" dirty="0"/>
              <a:t>Parfois entre dans une signification contraire; introduit des dissonances.</a:t>
            </a:r>
          </a:p>
          <a:p>
            <a:endParaRPr lang="fr-FR" dirty="0"/>
          </a:p>
          <a:p>
            <a:r>
              <a:rPr lang="fr-FR" sz="1200" b="1" dirty="0"/>
              <a:t>La lecture numérique permet aussi de questionner la notion de texte.</a:t>
            </a:r>
          </a:p>
          <a:p>
            <a:r>
              <a:rPr lang="fr-FR" sz="1200" b="1" dirty="0"/>
              <a:t>le texte n’est pas statique, le texte est animé : un affichage en temps réel.</a:t>
            </a:r>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23</a:t>
            </a:fld>
            <a:endParaRPr lang="fr-FR"/>
          </a:p>
        </p:txBody>
      </p:sp>
    </p:spTree>
    <p:extLst>
      <p:ext uri="{BB962C8B-B14F-4D97-AF65-F5344CB8AC3E}">
        <p14:creationId xmlns:p14="http://schemas.microsoft.com/office/powerpoint/2010/main" val="2885051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Écriture visuelle, animée : une littérature proche des arts plastiques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24</a:t>
            </a:fld>
            <a:endParaRPr lang="fr-FR"/>
          </a:p>
        </p:txBody>
      </p:sp>
    </p:spTree>
    <p:extLst>
      <p:ext uri="{BB962C8B-B14F-4D97-AF65-F5344CB8AC3E}">
        <p14:creationId xmlns:p14="http://schemas.microsoft.com/office/powerpoint/2010/main" val="37977715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Fusion  entre texte image fixe et animée et son , rapproche aussi des arts plastiques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25</a:t>
            </a:fld>
            <a:endParaRPr lang="fr-FR"/>
          </a:p>
        </p:txBody>
      </p:sp>
    </p:spTree>
    <p:extLst>
      <p:ext uri="{BB962C8B-B14F-4D97-AF65-F5344CB8AC3E}">
        <p14:creationId xmlns:p14="http://schemas.microsoft.com/office/powerpoint/2010/main" val="2816146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26</a:t>
            </a:fld>
            <a:endParaRPr lang="fr-FR"/>
          </a:p>
        </p:txBody>
      </p:sp>
    </p:spTree>
    <p:extLst>
      <p:ext uri="{BB962C8B-B14F-4D97-AF65-F5344CB8AC3E}">
        <p14:creationId xmlns:p14="http://schemas.microsoft.com/office/powerpoint/2010/main" val="37785831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27</a:t>
            </a:fld>
            <a:endParaRPr lang="fr-FR"/>
          </a:p>
        </p:txBody>
      </p:sp>
    </p:spTree>
    <p:extLst>
      <p:ext uri="{BB962C8B-B14F-4D97-AF65-F5344CB8AC3E}">
        <p14:creationId xmlns:p14="http://schemas.microsoft.com/office/powerpoint/2010/main" val="3032349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t>projet relaté par l’un d’entre vous</a:t>
            </a:r>
          </a:p>
          <a:p>
            <a:r>
              <a:rPr lang="fr-FR" sz="1800" dirty="0"/>
              <a:t>Il favorise l'acquisition du vocabulaire et de la grammaire. L'interview d'une  personne, via le réseau Twitter, crée une situation vraie et complexe dans laquelle les élèves réinvestissent les notions de grammaire  et de vocabulaire étudiées en classe.</a:t>
            </a:r>
          </a:p>
          <a:p>
            <a:r>
              <a:rPr lang="fr-FR" sz="1800" dirty="0"/>
              <a:t>Le travail de groupes que nécessite ce projet ("la rédaction") permet l'intégration d'élèves à besoins particuliers.</a:t>
            </a:r>
          </a:p>
          <a:p>
            <a:r>
              <a:rPr lang="fr-FR" sz="1800" dirty="0"/>
              <a:t>L'interview est une activité complexe plus simple à gérer pour les élèves qu'une interview orale durant laquelle ils doivent écouter, prendre des notes, réagir...Twitter est aussi un élément motivant pour l'élève : il  s'implique dans un projet de groupe à chaque étape.</a:t>
            </a:r>
          </a:p>
          <a:p>
            <a:r>
              <a:rPr lang="fr-FR" sz="1800" dirty="0"/>
              <a:t>L'</a:t>
            </a:r>
            <a:r>
              <a:rPr lang="fr-FR" sz="1800" dirty="0" err="1"/>
              <a:t>entretweet</a:t>
            </a:r>
            <a:r>
              <a:rPr lang="fr-FR" sz="1800" dirty="0"/>
              <a:t> réalisée devient alors le support pour la rédaction d'un article pour le blog de la classe. Les élèves rétablissent l'ordre  chronologique, modifie les tweets pour faire des paragraphes et éliminer les erreurs d'orthographe ! </a:t>
            </a:r>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28</a:t>
            </a:fld>
            <a:endParaRPr lang="fr-FR"/>
          </a:p>
        </p:txBody>
      </p:sp>
    </p:spTree>
    <p:extLst>
      <p:ext uri="{BB962C8B-B14F-4D97-AF65-F5344CB8AC3E}">
        <p14:creationId xmlns:p14="http://schemas.microsoft.com/office/powerpoint/2010/main" val="15981524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i="1" dirty="0"/>
              <a:t>Si Lorenzaccio avait ouvert un compte Facebook à quels groupes appartiendrait-il ? Qui seraient ses amis ? Des lycéens bretons redonnent vie ainsi aux personnages de la pièce de Musset. "L’usurpation d’identité se confond ici, savoureusement, avec l’imposture littéraire", prévient Jean-Michel Le </a:t>
            </a:r>
            <a:r>
              <a:rPr lang="fr-FR" i="1" dirty="0" err="1"/>
              <a:t>Baut</a:t>
            </a:r>
            <a:r>
              <a:rPr lang="fr-FR" i="1" dirty="0"/>
              <a:t>.</a:t>
            </a:r>
          </a:p>
          <a:p>
            <a:r>
              <a:rPr lang="fr-FR" dirty="0"/>
              <a:t>Les lycéens du projet </a:t>
            </a:r>
            <a:r>
              <a:rPr lang="fr-FR" dirty="0" err="1"/>
              <a:t>i-voix</a:t>
            </a:r>
            <a:r>
              <a:rPr lang="fr-FR" dirty="0"/>
              <a:t> (Lycée de l’Iroise à Brest et </a:t>
            </a:r>
            <a:r>
              <a:rPr lang="fr-FR" dirty="0" err="1"/>
              <a:t>Liceo</a:t>
            </a:r>
            <a:r>
              <a:rPr lang="fr-FR" dirty="0"/>
              <a:t> </a:t>
            </a:r>
            <a:r>
              <a:rPr lang="fr-FR" dirty="0" err="1"/>
              <a:t>Cecioni</a:t>
            </a:r>
            <a:r>
              <a:rPr lang="fr-FR" dirty="0"/>
              <a:t> à </a:t>
            </a:r>
            <a:r>
              <a:rPr lang="fr-FR" dirty="0" err="1"/>
              <a:t>Livorno</a:t>
            </a:r>
            <a:r>
              <a:rPr lang="fr-FR" dirty="0"/>
              <a:t>) se sont lancés dans une expérience elle aussi originale, pédagogiquement intéressante, sans doute aisément transférable. Dans le cadre de l’étude du drame de Musset </a:t>
            </a:r>
            <a:r>
              <a:rPr lang="fr-FR" i="1" dirty="0"/>
              <a:t>Lorenzaccio</a:t>
            </a:r>
            <a:r>
              <a:rPr lang="fr-FR" dirty="0"/>
              <a:t>, les élèves français et italiens engagés dans ce jumelage </a:t>
            </a:r>
            <a:r>
              <a:rPr lang="fr-FR" dirty="0" err="1"/>
              <a:t>eTwinning</a:t>
            </a:r>
            <a:r>
              <a:rPr lang="fr-FR" dirty="0"/>
              <a:t> ont osé créer des comptes sur Facebook en empruntant le nom des principaux personnages de la pièce ! L’objectif est d’instrumentaliser l’engouement des élèves pour Facebook au profit de l’acquisition de connaissances sur l’œuvre parallèlement abordée en classe.</a:t>
            </a:r>
          </a:p>
          <a:p>
            <a:r>
              <a:rPr lang="fr-FR" dirty="0"/>
              <a:t>Le projet favorise l’appropriation de la pièce par une démarche qui relève du jeu, en l’occurrence d’un jeu de rôles L’usurpation d’identité se confond ici, savoureusement, avec l’imposture littéraire. Elle correspond particulièrement bien au rapport que les « digital natives » entretiennent avec Facebook : contrairement aux idées reçues, il s’agit pour eux non pas d’y exhiber leur intimité, mais plutôt de construire une image d’eux-mêmes. </a:t>
            </a:r>
          </a:p>
          <a:p>
            <a:r>
              <a:rPr lang="fr-FR" dirty="0"/>
              <a:t>Le personnage y apparaît comme une pure construction culturelle, historique et littéraire : Lorenzo  a ainsi « choisi » d’appartenir aux groupes de ceux qui « aiment » Hamlet » et la Bible, il se livre aussi à travers des citations d’auteurs (« Que les apparences soient belles car on ne juge que par elles », Marivaux). Le personnage s’y définit encore par son réseau de relations : Lorenzo, « en union libre » ( !), a une quinzaine d’« amis » ( !), avec lesquels il dialogue régulièrement sur son mur (par exemple cet échange de type « chat » avec Sire Maurice : « Sombre nigaud qui s'évanouit à la vue seule d'une épée ! Quelle honte tu dois avoir ! Tomber raide devant le duc, tu étais ri-di-</a:t>
            </a:r>
            <a:r>
              <a:rPr lang="fr-FR" dirty="0" err="1"/>
              <a:t>cu</a:t>
            </a:r>
            <a:r>
              <a:rPr lang="fr-FR" dirty="0"/>
              <a:t>-le. Je t'ai à l'œil mon mignon ! Attention à toi ! » / Lorenzo : «  Si votre langue était aussi acérée que votre épée, j'aurais pu ressentir quelque honte devant vos paroles. Mais hélas... » / Sire Maurice : « Ne joue pas au plus malin avec moi </a:t>
            </a:r>
            <a:r>
              <a:rPr lang="fr-FR" dirty="0" err="1"/>
              <a:t>Lorenzetta</a:t>
            </a:r>
            <a:r>
              <a:rPr lang="fr-FR" dirty="0"/>
              <a:t> ! Tu sais comme moi que ça pourrait très mal finir. » …). Le personnage révèle enfin sur son mur différents traits de sa personnalité, physiques (par exemple à travers les fausses « photos » où il est « marqué ») et psychologiques (par les humeurs qu’il exprime, par les groupes auxquels il adhère, par les liens internet qu’il y publie : ainsi « Lorenzo a ajouté boire à ses activités », « Lorenzo a ajouté courir les femmes a ses intérêts », Lorenzo a publié la vidéo « </a:t>
            </a:r>
            <a:r>
              <a:rPr lang="fr-FR" dirty="0" err="1"/>
              <a:t>Teen</a:t>
            </a:r>
            <a:r>
              <a:rPr lang="fr-FR" dirty="0"/>
              <a:t> </a:t>
            </a:r>
            <a:r>
              <a:rPr lang="fr-FR" dirty="0" err="1"/>
              <a:t>like</a:t>
            </a:r>
            <a:r>
              <a:rPr lang="fr-FR" dirty="0"/>
              <a:t> </a:t>
            </a:r>
            <a:r>
              <a:rPr lang="fr-FR" dirty="0" err="1"/>
              <a:t>smell</a:t>
            </a:r>
            <a:r>
              <a:rPr lang="fr-FR" dirty="0"/>
              <a:t> spirit » de Nirvana » …).</a:t>
            </a:r>
          </a:p>
          <a:p>
            <a:r>
              <a:rPr lang="fr-FR" dirty="0"/>
              <a:t>Il est remarquable de voir des élèves du 21ème siècle ainsi s’amuser intelligemment avec une œuvre exigeante du patrimoine. Le travail est d’autant plus à saluer que, si l’idée en revient au professeur, la réalisation en a été menée entièrement par des élèves en autonomie, et ceci pour une simple et regrettable raison : Facebook est censuré et filtré dans leur lycée comme il l’est dans beaucoup d’établissements scolaires (et dans les régimes dictatoriaux). Combien de projets de ce genre, encore sauvages mais si enthousiasmants, faudra-t-il pour que l’Education nationale considère le web 2.0 comme une chance à saisir et non comme un danger à stigmatiser, pour qu’elle donne pleinement aux professeurs et aux élèves la possibilité de (</a:t>
            </a:r>
            <a:r>
              <a:rPr lang="fr-FR" dirty="0" err="1"/>
              <a:t>re</a:t>
            </a:r>
            <a:r>
              <a:rPr lang="fr-FR" dirty="0"/>
              <a:t>)mettre au sein de l’école du plaisir, du lien, de la motivation ?</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29</a:t>
            </a:fld>
            <a:endParaRPr lang="fr-FR"/>
          </a:p>
        </p:txBody>
      </p:sp>
    </p:spTree>
    <p:extLst>
      <p:ext uri="{BB962C8B-B14F-4D97-AF65-F5344CB8AC3E}">
        <p14:creationId xmlns:p14="http://schemas.microsoft.com/office/powerpoint/2010/main" val="1365701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a:t>
            </a:fld>
            <a:endParaRPr lang="fr-FR"/>
          </a:p>
        </p:txBody>
      </p:sp>
    </p:spTree>
    <p:extLst>
      <p:ext uri="{BB962C8B-B14F-4D97-AF65-F5344CB8AC3E}">
        <p14:creationId xmlns:p14="http://schemas.microsoft.com/office/powerpoint/2010/main" val="2520136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Raconter une histoire sur plusieurs plateformes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30</a:t>
            </a:fld>
            <a:endParaRPr lang="fr-FR"/>
          </a:p>
        </p:txBody>
      </p:sp>
    </p:spTree>
    <p:extLst>
      <p:ext uri="{BB962C8B-B14F-4D97-AF65-F5344CB8AC3E}">
        <p14:creationId xmlns:p14="http://schemas.microsoft.com/office/powerpoint/2010/main" val="589474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Les élèves suivent un parcours de littérature sur le roman policier s’appuyant sur leur manuel de Pascal Dupont, Sophie</a:t>
            </a:r>
          </a:p>
          <a:p>
            <a:r>
              <a:rPr lang="fr-FR" sz="1200" kern="1200" dirty="0" err="1">
                <a:solidFill>
                  <a:schemeClr val="tx1"/>
                </a:solidFill>
                <a:effectLst/>
                <a:latin typeface="+mn-lt"/>
                <a:ea typeface="+mn-ea"/>
                <a:cs typeface="+mn-cs"/>
              </a:rPr>
              <a:t>Raimbert</a:t>
            </a:r>
            <a:r>
              <a:rPr lang="fr-FR" sz="1200" kern="1200" dirty="0">
                <a:solidFill>
                  <a:schemeClr val="tx1"/>
                </a:solidFill>
                <a:effectLst/>
                <a:latin typeface="+mn-lt"/>
                <a:ea typeface="+mn-ea"/>
                <a:cs typeface="+mn-cs"/>
              </a:rPr>
              <a:t>, Jean-Manuel </a:t>
            </a:r>
            <a:r>
              <a:rPr lang="fr-FR" sz="1200" kern="1200" dirty="0" err="1">
                <a:solidFill>
                  <a:schemeClr val="tx1"/>
                </a:solidFill>
                <a:effectLst/>
                <a:latin typeface="+mn-lt"/>
                <a:ea typeface="+mn-ea"/>
                <a:cs typeface="+mn-cs"/>
              </a:rPr>
              <a:t>Rénier</a:t>
            </a:r>
            <a:r>
              <a:rPr lang="fr-FR" sz="1200" kern="1200" dirty="0">
                <a:solidFill>
                  <a:schemeClr val="tx1"/>
                </a:solidFill>
                <a:effectLst/>
                <a:latin typeface="+mn-lt"/>
                <a:ea typeface="+mn-ea"/>
                <a:cs typeface="+mn-cs"/>
              </a:rPr>
              <a:t>, Caribou Français CM1, RETZ, 2009.</a:t>
            </a:r>
          </a:p>
          <a:p>
            <a:r>
              <a:rPr lang="fr-FR" sz="1200" kern="1200" dirty="0">
                <a:solidFill>
                  <a:schemeClr val="tx1"/>
                </a:solidFill>
                <a:effectLst/>
                <a:latin typeface="+mn-lt"/>
                <a:ea typeface="+mn-ea"/>
                <a:cs typeface="+mn-cs"/>
              </a:rPr>
              <a:t>Suite à la première séance de découverte, un message surprenant de leur enseignant arrivé par courriel les conduit à</a:t>
            </a:r>
          </a:p>
          <a:p>
            <a:r>
              <a:rPr lang="fr-FR" sz="1200" kern="1200" dirty="0">
                <a:solidFill>
                  <a:schemeClr val="tx1"/>
                </a:solidFill>
                <a:effectLst/>
                <a:latin typeface="+mn-lt"/>
                <a:ea typeface="+mn-ea"/>
                <a:cs typeface="+mn-cs"/>
              </a:rPr>
              <a:t>effectuer des recherches pour trouver un lieu à Paris. (Notez que la présence de l’enseignant dans la classe n’a pas empêché</a:t>
            </a:r>
          </a:p>
          <a:p>
            <a:r>
              <a:rPr lang="fr-FR" sz="1200" kern="1200" dirty="0">
                <a:solidFill>
                  <a:schemeClr val="tx1"/>
                </a:solidFill>
                <a:effectLst/>
                <a:latin typeface="+mn-lt"/>
                <a:ea typeface="+mn-ea"/>
                <a:cs typeface="+mn-cs"/>
              </a:rPr>
              <a:t>certains élèves d’avoir peur pour lui !) : il s’agit d’une vidéo suivie d’échanges sur Twitter ( </a:t>
            </a:r>
            <a:r>
              <a:rPr lang="fr-FR" sz="1200" kern="1200" dirty="0" err="1">
                <a:solidFill>
                  <a:schemeClr val="tx1"/>
                </a:solidFill>
                <a:effectLst/>
                <a:latin typeface="+mn-lt"/>
                <a:ea typeface="+mn-ea"/>
                <a:cs typeface="+mn-cs"/>
              </a:rPr>
              <a:t>cf</a:t>
            </a:r>
            <a:r>
              <a:rPr lang="fr-FR" sz="1200" kern="1200" dirty="0">
                <a:solidFill>
                  <a:schemeClr val="tx1"/>
                </a:solidFill>
                <a:effectLst/>
                <a:latin typeface="+mn-lt"/>
                <a:ea typeface="+mn-ea"/>
                <a:cs typeface="+mn-cs"/>
              </a:rPr>
              <a:t> vidéo et tweets en lien )</a:t>
            </a:r>
          </a:p>
          <a:p>
            <a:r>
              <a:rPr lang="fr-FR" sz="1200" kern="1200" dirty="0">
                <a:solidFill>
                  <a:schemeClr val="tx1"/>
                </a:solidFill>
                <a:effectLst/>
                <a:latin typeface="+mn-lt"/>
                <a:ea typeface="+mn-ea"/>
                <a:cs typeface="+mn-cs"/>
              </a:rPr>
              <a:t>Puis chaque semaine, ils reçoivent des tweets ou des courriels leur demandant de remplir de nouvelles missions. Ils doivent</a:t>
            </a:r>
          </a:p>
          <a:p>
            <a:r>
              <a:rPr lang="fr-FR" sz="1200" kern="1200" dirty="0">
                <a:solidFill>
                  <a:schemeClr val="tx1"/>
                </a:solidFill>
                <a:effectLst/>
                <a:latin typeface="+mn-lt"/>
                <a:ea typeface="+mn-ea"/>
                <a:cs typeface="+mn-cs"/>
              </a:rPr>
              <a:t>trouver un lieu, une personne,... à partir d’indices. A chaque mission réussie, ils remportent 100 points. </a:t>
            </a:r>
          </a:p>
          <a:p>
            <a:r>
              <a:rPr lang="fr-FR" sz="1200" kern="1200" dirty="0">
                <a:solidFill>
                  <a:schemeClr val="tx1"/>
                </a:solidFill>
                <a:effectLst/>
                <a:latin typeface="+mn-lt"/>
                <a:ea typeface="+mn-ea"/>
                <a:cs typeface="+mn-cs"/>
              </a:rPr>
              <a:t>Ce concept de « points gagnés » est aussi utilisé pour les évaluations des élèves :</a:t>
            </a:r>
          </a:p>
          <a:p>
            <a:r>
              <a:rPr lang="fr-FR" sz="1200" kern="1200" dirty="0">
                <a:solidFill>
                  <a:schemeClr val="tx1"/>
                </a:solidFill>
                <a:effectLst/>
                <a:latin typeface="+mn-lt"/>
                <a:ea typeface="+mn-ea"/>
                <a:cs typeface="+mn-cs"/>
              </a:rPr>
              <a:t>- les acquis octroient 100 points à la classe. Et en fin de semaine, nous faisons le point et nous écrivons notre score de classe.</a:t>
            </a:r>
          </a:p>
          <a:p>
            <a:r>
              <a:rPr lang="fr-FR" sz="1200" kern="1200" dirty="0">
                <a:solidFill>
                  <a:schemeClr val="tx1"/>
                </a:solidFill>
                <a:effectLst/>
                <a:latin typeface="+mn-lt"/>
                <a:ea typeface="+mn-ea"/>
                <a:cs typeface="+mn-cs"/>
              </a:rPr>
              <a:t>- les élèves ayant des NA (non acquis) voient apparaître « Essaie encore » sur leurs copies et cahiers.</a:t>
            </a:r>
          </a:p>
          <a:p>
            <a:r>
              <a:rPr lang="fr-FR" sz="1200" kern="1200" dirty="0">
                <a:solidFill>
                  <a:schemeClr val="tx1"/>
                </a:solidFill>
                <a:effectLst/>
                <a:latin typeface="+mn-lt"/>
                <a:ea typeface="+mn-ea"/>
                <a:cs typeface="+mn-cs"/>
              </a:rPr>
              <a:t>L’usage d’applis sur tablettes ou sur PC amplifie notre travail, car c’est un vocabulaire couramment utilisé par les éditeurs de</a:t>
            </a:r>
          </a:p>
          <a:p>
            <a:r>
              <a:rPr lang="fr-FR" sz="1200" kern="1200" dirty="0">
                <a:solidFill>
                  <a:schemeClr val="tx1"/>
                </a:solidFill>
                <a:effectLst/>
                <a:latin typeface="+mn-lt"/>
                <a:ea typeface="+mn-ea"/>
                <a:cs typeface="+mn-cs"/>
              </a:rPr>
              <a:t>jeux</a:t>
            </a:r>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31</a:t>
            </a:fld>
            <a:endParaRPr lang="fr-FR"/>
          </a:p>
        </p:txBody>
      </p:sp>
    </p:spTree>
    <p:extLst>
      <p:ext uri="{BB962C8B-B14F-4D97-AF65-F5344CB8AC3E}">
        <p14:creationId xmlns:p14="http://schemas.microsoft.com/office/powerpoint/2010/main" val="1728456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a:t>
            </a:r>
            <a:r>
              <a:rPr lang="fr-FR" dirty="0" err="1"/>
              <a:t>transmedia</a:t>
            </a:r>
            <a:r>
              <a:rPr lang="fr-FR" dirty="0"/>
              <a:t> </a:t>
            </a:r>
            <a:r>
              <a:rPr lang="fr-FR" dirty="0" err="1"/>
              <a:t>storytelling</a:t>
            </a:r>
            <a:r>
              <a:rPr lang="fr-FR" dirty="0"/>
              <a:t> serait donc une façon de raconter des histoires en rajoutant des éléments narratifs sur diverses plateformes médiatiques pour créer un univers complet et augmenté.</a:t>
            </a:r>
          </a:p>
          <a:p>
            <a:pPr>
              <a:buClr>
                <a:srgbClr val="752765"/>
              </a:buClr>
            </a:pPr>
            <a:r>
              <a:rPr lang="fr-FR" sz="1200" dirty="0"/>
              <a:t>Culture participative </a:t>
            </a:r>
            <a:r>
              <a:rPr lang="fr-FR" sz="1200" dirty="0">
                <a:sym typeface="Wingdings" pitchFamily="2" charset="2"/>
              </a:rPr>
              <a:t>Jenkins, 2009) : </a:t>
            </a:r>
          </a:p>
          <a:p>
            <a:pPr>
              <a:buClr>
                <a:srgbClr val="752765"/>
              </a:buClr>
            </a:pPr>
            <a:r>
              <a:rPr lang="fr-FR" sz="1200" dirty="0"/>
              <a:t>La culture de la participation est une culture avec des frontières relativement fines avec l’expression artistique et l’engagement civique, un fort soutien à la création et au partage de créations, et une forme de mentorat informel entre les anciens et les nouveaux membres. Une culture de la participation est également une culture dans laquelle les membres croient en la valeur de leurs contributions, et ressentent les liens sociaux forgés entre eux (au moins ils se soucient de ce que les autres pensent de leurs créations) »</a:t>
            </a:r>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32</a:t>
            </a:fld>
            <a:endParaRPr lang="fr-FR"/>
          </a:p>
        </p:txBody>
      </p:sp>
    </p:spTree>
    <p:extLst>
      <p:ext uri="{BB962C8B-B14F-4D97-AF65-F5344CB8AC3E}">
        <p14:creationId xmlns:p14="http://schemas.microsoft.com/office/powerpoint/2010/main" val="3208889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Engagement dans les contenus, </a:t>
            </a:r>
          </a:p>
          <a:p>
            <a:r>
              <a:rPr lang="fr-FR" dirty="0"/>
              <a:t>Exemple aussi de </a:t>
            </a:r>
            <a:r>
              <a:rPr lang="fr-FR" dirty="0" err="1"/>
              <a:t>wikipédia</a:t>
            </a:r>
            <a:r>
              <a:rPr lang="fr-FR" dirty="0"/>
              <a:t> : es auteurs prennent le cas de Wikipédia pour illustrer ces connaissances et apprentissages partagés et montrer en quoi « les discussions reflètent un effort pour essayer de résoudre les conflits et points de vue » (p. 110) sur divers sujets.</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33</a:t>
            </a:fld>
            <a:endParaRPr lang="fr-FR"/>
          </a:p>
        </p:txBody>
      </p:sp>
    </p:spTree>
    <p:extLst>
      <p:ext uri="{BB962C8B-B14F-4D97-AF65-F5344CB8AC3E}">
        <p14:creationId xmlns:p14="http://schemas.microsoft.com/office/powerpoint/2010/main" val="2995183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34</a:t>
            </a:fld>
            <a:endParaRPr lang="fr-FR"/>
          </a:p>
        </p:txBody>
      </p:sp>
    </p:spTree>
    <p:extLst>
      <p:ext uri="{BB962C8B-B14F-4D97-AF65-F5344CB8AC3E}">
        <p14:creationId xmlns:p14="http://schemas.microsoft.com/office/powerpoint/2010/main" val="6464148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35</a:t>
            </a:fld>
            <a:endParaRPr lang="fr-FR"/>
          </a:p>
        </p:txBody>
      </p:sp>
    </p:spTree>
    <p:extLst>
      <p:ext uri="{BB962C8B-B14F-4D97-AF65-F5344CB8AC3E}">
        <p14:creationId xmlns:p14="http://schemas.microsoft.com/office/powerpoint/2010/main" val="14842781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36</a:t>
            </a:fld>
            <a:endParaRPr lang="fr-FR"/>
          </a:p>
        </p:txBody>
      </p:sp>
    </p:spTree>
    <p:extLst>
      <p:ext uri="{BB962C8B-B14F-4D97-AF65-F5344CB8AC3E}">
        <p14:creationId xmlns:p14="http://schemas.microsoft.com/office/powerpoint/2010/main" val="2205220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37</a:t>
            </a:fld>
            <a:endParaRPr lang="fr-FR"/>
          </a:p>
        </p:txBody>
      </p:sp>
    </p:spTree>
    <p:extLst>
      <p:ext uri="{BB962C8B-B14F-4D97-AF65-F5344CB8AC3E}">
        <p14:creationId xmlns:p14="http://schemas.microsoft.com/office/powerpoint/2010/main" val="3633633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Effets</a:t>
            </a:r>
          </a:p>
          <a:p>
            <a:r>
              <a:rPr lang="fr-FR" dirty="0"/>
              <a:t>Vous avez déjà tous réalisé une présentation </a:t>
            </a:r>
            <a:r>
              <a:rPr lang="fr-FR" i="1" dirty="0"/>
              <a:t>Powerpoint</a:t>
            </a:r>
            <a:r>
              <a:rPr lang="fr-FR" dirty="0"/>
              <a:t> pour un exposé oral. Ici, cet outil logiciel n'est pas utilisé dans cette optique mais pour créer une œuvre poétique. </a:t>
            </a:r>
          </a:p>
          <a:p>
            <a:r>
              <a:rPr lang="fr-FR" dirty="0"/>
              <a:t>C'est en même temps une réflexion sur le rapport entre : </a:t>
            </a:r>
          </a:p>
          <a:p>
            <a:r>
              <a:rPr lang="fr-FR" dirty="0"/>
              <a:t>les possibles et contraintes techniques de l'</a:t>
            </a:r>
            <a:r>
              <a:rPr lang="fr-FR" dirty="0">
                <a:hlinkClick r:id="rId3" tooltip="Architexte (Infobulle)"/>
              </a:rPr>
              <a:t>architexte</a:t>
            </a:r>
            <a:r>
              <a:rPr lang="fr-FR" dirty="0"/>
              <a:t> ; la créativité linguistique et poétique.</a:t>
            </a:r>
          </a:p>
          <a:p>
            <a:r>
              <a:rPr lang="fr-FR" dirty="0"/>
              <a:t>Un bon moyen de comprendre ce que vous pouvez faire et ne pas faire sur </a:t>
            </a:r>
            <a:r>
              <a:rPr lang="fr-FR" i="1" dirty="0"/>
              <a:t>PowerPoint</a:t>
            </a:r>
            <a:r>
              <a:rPr lang="fr-FR" dirty="0"/>
              <a:t> consiste à créer votre propre poème avec ce logiciel. </a:t>
            </a:r>
          </a:p>
          <a:p>
            <a:endParaRPr lang="fr-FR" b="1" dirty="0"/>
          </a:p>
          <a:p>
            <a:r>
              <a:rPr lang="fr-FR" dirty="0"/>
              <a:t>Plusieurs effets : répétition, apparition (progressive, brève), disparition, glissements, zooms, inclinaison, arrêt, etc. </a:t>
            </a:r>
          </a:p>
          <a:p>
            <a:r>
              <a:rPr lang="fr-FR" b="1" dirty="0"/>
              <a:t>L'unité du sens éclate</a:t>
            </a:r>
            <a:r>
              <a:rPr lang="fr-FR" dirty="0"/>
              <a:t>, elle s'étale sur plusieurs diapositives (</a:t>
            </a:r>
            <a:r>
              <a:rPr lang="fr-FR" i="1" dirty="0"/>
              <a:t>slides</a:t>
            </a:r>
            <a:r>
              <a:rPr lang="fr-FR" dirty="0"/>
              <a:t>) dont la temporalité est variable ; la linéarité est rompue. </a:t>
            </a:r>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38</a:t>
            </a:fld>
            <a:endParaRPr lang="fr-FR"/>
          </a:p>
        </p:txBody>
      </p:sp>
    </p:spTree>
    <p:extLst>
      <p:ext uri="{BB962C8B-B14F-4D97-AF65-F5344CB8AC3E}">
        <p14:creationId xmlns:p14="http://schemas.microsoft.com/office/powerpoint/2010/main" val="1560399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39</a:t>
            </a:fld>
            <a:endParaRPr lang="fr-FR"/>
          </a:p>
        </p:txBody>
      </p:sp>
    </p:spTree>
    <p:extLst>
      <p:ext uri="{BB962C8B-B14F-4D97-AF65-F5344CB8AC3E}">
        <p14:creationId xmlns:p14="http://schemas.microsoft.com/office/powerpoint/2010/main" val="1483329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Très tôt, les enfants apprennent à manipuler les tablettes numériques pour regarder des films et des vidéos, très tôt, ils se promènent avec des casques sur les oreilles. La plupart des adolescents sont équipés de smartphones, écoutent de la musique sur des plateformes de téléchargement, voient des films en </a:t>
            </a:r>
            <a:r>
              <a:rPr lang="fr-FR" i="1" dirty="0"/>
              <a:t>streaming</a:t>
            </a:r>
            <a:r>
              <a:rPr lang="fr-FR" dirty="0"/>
              <a:t>, prennent des selfies qu’ils s’échangent sur les réseaux… Aux média-cultures de l'audiovisuel succèdent ainsi les </a:t>
            </a:r>
            <a:r>
              <a:rPr lang="fr-FR" dirty="0" err="1"/>
              <a:t>techno-cultures</a:t>
            </a:r>
            <a:r>
              <a:rPr lang="fr-FR" dirty="0"/>
              <a:t> liées au numérique, dans lesquelles le smartphone devient le premier terminal culturel.</a:t>
            </a:r>
          </a:p>
          <a:p>
            <a:r>
              <a:rPr lang="fr-FR" dirty="0"/>
              <a:t>Les « contenus » culturels ont pour eux supplanté les « œuvres ». </a:t>
            </a:r>
          </a:p>
          <a:p>
            <a:r>
              <a:rPr lang="fr-FR" dirty="0"/>
              <a:t>Pour </a:t>
            </a:r>
            <a:r>
              <a:rPr lang="fr-FR" dirty="0" err="1"/>
              <a:t>sylvie</a:t>
            </a:r>
            <a:r>
              <a:rPr lang="fr-FR" dirty="0"/>
              <a:t> octobre, émergence d’un « métier de consommateur culturel » : les industries numériques culturelles ne sont pas seulement pourvoyeuses de contenus, mais elles organisent notre temps aussi : le </a:t>
            </a:r>
            <a:r>
              <a:rPr lang="fr-FR" dirty="0" err="1"/>
              <a:t>reconfigureil</a:t>
            </a:r>
            <a:r>
              <a:rPr lang="fr-FR" dirty="0"/>
              <a:t> n’y a plus de linéarité (penser télé) et moindre dépendance à l’égard d’un contenu en particulier : </a:t>
            </a:r>
          </a:p>
          <a:p>
            <a:r>
              <a:rPr lang="fr-FR" dirty="0"/>
              <a:t>En ressort un brouillage des frontières : on regarde une série en attendant son bus, qui se ressent aussi à l’école. Se développe une « éducation buissonnière » qui n’est plus uniquement celle des industries culturelles  mais aussi celle des industries numériques : la culture Apple, Amazon, </a:t>
            </a:r>
            <a:r>
              <a:rPr lang="fr-FR" dirty="0" err="1"/>
              <a:t>facebook</a:t>
            </a:r>
            <a:r>
              <a:rPr lang="fr-FR" dirty="0"/>
              <a:t>, etc. Que certains appellent la « pensée Apple » tellement elle s’impose comme une norme. </a:t>
            </a:r>
          </a:p>
          <a:p>
            <a:r>
              <a:rPr lang="fr-FR" dirty="0"/>
              <a:t>Et qui induisent de nouvelles pratiques chez les jeunes. De nouvelles « normativités juvéniles »</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4</a:t>
            </a:fld>
            <a:endParaRPr lang="fr-FR"/>
          </a:p>
        </p:txBody>
      </p:sp>
    </p:spTree>
    <p:extLst>
      <p:ext uri="{BB962C8B-B14F-4D97-AF65-F5344CB8AC3E}">
        <p14:creationId xmlns:p14="http://schemas.microsoft.com/office/powerpoint/2010/main" val="23536028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40</a:t>
            </a:fld>
            <a:endParaRPr lang="fr-FR"/>
          </a:p>
        </p:txBody>
      </p:sp>
    </p:spTree>
    <p:extLst>
      <p:ext uri="{BB962C8B-B14F-4D97-AF65-F5344CB8AC3E}">
        <p14:creationId xmlns:p14="http://schemas.microsoft.com/office/powerpoint/2010/main" val="1625821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VIDEO</a:t>
            </a:r>
          </a:p>
          <a:p>
            <a:r>
              <a:rPr lang="fr-FR" dirty="0"/>
              <a:t>La plus importante de ces évolutions est l’apparition d’un individualisme expressif : les jeunes ont un désir de s’exprimer. De dire, de se mettre en scène, parfois pour combler l’ennui. </a:t>
            </a:r>
          </a:p>
          <a:p>
            <a:r>
              <a:rPr lang="fr-FR" dirty="0"/>
              <a:t>À la fis une socialisation par le biais des plateformes et l’expression d’une individualité. Souvent sur le registre du ludique (pensons aux filtres de </a:t>
            </a:r>
            <a:r>
              <a:rPr lang="fr-FR" dirty="0" err="1"/>
              <a:t>snapchat</a:t>
            </a:r>
            <a:r>
              <a:rPr lang="fr-FR" dirty="0"/>
              <a:t>), les </a:t>
            </a:r>
            <a:r>
              <a:rPr lang="fr-FR" dirty="0" err="1"/>
              <a:t>fakes</a:t>
            </a:r>
            <a:r>
              <a:rPr lang="fr-FR" dirty="0"/>
              <a:t>.</a:t>
            </a:r>
          </a:p>
          <a:p>
            <a:r>
              <a:rPr lang="fr-FR" dirty="0"/>
              <a:t>Pensons aussi à la </a:t>
            </a:r>
            <a:r>
              <a:rPr lang="fr-FR" dirty="0" err="1"/>
              <a:t>sériephilie</a:t>
            </a:r>
            <a:r>
              <a:rPr lang="fr-FR" dirty="0"/>
              <a:t> : qui alimente un imaginaire qui permet de comprendre la réalité : un </a:t>
            </a:r>
            <a:r>
              <a:rPr lang="fr-FR" dirty="0" err="1"/>
              <a:t>acès</a:t>
            </a:r>
            <a:r>
              <a:rPr lang="fr-FR" dirty="0"/>
              <a:t> à la réalité, par le fictionnel (comprendre terrorisme attentat en s’appuyant sur des séries)</a:t>
            </a:r>
          </a:p>
          <a:p>
            <a:endParaRPr lang="fr-FR" dirty="0"/>
          </a:p>
          <a:p>
            <a:r>
              <a:rPr lang="fr-FR" dirty="0" err="1"/>
              <a:t>Video</a:t>
            </a:r>
            <a:r>
              <a:rPr lang="fr-FR" dirty="0"/>
              <a:t> de Laurence Allard</a:t>
            </a:r>
          </a:p>
          <a:p>
            <a:endParaRPr lang="fr-FR" dirty="0"/>
          </a:p>
          <a:p>
            <a:r>
              <a:rPr lang="fr-FR" dirty="0"/>
              <a:t>En découle : histoires parfois créées spécifiquement pour les réseaux sociaux : deux exemples PLS et Eté.</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5</a:t>
            </a:fld>
            <a:endParaRPr lang="fr-FR"/>
          </a:p>
        </p:txBody>
      </p:sp>
    </p:spTree>
    <p:extLst>
      <p:ext uri="{BB962C8B-B14F-4D97-AF65-F5344CB8AC3E}">
        <p14:creationId xmlns:p14="http://schemas.microsoft.com/office/powerpoint/2010/main" val="1841809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75B21C7-A638-6D43-8995-9A9D832E23DC}" type="slidenum">
              <a:rPr lang="fr-FR" smtClean="0"/>
              <a:t>6</a:t>
            </a:fld>
            <a:endParaRPr lang="fr-FR"/>
          </a:p>
        </p:txBody>
      </p:sp>
    </p:spTree>
    <p:extLst>
      <p:ext uri="{BB962C8B-B14F-4D97-AF65-F5344CB8AC3E}">
        <p14:creationId xmlns:p14="http://schemas.microsoft.com/office/powerpoint/2010/main" val="166866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7</a:t>
            </a:fld>
            <a:endParaRPr lang="fr-FR"/>
          </a:p>
        </p:txBody>
      </p:sp>
    </p:spTree>
    <p:extLst>
      <p:ext uri="{BB962C8B-B14F-4D97-AF65-F5344CB8AC3E}">
        <p14:creationId xmlns:p14="http://schemas.microsoft.com/office/powerpoint/2010/main" val="2838129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8</a:t>
            </a:fld>
            <a:endParaRPr lang="fr-FR"/>
          </a:p>
        </p:txBody>
      </p:sp>
    </p:spTree>
    <p:extLst>
      <p:ext uri="{BB962C8B-B14F-4D97-AF65-F5344CB8AC3E}">
        <p14:creationId xmlns:p14="http://schemas.microsoft.com/office/powerpoint/2010/main" val="1284698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 qui compte, c’est d’être visible et vu immédiatement, ce qui compte c’est d’émouvoir par l’image rapidement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Sociologue </a:t>
            </a:r>
            <a:r>
              <a:rPr lang="fr-FR" dirty="0" err="1"/>
              <a:t>sophie</a:t>
            </a:r>
            <a:r>
              <a:rPr lang="fr-FR" dirty="0"/>
              <a:t> </a:t>
            </a:r>
            <a:r>
              <a:rPr lang="fr-FR" dirty="0" err="1"/>
              <a:t>Jehel</a:t>
            </a:r>
            <a:r>
              <a:rPr lang="fr-FR" dirty="0"/>
              <a:t> travaille auprès des jeunes : notamment sur les images numériques.</a:t>
            </a:r>
          </a:p>
          <a:p>
            <a:r>
              <a:rPr lang="fr-FR" dirty="0"/>
              <a:t>Peur : jeunes happés par ces images, rencontrent images violentes involontairement, sur les réseaux sociaux</a:t>
            </a:r>
          </a:p>
          <a:p>
            <a:r>
              <a:rPr lang="fr-FR" dirty="0"/>
              <a:t>Des algorithmes qui favorisent la radicalisation : exemple de </a:t>
            </a:r>
            <a:r>
              <a:rPr lang="fr-FR" dirty="0" err="1"/>
              <a:t>youtube</a:t>
            </a:r>
            <a:r>
              <a:rPr lang="fr-FR" dirty="0"/>
              <a:t> : qui </a:t>
            </a:r>
            <a:r>
              <a:rPr lang="fr-FR" dirty="0" err="1"/>
              <a:t>accentue.Un</a:t>
            </a:r>
            <a:r>
              <a:rPr lang="fr-FR" dirty="0"/>
              <a:t> rapport récent du ministère que je vous invite à lire qui porte sur les discours racistes sur les réseaux sociaux : (je l’ai mis dans les ressources : une </a:t>
            </a:r>
            <a:r>
              <a:rPr lang="fr-FR" dirty="0" err="1"/>
              <a:t>hyperviisbilités</a:t>
            </a:r>
            <a:r>
              <a:rPr lang="fr-FR" dirty="0"/>
              <a:t> des </a:t>
            </a:r>
            <a:r>
              <a:rPr lang="fr-FR" dirty="0" err="1"/>
              <a:t>haters</a:t>
            </a:r>
            <a:r>
              <a:rPr lang="fr-FR" dirty="0"/>
              <a:t>) comment contrer cela et lutter, et veulent développer des modules de sensibilisation des élèves face aux discours de haine sur internet..</a:t>
            </a:r>
          </a:p>
        </p:txBody>
      </p:sp>
      <p:sp>
        <p:nvSpPr>
          <p:cNvPr id="4" name="Espace réservé du numéro de diapositive 3"/>
          <p:cNvSpPr>
            <a:spLocks noGrp="1"/>
          </p:cNvSpPr>
          <p:nvPr>
            <p:ph type="sldNum" sz="quarter" idx="5"/>
          </p:nvPr>
        </p:nvSpPr>
        <p:spPr/>
        <p:txBody>
          <a:bodyPr/>
          <a:lstStyle/>
          <a:p>
            <a:fld id="{C91508A0-FC1B-B245-A238-D908A3D7515C}" type="slidenum">
              <a:rPr lang="fr-FR" smtClean="0"/>
              <a:t>9</a:t>
            </a:fld>
            <a:endParaRPr lang="fr-FR"/>
          </a:p>
        </p:txBody>
      </p:sp>
    </p:spTree>
    <p:extLst>
      <p:ext uri="{BB962C8B-B14F-4D97-AF65-F5344CB8AC3E}">
        <p14:creationId xmlns:p14="http://schemas.microsoft.com/office/powerpoint/2010/main" val="2141035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777782-EE64-CA44-8FA4-F9F70D36B17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72FEDE4-A52E-7242-9B51-AF2A3AE99E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BDE474D-77E6-7847-80DA-9880BA2EEC1E}"/>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D338CDBF-BE04-2D49-949A-A145464C42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266776-A6C3-2140-AB05-975DFD657EDA}"/>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924154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C56534-F140-414D-8804-72F420E192C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7051CE4-CFED-C94C-B3E8-88D56CB58E17}"/>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783441B-D723-6B4C-A155-B5D1CD560DC1}"/>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128461CA-47FC-B54F-B4BA-D944C09936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99B022-04B5-4045-8040-7400CAFBA824}"/>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4156499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5C82CD5-5BAD-2846-AEE8-1CAEA444028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0A32842-2F2A-7042-9180-7371B3BF4596}"/>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D304EEDA-2098-0142-84AE-0438661CCFF3}"/>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64B67C03-84FD-8E47-9466-BCFDBC551AC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B461A65-C595-1348-A198-5CE0088807F5}"/>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150150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4C2DFB-9881-504F-9BB0-5644F6684C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CB9D215-E0A6-2F49-9974-255C7023D546}"/>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FBC1D66-9927-8448-8BD7-99F6B8A0FB7A}"/>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74AB78CB-0EB1-9F45-86E4-700E5542A3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B686B7A-3A16-CC46-B7DD-223C6E5EB27B}"/>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2644353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B3BAA8-D2CF-A940-A345-8FA65F30A38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EF91EF7-5013-C44F-B3A0-28628451B7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999217D0-6B48-244B-AB57-6417C71E5DD6}"/>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46397808-D76C-7748-A81C-DB9F0A186EF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F74CDFB-FCD3-4E4C-B36A-B730F850C79E}"/>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350166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966BE9-5E20-0747-A3E0-8AD74CBE9AE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27E966A-1275-3F48-AC2C-95A10CD4BA74}"/>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52301D88-166E-0A41-97B1-0B4BD15821DE}"/>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F76A5ED-2144-2B48-896F-922035819DD1}"/>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6" name="Espace réservé du pied de page 5">
            <a:extLst>
              <a:ext uri="{FF2B5EF4-FFF2-40B4-BE49-F238E27FC236}">
                <a16:creationId xmlns:a16="http://schemas.microsoft.com/office/drawing/2014/main" id="{E73ED447-AFBE-5E46-BFF3-631606C909F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5442BBF-252A-E74A-87DC-708A8A711BF1}"/>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84672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0DB33E-2914-FE4E-8AA7-D16A67CCCEF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E3B2C35-F1A9-2047-B453-F63D9D576D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246EA85-9E75-B140-B694-805AF45CF07D}"/>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EE6FEC5E-5197-024E-959D-1496A81F18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F23B6EC6-6527-6E42-8FC2-AB67E6288087}"/>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62935EC-468D-1240-AFA5-37D0B4ECF1A3}"/>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8" name="Espace réservé du pied de page 7">
            <a:extLst>
              <a:ext uri="{FF2B5EF4-FFF2-40B4-BE49-F238E27FC236}">
                <a16:creationId xmlns:a16="http://schemas.microsoft.com/office/drawing/2014/main" id="{FE32D782-B671-2D42-A8B9-6A6CAC0CD68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6022FEF-E069-A941-A64A-AA412A53EA2C}"/>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210541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5F9E48-141C-ED41-A92E-44C8051372E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D0D03C5-249F-2E46-9830-7A3985B81755}"/>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4" name="Espace réservé du pied de page 3">
            <a:extLst>
              <a:ext uri="{FF2B5EF4-FFF2-40B4-BE49-F238E27FC236}">
                <a16:creationId xmlns:a16="http://schemas.microsoft.com/office/drawing/2014/main" id="{DDD1A4A8-B224-6F4D-A2B3-43B17F6FEEC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952E86A-83A8-EC4F-87AD-DAFBCDBD97DD}"/>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162044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809B33A-F50F-A647-9EB9-3B66716B44A1}"/>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3" name="Espace réservé du pied de page 2">
            <a:extLst>
              <a:ext uri="{FF2B5EF4-FFF2-40B4-BE49-F238E27FC236}">
                <a16:creationId xmlns:a16="http://schemas.microsoft.com/office/drawing/2014/main" id="{5BF5EBDE-DAA8-B344-B7EB-D41E8356526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48A74CF-1E34-084E-96B9-4B5C8E7039D4}"/>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919115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D7A40E-B48A-7649-8F26-81612F7BD32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9763605-FA49-D34E-845E-8803920F36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D8B0C289-0762-F34C-B42B-3C956ECD6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4A9F304-4CFA-2E4F-986F-CDCA6CB6B4DA}"/>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6" name="Espace réservé du pied de page 5">
            <a:extLst>
              <a:ext uri="{FF2B5EF4-FFF2-40B4-BE49-F238E27FC236}">
                <a16:creationId xmlns:a16="http://schemas.microsoft.com/office/drawing/2014/main" id="{BB6682DF-7FCB-7E4F-ADF5-51E4DEFB7AF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EFEDDEC-53F5-D64E-BFDD-1308750F19E7}"/>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266902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799183-23BE-3842-9F3A-BE5B75F3A8C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AAA3A46-8BF7-CA46-A651-702C3A43A3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D09DBD3-94D0-7C46-A263-C9D0BF7FC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212C3990-EBBF-5349-9F43-DB95C66C8821}"/>
              </a:ext>
            </a:extLst>
          </p:cNvPr>
          <p:cNvSpPr>
            <a:spLocks noGrp="1"/>
          </p:cNvSpPr>
          <p:nvPr>
            <p:ph type="dt" sz="half" idx="10"/>
          </p:nvPr>
        </p:nvSpPr>
        <p:spPr/>
        <p:txBody>
          <a:bodyPr/>
          <a:lstStyle/>
          <a:p>
            <a:fld id="{1B976E90-DC87-E145-A76B-B878E5484970}" type="datetimeFigureOut">
              <a:rPr lang="fr-FR" smtClean="0"/>
              <a:t>21/11/2018</a:t>
            </a:fld>
            <a:endParaRPr lang="fr-FR"/>
          </a:p>
        </p:txBody>
      </p:sp>
      <p:sp>
        <p:nvSpPr>
          <p:cNvPr id="6" name="Espace réservé du pied de page 5">
            <a:extLst>
              <a:ext uri="{FF2B5EF4-FFF2-40B4-BE49-F238E27FC236}">
                <a16:creationId xmlns:a16="http://schemas.microsoft.com/office/drawing/2014/main" id="{E62BEDBB-D0CE-8549-A5B2-86C48EBE414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93BA8FC-B203-F64C-8C7C-73BCD6486436}"/>
              </a:ext>
            </a:extLst>
          </p:cNvPr>
          <p:cNvSpPr>
            <a:spLocks noGrp="1"/>
          </p:cNvSpPr>
          <p:nvPr>
            <p:ph type="sldNum" sz="quarter" idx="12"/>
          </p:nvPr>
        </p:nvSpPr>
        <p:spPr/>
        <p:txBody>
          <a:bodyPr/>
          <a:lstStyle/>
          <a:p>
            <a:fld id="{301A1EE5-1187-FA42-A79F-5F80329967A1}" type="slidenum">
              <a:rPr lang="fr-FR" smtClean="0"/>
              <a:t>‹N°›</a:t>
            </a:fld>
            <a:endParaRPr lang="fr-FR"/>
          </a:p>
        </p:txBody>
      </p:sp>
    </p:spTree>
    <p:extLst>
      <p:ext uri="{BB962C8B-B14F-4D97-AF65-F5344CB8AC3E}">
        <p14:creationId xmlns:p14="http://schemas.microsoft.com/office/powerpoint/2010/main" val="2313831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EC8956B-BECD-F849-A9CC-E3C54C73E4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42171F8-BFEE-704A-8740-DCDCE3C07B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2EDBB13-E6D5-FD4F-A437-6D4A6069BD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76E90-DC87-E145-A76B-B878E5484970}" type="datetimeFigureOut">
              <a:rPr lang="fr-FR" smtClean="0"/>
              <a:t>21/11/2018</a:t>
            </a:fld>
            <a:endParaRPr lang="fr-FR"/>
          </a:p>
        </p:txBody>
      </p:sp>
      <p:sp>
        <p:nvSpPr>
          <p:cNvPr id="5" name="Espace réservé du pied de page 4">
            <a:extLst>
              <a:ext uri="{FF2B5EF4-FFF2-40B4-BE49-F238E27FC236}">
                <a16:creationId xmlns:a16="http://schemas.microsoft.com/office/drawing/2014/main" id="{28824455-8893-864E-AEA2-9C2B6E68B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D00B308-0508-E741-AA3F-5F87F23D0B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1A1EE5-1187-FA42-A79F-5F80329967A1}" type="slidenum">
              <a:rPr lang="fr-FR" smtClean="0"/>
              <a:t>‹N°›</a:t>
            </a:fld>
            <a:endParaRPr lang="fr-FR"/>
          </a:p>
        </p:txBody>
      </p:sp>
    </p:spTree>
    <p:extLst>
      <p:ext uri="{BB962C8B-B14F-4D97-AF65-F5344CB8AC3E}">
        <p14:creationId xmlns:p14="http://schemas.microsoft.com/office/powerpoint/2010/main" val="1942481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ci.radio-canada.ca/premiere/emissions/la-sphere/segments/entrevue/71824/snapchat-selfie-codes-jeunes-appli-numerique-laurence-allard"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youtube.com/watch?v=3Th5sL-5luk&amp;feature=youtu.b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anacoluthe.be/bulles/apparitions/jump.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www.humanite.fr/node/206034"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bouchard.pers.utc.fr/deprise/hom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balpe.name/-Dedale-des-ecrit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facebook.com/antoine.elstir?__tn__=,d-%5d-h-R&amp;eid=ARDRhLbsgCg4S8HbUkIz5dAKbBbQJsFaK16pzLIb6hkgKyU5ALTJLKqN8SJA5zeWuhYFx4tKLvSRBea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youtube.com/watch?v=URbFjz4hWMY"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rezi.com/tenb5bz3x-9r/alic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hyperlink" Target="http://www-apa.lip6.fr/GIS.COGNITION/livr3.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dreamingmethods.com/inside_french/"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hN5UYyCztjI"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youtube.com/watch?v=Tr5V4xyEzZg&amp;amp=&amp;feature=youtu.b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hyperlink" Target="http://revuebleuorange.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futurlivre.fr/" TargetMode="External"/><Relationship Id="rId5" Type="http://schemas.openxmlformats.org/officeDocument/2006/relationships/hyperlink" Target="https://eliterature.org/" TargetMode="External"/><Relationship Id="rId4" Type="http://schemas.openxmlformats.org/officeDocument/2006/relationships/hyperlink" Target="http://archiverlepresent.or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www.utc.fr/~wprecip/modules/sous-modele/adultes/co/Ecriture_sous_modele_web_6.html#footnotesN95"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zdnet.fr/blogs/social-media-club/comprendre-les-enfants-connectes-pour-devenir-des-parents-20-39864968.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ici.radio-canada.ca/premiere/emissions/la-sphere/segments/entrevue/71824/snapchat-selfie-codes-jeunes-appli-numerique-laurence-allar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youtube.com/watch?v=YtUfJ-xA69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instagram.com/ete_arte/?hl=f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p_CUN4MwxV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DB4726-FAB5-E545-90A2-9EEE5D7BBD5F}"/>
              </a:ext>
            </a:extLst>
          </p:cNvPr>
          <p:cNvSpPr>
            <a:spLocks noGrp="1"/>
          </p:cNvSpPr>
          <p:nvPr>
            <p:ph type="ctrTitle"/>
          </p:nvPr>
        </p:nvSpPr>
        <p:spPr>
          <a:xfrm>
            <a:off x="433136" y="5091762"/>
            <a:ext cx="7834193" cy="1264588"/>
          </a:xfrm>
        </p:spPr>
        <p:txBody>
          <a:bodyPr anchor="ctr">
            <a:normAutofit/>
          </a:bodyPr>
          <a:lstStyle/>
          <a:p>
            <a:pPr algn="r"/>
            <a:r>
              <a:rPr lang="fr-FR" sz="4200" dirty="0"/>
              <a:t>L’écriture numérique, comme objet d’enseignement</a:t>
            </a:r>
          </a:p>
        </p:txBody>
      </p:sp>
      <p:sp>
        <p:nvSpPr>
          <p:cNvPr id="3" name="Sous-titre 2">
            <a:extLst>
              <a:ext uri="{FF2B5EF4-FFF2-40B4-BE49-F238E27FC236}">
                <a16:creationId xmlns:a16="http://schemas.microsoft.com/office/drawing/2014/main" id="{6B4783FA-EDEE-E74F-A2F9-60B95EA3DB60}"/>
              </a:ext>
            </a:extLst>
          </p:cNvPr>
          <p:cNvSpPr>
            <a:spLocks noGrp="1"/>
          </p:cNvSpPr>
          <p:nvPr>
            <p:ph type="subTitle" idx="1"/>
          </p:nvPr>
        </p:nvSpPr>
        <p:spPr>
          <a:xfrm>
            <a:off x="8499107" y="5091763"/>
            <a:ext cx="2974207" cy="1264587"/>
          </a:xfrm>
        </p:spPr>
        <p:txBody>
          <a:bodyPr anchor="ctr">
            <a:normAutofit fontScale="70000" lnSpcReduction="20000"/>
          </a:bodyPr>
          <a:lstStyle/>
          <a:p>
            <a:pPr algn="l"/>
            <a:r>
              <a:rPr lang="fr-FR" sz="2000" dirty="0"/>
              <a:t> </a:t>
            </a:r>
          </a:p>
          <a:p>
            <a:pPr algn="l"/>
            <a:r>
              <a:rPr lang="fr-FR" sz="2900" dirty="0"/>
              <a:t>IDP – séance 21 novembre</a:t>
            </a:r>
          </a:p>
          <a:p>
            <a:pPr algn="l"/>
            <a:r>
              <a:rPr lang="fr-FR" sz="2900" dirty="0"/>
              <a:t>2018-2019</a:t>
            </a:r>
          </a:p>
          <a:p>
            <a:pPr algn="l"/>
            <a:r>
              <a:rPr lang="fr-FR" sz="2900" dirty="0"/>
              <a:t>Nolwenn Tréhondart</a:t>
            </a:r>
          </a:p>
          <a:p>
            <a:pPr algn="l"/>
            <a:endParaRPr lang="fr-FR" sz="2900" dirty="0"/>
          </a:p>
        </p:txBody>
      </p:sp>
      <p:pic>
        <p:nvPicPr>
          <p:cNvPr id="5" name="Image 4">
            <a:extLst>
              <a:ext uri="{FF2B5EF4-FFF2-40B4-BE49-F238E27FC236}">
                <a16:creationId xmlns:a16="http://schemas.microsoft.com/office/drawing/2014/main" id="{F5D41B3B-F693-564A-9935-38F86EE22C4A}"/>
              </a:ext>
            </a:extLst>
          </p:cNvPr>
          <p:cNvPicPr>
            <a:picLocks noChangeAspect="1"/>
          </p:cNvPicPr>
          <p:nvPr/>
        </p:nvPicPr>
        <p:blipFill rotWithShape="1">
          <a:blip r:embed="rId3"/>
          <a:srcRect t="28795" b="5988"/>
          <a:stretch/>
        </p:blipFill>
        <p:spPr>
          <a:xfrm>
            <a:off x="-3983" y="10"/>
            <a:ext cx="12192000" cy="4571990"/>
          </a:xfrm>
          <a:prstGeom prst="rect">
            <a:avLst/>
          </a:prstGeom>
        </p:spPr>
      </p:pic>
      <p:cxnSp>
        <p:nvCxnSpPr>
          <p:cNvPr id="10" name="Straight Connector 9">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5726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Freeform 11">
            <a:extLst>
              <a:ext uri="{FF2B5EF4-FFF2-40B4-BE49-F238E27FC236}">
                <a16:creationId xmlns:a16="http://schemas.microsoft.com/office/drawing/2014/main" id="{A0BF428C-DA8B-4D99-9930-18F7F91D8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6801" y="1690688"/>
            <a:ext cx="7316944" cy="5167312"/>
          </a:xfrm>
          <a:custGeom>
            <a:avLst/>
            <a:gdLst>
              <a:gd name="connsiteX0" fmla="*/ 0 w 7316944"/>
              <a:gd name="connsiteY0" fmla="*/ 0 h 5167312"/>
              <a:gd name="connsiteX1" fmla="*/ 7316944 w 7316944"/>
              <a:gd name="connsiteY1" fmla="*/ 0 h 5167312"/>
              <a:gd name="connsiteX2" fmla="*/ 7316944 w 7316944"/>
              <a:gd name="connsiteY2" fmla="*/ 5167312 h 5167312"/>
              <a:gd name="connsiteX3" fmla="*/ 472697 w 7316944"/>
              <a:gd name="connsiteY3" fmla="*/ 5167312 h 5167312"/>
              <a:gd name="connsiteX4" fmla="*/ 2866576 w 7316944"/>
              <a:gd name="connsiteY4" fmla="*/ 952 h 5167312"/>
              <a:gd name="connsiteX5" fmla="*/ 0 w 731694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6944" h="5167312">
                <a:moveTo>
                  <a:pt x="0" y="0"/>
                </a:moveTo>
                <a:lnTo>
                  <a:pt x="7316944" y="0"/>
                </a:lnTo>
                <a:lnTo>
                  <a:pt x="7316944" y="5167312"/>
                </a:lnTo>
                <a:lnTo>
                  <a:pt x="472697" y="5167312"/>
                </a:lnTo>
                <a:lnTo>
                  <a:pt x="2866576" y="952"/>
                </a:lnTo>
                <a:lnTo>
                  <a:pt x="0" y="952"/>
                </a:lnTo>
                <a:close/>
              </a:path>
            </a:pathLst>
          </a:custGeom>
          <a:solidFill>
            <a:srgbClr val="A6A6A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37">
            <a:extLst>
              <a:ext uri="{FF2B5EF4-FFF2-40B4-BE49-F238E27FC236}">
                <a16:creationId xmlns:a16="http://schemas.microsoft.com/office/drawing/2014/main" id="{A03E2379-8871-408A-95CE-7AAE8FA53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746" y="1691164"/>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re 4">
            <a:extLst>
              <a:ext uri="{FF2B5EF4-FFF2-40B4-BE49-F238E27FC236}">
                <a16:creationId xmlns:a16="http://schemas.microsoft.com/office/drawing/2014/main" id="{6FCDBC80-55B6-CA4B-B4BA-6840793FDE67}"/>
              </a:ext>
            </a:extLst>
          </p:cNvPr>
          <p:cNvSpPr>
            <a:spLocks noGrp="1"/>
          </p:cNvSpPr>
          <p:nvPr>
            <p:ph type="title"/>
          </p:nvPr>
        </p:nvSpPr>
        <p:spPr>
          <a:xfrm>
            <a:off x="838200" y="365125"/>
            <a:ext cx="10515600" cy="1325563"/>
          </a:xfrm>
        </p:spPr>
        <p:txBody>
          <a:bodyPr>
            <a:normAutofit/>
          </a:bodyPr>
          <a:lstStyle/>
          <a:p>
            <a:r>
              <a:rPr lang="fr-FR" dirty="0"/>
              <a:t>Questionner le rôle des « plateformes » dans les pratiques numériques des jeunes</a:t>
            </a:r>
          </a:p>
        </p:txBody>
      </p:sp>
      <p:sp>
        <p:nvSpPr>
          <p:cNvPr id="6" name="Espace réservé du contenu 5">
            <a:extLst>
              <a:ext uri="{FF2B5EF4-FFF2-40B4-BE49-F238E27FC236}">
                <a16:creationId xmlns:a16="http://schemas.microsoft.com/office/drawing/2014/main" id="{6411D33D-95C7-8B4B-99AA-7D50D72ABD52}"/>
              </a:ext>
            </a:extLst>
          </p:cNvPr>
          <p:cNvSpPr>
            <a:spLocks noGrp="1"/>
          </p:cNvSpPr>
          <p:nvPr>
            <p:ph idx="1"/>
          </p:nvPr>
        </p:nvSpPr>
        <p:spPr>
          <a:xfrm>
            <a:off x="481067" y="2068160"/>
            <a:ext cx="6070601" cy="4065986"/>
          </a:xfrm>
        </p:spPr>
        <p:txBody>
          <a:bodyPr anchor="t">
            <a:normAutofit lnSpcReduction="10000"/>
          </a:bodyPr>
          <a:lstStyle/>
          <a:p>
            <a:pPr marL="0" indent="0">
              <a:buNone/>
            </a:pPr>
            <a:endParaRPr lang="fr-FR" sz="1900" dirty="0">
              <a:solidFill>
                <a:srgbClr val="FFFFFF"/>
              </a:solidFill>
            </a:endParaRPr>
          </a:p>
          <a:p>
            <a:r>
              <a:rPr lang="fr-FR" sz="1900" dirty="0">
                <a:solidFill>
                  <a:srgbClr val="FFFFFF"/>
                </a:solidFill>
              </a:rPr>
              <a:t>Façonnage des goûts par l’offre économique ?</a:t>
            </a:r>
          </a:p>
          <a:p>
            <a:r>
              <a:rPr lang="fr-FR" sz="1900" dirty="0">
                <a:solidFill>
                  <a:srgbClr val="FFFFFF"/>
                </a:solidFill>
              </a:rPr>
              <a:t>Rôle des interfaces « affectives » ? </a:t>
            </a:r>
          </a:p>
          <a:p>
            <a:r>
              <a:rPr lang="fr-FR" sz="1900" dirty="0">
                <a:solidFill>
                  <a:srgbClr val="FFFFFF"/>
                </a:solidFill>
              </a:rPr>
              <a:t>Rôle des algorithmes de recommandation ?</a:t>
            </a:r>
          </a:p>
          <a:p>
            <a:pPr marL="0" indent="0">
              <a:buNone/>
            </a:pPr>
            <a:r>
              <a:rPr lang="fr-FR" sz="1900" i="1" dirty="0">
                <a:solidFill>
                  <a:srgbClr val="FFFFFF"/>
                </a:solidFill>
              </a:rPr>
              <a:t>« Il y a cette grammaire du lien qui vient s’interposer sur la nature même du lien. On va penser les liens d’amitié et les liens amoureux en fonction de cette grammaire qui est imposée par Snapchat. C’est là où il y a un </a:t>
            </a:r>
            <a:r>
              <a:rPr lang="fr-FR" sz="1900" b="1" i="1" dirty="0">
                <a:solidFill>
                  <a:srgbClr val="FFFFFF"/>
                </a:solidFill>
              </a:rPr>
              <a:t>formatage des </a:t>
            </a:r>
            <a:r>
              <a:rPr lang="fr-FR" sz="1900" b="1" i="1" dirty="0">
                <a:solidFill>
                  <a:schemeClr val="bg1"/>
                </a:solidFill>
              </a:rPr>
              <a:t>émotions et des sentiments</a:t>
            </a:r>
            <a:r>
              <a:rPr lang="fr-FR" sz="1900" i="1" dirty="0">
                <a:solidFill>
                  <a:schemeClr val="bg1"/>
                </a:solidFill>
              </a:rPr>
              <a:t> ». (Laurence Allard) </a:t>
            </a:r>
            <a:r>
              <a:rPr lang="fr-FR" sz="1900" dirty="0">
                <a:solidFill>
                  <a:schemeClr val="bg1"/>
                </a:solidFill>
                <a:hlinkClick r:id="rId3" tooltip="https://ici.radio-canada.ca/premiere/emissions/la-sphere/segments/entrevue/71824/snapchat-selfie-codes-jeunes-appli-numerique-laurence-allard">
                  <a:extLst>
                    <a:ext uri="{A12FA001-AC4F-418D-AE19-62706E023703}">
                      <ahyp:hlinkClr xmlns:ahyp="http://schemas.microsoft.com/office/drawing/2018/hyperlinkcolor" val="tx"/>
                    </a:ext>
                  </a:extLst>
                </a:hlinkClick>
              </a:rPr>
              <a:t>"Snapchat, une application beaucoup plus sociale que narcissique", itv émission La Sphère, Radio Canada, 12 mai 2018</a:t>
            </a:r>
            <a:endParaRPr lang="fr-FR" sz="1900" dirty="0">
              <a:solidFill>
                <a:schemeClr val="bg1"/>
              </a:solidFill>
            </a:endParaRPr>
          </a:p>
          <a:p>
            <a:r>
              <a:rPr lang="fr-FR" sz="1900" dirty="0">
                <a:solidFill>
                  <a:srgbClr val="FFFFFF"/>
                </a:solidFill>
              </a:rPr>
              <a:t>À lire : </a:t>
            </a:r>
            <a:r>
              <a:rPr lang="fr-FR" sz="1900" dirty="0">
                <a:solidFill>
                  <a:srgbClr val="FFFFFF"/>
                </a:solidFill>
                <a:hlinkClick r:id="rId4"/>
              </a:rPr>
              <a:t>le web affectif, une économie des émotions.</a:t>
            </a:r>
            <a:endParaRPr lang="fr-FR" sz="1900" dirty="0">
              <a:solidFill>
                <a:srgbClr val="FFFFFF"/>
              </a:solidFill>
            </a:endParaRPr>
          </a:p>
          <a:p>
            <a:r>
              <a:rPr lang="fr-FR" sz="1900" dirty="0">
                <a:solidFill>
                  <a:srgbClr val="FFFFFF"/>
                </a:solidFill>
              </a:rPr>
              <a:t>Sur le digital labour. : voir aussi </a:t>
            </a:r>
            <a:r>
              <a:rPr lang="fr-FR" sz="1900" dirty="0" err="1">
                <a:solidFill>
                  <a:srgbClr val="FFFFFF"/>
                </a:solidFill>
              </a:rPr>
              <a:t>Casili</a:t>
            </a:r>
            <a:r>
              <a:rPr lang="fr-FR" sz="1900" dirty="0">
                <a:solidFill>
                  <a:srgbClr val="FFFFFF"/>
                </a:solidFill>
              </a:rPr>
              <a:t>.</a:t>
            </a:r>
          </a:p>
          <a:p>
            <a:endParaRPr lang="fr-FR" sz="1900" dirty="0">
              <a:solidFill>
                <a:srgbClr val="FFFFFF"/>
              </a:solidFill>
            </a:endParaRPr>
          </a:p>
        </p:txBody>
      </p:sp>
      <p:pic>
        <p:nvPicPr>
          <p:cNvPr id="7" name="Image 6" descr="Une image contenant texte&#10;&#10;&#10;&#10;Description générée automatiquement">
            <a:extLst>
              <a:ext uri="{FF2B5EF4-FFF2-40B4-BE49-F238E27FC236}">
                <a16:creationId xmlns:a16="http://schemas.microsoft.com/office/drawing/2014/main" id="{411AFF43-AC0F-B24B-BFC8-0F1FA8F7634C}"/>
              </a:ext>
            </a:extLst>
          </p:cNvPr>
          <p:cNvPicPr>
            <a:picLocks noChangeAspect="1"/>
          </p:cNvPicPr>
          <p:nvPr/>
        </p:nvPicPr>
        <p:blipFill>
          <a:blip r:embed="rId5"/>
          <a:stretch>
            <a:fillRect/>
          </a:stretch>
        </p:blipFill>
        <p:spPr>
          <a:xfrm>
            <a:off x="8047495" y="1828800"/>
            <a:ext cx="3789117"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pic>
        <p:nvPicPr>
          <p:cNvPr id="8" name="Image 7">
            <a:extLst>
              <a:ext uri="{FF2B5EF4-FFF2-40B4-BE49-F238E27FC236}">
                <a16:creationId xmlns:a16="http://schemas.microsoft.com/office/drawing/2014/main" id="{EDF536E9-2222-0D45-86D5-097ABDECAA6F}"/>
              </a:ext>
            </a:extLst>
          </p:cNvPr>
          <p:cNvPicPr>
            <a:picLocks noChangeAspect="1"/>
          </p:cNvPicPr>
          <p:nvPr/>
        </p:nvPicPr>
        <p:blipFill>
          <a:blip r:embed="rId6"/>
          <a:stretch>
            <a:fillRect/>
          </a:stretch>
        </p:blipFill>
        <p:spPr>
          <a:xfrm>
            <a:off x="6908801" y="4557138"/>
            <a:ext cx="5116410" cy="1202356"/>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106940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Freeform 11">
            <a:extLst>
              <a:ext uri="{FF2B5EF4-FFF2-40B4-BE49-F238E27FC236}">
                <a16:creationId xmlns:a16="http://schemas.microsoft.com/office/drawing/2014/main" id="{A0BF428C-DA8B-4D99-9930-18F7F91D8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6801" y="1690688"/>
            <a:ext cx="7316944" cy="5167312"/>
          </a:xfrm>
          <a:custGeom>
            <a:avLst/>
            <a:gdLst>
              <a:gd name="connsiteX0" fmla="*/ 0 w 7316944"/>
              <a:gd name="connsiteY0" fmla="*/ 0 h 5167312"/>
              <a:gd name="connsiteX1" fmla="*/ 7316944 w 7316944"/>
              <a:gd name="connsiteY1" fmla="*/ 0 h 5167312"/>
              <a:gd name="connsiteX2" fmla="*/ 7316944 w 7316944"/>
              <a:gd name="connsiteY2" fmla="*/ 5167312 h 5167312"/>
              <a:gd name="connsiteX3" fmla="*/ 472697 w 7316944"/>
              <a:gd name="connsiteY3" fmla="*/ 5167312 h 5167312"/>
              <a:gd name="connsiteX4" fmla="*/ 2866576 w 7316944"/>
              <a:gd name="connsiteY4" fmla="*/ 952 h 5167312"/>
              <a:gd name="connsiteX5" fmla="*/ 0 w 731694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6944" h="5167312">
                <a:moveTo>
                  <a:pt x="0" y="0"/>
                </a:moveTo>
                <a:lnTo>
                  <a:pt x="7316944" y="0"/>
                </a:lnTo>
                <a:lnTo>
                  <a:pt x="7316944" y="5167312"/>
                </a:lnTo>
                <a:lnTo>
                  <a:pt x="472697" y="5167312"/>
                </a:lnTo>
                <a:lnTo>
                  <a:pt x="2866576" y="952"/>
                </a:lnTo>
                <a:lnTo>
                  <a:pt x="0" y="952"/>
                </a:lnTo>
                <a:close/>
              </a:path>
            </a:pathLst>
          </a:custGeom>
          <a:solidFill>
            <a:srgbClr val="A6A6A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37">
            <a:extLst>
              <a:ext uri="{FF2B5EF4-FFF2-40B4-BE49-F238E27FC236}">
                <a16:creationId xmlns:a16="http://schemas.microsoft.com/office/drawing/2014/main" id="{A03E2379-8871-408A-95CE-7AAE8FA53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746" y="1691164"/>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re 12">
            <a:extLst>
              <a:ext uri="{FF2B5EF4-FFF2-40B4-BE49-F238E27FC236}">
                <a16:creationId xmlns:a16="http://schemas.microsoft.com/office/drawing/2014/main" id="{A9E7DC2B-0940-474B-BA11-C7059AED6A3A}"/>
              </a:ext>
            </a:extLst>
          </p:cNvPr>
          <p:cNvSpPr>
            <a:spLocks noGrp="1"/>
          </p:cNvSpPr>
          <p:nvPr>
            <p:ph type="title"/>
          </p:nvPr>
        </p:nvSpPr>
        <p:spPr>
          <a:xfrm>
            <a:off x="838200" y="365125"/>
            <a:ext cx="10515600" cy="1325563"/>
          </a:xfrm>
        </p:spPr>
        <p:txBody>
          <a:bodyPr>
            <a:normAutofit/>
          </a:bodyPr>
          <a:lstStyle/>
          <a:p>
            <a:r>
              <a:rPr lang="fr-FR" dirty="0"/>
              <a:t>Perte de la capacité de lecture profonde? (Nicholas Carr, 2008)</a:t>
            </a:r>
          </a:p>
        </p:txBody>
      </p:sp>
      <p:sp>
        <p:nvSpPr>
          <p:cNvPr id="18" name="Content Placeholder 17">
            <a:extLst>
              <a:ext uri="{FF2B5EF4-FFF2-40B4-BE49-F238E27FC236}">
                <a16:creationId xmlns:a16="http://schemas.microsoft.com/office/drawing/2014/main" id="{DAB42D22-0ABC-45AE-A444-6E25E4C1A23A}"/>
              </a:ext>
            </a:extLst>
          </p:cNvPr>
          <p:cNvSpPr>
            <a:spLocks noGrp="1"/>
          </p:cNvSpPr>
          <p:nvPr>
            <p:ph idx="1"/>
          </p:nvPr>
        </p:nvSpPr>
        <p:spPr>
          <a:xfrm>
            <a:off x="838200" y="2015406"/>
            <a:ext cx="5097779" cy="4065986"/>
          </a:xfrm>
        </p:spPr>
        <p:txBody>
          <a:bodyPr anchor="t">
            <a:normAutofit/>
          </a:bodyPr>
          <a:lstStyle/>
          <a:p>
            <a:pPr marL="0" indent="0">
              <a:buNone/>
            </a:pPr>
            <a:r>
              <a:rPr lang="fr-FR" sz="2000" dirty="0">
                <a:solidFill>
                  <a:srgbClr val="FFFFFF"/>
                </a:solidFill>
              </a:rPr>
              <a:t>« Comme le soulignait le théoricien des médias Marshall </a:t>
            </a:r>
            <a:r>
              <a:rPr lang="fr-FR" sz="2000" dirty="0" err="1">
                <a:solidFill>
                  <a:srgbClr val="FFFFFF"/>
                </a:solidFill>
              </a:rPr>
              <a:t>McLuhan</a:t>
            </a:r>
            <a:r>
              <a:rPr lang="fr-FR" sz="2000" dirty="0">
                <a:solidFill>
                  <a:srgbClr val="FFFFFF"/>
                </a:solidFill>
              </a:rPr>
              <a:t> dans les années 60, les médias ne sont pas un simple lieu passif de transmission d'information. Ils fournissent la matière des pensées, mais il en déterminent </a:t>
            </a:r>
            <a:r>
              <a:rPr lang="fr-FR" sz="2000" dirty="0" err="1">
                <a:solidFill>
                  <a:srgbClr val="FFFFFF"/>
                </a:solidFill>
              </a:rPr>
              <a:t>au,ssi</a:t>
            </a:r>
            <a:r>
              <a:rPr lang="fr-FR" sz="2000" dirty="0">
                <a:solidFill>
                  <a:srgbClr val="FFFFFF"/>
                </a:solidFill>
              </a:rPr>
              <a:t> le processus. Et ce que le Net semble faire c'est écailler ma capacité de concentration et de réflexion. Mon esprit s'attend désormais à prendre l'information là où le net la distribue: dans un flux rapide et mouvant de particules. J'étais un plongeur dans la mer des mots. Maintenant je glisse sur sa surface comme un homme sur un jet ski » </a:t>
            </a:r>
          </a:p>
          <a:p>
            <a:endParaRPr lang="en-US" sz="2000" dirty="0">
              <a:solidFill>
                <a:srgbClr val="FFFFFF"/>
              </a:solidFill>
            </a:endParaRPr>
          </a:p>
        </p:txBody>
      </p:sp>
      <p:pic>
        <p:nvPicPr>
          <p:cNvPr id="16" name="Espace réservé du contenu 9">
            <a:extLst>
              <a:ext uri="{FF2B5EF4-FFF2-40B4-BE49-F238E27FC236}">
                <a16:creationId xmlns:a16="http://schemas.microsoft.com/office/drawing/2014/main" id="{6D51E79E-0FFC-6043-9DC2-81080BBAE518}"/>
              </a:ext>
            </a:extLst>
          </p:cNvPr>
          <p:cNvPicPr>
            <a:picLocks noChangeAspect="1"/>
          </p:cNvPicPr>
          <p:nvPr/>
        </p:nvPicPr>
        <p:blipFill>
          <a:blip r:embed="rId3"/>
          <a:stretch>
            <a:fillRect/>
          </a:stretch>
        </p:blipFill>
        <p:spPr>
          <a:xfrm>
            <a:off x="10212947" y="1622242"/>
            <a:ext cx="1957622" cy="3511431"/>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pic>
        <p:nvPicPr>
          <p:cNvPr id="12" name="Image 11">
            <a:extLst>
              <a:ext uri="{FF2B5EF4-FFF2-40B4-BE49-F238E27FC236}">
                <a16:creationId xmlns:a16="http://schemas.microsoft.com/office/drawing/2014/main" id="{19D98972-C7DF-5248-8065-ADA66F376AE6}"/>
              </a:ext>
            </a:extLst>
          </p:cNvPr>
          <p:cNvPicPr>
            <a:picLocks noChangeAspect="1"/>
          </p:cNvPicPr>
          <p:nvPr/>
        </p:nvPicPr>
        <p:blipFill>
          <a:blip r:embed="rId4"/>
          <a:stretch>
            <a:fillRect/>
          </a:stretch>
        </p:blipFill>
        <p:spPr>
          <a:xfrm>
            <a:off x="6419404" y="4745091"/>
            <a:ext cx="3673797"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3836788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FD83AD-F5B2-8144-A573-0A8C095BFF4D}"/>
              </a:ext>
            </a:extLst>
          </p:cNvPr>
          <p:cNvSpPr>
            <a:spLocks noGrp="1"/>
          </p:cNvSpPr>
          <p:nvPr>
            <p:ph type="title"/>
          </p:nvPr>
        </p:nvSpPr>
        <p:spPr>
          <a:xfrm>
            <a:off x="1371600" y="685800"/>
            <a:ext cx="9601200" cy="723900"/>
          </a:xfrm>
        </p:spPr>
        <p:txBody>
          <a:bodyPr/>
          <a:lstStyle/>
          <a:p>
            <a:r>
              <a:rPr lang="fr-FR" dirty="0"/>
              <a:t>Les digital natives existent-ils réellement? </a:t>
            </a:r>
          </a:p>
        </p:txBody>
      </p:sp>
      <p:sp>
        <p:nvSpPr>
          <p:cNvPr id="3" name="Espace réservé du contenu 2">
            <a:extLst>
              <a:ext uri="{FF2B5EF4-FFF2-40B4-BE49-F238E27FC236}">
                <a16:creationId xmlns:a16="http://schemas.microsoft.com/office/drawing/2014/main" id="{3F6F26E2-49E5-5C44-91EE-5392949F0263}"/>
              </a:ext>
            </a:extLst>
          </p:cNvPr>
          <p:cNvSpPr>
            <a:spLocks noGrp="1"/>
          </p:cNvSpPr>
          <p:nvPr>
            <p:ph sz="half" idx="1"/>
          </p:nvPr>
        </p:nvSpPr>
        <p:spPr>
          <a:xfrm>
            <a:off x="882203" y="1544607"/>
            <a:ext cx="4447786" cy="4952999"/>
          </a:xfrm>
        </p:spPr>
        <p:txBody>
          <a:bodyPr>
            <a:normAutofit fontScale="92500"/>
          </a:bodyPr>
          <a:lstStyle/>
          <a:p>
            <a:r>
              <a:rPr lang="fr-FR" sz="2400" i="1" dirty="0"/>
              <a:t>Marc </a:t>
            </a:r>
            <a:r>
              <a:rPr lang="fr-FR" sz="2400" i="1" dirty="0" err="1"/>
              <a:t>Prensky</a:t>
            </a:r>
            <a:r>
              <a:rPr lang="fr-FR" sz="2400" i="1" dirty="0"/>
              <a:t> </a:t>
            </a:r>
            <a:r>
              <a:rPr lang="fr-FR" sz="2400" dirty="0"/>
              <a:t>(2001) a fondé le concept de </a:t>
            </a:r>
            <a:r>
              <a:rPr lang="fr-FR" sz="2400" i="1" dirty="0"/>
              <a:t>« digital natives » : </a:t>
            </a:r>
            <a:r>
              <a:rPr lang="fr-FR" sz="2400" dirty="0"/>
              <a:t>individus nés après 1980, avec le langage numérique (ordinateurs, jeux vidéo, internet) pour « langue maternelle » .</a:t>
            </a:r>
          </a:p>
          <a:p>
            <a:r>
              <a:rPr lang="fr-FR" sz="2400" dirty="0"/>
              <a:t>Jeunes happés par les nouveaux médias car nés dans une société où les médias numériques sont omniprésents. </a:t>
            </a:r>
          </a:p>
          <a:p>
            <a:r>
              <a:rPr lang="fr-FR" sz="2400" dirty="0"/>
              <a:t>À distinguer des </a:t>
            </a:r>
            <a:r>
              <a:rPr lang="fr-FR" sz="2400" i="1" dirty="0"/>
              <a:t>digital immigrants</a:t>
            </a:r>
            <a:r>
              <a:rPr lang="fr-FR" sz="2400" dirty="0"/>
              <a:t>, individus issus des générations antérieures, et qui auraient migré vers le numérique.</a:t>
            </a:r>
          </a:p>
          <a:p>
            <a:pPr marL="0" indent="0">
              <a:buNone/>
            </a:pPr>
            <a:endParaRPr lang="fr-FR" dirty="0"/>
          </a:p>
        </p:txBody>
      </p:sp>
      <p:sp>
        <p:nvSpPr>
          <p:cNvPr id="10" name="Espace réservé du contenu 9">
            <a:extLst>
              <a:ext uri="{FF2B5EF4-FFF2-40B4-BE49-F238E27FC236}">
                <a16:creationId xmlns:a16="http://schemas.microsoft.com/office/drawing/2014/main" id="{F4B80C8A-3D56-424D-B6FA-597382EE8B46}"/>
              </a:ext>
            </a:extLst>
          </p:cNvPr>
          <p:cNvSpPr>
            <a:spLocks noGrp="1"/>
          </p:cNvSpPr>
          <p:nvPr>
            <p:ph sz="half" idx="2"/>
          </p:nvPr>
        </p:nvSpPr>
        <p:spPr>
          <a:xfrm>
            <a:off x="5709352" y="1589146"/>
            <a:ext cx="4447786" cy="4368117"/>
          </a:xfrm>
        </p:spPr>
        <p:txBody>
          <a:bodyPr>
            <a:normAutofit fontScale="92500"/>
          </a:bodyPr>
          <a:lstStyle/>
          <a:p>
            <a:pPr marL="0" indent="0">
              <a:buNone/>
            </a:pPr>
            <a:r>
              <a:rPr lang="fr-FR" sz="2400" b="1" dirty="0"/>
              <a:t>Caractéristiques des </a:t>
            </a:r>
            <a:r>
              <a:rPr lang="fr-FR" sz="2400" b="1" i="1" dirty="0"/>
              <a:t>digital natives </a:t>
            </a:r>
            <a:r>
              <a:rPr lang="fr-FR" sz="2400" b="1" dirty="0"/>
              <a:t>: </a:t>
            </a:r>
          </a:p>
          <a:p>
            <a:r>
              <a:rPr lang="fr-FR" sz="2400" dirty="0" err="1"/>
              <a:t>Multi-tâches</a:t>
            </a:r>
            <a:r>
              <a:rPr lang="fr-FR" sz="2400" dirty="0"/>
              <a:t> ;</a:t>
            </a:r>
          </a:p>
          <a:p>
            <a:r>
              <a:rPr lang="fr-FR" sz="2400" dirty="0"/>
              <a:t>Rapport au temps accéléré ;</a:t>
            </a:r>
          </a:p>
          <a:p>
            <a:r>
              <a:rPr lang="fr-FR" sz="2400" dirty="0"/>
              <a:t>Leur rapport à la lecture serait moins profond.</a:t>
            </a:r>
          </a:p>
          <a:p>
            <a:endParaRPr lang="fr-FR" sz="2400" dirty="0"/>
          </a:p>
          <a:p>
            <a:endParaRPr lang="fr-FR" dirty="0"/>
          </a:p>
        </p:txBody>
      </p:sp>
      <p:pic>
        <p:nvPicPr>
          <p:cNvPr id="9" name="Image 8">
            <a:extLst>
              <a:ext uri="{FF2B5EF4-FFF2-40B4-BE49-F238E27FC236}">
                <a16:creationId xmlns:a16="http://schemas.microsoft.com/office/drawing/2014/main" id="{A68C7A99-DBEE-7042-B6DC-998C76ED0185}"/>
              </a:ext>
            </a:extLst>
          </p:cNvPr>
          <p:cNvPicPr>
            <a:picLocks noChangeAspect="1"/>
          </p:cNvPicPr>
          <p:nvPr/>
        </p:nvPicPr>
        <p:blipFill>
          <a:blip r:embed="rId3"/>
          <a:stretch>
            <a:fillRect/>
          </a:stretch>
        </p:blipFill>
        <p:spPr>
          <a:xfrm>
            <a:off x="6096000" y="3721338"/>
            <a:ext cx="5889965" cy="2955102"/>
          </a:xfrm>
          <a:prstGeom prst="rect">
            <a:avLst/>
          </a:prstGeom>
        </p:spPr>
      </p:pic>
      <p:sp>
        <p:nvSpPr>
          <p:cNvPr id="4" name="Rectangle 3">
            <a:extLst>
              <a:ext uri="{FF2B5EF4-FFF2-40B4-BE49-F238E27FC236}">
                <a16:creationId xmlns:a16="http://schemas.microsoft.com/office/drawing/2014/main" id="{9A637689-9AD2-754A-9B89-300C973A078B}"/>
              </a:ext>
            </a:extLst>
          </p:cNvPr>
          <p:cNvSpPr/>
          <p:nvPr/>
        </p:nvSpPr>
        <p:spPr>
          <a:xfrm>
            <a:off x="6711764" y="181561"/>
            <a:ext cx="5274201" cy="369332"/>
          </a:xfrm>
          <a:prstGeom prst="rect">
            <a:avLst/>
          </a:prstGeom>
        </p:spPr>
        <p:txBody>
          <a:bodyPr wrap="none">
            <a:spAutoFit/>
          </a:bodyPr>
          <a:lstStyle/>
          <a:p>
            <a:r>
              <a:rPr lang="fr-FR" b="1" i="1" u="sng" dirty="0"/>
              <a:t>Temps écran : 6h30 quotidienne garçon, 5h30 filles</a:t>
            </a:r>
            <a:endParaRPr lang="fr-FR" dirty="0"/>
          </a:p>
        </p:txBody>
      </p:sp>
    </p:spTree>
    <p:extLst>
      <p:ext uri="{BB962C8B-B14F-4D97-AF65-F5344CB8AC3E}">
        <p14:creationId xmlns:p14="http://schemas.microsoft.com/office/powerpoint/2010/main" val="85439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BEB482-6CE7-4D6C-AC19-BDA464730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33">
            <a:extLst>
              <a:ext uri="{FF2B5EF4-FFF2-40B4-BE49-F238E27FC236}">
                <a16:creationId xmlns:a16="http://schemas.microsoft.com/office/drawing/2014/main" id="{AB948C00-58B8-4380-A1A8-49F7136B1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662512" cy="6858000"/>
          </a:xfrm>
          <a:custGeom>
            <a:avLst/>
            <a:gdLst>
              <a:gd name="connsiteX0" fmla="*/ 0 w 7662512"/>
              <a:gd name="connsiteY0" fmla="*/ 0 h 6858000"/>
              <a:gd name="connsiteX1" fmla="*/ 1175396 w 7662512"/>
              <a:gd name="connsiteY1" fmla="*/ 0 h 6858000"/>
              <a:gd name="connsiteX2" fmla="*/ 3025507 w 7662512"/>
              <a:gd name="connsiteY2" fmla="*/ 0 h 6858000"/>
              <a:gd name="connsiteX3" fmla="*/ 7662512 w 7662512"/>
              <a:gd name="connsiteY3" fmla="*/ 0 h 6858000"/>
              <a:gd name="connsiteX4" fmla="*/ 7662512 w 7662512"/>
              <a:gd name="connsiteY4" fmla="*/ 1900238 h 6858000"/>
              <a:gd name="connsiteX5" fmla="*/ 7292096 w 7662512"/>
              <a:gd name="connsiteY5" fmla="*/ 2178050 h 6858000"/>
              <a:gd name="connsiteX6" fmla="*/ 7287862 w 7662512"/>
              <a:gd name="connsiteY6" fmla="*/ 2184400 h 6858000"/>
              <a:gd name="connsiteX7" fmla="*/ 7281512 w 7662512"/>
              <a:gd name="connsiteY7" fmla="*/ 2193925 h 6858000"/>
              <a:gd name="connsiteX8" fmla="*/ 7275162 w 7662512"/>
              <a:gd name="connsiteY8" fmla="*/ 2201863 h 6858000"/>
              <a:gd name="connsiteX9" fmla="*/ 7275162 w 7662512"/>
              <a:gd name="connsiteY9" fmla="*/ 2211388 h 6858000"/>
              <a:gd name="connsiteX10" fmla="*/ 7275162 w 7662512"/>
              <a:gd name="connsiteY10" fmla="*/ 2220913 h 6858000"/>
              <a:gd name="connsiteX11" fmla="*/ 7281512 w 7662512"/>
              <a:gd name="connsiteY11" fmla="*/ 2228850 h 6858000"/>
              <a:gd name="connsiteX12" fmla="*/ 7287862 w 7662512"/>
              <a:gd name="connsiteY12" fmla="*/ 2238375 h 6858000"/>
              <a:gd name="connsiteX13" fmla="*/ 7292096 w 7662512"/>
              <a:gd name="connsiteY13" fmla="*/ 2244725 h 6858000"/>
              <a:gd name="connsiteX14" fmla="*/ 7662512 w 7662512"/>
              <a:gd name="connsiteY14" fmla="*/ 2522538 h 6858000"/>
              <a:gd name="connsiteX15" fmla="*/ 7662512 w 7662512"/>
              <a:gd name="connsiteY15" fmla="*/ 6858000 h 6858000"/>
              <a:gd name="connsiteX16" fmla="*/ 3025507 w 7662512"/>
              <a:gd name="connsiteY16" fmla="*/ 6858000 h 6858000"/>
              <a:gd name="connsiteX17" fmla="*/ 1175396 w 7662512"/>
              <a:gd name="connsiteY17" fmla="*/ 6858000 h 6858000"/>
              <a:gd name="connsiteX18" fmla="*/ 0 w 7662512"/>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62512" h="6858000">
                <a:moveTo>
                  <a:pt x="0" y="0"/>
                </a:moveTo>
                <a:lnTo>
                  <a:pt x="1175396" y="0"/>
                </a:lnTo>
                <a:lnTo>
                  <a:pt x="3025507" y="0"/>
                </a:lnTo>
                <a:lnTo>
                  <a:pt x="7662512" y="0"/>
                </a:lnTo>
                <a:lnTo>
                  <a:pt x="7662512" y="1900238"/>
                </a:lnTo>
                <a:lnTo>
                  <a:pt x="7292096" y="2178050"/>
                </a:lnTo>
                <a:lnTo>
                  <a:pt x="7287862" y="2184400"/>
                </a:lnTo>
                <a:lnTo>
                  <a:pt x="7281512" y="2193925"/>
                </a:lnTo>
                <a:lnTo>
                  <a:pt x="7275162" y="2201863"/>
                </a:lnTo>
                <a:lnTo>
                  <a:pt x="7275162" y="2211388"/>
                </a:lnTo>
                <a:lnTo>
                  <a:pt x="7275162" y="2220913"/>
                </a:lnTo>
                <a:lnTo>
                  <a:pt x="7281512" y="2228850"/>
                </a:lnTo>
                <a:lnTo>
                  <a:pt x="7287862" y="2238375"/>
                </a:lnTo>
                <a:lnTo>
                  <a:pt x="7292096" y="2244725"/>
                </a:lnTo>
                <a:lnTo>
                  <a:pt x="7662512" y="2522538"/>
                </a:lnTo>
                <a:lnTo>
                  <a:pt x="7662512" y="6858000"/>
                </a:lnTo>
                <a:lnTo>
                  <a:pt x="3025507" y="6858000"/>
                </a:lnTo>
                <a:lnTo>
                  <a:pt x="1175396"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A24414F-FDC8-5245-9473-A1E3A3BE74BE}"/>
              </a:ext>
            </a:extLst>
          </p:cNvPr>
          <p:cNvSpPr>
            <a:spLocks noGrp="1"/>
          </p:cNvSpPr>
          <p:nvPr>
            <p:ph type="title"/>
          </p:nvPr>
        </p:nvSpPr>
        <p:spPr>
          <a:xfrm>
            <a:off x="838200" y="365125"/>
            <a:ext cx="5986112" cy="1325563"/>
          </a:xfrm>
        </p:spPr>
        <p:txBody>
          <a:bodyPr>
            <a:normAutofit/>
          </a:bodyPr>
          <a:lstStyle/>
          <a:p>
            <a:r>
              <a:rPr lang="fr-FR" sz="4000" dirty="0"/>
              <a:t>Katherine </a:t>
            </a:r>
            <a:r>
              <a:rPr lang="fr-FR" sz="4000" dirty="0" err="1"/>
              <a:t>Hayles</a:t>
            </a:r>
            <a:r>
              <a:rPr lang="fr-FR" sz="4000" dirty="0"/>
              <a:t> (2017)</a:t>
            </a:r>
          </a:p>
        </p:txBody>
      </p:sp>
      <p:sp>
        <p:nvSpPr>
          <p:cNvPr id="5" name="Espace réservé du contenu 5">
            <a:extLst>
              <a:ext uri="{FF2B5EF4-FFF2-40B4-BE49-F238E27FC236}">
                <a16:creationId xmlns:a16="http://schemas.microsoft.com/office/drawing/2014/main" id="{68D42193-DECF-344E-B9B1-9B2334AB81CE}"/>
              </a:ext>
            </a:extLst>
          </p:cNvPr>
          <p:cNvSpPr txBox="1">
            <a:spLocks noGrp="1"/>
          </p:cNvSpPr>
          <p:nvPr>
            <p:ph idx="1"/>
          </p:nvPr>
        </p:nvSpPr>
        <p:spPr>
          <a:xfrm>
            <a:off x="838200" y="1825625"/>
            <a:ext cx="5986112" cy="4351338"/>
          </a:xfrm>
          <a:prstGeom prst="rect">
            <a:avLst/>
          </a:prstGeom>
        </p:spPr>
        <p:txBody>
          <a:bodyPr rtlCol="0">
            <a:normAutofit lnSpcReduction="10000"/>
          </a:bodyPr>
          <a:lstStyle/>
          <a:p>
            <a:pPr marL="0" indent="0">
              <a:buNone/>
            </a:pPr>
            <a:r>
              <a:rPr lang="fr-FR" sz="2400" dirty="0"/>
              <a:t>« </a:t>
            </a:r>
            <a:r>
              <a:rPr lang="fr-FR" sz="2400" b="1" dirty="0"/>
              <a:t>L’attention profonde</a:t>
            </a:r>
            <a:r>
              <a:rPr lang="fr-FR" sz="2400" dirty="0"/>
              <a:t>, le style cognitif associé traditionnellement avec les humanités, se caractérise par une concentration sur un seul objet pour de longues périodes (par exemple, un roman de Dickens), en ignorant les stimuli extérieurs, en préférant une seule source d’information, et en manifestant une grande capacité à de longues périodes de focalisation. </a:t>
            </a:r>
          </a:p>
          <a:p>
            <a:pPr marL="0" indent="0">
              <a:buNone/>
            </a:pPr>
            <a:r>
              <a:rPr lang="fr-FR" sz="2400" b="1" dirty="0"/>
              <a:t>L’hyper attention</a:t>
            </a:r>
            <a:r>
              <a:rPr lang="fr-FR" sz="2400" dirty="0"/>
              <a:t>, par contraste, se caractérise par des changements rapides de focalisation entre différentes tâches, avec une préférence pour de multiples sources d’information, à la recherche d’un haut niveau de stimulation, et avec une faible tolérance pour l’ennui. »</a:t>
            </a:r>
          </a:p>
        </p:txBody>
      </p:sp>
      <p:sp>
        <p:nvSpPr>
          <p:cNvPr id="14" name="Rounded Rectangle 24">
            <a:extLst>
              <a:ext uri="{FF2B5EF4-FFF2-40B4-BE49-F238E27FC236}">
                <a16:creationId xmlns:a16="http://schemas.microsoft.com/office/drawing/2014/main" id="{AE6D64A5-8B93-4019-9FDC-75D3D7B87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746" y="958640"/>
            <a:ext cx="3354790" cy="4945244"/>
          </a:xfrm>
          <a:prstGeom prst="roundRect">
            <a:avLst>
              <a:gd name="adj" fmla="val 3513"/>
            </a:avLst>
          </a:prstGeom>
          <a:solidFill>
            <a:srgbClr val="FFFFFF"/>
          </a:solidFill>
          <a:ln w="158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A2733747-2E48-4347-AC3C-5CB0B2DB726C}"/>
              </a:ext>
            </a:extLst>
          </p:cNvPr>
          <p:cNvPicPr>
            <a:picLocks noChangeAspect="1"/>
          </p:cNvPicPr>
          <p:nvPr/>
        </p:nvPicPr>
        <p:blipFill rotWithShape="1">
          <a:blip r:embed="rId3"/>
          <a:srcRect l="22" r="120" b="5"/>
          <a:stretch/>
        </p:blipFill>
        <p:spPr>
          <a:xfrm>
            <a:off x="8507487" y="1258529"/>
            <a:ext cx="2735071" cy="4330205"/>
          </a:xfrm>
          <a:prstGeom prst="rect">
            <a:avLst/>
          </a:prstGeom>
        </p:spPr>
      </p:pic>
    </p:spTree>
    <p:extLst>
      <p:ext uri="{BB962C8B-B14F-4D97-AF65-F5344CB8AC3E}">
        <p14:creationId xmlns:p14="http://schemas.microsoft.com/office/powerpoint/2010/main" val="402055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E3ACB3AE-24FD-3D4E-A2CA-A59F88B48834}"/>
              </a:ext>
            </a:extLst>
          </p:cNvPr>
          <p:cNvSpPr>
            <a:spLocks noGrp="1"/>
          </p:cNvSpPr>
          <p:nvPr>
            <p:ph type="title"/>
          </p:nvPr>
        </p:nvSpPr>
        <p:spPr>
          <a:xfrm>
            <a:off x="863029" y="1012004"/>
            <a:ext cx="3416158" cy="4795408"/>
          </a:xfrm>
        </p:spPr>
        <p:txBody>
          <a:bodyPr>
            <a:normAutofit/>
          </a:bodyPr>
          <a:lstStyle/>
          <a:p>
            <a:r>
              <a:rPr lang="fr-FR" dirty="0">
                <a:solidFill>
                  <a:srgbClr val="FFFFFF"/>
                </a:solidFill>
              </a:rPr>
              <a:t>Le </a:t>
            </a:r>
            <a:r>
              <a:rPr lang="fr-FR" i="1" dirty="0">
                <a:solidFill>
                  <a:srgbClr val="FFFFFF"/>
                </a:solidFill>
              </a:rPr>
              <a:t>digital native</a:t>
            </a:r>
            <a:r>
              <a:rPr lang="fr-FR" dirty="0">
                <a:solidFill>
                  <a:srgbClr val="FFFFFF"/>
                </a:solidFill>
              </a:rPr>
              <a:t> est en fait un « digital </a:t>
            </a:r>
            <a:r>
              <a:rPr lang="fr-FR" dirty="0" err="1">
                <a:solidFill>
                  <a:srgbClr val="FFFFFF"/>
                </a:solidFill>
              </a:rPr>
              <a:t>naif</a:t>
            </a:r>
            <a:r>
              <a:rPr lang="fr-FR" dirty="0">
                <a:solidFill>
                  <a:srgbClr val="FFFFFF"/>
                </a:solidFill>
              </a:rPr>
              <a:t> » (Frau-</a:t>
            </a:r>
            <a:r>
              <a:rPr lang="fr-FR" dirty="0" err="1">
                <a:solidFill>
                  <a:srgbClr val="FFFFFF"/>
                </a:solidFill>
              </a:rPr>
              <a:t>Meigs</a:t>
            </a:r>
            <a:r>
              <a:rPr lang="fr-FR" dirty="0">
                <a:solidFill>
                  <a:srgbClr val="FFFFFF"/>
                </a:solidFill>
              </a:rPr>
              <a:t>, 2014)</a:t>
            </a:r>
          </a:p>
        </p:txBody>
      </p:sp>
      <p:graphicFrame>
        <p:nvGraphicFramePr>
          <p:cNvPr id="5" name="Espace réservé du contenu 2">
            <a:extLst>
              <a:ext uri="{FF2B5EF4-FFF2-40B4-BE49-F238E27FC236}">
                <a16:creationId xmlns:a16="http://schemas.microsoft.com/office/drawing/2014/main" id="{AFD9C1CC-F09A-43F2-8448-D7B78710E847}"/>
              </a:ext>
            </a:extLst>
          </p:cNvPr>
          <p:cNvGraphicFramePr>
            <a:graphicFrameLocks noGrp="1"/>
          </p:cNvGraphicFramePr>
          <p:nvPr>
            <p:ph idx="1"/>
            <p:extLst>
              <p:ext uri="{D42A27DB-BD31-4B8C-83A1-F6EECF244321}">
                <p14:modId xmlns:p14="http://schemas.microsoft.com/office/powerpoint/2010/main" val="371528260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3914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9F62237-9113-F147-8CBC-11368403540E}"/>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dirty="0" err="1">
                <a:solidFill>
                  <a:srgbClr val="FFFFFF"/>
                </a:solidFill>
                <a:latin typeface="+mj-lt"/>
                <a:ea typeface="+mj-ea"/>
                <a:cs typeface="+mj-cs"/>
              </a:rPr>
              <a:t>Enseigner</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l’écriture</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numérique</a:t>
            </a:r>
            <a:endParaRPr lang="en-US" sz="4800" kern="1200" dirty="0">
              <a:solidFill>
                <a:srgbClr val="FFFFFF"/>
              </a:solidFill>
              <a:latin typeface="+mj-lt"/>
              <a:ea typeface="+mj-ea"/>
              <a:cs typeface="+mj-cs"/>
            </a:endParaRPr>
          </a:p>
        </p:txBody>
      </p:sp>
      <p:cxnSp>
        <p:nvCxnSpPr>
          <p:cNvPr id="13" name="Straight Connector 1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 name="Image 4" descr="Une image contenant personne, intérieur&#10;&#10;&#10;&#10;Description générée automatiquement">
            <a:extLst>
              <a:ext uri="{FF2B5EF4-FFF2-40B4-BE49-F238E27FC236}">
                <a16:creationId xmlns:a16="http://schemas.microsoft.com/office/drawing/2014/main" id="{EC582B6B-FC83-444B-ADA8-2D3B2FE46999}"/>
              </a:ext>
            </a:extLst>
          </p:cNvPr>
          <p:cNvPicPr>
            <a:picLocks noGrp="1" noChangeAspect="1"/>
          </p:cNvPicPr>
          <p:nvPr>
            <p:ph idx="1"/>
          </p:nvPr>
        </p:nvPicPr>
        <p:blipFill rotWithShape="1">
          <a:blip r:embed="rId3"/>
          <a:srcRect r="27587"/>
          <a:stretch/>
        </p:blipFill>
        <p:spPr>
          <a:xfrm>
            <a:off x="5192221" y="492573"/>
            <a:ext cx="6476746" cy="5880796"/>
          </a:xfrm>
          <a:prstGeom prst="rect">
            <a:avLst/>
          </a:prstGeom>
        </p:spPr>
      </p:pic>
    </p:spTree>
    <p:extLst>
      <p:ext uri="{BB962C8B-B14F-4D97-AF65-F5344CB8AC3E}">
        <p14:creationId xmlns:p14="http://schemas.microsoft.com/office/powerpoint/2010/main" val="2607280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B9FE9D-0E7A-E748-8551-17421EDC8F1A}"/>
              </a:ext>
            </a:extLst>
          </p:cNvPr>
          <p:cNvSpPr>
            <a:spLocks noGrp="1"/>
          </p:cNvSpPr>
          <p:nvPr>
            <p:ph type="title"/>
          </p:nvPr>
        </p:nvSpPr>
        <p:spPr>
          <a:xfrm>
            <a:off x="655320" y="365125"/>
            <a:ext cx="5120114" cy="1692794"/>
          </a:xfrm>
        </p:spPr>
        <p:txBody>
          <a:bodyPr>
            <a:normAutofit/>
          </a:bodyPr>
          <a:lstStyle/>
          <a:p>
            <a:r>
              <a:rPr lang="fr-FR" sz="4100"/>
              <a:t>Qu’est-ce que la littérature numérique ?</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D55568FF-1261-1244-BE94-733A5BE03140}"/>
              </a:ext>
            </a:extLst>
          </p:cNvPr>
          <p:cNvSpPr>
            <a:spLocks noGrp="1"/>
          </p:cNvSpPr>
          <p:nvPr>
            <p:ph idx="1"/>
          </p:nvPr>
        </p:nvSpPr>
        <p:spPr>
          <a:xfrm>
            <a:off x="655321" y="2575034"/>
            <a:ext cx="5120113" cy="3462228"/>
          </a:xfrm>
        </p:spPr>
        <p:txBody>
          <a:bodyPr>
            <a:normAutofit/>
          </a:bodyPr>
          <a:lstStyle/>
          <a:p>
            <a:r>
              <a:rPr lang="fr-FR" sz="2400" dirty="0"/>
              <a:t>Quelle différence entre une œuvre littéraire numérisée et une œuvre de littérature numérique ?</a:t>
            </a:r>
          </a:p>
          <a:p>
            <a:endParaRPr lang="fr-FR" sz="2400" dirty="0"/>
          </a:p>
        </p:txBody>
      </p:sp>
      <p:pic>
        <p:nvPicPr>
          <p:cNvPr id="5" name="Image 4" descr="Une image contenant personne, mur, intérieur&#10;&#10;&#10;&#10;Description générée automatiquement">
            <a:extLst>
              <a:ext uri="{FF2B5EF4-FFF2-40B4-BE49-F238E27FC236}">
                <a16:creationId xmlns:a16="http://schemas.microsoft.com/office/drawing/2014/main" id="{C4CB5D5B-9D9A-2245-B92B-3457243BFD7A}"/>
              </a:ext>
            </a:extLst>
          </p:cNvPr>
          <p:cNvPicPr>
            <a:picLocks noChangeAspect="1"/>
          </p:cNvPicPr>
          <p:nvPr/>
        </p:nvPicPr>
        <p:blipFill rotWithShape="1">
          <a:blip r:embed="rId3"/>
          <a:srcRect l="23447" r="10734"/>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724545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B9FE9D-0E7A-E748-8551-17421EDC8F1A}"/>
              </a:ext>
            </a:extLst>
          </p:cNvPr>
          <p:cNvSpPr>
            <a:spLocks noGrp="1"/>
          </p:cNvSpPr>
          <p:nvPr>
            <p:ph type="title"/>
          </p:nvPr>
        </p:nvSpPr>
        <p:spPr>
          <a:xfrm>
            <a:off x="655320" y="365125"/>
            <a:ext cx="5120114" cy="1692794"/>
          </a:xfrm>
        </p:spPr>
        <p:txBody>
          <a:bodyPr>
            <a:normAutofit/>
          </a:bodyPr>
          <a:lstStyle/>
          <a:p>
            <a:r>
              <a:rPr lang="fr-FR" sz="4100"/>
              <a:t>Qu’est-ce que la littérature numérique ?</a:t>
            </a:r>
          </a:p>
        </p:txBody>
      </p:sp>
      <p:sp>
        <p:nvSpPr>
          <p:cNvPr id="3" name="Espace réservé du contenu 2">
            <a:extLst>
              <a:ext uri="{FF2B5EF4-FFF2-40B4-BE49-F238E27FC236}">
                <a16:creationId xmlns:a16="http://schemas.microsoft.com/office/drawing/2014/main" id="{D55568FF-1261-1244-BE94-733A5BE03140}"/>
              </a:ext>
            </a:extLst>
          </p:cNvPr>
          <p:cNvSpPr>
            <a:spLocks noGrp="1"/>
          </p:cNvSpPr>
          <p:nvPr>
            <p:ph idx="1"/>
          </p:nvPr>
        </p:nvSpPr>
        <p:spPr>
          <a:xfrm>
            <a:off x="655321" y="2575034"/>
            <a:ext cx="5120113" cy="3462228"/>
          </a:xfrm>
        </p:spPr>
        <p:txBody>
          <a:bodyPr>
            <a:normAutofit/>
          </a:bodyPr>
          <a:lstStyle/>
          <a:p>
            <a:r>
              <a:rPr lang="fr-FR" sz="2400" dirty="0"/>
              <a:t>Quelle différence entre une œuvre littéraire numérisée et une œuvre de littérature numérique ?</a:t>
            </a:r>
          </a:p>
          <a:p>
            <a:r>
              <a:rPr lang="fr-FR" sz="2400" dirty="0"/>
              <a:t>« Une littérature ancrée dans un médium  informatique et  qui met volontairement l'accent sur son dispositif technique »  (Bouchardon)</a:t>
            </a:r>
          </a:p>
        </p:txBody>
      </p:sp>
      <p:pic>
        <p:nvPicPr>
          <p:cNvPr id="5" name="Image 4" descr="Une image contenant personne, mur, intérieur&#10;&#10;&#10;&#10;Description générée automatiquement">
            <a:extLst>
              <a:ext uri="{FF2B5EF4-FFF2-40B4-BE49-F238E27FC236}">
                <a16:creationId xmlns:a16="http://schemas.microsoft.com/office/drawing/2014/main" id="{C4CB5D5B-9D9A-2245-B92B-3457243BFD7A}"/>
              </a:ext>
            </a:extLst>
          </p:cNvPr>
          <p:cNvPicPr>
            <a:picLocks noChangeAspect="1"/>
          </p:cNvPicPr>
          <p:nvPr/>
        </p:nvPicPr>
        <p:blipFill rotWithShape="1">
          <a:blip r:embed="rId3"/>
          <a:srcRect l="23447" r="10734"/>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1085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bâtiment&#10;&#10;&#10;&#10;Description générée automatiquement">
            <a:extLst>
              <a:ext uri="{FF2B5EF4-FFF2-40B4-BE49-F238E27FC236}">
                <a16:creationId xmlns:a16="http://schemas.microsoft.com/office/drawing/2014/main" id="{672E4C47-2F80-8F47-A890-D049C6C86727}"/>
              </a:ext>
            </a:extLst>
          </p:cNvPr>
          <p:cNvPicPr>
            <a:picLocks noChangeAspect="1"/>
          </p:cNvPicPr>
          <p:nvPr/>
        </p:nvPicPr>
        <p:blipFill rotWithShape="1">
          <a:blip r:embed="rId3"/>
          <a:srcRect t="5098" r="9091" b="20522"/>
          <a:stretch/>
        </p:blipFill>
        <p:spPr>
          <a:xfrm>
            <a:off x="20" y="10"/>
            <a:ext cx="12191980" cy="6857990"/>
          </a:xfrm>
          <a:prstGeom prst="rect">
            <a:avLst/>
          </a:prstGeom>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FBF89213-9C82-CA40-A99E-0EADD4CD8083}"/>
              </a:ext>
            </a:extLst>
          </p:cNvPr>
          <p:cNvSpPr>
            <a:spLocks noGrp="1"/>
          </p:cNvSpPr>
          <p:nvPr>
            <p:ph type="title"/>
          </p:nvPr>
        </p:nvSpPr>
        <p:spPr>
          <a:xfrm>
            <a:off x="750242" y="632990"/>
            <a:ext cx="4062643" cy="1043409"/>
          </a:xfrm>
        </p:spPr>
        <p:txBody>
          <a:bodyPr>
            <a:normAutofit/>
          </a:bodyPr>
          <a:lstStyle/>
          <a:p>
            <a:r>
              <a:rPr lang="fr-FR" sz="2800"/>
              <a:t>Exemples de « genre » de littérature numérique</a:t>
            </a:r>
          </a:p>
        </p:txBody>
      </p:sp>
      <p:sp>
        <p:nvSpPr>
          <p:cNvPr id="3" name="Espace réservé du contenu 2">
            <a:extLst>
              <a:ext uri="{FF2B5EF4-FFF2-40B4-BE49-F238E27FC236}">
                <a16:creationId xmlns:a16="http://schemas.microsoft.com/office/drawing/2014/main" id="{360CF076-87CC-E846-87FA-896C6D9A5767}"/>
              </a:ext>
            </a:extLst>
          </p:cNvPr>
          <p:cNvSpPr>
            <a:spLocks noGrp="1"/>
          </p:cNvSpPr>
          <p:nvPr>
            <p:ph idx="1"/>
          </p:nvPr>
        </p:nvSpPr>
        <p:spPr>
          <a:xfrm>
            <a:off x="520242" y="1774372"/>
            <a:ext cx="4062642" cy="2754086"/>
          </a:xfrm>
        </p:spPr>
        <p:txBody>
          <a:bodyPr anchor="t">
            <a:normAutofit/>
          </a:bodyPr>
          <a:lstStyle/>
          <a:p>
            <a:r>
              <a:rPr lang="fr-FR" sz="1800"/>
              <a:t>Hypertextes de fiction</a:t>
            </a:r>
          </a:p>
          <a:p>
            <a:r>
              <a:rPr lang="fr-FR" sz="1800"/>
              <a:t>Poésies animées</a:t>
            </a:r>
          </a:p>
          <a:p>
            <a:r>
              <a:rPr lang="fr-FR" sz="1800"/>
              <a:t>Générative</a:t>
            </a:r>
          </a:p>
          <a:p>
            <a:r>
              <a:rPr lang="fr-FR" sz="1800"/>
              <a:t>Multimédia</a:t>
            </a:r>
          </a:p>
          <a:p>
            <a:r>
              <a:rPr lang="fr-FR" sz="1800"/>
              <a:t>Hyperfiction</a:t>
            </a:r>
          </a:p>
          <a:p>
            <a:r>
              <a:rPr lang="fr-FR" sz="1800"/>
              <a:t>Fiction interactive</a:t>
            </a:r>
          </a:p>
          <a:p>
            <a:r>
              <a:rPr lang="fr-FR" sz="1800"/>
              <a:t>Etc. </a:t>
            </a:r>
          </a:p>
          <a:p>
            <a:endParaRPr lang="fr-FR" sz="1800"/>
          </a:p>
        </p:txBody>
      </p:sp>
    </p:spTree>
    <p:extLst>
      <p:ext uri="{BB962C8B-B14F-4D97-AF65-F5344CB8AC3E}">
        <p14:creationId xmlns:p14="http://schemas.microsoft.com/office/powerpoint/2010/main" val="1978878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E190DD-F5A5-1240-B80B-45FD96C5DEE0}"/>
              </a:ext>
            </a:extLst>
          </p:cNvPr>
          <p:cNvSpPr>
            <a:spLocks noGrp="1"/>
          </p:cNvSpPr>
          <p:nvPr>
            <p:ph type="title"/>
          </p:nvPr>
        </p:nvSpPr>
        <p:spPr>
          <a:xfrm>
            <a:off x="648931" y="418251"/>
            <a:ext cx="4257179" cy="1676603"/>
          </a:xfrm>
        </p:spPr>
        <p:txBody>
          <a:bodyPr>
            <a:normAutofit/>
          </a:bodyPr>
          <a:lstStyle/>
          <a:p>
            <a:r>
              <a:rPr lang="fr-FR" sz="2800" dirty="0"/>
              <a:t>Hyperfiction (ou hypertexte de fiction)</a:t>
            </a:r>
          </a:p>
        </p:txBody>
      </p:sp>
      <p:sp>
        <p:nvSpPr>
          <p:cNvPr id="3" name="Espace réservé du contenu 2">
            <a:extLst>
              <a:ext uri="{FF2B5EF4-FFF2-40B4-BE49-F238E27FC236}">
                <a16:creationId xmlns:a16="http://schemas.microsoft.com/office/drawing/2014/main" id="{9E442F15-71EF-7240-BCF6-8A50730FB571}"/>
              </a:ext>
            </a:extLst>
          </p:cNvPr>
          <p:cNvSpPr>
            <a:spLocks noGrp="1"/>
          </p:cNvSpPr>
          <p:nvPr>
            <p:ph idx="1"/>
          </p:nvPr>
        </p:nvSpPr>
        <p:spPr>
          <a:xfrm>
            <a:off x="515404" y="1868884"/>
            <a:ext cx="4257179" cy="4570865"/>
          </a:xfrm>
        </p:spPr>
        <p:txBody>
          <a:bodyPr>
            <a:normAutofit lnSpcReduction="10000"/>
          </a:bodyPr>
          <a:lstStyle/>
          <a:p>
            <a:r>
              <a:rPr lang="fr-FR" sz="1800" dirty="0"/>
              <a:t>L'hyperfiction se définit comme une œuvre ayant recours aux liens hypertextes au cœur de sa narration.</a:t>
            </a:r>
          </a:p>
          <a:p>
            <a:r>
              <a:rPr lang="fr-FR" sz="1800" dirty="0"/>
              <a:t>Pour Anne-Cécile </a:t>
            </a:r>
            <a:r>
              <a:rPr lang="fr-FR" sz="1800" dirty="0" err="1"/>
              <a:t>Brandenbourger</a:t>
            </a:r>
            <a:r>
              <a:rPr lang="fr-FR" sz="1800" dirty="0"/>
              <a:t>, considérée comme l'une des pionnières de la littérature sur le Net, "</a:t>
            </a:r>
            <a:r>
              <a:rPr lang="fr-FR" sz="1800" i="1" dirty="0"/>
              <a:t>ce qui fait aussi le charme de la navigation par hyperliens, c'est qu'elle est la porte ouverte à toutes les digressions possibles. Chaque mot peut s'ouvrir sur une infinité d'ailleurs, et il est difficile de ne pas se laisser tenter par ces petites escapades en dehors de l'intrigue</a:t>
            </a:r>
            <a:r>
              <a:rPr lang="fr-FR" sz="1800" dirty="0"/>
              <a:t>". </a:t>
            </a:r>
          </a:p>
          <a:p>
            <a:r>
              <a:rPr lang="fr-FR" sz="1800" dirty="0">
                <a:hlinkClick r:id="rId3"/>
              </a:rPr>
              <a:t>Lien vers Apparitions inquiétantes </a:t>
            </a:r>
            <a:r>
              <a:rPr lang="fr-FR" sz="1800" dirty="0">
                <a:hlinkClick r:id="rId4"/>
              </a:rPr>
              <a:t>: https://www.humanite.fr/node/206034</a:t>
            </a:r>
            <a:endParaRPr lang="fr-FR" sz="1800" dirty="0"/>
          </a:p>
          <a:p>
            <a:r>
              <a:rPr lang="fr-FR" sz="1800" dirty="0"/>
              <a:t>Lire aussi : </a:t>
            </a:r>
            <a:r>
              <a:rPr lang="fr-FR" sz="1800" dirty="0" err="1"/>
              <a:t>Saemmer</a:t>
            </a:r>
            <a:r>
              <a:rPr lang="fr-FR" sz="1800" dirty="0"/>
              <a:t> Alexandra (2015). </a:t>
            </a:r>
            <a:r>
              <a:rPr lang="fr-FR" sz="1800" i="1" dirty="0"/>
              <a:t>Rhétorique du texte numérique</a:t>
            </a:r>
            <a:r>
              <a:rPr lang="fr-FR" sz="1800" dirty="0"/>
              <a:t>. Presses de l’</a:t>
            </a:r>
            <a:r>
              <a:rPr lang="fr-FR" sz="1800" dirty="0" err="1"/>
              <a:t>Enssib</a:t>
            </a:r>
            <a:r>
              <a:rPr lang="fr-FR" sz="1800" dirty="0"/>
              <a:t>.</a:t>
            </a:r>
          </a:p>
          <a:p>
            <a:endParaRPr lang="fr-FR" sz="1800" dirty="0"/>
          </a:p>
        </p:txBody>
      </p:sp>
      <p:pic>
        <p:nvPicPr>
          <p:cNvPr id="5" name="Image 4" descr="Une image contenant capture d’écran&#10;&#10;&#10;&#10;Description générée automatiquement">
            <a:extLst>
              <a:ext uri="{FF2B5EF4-FFF2-40B4-BE49-F238E27FC236}">
                <a16:creationId xmlns:a16="http://schemas.microsoft.com/office/drawing/2014/main" id="{B246B50A-B98E-7647-975D-D648252810E6}"/>
              </a:ext>
            </a:extLst>
          </p:cNvPr>
          <p:cNvPicPr>
            <a:picLocks noChangeAspect="1"/>
          </p:cNvPicPr>
          <p:nvPr/>
        </p:nvPicPr>
        <p:blipFill rotWithShape="1">
          <a:blip r:embed="rId5"/>
          <a:srcRect r="3632" b="-1"/>
          <a:stretch/>
        </p:blipFill>
        <p:spPr>
          <a:xfrm>
            <a:off x="4772583" y="0"/>
            <a:ext cx="7552944" cy="6857990"/>
          </a:xfrm>
          <a:prstGeom prst="rect">
            <a:avLst/>
          </a:prstGeom>
          <a:effectLst/>
        </p:spPr>
      </p:pic>
    </p:spTree>
    <p:extLst>
      <p:ext uri="{BB962C8B-B14F-4D97-AF65-F5344CB8AC3E}">
        <p14:creationId xmlns:p14="http://schemas.microsoft.com/office/powerpoint/2010/main" val="120840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5AA38F6-8BAE-114B-AE45-A0BD626693C5}"/>
              </a:ext>
            </a:extLst>
          </p:cNvPr>
          <p:cNvSpPr>
            <a:spLocks noGrp="1"/>
          </p:cNvSpPr>
          <p:nvPr>
            <p:ph type="title"/>
          </p:nvPr>
        </p:nvSpPr>
        <p:spPr>
          <a:xfrm>
            <a:off x="1179226" y="826680"/>
            <a:ext cx="9833548" cy="1325563"/>
          </a:xfrm>
        </p:spPr>
        <p:txBody>
          <a:bodyPr>
            <a:normAutofit/>
          </a:bodyPr>
          <a:lstStyle/>
          <a:p>
            <a:pPr algn="ctr"/>
            <a:r>
              <a:rPr lang="fr-FR" sz="4000" dirty="0">
                <a:solidFill>
                  <a:srgbClr val="FFFFFF"/>
                </a:solidFill>
              </a:rPr>
              <a:t>Plan</a:t>
            </a:r>
          </a:p>
        </p:txBody>
      </p:sp>
      <p:graphicFrame>
        <p:nvGraphicFramePr>
          <p:cNvPr id="5" name="Espace réservé du contenu 2">
            <a:extLst>
              <a:ext uri="{FF2B5EF4-FFF2-40B4-BE49-F238E27FC236}">
                <a16:creationId xmlns:a16="http://schemas.microsoft.com/office/drawing/2014/main" id="{6BFFC505-32B8-42A2-82A1-C5182DB0A103}"/>
              </a:ext>
            </a:extLst>
          </p:cNvPr>
          <p:cNvGraphicFramePr>
            <a:graphicFrameLocks noGrp="1"/>
          </p:cNvGraphicFramePr>
          <p:nvPr>
            <p:ph idx="1"/>
            <p:extLst>
              <p:ext uri="{D42A27DB-BD31-4B8C-83A1-F6EECF244321}">
                <p14:modId xmlns:p14="http://schemas.microsoft.com/office/powerpoint/2010/main" val="3214134380"/>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43912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capture d’écran, journal, texte&#10;&#10;&#10;&#10;Description générée automatiquement">
            <a:extLst>
              <a:ext uri="{FF2B5EF4-FFF2-40B4-BE49-F238E27FC236}">
                <a16:creationId xmlns:a16="http://schemas.microsoft.com/office/drawing/2014/main" id="{CEA7FED2-F792-C148-9B94-DAD1580A6E55}"/>
              </a:ext>
            </a:extLst>
          </p:cNvPr>
          <p:cNvPicPr>
            <a:picLocks noGrp="1" noChangeAspect="1"/>
          </p:cNvPicPr>
          <p:nvPr>
            <p:ph idx="1"/>
          </p:nvPr>
        </p:nvPicPr>
        <p:blipFill rotWithShape="1">
          <a:blip r:embed="rId3"/>
          <a:srcRect t="15413"/>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F4F6A60-B4D1-F040-BFC4-277D980721A0}"/>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Récits</a:t>
            </a:r>
            <a:r>
              <a:rPr lang="en-US" sz="3600" dirty="0">
                <a:solidFill>
                  <a:schemeClr val="tx1">
                    <a:lumMod val="85000"/>
                    <a:lumOff val="15000"/>
                  </a:schemeClr>
                </a:solidFill>
              </a:rPr>
              <a:t> </a:t>
            </a:r>
            <a:r>
              <a:rPr lang="en-US" sz="3600" dirty="0" err="1">
                <a:solidFill>
                  <a:schemeClr val="tx1">
                    <a:lumMod val="85000"/>
                    <a:lumOff val="15000"/>
                  </a:schemeClr>
                </a:solidFill>
              </a:rPr>
              <a:t>interactifs</a:t>
            </a:r>
            <a:r>
              <a:rPr lang="en-US" sz="3600" dirty="0">
                <a:solidFill>
                  <a:schemeClr val="tx1">
                    <a:lumMod val="85000"/>
                    <a:lumOff val="15000"/>
                  </a:schemeClr>
                </a:solidFill>
              </a:rPr>
              <a:t> : </a:t>
            </a:r>
            <a:r>
              <a:rPr lang="en-US" sz="3600" dirty="0" err="1">
                <a:solidFill>
                  <a:schemeClr val="tx1">
                    <a:lumMod val="85000"/>
                    <a:lumOff val="15000"/>
                  </a:schemeClr>
                </a:solidFill>
                <a:hlinkClick r:id="rId4"/>
              </a:rPr>
              <a:t>Déprise</a:t>
            </a:r>
            <a:r>
              <a:rPr lang="en-US" sz="3600" dirty="0">
                <a:solidFill>
                  <a:schemeClr val="tx1">
                    <a:lumMod val="85000"/>
                    <a:lumOff val="15000"/>
                  </a:schemeClr>
                </a:solidFill>
              </a:rPr>
              <a:t> de Serge </a:t>
            </a:r>
            <a:r>
              <a:rPr lang="en-US" sz="3600" dirty="0" err="1">
                <a:solidFill>
                  <a:schemeClr val="tx1">
                    <a:lumMod val="85000"/>
                    <a:lumOff val="15000"/>
                  </a:schemeClr>
                </a:solidFill>
              </a:rPr>
              <a:t>Bouchardon</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4534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10D69-B416-C548-8DBA-32DFB62191BA}"/>
              </a:ext>
            </a:extLst>
          </p:cNvPr>
          <p:cNvSpPr>
            <a:spLocks noGrp="1"/>
          </p:cNvSpPr>
          <p:nvPr>
            <p:ph type="title"/>
          </p:nvPr>
        </p:nvSpPr>
        <p:spPr>
          <a:xfrm>
            <a:off x="648929" y="629266"/>
            <a:ext cx="3651467" cy="1676603"/>
          </a:xfrm>
        </p:spPr>
        <p:txBody>
          <a:bodyPr>
            <a:normAutofit fontScale="90000"/>
          </a:bodyPr>
          <a:lstStyle/>
          <a:p>
            <a:r>
              <a:rPr lang="fr-FR" dirty="0"/>
              <a:t>Générateurs automatiques de textes</a:t>
            </a:r>
          </a:p>
        </p:txBody>
      </p:sp>
      <p:sp>
        <p:nvSpPr>
          <p:cNvPr id="3" name="Espace réservé du contenu 2">
            <a:extLst>
              <a:ext uri="{FF2B5EF4-FFF2-40B4-BE49-F238E27FC236}">
                <a16:creationId xmlns:a16="http://schemas.microsoft.com/office/drawing/2014/main" id="{B0D58EFE-7731-8441-AA69-711DF707D778}"/>
              </a:ext>
            </a:extLst>
          </p:cNvPr>
          <p:cNvSpPr>
            <a:spLocks noGrp="1"/>
          </p:cNvSpPr>
          <p:nvPr>
            <p:ph idx="1"/>
          </p:nvPr>
        </p:nvSpPr>
        <p:spPr>
          <a:xfrm>
            <a:off x="648931" y="2438400"/>
            <a:ext cx="3651466" cy="3785419"/>
          </a:xfrm>
        </p:spPr>
        <p:txBody>
          <a:bodyPr>
            <a:normAutofit fontScale="77500" lnSpcReduction="20000"/>
          </a:bodyPr>
          <a:lstStyle/>
          <a:p>
            <a:r>
              <a:rPr lang="fr-FR" sz="1900" dirty="0"/>
              <a:t>Son générateur de textes, que l'écrivain-programmeur peaufine depuis vingt-cinq ans, "</a:t>
            </a:r>
            <a:r>
              <a:rPr lang="fr-FR" sz="1900" i="1" dirty="0"/>
              <a:t>fonctionne à la manière d'un écrivain automatique. En effet, les textes ne sont pas pré-écrits, mais les mots sont combinés, en temps réel, à partir de 96 logiciels d'écriture automatique et interactive capables d'engendrer les pages d'un roman sans fin, tout en ne laissant pas deviner leur origine informatique</a:t>
            </a:r>
            <a:r>
              <a:rPr lang="fr-FR" sz="1900" dirty="0"/>
              <a:t>".</a:t>
            </a:r>
          </a:p>
          <a:p>
            <a:r>
              <a:rPr lang="fr-FR" sz="1900" dirty="0"/>
              <a:t>« Toute littérature est déterminée. Elle est déterminée à la fois par les idéologies des cultures dans lesquelles elle s’inscrit, avec lesquelles ses formes risquent de disparaître, et par les dispositifs technologiques qui en permettent la médiatisation ».</a:t>
            </a:r>
          </a:p>
          <a:p>
            <a:pPr marL="0" indent="0">
              <a:buNone/>
            </a:pPr>
            <a:endParaRPr lang="fr-FR" sz="1800" dirty="0"/>
          </a:p>
          <a:p>
            <a:pPr marL="0" indent="0">
              <a:buNone/>
            </a:pPr>
            <a:r>
              <a:rPr lang="fr-FR" sz="1800" dirty="0">
                <a:hlinkClick r:id="rId3"/>
              </a:rPr>
              <a:t>Site Internet de Jean-Pierre </a:t>
            </a:r>
            <a:r>
              <a:rPr lang="fr-FR" sz="1800" dirty="0" err="1">
                <a:hlinkClick r:id="rId3"/>
              </a:rPr>
              <a:t>Balpe</a:t>
            </a:r>
            <a:endParaRPr lang="fr-FR" sz="1800" dirty="0"/>
          </a:p>
          <a:p>
            <a:endParaRPr lang="fr-FR" sz="1800" dirty="0"/>
          </a:p>
        </p:txBody>
      </p:sp>
      <p:pic>
        <p:nvPicPr>
          <p:cNvPr id="5" name="Image 4" descr="Une image contenant capture d’écran, noir&#10;&#10;&#10;&#10;Description générée automatiquement">
            <a:extLst>
              <a:ext uri="{FF2B5EF4-FFF2-40B4-BE49-F238E27FC236}">
                <a16:creationId xmlns:a16="http://schemas.microsoft.com/office/drawing/2014/main" id="{C3478FF7-8151-1E46-B452-CF22D4A60713}"/>
              </a:ext>
            </a:extLst>
          </p:cNvPr>
          <p:cNvPicPr>
            <a:picLocks noChangeAspect="1"/>
          </p:cNvPicPr>
          <p:nvPr/>
        </p:nvPicPr>
        <p:blipFill rotWithShape="1">
          <a:blip r:embed="rId4"/>
          <a:srcRect r="29515"/>
          <a:stretch/>
        </p:blipFill>
        <p:spPr>
          <a:xfrm>
            <a:off x="4639056" y="10"/>
            <a:ext cx="7552944" cy="6857990"/>
          </a:xfrm>
          <a:prstGeom prst="rect">
            <a:avLst/>
          </a:prstGeom>
          <a:effectLst/>
        </p:spPr>
      </p:pic>
    </p:spTree>
    <p:extLst>
      <p:ext uri="{BB962C8B-B14F-4D97-AF65-F5344CB8AC3E}">
        <p14:creationId xmlns:p14="http://schemas.microsoft.com/office/powerpoint/2010/main" val="2446031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capture d’écran&#10;&#10;&#10;&#10;Description générée automatiquement">
            <a:extLst>
              <a:ext uri="{FF2B5EF4-FFF2-40B4-BE49-F238E27FC236}">
                <a16:creationId xmlns:a16="http://schemas.microsoft.com/office/drawing/2014/main" id="{AE78203A-40C6-0744-970D-58833C1BDB83}"/>
              </a:ext>
            </a:extLst>
          </p:cNvPr>
          <p:cNvPicPr>
            <a:picLocks noGrp="1" noChangeAspect="1"/>
          </p:cNvPicPr>
          <p:nvPr>
            <p:ph idx="1"/>
          </p:nvPr>
        </p:nvPicPr>
        <p:blipFill rotWithShape="1">
          <a:blip r:embed="rId3"/>
          <a:srcRect b="13462"/>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7683928-7277-B84A-B7F3-CA608C7DE7FA}"/>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hlinkClick r:id="rId4"/>
              </a:rPr>
              <a:t>Les personnages d’un monde incertain</a:t>
            </a:r>
            <a:endParaRPr lang="en-US" sz="36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196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signe, texte&#10;&#10;&#10;&#10;Description générée automatiquement">
            <a:extLst>
              <a:ext uri="{FF2B5EF4-FFF2-40B4-BE49-F238E27FC236}">
                <a16:creationId xmlns:a16="http://schemas.microsoft.com/office/drawing/2014/main" id="{42705AEA-AA7A-0D4B-9A20-34F34A07FBC5}"/>
              </a:ext>
            </a:extLst>
          </p:cNvPr>
          <p:cNvPicPr>
            <a:picLocks noChangeAspect="1"/>
          </p:cNvPicPr>
          <p:nvPr/>
        </p:nvPicPr>
        <p:blipFill rotWithShape="1">
          <a:blip r:embed="rId3"/>
          <a:srcRect b="5063"/>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E2BD8558-588D-FF49-B5FF-B6A13D5A6D7C}"/>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Poésie animée</a:t>
            </a:r>
          </a:p>
        </p:txBody>
      </p:sp>
      <p:sp>
        <p:nvSpPr>
          <p:cNvPr id="3" name="Espace réservé du contenu 2">
            <a:extLst>
              <a:ext uri="{FF2B5EF4-FFF2-40B4-BE49-F238E27FC236}">
                <a16:creationId xmlns:a16="http://schemas.microsoft.com/office/drawing/2014/main" id="{19B07783-7838-8F48-97E5-4FF10D3C22EB}"/>
              </a:ext>
            </a:extLst>
          </p:cNvPr>
          <p:cNvSpPr>
            <a:spLocks noGrp="1"/>
          </p:cNvSpPr>
          <p:nvPr>
            <p:ph idx="1"/>
          </p:nvPr>
        </p:nvSpPr>
        <p:spPr>
          <a:xfrm>
            <a:off x="7782910" y="5242675"/>
            <a:ext cx="4330262" cy="683284"/>
          </a:xfrm>
        </p:spPr>
        <p:txBody>
          <a:bodyPr vert="horz" lIns="91440" tIns="45720" rIns="91440" bIns="45720" rtlCol="0">
            <a:normAutofit/>
          </a:bodyPr>
          <a:lstStyle/>
          <a:p>
            <a:pPr marL="0" indent="0" algn="ctr">
              <a:buNone/>
            </a:pPr>
            <a:r>
              <a:rPr lang="en-US" sz="2000" i="1">
                <a:hlinkClick r:id="rId4"/>
              </a:rPr>
              <a:t>The Child</a:t>
            </a:r>
            <a:r>
              <a:rPr lang="en-US" sz="2000"/>
              <a:t>, Alex Gopher</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2277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11643E-DF01-4A45-8E36-999F0082B60E}"/>
              </a:ext>
            </a:extLst>
          </p:cNvPr>
          <p:cNvSpPr>
            <a:spLocks noGrp="1"/>
          </p:cNvSpPr>
          <p:nvPr>
            <p:ph type="title"/>
          </p:nvPr>
        </p:nvSpPr>
        <p:spPr/>
        <p:txBody>
          <a:bodyPr/>
          <a:lstStyle/>
          <a:p>
            <a:r>
              <a:rPr lang="fr-FR" dirty="0">
                <a:hlinkClick r:id="rId3"/>
              </a:rPr>
              <a:t>Alice au pays des merveilles</a:t>
            </a:r>
            <a:r>
              <a:rPr lang="fr-FR" dirty="0"/>
              <a:t>, </a:t>
            </a:r>
            <a:r>
              <a:rPr lang="fr-FR" dirty="0" err="1"/>
              <a:t>remédiatisé</a:t>
            </a:r>
            <a:r>
              <a:rPr lang="fr-FR" dirty="0"/>
              <a:t> sur </a:t>
            </a:r>
            <a:r>
              <a:rPr lang="fr-FR" dirty="0" err="1"/>
              <a:t>Prezi</a:t>
            </a:r>
            <a:endParaRPr lang="fr-FR" dirty="0"/>
          </a:p>
        </p:txBody>
      </p:sp>
      <p:pic>
        <p:nvPicPr>
          <p:cNvPr id="5" name="Espace réservé du contenu 4">
            <a:extLst>
              <a:ext uri="{FF2B5EF4-FFF2-40B4-BE49-F238E27FC236}">
                <a16:creationId xmlns:a16="http://schemas.microsoft.com/office/drawing/2014/main" id="{D700647F-53F6-554B-84AF-05B25FB2C7F6}"/>
              </a:ext>
            </a:extLst>
          </p:cNvPr>
          <p:cNvPicPr>
            <a:picLocks noGrp="1" noChangeAspect="1"/>
          </p:cNvPicPr>
          <p:nvPr>
            <p:ph idx="1"/>
          </p:nvPr>
        </p:nvPicPr>
        <p:blipFill>
          <a:blip r:embed="rId4"/>
          <a:stretch>
            <a:fillRect/>
          </a:stretch>
        </p:blipFill>
        <p:spPr>
          <a:xfrm>
            <a:off x="1740023" y="1825625"/>
            <a:ext cx="8711953" cy="4351338"/>
          </a:xfrm>
        </p:spPr>
      </p:pic>
    </p:spTree>
    <p:extLst>
      <p:ext uri="{BB962C8B-B14F-4D97-AF65-F5344CB8AC3E}">
        <p14:creationId xmlns:p14="http://schemas.microsoft.com/office/powerpoint/2010/main" val="2640344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F48EA2-50ED-F646-A578-B5A86BDA7B9A}"/>
              </a:ext>
            </a:extLst>
          </p:cNvPr>
          <p:cNvSpPr>
            <a:spLocks noGrp="1"/>
          </p:cNvSpPr>
          <p:nvPr>
            <p:ph type="title"/>
          </p:nvPr>
        </p:nvSpPr>
        <p:spPr/>
        <p:txBody>
          <a:bodyPr/>
          <a:lstStyle/>
          <a:p>
            <a:r>
              <a:rPr lang="fr-FR" b="1" dirty="0"/>
              <a:t>Écriture multimédia</a:t>
            </a:r>
          </a:p>
        </p:txBody>
      </p:sp>
      <p:sp>
        <p:nvSpPr>
          <p:cNvPr id="3" name="Espace réservé du contenu 2">
            <a:extLst>
              <a:ext uri="{FF2B5EF4-FFF2-40B4-BE49-F238E27FC236}">
                <a16:creationId xmlns:a16="http://schemas.microsoft.com/office/drawing/2014/main" id="{61FA1B87-8FB4-7B46-8FCA-EF3F86A00D27}"/>
              </a:ext>
            </a:extLst>
          </p:cNvPr>
          <p:cNvSpPr>
            <a:spLocks noGrp="1"/>
          </p:cNvSpPr>
          <p:nvPr>
            <p:ph idx="1"/>
          </p:nvPr>
        </p:nvSpPr>
        <p:spPr/>
        <p:txBody>
          <a:bodyPr/>
          <a:lstStyle/>
          <a:p>
            <a:r>
              <a:rPr lang="fr-FR" sz="3200" dirty="0"/>
              <a:t>Plusieurs modalités de présentation de l'information, textuelle, visuelle fixe, visuelle animée, auditive, peuvent coexister simultanément dans la même </a:t>
            </a:r>
            <a:r>
              <a:rPr lang="fr-FR" sz="3200" dirty="0" err="1"/>
              <a:t>oeuvre</a:t>
            </a:r>
            <a:r>
              <a:rPr lang="fr-FR" sz="3200" dirty="0"/>
              <a:t>. c'est ce que l'on appelle communément la </a:t>
            </a:r>
            <a:r>
              <a:rPr lang="fr-FR" sz="3200" dirty="0" err="1"/>
              <a:t>multimodalité</a:t>
            </a:r>
            <a:r>
              <a:rPr lang="fr-FR" sz="3200" dirty="0"/>
              <a:t>. » </a:t>
            </a:r>
            <a:r>
              <a:rPr lang="fr-FR" sz="2000" dirty="0" err="1"/>
              <a:t>Ganascia</a:t>
            </a:r>
            <a:r>
              <a:rPr lang="fr-FR" sz="2000" dirty="0"/>
              <a:t> J.-G. (2000) Le livre électronique : réflexion de  prospective. GIS Sciences de la cognition / CNRS. Meudon </a:t>
            </a:r>
            <a:r>
              <a:rPr lang="fr-FR" sz="2000" dirty="0">
                <a:hlinkClick r:id="rId3"/>
              </a:rPr>
              <a:t>http://www-apa.lip6.fr/GIS.COGNITION/livr3.html</a:t>
            </a:r>
            <a:r>
              <a:rPr lang="fr-FR" sz="2000" dirty="0"/>
              <a:t> </a:t>
            </a:r>
            <a:endParaRPr lang="fr-FR" sz="3200" dirty="0"/>
          </a:p>
          <a:p>
            <a:r>
              <a:rPr lang="fr-FR" sz="3200" dirty="0"/>
              <a:t>On parle d’écriture </a:t>
            </a:r>
            <a:r>
              <a:rPr lang="fr-FR" sz="3200" b="1" dirty="0"/>
              <a:t>hypermédia</a:t>
            </a:r>
            <a:r>
              <a:rPr lang="fr-FR" sz="3200" dirty="0"/>
              <a:t>, quand les médias renvoient à d’autres médias grâce à des liens</a:t>
            </a:r>
          </a:p>
          <a:p>
            <a:endParaRPr lang="fr-FR" sz="3200" dirty="0"/>
          </a:p>
          <a:p>
            <a:endParaRPr lang="fr-FR" dirty="0"/>
          </a:p>
        </p:txBody>
      </p:sp>
    </p:spTree>
    <p:extLst>
      <p:ext uri="{BB962C8B-B14F-4D97-AF65-F5344CB8AC3E}">
        <p14:creationId xmlns:p14="http://schemas.microsoft.com/office/powerpoint/2010/main" val="1559478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moniteur, écran, intérieur, mur&#10;&#10;&#10;&#10;Description générée automatiquement">
            <a:extLst>
              <a:ext uri="{FF2B5EF4-FFF2-40B4-BE49-F238E27FC236}">
                <a16:creationId xmlns:a16="http://schemas.microsoft.com/office/drawing/2014/main" id="{29D529B0-7407-C349-8600-E5BEDB14C615}"/>
              </a:ext>
            </a:extLst>
          </p:cNvPr>
          <p:cNvPicPr>
            <a:picLocks noChangeAspect="1"/>
          </p:cNvPicPr>
          <p:nvPr/>
        </p:nvPicPr>
        <p:blipFill rotWithShape="1">
          <a:blip r:embed="rId3"/>
          <a:srcRect t="881"/>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41079D39-65C4-7544-AAC4-45C8034B90D5}"/>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Dreaming methodes : </a:t>
            </a:r>
            <a:r>
              <a:rPr lang="en-US" sz="4000" i="1">
                <a:hlinkClick r:id="rId4"/>
              </a:rPr>
              <a:t>Journal d’un rêve</a:t>
            </a:r>
            <a:endParaRPr lang="en-US" sz="4000" i="1"/>
          </a:p>
        </p:txBody>
      </p:sp>
      <p:sp>
        <p:nvSpPr>
          <p:cNvPr id="3" name="Espace réservé du contenu 2">
            <a:extLst>
              <a:ext uri="{FF2B5EF4-FFF2-40B4-BE49-F238E27FC236}">
                <a16:creationId xmlns:a16="http://schemas.microsoft.com/office/drawing/2014/main" id="{112FDBC6-DE59-5243-B742-A729F584C984}"/>
              </a:ext>
            </a:extLst>
          </p:cNvPr>
          <p:cNvSpPr>
            <a:spLocks noGrp="1"/>
          </p:cNvSpPr>
          <p:nvPr>
            <p:ph idx="1"/>
          </p:nvPr>
        </p:nvSpPr>
        <p:spPr>
          <a:xfrm>
            <a:off x="7782910" y="5242675"/>
            <a:ext cx="4330262" cy="683284"/>
          </a:xfrm>
        </p:spPr>
        <p:txBody>
          <a:bodyPr vert="horz" lIns="91440" tIns="45720" rIns="91440" bIns="45720" rtlCol="0">
            <a:normAutofit/>
          </a:bodyPr>
          <a:lstStyle/>
          <a:p>
            <a:pPr marL="0" indent="0" algn="ctr">
              <a:buNone/>
            </a:pPr>
            <a:r>
              <a:rPr lang="en-US" sz="2000"/>
              <a:t>https://dreamingmethods.com/inside_french/</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4881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85BCB75-DDC3-5F4A-9C4B-0B80F1DE2052}"/>
              </a:ext>
            </a:extLst>
          </p:cNvPr>
          <p:cNvPicPr>
            <a:picLocks noChangeAspect="1"/>
          </p:cNvPicPr>
          <p:nvPr/>
        </p:nvPicPr>
        <p:blipFill rotWithShape="1">
          <a:blip r:embed="rId3"/>
          <a:srcRect l="1499" r="3391" b="1"/>
          <a:stretch/>
        </p:blipFill>
        <p:spPr>
          <a:xfrm>
            <a:off x="0" y="338213"/>
            <a:ext cx="12192000" cy="6857990"/>
          </a:xfrm>
          <a:prstGeom prst="rect">
            <a:avLst/>
          </a:prstGeom>
        </p:spPr>
      </p:pic>
      <p:sp>
        <p:nvSpPr>
          <p:cNvPr id="1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38EA4543-C3B6-F745-B8A7-E961505DEB31}"/>
              </a:ext>
            </a:extLst>
          </p:cNvPr>
          <p:cNvSpPr>
            <a:spLocks noGrp="1"/>
          </p:cNvSpPr>
          <p:nvPr>
            <p:ph type="title"/>
          </p:nvPr>
        </p:nvSpPr>
        <p:spPr>
          <a:xfrm>
            <a:off x="315310" y="1994385"/>
            <a:ext cx="5386552" cy="1342754"/>
          </a:xfrm>
        </p:spPr>
        <p:txBody>
          <a:bodyPr>
            <a:normAutofit/>
          </a:bodyPr>
          <a:lstStyle/>
          <a:p>
            <a:pPr algn="ctr"/>
            <a:r>
              <a:rPr lang="fr-FR" sz="4800" b="1" dirty="0"/>
              <a:t>Écriture « sociale »</a:t>
            </a:r>
          </a:p>
        </p:txBody>
      </p:sp>
      <p:cxnSp>
        <p:nvCxnSpPr>
          <p:cNvPr id="13"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A235536E-30CC-4F44-AB5D-9A7ED76AEE2B}"/>
              </a:ext>
            </a:extLst>
          </p:cNvPr>
          <p:cNvSpPr>
            <a:spLocks noGrp="1"/>
          </p:cNvSpPr>
          <p:nvPr>
            <p:ph idx="1"/>
          </p:nvPr>
        </p:nvSpPr>
        <p:spPr>
          <a:xfrm>
            <a:off x="525516" y="3417573"/>
            <a:ext cx="4593021" cy="2619839"/>
          </a:xfrm>
        </p:spPr>
        <p:txBody>
          <a:bodyPr anchor="ctr">
            <a:normAutofit/>
          </a:bodyPr>
          <a:lstStyle/>
          <a:p>
            <a:endParaRPr lang="fr-FR" sz="1800"/>
          </a:p>
          <a:p>
            <a:endParaRPr lang="fr-FR" sz="1800"/>
          </a:p>
        </p:txBody>
      </p:sp>
    </p:spTree>
    <p:extLst>
      <p:ext uri="{BB962C8B-B14F-4D97-AF65-F5344CB8AC3E}">
        <p14:creationId xmlns:p14="http://schemas.microsoft.com/office/powerpoint/2010/main" val="329412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B99A07C-3E53-8C43-807E-6942BC1186F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hlinkClick r:id="rId3"/>
              </a:rPr>
              <a:t>L’entretweet</a:t>
            </a:r>
            <a:endParaRPr lang="en-US" sz="2600" kern="1200">
              <a:solidFill>
                <a:srgbClr val="FFFFFF"/>
              </a:solidFill>
              <a:latin typeface="+mj-lt"/>
              <a:ea typeface="+mj-ea"/>
              <a:cs typeface="+mj-cs"/>
            </a:endParaRPr>
          </a:p>
        </p:txBody>
      </p:sp>
      <p:pic>
        <p:nvPicPr>
          <p:cNvPr id="5" name="Espace réservé du contenu 4">
            <a:extLst>
              <a:ext uri="{FF2B5EF4-FFF2-40B4-BE49-F238E27FC236}">
                <a16:creationId xmlns:a16="http://schemas.microsoft.com/office/drawing/2014/main" id="{E0D8F1B4-E1A4-7F4F-AE13-F28C2C4CDB43}"/>
              </a:ext>
            </a:extLst>
          </p:cNvPr>
          <p:cNvPicPr>
            <a:picLocks noGrp="1" noChangeAspect="1"/>
          </p:cNvPicPr>
          <p:nvPr>
            <p:ph idx="1"/>
          </p:nvPr>
        </p:nvPicPr>
        <p:blipFill>
          <a:blip r:embed="rId4"/>
          <a:stretch>
            <a:fillRect/>
          </a:stretch>
        </p:blipFill>
        <p:spPr>
          <a:xfrm>
            <a:off x="4208402" y="961812"/>
            <a:ext cx="6848594" cy="4930987"/>
          </a:xfrm>
          <a:prstGeom prst="rect">
            <a:avLst/>
          </a:prstGeom>
        </p:spPr>
      </p:pic>
    </p:spTree>
    <p:extLst>
      <p:ext uri="{BB962C8B-B14F-4D97-AF65-F5344CB8AC3E}">
        <p14:creationId xmlns:p14="http://schemas.microsoft.com/office/powerpoint/2010/main" val="3776405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capture d’écran&#10;&#10;&#10;&#10;Description générée automatiquement">
            <a:extLst>
              <a:ext uri="{FF2B5EF4-FFF2-40B4-BE49-F238E27FC236}">
                <a16:creationId xmlns:a16="http://schemas.microsoft.com/office/drawing/2014/main" id="{750CA74C-D804-1F4A-9CD5-201A698FF45A}"/>
              </a:ext>
            </a:extLst>
          </p:cNvPr>
          <p:cNvPicPr>
            <a:picLocks noGrp="1" noChangeAspect="1"/>
          </p:cNvPicPr>
          <p:nvPr>
            <p:ph idx="1"/>
          </p:nvPr>
        </p:nvPicPr>
        <p:blipFill rotWithShape="1">
          <a:blip r:embed="rId3"/>
          <a:srcRect b="13793"/>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4103E6E-434C-1745-9311-F704A53199EA}"/>
              </a:ext>
            </a:extLst>
          </p:cNvPr>
          <p:cNvSpPr>
            <a:spLocks noGrp="1"/>
          </p:cNvSpPr>
          <p:nvPr>
            <p:ph type="title"/>
          </p:nvPr>
        </p:nvSpPr>
        <p:spPr>
          <a:xfrm>
            <a:off x="523875" y="425950"/>
            <a:ext cx="11210925" cy="744836"/>
          </a:xfrm>
        </p:spPr>
        <p:txBody>
          <a:bodyPr vert="horz" lIns="91440" tIns="45720" rIns="91440" bIns="45720" rtlCol="0" anchor="ctr">
            <a:normAutofit fontScale="90000"/>
          </a:bodyPr>
          <a:lstStyle/>
          <a:p>
            <a:pPr algn="ctr"/>
            <a:r>
              <a:rPr lang="en-US" sz="3600" dirty="0" err="1">
                <a:solidFill>
                  <a:schemeClr val="tx1">
                    <a:lumMod val="85000"/>
                    <a:lumOff val="15000"/>
                  </a:schemeClr>
                </a:solidFill>
              </a:rPr>
              <a:t>Étudier</a:t>
            </a:r>
            <a:r>
              <a:rPr lang="en-US" sz="3600" dirty="0">
                <a:solidFill>
                  <a:schemeClr val="tx1">
                    <a:lumMod val="85000"/>
                    <a:lumOff val="15000"/>
                  </a:schemeClr>
                </a:solidFill>
              </a:rPr>
              <a:t> </a:t>
            </a:r>
            <a:r>
              <a:rPr lang="en-US" sz="3600" dirty="0" err="1">
                <a:solidFill>
                  <a:schemeClr val="tx1">
                    <a:lumMod val="85000"/>
                    <a:lumOff val="15000"/>
                  </a:schemeClr>
                </a:solidFill>
              </a:rPr>
              <a:t>une</a:t>
            </a:r>
            <a:r>
              <a:rPr lang="en-US" sz="3600" dirty="0">
                <a:solidFill>
                  <a:schemeClr val="tx1">
                    <a:lumMod val="85000"/>
                    <a:lumOff val="15000"/>
                  </a:schemeClr>
                </a:solidFill>
              </a:rPr>
              <a:t> oeuvre </a:t>
            </a:r>
            <a:r>
              <a:rPr lang="en-US" sz="3600" dirty="0" err="1">
                <a:solidFill>
                  <a:schemeClr val="tx1">
                    <a:lumMod val="85000"/>
                    <a:lumOff val="15000"/>
                  </a:schemeClr>
                </a:solidFill>
              </a:rPr>
              <a:t>littéraire</a:t>
            </a:r>
            <a:r>
              <a:rPr lang="en-US" sz="3600" dirty="0">
                <a:solidFill>
                  <a:schemeClr val="tx1">
                    <a:lumMod val="85000"/>
                    <a:lumOff val="15000"/>
                  </a:schemeClr>
                </a:solidFill>
              </a:rPr>
              <a:t> avec Facebook, par la </a:t>
            </a:r>
            <a:r>
              <a:rPr lang="en-US" sz="3600" dirty="0" err="1">
                <a:solidFill>
                  <a:schemeClr val="tx1">
                    <a:lumMod val="85000"/>
                    <a:lumOff val="15000"/>
                  </a:schemeClr>
                </a:solidFill>
              </a:rPr>
              <a:t>professeure</a:t>
            </a:r>
            <a:r>
              <a:rPr lang="en-US" sz="3600" dirty="0">
                <a:solidFill>
                  <a:schemeClr val="tx1">
                    <a:lumMod val="85000"/>
                    <a:lumOff val="15000"/>
                  </a:schemeClr>
                </a:solidFill>
              </a:rPr>
              <a:t> de </a:t>
            </a:r>
            <a:r>
              <a:rPr lang="en-US" sz="3600" dirty="0" err="1">
                <a:solidFill>
                  <a:schemeClr val="tx1">
                    <a:lumMod val="85000"/>
                    <a:lumOff val="15000"/>
                  </a:schemeClr>
                </a:solidFill>
              </a:rPr>
              <a:t>français</a:t>
            </a:r>
            <a:r>
              <a:rPr lang="en-US" sz="3600" dirty="0">
                <a:solidFill>
                  <a:schemeClr val="tx1">
                    <a:lumMod val="85000"/>
                    <a:lumOff val="15000"/>
                  </a:schemeClr>
                </a:solidFill>
              </a:rPr>
              <a:t> </a:t>
            </a:r>
            <a:r>
              <a:rPr lang="en-US" sz="3600" dirty="0" err="1">
                <a:solidFill>
                  <a:schemeClr val="tx1">
                    <a:lumMod val="85000"/>
                    <a:lumOff val="15000"/>
                  </a:schemeClr>
                </a:solidFill>
              </a:rPr>
              <a:t>Fançoise</a:t>
            </a:r>
            <a:r>
              <a:rPr lang="en-US" sz="3600" dirty="0">
                <a:solidFill>
                  <a:schemeClr val="tx1">
                    <a:lumMod val="85000"/>
                    <a:lumOff val="15000"/>
                  </a:schemeClr>
                </a:solidFill>
              </a:rPr>
              <a:t> </a:t>
            </a:r>
            <a:r>
              <a:rPr lang="en-US" sz="3600" dirty="0" err="1">
                <a:solidFill>
                  <a:schemeClr val="tx1">
                    <a:lumMod val="85000"/>
                    <a:lumOff val="15000"/>
                  </a:schemeClr>
                </a:solidFill>
              </a:rPr>
              <a:t>Cahen</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4186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BDF5650A-DA0B-FF4E-A0A7-BB22E4136E08}"/>
              </a:ext>
            </a:extLst>
          </p:cNvPr>
          <p:cNvGraphicFramePr>
            <a:graphicFrameLocks noGrp="1"/>
          </p:cNvGraphicFramePr>
          <p:nvPr>
            <p:ph idx="1"/>
            <p:extLst>
              <p:ext uri="{D42A27DB-BD31-4B8C-83A1-F6EECF244321}">
                <p14:modId xmlns:p14="http://schemas.microsoft.com/office/powerpoint/2010/main" val="2084097476"/>
              </p:ext>
            </p:extLst>
          </p:nvPr>
        </p:nvGraphicFramePr>
        <p:xfrm>
          <a:off x="438955" y="1"/>
          <a:ext cx="10515600"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5767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4082D72-0DDB-FF46-B9B9-C3BE5C369B94}"/>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kern="1200">
                <a:solidFill>
                  <a:srgbClr val="FFFFFF"/>
                </a:solidFill>
                <a:latin typeface="+mj-lt"/>
                <a:ea typeface="+mj-ea"/>
                <a:cs typeface="+mj-cs"/>
              </a:rPr>
              <a:t>Écriture « transmédia »</a:t>
            </a: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Espace réservé du contenu 4" descr="Une image contenant texte, tableau noir&#10;&#10;&#10;&#10;Description générée automatiquement">
            <a:extLst>
              <a:ext uri="{FF2B5EF4-FFF2-40B4-BE49-F238E27FC236}">
                <a16:creationId xmlns:a16="http://schemas.microsoft.com/office/drawing/2014/main" id="{F503909F-4A01-EF41-A343-8CEB3B7F1E26}"/>
              </a:ext>
            </a:extLst>
          </p:cNvPr>
          <p:cNvPicPr>
            <a:picLocks noGrp="1" noChangeAspect="1"/>
          </p:cNvPicPr>
          <p:nvPr>
            <p:ph idx="1"/>
          </p:nvPr>
        </p:nvPicPr>
        <p:blipFill>
          <a:blip r:embed="rId3"/>
          <a:stretch>
            <a:fillRect/>
          </a:stretch>
        </p:blipFill>
        <p:spPr>
          <a:xfrm>
            <a:off x="5519601" y="492573"/>
            <a:ext cx="5821986" cy="5880796"/>
          </a:xfrm>
          <a:prstGeom prst="rect">
            <a:avLst/>
          </a:prstGeom>
        </p:spPr>
      </p:pic>
    </p:spTree>
    <p:extLst>
      <p:ext uri="{BB962C8B-B14F-4D97-AF65-F5344CB8AC3E}">
        <p14:creationId xmlns:p14="http://schemas.microsoft.com/office/powerpoint/2010/main" val="4091070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descr="Une image contenant intérieur, mur, homme, personne&#10;&#10;&#10;&#10;Description générée automatiquement">
            <a:extLst>
              <a:ext uri="{FF2B5EF4-FFF2-40B4-BE49-F238E27FC236}">
                <a16:creationId xmlns:a16="http://schemas.microsoft.com/office/drawing/2014/main" id="{A29227E3-D1B8-CE41-9F91-D9298F9C2136}"/>
              </a:ext>
            </a:extLst>
          </p:cNvPr>
          <p:cNvPicPr>
            <a:picLocks noGrp="1" noChangeAspect="1"/>
          </p:cNvPicPr>
          <p:nvPr>
            <p:ph idx="1"/>
          </p:nvPr>
        </p:nvPicPr>
        <p:blipFill rotWithShape="1">
          <a:blip r:embed="rId3"/>
          <a:srcRect t="1316"/>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BD4BD7B-3BD6-3E48-B7B6-CDC6799DA78B}"/>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hlinkClick r:id="rId4"/>
              </a:rPr>
              <a:t>Polar transmédia</a:t>
            </a:r>
            <a:endParaRPr lang="en-US" sz="3600" b="1">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96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59557F-8F63-3F4F-9AEF-02DD9F62BCE4}"/>
              </a:ext>
            </a:extLst>
          </p:cNvPr>
          <p:cNvSpPr>
            <a:spLocks noGrp="1"/>
          </p:cNvSpPr>
          <p:nvPr>
            <p:ph type="title"/>
          </p:nvPr>
        </p:nvSpPr>
        <p:spPr>
          <a:xfrm>
            <a:off x="838200" y="365125"/>
            <a:ext cx="4981734" cy="1212315"/>
          </a:xfrm>
        </p:spPr>
        <p:txBody>
          <a:bodyPr anchor="b">
            <a:normAutofit/>
          </a:bodyPr>
          <a:lstStyle/>
          <a:p>
            <a:r>
              <a:rPr lang="fr-FR" sz="4000"/>
              <a:t>Jenkins : définition du transmédia storytelling</a:t>
            </a:r>
          </a:p>
        </p:txBody>
      </p:sp>
      <p:cxnSp>
        <p:nvCxnSpPr>
          <p:cNvPr id="29" name="Straight Connector 14">
            <a:extLst>
              <a:ext uri="{FF2B5EF4-FFF2-40B4-BE49-F238E27FC236}">
                <a16:creationId xmlns:a16="http://schemas.microsoft.com/office/drawing/2014/main" id="{B2D13A27-BA7B-4AC1-BAF1-72B149620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08782" y="1701532"/>
            <a:ext cx="4572000" cy="0"/>
          </a:xfrm>
          <a:prstGeom prst="line">
            <a:avLst/>
          </a:prstGeom>
          <a:ln w="19050">
            <a:solidFill>
              <a:srgbClr val="752765"/>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62B0C733-976A-6142-9388-E054B8534F37}"/>
              </a:ext>
            </a:extLst>
          </p:cNvPr>
          <p:cNvSpPr>
            <a:spLocks noGrp="1"/>
          </p:cNvSpPr>
          <p:nvPr>
            <p:ph idx="1"/>
          </p:nvPr>
        </p:nvSpPr>
        <p:spPr>
          <a:xfrm>
            <a:off x="838200" y="1863969"/>
            <a:ext cx="4981734" cy="4312994"/>
          </a:xfrm>
        </p:spPr>
        <p:txBody>
          <a:bodyPr>
            <a:normAutofit/>
          </a:bodyPr>
          <a:lstStyle/>
          <a:p>
            <a:pPr marL="0" indent="0">
              <a:buClr>
                <a:srgbClr val="752765"/>
              </a:buClr>
              <a:buNone/>
            </a:pPr>
            <a:r>
              <a:rPr lang="fr-FR" sz="3200" dirty="0"/>
              <a:t>« Un processus dans lequel les éléments d'une fiction sont dispersés sur diverses plateformes médiatiques dans le but de créer une expérience de divertissement coordonnée et unifiée »</a:t>
            </a:r>
          </a:p>
          <a:p>
            <a:pPr>
              <a:buClr>
                <a:srgbClr val="752765"/>
              </a:buClr>
            </a:pPr>
            <a:endParaRPr lang="fr-FR" sz="2000" dirty="0"/>
          </a:p>
        </p:txBody>
      </p:sp>
      <p:sp>
        <p:nvSpPr>
          <p:cNvPr id="30" name="Rectangle 16">
            <a:extLst>
              <a:ext uri="{FF2B5EF4-FFF2-40B4-BE49-F238E27FC236}">
                <a16:creationId xmlns:a16="http://schemas.microsoft.com/office/drawing/2014/main" id="{11313EAB-AFBD-44FC-B96C-9C9A7416E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752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8">
            <a:extLst>
              <a:ext uri="{FF2B5EF4-FFF2-40B4-BE49-F238E27FC236}">
                <a16:creationId xmlns:a16="http://schemas.microsoft.com/office/drawing/2014/main" id="{EA279C60-B3AB-4994-BBA4-00CB99B2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0677" y="485775"/>
            <a:ext cx="2203222" cy="28627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descr="Une image contenant texte, livre&#10;&#10;&#10;&#10;Description générée automatiquement">
            <a:extLst>
              <a:ext uri="{FF2B5EF4-FFF2-40B4-BE49-F238E27FC236}">
                <a16:creationId xmlns:a16="http://schemas.microsoft.com/office/drawing/2014/main" id="{B99151B1-917E-0045-9094-F13F28A81C0F}"/>
              </a:ext>
            </a:extLst>
          </p:cNvPr>
          <p:cNvPicPr>
            <a:picLocks noChangeAspect="1"/>
          </p:cNvPicPr>
          <p:nvPr/>
        </p:nvPicPr>
        <p:blipFill>
          <a:blip r:embed="rId3"/>
          <a:stretch>
            <a:fillRect/>
          </a:stretch>
        </p:blipFill>
        <p:spPr>
          <a:xfrm>
            <a:off x="6715643" y="650711"/>
            <a:ext cx="1883664" cy="2528408"/>
          </a:xfrm>
          <a:prstGeom prst="rect">
            <a:avLst/>
          </a:prstGeom>
        </p:spPr>
      </p:pic>
      <p:sp>
        <p:nvSpPr>
          <p:cNvPr id="32" name="Rectangle 20">
            <a:extLst>
              <a:ext uri="{FF2B5EF4-FFF2-40B4-BE49-F238E27FC236}">
                <a16:creationId xmlns:a16="http://schemas.microsoft.com/office/drawing/2014/main" id="{480C5C28-3276-4497-8BC1-366BAD074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46169" y="481265"/>
            <a:ext cx="2212848" cy="1880508"/>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2">
            <a:extLst>
              <a:ext uri="{FF2B5EF4-FFF2-40B4-BE49-F238E27FC236}">
                <a16:creationId xmlns:a16="http://schemas.microsoft.com/office/drawing/2014/main" id="{5256CDE3-F9C5-4283-AD5F-6148D5AD8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51051" y="3509435"/>
            <a:ext cx="2212848" cy="2857076"/>
          </a:xfrm>
          <a:prstGeom prst="rect">
            <a:avLst/>
          </a:prstGeom>
          <a:solidFill>
            <a:srgbClr val="00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4">
            <a:extLst>
              <a:ext uri="{FF2B5EF4-FFF2-40B4-BE49-F238E27FC236}">
                <a16:creationId xmlns:a16="http://schemas.microsoft.com/office/drawing/2014/main" id="{F79976EB-B5B0-40FD-ABF3-AD6041BA5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3561" y="2514599"/>
            <a:ext cx="2783884" cy="38519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capture d’écran&#10;&#10;&#10;&#10;Description générée automatiquement">
            <a:extLst>
              <a:ext uri="{FF2B5EF4-FFF2-40B4-BE49-F238E27FC236}">
                <a16:creationId xmlns:a16="http://schemas.microsoft.com/office/drawing/2014/main" id="{E0B1EBEE-2646-5F4A-B67A-E7ACC7C50E8C}"/>
              </a:ext>
            </a:extLst>
          </p:cNvPr>
          <p:cNvPicPr>
            <a:picLocks noChangeAspect="1"/>
          </p:cNvPicPr>
          <p:nvPr/>
        </p:nvPicPr>
        <p:blipFill>
          <a:blip r:embed="rId4"/>
          <a:stretch>
            <a:fillRect/>
          </a:stretch>
        </p:blipFill>
        <p:spPr>
          <a:xfrm>
            <a:off x="9105635" y="2703716"/>
            <a:ext cx="2459736" cy="3452261"/>
          </a:xfrm>
          <a:prstGeom prst="rect">
            <a:avLst/>
          </a:prstGeom>
        </p:spPr>
      </p:pic>
    </p:spTree>
    <p:extLst>
      <p:ext uri="{BB962C8B-B14F-4D97-AF65-F5344CB8AC3E}">
        <p14:creationId xmlns:p14="http://schemas.microsoft.com/office/powerpoint/2010/main" val="3326293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BD6031F-0BC6-BE44-869F-2F48B6F14A75}"/>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dirty="0">
                <a:solidFill>
                  <a:srgbClr val="FFFFFF"/>
                </a:solidFill>
              </a:rPr>
              <a:t>Wattpad : fan fictions</a:t>
            </a:r>
          </a:p>
        </p:txBody>
      </p:sp>
      <p:pic>
        <p:nvPicPr>
          <p:cNvPr id="9" name="Image 8" descr="Une image contenant capture d’écran&#10;&#10;&#10;&#10;Description générée automatiquement">
            <a:extLst>
              <a:ext uri="{FF2B5EF4-FFF2-40B4-BE49-F238E27FC236}">
                <a16:creationId xmlns:a16="http://schemas.microsoft.com/office/drawing/2014/main" id="{9BF8FAEF-951C-E549-8ACC-56B2CB563DE2}"/>
              </a:ext>
            </a:extLst>
          </p:cNvPr>
          <p:cNvPicPr>
            <a:picLocks noChangeAspect="1"/>
          </p:cNvPicPr>
          <p:nvPr/>
        </p:nvPicPr>
        <p:blipFill>
          <a:blip r:embed="rId3"/>
          <a:stretch>
            <a:fillRect/>
          </a:stretch>
        </p:blipFill>
        <p:spPr>
          <a:xfrm>
            <a:off x="8481154" y="1419355"/>
            <a:ext cx="3425609" cy="2183825"/>
          </a:xfrm>
          <a:prstGeom prst="rect">
            <a:avLst/>
          </a:prstGeom>
        </p:spPr>
      </p:pic>
      <p:pic>
        <p:nvPicPr>
          <p:cNvPr id="7" name="Image 6" descr="Une image contenant capture d’écran&#10;&#10;&#10;&#10;Description générée automatiquement">
            <a:extLst>
              <a:ext uri="{FF2B5EF4-FFF2-40B4-BE49-F238E27FC236}">
                <a16:creationId xmlns:a16="http://schemas.microsoft.com/office/drawing/2014/main" id="{7974A51B-3D75-D843-8AA8-0A94D7914A3A}"/>
              </a:ext>
            </a:extLst>
          </p:cNvPr>
          <p:cNvPicPr>
            <a:picLocks noChangeAspect="1"/>
          </p:cNvPicPr>
          <p:nvPr/>
        </p:nvPicPr>
        <p:blipFill>
          <a:blip r:embed="rId4"/>
          <a:stretch>
            <a:fillRect/>
          </a:stretch>
        </p:blipFill>
        <p:spPr>
          <a:xfrm>
            <a:off x="4385729" y="1388135"/>
            <a:ext cx="3433324" cy="1836828"/>
          </a:xfrm>
          <a:prstGeom prst="rect">
            <a:avLst/>
          </a:prstGeom>
        </p:spPr>
      </p:pic>
      <p:cxnSp>
        <p:nvCxnSpPr>
          <p:cNvPr id="18" name="Straight Connector 17">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Espace réservé du contenu 4" descr="Une image contenant capture d’écran&#10;&#10;&#10;&#10;Description générée automatiquement">
            <a:extLst>
              <a:ext uri="{FF2B5EF4-FFF2-40B4-BE49-F238E27FC236}">
                <a16:creationId xmlns:a16="http://schemas.microsoft.com/office/drawing/2014/main" id="{26AB367B-7B19-D74B-9984-CD4BFC80EA11}"/>
              </a:ext>
            </a:extLst>
          </p:cNvPr>
          <p:cNvPicPr>
            <a:picLocks noGrp="1" noChangeAspect="1"/>
          </p:cNvPicPr>
          <p:nvPr>
            <p:ph idx="1"/>
          </p:nvPr>
        </p:nvPicPr>
        <p:blipFill>
          <a:blip r:embed="rId5"/>
          <a:stretch>
            <a:fillRect/>
          </a:stretch>
        </p:blipFill>
        <p:spPr>
          <a:xfrm>
            <a:off x="283542" y="1639539"/>
            <a:ext cx="3423916" cy="2208425"/>
          </a:xfrm>
          <a:prstGeom prst="rect">
            <a:avLst/>
          </a:prstGeom>
        </p:spPr>
      </p:pic>
      <p:cxnSp>
        <p:nvCxnSpPr>
          <p:cNvPr id="20" name="Straight Connector 19">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635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062AA5-F189-6848-B0B6-7131B476109B}"/>
              </a:ext>
            </a:extLst>
          </p:cNvPr>
          <p:cNvSpPr>
            <a:spLocks noGrp="1"/>
          </p:cNvSpPr>
          <p:nvPr>
            <p:ph type="title"/>
          </p:nvPr>
        </p:nvSpPr>
        <p:spPr/>
        <p:txBody>
          <a:bodyPr/>
          <a:lstStyle/>
          <a:p>
            <a:r>
              <a:rPr lang="fr-FR" dirty="0"/>
              <a:t>Des sites pour trouver des œuvres de littérature numérique</a:t>
            </a:r>
          </a:p>
        </p:txBody>
      </p:sp>
      <p:sp>
        <p:nvSpPr>
          <p:cNvPr id="3" name="Espace réservé du contenu 2">
            <a:extLst>
              <a:ext uri="{FF2B5EF4-FFF2-40B4-BE49-F238E27FC236}">
                <a16:creationId xmlns:a16="http://schemas.microsoft.com/office/drawing/2014/main" id="{4F58E3C4-CFDB-834B-B53C-4A43024C7C00}"/>
              </a:ext>
            </a:extLst>
          </p:cNvPr>
          <p:cNvSpPr>
            <a:spLocks noGrp="1"/>
          </p:cNvSpPr>
          <p:nvPr>
            <p:ph idx="1"/>
          </p:nvPr>
        </p:nvSpPr>
        <p:spPr/>
        <p:txBody>
          <a:bodyPr>
            <a:normAutofit/>
          </a:bodyPr>
          <a:lstStyle/>
          <a:p>
            <a:r>
              <a:rPr lang="fr-FR" sz="4400" dirty="0">
                <a:hlinkClick r:id="rId3"/>
              </a:rPr>
              <a:t>http://revuebleuorange.org/</a:t>
            </a:r>
            <a:endParaRPr lang="fr-FR" sz="4400" dirty="0"/>
          </a:p>
          <a:p>
            <a:r>
              <a:rPr lang="fr-FR" sz="4400" dirty="0">
                <a:hlinkClick r:id="rId4"/>
              </a:rPr>
              <a:t>http://archiverlepresent.org/</a:t>
            </a:r>
            <a:endParaRPr lang="fr-FR" sz="4400" dirty="0"/>
          </a:p>
          <a:p>
            <a:r>
              <a:rPr lang="fr-FR" sz="4400" dirty="0">
                <a:hlinkClick r:id="rId5"/>
              </a:rPr>
              <a:t>https://eliterature.org/</a:t>
            </a:r>
            <a:endParaRPr lang="fr-FR" sz="4400" dirty="0"/>
          </a:p>
          <a:p>
            <a:r>
              <a:rPr lang="fr-FR" sz="4400" dirty="0">
                <a:hlinkClick r:id="rId6"/>
              </a:rPr>
              <a:t>https://</a:t>
            </a:r>
            <a:r>
              <a:rPr lang="fr-FR" sz="4400" dirty="0" err="1">
                <a:hlinkClick r:id="rId6"/>
              </a:rPr>
              <a:t>futurlivre.fr</a:t>
            </a:r>
            <a:r>
              <a:rPr lang="fr-FR" sz="4400" dirty="0">
                <a:hlinkClick r:id="rId6"/>
              </a:rPr>
              <a:t>/</a:t>
            </a:r>
            <a:endParaRPr lang="fr-FR" sz="4400" dirty="0"/>
          </a:p>
        </p:txBody>
      </p:sp>
    </p:spTree>
    <p:extLst>
      <p:ext uri="{BB962C8B-B14F-4D97-AF65-F5344CB8AC3E}">
        <p14:creationId xmlns:p14="http://schemas.microsoft.com/office/powerpoint/2010/main" val="3800081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1E32E7-EC90-FD44-BF01-81A7F0838D09}"/>
              </a:ext>
            </a:extLst>
          </p:cNvPr>
          <p:cNvSpPr>
            <a:spLocks noGrp="1"/>
          </p:cNvSpPr>
          <p:nvPr>
            <p:ph type="title"/>
          </p:nvPr>
        </p:nvSpPr>
        <p:spPr>
          <a:xfrm>
            <a:off x="804673" y="3320859"/>
            <a:ext cx="4524973" cy="2076333"/>
          </a:xfrm>
        </p:spPr>
        <p:txBody>
          <a:bodyPr vert="horz" lIns="91440" tIns="45720" rIns="91440" bIns="45720" rtlCol="0" anchor="t">
            <a:normAutofit fontScale="90000"/>
          </a:bodyPr>
          <a:lstStyle/>
          <a:p>
            <a:r>
              <a:rPr lang="en-US" sz="4800" dirty="0" err="1"/>
              <a:t>L’écriture</a:t>
            </a:r>
            <a:r>
              <a:rPr lang="en-US" sz="4800" dirty="0"/>
              <a:t> </a:t>
            </a:r>
            <a:r>
              <a:rPr lang="en-US" sz="4800" dirty="0" err="1"/>
              <a:t>numérique</a:t>
            </a:r>
            <a:r>
              <a:rPr lang="en-US" sz="4800" dirty="0"/>
              <a:t> : </a:t>
            </a:r>
            <a:r>
              <a:rPr lang="en-US" sz="4800" dirty="0" err="1"/>
              <a:t>une</a:t>
            </a:r>
            <a:r>
              <a:rPr lang="en-US" sz="4800" dirty="0"/>
              <a:t> </a:t>
            </a:r>
            <a:r>
              <a:rPr lang="en-US" sz="4800" dirty="0" err="1"/>
              <a:t>écriture</a:t>
            </a:r>
            <a:r>
              <a:rPr lang="en-US" sz="4800" dirty="0"/>
              <a:t> sous </a:t>
            </a:r>
            <a:r>
              <a:rPr lang="en-US" sz="4800" dirty="0" err="1"/>
              <a:t>contraintes</a:t>
            </a:r>
            <a:endParaRPr lang="en-US" sz="4800" dirty="0"/>
          </a:p>
        </p:txBody>
      </p:sp>
      <p:sp>
        <p:nvSpPr>
          <p:cNvPr id="10" name="Freeform: Shape 9">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Espace réservé du contenu 4" descr="Une image contenant machine à écrire, objet, intérieur&#10;&#10;&#10;&#10;Description générée automatiquement">
            <a:extLst>
              <a:ext uri="{FF2B5EF4-FFF2-40B4-BE49-F238E27FC236}">
                <a16:creationId xmlns:a16="http://schemas.microsoft.com/office/drawing/2014/main" id="{A239F058-26EA-4242-B1E8-523BA077ABC7}"/>
              </a:ext>
            </a:extLst>
          </p:cNvPr>
          <p:cNvPicPr>
            <a:picLocks noGrp="1" noChangeAspect="1"/>
          </p:cNvPicPr>
          <p:nvPr>
            <p:ph idx="1"/>
          </p:nvPr>
        </p:nvPicPr>
        <p:blipFill rotWithShape="1">
          <a:blip r:embed="rId3"/>
          <a:srcRect l="902" r="3062" b="-1"/>
          <a:stretch/>
        </p:blipFill>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1748623036"/>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DA386AF6-F15B-2749-864D-526AA51F469D}"/>
              </a:ext>
            </a:extLst>
          </p:cNvPr>
          <p:cNvSpPr>
            <a:spLocks noGrp="1"/>
          </p:cNvSpPr>
          <p:nvPr>
            <p:ph type="title"/>
          </p:nvPr>
        </p:nvSpPr>
        <p:spPr>
          <a:xfrm>
            <a:off x="833002" y="448253"/>
            <a:ext cx="10520702" cy="1325563"/>
          </a:xfrm>
        </p:spPr>
        <p:txBody>
          <a:bodyPr>
            <a:normAutofit/>
          </a:bodyPr>
          <a:lstStyle/>
          <a:p>
            <a:r>
              <a:rPr lang="fr-FR" dirty="0"/>
              <a:t>Concept d’</a:t>
            </a:r>
            <a:r>
              <a:rPr lang="fr-FR" dirty="0" err="1"/>
              <a:t>architextes</a:t>
            </a:r>
            <a:r>
              <a:rPr lang="fr-FR" dirty="0"/>
              <a:t> </a:t>
            </a:r>
            <a:r>
              <a:rPr lang="fr-FR" sz="3600" dirty="0"/>
              <a:t>(Jeanneret, </a:t>
            </a:r>
            <a:r>
              <a:rPr lang="fr-FR" sz="3600" dirty="0" err="1"/>
              <a:t>Souchier</a:t>
            </a:r>
            <a:r>
              <a:rPr lang="fr-FR" sz="3600" dirty="0"/>
              <a:t>, 2005)</a:t>
            </a:r>
            <a:endParaRPr lang="fr-FR" dirty="0"/>
          </a:p>
        </p:txBody>
      </p:sp>
      <p:sp>
        <p:nvSpPr>
          <p:cNvPr id="3" name="Espace réservé du contenu 2">
            <a:extLst>
              <a:ext uri="{FF2B5EF4-FFF2-40B4-BE49-F238E27FC236}">
                <a16:creationId xmlns:a16="http://schemas.microsoft.com/office/drawing/2014/main" id="{5A77AD80-8B07-6645-976B-554EA1865AB0}"/>
              </a:ext>
            </a:extLst>
          </p:cNvPr>
          <p:cNvSpPr>
            <a:spLocks noGrp="1"/>
          </p:cNvSpPr>
          <p:nvPr>
            <p:ph idx="1"/>
          </p:nvPr>
        </p:nvSpPr>
        <p:spPr>
          <a:xfrm>
            <a:off x="755847" y="1773816"/>
            <a:ext cx="4081530" cy="3985155"/>
          </a:xfrm>
        </p:spPr>
        <p:txBody>
          <a:bodyPr>
            <a:normAutofit/>
          </a:bodyPr>
          <a:lstStyle/>
          <a:p>
            <a:r>
              <a:rPr lang="fr-FR" sz="3200" dirty="0"/>
              <a:t>Toute écriture s’inscrit dans des dispositifs et des formats qui écrivent nos pratiques</a:t>
            </a:r>
          </a:p>
        </p:txBody>
      </p:sp>
      <p:pic>
        <p:nvPicPr>
          <p:cNvPr id="5" name="Image 4" descr="Une image contenant capture d’écran&#10;&#10;&#10;&#10;Description générée automatiquement">
            <a:extLst>
              <a:ext uri="{FF2B5EF4-FFF2-40B4-BE49-F238E27FC236}">
                <a16:creationId xmlns:a16="http://schemas.microsoft.com/office/drawing/2014/main" id="{2DA69247-56E5-5244-931B-8F7EFB73D667}"/>
              </a:ext>
            </a:extLst>
          </p:cNvPr>
          <p:cNvPicPr>
            <a:picLocks noChangeAspect="1"/>
          </p:cNvPicPr>
          <p:nvPr/>
        </p:nvPicPr>
        <p:blipFill>
          <a:blip r:embed="rId3"/>
          <a:stretch>
            <a:fillRect/>
          </a:stretch>
        </p:blipFill>
        <p:spPr>
          <a:xfrm>
            <a:off x="5678680" y="1643927"/>
            <a:ext cx="6134226" cy="2637716"/>
          </a:xfrm>
          <a:prstGeom prst="rect">
            <a:avLst/>
          </a:prstGeom>
        </p:spPr>
      </p:pic>
      <p:sp>
        <p:nvSpPr>
          <p:cNvPr id="6" name="Rectangle 5">
            <a:extLst>
              <a:ext uri="{FF2B5EF4-FFF2-40B4-BE49-F238E27FC236}">
                <a16:creationId xmlns:a16="http://schemas.microsoft.com/office/drawing/2014/main" id="{5B4479D9-83E0-2942-89A3-E253AE8F3C05}"/>
              </a:ext>
            </a:extLst>
          </p:cNvPr>
          <p:cNvSpPr/>
          <p:nvPr/>
        </p:nvSpPr>
        <p:spPr>
          <a:xfrm>
            <a:off x="578048" y="4281643"/>
            <a:ext cx="4936067" cy="1477328"/>
          </a:xfrm>
          <a:prstGeom prst="rect">
            <a:avLst/>
          </a:prstGeom>
        </p:spPr>
        <p:txBody>
          <a:bodyPr wrap="square">
            <a:spAutoFit/>
          </a:bodyPr>
          <a:lstStyle/>
          <a:p>
            <a:r>
              <a:rPr lang="fr-FR" b="1" dirty="0"/>
              <a:t>Exemple de Powerpoint : La présentation est divisée en diapositives, chacune étant structurée selon une mise en forme contraignante et/ou des modèles (</a:t>
            </a:r>
            <a:r>
              <a:rPr lang="fr-FR" b="1" i="1" dirty="0" err="1"/>
              <a:t>templates</a:t>
            </a:r>
            <a:r>
              <a:rPr lang="fr-FR" b="1" dirty="0"/>
              <a:t>) qui évitent de partir d'une page blanche. </a:t>
            </a:r>
          </a:p>
        </p:txBody>
      </p:sp>
      <p:sp>
        <p:nvSpPr>
          <p:cNvPr id="7" name="Rectangle 6">
            <a:extLst>
              <a:ext uri="{FF2B5EF4-FFF2-40B4-BE49-F238E27FC236}">
                <a16:creationId xmlns:a16="http://schemas.microsoft.com/office/drawing/2014/main" id="{125BBE5D-B0EF-EA47-BE8D-29543DDA570B}"/>
              </a:ext>
            </a:extLst>
          </p:cNvPr>
          <p:cNvSpPr/>
          <p:nvPr/>
        </p:nvSpPr>
        <p:spPr>
          <a:xfrm>
            <a:off x="5641859" y="4554159"/>
            <a:ext cx="6096000" cy="2031325"/>
          </a:xfrm>
          <a:prstGeom prst="rect">
            <a:avLst/>
          </a:prstGeom>
        </p:spPr>
        <p:txBody>
          <a:bodyPr>
            <a:spAutoFit/>
          </a:bodyPr>
          <a:lstStyle/>
          <a:p>
            <a:r>
              <a:rPr lang="fr-FR" dirty="0"/>
              <a:t>« Le texte du roman court de page en page, celui de la presse se découpe en portions de pages, celui de la présentation Powerpoint s'inscrit strictement dans la </a:t>
            </a:r>
            <a:r>
              <a:rPr lang="fr-FR" b="1" dirty="0"/>
              <a:t>succession des </a:t>
            </a:r>
            <a:r>
              <a:rPr lang="fr-FR" b="1" dirty="0" err="1"/>
              <a:t>pages-écrans</a:t>
            </a:r>
            <a:r>
              <a:rPr lang="fr-FR" dirty="0"/>
              <a:t>. Un propos ne peut pas déborder sur l'écran suivant, sauf au prix de son redécoupage lui permettant d'occuper une nouvelle unité </a:t>
            </a:r>
            <a:r>
              <a:rPr lang="fr-FR" i="1" dirty="0"/>
              <a:t>slide</a:t>
            </a:r>
            <a:r>
              <a:rPr lang="fr-FR" dirty="0"/>
              <a:t> tout en restant dans le même sujet » (</a:t>
            </a:r>
            <a:r>
              <a:rPr lang="fr-FR" dirty="0">
                <a:hlinkClick r:id="rId4" tooltip="TARDY Cécile, JEANNERET Yves, HAMARD Julien (Infobulle)">
                  <a:extLst>
                    <a:ext uri="{A12FA001-AC4F-418D-AE19-62706E023703}">
                      <ahyp:hlinkClr xmlns:ahyp="http://schemas.microsoft.com/office/drawing/2018/hyperlinkcolor" val="tx"/>
                    </a:ext>
                  </a:extLst>
                </a:hlinkClick>
              </a:rPr>
              <a:t>Tardy et Jeanneret</a:t>
            </a:r>
            <a:r>
              <a:rPr lang="fr-FR" dirty="0"/>
              <a:t>, p. 155).</a:t>
            </a:r>
          </a:p>
        </p:txBody>
      </p:sp>
    </p:spTree>
    <p:extLst>
      <p:ext uri="{BB962C8B-B14F-4D97-AF65-F5344CB8AC3E}">
        <p14:creationId xmlns:p14="http://schemas.microsoft.com/office/powerpoint/2010/main" val="3319991183"/>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Matérialités de la lecture numérique</a:t>
            </a:r>
          </a:p>
        </p:txBody>
      </p:sp>
      <p:sp>
        <p:nvSpPr>
          <p:cNvPr id="3" name="Espace réservé du contenu 2"/>
          <p:cNvSpPr>
            <a:spLocks noGrp="1"/>
          </p:cNvSpPr>
          <p:nvPr>
            <p:ph idx="1"/>
          </p:nvPr>
        </p:nvSpPr>
        <p:spPr/>
        <p:txBody>
          <a:bodyPr>
            <a:normAutofit fontScale="77500" lnSpcReduction="20000"/>
          </a:bodyPr>
          <a:lstStyle/>
          <a:p>
            <a:r>
              <a:rPr lang="fr-FR" sz="4000" dirty="0"/>
              <a:t>Les textes manipulables et animés sur support numérique ne sont pas que des textes à lire mais aussi des textes à regarder et à manipuler !</a:t>
            </a:r>
          </a:p>
          <a:p>
            <a:endParaRPr lang="fr-FR" sz="4000" dirty="0"/>
          </a:p>
          <a:p>
            <a:r>
              <a:rPr lang="fr-FR" sz="4000" dirty="0"/>
              <a:t>Lorsqu’un lecteur lit un mot sur support numérique, il perçoit en même temps son affichage sur un écran rétro éclairé, sa forme graphique, son animation et sa </a:t>
            </a:r>
            <a:r>
              <a:rPr lang="fr-FR" sz="4000" dirty="0" err="1"/>
              <a:t>manipulabilité</a:t>
            </a:r>
            <a:r>
              <a:rPr lang="fr-FR" sz="4000" dirty="0"/>
              <a:t>, sa position dans le texte, et sur la page-écran</a:t>
            </a:r>
            <a:r>
              <a:rPr lang="fr-FR" dirty="0"/>
              <a:t>. </a:t>
            </a:r>
          </a:p>
          <a:p>
            <a:endParaRPr lang="fr-FR" dirty="0"/>
          </a:p>
          <a:p>
            <a:r>
              <a:rPr lang="fr-FR" dirty="0"/>
              <a:t>« L’énonciation éditoriale dans les écrits d’écran » (Jeanneret, </a:t>
            </a:r>
            <a:r>
              <a:rPr lang="fr-FR" dirty="0" err="1"/>
              <a:t>Souchier</a:t>
            </a:r>
            <a:r>
              <a:rPr lang="fr-FR" dirty="0"/>
              <a:t>, 2005)</a:t>
            </a:r>
          </a:p>
          <a:p>
            <a:endParaRPr lang="fr-FR" dirty="0"/>
          </a:p>
        </p:txBody>
      </p:sp>
    </p:spTree>
    <p:extLst>
      <p:ext uri="{BB962C8B-B14F-4D97-AF65-F5344CB8AC3E}">
        <p14:creationId xmlns:p14="http://schemas.microsoft.com/office/powerpoint/2010/main" val="1183802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7FF834-B204-4967-8D47-8BB36EAF0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F780A22D-61EA-43E3-BD94-3E39CF902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4D310B97-7BD6-DA45-9999-3FEF9113FB5B}"/>
              </a:ext>
            </a:extLst>
          </p:cNvPr>
          <p:cNvSpPr>
            <a:spLocks noGrp="1"/>
          </p:cNvSpPr>
          <p:nvPr>
            <p:ph type="title"/>
          </p:nvPr>
        </p:nvSpPr>
        <p:spPr>
          <a:xfrm>
            <a:off x="2021633" y="4380912"/>
            <a:ext cx="8148734" cy="1069270"/>
          </a:xfrm>
          <a:solidFill>
            <a:srgbClr val="FFFFFF"/>
          </a:solidFill>
          <a:ln w="31750" cap="sq">
            <a:solidFill>
              <a:srgbClr val="5E5E52"/>
            </a:solidFill>
            <a:miter lim="800000"/>
          </a:ln>
        </p:spPr>
        <p:txBody>
          <a:bodyPr>
            <a:normAutofit/>
          </a:bodyPr>
          <a:lstStyle/>
          <a:p>
            <a:pPr algn="ctr"/>
            <a:endParaRPr lang="fr-FR" sz="3600">
              <a:solidFill>
                <a:srgbClr val="262626"/>
              </a:solidFill>
            </a:endParaRPr>
          </a:p>
        </p:txBody>
      </p:sp>
      <p:pic>
        <p:nvPicPr>
          <p:cNvPr id="5" name="Image 4">
            <a:extLst>
              <a:ext uri="{FF2B5EF4-FFF2-40B4-BE49-F238E27FC236}">
                <a16:creationId xmlns:a16="http://schemas.microsoft.com/office/drawing/2014/main" id="{A5863D12-9D32-0641-8EB8-B039BD6C4319}"/>
              </a:ext>
            </a:extLst>
          </p:cNvPr>
          <p:cNvPicPr>
            <a:picLocks noChangeAspect="1"/>
          </p:cNvPicPr>
          <p:nvPr/>
        </p:nvPicPr>
        <p:blipFill>
          <a:blip r:embed="rId3"/>
          <a:stretch>
            <a:fillRect/>
          </a:stretch>
        </p:blipFill>
        <p:spPr>
          <a:xfrm>
            <a:off x="971267" y="1450226"/>
            <a:ext cx="10249464" cy="1998643"/>
          </a:xfrm>
          <a:prstGeom prst="rect">
            <a:avLst/>
          </a:prstGeom>
        </p:spPr>
      </p:pic>
      <p:sp>
        <p:nvSpPr>
          <p:cNvPr id="3" name="Espace réservé du contenu 2">
            <a:extLst>
              <a:ext uri="{FF2B5EF4-FFF2-40B4-BE49-F238E27FC236}">
                <a16:creationId xmlns:a16="http://schemas.microsoft.com/office/drawing/2014/main" id="{37821731-BF15-F446-A5DC-A4D2757CC6E9}"/>
              </a:ext>
            </a:extLst>
          </p:cNvPr>
          <p:cNvSpPr>
            <a:spLocks noGrp="1"/>
          </p:cNvSpPr>
          <p:nvPr>
            <p:ph idx="1"/>
          </p:nvPr>
        </p:nvSpPr>
        <p:spPr>
          <a:xfrm>
            <a:off x="2231136" y="5542925"/>
            <a:ext cx="7729728" cy="768975"/>
          </a:xfrm>
        </p:spPr>
        <p:txBody>
          <a:bodyPr>
            <a:normAutofit/>
          </a:bodyPr>
          <a:lstStyle/>
          <a:p>
            <a:pPr algn="ctr"/>
            <a:endParaRPr lang="fr-FR" sz="1800">
              <a:solidFill>
                <a:schemeClr val="bg1"/>
              </a:solidFill>
            </a:endParaRPr>
          </a:p>
          <a:p>
            <a:pPr algn="ctr"/>
            <a:endParaRPr lang="fr-FR" sz="1800">
              <a:solidFill>
                <a:schemeClr val="bg1"/>
              </a:solidFill>
            </a:endParaRPr>
          </a:p>
        </p:txBody>
      </p:sp>
    </p:spTree>
    <p:extLst>
      <p:ext uri="{BB962C8B-B14F-4D97-AF65-F5344CB8AC3E}">
        <p14:creationId xmlns:p14="http://schemas.microsoft.com/office/powerpoint/2010/main" val="1188491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AFE88A-819E-B941-8D79-15BF102B86F8}"/>
              </a:ext>
            </a:extLst>
          </p:cNvPr>
          <p:cNvSpPr>
            <a:spLocks noGrp="1"/>
          </p:cNvSpPr>
          <p:nvPr>
            <p:ph type="title"/>
          </p:nvPr>
        </p:nvSpPr>
        <p:spPr/>
        <p:txBody>
          <a:bodyPr/>
          <a:lstStyle/>
          <a:p>
            <a:r>
              <a:rPr lang="fr-FR" dirty="0"/>
              <a:t>Évaluation pour le 11 janvier </a:t>
            </a:r>
          </a:p>
        </p:txBody>
      </p:sp>
      <p:sp>
        <p:nvSpPr>
          <p:cNvPr id="3" name="Espace réservé du contenu 2">
            <a:extLst>
              <a:ext uri="{FF2B5EF4-FFF2-40B4-BE49-F238E27FC236}">
                <a16:creationId xmlns:a16="http://schemas.microsoft.com/office/drawing/2014/main" id="{1E57DC75-D087-2E4E-9F63-D66AFC527501}"/>
              </a:ext>
            </a:extLst>
          </p:cNvPr>
          <p:cNvSpPr>
            <a:spLocks noGrp="1"/>
          </p:cNvSpPr>
          <p:nvPr>
            <p:ph idx="1"/>
          </p:nvPr>
        </p:nvSpPr>
        <p:spPr>
          <a:xfrm>
            <a:off x="838200" y="1690688"/>
            <a:ext cx="10515600" cy="4486275"/>
          </a:xfrm>
        </p:spPr>
        <p:txBody>
          <a:bodyPr>
            <a:normAutofit fontScale="92500"/>
          </a:bodyPr>
          <a:lstStyle/>
          <a:p>
            <a:pPr marL="0" indent="0">
              <a:buNone/>
            </a:pPr>
            <a:r>
              <a:rPr lang="fr-FR" b="1" dirty="0"/>
              <a:t>1) En binôme</a:t>
            </a:r>
          </a:p>
          <a:p>
            <a:pPr marL="0" indent="0">
              <a:buNone/>
            </a:pPr>
            <a:r>
              <a:rPr lang="fr-FR" b="1" dirty="0"/>
              <a:t>I</a:t>
            </a:r>
            <a:r>
              <a:rPr lang="fr-FR" dirty="0"/>
              <a:t>maginer une activité pédagogique que vous pourriez mener en classe autour de l’écriture numérique. L’idée est bien de prendre l’écriture numérique comme </a:t>
            </a:r>
            <a:r>
              <a:rPr lang="fr-FR" b="1" dirty="0"/>
              <a:t>objet</a:t>
            </a:r>
            <a:r>
              <a:rPr lang="fr-FR" dirty="0"/>
              <a:t> </a:t>
            </a:r>
            <a:r>
              <a:rPr lang="fr-FR" b="1" dirty="0"/>
              <a:t>d’enseignement</a:t>
            </a:r>
            <a:r>
              <a:rPr lang="fr-FR" dirty="0"/>
              <a:t> (et non comme un simple outil au service d’un enseignement). Il faudra inclure dans votre réflexion la notion d’</a:t>
            </a:r>
            <a:r>
              <a:rPr lang="fr-FR" dirty="0" err="1"/>
              <a:t>architexte</a:t>
            </a:r>
            <a:r>
              <a:rPr lang="fr-FR" dirty="0"/>
              <a:t> évoquée dans le cours. Vous pouvez présenter cette activité sous forme de schéma, carte mentale ou de texte écrit.</a:t>
            </a:r>
          </a:p>
          <a:p>
            <a:pPr marL="0" indent="0">
              <a:buNone/>
            </a:pPr>
            <a:r>
              <a:rPr lang="fr-FR" b="1" dirty="0"/>
              <a:t>2) Individuel</a:t>
            </a:r>
          </a:p>
          <a:p>
            <a:pPr marL="0" indent="0">
              <a:buNone/>
            </a:pPr>
            <a:r>
              <a:rPr lang="fr-FR" dirty="0"/>
              <a:t>Vous rédigerez une note de synthèse à partir d’un article écrit par l’un des chercheurs cités dans ce cours. Vous pouvez aussi la présenter sous la forme qui vous convient le mieux : note écrite (1 page), carte mentale, schéma…</a:t>
            </a:r>
          </a:p>
          <a:p>
            <a:pPr marL="0" indent="0">
              <a:buNone/>
            </a:pPr>
            <a:endParaRPr lang="fr-FR" dirty="0"/>
          </a:p>
        </p:txBody>
      </p:sp>
    </p:spTree>
    <p:extLst>
      <p:ext uri="{BB962C8B-B14F-4D97-AF65-F5344CB8AC3E}">
        <p14:creationId xmlns:p14="http://schemas.microsoft.com/office/powerpoint/2010/main" val="1282422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 6" descr="Une image contenant personne, intérieur, portable, assis&#10;&#10;&#10;&#10;Description générée automatiquement">
            <a:extLst>
              <a:ext uri="{FF2B5EF4-FFF2-40B4-BE49-F238E27FC236}">
                <a16:creationId xmlns:a16="http://schemas.microsoft.com/office/drawing/2014/main" id="{AEC83D1A-F161-7842-9EE5-25FC1961D793}"/>
              </a:ext>
            </a:extLst>
          </p:cNvPr>
          <p:cNvPicPr>
            <a:picLocks noChangeAspect="1"/>
          </p:cNvPicPr>
          <p:nvPr/>
        </p:nvPicPr>
        <p:blipFill rotWithShape="1">
          <a:blip r:embed="rId3">
            <a:alphaModFix/>
            <a:extLst/>
          </a:blip>
          <a:srcRect l="13387" r="629" b="-1"/>
          <a:stretch/>
        </p:blipFill>
        <p:spPr>
          <a:xfrm>
            <a:off x="6083786" y="-168318"/>
            <a:ext cx="6261330" cy="3932313"/>
          </a:xfrm>
          <a:prstGeom prst="rect">
            <a:avLst/>
          </a:prstGeom>
          <a:effectLst>
            <a:softEdge rad="533400"/>
          </a:effectLst>
        </p:spPr>
      </p:pic>
      <p:pic>
        <p:nvPicPr>
          <p:cNvPr id="5" name="Image 4" descr="Une image contenant intérieur&#10;&#10;&#10;&#10;Description générée automatiquement">
            <a:extLst>
              <a:ext uri="{FF2B5EF4-FFF2-40B4-BE49-F238E27FC236}">
                <a16:creationId xmlns:a16="http://schemas.microsoft.com/office/drawing/2014/main" id="{169E4464-0C66-C944-B742-7BF967F09A28}"/>
              </a:ext>
            </a:extLst>
          </p:cNvPr>
          <p:cNvPicPr>
            <a:picLocks noChangeAspect="1"/>
          </p:cNvPicPr>
          <p:nvPr/>
        </p:nvPicPr>
        <p:blipFill rotWithShape="1">
          <a:blip r:embed="rId4"/>
          <a:srcRect l="3974" r="13187"/>
          <a:stretch/>
        </p:blipFill>
        <p:spPr>
          <a:xfrm>
            <a:off x="6089904" y="2487168"/>
            <a:ext cx="6263640" cy="4215384"/>
          </a:xfrm>
          <a:prstGeom prst="rect">
            <a:avLst/>
          </a:prstGeom>
          <a:effectLst>
            <a:softEdge rad="533400"/>
          </a:effectLst>
        </p:spPr>
      </p:pic>
      <p:pic>
        <p:nvPicPr>
          <p:cNvPr id="12" name="Picture 11">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4F2CF8FB-3D74-2849-9E5B-80162BAD82FB}"/>
              </a:ext>
            </a:extLst>
          </p:cNvPr>
          <p:cNvSpPr>
            <a:spLocks noGrp="1"/>
          </p:cNvSpPr>
          <p:nvPr>
            <p:ph type="title"/>
          </p:nvPr>
        </p:nvSpPr>
        <p:spPr>
          <a:xfrm>
            <a:off x="598935" y="399329"/>
            <a:ext cx="6806417" cy="1311664"/>
          </a:xfrm>
        </p:spPr>
        <p:txBody>
          <a:bodyPr>
            <a:normAutofit/>
          </a:bodyPr>
          <a:lstStyle/>
          <a:p>
            <a:r>
              <a:rPr lang="fr-FR" sz="2400" dirty="0">
                <a:solidFill>
                  <a:srgbClr val="000000"/>
                </a:solidFill>
              </a:rPr>
              <a:t>Émergence des « </a:t>
            </a:r>
            <a:r>
              <a:rPr lang="fr-FR" sz="2400" dirty="0" err="1">
                <a:solidFill>
                  <a:srgbClr val="000000"/>
                </a:solidFill>
              </a:rPr>
              <a:t>techno-cultures</a:t>
            </a:r>
            <a:r>
              <a:rPr lang="fr-FR" sz="2400" dirty="0">
                <a:solidFill>
                  <a:srgbClr val="000000"/>
                </a:solidFill>
              </a:rPr>
              <a:t> » juvéniles</a:t>
            </a:r>
          </a:p>
        </p:txBody>
      </p:sp>
      <p:sp>
        <p:nvSpPr>
          <p:cNvPr id="3" name="Espace réservé du contenu 2">
            <a:extLst>
              <a:ext uri="{FF2B5EF4-FFF2-40B4-BE49-F238E27FC236}">
                <a16:creationId xmlns:a16="http://schemas.microsoft.com/office/drawing/2014/main" id="{FE02F2A5-0FCB-7043-97C8-E812A12B36B2}"/>
              </a:ext>
            </a:extLst>
          </p:cNvPr>
          <p:cNvSpPr>
            <a:spLocks noGrp="1"/>
          </p:cNvSpPr>
          <p:nvPr>
            <p:ph idx="1"/>
          </p:nvPr>
        </p:nvSpPr>
        <p:spPr>
          <a:xfrm>
            <a:off x="598935" y="1643211"/>
            <a:ext cx="5879138" cy="3462024"/>
          </a:xfrm>
        </p:spPr>
        <p:txBody>
          <a:bodyPr anchor="ctr">
            <a:noAutofit/>
          </a:bodyPr>
          <a:lstStyle/>
          <a:p>
            <a:r>
              <a:rPr lang="fr-FR" sz="1800" dirty="0">
                <a:solidFill>
                  <a:srgbClr val="000000"/>
                </a:solidFill>
              </a:rPr>
              <a:t>Un régime culturel dans lequel les technologies jouent un rôle majeur, que ce soit dans les répertoires culturels ou dans l’édiction de normes et de représentations qui irriguent l’ensemble des loisirs (y compris non technologiques).</a:t>
            </a:r>
          </a:p>
          <a:p>
            <a:r>
              <a:rPr lang="fr-FR" sz="1800" dirty="0">
                <a:solidFill>
                  <a:srgbClr val="000000"/>
                </a:solidFill>
              </a:rPr>
              <a:t>Idée aussi qu’on serait passé des « œuvres » aux « contenus » culturels, avec un changement de « régime temporel » : accélération du temps des œuvres et des contenus (rapidité de circulation, </a:t>
            </a:r>
            <a:r>
              <a:rPr lang="fr-FR" sz="1800" dirty="0" err="1">
                <a:solidFill>
                  <a:srgbClr val="000000"/>
                </a:solidFill>
              </a:rPr>
              <a:t>éphémérité</a:t>
            </a:r>
            <a:r>
              <a:rPr lang="fr-FR" sz="1800" dirty="0">
                <a:solidFill>
                  <a:srgbClr val="000000"/>
                </a:solidFill>
              </a:rPr>
              <a:t>), ce qui entraîne accélération du temps des enfants et des adolescents</a:t>
            </a:r>
          </a:p>
          <a:p>
            <a:r>
              <a:rPr lang="fr-FR" sz="1800" dirty="0"/>
              <a:t>On consomme ce qu’on veut quand on veut : usages en mobilité, </a:t>
            </a:r>
            <a:r>
              <a:rPr lang="fr-FR" sz="1800" dirty="0" err="1"/>
              <a:t>polyactivité</a:t>
            </a:r>
            <a:r>
              <a:rPr lang="fr-FR" sz="1800" dirty="0"/>
              <a:t>, brouillage des frontières entre vie privé et vie scolaire</a:t>
            </a:r>
            <a:endParaRPr lang="fr-FR" sz="1800" dirty="0">
              <a:solidFill>
                <a:srgbClr val="000000"/>
              </a:solidFill>
            </a:endParaRPr>
          </a:p>
        </p:txBody>
      </p:sp>
      <p:sp>
        <p:nvSpPr>
          <p:cNvPr id="4" name="Rectangle 3">
            <a:extLst>
              <a:ext uri="{FF2B5EF4-FFF2-40B4-BE49-F238E27FC236}">
                <a16:creationId xmlns:a16="http://schemas.microsoft.com/office/drawing/2014/main" id="{2496CF7E-4AB0-0A42-8DA9-FA1BFFFD1981}"/>
              </a:ext>
            </a:extLst>
          </p:cNvPr>
          <p:cNvSpPr/>
          <p:nvPr/>
        </p:nvSpPr>
        <p:spPr>
          <a:xfrm>
            <a:off x="497983" y="5504564"/>
            <a:ext cx="6417972" cy="954107"/>
          </a:xfrm>
          <a:prstGeom prst="rect">
            <a:avLst/>
          </a:prstGeom>
        </p:spPr>
        <p:txBody>
          <a:bodyPr wrap="square">
            <a:spAutoFit/>
          </a:bodyPr>
          <a:lstStyle/>
          <a:p>
            <a:r>
              <a:rPr lang="fr-FR" sz="1400" b="1" dirty="0">
                <a:solidFill>
                  <a:srgbClr val="000000"/>
                </a:solidFill>
              </a:rPr>
              <a:t>Sylvie Octobre</a:t>
            </a:r>
            <a:r>
              <a:rPr lang="fr-FR" sz="1400" dirty="0">
                <a:solidFill>
                  <a:srgbClr val="000000"/>
                </a:solidFill>
              </a:rPr>
              <a:t>, « L’enfant et les </a:t>
            </a:r>
            <a:r>
              <a:rPr lang="fr-FR" sz="1400" dirty="0" err="1">
                <a:solidFill>
                  <a:srgbClr val="000000"/>
                </a:solidFill>
              </a:rPr>
              <a:t>techno-cultures</a:t>
            </a:r>
            <a:r>
              <a:rPr lang="fr-FR" sz="1400" dirty="0">
                <a:solidFill>
                  <a:srgbClr val="000000"/>
                </a:solidFill>
              </a:rPr>
              <a:t> : mutations culturelles et transformations sociales », </a:t>
            </a:r>
            <a:r>
              <a:rPr lang="fr-FR" sz="1400" i="1" dirty="0">
                <a:solidFill>
                  <a:srgbClr val="000000"/>
                </a:solidFill>
              </a:rPr>
              <a:t>Pratiques</a:t>
            </a:r>
            <a:r>
              <a:rPr lang="fr-FR" sz="1400" dirty="0">
                <a:solidFill>
                  <a:srgbClr val="000000"/>
                </a:solidFill>
              </a:rPr>
              <a:t> [En ligne], 175-176 | 2017, mis en ligne le 22 décembre 2017, consulté le 11 novembre 2018. URL : http://</a:t>
            </a:r>
            <a:r>
              <a:rPr lang="fr-FR" sz="1400" dirty="0" err="1">
                <a:solidFill>
                  <a:srgbClr val="000000"/>
                </a:solidFill>
              </a:rPr>
              <a:t>journals.openedition.org</a:t>
            </a:r>
            <a:r>
              <a:rPr lang="fr-FR" sz="1400" dirty="0">
                <a:solidFill>
                  <a:srgbClr val="000000"/>
                </a:solidFill>
              </a:rPr>
              <a:t>/pratiques/3554 ; DOI : 10.4000/pratiques.3554</a:t>
            </a:r>
          </a:p>
        </p:txBody>
      </p:sp>
    </p:spTree>
    <p:extLst>
      <p:ext uri="{BB962C8B-B14F-4D97-AF65-F5344CB8AC3E}">
        <p14:creationId xmlns:p14="http://schemas.microsoft.com/office/powerpoint/2010/main" val="1035634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333B1-AA2C-6844-A183-87ABA1ACFD6B}"/>
              </a:ext>
            </a:extLst>
          </p:cNvPr>
          <p:cNvSpPr>
            <a:spLocks noGrp="1"/>
          </p:cNvSpPr>
          <p:nvPr>
            <p:ph type="title"/>
          </p:nvPr>
        </p:nvSpPr>
        <p:spPr/>
        <p:txBody>
          <a:bodyPr/>
          <a:lstStyle/>
          <a:p>
            <a:r>
              <a:rPr lang="fr-FR" dirty="0"/>
              <a:t>12 décembre : exercice hyperlien</a:t>
            </a:r>
          </a:p>
        </p:txBody>
      </p:sp>
      <p:sp>
        <p:nvSpPr>
          <p:cNvPr id="3" name="Espace réservé du contenu 2">
            <a:extLst>
              <a:ext uri="{FF2B5EF4-FFF2-40B4-BE49-F238E27FC236}">
                <a16:creationId xmlns:a16="http://schemas.microsoft.com/office/drawing/2014/main" id="{52D3399A-9B68-604D-8DE3-7EC086B3782B}"/>
              </a:ext>
            </a:extLst>
          </p:cNvPr>
          <p:cNvSpPr>
            <a:spLocks noGrp="1"/>
          </p:cNvSpPr>
          <p:nvPr>
            <p:ph idx="1"/>
          </p:nvPr>
        </p:nvSpPr>
        <p:spPr/>
        <p:txBody>
          <a:bodyPr/>
          <a:lstStyle/>
          <a:p>
            <a:r>
              <a:rPr lang="fr-FR" dirty="0"/>
              <a:t>Hyperlien : analyse hyperlien, qu’est-ce que c’</a:t>
            </a:r>
            <a:r>
              <a:rPr lang="fr-FR" dirty="0" err="1"/>
              <a:t>eest</a:t>
            </a:r>
            <a:r>
              <a:rPr lang="fr-FR" dirty="0"/>
              <a:t> à partir exemples.</a:t>
            </a:r>
          </a:p>
        </p:txBody>
      </p:sp>
    </p:spTree>
    <p:extLst>
      <p:ext uri="{BB962C8B-B14F-4D97-AF65-F5344CB8AC3E}">
        <p14:creationId xmlns:p14="http://schemas.microsoft.com/office/powerpoint/2010/main" val="297281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5" descr="Une image contenant capture d’écran&#10;&#10;&#10;&#10;Description générée automatiquement">
            <a:extLst>
              <a:ext uri="{FF2B5EF4-FFF2-40B4-BE49-F238E27FC236}">
                <a16:creationId xmlns:a16="http://schemas.microsoft.com/office/drawing/2014/main" id="{EC0F3CF3-DC0A-834C-A5E3-0F57C958A35B}"/>
              </a:ext>
            </a:extLst>
          </p:cNvPr>
          <p:cNvPicPr>
            <a:picLocks noChangeAspect="1"/>
          </p:cNvPicPr>
          <p:nvPr/>
        </p:nvPicPr>
        <p:blipFill rotWithShape="1">
          <a:blip r:embed="rId3"/>
          <a:srcRect t="2954" r="32930" b="6138"/>
          <a:stretch/>
        </p:blipFill>
        <p:spPr>
          <a:xfrm>
            <a:off x="20" y="10"/>
            <a:ext cx="12191980" cy="6857990"/>
          </a:xfrm>
          <a:prstGeom prst="rect">
            <a:avLst/>
          </a:prstGeom>
        </p:spPr>
      </p:pic>
      <p:sp>
        <p:nvSpPr>
          <p:cNvPr id="11" name="Freeform: Shape 10">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0CE25C43-8E6D-B145-9790-B65E454DB39E}"/>
              </a:ext>
            </a:extLst>
          </p:cNvPr>
          <p:cNvSpPr>
            <a:spLocks noGrp="1"/>
          </p:cNvSpPr>
          <p:nvPr>
            <p:ph type="title"/>
          </p:nvPr>
        </p:nvSpPr>
        <p:spPr>
          <a:xfrm>
            <a:off x="750242" y="632990"/>
            <a:ext cx="4062643" cy="1043409"/>
          </a:xfrm>
        </p:spPr>
        <p:txBody>
          <a:bodyPr>
            <a:normAutofit/>
          </a:bodyPr>
          <a:lstStyle/>
          <a:p>
            <a:r>
              <a:rPr lang="fr-FR" sz="2800">
                <a:hlinkClick r:id="rId4"/>
              </a:rPr>
              <a:t>Sociologie du like </a:t>
            </a:r>
            <a:r>
              <a:rPr lang="fr-FR" sz="2800"/>
              <a:t>et l’individualisme expressif</a:t>
            </a:r>
          </a:p>
        </p:txBody>
      </p:sp>
      <p:sp>
        <p:nvSpPr>
          <p:cNvPr id="3" name="Espace réservé du contenu 2">
            <a:extLst>
              <a:ext uri="{FF2B5EF4-FFF2-40B4-BE49-F238E27FC236}">
                <a16:creationId xmlns:a16="http://schemas.microsoft.com/office/drawing/2014/main" id="{F52FEEA9-4A24-A14E-BCCD-65D9EB8FAA3B}"/>
              </a:ext>
            </a:extLst>
          </p:cNvPr>
          <p:cNvSpPr>
            <a:spLocks noGrp="1"/>
          </p:cNvSpPr>
          <p:nvPr>
            <p:ph idx="1"/>
          </p:nvPr>
        </p:nvSpPr>
        <p:spPr>
          <a:xfrm>
            <a:off x="520242" y="1774372"/>
            <a:ext cx="4062642" cy="3880566"/>
          </a:xfrm>
        </p:spPr>
        <p:txBody>
          <a:bodyPr anchor="t">
            <a:normAutofit/>
          </a:bodyPr>
          <a:lstStyle/>
          <a:p>
            <a:r>
              <a:rPr lang="fr-FR" sz="2000" dirty="0"/>
              <a:t>Des écritures en mobilités chez les jeunes : naissance d’une « culture mob ».</a:t>
            </a:r>
          </a:p>
          <a:p>
            <a:r>
              <a:rPr lang="fr-FR" sz="2000" dirty="0"/>
              <a:t>La « culture mob » révèle de nouveaux modes d’expression : partager qui l’on est (ou l’on voudrait être</a:t>
            </a:r>
            <a:r>
              <a:rPr lang="fr-FR" sz="2000" u="sng" dirty="0"/>
              <a:t>)</a:t>
            </a:r>
            <a:r>
              <a:rPr lang="fr-FR" sz="2000" dirty="0"/>
              <a:t>.</a:t>
            </a:r>
          </a:p>
          <a:p>
            <a:r>
              <a:rPr lang="fr-FR" sz="2000" dirty="0"/>
              <a:t>Les contenus culturels servent à la </a:t>
            </a:r>
            <a:r>
              <a:rPr lang="fr-FR" sz="2000" b="1" dirty="0"/>
              <a:t>mise en scène de soi.</a:t>
            </a:r>
            <a:endParaRPr lang="fr-FR" sz="2000" dirty="0"/>
          </a:p>
          <a:p>
            <a:r>
              <a:rPr lang="fr-FR" sz="2000" dirty="0"/>
              <a:t>Les jeunes ne sont plus seulement consommateurs, mais également producteurs et faiseurs de médias.</a:t>
            </a:r>
          </a:p>
          <a:p>
            <a:endParaRPr lang="fr-FR" sz="1500" dirty="0"/>
          </a:p>
          <a:p>
            <a:endParaRPr lang="fr-FR" sz="1500" dirty="0"/>
          </a:p>
        </p:txBody>
      </p:sp>
    </p:spTree>
    <p:extLst>
      <p:ext uri="{BB962C8B-B14F-4D97-AF65-F5344CB8AC3E}">
        <p14:creationId xmlns:p14="http://schemas.microsoft.com/office/powerpoint/2010/main" val="3807116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710D0D-7516-5748-A3F2-5F623FFCF066}"/>
              </a:ext>
            </a:extLst>
          </p:cNvPr>
          <p:cNvSpPr>
            <a:spLocks noGrp="1"/>
          </p:cNvSpPr>
          <p:nvPr>
            <p:ph type="title"/>
          </p:nvPr>
        </p:nvSpPr>
        <p:spPr>
          <a:xfrm>
            <a:off x="5100824" y="685800"/>
            <a:ext cx="6176776" cy="1485900"/>
          </a:xfrm>
        </p:spPr>
        <p:txBody>
          <a:bodyPr>
            <a:normAutofit/>
          </a:bodyPr>
          <a:lstStyle/>
          <a:p>
            <a:r>
              <a:rPr lang="fr-FR"/>
              <a:t>La place prépondérante des images</a:t>
            </a:r>
            <a:endParaRPr lang="fr-FR" dirty="0"/>
          </a:p>
        </p:txBody>
      </p:sp>
      <p:pic>
        <p:nvPicPr>
          <p:cNvPr id="4" name="Image 3">
            <a:extLst>
              <a:ext uri="{FF2B5EF4-FFF2-40B4-BE49-F238E27FC236}">
                <a16:creationId xmlns:a16="http://schemas.microsoft.com/office/drawing/2014/main" id="{5EB24B26-DB52-1B4E-8CDF-0598163681C5}"/>
              </a:ext>
            </a:extLst>
          </p:cNvPr>
          <p:cNvPicPr>
            <a:picLocks noChangeAspect="1"/>
          </p:cNvPicPr>
          <p:nvPr/>
        </p:nvPicPr>
        <p:blipFill rotWithShape="1">
          <a:blip r:embed="rId3"/>
          <a:srcRect r="2" b="3174"/>
          <a:stretch/>
        </p:blipFill>
        <p:spPr>
          <a:xfrm>
            <a:off x="550215" y="1609130"/>
            <a:ext cx="3273116" cy="5132448"/>
          </a:xfrm>
          <a:prstGeom prst="rect">
            <a:avLst/>
          </a:prstGeom>
        </p:spPr>
      </p:pic>
      <p:sp>
        <p:nvSpPr>
          <p:cNvPr id="3" name="Espace réservé du contenu 2">
            <a:extLst>
              <a:ext uri="{FF2B5EF4-FFF2-40B4-BE49-F238E27FC236}">
                <a16:creationId xmlns:a16="http://schemas.microsoft.com/office/drawing/2014/main" id="{BA3F1AEA-3A69-424F-AAC5-51606B271D2F}"/>
              </a:ext>
            </a:extLst>
          </p:cNvPr>
          <p:cNvSpPr>
            <a:spLocks noGrp="1"/>
          </p:cNvSpPr>
          <p:nvPr>
            <p:ph idx="1"/>
          </p:nvPr>
        </p:nvSpPr>
        <p:spPr>
          <a:xfrm>
            <a:off x="5100824" y="2286000"/>
            <a:ext cx="6176776" cy="3581400"/>
          </a:xfrm>
        </p:spPr>
        <p:txBody>
          <a:bodyPr>
            <a:normAutofit fontScale="77500" lnSpcReduction="20000"/>
          </a:bodyPr>
          <a:lstStyle/>
          <a:p>
            <a:r>
              <a:rPr lang="fr-FR" dirty="0"/>
              <a:t>Développement d’une culture de l’image, notamment par le biais du smartphone</a:t>
            </a:r>
          </a:p>
          <a:p>
            <a:r>
              <a:rPr lang="fr-FR" dirty="0"/>
              <a:t>Un nouvel espace de créativité et d’’expression, selon la sociologue Laurence Allard qui parle de « mises en scène de soi »</a:t>
            </a:r>
          </a:p>
          <a:p>
            <a:r>
              <a:rPr lang="fr-FR" dirty="0"/>
              <a:t>« L’idée est d’être dans le </a:t>
            </a:r>
            <a:r>
              <a:rPr lang="fr-FR" i="1" dirty="0"/>
              <a:t>full </a:t>
            </a:r>
            <a:r>
              <a:rPr lang="fr-FR" i="1" dirty="0" err="1"/>
              <a:t>drama</a:t>
            </a:r>
            <a:r>
              <a:rPr lang="fr-FR" dirty="0"/>
              <a:t>, c’est-à-dire de dramatiser une situation quotidienne assez banale, parce qu’il y a cette logique d’enfermement dans la chambre ou à l’école. Avec les outils connectés, il y a cette idée de théâtralisation de soi et de mise en scènes de soi. »  </a:t>
            </a:r>
          </a:p>
          <a:p>
            <a:pPr marL="0" indent="0">
              <a:buNone/>
            </a:pPr>
            <a:r>
              <a:rPr lang="fr-FR" sz="1600" dirty="0"/>
              <a:t>(</a:t>
            </a:r>
            <a:r>
              <a:rPr lang="fr-FR" sz="1600" dirty="0">
                <a:hlinkClick r:id="rId4" tooltip="https://ici.radio-canada.ca/premiere/emissions/la-sphere/segments/entrevue/71824/snapchat-selfie-codes-jeunes-appli-numerique-laurence-allard"/>
              </a:rPr>
              <a:t>"Snapchat, une application beaucoup plus sociale que narcissique", itv émission La Sphère, Radio Canada, 12 mai 2018</a:t>
            </a:r>
            <a:r>
              <a:rPr lang="fr-FR" sz="1600" dirty="0"/>
              <a:t>)</a:t>
            </a:r>
          </a:p>
          <a:p>
            <a:endParaRPr lang="fr-FR" dirty="0"/>
          </a:p>
          <a:p>
            <a:endParaRPr lang="fr-FR" dirty="0"/>
          </a:p>
        </p:txBody>
      </p:sp>
      <p:sp>
        <p:nvSpPr>
          <p:cNvPr id="10" name="Rectangle 9">
            <a:extLst>
              <a:ext uri="{FF2B5EF4-FFF2-40B4-BE49-F238E27FC236}">
                <a16:creationId xmlns:a16="http://schemas.microsoft.com/office/drawing/2014/main" id="{A33A4365-F413-DF4D-82DD-FF1A9389CF23}"/>
              </a:ext>
            </a:extLst>
          </p:cNvPr>
          <p:cNvSpPr/>
          <p:nvPr/>
        </p:nvSpPr>
        <p:spPr>
          <a:xfrm>
            <a:off x="5100824" y="5867400"/>
            <a:ext cx="6096000" cy="461665"/>
          </a:xfrm>
          <a:prstGeom prst="rect">
            <a:avLst/>
          </a:prstGeom>
        </p:spPr>
        <p:txBody>
          <a:bodyPr>
            <a:spAutoFit/>
          </a:bodyPr>
          <a:lstStyle/>
          <a:p>
            <a:r>
              <a:rPr lang="fr-FR" sz="1200" dirty="0"/>
              <a:t>Pour aller plus loin, regarder la conférence de la sociologue Laurence Allard. « Le </a:t>
            </a:r>
            <a:r>
              <a:rPr lang="fr-FR" sz="1200" dirty="0" err="1"/>
              <a:t>mobtexte</a:t>
            </a:r>
            <a:r>
              <a:rPr lang="fr-FR" sz="1200" dirty="0"/>
              <a:t> qui remplace l’hypertexte » https://</a:t>
            </a:r>
            <a:r>
              <a:rPr lang="fr-FR" sz="1200" dirty="0" err="1"/>
              <a:t>www.youtube.com</a:t>
            </a:r>
            <a:r>
              <a:rPr lang="fr-FR" sz="1200" dirty="0"/>
              <a:t>/</a:t>
            </a:r>
            <a:r>
              <a:rPr lang="fr-FR" sz="1200" dirty="0" err="1"/>
              <a:t>watch?v</a:t>
            </a:r>
            <a:r>
              <a:rPr lang="fr-FR" sz="1200" dirty="0"/>
              <a:t>=</a:t>
            </a:r>
            <a:r>
              <a:rPr lang="fr-FR" sz="1200" dirty="0" err="1"/>
              <a:t>QFCbutzltZk</a:t>
            </a:r>
            <a:endParaRPr lang="fr-FR" sz="1200" dirty="0"/>
          </a:p>
        </p:txBody>
      </p:sp>
      <p:sp>
        <p:nvSpPr>
          <p:cNvPr id="5" name="ZoneTexte 4">
            <a:extLst>
              <a:ext uri="{FF2B5EF4-FFF2-40B4-BE49-F238E27FC236}">
                <a16:creationId xmlns:a16="http://schemas.microsoft.com/office/drawing/2014/main" id="{25713DF8-AC76-7C46-BD5A-C99744E02C60}"/>
              </a:ext>
            </a:extLst>
          </p:cNvPr>
          <p:cNvSpPr txBox="1"/>
          <p:nvPr/>
        </p:nvSpPr>
        <p:spPr>
          <a:xfrm>
            <a:off x="846413" y="427121"/>
            <a:ext cx="2670048" cy="923330"/>
          </a:xfrm>
          <a:prstGeom prst="rect">
            <a:avLst/>
          </a:prstGeom>
          <a:noFill/>
        </p:spPr>
        <p:txBody>
          <a:bodyPr wrap="square" rtlCol="0">
            <a:spAutoFit/>
          </a:bodyPr>
          <a:lstStyle/>
          <a:p>
            <a:r>
              <a:rPr lang="fr-FR" dirty="0"/>
              <a:t>Le </a:t>
            </a:r>
            <a:r>
              <a:rPr lang="fr-FR" dirty="0" err="1"/>
              <a:t>mobtexte</a:t>
            </a:r>
            <a:r>
              <a:rPr lang="fr-FR" dirty="0"/>
              <a:t>, créativité ordinaire des échanges numériques?</a:t>
            </a:r>
          </a:p>
        </p:txBody>
      </p:sp>
    </p:spTree>
    <p:extLst>
      <p:ext uri="{BB962C8B-B14F-4D97-AF65-F5344CB8AC3E}">
        <p14:creationId xmlns:p14="http://schemas.microsoft.com/office/powerpoint/2010/main" val="81369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descr="Une image contenant équipement électronique, intérieur, personne, téléphone&#10;&#10;&#10;&#10;Description générée automatiquement">
            <a:extLst>
              <a:ext uri="{FF2B5EF4-FFF2-40B4-BE49-F238E27FC236}">
                <a16:creationId xmlns:a16="http://schemas.microsoft.com/office/drawing/2014/main" id="{1F29D97E-78E8-E74F-9EE9-10AA67BA6188}"/>
              </a:ext>
            </a:extLst>
          </p:cNvPr>
          <p:cNvPicPr>
            <a:picLocks noGrp="1" noChangeAspect="1"/>
          </p:cNvPicPr>
          <p:nvPr>
            <p:ph idx="1"/>
          </p:nvPr>
        </p:nvPicPr>
        <p:blipFill rotWithShape="1">
          <a:blip r:embed="rId3"/>
          <a:srcRect t="517" b="798"/>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310CC91-AA55-0B44-89A9-A3927BE7F060}"/>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300" dirty="0">
                <a:solidFill>
                  <a:schemeClr val="tx1">
                    <a:lumMod val="85000"/>
                    <a:lumOff val="15000"/>
                  </a:schemeClr>
                </a:solidFill>
                <a:hlinkClick r:id="rId4"/>
              </a:rPr>
              <a:t>Des </a:t>
            </a:r>
            <a:r>
              <a:rPr lang="en-US" sz="3300" dirty="0" err="1">
                <a:solidFill>
                  <a:schemeClr val="tx1">
                    <a:lumMod val="85000"/>
                    <a:lumOff val="15000"/>
                  </a:schemeClr>
                </a:solidFill>
                <a:hlinkClick r:id="rId4"/>
              </a:rPr>
              <a:t>histoires</a:t>
            </a:r>
            <a:r>
              <a:rPr lang="en-US" sz="3300" dirty="0">
                <a:solidFill>
                  <a:schemeClr val="tx1">
                    <a:lumMod val="85000"/>
                    <a:lumOff val="15000"/>
                  </a:schemeClr>
                </a:solidFill>
                <a:hlinkClick r:id="rId4"/>
              </a:rPr>
              <a:t> </a:t>
            </a:r>
            <a:r>
              <a:rPr lang="en-US" sz="3300" dirty="0" err="1">
                <a:solidFill>
                  <a:schemeClr val="tx1">
                    <a:lumMod val="85000"/>
                    <a:lumOff val="15000"/>
                  </a:schemeClr>
                </a:solidFill>
                <a:hlinkClick r:id="rId4"/>
              </a:rPr>
              <a:t>créées</a:t>
            </a:r>
            <a:r>
              <a:rPr lang="en-US" sz="3300" dirty="0">
                <a:solidFill>
                  <a:schemeClr val="tx1">
                    <a:lumMod val="85000"/>
                    <a:lumOff val="15000"/>
                  </a:schemeClr>
                </a:solidFill>
                <a:hlinkClick r:id="rId4"/>
              </a:rPr>
              <a:t> </a:t>
            </a:r>
            <a:r>
              <a:rPr lang="en-US" sz="3300" dirty="0" err="1">
                <a:solidFill>
                  <a:schemeClr val="tx1">
                    <a:lumMod val="85000"/>
                    <a:lumOff val="15000"/>
                  </a:schemeClr>
                </a:solidFill>
                <a:hlinkClick r:id="rId4"/>
              </a:rPr>
              <a:t>spécifiquement</a:t>
            </a:r>
            <a:r>
              <a:rPr lang="en-US" sz="3300" dirty="0">
                <a:solidFill>
                  <a:schemeClr val="tx1">
                    <a:lumMod val="85000"/>
                    <a:lumOff val="15000"/>
                  </a:schemeClr>
                </a:solidFill>
                <a:hlinkClick r:id="rId4"/>
              </a:rPr>
              <a:t> pour les </a:t>
            </a:r>
            <a:r>
              <a:rPr lang="en-US" sz="3300" dirty="0" err="1">
                <a:solidFill>
                  <a:schemeClr val="tx1">
                    <a:lumMod val="85000"/>
                    <a:lumOff val="15000"/>
                  </a:schemeClr>
                </a:solidFill>
                <a:hlinkClick r:id="rId4"/>
              </a:rPr>
              <a:t>réseaux</a:t>
            </a:r>
            <a:r>
              <a:rPr lang="en-US" sz="3300" dirty="0">
                <a:solidFill>
                  <a:schemeClr val="tx1">
                    <a:lumMod val="85000"/>
                    <a:lumOff val="15000"/>
                  </a:schemeClr>
                </a:solidFill>
                <a:hlinkClick r:id="rId4"/>
              </a:rPr>
              <a:t> </a:t>
            </a:r>
            <a:r>
              <a:rPr lang="en-US" sz="3300" dirty="0" err="1">
                <a:solidFill>
                  <a:schemeClr val="tx1">
                    <a:lumMod val="85000"/>
                    <a:lumOff val="15000"/>
                  </a:schemeClr>
                </a:solidFill>
                <a:hlinkClick r:id="rId4"/>
              </a:rPr>
              <a:t>sociaux</a:t>
            </a:r>
            <a:endParaRPr lang="en-US" sz="33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54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FDDF25C-F354-3744-A4BC-AFDC5E27BE4A}"/>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dirty="0">
                <a:solidFill>
                  <a:schemeClr val="bg1"/>
                </a:solidFill>
                <a:latin typeface="+mj-lt"/>
                <a:ea typeface="+mj-ea"/>
                <a:cs typeface="+mj-cs"/>
                <a:hlinkClick r:id="rId3">
                  <a:extLst>
                    <a:ext uri="{A12FA001-AC4F-418D-AE19-62706E023703}">
                      <ahyp:hlinkClr xmlns:ahyp="http://schemas.microsoft.com/office/drawing/2018/hyperlinkcolor" val="tx"/>
                    </a:ext>
                  </a:extLst>
                </a:hlinkClick>
              </a:rPr>
              <a:t>Le feuilleton Été sur Instagram</a:t>
            </a:r>
            <a:endParaRPr lang="en-US" sz="4800" kern="1200" dirty="0">
              <a:solidFill>
                <a:schemeClr val="bg1"/>
              </a:solidFill>
              <a:latin typeface="+mj-lt"/>
              <a:ea typeface="+mj-ea"/>
              <a:cs typeface="+mj-cs"/>
            </a:endParaRP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8" name="Espace réservé du contenu 4" descr="Une image contenant capture d’écran&#10;&#10;&#10;&#10;Description générée automatiquement">
            <a:extLst>
              <a:ext uri="{FF2B5EF4-FFF2-40B4-BE49-F238E27FC236}">
                <a16:creationId xmlns:a16="http://schemas.microsoft.com/office/drawing/2014/main" id="{6666CE2B-22DC-4040-94FF-AF08ACED44C1}"/>
              </a:ext>
            </a:extLst>
          </p:cNvPr>
          <p:cNvPicPr>
            <a:picLocks noGrp="1" noChangeAspect="1"/>
          </p:cNvPicPr>
          <p:nvPr>
            <p:ph idx="1"/>
          </p:nvPr>
        </p:nvPicPr>
        <p:blipFill>
          <a:blip r:embed="rId4"/>
          <a:stretch>
            <a:fillRect/>
          </a:stretch>
        </p:blipFill>
        <p:spPr>
          <a:xfrm>
            <a:off x="5563707" y="492573"/>
            <a:ext cx="5733774" cy="5880796"/>
          </a:xfrm>
          <a:prstGeom prst="rect">
            <a:avLst/>
          </a:prstGeom>
        </p:spPr>
      </p:pic>
    </p:spTree>
    <p:extLst>
      <p:ext uri="{BB962C8B-B14F-4D97-AF65-F5344CB8AC3E}">
        <p14:creationId xmlns:p14="http://schemas.microsoft.com/office/powerpoint/2010/main" val="1094065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BB002-FFE8-404E-A97B-46A7B8C3FAAF}"/>
              </a:ext>
            </a:extLst>
          </p:cNvPr>
          <p:cNvSpPr>
            <a:spLocks noGrp="1"/>
          </p:cNvSpPr>
          <p:nvPr>
            <p:ph type="title"/>
          </p:nvPr>
        </p:nvSpPr>
        <p:spPr/>
        <p:txBody>
          <a:bodyPr/>
          <a:lstStyle/>
          <a:p>
            <a:r>
              <a:rPr lang="fr-FR" dirty="0">
                <a:hlinkClick r:id="rId3"/>
              </a:rPr>
              <a:t>Les industries numériques et médiatiques</a:t>
            </a:r>
            <a:endParaRPr lang="fr-FR" dirty="0"/>
          </a:p>
        </p:txBody>
      </p:sp>
      <p:sp>
        <p:nvSpPr>
          <p:cNvPr id="3" name="Espace réservé du contenu 2">
            <a:extLst>
              <a:ext uri="{FF2B5EF4-FFF2-40B4-BE49-F238E27FC236}">
                <a16:creationId xmlns:a16="http://schemas.microsoft.com/office/drawing/2014/main" id="{61FF7B7A-C48F-0A4D-B593-BF561EAD551D}"/>
              </a:ext>
            </a:extLst>
          </p:cNvPr>
          <p:cNvSpPr>
            <a:spLocks noGrp="1"/>
          </p:cNvSpPr>
          <p:nvPr>
            <p:ph idx="1"/>
          </p:nvPr>
        </p:nvSpPr>
        <p:spPr>
          <a:xfrm>
            <a:off x="838200" y="1825625"/>
            <a:ext cx="4558048" cy="4351338"/>
          </a:xfrm>
        </p:spPr>
        <p:txBody>
          <a:bodyPr>
            <a:normAutofit/>
          </a:bodyPr>
          <a:lstStyle/>
          <a:p>
            <a:r>
              <a:rPr lang="fr-FR" b="1" dirty="0"/>
              <a:t>Le régime du visuel </a:t>
            </a:r>
            <a:r>
              <a:rPr lang="fr-FR" dirty="0"/>
              <a:t>: images, vidéo, live</a:t>
            </a:r>
          </a:p>
          <a:p>
            <a:r>
              <a:rPr lang="fr-FR" b="1" dirty="0"/>
              <a:t>Le régime du spectaculaire</a:t>
            </a:r>
            <a:r>
              <a:rPr lang="fr-FR" dirty="0"/>
              <a:t>: des applications fondées sur la vitesse, l’immédiat et l’émotion</a:t>
            </a:r>
          </a:p>
          <a:p>
            <a:r>
              <a:rPr lang="fr-FR" dirty="0"/>
              <a:t>« Des jeunes sous la pression des industries du numérique » (</a:t>
            </a:r>
            <a:r>
              <a:rPr lang="fr-FR" dirty="0" err="1"/>
              <a:t>Gafam</a:t>
            </a:r>
            <a:r>
              <a:rPr lang="fr-FR" dirty="0"/>
              <a:t>)</a:t>
            </a:r>
          </a:p>
        </p:txBody>
      </p:sp>
      <p:pic>
        <p:nvPicPr>
          <p:cNvPr id="5" name="Image 4" descr="Une image contenant personne, signe, tenant&#10;&#10;&#10;&#10;Description générée automatiquement">
            <a:extLst>
              <a:ext uri="{FF2B5EF4-FFF2-40B4-BE49-F238E27FC236}">
                <a16:creationId xmlns:a16="http://schemas.microsoft.com/office/drawing/2014/main" id="{5F06A65B-736D-C54E-BA3D-1F8BDE365022}"/>
              </a:ext>
            </a:extLst>
          </p:cNvPr>
          <p:cNvPicPr>
            <a:picLocks noChangeAspect="1"/>
          </p:cNvPicPr>
          <p:nvPr/>
        </p:nvPicPr>
        <p:blipFill>
          <a:blip r:embed="rId4"/>
          <a:stretch>
            <a:fillRect/>
          </a:stretch>
        </p:blipFill>
        <p:spPr>
          <a:xfrm>
            <a:off x="6465194" y="1430539"/>
            <a:ext cx="5085366" cy="2645338"/>
          </a:xfrm>
          <a:prstGeom prst="rect">
            <a:avLst/>
          </a:prstGeom>
        </p:spPr>
      </p:pic>
      <p:sp>
        <p:nvSpPr>
          <p:cNvPr id="4" name="Rectangle 3">
            <a:extLst>
              <a:ext uri="{FF2B5EF4-FFF2-40B4-BE49-F238E27FC236}">
                <a16:creationId xmlns:a16="http://schemas.microsoft.com/office/drawing/2014/main" id="{7337DF32-671A-4B41-929F-F1D944E1A64A}"/>
              </a:ext>
            </a:extLst>
          </p:cNvPr>
          <p:cNvSpPr/>
          <p:nvPr/>
        </p:nvSpPr>
        <p:spPr>
          <a:xfrm>
            <a:off x="5946337" y="4233350"/>
            <a:ext cx="6096000" cy="1815882"/>
          </a:xfrm>
          <a:prstGeom prst="rect">
            <a:avLst/>
          </a:prstGeom>
        </p:spPr>
        <p:txBody>
          <a:bodyPr>
            <a:spAutoFit/>
          </a:bodyPr>
          <a:lstStyle/>
          <a:p>
            <a:r>
              <a:rPr lang="fr-FR" sz="1400" dirty="0" err="1"/>
              <a:t>Jehel</a:t>
            </a:r>
            <a:r>
              <a:rPr lang="fr-FR" sz="1400" dirty="0"/>
              <a:t> Sophie, « Les pratiques des jeunes sous la pression des industries du numérique », </a:t>
            </a:r>
            <a:r>
              <a:rPr lang="fr-FR" sz="1400" i="1" dirty="0"/>
              <a:t>Le Journal des psychologues</a:t>
            </a:r>
            <a:r>
              <a:rPr lang="fr-FR" sz="1400" dirty="0"/>
              <a:t>, 2015/9 (n° 331), p. 28-33. DOI : 10.3917/jdp.331.0028. URL : https://</a:t>
            </a:r>
            <a:r>
              <a:rPr lang="fr-FR" sz="1400" dirty="0" err="1"/>
              <a:t>www.cairn.info</a:t>
            </a:r>
            <a:r>
              <a:rPr lang="fr-FR" sz="1400" dirty="0"/>
              <a:t>/revue-le-journal-des-psychologues-2015-9-page-28.htm </a:t>
            </a:r>
          </a:p>
          <a:p>
            <a:endParaRPr lang="fr-FR" sz="1400" dirty="0"/>
          </a:p>
          <a:p>
            <a:r>
              <a:rPr lang="fr-FR" sz="1400" b="1" dirty="0"/>
              <a:t>Vidéo à regarder </a:t>
            </a:r>
            <a:r>
              <a:rPr lang="fr-FR" sz="1400" dirty="0"/>
              <a:t>: http://</a:t>
            </a:r>
            <a:r>
              <a:rPr lang="fr-FR" sz="1400" dirty="0" err="1"/>
              <a:t>www.colloque-tv.com</a:t>
            </a:r>
            <a:r>
              <a:rPr lang="fr-FR" sz="1400" dirty="0"/>
              <a:t>/colloques/naitre-et-grandir-comme-les-autres/le-num%C3%A9rique-peut-il-contribuer-au-d%C3%A9veloppement-du-jeune-enfant-</a:t>
            </a:r>
          </a:p>
        </p:txBody>
      </p:sp>
    </p:spTree>
    <p:extLst>
      <p:ext uri="{BB962C8B-B14F-4D97-AF65-F5344CB8AC3E}">
        <p14:creationId xmlns:p14="http://schemas.microsoft.com/office/powerpoint/2010/main" val="44890982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1479</TotalTime>
  <Words>3122</Words>
  <Application>Microsoft Macintosh PowerPoint</Application>
  <PresentationFormat>Grand écran</PresentationFormat>
  <Paragraphs>286</Paragraphs>
  <Slides>40</Slides>
  <Notes>40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40</vt:i4>
      </vt:variant>
    </vt:vector>
  </HeadingPairs>
  <TitlesOfParts>
    <vt:vector size="46" baseType="lpstr">
      <vt:lpstr>Arial</vt:lpstr>
      <vt:lpstr>Calibri</vt:lpstr>
      <vt:lpstr>Calibri Light</vt:lpstr>
      <vt:lpstr>Gill Sans MT</vt:lpstr>
      <vt:lpstr>Wingdings</vt:lpstr>
      <vt:lpstr>Thème Office</vt:lpstr>
      <vt:lpstr>L’écriture numérique, comme objet d’enseignement</vt:lpstr>
      <vt:lpstr>Plan</vt:lpstr>
      <vt:lpstr>Présentation PowerPoint</vt:lpstr>
      <vt:lpstr>Émergence des « techno-cultures » juvéniles</vt:lpstr>
      <vt:lpstr>Sociologie du like et l’individualisme expressif</vt:lpstr>
      <vt:lpstr>La place prépondérante des images</vt:lpstr>
      <vt:lpstr>Des histoires créées spécifiquement pour les réseaux sociaux</vt:lpstr>
      <vt:lpstr>Le feuilleton Été sur Instagram</vt:lpstr>
      <vt:lpstr>Les industries numériques et médiatiques</vt:lpstr>
      <vt:lpstr>Questionner le rôle des « plateformes » dans les pratiques numériques des jeunes</vt:lpstr>
      <vt:lpstr>Perte de la capacité de lecture profonde? (Nicholas Carr, 2008)</vt:lpstr>
      <vt:lpstr>Les digital natives existent-ils réellement? </vt:lpstr>
      <vt:lpstr>Katherine Hayles (2017)</vt:lpstr>
      <vt:lpstr>Le digital native est en fait un « digital naif » (Frau-Meigs, 2014)</vt:lpstr>
      <vt:lpstr>Enseigner l’écriture numérique</vt:lpstr>
      <vt:lpstr>Qu’est-ce que la littérature numérique ?</vt:lpstr>
      <vt:lpstr>Qu’est-ce que la littérature numérique ?</vt:lpstr>
      <vt:lpstr>Exemples de « genre » de littérature numérique</vt:lpstr>
      <vt:lpstr>Hyperfiction (ou hypertexte de fiction)</vt:lpstr>
      <vt:lpstr>Récits interactifs : Déprise de Serge Bouchardon</vt:lpstr>
      <vt:lpstr>Générateurs automatiques de textes</vt:lpstr>
      <vt:lpstr>Les personnages d’un monde incertain</vt:lpstr>
      <vt:lpstr>Poésie animée</vt:lpstr>
      <vt:lpstr>Alice au pays des merveilles, remédiatisé sur Prezi</vt:lpstr>
      <vt:lpstr>Écriture multimédia</vt:lpstr>
      <vt:lpstr>Dreaming methodes : Journal d’un rêve</vt:lpstr>
      <vt:lpstr>Écriture « sociale »</vt:lpstr>
      <vt:lpstr>L’entretweet</vt:lpstr>
      <vt:lpstr>Étudier une oeuvre littéraire avec Facebook, par la professeure de français Fançoise Cahen</vt:lpstr>
      <vt:lpstr>Écriture « transmédia »</vt:lpstr>
      <vt:lpstr>Polar transmédia</vt:lpstr>
      <vt:lpstr>Jenkins : définition du transmédia storytelling</vt:lpstr>
      <vt:lpstr>Wattpad : fan fictions</vt:lpstr>
      <vt:lpstr>Des sites pour trouver des œuvres de littérature numérique</vt:lpstr>
      <vt:lpstr>L’écriture numérique : une écriture sous contraintes</vt:lpstr>
      <vt:lpstr>Concept d’architextes (Jeanneret, Souchier, 2005)</vt:lpstr>
      <vt:lpstr>Matérialités de la lecture numérique</vt:lpstr>
      <vt:lpstr>Présentation PowerPoint</vt:lpstr>
      <vt:lpstr>Évaluation pour le 11 janvier </vt:lpstr>
      <vt:lpstr>12 décembre : exercice hyperlien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L’écriture numérique, un objet d’enseignement</dc:title>
  <dc:creator>Nolwenn Tréhondart</dc:creator>
  <cp:lastModifiedBy>Nolwenn Tréhondart</cp:lastModifiedBy>
  <cp:revision>11</cp:revision>
  <dcterms:created xsi:type="dcterms:W3CDTF">2018-11-18T13:55:28Z</dcterms:created>
  <dcterms:modified xsi:type="dcterms:W3CDTF">2018-11-21T11:10:35Z</dcterms:modified>
</cp:coreProperties>
</file>