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4"/>
  </p:notesMasterIdLst>
  <p:sldIdLst>
    <p:sldId id="256" r:id="rId2"/>
    <p:sldId id="257" r:id="rId3"/>
    <p:sldId id="258" r:id="rId4"/>
    <p:sldId id="274" r:id="rId5"/>
    <p:sldId id="259" r:id="rId6"/>
    <p:sldId id="261" r:id="rId7"/>
    <p:sldId id="279" r:id="rId8"/>
    <p:sldId id="263" r:id="rId9"/>
    <p:sldId id="264" r:id="rId10"/>
    <p:sldId id="265" r:id="rId11"/>
    <p:sldId id="266" r:id="rId12"/>
    <p:sldId id="267" r:id="rId13"/>
    <p:sldId id="268" r:id="rId14"/>
    <p:sldId id="269" r:id="rId15"/>
    <p:sldId id="270" r:id="rId16"/>
    <p:sldId id="280" r:id="rId17"/>
    <p:sldId id="271" r:id="rId18"/>
    <p:sldId id="272" r:id="rId19"/>
    <p:sldId id="275" r:id="rId20"/>
    <p:sldId id="276" r:id="rId21"/>
    <p:sldId id="277" r:id="rId22"/>
    <p:sldId id="278" r:id="rId23"/>
    <p:sldId id="320" r:id="rId24"/>
    <p:sldId id="281" r:id="rId25"/>
    <p:sldId id="299" r:id="rId26"/>
    <p:sldId id="301" r:id="rId27"/>
    <p:sldId id="293" r:id="rId28"/>
    <p:sldId id="294" r:id="rId29"/>
    <p:sldId id="295" r:id="rId30"/>
    <p:sldId id="296" r:id="rId31"/>
    <p:sldId id="297" r:id="rId32"/>
    <p:sldId id="298" r:id="rId33"/>
    <p:sldId id="302" r:id="rId34"/>
    <p:sldId id="303" r:id="rId35"/>
    <p:sldId id="304" r:id="rId36"/>
    <p:sldId id="321" r:id="rId37"/>
    <p:sldId id="305" r:id="rId38"/>
    <p:sldId id="306" r:id="rId39"/>
    <p:sldId id="307" r:id="rId40"/>
    <p:sldId id="308" r:id="rId41"/>
    <p:sldId id="310" r:id="rId42"/>
    <p:sldId id="309" r:id="rId43"/>
    <p:sldId id="311" r:id="rId44"/>
    <p:sldId id="313" r:id="rId45"/>
    <p:sldId id="314" r:id="rId46"/>
    <p:sldId id="315" r:id="rId47"/>
    <p:sldId id="312" r:id="rId48"/>
    <p:sldId id="316" r:id="rId49"/>
    <p:sldId id="317" r:id="rId50"/>
    <p:sldId id="318" r:id="rId51"/>
    <p:sldId id="319" r:id="rId52"/>
    <p:sldId id="300" r:id="rId53"/>
    <p:sldId id="282" r:id="rId54"/>
    <p:sldId id="285" r:id="rId55"/>
    <p:sldId id="286" r:id="rId56"/>
    <p:sldId id="287" r:id="rId57"/>
    <p:sldId id="288" r:id="rId58"/>
    <p:sldId id="289" r:id="rId59"/>
    <p:sldId id="290" r:id="rId60"/>
    <p:sldId id="291" r:id="rId61"/>
    <p:sldId id="292" r:id="rId62"/>
    <p:sldId id="273" r:id="rId63"/>
  </p:sldIdLst>
  <p:sldSz cx="9144000" cy="6858000" type="screen4x3"/>
  <p:notesSz cx="6858000" cy="9144000"/>
  <p:custDataLst>
    <p:tags r:id="rId6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54" autoAdjust="0"/>
  </p:normalViewPr>
  <p:slideViewPr>
    <p:cSldViewPr>
      <p:cViewPr varScale="1">
        <p:scale>
          <a:sx n="56" d="100"/>
          <a:sy n="56" d="100"/>
        </p:scale>
        <p:origin x="-384" y="-90"/>
      </p:cViewPr>
      <p:guideLst>
        <p:guide orient="horz" pos="2160"/>
        <p:guide pos="2880"/>
      </p:guideLst>
    </p:cSldViewPr>
  </p:slideViewPr>
  <p:outlineViewPr>
    <p:cViewPr>
      <p:scale>
        <a:sx n="33" d="100"/>
        <a:sy n="33" d="100"/>
      </p:scale>
      <p:origin x="0" y="30096"/>
    </p:cViewPr>
  </p:outlineViewPr>
  <p:notesTextViewPr>
    <p:cViewPr>
      <p:scale>
        <a:sx n="1" d="1"/>
        <a:sy n="1" d="1"/>
      </p:scale>
      <p:origin x="0" y="0"/>
    </p:cViewPr>
  </p:notesTextViewPr>
  <p:sorterViewPr>
    <p:cViewPr>
      <p:scale>
        <a:sx n="100" d="100"/>
        <a:sy n="100" d="100"/>
      </p:scale>
      <p:origin x="0" y="369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6D020C-05BE-4DB4-8813-DC2BE4D77611}" type="datetimeFigureOut">
              <a:rPr lang="fr-FR" smtClean="0"/>
              <a:t>09/02/2012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3E9B31-1EDA-413E-9340-714580C93253}"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33E9B31-1EDA-413E-9340-714580C93253}" type="slidenum">
              <a:rPr lang="fr-FR" smtClean="0"/>
              <a:t>22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1141909" y="3075030"/>
            <a:ext cx="6858000" cy="990600"/>
          </a:xfrm>
        </p:spPr>
        <p:txBody>
          <a:bodyPr anchor="t" anchorCtr="0"/>
          <a:lstStyle>
            <a:lvl1pPr algn="r">
              <a:defRPr sz="3200">
                <a:solidFill>
                  <a:schemeClr val="tx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1219200" y="4581128"/>
            <a:ext cx="6858000" cy="1076722"/>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Modifiez le style des sous-titres du masque</a:t>
            </a:r>
            <a:endParaRPr kumimoji="0" lang="en-US" dirty="0"/>
          </a:p>
        </p:txBody>
      </p:sp>
      <p:sp>
        <p:nvSpPr>
          <p:cNvPr id="28" name="Espace réservé de la date 27"/>
          <p:cNvSpPr>
            <a:spLocks noGrp="1"/>
          </p:cNvSpPr>
          <p:nvPr>
            <p:ph type="dt" sz="half" idx="10"/>
          </p:nvPr>
        </p:nvSpPr>
        <p:spPr>
          <a:xfrm>
            <a:off x="6400800" y="6355080"/>
            <a:ext cx="2286000" cy="365760"/>
          </a:xfrm>
        </p:spPr>
        <p:txBody>
          <a:bodyPr/>
          <a:lstStyle>
            <a:lvl1pPr>
              <a:defRPr sz="1400"/>
            </a:lvl1pPr>
          </a:lstStyle>
          <a:p>
            <a:fld id="{7A468FDC-638A-4BC7-8120-2BA90F5DF53D}" type="datetimeFigureOut">
              <a:rPr lang="fr-FR" smtClean="0"/>
              <a:pPr/>
              <a:t>09/02/2012</a:t>
            </a:fld>
            <a:endParaRPr lang="fr-FR"/>
          </a:p>
        </p:txBody>
      </p:sp>
      <p:sp>
        <p:nvSpPr>
          <p:cNvPr id="17" name="Espace réservé du pied de page 16"/>
          <p:cNvSpPr>
            <a:spLocks noGrp="1"/>
          </p:cNvSpPr>
          <p:nvPr>
            <p:ph type="ftr" sz="quarter" idx="11"/>
          </p:nvPr>
        </p:nvSpPr>
        <p:spPr>
          <a:xfrm>
            <a:off x="2898648" y="6355080"/>
            <a:ext cx="3474720" cy="365760"/>
          </a:xfrm>
        </p:spPr>
        <p:txBody>
          <a:bodyPr/>
          <a:lstStyle/>
          <a:p>
            <a:endParaRPr lang="fr-FR"/>
          </a:p>
        </p:txBody>
      </p:sp>
      <p:sp>
        <p:nvSpPr>
          <p:cNvPr id="29" name="Espace réservé du numéro de diapositive 28"/>
          <p:cNvSpPr>
            <a:spLocks noGrp="1"/>
          </p:cNvSpPr>
          <p:nvPr>
            <p:ph type="sldNum" sz="quarter" idx="12"/>
          </p:nvPr>
        </p:nvSpPr>
        <p:spPr>
          <a:xfrm>
            <a:off x="1216152" y="6355080"/>
            <a:ext cx="1219200" cy="365760"/>
          </a:xfrm>
        </p:spPr>
        <p:txBody>
          <a:bodyPr/>
          <a:lstStyle/>
          <a:p>
            <a:fld id="{ABC27AC1-CDD7-4385-A905-D864A146D0F0}" type="slidenum">
              <a:rPr lang="fr-FR" smtClean="0"/>
              <a:pPr/>
              <a:t>‹N°›</a:t>
            </a:fld>
            <a:endParaRPr lang="fr-FR"/>
          </a:p>
        </p:txBody>
      </p:sp>
      <p:sp>
        <p:nvSpPr>
          <p:cNvPr id="21" name="Rectangle 20"/>
          <p:cNvSpPr/>
          <p:nvPr/>
        </p:nvSpPr>
        <p:spPr>
          <a:xfrm>
            <a:off x="827584" y="283690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4509120"/>
            <a:ext cx="7315200" cy="122493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827584" y="283690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4509120"/>
            <a:ext cx="228600" cy="122493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ZoneTexte 11"/>
          <p:cNvSpPr txBox="1"/>
          <p:nvPr userDrawn="1"/>
        </p:nvSpPr>
        <p:spPr>
          <a:xfrm rot="16200000">
            <a:off x="-1021011" y="4105373"/>
            <a:ext cx="2742417" cy="369332"/>
          </a:xfrm>
          <a:prstGeom prst="rect">
            <a:avLst/>
          </a:prstGeom>
          <a:noFill/>
        </p:spPr>
        <p:txBody>
          <a:bodyPr wrap="none" rtlCol="0">
            <a:spAutoFit/>
          </a:bodyPr>
          <a:lstStyle/>
          <a:p>
            <a:r>
              <a:rPr lang="fr-FR" dirty="0" smtClean="0"/>
              <a:t>DIU de Pédagogie Médicale</a:t>
            </a:r>
            <a:endParaRPr lang="fr-FR"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7" name="Connecteur droit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le isocè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cteur droit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8" name="Espace réservé du contenu 7"/>
          <p:cNvSpPr>
            <a:spLocks noGrp="1"/>
          </p:cNvSpPr>
          <p:nvPr>
            <p:ph sz="quarter" idx="1"/>
          </p:nvPr>
        </p:nvSpPr>
        <p:spPr>
          <a:xfrm>
            <a:off x="457200" y="1219200"/>
            <a:ext cx="8229600"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6400800" y="6355080"/>
            <a:ext cx="2286000" cy="365760"/>
          </a:xfrm>
        </p:spPr>
        <p:txBody>
          <a:bodyPr/>
          <a:lstStyle/>
          <a:p>
            <a:fld id="{7A468FDC-638A-4BC7-8120-2BA90F5DF53D}" type="datetimeFigureOut">
              <a:rPr lang="fr-FR" smtClean="0"/>
              <a:pPr/>
              <a:t>09/02/2012</a:t>
            </a:fld>
            <a:endParaRPr lang="fr-FR"/>
          </a:p>
        </p:txBody>
      </p:sp>
      <p:sp>
        <p:nvSpPr>
          <p:cNvPr id="5" name="Espace réservé du pied de page 4"/>
          <p:cNvSpPr>
            <a:spLocks noGrp="1"/>
          </p:cNvSpPr>
          <p:nvPr>
            <p:ph type="ftr" sz="quarter" idx="11"/>
          </p:nvPr>
        </p:nvSpPr>
        <p:spPr>
          <a:xfrm>
            <a:off x="2898648" y="6355080"/>
            <a:ext cx="3474720" cy="365760"/>
          </a:xfrm>
        </p:spPr>
        <p:txBody>
          <a:bodyPr/>
          <a:lstStyle/>
          <a:p>
            <a:endParaRPr lang="fr-FR"/>
          </a:p>
        </p:txBody>
      </p:sp>
      <p:sp>
        <p:nvSpPr>
          <p:cNvPr id="6" name="Espace réservé du numéro de diapositive 5"/>
          <p:cNvSpPr>
            <a:spLocks noGrp="1"/>
          </p:cNvSpPr>
          <p:nvPr>
            <p:ph type="sldNum" sz="quarter" idx="12"/>
          </p:nvPr>
        </p:nvSpPr>
        <p:spPr>
          <a:xfrm>
            <a:off x="1069848" y="6355080"/>
            <a:ext cx="1520952" cy="365760"/>
          </a:xfrm>
        </p:spPr>
        <p:txBody>
          <a:bodyPr/>
          <a:lstStyle/>
          <a:p>
            <a:fld id="{ABC27AC1-CDD7-4385-A905-D864A146D0F0}" type="slidenum">
              <a:rPr lang="fr-FR" smtClean="0"/>
              <a:pPr/>
              <a:t>‹N°›</a:t>
            </a:fld>
            <a:endParaRPr lang="fr-F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9" name="Espace réservé du contenu 8"/>
          <p:cNvSpPr>
            <a:spLocks noGrp="1"/>
          </p:cNvSpPr>
          <p:nvPr>
            <p:ph sz="quarter" idx="1"/>
          </p:nvPr>
        </p:nvSpPr>
        <p:spPr>
          <a:xfrm>
            <a:off x="457200" y="1219200"/>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632198" y="1216152"/>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BC27AC1-CDD7-4385-A905-D864A146D0F0}" type="slidenum">
              <a:rPr lang="fr-FR" smtClean="0"/>
              <a:pPr/>
              <a:t>‹N°›</a:t>
            </a:fld>
            <a:endParaRPr lang="fr-FR"/>
          </a:p>
        </p:txBody>
      </p:sp>
      <p:sp>
        <p:nvSpPr>
          <p:cNvPr id="11" name="Espace réservé du contenu 10"/>
          <p:cNvSpPr>
            <a:spLocks noGrp="1"/>
          </p:cNvSpPr>
          <p:nvPr>
            <p:ph sz="quarter" idx="2"/>
          </p:nvPr>
        </p:nvSpPr>
        <p:spPr>
          <a:xfrm>
            <a:off x="457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648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BC27AC1-CDD7-4385-A905-D864A146D0F0}" type="slidenum">
              <a:rPr lang="fr-FR" smtClean="0"/>
              <a:pPr/>
              <a:t>‹N°›</a:t>
            </a:fld>
            <a:endParaRPr lang="fr-FR"/>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BC27AC1-CDD7-4385-A905-D864A146D0F0}" type="slidenum">
              <a:rPr lang="fr-FR" smtClean="0"/>
              <a:pPr/>
              <a:t>‹N°›</a:t>
            </a:fld>
            <a:endParaRPr lang="fr-FR"/>
          </a:p>
        </p:txBody>
      </p:sp>
      <p:sp>
        <p:nvSpPr>
          <p:cNvPr id="5" name="Connecteur droit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cteur droit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u contenu 11"/>
          <p:cNvSpPr>
            <a:spLocks noGrp="1"/>
          </p:cNvSpPr>
          <p:nvPr>
            <p:ph sz="quarter" idx="1"/>
          </p:nvPr>
        </p:nvSpPr>
        <p:spPr>
          <a:xfrm>
            <a:off x="304800" y="304800"/>
            <a:ext cx="5715000" cy="5715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09/02/2012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4367" y="152400"/>
            <a:ext cx="8223955" cy="990600"/>
          </a:xfrm>
          <a:prstGeom prst="rect">
            <a:avLst/>
          </a:prstGeom>
        </p:spPr>
        <p:txBody>
          <a:bodyPr vert="horz" anchor="b" anchorCtr="0">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A468FDC-638A-4BC7-8120-2BA90F5DF53D}" type="datetimeFigureOut">
              <a:rPr lang="fr-FR" smtClean="0"/>
              <a:pPr/>
              <a:t>09/02/2012</a:t>
            </a:fld>
            <a:endParaRPr lang="fr-FR"/>
          </a:p>
        </p:txBody>
      </p:sp>
      <p:sp>
        <p:nvSpPr>
          <p:cNvPr id="3" name="Espace réservé du pied de page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ABC27AC1-CDD7-4385-A905-D864A146D0F0}" type="slidenum">
              <a:rPr lang="fr-FR" smtClean="0"/>
              <a:pPr/>
              <a:t>‹N°›</a:t>
            </a:fld>
            <a:endParaRPr lang="fr-FR"/>
          </a:p>
        </p:txBody>
      </p:sp>
      <p:sp>
        <p:nvSpPr>
          <p:cNvPr id="28" name="Connecteur droit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cteur droit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isocè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ZoneTexte 1"/>
          <p:cNvSpPr txBox="1"/>
          <p:nvPr userDrawn="1"/>
        </p:nvSpPr>
        <p:spPr>
          <a:xfrm rot="16200000">
            <a:off x="-1185215" y="1373856"/>
            <a:ext cx="2739764" cy="369332"/>
          </a:xfrm>
          <a:prstGeom prst="rect">
            <a:avLst/>
          </a:prstGeom>
          <a:noFill/>
        </p:spPr>
        <p:txBody>
          <a:bodyPr wrap="square" rtlCol="0">
            <a:spAutoFit/>
          </a:bodyPr>
          <a:lstStyle/>
          <a:p>
            <a:r>
              <a:rPr lang="fr-FR" dirty="0" smtClean="0"/>
              <a:t>DIU de Pédagogie médicale</a:t>
            </a:r>
            <a:endParaRPr lang="fr-FR"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esen.education.fr/fileadmin/user_upload/Modules/Ressources/Conferences/flash/07-08/a_antibi/a_antibi_FlashLD_784x500.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Docimologie</a:t>
            </a:r>
            <a:endParaRPr lang="fr-FR" dirty="0"/>
          </a:p>
        </p:txBody>
      </p:sp>
      <p:sp>
        <p:nvSpPr>
          <p:cNvPr id="3" name="Sous-titre 2"/>
          <p:cNvSpPr>
            <a:spLocks noGrp="1"/>
          </p:cNvSpPr>
          <p:nvPr>
            <p:ph type="subTitle" idx="1"/>
          </p:nvPr>
        </p:nvSpPr>
        <p:spPr>
          <a:xfrm>
            <a:off x="1219200" y="4869160"/>
            <a:ext cx="6858000" cy="788690"/>
          </a:xfrm>
        </p:spPr>
        <p:txBody>
          <a:bodyPr/>
          <a:lstStyle/>
          <a:p>
            <a:r>
              <a:rPr lang="fr-FR" dirty="0" smtClean="0"/>
              <a:t>Pr. M. Braun, Pr. F. Kohler, Dr. Ch. Kohler</a:t>
            </a:r>
          </a:p>
        </p:txBody>
      </p:sp>
    </p:spTree>
    <p:extLst>
      <p:ext uri="{BB962C8B-B14F-4D97-AF65-F5344CB8AC3E}">
        <p14:creationId xmlns="" xmlns:p14="http://schemas.microsoft.com/office/powerpoint/2010/main" val="3795288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double correction : Une illusion</a:t>
            </a:r>
            <a:endParaRPr lang="fr-FR" dirty="0"/>
          </a:p>
        </p:txBody>
      </p:sp>
      <p:sp>
        <p:nvSpPr>
          <p:cNvPr id="3" name="Espace réservé du contenu 2"/>
          <p:cNvSpPr>
            <a:spLocks noGrp="1"/>
          </p:cNvSpPr>
          <p:nvPr>
            <p:ph sz="quarter" idx="1"/>
          </p:nvPr>
        </p:nvSpPr>
        <p:spPr/>
        <p:txBody>
          <a:bodyPr/>
          <a:lstStyle/>
          <a:p>
            <a:r>
              <a:rPr lang="fr-FR" dirty="0" smtClean="0"/>
              <a:t>Laugier et Weinberg ont montré que </a:t>
            </a:r>
            <a:r>
              <a:rPr lang="fr-FR" dirty="0" smtClean="0">
                <a:solidFill>
                  <a:srgbClr val="FF0000"/>
                </a:solidFill>
              </a:rPr>
              <a:t>la double correction est illusoire</a:t>
            </a:r>
          </a:p>
          <a:p>
            <a:pPr lvl="1"/>
            <a:r>
              <a:rPr lang="fr-FR" dirty="0" smtClean="0"/>
              <a:t>il faudrait, pour obtenir une note "exacte" (Une note "exacte" étant une moyenne de notes telle que l'adjonction d'une autre note ne modifie pas sensiblement cette moyenne) .- </a:t>
            </a:r>
            <a:r>
              <a:rPr lang="fr-FR" dirty="0" smtClean="0">
                <a:solidFill>
                  <a:srgbClr val="FF0000"/>
                </a:solidFill>
              </a:rPr>
              <a:t>127</a:t>
            </a:r>
            <a:r>
              <a:rPr lang="fr-FR" dirty="0" smtClean="0"/>
              <a:t> correcteurs en philosophie - 78  en composition française - 28 en anglais - 19 en version latine - 16 en physique - </a:t>
            </a:r>
            <a:r>
              <a:rPr lang="fr-FR" dirty="0" smtClean="0">
                <a:solidFill>
                  <a:srgbClr val="FF0000"/>
                </a:solidFill>
              </a:rPr>
              <a:t>13</a:t>
            </a:r>
            <a:r>
              <a:rPr lang="fr-FR" dirty="0" smtClean="0"/>
              <a:t> </a:t>
            </a:r>
            <a:r>
              <a:rPr lang="fr-FR" dirty="0" smtClean="0">
                <a:solidFill>
                  <a:srgbClr val="FF0000"/>
                </a:solidFill>
              </a:rPr>
              <a:t>en mathématiques</a:t>
            </a:r>
          </a:p>
          <a:p>
            <a:r>
              <a:rPr lang="fr-FR" dirty="0" smtClean="0"/>
              <a:t>Pas d'accord entre eux, les examinateurs ne se montrent pas davantage fidèles à eux-mêmes lorsqu'il s'agit de juger une seconde fois un devoir après un intervalle plus ou moins prolongé.</a:t>
            </a:r>
          </a:p>
        </p:txBody>
      </p:sp>
    </p:spTree>
    <p:extLst>
      <p:ext uri="{BB962C8B-B14F-4D97-AF65-F5344CB8AC3E}">
        <p14:creationId xmlns="" xmlns:p14="http://schemas.microsoft.com/office/powerpoint/2010/main" val="2576536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Il n’est pas nécessaire d’être</a:t>
            </a:r>
            <a:r>
              <a:rPr lang="fr-FR" baseline="0" dirty="0" smtClean="0"/>
              <a:t> enseignant pour corriger….</a:t>
            </a:r>
            <a:endParaRPr lang="fr-FR" dirty="0"/>
          </a:p>
        </p:txBody>
      </p:sp>
      <p:sp>
        <p:nvSpPr>
          <p:cNvPr id="3" name="Espace réservé du contenu 2"/>
          <p:cNvSpPr>
            <a:spLocks noGrp="1"/>
          </p:cNvSpPr>
          <p:nvPr>
            <p:ph sz="quarter" idx="1"/>
          </p:nvPr>
        </p:nvSpPr>
        <p:spPr>
          <a:xfrm>
            <a:off x="467544" y="1628800"/>
            <a:ext cx="8229600" cy="4168120"/>
          </a:xfrm>
        </p:spPr>
        <p:txBody>
          <a:bodyPr/>
          <a:lstStyle/>
          <a:p>
            <a:r>
              <a:rPr lang="fr-FR" dirty="0" smtClean="0"/>
              <a:t>« On </a:t>
            </a:r>
            <a:r>
              <a:rPr lang="fr-FR" dirty="0"/>
              <a:t>demanda </a:t>
            </a:r>
            <a:r>
              <a:rPr lang="fr-FR" b="1" dirty="0"/>
              <a:t>à une bachelière</a:t>
            </a:r>
            <a:r>
              <a:rPr lang="fr-FR" dirty="0"/>
              <a:t>, Paulette, intelligente mais </a:t>
            </a:r>
            <a:r>
              <a:rPr lang="fr-FR" b="1" dirty="0"/>
              <a:t>ignorant tout de la question traitée</a:t>
            </a:r>
            <a:r>
              <a:rPr lang="fr-FR" dirty="0"/>
              <a:t>, de noter à son tour ces compositions de physiologie, après les avoir lues une fois pour se faire une idée du sujet. Ses notes eurent une corrélation de 0,51 </a:t>
            </a:r>
            <a:r>
              <a:rPr lang="fr-FR" dirty="0" smtClean="0"/>
              <a:t>(semblable à celle entre les enseignants correcteurs) avec </a:t>
            </a:r>
            <a:r>
              <a:rPr lang="fr-FR" dirty="0"/>
              <a:t>celles attribuées par les professeurs compétents. </a:t>
            </a:r>
            <a:r>
              <a:rPr lang="fr-FR" b="1" dirty="0">
                <a:solidFill>
                  <a:srgbClr val="FF0000"/>
                </a:solidFill>
              </a:rPr>
              <a:t>La bachelière ne se trouvait pas plus en désaccord avec les spécialistes que ceux-ci entre </a:t>
            </a:r>
            <a:r>
              <a:rPr lang="fr-FR" b="1" dirty="0" smtClean="0">
                <a:solidFill>
                  <a:srgbClr val="FF0000"/>
                </a:solidFill>
              </a:rPr>
              <a:t>eux</a:t>
            </a:r>
            <a:r>
              <a:rPr lang="fr-FR" b="1" dirty="0" smtClean="0"/>
              <a:t> ». </a:t>
            </a:r>
            <a:r>
              <a:rPr lang="fr-FR" b="1" dirty="0"/>
              <a:t>(in Science et Vie, 1968, n° 610</a:t>
            </a:r>
            <a:r>
              <a:rPr lang="fr-FR" b="1" dirty="0" smtClean="0"/>
              <a:t>).</a:t>
            </a:r>
          </a:p>
        </p:txBody>
      </p:sp>
    </p:spTree>
    <p:extLst>
      <p:ext uri="{BB962C8B-B14F-4D97-AF65-F5344CB8AC3E}">
        <p14:creationId xmlns="" xmlns:p14="http://schemas.microsoft.com/office/powerpoint/2010/main" val="933608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b="1" dirty="0" smtClean="0"/>
              <a:t>Expériences de </a:t>
            </a:r>
            <a:r>
              <a:rPr lang="fr-FR" b="1" dirty="0" err="1" smtClean="0"/>
              <a:t>Rosenthal</a:t>
            </a:r>
            <a:r>
              <a:rPr lang="fr-FR" b="1" dirty="0" smtClean="0"/>
              <a:t> :</a:t>
            </a:r>
          </a:p>
          <a:p>
            <a:pPr lvl="1"/>
            <a:r>
              <a:rPr lang="fr-FR" dirty="0"/>
              <a:t>Les expérimentateurs devaient étudier </a:t>
            </a:r>
            <a:r>
              <a:rPr lang="fr-FR" b="1" dirty="0"/>
              <a:t>le comportement de rats</a:t>
            </a:r>
            <a:r>
              <a:rPr lang="fr-FR" dirty="0"/>
              <a:t> et les noter, au cours d'un programme comprenant des techniques classiques (apprentissage du labyrinthe et boite de Skinner). </a:t>
            </a:r>
            <a:endParaRPr lang="fr-FR" dirty="0" smtClean="0"/>
          </a:p>
          <a:p>
            <a:pPr lvl="1"/>
            <a:r>
              <a:rPr lang="fr-FR" dirty="0" smtClean="0"/>
              <a:t>Il </a:t>
            </a:r>
            <a:r>
              <a:rPr lang="fr-FR" dirty="0"/>
              <a:t>fut dit à la moitié des expérimentateurs que les rats qu'ils devaient étudier avaient été spécialement choisis pour se comporter brillamment, à l'autre que les rats avaient été spécialement choisis pour être stupides et bien entendu, les rats avaient été choisis au hasard. </a:t>
            </a:r>
            <a:endParaRPr lang="fr-FR" dirty="0" smtClean="0"/>
          </a:p>
          <a:p>
            <a:pPr lvl="1"/>
            <a:r>
              <a:rPr lang="fr-FR" dirty="0" smtClean="0"/>
              <a:t>Dans </a:t>
            </a:r>
            <a:r>
              <a:rPr lang="fr-FR" dirty="0"/>
              <a:t>les deux études de ce type réalisées par </a:t>
            </a:r>
            <a:r>
              <a:rPr lang="fr-FR" dirty="0" err="1"/>
              <a:t>Rosenthal</a:t>
            </a:r>
            <a:r>
              <a:rPr lang="fr-FR" dirty="0"/>
              <a:t> les expérimentateurs croyant leurs sujets brillants obtinrent un bien meilleur apprentissage de leurs rats que ceux qui pensaient que leurs sujets avaient été choisis pour être stupides</a:t>
            </a:r>
            <a:r>
              <a:rPr lang="fr-FR" dirty="0" smtClean="0"/>
              <a:t>".</a:t>
            </a:r>
          </a:p>
          <a:p>
            <a:r>
              <a:rPr lang="fr-FR" b="1" dirty="0"/>
              <a:t>L'évaluation est fortement teintée par la personnalité de l'évaluateur. L'enseignant s'évalue autant qu'il évalue ses </a:t>
            </a:r>
            <a:r>
              <a:rPr lang="fr-FR" b="1" dirty="0" smtClean="0"/>
              <a:t>étudiants!</a:t>
            </a:r>
          </a:p>
        </p:txBody>
      </p:sp>
    </p:spTree>
    <p:extLst>
      <p:ext uri="{BB962C8B-B14F-4D97-AF65-F5344CB8AC3E}">
        <p14:creationId xmlns="" xmlns:p14="http://schemas.microsoft.com/office/powerpoint/2010/main" val="1661967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a:t>
            </a:r>
            <a:r>
              <a:rPr lang="fr-FR" baseline="0" dirty="0" smtClean="0"/>
              <a:t> grille (barème de correction)</a:t>
            </a:r>
            <a:endParaRPr lang="fr-FR" dirty="0"/>
          </a:p>
        </p:txBody>
      </p:sp>
      <p:sp>
        <p:nvSpPr>
          <p:cNvPr id="3" name="Espace réservé du contenu 2"/>
          <p:cNvSpPr>
            <a:spLocks noGrp="1"/>
          </p:cNvSpPr>
          <p:nvPr>
            <p:ph sz="quarter" idx="1"/>
          </p:nvPr>
        </p:nvSpPr>
        <p:spPr/>
        <p:txBody>
          <a:bodyPr/>
          <a:lstStyle/>
          <a:p>
            <a:r>
              <a:rPr lang="fr-FR" dirty="0"/>
              <a:t>La plus grande partie des épreuves d'un examen fait intervenir un barème plus ou moins précis selon la matière. </a:t>
            </a:r>
            <a:endParaRPr lang="fr-FR" dirty="0" smtClean="0"/>
          </a:p>
          <a:p>
            <a:r>
              <a:rPr lang="fr-FR" dirty="0" smtClean="0"/>
              <a:t>Ce </a:t>
            </a:r>
            <a:r>
              <a:rPr lang="fr-FR" dirty="0"/>
              <a:t>barème a pour but d'uniformiser la codification des appréciations. </a:t>
            </a:r>
            <a:endParaRPr lang="fr-FR" dirty="0" smtClean="0"/>
          </a:p>
          <a:p>
            <a:r>
              <a:rPr lang="fr-FR" dirty="0" smtClean="0"/>
              <a:t>Mais </a:t>
            </a:r>
            <a:r>
              <a:rPr lang="fr-FR" dirty="0"/>
              <a:t>ce barème que les correcteurs sont "priés de respecter scrupuleusement" est-il un instrument fiable ? </a:t>
            </a:r>
            <a:endParaRPr lang="fr-FR" dirty="0" smtClean="0"/>
          </a:p>
          <a:p>
            <a:r>
              <a:rPr lang="fr-FR" dirty="0" smtClean="0"/>
              <a:t>Plusieurs </a:t>
            </a:r>
            <a:r>
              <a:rPr lang="fr-FR" dirty="0"/>
              <a:t>équipes de chercheurs se sont penchés sur ce problème</a:t>
            </a:r>
            <a:r>
              <a:rPr lang="fr-FR" dirty="0" smtClean="0"/>
              <a:t>.</a:t>
            </a:r>
          </a:p>
        </p:txBody>
      </p:sp>
    </p:spTree>
    <p:extLst>
      <p:ext uri="{BB962C8B-B14F-4D97-AF65-F5344CB8AC3E}">
        <p14:creationId xmlns="" xmlns:p14="http://schemas.microsoft.com/office/powerpoint/2010/main" val="3164777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 :</a:t>
            </a:r>
            <a:endParaRPr lang="fr-FR" dirty="0"/>
          </a:p>
        </p:txBody>
      </p:sp>
      <p:sp>
        <p:nvSpPr>
          <p:cNvPr id="3" name="Espace réservé du contenu 2"/>
          <p:cNvSpPr>
            <a:spLocks noGrp="1"/>
          </p:cNvSpPr>
          <p:nvPr>
            <p:ph sz="quarter" idx="1"/>
          </p:nvPr>
        </p:nvSpPr>
        <p:spPr/>
        <p:txBody>
          <a:bodyPr>
            <a:normAutofit/>
          </a:bodyPr>
          <a:lstStyle/>
          <a:p>
            <a:r>
              <a:rPr lang="fr-FR" b="1" dirty="0"/>
              <a:t>L'I. R. E. M. de Rennes </a:t>
            </a:r>
            <a:r>
              <a:rPr lang="fr-FR" dirty="0"/>
              <a:t>a fait corriger 22 </a:t>
            </a:r>
            <a:r>
              <a:rPr lang="fr-FR" dirty="0" smtClean="0"/>
              <a:t>copies de </a:t>
            </a:r>
            <a:r>
              <a:rPr lang="fr-FR" dirty="0"/>
              <a:t>mathématiques (c'est l'épreuve de mathématiques, où le barème a une place fondamentale, qui a le plus souvent été testée) du B.E.P.C. par 10 professeurs. </a:t>
            </a:r>
            <a:r>
              <a:rPr lang="fr-FR" b="1" dirty="0"/>
              <a:t>Cinq d'entre eux l'ont fait avec barème, les autres sans barème</a:t>
            </a:r>
            <a:r>
              <a:rPr lang="fr-FR" dirty="0"/>
              <a:t>. </a:t>
            </a:r>
            <a:endParaRPr lang="fr-FR" dirty="0" smtClean="0"/>
          </a:p>
          <a:p>
            <a:r>
              <a:rPr lang="fr-FR" dirty="0" smtClean="0"/>
              <a:t>Résultats</a:t>
            </a:r>
          </a:p>
          <a:p>
            <a:pPr lvl="1"/>
            <a:r>
              <a:rPr lang="fr-FR" dirty="0" smtClean="0"/>
              <a:t>Les </a:t>
            </a:r>
            <a:r>
              <a:rPr lang="fr-FR" dirty="0"/>
              <a:t>utilisateurs du barème ont corrigé plus </a:t>
            </a:r>
            <a:r>
              <a:rPr lang="fr-FR" dirty="0" smtClean="0"/>
              <a:t>sévèrement</a:t>
            </a:r>
          </a:p>
          <a:p>
            <a:pPr lvl="1"/>
            <a:r>
              <a:rPr lang="fr-FR" dirty="0" smtClean="0"/>
              <a:t>L'écart </a:t>
            </a:r>
            <a:r>
              <a:rPr lang="fr-FR" dirty="0"/>
              <a:t>entre les notes extrêmes est moindre quand on tient compte du </a:t>
            </a:r>
            <a:r>
              <a:rPr lang="fr-FR" dirty="0" smtClean="0"/>
              <a:t>barème</a:t>
            </a:r>
          </a:p>
          <a:p>
            <a:pPr lvl="1"/>
            <a:r>
              <a:rPr lang="fr-FR" dirty="0"/>
              <a:t>L</a:t>
            </a:r>
            <a:r>
              <a:rPr lang="fr-FR" dirty="0" smtClean="0"/>
              <a:t>e </a:t>
            </a:r>
            <a:r>
              <a:rPr lang="fr-FR" dirty="0"/>
              <a:t>barème ne supprime pas la dispersion des notes.</a:t>
            </a:r>
          </a:p>
          <a:p>
            <a:r>
              <a:rPr lang="fr-FR" dirty="0" smtClean="0"/>
              <a:t>Le </a:t>
            </a:r>
            <a:r>
              <a:rPr lang="fr-FR" dirty="0"/>
              <a:t>barème se </a:t>
            </a:r>
            <a:r>
              <a:rPr lang="fr-FR" dirty="0" smtClean="0"/>
              <a:t>limite </a:t>
            </a:r>
            <a:r>
              <a:rPr lang="fr-FR" dirty="0"/>
              <a:t>à un rôle vaguement </a:t>
            </a:r>
            <a:r>
              <a:rPr lang="fr-FR" dirty="0" smtClean="0"/>
              <a:t>modérateur</a:t>
            </a:r>
          </a:p>
        </p:txBody>
      </p:sp>
    </p:spTree>
    <p:extLst>
      <p:ext uri="{BB962C8B-B14F-4D97-AF65-F5344CB8AC3E}">
        <p14:creationId xmlns="" xmlns:p14="http://schemas.microsoft.com/office/powerpoint/2010/main" val="3933066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fontScale="85000" lnSpcReduction="20000"/>
          </a:bodyPr>
          <a:lstStyle/>
          <a:p>
            <a:r>
              <a:rPr lang="fr-FR" b="1" dirty="0" smtClean="0"/>
              <a:t>Le Groupe </a:t>
            </a:r>
            <a:r>
              <a:rPr lang="fr-FR" b="1" dirty="0"/>
              <a:t>de Recherche de Montauban dirigé par </a:t>
            </a:r>
            <a:r>
              <a:rPr lang="fr-FR" b="1" dirty="0" err="1"/>
              <a:t>Cransac</a:t>
            </a:r>
            <a:r>
              <a:rPr lang="fr-FR" b="1" dirty="0"/>
              <a:t> et </a:t>
            </a:r>
            <a:r>
              <a:rPr lang="fr-FR" b="1" dirty="0" err="1"/>
              <a:t>Dauvisis</a:t>
            </a:r>
            <a:r>
              <a:rPr lang="fr-FR" dirty="0"/>
              <a:t> </a:t>
            </a:r>
            <a:r>
              <a:rPr lang="fr-FR" dirty="0" smtClean="0"/>
              <a:t>1975</a:t>
            </a:r>
            <a:r>
              <a:rPr lang="fr-FR" dirty="0"/>
              <a:t>. </a:t>
            </a:r>
            <a:endParaRPr lang="fr-FR" dirty="0" smtClean="0"/>
          </a:p>
          <a:p>
            <a:pPr lvl="1"/>
            <a:r>
              <a:rPr lang="fr-FR" dirty="0" smtClean="0"/>
              <a:t>15 </a:t>
            </a:r>
            <a:r>
              <a:rPr lang="fr-FR" dirty="0"/>
              <a:t>heures de travail pour se mettre d'accord et élaborer un barème très précis (sur 120 points</a:t>
            </a:r>
            <a:r>
              <a:rPr lang="fr-FR" dirty="0" smtClean="0"/>
              <a:t>) ramené à une note entre 0 et 20. </a:t>
            </a:r>
          </a:p>
          <a:p>
            <a:pPr lvl="1"/>
            <a:r>
              <a:rPr lang="fr-FR" dirty="0" smtClean="0">
                <a:solidFill>
                  <a:srgbClr val="FF0000"/>
                </a:solidFill>
              </a:rPr>
              <a:t>Malgré </a:t>
            </a:r>
            <a:r>
              <a:rPr lang="fr-FR" dirty="0">
                <a:solidFill>
                  <a:srgbClr val="FF0000"/>
                </a:solidFill>
              </a:rPr>
              <a:t>cet </a:t>
            </a:r>
            <a:r>
              <a:rPr lang="fr-FR" dirty="0" smtClean="0">
                <a:solidFill>
                  <a:srgbClr val="FF0000"/>
                </a:solidFill>
              </a:rPr>
              <a:t>effort </a:t>
            </a:r>
            <a:r>
              <a:rPr lang="fr-FR" dirty="0">
                <a:solidFill>
                  <a:srgbClr val="FF0000"/>
                </a:solidFill>
              </a:rPr>
              <a:t>pour une copie </a:t>
            </a:r>
            <a:r>
              <a:rPr lang="fr-FR" dirty="0" smtClean="0">
                <a:solidFill>
                  <a:srgbClr val="FF0000"/>
                </a:solidFill>
              </a:rPr>
              <a:t>la </a:t>
            </a:r>
            <a:r>
              <a:rPr lang="fr-FR" dirty="0">
                <a:solidFill>
                  <a:srgbClr val="FF0000"/>
                </a:solidFill>
              </a:rPr>
              <a:t>note varie de 4 à 13 sur 20, </a:t>
            </a:r>
            <a:endParaRPr lang="fr-FR" dirty="0" smtClean="0">
              <a:solidFill>
                <a:srgbClr val="FF0000"/>
              </a:solidFill>
            </a:endParaRPr>
          </a:p>
          <a:p>
            <a:pPr lvl="1"/>
            <a:r>
              <a:rPr lang="fr-FR" dirty="0" smtClean="0"/>
              <a:t>chaque </a:t>
            </a:r>
            <a:r>
              <a:rPr lang="fr-FR" dirty="0"/>
              <a:t>correcteur concerné a justifié sa notation et il a été impossible de donner raison à l'un ou à l'autre. Certains ont donné tour à tour raison à l'un puis à l'autre". </a:t>
            </a:r>
            <a:endParaRPr lang="fr-FR" dirty="0" smtClean="0"/>
          </a:p>
          <a:p>
            <a:pPr lvl="1"/>
            <a:r>
              <a:rPr lang="fr-FR" dirty="0" smtClean="0"/>
              <a:t>D'autre </a:t>
            </a:r>
            <a:r>
              <a:rPr lang="fr-FR" dirty="0"/>
              <a:t>part, le barème devient illusoire quand dans "une réponse peu claire, l'un voit un bon raisonnement, l'autre un raisonnement faux ; ce qui est inquiétant"</a:t>
            </a:r>
          </a:p>
          <a:p>
            <a:r>
              <a:rPr lang="fr-FR" b="1" dirty="0" smtClean="0"/>
              <a:t>=&gt; Le </a:t>
            </a:r>
            <a:r>
              <a:rPr lang="fr-FR" b="1" dirty="0"/>
              <a:t>barème imposé est appliqué en fonction de la personnalité des correcteurs</a:t>
            </a:r>
            <a:r>
              <a:rPr lang="fr-FR" dirty="0"/>
              <a:t>.</a:t>
            </a:r>
          </a:p>
          <a:p>
            <a:pPr lvl="1"/>
            <a:r>
              <a:rPr lang="fr-FR" dirty="0"/>
              <a:t>Certains l'appliquent à la lettre en faisant fi de leurs sentiments et de leur expérience pédagogique, d'autres ne peuvent ou ne veulent le faire et modulent le dit barème." (</a:t>
            </a:r>
            <a:r>
              <a:rPr lang="fr-FR" dirty="0" err="1"/>
              <a:t>Ronceray</a:t>
            </a:r>
            <a:r>
              <a:rPr lang="fr-FR" dirty="0"/>
              <a:t>, De l'influence du barème, I.R.E.M. </a:t>
            </a:r>
            <a:r>
              <a:rPr lang="fr-FR" dirty="0" smtClean="0"/>
              <a:t>Rennes)</a:t>
            </a:r>
          </a:p>
        </p:txBody>
      </p:sp>
    </p:spTree>
    <p:extLst>
      <p:ext uri="{BB962C8B-B14F-4D97-AF65-F5344CB8AC3E}">
        <p14:creationId xmlns="" xmlns:p14="http://schemas.microsoft.com/office/powerpoint/2010/main" val="2884604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lnSpcReduction="10000"/>
          </a:bodyPr>
          <a:lstStyle/>
          <a:p>
            <a:r>
              <a:rPr lang="fr-FR" b="1" dirty="0" smtClean="0"/>
              <a:t>L'I.R.E.M. de Strasbourg</a:t>
            </a:r>
            <a:r>
              <a:rPr lang="fr-FR" dirty="0" smtClean="0"/>
              <a:t> reprend cette expérience. </a:t>
            </a:r>
          </a:p>
          <a:p>
            <a:pPr lvl="1"/>
            <a:r>
              <a:rPr lang="fr-FR" dirty="0" smtClean="0"/>
              <a:t>On raffine le barème. On demande aux correcteurs "un travail d'appréciation de l'écart des copies en les confrontant deux à deux afin d'améliorer leur évaluation." </a:t>
            </a:r>
          </a:p>
          <a:p>
            <a:pPr lvl="1"/>
            <a:r>
              <a:rPr lang="fr-FR" dirty="0" smtClean="0"/>
              <a:t>Le groupe de recherche espère ainsi "faire des observations des copies deux à deux". </a:t>
            </a:r>
          </a:p>
          <a:p>
            <a:pPr lvl="1"/>
            <a:r>
              <a:rPr lang="fr-FR" dirty="0" smtClean="0"/>
              <a:t>Résultats : la fiabilité de la correction n'est pas améliorée. </a:t>
            </a:r>
          </a:p>
          <a:p>
            <a:pPr lvl="1"/>
            <a:r>
              <a:rPr lang="fr-FR" dirty="0" smtClean="0"/>
              <a:t>Sans se décourager on fait une "tentative de codage des comportements de réponse" avec "détermination d'un barème associé à ce codage". </a:t>
            </a:r>
          </a:p>
          <a:p>
            <a:pPr lvl="1"/>
            <a:r>
              <a:rPr lang="fr-FR" dirty="0" smtClean="0"/>
              <a:t>Là encore c'est l'échec. </a:t>
            </a:r>
          </a:p>
          <a:p>
            <a:r>
              <a:rPr lang="fr-FR" b="1" dirty="0" smtClean="0"/>
              <a:t>une autre direction : l'analyse plus soigneuse des sujets proposés.</a:t>
            </a:r>
            <a:endParaRPr lang="fr-FR" dirty="0"/>
          </a:p>
        </p:txBody>
      </p:sp>
    </p:spTree>
    <p:extLst>
      <p:ext uri="{BB962C8B-B14F-4D97-AF65-F5344CB8AC3E}">
        <p14:creationId xmlns="" xmlns:p14="http://schemas.microsoft.com/office/powerpoint/2010/main" val="1481893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De l’importance</a:t>
            </a:r>
            <a:r>
              <a:rPr lang="fr-FR" baseline="0" dirty="0" smtClean="0"/>
              <a:t> de la formulation du sujet</a:t>
            </a:r>
            <a:endParaRPr lang="fr-FR" dirty="0"/>
          </a:p>
        </p:txBody>
      </p:sp>
      <p:sp>
        <p:nvSpPr>
          <p:cNvPr id="3" name="Espace réservé du contenu 2"/>
          <p:cNvSpPr>
            <a:spLocks noGrp="1"/>
          </p:cNvSpPr>
          <p:nvPr>
            <p:ph sz="quarter" idx="1"/>
          </p:nvPr>
        </p:nvSpPr>
        <p:spPr/>
        <p:txBody>
          <a:bodyPr>
            <a:normAutofit lnSpcReduction="10000"/>
          </a:bodyPr>
          <a:lstStyle/>
          <a:p>
            <a:r>
              <a:rPr lang="fr-FR" dirty="0">
                <a:solidFill>
                  <a:srgbClr val="FF0000"/>
                </a:solidFill>
              </a:rPr>
              <a:t>A la question </a:t>
            </a:r>
            <a:r>
              <a:rPr lang="fr-FR" dirty="0" smtClean="0"/>
              <a:t>:   « On </a:t>
            </a:r>
            <a:r>
              <a:rPr lang="fr-FR" dirty="0"/>
              <a:t>achète deux pains, on donne dix francs, la marchande rend une pièce de cinq francs et une de un franc ; quel est le prix d'un pain </a:t>
            </a:r>
            <a:r>
              <a:rPr lang="fr-FR" dirty="0" smtClean="0"/>
              <a:t>? » on </a:t>
            </a:r>
            <a:r>
              <a:rPr lang="fr-FR" dirty="0"/>
              <a:t>obtient </a:t>
            </a:r>
            <a:r>
              <a:rPr lang="fr-FR" dirty="0">
                <a:solidFill>
                  <a:srgbClr val="FF0000"/>
                </a:solidFill>
              </a:rPr>
              <a:t>93,44</a:t>
            </a:r>
            <a:r>
              <a:rPr lang="fr-FR" dirty="0"/>
              <a:t> % de réponses exactes dans une population d'élèves de troisième.</a:t>
            </a:r>
          </a:p>
          <a:p>
            <a:r>
              <a:rPr lang="fr-FR" dirty="0">
                <a:solidFill>
                  <a:srgbClr val="FF0000"/>
                </a:solidFill>
              </a:rPr>
              <a:t>A la question </a:t>
            </a:r>
            <a:r>
              <a:rPr lang="fr-FR" dirty="0" smtClean="0"/>
              <a:t>: « Résoudre </a:t>
            </a:r>
            <a:r>
              <a:rPr lang="fr-FR" dirty="0"/>
              <a:t>dans R: </a:t>
            </a:r>
            <a:r>
              <a:rPr lang="fr-FR" dirty="0" smtClean="0"/>
              <a:t>2x+6=10 », </a:t>
            </a:r>
            <a:r>
              <a:rPr lang="fr-FR" dirty="0"/>
              <a:t>le pourcentage de réponses exactes tombe à </a:t>
            </a:r>
            <a:r>
              <a:rPr lang="fr-FR" dirty="0">
                <a:solidFill>
                  <a:srgbClr val="FF0000"/>
                </a:solidFill>
              </a:rPr>
              <a:t>81,49 %</a:t>
            </a:r>
            <a:r>
              <a:rPr lang="fr-FR" dirty="0"/>
              <a:t>.</a:t>
            </a:r>
          </a:p>
          <a:p>
            <a:r>
              <a:rPr lang="fr-FR" dirty="0" smtClean="0">
                <a:solidFill>
                  <a:srgbClr val="FF0000"/>
                </a:solidFill>
              </a:rPr>
              <a:t>A la </a:t>
            </a:r>
            <a:r>
              <a:rPr lang="fr-FR" dirty="0">
                <a:solidFill>
                  <a:srgbClr val="FF0000"/>
                </a:solidFill>
              </a:rPr>
              <a:t>question </a:t>
            </a:r>
            <a:r>
              <a:rPr lang="fr-FR" dirty="0" smtClean="0"/>
              <a:t>:  « Résoudre </a:t>
            </a:r>
            <a:r>
              <a:rPr lang="fr-FR" dirty="0"/>
              <a:t>dans R : 2000x+6000=10000</a:t>
            </a:r>
            <a:r>
              <a:rPr lang="fr-FR" dirty="0" smtClean="0"/>
              <a:t>. » </a:t>
            </a:r>
            <a:r>
              <a:rPr lang="fr-FR" dirty="0"/>
              <a:t>on n'obtient plus que </a:t>
            </a:r>
            <a:r>
              <a:rPr lang="fr-FR" dirty="0">
                <a:solidFill>
                  <a:srgbClr val="FF0000"/>
                </a:solidFill>
              </a:rPr>
              <a:t>60,34 %</a:t>
            </a:r>
            <a:r>
              <a:rPr lang="fr-FR" dirty="0"/>
              <a:t> de bonnes réponses</a:t>
            </a:r>
            <a:r>
              <a:rPr lang="fr-FR" dirty="0" smtClean="0"/>
              <a:t>.</a:t>
            </a:r>
          </a:p>
          <a:p>
            <a:endParaRPr lang="fr-FR" dirty="0" smtClean="0"/>
          </a:p>
          <a:p>
            <a:pPr marL="0" indent="0">
              <a:buNone/>
            </a:pPr>
            <a:r>
              <a:rPr lang="fr-FR" i="1" dirty="0"/>
              <a:t>Groupe de Recherche d'Epernay de l'I.R.E.M. de Reims </a:t>
            </a:r>
            <a:r>
              <a:rPr lang="fr-FR" i="1" dirty="0" smtClean="0"/>
              <a:t>1975</a:t>
            </a:r>
            <a:endParaRPr lang="fr-FR" i="1" dirty="0"/>
          </a:p>
        </p:txBody>
      </p:sp>
    </p:spTree>
    <p:extLst>
      <p:ext uri="{BB962C8B-B14F-4D97-AF65-F5344CB8AC3E}">
        <p14:creationId xmlns="" xmlns:p14="http://schemas.microsoft.com/office/powerpoint/2010/main" val="9897409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Note, la Constante macabre (André </a:t>
            </a:r>
            <a:r>
              <a:rPr lang="fr-FR" dirty="0" err="1" smtClean="0"/>
              <a:t>Antibi</a:t>
            </a:r>
            <a:r>
              <a:rPr lang="fr-FR" dirty="0" smtClean="0"/>
              <a:t>)</a:t>
            </a:r>
            <a:endParaRPr lang="fr-FR" dirty="0"/>
          </a:p>
        </p:txBody>
      </p:sp>
      <p:sp>
        <p:nvSpPr>
          <p:cNvPr id="3" name="Espace réservé du contenu 2"/>
          <p:cNvSpPr>
            <a:spLocks noGrp="1"/>
          </p:cNvSpPr>
          <p:nvPr>
            <p:ph sz="quarter" idx="1"/>
          </p:nvPr>
        </p:nvSpPr>
        <p:spPr>
          <a:xfrm>
            <a:off x="457200" y="1219200"/>
            <a:ext cx="8435280" cy="5234136"/>
          </a:xfrm>
        </p:spPr>
        <p:txBody>
          <a:bodyPr>
            <a:normAutofit fontScale="85000" lnSpcReduction="20000"/>
          </a:bodyPr>
          <a:lstStyle/>
          <a:p>
            <a:r>
              <a:rPr lang="fr-FR" dirty="0" smtClean="0"/>
              <a:t>La note n’est pas une mesure mais un message ambigu</a:t>
            </a:r>
          </a:p>
          <a:p>
            <a:pPr lvl="1"/>
            <a:r>
              <a:rPr lang="fr-FR" dirty="0" smtClean="0"/>
              <a:t>On peut s'interroger sur le désir inconscient d'échec ou de succès du professeur vis-à-vis de ses élèves. La notation n'en est -il pas en partie le reflet?</a:t>
            </a:r>
          </a:p>
          <a:p>
            <a:r>
              <a:rPr lang="fr-FR" dirty="0" smtClean="0"/>
              <a:t>La prise de conscience de la "complexité" de l'évaluation doit amener à relativiser les résultats et à introduire une souplesse dans ses conséquences, en particulier dans l'orientation.</a:t>
            </a:r>
          </a:p>
          <a:p>
            <a:r>
              <a:rPr lang="fr-FR" dirty="0" smtClean="0"/>
              <a:t>Deux dimensions sont à prendre en compte, nous semble-t-il, pour apporter cette souplesse:</a:t>
            </a:r>
          </a:p>
          <a:p>
            <a:pPr lvl="1"/>
            <a:r>
              <a:rPr lang="fr-FR" dirty="0" smtClean="0"/>
              <a:t>Le temps: le contrôle continu nous paraît préférable à une évaluation instantanée, couperet.</a:t>
            </a:r>
          </a:p>
          <a:p>
            <a:pPr lvl="1"/>
            <a:r>
              <a:rPr lang="fr-FR" dirty="0"/>
              <a:t>L</a:t>
            </a:r>
            <a:r>
              <a:rPr lang="fr-FR" dirty="0" smtClean="0"/>
              <a:t>'ouverture: les examens par cumuls de modules , de crédits (l'européanisation des diplômes va dans ce sens) sont favorables dans la mesure où ils laissent "ouverte" la possibilité, avec le temps, de compléter et de revoir l'orientation tout au long de la vie.</a:t>
            </a:r>
          </a:p>
          <a:p>
            <a:r>
              <a:rPr lang="fr-FR" dirty="0" smtClean="0"/>
              <a:t>La constante macabre</a:t>
            </a:r>
          </a:p>
          <a:p>
            <a:pPr lvl="1"/>
            <a:r>
              <a:rPr lang="fr-FR" dirty="0">
                <a:hlinkClick r:id="rId2"/>
              </a:rPr>
              <a:t>http://</a:t>
            </a:r>
            <a:r>
              <a:rPr lang="fr-FR" dirty="0" smtClean="0">
                <a:hlinkClick r:id="rId2"/>
              </a:rPr>
              <a:t>www.esen.education.fr/fileadmin/user_upload/Modules/Ressources/Conferences/flash/07-08/a_antibi/a_antibi_FlashLD_784x500.html</a:t>
            </a:r>
            <a:endParaRPr lang="fr-FR" dirty="0" smtClean="0"/>
          </a:p>
        </p:txBody>
      </p:sp>
    </p:spTree>
    <p:extLst>
      <p:ext uri="{BB962C8B-B14F-4D97-AF65-F5344CB8AC3E}">
        <p14:creationId xmlns="" xmlns:p14="http://schemas.microsoft.com/office/powerpoint/2010/main" val="3462995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Qualités de l’évaluateur</a:t>
            </a:r>
            <a:endParaRPr lang="fr-FR" dirty="0"/>
          </a:p>
        </p:txBody>
      </p:sp>
      <p:sp>
        <p:nvSpPr>
          <p:cNvPr id="3" name="Espace réservé du contenu 2"/>
          <p:cNvSpPr>
            <a:spLocks noGrp="1"/>
          </p:cNvSpPr>
          <p:nvPr>
            <p:ph sz="quarter" idx="1"/>
          </p:nvPr>
        </p:nvSpPr>
        <p:spPr/>
        <p:txBody>
          <a:bodyPr/>
          <a:lstStyle/>
          <a:p>
            <a:r>
              <a:rPr lang="fr-FR" sz="2800" dirty="0"/>
              <a:t>Trois questions que se posent les enseignants face à une copie :</a:t>
            </a:r>
          </a:p>
          <a:p>
            <a:pPr lvl="1"/>
            <a:r>
              <a:rPr lang="fr-FR" sz="2500" dirty="0"/>
              <a:t>Est-ce que </a:t>
            </a:r>
            <a:r>
              <a:rPr lang="fr-FR" sz="2500" dirty="0">
                <a:solidFill>
                  <a:srgbClr val="FF0000"/>
                </a:solidFill>
              </a:rPr>
              <a:t>dans un mois je considérerais excellent un devoir que je considère excellent aujourd’hui </a:t>
            </a:r>
            <a:r>
              <a:rPr lang="fr-FR" sz="2500" dirty="0"/>
              <a:t>? Sera-t-il jugé excellent par un collègue ?  </a:t>
            </a:r>
            <a:r>
              <a:rPr lang="fr-FR" sz="2500" dirty="0" smtClean="0"/>
              <a:t>(Reproductibilité - Fidélité</a:t>
            </a:r>
            <a:r>
              <a:rPr lang="fr-FR" sz="2500" dirty="0"/>
              <a:t>)</a:t>
            </a:r>
          </a:p>
          <a:p>
            <a:pPr lvl="1"/>
            <a:r>
              <a:rPr lang="fr-FR" sz="2500" dirty="0">
                <a:solidFill>
                  <a:srgbClr val="FF0000"/>
                </a:solidFill>
              </a:rPr>
              <a:t>Est-ce que je mesure correctement ce que je cherche à mesurer ?</a:t>
            </a:r>
            <a:r>
              <a:rPr lang="fr-FR" sz="2500" dirty="0"/>
              <a:t> (Validité)</a:t>
            </a:r>
          </a:p>
          <a:p>
            <a:pPr lvl="1"/>
            <a:r>
              <a:rPr lang="fr-FR" sz="2500" dirty="0">
                <a:solidFill>
                  <a:srgbClr val="FF0000"/>
                </a:solidFill>
              </a:rPr>
              <a:t>Est-ce que mes notes varient assez finement en fonction des différences de qualité des travaux </a:t>
            </a:r>
            <a:r>
              <a:rPr lang="fr-FR" sz="2500" dirty="0"/>
              <a:t>à évaluer ? (Sensibilité</a:t>
            </a:r>
            <a:r>
              <a:rPr lang="fr-FR" sz="2500" dirty="0" smtClean="0"/>
              <a:t>).</a:t>
            </a:r>
          </a:p>
        </p:txBody>
      </p:sp>
    </p:spTree>
    <p:extLst>
      <p:ext uri="{BB962C8B-B14F-4D97-AF65-F5344CB8AC3E}">
        <p14:creationId xmlns="" xmlns:p14="http://schemas.microsoft.com/office/powerpoint/2010/main" val="1992800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sz="quarter" idx="1"/>
          </p:nvPr>
        </p:nvSpPr>
        <p:spPr/>
        <p:txBody>
          <a:bodyPr/>
          <a:lstStyle/>
          <a:p>
            <a:r>
              <a:rPr lang="fr-FR" dirty="0"/>
              <a:t>La </a:t>
            </a:r>
            <a:r>
              <a:rPr lang="fr-FR" b="1" dirty="0" smtClean="0"/>
              <a:t>docimologie (</a:t>
            </a:r>
            <a:r>
              <a:rPr lang="fr-FR" dirty="0" smtClean="0"/>
              <a:t>grec </a:t>
            </a:r>
            <a:r>
              <a:rPr lang="fr-FR" i="1" dirty="0" err="1" smtClean="0"/>
              <a:t>dokime</a:t>
            </a:r>
            <a:r>
              <a:rPr lang="fr-FR" i="1" dirty="0" smtClean="0"/>
              <a:t> </a:t>
            </a:r>
            <a:r>
              <a:rPr lang="fr-FR" dirty="0" smtClean="0"/>
              <a:t>signifiant </a:t>
            </a:r>
            <a:r>
              <a:rPr lang="fr-FR" dirty="0"/>
              <a:t>épreuve</a:t>
            </a:r>
            <a:r>
              <a:rPr lang="fr-FR" i="1" dirty="0" smtClean="0"/>
              <a:t>) </a:t>
            </a:r>
            <a:r>
              <a:rPr lang="fr-FR" b="1" dirty="0" smtClean="0"/>
              <a:t> </a:t>
            </a:r>
            <a:r>
              <a:rPr lang="fr-FR" dirty="0"/>
              <a:t>est la science des examens. </a:t>
            </a:r>
            <a:r>
              <a:rPr lang="fr-FR" dirty="0" smtClean="0"/>
              <a:t>(Henri PIERON) </a:t>
            </a:r>
            <a:r>
              <a:rPr lang="fr-FR" dirty="0"/>
              <a:t>.</a:t>
            </a:r>
            <a:endParaRPr lang="fr-FR" dirty="0" smtClean="0"/>
          </a:p>
          <a:p>
            <a:r>
              <a:rPr lang="fr-FR" dirty="0" smtClean="0"/>
              <a:t>Des épreuves, dans quelles circonstances ?</a:t>
            </a:r>
          </a:p>
          <a:p>
            <a:pPr lvl="1"/>
            <a:r>
              <a:rPr lang="fr-FR" dirty="0" smtClean="0"/>
              <a:t>Au début d’un enseignement : </a:t>
            </a:r>
          </a:p>
          <a:p>
            <a:pPr lvl="2"/>
            <a:r>
              <a:rPr lang="fr-FR" dirty="0" smtClean="0"/>
              <a:t>Situer les apprenants</a:t>
            </a:r>
          </a:p>
          <a:p>
            <a:pPr lvl="1"/>
            <a:r>
              <a:rPr lang="fr-FR" dirty="0" smtClean="0"/>
              <a:t>Au terme d’un enseignement : </a:t>
            </a:r>
          </a:p>
          <a:p>
            <a:pPr lvl="2"/>
            <a:r>
              <a:rPr lang="fr-FR" dirty="0" smtClean="0"/>
              <a:t>Evaluer les performances des étudiants : évaluation certificative</a:t>
            </a:r>
          </a:p>
          <a:p>
            <a:pPr lvl="2"/>
            <a:r>
              <a:rPr lang="fr-FR" dirty="0" smtClean="0"/>
              <a:t>Evaluer les performances de l’enseignement</a:t>
            </a:r>
          </a:p>
          <a:p>
            <a:pPr lvl="1"/>
            <a:r>
              <a:rPr lang="fr-FR" dirty="0" smtClean="0"/>
              <a:t>Pour sélectionner </a:t>
            </a:r>
          </a:p>
          <a:p>
            <a:pPr lvl="2"/>
            <a:r>
              <a:rPr lang="fr-FR" dirty="0" smtClean="0"/>
              <a:t>Concours ou recrutement</a:t>
            </a:r>
          </a:p>
        </p:txBody>
      </p:sp>
    </p:spTree>
    <p:extLst>
      <p:ext uri="{BB962C8B-B14F-4D97-AF65-F5344CB8AC3E}">
        <p14:creationId xmlns="" xmlns:p14="http://schemas.microsoft.com/office/powerpoint/2010/main" val="434881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Discordances repérées dans les pratiques d’évaluation</a:t>
            </a:r>
            <a:endParaRPr lang="fr-FR" dirty="0"/>
          </a:p>
        </p:txBody>
      </p:sp>
      <p:sp>
        <p:nvSpPr>
          <p:cNvPr id="3" name="Espace réservé du contenu 2"/>
          <p:cNvSpPr>
            <a:spLocks noGrp="1"/>
          </p:cNvSpPr>
          <p:nvPr>
            <p:ph sz="quarter" idx="1"/>
          </p:nvPr>
        </p:nvSpPr>
        <p:spPr/>
        <p:txBody>
          <a:bodyPr>
            <a:normAutofit fontScale="92500"/>
          </a:bodyPr>
          <a:lstStyle/>
          <a:p>
            <a:r>
              <a:rPr lang="fr-FR" dirty="0" smtClean="0">
                <a:solidFill>
                  <a:srgbClr val="FF0000"/>
                </a:solidFill>
              </a:rPr>
              <a:t>Effet de fatigue ou d’ennui</a:t>
            </a:r>
          </a:p>
          <a:p>
            <a:pPr lvl="1"/>
            <a:r>
              <a:rPr lang="fr-FR" dirty="0" smtClean="0"/>
              <a:t>Peut </a:t>
            </a:r>
            <a:r>
              <a:rPr lang="fr-FR" dirty="0"/>
              <a:t>engendrer laxisme ou </a:t>
            </a:r>
            <a:r>
              <a:rPr lang="fr-FR" dirty="0" smtClean="0"/>
              <a:t>sur-sévérité</a:t>
            </a:r>
          </a:p>
          <a:p>
            <a:r>
              <a:rPr lang="fr-FR" dirty="0" smtClean="0">
                <a:solidFill>
                  <a:srgbClr val="FF0000"/>
                </a:solidFill>
              </a:rPr>
              <a:t>L’effet de contagion ou de contamination des copies</a:t>
            </a:r>
          </a:p>
          <a:p>
            <a:pPr lvl="1"/>
            <a:r>
              <a:rPr lang="fr-FR" dirty="0" smtClean="0"/>
              <a:t>Les </a:t>
            </a:r>
            <a:r>
              <a:rPr lang="fr-FR" dirty="0"/>
              <a:t>notes attribuées successivement aux différents aspects d'un même travail s'influencent mutuellement. </a:t>
            </a:r>
            <a:endParaRPr lang="fr-FR" dirty="0" smtClean="0"/>
          </a:p>
          <a:p>
            <a:r>
              <a:rPr lang="fr-FR" dirty="0" smtClean="0">
                <a:solidFill>
                  <a:srgbClr val="FF0000"/>
                </a:solidFill>
              </a:rPr>
              <a:t>L’effet de halo</a:t>
            </a:r>
          </a:p>
          <a:p>
            <a:pPr lvl="1"/>
            <a:r>
              <a:rPr lang="fr-FR" dirty="0"/>
              <a:t>Le professeur, influencé par des caractéristiques de présentation (soin, écriture, orthographe) surestime ou sous-estime la note. </a:t>
            </a:r>
          </a:p>
          <a:p>
            <a:r>
              <a:rPr lang="fr-FR" dirty="0" smtClean="0">
                <a:solidFill>
                  <a:srgbClr val="FF0000"/>
                </a:solidFill>
              </a:rPr>
              <a:t>L’effet de l’ordre de correction des copies</a:t>
            </a:r>
          </a:p>
          <a:p>
            <a:pPr lvl="1"/>
            <a:r>
              <a:rPr lang="fr-FR" dirty="0"/>
              <a:t>Devant un nouveau travail ou un nouveau candidat à évaluer, un juge se laisser influencer par la qualité du candidat précédent. Un travail moyen paraîtra bon s'il suit un travail médiocre.  </a:t>
            </a:r>
            <a:endParaRPr lang="fr-FR" dirty="0" smtClean="0"/>
          </a:p>
        </p:txBody>
      </p:sp>
    </p:spTree>
    <p:extLst>
      <p:ext uri="{BB962C8B-B14F-4D97-AF65-F5344CB8AC3E}">
        <p14:creationId xmlns="" xmlns:p14="http://schemas.microsoft.com/office/powerpoint/2010/main" val="192496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kumimoji="0" lang="fr-FR" sz="3200" kern="1200" dirty="0" smtClean="0">
                <a:solidFill>
                  <a:schemeClr val="tx2"/>
                </a:solidFill>
                <a:effectLst/>
                <a:latin typeface="+mj-lt"/>
                <a:ea typeface="+mj-ea"/>
                <a:cs typeface="+mj-cs"/>
              </a:rPr>
              <a:t>Discordances repérées dans les pratiques d’évaluation</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smtClean="0">
                <a:solidFill>
                  <a:srgbClr val="FF0000"/>
                </a:solidFill>
              </a:rPr>
              <a:t>L’effet d’ancrage ou de relativisation</a:t>
            </a:r>
          </a:p>
          <a:p>
            <a:pPr lvl="1"/>
            <a:r>
              <a:rPr lang="fr-FR" dirty="0" smtClean="0"/>
              <a:t>Plutôt que de juger intrinsèquement d'un travail, les professeurs jugent ce dernier en fonction des travaux dans lesquels il est inséré. </a:t>
            </a:r>
          </a:p>
          <a:p>
            <a:r>
              <a:rPr lang="fr-FR" dirty="0" smtClean="0">
                <a:solidFill>
                  <a:srgbClr val="FF0000"/>
                </a:solidFill>
              </a:rPr>
              <a:t>L’effet de stéréotypie</a:t>
            </a:r>
          </a:p>
          <a:p>
            <a:pPr lvl="1"/>
            <a:r>
              <a:rPr lang="fr-FR" dirty="0" smtClean="0"/>
              <a:t>Le professeur maintient un jugement immuable sur la performance d'un élève, quelles que soient ses variations effectives</a:t>
            </a:r>
          </a:p>
          <a:p>
            <a:r>
              <a:rPr lang="fr-FR" dirty="0" smtClean="0">
                <a:solidFill>
                  <a:srgbClr val="FF0000"/>
                </a:solidFill>
              </a:rPr>
              <a:t>L’effet de tendance centrale</a:t>
            </a:r>
          </a:p>
          <a:p>
            <a:pPr lvl="1"/>
            <a:r>
              <a:rPr lang="fr-FR" dirty="0" smtClean="0"/>
              <a:t>Par crainte de surévaluer ou de sous-évaluer un élève, le professeur groupe ses appréciations vers le centre de l'échelle.</a:t>
            </a:r>
          </a:p>
          <a:p>
            <a:r>
              <a:rPr lang="fr-FR" dirty="0" smtClean="0">
                <a:solidFill>
                  <a:srgbClr val="FF0000"/>
                </a:solidFill>
              </a:rPr>
              <a:t>L’effet de flou</a:t>
            </a:r>
          </a:p>
          <a:p>
            <a:pPr lvl="1"/>
            <a:r>
              <a:rPr lang="fr-FR" dirty="0" smtClean="0"/>
              <a:t>Les objectifs poursuivis et les critères de notation ne sont pas toujours définis avec précision</a:t>
            </a:r>
          </a:p>
          <a:p>
            <a:r>
              <a:rPr lang="fr-FR" dirty="0" smtClean="0">
                <a:solidFill>
                  <a:srgbClr val="FF0000"/>
                </a:solidFill>
              </a:rPr>
              <a:t>L’effet de trop grande indulgence et de trop grande sévérité</a:t>
            </a:r>
          </a:p>
          <a:p>
            <a:pPr lvl="1"/>
            <a:r>
              <a:rPr lang="fr-FR" dirty="0" smtClean="0"/>
              <a:t>Certains juges sont systématiquement trop indulgents ou trop sévères dans toutes leurs évaluations</a:t>
            </a:r>
          </a:p>
        </p:txBody>
      </p:sp>
    </p:spTree>
    <p:extLst>
      <p:ext uri="{BB962C8B-B14F-4D97-AF65-F5344CB8AC3E}">
        <p14:creationId xmlns="" xmlns:p14="http://schemas.microsoft.com/office/powerpoint/2010/main" val="42073192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différents type d’épreuves</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a:t>Questions rédactionnelles</a:t>
            </a:r>
          </a:p>
          <a:p>
            <a:r>
              <a:rPr lang="fr-FR" dirty="0" smtClean="0"/>
              <a:t>Questions </a:t>
            </a:r>
            <a:r>
              <a:rPr lang="fr-FR" dirty="0"/>
              <a:t>conduisant à une réponse ouverte et courte (Q.R.O.C.)</a:t>
            </a:r>
          </a:p>
          <a:p>
            <a:r>
              <a:rPr lang="fr-FR" dirty="0" smtClean="0"/>
              <a:t>Questions </a:t>
            </a:r>
            <a:r>
              <a:rPr lang="fr-FR" dirty="0"/>
              <a:t>à choix multiples de réponse (Q.C.M</a:t>
            </a:r>
            <a:r>
              <a:rPr lang="fr-FR" dirty="0" smtClean="0"/>
              <a:t>.)</a:t>
            </a:r>
          </a:p>
          <a:p>
            <a:r>
              <a:rPr lang="fr-FR" dirty="0" smtClean="0"/>
              <a:t>Exercice à trous</a:t>
            </a:r>
          </a:p>
          <a:p>
            <a:r>
              <a:rPr lang="fr-FR" dirty="0" smtClean="0"/>
              <a:t>Mise en correspondance et ordonnancement</a:t>
            </a:r>
          </a:p>
          <a:p>
            <a:r>
              <a:rPr lang="fr-FR" dirty="0" smtClean="0"/>
              <a:t>Annotation d’image</a:t>
            </a:r>
            <a:endParaRPr lang="fr-FR" dirty="0"/>
          </a:p>
          <a:p>
            <a:r>
              <a:rPr lang="fr-FR" dirty="0" smtClean="0"/>
              <a:t>Epreuves </a:t>
            </a:r>
            <a:r>
              <a:rPr lang="fr-FR" dirty="0"/>
              <a:t>de travaux pratiques</a:t>
            </a:r>
          </a:p>
          <a:p>
            <a:r>
              <a:rPr lang="fr-FR" dirty="0" smtClean="0"/>
              <a:t>Epreuves </a:t>
            </a:r>
            <a:r>
              <a:rPr lang="fr-FR" dirty="0"/>
              <a:t>orales</a:t>
            </a:r>
          </a:p>
          <a:p>
            <a:r>
              <a:rPr lang="fr-FR" dirty="0" smtClean="0"/>
              <a:t>Mises </a:t>
            </a:r>
            <a:r>
              <a:rPr lang="fr-FR" dirty="0"/>
              <a:t>en situations fictives </a:t>
            </a:r>
            <a:r>
              <a:rPr lang="fr-FR" dirty="0" smtClean="0"/>
              <a:t>(simulation) ou </a:t>
            </a:r>
            <a:r>
              <a:rPr lang="fr-FR" dirty="0"/>
              <a:t>réelles</a:t>
            </a:r>
          </a:p>
          <a:p>
            <a:r>
              <a:rPr lang="fr-FR" dirty="0" smtClean="0"/>
              <a:t>Examen </a:t>
            </a:r>
            <a:r>
              <a:rPr lang="fr-FR" dirty="0"/>
              <a:t>Clinique Objectif Structuré (E.C.O.S</a:t>
            </a:r>
            <a:r>
              <a:rPr lang="fr-FR" dirty="0" smtClean="0"/>
              <a:t>.)</a:t>
            </a:r>
          </a:p>
          <a:p>
            <a:r>
              <a:rPr lang="fr-FR" dirty="0" smtClean="0"/>
              <a:t>Tests de concordance de script</a:t>
            </a:r>
          </a:p>
          <a:p>
            <a:r>
              <a:rPr lang="fr-FR" dirty="0" smtClean="0"/>
              <a:t>Port folio</a:t>
            </a:r>
          </a:p>
        </p:txBody>
      </p:sp>
    </p:spTree>
    <p:extLst>
      <p:ext uri="{BB962C8B-B14F-4D97-AF65-F5344CB8AC3E}">
        <p14:creationId xmlns="" xmlns:p14="http://schemas.microsoft.com/office/powerpoint/2010/main" val="36569676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e</a:t>
            </a:r>
            <a:r>
              <a:rPr lang="fr-FR" dirty="0" smtClean="0"/>
              <a:t> exercice</a:t>
            </a:r>
            <a:endParaRPr lang="fr-FR" dirty="0"/>
          </a:p>
        </p:txBody>
      </p:sp>
      <p:sp>
        <p:nvSpPr>
          <p:cNvPr id="3" name="Espace réservé du contenu 2"/>
          <p:cNvSpPr>
            <a:spLocks noGrp="1"/>
          </p:cNvSpPr>
          <p:nvPr>
            <p:ph sz="quarter" idx="1"/>
          </p:nvPr>
        </p:nvSpPr>
        <p:spPr/>
        <p:txBody>
          <a:bodyPr/>
          <a:lstStyle/>
          <a:p>
            <a:r>
              <a:rPr lang="fr-FR" dirty="0" smtClean="0"/>
              <a:t>Pour chacune des situations proposées, trouver le mode d’évaluation le </a:t>
            </a:r>
            <a:r>
              <a:rPr lang="fr-FR" smtClean="0"/>
              <a:t>mieux adapté</a:t>
            </a:r>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 soit le type d’épreuve</a:t>
            </a:r>
            <a:endParaRPr lang="fr-FR" dirty="0"/>
          </a:p>
        </p:txBody>
      </p:sp>
      <p:sp>
        <p:nvSpPr>
          <p:cNvPr id="3" name="Espace réservé du contenu 2"/>
          <p:cNvSpPr>
            <a:spLocks noGrp="1"/>
          </p:cNvSpPr>
          <p:nvPr>
            <p:ph sz="quarter" idx="1"/>
          </p:nvPr>
        </p:nvSpPr>
        <p:spPr>
          <a:xfrm>
            <a:off x="457200" y="2060848"/>
            <a:ext cx="8229600" cy="4096112"/>
          </a:xfrm>
        </p:spPr>
        <p:txBody>
          <a:bodyPr/>
          <a:lstStyle/>
          <a:p>
            <a:r>
              <a:rPr lang="fr-FR" dirty="0" smtClean="0"/>
              <a:t>3 phases</a:t>
            </a:r>
          </a:p>
          <a:p>
            <a:pPr lvl="1"/>
            <a:r>
              <a:rPr lang="fr-FR" dirty="0" smtClean="0"/>
              <a:t>1° Conception du sujet</a:t>
            </a:r>
          </a:p>
          <a:p>
            <a:pPr lvl="2"/>
            <a:r>
              <a:rPr lang="fr-FR" dirty="0" smtClean="0"/>
              <a:t>Choix de la méthode (question ouverte, QCM,….)</a:t>
            </a:r>
          </a:p>
          <a:p>
            <a:pPr lvl="2"/>
            <a:r>
              <a:rPr lang="fr-FR" dirty="0" smtClean="0"/>
              <a:t>Rédaction des questions </a:t>
            </a:r>
          </a:p>
          <a:p>
            <a:pPr lvl="1"/>
            <a:r>
              <a:rPr lang="fr-FR" dirty="0" smtClean="0"/>
              <a:t>2°</a:t>
            </a:r>
            <a:r>
              <a:rPr lang="fr-FR" baseline="0" dirty="0" smtClean="0"/>
              <a:t> Correction « brute »</a:t>
            </a:r>
          </a:p>
          <a:p>
            <a:pPr lvl="1"/>
            <a:r>
              <a:rPr lang="fr-FR" baseline="0" dirty="0" smtClean="0"/>
              <a:t>3° « Post » traitement docimologique et rôle du jury</a:t>
            </a:r>
          </a:p>
        </p:txBody>
      </p:sp>
    </p:spTree>
    <p:extLst>
      <p:ext uri="{BB962C8B-B14F-4D97-AF65-F5344CB8AC3E}">
        <p14:creationId xmlns="" xmlns:p14="http://schemas.microsoft.com/office/powerpoint/2010/main" val="19250769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Questions rédactionnelles</a:t>
            </a:r>
            <a:endParaRPr lang="fr-FR" dirty="0"/>
          </a:p>
        </p:txBody>
      </p:sp>
      <p:sp>
        <p:nvSpPr>
          <p:cNvPr id="3" name="Espace réservé du contenu 2"/>
          <p:cNvSpPr>
            <a:spLocks noGrp="1"/>
          </p:cNvSpPr>
          <p:nvPr>
            <p:ph sz="quarter" idx="1"/>
          </p:nvPr>
        </p:nvSpPr>
        <p:spPr/>
        <p:txBody>
          <a:bodyPr>
            <a:normAutofit/>
          </a:bodyPr>
          <a:lstStyle/>
          <a:p>
            <a:r>
              <a:rPr lang="fr-FR" dirty="0" smtClean="0"/>
              <a:t>Objectifs :</a:t>
            </a:r>
          </a:p>
          <a:p>
            <a:pPr lvl="1"/>
            <a:r>
              <a:rPr lang="fr-FR" dirty="0"/>
              <a:t>M</a:t>
            </a:r>
            <a:r>
              <a:rPr lang="fr-FR" dirty="0" smtClean="0"/>
              <a:t>ontrer que les étudiants  </a:t>
            </a:r>
            <a:r>
              <a:rPr lang="fr-FR" dirty="0"/>
              <a:t>sont « capables » </a:t>
            </a:r>
            <a:r>
              <a:rPr lang="fr-FR" dirty="0" smtClean="0"/>
              <a:t>:</a:t>
            </a:r>
          </a:p>
          <a:p>
            <a:pPr lvl="2"/>
            <a:r>
              <a:rPr lang="fr-FR" dirty="0" smtClean="0"/>
              <a:t>de lire</a:t>
            </a:r>
            <a:r>
              <a:rPr lang="fr-FR" dirty="0"/>
              <a:t> </a:t>
            </a:r>
            <a:r>
              <a:rPr lang="fr-FR" dirty="0" smtClean="0"/>
              <a:t>et de comprendre la question</a:t>
            </a:r>
          </a:p>
          <a:p>
            <a:pPr lvl="2"/>
            <a:r>
              <a:rPr lang="fr-FR" dirty="0" smtClean="0"/>
              <a:t>d'analyser</a:t>
            </a:r>
            <a:r>
              <a:rPr lang="fr-FR" dirty="0"/>
              <a:t>, </a:t>
            </a:r>
          </a:p>
          <a:p>
            <a:pPr lvl="2"/>
            <a:r>
              <a:rPr lang="fr-FR" dirty="0" smtClean="0"/>
              <a:t>d’argumenter,</a:t>
            </a:r>
          </a:p>
          <a:p>
            <a:pPr lvl="2"/>
            <a:r>
              <a:rPr lang="fr-FR" dirty="0" smtClean="0"/>
              <a:t>de </a:t>
            </a:r>
            <a:r>
              <a:rPr lang="fr-FR" dirty="0"/>
              <a:t>faire preuve des capacités de synthèse, </a:t>
            </a:r>
            <a:endParaRPr lang="fr-FR" dirty="0" smtClean="0"/>
          </a:p>
          <a:p>
            <a:pPr lvl="2"/>
            <a:r>
              <a:rPr lang="fr-FR" dirty="0" smtClean="0"/>
              <a:t>d’écrire un document structuré</a:t>
            </a:r>
          </a:p>
          <a:p>
            <a:r>
              <a:rPr lang="fr-FR" dirty="0" smtClean="0"/>
              <a:t>Développer l’esprit critique</a:t>
            </a:r>
          </a:p>
          <a:p>
            <a:r>
              <a:rPr lang="fr-FR" dirty="0" smtClean="0"/>
              <a:t>Mais :</a:t>
            </a:r>
          </a:p>
          <a:p>
            <a:pPr lvl="1"/>
            <a:r>
              <a:rPr lang="fr-FR" sz="2500" dirty="0" smtClean="0"/>
              <a:t>Limite </a:t>
            </a:r>
            <a:r>
              <a:rPr lang="fr-FR" sz="2500" dirty="0"/>
              <a:t>l'étendue </a:t>
            </a:r>
            <a:r>
              <a:rPr lang="fr-FR" sz="2500" dirty="0" smtClean="0"/>
              <a:t>de l'investigation </a:t>
            </a:r>
            <a:r>
              <a:rPr lang="fr-FR" sz="2500" dirty="0"/>
              <a:t>des connaissances des </a:t>
            </a:r>
            <a:r>
              <a:rPr lang="fr-FR" sz="2500" dirty="0" smtClean="0"/>
              <a:t>étudiants</a:t>
            </a:r>
          </a:p>
          <a:p>
            <a:pPr lvl="1"/>
            <a:r>
              <a:rPr lang="fr-FR" dirty="0" smtClean="0"/>
              <a:t>Difficulté de la correction</a:t>
            </a:r>
            <a:endParaRPr lang="fr-FR" dirty="0"/>
          </a:p>
        </p:txBody>
      </p:sp>
    </p:spTree>
    <p:extLst>
      <p:ext uri="{BB962C8B-B14F-4D97-AF65-F5344CB8AC3E}">
        <p14:creationId xmlns="" xmlns:p14="http://schemas.microsoft.com/office/powerpoint/2010/main" val="28655232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QROC</a:t>
            </a:r>
            <a:endParaRPr lang="fr-FR" dirty="0"/>
          </a:p>
        </p:txBody>
      </p:sp>
      <p:sp>
        <p:nvSpPr>
          <p:cNvPr id="3" name="Espace réservé du contenu 2"/>
          <p:cNvSpPr>
            <a:spLocks noGrp="1"/>
          </p:cNvSpPr>
          <p:nvPr>
            <p:ph sz="quarter" idx="1"/>
          </p:nvPr>
        </p:nvSpPr>
        <p:spPr/>
        <p:txBody>
          <a:bodyPr/>
          <a:lstStyle/>
          <a:p>
            <a:r>
              <a:rPr lang="fr-FR" dirty="0" smtClean="0"/>
              <a:t>Question rédactionnelle à réponse ouverte et courte</a:t>
            </a:r>
          </a:p>
          <a:p>
            <a:r>
              <a:rPr lang="fr-FR" dirty="0" smtClean="0"/>
              <a:t>Avantage :</a:t>
            </a:r>
          </a:p>
          <a:p>
            <a:pPr lvl="1"/>
            <a:r>
              <a:rPr lang="fr-FR" sz="2400" dirty="0"/>
              <a:t>Explore les connaissances des candidats sur de nombreux sujets d'un enseignement</a:t>
            </a:r>
          </a:p>
          <a:p>
            <a:r>
              <a:rPr lang="fr-FR" dirty="0" smtClean="0"/>
              <a:t>Inconvénients</a:t>
            </a:r>
          </a:p>
          <a:p>
            <a:pPr lvl="1"/>
            <a:r>
              <a:rPr lang="fr-FR" dirty="0" smtClean="0"/>
              <a:t>Correction manuelle</a:t>
            </a:r>
          </a:p>
          <a:p>
            <a:pPr lvl="1"/>
            <a:r>
              <a:rPr lang="fr-FR" dirty="0" smtClean="0"/>
              <a:t>Difficultés de la grille</a:t>
            </a:r>
          </a:p>
          <a:p>
            <a:pPr lvl="2"/>
            <a:r>
              <a:rPr lang="fr-FR" dirty="0" smtClean="0"/>
              <a:t>Liste de mots clés…</a:t>
            </a:r>
          </a:p>
          <a:p>
            <a:r>
              <a:rPr lang="fr-FR" dirty="0" smtClean="0"/>
              <a:t>Cas clinique de l’ECN</a:t>
            </a:r>
          </a:p>
          <a:p>
            <a:pPr lvl="1"/>
            <a:endParaRPr lang="fr-FR" dirty="0"/>
          </a:p>
        </p:txBody>
      </p:sp>
    </p:spTree>
    <p:extLst>
      <p:ext uri="{BB962C8B-B14F-4D97-AF65-F5344CB8AC3E}">
        <p14:creationId xmlns="" xmlns:p14="http://schemas.microsoft.com/office/powerpoint/2010/main" val="29841542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a:t>
            </a:r>
            <a:r>
              <a:rPr lang="fr-FR" baseline="0" dirty="0" smtClean="0"/>
              <a:t> à Choix Multiple</a:t>
            </a:r>
            <a:endParaRPr lang="fr-FR" dirty="0"/>
          </a:p>
        </p:txBody>
      </p:sp>
      <p:sp>
        <p:nvSpPr>
          <p:cNvPr id="3" name="Espace réservé du contenu 2"/>
          <p:cNvSpPr>
            <a:spLocks noGrp="1"/>
          </p:cNvSpPr>
          <p:nvPr>
            <p:ph sz="quarter" idx="1"/>
          </p:nvPr>
        </p:nvSpPr>
        <p:spPr/>
        <p:txBody>
          <a:bodyPr/>
          <a:lstStyle/>
          <a:p>
            <a:r>
              <a:rPr lang="fr-FR" dirty="0" smtClean="0"/>
              <a:t>Question fermée</a:t>
            </a:r>
          </a:p>
          <a:p>
            <a:pPr lvl="1"/>
            <a:r>
              <a:rPr lang="fr-FR" dirty="0" smtClean="0"/>
              <a:t>Un</a:t>
            </a:r>
            <a:r>
              <a:rPr lang="fr-FR" baseline="0" dirty="0" smtClean="0"/>
              <a:t> énoncé</a:t>
            </a:r>
          </a:p>
          <a:p>
            <a:pPr lvl="1"/>
            <a:r>
              <a:rPr lang="fr-FR" baseline="0" dirty="0" smtClean="0"/>
              <a:t>Plusieurs propositions</a:t>
            </a:r>
          </a:p>
          <a:p>
            <a:pPr lvl="2"/>
            <a:r>
              <a:rPr lang="fr-FR" dirty="0" smtClean="0"/>
              <a:t>Dont une est juste,</a:t>
            </a:r>
            <a:r>
              <a:rPr lang="fr-FR" baseline="0" dirty="0" smtClean="0"/>
              <a:t> les autres fausses : QCM Simple (qcm)</a:t>
            </a:r>
          </a:p>
          <a:p>
            <a:pPr lvl="2"/>
            <a:r>
              <a:rPr lang="fr-FR" baseline="0" dirty="0" smtClean="0"/>
              <a:t>Dont plusieurs sont justes : QCM </a:t>
            </a:r>
            <a:r>
              <a:rPr lang="fr-FR" dirty="0"/>
              <a:t>M</a:t>
            </a:r>
            <a:r>
              <a:rPr lang="fr-FR" baseline="0" dirty="0" smtClean="0"/>
              <a:t>ultiple (</a:t>
            </a:r>
            <a:r>
              <a:rPr lang="fr-FR" baseline="0" dirty="0" err="1" smtClean="0"/>
              <a:t>multiselection</a:t>
            </a:r>
            <a:r>
              <a:rPr lang="fr-FR" baseline="0" dirty="0" smtClean="0"/>
              <a:t>)</a:t>
            </a:r>
          </a:p>
          <a:p>
            <a:pPr lvl="1"/>
            <a:r>
              <a:rPr lang="fr-FR" dirty="0" smtClean="0"/>
              <a:t>Le nombre de propositions est variables en général de 3 à 5</a:t>
            </a:r>
          </a:p>
          <a:p>
            <a:pPr lvl="1"/>
            <a:r>
              <a:rPr lang="fr-FR" dirty="0" smtClean="0"/>
              <a:t>Présentation</a:t>
            </a:r>
          </a:p>
          <a:p>
            <a:pPr lvl="2"/>
            <a:r>
              <a:rPr lang="fr-FR" dirty="0" smtClean="0"/>
              <a:t>Forme habituelle : on coche les propositions justes</a:t>
            </a:r>
          </a:p>
          <a:p>
            <a:pPr lvl="2"/>
            <a:r>
              <a:rPr lang="fr-FR" dirty="0" smtClean="0"/>
              <a:t>Forme vrai/faux : on coche pour chaque proposition si elle est vraie ou fausse</a:t>
            </a:r>
          </a:p>
          <a:p>
            <a:pPr lvl="3"/>
            <a:r>
              <a:rPr lang="fr-FR" dirty="0" smtClean="0"/>
              <a:t>Cette façon permet de prendre ne compte la notion « Je ne sais pas »</a:t>
            </a:r>
          </a:p>
        </p:txBody>
      </p:sp>
    </p:spTree>
    <p:extLst>
      <p:ext uri="{BB962C8B-B14F-4D97-AF65-F5344CB8AC3E}">
        <p14:creationId xmlns="" xmlns:p14="http://schemas.microsoft.com/office/powerpoint/2010/main" val="17182178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lstStyle/>
          <a:p>
            <a:r>
              <a:rPr lang="fr-FR" dirty="0" smtClean="0"/>
              <a:t>Finalité initiale : tester les connaissances en</a:t>
            </a:r>
            <a:r>
              <a:rPr lang="fr-FR" baseline="0" dirty="0" smtClean="0"/>
              <a:t> balayant largement le programme</a:t>
            </a:r>
          </a:p>
          <a:p>
            <a:r>
              <a:rPr lang="fr-FR" baseline="0" dirty="0" smtClean="0"/>
              <a:t>Mais dans le cadre de l’épreuve</a:t>
            </a:r>
          </a:p>
          <a:p>
            <a:pPr lvl="1"/>
            <a:r>
              <a:rPr lang="fr-FR" dirty="0" smtClean="0"/>
              <a:t>On peut faire des QCM « intelligents » qui peuvent tester un raisonnement</a:t>
            </a:r>
          </a:p>
          <a:p>
            <a:pPr lvl="2"/>
            <a:r>
              <a:rPr lang="fr-FR" dirty="0" smtClean="0"/>
              <a:t>QCM en cascade….</a:t>
            </a:r>
          </a:p>
          <a:p>
            <a:r>
              <a:rPr lang="fr-FR" dirty="0" smtClean="0"/>
              <a:t>Application : très nombreuses dans tous les domaines</a:t>
            </a:r>
          </a:p>
          <a:p>
            <a:pPr lvl="1"/>
            <a:r>
              <a:rPr lang="fr-FR" dirty="0" smtClean="0"/>
              <a:t>Aéronautique : Epreuve théorique des examens de pilote du pilote privé au pilote de ligne</a:t>
            </a:r>
          </a:p>
          <a:p>
            <a:pPr lvl="1"/>
            <a:r>
              <a:rPr lang="fr-FR" dirty="0" smtClean="0"/>
              <a:t>Permis de conduire</a:t>
            </a:r>
          </a:p>
          <a:p>
            <a:pPr lvl="1"/>
            <a:r>
              <a:rPr lang="fr-FR" dirty="0" smtClean="0"/>
              <a:t>Médecine : PACES</a:t>
            </a:r>
          </a:p>
        </p:txBody>
      </p:sp>
    </p:spTree>
    <p:extLst>
      <p:ext uri="{BB962C8B-B14F-4D97-AF65-F5344CB8AC3E}">
        <p14:creationId xmlns="" xmlns:p14="http://schemas.microsoft.com/office/powerpoint/2010/main" val="37828068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Avantages : </a:t>
            </a:r>
          </a:p>
          <a:p>
            <a:pPr lvl="1"/>
            <a:r>
              <a:rPr lang="fr-FR" sz="2500" dirty="0" smtClean="0"/>
              <a:t>Explore </a:t>
            </a:r>
            <a:r>
              <a:rPr lang="fr-FR" sz="2500" dirty="0"/>
              <a:t>les connaissances </a:t>
            </a:r>
            <a:r>
              <a:rPr lang="fr-FR" sz="2500" dirty="0" smtClean="0"/>
              <a:t>des </a:t>
            </a:r>
            <a:r>
              <a:rPr lang="fr-FR" sz="2800" dirty="0" smtClean="0"/>
              <a:t>candidats </a:t>
            </a:r>
            <a:r>
              <a:rPr lang="fr-FR" sz="2800" dirty="0"/>
              <a:t>sur de nombreux sujets d'un </a:t>
            </a:r>
            <a:r>
              <a:rPr lang="fr-FR" sz="2800" dirty="0" smtClean="0"/>
              <a:t>enseignement</a:t>
            </a:r>
          </a:p>
          <a:p>
            <a:pPr lvl="1"/>
            <a:r>
              <a:rPr lang="fr-FR" dirty="0" smtClean="0"/>
              <a:t>Correction automatique</a:t>
            </a:r>
          </a:p>
          <a:p>
            <a:pPr lvl="2"/>
            <a:r>
              <a:rPr lang="fr-FR" dirty="0" smtClean="0"/>
              <a:t>Manuelle : transparent</a:t>
            </a:r>
          </a:p>
          <a:p>
            <a:pPr lvl="2"/>
            <a:r>
              <a:rPr lang="fr-FR" dirty="0" smtClean="0"/>
              <a:t>Informatique :</a:t>
            </a:r>
          </a:p>
          <a:p>
            <a:pPr lvl="3"/>
            <a:r>
              <a:rPr lang="fr-FR" dirty="0" smtClean="0"/>
              <a:t>Feuille de marque</a:t>
            </a:r>
          </a:p>
          <a:p>
            <a:pPr lvl="3"/>
            <a:r>
              <a:rPr lang="fr-FR" dirty="0" smtClean="0"/>
              <a:t>Boitier</a:t>
            </a:r>
            <a:r>
              <a:rPr lang="fr-FR" baseline="0" dirty="0" smtClean="0"/>
              <a:t> individuel</a:t>
            </a:r>
          </a:p>
          <a:p>
            <a:r>
              <a:rPr lang="fr-FR" dirty="0" smtClean="0"/>
              <a:t>Inconvénients</a:t>
            </a:r>
          </a:p>
          <a:p>
            <a:pPr lvl="1"/>
            <a:r>
              <a:rPr lang="fr-FR" dirty="0" smtClean="0"/>
              <a:t>Difficulté de rédaction</a:t>
            </a:r>
          </a:p>
          <a:p>
            <a:pPr lvl="1"/>
            <a:r>
              <a:rPr lang="fr-FR" dirty="0" smtClean="0"/>
              <a:t>Réponses au hasard</a:t>
            </a:r>
          </a:p>
          <a:p>
            <a:pPr lvl="1"/>
            <a:r>
              <a:rPr lang="fr-FR" dirty="0" smtClean="0"/>
              <a:t>Perversité du raisonnement : </a:t>
            </a:r>
          </a:p>
          <a:p>
            <a:pPr lvl="2"/>
            <a:r>
              <a:rPr lang="fr-FR" dirty="0" smtClean="0"/>
              <a:t>chercher les propositions fausses</a:t>
            </a:r>
          </a:p>
          <a:p>
            <a:pPr lvl="2"/>
            <a:r>
              <a:rPr lang="fr-FR" dirty="0" smtClean="0"/>
              <a:t>Récurrence statistique (pour un enseignant les assertions vraies sont souvent au même endroit ou caractérisées par des éléments comme la longueur)</a:t>
            </a:r>
            <a:endParaRPr lang="fr-FR" dirty="0"/>
          </a:p>
        </p:txBody>
      </p:sp>
    </p:spTree>
    <p:extLst>
      <p:ext uri="{BB962C8B-B14F-4D97-AF65-F5344CB8AC3E}">
        <p14:creationId xmlns="" xmlns:p14="http://schemas.microsoft.com/office/powerpoint/2010/main" val="3036735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a:t>
            </a:r>
            <a:r>
              <a:rPr lang="fr-FR" baseline="0" dirty="0" smtClean="0"/>
              <a:t> et modalités d’apprentissage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Le contenu et</a:t>
            </a:r>
            <a:r>
              <a:rPr lang="fr-FR" baseline="0" dirty="0" smtClean="0"/>
              <a:t> les modalités des épreuves</a:t>
            </a:r>
          </a:p>
          <a:p>
            <a:pPr lvl="1"/>
            <a:r>
              <a:rPr lang="fr-FR" dirty="0" smtClean="0"/>
              <a:t>Constituent les </a:t>
            </a:r>
            <a:r>
              <a:rPr lang="fr-FR" dirty="0" smtClean="0">
                <a:solidFill>
                  <a:srgbClr val="FF0000"/>
                </a:solidFill>
              </a:rPr>
              <a:t>objectifs de fait </a:t>
            </a:r>
            <a:r>
              <a:rPr lang="fr-FR" dirty="0" smtClean="0"/>
              <a:t>d’un enseignement ou d’une formation</a:t>
            </a:r>
          </a:p>
          <a:p>
            <a:pPr lvl="2"/>
            <a:r>
              <a:rPr lang="fr-FR" dirty="0" smtClean="0">
                <a:solidFill>
                  <a:srgbClr val="FF0000"/>
                </a:solidFill>
              </a:rPr>
              <a:t>=&gt; Nécessité d’une forte cohérence entre les objectifs annoncés et les épreuves</a:t>
            </a:r>
            <a:r>
              <a:rPr lang="fr-FR" dirty="0" smtClean="0"/>
              <a:t>. S’il y a discordance, pour les étudiants réussir les épreuves devient l’objectif unique.</a:t>
            </a:r>
          </a:p>
          <a:p>
            <a:pPr lvl="1"/>
            <a:r>
              <a:rPr lang="fr-FR" dirty="0" smtClean="0"/>
              <a:t>Détermine les modalités d’apprentissage</a:t>
            </a:r>
          </a:p>
          <a:p>
            <a:pPr lvl="2"/>
            <a:r>
              <a:rPr lang="fr-FR" dirty="0" smtClean="0"/>
              <a:t>Les étudiants adoptent les stratégies qu’ils estiment les plus efficaces et les plus efficientes pour réussir</a:t>
            </a:r>
          </a:p>
          <a:p>
            <a:pPr lvl="2"/>
            <a:r>
              <a:rPr lang="fr-FR" dirty="0" smtClean="0">
                <a:solidFill>
                  <a:srgbClr val="FF0000"/>
                </a:solidFill>
              </a:rPr>
              <a:t>Lorsque les épreuves et l’enseignement ne correspondent pas aux besoins, l’apprentissage s’effectue en marge de la formation </a:t>
            </a:r>
            <a:r>
              <a:rPr lang="fr-FR" dirty="0" smtClean="0"/>
              <a:t>ou devient autodidacte</a:t>
            </a:r>
          </a:p>
          <a:p>
            <a:pPr lvl="1"/>
            <a:r>
              <a:rPr lang="fr-FR" dirty="0" smtClean="0"/>
              <a:t>Un fait : Un minimum d’énergie est mis en œuvre pour satisfaire aux examens</a:t>
            </a:r>
          </a:p>
        </p:txBody>
      </p:sp>
    </p:spTree>
    <p:extLst>
      <p:ext uri="{BB962C8B-B14F-4D97-AF65-F5344CB8AC3E}">
        <p14:creationId xmlns="" xmlns:p14="http://schemas.microsoft.com/office/powerpoint/2010/main" val="1699012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fontScale="85000" lnSpcReduction="20000"/>
          </a:bodyPr>
          <a:lstStyle/>
          <a:p>
            <a:r>
              <a:rPr lang="fr-FR" dirty="0" smtClean="0"/>
              <a:t>QCM présentation traditionnelle</a:t>
            </a:r>
          </a:p>
          <a:p>
            <a:pPr lvl="1"/>
            <a:r>
              <a:rPr lang="fr-FR" dirty="0" smtClean="0"/>
              <a:t>QCM « simple » : </a:t>
            </a:r>
          </a:p>
          <a:p>
            <a:pPr lvl="2"/>
            <a:r>
              <a:rPr lang="fr-FR" dirty="0" smtClean="0"/>
              <a:t>L’étudiant </a:t>
            </a:r>
            <a:r>
              <a:rPr lang="fr-FR" dirty="0"/>
              <a:t>a</a:t>
            </a:r>
            <a:r>
              <a:rPr lang="fr-FR" dirty="0" smtClean="0"/>
              <a:t> coché uniquement </a:t>
            </a:r>
            <a:r>
              <a:rPr lang="fr-FR" baseline="0" dirty="0" smtClean="0"/>
              <a:t> la seule réponse exacte, il a les points attribués à la QCM sinon</a:t>
            </a:r>
            <a:r>
              <a:rPr lang="fr-FR" dirty="0" smtClean="0"/>
              <a:t> il a 0</a:t>
            </a:r>
            <a:endParaRPr lang="fr-FR" baseline="0" dirty="0" smtClean="0"/>
          </a:p>
          <a:p>
            <a:pPr lvl="1"/>
            <a:r>
              <a:rPr lang="fr-FR" dirty="0" smtClean="0"/>
              <a:t>QCM « à réponse multiple »</a:t>
            </a:r>
          </a:p>
          <a:p>
            <a:pPr lvl="2"/>
            <a:r>
              <a:rPr lang="fr-FR" dirty="0" smtClean="0"/>
              <a:t>Conformité stricte : l’étudiant a coché toutes les propositions exactes, il </a:t>
            </a:r>
            <a:r>
              <a:rPr lang="fr-FR" dirty="0"/>
              <a:t>a les points attribués à la QCM sinon il a </a:t>
            </a:r>
            <a:r>
              <a:rPr lang="fr-FR" dirty="0" smtClean="0"/>
              <a:t>0</a:t>
            </a:r>
          </a:p>
          <a:p>
            <a:pPr lvl="2"/>
            <a:r>
              <a:rPr lang="fr-FR" dirty="0" smtClean="0"/>
              <a:t>Conformité partielle : </a:t>
            </a:r>
          </a:p>
          <a:p>
            <a:pPr lvl="3"/>
            <a:r>
              <a:rPr lang="fr-FR" dirty="0" smtClean="0"/>
              <a:t>L’étudiant a coché une partie des propositions exactes et aucune des propositions fausses, il a une partie des points </a:t>
            </a:r>
            <a:r>
              <a:rPr lang="fr-FR" dirty="0"/>
              <a:t>attribués à la QCM sinon il a 0</a:t>
            </a:r>
          </a:p>
          <a:p>
            <a:pPr lvl="3"/>
            <a:r>
              <a:rPr lang="fr-FR" dirty="0" smtClean="0"/>
              <a:t>Par exemple Une QCM valorisé 6 points  comporte 5 propositions dont 3 sont exactes, L’étudiant n’a coché aucune proposition fausse mais</a:t>
            </a:r>
          </a:p>
          <a:p>
            <a:pPr lvl="4"/>
            <a:r>
              <a:rPr lang="fr-FR" dirty="0" smtClean="0"/>
              <a:t>Il a coché une seule proposition juste : il a 2 points, Il  coché 2 des 3 propositions justes, il a 4 points, il a coché les 3 propositions juste, il a 6 points</a:t>
            </a:r>
          </a:p>
          <a:p>
            <a:pPr lvl="4"/>
            <a:r>
              <a:rPr lang="fr-FR" dirty="0" smtClean="0"/>
              <a:t>Barème linéaire</a:t>
            </a:r>
          </a:p>
          <a:p>
            <a:pPr lvl="3"/>
            <a:r>
              <a:rPr lang="fr-FR" dirty="0" smtClean="0"/>
              <a:t>D’autres barèmes peuvent être utilisés :</a:t>
            </a:r>
          </a:p>
          <a:p>
            <a:pPr lvl="4"/>
            <a:r>
              <a:rPr lang="fr-FR" dirty="0" smtClean="0"/>
              <a:t>Barème non linéaire : Avec l’exemple cité, si l’étudiant à coché les 3 propositions exactes, il a 6 points, 2 propositions parmi les 3 il a 2 points et 0 si il n’a coché qu’une proposition</a:t>
            </a:r>
          </a:p>
          <a:p>
            <a:pPr lvl="3"/>
            <a:r>
              <a:rPr lang="fr-FR" dirty="0" smtClean="0"/>
              <a:t>Conformité à un cadre (profil)) de réponse</a:t>
            </a:r>
          </a:p>
          <a:p>
            <a:pPr lvl="4"/>
            <a:r>
              <a:rPr lang="fr-FR" dirty="0" smtClean="0"/>
              <a:t>Pour certains profils de réponses combinant coche de propositions exactes et fausses on attribue une certain nombre de points</a:t>
            </a:r>
          </a:p>
        </p:txBody>
      </p:sp>
    </p:spTree>
    <p:extLst>
      <p:ext uri="{BB962C8B-B14F-4D97-AF65-F5344CB8AC3E}">
        <p14:creationId xmlns="" xmlns:p14="http://schemas.microsoft.com/office/powerpoint/2010/main" val="1244032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Post traitement docimologique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Chaque</a:t>
            </a:r>
            <a:r>
              <a:rPr lang="fr-FR" baseline="0" dirty="0" smtClean="0"/>
              <a:t> QCM peut avoir une pondération</a:t>
            </a:r>
          </a:p>
          <a:p>
            <a:pPr lvl="1"/>
            <a:r>
              <a:rPr lang="fr-FR" dirty="0" smtClean="0"/>
              <a:t>A priori décidée par l’enseignant lors de la création du sujet</a:t>
            </a:r>
          </a:p>
          <a:p>
            <a:pPr lvl="1"/>
            <a:r>
              <a:rPr lang="fr-FR" dirty="0" smtClean="0"/>
              <a:t>A</a:t>
            </a:r>
            <a:r>
              <a:rPr lang="fr-FR" baseline="0" dirty="0" smtClean="0"/>
              <a:t> postériori calculée à partir de l’ensemble des réponses des étudiant</a:t>
            </a:r>
            <a:r>
              <a:rPr lang="fr-FR" dirty="0" smtClean="0"/>
              <a:t> par prise ne compte de la fraction de réussite :</a:t>
            </a:r>
          </a:p>
          <a:p>
            <a:pPr lvl="2"/>
            <a:r>
              <a:rPr lang="fr-FR" dirty="0" smtClean="0"/>
              <a:t>Exemple une QCM qui a été répondue de façon exacte (FR) par 90% des étudiants sera mieux valorisée qu’une question avec une FR de 10% : On pénalise les étudiants qui ne savent pas ce que « tout » le monde sait.</a:t>
            </a:r>
          </a:p>
          <a:p>
            <a:r>
              <a:rPr lang="fr-FR" dirty="0" smtClean="0"/>
              <a:t>On doit ramener les notes brutes à une note finale dans la fourchette imposée</a:t>
            </a:r>
          </a:p>
          <a:p>
            <a:pPr lvl="1"/>
            <a:r>
              <a:rPr lang="fr-FR" dirty="0" smtClean="0"/>
              <a:t>Transformation linéaire mais</a:t>
            </a:r>
          </a:p>
          <a:p>
            <a:pPr lvl="2"/>
            <a:r>
              <a:rPr lang="fr-FR" dirty="0" smtClean="0"/>
              <a:t>Utilisation du minimum théorique et du maximum théorique</a:t>
            </a:r>
          </a:p>
          <a:p>
            <a:pPr lvl="2"/>
            <a:r>
              <a:rPr lang="fr-FR" dirty="0" smtClean="0"/>
              <a:t>Utilisation du minimum observé et du maximum observé</a:t>
            </a:r>
          </a:p>
          <a:p>
            <a:pPr lvl="2"/>
            <a:r>
              <a:rPr lang="fr-FR" dirty="0" smtClean="0"/>
              <a:t>Utilisation du minimum observé et du maximum théorique</a:t>
            </a:r>
          </a:p>
        </p:txBody>
      </p:sp>
    </p:spTree>
    <p:extLst>
      <p:ext uri="{BB962C8B-B14F-4D97-AF65-F5344CB8AC3E}">
        <p14:creationId xmlns="" xmlns:p14="http://schemas.microsoft.com/office/powerpoint/2010/main" val="7612984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avec</a:t>
            </a:r>
            <a:r>
              <a:rPr lang="fr-FR" baseline="0" dirty="0" smtClean="0"/>
              <a:t> présentation Vraie/Faux</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Possibilité de prendre</a:t>
            </a:r>
            <a:r>
              <a:rPr lang="fr-FR" baseline="0" dirty="0" smtClean="0"/>
              <a:t> en compte la réponse « je ne sais pas »</a:t>
            </a:r>
          </a:p>
          <a:p>
            <a:r>
              <a:rPr lang="fr-FR" dirty="0" smtClean="0"/>
              <a:t>Exemple</a:t>
            </a:r>
          </a:p>
          <a:p>
            <a:pPr lvl="1"/>
            <a:r>
              <a:rPr lang="fr-FR" dirty="0" smtClean="0"/>
              <a:t>Réponse attendue 		A :  </a:t>
            </a:r>
            <a:r>
              <a:rPr lang="fr-FR" dirty="0" smtClean="0">
                <a:solidFill>
                  <a:srgbClr val="FF0000"/>
                </a:solidFill>
              </a:rPr>
              <a:t>V</a:t>
            </a:r>
            <a:r>
              <a:rPr lang="fr-FR" dirty="0" smtClean="0"/>
              <a:t>,  B : F, C : </a:t>
            </a:r>
            <a:r>
              <a:rPr lang="fr-FR" dirty="0" smtClean="0">
                <a:solidFill>
                  <a:srgbClr val="FF0000"/>
                </a:solidFill>
              </a:rPr>
              <a:t>V</a:t>
            </a:r>
            <a:r>
              <a:rPr lang="fr-FR" dirty="0" smtClean="0"/>
              <a:t>, D : </a:t>
            </a:r>
            <a:r>
              <a:rPr lang="fr-FR" dirty="0" smtClean="0">
                <a:solidFill>
                  <a:srgbClr val="FF0000"/>
                </a:solidFill>
              </a:rPr>
              <a:t>F</a:t>
            </a:r>
            <a:r>
              <a:rPr lang="fr-FR" dirty="0" smtClean="0"/>
              <a:t>, E : </a:t>
            </a:r>
            <a:r>
              <a:rPr lang="fr-FR" dirty="0" smtClean="0">
                <a:solidFill>
                  <a:srgbClr val="FF0000"/>
                </a:solidFill>
              </a:rPr>
              <a:t>F</a:t>
            </a:r>
          </a:p>
          <a:p>
            <a:pPr lvl="1"/>
            <a:r>
              <a:rPr lang="fr-FR" dirty="0" smtClean="0"/>
              <a:t>Réponse de l’étudiant 	A </a:t>
            </a:r>
            <a:r>
              <a:rPr lang="fr-FR" dirty="0"/>
              <a:t>:  </a:t>
            </a:r>
            <a:r>
              <a:rPr lang="fr-FR" dirty="0">
                <a:solidFill>
                  <a:srgbClr val="FF0000"/>
                </a:solidFill>
              </a:rPr>
              <a:t>V</a:t>
            </a:r>
            <a:r>
              <a:rPr lang="fr-FR" dirty="0"/>
              <a:t>,  B : </a:t>
            </a:r>
            <a:r>
              <a:rPr lang="fr-FR" dirty="0" smtClean="0"/>
              <a:t>-, </a:t>
            </a:r>
            <a:r>
              <a:rPr lang="fr-FR" dirty="0"/>
              <a:t>C : </a:t>
            </a:r>
            <a:r>
              <a:rPr lang="fr-FR" dirty="0">
                <a:solidFill>
                  <a:srgbClr val="FF0000"/>
                </a:solidFill>
              </a:rPr>
              <a:t>V</a:t>
            </a:r>
            <a:r>
              <a:rPr lang="fr-FR" dirty="0"/>
              <a:t>, D : </a:t>
            </a:r>
            <a:r>
              <a:rPr lang="fr-FR" dirty="0">
                <a:solidFill>
                  <a:srgbClr val="FF0000"/>
                </a:solidFill>
              </a:rPr>
              <a:t>F</a:t>
            </a:r>
            <a:r>
              <a:rPr lang="fr-FR" dirty="0"/>
              <a:t>, E : </a:t>
            </a:r>
            <a:r>
              <a:rPr lang="fr-FR" dirty="0" smtClean="0">
                <a:solidFill>
                  <a:srgbClr val="FF0000"/>
                </a:solidFill>
              </a:rPr>
              <a:t>F</a:t>
            </a:r>
          </a:p>
          <a:p>
            <a:pPr lvl="2"/>
            <a:r>
              <a:rPr lang="fr-FR" dirty="0" smtClean="0"/>
              <a:t>L’étudiant n’a pas répondu à la proposition B (à noter que ceci n’était pas repérable avec la forme traditionnelle dans laquelle il aurait tous les points) </a:t>
            </a:r>
          </a:p>
          <a:p>
            <a:pPr lvl="2"/>
            <a:r>
              <a:rPr lang="fr-FR" dirty="0" smtClean="0"/>
              <a:t>Conformité stricte : il a 0</a:t>
            </a:r>
          </a:p>
          <a:p>
            <a:pPr lvl="2"/>
            <a:r>
              <a:rPr lang="fr-FR" dirty="0" smtClean="0"/>
              <a:t>Conformité partielle :</a:t>
            </a:r>
          </a:p>
          <a:p>
            <a:pPr lvl="3"/>
            <a:r>
              <a:rPr lang="fr-FR" dirty="0" smtClean="0"/>
              <a:t>Les points attribués vont dépendre de la prise en compte ou non de non réponse en B : </a:t>
            </a:r>
          </a:p>
          <a:p>
            <a:pPr lvl="4"/>
            <a:r>
              <a:rPr lang="fr-FR" dirty="0" smtClean="0"/>
              <a:t>Si on considère que la non réponse correspond à une réponse inexacte la non réponse est assimilée à V et en barème linéaire, l’étudiant a 4/5 des points</a:t>
            </a:r>
          </a:p>
          <a:p>
            <a:pPr lvl="4"/>
            <a:r>
              <a:rPr lang="fr-FR" dirty="0"/>
              <a:t>Si on considère que la non réponse correspond à une réponse </a:t>
            </a:r>
            <a:r>
              <a:rPr lang="fr-FR" dirty="0" smtClean="0"/>
              <a:t>exacte la </a:t>
            </a:r>
            <a:r>
              <a:rPr lang="fr-FR" dirty="0"/>
              <a:t>non réponse est assimilée à </a:t>
            </a:r>
            <a:r>
              <a:rPr lang="fr-FR" dirty="0" smtClean="0"/>
              <a:t>F </a:t>
            </a:r>
            <a:r>
              <a:rPr lang="fr-FR" dirty="0"/>
              <a:t>et en barème linéaire, l’étudiant </a:t>
            </a:r>
            <a:r>
              <a:rPr lang="fr-FR" dirty="0" smtClean="0"/>
              <a:t>a 5/5 </a:t>
            </a:r>
            <a:r>
              <a:rPr lang="fr-FR" dirty="0"/>
              <a:t>des </a:t>
            </a:r>
            <a:r>
              <a:rPr lang="fr-FR" dirty="0" smtClean="0"/>
              <a:t>points (</a:t>
            </a:r>
            <a:r>
              <a:rPr lang="fr-FR" dirty="0" err="1" smtClean="0"/>
              <a:t>cf</a:t>
            </a:r>
            <a:r>
              <a:rPr lang="fr-FR" dirty="0" smtClean="0"/>
              <a:t>  forme traditionnelle)</a:t>
            </a:r>
          </a:p>
          <a:p>
            <a:pPr lvl="4"/>
            <a:r>
              <a:rPr lang="fr-FR" dirty="0"/>
              <a:t>Si on considère que la non réponse correspond à une réponse </a:t>
            </a:r>
            <a:r>
              <a:rPr lang="fr-FR" dirty="0" smtClean="0"/>
              <a:t>à valoriser de manière arbitraire,  la </a:t>
            </a:r>
            <a:r>
              <a:rPr lang="fr-FR" dirty="0"/>
              <a:t>non réponse est </a:t>
            </a:r>
            <a:r>
              <a:rPr lang="fr-FR" dirty="0" smtClean="0"/>
              <a:t>valorisée arbitrairement et </a:t>
            </a:r>
            <a:r>
              <a:rPr lang="fr-FR" dirty="0"/>
              <a:t>en barème linéaire, l’étudiant </a:t>
            </a:r>
            <a:r>
              <a:rPr lang="fr-FR" dirty="0" smtClean="0"/>
              <a:t>a cette des points entre 4/5 et 5/5</a:t>
            </a:r>
            <a:endParaRPr lang="fr-FR" dirty="0"/>
          </a:p>
          <a:p>
            <a:pPr lvl="4"/>
            <a:endParaRPr lang="fr-FR" dirty="0"/>
          </a:p>
          <a:p>
            <a:pPr lvl="4"/>
            <a:endParaRPr lang="fr-FR" dirty="0"/>
          </a:p>
          <a:p>
            <a:pPr lvl="1"/>
            <a:endParaRPr lang="fr-FR" dirty="0"/>
          </a:p>
        </p:txBody>
      </p:sp>
    </p:spTree>
    <p:extLst>
      <p:ext uri="{BB962C8B-B14F-4D97-AF65-F5344CB8AC3E}">
        <p14:creationId xmlns="" xmlns:p14="http://schemas.microsoft.com/office/powerpoint/2010/main" val="6638985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Exercices à trous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Il s’agit de compléter un texte :</a:t>
            </a:r>
          </a:p>
          <a:p>
            <a:pPr lvl="1"/>
            <a:r>
              <a:rPr lang="fr-FR" dirty="0" smtClean="0"/>
              <a:t>« Dans la rougeole, l’érythème est de type ………….(1) l’éruption ………. (2) de peau saine. La personne ………. .. (2) prurit . La rougeole est due à …… à …. »</a:t>
            </a:r>
          </a:p>
          <a:p>
            <a:pPr lvl="1"/>
            <a:r>
              <a:rPr lang="fr-FR" dirty="0" smtClean="0"/>
              <a:t>(1) </a:t>
            </a:r>
            <a:r>
              <a:rPr lang="fr-FR" dirty="0" err="1" smtClean="0"/>
              <a:t>morbiliforme</a:t>
            </a:r>
            <a:r>
              <a:rPr lang="fr-FR" dirty="0" smtClean="0"/>
              <a:t>;  (2) laisse des intervalles ; (3) ne présente pas de; (4) un virus à ARN</a:t>
            </a:r>
          </a:p>
          <a:p>
            <a:r>
              <a:rPr lang="fr-FR" dirty="0" smtClean="0"/>
              <a:t>Avantages</a:t>
            </a:r>
          </a:p>
          <a:p>
            <a:pPr lvl="1"/>
            <a:r>
              <a:rPr lang="fr-FR" dirty="0" smtClean="0"/>
              <a:t>Large couverture des connaissances</a:t>
            </a:r>
          </a:p>
          <a:p>
            <a:pPr lvl="1"/>
            <a:r>
              <a:rPr lang="fr-FR" dirty="0" smtClean="0"/>
              <a:t>Guidage de l’étudiant (précision)</a:t>
            </a:r>
          </a:p>
          <a:p>
            <a:r>
              <a:rPr lang="fr-FR" dirty="0" smtClean="0"/>
              <a:t>Inconvénients :</a:t>
            </a:r>
          </a:p>
          <a:p>
            <a:pPr lvl="1"/>
            <a:r>
              <a:rPr lang="fr-FR" dirty="0" smtClean="0"/>
              <a:t>Correction manuelle</a:t>
            </a:r>
          </a:p>
          <a:p>
            <a:pPr lvl="1"/>
            <a:r>
              <a:rPr lang="fr-FR" dirty="0" smtClean="0"/>
              <a:t>Difficulté de correction (synonymes, périphrases….)</a:t>
            </a:r>
          </a:p>
          <a:p>
            <a:endParaRPr lang="fr-FR" dirty="0"/>
          </a:p>
        </p:txBody>
      </p:sp>
    </p:spTree>
    <p:extLst>
      <p:ext uri="{BB962C8B-B14F-4D97-AF65-F5344CB8AC3E}">
        <p14:creationId xmlns="" xmlns:p14="http://schemas.microsoft.com/office/powerpoint/2010/main" val="18946794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Mise en correspondance, ordonnancement</a:t>
            </a:r>
            <a:endParaRPr lang="fr-FR" dirty="0"/>
          </a:p>
        </p:txBody>
      </p:sp>
      <p:sp>
        <p:nvSpPr>
          <p:cNvPr id="3" name="Espace réservé du contenu 2"/>
          <p:cNvSpPr>
            <a:spLocks noGrp="1"/>
          </p:cNvSpPr>
          <p:nvPr>
            <p:ph sz="quarter" idx="1"/>
          </p:nvPr>
        </p:nvSpPr>
        <p:spPr/>
        <p:txBody>
          <a:bodyPr/>
          <a:lstStyle/>
          <a:p>
            <a:r>
              <a:rPr lang="fr-FR" dirty="0" smtClean="0"/>
              <a:t>Exemple :</a:t>
            </a:r>
          </a:p>
          <a:p>
            <a:pPr lvl="1"/>
            <a:r>
              <a:rPr lang="fr-FR" dirty="0" smtClean="0"/>
              <a:t>« Ordonner les différentes étapes de traitement d’un biopsie à son arrivée au laboratoire en vue de son étude anatomopathologie :</a:t>
            </a:r>
          </a:p>
          <a:p>
            <a:pPr lvl="2"/>
            <a:r>
              <a:rPr lang="fr-FR" dirty="0" smtClean="0"/>
              <a:t>Montre un savoir faire</a:t>
            </a:r>
          </a:p>
          <a:p>
            <a:pPr lvl="3"/>
            <a:r>
              <a:rPr lang="fr-FR" dirty="0" smtClean="0"/>
              <a:t>Fixation, inclusion, coupe, coloration</a:t>
            </a:r>
            <a:endParaRPr lang="fr-FR" dirty="0" smtClean="0"/>
          </a:p>
          <a:p>
            <a:pPr lvl="1"/>
            <a:r>
              <a:rPr lang="fr-FR" dirty="0" smtClean="0"/>
              <a:t>Associer à chacun des médicaments son utilisation…..</a:t>
            </a:r>
          </a:p>
          <a:p>
            <a:endParaRPr lang="fr-FR" dirty="0"/>
          </a:p>
        </p:txBody>
      </p:sp>
    </p:spTree>
    <p:extLst>
      <p:ext uri="{BB962C8B-B14F-4D97-AF65-F5344CB8AC3E}">
        <p14:creationId xmlns="" xmlns:p14="http://schemas.microsoft.com/office/powerpoint/2010/main" val="23756504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d’image ou de schéma</a:t>
            </a:r>
            <a:endParaRPr lang="fr-FR" dirty="0"/>
          </a:p>
        </p:txBody>
      </p:sp>
      <p:sp>
        <p:nvSpPr>
          <p:cNvPr id="3" name="Espace réservé du contenu 2"/>
          <p:cNvSpPr>
            <a:spLocks noGrp="1"/>
          </p:cNvSpPr>
          <p:nvPr>
            <p:ph sz="quarter" idx="1"/>
          </p:nvPr>
        </p:nvSpPr>
        <p:spPr/>
        <p:txBody>
          <a:bodyPr/>
          <a:lstStyle/>
          <a:p>
            <a:r>
              <a:rPr lang="fr-FR" dirty="0" smtClean="0"/>
              <a:t>Exemple </a:t>
            </a:r>
            <a:r>
              <a:rPr lang="fr-FR" dirty="0" smtClean="0"/>
              <a:t> san</a:t>
            </a:r>
            <a:r>
              <a:rPr lang="fr-FR" dirty="0" smtClean="0"/>
              <a:t>s orientation pour l’étudiant</a:t>
            </a:r>
            <a:endParaRPr lang="fr-FR" dirty="0" smtClean="0"/>
          </a:p>
          <a:p>
            <a:pPr lvl="0"/>
            <a:r>
              <a:rPr lang="fr-FR" sz="2800" dirty="0" smtClean="0"/>
              <a:t>Annoter les différentes structures de cette </a:t>
            </a:r>
            <a:r>
              <a:rPr lang="fr-FR" sz="2800" dirty="0" smtClean="0"/>
              <a:t>photographie</a:t>
            </a:r>
          </a:p>
          <a:p>
            <a:pPr lvl="0"/>
            <a:endParaRPr lang="fr-FR" sz="2800" dirty="0"/>
          </a:p>
        </p:txBody>
      </p:sp>
      <p:pic>
        <p:nvPicPr>
          <p:cNvPr id="4" name="Image 3" descr="artériole 1.jpg"/>
          <p:cNvPicPr/>
          <p:nvPr/>
        </p:nvPicPr>
        <p:blipFill>
          <a:blip r:embed="rId2" cstate="print">
            <a:lum contrast="10000"/>
          </a:blip>
          <a:stretch>
            <a:fillRect/>
          </a:stretch>
        </p:blipFill>
        <p:spPr>
          <a:xfrm>
            <a:off x="1115616" y="2708920"/>
            <a:ext cx="2376264" cy="2664296"/>
          </a:xfrm>
          <a:prstGeom prst="rect">
            <a:avLst/>
          </a:prstGeom>
        </p:spPr>
      </p:pic>
    </p:spTree>
    <p:extLst>
      <p:ext uri="{BB962C8B-B14F-4D97-AF65-F5344CB8AC3E}">
        <p14:creationId xmlns="" xmlns:p14="http://schemas.microsoft.com/office/powerpoint/2010/main" val="13783448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de photographies</a:t>
            </a:r>
            <a:endParaRPr lang="fr-FR" dirty="0"/>
          </a:p>
        </p:txBody>
      </p:sp>
      <p:sp>
        <p:nvSpPr>
          <p:cNvPr id="3" name="Espace réservé du contenu 2"/>
          <p:cNvSpPr>
            <a:spLocks noGrp="1"/>
          </p:cNvSpPr>
          <p:nvPr>
            <p:ph sz="quarter" idx="1"/>
          </p:nvPr>
        </p:nvSpPr>
        <p:spPr/>
        <p:txBody>
          <a:bodyPr/>
          <a:lstStyle/>
          <a:p>
            <a:r>
              <a:rPr lang="fr-FR" dirty="0" smtClean="0"/>
              <a:t>Avec aide pour l’étudiant</a:t>
            </a:r>
            <a:endParaRPr lang="fr-FR" dirty="0"/>
          </a:p>
        </p:txBody>
      </p:sp>
      <p:pic>
        <p:nvPicPr>
          <p:cNvPr id="1026" name="Picture 2"/>
          <p:cNvPicPr>
            <a:picLocks noChangeAspect="1" noChangeArrowheads="1"/>
          </p:cNvPicPr>
          <p:nvPr/>
        </p:nvPicPr>
        <p:blipFill>
          <a:blip r:embed="rId2" cstate="print"/>
          <a:srcRect l="11513" t="22320" r="39466" b="10000"/>
          <a:stretch>
            <a:fillRect/>
          </a:stretch>
        </p:blipFill>
        <p:spPr bwMode="auto">
          <a:xfrm>
            <a:off x="1547664" y="1822842"/>
            <a:ext cx="5616624" cy="4846518"/>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sz="3200" kern="1200" dirty="0" smtClean="0">
                <a:solidFill>
                  <a:schemeClr val="tx2"/>
                </a:solidFill>
                <a:effectLst/>
                <a:latin typeface="+mj-lt"/>
                <a:ea typeface="+mj-ea"/>
                <a:cs typeface="+mj-cs"/>
              </a:rPr>
              <a:t>Epreuves de travaux pratiques</a:t>
            </a:r>
            <a:endParaRPr lang="fr-FR" dirty="0"/>
          </a:p>
        </p:txBody>
      </p:sp>
      <p:sp>
        <p:nvSpPr>
          <p:cNvPr id="3" name="Espace réservé du contenu 2"/>
          <p:cNvSpPr>
            <a:spLocks noGrp="1"/>
          </p:cNvSpPr>
          <p:nvPr>
            <p:ph sz="quarter" idx="1"/>
          </p:nvPr>
        </p:nvSpPr>
        <p:spPr/>
        <p:txBody>
          <a:bodyPr/>
          <a:lstStyle/>
          <a:p>
            <a:r>
              <a:rPr lang="fr-FR" dirty="0" smtClean="0"/>
              <a:t>L’étudiant est mis en situation (observation au microscope par exemple).</a:t>
            </a:r>
          </a:p>
          <a:p>
            <a:pPr lvl="1"/>
            <a:r>
              <a:rPr lang="fr-FR" dirty="0" smtClean="0"/>
              <a:t>Il a besoin de connaissances théoriques</a:t>
            </a:r>
          </a:p>
          <a:p>
            <a:pPr lvl="1"/>
            <a:r>
              <a:rPr lang="fr-FR" dirty="0" smtClean="0"/>
              <a:t>Il doit être capable d’observer</a:t>
            </a:r>
          </a:p>
          <a:p>
            <a:pPr lvl="1"/>
            <a:r>
              <a:rPr lang="fr-FR" dirty="0" smtClean="0"/>
              <a:t>Il doit être capable de faire une synthèse de son observation</a:t>
            </a:r>
          </a:p>
          <a:p>
            <a:r>
              <a:rPr lang="fr-FR" dirty="0" smtClean="0"/>
              <a:t>Avantages</a:t>
            </a:r>
          </a:p>
          <a:p>
            <a:pPr lvl="1"/>
            <a:r>
              <a:rPr lang="fr-FR" dirty="0" smtClean="0"/>
              <a:t>Permet d’analyser une démarche diagnostique transposable à d’autres situations</a:t>
            </a:r>
          </a:p>
          <a:p>
            <a:r>
              <a:rPr lang="fr-FR" dirty="0" smtClean="0"/>
              <a:t>Inconvénients</a:t>
            </a:r>
          </a:p>
          <a:p>
            <a:pPr lvl="1"/>
            <a:r>
              <a:rPr lang="fr-FR" dirty="0" smtClean="0"/>
              <a:t>Prend du temps</a:t>
            </a:r>
          </a:p>
          <a:p>
            <a:pPr lvl="1"/>
            <a:r>
              <a:rPr lang="fr-FR" dirty="0" smtClean="0"/>
              <a:t>subjectivité</a:t>
            </a:r>
            <a:endParaRPr lang="fr-FR" dirty="0"/>
          </a:p>
        </p:txBody>
      </p:sp>
    </p:spTree>
    <p:extLst>
      <p:ext uri="{BB962C8B-B14F-4D97-AF65-F5344CB8AC3E}">
        <p14:creationId xmlns="" xmlns:p14="http://schemas.microsoft.com/office/powerpoint/2010/main" val="12212896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sz="3200" kern="1200" dirty="0" smtClean="0">
                <a:solidFill>
                  <a:schemeClr val="tx2"/>
                </a:solidFill>
                <a:effectLst/>
                <a:latin typeface="+mj-lt"/>
                <a:ea typeface="+mj-ea"/>
                <a:cs typeface="+mj-cs"/>
              </a:rPr>
              <a:t>Epreuves orales</a:t>
            </a:r>
            <a:endParaRPr lang="fr-FR" dirty="0"/>
          </a:p>
        </p:txBody>
      </p:sp>
      <p:sp>
        <p:nvSpPr>
          <p:cNvPr id="3" name="Espace réservé du contenu 2"/>
          <p:cNvSpPr>
            <a:spLocks noGrp="1"/>
          </p:cNvSpPr>
          <p:nvPr>
            <p:ph sz="quarter" idx="1"/>
          </p:nvPr>
        </p:nvSpPr>
        <p:spPr/>
        <p:txBody>
          <a:bodyPr/>
          <a:lstStyle/>
          <a:p>
            <a:r>
              <a:rPr lang="fr-FR" dirty="0" smtClean="0"/>
              <a:t>Avec temps de préparation</a:t>
            </a:r>
          </a:p>
          <a:p>
            <a:pPr lvl="1"/>
            <a:r>
              <a:rPr lang="fr-FR" dirty="0" smtClean="0"/>
              <a:t>Permet d’apprécier</a:t>
            </a:r>
          </a:p>
          <a:p>
            <a:pPr lvl="2"/>
            <a:r>
              <a:rPr lang="fr-FR" dirty="0" smtClean="0"/>
              <a:t> Les capacités de synthèse sur un sujet donné</a:t>
            </a:r>
          </a:p>
          <a:p>
            <a:pPr lvl="2"/>
            <a:r>
              <a:rPr lang="fr-FR" dirty="0" smtClean="0"/>
              <a:t>Les capacités de s’exprimer</a:t>
            </a:r>
          </a:p>
          <a:p>
            <a:pPr lvl="1"/>
            <a:r>
              <a:rPr lang="fr-FR" dirty="0" smtClean="0"/>
              <a:t>Inconvénients</a:t>
            </a:r>
          </a:p>
          <a:p>
            <a:pPr lvl="2"/>
            <a:r>
              <a:rPr lang="fr-FR" dirty="0" smtClean="0"/>
              <a:t>Sujet très limité</a:t>
            </a:r>
          </a:p>
          <a:p>
            <a:pPr lvl="2"/>
            <a:r>
              <a:rPr lang="fr-FR" dirty="0" smtClean="0"/>
              <a:t>Grande subjectivité</a:t>
            </a:r>
          </a:p>
          <a:p>
            <a:pPr lvl="1"/>
            <a:endParaRPr lang="fr-FR" dirty="0"/>
          </a:p>
        </p:txBody>
      </p:sp>
    </p:spTree>
    <p:extLst>
      <p:ext uri="{BB962C8B-B14F-4D97-AF65-F5344CB8AC3E}">
        <p14:creationId xmlns="" xmlns:p14="http://schemas.microsoft.com/office/powerpoint/2010/main" val="13881783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0" eaLnBrk="1" latinLnBrk="0" hangingPunct="1"/>
            <a:r>
              <a:rPr kumimoji="0" lang="fr-FR" sz="3200" kern="1200" dirty="0" smtClean="0">
                <a:solidFill>
                  <a:schemeClr val="tx2"/>
                </a:solidFill>
                <a:effectLst/>
                <a:latin typeface="+mj-lt"/>
                <a:ea typeface="+mj-ea"/>
                <a:cs typeface="+mj-cs"/>
              </a:rPr>
              <a:t>Mises en situations fictives (simulation) ou réelles</a:t>
            </a:r>
            <a:endParaRPr lang="fr-FR" dirty="0"/>
          </a:p>
        </p:txBody>
      </p:sp>
      <p:sp>
        <p:nvSpPr>
          <p:cNvPr id="3" name="Espace réservé du contenu 2"/>
          <p:cNvSpPr>
            <a:spLocks noGrp="1"/>
          </p:cNvSpPr>
          <p:nvPr>
            <p:ph sz="quarter" idx="1"/>
          </p:nvPr>
        </p:nvSpPr>
        <p:spPr/>
        <p:txBody>
          <a:bodyPr/>
          <a:lstStyle/>
          <a:p>
            <a:endParaRPr lang="fr-FR"/>
          </a:p>
        </p:txBody>
      </p:sp>
    </p:spTree>
    <p:extLst>
      <p:ext uri="{BB962C8B-B14F-4D97-AF65-F5344CB8AC3E}">
        <p14:creationId xmlns="" xmlns:p14="http://schemas.microsoft.com/office/powerpoint/2010/main" val="2374115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L’évaluation</a:t>
            </a:r>
            <a:endParaRPr lang="fr-FR" dirty="0"/>
          </a:p>
        </p:txBody>
      </p:sp>
      <p:sp>
        <p:nvSpPr>
          <p:cNvPr id="3" name="Espace réservé du contenu 2"/>
          <p:cNvSpPr>
            <a:spLocks noGrp="1"/>
          </p:cNvSpPr>
          <p:nvPr>
            <p:ph sz="quarter" idx="1"/>
          </p:nvPr>
        </p:nvSpPr>
        <p:spPr/>
        <p:txBody>
          <a:bodyPr/>
          <a:lstStyle/>
          <a:p>
            <a:pPr>
              <a:lnSpc>
                <a:spcPct val="90000"/>
              </a:lnSpc>
            </a:pPr>
            <a:r>
              <a:rPr lang="fr-FR" sz="2400" dirty="0"/>
              <a:t>On distingue trois types d’intentions ou d’objectifs :</a:t>
            </a:r>
          </a:p>
          <a:p>
            <a:pPr lvl="1">
              <a:lnSpc>
                <a:spcPct val="90000"/>
              </a:lnSpc>
            </a:pPr>
            <a:r>
              <a:rPr lang="fr-FR" sz="2100" dirty="0"/>
              <a:t>1) Evaluation </a:t>
            </a:r>
            <a:r>
              <a:rPr lang="fr-FR" sz="2100" dirty="0">
                <a:solidFill>
                  <a:srgbClr val="FF0000"/>
                </a:solidFill>
              </a:rPr>
              <a:t>sommative</a:t>
            </a:r>
          </a:p>
          <a:p>
            <a:pPr lvl="2">
              <a:lnSpc>
                <a:spcPct val="90000"/>
              </a:lnSpc>
            </a:pPr>
            <a:r>
              <a:rPr lang="fr-FR" sz="1900" dirty="0"/>
              <a:t>Certifier que l’apprenant a atteint un certain niveau de formation</a:t>
            </a:r>
          </a:p>
          <a:p>
            <a:pPr lvl="2">
              <a:lnSpc>
                <a:spcPct val="90000"/>
              </a:lnSpc>
            </a:pPr>
            <a:r>
              <a:rPr lang="fr-FR" sz="1900" dirty="0"/>
              <a:t>Fin de la période de formation</a:t>
            </a:r>
          </a:p>
          <a:p>
            <a:pPr lvl="2">
              <a:lnSpc>
                <a:spcPct val="90000"/>
              </a:lnSpc>
            </a:pPr>
            <a:r>
              <a:rPr lang="fr-FR" sz="1900" dirty="0"/>
              <a:t>Mesurer les effets de la formation</a:t>
            </a:r>
          </a:p>
          <a:p>
            <a:pPr lvl="1">
              <a:lnSpc>
                <a:spcPct val="90000"/>
              </a:lnSpc>
            </a:pPr>
            <a:r>
              <a:rPr lang="fr-FR" sz="2100" dirty="0"/>
              <a:t>2) Evaluation </a:t>
            </a:r>
            <a:r>
              <a:rPr lang="fr-FR" sz="2100" dirty="0">
                <a:solidFill>
                  <a:srgbClr val="FF0000"/>
                </a:solidFill>
              </a:rPr>
              <a:t>pronostique</a:t>
            </a:r>
          </a:p>
          <a:p>
            <a:pPr lvl="2">
              <a:lnSpc>
                <a:spcPct val="90000"/>
              </a:lnSpc>
            </a:pPr>
            <a:r>
              <a:rPr lang="fr-FR" sz="1900" dirty="0"/>
              <a:t>Prévoir l’adaptation de l’apprenant, la réussite de l’apprenant dans une formation à </a:t>
            </a:r>
            <a:r>
              <a:rPr lang="fr-FR" sz="1900" dirty="0" smtClean="0"/>
              <a:t>venir ou un poste</a:t>
            </a:r>
            <a:endParaRPr lang="fr-FR" sz="1900" dirty="0"/>
          </a:p>
          <a:p>
            <a:pPr lvl="1">
              <a:lnSpc>
                <a:spcPct val="90000"/>
              </a:lnSpc>
            </a:pPr>
            <a:r>
              <a:rPr lang="fr-FR" sz="2100" dirty="0"/>
              <a:t>3) Evaluation </a:t>
            </a:r>
            <a:r>
              <a:rPr lang="fr-FR" sz="2100" dirty="0">
                <a:solidFill>
                  <a:srgbClr val="FF0000"/>
                </a:solidFill>
              </a:rPr>
              <a:t>formative</a:t>
            </a:r>
          </a:p>
          <a:p>
            <a:pPr lvl="2">
              <a:lnSpc>
                <a:spcPct val="90000"/>
              </a:lnSpc>
            </a:pPr>
            <a:r>
              <a:rPr lang="fr-FR" sz="1900" dirty="0"/>
              <a:t>Mettre en évidence les difficultés dans le processus d’apprentissage</a:t>
            </a:r>
          </a:p>
          <a:p>
            <a:pPr lvl="2">
              <a:lnSpc>
                <a:spcPct val="90000"/>
              </a:lnSpc>
            </a:pPr>
            <a:r>
              <a:rPr lang="fr-FR" sz="1900" dirty="0"/>
              <a:t>Réguler le processus de </a:t>
            </a:r>
            <a:r>
              <a:rPr lang="fr-FR" sz="1900" dirty="0" smtClean="0"/>
              <a:t>formation</a:t>
            </a:r>
            <a:endParaRPr lang="fr-FR" sz="1900" dirty="0"/>
          </a:p>
        </p:txBody>
      </p:sp>
    </p:spTree>
    <p:extLst>
      <p:ext uri="{BB962C8B-B14F-4D97-AF65-F5344CB8AC3E}">
        <p14:creationId xmlns="" xmlns:p14="http://schemas.microsoft.com/office/powerpoint/2010/main" val="32101201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0" eaLnBrk="1" latinLnBrk="0" hangingPunct="1"/>
            <a:r>
              <a:rPr kumimoji="0" lang="fr-FR" sz="3200" kern="1200" dirty="0" smtClean="0">
                <a:solidFill>
                  <a:schemeClr val="tx2"/>
                </a:solidFill>
                <a:effectLst/>
                <a:latin typeface="+mj-lt"/>
                <a:ea typeface="+mj-ea"/>
                <a:cs typeface="+mj-cs"/>
              </a:rPr>
              <a:t>Examen Clinique Objectif Structuré (E.C.O.S.)? Harden 1975</a:t>
            </a:r>
            <a:endParaRPr lang="fr-FR" dirty="0"/>
          </a:p>
        </p:txBody>
      </p:sp>
      <p:sp>
        <p:nvSpPr>
          <p:cNvPr id="3" name="Espace réservé du contenu 2"/>
          <p:cNvSpPr>
            <a:spLocks noGrp="1"/>
          </p:cNvSpPr>
          <p:nvPr>
            <p:ph sz="quarter" idx="1"/>
          </p:nvPr>
        </p:nvSpPr>
        <p:spPr/>
        <p:txBody>
          <a:bodyPr>
            <a:normAutofit fontScale="77500" lnSpcReduction="20000"/>
          </a:bodyPr>
          <a:lstStyle/>
          <a:p>
            <a:r>
              <a:rPr kumimoji="0" lang="fr-FR" sz="2600" b="0" i="0" u="none" strike="noStrike" kern="1200" baseline="0" dirty="0" smtClean="0">
                <a:solidFill>
                  <a:srgbClr val="FF0000"/>
                </a:solidFill>
                <a:latin typeface="+mn-lt"/>
                <a:ea typeface="+mn-ea"/>
                <a:cs typeface="+mn-cs"/>
              </a:rPr>
              <a:t>L'Examen Clinique Objectif Structuré </a:t>
            </a:r>
            <a:r>
              <a:rPr kumimoji="0" lang="fr-FR" sz="2600" b="0" i="0" u="none" strike="noStrike" kern="1200" baseline="0" dirty="0" smtClean="0">
                <a:solidFill>
                  <a:schemeClr val="tx1"/>
                </a:solidFill>
                <a:latin typeface="+mn-lt"/>
                <a:ea typeface="+mn-ea"/>
                <a:cs typeface="+mn-cs"/>
              </a:rPr>
              <a:t>est un</a:t>
            </a:r>
            <a:r>
              <a:rPr kumimoji="0" lang="fr-FR" sz="2600" b="0" i="0" u="none" strike="noStrike" kern="1200" dirty="0" smtClean="0">
                <a:solidFill>
                  <a:schemeClr val="tx1"/>
                </a:solidFill>
                <a:latin typeface="+mn-lt"/>
                <a:ea typeface="+mn-ea"/>
                <a:cs typeface="+mn-cs"/>
              </a:rPr>
              <a:t> </a:t>
            </a:r>
            <a:r>
              <a:rPr kumimoji="0" lang="fr-FR" sz="2600" b="0" i="0" u="none" strike="noStrike" kern="1200" baseline="0" dirty="0" smtClean="0">
                <a:solidFill>
                  <a:schemeClr val="tx1"/>
                </a:solidFill>
                <a:latin typeface="+mn-lt"/>
                <a:ea typeface="+mn-ea"/>
                <a:cs typeface="+mn-cs"/>
              </a:rPr>
              <a:t>examen à stations multiples, utilisant des patient</a:t>
            </a:r>
            <a:r>
              <a:rPr lang="fr-FR" dirty="0" smtClean="0"/>
              <a:t>s </a:t>
            </a:r>
            <a:r>
              <a:rPr kumimoji="0" lang="fr-FR" sz="2600" b="0" i="0" u="none" strike="noStrike" kern="1200" baseline="0" dirty="0" smtClean="0">
                <a:solidFill>
                  <a:schemeClr val="tx1"/>
                </a:solidFill>
                <a:latin typeface="+mn-lt"/>
                <a:ea typeface="+mn-ea"/>
                <a:cs typeface="+mn-cs"/>
              </a:rPr>
              <a:t>réels ou simulés, qui évalue les habiletés, les</a:t>
            </a:r>
            <a:r>
              <a:rPr kumimoji="0" lang="fr-FR" sz="2600" b="0" i="0" u="none" strike="noStrike" kern="1200" dirty="0" smtClean="0">
                <a:solidFill>
                  <a:schemeClr val="tx1"/>
                </a:solidFill>
                <a:latin typeface="+mn-lt"/>
                <a:ea typeface="+mn-ea"/>
                <a:cs typeface="+mn-cs"/>
              </a:rPr>
              <a:t> </a:t>
            </a:r>
            <a:r>
              <a:rPr kumimoji="0" lang="fr-FR" sz="2600" b="0" i="0" u="none" strike="noStrike" kern="1200" baseline="0" dirty="0" smtClean="0">
                <a:solidFill>
                  <a:schemeClr val="tx1"/>
                </a:solidFill>
                <a:latin typeface="+mn-lt"/>
                <a:ea typeface="+mn-ea"/>
                <a:cs typeface="+mn-cs"/>
              </a:rPr>
              <a:t>attitudes ou les aptitudes , ainsi que les aspect</a:t>
            </a:r>
            <a:r>
              <a:rPr lang="fr-FR" dirty="0" smtClean="0"/>
              <a:t>s </a:t>
            </a:r>
            <a:r>
              <a:rPr kumimoji="0" lang="fr-FR" sz="2600" b="0" i="0" u="none" strike="noStrike" kern="1200" baseline="0" dirty="0" smtClean="0">
                <a:solidFill>
                  <a:schemeClr val="tx1"/>
                </a:solidFill>
                <a:latin typeface="+mn-lt"/>
                <a:ea typeface="+mn-ea"/>
                <a:cs typeface="+mn-cs"/>
              </a:rPr>
              <a:t>cognitifs </a:t>
            </a:r>
          </a:p>
          <a:p>
            <a:r>
              <a:rPr lang="fr-FR" dirty="0" smtClean="0"/>
              <a:t>Outil </a:t>
            </a:r>
            <a:r>
              <a:rPr lang="fr-FR" dirty="0"/>
              <a:t>d’évaluation formative et normative. </a:t>
            </a:r>
            <a:endParaRPr lang="fr-FR" dirty="0" smtClean="0"/>
          </a:p>
          <a:p>
            <a:r>
              <a:rPr lang="fr-FR" dirty="0" smtClean="0"/>
              <a:t>Réputé </a:t>
            </a:r>
            <a:r>
              <a:rPr lang="fr-FR" dirty="0"/>
              <a:t>pertinent pour sa fiabilité et sa validité lors de l’évaluation clinique. </a:t>
            </a:r>
            <a:endParaRPr lang="fr-FR" dirty="0" smtClean="0"/>
          </a:p>
          <a:p>
            <a:r>
              <a:rPr lang="fr-FR" dirty="0"/>
              <a:t>C</a:t>
            </a:r>
            <a:r>
              <a:rPr lang="fr-FR" dirty="0" smtClean="0"/>
              <a:t>haque </a:t>
            </a:r>
            <a:r>
              <a:rPr lang="fr-FR" dirty="0"/>
              <a:t>compétence est découpée en tâches facilement </a:t>
            </a:r>
            <a:r>
              <a:rPr lang="fr-FR" dirty="0" smtClean="0"/>
              <a:t>évaluables</a:t>
            </a:r>
          </a:p>
          <a:p>
            <a:r>
              <a:rPr lang="fr-FR" dirty="0" smtClean="0"/>
              <a:t>Environ 20 postes </a:t>
            </a:r>
            <a:r>
              <a:rPr lang="fr-FR" dirty="0"/>
              <a:t>d’une durée de quatre à cinq </a:t>
            </a:r>
            <a:r>
              <a:rPr lang="fr-FR" dirty="0" smtClean="0"/>
              <a:t>minutes</a:t>
            </a:r>
          </a:p>
          <a:p>
            <a:pPr lvl="1"/>
            <a:r>
              <a:rPr lang="fr-FR" dirty="0"/>
              <a:t>D</a:t>
            </a:r>
            <a:r>
              <a:rPr lang="fr-FR" dirty="0" smtClean="0"/>
              <a:t>eux </a:t>
            </a:r>
            <a:r>
              <a:rPr lang="fr-FR" dirty="0"/>
              <a:t>types: répondre à des questions ou exécuter des tâches. </a:t>
            </a:r>
            <a:endParaRPr lang="fr-FR" dirty="0" smtClean="0"/>
          </a:p>
          <a:p>
            <a:pPr lvl="1"/>
            <a:r>
              <a:rPr lang="fr-FR" dirty="0" smtClean="0"/>
              <a:t>Histoire </a:t>
            </a:r>
            <a:r>
              <a:rPr lang="fr-FR" dirty="0"/>
              <a:t>du patient, examen physique, interprétations des examens para-cliniques, </a:t>
            </a:r>
            <a:r>
              <a:rPr lang="fr-FR" dirty="0" smtClean="0"/>
              <a:t>traitement, prévention, communication </a:t>
            </a:r>
            <a:r>
              <a:rPr lang="fr-FR" dirty="0"/>
              <a:t>et éducation du patient</a:t>
            </a:r>
            <a:endParaRPr lang="fr-FR" dirty="0" smtClean="0"/>
          </a:p>
          <a:p>
            <a:pPr lvl="1"/>
            <a:r>
              <a:rPr lang="fr-FR" dirty="0" smtClean="0"/>
              <a:t>L’étudiant évolue de poste en poste,</a:t>
            </a:r>
          </a:p>
          <a:p>
            <a:r>
              <a:rPr lang="fr-FR" dirty="0" smtClean="0"/>
              <a:t>L’évaluation </a:t>
            </a:r>
            <a:r>
              <a:rPr lang="fr-FR" dirty="0"/>
              <a:t>porte sur la connaissance (le savoir), sur l’habileté technique (savoir-faire), sur le comportement (savoir être</a:t>
            </a:r>
            <a:r>
              <a:rPr lang="fr-FR" dirty="0" smtClean="0"/>
              <a:t>).</a:t>
            </a:r>
          </a:p>
          <a:p>
            <a:r>
              <a:rPr lang="fr-FR" dirty="0" smtClean="0"/>
              <a:t>L’évaluateur </a:t>
            </a:r>
            <a:r>
              <a:rPr lang="fr-FR" dirty="0"/>
              <a:t>ne fait </a:t>
            </a:r>
            <a:r>
              <a:rPr lang="fr-FR" dirty="0" smtClean="0"/>
              <a:t>qu’observer, il </a:t>
            </a:r>
            <a:r>
              <a:rPr lang="fr-FR" dirty="0"/>
              <a:t>ne doit pas communiquer avec l’étudiant. </a:t>
            </a:r>
            <a:endParaRPr lang="fr-FR" dirty="0" smtClean="0"/>
          </a:p>
          <a:p>
            <a:r>
              <a:rPr lang="fr-FR" dirty="0" smtClean="0"/>
              <a:t>Grille </a:t>
            </a:r>
            <a:r>
              <a:rPr lang="fr-FR" dirty="0"/>
              <a:t>d’items </a:t>
            </a:r>
            <a:r>
              <a:rPr lang="fr-FR" dirty="0" smtClean="0"/>
              <a:t>afin </a:t>
            </a:r>
            <a:r>
              <a:rPr lang="fr-FR" dirty="0"/>
              <a:t>d’élaborer un score donc une note</a:t>
            </a:r>
            <a:r>
              <a:rPr lang="fr-FR" dirty="0" smtClean="0"/>
              <a:t>..</a:t>
            </a:r>
          </a:p>
        </p:txBody>
      </p:sp>
    </p:spTree>
    <p:extLst>
      <p:ext uri="{BB962C8B-B14F-4D97-AF65-F5344CB8AC3E}">
        <p14:creationId xmlns="" xmlns:p14="http://schemas.microsoft.com/office/powerpoint/2010/main" val="7755892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ECOS</a:t>
            </a:r>
            <a:endParaRPr lang="fr-FR" dirty="0"/>
          </a:p>
        </p:txBody>
      </p:sp>
      <p:sp>
        <p:nvSpPr>
          <p:cNvPr id="3" name="Espace réservé du contenu 2"/>
          <p:cNvSpPr>
            <a:spLocks noGrp="1"/>
          </p:cNvSpPr>
          <p:nvPr>
            <p:ph sz="quarter" idx="1"/>
          </p:nvPr>
        </p:nvSpPr>
        <p:spPr/>
        <p:txBody>
          <a:bodyPr>
            <a:normAutofit fontScale="77500" lnSpcReduction="20000"/>
          </a:bodyPr>
          <a:lstStyle/>
          <a:p>
            <a:r>
              <a:rPr lang="fr-FR" dirty="0" smtClean="0"/>
              <a:t>Avantages</a:t>
            </a:r>
          </a:p>
          <a:p>
            <a:pPr lvl="1"/>
            <a:r>
              <a:rPr lang="fr-FR" dirty="0" smtClean="0"/>
              <a:t>Proche de la réalité</a:t>
            </a:r>
          </a:p>
          <a:p>
            <a:pPr lvl="1"/>
            <a:r>
              <a:rPr lang="fr-FR" dirty="0" smtClean="0"/>
              <a:t>Plusieurs évaluateurs impliqués</a:t>
            </a:r>
          </a:p>
          <a:p>
            <a:pPr lvl="1"/>
            <a:r>
              <a:rPr lang="fr-FR" dirty="0" smtClean="0"/>
              <a:t> Standardisation</a:t>
            </a:r>
          </a:p>
          <a:p>
            <a:pPr lvl="1"/>
            <a:r>
              <a:rPr lang="fr-FR" dirty="0" smtClean="0"/>
              <a:t>Validité et fiabilité de ce type d'examen</a:t>
            </a:r>
          </a:p>
          <a:p>
            <a:pPr lvl="1"/>
            <a:r>
              <a:rPr lang="fr-FR" dirty="0" smtClean="0"/>
              <a:t>Multiples compétences évaluées</a:t>
            </a:r>
          </a:p>
          <a:p>
            <a:pPr lvl="1"/>
            <a:r>
              <a:rPr lang="fr-FR" dirty="0" smtClean="0"/>
              <a:t>"Globalité" de l'évaluation</a:t>
            </a:r>
          </a:p>
          <a:p>
            <a:pPr lvl="1"/>
            <a:r>
              <a:rPr lang="fr-FR" dirty="0" smtClean="0"/>
              <a:t>Évaluation longitudinale</a:t>
            </a:r>
          </a:p>
          <a:p>
            <a:r>
              <a:rPr lang="fr-FR" dirty="0" smtClean="0"/>
              <a:t>Inconvénients</a:t>
            </a:r>
          </a:p>
          <a:p>
            <a:pPr lvl="1"/>
            <a:r>
              <a:rPr lang="fr-FR" dirty="0" smtClean="0"/>
              <a:t>Lourdeur d’organisation et coûts</a:t>
            </a:r>
          </a:p>
          <a:p>
            <a:pPr lvl="1"/>
            <a:r>
              <a:rPr lang="fr-FR" dirty="0" smtClean="0"/>
              <a:t>Difficulté de réalisation avec de vrais patients</a:t>
            </a:r>
          </a:p>
          <a:p>
            <a:pPr lvl="1"/>
            <a:r>
              <a:rPr lang="fr-FR" dirty="0" smtClean="0"/>
              <a:t>Situation clinique artificielle</a:t>
            </a:r>
          </a:p>
          <a:p>
            <a:pPr lvl="2"/>
            <a:r>
              <a:rPr lang="fr-FR" dirty="0" smtClean="0"/>
              <a:t>Difficulté de "jouer le rôle"</a:t>
            </a:r>
          </a:p>
          <a:p>
            <a:pPr lvl="2"/>
            <a:r>
              <a:rPr lang="fr-FR" dirty="0" smtClean="0"/>
              <a:t>Certains signes cliniques sont impossibles à simuler</a:t>
            </a:r>
          </a:p>
          <a:p>
            <a:pPr lvl="1"/>
            <a:r>
              <a:rPr lang="fr-FR" dirty="0" smtClean="0"/>
              <a:t>Facteur stress (</a:t>
            </a:r>
            <a:r>
              <a:rPr lang="fr-FR" dirty="0" err="1" smtClean="0"/>
              <a:t>cf</a:t>
            </a:r>
            <a:r>
              <a:rPr lang="fr-FR" dirty="0" smtClean="0"/>
              <a:t> oraux)</a:t>
            </a:r>
          </a:p>
          <a:p>
            <a:pPr lvl="1"/>
            <a:r>
              <a:rPr lang="fr-FR" dirty="0" smtClean="0"/>
              <a:t>Difficultés d’élaborer une grille</a:t>
            </a:r>
          </a:p>
          <a:p>
            <a:pPr lvl="1"/>
            <a:r>
              <a:rPr lang="fr-FR" dirty="0" smtClean="0"/>
              <a:t>Difficile pour l’évaluateur de ne pas commenter</a:t>
            </a:r>
            <a:endParaRPr lang="fr-FR" dirty="0"/>
          </a:p>
        </p:txBody>
      </p:sp>
    </p:spTree>
    <p:extLst>
      <p:ext uri="{BB962C8B-B14F-4D97-AF65-F5344CB8AC3E}">
        <p14:creationId xmlns="" xmlns:p14="http://schemas.microsoft.com/office/powerpoint/2010/main" val="14065226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de concordance de script (TCS)</a:t>
            </a:r>
          </a:p>
        </p:txBody>
      </p:sp>
      <p:sp>
        <p:nvSpPr>
          <p:cNvPr id="3" name="Espace réservé du contenu 2"/>
          <p:cNvSpPr>
            <a:spLocks noGrp="1"/>
          </p:cNvSpPr>
          <p:nvPr>
            <p:ph sz="quarter" idx="1"/>
          </p:nvPr>
        </p:nvSpPr>
        <p:spPr/>
        <p:txBody>
          <a:bodyPr/>
          <a:lstStyle/>
          <a:p>
            <a:r>
              <a:rPr lang="fr-FR" dirty="0" smtClean="0"/>
              <a:t>Le test de concordance de script (</a:t>
            </a:r>
            <a:r>
              <a:rPr lang="fr-FR" dirty="0" smtClean="0">
                <a:solidFill>
                  <a:srgbClr val="FF0000"/>
                </a:solidFill>
              </a:rPr>
              <a:t>TCS</a:t>
            </a:r>
            <a:r>
              <a:rPr lang="fr-FR" dirty="0" smtClean="0"/>
              <a:t>) est une technique d'évaluation du raisonnement clinique en contexte </a:t>
            </a:r>
            <a:r>
              <a:rPr lang="fr-FR" dirty="0" smtClean="0">
                <a:solidFill>
                  <a:srgbClr val="FF0000"/>
                </a:solidFill>
              </a:rPr>
              <a:t>d'incertitude</a:t>
            </a:r>
            <a:r>
              <a:rPr lang="fr-FR" dirty="0" smtClean="0"/>
              <a:t> par une simulation de situations</a:t>
            </a:r>
          </a:p>
          <a:p>
            <a:r>
              <a:rPr lang="fr-FR" dirty="0" smtClean="0"/>
              <a:t>Ils apprécient l'organisation des connaissances et non uniquement les connaissances factuelles.</a:t>
            </a:r>
          </a:p>
          <a:p>
            <a:r>
              <a:rPr lang="fr-FR" dirty="0" smtClean="0"/>
              <a:t>Ils s'appuient sur la théorie hypothético-déductive du raisonnement clinique et sur la théorie des scripts, elle même issue de la psychologie cognitive</a:t>
            </a:r>
          </a:p>
          <a:p>
            <a:r>
              <a:rPr lang="fr-FR" dirty="0" smtClean="0"/>
              <a:t>Ils permettent de discriminer des niveaux d’expérience</a:t>
            </a:r>
          </a:p>
        </p:txBody>
      </p:sp>
    </p:spTree>
    <p:extLst>
      <p:ext uri="{BB962C8B-B14F-4D97-AF65-F5344CB8AC3E}">
        <p14:creationId xmlns="" xmlns:p14="http://schemas.microsoft.com/office/powerpoint/2010/main" val="2751107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se concrétise un TCS</a:t>
            </a:r>
            <a:endParaRPr lang="fr-FR" dirty="0"/>
          </a:p>
        </p:txBody>
      </p:sp>
      <p:sp>
        <p:nvSpPr>
          <p:cNvPr id="3" name="Espace réservé du contenu 2"/>
          <p:cNvSpPr>
            <a:spLocks noGrp="1"/>
          </p:cNvSpPr>
          <p:nvPr>
            <p:ph sz="quarter" idx="1"/>
          </p:nvPr>
        </p:nvSpPr>
        <p:spPr/>
        <p:txBody>
          <a:bodyPr/>
          <a:lstStyle/>
          <a:p>
            <a:r>
              <a:rPr lang="fr-FR" dirty="0" smtClean="0"/>
              <a:t>Une</a:t>
            </a:r>
            <a:r>
              <a:rPr lang="fr-FR" baseline="0" dirty="0" smtClean="0"/>
              <a:t> courte mise en situation « vignette » puis des items</a:t>
            </a:r>
          </a:p>
          <a:p>
            <a:r>
              <a:rPr lang="fr-FR" dirty="0" smtClean="0"/>
              <a:t>Un item</a:t>
            </a: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1403648" y="2492896"/>
            <a:ext cx="6792913" cy="314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613622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796296" y="1285874"/>
            <a:ext cx="7880159" cy="54554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11882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des experts</a:t>
            </a:r>
            <a:endParaRPr lang="fr-FR" dirty="0"/>
          </a:p>
        </p:txBody>
      </p:sp>
      <p:sp>
        <p:nvSpPr>
          <p:cNvPr id="3" name="Espace réservé du contenu 2"/>
          <p:cNvSpPr>
            <a:spLocks noGrp="1"/>
          </p:cNvSpPr>
          <p:nvPr>
            <p:ph sz="quarter" idx="1"/>
          </p:nvPr>
        </p:nvSpPr>
        <p:spPr/>
        <p:txBody>
          <a:bodyPr/>
          <a:lstStyle/>
          <a:p>
            <a:r>
              <a:rPr lang="fr-FR" dirty="0" smtClean="0"/>
              <a:t>Panel de 10 à 20 experts</a:t>
            </a:r>
          </a:p>
          <a:p>
            <a:r>
              <a:rPr lang="fr-FR" dirty="0" smtClean="0"/>
              <a:t>Exemple de résultats</a:t>
            </a:r>
          </a:p>
        </p:txBody>
      </p:sp>
      <p:pic>
        <p:nvPicPr>
          <p:cNvPr id="4100" name="Picture 4"/>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443258" y="2172047"/>
            <a:ext cx="8605492" cy="35612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1008708" y="5661248"/>
            <a:ext cx="6686702" cy="646331"/>
          </a:xfrm>
          <a:prstGeom prst="rect">
            <a:avLst/>
          </a:prstGeom>
          <a:solidFill>
            <a:schemeClr val="bg1"/>
          </a:solidFill>
        </p:spPr>
        <p:txBody>
          <a:bodyPr wrap="none" rtlCol="0">
            <a:spAutoFit/>
          </a:bodyPr>
          <a:lstStyle/>
          <a:p>
            <a:r>
              <a:rPr lang="fr-FR" dirty="0" smtClean="0"/>
              <a:t>Extrait de : Evaluation du raisonnement clinique. Le TCS. </a:t>
            </a:r>
            <a:r>
              <a:rPr lang="fr-FR" dirty="0" err="1" smtClean="0"/>
              <a:t>Sibert</a:t>
            </a:r>
            <a:r>
              <a:rPr lang="fr-FR" dirty="0"/>
              <a:t> Louis. </a:t>
            </a:r>
            <a:endParaRPr lang="fr-FR" dirty="0" smtClean="0"/>
          </a:p>
          <a:p>
            <a:r>
              <a:rPr lang="fr-FR" dirty="0" smtClean="0"/>
              <a:t>http</a:t>
            </a:r>
            <a:r>
              <a:rPr lang="fr-FR" dirty="0"/>
              <a:t>://www.univ-rouen.fr/med/breeze/LStcs/index.htm</a:t>
            </a:r>
          </a:p>
        </p:txBody>
      </p:sp>
    </p:spTree>
    <p:extLst>
      <p:ext uri="{BB962C8B-B14F-4D97-AF65-F5344CB8AC3E}">
        <p14:creationId xmlns="" xmlns:p14="http://schemas.microsoft.com/office/powerpoint/2010/main" val="4655088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 l’étudiant</a:t>
            </a:r>
            <a:endParaRPr lang="fr-FR" dirty="0"/>
          </a:p>
        </p:txBody>
      </p:sp>
      <p:sp>
        <p:nvSpPr>
          <p:cNvPr id="3" name="Espace réservé du contenu 2"/>
          <p:cNvSpPr>
            <a:spLocks noGrp="1"/>
          </p:cNvSpPr>
          <p:nvPr>
            <p:ph sz="quarter" idx="1"/>
          </p:nvPr>
        </p:nvSpPr>
        <p:spPr/>
        <p:txBody>
          <a:bodyPr/>
          <a:lstStyle/>
          <a:p>
            <a:pPr lvl="1"/>
            <a:r>
              <a:rPr lang="fr-FR" dirty="0" smtClean="0"/>
              <a:t>La réponse modale (la plus fréquente</a:t>
            </a:r>
            <a:r>
              <a:rPr lang="fr-FR" baseline="0" dirty="0" smtClean="0"/>
              <a:t> des experts) vaut 1points les autres réponses sont rapportées à la valeur modale</a:t>
            </a:r>
          </a:p>
          <a:p>
            <a:pPr lvl="2"/>
            <a:endParaRPr lang="fr-FR" dirty="0"/>
          </a:p>
        </p:txBody>
      </p:sp>
      <p:pic>
        <p:nvPicPr>
          <p:cNvPr id="5122" name="Picture 2"/>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728687" y="2420888"/>
            <a:ext cx="8300417" cy="29569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795451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TCS</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Avantages :</a:t>
            </a:r>
          </a:p>
          <a:p>
            <a:pPr lvl="1"/>
            <a:r>
              <a:rPr lang="fr-FR" dirty="0"/>
              <a:t>place les candidats à évaluer dans un contexte professionnel authentique.</a:t>
            </a:r>
          </a:p>
          <a:p>
            <a:pPr lvl="1"/>
            <a:r>
              <a:rPr lang="fr-FR" dirty="0"/>
              <a:t>confronte </a:t>
            </a:r>
            <a:r>
              <a:rPr lang="fr-FR" dirty="0" smtClean="0"/>
              <a:t>les </a:t>
            </a:r>
            <a:r>
              <a:rPr lang="fr-FR" dirty="0"/>
              <a:t>candidats à une situation problématique, </a:t>
            </a:r>
            <a:endParaRPr lang="fr-FR" dirty="0" smtClean="0"/>
          </a:p>
          <a:p>
            <a:pPr lvl="1"/>
            <a:r>
              <a:rPr lang="fr-FR" dirty="0" smtClean="0"/>
              <a:t>sonde </a:t>
            </a:r>
            <a:r>
              <a:rPr lang="fr-FR" dirty="0"/>
              <a:t>leur </a:t>
            </a:r>
            <a:r>
              <a:rPr lang="fr-FR" dirty="0" smtClean="0"/>
              <a:t>raisonnement</a:t>
            </a:r>
          </a:p>
          <a:p>
            <a:pPr lvl="1"/>
            <a:r>
              <a:rPr lang="fr-FR" dirty="0" smtClean="0"/>
              <a:t>donne </a:t>
            </a:r>
            <a:r>
              <a:rPr lang="fr-FR" dirty="0"/>
              <a:t>un score en comparant leurs réponses à celle d'un panel de référence. </a:t>
            </a:r>
          </a:p>
          <a:p>
            <a:pPr lvl="1"/>
            <a:r>
              <a:rPr lang="fr-FR" dirty="0" smtClean="0"/>
              <a:t>Correction automatisable</a:t>
            </a:r>
          </a:p>
          <a:p>
            <a:pPr lvl="2"/>
            <a:r>
              <a:rPr lang="fr-FR" dirty="0" smtClean="0"/>
              <a:t>TCS en ligne (département de médecine générale de Nancy)</a:t>
            </a:r>
          </a:p>
          <a:p>
            <a:pPr lvl="2"/>
            <a:r>
              <a:rPr lang="fr-FR" dirty="0" smtClean="0"/>
              <a:t>Fiche de marque</a:t>
            </a:r>
          </a:p>
          <a:p>
            <a:r>
              <a:rPr lang="fr-FR" dirty="0" smtClean="0"/>
              <a:t>Inconvénients</a:t>
            </a:r>
          </a:p>
          <a:p>
            <a:pPr lvl="1"/>
            <a:r>
              <a:rPr lang="fr-FR" dirty="0" smtClean="0"/>
              <a:t>Difficulté de rédaction</a:t>
            </a:r>
          </a:p>
          <a:p>
            <a:pPr lvl="1"/>
            <a:r>
              <a:rPr lang="fr-FR" dirty="0" smtClean="0"/>
              <a:t>Choix du panel d’experts</a:t>
            </a:r>
          </a:p>
          <a:p>
            <a:pPr lvl="2"/>
            <a:r>
              <a:rPr lang="fr-FR" dirty="0" smtClean="0"/>
              <a:t>Sensibilité au panel : exemple pour un TCS de pédiatrie : experts pédiatres et/ou experts généralistes</a:t>
            </a:r>
          </a:p>
          <a:p>
            <a:pPr marL="274320" lvl="1" indent="0">
              <a:buNone/>
            </a:pPr>
            <a:endParaRPr lang="fr-FR" dirty="0"/>
          </a:p>
          <a:p>
            <a:pPr lvl="1"/>
            <a:endParaRPr lang="fr-FR" dirty="0" smtClean="0"/>
          </a:p>
          <a:p>
            <a:pPr lvl="1"/>
            <a:endParaRPr lang="fr-FR" dirty="0"/>
          </a:p>
        </p:txBody>
      </p:sp>
    </p:spTree>
    <p:extLst>
      <p:ext uri="{BB962C8B-B14F-4D97-AF65-F5344CB8AC3E}">
        <p14:creationId xmlns="" xmlns:p14="http://schemas.microsoft.com/office/powerpoint/2010/main" val="5577873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dirty="0" smtClean="0"/>
              <a:t>Dossier </a:t>
            </a:r>
            <a:r>
              <a:rPr lang="fr-FR" dirty="0"/>
              <a:t>personnel dans lequel les acquis de formation et les acquis de l'expérience d'une personne sont définis et démontrés en vue d'une </a:t>
            </a:r>
            <a:r>
              <a:rPr lang="fr-FR" dirty="0" smtClean="0"/>
              <a:t>reconnaissance.</a:t>
            </a:r>
          </a:p>
          <a:p>
            <a:pPr lvl="1"/>
            <a:r>
              <a:rPr lang="fr-FR" dirty="0" smtClean="0"/>
              <a:t>« Book » des artistes</a:t>
            </a:r>
          </a:p>
          <a:p>
            <a:r>
              <a:rPr lang="fr-FR" dirty="0"/>
              <a:t>Ce n’est pas </a:t>
            </a:r>
            <a:r>
              <a:rPr lang="fr-FR" dirty="0" smtClean="0"/>
              <a:t>un </a:t>
            </a:r>
            <a:r>
              <a:rPr lang="fr-FR" dirty="0"/>
              <a:t>dossier dans lequel on place un tas de documents sans liens entre eux ; encore moins un recueil de productions, sans traces et sans réflexion</a:t>
            </a:r>
            <a:r>
              <a:rPr lang="fr-FR" dirty="0" smtClean="0"/>
              <a:t>.</a:t>
            </a:r>
          </a:p>
          <a:p>
            <a:r>
              <a:rPr lang="fr-FR" dirty="0" smtClean="0"/>
              <a:t>Le </a:t>
            </a:r>
            <a:r>
              <a:rPr lang="fr-FR" dirty="0"/>
              <a:t>portfolio est un outil dynamique qui permet de suivre l’évolution de la progression d’un élève dans ses </a:t>
            </a:r>
            <a:r>
              <a:rPr lang="fr-FR" dirty="0" smtClean="0"/>
              <a:t>apprentissages.</a:t>
            </a:r>
          </a:p>
          <a:p>
            <a:r>
              <a:rPr lang="fr-FR" dirty="0" smtClean="0"/>
              <a:t>Permet de se situer par rapport à un référentiel</a:t>
            </a:r>
            <a:endParaRPr lang="fr-FR" dirty="0"/>
          </a:p>
        </p:txBody>
      </p:sp>
    </p:spTree>
    <p:extLst>
      <p:ext uri="{BB962C8B-B14F-4D97-AF65-F5344CB8AC3E}">
        <p14:creationId xmlns="" xmlns:p14="http://schemas.microsoft.com/office/powerpoint/2010/main" val="21553054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fontScale="77500" lnSpcReduction="20000"/>
          </a:bodyPr>
          <a:lstStyle/>
          <a:p>
            <a:r>
              <a:rPr lang="fr-FR" dirty="0" smtClean="0"/>
              <a:t>Buts :</a:t>
            </a:r>
          </a:p>
          <a:p>
            <a:pPr lvl="1"/>
            <a:r>
              <a:rPr lang="fr-FR" dirty="0"/>
              <a:t>Suivre le cheminement de </a:t>
            </a:r>
            <a:r>
              <a:rPr lang="fr-FR" dirty="0" smtClean="0"/>
              <a:t>l'élève</a:t>
            </a:r>
          </a:p>
          <a:p>
            <a:pPr lvl="1"/>
            <a:r>
              <a:rPr lang="fr-FR" dirty="0" smtClean="0"/>
              <a:t> </a:t>
            </a:r>
            <a:r>
              <a:rPr lang="fr-FR" dirty="0"/>
              <a:t>Mieux comprendre le processus d'apprentissage de </a:t>
            </a:r>
            <a:r>
              <a:rPr lang="fr-FR" dirty="0" smtClean="0"/>
              <a:t>l'élève</a:t>
            </a:r>
          </a:p>
          <a:p>
            <a:pPr lvl="1"/>
            <a:r>
              <a:rPr lang="fr-FR" dirty="0" smtClean="0"/>
              <a:t>Apprendre </a:t>
            </a:r>
            <a:r>
              <a:rPr lang="fr-FR" dirty="0"/>
              <a:t>à l'élève </a:t>
            </a:r>
            <a:r>
              <a:rPr lang="fr-FR" dirty="0" smtClean="0"/>
              <a:t>s'autoévaluer</a:t>
            </a:r>
          </a:p>
          <a:p>
            <a:pPr lvl="1"/>
            <a:r>
              <a:rPr lang="fr-FR" dirty="0" smtClean="0"/>
              <a:t>Aider </a:t>
            </a:r>
            <a:r>
              <a:rPr lang="fr-FR" dirty="0"/>
              <a:t>l'élève à prendre conscience de ses </a:t>
            </a:r>
            <a:r>
              <a:rPr lang="fr-FR" dirty="0" smtClean="0"/>
              <a:t>apprentissages</a:t>
            </a:r>
          </a:p>
          <a:p>
            <a:pPr lvl="1"/>
            <a:r>
              <a:rPr lang="fr-FR" dirty="0"/>
              <a:t>Faire la preuve de l'atteinte du niveau de développement d'une compétence ou de plusieurs </a:t>
            </a:r>
            <a:r>
              <a:rPr lang="fr-FR" dirty="0" smtClean="0"/>
              <a:t>compétences</a:t>
            </a:r>
          </a:p>
          <a:p>
            <a:r>
              <a:rPr lang="fr-FR" b="1" dirty="0" smtClean="0"/>
              <a:t>Caractéristiques </a:t>
            </a:r>
            <a:r>
              <a:rPr lang="fr-FR" b="1" dirty="0"/>
              <a:t>du portfolio d’un point de vue de la pédagogie </a:t>
            </a:r>
            <a:r>
              <a:rPr lang="fr-FR" b="1" dirty="0" smtClean="0"/>
              <a:t>:</a:t>
            </a:r>
            <a:endParaRPr lang="fr-FR" dirty="0" smtClean="0"/>
          </a:p>
          <a:p>
            <a:pPr lvl="1"/>
            <a:r>
              <a:rPr lang="fr-FR" dirty="0" smtClean="0"/>
              <a:t>Une </a:t>
            </a:r>
            <a:r>
              <a:rPr lang="fr-FR" dirty="0"/>
              <a:t>actualisation permanente avec la possibilité de consigner l’historique du processus d’apprentissage</a:t>
            </a:r>
            <a:r>
              <a:rPr lang="fr-FR" dirty="0" smtClean="0"/>
              <a:t>.</a:t>
            </a:r>
          </a:p>
          <a:p>
            <a:pPr lvl="1"/>
            <a:r>
              <a:rPr lang="fr-FR" dirty="0" smtClean="0"/>
              <a:t> </a:t>
            </a:r>
            <a:r>
              <a:rPr lang="fr-FR" dirty="0"/>
              <a:t>Une ouverture sur le monde avec un accès de partout facilitant des interventions tierces </a:t>
            </a:r>
            <a:r>
              <a:rPr lang="fr-FR" dirty="0" smtClean="0"/>
              <a:t>(</a:t>
            </a:r>
            <a:r>
              <a:rPr lang="fr-FR" dirty="0" err="1" smtClean="0"/>
              <a:t>ePortfolio</a:t>
            </a:r>
            <a:r>
              <a:rPr lang="fr-FR" dirty="0" smtClean="0"/>
              <a:t>) .</a:t>
            </a:r>
          </a:p>
          <a:p>
            <a:pPr lvl="1"/>
            <a:r>
              <a:rPr lang="fr-FR" dirty="0" smtClean="0"/>
              <a:t>Une </a:t>
            </a:r>
            <a:r>
              <a:rPr lang="fr-FR" dirty="0"/>
              <a:t>structure composite qui oblige l’apprenant à définir et créer ses propres repères et à structurer  son espace de </a:t>
            </a:r>
            <a:r>
              <a:rPr lang="fr-FR" dirty="0" smtClean="0"/>
              <a:t>travail.</a:t>
            </a:r>
          </a:p>
          <a:p>
            <a:pPr lvl="1"/>
            <a:r>
              <a:rPr lang="fr-FR" dirty="0" smtClean="0"/>
              <a:t>Un </a:t>
            </a:r>
            <a:r>
              <a:rPr lang="fr-FR" dirty="0"/>
              <a:t>support éditorial qui démultiplie les possibilités d’expression, l’occasion de faire jouer des connexions multiples propres à générer une démarche </a:t>
            </a:r>
            <a:r>
              <a:rPr lang="fr-FR" dirty="0" smtClean="0"/>
              <a:t>heuristique (</a:t>
            </a:r>
            <a:r>
              <a:rPr lang="fr-FR" dirty="0" err="1" smtClean="0"/>
              <a:t>ePortfolio</a:t>
            </a:r>
            <a:r>
              <a:rPr lang="fr-FR" dirty="0" smtClean="0"/>
              <a:t>).</a:t>
            </a:r>
            <a:endParaRPr lang="fr-FR" dirty="0"/>
          </a:p>
        </p:txBody>
      </p:sp>
    </p:spTree>
    <p:extLst>
      <p:ext uri="{BB962C8B-B14F-4D97-AF65-F5344CB8AC3E}">
        <p14:creationId xmlns="" xmlns:p14="http://schemas.microsoft.com/office/powerpoint/2010/main" val="543094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Examens et Concours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Examens</a:t>
            </a:r>
            <a:r>
              <a:rPr lang="fr-FR" baseline="0" dirty="0" smtClean="0"/>
              <a:t> :</a:t>
            </a:r>
          </a:p>
          <a:p>
            <a:pPr lvl="1"/>
            <a:r>
              <a:rPr lang="fr-FR" dirty="0" smtClean="0"/>
              <a:t>Tous les étudiants</a:t>
            </a:r>
            <a:r>
              <a:rPr lang="fr-FR" baseline="0" dirty="0" smtClean="0"/>
              <a:t> </a:t>
            </a:r>
          </a:p>
          <a:p>
            <a:pPr lvl="2"/>
            <a:r>
              <a:rPr lang="fr-FR" dirty="0" smtClean="0"/>
              <a:t>Ayant la </a:t>
            </a:r>
            <a:r>
              <a:rPr lang="fr-FR" dirty="0" smtClean="0">
                <a:solidFill>
                  <a:srgbClr val="FF0000"/>
                </a:solidFill>
              </a:rPr>
              <a:t>capacité de suivre </a:t>
            </a:r>
            <a:r>
              <a:rPr lang="fr-FR" dirty="0" smtClean="0"/>
              <a:t>la formation peuvent la suivre</a:t>
            </a:r>
          </a:p>
          <a:p>
            <a:pPr lvl="2"/>
            <a:r>
              <a:rPr lang="fr-FR" dirty="0" smtClean="0"/>
              <a:t>Ayant suivi la formation et </a:t>
            </a:r>
            <a:r>
              <a:rPr lang="fr-FR" dirty="0" smtClean="0">
                <a:solidFill>
                  <a:srgbClr val="FF0000"/>
                </a:solidFill>
              </a:rPr>
              <a:t>ayant acquis les connaissances / Les compétences</a:t>
            </a:r>
            <a:r>
              <a:rPr lang="fr-FR" dirty="0" smtClean="0"/>
              <a:t> valident la formation</a:t>
            </a:r>
          </a:p>
          <a:p>
            <a:r>
              <a:rPr lang="fr-FR" dirty="0" smtClean="0"/>
              <a:t>Concours :</a:t>
            </a:r>
          </a:p>
          <a:p>
            <a:pPr lvl="1"/>
            <a:r>
              <a:rPr lang="fr-FR" dirty="0"/>
              <a:t>N</a:t>
            </a:r>
            <a:r>
              <a:rPr lang="fr-FR" dirty="0" smtClean="0"/>
              <a:t>ombre de candidats à admettre </a:t>
            </a:r>
            <a:r>
              <a:rPr lang="fr-FR" dirty="0" smtClean="0">
                <a:solidFill>
                  <a:srgbClr val="FF0000"/>
                </a:solidFill>
              </a:rPr>
              <a:t>fixé à l’avance</a:t>
            </a:r>
            <a:r>
              <a:rPr lang="fr-FR" dirty="0" smtClean="0"/>
              <a:t>, le concours fait une </a:t>
            </a:r>
            <a:r>
              <a:rPr lang="fr-FR" dirty="0" smtClean="0">
                <a:solidFill>
                  <a:srgbClr val="FF0000"/>
                </a:solidFill>
              </a:rPr>
              <a:t>sélection</a:t>
            </a:r>
          </a:p>
          <a:p>
            <a:pPr lvl="1"/>
            <a:r>
              <a:rPr lang="fr-FR" dirty="0" smtClean="0"/>
              <a:t>Pour certains concours, les examinateurs ne sont pas les enseignants</a:t>
            </a:r>
          </a:p>
          <a:p>
            <a:pPr lvl="2"/>
            <a:r>
              <a:rPr lang="fr-FR" dirty="0" smtClean="0"/>
              <a:t>=&gt; Incertitude sur les réponses attendues</a:t>
            </a:r>
          </a:p>
          <a:p>
            <a:pPr lvl="1"/>
            <a:r>
              <a:rPr lang="fr-FR" dirty="0" smtClean="0"/>
              <a:t>Parfois (concours administratifs) seuls sont connus un programme et des indications générales</a:t>
            </a:r>
          </a:p>
        </p:txBody>
      </p:sp>
    </p:spTree>
    <p:extLst>
      <p:ext uri="{BB962C8B-B14F-4D97-AF65-F5344CB8AC3E}">
        <p14:creationId xmlns="" xmlns:p14="http://schemas.microsoft.com/office/powerpoint/2010/main" val="1752804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4624"/>
            <a:ext cx="3600400" cy="2160240"/>
          </a:xfrm>
        </p:spPr>
        <p:txBody>
          <a:bodyPr>
            <a:normAutofit/>
          </a:bodyPr>
          <a:lstStyle/>
          <a:p>
            <a:r>
              <a:rPr lang="fr-FR" dirty="0" smtClean="0"/>
              <a:t>Extrait du portfolio du DES de Santé Publique</a:t>
            </a:r>
            <a:endParaRPr lang="fr-FR" dirty="0"/>
          </a:p>
        </p:txBody>
      </p:sp>
      <p:graphicFrame>
        <p:nvGraphicFramePr>
          <p:cNvPr id="4" name="Tableau 3"/>
          <p:cNvGraphicFramePr>
            <a:graphicFrameLocks noGrp="1"/>
          </p:cNvGraphicFramePr>
          <p:nvPr>
            <p:extLst>
              <p:ext uri="{D42A27DB-BD31-4B8C-83A1-F6EECF244321}">
                <p14:modId xmlns="" xmlns:p14="http://schemas.microsoft.com/office/powerpoint/2010/main" val="223839434"/>
              </p:ext>
            </p:extLst>
          </p:nvPr>
        </p:nvGraphicFramePr>
        <p:xfrm>
          <a:off x="3995935" y="0"/>
          <a:ext cx="4960987" cy="6597346"/>
        </p:xfrm>
        <a:graphic>
          <a:graphicData uri="http://schemas.openxmlformats.org/drawingml/2006/table">
            <a:tbl>
              <a:tblPr firstRow="1" firstCol="1" bandRow="1">
                <a:tableStyleId>{5C22544A-7EE6-4342-B048-85BDC9FD1C3A}</a:tableStyleId>
              </a:tblPr>
              <a:tblGrid>
                <a:gridCol w="3193636"/>
                <a:gridCol w="589117"/>
                <a:gridCol w="589117"/>
                <a:gridCol w="589117"/>
              </a:tblGrid>
              <a:tr h="398784">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vu faire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avec aide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seul</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Santé, déterminants, système de santé</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fait une activité dans laquelle il a pu montrer sa connaissance du système de santé français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une activité qui l'a amené à maîtriser les systèmes de santé des pays en voie de développement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activité requérant la connaissance, la maîtrise et/ou l'interprétation des déterminants de l'état de santé des populations humaines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a réalisé une activité impliquant l'utilisation des modèles définition et dimension de la santé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 travail requérant une source d'information utile en santé publique (</a:t>
                      </a:r>
                      <a:r>
                        <a:rPr lang="fr-FR" sz="700" dirty="0" err="1">
                          <a:solidFill>
                            <a:schemeClr val="tx1"/>
                          </a:solidFill>
                          <a:effectLst/>
                        </a:rPr>
                        <a:t>PubMed</a:t>
                      </a:r>
                      <a:r>
                        <a:rPr lang="fr-FR" sz="700" dirty="0">
                          <a:solidFill>
                            <a:schemeClr val="tx1"/>
                          </a:solidFill>
                          <a:effectLst/>
                        </a:rPr>
                        <a:t> exclus) utilisée en communication et recherche clinique et épidémiologique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Recherche documentaire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534526">
                <a:tc>
                  <a:txBody>
                    <a:bodyPr/>
                    <a:lstStyle/>
                    <a:p>
                      <a:pPr algn="just">
                        <a:lnSpc>
                          <a:spcPct val="115000"/>
                        </a:lnSpc>
                        <a:spcAft>
                          <a:spcPts val="0"/>
                        </a:spcAft>
                      </a:pPr>
                      <a:r>
                        <a:rPr lang="fr-FR" sz="700" dirty="0">
                          <a:solidFill>
                            <a:schemeClr val="tx1"/>
                          </a:solidFill>
                          <a:effectLst/>
                        </a:rPr>
                        <a:t>a su sélectionner ou a participé activement à l’identification des mots clefs signifiants indispensables à la recherche des données nécessaires à la mise en place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recherche bibliographique à partir des bases de données bibliographiques disponibles et utiles dans le champ de la thématique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su constituer une base de données bibliographiques utilisable pour la conduite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ou a participé activement lors de son stage, à une revue critique de la littérature sur un thème donné</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Communication</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être capable de lire un article en anglais et de restituer son contenu</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communiquer à l'oral de façon adaptée par rapport au public visé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rédiger un article rapportant une recherche (en anglais et en français)</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6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Informatique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maitriser les compétences du C2i niveau 1</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les compétences du C2i niveau 2</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maitriser la conception d'une base de données relationnelles simple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un logiciel de statistiques généraliste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Management</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savoir conduire et animer une réunion de projet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énoncer les principes de la gestion d'équipe</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construire la justification d'un budget</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 xmlns:p14="http://schemas.microsoft.com/office/powerpoint/2010/main" val="28551291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vous</a:t>
            </a:r>
            <a:endParaRPr lang="fr-FR" dirty="0"/>
          </a:p>
        </p:txBody>
      </p:sp>
      <p:sp>
        <p:nvSpPr>
          <p:cNvPr id="3" name="Espace réservé du contenu 2"/>
          <p:cNvSpPr>
            <a:spLocks noGrp="1"/>
          </p:cNvSpPr>
          <p:nvPr>
            <p:ph sz="quarter" idx="1"/>
          </p:nvPr>
        </p:nvSpPr>
        <p:spPr/>
        <p:txBody>
          <a:bodyPr/>
          <a:lstStyle/>
          <a:p>
            <a:r>
              <a:rPr lang="fr-FR" dirty="0" smtClean="0"/>
              <a:t>Créer votre portfolio </a:t>
            </a:r>
            <a:r>
              <a:rPr lang="fr-FR" dirty="0"/>
              <a:t>sur http://eportfolio.ac-nice.fr/index.php</a:t>
            </a:r>
          </a:p>
        </p:txBody>
      </p:sp>
    </p:spTree>
    <p:extLst>
      <p:ext uri="{BB962C8B-B14F-4D97-AF65-F5344CB8AC3E}">
        <p14:creationId xmlns="" xmlns:p14="http://schemas.microsoft.com/office/powerpoint/2010/main" val="23083558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Analyse des questions du concours de PCEM1</a:t>
            </a:r>
            <a:endParaRPr lang="fr-FR" dirty="0"/>
          </a:p>
        </p:txBody>
      </p:sp>
      <p:sp>
        <p:nvSpPr>
          <p:cNvPr id="3" name="Espace réservé du contenu 2"/>
          <p:cNvSpPr>
            <a:spLocks noGrp="1"/>
          </p:cNvSpPr>
          <p:nvPr>
            <p:ph sz="quarter" idx="1"/>
          </p:nvPr>
        </p:nvSpPr>
        <p:spPr>
          <a:xfrm>
            <a:off x="683568" y="6094291"/>
            <a:ext cx="8229600" cy="423704"/>
          </a:xfrm>
          <a:solidFill>
            <a:schemeClr val="bg1"/>
          </a:solidFill>
        </p:spPr>
        <p:txBody>
          <a:bodyPr>
            <a:normAutofit fontScale="47500" lnSpcReduction="20000"/>
          </a:bodyPr>
          <a:lstStyle/>
          <a:p>
            <a:pPr marL="0" indent="0">
              <a:buNone/>
            </a:pPr>
            <a:r>
              <a:rPr lang="fr-FR" dirty="0"/>
              <a:t>André </a:t>
            </a:r>
            <a:r>
              <a:rPr lang="fr-FR" dirty="0" smtClean="0"/>
              <a:t>Quinton. </a:t>
            </a:r>
            <a:r>
              <a:rPr lang="fr-FR" dirty="0"/>
              <a:t>Colloque National : Passé, Présent et Futur de la sélection et de </a:t>
            </a:r>
            <a:r>
              <a:rPr lang="fr-FR" dirty="0" smtClean="0"/>
              <a:t>la formation </a:t>
            </a:r>
            <a:r>
              <a:rPr lang="fr-FR" dirty="0"/>
              <a:t>des médecins. Paris 22 et 23 mars 1997</a:t>
            </a:r>
          </a:p>
        </p:txBody>
      </p:sp>
      <p:pic>
        <p:nvPicPr>
          <p:cNvPr id="1026" name="Picture 2"/>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899593" y="1340768"/>
            <a:ext cx="7200800" cy="47180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933699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 vous</a:t>
            </a:r>
            <a:endParaRPr lang="fr-FR" dirty="0"/>
          </a:p>
        </p:txBody>
      </p:sp>
      <p:sp>
        <p:nvSpPr>
          <p:cNvPr id="3" name="Espace réservé du contenu 2"/>
          <p:cNvSpPr>
            <a:spLocks noGrp="1"/>
          </p:cNvSpPr>
          <p:nvPr>
            <p:ph sz="quarter" idx="1"/>
          </p:nvPr>
        </p:nvSpPr>
        <p:spPr>
          <a:xfrm>
            <a:off x="1619672" y="1988840"/>
            <a:ext cx="7067128" cy="4168120"/>
          </a:xfrm>
        </p:spPr>
        <p:txBody>
          <a:bodyPr/>
          <a:lstStyle/>
          <a:p>
            <a:r>
              <a:rPr lang="fr-FR" dirty="0" smtClean="0"/>
              <a:t>Vous avez à réaliser un examen de validation de l’ensembles des connaissances depuis la première à la 6</a:t>
            </a:r>
            <a:r>
              <a:rPr lang="fr-FR" baseline="30000" dirty="0" smtClean="0"/>
              <a:t>ième</a:t>
            </a:r>
            <a:r>
              <a:rPr lang="fr-FR" dirty="0" smtClean="0"/>
              <a:t> année de médecine.</a:t>
            </a:r>
          </a:p>
          <a:p>
            <a:r>
              <a:rPr lang="fr-FR" dirty="0" smtClean="0"/>
              <a:t>Que faites vous ?</a:t>
            </a:r>
          </a:p>
        </p:txBody>
      </p:sp>
    </p:spTree>
    <p:extLst>
      <p:ext uri="{BB962C8B-B14F-4D97-AF65-F5344CB8AC3E}">
        <p14:creationId xmlns="" xmlns:p14="http://schemas.microsoft.com/office/powerpoint/2010/main" val="9673353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p:txBody>
          <a:bodyPr/>
          <a:lstStyle/>
          <a:p>
            <a:r>
              <a:rPr lang="fr-FR" dirty="0" smtClean="0"/>
              <a:t>La correction amène une note brute mais plusieurs</a:t>
            </a:r>
            <a:r>
              <a:rPr lang="fr-FR" baseline="0" dirty="0" smtClean="0"/>
              <a:t> type de traitement docimologiques sont souvent nécessaire :</a:t>
            </a:r>
          </a:p>
          <a:p>
            <a:pPr lvl="1"/>
            <a:r>
              <a:rPr lang="fr-FR" dirty="0" smtClean="0"/>
              <a:t>Ramener les notes brutes dans la fourchette imposée</a:t>
            </a:r>
          </a:p>
          <a:p>
            <a:pPr lvl="2"/>
            <a:r>
              <a:rPr lang="fr-FR" dirty="0" smtClean="0"/>
              <a:t>Par exemple dans une épreuve de 50QCM, chaque QCM est notée 0 ou 1, la note brute théorique varie entre 0 et 50. L’épreuve est notée entre 0 et 20.</a:t>
            </a:r>
          </a:p>
          <a:p>
            <a:pPr lvl="3"/>
            <a:r>
              <a:rPr lang="fr-FR" dirty="0" smtClean="0"/>
              <a:t>La note finale est une</a:t>
            </a:r>
            <a:r>
              <a:rPr lang="fr-FR" baseline="0" dirty="0" smtClean="0"/>
              <a:t> simple règle de trois : on ramène 0 à 0 et 50 à 20</a:t>
            </a:r>
          </a:p>
          <a:p>
            <a:pPr lvl="3"/>
            <a:r>
              <a:rPr lang="fr-FR" baseline="0" dirty="0" smtClean="0"/>
              <a:t>La note finale est telle que la note brute minimale est ramenée à 0 et 50 à 20</a:t>
            </a:r>
          </a:p>
          <a:p>
            <a:pPr lvl="3"/>
            <a:r>
              <a:rPr lang="fr-FR" dirty="0"/>
              <a:t>La note finale est telle que la note brute minimale est ramenée à 0 et </a:t>
            </a:r>
            <a:r>
              <a:rPr lang="fr-FR" dirty="0" smtClean="0"/>
              <a:t>la note brute maximale à 20</a:t>
            </a:r>
          </a:p>
        </p:txBody>
      </p:sp>
    </p:spTree>
    <p:extLst>
      <p:ext uri="{BB962C8B-B14F-4D97-AF65-F5344CB8AC3E}">
        <p14:creationId xmlns="" xmlns:p14="http://schemas.microsoft.com/office/powerpoint/2010/main" val="4387321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p:txBody>
          <a:bodyPr/>
          <a:lstStyle/>
          <a:p>
            <a:r>
              <a:rPr lang="fr-FR" dirty="0" smtClean="0"/>
              <a:t>On peut vouloir pondérer</a:t>
            </a:r>
            <a:r>
              <a:rPr lang="fr-FR" baseline="0" dirty="0" smtClean="0"/>
              <a:t> les notes brutes :</a:t>
            </a:r>
          </a:p>
          <a:p>
            <a:pPr lvl="1"/>
            <a:r>
              <a:rPr lang="fr-FR" dirty="0" smtClean="0"/>
              <a:t>De manière a priori : </a:t>
            </a:r>
          </a:p>
          <a:p>
            <a:pPr lvl="2"/>
            <a:r>
              <a:rPr lang="fr-FR" dirty="0" smtClean="0"/>
              <a:t>Exemple dans une épreuve par QCM, les</a:t>
            </a:r>
            <a:r>
              <a:rPr lang="fr-FR" baseline="0" dirty="0" smtClean="0"/>
              <a:t> réponses fausses à certains QCM sont très pénalisantes (QCM qui tuent)</a:t>
            </a:r>
          </a:p>
          <a:p>
            <a:pPr lvl="1"/>
            <a:r>
              <a:rPr lang="fr-FR" dirty="0" smtClean="0"/>
              <a:t>A postériori</a:t>
            </a:r>
          </a:p>
          <a:p>
            <a:pPr lvl="2"/>
            <a:r>
              <a:rPr lang="fr-FR" dirty="0" smtClean="0"/>
              <a:t>En tenant compte de la fraction de réussite à une question :</a:t>
            </a:r>
          </a:p>
          <a:p>
            <a:pPr lvl="3"/>
            <a:r>
              <a:rPr lang="fr-FR" dirty="0" smtClean="0"/>
              <a:t>On veut pénaliser l’étudiant qui ne sait pas ce que tout le monde sait et valoriser faiblement celui qui connait ce que la majorité des étudiants ignore.</a:t>
            </a:r>
          </a:p>
          <a:p>
            <a:pPr lvl="2"/>
            <a:r>
              <a:rPr lang="fr-FR" dirty="0" smtClean="0"/>
              <a:t>En tenant compte de l’effet « jury »</a:t>
            </a:r>
          </a:p>
          <a:p>
            <a:pPr lvl="3"/>
            <a:r>
              <a:rPr lang="fr-FR" dirty="0" smtClean="0"/>
              <a:t>Quand il y a de nombreux étudiants, toutes les copies ne sont pas corrigées par le (les en cas de double correction) correcteur(s)</a:t>
            </a:r>
          </a:p>
          <a:p>
            <a:pPr lvl="3"/>
            <a:r>
              <a:rPr lang="fr-FR" dirty="0" smtClean="0"/>
              <a:t>Exemple : UE 7 de la PACES, ECN, ENA, Concours de directeur de l’EHESP</a:t>
            </a:r>
          </a:p>
        </p:txBody>
      </p:sp>
    </p:spTree>
    <p:extLst>
      <p:ext uri="{BB962C8B-B14F-4D97-AF65-F5344CB8AC3E}">
        <p14:creationId xmlns="" xmlns:p14="http://schemas.microsoft.com/office/powerpoint/2010/main" val="11010704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a:t>
            </a:r>
            <a:endParaRPr lang="fr-FR" dirty="0"/>
          </a:p>
        </p:txBody>
      </p:sp>
      <p:sp>
        <p:nvSpPr>
          <p:cNvPr id="3" name="Espace réservé du contenu 2"/>
          <p:cNvSpPr>
            <a:spLocks noGrp="1"/>
          </p:cNvSpPr>
          <p:nvPr>
            <p:ph sz="quarter" idx="1"/>
          </p:nvPr>
        </p:nvSpPr>
        <p:spPr>
          <a:xfrm>
            <a:off x="457200" y="2564904"/>
            <a:ext cx="8229600" cy="1944216"/>
          </a:xfrm>
        </p:spPr>
        <p:txBody>
          <a:bodyPr/>
          <a:lstStyle/>
          <a:p>
            <a:r>
              <a:rPr lang="fr-FR" dirty="0" smtClean="0"/>
              <a:t>Dans une épreuve</a:t>
            </a:r>
            <a:r>
              <a:rPr lang="fr-FR" baseline="0" dirty="0" smtClean="0"/>
              <a:t> type ECN notée sur 120 points, 30 copies ont été confiées par tirage au sort à 3 binômes faisant une double correction. Chaque binôme</a:t>
            </a:r>
            <a:r>
              <a:rPr lang="fr-FR" dirty="0" smtClean="0"/>
              <a:t> constitue un « jury ».</a:t>
            </a:r>
          </a:p>
        </p:txBody>
      </p:sp>
    </p:spTree>
    <p:extLst>
      <p:ext uri="{BB962C8B-B14F-4D97-AF65-F5344CB8AC3E}">
        <p14:creationId xmlns="" xmlns:p14="http://schemas.microsoft.com/office/powerpoint/2010/main" val="30602439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 Notes brutes</a:t>
            </a:r>
            <a:endParaRPr lang="fr-FR" dirty="0"/>
          </a:p>
        </p:txBody>
      </p:sp>
      <p:graphicFrame>
        <p:nvGraphicFramePr>
          <p:cNvPr id="4" name="Tableau 3"/>
          <p:cNvGraphicFramePr>
            <a:graphicFrameLocks noGrp="1"/>
          </p:cNvGraphicFramePr>
          <p:nvPr>
            <p:extLst>
              <p:ext uri="{D42A27DB-BD31-4B8C-83A1-F6EECF244321}">
                <p14:modId xmlns="" xmlns:p14="http://schemas.microsoft.com/office/powerpoint/2010/main" val="3285278488"/>
              </p:ext>
            </p:extLst>
          </p:nvPr>
        </p:nvGraphicFramePr>
        <p:xfrm>
          <a:off x="971600" y="1340768"/>
          <a:ext cx="7200801" cy="5126355"/>
        </p:xfrm>
        <a:graphic>
          <a:graphicData uri="http://schemas.openxmlformats.org/drawingml/2006/table">
            <a:tbl>
              <a:tblPr>
                <a:tableStyleId>{5C22544A-7EE6-4342-B048-85BDC9FD1C3A}</a:tableStyleId>
              </a:tblPr>
              <a:tblGrid>
                <a:gridCol w="803114"/>
                <a:gridCol w="435587"/>
                <a:gridCol w="1161566"/>
                <a:gridCol w="803114"/>
                <a:gridCol w="435587"/>
                <a:gridCol w="1161566"/>
                <a:gridCol w="803114"/>
                <a:gridCol w="435587"/>
                <a:gridCol w="1161566"/>
              </a:tblGrid>
              <a:tr h="219155">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39</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71</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79</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96</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102</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34</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115</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20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b="1" u="none" strike="noStrike" dirty="0">
                          <a:effectLst/>
                        </a:rPr>
                        <a:t>46,00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95,10</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83,40</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27,455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18,058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31,553</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60%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19%</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38%</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3">
                  <a:txBody>
                    <a:bodyPr/>
                    <a:lstStyle/>
                    <a:p>
                      <a:pPr algn="l" fontAlgn="b"/>
                      <a:r>
                        <a:rPr lang="fr-FR" sz="1400" u="none" strike="noStrike" dirty="0">
                          <a:effectLst/>
                        </a:rPr>
                        <a:t>Pour les 30 étudiants</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74,83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33,13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0,44</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 xmlns:p14="http://schemas.microsoft.com/office/powerpoint/2010/main" val="37034607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vous :</a:t>
            </a:r>
            <a:endParaRPr lang="fr-FR" dirty="0"/>
          </a:p>
        </p:txBody>
      </p:sp>
      <p:sp>
        <p:nvSpPr>
          <p:cNvPr id="3" name="Espace réservé du texte 2"/>
          <p:cNvSpPr>
            <a:spLocks noGrp="1"/>
          </p:cNvSpPr>
          <p:nvPr>
            <p:ph type="body" idx="4294967295"/>
          </p:nvPr>
        </p:nvSpPr>
        <p:spPr>
          <a:xfrm>
            <a:off x="539552" y="1556792"/>
            <a:ext cx="8229600" cy="3888432"/>
          </a:xfrm>
        </p:spPr>
        <p:txBody>
          <a:bodyPr>
            <a:normAutofit/>
          </a:bodyPr>
          <a:lstStyle/>
          <a:p>
            <a:r>
              <a:rPr lang="fr-FR" dirty="0" smtClean="0"/>
              <a:t>Devant ces résultats que faites vous lors de la délibération ?</a:t>
            </a:r>
          </a:p>
          <a:p>
            <a:pPr lvl="0"/>
            <a:r>
              <a:rPr lang="fr-FR" dirty="0" smtClean="0"/>
              <a:t>Comment réaliser une harmonisation entre les jurys ?</a:t>
            </a:r>
          </a:p>
          <a:p>
            <a:pPr lvl="0"/>
            <a:r>
              <a:rPr lang="fr-FR" dirty="0" smtClean="0"/>
              <a:t>Quelles seront</a:t>
            </a:r>
            <a:r>
              <a:rPr lang="fr-FR" baseline="0" dirty="0" smtClean="0"/>
              <a:t> les conséquences de cette harmonisation ?</a:t>
            </a:r>
          </a:p>
          <a:p>
            <a:pPr lvl="1"/>
            <a:r>
              <a:rPr lang="fr-FR" dirty="0" smtClean="0"/>
              <a:t>En termes de classement (influence sur un concours)</a:t>
            </a:r>
          </a:p>
          <a:p>
            <a:pPr lvl="1"/>
            <a:r>
              <a:rPr lang="fr-FR" dirty="0" smtClean="0"/>
              <a:t>En termes de validation de crédits (voir la moyenne à l’épreuve)</a:t>
            </a:r>
          </a:p>
        </p:txBody>
      </p:sp>
    </p:spTree>
    <p:extLst>
      <p:ext uri="{BB962C8B-B14F-4D97-AF65-F5344CB8AC3E}">
        <p14:creationId xmlns="" xmlns:p14="http://schemas.microsoft.com/office/powerpoint/2010/main" val="30636682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L’harmonisation</a:t>
            </a:r>
            <a:r>
              <a:rPr lang="fr-FR" baseline="0" dirty="0" smtClean="0"/>
              <a:t> selon la loi normale</a:t>
            </a:r>
            <a:endParaRPr lang="fr-FR" dirty="0"/>
          </a:p>
        </p:txBody>
      </p:sp>
      <p:sp>
        <p:nvSpPr>
          <p:cNvPr id="3" name="Espace réservé du texte 2"/>
          <p:cNvSpPr>
            <a:spLocks noGrp="1"/>
          </p:cNvSpPr>
          <p:nvPr>
            <p:ph type="body" idx="4294967295"/>
          </p:nvPr>
        </p:nvSpPr>
        <p:spPr/>
        <p:txBody>
          <a:bodyPr>
            <a:normAutofit fontScale="92500" lnSpcReduction="10000"/>
          </a:bodyPr>
          <a:lstStyle/>
          <a:p>
            <a:r>
              <a:rPr lang="fr-FR" dirty="0" smtClean="0"/>
              <a:t>Hypothèse : </a:t>
            </a:r>
          </a:p>
          <a:p>
            <a:pPr lvl="1"/>
            <a:r>
              <a:rPr lang="fr-FR" dirty="0" smtClean="0"/>
              <a:t>La différence entre les jury ne s’explique pas par une différence de niveau des étudiants : les copies ont été réparties au hasard (Attention à l’anonymat reposant sur l’ordre alphabétique des noms des candidats par exemple)</a:t>
            </a:r>
          </a:p>
          <a:p>
            <a:pPr lvl="1"/>
            <a:r>
              <a:rPr lang="fr-FR" dirty="0" smtClean="0"/>
              <a:t>La différence entre les jurys est liée à une sévérité différente de notation</a:t>
            </a:r>
          </a:p>
          <a:p>
            <a:r>
              <a:rPr lang="fr-FR" dirty="0" smtClean="0"/>
              <a:t>Principe :</a:t>
            </a:r>
          </a:p>
          <a:p>
            <a:pPr lvl="1"/>
            <a:r>
              <a:rPr lang="fr-FR" dirty="0" smtClean="0"/>
              <a:t>On transforme la note brute de chaque jury en note centrée réduite =&gt; Tous les jury ont des notes ayant comme moyenne 0 et écart type 1</a:t>
            </a:r>
          </a:p>
          <a:p>
            <a:pPr lvl="1"/>
            <a:r>
              <a:rPr lang="fr-FR" dirty="0" smtClean="0"/>
              <a:t>Toutes les notes centrées réduites font l’objet d’une transformation inverse en utilisant la moyenne générale et l’écart type général</a:t>
            </a:r>
          </a:p>
          <a:p>
            <a:pPr lvl="1"/>
            <a:r>
              <a:rPr lang="fr-FR" dirty="0" smtClean="0"/>
              <a:t>Les notes ainsi obtenues sont ramenée dans la fourchette de notation exigée</a:t>
            </a:r>
          </a:p>
        </p:txBody>
      </p:sp>
    </p:spTree>
    <p:extLst>
      <p:ext uri="{BB962C8B-B14F-4D97-AF65-F5344CB8AC3E}">
        <p14:creationId xmlns="" xmlns:p14="http://schemas.microsoft.com/office/powerpoint/2010/main" val="2541284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Examens et Concours : </a:t>
            </a:r>
            <a:br>
              <a:rPr lang="fr-FR" dirty="0" smtClean="0"/>
            </a:br>
            <a:r>
              <a:rPr lang="fr-FR" dirty="0" smtClean="0"/>
              <a:t>Une Distinction souvent arbitraire</a:t>
            </a:r>
            <a:endParaRPr lang="fr-FR" dirty="0"/>
          </a:p>
        </p:txBody>
      </p:sp>
      <p:sp>
        <p:nvSpPr>
          <p:cNvPr id="3" name="Espace réservé du contenu 2"/>
          <p:cNvSpPr>
            <a:spLocks noGrp="1"/>
          </p:cNvSpPr>
          <p:nvPr>
            <p:ph sz="quarter" idx="1"/>
          </p:nvPr>
        </p:nvSpPr>
        <p:spPr/>
        <p:txBody>
          <a:bodyPr>
            <a:normAutofit/>
          </a:bodyPr>
          <a:lstStyle/>
          <a:p>
            <a:r>
              <a:rPr lang="fr-FR" dirty="0" smtClean="0"/>
              <a:t>Examens </a:t>
            </a:r>
            <a:r>
              <a:rPr lang="fr-FR" dirty="0" err="1" smtClean="0"/>
              <a:t>Classants</a:t>
            </a:r>
            <a:endParaRPr lang="fr-FR" dirty="0" smtClean="0"/>
          </a:p>
          <a:p>
            <a:pPr lvl="1"/>
            <a:r>
              <a:rPr lang="fr-FR" dirty="0" smtClean="0"/>
              <a:t>Deux rôles</a:t>
            </a:r>
          </a:p>
          <a:p>
            <a:pPr lvl="2"/>
            <a:r>
              <a:rPr lang="fr-FR" dirty="0" smtClean="0"/>
              <a:t>Valider une formation</a:t>
            </a:r>
          </a:p>
          <a:p>
            <a:pPr lvl="2"/>
            <a:r>
              <a:rPr lang="fr-FR" dirty="0" smtClean="0"/>
              <a:t>Etablir par le classement une sélection</a:t>
            </a:r>
          </a:p>
          <a:p>
            <a:r>
              <a:rPr lang="fr-FR" dirty="0" smtClean="0"/>
              <a:t>Concours déguisés en examens et </a:t>
            </a:r>
            <a:r>
              <a:rPr lang="fr-FR" dirty="0" smtClean="0"/>
              <a:t>vice </a:t>
            </a:r>
            <a:r>
              <a:rPr lang="fr-FR" dirty="0" smtClean="0"/>
              <a:t>versa</a:t>
            </a:r>
          </a:p>
          <a:p>
            <a:pPr lvl="1"/>
            <a:r>
              <a:rPr lang="fr-FR" dirty="0" smtClean="0"/>
              <a:t>Formation sans concours d’entrée mais avec des débouchés limités</a:t>
            </a:r>
          </a:p>
          <a:p>
            <a:pPr lvl="2"/>
            <a:r>
              <a:rPr lang="fr-FR" dirty="0" smtClean="0"/>
              <a:t>Sélection par étapes aux travers d’examens difficiles</a:t>
            </a:r>
          </a:p>
          <a:p>
            <a:pPr lvl="1"/>
            <a:r>
              <a:rPr lang="fr-FR" dirty="0" smtClean="0"/>
              <a:t>Concours avec un nombre de places supérieur au niveaux minimal requis</a:t>
            </a:r>
          </a:p>
          <a:p>
            <a:pPr lvl="2"/>
            <a:r>
              <a:rPr lang="fr-FR" dirty="0" smtClean="0"/>
              <a:t>Devient un examen sans sélection</a:t>
            </a:r>
          </a:p>
        </p:txBody>
      </p:sp>
    </p:spTree>
    <p:extLst>
      <p:ext uri="{BB962C8B-B14F-4D97-AF65-F5344CB8AC3E}">
        <p14:creationId xmlns="" xmlns:p14="http://schemas.microsoft.com/office/powerpoint/2010/main" val="6335487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 :</a:t>
            </a:r>
            <a:endParaRPr lang="fr-FR" dirty="0"/>
          </a:p>
        </p:txBody>
      </p:sp>
      <p:graphicFrame>
        <p:nvGraphicFramePr>
          <p:cNvPr id="4" name="Tableau 3"/>
          <p:cNvGraphicFramePr>
            <a:graphicFrameLocks noGrp="1"/>
          </p:cNvGraphicFramePr>
          <p:nvPr>
            <p:extLst>
              <p:ext uri="{D42A27DB-BD31-4B8C-83A1-F6EECF244321}">
                <p14:modId xmlns="" xmlns:p14="http://schemas.microsoft.com/office/powerpoint/2010/main" val="3610310178"/>
              </p:ext>
            </p:extLst>
          </p:nvPr>
        </p:nvGraphicFramePr>
        <p:xfrm>
          <a:off x="539552" y="1196752"/>
          <a:ext cx="8136905" cy="5040560"/>
        </p:xfrm>
        <a:graphic>
          <a:graphicData uri="http://schemas.openxmlformats.org/drawingml/2006/table">
            <a:tbl>
              <a:tblPr>
                <a:tableStyleId>{5C22544A-7EE6-4342-B048-85BDC9FD1C3A}</a:tableStyleId>
              </a:tblPr>
              <a:tblGrid>
                <a:gridCol w="340417"/>
                <a:gridCol w="453889"/>
                <a:gridCol w="609913"/>
                <a:gridCol w="439705"/>
                <a:gridCol w="609913"/>
                <a:gridCol w="666649"/>
                <a:gridCol w="439705"/>
                <a:gridCol w="567362"/>
                <a:gridCol w="340417"/>
                <a:gridCol w="453889"/>
                <a:gridCol w="609913"/>
                <a:gridCol w="439705"/>
                <a:gridCol w="491712"/>
                <a:gridCol w="666649"/>
                <a:gridCol w="439705"/>
                <a:gridCol w="567362"/>
              </a:tblGrid>
              <a:tr h="591268">
                <a:tc>
                  <a:txBody>
                    <a:bodyPr/>
                    <a:lstStyle/>
                    <a:p>
                      <a:pPr algn="l" fontAlgn="ctr"/>
                      <a:r>
                        <a:rPr lang="fr-FR" sz="1400" u="none" strike="noStrike" dirty="0">
                          <a:effectLst/>
                        </a:rPr>
                        <a:t>Et.</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N. </a:t>
                      </a:r>
                      <a:r>
                        <a:rPr lang="fr-FR" sz="1400" u="none" strike="noStrike" dirty="0" err="1">
                          <a:effectLst/>
                        </a:rPr>
                        <a:t>Ini</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Et.</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Jury</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 Ini</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r>
              <a:tr h="295634">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58,05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82,99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116,36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90,38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103,30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59,27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112,54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65,34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51,98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92,55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67,77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88,33</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83,56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16,51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54,50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36,82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43,94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53,44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24,91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r>
              <a:tr h="310416">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68,22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noFill/>
                  </a:tcPr>
                </a:tc>
              </a:tr>
            </a:tbl>
          </a:graphicData>
        </a:graphic>
      </p:graphicFrame>
    </p:spTree>
    <p:extLst>
      <p:ext uri="{BB962C8B-B14F-4D97-AF65-F5344CB8AC3E}">
        <p14:creationId xmlns="" xmlns:p14="http://schemas.microsoft.com/office/powerpoint/2010/main" val="103707933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a:t>
            </a:r>
            <a:endParaRPr lang="fr-FR" dirty="0"/>
          </a:p>
        </p:txBody>
      </p:sp>
      <p:sp>
        <p:nvSpPr>
          <p:cNvPr id="3" name="Espace réservé du texte 2"/>
          <p:cNvSpPr>
            <a:spLocks noGrp="1"/>
          </p:cNvSpPr>
          <p:nvPr>
            <p:ph type="body" idx="4294967295"/>
          </p:nvPr>
        </p:nvSpPr>
        <p:spPr/>
        <p:txBody>
          <a:bodyPr>
            <a:normAutofit lnSpcReduction="10000"/>
          </a:bodyPr>
          <a:lstStyle/>
          <a:p>
            <a:r>
              <a:rPr lang="fr-FR" dirty="0" smtClean="0"/>
              <a:t>Sur la validation des crédits</a:t>
            </a:r>
          </a:p>
          <a:p>
            <a:pPr lvl="1"/>
            <a:r>
              <a:rPr lang="fr-FR" dirty="0" smtClean="0"/>
              <a:t>15 étudiants sur 30 valident leurs </a:t>
            </a:r>
            <a:r>
              <a:rPr lang="fr-FR" smtClean="0"/>
              <a:t>crédits avec </a:t>
            </a:r>
            <a:r>
              <a:rPr lang="fr-FR" dirty="0" smtClean="0"/>
              <a:t>ou sans harmonisation</a:t>
            </a:r>
          </a:p>
          <a:p>
            <a:pPr lvl="1"/>
            <a:r>
              <a:rPr lang="fr-FR" dirty="0" smtClean="0"/>
              <a:t>6 étudiants valident leurs crédits sans harmonisation mais ne les valident pas avec harmonisation</a:t>
            </a:r>
          </a:p>
          <a:p>
            <a:pPr marL="548640" marR="0" lvl="1"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dirty="0" smtClean="0"/>
              <a:t>2 étudiants </a:t>
            </a:r>
            <a:r>
              <a:rPr kumimoji="0" lang="fr-FR" sz="2300" kern="1200" dirty="0" smtClean="0">
                <a:solidFill>
                  <a:schemeClr val="tx2"/>
                </a:solidFill>
                <a:effectLst/>
                <a:latin typeface="+mn-lt"/>
                <a:ea typeface="+mn-ea"/>
                <a:cs typeface="+mn-cs"/>
              </a:rPr>
              <a:t>valident leurs crédits avec harmonisation mais ne les valident pas sans harmonisation</a:t>
            </a:r>
          </a:p>
          <a:p>
            <a:pPr marL="274320" marR="0" lvl="0"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sz="2600" dirty="0" smtClean="0">
                <a:effectLst/>
              </a:rPr>
              <a:t>Sur le classement</a:t>
            </a:r>
          </a:p>
          <a:p>
            <a:pPr lvl="1"/>
            <a:r>
              <a:rPr lang="fr-FR" sz="2300" dirty="0" smtClean="0"/>
              <a:t>Le classement est très influencé par l’harmonisation</a:t>
            </a:r>
          </a:p>
          <a:p>
            <a:pPr lvl="2"/>
            <a:r>
              <a:rPr lang="fr-FR" sz="2000" dirty="0" smtClean="0">
                <a:effectLst/>
              </a:rPr>
              <a:t>Seulement 9 étudiants varie au plus de 2 places</a:t>
            </a:r>
          </a:p>
          <a:p>
            <a:pPr lvl="2"/>
            <a:r>
              <a:rPr lang="fr-FR" dirty="0" smtClean="0"/>
              <a:t>4 étudiants varient de plus de 9 places avec un maximum de 13</a:t>
            </a:r>
          </a:p>
          <a:p>
            <a:pPr lvl="2"/>
            <a:r>
              <a:rPr lang="fr-FR" sz="2000" dirty="0" smtClean="0">
                <a:effectLst/>
              </a:rPr>
              <a:t>7 étudiants</a:t>
            </a:r>
            <a:r>
              <a:rPr lang="fr-FR" sz="2000" baseline="0" dirty="0" smtClean="0">
                <a:effectLst/>
              </a:rPr>
              <a:t> sont classés dans les 10 premiers avec ou sans harmonisation</a:t>
            </a:r>
            <a:endParaRPr lang="fr-FR" sz="2000" dirty="0" smtClean="0">
              <a:effectLst/>
            </a:endParaRPr>
          </a:p>
          <a:p>
            <a:pPr lvl="1"/>
            <a:endParaRPr lang="fr-FR" dirty="0" smtClean="0"/>
          </a:p>
          <a:p>
            <a:pPr lvl="1"/>
            <a:endParaRPr lang="fr-FR" dirty="0" smtClean="0"/>
          </a:p>
          <a:p>
            <a:pPr lvl="1"/>
            <a:endParaRPr lang="fr-FR" dirty="0" smtClean="0"/>
          </a:p>
          <a:p>
            <a:pPr lvl="1"/>
            <a:endParaRPr lang="fr-FR" dirty="0"/>
          </a:p>
        </p:txBody>
      </p:sp>
    </p:spTree>
    <p:extLst>
      <p:ext uri="{BB962C8B-B14F-4D97-AF65-F5344CB8AC3E}">
        <p14:creationId xmlns="" xmlns:p14="http://schemas.microsoft.com/office/powerpoint/2010/main" val="29115917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Bibliographie</a:t>
            </a:r>
            <a:r>
              <a:rPr lang="fr-FR" baseline="0" dirty="0" smtClean="0"/>
              <a:t> :</a:t>
            </a:r>
            <a:endParaRPr lang="fr-FR" dirty="0"/>
          </a:p>
        </p:txBody>
      </p:sp>
      <p:sp>
        <p:nvSpPr>
          <p:cNvPr id="3" name="Espace réservé du contenu 2"/>
          <p:cNvSpPr>
            <a:spLocks noGrp="1"/>
          </p:cNvSpPr>
          <p:nvPr>
            <p:ph sz="quarter" idx="1"/>
          </p:nvPr>
        </p:nvSpPr>
        <p:spPr/>
        <p:txBody>
          <a:bodyPr>
            <a:normAutofit fontScale="92500" lnSpcReduction="10000"/>
          </a:bodyPr>
          <a:lstStyle/>
          <a:p>
            <a:r>
              <a:rPr lang="fr-FR" dirty="0" smtClean="0"/>
              <a:t>André QUINTON. Docimologie. Mémoire de DIU de pédagogie</a:t>
            </a:r>
          </a:p>
          <a:p>
            <a:pPr>
              <a:lnSpc>
                <a:spcPct val="90000"/>
              </a:lnSpc>
            </a:pPr>
            <a:r>
              <a:rPr lang="fr-FR" sz="2800" dirty="0" err="1" smtClean="0"/>
              <a:t>Abernot</a:t>
            </a:r>
            <a:r>
              <a:rPr lang="fr-FR" sz="2800" dirty="0" smtClean="0"/>
              <a:t>, Y. (1996). </a:t>
            </a:r>
            <a:r>
              <a:rPr lang="fr-FR" sz="2800" i="1" dirty="0" smtClean="0"/>
              <a:t>Les méthodes d’évaluation scolaire</a:t>
            </a:r>
            <a:r>
              <a:rPr lang="fr-FR" sz="2800" dirty="0" smtClean="0"/>
              <a:t>. Paris, </a:t>
            </a:r>
            <a:r>
              <a:rPr lang="fr-FR" sz="2800" dirty="0" err="1" smtClean="0"/>
              <a:t>Dunod</a:t>
            </a:r>
            <a:r>
              <a:rPr lang="fr-FR" sz="2800" dirty="0" smtClean="0"/>
              <a:t>.</a:t>
            </a:r>
          </a:p>
          <a:p>
            <a:pPr>
              <a:lnSpc>
                <a:spcPct val="90000"/>
              </a:lnSpc>
            </a:pPr>
            <a:r>
              <a:rPr lang="fr-FR" sz="2800" dirty="0" err="1" smtClean="0"/>
              <a:t>Bacher</a:t>
            </a:r>
            <a:r>
              <a:rPr lang="fr-FR" sz="2800" dirty="0" smtClean="0"/>
              <a:t>, F. (1973). La docimologie. In M. Reuchlin (Ed.), </a:t>
            </a:r>
            <a:r>
              <a:rPr lang="fr-FR" sz="2800" i="1" dirty="0" smtClean="0"/>
              <a:t>Traité de psychologie appliquée</a:t>
            </a:r>
            <a:r>
              <a:rPr lang="fr-FR" sz="2800" dirty="0" smtClean="0"/>
              <a:t>, Vol. 6, Paris PUF.</a:t>
            </a:r>
          </a:p>
          <a:p>
            <a:pPr>
              <a:lnSpc>
                <a:spcPct val="90000"/>
              </a:lnSpc>
            </a:pPr>
            <a:r>
              <a:rPr lang="fr-FR" sz="2800" dirty="0" smtClean="0"/>
              <a:t>Bloom, B.S. (1979). Caractéristiques individuelles et apprentissages scolaires. Editions Labor / Fernand Nathan.</a:t>
            </a:r>
          </a:p>
          <a:p>
            <a:pPr>
              <a:lnSpc>
                <a:spcPct val="90000"/>
              </a:lnSpc>
            </a:pPr>
            <a:r>
              <a:rPr lang="fr-FR" sz="2800" dirty="0" err="1" smtClean="0"/>
              <a:t>Bonboir</a:t>
            </a:r>
            <a:r>
              <a:rPr lang="fr-FR" sz="2800" dirty="0" smtClean="0"/>
              <a:t> (1972). </a:t>
            </a:r>
            <a:r>
              <a:rPr lang="fr-FR" sz="2800" i="1" dirty="0" smtClean="0"/>
              <a:t>La docimologie. </a:t>
            </a:r>
            <a:r>
              <a:rPr lang="fr-FR" sz="2800" dirty="0" smtClean="0"/>
              <a:t>Paris, PUF.</a:t>
            </a:r>
          </a:p>
          <a:p>
            <a:pPr>
              <a:lnSpc>
                <a:spcPct val="90000"/>
              </a:lnSpc>
            </a:pPr>
            <a:r>
              <a:rPr lang="fr-FR" sz="2800" dirty="0" err="1" smtClean="0"/>
              <a:t>Ketele</a:t>
            </a:r>
            <a:r>
              <a:rPr lang="fr-FR" sz="2800" dirty="0" smtClean="0"/>
              <a:t> (1982). Docimologie. Introduction aux concepts et aux pratiques, Louvain-la-Neuve, </a:t>
            </a:r>
            <a:r>
              <a:rPr lang="fr-FR" sz="2800" dirty="0" err="1" smtClean="0"/>
              <a:t>Cabay</a:t>
            </a:r>
            <a:r>
              <a:rPr lang="fr-FR" sz="2800" dirty="0" smtClean="0"/>
              <a:t>.</a:t>
            </a:r>
          </a:p>
          <a:p>
            <a:pPr>
              <a:lnSpc>
                <a:spcPct val="90000"/>
              </a:lnSpc>
            </a:pPr>
            <a:r>
              <a:rPr lang="fr-FR" sz="2800" dirty="0" err="1" smtClean="0"/>
              <a:t>Landsheere</a:t>
            </a:r>
            <a:r>
              <a:rPr lang="fr-FR" sz="2800" dirty="0" smtClean="0"/>
              <a:t> (1980). </a:t>
            </a:r>
            <a:r>
              <a:rPr lang="fr-FR" sz="2800" i="1" dirty="0" smtClean="0"/>
              <a:t>Evaluation continue et examens : précis de docimologie. </a:t>
            </a:r>
            <a:r>
              <a:rPr lang="fr-FR" sz="2800" dirty="0" smtClean="0"/>
              <a:t>Bruxelles, Editions Labor.</a:t>
            </a:r>
            <a:endParaRPr lang="fr-FR" sz="3200" dirty="0" smtClean="0"/>
          </a:p>
          <a:p>
            <a:pPr marL="0" indent="0">
              <a:buNone/>
            </a:pPr>
            <a:endParaRPr lang="fr-FR" dirty="0" smtClean="0"/>
          </a:p>
          <a:p>
            <a:endParaRPr lang="fr-FR" dirty="0" smtClean="0"/>
          </a:p>
          <a:p>
            <a:endParaRPr lang="fr-FR" dirty="0"/>
          </a:p>
        </p:txBody>
      </p:sp>
    </p:spTree>
    <p:extLst>
      <p:ext uri="{BB962C8B-B14F-4D97-AF65-F5344CB8AC3E}">
        <p14:creationId xmlns="" xmlns:p14="http://schemas.microsoft.com/office/powerpoint/2010/main" val="1437400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vous</a:t>
            </a:r>
            <a:endParaRPr lang="fr-FR" dirty="0"/>
          </a:p>
        </p:txBody>
      </p:sp>
      <p:sp>
        <p:nvSpPr>
          <p:cNvPr id="3" name="Espace réservé du contenu 2"/>
          <p:cNvSpPr>
            <a:spLocks noGrp="1"/>
          </p:cNvSpPr>
          <p:nvPr>
            <p:ph sz="quarter" idx="1"/>
          </p:nvPr>
        </p:nvSpPr>
        <p:spPr/>
        <p:txBody>
          <a:bodyPr/>
          <a:lstStyle/>
          <a:p>
            <a:r>
              <a:rPr lang="fr-FR" dirty="0" smtClean="0"/>
              <a:t>Voici une question posée lors d’un examen</a:t>
            </a:r>
            <a:r>
              <a:rPr lang="fr-FR" baseline="0" dirty="0" smtClean="0"/>
              <a:t> de DCEM1- Module 1 avec sa grille de correction.</a:t>
            </a:r>
          </a:p>
          <a:p>
            <a:r>
              <a:rPr lang="fr-FR" baseline="0" dirty="0" smtClean="0"/>
              <a:t>Faites la correction et reportez le N° de question et la note que vous avez attribuée.</a:t>
            </a:r>
            <a:endParaRPr lang="fr-FR" dirty="0"/>
          </a:p>
        </p:txBody>
      </p:sp>
    </p:spTree>
    <p:extLst>
      <p:ext uri="{BB962C8B-B14F-4D97-AF65-F5344CB8AC3E}">
        <p14:creationId xmlns="" xmlns:p14="http://schemas.microsoft.com/office/powerpoint/2010/main" val="2359448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Second ou avant dernier ?</a:t>
            </a:r>
            <a:endParaRPr lang="fr-FR" dirty="0"/>
          </a:p>
        </p:txBody>
      </p:sp>
      <p:sp>
        <p:nvSpPr>
          <p:cNvPr id="3" name="Espace réservé du contenu 2"/>
          <p:cNvSpPr>
            <a:spLocks noGrp="1"/>
          </p:cNvSpPr>
          <p:nvPr>
            <p:ph sz="quarter" idx="1"/>
          </p:nvPr>
        </p:nvSpPr>
        <p:spPr/>
        <p:txBody>
          <a:bodyPr/>
          <a:lstStyle/>
          <a:p>
            <a:r>
              <a:rPr lang="fr-FR" dirty="0" smtClean="0"/>
              <a:t>1930. Pr. Laugier. </a:t>
            </a:r>
            <a:r>
              <a:rPr lang="fr-FR" dirty="0" err="1" smtClean="0"/>
              <a:t>Multicorrection</a:t>
            </a:r>
            <a:r>
              <a:rPr lang="fr-FR" dirty="0" smtClean="0"/>
              <a:t> de copies d’agrégation d’histoire</a:t>
            </a:r>
          </a:p>
          <a:p>
            <a:pPr lvl="1"/>
            <a:r>
              <a:rPr lang="fr-FR" dirty="0" smtClean="0"/>
              <a:t>166 Copies corrigées par 2 professeurs indépendants en aveugle.</a:t>
            </a:r>
          </a:p>
          <a:p>
            <a:pPr lvl="1"/>
            <a:r>
              <a:rPr lang="fr-FR" dirty="0" smtClean="0"/>
              <a:t> Moyenne des notes du premier supérieure de 2 points à celle du second</a:t>
            </a:r>
          </a:p>
          <a:p>
            <a:pPr lvl="1"/>
            <a:r>
              <a:rPr lang="fr-FR" dirty="0" smtClean="0"/>
              <a:t>Candidat classé avant dernier par le premier, classé second par l’autre</a:t>
            </a:r>
          </a:p>
          <a:p>
            <a:pPr lvl="1"/>
            <a:r>
              <a:rPr lang="fr-FR" dirty="0" smtClean="0"/>
              <a:t>21 copies avec une note </a:t>
            </a:r>
            <a:r>
              <a:rPr lang="fr-FR" u="sng" dirty="0" smtClean="0"/>
              <a:t>&lt;</a:t>
            </a:r>
            <a:r>
              <a:rPr lang="fr-FR" dirty="0" smtClean="0"/>
              <a:t> 5 pour le premier notées entre 2 et 14 par le second</a:t>
            </a:r>
          </a:p>
          <a:p>
            <a:pPr lvl="1"/>
            <a:r>
              <a:rPr lang="fr-FR" dirty="0" smtClean="0">
                <a:solidFill>
                  <a:srgbClr val="FF0000"/>
                </a:solidFill>
              </a:rPr>
              <a:t>Moitié des candidats reçus par le premier était refusés par le second</a:t>
            </a:r>
          </a:p>
        </p:txBody>
      </p:sp>
    </p:spTree>
    <p:extLst>
      <p:ext uri="{BB962C8B-B14F-4D97-AF65-F5344CB8AC3E}">
        <p14:creationId xmlns="" xmlns:p14="http://schemas.microsoft.com/office/powerpoint/2010/main" val="3287400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d’erreurs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F. </a:t>
            </a:r>
            <a:r>
              <a:rPr lang="fr-FR" dirty="0" err="1" smtClean="0"/>
              <a:t>Bacher</a:t>
            </a:r>
            <a:r>
              <a:rPr lang="fr-FR" dirty="0" smtClean="0"/>
              <a:t> (1969). 3 sources d’erreurs</a:t>
            </a:r>
          </a:p>
          <a:p>
            <a:r>
              <a:rPr lang="fr-FR" dirty="0" smtClean="0"/>
              <a:t>1</a:t>
            </a:r>
            <a:r>
              <a:rPr lang="fr-FR" dirty="0" smtClean="0">
                <a:solidFill>
                  <a:srgbClr val="FF0000"/>
                </a:solidFill>
              </a:rPr>
              <a:t>) L’évaluateur </a:t>
            </a:r>
            <a:r>
              <a:rPr lang="fr-FR" dirty="0" smtClean="0"/>
              <a:t>lui-même :</a:t>
            </a:r>
          </a:p>
          <a:p>
            <a:pPr lvl="1"/>
            <a:r>
              <a:rPr lang="fr-FR" dirty="0" smtClean="0"/>
              <a:t>Il note autour d’une moyenne plus ou moins élevée</a:t>
            </a:r>
          </a:p>
          <a:p>
            <a:pPr lvl="1"/>
            <a:r>
              <a:rPr lang="fr-FR" dirty="0" smtClean="0"/>
              <a:t>Il disperse plus ou moins ses notes autour de cette moyenne</a:t>
            </a:r>
          </a:p>
          <a:p>
            <a:r>
              <a:rPr lang="fr-FR" dirty="0" smtClean="0"/>
              <a:t>2) </a:t>
            </a:r>
            <a:r>
              <a:rPr lang="fr-FR" dirty="0" smtClean="0">
                <a:solidFill>
                  <a:srgbClr val="FF0000"/>
                </a:solidFill>
              </a:rPr>
              <a:t>Le sujet</a:t>
            </a:r>
            <a:r>
              <a:rPr lang="fr-FR" dirty="0" smtClean="0"/>
              <a:t> de l’examen</a:t>
            </a:r>
          </a:p>
          <a:p>
            <a:pPr lvl="1"/>
            <a:r>
              <a:rPr lang="fr-FR" dirty="0" smtClean="0"/>
              <a:t>Il est peu satisfaisant de généraliser à l’ensemble des candidats une constatation ponctuelle fondée sur un sujet parmi de très nombreux qui auraient pu être proposés</a:t>
            </a:r>
          </a:p>
          <a:p>
            <a:r>
              <a:rPr lang="fr-FR" dirty="0" smtClean="0"/>
              <a:t>2) </a:t>
            </a:r>
            <a:r>
              <a:rPr lang="fr-FR" dirty="0" smtClean="0">
                <a:solidFill>
                  <a:srgbClr val="FF0000"/>
                </a:solidFill>
              </a:rPr>
              <a:t>Les étudiants</a:t>
            </a:r>
          </a:p>
          <a:p>
            <a:pPr lvl="1"/>
            <a:r>
              <a:rPr lang="fr-FR" dirty="0" smtClean="0"/>
              <a:t>D’un jour à l’autre des variations de capacités sont constatées. De plus certaines formes d’évaluation peuvent défavoriser de façon systématique certains étudiants (oraux)</a:t>
            </a:r>
          </a:p>
        </p:txBody>
      </p:sp>
    </p:spTree>
    <p:extLst>
      <p:ext uri="{BB962C8B-B14F-4D97-AF65-F5344CB8AC3E}">
        <p14:creationId xmlns="" xmlns:p14="http://schemas.microsoft.com/office/powerpoint/2010/main" val="399896123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3502265f7a8677cc6c2f1f642ef7cbbbaf14a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Origin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668</TotalTime>
  <Words>4175</Words>
  <Application>Microsoft Office PowerPoint</Application>
  <PresentationFormat>Affichage à l'écran (4:3)</PresentationFormat>
  <Paragraphs>950</Paragraphs>
  <Slides>62</Slides>
  <Notes>1</Notes>
  <HiddenSlides>0</HiddenSlides>
  <MMClips>0</MMClips>
  <ScaleCrop>false</ScaleCrop>
  <HeadingPairs>
    <vt:vector size="4" baseType="variant">
      <vt:variant>
        <vt:lpstr>Thème</vt:lpstr>
      </vt:variant>
      <vt:variant>
        <vt:i4>1</vt:i4>
      </vt:variant>
      <vt:variant>
        <vt:lpstr>Titres des diapositives</vt:lpstr>
      </vt:variant>
      <vt:variant>
        <vt:i4>62</vt:i4>
      </vt:variant>
    </vt:vector>
  </HeadingPairs>
  <TitlesOfParts>
    <vt:vector size="63" baseType="lpstr">
      <vt:lpstr>Origine</vt:lpstr>
      <vt:lpstr>Docimologie</vt:lpstr>
      <vt:lpstr>Introduction :</vt:lpstr>
      <vt:lpstr>Objectifs et modalités d’apprentissage</vt:lpstr>
      <vt:lpstr>L’évaluation</vt:lpstr>
      <vt:lpstr>Examens et Concours</vt:lpstr>
      <vt:lpstr>Examens et Concours :  Une Distinction souvent arbitraire</vt:lpstr>
      <vt:lpstr>A vous</vt:lpstr>
      <vt:lpstr>Second ou avant dernier ?</vt:lpstr>
      <vt:lpstr>Types d’erreurs</vt:lpstr>
      <vt:lpstr>La double correction : Une illusion</vt:lpstr>
      <vt:lpstr>Il n’est pas nécessaire d’être enseignant pour corriger….</vt:lpstr>
      <vt:lpstr>Les évaluateurs sont influencés par des facteurs qu’ils ne soupçonnent pas</vt:lpstr>
      <vt:lpstr>La grille (barème de correction)</vt:lpstr>
      <vt:lpstr>La grille :</vt:lpstr>
      <vt:lpstr>La grille</vt:lpstr>
      <vt:lpstr>La grille</vt:lpstr>
      <vt:lpstr>De l’importance de la formulation du sujet</vt:lpstr>
      <vt:lpstr>La Note, la Constante macabre (André Antibi)</vt:lpstr>
      <vt:lpstr>Qualités de l’évaluateur</vt:lpstr>
      <vt:lpstr>Discordances repérées dans les pratiques d’évaluation</vt:lpstr>
      <vt:lpstr>Discordances repérées dans les pratiques d’évaluation</vt:lpstr>
      <vt:lpstr>Les différents type d’épreuves</vt:lpstr>
      <vt:lpstr>2e exercice</vt:lpstr>
      <vt:lpstr>Quelque soit le type d’épreuve</vt:lpstr>
      <vt:lpstr>Questions rédactionnelles</vt:lpstr>
      <vt:lpstr>QROC</vt:lpstr>
      <vt:lpstr>Question à Choix Multiple</vt:lpstr>
      <vt:lpstr>QCM</vt:lpstr>
      <vt:lpstr>QCM</vt:lpstr>
      <vt:lpstr>QCM : Correction</vt:lpstr>
      <vt:lpstr>QCM : Post traitement docimologique</vt:lpstr>
      <vt:lpstr>QCM avec présentation Vraie/Faux</vt:lpstr>
      <vt:lpstr>Exercices à trous</vt:lpstr>
      <vt:lpstr>Mise en correspondance, ordonnancement</vt:lpstr>
      <vt:lpstr>Annotation d’image ou de schéma</vt:lpstr>
      <vt:lpstr>Annotation de photographies</vt:lpstr>
      <vt:lpstr>Epreuves de travaux pratiques</vt:lpstr>
      <vt:lpstr>Epreuves orales</vt:lpstr>
      <vt:lpstr>Mises en situations fictives (simulation) ou réelles</vt:lpstr>
      <vt:lpstr>Examen Clinique Objectif Structuré (E.C.O.S.)? Harden 1975</vt:lpstr>
      <vt:lpstr>ECOS</vt:lpstr>
      <vt:lpstr>Tests de concordance de script (TCS)</vt:lpstr>
      <vt:lpstr>Comment se concrétise un TCS</vt:lpstr>
      <vt:lpstr>Exemple</vt:lpstr>
      <vt:lpstr>Score des experts</vt:lpstr>
      <vt:lpstr>Score de l’étudiant</vt:lpstr>
      <vt:lpstr>TCS</vt:lpstr>
      <vt:lpstr>Portfolio</vt:lpstr>
      <vt:lpstr>Portfolio</vt:lpstr>
      <vt:lpstr>Extrait du portfolio du DES de Santé Publique</vt:lpstr>
      <vt:lpstr>A vous</vt:lpstr>
      <vt:lpstr>Analyse des questions du concours de PCEM1</vt:lpstr>
      <vt:lpstr>A vous</vt:lpstr>
      <vt:lpstr>Le post traitement docimologique</vt:lpstr>
      <vt:lpstr>Le post traitement docimologique</vt:lpstr>
      <vt:lpstr>L’effet jury :</vt:lpstr>
      <vt:lpstr>L’effet Jury : Notes brutes</vt:lpstr>
      <vt:lpstr>A vous :</vt:lpstr>
      <vt:lpstr>L’harmonisation selon la loi normale</vt:lpstr>
      <vt:lpstr>Effet de l’harmonisation :</vt:lpstr>
      <vt:lpstr>Effet de l’Harmonisation</vt:lpstr>
      <vt:lpstr>Bibliographie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Docimologie</dc:title>
  <dc:creator>fkohler</dc:creator>
  <cp:lastModifiedBy>CK</cp:lastModifiedBy>
  <cp:revision>75</cp:revision>
  <dcterms:created xsi:type="dcterms:W3CDTF">2012-01-07T13:41:49Z</dcterms:created>
  <dcterms:modified xsi:type="dcterms:W3CDTF">2012-02-09T04:00:44Z</dcterms:modified>
</cp:coreProperties>
</file>