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256" r:id="rId2"/>
    <p:sldId id="599" r:id="rId3"/>
    <p:sldId id="620" r:id="rId4"/>
    <p:sldId id="600" r:id="rId5"/>
    <p:sldId id="612" r:id="rId6"/>
    <p:sldId id="613" r:id="rId7"/>
    <p:sldId id="805" r:id="rId8"/>
    <p:sldId id="614" r:id="rId9"/>
    <p:sldId id="615" r:id="rId10"/>
    <p:sldId id="609" r:id="rId11"/>
    <p:sldId id="604" r:id="rId12"/>
    <p:sldId id="619" r:id="rId13"/>
    <p:sldId id="592" r:id="rId14"/>
    <p:sldId id="610" r:id="rId15"/>
    <p:sldId id="607" r:id="rId16"/>
    <p:sldId id="623" r:id="rId17"/>
    <p:sldId id="625" r:id="rId18"/>
    <p:sldId id="626" r:id="rId19"/>
    <p:sldId id="803" r:id="rId20"/>
    <p:sldId id="621" r:id="rId21"/>
    <p:sldId id="628" r:id="rId22"/>
    <p:sldId id="603" r:id="rId23"/>
    <p:sldId id="622" r:id="rId24"/>
    <p:sldId id="633" r:id="rId25"/>
    <p:sldId id="634" r:id="rId26"/>
    <p:sldId id="635" r:id="rId27"/>
    <p:sldId id="630" r:id="rId28"/>
    <p:sldId id="636" r:id="rId29"/>
    <p:sldId id="637" r:id="rId30"/>
    <p:sldId id="638" r:id="rId31"/>
    <p:sldId id="632" r:id="rId32"/>
    <p:sldId id="651" r:id="rId33"/>
    <p:sldId id="652" r:id="rId34"/>
    <p:sldId id="655" r:id="rId35"/>
    <p:sldId id="618" r:id="rId36"/>
    <p:sldId id="639" r:id="rId37"/>
    <p:sldId id="670" r:id="rId38"/>
    <p:sldId id="673" r:id="rId39"/>
    <p:sldId id="672" r:id="rId40"/>
    <p:sldId id="671" r:id="rId41"/>
    <p:sldId id="674" r:id="rId42"/>
    <p:sldId id="598" r:id="rId43"/>
    <p:sldId id="650" r:id="rId44"/>
    <p:sldId id="657" r:id="rId45"/>
    <p:sldId id="659" r:id="rId46"/>
    <p:sldId id="656" r:id="rId47"/>
    <p:sldId id="658" r:id="rId48"/>
    <p:sldId id="660" r:id="rId49"/>
    <p:sldId id="663" r:id="rId50"/>
    <p:sldId id="662" r:id="rId51"/>
    <p:sldId id="669" r:id="rId52"/>
    <p:sldId id="664" r:id="rId53"/>
    <p:sldId id="665" r:id="rId54"/>
    <p:sldId id="666" r:id="rId55"/>
    <p:sldId id="667" r:id="rId56"/>
    <p:sldId id="677" r:id="rId57"/>
    <p:sldId id="676" r:id="rId58"/>
    <p:sldId id="679" r:id="rId59"/>
    <p:sldId id="668" r:id="rId60"/>
    <p:sldId id="678" r:id="rId61"/>
    <p:sldId id="675" r:id="rId62"/>
    <p:sldId id="640" r:id="rId63"/>
    <p:sldId id="644" r:id="rId64"/>
    <p:sldId id="645" r:id="rId65"/>
    <p:sldId id="647" r:id="rId66"/>
    <p:sldId id="646" r:id="rId67"/>
    <p:sldId id="648" r:id="rId68"/>
    <p:sldId id="649" r:id="rId69"/>
    <p:sldId id="641" r:id="rId70"/>
    <p:sldId id="629" r:id="rId71"/>
    <p:sldId id="643" r:id="rId72"/>
    <p:sldId id="631" r:id="rId73"/>
    <p:sldId id="642" r:id="rId74"/>
    <p:sldId id="680" r:id="rId75"/>
    <p:sldId id="681" r:id="rId76"/>
    <p:sldId id="602" r:id="rId77"/>
    <p:sldId id="683" r:id="rId78"/>
    <p:sldId id="684" r:id="rId79"/>
    <p:sldId id="804" r:id="rId80"/>
    <p:sldId id="802" r:id="rId8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91" d="100"/>
          <a:sy n="91" d="100"/>
        </p:scale>
        <p:origin x="109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F0F52E-3783-4C98-A4CD-3BA54D38087B}" type="datetimeFigureOut">
              <a:rPr lang="fr-FR" smtClean="0"/>
              <a:t>26/11/2020</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6A2897-CFCE-41B5-A432-9220A8F260F3}" type="slidenum">
              <a:rPr lang="fr-FR" smtClean="0"/>
              <a:t>‹N°›</a:t>
            </a:fld>
            <a:endParaRPr lang="fr-FR"/>
          </a:p>
        </p:txBody>
      </p:sp>
    </p:spTree>
    <p:extLst>
      <p:ext uri="{BB962C8B-B14F-4D97-AF65-F5344CB8AC3E}">
        <p14:creationId xmlns:p14="http://schemas.microsoft.com/office/powerpoint/2010/main" val="768400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F1D20A68-EFF0-4F7E-8C60-9742EB27FE84}"/>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18C199-664A-4362-AAF0-27C63ECE1DB5}" type="slidenum">
              <a:rPr lang="fr-FR" altLang="fr-FR"/>
              <a:pPr>
                <a:spcBef>
                  <a:spcPct val="0"/>
                </a:spcBef>
              </a:pPr>
              <a:t>80</a:t>
            </a:fld>
            <a:endParaRPr lang="fr-FR" altLang="fr-FR"/>
          </a:p>
        </p:txBody>
      </p:sp>
      <p:sp>
        <p:nvSpPr>
          <p:cNvPr id="138243" name="Rectangle 2">
            <a:extLst>
              <a:ext uri="{FF2B5EF4-FFF2-40B4-BE49-F238E27FC236}">
                <a16:creationId xmlns:a16="http://schemas.microsoft.com/office/drawing/2014/main" id="{E16C0445-FDA1-43F4-8D6A-E5FCD36A602E}"/>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C79C9C05-F0BE-4758-A7EE-8FFA1C16F471}"/>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fr-FR" altLang="fr-FR">
                <a:latin typeface="Arial" panose="020B0604020202020204" pitchFamily="34" charset="0"/>
              </a:rPr>
              <a:t>Séismes Historiques (300X100km)…</a:t>
            </a:r>
          </a:p>
          <a:p>
            <a:pPr eaLnBrk="1" hangingPunct="1"/>
            <a:endParaRPr lang="en-GB" altLang="fr-FR">
              <a:latin typeface="Arial" panose="020B0604020202020204" pitchFamily="34" charset="0"/>
            </a:endParaRPr>
          </a:p>
        </p:txBody>
      </p:sp>
    </p:spTree>
    <p:extLst>
      <p:ext uri="{BB962C8B-B14F-4D97-AF65-F5344CB8AC3E}">
        <p14:creationId xmlns:p14="http://schemas.microsoft.com/office/powerpoint/2010/main" val="2954941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13F7B51-6917-4B15-B522-0EC92547E5ED}" type="datetimeFigureOut">
              <a:rPr lang="fr-FR" smtClean="0"/>
              <a:t>26/11/2020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3113434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3F7B51-6917-4B15-B522-0EC92547E5ED}" type="datetimeFigureOut">
              <a:rPr lang="fr-FR" smtClean="0"/>
              <a:t>26/11/2020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198665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3F7B51-6917-4B15-B522-0EC92547E5ED}" type="datetimeFigureOut">
              <a:rPr lang="fr-FR" smtClean="0"/>
              <a:t>26/11/2020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136359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3F7B51-6917-4B15-B522-0EC92547E5ED}" type="datetimeFigureOut">
              <a:rPr lang="fr-FR" smtClean="0"/>
              <a:t>26/11/2020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2974056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3F7B51-6917-4B15-B522-0EC92547E5ED}" type="datetimeFigureOut">
              <a:rPr lang="fr-FR" smtClean="0"/>
              <a:t>26/11/2020</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2507364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13F7B51-6917-4B15-B522-0EC92547E5ED}" type="datetimeFigureOut">
              <a:rPr lang="fr-FR" smtClean="0"/>
              <a:t>26/11/2020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3078784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13F7B51-6917-4B15-B522-0EC92547E5ED}" type="datetimeFigureOut">
              <a:rPr lang="fr-FR" smtClean="0"/>
              <a:t>26/11/2020</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1609698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13F7B51-6917-4B15-B522-0EC92547E5ED}" type="datetimeFigureOut">
              <a:rPr lang="fr-FR" smtClean="0"/>
              <a:t>26/11/2020</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576738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F7B51-6917-4B15-B522-0EC92547E5ED}" type="datetimeFigureOut">
              <a:rPr lang="fr-FR" smtClean="0"/>
              <a:t>26/11/2020</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1554380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13F7B51-6917-4B15-B522-0EC92547E5ED}" type="datetimeFigureOut">
              <a:rPr lang="fr-FR" smtClean="0"/>
              <a:t>26/11/2020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755303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13F7B51-6917-4B15-B522-0EC92547E5ED}" type="datetimeFigureOut">
              <a:rPr lang="fr-FR" smtClean="0"/>
              <a:t>26/11/2020</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3CE6D78-F50E-4A34-BC9D-3F54218E4A56}" type="slidenum">
              <a:rPr lang="fr-FR" smtClean="0"/>
              <a:t>‹N°›</a:t>
            </a:fld>
            <a:endParaRPr lang="fr-FR"/>
          </a:p>
        </p:txBody>
      </p:sp>
    </p:spTree>
    <p:extLst>
      <p:ext uri="{BB962C8B-B14F-4D97-AF65-F5344CB8AC3E}">
        <p14:creationId xmlns:p14="http://schemas.microsoft.com/office/powerpoint/2010/main" val="1265487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3F7B51-6917-4B15-B522-0EC92547E5ED}" type="datetimeFigureOut">
              <a:rPr lang="fr-FR" smtClean="0"/>
              <a:t>26/11/2020</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E6D78-F50E-4A34-BC9D-3F54218E4A56}" type="slidenum">
              <a:rPr lang="fr-FR" smtClean="0"/>
              <a:t>‹N°›</a:t>
            </a:fld>
            <a:endParaRPr lang="fr-FR"/>
          </a:p>
        </p:txBody>
      </p:sp>
    </p:spTree>
    <p:extLst>
      <p:ext uri="{BB962C8B-B14F-4D97-AF65-F5344CB8AC3E}">
        <p14:creationId xmlns:p14="http://schemas.microsoft.com/office/powerpoint/2010/main" val="3341701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mp4"/><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emf"/><Relationship Id="rId5" Type="http://schemas.openxmlformats.org/officeDocument/2006/relationships/slideLayout" Target="../slideLayouts/slideLayout1.xml"/><Relationship Id="rId4" Type="http://schemas.openxmlformats.org/officeDocument/2006/relationships/video" Target="../media/media2.mp4"/></Relationships>
</file>

<file path=ppt/slides/_rels/slide12.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png"/><Relationship Id="rId5" Type="http://schemas.openxmlformats.org/officeDocument/2006/relationships/slideLayout" Target="../slideLayouts/slideLayout1.xml"/><Relationship Id="rId4" Type="http://schemas.openxmlformats.org/officeDocument/2006/relationships/video" Target="../media/media4.mp4"/></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5.png"/><Relationship Id="rId4" Type="http://schemas.openxmlformats.org/officeDocument/2006/relationships/image" Target="../media/image14.emf"/></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4.emf"/><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4.emf"/><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9.png"/><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9.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9.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9.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2.emf"/><Relationship Id="rId5" Type="http://schemas.openxmlformats.org/officeDocument/2006/relationships/image" Target="../media/image15.png"/><Relationship Id="rId4" Type="http://schemas.openxmlformats.org/officeDocument/2006/relationships/image" Target="../media/image28.emf"/></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4" Type="http://schemas.openxmlformats.org/officeDocument/2006/relationships/image" Target="../media/image42.emf"/></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42.emf"/></Relationships>
</file>

<file path=ppt/slides/_rels/slide5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file:///E:\Enseignement\ParcoursMineur\2020\Himalayas-simon.mov" TargetMode="External"/><Relationship Id="rId1" Type="http://schemas.microsoft.com/office/2007/relationships/media" Target="file:///E:\Enseignement\ParcoursMineur\2020\Himalayas-simon.mov" TargetMode="External"/><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56.png"/><Relationship Id="rId4" Type="http://schemas.openxmlformats.org/officeDocument/2006/relationships/image" Target="../media/image55.jpeg"/></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microsoft.com/office/2007/relationships/media" Target="../media/media10.mp4"/><Relationship Id="rId7" Type="http://schemas.openxmlformats.org/officeDocument/2006/relationships/image" Target="../media/image61.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60.png"/><Relationship Id="rId5" Type="http://schemas.openxmlformats.org/officeDocument/2006/relationships/slideLayout" Target="../slideLayouts/slideLayout1.xml"/><Relationship Id="rId4" Type="http://schemas.openxmlformats.org/officeDocument/2006/relationships/video" Target="../media/media10.mp4"/></Relationships>
</file>

<file path=ppt/slides/_rels/slide71.xml.rels><?xml version="1.0" encoding="UTF-8" standalone="yes"?>
<Relationships xmlns="http://schemas.openxmlformats.org/package/2006/relationships"><Relationship Id="rId8" Type="http://schemas.openxmlformats.org/officeDocument/2006/relationships/image" Target="../media/image18.emf"/><Relationship Id="rId3" Type="http://schemas.microsoft.com/office/2007/relationships/media" Target="../media/media11.mp4"/><Relationship Id="rId7" Type="http://schemas.openxmlformats.org/officeDocument/2006/relationships/image" Target="../media/image62.png"/><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9.png"/><Relationship Id="rId5" Type="http://schemas.openxmlformats.org/officeDocument/2006/relationships/slideLayout" Target="../slideLayouts/slideLayout1.xml"/><Relationship Id="rId4" Type="http://schemas.openxmlformats.org/officeDocument/2006/relationships/video" Target="../media/media11.mp4"/></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63.png"/></Relationships>
</file>

<file path=ppt/slides/_rels/slide7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5.wmf"/><Relationship Id="rId4" Type="http://schemas.openxmlformats.org/officeDocument/2006/relationships/oleObject" Target="../embeddings/oleObject1.bin"/></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0.wmf"/><Relationship Id="rId4" Type="http://schemas.openxmlformats.org/officeDocument/2006/relationships/oleObject" Target="../embeddings/oleObject2.bin"/></Relationships>
</file>

<file path=ppt/slides/_rels/slide7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La faille de San Andreas en Californie">
            <a:extLst>
              <a:ext uri="{FF2B5EF4-FFF2-40B4-BE49-F238E27FC236}">
                <a16:creationId xmlns:a16="http://schemas.microsoft.com/office/drawing/2014/main" id="{87FCF946-87F1-41EF-85BE-FAB3E0D112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545"/>
          <a:stretch/>
        </p:blipFill>
        <p:spPr bwMode="auto">
          <a:xfrm>
            <a:off x="-402671" y="0"/>
            <a:ext cx="954667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70923CC6-B5F3-4146-AADD-6DD31A9C3C98}"/>
              </a:ext>
            </a:extLst>
          </p:cNvPr>
          <p:cNvSpPr txBox="1"/>
          <p:nvPr/>
        </p:nvSpPr>
        <p:spPr>
          <a:xfrm>
            <a:off x="334282" y="275741"/>
            <a:ext cx="7648248"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IX: Systèmes </a:t>
            </a:r>
            <a:r>
              <a:rPr lang="fr-FR" sz="3600" b="1" dirty="0" err="1">
                <a:latin typeface="Arial" panose="020B0604020202020204" pitchFamily="34" charset="0"/>
                <a:cs typeface="Arial" panose="020B0604020202020204" pitchFamily="34" charset="0"/>
              </a:rPr>
              <a:t>décrochants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C8ECCFFF-115D-404B-B353-42369441C345}"/>
              </a:ext>
            </a:extLst>
          </p:cNvPr>
          <p:cNvSpPr txBox="1"/>
          <p:nvPr/>
        </p:nvSpPr>
        <p:spPr>
          <a:xfrm>
            <a:off x="2722725" y="5095442"/>
            <a:ext cx="3424271" cy="646331"/>
          </a:xfrm>
          <a:prstGeom prst="rect">
            <a:avLst/>
          </a:prstGeom>
          <a:noFill/>
        </p:spPr>
        <p:txBody>
          <a:bodyPr wrap="none" rtlCol="0">
            <a:spAutoFit/>
          </a:bodyPr>
          <a:lstStyle/>
          <a:p>
            <a:pPr algn="ctr"/>
            <a:r>
              <a:rPr lang="fr-FR" b="1" dirty="0">
                <a:solidFill>
                  <a:schemeClr val="bg1"/>
                </a:solidFill>
              </a:rPr>
              <a:t>Julien Charreau – 2020/2021</a:t>
            </a:r>
          </a:p>
          <a:p>
            <a:pPr algn="ctr"/>
            <a:r>
              <a:rPr lang="fr-FR" b="1" dirty="0">
                <a:solidFill>
                  <a:schemeClr val="bg1"/>
                </a:solidFill>
              </a:rPr>
              <a:t>(julien.charreau@univ-lorraine.fr)</a:t>
            </a:r>
          </a:p>
        </p:txBody>
      </p:sp>
      <p:pic>
        <p:nvPicPr>
          <p:cNvPr id="6" name="Picture 2">
            <a:extLst>
              <a:ext uri="{FF2B5EF4-FFF2-40B4-BE49-F238E27FC236}">
                <a16:creationId xmlns:a16="http://schemas.microsoft.com/office/drawing/2014/main" id="{4826EC82-B513-4653-A69A-0B150C8EF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110" y="4504541"/>
            <a:ext cx="1747475" cy="16414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RPG | otelo.univ-lorraine.fr">
            <a:extLst>
              <a:ext uri="{FF2B5EF4-FFF2-40B4-BE49-F238E27FC236}">
                <a16:creationId xmlns:a16="http://schemas.microsoft.com/office/drawing/2014/main" id="{865A3626-5C42-4E1A-8C8A-C278FF4679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577" t="21293" r="6938" b="26996"/>
          <a:stretch/>
        </p:blipFill>
        <p:spPr bwMode="auto">
          <a:xfrm>
            <a:off x="6467081" y="5179590"/>
            <a:ext cx="2676919" cy="478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3239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C58D08-2D2F-4BC7-A925-D8A9AADB18AD}"/>
              </a:ext>
            </a:extLst>
          </p:cNvPr>
          <p:cNvSpPr txBox="1"/>
          <p:nvPr/>
        </p:nvSpPr>
        <p:spPr>
          <a:xfrm>
            <a:off x="330011" y="56138"/>
            <a:ext cx="7821372" cy="6494085"/>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VIII: Systèmes compressifs</a:t>
            </a:r>
          </a:p>
          <a:p>
            <a:r>
              <a:rPr lang="fr-FR" sz="2000" dirty="0">
                <a:latin typeface="Arial" panose="020B0604020202020204" pitchFamily="34" charset="0"/>
                <a:cs typeface="Arial" panose="020B0604020202020204" pitchFamily="34" charset="0"/>
              </a:rPr>
              <a:t>	</a:t>
            </a:r>
          </a:p>
          <a:p>
            <a:r>
              <a:rPr lang="fr-FR" sz="2000" dirty="0">
                <a:solidFill>
                  <a:schemeClr val="bg1">
                    <a:lumMod val="65000"/>
                  </a:schemeClr>
                </a:solidFill>
                <a:latin typeface="Arial" panose="020B0604020202020204" pitchFamily="34" charset="0"/>
                <a:cs typeface="Arial" panose="020B0604020202020204" pitchFamily="34" charset="0"/>
              </a:rPr>
              <a:t>	I- Rappels et remarque sur l’état de contrainte</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 Les types de failles </a:t>
            </a:r>
            <a:r>
              <a:rPr lang="fr-FR" sz="2000" b="1" dirty="0" err="1">
                <a:solidFill>
                  <a:srgbClr val="FF0000"/>
                </a:solidFill>
                <a:latin typeface="Arial" panose="020B0604020202020204" pitchFamily="34" charset="0"/>
                <a:cs typeface="Arial" panose="020B0604020202020204" pitchFamily="34" charset="0"/>
              </a:rPr>
              <a:t>décrochantes</a:t>
            </a:r>
            <a:r>
              <a:rPr lang="fr-FR" sz="2000" b="1" dirty="0">
                <a:solidFill>
                  <a:srgbClr val="FF0000"/>
                </a:solidFill>
                <a:latin typeface="Arial" panose="020B0604020202020204" pitchFamily="34" charset="0"/>
                <a:cs typeface="Arial" panose="020B0604020202020204" pitchFamily="34" charset="0"/>
              </a:rPr>
              <a:t>: points de vocabulaire</a:t>
            </a:r>
          </a:p>
          <a:p>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 Senestre vs. dextre</a:t>
            </a:r>
          </a:p>
          <a:p>
            <a:r>
              <a:rPr lang="fr-FR" sz="2000" b="1" dirty="0">
                <a:solidFill>
                  <a:srgbClr val="FF0000"/>
                </a:solidFill>
                <a:latin typeface="Arial" panose="020B0604020202020204" pitchFamily="34" charset="0"/>
                <a:cs typeface="Arial" panose="020B0604020202020204" pitchFamily="34" charset="0"/>
              </a:rPr>
              <a:t>	</a:t>
            </a:r>
          </a:p>
          <a:p>
            <a:r>
              <a:rPr lang="fr-FR" sz="2000" b="1" dirty="0">
                <a:solidFill>
                  <a:srgbClr val="FF0000"/>
                </a:solidFill>
                <a:latin typeface="Arial" panose="020B0604020202020204" pitchFamily="34" charset="0"/>
                <a:cs typeface="Arial" panose="020B0604020202020204" pitchFamily="34" charset="0"/>
              </a:rPr>
              <a:t>			b. Les failles de transfert</a:t>
            </a:r>
          </a:p>
          <a:p>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c. Les failles transformantes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Les structures en fleur</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Origine et distribution des failles </a:t>
            </a:r>
            <a:r>
              <a:rPr lang="fr-FR" sz="2000" dirty="0" err="1">
                <a:latin typeface="Arial" panose="020B0604020202020204" pitchFamily="34" charset="0"/>
                <a:cs typeface="Arial" panose="020B0604020202020204" pitchFamily="34" charset="0"/>
              </a:rPr>
              <a:t>décrochantes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 Compressif/</a:t>
            </a:r>
            <a:r>
              <a:rPr lang="fr-FR" sz="2000" dirty="0" err="1">
                <a:latin typeface="Arial" panose="020B0604020202020204" pitchFamily="34" charset="0"/>
                <a:cs typeface="Arial" panose="020B0604020202020204" pitchFamily="34" charset="0"/>
              </a:rPr>
              <a:t>distensif</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b. Autres grands contextes géodynamiques</a:t>
            </a:r>
          </a:p>
          <a:p>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380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pic>
        <p:nvPicPr>
          <p:cNvPr id="2" name="Image 1">
            <a:extLst>
              <a:ext uri="{FF2B5EF4-FFF2-40B4-BE49-F238E27FC236}">
                <a16:creationId xmlns:a16="http://schemas.microsoft.com/office/drawing/2014/main" id="{0A4156A3-894F-4452-9214-B832B7B24622}"/>
              </a:ext>
            </a:extLst>
          </p:cNvPr>
          <p:cNvPicPr>
            <a:picLocks noChangeAspect="1"/>
          </p:cNvPicPr>
          <p:nvPr/>
        </p:nvPicPr>
        <p:blipFill>
          <a:blip r:embed="rId6"/>
          <a:stretch>
            <a:fillRect/>
          </a:stretch>
        </p:blipFill>
        <p:spPr>
          <a:xfrm>
            <a:off x="0" y="1601182"/>
            <a:ext cx="9144000" cy="2527875"/>
          </a:xfrm>
          <a:prstGeom prst="rect">
            <a:avLst/>
          </a:prstGeom>
        </p:spPr>
      </p:pic>
      <p:pic>
        <p:nvPicPr>
          <p:cNvPr id="4" name="faille_senestre">
            <a:hlinkClick r:id="" action="ppaction://media"/>
            <a:extLst>
              <a:ext uri="{FF2B5EF4-FFF2-40B4-BE49-F238E27FC236}">
                <a16:creationId xmlns:a16="http://schemas.microsoft.com/office/drawing/2014/main" id="{2BCB1471-232B-40A5-B3DB-ED021F31E1F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56353" t="34802" r="30459" b="48370"/>
          <a:stretch/>
        </p:blipFill>
        <p:spPr>
          <a:xfrm>
            <a:off x="5134104" y="4509525"/>
            <a:ext cx="3101840" cy="2226271"/>
          </a:xfrm>
          <a:prstGeom prst="rect">
            <a:avLst/>
          </a:prstGeom>
        </p:spPr>
      </p:pic>
      <p:pic>
        <p:nvPicPr>
          <p:cNvPr id="5" name="faille_dextre">
            <a:hlinkClick r:id="" action="ppaction://media"/>
            <a:extLst>
              <a:ext uri="{FF2B5EF4-FFF2-40B4-BE49-F238E27FC236}">
                <a16:creationId xmlns:a16="http://schemas.microsoft.com/office/drawing/2014/main" id="{83F3FD48-45B1-4128-A7E6-882739F5B686}"/>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l="57615" t="68308" r="27008" b="10523"/>
          <a:stretch/>
        </p:blipFill>
        <p:spPr>
          <a:xfrm>
            <a:off x="621217" y="4250144"/>
            <a:ext cx="3682766" cy="2851696"/>
          </a:xfrm>
          <a:prstGeom prst="rect">
            <a:avLst/>
          </a:prstGeom>
        </p:spPr>
      </p:pic>
      <p:sp>
        <p:nvSpPr>
          <p:cNvPr id="3" name="ZoneTexte 2">
            <a:extLst>
              <a:ext uri="{FF2B5EF4-FFF2-40B4-BE49-F238E27FC236}">
                <a16:creationId xmlns:a16="http://schemas.microsoft.com/office/drawing/2014/main" id="{EBD94B81-3BA4-465D-92D6-7321A94341B9}"/>
              </a:ext>
            </a:extLst>
          </p:cNvPr>
          <p:cNvSpPr txBox="1"/>
          <p:nvPr/>
        </p:nvSpPr>
        <p:spPr>
          <a:xfrm>
            <a:off x="1586628" y="3987316"/>
            <a:ext cx="6506781" cy="461665"/>
          </a:xfrm>
          <a:prstGeom prst="rect">
            <a:avLst/>
          </a:prstGeom>
          <a:noFill/>
        </p:spPr>
        <p:txBody>
          <a:bodyPr wrap="none" rtlCol="0">
            <a:spAutoFit/>
          </a:bodyPr>
          <a:lstStyle/>
          <a:p>
            <a:r>
              <a:rPr lang="fr-FR" sz="2400" b="1" dirty="0"/>
              <a:t>NB: En anglais faille </a:t>
            </a:r>
            <a:r>
              <a:rPr lang="fr-FR" sz="2400" b="1" dirty="0" err="1"/>
              <a:t>décrochante</a:t>
            </a:r>
            <a:r>
              <a:rPr lang="fr-FR" sz="2400" b="1" dirty="0"/>
              <a:t> = strike-slip </a:t>
            </a:r>
            <a:r>
              <a:rPr lang="fr-FR" sz="2400" b="1" dirty="0" err="1"/>
              <a:t>fault</a:t>
            </a:r>
            <a:endParaRPr lang="fr-FR" sz="2400" b="1" dirty="0"/>
          </a:p>
        </p:txBody>
      </p:sp>
      <p:sp>
        <p:nvSpPr>
          <p:cNvPr id="6" name="ZoneTexte 5">
            <a:extLst>
              <a:ext uri="{FF2B5EF4-FFF2-40B4-BE49-F238E27FC236}">
                <a16:creationId xmlns:a16="http://schemas.microsoft.com/office/drawing/2014/main" id="{57BEED12-3084-4C6B-8831-A5E65368AACF}"/>
              </a:ext>
            </a:extLst>
          </p:cNvPr>
          <p:cNvSpPr txBox="1"/>
          <p:nvPr/>
        </p:nvSpPr>
        <p:spPr>
          <a:xfrm>
            <a:off x="2128831" y="945333"/>
            <a:ext cx="4886338" cy="646331"/>
          </a:xfrm>
          <a:prstGeom prst="rect">
            <a:avLst/>
          </a:prstGeom>
          <a:noFill/>
        </p:spPr>
        <p:txBody>
          <a:bodyPr wrap="none" rtlCol="0">
            <a:spAutoFit/>
          </a:bodyPr>
          <a:lstStyle/>
          <a:p>
            <a:r>
              <a:rPr lang="fr-FR" sz="3600" b="1" dirty="0">
                <a:solidFill>
                  <a:srgbClr val="FF0000"/>
                </a:solidFill>
              </a:rPr>
              <a:t>Faille sénestre vs. dextre</a:t>
            </a:r>
          </a:p>
        </p:txBody>
      </p:sp>
      <p:sp>
        <p:nvSpPr>
          <p:cNvPr id="8" name="ZoneTexte 7">
            <a:extLst>
              <a:ext uri="{FF2B5EF4-FFF2-40B4-BE49-F238E27FC236}">
                <a16:creationId xmlns:a16="http://schemas.microsoft.com/office/drawing/2014/main" id="{67BF549C-E501-48AD-85E7-DC20AA97E972}"/>
              </a:ext>
            </a:extLst>
          </p:cNvPr>
          <p:cNvSpPr txBox="1"/>
          <p:nvPr/>
        </p:nvSpPr>
        <p:spPr>
          <a:xfrm>
            <a:off x="7447811" y="3496897"/>
            <a:ext cx="1576265" cy="369332"/>
          </a:xfrm>
          <a:prstGeom prst="rect">
            <a:avLst/>
          </a:prstGeom>
          <a:noFill/>
        </p:spPr>
        <p:txBody>
          <a:bodyPr wrap="none" rtlCol="0">
            <a:spAutoFit/>
          </a:bodyPr>
          <a:lstStyle/>
          <a:p>
            <a:r>
              <a:rPr lang="fr-FR" dirty="0"/>
              <a:t>Figure: JP Brun</a:t>
            </a:r>
          </a:p>
        </p:txBody>
      </p:sp>
      <p:sp>
        <p:nvSpPr>
          <p:cNvPr id="9" name="ZoneTexte 8">
            <a:extLst>
              <a:ext uri="{FF2B5EF4-FFF2-40B4-BE49-F238E27FC236}">
                <a16:creationId xmlns:a16="http://schemas.microsoft.com/office/drawing/2014/main" id="{0F8FD03D-881D-4878-933C-4A4884F8549C}"/>
              </a:ext>
            </a:extLst>
          </p:cNvPr>
          <p:cNvSpPr txBox="1"/>
          <p:nvPr/>
        </p:nvSpPr>
        <p:spPr>
          <a:xfrm>
            <a:off x="2728276" y="6366464"/>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Tree>
    <p:extLst>
      <p:ext uri="{BB962C8B-B14F-4D97-AF65-F5344CB8AC3E}">
        <p14:creationId xmlns:p14="http://schemas.microsoft.com/office/powerpoint/2010/main" val="228508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99" fill="hold"/>
                                        <p:tgtEl>
                                          <p:spTgt spid="4"/>
                                        </p:tgtEl>
                                      </p:cBhvr>
                                    </p:cmd>
                                  </p:childTnLst>
                                </p:cTn>
                              </p:par>
                            </p:childTnLst>
                          </p:cTn>
                        </p:par>
                        <p:par>
                          <p:cTn id="7" fill="hold">
                            <p:stCondLst>
                              <p:cond delay="8699"/>
                            </p:stCondLst>
                            <p:childTnLst>
                              <p:par>
                                <p:cTn id="8" presetID="1" presetClass="mediacall" presetSubtype="0" fill="hold" nodeType="afterEffect">
                                  <p:stCondLst>
                                    <p:cond delay="0"/>
                                  </p:stCondLst>
                                  <p:childTnLst>
                                    <p:cmd type="call" cmd="playFrom(0.0)">
                                      <p:cBhvr>
                                        <p:cTn id="9" dur="8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5"/>
                                        </p:tgtEl>
                                      </p:cBhvr>
                                    </p:cmd>
                                  </p:childTnLst>
                                </p:cTn>
                              </p:par>
                            </p:childTnLst>
                          </p:cTn>
                        </p:par>
                      </p:childTnLst>
                    </p:cTn>
                  </p:par>
                </p:childTnLst>
              </p:cTn>
              <p:nextCondLst>
                <p:cond evt="onClick" delay="0">
                  <p:tgtEl>
                    <p:spTgt spid="5"/>
                  </p:tgtEl>
                </p:cond>
              </p:nextCondLst>
            </p:seq>
            <p:video>
              <p:cMediaNode vol="80000">
                <p:cTn id="20" repeatCount="indefinite" fill="hold" display="0">
                  <p:stCondLst>
                    <p:cond delay="indefinite"/>
                  </p:stCondLst>
                </p:cTn>
                <p:tgtEl>
                  <p:spTgt spid="4"/>
                </p:tgtEl>
              </p:cMediaNode>
            </p:video>
            <p:video>
              <p:cMediaNode vol="80000">
                <p:cTn id="21" repeatCount="indefinite"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a:extLst>
              <a:ext uri="{FF2B5EF4-FFF2-40B4-BE49-F238E27FC236}">
                <a16:creationId xmlns:a16="http://schemas.microsoft.com/office/drawing/2014/main" id="{397D68E9-C142-4A21-85D8-842B711A3661}"/>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sp>
        <p:nvSpPr>
          <p:cNvPr id="24" name="ZoneTexte 23">
            <a:extLst>
              <a:ext uri="{FF2B5EF4-FFF2-40B4-BE49-F238E27FC236}">
                <a16:creationId xmlns:a16="http://schemas.microsoft.com/office/drawing/2014/main" id="{898F874C-8D3C-4D07-AE79-70421F0E85A8}"/>
              </a:ext>
            </a:extLst>
          </p:cNvPr>
          <p:cNvSpPr txBox="1"/>
          <p:nvPr/>
        </p:nvSpPr>
        <p:spPr>
          <a:xfrm>
            <a:off x="2710496" y="945333"/>
            <a:ext cx="3538661" cy="646331"/>
          </a:xfrm>
          <a:prstGeom prst="rect">
            <a:avLst/>
          </a:prstGeom>
          <a:noFill/>
        </p:spPr>
        <p:txBody>
          <a:bodyPr wrap="none" rtlCol="0">
            <a:spAutoFit/>
          </a:bodyPr>
          <a:lstStyle/>
          <a:p>
            <a:r>
              <a:rPr lang="fr-FR" sz="3600" b="1" dirty="0">
                <a:solidFill>
                  <a:srgbClr val="FF0000"/>
                </a:solidFill>
              </a:rPr>
              <a:t>Faille de transfert</a:t>
            </a:r>
          </a:p>
        </p:txBody>
      </p:sp>
      <p:sp>
        <p:nvSpPr>
          <p:cNvPr id="4" name="ZoneTexte 3">
            <a:extLst>
              <a:ext uri="{FF2B5EF4-FFF2-40B4-BE49-F238E27FC236}">
                <a16:creationId xmlns:a16="http://schemas.microsoft.com/office/drawing/2014/main" id="{29A2229B-05CC-4220-BE40-D2F0A2A8E9A9}"/>
              </a:ext>
            </a:extLst>
          </p:cNvPr>
          <p:cNvSpPr txBox="1"/>
          <p:nvPr/>
        </p:nvSpPr>
        <p:spPr>
          <a:xfrm>
            <a:off x="411480" y="1591664"/>
            <a:ext cx="8456295" cy="830997"/>
          </a:xfrm>
          <a:prstGeom prst="rect">
            <a:avLst/>
          </a:prstGeom>
          <a:noFill/>
        </p:spPr>
        <p:txBody>
          <a:bodyPr wrap="square" rtlCol="0">
            <a:spAutoFit/>
          </a:bodyPr>
          <a:lstStyle/>
          <a:p>
            <a:r>
              <a:rPr lang="fr-FR" sz="2400" dirty="0"/>
              <a:t>Faille </a:t>
            </a:r>
            <a:r>
              <a:rPr lang="fr-FR" sz="2400" dirty="0" err="1"/>
              <a:t>décrochante</a:t>
            </a:r>
            <a:r>
              <a:rPr lang="fr-FR" sz="2400" dirty="0"/>
              <a:t> qui permet de transférer le déplacement depuis une structure (autre faille, fracture…) vers une autre.</a:t>
            </a:r>
          </a:p>
        </p:txBody>
      </p:sp>
      <p:pic>
        <p:nvPicPr>
          <p:cNvPr id="11" name="transfer_normal">
            <a:hlinkClick r:id="" action="ppaction://media"/>
            <a:extLst>
              <a:ext uri="{FF2B5EF4-FFF2-40B4-BE49-F238E27FC236}">
                <a16:creationId xmlns:a16="http://schemas.microsoft.com/office/drawing/2014/main" id="{FB595621-F9B3-4B6E-90DA-A35D75F71F2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1041" t="50000" r="33860" b="14278"/>
          <a:stretch/>
        </p:blipFill>
        <p:spPr>
          <a:xfrm>
            <a:off x="467676" y="2852785"/>
            <a:ext cx="5057775" cy="2895590"/>
          </a:xfrm>
          <a:prstGeom prst="rect">
            <a:avLst/>
          </a:prstGeom>
        </p:spPr>
      </p:pic>
      <p:pic>
        <p:nvPicPr>
          <p:cNvPr id="13" name="transfer_reverse">
            <a:hlinkClick r:id="" action="ppaction://media"/>
            <a:extLst>
              <a:ext uri="{FF2B5EF4-FFF2-40B4-BE49-F238E27FC236}">
                <a16:creationId xmlns:a16="http://schemas.microsoft.com/office/drawing/2014/main" id="{B9B47474-1D0B-49F1-B51A-FB659764EBCD}"/>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srcRect l="38021" t="38797" r="27812" b="30000"/>
          <a:stretch/>
        </p:blipFill>
        <p:spPr>
          <a:xfrm>
            <a:off x="4358905" y="2724150"/>
            <a:ext cx="5173162" cy="2657475"/>
          </a:xfrm>
          <a:prstGeom prst="rect">
            <a:avLst/>
          </a:prstGeom>
        </p:spPr>
      </p:pic>
      <p:sp>
        <p:nvSpPr>
          <p:cNvPr id="27" name="ZoneTexte 26">
            <a:extLst>
              <a:ext uri="{FF2B5EF4-FFF2-40B4-BE49-F238E27FC236}">
                <a16:creationId xmlns:a16="http://schemas.microsoft.com/office/drawing/2014/main" id="{845651C4-6CB0-4409-9221-414AEEFFAF91}"/>
              </a:ext>
            </a:extLst>
          </p:cNvPr>
          <p:cNvSpPr txBox="1"/>
          <p:nvPr/>
        </p:nvSpPr>
        <p:spPr>
          <a:xfrm>
            <a:off x="5440629" y="5353050"/>
            <a:ext cx="3235695" cy="1200329"/>
          </a:xfrm>
          <a:prstGeom prst="rect">
            <a:avLst/>
          </a:prstGeom>
          <a:noFill/>
        </p:spPr>
        <p:txBody>
          <a:bodyPr wrap="square" rtlCol="0">
            <a:spAutoFit/>
          </a:bodyPr>
          <a:lstStyle/>
          <a:p>
            <a:r>
              <a:rPr lang="fr-FR" sz="2400" dirty="0"/>
              <a:t>NB: on parle aussi rampe latérale dans ce cas là</a:t>
            </a:r>
          </a:p>
        </p:txBody>
      </p:sp>
      <p:sp>
        <p:nvSpPr>
          <p:cNvPr id="28" name="ZoneTexte 27">
            <a:extLst>
              <a:ext uri="{FF2B5EF4-FFF2-40B4-BE49-F238E27FC236}">
                <a16:creationId xmlns:a16="http://schemas.microsoft.com/office/drawing/2014/main" id="{68E3F305-1C7C-4500-828B-CD501444F3F8}"/>
              </a:ext>
            </a:extLst>
          </p:cNvPr>
          <p:cNvSpPr txBox="1"/>
          <p:nvPr/>
        </p:nvSpPr>
        <p:spPr>
          <a:xfrm>
            <a:off x="467676" y="6197600"/>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Tree>
    <p:extLst>
      <p:ext uri="{BB962C8B-B14F-4D97-AF65-F5344CB8AC3E}">
        <p14:creationId xmlns:p14="http://schemas.microsoft.com/office/powerpoint/2010/main" val="111243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56" fill="hold"/>
                                        <p:tgtEl>
                                          <p:spTgt spid="11"/>
                                        </p:tgtEl>
                                      </p:cBhvr>
                                    </p:cmd>
                                  </p:childTnLst>
                                </p:cTn>
                              </p:par>
                            </p:childTnLst>
                          </p:cTn>
                        </p:par>
                        <p:par>
                          <p:cTn id="7" fill="hold">
                            <p:stCondLst>
                              <p:cond delay="4956"/>
                            </p:stCondLst>
                            <p:childTnLst>
                              <p:par>
                                <p:cTn id="8" presetID="1" presetClass="mediacall" presetSubtype="0" fill="hold" nodeType="afterEffect">
                                  <p:stCondLst>
                                    <p:cond delay="0"/>
                                  </p:stCondLst>
                                  <p:childTnLst>
                                    <p:cmd type="call" cmd="playFrom(0.0)">
                                      <p:cBhvr>
                                        <p:cTn id="9" dur="5888"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11"/>
                </p:tgtEl>
              </p:cMediaNode>
            </p:video>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11"/>
                                        </p:tgtEl>
                                      </p:cBhvr>
                                    </p:cmd>
                                  </p:childTnLst>
                                </p:cTn>
                              </p:par>
                            </p:childTnLst>
                          </p:cTn>
                        </p:par>
                      </p:childTnLst>
                    </p:cTn>
                  </p:par>
                </p:childTnLst>
              </p:cTn>
              <p:nextCondLst>
                <p:cond evt="onClick" delay="0">
                  <p:tgtEl>
                    <p:spTgt spid="11"/>
                  </p:tgtEl>
                </p:cond>
              </p:nextCondLst>
            </p:seq>
            <p:video>
              <p:cMediaNode vol="80000">
                <p:cTn id="16" repeatCount="indefinite" fill="hold" display="0">
                  <p:stCondLst>
                    <p:cond delay="indefinite"/>
                  </p:stCondLst>
                </p:cTn>
                <p:tgtEl>
                  <p:spTgt spid="13"/>
                </p:tgtEl>
              </p:cMediaNode>
            </p:video>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041E12-4845-4C62-9D44-666EBA61BD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76" y="3356182"/>
            <a:ext cx="1972796" cy="175395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2A607358-889A-4084-8CCF-01CFE8BF1395}"/>
              </a:ext>
            </a:extLst>
          </p:cNvPr>
          <p:cNvSpPr txBox="1"/>
          <p:nvPr/>
        </p:nvSpPr>
        <p:spPr>
          <a:xfrm>
            <a:off x="412960" y="4926320"/>
            <a:ext cx="8731045" cy="1477328"/>
          </a:xfrm>
          <a:prstGeom prst="rect">
            <a:avLst/>
          </a:prstGeom>
          <a:noFill/>
        </p:spPr>
        <p:txBody>
          <a:bodyPr wrap="square" rtlCol="0">
            <a:spAutoFit/>
          </a:bodyPr>
          <a:lstStyle/>
          <a:p>
            <a:r>
              <a:rPr lang="fr-FR" b="1" u="sng" dirty="0"/>
              <a:t>Plus précisément: </a:t>
            </a:r>
            <a:r>
              <a:rPr lang="fr-FR" dirty="0"/>
              <a:t>Le terme de faille transformante a été proposé en 1965 par John </a:t>
            </a:r>
            <a:r>
              <a:rPr lang="fr-FR" dirty="0" err="1"/>
              <a:t>Tuzo</a:t>
            </a:r>
            <a:r>
              <a:rPr lang="fr-FR" dirty="0"/>
              <a:t> Wilson dans un article de la revue Nature. Il applique ce terme à toutes les failles </a:t>
            </a:r>
            <a:r>
              <a:rPr lang="fr-FR" dirty="0" err="1"/>
              <a:t>décrochantes</a:t>
            </a:r>
            <a:r>
              <a:rPr lang="fr-FR" dirty="0"/>
              <a:t>  reliant deux autres types de structure (deux segments de dorsales, une dorsale et un arc insulaire, etc.), donc au niveau desquelles "le mouvement s'arrête soudainement ou change de forme et de direction" (Wilson, 1965).</a:t>
            </a:r>
          </a:p>
        </p:txBody>
      </p:sp>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pic>
        <p:nvPicPr>
          <p:cNvPr id="11" name="Picture 2" descr="Qui doit écrire les articles sur un blog entreprise ? par Hubert Senant -  BDM">
            <a:extLst>
              <a:ext uri="{FF2B5EF4-FFF2-40B4-BE49-F238E27FC236}">
                <a16:creationId xmlns:a16="http://schemas.microsoft.com/office/drawing/2014/main" id="{7A2CCC2A-7A46-403B-9E1F-CBD37ABCCD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675" y="1623918"/>
            <a:ext cx="2538622" cy="1753957"/>
          </a:xfrm>
          <a:prstGeom prst="rect">
            <a:avLst/>
          </a:prstGeom>
          <a:noFill/>
          <a:extLst>
            <a:ext uri="{909E8E84-426E-40DD-AFC4-6F175D3DCCD1}">
              <a14:hiddenFill xmlns:a14="http://schemas.microsoft.com/office/drawing/2010/main">
                <a:solidFill>
                  <a:srgbClr val="FFFFFF"/>
                </a:solidFill>
              </a14:hiddenFill>
            </a:ext>
          </a:extLst>
        </p:spPr>
      </p:pic>
      <p:sp>
        <p:nvSpPr>
          <p:cNvPr id="4" name="Forme libre : forme 3">
            <a:extLst>
              <a:ext uri="{FF2B5EF4-FFF2-40B4-BE49-F238E27FC236}">
                <a16:creationId xmlns:a16="http://schemas.microsoft.com/office/drawing/2014/main" id="{BCA43575-A37C-4C10-870D-6DE2A2791B2B}"/>
              </a:ext>
            </a:extLst>
          </p:cNvPr>
          <p:cNvSpPr/>
          <p:nvPr/>
        </p:nvSpPr>
        <p:spPr>
          <a:xfrm>
            <a:off x="1981198" y="1318260"/>
            <a:ext cx="800102" cy="723900"/>
          </a:xfrm>
          <a:custGeom>
            <a:avLst/>
            <a:gdLst>
              <a:gd name="connsiteX0" fmla="*/ 114302 w 800102"/>
              <a:gd name="connsiteY0" fmla="*/ 38100 h 723900"/>
              <a:gd name="connsiteX1" fmla="*/ 7622 w 800102"/>
              <a:gd name="connsiteY1" fmla="*/ 457200 h 723900"/>
              <a:gd name="connsiteX2" fmla="*/ 38102 w 800102"/>
              <a:gd name="connsiteY2" fmla="*/ 525780 h 723900"/>
              <a:gd name="connsiteX3" fmla="*/ 68582 w 800102"/>
              <a:gd name="connsiteY3" fmla="*/ 563880 h 723900"/>
              <a:gd name="connsiteX4" fmla="*/ 106682 w 800102"/>
              <a:gd name="connsiteY4" fmla="*/ 609600 h 723900"/>
              <a:gd name="connsiteX5" fmla="*/ 129542 w 800102"/>
              <a:gd name="connsiteY5" fmla="*/ 624840 h 723900"/>
              <a:gd name="connsiteX6" fmla="*/ 175262 w 800102"/>
              <a:gd name="connsiteY6" fmla="*/ 670560 h 723900"/>
              <a:gd name="connsiteX7" fmla="*/ 198122 w 800102"/>
              <a:gd name="connsiteY7" fmla="*/ 693420 h 723900"/>
              <a:gd name="connsiteX8" fmla="*/ 220982 w 800102"/>
              <a:gd name="connsiteY8" fmla="*/ 701040 h 723900"/>
              <a:gd name="connsiteX9" fmla="*/ 243842 w 800102"/>
              <a:gd name="connsiteY9" fmla="*/ 716280 h 723900"/>
              <a:gd name="connsiteX10" fmla="*/ 289562 w 800102"/>
              <a:gd name="connsiteY10" fmla="*/ 723900 h 723900"/>
              <a:gd name="connsiteX11" fmla="*/ 502922 w 800102"/>
              <a:gd name="connsiteY11" fmla="*/ 716280 h 723900"/>
              <a:gd name="connsiteX12" fmla="*/ 525782 w 800102"/>
              <a:gd name="connsiteY12" fmla="*/ 708660 h 723900"/>
              <a:gd name="connsiteX13" fmla="*/ 579122 w 800102"/>
              <a:gd name="connsiteY13" fmla="*/ 693420 h 723900"/>
              <a:gd name="connsiteX14" fmla="*/ 609602 w 800102"/>
              <a:gd name="connsiteY14" fmla="*/ 685800 h 723900"/>
              <a:gd name="connsiteX15" fmla="*/ 655322 w 800102"/>
              <a:gd name="connsiteY15" fmla="*/ 662940 h 723900"/>
              <a:gd name="connsiteX16" fmla="*/ 723902 w 800102"/>
              <a:gd name="connsiteY16" fmla="*/ 624840 h 723900"/>
              <a:gd name="connsiteX17" fmla="*/ 746762 w 800102"/>
              <a:gd name="connsiteY17" fmla="*/ 609600 h 723900"/>
              <a:gd name="connsiteX18" fmla="*/ 769622 w 800102"/>
              <a:gd name="connsiteY18" fmla="*/ 563880 h 723900"/>
              <a:gd name="connsiteX19" fmla="*/ 784862 w 800102"/>
              <a:gd name="connsiteY19" fmla="*/ 518160 h 723900"/>
              <a:gd name="connsiteX20" fmla="*/ 800102 w 800102"/>
              <a:gd name="connsiteY20" fmla="*/ 457200 h 723900"/>
              <a:gd name="connsiteX21" fmla="*/ 792482 w 800102"/>
              <a:gd name="connsiteY21" fmla="*/ 220980 h 723900"/>
              <a:gd name="connsiteX22" fmla="*/ 769622 w 800102"/>
              <a:gd name="connsiteY22" fmla="*/ 198120 h 723900"/>
              <a:gd name="connsiteX23" fmla="*/ 762002 w 800102"/>
              <a:gd name="connsiteY23" fmla="*/ 175260 h 723900"/>
              <a:gd name="connsiteX24" fmla="*/ 708662 w 800102"/>
              <a:gd name="connsiteY24" fmla="*/ 129540 h 723900"/>
              <a:gd name="connsiteX25" fmla="*/ 678182 w 800102"/>
              <a:gd name="connsiteY25" fmla="*/ 91440 h 723900"/>
              <a:gd name="connsiteX26" fmla="*/ 632462 w 800102"/>
              <a:gd name="connsiteY26" fmla="*/ 53340 h 723900"/>
              <a:gd name="connsiteX27" fmla="*/ 609602 w 800102"/>
              <a:gd name="connsiteY27" fmla="*/ 30480 h 723900"/>
              <a:gd name="connsiteX28" fmla="*/ 586742 w 800102"/>
              <a:gd name="connsiteY28" fmla="*/ 22860 h 723900"/>
              <a:gd name="connsiteX29" fmla="*/ 563882 w 800102"/>
              <a:gd name="connsiteY29" fmla="*/ 7620 h 723900"/>
              <a:gd name="connsiteX30" fmla="*/ 518162 w 800102"/>
              <a:gd name="connsiteY30" fmla="*/ 0 h 723900"/>
              <a:gd name="connsiteX31" fmla="*/ 167642 w 800102"/>
              <a:gd name="connsiteY31" fmla="*/ 762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00102" h="723900">
                <a:moveTo>
                  <a:pt x="114302" y="38100"/>
                </a:moveTo>
                <a:cubicBezTo>
                  <a:pt x="43758" y="249733"/>
                  <a:pt x="-22967" y="294057"/>
                  <a:pt x="7622" y="457200"/>
                </a:cubicBezTo>
                <a:cubicBezTo>
                  <a:pt x="19417" y="520108"/>
                  <a:pt x="17566" y="484708"/>
                  <a:pt x="38102" y="525780"/>
                </a:cubicBezTo>
                <a:cubicBezTo>
                  <a:pt x="56505" y="562586"/>
                  <a:pt x="30046" y="538189"/>
                  <a:pt x="68582" y="563880"/>
                </a:cubicBezTo>
                <a:cubicBezTo>
                  <a:pt x="83567" y="586357"/>
                  <a:pt x="84680" y="591265"/>
                  <a:pt x="106682" y="609600"/>
                </a:cubicBezTo>
                <a:cubicBezTo>
                  <a:pt x="113717" y="615463"/>
                  <a:pt x="122697" y="618756"/>
                  <a:pt x="129542" y="624840"/>
                </a:cubicBezTo>
                <a:cubicBezTo>
                  <a:pt x="145651" y="639159"/>
                  <a:pt x="160022" y="655320"/>
                  <a:pt x="175262" y="670560"/>
                </a:cubicBezTo>
                <a:cubicBezTo>
                  <a:pt x="182882" y="678180"/>
                  <a:pt x="187899" y="690012"/>
                  <a:pt x="198122" y="693420"/>
                </a:cubicBezTo>
                <a:cubicBezTo>
                  <a:pt x="205742" y="695960"/>
                  <a:pt x="213798" y="697448"/>
                  <a:pt x="220982" y="701040"/>
                </a:cubicBezTo>
                <a:cubicBezTo>
                  <a:pt x="229173" y="705136"/>
                  <a:pt x="235154" y="713384"/>
                  <a:pt x="243842" y="716280"/>
                </a:cubicBezTo>
                <a:cubicBezTo>
                  <a:pt x="258499" y="721166"/>
                  <a:pt x="274322" y="721360"/>
                  <a:pt x="289562" y="723900"/>
                </a:cubicBezTo>
                <a:cubicBezTo>
                  <a:pt x="360682" y="721360"/>
                  <a:pt x="431904" y="720862"/>
                  <a:pt x="502922" y="716280"/>
                </a:cubicBezTo>
                <a:cubicBezTo>
                  <a:pt x="510938" y="715763"/>
                  <a:pt x="518089" y="710968"/>
                  <a:pt x="525782" y="708660"/>
                </a:cubicBezTo>
                <a:cubicBezTo>
                  <a:pt x="543494" y="703347"/>
                  <a:pt x="561282" y="698285"/>
                  <a:pt x="579122" y="693420"/>
                </a:cubicBezTo>
                <a:cubicBezTo>
                  <a:pt x="589226" y="690664"/>
                  <a:pt x="599532" y="688677"/>
                  <a:pt x="609602" y="685800"/>
                </a:cubicBezTo>
                <a:cubicBezTo>
                  <a:pt x="654293" y="673031"/>
                  <a:pt x="610794" y="685204"/>
                  <a:pt x="655322" y="662940"/>
                </a:cubicBezTo>
                <a:cubicBezTo>
                  <a:pt x="735795" y="622704"/>
                  <a:pt x="579746" y="720944"/>
                  <a:pt x="723902" y="624840"/>
                </a:cubicBezTo>
                <a:lnTo>
                  <a:pt x="746762" y="609600"/>
                </a:lnTo>
                <a:cubicBezTo>
                  <a:pt x="774552" y="526230"/>
                  <a:pt x="730231" y="652510"/>
                  <a:pt x="769622" y="563880"/>
                </a:cubicBezTo>
                <a:cubicBezTo>
                  <a:pt x="776146" y="549200"/>
                  <a:pt x="779782" y="533400"/>
                  <a:pt x="784862" y="518160"/>
                </a:cubicBezTo>
                <a:cubicBezTo>
                  <a:pt x="796578" y="483013"/>
                  <a:pt x="790907" y="503176"/>
                  <a:pt x="800102" y="457200"/>
                </a:cubicBezTo>
                <a:cubicBezTo>
                  <a:pt x="797562" y="378460"/>
                  <a:pt x="801687" y="299221"/>
                  <a:pt x="792482" y="220980"/>
                </a:cubicBezTo>
                <a:cubicBezTo>
                  <a:pt x="791223" y="210278"/>
                  <a:pt x="775600" y="207086"/>
                  <a:pt x="769622" y="198120"/>
                </a:cubicBezTo>
                <a:cubicBezTo>
                  <a:pt x="765167" y="191437"/>
                  <a:pt x="766457" y="181943"/>
                  <a:pt x="762002" y="175260"/>
                </a:cubicBezTo>
                <a:cubicBezTo>
                  <a:pt x="745413" y="150376"/>
                  <a:pt x="729789" y="150667"/>
                  <a:pt x="708662" y="129540"/>
                </a:cubicBezTo>
                <a:cubicBezTo>
                  <a:pt x="697162" y="118040"/>
                  <a:pt x="688892" y="103680"/>
                  <a:pt x="678182" y="91440"/>
                </a:cubicBezTo>
                <a:cubicBezTo>
                  <a:pt x="642220" y="50341"/>
                  <a:pt x="669919" y="84554"/>
                  <a:pt x="632462" y="53340"/>
                </a:cubicBezTo>
                <a:cubicBezTo>
                  <a:pt x="624183" y="46441"/>
                  <a:pt x="618568" y="36458"/>
                  <a:pt x="609602" y="30480"/>
                </a:cubicBezTo>
                <a:cubicBezTo>
                  <a:pt x="602919" y="26025"/>
                  <a:pt x="593926" y="26452"/>
                  <a:pt x="586742" y="22860"/>
                </a:cubicBezTo>
                <a:cubicBezTo>
                  <a:pt x="578551" y="18764"/>
                  <a:pt x="572570" y="10516"/>
                  <a:pt x="563882" y="7620"/>
                </a:cubicBezTo>
                <a:cubicBezTo>
                  <a:pt x="549225" y="2734"/>
                  <a:pt x="533402" y="2540"/>
                  <a:pt x="518162" y="0"/>
                </a:cubicBezTo>
                <a:lnTo>
                  <a:pt x="167642" y="762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0376595-1F59-4EAB-95E6-3D2745E271BE}"/>
              </a:ext>
            </a:extLst>
          </p:cNvPr>
          <p:cNvSpPr txBox="1"/>
          <p:nvPr/>
        </p:nvSpPr>
        <p:spPr>
          <a:xfrm>
            <a:off x="2054102" y="976726"/>
            <a:ext cx="3286943" cy="1200329"/>
          </a:xfrm>
          <a:prstGeom prst="rect">
            <a:avLst/>
          </a:prstGeom>
          <a:solidFill>
            <a:schemeClr val="bg1"/>
          </a:solidFill>
        </p:spPr>
        <p:txBody>
          <a:bodyPr wrap="square" rtlCol="0">
            <a:spAutoFit/>
          </a:bodyPr>
          <a:lstStyle/>
          <a:p>
            <a:r>
              <a:rPr lang="fr-FR" sz="2400" b="1" dirty="0">
                <a:solidFill>
                  <a:srgbClr val="FF0000"/>
                </a:solidFill>
              </a:rPr>
              <a:t>Décrochement</a:t>
            </a:r>
          </a:p>
          <a:p>
            <a:r>
              <a:rPr lang="fr-FR" sz="2400" b="1" dirty="0">
                <a:solidFill>
                  <a:srgbClr val="FF0000"/>
                </a:solidFill>
              </a:rPr>
              <a:t>pas toujours </a:t>
            </a:r>
          </a:p>
          <a:p>
            <a:r>
              <a:rPr lang="fr-FR" sz="2400" b="1" dirty="0">
                <a:solidFill>
                  <a:srgbClr val="FF0000"/>
                </a:solidFill>
              </a:rPr>
              <a:t>transformant!!</a:t>
            </a:r>
          </a:p>
        </p:txBody>
      </p:sp>
      <p:sp>
        <p:nvSpPr>
          <p:cNvPr id="2" name="ZoneTexte 1">
            <a:extLst>
              <a:ext uri="{FF2B5EF4-FFF2-40B4-BE49-F238E27FC236}">
                <a16:creationId xmlns:a16="http://schemas.microsoft.com/office/drawing/2014/main" id="{6ECCBCDF-C445-47E1-AA43-39F73AB21836}"/>
              </a:ext>
            </a:extLst>
          </p:cNvPr>
          <p:cNvSpPr txBox="1"/>
          <p:nvPr/>
        </p:nvSpPr>
        <p:spPr>
          <a:xfrm>
            <a:off x="4481106" y="1689473"/>
            <a:ext cx="3470374" cy="461665"/>
          </a:xfrm>
          <a:prstGeom prst="rect">
            <a:avLst/>
          </a:prstGeom>
          <a:noFill/>
        </p:spPr>
        <p:txBody>
          <a:bodyPr wrap="none" rtlCol="0">
            <a:spAutoFit/>
          </a:bodyPr>
          <a:lstStyle/>
          <a:p>
            <a:r>
              <a:rPr lang="fr-FR" sz="2400" b="1" dirty="0">
                <a:solidFill>
                  <a:srgbClr val="FF0000"/>
                </a:solidFill>
              </a:rPr>
              <a:t>Petit point de vocabulaire</a:t>
            </a:r>
          </a:p>
        </p:txBody>
      </p:sp>
      <p:sp>
        <p:nvSpPr>
          <p:cNvPr id="5" name="ZoneTexte 4">
            <a:extLst>
              <a:ext uri="{FF2B5EF4-FFF2-40B4-BE49-F238E27FC236}">
                <a16:creationId xmlns:a16="http://schemas.microsoft.com/office/drawing/2014/main" id="{BE4A5137-B7DD-4B41-B78B-9DDD0B01292B}"/>
              </a:ext>
            </a:extLst>
          </p:cNvPr>
          <p:cNvSpPr txBox="1"/>
          <p:nvPr/>
        </p:nvSpPr>
        <p:spPr>
          <a:xfrm>
            <a:off x="4478051" y="2176906"/>
            <a:ext cx="4665950" cy="2739211"/>
          </a:xfrm>
          <a:prstGeom prst="rect">
            <a:avLst/>
          </a:prstGeom>
          <a:noFill/>
        </p:spPr>
        <p:txBody>
          <a:bodyPr wrap="square" rtlCol="0">
            <a:spAutoFit/>
          </a:bodyPr>
          <a:lstStyle/>
          <a:p>
            <a:r>
              <a:rPr lang="fr-FR" dirty="0"/>
              <a:t>Vous utilisez très souvent le terme </a:t>
            </a:r>
            <a:r>
              <a:rPr lang="fr-FR" b="1" dirty="0">
                <a:solidFill>
                  <a:srgbClr val="FF0000"/>
                </a:solidFill>
              </a:rPr>
              <a:t>de faille transformante</a:t>
            </a:r>
          </a:p>
          <a:p>
            <a:r>
              <a:rPr lang="fr-FR" dirty="0"/>
              <a:t>pour décrire toute faille </a:t>
            </a:r>
            <a:r>
              <a:rPr lang="fr-FR" dirty="0" err="1"/>
              <a:t>décrochante</a:t>
            </a:r>
            <a:r>
              <a:rPr lang="fr-FR" dirty="0"/>
              <a:t> (pb d’enseignement en prépa??)</a:t>
            </a:r>
          </a:p>
          <a:p>
            <a:endParaRPr lang="fr-FR" dirty="0"/>
          </a:p>
          <a:p>
            <a:r>
              <a:rPr lang="fr-FR" sz="2800" b="1" dirty="0">
                <a:solidFill>
                  <a:srgbClr val="FF0000"/>
                </a:solidFill>
              </a:rPr>
              <a:t>NON !!</a:t>
            </a:r>
          </a:p>
          <a:p>
            <a:endParaRPr lang="fr-FR" dirty="0"/>
          </a:p>
          <a:p>
            <a:r>
              <a:rPr lang="fr-FR" b="1" dirty="0"/>
              <a:t>Une faille transformante est un type particulier de faille </a:t>
            </a:r>
            <a:r>
              <a:rPr lang="fr-FR" b="1" dirty="0" err="1"/>
              <a:t>décrochante</a:t>
            </a:r>
            <a:endParaRPr lang="fr-FR" b="1" dirty="0"/>
          </a:p>
        </p:txBody>
      </p:sp>
      <p:sp>
        <p:nvSpPr>
          <p:cNvPr id="13" name="ZoneTexte 12">
            <a:extLst>
              <a:ext uri="{FF2B5EF4-FFF2-40B4-BE49-F238E27FC236}">
                <a16:creationId xmlns:a16="http://schemas.microsoft.com/office/drawing/2014/main" id="{3730615F-2219-4446-B1CF-2CDDE469FA43}"/>
              </a:ext>
            </a:extLst>
          </p:cNvPr>
          <p:cNvSpPr txBox="1"/>
          <p:nvPr/>
        </p:nvSpPr>
        <p:spPr>
          <a:xfrm>
            <a:off x="4478051"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Tree>
    <p:extLst>
      <p:ext uri="{BB962C8B-B14F-4D97-AF65-F5344CB8AC3E}">
        <p14:creationId xmlns:p14="http://schemas.microsoft.com/office/powerpoint/2010/main" val="1777015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041E12-4845-4C62-9D44-666EBA61BD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10" y="2025214"/>
            <a:ext cx="2251847" cy="200205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E4A5137-B7DD-4B41-B78B-9DDD0B01292B}"/>
              </a:ext>
            </a:extLst>
          </p:cNvPr>
          <p:cNvSpPr txBox="1"/>
          <p:nvPr/>
        </p:nvSpPr>
        <p:spPr>
          <a:xfrm>
            <a:off x="2275895" y="2010577"/>
            <a:ext cx="6730945" cy="2031325"/>
          </a:xfrm>
          <a:prstGeom prst="rect">
            <a:avLst/>
          </a:prstGeom>
          <a:noFill/>
        </p:spPr>
        <p:txBody>
          <a:bodyPr wrap="none" rtlCol="0">
            <a:spAutoFit/>
          </a:bodyPr>
          <a:lstStyle/>
          <a:p>
            <a:r>
              <a:rPr lang="fr-FR" dirty="0"/>
              <a:t>Vous utilisez très souvent le terme </a:t>
            </a:r>
            <a:r>
              <a:rPr lang="fr-FR" b="1" dirty="0">
                <a:solidFill>
                  <a:srgbClr val="FF0000"/>
                </a:solidFill>
              </a:rPr>
              <a:t>de faille transformante</a:t>
            </a:r>
          </a:p>
          <a:p>
            <a:r>
              <a:rPr lang="fr-FR" dirty="0"/>
              <a:t>pour décrire toute faille </a:t>
            </a:r>
            <a:r>
              <a:rPr lang="fr-FR" dirty="0" err="1"/>
              <a:t>décrochante</a:t>
            </a:r>
            <a:r>
              <a:rPr lang="fr-FR" dirty="0"/>
              <a:t> (pb d’enseignement en prépa??)</a:t>
            </a:r>
          </a:p>
          <a:p>
            <a:endParaRPr lang="fr-FR" dirty="0"/>
          </a:p>
          <a:p>
            <a:r>
              <a:rPr lang="fr-FR" b="1" dirty="0">
                <a:solidFill>
                  <a:srgbClr val="FF0000"/>
                </a:solidFill>
              </a:rPr>
              <a:t>NON !!</a:t>
            </a:r>
          </a:p>
          <a:p>
            <a:endParaRPr lang="fr-FR" dirty="0"/>
          </a:p>
          <a:p>
            <a:r>
              <a:rPr lang="fr-FR" dirty="0"/>
              <a:t>Une faille transformante </a:t>
            </a:r>
            <a:r>
              <a:rPr lang="fr-FR" b="1" dirty="0">
                <a:solidFill>
                  <a:srgbClr val="FF0000"/>
                </a:solidFill>
              </a:rPr>
              <a:t>est un type particulier de faille </a:t>
            </a:r>
            <a:r>
              <a:rPr lang="fr-FR" b="1" dirty="0" err="1">
                <a:solidFill>
                  <a:srgbClr val="FF0000"/>
                </a:solidFill>
              </a:rPr>
              <a:t>décrochante</a:t>
            </a:r>
            <a:endParaRPr lang="fr-FR" b="1" dirty="0">
              <a:solidFill>
                <a:srgbClr val="FF0000"/>
              </a:solidFill>
            </a:endParaRPr>
          </a:p>
          <a:p>
            <a:endParaRPr lang="fr-FR" dirty="0"/>
          </a:p>
        </p:txBody>
      </p:sp>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pic>
        <p:nvPicPr>
          <p:cNvPr id="4" name="Image 3">
            <a:extLst>
              <a:ext uri="{FF2B5EF4-FFF2-40B4-BE49-F238E27FC236}">
                <a16:creationId xmlns:a16="http://schemas.microsoft.com/office/drawing/2014/main" id="{60482989-20FF-47F3-B7DD-24F50E46FE1E}"/>
              </a:ext>
            </a:extLst>
          </p:cNvPr>
          <p:cNvPicPr>
            <a:picLocks noChangeAspect="1"/>
          </p:cNvPicPr>
          <p:nvPr/>
        </p:nvPicPr>
        <p:blipFill>
          <a:blip r:embed="rId3"/>
          <a:stretch>
            <a:fillRect/>
          </a:stretch>
        </p:blipFill>
        <p:spPr>
          <a:xfrm>
            <a:off x="0" y="1688657"/>
            <a:ext cx="9144000" cy="4933657"/>
          </a:xfrm>
          <a:prstGeom prst="rect">
            <a:avLst/>
          </a:prstGeom>
        </p:spPr>
      </p:pic>
      <p:sp>
        <p:nvSpPr>
          <p:cNvPr id="7" name="ZoneTexte 6">
            <a:extLst>
              <a:ext uri="{FF2B5EF4-FFF2-40B4-BE49-F238E27FC236}">
                <a16:creationId xmlns:a16="http://schemas.microsoft.com/office/drawing/2014/main" id="{54FBCA8F-7058-4A4F-93BD-9EF31F6AB24C}"/>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Tree>
    <p:extLst>
      <p:ext uri="{BB962C8B-B14F-4D97-AF65-F5344CB8AC3E}">
        <p14:creationId xmlns:p14="http://schemas.microsoft.com/office/powerpoint/2010/main" val="2428107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B2106969-F053-4184-8A3C-F34A90126109}"/>
              </a:ext>
            </a:extLst>
          </p:cNvPr>
          <p:cNvPicPr>
            <a:picLocks noChangeAspect="1"/>
          </p:cNvPicPr>
          <p:nvPr/>
        </p:nvPicPr>
        <p:blipFill>
          <a:blip r:embed="rId2"/>
          <a:stretch>
            <a:fillRect/>
          </a:stretch>
        </p:blipFill>
        <p:spPr>
          <a:xfrm>
            <a:off x="552262" y="1563598"/>
            <a:ext cx="8039476" cy="5023076"/>
          </a:xfrm>
          <a:prstGeom prst="rect">
            <a:avLst/>
          </a:prstGeom>
        </p:spPr>
      </p:pic>
      <p:sp>
        <p:nvSpPr>
          <p:cNvPr id="5" name="ZoneTexte 4">
            <a:extLst>
              <a:ext uri="{FF2B5EF4-FFF2-40B4-BE49-F238E27FC236}">
                <a16:creationId xmlns:a16="http://schemas.microsoft.com/office/drawing/2014/main" id="{3A1504B4-3358-4241-8E47-1C75B719876B}"/>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
        <p:nvSpPr>
          <p:cNvPr id="3" name="Forme libre : forme 2">
            <a:extLst>
              <a:ext uri="{FF2B5EF4-FFF2-40B4-BE49-F238E27FC236}">
                <a16:creationId xmlns:a16="http://schemas.microsoft.com/office/drawing/2014/main" id="{35433C89-620B-4A8D-A596-8D4EFE52BF0A}"/>
              </a:ext>
            </a:extLst>
          </p:cNvPr>
          <p:cNvSpPr/>
          <p:nvPr/>
        </p:nvSpPr>
        <p:spPr>
          <a:xfrm>
            <a:off x="6946900" y="5524500"/>
            <a:ext cx="1181100" cy="901700"/>
          </a:xfrm>
          <a:custGeom>
            <a:avLst/>
            <a:gdLst>
              <a:gd name="connsiteX0" fmla="*/ 25400 w 1181100"/>
              <a:gd name="connsiteY0" fmla="*/ 0 h 901700"/>
              <a:gd name="connsiteX1" fmla="*/ 25400 w 1181100"/>
              <a:gd name="connsiteY1" fmla="*/ 0 h 901700"/>
              <a:gd name="connsiteX2" fmla="*/ 139700 w 1181100"/>
              <a:gd name="connsiteY2" fmla="*/ 12700 h 901700"/>
              <a:gd name="connsiteX3" fmla="*/ 190500 w 1181100"/>
              <a:gd name="connsiteY3" fmla="*/ 25400 h 901700"/>
              <a:gd name="connsiteX4" fmla="*/ 342900 w 1181100"/>
              <a:gd name="connsiteY4" fmla="*/ 50800 h 901700"/>
              <a:gd name="connsiteX5" fmla="*/ 520700 w 1181100"/>
              <a:gd name="connsiteY5" fmla="*/ 88900 h 901700"/>
              <a:gd name="connsiteX6" fmla="*/ 558800 w 1181100"/>
              <a:gd name="connsiteY6" fmla="*/ 101600 h 901700"/>
              <a:gd name="connsiteX7" fmla="*/ 749300 w 1181100"/>
              <a:gd name="connsiteY7" fmla="*/ 139700 h 901700"/>
              <a:gd name="connsiteX8" fmla="*/ 850900 w 1181100"/>
              <a:gd name="connsiteY8" fmla="*/ 165100 h 901700"/>
              <a:gd name="connsiteX9" fmla="*/ 939800 w 1181100"/>
              <a:gd name="connsiteY9" fmla="*/ 203200 h 901700"/>
              <a:gd name="connsiteX10" fmla="*/ 990600 w 1181100"/>
              <a:gd name="connsiteY10" fmla="*/ 215900 h 901700"/>
              <a:gd name="connsiteX11" fmla="*/ 1054100 w 1181100"/>
              <a:gd name="connsiteY11" fmla="*/ 279400 h 901700"/>
              <a:gd name="connsiteX12" fmla="*/ 1079500 w 1181100"/>
              <a:gd name="connsiteY12" fmla="*/ 317500 h 901700"/>
              <a:gd name="connsiteX13" fmla="*/ 1117600 w 1181100"/>
              <a:gd name="connsiteY13" fmla="*/ 368300 h 901700"/>
              <a:gd name="connsiteX14" fmla="*/ 1181100 w 1181100"/>
              <a:gd name="connsiteY14" fmla="*/ 457200 h 901700"/>
              <a:gd name="connsiteX15" fmla="*/ 1168400 w 1181100"/>
              <a:gd name="connsiteY15" fmla="*/ 800100 h 901700"/>
              <a:gd name="connsiteX16" fmla="*/ 1130300 w 1181100"/>
              <a:gd name="connsiteY16" fmla="*/ 838200 h 901700"/>
              <a:gd name="connsiteX17" fmla="*/ 1003300 w 1181100"/>
              <a:gd name="connsiteY17" fmla="*/ 901700 h 901700"/>
              <a:gd name="connsiteX18" fmla="*/ 533400 w 1181100"/>
              <a:gd name="connsiteY18" fmla="*/ 889000 h 901700"/>
              <a:gd name="connsiteX19" fmla="*/ 457200 w 1181100"/>
              <a:gd name="connsiteY19" fmla="*/ 876300 h 901700"/>
              <a:gd name="connsiteX20" fmla="*/ 381000 w 1181100"/>
              <a:gd name="connsiteY20" fmla="*/ 825500 h 901700"/>
              <a:gd name="connsiteX21" fmla="*/ 292100 w 1181100"/>
              <a:gd name="connsiteY21" fmla="*/ 762000 h 901700"/>
              <a:gd name="connsiteX22" fmla="*/ 228600 w 1181100"/>
              <a:gd name="connsiteY22" fmla="*/ 673100 h 901700"/>
              <a:gd name="connsiteX23" fmla="*/ 215900 w 1181100"/>
              <a:gd name="connsiteY23" fmla="*/ 635000 h 901700"/>
              <a:gd name="connsiteX24" fmla="*/ 165100 w 1181100"/>
              <a:gd name="connsiteY24" fmla="*/ 584200 h 901700"/>
              <a:gd name="connsiteX25" fmla="*/ 127000 w 1181100"/>
              <a:gd name="connsiteY25" fmla="*/ 508000 h 901700"/>
              <a:gd name="connsiteX26" fmla="*/ 114300 w 1181100"/>
              <a:gd name="connsiteY26" fmla="*/ 469900 h 901700"/>
              <a:gd name="connsiteX27" fmla="*/ 63500 w 1181100"/>
              <a:gd name="connsiteY27" fmla="*/ 368300 h 901700"/>
              <a:gd name="connsiteX28" fmla="*/ 50800 w 1181100"/>
              <a:gd name="connsiteY28" fmla="*/ 279400 h 901700"/>
              <a:gd name="connsiteX29" fmla="*/ 25400 w 1181100"/>
              <a:gd name="connsiteY29" fmla="*/ 241300 h 901700"/>
              <a:gd name="connsiteX30" fmla="*/ 12700 w 1181100"/>
              <a:gd name="connsiteY30" fmla="*/ 177800 h 901700"/>
              <a:gd name="connsiteX31" fmla="*/ 0 w 1181100"/>
              <a:gd name="connsiteY31" fmla="*/ 127000 h 901700"/>
              <a:gd name="connsiteX32" fmla="*/ 25400 w 1181100"/>
              <a:gd name="connsiteY32" fmla="*/ 0 h 90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181100" h="901700">
                <a:moveTo>
                  <a:pt x="25400" y="0"/>
                </a:moveTo>
                <a:lnTo>
                  <a:pt x="25400" y="0"/>
                </a:lnTo>
                <a:cubicBezTo>
                  <a:pt x="63500" y="4233"/>
                  <a:pt x="101811" y="6871"/>
                  <a:pt x="139700" y="12700"/>
                </a:cubicBezTo>
                <a:cubicBezTo>
                  <a:pt x="156952" y="15354"/>
                  <a:pt x="173327" y="22278"/>
                  <a:pt x="190500" y="25400"/>
                </a:cubicBezTo>
                <a:cubicBezTo>
                  <a:pt x="245016" y="35312"/>
                  <a:pt x="290251" y="36441"/>
                  <a:pt x="342900" y="50800"/>
                </a:cubicBezTo>
                <a:cubicBezTo>
                  <a:pt x="496024" y="92561"/>
                  <a:pt x="335749" y="65781"/>
                  <a:pt x="520700" y="88900"/>
                </a:cubicBezTo>
                <a:cubicBezTo>
                  <a:pt x="533400" y="93133"/>
                  <a:pt x="545732" y="98696"/>
                  <a:pt x="558800" y="101600"/>
                </a:cubicBezTo>
                <a:cubicBezTo>
                  <a:pt x="622015" y="115648"/>
                  <a:pt x="687866" y="119222"/>
                  <a:pt x="749300" y="139700"/>
                </a:cubicBezTo>
                <a:cubicBezTo>
                  <a:pt x="836391" y="168730"/>
                  <a:pt x="728297" y="134449"/>
                  <a:pt x="850900" y="165100"/>
                </a:cubicBezTo>
                <a:cubicBezTo>
                  <a:pt x="913975" y="180869"/>
                  <a:pt x="867107" y="175940"/>
                  <a:pt x="939800" y="203200"/>
                </a:cubicBezTo>
                <a:cubicBezTo>
                  <a:pt x="956143" y="209329"/>
                  <a:pt x="973667" y="211667"/>
                  <a:pt x="990600" y="215900"/>
                </a:cubicBezTo>
                <a:cubicBezTo>
                  <a:pt x="1058333" y="317500"/>
                  <a:pt x="969433" y="194733"/>
                  <a:pt x="1054100" y="279400"/>
                </a:cubicBezTo>
                <a:cubicBezTo>
                  <a:pt x="1064893" y="290193"/>
                  <a:pt x="1070628" y="305080"/>
                  <a:pt x="1079500" y="317500"/>
                </a:cubicBezTo>
                <a:cubicBezTo>
                  <a:pt x="1091803" y="334724"/>
                  <a:pt x="1103825" y="352229"/>
                  <a:pt x="1117600" y="368300"/>
                </a:cubicBezTo>
                <a:cubicBezTo>
                  <a:pt x="1179384" y="440382"/>
                  <a:pt x="1136813" y="368627"/>
                  <a:pt x="1181100" y="457200"/>
                </a:cubicBezTo>
                <a:cubicBezTo>
                  <a:pt x="1176867" y="571500"/>
                  <a:pt x="1183517" y="686725"/>
                  <a:pt x="1168400" y="800100"/>
                </a:cubicBezTo>
                <a:cubicBezTo>
                  <a:pt x="1166026" y="817903"/>
                  <a:pt x="1144477" y="827173"/>
                  <a:pt x="1130300" y="838200"/>
                </a:cubicBezTo>
                <a:cubicBezTo>
                  <a:pt x="1058677" y="893907"/>
                  <a:pt x="1072795" y="884326"/>
                  <a:pt x="1003300" y="901700"/>
                </a:cubicBezTo>
                <a:lnTo>
                  <a:pt x="533400" y="889000"/>
                </a:lnTo>
                <a:cubicBezTo>
                  <a:pt x="507677" y="887804"/>
                  <a:pt x="480970" y="886204"/>
                  <a:pt x="457200" y="876300"/>
                </a:cubicBezTo>
                <a:cubicBezTo>
                  <a:pt x="429021" y="864559"/>
                  <a:pt x="406400" y="842433"/>
                  <a:pt x="381000" y="825500"/>
                </a:cubicBezTo>
                <a:cubicBezTo>
                  <a:pt x="325288" y="788359"/>
                  <a:pt x="355111" y="809258"/>
                  <a:pt x="292100" y="762000"/>
                </a:cubicBezTo>
                <a:cubicBezTo>
                  <a:pt x="204396" y="586592"/>
                  <a:pt x="331574" y="827561"/>
                  <a:pt x="228600" y="673100"/>
                </a:cubicBezTo>
                <a:cubicBezTo>
                  <a:pt x="221174" y="661961"/>
                  <a:pt x="223681" y="645893"/>
                  <a:pt x="215900" y="635000"/>
                </a:cubicBezTo>
                <a:cubicBezTo>
                  <a:pt x="201981" y="615513"/>
                  <a:pt x="182033" y="601133"/>
                  <a:pt x="165100" y="584200"/>
                </a:cubicBezTo>
                <a:cubicBezTo>
                  <a:pt x="133178" y="488435"/>
                  <a:pt x="176239" y="606477"/>
                  <a:pt x="127000" y="508000"/>
                </a:cubicBezTo>
                <a:cubicBezTo>
                  <a:pt x="121013" y="496026"/>
                  <a:pt x="119840" y="482087"/>
                  <a:pt x="114300" y="469900"/>
                </a:cubicBezTo>
                <a:cubicBezTo>
                  <a:pt x="98632" y="435430"/>
                  <a:pt x="63500" y="368300"/>
                  <a:pt x="63500" y="368300"/>
                </a:cubicBezTo>
                <a:cubicBezTo>
                  <a:pt x="59267" y="338667"/>
                  <a:pt x="59402" y="308072"/>
                  <a:pt x="50800" y="279400"/>
                </a:cubicBezTo>
                <a:cubicBezTo>
                  <a:pt x="46414" y="264780"/>
                  <a:pt x="30759" y="255592"/>
                  <a:pt x="25400" y="241300"/>
                </a:cubicBezTo>
                <a:cubicBezTo>
                  <a:pt x="17821" y="221089"/>
                  <a:pt x="17383" y="198872"/>
                  <a:pt x="12700" y="177800"/>
                </a:cubicBezTo>
                <a:cubicBezTo>
                  <a:pt x="8914" y="160761"/>
                  <a:pt x="4233" y="143933"/>
                  <a:pt x="0" y="127000"/>
                </a:cubicBezTo>
                <a:lnTo>
                  <a:pt x="2540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AEE6B228-0248-468C-A452-160E94F6DDEE}"/>
              </a:ext>
            </a:extLst>
          </p:cNvPr>
          <p:cNvSpPr txBox="1"/>
          <p:nvPr/>
        </p:nvSpPr>
        <p:spPr>
          <a:xfrm>
            <a:off x="6483162" y="6217342"/>
            <a:ext cx="1576265" cy="369332"/>
          </a:xfrm>
          <a:prstGeom prst="rect">
            <a:avLst/>
          </a:prstGeom>
          <a:noFill/>
        </p:spPr>
        <p:txBody>
          <a:bodyPr wrap="none" rtlCol="0">
            <a:spAutoFit/>
          </a:bodyPr>
          <a:lstStyle/>
          <a:p>
            <a:r>
              <a:rPr lang="fr-FR" dirty="0"/>
              <a:t>Figure: JP Brun</a:t>
            </a:r>
          </a:p>
        </p:txBody>
      </p:sp>
    </p:spTree>
    <p:extLst>
      <p:ext uri="{BB962C8B-B14F-4D97-AF65-F5344CB8AC3E}">
        <p14:creationId xmlns:p14="http://schemas.microsoft.com/office/powerpoint/2010/main" val="3991108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pic>
        <p:nvPicPr>
          <p:cNvPr id="4" name="Image 3">
            <a:extLst>
              <a:ext uri="{FF2B5EF4-FFF2-40B4-BE49-F238E27FC236}">
                <a16:creationId xmlns:a16="http://schemas.microsoft.com/office/drawing/2014/main" id="{112B89EA-017E-49E1-BE7A-591101935B89}"/>
              </a:ext>
            </a:extLst>
          </p:cNvPr>
          <p:cNvPicPr>
            <a:picLocks noChangeAspect="1"/>
          </p:cNvPicPr>
          <p:nvPr/>
        </p:nvPicPr>
        <p:blipFill>
          <a:blip r:embed="rId4"/>
          <a:stretch>
            <a:fillRect/>
          </a:stretch>
        </p:blipFill>
        <p:spPr>
          <a:xfrm>
            <a:off x="5262347" y="1708454"/>
            <a:ext cx="3743595" cy="4034437"/>
          </a:xfrm>
          <a:prstGeom prst="rect">
            <a:avLst/>
          </a:prstGeom>
        </p:spPr>
      </p:pic>
      <p:sp>
        <p:nvSpPr>
          <p:cNvPr id="6" name="ZoneTexte 5">
            <a:extLst>
              <a:ext uri="{FF2B5EF4-FFF2-40B4-BE49-F238E27FC236}">
                <a16:creationId xmlns:a16="http://schemas.microsoft.com/office/drawing/2014/main" id="{30D44942-F87D-4C3B-867F-1B754DB98C8F}"/>
              </a:ext>
            </a:extLst>
          </p:cNvPr>
          <p:cNvSpPr txBox="1"/>
          <p:nvPr/>
        </p:nvSpPr>
        <p:spPr>
          <a:xfrm>
            <a:off x="5369656" y="5859681"/>
            <a:ext cx="3747373" cy="369332"/>
          </a:xfrm>
          <a:prstGeom prst="rect">
            <a:avLst/>
          </a:prstGeom>
          <a:noFill/>
        </p:spPr>
        <p:txBody>
          <a:bodyPr wrap="none" rtlCol="0">
            <a:spAutoFit/>
          </a:bodyPr>
          <a:lstStyle/>
          <a:p>
            <a:r>
              <a:rPr lang="fr-FR" dirty="0"/>
              <a:t>Source: marin </a:t>
            </a:r>
            <a:r>
              <a:rPr lang="fr-FR" dirty="0" err="1"/>
              <a:t>geoscience</a:t>
            </a:r>
            <a:r>
              <a:rPr lang="fr-FR" dirty="0"/>
              <a:t> data system</a:t>
            </a:r>
          </a:p>
        </p:txBody>
      </p:sp>
      <p:pic>
        <p:nvPicPr>
          <p:cNvPr id="18" name="faille_transformantes">
            <a:hlinkClick r:id="" action="ppaction://media"/>
            <a:extLst>
              <a:ext uri="{FF2B5EF4-FFF2-40B4-BE49-F238E27FC236}">
                <a16:creationId xmlns:a16="http://schemas.microsoft.com/office/drawing/2014/main" id="{804E6E39-87F9-4A27-A3A2-B9C6D5CB6DF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1944" t="41358" r="44167" b="11234"/>
          <a:stretch/>
        </p:blipFill>
        <p:spPr>
          <a:xfrm flipH="1">
            <a:off x="7147" y="1294500"/>
            <a:ext cx="5269813" cy="5303747"/>
          </a:xfrm>
          <a:prstGeom prst="rect">
            <a:avLst/>
          </a:prstGeom>
        </p:spPr>
      </p:pic>
      <p:sp>
        <p:nvSpPr>
          <p:cNvPr id="5" name="ZoneTexte 4">
            <a:extLst>
              <a:ext uri="{FF2B5EF4-FFF2-40B4-BE49-F238E27FC236}">
                <a16:creationId xmlns:a16="http://schemas.microsoft.com/office/drawing/2014/main" id="{3A1504B4-3358-4241-8E47-1C75B719876B}"/>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
        <p:nvSpPr>
          <p:cNvPr id="3" name="ZoneTexte 2">
            <a:extLst>
              <a:ext uri="{FF2B5EF4-FFF2-40B4-BE49-F238E27FC236}">
                <a16:creationId xmlns:a16="http://schemas.microsoft.com/office/drawing/2014/main" id="{E79F4E9C-947A-472F-84F1-6BD2ADDB366A}"/>
              </a:ext>
            </a:extLst>
          </p:cNvPr>
          <p:cNvSpPr txBox="1"/>
          <p:nvPr/>
        </p:nvSpPr>
        <p:spPr>
          <a:xfrm>
            <a:off x="49954" y="6499398"/>
            <a:ext cx="1841723" cy="276999"/>
          </a:xfrm>
          <a:prstGeom prst="rect">
            <a:avLst/>
          </a:prstGeom>
          <a:noFill/>
        </p:spPr>
        <p:txBody>
          <a:bodyPr wrap="none" rtlCol="0">
            <a:spAutoFit/>
          </a:bodyPr>
          <a:lstStyle/>
          <a:p>
            <a:r>
              <a:rPr lang="fr-FR" sz="1200" dirty="0"/>
              <a:t>Animation: </a:t>
            </a:r>
            <a:r>
              <a:rPr lang="fr-FR" sz="1200" dirty="0" err="1"/>
              <a:t>Haaken</a:t>
            </a:r>
            <a:r>
              <a:rPr lang="fr-FR" sz="1200" dirty="0"/>
              <a:t> </a:t>
            </a:r>
            <a:r>
              <a:rPr lang="fr-FR" sz="1200" dirty="0" err="1"/>
              <a:t>Fossen</a:t>
            </a:r>
            <a:endParaRPr lang="fr-FR" sz="1200" dirty="0"/>
          </a:p>
        </p:txBody>
      </p:sp>
    </p:spTree>
    <p:extLst>
      <p:ext uri="{BB962C8B-B14F-4D97-AF65-F5344CB8AC3E}">
        <p14:creationId xmlns:p14="http://schemas.microsoft.com/office/powerpoint/2010/main" val="28056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7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repeatCount="indefinite" fill="hold" display="0">
                  <p:stCondLst>
                    <p:cond delay="indefinite"/>
                  </p:stCondLst>
                </p:cTn>
                <p:tgtEl>
                  <p:spTgt spid="1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ille_transformantes">
            <a:hlinkClick r:id="" action="ppaction://media"/>
            <a:extLst>
              <a:ext uri="{FF2B5EF4-FFF2-40B4-BE49-F238E27FC236}">
                <a16:creationId xmlns:a16="http://schemas.microsoft.com/office/drawing/2014/main" id="{F0127F1E-019E-4131-BABC-4DC0D1ACF7C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1944" t="41358" r="44167" b="11234"/>
          <a:stretch/>
        </p:blipFill>
        <p:spPr>
          <a:xfrm flipH="1">
            <a:off x="7147" y="1294500"/>
            <a:ext cx="5269813" cy="5303747"/>
          </a:xfrm>
          <a:prstGeom prst="rect">
            <a:avLst/>
          </a:prstGeom>
        </p:spPr>
      </p:pic>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3A1504B4-3358-4241-8E47-1C75B719876B}"/>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
        <p:nvSpPr>
          <p:cNvPr id="3" name="ZoneTexte 2">
            <a:extLst>
              <a:ext uri="{FF2B5EF4-FFF2-40B4-BE49-F238E27FC236}">
                <a16:creationId xmlns:a16="http://schemas.microsoft.com/office/drawing/2014/main" id="{E79F4E9C-947A-472F-84F1-6BD2ADDB366A}"/>
              </a:ext>
            </a:extLst>
          </p:cNvPr>
          <p:cNvSpPr txBox="1"/>
          <p:nvPr/>
        </p:nvSpPr>
        <p:spPr>
          <a:xfrm>
            <a:off x="49954" y="6499398"/>
            <a:ext cx="1841723" cy="276999"/>
          </a:xfrm>
          <a:prstGeom prst="rect">
            <a:avLst/>
          </a:prstGeom>
          <a:noFill/>
        </p:spPr>
        <p:txBody>
          <a:bodyPr wrap="none" rtlCol="0">
            <a:spAutoFit/>
          </a:bodyPr>
          <a:lstStyle/>
          <a:p>
            <a:r>
              <a:rPr lang="fr-FR" sz="1200" dirty="0"/>
              <a:t>Animation: </a:t>
            </a:r>
            <a:r>
              <a:rPr lang="fr-FR" sz="1200" dirty="0" err="1"/>
              <a:t>Haaken</a:t>
            </a:r>
            <a:r>
              <a:rPr lang="fr-FR" sz="1200" dirty="0"/>
              <a:t> </a:t>
            </a:r>
            <a:r>
              <a:rPr lang="fr-FR" sz="1200" dirty="0" err="1"/>
              <a:t>Fossen</a:t>
            </a:r>
            <a:endParaRPr lang="fr-FR" sz="1200" dirty="0"/>
          </a:p>
        </p:txBody>
      </p:sp>
      <p:pic>
        <p:nvPicPr>
          <p:cNvPr id="4" name="Image 3">
            <a:extLst>
              <a:ext uri="{FF2B5EF4-FFF2-40B4-BE49-F238E27FC236}">
                <a16:creationId xmlns:a16="http://schemas.microsoft.com/office/drawing/2014/main" id="{112B89EA-017E-49E1-BE7A-591101935B89}"/>
              </a:ext>
            </a:extLst>
          </p:cNvPr>
          <p:cNvPicPr>
            <a:picLocks noChangeAspect="1"/>
          </p:cNvPicPr>
          <p:nvPr/>
        </p:nvPicPr>
        <p:blipFill>
          <a:blip r:embed="rId5"/>
          <a:stretch>
            <a:fillRect/>
          </a:stretch>
        </p:blipFill>
        <p:spPr>
          <a:xfrm>
            <a:off x="5262347" y="1708454"/>
            <a:ext cx="3743595" cy="4034437"/>
          </a:xfrm>
          <a:prstGeom prst="rect">
            <a:avLst/>
          </a:prstGeom>
        </p:spPr>
      </p:pic>
      <p:sp>
        <p:nvSpPr>
          <p:cNvPr id="6" name="ZoneTexte 5">
            <a:extLst>
              <a:ext uri="{FF2B5EF4-FFF2-40B4-BE49-F238E27FC236}">
                <a16:creationId xmlns:a16="http://schemas.microsoft.com/office/drawing/2014/main" id="{30D44942-F87D-4C3B-867F-1B754DB98C8F}"/>
              </a:ext>
            </a:extLst>
          </p:cNvPr>
          <p:cNvSpPr txBox="1"/>
          <p:nvPr/>
        </p:nvSpPr>
        <p:spPr>
          <a:xfrm>
            <a:off x="5369656" y="5859681"/>
            <a:ext cx="3747373" cy="369332"/>
          </a:xfrm>
          <a:prstGeom prst="rect">
            <a:avLst/>
          </a:prstGeom>
          <a:noFill/>
        </p:spPr>
        <p:txBody>
          <a:bodyPr wrap="none" rtlCol="0">
            <a:spAutoFit/>
          </a:bodyPr>
          <a:lstStyle/>
          <a:p>
            <a:r>
              <a:rPr lang="fr-FR" dirty="0"/>
              <a:t>Source: marin </a:t>
            </a:r>
            <a:r>
              <a:rPr lang="fr-FR" dirty="0" err="1"/>
              <a:t>geoscience</a:t>
            </a:r>
            <a:r>
              <a:rPr lang="fr-FR" dirty="0"/>
              <a:t> data system</a:t>
            </a:r>
          </a:p>
        </p:txBody>
      </p:sp>
      <p:cxnSp>
        <p:nvCxnSpPr>
          <p:cNvPr id="10" name="Connecteur droit 9">
            <a:extLst>
              <a:ext uri="{FF2B5EF4-FFF2-40B4-BE49-F238E27FC236}">
                <a16:creationId xmlns:a16="http://schemas.microsoft.com/office/drawing/2014/main" id="{CB366BAB-81AA-41A0-B2F4-A6148D73A96C}"/>
              </a:ext>
            </a:extLst>
          </p:cNvPr>
          <p:cNvCxnSpPr>
            <a:endCxn id="4" idx="2"/>
          </p:cNvCxnSpPr>
          <p:nvPr/>
        </p:nvCxnSpPr>
        <p:spPr>
          <a:xfrm>
            <a:off x="6680200" y="3683000"/>
            <a:ext cx="453945" cy="2059891"/>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BC2C359A-C161-4DCE-ADF7-23CA3EC8BFA9}"/>
              </a:ext>
            </a:extLst>
          </p:cNvPr>
          <p:cNvCxnSpPr>
            <a:cxnSpLocks/>
          </p:cNvCxnSpPr>
          <p:nvPr/>
        </p:nvCxnSpPr>
        <p:spPr>
          <a:xfrm>
            <a:off x="7658119" y="1708454"/>
            <a:ext cx="671453" cy="1763751"/>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62969019-0EFA-41C6-8A87-5D25C8081945}"/>
              </a:ext>
            </a:extLst>
          </p:cNvPr>
          <p:cNvCxnSpPr/>
          <p:nvPr/>
        </p:nvCxnSpPr>
        <p:spPr>
          <a:xfrm flipV="1">
            <a:off x="6618874" y="3472205"/>
            <a:ext cx="1623445" cy="20444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1C10A21B-7D76-4AA0-BF58-7305CD733E23}"/>
              </a:ext>
            </a:extLst>
          </p:cNvPr>
          <p:cNvSpPr txBox="1"/>
          <p:nvPr/>
        </p:nvSpPr>
        <p:spPr>
          <a:xfrm>
            <a:off x="5955958" y="4831790"/>
            <a:ext cx="1011815" cy="646331"/>
          </a:xfrm>
          <a:prstGeom prst="rect">
            <a:avLst/>
          </a:prstGeom>
          <a:noFill/>
        </p:spPr>
        <p:txBody>
          <a:bodyPr wrap="none" rtlCol="0">
            <a:spAutoFit/>
          </a:bodyPr>
          <a:lstStyle/>
          <a:p>
            <a:r>
              <a:rPr lang="fr-FR" sz="3600" dirty="0"/>
              <a:t>Ride</a:t>
            </a:r>
          </a:p>
        </p:txBody>
      </p:sp>
      <p:sp>
        <p:nvSpPr>
          <p:cNvPr id="19" name="ZoneTexte 18">
            <a:extLst>
              <a:ext uri="{FF2B5EF4-FFF2-40B4-BE49-F238E27FC236}">
                <a16:creationId xmlns:a16="http://schemas.microsoft.com/office/drawing/2014/main" id="{7B3ECA1E-C540-4B6A-B4E8-C0622C8C25D1}"/>
              </a:ext>
            </a:extLst>
          </p:cNvPr>
          <p:cNvSpPr txBox="1"/>
          <p:nvPr/>
        </p:nvSpPr>
        <p:spPr>
          <a:xfrm>
            <a:off x="6737434" y="1789051"/>
            <a:ext cx="1011815" cy="646331"/>
          </a:xfrm>
          <a:prstGeom prst="rect">
            <a:avLst/>
          </a:prstGeom>
          <a:noFill/>
        </p:spPr>
        <p:txBody>
          <a:bodyPr wrap="none" rtlCol="0">
            <a:spAutoFit/>
          </a:bodyPr>
          <a:lstStyle/>
          <a:p>
            <a:r>
              <a:rPr lang="fr-FR" sz="3600" dirty="0"/>
              <a:t>Ride</a:t>
            </a:r>
          </a:p>
        </p:txBody>
      </p:sp>
      <p:sp>
        <p:nvSpPr>
          <p:cNvPr id="21" name="ZoneTexte 20">
            <a:extLst>
              <a:ext uri="{FF2B5EF4-FFF2-40B4-BE49-F238E27FC236}">
                <a16:creationId xmlns:a16="http://schemas.microsoft.com/office/drawing/2014/main" id="{0B335CEF-BF0E-4A8C-BA39-C0C70AE0F547}"/>
              </a:ext>
            </a:extLst>
          </p:cNvPr>
          <p:cNvSpPr txBox="1"/>
          <p:nvPr/>
        </p:nvSpPr>
        <p:spPr>
          <a:xfrm>
            <a:off x="5091632" y="2161581"/>
            <a:ext cx="3177136" cy="1200329"/>
          </a:xfrm>
          <a:prstGeom prst="rect">
            <a:avLst/>
          </a:prstGeom>
          <a:noFill/>
        </p:spPr>
        <p:txBody>
          <a:bodyPr wrap="square" rtlCol="0">
            <a:spAutoFit/>
          </a:bodyPr>
          <a:lstStyle/>
          <a:p>
            <a:r>
              <a:rPr lang="fr-FR" sz="3600" dirty="0"/>
              <a:t>Faille transformante</a:t>
            </a:r>
          </a:p>
        </p:txBody>
      </p:sp>
      <p:sp>
        <p:nvSpPr>
          <p:cNvPr id="11" name="Flèche : bas 10">
            <a:extLst>
              <a:ext uri="{FF2B5EF4-FFF2-40B4-BE49-F238E27FC236}">
                <a16:creationId xmlns:a16="http://schemas.microsoft.com/office/drawing/2014/main" id="{666DDCF2-0AB3-4622-82E7-68347A423C53}"/>
              </a:ext>
            </a:extLst>
          </p:cNvPr>
          <p:cNvSpPr/>
          <p:nvPr/>
        </p:nvSpPr>
        <p:spPr>
          <a:xfrm rot="15300000">
            <a:off x="8197073" y="2175922"/>
            <a:ext cx="342919" cy="417377"/>
          </a:xfrm>
          <a:prstGeom prst="downArrow">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bas 21">
            <a:extLst>
              <a:ext uri="{FF2B5EF4-FFF2-40B4-BE49-F238E27FC236}">
                <a16:creationId xmlns:a16="http://schemas.microsoft.com/office/drawing/2014/main" id="{34EDC769-121B-450C-8718-E40C79DCA698}"/>
              </a:ext>
            </a:extLst>
          </p:cNvPr>
          <p:cNvSpPr/>
          <p:nvPr/>
        </p:nvSpPr>
        <p:spPr>
          <a:xfrm rot="15300000">
            <a:off x="7171415" y="4317922"/>
            <a:ext cx="342919" cy="417377"/>
          </a:xfrm>
          <a:prstGeom prst="downArrow">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bas 22">
            <a:extLst>
              <a:ext uri="{FF2B5EF4-FFF2-40B4-BE49-F238E27FC236}">
                <a16:creationId xmlns:a16="http://schemas.microsoft.com/office/drawing/2014/main" id="{D795590E-1E04-48F4-8840-E0112C5CCA58}"/>
              </a:ext>
            </a:extLst>
          </p:cNvPr>
          <p:cNvSpPr/>
          <p:nvPr/>
        </p:nvSpPr>
        <p:spPr>
          <a:xfrm rot="4500000">
            <a:off x="7431214" y="2408161"/>
            <a:ext cx="342919" cy="41737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bas 23">
            <a:extLst>
              <a:ext uri="{FF2B5EF4-FFF2-40B4-BE49-F238E27FC236}">
                <a16:creationId xmlns:a16="http://schemas.microsoft.com/office/drawing/2014/main" id="{A424A0FB-4846-42EA-8693-B006AD8C6EAF}"/>
              </a:ext>
            </a:extLst>
          </p:cNvPr>
          <p:cNvSpPr/>
          <p:nvPr/>
        </p:nvSpPr>
        <p:spPr>
          <a:xfrm rot="4500000">
            <a:off x="6169242" y="4478953"/>
            <a:ext cx="342919" cy="41737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a:extLst>
              <a:ext uri="{FF2B5EF4-FFF2-40B4-BE49-F238E27FC236}">
                <a16:creationId xmlns:a16="http://schemas.microsoft.com/office/drawing/2014/main" id="{E94F0FE4-FA5C-4CF2-88CE-38C8E8586430}"/>
              </a:ext>
            </a:extLst>
          </p:cNvPr>
          <p:cNvGrpSpPr/>
          <p:nvPr/>
        </p:nvGrpSpPr>
        <p:grpSpPr>
          <a:xfrm>
            <a:off x="7309391" y="3714264"/>
            <a:ext cx="472139" cy="156113"/>
            <a:chOff x="7521706" y="3676650"/>
            <a:chExt cx="472139" cy="156113"/>
          </a:xfrm>
        </p:grpSpPr>
        <p:cxnSp>
          <p:nvCxnSpPr>
            <p:cNvPr id="26" name="Connecteur droit 25">
              <a:extLst>
                <a:ext uri="{FF2B5EF4-FFF2-40B4-BE49-F238E27FC236}">
                  <a16:creationId xmlns:a16="http://schemas.microsoft.com/office/drawing/2014/main" id="{E047B759-40A7-4F8E-83E7-2FCC8E1A9F58}"/>
                </a:ext>
              </a:extLst>
            </p:cNvPr>
            <p:cNvCxnSpPr/>
            <p:nvPr/>
          </p:nvCxnSpPr>
          <p:spPr>
            <a:xfrm flipV="1">
              <a:off x="7521706" y="3676650"/>
              <a:ext cx="472139" cy="49022"/>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EE7D67BA-0A45-42E3-A32E-804A8D63F4BE}"/>
                </a:ext>
              </a:extLst>
            </p:cNvPr>
            <p:cNvCxnSpPr/>
            <p:nvPr/>
          </p:nvCxnSpPr>
          <p:spPr>
            <a:xfrm flipH="1">
              <a:off x="7864072" y="3698524"/>
              <a:ext cx="107145" cy="13423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0" name="Groupe 29">
            <a:extLst>
              <a:ext uri="{FF2B5EF4-FFF2-40B4-BE49-F238E27FC236}">
                <a16:creationId xmlns:a16="http://schemas.microsoft.com/office/drawing/2014/main" id="{DFFEE27B-68B6-4114-A8AF-4B27FBB470D6}"/>
              </a:ext>
            </a:extLst>
          </p:cNvPr>
          <p:cNvGrpSpPr/>
          <p:nvPr/>
        </p:nvGrpSpPr>
        <p:grpSpPr>
          <a:xfrm rot="10800000">
            <a:off x="7160039" y="3303232"/>
            <a:ext cx="472139" cy="156113"/>
            <a:chOff x="7521706" y="3676650"/>
            <a:chExt cx="472139" cy="156113"/>
          </a:xfrm>
        </p:grpSpPr>
        <p:cxnSp>
          <p:nvCxnSpPr>
            <p:cNvPr id="31" name="Connecteur droit 30">
              <a:extLst>
                <a:ext uri="{FF2B5EF4-FFF2-40B4-BE49-F238E27FC236}">
                  <a16:creationId xmlns:a16="http://schemas.microsoft.com/office/drawing/2014/main" id="{16A638D2-7ED9-43B5-BD4E-7E56057437D1}"/>
                </a:ext>
              </a:extLst>
            </p:cNvPr>
            <p:cNvCxnSpPr/>
            <p:nvPr/>
          </p:nvCxnSpPr>
          <p:spPr>
            <a:xfrm flipV="1">
              <a:off x="7521706" y="3676650"/>
              <a:ext cx="472139" cy="490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6DD5C73C-E84D-44B8-B956-2087B7F3447C}"/>
                </a:ext>
              </a:extLst>
            </p:cNvPr>
            <p:cNvCxnSpPr/>
            <p:nvPr/>
          </p:nvCxnSpPr>
          <p:spPr>
            <a:xfrm flipH="1">
              <a:off x="7864072" y="3698524"/>
              <a:ext cx="107145" cy="1342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7515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aille_transformantes">
            <a:hlinkClick r:id="" action="ppaction://media"/>
            <a:extLst>
              <a:ext uri="{FF2B5EF4-FFF2-40B4-BE49-F238E27FC236}">
                <a16:creationId xmlns:a16="http://schemas.microsoft.com/office/drawing/2014/main" id="{F0127F1E-019E-4131-BABC-4DC0D1ACF7C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31944" t="41358" r="44167" b="11234"/>
          <a:stretch/>
        </p:blipFill>
        <p:spPr>
          <a:xfrm flipH="1">
            <a:off x="7147" y="1294500"/>
            <a:ext cx="5269813" cy="5303747"/>
          </a:xfrm>
          <a:prstGeom prst="rect">
            <a:avLst/>
          </a:prstGeom>
        </p:spPr>
      </p:pic>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3A1504B4-3358-4241-8E47-1C75B719876B}"/>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sp>
        <p:nvSpPr>
          <p:cNvPr id="3" name="ZoneTexte 2">
            <a:extLst>
              <a:ext uri="{FF2B5EF4-FFF2-40B4-BE49-F238E27FC236}">
                <a16:creationId xmlns:a16="http://schemas.microsoft.com/office/drawing/2014/main" id="{E79F4E9C-947A-472F-84F1-6BD2ADDB366A}"/>
              </a:ext>
            </a:extLst>
          </p:cNvPr>
          <p:cNvSpPr txBox="1"/>
          <p:nvPr/>
        </p:nvSpPr>
        <p:spPr>
          <a:xfrm>
            <a:off x="49954" y="6499398"/>
            <a:ext cx="1841723" cy="276999"/>
          </a:xfrm>
          <a:prstGeom prst="rect">
            <a:avLst/>
          </a:prstGeom>
          <a:noFill/>
        </p:spPr>
        <p:txBody>
          <a:bodyPr wrap="none" rtlCol="0">
            <a:spAutoFit/>
          </a:bodyPr>
          <a:lstStyle/>
          <a:p>
            <a:r>
              <a:rPr lang="fr-FR" sz="1200" dirty="0"/>
              <a:t>Animation: </a:t>
            </a:r>
            <a:r>
              <a:rPr lang="fr-FR" sz="1200" dirty="0" err="1"/>
              <a:t>Haaken</a:t>
            </a:r>
            <a:r>
              <a:rPr lang="fr-FR" sz="1200" dirty="0"/>
              <a:t> </a:t>
            </a:r>
            <a:r>
              <a:rPr lang="fr-FR" sz="1200" dirty="0" err="1"/>
              <a:t>Fossen</a:t>
            </a:r>
            <a:endParaRPr lang="fr-FR" sz="1200" dirty="0"/>
          </a:p>
        </p:txBody>
      </p:sp>
      <p:pic>
        <p:nvPicPr>
          <p:cNvPr id="4" name="Image 3">
            <a:extLst>
              <a:ext uri="{FF2B5EF4-FFF2-40B4-BE49-F238E27FC236}">
                <a16:creationId xmlns:a16="http://schemas.microsoft.com/office/drawing/2014/main" id="{112B89EA-017E-49E1-BE7A-591101935B89}"/>
              </a:ext>
            </a:extLst>
          </p:cNvPr>
          <p:cNvPicPr>
            <a:picLocks noChangeAspect="1"/>
          </p:cNvPicPr>
          <p:nvPr/>
        </p:nvPicPr>
        <p:blipFill>
          <a:blip r:embed="rId5"/>
          <a:stretch>
            <a:fillRect/>
          </a:stretch>
        </p:blipFill>
        <p:spPr>
          <a:xfrm>
            <a:off x="5262347" y="1708454"/>
            <a:ext cx="3743595" cy="4034437"/>
          </a:xfrm>
          <a:prstGeom prst="rect">
            <a:avLst/>
          </a:prstGeom>
        </p:spPr>
      </p:pic>
      <p:sp>
        <p:nvSpPr>
          <p:cNvPr id="6" name="ZoneTexte 5">
            <a:extLst>
              <a:ext uri="{FF2B5EF4-FFF2-40B4-BE49-F238E27FC236}">
                <a16:creationId xmlns:a16="http://schemas.microsoft.com/office/drawing/2014/main" id="{30D44942-F87D-4C3B-867F-1B754DB98C8F}"/>
              </a:ext>
            </a:extLst>
          </p:cNvPr>
          <p:cNvSpPr txBox="1"/>
          <p:nvPr/>
        </p:nvSpPr>
        <p:spPr>
          <a:xfrm>
            <a:off x="5369656" y="5859681"/>
            <a:ext cx="3747373" cy="369332"/>
          </a:xfrm>
          <a:prstGeom prst="rect">
            <a:avLst/>
          </a:prstGeom>
          <a:noFill/>
        </p:spPr>
        <p:txBody>
          <a:bodyPr wrap="none" rtlCol="0">
            <a:spAutoFit/>
          </a:bodyPr>
          <a:lstStyle/>
          <a:p>
            <a:r>
              <a:rPr lang="fr-FR" dirty="0"/>
              <a:t>Source: marin </a:t>
            </a:r>
            <a:r>
              <a:rPr lang="fr-FR" dirty="0" err="1"/>
              <a:t>geoscience</a:t>
            </a:r>
            <a:r>
              <a:rPr lang="fr-FR" dirty="0"/>
              <a:t> data system</a:t>
            </a:r>
          </a:p>
        </p:txBody>
      </p:sp>
      <p:cxnSp>
        <p:nvCxnSpPr>
          <p:cNvPr id="10" name="Connecteur droit 9">
            <a:extLst>
              <a:ext uri="{FF2B5EF4-FFF2-40B4-BE49-F238E27FC236}">
                <a16:creationId xmlns:a16="http://schemas.microsoft.com/office/drawing/2014/main" id="{CB366BAB-81AA-41A0-B2F4-A6148D73A96C}"/>
              </a:ext>
            </a:extLst>
          </p:cNvPr>
          <p:cNvCxnSpPr>
            <a:endCxn id="4" idx="2"/>
          </p:cNvCxnSpPr>
          <p:nvPr/>
        </p:nvCxnSpPr>
        <p:spPr>
          <a:xfrm>
            <a:off x="6680200" y="3683000"/>
            <a:ext cx="453945" cy="2059891"/>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BC2C359A-C161-4DCE-ADF7-23CA3EC8BFA9}"/>
              </a:ext>
            </a:extLst>
          </p:cNvPr>
          <p:cNvCxnSpPr>
            <a:cxnSpLocks/>
          </p:cNvCxnSpPr>
          <p:nvPr/>
        </p:nvCxnSpPr>
        <p:spPr>
          <a:xfrm>
            <a:off x="7658119" y="1708454"/>
            <a:ext cx="671453" cy="1763751"/>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62969019-0EFA-41C6-8A87-5D25C8081945}"/>
              </a:ext>
            </a:extLst>
          </p:cNvPr>
          <p:cNvCxnSpPr/>
          <p:nvPr/>
        </p:nvCxnSpPr>
        <p:spPr>
          <a:xfrm flipV="1">
            <a:off x="6618874" y="3472205"/>
            <a:ext cx="1623445" cy="20444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lèche : bas 10">
            <a:extLst>
              <a:ext uri="{FF2B5EF4-FFF2-40B4-BE49-F238E27FC236}">
                <a16:creationId xmlns:a16="http://schemas.microsoft.com/office/drawing/2014/main" id="{666DDCF2-0AB3-4622-82E7-68347A423C53}"/>
              </a:ext>
            </a:extLst>
          </p:cNvPr>
          <p:cNvSpPr/>
          <p:nvPr/>
        </p:nvSpPr>
        <p:spPr>
          <a:xfrm rot="15300000">
            <a:off x="8197073" y="2175922"/>
            <a:ext cx="342919" cy="417377"/>
          </a:xfrm>
          <a:prstGeom prst="downArrow">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 bas 21">
            <a:extLst>
              <a:ext uri="{FF2B5EF4-FFF2-40B4-BE49-F238E27FC236}">
                <a16:creationId xmlns:a16="http://schemas.microsoft.com/office/drawing/2014/main" id="{34EDC769-121B-450C-8718-E40C79DCA698}"/>
              </a:ext>
            </a:extLst>
          </p:cNvPr>
          <p:cNvSpPr/>
          <p:nvPr/>
        </p:nvSpPr>
        <p:spPr>
          <a:xfrm rot="15300000">
            <a:off x="7171415" y="4317922"/>
            <a:ext cx="342919" cy="417377"/>
          </a:xfrm>
          <a:prstGeom prst="downArrow">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bas 22">
            <a:extLst>
              <a:ext uri="{FF2B5EF4-FFF2-40B4-BE49-F238E27FC236}">
                <a16:creationId xmlns:a16="http://schemas.microsoft.com/office/drawing/2014/main" id="{D795590E-1E04-48F4-8840-E0112C5CCA58}"/>
              </a:ext>
            </a:extLst>
          </p:cNvPr>
          <p:cNvSpPr/>
          <p:nvPr/>
        </p:nvSpPr>
        <p:spPr>
          <a:xfrm rot="4500000">
            <a:off x="7431214" y="2408161"/>
            <a:ext cx="342919" cy="41737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bas 23">
            <a:extLst>
              <a:ext uri="{FF2B5EF4-FFF2-40B4-BE49-F238E27FC236}">
                <a16:creationId xmlns:a16="http://schemas.microsoft.com/office/drawing/2014/main" id="{A424A0FB-4846-42EA-8693-B006AD8C6EAF}"/>
              </a:ext>
            </a:extLst>
          </p:cNvPr>
          <p:cNvSpPr/>
          <p:nvPr/>
        </p:nvSpPr>
        <p:spPr>
          <a:xfrm rot="4500000">
            <a:off x="6169242" y="4478953"/>
            <a:ext cx="342919" cy="41737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9" name="Groupe 28">
            <a:extLst>
              <a:ext uri="{FF2B5EF4-FFF2-40B4-BE49-F238E27FC236}">
                <a16:creationId xmlns:a16="http://schemas.microsoft.com/office/drawing/2014/main" id="{E94F0FE4-FA5C-4CF2-88CE-38C8E8586430}"/>
              </a:ext>
            </a:extLst>
          </p:cNvPr>
          <p:cNvGrpSpPr/>
          <p:nvPr/>
        </p:nvGrpSpPr>
        <p:grpSpPr>
          <a:xfrm>
            <a:off x="7309391" y="3714264"/>
            <a:ext cx="472139" cy="156113"/>
            <a:chOff x="7521706" y="3676650"/>
            <a:chExt cx="472139" cy="156113"/>
          </a:xfrm>
        </p:grpSpPr>
        <p:cxnSp>
          <p:nvCxnSpPr>
            <p:cNvPr id="26" name="Connecteur droit 25">
              <a:extLst>
                <a:ext uri="{FF2B5EF4-FFF2-40B4-BE49-F238E27FC236}">
                  <a16:creationId xmlns:a16="http://schemas.microsoft.com/office/drawing/2014/main" id="{E047B759-40A7-4F8E-83E7-2FCC8E1A9F58}"/>
                </a:ext>
              </a:extLst>
            </p:cNvPr>
            <p:cNvCxnSpPr/>
            <p:nvPr/>
          </p:nvCxnSpPr>
          <p:spPr>
            <a:xfrm flipV="1">
              <a:off x="7521706" y="3676650"/>
              <a:ext cx="472139" cy="49022"/>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EE7D67BA-0A45-42E3-A32E-804A8D63F4BE}"/>
                </a:ext>
              </a:extLst>
            </p:cNvPr>
            <p:cNvCxnSpPr/>
            <p:nvPr/>
          </p:nvCxnSpPr>
          <p:spPr>
            <a:xfrm flipH="1">
              <a:off x="7864072" y="3698524"/>
              <a:ext cx="107145" cy="13423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0" name="Groupe 29">
            <a:extLst>
              <a:ext uri="{FF2B5EF4-FFF2-40B4-BE49-F238E27FC236}">
                <a16:creationId xmlns:a16="http://schemas.microsoft.com/office/drawing/2014/main" id="{DFFEE27B-68B6-4114-A8AF-4B27FBB470D6}"/>
              </a:ext>
            </a:extLst>
          </p:cNvPr>
          <p:cNvGrpSpPr/>
          <p:nvPr/>
        </p:nvGrpSpPr>
        <p:grpSpPr>
          <a:xfrm rot="10800000">
            <a:off x="7160039" y="3303232"/>
            <a:ext cx="472139" cy="156113"/>
            <a:chOff x="7521706" y="3676650"/>
            <a:chExt cx="472139" cy="156113"/>
          </a:xfrm>
        </p:grpSpPr>
        <p:cxnSp>
          <p:nvCxnSpPr>
            <p:cNvPr id="31" name="Connecteur droit 30">
              <a:extLst>
                <a:ext uri="{FF2B5EF4-FFF2-40B4-BE49-F238E27FC236}">
                  <a16:creationId xmlns:a16="http://schemas.microsoft.com/office/drawing/2014/main" id="{16A638D2-7ED9-43B5-BD4E-7E56057437D1}"/>
                </a:ext>
              </a:extLst>
            </p:cNvPr>
            <p:cNvCxnSpPr/>
            <p:nvPr/>
          </p:nvCxnSpPr>
          <p:spPr>
            <a:xfrm flipV="1">
              <a:off x="7521706" y="3676650"/>
              <a:ext cx="472139" cy="4902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6DD5C73C-E84D-44B8-B956-2087B7F3447C}"/>
                </a:ext>
              </a:extLst>
            </p:cNvPr>
            <p:cNvCxnSpPr/>
            <p:nvPr/>
          </p:nvCxnSpPr>
          <p:spPr>
            <a:xfrm flipH="1">
              <a:off x="7864072" y="3698524"/>
              <a:ext cx="107145" cy="1342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5" name="Connecteur droit avec flèche 24">
            <a:extLst>
              <a:ext uri="{FF2B5EF4-FFF2-40B4-BE49-F238E27FC236}">
                <a16:creationId xmlns:a16="http://schemas.microsoft.com/office/drawing/2014/main" id="{5CA33105-8248-483F-B6C7-25900DECE925}"/>
              </a:ext>
            </a:extLst>
          </p:cNvPr>
          <p:cNvCxnSpPr>
            <a:cxnSpLocks/>
          </p:cNvCxnSpPr>
          <p:nvPr/>
        </p:nvCxnSpPr>
        <p:spPr>
          <a:xfrm>
            <a:off x="6680200" y="21336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053CEE41-B196-4236-AAB6-0C6AC74062C5}"/>
              </a:ext>
            </a:extLst>
          </p:cNvPr>
          <p:cNvCxnSpPr>
            <a:cxnSpLocks/>
          </p:cNvCxnSpPr>
          <p:nvPr/>
        </p:nvCxnSpPr>
        <p:spPr>
          <a:xfrm>
            <a:off x="6096000" y="32893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DEC6F56F-46E3-48EB-914E-AD0AA9B91AE4}"/>
              </a:ext>
            </a:extLst>
          </p:cNvPr>
          <p:cNvCxnSpPr>
            <a:cxnSpLocks/>
          </p:cNvCxnSpPr>
          <p:nvPr/>
        </p:nvCxnSpPr>
        <p:spPr>
          <a:xfrm>
            <a:off x="8102600" y="35306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45BA8325-8867-4860-BB4D-03EDB03D2864}"/>
              </a:ext>
            </a:extLst>
          </p:cNvPr>
          <p:cNvCxnSpPr>
            <a:cxnSpLocks/>
          </p:cNvCxnSpPr>
          <p:nvPr/>
        </p:nvCxnSpPr>
        <p:spPr>
          <a:xfrm>
            <a:off x="8623300" y="43307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F947B91B-692C-4447-BC81-1F0AFA4516B7}"/>
              </a:ext>
            </a:extLst>
          </p:cNvPr>
          <p:cNvCxnSpPr>
            <a:cxnSpLocks/>
          </p:cNvCxnSpPr>
          <p:nvPr/>
        </p:nvCxnSpPr>
        <p:spPr>
          <a:xfrm>
            <a:off x="6385399" y="34290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D1EB71B9-AAF5-4E72-920D-FBAA586192B0}"/>
              </a:ext>
            </a:extLst>
          </p:cNvPr>
          <p:cNvCxnSpPr>
            <a:cxnSpLocks/>
          </p:cNvCxnSpPr>
          <p:nvPr/>
        </p:nvCxnSpPr>
        <p:spPr>
          <a:xfrm>
            <a:off x="6131399" y="2133600"/>
            <a:ext cx="0" cy="4953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4542F80F-497E-4CC1-AA8F-38068B54C533}"/>
              </a:ext>
            </a:extLst>
          </p:cNvPr>
          <p:cNvSpPr txBox="1"/>
          <p:nvPr/>
        </p:nvSpPr>
        <p:spPr>
          <a:xfrm>
            <a:off x="5948488" y="1701503"/>
            <a:ext cx="1160831" cy="461665"/>
          </a:xfrm>
          <a:prstGeom prst="rect">
            <a:avLst/>
          </a:prstGeom>
          <a:noFill/>
        </p:spPr>
        <p:txBody>
          <a:bodyPr wrap="none" rtlCol="0">
            <a:spAutoFit/>
          </a:bodyPr>
          <a:lstStyle/>
          <a:p>
            <a:r>
              <a:rPr lang="fr-FR" sz="2400" b="1" dirty="0">
                <a:solidFill>
                  <a:srgbClr val="FF0000"/>
                </a:solidFill>
              </a:rPr>
              <a:t>Volcans</a:t>
            </a:r>
          </a:p>
        </p:txBody>
      </p:sp>
    </p:spTree>
    <p:extLst>
      <p:ext uri="{BB962C8B-B14F-4D97-AF65-F5344CB8AC3E}">
        <p14:creationId xmlns:p14="http://schemas.microsoft.com/office/powerpoint/2010/main" val="302468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3A1504B4-3358-4241-8E47-1C75B719876B}"/>
              </a:ext>
            </a:extLst>
          </p:cNvPr>
          <p:cNvSpPr txBox="1"/>
          <p:nvPr/>
        </p:nvSpPr>
        <p:spPr>
          <a:xfrm>
            <a:off x="2353658" y="945333"/>
            <a:ext cx="4044441" cy="646331"/>
          </a:xfrm>
          <a:prstGeom prst="rect">
            <a:avLst/>
          </a:prstGeom>
          <a:noFill/>
        </p:spPr>
        <p:txBody>
          <a:bodyPr wrap="none" rtlCol="0">
            <a:spAutoFit/>
          </a:bodyPr>
          <a:lstStyle/>
          <a:p>
            <a:r>
              <a:rPr lang="fr-FR" sz="3600" b="1" dirty="0">
                <a:solidFill>
                  <a:srgbClr val="FF0000"/>
                </a:solidFill>
              </a:rPr>
              <a:t>Faille transformante</a:t>
            </a:r>
          </a:p>
        </p:txBody>
      </p:sp>
      <p:pic>
        <p:nvPicPr>
          <p:cNvPr id="7" name="Image 6">
            <a:extLst>
              <a:ext uri="{FF2B5EF4-FFF2-40B4-BE49-F238E27FC236}">
                <a16:creationId xmlns:a16="http://schemas.microsoft.com/office/drawing/2014/main" id="{D9AAF9A1-3BBD-4012-BE88-72871C218171}"/>
              </a:ext>
            </a:extLst>
          </p:cNvPr>
          <p:cNvPicPr>
            <a:picLocks noChangeAspect="1"/>
          </p:cNvPicPr>
          <p:nvPr/>
        </p:nvPicPr>
        <p:blipFill>
          <a:blip r:embed="rId2"/>
          <a:stretch>
            <a:fillRect/>
          </a:stretch>
        </p:blipFill>
        <p:spPr>
          <a:xfrm>
            <a:off x="615950" y="1805945"/>
            <a:ext cx="7912100" cy="4446405"/>
          </a:xfrm>
          <a:prstGeom prst="rect">
            <a:avLst/>
          </a:prstGeom>
        </p:spPr>
      </p:pic>
    </p:spTree>
    <p:extLst>
      <p:ext uri="{BB962C8B-B14F-4D97-AF65-F5344CB8AC3E}">
        <p14:creationId xmlns:p14="http://schemas.microsoft.com/office/powerpoint/2010/main" val="269394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C58D08-2D2F-4BC7-A925-D8A9AADB18AD}"/>
              </a:ext>
            </a:extLst>
          </p:cNvPr>
          <p:cNvSpPr txBox="1"/>
          <p:nvPr/>
        </p:nvSpPr>
        <p:spPr>
          <a:xfrm>
            <a:off x="330011" y="56138"/>
            <a:ext cx="7622600" cy="6494085"/>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VIII: Systèmes compressifs</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I- Rappels et remarque sur l’état de contrainte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 Les types de failles </a:t>
            </a:r>
            <a:r>
              <a:rPr lang="fr-FR" sz="2000" dirty="0" err="1">
                <a:latin typeface="Arial" panose="020B0604020202020204" pitchFamily="34" charset="0"/>
                <a:cs typeface="Arial" panose="020B0604020202020204" pitchFamily="34" charset="0"/>
              </a:rPr>
              <a:t>décrochantes</a:t>
            </a:r>
            <a:r>
              <a:rPr lang="fr-FR" sz="2000" dirty="0">
                <a:latin typeface="Arial" panose="020B0604020202020204" pitchFamily="34" charset="0"/>
                <a:cs typeface="Arial" panose="020B0604020202020204" pitchFamily="34" charset="0"/>
              </a:rPr>
              <a:t>: point de vocabulaire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 Senestre vs. dextre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b. Les failles de transfert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c. Les failles transformantes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Les structures en fleur</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Origine et distribution des failles </a:t>
            </a:r>
            <a:r>
              <a:rPr lang="fr-FR" sz="2000" dirty="0" err="1">
                <a:latin typeface="Arial" panose="020B0604020202020204" pitchFamily="34" charset="0"/>
                <a:cs typeface="Arial" panose="020B0604020202020204" pitchFamily="34" charset="0"/>
              </a:rPr>
              <a:t>décrochantes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 Compressif/</a:t>
            </a:r>
            <a:r>
              <a:rPr lang="fr-FR" sz="2000" dirty="0" err="1">
                <a:latin typeface="Arial" panose="020B0604020202020204" pitchFamily="34" charset="0"/>
                <a:cs typeface="Arial" panose="020B0604020202020204" pitchFamily="34" charset="0"/>
              </a:rPr>
              <a:t>distensif</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b. Autres grands contextes géodynamiques</a:t>
            </a:r>
          </a:p>
        </p:txBody>
      </p:sp>
    </p:spTree>
    <p:extLst>
      <p:ext uri="{BB962C8B-B14F-4D97-AF65-F5344CB8AC3E}">
        <p14:creationId xmlns:p14="http://schemas.microsoft.com/office/powerpoint/2010/main" val="1510533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C58D08-2D2F-4BC7-A925-D8A9AADB18AD}"/>
              </a:ext>
            </a:extLst>
          </p:cNvPr>
          <p:cNvSpPr txBox="1"/>
          <p:nvPr/>
        </p:nvSpPr>
        <p:spPr>
          <a:xfrm>
            <a:off x="330011" y="56138"/>
            <a:ext cx="7821372" cy="6494085"/>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VIII: Systèmes compressifs</a:t>
            </a:r>
          </a:p>
          <a:p>
            <a:r>
              <a:rPr lang="fr-FR" sz="2000" dirty="0">
                <a:latin typeface="Arial" panose="020B0604020202020204" pitchFamily="34" charset="0"/>
                <a:cs typeface="Arial" panose="020B0604020202020204" pitchFamily="34" charset="0"/>
              </a:rPr>
              <a:t>	</a:t>
            </a:r>
          </a:p>
          <a:p>
            <a:r>
              <a:rPr lang="fr-FR" sz="2000" dirty="0">
                <a:solidFill>
                  <a:schemeClr val="bg1">
                    <a:lumMod val="65000"/>
                  </a:schemeClr>
                </a:solidFill>
                <a:latin typeface="Arial" panose="020B0604020202020204" pitchFamily="34" charset="0"/>
                <a:cs typeface="Arial" panose="020B0604020202020204" pitchFamily="34" charset="0"/>
              </a:rPr>
              <a:t>	I- Rappels et remarque sur l’état de contrainte</a:t>
            </a:r>
          </a:p>
          <a:p>
            <a:endParaRPr lang="fr-FR" sz="2000"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II- Les types de failles </a:t>
            </a:r>
            <a:r>
              <a:rPr lang="fr-FR" sz="2000" b="1" dirty="0" err="1">
                <a:solidFill>
                  <a:schemeClr val="bg1">
                    <a:lumMod val="65000"/>
                  </a:schemeClr>
                </a:solidFill>
                <a:latin typeface="Arial" panose="020B0604020202020204" pitchFamily="34" charset="0"/>
                <a:cs typeface="Arial" panose="020B0604020202020204" pitchFamily="34" charset="0"/>
              </a:rPr>
              <a:t>décrochantes</a:t>
            </a:r>
            <a:r>
              <a:rPr lang="fr-FR" sz="2000" b="1" dirty="0">
                <a:solidFill>
                  <a:schemeClr val="bg1">
                    <a:lumMod val="65000"/>
                  </a:schemeClr>
                </a:solidFill>
                <a:latin typeface="Arial" panose="020B0604020202020204" pitchFamily="34" charset="0"/>
                <a:cs typeface="Arial" panose="020B0604020202020204" pitchFamily="34" charset="0"/>
              </a:rPr>
              <a:t>: points de vocabulaire</a:t>
            </a:r>
          </a:p>
          <a:p>
            <a:endParaRPr lang="fr-FR" sz="2000" b="1"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a. Senestre vs. dextre</a:t>
            </a:r>
          </a:p>
          <a:p>
            <a:r>
              <a:rPr lang="fr-FR" sz="2000" b="1" dirty="0">
                <a:solidFill>
                  <a:schemeClr val="bg1">
                    <a:lumMod val="65000"/>
                  </a:schemeClr>
                </a:solidFill>
                <a:latin typeface="Arial" panose="020B0604020202020204" pitchFamily="34" charset="0"/>
                <a:cs typeface="Arial" panose="020B0604020202020204" pitchFamily="34" charset="0"/>
              </a:rPr>
              <a:t>	</a:t>
            </a:r>
          </a:p>
          <a:p>
            <a:r>
              <a:rPr lang="fr-FR" sz="2000" b="1" dirty="0">
                <a:solidFill>
                  <a:schemeClr val="bg1">
                    <a:lumMod val="65000"/>
                  </a:schemeClr>
                </a:solidFill>
                <a:latin typeface="Arial" panose="020B0604020202020204" pitchFamily="34" charset="0"/>
                <a:cs typeface="Arial" panose="020B0604020202020204" pitchFamily="34" charset="0"/>
              </a:rPr>
              <a:t>			b. Les failles de transfert</a:t>
            </a:r>
          </a:p>
          <a:p>
            <a:endParaRPr lang="fr-FR" sz="2000" b="1"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c. Les failles transformantes</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III- Les structures en fleur</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Origine et distribution des failles </a:t>
            </a:r>
            <a:r>
              <a:rPr lang="fr-FR" sz="2000" dirty="0" err="1">
                <a:latin typeface="Arial" panose="020B0604020202020204" pitchFamily="34" charset="0"/>
                <a:cs typeface="Arial" panose="020B0604020202020204" pitchFamily="34" charset="0"/>
              </a:rPr>
              <a:t>décrochantes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 Compressif/</a:t>
            </a:r>
            <a:r>
              <a:rPr lang="fr-FR" sz="2000" dirty="0" err="1">
                <a:latin typeface="Arial" panose="020B0604020202020204" pitchFamily="34" charset="0"/>
                <a:cs typeface="Arial" panose="020B0604020202020204" pitchFamily="34" charset="0"/>
              </a:rPr>
              <a:t>distensif</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b. Autres grands contextes géodynamiques</a:t>
            </a:r>
          </a:p>
          <a:p>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620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III- Les structures en fleur</a:t>
            </a:r>
          </a:p>
        </p:txBody>
      </p:sp>
      <p:pic>
        <p:nvPicPr>
          <p:cNvPr id="2" name="Image 1">
            <a:extLst>
              <a:ext uri="{FF2B5EF4-FFF2-40B4-BE49-F238E27FC236}">
                <a16:creationId xmlns:a16="http://schemas.microsoft.com/office/drawing/2014/main" id="{6564CF00-FD5D-4AC5-9F72-5E34DD6DE32E}"/>
              </a:ext>
            </a:extLst>
          </p:cNvPr>
          <p:cNvPicPr>
            <a:picLocks noChangeAspect="1"/>
          </p:cNvPicPr>
          <p:nvPr/>
        </p:nvPicPr>
        <p:blipFill>
          <a:blip r:embed="rId2"/>
          <a:stretch>
            <a:fillRect/>
          </a:stretch>
        </p:blipFill>
        <p:spPr>
          <a:xfrm>
            <a:off x="330015" y="1157321"/>
            <a:ext cx="7524716" cy="5370136"/>
          </a:xfrm>
          <a:prstGeom prst="rect">
            <a:avLst/>
          </a:prstGeom>
        </p:spPr>
      </p:pic>
      <p:sp>
        <p:nvSpPr>
          <p:cNvPr id="5" name="Forme libre : forme 4">
            <a:extLst>
              <a:ext uri="{FF2B5EF4-FFF2-40B4-BE49-F238E27FC236}">
                <a16:creationId xmlns:a16="http://schemas.microsoft.com/office/drawing/2014/main" id="{90F3A7D8-7F47-4614-A03D-5B2F7E221776}"/>
              </a:ext>
            </a:extLst>
          </p:cNvPr>
          <p:cNvSpPr/>
          <p:nvPr/>
        </p:nvSpPr>
        <p:spPr>
          <a:xfrm>
            <a:off x="5765800" y="5257800"/>
            <a:ext cx="1879600" cy="1447800"/>
          </a:xfrm>
          <a:custGeom>
            <a:avLst/>
            <a:gdLst>
              <a:gd name="connsiteX0" fmla="*/ 1447800 w 1879600"/>
              <a:gd name="connsiteY0" fmla="*/ 0 h 1447800"/>
              <a:gd name="connsiteX1" fmla="*/ 1447800 w 1879600"/>
              <a:gd name="connsiteY1" fmla="*/ 0 h 1447800"/>
              <a:gd name="connsiteX2" fmla="*/ 1117600 w 1879600"/>
              <a:gd name="connsiteY2" fmla="*/ 127000 h 1447800"/>
              <a:gd name="connsiteX3" fmla="*/ 863600 w 1879600"/>
              <a:gd name="connsiteY3" fmla="*/ 241300 h 1447800"/>
              <a:gd name="connsiteX4" fmla="*/ 723900 w 1879600"/>
              <a:gd name="connsiteY4" fmla="*/ 292100 h 1447800"/>
              <a:gd name="connsiteX5" fmla="*/ 419100 w 1879600"/>
              <a:gd name="connsiteY5" fmla="*/ 444500 h 1447800"/>
              <a:gd name="connsiteX6" fmla="*/ 279400 w 1879600"/>
              <a:gd name="connsiteY6" fmla="*/ 508000 h 1447800"/>
              <a:gd name="connsiteX7" fmla="*/ 177800 w 1879600"/>
              <a:gd name="connsiteY7" fmla="*/ 558800 h 1447800"/>
              <a:gd name="connsiteX8" fmla="*/ 12700 w 1879600"/>
              <a:gd name="connsiteY8" fmla="*/ 774700 h 1447800"/>
              <a:gd name="connsiteX9" fmla="*/ 0 w 1879600"/>
              <a:gd name="connsiteY9" fmla="*/ 812800 h 1447800"/>
              <a:gd name="connsiteX10" fmla="*/ 25400 w 1879600"/>
              <a:gd name="connsiteY10" fmla="*/ 1104900 h 1447800"/>
              <a:gd name="connsiteX11" fmla="*/ 38100 w 1879600"/>
              <a:gd name="connsiteY11" fmla="*/ 1143000 h 1447800"/>
              <a:gd name="connsiteX12" fmla="*/ 203200 w 1879600"/>
              <a:gd name="connsiteY12" fmla="*/ 1282700 h 1447800"/>
              <a:gd name="connsiteX13" fmla="*/ 279400 w 1879600"/>
              <a:gd name="connsiteY13" fmla="*/ 1333500 h 1447800"/>
              <a:gd name="connsiteX14" fmla="*/ 330200 w 1879600"/>
              <a:gd name="connsiteY14" fmla="*/ 1346200 h 1447800"/>
              <a:gd name="connsiteX15" fmla="*/ 508000 w 1879600"/>
              <a:gd name="connsiteY15" fmla="*/ 1409700 h 1447800"/>
              <a:gd name="connsiteX16" fmla="*/ 850900 w 1879600"/>
              <a:gd name="connsiteY16" fmla="*/ 1447800 h 1447800"/>
              <a:gd name="connsiteX17" fmla="*/ 1435100 w 1879600"/>
              <a:gd name="connsiteY17" fmla="*/ 1435100 h 1447800"/>
              <a:gd name="connsiteX18" fmla="*/ 1587500 w 1879600"/>
              <a:gd name="connsiteY18" fmla="*/ 1333500 h 1447800"/>
              <a:gd name="connsiteX19" fmla="*/ 1651000 w 1879600"/>
              <a:gd name="connsiteY19" fmla="*/ 1244600 h 1447800"/>
              <a:gd name="connsiteX20" fmla="*/ 1689100 w 1879600"/>
              <a:gd name="connsiteY20" fmla="*/ 1168400 h 1447800"/>
              <a:gd name="connsiteX21" fmla="*/ 1714500 w 1879600"/>
              <a:gd name="connsiteY21" fmla="*/ 1066800 h 1447800"/>
              <a:gd name="connsiteX22" fmla="*/ 1727200 w 1879600"/>
              <a:gd name="connsiteY22" fmla="*/ 1028700 h 1447800"/>
              <a:gd name="connsiteX23" fmla="*/ 1778000 w 1879600"/>
              <a:gd name="connsiteY23" fmla="*/ 952500 h 1447800"/>
              <a:gd name="connsiteX24" fmla="*/ 1816100 w 1879600"/>
              <a:gd name="connsiteY24" fmla="*/ 812800 h 1447800"/>
              <a:gd name="connsiteX25" fmla="*/ 1841500 w 1879600"/>
              <a:gd name="connsiteY25" fmla="*/ 749300 h 1447800"/>
              <a:gd name="connsiteX26" fmla="*/ 1854200 w 1879600"/>
              <a:gd name="connsiteY26" fmla="*/ 635000 h 1447800"/>
              <a:gd name="connsiteX27" fmla="*/ 1879600 w 1879600"/>
              <a:gd name="connsiteY27" fmla="*/ 558800 h 1447800"/>
              <a:gd name="connsiteX28" fmla="*/ 1866900 w 1879600"/>
              <a:gd name="connsiteY28" fmla="*/ 304800 h 1447800"/>
              <a:gd name="connsiteX29" fmla="*/ 1854200 w 1879600"/>
              <a:gd name="connsiteY29" fmla="*/ 254000 h 1447800"/>
              <a:gd name="connsiteX30" fmla="*/ 1816100 w 1879600"/>
              <a:gd name="connsiteY30" fmla="*/ 215900 h 1447800"/>
              <a:gd name="connsiteX31" fmla="*/ 1803400 w 1879600"/>
              <a:gd name="connsiteY31" fmla="*/ 177800 h 1447800"/>
              <a:gd name="connsiteX32" fmla="*/ 1752600 w 1879600"/>
              <a:gd name="connsiteY32" fmla="*/ 88900 h 1447800"/>
              <a:gd name="connsiteX33" fmla="*/ 1714500 w 1879600"/>
              <a:gd name="connsiteY33" fmla="*/ 50800 h 1447800"/>
              <a:gd name="connsiteX34" fmla="*/ 1676400 w 1879600"/>
              <a:gd name="connsiteY34" fmla="*/ 25400 h 1447800"/>
              <a:gd name="connsiteX35" fmla="*/ 1562100 w 1879600"/>
              <a:gd name="connsiteY35" fmla="*/ 25400 h 1447800"/>
              <a:gd name="connsiteX36" fmla="*/ 1460500 w 1879600"/>
              <a:gd name="connsiteY36" fmla="*/ 1143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879600" h="1447800">
                <a:moveTo>
                  <a:pt x="1447800" y="0"/>
                </a:moveTo>
                <a:lnTo>
                  <a:pt x="1447800" y="0"/>
                </a:lnTo>
                <a:cubicBezTo>
                  <a:pt x="1337733" y="42333"/>
                  <a:pt x="1225140" y="78607"/>
                  <a:pt x="1117600" y="127000"/>
                </a:cubicBezTo>
                <a:cubicBezTo>
                  <a:pt x="1032933" y="165100"/>
                  <a:pt x="950854" y="209571"/>
                  <a:pt x="863600" y="241300"/>
                </a:cubicBezTo>
                <a:cubicBezTo>
                  <a:pt x="817033" y="258233"/>
                  <a:pt x="768964" y="271499"/>
                  <a:pt x="723900" y="292100"/>
                </a:cubicBezTo>
                <a:cubicBezTo>
                  <a:pt x="620591" y="339327"/>
                  <a:pt x="521277" y="394871"/>
                  <a:pt x="419100" y="444500"/>
                </a:cubicBezTo>
                <a:cubicBezTo>
                  <a:pt x="373089" y="466848"/>
                  <a:pt x="325151" y="485124"/>
                  <a:pt x="279400" y="508000"/>
                </a:cubicBezTo>
                <a:lnTo>
                  <a:pt x="177800" y="558800"/>
                </a:lnTo>
                <a:cubicBezTo>
                  <a:pt x="130311" y="616842"/>
                  <a:pt x="53169" y="701857"/>
                  <a:pt x="12700" y="774700"/>
                </a:cubicBezTo>
                <a:cubicBezTo>
                  <a:pt x="6199" y="786402"/>
                  <a:pt x="4233" y="800100"/>
                  <a:pt x="0" y="812800"/>
                </a:cubicBezTo>
                <a:cubicBezTo>
                  <a:pt x="8467" y="910167"/>
                  <a:pt x="14197" y="1007810"/>
                  <a:pt x="25400" y="1104900"/>
                </a:cubicBezTo>
                <a:cubicBezTo>
                  <a:pt x="26934" y="1118199"/>
                  <a:pt x="29530" y="1132716"/>
                  <a:pt x="38100" y="1143000"/>
                </a:cubicBezTo>
                <a:cubicBezTo>
                  <a:pt x="170181" y="1301497"/>
                  <a:pt x="102663" y="1222378"/>
                  <a:pt x="203200" y="1282700"/>
                </a:cubicBezTo>
                <a:cubicBezTo>
                  <a:pt x="229377" y="1298406"/>
                  <a:pt x="252096" y="1319848"/>
                  <a:pt x="279400" y="1333500"/>
                </a:cubicBezTo>
                <a:cubicBezTo>
                  <a:pt x="295012" y="1341306"/>
                  <a:pt x="313641" y="1340680"/>
                  <a:pt x="330200" y="1346200"/>
                </a:cubicBezTo>
                <a:cubicBezTo>
                  <a:pt x="381547" y="1363316"/>
                  <a:pt x="459172" y="1405261"/>
                  <a:pt x="508000" y="1409700"/>
                </a:cubicBezTo>
                <a:cubicBezTo>
                  <a:pt x="715680" y="1428580"/>
                  <a:pt x="601302" y="1416600"/>
                  <a:pt x="850900" y="1447800"/>
                </a:cubicBezTo>
                <a:lnTo>
                  <a:pt x="1435100" y="1435100"/>
                </a:lnTo>
                <a:cubicBezTo>
                  <a:pt x="1522191" y="1431685"/>
                  <a:pt x="1517319" y="1403681"/>
                  <a:pt x="1587500" y="1333500"/>
                </a:cubicBezTo>
                <a:cubicBezTo>
                  <a:pt x="1649559" y="1271441"/>
                  <a:pt x="1606424" y="1322608"/>
                  <a:pt x="1651000" y="1244600"/>
                </a:cubicBezTo>
                <a:cubicBezTo>
                  <a:pt x="1681157" y="1191826"/>
                  <a:pt x="1673914" y="1224081"/>
                  <a:pt x="1689100" y="1168400"/>
                </a:cubicBezTo>
                <a:cubicBezTo>
                  <a:pt x="1698285" y="1134721"/>
                  <a:pt x="1705315" y="1100479"/>
                  <a:pt x="1714500" y="1066800"/>
                </a:cubicBezTo>
                <a:cubicBezTo>
                  <a:pt x="1718022" y="1053885"/>
                  <a:pt x="1720699" y="1040402"/>
                  <a:pt x="1727200" y="1028700"/>
                </a:cubicBezTo>
                <a:cubicBezTo>
                  <a:pt x="1742025" y="1002015"/>
                  <a:pt x="1761067" y="977900"/>
                  <a:pt x="1778000" y="952500"/>
                </a:cubicBezTo>
                <a:cubicBezTo>
                  <a:pt x="1790700" y="905933"/>
                  <a:pt x="1801703" y="858870"/>
                  <a:pt x="1816100" y="812800"/>
                </a:cubicBezTo>
                <a:cubicBezTo>
                  <a:pt x="1822900" y="791041"/>
                  <a:pt x="1836723" y="771591"/>
                  <a:pt x="1841500" y="749300"/>
                </a:cubicBezTo>
                <a:cubicBezTo>
                  <a:pt x="1849532" y="711816"/>
                  <a:pt x="1846682" y="672590"/>
                  <a:pt x="1854200" y="635000"/>
                </a:cubicBezTo>
                <a:cubicBezTo>
                  <a:pt x="1859451" y="608746"/>
                  <a:pt x="1879600" y="558800"/>
                  <a:pt x="1879600" y="558800"/>
                </a:cubicBezTo>
                <a:cubicBezTo>
                  <a:pt x="1875367" y="474133"/>
                  <a:pt x="1873940" y="389280"/>
                  <a:pt x="1866900" y="304800"/>
                </a:cubicBezTo>
                <a:cubicBezTo>
                  <a:pt x="1865450" y="287406"/>
                  <a:pt x="1862860" y="269155"/>
                  <a:pt x="1854200" y="254000"/>
                </a:cubicBezTo>
                <a:cubicBezTo>
                  <a:pt x="1845289" y="238406"/>
                  <a:pt x="1828800" y="228600"/>
                  <a:pt x="1816100" y="215900"/>
                </a:cubicBezTo>
                <a:cubicBezTo>
                  <a:pt x="1811867" y="203200"/>
                  <a:pt x="1808673" y="190105"/>
                  <a:pt x="1803400" y="177800"/>
                </a:cubicBezTo>
                <a:cubicBezTo>
                  <a:pt x="1792440" y="152226"/>
                  <a:pt x="1771357" y="111408"/>
                  <a:pt x="1752600" y="88900"/>
                </a:cubicBezTo>
                <a:cubicBezTo>
                  <a:pt x="1741102" y="75102"/>
                  <a:pt x="1728298" y="62298"/>
                  <a:pt x="1714500" y="50800"/>
                </a:cubicBezTo>
                <a:cubicBezTo>
                  <a:pt x="1702774" y="41029"/>
                  <a:pt x="1691456" y="27909"/>
                  <a:pt x="1676400" y="25400"/>
                </a:cubicBezTo>
                <a:cubicBezTo>
                  <a:pt x="1638818" y="19136"/>
                  <a:pt x="1600200" y="25400"/>
                  <a:pt x="1562100" y="25400"/>
                </a:cubicBezTo>
                <a:lnTo>
                  <a:pt x="1460500" y="114300"/>
                </a:lnTo>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D0EC3849-6054-481B-9D04-059093F0085B}"/>
              </a:ext>
            </a:extLst>
          </p:cNvPr>
          <p:cNvSpPr txBox="1"/>
          <p:nvPr/>
        </p:nvSpPr>
        <p:spPr>
          <a:xfrm>
            <a:off x="5917467" y="6158125"/>
            <a:ext cx="1576265" cy="369332"/>
          </a:xfrm>
          <a:prstGeom prst="rect">
            <a:avLst/>
          </a:prstGeom>
          <a:noFill/>
        </p:spPr>
        <p:txBody>
          <a:bodyPr wrap="none" rtlCol="0">
            <a:spAutoFit/>
          </a:bodyPr>
          <a:lstStyle/>
          <a:p>
            <a:r>
              <a:rPr lang="fr-FR" dirty="0"/>
              <a:t>Figure: JP Brun</a:t>
            </a:r>
          </a:p>
        </p:txBody>
      </p:sp>
    </p:spTree>
    <p:extLst>
      <p:ext uri="{BB962C8B-B14F-4D97-AF65-F5344CB8AC3E}">
        <p14:creationId xmlns:p14="http://schemas.microsoft.com/office/powerpoint/2010/main" val="887163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III- Les structures en fleur</a:t>
            </a:r>
          </a:p>
        </p:txBody>
      </p:sp>
      <p:pic>
        <p:nvPicPr>
          <p:cNvPr id="3" name="Image 2">
            <a:extLst>
              <a:ext uri="{FF2B5EF4-FFF2-40B4-BE49-F238E27FC236}">
                <a16:creationId xmlns:a16="http://schemas.microsoft.com/office/drawing/2014/main" id="{208D6FDA-6C47-4365-8515-D03FC3D77B2A}"/>
              </a:ext>
            </a:extLst>
          </p:cNvPr>
          <p:cNvPicPr>
            <a:picLocks noChangeAspect="1"/>
          </p:cNvPicPr>
          <p:nvPr/>
        </p:nvPicPr>
        <p:blipFill>
          <a:blip r:embed="rId4"/>
          <a:stretch>
            <a:fillRect/>
          </a:stretch>
        </p:blipFill>
        <p:spPr>
          <a:xfrm>
            <a:off x="5651500" y="1081671"/>
            <a:ext cx="3355340" cy="5445786"/>
          </a:xfrm>
          <a:prstGeom prst="rect">
            <a:avLst/>
          </a:prstGeom>
        </p:spPr>
      </p:pic>
      <p:pic>
        <p:nvPicPr>
          <p:cNvPr id="8" name="Step_over_strike_slip_fault">
            <a:hlinkClick r:id="" action="ppaction://media"/>
            <a:extLst>
              <a:ext uri="{FF2B5EF4-FFF2-40B4-BE49-F238E27FC236}">
                <a16:creationId xmlns:a16="http://schemas.microsoft.com/office/drawing/2014/main" id="{1F02DF37-90DB-440A-87C7-4BE999288B63}"/>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7361" t="52963" r="31667" b="10741"/>
          <a:stretch/>
        </p:blipFill>
        <p:spPr>
          <a:xfrm>
            <a:off x="628650" y="1632121"/>
            <a:ext cx="5143500" cy="3390558"/>
          </a:xfrm>
          <a:prstGeom prst="rect">
            <a:avLst/>
          </a:prstGeom>
        </p:spPr>
      </p:pic>
      <p:sp>
        <p:nvSpPr>
          <p:cNvPr id="9" name="Ellipse 8">
            <a:extLst>
              <a:ext uri="{FF2B5EF4-FFF2-40B4-BE49-F238E27FC236}">
                <a16:creationId xmlns:a16="http://schemas.microsoft.com/office/drawing/2014/main" id="{12D91FED-CAEE-4E13-BF62-4FB8C2DDD92F}"/>
              </a:ext>
            </a:extLst>
          </p:cNvPr>
          <p:cNvSpPr/>
          <p:nvPr/>
        </p:nvSpPr>
        <p:spPr>
          <a:xfrm>
            <a:off x="3644900" y="2197100"/>
            <a:ext cx="800100" cy="7747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2D9E257F-0B1F-41E1-88EF-09E5003C9349}"/>
              </a:ext>
            </a:extLst>
          </p:cNvPr>
          <p:cNvSpPr/>
          <p:nvPr/>
        </p:nvSpPr>
        <p:spPr>
          <a:xfrm>
            <a:off x="2035175" y="3269652"/>
            <a:ext cx="1104900" cy="10698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0445CEA3-7370-4EBF-8B87-C73A3FBDD5F0}"/>
              </a:ext>
            </a:extLst>
          </p:cNvPr>
          <p:cNvCxnSpPr>
            <a:stCxn id="9" idx="6"/>
          </p:cNvCxnSpPr>
          <p:nvPr/>
        </p:nvCxnSpPr>
        <p:spPr>
          <a:xfrm>
            <a:off x="4445000" y="2584450"/>
            <a:ext cx="1524000" cy="2033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7A50F6C3-7401-4740-9FC8-C856AA162AA4}"/>
              </a:ext>
            </a:extLst>
          </p:cNvPr>
          <p:cNvCxnSpPr>
            <a:cxnSpLocks/>
          </p:cNvCxnSpPr>
          <p:nvPr/>
        </p:nvCxnSpPr>
        <p:spPr>
          <a:xfrm>
            <a:off x="3113088" y="4070180"/>
            <a:ext cx="2411412" cy="9524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5324A73F-2ED3-440D-87B0-F38835E56C83}"/>
              </a:ext>
            </a:extLst>
          </p:cNvPr>
          <p:cNvSpPr txBox="1"/>
          <p:nvPr/>
        </p:nvSpPr>
        <p:spPr>
          <a:xfrm>
            <a:off x="4506204" y="789283"/>
            <a:ext cx="4637808" cy="584775"/>
          </a:xfrm>
          <a:prstGeom prst="rect">
            <a:avLst/>
          </a:prstGeom>
          <a:noFill/>
        </p:spPr>
        <p:txBody>
          <a:bodyPr wrap="none" rtlCol="0">
            <a:spAutoFit/>
          </a:bodyPr>
          <a:lstStyle/>
          <a:p>
            <a:r>
              <a:rPr lang="fr-FR" sz="3200" dirty="0"/>
              <a:t>Structure en fleur négative</a:t>
            </a:r>
          </a:p>
        </p:txBody>
      </p:sp>
      <p:sp>
        <p:nvSpPr>
          <p:cNvPr id="16" name="ZoneTexte 15">
            <a:extLst>
              <a:ext uri="{FF2B5EF4-FFF2-40B4-BE49-F238E27FC236}">
                <a16:creationId xmlns:a16="http://schemas.microsoft.com/office/drawing/2014/main" id="{DD7E310D-3DA5-49AA-A0C7-03F9623D4F35}"/>
              </a:ext>
            </a:extLst>
          </p:cNvPr>
          <p:cNvSpPr txBox="1"/>
          <p:nvPr/>
        </p:nvSpPr>
        <p:spPr>
          <a:xfrm>
            <a:off x="4445000" y="6021736"/>
            <a:ext cx="4525791" cy="584775"/>
          </a:xfrm>
          <a:prstGeom prst="rect">
            <a:avLst/>
          </a:prstGeom>
          <a:noFill/>
        </p:spPr>
        <p:txBody>
          <a:bodyPr wrap="none" rtlCol="0">
            <a:spAutoFit/>
          </a:bodyPr>
          <a:lstStyle/>
          <a:p>
            <a:r>
              <a:rPr lang="fr-FR" sz="3200" dirty="0"/>
              <a:t>Structure en fleur positive</a:t>
            </a:r>
          </a:p>
        </p:txBody>
      </p:sp>
      <p:sp>
        <p:nvSpPr>
          <p:cNvPr id="17" name="ZoneTexte 16">
            <a:extLst>
              <a:ext uri="{FF2B5EF4-FFF2-40B4-BE49-F238E27FC236}">
                <a16:creationId xmlns:a16="http://schemas.microsoft.com/office/drawing/2014/main" id="{C86B0A58-E6E0-492F-B5D8-FB2F47CB201E}"/>
              </a:ext>
            </a:extLst>
          </p:cNvPr>
          <p:cNvSpPr txBox="1"/>
          <p:nvPr/>
        </p:nvSpPr>
        <p:spPr>
          <a:xfrm>
            <a:off x="774700" y="6053328"/>
            <a:ext cx="2651495" cy="369332"/>
          </a:xfrm>
          <a:prstGeom prst="rect">
            <a:avLst/>
          </a:prstGeom>
          <a:noFill/>
        </p:spPr>
        <p:txBody>
          <a:bodyPr wrap="none" rtlCol="0">
            <a:spAutoFit/>
          </a:bodyPr>
          <a:lstStyle/>
          <a:p>
            <a:r>
              <a:rPr lang="fr-FR" dirty="0"/>
              <a:t>Animation: Haakon </a:t>
            </a:r>
            <a:r>
              <a:rPr lang="fr-FR" dirty="0" err="1"/>
              <a:t>Fossen</a:t>
            </a:r>
            <a:endParaRPr lang="fr-FR" dirty="0"/>
          </a:p>
        </p:txBody>
      </p:sp>
    </p:spTree>
    <p:extLst>
      <p:ext uri="{BB962C8B-B14F-4D97-AF65-F5344CB8AC3E}">
        <p14:creationId xmlns:p14="http://schemas.microsoft.com/office/powerpoint/2010/main" val="189507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0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C58D08-2D2F-4BC7-A925-D8A9AADB18AD}"/>
              </a:ext>
            </a:extLst>
          </p:cNvPr>
          <p:cNvSpPr txBox="1"/>
          <p:nvPr/>
        </p:nvSpPr>
        <p:spPr>
          <a:xfrm>
            <a:off x="330011" y="56138"/>
            <a:ext cx="7821372" cy="6494085"/>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VIII: Systèmes compressifs</a:t>
            </a:r>
          </a:p>
          <a:p>
            <a:r>
              <a:rPr lang="fr-FR" sz="2000" dirty="0">
                <a:latin typeface="Arial" panose="020B0604020202020204" pitchFamily="34" charset="0"/>
                <a:cs typeface="Arial" panose="020B0604020202020204" pitchFamily="34" charset="0"/>
              </a:rPr>
              <a:t>	</a:t>
            </a:r>
          </a:p>
          <a:p>
            <a:r>
              <a:rPr lang="fr-FR" sz="2000" dirty="0">
                <a:solidFill>
                  <a:schemeClr val="bg1">
                    <a:lumMod val="65000"/>
                  </a:schemeClr>
                </a:solidFill>
                <a:latin typeface="Arial" panose="020B0604020202020204" pitchFamily="34" charset="0"/>
                <a:cs typeface="Arial" panose="020B0604020202020204" pitchFamily="34" charset="0"/>
              </a:rPr>
              <a:t>	I- Rappels et remarque sur l’état de contrainte</a:t>
            </a:r>
          </a:p>
          <a:p>
            <a:endParaRPr lang="fr-FR" sz="2000"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II- Les types de failles </a:t>
            </a:r>
            <a:r>
              <a:rPr lang="fr-FR" sz="2000" b="1" dirty="0" err="1">
                <a:solidFill>
                  <a:schemeClr val="bg1">
                    <a:lumMod val="65000"/>
                  </a:schemeClr>
                </a:solidFill>
                <a:latin typeface="Arial" panose="020B0604020202020204" pitchFamily="34" charset="0"/>
                <a:cs typeface="Arial" panose="020B0604020202020204" pitchFamily="34" charset="0"/>
              </a:rPr>
              <a:t>décrochantes</a:t>
            </a:r>
            <a:r>
              <a:rPr lang="fr-FR" sz="2000" b="1" dirty="0">
                <a:solidFill>
                  <a:schemeClr val="bg1">
                    <a:lumMod val="65000"/>
                  </a:schemeClr>
                </a:solidFill>
                <a:latin typeface="Arial" panose="020B0604020202020204" pitchFamily="34" charset="0"/>
                <a:cs typeface="Arial" panose="020B0604020202020204" pitchFamily="34" charset="0"/>
              </a:rPr>
              <a:t>: points de vocabulaire</a:t>
            </a:r>
          </a:p>
          <a:p>
            <a:endParaRPr lang="fr-FR" sz="2000" b="1"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a. Senestre vs. dextre</a:t>
            </a:r>
          </a:p>
          <a:p>
            <a:r>
              <a:rPr lang="fr-FR" sz="2000" b="1" dirty="0">
                <a:solidFill>
                  <a:schemeClr val="bg1">
                    <a:lumMod val="65000"/>
                  </a:schemeClr>
                </a:solidFill>
                <a:latin typeface="Arial" panose="020B0604020202020204" pitchFamily="34" charset="0"/>
                <a:cs typeface="Arial" panose="020B0604020202020204" pitchFamily="34" charset="0"/>
              </a:rPr>
              <a:t>	</a:t>
            </a:r>
          </a:p>
          <a:p>
            <a:r>
              <a:rPr lang="fr-FR" sz="2000" b="1" dirty="0">
                <a:solidFill>
                  <a:schemeClr val="bg1">
                    <a:lumMod val="65000"/>
                  </a:schemeClr>
                </a:solidFill>
                <a:latin typeface="Arial" panose="020B0604020202020204" pitchFamily="34" charset="0"/>
                <a:cs typeface="Arial" panose="020B0604020202020204" pitchFamily="34" charset="0"/>
              </a:rPr>
              <a:t>			b. Les failles de transfert</a:t>
            </a:r>
          </a:p>
          <a:p>
            <a:endParaRPr lang="fr-FR" sz="2000" b="1"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c. Les failles transformantes</a:t>
            </a:r>
          </a:p>
          <a:p>
            <a:endParaRPr lang="fr-FR" sz="2000" dirty="0">
              <a:solidFill>
                <a:schemeClr val="bg1">
                  <a:lumMod val="65000"/>
                </a:schemeClr>
              </a:solidFill>
              <a:latin typeface="Arial" panose="020B0604020202020204" pitchFamily="34" charset="0"/>
              <a:cs typeface="Arial" panose="020B0604020202020204" pitchFamily="34" charset="0"/>
            </a:endParaRPr>
          </a:p>
          <a:p>
            <a:r>
              <a:rPr lang="fr-FR" sz="2000" b="1" dirty="0">
                <a:solidFill>
                  <a:schemeClr val="bg1">
                    <a:lumMod val="65000"/>
                  </a:schemeClr>
                </a:solidFill>
                <a:latin typeface="Arial" panose="020B0604020202020204" pitchFamily="34" charset="0"/>
                <a:cs typeface="Arial" panose="020B0604020202020204" pitchFamily="34" charset="0"/>
              </a:rPr>
              <a:t>	</a:t>
            </a:r>
            <a:r>
              <a:rPr lang="fr-FR" sz="2000" dirty="0">
                <a:solidFill>
                  <a:schemeClr val="bg1">
                    <a:lumMod val="65000"/>
                  </a:schemeClr>
                </a:solidFill>
                <a:latin typeface="Arial" panose="020B0604020202020204" pitchFamily="34" charset="0"/>
                <a:cs typeface="Arial" panose="020B0604020202020204" pitchFamily="34" charset="0"/>
              </a:rPr>
              <a:t>III- Les structures en fleur</a:t>
            </a:r>
          </a:p>
          <a:p>
            <a:endParaRPr lang="fr-FR" sz="2000" dirty="0">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IV- Origine et distribution des failles </a:t>
            </a:r>
            <a:r>
              <a:rPr lang="fr-FR" sz="2000" b="1" dirty="0" err="1">
                <a:solidFill>
                  <a:srgbClr val="FF0000"/>
                </a:solidFill>
                <a:latin typeface="Arial" panose="020B0604020202020204" pitchFamily="34" charset="0"/>
                <a:cs typeface="Arial" panose="020B0604020202020204" pitchFamily="34" charset="0"/>
              </a:rPr>
              <a:t>décrochantes</a:t>
            </a:r>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a:t>
            </a:r>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a. Compressif/</a:t>
            </a:r>
            <a:r>
              <a:rPr lang="fr-FR" sz="2000" b="1" dirty="0" err="1">
                <a:solidFill>
                  <a:srgbClr val="FF0000"/>
                </a:solidFill>
                <a:latin typeface="Arial" panose="020B0604020202020204" pitchFamily="34" charset="0"/>
                <a:cs typeface="Arial" panose="020B0604020202020204" pitchFamily="34" charset="0"/>
              </a:rPr>
              <a:t>distensif</a:t>
            </a:r>
            <a:endParaRPr lang="fr-FR" sz="2000" b="1" dirty="0">
              <a:solidFill>
                <a:srgbClr val="FF0000"/>
              </a:solidFill>
              <a:latin typeface="Arial" panose="020B0604020202020204" pitchFamily="34" charset="0"/>
              <a:cs typeface="Arial" panose="020B0604020202020204" pitchFamily="34" charset="0"/>
            </a:endParaRPr>
          </a:p>
          <a:p>
            <a:endParaRPr lang="fr-FR" sz="2000" b="1" dirty="0">
              <a:solidFill>
                <a:srgbClr val="FF0000"/>
              </a:solidFill>
              <a:latin typeface="Arial" panose="020B0604020202020204" pitchFamily="34" charset="0"/>
              <a:cs typeface="Arial" panose="020B0604020202020204" pitchFamily="34" charset="0"/>
            </a:endParaRPr>
          </a:p>
          <a:p>
            <a:r>
              <a:rPr lang="fr-FR" sz="2000" b="1" dirty="0">
                <a:solidFill>
                  <a:srgbClr val="FF0000"/>
                </a:solidFill>
                <a:latin typeface="Arial" panose="020B0604020202020204" pitchFamily="34" charset="0"/>
                <a:cs typeface="Arial" panose="020B0604020202020204" pitchFamily="34" charset="0"/>
              </a:rPr>
              <a:t>			b. Autres grands contextes géodynamiques</a:t>
            </a:r>
          </a:p>
          <a:p>
            <a:endParaRPr lang="fr-FR" sz="2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0698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4" name="ZoneTexte 3">
            <a:extLst>
              <a:ext uri="{FF2B5EF4-FFF2-40B4-BE49-F238E27FC236}">
                <a16:creationId xmlns:a16="http://schemas.microsoft.com/office/drawing/2014/main" id="{EEE5B535-BFB2-4665-870A-F987BAF73C6A}"/>
              </a:ext>
            </a:extLst>
          </p:cNvPr>
          <p:cNvSpPr txBox="1"/>
          <p:nvPr/>
        </p:nvSpPr>
        <p:spPr>
          <a:xfrm>
            <a:off x="1490058" y="945333"/>
            <a:ext cx="5757730" cy="646331"/>
          </a:xfrm>
          <a:prstGeom prst="rect">
            <a:avLst/>
          </a:prstGeom>
          <a:noFill/>
        </p:spPr>
        <p:txBody>
          <a:bodyPr wrap="none" rtlCol="0">
            <a:spAutoFit/>
          </a:bodyPr>
          <a:lstStyle/>
          <a:p>
            <a:r>
              <a:rPr lang="fr-FR" sz="3600" b="1" dirty="0">
                <a:solidFill>
                  <a:srgbClr val="FF0000"/>
                </a:solidFill>
              </a:rPr>
              <a:t>Système compressif/</a:t>
            </a:r>
            <a:r>
              <a:rPr lang="fr-FR" sz="3600" b="1" dirty="0" err="1">
                <a:solidFill>
                  <a:srgbClr val="FF0000"/>
                </a:solidFill>
              </a:rPr>
              <a:t>distensif</a:t>
            </a:r>
            <a:endParaRPr lang="fr-FR" sz="3600" b="1" dirty="0">
              <a:solidFill>
                <a:srgbClr val="FF0000"/>
              </a:solidFill>
            </a:endParaRPr>
          </a:p>
        </p:txBody>
      </p:sp>
      <p:sp>
        <p:nvSpPr>
          <p:cNvPr id="2" name="Flèche : droite 1">
            <a:extLst>
              <a:ext uri="{FF2B5EF4-FFF2-40B4-BE49-F238E27FC236}">
                <a16:creationId xmlns:a16="http://schemas.microsoft.com/office/drawing/2014/main" id="{D5A928FB-FDEB-4163-8237-5C1D786DE8FD}"/>
              </a:ext>
            </a:extLst>
          </p:cNvPr>
          <p:cNvSpPr/>
          <p:nvPr/>
        </p:nvSpPr>
        <p:spPr>
          <a:xfrm>
            <a:off x="313043" y="1611032"/>
            <a:ext cx="575957" cy="46166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8A3E1F39-CC99-4AA6-824F-35CD59C43E52}"/>
              </a:ext>
            </a:extLst>
          </p:cNvPr>
          <p:cNvSpPr txBox="1"/>
          <p:nvPr/>
        </p:nvSpPr>
        <p:spPr>
          <a:xfrm>
            <a:off x="1017223" y="1610000"/>
            <a:ext cx="8126777" cy="461665"/>
          </a:xfrm>
          <a:prstGeom prst="rect">
            <a:avLst/>
          </a:prstGeom>
          <a:noFill/>
        </p:spPr>
        <p:txBody>
          <a:bodyPr wrap="none" rtlCol="0">
            <a:spAutoFit/>
          </a:bodyPr>
          <a:lstStyle/>
          <a:p>
            <a:r>
              <a:rPr lang="fr-FR" sz="2400" dirty="0"/>
              <a:t>Failles de transfert entre les structures compressives/extensives</a:t>
            </a:r>
          </a:p>
        </p:txBody>
      </p:sp>
      <p:sp>
        <p:nvSpPr>
          <p:cNvPr id="10" name="Forme libre : forme 9">
            <a:extLst>
              <a:ext uri="{FF2B5EF4-FFF2-40B4-BE49-F238E27FC236}">
                <a16:creationId xmlns:a16="http://schemas.microsoft.com/office/drawing/2014/main" id="{9C28C503-D611-439E-B604-0C170CC50CF0}"/>
              </a:ext>
            </a:extLst>
          </p:cNvPr>
          <p:cNvSpPr/>
          <p:nvPr/>
        </p:nvSpPr>
        <p:spPr>
          <a:xfrm>
            <a:off x="6526738" y="2565400"/>
            <a:ext cx="2414062" cy="2463800"/>
          </a:xfrm>
          <a:custGeom>
            <a:avLst/>
            <a:gdLst>
              <a:gd name="connsiteX0" fmla="*/ 801162 w 2414062"/>
              <a:gd name="connsiteY0" fmla="*/ 63500 h 2463800"/>
              <a:gd name="connsiteX1" fmla="*/ 801162 w 2414062"/>
              <a:gd name="connsiteY1" fmla="*/ 63500 h 2463800"/>
              <a:gd name="connsiteX2" fmla="*/ 674162 w 2414062"/>
              <a:gd name="connsiteY2" fmla="*/ 165100 h 2463800"/>
              <a:gd name="connsiteX3" fmla="*/ 597962 w 2414062"/>
              <a:gd name="connsiteY3" fmla="*/ 241300 h 2463800"/>
              <a:gd name="connsiteX4" fmla="*/ 547162 w 2414062"/>
              <a:gd name="connsiteY4" fmla="*/ 304800 h 2463800"/>
              <a:gd name="connsiteX5" fmla="*/ 496362 w 2414062"/>
              <a:gd name="connsiteY5" fmla="*/ 368300 h 2463800"/>
              <a:gd name="connsiteX6" fmla="*/ 458262 w 2414062"/>
              <a:gd name="connsiteY6" fmla="*/ 457200 h 2463800"/>
              <a:gd name="connsiteX7" fmla="*/ 432862 w 2414062"/>
              <a:gd name="connsiteY7" fmla="*/ 495300 h 2463800"/>
              <a:gd name="connsiteX8" fmla="*/ 394762 w 2414062"/>
              <a:gd name="connsiteY8" fmla="*/ 508000 h 2463800"/>
              <a:gd name="connsiteX9" fmla="*/ 382062 w 2414062"/>
              <a:gd name="connsiteY9" fmla="*/ 546100 h 2463800"/>
              <a:gd name="connsiteX10" fmla="*/ 293162 w 2414062"/>
              <a:gd name="connsiteY10" fmla="*/ 558800 h 2463800"/>
              <a:gd name="connsiteX11" fmla="*/ 255062 w 2414062"/>
              <a:gd name="connsiteY11" fmla="*/ 584200 h 2463800"/>
              <a:gd name="connsiteX12" fmla="*/ 166162 w 2414062"/>
              <a:gd name="connsiteY12" fmla="*/ 685800 h 2463800"/>
              <a:gd name="connsiteX13" fmla="*/ 115362 w 2414062"/>
              <a:gd name="connsiteY13" fmla="*/ 749300 h 2463800"/>
              <a:gd name="connsiteX14" fmla="*/ 64562 w 2414062"/>
              <a:gd name="connsiteY14" fmla="*/ 825500 h 2463800"/>
              <a:gd name="connsiteX15" fmla="*/ 13762 w 2414062"/>
              <a:gd name="connsiteY15" fmla="*/ 965200 h 2463800"/>
              <a:gd name="connsiteX16" fmla="*/ 13762 w 2414062"/>
              <a:gd name="connsiteY16" fmla="*/ 1485900 h 2463800"/>
              <a:gd name="connsiteX17" fmla="*/ 39162 w 2414062"/>
              <a:gd name="connsiteY17" fmla="*/ 1562100 h 2463800"/>
              <a:gd name="connsiteX18" fmla="*/ 64562 w 2414062"/>
              <a:gd name="connsiteY18" fmla="*/ 1663700 h 2463800"/>
              <a:gd name="connsiteX19" fmla="*/ 77262 w 2414062"/>
              <a:gd name="connsiteY19" fmla="*/ 1866900 h 2463800"/>
              <a:gd name="connsiteX20" fmla="*/ 89962 w 2414062"/>
              <a:gd name="connsiteY20" fmla="*/ 1905000 h 2463800"/>
              <a:gd name="connsiteX21" fmla="*/ 102662 w 2414062"/>
              <a:gd name="connsiteY21" fmla="*/ 2019300 h 2463800"/>
              <a:gd name="connsiteX22" fmla="*/ 115362 w 2414062"/>
              <a:gd name="connsiteY22" fmla="*/ 2057400 h 2463800"/>
              <a:gd name="connsiteX23" fmla="*/ 140762 w 2414062"/>
              <a:gd name="connsiteY23" fmla="*/ 2146300 h 2463800"/>
              <a:gd name="connsiteX24" fmla="*/ 166162 w 2414062"/>
              <a:gd name="connsiteY24" fmla="*/ 2184400 h 2463800"/>
              <a:gd name="connsiteX25" fmla="*/ 178862 w 2414062"/>
              <a:gd name="connsiteY25" fmla="*/ 2235200 h 2463800"/>
              <a:gd name="connsiteX26" fmla="*/ 216962 w 2414062"/>
              <a:gd name="connsiteY26" fmla="*/ 2260600 h 2463800"/>
              <a:gd name="connsiteX27" fmla="*/ 255062 w 2414062"/>
              <a:gd name="connsiteY27" fmla="*/ 2298700 h 2463800"/>
              <a:gd name="connsiteX28" fmla="*/ 280462 w 2414062"/>
              <a:gd name="connsiteY28" fmla="*/ 2336800 h 2463800"/>
              <a:gd name="connsiteX29" fmla="*/ 356662 w 2414062"/>
              <a:gd name="connsiteY29" fmla="*/ 2362200 h 2463800"/>
              <a:gd name="connsiteX30" fmla="*/ 407462 w 2414062"/>
              <a:gd name="connsiteY30" fmla="*/ 2387600 h 2463800"/>
              <a:gd name="connsiteX31" fmla="*/ 610662 w 2414062"/>
              <a:gd name="connsiteY31" fmla="*/ 2425700 h 2463800"/>
              <a:gd name="connsiteX32" fmla="*/ 877362 w 2414062"/>
              <a:gd name="connsiteY32" fmla="*/ 2451100 h 2463800"/>
              <a:gd name="connsiteX33" fmla="*/ 1131362 w 2414062"/>
              <a:gd name="connsiteY33" fmla="*/ 2463800 h 2463800"/>
              <a:gd name="connsiteX34" fmla="*/ 2083862 w 2414062"/>
              <a:gd name="connsiteY34" fmla="*/ 2451100 h 2463800"/>
              <a:gd name="connsiteX35" fmla="*/ 2198162 w 2414062"/>
              <a:gd name="connsiteY35" fmla="*/ 2362200 h 2463800"/>
              <a:gd name="connsiteX36" fmla="*/ 2248962 w 2414062"/>
              <a:gd name="connsiteY36" fmla="*/ 2260600 h 2463800"/>
              <a:gd name="connsiteX37" fmla="*/ 2261662 w 2414062"/>
              <a:gd name="connsiteY37" fmla="*/ 2197100 h 2463800"/>
              <a:gd name="connsiteX38" fmla="*/ 2312462 w 2414062"/>
              <a:gd name="connsiteY38" fmla="*/ 2108200 h 2463800"/>
              <a:gd name="connsiteX39" fmla="*/ 2350562 w 2414062"/>
              <a:gd name="connsiteY39" fmla="*/ 1943100 h 2463800"/>
              <a:gd name="connsiteX40" fmla="*/ 2375962 w 2414062"/>
              <a:gd name="connsiteY40" fmla="*/ 1841500 h 2463800"/>
              <a:gd name="connsiteX41" fmla="*/ 2414062 w 2414062"/>
              <a:gd name="connsiteY41" fmla="*/ 1612900 h 2463800"/>
              <a:gd name="connsiteX42" fmla="*/ 2401362 w 2414062"/>
              <a:gd name="connsiteY42" fmla="*/ 965200 h 2463800"/>
              <a:gd name="connsiteX43" fmla="*/ 2388662 w 2414062"/>
              <a:gd name="connsiteY43" fmla="*/ 863600 h 2463800"/>
              <a:gd name="connsiteX44" fmla="*/ 2337862 w 2414062"/>
              <a:gd name="connsiteY44" fmla="*/ 749300 h 2463800"/>
              <a:gd name="connsiteX45" fmla="*/ 2299762 w 2414062"/>
              <a:gd name="connsiteY45" fmla="*/ 647700 h 2463800"/>
              <a:gd name="connsiteX46" fmla="*/ 2287062 w 2414062"/>
              <a:gd name="connsiteY46" fmla="*/ 596900 h 2463800"/>
              <a:gd name="connsiteX47" fmla="*/ 2210862 w 2414062"/>
              <a:gd name="connsiteY47" fmla="*/ 495300 h 2463800"/>
              <a:gd name="connsiteX48" fmla="*/ 2185462 w 2414062"/>
              <a:gd name="connsiteY48" fmla="*/ 457200 h 2463800"/>
              <a:gd name="connsiteX49" fmla="*/ 2109262 w 2414062"/>
              <a:gd name="connsiteY49" fmla="*/ 381000 h 2463800"/>
              <a:gd name="connsiteX50" fmla="*/ 2071162 w 2414062"/>
              <a:gd name="connsiteY50" fmla="*/ 330200 h 2463800"/>
              <a:gd name="connsiteX51" fmla="*/ 2033062 w 2414062"/>
              <a:gd name="connsiteY51" fmla="*/ 317500 h 2463800"/>
              <a:gd name="connsiteX52" fmla="*/ 1994962 w 2414062"/>
              <a:gd name="connsiteY52" fmla="*/ 292100 h 2463800"/>
              <a:gd name="connsiteX53" fmla="*/ 1956862 w 2414062"/>
              <a:gd name="connsiteY53" fmla="*/ 254000 h 2463800"/>
              <a:gd name="connsiteX54" fmla="*/ 1867962 w 2414062"/>
              <a:gd name="connsiteY54" fmla="*/ 203200 h 2463800"/>
              <a:gd name="connsiteX55" fmla="*/ 1829862 w 2414062"/>
              <a:gd name="connsiteY55" fmla="*/ 177800 h 2463800"/>
              <a:gd name="connsiteX56" fmla="*/ 1791762 w 2414062"/>
              <a:gd name="connsiteY56" fmla="*/ 165100 h 2463800"/>
              <a:gd name="connsiteX57" fmla="*/ 1753662 w 2414062"/>
              <a:gd name="connsiteY57" fmla="*/ 139700 h 2463800"/>
              <a:gd name="connsiteX58" fmla="*/ 1664762 w 2414062"/>
              <a:gd name="connsiteY58" fmla="*/ 114300 h 2463800"/>
              <a:gd name="connsiteX59" fmla="*/ 1613962 w 2414062"/>
              <a:gd name="connsiteY59" fmla="*/ 88900 h 2463800"/>
              <a:gd name="connsiteX60" fmla="*/ 1550462 w 2414062"/>
              <a:gd name="connsiteY60" fmla="*/ 76200 h 2463800"/>
              <a:gd name="connsiteX61" fmla="*/ 1499662 w 2414062"/>
              <a:gd name="connsiteY61" fmla="*/ 63500 h 2463800"/>
              <a:gd name="connsiteX62" fmla="*/ 1436162 w 2414062"/>
              <a:gd name="connsiteY62" fmla="*/ 25400 h 2463800"/>
              <a:gd name="connsiteX63" fmla="*/ 1359962 w 2414062"/>
              <a:gd name="connsiteY63" fmla="*/ 12700 h 2463800"/>
              <a:gd name="connsiteX64" fmla="*/ 1182162 w 2414062"/>
              <a:gd name="connsiteY64" fmla="*/ 0 h 2463800"/>
              <a:gd name="connsiteX65" fmla="*/ 966262 w 2414062"/>
              <a:gd name="connsiteY65" fmla="*/ 25400 h 2463800"/>
              <a:gd name="connsiteX66" fmla="*/ 813862 w 2414062"/>
              <a:gd name="connsiteY66" fmla="*/ 38100 h 2463800"/>
              <a:gd name="connsiteX67" fmla="*/ 801162 w 2414062"/>
              <a:gd name="connsiteY67" fmla="*/ 63500 h 24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414062" h="2463800">
                <a:moveTo>
                  <a:pt x="801162" y="63500"/>
                </a:moveTo>
                <a:lnTo>
                  <a:pt x="801162" y="63500"/>
                </a:lnTo>
                <a:cubicBezTo>
                  <a:pt x="593301" y="193413"/>
                  <a:pt x="757380" y="71480"/>
                  <a:pt x="674162" y="165100"/>
                </a:cubicBezTo>
                <a:cubicBezTo>
                  <a:pt x="650297" y="191948"/>
                  <a:pt x="597962" y="241300"/>
                  <a:pt x="597962" y="241300"/>
                </a:cubicBezTo>
                <a:cubicBezTo>
                  <a:pt x="566040" y="337065"/>
                  <a:pt x="612814" y="222736"/>
                  <a:pt x="547162" y="304800"/>
                </a:cubicBezTo>
                <a:cubicBezTo>
                  <a:pt x="477055" y="392434"/>
                  <a:pt x="605551" y="295507"/>
                  <a:pt x="496362" y="368300"/>
                </a:cubicBezTo>
                <a:cubicBezTo>
                  <a:pt x="482114" y="411044"/>
                  <a:pt x="483371" y="413258"/>
                  <a:pt x="458262" y="457200"/>
                </a:cubicBezTo>
                <a:cubicBezTo>
                  <a:pt x="450689" y="470452"/>
                  <a:pt x="444781" y="485765"/>
                  <a:pt x="432862" y="495300"/>
                </a:cubicBezTo>
                <a:cubicBezTo>
                  <a:pt x="422409" y="503663"/>
                  <a:pt x="407462" y="503767"/>
                  <a:pt x="394762" y="508000"/>
                </a:cubicBezTo>
                <a:cubicBezTo>
                  <a:pt x="390529" y="520700"/>
                  <a:pt x="394036" y="540113"/>
                  <a:pt x="382062" y="546100"/>
                </a:cubicBezTo>
                <a:cubicBezTo>
                  <a:pt x="355288" y="559487"/>
                  <a:pt x="321834" y="550198"/>
                  <a:pt x="293162" y="558800"/>
                </a:cubicBezTo>
                <a:cubicBezTo>
                  <a:pt x="278542" y="563186"/>
                  <a:pt x="267762" y="575733"/>
                  <a:pt x="255062" y="584200"/>
                </a:cubicBezTo>
                <a:cubicBezTo>
                  <a:pt x="195795" y="673100"/>
                  <a:pt x="229662" y="643467"/>
                  <a:pt x="166162" y="685800"/>
                </a:cubicBezTo>
                <a:cubicBezTo>
                  <a:pt x="137562" y="771600"/>
                  <a:pt x="177226" y="678598"/>
                  <a:pt x="115362" y="749300"/>
                </a:cubicBezTo>
                <a:cubicBezTo>
                  <a:pt x="95260" y="772274"/>
                  <a:pt x="64562" y="825500"/>
                  <a:pt x="64562" y="825500"/>
                </a:cubicBezTo>
                <a:cubicBezTo>
                  <a:pt x="35460" y="941908"/>
                  <a:pt x="58526" y="898054"/>
                  <a:pt x="13762" y="965200"/>
                </a:cubicBezTo>
                <a:cubicBezTo>
                  <a:pt x="1700" y="1182319"/>
                  <a:pt x="-9971" y="1256480"/>
                  <a:pt x="13762" y="1485900"/>
                </a:cubicBezTo>
                <a:cubicBezTo>
                  <a:pt x="16517" y="1512532"/>
                  <a:pt x="32668" y="1536125"/>
                  <a:pt x="39162" y="1562100"/>
                </a:cubicBezTo>
                <a:lnTo>
                  <a:pt x="64562" y="1663700"/>
                </a:lnTo>
                <a:cubicBezTo>
                  <a:pt x="68795" y="1731433"/>
                  <a:pt x="70158" y="1799407"/>
                  <a:pt x="77262" y="1866900"/>
                </a:cubicBezTo>
                <a:cubicBezTo>
                  <a:pt x="78663" y="1880213"/>
                  <a:pt x="87761" y="1891795"/>
                  <a:pt x="89962" y="1905000"/>
                </a:cubicBezTo>
                <a:cubicBezTo>
                  <a:pt x="96264" y="1942813"/>
                  <a:pt x="96360" y="1981487"/>
                  <a:pt x="102662" y="2019300"/>
                </a:cubicBezTo>
                <a:cubicBezTo>
                  <a:pt x="104863" y="2032505"/>
                  <a:pt x="111684" y="2044528"/>
                  <a:pt x="115362" y="2057400"/>
                </a:cubicBezTo>
                <a:cubicBezTo>
                  <a:pt x="120787" y="2076389"/>
                  <a:pt x="130612" y="2126000"/>
                  <a:pt x="140762" y="2146300"/>
                </a:cubicBezTo>
                <a:cubicBezTo>
                  <a:pt x="147588" y="2159952"/>
                  <a:pt x="157695" y="2171700"/>
                  <a:pt x="166162" y="2184400"/>
                </a:cubicBezTo>
                <a:cubicBezTo>
                  <a:pt x="170395" y="2201333"/>
                  <a:pt x="169180" y="2220677"/>
                  <a:pt x="178862" y="2235200"/>
                </a:cubicBezTo>
                <a:cubicBezTo>
                  <a:pt x="187329" y="2247900"/>
                  <a:pt x="205236" y="2250829"/>
                  <a:pt x="216962" y="2260600"/>
                </a:cubicBezTo>
                <a:cubicBezTo>
                  <a:pt x="230760" y="2272098"/>
                  <a:pt x="243564" y="2284902"/>
                  <a:pt x="255062" y="2298700"/>
                </a:cubicBezTo>
                <a:cubicBezTo>
                  <a:pt x="264833" y="2310426"/>
                  <a:pt x="267519" y="2328710"/>
                  <a:pt x="280462" y="2336800"/>
                </a:cubicBezTo>
                <a:cubicBezTo>
                  <a:pt x="303166" y="2350990"/>
                  <a:pt x="332715" y="2350226"/>
                  <a:pt x="356662" y="2362200"/>
                </a:cubicBezTo>
                <a:cubicBezTo>
                  <a:pt x="373595" y="2370667"/>
                  <a:pt x="389884" y="2380569"/>
                  <a:pt x="407462" y="2387600"/>
                </a:cubicBezTo>
                <a:cubicBezTo>
                  <a:pt x="498121" y="2423863"/>
                  <a:pt x="498181" y="2414452"/>
                  <a:pt x="610662" y="2425700"/>
                </a:cubicBezTo>
                <a:cubicBezTo>
                  <a:pt x="730026" y="2455541"/>
                  <a:pt x="649717" y="2438795"/>
                  <a:pt x="877362" y="2451100"/>
                </a:cubicBezTo>
                <a:lnTo>
                  <a:pt x="1131362" y="2463800"/>
                </a:lnTo>
                <a:lnTo>
                  <a:pt x="2083862" y="2451100"/>
                </a:lnTo>
                <a:cubicBezTo>
                  <a:pt x="2100087" y="2450098"/>
                  <a:pt x="2182555" y="2386725"/>
                  <a:pt x="2198162" y="2362200"/>
                </a:cubicBezTo>
                <a:cubicBezTo>
                  <a:pt x="2218490" y="2330256"/>
                  <a:pt x="2248962" y="2260600"/>
                  <a:pt x="2248962" y="2260600"/>
                </a:cubicBezTo>
                <a:cubicBezTo>
                  <a:pt x="2253195" y="2239433"/>
                  <a:pt x="2254836" y="2217578"/>
                  <a:pt x="2261662" y="2197100"/>
                </a:cubicBezTo>
                <a:cubicBezTo>
                  <a:pt x="2272404" y="2164874"/>
                  <a:pt x="2293881" y="2136071"/>
                  <a:pt x="2312462" y="2108200"/>
                </a:cubicBezTo>
                <a:cubicBezTo>
                  <a:pt x="2347681" y="1967326"/>
                  <a:pt x="2292189" y="2191184"/>
                  <a:pt x="2350562" y="1943100"/>
                </a:cubicBezTo>
                <a:cubicBezTo>
                  <a:pt x="2358558" y="1909119"/>
                  <a:pt x="2371025" y="1876058"/>
                  <a:pt x="2375962" y="1841500"/>
                </a:cubicBezTo>
                <a:cubicBezTo>
                  <a:pt x="2395355" y="1705746"/>
                  <a:pt x="2383307" y="1782051"/>
                  <a:pt x="2414062" y="1612900"/>
                </a:cubicBezTo>
                <a:cubicBezTo>
                  <a:pt x="2409829" y="1397000"/>
                  <a:pt x="2408678" y="1181018"/>
                  <a:pt x="2401362" y="965200"/>
                </a:cubicBezTo>
                <a:cubicBezTo>
                  <a:pt x="2400206" y="931089"/>
                  <a:pt x="2396337" y="896856"/>
                  <a:pt x="2388662" y="863600"/>
                </a:cubicBezTo>
                <a:cubicBezTo>
                  <a:pt x="2381712" y="833485"/>
                  <a:pt x="2352296" y="778168"/>
                  <a:pt x="2337862" y="749300"/>
                </a:cubicBezTo>
                <a:cubicBezTo>
                  <a:pt x="2305652" y="588248"/>
                  <a:pt x="2348815" y="762157"/>
                  <a:pt x="2299762" y="647700"/>
                </a:cubicBezTo>
                <a:cubicBezTo>
                  <a:pt x="2292886" y="631657"/>
                  <a:pt x="2295857" y="611977"/>
                  <a:pt x="2287062" y="596900"/>
                </a:cubicBezTo>
                <a:cubicBezTo>
                  <a:pt x="2265731" y="560333"/>
                  <a:pt x="2234344" y="530523"/>
                  <a:pt x="2210862" y="495300"/>
                </a:cubicBezTo>
                <a:cubicBezTo>
                  <a:pt x="2202395" y="482600"/>
                  <a:pt x="2195603" y="468608"/>
                  <a:pt x="2185462" y="457200"/>
                </a:cubicBezTo>
                <a:cubicBezTo>
                  <a:pt x="2161597" y="430352"/>
                  <a:pt x="2130815" y="409737"/>
                  <a:pt x="2109262" y="381000"/>
                </a:cubicBezTo>
                <a:cubicBezTo>
                  <a:pt x="2096562" y="364067"/>
                  <a:pt x="2087423" y="343751"/>
                  <a:pt x="2071162" y="330200"/>
                </a:cubicBezTo>
                <a:cubicBezTo>
                  <a:pt x="2060878" y="321630"/>
                  <a:pt x="2045036" y="323487"/>
                  <a:pt x="2033062" y="317500"/>
                </a:cubicBezTo>
                <a:cubicBezTo>
                  <a:pt x="2019410" y="310674"/>
                  <a:pt x="2006688" y="301871"/>
                  <a:pt x="1994962" y="292100"/>
                </a:cubicBezTo>
                <a:cubicBezTo>
                  <a:pt x="1981164" y="280602"/>
                  <a:pt x="1970660" y="265498"/>
                  <a:pt x="1956862" y="254000"/>
                </a:cubicBezTo>
                <a:cubicBezTo>
                  <a:pt x="1923108" y="225871"/>
                  <a:pt x="1907486" y="225785"/>
                  <a:pt x="1867962" y="203200"/>
                </a:cubicBezTo>
                <a:cubicBezTo>
                  <a:pt x="1854710" y="195627"/>
                  <a:pt x="1843514" y="184626"/>
                  <a:pt x="1829862" y="177800"/>
                </a:cubicBezTo>
                <a:cubicBezTo>
                  <a:pt x="1817888" y="171813"/>
                  <a:pt x="1803736" y="171087"/>
                  <a:pt x="1791762" y="165100"/>
                </a:cubicBezTo>
                <a:cubicBezTo>
                  <a:pt x="1778110" y="158274"/>
                  <a:pt x="1767314" y="146526"/>
                  <a:pt x="1753662" y="139700"/>
                </a:cubicBezTo>
                <a:cubicBezTo>
                  <a:pt x="1722959" y="124348"/>
                  <a:pt x="1697315" y="126507"/>
                  <a:pt x="1664762" y="114300"/>
                </a:cubicBezTo>
                <a:cubicBezTo>
                  <a:pt x="1647035" y="107653"/>
                  <a:pt x="1631923" y="94887"/>
                  <a:pt x="1613962" y="88900"/>
                </a:cubicBezTo>
                <a:cubicBezTo>
                  <a:pt x="1593484" y="82074"/>
                  <a:pt x="1571534" y="80883"/>
                  <a:pt x="1550462" y="76200"/>
                </a:cubicBezTo>
                <a:cubicBezTo>
                  <a:pt x="1533423" y="72414"/>
                  <a:pt x="1516595" y="67733"/>
                  <a:pt x="1499662" y="63500"/>
                </a:cubicBezTo>
                <a:cubicBezTo>
                  <a:pt x="1478495" y="50800"/>
                  <a:pt x="1459360" y="33836"/>
                  <a:pt x="1436162" y="25400"/>
                </a:cubicBezTo>
                <a:cubicBezTo>
                  <a:pt x="1411962" y="16600"/>
                  <a:pt x="1385585" y="15262"/>
                  <a:pt x="1359962" y="12700"/>
                </a:cubicBezTo>
                <a:cubicBezTo>
                  <a:pt x="1300839" y="6788"/>
                  <a:pt x="1241429" y="4233"/>
                  <a:pt x="1182162" y="0"/>
                </a:cubicBezTo>
                <a:lnTo>
                  <a:pt x="966262" y="25400"/>
                </a:lnTo>
                <a:cubicBezTo>
                  <a:pt x="915557" y="30645"/>
                  <a:pt x="863117" y="24965"/>
                  <a:pt x="813862" y="38100"/>
                </a:cubicBezTo>
                <a:cubicBezTo>
                  <a:pt x="796508" y="42728"/>
                  <a:pt x="803279" y="59267"/>
                  <a:pt x="801162" y="6350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4" descr="Géologie de la France">
            <a:extLst>
              <a:ext uri="{FF2B5EF4-FFF2-40B4-BE49-F238E27FC236}">
                <a16:creationId xmlns:a16="http://schemas.microsoft.com/office/drawing/2014/main" id="{5B022B16-BE2B-4C40-A856-0950D356D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03" y="2224790"/>
            <a:ext cx="6460883" cy="4708368"/>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3876F9EA-7433-47A2-8813-6CC68FDCC7ED}"/>
              </a:ext>
            </a:extLst>
          </p:cNvPr>
          <p:cNvSpPr txBox="1"/>
          <p:nvPr/>
        </p:nvSpPr>
        <p:spPr>
          <a:xfrm>
            <a:off x="6241823" y="2206454"/>
            <a:ext cx="2983891" cy="1815882"/>
          </a:xfrm>
          <a:prstGeom prst="rect">
            <a:avLst/>
          </a:prstGeom>
          <a:noFill/>
        </p:spPr>
        <p:txBody>
          <a:bodyPr wrap="square" rtlCol="0">
            <a:spAutoFit/>
          </a:bodyPr>
          <a:lstStyle/>
          <a:p>
            <a:r>
              <a:rPr lang="fr-FR" sz="2800" dirty="0"/>
              <a:t>Exemple des fossés Rhénan et de la Bresse</a:t>
            </a:r>
          </a:p>
          <a:p>
            <a:r>
              <a:rPr lang="fr-FR" sz="2800" dirty="0"/>
              <a:t>(contexte extensif)</a:t>
            </a:r>
          </a:p>
        </p:txBody>
      </p:sp>
      <p:sp>
        <p:nvSpPr>
          <p:cNvPr id="5" name="Rectangle 4">
            <a:extLst>
              <a:ext uri="{FF2B5EF4-FFF2-40B4-BE49-F238E27FC236}">
                <a16:creationId xmlns:a16="http://schemas.microsoft.com/office/drawing/2014/main" id="{748CF906-0627-4E0A-8587-FB4BC1BE5103}"/>
              </a:ext>
            </a:extLst>
          </p:cNvPr>
          <p:cNvSpPr/>
          <p:nvPr/>
        </p:nvSpPr>
        <p:spPr>
          <a:xfrm>
            <a:off x="4165600" y="3200400"/>
            <a:ext cx="1130300" cy="138499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6308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Forme libre : forme 9">
            <a:extLst>
              <a:ext uri="{FF2B5EF4-FFF2-40B4-BE49-F238E27FC236}">
                <a16:creationId xmlns:a16="http://schemas.microsoft.com/office/drawing/2014/main" id="{9C28C503-D611-439E-B604-0C170CC50CF0}"/>
              </a:ext>
            </a:extLst>
          </p:cNvPr>
          <p:cNvSpPr/>
          <p:nvPr/>
        </p:nvSpPr>
        <p:spPr>
          <a:xfrm>
            <a:off x="6526738" y="2565400"/>
            <a:ext cx="2414062" cy="2463800"/>
          </a:xfrm>
          <a:custGeom>
            <a:avLst/>
            <a:gdLst>
              <a:gd name="connsiteX0" fmla="*/ 801162 w 2414062"/>
              <a:gd name="connsiteY0" fmla="*/ 63500 h 2463800"/>
              <a:gd name="connsiteX1" fmla="*/ 801162 w 2414062"/>
              <a:gd name="connsiteY1" fmla="*/ 63500 h 2463800"/>
              <a:gd name="connsiteX2" fmla="*/ 674162 w 2414062"/>
              <a:gd name="connsiteY2" fmla="*/ 165100 h 2463800"/>
              <a:gd name="connsiteX3" fmla="*/ 597962 w 2414062"/>
              <a:gd name="connsiteY3" fmla="*/ 241300 h 2463800"/>
              <a:gd name="connsiteX4" fmla="*/ 547162 w 2414062"/>
              <a:gd name="connsiteY4" fmla="*/ 304800 h 2463800"/>
              <a:gd name="connsiteX5" fmla="*/ 496362 w 2414062"/>
              <a:gd name="connsiteY5" fmla="*/ 368300 h 2463800"/>
              <a:gd name="connsiteX6" fmla="*/ 458262 w 2414062"/>
              <a:gd name="connsiteY6" fmla="*/ 457200 h 2463800"/>
              <a:gd name="connsiteX7" fmla="*/ 432862 w 2414062"/>
              <a:gd name="connsiteY7" fmla="*/ 495300 h 2463800"/>
              <a:gd name="connsiteX8" fmla="*/ 394762 w 2414062"/>
              <a:gd name="connsiteY8" fmla="*/ 508000 h 2463800"/>
              <a:gd name="connsiteX9" fmla="*/ 382062 w 2414062"/>
              <a:gd name="connsiteY9" fmla="*/ 546100 h 2463800"/>
              <a:gd name="connsiteX10" fmla="*/ 293162 w 2414062"/>
              <a:gd name="connsiteY10" fmla="*/ 558800 h 2463800"/>
              <a:gd name="connsiteX11" fmla="*/ 255062 w 2414062"/>
              <a:gd name="connsiteY11" fmla="*/ 584200 h 2463800"/>
              <a:gd name="connsiteX12" fmla="*/ 166162 w 2414062"/>
              <a:gd name="connsiteY12" fmla="*/ 685800 h 2463800"/>
              <a:gd name="connsiteX13" fmla="*/ 115362 w 2414062"/>
              <a:gd name="connsiteY13" fmla="*/ 749300 h 2463800"/>
              <a:gd name="connsiteX14" fmla="*/ 64562 w 2414062"/>
              <a:gd name="connsiteY14" fmla="*/ 825500 h 2463800"/>
              <a:gd name="connsiteX15" fmla="*/ 13762 w 2414062"/>
              <a:gd name="connsiteY15" fmla="*/ 965200 h 2463800"/>
              <a:gd name="connsiteX16" fmla="*/ 13762 w 2414062"/>
              <a:gd name="connsiteY16" fmla="*/ 1485900 h 2463800"/>
              <a:gd name="connsiteX17" fmla="*/ 39162 w 2414062"/>
              <a:gd name="connsiteY17" fmla="*/ 1562100 h 2463800"/>
              <a:gd name="connsiteX18" fmla="*/ 64562 w 2414062"/>
              <a:gd name="connsiteY18" fmla="*/ 1663700 h 2463800"/>
              <a:gd name="connsiteX19" fmla="*/ 77262 w 2414062"/>
              <a:gd name="connsiteY19" fmla="*/ 1866900 h 2463800"/>
              <a:gd name="connsiteX20" fmla="*/ 89962 w 2414062"/>
              <a:gd name="connsiteY20" fmla="*/ 1905000 h 2463800"/>
              <a:gd name="connsiteX21" fmla="*/ 102662 w 2414062"/>
              <a:gd name="connsiteY21" fmla="*/ 2019300 h 2463800"/>
              <a:gd name="connsiteX22" fmla="*/ 115362 w 2414062"/>
              <a:gd name="connsiteY22" fmla="*/ 2057400 h 2463800"/>
              <a:gd name="connsiteX23" fmla="*/ 140762 w 2414062"/>
              <a:gd name="connsiteY23" fmla="*/ 2146300 h 2463800"/>
              <a:gd name="connsiteX24" fmla="*/ 166162 w 2414062"/>
              <a:gd name="connsiteY24" fmla="*/ 2184400 h 2463800"/>
              <a:gd name="connsiteX25" fmla="*/ 178862 w 2414062"/>
              <a:gd name="connsiteY25" fmla="*/ 2235200 h 2463800"/>
              <a:gd name="connsiteX26" fmla="*/ 216962 w 2414062"/>
              <a:gd name="connsiteY26" fmla="*/ 2260600 h 2463800"/>
              <a:gd name="connsiteX27" fmla="*/ 255062 w 2414062"/>
              <a:gd name="connsiteY27" fmla="*/ 2298700 h 2463800"/>
              <a:gd name="connsiteX28" fmla="*/ 280462 w 2414062"/>
              <a:gd name="connsiteY28" fmla="*/ 2336800 h 2463800"/>
              <a:gd name="connsiteX29" fmla="*/ 356662 w 2414062"/>
              <a:gd name="connsiteY29" fmla="*/ 2362200 h 2463800"/>
              <a:gd name="connsiteX30" fmla="*/ 407462 w 2414062"/>
              <a:gd name="connsiteY30" fmla="*/ 2387600 h 2463800"/>
              <a:gd name="connsiteX31" fmla="*/ 610662 w 2414062"/>
              <a:gd name="connsiteY31" fmla="*/ 2425700 h 2463800"/>
              <a:gd name="connsiteX32" fmla="*/ 877362 w 2414062"/>
              <a:gd name="connsiteY32" fmla="*/ 2451100 h 2463800"/>
              <a:gd name="connsiteX33" fmla="*/ 1131362 w 2414062"/>
              <a:gd name="connsiteY33" fmla="*/ 2463800 h 2463800"/>
              <a:gd name="connsiteX34" fmla="*/ 2083862 w 2414062"/>
              <a:gd name="connsiteY34" fmla="*/ 2451100 h 2463800"/>
              <a:gd name="connsiteX35" fmla="*/ 2198162 w 2414062"/>
              <a:gd name="connsiteY35" fmla="*/ 2362200 h 2463800"/>
              <a:gd name="connsiteX36" fmla="*/ 2248962 w 2414062"/>
              <a:gd name="connsiteY36" fmla="*/ 2260600 h 2463800"/>
              <a:gd name="connsiteX37" fmla="*/ 2261662 w 2414062"/>
              <a:gd name="connsiteY37" fmla="*/ 2197100 h 2463800"/>
              <a:gd name="connsiteX38" fmla="*/ 2312462 w 2414062"/>
              <a:gd name="connsiteY38" fmla="*/ 2108200 h 2463800"/>
              <a:gd name="connsiteX39" fmla="*/ 2350562 w 2414062"/>
              <a:gd name="connsiteY39" fmla="*/ 1943100 h 2463800"/>
              <a:gd name="connsiteX40" fmla="*/ 2375962 w 2414062"/>
              <a:gd name="connsiteY40" fmla="*/ 1841500 h 2463800"/>
              <a:gd name="connsiteX41" fmla="*/ 2414062 w 2414062"/>
              <a:gd name="connsiteY41" fmla="*/ 1612900 h 2463800"/>
              <a:gd name="connsiteX42" fmla="*/ 2401362 w 2414062"/>
              <a:gd name="connsiteY42" fmla="*/ 965200 h 2463800"/>
              <a:gd name="connsiteX43" fmla="*/ 2388662 w 2414062"/>
              <a:gd name="connsiteY43" fmla="*/ 863600 h 2463800"/>
              <a:gd name="connsiteX44" fmla="*/ 2337862 w 2414062"/>
              <a:gd name="connsiteY44" fmla="*/ 749300 h 2463800"/>
              <a:gd name="connsiteX45" fmla="*/ 2299762 w 2414062"/>
              <a:gd name="connsiteY45" fmla="*/ 647700 h 2463800"/>
              <a:gd name="connsiteX46" fmla="*/ 2287062 w 2414062"/>
              <a:gd name="connsiteY46" fmla="*/ 596900 h 2463800"/>
              <a:gd name="connsiteX47" fmla="*/ 2210862 w 2414062"/>
              <a:gd name="connsiteY47" fmla="*/ 495300 h 2463800"/>
              <a:gd name="connsiteX48" fmla="*/ 2185462 w 2414062"/>
              <a:gd name="connsiteY48" fmla="*/ 457200 h 2463800"/>
              <a:gd name="connsiteX49" fmla="*/ 2109262 w 2414062"/>
              <a:gd name="connsiteY49" fmla="*/ 381000 h 2463800"/>
              <a:gd name="connsiteX50" fmla="*/ 2071162 w 2414062"/>
              <a:gd name="connsiteY50" fmla="*/ 330200 h 2463800"/>
              <a:gd name="connsiteX51" fmla="*/ 2033062 w 2414062"/>
              <a:gd name="connsiteY51" fmla="*/ 317500 h 2463800"/>
              <a:gd name="connsiteX52" fmla="*/ 1994962 w 2414062"/>
              <a:gd name="connsiteY52" fmla="*/ 292100 h 2463800"/>
              <a:gd name="connsiteX53" fmla="*/ 1956862 w 2414062"/>
              <a:gd name="connsiteY53" fmla="*/ 254000 h 2463800"/>
              <a:gd name="connsiteX54" fmla="*/ 1867962 w 2414062"/>
              <a:gd name="connsiteY54" fmla="*/ 203200 h 2463800"/>
              <a:gd name="connsiteX55" fmla="*/ 1829862 w 2414062"/>
              <a:gd name="connsiteY55" fmla="*/ 177800 h 2463800"/>
              <a:gd name="connsiteX56" fmla="*/ 1791762 w 2414062"/>
              <a:gd name="connsiteY56" fmla="*/ 165100 h 2463800"/>
              <a:gd name="connsiteX57" fmla="*/ 1753662 w 2414062"/>
              <a:gd name="connsiteY57" fmla="*/ 139700 h 2463800"/>
              <a:gd name="connsiteX58" fmla="*/ 1664762 w 2414062"/>
              <a:gd name="connsiteY58" fmla="*/ 114300 h 2463800"/>
              <a:gd name="connsiteX59" fmla="*/ 1613962 w 2414062"/>
              <a:gd name="connsiteY59" fmla="*/ 88900 h 2463800"/>
              <a:gd name="connsiteX60" fmla="*/ 1550462 w 2414062"/>
              <a:gd name="connsiteY60" fmla="*/ 76200 h 2463800"/>
              <a:gd name="connsiteX61" fmla="*/ 1499662 w 2414062"/>
              <a:gd name="connsiteY61" fmla="*/ 63500 h 2463800"/>
              <a:gd name="connsiteX62" fmla="*/ 1436162 w 2414062"/>
              <a:gd name="connsiteY62" fmla="*/ 25400 h 2463800"/>
              <a:gd name="connsiteX63" fmla="*/ 1359962 w 2414062"/>
              <a:gd name="connsiteY63" fmla="*/ 12700 h 2463800"/>
              <a:gd name="connsiteX64" fmla="*/ 1182162 w 2414062"/>
              <a:gd name="connsiteY64" fmla="*/ 0 h 2463800"/>
              <a:gd name="connsiteX65" fmla="*/ 966262 w 2414062"/>
              <a:gd name="connsiteY65" fmla="*/ 25400 h 2463800"/>
              <a:gd name="connsiteX66" fmla="*/ 813862 w 2414062"/>
              <a:gd name="connsiteY66" fmla="*/ 38100 h 2463800"/>
              <a:gd name="connsiteX67" fmla="*/ 801162 w 2414062"/>
              <a:gd name="connsiteY67" fmla="*/ 63500 h 24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414062" h="2463800">
                <a:moveTo>
                  <a:pt x="801162" y="63500"/>
                </a:moveTo>
                <a:lnTo>
                  <a:pt x="801162" y="63500"/>
                </a:lnTo>
                <a:cubicBezTo>
                  <a:pt x="593301" y="193413"/>
                  <a:pt x="757380" y="71480"/>
                  <a:pt x="674162" y="165100"/>
                </a:cubicBezTo>
                <a:cubicBezTo>
                  <a:pt x="650297" y="191948"/>
                  <a:pt x="597962" y="241300"/>
                  <a:pt x="597962" y="241300"/>
                </a:cubicBezTo>
                <a:cubicBezTo>
                  <a:pt x="566040" y="337065"/>
                  <a:pt x="612814" y="222736"/>
                  <a:pt x="547162" y="304800"/>
                </a:cubicBezTo>
                <a:cubicBezTo>
                  <a:pt x="477055" y="392434"/>
                  <a:pt x="605551" y="295507"/>
                  <a:pt x="496362" y="368300"/>
                </a:cubicBezTo>
                <a:cubicBezTo>
                  <a:pt x="482114" y="411044"/>
                  <a:pt x="483371" y="413258"/>
                  <a:pt x="458262" y="457200"/>
                </a:cubicBezTo>
                <a:cubicBezTo>
                  <a:pt x="450689" y="470452"/>
                  <a:pt x="444781" y="485765"/>
                  <a:pt x="432862" y="495300"/>
                </a:cubicBezTo>
                <a:cubicBezTo>
                  <a:pt x="422409" y="503663"/>
                  <a:pt x="407462" y="503767"/>
                  <a:pt x="394762" y="508000"/>
                </a:cubicBezTo>
                <a:cubicBezTo>
                  <a:pt x="390529" y="520700"/>
                  <a:pt x="394036" y="540113"/>
                  <a:pt x="382062" y="546100"/>
                </a:cubicBezTo>
                <a:cubicBezTo>
                  <a:pt x="355288" y="559487"/>
                  <a:pt x="321834" y="550198"/>
                  <a:pt x="293162" y="558800"/>
                </a:cubicBezTo>
                <a:cubicBezTo>
                  <a:pt x="278542" y="563186"/>
                  <a:pt x="267762" y="575733"/>
                  <a:pt x="255062" y="584200"/>
                </a:cubicBezTo>
                <a:cubicBezTo>
                  <a:pt x="195795" y="673100"/>
                  <a:pt x="229662" y="643467"/>
                  <a:pt x="166162" y="685800"/>
                </a:cubicBezTo>
                <a:cubicBezTo>
                  <a:pt x="137562" y="771600"/>
                  <a:pt x="177226" y="678598"/>
                  <a:pt x="115362" y="749300"/>
                </a:cubicBezTo>
                <a:cubicBezTo>
                  <a:pt x="95260" y="772274"/>
                  <a:pt x="64562" y="825500"/>
                  <a:pt x="64562" y="825500"/>
                </a:cubicBezTo>
                <a:cubicBezTo>
                  <a:pt x="35460" y="941908"/>
                  <a:pt x="58526" y="898054"/>
                  <a:pt x="13762" y="965200"/>
                </a:cubicBezTo>
                <a:cubicBezTo>
                  <a:pt x="1700" y="1182319"/>
                  <a:pt x="-9971" y="1256480"/>
                  <a:pt x="13762" y="1485900"/>
                </a:cubicBezTo>
                <a:cubicBezTo>
                  <a:pt x="16517" y="1512532"/>
                  <a:pt x="32668" y="1536125"/>
                  <a:pt x="39162" y="1562100"/>
                </a:cubicBezTo>
                <a:lnTo>
                  <a:pt x="64562" y="1663700"/>
                </a:lnTo>
                <a:cubicBezTo>
                  <a:pt x="68795" y="1731433"/>
                  <a:pt x="70158" y="1799407"/>
                  <a:pt x="77262" y="1866900"/>
                </a:cubicBezTo>
                <a:cubicBezTo>
                  <a:pt x="78663" y="1880213"/>
                  <a:pt x="87761" y="1891795"/>
                  <a:pt x="89962" y="1905000"/>
                </a:cubicBezTo>
                <a:cubicBezTo>
                  <a:pt x="96264" y="1942813"/>
                  <a:pt x="96360" y="1981487"/>
                  <a:pt x="102662" y="2019300"/>
                </a:cubicBezTo>
                <a:cubicBezTo>
                  <a:pt x="104863" y="2032505"/>
                  <a:pt x="111684" y="2044528"/>
                  <a:pt x="115362" y="2057400"/>
                </a:cubicBezTo>
                <a:cubicBezTo>
                  <a:pt x="120787" y="2076389"/>
                  <a:pt x="130612" y="2126000"/>
                  <a:pt x="140762" y="2146300"/>
                </a:cubicBezTo>
                <a:cubicBezTo>
                  <a:pt x="147588" y="2159952"/>
                  <a:pt x="157695" y="2171700"/>
                  <a:pt x="166162" y="2184400"/>
                </a:cubicBezTo>
                <a:cubicBezTo>
                  <a:pt x="170395" y="2201333"/>
                  <a:pt x="169180" y="2220677"/>
                  <a:pt x="178862" y="2235200"/>
                </a:cubicBezTo>
                <a:cubicBezTo>
                  <a:pt x="187329" y="2247900"/>
                  <a:pt x="205236" y="2250829"/>
                  <a:pt x="216962" y="2260600"/>
                </a:cubicBezTo>
                <a:cubicBezTo>
                  <a:pt x="230760" y="2272098"/>
                  <a:pt x="243564" y="2284902"/>
                  <a:pt x="255062" y="2298700"/>
                </a:cubicBezTo>
                <a:cubicBezTo>
                  <a:pt x="264833" y="2310426"/>
                  <a:pt x="267519" y="2328710"/>
                  <a:pt x="280462" y="2336800"/>
                </a:cubicBezTo>
                <a:cubicBezTo>
                  <a:pt x="303166" y="2350990"/>
                  <a:pt x="332715" y="2350226"/>
                  <a:pt x="356662" y="2362200"/>
                </a:cubicBezTo>
                <a:cubicBezTo>
                  <a:pt x="373595" y="2370667"/>
                  <a:pt x="389884" y="2380569"/>
                  <a:pt x="407462" y="2387600"/>
                </a:cubicBezTo>
                <a:cubicBezTo>
                  <a:pt x="498121" y="2423863"/>
                  <a:pt x="498181" y="2414452"/>
                  <a:pt x="610662" y="2425700"/>
                </a:cubicBezTo>
                <a:cubicBezTo>
                  <a:pt x="730026" y="2455541"/>
                  <a:pt x="649717" y="2438795"/>
                  <a:pt x="877362" y="2451100"/>
                </a:cubicBezTo>
                <a:lnTo>
                  <a:pt x="1131362" y="2463800"/>
                </a:lnTo>
                <a:lnTo>
                  <a:pt x="2083862" y="2451100"/>
                </a:lnTo>
                <a:cubicBezTo>
                  <a:pt x="2100087" y="2450098"/>
                  <a:pt x="2182555" y="2386725"/>
                  <a:pt x="2198162" y="2362200"/>
                </a:cubicBezTo>
                <a:cubicBezTo>
                  <a:pt x="2218490" y="2330256"/>
                  <a:pt x="2248962" y="2260600"/>
                  <a:pt x="2248962" y="2260600"/>
                </a:cubicBezTo>
                <a:cubicBezTo>
                  <a:pt x="2253195" y="2239433"/>
                  <a:pt x="2254836" y="2217578"/>
                  <a:pt x="2261662" y="2197100"/>
                </a:cubicBezTo>
                <a:cubicBezTo>
                  <a:pt x="2272404" y="2164874"/>
                  <a:pt x="2293881" y="2136071"/>
                  <a:pt x="2312462" y="2108200"/>
                </a:cubicBezTo>
                <a:cubicBezTo>
                  <a:pt x="2347681" y="1967326"/>
                  <a:pt x="2292189" y="2191184"/>
                  <a:pt x="2350562" y="1943100"/>
                </a:cubicBezTo>
                <a:cubicBezTo>
                  <a:pt x="2358558" y="1909119"/>
                  <a:pt x="2371025" y="1876058"/>
                  <a:pt x="2375962" y="1841500"/>
                </a:cubicBezTo>
                <a:cubicBezTo>
                  <a:pt x="2395355" y="1705746"/>
                  <a:pt x="2383307" y="1782051"/>
                  <a:pt x="2414062" y="1612900"/>
                </a:cubicBezTo>
                <a:cubicBezTo>
                  <a:pt x="2409829" y="1397000"/>
                  <a:pt x="2408678" y="1181018"/>
                  <a:pt x="2401362" y="965200"/>
                </a:cubicBezTo>
                <a:cubicBezTo>
                  <a:pt x="2400206" y="931089"/>
                  <a:pt x="2396337" y="896856"/>
                  <a:pt x="2388662" y="863600"/>
                </a:cubicBezTo>
                <a:cubicBezTo>
                  <a:pt x="2381712" y="833485"/>
                  <a:pt x="2352296" y="778168"/>
                  <a:pt x="2337862" y="749300"/>
                </a:cubicBezTo>
                <a:cubicBezTo>
                  <a:pt x="2305652" y="588248"/>
                  <a:pt x="2348815" y="762157"/>
                  <a:pt x="2299762" y="647700"/>
                </a:cubicBezTo>
                <a:cubicBezTo>
                  <a:pt x="2292886" y="631657"/>
                  <a:pt x="2295857" y="611977"/>
                  <a:pt x="2287062" y="596900"/>
                </a:cubicBezTo>
                <a:cubicBezTo>
                  <a:pt x="2265731" y="560333"/>
                  <a:pt x="2234344" y="530523"/>
                  <a:pt x="2210862" y="495300"/>
                </a:cubicBezTo>
                <a:cubicBezTo>
                  <a:pt x="2202395" y="482600"/>
                  <a:pt x="2195603" y="468608"/>
                  <a:pt x="2185462" y="457200"/>
                </a:cubicBezTo>
                <a:cubicBezTo>
                  <a:pt x="2161597" y="430352"/>
                  <a:pt x="2130815" y="409737"/>
                  <a:pt x="2109262" y="381000"/>
                </a:cubicBezTo>
                <a:cubicBezTo>
                  <a:pt x="2096562" y="364067"/>
                  <a:pt x="2087423" y="343751"/>
                  <a:pt x="2071162" y="330200"/>
                </a:cubicBezTo>
                <a:cubicBezTo>
                  <a:pt x="2060878" y="321630"/>
                  <a:pt x="2045036" y="323487"/>
                  <a:pt x="2033062" y="317500"/>
                </a:cubicBezTo>
                <a:cubicBezTo>
                  <a:pt x="2019410" y="310674"/>
                  <a:pt x="2006688" y="301871"/>
                  <a:pt x="1994962" y="292100"/>
                </a:cubicBezTo>
                <a:cubicBezTo>
                  <a:pt x="1981164" y="280602"/>
                  <a:pt x="1970660" y="265498"/>
                  <a:pt x="1956862" y="254000"/>
                </a:cubicBezTo>
                <a:cubicBezTo>
                  <a:pt x="1923108" y="225871"/>
                  <a:pt x="1907486" y="225785"/>
                  <a:pt x="1867962" y="203200"/>
                </a:cubicBezTo>
                <a:cubicBezTo>
                  <a:pt x="1854710" y="195627"/>
                  <a:pt x="1843514" y="184626"/>
                  <a:pt x="1829862" y="177800"/>
                </a:cubicBezTo>
                <a:cubicBezTo>
                  <a:pt x="1817888" y="171813"/>
                  <a:pt x="1803736" y="171087"/>
                  <a:pt x="1791762" y="165100"/>
                </a:cubicBezTo>
                <a:cubicBezTo>
                  <a:pt x="1778110" y="158274"/>
                  <a:pt x="1767314" y="146526"/>
                  <a:pt x="1753662" y="139700"/>
                </a:cubicBezTo>
                <a:cubicBezTo>
                  <a:pt x="1722959" y="124348"/>
                  <a:pt x="1697315" y="126507"/>
                  <a:pt x="1664762" y="114300"/>
                </a:cubicBezTo>
                <a:cubicBezTo>
                  <a:pt x="1647035" y="107653"/>
                  <a:pt x="1631923" y="94887"/>
                  <a:pt x="1613962" y="88900"/>
                </a:cubicBezTo>
                <a:cubicBezTo>
                  <a:pt x="1593484" y="82074"/>
                  <a:pt x="1571534" y="80883"/>
                  <a:pt x="1550462" y="76200"/>
                </a:cubicBezTo>
                <a:cubicBezTo>
                  <a:pt x="1533423" y="72414"/>
                  <a:pt x="1516595" y="67733"/>
                  <a:pt x="1499662" y="63500"/>
                </a:cubicBezTo>
                <a:cubicBezTo>
                  <a:pt x="1478495" y="50800"/>
                  <a:pt x="1459360" y="33836"/>
                  <a:pt x="1436162" y="25400"/>
                </a:cubicBezTo>
                <a:cubicBezTo>
                  <a:pt x="1411962" y="16600"/>
                  <a:pt x="1385585" y="15262"/>
                  <a:pt x="1359962" y="12700"/>
                </a:cubicBezTo>
                <a:cubicBezTo>
                  <a:pt x="1300839" y="6788"/>
                  <a:pt x="1241429" y="4233"/>
                  <a:pt x="1182162" y="0"/>
                </a:cubicBezTo>
                <a:lnTo>
                  <a:pt x="966262" y="25400"/>
                </a:lnTo>
                <a:cubicBezTo>
                  <a:pt x="915557" y="30645"/>
                  <a:pt x="863117" y="24965"/>
                  <a:pt x="813862" y="38100"/>
                </a:cubicBezTo>
                <a:cubicBezTo>
                  <a:pt x="796508" y="42728"/>
                  <a:pt x="803279" y="59267"/>
                  <a:pt x="801162" y="6350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876F9EA-7433-47A2-8813-6CC68FDCC7ED}"/>
              </a:ext>
            </a:extLst>
          </p:cNvPr>
          <p:cNvSpPr txBox="1"/>
          <p:nvPr/>
        </p:nvSpPr>
        <p:spPr>
          <a:xfrm>
            <a:off x="523545" y="1180405"/>
            <a:ext cx="2983891" cy="2246769"/>
          </a:xfrm>
          <a:prstGeom prst="rect">
            <a:avLst/>
          </a:prstGeom>
          <a:noFill/>
        </p:spPr>
        <p:txBody>
          <a:bodyPr wrap="square" rtlCol="0">
            <a:spAutoFit/>
          </a:bodyPr>
          <a:lstStyle/>
          <a:p>
            <a:r>
              <a:rPr lang="fr-FR" sz="2800" dirty="0"/>
              <a:t>Exemple des fossés Rhénan et de la Bresse</a:t>
            </a:r>
          </a:p>
          <a:p>
            <a:r>
              <a:rPr lang="fr-FR" sz="2800" dirty="0"/>
              <a:t>(contexte extensif)</a:t>
            </a:r>
          </a:p>
          <a:p>
            <a:endParaRPr lang="fr-FR" sz="2800" dirty="0"/>
          </a:p>
        </p:txBody>
      </p:sp>
      <p:pic>
        <p:nvPicPr>
          <p:cNvPr id="9" name="Image 8">
            <a:extLst>
              <a:ext uri="{FF2B5EF4-FFF2-40B4-BE49-F238E27FC236}">
                <a16:creationId xmlns:a16="http://schemas.microsoft.com/office/drawing/2014/main" id="{B1A90F8B-604B-436B-86C9-6A92653787FF}"/>
              </a:ext>
            </a:extLst>
          </p:cNvPr>
          <p:cNvPicPr>
            <a:picLocks noChangeAspect="1"/>
          </p:cNvPicPr>
          <p:nvPr/>
        </p:nvPicPr>
        <p:blipFill>
          <a:blip r:embed="rId2"/>
          <a:stretch>
            <a:fillRect/>
          </a:stretch>
        </p:blipFill>
        <p:spPr>
          <a:xfrm>
            <a:off x="5105401" y="116661"/>
            <a:ext cx="3783538" cy="6639739"/>
          </a:xfrm>
          <a:prstGeom prst="rect">
            <a:avLst/>
          </a:prstGeom>
        </p:spPr>
      </p:pic>
      <p:sp>
        <p:nvSpPr>
          <p:cNvPr id="12" name="Ellipse 11">
            <a:extLst>
              <a:ext uri="{FF2B5EF4-FFF2-40B4-BE49-F238E27FC236}">
                <a16:creationId xmlns:a16="http://schemas.microsoft.com/office/drawing/2014/main" id="{5B5CE18F-72A1-409C-9B4B-DBF69FAFEFA5}"/>
              </a:ext>
            </a:extLst>
          </p:cNvPr>
          <p:cNvSpPr/>
          <p:nvPr/>
        </p:nvSpPr>
        <p:spPr>
          <a:xfrm rot="811966">
            <a:off x="7414497" y="371075"/>
            <a:ext cx="1593133" cy="3733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id="{1F2FE010-CD56-4693-BBF5-D9D8355FAA76}"/>
              </a:ext>
            </a:extLst>
          </p:cNvPr>
          <p:cNvSpPr/>
          <p:nvPr/>
        </p:nvSpPr>
        <p:spPr>
          <a:xfrm rot="811966">
            <a:off x="4947097" y="3101915"/>
            <a:ext cx="1593133" cy="3733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1A568681-D454-4372-A541-30EC1B446F18}"/>
              </a:ext>
            </a:extLst>
          </p:cNvPr>
          <p:cNvSpPr txBox="1"/>
          <p:nvPr/>
        </p:nvSpPr>
        <p:spPr>
          <a:xfrm>
            <a:off x="6083958" y="496557"/>
            <a:ext cx="1649811" cy="1200329"/>
          </a:xfrm>
          <a:prstGeom prst="rect">
            <a:avLst/>
          </a:prstGeom>
          <a:noFill/>
        </p:spPr>
        <p:txBody>
          <a:bodyPr wrap="none" rtlCol="0">
            <a:spAutoFit/>
          </a:bodyPr>
          <a:lstStyle/>
          <a:p>
            <a:r>
              <a:rPr lang="fr-FR" sz="3600" b="1" dirty="0"/>
              <a:t>Fossé </a:t>
            </a:r>
          </a:p>
          <a:p>
            <a:r>
              <a:rPr lang="fr-FR" sz="3600" b="1" dirty="0"/>
              <a:t>Rhénan</a:t>
            </a:r>
          </a:p>
        </p:txBody>
      </p:sp>
      <p:sp>
        <p:nvSpPr>
          <p:cNvPr id="15" name="ZoneTexte 14">
            <a:extLst>
              <a:ext uri="{FF2B5EF4-FFF2-40B4-BE49-F238E27FC236}">
                <a16:creationId xmlns:a16="http://schemas.microsoft.com/office/drawing/2014/main" id="{9E4A883C-E948-4236-B93C-5039E5020913}"/>
              </a:ext>
            </a:extLst>
          </p:cNvPr>
          <p:cNvSpPr txBox="1"/>
          <p:nvPr/>
        </p:nvSpPr>
        <p:spPr>
          <a:xfrm>
            <a:off x="6406234" y="5228646"/>
            <a:ext cx="2508635" cy="1200329"/>
          </a:xfrm>
          <a:prstGeom prst="rect">
            <a:avLst/>
          </a:prstGeom>
          <a:noFill/>
        </p:spPr>
        <p:txBody>
          <a:bodyPr wrap="none" rtlCol="0">
            <a:spAutoFit/>
          </a:bodyPr>
          <a:lstStyle/>
          <a:p>
            <a:r>
              <a:rPr lang="fr-FR" sz="3600" b="1" dirty="0"/>
              <a:t>Fossé </a:t>
            </a:r>
          </a:p>
          <a:p>
            <a:r>
              <a:rPr lang="fr-FR" sz="3600" b="1" dirty="0"/>
              <a:t>De la Bresse</a:t>
            </a:r>
          </a:p>
        </p:txBody>
      </p:sp>
    </p:spTree>
    <p:extLst>
      <p:ext uri="{BB962C8B-B14F-4D97-AF65-F5344CB8AC3E}">
        <p14:creationId xmlns:p14="http://schemas.microsoft.com/office/powerpoint/2010/main" val="1441175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Forme libre : forme 9">
            <a:extLst>
              <a:ext uri="{FF2B5EF4-FFF2-40B4-BE49-F238E27FC236}">
                <a16:creationId xmlns:a16="http://schemas.microsoft.com/office/drawing/2014/main" id="{9C28C503-D611-439E-B604-0C170CC50CF0}"/>
              </a:ext>
            </a:extLst>
          </p:cNvPr>
          <p:cNvSpPr/>
          <p:nvPr/>
        </p:nvSpPr>
        <p:spPr>
          <a:xfrm>
            <a:off x="6526738" y="2565400"/>
            <a:ext cx="2414062" cy="2463800"/>
          </a:xfrm>
          <a:custGeom>
            <a:avLst/>
            <a:gdLst>
              <a:gd name="connsiteX0" fmla="*/ 801162 w 2414062"/>
              <a:gd name="connsiteY0" fmla="*/ 63500 h 2463800"/>
              <a:gd name="connsiteX1" fmla="*/ 801162 w 2414062"/>
              <a:gd name="connsiteY1" fmla="*/ 63500 h 2463800"/>
              <a:gd name="connsiteX2" fmla="*/ 674162 w 2414062"/>
              <a:gd name="connsiteY2" fmla="*/ 165100 h 2463800"/>
              <a:gd name="connsiteX3" fmla="*/ 597962 w 2414062"/>
              <a:gd name="connsiteY3" fmla="*/ 241300 h 2463800"/>
              <a:gd name="connsiteX4" fmla="*/ 547162 w 2414062"/>
              <a:gd name="connsiteY4" fmla="*/ 304800 h 2463800"/>
              <a:gd name="connsiteX5" fmla="*/ 496362 w 2414062"/>
              <a:gd name="connsiteY5" fmla="*/ 368300 h 2463800"/>
              <a:gd name="connsiteX6" fmla="*/ 458262 w 2414062"/>
              <a:gd name="connsiteY6" fmla="*/ 457200 h 2463800"/>
              <a:gd name="connsiteX7" fmla="*/ 432862 w 2414062"/>
              <a:gd name="connsiteY7" fmla="*/ 495300 h 2463800"/>
              <a:gd name="connsiteX8" fmla="*/ 394762 w 2414062"/>
              <a:gd name="connsiteY8" fmla="*/ 508000 h 2463800"/>
              <a:gd name="connsiteX9" fmla="*/ 382062 w 2414062"/>
              <a:gd name="connsiteY9" fmla="*/ 546100 h 2463800"/>
              <a:gd name="connsiteX10" fmla="*/ 293162 w 2414062"/>
              <a:gd name="connsiteY10" fmla="*/ 558800 h 2463800"/>
              <a:gd name="connsiteX11" fmla="*/ 255062 w 2414062"/>
              <a:gd name="connsiteY11" fmla="*/ 584200 h 2463800"/>
              <a:gd name="connsiteX12" fmla="*/ 166162 w 2414062"/>
              <a:gd name="connsiteY12" fmla="*/ 685800 h 2463800"/>
              <a:gd name="connsiteX13" fmla="*/ 115362 w 2414062"/>
              <a:gd name="connsiteY13" fmla="*/ 749300 h 2463800"/>
              <a:gd name="connsiteX14" fmla="*/ 64562 w 2414062"/>
              <a:gd name="connsiteY14" fmla="*/ 825500 h 2463800"/>
              <a:gd name="connsiteX15" fmla="*/ 13762 w 2414062"/>
              <a:gd name="connsiteY15" fmla="*/ 965200 h 2463800"/>
              <a:gd name="connsiteX16" fmla="*/ 13762 w 2414062"/>
              <a:gd name="connsiteY16" fmla="*/ 1485900 h 2463800"/>
              <a:gd name="connsiteX17" fmla="*/ 39162 w 2414062"/>
              <a:gd name="connsiteY17" fmla="*/ 1562100 h 2463800"/>
              <a:gd name="connsiteX18" fmla="*/ 64562 w 2414062"/>
              <a:gd name="connsiteY18" fmla="*/ 1663700 h 2463800"/>
              <a:gd name="connsiteX19" fmla="*/ 77262 w 2414062"/>
              <a:gd name="connsiteY19" fmla="*/ 1866900 h 2463800"/>
              <a:gd name="connsiteX20" fmla="*/ 89962 w 2414062"/>
              <a:gd name="connsiteY20" fmla="*/ 1905000 h 2463800"/>
              <a:gd name="connsiteX21" fmla="*/ 102662 w 2414062"/>
              <a:gd name="connsiteY21" fmla="*/ 2019300 h 2463800"/>
              <a:gd name="connsiteX22" fmla="*/ 115362 w 2414062"/>
              <a:gd name="connsiteY22" fmla="*/ 2057400 h 2463800"/>
              <a:gd name="connsiteX23" fmla="*/ 140762 w 2414062"/>
              <a:gd name="connsiteY23" fmla="*/ 2146300 h 2463800"/>
              <a:gd name="connsiteX24" fmla="*/ 166162 w 2414062"/>
              <a:gd name="connsiteY24" fmla="*/ 2184400 h 2463800"/>
              <a:gd name="connsiteX25" fmla="*/ 178862 w 2414062"/>
              <a:gd name="connsiteY25" fmla="*/ 2235200 h 2463800"/>
              <a:gd name="connsiteX26" fmla="*/ 216962 w 2414062"/>
              <a:gd name="connsiteY26" fmla="*/ 2260600 h 2463800"/>
              <a:gd name="connsiteX27" fmla="*/ 255062 w 2414062"/>
              <a:gd name="connsiteY27" fmla="*/ 2298700 h 2463800"/>
              <a:gd name="connsiteX28" fmla="*/ 280462 w 2414062"/>
              <a:gd name="connsiteY28" fmla="*/ 2336800 h 2463800"/>
              <a:gd name="connsiteX29" fmla="*/ 356662 w 2414062"/>
              <a:gd name="connsiteY29" fmla="*/ 2362200 h 2463800"/>
              <a:gd name="connsiteX30" fmla="*/ 407462 w 2414062"/>
              <a:gd name="connsiteY30" fmla="*/ 2387600 h 2463800"/>
              <a:gd name="connsiteX31" fmla="*/ 610662 w 2414062"/>
              <a:gd name="connsiteY31" fmla="*/ 2425700 h 2463800"/>
              <a:gd name="connsiteX32" fmla="*/ 877362 w 2414062"/>
              <a:gd name="connsiteY32" fmla="*/ 2451100 h 2463800"/>
              <a:gd name="connsiteX33" fmla="*/ 1131362 w 2414062"/>
              <a:gd name="connsiteY33" fmla="*/ 2463800 h 2463800"/>
              <a:gd name="connsiteX34" fmla="*/ 2083862 w 2414062"/>
              <a:gd name="connsiteY34" fmla="*/ 2451100 h 2463800"/>
              <a:gd name="connsiteX35" fmla="*/ 2198162 w 2414062"/>
              <a:gd name="connsiteY35" fmla="*/ 2362200 h 2463800"/>
              <a:gd name="connsiteX36" fmla="*/ 2248962 w 2414062"/>
              <a:gd name="connsiteY36" fmla="*/ 2260600 h 2463800"/>
              <a:gd name="connsiteX37" fmla="*/ 2261662 w 2414062"/>
              <a:gd name="connsiteY37" fmla="*/ 2197100 h 2463800"/>
              <a:gd name="connsiteX38" fmla="*/ 2312462 w 2414062"/>
              <a:gd name="connsiteY38" fmla="*/ 2108200 h 2463800"/>
              <a:gd name="connsiteX39" fmla="*/ 2350562 w 2414062"/>
              <a:gd name="connsiteY39" fmla="*/ 1943100 h 2463800"/>
              <a:gd name="connsiteX40" fmla="*/ 2375962 w 2414062"/>
              <a:gd name="connsiteY40" fmla="*/ 1841500 h 2463800"/>
              <a:gd name="connsiteX41" fmla="*/ 2414062 w 2414062"/>
              <a:gd name="connsiteY41" fmla="*/ 1612900 h 2463800"/>
              <a:gd name="connsiteX42" fmla="*/ 2401362 w 2414062"/>
              <a:gd name="connsiteY42" fmla="*/ 965200 h 2463800"/>
              <a:gd name="connsiteX43" fmla="*/ 2388662 w 2414062"/>
              <a:gd name="connsiteY43" fmla="*/ 863600 h 2463800"/>
              <a:gd name="connsiteX44" fmla="*/ 2337862 w 2414062"/>
              <a:gd name="connsiteY44" fmla="*/ 749300 h 2463800"/>
              <a:gd name="connsiteX45" fmla="*/ 2299762 w 2414062"/>
              <a:gd name="connsiteY45" fmla="*/ 647700 h 2463800"/>
              <a:gd name="connsiteX46" fmla="*/ 2287062 w 2414062"/>
              <a:gd name="connsiteY46" fmla="*/ 596900 h 2463800"/>
              <a:gd name="connsiteX47" fmla="*/ 2210862 w 2414062"/>
              <a:gd name="connsiteY47" fmla="*/ 495300 h 2463800"/>
              <a:gd name="connsiteX48" fmla="*/ 2185462 w 2414062"/>
              <a:gd name="connsiteY48" fmla="*/ 457200 h 2463800"/>
              <a:gd name="connsiteX49" fmla="*/ 2109262 w 2414062"/>
              <a:gd name="connsiteY49" fmla="*/ 381000 h 2463800"/>
              <a:gd name="connsiteX50" fmla="*/ 2071162 w 2414062"/>
              <a:gd name="connsiteY50" fmla="*/ 330200 h 2463800"/>
              <a:gd name="connsiteX51" fmla="*/ 2033062 w 2414062"/>
              <a:gd name="connsiteY51" fmla="*/ 317500 h 2463800"/>
              <a:gd name="connsiteX52" fmla="*/ 1994962 w 2414062"/>
              <a:gd name="connsiteY52" fmla="*/ 292100 h 2463800"/>
              <a:gd name="connsiteX53" fmla="*/ 1956862 w 2414062"/>
              <a:gd name="connsiteY53" fmla="*/ 254000 h 2463800"/>
              <a:gd name="connsiteX54" fmla="*/ 1867962 w 2414062"/>
              <a:gd name="connsiteY54" fmla="*/ 203200 h 2463800"/>
              <a:gd name="connsiteX55" fmla="*/ 1829862 w 2414062"/>
              <a:gd name="connsiteY55" fmla="*/ 177800 h 2463800"/>
              <a:gd name="connsiteX56" fmla="*/ 1791762 w 2414062"/>
              <a:gd name="connsiteY56" fmla="*/ 165100 h 2463800"/>
              <a:gd name="connsiteX57" fmla="*/ 1753662 w 2414062"/>
              <a:gd name="connsiteY57" fmla="*/ 139700 h 2463800"/>
              <a:gd name="connsiteX58" fmla="*/ 1664762 w 2414062"/>
              <a:gd name="connsiteY58" fmla="*/ 114300 h 2463800"/>
              <a:gd name="connsiteX59" fmla="*/ 1613962 w 2414062"/>
              <a:gd name="connsiteY59" fmla="*/ 88900 h 2463800"/>
              <a:gd name="connsiteX60" fmla="*/ 1550462 w 2414062"/>
              <a:gd name="connsiteY60" fmla="*/ 76200 h 2463800"/>
              <a:gd name="connsiteX61" fmla="*/ 1499662 w 2414062"/>
              <a:gd name="connsiteY61" fmla="*/ 63500 h 2463800"/>
              <a:gd name="connsiteX62" fmla="*/ 1436162 w 2414062"/>
              <a:gd name="connsiteY62" fmla="*/ 25400 h 2463800"/>
              <a:gd name="connsiteX63" fmla="*/ 1359962 w 2414062"/>
              <a:gd name="connsiteY63" fmla="*/ 12700 h 2463800"/>
              <a:gd name="connsiteX64" fmla="*/ 1182162 w 2414062"/>
              <a:gd name="connsiteY64" fmla="*/ 0 h 2463800"/>
              <a:gd name="connsiteX65" fmla="*/ 966262 w 2414062"/>
              <a:gd name="connsiteY65" fmla="*/ 25400 h 2463800"/>
              <a:gd name="connsiteX66" fmla="*/ 813862 w 2414062"/>
              <a:gd name="connsiteY66" fmla="*/ 38100 h 2463800"/>
              <a:gd name="connsiteX67" fmla="*/ 801162 w 2414062"/>
              <a:gd name="connsiteY67" fmla="*/ 63500 h 24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414062" h="2463800">
                <a:moveTo>
                  <a:pt x="801162" y="63500"/>
                </a:moveTo>
                <a:lnTo>
                  <a:pt x="801162" y="63500"/>
                </a:lnTo>
                <a:cubicBezTo>
                  <a:pt x="593301" y="193413"/>
                  <a:pt x="757380" y="71480"/>
                  <a:pt x="674162" y="165100"/>
                </a:cubicBezTo>
                <a:cubicBezTo>
                  <a:pt x="650297" y="191948"/>
                  <a:pt x="597962" y="241300"/>
                  <a:pt x="597962" y="241300"/>
                </a:cubicBezTo>
                <a:cubicBezTo>
                  <a:pt x="566040" y="337065"/>
                  <a:pt x="612814" y="222736"/>
                  <a:pt x="547162" y="304800"/>
                </a:cubicBezTo>
                <a:cubicBezTo>
                  <a:pt x="477055" y="392434"/>
                  <a:pt x="605551" y="295507"/>
                  <a:pt x="496362" y="368300"/>
                </a:cubicBezTo>
                <a:cubicBezTo>
                  <a:pt x="482114" y="411044"/>
                  <a:pt x="483371" y="413258"/>
                  <a:pt x="458262" y="457200"/>
                </a:cubicBezTo>
                <a:cubicBezTo>
                  <a:pt x="450689" y="470452"/>
                  <a:pt x="444781" y="485765"/>
                  <a:pt x="432862" y="495300"/>
                </a:cubicBezTo>
                <a:cubicBezTo>
                  <a:pt x="422409" y="503663"/>
                  <a:pt x="407462" y="503767"/>
                  <a:pt x="394762" y="508000"/>
                </a:cubicBezTo>
                <a:cubicBezTo>
                  <a:pt x="390529" y="520700"/>
                  <a:pt x="394036" y="540113"/>
                  <a:pt x="382062" y="546100"/>
                </a:cubicBezTo>
                <a:cubicBezTo>
                  <a:pt x="355288" y="559487"/>
                  <a:pt x="321834" y="550198"/>
                  <a:pt x="293162" y="558800"/>
                </a:cubicBezTo>
                <a:cubicBezTo>
                  <a:pt x="278542" y="563186"/>
                  <a:pt x="267762" y="575733"/>
                  <a:pt x="255062" y="584200"/>
                </a:cubicBezTo>
                <a:cubicBezTo>
                  <a:pt x="195795" y="673100"/>
                  <a:pt x="229662" y="643467"/>
                  <a:pt x="166162" y="685800"/>
                </a:cubicBezTo>
                <a:cubicBezTo>
                  <a:pt x="137562" y="771600"/>
                  <a:pt x="177226" y="678598"/>
                  <a:pt x="115362" y="749300"/>
                </a:cubicBezTo>
                <a:cubicBezTo>
                  <a:pt x="95260" y="772274"/>
                  <a:pt x="64562" y="825500"/>
                  <a:pt x="64562" y="825500"/>
                </a:cubicBezTo>
                <a:cubicBezTo>
                  <a:pt x="35460" y="941908"/>
                  <a:pt x="58526" y="898054"/>
                  <a:pt x="13762" y="965200"/>
                </a:cubicBezTo>
                <a:cubicBezTo>
                  <a:pt x="1700" y="1182319"/>
                  <a:pt x="-9971" y="1256480"/>
                  <a:pt x="13762" y="1485900"/>
                </a:cubicBezTo>
                <a:cubicBezTo>
                  <a:pt x="16517" y="1512532"/>
                  <a:pt x="32668" y="1536125"/>
                  <a:pt x="39162" y="1562100"/>
                </a:cubicBezTo>
                <a:lnTo>
                  <a:pt x="64562" y="1663700"/>
                </a:lnTo>
                <a:cubicBezTo>
                  <a:pt x="68795" y="1731433"/>
                  <a:pt x="70158" y="1799407"/>
                  <a:pt x="77262" y="1866900"/>
                </a:cubicBezTo>
                <a:cubicBezTo>
                  <a:pt x="78663" y="1880213"/>
                  <a:pt x="87761" y="1891795"/>
                  <a:pt x="89962" y="1905000"/>
                </a:cubicBezTo>
                <a:cubicBezTo>
                  <a:pt x="96264" y="1942813"/>
                  <a:pt x="96360" y="1981487"/>
                  <a:pt x="102662" y="2019300"/>
                </a:cubicBezTo>
                <a:cubicBezTo>
                  <a:pt x="104863" y="2032505"/>
                  <a:pt x="111684" y="2044528"/>
                  <a:pt x="115362" y="2057400"/>
                </a:cubicBezTo>
                <a:cubicBezTo>
                  <a:pt x="120787" y="2076389"/>
                  <a:pt x="130612" y="2126000"/>
                  <a:pt x="140762" y="2146300"/>
                </a:cubicBezTo>
                <a:cubicBezTo>
                  <a:pt x="147588" y="2159952"/>
                  <a:pt x="157695" y="2171700"/>
                  <a:pt x="166162" y="2184400"/>
                </a:cubicBezTo>
                <a:cubicBezTo>
                  <a:pt x="170395" y="2201333"/>
                  <a:pt x="169180" y="2220677"/>
                  <a:pt x="178862" y="2235200"/>
                </a:cubicBezTo>
                <a:cubicBezTo>
                  <a:pt x="187329" y="2247900"/>
                  <a:pt x="205236" y="2250829"/>
                  <a:pt x="216962" y="2260600"/>
                </a:cubicBezTo>
                <a:cubicBezTo>
                  <a:pt x="230760" y="2272098"/>
                  <a:pt x="243564" y="2284902"/>
                  <a:pt x="255062" y="2298700"/>
                </a:cubicBezTo>
                <a:cubicBezTo>
                  <a:pt x="264833" y="2310426"/>
                  <a:pt x="267519" y="2328710"/>
                  <a:pt x="280462" y="2336800"/>
                </a:cubicBezTo>
                <a:cubicBezTo>
                  <a:pt x="303166" y="2350990"/>
                  <a:pt x="332715" y="2350226"/>
                  <a:pt x="356662" y="2362200"/>
                </a:cubicBezTo>
                <a:cubicBezTo>
                  <a:pt x="373595" y="2370667"/>
                  <a:pt x="389884" y="2380569"/>
                  <a:pt x="407462" y="2387600"/>
                </a:cubicBezTo>
                <a:cubicBezTo>
                  <a:pt x="498121" y="2423863"/>
                  <a:pt x="498181" y="2414452"/>
                  <a:pt x="610662" y="2425700"/>
                </a:cubicBezTo>
                <a:cubicBezTo>
                  <a:pt x="730026" y="2455541"/>
                  <a:pt x="649717" y="2438795"/>
                  <a:pt x="877362" y="2451100"/>
                </a:cubicBezTo>
                <a:lnTo>
                  <a:pt x="1131362" y="2463800"/>
                </a:lnTo>
                <a:lnTo>
                  <a:pt x="2083862" y="2451100"/>
                </a:lnTo>
                <a:cubicBezTo>
                  <a:pt x="2100087" y="2450098"/>
                  <a:pt x="2182555" y="2386725"/>
                  <a:pt x="2198162" y="2362200"/>
                </a:cubicBezTo>
                <a:cubicBezTo>
                  <a:pt x="2218490" y="2330256"/>
                  <a:pt x="2248962" y="2260600"/>
                  <a:pt x="2248962" y="2260600"/>
                </a:cubicBezTo>
                <a:cubicBezTo>
                  <a:pt x="2253195" y="2239433"/>
                  <a:pt x="2254836" y="2217578"/>
                  <a:pt x="2261662" y="2197100"/>
                </a:cubicBezTo>
                <a:cubicBezTo>
                  <a:pt x="2272404" y="2164874"/>
                  <a:pt x="2293881" y="2136071"/>
                  <a:pt x="2312462" y="2108200"/>
                </a:cubicBezTo>
                <a:cubicBezTo>
                  <a:pt x="2347681" y="1967326"/>
                  <a:pt x="2292189" y="2191184"/>
                  <a:pt x="2350562" y="1943100"/>
                </a:cubicBezTo>
                <a:cubicBezTo>
                  <a:pt x="2358558" y="1909119"/>
                  <a:pt x="2371025" y="1876058"/>
                  <a:pt x="2375962" y="1841500"/>
                </a:cubicBezTo>
                <a:cubicBezTo>
                  <a:pt x="2395355" y="1705746"/>
                  <a:pt x="2383307" y="1782051"/>
                  <a:pt x="2414062" y="1612900"/>
                </a:cubicBezTo>
                <a:cubicBezTo>
                  <a:pt x="2409829" y="1397000"/>
                  <a:pt x="2408678" y="1181018"/>
                  <a:pt x="2401362" y="965200"/>
                </a:cubicBezTo>
                <a:cubicBezTo>
                  <a:pt x="2400206" y="931089"/>
                  <a:pt x="2396337" y="896856"/>
                  <a:pt x="2388662" y="863600"/>
                </a:cubicBezTo>
                <a:cubicBezTo>
                  <a:pt x="2381712" y="833485"/>
                  <a:pt x="2352296" y="778168"/>
                  <a:pt x="2337862" y="749300"/>
                </a:cubicBezTo>
                <a:cubicBezTo>
                  <a:pt x="2305652" y="588248"/>
                  <a:pt x="2348815" y="762157"/>
                  <a:pt x="2299762" y="647700"/>
                </a:cubicBezTo>
                <a:cubicBezTo>
                  <a:pt x="2292886" y="631657"/>
                  <a:pt x="2295857" y="611977"/>
                  <a:pt x="2287062" y="596900"/>
                </a:cubicBezTo>
                <a:cubicBezTo>
                  <a:pt x="2265731" y="560333"/>
                  <a:pt x="2234344" y="530523"/>
                  <a:pt x="2210862" y="495300"/>
                </a:cubicBezTo>
                <a:cubicBezTo>
                  <a:pt x="2202395" y="482600"/>
                  <a:pt x="2195603" y="468608"/>
                  <a:pt x="2185462" y="457200"/>
                </a:cubicBezTo>
                <a:cubicBezTo>
                  <a:pt x="2161597" y="430352"/>
                  <a:pt x="2130815" y="409737"/>
                  <a:pt x="2109262" y="381000"/>
                </a:cubicBezTo>
                <a:cubicBezTo>
                  <a:pt x="2096562" y="364067"/>
                  <a:pt x="2087423" y="343751"/>
                  <a:pt x="2071162" y="330200"/>
                </a:cubicBezTo>
                <a:cubicBezTo>
                  <a:pt x="2060878" y="321630"/>
                  <a:pt x="2045036" y="323487"/>
                  <a:pt x="2033062" y="317500"/>
                </a:cubicBezTo>
                <a:cubicBezTo>
                  <a:pt x="2019410" y="310674"/>
                  <a:pt x="2006688" y="301871"/>
                  <a:pt x="1994962" y="292100"/>
                </a:cubicBezTo>
                <a:cubicBezTo>
                  <a:pt x="1981164" y="280602"/>
                  <a:pt x="1970660" y="265498"/>
                  <a:pt x="1956862" y="254000"/>
                </a:cubicBezTo>
                <a:cubicBezTo>
                  <a:pt x="1923108" y="225871"/>
                  <a:pt x="1907486" y="225785"/>
                  <a:pt x="1867962" y="203200"/>
                </a:cubicBezTo>
                <a:cubicBezTo>
                  <a:pt x="1854710" y="195627"/>
                  <a:pt x="1843514" y="184626"/>
                  <a:pt x="1829862" y="177800"/>
                </a:cubicBezTo>
                <a:cubicBezTo>
                  <a:pt x="1817888" y="171813"/>
                  <a:pt x="1803736" y="171087"/>
                  <a:pt x="1791762" y="165100"/>
                </a:cubicBezTo>
                <a:cubicBezTo>
                  <a:pt x="1778110" y="158274"/>
                  <a:pt x="1767314" y="146526"/>
                  <a:pt x="1753662" y="139700"/>
                </a:cubicBezTo>
                <a:cubicBezTo>
                  <a:pt x="1722959" y="124348"/>
                  <a:pt x="1697315" y="126507"/>
                  <a:pt x="1664762" y="114300"/>
                </a:cubicBezTo>
                <a:cubicBezTo>
                  <a:pt x="1647035" y="107653"/>
                  <a:pt x="1631923" y="94887"/>
                  <a:pt x="1613962" y="88900"/>
                </a:cubicBezTo>
                <a:cubicBezTo>
                  <a:pt x="1593484" y="82074"/>
                  <a:pt x="1571534" y="80883"/>
                  <a:pt x="1550462" y="76200"/>
                </a:cubicBezTo>
                <a:cubicBezTo>
                  <a:pt x="1533423" y="72414"/>
                  <a:pt x="1516595" y="67733"/>
                  <a:pt x="1499662" y="63500"/>
                </a:cubicBezTo>
                <a:cubicBezTo>
                  <a:pt x="1478495" y="50800"/>
                  <a:pt x="1459360" y="33836"/>
                  <a:pt x="1436162" y="25400"/>
                </a:cubicBezTo>
                <a:cubicBezTo>
                  <a:pt x="1411962" y="16600"/>
                  <a:pt x="1385585" y="15262"/>
                  <a:pt x="1359962" y="12700"/>
                </a:cubicBezTo>
                <a:cubicBezTo>
                  <a:pt x="1300839" y="6788"/>
                  <a:pt x="1241429" y="4233"/>
                  <a:pt x="1182162" y="0"/>
                </a:cubicBezTo>
                <a:lnTo>
                  <a:pt x="966262" y="25400"/>
                </a:lnTo>
                <a:cubicBezTo>
                  <a:pt x="915557" y="30645"/>
                  <a:pt x="863117" y="24965"/>
                  <a:pt x="813862" y="38100"/>
                </a:cubicBezTo>
                <a:cubicBezTo>
                  <a:pt x="796508" y="42728"/>
                  <a:pt x="803279" y="59267"/>
                  <a:pt x="801162" y="6350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876F9EA-7433-47A2-8813-6CC68FDCC7ED}"/>
              </a:ext>
            </a:extLst>
          </p:cNvPr>
          <p:cNvSpPr txBox="1"/>
          <p:nvPr/>
        </p:nvSpPr>
        <p:spPr>
          <a:xfrm>
            <a:off x="523545" y="1180405"/>
            <a:ext cx="2983891" cy="1815882"/>
          </a:xfrm>
          <a:prstGeom prst="rect">
            <a:avLst/>
          </a:prstGeom>
          <a:noFill/>
        </p:spPr>
        <p:txBody>
          <a:bodyPr wrap="square" rtlCol="0">
            <a:spAutoFit/>
          </a:bodyPr>
          <a:lstStyle/>
          <a:p>
            <a:r>
              <a:rPr lang="fr-FR" sz="2800" dirty="0"/>
              <a:t>Exemple des fossés Rhénan et de la Bresse </a:t>
            </a:r>
          </a:p>
          <a:p>
            <a:r>
              <a:rPr lang="fr-FR" sz="2800" dirty="0"/>
              <a:t>(contexte extensif)</a:t>
            </a:r>
          </a:p>
        </p:txBody>
      </p:sp>
      <p:pic>
        <p:nvPicPr>
          <p:cNvPr id="9" name="Image 8">
            <a:extLst>
              <a:ext uri="{FF2B5EF4-FFF2-40B4-BE49-F238E27FC236}">
                <a16:creationId xmlns:a16="http://schemas.microsoft.com/office/drawing/2014/main" id="{B1A90F8B-604B-436B-86C9-6A92653787FF}"/>
              </a:ext>
            </a:extLst>
          </p:cNvPr>
          <p:cNvPicPr>
            <a:picLocks noChangeAspect="1"/>
          </p:cNvPicPr>
          <p:nvPr/>
        </p:nvPicPr>
        <p:blipFill>
          <a:blip r:embed="rId2"/>
          <a:stretch>
            <a:fillRect/>
          </a:stretch>
        </p:blipFill>
        <p:spPr>
          <a:xfrm>
            <a:off x="5105401" y="116661"/>
            <a:ext cx="3783538" cy="6639739"/>
          </a:xfrm>
          <a:prstGeom prst="rect">
            <a:avLst/>
          </a:prstGeom>
        </p:spPr>
      </p:pic>
      <p:sp>
        <p:nvSpPr>
          <p:cNvPr id="14" name="ZoneTexte 13">
            <a:extLst>
              <a:ext uri="{FF2B5EF4-FFF2-40B4-BE49-F238E27FC236}">
                <a16:creationId xmlns:a16="http://schemas.microsoft.com/office/drawing/2014/main" id="{1A568681-D454-4372-A541-30EC1B446F18}"/>
              </a:ext>
            </a:extLst>
          </p:cNvPr>
          <p:cNvSpPr txBox="1"/>
          <p:nvPr/>
        </p:nvSpPr>
        <p:spPr>
          <a:xfrm>
            <a:off x="6633011" y="476433"/>
            <a:ext cx="1649811" cy="1200329"/>
          </a:xfrm>
          <a:prstGeom prst="rect">
            <a:avLst/>
          </a:prstGeom>
          <a:noFill/>
        </p:spPr>
        <p:txBody>
          <a:bodyPr wrap="none" rtlCol="0">
            <a:spAutoFit/>
          </a:bodyPr>
          <a:lstStyle/>
          <a:p>
            <a:r>
              <a:rPr lang="fr-FR" sz="3600" b="1" dirty="0"/>
              <a:t>Fossé </a:t>
            </a:r>
          </a:p>
          <a:p>
            <a:r>
              <a:rPr lang="fr-FR" sz="3600" b="1" dirty="0"/>
              <a:t>Rhénan</a:t>
            </a:r>
          </a:p>
        </p:txBody>
      </p:sp>
      <p:sp>
        <p:nvSpPr>
          <p:cNvPr id="15" name="ZoneTexte 14">
            <a:extLst>
              <a:ext uri="{FF2B5EF4-FFF2-40B4-BE49-F238E27FC236}">
                <a16:creationId xmlns:a16="http://schemas.microsoft.com/office/drawing/2014/main" id="{9E4A883C-E948-4236-B93C-5039E5020913}"/>
              </a:ext>
            </a:extLst>
          </p:cNvPr>
          <p:cNvSpPr txBox="1"/>
          <p:nvPr/>
        </p:nvSpPr>
        <p:spPr>
          <a:xfrm>
            <a:off x="6406234" y="5228646"/>
            <a:ext cx="2508635" cy="1200329"/>
          </a:xfrm>
          <a:prstGeom prst="rect">
            <a:avLst/>
          </a:prstGeom>
          <a:noFill/>
        </p:spPr>
        <p:txBody>
          <a:bodyPr wrap="none" rtlCol="0">
            <a:spAutoFit/>
          </a:bodyPr>
          <a:lstStyle/>
          <a:p>
            <a:r>
              <a:rPr lang="fr-FR" sz="3600" b="1" dirty="0"/>
              <a:t>Fossé </a:t>
            </a:r>
          </a:p>
          <a:p>
            <a:r>
              <a:rPr lang="fr-FR" sz="3600" b="1" dirty="0"/>
              <a:t>De la Bresse</a:t>
            </a:r>
          </a:p>
        </p:txBody>
      </p:sp>
      <p:sp>
        <p:nvSpPr>
          <p:cNvPr id="2" name="Rectangle 1">
            <a:extLst>
              <a:ext uri="{FF2B5EF4-FFF2-40B4-BE49-F238E27FC236}">
                <a16:creationId xmlns:a16="http://schemas.microsoft.com/office/drawing/2014/main" id="{024CAA22-B701-459F-A2ED-3AD82B831E3F}"/>
              </a:ext>
            </a:extLst>
          </p:cNvPr>
          <p:cNvSpPr/>
          <p:nvPr/>
        </p:nvSpPr>
        <p:spPr>
          <a:xfrm>
            <a:off x="5157262" y="2374900"/>
            <a:ext cx="3731677" cy="23605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9B3C8A67-2834-4D2A-939E-14DB46ECCAB5}"/>
              </a:ext>
            </a:extLst>
          </p:cNvPr>
          <p:cNvSpPr txBox="1"/>
          <p:nvPr/>
        </p:nvSpPr>
        <p:spPr>
          <a:xfrm>
            <a:off x="1701800" y="3429000"/>
            <a:ext cx="2692400" cy="1200329"/>
          </a:xfrm>
          <a:prstGeom prst="rect">
            <a:avLst/>
          </a:prstGeom>
          <a:noFill/>
        </p:spPr>
        <p:txBody>
          <a:bodyPr wrap="square" rtlCol="0">
            <a:spAutoFit/>
          </a:bodyPr>
          <a:lstStyle/>
          <a:p>
            <a:r>
              <a:rPr lang="fr-FR" sz="2400" b="1" dirty="0">
                <a:solidFill>
                  <a:srgbClr val="FF0000"/>
                </a:solidFill>
              </a:rPr>
              <a:t>Continuité entre les deux systèmes de faille normales?</a:t>
            </a:r>
          </a:p>
        </p:txBody>
      </p:sp>
    </p:spTree>
    <p:extLst>
      <p:ext uri="{BB962C8B-B14F-4D97-AF65-F5344CB8AC3E}">
        <p14:creationId xmlns:p14="http://schemas.microsoft.com/office/powerpoint/2010/main" val="2814040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grpSp>
        <p:nvGrpSpPr>
          <p:cNvPr id="13" name="Groupe 12">
            <a:extLst>
              <a:ext uri="{FF2B5EF4-FFF2-40B4-BE49-F238E27FC236}">
                <a16:creationId xmlns:a16="http://schemas.microsoft.com/office/drawing/2014/main" id="{9697C3BF-3CE8-4C4F-A7A3-61601D55AC99}"/>
              </a:ext>
            </a:extLst>
          </p:cNvPr>
          <p:cNvGrpSpPr/>
          <p:nvPr/>
        </p:nvGrpSpPr>
        <p:grpSpPr>
          <a:xfrm>
            <a:off x="-78368" y="976874"/>
            <a:ext cx="9222368" cy="5852754"/>
            <a:chOff x="1924353" y="2224790"/>
            <a:chExt cx="7089877" cy="4499420"/>
          </a:xfrm>
        </p:grpSpPr>
        <p:pic>
          <p:nvPicPr>
            <p:cNvPr id="8" name="Image 7">
              <a:extLst>
                <a:ext uri="{FF2B5EF4-FFF2-40B4-BE49-F238E27FC236}">
                  <a16:creationId xmlns:a16="http://schemas.microsoft.com/office/drawing/2014/main" id="{4F1BFFCC-1B93-4FFF-899D-D1FB3C6D8CCC}"/>
                </a:ext>
              </a:extLst>
            </p:cNvPr>
            <p:cNvPicPr>
              <a:picLocks noChangeAspect="1"/>
            </p:cNvPicPr>
            <p:nvPr/>
          </p:nvPicPr>
          <p:blipFill>
            <a:blip r:embed="rId2"/>
            <a:stretch>
              <a:fillRect/>
            </a:stretch>
          </p:blipFill>
          <p:spPr>
            <a:xfrm>
              <a:off x="1924353" y="2224790"/>
              <a:ext cx="7089877" cy="4499420"/>
            </a:xfrm>
            <a:prstGeom prst="rect">
              <a:avLst/>
            </a:prstGeom>
          </p:spPr>
        </p:pic>
        <p:sp>
          <p:nvSpPr>
            <p:cNvPr id="10" name="Forme libre : forme 9">
              <a:extLst>
                <a:ext uri="{FF2B5EF4-FFF2-40B4-BE49-F238E27FC236}">
                  <a16:creationId xmlns:a16="http://schemas.microsoft.com/office/drawing/2014/main" id="{9C28C503-D611-439E-B604-0C170CC50CF0}"/>
                </a:ext>
              </a:extLst>
            </p:cNvPr>
            <p:cNvSpPr/>
            <p:nvPr/>
          </p:nvSpPr>
          <p:spPr>
            <a:xfrm>
              <a:off x="6526738" y="2565400"/>
              <a:ext cx="2414062" cy="2463800"/>
            </a:xfrm>
            <a:custGeom>
              <a:avLst/>
              <a:gdLst>
                <a:gd name="connsiteX0" fmla="*/ 801162 w 2414062"/>
                <a:gd name="connsiteY0" fmla="*/ 63500 h 2463800"/>
                <a:gd name="connsiteX1" fmla="*/ 801162 w 2414062"/>
                <a:gd name="connsiteY1" fmla="*/ 63500 h 2463800"/>
                <a:gd name="connsiteX2" fmla="*/ 674162 w 2414062"/>
                <a:gd name="connsiteY2" fmla="*/ 165100 h 2463800"/>
                <a:gd name="connsiteX3" fmla="*/ 597962 w 2414062"/>
                <a:gd name="connsiteY3" fmla="*/ 241300 h 2463800"/>
                <a:gd name="connsiteX4" fmla="*/ 547162 w 2414062"/>
                <a:gd name="connsiteY4" fmla="*/ 304800 h 2463800"/>
                <a:gd name="connsiteX5" fmla="*/ 496362 w 2414062"/>
                <a:gd name="connsiteY5" fmla="*/ 368300 h 2463800"/>
                <a:gd name="connsiteX6" fmla="*/ 458262 w 2414062"/>
                <a:gd name="connsiteY6" fmla="*/ 457200 h 2463800"/>
                <a:gd name="connsiteX7" fmla="*/ 432862 w 2414062"/>
                <a:gd name="connsiteY7" fmla="*/ 495300 h 2463800"/>
                <a:gd name="connsiteX8" fmla="*/ 394762 w 2414062"/>
                <a:gd name="connsiteY8" fmla="*/ 508000 h 2463800"/>
                <a:gd name="connsiteX9" fmla="*/ 382062 w 2414062"/>
                <a:gd name="connsiteY9" fmla="*/ 546100 h 2463800"/>
                <a:gd name="connsiteX10" fmla="*/ 293162 w 2414062"/>
                <a:gd name="connsiteY10" fmla="*/ 558800 h 2463800"/>
                <a:gd name="connsiteX11" fmla="*/ 255062 w 2414062"/>
                <a:gd name="connsiteY11" fmla="*/ 584200 h 2463800"/>
                <a:gd name="connsiteX12" fmla="*/ 166162 w 2414062"/>
                <a:gd name="connsiteY12" fmla="*/ 685800 h 2463800"/>
                <a:gd name="connsiteX13" fmla="*/ 115362 w 2414062"/>
                <a:gd name="connsiteY13" fmla="*/ 749300 h 2463800"/>
                <a:gd name="connsiteX14" fmla="*/ 64562 w 2414062"/>
                <a:gd name="connsiteY14" fmla="*/ 825500 h 2463800"/>
                <a:gd name="connsiteX15" fmla="*/ 13762 w 2414062"/>
                <a:gd name="connsiteY15" fmla="*/ 965200 h 2463800"/>
                <a:gd name="connsiteX16" fmla="*/ 13762 w 2414062"/>
                <a:gd name="connsiteY16" fmla="*/ 1485900 h 2463800"/>
                <a:gd name="connsiteX17" fmla="*/ 39162 w 2414062"/>
                <a:gd name="connsiteY17" fmla="*/ 1562100 h 2463800"/>
                <a:gd name="connsiteX18" fmla="*/ 64562 w 2414062"/>
                <a:gd name="connsiteY18" fmla="*/ 1663700 h 2463800"/>
                <a:gd name="connsiteX19" fmla="*/ 77262 w 2414062"/>
                <a:gd name="connsiteY19" fmla="*/ 1866900 h 2463800"/>
                <a:gd name="connsiteX20" fmla="*/ 89962 w 2414062"/>
                <a:gd name="connsiteY20" fmla="*/ 1905000 h 2463800"/>
                <a:gd name="connsiteX21" fmla="*/ 102662 w 2414062"/>
                <a:gd name="connsiteY21" fmla="*/ 2019300 h 2463800"/>
                <a:gd name="connsiteX22" fmla="*/ 115362 w 2414062"/>
                <a:gd name="connsiteY22" fmla="*/ 2057400 h 2463800"/>
                <a:gd name="connsiteX23" fmla="*/ 140762 w 2414062"/>
                <a:gd name="connsiteY23" fmla="*/ 2146300 h 2463800"/>
                <a:gd name="connsiteX24" fmla="*/ 166162 w 2414062"/>
                <a:gd name="connsiteY24" fmla="*/ 2184400 h 2463800"/>
                <a:gd name="connsiteX25" fmla="*/ 178862 w 2414062"/>
                <a:gd name="connsiteY25" fmla="*/ 2235200 h 2463800"/>
                <a:gd name="connsiteX26" fmla="*/ 216962 w 2414062"/>
                <a:gd name="connsiteY26" fmla="*/ 2260600 h 2463800"/>
                <a:gd name="connsiteX27" fmla="*/ 255062 w 2414062"/>
                <a:gd name="connsiteY27" fmla="*/ 2298700 h 2463800"/>
                <a:gd name="connsiteX28" fmla="*/ 280462 w 2414062"/>
                <a:gd name="connsiteY28" fmla="*/ 2336800 h 2463800"/>
                <a:gd name="connsiteX29" fmla="*/ 356662 w 2414062"/>
                <a:gd name="connsiteY29" fmla="*/ 2362200 h 2463800"/>
                <a:gd name="connsiteX30" fmla="*/ 407462 w 2414062"/>
                <a:gd name="connsiteY30" fmla="*/ 2387600 h 2463800"/>
                <a:gd name="connsiteX31" fmla="*/ 610662 w 2414062"/>
                <a:gd name="connsiteY31" fmla="*/ 2425700 h 2463800"/>
                <a:gd name="connsiteX32" fmla="*/ 877362 w 2414062"/>
                <a:gd name="connsiteY32" fmla="*/ 2451100 h 2463800"/>
                <a:gd name="connsiteX33" fmla="*/ 1131362 w 2414062"/>
                <a:gd name="connsiteY33" fmla="*/ 2463800 h 2463800"/>
                <a:gd name="connsiteX34" fmla="*/ 2083862 w 2414062"/>
                <a:gd name="connsiteY34" fmla="*/ 2451100 h 2463800"/>
                <a:gd name="connsiteX35" fmla="*/ 2198162 w 2414062"/>
                <a:gd name="connsiteY35" fmla="*/ 2362200 h 2463800"/>
                <a:gd name="connsiteX36" fmla="*/ 2248962 w 2414062"/>
                <a:gd name="connsiteY36" fmla="*/ 2260600 h 2463800"/>
                <a:gd name="connsiteX37" fmla="*/ 2261662 w 2414062"/>
                <a:gd name="connsiteY37" fmla="*/ 2197100 h 2463800"/>
                <a:gd name="connsiteX38" fmla="*/ 2312462 w 2414062"/>
                <a:gd name="connsiteY38" fmla="*/ 2108200 h 2463800"/>
                <a:gd name="connsiteX39" fmla="*/ 2350562 w 2414062"/>
                <a:gd name="connsiteY39" fmla="*/ 1943100 h 2463800"/>
                <a:gd name="connsiteX40" fmla="*/ 2375962 w 2414062"/>
                <a:gd name="connsiteY40" fmla="*/ 1841500 h 2463800"/>
                <a:gd name="connsiteX41" fmla="*/ 2414062 w 2414062"/>
                <a:gd name="connsiteY41" fmla="*/ 1612900 h 2463800"/>
                <a:gd name="connsiteX42" fmla="*/ 2401362 w 2414062"/>
                <a:gd name="connsiteY42" fmla="*/ 965200 h 2463800"/>
                <a:gd name="connsiteX43" fmla="*/ 2388662 w 2414062"/>
                <a:gd name="connsiteY43" fmla="*/ 863600 h 2463800"/>
                <a:gd name="connsiteX44" fmla="*/ 2337862 w 2414062"/>
                <a:gd name="connsiteY44" fmla="*/ 749300 h 2463800"/>
                <a:gd name="connsiteX45" fmla="*/ 2299762 w 2414062"/>
                <a:gd name="connsiteY45" fmla="*/ 647700 h 2463800"/>
                <a:gd name="connsiteX46" fmla="*/ 2287062 w 2414062"/>
                <a:gd name="connsiteY46" fmla="*/ 596900 h 2463800"/>
                <a:gd name="connsiteX47" fmla="*/ 2210862 w 2414062"/>
                <a:gd name="connsiteY47" fmla="*/ 495300 h 2463800"/>
                <a:gd name="connsiteX48" fmla="*/ 2185462 w 2414062"/>
                <a:gd name="connsiteY48" fmla="*/ 457200 h 2463800"/>
                <a:gd name="connsiteX49" fmla="*/ 2109262 w 2414062"/>
                <a:gd name="connsiteY49" fmla="*/ 381000 h 2463800"/>
                <a:gd name="connsiteX50" fmla="*/ 2071162 w 2414062"/>
                <a:gd name="connsiteY50" fmla="*/ 330200 h 2463800"/>
                <a:gd name="connsiteX51" fmla="*/ 2033062 w 2414062"/>
                <a:gd name="connsiteY51" fmla="*/ 317500 h 2463800"/>
                <a:gd name="connsiteX52" fmla="*/ 1994962 w 2414062"/>
                <a:gd name="connsiteY52" fmla="*/ 292100 h 2463800"/>
                <a:gd name="connsiteX53" fmla="*/ 1956862 w 2414062"/>
                <a:gd name="connsiteY53" fmla="*/ 254000 h 2463800"/>
                <a:gd name="connsiteX54" fmla="*/ 1867962 w 2414062"/>
                <a:gd name="connsiteY54" fmla="*/ 203200 h 2463800"/>
                <a:gd name="connsiteX55" fmla="*/ 1829862 w 2414062"/>
                <a:gd name="connsiteY55" fmla="*/ 177800 h 2463800"/>
                <a:gd name="connsiteX56" fmla="*/ 1791762 w 2414062"/>
                <a:gd name="connsiteY56" fmla="*/ 165100 h 2463800"/>
                <a:gd name="connsiteX57" fmla="*/ 1753662 w 2414062"/>
                <a:gd name="connsiteY57" fmla="*/ 139700 h 2463800"/>
                <a:gd name="connsiteX58" fmla="*/ 1664762 w 2414062"/>
                <a:gd name="connsiteY58" fmla="*/ 114300 h 2463800"/>
                <a:gd name="connsiteX59" fmla="*/ 1613962 w 2414062"/>
                <a:gd name="connsiteY59" fmla="*/ 88900 h 2463800"/>
                <a:gd name="connsiteX60" fmla="*/ 1550462 w 2414062"/>
                <a:gd name="connsiteY60" fmla="*/ 76200 h 2463800"/>
                <a:gd name="connsiteX61" fmla="*/ 1499662 w 2414062"/>
                <a:gd name="connsiteY61" fmla="*/ 63500 h 2463800"/>
                <a:gd name="connsiteX62" fmla="*/ 1436162 w 2414062"/>
                <a:gd name="connsiteY62" fmla="*/ 25400 h 2463800"/>
                <a:gd name="connsiteX63" fmla="*/ 1359962 w 2414062"/>
                <a:gd name="connsiteY63" fmla="*/ 12700 h 2463800"/>
                <a:gd name="connsiteX64" fmla="*/ 1182162 w 2414062"/>
                <a:gd name="connsiteY64" fmla="*/ 0 h 2463800"/>
                <a:gd name="connsiteX65" fmla="*/ 966262 w 2414062"/>
                <a:gd name="connsiteY65" fmla="*/ 25400 h 2463800"/>
                <a:gd name="connsiteX66" fmla="*/ 813862 w 2414062"/>
                <a:gd name="connsiteY66" fmla="*/ 38100 h 2463800"/>
                <a:gd name="connsiteX67" fmla="*/ 801162 w 2414062"/>
                <a:gd name="connsiteY67" fmla="*/ 63500 h 24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414062" h="2463800">
                  <a:moveTo>
                    <a:pt x="801162" y="63500"/>
                  </a:moveTo>
                  <a:lnTo>
                    <a:pt x="801162" y="63500"/>
                  </a:lnTo>
                  <a:cubicBezTo>
                    <a:pt x="593301" y="193413"/>
                    <a:pt x="757380" y="71480"/>
                    <a:pt x="674162" y="165100"/>
                  </a:cubicBezTo>
                  <a:cubicBezTo>
                    <a:pt x="650297" y="191948"/>
                    <a:pt x="597962" y="241300"/>
                    <a:pt x="597962" y="241300"/>
                  </a:cubicBezTo>
                  <a:cubicBezTo>
                    <a:pt x="566040" y="337065"/>
                    <a:pt x="612814" y="222736"/>
                    <a:pt x="547162" y="304800"/>
                  </a:cubicBezTo>
                  <a:cubicBezTo>
                    <a:pt x="477055" y="392434"/>
                    <a:pt x="605551" y="295507"/>
                    <a:pt x="496362" y="368300"/>
                  </a:cubicBezTo>
                  <a:cubicBezTo>
                    <a:pt x="482114" y="411044"/>
                    <a:pt x="483371" y="413258"/>
                    <a:pt x="458262" y="457200"/>
                  </a:cubicBezTo>
                  <a:cubicBezTo>
                    <a:pt x="450689" y="470452"/>
                    <a:pt x="444781" y="485765"/>
                    <a:pt x="432862" y="495300"/>
                  </a:cubicBezTo>
                  <a:cubicBezTo>
                    <a:pt x="422409" y="503663"/>
                    <a:pt x="407462" y="503767"/>
                    <a:pt x="394762" y="508000"/>
                  </a:cubicBezTo>
                  <a:cubicBezTo>
                    <a:pt x="390529" y="520700"/>
                    <a:pt x="394036" y="540113"/>
                    <a:pt x="382062" y="546100"/>
                  </a:cubicBezTo>
                  <a:cubicBezTo>
                    <a:pt x="355288" y="559487"/>
                    <a:pt x="321834" y="550198"/>
                    <a:pt x="293162" y="558800"/>
                  </a:cubicBezTo>
                  <a:cubicBezTo>
                    <a:pt x="278542" y="563186"/>
                    <a:pt x="267762" y="575733"/>
                    <a:pt x="255062" y="584200"/>
                  </a:cubicBezTo>
                  <a:cubicBezTo>
                    <a:pt x="195795" y="673100"/>
                    <a:pt x="229662" y="643467"/>
                    <a:pt x="166162" y="685800"/>
                  </a:cubicBezTo>
                  <a:cubicBezTo>
                    <a:pt x="137562" y="771600"/>
                    <a:pt x="177226" y="678598"/>
                    <a:pt x="115362" y="749300"/>
                  </a:cubicBezTo>
                  <a:cubicBezTo>
                    <a:pt x="95260" y="772274"/>
                    <a:pt x="64562" y="825500"/>
                    <a:pt x="64562" y="825500"/>
                  </a:cubicBezTo>
                  <a:cubicBezTo>
                    <a:pt x="35460" y="941908"/>
                    <a:pt x="58526" y="898054"/>
                    <a:pt x="13762" y="965200"/>
                  </a:cubicBezTo>
                  <a:cubicBezTo>
                    <a:pt x="1700" y="1182319"/>
                    <a:pt x="-9971" y="1256480"/>
                    <a:pt x="13762" y="1485900"/>
                  </a:cubicBezTo>
                  <a:cubicBezTo>
                    <a:pt x="16517" y="1512532"/>
                    <a:pt x="32668" y="1536125"/>
                    <a:pt x="39162" y="1562100"/>
                  </a:cubicBezTo>
                  <a:lnTo>
                    <a:pt x="64562" y="1663700"/>
                  </a:lnTo>
                  <a:cubicBezTo>
                    <a:pt x="68795" y="1731433"/>
                    <a:pt x="70158" y="1799407"/>
                    <a:pt x="77262" y="1866900"/>
                  </a:cubicBezTo>
                  <a:cubicBezTo>
                    <a:pt x="78663" y="1880213"/>
                    <a:pt x="87761" y="1891795"/>
                    <a:pt x="89962" y="1905000"/>
                  </a:cubicBezTo>
                  <a:cubicBezTo>
                    <a:pt x="96264" y="1942813"/>
                    <a:pt x="96360" y="1981487"/>
                    <a:pt x="102662" y="2019300"/>
                  </a:cubicBezTo>
                  <a:cubicBezTo>
                    <a:pt x="104863" y="2032505"/>
                    <a:pt x="111684" y="2044528"/>
                    <a:pt x="115362" y="2057400"/>
                  </a:cubicBezTo>
                  <a:cubicBezTo>
                    <a:pt x="120787" y="2076389"/>
                    <a:pt x="130612" y="2126000"/>
                    <a:pt x="140762" y="2146300"/>
                  </a:cubicBezTo>
                  <a:cubicBezTo>
                    <a:pt x="147588" y="2159952"/>
                    <a:pt x="157695" y="2171700"/>
                    <a:pt x="166162" y="2184400"/>
                  </a:cubicBezTo>
                  <a:cubicBezTo>
                    <a:pt x="170395" y="2201333"/>
                    <a:pt x="169180" y="2220677"/>
                    <a:pt x="178862" y="2235200"/>
                  </a:cubicBezTo>
                  <a:cubicBezTo>
                    <a:pt x="187329" y="2247900"/>
                    <a:pt x="205236" y="2250829"/>
                    <a:pt x="216962" y="2260600"/>
                  </a:cubicBezTo>
                  <a:cubicBezTo>
                    <a:pt x="230760" y="2272098"/>
                    <a:pt x="243564" y="2284902"/>
                    <a:pt x="255062" y="2298700"/>
                  </a:cubicBezTo>
                  <a:cubicBezTo>
                    <a:pt x="264833" y="2310426"/>
                    <a:pt x="267519" y="2328710"/>
                    <a:pt x="280462" y="2336800"/>
                  </a:cubicBezTo>
                  <a:cubicBezTo>
                    <a:pt x="303166" y="2350990"/>
                    <a:pt x="332715" y="2350226"/>
                    <a:pt x="356662" y="2362200"/>
                  </a:cubicBezTo>
                  <a:cubicBezTo>
                    <a:pt x="373595" y="2370667"/>
                    <a:pt x="389884" y="2380569"/>
                    <a:pt x="407462" y="2387600"/>
                  </a:cubicBezTo>
                  <a:cubicBezTo>
                    <a:pt x="498121" y="2423863"/>
                    <a:pt x="498181" y="2414452"/>
                    <a:pt x="610662" y="2425700"/>
                  </a:cubicBezTo>
                  <a:cubicBezTo>
                    <a:pt x="730026" y="2455541"/>
                    <a:pt x="649717" y="2438795"/>
                    <a:pt x="877362" y="2451100"/>
                  </a:cubicBezTo>
                  <a:lnTo>
                    <a:pt x="1131362" y="2463800"/>
                  </a:lnTo>
                  <a:lnTo>
                    <a:pt x="2083862" y="2451100"/>
                  </a:lnTo>
                  <a:cubicBezTo>
                    <a:pt x="2100087" y="2450098"/>
                    <a:pt x="2182555" y="2386725"/>
                    <a:pt x="2198162" y="2362200"/>
                  </a:cubicBezTo>
                  <a:cubicBezTo>
                    <a:pt x="2218490" y="2330256"/>
                    <a:pt x="2248962" y="2260600"/>
                    <a:pt x="2248962" y="2260600"/>
                  </a:cubicBezTo>
                  <a:cubicBezTo>
                    <a:pt x="2253195" y="2239433"/>
                    <a:pt x="2254836" y="2217578"/>
                    <a:pt x="2261662" y="2197100"/>
                  </a:cubicBezTo>
                  <a:cubicBezTo>
                    <a:pt x="2272404" y="2164874"/>
                    <a:pt x="2293881" y="2136071"/>
                    <a:pt x="2312462" y="2108200"/>
                  </a:cubicBezTo>
                  <a:cubicBezTo>
                    <a:pt x="2347681" y="1967326"/>
                    <a:pt x="2292189" y="2191184"/>
                    <a:pt x="2350562" y="1943100"/>
                  </a:cubicBezTo>
                  <a:cubicBezTo>
                    <a:pt x="2358558" y="1909119"/>
                    <a:pt x="2371025" y="1876058"/>
                    <a:pt x="2375962" y="1841500"/>
                  </a:cubicBezTo>
                  <a:cubicBezTo>
                    <a:pt x="2395355" y="1705746"/>
                    <a:pt x="2383307" y="1782051"/>
                    <a:pt x="2414062" y="1612900"/>
                  </a:cubicBezTo>
                  <a:cubicBezTo>
                    <a:pt x="2409829" y="1397000"/>
                    <a:pt x="2408678" y="1181018"/>
                    <a:pt x="2401362" y="965200"/>
                  </a:cubicBezTo>
                  <a:cubicBezTo>
                    <a:pt x="2400206" y="931089"/>
                    <a:pt x="2396337" y="896856"/>
                    <a:pt x="2388662" y="863600"/>
                  </a:cubicBezTo>
                  <a:cubicBezTo>
                    <a:pt x="2381712" y="833485"/>
                    <a:pt x="2352296" y="778168"/>
                    <a:pt x="2337862" y="749300"/>
                  </a:cubicBezTo>
                  <a:cubicBezTo>
                    <a:pt x="2305652" y="588248"/>
                    <a:pt x="2348815" y="762157"/>
                    <a:pt x="2299762" y="647700"/>
                  </a:cubicBezTo>
                  <a:cubicBezTo>
                    <a:pt x="2292886" y="631657"/>
                    <a:pt x="2295857" y="611977"/>
                    <a:pt x="2287062" y="596900"/>
                  </a:cubicBezTo>
                  <a:cubicBezTo>
                    <a:pt x="2265731" y="560333"/>
                    <a:pt x="2234344" y="530523"/>
                    <a:pt x="2210862" y="495300"/>
                  </a:cubicBezTo>
                  <a:cubicBezTo>
                    <a:pt x="2202395" y="482600"/>
                    <a:pt x="2195603" y="468608"/>
                    <a:pt x="2185462" y="457200"/>
                  </a:cubicBezTo>
                  <a:cubicBezTo>
                    <a:pt x="2161597" y="430352"/>
                    <a:pt x="2130815" y="409737"/>
                    <a:pt x="2109262" y="381000"/>
                  </a:cubicBezTo>
                  <a:cubicBezTo>
                    <a:pt x="2096562" y="364067"/>
                    <a:pt x="2087423" y="343751"/>
                    <a:pt x="2071162" y="330200"/>
                  </a:cubicBezTo>
                  <a:cubicBezTo>
                    <a:pt x="2060878" y="321630"/>
                    <a:pt x="2045036" y="323487"/>
                    <a:pt x="2033062" y="317500"/>
                  </a:cubicBezTo>
                  <a:cubicBezTo>
                    <a:pt x="2019410" y="310674"/>
                    <a:pt x="2006688" y="301871"/>
                    <a:pt x="1994962" y="292100"/>
                  </a:cubicBezTo>
                  <a:cubicBezTo>
                    <a:pt x="1981164" y="280602"/>
                    <a:pt x="1970660" y="265498"/>
                    <a:pt x="1956862" y="254000"/>
                  </a:cubicBezTo>
                  <a:cubicBezTo>
                    <a:pt x="1923108" y="225871"/>
                    <a:pt x="1907486" y="225785"/>
                    <a:pt x="1867962" y="203200"/>
                  </a:cubicBezTo>
                  <a:cubicBezTo>
                    <a:pt x="1854710" y="195627"/>
                    <a:pt x="1843514" y="184626"/>
                    <a:pt x="1829862" y="177800"/>
                  </a:cubicBezTo>
                  <a:cubicBezTo>
                    <a:pt x="1817888" y="171813"/>
                    <a:pt x="1803736" y="171087"/>
                    <a:pt x="1791762" y="165100"/>
                  </a:cubicBezTo>
                  <a:cubicBezTo>
                    <a:pt x="1778110" y="158274"/>
                    <a:pt x="1767314" y="146526"/>
                    <a:pt x="1753662" y="139700"/>
                  </a:cubicBezTo>
                  <a:cubicBezTo>
                    <a:pt x="1722959" y="124348"/>
                    <a:pt x="1697315" y="126507"/>
                    <a:pt x="1664762" y="114300"/>
                  </a:cubicBezTo>
                  <a:cubicBezTo>
                    <a:pt x="1647035" y="107653"/>
                    <a:pt x="1631923" y="94887"/>
                    <a:pt x="1613962" y="88900"/>
                  </a:cubicBezTo>
                  <a:cubicBezTo>
                    <a:pt x="1593484" y="82074"/>
                    <a:pt x="1571534" y="80883"/>
                    <a:pt x="1550462" y="76200"/>
                  </a:cubicBezTo>
                  <a:cubicBezTo>
                    <a:pt x="1533423" y="72414"/>
                    <a:pt x="1516595" y="67733"/>
                    <a:pt x="1499662" y="63500"/>
                  </a:cubicBezTo>
                  <a:cubicBezTo>
                    <a:pt x="1478495" y="50800"/>
                    <a:pt x="1459360" y="33836"/>
                    <a:pt x="1436162" y="25400"/>
                  </a:cubicBezTo>
                  <a:cubicBezTo>
                    <a:pt x="1411962" y="16600"/>
                    <a:pt x="1385585" y="15262"/>
                    <a:pt x="1359962" y="12700"/>
                  </a:cubicBezTo>
                  <a:cubicBezTo>
                    <a:pt x="1300839" y="6788"/>
                    <a:pt x="1241429" y="4233"/>
                    <a:pt x="1182162" y="0"/>
                  </a:cubicBezTo>
                  <a:lnTo>
                    <a:pt x="966262" y="25400"/>
                  </a:lnTo>
                  <a:cubicBezTo>
                    <a:pt x="915557" y="30645"/>
                    <a:pt x="863117" y="24965"/>
                    <a:pt x="813862" y="38100"/>
                  </a:cubicBezTo>
                  <a:cubicBezTo>
                    <a:pt x="796508" y="42728"/>
                    <a:pt x="803279" y="59267"/>
                    <a:pt x="801162" y="6350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a:extLst>
              <a:ext uri="{FF2B5EF4-FFF2-40B4-BE49-F238E27FC236}">
                <a16:creationId xmlns:a16="http://schemas.microsoft.com/office/drawing/2014/main" id="{3876F9EA-7433-47A2-8813-6CC68FDCC7ED}"/>
              </a:ext>
            </a:extLst>
          </p:cNvPr>
          <p:cNvSpPr txBox="1"/>
          <p:nvPr/>
        </p:nvSpPr>
        <p:spPr>
          <a:xfrm>
            <a:off x="6112351" y="2506507"/>
            <a:ext cx="2983891" cy="1384995"/>
          </a:xfrm>
          <a:prstGeom prst="rect">
            <a:avLst/>
          </a:prstGeom>
          <a:noFill/>
        </p:spPr>
        <p:txBody>
          <a:bodyPr wrap="square" rtlCol="0">
            <a:spAutoFit/>
          </a:bodyPr>
          <a:lstStyle/>
          <a:p>
            <a:r>
              <a:rPr lang="fr-FR" sz="2800" dirty="0"/>
              <a:t>Exemple des fossés Rhénan et de la Bresse</a:t>
            </a:r>
          </a:p>
        </p:txBody>
      </p:sp>
      <p:sp>
        <p:nvSpPr>
          <p:cNvPr id="12" name="ZoneTexte 11">
            <a:extLst>
              <a:ext uri="{FF2B5EF4-FFF2-40B4-BE49-F238E27FC236}">
                <a16:creationId xmlns:a16="http://schemas.microsoft.com/office/drawing/2014/main" id="{A6905DA2-196F-4E4E-9606-A2AEA8EA45C6}"/>
              </a:ext>
            </a:extLst>
          </p:cNvPr>
          <p:cNvSpPr txBox="1"/>
          <p:nvPr/>
        </p:nvSpPr>
        <p:spPr>
          <a:xfrm>
            <a:off x="5171684" y="4173873"/>
            <a:ext cx="2017284" cy="369332"/>
          </a:xfrm>
          <a:prstGeom prst="rect">
            <a:avLst/>
          </a:prstGeom>
          <a:noFill/>
        </p:spPr>
        <p:txBody>
          <a:bodyPr wrap="none" rtlCol="0">
            <a:spAutoFit/>
          </a:bodyPr>
          <a:lstStyle/>
          <a:p>
            <a:r>
              <a:rPr lang="fr-FR" dirty="0" err="1"/>
              <a:t>Sengor</a:t>
            </a:r>
            <a:r>
              <a:rPr lang="fr-FR" dirty="0"/>
              <a:t> et al. (2019)</a:t>
            </a:r>
          </a:p>
        </p:txBody>
      </p:sp>
    </p:spTree>
    <p:extLst>
      <p:ext uri="{BB962C8B-B14F-4D97-AF65-F5344CB8AC3E}">
        <p14:creationId xmlns:p14="http://schemas.microsoft.com/office/powerpoint/2010/main" val="2378969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Forme libre : forme 9">
            <a:extLst>
              <a:ext uri="{FF2B5EF4-FFF2-40B4-BE49-F238E27FC236}">
                <a16:creationId xmlns:a16="http://schemas.microsoft.com/office/drawing/2014/main" id="{9C28C503-D611-439E-B604-0C170CC50CF0}"/>
              </a:ext>
            </a:extLst>
          </p:cNvPr>
          <p:cNvSpPr/>
          <p:nvPr/>
        </p:nvSpPr>
        <p:spPr>
          <a:xfrm>
            <a:off x="6526738" y="2565400"/>
            <a:ext cx="2414062" cy="2463800"/>
          </a:xfrm>
          <a:custGeom>
            <a:avLst/>
            <a:gdLst>
              <a:gd name="connsiteX0" fmla="*/ 801162 w 2414062"/>
              <a:gd name="connsiteY0" fmla="*/ 63500 h 2463800"/>
              <a:gd name="connsiteX1" fmla="*/ 801162 w 2414062"/>
              <a:gd name="connsiteY1" fmla="*/ 63500 h 2463800"/>
              <a:gd name="connsiteX2" fmla="*/ 674162 w 2414062"/>
              <a:gd name="connsiteY2" fmla="*/ 165100 h 2463800"/>
              <a:gd name="connsiteX3" fmla="*/ 597962 w 2414062"/>
              <a:gd name="connsiteY3" fmla="*/ 241300 h 2463800"/>
              <a:gd name="connsiteX4" fmla="*/ 547162 w 2414062"/>
              <a:gd name="connsiteY4" fmla="*/ 304800 h 2463800"/>
              <a:gd name="connsiteX5" fmla="*/ 496362 w 2414062"/>
              <a:gd name="connsiteY5" fmla="*/ 368300 h 2463800"/>
              <a:gd name="connsiteX6" fmla="*/ 458262 w 2414062"/>
              <a:gd name="connsiteY6" fmla="*/ 457200 h 2463800"/>
              <a:gd name="connsiteX7" fmla="*/ 432862 w 2414062"/>
              <a:gd name="connsiteY7" fmla="*/ 495300 h 2463800"/>
              <a:gd name="connsiteX8" fmla="*/ 394762 w 2414062"/>
              <a:gd name="connsiteY8" fmla="*/ 508000 h 2463800"/>
              <a:gd name="connsiteX9" fmla="*/ 382062 w 2414062"/>
              <a:gd name="connsiteY9" fmla="*/ 546100 h 2463800"/>
              <a:gd name="connsiteX10" fmla="*/ 293162 w 2414062"/>
              <a:gd name="connsiteY10" fmla="*/ 558800 h 2463800"/>
              <a:gd name="connsiteX11" fmla="*/ 255062 w 2414062"/>
              <a:gd name="connsiteY11" fmla="*/ 584200 h 2463800"/>
              <a:gd name="connsiteX12" fmla="*/ 166162 w 2414062"/>
              <a:gd name="connsiteY12" fmla="*/ 685800 h 2463800"/>
              <a:gd name="connsiteX13" fmla="*/ 115362 w 2414062"/>
              <a:gd name="connsiteY13" fmla="*/ 749300 h 2463800"/>
              <a:gd name="connsiteX14" fmla="*/ 64562 w 2414062"/>
              <a:gd name="connsiteY14" fmla="*/ 825500 h 2463800"/>
              <a:gd name="connsiteX15" fmla="*/ 13762 w 2414062"/>
              <a:gd name="connsiteY15" fmla="*/ 965200 h 2463800"/>
              <a:gd name="connsiteX16" fmla="*/ 13762 w 2414062"/>
              <a:gd name="connsiteY16" fmla="*/ 1485900 h 2463800"/>
              <a:gd name="connsiteX17" fmla="*/ 39162 w 2414062"/>
              <a:gd name="connsiteY17" fmla="*/ 1562100 h 2463800"/>
              <a:gd name="connsiteX18" fmla="*/ 64562 w 2414062"/>
              <a:gd name="connsiteY18" fmla="*/ 1663700 h 2463800"/>
              <a:gd name="connsiteX19" fmla="*/ 77262 w 2414062"/>
              <a:gd name="connsiteY19" fmla="*/ 1866900 h 2463800"/>
              <a:gd name="connsiteX20" fmla="*/ 89962 w 2414062"/>
              <a:gd name="connsiteY20" fmla="*/ 1905000 h 2463800"/>
              <a:gd name="connsiteX21" fmla="*/ 102662 w 2414062"/>
              <a:gd name="connsiteY21" fmla="*/ 2019300 h 2463800"/>
              <a:gd name="connsiteX22" fmla="*/ 115362 w 2414062"/>
              <a:gd name="connsiteY22" fmla="*/ 2057400 h 2463800"/>
              <a:gd name="connsiteX23" fmla="*/ 140762 w 2414062"/>
              <a:gd name="connsiteY23" fmla="*/ 2146300 h 2463800"/>
              <a:gd name="connsiteX24" fmla="*/ 166162 w 2414062"/>
              <a:gd name="connsiteY24" fmla="*/ 2184400 h 2463800"/>
              <a:gd name="connsiteX25" fmla="*/ 178862 w 2414062"/>
              <a:gd name="connsiteY25" fmla="*/ 2235200 h 2463800"/>
              <a:gd name="connsiteX26" fmla="*/ 216962 w 2414062"/>
              <a:gd name="connsiteY26" fmla="*/ 2260600 h 2463800"/>
              <a:gd name="connsiteX27" fmla="*/ 255062 w 2414062"/>
              <a:gd name="connsiteY27" fmla="*/ 2298700 h 2463800"/>
              <a:gd name="connsiteX28" fmla="*/ 280462 w 2414062"/>
              <a:gd name="connsiteY28" fmla="*/ 2336800 h 2463800"/>
              <a:gd name="connsiteX29" fmla="*/ 356662 w 2414062"/>
              <a:gd name="connsiteY29" fmla="*/ 2362200 h 2463800"/>
              <a:gd name="connsiteX30" fmla="*/ 407462 w 2414062"/>
              <a:gd name="connsiteY30" fmla="*/ 2387600 h 2463800"/>
              <a:gd name="connsiteX31" fmla="*/ 610662 w 2414062"/>
              <a:gd name="connsiteY31" fmla="*/ 2425700 h 2463800"/>
              <a:gd name="connsiteX32" fmla="*/ 877362 w 2414062"/>
              <a:gd name="connsiteY32" fmla="*/ 2451100 h 2463800"/>
              <a:gd name="connsiteX33" fmla="*/ 1131362 w 2414062"/>
              <a:gd name="connsiteY33" fmla="*/ 2463800 h 2463800"/>
              <a:gd name="connsiteX34" fmla="*/ 2083862 w 2414062"/>
              <a:gd name="connsiteY34" fmla="*/ 2451100 h 2463800"/>
              <a:gd name="connsiteX35" fmla="*/ 2198162 w 2414062"/>
              <a:gd name="connsiteY35" fmla="*/ 2362200 h 2463800"/>
              <a:gd name="connsiteX36" fmla="*/ 2248962 w 2414062"/>
              <a:gd name="connsiteY36" fmla="*/ 2260600 h 2463800"/>
              <a:gd name="connsiteX37" fmla="*/ 2261662 w 2414062"/>
              <a:gd name="connsiteY37" fmla="*/ 2197100 h 2463800"/>
              <a:gd name="connsiteX38" fmla="*/ 2312462 w 2414062"/>
              <a:gd name="connsiteY38" fmla="*/ 2108200 h 2463800"/>
              <a:gd name="connsiteX39" fmla="*/ 2350562 w 2414062"/>
              <a:gd name="connsiteY39" fmla="*/ 1943100 h 2463800"/>
              <a:gd name="connsiteX40" fmla="*/ 2375962 w 2414062"/>
              <a:gd name="connsiteY40" fmla="*/ 1841500 h 2463800"/>
              <a:gd name="connsiteX41" fmla="*/ 2414062 w 2414062"/>
              <a:gd name="connsiteY41" fmla="*/ 1612900 h 2463800"/>
              <a:gd name="connsiteX42" fmla="*/ 2401362 w 2414062"/>
              <a:gd name="connsiteY42" fmla="*/ 965200 h 2463800"/>
              <a:gd name="connsiteX43" fmla="*/ 2388662 w 2414062"/>
              <a:gd name="connsiteY43" fmla="*/ 863600 h 2463800"/>
              <a:gd name="connsiteX44" fmla="*/ 2337862 w 2414062"/>
              <a:gd name="connsiteY44" fmla="*/ 749300 h 2463800"/>
              <a:gd name="connsiteX45" fmla="*/ 2299762 w 2414062"/>
              <a:gd name="connsiteY45" fmla="*/ 647700 h 2463800"/>
              <a:gd name="connsiteX46" fmla="*/ 2287062 w 2414062"/>
              <a:gd name="connsiteY46" fmla="*/ 596900 h 2463800"/>
              <a:gd name="connsiteX47" fmla="*/ 2210862 w 2414062"/>
              <a:gd name="connsiteY47" fmla="*/ 495300 h 2463800"/>
              <a:gd name="connsiteX48" fmla="*/ 2185462 w 2414062"/>
              <a:gd name="connsiteY48" fmla="*/ 457200 h 2463800"/>
              <a:gd name="connsiteX49" fmla="*/ 2109262 w 2414062"/>
              <a:gd name="connsiteY49" fmla="*/ 381000 h 2463800"/>
              <a:gd name="connsiteX50" fmla="*/ 2071162 w 2414062"/>
              <a:gd name="connsiteY50" fmla="*/ 330200 h 2463800"/>
              <a:gd name="connsiteX51" fmla="*/ 2033062 w 2414062"/>
              <a:gd name="connsiteY51" fmla="*/ 317500 h 2463800"/>
              <a:gd name="connsiteX52" fmla="*/ 1994962 w 2414062"/>
              <a:gd name="connsiteY52" fmla="*/ 292100 h 2463800"/>
              <a:gd name="connsiteX53" fmla="*/ 1956862 w 2414062"/>
              <a:gd name="connsiteY53" fmla="*/ 254000 h 2463800"/>
              <a:gd name="connsiteX54" fmla="*/ 1867962 w 2414062"/>
              <a:gd name="connsiteY54" fmla="*/ 203200 h 2463800"/>
              <a:gd name="connsiteX55" fmla="*/ 1829862 w 2414062"/>
              <a:gd name="connsiteY55" fmla="*/ 177800 h 2463800"/>
              <a:gd name="connsiteX56" fmla="*/ 1791762 w 2414062"/>
              <a:gd name="connsiteY56" fmla="*/ 165100 h 2463800"/>
              <a:gd name="connsiteX57" fmla="*/ 1753662 w 2414062"/>
              <a:gd name="connsiteY57" fmla="*/ 139700 h 2463800"/>
              <a:gd name="connsiteX58" fmla="*/ 1664762 w 2414062"/>
              <a:gd name="connsiteY58" fmla="*/ 114300 h 2463800"/>
              <a:gd name="connsiteX59" fmla="*/ 1613962 w 2414062"/>
              <a:gd name="connsiteY59" fmla="*/ 88900 h 2463800"/>
              <a:gd name="connsiteX60" fmla="*/ 1550462 w 2414062"/>
              <a:gd name="connsiteY60" fmla="*/ 76200 h 2463800"/>
              <a:gd name="connsiteX61" fmla="*/ 1499662 w 2414062"/>
              <a:gd name="connsiteY61" fmla="*/ 63500 h 2463800"/>
              <a:gd name="connsiteX62" fmla="*/ 1436162 w 2414062"/>
              <a:gd name="connsiteY62" fmla="*/ 25400 h 2463800"/>
              <a:gd name="connsiteX63" fmla="*/ 1359962 w 2414062"/>
              <a:gd name="connsiteY63" fmla="*/ 12700 h 2463800"/>
              <a:gd name="connsiteX64" fmla="*/ 1182162 w 2414062"/>
              <a:gd name="connsiteY64" fmla="*/ 0 h 2463800"/>
              <a:gd name="connsiteX65" fmla="*/ 966262 w 2414062"/>
              <a:gd name="connsiteY65" fmla="*/ 25400 h 2463800"/>
              <a:gd name="connsiteX66" fmla="*/ 813862 w 2414062"/>
              <a:gd name="connsiteY66" fmla="*/ 38100 h 2463800"/>
              <a:gd name="connsiteX67" fmla="*/ 801162 w 2414062"/>
              <a:gd name="connsiteY67" fmla="*/ 63500 h 246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414062" h="2463800">
                <a:moveTo>
                  <a:pt x="801162" y="63500"/>
                </a:moveTo>
                <a:lnTo>
                  <a:pt x="801162" y="63500"/>
                </a:lnTo>
                <a:cubicBezTo>
                  <a:pt x="593301" y="193413"/>
                  <a:pt x="757380" y="71480"/>
                  <a:pt x="674162" y="165100"/>
                </a:cubicBezTo>
                <a:cubicBezTo>
                  <a:pt x="650297" y="191948"/>
                  <a:pt x="597962" y="241300"/>
                  <a:pt x="597962" y="241300"/>
                </a:cubicBezTo>
                <a:cubicBezTo>
                  <a:pt x="566040" y="337065"/>
                  <a:pt x="612814" y="222736"/>
                  <a:pt x="547162" y="304800"/>
                </a:cubicBezTo>
                <a:cubicBezTo>
                  <a:pt x="477055" y="392434"/>
                  <a:pt x="605551" y="295507"/>
                  <a:pt x="496362" y="368300"/>
                </a:cubicBezTo>
                <a:cubicBezTo>
                  <a:pt x="482114" y="411044"/>
                  <a:pt x="483371" y="413258"/>
                  <a:pt x="458262" y="457200"/>
                </a:cubicBezTo>
                <a:cubicBezTo>
                  <a:pt x="450689" y="470452"/>
                  <a:pt x="444781" y="485765"/>
                  <a:pt x="432862" y="495300"/>
                </a:cubicBezTo>
                <a:cubicBezTo>
                  <a:pt x="422409" y="503663"/>
                  <a:pt x="407462" y="503767"/>
                  <a:pt x="394762" y="508000"/>
                </a:cubicBezTo>
                <a:cubicBezTo>
                  <a:pt x="390529" y="520700"/>
                  <a:pt x="394036" y="540113"/>
                  <a:pt x="382062" y="546100"/>
                </a:cubicBezTo>
                <a:cubicBezTo>
                  <a:pt x="355288" y="559487"/>
                  <a:pt x="321834" y="550198"/>
                  <a:pt x="293162" y="558800"/>
                </a:cubicBezTo>
                <a:cubicBezTo>
                  <a:pt x="278542" y="563186"/>
                  <a:pt x="267762" y="575733"/>
                  <a:pt x="255062" y="584200"/>
                </a:cubicBezTo>
                <a:cubicBezTo>
                  <a:pt x="195795" y="673100"/>
                  <a:pt x="229662" y="643467"/>
                  <a:pt x="166162" y="685800"/>
                </a:cubicBezTo>
                <a:cubicBezTo>
                  <a:pt x="137562" y="771600"/>
                  <a:pt x="177226" y="678598"/>
                  <a:pt x="115362" y="749300"/>
                </a:cubicBezTo>
                <a:cubicBezTo>
                  <a:pt x="95260" y="772274"/>
                  <a:pt x="64562" y="825500"/>
                  <a:pt x="64562" y="825500"/>
                </a:cubicBezTo>
                <a:cubicBezTo>
                  <a:pt x="35460" y="941908"/>
                  <a:pt x="58526" y="898054"/>
                  <a:pt x="13762" y="965200"/>
                </a:cubicBezTo>
                <a:cubicBezTo>
                  <a:pt x="1700" y="1182319"/>
                  <a:pt x="-9971" y="1256480"/>
                  <a:pt x="13762" y="1485900"/>
                </a:cubicBezTo>
                <a:cubicBezTo>
                  <a:pt x="16517" y="1512532"/>
                  <a:pt x="32668" y="1536125"/>
                  <a:pt x="39162" y="1562100"/>
                </a:cubicBezTo>
                <a:lnTo>
                  <a:pt x="64562" y="1663700"/>
                </a:lnTo>
                <a:cubicBezTo>
                  <a:pt x="68795" y="1731433"/>
                  <a:pt x="70158" y="1799407"/>
                  <a:pt x="77262" y="1866900"/>
                </a:cubicBezTo>
                <a:cubicBezTo>
                  <a:pt x="78663" y="1880213"/>
                  <a:pt x="87761" y="1891795"/>
                  <a:pt x="89962" y="1905000"/>
                </a:cubicBezTo>
                <a:cubicBezTo>
                  <a:pt x="96264" y="1942813"/>
                  <a:pt x="96360" y="1981487"/>
                  <a:pt x="102662" y="2019300"/>
                </a:cubicBezTo>
                <a:cubicBezTo>
                  <a:pt x="104863" y="2032505"/>
                  <a:pt x="111684" y="2044528"/>
                  <a:pt x="115362" y="2057400"/>
                </a:cubicBezTo>
                <a:cubicBezTo>
                  <a:pt x="120787" y="2076389"/>
                  <a:pt x="130612" y="2126000"/>
                  <a:pt x="140762" y="2146300"/>
                </a:cubicBezTo>
                <a:cubicBezTo>
                  <a:pt x="147588" y="2159952"/>
                  <a:pt x="157695" y="2171700"/>
                  <a:pt x="166162" y="2184400"/>
                </a:cubicBezTo>
                <a:cubicBezTo>
                  <a:pt x="170395" y="2201333"/>
                  <a:pt x="169180" y="2220677"/>
                  <a:pt x="178862" y="2235200"/>
                </a:cubicBezTo>
                <a:cubicBezTo>
                  <a:pt x="187329" y="2247900"/>
                  <a:pt x="205236" y="2250829"/>
                  <a:pt x="216962" y="2260600"/>
                </a:cubicBezTo>
                <a:cubicBezTo>
                  <a:pt x="230760" y="2272098"/>
                  <a:pt x="243564" y="2284902"/>
                  <a:pt x="255062" y="2298700"/>
                </a:cubicBezTo>
                <a:cubicBezTo>
                  <a:pt x="264833" y="2310426"/>
                  <a:pt x="267519" y="2328710"/>
                  <a:pt x="280462" y="2336800"/>
                </a:cubicBezTo>
                <a:cubicBezTo>
                  <a:pt x="303166" y="2350990"/>
                  <a:pt x="332715" y="2350226"/>
                  <a:pt x="356662" y="2362200"/>
                </a:cubicBezTo>
                <a:cubicBezTo>
                  <a:pt x="373595" y="2370667"/>
                  <a:pt x="389884" y="2380569"/>
                  <a:pt x="407462" y="2387600"/>
                </a:cubicBezTo>
                <a:cubicBezTo>
                  <a:pt x="498121" y="2423863"/>
                  <a:pt x="498181" y="2414452"/>
                  <a:pt x="610662" y="2425700"/>
                </a:cubicBezTo>
                <a:cubicBezTo>
                  <a:pt x="730026" y="2455541"/>
                  <a:pt x="649717" y="2438795"/>
                  <a:pt x="877362" y="2451100"/>
                </a:cubicBezTo>
                <a:lnTo>
                  <a:pt x="1131362" y="2463800"/>
                </a:lnTo>
                <a:lnTo>
                  <a:pt x="2083862" y="2451100"/>
                </a:lnTo>
                <a:cubicBezTo>
                  <a:pt x="2100087" y="2450098"/>
                  <a:pt x="2182555" y="2386725"/>
                  <a:pt x="2198162" y="2362200"/>
                </a:cubicBezTo>
                <a:cubicBezTo>
                  <a:pt x="2218490" y="2330256"/>
                  <a:pt x="2248962" y="2260600"/>
                  <a:pt x="2248962" y="2260600"/>
                </a:cubicBezTo>
                <a:cubicBezTo>
                  <a:pt x="2253195" y="2239433"/>
                  <a:pt x="2254836" y="2217578"/>
                  <a:pt x="2261662" y="2197100"/>
                </a:cubicBezTo>
                <a:cubicBezTo>
                  <a:pt x="2272404" y="2164874"/>
                  <a:pt x="2293881" y="2136071"/>
                  <a:pt x="2312462" y="2108200"/>
                </a:cubicBezTo>
                <a:cubicBezTo>
                  <a:pt x="2347681" y="1967326"/>
                  <a:pt x="2292189" y="2191184"/>
                  <a:pt x="2350562" y="1943100"/>
                </a:cubicBezTo>
                <a:cubicBezTo>
                  <a:pt x="2358558" y="1909119"/>
                  <a:pt x="2371025" y="1876058"/>
                  <a:pt x="2375962" y="1841500"/>
                </a:cubicBezTo>
                <a:cubicBezTo>
                  <a:pt x="2395355" y="1705746"/>
                  <a:pt x="2383307" y="1782051"/>
                  <a:pt x="2414062" y="1612900"/>
                </a:cubicBezTo>
                <a:cubicBezTo>
                  <a:pt x="2409829" y="1397000"/>
                  <a:pt x="2408678" y="1181018"/>
                  <a:pt x="2401362" y="965200"/>
                </a:cubicBezTo>
                <a:cubicBezTo>
                  <a:pt x="2400206" y="931089"/>
                  <a:pt x="2396337" y="896856"/>
                  <a:pt x="2388662" y="863600"/>
                </a:cubicBezTo>
                <a:cubicBezTo>
                  <a:pt x="2381712" y="833485"/>
                  <a:pt x="2352296" y="778168"/>
                  <a:pt x="2337862" y="749300"/>
                </a:cubicBezTo>
                <a:cubicBezTo>
                  <a:pt x="2305652" y="588248"/>
                  <a:pt x="2348815" y="762157"/>
                  <a:pt x="2299762" y="647700"/>
                </a:cubicBezTo>
                <a:cubicBezTo>
                  <a:pt x="2292886" y="631657"/>
                  <a:pt x="2295857" y="611977"/>
                  <a:pt x="2287062" y="596900"/>
                </a:cubicBezTo>
                <a:cubicBezTo>
                  <a:pt x="2265731" y="560333"/>
                  <a:pt x="2234344" y="530523"/>
                  <a:pt x="2210862" y="495300"/>
                </a:cubicBezTo>
                <a:cubicBezTo>
                  <a:pt x="2202395" y="482600"/>
                  <a:pt x="2195603" y="468608"/>
                  <a:pt x="2185462" y="457200"/>
                </a:cubicBezTo>
                <a:cubicBezTo>
                  <a:pt x="2161597" y="430352"/>
                  <a:pt x="2130815" y="409737"/>
                  <a:pt x="2109262" y="381000"/>
                </a:cubicBezTo>
                <a:cubicBezTo>
                  <a:pt x="2096562" y="364067"/>
                  <a:pt x="2087423" y="343751"/>
                  <a:pt x="2071162" y="330200"/>
                </a:cubicBezTo>
                <a:cubicBezTo>
                  <a:pt x="2060878" y="321630"/>
                  <a:pt x="2045036" y="323487"/>
                  <a:pt x="2033062" y="317500"/>
                </a:cubicBezTo>
                <a:cubicBezTo>
                  <a:pt x="2019410" y="310674"/>
                  <a:pt x="2006688" y="301871"/>
                  <a:pt x="1994962" y="292100"/>
                </a:cubicBezTo>
                <a:cubicBezTo>
                  <a:pt x="1981164" y="280602"/>
                  <a:pt x="1970660" y="265498"/>
                  <a:pt x="1956862" y="254000"/>
                </a:cubicBezTo>
                <a:cubicBezTo>
                  <a:pt x="1923108" y="225871"/>
                  <a:pt x="1907486" y="225785"/>
                  <a:pt x="1867962" y="203200"/>
                </a:cubicBezTo>
                <a:cubicBezTo>
                  <a:pt x="1854710" y="195627"/>
                  <a:pt x="1843514" y="184626"/>
                  <a:pt x="1829862" y="177800"/>
                </a:cubicBezTo>
                <a:cubicBezTo>
                  <a:pt x="1817888" y="171813"/>
                  <a:pt x="1803736" y="171087"/>
                  <a:pt x="1791762" y="165100"/>
                </a:cubicBezTo>
                <a:cubicBezTo>
                  <a:pt x="1778110" y="158274"/>
                  <a:pt x="1767314" y="146526"/>
                  <a:pt x="1753662" y="139700"/>
                </a:cubicBezTo>
                <a:cubicBezTo>
                  <a:pt x="1722959" y="124348"/>
                  <a:pt x="1697315" y="126507"/>
                  <a:pt x="1664762" y="114300"/>
                </a:cubicBezTo>
                <a:cubicBezTo>
                  <a:pt x="1647035" y="107653"/>
                  <a:pt x="1631923" y="94887"/>
                  <a:pt x="1613962" y="88900"/>
                </a:cubicBezTo>
                <a:cubicBezTo>
                  <a:pt x="1593484" y="82074"/>
                  <a:pt x="1571534" y="80883"/>
                  <a:pt x="1550462" y="76200"/>
                </a:cubicBezTo>
                <a:cubicBezTo>
                  <a:pt x="1533423" y="72414"/>
                  <a:pt x="1516595" y="67733"/>
                  <a:pt x="1499662" y="63500"/>
                </a:cubicBezTo>
                <a:cubicBezTo>
                  <a:pt x="1478495" y="50800"/>
                  <a:pt x="1459360" y="33836"/>
                  <a:pt x="1436162" y="25400"/>
                </a:cubicBezTo>
                <a:cubicBezTo>
                  <a:pt x="1411962" y="16600"/>
                  <a:pt x="1385585" y="15262"/>
                  <a:pt x="1359962" y="12700"/>
                </a:cubicBezTo>
                <a:cubicBezTo>
                  <a:pt x="1300839" y="6788"/>
                  <a:pt x="1241429" y="4233"/>
                  <a:pt x="1182162" y="0"/>
                </a:cubicBezTo>
                <a:lnTo>
                  <a:pt x="966262" y="25400"/>
                </a:lnTo>
                <a:cubicBezTo>
                  <a:pt x="915557" y="30645"/>
                  <a:pt x="863117" y="24965"/>
                  <a:pt x="813862" y="38100"/>
                </a:cubicBezTo>
                <a:cubicBezTo>
                  <a:pt x="796508" y="42728"/>
                  <a:pt x="803279" y="59267"/>
                  <a:pt x="801162" y="6350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876F9EA-7433-47A2-8813-6CC68FDCC7ED}"/>
              </a:ext>
            </a:extLst>
          </p:cNvPr>
          <p:cNvSpPr txBox="1"/>
          <p:nvPr/>
        </p:nvSpPr>
        <p:spPr>
          <a:xfrm>
            <a:off x="523545" y="1180405"/>
            <a:ext cx="2983891" cy="1384995"/>
          </a:xfrm>
          <a:prstGeom prst="rect">
            <a:avLst/>
          </a:prstGeom>
          <a:noFill/>
        </p:spPr>
        <p:txBody>
          <a:bodyPr wrap="square" rtlCol="0">
            <a:spAutoFit/>
          </a:bodyPr>
          <a:lstStyle/>
          <a:p>
            <a:r>
              <a:rPr lang="fr-FR" sz="2800" dirty="0"/>
              <a:t>Exemple du Jura</a:t>
            </a:r>
          </a:p>
          <a:p>
            <a:r>
              <a:rPr lang="fr-FR" sz="2800" dirty="0"/>
              <a:t>(contexte compressif)</a:t>
            </a:r>
          </a:p>
        </p:txBody>
      </p:sp>
      <p:pic>
        <p:nvPicPr>
          <p:cNvPr id="9" name="Image 8">
            <a:extLst>
              <a:ext uri="{FF2B5EF4-FFF2-40B4-BE49-F238E27FC236}">
                <a16:creationId xmlns:a16="http://schemas.microsoft.com/office/drawing/2014/main" id="{B1A90F8B-604B-436B-86C9-6A92653787FF}"/>
              </a:ext>
            </a:extLst>
          </p:cNvPr>
          <p:cNvPicPr>
            <a:picLocks noChangeAspect="1"/>
          </p:cNvPicPr>
          <p:nvPr/>
        </p:nvPicPr>
        <p:blipFill rotWithShape="1">
          <a:blip r:embed="rId2"/>
          <a:srcRect t="11441"/>
          <a:stretch/>
        </p:blipFill>
        <p:spPr>
          <a:xfrm>
            <a:off x="5105401" y="876300"/>
            <a:ext cx="3783538" cy="5880100"/>
          </a:xfrm>
          <a:prstGeom prst="rect">
            <a:avLst/>
          </a:prstGeom>
        </p:spPr>
      </p:pic>
      <p:sp>
        <p:nvSpPr>
          <p:cNvPr id="15" name="ZoneTexte 14">
            <a:extLst>
              <a:ext uri="{FF2B5EF4-FFF2-40B4-BE49-F238E27FC236}">
                <a16:creationId xmlns:a16="http://schemas.microsoft.com/office/drawing/2014/main" id="{9E4A883C-E948-4236-B93C-5039E5020913}"/>
              </a:ext>
            </a:extLst>
          </p:cNvPr>
          <p:cNvSpPr txBox="1"/>
          <p:nvPr/>
        </p:nvSpPr>
        <p:spPr>
          <a:xfrm>
            <a:off x="5658366" y="2490606"/>
            <a:ext cx="1498615" cy="646331"/>
          </a:xfrm>
          <a:prstGeom prst="rect">
            <a:avLst/>
          </a:prstGeom>
          <a:noFill/>
        </p:spPr>
        <p:txBody>
          <a:bodyPr wrap="none" rtlCol="0">
            <a:spAutoFit/>
          </a:bodyPr>
          <a:lstStyle/>
          <a:p>
            <a:r>
              <a:rPr lang="fr-FR" sz="3600" b="1" dirty="0"/>
              <a:t>Le Jura</a:t>
            </a:r>
          </a:p>
        </p:txBody>
      </p:sp>
      <p:sp>
        <p:nvSpPr>
          <p:cNvPr id="2" name="Rectangle 1">
            <a:extLst>
              <a:ext uri="{FF2B5EF4-FFF2-40B4-BE49-F238E27FC236}">
                <a16:creationId xmlns:a16="http://schemas.microsoft.com/office/drawing/2014/main" id="{024CAA22-B701-459F-A2ED-3AD82B831E3F}"/>
              </a:ext>
            </a:extLst>
          </p:cNvPr>
          <p:cNvSpPr/>
          <p:nvPr/>
        </p:nvSpPr>
        <p:spPr>
          <a:xfrm>
            <a:off x="5665262" y="3211731"/>
            <a:ext cx="2983438" cy="321724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07241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1026" name="Picture 2" descr="figure1">
            <a:extLst>
              <a:ext uri="{FF2B5EF4-FFF2-40B4-BE49-F238E27FC236}">
                <a16:creationId xmlns:a16="http://schemas.microsoft.com/office/drawing/2014/main" id="{3470BA62-68FF-4950-8ABA-DB0DA939D6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0804" y="906910"/>
            <a:ext cx="5777061" cy="5793928"/>
          </a:xfrm>
          <a:prstGeom prst="rect">
            <a:avLst/>
          </a:prstGeom>
          <a:noFill/>
          <a:extLst>
            <a:ext uri="{909E8E84-426E-40DD-AFC4-6F175D3DCCD1}">
              <a14:hiddenFill xmlns:a14="http://schemas.microsoft.com/office/drawing/2010/main">
                <a:solidFill>
                  <a:srgbClr val="FFFFFF"/>
                </a:solidFill>
              </a14:hiddenFill>
            </a:ext>
          </a:extLst>
        </p:spPr>
      </p:pic>
      <p:pic>
        <p:nvPicPr>
          <p:cNvPr id="5" name="transfer_reverse">
            <a:hlinkClick r:id="" action="ppaction://media"/>
            <a:extLst>
              <a:ext uri="{FF2B5EF4-FFF2-40B4-BE49-F238E27FC236}">
                <a16:creationId xmlns:a16="http://schemas.microsoft.com/office/drawing/2014/main" id="{C2E49DB0-C11A-4C26-B791-BAE3016FAED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8021" t="38797" r="27812" b="30000"/>
          <a:stretch/>
        </p:blipFill>
        <p:spPr>
          <a:xfrm>
            <a:off x="0" y="4541378"/>
            <a:ext cx="4203700" cy="2159459"/>
          </a:xfrm>
          <a:prstGeom prst="rect">
            <a:avLst/>
          </a:prstGeom>
        </p:spPr>
      </p:pic>
      <p:sp>
        <p:nvSpPr>
          <p:cNvPr id="8" name="ZoneTexte 7">
            <a:extLst>
              <a:ext uri="{FF2B5EF4-FFF2-40B4-BE49-F238E27FC236}">
                <a16:creationId xmlns:a16="http://schemas.microsoft.com/office/drawing/2014/main" id="{8CE835F0-98E9-43DD-A866-497D6187ACF0}"/>
              </a:ext>
            </a:extLst>
          </p:cNvPr>
          <p:cNvSpPr txBox="1"/>
          <p:nvPr/>
        </p:nvSpPr>
        <p:spPr>
          <a:xfrm>
            <a:off x="3623471" y="1027331"/>
            <a:ext cx="1897058" cy="369332"/>
          </a:xfrm>
          <a:prstGeom prst="rect">
            <a:avLst/>
          </a:prstGeom>
          <a:noFill/>
        </p:spPr>
        <p:txBody>
          <a:bodyPr wrap="none" rtlCol="0">
            <a:spAutoFit/>
          </a:bodyPr>
          <a:lstStyle/>
          <a:p>
            <a:r>
              <a:rPr lang="fr-FR" dirty="0"/>
              <a:t>Rabin et al. (2015)</a:t>
            </a:r>
          </a:p>
        </p:txBody>
      </p:sp>
      <p:sp>
        <p:nvSpPr>
          <p:cNvPr id="10" name="ZoneTexte 9">
            <a:extLst>
              <a:ext uri="{FF2B5EF4-FFF2-40B4-BE49-F238E27FC236}">
                <a16:creationId xmlns:a16="http://schemas.microsoft.com/office/drawing/2014/main" id="{3DF210AB-B865-4D70-B250-5D3303DBDE87}"/>
              </a:ext>
            </a:extLst>
          </p:cNvPr>
          <p:cNvSpPr txBox="1"/>
          <p:nvPr/>
        </p:nvSpPr>
        <p:spPr>
          <a:xfrm>
            <a:off x="523545" y="1180405"/>
            <a:ext cx="2983891" cy="1384995"/>
          </a:xfrm>
          <a:prstGeom prst="rect">
            <a:avLst/>
          </a:prstGeom>
          <a:noFill/>
        </p:spPr>
        <p:txBody>
          <a:bodyPr wrap="square" rtlCol="0">
            <a:spAutoFit/>
          </a:bodyPr>
          <a:lstStyle/>
          <a:p>
            <a:r>
              <a:rPr lang="fr-FR" sz="2800" dirty="0"/>
              <a:t>Exemple du Jura</a:t>
            </a:r>
          </a:p>
          <a:p>
            <a:r>
              <a:rPr lang="fr-FR" sz="2800" dirty="0"/>
              <a:t>(contexte compressif)</a:t>
            </a:r>
          </a:p>
        </p:txBody>
      </p:sp>
    </p:spTree>
    <p:extLst>
      <p:ext uri="{BB962C8B-B14F-4D97-AF65-F5344CB8AC3E}">
        <p14:creationId xmlns:p14="http://schemas.microsoft.com/office/powerpoint/2010/main" val="351821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5EC58D08-2D2F-4BC7-A925-D8A9AADB18AD}"/>
              </a:ext>
            </a:extLst>
          </p:cNvPr>
          <p:cNvSpPr txBox="1"/>
          <p:nvPr/>
        </p:nvSpPr>
        <p:spPr>
          <a:xfrm>
            <a:off x="330011" y="56138"/>
            <a:ext cx="7821372" cy="6186309"/>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Cours VIII: Systèmes compressifs</a:t>
            </a:r>
          </a:p>
          <a:p>
            <a:r>
              <a:rPr lang="fr-FR" sz="2000" dirty="0">
                <a:latin typeface="Arial" panose="020B0604020202020204" pitchFamily="34" charset="0"/>
                <a:cs typeface="Arial" panose="020B0604020202020204" pitchFamily="34" charset="0"/>
              </a:rPr>
              <a:t>	</a:t>
            </a:r>
          </a:p>
          <a:p>
            <a:r>
              <a:rPr lang="fr-FR" sz="2000" dirty="0">
                <a:solidFill>
                  <a:schemeClr val="bg1">
                    <a:lumMod val="65000"/>
                  </a:schemeClr>
                </a:solidFill>
                <a:latin typeface="Arial" panose="020B0604020202020204" pitchFamily="34" charset="0"/>
                <a:cs typeface="Arial" panose="020B0604020202020204" pitchFamily="34" charset="0"/>
              </a:rPr>
              <a:t>	</a:t>
            </a:r>
            <a:r>
              <a:rPr lang="fr-FR" sz="2000" b="1" dirty="0">
                <a:solidFill>
                  <a:srgbClr val="FF0000"/>
                </a:solidFill>
                <a:latin typeface="Arial" panose="020B0604020202020204" pitchFamily="34" charset="0"/>
                <a:cs typeface="Arial" panose="020B0604020202020204" pitchFamily="34" charset="0"/>
              </a:rPr>
              <a:t>I- Rappels et remarque sur l’état de contrainte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 Les types de failles </a:t>
            </a:r>
            <a:r>
              <a:rPr lang="fr-FR" sz="2000" dirty="0" err="1">
                <a:latin typeface="Arial" panose="020B0604020202020204" pitchFamily="34" charset="0"/>
                <a:cs typeface="Arial" panose="020B0604020202020204" pitchFamily="34" charset="0"/>
              </a:rPr>
              <a:t>décrochantes</a:t>
            </a:r>
            <a:r>
              <a:rPr lang="fr-FR" sz="2000" dirty="0">
                <a:latin typeface="Arial" panose="020B0604020202020204" pitchFamily="34" charset="0"/>
                <a:cs typeface="Arial" panose="020B0604020202020204" pitchFamily="34" charset="0"/>
              </a:rPr>
              <a:t>: points de vocabulaire</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 Senestre vs dextre</a:t>
            </a: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b. Les failles de transfert</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c. Les failles transformantes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III- Les structures en fleur</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IV- Origine et distribution des failles </a:t>
            </a:r>
            <a:r>
              <a:rPr lang="fr-FR" sz="2000" dirty="0" err="1">
                <a:latin typeface="Arial" panose="020B0604020202020204" pitchFamily="34" charset="0"/>
                <a:cs typeface="Arial" panose="020B0604020202020204" pitchFamily="34" charset="0"/>
              </a:rPr>
              <a:t>décrochantes</a:t>
            </a:r>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a:p>
            <a:r>
              <a:rPr lang="fr-FR" sz="2000" dirty="0">
                <a:latin typeface="Arial" panose="020B0604020202020204" pitchFamily="34" charset="0"/>
                <a:cs typeface="Arial" panose="020B0604020202020204" pitchFamily="34" charset="0"/>
              </a:rPr>
              <a:t>			a. Compressif/</a:t>
            </a:r>
            <a:r>
              <a:rPr lang="fr-FR" sz="2000" dirty="0" err="1">
                <a:latin typeface="Arial" panose="020B0604020202020204" pitchFamily="34" charset="0"/>
                <a:cs typeface="Arial" panose="020B0604020202020204" pitchFamily="34" charset="0"/>
              </a:rPr>
              <a:t>distensif</a:t>
            </a:r>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b. Autres grands contextes géodynamiques</a:t>
            </a:r>
          </a:p>
        </p:txBody>
      </p:sp>
    </p:spTree>
    <p:extLst>
      <p:ext uri="{BB962C8B-B14F-4D97-AF65-F5344CB8AC3E}">
        <p14:creationId xmlns:p14="http://schemas.microsoft.com/office/powerpoint/2010/main" val="32902313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1026" name="Picture 2" descr="figure1">
            <a:extLst>
              <a:ext uri="{FF2B5EF4-FFF2-40B4-BE49-F238E27FC236}">
                <a16:creationId xmlns:a16="http://schemas.microsoft.com/office/drawing/2014/main" id="{3470BA62-68FF-4950-8ABA-DB0DA939D6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742" t="25861" r="41443" b="36520"/>
          <a:stretch/>
        </p:blipFill>
        <p:spPr bwMode="auto">
          <a:xfrm>
            <a:off x="4203700" y="1452151"/>
            <a:ext cx="4949643" cy="5072616"/>
          </a:xfrm>
          <a:prstGeom prst="rect">
            <a:avLst/>
          </a:prstGeom>
          <a:noFill/>
          <a:extLst>
            <a:ext uri="{909E8E84-426E-40DD-AFC4-6F175D3DCCD1}">
              <a14:hiddenFill xmlns:a14="http://schemas.microsoft.com/office/drawing/2010/main">
                <a:solidFill>
                  <a:srgbClr val="FFFFFF"/>
                </a:solidFill>
              </a14:hiddenFill>
            </a:ext>
          </a:extLst>
        </p:spPr>
      </p:pic>
      <p:pic>
        <p:nvPicPr>
          <p:cNvPr id="5" name="transfer_reverse">
            <a:hlinkClick r:id="" action="ppaction://media"/>
            <a:extLst>
              <a:ext uri="{FF2B5EF4-FFF2-40B4-BE49-F238E27FC236}">
                <a16:creationId xmlns:a16="http://schemas.microsoft.com/office/drawing/2014/main" id="{C2E49DB0-C11A-4C26-B791-BAE3016FAED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8021" t="38797" r="27812" b="30000"/>
          <a:stretch/>
        </p:blipFill>
        <p:spPr>
          <a:xfrm>
            <a:off x="0" y="4541378"/>
            <a:ext cx="4203700" cy="2159459"/>
          </a:xfrm>
          <a:prstGeom prst="rect">
            <a:avLst/>
          </a:prstGeom>
        </p:spPr>
      </p:pic>
      <p:sp>
        <p:nvSpPr>
          <p:cNvPr id="8" name="ZoneTexte 7">
            <a:extLst>
              <a:ext uri="{FF2B5EF4-FFF2-40B4-BE49-F238E27FC236}">
                <a16:creationId xmlns:a16="http://schemas.microsoft.com/office/drawing/2014/main" id="{8CE835F0-98E9-43DD-A866-497D6187ACF0}"/>
              </a:ext>
            </a:extLst>
          </p:cNvPr>
          <p:cNvSpPr txBox="1"/>
          <p:nvPr/>
        </p:nvSpPr>
        <p:spPr>
          <a:xfrm>
            <a:off x="4122744" y="1029846"/>
            <a:ext cx="1897058" cy="369332"/>
          </a:xfrm>
          <a:prstGeom prst="rect">
            <a:avLst/>
          </a:prstGeom>
          <a:noFill/>
        </p:spPr>
        <p:txBody>
          <a:bodyPr wrap="none" rtlCol="0">
            <a:spAutoFit/>
          </a:bodyPr>
          <a:lstStyle/>
          <a:p>
            <a:r>
              <a:rPr lang="fr-FR" dirty="0"/>
              <a:t>Rabin et al. (2015)</a:t>
            </a:r>
          </a:p>
        </p:txBody>
      </p:sp>
      <p:sp>
        <p:nvSpPr>
          <p:cNvPr id="16" name="ZoneTexte 15">
            <a:extLst>
              <a:ext uri="{FF2B5EF4-FFF2-40B4-BE49-F238E27FC236}">
                <a16:creationId xmlns:a16="http://schemas.microsoft.com/office/drawing/2014/main" id="{F0EC0147-EDC8-40D2-A5B6-C04E128FC650}"/>
              </a:ext>
            </a:extLst>
          </p:cNvPr>
          <p:cNvSpPr txBox="1"/>
          <p:nvPr/>
        </p:nvSpPr>
        <p:spPr>
          <a:xfrm>
            <a:off x="523545" y="1180405"/>
            <a:ext cx="2983891" cy="1384995"/>
          </a:xfrm>
          <a:prstGeom prst="rect">
            <a:avLst/>
          </a:prstGeom>
          <a:noFill/>
        </p:spPr>
        <p:txBody>
          <a:bodyPr wrap="square" rtlCol="0">
            <a:spAutoFit/>
          </a:bodyPr>
          <a:lstStyle/>
          <a:p>
            <a:r>
              <a:rPr lang="fr-FR" sz="2800" dirty="0"/>
              <a:t>Exemple du Jura</a:t>
            </a:r>
          </a:p>
          <a:p>
            <a:r>
              <a:rPr lang="fr-FR" sz="2800" dirty="0"/>
              <a:t>(contexte compressif)</a:t>
            </a:r>
          </a:p>
        </p:txBody>
      </p:sp>
    </p:spTree>
    <p:extLst>
      <p:ext uri="{BB962C8B-B14F-4D97-AF65-F5344CB8AC3E}">
        <p14:creationId xmlns:p14="http://schemas.microsoft.com/office/powerpoint/2010/main" val="326895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1026" name="Picture 2" descr="figure1">
            <a:extLst>
              <a:ext uri="{FF2B5EF4-FFF2-40B4-BE49-F238E27FC236}">
                <a16:creationId xmlns:a16="http://schemas.microsoft.com/office/drawing/2014/main" id="{3470BA62-68FF-4950-8ABA-DB0DA939D6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742" t="25861" r="41443" b="36520"/>
          <a:stretch/>
        </p:blipFill>
        <p:spPr bwMode="auto">
          <a:xfrm>
            <a:off x="4203700" y="1452151"/>
            <a:ext cx="4949643" cy="5072616"/>
          </a:xfrm>
          <a:prstGeom prst="rect">
            <a:avLst/>
          </a:prstGeom>
          <a:noFill/>
          <a:extLst>
            <a:ext uri="{909E8E84-426E-40DD-AFC4-6F175D3DCCD1}">
              <a14:hiddenFill xmlns:a14="http://schemas.microsoft.com/office/drawing/2010/main">
                <a:solidFill>
                  <a:srgbClr val="FFFFFF"/>
                </a:solidFill>
              </a14:hiddenFill>
            </a:ext>
          </a:extLst>
        </p:spPr>
      </p:pic>
      <p:pic>
        <p:nvPicPr>
          <p:cNvPr id="5" name="transfer_reverse">
            <a:hlinkClick r:id="" action="ppaction://media"/>
            <a:extLst>
              <a:ext uri="{FF2B5EF4-FFF2-40B4-BE49-F238E27FC236}">
                <a16:creationId xmlns:a16="http://schemas.microsoft.com/office/drawing/2014/main" id="{C2E49DB0-C11A-4C26-B791-BAE3016FAED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8021" t="38797" r="27812" b="30000"/>
          <a:stretch/>
        </p:blipFill>
        <p:spPr>
          <a:xfrm>
            <a:off x="0" y="4541378"/>
            <a:ext cx="4203700" cy="2159459"/>
          </a:xfrm>
          <a:prstGeom prst="rect">
            <a:avLst/>
          </a:prstGeom>
        </p:spPr>
      </p:pic>
      <p:sp>
        <p:nvSpPr>
          <p:cNvPr id="8" name="ZoneTexte 7">
            <a:extLst>
              <a:ext uri="{FF2B5EF4-FFF2-40B4-BE49-F238E27FC236}">
                <a16:creationId xmlns:a16="http://schemas.microsoft.com/office/drawing/2014/main" id="{8CE835F0-98E9-43DD-A866-497D6187ACF0}"/>
              </a:ext>
            </a:extLst>
          </p:cNvPr>
          <p:cNvSpPr txBox="1"/>
          <p:nvPr/>
        </p:nvSpPr>
        <p:spPr>
          <a:xfrm>
            <a:off x="4122744" y="1027331"/>
            <a:ext cx="1897058" cy="369332"/>
          </a:xfrm>
          <a:prstGeom prst="rect">
            <a:avLst/>
          </a:prstGeom>
          <a:noFill/>
        </p:spPr>
        <p:txBody>
          <a:bodyPr wrap="none" rtlCol="0">
            <a:spAutoFit/>
          </a:bodyPr>
          <a:lstStyle/>
          <a:p>
            <a:r>
              <a:rPr lang="fr-FR" dirty="0"/>
              <a:t>Rabin et al. (2015)</a:t>
            </a:r>
          </a:p>
        </p:txBody>
      </p:sp>
      <p:cxnSp>
        <p:nvCxnSpPr>
          <p:cNvPr id="10" name="Connecteur droit 9">
            <a:extLst>
              <a:ext uri="{FF2B5EF4-FFF2-40B4-BE49-F238E27FC236}">
                <a16:creationId xmlns:a16="http://schemas.microsoft.com/office/drawing/2014/main" id="{E5FF784C-D05E-47F3-8843-3C8215376486}"/>
              </a:ext>
            </a:extLst>
          </p:cNvPr>
          <p:cNvCxnSpPr/>
          <p:nvPr/>
        </p:nvCxnSpPr>
        <p:spPr>
          <a:xfrm flipV="1">
            <a:off x="4800600" y="4165600"/>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0B6540A-6024-4DCB-9029-B7C7B3033DFD}"/>
              </a:ext>
            </a:extLst>
          </p:cNvPr>
          <p:cNvCxnSpPr/>
          <p:nvPr/>
        </p:nvCxnSpPr>
        <p:spPr>
          <a:xfrm flipV="1">
            <a:off x="4800600" y="4875138"/>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D915A52-DDEE-4D76-8F14-3BF0FC6B8DE6}"/>
              </a:ext>
            </a:extLst>
          </p:cNvPr>
          <p:cNvCxnSpPr/>
          <p:nvPr/>
        </p:nvCxnSpPr>
        <p:spPr>
          <a:xfrm flipV="1">
            <a:off x="6449921" y="1905000"/>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95C5B33-6F2F-4D69-B598-4C27867C11F9}"/>
              </a:ext>
            </a:extLst>
          </p:cNvPr>
          <p:cNvCxnSpPr/>
          <p:nvPr/>
        </p:nvCxnSpPr>
        <p:spPr>
          <a:xfrm flipV="1">
            <a:off x="6592733" y="2554876"/>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9436C78-6DEE-4E06-9916-D4A299ADF045}"/>
              </a:ext>
            </a:extLst>
          </p:cNvPr>
          <p:cNvCxnSpPr/>
          <p:nvPr/>
        </p:nvCxnSpPr>
        <p:spPr>
          <a:xfrm>
            <a:off x="6307109" y="2079599"/>
            <a:ext cx="285624" cy="3449589"/>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66429A7A-B718-40FF-B597-66CD51A6E621}"/>
              </a:ext>
            </a:extLst>
          </p:cNvPr>
          <p:cNvSpPr txBox="1"/>
          <p:nvPr/>
        </p:nvSpPr>
        <p:spPr>
          <a:xfrm>
            <a:off x="523545" y="1180405"/>
            <a:ext cx="2983891" cy="1384995"/>
          </a:xfrm>
          <a:prstGeom prst="rect">
            <a:avLst/>
          </a:prstGeom>
          <a:noFill/>
        </p:spPr>
        <p:txBody>
          <a:bodyPr wrap="square" rtlCol="0">
            <a:spAutoFit/>
          </a:bodyPr>
          <a:lstStyle/>
          <a:p>
            <a:r>
              <a:rPr lang="fr-FR" sz="2800" dirty="0"/>
              <a:t>Exemple du Jura</a:t>
            </a:r>
          </a:p>
          <a:p>
            <a:r>
              <a:rPr lang="fr-FR" sz="2800" dirty="0"/>
              <a:t>(contexte compressif)</a:t>
            </a:r>
          </a:p>
        </p:txBody>
      </p:sp>
    </p:spTree>
    <p:extLst>
      <p:ext uri="{BB962C8B-B14F-4D97-AF65-F5344CB8AC3E}">
        <p14:creationId xmlns:p14="http://schemas.microsoft.com/office/powerpoint/2010/main" val="101751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cxnSp>
        <p:nvCxnSpPr>
          <p:cNvPr id="10" name="Connecteur droit 9">
            <a:extLst>
              <a:ext uri="{FF2B5EF4-FFF2-40B4-BE49-F238E27FC236}">
                <a16:creationId xmlns:a16="http://schemas.microsoft.com/office/drawing/2014/main" id="{E5FF784C-D05E-47F3-8843-3C8215376486}"/>
              </a:ext>
            </a:extLst>
          </p:cNvPr>
          <p:cNvCxnSpPr/>
          <p:nvPr/>
        </p:nvCxnSpPr>
        <p:spPr>
          <a:xfrm flipV="1">
            <a:off x="4800600" y="4165600"/>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0B6540A-6024-4DCB-9029-B7C7B3033DFD}"/>
              </a:ext>
            </a:extLst>
          </p:cNvPr>
          <p:cNvCxnSpPr/>
          <p:nvPr/>
        </p:nvCxnSpPr>
        <p:spPr>
          <a:xfrm flipV="1">
            <a:off x="4800600" y="4875138"/>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D915A52-DDEE-4D76-8F14-3BF0FC6B8DE6}"/>
              </a:ext>
            </a:extLst>
          </p:cNvPr>
          <p:cNvCxnSpPr/>
          <p:nvPr/>
        </p:nvCxnSpPr>
        <p:spPr>
          <a:xfrm flipV="1">
            <a:off x="6449921" y="1905000"/>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95C5B33-6F2F-4D69-B598-4C27867C11F9}"/>
              </a:ext>
            </a:extLst>
          </p:cNvPr>
          <p:cNvCxnSpPr/>
          <p:nvPr/>
        </p:nvCxnSpPr>
        <p:spPr>
          <a:xfrm flipV="1">
            <a:off x="6592733" y="2554876"/>
            <a:ext cx="1651000" cy="13081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99436C78-6DEE-4E06-9916-D4A299ADF045}"/>
              </a:ext>
            </a:extLst>
          </p:cNvPr>
          <p:cNvCxnSpPr/>
          <p:nvPr/>
        </p:nvCxnSpPr>
        <p:spPr>
          <a:xfrm>
            <a:off x="6307109" y="2079599"/>
            <a:ext cx="285624" cy="3449589"/>
          </a:xfrm>
          <a:prstGeom prst="line">
            <a:avLst/>
          </a:prstGeom>
          <a:ln w="76200">
            <a:solidFill>
              <a:srgbClr val="00B0F0"/>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EA2C31C8-EC40-4C82-85FE-770D274F3843}"/>
              </a:ext>
            </a:extLst>
          </p:cNvPr>
          <p:cNvPicPr>
            <a:picLocks noChangeAspect="1"/>
          </p:cNvPicPr>
          <p:nvPr/>
        </p:nvPicPr>
        <p:blipFill>
          <a:blip r:embed="rId2"/>
          <a:stretch>
            <a:fillRect/>
          </a:stretch>
        </p:blipFill>
        <p:spPr>
          <a:xfrm>
            <a:off x="137160" y="895327"/>
            <a:ext cx="8869680" cy="5868321"/>
          </a:xfrm>
          <a:prstGeom prst="rect">
            <a:avLst/>
          </a:prstGeom>
        </p:spPr>
      </p:pic>
      <p:sp>
        <p:nvSpPr>
          <p:cNvPr id="9" name="Rectangle 8">
            <a:extLst>
              <a:ext uri="{FF2B5EF4-FFF2-40B4-BE49-F238E27FC236}">
                <a16:creationId xmlns:a16="http://schemas.microsoft.com/office/drawing/2014/main" id="{1E0A807E-5A6C-4F50-9DF4-1A5F48BF08C9}"/>
              </a:ext>
            </a:extLst>
          </p:cNvPr>
          <p:cNvSpPr/>
          <p:nvPr/>
        </p:nvSpPr>
        <p:spPr>
          <a:xfrm>
            <a:off x="3222687" y="3425761"/>
            <a:ext cx="1016001" cy="8414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876F9EA-7433-47A2-8813-6CC68FDCC7ED}"/>
              </a:ext>
            </a:extLst>
          </p:cNvPr>
          <p:cNvSpPr txBox="1"/>
          <p:nvPr/>
        </p:nvSpPr>
        <p:spPr>
          <a:xfrm>
            <a:off x="5930723" y="39022"/>
            <a:ext cx="3268972" cy="954107"/>
          </a:xfrm>
          <a:prstGeom prst="rect">
            <a:avLst/>
          </a:prstGeom>
          <a:noFill/>
        </p:spPr>
        <p:txBody>
          <a:bodyPr wrap="none" rtlCol="0">
            <a:spAutoFit/>
          </a:bodyPr>
          <a:lstStyle/>
          <a:p>
            <a:r>
              <a:rPr lang="fr-FR" sz="2800" dirty="0"/>
              <a:t>Exemple du </a:t>
            </a:r>
            <a:r>
              <a:rPr lang="fr-FR" sz="2800" dirty="0" err="1"/>
              <a:t>Tianshan</a:t>
            </a:r>
            <a:endParaRPr lang="fr-FR" sz="2800" dirty="0"/>
          </a:p>
          <a:p>
            <a:r>
              <a:rPr lang="fr-FR" sz="2800" dirty="0"/>
              <a:t>(Chine)</a:t>
            </a:r>
          </a:p>
        </p:txBody>
      </p:sp>
      <p:sp>
        <p:nvSpPr>
          <p:cNvPr id="11" name="ZoneTexte 10">
            <a:extLst>
              <a:ext uri="{FF2B5EF4-FFF2-40B4-BE49-F238E27FC236}">
                <a16:creationId xmlns:a16="http://schemas.microsoft.com/office/drawing/2014/main" id="{BD5B97C1-1A28-4D14-BB07-F0E65037BB71}"/>
              </a:ext>
            </a:extLst>
          </p:cNvPr>
          <p:cNvSpPr txBox="1"/>
          <p:nvPr/>
        </p:nvSpPr>
        <p:spPr>
          <a:xfrm>
            <a:off x="4668427" y="6093972"/>
            <a:ext cx="1982146" cy="369332"/>
          </a:xfrm>
          <a:prstGeom prst="rect">
            <a:avLst/>
          </a:prstGeom>
          <a:noFill/>
        </p:spPr>
        <p:txBody>
          <a:bodyPr wrap="none" rtlCol="0">
            <a:spAutoFit/>
          </a:bodyPr>
          <a:lstStyle/>
          <a:p>
            <a:r>
              <a:rPr lang="fr-FR" dirty="0"/>
              <a:t>Turner et al. (2011)</a:t>
            </a:r>
          </a:p>
        </p:txBody>
      </p:sp>
    </p:spTree>
    <p:extLst>
      <p:ext uri="{BB962C8B-B14F-4D97-AF65-F5344CB8AC3E}">
        <p14:creationId xmlns:p14="http://schemas.microsoft.com/office/powerpoint/2010/main" val="41664291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0DED2A6-E162-4FC6-A79C-C51880B3714B}"/>
              </a:ext>
            </a:extLst>
          </p:cNvPr>
          <p:cNvPicPr>
            <a:picLocks noChangeAspect="1"/>
          </p:cNvPicPr>
          <p:nvPr/>
        </p:nvPicPr>
        <p:blipFill rotWithShape="1">
          <a:blip r:embed="rId2"/>
          <a:srcRect t="27082" b="40872"/>
          <a:stretch/>
        </p:blipFill>
        <p:spPr>
          <a:xfrm>
            <a:off x="249964" y="1132295"/>
            <a:ext cx="7636736" cy="5582806"/>
          </a:xfrm>
          <a:prstGeom prst="rect">
            <a:avLst/>
          </a:prstGeom>
          <a:ln w="57150">
            <a:solidFill>
              <a:schemeClr val="tx1"/>
            </a:solidFill>
          </a:ln>
        </p:spPr>
      </p:pic>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3876F9EA-7433-47A2-8813-6CC68FDCC7ED}"/>
              </a:ext>
            </a:extLst>
          </p:cNvPr>
          <p:cNvSpPr txBox="1"/>
          <p:nvPr/>
        </p:nvSpPr>
        <p:spPr>
          <a:xfrm>
            <a:off x="5977075" y="100477"/>
            <a:ext cx="3268972" cy="954107"/>
          </a:xfrm>
          <a:prstGeom prst="rect">
            <a:avLst/>
          </a:prstGeom>
          <a:noFill/>
        </p:spPr>
        <p:txBody>
          <a:bodyPr wrap="none" rtlCol="0">
            <a:spAutoFit/>
          </a:bodyPr>
          <a:lstStyle/>
          <a:p>
            <a:r>
              <a:rPr lang="fr-FR" sz="2800" dirty="0"/>
              <a:t>Exemple du </a:t>
            </a:r>
            <a:r>
              <a:rPr lang="fr-FR" sz="2800" dirty="0" err="1"/>
              <a:t>Tianshan</a:t>
            </a:r>
            <a:endParaRPr lang="fr-FR" sz="2800" dirty="0"/>
          </a:p>
          <a:p>
            <a:r>
              <a:rPr lang="fr-FR" sz="2800" dirty="0"/>
              <a:t>(Chine)</a:t>
            </a:r>
          </a:p>
        </p:txBody>
      </p:sp>
      <p:sp>
        <p:nvSpPr>
          <p:cNvPr id="11" name="ZoneTexte 10">
            <a:extLst>
              <a:ext uri="{FF2B5EF4-FFF2-40B4-BE49-F238E27FC236}">
                <a16:creationId xmlns:a16="http://schemas.microsoft.com/office/drawing/2014/main" id="{BD5B97C1-1A28-4D14-BB07-F0E65037BB71}"/>
              </a:ext>
            </a:extLst>
          </p:cNvPr>
          <p:cNvSpPr txBox="1"/>
          <p:nvPr/>
        </p:nvSpPr>
        <p:spPr>
          <a:xfrm>
            <a:off x="4173127" y="6345769"/>
            <a:ext cx="1982146" cy="369332"/>
          </a:xfrm>
          <a:prstGeom prst="rect">
            <a:avLst/>
          </a:prstGeom>
          <a:noFill/>
        </p:spPr>
        <p:txBody>
          <a:bodyPr wrap="none" rtlCol="0">
            <a:spAutoFit/>
          </a:bodyPr>
          <a:lstStyle/>
          <a:p>
            <a:r>
              <a:rPr lang="fr-FR" dirty="0"/>
              <a:t>Turner et al. (2011)</a:t>
            </a:r>
          </a:p>
        </p:txBody>
      </p:sp>
      <p:sp>
        <p:nvSpPr>
          <p:cNvPr id="17" name="Rectangle 16">
            <a:extLst>
              <a:ext uri="{FF2B5EF4-FFF2-40B4-BE49-F238E27FC236}">
                <a16:creationId xmlns:a16="http://schemas.microsoft.com/office/drawing/2014/main" id="{6D3D14D7-7ECE-4D62-BE27-FE2C4B0137E6}"/>
              </a:ext>
            </a:extLst>
          </p:cNvPr>
          <p:cNvSpPr/>
          <p:nvPr/>
        </p:nvSpPr>
        <p:spPr>
          <a:xfrm>
            <a:off x="1533587" y="1689100"/>
            <a:ext cx="4029013" cy="328930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46171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3876F9EA-7433-47A2-8813-6CC68FDCC7ED}"/>
              </a:ext>
            </a:extLst>
          </p:cNvPr>
          <p:cNvSpPr txBox="1"/>
          <p:nvPr/>
        </p:nvSpPr>
        <p:spPr>
          <a:xfrm>
            <a:off x="6116775" y="188893"/>
            <a:ext cx="3268972" cy="954107"/>
          </a:xfrm>
          <a:prstGeom prst="rect">
            <a:avLst/>
          </a:prstGeom>
          <a:noFill/>
        </p:spPr>
        <p:txBody>
          <a:bodyPr wrap="none" rtlCol="0">
            <a:spAutoFit/>
          </a:bodyPr>
          <a:lstStyle/>
          <a:p>
            <a:r>
              <a:rPr lang="fr-FR" sz="2800" dirty="0"/>
              <a:t>Exemple du </a:t>
            </a:r>
            <a:r>
              <a:rPr lang="fr-FR" sz="2800" dirty="0" err="1"/>
              <a:t>Tianshan</a:t>
            </a:r>
            <a:endParaRPr lang="fr-FR" sz="2800" dirty="0"/>
          </a:p>
          <a:p>
            <a:r>
              <a:rPr lang="fr-FR" sz="2800" dirty="0"/>
              <a:t>(Chine)</a:t>
            </a:r>
          </a:p>
        </p:txBody>
      </p:sp>
      <p:sp>
        <p:nvSpPr>
          <p:cNvPr id="11" name="ZoneTexte 10">
            <a:extLst>
              <a:ext uri="{FF2B5EF4-FFF2-40B4-BE49-F238E27FC236}">
                <a16:creationId xmlns:a16="http://schemas.microsoft.com/office/drawing/2014/main" id="{BD5B97C1-1A28-4D14-BB07-F0E65037BB71}"/>
              </a:ext>
            </a:extLst>
          </p:cNvPr>
          <p:cNvSpPr txBox="1"/>
          <p:nvPr/>
        </p:nvSpPr>
        <p:spPr>
          <a:xfrm>
            <a:off x="4668427" y="6093972"/>
            <a:ext cx="1982146" cy="369332"/>
          </a:xfrm>
          <a:prstGeom prst="rect">
            <a:avLst/>
          </a:prstGeom>
          <a:noFill/>
        </p:spPr>
        <p:txBody>
          <a:bodyPr wrap="none" rtlCol="0">
            <a:spAutoFit/>
          </a:bodyPr>
          <a:lstStyle/>
          <a:p>
            <a:r>
              <a:rPr lang="fr-FR" dirty="0"/>
              <a:t>Turner et al. (2011)</a:t>
            </a:r>
          </a:p>
        </p:txBody>
      </p:sp>
      <p:sp>
        <p:nvSpPr>
          <p:cNvPr id="9" name="Rectangle 8">
            <a:extLst>
              <a:ext uri="{FF2B5EF4-FFF2-40B4-BE49-F238E27FC236}">
                <a16:creationId xmlns:a16="http://schemas.microsoft.com/office/drawing/2014/main" id="{73DD5AFE-1720-45D3-B6DF-2B8EBE9EDD74}"/>
              </a:ext>
            </a:extLst>
          </p:cNvPr>
          <p:cNvSpPr/>
          <p:nvPr/>
        </p:nvSpPr>
        <p:spPr>
          <a:xfrm>
            <a:off x="2654300" y="3987800"/>
            <a:ext cx="2120900" cy="66040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0" name="Picture 2">
            <a:extLst>
              <a:ext uri="{FF2B5EF4-FFF2-40B4-BE49-F238E27FC236}">
                <a16:creationId xmlns:a16="http://schemas.microsoft.com/office/drawing/2014/main" id="{8D3CB34F-DC4D-437B-B97E-F110563A63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772" y="1284650"/>
            <a:ext cx="7980456" cy="532030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FB36C404-D04F-4746-903E-472C5F9C4CD7}"/>
              </a:ext>
            </a:extLst>
          </p:cNvPr>
          <p:cNvSpPr txBox="1"/>
          <p:nvPr/>
        </p:nvSpPr>
        <p:spPr>
          <a:xfrm>
            <a:off x="642026" y="6202438"/>
            <a:ext cx="2114746" cy="369332"/>
          </a:xfrm>
          <a:prstGeom prst="rect">
            <a:avLst/>
          </a:prstGeom>
          <a:noFill/>
        </p:spPr>
        <p:txBody>
          <a:bodyPr wrap="none" rtlCol="0">
            <a:spAutoFit/>
          </a:bodyPr>
          <a:lstStyle/>
          <a:p>
            <a:r>
              <a:rPr lang="fr-FR" dirty="0"/>
              <a:t>Robert Simon (Nasa)</a:t>
            </a:r>
          </a:p>
        </p:txBody>
      </p:sp>
    </p:spTree>
    <p:extLst>
      <p:ext uri="{BB962C8B-B14F-4D97-AF65-F5344CB8AC3E}">
        <p14:creationId xmlns:p14="http://schemas.microsoft.com/office/powerpoint/2010/main" val="1596730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5" name="Image 4">
            <a:extLst>
              <a:ext uri="{FF2B5EF4-FFF2-40B4-BE49-F238E27FC236}">
                <a16:creationId xmlns:a16="http://schemas.microsoft.com/office/drawing/2014/main" id="{3CA20763-4218-487F-8D5D-FAD2540DA7E8}"/>
              </a:ext>
            </a:extLst>
          </p:cNvPr>
          <p:cNvPicPr>
            <a:picLocks noChangeAspect="1"/>
          </p:cNvPicPr>
          <p:nvPr/>
        </p:nvPicPr>
        <p:blipFill>
          <a:blip r:embed="rId2"/>
          <a:stretch>
            <a:fillRect/>
          </a:stretch>
        </p:blipFill>
        <p:spPr>
          <a:xfrm>
            <a:off x="0" y="1583707"/>
            <a:ext cx="9144000" cy="4544025"/>
          </a:xfrm>
          <a:prstGeom prst="rect">
            <a:avLst/>
          </a:prstGeom>
        </p:spPr>
      </p:pic>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79493" cy="646331"/>
          </a:xfrm>
          <a:prstGeom prst="rect">
            <a:avLst/>
          </a:prstGeom>
          <a:noFill/>
        </p:spPr>
        <p:txBody>
          <a:bodyPr wrap="none" rtlCol="0">
            <a:spAutoFit/>
          </a:bodyPr>
          <a:lstStyle/>
          <a:p>
            <a:r>
              <a:rPr lang="fr-FR" sz="3600" b="1" dirty="0">
                <a:solidFill>
                  <a:srgbClr val="FF0000"/>
                </a:solidFill>
              </a:rPr>
              <a:t>Les grands contextes géodynamiques</a:t>
            </a:r>
          </a:p>
        </p:txBody>
      </p:sp>
    </p:spTree>
    <p:extLst>
      <p:ext uri="{BB962C8B-B14F-4D97-AF65-F5344CB8AC3E}">
        <p14:creationId xmlns:p14="http://schemas.microsoft.com/office/powerpoint/2010/main" val="625690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5" name="Image 4">
            <a:extLst>
              <a:ext uri="{FF2B5EF4-FFF2-40B4-BE49-F238E27FC236}">
                <a16:creationId xmlns:a16="http://schemas.microsoft.com/office/drawing/2014/main" id="{3CA20763-4218-487F-8D5D-FAD2540DA7E8}"/>
              </a:ext>
            </a:extLst>
          </p:cNvPr>
          <p:cNvPicPr>
            <a:picLocks noChangeAspect="1"/>
          </p:cNvPicPr>
          <p:nvPr/>
        </p:nvPicPr>
        <p:blipFill>
          <a:blip r:embed="rId2"/>
          <a:stretch>
            <a:fillRect/>
          </a:stretch>
        </p:blipFill>
        <p:spPr>
          <a:xfrm>
            <a:off x="0" y="1583707"/>
            <a:ext cx="9144000" cy="4544025"/>
          </a:xfrm>
          <a:prstGeom prst="rect">
            <a:avLst/>
          </a:prstGeom>
        </p:spPr>
      </p:pic>
      <p:sp>
        <p:nvSpPr>
          <p:cNvPr id="2" name="Ellipse 1">
            <a:extLst>
              <a:ext uri="{FF2B5EF4-FFF2-40B4-BE49-F238E27FC236}">
                <a16:creationId xmlns:a16="http://schemas.microsoft.com/office/drawing/2014/main" id="{D0D1FC48-DCAB-47D3-9DC2-2AAD8909ACA6}"/>
              </a:ext>
            </a:extLst>
          </p:cNvPr>
          <p:cNvSpPr/>
          <p:nvPr/>
        </p:nvSpPr>
        <p:spPr>
          <a:xfrm>
            <a:off x="2735854" y="3530600"/>
            <a:ext cx="4152900" cy="159129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
        <p:nvSpPr>
          <p:cNvPr id="8" name="ZoneTexte 7">
            <a:extLst>
              <a:ext uri="{FF2B5EF4-FFF2-40B4-BE49-F238E27FC236}">
                <a16:creationId xmlns:a16="http://schemas.microsoft.com/office/drawing/2014/main" id="{C268014C-9B55-41C4-AF3A-23BAEB270C33}"/>
              </a:ext>
            </a:extLst>
          </p:cNvPr>
          <p:cNvSpPr txBox="1"/>
          <p:nvPr/>
        </p:nvSpPr>
        <p:spPr>
          <a:xfrm>
            <a:off x="456720" y="945333"/>
            <a:ext cx="8711167" cy="646331"/>
          </a:xfrm>
          <a:prstGeom prst="rect">
            <a:avLst/>
          </a:prstGeom>
          <a:noFill/>
        </p:spPr>
        <p:txBody>
          <a:bodyPr wrap="none" rtlCol="0">
            <a:spAutoFit/>
          </a:bodyPr>
          <a:lstStyle/>
          <a:p>
            <a:r>
              <a:rPr lang="fr-FR" sz="3600" b="1" dirty="0">
                <a:solidFill>
                  <a:srgbClr val="FF0000"/>
                </a:solidFill>
              </a:rPr>
              <a:t>Les failles transformantes médio-océaniques</a:t>
            </a:r>
          </a:p>
        </p:txBody>
      </p:sp>
    </p:spTree>
    <p:extLst>
      <p:ext uri="{BB962C8B-B14F-4D97-AF65-F5344CB8AC3E}">
        <p14:creationId xmlns:p14="http://schemas.microsoft.com/office/powerpoint/2010/main" val="1019403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2" name="Image 1">
            <a:extLst>
              <a:ext uri="{FF2B5EF4-FFF2-40B4-BE49-F238E27FC236}">
                <a16:creationId xmlns:a16="http://schemas.microsoft.com/office/drawing/2014/main" id="{F27BB301-F420-41D3-87DF-AF70C781F53D}"/>
              </a:ext>
            </a:extLst>
          </p:cNvPr>
          <p:cNvPicPr>
            <a:picLocks noChangeAspect="1"/>
          </p:cNvPicPr>
          <p:nvPr/>
        </p:nvPicPr>
        <p:blipFill>
          <a:blip r:embed="rId4"/>
          <a:stretch>
            <a:fillRect/>
          </a:stretch>
        </p:blipFill>
        <p:spPr>
          <a:xfrm>
            <a:off x="3708107" y="976874"/>
            <a:ext cx="5129045" cy="5881126"/>
          </a:xfrm>
          <a:prstGeom prst="rect">
            <a:avLst/>
          </a:prstGeom>
        </p:spPr>
      </p:pic>
      <p:pic>
        <p:nvPicPr>
          <p:cNvPr id="9" name="faille_transformantes">
            <a:hlinkClick r:id="" action="ppaction://media"/>
            <a:extLst>
              <a:ext uri="{FF2B5EF4-FFF2-40B4-BE49-F238E27FC236}">
                <a16:creationId xmlns:a16="http://schemas.microsoft.com/office/drawing/2014/main" id="{31D12151-26AA-4193-95C2-EBEC1E8ACDB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31944" t="41358" r="44167" b="37796"/>
          <a:stretch/>
        </p:blipFill>
        <p:spPr>
          <a:xfrm flipH="1">
            <a:off x="0" y="5166456"/>
            <a:ext cx="3822313" cy="1691544"/>
          </a:xfrm>
          <a:prstGeom prst="rect">
            <a:avLst/>
          </a:prstGeom>
        </p:spPr>
      </p:pic>
      <p:pic>
        <p:nvPicPr>
          <p:cNvPr id="12" name="Image 11">
            <a:extLst>
              <a:ext uri="{FF2B5EF4-FFF2-40B4-BE49-F238E27FC236}">
                <a16:creationId xmlns:a16="http://schemas.microsoft.com/office/drawing/2014/main" id="{30B14F9E-5BDF-41D2-8072-37AA8345515D}"/>
              </a:ext>
            </a:extLst>
          </p:cNvPr>
          <p:cNvPicPr>
            <a:picLocks noChangeAspect="1"/>
          </p:cNvPicPr>
          <p:nvPr/>
        </p:nvPicPr>
        <p:blipFill rotWithShape="1">
          <a:blip r:embed="rId6"/>
          <a:srcRect l="34250" t="18096" r="36087" b="6807"/>
          <a:stretch/>
        </p:blipFill>
        <p:spPr>
          <a:xfrm>
            <a:off x="727347" y="2150202"/>
            <a:ext cx="2315002" cy="3162300"/>
          </a:xfrm>
          <a:prstGeom prst="rect">
            <a:avLst/>
          </a:prstGeom>
        </p:spPr>
      </p:pic>
      <p:sp>
        <p:nvSpPr>
          <p:cNvPr id="3" name="ZoneTexte 2">
            <a:extLst>
              <a:ext uri="{FF2B5EF4-FFF2-40B4-BE49-F238E27FC236}">
                <a16:creationId xmlns:a16="http://schemas.microsoft.com/office/drawing/2014/main" id="{A19193F5-43A7-436B-8E22-C636B9EC744A}"/>
              </a:ext>
            </a:extLst>
          </p:cNvPr>
          <p:cNvSpPr txBox="1"/>
          <p:nvPr/>
        </p:nvSpPr>
        <p:spPr>
          <a:xfrm>
            <a:off x="2095165" y="4829620"/>
            <a:ext cx="1612942" cy="523220"/>
          </a:xfrm>
          <a:prstGeom prst="rect">
            <a:avLst/>
          </a:prstGeom>
          <a:noFill/>
        </p:spPr>
        <p:txBody>
          <a:bodyPr wrap="none" rtlCol="0">
            <a:spAutoFit/>
          </a:bodyPr>
          <a:lstStyle/>
          <a:p>
            <a:r>
              <a:rPr lang="fr-FR" sz="2800" dirty="0"/>
              <a:t>Ride/Ride</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5588479" cy="1200329"/>
          </a:xfrm>
          <a:prstGeom prst="rect">
            <a:avLst/>
          </a:prstGeom>
          <a:noFill/>
        </p:spPr>
        <p:txBody>
          <a:bodyPr wrap="square" rtlCol="0">
            <a:spAutoFit/>
          </a:bodyPr>
          <a:lstStyle/>
          <a:p>
            <a:r>
              <a:rPr lang="fr-FR" sz="3600" b="1" dirty="0">
                <a:solidFill>
                  <a:srgbClr val="FF0000"/>
                </a:solidFill>
              </a:rPr>
              <a:t>Les failles transformantes médio-océaniques</a:t>
            </a:r>
          </a:p>
        </p:txBody>
      </p:sp>
    </p:spTree>
    <p:extLst>
      <p:ext uri="{BB962C8B-B14F-4D97-AF65-F5344CB8AC3E}">
        <p14:creationId xmlns:p14="http://schemas.microsoft.com/office/powerpoint/2010/main" val="272416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7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3" name="ZoneTexte 12">
            <a:extLst>
              <a:ext uri="{FF2B5EF4-FFF2-40B4-BE49-F238E27FC236}">
                <a16:creationId xmlns:a16="http://schemas.microsoft.com/office/drawing/2014/main" id="{914461DF-BCC7-4E2F-B4C8-2F42D2A98321}"/>
              </a:ext>
            </a:extLst>
          </p:cNvPr>
          <p:cNvSpPr txBox="1"/>
          <p:nvPr/>
        </p:nvSpPr>
        <p:spPr>
          <a:xfrm>
            <a:off x="456720" y="945333"/>
            <a:ext cx="8687279" cy="646331"/>
          </a:xfrm>
          <a:prstGeom prst="rect">
            <a:avLst/>
          </a:prstGeom>
          <a:noFill/>
        </p:spPr>
        <p:txBody>
          <a:bodyPr wrap="square" rtlCol="0">
            <a:spAutoFit/>
          </a:bodyPr>
          <a:lstStyle/>
          <a:p>
            <a:r>
              <a:rPr lang="fr-FR" sz="3600" b="1" dirty="0">
                <a:solidFill>
                  <a:srgbClr val="FF0000"/>
                </a:solidFill>
              </a:rPr>
              <a:t>Les failles transformantes médio-océaniques</a:t>
            </a:r>
          </a:p>
        </p:txBody>
      </p:sp>
      <p:sp>
        <p:nvSpPr>
          <p:cNvPr id="15" name="ZoneTexte 14">
            <a:extLst>
              <a:ext uri="{FF2B5EF4-FFF2-40B4-BE49-F238E27FC236}">
                <a16:creationId xmlns:a16="http://schemas.microsoft.com/office/drawing/2014/main" id="{662672D1-B710-4098-A626-6A4ECFE79E8C}"/>
              </a:ext>
            </a:extLst>
          </p:cNvPr>
          <p:cNvSpPr txBox="1"/>
          <p:nvPr/>
        </p:nvSpPr>
        <p:spPr>
          <a:xfrm>
            <a:off x="4084435" y="4579740"/>
            <a:ext cx="2525371" cy="523220"/>
          </a:xfrm>
          <a:prstGeom prst="rect">
            <a:avLst/>
          </a:prstGeom>
          <a:noFill/>
        </p:spPr>
        <p:txBody>
          <a:bodyPr wrap="none" rtlCol="0">
            <a:spAutoFit/>
          </a:bodyPr>
          <a:lstStyle/>
          <a:p>
            <a:r>
              <a:rPr lang="fr-FR" sz="2800" dirty="0">
                <a:solidFill>
                  <a:schemeClr val="bg1"/>
                </a:solidFill>
              </a:rPr>
              <a:t>Océan Pacifique</a:t>
            </a:r>
          </a:p>
        </p:txBody>
      </p:sp>
      <p:pic>
        <p:nvPicPr>
          <p:cNvPr id="25602" name="Picture 2" descr="NASA slowly drains the oceans in an incredible animation, revealing hidden  underwater mountain ranges and ancient land bridges">
            <a:extLst>
              <a:ext uri="{FF2B5EF4-FFF2-40B4-BE49-F238E27FC236}">
                <a16:creationId xmlns:a16="http://schemas.microsoft.com/office/drawing/2014/main" id="{369E8DE6-B080-410E-9FAF-5C24685ED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428" y="1627576"/>
            <a:ext cx="8165855" cy="505262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8902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3" name="ZoneTexte 12">
            <a:extLst>
              <a:ext uri="{FF2B5EF4-FFF2-40B4-BE49-F238E27FC236}">
                <a16:creationId xmlns:a16="http://schemas.microsoft.com/office/drawing/2014/main" id="{914461DF-BCC7-4E2F-B4C8-2F42D2A98321}"/>
              </a:ext>
            </a:extLst>
          </p:cNvPr>
          <p:cNvSpPr txBox="1"/>
          <p:nvPr/>
        </p:nvSpPr>
        <p:spPr>
          <a:xfrm>
            <a:off x="456720" y="945333"/>
            <a:ext cx="8687279" cy="646331"/>
          </a:xfrm>
          <a:prstGeom prst="rect">
            <a:avLst/>
          </a:prstGeom>
          <a:noFill/>
        </p:spPr>
        <p:txBody>
          <a:bodyPr wrap="square" rtlCol="0">
            <a:spAutoFit/>
          </a:bodyPr>
          <a:lstStyle/>
          <a:p>
            <a:r>
              <a:rPr lang="fr-FR" sz="3600" b="1" dirty="0">
                <a:solidFill>
                  <a:srgbClr val="FF0000"/>
                </a:solidFill>
              </a:rPr>
              <a:t>Les failles transformantes médio-océaniques</a:t>
            </a:r>
          </a:p>
        </p:txBody>
      </p:sp>
      <p:sp>
        <p:nvSpPr>
          <p:cNvPr id="15" name="ZoneTexte 14">
            <a:extLst>
              <a:ext uri="{FF2B5EF4-FFF2-40B4-BE49-F238E27FC236}">
                <a16:creationId xmlns:a16="http://schemas.microsoft.com/office/drawing/2014/main" id="{662672D1-B710-4098-A626-6A4ECFE79E8C}"/>
              </a:ext>
            </a:extLst>
          </p:cNvPr>
          <p:cNvSpPr txBox="1"/>
          <p:nvPr/>
        </p:nvSpPr>
        <p:spPr>
          <a:xfrm>
            <a:off x="4084435" y="4579740"/>
            <a:ext cx="2525371" cy="523220"/>
          </a:xfrm>
          <a:prstGeom prst="rect">
            <a:avLst/>
          </a:prstGeom>
          <a:noFill/>
        </p:spPr>
        <p:txBody>
          <a:bodyPr wrap="none" rtlCol="0">
            <a:spAutoFit/>
          </a:bodyPr>
          <a:lstStyle/>
          <a:p>
            <a:r>
              <a:rPr lang="fr-FR" sz="2800" dirty="0">
                <a:solidFill>
                  <a:schemeClr val="bg1"/>
                </a:solidFill>
              </a:rPr>
              <a:t>Océan Pacifique</a:t>
            </a:r>
          </a:p>
        </p:txBody>
      </p:sp>
      <p:pic>
        <p:nvPicPr>
          <p:cNvPr id="25602" name="Picture 2" descr="NASA slowly drains the oceans in an incredible animation, revealing hidden  underwater mountain ranges and ancient land bridges">
            <a:extLst>
              <a:ext uri="{FF2B5EF4-FFF2-40B4-BE49-F238E27FC236}">
                <a16:creationId xmlns:a16="http://schemas.microsoft.com/office/drawing/2014/main" id="{369E8DE6-B080-410E-9FAF-5C24685ED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428" y="1627576"/>
            <a:ext cx="8165855" cy="505262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3BCECF2-BD80-4CDE-858C-A94330FEF49D}"/>
              </a:ext>
            </a:extLst>
          </p:cNvPr>
          <p:cNvSpPr/>
          <p:nvPr/>
        </p:nvSpPr>
        <p:spPr>
          <a:xfrm>
            <a:off x="1193800" y="2603500"/>
            <a:ext cx="3251200" cy="2298700"/>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96AA40CB-0511-43F8-9C6F-357FEB4112CB}"/>
              </a:ext>
            </a:extLst>
          </p:cNvPr>
          <p:cNvSpPr/>
          <p:nvPr/>
        </p:nvSpPr>
        <p:spPr>
          <a:xfrm>
            <a:off x="4699002" y="2206454"/>
            <a:ext cx="1612898" cy="2298700"/>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00EF082E-7752-41B7-B7A8-37CE3297A3B9}"/>
              </a:ext>
            </a:extLst>
          </p:cNvPr>
          <p:cNvSpPr/>
          <p:nvPr/>
        </p:nvSpPr>
        <p:spPr>
          <a:xfrm>
            <a:off x="6712142" y="4417411"/>
            <a:ext cx="1612898" cy="1495256"/>
          </a:xfrm>
          <a:prstGeom prst="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32334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remarque sur l’état de contrainte</a:t>
            </a:r>
          </a:p>
        </p:txBody>
      </p:sp>
      <p:pic>
        <p:nvPicPr>
          <p:cNvPr id="10" name="Image 9">
            <a:extLst>
              <a:ext uri="{FF2B5EF4-FFF2-40B4-BE49-F238E27FC236}">
                <a16:creationId xmlns:a16="http://schemas.microsoft.com/office/drawing/2014/main" id="{28A7AD90-F04B-47C5-B64F-2B7FA94A3D23}"/>
              </a:ext>
            </a:extLst>
          </p:cNvPr>
          <p:cNvPicPr>
            <a:picLocks noChangeAspect="1"/>
          </p:cNvPicPr>
          <p:nvPr/>
        </p:nvPicPr>
        <p:blipFill rotWithShape="1">
          <a:blip r:embed="rId2"/>
          <a:srcRect t="67357" b="48"/>
          <a:stretch/>
        </p:blipFill>
        <p:spPr>
          <a:xfrm>
            <a:off x="897261" y="1862487"/>
            <a:ext cx="7349477" cy="1783080"/>
          </a:xfrm>
          <a:prstGeom prst="rect">
            <a:avLst/>
          </a:prstGeom>
        </p:spPr>
      </p:pic>
      <p:sp>
        <p:nvSpPr>
          <p:cNvPr id="11" name="ZoneTexte 10">
            <a:extLst>
              <a:ext uri="{FF2B5EF4-FFF2-40B4-BE49-F238E27FC236}">
                <a16:creationId xmlns:a16="http://schemas.microsoft.com/office/drawing/2014/main" id="{FF5BAC66-8339-4B6B-897B-A006DA660769}"/>
              </a:ext>
            </a:extLst>
          </p:cNvPr>
          <p:cNvSpPr txBox="1"/>
          <p:nvPr/>
        </p:nvSpPr>
        <p:spPr>
          <a:xfrm>
            <a:off x="3237427" y="4844423"/>
            <a:ext cx="3282373" cy="1938992"/>
          </a:xfrm>
          <a:prstGeom prst="rect">
            <a:avLst/>
          </a:prstGeom>
          <a:noFill/>
        </p:spPr>
        <p:txBody>
          <a:bodyPr wrap="none" rtlCol="0">
            <a:spAutoFit/>
          </a:bodyPr>
          <a:lstStyle/>
          <a:p>
            <a:r>
              <a:rPr lang="fr-FR" sz="4000" dirty="0">
                <a:latin typeface="Symbol" panose="05050102010706020507" pitchFamily="18" charset="2"/>
              </a:rPr>
              <a:t>s</a:t>
            </a:r>
            <a:r>
              <a:rPr lang="fr-FR" sz="4000" dirty="0"/>
              <a:t>1 horizontale</a:t>
            </a:r>
          </a:p>
          <a:p>
            <a:r>
              <a:rPr lang="fr-FR" sz="4000" b="1" dirty="0">
                <a:solidFill>
                  <a:srgbClr val="FF0000"/>
                </a:solidFill>
                <a:latin typeface="Symbol" panose="05050102010706020507" pitchFamily="18" charset="2"/>
              </a:rPr>
              <a:t>s</a:t>
            </a:r>
            <a:r>
              <a:rPr lang="fr-FR" sz="4000" b="1" dirty="0">
                <a:solidFill>
                  <a:srgbClr val="FF0000"/>
                </a:solidFill>
              </a:rPr>
              <a:t>2 vertical</a:t>
            </a:r>
          </a:p>
          <a:p>
            <a:r>
              <a:rPr lang="fr-FR" sz="4000" dirty="0">
                <a:latin typeface="Symbol" panose="05050102010706020507" pitchFamily="18" charset="2"/>
              </a:rPr>
              <a:t>s</a:t>
            </a:r>
            <a:r>
              <a:rPr lang="fr-FR" sz="4000" dirty="0"/>
              <a:t>3 horizontale</a:t>
            </a:r>
          </a:p>
        </p:txBody>
      </p:sp>
      <p:sp>
        <p:nvSpPr>
          <p:cNvPr id="12" name="ZoneTexte 11">
            <a:extLst>
              <a:ext uri="{FF2B5EF4-FFF2-40B4-BE49-F238E27FC236}">
                <a16:creationId xmlns:a16="http://schemas.microsoft.com/office/drawing/2014/main" id="{4022F9A6-2099-407B-9FD0-EEE8F843D840}"/>
              </a:ext>
            </a:extLst>
          </p:cNvPr>
          <p:cNvSpPr txBox="1"/>
          <p:nvPr/>
        </p:nvSpPr>
        <p:spPr>
          <a:xfrm>
            <a:off x="2177668" y="3977183"/>
            <a:ext cx="5099602" cy="707886"/>
          </a:xfrm>
          <a:prstGeom prst="rect">
            <a:avLst/>
          </a:prstGeom>
          <a:noFill/>
        </p:spPr>
        <p:txBody>
          <a:bodyPr wrap="none" rtlCol="0">
            <a:spAutoFit/>
          </a:bodyPr>
          <a:lstStyle/>
          <a:p>
            <a:pPr algn="ctr"/>
            <a:r>
              <a:rPr lang="fr-FR" sz="2000" b="1" dirty="0">
                <a:solidFill>
                  <a:srgbClr val="FF0000"/>
                </a:solidFill>
              </a:rPr>
              <a:t>Failles </a:t>
            </a:r>
            <a:r>
              <a:rPr lang="fr-FR" sz="2000" b="1" u="sng" dirty="0">
                <a:solidFill>
                  <a:srgbClr val="FF0000"/>
                </a:solidFill>
              </a:rPr>
              <a:t>en générale </a:t>
            </a:r>
            <a:r>
              <a:rPr lang="fr-FR" sz="2000" b="1" dirty="0">
                <a:solidFill>
                  <a:srgbClr val="FF0000"/>
                </a:solidFill>
              </a:rPr>
              <a:t>fortement pentées (70-90°)</a:t>
            </a:r>
          </a:p>
          <a:p>
            <a:pPr algn="ctr"/>
            <a:r>
              <a:rPr lang="fr-FR" sz="2000" dirty="0">
                <a:latin typeface="Symbol" panose="05050102010706020507" pitchFamily="18" charset="2"/>
              </a:rPr>
              <a:t>a</a:t>
            </a:r>
            <a:r>
              <a:rPr lang="fr-FR" sz="2000" dirty="0"/>
              <a:t> en moyenne ~30-40°</a:t>
            </a:r>
          </a:p>
        </p:txBody>
      </p:sp>
    </p:spTree>
    <p:extLst>
      <p:ext uri="{BB962C8B-B14F-4D97-AF65-F5344CB8AC3E}">
        <p14:creationId xmlns:p14="http://schemas.microsoft.com/office/powerpoint/2010/main" val="29249488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6C230B6-F7CA-445F-84E7-B9AFBBF1EA17}"/>
              </a:ext>
            </a:extLst>
          </p:cNvPr>
          <p:cNvPicPr>
            <a:picLocks noChangeAspect="1"/>
          </p:cNvPicPr>
          <p:nvPr/>
        </p:nvPicPr>
        <p:blipFill>
          <a:blip r:embed="rId2"/>
          <a:stretch>
            <a:fillRect/>
          </a:stretch>
        </p:blipFill>
        <p:spPr>
          <a:xfrm>
            <a:off x="114342" y="3159329"/>
            <a:ext cx="4536667" cy="3604343"/>
          </a:xfrm>
          <a:prstGeom prst="rect">
            <a:avLst/>
          </a:prstGeom>
        </p:spPr>
      </p:pic>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12" name="Image 11">
            <a:extLst>
              <a:ext uri="{FF2B5EF4-FFF2-40B4-BE49-F238E27FC236}">
                <a16:creationId xmlns:a16="http://schemas.microsoft.com/office/drawing/2014/main" id="{F7E677D4-CB4F-4F93-BD80-DF749314AFD4}"/>
              </a:ext>
            </a:extLst>
          </p:cNvPr>
          <p:cNvPicPr>
            <a:picLocks noChangeAspect="1"/>
          </p:cNvPicPr>
          <p:nvPr/>
        </p:nvPicPr>
        <p:blipFill>
          <a:blip r:embed="rId3"/>
          <a:stretch>
            <a:fillRect/>
          </a:stretch>
        </p:blipFill>
        <p:spPr>
          <a:xfrm>
            <a:off x="4254500" y="929042"/>
            <a:ext cx="4752340" cy="5834630"/>
          </a:xfrm>
          <a:prstGeom prst="rect">
            <a:avLst/>
          </a:prstGeom>
        </p:spPr>
      </p:pic>
      <p:sp>
        <p:nvSpPr>
          <p:cNvPr id="13" name="ZoneTexte 12">
            <a:extLst>
              <a:ext uri="{FF2B5EF4-FFF2-40B4-BE49-F238E27FC236}">
                <a16:creationId xmlns:a16="http://schemas.microsoft.com/office/drawing/2014/main" id="{914461DF-BCC7-4E2F-B4C8-2F42D2A98321}"/>
              </a:ext>
            </a:extLst>
          </p:cNvPr>
          <p:cNvSpPr txBox="1"/>
          <p:nvPr/>
        </p:nvSpPr>
        <p:spPr>
          <a:xfrm>
            <a:off x="456721" y="945333"/>
            <a:ext cx="3124680" cy="2308324"/>
          </a:xfrm>
          <a:prstGeom prst="rect">
            <a:avLst/>
          </a:prstGeom>
          <a:noFill/>
        </p:spPr>
        <p:txBody>
          <a:bodyPr wrap="square" rtlCol="0">
            <a:spAutoFit/>
          </a:bodyPr>
          <a:lstStyle/>
          <a:p>
            <a:r>
              <a:rPr lang="fr-FR" sz="3600" b="1" dirty="0">
                <a:solidFill>
                  <a:srgbClr val="FF0000"/>
                </a:solidFill>
              </a:rPr>
              <a:t>Les failles transformantes médio-océaniques</a:t>
            </a:r>
          </a:p>
        </p:txBody>
      </p:sp>
      <p:sp>
        <p:nvSpPr>
          <p:cNvPr id="2" name="ZoneTexte 1">
            <a:extLst>
              <a:ext uri="{FF2B5EF4-FFF2-40B4-BE49-F238E27FC236}">
                <a16:creationId xmlns:a16="http://schemas.microsoft.com/office/drawing/2014/main" id="{518DC09F-9316-48A1-B568-AE2725BEFFD8}"/>
              </a:ext>
            </a:extLst>
          </p:cNvPr>
          <p:cNvSpPr txBox="1"/>
          <p:nvPr/>
        </p:nvSpPr>
        <p:spPr>
          <a:xfrm>
            <a:off x="271200" y="6004237"/>
            <a:ext cx="2111475" cy="523220"/>
          </a:xfrm>
          <a:prstGeom prst="rect">
            <a:avLst/>
          </a:prstGeom>
          <a:noFill/>
        </p:spPr>
        <p:txBody>
          <a:bodyPr wrap="none" rtlCol="0">
            <a:spAutoFit/>
          </a:bodyPr>
          <a:lstStyle/>
          <a:p>
            <a:r>
              <a:rPr lang="fr-FR" sz="2800" dirty="0">
                <a:solidFill>
                  <a:schemeClr val="bg1"/>
                </a:solidFill>
              </a:rPr>
              <a:t>Océan Indien</a:t>
            </a:r>
          </a:p>
        </p:txBody>
      </p:sp>
      <p:sp>
        <p:nvSpPr>
          <p:cNvPr id="9" name="ZoneTexte 8">
            <a:extLst>
              <a:ext uri="{FF2B5EF4-FFF2-40B4-BE49-F238E27FC236}">
                <a16:creationId xmlns:a16="http://schemas.microsoft.com/office/drawing/2014/main" id="{D03B8A36-9C27-4A44-A66D-E42C3E90552F}"/>
              </a:ext>
            </a:extLst>
          </p:cNvPr>
          <p:cNvSpPr txBox="1"/>
          <p:nvPr/>
        </p:nvSpPr>
        <p:spPr>
          <a:xfrm>
            <a:off x="4567035" y="1455540"/>
            <a:ext cx="2711383" cy="523220"/>
          </a:xfrm>
          <a:prstGeom prst="rect">
            <a:avLst/>
          </a:prstGeom>
          <a:noFill/>
        </p:spPr>
        <p:txBody>
          <a:bodyPr wrap="none" rtlCol="0">
            <a:spAutoFit/>
          </a:bodyPr>
          <a:lstStyle/>
          <a:p>
            <a:r>
              <a:rPr lang="fr-FR" sz="2800" dirty="0">
                <a:solidFill>
                  <a:schemeClr val="bg1"/>
                </a:solidFill>
              </a:rPr>
              <a:t>Océan Atlantique</a:t>
            </a:r>
          </a:p>
        </p:txBody>
      </p:sp>
    </p:spTree>
    <p:extLst>
      <p:ext uri="{BB962C8B-B14F-4D97-AF65-F5344CB8AC3E}">
        <p14:creationId xmlns:p14="http://schemas.microsoft.com/office/powerpoint/2010/main" val="3552564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3" name="ZoneTexte 12">
            <a:extLst>
              <a:ext uri="{FF2B5EF4-FFF2-40B4-BE49-F238E27FC236}">
                <a16:creationId xmlns:a16="http://schemas.microsoft.com/office/drawing/2014/main" id="{914461DF-BCC7-4E2F-B4C8-2F42D2A98321}"/>
              </a:ext>
            </a:extLst>
          </p:cNvPr>
          <p:cNvSpPr txBox="1"/>
          <p:nvPr/>
        </p:nvSpPr>
        <p:spPr>
          <a:xfrm>
            <a:off x="456720" y="945333"/>
            <a:ext cx="8687279" cy="646331"/>
          </a:xfrm>
          <a:prstGeom prst="rect">
            <a:avLst/>
          </a:prstGeom>
          <a:noFill/>
        </p:spPr>
        <p:txBody>
          <a:bodyPr wrap="square" rtlCol="0">
            <a:spAutoFit/>
          </a:bodyPr>
          <a:lstStyle/>
          <a:p>
            <a:r>
              <a:rPr lang="fr-FR" sz="3600" b="1" dirty="0">
                <a:solidFill>
                  <a:srgbClr val="FF0000"/>
                </a:solidFill>
              </a:rPr>
              <a:t>Les failles transformantes médio-océaniques</a:t>
            </a:r>
          </a:p>
        </p:txBody>
      </p:sp>
      <p:pic>
        <p:nvPicPr>
          <p:cNvPr id="14" name="Image 13">
            <a:extLst>
              <a:ext uri="{FF2B5EF4-FFF2-40B4-BE49-F238E27FC236}">
                <a16:creationId xmlns:a16="http://schemas.microsoft.com/office/drawing/2014/main" id="{314E051D-B9EA-4CBA-AD31-37811DB999B4}"/>
              </a:ext>
            </a:extLst>
          </p:cNvPr>
          <p:cNvPicPr>
            <a:picLocks noChangeAspect="1"/>
          </p:cNvPicPr>
          <p:nvPr/>
        </p:nvPicPr>
        <p:blipFill>
          <a:blip r:embed="rId2"/>
          <a:stretch>
            <a:fillRect/>
          </a:stretch>
        </p:blipFill>
        <p:spPr>
          <a:xfrm>
            <a:off x="971309" y="1591664"/>
            <a:ext cx="7658100" cy="5219700"/>
          </a:xfrm>
          <a:prstGeom prst="rect">
            <a:avLst/>
          </a:prstGeom>
        </p:spPr>
      </p:pic>
      <p:sp>
        <p:nvSpPr>
          <p:cNvPr id="15" name="ZoneTexte 14">
            <a:extLst>
              <a:ext uri="{FF2B5EF4-FFF2-40B4-BE49-F238E27FC236}">
                <a16:creationId xmlns:a16="http://schemas.microsoft.com/office/drawing/2014/main" id="{662672D1-B710-4098-A626-6A4ECFE79E8C}"/>
              </a:ext>
            </a:extLst>
          </p:cNvPr>
          <p:cNvSpPr txBox="1"/>
          <p:nvPr/>
        </p:nvSpPr>
        <p:spPr>
          <a:xfrm>
            <a:off x="4084435" y="4579740"/>
            <a:ext cx="2525371" cy="523220"/>
          </a:xfrm>
          <a:prstGeom prst="rect">
            <a:avLst/>
          </a:prstGeom>
          <a:noFill/>
        </p:spPr>
        <p:txBody>
          <a:bodyPr wrap="none" rtlCol="0">
            <a:spAutoFit/>
          </a:bodyPr>
          <a:lstStyle/>
          <a:p>
            <a:r>
              <a:rPr lang="fr-FR" sz="2800" dirty="0">
                <a:solidFill>
                  <a:schemeClr val="bg1"/>
                </a:solidFill>
              </a:rPr>
              <a:t>Océan Pacifique</a:t>
            </a:r>
          </a:p>
        </p:txBody>
      </p:sp>
      <p:sp>
        <p:nvSpPr>
          <p:cNvPr id="2" name="ZoneTexte 1">
            <a:extLst>
              <a:ext uri="{FF2B5EF4-FFF2-40B4-BE49-F238E27FC236}">
                <a16:creationId xmlns:a16="http://schemas.microsoft.com/office/drawing/2014/main" id="{02F36036-C0B9-4061-BD80-56ACA44631BD}"/>
              </a:ext>
            </a:extLst>
          </p:cNvPr>
          <p:cNvSpPr txBox="1"/>
          <p:nvPr/>
        </p:nvSpPr>
        <p:spPr>
          <a:xfrm>
            <a:off x="971309" y="6250458"/>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spTree>
    <p:extLst>
      <p:ext uri="{BB962C8B-B14F-4D97-AF65-F5344CB8AC3E}">
        <p14:creationId xmlns:p14="http://schemas.microsoft.com/office/powerpoint/2010/main" val="22353848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3" name="ZoneTexte 12">
            <a:extLst>
              <a:ext uri="{FF2B5EF4-FFF2-40B4-BE49-F238E27FC236}">
                <a16:creationId xmlns:a16="http://schemas.microsoft.com/office/drawing/2014/main" id="{914461DF-BCC7-4E2F-B4C8-2F42D2A98321}"/>
              </a:ext>
            </a:extLst>
          </p:cNvPr>
          <p:cNvSpPr txBox="1"/>
          <p:nvPr/>
        </p:nvSpPr>
        <p:spPr>
          <a:xfrm>
            <a:off x="456720" y="945333"/>
            <a:ext cx="8687279" cy="646331"/>
          </a:xfrm>
          <a:prstGeom prst="rect">
            <a:avLst/>
          </a:prstGeom>
          <a:noFill/>
        </p:spPr>
        <p:txBody>
          <a:bodyPr wrap="square" rtlCol="0">
            <a:spAutoFit/>
          </a:bodyPr>
          <a:lstStyle/>
          <a:p>
            <a:r>
              <a:rPr lang="fr-FR" sz="3600" b="1" dirty="0">
                <a:solidFill>
                  <a:srgbClr val="FF0000"/>
                </a:solidFill>
              </a:rPr>
              <a:t>Les failles transformantes médio-océaniques</a:t>
            </a:r>
          </a:p>
        </p:txBody>
      </p:sp>
      <p:pic>
        <p:nvPicPr>
          <p:cNvPr id="14" name="Image 13">
            <a:extLst>
              <a:ext uri="{FF2B5EF4-FFF2-40B4-BE49-F238E27FC236}">
                <a16:creationId xmlns:a16="http://schemas.microsoft.com/office/drawing/2014/main" id="{314E051D-B9EA-4CBA-AD31-37811DB999B4}"/>
              </a:ext>
            </a:extLst>
          </p:cNvPr>
          <p:cNvPicPr>
            <a:picLocks noChangeAspect="1"/>
          </p:cNvPicPr>
          <p:nvPr/>
        </p:nvPicPr>
        <p:blipFill>
          <a:blip r:embed="rId2"/>
          <a:stretch>
            <a:fillRect/>
          </a:stretch>
        </p:blipFill>
        <p:spPr>
          <a:xfrm>
            <a:off x="971309" y="1591664"/>
            <a:ext cx="7658100" cy="5219700"/>
          </a:xfrm>
          <a:prstGeom prst="rect">
            <a:avLst/>
          </a:prstGeom>
        </p:spPr>
      </p:pic>
      <p:sp>
        <p:nvSpPr>
          <p:cNvPr id="15" name="ZoneTexte 14">
            <a:extLst>
              <a:ext uri="{FF2B5EF4-FFF2-40B4-BE49-F238E27FC236}">
                <a16:creationId xmlns:a16="http://schemas.microsoft.com/office/drawing/2014/main" id="{662672D1-B710-4098-A626-6A4ECFE79E8C}"/>
              </a:ext>
            </a:extLst>
          </p:cNvPr>
          <p:cNvSpPr txBox="1"/>
          <p:nvPr/>
        </p:nvSpPr>
        <p:spPr>
          <a:xfrm>
            <a:off x="4084435" y="4579740"/>
            <a:ext cx="2525371" cy="523220"/>
          </a:xfrm>
          <a:prstGeom prst="rect">
            <a:avLst/>
          </a:prstGeom>
          <a:noFill/>
        </p:spPr>
        <p:txBody>
          <a:bodyPr wrap="none" rtlCol="0">
            <a:spAutoFit/>
          </a:bodyPr>
          <a:lstStyle/>
          <a:p>
            <a:r>
              <a:rPr lang="fr-FR" sz="2800" dirty="0">
                <a:solidFill>
                  <a:schemeClr val="bg1"/>
                </a:solidFill>
              </a:rPr>
              <a:t>Océan Pacifique</a:t>
            </a:r>
          </a:p>
        </p:txBody>
      </p:sp>
      <p:sp>
        <p:nvSpPr>
          <p:cNvPr id="16" name="ZoneTexte 15">
            <a:extLst>
              <a:ext uri="{FF2B5EF4-FFF2-40B4-BE49-F238E27FC236}">
                <a16:creationId xmlns:a16="http://schemas.microsoft.com/office/drawing/2014/main" id="{5AE3FD65-89C6-45DF-81D9-591542586579}"/>
              </a:ext>
            </a:extLst>
          </p:cNvPr>
          <p:cNvSpPr txBox="1"/>
          <p:nvPr/>
        </p:nvSpPr>
        <p:spPr>
          <a:xfrm>
            <a:off x="1206533" y="1744789"/>
            <a:ext cx="1917668" cy="1200329"/>
          </a:xfrm>
          <a:prstGeom prst="rect">
            <a:avLst/>
          </a:prstGeom>
          <a:solidFill>
            <a:schemeClr val="bg1"/>
          </a:solidFill>
        </p:spPr>
        <p:txBody>
          <a:bodyPr wrap="square" rtlCol="0">
            <a:spAutoFit/>
          </a:bodyPr>
          <a:lstStyle/>
          <a:p>
            <a:r>
              <a:rPr lang="fr-FR" dirty="0"/>
              <a:t>Failles transformantes inactives mais préservées</a:t>
            </a:r>
          </a:p>
        </p:txBody>
      </p:sp>
      <p:cxnSp>
        <p:nvCxnSpPr>
          <p:cNvPr id="18" name="Connecteur droit avec flèche 17">
            <a:extLst>
              <a:ext uri="{FF2B5EF4-FFF2-40B4-BE49-F238E27FC236}">
                <a16:creationId xmlns:a16="http://schemas.microsoft.com/office/drawing/2014/main" id="{35B0FC05-F986-4A3E-A9BF-F6CE159D3943}"/>
              </a:ext>
            </a:extLst>
          </p:cNvPr>
          <p:cNvCxnSpPr>
            <a:stCxn id="16" idx="3"/>
          </p:cNvCxnSpPr>
          <p:nvPr/>
        </p:nvCxnSpPr>
        <p:spPr>
          <a:xfrm>
            <a:off x="3124201" y="2344954"/>
            <a:ext cx="1219199" cy="5252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E7A6D7AB-E2CF-4538-A584-AB4AF1CD545B}"/>
              </a:ext>
            </a:extLst>
          </p:cNvPr>
          <p:cNvSpPr txBox="1"/>
          <p:nvPr/>
        </p:nvSpPr>
        <p:spPr>
          <a:xfrm>
            <a:off x="971309" y="6250458"/>
            <a:ext cx="1582741" cy="276999"/>
          </a:xfrm>
          <a:prstGeom prst="rect">
            <a:avLst/>
          </a:prstGeom>
          <a:noFill/>
        </p:spPr>
        <p:txBody>
          <a:bodyPr wrap="none" rtlCol="0">
            <a:spAutoFit/>
          </a:bodyPr>
          <a:lstStyle/>
          <a:p>
            <a:r>
              <a:rPr lang="fr-FR" sz="1200" dirty="0"/>
              <a:t>Figure: Haakon </a:t>
            </a:r>
            <a:r>
              <a:rPr lang="fr-FR" sz="1200" dirty="0" err="1"/>
              <a:t>Fossen</a:t>
            </a:r>
            <a:endParaRPr lang="fr-FR" sz="1200" dirty="0"/>
          </a:p>
        </p:txBody>
      </p:sp>
      <p:sp>
        <p:nvSpPr>
          <p:cNvPr id="19" name="Ellipse 18">
            <a:extLst>
              <a:ext uri="{FF2B5EF4-FFF2-40B4-BE49-F238E27FC236}">
                <a16:creationId xmlns:a16="http://schemas.microsoft.com/office/drawing/2014/main" id="{C50B7191-E6AF-4844-8B79-019327076CD9}"/>
              </a:ext>
            </a:extLst>
          </p:cNvPr>
          <p:cNvSpPr/>
          <p:nvPr/>
        </p:nvSpPr>
        <p:spPr>
          <a:xfrm>
            <a:off x="6589952" y="3429000"/>
            <a:ext cx="1055448" cy="2997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E5B0C41C-4EC0-4DB7-9050-0B1874D44D53}"/>
              </a:ext>
            </a:extLst>
          </p:cNvPr>
          <p:cNvSpPr txBox="1"/>
          <p:nvPr/>
        </p:nvSpPr>
        <p:spPr>
          <a:xfrm>
            <a:off x="6609806" y="1843568"/>
            <a:ext cx="2584433" cy="1384995"/>
          </a:xfrm>
          <a:prstGeom prst="rect">
            <a:avLst/>
          </a:prstGeom>
          <a:noFill/>
        </p:spPr>
        <p:txBody>
          <a:bodyPr wrap="square" rtlCol="0">
            <a:spAutoFit/>
          </a:bodyPr>
          <a:lstStyle/>
          <a:p>
            <a:r>
              <a:rPr lang="fr-FR" sz="2800" dirty="0"/>
              <a:t>Failles transformantes actives</a:t>
            </a:r>
          </a:p>
        </p:txBody>
      </p:sp>
      <p:sp>
        <p:nvSpPr>
          <p:cNvPr id="24" name="ZoneTexte 23">
            <a:extLst>
              <a:ext uri="{FF2B5EF4-FFF2-40B4-BE49-F238E27FC236}">
                <a16:creationId xmlns:a16="http://schemas.microsoft.com/office/drawing/2014/main" id="{F433E8D2-4DEF-4B41-9076-FF0013999334}"/>
              </a:ext>
            </a:extLst>
          </p:cNvPr>
          <p:cNvSpPr txBox="1"/>
          <p:nvPr/>
        </p:nvSpPr>
        <p:spPr>
          <a:xfrm>
            <a:off x="330015" y="6158125"/>
            <a:ext cx="1350050" cy="369332"/>
          </a:xfrm>
          <a:prstGeom prst="rect">
            <a:avLst/>
          </a:prstGeom>
          <a:noFill/>
        </p:spPr>
        <p:txBody>
          <a:bodyPr wrap="none" rtlCol="0">
            <a:spAutoFit/>
          </a:bodyPr>
          <a:lstStyle/>
          <a:p>
            <a:r>
              <a:rPr lang="fr-FR" dirty="0" err="1"/>
              <a:t>Noda</a:t>
            </a:r>
            <a:r>
              <a:rPr lang="fr-FR" dirty="0"/>
              <a:t> (2013)</a:t>
            </a:r>
          </a:p>
        </p:txBody>
      </p:sp>
    </p:spTree>
    <p:extLst>
      <p:ext uri="{BB962C8B-B14F-4D97-AF65-F5344CB8AC3E}">
        <p14:creationId xmlns:p14="http://schemas.microsoft.com/office/powerpoint/2010/main" val="23480231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5" name="ZoneTexte 4">
            <a:extLst>
              <a:ext uri="{FF2B5EF4-FFF2-40B4-BE49-F238E27FC236}">
                <a16:creationId xmlns:a16="http://schemas.microsoft.com/office/drawing/2014/main" id="{60ADFEDD-A1B3-43E8-87F2-2BD302F10B91}"/>
              </a:ext>
            </a:extLst>
          </p:cNvPr>
          <p:cNvSpPr txBox="1"/>
          <p:nvPr/>
        </p:nvSpPr>
        <p:spPr>
          <a:xfrm>
            <a:off x="456720" y="1888758"/>
            <a:ext cx="2520530" cy="1384995"/>
          </a:xfrm>
          <a:prstGeom prst="rect">
            <a:avLst/>
          </a:prstGeom>
          <a:noFill/>
        </p:spPr>
        <p:txBody>
          <a:bodyPr wrap="square" rtlCol="0">
            <a:spAutoFit/>
          </a:bodyPr>
          <a:lstStyle/>
          <a:p>
            <a:r>
              <a:rPr lang="fr-FR" sz="2800" b="1" dirty="0"/>
              <a:t>Exemple de la faille de San Andreas</a:t>
            </a:r>
          </a:p>
        </p:txBody>
      </p:sp>
      <p:sp>
        <p:nvSpPr>
          <p:cNvPr id="6" name="ZoneTexte 5">
            <a:extLst>
              <a:ext uri="{FF2B5EF4-FFF2-40B4-BE49-F238E27FC236}">
                <a16:creationId xmlns:a16="http://schemas.microsoft.com/office/drawing/2014/main" id="{04E3793A-99C3-4E2F-A6D5-4662FF022441}"/>
              </a:ext>
            </a:extLst>
          </p:cNvPr>
          <p:cNvSpPr txBox="1"/>
          <p:nvPr/>
        </p:nvSpPr>
        <p:spPr>
          <a:xfrm>
            <a:off x="456720" y="6413500"/>
            <a:ext cx="3017044" cy="369332"/>
          </a:xfrm>
          <a:prstGeom prst="rect">
            <a:avLst/>
          </a:prstGeom>
          <a:noFill/>
        </p:spPr>
        <p:txBody>
          <a:bodyPr wrap="none" rtlCol="0">
            <a:spAutoFit/>
          </a:bodyPr>
          <a:lstStyle/>
          <a:p>
            <a:r>
              <a:rPr lang="fr-FR" dirty="0"/>
              <a:t>Source: https://www.nps.gov/</a:t>
            </a:r>
          </a:p>
        </p:txBody>
      </p:sp>
      <p:pic>
        <p:nvPicPr>
          <p:cNvPr id="11" name="Image 10">
            <a:extLst>
              <a:ext uri="{FF2B5EF4-FFF2-40B4-BE49-F238E27FC236}">
                <a16:creationId xmlns:a16="http://schemas.microsoft.com/office/drawing/2014/main" id="{D748FBB5-1A73-48DA-AA9A-4AF812233AE6}"/>
              </a:ext>
            </a:extLst>
          </p:cNvPr>
          <p:cNvPicPr>
            <a:picLocks noChangeAspect="1"/>
          </p:cNvPicPr>
          <p:nvPr/>
        </p:nvPicPr>
        <p:blipFill>
          <a:blip r:embed="rId2"/>
          <a:stretch>
            <a:fillRect/>
          </a:stretch>
        </p:blipFill>
        <p:spPr>
          <a:xfrm>
            <a:off x="3792537" y="1534557"/>
            <a:ext cx="5038725" cy="5248275"/>
          </a:xfrm>
          <a:prstGeom prst="rect">
            <a:avLst/>
          </a:prstGeom>
        </p:spPr>
      </p:pic>
    </p:spTree>
    <p:extLst>
      <p:ext uri="{BB962C8B-B14F-4D97-AF65-F5344CB8AC3E}">
        <p14:creationId xmlns:p14="http://schemas.microsoft.com/office/powerpoint/2010/main" val="26637068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4" name="Image 3">
            <a:extLst>
              <a:ext uri="{FF2B5EF4-FFF2-40B4-BE49-F238E27FC236}">
                <a16:creationId xmlns:a16="http://schemas.microsoft.com/office/drawing/2014/main" id="{07F67028-E2E7-4FBA-A317-0689FB1CD8D5}"/>
              </a:ext>
            </a:extLst>
          </p:cNvPr>
          <p:cNvPicPr>
            <a:picLocks noChangeAspect="1"/>
          </p:cNvPicPr>
          <p:nvPr/>
        </p:nvPicPr>
        <p:blipFill>
          <a:blip r:embed="rId2"/>
          <a:stretch>
            <a:fillRect/>
          </a:stretch>
        </p:blipFill>
        <p:spPr>
          <a:xfrm>
            <a:off x="4017328" y="1480535"/>
            <a:ext cx="4785945" cy="5377465"/>
          </a:xfrm>
          <a:prstGeom prst="rect">
            <a:avLst/>
          </a:prstGeom>
        </p:spPr>
      </p:pic>
      <p:sp>
        <p:nvSpPr>
          <p:cNvPr id="6" name="ZoneTexte 5">
            <a:extLst>
              <a:ext uri="{FF2B5EF4-FFF2-40B4-BE49-F238E27FC236}">
                <a16:creationId xmlns:a16="http://schemas.microsoft.com/office/drawing/2014/main" id="{04E3793A-99C3-4E2F-A6D5-4662FF022441}"/>
              </a:ext>
            </a:extLst>
          </p:cNvPr>
          <p:cNvSpPr txBox="1"/>
          <p:nvPr/>
        </p:nvSpPr>
        <p:spPr>
          <a:xfrm>
            <a:off x="456720" y="6413500"/>
            <a:ext cx="3017044" cy="369332"/>
          </a:xfrm>
          <a:prstGeom prst="rect">
            <a:avLst/>
          </a:prstGeom>
          <a:noFill/>
        </p:spPr>
        <p:txBody>
          <a:bodyPr wrap="none" rtlCol="0">
            <a:spAutoFit/>
          </a:bodyPr>
          <a:lstStyle/>
          <a:p>
            <a:r>
              <a:rPr lang="fr-FR" dirty="0"/>
              <a:t>Source: https://www.nps.gov/</a:t>
            </a:r>
          </a:p>
        </p:txBody>
      </p:sp>
      <p:pic>
        <p:nvPicPr>
          <p:cNvPr id="2" name="Image 1">
            <a:extLst>
              <a:ext uri="{FF2B5EF4-FFF2-40B4-BE49-F238E27FC236}">
                <a16:creationId xmlns:a16="http://schemas.microsoft.com/office/drawing/2014/main" id="{D39336F1-025C-46F7-A9F5-E0A8D780CEFA}"/>
              </a:ext>
            </a:extLst>
          </p:cNvPr>
          <p:cNvPicPr>
            <a:picLocks noChangeAspect="1"/>
          </p:cNvPicPr>
          <p:nvPr/>
        </p:nvPicPr>
        <p:blipFill>
          <a:blip r:embed="rId3"/>
          <a:stretch>
            <a:fillRect/>
          </a:stretch>
        </p:blipFill>
        <p:spPr>
          <a:xfrm>
            <a:off x="330015" y="2361167"/>
            <a:ext cx="2975832" cy="4374803"/>
          </a:xfrm>
          <a:prstGeom prst="rect">
            <a:avLst/>
          </a:prstGeom>
        </p:spPr>
      </p:pic>
      <p:sp>
        <p:nvSpPr>
          <p:cNvPr id="5" name="ZoneTexte 4">
            <a:extLst>
              <a:ext uri="{FF2B5EF4-FFF2-40B4-BE49-F238E27FC236}">
                <a16:creationId xmlns:a16="http://schemas.microsoft.com/office/drawing/2014/main" id="{60ADFEDD-A1B3-43E8-87F2-2BD302F10B91}"/>
              </a:ext>
            </a:extLst>
          </p:cNvPr>
          <p:cNvSpPr txBox="1"/>
          <p:nvPr/>
        </p:nvSpPr>
        <p:spPr>
          <a:xfrm>
            <a:off x="475079" y="1591664"/>
            <a:ext cx="2520530" cy="1384995"/>
          </a:xfrm>
          <a:prstGeom prst="rect">
            <a:avLst/>
          </a:prstGeom>
          <a:noFill/>
        </p:spPr>
        <p:txBody>
          <a:bodyPr wrap="square" rtlCol="0">
            <a:spAutoFit/>
          </a:bodyPr>
          <a:lstStyle/>
          <a:p>
            <a:pPr algn="r"/>
            <a:r>
              <a:rPr lang="fr-FR" sz="2800" b="1" dirty="0"/>
              <a:t>Exemple de la faille de San Andreas</a:t>
            </a:r>
          </a:p>
        </p:txBody>
      </p:sp>
      <p:sp>
        <p:nvSpPr>
          <p:cNvPr id="9" name="ZoneTexte 8">
            <a:extLst>
              <a:ext uri="{FF2B5EF4-FFF2-40B4-BE49-F238E27FC236}">
                <a16:creationId xmlns:a16="http://schemas.microsoft.com/office/drawing/2014/main" id="{2145B6A6-BD5E-4988-BFD9-CB95AE52CABE}"/>
              </a:ext>
            </a:extLst>
          </p:cNvPr>
          <p:cNvSpPr txBox="1"/>
          <p:nvPr/>
        </p:nvSpPr>
        <p:spPr>
          <a:xfrm>
            <a:off x="1168201" y="6413500"/>
            <a:ext cx="3017044" cy="369332"/>
          </a:xfrm>
          <a:prstGeom prst="rect">
            <a:avLst/>
          </a:prstGeom>
          <a:noFill/>
        </p:spPr>
        <p:txBody>
          <a:bodyPr wrap="none" rtlCol="0">
            <a:spAutoFit/>
          </a:bodyPr>
          <a:lstStyle/>
          <a:p>
            <a:r>
              <a:rPr lang="fr-FR" dirty="0"/>
              <a:t>Source: https://www.nps.gov/</a:t>
            </a:r>
          </a:p>
        </p:txBody>
      </p:sp>
    </p:spTree>
    <p:extLst>
      <p:ext uri="{BB962C8B-B14F-4D97-AF65-F5344CB8AC3E}">
        <p14:creationId xmlns:p14="http://schemas.microsoft.com/office/powerpoint/2010/main" val="40609166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5" name="ZoneTexte 4">
            <a:extLst>
              <a:ext uri="{FF2B5EF4-FFF2-40B4-BE49-F238E27FC236}">
                <a16:creationId xmlns:a16="http://schemas.microsoft.com/office/drawing/2014/main" id="{60ADFEDD-A1B3-43E8-87F2-2BD302F10B91}"/>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
        <p:nvSpPr>
          <p:cNvPr id="7" name="ZoneTexte 6">
            <a:extLst>
              <a:ext uri="{FF2B5EF4-FFF2-40B4-BE49-F238E27FC236}">
                <a16:creationId xmlns:a16="http://schemas.microsoft.com/office/drawing/2014/main" id="{1020D826-3AF7-4129-B12C-EE6BC41582D1}"/>
              </a:ext>
            </a:extLst>
          </p:cNvPr>
          <p:cNvSpPr txBox="1"/>
          <p:nvPr/>
        </p:nvSpPr>
        <p:spPr>
          <a:xfrm>
            <a:off x="2238640" y="6235400"/>
            <a:ext cx="986167" cy="461665"/>
          </a:xfrm>
          <a:prstGeom prst="rect">
            <a:avLst/>
          </a:prstGeom>
          <a:noFill/>
        </p:spPr>
        <p:txBody>
          <a:bodyPr wrap="none" rtlCol="0">
            <a:spAutoFit/>
          </a:bodyPr>
          <a:lstStyle/>
          <a:p>
            <a:r>
              <a:rPr lang="fr-FR" sz="2400" b="1" dirty="0"/>
              <a:t>80 Ma</a:t>
            </a:r>
          </a:p>
        </p:txBody>
      </p:sp>
      <p:pic>
        <p:nvPicPr>
          <p:cNvPr id="9" name="Image 8">
            <a:extLst>
              <a:ext uri="{FF2B5EF4-FFF2-40B4-BE49-F238E27FC236}">
                <a16:creationId xmlns:a16="http://schemas.microsoft.com/office/drawing/2014/main" id="{3E29D40C-DE1F-437A-9C8A-8F876AB362FB}"/>
              </a:ext>
            </a:extLst>
          </p:cNvPr>
          <p:cNvPicPr>
            <a:picLocks noChangeAspect="1"/>
          </p:cNvPicPr>
          <p:nvPr/>
        </p:nvPicPr>
        <p:blipFill>
          <a:blip r:embed="rId2"/>
          <a:stretch>
            <a:fillRect/>
          </a:stretch>
        </p:blipFill>
        <p:spPr>
          <a:xfrm>
            <a:off x="3421589" y="1693264"/>
            <a:ext cx="5585251" cy="5067301"/>
          </a:xfrm>
          <a:prstGeom prst="rect">
            <a:avLst/>
          </a:prstGeom>
        </p:spPr>
      </p:pic>
      <p:sp>
        <p:nvSpPr>
          <p:cNvPr id="4" name="ZoneTexte 3">
            <a:extLst>
              <a:ext uri="{FF2B5EF4-FFF2-40B4-BE49-F238E27FC236}">
                <a16:creationId xmlns:a16="http://schemas.microsoft.com/office/drawing/2014/main" id="{C9D36F14-0D44-4D1E-B2B9-70DACFCB595D}"/>
              </a:ext>
            </a:extLst>
          </p:cNvPr>
          <p:cNvSpPr txBox="1"/>
          <p:nvPr/>
        </p:nvSpPr>
        <p:spPr>
          <a:xfrm>
            <a:off x="370667" y="3306025"/>
            <a:ext cx="2520530" cy="923330"/>
          </a:xfrm>
          <a:prstGeom prst="rect">
            <a:avLst/>
          </a:prstGeom>
          <a:noFill/>
        </p:spPr>
        <p:txBody>
          <a:bodyPr wrap="square" rtlCol="0">
            <a:spAutoFit/>
          </a:bodyPr>
          <a:lstStyle/>
          <a:p>
            <a:r>
              <a:rPr lang="fr-FR" dirty="0"/>
              <a:t>80 Ma: Initiation rifting au cœur de l’océan</a:t>
            </a:r>
          </a:p>
          <a:p>
            <a:r>
              <a:rPr lang="fr-FR" dirty="0" err="1"/>
              <a:t>Panthalassa</a:t>
            </a:r>
            <a:r>
              <a:rPr lang="fr-FR" dirty="0"/>
              <a:t> </a:t>
            </a:r>
          </a:p>
        </p:txBody>
      </p:sp>
      <p:pic>
        <p:nvPicPr>
          <p:cNvPr id="15362" name="Picture 2" descr="Before the Pacific: finding the lost islands of a Pangea-era ocean | Ars  Technica">
            <a:extLst>
              <a:ext uri="{FF2B5EF4-FFF2-40B4-BE49-F238E27FC236}">
                <a16:creationId xmlns:a16="http://schemas.microsoft.com/office/drawing/2014/main" id="{BA96D1C1-B647-42F6-B473-5E76C9C76E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045" y="4343655"/>
            <a:ext cx="4084828" cy="2435187"/>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E7221AFF-F56E-488F-9DDE-6441636C7A2D}"/>
              </a:ext>
            </a:extLst>
          </p:cNvPr>
          <p:cNvSpPr txBox="1"/>
          <p:nvPr/>
        </p:nvSpPr>
        <p:spPr>
          <a:xfrm>
            <a:off x="247045" y="4990561"/>
            <a:ext cx="1661160" cy="830997"/>
          </a:xfrm>
          <a:prstGeom prst="rect">
            <a:avLst/>
          </a:prstGeom>
          <a:noFill/>
        </p:spPr>
        <p:txBody>
          <a:bodyPr wrap="none" rtlCol="0">
            <a:spAutoFit/>
          </a:bodyPr>
          <a:lstStyle/>
          <a:p>
            <a:r>
              <a:rPr lang="fr-FR" sz="2400" dirty="0">
                <a:solidFill>
                  <a:schemeClr val="bg1"/>
                </a:solidFill>
              </a:rPr>
              <a:t>Océan </a:t>
            </a:r>
          </a:p>
          <a:p>
            <a:r>
              <a:rPr lang="fr-FR" sz="2400" dirty="0" err="1">
                <a:solidFill>
                  <a:schemeClr val="bg1"/>
                </a:solidFill>
              </a:rPr>
              <a:t>Panthalassa</a:t>
            </a:r>
            <a:endParaRPr lang="fr-FR" sz="2400" dirty="0">
              <a:solidFill>
                <a:schemeClr val="bg1"/>
              </a:solidFill>
            </a:endParaRPr>
          </a:p>
        </p:txBody>
      </p:sp>
      <p:sp>
        <p:nvSpPr>
          <p:cNvPr id="12" name="ZoneTexte 11">
            <a:extLst>
              <a:ext uri="{FF2B5EF4-FFF2-40B4-BE49-F238E27FC236}">
                <a16:creationId xmlns:a16="http://schemas.microsoft.com/office/drawing/2014/main" id="{7FC82AEB-00FD-4896-80EB-28AD5A06A32C}"/>
              </a:ext>
            </a:extLst>
          </p:cNvPr>
          <p:cNvSpPr txBox="1"/>
          <p:nvPr/>
        </p:nvSpPr>
        <p:spPr>
          <a:xfrm>
            <a:off x="4572000" y="3429000"/>
            <a:ext cx="1661160" cy="830997"/>
          </a:xfrm>
          <a:prstGeom prst="rect">
            <a:avLst/>
          </a:prstGeom>
          <a:noFill/>
        </p:spPr>
        <p:txBody>
          <a:bodyPr wrap="none" rtlCol="0">
            <a:spAutoFit/>
          </a:bodyPr>
          <a:lstStyle/>
          <a:p>
            <a:r>
              <a:rPr lang="fr-FR" sz="2400" dirty="0">
                <a:solidFill>
                  <a:schemeClr val="bg1"/>
                </a:solidFill>
              </a:rPr>
              <a:t>Océan </a:t>
            </a:r>
          </a:p>
          <a:p>
            <a:r>
              <a:rPr lang="fr-FR" sz="2400" dirty="0" err="1">
                <a:solidFill>
                  <a:schemeClr val="bg1"/>
                </a:solidFill>
              </a:rPr>
              <a:t>Panthalassa</a:t>
            </a:r>
            <a:endParaRPr lang="fr-FR" sz="2400" dirty="0">
              <a:solidFill>
                <a:schemeClr val="bg1"/>
              </a:solidFill>
            </a:endParaRPr>
          </a:p>
        </p:txBody>
      </p:sp>
      <p:sp>
        <p:nvSpPr>
          <p:cNvPr id="13" name="ZoneTexte 12">
            <a:extLst>
              <a:ext uri="{FF2B5EF4-FFF2-40B4-BE49-F238E27FC236}">
                <a16:creationId xmlns:a16="http://schemas.microsoft.com/office/drawing/2014/main" id="{91B94D00-2301-45BE-98B1-9E289E61B7CE}"/>
              </a:ext>
            </a:extLst>
          </p:cNvPr>
          <p:cNvSpPr txBox="1"/>
          <p:nvPr/>
        </p:nvSpPr>
        <p:spPr>
          <a:xfrm>
            <a:off x="7377954" y="1843509"/>
            <a:ext cx="1554853" cy="1569660"/>
          </a:xfrm>
          <a:prstGeom prst="rect">
            <a:avLst/>
          </a:prstGeom>
          <a:noFill/>
        </p:spPr>
        <p:txBody>
          <a:bodyPr wrap="square" rtlCol="0">
            <a:spAutoFit/>
          </a:bodyPr>
          <a:lstStyle/>
          <a:p>
            <a:r>
              <a:rPr lang="fr-FR" sz="2400" dirty="0">
                <a:solidFill>
                  <a:schemeClr val="bg1"/>
                </a:solidFill>
              </a:rPr>
              <a:t>Plaque Nord </a:t>
            </a:r>
            <a:r>
              <a:rPr lang="fr-FR" sz="2400" dirty="0" err="1">
                <a:solidFill>
                  <a:schemeClr val="bg1"/>
                </a:solidFill>
              </a:rPr>
              <a:t>Américiane</a:t>
            </a:r>
            <a:endParaRPr lang="fr-FR" sz="2400" dirty="0">
              <a:solidFill>
                <a:schemeClr val="bg1"/>
              </a:solidFill>
            </a:endParaRPr>
          </a:p>
        </p:txBody>
      </p:sp>
    </p:spTree>
    <p:extLst>
      <p:ext uri="{BB962C8B-B14F-4D97-AF65-F5344CB8AC3E}">
        <p14:creationId xmlns:p14="http://schemas.microsoft.com/office/powerpoint/2010/main" val="3414760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3" name="Image 2">
            <a:extLst>
              <a:ext uri="{FF2B5EF4-FFF2-40B4-BE49-F238E27FC236}">
                <a16:creationId xmlns:a16="http://schemas.microsoft.com/office/drawing/2014/main" id="{3E1B45F9-416C-48C8-9FE3-9BCF2DDCA17F}"/>
              </a:ext>
            </a:extLst>
          </p:cNvPr>
          <p:cNvPicPr>
            <a:picLocks noChangeAspect="1"/>
          </p:cNvPicPr>
          <p:nvPr/>
        </p:nvPicPr>
        <p:blipFill>
          <a:blip r:embed="rId2"/>
          <a:stretch>
            <a:fillRect/>
          </a:stretch>
        </p:blipFill>
        <p:spPr>
          <a:xfrm>
            <a:off x="3472364" y="1693264"/>
            <a:ext cx="5534476" cy="5003801"/>
          </a:xfrm>
          <a:prstGeom prst="rect">
            <a:avLst/>
          </a:prstGeom>
        </p:spPr>
      </p:pic>
      <p:sp>
        <p:nvSpPr>
          <p:cNvPr id="14" name="ZoneTexte 13">
            <a:extLst>
              <a:ext uri="{FF2B5EF4-FFF2-40B4-BE49-F238E27FC236}">
                <a16:creationId xmlns:a16="http://schemas.microsoft.com/office/drawing/2014/main" id="{C941E10A-DEBD-4802-AEE3-DEA93A6624E9}"/>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Tree>
    <p:extLst>
      <p:ext uri="{BB962C8B-B14F-4D97-AF65-F5344CB8AC3E}">
        <p14:creationId xmlns:p14="http://schemas.microsoft.com/office/powerpoint/2010/main" val="5535299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11" name="Image 10">
            <a:extLst>
              <a:ext uri="{FF2B5EF4-FFF2-40B4-BE49-F238E27FC236}">
                <a16:creationId xmlns:a16="http://schemas.microsoft.com/office/drawing/2014/main" id="{6CBF44DB-8F23-4D4C-A5F8-8B3AA27064FE}"/>
              </a:ext>
            </a:extLst>
          </p:cNvPr>
          <p:cNvPicPr>
            <a:picLocks noChangeAspect="1"/>
          </p:cNvPicPr>
          <p:nvPr/>
        </p:nvPicPr>
        <p:blipFill>
          <a:blip r:embed="rId2"/>
          <a:stretch>
            <a:fillRect/>
          </a:stretch>
        </p:blipFill>
        <p:spPr>
          <a:xfrm>
            <a:off x="3472364" y="1693263"/>
            <a:ext cx="5443036" cy="5099781"/>
          </a:xfrm>
          <a:prstGeom prst="rect">
            <a:avLst/>
          </a:prstGeom>
        </p:spPr>
      </p:pic>
      <p:sp>
        <p:nvSpPr>
          <p:cNvPr id="12" name="ZoneTexte 11">
            <a:extLst>
              <a:ext uri="{FF2B5EF4-FFF2-40B4-BE49-F238E27FC236}">
                <a16:creationId xmlns:a16="http://schemas.microsoft.com/office/drawing/2014/main" id="{03C00484-A3E0-48E7-BD5C-5F38A79E1F6D}"/>
              </a:ext>
            </a:extLst>
          </p:cNvPr>
          <p:cNvSpPr txBox="1"/>
          <p:nvPr/>
        </p:nvSpPr>
        <p:spPr>
          <a:xfrm>
            <a:off x="330015" y="3627134"/>
            <a:ext cx="2894792" cy="1477328"/>
          </a:xfrm>
          <a:prstGeom prst="rect">
            <a:avLst/>
          </a:prstGeom>
          <a:noFill/>
        </p:spPr>
        <p:txBody>
          <a:bodyPr wrap="square" rtlCol="0">
            <a:spAutoFit/>
          </a:bodyPr>
          <a:lstStyle/>
          <a:p>
            <a:r>
              <a:rPr lang="fr-FR" dirty="0"/>
              <a:t>Rajeunissement du planché océanique</a:t>
            </a:r>
          </a:p>
          <a:p>
            <a:r>
              <a:rPr lang="fr-FR" dirty="0"/>
              <a:t>et disparition/subduction vers l’ouest du planché de l’océan </a:t>
            </a:r>
            <a:r>
              <a:rPr lang="fr-FR" dirty="0" err="1"/>
              <a:t>Panthalassa</a:t>
            </a:r>
            <a:endParaRPr lang="fr-FR" dirty="0"/>
          </a:p>
        </p:txBody>
      </p:sp>
      <p:sp>
        <p:nvSpPr>
          <p:cNvPr id="13" name="ZoneTexte 12">
            <a:extLst>
              <a:ext uri="{FF2B5EF4-FFF2-40B4-BE49-F238E27FC236}">
                <a16:creationId xmlns:a16="http://schemas.microsoft.com/office/drawing/2014/main" id="{7ABF8EA9-EBC0-480D-A07D-555D0B3FF4F1}"/>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Tree>
    <p:extLst>
      <p:ext uri="{BB962C8B-B14F-4D97-AF65-F5344CB8AC3E}">
        <p14:creationId xmlns:p14="http://schemas.microsoft.com/office/powerpoint/2010/main" val="1677388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7" name="ZoneTexte 6">
            <a:extLst>
              <a:ext uri="{FF2B5EF4-FFF2-40B4-BE49-F238E27FC236}">
                <a16:creationId xmlns:a16="http://schemas.microsoft.com/office/drawing/2014/main" id="{1020D826-3AF7-4129-B12C-EE6BC41582D1}"/>
              </a:ext>
            </a:extLst>
          </p:cNvPr>
          <p:cNvSpPr txBox="1"/>
          <p:nvPr/>
        </p:nvSpPr>
        <p:spPr>
          <a:xfrm>
            <a:off x="2238640" y="6235400"/>
            <a:ext cx="986167" cy="461665"/>
          </a:xfrm>
          <a:prstGeom prst="rect">
            <a:avLst/>
          </a:prstGeom>
          <a:noFill/>
        </p:spPr>
        <p:txBody>
          <a:bodyPr wrap="none" rtlCol="0">
            <a:spAutoFit/>
          </a:bodyPr>
          <a:lstStyle/>
          <a:p>
            <a:r>
              <a:rPr lang="fr-FR" sz="2400" b="1" dirty="0"/>
              <a:t>40 Ma</a:t>
            </a:r>
          </a:p>
        </p:txBody>
      </p:sp>
      <p:pic>
        <p:nvPicPr>
          <p:cNvPr id="11" name="Image 10">
            <a:extLst>
              <a:ext uri="{FF2B5EF4-FFF2-40B4-BE49-F238E27FC236}">
                <a16:creationId xmlns:a16="http://schemas.microsoft.com/office/drawing/2014/main" id="{6CBF44DB-8F23-4D4C-A5F8-8B3AA27064FE}"/>
              </a:ext>
            </a:extLst>
          </p:cNvPr>
          <p:cNvPicPr>
            <a:picLocks noChangeAspect="1"/>
          </p:cNvPicPr>
          <p:nvPr/>
        </p:nvPicPr>
        <p:blipFill>
          <a:blip r:embed="rId2"/>
          <a:stretch>
            <a:fillRect/>
          </a:stretch>
        </p:blipFill>
        <p:spPr>
          <a:xfrm>
            <a:off x="3472364" y="1693263"/>
            <a:ext cx="5443036" cy="5099781"/>
          </a:xfrm>
          <a:prstGeom prst="rect">
            <a:avLst/>
          </a:prstGeom>
        </p:spPr>
      </p:pic>
      <p:pic>
        <p:nvPicPr>
          <p:cNvPr id="2" name="Image 1">
            <a:extLst>
              <a:ext uri="{FF2B5EF4-FFF2-40B4-BE49-F238E27FC236}">
                <a16:creationId xmlns:a16="http://schemas.microsoft.com/office/drawing/2014/main" id="{FBF68042-7CF7-4FCA-B9F1-B3C42A62CFDC}"/>
              </a:ext>
            </a:extLst>
          </p:cNvPr>
          <p:cNvPicPr>
            <a:picLocks noChangeAspect="1"/>
          </p:cNvPicPr>
          <p:nvPr/>
        </p:nvPicPr>
        <p:blipFill>
          <a:blip r:embed="rId3"/>
          <a:stretch>
            <a:fillRect/>
          </a:stretch>
        </p:blipFill>
        <p:spPr>
          <a:xfrm>
            <a:off x="3380924" y="1605036"/>
            <a:ext cx="5534476" cy="5188008"/>
          </a:xfrm>
          <a:prstGeom prst="rect">
            <a:avLst/>
          </a:prstGeom>
        </p:spPr>
      </p:pic>
      <p:sp>
        <p:nvSpPr>
          <p:cNvPr id="9" name="ZoneTexte 8">
            <a:extLst>
              <a:ext uri="{FF2B5EF4-FFF2-40B4-BE49-F238E27FC236}">
                <a16:creationId xmlns:a16="http://schemas.microsoft.com/office/drawing/2014/main" id="{FD007518-AAC1-4074-94A1-1F2409EBA2E2}"/>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Tree>
    <p:extLst>
      <p:ext uri="{BB962C8B-B14F-4D97-AF65-F5344CB8AC3E}">
        <p14:creationId xmlns:p14="http://schemas.microsoft.com/office/powerpoint/2010/main" val="41409912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7" name="ZoneTexte 6">
            <a:extLst>
              <a:ext uri="{FF2B5EF4-FFF2-40B4-BE49-F238E27FC236}">
                <a16:creationId xmlns:a16="http://schemas.microsoft.com/office/drawing/2014/main" id="{1020D826-3AF7-4129-B12C-EE6BC41582D1}"/>
              </a:ext>
            </a:extLst>
          </p:cNvPr>
          <p:cNvSpPr txBox="1"/>
          <p:nvPr/>
        </p:nvSpPr>
        <p:spPr>
          <a:xfrm>
            <a:off x="2238640" y="6235400"/>
            <a:ext cx="830677" cy="461665"/>
          </a:xfrm>
          <a:prstGeom prst="rect">
            <a:avLst/>
          </a:prstGeom>
          <a:noFill/>
        </p:spPr>
        <p:txBody>
          <a:bodyPr wrap="none" rtlCol="0">
            <a:spAutoFit/>
          </a:bodyPr>
          <a:lstStyle/>
          <a:p>
            <a:r>
              <a:rPr lang="fr-FR" sz="2400" b="1" dirty="0"/>
              <a:t>0 Ma</a:t>
            </a:r>
          </a:p>
        </p:txBody>
      </p:sp>
      <p:pic>
        <p:nvPicPr>
          <p:cNvPr id="11" name="Image 10">
            <a:extLst>
              <a:ext uri="{FF2B5EF4-FFF2-40B4-BE49-F238E27FC236}">
                <a16:creationId xmlns:a16="http://schemas.microsoft.com/office/drawing/2014/main" id="{DE2E1E14-7059-4C86-B2B9-27E219F0149F}"/>
              </a:ext>
            </a:extLst>
          </p:cNvPr>
          <p:cNvPicPr>
            <a:picLocks noChangeAspect="1"/>
          </p:cNvPicPr>
          <p:nvPr/>
        </p:nvPicPr>
        <p:blipFill>
          <a:blip r:embed="rId2"/>
          <a:stretch>
            <a:fillRect/>
          </a:stretch>
        </p:blipFill>
        <p:spPr>
          <a:xfrm>
            <a:off x="3380924" y="1605036"/>
            <a:ext cx="5534476" cy="5188116"/>
          </a:xfrm>
          <a:prstGeom prst="rect">
            <a:avLst/>
          </a:prstGeom>
        </p:spPr>
      </p:pic>
      <p:sp>
        <p:nvSpPr>
          <p:cNvPr id="12" name="ZoneTexte 11">
            <a:extLst>
              <a:ext uri="{FF2B5EF4-FFF2-40B4-BE49-F238E27FC236}">
                <a16:creationId xmlns:a16="http://schemas.microsoft.com/office/drawing/2014/main" id="{EDB27E1E-85AA-41A3-83AD-E58069B778C2}"/>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
        <p:nvSpPr>
          <p:cNvPr id="13" name="ZoneTexte 12">
            <a:extLst>
              <a:ext uri="{FF2B5EF4-FFF2-40B4-BE49-F238E27FC236}">
                <a16:creationId xmlns:a16="http://schemas.microsoft.com/office/drawing/2014/main" id="{E6A73D30-E2D4-4745-A2AA-7B352895B9EE}"/>
              </a:ext>
            </a:extLst>
          </p:cNvPr>
          <p:cNvSpPr txBox="1"/>
          <p:nvPr/>
        </p:nvSpPr>
        <p:spPr>
          <a:xfrm>
            <a:off x="330015" y="3627134"/>
            <a:ext cx="2894792" cy="1477328"/>
          </a:xfrm>
          <a:prstGeom prst="rect">
            <a:avLst/>
          </a:prstGeom>
          <a:noFill/>
        </p:spPr>
        <p:txBody>
          <a:bodyPr wrap="square" rtlCol="0">
            <a:spAutoFit/>
          </a:bodyPr>
          <a:lstStyle/>
          <a:p>
            <a:r>
              <a:rPr lang="fr-FR" dirty="0"/>
              <a:t>30 à 0Ma:</a:t>
            </a:r>
          </a:p>
          <a:p>
            <a:r>
              <a:rPr lang="fr-FR" dirty="0"/>
              <a:t>Subduction de la ride sous la plaque Américaine</a:t>
            </a:r>
          </a:p>
          <a:p>
            <a:r>
              <a:rPr lang="fr-FR" dirty="0"/>
              <a:t>=&gt; La faille de San Andreas est crée</a:t>
            </a:r>
          </a:p>
        </p:txBody>
      </p:sp>
    </p:spTree>
    <p:extLst>
      <p:ext uri="{BB962C8B-B14F-4D97-AF65-F5344CB8AC3E}">
        <p14:creationId xmlns:p14="http://schemas.microsoft.com/office/powerpoint/2010/main" val="1656609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a:t>
            </a:r>
            <a:r>
              <a:rPr lang="fr-FR" sz="3600" b="1" u="sng" dirty="0">
                <a:solidFill>
                  <a:srgbClr val="FF0000"/>
                </a:solidFill>
                <a:latin typeface="Arial" panose="020B0604020202020204" pitchFamily="34" charset="0"/>
                <a:cs typeface="Arial" panose="020B0604020202020204" pitchFamily="34" charset="0"/>
              </a:rPr>
              <a:t>remarque</a:t>
            </a:r>
            <a:r>
              <a:rPr lang="fr-FR" sz="3600" b="1" dirty="0">
                <a:latin typeface="Arial" panose="020B0604020202020204" pitchFamily="34" charset="0"/>
                <a:cs typeface="Arial" panose="020B0604020202020204" pitchFamily="34" charset="0"/>
              </a:rPr>
              <a:t> sur l’état de contrainte</a:t>
            </a:r>
          </a:p>
        </p:txBody>
      </p:sp>
      <p:pic>
        <p:nvPicPr>
          <p:cNvPr id="10" name="Image 9">
            <a:extLst>
              <a:ext uri="{FF2B5EF4-FFF2-40B4-BE49-F238E27FC236}">
                <a16:creationId xmlns:a16="http://schemas.microsoft.com/office/drawing/2014/main" id="{28A7AD90-F04B-47C5-B64F-2B7FA94A3D23}"/>
              </a:ext>
            </a:extLst>
          </p:cNvPr>
          <p:cNvPicPr>
            <a:picLocks noChangeAspect="1"/>
          </p:cNvPicPr>
          <p:nvPr/>
        </p:nvPicPr>
        <p:blipFill rotWithShape="1">
          <a:blip r:embed="rId2"/>
          <a:srcRect t="67357" r="24774" b="48"/>
          <a:stretch/>
        </p:blipFill>
        <p:spPr>
          <a:xfrm>
            <a:off x="2185151" y="4626357"/>
            <a:ext cx="5449905" cy="1757665"/>
          </a:xfrm>
          <a:prstGeom prst="rect">
            <a:avLst/>
          </a:prstGeom>
        </p:spPr>
      </p:pic>
      <p:pic>
        <p:nvPicPr>
          <p:cNvPr id="8" name="Image 7">
            <a:extLst>
              <a:ext uri="{FF2B5EF4-FFF2-40B4-BE49-F238E27FC236}">
                <a16:creationId xmlns:a16="http://schemas.microsoft.com/office/drawing/2014/main" id="{E34D6549-5F4E-45B2-8893-3FCA89801892}"/>
              </a:ext>
            </a:extLst>
          </p:cNvPr>
          <p:cNvPicPr>
            <a:picLocks noChangeAspect="1"/>
          </p:cNvPicPr>
          <p:nvPr/>
        </p:nvPicPr>
        <p:blipFill rotWithShape="1">
          <a:blip r:embed="rId2"/>
          <a:srcRect l="-576" t="227" r="25350" b="65412"/>
          <a:stretch/>
        </p:blipFill>
        <p:spPr>
          <a:xfrm>
            <a:off x="4416396" y="2153020"/>
            <a:ext cx="4795560" cy="1630414"/>
          </a:xfrm>
          <a:prstGeom prst="rect">
            <a:avLst/>
          </a:prstGeom>
        </p:spPr>
      </p:pic>
      <p:sp>
        <p:nvSpPr>
          <p:cNvPr id="2" name="ZoneTexte 1">
            <a:extLst>
              <a:ext uri="{FF2B5EF4-FFF2-40B4-BE49-F238E27FC236}">
                <a16:creationId xmlns:a16="http://schemas.microsoft.com/office/drawing/2014/main" id="{2F3F1EF9-C2D0-4A4E-9C49-DC96A0F21C5F}"/>
              </a:ext>
            </a:extLst>
          </p:cNvPr>
          <p:cNvSpPr txBox="1"/>
          <p:nvPr/>
        </p:nvSpPr>
        <p:spPr>
          <a:xfrm>
            <a:off x="1046410" y="1606827"/>
            <a:ext cx="7360989" cy="369332"/>
          </a:xfrm>
          <a:prstGeom prst="rect">
            <a:avLst/>
          </a:prstGeom>
          <a:noFill/>
        </p:spPr>
        <p:txBody>
          <a:bodyPr wrap="none" rtlCol="0">
            <a:spAutoFit/>
          </a:bodyPr>
          <a:lstStyle/>
          <a:p>
            <a:r>
              <a:rPr lang="fr-FR" b="1" dirty="0"/>
              <a:t>Quelle(s) contrainte(s) doit-on changer pour passer d’un système à l’autre ?</a:t>
            </a:r>
          </a:p>
        </p:txBody>
      </p:sp>
      <p:grpSp>
        <p:nvGrpSpPr>
          <p:cNvPr id="4" name="Groupe 3">
            <a:extLst>
              <a:ext uri="{FF2B5EF4-FFF2-40B4-BE49-F238E27FC236}">
                <a16:creationId xmlns:a16="http://schemas.microsoft.com/office/drawing/2014/main" id="{77C1BF08-BA12-4A12-944F-B1C5858083F5}"/>
              </a:ext>
            </a:extLst>
          </p:cNvPr>
          <p:cNvGrpSpPr/>
          <p:nvPr/>
        </p:nvGrpSpPr>
        <p:grpSpPr>
          <a:xfrm>
            <a:off x="0" y="2117931"/>
            <a:ext cx="4340319" cy="1744127"/>
            <a:chOff x="0" y="2117931"/>
            <a:chExt cx="4340319" cy="1744127"/>
          </a:xfrm>
        </p:grpSpPr>
        <p:pic>
          <p:nvPicPr>
            <p:cNvPr id="6" name="Image 5">
              <a:extLst>
                <a:ext uri="{FF2B5EF4-FFF2-40B4-BE49-F238E27FC236}">
                  <a16:creationId xmlns:a16="http://schemas.microsoft.com/office/drawing/2014/main" id="{7269B70D-EDB5-4B7B-B904-3D419A6FD774}"/>
                </a:ext>
              </a:extLst>
            </p:cNvPr>
            <p:cNvPicPr>
              <a:picLocks noChangeAspect="1"/>
            </p:cNvPicPr>
            <p:nvPr/>
          </p:nvPicPr>
          <p:blipFill rotWithShape="1">
            <a:blip r:embed="rId2"/>
            <a:srcRect t="29290" r="24774" b="32745"/>
            <a:stretch/>
          </p:blipFill>
          <p:spPr>
            <a:xfrm>
              <a:off x="0" y="2231643"/>
              <a:ext cx="4340319" cy="1630415"/>
            </a:xfrm>
            <a:prstGeom prst="rect">
              <a:avLst/>
            </a:prstGeom>
          </p:spPr>
        </p:pic>
        <p:sp>
          <p:nvSpPr>
            <p:cNvPr id="3" name="Forme libre : forme 2">
              <a:extLst>
                <a:ext uri="{FF2B5EF4-FFF2-40B4-BE49-F238E27FC236}">
                  <a16:creationId xmlns:a16="http://schemas.microsoft.com/office/drawing/2014/main" id="{8F43B1E7-3BA5-4CF7-B465-C44B33593552}"/>
                </a:ext>
              </a:extLst>
            </p:cNvPr>
            <p:cNvSpPr/>
            <p:nvPr/>
          </p:nvSpPr>
          <p:spPr>
            <a:xfrm>
              <a:off x="2390862" y="2117931"/>
              <a:ext cx="1862794" cy="511728"/>
            </a:xfrm>
            <a:custGeom>
              <a:avLst/>
              <a:gdLst>
                <a:gd name="connsiteX0" fmla="*/ 0 w 1862794"/>
                <a:gd name="connsiteY0" fmla="*/ 58723 h 511728"/>
                <a:gd name="connsiteX1" fmla="*/ 0 w 1862794"/>
                <a:gd name="connsiteY1" fmla="*/ 58723 h 511728"/>
                <a:gd name="connsiteX2" fmla="*/ 75501 w 1862794"/>
                <a:gd name="connsiteY2" fmla="*/ 167780 h 511728"/>
                <a:gd name="connsiteX3" fmla="*/ 125835 w 1862794"/>
                <a:gd name="connsiteY3" fmla="*/ 201336 h 511728"/>
                <a:gd name="connsiteX4" fmla="*/ 159391 w 1862794"/>
                <a:gd name="connsiteY4" fmla="*/ 218114 h 511728"/>
                <a:gd name="connsiteX5" fmla="*/ 192947 w 1862794"/>
                <a:gd name="connsiteY5" fmla="*/ 243281 h 511728"/>
                <a:gd name="connsiteX6" fmla="*/ 243281 w 1862794"/>
                <a:gd name="connsiteY6" fmla="*/ 251670 h 511728"/>
                <a:gd name="connsiteX7" fmla="*/ 268448 w 1862794"/>
                <a:gd name="connsiteY7" fmla="*/ 268447 h 511728"/>
                <a:gd name="connsiteX8" fmla="*/ 310393 w 1862794"/>
                <a:gd name="connsiteY8" fmla="*/ 285225 h 511728"/>
                <a:gd name="connsiteX9" fmla="*/ 385894 w 1862794"/>
                <a:gd name="connsiteY9" fmla="*/ 302003 h 511728"/>
                <a:gd name="connsiteX10" fmla="*/ 629175 w 1862794"/>
                <a:gd name="connsiteY10" fmla="*/ 327170 h 511728"/>
                <a:gd name="connsiteX11" fmla="*/ 671120 w 1862794"/>
                <a:gd name="connsiteY11" fmla="*/ 335559 h 511728"/>
                <a:gd name="connsiteX12" fmla="*/ 738232 w 1862794"/>
                <a:gd name="connsiteY12" fmla="*/ 352337 h 511728"/>
                <a:gd name="connsiteX13" fmla="*/ 914400 w 1862794"/>
                <a:gd name="connsiteY13" fmla="*/ 360726 h 511728"/>
                <a:gd name="connsiteX14" fmla="*/ 989901 w 1862794"/>
                <a:gd name="connsiteY14" fmla="*/ 377504 h 511728"/>
                <a:gd name="connsiteX15" fmla="*/ 1040235 w 1862794"/>
                <a:gd name="connsiteY15" fmla="*/ 394282 h 511728"/>
                <a:gd name="connsiteX16" fmla="*/ 1065402 w 1862794"/>
                <a:gd name="connsiteY16" fmla="*/ 402671 h 511728"/>
                <a:gd name="connsiteX17" fmla="*/ 1082180 w 1862794"/>
                <a:gd name="connsiteY17" fmla="*/ 444616 h 511728"/>
                <a:gd name="connsiteX18" fmla="*/ 1149292 w 1862794"/>
                <a:gd name="connsiteY18" fmla="*/ 469783 h 511728"/>
                <a:gd name="connsiteX19" fmla="*/ 1208015 w 1862794"/>
                <a:gd name="connsiteY19" fmla="*/ 503339 h 511728"/>
                <a:gd name="connsiteX20" fmla="*/ 1291905 w 1862794"/>
                <a:gd name="connsiteY20" fmla="*/ 511728 h 511728"/>
                <a:gd name="connsiteX21" fmla="*/ 1585520 w 1862794"/>
                <a:gd name="connsiteY21" fmla="*/ 503339 h 511728"/>
                <a:gd name="connsiteX22" fmla="*/ 1610687 w 1862794"/>
                <a:gd name="connsiteY22" fmla="*/ 486561 h 511728"/>
                <a:gd name="connsiteX23" fmla="*/ 1635854 w 1862794"/>
                <a:gd name="connsiteY23" fmla="*/ 478172 h 511728"/>
                <a:gd name="connsiteX24" fmla="*/ 1686188 w 1862794"/>
                <a:gd name="connsiteY24" fmla="*/ 427838 h 511728"/>
                <a:gd name="connsiteX25" fmla="*/ 1736522 w 1862794"/>
                <a:gd name="connsiteY25" fmla="*/ 411060 h 511728"/>
                <a:gd name="connsiteX26" fmla="*/ 1761689 w 1862794"/>
                <a:gd name="connsiteY26" fmla="*/ 394282 h 511728"/>
                <a:gd name="connsiteX27" fmla="*/ 1786855 w 1862794"/>
                <a:gd name="connsiteY27" fmla="*/ 385893 h 511728"/>
                <a:gd name="connsiteX28" fmla="*/ 1837189 w 1862794"/>
                <a:gd name="connsiteY28" fmla="*/ 352337 h 511728"/>
                <a:gd name="connsiteX29" fmla="*/ 1845578 w 1862794"/>
                <a:gd name="connsiteY29" fmla="*/ 327170 h 511728"/>
                <a:gd name="connsiteX30" fmla="*/ 1862356 w 1862794"/>
                <a:gd name="connsiteY30" fmla="*/ 302003 h 511728"/>
                <a:gd name="connsiteX31" fmla="*/ 1853967 w 1862794"/>
                <a:gd name="connsiteY31" fmla="*/ 218114 h 511728"/>
                <a:gd name="connsiteX32" fmla="*/ 1795244 w 1862794"/>
                <a:gd name="connsiteY32" fmla="*/ 142613 h 511728"/>
                <a:gd name="connsiteX33" fmla="*/ 1736522 w 1862794"/>
                <a:gd name="connsiteY33" fmla="*/ 117446 h 511728"/>
                <a:gd name="connsiteX34" fmla="*/ 1652632 w 1862794"/>
                <a:gd name="connsiteY34" fmla="*/ 92279 h 511728"/>
                <a:gd name="connsiteX35" fmla="*/ 1593909 w 1862794"/>
                <a:gd name="connsiteY35" fmla="*/ 83890 h 511728"/>
                <a:gd name="connsiteX36" fmla="*/ 1493241 w 1862794"/>
                <a:gd name="connsiteY36" fmla="*/ 67112 h 511728"/>
                <a:gd name="connsiteX37" fmla="*/ 1182848 w 1862794"/>
                <a:gd name="connsiteY37" fmla="*/ 58723 h 511728"/>
                <a:gd name="connsiteX38" fmla="*/ 956345 w 1862794"/>
                <a:gd name="connsiteY38" fmla="*/ 41945 h 511728"/>
                <a:gd name="connsiteX39" fmla="*/ 713065 w 1862794"/>
                <a:gd name="connsiteY39" fmla="*/ 25167 h 511728"/>
                <a:gd name="connsiteX40" fmla="*/ 562063 w 1862794"/>
                <a:gd name="connsiteY40" fmla="*/ 8389 h 511728"/>
                <a:gd name="connsiteX41" fmla="*/ 536896 w 1862794"/>
                <a:gd name="connsiteY41" fmla="*/ 0 h 511728"/>
                <a:gd name="connsiteX42" fmla="*/ 0 w 1862794"/>
                <a:gd name="connsiteY42" fmla="*/ 58723 h 5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862794" h="511728">
                  <a:moveTo>
                    <a:pt x="0" y="58723"/>
                  </a:moveTo>
                  <a:lnTo>
                    <a:pt x="0" y="58723"/>
                  </a:lnTo>
                  <a:cubicBezTo>
                    <a:pt x="25167" y="95075"/>
                    <a:pt x="38713" y="143255"/>
                    <a:pt x="75501" y="167780"/>
                  </a:cubicBezTo>
                  <a:lnTo>
                    <a:pt x="125835" y="201336"/>
                  </a:lnTo>
                  <a:cubicBezTo>
                    <a:pt x="136240" y="208273"/>
                    <a:pt x="148786" y="211486"/>
                    <a:pt x="159391" y="218114"/>
                  </a:cubicBezTo>
                  <a:cubicBezTo>
                    <a:pt x="171247" y="225524"/>
                    <a:pt x="179965" y="238088"/>
                    <a:pt x="192947" y="243281"/>
                  </a:cubicBezTo>
                  <a:cubicBezTo>
                    <a:pt x="208740" y="249598"/>
                    <a:pt x="226503" y="248874"/>
                    <a:pt x="243281" y="251670"/>
                  </a:cubicBezTo>
                  <a:cubicBezTo>
                    <a:pt x="251670" y="257262"/>
                    <a:pt x="259430" y="263938"/>
                    <a:pt x="268448" y="268447"/>
                  </a:cubicBezTo>
                  <a:cubicBezTo>
                    <a:pt x="281917" y="275181"/>
                    <a:pt x="296107" y="280463"/>
                    <a:pt x="310393" y="285225"/>
                  </a:cubicBezTo>
                  <a:cubicBezTo>
                    <a:pt x="328164" y="291149"/>
                    <a:pt x="369272" y="298679"/>
                    <a:pt x="385894" y="302003"/>
                  </a:cubicBezTo>
                  <a:cubicBezTo>
                    <a:pt x="472968" y="360052"/>
                    <a:pt x="391113" y="311811"/>
                    <a:pt x="629175" y="327170"/>
                  </a:cubicBezTo>
                  <a:cubicBezTo>
                    <a:pt x="643404" y="328088"/>
                    <a:pt x="657227" y="332353"/>
                    <a:pt x="671120" y="335559"/>
                  </a:cubicBezTo>
                  <a:cubicBezTo>
                    <a:pt x="693589" y="340744"/>
                    <a:pt x="715199" y="351240"/>
                    <a:pt x="738232" y="352337"/>
                  </a:cubicBezTo>
                  <a:lnTo>
                    <a:pt x="914400" y="360726"/>
                  </a:lnTo>
                  <a:cubicBezTo>
                    <a:pt x="938348" y="365516"/>
                    <a:pt x="966207" y="370396"/>
                    <a:pt x="989901" y="377504"/>
                  </a:cubicBezTo>
                  <a:cubicBezTo>
                    <a:pt x="1006841" y="382586"/>
                    <a:pt x="1023457" y="388689"/>
                    <a:pt x="1040235" y="394282"/>
                  </a:cubicBezTo>
                  <a:lnTo>
                    <a:pt x="1065402" y="402671"/>
                  </a:lnTo>
                  <a:cubicBezTo>
                    <a:pt x="1070995" y="416653"/>
                    <a:pt x="1072380" y="433183"/>
                    <a:pt x="1082180" y="444616"/>
                  </a:cubicBezTo>
                  <a:cubicBezTo>
                    <a:pt x="1094144" y="458574"/>
                    <a:pt x="1133018" y="465715"/>
                    <a:pt x="1149292" y="469783"/>
                  </a:cubicBezTo>
                  <a:cubicBezTo>
                    <a:pt x="1163186" y="479046"/>
                    <a:pt x="1192330" y="499978"/>
                    <a:pt x="1208015" y="503339"/>
                  </a:cubicBezTo>
                  <a:cubicBezTo>
                    <a:pt x="1235494" y="509227"/>
                    <a:pt x="1263942" y="508932"/>
                    <a:pt x="1291905" y="511728"/>
                  </a:cubicBezTo>
                  <a:cubicBezTo>
                    <a:pt x="1389777" y="508932"/>
                    <a:pt x="1487912" y="511045"/>
                    <a:pt x="1585520" y="503339"/>
                  </a:cubicBezTo>
                  <a:cubicBezTo>
                    <a:pt x="1595571" y="502545"/>
                    <a:pt x="1601669" y="491070"/>
                    <a:pt x="1610687" y="486561"/>
                  </a:cubicBezTo>
                  <a:cubicBezTo>
                    <a:pt x="1618596" y="482606"/>
                    <a:pt x="1627945" y="482127"/>
                    <a:pt x="1635854" y="478172"/>
                  </a:cubicBezTo>
                  <a:cubicBezTo>
                    <a:pt x="1725896" y="433151"/>
                    <a:pt x="1581139" y="497871"/>
                    <a:pt x="1686188" y="427838"/>
                  </a:cubicBezTo>
                  <a:cubicBezTo>
                    <a:pt x="1700903" y="418028"/>
                    <a:pt x="1721807" y="420870"/>
                    <a:pt x="1736522" y="411060"/>
                  </a:cubicBezTo>
                  <a:cubicBezTo>
                    <a:pt x="1744911" y="405467"/>
                    <a:pt x="1752671" y="398791"/>
                    <a:pt x="1761689" y="394282"/>
                  </a:cubicBezTo>
                  <a:cubicBezTo>
                    <a:pt x="1769598" y="390327"/>
                    <a:pt x="1779125" y="390187"/>
                    <a:pt x="1786855" y="385893"/>
                  </a:cubicBezTo>
                  <a:cubicBezTo>
                    <a:pt x="1804482" y="376100"/>
                    <a:pt x="1837189" y="352337"/>
                    <a:pt x="1837189" y="352337"/>
                  </a:cubicBezTo>
                  <a:cubicBezTo>
                    <a:pt x="1839985" y="343948"/>
                    <a:pt x="1841623" y="335079"/>
                    <a:pt x="1845578" y="327170"/>
                  </a:cubicBezTo>
                  <a:cubicBezTo>
                    <a:pt x="1850087" y="318152"/>
                    <a:pt x="1861583" y="312056"/>
                    <a:pt x="1862356" y="302003"/>
                  </a:cubicBezTo>
                  <a:cubicBezTo>
                    <a:pt x="1864511" y="273983"/>
                    <a:pt x="1858240" y="245890"/>
                    <a:pt x="1853967" y="218114"/>
                  </a:cubicBezTo>
                  <a:cubicBezTo>
                    <a:pt x="1848815" y="184626"/>
                    <a:pt x="1823011" y="161125"/>
                    <a:pt x="1795244" y="142613"/>
                  </a:cubicBezTo>
                  <a:cubicBezTo>
                    <a:pt x="1755318" y="115994"/>
                    <a:pt x="1785768" y="132220"/>
                    <a:pt x="1736522" y="117446"/>
                  </a:cubicBezTo>
                  <a:cubicBezTo>
                    <a:pt x="1702848" y="107344"/>
                    <a:pt x="1685354" y="98228"/>
                    <a:pt x="1652632" y="92279"/>
                  </a:cubicBezTo>
                  <a:cubicBezTo>
                    <a:pt x="1633178" y="88742"/>
                    <a:pt x="1613363" y="87427"/>
                    <a:pt x="1593909" y="83890"/>
                  </a:cubicBezTo>
                  <a:cubicBezTo>
                    <a:pt x="1534528" y="73094"/>
                    <a:pt x="1579523" y="70947"/>
                    <a:pt x="1493241" y="67112"/>
                  </a:cubicBezTo>
                  <a:cubicBezTo>
                    <a:pt x="1389841" y="62516"/>
                    <a:pt x="1286312" y="61519"/>
                    <a:pt x="1182848" y="58723"/>
                  </a:cubicBezTo>
                  <a:lnTo>
                    <a:pt x="956345" y="41945"/>
                  </a:lnTo>
                  <a:cubicBezTo>
                    <a:pt x="531687" y="14839"/>
                    <a:pt x="948946" y="47632"/>
                    <a:pt x="713065" y="25167"/>
                  </a:cubicBezTo>
                  <a:cubicBezTo>
                    <a:pt x="656779" y="19806"/>
                    <a:pt x="614629" y="20070"/>
                    <a:pt x="562063" y="8389"/>
                  </a:cubicBezTo>
                  <a:cubicBezTo>
                    <a:pt x="553431" y="6471"/>
                    <a:pt x="545285" y="2796"/>
                    <a:pt x="536896" y="0"/>
                  </a:cubicBezTo>
                  <a:cubicBezTo>
                    <a:pt x="2797" y="8478"/>
                    <a:pt x="89483" y="48936"/>
                    <a:pt x="0" y="58723"/>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ZoneTexte 15">
            <a:extLst>
              <a:ext uri="{FF2B5EF4-FFF2-40B4-BE49-F238E27FC236}">
                <a16:creationId xmlns:a16="http://schemas.microsoft.com/office/drawing/2014/main" id="{C92AD044-C135-416B-999B-DB99D9D6084E}"/>
              </a:ext>
            </a:extLst>
          </p:cNvPr>
          <p:cNvSpPr txBox="1"/>
          <p:nvPr/>
        </p:nvSpPr>
        <p:spPr>
          <a:xfrm>
            <a:off x="1939541" y="2024011"/>
            <a:ext cx="1508939" cy="369332"/>
          </a:xfrm>
          <a:prstGeom prst="rect">
            <a:avLst/>
          </a:prstGeom>
          <a:noFill/>
        </p:spPr>
        <p:txBody>
          <a:bodyPr wrap="none" rtlCol="0">
            <a:spAutoFit/>
          </a:bodyPr>
          <a:lstStyle/>
          <a:p>
            <a:r>
              <a:rPr lang="fr-FR" dirty="0"/>
              <a:t>Faille normale</a:t>
            </a:r>
          </a:p>
        </p:txBody>
      </p:sp>
      <p:sp>
        <p:nvSpPr>
          <p:cNvPr id="17" name="ZoneTexte 16">
            <a:extLst>
              <a:ext uri="{FF2B5EF4-FFF2-40B4-BE49-F238E27FC236}">
                <a16:creationId xmlns:a16="http://schemas.microsoft.com/office/drawing/2014/main" id="{59B6972B-FC55-4164-BD3D-F2AD0F86224B}"/>
              </a:ext>
            </a:extLst>
          </p:cNvPr>
          <p:cNvSpPr txBox="1"/>
          <p:nvPr/>
        </p:nvSpPr>
        <p:spPr>
          <a:xfrm>
            <a:off x="5837000" y="1984810"/>
            <a:ext cx="1391471" cy="369332"/>
          </a:xfrm>
          <a:prstGeom prst="rect">
            <a:avLst/>
          </a:prstGeom>
          <a:noFill/>
        </p:spPr>
        <p:txBody>
          <a:bodyPr wrap="none" rtlCol="0">
            <a:spAutoFit/>
          </a:bodyPr>
          <a:lstStyle/>
          <a:p>
            <a:r>
              <a:rPr lang="fr-FR" dirty="0"/>
              <a:t>Faille inverse</a:t>
            </a:r>
          </a:p>
        </p:txBody>
      </p:sp>
      <p:sp>
        <p:nvSpPr>
          <p:cNvPr id="18" name="ZoneTexte 17">
            <a:extLst>
              <a:ext uri="{FF2B5EF4-FFF2-40B4-BE49-F238E27FC236}">
                <a16:creationId xmlns:a16="http://schemas.microsoft.com/office/drawing/2014/main" id="{AD2DFA38-F098-4655-BDDB-23F2E6CE359E}"/>
              </a:ext>
            </a:extLst>
          </p:cNvPr>
          <p:cNvSpPr txBox="1"/>
          <p:nvPr/>
        </p:nvSpPr>
        <p:spPr>
          <a:xfrm>
            <a:off x="4195808" y="6342791"/>
            <a:ext cx="1570238" cy="369332"/>
          </a:xfrm>
          <a:prstGeom prst="rect">
            <a:avLst/>
          </a:prstGeom>
          <a:noFill/>
        </p:spPr>
        <p:txBody>
          <a:bodyPr wrap="none" rtlCol="0">
            <a:spAutoFit/>
          </a:bodyPr>
          <a:lstStyle/>
          <a:p>
            <a:r>
              <a:rPr lang="fr-FR" dirty="0"/>
              <a:t>Décrochement</a:t>
            </a:r>
          </a:p>
        </p:txBody>
      </p:sp>
    </p:spTree>
    <p:extLst>
      <p:ext uri="{BB962C8B-B14F-4D97-AF65-F5344CB8AC3E}">
        <p14:creationId xmlns:p14="http://schemas.microsoft.com/office/powerpoint/2010/main" val="22659439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5" name="ZoneTexte 4">
            <a:extLst>
              <a:ext uri="{FF2B5EF4-FFF2-40B4-BE49-F238E27FC236}">
                <a16:creationId xmlns:a16="http://schemas.microsoft.com/office/drawing/2014/main" id="{60ADFEDD-A1B3-43E8-87F2-2BD302F10B91}"/>
              </a:ext>
            </a:extLst>
          </p:cNvPr>
          <p:cNvSpPr txBox="1"/>
          <p:nvPr/>
        </p:nvSpPr>
        <p:spPr>
          <a:xfrm>
            <a:off x="456720" y="1888758"/>
            <a:ext cx="2520530" cy="1384995"/>
          </a:xfrm>
          <a:prstGeom prst="rect">
            <a:avLst/>
          </a:prstGeom>
          <a:noFill/>
        </p:spPr>
        <p:txBody>
          <a:bodyPr wrap="square" rtlCol="0">
            <a:spAutoFit/>
          </a:bodyPr>
          <a:lstStyle/>
          <a:p>
            <a:r>
              <a:rPr lang="fr-FR" sz="2800" b="1" dirty="0"/>
              <a:t>Exemple de la faille de San Andreas</a:t>
            </a:r>
          </a:p>
        </p:txBody>
      </p:sp>
      <p:sp>
        <p:nvSpPr>
          <p:cNvPr id="7" name="ZoneTexte 6">
            <a:extLst>
              <a:ext uri="{FF2B5EF4-FFF2-40B4-BE49-F238E27FC236}">
                <a16:creationId xmlns:a16="http://schemas.microsoft.com/office/drawing/2014/main" id="{1020D826-3AF7-4129-B12C-EE6BC41582D1}"/>
              </a:ext>
            </a:extLst>
          </p:cNvPr>
          <p:cNvSpPr txBox="1"/>
          <p:nvPr/>
        </p:nvSpPr>
        <p:spPr>
          <a:xfrm>
            <a:off x="2238640" y="6235400"/>
            <a:ext cx="830677" cy="461665"/>
          </a:xfrm>
          <a:prstGeom prst="rect">
            <a:avLst/>
          </a:prstGeom>
          <a:noFill/>
        </p:spPr>
        <p:txBody>
          <a:bodyPr wrap="none" rtlCol="0">
            <a:spAutoFit/>
          </a:bodyPr>
          <a:lstStyle/>
          <a:p>
            <a:r>
              <a:rPr lang="fr-FR" sz="2400" b="1" dirty="0"/>
              <a:t>0 Ma</a:t>
            </a:r>
          </a:p>
        </p:txBody>
      </p:sp>
      <p:pic>
        <p:nvPicPr>
          <p:cNvPr id="9" name="Image 8">
            <a:extLst>
              <a:ext uri="{FF2B5EF4-FFF2-40B4-BE49-F238E27FC236}">
                <a16:creationId xmlns:a16="http://schemas.microsoft.com/office/drawing/2014/main" id="{3E30DDB8-6A1E-4FE8-80FA-C0B09BE2334D}"/>
              </a:ext>
            </a:extLst>
          </p:cNvPr>
          <p:cNvPicPr>
            <a:picLocks noChangeAspect="1"/>
          </p:cNvPicPr>
          <p:nvPr/>
        </p:nvPicPr>
        <p:blipFill>
          <a:blip r:embed="rId2"/>
          <a:stretch>
            <a:fillRect/>
          </a:stretch>
        </p:blipFill>
        <p:spPr>
          <a:xfrm>
            <a:off x="3380924" y="1605036"/>
            <a:ext cx="5534476" cy="5188008"/>
          </a:xfrm>
          <a:prstGeom prst="rect">
            <a:avLst/>
          </a:prstGeom>
        </p:spPr>
      </p:pic>
      <p:pic>
        <p:nvPicPr>
          <p:cNvPr id="3" name="Image 2">
            <a:extLst>
              <a:ext uri="{FF2B5EF4-FFF2-40B4-BE49-F238E27FC236}">
                <a16:creationId xmlns:a16="http://schemas.microsoft.com/office/drawing/2014/main" id="{1D278E45-7650-4E74-A328-82DD2FB4787A}"/>
              </a:ext>
            </a:extLst>
          </p:cNvPr>
          <p:cNvPicPr>
            <a:picLocks noChangeAspect="1"/>
          </p:cNvPicPr>
          <p:nvPr/>
        </p:nvPicPr>
        <p:blipFill>
          <a:blip r:embed="rId3"/>
          <a:stretch>
            <a:fillRect/>
          </a:stretch>
        </p:blipFill>
        <p:spPr>
          <a:xfrm>
            <a:off x="3380924" y="1605036"/>
            <a:ext cx="5534476" cy="5188116"/>
          </a:xfrm>
          <a:prstGeom prst="rect">
            <a:avLst/>
          </a:prstGeom>
        </p:spPr>
      </p:pic>
      <p:pic>
        <p:nvPicPr>
          <p:cNvPr id="2" name="Image 1">
            <a:extLst>
              <a:ext uri="{FF2B5EF4-FFF2-40B4-BE49-F238E27FC236}">
                <a16:creationId xmlns:a16="http://schemas.microsoft.com/office/drawing/2014/main" id="{37AB9450-C041-410D-825D-3686DC85075B}"/>
              </a:ext>
            </a:extLst>
          </p:cNvPr>
          <p:cNvPicPr>
            <a:picLocks noChangeAspect="1"/>
          </p:cNvPicPr>
          <p:nvPr/>
        </p:nvPicPr>
        <p:blipFill>
          <a:blip r:embed="rId4"/>
          <a:stretch>
            <a:fillRect/>
          </a:stretch>
        </p:blipFill>
        <p:spPr>
          <a:xfrm>
            <a:off x="3380925" y="1605037"/>
            <a:ext cx="5538930" cy="5201380"/>
          </a:xfrm>
          <a:prstGeom prst="rect">
            <a:avLst/>
          </a:prstGeom>
        </p:spPr>
      </p:pic>
      <p:sp>
        <p:nvSpPr>
          <p:cNvPr id="12" name="ZoneTexte 11">
            <a:extLst>
              <a:ext uri="{FF2B5EF4-FFF2-40B4-BE49-F238E27FC236}">
                <a16:creationId xmlns:a16="http://schemas.microsoft.com/office/drawing/2014/main" id="{140742D1-BA7F-43E0-91F0-4341F75D9532}"/>
              </a:ext>
            </a:extLst>
          </p:cNvPr>
          <p:cNvSpPr txBox="1"/>
          <p:nvPr/>
        </p:nvSpPr>
        <p:spPr>
          <a:xfrm>
            <a:off x="330015" y="3627134"/>
            <a:ext cx="2894792" cy="1477328"/>
          </a:xfrm>
          <a:prstGeom prst="rect">
            <a:avLst/>
          </a:prstGeom>
          <a:noFill/>
        </p:spPr>
        <p:txBody>
          <a:bodyPr wrap="square" rtlCol="0">
            <a:spAutoFit/>
          </a:bodyPr>
          <a:lstStyle/>
          <a:p>
            <a:r>
              <a:rPr lang="fr-FR" dirty="0"/>
              <a:t>30 à 0Ma:</a:t>
            </a:r>
          </a:p>
          <a:p>
            <a:r>
              <a:rPr lang="fr-FR" dirty="0"/>
              <a:t>Subduction de la ride sous la plaque Américaine</a:t>
            </a:r>
          </a:p>
          <a:p>
            <a:r>
              <a:rPr lang="fr-FR" dirty="0"/>
              <a:t>=&gt; La faille de San Andreas est crée</a:t>
            </a:r>
          </a:p>
        </p:txBody>
      </p:sp>
    </p:spTree>
    <p:extLst>
      <p:ext uri="{BB962C8B-B14F-4D97-AF65-F5344CB8AC3E}">
        <p14:creationId xmlns:p14="http://schemas.microsoft.com/office/powerpoint/2010/main" val="1310605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12" name="ZoneTexte 11">
            <a:extLst>
              <a:ext uri="{FF2B5EF4-FFF2-40B4-BE49-F238E27FC236}">
                <a16:creationId xmlns:a16="http://schemas.microsoft.com/office/drawing/2014/main" id="{EDB27E1E-85AA-41A3-83AD-E58069B778C2}"/>
              </a:ext>
            </a:extLst>
          </p:cNvPr>
          <p:cNvSpPr txBox="1"/>
          <p:nvPr/>
        </p:nvSpPr>
        <p:spPr>
          <a:xfrm>
            <a:off x="211193" y="1781955"/>
            <a:ext cx="2520530" cy="954107"/>
          </a:xfrm>
          <a:prstGeom prst="rect">
            <a:avLst/>
          </a:prstGeom>
          <a:noFill/>
        </p:spPr>
        <p:txBody>
          <a:bodyPr wrap="square" rtlCol="0">
            <a:spAutoFit/>
          </a:bodyPr>
          <a:lstStyle/>
          <a:p>
            <a:r>
              <a:rPr lang="fr-FR" sz="2800" b="1" dirty="0"/>
              <a:t>Un peu d’histoire</a:t>
            </a:r>
          </a:p>
        </p:txBody>
      </p:sp>
      <p:sp>
        <p:nvSpPr>
          <p:cNvPr id="13" name="ZoneTexte 12">
            <a:extLst>
              <a:ext uri="{FF2B5EF4-FFF2-40B4-BE49-F238E27FC236}">
                <a16:creationId xmlns:a16="http://schemas.microsoft.com/office/drawing/2014/main" id="{E6A73D30-E2D4-4745-A2AA-7B352895B9EE}"/>
              </a:ext>
            </a:extLst>
          </p:cNvPr>
          <p:cNvSpPr txBox="1"/>
          <p:nvPr/>
        </p:nvSpPr>
        <p:spPr>
          <a:xfrm>
            <a:off x="3124604" y="1950750"/>
            <a:ext cx="5808203" cy="923330"/>
          </a:xfrm>
          <a:prstGeom prst="rect">
            <a:avLst/>
          </a:prstGeom>
          <a:noFill/>
        </p:spPr>
        <p:txBody>
          <a:bodyPr wrap="square" rtlCol="0">
            <a:spAutoFit/>
          </a:bodyPr>
          <a:lstStyle/>
          <a:p>
            <a:r>
              <a:rPr lang="fr-FR" dirty="0"/>
              <a:t>30 à 0Ma:</a:t>
            </a:r>
          </a:p>
          <a:p>
            <a:r>
              <a:rPr lang="fr-FR" dirty="0"/>
              <a:t>Subduction de la ride sous la plaque Américaine</a:t>
            </a:r>
          </a:p>
          <a:p>
            <a:r>
              <a:rPr lang="fr-FR" dirty="0"/>
              <a:t>=&gt; La faille de San Andreas est crée</a:t>
            </a:r>
          </a:p>
        </p:txBody>
      </p:sp>
      <p:pic>
        <p:nvPicPr>
          <p:cNvPr id="4" name="san_andreas">
            <a:hlinkClick r:id="" action="ppaction://media"/>
            <a:extLst>
              <a:ext uri="{FF2B5EF4-FFF2-40B4-BE49-F238E27FC236}">
                <a16:creationId xmlns:a16="http://schemas.microsoft.com/office/drawing/2014/main" id="{527F218F-BE29-4BD0-B45E-686EF744CF5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47500" t="47531" r="19722" b="34198"/>
          <a:stretch/>
        </p:blipFill>
        <p:spPr>
          <a:xfrm>
            <a:off x="0" y="3233166"/>
            <a:ext cx="9211122" cy="2888233"/>
          </a:xfrm>
          <a:prstGeom prst="rect">
            <a:avLst/>
          </a:prstGeom>
        </p:spPr>
      </p:pic>
      <p:sp>
        <p:nvSpPr>
          <p:cNvPr id="2" name="ZoneTexte 1">
            <a:extLst>
              <a:ext uri="{FF2B5EF4-FFF2-40B4-BE49-F238E27FC236}">
                <a16:creationId xmlns:a16="http://schemas.microsoft.com/office/drawing/2014/main" id="{9A6904DB-9FB7-40CC-83E9-9D65A9D03C62}"/>
              </a:ext>
            </a:extLst>
          </p:cNvPr>
          <p:cNvSpPr txBox="1"/>
          <p:nvPr/>
        </p:nvSpPr>
        <p:spPr>
          <a:xfrm>
            <a:off x="6257128" y="5713624"/>
            <a:ext cx="2673937" cy="369332"/>
          </a:xfrm>
          <a:prstGeom prst="rect">
            <a:avLst/>
          </a:prstGeom>
          <a:noFill/>
        </p:spPr>
        <p:txBody>
          <a:bodyPr wrap="none" rtlCol="0">
            <a:spAutoFit/>
          </a:bodyPr>
          <a:lstStyle/>
          <a:p>
            <a:r>
              <a:rPr lang="fr-FR" dirty="0"/>
              <a:t>Animation: Haakon </a:t>
            </a:r>
            <a:r>
              <a:rPr lang="fr-FR" dirty="0" err="1"/>
              <a:t>Fossen</a:t>
            </a:r>
            <a:endParaRPr lang="fr-FR" dirty="0"/>
          </a:p>
        </p:txBody>
      </p:sp>
    </p:spTree>
    <p:extLst>
      <p:ext uri="{BB962C8B-B14F-4D97-AF65-F5344CB8AC3E}">
        <p14:creationId xmlns:p14="http://schemas.microsoft.com/office/powerpoint/2010/main" val="62907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5" name="ZoneTexte 4">
            <a:extLst>
              <a:ext uri="{FF2B5EF4-FFF2-40B4-BE49-F238E27FC236}">
                <a16:creationId xmlns:a16="http://schemas.microsoft.com/office/drawing/2014/main" id="{60ADFEDD-A1B3-43E8-87F2-2BD302F10B91}"/>
              </a:ext>
            </a:extLst>
          </p:cNvPr>
          <p:cNvSpPr txBox="1"/>
          <p:nvPr/>
        </p:nvSpPr>
        <p:spPr>
          <a:xfrm>
            <a:off x="456720" y="1888758"/>
            <a:ext cx="2520530" cy="1384995"/>
          </a:xfrm>
          <a:prstGeom prst="rect">
            <a:avLst/>
          </a:prstGeom>
          <a:noFill/>
        </p:spPr>
        <p:txBody>
          <a:bodyPr wrap="square" rtlCol="0">
            <a:spAutoFit/>
          </a:bodyPr>
          <a:lstStyle/>
          <a:p>
            <a:r>
              <a:rPr lang="fr-FR" sz="2800" b="1" dirty="0"/>
              <a:t>Exemple de la faille de San Andreas</a:t>
            </a:r>
          </a:p>
        </p:txBody>
      </p:sp>
      <p:sp>
        <p:nvSpPr>
          <p:cNvPr id="7" name="ZoneTexte 6">
            <a:extLst>
              <a:ext uri="{FF2B5EF4-FFF2-40B4-BE49-F238E27FC236}">
                <a16:creationId xmlns:a16="http://schemas.microsoft.com/office/drawing/2014/main" id="{1020D826-3AF7-4129-B12C-EE6BC41582D1}"/>
              </a:ext>
            </a:extLst>
          </p:cNvPr>
          <p:cNvSpPr txBox="1"/>
          <p:nvPr/>
        </p:nvSpPr>
        <p:spPr>
          <a:xfrm>
            <a:off x="2238640" y="6235400"/>
            <a:ext cx="830677" cy="461665"/>
          </a:xfrm>
          <a:prstGeom prst="rect">
            <a:avLst/>
          </a:prstGeom>
          <a:noFill/>
        </p:spPr>
        <p:txBody>
          <a:bodyPr wrap="none" rtlCol="0">
            <a:spAutoFit/>
          </a:bodyPr>
          <a:lstStyle/>
          <a:p>
            <a:r>
              <a:rPr lang="fr-FR" sz="2400" b="1" dirty="0"/>
              <a:t>0 Ma</a:t>
            </a:r>
          </a:p>
        </p:txBody>
      </p:sp>
      <p:pic>
        <p:nvPicPr>
          <p:cNvPr id="9" name="Image 8">
            <a:extLst>
              <a:ext uri="{FF2B5EF4-FFF2-40B4-BE49-F238E27FC236}">
                <a16:creationId xmlns:a16="http://schemas.microsoft.com/office/drawing/2014/main" id="{3E30DDB8-6A1E-4FE8-80FA-C0B09BE2334D}"/>
              </a:ext>
            </a:extLst>
          </p:cNvPr>
          <p:cNvPicPr>
            <a:picLocks noChangeAspect="1"/>
          </p:cNvPicPr>
          <p:nvPr/>
        </p:nvPicPr>
        <p:blipFill>
          <a:blip r:embed="rId2"/>
          <a:stretch>
            <a:fillRect/>
          </a:stretch>
        </p:blipFill>
        <p:spPr>
          <a:xfrm>
            <a:off x="3380924" y="1605036"/>
            <a:ext cx="5534476" cy="5188008"/>
          </a:xfrm>
          <a:prstGeom prst="rect">
            <a:avLst/>
          </a:prstGeom>
        </p:spPr>
      </p:pic>
      <p:pic>
        <p:nvPicPr>
          <p:cNvPr id="3" name="Image 2">
            <a:extLst>
              <a:ext uri="{FF2B5EF4-FFF2-40B4-BE49-F238E27FC236}">
                <a16:creationId xmlns:a16="http://schemas.microsoft.com/office/drawing/2014/main" id="{1D278E45-7650-4E74-A328-82DD2FB4787A}"/>
              </a:ext>
            </a:extLst>
          </p:cNvPr>
          <p:cNvPicPr>
            <a:picLocks noChangeAspect="1"/>
          </p:cNvPicPr>
          <p:nvPr/>
        </p:nvPicPr>
        <p:blipFill>
          <a:blip r:embed="rId3"/>
          <a:stretch>
            <a:fillRect/>
          </a:stretch>
        </p:blipFill>
        <p:spPr>
          <a:xfrm>
            <a:off x="3380924" y="1605036"/>
            <a:ext cx="5534476" cy="5188116"/>
          </a:xfrm>
          <a:prstGeom prst="rect">
            <a:avLst/>
          </a:prstGeom>
        </p:spPr>
      </p:pic>
      <p:pic>
        <p:nvPicPr>
          <p:cNvPr id="2" name="Image 1">
            <a:extLst>
              <a:ext uri="{FF2B5EF4-FFF2-40B4-BE49-F238E27FC236}">
                <a16:creationId xmlns:a16="http://schemas.microsoft.com/office/drawing/2014/main" id="{37AB9450-C041-410D-825D-3686DC85075B}"/>
              </a:ext>
            </a:extLst>
          </p:cNvPr>
          <p:cNvPicPr>
            <a:picLocks noChangeAspect="1"/>
          </p:cNvPicPr>
          <p:nvPr/>
        </p:nvPicPr>
        <p:blipFill>
          <a:blip r:embed="rId4"/>
          <a:stretch>
            <a:fillRect/>
          </a:stretch>
        </p:blipFill>
        <p:spPr>
          <a:xfrm>
            <a:off x="3380925" y="1605037"/>
            <a:ext cx="5538930" cy="5201380"/>
          </a:xfrm>
          <a:prstGeom prst="rect">
            <a:avLst/>
          </a:prstGeom>
        </p:spPr>
      </p:pic>
      <p:pic>
        <p:nvPicPr>
          <p:cNvPr id="11" name="Picture 4" descr="La faille de San Andreas en Californie">
            <a:extLst>
              <a:ext uri="{FF2B5EF4-FFF2-40B4-BE49-F238E27FC236}">
                <a16:creationId xmlns:a16="http://schemas.microsoft.com/office/drawing/2014/main" id="{D193AA0B-904B-4181-9A2F-B574C5CA17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35545"/>
          <a:stretch/>
        </p:blipFill>
        <p:spPr bwMode="auto">
          <a:xfrm>
            <a:off x="-402671" y="0"/>
            <a:ext cx="95466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6135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19458" name="Picture 2" descr="The San Andreas Fault - IX. Earthquakes Along the Fault">
            <a:extLst>
              <a:ext uri="{FF2B5EF4-FFF2-40B4-BE49-F238E27FC236}">
                <a16:creationId xmlns:a16="http://schemas.microsoft.com/office/drawing/2014/main" id="{42954480-A363-40E9-8DE1-91B571E17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7075" y="1628395"/>
            <a:ext cx="3996925" cy="5036126"/>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descr="Photos of the 1906 San Francisco Earthquake - The Atlantic">
            <a:extLst>
              <a:ext uri="{FF2B5EF4-FFF2-40B4-BE49-F238E27FC236}">
                <a16:creationId xmlns:a16="http://schemas.microsoft.com/office/drawing/2014/main" id="{A54E1F92-A4C9-4F16-B13E-CB7EA6180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76958"/>
            <a:ext cx="5043372" cy="355049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0ADFEDD-A1B3-43E8-87F2-2BD302F10B91}"/>
              </a:ext>
            </a:extLst>
          </p:cNvPr>
          <p:cNvSpPr txBox="1"/>
          <p:nvPr/>
        </p:nvSpPr>
        <p:spPr>
          <a:xfrm>
            <a:off x="2115487" y="1583128"/>
            <a:ext cx="5540348" cy="954107"/>
          </a:xfrm>
          <a:prstGeom prst="rect">
            <a:avLst/>
          </a:prstGeom>
          <a:noFill/>
        </p:spPr>
        <p:txBody>
          <a:bodyPr wrap="square" rtlCol="0">
            <a:spAutoFit/>
          </a:bodyPr>
          <a:lstStyle/>
          <a:p>
            <a:pPr algn="ctr"/>
            <a:r>
              <a:rPr lang="fr-FR" sz="2800" b="1" dirty="0"/>
              <a:t>Le séisme de San Francisco de  1906 (</a:t>
            </a:r>
            <a:r>
              <a:rPr lang="fr-FR" sz="2800" b="1" dirty="0" err="1"/>
              <a:t>Mw</a:t>
            </a:r>
            <a:r>
              <a:rPr lang="fr-FR" sz="2800" b="1" dirty="0"/>
              <a:t> 7.9, 3000 morts) </a:t>
            </a:r>
          </a:p>
        </p:txBody>
      </p:sp>
    </p:spTree>
    <p:extLst>
      <p:ext uri="{BB962C8B-B14F-4D97-AF65-F5344CB8AC3E}">
        <p14:creationId xmlns:p14="http://schemas.microsoft.com/office/powerpoint/2010/main" val="10026307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24578" name="Picture 2" descr="1906 San Francisco earthquake: Old photos offer new glimpses of devastation  - SFChronicle.com">
            <a:extLst>
              <a:ext uri="{FF2B5EF4-FFF2-40B4-BE49-F238E27FC236}">
                <a16:creationId xmlns:a16="http://schemas.microsoft.com/office/drawing/2014/main" id="{BF0B9C29-DBB2-4113-BDC2-DCF03231D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757" y="1591664"/>
            <a:ext cx="7194835" cy="494644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D7E67BB-3B18-439F-BFCD-A9DB413AA3BA}"/>
              </a:ext>
            </a:extLst>
          </p:cNvPr>
          <p:cNvSpPr txBox="1"/>
          <p:nvPr/>
        </p:nvSpPr>
        <p:spPr>
          <a:xfrm>
            <a:off x="2115487" y="1583128"/>
            <a:ext cx="5540348" cy="954107"/>
          </a:xfrm>
          <a:prstGeom prst="rect">
            <a:avLst/>
          </a:prstGeom>
          <a:noFill/>
        </p:spPr>
        <p:txBody>
          <a:bodyPr wrap="square" rtlCol="0">
            <a:spAutoFit/>
          </a:bodyPr>
          <a:lstStyle/>
          <a:p>
            <a:pPr algn="ctr"/>
            <a:r>
              <a:rPr lang="fr-FR" sz="2800" b="1" dirty="0"/>
              <a:t>Le séisme de San Francisco de  1906 (</a:t>
            </a:r>
            <a:r>
              <a:rPr lang="fr-FR" sz="2800" b="1" dirty="0" err="1"/>
              <a:t>Mw</a:t>
            </a:r>
            <a:r>
              <a:rPr lang="fr-FR" sz="2800" b="1" dirty="0"/>
              <a:t> 7.9, 3000 morts) </a:t>
            </a:r>
          </a:p>
        </p:txBody>
      </p:sp>
    </p:spTree>
    <p:extLst>
      <p:ext uri="{BB962C8B-B14F-4D97-AF65-F5344CB8AC3E}">
        <p14:creationId xmlns:p14="http://schemas.microsoft.com/office/powerpoint/2010/main" val="26454760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pic>
        <p:nvPicPr>
          <p:cNvPr id="24580" name="Picture 4">
            <a:extLst>
              <a:ext uri="{FF2B5EF4-FFF2-40B4-BE49-F238E27FC236}">
                <a16:creationId xmlns:a16="http://schemas.microsoft.com/office/drawing/2014/main" id="{99AB91FA-A92B-4FD3-BBEB-36D67E9E2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571776"/>
            <a:ext cx="3556481" cy="528622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8DA48C75-F6B2-49C0-B24A-D96E962F48CC}"/>
              </a:ext>
            </a:extLst>
          </p:cNvPr>
          <p:cNvSpPr txBox="1"/>
          <p:nvPr/>
        </p:nvSpPr>
        <p:spPr>
          <a:xfrm>
            <a:off x="4698255" y="1845291"/>
            <a:ext cx="3989025" cy="2677656"/>
          </a:xfrm>
          <a:prstGeom prst="rect">
            <a:avLst/>
          </a:prstGeom>
          <a:noFill/>
        </p:spPr>
        <p:txBody>
          <a:bodyPr wrap="square" rtlCol="0">
            <a:spAutoFit/>
          </a:bodyPr>
          <a:lstStyle/>
          <a:p>
            <a:r>
              <a:rPr lang="fr-FR" sz="2800" dirty="0"/>
              <a:t>Le prochain séisme attendu est dans la région de Los Angeles !</a:t>
            </a:r>
          </a:p>
          <a:p>
            <a:endParaRPr lang="fr-FR" sz="2800" dirty="0"/>
          </a:p>
          <a:p>
            <a:r>
              <a:rPr lang="fr-FR" sz="2800" dirty="0"/>
              <a:t>Ce séisme a déjà un nom: « The big one »</a:t>
            </a:r>
          </a:p>
        </p:txBody>
      </p:sp>
      <p:sp>
        <p:nvSpPr>
          <p:cNvPr id="3" name="ZoneTexte 2">
            <a:extLst>
              <a:ext uri="{FF2B5EF4-FFF2-40B4-BE49-F238E27FC236}">
                <a16:creationId xmlns:a16="http://schemas.microsoft.com/office/drawing/2014/main" id="{E38EB623-62E7-4611-BDAB-CD2C5715BF5A}"/>
              </a:ext>
            </a:extLst>
          </p:cNvPr>
          <p:cNvSpPr txBox="1"/>
          <p:nvPr/>
        </p:nvSpPr>
        <p:spPr>
          <a:xfrm>
            <a:off x="4013201" y="5391364"/>
            <a:ext cx="4940299" cy="1200329"/>
          </a:xfrm>
          <a:prstGeom prst="rect">
            <a:avLst/>
          </a:prstGeom>
          <a:noFill/>
        </p:spPr>
        <p:txBody>
          <a:bodyPr wrap="square" rtlCol="0">
            <a:spAutoFit/>
          </a:bodyPr>
          <a:lstStyle/>
          <a:p>
            <a:r>
              <a:rPr lang="fr-FR" dirty="0"/>
              <a:t>A voir si vous avez du temps à perdre ou besoin de mettre vos neurones sur off après un TD de </a:t>
            </a:r>
            <a:r>
              <a:rPr lang="fr-FR" dirty="0" err="1"/>
              <a:t>carto</a:t>
            </a:r>
            <a:r>
              <a:rPr lang="fr-FR" dirty="0"/>
              <a:t> (par ex…)….ou si vous aimez terriblement Dwayne Johnson…</a:t>
            </a:r>
          </a:p>
        </p:txBody>
      </p:sp>
    </p:spTree>
    <p:extLst>
      <p:ext uri="{BB962C8B-B14F-4D97-AF65-F5344CB8AC3E}">
        <p14:creationId xmlns:p14="http://schemas.microsoft.com/office/powerpoint/2010/main" val="39212165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3251680" cy="1754326"/>
          </a:xfrm>
          <a:prstGeom prst="rect">
            <a:avLst/>
          </a:prstGeom>
          <a:noFill/>
        </p:spPr>
        <p:txBody>
          <a:bodyPr wrap="square" rtlCol="0">
            <a:spAutoFit/>
          </a:bodyPr>
          <a:lstStyle/>
          <a:p>
            <a:r>
              <a:rPr lang="fr-FR" sz="3600" b="1" dirty="0">
                <a:solidFill>
                  <a:srgbClr val="FF0000"/>
                </a:solidFill>
              </a:rPr>
              <a:t>Les failles transformantes continentales</a:t>
            </a:r>
          </a:p>
        </p:txBody>
      </p:sp>
      <p:sp>
        <p:nvSpPr>
          <p:cNvPr id="7" name="ZoneTexte 6">
            <a:extLst>
              <a:ext uri="{FF2B5EF4-FFF2-40B4-BE49-F238E27FC236}">
                <a16:creationId xmlns:a16="http://schemas.microsoft.com/office/drawing/2014/main" id="{4A5ABE36-1663-4FA1-A38B-37EE9C3BE0D6}"/>
              </a:ext>
            </a:extLst>
          </p:cNvPr>
          <p:cNvSpPr txBox="1"/>
          <p:nvPr/>
        </p:nvSpPr>
        <p:spPr>
          <a:xfrm>
            <a:off x="526765" y="3429000"/>
            <a:ext cx="2057880" cy="2246769"/>
          </a:xfrm>
          <a:prstGeom prst="rect">
            <a:avLst/>
          </a:prstGeom>
          <a:noFill/>
        </p:spPr>
        <p:txBody>
          <a:bodyPr wrap="square" rtlCol="0">
            <a:spAutoFit/>
          </a:bodyPr>
          <a:lstStyle/>
          <a:p>
            <a:r>
              <a:rPr lang="fr-FR" sz="2800" b="1" dirty="0"/>
              <a:t>Autre exemple: la faille Alpine en Nouvelle Zélande</a:t>
            </a:r>
          </a:p>
        </p:txBody>
      </p:sp>
      <p:sp>
        <p:nvSpPr>
          <p:cNvPr id="2" name="ZoneTexte 1">
            <a:extLst>
              <a:ext uri="{FF2B5EF4-FFF2-40B4-BE49-F238E27FC236}">
                <a16:creationId xmlns:a16="http://schemas.microsoft.com/office/drawing/2014/main" id="{2E218319-6AA6-4941-BB41-291444D49D14}"/>
              </a:ext>
            </a:extLst>
          </p:cNvPr>
          <p:cNvSpPr txBox="1"/>
          <p:nvPr/>
        </p:nvSpPr>
        <p:spPr>
          <a:xfrm>
            <a:off x="3821113" y="6456700"/>
            <a:ext cx="2864823" cy="276999"/>
          </a:xfrm>
          <a:prstGeom prst="rect">
            <a:avLst/>
          </a:prstGeom>
          <a:noFill/>
        </p:spPr>
        <p:txBody>
          <a:bodyPr wrap="none" rtlCol="0">
            <a:spAutoFit/>
          </a:bodyPr>
          <a:lstStyle/>
          <a:p>
            <a:r>
              <a:rPr lang="fr-FR" sz="1200" dirty="0"/>
              <a:t>https://mapscaping.com/blogs/geo-candy/</a:t>
            </a:r>
          </a:p>
        </p:txBody>
      </p:sp>
      <p:pic>
        <p:nvPicPr>
          <p:cNvPr id="34818" name="Picture 2" descr="New Zealand’s Hidden Truths: Using Maps and Topography to Understand the Landscape.">
            <a:extLst>
              <a:ext uri="{FF2B5EF4-FFF2-40B4-BE49-F238E27FC236}">
                <a16:creationId xmlns:a16="http://schemas.microsoft.com/office/drawing/2014/main" id="{AEF82707-1816-428E-8B0E-18D16A6B3D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4230" y="124301"/>
            <a:ext cx="5279810" cy="660939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98D4362D-FFDC-4DE8-B588-98B22250EAF8}"/>
              </a:ext>
            </a:extLst>
          </p:cNvPr>
          <p:cNvSpPr txBox="1"/>
          <p:nvPr/>
        </p:nvSpPr>
        <p:spPr>
          <a:xfrm>
            <a:off x="5878513" y="6179701"/>
            <a:ext cx="2864823" cy="276999"/>
          </a:xfrm>
          <a:prstGeom prst="rect">
            <a:avLst/>
          </a:prstGeom>
          <a:noFill/>
        </p:spPr>
        <p:txBody>
          <a:bodyPr wrap="none" rtlCol="0">
            <a:spAutoFit/>
          </a:bodyPr>
          <a:lstStyle/>
          <a:p>
            <a:r>
              <a:rPr lang="fr-FR" sz="1200" dirty="0"/>
              <a:t>https://mapscaping.com/blogs/geo-candy/</a:t>
            </a:r>
          </a:p>
        </p:txBody>
      </p:sp>
    </p:spTree>
    <p:extLst>
      <p:ext uri="{BB962C8B-B14F-4D97-AF65-F5344CB8AC3E}">
        <p14:creationId xmlns:p14="http://schemas.microsoft.com/office/powerpoint/2010/main" val="3727208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8B075B1-F373-4200-A7A1-AE521D32ED4E}"/>
              </a:ext>
            </a:extLst>
          </p:cNvPr>
          <p:cNvPicPr>
            <a:picLocks noChangeAspect="1"/>
          </p:cNvPicPr>
          <p:nvPr/>
        </p:nvPicPr>
        <p:blipFill rotWithShape="1">
          <a:blip r:embed="rId2"/>
          <a:srcRect l="66528" t="18286" b="12213"/>
          <a:stretch/>
        </p:blipFill>
        <p:spPr>
          <a:xfrm rot="4309058" flipH="1">
            <a:off x="305179" y="3745428"/>
            <a:ext cx="2599038" cy="2862620"/>
          </a:xfrm>
          <a:prstGeom prst="rect">
            <a:avLst/>
          </a:prstGeom>
        </p:spPr>
      </p:pic>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7" name="ZoneTexte 6">
            <a:extLst>
              <a:ext uri="{FF2B5EF4-FFF2-40B4-BE49-F238E27FC236}">
                <a16:creationId xmlns:a16="http://schemas.microsoft.com/office/drawing/2014/main" id="{4A5ABE36-1663-4FA1-A38B-37EE9C3BE0D6}"/>
              </a:ext>
            </a:extLst>
          </p:cNvPr>
          <p:cNvSpPr txBox="1"/>
          <p:nvPr/>
        </p:nvSpPr>
        <p:spPr>
          <a:xfrm>
            <a:off x="456720" y="1634419"/>
            <a:ext cx="2057880" cy="2246769"/>
          </a:xfrm>
          <a:prstGeom prst="rect">
            <a:avLst/>
          </a:prstGeom>
          <a:noFill/>
        </p:spPr>
        <p:txBody>
          <a:bodyPr wrap="square" rtlCol="0">
            <a:spAutoFit/>
          </a:bodyPr>
          <a:lstStyle/>
          <a:p>
            <a:r>
              <a:rPr lang="fr-FR" sz="2800" b="1" dirty="0"/>
              <a:t>Autre exemple: la faille Alpine en Nouvelle Zélande</a:t>
            </a:r>
          </a:p>
        </p:txBody>
      </p:sp>
      <p:pic>
        <p:nvPicPr>
          <p:cNvPr id="27652" name="Picture 4" descr="The South Island of New Zealand">
            <a:extLst>
              <a:ext uri="{FF2B5EF4-FFF2-40B4-BE49-F238E27FC236}">
                <a16:creationId xmlns:a16="http://schemas.microsoft.com/office/drawing/2014/main" id="{D09FC127-29A3-4C64-BC1A-29CE035F8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982" y="1634419"/>
            <a:ext cx="5771829" cy="522358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E218319-6AA6-4941-BB41-291444D49D14}"/>
              </a:ext>
            </a:extLst>
          </p:cNvPr>
          <p:cNvSpPr txBox="1"/>
          <p:nvPr/>
        </p:nvSpPr>
        <p:spPr>
          <a:xfrm>
            <a:off x="5362807" y="6581001"/>
            <a:ext cx="2864823" cy="276999"/>
          </a:xfrm>
          <a:prstGeom prst="rect">
            <a:avLst/>
          </a:prstGeom>
          <a:noFill/>
        </p:spPr>
        <p:txBody>
          <a:bodyPr wrap="none" rtlCol="0">
            <a:spAutoFit/>
          </a:bodyPr>
          <a:lstStyle/>
          <a:p>
            <a:r>
              <a:rPr lang="fr-FR" sz="1200" dirty="0"/>
              <a:t>https://mapscaping.com/blogs/geo-candy/</a:t>
            </a:r>
          </a:p>
        </p:txBody>
      </p:sp>
      <p:sp>
        <p:nvSpPr>
          <p:cNvPr id="3" name="ZoneTexte 2">
            <a:extLst>
              <a:ext uri="{FF2B5EF4-FFF2-40B4-BE49-F238E27FC236}">
                <a16:creationId xmlns:a16="http://schemas.microsoft.com/office/drawing/2014/main" id="{39EA7844-2141-4C63-B2CD-BC7AE8EAB93E}"/>
              </a:ext>
            </a:extLst>
          </p:cNvPr>
          <p:cNvSpPr txBox="1"/>
          <p:nvPr/>
        </p:nvSpPr>
        <p:spPr>
          <a:xfrm>
            <a:off x="6629400" y="3984464"/>
            <a:ext cx="2514600" cy="1938992"/>
          </a:xfrm>
          <a:prstGeom prst="rect">
            <a:avLst/>
          </a:prstGeom>
          <a:noFill/>
        </p:spPr>
        <p:txBody>
          <a:bodyPr wrap="square" rtlCol="0">
            <a:spAutoFit/>
          </a:bodyPr>
          <a:lstStyle/>
          <a:p>
            <a:r>
              <a:rPr lang="fr-FR" sz="4000" dirty="0"/>
              <a:t>Dextre ou sénestre ???</a:t>
            </a:r>
          </a:p>
        </p:txBody>
      </p:sp>
      <p:sp>
        <p:nvSpPr>
          <p:cNvPr id="4" name="Rectangle 3">
            <a:extLst>
              <a:ext uri="{FF2B5EF4-FFF2-40B4-BE49-F238E27FC236}">
                <a16:creationId xmlns:a16="http://schemas.microsoft.com/office/drawing/2014/main" id="{1BA94CC3-209E-4FD7-9833-6F6FAC93D16E}"/>
              </a:ext>
            </a:extLst>
          </p:cNvPr>
          <p:cNvSpPr/>
          <p:nvPr/>
        </p:nvSpPr>
        <p:spPr>
          <a:xfrm>
            <a:off x="1358900" y="5308600"/>
            <a:ext cx="716928" cy="4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1FE93C2-4969-4EB3-A072-D09776FC5091}"/>
              </a:ext>
            </a:extLst>
          </p:cNvPr>
          <p:cNvSpPr txBox="1"/>
          <p:nvPr/>
        </p:nvSpPr>
        <p:spPr>
          <a:xfrm>
            <a:off x="1404111" y="5223581"/>
            <a:ext cx="716928" cy="707886"/>
          </a:xfrm>
          <a:prstGeom prst="rect">
            <a:avLst/>
          </a:prstGeom>
          <a:noFill/>
        </p:spPr>
        <p:txBody>
          <a:bodyPr wrap="square" rtlCol="0">
            <a:spAutoFit/>
          </a:bodyPr>
          <a:lstStyle/>
          <a:p>
            <a:r>
              <a:rPr lang="fr-FR" sz="4000" dirty="0"/>
              <a:t>??</a:t>
            </a:r>
          </a:p>
        </p:txBody>
      </p:sp>
      <p:sp>
        <p:nvSpPr>
          <p:cNvPr id="6" name="ZoneTexte 5">
            <a:extLst>
              <a:ext uri="{FF2B5EF4-FFF2-40B4-BE49-F238E27FC236}">
                <a16:creationId xmlns:a16="http://schemas.microsoft.com/office/drawing/2014/main" id="{4D49EAE6-3312-4487-A9C8-0FC88DDB2685}"/>
              </a:ext>
            </a:extLst>
          </p:cNvPr>
          <p:cNvSpPr txBox="1"/>
          <p:nvPr/>
        </p:nvSpPr>
        <p:spPr>
          <a:xfrm>
            <a:off x="438321" y="3863544"/>
            <a:ext cx="2332754" cy="646331"/>
          </a:xfrm>
          <a:prstGeom prst="rect">
            <a:avLst/>
          </a:prstGeom>
          <a:noFill/>
        </p:spPr>
        <p:txBody>
          <a:bodyPr wrap="none" rtlCol="0">
            <a:spAutoFit/>
          </a:bodyPr>
          <a:lstStyle/>
          <a:p>
            <a:r>
              <a:rPr lang="fr-FR" sz="3600" dirty="0"/>
              <a:t>Fosse-fosse</a:t>
            </a:r>
          </a:p>
        </p:txBody>
      </p:sp>
    </p:spTree>
    <p:extLst>
      <p:ext uri="{BB962C8B-B14F-4D97-AF65-F5344CB8AC3E}">
        <p14:creationId xmlns:p14="http://schemas.microsoft.com/office/powerpoint/2010/main" val="34077216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8B075B1-F373-4200-A7A1-AE521D32ED4E}"/>
              </a:ext>
            </a:extLst>
          </p:cNvPr>
          <p:cNvPicPr>
            <a:picLocks noChangeAspect="1"/>
          </p:cNvPicPr>
          <p:nvPr/>
        </p:nvPicPr>
        <p:blipFill rotWithShape="1">
          <a:blip r:embed="rId2"/>
          <a:srcRect l="66528" t="18286" b="12213"/>
          <a:stretch/>
        </p:blipFill>
        <p:spPr>
          <a:xfrm rot="4309058" flipH="1">
            <a:off x="305179" y="3745428"/>
            <a:ext cx="2599038" cy="2862620"/>
          </a:xfrm>
          <a:prstGeom prst="rect">
            <a:avLst/>
          </a:prstGeom>
        </p:spPr>
      </p:pic>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0" name="ZoneTexte 9">
            <a:extLst>
              <a:ext uri="{FF2B5EF4-FFF2-40B4-BE49-F238E27FC236}">
                <a16:creationId xmlns:a16="http://schemas.microsoft.com/office/drawing/2014/main" id="{B3F78872-B102-4D66-A16C-1A3A5A4C04D9}"/>
              </a:ext>
            </a:extLst>
          </p:cNvPr>
          <p:cNvSpPr txBox="1"/>
          <p:nvPr/>
        </p:nvSpPr>
        <p:spPr>
          <a:xfrm>
            <a:off x="456720" y="945333"/>
            <a:ext cx="7770910" cy="646331"/>
          </a:xfrm>
          <a:prstGeom prst="rect">
            <a:avLst/>
          </a:prstGeom>
          <a:noFill/>
        </p:spPr>
        <p:txBody>
          <a:bodyPr wrap="none" rtlCol="0">
            <a:spAutoFit/>
          </a:bodyPr>
          <a:lstStyle/>
          <a:p>
            <a:r>
              <a:rPr lang="fr-FR" sz="3600" b="1" dirty="0">
                <a:solidFill>
                  <a:srgbClr val="FF0000"/>
                </a:solidFill>
              </a:rPr>
              <a:t>Les failles transformantes continentales</a:t>
            </a:r>
          </a:p>
        </p:txBody>
      </p:sp>
      <p:sp>
        <p:nvSpPr>
          <p:cNvPr id="7" name="ZoneTexte 6">
            <a:extLst>
              <a:ext uri="{FF2B5EF4-FFF2-40B4-BE49-F238E27FC236}">
                <a16:creationId xmlns:a16="http://schemas.microsoft.com/office/drawing/2014/main" id="{4A5ABE36-1663-4FA1-A38B-37EE9C3BE0D6}"/>
              </a:ext>
            </a:extLst>
          </p:cNvPr>
          <p:cNvSpPr txBox="1"/>
          <p:nvPr/>
        </p:nvSpPr>
        <p:spPr>
          <a:xfrm>
            <a:off x="456720" y="1634419"/>
            <a:ext cx="2057880" cy="2246769"/>
          </a:xfrm>
          <a:prstGeom prst="rect">
            <a:avLst/>
          </a:prstGeom>
          <a:noFill/>
        </p:spPr>
        <p:txBody>
          <a:bodyPr wrap="square" rtlCol="0">
            <a:spAutoFit/>
          </a:bodyPr>
          <a:lstStyle/>
          <a:p>
            <a:r>
              <a:rPr lang="fr-FR" sz="2800" b="1" dirty="0"/>
              <a:t>Autre exemple: la faille Alpine en Nouvelle Zélande</a:t>
            </a:r>
          </a:p>
        </p:txBody>
      </p:sp>
      <p:pic>
        <p:nvPicPr>
          <p:cNvPr id="27652" name="Picture 4" descr="The South Island of New Zealand">
            <a:extLst>
              <a:ext uri="{FF2B5EF4-FFF2-40B4-BE49-F238E27FC236}">
                <a16:creationId xmlns:a16="http://schemas.microsoft.com/office/drawing/2014/main" id="{D09FC127-29A3-4C64-BC1A-29CE035F88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7982" y="1634419"/>
            <a:ext cx="5771829" cy="5223581"/>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E218319-6AA6-4941-BB41-291444D49D14}"/>
              </a:ext>
            </a:extLst>
          </p:cNvPr>
          <p:cNvSpPr txBox="1"/>
          <p:nvPr/>
        </p:nvSpPr>
        <p:spPr>
          <a:xfrm>
            <a:off x="5362807" y="6581001"/>
            <a:ext cx="2864823" cy="276999"/>
          </a:xfrm>
          <a:prstGeom prst="rect">
            <a:avLst/>
          </a:prstGeom>
          <a:noFill/>
        </p:spPr>
        <p:txBody>
          <a:bodyPr wrap="none" rtlCol="0">
            <a:spAutoFit/>
          </a:bodyPr>
          <a:lstStyle/>
          <a:p>
            <a:r>
              <a:rPr lang="fr-FR" sz="1200" dirty="0"/>
              <a:t>https://mapscaping.com/blogs/geo-candy/</a:t>
            </a:r>
          </a:p>
        </p:txBody>
      </p:sp>
      <p:sp>
        <p:nvSpPr>
          <p:cNvPr id="3" name="ZoneTexte 2">
            <a:extLst>
              <a:ext uri="{FF2B5EF4-FFF2-40B4-BE49-F238E27FC236}">
                <a16:creationId xmlns:a16="http://schemas.microsoft.com/office/drawing/2014/main" id="{39EA7844-2141-4C63-B2CD-BC7AE8EAB93E}"/>
              </a:ext>
            </a:extLst>
          </p:cNvPr>
          <p:cNvSpPr txBox="1"/>
          <p:nvPr/>
        </p:nvSpPr>
        <p:spPr>
          <a:xfrm>
            <a:off x="6629400" y="3984464"/>
            <a:ext cx="2514600" cy="1938992"/>
          </a:xfrm>
          <a:prstGeom prst="rect">
            <a:avLst/>
          </a:prstGeom>
          <a:noFill/>
        </p:spPr>
        <p:txBody>
          <a:bodyPr wrap="square" rtlCol="0">
            <a:spAutoFit/>
          </a:bodyPr>
          <a:lstStyle/>
          <a:p>
            <a:r>
              <a:rPr lang="fr-FR" sz="4000" dirty="0">
                <a:solidFill>
                  <a:srgbClr val="FF0000"/>
                </a:solidFill>
              </a:rPr>
              <a:t>Dextre</a:t>
            </a:r>
            <a:r>
              <a:rPr lang="fr-FR" sz="4000" dirty="0"/>
              <a:t> </a:t>
            </a:r>
            <a:r>
              <a:rPr lang="fr-FR" sz="4000" strike="sngStrike" dirty="0"/>
              <a:t>ou sénestre ???</a:t>
            </a:r>
          </a:p>
        </p:txBody>
      </p:sp>
      <p:cxnSp>
        <p:nvCxnSpPr>
          <p:cNvPr id="5" name="Connecteur droit avec flèche 4">
            <a:extLst>
              <a:ext uri="{FF2B5EF4-FFF2-40B4-BE49-F238E27FC236}">
                <a16:creationId xmlns:a16="http://schemas.microsoft.com/office/drawing/2014/main" id="{E575BF85-9E92-4B5E-9AB3-B32739ACE60B}"/>
              </a:ext>
            </a:extLst>
          </p:cNvPr>
          <p:cNvCxnSpPr/>
          <p:nvPr/>
        </p:nvCxnSpPr>
        <p:spPr>
          <a:xfrm flipV="1">
            <a:off x="3987800" y="4876800"/>
            <a:ext cx="584200" cy="34678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a:extLst>
              <a:ext uri="{FF2B5EF4-FFF2-40B4-BE49-F238E27FC236}">
                <a16:creationId xmlns:a16="http://schemas.microsoft.com/office/drawing/2014/main" id="{6669324C-1DEB-4EDA-8D72-D57522CD7B2A}"/>
              </a:ext>
            </a:extLst>
          </p:cNvPr>
          <p:cNvCxnSpPr>
            <a:cxnSpLocks/>
          </p:cNvCxnSpPr>
          <p:nvPr/>
        </p:nvCxnSpPr>
        <p:spPr>
          <a:xfrm flipH="1">
            <a:off x="3631236" y="5462027"/>
            <a:ext cx="490127" cy="41909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BB1E132E-B50A-4822-82C0-66725796D570}"/>
              </a:ext>
            </a:extLst>
          </p:cNvPr>
          <p:cNvSpPr txBox="1"/>
          <p:nvPr/>
        </p:nvSpPr>
        <p:spPr>
          <a:xfrm>
            <a:off x="438321" y="3863544"/>
            <a:ext cx="2332754" cy="646331"/>
          </a:xfrm>
          <a:prstGeom prst="rect">
            <a:avLst/>
          </a:prstGeom>
          <a:noFill/>
        </p:spPr>
        <p:txBody>
          <a:bodyPr wrap="none" rtlCol="0">
            <a:spAutoFit/>
          </a:bodyPr>
          <a:lstStyle/>
          <a:p>
            <a:r>
              <a:rPr lang="fr-FR" sz="3600" dirty="0"/>
              <a:t>Fosse-fosse</a:t>
            </a:r>
          </a:p>
        </p:txBody>
      </p:sp>
    </p:spTree>
    <p:extLst>
      <p:ext uri="{BB962C8B-B14F-4D97-AF65-F5344CB8AC3E}">
        <p14:creationId xmlns:p14="http://schemas.microsoft.com/office/powerpoint/2010/main" val="894398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7" name="ZoneTexte 6">
            <a:extLst>
              <a:ext uri="{FF2B5EF4-FFF2-40B4-BE49-F238E27FC236}">
                <a16:creationId xmlns:a16="http://schemas.microsoft.com/office/drawing/2014/main" id="{4A5ABE36-1663-4FA1-A38B-37EE9C3BE0D6}"/>
              </a:ext>
            </a:extLst>
          </p:cNvPr>
          <p:cNvSpPr txBox="1"/>
          <p:nvPr/>
        </p:nvSpPr>
        <p:spPr>
          <a:xfrm>
            <a:off x="456720" y="1683234"/>
            <a:ext cx="8382480" cy="523220"/>
          </a:xfrm>
          <a:prstGeom prst="rect">
            <a:avLst/>
          </a:prstGeom>
          <a:noFill/>
        </p:spPr>
        <p:txBody>
          <a:bodyPr wrap="square" rtlCol="0">
            <a:spAutoFit/>
          </a:bodyPr>
          <a:lstStyle/>
          <a:p>
            <a:r>
              <a:rPr lang="fr-FR" sz="2800" b="1" dirty="0"/>
              <a:t>Autre exemple: la faille Alpine en Nouvelle Zélande</a:t>
            </a:r>
          </a:p>
        </p:txBody>
      </p:sp>
      <p:pic>
        <p:nvPicPr>
          <p:cNvPr id="27650" name="Picture 2" descr="GNS Science">
            <a:extLst>
              <a:ext uri="{FF2B5EF4-FFF2-40B4-BE49-F238E27FC236}">
                <a16:creationId xmlns:a16="http://schemas.microsoft.com/office/drawing/2014/main" id="{CDE93DA9-1D95-4F89-BB20-B61A9D7EF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5264"/>
            <a:ext cx="9144000" cy="514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2192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a:t>
            </a:r>
            <a:r>
              <a:rPr lang="fr-FR" sz="3600" b="1" u="sng" dirty="0">
                <a:solidFill>
                  <a:srgbClr val="FF0000"/>
                </a:solidFill>
                <a:latin typeface="Arial" panose="020B0604020202020204" pitchFamily="34" charset="0"/>
                <a:cs typeface="Arial" panose="020B0604020202020204" pitchFamily="34" charset="0"/>
              </a:rPr>
              <a:t>remarque</a:t>
            </a:r>
            <a:r>
              <a:rPr lang="fr-FR" sz="3600" b="1" dirty="0">
                <a:latin typeface="Arial" panose="020B0604020202020204" pitchFamily="34" charset="0"/>
                <a:cs typeface="Arial" panose="020B0604020202020204" pitchFamily="34" charset="0"/>
              </a:rPr>
              <a:t> sur l’état de contrainte</a:t>
            </a:r>
          </a:p>
        </p:txBody>
      </p:sp>
      <p:pic>
        <p:nvPicPr>
          <p:cNvPr id="10" name="Image 9">
            <a:extLst>
              <a:ext uri="{FF2B5EF4-FFF2-40B4-BE49-F238E27FC236}">
                <a16:creationId xmlns:a16="http://schemas.microsoft.com/office/drawing/2014/main" id="{28A7AD90-F04B-47C5-B64F-2B7FA94A3D23}"/>
              </a:ext>
            </a:extLst>
          </p:cNvPr>
          <p:cNvPicPr>
            <a:picLocks noChangeAspect="1"/>
          </p:cNvPicPr>
          <p:nvPr/>
        </p:nvPicPr>
        <p:blipFill rotWithShape="1">
          <a:blip r:embed="rId2"/>
          <a:srcRect t="67357" r="73307" b="48"/>
          <a:stretch/>
        </p:blipFill>
        <p:spPr>
          <a:xfrm>
            <a:off x="3653951" y="4640014"/>
            <a:ext cx="2183049" cy="1984168"/>
          </a:xfrm>
          <a:prstGeom prst="rect">
            <a:avLst/>
          </a:prstGeom>
        </p:spPr>
      </p:pic>
      <p:pic>
        <p:nvPicPr>
          <p:cNvPr id="8" name="Image 7">
            <a:extLst>
              <a:ext uri="{FF2B5EF4-FFF2-40B4-BE49-F238E27FC236}">
                <a16:creationId xmlns:a16="http://schemas.microsoft.com/office/drawing/2014/main" id="{E34D6549-5F4E-45B2-8893-3FCA89801892}"/>
              </a:ext>
            </a:extLst>
          </p:cNvPr>
          <p:cNvPicPr>
            <a:picLocks noChangeAspect="1"/>
          </p:cNvPicPr>
          <p:nvPr/>
        </p:nvPicPr>
        <p:blipFill rotWithShape="1">
          <a:blip r:embed="rId2"/>
          <a:srcRect l="-576" t="227" r="68000" b="65412"/>
          <a:stretch/>
        </p:blipFill>
        <p:spPr>
          <a:xfrm>
            <a:off x="5389519" y="2245789"/>
            <a:ext cx="2418611" cy="1898863"/>
          </a:xfrm>
          <a:prstGeom prst="rect">
            <a:avLst/>
          </a:prstGeom>
        </p:spPr>
      </p:pic>
      <p:sp>
        <p:nvSpPr>
          <p:cNvPr id="2" name="ZoneTexte 1">
            <a:extLst>
              <a:ext uri="{FF2B5EF4-FFF2-40B4-BE49-F238E27FC236}">
                <a16:creationId xmlns:a16="http://schemas.microsoft.com/office/drawing/2014/main" id="{2F3F1EF9-C2D0-4A4E-9C49-DC96A0F21C5F}"/>
              </a:ext>
            </a:extLst>
          </p:cNvPr>
          <p:cNvSpPr txBox="1"/>
          <p:nvPr/>
        </p:nvSpPr>
        <p:spPr>
          <a:xfrm>
            <a:off x="1046410" y="1606827"/>
            <a:ext cx="7360989" cy="369332"/>
          </a:xfrm>
          <a:prstGeom prst="rect">
            <a:avLst/>
          </a:prstGeom>
          <a:noFill/>
        </p:spPr>
        <p:txBody>
          <a:bodyPr wrap="none" rtlCol="0">
            <a:spAutoFit/>
          </a:bodyPr>
          <a:lstStyle/>
          <a:p>
            <a:r>
              <a:rPr lang="fr-FR" b="1" dirty="0"/>
              <a:t>Quelle(s) contrainte(s) doit-on changer pour passer d’un système à l’autre ?</a:t>
            </a:r>
          </a:p>
        </p:txBody>
      </p:sp>
      <p:pic>
        <p:nvPicPr>
          <p:cNvPr id="6" name="Image 5">
            <a:extLst>
              <a:ext uri="{FF2B5EF4-FFF2-40B4-BE49-F238E27FC236}">
                <a16:creationId xmlns:a16="http://schemas.microsoft.com/office/drawing/2014/main" id="{7269B70D-EDB5-4B7B-B904-3D419A6FD774}"/>
              </a:ext>
            </a:extLst>
          </p:cNvPr>
          <p:cNvPicPr>
            <a:picLocks noChangeAspect="1"/>
          </p:cNvPicPr>
          <p:nvPr/>
        </p:nvPicPr>
        <p:blipFill rotWithShape="1">
          <a:blip r:embed="rId2"/>
          <a:srcRect t="29290" r="70775" b="32745"/>
          <a:stretch/>
        </p:blipFill>
        <p:spPr>
          <a:xfrm>
            <a:off x="1674149" y="2353555"/>
            <a:ext cx="1979802" cy="1914318"/>
          </a:xfrm>
          <a:prstGeom prst="rect">
            <a:avLst/>
          </a:prstGeom>
        </p:spPr>
      </p:pic>
      <p:cxnSp>
        <p:nvCxnSpPr>
          <p:cNvPr id="9" name="Connecteur droit avec flèche 8">
            <a:extLst>
              <a:ext uri="{FF2B5EF4-FFF2-40B4-BE49-F238E27FC236}">
                <a16:creationId xmlns:a16="http://schemas.microsoft.com/office/drawing/2014/main" id="{275CB425-5C91-44E1-BF47-9BD75672B99D}"/>
              </a:ext>
            </a:extLst>
          </p:cNvPr>
          <p:cNvCxnSpPr/>
          <p:nvPr/>
        </p:nvCxnSpPr>
        <p:spPr>
          <a:xfrm>
            <a:off x="3173189" y="4430195"/>
            <a:ext cx="480762" cy="57045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FFE80529-C8E3-453A-9424-C67C17F31853}"/>
              </a:ext>
            </a:extLst>
          </p:cNvPr>
          <p:cNvSpPr txBox="1"/>
          <p:nvPr/>
        </p:nvSpPr>
        <p:spPr>
          <a:xfrm>
            <a:off x="2496973" y="4604842"/>
            <a:ext cx="611065" cy="646331"/>
          </a:xfrm>
          <a:prstGeom prst="rect">
            <a:avLst/>
          </a:prstGeom>
          <a:noFill/>
        </p:spPr>
        <p:txBody>
          <a:bodyPr wrap="none" rtlCol="0">
            <a:spAutoFit/>
          </a:bodyPr>
          <a:lstStyle/>
          <a:p>
            <a:r>
              <a:rPr lang="fr-FR" sz="3600" b="1" dirty="0">
                <a:solidFill>
                  <a:srgbClr val="FF0000"/>
                </a:solidFill>
              </a:rPr>
              <a:t>??</a:t>
            </a:r>
          </a:p>
        </p:txBody>
      </p:sp>
      <p:cxnSp>
        <p:nvCxnSpPr>
          <p:cNvPr id="14" name="Connecteur droit avec flèche 13">
            <a:extLst>
              <a:ext uri="{FF2B5EF4-FFF2-40B4-BE49-F238E27FC236}">
                <a16:creationId xmlns:a16="http://schemas.microsoft.com/office/drawing/2014/main" id="{23BB8B6B-6B72-4F93-9D86-985708AF637E}"/>
              </a:ext>
            </a:extLst>
          </p:cNvPr>
          <p:cNvCxnSpPr>
            <a:cxnSpLocks/>
          </p:cNvCxnSpPr>
          <p:nvPr/>
        </p:nvCxnSpPr>
        <p:spPr>
          <a:xfrm>
            <a:off x="4195808" y="3253367"/>
            <a:ext cx="804031" cy="1433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9CA74BEC-DBE7-44A0-8F1C-84C3CB6B8A12}"/>
              </a:ext>
            </a:extLst>
          </p:cNvPr>
          <p:cNvSpPr txBox="1"/>
          <p:nvPr/>
        </p:nvSpPr>
        <p:spPr>
          <a:xfrm>
            <a:off x="4304771" y="2308089"/>
            <a:ext cx="611065" cy="646331"/>
          </a:xfrm>
          <a:prstGeom prst="rect">
            <a:avLst/>
          </a:prstGeom>
          <a:noFill/>
        </p:spPr>
        <p:txBody>
          <a:bodyPr wrap="none" rtlCol="0">
            <a:spAutoFit/>
          </a:bodyPr>
          <a:lstStyle/>
          <a:p>
            <a:r>
              <a:rPr lang="fr-FR" sz="3600" b="1" dirty="0">
                <a:solidFill>
                  <a:srgbClr val="FF0000"/>
                </a:solidFill>
              </a:rPr>
              <a:t>??</a:t>
            </a:r>
          </a:p>
        </p:txBody>
      </p:sp>
      <p:cxnSp>
        <p:nvCxnSpPr>
          <p:cNvPr id="16" name="Connecteur droit avec flèche 15">
            <a:extLst>
              <a:ext uri="{FF2B5EF4-FFF2-40B4-BE49-F238E27FC236}">
                <a16:creationId xmlns:a16="http://schemas.microsoft.com/office/drawing/2014/main" id="{544DD927-BFB1-423E-9277-871998E9E845}"/>
              </a:ext>
            </a:extLst>
          </p:cNvPr>
          <p:cNvCxnSpPr>
            <a:cxnSpLocks/>
          </p:cNvCxnSpPr>
          <p:nvPr/>
        </p:nvCxnSpPr>
        <p:spPr>
          <a:xfrm flipV="1">
            <a:off x="6196808" y="4414282"/>
            <a:ext cx="402015" cy="57748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8EF3CDFC-A4EA-4ECC-B48A-5A2CADA5C5D6}"/>
              </a:ext>
            </a:extLst>
          </p:cNvPr>
          <p:cNvSpPr txBox="1"/>
          <p:nvPr/>
        </p:nvSpPr>
        <p:spPr>
          <a:xfrm>
            <a:off x="1939541" y="2024011"/>
            <a:ext cx="1508939" cy="369332"/>
          </a:xfrm>
          <a:prstGeom prst="rect">
            <a:avLst/>
          </a:prstGeom>
          <a:noFill/>
        </p:spPr>
        <p:txBody>
          <a:bodyPr wrap="none" rtlCol="0">
            <a:spAutoFit/>
          </a:bodyPr>
          <a:lstStyle/>
          <a:p>
            <a:r>
              <a:rPr lang="fr-FR" dirty="0"/>
              <a:t>Faille normale</a:t>
            </a:r>
          </a:p>
        </p:txBody>
      </p:sp>
      <p:sp>
        <p:nvSpPr>
          <p:cNvPr id="17" name="ZoneTexte 16">
            <a:extLst>
              <a:ext uri="{FF2B5EF4-FFF2-40B4-BE49-F238E27FC236}">
                <a16:creationId xmlns:a16="http://schemas.microsoft.com/office/drawing/2014/main" id="{845F21B5-AEB6-4AA7-872C-5ACDFB4A63C0}"/>
              </a:ext>
            </a:extLst>
          </p:cNvPr>
          <p:cNvSpPr txBox="1"/>
          <p:nvPr/>
        </p:nvSpPr>
        <p:spPr>
          <a:xfrm>
            <a:off x="5837000" y="1984810"/>
            <a:ext cx="1391471" cy="369332"/>
          </a:xfrm>
          <a:prstGeom prst="rect">
            <a:avLst/>
          </a:prstGeom>
          <a:noFill/>
        </p:spPr>
        <p:txBody>
          <a:bodyPr wrap="none" rtlCol="0">
            <a:spAutoFit/>
          </a:bodyPr>
          <a:lstStyle/>
          <a:p>
            <a:r>
              <a:rPr lang="fr-FR" dirty="0"/>
              <a:t>Faille inverse</a:t>
            </a:r>
          </a:p>
        </p:txBody>
      </p:sp>
      <p:sp>
        <p:nvSpPr>
          <p:cNvPr id="18" name="ZoneTexte 17">
            <a:extLst>
              <a:ext uri="{FF2B5EF4-FFF2-40B4-BE49-F238E27FC236}">
                <a16:creationId xmlns:a16="http://schemas.microsoft.com/office/drawing/2014/main" id="{4F98DE79-F7F9-47A2-A9CB-62297EC63CA8}"/>
              </a:ext>
            </a:extLst>
          </p:cNvPr>
          <p:cNvSpPr txBox="1"/>
          <p:nvPr/>
        </p:nvSpPr>
        <p:spPr>
          <a:xfrm>
            <a:off x="4195808" y="6342791"/>
            <a:ext cx="1570238" cy="369332"/>
          </a:xfrm>
          <a:prstGeom prst="rect">
            <a:avLst/>
          </a:prstGeom>
          <a:noFill/>
        </p:spPr>
        <p:txBody>
          <a:bodyPr wrap="none" rtlCol="0">
            <a:spAutoFit/>
          </a:bodyPr>
          <a:lstStyle/>
          <a:p>
            <a:r>
              <a:rPr lang="fr-FR" dirty="0"/>
              <a:t>Décrochement</a:t>
            </a:r>
          </a:p>
        </p:txBody>
      </p:sp>
      <p:sp>
        <p:nvSpPr>
          <p:cNvPr id="19" name="ZoneTexte 18">
            <a:extLst>
              <a:ext uri="{FF2B5EF4-FFF2-40B4-BE49-F238E27FC236}">
                <a16:creationId xmlns:a16="http://schemas.microsoft.com/office/drawing/2014/main" id="{D6E9BAFA-1B98-418E-B9E6-E2299D3AC30C}"/>
              </a:ext>
            </a:extLst>
          </p:cNvPr>
          <p:cNvSpPr txBox="1"/>
          <p:nvPr/>
        </p:nvSpPr>
        <p:spPr>
          <a:xfrm>
            <a:off x="6474111" y="4604841"/>
            <a:ext cx="611065" cy="646331"/>
          </a:xfrm>
          <a:prstGeom prst="rect">
            <a:avLst/>
          </a:prstGeom>
          <a:noFill/>
        </p:spPr>
        <p:txBody>
          <a:bodyPr wrap="none" rtlCol="0">
            <a:spAutoFit/>
          </a:bodyPr>
          <a:lstStyle/>
          <a:p>
            <a:r>
              <a:rPr lang="fr-FR" sz="3600" b="1" dirty="0">
                <a:solidFill>
                  <a:srgbClr val="FF0000"/>
                </a:solidFill>
              </a:rPr>
              <a:t>??</a:t>
            </a:r>
          </a:p>
        </p:txBody>
      </p:sp>
    </p:spTree>
    <p:extLst>
      <p:ext uri="{BB962C8B-B14F-4D97-AF65-F5344CB8AC3E}">
        <p14:creationId xmlns:p14="http://schemas.microsoft.com/office/powerpoint/2010/main" val="3402851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7" name="ZoneTexte 6">
            <a:extLst>
              <a:ext uri="{FF2B5EF4-FFF2-40B4-BE49-F238E27FC236}">
                <a16:creationId xmlns:a16="http://schemas.microsoft.com/office/drawing/2014/main" id="{4A5ABE36-1663-4FA1-A38B-37EE9C3BE0D6}"/>
              </a:ext>
            </a:extLst>
          </p:cNvPr>
          <p:cNvSpPr txBox="1"/>
          <p:nvPr/>
        </p:nvSpPr>
        <p:spPr>
          <a:xfrm>
            <a:off x="456720" y="1683234"/>
            <a:ext cx="8382480" cy="523220"/>
          </a:xfrm>
          <a:prstGeom prst="rect">
            <a:avLst/>
          </a:prstGeom>
          <a:noFill/>
        </p:spPr>
        <p:txBody>
          <a:bodyPr wrap="square" rtlCol="0">
            <a:spAutoFit/>
          </a:bodyPr>
          <a:lstStyle/>
          <a:p>
            <a:r>
              <a:rPr lang="fr-FR" sz="2800" b="1" dirty="0"/>
              <a:t>Autre exemple: la faille Alpine en Nouvelle Zélande</a:t>
            </a:r>
          </a:p>
        </p:txBody>
      </p:sp>
      <p:pic>
        <p:nvPicPr>
          <p:cNvPr id="27650" name="Picture 2" descr="GNS Science">
            <a:extLst>
              <a:ext uri="{FF2B5EF4-FFF2-40B4-BE49-F238E27FC236}">
                <a16:creationId xmlns:a16="http://schemas.microsoft.com/office/drawing/2014/main" id="{CDE93DA9-1D95-4F89-BB20-B61A9D7EFA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5264"/>
            <a:ext cx="9144000" cy="5145087"/>
          </a:xfrm>
          <a:prstGeom prst="rect">
            <a:avLst/>
          </a:prstGeom>
          <a:noFill/>
          <a:extLst>
            <a:ext uri="{909E8E84-426E-40DD-AFC4-6F175D3DCCD1}">
              <a14:hiddenFill xmlns:a14="http://schemas.microsoft.com/office/drawing/2010/main">
                <a:solidFill>
                  <a:srgbClr val="FFFFFF"/>
                </a:solidFill>
              </a14:hiddenFill>
            </a:ext>
          </a:extLst>
        </p:spPr>
      </p:pic>
      <p:sp>
        <p:nvSpPr>
          <p:cNvPr id="2" name="Forme libre : forme 1">
            <a:extLst>
              <a:ext uri="{FF2B5EF4-FFF2-40B4-BE49-F238E27FC236}">
                <a16:creationId xmlns:a16="http://schemas.microsoft.com/office/drawing/2014/main" id="{C19D4064-9793-4D43-83DF-551024042EE1}"/>
              </a:ext>
            </a:extLst>
          </p:cNvPr>
          <p:cNvSpPr/>
          <p:nvPr/>
        </p:nvSpPr>
        <p:spPr>
          <a:xfrm>
            <a:off x="2159000" y="2451100"/>
            <a:ext cx="2489200" cy="3873500"/>
          </a:xfrm>
          <a:custGeom>
            <a:avLst/>
            <a:gdLst>
              <a:gd name="connsiteX0" fmla="*/ 0 w 2489200"/>
              <a:gd name="connsiteY0" fmla="*/ 3873500 h 3873500"/>
              <a:gd name="connsiteX1" fmla="*/ 101600 w 2489200"/>
              <a:gd name="connsiteY1" fmla="*/ 3733800 h 3873500"/>
              <a:gd name="connsiteX2" fmla="*/ 127000 w 2489200"/>
              <a:gd name="connsiteY2" fmla="*/ 3695700 h 3873500"/>
              <a:gd name="connsiteX3" fmla="*/ 165100 w 2489200"/>
              <a:gd name="connsiteY3" fmla="*/ 3657600 h 3873500"/>
              <a:gd name="connsiteX4" fmla="*/ 190500 w 2489200"/>
              <a:gd name="connsiteY4" fmla="*/ 3619500 h 3873500"/>
              <a:gd name="connsiteX5" fmla="*/ 266700 w 2489200"/>
              <a:gd name="connsiteY5" fmla="*/ 3543300 h 3873500"/>
              <a:gd name="connsiteX6" fmla="*/ 292100 w 2489200"/>
              <a:gd name="connsiteY6" fmla="*/ 3505200 h 3873500"/>
              <a:gd name="connsiteX7" fmla="*/ 368300 w 2489200"/>
              <a:gd name="connsiteY7" fmla="*/ 3429000 h 3873500"/>
              <a:gd name="connsiteX8" fmla="*/ 393700 w 2489200"/>
              <a:gd name="connsiteY8" fmla="*/ 3390900 h 3873500"/>
              <a:gd name="connsiteX9" fmla="*/ 406400 w 2489200"/>
              <a:gd name="connsiteY9" fmla="*/ 3352800 h 3873500"/>
              <a:gd name="connsiteX10" fmla="*/ 457200 w 2489200"/>
              <a:gd name="connsiteY10" fmla="*/ 3314700 h 3873500"/>
              <a:gd name="connsiteX11" fmla="*/ 520700 w 2489200"/>
              <a:gd name="connsiteY11" fmla="*/ 3200400 h 3873500"/>
              <a:gd name="connsiteX12" fmla="*/ 558800 w 2489200"/>
              <a:gd name="connsiteY12" fmla="*/ 3162300 h 3873500"/>
              <a:gd name="connsiteX13" fmla="*/ 635000 w 2489200"/>
              <a:gd name="connsiteY13" fmla="*/ 3048000 h 3873500"/>
              <a:gd name="connsiteX14" fmla="*/ 673100 w 2489200"/>
              <a:gd name="connsiteY14" fmla="*/ 2971800 h 3873500"/>
              <a:gd name="connsiteX15" fmla="*/ 685800 w 2489200"/>
              <a:gd name="connsiteY15" fmla="*/ 2933700 h 3873500"/>
              <a:gd name="connsiteX16" fmla="*/ 723900 w 2489200"/>
              <a:gd name="connsiteY16" fmla="*/ 2895600 h 3873500"/>
              <a:gd name="connsiteX17" fmla="*/ 774700 w 2489200"/>
              <a:gd name="connsiteY17" fmla="*/ 2819400 h 3873500"/>
              <a:gd name="connsiteX18" fmla="*/ 812800 w 2489200"/>
              <a:gd name="connsiteY18" fmla="*/ 2781300 h 3873500"/>
              <a:gd name="connsiteX19" fmla="*/ 838200 w 2489200"/>
              <a:gd name="connsiteY19" fmla="*/ 2743200 h 3873500"/>
              <a:gd name="connsiteX20" fmla="*/ 850900 w 2489200"/>
              <a:gd name="connsiteY20" fmla="*/ 2705100 h 3873500"/>
              <a:gd name="connsiteX21" fmla="*/ 889000 w 2489200"/>
              <a:gd name="connsiteY21" fmla="*/ 2679700 h 3873500"/>
              <a:gd name="connsiteX22" fmla="*/ 901700 w 2489200"/>
              <a:gd name="connsiteY22" fmla="*/ 2628900 h 3873500"/>
              <a:gd name="connsiteX23" fmla="*/ 952500 w 2489200"/>
              <a:gd name="connsiteY23" fmla="*/ 2552700 h 3873500"/>
              <a:gd name="connsiteX24" fmla="*/ 990600 w 2489200"/>
              <a:gd name="connsiteY24" fmla="*/ 2476500 h 3873500"/>
              <a:gd name="connsiteX25" fmla="*/ 1016000 w 2489200"/>
              <a:gd name="connsiteY25" fmla="*/ 2425700 h 3873500"/>
              <a:gd name="connsiteX26" fmla="*/ 1054100 w 2489200"/>
              <a:gd name="connsiteY26" fmla="*/ 2400300 h 3873500"/>
              <a:gd name="connsiteX27" fmla="*/ 1079500 w 2489200"/>
              <a:gd name="connsiteY27" fmla="*/ 2362200 h 3873500"/>
              <a:gd name="connsiteX28" fmla="*/ 1092200 w 2489200"/>
              <a:gd name="connsiteY28" fmla="*/ 2324100 h 3873500"/>
              <a:gd name="connsiteX29" fmla="*/ 1181100 w 2489200"/>
              <a:gd name="connsiteY29" fmla="*/ 2209800 h 3873500"/>
              <a:gd name="connsiteX30" fmla="*/ 1244600 w 2489200"/>
              <a:gd name="connsiteY30" fmla="*/ 2108200 h 3873500"/>
              <a:gd name="connsiteX31" fmla="*/ 1257300 w 2489200"/>
              <a:gd name="connsiteY31" fmla="*/ 2070100 h 3873500"/>
              <a:gd name="connsiteX32" fmla="*/ 1282700 w 2489200"/>
              <a:gd name="connsiteY32" fmla="*/ 2032000 h 3873500"/>
              <a:gd name="connsiteX33" fmla="*/ 1295400 w 2489200"/>
              <a:gd name="connsiteY33" fmla="*/ 1943100 h 3873500"/>
              <a:gd name="connsiteX34" fmla="*/ 1320800 w 2489200"/>
              <a:gd name="connsiteY34" fmla="*/ 1905000 h 3873500"/>
              <a:gd name="connsiteX35" fmla="*/ 1346200 w 2489200"/>
              <a:gd name="connsiteY35" fmla="*/ 1854200 h 3873500"/>
              <a:gd name="connsiteX36" fmla="*/ 1384300 w 2489200"/>
              <a:gd name="connsiteY36" fmla="*/ 1790700 h 3873500"/>
              <a:gd name="connsiteX37" fmla="*/ 1422400 w 2489200"/>
              <a:gd name="connsiteY37" fmla="*/ 1701800 h 3873500"/>
              <a:gd name="connsiteX38" fmla="*/ 1473200 w 2489200"/>
              <a:gd name="connsiteY38" fmla="*/ 1625600 h 3873500"/>
              <a:gd name="connsiteX39" fmla="*/ 1511300 w 2489200"/>
              <a:gd name="connsiteY39" fmla="*/ 1524000 h 3873500"/>
              <a:gd name="connsiteX40" fmla="*/ 1574800 w 2489200"/>
              <a:gd name="connsiteY40" fmla="*/ 1447800 h 3873500"/>
              <a:gd name="connsiteX41" fmla="*/ 1587500 w 2489200"/>
              <a:gd name="connsiteY41" fmla="*/ 1409700 h 3873500"/>
              <a:gd name="connsiteX42" fmla="*/ 1663700 w 2489200"/>
              <a:gd name="connsiteY42" fmla="*/ 1333500 h 3873500"/>
              <a:gd name="connsiteX43" fmla="*/ 1727200 w 2489200"/>
              <a:gd name="connsiteY43" fmla="*/ 1219200 h 3873500"/>
              <a:gd name="connsiteX44" fmla="*/ 1765300 w 2489200"/>
              <a:gd name="connsiteY44" fmla="*/ 1193800 h 3873500"/>
              <a:gd name="connsiteX45" fmla="*/ 1828800 w 2489200"/>
              <a:gd name="connsiteY45" fmla="*/ 1066800 h 3873500"/>
              <a:gd name="connsiteX46" fmla="*/ 1828800 w 2489200"/>
              <a:gd name="connsiteY46" fmla="*/ 1066800 h 3873500"/>
              <a:gd name="connsiteX47" fmla="*/ 1866900 w 2489200"/>
              <a:gd name="connsiteY47" fmla="*/ 990600 h 3873500"/>
              <a:gd name="connsiteX48" fmla="*/ 1905000 w 2489200"/>
              <a:gd name="connsiteY48" fmla="*/ 914400 h 3873500"/>
              <a:gd name="connsiteX49" fmla="*/ 1892300 w 2489200"/>
              <a:gd name="connsiteY49" fmla="*/ 546100 h 3873500"/>
              <a:gd name="connsiteX50" fmla="*/ 1905000 w 2489200"/>
              <a:gd name="connsiteY50" fmla="*/ 495300 h 3873500"/>
              <a:gd name="connsiteX51" fmla="*/ 1930400 w 2489200"/>
              <a:gd name="connsiteY51" fmla="*/ 444500 h 3873500"/>
              <a:gd name="connsiteX52" fmla="*/ 1968500 w 2489200"/>
              <a:gd name="connsiteY52" fmla="*/ 368300 h 3873500"/>
              <a:gd name="connsiteX53" fmla="*/ 2006600 w 2489200"/>
              <a:gd name="connsiteY53" fmla="*/ 342900 h 3873500"/>
              <a:gd name="connsiteX54" fmla="*/ 2044700 w 2489200"/>
              <a:gd name="connsiteY54" fmla="*/ 304800 h 3873500"/>
              <a:gd name="connsiteX55" fmla="*/ 2082800 w 2489200"/>
              <a:gd name="connsiteY55" fmla="*/ 279400 h 3873500"/>
              <a:gd name="connsiteX56" fmla="*/ 2159000 w 2489200"/>
              <a:gd name="connsiteY56" fmla="*/ 228600 h 3873500"/>
              <a:gd name="connsiteX57" fmla="*/ 2197100 w 2489200"/>
              <a:gd name="connsiteY57" fmla="*/ 190500 h 3873500"/>
              <a:gd name="connsiteX58" fmla="*/ 2235200 w 2489200"/>
              <a:gd name="connsiteY58" fmla="*/ 177800 h 3873500"/>
              <a:gd name="connsiteX59" fmla="*/ 2260600 w 2489200"/>
              <a:gd name="connsiteY59" fmla="*/ 139700 h 3873500"/>
              <a:gd name="connsiteX60" fmla="*/ 2298700 w 2489200"/>
              <a:gd name="connsiteY60" fmla="*/ 127000 h 3873500"/>
              <a:gd name="connsiteX61" fmla="*/ 2374900 w 2489200"/>
              <a:gd name="connsiteY61" fmla="*/ 76200 h 3873500"/>
              <a:gd name="connsiteX62" fmla="*/ 2413000 w 2489200"/>
              <a:gd name="connsiteY62" fmla="*/ 50800 h 3873500"/>
              <a:gd name="connsiteX63" fmla="*/ 2451100 w 2489200"/>
              <a:gd name="connsiteY63" fmla="*/ 12700 h 3873500"/>
              <a:gd name="connsiteX64" fmla="*/ 2489200 w 2489200"/>
              <a:gd name="connsiteY64" fmla="*/ 0 h 387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489200" h="3873500">
                <a:moveTo>
                  <a:pt x="0" y="3873500"/>
                </a:moveTo>
                <a:cubicBezTo>
                  <a:pt x="69870" y="3786162"/>
                  <a:pt x="35764" y="3832554"/>
                  <a:pt x="101600" y="3733800"/>
                </a:cubicBezTo>
                <a:cubicBezTo>
                  <a:pt x="110067" y="3721100"/>
                  <a:pt x="116207" y="3706493"/>
                  <a:pt x="127000" y="3695700"/>
                </a:cubicBezTo>
                <a:cubicBezTo>
                  <a:pt x="139700" y="3683000"/>
                  <a:pt x="153602" y="3671398"/>
                  <a:pt x="165100" y="3657600"/>
                </a:cubicBezTo>
                <a:cubicBezTo>
                  <a:pt x="174871" y="3645874"/>
                  <a:pt x="180359" y="3630908"/>
                  <a:pt x="190500" y="3619500"/>
                </a:cubicBezTo>
                <a:cubicBezTo>
                  <a:pt x="214365" y="3592652"/>
                  <a:pt x="246775" y="3573188"/>
                  <a:pt x="266700" y="3543300"/>
                </a:cubicBezTo>
                <a:cubicBezTo>
                  <a:pt x="275167" y="3530600"/>
                  <a:pt x="281959" y="3516608"/>
                  <a:pt x="292100" y="3505200"/>
                </a:cubicBezTo>
                <a:cubicBezTo>
                  <a:pt x="315965" y="3478352"/>
                  <a:pt x="348375" y="3458888"/>
                  <a:pt x="368300" y="3429000"/>
                </a:cubicBezTo>
                <a:cubicBezTo>
                  <a:pt x="376767" y="3416300"/>
                  <a:pt x="386874" y="3404552"/>
                  <a:pt x="393700" y="3390900"/>
                </a:cubicBezTo>
                <a:cubicBezTo>
                  <a:pt x="399687" y="3378926"/>
                  <a:pt x="397830" y="3363084"/>
                  <a:pt x="406400" y="3352800"/>
                </a:cubicBezTo>
                <a:cubicBezTo>
                  <a:pt x="419951" y="3336539"/>
                  <a:pt x="440267" y="3327400"/>
                  <a:pt x="457200" y="3314700"/>
                </a:cubicBezTo>
                <a:cubicBezTo>
                  <a:pt x="473170" y="3266790"/>
                  <a:pt x="477031" y="3244069"/>
                  <a:pt x="520700" y="3200400"/>
                </a:cubicBezTo>
                <a:cubicBezTo>
                  <a:pt x="533400" y="3187700"/>
                  <a:pt x="548837" y="3177244"/>
                  <a:pt x="558800" y="3162300"/>
                </a:cubicBezTo>
                <a:cubicBezTo>
                  <a:pt x="651064" y="3023903"/>
                  <a:pt x="547643" y="3135357"/>
                  <a:pt x="635000" y="3048000"/>
                </a:cubicBezTo>
                <a:cubicBezTo>
                  <a:pt x="666922" y="2952235"/>
                  <a:pt x="623861" y="3070277"/>
                  <a:pt x="673100" y="2971800"/>
                </a:cubicBezTo>
                <a:cubicBezTo>
                  <a:pt x="679087" y="2959826"/>
                  <a:pt x="678374" y="2944839"/>
                  <a:pt x="685800" y="2933700"/>
                </a:cubicBezTo>
                <a:cubicBezTo>
                  <a:pt x="695763" y="2918756"/>
                  <a:pt x="712873" y="2909777"/>
                  <a:pt x="723900" y="2895600"/>
                </a:cubicBezTo>
                <a:cubicBezTo>
                  <a:pt x="742642" y="2871503"/>
                  <a:pt x="753114" y="2840986"/>
                  <a:pt x="774700" y="2819400"/>
                </a:cubicBezTo>
                <a:cubicBezTo>
                  <a:pt x="787400" y="2806700"/>
                  <a:pt x="801302" y="2795098"/>
                  <a:pt x="812800" y="2781300"/>
                </a:cubicBezTo>
                <a:cubicBezTo>
                  <a:pt x="822571" y="2769574"/>
                  <a:pt x="831374" y="2756852"/>
                  <a:pt x="838200" y="2743200"/>
                </a:cubicBezTo>
                <a:cubicBezTo>
                  <a:pt x="844187" y="2731226"/>
                  <a:pt x="842537" y="2715553"/>
                  <a:pt x="850900" y="2705100"/>
                </a:cubicBezTo>
                <a:cubicBezTo>
                  <a:pt x="860435" y="2693181"/>
                  <a:pt x="876300" y="2688167"/>
                  <a:pt x="889000" y="2679700"/>
                </a:cubicBezTo>
                <a:cubicBezTo>
                  <a:pt x="893233" y="2662767"/>
                  <a:pt x="893894" y="2644512"/>
                  <a:pt x="901700" y="2628900"/>
                </a:cubicBezTo>
                <a:cubicBezTo>
                  <a:pt x="915352" y="2601596"/>
                  <a:pt x="942847" y="2581660"/>
                  <a:pt x="952500" y="2552700"/>
                </a:cubicBezTo>
                <a:cubicBezTo>
                  <a:pt x="975785" y="2482846"/>
                  <a:pt x="951209" y="2545434"/>
                  <a:pt x="990600" y="2476500"/>
                </a:cubicBezTo>
                <a:cubicBezTo>
                  <a:pt x="999993" y="2460062"/>
                  <a:pt x="1003880" y="2440244"/>
                  <a:pt x="1016000" y="2425700"/>
                </a:cubicBezTo>
                <a:cubicBezTo>
                  <a:pt x="1025771" y="2413974"/>
                  <a:pt x="1041400" y="2408767"/>
                  <a:pt x="1054100" y="2400300"/>
                </a:cubicBezTo>
                <a:cubicBezTo>
                  <a:pt x="1062567" y="2387600"/>
                  <a:pt x="1072674" y="2375852"/>
                  <a:pt x="1079500" y="2362200"/>
                </a:cubicBezTo>
                <a:cubicBezTo>
                  <a:pt x="1085487" y="2350226"/>
                  <a:pt x="1085699" y="2335802"/>
                  <a:pt x="1092200" y="2324100"/>
                </a:cubicBezTo>
                <a:cubicBezTo>
                  <a:pt x="1130177" y="2255742"/>
                  <a:pt x="1134820" y="2256080"/>
                  <a:pt x="1181100" y="2209800"/>
                </a:cubicBezTo>
                <a:cubicBezTo>
                  <a:pt x="1211327" y="2119120"/>
                  <a:pt x="1184223" y="2148452"/>
                  <a:pt x="1244600" y="2108200"/>
                </a:cubicBezTo>
                <a:cubicBezTo>
                  <a:pt x="1248833" y="2095500"/>
                  <a:pt x="1251313" y="2082074"/>
                  <a:pt x="1257300" y="2070100"/>
                </a:cubicBezTo>
                <a:cubicBezTo>
                  <a:pt x="1264126" y="2056448"/>
                  <a:pt x="1278314" y="2046620"/>
                  <a:pt x="1282700" y="2032000"/>
                </a:cubicBezTo>
                <a:cubicBezTo>
                  <a:pt x="1291302" y="2003328"/>
                  <a:pt x="1286798" y="1971772"/>
                  <a:pt x="1295400" y="1943100"/>
                </a:cubicBezTo>
                <a:cubicBezTo>
                  <a:pt x="1299786" y="1928480"/>
                  <a:pt x="1313227" y="1918252"/>
                  <a:pt x="1320800" y="1905000"/>
                </a:cubicBezTo>
                <a:cubicBezTo>
                  <a:pt x="1330193" y="1888562"/>
                  <a:pt x="1337006" y="1870750"/>
                  <a:pt x="1346200" y="1854200"/>
                </a:cubicBezTo>
                <a:cubicBezTo>
                  <a:pt x="1358188" y="1832622"/>
                  <a:pt x="1371600" y="1811867"/>
                  <a:pt x="1384300" y="1790700"/>
                </a:cubicBezTo>
                <a:cubicBezTo>
                  <a:pt x="1420761" y="1644857"/>
                  <a:pt x="1369777" y="1824587"/>
                  <a:pt x="1422400" y="1701800"/>
                </a:cubicBezTo>
                <a:cubicBezTo>
                  <a:pt x="1455204" y="1625258"/>
                  <a:pt x="1406234" y="1670244"/>
                  <a:pt x="1473200" y="1625600"/>
                </a:cubicBezTo>
                <a:cubicBezTo>
                  <a:pt x="1484192" y="1592625"/>
                  <a:pt x="1496114" y="1554372"/>
                  <a:pt x="1511300" y="1524000"/>
                </a:cubicBezTo>
                <a:cubicBezTo>
                  <a:pt x="1528981" y="1488637"/>
                  <a:pt x="1546713" y="1475887"/>
                  <a:pt x="1574800" y="1447800"/>
                </a:cubicBezTo>
                <a:cubicBezTo>
                  <a:pt x="1579033" y="1435100"/>
                  <a:pt x="1579281" y="1420267"/>
                  <a:pt x="1587500" y="1409700"/>
                </a:cubicBezTo>
                <a:cubicBezTo>
                  <a:pt x="1609553" y="1381346"/>
                  <a:pt x="1663700" y="1333500"/>
                  <a:pt x="1663700" y="1333500"/>
                </a:cubicBezTo>
                <a:cubicBezTo>
                  <a:pt x="1676934" y="1293797"/>
                  <a:pt x="1689769" y="1244154"/>
                  <a:pt x="1727200" y="1219200"/>
                </a:cubicBezTo>
                <a:lnTo>
                  <a:pt x="1765300" y="1193800"/>
                </a:lnTo>
                <a:cubicBezTo>
                  <a:pt x="1785404" y="1113384"/>
                  <a:pt x="1768318" y="1157523"/>
                  <a:pt x="1828800" y="1066800"/>
                </a:cubicBezTo>
                <a:lnTo>
                  <a:pt x="1828800" y="1066800"/>
                </a:lnTo>
                <a:cubicBezTo>
                  <a:pt x="1860722" y="971035"/>
                  <a:pt x="1817661" y="1089077"/>
                  <a:pt x="1866900" y="990600"/>
                </a:cubicBezTo>
                <a:cubicBezTo>
                  <a:pt x="1919480" y="885440"/>
                  <a:pt x="1832207" y="1023589"/>
                  <a:pt x="1905000" y="914400"/>
                </a:cubicBezTo>
                <a:cubicBezTo>
                  <a:pt x="1882317" y="698916"/>
                  <a:pt x="1867780" y="717740"/>
                  <a:pt x="1892300" y="546100"/>
                </a:cubicBezTo>
                <a:cubicBezTo>
                  <a:pt x="1894768" y="528821"/>
                  <a:pt x="1898871" y="511643"/>
                  <a:pt x="1905000" y="495300"/>
                </a:cubicBezTo>
                <a:cubicBezTo>
                  <a:pt x="1911647" y="477573"/>
                  <a:pt x="1922942" y="461901"/>
                  <a:pt x="1930400" y="444500"/>
                </a:cubicBezTo>
                <a:cubicBezTo>
                  <a:pt x="1945894" y="408348"/>
                  <a:pt x="1937992" y="398808"/>
                  <a:pt x="1968500" y="368300"/>
                </a:cubicBezTo>
                <a:cubicBezTo>
                  <a:pt x="1979293" y="357507"/>
                  <a:pt x="1994874" y="352671"/>
                  <a:pt x="2006600" y="342900"/>
                </a:cubicBezTo>
                <a:cubicBezTo>
                  <a:pt x="2020398" y="331402"/>
                  <a:pt x="2030902" y="316298"/>
                  <a:pt x="2044700" y="304800"/>
                </a:cubicBezTo>
                <a:cubicBezTo>
                  <a:pt x="2056426" y="295029"/>
                  <a:pt x="2071074" y="289171"/>
                  <a:pt x="2082800" y="279400"/>
                </a:cubicBezTo>
                <a:cubicBezTo>
                  <a:pt x="2146221" y="226549"/>
                  <a:pt x="2092043" y="250919"/>
                  <a:pt x="2159000" y="228600"/>
                </a:cubicBezTo>
                <a:cubicBezTo>
                  <a:pt x="2171700" y="215900"/>
                  <a:pt x="2182156" y="200463"/>
                  <a:pt x="2197100" y="190500"/>
                </a:cubicBezTo>
                <a:cubicBezTo>
                  <a:pt x="2208239" y="183074"/>
                  <a:pt x="2224747" y="186163"/>
                  <a:pt x="2235200" y="177800"/>
                </a:cubicBezTo>
                <a:cubicBezTo>
                  <a:pt x="2247119" y="168265"/>
                  <a:pt x="2248681" y="149235"/>
                  <a:pt x="2260600" y="139700"/>
                </a:cubicBezTo>
                <a:cubicBezTo>
                  <a:pt x="2271053" y="131337"/>
                  <a:pt x="2286998" y="133501"/>
                  <a:pt x="2298700" y="127000"/>
                </a:cubicBezTo>
                <a:cubicBezTo>
                  <a:pt x="2325385" y="112175"/>
                  <a:pt x="2349500" y="93133"/>
                  <a:pt x="2374900" y="76200"/>
                </a:cubicBezTo>
                <a:cubicBezTo>
                  <a:pt x="2387600" y="67733"/>
                  <a:pt x="2402207" y="61593"/>
                  <a:pt x="2413000" y="50800"/>
                </a:cubicBezTo>
                <a:cubicBezTo>
                  <a:pt x="2425700" y="38100"/>
                  <a:pt x="2436156" y="22663"/>
                  <a:pt x="2451100" y="12700"/>
                </a:cubicBezTo>
                <a:cubicBezTo>
                  <a:pt x="2462239" y="5274"/>
                  <a:pt x="2489200" y="0"/>
                  <a:pt x="2489200" y="0"/>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orme libre : forme 2">
            <a:extLst>
              <a:ext uri="{FF2B5EF4-FFF2-40B4-BE49-F238E27FC236}">
                <a16:creationId xmlns:a16="http://schemas.microsoft.com/office/drawing/2014/main" id="{3F04C95E-B48E-4ACB-A3E4-F7C49E48D973}"/>
              </a:ext>
            </a:extLst>
          </p:cNvPr>
          <p:cNvSpPr/>
          <p:nvPr/>
        </p:nvSpPr>
        <p:spPr>
          <a:xfrm>
            <a:off x="4127500" y="2400300"/>
            <a:ext cx="1016000" cy="939800"/>
          </a:xfrm>
          <a:custGeom>
            <a:avLst/>
            <a:gdLst>
              <a:gd name="connsiteX0" fmla="*/ 0 w 1016000"/>
              <a:gd name="connsiteY0" fmla="*/ 939800 h 939800"/>
              <a:gd name="connsiteX1" fmla="*/ 76200 w 1016000"/>
              <a:gd name="connsiteY1" fmla="*/ 825500 h 939800"/>
              <a:gd name="connsiteX2" fmla="*/ 152400 w 1016000"/>
              <a:gd name="connsiteY2" fmla="*/ 736600 h 939800"/>
              <a:gd name="connsiteX3" fmla="*/ 190500 w 1016000"/>
              <a:gd name="connsiteY3" fmla="*/ 723900 h 939800"/>
              <a:gd name="connsiteX4" fmla="*/ 228600 w 1016000"/>
              <a:gd name="connsiteY4" fmla="*/ 698500 h 939800"/>
              <a:gd name="connsiteX5" fmla="*/ 266700 w 1016000"/>
              <a:gd name="connsiteY5" fmla="*/ 685800 h 939800"/>
              <a:gd name="connsiteX6" fmla="*/ 342900 w 1016000"/>
              <a:gd name="connsiteY6" fmla="*/ 635000 h 939800"/>
              <a:gd name="connsiteX7" fmla="*/ 457200 w 1016000"/>
              <a:gd name="connsiteY7" fmla="*/ 571500 h 939800"/>
              <a:gd name="connsiteX8" fmla="*/ 482600 w 1016000"/>
              <a:gd name="connsiteY8" fmla="*/ 533400 h 939800"/>
              <a:gd name="connsiteX9" fmla="*/ 533400 w 1016000"/>
              <a:gd name="connsiteY9" fmla="*/ 508000 h 939800"/>
              <a:gd name="connsiteX10" fmla="*/ 584200 w 1016000"/>
              <a:gd name="connsiteY10" fmla="*/ 469900 h 939800"/>
              <a:gd name="connsiteX11" fmla="*/ 622300 w 1016000"/>
              <a:gd name="connsiteY11" fmla="*/ 444500 h 939800"/>
              <a:gd name="connsiteX12" fmla="*/ 698500 w 1016000"/>
              <a:gd name="connsiteY12" fmla="*/ 381000 h 939800"/>
              <a:gd name="connsiteX13" fmla="*/ 774700 w 1016000"/>
              <a:gd name="connsiteY13" fmla="*/ 292100 h 939800"/>
              <a:gd name="connsiteX14" fmla="*/ 838200 w 1016000"/>
              <a:gd name="connsiteY14" fmla="*/ 228600 h 939800"/>
              <a:gd name="connsiteX15" fmla="*/ 889000 w 1016000"/>
              <a:gd name="connsiteY15" fmla="*/ 152400 h 939800"/>
              <a:gd name="connsiteX16" fmla="*/ 939800 w 1016000"/>
              <a:gd name="connsiteY16" fmla="*/ 88900 h 939800"/>
              <a:gd name="connsiteX17" fmla="*/ 965200 w 1016000"/>
              <a:gd name="connsiteY17" fmla="*/ 50800 h 939800"/>
              <a:gd name="connsiteX18" fmla="*/ 1016000 w 1016000"/>
              <a:gd name="connsiteY18" fmla="*/ 0 h 93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6000" h="939800">
                <a:moveTo>
                  <a:pt x="0" y="939800"/>
                </a:moveTo>
                <a:cubicBezTo>
                  <a:pt x="69130" y="801540"/>
                  <a:pt x="3474" y="912771"/>
                  <a:pt x="76200" y="825500"/>
                </a:cubicBezTo>
                <a:cubicBezTo>
                  <a:pt x="115684" y="778120"/>
                  <a:pt x="89552" y="781491"/>
                  <a:pt x="152400" y="736600"/>
                </a:cubicBezTo>
                <a:cubicBezTo>
                  <a:pt x="163293" y="728819"/>
                  <a:pt x="178526" y="729887"/>
                  <a:pt x="190500" y="723900"/>
                </a:cubicBezTo>
                <a:cubicBezTo>
                  <a:pt x="204152" y="717074"/>
                  <a:pt x="214948" y="705326"/>
                  <a:pt x="228600" y="698500"/>
                </a:cubicBezTo>
                <a:cubicBezTo>
                  <a:pt x="240574" y="692513"/>
                  <a:pt x="254998" y="692301"/>
                  <a:pt x="266700" y="685800"/>
                </a:cubicBezTo>
                <a:cubicBezTo>
                  <a:pt x="293385" y="670975"/>
                  <a:pt x="315596" y="648652"/>
                  <a:pt x="342900" y="635000"/>
                </a:cubicBezTo>
                <a:cubicBezTo>
                  <a:pt x="432752" y="590074"/>
                  <a:pt x="395471" y="612652"/>
                  <a:pt x="457200" y="571500"/>
                </a:cubicBezTo>
                <a:cubicBezTo>
                  <a:pt x="465667" y="558800"/>
                  <a:pt x="470874" y="543171"/>
                  <a:pt x="482600" y="533400"/>
                </a:cubicBezTo>
                <a:cubicBezTo>
                  <a:pt x="497144" y="521280"/>
                  <a:pt x="517346" y="518034"/>
                  <a:pt x="533400" y="508000"/>
                </a:cubicBezTo>
                <a:cubicBezTo>
                  <a:pt x="551349" y="496782"/>
                  <a:pt x="566976" y="482203"/>
                  <a:pt x="584200" y="469900"/>
                </a:cubicBezTo>
                <a:cubicBezTo>
                  <a:pt x="596620" y="461028"/>
                  <a:pt x="610574" y="454271"/>
                  <a:pt x="622300" y="444500"/>
                </a:cubicBezTo>
                <a:cubicBezTo>
                  <a:pt x="720086" y="363012"/>
                  <a:pt x="603905" y="444063"/>
                  <a:pt x="698500" y="381000"/>
                </a:cubicBezTo>
                <a:cubicBezTo>
                  <a:pt x="756813" y="293531"/>
                  <a:pt x="682311" y="399888"/>
                  <a:pt x="774700" y="292100"/>
                </a:cubicBezTo>
                <a:cubicBezTo>
                  <a:pt x="831144" y="226248"/>
                  <a:pt x="764822" y="277519"/>
                  <a:pt x="838200" y="228600"/>
                </a:cubicBezTo>
                <a:cubicBezTo>
                  <a:pt x="868397" y="138008"/>
                  <a:pt x="825579" y="247532"/>
                  <a:pt x="889000" y="152400"/>
                </a:cubicBezTo>
                <a:cubicBezTo>
                  <a:pt x="938075" y="78788"/>
                  <a:pt x="854591" y="145706"/>
                  <a:pt x="939800" y="88900"/>
                </a:cubicBezTo>
                <a:cubicBezTo>
                  <a:pt x="948267" y="76200"/>
                  <a:pt x="954407" y="61593"/>
                  <a:pt x="965200" y="50800"/>
                </a:cubicBezTo>
                <a:cubicBezTo>
                  <a:pt x="1026502" y="-10502"/>
                  <a:pt x="986970" y="58061"/>
                  <a:pt x="1016000"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 name="Connecteur droit avec flèche 4">
            <a:extLst>
              <a:ext uri="{FF2B5EF4-FFF2-40B4-BE49-F238E27FC236}">
                <a16:creationId xmlns:a16="http://schemas.microsoft.com/office/drawing/2014/main" id="{BCAD7537-6363-4E41-8FCE-FDB7C2E28630}"/>
              </a:ext>
            </a:extLst>
          </p:cNvPr>
          <p:cNvCxnSpPr/>
          <p:nvPr/>
        </p:nvCxnSpPr>
        <p:spPr>
          <a:xfrm flipH="1">
            <a:off x="3403600" y="4387850"/>
            <a:ext cx="292100" cy="5969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1432A107-AC64-4A01-892D-C8C7E6B4F488}"/>
              </a:ext>
            </a:extLst>
          </p:cNvPr>
          <p:cNvCxnSpPr>
            <a:cxnSpLocks/>
          </p:cNvCxnSpPr>
          <p:nvPr/>
        </p:nvCxnSpPr>
        <p:spPr>
          <a:xfrm flipV="1">
            <a:off x="3092450" y="4029655"/>
            <a:ext cx="311150" cy="5080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9816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a:extLst>
              <a:ext uri="{FF2B5EF4-FFF2-40B4-BE49-F238E27FC236}">
                <a16:creationId xmlns:a16="http://schemas.microsoft.com/office/drawing/2014/main" id="{871E23E7-FC1D-41BF-816B-103A3BC998A3}"/>
              </a:ext>
            </a:extLst>
          </p:cNvPr>
          <p:cNvPicPr>
            <a:picLocks noChangeAspect="1"/>
          </p:cNvPicPr>
          <p:nvPr/>
        </p:nvPicPr>
        <p:blipFill>
          <a:blip r:embed="rId2"/>
          <a:stretch>
            <a:fillRect/>
          </a:stretch>
        </p:blipFill>
        <p:spPr>
          <a:xfrm>
            <a:off x="2228974" y="1545452"/>
            <a:ext cx="7041730" cy="5120208"/>
          </a:xfrm>
          <a:prstGeom prst="rect">
            <a:avLst/>
          </a:prstGeom>
        </p:spPr>
      </p:pic>
      <p:sp>
        <p:nvSpPr>
          <p:cNvPr id="8" name="ZoneTexte 7">
            <a:extLst>
              <a:ext uri="{FF2B5EF4-FFF2-40B4-BE49-F238E27FC236}">
                <a16:creationId xmlns:a16="http://schemas.microsoft.com/office/drawing/2014/main" id="{08C3BC37-BAA6-4359-BA48-94F3C52CE89C}"/>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3" name="ZoneTexte 12">
            <a:extLst>
              <a:ext uri="{FF2B5EF4-FFF2-40B4-BE49-F238E27FC236}">
                <a16:creationId xmlns:a16="http://schemas.microsoft.com/office/drawing/2014/main" id="{914461DF-BCC7-4E2F-B4C8-2F42D2A98321}"/>
              </a:ext>
            </a:extLst>
          </p:cNvPr>
          <p:cNvSpPr txBox="1"/>
          <p:nvPr/>
        </p:nvSpPr>
        <p:spPr>
          <a:xfrm>
            <a:off x="456720" y="945333"/>
            <a:ext cx="8687279" cy="646331"/>
          </a:xfrm>
          <a:prstGeom prst="rect">
            <a:avLst/>
          </a:prstGeom>
          <a:noFill/>
        </p:spPr>
        <p:txBody>
          <a:bodyPr wrap="square" rtlCol="0">
            <a:spAutoFit/>
          </a:bodyPr>
          <a:lstStyle/>
          <a:p>
            <a:r>
              <a:rPr lang="fr-FR" sz="3600" b="1" dirty="0">
                <a:solidFill>
                  <a:srgbClr val="FF0000"/>
                </a:solidFill>
              </a:rPr>
              <a:t>Les failles transformantes continentales</a:t>
            </a:r>
          </a:p>
        </p:txBody>
      </p:sp>
      <p:sp>
        <p:nvSpPr>
          <p:cNvPr id="19" name="Ellipse 18">
            <a:extLst>
              <a:ext uri="{FF2B5EF4-FFF2-40B4-BE49-F238E27FC236}">
                <a16:creationId xmlns:a16="http://schemas.microsoft.com/office/drawing/2014/main" id="{C50B7191-E6AF-4844-8B79-019327076CD9}"/>
              </a:ext>
            </a:extLst>
          </p:cNvPr>
          <p:cNvSpPr/>
          <p:nvPr/>
        </p:nvSpPr>
        <p:spPr>
          <a:xfrm>
            <a:off x="6062228" y="4394200"/>
            <a:ext cx="1055448" cy="107074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F433E8D2-4DEF-4B41-9076-FF0013999334}"/>
              </a:ext>
            </a:extLst>
          </p:cNvPr>
          <p:cNvSpPr txBox="1"/>
          <p:nvPr/>
        </p:nvSpPr>
        <p:spPr>
          <a:xfrm>
            <a:off x="330015" y="6158125"/>
            <a:ext cx="1350050" cy="369332"/>
          </a:xfrm>
          <a:prstGeom prst="rect">
            <a:avLst/>
          </a:prstGeom>
          <a:noFill/>
        </p:spPr>
        <p:txBody>
          <a:bodyPr wrap="none" rtlCol="0">
            <a:spAutoFit/>
          </a:bodyPr>
          <a:lstStyle/>
          <a:p>
            <a:r>
              <a:rPr lang="fr-FR" dirty="0" err="1"/>
              <a:t>Noda</a:t>
            </a:r>
            <a:r>
              <a:rPr lang="fr-FR" dirty="0"/>
              <a:t> (2013)</a:t>
            </a:r>
          </a:p>
        </p:txBody>
      </p:sp>
      <p:pic>
        <p:nvPicPr>
          <p:cNvPr id="29698" name="Picture 2">
            <a:extLst>
              <a:ext uri="{FF2B5EF4-FFF2-40B4-BE49-F238E27FC236}">
                <a16:creationId xmlns:a16="http://schemas.microsoft.com/office/drawing/2014/main" id="{3CBD1B91-30EC-425C-A83E-65CB72F52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232"/>
          <a:stretch/>
        </p:blipFill>
        <p:spPr bwMode="auto">
          <a:xfrm rot="16200000" flipH="1">
            <a:off x="271070" y="3070211"/>
            <a:ext cx="2817990" cy="197148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1B0706C-D11A-466D-A1E4-784A5AC96D2D}"/>
              </a:ext>
            </a:extLst>
          </p:cNvPr>
          <p:cNvSpPr txBox="1"/>
          <p:nvPr/>
        </p:nvSpPr>
        <p:spPr>
          <a:xfrm>
            <a:off x="376502" y="2032168"/>
            <a:ext cx="2090829" cy="584775"/>
          </a:xfrm>
          <a:prstGeom prst="rect">
            <a:avLst/>
          </a:prstGeom>
          <a:noFill/>
        </p:spPr>
        <p:txBody>
          <a:bodyPr wrap="none" rtlCol="0">
            <a:spAutoFit/>
          </a:bodyPr>
          <a:lstStyle/>
          <a:p>
            <a:r>
              <a:rPr lang="fr-FR" sz="3200" dirty="0"/>
              <a:t>Fosse-fosse</a:t>
            </a:r>
          </a:p>
        </p:txBody>
      </p:sp>
    </p:spTree>
    <p:extLst>
      <p:ext uri="{BB962C8B-B14F-4D97-AF65-F5344CB8AC3E}">
        <p14:creationId xmlns:p14="http://schemas.microsoft.com/office/powerpoint/2010/main" val="31505437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5" name="Image 4">
            <a:extLst>
              <a:ext uri="{FF2B5EF4-FFF2-40B4-BE49-F238E27FC236}">
                <a16:creationId xmlns:a16="http://schemas.microsoft.com/office/drawing/2014/main" id="{3CA20763-4218-487F-8D5D-FAD2540DA7E8}"/>
              </a:ext>
            </a:extLst>
          </p:cNvPr>
          <p:cNvPicPr>
            <a:picLocks noChangeAspect="1"/>
          </p:cNvPicPr>
          <p:nvPr/>
        </p:nvPicPr>
        <p:blipFill>
          <a:blip r:embed="rId2"/>
          <a:stretch>
            <a:fillRect/>
          </a:stretch>
        </p:blipFill>
        <p:spPr>
          <a:xfrm>
            <a:off x="0" y="1583707"/>
            <a:ext cx="9144000" cy="4544025"/>
          </a:xfrm>
          <a:prstGeom prst="rect">
            <a:avLst/>
          </a:prstGeom>
        </p:spPr>
      </p:pic>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2" name="Ellipse 1">
            <a:extLst>
              <a:ext uri="{FF2B5EF4-FFF2-40B4-BE49-F238E27FC236}">
                <a16:creationId xmlns:a16="http://schemas.microsoft.com/office/drawing/2014/main" id="{D0D1FC48-DCAB-47D3-9DC2-2AAD8909ACA6}"/>
              </a:ext>
            </a:extLst>
          </p:cNvPr>
          <p:cNvSpPr/>
          <p:nvPr/>
        </p:nvSpPr>
        <p:spPr>
          <a:xfrm>
            <a:off x="1796054" y="1591664"/>
            <a:ext cx="3283946" cy="219293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Tree>
    <p:extLst>
      <p:ext uri="{BB962C8B-B14F-4D97-AF65-F5344CB8AC3E}">
        <p14:creationId xmlns:p14="http://schemas.microsoft.com/office/powerpoint/2010/main" val="28325339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imalayas-simon.mov">
            <a:hlinkClick r:id="" action="ppaction://media"/>
            <a:extLst>
              <a:ext uri="{FF2B5EF4-FFF2-40B4-BE49-F238E27FC236}">
                <a16:creationId xmlns:a16="http://schemas.microsoft.com/office/drawing/2014/main" id="{336BDB2E-F651-4795-88B1-A71D10948C58}"/>
              </a:ext>
            </a:extLst>
          </p:cNvPr>
          <p:cNvPicPr>
            <a:picLocks noChangeAspect="1" noChangeArrowheads="1"/>
          </p:cNvPicPr>
          <p:nvPr>
            <a:videoFile r:link="rId2"/>
            <p:extLst>
              <p:ext uri="{DAA4B4D4-6D71-4841-9C94-3DE7FCFB9230}">
                <p14:media xmlns:p14="http://schemas.microsoft.com/office/powerpoint/2010/main" r:link="rId1"/>
              </p:ext>
            </p:extLst>
          </p:nvPr>
        </p:nvPicPr>
        <p:blipFill>
          <a:blip r:embed="rId4">
            <a:extLst>
              <a:ext uri="{28A0092B-C50C-407E-A947-70E740481C1C}">
                <a14:useLocalDpi xmlns:a14="http://schemas.microsoft.com/office/drawing/2010/main" val="0"/>
              </a:ext>
            </a:extLst>
          </a:blip>
          <a:srcRect t="21513"/>
          <a:stretch>
            <a:fillRect/>
          </a:stretch>
        </p:blipFill>
        <p:spPr bwMode="auto">
          <a:xfrm>
            <a:off x="615950" y="2102674"/>
            <a:ext cx="7912100" cy="461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3" name="ZoneTexte 2">
            <a:extLst>
              <a:ext uri="{FF2B5EF4-FFF2-40B4-BE49-F238E27FC236}">
                <a16:creationId xmlns:a16="http://schemas.microsoft.com/office/drawing/2014/main" id="{34214B72-3932-43E8-A315-EFE0CBEB8B4C}"/>
              </a:ext>
            </a:extLst>
          </p:cNvPr>
          <p:cNvSpPr txBox="1"/>
          <p:nvPr/>
        </p:nvSpPr>
        <p:spPr>
          <a:xfrm>
            <a:off x="2051470" y="1571258"/>
            <a:ext cx="5041060" cy="523220"/>
          </a:xfrm>
          <a:prstGeom prst="rect">
            <a:avLst/>
          </a:prstGeom>
          <a:noFill/>
        </p:spPr>
        <p:txBody>
          <a:bodyPr wrap="none" rtlCol="0">
            <a:spAutoFit/>
          </a:bodyPr>
          <a:lstStyle/>
          <a:p>
            <a:r>
              <a:rPr lang="fr-FR" sz="2800" b="1" dirty="0"/>
              <a:t>Exemple de la collision Inde-Asie</a:t>
            </a:r>
          </a:p>
        </p:txBody>
      </p:sp>
    </p:spTree>
    <p:extLst>
      <p:ext uri="{BB962C8B-B14F-4D97-AF65-F5344CB8AC3E}">
        <p14:creationId xmlns:p14="http://schemas.microsoft.com/office/powerpoint/2010/main" val="2398703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3" name="ZoneTexte 2">
            <a:extLst>
              <a:ext uri="{FF2B5EF4-FFF2-40B4-BE49-F238E27FC236}">
                <a16:creationId xmlns:a16="http://schemas.microsoft.com/office/drawing/2014/main" id="{34214B72-3932-43E8-A315-EFE0CBEB8B4C}"/>
              </a:ext>
            </a:extLst>
          </p:cNvPr>
          <p:cNvSpPr txBox="1"/>
          <p:nvPr/>
        </p:nvSpPr>
        <p:spPr>
          <a:xfrm>
            <a:off x="2051470" y="1571258"/>
            <a:ext cx="5041060" cy="523220"/>
          </a:xfrm>
          <a:prstGeom prst="rect">
            <a:avLst/>
          </a:prstGeom>
          <a:noFill/>
        </p:spPr>
        <p:txBody>
          <a:bodyPr wrap="none" rtlCol="0">
            <a:spAutoFit/>
          </a:bodyPr>
          <a:lstStyle/>
          <a:p>
            <a:r>
              <a:rPr lang="fr-FR" sz="2800" b="1" dirty="0"/>
              <a:t>Exemple de la collision Inde-Asie</a:t>
            </a:r>
          </a:p>
        </p:txBody>
      </p:sp>
      <p:pic>
        <p:nvPicPr>
          <p:cNvPr id="9" name="Picture 3" descr="DeriveJeanBesse">
            <a:extLst>
              <a:ext uri="{FF2B5EF4-FFF2-40B4-BE49-F238E27FC236}">
                <a16:creationId xmlns:a16="http://schemas.microsoft.com/office/drawing/2014/main" id="{9EF86C90-30B4-4DD6-80FE-542BD040A24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02693" y="2214220"/>
            <a:ext cx="6373813"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B25DEFB2-E922-47E5-98A7-D9FB6E4186DC}"/>
              </a:ext>
            </a:extLst>
          </p:cNvPr>
          <p:cNvSpPr txBox="1"/>
          <p:nvPr/>
        </p:nvSpPr>
        <p:spPr>
          <a:xfrm>
            <a:off x="21698" y="5589501"/>
            <a:ext cx="2301720" cy="646331"/>
          </a:xfrm>
          <a:prstGeom prst="rect">
            <a:avLst/>
          </a:prstGeom>
          <a:noFill/>
        </p:spPr>
        <p:txBody>
          <a:bodyPr wrap="none" rtlCol="0">
            <a:spAutoFit/>
          </a:bodyPr>
          <a:lstStyle/>
          <a:p>
            <a:r>
              <a:rPr lang="fr-FR" dirty="0"/>
              <a:t>Animation: Jean-Besse</a:t>
            </a:r>
          </a:p>
          <a:p>
            <a:r>
              <a:rPr lang="fr-FR" dirty="0"/>
              <a:t>(IPGP)</a:t>
            </a:r>
          </a:p>
        </p:txBody>
      </p:sp>
    </p:spTree>
    <p:extLst>
      <p:ext uri="{BB962C8B-B14F-4D97-AF65-F5344CB8AC3E}">
        <p14:creationId xmlns:p14="http://schemas.microsoft.com/office/powerpoint/2010/main" val="25993632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3" name="ZoneTexte 2">
            <a:extLst>
              <a:ext uri="{FF2B5EF4-FFF2-40B4-BE49-F238E27FC236}">
                <a16:creationId xmlns:a16="http://schemas.microsoft.com/office/drawing/2014/main" id="{34214B72-3932-43E8-A315-EFE0CBEB8B4C}"/>
              </a:ext>
            </a:extLst>
          </p:cNvPr>
          <p:cNvSpPr txBox="1"/>
          <p:nvPr/>
        </p:nvSpPr>
        <p:spPr>
          <a:xfrm>
            <a:off x="2051470" y="1571258"/>
            <a:ext cx="5041060" cy="523220"/>
          </a:xfrm>
          <a:prstGeom prst="rect">
            <a:avLst/>
          </a:prstGeom>
          <a:noFill/>
        </p:spPr>
        <p:txBody>
          <a:bodyPr wrap="none" rtlCol="0">
            <a:spAutoFit/>
          </a:bodyPr>
          <a:lstStyle/>
          <a:p>
            <a:r>
              <a:rPr lang="fr-FR" sz="2800" b="1" dirty="0"/>
              <a:t>Exemple de la collision Inde-Asie</a:t>
            </a:r>
          </a:p>
        </p:txBody>
      </p:sp>
      <p:pic>
        <p:nvPicPr>
          <p:cNvPr id="10" name="Picture 3" descr="Extrusion1">
            <a:extLst>
              <a:ext uri="{FF2B5EF4-FFF2-40B4-BE49-F238E27FC236}">
                <a16:creationId xmlns:a16="http://schemas.microsoft.com/office/drawing/2014/main" id="{3857121E-3A33-46B8-A662-8E99C23ABE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08" t="4716" r="5240" b="7736"/>
          <a:stretch>
            <a:fillRect/>
          </a:stretch>
        </p:blipFill>
        <p:spPr bwMode="auto">
          <a:xfrm>
            <a:off x="4572000" y="2476500"/>
            <a:ext cx="4427537" cy="2982913"/>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lasticine2">
            <a:hlinkClick r:id="" action="ppaction://media"/>
            <a:extLst>
              <a:ext uri="{FF2B5EF4-FFF2-40B4-BE49-F238E27FC236}">
                <a16:creationId xmlns:a16="http://schemas.microsoft.com/office/drawing/2014/main" id="{9E8EA759-1A12-424A-8E0D-571B2CD5EB8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63194" t="22099" r="17778" b="46790"/>
          <a:stretch/>
        </p:blipFill>
        <p:spPr>
          <a:xfrm>
            <a:off x="1" y="2227960"/>
            <a:ext cx="4698188" cy="4320972"/>
          </a:xfrm>
          <a:prstGeom prst="rect">
            <a:avLst/>
          </a:prstGeom>
        </p:spPr>
      </p:pic>
      <p:sp>
        <p:nvSpPr>
          <p:cNvPr id="12" name="ZoneTexte 11">
            <a:extLst>
              <a:ext uri="{FF2B5EF4-FFF2-40B4-BE49-F238E27FC236}">
                <a16:creationId xmlns:a16="http://schemas.microsoft.com/office/drawing/2014/main" id="{A14E5ED0-8DB9-4FBC-BCDF-9CD92B093551}"/>
              </a:ext>
            </a:extLst>
          </p:cNvPr>
          <p:cNvSpPr txBox="1"/>
          <p:nvPr/>
        </p:nvSpPr>
        <p:spPr>
          <a:xfrm>
            <a:off x="4668427" y="5841435"/>
            <a:ext cx="2343911" cy="369332"/>
          </a:xfrm>
          <a:prstGeom prst="rect">
            <a:avLst/>
          </a:prstGeom>
          <a:noFill/>
        </p:spPr>
        <p:txBody>
          <a:bodyPr wrap="none" rtlCol="0">
            <a:spAutoFit/>
          </a:bodyPr>
          <a:lstStyle/>
          <a:p>
            <a:r>
              <a:rPr lang="fr-FR" dirty="0" err="1"/>
              <a:t>Tapponnier</a:t>
            </a:r>
            <a:r>
              <a:rPr lang="fr-FR" dirty="0"/>
              <a:t> et al., 1986</a:t>
            </a:r>
          </a:p>
        </p:txBody>
      </p:sp>
      <p:sp>
        <p:nvSpPr>
          <p:cNvPr id="2" name="ZoneTexte 1">
            <a:extLst>
              <a:ext uri="{FF2B5EF4-FFF2-40B4-BE49-F238E27FC236}">
                <a16:creationId xmlns:a16="http://schemas.microsoft.com/office/drawing/2014/main" id="{B25DEFB2-E922-47E5-98A7-D9FB6E4186DC}"/>
              </a:ext>
            </a:extLst>
          </p:cNvPr>
          <p:cNvSpPr txBox="1"/>
          <p:nvPr/>
        </p:nvSpPr>
        <p:spPr>
          <a:xfrm>
            <a:off x="278091" y="1976553"/>
            <a:ext cx="2667846" cy="369332"/>
          </a:xfrm>
          <a:prstGeom prst="rect">
            <a:avLst/>
          </a:prstGeom>
          <a:noFill/>
        </p:spPr>
        <p:txBody>
          <a:bodyPr wrap="none" rtlCol="0">
            <a:spAutoFit/>
          </a:bodyPr>
          <a:lstStyle/>
          <a:p>
            <a:r>
              <a:rPr lang="fr-FR" dirty="0"/>
              <a:t>Animation: </a:t>
            </a:r>
            <a:r>
              <a:rPr lang="fr-FR" dirty="0" err="1"/>
              <a:t>Haaken</a:t>
            </a:r>
            <a:r>
              <a:rPr lang="fr-FR" dirty="0"/>
              <a:t> </a:t>
            </a:r>
            <a:r>
              <a:rPr lang="fr-FR" dirty="0" err="1"/>
              <a:t>Fossen</a:t>
            </a:r>
            <a:endParaRPr lang="fr-FR" dirty="0"/>
          </a:p>
        </p:txBody>
      </p:sp>
    </p:spTree>
    <p:extLst>
      <p:ext uri="{BB962C8B-B14F-4D97-AF65-F5344CB8AC3E}">
        <p14:creationId xmlns:p14="http://schemas.microsoft.com/office/powerpoint/2010/main" val="158653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3" name="ZoneTexte 2">
            <a:extLst>
              <a:ext uri="{FF2B5EF4-FFF2-40B4-BE49-F238E27FC236}">
                <a16:creationId xmlns:a16="http://schemas.microsoft.com/office/drawing/2014/main" id="{34214B72-3932-43E8-A315-EFE0CBEB8B4C}"/>
              </a:ext>
            </a:extLst>
          </p:cNvPr>
          <p:cNvSpPr txBox="1"/>
          <p:nvPr/>
        </p:nvSpPr>
        <p:spPr>
          <a:xfrm>
            <a:off x="2051470" y="1571258"/>
            <a:ext cx="5041060" cy="523220"/>
          </a:xfrm>
          <a:prstGeom prst="rect">
            <a:avLst/>
          </a:prstGeom>
          <a:noFill/>
        </p:spPr>
        <p:txBody>
          <a:bodyPr wrap="none" rtlCol="0">
            <a:spAutoFit/>
          </a:bodyPr>
          <a:lstStyle/>
          <a:p>
            <a:r>
              <a:rPr lang="fr-FR" sz="2800" b="1" dirty="0"/>
              <a:t>Exemple de la collision Inde-Asie</a:t>
            </a:r>
          </a:p>
        </p:txBody>
      </p:sp>
      <p:sp>
        <p:nvSpPr>
          <p:cNvPr id="2" name="ZoneTexte 1">
            <a:extLst>
              <a:ext uri="{FF2B5EF4-FFF2-40B4-BE49-F238E27FC236}">
                <a16:creationId xmlns:a16="http://schemas.microsoft.com/office/drawing/2014/main" id="{B25DEFB2-E922-47E5-98A7-D9FB6E4186DC}"/>
              </a:ext>
            </a:extLst>
          </p:cNvPr>
          <p:cNvSpPr txBox="1"/>
          <p:nvPr/>
        </p:nvSpPr>
        <p:spPr>
          <a:xfrm>
            <a:off x="21698" y="5589501"/>
            <a:ext cx="2427268" cy="369332"/>
          </a:xfrm>
          <a:prstGeom prst="rect">
            <a:avLst/>
          </a:prstGeom>
          <a:noFill/>
        </p:spPr>
        <p:txBody>
          <a:bodyPr wrap="none" rtlCol="0">
            <a:spAutoFit/>
          </a:bodyPr>
          <a:lstStyle/>
          <a:p>
            <a:r>
              <a:rPr lang="fr-FR" dirty="0" err="1"/>
              <a:t>Tapponnier</a:t>
            </a:r>
            <a:r>
              <a:rPr lang="fr-FR" dirty="0"/>
              <a:t> et al. (1986)</a:t>
            </a:r>
          </a:p>
        </p:txBody>
      </p:sp>
      <p:pic>
        <p:nvPicPr>
          <p:cNvPr id="8" name="Picture 7">
            <a:extLst>
              <a:ext uri="{FF2B5EF4-FFF2-40B4-BE49-F238E27FC236}">
                <a16:creationId xmlns:a16="http://schemas.microsoft.com/office/drawing/2014/main" id="{4A9BEB23-5876-4028-968B-6943AEBC0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133600"/>
            <a:ext cx="5510213" cy="375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a:extLst>
              <a:ext uri="{FF2B5EF4-FFF2-40B4-BE49-F238E27FC236}">
                <a16:creationId xmlns:a16="http://schemas.microsoft.com/office/drawing/2014/main" id="{B2C73C35-FD62-4963-839F-1914F8A71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892"/>
          <a:stretch>
            <a:fillRect/>
          </a:stretch>
        </p:blipFill>
        <p:spPr bwMode="auto">
          <a:xfrm>
            <a:off x="395288" y="2133600"/>
            <a:ext cx="2808287" cy="2608263"/>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724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pic>
        <p:nvPicPr>
          <p:cNvPr id="5" name="Image 4">
            <a:extLst>
              <a:ext uri="{FF2B5EF4-FFF2-40B4-BE49-F238E27FC236}">
                <a16:creationId xmlns:a16="http://schemas.microsoft.com/office/drawing/2014/main" id="{B12232B6-D487-4C77-981B-00509C3DB661}"/>
              </a:ext>
            </a:extLst>
          </p:cNvPr>
          <p:cNvPicPr>
            <a:picLocks noChangeAspect="1"/>
          </p:cNvPicPr>
          <p:nvPr/>
        </p:nvPicPr>
        <p:blipFill>
          <a:blip r:embed="rId2"/>
          <a:stretch>
            <a:fillRect/>
          </a:stretch>
        </p:blipFill>
        <p:spPr>
          <a:xfrm>
            <a:off x="1930401" y="1591664"/>
            <a:ext cx="7041730" cy="5120208"/>
          </a:xfrm>
          <a:prstGeom prst="rect">
            <a:avLst/>
          </a:prstGeom>
        </p:spPr>
      </p:pic>
      <p:sp>
        <p:nvSpPr>
          <p:cNvPr id="12" name="ZoneTexte 11">
            <a:extLst>
              <a:ext uri="{FF2B5EF4-FFF2-40B4-BE49-F238E27FC236}">
                <a16:creationId xmlns:a16="http://schemas.microsoft.com/office/drawing/2014/main" id="{12D29A52-4002-484A-BF13-632467BCE97F}"/>
              </a:ext>
            </a:extLst>
          </p:cNvPr>
          <p:cNvSpPr txBox="1"/>
          <p:nvPr/>
        </p:nvSpPr>
        <p:spPr>
          <a:xfrm>
            <a:off x="171869" y="2206454"/>
            <a:ext cx="2507830" cy="1384995"/>
          </a:xfrm>
          <a:prstGeom prst="rect">
            <a:avLst/>
          </a:prstGeom>
          <a:noFill/>
        </p:spPr>
        <p:txBody>
          <a:bodyPr wrap="square" rtlCol="0">
            <a:spAutoFit/>
          </a:bodyPr>
          <a:lstStyle/>
          <a:p>
            <a:r>
              <a:rPr lang="fr-FR" sz="2800" b="1" dirty="0"/>
              <a:t>Exemple de la collision Arabie-Eurasie</a:t>
            </a:r>
          </a:p>
        </p:txBody>
      </p:sp>
      <p:sp>
        <p:nvSpPr>
          <p:cNvPr id="13" name="ZoneTexte 12">
            <a:extLst>
              <a:ext uri="{FF2B5EF4-FFF2-40B4-BE49-F238E27FC236}">
                <a16:creationId xmlns:a16="http://schemas.microsoft.com/office/drawing/2014/main" id="{9AD77536-24AF-4E31-9DF7-DF3ABBD369BA}"/>
              </a:ext>
            </a:extLst>
          </p:cNvPr>
          <p:cNvSpPr txBox="1"/>
          <p:nvPr/>
        </p:nvSpPr>
        <p:spPr>
          <a:xfrm>
            <a:off x="330015" y="6158125"/>
            <a:ext cx="1350050" cy="369332"/>
          </a:xfrm>
          <a:prstGeom prst="rect">
            <a:avLst/>
          </a:prstGeom>
          <a:noFill/>
        </p:spPr>
        <p:txBody>
          <a:bodyPr wrap="none" rtlCol="0">
            <a:spAutoFit/>
          </a:bodyPr>
          <a:lstStyle/>
          <a:p>
            <a:r>
              <a:rPr lang="fr-FR" dirty="0" err="1"/>
              <a:t>Noda</a:t>
            </a:r>
            <a:r>
              <a:rPr lang="fr-FR" dirty="0"/>
              <a:t> (2013)</a:t>
            </a:r>
          </a:p>
        </p:txBody>
      </p:sp>
    </p:spTree>
    <p:extLst>
      <p:ext uri="{BB962C8B-B14F-4D97-AF65-F5344CB8AC3E}">
        <p14:creationId xmlns:p14="http://schemas.microsoft.com/office/powerpoint/2010/main" val="14699655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7217169" cy="646331"/>
          </a:xfrm>
          <a:prstGeom prst="rect">
            <a:avLst/>
          </a:prstGeom>
          <a:noFill/>
        </p:spPr>
        <p:txBody>
          <a:bodyPr wrap="none" rtlCol="0">
            <a:spAutoFit/>
          </a:bodyPr>
          <a:lstStyle/>
          <a:p>
            <a:r>
              <a:rPr lang="fr-FR" sz="3600" b="1" dirty="0">
                <a:solidFill>
                  <a:srgbClr val="FF0000"/>
                </a:solidFill>
              </a:rPr>
              <a:t>Les zones d’indentation continentale</a:t>
            </a:r>
          </a:p>
        </p:txBody>
      </p:sp>
      <p:sp>
        <p:nvSpPr>
          <p:cNvPr id="12" name="ZoneTexte 11">
            <a:extLst>
              <a:ext uri="{FF2B5EF4-FFF2-40B4-BE49-F238E27FC236}">
                <a16:creationId xmlns:a16="http://schemas.microsoft.com/office/drawing/2014/main" id="{12D29A52-4002-484A-BF13-632467BCE97F}"/>
              </a:ext>
            </a:extLst>
          </p:cNvPr>
          <p:cNvSpPr txBox="1"/>
          <p:nvPr/>
        </p:nvSpPr>
        <p:spPr>
          <a:xfrm>
            <a:off x="171869" y="2206454"/>
            <a:ext cx="2507830" cy="2246769"/>
          </a:xfrm>
          <a:prstGeom prst="rect">
            <a:avLst/>
          </a:prstGeom>
          <a:noFill/>
        </p:spPr>
        <p:txBody>
          <a:bodyPr wrap="square" rtlCol="0">
            <a:spAutoFit/>
          </a:bodyPr>
          <a:lstStyle/>
          <a:p>
            <a:r>
              <a:rPr lang="fr-FR" sz="2800" b="1" dirty="0"/>
              <a:t>La faille Nord Anatolienne: une faille sismiquement dangereuse</a:t>
            </a:r>
          </a:p>
        </p:txBody>
      </p:sp>
      <p:pic>
        <p:nvPicPr>
          <p:cNvPr id="10" name="Image 9">
            <a:extLst>
              <a:ext uri="{FF2B5EF4-FFF2-40B4-BE49-F238E27FC236}">
                <a16:creationId xmlns:a16="http://schemas.microsoft.com/office/drawing/2014/main" id="{6EC4CB14-D0D2-4AE8-B5F7-E401D5568900}"/>
              </a:ext>
            </a:extLst>
          </p:cNvPr>
          <p:cNvPicPr>
            <a:picLocks noChangeAspect="1"/>
          </p:cNvPicPr>
          <p:nvPr/>
        </p:nvPicPr>
        <p:blipFill>
          <a:blip r:embed="rId2"/>
          <a:stretch>
            <a:fillRect/>
          </a:stretch>
        </p:blipFill>
        <p:spPr>
          <a:xfrm>
            <a:off x="2536811" y="2060326"/>
            <a:ext cx="6797692" cy="4651546"/>
          </a:xfrm>
          <a:prstGeom prst="rect">
            <a:avLst/>
          </a:prstGeom>
        </p:spPr>
      </p:pic>
    </p:spTree>
    <p:extLst>
      <p:ext uri="{BB962C8B-B14F-4D97-AF65-F5344CB8AC3E}">
        <p14:creationId xmlns:p14="http://schemas.microsoft.com/office/powerpoint/2010/main" val="38831469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5" name="Image 4">
            <a:extLst>
              <a:ext uri="{FF2B5EF4-FFF2-40B4-BE49-F238E27FC236}">
                <a16:creationId xmlns:a16="http://schemas.microsoft.com/office/drawing/2014/main" id="{3CA20763-4218-487F-8D5D-FAD2540DA7E8}"/>
              </a:ext>
            </a:extLst>
          </p:cNvPr>
          <p:cNvPicPr>
            <a:picLocks noChangeAspect="1"/>
          </p:cNvPicPr>
          <p:nvPr/>
        </p:nvPicPr>
        <p:blipFill>
          <a:blip r:embed="rId2"/>
          <a:stretch>
            <a:fillRect/>
          </a:stretch>
        </p:blipFill>
        <p:spPr>
          <a:xfrm>
            <a:off x="0" y="1583707"/>
            <a:ext cx="9144000" cy="4544025"/>
          </a:xfrm>
          <a:prstGeom prst="rect">
            <a:avLst/>
          </a:prstGeom>
        </p:spPr>
      </p:pic>
      <p:sp>
        <p:nvSpPr>
          <p:cNvPr id="6" name="ZoneTexte 5">
            <a:extLst>
              <a:ext uri="{FF2B5EF4-FFF2-40B4-BE49-F238E27FC236}">
                <a16:creationId xmlns:a16="http://schemas.microsoft.com/office/drawing/2014/main" id="{2884017C-5F0A-481E-A363-3A8CFC427D9D}"/>
              </a:ext>
            </a:extLst>
          </p:cNvPr>
          <p:cNvSpPr txBox="1"/>
          <p:nvPr/>
        </p:nvSpPr>
        <p:spPr>
          <a:xfrm>
            <a:off x="1172558" y="945333"/>
            <a:ext cx="6645537" cy="646331"/>
          </a:xfrm>
          <a:prstGeom prst="rect">
            <a:avLst/>
          </a:prstGeom>
          <a:noFill/>
        </p:spPr>
        <p:txBody>
          <a:bodyPr wrap="none" rtlCol="0">
            <a:spAutoFit/>
          </a:bodyPr>
          <a:lstStyle/>
          <a:p>
            <a:r>
              <a:rPr lang="fr-FR" sz="3600" b="1" dirty="0">
                <a:solidFill>
                  <a:srgbClr val="FF0000"/>
                </a:solidFill>
              </a:rPr>
              <a:t>Les zones de convergence oblique</a:t>
            </a:r>
          </a:p>
        </p:txBody>
      </p:sp>
      <p:sp>
        <p:nvSpPr>
          <p:cNvPr id="2" name="Ellipse 1">
            <a:extLst>
              <a:ext uri="{FF2B5EF4-FFF2-40B4-BE49-F238E27FC236}">
                <a16:creationId xmlns:a16="http://schemas.microsoft.com/office/drawing/2014/main" id="{D0D1FC48-DCAB-47D3-9DC2-2AAD8909ACA6}"/>
              </a:ext>
            </a:extLst>
          </p:cNvPr>
          <p:cNvSpPr/>
          <p:nvPr/>
        </p:nvSpPr>
        <p:spPr>
          <a:xfrm>
            <a:off x="5499100" y="2023464"/>
            <a:ext cx="3644900" cy="2192935"/>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0000"/>
              </a:solidFill>
            </a:endParaRPr>
          </a:p>
        </p:txBody>
      </p:sp>
    </p:spTree>
    <p:extLst>
      <p:ext uri="{BB962C8B-B14F-4D97-AF65-F5344CB8AC3E}">
        <p14:creationId xmlns:p14="http://schemas.microsoft.com/office/powerpoint/2010/main" val="4293125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a:t>
            </a:r>
            <a:r>
              <a:rPr lang="fr-FR" sz="3600" b="1" u="sng" dirty="0">
                <a:solidFill>
                  <a:srgbClr val="FF0000"/>
                </a:solidFill>
                <a:latin typeface="Arial" panose="020B0604020202020204" pitchFamily="34" charset="0"/>
                <a:cs typeface="Arial" panose="020B0604020202020204" pitchFamily="34" charset="0"/>
              </a:rPr>
              <a:t>remarque</a:t>
            </a:r>
            <a:r>
              <a:rPr lang="fr-FR" sz="3600" b="1" dirty="0">
                <a:latin typeface="Arial" panose="020B0604020202020204" pitchFamily="34" charset="0"/>
                <a:cs typeface="Arial" panose="020B0604020202020204" pitchFamily="34" charset="0"/>
              </a:rPr>
              <a:t> sur l’état de contrainte</a:t>
            </a:r>
          </a:p>
        </p:txBody>
      </p:sp>
      <p:sp>
        <p:nvSpPr>
          <p:cNvPr id="2" name="ZoneTexte 1">
            <a:extLst>
              <a:ext uri="{FF2B5EF4-FFF2-40B4-BE49-F238E27FC236}">
                <a16:creationId xmlns:a16="http://schemas.microsoft.com/office/drawing/2014/main" id="{2F3F1EF9-C2D0-4A4E-9C49-DC96A0F21C5F}"/>
              </a:ext>
            </a:extLst>
          </p:cNvPr>
          <p:cNvSpPr txBox="1"/>
          <p:nvPr/>
        </p:nvSpPr>
        <p:spPr>
          <a:xfrm>
            <a:off x="1046410" y="1606827"/>
            <a:ext cx="7360989" cy="369332"/>
          </a:xfrm>
          <a:prstGeom prst="rect">
            <a:avLst/>
          </a:prstGeom>
          <a:noFill/>
        </p:spPr>
        <p:txBody>
          <a:bodyPr wrap="none" rtlCol="0">
            <a:spAutoFit/>
          </a:bodyPr>
          <a:lstStyle/>
          <a:p>
            <a:r>
              <a:rPr lang="fr-FR" b="1" dirty="0"/>
              <a:t>Quelle(s) contrainte(s) doit-on changer pour passer d’un système à l’autre ?</a:t>
            </a:r>
          </a:p>
        </p:txBody>
      </p:sp>
      <p:cxnSp>
        <p:nvCxnSpPr>
          <p:cNvPr id="9" name="Connecteur droit avec flèche 8">
            <a:extLst>
              <a:ext uri="{FF2B5EF4-FFF2-40B4-BE49-F238E27FC236}">
                <a16:creationId xmlns:a16="http://schemas.microsoft.com/office/drawing/2014/main" id="{275CB425-5C91-44E1-BF47-9BD75672B99D}"/>
              </a:ext>
            </a:extLst>
          </p:cNvPr>
          <p:cNvCxnSpPr/>
          <p:nvPr/>
        </p:nvCxnSpPr>
        <p:spPr>
          <a:xfrm>
            <a:off x="3173189" y="4430195"/>
            <a:ext cx="480762" cy="57045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FFE80529-C8E3-453A-9424-C67C17F31853}"/>
              </a:ext>
            </a:extLst>
          </p:cNvPr>
          <p:cNvSpPr txBox="1"/>
          <p:nvPr/>
        </p:nvSpPr>
        <p:spPr>
          <a:xfrm>
            <a:off x="2496973" y="4604842"/>
            <a:ext cx="611065" cy="646331"/>
          </a:xfrm>
          <a:prstGeom prst="rect">
            <a:avLst/>
          </a:prstGeom>
          <a:noFill/>
        </p:spPr>
        <p:txBody>
          <a:bodyPr wrap="none" rtlCol="0">
            <a:spAutoFit/>
          </a:bodyPr>
          <a:lstStyle/>
          <a:p>
            <a:r>
              <a:rPr lang="fr-FR" sz="3600" b="1" dirty="0">
                <a:solidFill>
                  <a:srgbClr val="FF0000"/>
                </a:solidFill>
              </a:rPr>
              <a:t>??</a:t>
            </a:r>
          </a:p>
        </p:txBody>
      </p:sp>
      <p:cxnSp>
        <p:nvCxnSpPr>
          <p:cNvPr id="14" name="Connecteur droit avec flèche 13">
            <a:extLst>
              <a:ext uri="{FF2B5EF4-FFF2-40B4-BE49-F238E27FC236}">
                <a16:creationId xmlns:a16="http://schemas.microsoft.com/office/drawing/2014/main" id="{23BB8B6B-6B72-4F93-9D86-985708AF637E}"/>
              </a:ext>
            </a:extLst>
          </p:cNvPr>
          <p:cNvCxnSpPr>
            <a:cxnSpLocks/>
          </p:cNvCxnSpPr>
          <p:nvPr/>
        </p:nvCxnSpPr>
        <p:spPr>
          <a:xfrm>
            <a:off x="4195808" y="3253367"/>
            <a:ext cx="804031" cy="1433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9CA74BEC-DBE7-44A0-8F1C-84C3CB6B8A12}"/>
              </a:ext>
            </a:extLst>
          </p:cNvPr>
          <p:cNvSpPr txBox="1"/>
          <p:nvPr/>
        </p:nvSpPr>
        <p:spPr>
          <a:xfrm>
            <a:off x="4304771" y="2308089"/>
            <a:ext cx="611065" cy="646331"/>
          </a:xfrm>
          <a:prstGeom prst="rect">
            <a:avLst/>
          </a:prstGeom>
          <a:noFill/>
        </p:spPr>
        <p:txBody>
          <a:bodyPr wrap="none" rtlCol="0">
            <a:spAutoFit/>
          </a:bodyPr>
          <a:lstStyle/>
          <a:p>
            <a:r>
              <a:rPr lang="fr-FR" sz="3600" b="1" dirty="0">
                <a:solidFill>
                  <a:srgbClr val="FF0000"/>
                </a:solidFill>
              </a:rPr>
              <a:t>??</a:t>
            </a:r>
          </a:p>
        </p:txBody>
      </p:sp>
      <p:cxnSp>
        <p:nvCxnSpPr>
          <p:cNvPr id="16" name="Connecteur droit avec flèche 15">
            <a:extLst>
              <a:ext uri="{FF2B5EF4-FFF2-40B4-BE49-F238E27FC236}">
                <a16:creationId xmlns:a16="http://schemas.microsoft.com/office/drawing/2014/main" id="{544DD927-BFB1-423E-9277-871998E9E845}"/>
              </a:ext>
            </a:extLst>
          </p:cNvPr>
          <p:cNvCxnSpPr>
            <a:cxnSpLocks/>
          </p:cNvCxnSpPr>
          <p:nvPr/>
        </p:nvCxnSpPr>
        <p:spPr>
          <a:xfrm flipV="1">
            <a:off x="6196808" y="4414282"/>
            <a:ext cx="402015" cy="57748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8EF3CDFC-A4EA-4ECC-B48A-5A2CADA5C5D6}"/>
              </a:ext>
            </a:extLst>
          </p:cNvPr>
          <p:cNvSpPr txBox="1"/>
          <p:nvPr/>
        </p:nvSpPr>
        <p:spPr>
          <a:xfrm>
            <a:off x="1939541" y="2024011"/>
            <a:ext cx="1508939" cy="369332"/>
          </a:xfrm>
          <a:prstGeom prst="rect">
            <a:avLst/>
          </a:prstGeom>
          <a:noFill/>
        </p:spPr>
        <p:txBody>
          <a:bodyPr wrap="none" rtlCol="0">
            <a:spAutoFit/>
          </a:bodyPr>
          <a:lstStyle/>
          <a:p>
            <a:r>
              <a:rPr lang="fr-FR" dirty="0"/>
              <a:t>Faille normale</a:t>
            </a:r>
          </a:p>
        </p:txBody>
      </p:sp>
      <p:sp>
        <p:nvSpPr>
          <p:cNvPr id="17" name="ZoneTexte 16">
            <a:extLst>
              <a:ext uri="{FF2B5EF4-FFF2-40B4-BE49-F238E27FC236}">
                <a16:creationId xmlns:a16="http://schemas.microsoft.com/office/drawing/2014/main" id="{845F21B5-AEB6-4AA7-872C-5ACDFB4A63C0}"/>
              </a:ext>
            </a:extLst>
          </p:cNvPr>
          <p:cNvSpPr txBox="1"/>
          <p:nvPr/>
        </p:nvSpPr>
        <p:spPr>
          <a:xfrm>
            <a:off x="5837000" y="1984810"/>
            <a:ext cx="1391471" cy="369332"/>
          </a:xfrm>
          <a:prstGeom prst="rect">
            <a:avLst/>
          </a:prstGeom>
          <a:noFill/>
        </p:spPr>
        <p:txBody>
          <a:bodyPr wrap="none" rtlCol="0">
            <a:spAutoFit/>
          </a:bodyPr>
          <a:lstStyle/>
          <a:p>
            <a:r>
              <a:rPr lang="fr-FR" dirty="0"/>
              <a:t>Faille inverse</a:t>
            </a:r>
          </a:p>
        </p:txBody>
      </p:sp>
      <p:sp>
        <p:nvSpPr>
          <p:cNvPr id="18" name="ZoneTexte 17">
            <a:extLst>
              <a:ext uri="{FF2B5EF4-FFF2-40B4-BE49-F238E27FC236}">
                <a16:creationId xmlns:a16="http://schemas.microsoft.com/office/drawing/2014/main" id="{4F98DE79-F7F9-47A2-A9CB-62297EC63CA8}"/>
              </a:ext>
            </a:extLst>
          </p:cNvPr>
          <p:cNvSpPr txBox="1"/>
          <p:nvPr/>
        </p:nvSpPr>
        <p:spPr>
          <a:xfrm>
            <a:off x="1402274" y="6342791"/>
            <a:ext cx="1570238" cy="369332"/>
          </a:xfrm>
          <a:prstGeom prst="rect">
            <a:avLst/>
          </a:prstGeom>
          <a:noFill/>
        </p:spPr>
        <p:txBody>
          <a:bodyPr wrap="none" rtlCol="0">
            <a:spAutoFit/>
          </a:bodyPr>
          <a:lstStyle/>
          <a:p>
            <a:r>
              <a:rPr lang="fr-FR" dirty="0"/>
              <a:t>Décrochement</a:t>
            </a:r>
          </a:p>
        </p:txBody>
      </p:sp>
      <p:sp>
        <p:nvSpPr>
          <p:cNvPr id="19" name="ZoneTexte 18">
            <a:extLst>
              <a:ext uri="{FF2B5EF4-FFF2-40B4-BE49-F238E27FC236}">
                <a16:creationId xmlns:a16="http://schemas.microsoft.com/office/drawing/2014/main" id="{D6E9BAFA-1B98-418E-B9E6-E2299D3AC30C}"/>
              </a:ext>
            </a:extLst>
          </p:cNvPr>
          <p:cNvSpPr txBox="1"/>
          <p:nvPr/>
        </p:nvSpPr>
        <p:spPr>
          <a:xfrm>
            <a:off x="6474111" y="4604841"/>
            <a:ext cx="611065" cy="646331"/>
          </a:xfrm>
          <a:prstGeom prst="rect">
            <a:avLst/>
          </a:prstGeom>
          <a:noFill/>
        </p:spPr>
        <p:txBody>
          <a:bodyPr wrap="none" rtlCol="0">
            <a:spAutoFit/>
          </a:bodyPr>
          <a:lstStyle/>
          <a:p>
            <a:r>
              <a:rPr lang="fr-FR" sz="3600" b="1" dirty="0">
                <a:solidFill>
                  <a:srgbClr val="FF0000"/>
                </a:solidFill>
              </a:rPr>
              <a:t>??</a:t>
            </a:r>
          </a:p>
        </p:txBody>
      </p:sp>
      <p:sp>
        <p:nvSpPr>
          <p:cNvPr id="20" name="ZoneTexte 19">
            <a:extLst>
              <a:ext uri="{FF2B5EF4-FFF2-40B4-BE49-F238E27FC236}">
                <a16:creationId xmlns:a16="http://schemas.microsoft.com/office/drawing/2014/main" id="{F0E11E68-388E-412E-A5EA-8F24637C5A37}"/>
              </a:ext>
            </a:extLst>
          </p:cNvPr>
          <p:cNvSpPr txBox="1"/>
          <p:nvPr/>
        </p:nvSpPr>
        <p:spPr>
          <a:xfrm>
            <a:off x="333776" y="2338590"/>
            <a:ext cx="3282373" cy="1938992"/>
          </a:xfrm>
          <a:prstGeom prst="rect">
            <a:avLst/>
          </a:prstGeom>
          <a:noFill/>
        </p:spPr>
        <p:txBody>
          <a:bodyPr wrap="none" rtlCol="0">
            <a:spAutoFit/>
          </a:bodyPr>
          <a:lstStyle/>
          <a:p>
            <a:r>
              <a:rPr lang="fr-FR" sz="4000" dirty="0">
                <a:latin typeface="Symbol" panose="05050102010706020507" pitchFamily="18" charset="2"/>
              </a:rPr>
              <a:t>s</a:t>
            </a:r>
            <a:r>
              <a:rPr lang="fr-FR" sz="4000" dirty="0"/>
              <a:t>1 verticale</a:t>
            </a:r>
          </a:p>
          <a:p>
            <a:r>
              <a:rPr lang="fr-FR" sz="4000" dirty="0">
                <a:latin typeface="Symbol" panose="05050102010706020507" pitchFamily="18" charset="2"/>
              </a:rPr>
              <a:t>s</a:t>
            </a:r>
            <a:r>
              <a:rPr lang="fr-FR" sz="4000" dirty="0"/>
              <a:t>2 horizontale</a:t>
            </a:r>
          </a:p>
          <a:p>
            <a:r>
              <a:rPr lang="fr-FR" sz="4000" dirty="0">
                <a:latin typeface="Symbol" panose="05050102010706020507" pitchFamily="18" charset="2"/>
              </a:rPr>
              <a:t>s</a:t>
            </a:r>
            <a:r>
              <a:rPr lang="fr-FR" sz="4000" dirty="0"/>
              <a:t>3 horizontale</a:t>
            </a:r>
          </a:p>
        </p:txBody>
      </p:sp>
      <p:sp>
        <p:nvSpPr>
          <p:cNvPr id="21" name="ZoneTexte 20">
            <a:extLst>
              <a:ext uri="{FF2B5EF4-FFF2-40B4-BE49-F238E27FC236}">
                <a16:creationId xmlns:a16="http://schemas.microsoft.com/office/drawing/2014/main" id="{2F6763BE-621E-4F1C-A966-93A7CFF804F4}"/>
              </a:ext>
            </a:extLst>
          </p:cNvPr>
          <p:cNvSpPr txBox="1"/>
          <p:nvPr/>
        </p:nvSpPr>
        <p:spPr>
          <a:xfrm>
            <a:off x="5443989" y="2370381"/>
            <a:ext cx="3282373" cy="1938992"/>
          </a:xfrm>
          <a:prstGeom prst="rect">
            <a:avLst/>
          </a:prstGeom>
          <a:noFill/>
        </p:spPr>
        <p:txBody>
          <a:bodyPr wrap="none" rtlCol="0">
            <a:spAutoFit/>
          </a:bodyPr>
          <a:lstStyle/>
          <a:p>
            <a:r>
              <a:rPr lang="fr-FR" sz="4000" dirty="0">
                <a:latin typeface="Symbol" panose="05050102010706020507" pitchFamily="18" charset="2"/>
              </a:rPr>
              <a:t>s</a:t>
            </a:r>
            <a:r>
              <a:rPr lang="fr-FR" sz="4000" dirty="0"/>
              <a:t>1 horizontale</a:t>
            </a:r>
          </a:p>
          <a:p>
            <a:r>
              <a:rPr lang="fr-FR" sz="4000" dirty="0">
                <a:latin typeface="Symbol" panose="05050102010706020507" pitchFamily="18" charset="2"/>
              </a:rPr>
              <a:t>s</a:t>
            </a:r>
            <a:r>
              <a:rPr lang="fr-FR" sz="4000" dirty="0"/>
              <a:t>2 horizontale</a:t>
            </a:r>
          </a:p>
          <a:p>
            <a:r>
              <a:rPr lang="fr-FR" sz="4000" dirty="0">
                <a:latin typeface="Symbol" panose="05050102010706020507" pitchFamily="18" charset="2"/>
              </a:rPr>
              <a:t>s</a:t>
            </a:r>
            <a:r>
              <a:rPr lang="fr-FR" sz="4000" dirty="0"/>
              <a:t>3 verticale</a:t>
            </a:r>
          </a:p>
        </p:txBody>
      </p:sp>
      <p:sp>
        <p:nvSpPr>
          <p:cNvPr id="22" name="ZoneTexte 21">
            <a:extLst>
              <a:ext uri="{FF2B5EF4-FFF2-40B4-BE49-F238E27FC236}">
                <a16:creationId xmlns:a16="http://schemas.microsoft.com/office/drawing/2014/main" id="{EB511C14-EE7A-4EC1-9C85-19F796382283}"/>
              </a:ext>
            </a:extLst>
          </p:cNvPr>
          <p:cNvSpPr txBox="1"/>
          <p:nvPr/>
        </p:nvSpPr>
        <p:spPr>
          <a:xfrm>
            <a:off x="3316450" y="5000646"/>
            <a:ext cx="3282373" cy="1938992"/>
          </a:xfrm>
          <a:prstGeom prst="rect">
            <a:avLst/>
          </a:prstGeom>
          <a:noFill/>
        </p:spPr>
        <p:txBody>
          <a:bodyPr wrap="none" rtlCol="0">
            <a:spAutoFit/>
          </a:bodyPr>
          <a:lstStyle/>
          <a:p>
            <a:r>
              <a:rPr lang="fr-FR" sz="4000" dirty="0">
                <a:latin typeface="Symbol" panose="05050102010706020507" pitchFamily="18" charset="2"/>
              </a:rPr>
              <a:t>s</a:t>
            </a:r>
            <a:r>
              <a:rPr lang="fr-FR" sz="4000" dirty="0"/>
              <a:t>1 horizontale</a:t>
            </a:r>
          </a:p>
          <a:p>
            <a:r>
              <a:rPr lang="fr-FR" sz="4000" dirty="0">
                <a:latin typeface="Symbol" panose="05050102010706020507" pitchFamily="18" charset="2"/>
              </a:rPr>
              <a:t>s</a:t>
            </a:r>
            <a:r>
              <a:rPr lang="fr-FR" sz="4000" dirty="0"/>
              <a:t>2 verticale</a:t>
            </a:r>
          </a:p>
          <a:p>
            <a:r>
              <a:rPr lang="fr-FR" sz="4000" dirty="0">
                <a:latin typeface="Symbol" panose="05050102010706020507" pitchFamily="18" charset="2"/>
              </a:rPr>
              <a:t>s</a:t>
            </a:r>
            <a:r>
              <a:rPr lang="fr-FR" sz="4000" dirty="0"/>
              <a:t>3 horizontale</a:t>
            </a:r>
          </a:p>
        </p:txBody>
      </p:sp>
    </p:spTree>
    <p:extLst>
      <p:ext uri="{BB962C8B-B14F-4D97-AF65-F5344CB8AC3E}">
        <p14:creationId xmlns:p14="http://schemas.microsoft.com/office/powerpoint/2010/main" val="20308090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4" name="ZoneTexte 3">
            <a:extLst>
              <a:ext uri="{FF2B5EF4-FFF2-40B4-BE49-F238E27FC236}">
                <a16:creationId xmlns:a16="http://schemas.microsoft.com/office/drawing/2014/main" id="{EEE5B535-BFB2-4665-870A-F987BAF73C6A}"/>
              </a:ext>
            </a:extLst>
          </p:cNvPr>
          <p:cNvSpPr txBox="1"/>
          <p:nvPr/>
        </p:nvSpPr>
        <p:spPr>
          <a:xfrm>
            <a:off x="2754768" y="1494223"/>
            <a:ext cx="3252237" cy="461665"/>
          </a:xfrm>
          <a:prstGeom prst="rect">
            <a:avLst/>
          </a:prstGeom>
          <a:noFill/>
        </p:spPr>
        <p:txBody>
          <a:bodyPr wrap="none" rtlCol="0">
            <a:spAutoFit/>
          </a:bodyPr>
          <a:lstStyle/>
          <a:p>
            <a:r>
              <a:rPr lang="fr-FR" sz="2400" b="1" dirty="0"/>
              <a:t>Notion de </a:t>
            </a:r>
            <a:r>
              <a:rPr lang="fr-FR" sz="2400" b="1" dirty="0" err="1"/>
              <a:t>transpression</a:t>
            </a:r>
            <a:endParaRPr lang="fr-FR" sz="2400" b="1" dirty="0"/>
          </a:p>
        </p:txBody>
      </p:sp>
      <p:pic>
        <p:nvPicPr>
          <p:cNvPr id="6" name="trans2">
            <a:hlinkClick r:id="" action="ppaction://media"/>
            <a:extLst>
              <a:ext uri="{FF2B5EF4-FFF2-40B4-BE49-F238E27FC236}">
                <a16:creationId xmlns:a16="http://schemas.microsoft.com/office/drawing/2014/main" id="{14D49440-D9FA-41F3-A906-80671DACDD3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2917" t="65823" r="47083" b="9239"/>
          <a:stretch/>
        </p:blipFill>
        <p:spPr>
          <a:xfrm>
            <a:off x="143858" y="3081774"/>
            <a:ext cx="4148742" cy="2909882"/>
          </a:xfrm>
          <a:prstGeom prst="rect">
            <a:avLst/>
          </a:prstGeom>
        </p:spPr>
      </p:pic>
      <p:sp>
        <p:nvSpPr>
          <p:cNvPr id="8" name="ZoneTexte 7">
            <a:extLst>
              <a:ext uri="{FF2B5EF4-FFF2-40B4-BE49-F238E27FC236}">
                <a16:creationId xmlns:a16="http://schemas.microsoft.com/office/drawing/2014/main" id="{6A0920A3-30CC-4923-83BB-706DA54890C9}"/>
              </a:ext>
            </a:extLst>
          </p:cNvPr>
          <p:cNvSpPr txBox="1"/>
          <p:nvPr/>
        </p:nvSpPr>
        <p:spPr>
          <a:xfrm>
            <a:off x="3286574" y="6066711"/>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
        <p:nvSpPr>
          <p:cNvPr id="9" name="ZoneTexte 8">
            <a:extLst>
              <a:ext uri="{FF2B5EF4-FFF2-40B4-BE49-F238E27FC236}">
                <a16:creationId xmlns:a16="http://schemas.microsoft.com/office/drawing/2014/main" id="{1BBD1AF2-BC9A-4CC3-9C6A-877C5541532B}"/>
              </a:ext>
            </a:extLst>
          </p:cNvPr>
          <p:cNvSpPr txBox="1"/>
          <p:nvPr/>
        </p:nvSpPr>
        <p:spPr>
          <a:xfrm>
            <a:off x="1172558" y="894030"/>
            <a:ext cx="6829883" cy="646331"/>
          </a:xfrm>
          <a:prstGeom prst="rect">
            <a:avLst/>
          </a:prstGeom>
          <a:noFill/>
        </p:spPr>
        <p:txBody>
          <a:bodyPr wrap="none" rtlCol="0">
            <a:spAutoFit/>
          </a:bodyPr>
          <a:lstStyle/>
          <a:p>
            <a:r>
              <a:rPr lang="fr-FR" sz="3600" b="1" dirty="0">
                <a:solidFill>
                  <a:srgbClr val="FF0000"/>
                </a:solidFill>
              </a:rPr>
              <a:t>Les zones de convergence obliques</a:t>
            </a:r>
          </a:p>
        </p:txBody>
      </p:sp>
      <p:sp>
        <p:nvSpPr>
          <p:cNvPr id="10" name="ZoneTexte 9">
            <a:extLst>
              <a:ext uri="{FF2B5EF4-FFF2-40B4-BE49-F238E27FC236}">
                <a16:creationId xmlns:a16="http://schemas.microsoft.com/office/drawing/2014/main" id="{702BF4BC-9362-4728-BFC2-D3E5F182677F}"/>
              </a:ext>
            </a:extLst>
          </p:cNvPr>
          <p:cNvSpPr txBox="1"/>
          <p:nvPr/>
        </p:nvSpPr>
        <p:spPr>
          <a:xfrm>
            <a:off x="143858" y="1893619"/>
            <a:ext cx="8856284" cy="923330"/>
          </a:xfrm>
          <a:prstGeom prst="rect">
            <a:avLst/>
          </a:prstGeom>
          <a:noFill/>
        </p:spPr>
        <p:txBody>
          <a:bodyPr wrap="square" rtlCol="0">
            <a:spAutoFit/>
          </a:bodyPr>
          <a:lstStyle/>
          <a:p>
            <a:r>
              <a:rPr lang="en-US" b="1" dirty="0"/>
              <a:t>La </a:t>
            </a:r>
            <a:r>
              <a:rPr lang="en-US" b="1" dirty="0" err="1"/>
              <a:t>transpression</a:t>
            </a:r>
            <a:r>
              <a:rPr lang="en-US" dirty="0"/>
              <a:t> </a:t>
            </a:r>
            <a:r>
              <a:rPr lang="en-US" dirty="0" err="1"/>
              <a:t>est</a:t>
            </a:r>
            <a:r>
              <a:rPr lang="en-US" dirty="0"/>
              <a:t> </a:t>
            </a:r>
            <a:r>
              <a:rPr lang="en-US" dirty="0" err="1"/>
              <a:t>une</a:t>
            </a:r>
            <a:r>
              <a:rPr lang="en-US" dirty="0"/>
              <a:t> deformation </a:t>
            </a:r>
            <a:r>
              <a:rPr lang="en-US" dirty="0" err="1"/>
              <a:t>décrochante</a:t>
            </a:r>
            <a:r>
              <a:rPr lang="en-US" dirty="0"/>
              <a:t> qui </a:t>
            </a:r>
            <a:r>
              <a:rPr lang="en-US" dirty="0" err="1"/>
              <a:t>contient</a:t>
            </a:r>
            <a:r>
              <a:rPr lang="en-US" dirty="0"/>
              <a:t> </a:t>
            </a:r>
            <a:r>
              <a:rPr lang="en-US" dirty="0" err="1"/>
              <a:t>également</a:t>
            </a:r>
            <a:r>
              <a:rPr lang="en-US" dirty="0"/>
              <a:t> </a:t>
            </a:r>
            <a:r>
              <a:rPr lang="en-US" dirty="0" err="1"/>
              <a:t>une</a:t>
            </a:r>
            <a:r>
              <a:rPr lang="en-US" dirty="0"/>
              <a:t> </a:t>
            </a:r>
            <a:r>
              <a:rPr lang="en-US" dirty="0" err="1"/>
              <a:t>composante</a:t>
            </a:r>
            <a:r>
              <a:rPr lang="en-US" dirty="0"/>
              <a:t> de compression </a:t>
            </a:r>
            <a:r>
              <a:rPr lang="en-US" dirty="0" err="1"/>
              <a:t>perpendiculaire</a:t>
            </a:r>
            <a:r>
              <a:rPr lang="en-US" dirty="0"/>
              <a:t> au plan de la faille</a:t>
            </a:r>
          </a:p>
          <a:p>
            <a:r>
              <a:rPr lang="en-US" dirty="0"/>
              <a:t>(A </a:t>
            </a:r>
            <a:r>
              <a:rPr lang="en-US" dirty="0" err="1"/>
              <a:t>distinguer</a:t>
            </a:r>
            <a:r>
              <a:rPr lang="en-US" dirty="0"/>
              <a:t> d’un </a:t>
            </a:r>
            <a:r>
              <a:rPr lang="en-US" dirty="0" err="1"/>
              <a:t>cisaillement</a:t>
            </a:r>
            <a:r>
              <a:rPr lang="en-US" dirty="0"/>
              <a:t> pure que </a:t>
            </a:r>
            <a:r>
              <a:rPr lang="en-US" dirty="0" err="1"/>
              <a:t>l’on</a:t>
            </a:r>
            <a:r>
              <a:rPr lang="en-US" dirty="0"/>
              <a:t> observe sur des </a:t>
            </a:r>
            <a:r>
              <a:rPr lang="en-US" dirty="0" err="1"/>
              <a:t>décrochement</a:t>
            </a:r>
            <a:r>
              <a:rPr lang="en-US" dirty="0"/>
              <a:t> simples)</a:t>
            </a:r>
            <a:endParaRPr lang="fr-FR" dirty="0"/>
          </a:p>
        </p:txBody>
      </p:sp>
      <p:pic>
        <p:nvPicPr>
          <p:cNvPr id="11" name="trans1">
            <a:hlinkClick r:id="" action="ppaction://media"/>
            <a:extLst>
              <a:ext uri="{FF2B5EF4-FFF2-40B4-BE49-F238E27FC236}">
                <a16:creationId xmlns:a16="http://schemas.microsoft.com/office/drawing/2014/main" id="{DA863E57-E2A4-45AA-90C0-D42AF80EFBE4}"/>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srcRect l="44444" t="40655" r="32223" b="32963"/>
          <a:stretch/>
        </p:blipFill>
        <p:spPr>
          <a:xfrm>
            <a:off x="4292937" y="2948382"/>
            <a:ext cx="4785208" cy="3043274"/>
          </a:xfrm>
          <a:prstGeom prst="rect">
            <a:avLst/>
          </a:prstGeom>
        </p:spPr>
      </p:pic>
      <p:sp>
        <p:nvSpPr>
          <p:cNvPr id="12" name="ZoneTexte 11">
            <a:extLst>
              <a:ext uri="{FF2B5EF4-FFF2-40B4-BE49-F238E27FC236}">
                <a16:creationId xmlns:a16="http://schemas.microsoft.com/office/drawing/2014/main" id="{ADAC0C53-79BB-4541-9C87-ACC643283216}"/>
              </a:ext>
            </a:extLst>
          </p:cNvPr>
          <p:cNvSpPr txBox="1"/>
          <p:nvPr/>
        </p:nvSpPr>
        <p:spPr>
          <a:xfrm>
            <a:off x="4096994" y="3737571"/>
            <a:ext cx="567784" cy="1015663"/>
          </a:xfrm>
          <a:prstGeom prst="rect">
            <a:avLst/>
          </a:prstGeom>
          <a:noFill/>
        </p:spPr>
        <p:txBody>
          <a:bodyPr wrap="none" rtlCol="0">
            <a:spAutoFit/>
          </a:bodyPr>
          <a:lstStyle/>
          <a:p>
            <a:r>
              <a:rPr lang="fr-FR" sz="6000" dirty="0">
                <a:solidFill>
                  <a:srgbClr val="FF0000"/>
                </a:solidFill>
              </a:rPr>
              <a:t>≠</a:t>
            </a:r>
          </a:p>
        </p:txBody>
      </p:sp>
      <p:sp>
        <p:nvSpPr>
          <p:cNvPr id="13" name="ZoneTexte 12">
            <a:extLst>
              <a:ext uri="{FF2B5EF4-FFF2-40B4-BE49-F238E27FC236}">
                <a16:creationId xmlns:a16="http://schemas.microsoft.com/office/drawing/2014/main" id="{EA14537E-07F3-46A6-AEFD-91448CC22774}"/>
              </a:ext>
            </a:extLst>
          </p:cNvPr>
          <p:cNvSpPr txBox="1"/>
          <p:nvPr/>
        </p:nvSpPr>
        <p:spPr>
          <a:xfrm>
            <a:off x="5586330" y="3081774"/>
            <a:ext cx="2416111" cy="461665"/>
          </a:xfrm>
          <a:prstGeom prst="rect">
            <a:avLst/>
          </a:prstGeom>
          <a:noFill/>
        </p:spPr>
        <p:txBody>
          <a:bodyPr wrap="none" rtlCol="0">
            <a:spAutoFit/>
          </a:bodyPr>
          <a:lstStyle/>
          <a:p>
            <a:r>
              <a:rPr lang="fr-FR" sz="2400" b="1" dirty="0"/>
              <a:t>Cisaillement pure</a:t>
            </a:r>
          </a:p>
        </p:txBody>
      </p:sp>
      <p:sp>
        <p:nvSpPr>
          <p:cNvPr id="14" name="ZoneTexte 13">
            <a:extLst>
              <a:ext uri="{FF2B5EF4-FFF2-40B4-BE49-F238E27FC236}">
                <a16:creationId xmlns:a16="http://schemas.microsoft.com/office/drawing/2014/main" id="{15659B44-D744-4654-8675-5FD448A5EA3A}"/>
              </a:ext>
            </a:extLst>
          </p:cNvPr>
          <p:cNvSpPr txBox="1"/>
          <p:nvPr/>
        </p:nvSpPr>
        <p:spPr>
          <a:xfrm>
            <a:off x="1010173" y="2994856"/>
            <a:ext cx="1942840" cy="461665"/>
          </a:xfrm>
          <a:prstGeom prst="rect">
            <a:avLst/>
          </a:prstGeom>
          <a:noFill/>
        </p:spPr>
        <p:txBody>
          <a:bodyPr wrap="none" rtlCol="0">
            <a:spAutoFit/>
          </a:bodyPr>
          <a:lstStyle/>
          <a:p>
            <a:r>
              <a:rPr lang="fr-FR" sz="2400" b="1" dirty="0" err="1"/>
              <a:t>Transpression</a:t>
            </a:r>
            <a:endParaRPr lang="fr-FR" sz="2400" b="1" dirty="0"/>
          </a:p>
        </p:txBody>
      </p:sp>
    </p:spTree>
    <p:extLst>
      <p:ext uri="{BB962C8B-B14F-4D97-AF65-F5344CB8AC3E}">
        <p14:creationId xmlns:p14="http://schemas.microsoft.com/office/powerpoint/2010/main" val="335595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9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69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tep_over_strike_slip_fault">
            <a:hlinkClick r:id="" action="ppaction://media"/>
            <a:extLst>
              <a:ext uri="{FF2B5EF4-FFF2-40B4-BE49-F238E27FC236}">
                <a16:creationId xmlns:a16="http://schemas.microsoft.com/office/drawing/2014/main" id="{FDE2822D-511C-47C4-803E-4CA98AE37D2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7361" t="52963" r="31667" b="10741"/>
          <a:stretch/>
        </p:blipFill>
        <p:spPr>
          <a:xfrm>
            <a:off x="-101600" y="2539999"/>
            <a:ext cx="3768242" cy="2483998"/>
          </a:xfrm>
          <a:prstGeom prst="rect">
            <a:avLst/>
          </a:prstGeom>
        </p:spPr>
      </p:pic>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4" name="ZoneTexte 3">
            <a:extLst>
              <a:ext uri="{FF2B5EF4-FFF2-40B4-BE49-F238E27FC236}">
                <a16:creationId xmlns:a16="http://schemas.microsoft.com/office/drawing/2014/main" id="{EEE5B535-BFB2-4665-870A-F987BAF73C6A}"/>
              </a:ext>
            </a:extLst>
          </p:cNvPr>
          <p:cNvSpPr txBox="1"/>
          <p:nvPr/>
        </p:nvSpPr>
        <p:spPr>
          <a:xfrm>
            <a:off x="735468" y="1201297"/>
            <a:ext cx="8116432" cy="830997"/>
          </a:xfrm>
          <a:prstGeom prst="rect">
            <a:avLst/>
          </a:prstGeom>
          <a:noFill/>
        </p:spPr>
        <p:txBody>
          <a:bodyPr wrap="square" rtlCol="0">
            <a:spAutoFit/>
          </a:bodyPr>
          <a:lstStyle/>
          <a:p>
            <a:r>
              <a:rPr lang="fr-FR" sz="2400" b="1" dirty="0"/>
              <a:t>NB: il existe aussi la </a:t>
            </a:r>
            <a:r>
              <a:rPr lang="fr-FR" sz="2400" b="1" dirty="0" err="1">
                <a:solidFill>
                  <a:srgbClr val="FF0000"/>
                </a:solidFill>
              </a:rPr>
              <a:t>transtension</a:t>
            </a:r>
            <a:r>
              <a:rPr lang="fr-FR" sz="2400" b="1" dirty="0"/>
              <a:t> </a:t>
            </a:r>
            <a:r>
              <a:rPr lang="fr-FR" sz="2400" b="1" u="sng" dirty="0"/>
              <a:t>par exemple  </a:t>
            </a:r>
            <a:r>
              <a:rPr lang="fr-FR" sz="2400" b="1" dirty="0"/>
              <a:t>dans les pull-</a:t>
            </a:r>
            <a:r>
              <a:rPr lang="fr-FR" sz="2400" b="1" dirty="0" err="1"/>
              <a:t>apart</a:t>
            </a:r>
            <a:r>
              <a:rPr lang="fr-FR" sz="2400" b="1" dirty="0"/>
              <a:t> (zones de relais entre failles </a:t>
            </a:r>
            <a:r>
              <a:rPr lang="fr-FR" sz="2400" b="1" dirty="0" err="1"/>
              <a:t>décrochantes</a:t>
            </a:r>
            <a:r>
              <a:rPr lang="fr-FR" sz="2400" b="1" dirty="0"/>
              <a:t>)</a:t>
            </a:r>
          </a:p>
        </p:txBody>
      </p:sp>
      <p:pic>
        <p:nvPicPr>
          <p:cNvPr id="3" name="trans3">
            <a:hlinkClick r:id="" action="ppaction://media"/>
            <a:extLst>
              <a:ext uri="{FF2B5EF4-FFF2-40B4-BE49-F238E27FC236}">
                <a16:creationId xmlns:a16="http://schemas.microsoft.com/office/drawing/2014/main" id="{BB2C4DA8-6922-4C36-909D-B3A997A3DD8D}"/>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srcRect l="55139" t="66543" r="20054" b="9753"/>
          <a:stretch/>
        </p:blipFill>
        <p:spPr>
          <a:xfrm>
            <a:off x="3280541" y="2539999"/>
            <a:ext cx="5798841" cy="3116703"/>
          </a:xfrm>
          <a:prstGeom prst="rect">
            <a:avLst/>
          </a:prstGeom>
        </p:spPr>
      </p:pic>
      <p:sp>
        <p:nvSpPr>
          <p:cNvPr id="8" name="ZoneTexte 7">
            <a:extLst>
              <a:ext uri="{FF2B5EF4-FFF2-40B4-BE49-F238E27FC236}">
                <a16:creationId xmlns:a16="http://schemas.microsoft.com/office/drawing/2014/main" id="{6A0920A3-30CC-4923-83BB-706DA54890C9}"/>
              </a:ext>
            </a:extLst>
          </p:cNvPr>
          <p:cNvSpPr txBox="1"/>
          <p:nvPr/>
        </p:nvSpPr>
        <p:spPr>
          <a:xfrm>
            <a:off x="106483" y="5184288"/>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
        <p:nvSpPr>
          <p:cNvPr id="11" name="Ellipse 10">
            <a:extLst>
              <a:ext uri="{FF2B5EF4-FFF2-40B4-BE49-F238E27FC236}">
                <a16:creationId xmlns:a16="http://schemas.microsoft.com/office/drawing/2014/main" id="{629C36DE-C300-4D7D-94BF-FAD23200B9BB}"/>
              </a:ext>
            </a:extLst>
          </p:cNvPr>
          <p:cNvSpPr/>
          <p:nvPr/>
        </p:nvSpPr>
        <p:spPr>
          <a:xfrm>
            <a:off x="2193442" y="2820719"/>
            <a:ext cx="800100" cy="7747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avec flèche 11">
            <a:extLst>
              <a:ext uri="{FF2B5EF4-FFF2-40B4-BE49-F238E27FC236}">
                <a16:creationId xmlns:a16="http://schemas.microsoft.com/office/drawing/2014/main" id="{6A9E9E12-F812-4DA3-962B-4052E289F2F6}"/>
              </a:ext>
            </a:extLst>
          </p:cNvPr>
          <p:cNvCxnSpPr>
            <a:stCxn id="11" idx="6"/>
          </p:cNvCxnSpPr>
          <p:nvPr/>
        </p:nvCxnSpPr>
        <p:spPr>
          <a:xfrm>
            <a:off x="2993542" y="3208069"/>
            <a:ext cx="1524000" cy="20337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B3C7BC9A-A626-477D-903B-2E52723D35FF}"/>
              </a:ext>
            </a:extLst>
          </p:cNvPr>
          <p:cNvSpPr txBox="1"/>
          <p:nvPr/>
        </p:nvSpPr>
        <p:spPr>
          <a:xfrm>
            <a:off x="297699" y="6017048"/>
            <a:ext cx="6353342" cy="707886"/>
          </a:xfrm>
          <a:prstGeom prst="rect">
            <a:avLst/>
          </a:prstGeom>
          <a:noFill/>
        </p:spPr>
        <p:txBody>
          <a:bodyPr wrap="none" rtlCol="0">
            <a:spAutoFit/>
          </a:bodyPr>
          <a:lstStyle/>
          <a:p>
            <a:r>
              <a:rPr lang="fr-FR" sz="4000" dirty="0"/>
              <a:t>+ structure en fleur négative !</a:t>
            </a:r>
          </a:p>
        </p:txBody>
      </p:sp>
      <p:pic>
        <p:nvPicPr>
          <p:cNvPr id="13" name="Image 12">
            <a:extLst>
              <a:ext uri="{FF2B5EF4-FFF2-40B4-BE49-F238E27FC236}">
                <a16:creationId xmlns:a16="http://schemas.microsoft.com/office/drawing/2014/main" id="{BCEDD585-48C9-4106-9DE4-842D4A75DCCB}"/>
              </a:ext>
            </a:extLst>
          </p:cNvPr>
          <p:cNvPicPr>
            <a:picLocks noChangeAspect="1"/>
          </p:cNvPicPr>
          <p:nvPr/>
        </p:nvPicPr>
        <p:blipFill rotWithShape="1">
          <a:blip r:embed="rId8"/>
          <a:srcRect b="49200"/>
          <a:stretch/>
        </p:blipFill>
        <p:spPr>
          <a:xfrm>
            <a:off x="6376381" y="4515771"/>
            <a:ext cx="2767619" cy="2281862"/>
          </a:xfrm>
          <a:prstGeom prst="rect">
            <a:avLst/>
          </a:prstGeom>
        </p:spPr>
      </p:pic>
    </p:spTree>
    <p:extLst>
      <p:ext uri="{BB962C8B-B14F-4D97-AF65-F5344CB8AC3E}">
        <p14:creationId xmlns:p14="http://schemas.microsoft.com/office/powerpoint/2010/main" val="354746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6" fill="hold"/>
                                        <p:tgtEl>
                                          <p:spTgt spid="3"/>
                                        </p:tgtEl>
                                      </p:cBhvr>
                                    </p:cmd>
                                  </p:childTnLst>
                                </p:cTn>
                              </p:par>
                            </p:childTnLst>
                          </p:cTn>
                        </p:par>
                        <p:par>
                          <p:cTn id="7" fill="hold">
                            <p:stCondLst>
                              <p:cond delay="5966"/>
                            </p:stCondLst>
                            <p:childTnLst>
                              <p:par>
                                <p:cTn id="8" presetID="1" presetClass="mediacall" presetSubtype="0" fill="hold" nodeType="afterEffect">
                                  <p:stCondLst>
                                    <p:cond delay="0"/>
                                  </p:stCondLst>
                                  <p:childTnLst>
                                    <p:cmd type="call" cmd="playFrom(0.0)">
                                      <p:cBhvr>
                                        <p:cTn id="9" dur="630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0"/>
                                        </p:tgtEl>
                                      </p:cBhvr>
                                    </p:cmd>
                                  </p:childTnLst>
                                </p:cTn>
                              </p:par>
                            </p:childTnLst>
                          </p:cTn>
                        </p:par>
                      </p:childTnLst>
                    </p:cTn>
                  </p:par>
                </p:childTnLst>
              </p:cTn>
              <p:nextCondLst>
                <p:cond evt="onClick" delay="0">
                  <p:tgtEl>
                    <p:spTgt spid="10"/>
                  </p:tgtEl>
                </p:cond>
              </p:nextCondLst>
            </p:seq>
            <p:video>
              <p:cMediaNode vol="80000">
                <p:cTn id="21" repeatCount="indefinite" fill="hold" display="0">
                  <p:stCondLst>
                    <p:cond delay="indefinite"/>
                  </p:stCondLst>
                </p:cTn>
                <p:tgtEl>
                  <p:spTgt spid="10"/>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vergenceOblique3">
            <a:hlinkClick r:id="" action="ppaction://media"/>
            <a:extLst>
              <a:ext uri="{FF2B5EF4-FFF2-40B4-BE49-F238E27FC236}">
                <a16:creationId xmlns:a16="http://schemas.microsoft.com/office/drawing/2014/main" id="{77E049C4-F456-487D-8D01-60E43FB7759F}"/>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54167" t="36667" r="12083" b="28518"/>
          <a:stretch/>
        </p:blipFill>
        <p:spPr>
          <a:xfrm>
            <a:off x="898282" y="1537439"/>
            <a:ext cx="7540287" cy="4375228"/>
          </a:xfrm>
          <a:prstGeom prst="rect">
            <a:avLst/>
          </a:prstGeom>
        </p:spPr>
      </p:pic>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8" name="ZoneTexte 7">
            <a:extLst>
              <a:ext uri="{FF2B5EF4-FFF2-40B4-BE49-F238E27FC236}">
                <a16:creationId xmlns:a16="http://schemas.microsoft.com/office/drawing/2014/main" id="{6A0920A3-30CC-4923-83BB-706DA54890C9}"/>
              </a:ext>
            </a:extLst>
          </p:cNvPr>
          <p:cNvSpPr txBox="1"/>
          <p:nvPr/>
        </p:nvSpPr>
        <p:spPr>
          <a:xfrm>
            <a:off x="3286574" y="6066711"/>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
        <p:nvSpPr>
          <p:cNvPr id="9" name="ZoneTexte 8">
            <a:extLst>
              <a:ext uri="{FF2B5EF4-FFF2-40B4-BE49-F238E27FC236}">
                <a16:creationId xmlns:a16="http://schemas.microsoft.com/office/drawing/2014/main" id="{66EF12BB-FAC7-469A-8505-BC925B679667}"/>
              </a:ext>
            </a:extLst>
          </p:cNvPr>
          <p:cNvSpPr txBox="1"/>
          <p:nvPr/>
        </p:nvSpPr>
        <p:spPr>
          <a:xfrm>
            <a:off x="1172558" y="945333"/>
            <a:ext cx="6645537" cy="646331"/>
          </a:xfrm>
          <a:prstGeom prst="rect">
            <a:avLst/>
          </a:prstGeom>
          <a:noFill/>
        </p:spPr>
        <p:txBody>
          <a:bodyPr wrap="none" rtlCol="0">
            <a:spAutoFit/>
          </a:bodyPr>
          <a:lstStyle/>
          <a:p>
            <a:r>
              <a:rPr lang="fr-FR" sz="3600" b="1" dirty="0">
                <a:solidFill>
                  <a:srgbClr val="FF0000"/>
                </a:solidFill>
              </a:rPr>
              <a:t>Les zones de convergence oblique</a:t>
            </a:r>
          </a:p>
        </p:txBody>
      </p:sp>
      <p:sp>
        <p:nvSpPr>
          <p:cNvPr id="10" name="ZoneTexte 9">
            <a:extLst>
              <a:ext uri="{FF2B5EF4-FFF2-40B4-BE49-F238E27FC236}">
                <a16:creationId xmlns:a16="http://schemas.microsoft.com/office/drawing/2014/main" id="{4C0A2667-E54D-4C86-82B1-E9E405173981}"/>
              </a:ext>
            </a:extLst>
          </p:cNvPr>
          <p:cNvSpPr txBox="1"/>
          <p:nvPr/>
        </p:nvSpPr>
        <p:spPr>
          <a:xfrm>
            <a:off x="2751469" y="1602044"/>
            <a:ext cx="3641061" cy="461665"/>
          </a:xfrm>
          <a:prstGeom prst="rect">
            <a:avLst/>
          </a:prstGeom>
          <a:noFill/>
        </p:spPr>
        <p:txBody>
          <a:bodyPr wrap="none" rtlCol="0">
            <a:spAutoFit/>
          </a:bodyPr>
          <a:lstStyle/>
          <a:p>
            <a:r>
              <a:rPr lang="fr-FR" sz="2400" b="1" dirty="0"/>
              <a:t>Notion de partitionnement</a:t>
            </a:r>
          </a:p>
        </p:txBody>
      </p:sp>
    </p:spTree>
    <p:extLst>
      <p:ext uri="{BB962C8B-B14F-4D97-AF65-F5344CB8AC3E}">
        <p14:creationId xmlns:p14="http://schemas.microsoft.com/office/powerpoint/2010/main" val="106864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8" name="ZoneTexte 7">
            <a:extLst>
              <a:ext uri="{FF2B5EF4-FFF2-40B4-BE49-F238E27FC236}">
                <a16:creationId xmlns:a16="http://schemas.microsoft.com/office/drawing/2014/main" id="{6A0920A3-30CC-4923-83BB-706DA54890C9}"/>
              </a:ext>
            </a:extLst>
          </p:cNvPr>
          <p:cNvSpPr txBox="1"/>
          <p:nvPr/>
        </p:nvSpPr>
        <p:spPr>
          <a:xfrm>
            <a:off x="3286574" y="6066711"/>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
        <p:nvSpPr>
          <p:cNvPr id="9" name="ZoneTexte 8">
            <a:extLst>
              <a:ext uri="{FF2B5EF4-FFF2-40B4-BE49-F238E27FC236}">
                <a16:creationId xmlns:a16="http://schemas.microsoft.com/office/drawing/2014/main" id="{66EF12BB-FAC7-469A-8505-BC925B679667}"/>
              </a:ext>
            </a:extLst>
          </p:cNvPr>
          <p:cNvSpPr txBox="1"/>
          <p:nvPr/>
        </p:nvSpPr>
        <p:spPr>
          <a:xfrm>
            <a:off x="1172558" y="945333"/>
            <a:ext cx="6645537" cy="646331"/>
          </a:xfrm>
          <a:prstGeom prst="rect">
            <a:avLst/>
          </a:prstGeom>
          <a:noFill/>
        </p:spPr>
        <p:txBody>
          <a:bodyPr wrap="none" rtlCol="0">
            <a:spAutoFit/>
          </a:bodyPr>
          <a:lstStyle/>
          <a:p>
            <a:r>
              <a:rPr lang="fr-FR" sz="3600" b="1" dirty="0">
                <a:solidFill>
                  <a:srgbClr val="FF0000"/>
                </a:solidFill>
              </a:rPr>
              <a:t>Les zones de convergence oblique</a:t>
            </a:r>
          </a:p>
        </p:txBody>
      </p:sp>
      <p:sp>
        <p:nvSpPr>
          <p:cNvPr id="10" name="ZoneTexte 9">
            <a:extLst>
              <a:ext uri="{FF2B5EF4-FFF2-40B4-BE49-F238E27FC236}">
                <a16:creationId xmlns:a16="http://schemas.microsoft.com/office/drawing/2014/main" id="{4C0A2667-E54D-4C86-82B1-E9E405173981}"/>
              </a:ext>
            </a:extLst>
          </p:cNvPr>
          <p:cNvSpPr txBox="1"/>
          <p:nvPr/>
        </p:nvSpPr>
        <p:spPr>
          <a:xfrm>
            <a:off x="2751469" y="1602044"/>
            <a:ext cx="3641061" cy="461665"/>
          </a:xfrm>
          <a:prstGeom prst="rect">
            <a:avLst/>
          </a:prstGeom>
          <a:noFill/>
        </p:spPr>
        <p:txBody>
          <a:bodyPr wrap="none" rtlCol="0">
            <a:spAutoFit/>
          </a:bodyPr>
          <a:lstStyle/>
          <a:p>
            <a:r>
              <a:rPr lang="fr-FR" sz="2400" b="1" dirty="0"/>
              <a:t>Notion de partitionnement</a:t>
            </a:r>
          </a:p>
        </p:txBody>
      </p:sp>
      <p:pic>
        <p:nvPicPr>
          <p:cNvPr id="11" name="Image 10">
            <a:extLst>
              <a:ext uri="{FF2B5EF4-FFF2-40B4-BE49-F238E27FC236}">
                <a16:creationId xmlns:a16="http://schemas.microsoft.com/office/drawing/2014/main" id="{1439C2DE-E6A1-4FE3-91E0-DC1397E499F3}"/>
              </a:ext>
            </a:extLst>
          </p:cNvPr>
          <p:cNvPicPr>
            <a:picLocks noChangeAspect="1"/>
          </p:cNvPicPr>
          <p:nvPr/>
        </p:nvPicPr>
        <p:blipFill>
          <a:blip r:embed="rId2"/>
          <a:stretch>
            <a:fillRect/>
          </a:stretch>
        </p:blipFill>
        <p:spPr>
          <a:xfrm>
            <a:off x="1482533" y="2206454"/>
            <a:ext cx="7524307" cy="4321003"/>
          </a:xfrm>
          <a:prstGeom prst="rect">
            <a:avLst/>
          </a:prstGeom>
        </p:spPr>
      </p:pic>
      <p:cxnSp>
        <p:nvCxnSpPr>
          <p:cNvPr id="5" name="Connecteur droit avec flèche 4">
            <a:extLst>
              <a:ext uri="{FF2B5EF4-FFF2-40B4-BE49-F238E27FC236}">
                <a16:creationId xmlns:a16="http://schemas.microsoft.com/office/drawing/2014/main" id="{FEFC7447-8845-4F88-A0C6-875628C6761C}"/>
              </a:ext>
            </a:extLst>
          </p:cNvPr>
          <p:cNvCxnSpPr>
            <a:cxnSpLocks/>
          </p:cNvCxnSpPr>
          <p:nvPr/>
        </p:nvCxnSpPr>
        <p:spPr>
          <a:xfrm flipV="1">
            <a:off x="4572000" y="2678499"/>
            <a:ext cx="1244600" cy="1016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F6539CEB-10B4-45EE-9E6E-598A445E8830}"/>
              </a:ext>
            </a:extLst>
          </p:cNvPr>
          <p:cNvCxnSpPr>
            <a:cxnSpLocks/>
          </p:cNvCxnSpPr>
          <p:nvPr/>
        </p:nvCxnSpPr>
        <p:spPr>
          <a:xfrm>
            <a:off x="4571999" y="2811777"/>
            <a:ext cx="965201" cy="265259"/>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6379D20E-E335-4899-89AC-C6131B5658D3}"/>
              </a:ext>
            </a:extLst>
          </p:cNvPr>
          <p:cNvCxnSpPr>
            <a:cxnSpLocks/>
          </p:cNvCxnSpPr>
          <p:nvPr/>
        </p:nvCxnSpPr>
        <p:spPr>
          <a:xfrm flipV="1">
            <a:off x="5427329" y="2720363"/>
            <a:ext cx="389271" cy="356673"/>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BCDBB7CE-C66B-437C-BA27-65A7D64E4455}"/>
              </a:ext>
            </a:extLst>
          </p:cNvPr>
          <p:cNvSpPr txBox="1"/>
          <p:nvPr/>
        </p:nvSpPr>
        <p:spPr>
          <a:xfrm>
            <a:off x="3438974" y="6219111"/>
            <a:ext cx="2763705" cy="369332"/>
          </a:xfrm>
          <a:prstGeom prst="rect">
            <a:avLst/>
          </a:prstGeom>
          <a:noFill/>
        </p:spPr>
        <p:txBody>
          <a:bodyPr wrap="none" rtlCol="0">
            <a:spAutoFit/>
          </a:bodyPr>
          <a:lstStyle/>
          <a:p>
            <a:r>
              <a:rPr lang="fr-FR" dirty="0"/>
              <a:t>Animations: Haakon </a:t>
            </a:r>
            <a:r>
              <a:rPr lang="fr-FR" dirty="0" err="1"/>
              <a:t>Fossen</a:t>
            </a:r>
            <a:endParaRPr lang="fr-FR" dirty="0"/>
          </a:p>
        </p:txBody>
      </p:sp>
    </p:spTree>
    <p:extLst>
      <p:ext uri="{BB962C8B-B14F-4D97-AF65-F5344CB8AC3E}">
        <p14:creationId xmlns:p14="http://schemas.microsoft.com/office/powerpoint/2010/main" val="1395690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D7C697DB-8C2D-41B9-9B82-4E524D92B6E8}"/>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8" name="ZoneTexte 7">
            <a:extLst>
              <a:ext uri="{FF2B5EF4-FFF2-40B4-BE49-F238E27FC236}">
                <a16:creationId xmlns:a16="http://schemas.microsoft.com/office/drawing/2014/main" id="{E26ABF0E-FDF2-429F-9F41-CC424BF2CBDF}"/>
              </a:ext>
            </a:extLst>
          </p:cNvPr>
          <p:cNvSpPr txBox="1"/>
          <p:nvPr/>
        </p:nvSpPr>
        <p:spPr>
          <a:xfrm>
            <a:off x="494284" y="945333"/>
            <a:ext cx="7151115" cy="646331"/>
          </a:xfrm>
          <a:prstGeom prst="rect">
            <a:avLst/>
          </a:prstGeom>
          <a:noFill/>
        </p:spPr>
        <p:txBody>
          <a:bodyPr wrap="square" rtlCol="0">
            <a:spAutoFit/>
          </a:bodyPr>
          <a:lstStyle/>
          <a:p>
            <a:r>
              <a:rPr lang="fr-FR" sz="3600" b="1" dirty="0">
                <a:solidFill>
                  <a:srgbClr val="FF0000"/>
                </a:solidFill>
              </a:rPr>
              <a:t>Les zones de convergence oblique</a:t>
            </a:r>
          </a:p>
        </p:txBody>
      </p:sp>
      <p:sp>
        <p:nvSpPr>
          <p:cNvPr id="10" name="ZoneTexte 9">
            <a:extLst>
              <a:ext uri="{FF2B5EF4-FFF2-40B4-BE49-F238E27FC236}">
                <a16:creationId xmlns:a16="http://schemas.microsoft.com/office/drawing/2014/main" id="{6EBB1617-2297-49C6-BCF3-2CAF0AEF966F}"/>
              </a:ext>
            </a:extLst>
          </p:cNvPr>
          <p:cNvSpPr txBox="1"/>
          <p:nvPr/>
        </p:nvSpPr>
        <p:spPr>
          <a:xfrm>
            <a:off x="494284" y="1591664"/>
            <a:ext cx="3518915" cy="523220"/>
          </a:xfrm>
          <a:prstGeom prst="rect">
            <a:avLst/>
          </a:prstGeom>
          <a:noFill/>
        </p:spPr>
        <p:txBody>
          <a:bodyPr wrap="square" rtlCol="0">
            <a:spAutoFit/>
          </a:bodyPr>
          <a:lstStyle/>
          <a:p>
            <a:r>
              <a:rPr lang="fr-FR" sz="2800" b="1" dirty="0"/>
              <a:t>Exemple de Sumatra</a:t>
            </a:r>
          </a:p>
        </p:txBody>
      </p:sp>
      <p:pic>
        <p:nvPicPr>
          <p:cNvPr id="35842" name="Picture 2" descr="strike-slip fault – JOIDES Resolution">
            <a:extLst>
              <a:ext uri="{FF2B5EF4-FFF2-40B4-BE49-F238E27FC236}">
                <a16:creationId xmlns:a16="http://schemas.microsoft.com/office/drawing/2014/main" id="{1857079F-7451-425D-929F-11A0A866D2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2" y="2145957"/>
            <a:ext cx="7455055" cy="46594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Objet 10">
            <a:extLst>
              <a:ext uri="{FF2B5EF4-FFF2-40B4-BE49-F238E27FC236}">
                <a16:creationId xmlns:a16="http://schemas.microsoft.com/office/drawing/2014/main" id="{8209A4BF-F62F-44F6-82E2-FC10C1DFBAEE}"/>
              </a:ext>
            </a:extLst>
          </p:cNvPr>
          <p:cNvGraphicFramePr>
            <a:graphicFrameLocks noChangeAspect="1"/>
          </p:cNvGraphicFramePr>
          <p:nvPr>
            <p:extLst>
              <p:ext uri="{D42A27DB-BD31-4B8C-83A1-F6EECF244321}">
                <p14:modId xmlns:p14="http://schemas.microsoft.com/office/powerpoint/2010/main" val="730749435"/>
              </p:ext>
            </p:extLst>
          </p:nvPr>
        </p:nvGraphicFramePr>
        <p:xfrm>
          <a:off x="6899862" y="0"/>
          <a:ext cx="2244138" cy="2145957"/>
        </p:xfrm>
        <a:graphic>
          <a:graphicData uri="http://schemas.openxmlformats.org/presentationml/2006/ole">
            <mc:AlternateContent xmlns:mc="http://schemas.openxmlformats.org/markup-compatibility/2006">
              <mc:Choice xmlns:v="urn:schemas-microsoft-com:vml" Requires="v">
                <p:oleObj spid="_x0000_s40977" r:id="rId4" imgW="12190320" imgH="11656800" progId="">
                  <p:embed/>
                </p:oleObj>
              </mc:Choice>
              <mc:Fallback>
                <p:oleObj r:id="rId4" imgW="12190320" imgH="11656800" progId="">
                  <p:embed/>
                  <p:pic>
                    <p:nvPicPr>
                      <p:cNvPr id="11" name="Objet 10">
                        <a:extLst>
                          <a:ext uri="{FF2B5EF4-FFF2-40B4-BE49-F238E27FC236}">
                            <a16:creationId xmlns:a16="http://schemas.microsoft.com/office/drawing/2014/main" id="{8209A4BF-F62F-44F6-82E2-FC10C1DFBAEE}"/>
                          </a:ext>
                        </a:extLst>
                      </p:cNvPr>
                      <p:cNvPicPr/>
                      <p:nvPr/>
                    </p:nvPicPr>
                    <p:blipFill>
                      <a:blip r:embed="rId5"/>
                      <a:stretch>
                        <a:fillRect/>
                      </a:stretch>
                    </p:blipFill>
                    <p:spPr>
                      <a:xfrm>
                        <a:off x="6899862" y="0"/>
                        <a:ext cx="2244138" cy="2145957"/>
                      </a:xfrm>
                      <a:prstGeom prst="rect">
                        <a:avLst/>
                      </a:prstGeom>
                    </p:spPr>
                  </p:pic>
                </p:oleObj>
              </mc:Fallback>
            </mc:AlternateContent>
          </a:graphicData>
        </a:graphic>
      </p:graphicFrame>
      <p:sp>
        <p:nvSpPr>
          <p:cNvPr id="2" name="ZoneTexte 1">
            <a:extLst>
              <a:ext uri="{FF2B5EF4-FFF2-40B4-BE49-F238E27FC236}">
                <a16:creationId xmlns:a16="http://schemas.microsoft.com/office/drawing/2014/main" id="{BA23CFDE-D3E6-453F-938B-6FAD0521CACF}"/>
              </a:ext>
            </a:extLst>
          </p:cNvPr>
          <p:cNvSpPr txBox="1"/>
          <p:nvPr/>
        </p:nvSpPr>
        <p:spPr>
          <a:xfrm>
            <a:off x="1231900" y="5728000"/>
            <a:ext cx="2425700" cy="923330"/>
          </a:xfrm>
          <a:prstGeom prst="rect">
            <a:avLst/>
          </a:prstGeom>
          <a:noFill/>
        </p:spPr>
        <p:txBody>
          <a:bodyPr wrap="square" rtlCol="0">
            <a:spAutoFit/>
          </a:bodyPr>
          <a:lstStyle/>
          <a:p>
            <a:r>
              <a:rPr lang="fr-FR" dirty="0">
                <a:solidFill>
                  <a:schemeClr val="bg1"/>
                </a:solidFill>
              </a:rPr>
              <a:t>Source: https://joidesresolution.org/</a:t>
            </a:r>
          </a:p>
        </p:txBody>
      </p:sp>
      <p:sp>
        <p:nvSpPr>
          <p:cNvPr id="3" name="Rectangle 2">
            <a:extLst>
              <a:ext uri="{FF2B5EF4-FFF2-40B4-BE49-F238E27FC236}">
                <a16:creationId xmlns:a16="http://schemas.microsoft.com/office/drawing/2014/main" id="{3A7BF76E-0E8E-4B13-B631-07C93857E39B}"/>
              </a:ext>
            </a:extLst>
          </p:cNvPr>
          <p:cNvSpPr/>
          <p:nvPr/>
        </p:nvSpPr>
        <p:spPr>
          <a:xfrm rot="19689341">
            <a:off x="7912268" y="621655"/>
            <a:ext cx="685800" cy="71043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 name="Connecteur droit avec flèche 4">
            <a:extLst>
              <a:ext uri="{FF2B5EF4-FFF2-40B4-BE49-F238E27FC236}">
                <a16:creationId xmlns:a16="http://schemas.microsoft.com/office/drawing/2014/main" id="{F58D7440-95FE-483A-9204-D1CE009388A1}"/>
              </a:ext>
            </a:extLst>
          </p:cNvPr>
          <p:cNvCxnSpPr/>
          <p:nvPr/>
        </p:nvCxnSpPr>
        <p:spPr>
          <a:xfrm flipH="1">
            <a:off x="6899862" y="1268498"/>
            <a:ext cx="1122069" cy="84638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9072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Structure and kinematics of the Sumatran Fault System in North Sumatra  (Indonesia) - ScienceDirect">
            <a:extLst>
              <a:ext uri="{FF2B5EF4-FFF2-40B4-BE49-F238E27FC236}">
                <a16:creationId xmlns:a16="http://schemas.microsoft.com/office/drawing/2014/main" id="{B8F6759C-8A27-4233-A7AA-386410CC42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956"/>
          <a:stretch/>
        </p:blipFill>
        <p:spPr bwMode="auto">
          <a:xfrm>
            <a:off x="233587" y="976874"/>
            <a:ext cx="8676825" cy="343170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7C697DB-8C2D-41B9-9B82-4E524D92B6E8}"/>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2" name="ZoneTexte 1">
            <a:extLst>
              <a:ext uri="{FF2B5EF4-FFF2-40B4-BE49-F238E27FC236}">
                <a16:creationId xmlns:a16="http://schemas.microsoft.com/office/drawing/2014/main" id="{BA23CFDE-D3E6-453F-938B-6FAD0521CACF}"/>
              </a:ext>
            </a:extLst>
          </p:cNvPr>
          <p:cNvSpPr txBox="1"/>
          <p:nvPr/>
        </p:nvSpPr>
        <p:spPr>
          <a:xfrm>
            <a:off x="1231900" y="5728000"/>
            <a:ext cx="2425700" cy="923330"/>
          </a:xfrm>
          <a:prstGeom prst="rect">
            <a:avLst/>
          </a:prstGeom>
          <a:noFill/>
        </p:spPr>
        <p:txBody>
          <a:bodyPr wrap="square" rtlCol="0">
            <a:spAutoFit/>
          </a:bodyPr>
          <a:lstStyle/>
          <a:p>
            <a:r>
              <a:rPr lang="fr-FR" dirty="0">
                <a:solidFill>
                  <a:schemeClr val="bg1"/>
                </a:solidFill>
              </a:rPr>
              <a:t>Source: https://joidesresolution.org/</a:t>
            </a:r>
          </a:p>
        </p:txBody>
      </p:sp>
      <p:pic>
        <p:nvPicPr>
          <p:cNvPr id="40962" name="Picture 2" descr="Structure and kinematics of the Sumatran Fault System in North Sumatra  (Indonesia) - ScienceDirect">
            <a:extLst>
              <a:ext uri="{FF2B5EF4-FFF2-40B4-BE49-F238E27FC236}">
                <a16:creationId xmlns:a16="http://schemas.microsoft.com/office/drawing/2014/main" id="{CD7BB718-1CFF-4CC9-BF16-901BB99C09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1174" r="54430" b="25766"/>
          <a:stretch/>
        </p:blipFill>
        <p:spPr bwMode="auto">
          <a:xfrm>
            <a:off x="2874551" y="4349896"/>
            <a:ext cx="3587751" cy="2508104"/>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F4CEA567-BF6A-45E4-9C5B-0D5A9401633F}"/>
              </a:ext>
            </a:extLst>
          </p:cNvPr>
          <p:cNvSpPr txBox="1"/>
          <p:nvPr/>
        </p:nvSpPr>
        <p:spPr>
          <a:xfrm>
            <a:off x="6859524" y="243832"/>
            <a:ext cx="2147316" cy="954107"/>
          </a:xfrm>
          <a:prstGeom prst="rect">
            <a:avLst/>
          </a:prstGeom>
          <a:noFill/>
        </p:spPr>
        <p:txBody>
          <a:bodyPr wrap="square" rtlCol="0">
            <a:spAutoFit/>
          </a:bodyPr>
          <a:lstStyle/>
          <a:p>
            <a:r>
              <a:rPr lang="fr-FR" sz="2800" b="1" dirty="0"/>
              <a:t>Exemple de Sumatra</a:t>
            </a:r>
          </a:p>
        </p:txBody>
      </p:sp>
      <p:sp>
        <p:nvSpPr>
          <p:cNvPr id="4" name="ZoneTexte 3">
            <a:extLst>
              <a:ext uri="{FF2B5EF4-FFF2-40B4-BE49-F238E27FC236}">
                <a16:creationId xmlns:a16="http://schemas.microsoft.com/office/drawing/2014/main" id="{C7C53331-9A5C-49FF-A089-D168FA3E5403}"/>
              </a:ext>
            </a:extLst>
          </p:cNvPr>
          <p:cNvSpPr txBox="1"/>
          <p:nvPr/>
        </p:nvSpPr>
        <p:spPr>
          <a:xfrm>
            <a:off x="71144" y="6342791"/>
            <a:ext cx="2086405" cy="276999"/>
          </a:xfrm>
          <a:prstGeom prst="rect">
            <a:avLst/>
          </a:prstGeom>
          <a:noFill/>
        </p:spPr>
        <p:txBody>
          <a:bodyPr wrap="none" rtlCol="0">
            <a:spAutoFit/>
          </a:bodyPr>
          <a:lstStyle/>
          <a:p>
            <a:r>
              <a:rPr lang="fr-FR" sz="1200" dirty="0"/>
              <a:t>Fernandez-Blanco et al. (2016)</a:t>
            </a:r>
          </a:p>
        </p:txBody>
      </p:sp>
    </p:spTree>
    <p:extLst>
      <p:ext uri="{BB962C8B-B14F-4D97-AF65-F5344CB8AC3E}">
        <p14:creationId xmlns:p14="http://schemas.microsoft.com/office/powerpoint/2010/main" val="41336315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D7C697DB-8C2D-41B9-9B82-4E524D92B6E8}"/>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pic>
        <p:nvPicPr>
          <p:cNvPr id="13" name="Picture 4" descr="Cross-section of Sumatra with SuGAr stations">
            <a:extLst>
              <a:ext uri="{FF2B5EF4-FFF2-40B4-BE49-F238E27FC236}">
                <a16:creationId xmlns:a16="http://schemas.microsoft.com/office/drawing/2014/main" id="{F4F0F4AB-4D95-4C17-85C7-A645D4846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9601"/>
            <a:ext cx="9144000" cy="37195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Earth Observatory of Singapore">
            <a:extLst>
              <a:ext uri="{FF2B5EF4-FFF2-40B4-BE49-F238E27FC236}">
                <a16:creationId xmlns:a16="http://schemas.microsoft.com/office/drawing/2014/main" id="{2A8EE0B8-8EB3-4970-9528-8C956FDFCC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512"/>
          <a:stretch/>
        </p:blipFill>
        <p:spPr bwMode="auto">
          <a:xfrm>
            <a:off x="6545841" y="5992214"/>
            <a:ext cx="2199116" cy="865786"/>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CB2A069A-C7EB-4DF8-8F3E-131DCF42E43C}"/>
              </a:ext>
            </a:extLst>
          </p:cNvPr>
          <p:cNvSpPr txBox="1"/>
          <p:nvPr/>
        </p:nvSpPr>
        <p:spPr>
          <a:xfrm>
            <a:off x="4572000" y="6467051"/>
            <a:ext cx="1306191" cy="369332"/>
          </a:xfrm>
          <a:prstGeom prst="rect">
            <a:avLst/>
          </a:prstGeom>
          <a:noFill/>
        </p:spPr>
        <p:txBody>
          <a:bodyPr wrap="none" rtlCol="0">
            <a:spAutoFit/>
          </a:bodyPr>
          <a:lstStyle/>
          <a:p>
            <a:r>
              <a:rPr lang="fr-FR" dirty="0"/>
              <a:t>Source: EOS</a:t>
            </a:r>
          </a:p>
        </p:txBody>
      </p:sp>
      <p:sp>
        <p:nvSpPr>
          <p:cNvPr id="17" name="ZoneTexte 16">
            <a:extLst>
              <a:ext uri="{FF2B5EF4-FFF2-40B4-BE49-F238E27FC236}">
                <a16:creationId xmlns:a16="http://schemas.microsoft.com/office/drawing/2014/main" id="{39CFBECA-0CB9-45DD-B617-5015E68D11EC}"/>
              </a:ext>
            </a:extLst>
          </p:cNvPr>
          <p:cNvSpPr txBox="1"/>
          <p:nvPr/>
        </p:nvSpPr>
        <p:spPr>
          <a:xfrm>
            <a:off x="494284" y="945333"/>
            <a:ext cx="7151115" cy="646331"/>
          </a:xfrm>
          <a:prstGeom prst="rect">
            <a:avLst/>
          </a:prstGeom>
          <a:noFill/>
        </p:spPr>
        <p:txBody>
          <a:bodyPr wrap="square" rtlCol="0">
            <a:spAutoFit/>
          </a:bodyPr>
          <a:lstStyle/>
          <a:p>
            <a:r>
              <a:rPr lang="fr-FR" sz="3600" b="1" dirty="0">
                <a:solidFill>
                  <a:srgbClr val="FF0000"/>
                </a:solidFill>
              </a:rPr>
              <a:t>Les zones de convergence oblique</a:t>
            </a:r>
          </a:p>
        </p:txBody>
      </p:sp>
      <p:sp>
        <p:nvSpPr>
          <p:cNvPr id="18" name="ZoneTexte 17">
            <a:extLst>
              <a:ext uri="{FF2B5EF4-FFF2-40B4-BE49-F238E27FC236}">
                <a16:creationId xmlns:a16="http://schemas.microsoft.com/office/drawing/2014/main" id="{8B581A26-0FA5-45DB-81CA-10AA0CB72F0F}"/>
              </a:ext>
            </a:extLst>
          </p:cNvPr>
          <p:cNvSpPr txBox="1"/>
          <p:nvPr/>
        </p:nvSpPr>
        <p:spPr>
          <a:xfrm>
            <a:off x="494284" y="1591664"/>
            <a:ext cx="3518915" cy="523220"/>
          </a:xfrm>
          <a:prstGeom prst="rect">
            <a:avLst/>
          </a:prstGeom>
          <a:noFill/>
        </p:spPr>
        <p:txBody>
          <a:bodyPr wrap="square" rtlCol="0">
            <a:spAutoFit/>
          </a:bodyPr>
          <a:lstStyle/>
          <a:p>
            <a:r>
              <a:rPr lang="fr-FR" sz="2800" b="1" dirty="0"/>
              <a:t>Exemple de Sumatra</a:t>
            </a:r>
          </a:p>
        </p:txBody>
      </p:sp>
      <p:sp>
        <p:nvSpPr>
          <p:cNvPr id="15" name="Forme libre : forme 14">
            <a:extLst>
              <a:ext uri="{FF2B5EF4-FFF2-40B4-BE49-F238E27FC236}">
                <a16:creationId xmlns:a16="http://schemas.microsoft.com/office/drawing/2014/main" id="{1F140067-4532-4F4D-AB45-88EC8DC9C3AC}"/>
              </a:ext>
            </a:extLst>
          </p:cNvPr>
          <p:cNvSpPr/>
          <p:nvPr/>
        </p:nvSpPr>
        <p:spPr>
          <a:xfrm>
            <a:off x="3708400" y="2260600"/>
            <a:ext cx="330200" cy="2197100"/>
          </a:xfrm>
          <a:custGeom>
            <a:avLst/>
            <a:gdLst>
              <a:gd name="connsiteX0" fmla="*/ 25400 w 330200"/>
              <a:gd name="connsiteY0" fmla="*/ 2197100 h 2197100"/>
              <a:gd name="connsiteX1" fmla="*/ 12700 w 330200"/>
              <a:gd name="connsiteY1" fmla="*/ 1917700 h 2197100"/>
              <a:gd name="connsiteX2" fmla="*/ 0 w 330200"/>
              <a:gd name="connsiteY2" fmla="*/ 1778000 h 2197100"/>
              <a:gd name="connsiteX3" fmla="*/ 12700 w 330200"/>
              <a:gd name="connsiteY3" fmla="*/ 1549400 h 2197100"/>
              <a:gd name="connsiteX4" fmla="*/ 25400 w 330200"/>
              <a:gd name="connsiteY4" fmla="*/ 1511300 h 2197100"/>
              <a:gd name="connsiteX5" fmla="*/ 63500 w 330200"/>
              <a:gd name="connsiteY5" fmla="*/ 1358900 h 2197100"/>
              <a:gd name="connsiteX6" fmla="*/ 76200 w 330200"/>
              <a:gd name="connsiteY6" fmla="*/ 1320800 h 2197100"/>
              <a:gd name="connsiteX7" fmla="*/ 88900 w 330200"/>
              <a:gd name="connsiteY7" fmla="*/ 1270000 h 2197100"/>
              <a:gd name="connsiteX8" fmla="*/ 114300 w 330200"/>
              <a:gd name="connsiteY8" fmla="*/ 1231900 h 2197100"/>
              <a:gd name="connsiteX9" fmla="*/ 152400 w 330200"/>
              <a:gd name="connsiteY9" fmla="*/ 1155700 h 2197100"/>
              <a:gd name="connsiteX10" fmla="*/ 177800 w 330200"/>
              <a:gd name="connsiteY10" fmla="*/ 1054100 h 2197100"/>
              <a:gd name="connsiteX11" fmla="*/ 215900 w 330200"/>
              <a:gd name="connsiteY11" fmla="*/ 977900 h 2197100"/>
              <a:gd name="connsiteX12" fmla="*/ 241300 w 330200"/>
              <a:gd name="connsiteY12" fmla="*/ 800100 h 2197100"/>
              <a:gd name="connsiteX13" fmla="*/ 254000 w 330200"/>
              <a:gd name="connsiteY13" fmla="*/ 762000 h 2197100"/>
              <a:gd name="connsiteX14" fmla="*/ 266700 w 330200"/>
              <a:gd name="connsiteY14" fmla="*/ 673100 h 2197100"/>
              <a:gd name="connsiteX15" fmla="*/ 304800 w 330200"/>
              <a:gd name="connsiteY15" fmla="*/ 533400 h 2197100"/>
              <a:gd name="connsiteX16" fmla="*/ 330200 w 330200"/>
              <a:gd name="connsiteY16" fmla="*/ 431800 h 2197100"/>
              <a:gd name="connsiteX17" fmla="*/ 317500 w 330200"/>
              <a:gd name="connsiteY17" fmla="*/ 254000 h 2197100"/>
              <a:gd name="connsiteX18" fmla="*/ 292100 w 330200"/>
              <a:gd name="connsiteY18" fmla="*/ 215900 h 2197100"/>
              <a:gd name="connsiteX19" fmla="*/ 279400 w 330200"/>
              <a:gd name="connsiteY19" fmla="*/ 177800 h 2197100"/>
              <a:gd name="connsiteX20" fmla="*/ 254000 w 330200"/>
              <a:gd name="connsiteY20" fmla="*/ 139700 h 2197100"/>
              <a:gd name="connsiteX21" fmla="*/ 241300 w 330200"/>
              <a:gd name="connsiteY21" fmla="*/ 0 h 2197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0200" h="2197100">
                <a:moveTo>
                  <a:pt x="25400" y="2197100"/>
                </a:moveTo>
                <a:cubicBezTo>
                  <a:pt x="21167" y="2103967"/>
                  <a:pt x="18340" y="2010759"/>
                  <a:pt x="12700" y="1917700"/>
                </a:cubicBezTo>
                <a:cubicBezTo>
                  <a:pt x="9871" y="1871027"/>
                  <a:pt x="0" y="1824759"/>
                  <a:pt x="0" y="1778000"/>
                </a:cubicBezTo>
                <a:cubicBezTo>
                  <a:pt x="0" y="1701682"/>
                  <a:pt x="5464" y="1625374"/>
                  <a:pt x="12700" y="1549400"/>
                </a:cubicBezTo>
                <a:cubicBezTo>
                  <a:pt x="13969" y="1536073"/>
                  <a:pt x="22496" y="1524368"/>
                  <a:pt x="25400" y="1511300"/>
                </a:cubicBezTo>
                <a:cubicBezTo>
                  <a:pt x="59603" y="1357386"/>
                  <a:pt x="12176" y="1512873"/>
                  <a:pt x="63500" y="1358900"/>
                </a:cubicBezTo>
                <a:cubicBezTo>
                  <a:pt x="67733" y="1346200"/>
                  <a:pt x="72953" y="1333787"/>
                  <a:pt x="76200" y="1320800"/>
                </a:cubicBezTo>
                <a:cubicBezTo>
                  <a:pt x="80433" y="1303867"/>
                  <a:pt x="82024" y="1286043"/>
                  <a:pt x="88900" y="1270000"/>
                </a:cubicBezTo>
                <a:cubicBezTo>
                  <a:pt x="94913" y="1255971"/>
                  <a:pt x="107474" y="1245552"/>
                  <a:pt x="114300" y="1231900"/>
                </a:cubicBezTo>
                <a:cubicBezTo>
                  <a:pt x="166880" y="1126740"/>
                  <a:pt x="79607" y="1264889"/>
                  <a:pt x="152400" y="1155700"/>
                </a:cubicBezTo>
                <a:cubicBezTo>
                  <a:pt x="160867" y="1121833"/>
                  <a:pt x="158436" y="1083146"/>
                  <a:pt x="177800" y="1054100"/>
                </a:cubicBezTo>
                <a:cubicBezTo>
                  <a:pt x="200634" y="1019849"/>
                  <a:pt x="207137" y="1017335"/>
                  <a:pt x="215900" y="977900"/>
                </a:cubicBezTo>
                <a:cubicBezTo>
                  <a:pt x="236723" y="884195"/>
                  <a:pt x="222076" y="905832"/>
                  <a:pt x="241300" y="800100"/>
                </a:cubicBezTo>
                <a:cubicBezTo>
                  <a:pt x="243695" y="786929"/>
                  <a:pt x="249767" y="774700"/>
                  <a:pt x="254000" y="762000"/>
                </a:cubicBezTo>
                <a:cubicBezTo>
                  <a:pt x="258233" y="732367"/>
                  <a:pt x="260829" y="702453"/>
                  <a:pt x="266700" y="673100"/>
                </a:cubicBezTo>
                <a:cubicBezTo>
                  <a:pt x="304814" y="482531"/>
                  <a:pt x="277430" y="633755"/>
                  <a:pt x="304800" y="533400"/>
                </a:cubicBezTo>
                <a:cubicBezTo>
                  <a:pt x="313985" y="499721"/>
                  <a:pt x="330200" y="431800"/>
                  <a:pt x="330200" y="431800"/>
                </a:cubicBezTo>
                <a:cubicBezTo>
                  <a:pt x="325967" y="372533"/>
                  <a:pt x="327826" y="312514"/>
                  <a:pt x="317500" y="254000"/>
                </a:cubicBezTo>
                <a:cubicBezTo>
                  <a:pt x="314847" y="238969"/>
                  <a:pt x="298926" y="229552"/>
                  <a:pt x="292100" y="215900"/>
                </a:cubicBezTo>
                <a:cubicBezTo>
                  <a:pt x="286113" y="203926"/>
                  <a:pt x="285387" y="189774"/>
                  <a:pt x="279400" y="177800"/>
                </a:cubicBezTo>
                <a:cubicBezTo>
                  <a:pt x="272574" y="164148"/>
                  <a:pt x="260826" y="153352"/>
                  <a:pt x="254000" y="139700"/>
                </a:cubicBezTo>
                <a:cubicBezTo>
                  <a:pt x="230590" y="92881"/>
                  <a:pt x="241300" y="55765"/>
                  <a:pt x="241300" y="0"/>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a:extLst>
              <a:ext uri="{FF2B5EF4-FFF2-40B4-BE49-F238E27FC236}">
                <a16:creationId xmlns:a16="http://schemas.microsoft.com/office/drawing/2014/main" id="{A3AF3F19-E051-4E9F-83DA-D1AA7C939D4D}"/>
              </a:ext>
            </a:extLst>
          </p:cNvPr>
          <p:cNvCxnSpPr/>
          <p:nvPr/>
        </p:nvCxnSpPr>
        <p:spPr>
          <a:xfrm flipV="1">
            <a:off x="330015" y="3429000"/>
            <a:ext cx="1206685" cy="2413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6D3B95D6-23BF-4275-B01C-B2FC1063D29C}"/>
              </a:ext>
            </a:extLst>
          </p:cNvPr>
          <p:cNvCxnSpPr>
            <a:cxnSpLocks/>
          </p:cNvCxnSpPr>
          <p:nvPr/>
        </p:nvCxnSpPr>
        <p:spPr>
          <a:xfrm flipV="1">
            <a:off x="3571528" y="2563326"/>
            <a:ext cx="273744" cy="7645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5D689470-C445-49F1-A4DB-7CCE3CFD4A14}"/>
              </a:ext>
            </a:extLst>
          </p:cNvPr>
          <p:cNvCxnSpPr>
            <a:cxnSpLocks/>
          </p:cNvCxnSpPr>
          <p:nvPr/>
        </p:nvCxnSpPr>
        <p:spPr>
          <a:xfrm flipH="1">
            <a:off x="3952528" y="3549439"/>
            <a:ext cx="136872" cy="73617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Forme libre : forme 24">
            <a:extLst>
              <a:ext uri="{FF2B5EF4-FFF2-40B4-BE49-F238E27FC236}">
                <a16:creationId xmlns:a16="http://schemas.microsoft.com/office/drawing/2014/main" id="{2BAAE045-1D98-4F0F-ACB8-285C45DCFE97}"/>
              </a:ext>
            </a:extLst>
          </p:cNvPr>
          <p:cNvSpPr/>
          <p:nvPr/>
        </p:nvSpPr>
        <p:spPr>
          <a:xfrm>
            <a:off x="3721100" y="4470400"/>
            <a:ext cx="25400" cy="876300"/>
          </a:xfrm>
          <a:custGeom>
            <a:avLst/>
            <a:gdLst>
              <a:gd name="connsiteX0" fmla="*/ 25400 w 25400"/>
              <a:gd name="connsiteY0" fmla="*/ 0 h 876300"/>
              <a:gd name="connsiteX1" fmla="*/ 0 w 25400"/>
              <a:gd name="connsiteY1" fmla="*/ 876300 h 876300"/>
            </a:gdLst>
            <a:ahLst/>
            <a:cxnLst>
              <a:cxn ang="0">
                <a:pos x="connsiteX0" y="connsiteY0"/>
              </a:cxn>
              <a:cxn ang="0">
                <a:pos x="connsiteX1" y="connsiteY1"/>
              </a:cxn>
            </a:cxnLst>
            <a:rect l="l" t="t" r="r" b="b"/>
            <a:pathLst>
              <a:path w="25400" h="876300">
                <a:moveTo>
                  <a:pt x="25400" y="0"/>
                </a:moveTo>
                <a:cubicBezTo>
                  <a:pt x="16681" y="292093"/>
                  <a:pt x="0" y="584077"/>
                  <a:pt x="0" y="876300"/>
                </a:cubicBez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avec flèche 26">
            <a:extLst>
              <a:ext uri="{FF2B5EF4-FFF2-40B4-BE49-F238E27FC236}">
                <a16:creationId xmlns:a16="http://schemas.microsoft.com/office/drawing/2014/main" id="{A3125623-241E-4E52-A725-AB9A3152BAA7}"/>
              </a:ext>
            </a:extLst>
          </p:cNvPr>
          <p:cNvCxnSpPr>
            <a:cxnSpLocks/>
          </p:cNvCxnSpPr>
          <p:nvPr/>
        </p:nvCxnSpPr>
        <p:spPr>
          <a:xfrm>
            <a:off x="2090680" y="3260682"/>
            <a:ext cx="1238343" cy="16831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24173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AD4A60E-D28F-4B31-BE48-3B33166BEE6A}"/>
              </a:ext>
            </a:extLst>
          </p:cNvPr>
          <p:cNvPicPr>
            <a:picLocks noChangeAspect="1"/>
          </p:cNvPicPr>
          <p:nvPr/>
        </p:nvPicPr>
        <p:blipFill>
          <a:blip r:embed="rId3"/>
          <a:stretch>
            <a:fillRect/>
          </a:stretch>
        </p:blipFill>
        <p:spPr>
          <a:xfrm>
            <a:off x="2476499" y="1082505"/>
            <a:ext cx="6667501" cy="5775495"/>
          </a:xfrm>
          <a:prstGeom prst="rect">
            <a:avLst/>
          </a:prstGeom>
        </p:spPr>
      </p:pic>
      <p:sp>
        <p:nvSpPr>
          <p:cNvPr id="7" name="ZoneTexte 6">
            <a:extLst>
              <a:ext uri="{FF2B5EF4-FFF2-40B4-BE49-F238E27FC236}">
                <a16:creationId xmlns:a16="http://schemas.microsoft.com/office/drawing/2014/main" id="{D7C697DB-8C2D-41B9-9B82-4E524D92B6E8}"/>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8" name="ZoneTexte 17">
            <a:extLst>
              <a:ext uri="{FF2B5EF4-FFF2-40B4-BE49-F238E27FC236}">
                <a16:creationId xmlns:a16="http://schemas.microsoft.com/office/drawing/2014/main" id="{8B581A26-0FA5-45DB-81CA-10AA0CB72F0F}"/>
              </a:ext>
            </a:extLst>
          </p:cNvPr>
          <p:cNvSpPr txBox="1"/>
          <p:nvPr/>
        </p:nvSpPr>
        <p:spPr>
          <a:xfrm>
            <a:off x="494284" y="1591664"/>
            <a:ext cx="3518915" cy="523220"/>
          </a:xfrm>
          <a:prstGeom prst="rect">
            <a:avLst/>
          </a:prstGeom>
          <a:noFill/>
        </p:spPr>
        <p:txBody>
          <a:bodyPr wrap="square" rtlCol="0">
            <a:spAutoFit/>
          </a:bodyPr>
          <a:lstStyle/>
          <a:p>
            <a:r>
              <a:rPr lang="fr-FR" sz="2800" b="1" dirty="0"/>
              <a:t>Exemple de Taïwan</a:t>
            </a:r>
          </a:p>
        </p:txBody>
      </p:sp>
      <p:sp>
        <p:nvSpPr>
          <p:cNvPr id="4" name="ZoneTexte 3">
            <a:extLst>
              <a:ext uri="{FF2B5EF4-FFF2-40B4-BE49-F238E27FC236}">
                <a16:creationId xmlns:a16="http://schemas.microsoft.com/office/drawing/2014/main" id="{86C37084-367E-4D32-BD2B-BB43E9AD2712}"/>
              </a:ext>
            </a:extLst>
          </p:cNvPr>
          <p:cNvSpPr txBox="1"/>
          <p:nvPr/>
        </p:nvSpPr>
        <p:spPr>
          <a:xfrm>
            <a:off x="952500" y="5912667"/>
            <a:ext cx="2085123" cy="369332"/>
          </a:xfrm>
          <a:prstGeom prst="rect">
            <a:avLst/>
          </a:prstGeom>
          <a:noFill/>
        </p:spPr>
        <p:txBody>
          <a:bodyPr wrap="none" rtlCol="0">
            <a:spAutoFit/>
          </a:bodyPr>
          <a:lstStyle/>
          <a:p>
            <a:r>
              <a:rPr lang="fr-FR" dirty="0"/>
              <a:t>Ramsay et al. (2007)</a:t>
            </a:r>
          </a:p>
        </p:txBody>
      </p:sp>
      <p:graphicFrame>
        <p:nvGraphicFramePr>
          <p:cNvPr id="5" name="Objet 4">
            <a:extLst>
              <a:ext uri="{FF2B5EF4-FFF2-40B4-BE49-F238E27FC236}">
                <a16:creationId xmlns:a16="http://schemas.microsoft.com/office/drawing/2014/main" id="{09DBC6E2-F988-4FAA-B0FA-BFD485EC13C8}"/>
              </a:ext>
            </a:extLst>
          </p:cNvPr>
          <p:cNvGraphicFramePr>
            <a:graphicFrameLocks noChangeAspect="1"/>
          </p:cNvGraphicFramePr>
          <p:nvPr/>
        </p:nvGraphicFramePr>
        <p:xfrm>
          <a:off x="0" y="2176801"/>
          <a:ext cx="3225912" cy="3159865"/>
        </p:xfrm>
        <a:graphic>
          <a:graphicData uri="http://schemas.openxmlformats.org/presentationml/2006/ole">
            <mc:AlternateContent xmlns:mc="http://schemas.openxmlformats.org/markup-compatibility/2006">
              <mc:Choice xmlns:v="urn:schemas-microsoft-com:vml" Requires="v">
                <p:oleObj spid="_x0000_s45064" r:id="rId4" imgW="11783880" imgH="11542680" progId="">
                  <p:embed/>
                </p:oleObj>
              </mc:Choice>
              <mc:Fallback>
                <p:oleObj r:id="rId4" imgW="11783880" imgH="11542680" progId="">
                  <p:embed/>
                  <p:pic>
                    <p:nvPicPr>
                      <p:cNvPr id="5" name="Objet 4">
                        <a:extLst>
                          <a:ext uri="{FF2B5EF4-FFF2-40B4-BE49-F238E27FC236}">
                            <a16:creationId xmlns:a16="http://schemas.microsoft.com/office/drawing/2014/main" id="{09DBC6E2-F988-4FAA-B0FA-BFD485EC13C8}"/>
                          </a:ext>
                        </a:extLst>
                      </p:cNvPr>
                      <p:cNvPicPr/>
                      <p:nvPr/>
                    </p:nvPicPr>
                    <p:blipFill>
                      <a:blip r:embed="rId5"/>
                      <a:stretch>
                        <a:fillRect/>
                      </a:stretch>
                    </p:blipFill>
                    <p:spPr>
                      <a:xfrm>
                        <a:off x="0" y="2176801"/>
                        <a:ext cx="3225912" cy="3159865"/>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A17413DD-25BA-4008-875F-EBD5E3907D62}"/>
              </a:ext>
            </a:extLst>
          </p:cNvPr>
          <p:cNvSpPr/>
          <p:nvPr/>
        </p:nvSpPr>
        <p:spPr>
          <a:xfrm>
            <a:off x="1465555" y="3314811"/>
            <a:ext cx="274345" cy="296057"/>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avec flèche 22">
            <a:extLst>
              <a:ext uri="{FF2B5EF4-FFF2-40B4-BE49-F238E27FC236}">
                <a16:creationId xmlns:a16="http://schemas.microsoft.com/office/drawing/2014/main" id="{BF805BF5-7193-4155-9735-1D536F78E455}"/>
              </a:ext>
            </a:extLst>
          </p:cNvPr>
          <p:cNvCxnSpPr>
            <a:cxnSpLocks/>
          </p:cNvCxnSpPr>
          <p:nvPr/>
        </p:nvCxnSpPr>
        <p:spPr>
          <a:xfrm flipV="1">
            <a:off x="1739900" y="3314812"/>
            <a:ext cx="1663700" cy="1472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A9E301B6-00C8-4867-B086-3E4C580ABA20}"/>
              </a:ext>
            </a:extLst>
          </p:cNvPr>
          <p:cNvSpPr txBox="1"/>
          <p:nvPr/>
        </p:nvSpPr>
        <p:spPr>
          <a:xfrm>
            <a:off x="494284" y="945333"/>
            <a:ext cx="7151115" cy="646331"/>
          </a:xfrm>
          <a:prstGeom prst="rect">
            <a:avLst/>
          </a:prstGeom>
          <a:noFill/>
        </p:spPr>
        <p:txBody>
          <a:bodyPr wrap="square" rtlCol="0">
            <a:spAutoFit/>
          </a:bodyPr>
          <a:lstStyle/>
          <a:p>
            <a:r>
              <a:rPr lang="fr-FR" sz="3600" b="1" dirty="0">
                <a:solidFill>
                  <a:srgbClr val="FF0000"/>
                </a:solidFill>
              </a:rPr>
              <a:t>Les zones de convergence oblique</a:t>
            </a:r>
          </a:p>
        </p:txBody>
      </p:sp>
    </p:spTree>
    <p:extLst>
      <p:ext uri="{BB962C8B-B14F-4D97-AF65-F5344CB8AC3E}">
        <p14:creationId xmlns:p14="http://schemas.microsoft.com/office/powerpoint/2010/main" val="37049152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5" name="Picture 7" descr="Indentation of the Philippine Sea plate by the Eurasia plate in Taiwan:  Details from recent marine seismological experiments - ScienceDirect">
            <a:extLst>
              <a:ext uri="{FF2B5EF4-FFF2-40B4-BE49-F238E27FC236}">
                <a16:creationId xmlns:a16="http://schemas.microsoft.com/office/drawing/2014/main" id="{F63F7A39-E15A-4E13-A5B7-30719C89B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020" y="1521382"/>
            <a:ext cx="7015700" cy="5336618"/>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7C697DB-8C2D-41B9-9B82-4E524D92B6E8}"/>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IV- Origine et distribution</a:t>
            </a:r>
          </a:p>
        </p:txBody>
      </p:sp>
      <p:sp>
        <p:nvSpPr>
          <p:cNvPr id="18" name="ZoneTexte 17">
            <a:extLst>
              <a:ext uri="{FF2B5EF4-FFF2-40B4-BE49-F238E27FC236}">
                <a16:creationId xmlns:a16="http://schemas.microsoft.com/office/drawing/2014/main" id="{8B581A26-0FA5-45DB-81CA-10AA0CB72F0F}"/>
              </a:ext>
            </a:extLst>
          </p:cNvPr>
          <p:cNvSpPr txBox="1"/>
          <p:nvPr/>
        </p:nvSpPr>
        <p:spPr>
          <a:xfrm>
            <a:off x="494284" y="1591664"/>
            <a:ext cx="3518915" cy="523220"/>
          </a:xfrm>
          <a:prstGeom prst="rect">
            <a:avLst/>
          </a:prstGeom>
          <a:noFill/>
        </p:spPr>
        <p:txBody>
          <a:bodyPr wrap="square" rtlCol="0">
            <a:spAutoFit/>
          </a:bodyPr>
          <a:lstStyle/>
          <a:p>
            <a:r>
              <a:rPr lang="fr-FR" sz="2800" b="1" dirty="0"/>
              <a:t>Exemple de Taïwan</a:t>
            </a:r>
          </a:p>
        </p:txBody>
      </p:sp>
      <p:sp>
        <p:nvSpPr>
          <p:cNvPr id="11" name="ZoneTexte 10">
            <a:extLst>
              <a:ext uri="{FF2B5EF4-FFF2-40B4-BE49-F238E27FC236}">
                <a16:creationId xmlns:a16="http://schemas.microsoft.com/office/drawing/2014/main" id="{A9E301B6-00C8-4867-B086-3E4C580ABA20}"/>
              </a:ext>
            </a:extLst>
          </p:cNvPr>
          <p:cNvSpPr txBox="1"/>
          <p:nvPr/>
        </p:nvSpPr>
        <p:spPr>
          <a:xfrm>
            <a:off x="494284" y="945333"/>
            <a:ext cx="7151115" cy="646331"/>
          </a:xfrm>
          <a:prstGeom prst="rect">
            <a:avLst/>
          </a:prstGeom>
          <a:noFill/>
        </p:spPr>
        <p:txBody>
          <a:bodyPr wrap="square" rtlCol="0">
            <a:spAutoFit/>
          </a:bodyPr>
          <a:lstStyle/>
          <a:p>
            <a:r>
              <a:rPr lang="fr-FR" sz="3600" b="1" dirty="0">
                <a:solidFill>
                  <a:srgbClr val="FF0000"/>
                </a:solidFill>
              </a:rPr>
              <a:t>Les zones de convergence oblique</a:t>
            </a:r>
          </a:p>
        </p:txBody>
      </p:sp>
      <p:sp>
        <p:nvSpPr>
          <p:cNvPr id="2" name="ZoneTexte 1">
            <a:extLst>
              <a:ext uri="{FF2B5EF4-FFF2-40B4-BE49-F238E27FC236}">
                <a16:creationId xmlns:a16="http://schemas.microsoft.com/office/drawing/2014/main" id="{4A261E73-A96E-40FC-8990-EDB83E563307}"/>
              </a:ext>
            </a:extLst>
          </p:cNvPr>
          <p:cNvSpPr txBox="1"/>
          <p:nvPr/>
        </p:nvSpPr>
        <p:spPr>
          <a:xfrm>
            <a:off x="6810925" y="6342791"/>
            <a:ext cx="2333075" cy="369332"/>
          </a:xfrm>
          <a:prstGeom prst="rect">
            <a:avLst/>
          </a:prstGeom>
          <a:noFill/>
        </p:spPr>
        <p:txBody>
          <a:bodyPr wrap="none" rtlCol="0">
            <a:spAutoFit/>
          </a:bodyPr>
          <a:lstStyle/>
          <a:p>
            <a:r>
              <a:rPr lang="fr-FR" dirty="0"/>
              <a:t>Lallemand et al. (2013)</a:t>
            </a:r>
          </a:p>
        </p:txBody>
      </p:sp>
    </p:spTree>
    <p:extLst>
      <p:ext uri="{BB962C8B-B14F-4D97-AF65-F5344CB8AC3E}">
        <p14:creationId xmlns:p14="http://schemas.microsoft.com/office/powerpoint/2010/main" val="21856282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B3048A9F-4BA6-46BC-AA8B-5D52CED11A10}"/>
              </a:ext>
            </a:extLst>
          </p:cNvPr>
          <p:cNvSpPr txBox="1"/>
          <p:nvPr/>
        </p:nvSpPr>
        <p:spPr>
          <a:xfrm>
            <a:off x="330015" y="330543"/>
            <a:ext cx="8676825" cy="646331"/>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II- Les types de failles </a:t>
            </a:r>
            <a:r>
              <a:rPr lang="fr-FR" sz="3600" b="1" dirty="0" err="1">
                <a:latin typeface="Arial" panose="020B0604020202020204" pitchFamily="34" charset="0"/>
                <a:cs typeface="Arial" panose="020B0604020202020204" pitchFamily="34" charset="0"/>
              </a:rPr>
              <a:t>décrochantes</a:t>
            </a:r>
            <a:endParaRPr lang="fr-FR" sz="3600" b="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3A1504B4-3358-4241-8E47-1C75B719876B}"/>
              </a:ext>
            </a:extLst>
          </p:cNvPr>
          <p:cNvSpPr txBox="1"/>
          <p:nvPr/>
        </p:nvSpPr>
        <p:spPr>
          <a:xfrm>
            <a:off x="510109" y="945333"/>
            <a:ext cx="8303876" cy="1754326"/>
          </a:xfrm>
          <a:prstGeom prst="rect">
            <a:avLst/>
          </a:prstGeom>
          <a:noFill/>
        </p:spPr>
        <p:txBody>
          <a:bodyPr wrap="square" rtlCol="0">
            <a:spAutoFit/>
          </a:bodyPr>
          <a:lstStyle/>
          <a:p>
            <a:r>
              <a:rPr lang="fr-FR" sz="3600" b="1" dirty="0">
                <a:solidFill>
                  <a:srgbClr val="FF0000"/>
                </a:solidFill>
              </a:rPr>
              <a:t>Caractéristiques des failles </a:t>
            </a:r>
            <a:r>
              <a:rPr lang="fr-FR" sz="3600" b="1" dirty="0" err="1">
                <a:solidFill>
                  <a:srgbClr val="FF0000"/>
                </a:solidFill>
              </a:rPr>
              <a:t>décrochantes</a:t>
            </a:r>
            <a:r>
              <a:rPr lang="fr-FR" sz="3600" b="1" dirty="0">
                <a:solidFill>
                  <a:srgbClr val="FF0000"/>
                </a:solidFill>
              </a:rPr>
              <a:t> en contexte d’indentation et de convergence oblique</a:t>
            </a:r>
          </a:p>
        </p:txBody>
      </p:sp>
      <p:pic>
        <p:nvPicPr>
          <p:cNvPr id="2" name="Image 1">
            <a:extLst>
              <a:ext uri="{FF2B5EF4-FFF2-40B4-BE49-F238E27FC236}">
                <a16:creationId xmlns:a16="http://schemas.microsoft.com/office/drawing/2014/main" id="{4B0D5801-2FAA-4CF0-BBC8-F79033EF2F1B}"/>
              </a:ext>
            </a:extLst>
          </p:cNvPr>
          <p:cNvPicPr>
            <a:picLocks noChangeAspect="1"/>
          </p:cNvPicPr>
          <p:nvPr/>
        </p:nvPicPr>
        <p:blipFill>
          <a:blip r:embed="rId2"/>
          <a:stretch>
            <a:fillRect/>
          </a:stretch>
        </p:blipFill>
        <p:spPr>
          <a:xfrm>
            <a:off x="330015" y="2945006"/>
            <a:ext cx="9144000" cy="3126988"/>
          </a:xfrm>
          <a:prstGeom prst="rect">
            <a:avLst/>
          </a:prstGeom>
        </p:spPr>
      </p:pic>
    </p:spTree>
    <p:extLst>
      <p:ext uri="{BB962C8B-B14F-4D97-AF65-F5344CB8AC3E}">
        <p14:creationId xmlns:p14="http://schemas.microsoft.com/office/powerpoint/2010/main" val="1231742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a:t>
            </a:r>
            <a:r>
              <a:rPr lang="fr-FR" sz="3600" b="1" u="sng" dirty="0">
                <a:solidFill>
                  <a:srgbClr val="FF0000"/>
                </a:solidFill>
                <a:latin typeface="Arial" panose="020B0604020202020204" pitchFamily="34" charset="0"/>
                <a:cs typeface="Arial" panose="020B0604020202020204" pitchFamily="34" charset="0"/>
              </a:rPr>
              <a:t>remarque</a:t>
            </a:r>
            <a:r>
              <a:rPr lang="fr-FR" sz="3600" b="1" dirty="0">
                <a:latin typeface="Arial" panose="020B0604020202020204" pitchFamily="34" charset="0"/>
                <a:cs typeface="Arial" panose="020B0604020202020204" pitchFamily="34" charset="0"/>
              </a:rPr>
              <a:t> sur l’état de contrainte</a:t>
            </a:r>
          </a:p>
        </p:txBody>
      </p:sp>
      <p:pic>
        <p:nvPicPr>
          <p:cNvPr id="10" name="Image 9">
            <a:extLst>
              <a:ext uri="{FF2B5EF4-FFF2-40B4-BE49-F238E27FC236}">
                <a16:creationId xmlns:a16="http://schemas.microsoft.com/office/drawing/2014/main" id="{28A7AD90-F04B-47C5-B64F-2B7FA94A3D23}"/>
              </a:ext>
            </a:extLst>
          </p:cNvPr>
          <p:cNvPicPr>
            <a:picLocks noChangeAspect="1"/>
          </p:cNvPicPr>
          <p:nvPr/>
        </p:nvPicPr>
        <p:blipFill rotWithShape="1">
          <a:blip r:embed="rId2"/>
          <a:srcRect t="67357" r="73307" b="48"/>
          <a:stretch/>
        </p:blipFill>
        <p:spPr>
          <a:xfrm>
            <a:off x="3653951" y="4640014"/>
            <a:ext cx="2183049" cy="1984168"/>
          </a:xfrm>
          <a:prstGeom prst="rect">
            <a:avLst/>
          </a:prstGeom>
        </p:spPr>
      </p:pic>
      <p:pic>
        <p:nvPicPr>
          <p:cNvPr id="8" name="Image 7">
            <a:extLst>
              <a:ext uri="{FF2B5EF4-FFF2-40B4-BE49-F238E27FC236}">
                <a16:creationId xmlns:a16="http://schemas.microsoft.com/office/drawing/2014/main" id="{E34D6549-5F4E-45B2-8893-3FCA89801892}"/>
              </a:ext>
            </a:extLst>
          </p:cNvPr>
          <p:cNvPicPr>
            <a:picLocks noChangeAspect="1"/>
          </p:cNvPicPr>
          <p:nvPr/>
        </p:nvPicPr>
        <p:blipFill rotWithShape="1">
          <a:blip r:embed="rId2"/>
          <a:srcRect l="-576" t="227" r="68000" b="65412"/>
          <a:stretch/>
        </p:blipFill>
        <p:spPr>
          <a:xfrm>
            <a:off x="5389519" y="2245789"/>
            <a:ext cx="2418611" cy="1898863"/>
          </a:xfrm>
          <a:prstGeom prst="rect">
            <a:avLst/>
          </a:prstGeom>
        </p:spPr>
      </p:pic>
      <p:sp>
        <p:nvSpPr>
          <p:cNvPr id="2" name="ZoneTexte 1">
            <a:extLst>
              <a:ext uri="{FF2B5EF4-FFF2-40B4-BE49-F238E27FC236}">
                <a16:creationId xmlns:a16="http://schemas.microsoft.com/office/drawing/2014/main" id="{2F3F1EF9-C2D0-4A4E-9C49-DC96A0F21C5F}"/>
              </a:ext>
            </a:extLst>
          </p:cNvPr>
          <p:cNvSpPr txBox="1"/>
          <p:nvPr/>
        </p:nvSpPr>
        <p:spPr>
          <a:xfrm>
            <a:off x="1046410" y="1606827"/>
            <a:ext cx="7360989" cy="369332"/>
          </a:xfrm>
          <a:prstGeom prst="rect">
            <a:avLst/>
          </a:prstGeom>
          <a:noFill/>
        </p:spPr>
        <p:txBody>
          <a:bodyPr wrap="none" rtlCol="0">
            <a:spAutoFit/>
          </a:bodyPr>
          <a:lstStyle/>
          <a:p>
            <a:r>
              <a:rPr lang="fr-FR" b="1" dirty="0"/>
              <a:t>Quelle(s) contrainte(s) doit-on changer pour passer d’un système à l’autre ?</a:t>
            </a:r>
          </a:p>
        </p:txBody>
      </p:sp>
      <p:pic>
        <p:nvPicPr>
          <p:cNvPr id="6" name="Image 5">
            <a:extLst>
              <a:ext uri="{FF2B5EF4-FFF2-40B4-BE49-F238E27FC236}">
                <a16:creationId xmlns:a16="http://schemas.microsoft.com/office/drawing/2014/main" id="{7269B70D-EDB5-4B7B-B904-3D419A6FD774}"/>
              </a:ext>
            </a:extLst>
          </p:cNvPr>
          <p:cNvPicPr>
            <a:picLocks noChangeAspect="1"/>
          </p:cNvPicPr>
          <p:nvPr/>
        </p:nvPicPr>
        <p:blipFill rotWithShape="1">
          <a:blip r:embed="rId2"/>
          <a:srcRect t="29290" r="70775" b="32745"/>
          <a:stretch/>
        </p:blipFill>
        <p:spPr>
          <a:xfrm>
            <a:off x="1674149" y="2353555"/>
            <a:ext cx="1979802" cy="1914318"/>
          </a:xfrm>
          <a:prstGeom prst="rect">
            <a:avLst/>
          </a:prstGeom>
        </p:spPr>
      </p:pic>
      <p:cxnSp>
        <p:nvCxnSpPr>
          <p:cNvPr id="9" name="Connecteur droit avec flèche 8">
            <a:extLst>
              <a:ext uri="{FF2B5EF4-FFF2-40B4-BE49-F238E27FC236}">
                <a16:creationId xmlns:a16="http://schemas.microsoft.com/office/drawing/2014/main" id="{275CB425-5C91-44E1-BF47-9BD75672B99D}"/>
              </a:ext>
            </a:extLst>
          </p:cNvPr>
          <p:cNvCxnSpPr/>
          <p:nvPr/>
        </p:nvCxnSpPr>
        <p:spPr>
          <a:xfrm>
            <a:off x="3173189" y="4430195"/>
            <a:ext cx="480762" cy="57045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3BB8B6B-6B72-4F93-9D86-985708AF637E}"/>
              </a:ext>
            </a:extLst>
          </p:cNvPr>
          <p:cNvCxnSpPr>
            <a:cxnSpLocks/>
          </p:cNvCxnSpPr>
          <p:nvPr/>
        </p:nvCxnSpPr>
        <p:spPr>
          <a:xfrm>
            <a:off x="4195808" y="3253367"/>
            <a:ext cx="804031" cy="1433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9CA74BEC-DBE7-44A0-8F1C-84C3CB6B8A12}"/>
              </a:ext>
            </a:extLst>
          </p:cNvPr>
          <p:cNvSpPr txBox="1"/>
          <p:nvPr/>
        </p:nvSpPr>
        <p:spPr>
          <a:xfrm>
            <a:off x="3816199" y="2308089"/>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1 et </a:t>
            </a:r>
            <a:r>
              <a:rPr lang="fr-FR" sz="3600" b="1" dirty="0">
                <a:solidFill>
                  <a:srgbClr val="FF0000"/>
                </a:solidFill>
                <a:latin typeface="Symbol" panose="05050102010706020507" pitchFamily="18" charset="2"/>
              </a:rPr>
              <a:t>s</a:t>
            </a:r>
            <a:r>
              <a:rPr lang="fr-FR" sz="3600" b="1" dirty="0">
                <a:solidFill>
                  <a:srgbClr val="FF0000"/>
                </a:solidFill>
              </a:rPr>
              <a:t>3</a:t>
            </a:r>
          </a:p>
        </p:txBody>
      </p:sp>
      <p:cxnSp>
        <p:nvCxnSpPr>
          <p:cNvPr id="16" name="Connecteur droit avec flèche 15">
            <a:extLst>
              <a:ext uri="{FF2B5EF4-FFF2-40B4-BE49-F238E27FC236}">
                <a16:creationId xmlns:a16="http://schemas.microsoft.com/office/drawing/2014/main" id="{544DD927-BFB1-423E-9277-871998E9E845}"/>
              </a:ext>
            </a:extLst>
          </p:cNvPr>
          <p:cNvCxnSpPr>
            <a:cxnSpLocks/>
          </p:cNvCxnSpPr>
          <p:nvPr/>
        </p:nvCxnSpPr>
        <p:spPr>
          <a:xfrm flipV="1">
            <a:off x="6196808" y="4414282"/>
            <a:ext cx="402015" cy="57748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8EF3CDFC-A4EA-4ECC-B48A-5A2CADA5C5D6}"/>
              </a:ext>
            </a:extLst>
          </p:cNvPr>
          <p:cNvSpPr txBox="1"/>
          <p:nvPr/>
        </p:nvSpPr>
        <p:spPr>
          <a:xfrm>
            <a:off x="1939541" y="2024011"/>
            <a:ext cx="1508939" cy="369332"/>
          </a:xfrm>
          <a:prstGeom prst="rect">
            <a:avLst/>
          </a:prstGeom>
          <a:noFill/>
        </p:spPr>
        <p:txBody>
          <a:bodyPr wrap="none" rtlCol="0">
            <a:spAutoFit/>
          </a:bodyPr>
          <a:lstStyle/>
          <a:p>
            <a:r>
              <a:rPr lang="fr-FR" dirty="0"/>
              <a:t>Faille normale</a:t>
            </a:r>
          </a:p>
        </p:txBody>
      </p:sp>
      <p:sp>
        <p:nvSpPr>
          <p:cNvPr id="17" name="ZoneTexte 16">
            <a:extLst>
              <a:ext uri="{FF2B5EF4-FFF2-40B4-BE49-F238E27FC236}">
                <a16:creationId xmlns:a16="http://schemas.microsoft.com/office/drawing/2014/main" id="{845F21B5-AEB6-4AA7-872C-5ACDFB4A63C0}"/>
              </a:ext>
            </a:extLst>
          </p:cNvPr>
          <p:cNvSpPr txBox="1"/>
          <p:nvPr/>
        </p:nvSpPr>
        <p:spPr>
          <a:xfrm>
            <a:off x="5837000" y="1984810"/>
            <a:ext cx="1391471" cy="369332"/>
          </a:xfrm>
          <a:prstGeom prst="rect">
            <a:avLst/>
          </a:prstGeom>
          <a:noFill/>
        </p:spPr>
        <p:txBody>
          <a:bodyPr wrap="none" rtlCol="0">
            <a:spAutoFit/>
          </a:bodyPr>
          <a:lstStyle/>
          <a:p>
            <a:r>
              <a:rPr lang="fr-FR" dirty="0"/>
              <a:t>Faille inverse</a:t>
            </a:r>
          </a:p>
        </p:txBody>
      </p:sp>
      <p:sp>
        <p:nvSpPr>
          <p:cNvPr id="18" name="ZoneTexte 17">
            <a:extLst>
              <a:ext uri="{FF2B5EF4-FFF2-40B4-BE49-F238E27FC236}">
                <a16:creationId xmlns:a16="http://schemas.microsoft.com/office/drawing/2014/main" id="{4F98DE79-F7F9-47A2-A9CB-62297EC63CA8}"/>
              </a:ext>
            </a:extLst>
          </p:cNvPr>
          <p:cNvSpPr txBox="1"/>
          <p:nvPr/>
        </p:nvSpPr>
        <p:spPr>
          <a:xfrm>
            <a:off x="4195808" y="6342791"/>
            <a:ext cx="1570238" cy="369332"/>
          </a:xfrm>
          <a:prstGeom prst="rect">
            <a:avLst/>
          </a:prstGeom>
          <a:noFill/>
        </p:spPr>
        <p:txBody>
          <a:bodyPr wrap="none" rtlCol="0">
            <a:spAutoFit/>
          </a:bodyPr>
          <a:lstStyle/>
          <a:p>
            <a:r>
              <a:rPr lang="fr-FR" dirty="0"/>
              <a:t>Décrochement</a:t>
            </a:r>
          </a:p>
        </p:txBody>
      </p:sp>
      <p:sp>
        <p:nvSpPr>
          <p:cNvPr id="20" name="ZoneTexte 19">
            <a:extLst>
              <a:ext uri="{FF2B5EF4-FFF2-40B4-BE49-F238E27FC236}">
                <a16:creationId xmlns:a16="http://schemas.microsoft.com/office/drawing/2014/main" id="{595FA9C9-D123-4A94-B7D2-DA2672528881}"/>
              </a:ext>
            </a:extLst>
          </p:cNvPr>
          <p:cNvSpPr txBox="1"/>
          <p:nvPr/>
        </p:nvSpPr>
        <p:spPr>
          <a:xfrm>
            <a:off x="1322007" y="4567967"/>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1 et </a:t>
            </a:r>
            <a:r>
              <a:rPr lang="fr-FR" sz="3600" b="1" dirty="0">
                <a:solidFill>
                  <a:srgbClr val="FF0000"/>
                </a:solidFill>
                <a:latin typeface="Symbol" panose="05050102010706020507" pitchFamily="18" charset="2"/>
              </a:rPr>
              <a:t>s</a:t>
            </a:r>
            <a:r>
              <a:rPr lang="fr-FR" sz="3600" b="1" dirty="0">
                <a:solidFill>
                  <a:srgbClr val="FF0000"/>
                </a:solidFill>
              </a:rPr>
              <a:t>2</a:t>
            </a:r>
          </a:p>
        </p:txBody>
      </p:sp>
      <p:sp>
        <p:nvSpPr>
          <p:cNvPr id="21" name="ZoneTexte 20">
            <a:extLst>
              <a:ext uri="{FF2B5EF4-FFF2-40B4-BE49-F238E27FC236}">
                <a16:creationId xmlns:a16="http://schemas.microsoft.com/office/drawing/2014/main" id="{F18D243F-A359-48F5-BA10-CEF42191A4FA}"/>
              </a:ext>
            </a:extLst>
          </p:cNvPr>
          <p:cNvSpPr txBox="1"/>
          <p:nvPr/>
        </p:nvSpPr>
        <p:spPr>
          <a:xfrm>
            <a:off x="6598827" y="4468107"/>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2 et </a:t>
            </a:r>
            <a:r>
              <a:rPr lang="fr-FR" sz="3600" b="1" dirty="0">
                <a:solidFill>
                  <a:srgbClr val="FF0000"/>
                </a:solidFill>
                <a:latin typeface="Symbol" panose="05050102010706020507" pitchFamily="18" charset="2"/>
              </a:rPr>
              <a:t>s</a:t>
            </a:r>
            <a:r>
              <a:rPr lang="fr-FR" sz="3600" b="1" dirty="0">
                <a:solidFill>
                  <a:srgbClr val="FF0000"/>
                </a:solidFill>
              </a:rPr>
              <a:t>3</a:t>
            </a:r>
          </a:p>
        </p:txBody>
      </p:sp>
    </p:spTree>
    <p:extLst>
      <p:ext uri="{BB962C8B-B14F-4D97-AF65-F5344CB8AC3E}">
        <p14:creationId xmlns:p14="http://schemas.microsoft.com/office/powerpoint/2010/main" val="35391878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Text Box 4">
            <a:extLst>
              <a:ext uri="{FF2B5EF4-FFF2-40B4-BE49-F238E27FC236}">
                <a16:creationId xmlns:a16="http://schemas.microsoft.com/office/drawing/2014/main" id="{5F406248-CAB9-4DE9-8A29-8A002D58F310}"/>
              </a:ext>
            </a:extLst>
          </p:cNvPr>
          <p:cNvSpPr txBox="1">
            <a:spLocks noChangeArrowheads="1"/>
          </p:cNvSpPr>
          <p:nvPr/>
        </p:nvSpPr>
        <p:spPr bwMode="auto">
          <a:xfrm>
            <a:off x="2268538" y="44450"/>
            <a:ext cx="4625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fr-FR" b="1">
                <a:solidFill>
                  <a:schemeClr val="bg1"/>
                </a:solidFill>
              </a:rPr>
              <a:t>Géologie de l’Himalaya</a:t>
            </a:r>
            <a:endParaRPr lang="en-US" altLang="fr-FR">
              <a:solidFill>
                <a:schemeClr val="bg1"/>
              </a:solidFill>
            </a:endParaRPr>
          </a:p>
        </p:txBody>
      </p:sp>
      <p:sp>
        <p:nvSpPr>
          <p:cNvPr id="8" name="ZoneTexte 7">
            <a:extLst>
              <a:ext uri="{FF2B5EF4-FFF2-40B4-BE49-F238E27FC236}">
                <a16:creationId xmlns:a16="http://schemas.microsoft.com/office/drawing/2014/main" id="{0F6F2F3B-8E2C-4A0A-9AF0-DDA7A055E3BF}"/>
              </a:ext>
            </a:extLst>
          </p:cNvPr>
          <p:cNvSpPr txBox="1"/>
          <p:nvPr/>
        </p:nvSpPr>
        <p:spPr>
          <a:xfrm>
            <a:off x="341590" y="330537"/>
            <a:ext cx="8417689" cy="646331"/>
          </a:xfrm>
          <a:prstGeom prst="rect">
            <a:avLst/>
          </a:prstGeom>
          <a:noFill/>
        </p:spPr>
        <p:txBody>
          <a:bodyPr wrap="none" rtlCol="0">
            <a:spAutoFit/>
          </a:bodyPr>
          <a:lstStyle/>
          <a:p>
            <a:r>
              <a:rPr lang="fr-FR" sz="3600" b="1" dirty="0">
                <a:latin typeface="Arial" panose="020B0604020202020204" pitchFamily="34" charset="0"/>
                <a:cs typeface="Arial" panose="020B0604020202020204" pitchFamily="34" charset="0"/>
              </a:rPr>
              <a:t>Synthèse…ce que vous devez savoir:</a:t>
            </a:r>
          </a:p>
        </p:txBody>
      </p:sp>
      <p:sp>
        <p:nvSpPr>
          <p:cNvPr id="9" name="ZoneTexte 8">
            <a:extLst>
              <a:ext uri="{FF2B5EF4-FFF2-40B4-BE49-F238E27FC236}">
                <a16:creationId xmlns:a16="http://schemas.microsoft.com/office/drawing/2014/main" id="{5D755DB2-6313-448C-B056-6A5692A0E8AA}"/>
              </a:ext>
            </a:extLst>
          </p:cNvPr>
          <p:cNvSpPr txBox="1"/>
          <p:nvPr/>
        </p:nvSpPr>
        <p:spPr>
          <a:xfrm>
            <a:off x="1438364" y="1397962"/>
            <a:ext cx="7013196" cy="4708981"/>
          </a:xfrm>
          <a:prstGeom prst="rect">
            <a:avLst/>
          </a:prstGeom>
          <a:noFill/>
        </p:spPr>
        <p:txBody>
          <a:bodyPr wrap="square" rtlCol="0">
            <a:spAutoFit/>
          </a:bodyPr>
          <a:lstStyle/>
          <a:p>
            <a:pPr marL="342900" indent="-342900">
              <a:buFont typeface="+mj-lt"/>
              <a:buAutoNum type="arabicPeriod"/>
            </a:pPr>
            <a:r>
              <a:rPr lang="fr-FR" sz="2000" dirty="0"/>
              <a:t>L’état de contrainte associé au système décrochant et les contraintes à permuter pour passer d’un système à l’autre</a:t>
            </a:r>
          </a:p>
          <a:p>
            <a:pPr marL="342900" indent="-342900">
              <a:buFont typeface="+mj-lt"/>
              <a:buAutoNum type="arabicPeriod"/>
            </a:pPr>
            <a:endParaRPr lang="fr-FR" sz="2000" dirty="0"/>
          </a:p>
          <a:p>
            <a:pPr marL="342900" indent="-342900">
              <a:buFont typeface="+mj-lt"/>
              <a:buAutoNum type="arabicPeriod"/>
            </a:pPr>
            <a:r>
              <a:rPr lang="fr-FR" sz="2000" dirty="0"/>
              <a:t>Les grands types de faille </a:t>
            </a:r>
            <a:r>
              <a:rPr lang="fr-FR" sz="2000" dirty="0" err="1"/>
              <a:t>décrochantes</a:t>
            </a:r>
            <a:endParaRPr lang="fr-FR" sz="2000" dirty="0"/>
          </a:p>
          <a:p>
            <a:pPr marL="342900" indent="-342900">
              <a:buFont typeface="+mj-lt"/>
              <a:buAutoNum type="arabicPeriod"/>
            </a:pPr>
            <a:endParaRPr lang="fr-FR" sz="2000" dirty="0"/>
          </a:p>
          <a:p>
            <a:pPr marL="342900" indent="-342900">
              <a:buFont typeface="+mj-lt"/>
              <a:buAutoNum type="arabicPeriod"/>
            </a:pPr>
            <a:r>
              <a:rPr lang="fr-FR" sz="2000" b="1" dirty="0">
                <a:solidFill>
                  <a:srgbClr val="FF0000"/>
                </a:solidFill>
              </a:rPr>
              <a:t>QU’IL NE FAUT  PAS NOMMER FAILLE TRANSFORMANTE TOUTES LES FAILLES DECROCHANTES…</a:t>
            </a:r>
          </a:p>
          <a:p>
            <a:pPr marL="342900" indent="-342900">
              <a:buFont typeface="+mj-lt"/>
              <a:buAutoNum type="arabicPeriod"/>
            </a:pPr>
            <a:endParaRPr lang="fr-FR" sz="2000" dirty="0"/>
          </a:p>
          <a:p>
            <a:pPr marL="342900" indent="-342900">
              <a:buFont typeface="+mj-lt"/>
              <a:buAutoNum type="arabicPeriod"/>
            </a:pPr>
            <a:r>
              <a:rPr lang="fr-FR" sz="2000" dirty="0"/>
              <a:t>La géométrie des structures en fleur (positive et négative)</a:t>
            </a:r>
          </a:p>
          <a:p>
            <a:pPr marL="342900" indent="-342900">
              <a:buFont typeface="+mj-lt"/>
              <a:buAutoNum type="arabicPeriod"/>
            </a:pPr>
            <a:endParaRPr lang="fr-FR" sz="2000" dirty="0"/>
          </a:p>
          <a:p>
            <a:pPr marL="342900" indent="-342900">
              <a:buFont typeface="+mj-lt"/>
              <a:buAutoNum type="arabicPeriod"/>
            </a:pPr>
            <a:r>
              <a:rPr lang="fr-FR" sz="2000" dirty="0"/>
              <a:t>Les grands contextes où l’on peut trouver des décrochements et les mécanismes/processus associées</a:t>
            </a:r>
          </a:p>
          <a:p>
            <a:pPr marL="342900" indent="-342900">
              <a:buFont typeface="+mj-lt"/>
              <a:buAutoNum type="arabicPeriod"/>
            </a:pPr>
            <a:endParaRPr lang="fr-FR" sz="2000" dirty="0"/>
          </a:p>
          <a:p>
            <a:pPr marL="342900" indent="-342900">
              <a:buFont typeface="+mj-lt"/>
              <a:buAutoNum type="arabicPeriod"/>
            </a:pPr>
            <a:r>
              <a:rPr lang="fr-FR" sz="2000" dirty="0"/>
              <a:t>Les exemples géodynamiques montrant des grands décrochements présentés dans ce cours </a:t>
            </a:r>
          </a:p>
        </p:txBody>
      </p:sp>
    </p:spTree>
    <p:extLst>
      <p:ext uri="{BB962C8B-B14F-4D97-AF65-F5344CB8AC3E}">
        <p14:creationId xmlns:p14="http://schemas.microsoft.com/office/powerpoint/2010/main" val="2386811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C767B500-CCA4-4A1E-8496-E10B494B10C2}"/>
              </a:ext>
            </a:extLst>
          </p:cNvPr>
          <p:cNvSpPr txBox="1"/>
          <p:nvPr/>
        </p:nvSpPr>
        <p:spPr>
          <a:xfrm>
            <a:off x="330015" y="330543"/>
            <a:ext cx="8676825" cy="1200329"/>
          </a:xfrm>
          <a:prstGeom prst="rect">
            <a:avLst/>
          </a:prstGeom>
          <a:noFill/>
        </p:spPr>
        <p:txBody>
          <a:bodyPr wrap="square" rtlCol="0">
            <a:spAutoFit/>
          </a:bodyPr>
          <a:lstStyle/>
          <a:p>
            <a:r>
              <a:rPr lang="fr-FR" sz="3600" b="1" dirty="0">
                <a:latin typeface="Arial" panose="020B0604020202020204" pitchFamily="34" charset="0"/>
                <a:cs typeface="Arial" panose="020B0604020202020204" pitchFamily="34" charset="0"/>
              </a:rPr>
              <a:t>I- Rappel et </a:t>
            </a:r>
            <a:r>
              <a:rPr lang="fr-FR" sz="3600" b="1" u="sng" dirty="0">
                <a:solidFill>
                  <a:srgbClr val="FF0000"/>
                </a:solidFill>
                <a:latin typeface="Arial" panose="020B0604020202020204" pitchFamily="34" charset="0"/>
                <a:cs typeface="Arial" panose="020B0604020202020204" pitchFamily="34" charset="0"/>
              </a:rPr>
              <a:t>remarque</a:t>
            </a:r>
            <a:r>
              <a:rPr lang="fr-FR" sz="3600" b="1" dirty="0">
                <a:latin typeface="Arial" panose="020B0604020202020204" pitchFamily="34" charset="0"/>
                <a:cs typeface="Arial" panose="020B0604020202020204" pitchFamily="34" charset="0"/>
              </a:rPr>
              <a:t> sur l’état de contrainte</a:t>
            </a:r>
          </a:p>
        </p:txBody>
      </p:sp>
      <p:pic>
        <p:nvPicPr>
          <p:cNvPr id="10" name="Image 9">
            <a:extLst>
              <a:ext uri="{FF2B5EF4-FFF2-40B4-BE49-F238E27FC236}">
                <a16:creationId xmlns:a16="http://schemas.microsoft.com/office/drawing/2014/main" id="{28A7AD90-F04B-47C5-B64F-2B7FA94A3D23}"/>
              </a:ext>
            </a:extLst>
          </p:cNvPr>
          <p:cNvPicPr>
            <a:picLocks noChangeAspect="1"/>
          </p:cNvPicPr>
          <p:nvPr/>
        </p:nvPicPr>
        <p:blipFill rotWithShape="1">
          <a:blip r:embed="rId2"/>
          <a:srcRect t="67357" r="73307" b="48"/>
          <a:stretch/>
        </p:blipFill>
        <p:spPr>
          <a:xfrm>
            <a:off x="3653951" y="4640014"/>
            <a:ext cx="2183049" cy="1984168"/>
          </a:xfrm>
          <a:prstGeom prst="rect">
            <a:avLst/>
          </a:prstGeom>
        </p:spPr>
      </p:pic>
      <p:pic>
        <p:nvPicPr>
          <p:cNvPr id="8" name="Image 7">
            <a:extLst>
              <a:ext uri="{FF2B5EF4-FFF2-40B4-BE49-F238E27FC236}">
                <a16:creationId xmlns:a16="http://schemas.microsoft.com/office/drawing/2014/main" id="{E34D6549-5F4E-45B2-8893-3FCA89801892}"/>
              </a:ext>
            </a:extLst>
          </p:cNvPr>
          <p:cNvPicPr>
            <a:picLocks noChangeAspect="1"/>
          </p:cNvPicPr>
          <p:nvPr/>
        </p:nvPicPr>
        <p:blipFill rotWithShape="1">
          <a:blip r:embed="rId2"/>
          <a:srcRect l="-576" t="227" r="68000" b="65412"/>
          <a:stretch/>
        </p:blipFill>
        <p:spPr>
          <a:xfrm>
            <a:off x="5389519" y="2245789"/>
            <a:ext cx="2418611" cy="1898863"/>
          </a:xfrm>
          <a:prstGeom prst="rect">
            <a:avLst/>
          </a:prstGeom>
        </p:spPr>
      </p:pic>
      <p:sp>
        <p:nvSpPr>
          <p:cNvPr id="2" name="ZoneTexte 1">
            <a:extLst>
              <a:ext uri="{FF2B5EF4-FFF2-40B4-BE49-F238E27FC236}">
                <a16:creationId xmlns:a16="http://schemas.microsoft.com/office/drawing/2014/main" id="{2F3F1EF9-C2D0-4A4E-9C49-DC96A0F21C5F}"/>
              </a:ext>
            </a:extLst>
          </p:cNvPr>
          <p:cNvSpPr txBox="1"/>
          <p:nvPr/>
        </p:nvSpPr>
        <p:spPr>
          <a:xfrm>
            <a:off x="1046410" y="1606827"/>
            <a:ext cx="7360989" cy="369332"/>
          </a:xfrm>
          <a:prstGeom prst="rect">
            <a:avLst/>
          </a:prstGeom>
          <a:noFill/>
        </p:spPr>
        <p:txBody>
          <a:bodyPr wrap="none" rtlCol="0">
            <a:spAutoFit/>
          </a:bodyPr>
          <a:lstStyle/>
          <a:p>
            <a:r>
              <a:rPr lang="fr-FR" b="1" dirty="0"/>
              <a:t>Quelle(s) contrainte(s) doit-on changer pour passer d’un système à l’autre ?</a:t>
            </a:r>
          </a:p>
        </p:txBody>
      </p:sp>
      <p:pic>
        <p:nvPicPr>
          <p:cNvPr id="6" name="Image 5">
            <a:extLst>
              <a:ext uri="{FF2B5EF4-FFF2-40B4-BE49-F238E27FC236}">
                <a16:creationId xmlns:a16="http://schemas.microsoft.com/office/drawing/2014/main" id="{7269B70D-EDB5-4B7B-B904-3D419A6FD774}"/>
              </a:ext>
            </a:extLst>
          </p:cNvPr>
          <p:cNvPicPr>
            <a:picLocks noChangeAspect="1"/>
          </p:cNvPicPr>
          <p:nvPr/>
        </p:nvPicPr>
        <p:blipFill rotWithShape="1">
          <a:blip r:embed="rId2"/>
          <a:srcRect t="29290" r="70775" b="32745"/>
          <a:stretch/>
        </p:blipFill>
        <p:spPr>
          <a:xfrm>
            <a:off x="1674149" y="2353555"/>
            <a:ext cx="1979802" cy="1914318"/>
          </a:xfrm>
          <a:prstGeom prst="rect">
            <a:avLst/>
          </a:prstGeom>
        </p:spPr>
      </p:pic>
      <p:cxnSp>
        <p:nvCxnSpPr>
          <p:cNvPr id="9" name="Connecteur droit avec flèche 8">
            <a:extLst>
              <a:ext uri="{FF2B5EF4-FFF2-40B4-BE49-F238E27FC236}">
                <a16:creationId xmlns:a16="http://schemas.microsoft.com/office/drawing/2014/main" id="{275CB425-5C91-44E1-BF47-9BD75672B99D}"/>
              </a:ext>
            </a:extLst>
          </p:cNvPr>
          <p:cNvCxnSpPr/>
          <p:nvPr/>
        </p:nvCxnSpPr>
        <p:spPr>
          <a:xfrm>
            <a:off x="3173189" y="4430195"/>
            <a:ext cx="480762" cy="57045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23BB8B6B-6B72-4F93-9D86-985708AF637E}"/>
              </a:ext>
            </a:extLst>
          </p:cNvPr>
          <p:cNvCxnSpPr>
            <a:cxnSpLocks/>
          </p:cNvCxnSpPr>
          <p:nvPr/>
        </p:nvCxnSpPr>
        <p:spPr>
          <a:xfrm>
            <a:off x="4195808" y="3253367"/>
            <a:ext cx="804031" cy="14335"/>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9CA74BEC-DBE7-44A0-8F1C-84C3CB6B8A12}"/>
              </a:ext>
            </a:extLst>
          </p:cNvPr>
          <p:cNvSpPr txBox="1"/>
          <p:nvPr/>
        </p:nvSpPr>
        <p:spPr>
          <a:xfrm>
            <a:off x="3816199" y="2308089"/>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1 et </a:t>
            </a:r>
            <a:r>
              <a:rPr lang="fr-FR" sz="3600" b="1" dirty="0">
                <a:solidFill>
                  <a:srgbClr val="FF0000"/>
                </a:solidFill>
                <a:latin typeface="Symbol" panose="05050102010706020507" pitchFamily="18" charset="2"/>
              </a:rPr>
              <a:t>s</a:t>
            </a:r>
            <a:r>
              <a:rPr lang="fr-FR" sz="3600" b="1" dirty="0">
                <a:solidFill>
                  <a:srgbClr val="FF0000"/>
                </a:solidFill>
              </a:rPr>
              <a:t>3</a:t>
            </a:r>
          </a:p>
        </p:txBody>
      </p:sp>
      <p:cxnSp>
        <p:nvCxnSpPr>
          <p:cNvPr id="16" name="Connecteur droit avec flèche 15">
            <a:extLst>
              <a:ext uri="{FF2B5EF4-FFF2-40B4-BE49-F238E27FC236}">
                <a16:creationId xmlns:a16="http://schemas.microsoft.com/office/drawing/2014/main" id="{544DD927-BFB1-423E-9277-871998E9E845}"/>
              </a:ext>
            </a:extLst>
          </p:cNvPr>
          <p:cNvCxnSpPr>
            <a:cxnSpLocks/>
          </p:cNvCxnSpPr>
          <p:nvPr/>
        </p:nvCxnSpPr>
        <p:spPr>
          <a:xfrm flipV="1">
            <a:off x="6196808" y="4414282"/>
            <a:ext cx="402015" cy="577481"/>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8EF3CDFC-A4EA-4ECC-B48A-5A2CADA5C5D6}"/>
              </a:ext>
            </a:extLst>
          </p:cNvPr>
          <p:cNvSpPr txBox="1"/>
          <p:nvPr/>
        </p:nvSpPr>
        <p:spPr>
          <a:xfrm>
            <a:off x="1939541" y="2024011"/>
            <a:ext cx="1508939" cy="369332"/>
          </a:xfrm>
          <a:prstGeom prst="rect">
            <a:avLst/>
          </a:prstGeom>
          <a:noFill/>
        </p:spPr>
        <p:txBody>
          <a:bodyPr wrap="none" rtlCol="0">
            <a:spAutoFit/>
          </a:bodyPr>
          <a:lstStyle/>
          <a:p>
            <a:r>
              <a:rPr lang="fr-FR" dirty="0"/>
              <a:t>Faille normale</a:t>
            </a:r>
          </a:p>
        </p:txBody>
      </p:sp>
      <p:sp>
        <p:nvSpPr>
          <p:cNvPr id="17" name="ZoneTexte 16">
            <a:extLst>
              <a:ext uri="{FF2B5EF4-FFF2-40B4-BE49-F238E27FC236}">
                <a16:creationId xmlns:a16="http://schemas.microsoft.com/office/drawing/2014/main" id="{845F21B5-AEB6-4AA7-872C-5ACDFB4A63C0}"/>
              </a:ext>
            </a:extLst>
          </p:cNvPr>
          <p:cNvSpPr txBox="1"/>
          <p:nvPr/>
        </p:nvSpPr>
        <p:spPr>
          <a:xfrm>
            <a:off x="5837000" y="1984810"/>
            <a:ext cx="1391471" cy="369332"/>
          </a:xfrm>
          <a:prstGeom prst="rect">
            <a:avLst/>
          </a:prstGeom>
          <a:noFill/>
        </p:spPr>
        <p:txBody>
          <a:bodyPr wrap="none" rtlCol="0">
            <a:spAutoFit/>
          </a:bodyPr>
          <a:lstStyle/>
          <a:p>
            <a:r>
              <a:rPr lang="fr-FR" dirty="0"/>
              <a:t>Faille inverse</a:t>
            </a:r>
          </a:p>
        </p:txBody>
      </p:sp>
      <p:sp>
        <p:nvSpPr>
          <p:cNvPr id="18" name="ZoneTexte 17">
            <a:extLst>
              <a:ext uri="{FF2B5EF4-FFF2-40B4-BE49-F238E27FC236}">
                <a16:creationId xmlns:a16="http://schemas.microsoft.com/office/drawing/2014/main" id="{4F98DE79-F7F9-47A2-A9CB-62297EC63CA8}"/>
              </a:ext>
            </a:extLst>
          </p:cNvPr>
          <p:cNvSpPr txBox="1"/>
          <p:nvPr/>
        </p:nvSpPr>
        <p:spPr>
          <a:xfrm>
            <a:off x="4195808" y="6342791"/>
            <a:ext cx="1570238" cy="369332"/>
          </a:xfrm>
          <a:prstGeom prst="rect">
            <a:avLst/>
          </a:prstGeom>
          <a:noFill/>
        </p:spPr>
        <p:txBody>
          <a:bodyPr wrap="none" rtlCol="0">
            <a:spAutoFit/>
          </a:bodyPr>
          <a:lstStyle/>
          <a:p>
            <a:r>
              <a:rPr lang="fr-FR" dirty="0"/>
              <a:t>Décrochement</a:t>
            </a:r>
          </a:p>
        </p:txBody>
      </p:sp>
      <p:sp>
        <p:nvSpPr>
          <p:cNvPr id="20" name="ZoneTexte 19">
            <a:extLst>
              <a:ext uri="{FF2B5EF4-FFF2-40B4-BE49-F238E27FC236}">
                <a16:creationId xmlns:a16="http://schemas.microsoft.com/office/drawing/2014/main" id="{595FA9C9-D123-4A94-B7D2-DA2672528881}"/>
              </a:ext>
            </a:extLst>
          </p:cNvPr>
          <p:cNvSpPr txBox="1"/>
          <p:nvPr/>
        </p:nvSpPr>
        <p:spPr>
          <a:xfrm>
            <a:off x="1322007" y="4567967"/>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1 et </a:t>
            </a:r>
            <a:r>
              <a:rPr lang="fr-FR" sz="3600" b="1" dirty="0">
                <a:solidFill>
                  <a:srgbClr val="FF0000"/>
                </a:solidFill>
                <a:latin typeface="Symbol" panose="05050102010706020507" pitchFamily="18" charset="2"/>
              </a:rPr>
              <a:t>s</a:t>
            </a:r>
            <a:r>
              <a:rPr lang="fr-FR" sz="3600" b="1" dirty="0">
                <a:solidFill>
                  <a:srgbClr val="FF0000"/>
                </a:solidFill>
              </a:rPr>
              <a:t>2</a:t>
            </a:r>
          </a:p>
        </p:txBody>
      </p:sp>
      <p:sp>
        <p:nvSpPr>
          <p:cNvPr id="21" name="ZoneTexte 20">
            <a:extLst>
              <a:ext uri="{FF2B5EF4-FFF2-40B4-BE49-F238E27FC236}">
                <a16:creationId xmlns:a16="http://schemas.microsoft.com/office/drawing/2014/main" id="{F18D243F-A359-48F5-BA10-CEF42191A4FA}"/>
              </a:ext>
            </a:extLst>
          </p:cNvPr>
          <p:cNvSpPr txBox="1"/>
          <p:nvPr/>
        </p:nvSpPr>
        <p:spPr>
          <a:xfrm>
            <a:off x="6598827" y="4468107"/>
            <a:ext cx="1808572" cy="646331"/>
          </a:xfrm>
          <a:prstGeom prst="rect">
            <a:avLst/>
          </a:prstGeom>
          <a:noFill/>
        </p:spPr>
        <p:txBody>
          <a:bodyPr wrap="none" rtlCol="0">
            <a:spAutoFit/>
          </a:bodyPr>
          <a:lstStyle/>
          <a:p>
            <a:r>
              <a:rPr lang="fr-FR" sz="3600" b="1" dirty="0">
                <a:solidFill>
                  <a:srgbClr val="FF0000"/>
                </a:solidFill>
                <a:latin typeface="Symbol" panose="05050102010706020507" pitchFamily="18" charset="2"/>
              </a:rPr>
              <a:t>s</a:t>
            </a:r>
            <a:r>
              <a:rPr lang="fr-FR" sz="3600" b="1" dirty="0">
                <a:solidFill>
                  <a:srgbClr val="FF0000"/>
                </a:solidFill>
              </a:rPr>
              <a:t>2 et </a:t>
            </a:r>
            <a:r>
              <a:rPr lang="fr-FR" sz="3600" b="1" dirty="0">
                <a:solidFill>
                  <a:srgbClr val="FF0000"/>
                </a:solidFill>
                <a:latin typeface="Symbol" panose="05050102010706020507" pitchFamily="18" charset="2"/>
              </a:rPr>
              <a:t>s</a:t>
            </a:r>
            <a:r>
              <a:rPr lang="fr-FR" sz="3600" b="1" dirty="0">
                <a:solidFill>
                  <a:srgbClr val="FF0000"/>
                </a:solidFill>
              </a:rPr>
              <a:t>3</a:t>
            </a:r>
          </a:p>
        </p:txBody>
      </p:sp>
      <p:sp>
        <p:nvSpPr>
          <p:cNvPr id="3" name="Rectangle 2">
            <a:extLst>
              <a:ext uri="{FF2B5EF4-FFF2-40B4-BE49-F238E27FC236}">
                <a16:creationId xmlns:a16="http://schemas.microsoft.com/office/drawing/2014/main" id="{EA2F6B5F-216A-4673-990B-5AB4B9E0701D}"/>
              </a:ext>
            </a:extLst>
          </p:cNvPr>
          <p:cNvSpPr/>
          <p:nvPr/>
        </p:nvSpPr>
        <p:spPr>
          <a:xfrm>
            <a:off x="3754482" y="2393343"/>
            <a:ext cx="1840508" cy="116358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 name="Connecteur droit 4">
            <a:extLst>
              <a:ext uri="{FF2B5EF4-FFF2-40B4-BE49-F238E27FC236}">
                <a16:creationId xmlns:a16="http://schemas.microsoft.com/office/drawing/2014/main" id="{43FD0C9B-2C76-4BC9-960B-D40C4AB5F5AF}"/>
              </a:ext>
            </a:extLst>
          </p:cNvPr>
          <p:cNvCxnSpPr/>
          <p:nvPr/>
        </p:nvCxnSpPr>
        <p:spPr>
          <a:xfrm>
            <a:off x="4195808" y="2393343"/>
            <a:ext cx="988240" cy="105643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1775FD8C-2972-447E-B07A-B6DBD0CC951B}"/>
              </a:ext>
            </a:extLst>
          </p:cNvPr>
          <p:cNvCxnSpPr>
            <a:cxnSpLocks/>
          </p:cNvCxnSpPr>
          <p:nvPr/>
        </p:nvCxnSpPr>
        <p:spPr>
          <a:xfrm flipV="1">
            <a:off x="4166027" y="2465917"/>
            <a:ext cx="1026067" cy="98323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A835AD3A-BEC1-4A83-85C2-068500B28289}"/>
              </a:ext>
            </a:extLst>
          </p:cNvPr>
          <p:cNvSpPr txBox="1"/>
          <p:nvPr/>
        </p:nvSpPr>
        <p:spPr>
          <a:xfrm>
            <a:off x="4036940" y="3558260"/>
            <a:ext cx="1322798" cy="523220"/>
          </a:xfrm>
          <a:prstGeom prst="rect">
            <a:avLst/>
          </a:prstGeom>
          <a:noFill/>
        </p:spPr>
        <p:txBody>
          <a:bodyPr wrap="none" rtlCol="0">
            <a:spAutoFit/>
          </a:bodyPr>
          <a:lstStyle/>
          <a:p>
            <a:r>
              <a:rPr lang="fr-FR" sz="2800" b="1" dirty="0">
                <a:solidFill>
                  <a:srgbClr val="FF0000"/>
                </a:solidFill>
              </a:rPr>
              <a:t>Difficile</a:t>
            </a:r>
          </a:p>
        </p:txBody>
      </p:sp>
    </p:spTree>
    <p:extLst>
      <p:ext uri="{BB962C8B-B14F-4D97-AF65-F5344CB8AC3E}">
        <p14:creationId xmlns:p14="http://schemas.microsoft.com/office/powerpoint/2010/main" val="6545726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1949</TotalTime>
  <Words>2332</Words>
  <Application>Microsoft Office PowerPoint</Application>
  <PresentationFormat>Affichage à l'écran (4:3)</PresentationFormat>
  <Paragraphs>472</Paragraphs>
  <Slides>80</Slides>
  <Notes>1</Notes>
  <HiddenSlides>0</HiddenSlides>
  <MMClips>20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0</vt:i4>
      </vt:variant>
      <vt:variant>
        <vt:lpstr>Titres des diapositives</vt:lpstr>
      </vt:variant>
      <vt:variant>
        <vt:i4>80</vt:i4>
      </vt:variant>
    </vt:vector>
  </HeadingPairs>
  <TitlesOfParts>
    <vt:vector size="85" baseType="lpstr">
      <vt:lpstr>Arial</vt:lpstr>
      <vt:lpstr>Calibri</vt:lpstr>
      <vt:lpstr>Calibri Light</vt:lpstr>
      <vt:lpstr>Symbol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Julien Charreau</dc:creator>
  <cp:lastModifiedBy>Julien Charreau</cp:lastModifiedBy>
  <cp:revision>69</cp:revision>
  <dcterms:created xsi:type="dcterms:W3CDTF">2020-09-18T09:38:32Z</dcterms:created>
  <dcterms:modified xsi:type="dcterms:W3CDTF">2020-11-26T08:12:11Z</dcterms:modified>
</cp:coreProperties>
</file>