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5" r:id="rId9"/>
    <p:sldId id="266" r:id="rId10"/>
    <p:sldId id="267" r:id="rId11"/>
    <p:sldId id="268" r:id="rId12"/>
    <p:sldId id="271" r:id="rId13"/>
    <p:sldId id="269" r:id="rId14"/>
    <p:sldId id="272" r:id="rId15"/>
    <p:sldId id="273" r:id="rId16"/>
    <p:sldId id="277" r:id="rId17"/>
    <p:sldId id="278" r:id="rId18"/>
    <p:sldId id="275" r:id="rId19"/>
    <p:sldId id="274" r:id="rId20"/>
    <p:sldId id="279" r:id="rId21"/>
    <p:sldId id="280" r:id="rId22"/>
    <p:sldId id="284" r:id="rId23"/>
    <p:sldId id="285" r:id="rId24"/>
    <p:sldId id="281" r:id="rId25"/>
    <p:sldId id="282" r:id="rId26"/>
    <p:sldId id="283" r:id="rId27"/>
    <p:sldId id="276" r:id="rId2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C48258B3-AB7C-4579-B5BB-29CD05625D6B}" type="datetimeFigureOut">
              <a:rPr lang="fr-FR" smtClean="0"/>
              <a:t>09/01/2013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87BF18D-BA14-43D6-83B1-E9675F3E7ABB}" type="slidenum">
              <a:rPr lang="fr-FR" smtClean="0"/>
              <a:t>‹N°›</a:t>
            </a:fld>
            <a:endParaRPr lang="fr-FR"/>
          </a:p>
        </p:txBody>
      </p:sp>
    </p:spTree>
    <p:extLst>
      <p:ext uri="{BB962C8B-B14F-4D97-AF65-F5344CB8AC3E}">
        <p14:creationId xmlns:p14="http://schemas.microsoft.com/office/powerpoint/2010/main" val="1799081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8258B3-AB7C-4579-B5BB-29CD05625D6B}" type="datetimeFigureOut">
              <a:rPr lang="fr-FR" smtClean="0"/>
              <a:t>09/01/2013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87BF18D-BA14-43D6-83B1-E9675F3E7ABB}" type="slidenum">
              <a:rPr lang="fr-FR" smtClean="0"/>
              <a:t>‹N°›</a:t>
            </a:fld>
            <a:endParaRPr lang="fr-FR"/>
          </a:p>
        </p:txBody>
      </p:sp>
    </p:spTree>
    <p:extLst>
      <p:ext uri="{BB962C8B-B14F-4D97-AF65-F5344CB8AC3E}">
        <p14:creationId xmlns:p14="http://schemas.microsoft.com/office/powerpoint/2010/main" val="922231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8258B3-AB7C-4579-B5BB-29CD05625D6B}" type="datetimeFigureOut">
              <a:rPr lang="fr-FR" smtClean="0"/>
              <a:t>09/01/2013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87BF18D-BA14-43D6-83B1-E9675F3E7ABB}" type="slidenum">
              <a:rPr lang="fr-FR" smtClean="0"/>
              <a:t>‹N°›</a:t>
            </a:fld>
            <a:endParaRPr lang="fr-FR"/>
          </a:p>
        </p:txBody>
      </p:sp>
    </p:spTree>
    <p:extLst>
      <p:ext uri="{BB962C8B-B14F-4D97-AF65-F5344CB8AC3E}">
        <p14:creationId xmlns:p14="http://schemas.microsoft.com/office/powerpoint/2010/main" val="776178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8258B3-AB7C-4579-B5BB-29CD05625D6B}" type="datetimeFigureOut">
              <a:rPr lang="fr-FR" smtClean="0"/>
              <a:t>09/01/2013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87BF18D-BA14-43D6-83B1-E9675F3E7ABB}" type="slidenum">
              <a:rPr lang="fr-FR" smtClean="0"/>
              <a:t>‹N°›</a:t>
            </a:fld>
            <a:endParaRPr lang="fr-FR"/>
          </a:p>
        </p:txBody>
      </p:sp>
    </p:spTree>
    <p:extLst>
      <p:ext uri="{BB962C8B-B14F-4D97-AF65-F5344CB8AC3E}">
        <p14:creationId xmlns:p14="http://schemas.microsoft.com/office/powerpoint/2010/main" val="1008135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48258B3-AB7C-4579-B5BB-29CD05625D6B}" type="datetimeFigureOut">
              <a:rPr lang="fr-FR" smtClean="0"/>
              <a:t>09/01/2013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87BF18D-BA14-43D6-83B1-E9675F3E7ABB}" type="slidenum">
              <a:rPr lang="fr-FR" smtClean="0"/>
              <a:t>‹N°›</a:t>
            </a:fld>
            <a:endParaRPr lang="fr-FR"/>
          </a:p>
        </p:txBody>
      </p:sp>
    </p:spTree>
    <p:extLst>
      <p:ext uri="{BB962C8B-B14F-4D97-AF65-F5344CB8AC3E}">
        <p14:creationId xmlns:p14="http://schemas.microsoft.com/office/powerpoint/2010/main" val="162195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48258B3-AB7C-4579-B5BB-29CD05625D6B}" type="datetimeFigureOut">
              <a:rPr lang="fr-FR" smtClean="0"/>
              <a:t>09/01/2013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87BF18D-BA14-43D6-83B1-E9675F3E7ABB}" type="slidenum">
              <a:rPr lang="fr-FR" smtClean="0"/>
              <a:t>‹N°›</a:t>
            </a:fld>
            <a:endParaRPr lang="fr-FR"/>
          </a:p>
        </p:txBody>
      </p:sp>
    </p:spTree>
    <p:extLst>
      <p:ext uri="{BB962C8B-B14F-4D97-AF65-F5344CB8AC3E}">
        <p14:creationId xmlns:p14="http://schemas.microsoft.com/office/powerpoint/2010/main" val="3286372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48258B3-AB7C-4579-B5BB-29CD05625D6B}" type="datetimeFigureOut">
              <a:rPr lang="fr-FR" smtClean="0"/>
              <a:t>09/01/2013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87BF18D-BA14-43D6-83B1-E9675F3E7ABB}" type="slidenum">
              <a:rPr lang="fr-FR" smtClean="0"/>
              <a:t>‹N°›</a:t>
            </a:fld>
            <a:endParaRPr lang="fr-FR"/>
          </a:p>
        </p:txBody>
      </p:sp>
    </p:spTree>
    <p:extLst>
      <p:ext uri="{BB962C8B-B14F-4D97-AF65-F5344CB8AC3E}">
        <p14:creationId xmlns:p14="http://schemas.microsoft.com/office/powerpoint/2010/main" val="3072162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48258B3-AB7C-4579-B5BB-29CD05625D6B}" type="datetimeFigureOut">
              <a:rPr lang="fr-FR" smtClean="0"/>
              <a:t>09/01/2013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87BF18D-BA14-43D6-83B1-E9675F3E7ABB}" type="slidenum">
              <a:rPr lang="fr-FR" smtClean="0"/>
              <a:t>‹N°›</a:t>
            </a:fld>
            <a:endParaRPr lang="fr-FR"/>
          </a:p>
        </p:txBody>
      </p:sp>
    </p:spTree>
    <p:extLst>
      <p:ext uri="{BB962C8B-B14F-4D97-AF65-F5344CB8AC3E}">
        <p14:creationId xmlns:p14="http://schemas.microsoft.com/office/powerpoint/2010/main" val="484315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48258B3-AB7C-4579-B5BB-29CD05625D6B}" type="datetimeFigureOut">
              <a:rPr lang="fr-FR" smtClean="0"/>
              <a:t>09/01/2013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87BF18D-BA14-43D6-83B1-E9675F3E7ABB}" type="slidenum">
              <a:rPr lang="fr-FR" smtClean="0"/>
              <a:t>‹N°›</a:t>
            </a:fld>
            <a:endParaRPr lang="fr-FR"/>
          </a:p>
        </p:txBody>
      </p:sp>
    </p:spTree>
    <p:extLst>
      <p:ext uri="{BB962C8B-B14F-4D97-AF65-F5344CB8AC3E}">
        <p14:creationId xmlns:p14="http://schemas.microsoft.com/office/powerpoint/2010/main" val="3610865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48258B3-AB7C-4579-B5BB-29CD05625D6B}" type="datetimeFigureOut">
              <a:rPr lang="fr-FR" smtClean="0"/>
              <a:t>09/01/2013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87BF18D-BA14-43D6-83B1-E9675F3E7ABB}" type="slidenum">
              <a:rPr lang="fr-FR" smtClean="0"/>
              <a:t>‹N°›</a:t>
            </a:fld>
            <a:endParaRPr lang="fr-FR"/>
          </a:p>
        </p:txBody>
      </p:sp>
    </p:spTree>
    <p:extLst>
      <p:ext uri="{BB962C8B-B14F-4D97-AF65-F5344CB8AC3E}">
        <p14:creationId xmlns:p14="http://schemas.microsoft.com/office/powerpoint/2010/main" val="2937057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48258B3-AB7C-4579-B5BB-29CD05625D6B}" type="datetimeFigureOut">
              <a:rPr lang="fr-FR" smtClean="0"/>
              <a:t>09/01/2013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87BF18D-BA14-43D6-83B1-E9675F3E7ABB}" type="slidenum">
              <a:rPr lang="fr-FR" smtClean="0"/>
              <a:t>‹N°›</a:t>
            </a:fld>
            <a:endParaRPr lang="fr-FR"/>
          </a:p>
        </p:txBody>
      </p:sp>
    </p:spTree>
    <p:extLst>
      <p:ext uri="{BB962C8B-B14F-4D97-AF65-F5344CB8AC3E}">
        <p14:creationId xmlns:p14="http://schemas.microsoft.com/office/powerpoint/2010/main" val="561484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8258B3-AB7C-4579-B5BB-29CD05625D6B}" type="datetimeFigureOut">
              <a:rPr lang="fr-FR" smtClean="0"/>
              <a:t>09/01/2013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7BF18D-BA14-43D6-83B1-E9675F3E7ABB}" type="slidenum">
              <a:rPr lang="fr-FR" smtClean="0"/>
              <a:t>‹N°›</a:t>
            </a:fld>
            <a:endParaRPr lang="fr-FR"/>
          </a:p>
        </p:txBody>
      </p:sp>
    </p:spTree>
    <p:extLst>
      <p:ext uri="{BB962C8B-B14F-4D97-AF65-F5344CB8AC3E}">
        <p14:creationId xmlns:p14="http://schemas.microsoft.com/office/powerpoint/2010/main" val="8893036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Analyse Financière Approfondie</a:t>
            </a:r>
            <a:endParaRPr lang="fr-FR" dirty="0"/>
          </a:p>
        </p:txBody>
      </p:sp>
      <p:sp>
        <p:nvSpPr>
          <p:cNvPr id="3" name="Sous-titre 2"/>
          <p:cNvSpPr>
            <a:spLocks noGrp="1"/>
          </p:cNvSpPr>
          <p:nvPr>
            <p:ph type="subTitle" idx="1"/>
          </p:nvPr>
        </p:nvSpPr>
        <p:spPr/>
        <p:txBody>
          <a:bodyPr/>
          <a:lstStyle/>
          <a:p>
            <a:r>
              <a:rPr lang="fr-FR" dirty="0" smtClean="0"/>
              <a:t>Séance n° 1 : Les retraitements</a:t>
            </a:r>
            <a:endParaRPr lang="fr-FR" dirty="0"/>
          </a:p>
        </p:txBody>
      </p:sp>
    </p:spTree>
    <p:extLst>
      <p:ext uri="{BB962C8B-B14F-4D97-AF65-F5344CB8AC3E}">
        <p14:creationId xmlns:p14="http://schemas.microsoft.com/office/powerpoint/2010/main" val="6738356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charges à répartir sur plusieurs exercices</a:t>
            </a:r>
            <a:endParaRPr lang="fr-FR" dirty="0"/>
          </a:p>
        </p:txBody>
      </p:sp>
      <p:sp>
        <p:nvSpPr>
          <p:cNvPr id="3" name="Espace réservé du contenu 2"/>
          <p:cNvSpPr>
            <a:spLocks noGrp="1"/>
          </p:cNvSpPr>
          <p:nvPr>
            <p:ph sz="half" idx="1"/>
          </p:nvPr>
        </p:nvSpPr>
        <p:spPr/>
        <p:txBody>
          <a:bodyPr>
            <a:normAutofit lnSpcReduction="10000"/>
          </a:bodyPr>
          <a:lstStyle/>
          <a:p>
            <a:r>
              <a:rPr lang="fr-FR" dirty="0" smtClean="0"/>
              <a:t>Cette rubrique comprend :</a:t>
            </a:r>
          </a:p>
          <a:p>
            <a:pPr lvl="1"/>
            <a:r>
              <a:rPr lang="fr-FR" dirty="0" smtClean="0"/>
              <a:t>Les charges différées (charges exposées au cours de l’exercice mais se rapportant à des productions futures</a:t>
            </a:r>
          </a:p>
          <a:p>
            <a:pPr lvl="1"/>
            <a:r>
              <a:rPr lang="fr-FR" dirty="0" smtClean="0"/>
              <a:t>Les charges à étaler</a:t>
            </a:r>
          </a:p>
          <a:p>
            <a:pPr lvl="1"/>
            <a:r>
              <a:rPr lang="fr-FR" dirty="0" smtClean="0"/>
              <a:t>Les frais d’émission des emprunts et les frais d’acquisition des immobilisations</a:t>
            </a:r>
            <a:endParaRPr lang="fr-FR" dirty="0"/>
          </a:p>
        </p:txBody>
      </p:sp>
      <p:sp>
        <p:nvSpPr>
          <p:cNvPr id="4" name="Espace réservé du contenu 3"/>
          <p:cNvSpPr>
            <a:spLocks noGrp="1"/>
          </p:cNvSpPr>
          <p:nvPr>
            <p:ph sz="half" idx="2"/>
          </p:nvPr>
        </p:nvSpPr>
        <p:spPr/>
        <p:txBody>
          <a:bodyPr>
            <a:normAutofit lnSpcReduction="10000"/>
          </a:bodyPr>
          <a:lstStyle/>
          <a:p>
            <a:r>
              <a:rPr lang="fr-FR" dirty="0" smtClean="0"/>
              <a:t>Au plan financier, ces charges sont déjà consommées sans possibilité de valorisation ultérieure, elles s’analyse comme des non-valeurs</a:t>
            </a:r>
            <a:endParaRPr lang="fr-FR" dirty="0"/>
          </a:p>
        </p:txBody>
      </p:sp>
    </p:spTree>
    <p:extLst>
      <p:ext uri="{BB962C8B-B14F-4D97-AF65-F5344CB8AC3E}">
        <p14:creationId xmlns:p14="http://schemas.microsoft.com/office/powerpoint/2010/main" val="26367339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Les impôts différés</a:t>
            </a:r>
            <a:endParaRPr lang="fr-FR" dirty="0"/>
          </a:p>
        </p:txBody>
      </p:sp>
      <p:sp>
        <p:nvSpPr>
          <p:cNvPr id="3" name="Espace réservé du contenu 2"/>
          <p:cNvSpPr>
            <a:spLocks noGrp="1"/>
          </p:cNvSpPr>
          <p:nvPr>
            <p:ph sz="half" idx="1"/>
          </p:nvPr>
        </p:nvSpPr>
        <p:spPr/>
        <p:txBody>
          <a:bodyPr>
            <a:normAutofit fontScale="92500" lnSpcReduction="20000"/>
          </a:bodyPr>
          <a:lstStyle/>
          <a:p>
            <a:r>
              <a:rPr lang="fr-FR" dirty="0" smtClean="0"/>
              <a:t>Incluent une partie purement liée à des ajustements sans contrepartie future en trésorerie.</a:t>
            </a:r>
          </a:p>
          <a:p>
            <a:r>
              <a:rPr lang="fr-FR" dirty="0" smtClean="0"/>
              <a:t>On réalise le solde entre les ajustements des impôts actifs et passifs si le solde est un impôt différé actif on le solde sur les capitaux propres, sinon on l’ajoute aux capitaux propres</a:t>
            </a:r>
            <a:endParaRPr lang="fr-FR" dirty="0"/>
          </a:p>
        </p:txBody>
      </p:sp>
      <p:sp>
        <p:nvSpPr>
          <p:cNvPr id="4" name="Espace réservé du contenu 3"/>
          <p:cNvSpPr>
            <a:spLocks noGrp="1"/>
          </p:cNvSpPr>
          <p:nvPr>
            <p:ph sz="half" idx="2"/>
          </p:nvPr>
        </p:nvSpPr>
        <p:spPr/>
        <p:txBody>
          <a:bodyPr>
            <a:normAutofit fontScale="92500" lnSpcReduction="20000"/>
          </a:bodyPr>
          <a:lstStyle/>
          <a:p>
            <a:r>
              <a:rPr lang="fr-FR" dirty="0" smtClean="0"/>
              <a:t>Il s’agit d’un poste de grande complexité. Selon le traitement effectué, il importera de rester vigilant sur l’interprétation des grandeurs et ratios affectés par ce traitement</a:t>
            </a:r>
            <a:endParaRPr lang="fr-FR" dirty="0"/>
          </a:p>
        </p:txBody>
      </p:sp>
    </p:spTree>
    <p:extLst>
      <p:ext uri="{BB962C8B-B14F-4D97-AF65-F5344CB8AC3E}">
        <p14:creationId xmlns:p14="http://schemas.microsoft.com/office/powerpoint/2010/main" val="15915384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Les retraitements du bilan : la réintégration d’éléments hors bilan</a:t>
            </a:r>
          </a:p>
        </p:txBody>
      </p:sp>
      <p:sp>
        <p:nvSpPr>
          <p:cNvPr id="3" name="Espace réservé du contenu 2"/>
          <p:cNvSpPr>
            <a:spLocks noGrp="1"/>
          </p:cNvSpPr>
          <p:nvPr>
            <p:ph idx="1"/>
          </p:nvPr>
        </p:nvSpPr>
        <p:spPr/>
        <p:txBody>
          <a:bodyPr/>
          <a:lstStyle/>
          <a:p>
            <a:r>
              <a:rPr lang="fr-FR" dirty="0" smtClean="0"/>
              <a:t>Les effets escomptés non échus</a:t>
            </a:r>
          </a:p>
          <a:p>
            <a:r>
              <a:rPr lang="fr-FR" dirty="0" smtClean="0"/>
              <a:t>Les créances cédées en factoring ou par titrisation</a:t>
            </a:r>
          </a:p>
          <a:p>
            <a:r>
              <a:rPr lang="fr-FR" dirty="0" smtClean="0"/>
              <a:t>Les engagements pour départ à la retraite</a:t>
            </a:r>
          </a:p>
          <a:p>
            <a:r>
              <a:rPr lang="fr-FR" dirty="0" smtClean="0"/>
              <a:t>Les locations</a:t>
            </a:r>
            <a:endParaRPr lang="fr-FR" dirty="0"/>
          </a:p>
        </p:txBody>
      </p:sp>
    </p:spTree>
    <p:extLst>
      <p:ext uri="{BB962C8B-B14F-4D97-AF65-F5344CB8AC3E}">
        <p14:creationId xmlns:p14="http://schemas.microsoft.com/office/powerpoint/2010/main" val="24800593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Les effets escomptés non-échus</a:t>
            </a:r>
            <a:endParaRPr lang="fr-FR" dirty="0"/>
          </a:p>
        </p:txBody>
      </p:sp>
      <p:sp>
        <p:nvSpPr>
          <p:cNvPr id="3" name="Espace réservé du contenu 2"/>
          <p:cNvSpPr>
            <a:spLocks noGrp="1"/>
          </p:cNvSpPr>
          <p:nvPr>
            <p:ph sz="half" idx="1"/>
          </p:nvPr>
        </p:nvSpPr>
        <p:spPr/>
        <p:txBody>
          <a:bodyPr/>
          <a:lstStyle/>
          <a:p>
            <a:endParaRPr lang="fr-FR" dirty="0"/>
          </a:p>
        </p:txBody>
      </p:sp>
      <p:sp>
        <p:nvSpPr>
          <p:cNvPr id="4" name="Espace réservé du contenu 3"/>
          <p:cNvSpPr>
            <a:spLocks noGrp="1"/>
          </p:cNvSpPr>
          <p:nvPr>
            <p:ph sz="half" idx="2"/>
          </p:nvPr>
        </p:nvSpPr>
        <p:spPr/>
        <p:txBody>
          <a:bodyPr/>
          <a:lstStyle/>
          <a:p>
            <a:r>
              <a:rPr lang="fr-FR" dirty="0" smtClean="0"/>
              <a:t>Il convient de réintégrer à l’actif au poste Créances clients en comptes rattachés le montant des EENC et d’augmenter au passif le poste emprunts et dettes auprè</a:t>
            </a:r>
            <a:r>
              <a:rPr lang="fr-FR" dirty="0" smtClean="0"/>
              <a:t>s des établissements de crédit.</a:t>
            </a:r>
            <a:endParaRPr lang="fr-FR" dirty="0"/>
          </a:p>
        </p:txBody>
      </p:sp>
    </p:spTree>
    <p:extLst>
      <p:ext uri="{BB962C8B-B14F-4D97-AF65-F5344CB8AC3E}">
        <p14:creationId xmlns:p14="http://schemas.microsoft.com/office/powerpoint/2010/main" val="14801370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opérations de crédit-bail</a:t>
            </a:r>
            <a:endParaRPr lang="fr-FR" dirty="0"/>
          </a:p>
        </p:txBody>
      </p:sp>
      <p:sp>
        <p:nvSpPr>
          <p:cNvPr id="3" name="Espace réservé du contenu 2"/>
          <p:cNvSpPr>
            <a:spLocks noGrp="1"/>
          </p:cNvSpPr>
          <p:nvPr>
            <p:ph sz="half" idx="1"/>
          </p:nvPr>
        </p:nvSpPr>
        <p:spPr/>
        <p:txBody>
          <a:bodyPr>
            <a:normAutofit fontScale="55000" lnSpcReduction="20000"/>
          </a:bodyPr>
          <a:lstStyle/>
          <a:p>
            <a:r>
              <a:rPr lang="fr-FR" dirty="0"/>
              <a:t>Le retraitement consiste alors à les retirer des charges externes et à les affecter, d’une part, en dotations aux amortissements et, d’autre part, en charges financières, conduisant ainsi à une augmentation de la valeur ajoutée. </a:t>
            </a:r>
          </a:p>
          <a:p>
            <a:r>
              <a:rPr lang="fr-FR" dirty="0"/>
              <a:t>Les informations nécessaires à ce retraitement n’étant pas toujours disponibles dans les données fournies par les entreprises, deux méthodes différentes sont envisageables. </a:t>
            </a:r>
          </a:p>
          <a:p>
            <a:r>
              <a:rPr lang="fr-FR" dirty="0"/>
              <a:t>Lorsque les informations existent dans l’annexe, on choisit fréquemment la méthode dite de la Centrale de Bilans de la Banque de France. Elle consiste à calculer un coefficient k égal à : </a:t>
            </a:r>
          </a:p>
          <a:p>
            <a:r>
              <a:rPr lang="fr-FR" b="1" dirty="0"/>
              <a:t>(Valeur d’acquisition – Valeur résiduelle) </a:t>
            </a:r>
            <a:endParaRPr lang="fr-FR" dirty="0"/>
          </a:p>
          <a:p>
            <a:r>
              <a:rPr lang="fr-FR" b="1" dirty="0"/>
              <a:t>Annuités à payer et payées </a:t>
            </a:r>
            <a:endParaRPr lang="fr-FR" dirty="0"/>
          </a:p>
          <a:p>
            <a:r>
              <a:rPr lang="fr-FR" dirty="0"/>
              <a:t>Puis, on applique ce coefficient k au montant de l’annuité pour obtenir les dotations aux amortissements, le reste correspondant aux intérêts financiers. </a:t>
            </a:r>
            <a:endParaRPr lang="fr-FR" dirty="0"/>
          </a:p>
        </p:txBody>
      </p:sp>
      <p:sp>
        <p:nvSpPr>
          <p:cNvPr id="4" name="Espace réservé du contenu 3"/>
          <p:cNvSpPr>
            <a:spLocks noGrp="1"/>
          </p:cNvSpPr>
          <p:nvPr>
            <p:ph sz="half" idx="2"/>
          </p:nvPr>
        </p:nvSpPr>
        <p:spPr/>
        <p:txBody>
          <a:bodyPr>
            <a:normAutofit fontScale="55000" lnSpcReduction="20000"/>
          </a:bodyPr>
          <a:lstStyle/>
          <a:p>
            <a:pPr>
              <a:buFontTx/>
              <a:buChar char="-"/>
            </a:pPr>
            <a:r>
              <a:rPr lang="fr-FR" dirty="0" smtClean="0"/>
              <a:t>A réintégrer dans l’actif immobilisé (valeur nette des biens concernés)  inscrire au passif la dette en capital correspondante dans les dettes financières.</a:t>
            </a:r>
          </a:p>
          <a:p>
            <a:pPr>
              <a:buFontTx/>
              <a:buChar char="-"/>
            </a:pPr>
            <a:r>
              <a:rPr lang="fr-FR" dirty="0" smtClean="0"/>
              <a:t>Solution alternative :ventilation des redevances de crédit bail en amortissement et en frais financiers sur la base d’une cote 50%-50%</a:t>
            </a:r>
            <a:endParaRPr lang="fr-FR" dirty="0"/>
          </a:p>
        </p:txBody>
      </p:sp>
    </p:spTree>
    <p:extLst>
      <p:ext uri="{BB962C8B-B14F-4D97-AF65-F5344CB8AC3E}">
        <p14:creationId xmlns:p14="http://schemas.microsoft.com/office/powerpoint/2010/main" val="40411272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Les retraitements du bilan : la </a:t>
            </a:r>
            <a:r>
              <a:rPr lang="fr-FR" dirty="0" smtClean="0"/>
              <a:t>reclassement et ventilation de postes</a:t>
            </a:r>
            <a:endParaRPr lang="fr-FR" dirty="0"/>
          </a:p>
        </p:txBody>
      </p:sp>
      <p:sp>
        <p:nvSpPr>
          <p:cNvPr id="3" name="Espace réservé du contenu 2"/>
          <p:cNvSpPr>
            <a:spLocks noGrp="1"/>
          </p:cNvSpPr>
          <p:nvPr>
            <p:ph idx="1"/>
          </p:nvPr>
        </p:nvSpPr>
        <p:spPr/>
        <p:txBody>
          <a:bodyPr/>
          <a:lstStyle/>
          <a:p>
            <a:r>
              <a:rPr lang="fr-FR" dirty="0" smtClean="0"/>
              <a:t>Les </a:t>
            </a:r>
            <a:r>
              <a:rPr lang="fr-FR" dirty="0" err="1" smtClean="0"/>
              <a:t>goodwills</a:t>
            </a:r>
            <a:endParaRPr lang="fr-FR" dirty="0" smtClean="0"/>
          </a:p>
          <a:p>
            <a:r>
              <a:rPr lang="fr-FR" dirty="0" smtClean="0"/>
              <a:t>Les charges constatées d’avance</a:t>
            </a:r>
          </a:p>
          <a:p>
            <a:r>
              <a:rPr lang="fr-FR" dirty="0" smtClean="0"/>
              <a:t>Les provisions pour risques et charges</a:t>
            </a:r>
          </a:p>
          <a:p>
            <a:r>
              <a:rPr lang="fr-FR" dirty="0" smtClean="0"/>
              <a:t>Le solde des impôts différés</a:t>
            </a:r>
          </a:p>
          <a:p>
            <a:r>
              <a:rPr lang="fr-FR" dirty="0" smtClean="0"/>
              <a:t>Les postes de quasi-capitaux propres</a:t>
            </a:r>
          </a:p>
          <a:p>
            <a:r>
              <a:rPr lang="fr-FR" dirty="0" smtClean="0"/>
              <a:t>Les dettes financières</a:t>
            </a:r>
          </a:p>
          <a:p>
            <a:r>
              <a:rPr lang="fr-FR" dirty="0" smtClean="0"/>
              <a:t>Les intérêts minoritaires</a:t>
            </a:r>
          </a:p>
          <a:p>
            <a:endParaRPr lang="fr-FR" dirty="0"/>
          </a:p>
        </p:txBody>
      </p:sp>
    </p:spTree>
    <p:extLst>
      <p:ext uri="{BB962C8B-B14F-4D97-AF65-F5344CB8AC3E}">
        <p14:creationId xmlns:p14="http://schemas.microsoft.com/office/powerpoint/2010/main" val="19708357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a:t>
            </a:r>
            <a:r>
              <a:rPr lang="fr-FR" dirty="0" err="1" smtClean="0"/>
              <a:t>goodwills</a:t>
            </a:r>
            <a:endParaRPr lang="fr-FR" dirty="0"/>
          </a:p>
        </p:txBody>
      </p:sp>
      <p:sp>
        <p:nvSpPr>
          <p:cNvPr id="3" name="Espace réservé du contenu 2"/>
          <p:cNvSpPr>
            <a:spLocks noGrp="1"/>
          </p:cNvSpPr>
          <p:nvPr>
            <p:ph idx="1"/>
          </p:nvPr>
        </p:nvSpPr>
        <p:spPr/>
        <p:txBody>
          <a:bodyPr/>
          <a:lstStyle/>
          <a:p>
            <a:r>
              <a:rPr lang="fr-FR" dirty="0" smtClean="0"/>
              <a:t>Certains groupes les présentent de manière séparée du reste de l’actif. Ils doivent être reclassés en actifs incorporels.</a:t>
            </a:r>
            <a:endParaRPr lang="fr-FR" dirty="0"/>
          </a:p>
        </p:txBody>
      </p:sp>
    </p:spTree>
    <p:extLst>
      <p:ext uri="{BB962C8B-B14F-4D97-AF65-F5344CB8AC3E}">
        <p14:creationId xmlns:p14="http://schemas.microsoft.com/office/powerpoint/2010/main" val="24074699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Les charges constatées d’avance</a:t>
            </a:r>
            <a:br>
              <a:rPr lang="fr-FR" dirty="0"/>
            </a:br>
            <a:endParaRPr lang="fr-FR" dirty="0"/>
          </a:p>
        </p:txBody>
      </p:sp>
      <p:sp>
        <p:nvSpPr>
          <p:cNvPr id="3" name="Espace réservé du contenu 2"/>
          <p:cNvSpPr>
            <a:spLocks noGrp="1"/>
          </p:cNvSpPr>
          <p:nvPr>
            <p:ph idx="1"/>
          </p:nvPr>
        </p:nvSpPr>
        <p:spPr/>
        <p:txBody>
          <a:bodyPr/>
          <a:lstStyle/>
          <a:p>
            <a:r>
              <a:rPr lang="fr-FR" dirty="0" smtClean="0"/>
              <a:t>Dans le poste compte de régularisation actifs les </a:t>
            </a:r>
            <a:r>
              <a:rPr lang="fr-FR" dirty="0"/>
              <a:t>charges </a:t>
            </a:r>
            <a:r>
              <a:rPr lang="fr-FR" dirty="0" smtClean="0"/>
              <a:t>constatées d’avance doivent être rattachées aux créances </a:t>
            </a:r>
          </a:p>
          <a:p>
            <a:r>
              <a:rPr lang="fr-FR" dirty="0" smtClean="0"/>
              <a:t>Dans le poste compte de régularisation passif, les produits constatés d’avance sont rattachés aux dettes d’exploitation et le poste d’écart de conversion passif est ajouté aux capitaux propres.</a:t>
            </a:r>
            <a:endParaRPr lang="fr-FR" dirty="0"/>
          </a:p>
        </p:txBody>
      </p:sp>
    </p:spTree>
    <p:extLst>
      <p:ext uri="{BB962C8B-B14F-4D97-AF65-F5344CB8AC3E}">
        <p14:creationId xmlns:p14="http://schemas.microsoft.com/office/powerpoint/2010/main" val="34210593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800" dirty="0"/>
              <a:t>Le solde des impôts différés</a:t>
            </a:r>
          </a:p>
        </p:txBody>
      </p:sp>
      <p:sp>
        <p:nvSpPr>
          <p:cNvPr id="3" name="Espace réservé du contenu 2"/>
          <p:cNvSpPr>
            <a:spLocks noGrp="1"/>
          </p:cNvSpPr>
          <p:nvPr>
            <p:ph idx="1"/>
          </p:nvPr>
        </p:nvSpPr>
        <p:spPr/>
        <p:txBody>
          <a:bodyPr/>
          <a:lstStyle/>
          <a:p>
            <a:r>
              <a:rPr lang="fr-FR" dirty="0" smtClean="0"/>
              <a:t>Ce poste correspond à un flux financier potentiel. Il est reclassé en créances ou en dettes d’exploitation</a:t>
            </a:r>
          </a:p>
        </p:txBody>
      </p:sp>
    </p:spTree>
    <p:extLst>
      <p:ext uri="{BB962C8B-B14F-4D97-AF65-F5344CB8AC3E}">
        <p14:creationId xmlns:p14="http://schemas.microsoft.com/office/powerpoint/2010/main" val="13491239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Les retraitements du bilan : </a:t>
            </a:r>
            <a:r>
              <a:rPr lang="fr-FR" dirty="0" smtClean="0"/>
              <a:t>L’affectation du résultat</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Habituellement, les sociétés publient des comptes « bruts » tels qu’ils ont été présentés à l’AGO.</a:t>
            </a:r>
          </a:p>
          <a:p>
            <a:r>
              <a:rPr lang="fr-FR" dirty="0" smtClean="0"/>
              <a:t>Il importe de créer l’impact du versement des dividendes. Le montant des dividendes , qui figure dans le tableau d’affectation des résultats, est retranché du résultat de l’exercice (des capitaux propres) et du disponible (actif financier)</a:t>
            </a:r>
            <a:endParaRPr lang="fr-FR" dirty="0"/>
          </a:p>
        </p:txBody>
      </p:sp>
    </p:spTree>
    <p:extLst>
      <p:ext uri="{BB962C8B-B14F-4D97-AF65-F5344CB8AC3E}">
        <p14:creationId xmlns:p14="http://schemas.microsoft.com/office/powerpoint/2010/main" val="40247871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Des documents comptables aux documents financiers</a:t>
            </a:r>
            <a:endParaRPr lang="fr-FR" dirty="0"/>
          </a:p>
        </p:txBody>
      </p:sp>
      <p:sp>
        <p:nvSpPr>
          <p:cNvPr id="4" name="Rectangle 3"/>
          <p:cNvSpPr/>
          <p:nvPr/>
        </p:nvSpPr>
        <p:spPr>
          <a:xfrm>
            <a:off x="611560" y="1700808"/>
            <a:ext cx="3024336" cy="424847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Les documents comptables</a:t>
            </a:r>
          </a:p>
          <a:p>
            <a:pPr algn="ctr"/>
            <a:endParaRPr lang="fr-FR" dirty="0">
              <a:solidFill>
                <a:schemeClr val="tx1"/>
              </a:solidFill>
            </a:endParaRPr>
          </a:p>
          <a:p>
            <a:pPr marL="285750" indent="-285750" algn="ctr">
              <a:buFont typeface="Wingdings"/>
              <a:buChar char="Ø"/>
            </a:pPr>
            <a:r>
              <a:rPr lang="fr-FR" dirty="0" smtClean="0">
                <a:solidFill>
                  <a:schemeClr val="tx1"/>
                </a:solidFill>
                <a:sym typeface="Wingdings"/>
              </a:rPr>
              <a:t>Le bilan</a:t>
            </a:r>
          </a:p>
          <a:p>
            <a:pPr marL="285750" indent="-285750" algn="ctr">
              <a:buFont typeface="Wingdings"/>
              <a:buChar char="Ø"/>
            </a:pPr>
            <a:r>
              <a:rPr lang="fr-FR" dirty="0" smtClean="0">
                <a:solidFill>
                  <a:schemeClr val="tx1"/>
                </a:solidFill>
                <a:sym typeface="Wingdings"/>
              </a:rPr>
              <a:t>Le compte de résultats</a:t>
            </a:r>
          </a:p>
          <a:p>
            <a:pPr marL="285750" indent="-285750" algn="ctr">
              <a:buFont typeface="Wingdings"/>
              <a:buChar char="Ø"/>
            </a:pPr>
            <a:r>
              <a:rPr lang="fr-FR" dirty="0" smtClean="0">
                <a:solidFill>
                  <a:schemeClr val="tx1"/>
                </a:solidFill>
                <a:sym typeface="Wingdings"/>
              </a:rPr>
              <a:t>Le tableau de financement</a:t>
            </a:r>
            <a:endParaRPr lang="fr-FR" dirty="0" smtClean="0">
              <a:solidFill>
                <a:schemeClr val="tx1"/>
              </a:solidFill>
            </a:endParaRPr>
          </a:p>
        </p:txBody>
      </p:sp>
      <p:sp>
        <p:nvSpPr>
          <p:cNvPr id="5" name="Rectangle 4"/>
          <p:cNvSpPr/>
          <p:nvPr/>
        </p:nvSpPr>
        <p:spPr>
          <a:xfrm>
            <a:off x="5796136" y="1697507"/>
            <a:ext cx="3024336" cy="424847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Les documents financiers</a:t>
            </a:r>
          </a:p>
          <a:p>
            <a:pPr algn="ctr"/>
            <a:endParaRPr lang="fr-FR" dirty="0">
              <a:solidFill>
                <a:schemeClr val="tx1"/>
              </a:solidFill>
            </a:endParaRPr>
          </a:p>
          <a:p>
            <a:pPr marL="285750" indent="-285750" algn="ctr">
              <a:buFont typeface="Wingdings"/>
              <a:buChar char="Ø"/>
            </a:pPr>
            <a:r>
              <a:rPr lang="fr-FR" dirty="0" smtClean="0">
                <a:solidFill>
                  <a:schemeClr val="tx1"/>
                </a:solidFill>
                <a:sym typeface="Wingdings"/>
              </a:rPr>
              <a:t>Le bilan financiers</a:t>
            </a:r>
          </a:p>
          <a:p>
            <a:pPr marL="285750" indent="-285750" algn="ctr">
              <a:buFont typeface="Wingdings"/>
              <a:buChar char="Ø"/>
            </a:pPr>
            <a:r>
              <a:rPr lang="fr-FR" dirty="0" smtClean="0">
                <a:solidFill>
                  <a:schemeClr val="tx1"/>
                </a:solidFill>
                <a:sym typeface="Wingdings"/>
              </a:rPr>
              <a:t>Le compte de résultats (</a:t>
            </a:r>
            <a:r>
              <a:rPr lang="fr-FR" dirty="0" err="1" smtClean="0">
                <a:solidFill>
                  <a:schemeClr val="tx1"/>
                </a:solidFill>
                <a:sym typeface="Wingdings"/>
              </a:rPr>
              <a:t>PnL</a:t>
            </a:r>
            <a:r>
              <a:rPr lang="fr-FR" dirty="0" smtClean="0">
                <a:solidFill>
                  <a:schemeClr val="tx1"/>
                </a:solidFill>
                <a:sym typeface="Wingdings"/>
              </a:rPr>
              <a:t>)</a:t>
            </a:r>
          </a:p>
          <a:p>
            <a:pPr marL="285750" indent="-285750" algn="ctr">
              <a:buFont typeface="Wingdings"/>
              <a:buChar char="Ø"/>
            </a:pPr>
            <a:r>
              <a:rPr lang="fr-FR" dirty="0" smtClean="0">
                <a:solidFill>
                  <a:schemeClr val="tx1"/>
                </a:solidFill>
                <a:sym typeface="Wingdings"/>
              </a:rPr>
              <a:t>Le tableau de flux</a:t>
            </a:r>
            <a:endParaRPr lang="fr-FR" dirty="0" smtClean="0">
              <a:solidFill>
                <a:schemeClr val="tx1"/>
              </a:solidFill>
            </a:endParaRPr>
          </a:p>
        </p:txBody>
      </p:sp>
      <p:sp>
        <p:nvSpPr>
          <p:cNvPr id="6" name="Flèche droite 5"/>
          <p:cNvSpPr/>
          <p:nvPr/>
        </p:nvSpPr>
        <p:spPr>
          <a:xfrm>
            <a:off x="4211960" y="3501008"/>
            <a:ext cx="1224136"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023333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bilan financier « customisé »</a:t>
            </a:r>
            <a:endParaRPr lang="fr-FR" dirty="0"/>
          </a:p>
        </p:txBody>
      </p:sp>
      <p:sp>
        <p:nvSpPr>
          <p:cNvPr id="3" name="Espace réservé du contenu 2"/>
          <p:cNvSpPr>
            <a:spLocks noGrp="1"/>
          </p:cNvSpPr>
          <p:nvPr>
            <p:ph idx="1"/>
          </p:nvPr>
        </p:nvSpPr>
        <p:spPr/>
        <p:txBody>
          <a:bodyPr/>
          <a:lstStyle/>
          <a:p>
            <a:r>
              <a:rPr lang="fr-FR" dirty="0" smtClean="0"/>
              <a:t>Ces différents ajustements permettent d’aboutir à un bilan corrigé exhaustif dont la logique implicite est le cash. </a:t>
            </a:r>
          </a:p>
          <a:p>
            <a:r>
              <a:rPr lang="fr-FR" dirty="0" smtClean="0"/>
              <a:t>Les financiers procèdent alors à un regroupement en grandes masses.</a:t>
            </a:r>
            <a:endParaRPr lang="fr-FR" dirty="0"/>
          </a:p>
        </p:txBody>
      </p:sp>
    </p:spTree>
    <p:extLst>
      <p:ext uri="{BB962C8B-B14F-4D97-AF65-F5344CB8AC3E}">
        <p14:creationId xmlns:p14="http://schemas.microsoft.com/office/powerpoint/2010/main" val="8891187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 : le Kit financier « </a:t>
            </a:r>
            <a:r>
              <a:rPr lang="fr-FR" dirty="0" err="1" smtClean="0"/>
              <a:t>Vernimmen</a:t>
            </a:r>
            <a:r>
              <a:rPr lang="fr-FR" dirty="0" smtClean="0"/>
              <a:t> »</a:t>
            </a:r>
            <a:endParaRPr lang="fr-F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2110" y="1684595"/>
            <a:ext cx="7659779" cy="4357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20293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 : le Kit financier « </a:t>
            </a:r>
            <a:r>
              <a:rPr lang="fr-FR" dirty="0" err="1" smtClean="0"/>
              <a:t>Vernimmen</a:t>
            </a:r>
            <a:r>
              <a:rPr lang="fr-FR" dirty="0" smtClean="0"/>
              <a:t> »</a:t>
            </a:r>
            <a:endParaRPr lang="fr-FR"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917184"/>
            <a:ext cx="8229600" cy="3891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52810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 : le Kit financier « </a:t>
            </a:r>
            <a:r>
              <a:rPr lang="fr-FR" dirty="0" err="1" smtClean="0"/>
              <a:t>Vernimmen</a:t>
            </a:r>
            <a:r>
              <a:rPr lang="fr-FR" dirty="0" smtClean="0"/>
              <a:t> »</a:t>
            </a:r>
            <a:endParaRPr lang="fr-FR"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037679"/>
            <a:ext cx="8229600" cy="3651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63688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 le kit financier « </a:t>
            </a:r>
            <a:r>
              <a:rPr lang="fr-FR" dirty="0" err="1" smtClean="0"/>
              <a:t>Budding</a:t>
            </a:r>
            <a:r>
              <a:rPr lang="fr-FR" dirty="0" smtClean="0"/>
              <a:t> broker »</a:t>
            </a:r>
            <a:endParaRPr lang="fr-FR"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82741" y="1600200"/>
            <a:ext cx="7178518"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14689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 </a:t>
            </a:r>
            <a:r>
              <a:rPr lang="fr-FR" smtClean="0"/>
              <a:t>le kit </a:t>
            </a:r>
            <a:r>
              <a:rPr lang="fr-FR" dirty="0" smtClean="0"/>
              <a:t>financier « </a:t>
            </a:r>
            <a:r>
              <a:rPr lang="fr-FR" dirty="0" err="1" smtClean="0"/>
              <a:t>Budding</a:t>
            </a:r>
            <a:r>
              <a:rPr lang="fr-FR" dirty="0" smtClean="0"/>
              <a:t> broker »</a:t>
            </a:r>
            <a:endParaRPr lang="fr-FR"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8458" y="1600200"/>
            <a:ext cx="6847084"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18075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 </a:t>
            </a:r>
            <a:r>
              <a:rPr lang="fr-FR" smtClean="0"/>
              <a:t>le kit </a:t>
            </a:r>
            <a:r>
              <a:rPr lang="fr-FR" dirty="0" smtClean="0"/>
              <a:t>financier « </a:t>
            </a:r>
            <a:r>
              <a:rPr lang="fr-FR" dirty="0" err="1" smtClean="0"/>
              <a:t>Budding</a:t>
            </a:r>
            <a:r>
              <a:rPr lang="fr-FR" dirty="0" smtClean="0"/>
              <a:t> broker »</a:t>
            </a:r>
            <a:endParaRPr lang="fr-FR" dirty="0"/>
          </a:p>
        </p:txBody>
      </p:sp>
      <p:pic>
        <p:nvPicPr>
          <p:cNvPr id="409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92366" y="1600200"/>
            <a:ext cx="395926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17332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Retraitements selon le référentiel</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258892784"/>
              </p:ext>
            </p:extLst>
          </p:nvPr>
        </p:nvGraphicFramePr>
        <p:xfrm>
          <a:off x="1907704" y="1700808"/>
          <a:ext cx="6172200" cy="3942080"/>
        </p:xfrm>
        <a:graphic>
          <a:graphicData uri="http://schemas.openxmlformats.org/drawingml/2006/table">
            <a:tbl>
              <a:tblPr firstRow="1" bandRow="1">
                <a:tableStyleId>{5C22544A-7EE6-4342-B048-85BDC9FD1C3A}</a:tableStyleId>
              </a:tblPr>
              <a:tblGrid>
                <a:gridCol w="2057400"/>
                <a:gridCol w="2057400"/>
                <a:gridCol w="2057400"/>
              </a:tblGrid>
              <a:tr h="370840">
                <a:tc>
                  <a:txBody>
                    <a:bodyPr/>
                    <a:lstStyle/>
                    <a:p>
                      <a:r>
                        <a:rPr lang="fr-FR" dirty="0" smtClean="0"/>
                        <a:t>Ajustements</a:t>
                      </a:r>
                      <a:endParaRPr lang="fr-FR" dirty="0"/>
                    </a:p>
                  </a:txBody>
                  <a:tcPr/>
                </a:tc>
                <a:tc>
                  <a:txBody>
                    <a:bodyPr/>
                    <a:lstStyle/>
                    <a:p>
                      <a:r>
                        <a:rPr lang="fr-FR" dirty="0" smtClean="0"/>
                        <a:t>Comptes sociaux</a:t>
                      </a:r>
                      <a:endParaRPr lang="fr-FR" dirty="0"/>
                    </a:p>
                  </a:txBody>
                  <a:tcPr/>
                </a:tc>
                <a:tc>
                  <a:txBody>
                    <a:bodyPr/>
                    <a:lstStyle/>
                    <a:p>
                      <a:r>
                        <a:rPr lang="fr-FR" dirty="0" smtClean="0"/>
                        <a:t>Comptes consolidés IFRS</a:t>
                      </a:r>
                      <a:endParaRPr lang="fr-FR" dirty="0"/>
                    </a:p>
                  </a:txBody>
                  <a:tcPr/>
                </a:tc>
              </a:tr>
              <a:tr h="370840">
                <a:tc>
                  <a:txBody>
                    <a:bodyPr/>
                    <a:lstStyle/>
                    <a:p>
                      <a:r>
                        <a:rPr lang="fr-FR" dirty="0" smtClean="0"/>
                        <a:t>Suppression des non-valeurs</a:t>
                      </a:r>
                    </a:p>
                  </a:txBody>
                  <a:tcPr/>
                </a:tc>
                <a:tc>
                  <a:txBody>
                    <a:bodyPr/>
                    <a:lstStyle/>
                    <a:p>
                      <a:pPr algn="ctr"/>
                      <a:r>
                        <a:rPr lang="fr-FR" dirty="0" smtClean="0"/>
                        <a:t>X</a:t>
                      </a:r>
                      <a:endParaRPr lang="fr-FR" dirty="0"/>
                    </a:p>
                  </a:txBody>
                  <a:tcPr/>
                </a:tc>
                <a:tc>
                  <a:txBody>
                    <a:bodyPr/>
                    <a:lstStyle/>
                    <a:p>
                      <a:pPr algn="ctr"/>
                      <a:r>
                        <a:rPr lang="fr-FR" dirty="0" smtClean="0"/>
                        <a:t>Rare</a:t>
                      </a:r>
                      <a:endParaRPr lang="fr-FR" dirty="0"/>
                    </a:p>
                  </a:txBody>
                  <a:tcPr/>
                </a:tc>
              </a:tr>
              <a:tr h="370840">
                <a:tc>
                  <a:txBody>
                    <a:bodyPr/>
                    <a:lstStyle/>
                    <a:p>
                      <a:r>
                        <a:rPr lang="fr-FR" dirty="0" smtClean="0"/>
                        <a:t>Réintégration des éléments hors bilan</a:t>
                      </a:r>
                      <a:endParaRPr lang="fr-FR" dirty="0"/>
                    </a:p>
                  </a:txBody>
                  <a:tcPr/>
                </a:tc>
                <a:tc>
                  <a:txBody>
                    <a:bodyPr/>
                    <a:lstStyle/>
                    <a:p>
                      <a:pPr algn="ctr"/>
                      <a:r>
                        <a:rPr lang="fr-FR" dirty="0" smtClean="0"/>
                        <a:t>X</a:t>
                      </a:r>
                      <a:endParaRPr lang="fr-FR" dirty="0"/>
                    </a:p>
                  </a:txBody>
                  <a:tcPr/>
                </a:tc>
                <a:tc>
                  <a:txBody>
                    <a:bodyPr/>
                    <a:lstStyle/>
                    <a:p>
                      <a:pPr algn="ctr"/>
                      <a:r>
                        <a:rPr lang="fr-FR" dirty="0" smtClean="0"/>
                        <a:t>Rare</a:t>
                      </a:r>
                      <a:endParaRPr lang="fr-FR" dirty="0"/>
                    </a:p>
                  </a:txBody>
                  <a:tcPr/>
                </a:tc>
              </a:tr>
              <a:tr h="370840">
                <a:tc>
                  <a:txBody>
                    <a:bodyPr/>
                    <a:lstStyle/>
                    <a:p>
                      <a:r>
                        <a:rPr lang="fr-FR" dirty="0" smtClean="0"/>
                        <a:t>Reclassement de</a:t>
                      </a:r>
                      <a:r>
                        <a:rPr lang="fr-FR" baseline="0" dirty="0" smtClean="0"/>
                        <a:t> postes</a:t>
                      </a:r>
                      <a:endParaRPr lang="fr-FR" dirty="0"/>
                    </a:p>
                  </a:txBody>
                  <a:tcPr/>
                </a:tc>
                <a:tc>
                  <a:txBody>
                    <a:bodyPr/>
                    <a:lstStyle/>
                    <a:p>
                      <a:pPr algn="ctr"/>
                      <a:r>
                        <a:rPr lang="fr-FR" dirty="0" smtClean="0"/>
                        <a:t>X</a:t>
                      </a:r>
                      <a:endParaRPr lang="fr-FR" dirty="0"/>
                    </a:p>
                  </a:txBody>
                  <a:tcPr/>
                </a:tc>
                <a:tc>
                  <a:txBody>
                    <a:bodyPr/>
                    <a:lstStyle/>
                    <a:p>
                      <a:pPr algn="ctr"/>
                      <a:r>
                        <a:rPr lang="fr-FR" dirty="0" smtClean="0"/>
                        <a:t>X</a:t>
                      </a:r>
                      <a:endParaRPr lang="fr-FR" dirty="0"/>
                    </a:p>
                  </a:txBody>
                  <a:tcPr/>
                </a:tc>
              </a:tr>
              <a:tr h="370840">
                <a:tc>
                  <a:txBody>
                    <a:bodyPr/>
                    <a:lstStyle/>
                    <a:p>
                      <a:r>
                        <a:rPr lang="fr-FR" dirty="0" smtClean="0"/>
                        <a:t>Ventilation de poste</a:t>
                      </a:r>
                      <a:endParaRPr lang="fr-FR" dirty="0"/>
                    </a:p>
                  </a:txBody>
                  <a:tcPr/>
                </a:tc>
                <a:tc>
                  <a:txBody>
                    <a:bodyPr/>
                    <a:lstStyle/>
                    <a:p>
                      <a:pPr algn="ctr"/>
                      <a:r>
                        <a:rPr lang="fr-FR" dirty="0" smtClean="0"/>
                        <a:t>X</a:t>
                      </a:r>
                      <a:endParaRPr lang="fr-FR" dirty="0"/>
                    </a:p>
                  </a:txBody>
                  <a:tcPr/>
                </a:tc>
                <a:tc>
                  <a:txBody>
                    <a:bodyPr/>
                    <a:lstStyle/>
                    <a:p>
                      <a:pPr algn="ctr"/>
                      <a:r>
                        <a:rPr lang="fr-FR" dirty="0" smtClean="0"/>
                        <a:t>X</a:t>
                      </a:r>
                      <a:endParaRPr lang="fr-FR" dirty="0"/>
                    </a:p>
                  </a:txBody>
                  <a:tcPr/>
                </a:tc>
              </a:tr>
              <a:tr h="370840">
                <a:tc>
                  <a:txBody>
                    <a:bodyPr/>
                    <a:lstStyle/>
                    <a:p>
                      <a:r>
                        <a:rPr lang="fr-FR" dirty="0" smtClean="0"/>
                        <a:t>Affectation</a:t>
                      </a:r>
                      <a:r>
                        <a:rPr lang="fr-FR" baseline="0" dirty="0" smtClean="0"/>
                        <a:t> du résultat</a:t>
                      </a:r>
                      <a:endParaRPr lang="fr-FR" dirty="0"/>
                    </a:p>
                  </a:txBody>
                  <a:tcPr/>
                </a:tc>
                <a:tc>
                  <a:txBody>
                    <a:bodyPr/>
                    <a:lstStyle/>
                    <a:p>
                      <a:pPr algn="ctr"/>
                      <a:r>
                        <a:rPr lang="fr-FR" dirty="0" smtClean="0"/>
                        <a:t>X</a:t>
                      </a:r>
                      <a:endParaRPr lang="fr-FR" dirty="0"/>
                    </a:p>
                  </a:txBody>
                  <a:tcPr/>
                </a:tc>
                <a:tc>
                  <a:txBody>
                    <a:bodyPr/>
                    <a:lstStyle/>
                    <a:p>
                      <a:pPr algn="ctr"/>
                      <a:r>
                        <a:rPr lang="fr-FR" dirty="0" smtClean="0"/>
                        <a:t>X</a:t>
                      </a:r>
                      <a:endParaRPr lang="fr-FR" dirty="0"/>
                    </a:p>
                  </a:txBody>
                  <a:tcPr/>
                </a:tc>
              </a:tr>
              <a:tr h="370840">
                <a:tc>
                  <a:txBody>
                    <a:bodyPr/>
                    <a:lstStyle/>
                    <a:p>
                      <a:r>
                        <a:rPr lang="fr-FR" dirty="0" smtClean="0"/>
                        <a:t>« Customisation »</a:t>
                      </a:r>
                      <a:endParaRPr lang="fr-FR" dirty="0"/>
                    </a:p>
                  </a:txBody>
                  <a:tcPr/>
                </a:tc>
                <a:tc>
                  <a:txBody>
                    <a:bodyPr/>
                    <a:lstStyle/>
                    <a:p>
                      <a:pPr algn="ctr"/>
                      <a:r>
                        <a:rPr lang="fr-FR" dirty="0" smtClean="0"/>
                        <a:t>X</a:t>
                      </a:r>
                      <a:endParaRPr lang="fr-FR" dirty="0"/>
                    </a:p>
                  </a:txBody>
                  <a:tcPr/>
                </a:tc>
                <a:tc>
                  <a:txBody>
                    <a:bodyPr/>
                    <a:lstStyle/>
                    <a:p>
                      <a:pPr algn="ctr"/>
                      <a:r>
                        <a:rPr lang="fr-FR" dirty="0" smtClean="0"/>
                        <a:t>X</a:t>
                      </a:r>
                      <a:endParaRPr lang="fr-FR" dirty="0"/>
                    </a:p>
                  </a:txBody>
                  <a:tcPr/>
                </a:tc>
              </a:tr>
            </a:tbl>
          </a:graphicData>
        </a:graphic>
      </p:graphicFrame>
    </p:spTree>
    <p:extLst>
      <p:ext uri="{BB962C8B-B14F-4D97-AF65-F5344CB8AC3E}">
        <p14:creationId xmlns:p14="http://schemas.microsoft.com/office/powerpoint/2010/main" val="5569101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retraitements du bilan</a:t>
            </a:r>
            <a:endParaRPr lang="fr-FR" dirty="0"/>
          </a:p>
        </p:txBody>
      </p:sp>
      <p:sp>
        <p:nvSpPr>
          <p:cNvPr id="3" name="Espace réservé du contenu 2"/>
          <p:cNvSpPr>
            <a:spLocks noGrp="1"/>
          </p:cNvSpPr>
          <p:nvPr>
            <p:ph idx="1"/>
          </p:nvPr>
        </p:nvSpPr>
        <p:spPr/>
        <p:txBody>
          <a:bodyPr/>
          <a:lstStyle/>
          <a:p>
            <a:pPr marL="514350" indent="-514350">
              <a:buAutoNum type="arabicPeriod"/>
            </a:pPr>
            <a:r>
              <a:rPr lang="fr-FR" dirty="0" smtClean="0"/>
              <a:t>La suppression des non-valeurs</a:t>
            </a:r>
          </a:p>
          <a:p>
            <a:pPr marL="514350" indent="-514350">
              <a:buAutoNum type="arabicPeriod"/>
            </a:pPr>
            <a:r>
              <a:rPr lang="fr-FR" dirty="0" smtClean="0"/>
              <a:t>La réintégration d’éléments hors-bilan</a:t>
            </a:r>
          </a:p>
          <a:p>
            <a:pPr marL="514350" indent="-514350">
              <a:buAutoNum type="arabicPeriod"/>
            </a:pPr>
            <a:r>
              <a:rPr lang="fr-FR" dirty="0" smtClean="0"/>
              <a:t>Les reclassements et ventilations de postes</a:t>
            </a:r>
          </a:p>
          <a:p>
            <a:pPr marL="514350" indent="-514350">
              <a:buAutoNum type="arabicPeriod"/>
            </a:pPr>
            <a:r>
              <a:rPr lang="fr-FR" dirty="0" smtClean="0"/>
              <a:t>Les points de vigilance</a:t>
            </a:r>
          </a:p>
          <a:p>
            <a:pPr marL="914400" lvl="1" indent="-514350">
              <a:buAutoNum type="arabicPeriod"/>
            </a:pPr>
            <a:r>
              <a:rPr lang="fr-FR" dirty="0" smtClean="0"/>
              <a:t>Effet de saisonnalité</a:t>
            </a:r>
          </a:p>
          <a:p>
            <a:pPr marL="914400" lvl="1" indent="-514350">
              <a:buAutoNum type="arabicPeriod"/>
            </a:pPr>
            <a:r>
              <a:rPr lang="fr-FR" dirty="0" smtClean="0"/>
              <a:t>Endettement réel</a:t>
            </a:r>
            <a:endParaRPr lang="fr-FR" dirty="0"/>
          </a:p>
        </p:txBody>
      </p:sp>
    </p:spTree>
    <p:extLst>
      <p:ext uri="{BB962C8B-B14F-4D97-AF65-F5344CB8AC3E}">
        <p14:creationId xmlns:p14="http://schemas.microsoft.com/office/powerpoint/2010/main" val="36659128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Les retraitements du bilan : la suppression des non-valeurs</a:t>
            </a:r>
            <a:endParaRPr lang="fr-FR" sz="3200" dirty="0"/>
          </a:p>
        </p:txBody>
      </p:sp>
      <p:sp>
        <p:nvSpPr>
          <p:cNvPr id="3" name="Espace réservé du contenu 2"/>
          <p:cNvSpPr>
            <a:spLocks noGrp="1"/>
          </p:cNvSpPr>
          <p:nvPr>
            <p:ph idx="1"/>
          </p:nvPr>
        </p:nvSpPr>
        <p:spPr/>
        <p:txBody>
          <a:bodyPr/>
          <a:lstStyle/>
          <a:p>
            <a:r>
              <a:rPr lang="fr-FR" dirty="0" smtClean="0"/>
              <a:t>Principe général : tous les éléments présents dans le bilan comptable et non-susceptibles de générer une valeur doivent être supprimés.</a:t>
            </a:r>
          </a:p>
          <a:p>
            <a:r>
              <a:rPr lang="fr-FR" dirty="0" smtClean="0"/>
              <a:t>Ces éléments sont retranchés de l’actif et un même montant est retiré des capitaux propres.</a:t>
            </a:r>
            <a:endParaRPr lang="fr-FR" dirty="0"/>
          </a:p>
        </p:txBody>
      </p:sp>
    </p:spTree>
    <p:extLst>
      <p:ext uri="{BB962C8B-B14F-4D97-AF65-F5344CB8AC3E}">
        <p14:creationId xmlns:p14="http://schemas.microsoft.com/office/powerpoint/2010/main" val="33994229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capital souscrit non appelé</a:t>
            </a:r>
            <a:endParaRPr lang="fr-FR" dirty="0"/>
          </a:p>
        </p:txBody>
      </p:sp>
      <p:sp>
        <p:nvSpPr>
          <p:cNvPr id="3" name="Espace réservé du contenu 2"/>
          <p:cNvSpPr>
            <a:spLocks noGrp="1"/>
          </p:cNvSpPr>
          <p:nvPr>
            <p:ph sz="half" idx="1"/>
          </p:nvPr>
        </p:nvSpPr>
        <p:spPr/>
        <p:txBody>
          <a:bodyPr>
            <a:normAutofit fontScale="92500" lnSpcReduction="10000"/>
          </a:bodyPr>
          <a:lstStyle/>
          <a:p>
            <a:r>
              <a:rPr lang="fr-FR" dirty="0" smtClean="0"/>
              <a:t>Le capital souscrit non appelé correspond à une partie du capital social non appelée par une assemblée générale.</a:t>
            </a:r>
          </a:p>
          <a:p>
            <a:r>
              <a:rPr lang="fr-FR" dirty="0" smtClean="0"/>
              <a:t>Il est retranché de l’actif comptable et un montant équivalent est retranché des capitaux propres dans la mesure où il ne représente pas une créance.</a:t>
            </a:r>
            <a:endParaRPr lang="fr-FR" dirty="0"/>
          </a:p>
        </p:txBody>
      </p:sp>
      <p:graphicFrame>
        <p:nvGraphicFramePr>
          <p:cNvPr id="5" name="Espace réservé du contenu 4"/>
          <p:cNvGraphicFramePr>
            <a:graphicFrameLocks noGrp="1"/>
          </p:cNvGraphicFramePr>
          <p:nvPr>
            <p:ph sz="half" idx="2"/>
          </p:nvPr>
        </p:nvGraphicFramePr>
        <p:xfrm>
          <a:off x="4648200" y="2701844"/>
          <a:ext cx="4038599" cy="2322674"/>
        </p:xfrm>
        <a:graphic>
          <a:graphicData uri="http://schemas.openxmlformats.org/drawingml/2006/table">
            <a:tbl>
              <a:tblPr/>
              <a:tblGrid>
                <a:gridCol w="149183"/>
                <a:gridCol w="122543"/>
                <a:gridCol w="1891428"/>
                <a:gridCol w="138527"/>
                <a:gridCol w="532797"/>
                <a:gridCol w="138527"/>
                <a:gridCol w="516813"/>
                <a:gridCol w="548781"/>
              </a:tblGrid>
              <a:tr h="149052">
                <a:tc gridSpan="8">
                  <a:txBody>
                    <a:bodyPr/>
                    <a:lstStyle/>
                    <a:p>
                      <a:pPr algn="ctr" fontAlgn="ctr"/>
                      <a:r>
                        <a:rPr lang="fr-FR" sz="900" b="1" i="0" u="none" strike="noStrike">
                          <a:effectLst/>
                          <a:latin typeface="Arial"/>
                        </a:rPr>
                        <a:t>BILAN  -  ACTIF</a:t>
                      </a:r>
                    </a:p>
                  </a:txBody>
                  <a:tcPr marL="5323" marR="5323" marT="5323"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95819">
                <a:tc>
                  <a:txBody>
                    <a:bodyPr/>
                    <a:lstStyle/>
                    <a:p>
                      <a:pPr algn="l" fontAlgn="b"/>
                      <a:endParaRPr lang="fr-FR" sz="600" b="0" i="0" u="none" strike="noStrike">
                        <a:effectLst/>
                        <a:latin typeface="Arial"/>
                      </a:endParaRPr>
                    </a:p>
                  </a:txBody>
                  <a:tcPr marL="5323" marR="5323" marT="5323" marB="0" anchor="b">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endParaRPr lang="fr-FR" sz="600" b="0" i="0" u="none" strike="noStrike">
                        <a:effectLst/>
                        <a:latin typeface="Arial"/>
                      </a:endParaRPr>
                    </a:p>
                  </a:txBody>
                  <a:tcPr marL="5323" marR="5323" marT="5323" marB="0" anchor="b">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endParaRPr lang="fr-FR" sz="600" b="0" i="0" u="none" strike="noStrike">
                        <a:effectLst/>
                        <a:latin typeface="Arial"/>
                      </a:endParaRPr>
                    </a:p>
                  </a:txBody>
                  <a:tcPr marL="5323" marR="5323" marT="5323" marB="0" anchor="b">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endParaRPr lang="fr-FR" sz="600" b="0" i="0" u="none" strike="noStrike">
                        <a:effectLst/>
                        <a:latin typeface="Arial"/>
                      </a:endParaRPr>
                    </a:p>
                  </a:txBody>
                  <a:tcPr marL="5323" marR="5323" marT="5323" marB="0" anchor="b">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endParaRPr lang="fr-FR" sz="600" b="0" i="0" u="none" strike="noStrike">
                        <a:effectLst/>
                        <a:latin typeface="Arial"/>
                      </a:endParaRPr>
                    </a:p>
                  </a:txBody>
                  <a:tcPr marL="5323" marR="5323" marT="5323" marB="0" anchor="b">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endParaRPr lang="fr-FR" sz="600" b="0" i="0" u="none" strike="noStrike">
                        <a:effectLst/>
                        <a:latin typeface="Arial"/>
                      </a:endParaRPr>
                    </a:p>
                  </a:txBody>
                  <a:tcPr marL="5323" marR="5323" marT="5323" marB="0" anchor="b">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endParaRPr lang="fr-FR" sz="600" b="0" i="0" u="none" strike="noStrike">
                        <a:effectLst/>
                        <a:latin typeface="Arial"/>
                      </a:endParaRPr>
                    </a:p>
                  </a:txBody>
                  <a:tcPr marL="5323" marR="5323" marT="5323" marB="0" anchor="b">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endParaRPr lang="fr-FR" sz="600" b="0" i="0" u="none" strike="noStrike">
                        <a:effectLst/>
                        <a:latin typeface="Arial"/>
                      </a:endParaRPr>
                    </a:p>
                  </a:txBody>
                  <a:tcPr marL="5323" marR="5323" marT="5323" marB="0" anchor="b">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95819">
                <a:tc>
                  <a:txBody>
                    <a:bodyPr/>
                    <a:lstStyle/>
                    <a:p>
                      <a:pPr algn="l" fontAlgn="b"/>
                      <a:r>
                        <a:rPr lang="fr-FR" sz="600" b="0" i="0" u="none" strike="noStrike">
                          <a:effectLst/>
                          <a:latin typeface="Arial"/>
                        </a:rPr>
                        <a:t> </a:t>
                      </a:r>
                    </a:p>
                  </a:txBody>
                  <a:tcPr marL="5323" marR="5323" marT="5323" marB="0" anchor="b">
                    <a:lnL w="1905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a:noFill/>
                    </a:lnB>
                  </a:tcPr>
                </a:tc>
                <a:tc>
                  <a:txBody>
                    <a:bodyPr/>
                    <a:lstStyle/>
                    <a:p>
                      <a:pPr algn="l" fontAlgn="b"/>
                      <a:r>
                        <a:rPr lang="fr-FR" sz="600" b="0" i="0" u="none" strike="noStrike">
                          <a:effectLst/>
                          <a:latin typeface="Arial"/>
                        </a:rPr>
                        <a:t> </a:t>
                      </a:r>
                    </a:p>
                  </a:txBody>
                  <a:tcPr marL="5323" marR="5323" marT="5323" marB="0" anchor="b">
                    <a:lnL>
                      <a:noFill/>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fr-FR" sz="600" b="1" i="0" u="none" strike="noStrike">
                          <a:effectLst/>
                          <a:latin typeface="Arial"/>
                        </a:rPr>
                        <a:t> </a:t>
                      </a:r>
                    </a:p>
                  </a:txBody>
                  <a:tcPr marL="5323" marR="5323" marT="5323" marB="0" anchor="b">
                    <a:lnL w="1905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a:noFill/>
                    </a:lnB>
                  </a:tcPr>
                </a:tc>
                <a:tc gridSpan="4">
                  <a:txBody>
                    <a:bodyPr/>
                    <a:lstStyle/>
                    <a:p>
                      <a:pPr algn="ctr" fontAlgn="b"/>
                      <a:r>
                        <a:rPr lang="fr-FR" sz="600" b="1" i="0" u="none" strike="noStrike">
                          <a:effectLst/>
                          <a:latin typeface="Arial"/>
                        </a:rPr>
                        <a:t>2009</a:t>
                      </a:r>
                    </a:p>
                  </a:txBody>
                  <a:tcPr marL="5323" marR="5323" marT="5323" marB="0" anchor="b">
                    <a:lnL>
                      <a:noFill/>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r>
              <a:tr h="141599">
                <a:tc>
                  <a:txBody>
                    <a:bodyPr/>
                    <a:lstStyle/>
                    <a:p>
                      <a:pPr algn="l" fontAlgn="b"/>
                      <a:r>
                        <a:rPr lang="fr-FR" sz="600" b="0" i="0" u="none" strike="noStrike">
                          <a:effectLst/>
                          <a:latin typeface="Arial"/>
                        </a:rPr>
                        <a:t> </a:t>
                      </a:r>
                    </a:p>
                  </a:txBody>
                  <a:tcPr marL="5323" marR="5323" marT="5323" marB="0" anchor="b">
                    <a:lnL w="190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fr-FR" sz="600" b="0" i="0" u="none" strike="noStrike">
                          <a:effectLst/>
                          <a:latin typeface="Arial"/>
                        </a:rPr>
                        <a:t> </a:t>
                      </a:r>
                    </a:p>
                  </a:txBody>
                  <a:tcPr marL="5323" marR="5323" marT="5323"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fr-FR" sz="600" b="0" i="0" u="none" strike="noStrike">
                          <a:effectLst/>
                          <a:latin typeface="Arial"/>
                        </a:rPr>
                        <a:t> </a:t>
                      </a:r>
                    </a:p>
                  </a:txBody>
                  <a:tcPr marL="5323" marR="5323" marT="5323" marB="0" anchor="b">
                    <a:lnL w="190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fr-FR" sz="400" b="0" i="0" u="none" strike="noStrike">
                          <a:effectLst/>
                          <a:latin typeface="Arial"/>
                        </a:rPr>
                        <a:t>Brut</a:t>
                      </a:r>
                    </a:p>
                  </a:txBody>
                  <a:tcPr marL="5323" marR="5323" marT="532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fr-FR" sz="600" b="0" i="0" u="none" strike="noStrike">
                          <a:effectLst/>
                          <a:latin typeface="Arial"/>
                        </a:rPr>
                        <a:t> </a:t>
                      </a:r>
                    </a:p>
                  </a:txBody>
                  <a:tcPr marL="5323" marR="5323" marT="532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fr-FR" sz="400" b="0" i="0" u="none" strike="noStrike">
                          <a:effectLst/>
                          <a:latin typeface="Arial Narrow"/>
                        </a:rPr>
                        <a:t>Amortissements, provisions</a:t>
                      </a:r>
                    </a:p>
                  </a:txBody>
                  <a:tcPr marL="5323" marR="5323" marT="532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fr-FR" sz="400" b="0" i="0" u="none" strike="noStrike">
                          <a:effectLst/>
                          <a:latin typeface="Arial Narrow"/>
                        </a:rPr>
                        <a:t>Net</a:t>
                      </a:r>
                    </a:p>
                  </a:txBody>
                  <a:tcPr marL="5323" marR="5323" marT="5323" marB="0" anchor="b">
                    <a:lnL>
                      <a:noFill/>
                    </a:lnL>
                    <a:lnR w="190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90496">
                <a:tc>
                  <a:txBody>
                    <a:bodyPr/>
                    <a:lstStyle/>
                    <a:p>
                      <a:pPr algn="l" fontAlgn="b"/>
                      <a:r>
                        <a:rPr lang="fr-FR" sz="600" b="0" i="0" u="none" strike="noStrike">
                          <a:effectLst/>
                          <a:latin typeface="Arial"/>
                        </a:rPr>
                        <a:t> </a:t>
                      </a:r>
                    </a:p>
                  </a:txBody>
                  <a:tcPr marL="5323" marR="5323" marT="532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600" b="0" i="0" u="none" strike="noStrike">
                          <a:effectLst/>
                          <a:latin typeface="Arial"/>
                        </a:rPr>
                        <a:t> </a:t>
                      </a:r>
                    </a:p>
                  </a:txBody>
                  <a:tcPr marL="5323" marR="5323" marT="532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400" b="0" i="0" u="none" strike="noStrike">
                          <a:effectLst/>
                          <a:latin typeface="Arial"/>
                        </a:rPr>
                        <a:t>Capital souscrit non appelé                                                             </a:t>
                      </a:r>
                      <a:r>
                        <a:rPr lang="fr-FR" sz="400" b="0" i="0" u="none" strike="noStrike">
                          <a:effectLst/>
                          <a:latin typeface="Times New Roman"/>
                        </a:rPr>
                        <a:t>(I</a:t>
                      </a:r>
                      <a:r>
                        <a:rPr lang="fr-FR" sz="400" b="0" i="0" u="none" strike="noStrike">
                          <a:effectLst/>
                          <a:latin typeface="Arial"/>
                        </a:rPr>
                        <a:t>)</a:t>
                      </a:r>
                    </a:p>
                  </a:txBody>
                  <a:tcPr marL="5323" marR="5323" marT="5323" marB="0" anchor="b">
                    <a:lnL>
                      <a:noFill/>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500" b="1" i="0" u="none" strike="noStrike">
                          <a:effectLst/>
                          <a:latin typeface="Arial"/>
                        </a:rPr>
                        <a:t>AA</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 </a:t>
                      </a:r>
                    </a:p>
                  </a:txBody>
                  <a:tcPr marL="5323" marR="5323" marT="532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50">
                      <a:fgClr>
                        <a:srgbClr val="000000"/>
                      </a:fgClr>
                      <a:bgClr>
                        <a:srgbClr val="969696"/>
                      </a:bgClr>
                    </a:pattFill>
                  </a:tcPr>
                </a:tc>
                <a:tc>
                  <a:txBody>
                    <a:bodyPr/>
                    <a:lstStyle/>
                    <a:p>
                      <a:pPr algn="l" fontAlgn="b"/>
                      <a:r>
                        <a:rPr lang="fr-FR" sz="600" b="0" i="0" u="none" strike="noStrike">
                          <a:effectLst/>
                          <a:latin typeface="Arial"/>
                        </a:rPr>
                        <a:t> </a:t>
                      </a:r>
                    </a:p>
                  </a:txBody>
                  <a:tcPr marL="5323" marR="5323" marT="532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pattFill prst="pct50">
                      <a:fgClr>
                        <a:srgbClr val="000000"/>
                      </a:fgClr>
                      <a:bgClr>
                        <a:srgbClr val="969696"/>
                      </a:bgClr>
                    </a:pattFill>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rowSpan="18">
                  <a:txBody>
                    <a:bodyPr/>
                    <a:lstStyle/>
                    <a:p>
                      <a:pPr algn="ctr" fontAlgn="ctr"/>
                      <a:r>
                        <a:rPr lang="fr-FR" sz="400" b="0" i="0" u="none" strike="noStrike">
                          <a:effectLst/>
                          <a:latin typeface="Arial"/>
                        </a:rPr>
                        <a:t>ACTIF IMMOBILISE</a:t>
                      </a:r>
                    </a:p>
                  </a:txBody>
                  <a:tcPr marL="5323" marR="5323" marT="5323"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6">
                  <a:txBody>
                    <a:bodyPr/>
                    <a:lstStyle/>
                    <a:p>
                      <a:pPr algn="r" fontAlgn="ctr"/>
                      <a:r>
                        <a:rPr lang="fr-FR" sz="400" b="0" i="0" u="none" strike="noStrike">
                          <a:effectLst/>
                          <a:latin typeface="Arial"/>
                        </a:rPr>
                        <a:t>INCORPORELLES</a:t>
                      </a:r>
                    </a:p>
                  </a:txBody>
                  <a:tcPr marL="5323" marR="5323" marT="5323"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400" b="0" i="0" u="none" strike="noStrike">
                          <a:effectLst/>
                          <a:latin typeface="Arial"/>
                        </a:rPr>
                        <a:t>Frais d'établissement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AB</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AC</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vMerge="1">
                  <a:txBody>
                    <a:bodyPr/>
                    <a:lstStyle/>
                    <a:p>
                      <a:endParaRPr lang="fr-FR"/>
                    </a:p>
                  </a:txBody>
                  <a:tcPr/>
                </a:tc>
                <a:tc vMerge="1">
                  <a:txBody>
                    <a:bodyPr/>
                    <a:lstStyle/>
                    <a:p>
                      <a:endParaRPr lang="fr-FR"/>
                    </a:p>
                  </a:txBody>
                  <a:tcPr/>
                </a:tc>
                <a:tc>
                  <a:txBody>
                    <a:bodyPr/>
                    <a:lstStyle/>
                    <a:p>
                      <a:pPr algn="l" fontAlgn="b"/>
                      <a:r>
                        <a:rPr lang="fr-FR" sz="400" b="0" i="0" u="none" strike="noStrike">
                          <a:effectLst/>
                          <a:latin typeface="Arial"/>
                        </a:rPr>
                        <a:t>Frais de développement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CX</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AE</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vMerge="1">
                  <a:txBody>
                    <a:bodyPr/>
                    <a:lstStyle/>
                    <a:p>
                      <a:endParaRPr lang="fr-FR"/>
                    </a:p>
                  </a:txBody>
                  <a:tcPr/>
                </a:tc>
                <a:tc vMerge="1">
                  <a:txBody>
                    <a:bodyPr/>
                    <a:lstStyle/>
                    <a:p>
                      <a:endParaRPr lang="fr-FR"/>
                    </a:p>
                  </a:txBody>
                  <a:tcPr/>
                </a:tc>
                <a:tc>
                  <a:txBody>
                    <a:bodyPr/>
                    <a:lstStyle/>
                    <a:p>
                      <a:pPr algn="l" fontAlgn="b"/>
                      <a:r>
                        <a:rPr lang="fr-FR" sz="400" b="0" i="0" u="none" strike="noStrike">
                          <a:effectLst/>
                          <a:latin typeface="Arial"/>
                        </a:rPr>
                        <a:t>Concessions, brevets et droits similaires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AF</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AG</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vMerge="1">
                  <a:txBody>
                    <a:bodyPr/>
                    <a:lstStyle/>
                    <a:p>
                      <a:endParaRPr lang="fr-FR"/>
                    </a:p>
                  </a:txBody>
                  <a:tcPr/>
                </a:tc>
                <a:tc vMerge="1">
                  <a:txBody>
                    <a:bodyPr/>
                    <a:lstStyle/>
                    <a:p>
                      <a:endParaRPr lang="fr-FR"/>
                    </a:p>
                  </a:txBody>
                  <a:tcPr/>
                </a:tc>
                <a:tc>
                  <a:txBody>
                    <a:bodyPr/>
                    <a:lstStyle/>
                    <a:p>
                      <a:pPr algn="l" fontAlgn="b"/>
                      <a:r>
                        <a:rPr lang="fr-FR" sz="400" b="0" i="0" u="none" strike="noStrike">
                          <a:effectLst/>
                          <a:latin typeface="Arial"/>
                        </a:rPr>
                        <a:t>Fonds commercial (1)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AH</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fr-FR" sz="600" b="0" i="0" u="none" strike="noStrike">
                          <a:effectLst/>
                          <a:latin typeface="Arial"/>
                        </a:rPr>
                        <a:t>989 360</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AI</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fr-FR" sz="600" b="0" i="0" u="none" strike="noStrike">
                          <a:effectLst/>
                          <a:latin typeface="Arial"/>
                        </a:rPr>
                        <a:t>989 360</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vMerge="1">
                  <a:txBody>
                    <a:bodyPr/>
                    <a:lstStyle/>
                    <a:p>
                      <a:endParaRPr lang="fr-FR"/>
                    </a:p>
                  </a:txBody>
                  <a:tcPr/>
                </a:tc>
                <a:tc vMerge="1">
                  <a:txBody>
                    <a:bodyPr/>
                    <a:lstStyle/>
                    <a:p>
                      <a:endParaRPr lang="fr-FR"/>
                    </a:p>
                  </a:txBody>
                  <a:tcPr/>
                </a:tc>
                <a:tc>
                  <a:txBody>
                    <a:bodyPr/>
                    <a:lstStyle/>
                    <a:p>
                      <a:pPr algn="l" fontAlgn="b"/>
                      <a:r>
                        <a:rPr lang="fr-FR" sz="400" b="0" i="0" u="none" strike="noStrike">
                          <a:effectLst/>
                          <a:latin typeface="Arial"/>
                        </a:rPr>
                        <a:t>Autres immobilisations incorporelles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AJ</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fr-FR" sz="600" b="0" i="0" u="none" strike="noStrike">
                          <a:effectLst/>
                          <a:latin typeface="Arial"/>
                        </a:rPr>
                        <a:t>8 700</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AK</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fr-FR" sz="600" b="0" i="0" u="none" strike="noStrike">
                          <a:effectLst/>
                          <a:latin typeface="Arial"/>
                        </a:rPr>
                        <a:t>2 094</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fr-FR" sz="600" b="0" i="0" u="none" strike="noStrike">
                          <a:effectLst/>
                          <a:latin typeface="Arial"/>
                        </a:rPr>
                        <a:t>6 606</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vMerge="1">
                  <a:txBody>
                    <a:bodyPr/>
                    <a:lstStyle/>
                    <a:p>
                      <a:endParaRPr lang="fr-FR"/>
                    </a:p>
                  </a:txBody>
                  <a:tcPr/>
                </a:tc>
                <a:tc vMerge="1">
                  <a:txBody>
                    <a:bodyPr/>
                    <a:lstStyle/>
                    <a:p>
                      <a:endParaRPr lang="fr-FR"/>
                    </a:p>
                  </a:txBody>
                  <a:tcPr/>
                </a:tc>
                <a:tc>
                  <a:txBody>
                    <a:bodyPr/>
                    <a:lstStyle/>
                    <a:p>
                      <a:pPr algn="l" fontAlgn="b"/>
                      <a:r>
                        <a:rPr lang="fr-FR" sz="400" b="0" i="0" u="none" strike="noStrike">
                          <a:effectLst/>
                          <a:latin typeface="Arial"/>
                        </a:rPr>
                        <a:t>Avances et acomptes sur immobilisations incorporelles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AL</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AM</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vMerge="1">
                  <a:txBody>
                    <a:bodyPr/>
                    <a:lstStyle/>
                    <a:p>
                      <a:endParaRPr lang="fr-FR"/>
                    </a:p>
                  </a:txBody>
                  <a:tcPr/>
                </a:tc>
                <a:tc rowSpan="6">
                  <a:txBody>
                    <a:bodyPr/>
                    <a:lstStyle/>
                    <a:p>
                      <a:pPr algn="r" fontAlgn="ctr"/>
                      <a:r>
                        <a:rPr lang="fr-FR" sz="400" b="0" i="0" u="none" strike="noStrike">
                          <a:effectLst/>
                          <a:latin typeface="Arial"/>
                        </a:rPr>
                        <a:t>CORPORELLES</a:t>
                      </a:r>
                    </a:p>
                  </a:txBody>
                  <a:tcPr marL="5323" marR="5323" marT="5323"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400" b="0" i="0" u="none" strike="noStrike">
                          <a:effectLst/>
                          <a:latin typeface="Arial"/>
                        </a:rPr>
                        <a:t>Terrains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AN</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AO</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vMerge="1">
                  <a:txBody>
                    <a:bodyPr/>
                    <a:lstStyle/>
                    <a:p>
                      <a:endParaRPr lang="fr-FR"/>
                    </a:p>
                  </a:txBody>
                  <a:tcPr/>
                </a:tc>
                <a:tc vMerge="1">
                  <a:txBody>
                    <a:bodyPr/>
                    <a:lstStyle/>
                    <a:p>
                      <a:endParaRPr lang="fr-FR"/>
                    </a:p>
                  </a:txBody>
                  <a:tcPr/>
                </a:tc>
                <a:tc>
                  <a:txBody>
                    <a:bodyPr/>
                    <a:lstStyle/>
                    <a:p>
                      <a:pPr algn="l" fontAlgn="b"/>
                      <a:r>
                        <a:rPr lang="fr-FR" sz="400" b="0" i="0" u="none" strike="noStrike">
                          <a:effectLst/>
                          <a:latin typeface="Arial"/>
                        </a:rPr>
                        <a:t>Constructions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AP</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AQ</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vMerge="1">
                  <a:txBody>
                    <a:bodyPr/>
                    <a:lstStyle/>
                    <a:p>
                      <a:endParaRPr lang="fr-FR"/>
                    </a:p>
                  </a:txBody>
                  <a:tcPr/>
                </a:tc>
                <a:tc vMerge="1">
                  <a:txBody>
                    <a:bodyPr/>
                    <a:lstStyle/>
                    <a:p>
                      <a:endParaRPr lang="fr-FR"/>
                    </a:p>
                  </a:txBody>
                  <a:tcPr/>
                </a:tc>
                <a:tc>
                  <a:txBody>
                    <a:bodyPr/>
                    <a:lstStyle/>
                    <a:p>
                      <a:pPr algn="l" fontAlgn="b"/>
                      <a:r>
                        <a:rPr lang="fr-FR" sz="400" b="0" i="0" u="none" strike="noStrike">
                          <a:effectLst/>
                          <a:latin typeface="Arial"/>
                        </a:rPr>
                        <a:t>Installations techniques, matériel et outillage industriels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AR</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fr-FR" sz="600" b="0" i="0" u="none" strike="noStrike">
                          <a:effectLst/>
                          <a:latin typeface="Arial"/>
                        </a:rPr>
                        <a:t>94 586</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AS</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fr-FR" sz="600" b="0" i="0" u="none" strike="noStrike">
                          <a:effectLst/>
                          <a:latin typeface="Arial"/>
                        </a:rPr>
                        <a:t>44 757</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fr-FR" sz="600" b="0" i="0" u="none" strike="noStrike">
                          <a:effectLst/>
                          <a:latin typeface="Arial"/>
                        </a:rPr>
                        <a:t>49 829</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vMerge="1">
                  <a:txBody>
                    <a:bodyPr/>
                    <a:lstStyle/>
                    <a:p>
                      <a:endParaRPr lang="fr-FR"/>
                    </a:p>
                  </a:txBody>
                  <a:tcPr/>
                </a:tc>
                <a:tc vMerge="1">
                  <a:txBody>
                    <a:bodyPr/>
                    <a:lstStyle/>
                    <a:p>
                      <a:endParaRPr lang="fr-FR"/>
                    </a:p>
                  </a:txBody>
                  <a:tcPr/>
                </a:tc>
                <a:tc>
                  <a:txBody>
                    <a:bodyPr/>
                    <a:lstStyle/>
                    <a:p>
                      <a:pPr algn="l" fontAlgn="b"/>
                      <a:r>
                        <a:rPr lang="fr-FR" sz="400" b="0" i="0" u="none" strike="noStrike">
                          <a:effectLst/>
                          <a:latin typeface="Arial"/>
                        </a:rPr>
                        <a:t>Autres immobilisations corporelles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AT</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fr-FR" sz="600" b="0" i="0" u="none" strike="noStrike">
                          <a:effectLst/>
                          <a:latin typeface="Arial"/>
                        </a:rPr>
                        <a:t>548 546</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AU</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fr-FR" sz="600" b="0" i="0" u="none" strike="noStrike">
                          <a:effectLst/>
                          <a:latin typeface="Arial"/>
                        </a:rPr>
                        <a:t>266 777</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fr-FR" sz="600" b="0" i="0" u="none" strike="noStrike">
                          <a:effectLst/>
                          <a:latin typeface="Arial"/>
                        </a:rPr>
                        <a:t>281 769</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vMerge="1">
                  <a:txBody>
                    <a:bodyPr/>
                    <a:lstStyle/>
                    <a:p>
                      <a:endParaRPr lang="fr-FR"/>
                    </a:p>
                  </a:txBody>
                  <a:tcPr/>
                </a:tc>
                <a:tc vMerge="1">
                  <a:txBody>
                    <a:bodyPr/>
                    <a:lstStyle/>
                    <a:p>
                      <a:endParaRPr lang="fr-FR"/>
                    </a:p>
                  </a:txBody>
                  <a:tcPr/>
                </a:tc>
                <a:tc>
                  <a:txBody>
                    <a:bodyPr/>
                    <a:lstStyle/>
                    <a:p>
                      <a:pPr algn="l" fontAlgn="b"/>
                      <a:r>
                        <a:rPr lang="fr-FR" sz="400" b="0" i="0" u="none" strike="noStrike">
                          <a:effectLst/>
                          <a:latin typeface="Arial"/>
                        </a:rPr>
                        <a:t>Immobilisations en cours</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AV</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AW</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vMerge="1">
                  <a:txBody>
                    <a:bodyPr/>
                    <a:lstStyle/>
                    <a:p>
                      <a:endParaRPr lang="fr-FR"/>
                    </a:p>
                  </a:txBody>
                  <a:tcPr/>
                </a:tc>
                <a:tc vMerge="1">
                  <a:txBody>
                    <a:bodyPr/>
                    <a:lstStyle/>
                    <a:p>
                      <a:endParaRPr lang="fr-FR"/>
                    </a:p>
                  </a:txBody>
                  <a:tcPr/>
                </a:tc>
                <a:tc>
                  <a:txBody>
                    <a:bodyPr/>
                    <a:lstStyle/>
                    <a:p>
                      <a:pPr algn="l" fontAlgn="b"/>
                      <a:r>
                        <a:rPr lang="fr-FR" sz="400" b="0" i="0" u="none" strike="noStrike">
                          <a:effectLst/>
                          <a:latin typeface="Arial"/>
                        </a:rPr>
                        <a:t>Avances et acomptes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AX</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AY</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vMerge="1">
                  <a:txBody>
                    <a:bodyPr/>
                    <a:lstStyle/>
                    <a:p>
                      <a:endParaRPr lang="fr-FR"/>
                    </a:p>
                  </a:txBody>
                  <a:tcPr/>
                </a:tc>
                <a:tc rowSpan="6">
                  <a:txBody>
                    <a:bodyPr/>
                    <a:lstStyle/>
                    <a:p>
                      <a:pPr algn="r" fontAlgn="ctr"/>
                      <a:r>
                        <a:rPr lang="fr-FR" sz="400" b="0" i="0" u="none" strike="noStrike">
                          <a:effectLst/>
                          <a:latin typeface="Arial"/>
                        </a:rPr>
                        <a:t>FINANCIERES</a:t>
                      </a:r>
                    </a:p>
                  </a:txBody>
                  <a:tcPr marL="5323" marR="5323" marT="5323"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fr-FR" sz="400" b="0" i="0" u="none" strike="noStrike">
                          <a:effectLst/>
                          <a:latin typeface="Arial"/>
                        </a:rPr>
                        <a:t>Participations évaluées selon la  méthode de mise en équivalence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CS</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CT</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vMerge="1">
                  <a:txBody>
                    <a:bodyPr/>
                    <a:lstStyle/>
                    <a:p>
                      <a:endParaRPr lang="fr-FR"/>
                    </a:p>
                  </a:txBody>
                  <a:tcPr/>
                </a:tc>
                <a:tc vMerge="1">
                  <a:txBody>
                    <a:bodyPr/>
                    <a:lstStyle/>
                    <a:p>
                      <a:endParaRPr lang="fr-FR"/>
                    </a:p>
                  </a:txBody>
                  <a:tcPr/>
                </a:tc>
                <a:tc>
                  <a:txBody>
                    <a:bodyPr/>
                    <a:lstStyle/>
                    <a:p>
                      <a:pPr algn="l" fontAlgn="b"/>
                      <a:r>
                        <a:rPr lang="fr-FR" sz="400" b="0" i="0" u="none" strike="noStrike">
                          <a:effectLst/>
                          <a:latin typeface="Arial"/>
                        </a:rPr>
                        <a:t>Autres participations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CU</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fr-FR" sz="600" b="0" i="0" u="none" strike="noStrike">
                          <a:effectLst/>
                          <a:latin typeface="Arial"/>
                        </a:rPr>
                        <a:t>20 500</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CV</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fr-FR" sz="600" b="0" i="0" u="none" strike="noStrike">
                          <a:effectLst/>
                          <a:latin typeface="Arial"/>
                        </a:rPr>
                        <a:t>20 500</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vMerge="1">
                  <a:txBody>
                    <a:bodyPr/>
                    <a:lstStyle/>
                    <a:p>
                      <a:endParaRPr lang="fr-FR"/>
                    </a:p>
                  </a:txBody>
                  <a:tcPr/>
                </a:tc>
                <a:tc vMerge="1">
                  <a:txBody>
                    <a:bodyPr/>
                    <a:lstStyle/>
                    <a:p>
                      <a:endParaRPr lang="fr-FR"/>
                    </a:p>
                  </a:txBody>
                  <a:tcPr/>
                </a:tc>
                <a:tc>
                  <a:txBody>
                    <a:bodyPr/>
                    <a:lstStyle/>
                    <a:p>
                      <a:pPr algn="l" fontAlgn="b"/>
                      <a:r>
                        <a:rPr lang="fr-FR" sz="400" b="0" i="0" u="none" strike="noStrike">
                          <a:effectLst/>
                          <a:latin typeface="Arial"/>
                        </a:rPr>
                        <a:t>Créances rattachées à des participations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BB</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BC</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vMerge="1">
                  <a:txBody>
                    <a:bodyPr/>
                    <a:lstStyle/>
                    <a:p>
                      <a:endParaRPr lang="fr-FR"/>
                    </a:p>
                  </a:txBody>
                  <a:tcPr/>
                </a:tc>
                <a:tc vMerge="1">
                  <a:txBody>
                    <a:bodyPr/>
                    <a:lstStyle/>
                    <a:p>
                      <a:endParaRPr lang="fr-FR"/>
                    </a:p>
                  </a:txBody>
                  <a:tcPr/>
                </a:tc>
                <a:tc>
                  <a:txBody>
                    <a:bodyPr/>
                    <a:lstStyle/>
                    <a:p>
                      <a:pPr algn="l" fontAlgn="b"/>
                      <a:r>
                        <a:rPr lang="fr-FR" sz="400" b="0" i="0" u="none" strike="noStrike">
                          <a:effectLst/>
                          <a:latin typeface="Arial"/>
                        </a:rPr>
                        <a:t>Autres titres immobilisés</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BD</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BE</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96">
                <a:tc vMerge="1">
                  <a:txBody>
                    <a:bodyPr/>
                    <a:lstStyle/>
                    <a:p>
                      <a:endParaRPr lang="fr-FR"/>
                    </a:p>
                  </a:txBody>
                  <a:tcPr/>
                </a:tc>
                <a:tc vMerge="1">
                  <a:txBody>
                    <a:bodyPr/>
                    <a:lstStyle/>
                    <a:p>
                      <a:endParaRPr lang="fr-FR"/>
                    </a:p>
                  </a:txBody>
                  <a:tcPr/>
                </a:tc>
                <a:tc>
                  <a:txBody>
                    <a:bodyPr/>
                    <a:lstStyle/>
                    <a:p>
                      <a:pPr algn="l" fontAlgn="b"/>
                      <a:r>
                        <a:rPr lang="fr-FR" sz="400" b="0" i="0" u="none" strike="noStrike">
                          <a:effectLst/>
                          <a:latin typeface="Arial"/>
                        </a:rPr>
                        <a:t> Prêts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BF</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500" b="1" i="0" u="none" strike="noStrike">
                          <a:effectLst/>
                          <a:latin typeface="Arial"/>
                        </a:rPr>
                        <a:t>BG</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5819">
                <a:tc vMerge="1">
                  <a:txBody>
                    <a:bodyPr/>
                    <a:lstStyle/>
                    <a:p>
                      <a:endParaRPr lang="fr-FR"/>
                    </a:p>
                  </a:txBody>
                  <a:tcPr/>
                </a:tc>
                <a:tc vMerge="1">
                  <a:txBody>
                    <a:bodyPr/>
                    <a:lstStyle/>
                    <a:p>
                      <a:endParaRPr lang="fr-FR"/>
                    </a:p>
                  </a:txBody>
                  <a:tcPr/>
                </a:tc>
                <a:tc>
                  <a:txBody>
                    <a:bodyPr/>
                    <a:lstStyle/>
                    <a:p>
                      <a:pPr algn="l" fontAlgn="b"/>
                      <a:r>
                        <a:rPr lang="fr-FR" sz="400" b="0" i="0" u="none" strike="noStrike">
                          <a:effectLst/>
                          <a:latin typeface="Arial"/>
                        </a:rPr>
                        <a:t>Autres immobilisations financières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500" b="1" i="0" u="none" strike="noStrike">
                          <a:effectLst/>
                          <a:latin typeface="Arial"/>
                        </a:rPr>
                        <a:t>BH</a:t>
                      </a:r>
                    </a:p>
                  </a:txBody>
                  <a:tcPr marL="5323" marR="5323" marT="532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CFFCC"/>
                    </a:solidFill>
                  </a:tcPr>
                </a:tc>
                <a:tc>
                  <a:txBody>
                    <a:bodyPr/>
                    <a:lstStyle/>
                    <a:p>
                      <a:pPr algn="ctr" fontAlgn="b"/>
                      <a:r>
                        <a:rPr lang="fr-FR" sz="500" b="1" i="0" u="none" strike="noStrike">
                          <a:effectLst/>
                          <a:latin typeface="Arial"/>
                        </a:rPr>
                        <a:t>BI</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FR" sz="600" b="0" i="0" u="none" strike="noStrike">
                          <a:effectLst/>
                          <a:latin typeface="Arial"/>
                        </a:rPr>
                        <a:t> </a:t>
                      </a:r>
                    </a:p>
                  </a:txBody>
                  <a:tcPr marL="5323" marR="5323" marT="53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CFFCC"/>
                    </a:solidFill>
                  </a:tcPr>
                </a:tc>
                <a:tc>
                  <a:txBody>
                    <a:bodyPr/>
                    <a:lstStyle/>
                    <a:p>
                      <a:pPr algn="l" fontAlgn="b"/>
                      <a:r>
                        <a:rPr lang="fr-FR" sz="600" b="0" i="0" u="none" strike="noStrike" dirty="0">
                          <a:effectLst/>
                          <a:latin typeface="Arial"/>
                        </a:rPr>
                        <a:t> </a:t>
                      </a:r>
                    </a:p>
                  </a:txBody>
                  <a:tcPr marL="5323" marR="5323" marT="532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882854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frais d’établissement</a:t>
            </a:r>
            <a:endParaRPr lang="fr-FR" dirty="0"/>
          </a:p>
        </p:txBody>
      </p:sp>
      <p:sp>
        <p:nvSpPr>
          <p:cNvPr id="3" name="Espace réservé du contenu 2"/>
          <p:cNvSpPr>
            <a:spLocks noGrp="1"/>
          </p:cNvSpPr>
          <p:nvPr>
            <p:ph sz="half" idx="1"/>
          </p:nvPr>
        </p:nvSpPr>
        <p:spPr/>
        <p:txBody>
          <a:bodyPr>
            <a:normAutofit lnSpcReduction="10000"/>
          </a:bodyPr>
          <a:lstStyle/>
          <a:p>
            <a:r>
              <a:rPr lang="fr-FR" dirty="0" smtClean="0"/>
              <a:t>Représentent des charges activées lors de la création de </a:t>
            </a:r>
            <a:r>
              <a:rPr lang="fr-FR" dirty="0" smtClean="0"/>
              <a:t>l’entreprise</a:t>
            </a:r>
          </a:p>
          <a:p>
            <a:r>
              <a:rPr lang="fr-FR" dirty="0" smtClean="0"/>
              <a:t>retranchés </a:t>
            </a:r>
            <a:r>
              <a:rPr lang="fr-FR" dirty="0"/>
              <a:t>de l’actif comptable et un montant équivalent est retranché des capitaux propres dans la mesure où il ne représente pas une créance.</a:t>
            </a:r>
          </a:p>
          <a:p>
            <a:endParaRPr lang="fr-FR" dirty="0"/>
          </a:p>
        </p:txBody>
      </p:sp>
      <p:sp>
        <p:nvSpPr>
          <p:cNvPr id="4" name="Espace réservé du contenu 3"/>
          <p:cNvSpPr>
            <a:spLocks noGrp="1"/>
          </p:cNvSpPr>
          <p:nvPr>
            <p:ph sz="half" idx="2"/>
          </p:nvPr>
        </p:nvSpPr>
        <p:spPr/>
        <p:txBody>
          <a:bodyPr>
            <a:normAutofit lnSpcReduction="10000"/>
          </a:bodyPr>
          <a:lstStyle/>
          <a:p>
            <a:endParaRPr lang="fr-FR" dirty="0"/>
          </a:p>
        </p:txBody>
      </p:sp>
    </p:spTree>
    <p:extLst>
      <p:ext uri="{BB962C8B-B14F-4D97-AF65-F5344CB8AC3E}">
        <p14:creationId xmlns:p14="http://schemas.microsoft.com/office/powerpoint/2010/main" val="5396211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recherche et développement</a:t>
            </a:r>
            <a:endParaRPr lang="fr-FR" dirty="0"/>
          </a:p>
        </p:txBody>
      </p:sp>
      <p:sp>
        <p:nvSpPr>
          <p:cNvPr id="3" name="Espace réservé du contenu 2"/>
          <p:cNvSpPr>
            <a:spLocks noGrp="1"/>
          </p:cNvSpPr>
          <p:nvPr>
            <p:ph sz="half" idx="1"/>
          </p:nvPr>
        </p:nvSpPr>
        <p:spPr/>
        <p:txBody>
          <a:bodyPr>
            <a:normAutofit fontScale="92500" lnSpcReduction="20000"/>
          </a:bodyPr>
          <a:lstStyle/>
          <a:p>
            <a:r>
              <a:rPr lang="fr-FR" dirty="0" smtClean="0"/>
              <a:t>Les dépenses de recherche et développement sont habituellement enregistrées dans les charges de l’exercice. Exceptionnellement, ces frais peuvent être immobilisés lorsque les projets sont nettement individualisés. Ils doivent être amortis dans un délai maximum de cinq ans.</a:t>
            </a:r>
            <a:endParaRPr lang="fr-FR" dirty="0"/>
          </a:p>
        </p:txBody>
      </p:sp>
      <p:sp>
        <p:nvSpPr>
          <p:cNvPr id="4" name="Espace réservé du contenu 3"/>
          <p:cNvSpPr>
            <a:spLocks noGrp="1"/>
          </p:cNvSpPr>
          <p:nvPr>
            <p:ph sz="half" idx="2"/>
          </p:nvPr>
        </p:nvSpPr>
        <p:spPr/>
        <p:txBody>
          <a:bodyPr>
            <a:normAutofit fontScale="92500" lnSpcReduction="20000"/>
          </a:bodyPr>
          <a:lstStyle/>
          <a:p>
            <a:r>
              <a:rPr lang="fr-FR" dirty="0" smtClean="0"/>
              <a:t>Ils peuvent en principe être considérés comme des actifs </a:t>
            </a:r>
            <a:r>
              <a:rPr lang="fr-FR" dirty="0"/>
              <a:t>sans valeurs et </a:t>
            </a:r>
            <a:r>
              <a:rPr lang="fr-FR" dirty="0" smtClean="0"/>
              <a:t>retranchés </a:t>
            </a:r>
            <a:r>
              <a:rPr lang="fr-FR" dirty="0"/>
              <a:t>de l’actif comptable et un montant équivalent est retranché des capitaux propres dans la mesure où il ne représente pas une créance.</a:t>
            </a:r>
          </a:p>
          <a:p>
            <a:endParaRPr lang="fr-FR" dirty="0"/>
          </a:p>
        </p:txBody>
      </p:sp>
    </p:spTree>
    <p:extLst>
      <p:ext uri="{BB962C8B-B14F-4D97-AF65-F5344CB8AC3E}">
        <p14:creationId xmlns:p14="http://schemas.microsoft.com/office/powerpoint/2010/main" val="27019268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primes de remboursement des obligations</a:t>
            </a:r>
            <a:endParaRPr lang="fr-FR" dirty="0"/>
          </a:p>
        </p:txBody>
      </p:sp>
      <p:sp>
        <p:nvSpPr>
          <p:cNvPr id="3" name="Espace réservé du contenu 2"/>
          <p:cNvSpPr>
            <a:spLocks noGrp="1"/>
          </p:cNvSpPr>
          <p:nvPr>
            <p:ph sz="half" idx="1"/>
          </p:nvPr>
        </p:nvSpPr>
        <p:spPr/>
        <p:txBody>
          <a:bodyPr/>
          <a:lstStyle/>
          <a:p>
            <a:r>
              <a:rPr lang="fr-FR" dirty="0" smtClean="0"/>
              <a:t>Ligne CM</a:t>
            </a:r>
          </a:p>
          <a:p>
            <a:r>
              <a:rPr lang="fr-FR" dirty="0" smtClean="0"/>
              <a:t>Correspondent à la différence entre les sommes versées par les souscripteurs à l’émission et les montants qui seront remboursés à l’échéance. </a:t>
            </a:r>
            <a:endParaRPr lang="fr-FR" dirty="0"/>
          </a:p>
        </p:txBody>
      </p:sp>
      <p:sp>
        <p:nvSpPr>
          <p:cNvPr id="4" name="Espace réservé du contenu 3"/>
          <p:cNvSpPr>
            <a:spLocks noGrp="1"/>
          </p:cNvSpPr>
          <p:nvPr>
            <p:ph sz="half" idx="2"/>
          </p:nvPr>
        </p:nvSpPr>
        <p:spPr/>
        <p:txBody>
          <a:bodyPr/>
          <a:lstStyle/>
          <a:p>
            <a:r>
              <a:rPr lang="fr-FR" dirty="0" smtClean="0"/>
              <a:t>Elles constituent des actifs fictifs et sont considérées comme des non-valeurs.</a:t>
            </a:r>
            <a:endParaRPr lang="fr-FR" dirty="0"/>
          </a:p>
        </p:txBody>
      </p:sp>
    </p:spTree>
    <p:extLst>
      <p:ext uri="{BB962C8B-B14F-4D97-AF65-F5344CB8AC3E}">
        <p14:creationId xmlns:p14="http://schemas.microsoft.com/office/powerpoint/2010/main" val="25487609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écarts de conversion d’actif</a:t>
            </a:r>
            <a:endParaRPr lang="fr-FR" dirty="0"/>
          </a:p>
        </p:txBody>
      </p:sp>
      <p:sp>
        <p:nvSpPr>
          <p:cNvPr id="3" name="Espace réservé du contenu 2"/>
          <p:cNvSpPr>
            <a:spLocks noGrp="1"/>
          </p:cNvSpPr>
          <p:nvPr>
            <p:ph sz="half" idx="1"/>
          </p:nvPr>
        </p:nvSpPr>
        <p:spPr/>
        <p:txBody>
          <a:bodyPr>
            <a:normAutofit fontScale="85000" lnSpcReduction="10000"/>
          </a:bodyPr>
          <a:lstStyle/>
          <a:p>
            <a:r>
              <a:rPr lang="fr-FR" dirty="0" smtClean="0"/>
              <a:t>Les créances et dettes en monnaie étrangère sont converties et comptabilisées en euros sur la base du cours de change à la clôture de l’exercice. Les pertes latentes résultant de ces cours de change sont inscrites à ce compte et leur prise en compte dans le résultat par la constitutio</a:t>
            </a:r>
            <a:r>
              <a:rPr lang="fr-FR" dirty="0" smtClean="0"/>
              <a:t>n d’une provision pour risque.</a:t>
            </a:r>
            <a:endParaRPr lang="fr-FR" dirty="0"/>
          </a:p>
        </p:txBody>
      </p:sp>
      <p:sp>
        <p:nvSpPr>
          <p:cNvPr id="4" name="Espace réservé du contenu 3"/>
          <p:cNvSpPr>
            <a:spLocks noGrp="1"/>
          </p:cNvSpPr>
          <p:nvPr>
            <p:ph sz="half" idx="2"/>
          </p:nvPr>
        </p:nvSpPr>
        <p:spPr/>
        <p:txBody>
          <a:bodyPr>
            <a:normAutofit fontScale="85000" lnSpcReduction="10000"/>
          </a:bodyPr>
          <a:lstStyle/>
          <a:p>
            <a:r>
              <a:rPr lang="fr-FR" dirty="0" smtClean="0"/>
              <a:t>Ces écarts s’analysent comme des non-valeurs</a:t>
            </a:r>
            <a:endParaRPr lang="fr-FR" dirty="0"/>
          </a:p>
        </p:txBody>
      </p:sp>
    </p:spTree>
    <p:extLst>
      <p:ext uri="{BB962C8B-B14F-4D97-AF65-F5344CB8AC3E}">
        <p14:creationId xmlns:p14="http://schemas.microsoft.com/office/powerpoint/2010/main" val="348378251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TotalTime>
  <Words>1203</Words>
  <Application>Microsoft Office PowerPoint</Application>
  <PresentationFormat>Affichage à l'écran (4:3)</PresentationFormat>
  <Paragraphs>248</Paragraphs>
  <Slides>27</Slides>
  <Notes>0</Notes>
  <HiddenSlides>0</HiddenSlides>
  <MMClips>0</MMClips>
  <ScaleCrop>false</ScaleCrop>
  <HeadingPairs>
    <vt:vector size="4" baseType="variant">
      <vt:variant>
        <vt:lpstr>Thème</vt:lpstr>
      </vt:variant>
      <vt:variant>
        <vt:i4>1</vt:i4>
      </vt:variant>
      <vt:variant>
        <vt:lpstr>Titres des diapositives</vt:lpstr>
      </vt:variant>
      <vt:variant>
        <vt:i4>27</vt:i4>
      </vt:variant>
    </vt:vector>
  </HeadingPairs>
  <TitlesOfParts>
    <vt:vector size="28" baseType="lpstr">
      <vt:lpstr>Thème Office</vt:lpstr>
      <vt:lpstr>Analyse Financière Approfondie</vt:lpstr>
      <vt:lpstr>Des documents comptables aux documents financiers</vt:lpstr>
      <vt:lpstr>Les retraitements du bilan</vt:lpstr>
      <vt:lpstr>Les retraitements du bilan : la suppression des non-valeurs</vt:lpstr>
      <vt:lpstr>Le capital souscrit non appelé</vt:lpstr>
      <vt:lpstr>Les frais d’établissement</vt:lpstr>
      <vt:lpstr>La recherche et développement</vt:lpstr>
      <vt:lpstr>Les primes de remboursement des obligations</vt:lpstr>
      <vt:lpstr>Les écarts de conversion d’actif</vt:lpstr>
      <vt:lpstr>Les charges à répartir sur plusieurs exercices</vt:lpstr>
      <vt:lpstr> Les impôts différés</vt:lpstr>
      <vt:lpstr>Les retraitements du bilan : la réintégration d’éléments hors bilan</vt:lpstr>
      <vt:lpstr>Les effets escomptés non-échus</vt:lpstr>
      <vt:lpstr>Les opérations de crédit-bail</vt:lpstr>
      <vt:lpstr>Les retraitements du bilan : la reclassement et ventilation de postes</vt:lpstr>
      <vt:lpstr>Les goodwills</vt:lpstr>
      <vt:lpstr>Les charges constatées d’avance </vt:lpstr>
      <vt:lpstr>Le solde des impôts différés</vt:lpstr>
      <vt:lpstr>Les retraitements du bilan : L’affectation du résultat</vt:lpstr>
      <vt:lpstr>Le bilan financier « customisé »</vt:lpstr>
      <vt:lpstr>Exemple : le Kit financier « Vernimmen »</vt:lpstr>
      <vt:lpstr>Exemple : le Kit financier « Vernimmen »</vt:lpstr>
      <vt:lpstr>Exemple : le Kit financier « Vernimmen »</vt:lpstr>
      <vt:lpstr>Exemple le kit financier « Budding broker »</vt:lpstr>
      <vt:lpstr>Exemple le kit financier « Budding broker »</vt:lpstr>
      <vt:lpstr>Exemple le kit financier « Budding broker »</vt:lpstr>
      <vt:lpstr>Retraitements selon le référentiel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Analyse Financière Approfondie</dc:title>
  <dc:creator>koehl</dc:creator>
  <cp:lastModifiedBy>koehl</cp:lastModifiedBy>
  <cp:revision>19</cp:revision>
  <dcterms:created xsi:type="dcterms:W3CDTF">2013-01-05T11:02:38Z</dcterms:created>
  <dcterms:modified xsi:type="dcterms:W3CDTF">2013-01-09T16:17:41Z</dcterms:modified>
</cp:coreProperties>
</file>