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541" r:id="rId3"/>
    <p:sldId id="543" r:id="rId4"/>
    <p:sldId id="545" r:id="rId5"/>
    <p:sldId id="546" r:id="rId6"/>
    <p:sldId id="547" r:id="rId7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BURLOT-FERRE Nadine" initials="BN" lastIdx="22" clrIdx="0"/>
  <p:cmAuthor id="4" name="MICHEL Pierre" initials="MP" lastIdx="1" clrIdx="1">
    <p:extLst>
      <p:ext uri="{19B8F6BF-5375-455C-9EA6-DF929625EA0E}">
        <p15:presenceInfo xmlns:p15="http://schemas.microsoft.com/office/powerpoint/2012/main" userId="S::pierre.michel@ifpen.fr::5a50c1e7-1be8-488d-bf42-64b6b32148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2"/>
    <a:srgbClr val="FFB980"/>
    <a:srgbClr val="5AB1EF"/>
    <a:srgbClr val="B6A2DE"/>
    <a:srgbClr val="2EC7C9"/>
    <a:srgbClr val="F18B28"/>
    <a:srgbClr val="93C9AC"/>
    <a:srgbClr val="BDD7EE"/>
    <a:srgbClr val="5B9BD5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90" autoAdjust="0"/>
    <p:restoredTop sz="95238" autoAdjust="0"/>
  </p:normalViewPr>
  <p:slideViewPr>
    <p:cSldViewPr snapToGrid="0">
      <p:cViewPr varScale="1">
        <p:scale>
          <a:sx n="122" d="100"/>
          <a:sy n="122" d="100"/>
        </p:scale>
        <p:origin x="1056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657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120" y="-72"/>
      </p:cViewPr>
      <p:guideLst>
        <p:guide orient="horz" pos="310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448F7-0272-4D0F-BA66-D65B303392B9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2AA12-A6FE-4C91-A074-2765A7ABF2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507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16448-2BDC-44AE-BD3D-055F68DCCA9A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B2A8F-DB5F-40B4-8722-A16259517A6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3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B2A8F-DB5F-40B4-8722-A16259517A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3286" y="2394857"/>
            <a:ext cx="8370434" cy="2155372"/>
          </a:xfrm>
          <a:prstGeom prst="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0"/>
          </p:nvPr>
        </p:nvSpPr>
        <p:spPr>
          <a:xfrm>
            <a:off x="8635471" y="127000"/>
            <a:ext cx="3429529" cy="4424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Espace réservé pour une image  16"/>
          <p:cNvSpPr>
            <a:spLocks noGrp="1"/>
          </p:cNvSpPr>
          <p:nvPr>
            <p:ph type="pic" sz="quarter" idx="11"/>
          </p:nvPr>
        </p:nvSpPr>
        <p:spPr>
          <a:xfrm>
            <a:off x="163286" y="127001"/>
            <a:ext cx="8370434" cy="2167707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Espace réservé pour une image  18"/>
          <p:cNvSpPr>
            <a:spLocks noGrp="1"/>
          </p:cNvSpPr>
          <p:nvPr>
            <p:ph type="pic" sz="quarter" idx="12"/>
          </p:nvPr>
        </p:nvSpPr>
        <p:spPr>
          <a:xfrm>
            <a:off x="163287" y="4651375"/>
            <a:ext cx="3684134" cy="20812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Espace réservé pour une image  20"/>
          <p:cNvSpPr>
            <a:spLocks noGrp="1"/>
          </p:cNvSpPr>
          <p:nvPr>
            <p:ph type="pic" sz="quarter" idx="13"/>
          </p:nvPr>
        </p:nvSpPr>
        <p:spPr>
          <a:xfrm>
            <a:off x="3962400" y="4651375"/>
            <a:ext cx="4571320" cy="208121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420133" y="3056944"/>
            <a:ext cx="7802311" cy="483967"/>
          </a:xfrm>
        </p:spPr>
        <p:txBody>
          <a:bodyPr/>
          <a:lstStyle>
            <a:lvl1pPr marL="0" indent="0">
              <a:buNone/>
              <a:defRPr b="0" cap="all" baseline="0">
                <a:solidFill>
                  <a:srgbClr val="006AB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/ 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5" hasCustomPrompt="1"/>
          </p:nvPr>
        </p:nvSpPr>
        <p:spPr>
          <a:xfrm>
            <a:off x="420134" y="3547084"/>
            <a:ext cx="7802310" cy="546100"/>
          </a:xfrm>
        </p:spPr>
        <p:txBody>
          <a:bodyPr>
            <a:normAutofit/>
          </a:bodyPr>
          <a:lstStyle>
            <a:lvl1pPr marL="0" indent="0">
              <a:buNone/>
              <a:defRPr sz="2400" cap="all" baseline="0">
                <a:solidFill>
                  <a:srgbClr val="006AB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SOUS-TITRE / SUB-TITLE</a:t>
            </a:r>
          </a:p>
        </p:txBody>
      </p:sp>
    </p:spTree>
    <p:extLst>
      <p:ext uri="{BB962C8B-B14F-4D97-AF65-F5344CB8AC3E}">
        <p14:creationId xmlns:p14="http://schemas.microsoft.com/office/powerpoint/2010/main" val="326381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58851" y="1628776"/>
            <a:ext cx="5035549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1" y="1628776"/>
            <a:ext cx="5035551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xfrm>
            <a:off x="1" y="6605588"/>
            <a:ext cx="336551" cy="2524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4DBC31-DE6F-4F98-9056-476E1BB8D8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12037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sans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918721"/>
            <a:ext cx="12192000" cy="483967"/>
          </a:xfrm>
        </p:spPr>
        <p:txBody>
          <a:bodyPr/>
          <a:lstStyle>
            <a:lvl1pPr marL="0" indent="0" algn="ctr">
              <a:buNone/>
              <a:defRPr b="0" cap="all" baseline="0">
                <a:solidFill>
                  <a:srgbClr val="006AB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/ 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612712"/>
            <a:ext cx="12192000" cy="352705"/>
          </a:xfrm>
        </p:spPr>
        <p:txBody>
          <a:bodyPr>
            <a:noAutofit/>
          </a:bodyPr>
          <a:lstStyle>
            <a:lvl1pPr marL="0" indent="0" algn="ctr">
              <a:buNone/>
              <a:defRPr sz="2400" cap="all" baseline="0">
                <a:solidFill>
                  <a:srgbClr val="006AB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SOUS-TITRE / SUB-TITLE</a:t>
            </a:r>
          </a:p>
        </p:txBody>
      </p:sp>
    </p:spTree>
    <p:extLst>
      <p:ext uri="{BB962C8B-B14F-4D97-AF65-F5344CB8AC3E}">
        <p14:creationId xmlns:p14="http://schemas.microsoft.com/office/powerpoint/2010/main" val="35751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199" y="415928"/>
            <a:ext cx="8277225" cy="514203"/>
          </a:xfrm>
        </p:spPr>
        <p:txBody>
          <a:bodyPr>
            <a:noAutofit/>
          </a:bodyPr>
          <a:lstStyle>
            <a:lvl1pPr>
              <a:defRPr sz="2200" b="0" cap="all" baseline="0">
                <a:solidFill>
                  <a:srgbClr val="0070C0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PLAN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50860" y="0"/>
            <a:ext cx="111140" cy="790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838200" y="1317600"/>
            <a:ext cx="10515600" cy="4860000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200">
                <a:solidFill>
                  <a:srgbClr val="0070C0"/>
                </a:solidFill>
                <a:latin typeface="Calibri" panose="020F050202020403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000">
                <a:solidFill>
                  <a:srgbClr val="0070C0"/>
                </a:solidFill>
                <a:latin typeface="Calibri" panose="020F050202020403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solidFill>
                  <a:srgbClr val="0070C0"/>
                </a:solidFill>
                <a:latin typeface="Calibri" panose="020F050202020403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600">
                <a:solidFill>
                  <a:srgbClr val="0070C0"/>
                </a:solidFill>
                <a:latin typeface="Calibri" panose="020F050202020403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solidFill>
                  <a:srgbClr val="0070C0"/>
                </a:solidFill>
                <a:latin typeface="Roboto Light" panose="02000000000000000000" pitchFamily="2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55821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198" y="415928"/>
            <a:ext cx="10515600" cy="514203"/>
          </a:xfrm>
        </p:spPr>
        <p:txBody>
          <a:bodyPr>
            <a:noAutofit/>
          </a:bodyPr>
          <a:lstStyle>
            <a:lvl1pPr>
              <a:defRPr sz="2200" b="0" cap="all" baseline="0">
                <a:solidFill>
                  <a:srgbClr val="0070C0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ENTREZ LE TITRE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50860" y="0"/>
            <a:ext cx="111140" cy="790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838200" y="1317600"/>
            <a:ext cx="10515600" cy="4860000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200">
                <a:solidFill>
                  <a:srgbClr val="0070C0"/>
                </a:solidFill>
                <a:latin typeface="Calibri" panose="020F050202020403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000">
                <a:solidFill>
                  <a:srgbClr val="0070C0"/>
                </a:solidFill>
                <a:latin typeface="Calibri" panose="020F050202020403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solidFill>
                  <a:srgbClr val="0070C0"/>
                </a:solidFill>
                <a:latin typeface="Calibri" panose="020F050202020403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600">
                <a:solidFill>
                  <a:srgbClr val="0070C0"/>
                </a:solidFill>
                <a:latin typeface="Calibri" panose="020F050202020403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solidFill>
                  <a:srgbClr val="0070C0"/>
                </a:solidFill>
                <a:latin typeface="Roboto Light" panose="02000000000000000000" pitchFamily="2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612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bilité_Niveau 2 e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199" y="415928"/>
            <a:ext cx="8277225" cy="514203"/>
          </a:xfrm>
        </p:spPr>
        <p:txBody>
          <a:bodyPr>
            <a:noAutofit/>
          </a:bodyPr>
          <a:lstStyle>
            <a:lvl1pPr>
              <a:defRPr sz="2200" b="0" cap="all" baseline="0">
                <a:solidFill>
                  <a:srgbClr val="0070C0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ENTREZ LE TITRE</a:t>
            </a:r>
            <a:endParaRPr lang="en-US" dirty="0"/>
          </a:p>
        </p:txBody>
      </p:sp>
      <p:sp>
        <p:nvSpPr>
          <p:cNvPr id="23" name="ZoneTexte 22"/>
          <p:cNvSpPr txBox="1"/>
          <p:nvPr userDrawn="1"/>
        </p:nvSpPr>
        <p:spPr>
          <a:xfrm>
            <a:off x="9372600" y="378142"/>
            <a:ext cx="2819400" cy="600164"/>
          </a:xfrm>
          <a:prstGeom prst="rect">
            <a:avLst/>
          </a:prstGeom>
          <a:solidFill>
            <a:srgbClr val="80197F"/>
          </a:solidFill>
        </p:spPr>
        <p:txBody>
          <a:bodyPr wrap="square" rtlCol="0" anchor="ctr">
            <a:spAutoFit/>
          </a:bodyPr>
          <a:lstStyle/>
          <a:p>
            <a:pPr lvl="0" algn="ctr"/>
            <a:endParaRPr lang="fr-FR" sz="11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ctr"/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S U S T A I N A B L E    M O B I L I T Y</a:t>
            </a:r>
          </a:p>
          <a:p>
            <a:pPr lvl="0" algn="ctr"/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50860" y="0"/>
            <a:ext cx="111140" cy="790575"/>
          </a:xfrm>
          <a:prstGeom prst="rect">
            <a:avLst/>
          </a:prstGeom>
          <a:solidFill>
            <a:srgbClr val="801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200">
                <a:solidFill>
                  <a:srgbClr val="006AB2"/>
                </a:solidFill>
                <a:latin typeface="Calibri" panose="020F050202020403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000">
                <a:solidFill>
                  <a:srgbClr val="006AB2"/>
                </a:solidFill>
                <a:latin typeface="Calibri" panose="020F050202020403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solidFill>
                  <a:srgbClr val="006AB2"/>
                </a:solidFill>
                <a:latin typeface="Calibri" panose="020F050202020403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600">
                <a:solidFill>
                  <a:srgbClr val="006AB2"/>
                </a:solidFill>
                <a:latin typeface="Calibri" panose="020F050202020403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400">
                <a:solidFill>
                  <a:srgbClr val="006AB2"/>
                </a:solidFill>
                <a:latin typeface="Roboto Light" panose="02000000000000000000" pitchFamily="2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120073" y="6448529"/>
            <a:ext cx="58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08D8DBD-5801-4371-A777-4C8C663B653C}" type="slidenum">
              <a:rPr lang="fr-FR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‹N°›</a:t>
            </a:fld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30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iveau 2 e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199" y="415928"/>
            <a:ext cx="8277225" cy="514203"/>
          </a:xfrm>
        </p:spPr>
        <p:txBody>
          <a:bodyPr>
            <a:noAutofit/>
          </a:bodyPr>
          <a:lstStyle>
            <a:lvl1pPr>
              <a:defRPr sz="2200" b="0" cap="all" baseline="0">
                <a:solidFill>
                  <a:srgbClr val="0070C0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ENTREZ LE TITRE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9372600" y="426897"/>
            <a:ext cx="2819400" cy="548428"/>
          </a:xfrm>
          <a:prstGeom prst="rect">
            <a:avLst/>
          </a:prstGeom>
          <a:solidFill>
            <a:srgbClr val="8AB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AB3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ZoneTexte 22"/>
          <p:cNvSpPr txBox="1"/>
          <p:nvPr userDrawn="1"/>
        </p:nvSpPr>
        <p:spPr>
          <a:xfrm>
            <a:off x="9372600" y="401029"/>
            <a:ext cx="2819400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endParaRPr lang="fr-FR" sz="11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ctr"/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N E W    E N E R G I E S</a:t>
            </a:r>
          </a:p>
          <a:p>
            <a:pPr lvl="0" algn="ctr"/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50860" y="0"/>
            <a:ext cx="111140" cy="790575"/>
          </a:xfrm>
          <a:prstGeom prst="rect">
            <a:avLst/>
          </a:prstGeom>
          <a:solidFill>
            <a:srgbClr val="8AB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200">
                <a:solidFill>
                  <a:srgbClr val="006AB2"/>
                </a:solidFill>
                <a:latin typeface="Calibri" panose="020F050202020403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000">
                <a:solidFill>
                  <a:srgbClr val="006AB2"/>
                </a:solidFill>
                <a:latin typeface="Calibri" panose="020F050202020403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solidFill>
                  <a:srgbClr val="006AB2"/>
                </a:solidFill>
                <a:latin typeface="Calibri" panose="020F050202020403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600">
                <a:solidFill>
                  <a:srgbClr val="006AB2"/>
                </a:solidFill>
                <a:latin typeface="Calibri" panose="020F050202020403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400">
                <a:solidFill>
                  <a:srgbClr val="006AB2"/>
                </a:solidFill>
                <a:latin typeface="Roboto Light" panose="02000000000000000000" pitchFamily="2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120073" y="6448529"/>
            <a:ext cx="58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08D8DBD-5801-4371-A777-4C8C663B653C}" type="slidenum">
              <a:rPr lang="fr-FR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‹N°›</a:t>
            </a:fld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03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ydrocarbures_Niveau 2 e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199" y="415928"/>
            <a:ext cx="8277225" cy="514203"/>
          </a:xfrm>
        </p:spPr>
        <p:txBody>
          <a:bodyPr>
            <a:noAutofit/>
          </a:bodyPr>
          <a:lstStyle>
            <a:lvl1pPr>
              <a:defRPr sz="2200" b="0" cap="all" baseline="0">
                <a:solidFill>
                  <a:srgbClr val="0070C0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ENTREZ LE TITRE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50860" y="0"/>
            <a:ext cx="111140" cy="790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/>
          <p:cNvSpPr txBox="1"/>
          <p:nvPr userDrawn="1"/>
        </p:nvSpPr>
        <p:spPr>
          <a:xfrm>
            <a:off x="9372600" y="316391"/>
            <a:ext cx="2819400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 algn="ctr"/>
            <a:endParaRPr lang="fr-FR" sz="11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ctr"/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R</a:t>
            </a:r>
            <a:r>
              <a:rPr lang="fr-FR" sz="1100" baseline="0" dirty="0">
                <a:solidFill>
                  <a:schemeClr val="bg1"/>
                </a:solidFill>
                <a:latin typeface="Arial" panose="020B0604020202020204" pitchFamily="34" charset="0"/>
              </a:rPr>
              <a:t> E S P O N S I B L E</a:t>
            </a:r>
            <a:b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O I L   A N D   G A S</a:t>
            </a:r>
          </a:p>
          <a:p>
            <a:pPr lvl="0" algn="ctr"/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200">
                <a:solidFill>
                  <a:srgbClr val="006AB2"/>
                </a:solidFill>
                <a:latin typeface="Calibri" panose="020F050202020403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000">
                <a:solidFill>
                  <a:srgbClr val="006AB2"/>
                </a:solidFill>
                <a:latin typeface="Calibri" panose="020F0502020204030204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solidFill>
                  <a:srgbClr val="006AB2"/>
                </a:solidFill>
                <a:latin typeface="Calibri" panose="020F0502020204030204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600">
                <a:solidFill>
                  <a:srgbClr val="006AB2"/>
                </a:solidFill>
                <a:latin typeface="Calibri" panose="020F0502020204030204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400">
                <a:solidFill>
                  <a:srgbClr val="006AB2"/>
                </a:solidFill>
                <a:latin typeface="Roboto Light" panose="02000000000000000000" pitchFamily="2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120073" y="6448529"/>
            <a:ext cx="58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08D8DBD-5801-4371-A777-4C8C663B653C}" type="slidenum">
              <a:rPr lang="fr-FR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‹N°›</a:t>
            </a:fld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3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fin V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559" y="5970317"/>
            <a:ext cx="1319740" cy="56571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981" y="3188255"/>
            <a:ext cx="3864429" cy="916706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6949703" y="3439618"/>
            <a:ext cx="4367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AB2"/>
                </a:solidFill>
                <a:latin typeface="Calibri" panose="020F0502020204030204" pitchFamily="34" charset="0"/>
              </a:rPr>
              <a:t>www.ifpenergiesnouvelles.fr</a:t>
            </a:r>
          </a:p>
        </p:txBody>
      </p:sp>
      <p:sp>
        <p:nvSpPr>
          <p:cNvPr id="10" name="ZoneTexte 9"/>
          <p:cNvSpPr txBox="1"/>
          <p:nvPr userDrawn="1"/>
        </p:nvSpPr>
        <p:spPr>
          <a:xfrm>
            <a:off x="6949704" y="3937540"/>
            <a:ext cx="27079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AB2"/>
                </a:solidFill>
                <a:latin typeface="Calibri" panose="020F0502020204030204" pitchFamily="34" charset="0"/>
              </a:rPr>
              <a:t>@</a:t>
            </a:r>
            <a:r>
              <a:rPr lang="en-US" sz="2200" dirty="0" err="1">
                <a:solidFill>
                  <a:srgbClr val="006AB2"/>
                </a:solidFill>
                <a:latin typeface="Calibri" panose="020F0502020204030204" pitchFamily="34" charset="0"/>
              </a:rPr>
              <a:t>IFPENinnovation</a:t>
            </a:r>
            <a:endParaRPr lang="en-US" sz="2200" dirty="0">
              <a:solidFill>
                <a:srgbClr val="006AB2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231" y="4005424"/>
            <a:ext cx="264342" cy="26434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99" y="3496917"/>
            <a:ext cx="272151" cy="272151"/>
          </a:xfrm>
          <a:prstGeom prst="rect">
            <a:avLst/>
          </a:prstGeom>
        </p:spPr>
      </p:pic>
      <p:sp>
        <p:nvSpPr>
          <p:cNvPr id="15" name="ZoneTexte 14"/>
          <p:cNvSpPr txBox="1"/>
          <p:nvPr userDrawn="1"/>
        </p:nvSpPr>
        <p:spPr>
          <a:xfrm>
            <a:off x="6597450" y="2871294"/>
            <a:ext cx="3317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AB2"/>
                </a:solidFill>
                <a:latin typeface="Calibri" panose="020F0502020204030204" pitchFamily="34" charset="0"/>
              </a:rPr>
              <a:t>Retrouvez-nous sur :</a:t>
            </a:r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6094430" y="2404569"/>
            <a:ext cx="0" cy="2404497"/>
          </a:xfrm>
          <a:prstGeom prst="line">
            <a:avLst/>
          </a:prstGeom>
          <a:ln w="12700">
            <a:solidFill>
              <a:srgbClr val="006AB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 userDrawn="1"/>
        </p:nvSpPr>
        <p:spPr>
          <a:xfrm>
            <a:off x="120073" y="6448529"/>
            <a:ext cx="58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08D8DBD-5801-4371-A777-4C8C663B653C}" type="slidenum">
              <a:rPr lang="fr-FR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‹N°›</a:t>
            </a:fld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2" name="Espace réservé du pied de page 4"/>
          <p:cNvSpPr txBox="1">
            <a:spLocks/>
          </p:cNvSpPr>
          <p:nvPr userDrawn="1"/>
        </p:nvSpPr>
        <p:spPr>
          <a:xfrm>
            <a:off x="526910" y="6548985"/>
            <a:ext cx="9185815" cy="184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Roboto Light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>
                <a:solidFill>
                  <a:srgbClr val="0070C0"/>
                </a:solidFill>
                <a:latin typeface="Calibri" panose="020F0502020204030204" pitchFamily="34" charset="0"/>
              </a:rPr>
              <a:t>|   </a:t>
            </a:r>
            <a:r>
              <a:rPr lang="fr-FR" sz="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fr-FR" sz="800" kern="1500" spc="200" baseline="0" dirty="0">
                <a:solidFill>
                  <a:srgbClr val="006AB2"/>
                </a:solidFill>
                <a:latin typeface="Calibri" panose="020F0502020204030204" pitchFamily="34" charset="0"/>
              </a:rPr>
              <a:t>© 2016 IFPEN</a:t>
            </a:r>
            <a:endParaRPr lang="en-US" sz="800" kern="1500" spc="200" baseline="0" dirty="0">
              <a:solidFill>
                <a:srgbClr val="006AB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8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fin 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559" y="5970317"/>
            <a:ext cx="1319740" cy="565717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6949703" y="3439618"/>
            <a:ext cx="4367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AB2"/>
                </a:solidFill>
                <a:latin typeface="Calibri" panose="020F0502020204030204" pitchFamily="34" charset="0"/>
              </a:rPr>
              <a:t>www.ifpenergiesnouvelles.com</a:t>
            </a:r>
          </a:p>
        </p:txBody>
      </p:sp>
      <p:sp>
        <p:nvSpPr>
          <p:cNvPr id="10" name="ZoneTexte 9"/>
          <p:cNvSpPr txBox="1"/>
          <p:nvPr userDrawn="1"/>
        </p:nvSpPr>
        <p:spPr>
          <a:xfrm>
            <a:off x="6949704" y="3937540"/>
            <a:ext cx="27079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AB2"/>
                </a:solidFill>
                <a:latin typeface="Calibri" panose="020F0502020204030204" pitchFamily="34" charset="0"/>
              </a:rPr>
              <a:t>@</a:t>
            </a:r>
            <a:r>
              <a:rPr lang="en-US" sz="2200" dirty="0" err="1">
                <a:solidFill>
                  <a:srgbClr val="006AB2"/>
                </a:solidFill>
                <a:latin typeface="Calibri" panose="020F0502020204030204" pitchFamily="34" charset="0"/>
              </a:rPr>
              <a:t>IFPENinnovation</a:t>
            </a:r>
            <a:endParaRPr lang="en-US" sz="2200" dirty="0">
              <a:solidFill>
                <a:srgbClr val="006AB2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231" y="4005424"/>
            <a:ext cx="264342" cy="26434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99" y="3496917"/>
            <a:ext cx="272151" cy="272151"/>
          </a:xfrm>
          <a:prstGeom prst="rect">
            <a:avLst/>
          </a:prstGeom>
        </p:spPr>
      </p:pic>
      <p:sp>
        <p:nvSpPr>
          <p:cNvPr id="15" name="ZoneTexte 14"/>
          <p:cNvSpPr txBox="1"/>
          <p:nvPr userDrawn="1"/>
        </p:nvSpPr>
        <p:spPr>
          <a:xfrm>
            <a:off x="6597450" y="2871294"/>
            <a:ext cx="24703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6AB2"/>
                </a:solidFill>
                <a:latin typeface="Calibri" panose="020F0502020204030204" pitchFamily="34" charset="0"/>
              </a:rPr>
              <a:t>Find us on:</a:t>
            </a:r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6094430" y="2404569"/>
            <a:ext cx="0" cy="2404497"/>
          </a:xfrm>
          <a:prstGeom prst="line">
            <a:avLst/>
          </a:prstGeom>
          <a:ln w="12700">
            <a:solidFill>
              <a:srgbClr val="006AB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0" descr="IFP_CMJN_SIGN_SEUL_UK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205" y="3256306"/>
            <a:ext cx="4059369" cy="8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 userDrawn="1"/>
        </p:nvSpPr>
        <p:spPr>
          <a:xfrm>
            <a:off x="120073" y="6448529"/>
            <a:ext cx="58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08D8DBD-5801-4371-A777-4C8C663B653C}" type="slidenum">
              <a:rPr lang="fr-FR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‹N°›</a:t>
            </a:fld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Espace réservé du pied de page 4"/>
          <p:cNvSpPr txBox="1">
            <a:spLocks/>
          </p:cNvSpPr>
          <p:nvPr userDrawn="1"/>
        </p:nvSpPr>
        <p:spPr>
          <a:xfrm>
            <a:off x="526910" y="6548985"/>
            <a:ext cx="9185815" cy="184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Roboto Light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>
                <a:solidFill>
                  <a:srgbClr val="0070C0"/>
                </a:solidFill>
                <a:latin typeface="Calibri" panose="020F0502020204030204" pitchFamily="34" charset="0"/>
              </a:rPr>
              <a:t>|   </a:t>
            </a:r>
            <a:r>
              <a:rPr lang="fr-FR" sz="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fr-FR" sz="800" kern="1500" spc="200" baseline="0" dirty="0">
                <a:solidFill>
                  <a:srgbClr val="006AB2"/>
                </a:solidFill>
                <a:latin typeface="Calibri" panose="020F0502020204030204" pitchFamily="34" charset="0"/>
              </a:rPr>
              <a:t>© 2016 IFPEN</a:t>
            </a:r>
            <a:endParaRPr lang="en-US" sz="800" kern="1500" spc="200" baseline="0" dirty="0">
              <a:solidFill>
                <a:srgbClr val="006AB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13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0426" y="6319028"/>
            <a:ext cx="32937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oneTexte 5"/>
          <p:cNvSpPr txBox="1"/>
          <p:nvPr userDrawn="1"/>
        </p:nvSpPr>
        <p:spPr>
          <a:xfrm>
            <a:off x="120073" y="6448529"/>
            <a:ext cx="586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08D8DBD-5801-4371-A777-4C8C663B653C}" type="slidenum">
              <a:rPr lang="fr-FR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‹N°›</a:t>
            </a:fld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17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4192" r:id="rId2"/>
    <p:sldLayoutId id="2147484216" r:id="rId3"/>
    <p:sldLayoutId id="2147484195" r:id="rId4"/>
    <p:sldLayoutId id="2147484213" r:id="rId5"/>
    <p:sldLayoutId id="2147484214" r:id="rId6"/>
    <p:sldLayoutId id="2147484215" r:id="rId7"/>
    <p:sldLayoutId id="2147484207" r:id="rId8"/>
    <p:sldLayoutId id="2147484209" r:id="rId9"/>
    <p:sldLayoutId id="2147484219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erre.michel@ifpen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434028" y="3056944"/>
            <a:ext cx="11341490" cy="1505725"/>
          </a:xfrm>
        </p:spPr>
        <p:txBody>
          <a:bodyPr>
            <a:normAutofit/>
          </a:bodyPr>
          <a:lstStyle/>
          <a:p>
            <a:pPr lvl="0"/>
            <a:r>
              <a:rPr lang="fr-FR" cap="none" dirty="0"/>
              <a:t>Conférence métier 5A SIA</a:t>
            </a:r>
          </a:p>
          <a:p>
            <a:pPr lvl="0"/>
            <a:r>
              <a:rPr lang="fr-FR" sz="2000" cap="none" dirty="0"/>
              <a:t>Pierre Michel (</a:t>
            </a:r>
            <a:r>
              <a:rPr lang="fr-FR" sz="2000" cap="none" dirty="0">
                <a:hlinkClick r:id="rId3"/>
              </a:rPr>
              <a:t>pierre.michel@ifpen.fr</a:t>
            </a:r>
            <a:r>
              <a:rPr lang="fr-FR" sz="2000" cap="none" dirty="0"/>
              <a:t>)</a:t>
            </a:r>
          </a:p>
          <a:p>
            <a:r>
              <a:rPr lang="fr-FR" altLang="fr-FR" sz="2000" u="none" kern="0" dirty="0">
                <a:solidFill>
                  <a:srgbClr val="006AB2"/>
                </a:solidFill>
                <a:cs typeface="Arial" charset="0"/>
              </a:rPr>
              <a:t>31/01/2022</a:t>
            </a:r>
          </a:p>
          <a:p>
            <a:pPr lvl="0"/>
            <a:endParaRPr lang="fr-FR" sz="2000" cap="none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762419-FC6D-4A18-846B-C453561CE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481" y="3809806"/>
            <a:ext cx="710842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None/>
              <a:defRPr sz="2400" b="0">
                <a:solidFill>
                  <a:schemeClr val="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9AB400"/>
              </a:buClr>
              <a:buSzPct val="75000"/>
              <a:buFont typeface="Wingdings" pitchFamily="2" charset="2"/>
              <a:buChar char="n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altLang="fr-FR" sz="2000" u="none" kern="0" dirty="0">
              <a:solidFill>
                <a:srgbClr val="006AB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44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ormations environnement à l&amp;#39;université d&amp;#39;Orléans, Blois, Châteauroux">
            <a:extLst>
              <a:ext uri="{FF2B5EF4-FFF2-40B4-BE49-F238E27FC236}">
                <a16:creationId xmlns:a16="http://schemas.microsoft.com/office/drawing/2014/main" id="{88AA92EA-33AA-4041-83EE-9B73FC869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63" y="2630581"/>
            <a:ext cx="1554656" cy="10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31635B-DB39-47B1-963C-30B94B2F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cap="none" dirty="0"/>
              <a:t>Parcours</a:t>
            </a:r>
            <a:endParaRPr lang="en-US" sz="2400" cap="non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67996-28D6-4617-9A24-860D7FE8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879" y="1239520"/>
            <a:ext cx="9510481" cy="5476240"/>
          </a:xfrm>
        </p:spPr>
        <p:txBody>
          <a:bodyPr>
            <a:noAutofit/>
          </a:bodyPr>
          <a:lstStyle/>
          <a:p>
            <a:r>
              <a:rPr lang="fr-FR" dirty="0"/>
              <a:t>ESSTIN promo 2011</a:t>
            </a:r>
          </a:p>
          <a:p>
            <a:pPr lvl="1"/>
            <a:r>
              <a:rPr lang="fr-FR" dirty="0"/>
              <a:t>Commande et Supervision des Systèmes</a:t>
            </a:r>
          </a:p>
          <a:p>
            <a:pPr lvl="1"/>
            <a:r>
              <a:rPr lang="fr-FR" dirty="0"/>
              <a:t>Master Ingénierie des Systèmes Complexes en 5A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r>
              <a:rPr lang="fr-FR" dirty="0"/>
              <a:t>Doctorat à l’Université d’Orléans de 2011 à 2015</a:t>
            </a:r>
          </a:p>
          <a:p>
            <a:pPr lvl="1"/>
            <a:r>
              <a:rPr lang="fr-FR" dirty="0"/>
              <a:t>Thèse CIFRE avec PSA Peugeot Citroën 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r>
              <a:rPr lang="fr-FR" dirty="0"/>
              <a:t>Post-doc à Argonne à Chicago 2015/2016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Peugeot Citroën 2016 – 2019</a:t>
            </a:r>
          </a:p>
          <a:p>
            <a:endParaRPr lang="fr-FR" dirty="0"/>
          </a:p>
          <a:p>
            <a:r>
              <a:rPr lang="fr-FR" dirty="0"/>
              <a:t>Institut Français du Pétrole et des Energies Nouvelles (IFPEN) depuis 2019</a:t>
            </a:r>
          </a:p>
        </p:txBody>
      </p:sp>
      <p:pic>
        <p:nvPicPr>
          <p:cNvPr id="11" name="Picture 2" descr="http://www.ec-nantes.fr/servlet/com.univ.collaboratif.utils.LectureFichiergw?CODE_FICHIER=1405413649152&amp;ID_FICHE=885">
            <a:extLst>
              <a:ext uri="{FF2B5EF4-FFF2-40B4-BE49-F238E27FC236}">
                <a16:creationId xmlns:a16="http://schemas.microsoft.com/office/drawing/2014/main" id="{1B75322E-42FC-4875-B878-B34DEC6CB4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5" b="15385"/>
          <a:stretch/>
        </p:blipFill>
        <p:spPr bwMode="auto">
          <a:xfrm>
            <a:off x="334457" y="5345604"/>
            <a:ext cx="1656903" cy="27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École Polytechnique de l&amp;#39;Université de Lorraine - Wikipedia">
            <a:extLst>
              <a:ext uri="{FF2B5EF4-FFF2-40B4-BE49-F238E27FC236}">
                <a16:creationId xmlns:a16="http://schemas.microsoft.com/office/drawing/2014/main" id="{E0925D85-B614-4F8D-BD96-14387A00D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81" y="1269902"/>
            <a:ext cx="1390311" cy="52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F120FB6-D784-46EA-AC8C-7D8AE4DA39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8" y="6172252"/>
            <a:ext cx="1026881" cy="440180"/>
          </a:xfrm>
          <a:prstGeom prst="rect">
            <a:avLst/>
          </a:prstGeom>
        </p:spPr>
      </p:pic>
      <p:pic>
        <p:nvPicPr>
          <p:cNvPr id="13" name="Picture 2" descr="http://www.ec-nantes.fr/servlet/com.univ.collaboratif.utils.LectureFichiergw?CODE_FICHIER=1405413649152&amp;ID_FICHE=885">
            <a:extLst>
              <a:ext uri="{FF2B5EF4-FFF2-40B4-BE49-F238E27FC236}">
                <a16:creationId xmlns:a16="http://schemas.microsoft.com/office/drawing/2014/main" id="{B8A32F10-8058-49D4-9297-260CE5CCE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5" b="15385"/>
          <a:stretch/>
        </p:blipFill>
        <p:spPr bwMode="auto">
          <a:xfrm>
            <a:off x="334457" y="3562124"/>
            <a:ext cx="1656903" cy="27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80A8030-214B-449C-B6B0-20F12BF76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24" y="4248324"/>
            <a:ext cx="1554655" cy="54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236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C135F98-FF2D-426F-895A-EF4DCAC96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"/>
          <a:stretch/>
        </p:blipFill>
        <p:spPr>
          <a:xfrm>
            <a:off x="6050280" y="5100907"/>
            <a:ext cx="6064884" cy="16148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31635B-DB39-47B1-963C-30B94B2F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cap="none" dirty="0"/>
              <a:t>Thèse chez Peugeot</a:t>
            </a:r>
            <a:endParaRPr lang="en-US" sz="2400" cap="non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67996-28D6-4617-9A24-860D7FE8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39520"/>
            <a:ext cx="6934201" cy="5476240"/>
          </a:xfrm>
        </p:spPr>
        <p:txBody>
          <a:bodyPr>
            <a:noAutofit/>
          </a:bodyPr>
          <a:lstStyle/>
          <a:p>
            <a:r>
              <a:rPr lang="fr-FR" dirty="0"/>
              <a:t>Gestion d’énergie d’un véhicule hybride électrique-essence équipé d’un catalyseur par minimisation conjointe consommation-pollution, étude et validation expérimentale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Thèse CIFRE càd une thèse avec une application industrielle ici le véhicule hybride</a:t>
            </a:r>
          </a:p>
          <a:p>
            <a:pPr lvl="1"/>
            <a:endParaRPr lang="fr-FR" sz="2200" dirty="0"/>
          </a:p>
          <a:p>
            <a:r>
              <a:rPr lang="fr-FR" dirty="0"/>
              <a:t>Utilisation des connaissances de l’ESSTIN</a:t>
            </a:r>
          </a:p>
          <a:p>
            <a:pPr lvl="1"/>
            <a:r>
              <a:rPr lang="fr-FR" dirty="0"/>
              <a:t>Outil mathématique principal : la commande optimale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Régulateurs PID pour réguler les boucles d’air et de carburant d’un moteur sur banc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Modélisation thermique d’un catalyseur et de ses flux thermiques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080583-0E6B-4D8F-AE97-D898C7808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548" y="-4589"/>
            <a:ext cx="3663163" cy="23672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635F865-77FB-42BE-BFAC-F5E28A298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361" y="2433901"/>
            <a:ext cx="4104640" cy="2437130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18C3381-A872-4FD3-AAEC-C523303CD588}"/>
              </a:ext>
            </a:extLst>
          </p:cNvPr>
          <p:cNvCxnSpPr>
            <a:cxnSpLocks/>
          </p:cNvCxnSpPr>
          <p:nvPr/>
        </p:nvCxnSpPr>
        <p:spPr>
          <a:xfrm>
            <a:off x="7669763" y="930131"/>
            <a:ext cx="0" cy="4170776"/>
          </a:xfrm>
          <a:prstGeom prst="line">
            <a:avLst/>
          </a:prstGeom>
          <a:ln w="38100">
            <a:solidFill>
              <a:srgbClr val="006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72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1635B-DB39-47B1-963C-30B94B2F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cap="none" dirty="0"/>
              <a:t>Post-doc à Argonne</a:t>
            </a:r>
            <a:endParaRPr lang="en-US" sz="2400" cap="non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67996-28D6-4617-9A24-860D7FE8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9520"/>
            <a:ext cx="4694854" cy="5476240"/>
          </a:xfrm>
        </p:spPr>
        <p:txBody>
          <a:bodyPr>
            <a:noAutofit/>
          </a:bodyPr>
          <a:lstStyle/>
          <a:p>
            <a:r>
              <a:rPr lang="fr-FR" dirty="0"/>
              <a:t>Elargissement des connaissances à celui des véhicules connectés et autonomes</a:t>
            </a:r>
          </a:p>
          <a:p>
            <a:pPr lvl="1"/>
            <a:r>
              <a:rPr lang="fr-FR" dirty="0"/>
              <a:t>Synthèse bibliographiques</a:t>
            </a:r>
          </a:p>
          <a:p>
            <a:pPr lvl="1"/>
            <a:r>
              <a:rPr lang="fr-FR" dirty="0"/>
              <a:t>Algorithmes de régulation de la distance inter-véhicule</a:t>
            </a:r>
          </a:p>
          <a:p>
            <a:pPr lvl="1"/>
            <a:r>
              <a:rPr lang="fr-FR" dirty="0"/>
              <a:t>Analyse énergétique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/>
              <a:t>Travailler en anglais</a:t>
            </a:r>
          </a:p>
        </p:txBody>
      </p:sp>
      <p:pic>
        <p:nvPicPr>
          <p:cNvPr id="4098" name="Picture 2" descr="💖 ⛳️ 🧗🏼 IEEE 1609.2: Sécurité des informations V2X 🧓🏼 💠 🌫️">
            <a:extLst>
              <a:ext uri="{FF2B5EF4-FFF2-40B4-BE49-F238E27FC236}">
                <a16:creationId xmlns:a16="http://schemas.microsoft.com/office/drawing/2014/main" id="{8F794775-9C9B-497C-BA87-670ACABC8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7" y="142240"/>
            <a:ext cx="6308876" cy="338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9BA014-B666-4576-BEF7-AA1B307DA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458" y="4096139"/>
            <a:ext cx="7468705" cy="2619621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1CCB705-9655-40B5-89B6-0C7547BC3B7E}"/>
              </a:ext>
            </a:extLst>
          </p:cNvPr>
          <p:cNvCxnSpPr/>
          <p:nvPr/>
        </p:nvCxnSpPr>
        <p:spPr>
          <a:xfrm>
            <a:off x="5337110" y="930131"/>
            <a:ext cx="0" cy="3004457"/>
          </a:xfrm>
          <a:prstGeom prst="line">
            <a:avLst/>
          </a:prstGeom>
          <a:ln w="38100">
            <a:solidFill>
              <a:srgbClr val="006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031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1635B-DB39-47B1-963C-30B94B2F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cap="none" dirty="0"/>
              <a:t>Ingénierie chez Peugeot</a:t>
            </a:r>
            <a:endParaRPr lang="en-US" sz="2400" cap="non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67996-28D6-4617-9A24-860D7FE8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39520"/>
            <a:ext cx="7270103" cy="5476240"/>
          </a:xfrm>
        </p:spPr>
        <p:txBody>
          <a:bodyPr>
            <a:noAutofit/>
          </a:bodyPr>
          <a:lstStyle/>
          <a:p>
            <a:r>
              <a:rPr lang="fr-FR" dirty="0"/>
              <a:t>Développement des nouvelles chaînes de traction hybrides</a:t>
            </a:r>
          </a:p>
          <a:p>
            <a:pPr lvl="1"/>
            <a:r>
              <a:rPr lang="fr-FR" dirty="0"/>
              <a:t>Développement selon le cycle en V</a:t>
            </a:r>
          </a:p>
          <a:p>
            <a:pPr lvl="1"/>
            <a:r>
              <a:rPr lang="fr-FR" dirty="0"/>
              <a:t>Ecriture et suivi des exigences</a:t>
            </a:r>
          </a:p>
          <a:p>
            <a:pPr lvl="1"/>
            <a:r>
              <a:rPr lang="fr-FR" dirty="0"/>
              <a:t>Travail en équipe avec une même vision métier</a:t>
            </a:r>
          </a:p>
          <a:p>
            <a:pPr lvl="1"/>
            <a:endParaRPr lang="fr-FR" sz="1800" dirty="0"/>
          </a:p>
          <a:p>
            <a:pPr lvl="1"/>
            <a:endParaRPr lang="fr-FR" sz="1800" dirty="0"/>
          </a:p>
          <a:p>
            <a:pPr marL="457200" lvl="1" indent="0">
              <a:buNone/>
            </a:pPr>
            <a:endParaRPr lang="fr-FR" sz="1800" dirty="0"/>
          </a:p>
          <a:p>
            <a:r>
              <a:rPr lang="fr-FR" dirty="0"/>
              <a:t>Participation à des groupes de travail à l’Association des Constructeurs Automobile Européens (ACEA)</a:t>
            </a:r>
          </a:p>
          <a:p>
            <a:pPr lvl="1"/>
            <a:r>
              <a:rPr lang="fr-FR" dirty="0"/>
              <a:t>Définition de normes européennes pour l’</a:t>
            </a:r>
            <a:r>
              <a:rPr lang="fr-FR" dirty="0" err="1"/>
              <a:t>homolgation</a:t>
            </a:r>
            <a:r>
              <a:rPr lang="fr-FR" dirty="0"/>
              <a:t> du </a:t>
            </a:r>
            <a:r>
              <a:rPr lang="fr-FR" dirty="0" err="1"/>
              <a:t>coasting</a:t>
            </a:r>
            <a:endParaRPr lang="fr-FR" dirty="0"/>
          </a:p>
          <a:p>
            <a:endParaRPr lang="fr-FR" sz="2000" dirty="0"/>
          </a:p>
          <a:p>
            <a:endParaRPr lang="fr-FR" sz="1800" dirty="0"/>
          </a:p>
        </p:txBody>
      </p:sp>
      <p:pic>
        <p:nvPicPr>
          <p:cNvPr id="3074" name="Picture 2" descr="Coasting Meaning - driveJohnson&amp;#39;s">
            <a:extLst>
              <a:ext uri="{FF2B5EF4-FFF2-40B4-BE49-F238E27FC236}">
                <a16:creationId xmlns:a16="http://schemas.microsoft.com/office/drawing/2014/main" id="{24C7E09A-47F3-4CE3-81F4-1C990C8C3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438" y="3251197"/>
            <a:ext cx="419100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SA-Punch Powertrain. Une nouvelle transmission pour les hybrides">
            <a:extLst>
              <a:ext uri="{FF2B5EF4-FFF2-40B4-BE49-F238E27FC236}">
                <a16:creationId xmlns:a16="http://schemas.microsoft.com/office/drawing/2014/main" id="{33C99390-2984-4693-B970-0DBA7745E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5" r="53126"/>
          <a:stretch/>
        </p:blipFill>
        <p:spPr bwMode="auto">
          <a:xfrm>
            <a:off x="8236161" y="190247"/>
            <a:ext cx="2997553" cy="289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097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1635B-DB39-47B1-963C-30B94B2F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cap="none" dirty="0"/>
              <a:t>Ingénieur à l’IFPEN</a:t>
            </a:r>
            <a:endParaRPr lang="en-US" sz="2400" cap="non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67996-28D6-4617-9A24-860D7FE8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75466"/>
            <a:ext cx="7242111" cy="5640294"/>
          </a:xfrm>
        </p:spPr>
        <p:txBody>
          <a:bodyPr>
            <a:noAutofit/>
          </a:bodyPr>
          <a:lstStyle/>
          <a:p>
            <a:r>
              <a:rPr lang="fr-FR" b="1" dirty="0"/>
              <a:t>IFPEN: lien entre la recherche et l’industrie</a:t>
            </a:r>
          </a:p>
          <a:p>
            <a:r>
              <a:rPr lang="fr-FR" dirty="0"/>
              <a:t>Des sujets variés liés au développement de services pour la mobilité</a:t>
            </a:r>
          </a:p>
          <a:p>
            <a:pPr lvl="1"/>
            <a:r>
              <a:rPr lang="fr-FR" dirty="0"/>
              <a:t>Utilisation de Python en équipe</a:t>
            </a:r>
          </a:p>
          <a:p>
            <a:pPr lvl="2"/>
            <a:r>
              <a:rPr lang="fr-FR" dirty="0"/>
              <a:t>Utilisation de Git </a:t>
            </a:r>
          </a:p>
          <a:p>
            <a:pPr lvl="2"/>
            <a:r>
              <a:rPr lang="fr-FR" dirty="0"/>
              <a:t>Création de packages</a:t>
            </a:r>
          </a:p>
          <a:p>
            <a:pPr lvl="1"/>
            <a:r>
              <a:rPr lang="fr-FR" dirty="0"/>
              <a:t>Modélisation de la consommation des véhicules légers et poids lourds 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b="1" dirty="0" err="1">
                <a:sym typeface="Wingdings" panose="05000000000000000000" pitchFamily="2" charset="2"/>
              </a:rPr>
              <a:t>Real-e</a:t>
            </a:r>
            <a:r>
              <a:rPr lang="fr-FR" b="1" dirty="0">
                <a:sym typeface="Wingdings" panose="05000000000000000000" pitchFamily="2" charset="2"/>
              </a:rPr>
              <a:t> pour mesurer la pollution</a:t>
            </a:r>
            <a:endParaRPr lang="fr-FR" b="1" dirty="0"/>
          </a:p>
          <a:p>
            <a:pPr lvl="1"/>
            <a:r>
              <a:rPr lang="fr-FR" dirty="0"/>
              <a:t>Modélisation de la mobilité: empreinte carbone, report modal, pistes cyclables </a:t>
            </a:r>
          </a:p>
          <a:p>
            <a:pPr lvl="1"/>
            <a:r>
              <a:rPr lang="fr-FR" dirty="0"/>
              <a:t>Algorithmes et conseils d’</a:t>
            </a:r>
            <a:r>
              <a:rPr lang="fr-FR" dirty="0" err="1"/>
              <a:t>éco-conduite</a:t>
            </a:r>
            <a:endParaRPr lang="fr-FR" dirty="0"/>
          </a:p>
          <a:p>
            <a:pPr lvl="1"/>
            <a:r>
              <a:rPr lang="fr-FR" b="1" dirty="0"/>
              <a:t>Projet en cours TCO2:</a:t>
            </a:r>
            <a:r>
              <a:rPr lang="fr-FR" dirty="0"/>
              <a:t> outil d’aide à la décision pour le changement de technologies poids lourd</a:t>
            </a:r>
          </a:p>
          <a:p>
            <a:pPr lvl="2"/>
            <a:r>
              <a:rPr lang="fr-FR" sz="2000" dirty="0"/>
              <a:t>Beaucoup d’interactions avec des transporteurs et l’ADEME</a:t>
            </a:r>
          </a:p>
          <a:p>
            <a:r>
              <a:rPr lang="fr-FR" dirty="0"/>
              <a:t>Enseignements à l’IFP </a:t>
            </a:r>
            <a:r>
              <a:rPr lang="fr-FR" dirty="0" err="1"/>
              <a:t>School</a:t>
            </a:r>
            <a:endParaRPr lang="fr-FR" dirty="0"/>
          </a:p>
          <a:p>
            <a:pPr lvl="2"/>
            <a:endParaRPr lang="fr-FR" sz="2000" dirty="0"/>
          </a:p>
          <a:p>
            <a:pPr lvl="1"/>
            <a:endParaRPr lang="fr-FR" sz="2200" dirty="0"/>
          </a:p>
          <a:p>
            <a:pPr marL="457200" lvl="1" indent="0">
              <a:buNone/>
            </a:pPr>
            <a:endParaRPr lang="fr-FR" sz="2200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1934D7A-FC3B-484E-9788-15FA95511781}"/>
              </a:ext>
            </a:extLst>
          </p:cNvPr>
          <p:cNvCxnSpPr>
            <a:cxnSpLocks/>
          </p:cNvCxnSpPr>
          <p:nvPr/>
        </p:nvCxnSpPr>
        <p:spPr>
          <a:xfrm>
            <a:off x="8052318" y="1075466"/>
            <a:ext cx="0" cy="5418640"/>
          </a:xfrm>
          <a:prstGeom prst="line">
            <a:avLst/>
          </a:prstGeom>
          <a:ln w="38100">
            <a:solidFill>
              <a:srgbClr val="006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 descr="D:\Work\2-Documents\9-Images\TCO2.png">
            <a:extLst>
              <a:ext uri="{FF2B5EF4-FFF2-40B4-BE49-F238E27FC236}">
                <a16:creationId xmlns:a16="http://schemas.microsoft.com/office/drawing/2014/main" id="{5D77421C-1015-462E-92A6-CBE3AF985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2" b="21113"/>
          <a:stretch/>
        </p:blipFill>
        <p:spPr bwMode="auto">
          <a:xfrm>
            <a:off x="8898716" y="5500907"/>
            <a:ext cx="2455082" cy="73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it - Apprendre à utiliser Git - Devops - Les commande Git - Linux-Man">
            <a:extLst>
              <a:ext uri="{FF2B5EF4-FFF2-40B4-BE49-F238E27FC236}">
                <a16:creationId xmlns:a16="http://schemas.microsoft.com/office/drawing/2014/main" id="{5235CE45-D013-4D3D-90B4-98ECC8CAB9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3" t="30621" r="28786" b="30124"/>
          <a:stretch/>
        </p:blipFill>
        <p:spPr bwMode="auto">
          <a:xfrm>
            <a:off x="5526757" y="2443921"/>
            <a:ext cx="1276350" cy="60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ython Packages (and Modules!) Explained - butteredwaffles - Medium">
            <a:extLst>
              <a:ext uri="{FF2B5EF4-FFF2-40B4-BE49-F238E27FC236}">
                <a16:creationId xmlns:a16="http://schemas.microsoft.com/office/drawing/2014/main" id="{B1491917-B67C-44A2-A4E8-BE23BB188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32" y="1784711"/>
            <a:ext cx="845400" cy="69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E47C739-7F33-490E-87E6-ACAC84876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5397" y="415928"/>
            <a:ext cx="2218401" cy="1867600"/>
          </a:xfrm>
          <a:prstGeom prst="rect">
            <a:avLst/>
          </a:prstGeom>
        </p:spPr>
      </p:pic>
      <p:pic>
        <p:nvPicPr>
          <p:cNvPr id="2056" name="Picture 8" descr="Découvrez &amp;quot;REAL-e&amp;quot; lors des Rencontres du Pôle - Pôle Véhicule du Futur">
            <a:extLst>
              <a:ext uri="{FF2B5EF4-FFF2-40B4-BE49-F238E27FC236}">
                <a16:creationId xmlns:a16="http://schemas.microsoft.com/office/drawing/2014/main" id="{E85B94E8-618F-4AA7-8819-3DBF14934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161" y="2559770"/>
            <a:ext cx="3947839" cy="245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1672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26833</TotalTime>
  <Words>313</Words>
  <Application>Microsoft Macintosh PowerPoint</Application>
  <PresentationFormat>Grand écran</PresentationFormat>
  <Paragraphs>58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Roboto Light</vt:lpstr>
      <vt:lpstr>Wingdings</vt:lpstr>
      <vt:lpstr>Thème Office</vt:lpstr>
      <vt:lpstr>Présentation PowerPoint</vt:lpstr>
      <vt:lpstr>Parcours</vt:lpstr>
      <vt:lpstr>Thèse chez Peugeot</vt:lpstr>
      <vt:lpstr>Post-doc à Argonne</vt:lpstr>
      <vt:lpstr>Ingénierie chez Peugeot</vt:lpstr>
      <vt:lpstr>Ingénieur à l’IFPEN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CHASSE Alexandre</dc:creator>
  <cp:lastModifiedBy>Floriane Collin</cp:lastModifiedBy>
  <cp:revision>1341</cp:revision>
  <cp:lastPrinted>2016-03-11T10:09:08Z</cp:lastPrinted>
  <dcterms:created xsi:type="dcterms:W3CDTF">2015-11-02T15:34:28Z</dcterms:created>
  <dcterms:modified xsi:type="dcterms:W3CDTF">2022-01-31T16:41:14Z</dcterms:modified>
</cp:coreProperties>
</file>