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aleway"/>
      <p:regular r:id="rId35"/>
      <p:bold r:id="rId36"/>
      <p:italic r:id="rId37"/>
      <p:boldItalic r:id="rId38"/>
    </p:embeddedFont>
    <p:embeddedFont>
      <p:font typeface="Playfair Display"/>
      <p:regular r:id="rId39"/>
      <p:bold r:id="rId40"/>
      <p:italic r:id="rId41"/>
      <p:boldItalic r:id="rId42"/>
    </p:embeddedFont>
    <p:embeddedFont>
      <p:font typeface="Lato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bold.fntdata"/><Relationship Id="rId20" Type="http://schemas.openxmlformats.org/officeDocument/2006/relationships/slide" Target="slides/slide15.xml"/><Relationship Id="rId42" Type="http://schemas.openxmlformats.org/officeDocument/2006/relationships/font" Target="fonts/PlayfairDisplay-boldItalic.fntdata"/><Relationship Id="rId41" Type="http://schemas.openxmlformats.org/officeDocument/2006/relationships/font" Target="fonts/PlayfairDisplay-italic.fntdata"/><Relationship Id="rId22" Type="http://schemas.openxmlformats.org/officeDocument/2006/relationships/slide" Target="slides/slide17.xml"/><Relationship Id="rId44" Type="http://schemas.openxmlformats.org/officeDocument/2006/relationships/font" Target="fonts/Lato-bold.fntdata"/><Relationship Id="rId21" Type="http://schemas.openxmlformats.org/officeDocument/2006/relationships/slide" Target="slides/slide16.xml"/><Relationship Id="rId43" Type="http://schemas.openxmlformats.org/officeDocument/2006/relationships/font" Target="fonts/Lato-regular.fntdata"/><Relationship Id="rId24" Type="http://schemas.openxmlformats.org/officeDocument/2006/relationships/slide" Target="slides/slide19.xml"/><Relationship Id="rId46" Type="http://schemas.openxmlformats.org/officeDocument/2006/relationships/font" Target="fonts/Lato-boldItalic.fntdata"/><Relationship Id="rId23" Type="http://schemas.openxmlformats.org/officeDocument/2006/relationships/slide" Target="slides/slide18.xml"/><Relationship Id="rId45" Type="http://schemas.openxmlformats.org/officeDocument/2006/relationships/font" Target="fonts/La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italic.fntdata"/><Relationship Id="rId14" Type="http://schemas.openxmlformats.org/officeDocument/2006/relationships/slide" Target="slides/slide9.xml"/><Relationship Id="rId36" Type="http://schemas.openxmlformats.org/officeDocument/2006/relationships/font" Target="fonts/Raleway-bold.fntdata"/><Relationship Id="rId17" Type="http://schemas.openxmlformats.org/officeDocument/2006/relationships/slide" Target="slides/slide12.xml"/><Relationship Id="rId39" Type="http://schemas.openxmlformats.org/officeDocument/2006/relationships/font" Target="fonts/PlayfairDisplay-regular.fntdata"/><Relationship Id="rId16" Type="http://schemas.openxmlformats.org/officeDocument/2006/relationships/slide" Target="slides/slide11.xml"/><Relationship Id="rId38" Type="http://schemas.openxmlformats.org/officeDocument/2006/relationships/font" Target="fonts/Raleway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7fafd84149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7fafd8414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7fafd84149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7fafd8414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7d9d749bb2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7d9d749bb2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Find a partner that you don’t already know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Interview that person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Give them 5-10 mins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80863731c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80863731c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Find a partner that you don’t already know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Interview that person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Give them 5-10 mins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80917116a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80917116a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80863731c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80863731c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Find a partner that you don’t already know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Interview that person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Give them 5-10 mins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80863731c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80863731c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Find a partner that you don’t already know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Interview that person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Give them 5-10 mins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80863731c3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80863731c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7fafd84149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7fafd84149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7fafd84149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7fafd84149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7d9d749bb2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7d9d749bb2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7fafd84149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7fafd84149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7fafd84149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7fafd84149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7fafd84149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7fafd84149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7fafd84149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7fafd84149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7fafd84149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7fafd84149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7fafd84149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7fafd84149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80863731c3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80863731c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7fafd84149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7fafd84149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7d9d749bb2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7d9d749bb2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 they agree with these quotes? Explain why. Give examples from own experience if can. 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80863731c3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80863731c3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7d9d749bb2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7d9d749bb2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Tell them that this is yet to be decided; but will be a type of vocab test or some sentence writing etc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Will tell them in a few weeks to be certain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Will send out a list for them to sign up once week 3 has passed and I have my official class list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7d9d749bb2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7d9d749bb2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7d9d749bb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7d9d749bb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7d9d749bb2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7d9d749bb2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7fafd8414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7fafd8414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7fafd8414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7fafd8414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7fafd84149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7fafd84149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youtube.com/watch?v=hKMz1-9ogm8" TargetMode="External"/><Relationship Id="rId4" Type="http://schemas.openxmlformats.org/officeDocument/2006/relationships/hyperlink" Target="https://www.youtube.com/watch?v=UECwcvsWL7o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Relationship Id="rId4" Type="http://schemas.openxmlformats.org/officeDocument/2006/relationships/image" Target="../media/image2.png"/><Relationship Id="rId5" Type="http://schemas.openxmlformats.org/officeDocument/2006/relationships/image" Target="../media/image24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7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Relationship Id="rId4" Type="http://schemas.openxmlformats.org/officeDocument/2006/relationships/image" Target="../media/image20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2.png"/><Relationship Id="rId5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7950" y="1456925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Welcome !!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811975" y="2835875"/>
            <a:ext cx="7688100" cy="7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</a:rPr>
              <a:t>DULASP M3 Intermédiare. 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</a:rPr>
              <a:t>Week 1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 txBox="1"/>
          <p:nvPr>
            <p:ph idx="1" type="body"/>
          </p:nvPr>
        </p:nvSpPr>
        <p:spPr>
          <a:xfrm>
            <a:off x="623400" y="3430650"/>
            <a:ext cx="8520600" cy="211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3000">
                <a:solidFill>
                  <a:schemeClr val="lt1"/>
                </a:solidFill>
              </a:rPr>
              <a:t>The city has 2 cathedrals; one of which is the largest in the UK!</a:t>
            </a:r>
            <a:endParaRPr sz="3000">
              <a:solidFill>
                <a:schemeClr val="lt1"/>
              </a:solidFill>
            </a:endParaRPr>
          </a:p>
        </p:txBody>
      </p:sp>
      <p:pic>
        <p:nvPicPr>
          <p:cNvPr id="160" name="Google Shape;1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650" y="211125"/>
            <a:ext cx="2667250" cy="177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4908" y="152400"/>
            <a:ext cx="2733743" cy="183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0900" y="1119000"/>
            <a:ext cx="3082209" cy="2311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/>
          <p:nvPr>
            <p:ph idx="1" type="body"/>
          </p:nvPr>
        </p:nvSpPr>
        <p:spPr>
          <a:xfrm>
            <a:off x="546575" y="2820000"/>
            <a:ext cx="8520600" cy="211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2 creatures on the top of the Liver Building are mythological creatures, called Bella and Bertie; Bella looks out at sea, welcoming sailors into the port, whilst Bertie looks over the city, protecting its people. </a:t>
            </a:r>
            <a:endParaRPr sz="26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68" name="Google Shape;16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1050" y="187625"/>
            <a:ext cx="3775160" cy="251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/>
          <p:nvPr/>
        </p:nvSpPr>
        <p:spPr>
          <a:xfrm>
            <a:off x="252175" y="1297075"/>
            <a:ext cx="7458600" cy="20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Present your partner to the rest of the class. 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Questions: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What’s your name?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Where are you from?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Why did you choose to study English?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4" name="Google Shape;174;p24"/>
          <p:cNvSpPr txBox="1"/>
          <p:nvPr/>
        </p:nvSpPr>
        <p:spPr>
          <a:xfrm>
            <a:off x="153125" y="513450"/>
            <a:ext cx="82512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Icebreaker Activity: Interview!</a:t>
            </a:r>
            <a:endParaRPr sz="4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/>
          <p:nvPr/>
        </p:nvSpPr>
        <p:spPr>
          <a:xfrm>
            <a:off x="240425" y="1391000"/>
            <a:ext cx="7458600" cy="40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Discuss in small groups for a five minutes the following questions: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1. </a:t>
            </a: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What makes a good and bad negotiator?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2. </a:t>
            </a: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When do you think you may need to use negotiation in your career? And with whom may you need to negotiate?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Please be prepared to share your ideas with the class afterwards.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153125" y="513450"/>
            <a:ext cx="82512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Starter Activity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>
            <p:ph idx="1" type="subTitle"/>
          </p:nvPr>
        </p:nvSpPr>
        <p:spPr>
          <a:xfrm>
            <a:off x="318625" y="568350"/>
            <a:ext cx="5144400" cy="43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</a:rPr>
              <a:t>A good negotiator: 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Don’t look stressed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Show confidence 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Look professional 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Active listening 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Have knowledge about the subject 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Win-win solution (both sides win)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Explain in , in detail 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Knowing how to convince 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Don’t show your weakness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Clear communication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lang="en-GB" sz="2300">
                <a:solidFill>
                  <a:schemeClr val="lt1"/>
                </a:solidFill>
              </a:rPr>
              <a:t>Always have an answer </a:t>
            </a:r>
            <a:endParaRPr sz="2300">
              <a:solidFill>
                <a:schemeClr val="lt1"/>
              </a:solidFill>
            </a:endParaRPr>
          </a:p>
        </p:txBody>
      </p:sp>
      <p:sp>
        <p:nvSpPr>
          <p:cNvPr id="186" name="Google Shape;186;p26"/>
          <p:cNvSpPr txBox="1"/>
          <p:nvPr/>
        </p:nvSpPr>
        <p:spPr>
          <a:xfrm>
            <a:off x="5615575" y="697550"/>
            <a:ext cx="3276300" cy="4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 bad negotiator: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-"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Being aggressive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-"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Don’t be disrespectful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-"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Refuse to understand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/>
          <p:nvPr/>
        </p:nvSpPr>
        <p:spPr>
          <a:xfrm>
            <a:off x="240425" y="1391000"/>
            <a:ext cx="7458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6858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27"/>
          <p:cNvSpPr txBox="1"/>
          <p:nvPr/>
        </p:nvSpPr>
        <p:spPr>
          <a:xfrm>
            <a:off x="153125" y="513450"/>
            <a:ext cx="82512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Starter Activity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0" y="1326975"/>
            <a:ext cx="8962500" cy="37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One of the most important skills anyone can hold in daily life is the ability to negotiate. In general terms, a negotiation is a resolution of conflict. We enter negotiations in order to start or continue a relationship and resolve an issue. 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In the world of business, negotiating skills are used for a variety of reasons, such as to negotiate a salary or a promotion, to secure a sale, or to form a new partnership. Here are a few examples of different types of negotiations in the business world: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manager and clerk: </a:t>
            </a:r>
            <a:r>
              <a:rPr i="1"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negotiating a promotion</a:t>
            </a:r>
            <a:endParaRPr i="1"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employer and potential employee: </a:t>
            </a:r>
            <a:r>
              <a:rPr i="1"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negotiating job benefits</a:t>
            </a:r>
            <a:endParaRPr i="1"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business partners A and B: </a:t>
            </a:r>
            <a:r>
              <a:rPr i="1"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making decisions about investments</a:t>
            </a:r>
            <a:endParaRPr i="1"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company A and company B: </a:t>
            </a:r>
            <a:r>
              <a:rPr i="1"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negotiating a merger</a:t>
            </a:r>
            <a:endParaRPr i="1"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customer and client: </a:t>
            </a:r>
            <a:r>
              <a:rPr i="1" lang="en-GB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making a Sale</a:t>
            </a:r>
            <a:endParaRPr i="1"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/>
          <p:nvPr/>
        </p:nvSpPr>
        <p:spPr>
          <a:xfrm>
            <a:off x="240425" y="1391000"/>
            <a:ext cx="7458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6858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28"/>
          <p:cNvSpPr txBox="1"/>
          <p:nvPr/>
        </p:nvSpPr>
        <p:spPr>
          <a:xfrm>
            <a:off x="153125" y="513450"/>
            <a:ext cx="82512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Good Negotiation Skills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0" name="Google Shape;200;p28"/>
          <p:cNvSpPr txBox="1"/>
          <p:nvPr/>
        </p:nvSpPr>
        <p:spPr>
          <a:xfrm>
            <a:off x="0" y="1326975"/>
            <a:ext cx="8962500" cy="3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50">
                <a:solidFill>
                  <a:srgbClr val="586EA6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Understand</a:t>
            </a:r>
            <a:r>
              <a:rPr lang="en-GB" sz="185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the situation from the other party’s point of view</a:t>
            </a:r>
            <a:endParaRPr sz="18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50">
                <a:solidFill>
                  <a:srgbClr val="795FAF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Firmness and assertiveness</a:t>
            </a:r>
            <a:r>
              <a:rPr b="1" lang="en-GB" sz="185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GB" sz="185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are important – however, not to humiliate the other party</a:t>
            </a:r>
            <a:endParaRPr sz="18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50">
                <a:solidFill>
                  <a:srgbClr val="DE478E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Listen</a:t>
            </a:r>
            <a:r>
              <a:rPr lang="en-GB" sz="1850">
                <a:solidFill>
                  <a:schemeClr val="l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GB" sz="185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attentively to the arguments and concerns of the other party and take them into account</a:t>
            </a:r>
            <a:endParaRPr sz="18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5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Ability to find creative solutions which are of </a:t>
            </a:r>
            <a:r>
              <a:rPr b="1" lang="en-GB" sz="1850">
                <a:solidFill>
                  <a:srgbClr val="5E696C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mutually beneficial</a:t>
            </a:r>
            <a:r>
              <a:rPr lang="en-GB" sz="1850">
                <a:solidFill>
                  <a:srgbClr val="5E696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GB" sz="185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for the two parties</a:t>
            </a:r>
            <a:endParaRPr sz="18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/>
          <p:nvPr/>
        </p:nvSpPr>
        <p:spPr>
          <a:xfrm>
            <a:off x="270075" y="1444400"/>
            <a:ext cx="7999500" cy="33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Avoid negotiating against yourself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Listen to the other party before you counteroffer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Giving a minimum or maximum you’re willing to reach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Consult with your superior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Try to reach a deal in the meeting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Keep in mind the culture &amp; know who you’re negotiating with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6858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Especially important when dealing with international offices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Do some research before entering the meeting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15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Find any common ground with your partner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6" name="Google Shape;206;p29"/>
          <p:cNvSpPr txBox="1"/>
          <p:nvPr/>
        </p:nvSpPr>
        <p:spPr>
          <a:xfrm>
            <a:off x="331175" y="544900"/>
            <a:ext cx="73161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Other Good Negotiation Skills</a:t>
            </a:r>
            <a:endParaRPr sz="4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/>
        </p:nvSpPr>
        <p:spPr>
          <a:xfrm>
            <a:off x="810250" y="1444400"/>
            <a:ext cx="64962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Starting the Negotiation</a:t>
            </a:r>
            <a:endParaRPr b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Shall we get started?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We’re here today to discuss…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Our main goal is to…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What are your priorities in this negotiation?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/>
          <p:nvPr/>
        </p:nvSpPr>
        <p:spPr>
          <a:xfrm>
            <a:off x="763300" y="1193250"/>
            <a:ext cx="7259700" cy="3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Making Proposals</a:t>
            </a:r>
            <a:endParaRPr b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 propose that…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Our suggestion would be…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One option could be…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We’d be willing to consider…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From our perspective, the best solution is…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/>
        </p:nvSpPr>
        <p:spPr>
          <a:xfrm>
            <a:off x="0" y="495850"/>
            <a:ext cx="70848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Aims of the Course &amp; Outline</a:t>
            </a:r>
            <a:endParaRPr sz="4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243725" y="1227050"/>
            <a:ext cx="6555600" cy="34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Focuses on business English; more specifically how to carry out negotiations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Key expressions and phrases for negotiation and doing deals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Expressing arguments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Summarizing and clarifying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Small talk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Figures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Accuracy in grammar and pronunciation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Useful vocabulary concerning business situations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-GB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Proposing and suggesting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5908300" y="2571750"/>
            <a:ext cx="3025620" cy="2454084"/>
          </a:xfrm>
          <a:prstGeom prst="irregularSeal2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6664700" y="3504625"/>
            <a:ext cx="17985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rgbClr val="38761D"/>
                </a:solidFill>
                <a:latin typeface="Lato"/>
                <a:ea typeface="Lato"/>
                <a:cs typeface="Lato"/>
                <a:sym typeface="Lato"/>
              </a:rPr>
              <a:t>All through </a:t>
            </a:r>
            <a:endParaRPr b="1" sz="1300">
              <a:solidFill>
                <a:srgbClr val="38761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rgbClr val="38761D"/>
                </a:solidFill>
                <a:latin typeface="Lato"/>
                <a:ea typeface="Lato"/>
                <a:cs typeface="Lato"/>
                <a:sym typeface="Lato"/>
              </a:rPr>
              <a:t>role-play activities!</a:t>
            </a:r>
            <a:endParaRPr b="1" sz="1300">
              <a:solidFill>
                <a:srgbClr val="38761D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2"/>
          <p:cNvSpPr txBox="1"/>
          <p:nvPr/>
        </p:nvSpPr>
        <p:spPr>
          <a:xfrm>
            <a:off x="657600" y="1373950"/>
            <a:ext cx="65199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Agreeing / Showing Alignment</a:t>
            </a:r>
            <a:endParaRPr b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That sounds reasonable.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We’re happy to accept that.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 think we can work with that.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Yes, that meets our needs.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3"/>
          <p:cNvSpPr txBox="1"/>
          <p:nvPr/>
        </p:nvSpPr>
        <p:spPr>
          <a:xfrm>
            <a:off x="328825" y="1256525"/>
            <a:ext cx="6813300" cy="3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Disagreeing / Rejecting Politely</a:t>
            </a:r>
            <a:endParaRPr b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 see your point, but…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I’m afraid that won’t work for us.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That’s not really acceptable on our side.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We’d prefer to avoid that option.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That might be difficult to agree to.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/>
          <p:nvPr/>
        </p:nvSpPr>
        <p:spPr>
          <a:xfrm>
            <a:off x="525300" y="1233025"/>
            <a:ext cx="8093400" cy="3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Compromising / Trading</a:t>
            </a:r>
            <a:endParaRPr b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What if we…?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 could agree to X if you agreed to Y.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We’re flexible on [delivery], but firm on [price].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Let’s try to find some middle ground.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Would you be open to a compromise on…?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5"/>
          <p:cNvSpPr txBox="1"/>
          <p:nvPr/>
        </p:nvSpPr>
        <p:spPr>
          <a:xfrm>
            <a:off x="575400" y="1385700"/>
            <a:ext cx="69777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Clarifying / Checking Understanding</a:t>
            </a:r>
            <a:endParaRPr b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Just to clarify, are you suggesting…?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If I understand you correctly, you’d like…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Could you explain what you mean by…?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So, you’re saying that…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/>
          <p:nvPr/>
        </p:nvSpPr>
        <p:spPr>
          <a:xfrm>
            <a:off x="751575" y="1373950"/>
            <a:ext cx="58857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Persuading</a:t>
            </a:r>
            <a:endParaRPr b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This would benefit both sides because…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Our data shows that…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If you look at the long-term advantages…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This option gives you the best value for…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7"/>
          <p:cNvSpPr txBox="1"/>
          <p:nvPr/>
        </p:nvSpPr>
        <p:spPr>
          <a:xfrm>
            <a:off x="830700" y="1310700"/>
            <a:ext cx="7482600" cy="3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Closing the Deal</a:t>
            </a:r>
            <a:endParaRPr b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Shall we review what we’ve agreed?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So, we have decided on…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 think we can finalise the deal on those terms.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That sounds like a fair agreement.</a:t>
            </a:r>
            <a:b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●"/>
            </a:pPr>
            <a:r>
              <a:rPr i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We’re happy to confirm this arrangement.</a:t>
            </a:r>
            <a:endParaRPr i="1"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8"/>
          <p:cNvSpPr txBox="1"/>
          <p:nvPr/>
        </p:nvSpPr>
        <p:spPr>
          <a:xfrm>
            <a:off x="143275" y="544875"/>
            <a:ext cx="5166900" cy="7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Example Negotiation</a:t>
            </a:r>
            <a:endParaRPr sz="4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2" name="Google Shape;252;p38"/>
          <p:cNvSpPr txBox="1"/>
          <p:nvPr/>
        </p:nvSpPr>
        <p:spPr>
          <a:xfrm>
            <a:off x="143275" y="1456150"/>
            <a:ext cx="6047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https://www.youtube.com/watch?v=hKMz1-9ogm8</a:t>
            </a: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3" name="Google Shape;253;p38"/>
          <p:cNvSpPr txBox="1"/>
          <p:nvPr/>
        </p:nvSpPr>
        <p:spPr>
          <a:xfrm>
            <a:off x="143275" y="1992425"/>
            <a:ext cx="669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https://www.youtube.com/watch?v=UECwcvsWL7o</a:t>
            </a: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4" name="Google Shape;254;p38"/>
          <p:cNvSpPr txBox="1"/>
          <p:nvPr/>
        </p:nvSpPr>
        <p:spPr>
          <a:xfrm>
            <a:off x="305325" y="2719875"/>
            <a:ext cx="69426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What do you notice about the negotiating styles?</a:t>
            </a:r>
            <a:endParaRPr sz="2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28600" lvl="0" marL="22860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Were the people in the videos equally skilled in negotiations?</a:t>
            </a:r>
            <a:endParaRPr sz="2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9"/>
          <p:cNvSpPr txBox="1"/>
          <p:nvPr/>
        </p:nvSpPr>
        <p:spPr>
          <a:xfrm>
            <a:off x="977025" y="1990500"/>
            <a:ext cx="6670200" cy="11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Why do we negotiate? </a:t>
            </a:r>
            <a:endParaRPr sz="5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40"/>
          <p:cNvPicPr preferRelativeResize="0"/>
          <p:nvPr/>
        </p:nvPicPr>
        <p:blipFill rotWithShape="1">
          <a:blip r:embed="rId3">
            <a:alphaModFix/>
          </a:blip>
          <a:srcRect b="18374" l="7037" r="6614" t="5254"/>
          <a:stretch/>
        </p:blipFill>
        <p:spPr>
          <a:xfrm>
            <a:off x="1864625" y="153150"/>
            <a:ext cx="5697700" cy="490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1"/>
          <p:cNvSpPr txBox="1"/>
          <p:nvPr/>
        </p:nvSpPr>
        <p:spPr>
          <a:xfrm>
            <a:off x="79050" y="1326950"/>
            <a:ext cx="8985900" cy="3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On the 23rd June 2016, the people of the United Kingdom (foolishly) voted to leave the European Union. You will work in groups of 4 and all take a different role in negotiating the rights and regulations of the UK within the EU post-Brexit, and try to come to a deal that satisfies all parties involved. You must end this meeting having made a decision.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You will each have 20 mins to prepare your role and then you will begin your negotiation.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 would like you to be speaking in your groups for 15 mins.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0" name="Google Shape;270;p41"/>
          <p:cNvSpPr txBox="1"/>
          <p:nvPr/>
        </p:nvSpPr>
        <p:spPr>
          <a:xfrm>
            <a:off x="190250" y="568375"/>
            <a:ext cx="2442600" cy="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Scenario: </a:t>
            </a:r>
            <a:endParaRPr sz="4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/>
        </p:nvSpPr>
        <p:spPr>
          <a:xfrm>
            <a:off x="50425" y="512675"/>
            <a:ext cx="53115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Assessment</a:t>
            </a:r>
            <a:endParaRPr sz="4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168100" y="1578125"/>
            <a:ext cx="6084900" cy="29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Written exam </a:t>
            </a: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(50%)</a:t>
            </a: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-"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Week 10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Oral exam </a:t>
            </a:r>
            <a:r>
              <a:rPr b="1"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(50%):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-"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in class (week 7 approximately)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-"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based on role-plays we’ll have done in class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-"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5 mins of talking each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Char char="-"/>
            </a:pPr>
            <a:r>
              <a:rPr lang="en-GB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Groups of 4 </a:t>
            </a:r>
            <a:endParaRPr sz="2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/>
        </p:nvSpPr>
        <p:spPr>
          <a:xfrm>
            <a:off x="108100" y="468400"/>
            <a:ext cx="5747100" cy="7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Expectations</a:t>
            </a:r>
            <a:endParaRPr sz="4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68475" y="13596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Be on time!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 phones please!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Computers are allowed but please concentrate on work-related stuff.  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Please don’t talk over me or others. 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As this is an English class, all talking with each other, and me, should be in English. 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04361">
            <a:off x="7293115" y="391664"/>
            <a:ext cx="1555472" cy="1555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65491">
            <a:off x="1720161" y="3328657"/>
            <a:ext cx="1328050" cy="1328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82349">
            <a:off x="7333074" y="3198799"/>
            <a:ext cx="1587778" cy="1587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75975" y="3210575"/>
            <a:ext cx="1679225" cy="167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/>
        </p:nvSpPr>
        <p:spPr>
          <a:xfrm>
            <a:off x="218525" y="470650"/>
            <a:ext cx="53955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 little bit about me…</a:t>
            </a:r>
            <a:endParaRPr sz="4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950" y="1294299"/>
            <a:ext cx="2758576" cy="368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40117">
            <a:off x="3502400" y="1243600"/>
            <a:ext cx="2146562" cy="2865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33369">
            <a:off x="6010234" y="242663"/>
            <a:ext cx="1926607" cy="2571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25847" y="3157649"/>
            <a:ext cx="2315164" cy="1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400" y="563050"/>
            <a:ext cx="1991414" cy="1991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6667" y="2621004"/>
            <a:ext cx="1832881" cy="2435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3254" y="3064787"/>
            <a:ext cx="2870146" cy="191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36890" y="1077609"/>
            <a:ext cx="2988281" cy="2988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23255" y="844964"/>
            <a:ext cx="3042537" cy="1709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type="title"/>
          </p:nvPr>
        </p:nvSpPr>
        <p:spPr>
          <a:xfrm>
            <a:off x="76850" y="344775"/>
            <a:ext cx="4810800" cy="15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52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 bit more about me…</a:t>
            </a:r>
            <a:endParaRPr sz="452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" name="Google Shape;135;p19"/>
          <p:cNvSpPr txBox="1"/>
          <p:nvPr>
            <p:ph idx="1" type="body"/>
          </p:nvPr>
        </p:nvSpPr>
        <p:spPr>
          <a:xfrm>
            <a:off x="76850" y="1889175"/>
            <a:ext cx="5797200" cy="28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48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30"/>
              <a:buChar char="-"/>
            </a:pPr>
            <a:r>
              <a:rPr lang="en-GB" sz="1829">
                <a:solidFill>
                  <a:schemeClr val="lt1"/>
                </a:solidFill>
              </a:rPr>
              <a:t>I’m from the UK, but I actually spent most of my childhood abroad! </a:t>
            </a:r>
            <a:endParaRPr sz="1829">
              <a:solidFill>
                <a:schemeClr val="lt1"/>
              </a:solidFill>
            </a:endParaRPr>
          </a:p>
          <a:p>
            <a:pPr indent="-3448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30"/>
              <a:buChar char="-"/>
            </a:pPr>
            <a:r>
              <a:rPr lang="en-GB" sz="1829">
                <a:solidFill>
                  <a:schemeClr val="lt1"/>
                </a:solidFill>
              </a:rPr>
              <a:t>I have many hobbies; I like going to the gym, running, swimming, reading, and drawing!</a:t>
            </a:r>
            <a:endParaRPr sz="1829">
              <a:solidFill>
                <a:schemeClr val="lt1"/>
              </a:solidFill>
            </a:endParaRPr>
          </a:p>
          <a:p>
            <a:pPr indent="-3448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30"/>
              <a:buChar char="-"/>
            </a:pPr>
            <a:r>
              <a:rPr lang="en-GB" sz="1829">
                <a:solidFill>
                  <a:schemeClr val="lt1"/>
                </a:solidFill>
              </a:rPr>
              <a:t>My next language goal is to learn German again, since I used to know it but have since forgotten!</a:t>
            </a:r>
            <a:endParaRPr sz="1829">
              <a:solidFill>
                <a:schemeClr val="lt1"/>
              </a:solidFill>
            </a:endParaRPr>
          </a:p>
          <a:p>
            <a:pPr indent="-3448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30"/>
              <a:buChar char="-"/>
            </a:pPr>
            <a:r>
              <a:rPr lang="en-GB" sz="1829">
                <a:solidFill>
                  <a:schemeClr val="lt1"/>
                </a:solidFill>
              </a:rPr>
              <a:t>I absolutely love listening to music, I constantly have it on!</a:t>
            </a:r>
            <a:endParaRPr sz="1829">
              <a:solidFill>
                <a:schemeClr val="lt1"/>
              </a:solidFill>
            </a:endParaRPr>
          </a:p>
          <a:p>
            <a:pPr indent="-3448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30"/>
              <a:buChar char="-"/>
            </a:pPr>
            <a:r>
              <a:rPr lang="en-GB" sz="1829">
                <a:solidFill>
                  <a:schemeClr val="lt1"/>
                </a:solidFill>
              </a:rPr>
              <a:t>I have just graduated from university!</a:t>
            </a:r>
            <a:endParaRPr sz="1829">
              <a:solidFill>
                <a:schemeClr val="lt1"/>
              </a:solidFill>
            </a:endParaRPr>
          </a:p>
        </p:txBody>
      </p:sp>
      <p:pic>
        <p:nvPicPr>
          <p:cNvPr id="136" name="Google Shape;136;p19"/>
          <p:cNvPicPr preferRelativeResize="0"/>
          <p:nvPr/>
        </p:nvPicPr>
        <p:blipFill rotWithShape="1">
          <a:blip r:embed="rId3">
            <a:alphaModFix/>
          </a:blip>
          <a:srcRect b="28133" l="18112" r="-11912" t="-11913"/>
          <a:stretch/>
        </p:blipFill>
        <p:spPr>
          <a:xfrm>
            <a:off x="7660550" y="127950"/>
            <a:ext cx="1612625" cy="255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0" y="75850"/>
            <a:ext cx="2417777" cy="181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9603" y="2340888"/>
            <a:ext cx="2010999" cy="2684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/>
          <p:nvPr>
            <p:ph type="title"/>
          </p:nvPr>
        </p:nvSpPr>
        <p:spPr>
          <a:xfrm>
            <a:off x="123850" y="374550"/>
            <a:ext cx="5914500" cy="6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 bit about Liverpool…</a:t>
            </a:r>
            <a:endParaRPr sz="4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4" name="Google Shape;144;p20"/>
          <p:cNvSpPr txBox="1"/>
          <p:nvPr>
            <p:ph idx="1" type="body"/>
          </p:nvPr>
        </p:nvSpPr>
        <p:spPr>
          <a:xfrm>
            <a:off x="1080450" y="3848750"/>
            <a:ext cx="6983100" cy="163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</a:rPr>
              <a:t>It has the oldest Chinatown in Europe!</a:t>
            </a:r>
            <a:endParaRPr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3000">
              <a:solidFill>
                <a:srgbClr val="741B47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776" y="1186700"/>
            <a:ext cx="3823225" cy="2188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402" y="1061463"/>
            <a:ext cx="4110864" cy="274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761D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/>
          <p:nvPr>
            <p:ph idx="1" type="body"/>
          </p:nvPr>
        </p:nvSpPr>
        <p:spPr>
          <a:xfrm>
            <a:off x="623400" y="4193950"/>
            <a:ext cx="8520600" cy="211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>
                <a:solidFill>
                  <a:schemeClr val="lt1"/>
                </a:solidFill>
              </a:rPr>
              <a:t>The city has been used in many famous movies and TV shows. For example, right now it is being used again for The Batman 2!</a:t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id="152" name="Google Shape;15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891423" cy="194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050" y="2183700"/>
            <a:ext cx="3086676" cy="20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6898" y="266525"/>
            <a:ext cx="3254977" cy="183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