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Raleway"/>
      <p:regular r:id="rId24"/>
      <p:bold r:id="rId25"/>
      <p:italic r:id="rId26"/>
      <p:boldItalic r:id="rId27"/>
    </p:embeddedFont>
    <p:embeddedFont>
      <p:font typeface="Lato"/>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Raleway-regular.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aleway-italic.fntdata"/><Relationship Id="rId25" Type="http://schemas.openxmlformats.org/officeDocument/2006/relationships/font" Target="fonts/Raleway-bold.fntdata"/><Relationship Id="rId28" Type="http://schemas.openxmlformats.org/officeDocument/2006/relationships/font" Target="fonts/Lato-regular.fntdata"/><Relationship Id="rId27" Type="http://schemas.openxmlformats.org/officeDocument/2006/relationships/font" Target="fonts/Raleway-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Lato-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87f1072b6c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87f1072b6c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Have the sheet of phrases ready and prepared to give them all one, but have them help me fill it out in class so that they all understand rather than just giving them it.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87f1072b6c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87f1072b6c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87f1072b6c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87f1072b6c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87f1072b6c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87f1072b6c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87f1072b6c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87f1072b6c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8811dc2dd2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8811dc2dd2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8811dc2dd2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8811dc2dd2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87f1072b6c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87f1072b6c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Dress Code: 5 people</a:t>
            </a:r>
            <a:endParaRPr/>
          </a:p>
          <a:p>
            <a:pPr indent="0" lvl="0" marL="0" rtl="0" algn="l">
              <a:spcBef>
                <a:spcPts val="0"/>
              </a:spcBef>
              <a:spcAft>
                <a:spcPts val="0"/>
              </a:spcAft>
              <a:buNone/>
            </a:pPr>
            <a:r>
              <a:rPr lang="en-GB"/>
              <a:t>A place to smoke: 6 people </a:t>
            </a:r>
            <a:endParaRPr/>
          </a:p>
          <a:p>
            <a:pPr indent="0" lvl="0" marL="0" rtl="0" algn="l">
              <a:spcBef>
                <a:spcPts val="0"/>
              </a:spcBef>
              <a:spcAft>
                <a:spcPts val="0"/>
              </a:spcAft>
              <a:buNone/>
            </a:pPr>
            <a:r>
              <a:rPr lang="en-GB"/>
              <a:t>The environment: 5 people </a:t>
            </a:r>
            <a:endParaRPr/>
          </a:p>
          <a:p>
            <a:pPr indent="0" lvl="0" marL="0" rtl="0" algn="l">
              <a:spcBef>
                <a:spcPts val="0"/>
              </a:spcBef>
              <a:spcAft>
                <a:spcPts val="0"/>
              </a:spcAft>
              <a:buNone/>
            </a:pPr>
            <a:r>
              <a:rPr lang="en-GB"/>
              <a:t>Personality Clash: 5 people </a:t>
            </a:r>
            <a:endParaRPr/>
          </a:p>
          <a:p>
            <a:pPr indent="0" lvl="0" marL="0" rtl="0" algn="l">
              <a:spcBef>
                <a:spcPts val="0"/>
              </a:spcBef>
              <a:spcAft>
                <a:spcPts val="0"/>
              </a:spcAft>
              <a:buNone/>
            </a:pPr>
            <a:r>
              <a:rPr lang="en-GB"/>
              <a:t>Employment of disabled people: 6 people</a:t>
            </a:r>
            <a:endParaRPr/>
          </a:p>
          <a:p>
            <a:pPr indent="0" lvl="0" marL="0" rtl="0" algn="l">
              <a:spcBef>
                <a:spcPts val="0"/>
              </a:spcBef>
              <a:spcAft>
                <a:spcPts val="0"/>
              </a:spcAft>
              <a:buNone/>
            </a:pPr>
            <a:r>
              <a:rPr lang="en-GB"/>
              <a:t>Corruption: 4 people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8811dc2dd2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8811dc2dd2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87f1072b6c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87f1072b6c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87f1072b6c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87f1072b6c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AutoNum type="arabicPeriod"/>
            </a:pPr>
            <a:r>
              <a:rPr lang="en-GB"/>
              <a:t>5 mins </a:t>
            </a:r>
            <a:endParaRPr/>
          </a:p>
          <a:p>
            <a:pPr indent="-298450" lvl="0" marL="457200" rtl="0" algn="l">
              <a:spcBef>
                <a:spcPts val="0"/>
              </a:spcBef>
              <a:spcAft>
                <a:spcPts val="0"/>
              </a:spcAft>
              <a:buSzPts val="1100"/>
              <a:buAutoNum type="arabicPeriod"/>
            </a:pPr>
            <a:r>
              <a:rPr lang="en-GB"/>
              <a:t>10 mins </a:t>
            </a:r>
            <a:endParaRPr/>
          </a:p>
          <a:p>
            <a:pPr indent="-298450" lvl="0" marL="457200" rtl="0" algn="l">
              <a:spcBef>
                <a:spcPts val="0"/>
              </a:spcBef>
              <a:spcAft>
                <a:spcPts val="0"/>
              </a:spcAft>
              <a:buSzPts val="1100"/>
              <a:buAutoNum type="arabicPeriod"/>
            </a:pPr>
            <a:r>
              <a:rPr lang="en-GB"/>
              <a:t>10 mins </a:t>
            </a:r>
            <a:endParaRPr/>
          </a:p>
          <a:p>
            <a:pPr indent="-298450" lvl="0" marL="457200" rtl="0" algn="l">
              <a:spcBef>
                <a:spcPts val="0"/>
              </a:spcBef>
              <a:spcAft>
                <a:spcPts val="0"/>
              </a:spcAft>
              <a:buSzPts val="1100"/>
              <a:buAutoNum type="arabicPeriod"/>
            </a:pPr>
            <a:r>
              <a:rPr lang="en-GB"/>
              <a:t>20 mins </a:t>
            </a:r>
            <a:endParaRPr/>
          </a:p>
          <a:p>
            <a:pPr indent="-298450" lvl="0" marL="457200" rtl="0" algn="l">
              <a:spcBef>
                <a:spcPts val="0"/>
              </a:spcBef>
              <a:spcAft>
                <a:spcPts val="0"/>
              </a:spcAft>
              <a:buSzPts val="1100"/>
              <a:buAutoNum type="arabicPeriod"/>
            </a:pPr>
            <a:r>
              <a:rPr lang="en-GB"/>
              <a:t>45 mins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8811dc2dd2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8811dc2dd2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87f1072b6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87f1072b6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87f1072b6c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87f1072b6c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8811dc2dd2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8811dc2dd2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1200"/>
              </a:spcBef>
              <a:spcAft>
                <a:spcPts val="0"/>
              </a:spcAft>
              <a:buNone/>
            </a:pPr>
            <a:r>
              <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87f1072b6c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87f1072b6c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87f1072b6c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87f1072b6c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niamh.lafferty@univ-lorraine.f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4500">
                <a:solidFill>
                  <a:schemeClr val="lt1"/>
                </a:solidFill>
              </a:rPr>
              <a:t>Week 3: </a:t>
            </a:r>
            <a:endParaRPr sz="4500">
              <a:solidFill>
                <a:schemeClr val="lt1"/>
              </a:solidFill>
            </a:endParaRPr>
          </a:p>
          <a:p>
            <a:pPr indent="0" lvl="0" marL="0" rtl="0" algn="l">
              <a:spcBef>
                <a:spcPts val="0"/>
              </a:spcBef>
              <a:spcAft>
                <a:spcPts val="0"/>
              </a:spcAft>
              <a:buNone/>
            </a:pPr>
            <a:r>
              <a:rPr lang="en-GB" sz="4500">
                <a:solidFill>
                  <a:schemeClr val="lt1"/>
                </a:solidFill>
              </a:rPr>
              <a:t>M3 Intermédiare </a:t>
            </a:r>
            <a:endParaRPr sz="4500">
              <a:solidFill>
                <a:schemeClr val="lt1"/>
              </a:solidFill>
            </a:endParaRPr>
          </a:p>
        </p:txBody>
      </p:sp>
      <p:sp>
        <p:nvSpPr>
          <p:cNvPr id="87" name="Google Shape;87;p13"/>
          <p:cNvSpPr txBox="1"/>
          <p:nvPr>
            <p:ph idx="1" type="subTitle"/>
          </p:nvPr>
        </p:nvSpPr>
        <p:spPr>
          <a:xfrm>
            <a:off x="485750" y="4116525"/>
            <a:ext cx="3717600" cy="50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000" u="sng">
                <a:solidFill>
                  <a:schemeClr val="lt1"/>
                </a:solidFill>
                <a:hlinkClick r:id="rId3">
                  <a:extLst>
                    <a:ext uri="{A12FA001-AC4F-418D-AE19-62706E023703}">
                      <ahyp:hlinkClr val="tx"/>
                    </a:ext>
                  </a:extLst>
                </a:hlinkClick>
              </a:rPr>
              <a:t>niamh.lafferty@univ-lorraine.fr</a:t>
            </a:r>
            <a:r>
              <a:rPr lang="en-GB" sz="2000">
                <a:solidFill>
                  <a:schemeClr val="lt1"/>
                </a:solidFill>
              </a:rPr>
              <a:t> </a:t>
            </a:r>
            <a:endParaRPr sz="2000">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7" name="Shape 147"/>
        <p:cNvGrpSpPr/>
        <p:nvPr/>
      </p:nvGrpSpPr>
      <p:grpSpPr>
        <a:xfrm>
          <a:off x="0" y="0"/>
          <a:ext cx="0" cy="0"/>
          <a:chOff x="0" y="0"/>
          <a:chExt cx="0" cy="0"/>
        </a:xfrm>
      </p:grpSpPr>
      <p:sp>
        <p:nvSpPr>
          <p:cNvPr id="148" name="Google Shape;148;p2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lt1"/>
                </a:solidFill>
              </a:rPr>
              <a:t>2. Listen carefully</a:t>
            </a:r>
            <a:endParaRPr>
              <a:solidFill>
                <a:schemeClr val="lt1"/>
              </a:solidFill>
            </a:endParaRPr>
          </a:p>
        </p:txBody>
      </p:sp>
      <p:sp>
        <p:nvSpPr>
          <p:cNvPr id="149" name="Google Shape;149;p22"/>
          <p:cNvSpPr txBox="1"/>
          <p:nvPr>
            <p:ph idx="1" type="subTitle"/>
          </p:nvPr>
        </p:nvSpPr>
        <p:spPr>
          <a:xfrm>
            <a:off x="729625" y="3172900"/>
            <a:ext cx="7688100" cy="132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000">
                <a:solidFill>
                  <a:schemeClr val="lt1"/>
                </a:solidFill>
              </a:rPr>
              <a:t>Don’t just talk → ask questions.</a:t>
            </a:r>
            <a:br>
              <a:rPr lang="en-GB" sz="2000">
                <a:solidFill>
                  <a:schemeClr val="lt1"/>
                </a:solidFill>
              </a:rPr>
            </a:br>
            <a:endParaRPr sz="2000">
              <a:solidFill>
                <a:schemeClr val="lt1"/>
              </a:solidFill>
            </a:endParaRPr>
          </a:p>
          <a:p>
            <a:pPr indent="0" lvl="0" marL="0" rtl="0" algn="l">
              <a:spcBef>
                <a:spcPts val="0"/>
              </a:spcBef>
              <a:spcAft>
                <a:spcPts val="0"/>
              </a:spcAft>
              <a:buClr>
                <a:schemeClr val="dk1"/>
              </a:buClr>
              <a:buSzPts val="1100"/>
              <a:buFont typeface="Arial"/>
              <a:buNone/>
            </a:pPr>
            <a:r>
              <a:rPr b="1" lang="en-GB" sz="2000" u="sng">
                <a:solidFill>
                  <a:schemeClr val="lt1"/>
                </a:solidFill>
              </a:rPr>
              <a:t>Example: </a:t>
            </a:r>
            <a:r>
              <a:rPr i="1" lang="en-GB" sz="2000">
                <a:solidFill>
                  <a:schemeClr val="lt1"/>
                </a:solidFill>
              </a:rPr>
              <a:t>“Could you explain your position?”</a:t>
            </a:r>
            <a:endParaRPr i="1" sz="2000">
              <a:solidFill>
                <a:schemeClr val="lt1"/>
              </a:solidFill>
            </a:endParaRPr>
          </a:p>
          <a:p>
            <a:pPr indent="0" lvl="0" marL="0" rtl="0" algn="l">
              <a:spcBef>
                <a:spcPts val="0"/>
              </a:spcBef>
              <a:spcAft>
                <a:spcPts val="0"/>
              </a:spcAft>
              <a:buNone/>
            </a:pPr>
            <a:r>
              <a:t/>
            </a:r>
            <a:endParaRPr sz="2000">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53" name="Shape 153"/>
        <p:cNvGrpSpPr/>
        <p:nvPr/>
      </p:nvGrpSpPr>
      <p:grpSpPr>
        <a:xfrm>
          <a:off x="0" y="0"/>
          <a:ext cx="0" cy="0"/>
          <a:chOff x="0" y="0"/>
          <a:chExt cx="0" cy="0"/>
        </a:xfrm>
      </p:grpSpPr>
      <p:sp>
        <p:nvSpPr>
          <p:cNvPr id="154" name="Google Shape;154;p23"/>
          <p:cNvSpPr txBox="1"/>
          <p:nvPr>
            <p:ph type="ctrTitle"/>
          </p:nvPr>
        </p:nvSpPr>
        <p:spPr>
          <a:xfrm>
            <a:off x="135533" y="1331725"/>
            <a:ext cx="8520600" cy="2052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lt1"/>
                </a:solidFill>
              </a:rPr>
              <a:t>3. Be clear and simple   </a:t>
            </a:r>
            <a:endParaRPr>
              <a:solidFill>
                <a:schemeClr val="lt1"/>
              </a:solidFill>
            </a:endParaRPr>
          </a:p>
        </p:txBody>
      </p:sp>
      <p:sp>
        <p:nvSpPr>
          <p:cNvPr id="155" name="Google Shape;155;p23"/>
          <p:cNvSpPr txBox="1"/>
          <p:nvPr>
            <p:ph idx="1" type="subTitle"/>
          </p:nvPr>
        </p:nvSpPr>
        <p:spPr>
          <a:xfrm>
            <a:off x="729625" y="3172900"/>
            <a:ext cx="7688100" cy="1188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000">
                <a:solidFill>
                  <a:schemeClr val="lt1"/>
                </a:solidFill>
              </a:rPr>
              <a:t>Short sentences are best.</a:t>
            </a:r>
            <a:br>
              <a:rPr lang="en-GB" sz="2000">
                <a:solidFill>
                  <a:schemeClr val="lt1"/>
                </a:solidFill>
              </a:rPr>
            </a:br>
            <a:endParaRPr sz="2000">
              <a:solidFill>
                <a:schemeClr val="lt1"/>
              </a:solidFill>
            </a:endParaRPr>
          </a:p>
          <a:p>
            <a:pPr indent="0" lvl="0" marL="0" rtl="0" algn="l">
              <a:spcBef>
                <a:spcPts val="0"/>
              </a:spcBef>
              <a:spcAft>
                <a:spcPts val="0"/>
              </a:spcAft>
              <a:buClr>
                <a:schemeClr val="dk1"/>
              </a:buClr>
              <a:buSzPts val="1100"/>
              <a:buFont typeface="Arial"/>
              <a:buNone/>
            </a:pPr>
            <a:r>
              <a:rPr b="1" lang="en-GB" sz="2000" u="sng">
                <a:solidFill>
                  <a:schemeClr val="lt1"/>
                </a:solidFill>
              </a:rPr>
              <a:t>Example:</a:t>
            </a:r>
            <a:r>
              <a:rPr lang="en-GB" sz="2000">
                <a:solidFill>
                  <a:schemeClr val="lt1"/>
                </a:solidFill>
              </a:rPr>
              <a:t> </a:t>
            </a:r>
            <a:r>
              <a:rPr i="1" lang="en-GB" sz="2000">
                <a:solidFill>
                  <a:schemeClr val="lt1"/>
                </a:solidFill>
              </a:rPr>
              <a:t>“We need delivery in 5 days.”</a:t>
            </a:r>
            <a:endParaRPr i="1" sz="2000">
              <a:solidFill>
                <a:schemeClr val="lt1"/>
              </a:solidFill>
            </a:endParaRPr>
          </a:p>
          <a:p>
            <a:pPr indent="0" lvl="0" marL="0" rtl="0" algn="l">
              <a:spcBef>
                <a:spcPts val="0"/>
              </a:spcBef>
              <a:spcAft>
                <a:spcPts val="0"/>
              </a:spcAft>
              <a:buNone/>
            </a:pPr>
            <a:r>
              <a:t/>
            </a:r>
            <a:endParaRPr sz="200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59" name="Shape 159"/>
        <p:cNvGrpSpPr/>
        <p:nvPr/>
      </p:nvGrpSpPr>
      <p:grpSpPr>
        <a:xfrm>
          <a:off x="0" y="0"/>
          <a:ext cx="0" cy="0"/>
          <a:chOff x="0" y="0"/>
          <a:chExt cx="0" cy="0"/>
        </a:xfrm>
      </p:grpSpPr>
      <p:sp>
        <p:nvSpPr>
          <p:cNvPr id="160" name="Google Shape;160;p2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lt1"/>
                </a:solidFill>
              </a:rPr>
              <a:t>4. Show flexibility </a:t>
            </a:r>
            <a:endParaRPr>
              <a:solidFill>
                <a:schemeClr val="lt1"/>
              </a:solidFill>
            </a:endParaRPr>
          </a:p>
        </p:txBody>
      </p:sp>
      <p:sp>
        <p:nvSpPr>
          <p:cNvPr id="161" name="Google Shape;161;p24"/>
          <p:cNvSpPr txBox="1"/>
          <p:nvPr>
            <p:ph idx="1" type="subTitle"/>
          </p:nvPr>
        </p:nvSpPr>
        <p:spPr>
          <a:xfrm>
            <a:off x="729625" y="3172900"/>
            <a:ext cx="7688100" cy="135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000">
                <a:solidFill>
                  <a:schemeClr val="lt1"/>
                </a:solidFill>
              </a:rPr>
              <a:t>Try compromise, not only your own way.</a:t>
            </a:r>
            <a:br>
              <a:rPr lang="en-GB" sz="2000">
                <a:solidFill>
                  <a:schemeClr val="lt1"/>
                </a:solidFill>
              </a:rPr>
            </a:br>
            <a:endParaRPr sz="2000">
              <a:solidFill>
                <a:schemeClr val="lt1"/>
              </a:solidFill>
            </a:endParaRPr>
          </a:p>
          <a:p>
            <a:pPr indent="0" lvl="0" marL="0" rtl="0" algn="l">
              <a:spcBef>
                <a:spcPts val="0"/>
              </a:spcBef>
              <a:spcAft>
                <a:spcPts val="0"/>
              </a:spcAft>
              <a:buClr>
                <a:schemeClr val="dk1"/>
              </a:buClr>
              <a:buSzPts val="1100"/>
              <a:buFont typeface="Arial"/>
              <a:buNone/>
            </a:pPr>
            <a:r>
              <a:rPr b="1" lang="en-GB" sz="2000" u="sng">
                <a:solidFill>
                  <a:schemeClr val="lt1"/>
                </a:solidFill>
              </a:rPr>
              <a:t>Example:</a:t>
            </a:r>
            <a:r>
              <a:rPr lang="en-GB" sz="2000">
                <a:solidFill>
                  <a:schemeClr val="lt1"/>
                </a:solidFill>
              </a:rPr>
              <a:t> </a:t>
            </a:r>
            <a:r>
              <a:rPr i="1" lang="en-GB" sz="2000">
                <a:solidFill>
                  <a:schemeClr val="lt1"/>
                </a:solidFill>
              </a:rPr>
              <a:t>“What if we meet in the middle?”</a:t>
            </a:r>
            <a:endParaRPr i="1" sz="2000">
              <a:solidFill>
                <a:schemeClr val="lt1"/>
              </a:solidFill>
            </a:endParaRPr>
          </a:p>
          <a:p>
            <a:pPr indent="0" lvl="0" marL="0" rtl="0" algn="l">
              <a:spcBef>
                <a:spcPts val="0"/>
              </a:spcBef>
              <a:spcAft>
                <a:spcPts val="0"/>
              </a:spcAft>
              <a:buNone/>
            </a:pPr>
            <a:r>
              <a:t/>
            </a:r>
            <a:endParaRPr sz="20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65" name="Shape 165"/>
        <p:cNvGrpSpPr/>
        <p:nvPr/>
      </p:nvGrpSpPr>
      <p:grpSpPr>
        <a:xfrm>
          <a:off x="0" y="0"/>
          <a:ext cx="0" cy="0"/>
          <a:chOff x="0" y="0"/>
          <a:chExt cx="0" cy="0"/>
        </a:xfrm>
      </p:grpSpPr>
      <p:sp>
        <p:nvSpPr>
          <p:cNvPr id="166" name="Google Shape;166;p25"/>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lt1"/>
                </a:solidFill>
              </a:rPr>
              <a:t>5. Summarise at the end</a:t>
            </a:r>
            <a:endParaRPr>
              <a:solidFill>
                <a:schemeClr val="lt1"/>
              </a:solidFill>
            </a:endParaRPr>
          </a:p>
        </p:txBody>
      </p:sp>
      <p:sp>
        <p:nvSpPr>
          <p:cNvPr id="167" name="Google Shape;167;p25"/>
          <p:cNvSpPr txBox="1"/>
          <p:nvPr>
            <p:ph idx="1" type="subTitle"/>
          </p:nvPr>
        </p:nvSpPr>
        <p:spPr>
          <a:xfrm>
            <a:off x="729450" y="3172900"/>
            <a:ext cx="7688100" cy="127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000">
                <a:solidFill>
                  <a:schemeClr val="lt1"/>
                </a:solidFill>
              </a:rPr>
              <a:t>Make sure everyone agrees.</a:t>
            </a:r>
            <a:br>
              <a:rPr lang="en-GB" sz="2000">
                <a:solidFill>
                  <a:schemeClr val="lt1"/>
                </a:solidFill>
              </a:rPr>
            </a:br>
            <a:endParaRPr sz="2000">
              <a:solidFill>
                <a:schemeClr val="lt1"/>
              </a:solidFill>
            </a:endParaRPr>
          </a:p>
          <a:p>
            <a:pPr indent="0" lvl="0" marL="0" rtl="0" algn="l">
              <a:spcBef>
                <a:spcPts val="0"/>
              </a:spcBef>
              <a:spcAft>
                <a:spcPts val="0"/>
              </a:spcAft>
              <a:buClr>
                <a:schemeClr val="dk1"/>
              </a:buClr>
              <a:buSzPts val="1100"/>
              <a:buFont typeface="Arial"/>
              <a:buNone/>
            </a:pPr>
            <a:r>
              <a:rPr b="1" lang="en-GB" sz="2000" u="sng">
                <a:solidFill>
                  <a:schemeClr val="lt1"/>
                </a:solidFill>
              </a:rPr>
              <a:t>Example: </a:t>
            </a:r>
            <a:r>
              <a:rPr i="1" lang="en-GB" sz="2000">
                <a:solidFill>
                  <a:schemeClr val="lt1"/>
                </a:solidFill>
              </a:rPr>
              <a:t>“So, we agreed on…”</a:t>
            </a:r>
            <a:endParaRPr i="1" sz="2000">
              <a:solidFill>
                <a:schemeClr val="lt1"/>
              </a:solidFill>
            </a:endParaRPr>
          </a:p>
          <a:p>
            <a:pPr indent="0" lvl="0" marL="0" rtl="0" algn="l">
              <a:spcBef>
                <a:spcPts val="0"/>
              </a:spcBef>
              <a:spcAft>
                <a:spcPts val="0"/>
              </a:spcAft>
              <a:buNone/>
            </a:pPr>
            <a:r>
              <a:t/>
            </a:r>
            <a:endParaRPr sz="2000">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71" name="Shape 171"/>
        <p:cNvGrpSpPr/>
        <p:nvPr/>
      </p:nvGrpSpPr>
      <p:grpSpPr>
        <a:xfrm>
          <a:off x="0" y="0"/>
          <a:ext cx="0" cy="0"/>
          <a:chOff x="0" y="0"/>
          <a:chExt cx="0" cy="0"/>
        </a:xfrm>
      </p:grpSpPr>
      <p:sp>
        <p:nvSpPr>
          <p:cNvPr id="172" name="Google Shape;172;p26"/>
          <p:cNvSpPr txBox="1"/>
          <p:nvPr/>
        </p:nvSpPr>
        <p:spPr>
          <a:xfrm>
            <a:off x="155025" y="544900"/>
            <a:ext cx="8278800" cy="6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4000">
                <a:solidFill>
                  <a:schemeClr val="lt1"/>
                </a:solidFill>
                <a:latin typeface="Lato"/>
                <a:ea typeface="Lato"/>
                <a:cs typeface="Lato"/>
                <a:sym typeface="Lato"/>
              </a:rPr>
              <a:t>Pick the most </a:t>
            </a:r>
            <a:r>
              <a:rPr lang="en-GB" sz="4000">
                <a:solidFill>
                  <a:schemeClr val="lt1"/>
                </a:solidFill>
                <a:latin typeface="Lato"/>
                <a:ea typeface="Lato"/>
                <a:cs typeface="Lato"/>
                <a:sym typeface="Lato"/>
              </a:rPr>
              <a:t>appropriate</a:t>
            </a:r>
            <a:r>
              <a:rPr lang="en-GB" sz="4000">
                <a:solidFill>
                  <a:schemeClr val="lt1"/>
                </a:solidFill>
                <a:latin typeface="Lato"/>
                <a:ea typeface="Lato"/>
                <a:cs typeface="Lato"/>
                <a:sym typeface="Lato"/>
              </a:rPr>
              <a:t> phrase</a:t>
            </a:r>
            <a:endParaRPr sz="4000">
              <a:solidFill>
                <a:schemeClr val="lt1"/>
              </a:solidFill>
              <a:latin typeface="Lato"/>
              <a:ea typeface="Lato"/>
              <a:cs typeface="Lato"/>
              <a:sym typeface="Lato"/>
            </a:endParaRPr>
          </a:p>
        </p:txBody>
      </p:sp>
      <p:sp>
        <p:nvSpPr>
          <p:cNvPr id="173" name="Google Shape;173;p26"/>
          <p:cNvSpPr txBox="1"/>
          <p:nvPr/>
        </p:nvSpPr>
        <p:spPr>
          <a:xfrm>
            <a:off x="0" y="1437375"/>
            <a:ext cx="8786100" cy="85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solidFill>
                  <a:schemeClr val="lt1"/>
                </a:solidFill>
                <a:latin typeface="Lato"/>
                <a:ea typeface="Lato"/>
                <a:cs typeface="Lato"/>
                <a:sym typeface="Lato"/>
              </a:rPr>
              <a:t>Based on the skills we have just looked at, what phrase do you think would be the best option in </a:t>
            </a:r>
            <a:r>
              <a:rPr lang="en-GB" sz="2000">
                <a:solidFill>
                  <a:schemeClr val="lt1"/>
                </a:solidFill>
                <a:latin typeface="Lato"/>
                <a:ea typeface="Lato"/>
                <a:cs typeface="Lato"/>
                <a:sym typeface="Lato"/>
              </a:rPr>
              <a:t>each instance and why?</a:t>
            </a:r>
            <a:endParaRPr sz="2000">
              <a:solidFill>
                <a:schemeClr val="lt1"/>
              </a:solidFill>
              <a:latin typeface="Lato"/>
              <a:ea typeface="Lato"/>
              <a:cs typeface="Lato"/>
              <a:sym typeface="Lato"/>
            </a:endParaRPr>
          </a:p>
        </p:txBody>
      </p:sp>
      <p:sp>
        <p:nvSpPr>
          <p:cNvPr id="174" name="Google Shape;174;p26"/>
          <p:cNvSpPr txBox="1"/>
          <p:nvPr/>
        </p:nvSpPr>
        <p:spPr>
          <a:xfrm>
            <a:off x="472075" y="2259375"/>
            <a:ext cx="8313900" cy="26775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chemeClr val="lt1"/>
              </a:buClr>
              <a:buSzPts val="2000"/>
              <a:buFont typeface="Lato"/>
              <a:buAutoNum type="arabicPeriod"/>
            </a:pPr>
            <a:r>
              <a:rPr lang="en-GB" sz="2000">
                <a:solidFill>
                  <a:schemeClr val="lt1"/>
                </a:solidFill>
                <a:latin typeface="Lato"/>
                <a:ea typeface="Lato"/>
                <a:cs typeface="Lato"/>
                <a:sym typeface="Lato"/>
              </a:rPr>
              <a:t>“No you’re wrong” / “Well I disagree but okay”</a:t>
            </a:r>
            <a:endParaRPr sz="2000">
              <a:solidFill>
                <a:schemeClr val="lt1"/>
              </a:solidFill>
              <a:latin typeface="Lato"/>
              <a:ea typeface="Lato"/>
              <a:cs typeface="Lato"/>
              <a:sym typeface="Lato"/>
            </a:endParaRPr>
          </a:p>
          <a:p>
            <a:pPr indent="-355600" lvl="0" marL="457200" rtl="0" algn="l">
              <a:spcBef>
                <a:spcPts val="0"/>
              </a:spcBef>
              <a:spcAft>
                <a:spcPts val="0"/>
              </a:spcAft>
              <a:buClr>
                <a:schemeClr val="lt1"/>
              </a:buClr>
              <a:buSzPts val="2000"/>
              <a:buFont typeface="Lato"/>
              <a:buAutoNum type="arabicPeriod"/>
            </a:pPr>
            <a:r>
              <a:rPr lang="en-GB" sz="2000">
                <a:solidFill>
                  <a:schemeClr val="lt1"/>
                </a:solidFill>
                <a:latin typeface="Lato"/>
                <a:ea typeface="Lato"/>
                <a:cs typeface="Lato"/>
                <a:sym typeface="Lato"/>
              </a:rPr>
              <a:t>“Let me talk for a minute” / “I see, I’ve said my point, now what do you think?”</a:t>
            </a:r>
            <a:endParaRPr sz="2000">
              <a:solidFill>
                <a:schemeClr val="lt1"/>
              </a:solidFill>
              <a:latin typeface="Lato"/>
              <a:ea typeface="Lato"/>
              <a:cs typeface="Lato"/>
              <a:sym typeface="Lato"/>
            </a:endParaRPr>
          </a:p>
          <a:p>
            <a:pPr indent="-355600" lvl="0" marL="457200" rtl="0" algn="l">
              <a:spcBef>
                <a:spcPts val="0"/>
              </a:spcBef>
              <a:spcAft>
                <a:spcPts val="0"/>
              </a:spcAft>
              <a:buClr>
                <a:schemeClr val="lt1"/>
              </a:buClr>
              <a:buSzPts val="2000"/>
              <a:buFont typeface="Lato"/>
              <a:buAutoNum type="arabicPeriod"/>
            </a:pPr>
            <a:r>
              <a:rPr lang="en-GB" sz="2000">
                <a:solidFill>
                  <a:schemeClr val="lt1"/>
                </a:solidFill>
                <a:latin typeface="Lato"/>
                <a:ea typeface="Lato"/>
                <a:cs typeface="Lato"/>
                <a:sym typeface="Lato"/>
              </a:rPr>
              <a:t>“We would like that to happen by next week” / “We think next week would be the best outcome for what we want to happen”</a:t>
            </a:r>
            <a:endParaRPr sz="2000">
              <a:solidFill>
                <a:schemeClr val="lt1"/>
              </a:solidFill>
              <a:latin typeface="Lato"/>
              <a:ea typeface="Lato"/>
              <a:cs typeface="Lato"/>
              <a:sym typeface="Lato"/>
            </a:endParaRPr>
          </a:p>
          <a:p>
            <a:pPr indent="-355600" lvl="0" marL="457200" rtl="0" algn="l">
              <a:spcBef>
                <a:spcPts val="0"/>
              </a:spcBef>
              <a:spcAft>
                <a:spcPts val="0"/>
              </a:spcAft>
              <a:buClr>
                <a:schemeClr val="lt1"/>
              </a:buClr>
              <a:buSzPts val="2000"/>
              <a:buFont typeface="Lato"/>
              <a:buAutoNum type="arabicPeriod"/>
            </a:pPr>
            <a:r>
              <a:rPr lang="en-GB" sz="2000">
                <a:solidFill>
                  <a:schemeClr val="lt1"/>
                </a:solidFill>
                <a:latin typeface="Lato"/>
                <a:ea typeface="Lato"/>
                <a:cs typeface="Lato"/>
                <a:sym typeface="Lato"/>
              </a:rPr>
              <a:t>“Could we compromise on that a bit?” / “We need it to be this way”</a:t>
            </a:r>
            <a:endParaRPr sz="2000">
              <a:solidFill>
                <a:schemeClr val="lt1"/>
              </a:solidFill>
              <a:latin typeface="Lato"/>
              <a:ea typeface="Lato"/>
              <a:cs typeface="Lato"/>
              <a:sym typeface="Lato"/>
            </a:endParaRPr>
          </a:p>
          <a:p>
            <a:pPr indent="-355600" lvl="0" marL="457200" rtl="0" algn="l">
              <a:spcBef>
                <a:spcPts val="0"/>
              </a:spcBef>
              <a:spcAft>
                <a:spcPts val="0"/>
              </a:spcAft>
              <a:buClr>
                <a:schemeClr val="lt1"/>
              </a:buClr>
              <a:buSzPts val="2000"/>
              <a:buFont typeface="Lato"/>
              <a:buAutoNum type="arabicPeriod"/>
            </a:pPr>
            <a:r>
              <a:rPr lang="en-GB" sz="2000">
                <a:solidFill>
                  <a:schemeClr val="lt1"/>
                </a:solidFill>
                <a:latin typeface="Lato"/>
                <a:ea typeface="Lato"/>
                <a:cs typeface="Lato"/>
                <a:sym typeface="Lato"/>
              </a:rPr>
              <a:t>“So just to be clear…” / “Okay we understand, so that brings the meeting to an end”</a:t>
            </a:r>
            <a:endParaRPr sz="2000">
              <a:solidFill>
                <a:schemeClr val="lt1"/>
              </a:solidFill>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78" name="Shape 178"/>
        <p:cNvGrpSpPr/>
        <p:nvPr/>
      </p:nvGrpSpPr>
      <p:grpSpPr>
        <a:xfrm>
          <a:off x="0" y="0"/>
          <a:ext cx="0" cy="0"/>
          <a:chOff x="0" y="0"/>
          <a:chExt cx="0" cy="0"/>
        </a:xfrm>
      </p:grpSpPr>
      <p:sp>
        <p:nvSpPr>
          <p:cNvPr id="179" name="Google Shape;179;p27"/>
          <p:cNvSpPr txBox="1"/>
          <p:nvPr/>
        </p:nvSpPr>
        <p:spPr>
          <a:xfrm>
            <a:off x="155025" y="544900"/>
            <a:ext cx="8278800" cy="6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4000">
                <a:solidFill>
                  <a:schemeClr val="lt1"/>
                </a:solidFill>
                <a:latin typeface="Lato"/>
                <a:ea typeface="Lato"/>
                <a:cs typeface="Lato"/>
                <a:sym typeface="Lato"/>
              </a:rPr>
              <a:t>Pick the most appropriate phrase</a:t>
            </a:r>
            <a:endParaRPr sz="4000">
              <a:solidFill>
                <a:schemeClr val="lt1"/>
              </a:solidFill>
              <a:latin typeface="Lato"/>
              <a:ea typeface="Lato"/>
              <a:cs typeface="Lato"/>
              <a:sym typeface="Lato"/>
            </a:endParaRPr>
          </a:p>
        </p:txBody>
      </p:sp>
      <p:sp>
        <p:nvSpPr>
          <p:cNvPr id="180" name="Google Shape;180;p27"/>
          <p:cNvSpPr txBox="1"/>
          <p:nvPr/>
        </p:nvSpPr>
        <p:spPr>
          <a:xfrm>
            <a:off x="0" y="1225900"/>
            <a:ext cx="8786100" cy="85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solidFill>
                  <a:schemeClr val="lt1"/>
                </a:solidFill>
                <a:latin typeface="Lato"/>
                <a:ea typeface="Lato"/>
                <a:cs typeface="Lato"/>
                <a:sym typeface="Lato"/>
              </a:rPr>
              <a:t>Based on the skills we have just looked at, what phrase do you think would be the best option in each instance and why?</a:t>
            </a:r>
            <a:endParaRPr sz="2000">
              <a:solidFill>
                <a:schemeClr val="lt1"/>
              </a:solidFill>
              <a:latin typeface="Lato"/>
              <a:ea typeface="Lato"/>
              <a:cs typeface="Lato"/>
              <a:sym typeface="Lato"/>
            </a:endParaRPr>
          </a:p>
        </p:txBody>
      </p:sp>
      <p:sp>
        <p:nvSpPr>
          <p:cNvPr id="181" name="Google Shape;181;p27"/>
          <p:cNvSpPr txBox="1"/>
          <p:nvPr/>
        </p:nvSpPr>
        <p:spPr>
          <a:xfrm>
            <a:off x="137475" y="4011450"/>
            <a:ext cx="8313900" cy="161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000">
              <a:solidFill>
                <a:srgbClr val="FF0000"/>
              </a:solidFill>
              <a:latin typeface="Lato"/>
              <a:ea typeface="Lato"/>
              <a:cs typeface="Lato"/>
              <a:sym typeface="Lato"/>
            </a:endParaRPr>
          </a:p>
          <a:p>
            <a:pPr indent="0" lvl="0" marL="0" rtl="0" algn="l">
              <a:spcBef>
                <a:spcPts val="0"/>
              </a:spcBef>
              <a:spcAft>
                <a:spcPts val="0"/>
              </a:spcAft>
              <a:buNone/>
            </a:pPr>
            <a:r>
              <a:rPr lang="en-GB" sz="2000">
                <a:solidFill>
                  <a:schemeClr val="lt1"/>
                </a:solidFill>
                <a:latin typeface="Lato"/>
                <a:ea typeface="Lato"/>
                <a:cs typeface="Lato"/>
                <a:sym typeface="Lato"/>
              </a:rPr>
              <a:t>5. </a:t>
            </a:r>
            <a:r>
              <a:rPr lang="en-GB" sz="2000">
                <a:solidFill>
                  <a:srgbClr val="FF0000"/>
                </a:solidFill>
                <a:latin typeface="Lato"/>
                <a:ea typeface="Lato"/>
                <a:cs typeface="Lato"/>
                <a:sym typeface="Lato"/>
              </a:rPr>
              <a:t> “So just to be clear…” </a:t>
            </a:r>
            <a:r>
              <a:rPr lang="en-GB" sz="2000">
                <a:solidFill>
                  <a:schemeClr val="lt1"/>
                </a:solidFill>
                <a:latin typeface="Lato"/>
                <a:ea typeface="Lato"/>
                <a:cs typeface="Lato"/>
                <a:sym typeface="Lato"/>
              </a:rPr>
              <a:t>/ “Okay we understand, so that brings the meeting to an end”</a:t>
            </a:r>
            <a:endParaRPr sz="2000">
              <a:solidFill>
                <a:schemeClr val="lt1"/>
              </a:solidFill>
              <a:latin typeface="Lato"/>
              <a:ea typeface="Lato"/>
              <a:cs typeface="Lato"/>
              <a:sym typeface="Lato"/>
            </a:endParaRPr>
          </a:p>
        </p:txBody>
      </p:sp>
      <p:sp>
        <p:nvSpPr>
          <p:cNvPr id="182" name="Google Shape;182;p27"/>
          <p:cNvSpPr txBox="1"/>
          <p:nvPr/>
        </p:nvSpPr>
        <p:spPr>
          <a:xfrm>
            <a:off x="96250" y="2060800"/>
            <a:ext cx="7644900" cy="5286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chemeClr val="lt1"/>
              </a:buClr>
              <a:buSzPts val="2000"/>
              <a:buFont typeface="Lato"/>
              <a:buAutoNum type="arabicPeriod"/>
            </a:pPr>
            <a:r>
              <a:rPr lang="en-GB" sz="2000">
                <a:solidFill>
                  <a:schemeClr val="lt1"/>
                </a:solidFill>
                <a:latin typeface="Lato"/>
                <a:ea typeface="Lato"/>
                <a:cs typeface="Lato"/>
                <a:sym typeface="Lato"/>
              </a:rPr>
              <a:t>“No you’re wrong” / </a:t>
            </a:r>
            <a:r>
              <a:rPr lang="en-GB" sz="2000">
                <a:solidFill>
                  <a:srgbClr val="FF0000"/>
                </a:solidFill>
                <a:latin typeface="Lato"/>
                <a:ea typeface="Lato"/>
                <a:cs typeface="Lato"/>
                <a:sym typeface="Lato"/>
              </a:rPr>
              <a:t>“Well I disagree but okay”</a:t>
            </a:r>
            <a:endParaRPr sz="1300">
              <a:solidFill>
                <a:schemeClr val="accent1"/>
              </a:solidFill>
              <a:latin typeface="Lato"/>
              <a:ea typeface="Lato"/>
              <a:cs typeface="Lato"/>
              <a:sym typeface="Lato"/>
            </a:endParaRPr>
          </a:p>
        </p:txBody>
      </p:sp>
      <p:sp>
        <p:nvSpPr>
          <p:cNvPr id="183" name="Google Shape;183;p27"/>
          <p:cNvSpPr txBox="1"/>
          <p:nvPr/>
        </p:nvSpPr>
        <p:spPr>
          <a:xfrm>
            <a:off x="150750" y="2536400"/>
            <a:ext cx="9093600" cy="52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solidFill>
                  <a:schemeClr val="lt1"/>
                </a:solidFill>
                <a:latin typeface="Lato"/>
                <a:ea typeface="Lato"/>
                <a:cs typeface="Lato"/>
                <a:sym typeface="Lato"/>
              </a:rPr>
              <a:t>2.  </a:t>
            </a:r>
            <a:r>
              <a:rPr lang="en-GB" sz="2000">
                <a:solidFill>
                  <a:schemeClr val="lt1"/>
                </a:solidFill>
                <a:latin typeface="Lato"/>
                <a:ea typeface="Lato"/>
                <a:cs typeface="Lato"/>
                <a:sym typeface="Lato"/>
              </a:rPr>
              <a:t>“Let me talk for a minute” / </a:t>
            </a:r>
            <a:r>
              <a:rPr lang="en-GB" sz="2000">
                <a:solidFill>
                  <a:srgbClr val="FF0000"/>
                </a:solidFill>
                <a:latin typeface="Lato"/>
                <a:ea typeface="Lato"/>
                <a:cs typeface="Lato"/>
                <a:sym typeface="Lato"/>
              </a:rPr>
              <a:t>“I see, I’ve said my point, now what do you think?”</a:t>
            </a:r>
            <a:endParaRPr sz="1300">
              <a:solidFill>
                <a:schemeClr val="accent1"/>
              </a:solidFill>
              <a:latin typeface="Lato"/>
              <a:ea typeface="Lato"/>
              <a:cs typeface="Lato"/>
              <a:sym typeface="Lato"/>
            </a:endParaRPr>
          </a:p>
        </p:txBody>
      </p:sp>
      <p:sp>
        <p:nvSpPr>
          <p:cNvPr id="184" name="Google Shape;184;p27"/>
          <p:cNvSpPr txBox="1"/>
          <p:nvPr/>
        </p:nvSpPr>
        <p:spPr>
          <a:xfrm>
            <a:off x="103950" y="3059675"/>
            <a:ext cx="8578200" cy="48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solidFill>
                  <a:schemeClr val="lt1"/>
                </a:solidFill>
                <a:latin typeface="Lato"/>
                <a:ea typeface="Lato"/>
                <a:cs typeface="Lato"/>
                <a:sym typeface="Lato"/>
              </a:rPr>
              <a:t>3. </a:t>
            </a:r>
            <a:r>
              <a:rPr lang="en-GB" sz="2000">
                <a:solidFill>
                  <a:srgbClr val="FF0000"/>
                </a:solidFill>
                <a:latin typeface="Lato"/>
                <a:ea typeface="Lato"/>
                <a:cs typeface="Lato"/>
                <a:sym typeface="Lato"/>
              </a:rPr>
              <a:t>“</a:t>
            </a:r>
            <a:r>
              <a:rPr lang="en-GB" sz="2000">
                <a:solidFill>
                  <a:srgbClr val="FF0000"/>
                </a:solidFill>
                <a:latin typeface="Lato"/>
                <a:ea typeface="Lato"/>
                <a:cs typeface="Lato"/>
                <a:sym typeface="Lato"/>
              </a:rPr>
              <a:t>We would like that to happen by next week”</a:t>
            </a:r>
            <a:r>
              <a:rPr lang="en-GB" sz="2000">
                <a:solidFill>
                  <a:schemeClr val="lt1"/>
                </a:solidFill>
                <a:latin typeface="Lato"/>
                <a:ea typeface="Lato"/>
                <a:cs typeface="Lato"/>
                <a:sym typeface="Lato"/>
              </a:rPr>
              <a:t> / “We think next week would be the best outcome for what we want to happen”</a:t>
            </a:r>
            <a:endParaRPr sz="1300">
              <a:solidFill>
                <a:schemeClr val="accent1"/>
              </a:solidFill>
              <a:latin typeface="Lato"/>
              <a:ea typeface="Lato"/>
              <a:cs typeface="Lato"/>
              <a:sym typeface="Lato"/>
            </a:endParaRPr>
          </a:p>
        </p:txBody>
      </p:sp>
      <p:sp>
        <p:nvSpPr>
          <p:cNvPr id="185" name="Google Shape;185;p27"/>
          <p:cNvSpPr txBox="1"/>
          <p:nvPr/>
        </p:nvSpPr>
        <p:spPr>
          <a:xfrm>
            <a:off x="155025" y="3800075"/>
            <a:ext cx="8578200" cy="30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solidFill>
                  <a:schemeClr val="lt1"/>
                </a:solidFill>
                <a:latin typeface="Lato"/>
                <a:ea typeface="Lato"/>
                <a:cs typeface="Lato"/>
                <a:sym typeface="Lato"/>
              </a:rPr>
              <a:t>4. </a:t>
            </a:r>
            <a:r>
              <a:rPr lang="en-GB" sz="2000">
                <a:solidFill>
                  <a:srgbClr val="FF0000"/>
                </a:solidFill>
                <a:latin typeface="Lato"/>
                <a:ea typeface="Lato"/>
                <a:cs typeface="Lato"/>
                <a:sym typeface="Lato"/>
              </a:rPr>
              <a:t>“Could we compromise on that a bit?”</a:t>
            </a:r>
            <a:r>
              <a:rPr lang="en-GB" sz="2000">
                <a:solidFill>
                  <a:schemeClr val="lt1"/>
                </a:solidFill>
                <a:latin typeface="Lato"/>
                <a:ea typeface="Lato"/>
                <a:cs typeface="Lato"/>
                <a:sym typeface="Lato"/>
              </a:rPr>
              <a:t> / “We need it to be this way”</a:t>
            </a:r>
            <a:endParaRPr sz="2000">
              <a:solidFill>
                <a:schemeClr val="lt1"/>
              </a:solidFill>
              <a:latin typeface="Lato"/>
              <a:ea typeface="Lato"/>
              <a:cs typeface="Lato"/>
              <a:sym typeface="Lato"/>
            </a:endParaRPr>
          </a:p>
          <a:p>
            <a:pPr indent="0" lvl="0" marL="0" rtl="0" algn="l">
              <a:spcBef>
                <a:spcPts val="0"/>
              </a:spcBef>
              <a:spcAft>
                <a:spcPts val="0"/>
              </a:spcAft>
              <a:buNone/>
            </a:pPr>
            <a:r>
              <a:t/>
            </a:r>
            <a:endParaRPr sz="1300">
              <a:solidFill>
                <a:schemeClr val="accen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1000"/>
                                        <p:tgtEl>
                                          <p:spTgt spid="1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1000"/>
                                        <p:tgtEl>
                                          <p:spTgt spid="1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1000"/>
                                        <p:tgtEl>
                                          <p:spTgt spid="1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0"/>
                                        <p:tgtEl>
                                          <p:spTgt spid="1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89" name="Shape 189"/>
        <p:cNvGrpSpPr/>
        <p:nvPr/>
      </p:nvGrpSpPr>
      <p:grpSpPr>
        <a:xfrm>
          <a:off x="0" y="0"/>
          <a:ext cx="0" cy="0"/>
          <a:chOff x="0" y="0"/>
          <a:chExt cx="0" cy="0"/>
        </a:xfrm>
      </p:grpSpPr>
      <p:sp>
        <p:nvSpPr>
          <p:cNvPr id="190" name="Google Shape;190;p28"/>
          <p:cNvSpPr txBox="1"/>
          <p:nvPr/>
        </p:nvSpPr>
        <p:spPr>
          <a:xfrm>
            <a:off x="178500" y="403925"/>
            <a:ext cx="8373000" cy="399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4000">
                <a:solidFill>
                  <a:schemeClr val="lt1"/>
                </a:solidFill>
              </a:rPr>
              <a:t>Group Roleplays. </a:t>
            </a:r>
            <a:endParaRPr sz="4000">
              <a:solidFill>
                <a:schemeClr val="lt1"/>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en-GB" sz="1800">
                <a:solidFill>
                  <a:schemeClr val="lt1"/>
                </a:solidFill>
              </a:rPr>
              <a:t>Groups of 3-5 people. </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lang="en-GB" sz="1800">
                <a:solidFill>
                  <a:schemeClr val="lt1"/>
                </a:solidFill>
              </a:rPr>
              <a:t>Each group will get a different scenario, which will have a few different cards with roles on for </a:t>
            </a:r>
            <a:r>
              <a:rPr lang="en-GB" sz="1800">
                <a:solidFill>
                  <a:schemeClr val="lt1"/>
                </a:solidFill>
              </a:rPr>
              <a:t>you</a:t>
            </a:r>
            <a:r>
              <a:rPr lang="en-GB" sz="1800">
                <a:solidFill>
                  <a:schemeClr val="lt1"/>
                </a:solidFill>
              </a:rPr>
              <a:t> all to play. </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lang="en-GB" sz="1800">
                <a:solidFill>
                  <a:schemeClr val="lt1"/>
                </a:solidFill>
              </a:rPr>
              <a:t>After you have read the scenario at the top of the sheet, and your role at the bottom, I am going to give you time to do that roleplay. </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lang="en-GB" sz="1800">
                <a:solidFill>
                  <a:schemeClr val="lt1"/>
                </a:solidFill>
              </a:rPr>
              <a:t>You will have 10 minutes to prepare your role and think of what you could say, and then I will let you do the roleplay in your group. </a:t>
            </a:r>
            <a:endParaRPr sz="180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94" name="Shape 194"/>
        <p:cNvGrpSpPr/>
        <p:nvPr/>
      </p:nvGrpSpPr>
      <p:grpSpPr>
        <a:xfrm>
          <a:off x="0" y="0"/>
          <a:ext cx="0" cy="0"/>
          <a:chOff x="0" y="0"/>
          <a:chExt cx="0" cy="0"/>
        </a:xfrm>
      </p:grpSpPr>
      <p:pic>
        <p:nvPicPr>
          <p:cNvPr id="195" name="Google Shape;195;p29"/>
          <p:cNvPicPr preferRelativeResize="0"/>
          <p:nvPr/>
        </p:nvPicPr>
        <p:blipFill rotWithShape="1">
          <a:blip r:embed="rId3">
            <a:alphaModFix/>
          </a:blip>
          <a:srcRect b="0" l="2484" r="3768" t="0"/>
          <a:stretch/>
        </p:blipFill>
        <p:spPr>
          <a:xfrm>
            <a:off x="506825" y="0"/>
            <a:ext cx="3748149" cy="5143501"/>
          </a:xfrm>
          <a:prstGeom prst="rect">
            <a:avLst/>
          </a:prstGeom>
          <a:noFill/>
          <a:ln>
            <a:noFill/>
          </a:ln>
        </p:spPr>
      </p:pic>
      <p:sp>
        <p:nvSpPr>
          <p:cNvPr id="196" name="Google Shape;196;p29"/>
          <p:cNvSpPr txBox="1"/>
          <p:nvPr/>
        </p:nvSpPr>
        <p:spPr>
          <a:xfrm>
            <a:off x="4936450" y="410825"/>
            <a:ext cx="4043700" cy="97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solidFill>
                  <a:schemeClr val="lt1"/>
                </a:solidFill>
                <a:latin typeface="Lato"/>
                <a:ea typeface="Lato"/>
                <a:cs typeface="Lato"/>
                <a:sym typeface="Lato"/>
              </a:rPr>
              <a:t>This is the scenario: the issue/topic that you will be deabting</a:t>
            </a:r>
            <a:endParaRPr sz="2000">
              <a:solidFill>
                <a:schemeClr val="lt1"/>
              </a:solidFill>
              <a:latin typeface="Lato"/>
              <a:ea typeface="Lato"/>
              <a:cs typeface="Lato"/>
              <a:sym typeface="Lato"/>
            </a:endParaRPr>
          </a:p>
        </p:txBody>
      </p:sp>
      <p:cxnSp>
        <p:nvCxnSpPr>
          <p:cNvPr id="197" name="Google Shape;197;p29"/>
          <p:cNvCxnSpPr>
            <a:stCxn id="196" idx="1"/>
          </p:cNvCxnSpPr>
          <p:nvPr/>
        </p:nvCxnSpPr>
        <p:spPr>
          <a:xfrm rot="10800000">
            <a:off x="4257250" y="718175"/>
            <a:ext cx="679200" cy="177900"/>
          </a:xfrm>
          <a:prstGeom prst="straightConnector1">
            <a:avLst/>
          </a:prstGeom>
          <a:noFill/>
          <a:ln cap="flat" cmpd="sng" w="9525">
            <a:solidFill>
              <a:srgbClr val="FF0000"/>
            </a:solidFill>
            <a:prstDash val="solid"/>
            <a:round/>
            <a:headEnd len="med" w="med" type="none"/>
            <a:tailEnd len="med" w="med" type="triangle"/>
          </a:ln>
        </p:spPr>
      </p:cxnSp>
      <p:sp>
        <p:nvSpPr>
          <p:cNvPr id="198" name="Google Shape;198;p29"/>
          <p:cNvSpPr txBox="1"/>
          <p:nvPr/>
        </p:nvSpPr>
        <p:spPr>
          <a:xfrm>
            <a:off x="5486400" y="4050100"/>
            <a:ext cx="3315900" cy="82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lt1"/>
                </a:solidFill>
                <a:latin typeface="Lato"/>
                <a:ea typeface="Lato"/>
                <a:cs typeface="Lato"/>
                <a:sym typeface="Lato"/>
              </a:rPr>
              <a:t>This is your role which gives you some context</a:t>
            </a:r>
            <a:endParaRPr sz="1800">
              <a:solidFill>
                <a:schemeClr val="lt1"/>
              </a:solidFill>
              <a:latin typeface="Lato"/>
              <a:ea typeface="Lato"/>
              <a:cs typeface="Lato"/>
              <a:sym typeface="Lato"/>
            </a:endParaRPr>
          </a:p>
        </p:txBody>
      </p:sp>
      <p:cxnSp>
        <p:nvCxnSpPr>
          <p:cNvPr id="199" name="Google Shape;199;p29"/>
          <p:cNvCxnSpPr>
            <a:stCxn id="198" idx="1"/>
          </p:cNvCxnSpPr>
          <p:nvPr/>
        </p:nvCxnSpPr>
        <p:spPr>
          <a:xfrm rot="10800000">
            <a:off x="4305600" y="4438300"/>
            <a:ext cx="1180800" cy="24300"/>
          </a:xfrm>
          <a:prstGeom prst="straightConnector1">
            <a:avLst/>
          </a:prstGeom>
          <a:noFill/>
          <a:ln cap="flat" cmpd="sng" w="9525">
            <a:solidFill>
              <a:srgbClr val="FF0000"/>
            </a:solidFill>
            <a:prstDash val="solid"/>
            <a:round/>
            <a:headEnd len="med" w="med" type="none"/>
            <a:tailEnd len="med" w="med" type="triangle"/>
          </a:ln>
        </p:spPr>
      </p:cxnSp>
      <p:sp>
        <p:nvSpPr>
          <p:cNvPr id="200" name="Google Shape;200;p29"/>
          <p:cNvSpPr txBox="1"/>
          <p:nvPr/>
        </p:nvSpPr>
        <p:spPr>
          <a:xfrm>
            <a:off x="5286900" y="1979475"/>
            <a:ext cx="3714900" cy="164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lt1"/>
                </a:solidFill>
                <a:latin typeface="Lato"/>
                <a:ea typeface="Lato"/>
                <a:cs typeface="Lato"/>
                <a:sym typeface="Lato"/>
              </a:rPr>
              <a:t>This is what is on the agenda: what you need to discuss </a:t>
            </a:r>
            <a:r>
              <a:rPr lang="en-GB" sz="1800">
                <a:solidFill>
                  <a:schemeClr val="lt1"/>
                </a:solidFill>
                <a:latin typeface="Lato"/>
                <a:ea typeface="Lato"/>
                <a:cs typeface="Lato"/>
                <a:sym typeface="Lato"/>
              </a:rPr>
              <a:t>throughout</a:t>
            </a:r>
            <a:r>
              <a:rPr lang="en-GB" sz="1800">
                <a:solidFill>
                  <a:schemeClr val="lt1"/>
                </a:solidFill>
                <a:latin typeface="Lato"/>
                <a:ea typeface="Lato"/>
                <a:cs typeface="Lato"/>
                <a:sym typeface="Lato"/>
              </a:rPr>
              <a:t> your meeting, and what you need to negotiate. </a:t>
            </a:r>
            <a:endParaRPr sz="1800">
              <a:solidFill>
                <a:schemeClr val="lt1"/>
              </a:solidFill>
              <a:latin typeface="Lato"/>
              <a:ea typeface="Lato"/>
              <a:cs typeface="Lato"/>
              <a:sym typeface="Lato"/>
            </a:endParaRPr>
          </a:p>
        </p:txBody>
      </p:sp>
      <p:cxnSp>
        <p:nvCxnSpPr>
          <p:cNvPr id="201" name="Google Shape;201;p29"/>
          <p:cNvCxnSpPr>
            <a:stCxn id="200" idx="1"/>
            <a:endCxn id="195" idx="3"/>
          </p:cNvCxnSpPr>
          <p:nvPr/>
        </p:nvCxnSpPr>
        <p:spPr>
          <a:xfrm rot="10800000">
            <a:off x="4254900" y="2571675"/>
            <a:ext cx="1032000" cy="232500"/>
          </a:xfrm>
          <a:prstGeom prst="straightConnector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05" name="Shape 205"/>
        <p:cNvGrpSpPr/>
        <p:nvPr/>
      </p:nvGrpSpPr>
      <p:grpSpPr>
        <a:xfrm>
          <a:off x="0" y="0"/>
          <a:ext cx="0" cy="0"/>
          <a:chOff x="0" y="0"/>
          <a:chExt cx="0" cy="0"/>
        </a:xfrm>
      </p:grpSpPr>
      <p:sp>
        <p:nvSpPr>
          <p:cNvPr id="206" name="Google Shape;206;p30"/>
          <p:cNvSpPr txBox="1"/>
          <p:nvPr>
            <p:ph type="ctrTitle"/>
          </p:nvPr>
        </p:nvSpPr>
        <p:spPr>
          <a:xfrm>
            <a:off x="229500" y="1378625"/>
            <a:ext cx="8520600" cy="3227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lt1"/>
                </a:solidFill>
              </a:rPr>
              <a:t>In your negotiation role plays today, try to use at least two of these skills. I will listen and check which skills you use. </a:t>
            </a:r>
            <a:endParaRPr>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1" name="Shape 91"/>
        <p:cNvGrpSpPr/>
        <p:nvPr/>
      </p:nvGrpSpPr>
      <p:grpSpPr>
        <a:xfrm>
          <a:off x="0" y="0"/>
          <a:ext cx="0" cy="0"/>
          <a:chOff x="0" y="0"/>
          <a:chExt cx="0" cy="0"/>
        </a:xfrm>
      </p:grpSpPr>
      <p:sp>
        <p:nvSpPr>
          <p:cNvPr id="92" name="Google Shape;92;p14"/>
          <p:cNvSpPr txBox="1"/>
          <p:nvPr>
            <p:ph type="ctrTitle"/>
          </p:nvPr>
        </p:nvSpPr>
        <p:spPr>
          <a:xfrm>
            <a:off x="729450" y="1322450"/>
            <a:ext cx="4490700" cy="1056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lt1"/>
                </a:solidFill>
              </a:rPr>
              <a:t>Plan for today: </a:t>
            </a:r>
            <a:endParaRPr>
              <a:solidFill>
                <a:schemeClr val="lt1"/>
              </a:solidFill>
            </a:endParaRPr>
          </a:p>
        </p:txBody>
      </p:sp>
      <p:sp>
        <p:nvSpPr>
          <p:cNvPr id="93" name="Google Shape;93;p14"/>
          <p:cNvSpPr txBox="1"/>
          <p:nvPr>
            <p:ph idx="1" type="subTitle"/>
          </p:nvPr>
        </p:nvSpPr>
        <p:spPr>
          <a:xfrm>
            <a:off x="311700" y="2378750"/>
            <a:ext cx="8520600" cy="1858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1"/>
              </a:buClr>
              <a:buSzPts val="1800"/>
              <a:buAutoNum type="arabicPeriod"/>
            </a:pPr>
            <a:r>
              <a:rPr lang="en-GB" sz="1800">
                <a:solidFill>
                  <a:schemeClr val="lt1"/>
                </a:solidFill>
              </a:rPr>
              <a:t>Recap of some vocabulary from last week. </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en-GB" sz="1800">
                <a:solidFill>
                  <a:schemeClr val="lt1"/>
                </a:solidFill>
              </a:rPr>
              <a:t>Some tips and tricks for negotiating. </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en-GB" sz="1800">
                <a:solidFill>
                  <a:schemeClr val="lt1"/>
                </a:solidFill>
              </a:rPr>
              <a:t>How a negotiation is split up into different parts: introduction to some useful phrases. </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en-GB" sz="1800">
                <a:solidFill>
                  <a:schemeClr val="lt1"/>
                </a:solidFill>
              </a:rPr>
              <a:t>Practice! Using these phrases. </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en-GB" sz="1800">
                <a:solidFill>
                  <a:schemeClr val="lt1"/>
                </a:solidFill>
              </a:rPr>
              <a:t>Group roleplay. </a:t>
            </a:r>
            <a:endParaRPr sz="18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7" name="Shape 97"/>
        <p:cNvGrpSpPr/>
        <p:nvPr/>
      </p:nvGrpSpPr>
      <p:grpSpPr>
        <a:xfrm>
          <a:off x="0" y="0"/>
          <a:ext cx="0" cy="0"/>
          <a:chOff x="0" y="0"/>
          <a:chExt cx="0" cy="0"/>
        </a:xfrm>
      </p:grpSpPr>
      <p:sp>
        <p:nvSpPr>
          <p:cNvPr id="98" name="Google Shape;98;p15"/>
          <p:cNvSpPr txBox="1"/>
          <p:nvPr/>
        </p:nvSpPr>
        <p:spPr>
          <a:xfrm>
            <a:off x="1551850" y="963975"/>
            <a:ext cx="1915800" cy="4287000"/>
          </a:xfrm>
          <a:prstGeom prst="rect">
            <a:avLst/>
          </a:prstGeom>
          <a:noFill/>
          <a:ln>
            <a:noFill/>
          </a:ln>
        </p:spPr>
        <p:txBody>
          <a:bodyPr anchorCtr="0" anchor="t" bIns="91425" lIns="91425" spcFirstLastPara="1" rIns="91425" wrap="square" tIns="91425">
            <a:noAutofit/>
          </a:bodyPr>
          <a:lstStyle/>
          <a:p>
            <a:pPr indent="-336550" lvl="0" marL="457200" rtl="0" algn="l">
              <a:spcBef>
                <a:spcPts val="0"/>
              </a:spcBef>
              <a:spcAft>
                <a:spcPts val="0"/>
              </a:spcAft>
              <a:buClr>
                <a:schemeClr val="lt1"/>
              </a:buClr>
              <a:buSzPts val="1700"/>
              <a:buAutoNum type="arabicPeriod"/>
            </a:pPr>
            <a:r>
              <a:rPr lang="en-GB" sz="1700">
                <a:solidFill>
                  <a:schemeClr val="lt1"/>
                </a:solidFill>
              </a:rPr>
              <a:t>To propose</a:t>
            </a:r>
            <a:endParaRPr sz="1700">
              <a:solidFill>
                <a:schemeClr val="lt1"/>
              </a:solidFill>
            </a:endParaRPr>
          </a:p>
          <a:p>
            <a:pPr indent="0" lvl="0" marL="0" rtl="0" algn="l">
              <a:spcBef>
                <a:spcPts val="0"/>
              </a:spcBef>
              <a:spcAft>
                <a:spcPts val="0"/>
              </a:spcAft>
              <a:buNone/>
            </a:pPr>
            <a:r>
              <a:t/>
            </a:r>
            <a:endParaRPr sz="1700">
              <a:solidFill>
                <a:schemeClr val="lt1"/>
              </a:solidFill>
            </a:endParaRPr>
          </a:p>
          <a:p>
            <a:pPr indent="-336550" lvl="0" marL="457200" rtl="0" algn="l">
              <a:spcBef>
                <a:spcPts val="0"/>
              </a:spcBef>
              <a:spcAft>
                <a:spcPts val="0"/>
              </a:spcAft>
              <a:buClr>
                <a:schemeClr val="lt1"/>
              </a:buClr>
              <a:buSzPts val="1700"/>
              <a:buAutoNum type="arabicPeriod"/>
            </a:pPr>
            <a:r>
              <a:rPr lang="en-GB" sz="1700">
                <a:solidFill>
                  <a:schemeClr val="lt1"/>
                </a:solidFill>
              </a:rPr>
              <a:t>To calculate </a:t>
            </a:r>
            <a:endParaRPr sz="1700">
              <a:solidFill>
                <a:schemeClr val="lt1"/>
              </a:solidFill>
            </a:endParaRPr>
          </a:p>
          <a:p>
            <a:pPr indent="0" lvl="0" marL="0" rtl="0" algn="l">
              <a:spcBef>
                <a:spcPts val="0"/>
              </a:spcBef>
              <a:spcAft>
                <a:spcPts val="0"/>
              </a:spcAft>
              <a:buNone/>
            </a:pPr>
            <a:r>
              <a:t/>
            </a:r>
            <a:endParaRPr sz="1700">
              <a:solidFill>
                <a:schemeClr val="lt1"/>
              </a:solidFill>
            </a:endParaRPr>
          </a:p>
          <a:p>
            <a:pPr indent="-336550" lvl="0" marL="457200" rtl="0" algn="l">
              <a:spcBef>
                <a:spcPts val="0"/>
              </a:spcBef>
              <a:spcAft>
                <a:spcPts val="0"/>
              </a:spcAft>
              <a:buClr>
                <a:schemeClr val="lt1"/>
              </a:buClr>
              <a:buSzPts val="1700"/>
              <a:buAutoNum type="arabicPeriod"/>
            </a:pPr>
            <a:r>
              <a:rPr lang="en-GB" sz="1700">
                <a:solidFill>
                  <a:schemeClr val="lt1"/>
                </a:solidFill>
              </a:rPr>
              <a:t>To transport</a:t>
            </a:r>
            <a:endParaRPr sz="1700">
              <a:solidFill>
                <a:schemeClr val="lt1"/>
              </a:solidFill>
            </a:endParaRPr>
          </a:p>
          <a:p>
            <a:pPr indent="0" lvl="0" marL="0" rtl="0" algn="l">
              <a:spcBef>
                <a:spcPts val="0"/>
              </a:spcBef>
              <a:spcAft>
                <a:spcPts val="0"/>
              </a:spcAft>
              <a:buNone/>
            </a:pPr>
            <a:r>
              <a:t/>
            </a:r>
            <a:endParaRPr sz="1700">
              <a:solidFill>
                <a:schemeClr val="lt1"/>
              </a:solidFill>
            </a:endParaRPr>
          </a:p>
          <a:p>
            <a:pPr indent="-336550" lvl="0" marL="457200" rtl="0" algn="l">
              <a:spcBef>
                <a:spcPts val="0"/>
              </a:spcBef>
              <a:spcAft>
                <a:spcPts val="0"/>
              </a:spcAft>
              <a:buClr>
                <a:schemeClr val="lt1"/>
              </a:buClr>
              <a:buSzPts val="1700"/>
              <a:buAutoNum type="arabicPeriod"/>
            </a:pPr>
            <a:r>
              <a:rPr lang="en-GB" sz="1700">
                <a:solidFill>
                  <a:schemeClr val="lt1"/>
                </a:solidFill>
              </a:rPr>
              <a:t>To inform</a:t>
            </a:r>
            <a:endParaRPr sz="1700">
              <a:solidFill>
                <a:schemeClr val="lt1"/>
              </a:solidFill>
            </a:endParaRPr>
          </a:p>
          <a:p>
            <a:pPr indent="0" lvl="0" marL="0" rtl="0" algn="l">
              <a:spcBef>
                <a:spcPts val="0"/>
              </a:spcBef>
              <a:spcAft>
                <a:spcPts val="0"/>
              </a:spcAft>
              <a:buNone/>
            </a:pPr>
            <a:r>
              <a:t/>
            </a:r>
            <a:endParaRPr sz="1700">
              <a:solidFill>
                <a:schemeClr val="lt1"/>
              </a:solidFill>
            </a:endParaRPr>
          </a:p>
          <a:p>
            <a:pPr indent="-336550" lvl="0" marL="457200" rtl="0" algn="l">
              <a:spcBef>
                <a:spcPts val="0"/>
              </a:spcBef>
              <a:spcAft>
                <a:spcPts val="0"/>
              </a:spcAft>
              <a:buClr>
                <a:schemeClr val="lt1"/>
              </a:buClr>
              <a:buSzPts val="1700"/>
              <a:buAutoNum type="arabicPeriod"/>
            </a:pPr>
            <a:r>
              <a:rPr lang="en-GB" sz="1700">
                <a:solidFill>
                  <a:schemeClr val="lt1"/>
                </a:solidFill>
              </a:rPr>
              <a:t>To meet</a:t>
            </a:r>
            <a:endParaRPr sz="1700">
              <a:solidFill>
                <a:schemeClr val="lt1"/>
              </a:solidFill>
            </a:endParaRPr>
          </a:p>
          <a:p>
            <a:pPr indent="0" lvl="0" marL="0" rtl="0" algn="l">
              <a:spcBef>
                <a:spcPts val="0"/>
              </a:spcBef>
              <a:spcAft>
                <a:spcPts val="0"/>
              </a:spcAft>
              <a:buNone/>
            </a:pPr>
            <a:r>
              <a:t/>
            </a:r>
            <a:endParaRPr sz="1700">
              <a:solidFill>
                <a:schemeClr val="lt1"/>
              </a:solidFill>
            </a:endParaRPr>
          </a:p>
          <a:p>
            <a:pPr indent="-336550" lvl="0" marL="457200" rtl="0" algn="l">
              <a:spcBef>
                <a:spcPts val="0"/>
              </a:spcBef>
              <a:spcAft>
                <a:spcPts val="0"/>
              </a:spcAft>
              <a:buClr>
                <a:schemeClr val="lt1"/>
              </a:buClr>
              <a:buSzPts val="1700"/>
              <a:buAutoNum type="arabicPeriod"/>
            </a:pPr>
            <a:r>
              <a:rPr lang="en-GB" sz="1700">
                <a:solidFill>
                  <a:schemeClr val="lt1"/>
                </a:solidFill>
              </a:rPr>
              <a:t>To negotiate </a:t>
            </a:r>
            <a:endParaRPr sz="1700">
              <a:solidFill>
                <a:schemeClr val="lt1"/>
              </a:solidFill>
            </a:endParaRPr>
          </a:p>
          <a:p>
            <a:pPr indent="0" lvl="0" marL="0" rtl="0" algn="l">
              <a:spcBef>
                <a:spcPts val="0"/>
              </a:spcBef>
              <a:spcAft>
                <a:spcPts val="0"/>
              </a:spcAft>
              <a:buNone/>
            </a:pPr>
            <a:r>
              <a:t/>
            </a:r>
            <a:endParaRPr sz="1700">
              <a:solidFill>
                <a:schemeClr val="lt1"/>
              </a:solidFill>
            </a:endParaRPr>
          </a:p>
          <a:p>
            <a:pPr indent="-336550" lvl="0" marL="457200" rtl="0" algn="l">
              <a:spcBef>
                <a:spcPts val="0"/>
              </a:spcBef>
              <a:spcAft>
                <a:spcPts val="0"/>
              </a:spcAft>
              <a:buClr>
                <a:schemeClr val="lt1"/>
              </a:buClr>
              <a:buSzPts val="1700"/>
              <a:buAutoNum type="arabicPeriod"/>
            </a:pPr>
            <a:r>
              <a:rPr lang="en-GB" sz="1700">
                <a:solidFill>
                  <a:schemeClr val="lt1"/>
                </a:solidFill>
              </a:rPr>
              <a:t>To discuss</a:t>
            </a:r>
            <a:endParaRPr sz="1700">
              <a:solidFill>
                <a:schemeClr val="lt1"/>
              </a:solidFill>
            </a:endParaRPr>
          </a:p>
          <a:p>
            <a:pPr indent="0" lvl="0" marL="0" rtl="0" algn="l">
              <a:spcBef>
                <a:spcPts val="0"/>
              </a:spcBef>
              <a:spcAft>
                <a:spcPts val="0"/>
              </a:spcAft>
              <a:buNone/>
            </a:pPr>
            <a:r>
              <a:t/>
            </a:r>
            <a:endParaRPr sz="1700">
              <a:solidFill>
                <a:schemeClr val="lt1"/>
              </a:solidFill>
            </a:endParaRPr>
          </a:p>
          <a:p>
            <a:pPr indent="-336550" lvl="0" marL="457200" rtl="0" algn="l">
              <a:spcBef>
                <a:spcPts val="0"/>
              </a:spcBef>
              <a:spcAft>
                <a:spcPts val="0"/>
              </a:spcAft>
              <a:buClr>
                <a:schemeClr val="lt1"/>
              </a:buClr>
              <a:buSzPts val="1700"/>
              <a:buAutoNum type="arabicPeriod"/>
            </a:pPr>
            <a:r>
              <a:rPr lang="en-GB" sz="1700">
                <a:solidFill>
                  <a:schemeClr val="lt1"/>
                </a:solidFill>
              </a:rPr>
              <a:t>To quote</a:t>
            </a:r>
            <a:endParaRPr sz="1700">
              <a:solidFill>
                <a:schemeClr val="lt1"/>
              </a:solidFill>
            </a:endParaRPr>
          </a:p>
        </p:txBody>
      </p:sp>
      <p:sp>
        <p:nvSpPr>
          <p:cNvPr id="99" name="Google Shape;99;p15"/>
          <p:cNvSpPr txBox="1"/>
          <p:nvPr/>
        </p:nvSpPr>
        <p:spPr>
          <a:xfrm>
            <a:off x="106125" y="462975"/>
            <a:ext cx="9144000" cy="50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000">
                <a:solidFill>
                  <a:schemeClr val="lt1"/>
                </a:solidFill>
                <a:latin typeface="Lato"/>
                <a:ea typeface="Lato"/>
                <a:cs typeface="Lato"/>
                <a:sym typeface="Lato"/>
              </a:rPr>
              <a:t>What  are the corresponding nouns for these verbs? </a:t>
            </a:r>
            <a:endParaRPr sz="3000">
              <a:solidFill>
                <a:schemeClr val="lt1"/>
              </a:solidFill>
              <a:latin typeface="Lato"/>
              <a:ea typeface="Lato"/>
              <a:cs typeface="Lato"/>
              <a:sym typeface="Lato"/>
            </a:endParaRPr>
          </a:p>
        </p:txBody>
      </p:sp>
      <p:sp>
        <p:nvSpPr>
          <p:cNvPr id="100" name="Google Shape;100;p15"/>
          <p:cNvSpPr txBox="1"/>
          <p:nvPr/>
        </p:nvSpPr>
        <p:spPr>
          <a:xfrm>
            <a:off x="4916875" y="1075450"/>
            <a:ext cx="3153900" cy="383100"/>
          </a:xfrm>
          <a:prstGeom prst="rect">
            <a:avLst/>
          </a:prstGeom>
          <a:noFill/>
          <a:ln>
            <a:noFill/>
          </a:ln>
        </p:spPr>
        <p:txBody>
          <a:bodyPr anchorCtr="0" anchor="t" bIns="91425" lIns="91425" spcFirstLastPara="1" rIns="91425" wrap="square" tIns="91425">
            <a:noAutofit/>
          </a:bodyPr>
          <a:lstStyle/>
          <a:p>
            <a:pPr indent="-311150" lvl="0" marL="457200" rtl="0" algn="l">
              <a:spcBef>
                <a:spcPts val="0"/>
              </a:spcBef>
              <a:spcAft>
                <a:spcPts val="0"/>
              </a:spcAft>
              <a:buClr>
                <a:schemeClr val="lt1"/>
              </a:buClr>
              <a:buSzPts val="1300"/>
              <a:buFont typeface="Lato"/>
              <a:buAutoNum type="alphaUcPeriod"/>
            </a:pPr>
            <a:r>
              <a:rPr lang="en-GB" sz="1300">
                <a:solidFill>
                  <a:schemeClr val="lt1"/>
                </a:solidFill>
                <a:latin typeface="Lato"/>
                <a:ea typeface="Lato"/>
                <a:cs typeface="Lato"/>
                <a:sym typeface="Lato"/>
              </a:rPr>
              <a:t>a</a:t>
            </a:r>
            <a:r>
              <a:rPr lang="en-GB" sz="1300">
                <a:solidFill>
                  <a:schemeClr val="lt1"/>
                </a:solidFill>
                <a:latin typeface="Lato"/>
                <a:ea typeface="Lato"/>
                <a:cs typeface="Lato"/>
                <a:sym typeface="Lato"/>
              </a:rPr>
              <a:t> proposal </a:t>
            </a:r>
            <a:endParaRPr sz="1300">
              <a:solidFill>
                <a:schemeClr val="lt1"/>
              </a:solidFill>
              <a:latin typeface="Lato"/>
              <a:ea typeface="Lato"/>
              <a:cs typeface="Lato"/>
              <a:sym typeface="Lato"/>
            </a:endParaRPr>
          </a:p>
        </p:txBody>
      </p:sp>
      <p:sp>
        <p:nvSpPr>
          <p:cNvPr id="101" name="Google Shape;101;p15"/>
          <p:cNvSpPr txBox="1"/>
          <p:nvPr/>
        </p:nvSpPr>
        <p:spPr>
          <a:xfrm>
            <a:off x="5006450" y="1570013"/>
            <a:ext cx="2240100" cy="38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300">
                <a:solidFill>
                  <a:schemeClr val="lt1"/>
                </a:solidFill>
                <a:latin typeface="Lato"/>
                <a:ea typeface="Lato"/>
                <a:cs typeface="Lato"/>
                <a:sym typeface="Lato"/>
              </a:rPr>
              <a:t>B.   a </a:t>
            </a:r>
            <a:r>
              <a:rPr lang="en-GB" sz="1300">
                <a:solidFill>
                  <a:schemeClr val="lt1"/>
                </a:solidFill>
                <a:latin typeface="Lato"/>
                <a:ea typeface="Lato"/>
                <a:cs typeface="Lato"/>
                <a:sym typeface="Lato"/>
              </a:rPr>
              <a:t>calculation</a:t>
            </a:r>
            <a:r>
              <a:rPr lang="en-GB" sz="1300">
                <a:solidFill>
                  <a:schemeClr val="lt1"/>
                </a:solidFill>
                <a:latin typeface="Lato"/>
                <a:ea typeface="Lato"/>
                <a:cs typeface="Lato"/>
                <a:sym typeface="Lato"/>
              </a:rPr>
              <a:t> </a:t>
            </a:r>
            <a:endParaRPr sz="1300">
              <a:solidFill>
                <a:schemeClr val="lt1"/>
              </a:solidFill>
              <a:latin typeface="Lato"/>
              <a:ea typeface="Lato"/>
              <a:cs typeface="Lato"/>
              <a:sym typeface="Lato"/>
            </a:endParaRPr>
          </a:p>
        </p:txBody>
      </p:sp>
      <p:sp>
        <p:nvSpPr>
          <p:cNvPr id="102" name="Google Shape;102;p15"/>
          <p:cNvSpPr txBox="1"/>
          <p:nvPr/>
        </p:nvSpPr>
        <p:spPr>
          <a:xfrm>
            <a:off x="4999100" y="2039725"/>
            <a:ext cx="2254800" cy="29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300">
                <a:solidFill>
                  <a:schemeClr val="lt1"/>
                </a:solidFill>
                <a:latin typeface="Lato"/>
                <a:ea typeface="Lato"/>
                <a:cs typeface="Lato"/>
                <a:sym typeface="Lato"/>
              </a:rPr>
              <a:t>C.   transportation</a:t>
            </a:r>
            <a:endParaRPr sz="1300">
              <a:solidFill>
                <a:schemeClr val="lt1"/>
              </a:solidFill>
              <a:latin typeface="Lato"/>
              <a:ea typeface="Lato"/>
              <a:cs typeface="Lato"/>
              <a:sym typeface="Lato"/>
            </a:endParaRPr>
          </a:p>
        </p:txBody>
      </p:sp>
      <p:sp>
        <p:nvSpPr>
          <p:cNvPr id="103" name="Google Shape;103;p15"/>
          <p:cNvSpPr txBox="1"/>
          <p:nvPr/>
        </p:nvSpPr>
        <p:spPr>
          <a:xfrm>
            <a:off x="5006450" y="2494300"/>
            <a:ext cx="2505300" cy="38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300">
                <a:solidFill>
                  <a:schemeClr val="lt1"/>
                </a:solidFill>
                <a:latin typeface="Lato"/>
                <a:ea typeface="Lato"/>
                <a:cs typeface="Lato"/>
                <a:sym typeface="Lato"/>
              </a:rPr>
              <a:t>D.    information</a:t>
            </a:r>
            <a:endParaRPr sz="1300">
              <a:solidFill>
                <a:schemeClr val="lt1"/>
              </a:solidFill>
              <a:latin typeface="Lato"/>
              <a:ea typeface="Lato"/>
              <a:cs typeface="Lato"/>
              <a:sym typeface="Lato"/>
            </a:endParaRPr>
          </a:p>
        </p:txBody>
      </p:sp>
      <p:sp>
        <p:nvSpPr>
          <p:cNvPr id="104" name="Google Shape;104;p15"/>
          <p:cNvSpPr txBox="1"/>
          <p:nvPr/>
        </p:nvSpPr>
        <p:spPr>
          <a:xfrm>
            <a:off x="4999100" y="3014213"/>
            <a:ext cx="1915800" cy="29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300">
                <a:solidFill>
                  <a:schemeClr val="lt1"/>
                </a:solidFill>
                <a:latin typeface="Lato"/>
                <a:ea typeface="Lato"/>
                <a:cs typeface="Lato"/>
                <a:sym typeface="Lato"/>
              </a:rPr>
              <a:t>E.   a meeting</a:t>
            </a:r>
            <a:endParaRPr sz="1300">
              <a:solidFill>
                <a:schemeClr val="lt1"/>
              </a:solidFill>
              <a:latin typeface="Lato"/>
              <a:ea typeface="Lato"/>
              <a:cs typeface="Lato"/>
              <a:sym typeface="Lato"/>
            </a:endParaRPr>
          </a:p>
        </p:txBody>
      </p:sp>
      <p:sp>
        <p:nvSpPr>
          <p:cNvPr id="105" name="Google Shape;105;p15"/>
          <p:cNvSpPr txBox="1"/>
          <p:nvPr/>
        </p:nvSpPr>
        <p:spPr>
          <a:xfrm>
            <a:off x="5043200" y="3537450"/>
            <a:ext cx="2166600" cy="38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300">
                <a:solidFill>
                  <a:schemeClr val="lt1"/>
                </a:solidFill>
                <a:latin typeface="Lato"/>
                <a:ea typeface="Lato"/>
                <a:cs typeface="Lato"/>
                <a:sym typeface="Lato"/>
              </a:rPr>
              <a:t>F.   a negotiation</a:t>
            </a:r>
            <a:endParaRPr sz="1300">
              <a:solidFill>
                <a:schemeClr val="lt1"/>
              </a:solidFill>
              <a:latin typeface="Lato"/>
              <a:ea typeface="Lato"/>
              <a:cs typeface="Lato"/>
              <a:sym typeface="Lato"/>
            </a:endParaRPr>
          </a:p>
        </p:txBody>
      </p:sp>
      <p:sp>
        <p:nvSpPr>
          <p:cNvPr id="106" name="Google Shape;106;p15"/>
          <p:cNvSpPr txBox="1"/>
          <p:nvPr/>
        </p:nvSpPr>
        <p:spPr>
          <a:xfrm>
            <a:off x="4999100" y="4080250"/>
            <a:ext cx="2078100" cy="29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300">
                <a:solidFill>
                  <a:schemeClr val="lt1"/>
                </a:solidFill>
                <a:latin typeface="Lato"/>
                <a:ea typeface="Lato"/>
                <a:cs typeface="Lato"/>
                <a:sym typeface="Lato"/>
              </a:rPr>
              <a:t>G.   a discussion</a:t>
            </a:r>
            <a:endParaRPr sz="1300">
              <a:solidFill>
                <a:schemeClr val="lt1"/>
              </a:solidFill>
              <a:latin typeface="Lato"/>
              <a:ea typeface="Lato"/>
              <a:cs typeface="Lato"/>
              <a:sym typeface="Lato"/>
            </a:endParaRPr>
          </a:p>
        </p:txBody>
      </p:sp>
      <p:sp>
        <p:nvSpPr>
          <p:cNvPr id="107" name="Google Shape;107;p15"/>
          <p:cNvSpPr txBox="1"/>
          <p:nvPr/>
        </p:nvSpPr>
        <p:spPr>
          <a:xfrm>
            <a:off x="4999100" y="4534850"/>
            <a:ext cx="1915800" cy="38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300">
                <a:solidFill>
                  <a:schemeClr val="lt1"/>
                </a:solidFill>
                <a:latin typeface="Lato"/>
                <a:ea typeface="Lato"/>
                <a:cs typeface="Lato"/>
                <a:sym typeface="Lato"/>
              </a:rPr>
              <a:t>H.   a quotation/a quote </a:t>
            </a:r>
            <a:endParaRPr sz="1300">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1000"/>
                                        <p:tgtEl>
                                          <p:spTgt spid="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1000"/>
                                        <p:tgtEl>
                                          <p:spTgt spid="1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1000"/>
                                        <p:tgtEl>
                                          <p:spTgt spid="1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1000"/>
                                        <p:tgtEl>
                                          <p:spTgt spid="1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1000"/>
                                        <p:tgtEl>
                                          <p:spTgt spid="1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1000"/>
                                        <p:tgtEl>
                                          <p:spTgt spid="1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1000"/>
                                        <p:tgtEl>
                                          <p:spTgt spid="1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1" name="Shape 111"/>
        <p:cNvGrpSpPr/>
        <p:nvPr/>
      </p:nvGrpSpPr>
      <p:grpSpPr>
        <a:xfrm>
          <a:off x="0" y="0"/>
          <a:ext cx="0" cy="0"/>
          <a:chOff x="0" y="0"/>
          <a:chExt cx="0" cy="0"/>
        </a:xfrm>
      </p:grpSpPr>
      <p:sp>
        <p:nvSpPr>
          <p:cNvPr id="112" name="Google Shape;112;p16"/>
          <p:cNvSpPr txBox="1"/>
          <p:nvPr>
            <p:ph type="ctrTitle"/>
          </p:nvPr>
        </p:nvSpPr>
        <p:spPr>
          <a:xfrm>
            <a:off x="729450" y="1322450"/>
            <a:ext cx="7688100" cy="2579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solidFill>
                  <a:schemeClr val="lt1"/>
                </a:solidFill>
              </a:rPr>
              <a:t>As well as having good vocabulary, using the appropriate polite language is also important…</a:t>
            </a:r>
            <a:endParaRPr>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6" name="Shape 116"/>
        <p:cNvGrpSpPr/>
        <p:nvPr/>
      </p:nvGrpSpPr>
      <p:grpSpPr>
        <a:xfrm>
          <a:off x="0" y="0"/>
          <a:ext cx="0" cy="0"/>
          <a:chOff x="0" y="0"/>
          <a:chExt cx="0" cy="0"/>
        </a:xfrm>
      </p:grpSpPr>
      <p:sp>
        <p:nvSpPr>
          <p:cNvPr id="117" name="Google Shape;117;p17"/>
          <p:cNvSpPr txBox="1"/>
          <p:nvPr/>
        </p:nvSpPr>
        <p:spPr>
          <a:xfrm>
            <a:off x="823925" y="1614650"/>
            <a:ext cx="6256200" cy="445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lt1"/>
                </a:solidFill>
              </a:rPr>
              <a:t>In pairs, I’d like you to act out a 2 minute </a:t>
            </a:r>
            <a:r>
              <a:rPr lang="en-GB" sz="1800">
                <a:solidFill>
                  <a:schemeClr val="lt1"/>
                </a:solidFill>
              </a:rPr>
              <a:t>scenario</a:t>
            </a:r>
            <a:r>
              <a:rPr lang="en-GB" sz="1800">
                <a:solidFill>
                  <a:schemeClr val="lt1"/>
                </a:solidFill>
              </a:rPr>
              <a:t> using one phrase from each box!</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ctr">
              <a:spcBef>
                <a:spcPts val="0"/>
              </a:spcBef>
              <a:spcAft>
                <a:spcPts val="0"/>
              </a:spcAft>
              <a:buNone/>
            </a:pPr>
            <a:r>
              <a:rPr lang="en-GB" sz="1800">
                <a:solidFill>
                  <a:schemeClr val="lt1"/>
                </a:solidFill>
              </a:rPr>
              <a:t>The topic of the negotiation is: </a:t>
            </a:r>
            <a:endParaRPr sz="1800">
              <a:solidFill>
                <a:schemeClr val="lt1"/>
              </a:solidFill>
            </a:endParaRPr>
          </a:p>
          <a:p>
            <a:pPr indent="0" lvl="0" marL="0" rtl="0" algn="ctr">
              <a:spcBef>
                <a:spcPts val="0"/>
              </a:spcBef>
              <a:spcAft>
                <a:spcPts val="0"/>
              </a:spcAft>
              <a:buNone/>
            </a:pPr>
            <a:r>
              <a:t/>
            </a:r>
            <a:endParaRPr sz="1800">
              <a:solidFill>
                <a:schemeClr val="lt1"/>
              </a:solidFill>
            </a:endParaRPr>
          </a:p>
          <a:p>
            <a:pPr indent="0" lvl="0" marL="0" rtl="0" algn="ctr">
              <a:spcBef>
                <a:spcPts val="0"/>
              </a:spcBef>
              <a:spcAft>
                <a:spcPts val="0"/>
              </a:spcAft>
              <a:buNone/>
            </a:pPr>
            <a:r>
              <a:rPr lang="en-GB" sz="1800">
                <a:solidFill>
                  <a:schemeClr val="lt1"/>
                </a:solidFill>
              </a:rPr>
              <a:t>What you will have for dinner this evening. </a:t>
            </a:r>
            <a:endParaRPr sz="1800">
              <a:solidFill>
                <a:schemeClr val="lt1"/>
              </a:solidFill>
            </a:endParaRPr>
          </a:p>
        </p:txBody>
      </p:sp>
      <p:pic>
        <p:nvPicPr>
          <p:cNvPr descr="Cropped view of table laid with crockery and fresh homemade vegetarian food (provided by Getty Images)" id="118" name="Google Shape;118;p17"/>
          <p:cNvPicPr preferRelativeResize="0"/>
          <p:nvPr/>
        </p:nvPicPr>
        <p:blipFill>
          <a:blip r:embed="rId3">
            <a:alphaModFix/>
          </a:blip>
          <a:stretch>
            <a:fillRect/>
          </a:stretch>
        </p:blipFill>
        <p:spPr>
          <a:xfrm>
            <a:off x="6200277" y="2797751"/>
            <a:ext cx="2755451" cy="18391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2" name="Shape 122"/>
        <p:cNvGrpSpPr/>
        <p:nvPr/>
      </p:nvGrpSpPr>
      <p:grpSpPr>
        <a:xfrm>
          <a:off x="0" y="0"/>
          <a:ext cx="0" cy="0"/>
          <a:chOff x="0" y="0"/>
          <a:chExt cx="0" cy="0"/>
        </a:xfrm>
      </p:grpSpPr>
      <p:sp>
        <p:nvSpPr>
          <p:cNvPr id="123" name="Google Shape;123;p18"/>
          <p:cNvSpPr txBox="1"/>
          <p:nvPr/>
        </p:nvSpPr>
        <p:spPr>
          <a:xfrm>
            <a:off x="284200" y="669300"/>
            <a:ext cx="7762200" cy="44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800">
                <a:solidFill>
                  <a:schemeClr val="lt1"/>
                </a:solidFill>
              </a:rPr>
              <a:t>Now you’re going to have a go at a slightly longer scenario, in pairs again. </a:t>
            </a:r>
            <a:endParaRPr b="1"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b="1" lang="en-GB" sz="1800" u="sng">
                <a:solidFill>
                  <a:schemeClr val="lt1"/>
                </a:solidFill>
              </a:rPr>
              <a:t>Scenario:</a:t>
            </a:r>
            <a:r>
              <a:rPr lang="en-GB" sz="1800">
                <a:solidFill>
                  <a:schemeClr val="lt1"/>
                </a:solidFill>
              </a:rPr>
              <a:t> Buying a second-hand</a:t>
            </a:r>
            <a:r>
              <a:rPr lang="en-GB" sz="1800">
                <a:solidFill>
                  <a:srgbClr val="FF0000"/>
                </a:solidFill>
              </a:rPr>
              <a:t>*</a:t>
            </a:r>
            <a:r>
              <a:rPr lang="en-GB" sz="1800">
                <a:solidFill>
                  <a:schemeClr val="lt1"/>
                </a:solidFill>
              </a:rPr>
              <a:t> phone. </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b="1" lang="en-GB" sz="1800" u="sng">
                <a:solidFill>
                  <a:schemeClr val="lt1"/>
                </a:solidFill>
              </a:rPr>
              <a:t>Student A: </a:t>
            </a:r>
            <a:r>
              <a:rPr lang="en-GB" sz="1800">
                <a:solidFill>
                  <a:schemeClr val="lt1"/>
                </a:solidFill>
              </a:rPr>
              <a:t>you will be the seller of the phone, you want to sell it for €200. </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b="1" lang="en-GB" sz="1800" u="sng">
                <a:solidFill>
                  <a:schemeClr val="lt1"/>
                </a:solidFill>
              </a:rPr>
              <a:t>Student B:</a:t>
            </a:r>
            <a:r>
              <a:rPr b="1" lang="en-GB" sz="1800">
                <a:solidFill>
                  <a:schemeClr val="lt1"/>
                </a:solidFill>
              </a:rPr>
              <a:t> </a:t>
            </a:r>
            <a:r>
              <a:rPr lang="en-GB" sz="1800">
                <a:solidFill>
                  <a:schemeClr val="lt1"/>
                </a:solidFill>
              </a:rPr>
              <a:t>you are the buyer, and you want to get it for €150. </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lang="en-GB" sz="1800">
                <a:solidFill>
                  <a:schemeClr val="lt1"/>
                </a:solidFill>
              </a:rPr>
              <a:t>The task is to use at least one phrase from each of the 4 stages again. </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lang="en-GB" sz="1800">
                <a:solidFill>
                  <a:schemeClr val="lt1"/>
                </a:solidFill>
              </a:rPr>
              <a:t>I will walk around the class and listen to you all!</a:t>
            </a:r>
            <a:endParaRPr sz="1800">
              <a:solidFill>
                <a:schemeClr val="lt1"/>
              </a:solidFill>
            </a:endParaRPr>
          </a:p>
        </p:txBody>
      </p:sp>
      <p:sp>
        <p:nvSpPr>
          <p:cNvPr id="124" name="Google Shape;124;p18"/>
          <p:cNvSpPr txBox="1"/>
          <p:nvPr/>
        </p:nvSpPr>
        <p:spPr>
          <a:xfrm>
            <a:off x="6090900" y="1402150"/>
            <a:ext cx="3053100" cy="91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300">
                <a:solidFill>
                  <a:srgbClr val="FF0000"/>
                </a:solidFill>
                <a:latin typeface="Lato"/>
                <a:ea typeface="Lato"/>
                <a:cs typeface="Lato"/>
                <a:sym typeface="Lato"/>
              </a:rPr>
              <a:t>*not new; something that has already had an owner and is being resold. </a:t>
            </a:r>
            <a:endParaRPr sz="1300">
              <a:solidFill>
                <a:srgbClr val="FF0000"/>
              </a:solidFill>
              <a:latin typeface="Lato"/>
              <a:ea typeface="Lato"/>
              <a:cs typeface="Lato"/>
              <a:sym typeface="Lato"/>
            </a:endParaRPr>
          </a:p>
        </p:txBody>
      </p:sp>
      <p:pic>
        <p:nvPicPr>
          <p:cNvPr descr="Woman's hands holding smart phone with blank copy space screen (provided by Getty Images)" id="125" name="Google Shape;125;p18"/>
          <p:cNvPicPr preferRelativeResize="0"/>
          <p:nvPr/>
        </p:nvPicPr>
        <p:blipFill>
          <a:blip r:embed="rId3">
            <a:alphaModFix/>
          </a:blip>
          <a:stretch>
            <a:fillRect/>
          </a:stretch>
        </p:blipFill>
        <p:spPr>
          <a:xfrm>
            <a:off x="7289200" y="2718575"/>
            <a:ext cx="1519698" cy="100917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9" name="Shape 129"/>
        <p:cNvGrpSpPr/>
        <p:nvPr/>
      </p:nvGrpSpPr>
      <p:grpSpPr>
        <a:xfrm>
          <a:off x="0" y="0"/>
          <a:ext cx="0" cy="0"/>
          <a:chOff x="0" y="0"/>
          <a:chExt cx="0" cy="0"/>
        </a:xfrm>
      </p:grpSpPr>
      <p:sp>
        <p:nvSpPr>
          <p:cNvPr id="130" name="Google Shape;130;p19"/>
          <p:cNvSpPr txBox="1"/>
          <p:nvPr>
            <p:ph type="ctrTitle"/>
          </p:nvPr>
        </p:nvSpPr>
        <p:spPr>
          <a:xfrm>
            <a:off x="0" y="47370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4000">
                <a:solidFill>
                  <a:schemeClr val="lt1"/>
                </a:solidFill>
              </a:rPr>
              <a:t>Strategy Roundtable</a:t>
            </a:r>
            <a:endParaRPr sz="4000">
              <a:solidFill>
                <a:schemeClr val="lt1"/>
              </a:solidFill>
            </a:endParaRPr>
          </a:p>
        </p:txBody>
      </p:sp>
      <p:sp>
        <p:nvSpPr>
          <p:cNvPr id="131" name="Google Shape;131;p19"/>
          <p:cNvSpPr txBox="1"/>
          <p:nvPr>
            <p:ph idx="1" type="subTitle"/>
          </p:nvPr>
        </p:nvSpPr>
        <p:spPr>
          <a:xfrm>
            <a:off x="729625" y="1958950"/>
            <a:ext cx="7688100" cy="1755300"/>
          </a:xfrm>
          <a:prstGeom prst="rect">
            <a:avLst/>
          </a:prstGeom>
        </p:spPr>
        <p:txBody>
          <a:bodyPr anchorCtr="0" anchor="t" bIns="91425" lIns="91425" spcFirstLastPara="1" rIns="91425" wrap="square" tIns="91425">
            <a:noAutofit/>
          </a:bodyPr>
          <a:lstStyle/>
          <a:p>
            <a:pPr indent="-419100" lvl="0" marL="457200" rtl="0" algn="l">
              <a:spcBef>
                <a:spcPts val="0"/>
              </a:spcBef>
              <a:spcAft>
                <a:spcPts val="0"/>
              </a:spcAft>
              <a:buClr>
                <a:schemeClr val="lt1"/>
              </a:buClr>
              <a:buSzPts val="3000"/>
              <a:buAutoNum type="arabicPeriod"/>
            </a:pPr>
            <a:r>
              <a:rPr lang="en-GB" sz="3000">
                <a:solidFill>
                  <a:schemeClr val="lt1"/>
                </a:solidFill>
              </a:rPr>
              <a:t>What strategies worked? </a:t>
            </a:r>
            <a:endParaRPr sz="3000">
              <a:solidFill>
                <a:schemeClr val="lt1"/>
              </a:solidFill>
            </a:endParaRPr>
          </a:p>
          <a:p>
            <a:pPr indent="-419100" lvl="0" marL="457200" rtl="0" algn="l">
              <a:spcBef>
                <a:spcPts val="0"/>
              </a:spcBef>
              <a:spcAft>
                <a:spcPts val="0"/>
              </a:spcAft>
              <a:buClr>
                <a:schemeClr val="lt1"/>
              </a:buClr>
              <a:buSzPts val="3000"/>
              <a:buAutoNum type="arabicPeriod"/>
            </a:pPr>
            <a:r>
              <a:rPr lang="en-GB" sz="3000">
                <a:solidFill>
                  <a:schemeClr val="lt1"/>
                </a:solidFill>
              </a:rPr>
              <a:t>What phrases felt useful? </a:t>
            </a:r>
            <a:endParaRPr sz="3000">
              <a:solidFill>
                <a:schemeClr val="lt1"/>
              </a:solidFill>
            </a:endParaRPr>
          </a:p>
          <a:p>
            <a:pPr indent="-419100" lvl="0" marL="457200" rtl="0" algn="l">
              <a:spcBef>
                <a:spcPts val="0"/>
              </a:spcBef>
              <a:spcAft>
                <a:spcPts val="0"/>
              </a:spcAft>
              <a:buClr>
                <a:schemeClr val="lt1"/>
              </a:buClr>
              <a:buSzPts val="3000"/>
              <a:buAutoNum type="arabicPeriod"/>
            </a:pPr>
            <a:r>
              <a:rPr lang="en-GB" sz="3000">
                <a:solidFill>
                  <a:schemeClr val="lt1"/>
                </a:solidFill>
              </a:rPr>
              <a:t>Did you notice any mistakes, especially ones that happened more than once?</a:t>
            </a:r>
            <a:endParaRPr sz="300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5" name="Shape 135"/>
        <p:cNvGrpSpPr/>
        <p:nvPr/>
      </p:nvGrpSpPr>
      <p:grpSpPr>
        <a:xfrm>
          <a:off x="0" y="0"/>
          <a:ext cx="0" cy="0"/>
          <a:chOff x="0" y="0"/>
          <a:chExt cx="0" cy="0"/>
        </a:xfrm>
      </p:grpSpPr>
      <p:sp>
        <p:nvSpPr>
          <p:cNvPr id="136" name="Google Shape;136;p20"/>
          <p:cNvSpPr txBox="1"/>
          <p:nvPr/>
        </p:nvSpPr>
        <p:spPr>
          <a:xfrm>
            <a:off x="730400" y="1602900"/>
            <a:ext cx="6775800" cy="193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4500">
                <a:solidFill>
                  <a:schemeClr val="lt1"/>
                </a:solidFill>
              </a:rPr>
              <a:t>Good Negotiating Skills…</a:t>
            </a:r>
            <a:endParaRPr sz="4500">
              <a:solidFill>
                <a:schemeClr val="lt1"/>
              </a:solidFill>
            </a:endParaRPr>
          </a:p>
          <a:p>
            <a:pPr indent="0" lvl="0" marL="0" rtl="0" algn="l">
              <a:spcBef>
                <a:spcPts val="0"/>
              </a:spcBef>
              <a:spcAft>
                <a:spcPts val="0"/>
              </a:spcAft>
              <a:buNone/>
            </a:pPr>
            <a:r>
              <a:t/>
            </a:r>
            <a:endParaRPr sz="4500">
              <a:solidFill>
                <a:schemeClr val="lt1"/>
              </a:solidFill>
            </a:endParaRPr>
          </a:p>
        </p:txBody>
      </p:sp>
      <p:pic>
        <p:nvPicPr>
          <p:cNvPr descr="Businessmen in formal wear shaking hands after negotiations, finishing up meeting. (provided by Getty Images)" id="137" name="Google Shape;137;p20"/>
          <p:cNvPicPr preferRelativeResize="0"/>
          <p:nvPr/>
        </p:nvPicPr>
        <p:blipFill>
          <a:blip r:embed="rId3">
            <a:alphaModFix/>
          </a:blip>
          <a:stretch>
            <a:fillRect/>
          </a:stretch>
        </p:blipFill>
        <p:spPr>
          <a:xfrm>
            <a:off x="3636825" y="2699500"/>
            <a:ext cx="3447803" cy="1937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1" name="Shape 141"/>
        <p:cNvGrpSpPr/>
        <p:nvPr/>
      </p:nvGrpSpPr>
      <p:grpSpPr>
        <a:xfrm>
          <a:off x="0" y="0"/>
          <a:ext cx="0" cy="0"/>
          <a:chOff x="0" y="0"/>
          <a:chExt cx="0" cy="0"/>
        </a:xfrm>
      </p:grpSpPr>
      <p:sp>
        <p:nvSpPr>
          <p:cNvPr id="142" name="Google Shape;142;p21"/>
          <p:cNvSpPr txBox="1"/>
          <p:nvPr>
            <p:ph type="ctrTitle"/>
          </p:nvPr>
        </p:nvSpPr>
        <p:spPr>
          <a:xfrm>
            <a:off x="264733" y="1754475"/>
            <a:ext cx="8520600" cy="2052600"/>
          </a:xfrm>
          <a:prstGeom prst="rect">
            <a:avLst/>
          </a:prstGeom>
        </p:spPr>
        <p:txBody>
          <a:bodyPr anchorCtr="0" anchor="t" bIns="91425" lIns="91425" spcFirstLastPara="1" rIns="91425" wrap="square" tIns="91425">
            <a:normAutofit/>
          </a:bodyPr>
          <a:lstStyle/>
          <a:p>
            <a:pPr indent="-495300" lvl="0" marL="457200" rtl="0" algn="l">
              <a:spcBef>
                <a:spcPts val="0"/>
              </a:spcBef>
              <a:spcAft>
                <a:spcPts val="0"/>
              </a:spcAft>
              <a:buClr>
                <a:schemeClr val="lt1"/>
              </a:buClr>
              <a:buSzPts val="4200"/>
              <a:buAutoNum type="arabicPeriod"/>
            </a:pPr>
            <a:r>
              <a:rPr lang="en-GB">
                <a:solidFill>
                  <a:schemeClr val="lt1"/>
                </a:solidFill>
              </a:rPr>
              <a:t>Be polite and professional </a:t>
            </a:r>
            <a:endParaRPr>
              <a:solidFill>
                <a:schemeClr val="lt1"/>
              </a:solidFill>
            </a:endParaRPr>
          </a:p>
        </p:txBody>
      </p:sp>
      <p:sp>
        <p:nvSpPr>
          <p:cNvPr id="143" name="Google Shape;143;p21"/>
          <p:cNvSpPr txBox="1"/>
          <p:nvPr/>
        </p:nvSpPr>
        <p:spPr>
          <a:xfrm>
            <a:off x="434500" y="3362100"/>
            <a:ext cx="63789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000">
                <a:solidFill>
                  <a:schemeClr val="lt1"/>
                </a:solidFill>
              </a:rPr>
              <a:t>Say “thank you,” “I understand,” even if you disagree.</a:t>
            </a:r>
            <a:br>
              <a:rPr lang="en-GB" sz="2000">
                <a:solidFill>
                  <a:schemeClr val="lt1"/>
                </a:solidFill>
              </a:rPr>
            </a:br>
            <a:endParaRPr sz="2000">
              <a:solidFill>
                <a:schemeClr val="lt1"/>
              </a:solidFill>
            </a:endParaRPr>
          </a:p>
          <a:p>
            <a:pPr indent="0" lvl="0" marL="0" rtl="0" algn="l">
              <a:spcBef>
                <a:spcPts val="0"/>
              </a:spcBef>
              <a:spcAft>
                <a:spcPts val="0"/>
              </a:spcAft>
              <a:buNone/>
            </a:pPr>
            <a:r>
              <a:rPr b="1" lang="en-GB" sz="2000" u="sng">
                <a:solidFill>
                  <a:schemeClr val="lt1"/>
                </a:solidFill>
              </a:rPr>
              <a:t>Example: </a:t>
            </a:r>
            <a:r>
              <a:rPr i="1" lang="en-GB" sz="2000">
                <a:solidFill>
                  <a:schemeClr val="lt1"/>
                </a:solidFill>
              </a:rPr>
              <a:t>“I see your point, but…”</a:t>
            </a:r>
            <a:endParaRPr i="1" sz="20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