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527" r:id="rId3"/>
    <p:sldId id="524" r:id="rId4"/>
    <p:sldId id="271" r:id="rId5"/>
    <p:sldId id="729" r:id="rId6"/>
    <p:sldId id="560" r:id="rId7"/>
    <p:sldId id="748" r:id="rId8"/>
    <p:sldId id="656" r:id="rId9"/>
    <p:sldId id="258" r:id="rId10"/>
    <p:sldId id="651" r:id="rId11"/>
    <p:sldId id="653" r:id="rId12"/>
    <p:sldId id="730" r:id="rId13"/>
    <p:sldId id="595" r:id="rId14"/>
    <p:sldId id="508" r:id="rId15"/>
    <p:sldId id="731" r:id="rId16"/>
    <p:sldId id="732" r:id="rId17"/>
    <p:sldId id="657" r:id="rId18"/>
    <p:sldId id="633" r:id="rId19"/>
    <p:sldId id="655" r:id="rId20"/>
    <p:sldId id="733" r:id="rId21"/>
    <p:sldId id="641" r:id="rId22"/>
    <p:sldId id="640" r:id="rId23"/>
    <p:sldId id="642" r:id="rId24"/>
    <p:sldId id="734" r:id="rId25"/>
    <p:sldId id="661" r:id="rId26"/>
    <p:sldId id="662" r:id="rId27"/>
    <p:sldId id="663" r:id="rId28"/>
    <p:sldId id="674" r:id="rId29"/>
    <p:sldId id="675" r:id="rId30"/>
    <p:sldId id="676" r:id="rId31"/>
    <p:sldId id="677" r:id="rId32"/>
    <p:sldId id="678" r:id="rId33"/>
    <p:sldId id="679" r:id="rId34"/>
    <p:sldId id="680" r:id="rId35"/>
    <p:sldId id="635" r:id="rId36"/>
    <p:sldId id="636" r:id="rId37"/>
    <p:sldId id="681" r:id="rId38"/>
    <p:sldId id="634" r:id="rId39"/>
    <p:sldId id="735" r:id="rId40"/>
    <p:sldId id="638" r:id="rId41"/>
    <p:sldId id="736" r:id="rId42"/>
    <p:sldId id="644" r:id="rId43"/>
    <p:sldId id="646" r:id="rId44"/>
    <p:sldId id="737" r:id="rId45"/>
    <p:sldId id="683" r:id="rId46"/>
    <p:sldId id="738" r:id="rId47"/>
    <p:sldId id="688" r:id="rId48"/>
    <p:sldId id="665" r:id="rId49"/>
    <p:sldId id="671" r:id="rId50"/>
    <p:sldId id="672" r:id="rId51"/>
    <p:sldId id="666" r:id="rId52"/>
    <p:sldId id="701" r:id="rId53"/>
    <p:sldId id="609" r:id="rId54"/>
    <p:sldId id="611" r:id="rId55"/>
    <p:sldId id="620" r:id="rId56"/>
    <p:sldId id="702" r:id="rId57"/>
    <p:sldId id="613" r:id="rId58"/>
    <p:sldId id="621" r:id="rId59"/>
    <p:sldId id="614" r:id="rId60"/>
    <p:sldId id="710" r:id="rId61"/>
    <p:sldId id="711" r:id="rId62"/>
    <p:sldId id="712" r:id="rId63"/>
    <p:sldId id="713" r:id="rId64"/>
    <p:sldId id="714" r:id="rId65"/>
    <p:sldId id="715" r:id="rId66"/>
    <p:sldId id="716" r:id="rId67"/>
    <p:sldId id="717" r:id="rId68"/>
    <p:sldId id="718" r:id="rId69"/>
    <p:sldId id="719" r:id="rId70"/>
    <p:sldId id="720" r:id="rId71"/>
    <p:sldId id="706" r:id="rId72"/>
    <p:sldId id="721" r:id="rId73"/>
    <p:sldId id="722" r:id="rId74"/>
    <p:sldId id="723" r:id="rId75"/>
    <p:sldId id="724" r:id="rId76"/>
    <p:sldId id="725" r:id="rId77"/>
    <p:sldId id="726" r:id="rId78"/>
    <p:sldId id="739" r:id="rId79"/>
    <p:sldId id="740" r:id="rId80"/>
    <p:sldId id="741" r:id="rId81"/>
    <p:sldId id="534" r:id="rId82"/>
    <p:sldId id="535" r:id="rId83"/>
    <p:sldId id="531" r:id="rId84"/>
    <p:sldId id="533" r:id="rId85"/>
    <p:sldId id="536" r:id="rId86"/>
    <p:sldId id="561" r:id="rId87"/>
    <p:sldId id="538" r:id="rId88"/>
    <p:sldId id="541" r:id="rId89"/>
    <p:sldId id="544" r:id="rId90"/>
    <p:sldId id="542" r:id="rId91"/>
    <p:sldId id="546" r:id="rId92"/>
    <p:sldId id="547" r:id="rId93"/>
    <p:sldId id="545" r:id="rId94"/>
    <p:sldId id="742" r:id="rId95"/>
    <p:sldId id="626" r:id="rId96"/>
    <p:sldId id="549" r:id="rId97"/>
    <p:sldId id="603" r:id="rId98"/>
    <p:sldId id="552" r:id="rId99"/>
    <p:sldId id="551" r:id="rId100"/>
    <p:sldId id="553" r:id="rId101"/>
    <p:sldId id="554" r:id="rId102"/>
    <p:sldId id="567" r:id="rId103"/>
    <p:sldId id="743" r:id="rId104"/>
    <p:sldId id="566" r:id="rId105"/>
    <p:sldId id="569" r:id="rId106"/>
    <p:sldId id="571" r:id="rId107"/>
    <p:sldId id="578" r:id="rId108"/>
    <p:sldId id="579" r:id="rId109"/>
    <p:sldId id="582" r:id="rId110"/>
    <p:sldId id="283" r:id="rId111"/>
    <p:sldId id="583" r:id="rId112"/>
    <p:sldId id="586" r:id="rId113"/>
    <p:sldId id="587" r:id="rId114"/>
    <p:sldId id="588" r:id="rId115"/>
    <p:sldId id="282" r:id="rId116"/>
    <p:sldId id="744" r:id="rId117"/>
    <p:sldId id="581" r:id="rId118"/>
    <p:sldId id="585" r:id="rId119"/>
    <p:sldId id="584" r:id="rId120"/>
    <p:sldId id="589" r:id="rId121"/>
    <p:sldId id="590" r:id="rId122"/>
    <p:sldId id="509" r:id="rId123"/>
    <p:sldId id="745" r:id="rId124"/>
    <p:sldId id="597" r:id="rId125"/>
    <p:sldId id="601" r:id="rId126"/>
    <p:sldId id="599" r:id="rId127"/>
    <p:sldId id="746" r:id="rId128"/>
    <p:sldId id="606" r:id="rId129"/>
    <p:sldId id="556" r:id="rId130"/>
    <p:sldId id="605" r:id="rId131"/>
    <p:sldId id="557" r:id="rId132"/>
    <p:sldId id="558" r:id="rId133"/>
    <p:sldId id="618" r:id="rId134"/>
    <p:sldId id="619" r:id="rId135"/>
    <p:sldId id="623" r:id="rId136"/>
    <p:sldId id="625" r:id="rId137"/>
    <p:sldId id="622" r:id="rId138"/>
    <p:sldId id="624" r:id="rId139"/>
    <p:sldId id="747" r:id="rId140"/>
    <p:sldId id="629" r:id="rId141"/>
    <p:sldId id="628" r:id="rId142"/>
    <p:sldId id="630" r:id="rId143"/>
    <p:sldId id="631" r:id="rId144"/>
    <p:sldId id="632" r:id="rId145"/>
  </p:sldIdLst>
  <p:sldSz cx="9144000" cy="6858000" type="screen4x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n Charreau" initials="JC" lastIdx="1" clrIdx="0">
    <p:extLst>
      <p:ext uri="{19B8F6BF-5375-455C-9EA6-DF929625EA0E}">
        <p15:presenceInfo xmlns:p15="http://schemas.microsoft.com/office/powerpoint/2012/main" userId="Julien Charr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27" autoAdjust="0"/>
    <p:restoredTop sz="94660"/>
  </p:normalViewPr>
  <p:slideViewPr>
    <p:cSldViewPr snapToGrid="0">
      <p:cViewPr>
        <p:scale>
          <a:sx n="66" d="100"/>
          <a:sy n="66" d="100"/>
        </p:scale>
        <p:origin x="3234" y="14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heme" Target="theme/theme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D96807DB-151C-4413-9565-832A0B422C7E}"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523200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96807DB-151C-4413-9565-832A0B422C7E}"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275926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96807DB-151C-4413-9565-832A0B422C7E}"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1656552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96807DB-151C-4413-9565-832A0B422C7E}"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2016275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96807DB-151C-4413-9565-832A0B422C7E}"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1500196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96807DB-151C-4413-9565-832A0B422C7E}"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3864860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96807DB-151C-4413-9565-832A0B422C7E}" type="datetimeFigureOut">
              <a:rPr lang="fr-FR" smtClean="0"/>
              <a:t>10/10/2022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85664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96807DB-151C-4413-9565-832A0B422C7E}" type="datetimeFigureOut">
              <a:rPr lang="fr-FR" smtClean="0"/>
              <a:t>10/10/2022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159423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807DB-151C-4413-9565-832A0B422C7E}" type="datetimeFigureOut">
              <a:rPr lang="fr-FR" smtClean="0"/>
              <a:t>10/10/2022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806869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96807DB-151C-4413-9565-832A0B422C7E}"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4111851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96807DB-151C-4413-9565-832A0B422C7E}"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7B0E78-B598-4A9B-8011-1CA011ABBFAD}" type="slidenum">
              <a:rPr lang="fr-FR" smtClean="0"/>
              <a:t>‹N°›</a:t>
            </a:fld>
            <a:endParaRPr lang="fr-FR"/>
          </a:p>
        </p:txBody>
      </p:sp>
    </p:spTree>
    <p:extLst>
      <p:ext uri="{BB962C8B-B14F-4D97-AF65-F5344CB8AC3E}">
        <p14:creationId xmlns:p14="http://schemas.microsoft.com/office/powerpoint/2010/main" val="1919319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807DB-151C-4413-9565-832A0B422C7E}" type="datetimeFigureOut">
              <a:rPr lang="fr-FR" smtClean="0"/>
              <a:t>10/10/2022</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B0E78-B598-4A9B-8011-1CA011ABBFAD}" type="slidenum">
              <a:rPr lang="fr-FR" smtClean="0"/>
              <a:t>‹N°›</a:t>
            </a:fld>
            <a:endParaRPr lang="fr-FR"/>
          </a:p>
        </p:txBody>
      </p:sp>
    </p:spTree>
    <p:extLst>
      <p:ext uri="{BB962C8B-B14F-4D97-AF65-F5344CB8AC3E}">
        <p14:creationId xmlns:p14="http://schemas.microsoft.com/office/powerpoint/2010/main" val="3948125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02.png"/></Relationships>
</file>

<file path=ppt/slides/_rels/slide126.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3.emf"/><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13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2.ggl.ulaval.ca/personnel/dkirkwoo/" TargetMode="External"/><Relationship Id="rId2" Type="http://schemas.openxmlformats.org/officeDocument/2006/relationships/hyperlink" Target="http://www.structurotheque.universite-paris-saclay.fr/picture.php?/2125" TargetMode="External"/><Relationship Id="rId1" Type="http://schemas.openxmlformats.org/officeDocument/2006/relationships/slideLayout" Target="../slideLayouts/slideLayout2.xml"/><Relationship Id="rId5" Type="http://schemas.openxmlformats.org/officeDocument/2006/relationships/hyperlink" Target="https://folk.uib.no/nglhe/StructuralGeoBookEmodules2ndEd.html"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6.pn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0.png"/><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4.emf"/><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6.png"/><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5.png"/><Relationship Id="rId5" Type="http://schemas.openxmlformats.org/officeDocument/2006/relationships/image" Target="../media/image48.jpeg"/><Relationship Id="rId4" Type="http://schemas.openxmlformats.org/officeDocument/2006/relationships/image" Target="../media/image47.emf"/></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52.png"/><Relationship Id="rId4" Type="http://schemas.openxmlformats.org/officeDocument/2006/relationships/image" Target="../media/image51.jp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2.png"/><Relationship Id="rId5" Type="http://schemas.openxmlformats.org/officeDocument/2006/relationships/image" Target="../media/image53.png"/><Relationship Id="rId4" Type="http://schemas.openxmlformats.org/officeDocument/2006/relationships/image" Target="../media/image51.jpg"/></Relationships>
</file>

<file path=ppt/slides/_rels/slide5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63.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hyperlink" Target="https://fr.wikipedia.org/wiki/Grec_ancien" TargetMode="External"/><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72.emf"/><Relationship Id="rId4" Type="http://schemas.openxmlformats.org/officeDocument/2006/relationships/image" Target="../media/image71.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7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extérieur, montagne, nature, neige&#10;&#10;Description générée automatiquement">
            <a:extLst>
              <a:ext uri="{FF2B5EF4-FFF2-40B4-BE49-F238E27FC236}">
                <a16:creationId xmlns:a16="http://schemas.microsoft.com/office/drawing/2014/main" id="{94463DFD-CDE8-BB02-A9D4-EE7137AF6F8D}"/>
              </a:ext>
            </a:extLst>
          </p:cNvPr>
          <p:cNvPicPr>
            <a:picLocks noChangeAspect="1"/>
          </p:cNvPicPr>
          <p:nvPr/>
        </p:nvPicPr>
        <p:blipFill rotWithShape="1">
          <a:blip r:embed="rId2">
            <a:extLst>
              <a:ext uri="{28A0092B-C50C-407E-A947-70E740481C1C}">
                <a14:useLocalDpi xmlns:a14="http://schemas.microsoft.com/office/drawing/2010/main" val="0"/>
              </a:ext>
            </a:extLst>
          </a:blip>
          <a:srcRect t="12000" r="33856"/>
          <a:stretch/>
        </p:blipFill>
        <p:spPr>
          <a:xfrm>
            <a:off x="0" y="0"/>
            <a:ext cx="9144000" cy="6858000"/>
          </a:xfrm>
          <a:prstGeom prst="rect">
            <a:avLst/>
          </a:prstGeom>
        </p:spPr>
      </p:pic>
      <p:sp>
        <p:nvSpPr>
          <p:cNvPr id="4" name="ZoneTexte 3">
            <a:extLst>
              <a:ext uri="{FF2B5EF4-FFF2-40B4-BE49-F238E27FC236}">
                <a16:creationId xmlns:a16="http://schemas.microsoft.com/office/drawing/2014/main" id="{C3B1399C-89A1-481F-9CD9-AAC1404632E9}"/>
              </a:ext>
            </a:extLst>
          </p:cNvPr>
          <p:cNvSpPr txBox="1"/>
          <p:nvPr/>
        </p:nvSpPr>
        <p:spPr>
          <a:xfrm>
            <a:off x="201340" y="195793"/>
            <a:ext cx="7451079" cy="1938992"/>
          </a:xfrm>
          <a:prstGeom prst="rect">
            <a:avLst/>
          </a:prstGeom>
          <a:noFill/>
        </p:spPr>
        <p:txBody>
          <a:bodyPr wrap="none" rtlCol="0">
            <a:spAutoFit/>
          </a:bodyPr>
          <a:lstStyle/>
          <a:p>
            <a:r>
              <a:rPr lang="fr-FR" sz="6000" b="1" dirty="0">
                <a:solidFill>
                  <a:schemeClr val="bg1"/>
                </a:solidFill>
                <a:latin typeface="Arial" panose="020B0604020202020204" pitchFamily="34" charset="0"/>
                <a:cs typeface="Arial" panose="020B0604020202020204" pitchFamily="34" charset="0"/>
              </a:rPr>
              <a:t>Cours IV: fractures, </a:t>
            </a:r>
          </a:p>
          <a:p>
            <a:r>
              <a:rPr lang="fr-FR" sz="6000" b="1" dirty="0">
                <a:solidFill>
                  <a:schemeClr val="bg1"/>
                </a:solidFill>
                <a:latin typeface="Arial" panose="020B0604020202020204" pitchFamily="34" charset="0"/>
                <a:cs typeface="Arial" panose="020B0604020202020204" pitchFamily="34" charset="0"/>
              </a:rPr>
              <a:t>diaclases et failles</a:t>
            </a:r>
          </a:p>
        </p:txBody>
      </p:sp>
      <p:sp>
        <p:nvSpPr>
          <p:cNvPr id="5" name="ZoneTexte 4">
            <a:extLst>
              <a:ext uri="{FF2B5EF4-FFF2-40B4-BE49-F238E27FC236}">
                <a16:creationId xmlns:a16="http://schemas.microsoft.com/office/drawing/2014/main" id="{73F0D2EF-A6D4-4272-91DD-544B08F9AB55}"/>
              </a:ext>
            </a:extLst>
          </p:cNvPr>
          <p:cNvSpPr txBox="1"/>
          <p:nvPr/>
        </p:nvSpPr>
        <p:spPr>
          <a:xfrm>
            <a:off x="2742512" y="5970007"/>
            <a:ext cx="3424271" cy="646331"/>
          </a:xfrm>
          <a:prstGeom prst="rect">
            <a:avLst/>
          </a:prstGeom>
          <a:noFill/>
        </p:spPr>
        <p:txBody>
          <a:bodyPr wrap="none" rtlCol="0">
            <a:spAutoFit/>
          </a:bodyPr>
          <a:lstStyle/>
          <a:p>
            <a:pPr algn="ctr"/>
            <a:r>
              <a:rPr lang="fr-FR" b="1" dirty="0">
                <a:solidFill>
                  <a:schemeClr val="bg1"/>
                </a:solidFill>
              </a:rPr>
              <a:t>Julien Charreau – 2022/2023</a:t>
            </a:r>
          </a:p>
          <a:p>
            <a:pPr algn="ctr"/>
            <a:r>
              <a:rPr lang="fr-FR" b="1" dirty="0">
                <a:solidFill>
                  <a:schemeClr val="bg1"/>
                </a:solidFill>
              </a:rPr>
              <a:t>(julien.charreau@univ-lorraine.fr)</a:t>
            </a:r>
          </a:p>
        </p:txBody>
      </p:sp>
      <p:pic>
        <p:nvPicPr>
          <p:cNvPr id="1026" name="Picture 2">
            <a:extLst>
              <a:ext uri="{FF2B5EF4-FFF2-40B4-BE49-F238E27FC236}">
                <a16:creationId xmlns:a16="http://schemas.microsoft.com/office/drawing/2014/main" id="{388FEA60-F4D7-48D0-AC54-D9850C848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40" y="5020732"/>
            <a:ext cx="1747474" cy="1641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RPG | otelo.univ-lorraine.fr">
            <a:extLst>
              <a:ext uri="{FF2B5EF4-FFF2-40B4-BE49-F238E27FC236}">
                <a16:creationId xmlns:a16="http://schemas.microsoft.com/office/drawing/2014/main" id="{46A51FE5-C385-475F-A85E-1E2A60E190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77" t="21293" r="6938" b="26996"/>
          <a:stretch/>
        </p:blipFill>
        <p:spPr bwMode="auto">
          <a:xfrm>
            <a:off x="6387310" y="6054158"/>
            <a:ext cx="2676918" cy="478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489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avec flèche 13">
            <a:extLst>
              <a:ext uri="{FF2B5EF4-FFF2-40B4-BE49-F238E27FC236}">
                <a16:creationId xmlns:a16="http://schemas.microsoft.com/office/drawing/2014/main" id="{6871EB2B-92CE-4AC1-954A-0B10818225FE}"/>
              </a:ext>
            </a:extLst>
          </p:cNvPr>
          <p:cNvCxnSpPr>
            <a:cxnSpLocks/>
          </p:cNvCxnSpPr>
          <p:nvPr/>
        </p:nvCxnSpPr>
        <p:spPr>
          <a:xfrm>
            <a:off x="4572000" y="2994218"/>
            <a:ext cx="0" cy="680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FACE89B3-EC96-48B7-8D0B-256420689100}"/>
              </a:ext>
            </a:extLst>
          </p:cNvPr>
          <p:cNvSpPr txBox="1"/>
          <p:nvPr/>
        </p:nvSpPr>
        <p:spPr>
          <a:xfrm>
            <a:off x="3351403" y="3666598"/>
            <a:ext cx="2441193" cy="3016210"/>
          </a:xfrm>
          <a:prstGeom prst="rect">
            <a:avLst/>
          </a:prstGeom>
          <a:noFill/>
        </p:spPr>
        <p:txBody>
          <a:bodyPr wrap="square" rtlCol="0">
            <a:spAutoFit/>
          </a:bodyPr>
          <a:lstStyle/>
          <a:p>
            <a:pPr algn="ctr"/>
            <a:r>
              <a:rPr lang="fr-FR" sz="3200" b="1" dirty="0"/>
              <a:t>Diaclase (joint)</a:t>
            </a:r>
          </a:p>
          <a:p>
            <a:pPr algn="ctr"/>
            <a:endParaRPr lang="fr-FR" b="1" dirty="0"/>
          </a:p>
          <a:p>
            <a:pPr algn="ctr"/>
            <a:r>
              <a:rPr lang="fr-FR" dirty="0"/>
              <a:t>Fractures </a:t>
            </a:r>
            <a:r>
              <a:rPr lang="fr-FR" dirty="0">
                <a:solidFill>
                  <a:srgbClr val="00B0F0"/>
                </a:solidFill>
              </a:rPr>
              <a:t>organisées</a:t>
            </a:r>
            <a:r>
              <a:rPr lang="fr-FR" dirty="0"/>
              <a:t> en ensembles</a:t>
            </a:r>
          </a:p>
          <a:p>
            <a:pPr algn="ctr"/>
            <a:r>
              <a:rPr lang="fr-FR" dirty="0"/>
              <a:t>parallèles sans trace de, ou avec très peu de</a:t>
            </a:r>
          </a:p>
          <a:p>
            <a:pPr algn="ctr"/>
            <a:r>
              <a:rPr lang="fr-FR" dirty="0"/>
              <a:t>mouvement</a:t>
            </a:r>
          </a:p>
          <a:p>
            <a:pPr algn="ctr"/>
            <a:r>
              <a:rPr lang="fr-FR" dirty="0"/>
              <a:t>(Mode II ou II) </a:t>
            </a:r>
          </a:p>
        </p:txBody>
      </p:sp>
      <p:cxnSp>
        <p:nvCxnSpPr>
          <p:cNvPr id="17" name="Connecteur droit avec flèche 16">
            <a:extLst>
              <a:ext uri="{FF2B5EF4-FFF2-40B4-BE49-F238E27FC236}">
                <a16:creationId xmlns:a16="http://schemas.microsoft.com/office/drawing/2014/main" id="{9AE58A69-5059-445B-9BD7-3A3AD33A4229}"/>
              </a:ext>
            </a:extLst>
          </p:cNvPr>
          <p:cNvCxnSpPr>
            <a:cxnSpLocks/>
          </p:cNvCxnSpPr>
          <p:nvPr/>
        </p:nvCxnSpPr>
        <p:spPr>
          <a:xfrm flipH="1">
            <a:off x="2759978" y="2995321"/>
            <a:ext cx="654341" cy="611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B37BEB8-DB84-424F-B287-67C1CE0B5F26}"/>
              </a:ext>
            </a:extLst>
          </p:cNvPr>
          <p:cNvSpPr txBox="1"/>
          <p:nvPr/>
        </p:nvSpPr>
        <p:spPr>
          <a:xfrm>
            <a:off x="713668" y="3419872"/>
            <a:ext cx="2155367" cy="2800767"/>
          </a:xfrm>
          <a:prstGeom prst="rect">
            <a:avLst/>
          </a:prstGeom>
          <a:noFill/>
        </p:spPr>
        <p:txBody>
          <a:bodyPr wrap="square" rtlCol="0">
            <a:spAutoFit/>
          </a:bodyPr>
          <a:lstStyle/>
          <a:p>
            <a:pPr algn="ctr"/>
            <a:r>
              <a:rPr lang="fr-FR" sz="3200" b="1" dirty="0"/>
              <a:t>Failles</a:t>
            </a:r>
          </a:p>
          <a:p>
            <a:pPr algn="ctr"/>
            <a:endParaRPr lang="fr-FR" b="1" dirty="0">
              <a:solidFill>
                <a:srgbClr val="00B0F0"/>
              </a:solidFill>
            </a:endParaRPr>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endParaRPr lang="fr-FR" dirty="0"/>
          </a:p>
          <a:p>
            <a:pPr algn="ctr"/>
            <a:r>
              <a:rPr lang="fr-FR" dirty="0"/>
              <a:t>(Mode II ou III)</a:t>
            </a:r>
          </a:p>
        </p:txBody>
      </p:sp>
      <p:sp>
        <p:nvSpPr>
          <p:cNvPr id="19" name="ZoneTexte 18">
            <a:extLst>
              <a:ext uri="{FF2B5EF4-FFF2-40B4-BE49-F238E27FC236}">
                <a16:creationId xmlns:a16="http://schemas.microsoft.com/office/drawing/2014/main" id="{9F399F82-A647-41F4-9C46-4544CC433437}"/>
              </a:ext>
            </a:extLst>
          </p:cNvPr>
          <p:cNvSpPr txBox="1"/>
          <p:nvPr/>
        </p:nvSpPr>
        <p:spPr>
          <a:xfrm>
            <a:off x="1034626" y="6498142"/>
            <a:ext cx="1379224" cy="369332"/>
          </a:xfrm>
          <a:prstGeom prst="rect">
            <a:avLst/>
          </a:prstGeom>
          <a:noFill/>
        </p:spPr>
        <p:txBody>
          <a:bodyPr wrap="none" rtlCol="0">
            <a:spAutoFit/>
          </a:bodyPr>
          <a:lstStyle/>
          <a:p>
            <a:r>
              <a:rPr lang="fr-FR" dirty="0"/>
              <a:t>(voir Cours I)</a:t>
            </a:r>
          </a:p>
        </p:txBody>
      </p:sp>
      <p:cxnSp>
        <p:nvCxnSpPr>
          <p:cNvPr id="10" name="Connecteur droit avec flèche 9">
            <a:extLst>
              <a:ext uri="{FF2B5EF4-FFF2-40B4-BE49-F238E27FC236}">
                <a16:creationId xmlns:a16="http://schemas.microsoft.com/office/drawing/2014/main" id="{7DEBE231-A713-444A-B991-61DE46F13137}"/>
              </a:ext>
            </a:extLst>
          </p:cNvPr>
          <p:cNvCxnSpPr>
            <a:cxnSpLocks/>
          </p:cNvCxnSpPr>
          <p:nvPr/>
        </p:nvCxnSpPr>
        <p:spPr>
          <a:xfrm>
            <a:off x="5842928" y="2935989"/>
            <a:ext cx="713064" cy="6712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5BE26325-EE3A-4374-BCC0-610DE0729C55}"/>
              </a:ext>
            </a:extLst>
          </p:cNvPr>
          <p:cNvSpPr txBox="1"/>
          <p:nvPr/>
        </p:nvSpPr>
        <p:spPr>
          <a:xfrm>
            <a:off x="6499366" y="3632433"/>
            <a:ext cx="2441193" cy="3016210"/>
          </a:xfrm>
          <a:prstGeom prst="rect">
            <a:avLst/>
          </a:prstGeom>
          <a:noFill/>
        </p:spPr>
        <p:txBody>
          <a:bodyPr wrap="square" rtlCol="0">
            <a:spAutoFit/>
          </a:bodyPr>
          <a:lstStyle/>
          <a:p>
            <a:pPr algn="ctr"/>
            <a:r>
              <a:rPr lang="fr-FR" sz="3200" b="1" dirty="0"/>
              <a:t>Veine</a:t>
            </a:r>
          </a:p>
          <a:p>
            <a:pPr algn="ctr"/>
            <a:r>
              <a:rPr lang="fr-FR" sz="3200" b="1" dirty="0"/>
              <a:t>(filon, fente)</a:t>
            </a:r>
          </a:p>
          <a:p>
            <a:pPr algn="ctr"/>
            <a:endParaRPr lang="fr-FR" b="1" dirty="0"/>
          </a:p>
          <a:p>
            <a:pPr algn="ctr"/>
            <a:r>
              <a:rPr lang="fr-FR" dirty="0"/>
              <a:t>Fractures avec remplissage de cristaux (souvent quartz ou calcite)</a:t>
            </a:r>
          </a:p>
          <a:p>
            <a:pPr algn="ctr"/>
            <a:r>
              <a:rPr lang="fr-FR" dirty="0"/>
              <a:t>(Mode I ou composite avec II ou III) </a:t>
            </a:r>
          </a:p>
        </p:txBody>
      </p:sp>
      <p:sp>
        <p:nvSpPr>
          <p:cNvPr id="21" name="Rectangle 20">
            <a:extLst>
              <a:ext uri="{FF2B5EF4-FFF2-40B4-BE49-F238E27FC236}">
                <a16:creationId xmlns:a16="http://schemas.microsoft.com/office/drawing/2014/main" id="{7CACFF7F-6696-4A84-A023-9D78EDA3182C}"/>
              </a:ext>
            </a:extLst>
          </p:cNvPr>
          <p:cNvSpPr/>
          <p:nvPr/>
        </p:nvSpPr>
        <p:spPr>
          <a:xfrm>
            <a:off x="398274" y="2838041"/>
            <a:ext cx="5394322" cy="4071735"/>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9AAFEFAE-CFB6-4438-B611-DD8C123DB875}"/>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2" name="ZoneTexte 1">
            <a:extLst>
              <a:ext uri="{FF2B5EF4-FFF2-40B4-BE49-F238E27FC236}">
                <a16:creationId xmlns:a16="http://schemas.microsoft.com/office/drawing/2014/main" id="{56F67F90-DDA9-A0FE-4EC9-B8DFA531E310}"/>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18933160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sp>
        <p:nvSpPr>
          <p:cNvPr id="3" name="ZoneTexte 2">
            <a:extLst>
              <a:ext uri="{FF2B5EF4-FFF2-40B4-BE49-F238E27FC236}">
                <a16:creationId xmlns:a16="http://schemas.microsoft.com/office/drawing/2014/main" id="{FC3C939F-264E-4DD5-A3EE-8675B11E01C3}"/>
              </a:ext>
            </a:extLst>
          </p:cNvPr>
          <p:cNvSpPr txBox="1"/>
          <p:nvPr/>
        </p:nvSpPr>
        <p:spPr>
          <a:xfrm>
            <a:off x="7887314" y="4130818"/>
            <a:ext cx="1784848" cy="369332"/>
          </a:xfrm>
          <a:prstGeom prst="rect">
            <a:avLst/>
          </a:prstGeom>
          <a:noFill/>
        </p:spPr>
        <p:txBody>
          <a:bodyPr wrap="none" rtlCol="0">
            <a:spAutoFit/>
          </a:bodyPr>
          <a:lstStyle/>
          <a:p>
            <a:r>
              <a:rPr lang="fr-FR" dirty="0"/>
              <a:t>Choi et al. (2016)</a:t>
            </a:r>
          </a:p>
        </p:txBody>
      </p:sp>
      <p:pic>
        <p:nvPicPr>
          <p:cNvPr id="14340" name="Picture 4" descr="Damaged beyond repair? Characterising the damage zone of a fault late in  its interseismic cycle, the Alpine Fault, New Zealand - ScienceDirect">
            <a:extLst>
              <a:ext uri="{FF2B5EF4-FFF2-40B4-BE49-F238E27FC236}">
                <a16:creationId xmlns:a16="http://schemas.microsoft.com/office/drawing/2014/main" id="{32018F8D-7787-47A3-9B98-F64DAC0AAA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215"/>
          <a:stretch/>
        </p:blipFill>
        <p:spPr bwMode="auto">
          <a:xfrm>
            <a:off x="-129765" y="1755509"/>
            <a:ext cx="9060825" cy="4587288"/>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672ABC2D-A038-4392-B68A-C442DC28CD15}"/>
              </a:ext>
            </a:extLst>
          </p:cNvPr>
          <p:cNvSpPr txBox="1"/>
          <p:nvPr/>
        </p:nvSpPr>
        <p:spPr>
          <a:xfrm>
            <a:off x="72836" y="6342797"/>
            <a:ext cx="2166362" cy="369332"/>
          </a:xfrm>
          <a:prstGeom prst="rect">
            <a:avLst/>
          </a:prstGeom>
          <a:noFill/>
        </p:spPr>
        <p:txBody>
          <a:bodyPr wrap="none" rtlCol="0">
            <a:spAutoFit/>
          </a:bodyPr>
          <a:lstStyle/>
          <a:p>
            <a:r>
              <a:rPr lang="fr-FR" dirty="0"/>
              <a:t>Williams et al. (2016)</a:t>
            </a:r>
          </a:p>
        </p:txBody>
      </p:sp>
      <p:sp>
        <p:nvSpPr>
          <p:cNvPr id="12" name="ZoneTexte 11">
            <a:extLst>
              <a:ext uri="{FF2B5EF4-FFF2-40B4-BE49-F238E27FC236}">
                <a16:creationId xmlns:a16="http://schemas.microsoft.com/office/drawing/2014/main" id="{F8E9FDE3-2341-4BE7-9F3E-B791D1CCE6DF}"/>
              </a:ext>
            </a:extLst>
          </p:cNvPr>
          <p:cNvSpPr txBox="1"/>
          <p:nvPr/>
        </p:nvSpPr>
        <p:spPr>
          <a:xfrm>
            <a:off x="911857" y="963136"/>
            <a:ext cx="7539949" cy="523220"/>
          </a:xfrm>
          <a:prstGeom prst="rect">
            <a:avLst/>
          </a:prstGeom>
          <a:noFill/>
        </p:spPr>
        <p:txBody>
          <a:bodyPr wrap="none" rtlCol="0">
            <a:spAutoFit/>
          </a:bodyPr>
          <a:lstStyle/>
          <a:p>
            <a:r>
              <a:rPr lang="fr-FR" sz="2800" b="1" dirty="0">
                <a:solidFill>
                  <a:srgbClr val="FF0000"/>
                </a:solidFill>
              </a:rPr>
              <a:t>La notion d’endommagement et de cœur de faille</a:t>
            </a:r>
          </a:p>
        </p:txBody>
      </p:sp>
    </p:spTree>
    <p:extLst>
      <p:ext uri="{BB962C8B-B14F-4D97-AF65-F5344CB8AC3E}">
        <p14:creationId xmlns:p14="http://schemas.microsoft.com/office/powerpoint/2010/main" val="3998224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pic>
        <p:nvPicPr>
          <p:cNvPr id="14338" name="Picture 2" descr="Definition and classification of fault damage zones: A review and a new  methodological approach - ScienceDirect">
            <a:extLst>
              <a:ext uri="{FF2B5EF4-FFF2-40B4-BE49-F238E27FC236}">
                <a16:creationId xmlns:a16="http://schemas.microsoft.com/office/drawing/2014/main" id="{52F7B346-6C98-4A65-B28D-A90DD7FF1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558" y="1490682"/>
            <a:ext cx="8599362" cy="4338301"/>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FC3C939F-264E-4DD5-A3EE-8675B11E01C3}"/>
              </a:ext>
            </a:extLst>
          </p:cNvPr>
          <p:cNvSpPr txBox="1"/>
          <p:nvPr/>
        </p:nvSpPr>
        <p:spPr>
          <a:xfrm>
            <a:off x="6716899" y="6167537"/>
            <a:ext cx="1784848" cy="369332"/>
          </a:xfrm>
          <a:prstGeom prst="rect">
            <a:avLst/>
          </a:prstGeom>
          <a:noFill/>
        </p:spPr>
        <p:txBody>
          <a:bodyPr wrap="none" rtlCol="0">
            <a:spAutoFit/>
          </a:bodyPr>
          <a:lstStyle/>
          <a:p>
            <a:r>
              <a:rPr lang="fr-FR" dirty="0"/>
              <a:t>Choi et al. (2016)</a:t>
            </a:r>
          </a:p>
        </p:txBody>
      </p:sp>
      <p:sp>
        <p:nvSpPr>
          <p:cNvPr id="8" name="ZoneTexte 7">
            <a:extLst>
              <a:ext uri="{FF2B5EF4-FFF2-40B4-BE49-F238E27FC236}">
                <a16:creationId xmlns:a16="http://schemas.microsoft.com/office/drawing/2014/main" id="{1E4FCD07-2EAE-4C42-AEB2-406979320932}"/>
              </a:ext>
            </a:extLst>
          </p:cNvPr>
          <p:cNvSpPr txBox="1"/>
          <p:nvPr/>
        </p:nvSpPr>
        <p:spPr>
          <a:xfrm>
            <a:off x="911857" y="963136"/>
            <a:ext cx="7539949" cy="523220"/>
          </a:xfrm>
          <a:prstGeom prst="rect">
            <a:avLst/>
          </a:prstGeom>
          <a:noFill/>
        </p:spPr>
        <p:txBody>
          <a:bodyPr wrap="none" rtlCol="0">
            <a:spAutoFit/>
          </a:bodyPr>
          <a:lstStyle/>
          <a:p>
            <a:r>
              <a:rPr lang="fr-FR" sz="2800" b="1" dirty="0">
                <a:solidFill>
                  <a:srgbClr val="FF0000"/>
                </a:solidFill>
              </a:rPr>
              <a:t>La notion d’endommagement et de cœur de faille</a:t>
            </a:r>
          </a:p>
        </p:txBody>
      </p:sp>
    </p:spTree>
    <p:extLst>
      <p:ext uri="{BB962C8B-B14F-4D97-AF65-F5344CB8AC3E}">
        <p14:creationId xmlns:p14="http://schemas.microsoft.com/office/powerpoint/2010/main" val="39264112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pic>
        <p:nvPicPr>
          <p:cNvPr id="14338" name="Picture 2" descr="Definition and classification of fault damage zones: A review and a new  methodological approach - ScienceDirect">
            <a:extLst>
              <a:ext uri="{FF2B5EF4-FFF2-40B4-BE49-F238E27FC236}">
                <a16:creationId xmlns:a16="http://schemas.microsoft.com/office/drawing/2014/main" id="{52F7B346-6C98-4A65-B28D-A90DD7FF1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558" y="1490682"/>
            <a:ext cx="8599362" cy="4338301"/>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FC3C939F-264E-4DD5-A3EE-8675B11E01C3}"/>
              </a:ext>
            </a:extLst>
          </p:cNvPr>
          <p:cNvSpPr txBox="1"/>
          <p:nvPr/>
        </p:nvSpPr>
        <p:spPr>
          <a:xfrm>
            <a:off x="6716899" y="6167537"/>
            <a:ext cx="1784848" cy="369332"/>
          </a:xfrm>
          <a:prstGeom prst="rect">
            <a:avLst/>
          </a:prstGeom>
          <a:noFill/>
        </p:spPr>
        <p:txBody>
          <a:bodyPr wrap="none" rtlCol="0">
            <a:spAutoFit/>
          </a:bodyPr>
          <a:lstStyle/>
          <a:p>
            <a:r>
              <a:rPr lang="fr-FR" dirty="0"/>
              <a:t>Choi et al. (2016)</a:t>
            </a:r>
          </a:p>
        </p:txBody>
      </p:sp>
      <p:sp>
        <p:nvSpPr>
          <p:cNvPr id="6" name="Ellipse 5">
            <a:extLst>
              <a:ext uri="{FF2B5EF4-FFF2-40B4-BE49-F238E27FC236}">
                <a16:creationId xmlns:a16="http://schemas.microsoft.com/office/drawing/2014/main" id="{85C69BE3-6D1C-4D53-964C-A1319BDE16FA}"/>
              </a:ext>
            </a:extLst>
          </p:cNvPr>
          <p:cNvSpPr/>
          <p:nvPr/>
        </p:nvSpPr>
        <p:spPr>
          <a:xfrm rot="1839574">
            <a:off x="3228358" y="1469970"/>
            <a:ext cx="2295525" cy="530835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455E25A8-50BF-490A-883E-85F43167FFF5}"/>
              </a:ext>
            </a:extLst>
          </p:cNvPr>
          <p:cNvSpPr txBox="1"/>
          <p:nvPr/>
        </p:nvSpPr>
        <p:spPr>
          <a:xfrm>
            <a:off x="771157" y="1014811"/>
            <a:ext cx="7923644" cy="461665"/>
          </a:xfrm>
          <a:prstGeom prst="rect">
            <a:avLst/>
          </a:prstGeom>
          <a:noFill/>
        </p:spPr>
        <p:txBody>
          <a:bodyPr wrap="none" rtlCol="0">
            <a:spAutoFit/>
          </a:bodyPr>
          <a:lstStyle/>
          <a:p>
            <a:r>
              <a:rPr lang="fr-FR" sz="2400" b="1" dirty="0">
                <a:solidFill>
                  <a:srgbClr val="FF0000"/>
                </a:solidFill>
              </a:rPr>
              <a:t>Quelles sont les roches que l’on trouve au cœur d’une faille ?</a:t>
            </a:r>
          </a:p>
        </p:txBody>
      </p:sp>
    </p:spTree>
    <p:extLst>
      <p:ext uri="{BB962C8B-B14F-4D97-AF65-F5344CB8AC3E}">
        <p14:creationId xmlns:p14="http://schemas.microsoft.com/office/powerpoint/2010/main" val="17960246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chemeClr val="bg1">
                    <a:lumMod val="85000"/>
                  </a:schemeClr>
                </a:solidFill>
                <a:latin typeface="Arial" panose="020B0604020202020204" pitchFamily="34" charset="0"/>
                <a:cs typeface="Arial" panose="020B0604020202020204" pitchFamily="34" charset="0"/>
              </a:rPr>
              <a:t>	I- La notion faille: rappel du début de cours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II-Localisation des failles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a:t>
            </a:r>
            <a:r>
              <a:rPr lang="fr-FR" sz="2000" dirty="0">
                <a:solidFill>
                  <a:schemeClr val="bg1">
                    <a:lumMod val="85000"/>
                  </a:schemeClr>
                </a:solidFill>
                <a:latin typeface="Arial" panose="020B0604020202020204" pitchFamily="34" charset="0"/>
                <a:cs typeface="Arial" panose="020B0604020202020204" pitchFamily="34" charset="0"/>
              </a:rPr>
              <a:t>III- Anatomie d’une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IV- Les roches de faille: les </a:t>
            </a:r>
            <a:r>
              <a:rPr lang="fr-FR" sz="2000" b="1" dirty="0" err="1">
                <a:solidFill>
                  <a:srgbClr val="FF0000"/>
                </a:solidFill>
                <a:latin typeface="Arial" panose="020B0604020202020204" pitchFamily="34" charset="0"/>
                <a:cs typeface="Arial" panose="020B0604020202020204" pitchFamily="34" charset="0"/>
              </a:rPr>
              <a:t>tectonites</a:t>
            </a:r>
            <a:endParaRPr lang="fr-FR" sz="2000" b="1" dirty="0">
              <a:solidFill>
                <a:srgbClr val="FF0000"/>
              </a:solidFill>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40288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4EB6136E-2B64-4E19-89B1-B50F44CD94FD}"/>
              </a:ext>
            </a:extLst>
          </p:cNvPr>
          <p:cNvSpPr txBox="1"/>
          <p:nvPr/>
        </p:nvSpPr>
        <p:spPr>
          <a:xfrm>
            <a:off x="2698952" y="1176764"/>
            <a:ext cx="3818931" cy="461665"/>
          </a:xfrm>
          <a:prstGeom prst="rect">
            <a:avLst/>
          </a:prstGeom>
          <a:noFill/>
        </p:spPr>
        <p:txBody>
          <a:bodyPr wrap="none" rtlCol="0">
            <a:spAutoFit/>
          </a:bodyPr>
          <a:lstStyle/>
          <a:p>
            <a:r>
              <a:rPr lang="fr-FR" sz="2400" b="1" dirty="0">
                <a:solidFill>
                  <a:srgbClr val="FF0000"/>
                </a:solidFill>
              </a:rPr>
              <a:t>Origine des roches de faille ?</a:t>
            </a:r>
          </a:p>
        </p:txBody>
      </p:sp>
      <p:sp>
        <p:nvSpPr>
          <p:cNvPr id="6" name="ZoneTexte 5">
            <a:extLst>
              <a:ext uri="{FF2B5EF4-FFF2-40B4-BE49-F238E27FC236}">
                <a16:creationId xmlns:a16="http://schemas.microsoft.com/office/drawing/2014/main" id="{69001FCA-96C2-4F6B-A778-20C50A63566D}"/>
              </a:ext>
            </a:extLst>
          </p:cNvPr>
          <p:cNvSpPr txBox="1"/>
          <p:nvPr/>
        </p:nvSpPr>
        <p:spPr>
          <a:xfrm>
            <a:off x="330011" y="1838325"/>
            <a:ext cx="8556814" cy="1569660"/>
          </a:xfrm>
          <a:prstGeom prst="rect">
            <a:avLst/>
          </a:prstGeom>
          <a:noFill/>
        </p:spPr>
        <p:txBody>
          <a:bodyPr wrap="square" rtlCol="0">
            <a:spAutoFit/>
          </a:bodyPr>
          <a:lstStyle/>
          <a:p>
            <a:r>
              <a:rPr lang="fr-FR" sz="2400" dirty="0"/>
              <a:t>Les roches de faille (</a:t>
            </a:r>
            <a:r>
              <a:rPr lang="fr-FR" sz="2400" b="1" dirty="0" err="1">
                <a:solidFill>
                  <a:srgbClr val="FF0000"/>
                </a:solidFill>
              </a:rPr>
              <a:t>tectonites</a:t>
            </a:r>
            <a:r>
              <a:rPr lang="fr-FR" sz="2400" dirty="0"/>
              <a:t>) se développent quand la roche originale est brisée et broyée dans une zone de </a:t>
            </a:r>
            <a:r>
              <a:rPr lang="fr-FR" sz="2400" b="1" dirty="0">
                <a:solidFill>
                  <a:srgbClr val="FF0000"/>
                </a:solidFill>
              </a:rPr>
              <a:t>cisaillement</a:t>
            </a:r>
            <a:r>
              <a:rPr lang="fr-FR" sz="2400" dirty="0"/>
              <a:t> (faille) à des températures et pressions basses (croute supérieure). </a:t>
            </a:r>
          </a:p>
          <a:p>
            <a:endParaRPr lang="fr-FR" sz="2400" dirty="0"/>
          </a:p>
        </p:txBody>
      </p:sp>
      <p:sp>
        <p:nvSpPr>
          <p:cNvPr id="8" name="ZoneTexte 7">
            <a:extLst>
              <a:ext uri="{FF2B5EF4-FFF2-40B4-BE49-F238E27FC236}">
                <a16:creationId xmlns:a16="http://schemas.microsoft.com/office/drawing/2014/main" id="{4F4F6D10-14A7-4022-AC09-973FA84FD8A7}"/>
              </a:ext>
            </a:extLst>
          </p:cNvPr>
          <p:cNvSpPr txBox="1"/>
          <p:nvPr/>
        </p:nvSpPr>
        <p:spPr>
          <a:xfrm>
            <a:off x="104051" y="4551242"/>
            <a:ext cx="9100633" cy="830997"/>
          </a:xfrm>
          <a:prstGeom prst="rect">
            <a:avLst/>
          </a:prstGeom>
          <a:noFill/>
        </p:spPr>
        <p:txBody>
          <a:bodyPr wrap="none" rtlCol="0">
            <a:spAutoFit/>
          </a:bodyPr>
          <a:lstStyle/>
          <a:p>
            <a:pPr algn="ctr"/>
            <a:r>
              <a:rPr lang="fr-FR" sz="2400" dirty="0"/>
              <a:t>Une roche de faille est constituée par des éléments anguleux « noyés » </a:t>
            </a:r>
          </a:p>
          <a:p>
            <a:pPr algn="ctr"/>
            <a:r>
              <a:rPr lang="fr-FR" sz="2400" dirty="0"/>
              <a:t>dans une matrice d’éléments plus fins et parfois cimentés. </a:t>
            </a:r>
          </a:p>
        </p:txBody>
      </p:sp>
      <p:sp>
        <p:nvSpPr>
          <p:cNvPr id="10" name="ZoneTexte 9">
            <a:extLst>
              <a:ext uri="{FF2B5EF4-FFF2-40B4-BE49-F238E27FC236}">
                <a16:creationId xmlns:a16="http://schemas.microsoft.com/office/drawing/2014/main" id="{A19B297F-794A-4D02-B0A1-589D11BCBC07}"/>
              </a:ext>
            </a:extLst>
          </p:cNvPr>
          <p:cNvSpPr txBox="1"/>
          <p:nvPr/>
        </p:nvSpPr>
        <p:spPr>
          <a:xfrm>
            <a:off x="1961547" y="3964076"/>
            <a:ext cx="5470600" cy="461665"/>
          </a:xfrm>
          <a:prstGeom prst="rect">
            <a:avLst/>
          </a:prstGeom>
          <a:noFill/>
        </p:spPr>
        <p:txBody>
          <a:bodyPr wrap="none" rtlCol="0">
            <a:spAutoFit/>
          </a:bodyPr>
          <a:lstStyle/>
          <a:p>
            <a:r>
              <a:rPr lang="fr-FR" sz="2400" b="1" dirty="0">
                <a:solidFill>
                  <a:srgbClr val="FF0000"/>
                </a:solidFill>
              </a:rPr>
              <a:t>Description basique d’une roche de faille:</a:t>
            </a:r>
          </a:p>
        </p:txBody>
      </p:sp>
      <p:sp>
        <p:nvSpPr>
          <p:cNvPr id="9" name="Flèche : bas 8">
            <a:extLst>
              <a:ext uri="{FF2B5EF4-FFF2-40B4-BE49-F238E27FC236}">
                <a16:creationId xmlns:a16="http://schemas.microsoft.com/office/drawing/2014/main" id="{A98D3149-0320-44ED-A92D-FBD5C2BD8289}"/>
              </a:ext>
            </a:extLst>
          </p:cNvPr>
          <p:cNvSpPr/>
          <p:nvPr/>
        </p:nvSpPr>
        <p:spPr>
          <a:xfrm>
            <a:off x="4257675" y="3143250"/>
            <a:ext cx="561975" cy="69532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553156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4EB6136E-2B64-4E19-89B1-B50F44CD94FD}"/>
              </a:ext>
            </a:extLst>
          </p:cNvPr>
          <p:cNvSpPr txBox="1"/>
          <p:nvPr/>
        </p:nvSpPr>
        <p:spPr>
          <a:xfrm>
            <a:off x="2520572" y="1094350"/>
            <a:ext cx="4334263" cy="461665"/>
          </a:xfrm>
          <a:prstGeom prst="rect">
            <a:avLst/>
          </a:prstGeom>
          <a:noFill/>
        </p:spPr>
        <p:txBody>
          <a:bodyPr wrap="none" rtlCol="0">
            <a:spAutoFit/>
          </a:bodyPr>
          <a:lstStyle/>
          <a:p>
            <a:r>
              <a:rPr lang="fr-FR" sz="2400" b="1" dirty="0">
                <a:solidFill>
                  <a:srgbClr val="FF0000"/>
                </a:solidFill>
              </a:rPr>
              <a:t>Classification des roches de faille</a:t>
            </a:r>
          </a:p>
        </p:txBody>
      </p:sp>
      <p:sp>
        <p:nvSpPr>
          <p:cNvPr id="6" name="ZoneTexte 5">
            <a:extLst>
              <a:ext uri="{FF2B5EF4-FFF2-40B4-BE49-F238E27FC236}">
                <a16:creationId xmlns:a16="http://schemas.microsoft.com/office/drawing/2014/main" id="{69001FCA-96C2-4F6B-A778-20C50A63566D}"/>
              </a:ext>
            </a:extLst>
          </p:cNvPr>
          <p:cNvSpPr txBox="1"/>
          <p:nvPr/>
        </p:nvSpPr>
        <p:spPr>
          <a:xfrm>
            <a:off x="330011" y="1673498"/>
            <a:ext cx="8556814" cy="1938992"/>
          </a:xfrm>
          <a:prstGeom prst="rect">
            <a:avLst/>
          </a:prstGeom>
          <a:noFill/>
        </p:spPr>
        <p:txBody>
          <a:bodyPr wrap="square" rtlCol="0">
            <a:spAutoFit/>
          </a:bodyPr>
          <a:lstStyle/>
          <a:p>
            <a:r>
              <a:rPr lang="fr-FR" sz="2400" dirty="0"/>
              <a:t>La nature des </a:t>
            </a:r>
            <a:r>
              <a:rPr lang="fr-FR" sz="2400" b="1" dirty="0" err="1">
                <a:solidFill>
                  <a:srgbClr val="FF0000"/>
                </a:solidFill>
              </a:rPr>
              <a:t>tectonites</a:t>
            </a:r>
            <a:r>
              <a:rPr lang="fr-FR" sz="2400" dirty="0"/>
              <a:t> est très variables et est contrôlées par :</a:t>
            </a:r>
          </a:p>
          <a:p>
            <a:r>
              <a:rPr lang="fr-FR" sz="2400" dirty="0"/>
              <a:t>	• l'intensité et le taux de cisaillement</a:t>
            </a:r>
          </a:p>
          <a:p>
            <a:r>
              <a:rPr lang="fr-FR" sz="2400" dirty="0"/>
              <a:t>	• les conditions physiques (température, pression de confinement, fluides…...)</a:t>
            </a:r>
          </a:p>
          <a:p>
            <a:r>
              <a:rPr lang="fr-FR" sz="2400" dirty="0"/>
              <a:t>	• les lithologies dans le mur et le toit de la faille</a:t>
            </a:r>
          </a:p>
        </p:txBody>
      </p:sp>
      <p:sp>
        <p:nvSpPr>
          <p:cNvPr id="7" name="Flèche : bas 6">
            <a:extLst>
              <a:ext uri="{FF2B5EF4-FFF2-40B4-BE49-F238E27FC236}">
                <a16:creationId xmlns:a16="http://schemas.microsoft.com/office/drawing/2014/main" id="{E6F79DF7-9EB1-4F12-B104-E5B4B6D79C42}"/>
              </a:ext>
            </a:extLst>
          </p:cNvPr>
          <p:cNvSpPr/>
          <p:nvPr/>
        </p:nvSpPr>
        <p:spPr>
          <a:xfrm>
            <a:off x="4125729" y="3647559"/>
            <a:ext cx="561975" cy="48430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5F966407-260C-4F38-A03A-68E71480917D}"/>
              </a:ext>
            </a:extLst>
          </p:cNvPr>
          <p:cNvSpPr txBox="1"/>
          <p:nvPr/>
        </p:nvSpPr>
        <p:spPr>
          <a:xfrm>
            <a:off x="330011" y="4309120"/>
            <a:ext cx="8556814" cy="1938992"/>
          </a:xfrm>
          <a:prstGeom prst="rect">
            <a:avLst/>
          </a:prstGeom>
          <a:noFill/>
        </p:spPr>
        <p:txBody>
          <a:bodyPr wrap="square" rtlCol="0">
            <a:spAutoFit/>
          </a:bodyPr>
          <a:lstStyle/>
          <a:p>
            <a:r>
              <a:rPr lang="fr-FR" sz="2400" dirty="0"/>
              <a:t>Ces paramètres vont influencer sur:</a:t>
            </a:r>
          </a:p>
          <a:p>
            <a:pPr marL="800100" lvl="1" indent="-342900">
              <a:buFont typeface="Arial" panose="020B0604020202020204" pitchFamily="34" charset="0"/>
              <a:buChar char="•"/>
            </a:pPr>
            <a:r>
              <a:rPr lang="fr-FR" sz="2400" dirty="0"/>
              <a:t>la taille des éléments </a:t>
            </a:r>
          </a:p>
          <a:p>
            <a:pPr marL="800100" lvl="1" indent="-342900">
              <a:buFont typeface="Arial" panose="020B0604020202020204" pitchFamily="34" charset="0"/>
              <a:buChar char="•"/>
            </a:pPr>
            <a:r>
              <a:rPr lang="fr-FR" sz="2400" dirty="0"/>
              <a:t>la proportion de matrice vs. éléments</a:t>
            </a:r>
          </a:p>
          <a:p>
            <a:pPr marL="800100" lvl="1" indent="-342900">
              <a:buFont typeface="Arial" panose="020B0604020202020204" pitchFamily="34" charset="0"/>
              <a:buChar char="•"/>
            </a:pPr>
            <a:r>
              <a:rPr lang="fr-FR" sz="2400" dirty="0"/>
              <a:t>la cohésion de la roches </a:t>
            </a:r>
          </a:p>
          <a:p>
            <a:pPr marL="800100" lvl="1" indent="-342900">
              <a:buFont typeface="Arial" panose="020B0604020202020204" pitchFamily="34" charset="0"/>
              <a:buChar char="•"/>
            </a:pPr>
            <a:r>
              <a:rPr lang="fr-FR" sz="2400" dirty="0"/>
              <a:t>l’arrangement des éléments entre eux (on parle de texture)</a:t>
            </a:r>
          </a:p>
        </p:txBody>
      </p:sp>
    </p:spTree>
    <p:extLst>
      <p:ext uri="{BB962C8B-B14F-4D97-AF65-F5344CB8AC3E}">
        <p14:creationId xmlns:p14="http://schemas.microsoft.com/office/powerpoint/2010/main" val="18391348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E276D3DD-E9E4-4D89-92A7-E1645953776D}"/>
              </a:ext>
            </a:extLst>
          </p:cNvPr>
          <p:cNvSpPr txBox="1"/>
          <p:nvPr/>
        </p:nvSpPr>
        <p:spPr>
          <a:xfrm>
            <a:off x="3031021" y="1091039"/>
            <a:ext cx="3260444" cy="461665"/>
          </a:xfrm>
          <a:prstGeom prst="rect">
            <a:avLst/>
          </a:prstGeom>
          <a:noFill/>
        </p:spPr>
        <p:txBody>
          <a:bodyPr wrap="none" rtlCol="0">
            <a:spAutoFit/>
          </a:bodyPr>
          <a:lstStyle/>
          <a:p>
            <a:r>
              <a:rPr lang="fr-FR" sz="2400" b="1" dirty="0">
                <a:solidFill>
                  <a:srgbClr val="FF0000"/>
                </a:solidFill>
              </a:rPr>
              <a:t>Ex: les brèches de failles</a:t>
            </a:r>
          </a:p>
        </p:txBody>
      </p:sp>
      <p:sp>
        <p:nvSpPr>
          <p:cNvPr id="3" name="ZoneTexte 2">
            <a:extLst>
              <a:ext uri="{FF2B5EF4-FFF2-40B4-BE49-F238E27FC236}">
                <a16:creationId xmlns:a16="http://schemas.microsoft.com/office/drawing/2014/main" id="{9C47455D-F6F1-434E-BDE5-DB1928E0B979}"/>
              </a:ext>
            </a:extLst>
          </p:cNvPr>
          <p:cNvSpPr txBox="1"/>
          <p:nvPr/>
        </p:nvSpPr>
        <p:spPr>
          <a:xfrm>
            <a:off x="866775" y="1752600"/>
            <a:ext cx="7197804" cy="369332"/>
          </a:xfrm>
          <a:prstGeom prst="rect">
            <a:avLst/>
          </a:prstGeom>
          <a:noFill/>
        </p:spPr>
        <p:txBody>
          <a:bodyPr wrap="none" rtlCol="0">
            <a:spAutoFit/>
          </a:bodyPr>
          <a:lstStyle/>
          <a:p>
            <a:r>
              <a:rPr lang="fr-FR" dirty="0"/>
              <a:t>(roche cohésive, non foliée et  &gt;30% d’éléments anguleux de taille &gt;2mm)  </a:t>
            </a:r>
          </a:p>
        </p:txBody>
      </p:sp>
      <p:pic>
        <p:nvPicPr>
          <p:cNvPr id="5" name="Image 4">
            <a:extLst>
              <a:ext uri="{FF2B5EF4-FFF2-40B4-BE49-F238E27FC236}">
                <a16:creationId xmlns:a16="http://schemas.microsoft.com/office/drawing/2014/main" id="{A86C8390-AE5C-4A14-A23E-272EF45A7350}"/>
              </a:ext>
            </a:extLst>
          </p:cNvPr>
          <p:cNvPicPr>
            <a:picLocks noChangeAspect="1"/>
          </p:cNvPicPr>
          <p:nvPr/>
        </p:nvPicPr>
        <p:blipFill>
          <a:blip r:embed="rId2"/>
          <a:stretch>
            <a:fillRect/>
          </a:stretch>
        </p:blipFill>
        <p:spPr>
          <a:xfrm>
            <a:off x="1503273" y="2236103"/>
            <a:ext cx="7070903" cy="4500978"/>
          </a:xfrm>
          <a:prstGeom prst="rect">
            <a:avLst/>
          </a:prstGeom>
        </p:spPr>
      </p:pic>
      <p:sp>
        <p:nvSpPr>
          <p:cNvPr id="6" name="ZoneTexte 5">
            <a:extLst>
              <a:ext uri="{FF2B5EF4-FFF2-40B4-BE49-F238E27FC236}">
                <a16:creationId xmlns:a16="http://schemas.microsoft.com/office/drawing/2014/main" id="{AB8DB5ED-C96B-4B69-8F13-3983B161DE62}"/>
              </a:ext>
            </a:extLst>
          </p:cNvPr>
          <p:cNvSpPr txBox="1"/>
          <p:nvPr/>
        </p:nvSpPr>
        <p:spPr>
          <a:xfrm>
            <a:off x="209550" y="5886450"/>
            <a:ext cx="915764" cy="646331"/>
          </a:xfrm>
          <a:prstGeom prst="rect">
            <a:avLst/>
          </a:prstGeom>
          <a:noFill/>
        </p:spPr>
        <p:txBody>
          <a:bodyPr wrap="none" rtlCol="0">
            <a:spAutoFit/>
          </a:bodyPr>
          <a:lstStyle/>
          <a:p>
            <a:r>
              <a:rPr lang="fr-FR" dirty="0"/>
              <a:t>Photo </a:t>
            </a:r>
          </a:p>
          <a:p>
            <a:r>
              <a:rPr lang="fr-FR" dirty="0"/>
              <a:t>M. Ford</a:t>
            </a:r>
          </a:p>
        </p:txBody>
      </p:sp>
    </p:spTree>
    <p:extLst>
      <p:ext uri="{BB962C8B-B14F-4D97-AF65-F5344CB8AC3E}">
        <p14:creationId xmlns:p14="http://schemas.microsoft.com/office/powerpoint/2010/main" val="27494001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441F032E-A0AC-445D-BF44-A2EA782A8ADE}"/>
              </a:ext>
            </a:extLst>
          </p:cNvPr>
          <p:cNvSpPr txBox="1"/>
          <p:nvPr/>
        </p:nvSpPr>
        <p:spPr>
          <a:xfrm>
            <a:off x="1496901" y="1533525"/>
            <a:ext cx="6590137" cy="369332"/>
          </a:xfrm>
          <a:prstGeom prst="rect">
            <a:avLst/>
          </a:prstGeom>
          <a:noFill/>
        </p:spPr>
        <p:txBody>
          <a:bodyPr wrap="none" rtlCol="0">
            <a:spAutoFit/>
          </a:bodyPr>
          <a:lstStyle/>
          <a:p>
            <a:r>
              <a:rPr lang="fr-FR" dirty="0"/>
              <a:t>(roche cohésive, </a:t>
            </a:r>
            <a:r>
              <a:rPr lang="fr-FR" b="1" dirty="0">
                <a:solidFill>
                  <a:srgbClr val="FF0000"/>
                </a:solidFill>
              </a:rPr>
              <a:t>foliée</a:t>
            </a:r>
            <a:r>
              <a:rPr lang="fr-FR" dirty="0"/>
              <a:t>, &lt;30% éléments anguleux grossiers (&gt;2mm))  </a:t>
            </a:r>
          </a:p>
        </p:txBody>
      </p:sp>
      <p:sp>
        <p:nvSpPr>
          <p:cNvPr id="3" name="ZoneTexte 2">
            <a:extLst>
              <a:ext uri="{FF2B5EF4-FFF2-40B4-BE49-F238E27FC236}">
                <a16:creationId xmlns:a16="http://schemas.microsoft.com/office/drawing/2014/main" id="{62F73A21-8DCB-4A05-988C-19AA2930EDC5}"/>
              </a:ext>
            </a:extLst>
          </p:cNvPr>
          <p:cNvSpPr txBox="1"/>
          <p:nvPr/>
        </p:nvSpPr>
        <p:spPr>
          <a:xfrm>
            <a:off x="508000" y="2357120"/>
            <a:ext cx="8036560" cy="2677656"/>
          </a:xfrm>
          <a:prstGeom prst="rect">
            <a:avLst/>
          </a:prstGeom>
          <a:noFill/>
        </p:spPr>
        <p:txBody>
          <a:bodyPr wrap="square" rtlCol="0">
            <a:spAutoFit/>
          </a:bodyPr>
          <a:lstStyle/>
          <a:p>
            <a:pPr algn="ctr"/>
            <a:r>
              <a:rPr lang="fr-FR" sz="2400" dirty="0"/>
              <a:t>Une </a:t>
            </a:r>
            <a:r>
              <a:rPr lang="fr-FR" sz="2400" b="1" dirty="0">
                <a:solidFill>
                  <a:srgbClr val="FF0000"/>
                </a:solidFill>
              </a:rPr>
              <a:t>mylonite</a:t>
            </a:r>
            <a:r>
              <a:rPr lang="fr-FR" sz="2400" dirty="0"/>
              <a:t> (du grec </a:t>
            </a:r>
            <a:r>
              <a:rPr lang="fr-FR" sz="2400" dirty="0" err="1"/>
              <a:t>mulôn</a:t>
            </a:r>
            <a:r>
              <a:rPr lang="fr-FR" sz="2400" dirty="0"/>
              <a:t>, « moulin ») est une roche </a:t>
            </a:r>
            <a:r>
              <a:rPr lang="fr-FR" sz="2400" b="1" dirty="0">
                <a:solidFill>
                  <a:srgbClr val="FF0000"/>
                </a:solidFill>
              </a:rPr>
              <a:t>métamorphique</a:t>
            </a:r>
            <a:r>
              <a:rPr lang="fr-FR" sz="2400" dirty="0"/>
              <a:t> (=roche transformée depuis une roche primaire) caractérisée par une recristallisation dynamique des minéraux qui la composent, sous l'effet d'une intense déformation principalement </a:t>
            </a:r>
            <a:r>
              <a:rPr lang="fr-FR" sz="2400" b="1" dirty="0">
                <a:solidFill>
                  <a:srgbClr val="FF0000"/>
                </a:solidFill>
              </a:rPr>
              <a:t>ductile</a:t>
            </a:r>
            <a:r>
              <a:rPr lang="fr-FR" sz="2400" dirty="0"/>
              <a:t> dans une zone de cisaillement.</a:t>
            </a:r>
            <a:br>
              <a:rPr lang="fr-FR" sz="2400" dirty="0"/>
            </a:br>
            <a:r>
              <a:rPr lang="fr-FR" sz="2400" dirty="0" err="1"/>
              <a:t>Wikipedia</a:t>
            </a:r>
            <a:r>
              <a:rPr lang="fr-FR" sz="2400" dirty="0"/>
              <a:t> </a:t>
            </a:r>
          </a:p>
        </p:txBody>
      </p:sp>
      <p:sp>
        <p:nvSpPr>
          <p:cNvPr id="11" name="ZoneTexte 10">
            <a:extLst>
              <a:ext uri="{FF2B5EF4-FFF2-40B4-BE49-F238E27FC236}">
                <a16:creationId xmlns:a16="http://schemas.microsoft.com/office/drawing/2014/main" id="{C06949FA-D937-474B-8AE3-551A2F626447}"/>
              </a:ext>
            </a:extLst>
          </p:cNvPr>
          <p:cNvSpPr txBox="1"/>
          <p:nvPr/>
        </p:nvSpPr>
        <p:spPr>
          <a:xfrm>
            <a:off x="3696285" y="976868"/>
            <a:ext cx="2307298" cy="461665"/>
          </a:xfrm>
          <a:prstGeom prst="rect">
            <a:avLst/>
          </a:prstGeom>
          <a:noFill/>
        </p:spPr>
        <p:txBody>
          <a:bodyPr wrap="none" rtlCol="0">
            <a:spAutoFit/>
          </a:bodyPr>
          <a:lstStyle/>
          <a:p>
            <a:r>
              <a:rPr lang="fr-FR" sz="2400" b="1" dirty="0">
                <a:solidFill>
                  <a:srgbClr val="FF0000"/>
                </a:solidFill>
              </a:rPr>
              <a:t>Ex: les mylonites</a:t>
            </a:r>
          </a:p>
        </p:txBody>
      </p:sp>
    </p:spTree>
    <p:extLst>
      <p:ext uri="{BB962C8B-B14F-4D97-AF65-F5344CB8AC3E}">
        <p14:creationId xmlns:p14="http://schemas.microsoft.com/office/powerpoint/2010/main" val="33148939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441F032E-A0AC-445D-BF44-A2EA782A8ADE}"/>
              </a:ext>
            </a:extLst>
          </p:cNvPr>
          <p:cNvSpPr txBox="1"/>
          <p:nvPr/>
        </p:nvSpPr>
        <p:spPr>
          <a:xfrm>
            <a:off x="1496901" y="1533525"/>
            <a:ext cx="6590137" cy="369332"/>
          </a:xfrm>
          <a:prstGeom prst="rect">
            <a:avLst/>
          </a:prstGeom>
          <a:noFill/>
        </p:spPr>
        <p:txBody>
          <a:bodyPr wrap="none" rtlCol="0">
            <a:spAutoFit/>
          </a:bodyPr>
          <a:lstStyle/>
          <a:p>
            <a:r>
              <a:rPr lang="fr-FR" dirty="0"/>
              <a:t>(roche cohésive, </a:t>
            </a:r>
            <a:r>
              <a:rPr lang="fr-FR" b="1" dirty="0">
                <a:solidFill>
                  <a:srgbClr val="FF0000"/>
                </a:solidFill>
              </a:rPr>
              <a:t>foliée</a:t>
            </a:r>
            <a:r>
              <a:rPr lang="fr-FR" dirty="0"/>
              <a:t>, &lt;30% éléments anguleux grossiers (&gt;2mm))  </a:t>
            </a:r>
          </a:p>
        </p:txBody>
      </p:sp>
      <p:pic>
        <p:nvPicPr>
          <p:cNvPr id="18434" name="Picture 2">
            <a:extLst>
              <a:ext uri="{FF2B5EF4-FFF2-40B4-BE49-F238E27FC236}">
                <a16:creationId xmlns:a16="http://schemas.microsoft.com/office/drawing/2014/main" id="{8083DE01-10F9-46E0-B0A3-2B6B86A94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819" y="1902857"/>
            <a:ext cx="6397097" cy="479782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7F588152-BF39-4823-B718-67D6FD33E9CD}"/>
              </a:ext>
            </a:extLst>
          </p:cNvPr>
          <p:cNvSpPr txBox="1"/>
          <p:nvPr/>
        </p:nvSpPr>
        <p:spPr>
          <a:xfrm>
            <a:off x="3696285" y="976868"/>
            <a:ext cx="2307298" cy="461665"/>
          </a:xfrm>
          <a:prstGeom prst="rect">
            <a:avLst/>
          </a:prstGeom>
          <a:noFill/>
        </p:spPr>
        <p:txBody>
          <a:bodyPr wrap="none" rtlCol="0">
            <a:spAutoFit/>
          </a:bodyPr>
          <a:lstStyle/>
          <a:p>
            <a:r>
              <a:rPr lang="fr-FR" sz="2400" b="1" dirty="0">
                <a:solidFill>
                  <a:srgbClr val="FF0000"/>
                </a:solidFill>
              </a:rPr>
              <a:t>Ex: les mylonites</a:t>
            </a:r>
          </a:p>
        </p:txBody>
      </p:sp>
    </p:spTree>
    <p:extLst>
      <p:ext uri="{BB962C8B-B14F-4D97-AF65-F5344CB8AC3E}">
        <p14:creationId xmlns:p14="http://schemas.microsoft.com/office/powerpoint/2010/main" val="290495989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CAEE597-2516-401A-B92E-B061731F7B6A}"/>
              </a:ext>
            </a:extLst>
          </p:cNvPr>
          <p:cNvSpPr txBox="1"/>
          <p:nvPr/>
        </p:nvSpPr>
        <p:spPr>
          <a:xfrm>
            <a:off x="2767613" y="957689"/>
            <a:ext cx="3600666" cy="461665"/>
          </a:xfrm>
          <a:prstGeom prst="rect">
            <a:avLst/>
          </a:prstGeom>
          <a:noFill/>
        </p:spPr>
        <p:txBody>
          <a:bodyPr wrap="none" rtlCol="0">
            <a:spAutoFit/>
          </a:bodyPr>
          <a:lstStyle/>
          <a:p>
            <a:r>
              <a:rPr lang="fr-FR" sz="2400" b="1" dirty="0">
                <a:solidFill>
                  <a:srgbClr val="FF0000"/>
                </a:solidFill>
              </a:rPr>
              <a:t>Implications en ingénierie</a:t>
            </a:r>
          </a:p>
        </p:txBody>
      </p:sp>
      <p:sp>
        <p:nvSpPr>
          <p:cNvPr id="3" name="ZoneTexte 2">
            <a:extLst>
              <a:ext uri="{FF2B5EF4-FFF2-40B4-BE49-F238E27FC236}">
                <a16:creationId xmlns:a16="http://schemas.microsoft.com/office/drawing/2014/main" id="{DCEDD067-B139-4DB1-99A1-85C49262C266}"/>
              </a:ext>
            </a:extLst>
          </p:cNvPr>
          <p:cNvSpPr txBox="1"/>
          <p:nvPr/>
        </p:nvSpPr>
        <p:spPr>
          <a:xfrm>
            <a:off x="1" y="1519548"/>
            <a:ext cx="9144000" cy="1015663"/>
          </a:xfrm>
          <a:prstGeom prst="rect">
            <a:avLst/>
          </a:prstGeom>
          <a:noFill/>
        </p:spPr>
        <p:txBody>
          <a:bodyPr wrap="square" rtlCol="0">
            <a:spAutoFit/>
          </a:bodyPr>
          <a:lstStyle/>
          <a:p>
            <a:pPr algn="ctr"/>
            <a:r>
              <a:rPr lang="fr-FR" sz="2000" dirty="0"/>
              <a:t>Les propriétés des roches de failles font que celles-ci peuvent-être</a:t>
            </a:r>
          </a:p>
          <a:p>
            <a:pPr algn="ctr"/>
            <a:r>
              <a:rPr lang="fr-FR" sz="2000" dirty="0"/>
              <a:t>parfois des zones barrières permettant le blocage de fluides (ex: aquifère), </a:t>
            </a:r>
          </a:p>
          <a:p>
            <a:pPr algn="ctr"/>
            <a:r>
              <a:rPr lang="fr-FR" sz="2000" dirty="0"/>
              <a:t>ou des zones de conduit favorisant la circulation de fluides.</a:t>
            </a:r>
          </a:p>
        </p:txBody>
      </p:sp>
      <p:sp>
        <p:nvSpPr>
          <p:cNvPr id="5" name="ZoneTexte 4">
            <a:extLst>
              <a:ext uri="{FF2B5EF4-FFF2-40B4-BE49-F238E27FC236}">
                <a16:creationId xmlns:a16="http://schemas.microsoft.com/office/drawing/2014/main" id="{6324DC9E-C4FC-44C9-B36F-AC86793B0B2C}"/>
              </a:ext>
            </a:extLst>
          </p:cNvPr>
          <p:cNvSpPr txBox="1"/>
          <p:nvPr/>
        </p:nvSpPr>
        <p:spPr>
          <a:xfrm>
            <a:off x="1191483" y="2950656"/>
            <a:ext cx="2229897" cy="1015663"/>
          </a:xfrm>
          <a:prstGeom prst="rect">
            <a:avLst/>
          </a:prstGeom>
          <a:noFill/>
        </p:spPr>
        <p:txBody>
          <a:bodyPr wrap="square" rtlCol="0">
            <a:spAutoFit/>
          </a:bodyPr>
          <a:lstStyle/>
          <a:p>
            <a:r>
              <a:rPr lang="fr-FR" sz="2000" dirty="0"/>
              <a:t>Zone de dommage, fracturation, </a:t>
            </a:r>
            <a:r>
              <a:rPr lang="fr-FR" sz="2000" dirty="0" err="1"/>
              <a:t>brêches</a:t>
            </a:r>
            <a:endParaRPr lang="fr-FR" sz="2000" dirty="0"/>
          </a:p>
        </p:txBody>
      </p:sp>
      <p:sp>
        <p:nvSpPr>
          <p:cNvPr id="9" name="ZoneTexte 8">
            <a:extLst>
              <a:ext uri="{FF2B5EF4-FFF2-40B4-BE49-F238E27FC236}">
                <a16:creationId xmlns:a16="http://schemas.microsoft.com/office/drawing/2014/main" id="{33DB1F23-BB42-4B8C-A543-F207FEA86C73}"/>
              </a:ext>
            </a:extLst>
          </p:cNvPr>
          <p:cNvSpPr txBox="1"/>
          <p:nvPr/>
        </p:nvSpPr>
        <p:spPr>
          <a:xfrm>
            <a:off x="5375297" y="2989507"/>
            <a:ext cx="3348373" cy="1015663"/>
          </a:xfrm>
          <a:prstGeom prst="rect">
            <a:avLst/>
          </a:prstGeom>
          <a:noFill/>
        </p:spPr>
        <p:txBody>
          <a:bodyPr wrap="square" rtlCol="0">
            <a:spAutoFit/>
          </a:bodyPr>
          <a:lstStyle/>
          <a:p>
            <a:r>
              <a:rPr lang="fr-FR" sz="2000" dirty="0"/>
              <a:t>Zone poreuse permettant la circulation</a:t>
            </a:r>
          </a:p>
          <a:p>
            <a:r>
              <a:rPr lang="fr-FR" sz="2000" dirty="0"/>
              <a:t>des fluides (ex: minéralisation)</a:t>
            </a:r>
          </a:p>
        </p:txBody>
      </p:sp>
      <p:sp>
        <p:nvSpPr>
          <p:cNvPr id="10" name="ZoneTexte 9">
            <a:extLst>
              <a:ext uri="{FF2B5EF4-FFF2-40B4-BE49-F238E27FC236}">
                <a16:creationId xmlns:a16="http://schemas.microsoft.com/office/drawing/2014/main" id="{1D163B95-F2E2-4BC8-A092-895AF7B9877D}"/>
              </a:ext>
            </a:extLst>
          </p:cNvPr>
          <p:cNvSpPr txBox="1"/>
          <p:nvPr/>
        </p:nvSpPr>
        <p:spPr>
          <a:xfrm>
            <a:off x="1201144" y="4855656"/>
            <a:ext cx="2229897" cy="707886"/>
          </a:xfrm>
          <a:prstGeom prst="rect">
            <a:avLst/>
          </a:prstGeom>
          <a:noFill/>
        </p:spPr>
        <p:txBody>
          <a:bodyPr wrap="square" rtlCol="0">
            <a:spAutoFit/>
          </a:bodyPr>
          <a:lstStyle/>
          <a:p>
            <a:r>
              <a:rPr lang="fr-FR" sz="2000" dirty="0"/>
              <a:t>Gouge de faille fine riche en argile</a:t>
            </a:r>
          </a:p>
        </p:txBody>
      </p:sp>
      <p:sp>
        <p:nvSpPr>
          <p:cNvPr id="11" name="ZoneTexte 10">
            <a:extLst>
              <a:ext uri="{FF2B5EF4-FFF2-40B4-BE49-F238E27FC236}">
                <a16:creationId xmlns:a16="http://schemas.microsoft.com/office/drawing/2014/main" id="{0769FAA9-FB3D-42AB-A26B-F7354EFE81B8}"/>
              </a:ext>
            </a:extLst>
          </p:cNvPr>
          <p:cNvSpPr txBox="1"/>
          <p:nvPr/>
        </p:nvSpPr>
        <p:spPr>
          <a:xfrm>
            <a:off x="5446087" y="4547878"/>
            <a:ext cx="2676661" cy="1323439"/>
          </a:xfrm>
          <a:prstGeom prst="rect">
            <a:avLst/>
          </a:prstGeom>
          <a:noFill/>
        </p:spPr>
        <p:txBody>
          <a:bodyPr wrap="square" rtlCol="0">
            <a:spAutoFit/>
          </a:bodyPr>
          <a:lstStyle/>
          <a:p>
            <a:r>
              <a:rPr lang="fr-FR" sz="2000" dirty="0"/>
              <a:t>Zone imperméable bloquant les fluides et créant des réservoir</a:t>
            </a:r>
          </a:p>
          <a:p>
            <a:r>
              <a:rPr lang="fr-FR" sz="2000" dirty="0"/>
              <a:t>(ex: aquifère)</a:t>
            </a:r>
          </a:p>
        </p:txBody>
      </p:sp>
      <p:sp>
        <p:nvSpPr>
          <p:cNvPr id="13" name="Flèche : bas 12">
            <a:extLst>
              <a:ext uri="{FF2B5EF4-FFF2-40B4-BE49-F238E27FC236}">
                <a16:creationId xmlns:a16="http://schemas.microsoft.com/office/drawing/2014/main" id="{21336614-02BE-4343-81EB-ABC60206AC9E}"/>
              </a:ext>
            </a:extLst>
          </p:cNvPr>
          <p:cNvSpPr/>
          <p:nvPr/>
        </p:nvSpPr>
        <p:spPr>
          <a:xfrm rot="16200000">
            <a:off x="4362448" y="3105912"/>
            <a:ext cx="410996" cy="88150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bas 14">
            <a:extLst>
              <a:ext uri="{FF2B5EF4-FFF2-40B4-BE49-F238E27FC236}">
                <a16:creationId xmlns:a16="http://schemas.microsoft.com/office/drawing/2014/main" id="{04CA50BF-85B8-41AC-B8B9-B359DEA57E2D}"/>
              </a:ext>
            </a:extLst>
          </p:cNvPr>
          <p:cNvSpPr/>
          <p:nvPr/>
        </p:nvSpPr>
        <p:spPr>
          <a:xfrm rot="16200000">
            <a:off x="4362447" y="4768844"/>
            <a:ext cx="410996" cy="88150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45565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avec flèche 13">
            <a:extLst>
              <a:ext uri="{FF2B5EF4-FFF2-40B4-BE49-F238E27FC236}">
                <a16:creationId xmlns:a16="http://schemas.microsoft.com/office/drawing/2014/main" id="{6871EB2B-92CE-4AC1-954A-0B10818225FE}"/>
              </a:ext>
            </a:extLst>
          </p:cNvPr>
          <p:cNvCxnSpPr>
            <a:cxnSpLocks/>
          </p:cNvCxnSpPr>
          <p:nvPr/>
        </p:nvCxnSpPr>
        <p:spPr>
          <a:xfrm>
            <a:off x="4572000" y="2994218"/>
            <a:ext cx="0" cy="680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FACE89B3-EC96-48B7-8D0B-256420689100}"/>
              </a:ext>
            </a:extLst>
          </p:cNvPr>
          <p:cNvSpPr txBox="1"/>
          <p:nvPr/>
        </p:nvSpPr>
        <p:spPr>
          <a:xfrm>
            <a:off x="3351403" y="3666598"/>
            <a:ext cx="2441193" cy="3016210"/>
          </a:xfrm>
          <a:prstGeom prst="rect">
            <a:avLst/>
          </a:prstGeom>
          <a:noFill/>
        </p:spPr>
        <p:txBody>
          <a:bodyPr wrap="square" rtlCol="0">
            <a:spAutoFit/>
          </a:bodyPr>
          <a:lstStyle/>
          <a:p>
            <a:pPr algn="ctr"/>
            <a:r>
              <a:rPr lang="fr-FR" sz="3200" b="1" dirty="0"/>
              <a:t>Diaclase (joint)</a:t>
            </a:r>
          </a:p>
          <a:p>
            <a:pPr algn="ctr"/>
            <a:endParaRPr lang="fr-FR" b="1" dirty="0"/>
          </a:p>
          <a:p>
            <a:pPr algn="ctr"/>
            <a:r>
              <a:rPr lang="fr-FR" dirty="0"/>
              <a:t>Fractures </a:t>
            </a:r>
            <a:r>
              <a:rPr lang="fr-FR" dirty="0">
                <a:solidFill>
                  <a:srgbClr val="00B0F0"/>
                </a:solidFill>
              </a:rPr>
              <a:t>organisées</a:t>
            </a:r>
            <a:r>
              <a:rPr lang="fr-FR" dirty="0"/>
              <a:t> en ensembles</a:t>
            </a:r>
          </a:p>
          <a:p>
            <a:pPr algn="ctr"/>
            <a:r>
              <a:rPr lang="fr-FR" dirty="0"/>
              <a:t>parallèles sans trace de, ou avec très peu de</a:t>
            </a:r>
          </a:p>
          <a:p>
            <a:pPr algn="ctr"/>
            <a:r>
              <a:rPr lang="fr-FR" dirty="0"/>
              <a:t>mouvement</a:t>
            </a:r>
          </a:p>
          <a:p>
            <a:pPr algn="ctr"/>
            <a:r>
              <a:rPr lang="fr-FR" dirty="0"/>
              <a:t>(Mode II ou II) </a:t>
            </a:r>
          </a:p>
        </p:txBody>
      </p:sp>
      <p:cxnSp>
        <p:nvCxnSpPr>
          <p:cNvPr id="17" name="Connecteur droit avec flèche 16">
            <a:extLst>
              <a:ext uri="{FF2B5EF4-FFF2-40B4-BE49-F238E27FC236}">
                <a16:creationId xmlns:a16="http://schemas.microsoft.com/office/drawing/2014/main" id="{9AE58A69-5059-445B-9BD7-3A3AD33A4229}"/>
              </a:ext>
            </a:extLst>
          </p:cNvPr>
          <p:cNvCxnSpPr>
            <a:cxnSpLocks/>
          </p:cNvCxnSpPr>
          <p:nvPr/>
        </p:nvCxnSpPr>
        <p:spPr>
          <a:xfrm flipH="1">
            <a:off x="2759978" y="2995321"/>
            <a:ext cx="654341" cy="611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B37BEB8-DB84-424F-B287-67C1CE0B5F26}"/>
              </a:ext>
            </a:extLst>
          </p:cNvPr>
          <p:cNvSpPr txBox="1"/>
          <p:nvPr/>
        </p:nvSpPr>
        <p:spPr>
          <a:xfrm>
            <a:off x="713668" y="3419872"/>
            <a:ext cx="2155367" cy="2800767"/>
          </a:xfrm>
          <a:prstGeom prst="rect">
            <a:avLst/>
          </a:prstGeom>
          <a:noFill/>
        </p:spPr>
        <p:txBody>
          <a:bodyPr wrap="square" rtlCol="0">
            <a:spAutoFit/>
          </a:bodyPr>
          <a:lstStyle/>
          <a:p>
            <a:pPr algn="ctr"/>
            <a:r>
              <a:rPr lang="fr-FR" sz="3200" b="1" dirty="0"/>
              <a:t>Failles</a:t>
            </a:r>
          </a:p>
          <a:p>
            <a:pPr algn="ctr"/>
            <a:endParaRPr lang="fr-FR" b="1" dirty="0">
              <a:solidFill>
                <a:srgbClr val="00B0F0"/>
              </a:solidFill>
            </a:endParaRPr>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endParaRPr lang="fr-FR" dirty="0"/>
          </a:p>
          <a:p>
            <a:pPr algn="ctr"/>
            <a:r>
              <a:rPr lang="fr-FR" dirty="0"/>
              <a:t>(Mode II ou III)</a:t>
            </a:r>
          </a:p>
        </p:txBody>
      </p:sp>
      <p:sp>
        <p:nvSpPr>
          <p:cNvPr id="19" name="ZoneTexte 18">
            <a:extLst>
              <a:ext uri="{FF2B5EF4-FFF2-40B4-BE49-F238E27FC236}">
                <a16:creationId xmlns:a16="http://schemas.microsoft.com/office/drawing/2014/main" id="{9F399F82-A647-41F4-9C46-4544CC433437}"/>
              </a:ext>
            </a:extLst>
          </p:cNvPr>
          <p:cNvSpPr txBox="1"/>
          <p:nvPr/>
        </p:nvSpPr>
        <p:spPr>
          <a:xfrm>
            <a:off x="1034626" y="6498142"/>
            <a:ext cx="1379224" cy="369332"/>
          </a:xfrm>
          <a:prstGeom prst="rect">
            <a:avLst/>
          </a:prstGeom>
          <a:noFill/>
        </p:spPr>
        <p:txBody>
          <a:bodyPr wrap="none" rtlCol="0">
            <a:spAutoFit/>
          </a:bodyPr>
          <a:lstStyle/>
          <a:p>
            <a:r>
              <a:rPr lang="fr-FR" dirty="0"/>
              <a:t>(voir Cours I)</a:t>
            </a:r>
          </a:p>
        </p:txBody>
      </p:sp>
      <p:cxnSp>
        <p:nvCxnSpPr>
          <p:cNvPr id="10" name="Connecteur droit avec flèche 9">
            <a:extLst>
              <a:ext uri="{FF2B5EF4-FFF2-40B4-BE49-F238E27FC236}">
                <a16:creationId xmlns:a16="http://schemas.microsoft.com/office/drawing/2014/main" id="{7DEBE231-A713-444A-B991-61DE46F13137}"/>
              </a:ext>
            </a:extLst>
          </p:cNvPr>
          <p:cNvCxnSpPr>
            <a:cxnSpLocks/>
          </p:cNvCxnSpPr>
          <p:nvPr/>
        </p:nvCxnSpPr>
        <p:spPr>
          <a:xfrm>
            <a:off x="5842928" y="2935989"/>
            <a:ext cx="713064" cy="6712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5BE26325-EE3A-4374-BCC0-610DE0729C55}"/>
              </a:ext>
            </a:extLst>
          </p:cNvPr>
          <p:cNvSpPr txBox="1"/>
          <p:nvPr/>
        </p:nvSpPr>
        <p:spPr>
          <a:xfrm>
            <a:off x="6499366" y="3632433"/>
            <a:ext cx="2441193" cy="3016210"/>
          </a:xfrm>
          <a:prstGeom prst="rect">
            <a:avLst/>
          </a:prstGeom>
          <a:noFill/>
        </p:spPr>
        <p:txBody>
          <a:bodyPr wrap="square" rtlCol="0">
            <a:spAutoFit/>
          </a:bodyPr>
          <a:lstStyle/>
          <a:p>
            <a:pPr algn="ctr"/>
            <a:r>
              <a:rPr lang="fr-FR" sz="3200" b="1" dirty="0"/>
              <a:t>Veine</a:t>
            </a:r>
          </a:p>
          <a:p>
            <a:pPr algn="ctr"/>
            <a:r>
              <a:rPr lang="fr-FR" sz="3200" b="1" dirty="0"/>
              <a:t>(filon, fente)</a:t>
            </a:r>
          </a:p>
          <a:p>
            <a:pPr algn="ctr"/>
            <a:endParaRPr lang="fr-FR" b="1" dirty="0"/>
          </a:p>
          <a:p>
            <a:pPr algn="ctr"/>
            <a:r>
              <a:rPr lang="fr-FR" dirty="0"/>
              <a:t>Fractures avec remplissage de cristaux (souvent quartz ou calcite)</a:t>
            </a:r>
          </a:p>
          <a:p>
            <a:pPr algn="ctr"/>
            <a:r>
              <a:rPr lang="fr-FR" dirty="0"/>
              <a:t>(Mode I ou composite avec II ou III) </a:t>
            </a:r>
          </a:p>
        </p:txBody>
      </p:sp>
      <p:sp>
        <p:nvSpPr>
          <p:cNvPr id="21" name="Rectangle 20">
            <a:extLst>
              <a:ext uri="{FF2B5EF4-FFF2-40B4-BE49-F238E27FC236}">
                <a16:creationId xmlns:a16="http://schemas.microsoft.com/office/drawing/2014/main" id="{7CACFF7F-6696-4A84-A023-9D78EDA3182C}"/>
              </a:ext>
            </a:extLst>
          </p:cNvPr>
          <p:cNvSpPr/>
          <p:nvPr/>
        </p:nvSpPr>
        <p:spPr>
          <a:xfrm>
            <a:off x="398273" y="2838041"/>
            <a:ext cx="8542285" cy="4071735"/>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9AAFEFAE-CFB6-4438-B611-DD8C123DB875}"/>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2" name="ZoneTexte 1">
            <a:extLst>
              <a:ext uri="{FF2B5EF4-FFF2-40B4-BE49-F238E27FC236}">
                <a16:creationId xmlns:a16="http://schemas.microsoft.com/office/drawing/2014/main" id="{1E3B79E2-5910-469A-B4CB-7AEF2EBC4C82}"/>
              </a:ext>
            </a:extLst>
          </p:cNvPr>
          <p:cNvSpPr txBox="1"/>
          <p:nvPr/>
        </p:nvSpPr>
        <p:spPr>
          <a:xfrm>
            <a:off x="6944749" y="1209446"/>
            <a:ext cx="1972015" cy="1415772"/>
          </a:xfrm>
          <a:prstGeom prst="rect">
            <a:avLst/>
          </a:prstGeom>
          <a:noFill/>
        </p:spPr>
        <p:txBody>
          <a:bodyPr wrap="none" rtlCol="0">
            <a:spAutoFit/>
          </a:bodyPr>
          <a:lstStyle/>
          <a:p>
            <a:pPr algn="ctr"/>
            <a:r>
              <a:rPr lang="fr-FR" sz="3200" b="1" dirty="0" err="1"/>
              <a:t>Stylolithes</a:t>
            </a:r>
            <a:endParaRPr lang="fr-FR" sz="3200" b="1" dirty="0"/>
          </a:p>
          <a:p>
            <a:pPr algn="ctr"/>
            <a:r>
              <a:rPr lang="fr-FR" dirty="0"/>
              <a:t>« Fractures »</a:t>
            </a:r>
          </a:p>
          <a:p>
            <a:pPr algn="ctr"/>
            <a:r>
              <a:rPr lang="fr-FR" dirty="0"/>
              <a:t>avec dissolution</a:t>
            </a:r>
          </a:p>
          <a:p>
            <a:pPr algn="ctr"/>
            <a:r>
              <a:rPr lang="fr-FR" dirty="0"/>
              <a:t>et recristallisation</a:t>
            </a:r>
          </a:p>
        </p:txBody>
      </p:sp>
      <p:sp>
        <p:nvSpPr>
          <p:cNvPr id="3" name="Ellipse 2">
            <a:extLst>
              <a:ext uri="{FF2B5EF4-FFF2-40B4-BE49-F238E27FC236}">
                <a16:creationId xmlns:a16="http://schemas.microsoft.com/office/drawing/2014/main" id="{254FA5D0-1E09-430B-A023-5AE0EB98E2CA}"/>
              </a:ext>
            </a:extLst>
          </p:cNvPr>
          <p:cNvSpPr/>
          <p:nvPr/>
        </p:nvSpPr>
        <p:spPr>
          <a:xfrm>
            <a:off x="6734093" y="822865"/>
            <a:ext cx="2393328" cy="228180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6BD59270-1308-41D6-B952-7A7E8C7C7439}"/>
              </a:ext>
            </a:extLst>
          </p:cNvPr>
          <p:cNvSpPr txBox="1"/>
          <p:nvPr/>
        </p:nvSpPr>
        <p:spPr>
          <a:xfrm>
            <a:off x="6459073" y="745648"/>
            <a:ext cx="255870" cy="769441"/>
          </a:xfrm>
          <a:prstGeom prst="rect">
            <a:avLst/>
          </a:prstGeom>
          <a:noFill/>
        </p:spPr>
        <p:txBody>
          <a:bodyPr wrap="square" rtlCol="0">
            <a:spAutoFit/>
          </a:bodyPr>
          <a:lstStyle/>
          <a:p>
            <a:r>
              <a:rPr lang="fr-FR" sz="4400" dirty="0">
                <a:solidFill>
                  <a:srgbClr val="FF0000"/>
                </a:solidFill>
              </a:rPr>
              <a:t>+</a:t>
            </a:r>
          </a:p>
        </p:txBody>
      </p:sp>
      <p:sp>
        <p:nvSpPr>
          <p:cNvPr id="5" name="ZoneTexte 4">
            <a:extLst>
              <a:ext uri="{FF2B5EF4-FFF2-40B4-BE49-F238E27FC236}">
                <a16:creationId xmlns:a16="http://schemas.microsoft.com/office/drawing/2014/main" id="{EEE783BB-4F6F-5541-233A-D0527A52C6D6}"/>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23600032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91880" y="6028980"/>
            <a:ext cx="1722331" cy="369332"/>
          </a:xfrm>
          <a:prstGeom prst="rect">
            <a:avLst/>
          </a:prstGeom>
          <a:noFill/>
        </p:spPr>
        <p:txBody>
          <a:bodyPr wrap="none" rtlCol="0">
            <a:spAutoFit/>
          </a:bodyPr>
          <a:lstStyle/>
          <a:p>
            <a:r>
              <a:rPr lang="fr-FR" dirty="0"/>
              <a:t>Sources internet</a:t>
            </a:r>
          </a:p>
        </p:txBody>
      </p:sp>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0" name="Picture 2" descr="Afficher l'image d'orig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730" y="2037181"/>
            <a:ext cx="4895850" cy="37909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fficher l'image d'orig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458072"/>
            <a:ext cx="2736304" cy="20522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fficher l'image d'origine"/>
          <p:cNvPicPr>
            <a:picLocks noChangeAspect="1" noChangeArrowheads="1"/>
          </p:cNvPicPr>
          <p:nvPr/>
        </p:nvPicPr>
        <p:blipFill rotWithShape="1">
          <a:blip r:embed="rId4">
            <a:extLst>
              <a:ext uri="{28A0092B-C50C-407E-A947-70E740481C1C}">
                <a14:useLocalDpi xmlns:a14="http://schemas.microsoft.com/office/drawing/2010/main" val="0"/>
              </a:ext>
            </a:extLst>
          </a:blip>
          <a:srcRect l="43419" t="39463" r="41006" b="-1"/>
          <a:stretch/>
        </p:blipFill>
        <p:spPr bwMode="auto">
          <a:xfrm>
            <a:off x="5516736" y="3336362"/>
            <a:ext cx="1791568" cy="3346696"/>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EB809395-8CE9-4564-B14B-3C139CFCC969}"/>
              </a:ext>
            </a:extLst>
          </p:cNvPr>
          <p:cNvSpPr txBox="1"/>
          <p:nvPr/>
        </p:nvSpPr>
        <p:spPr>
          <a:xfrm>
            <a:off x="395536" y="1390850"/>
            <a:ext cx="5245475" cy="646331"/>
          </a:xfrm>
          <a:prstGeom prst="rect">
            <a:avLst/>
          </a:prstGeom>
          <a:noFill/>
        </p:spPr>
        <p:txBody>
          <a:bodyPr wrap="none" rtlCol="0">
            <a:spAutoFit/>
          </a:bodyPr>
          <a:lstStyle/>
          <a:p>
            <a:r>
              <a:rPr lang="fr-FR" dirty="0">
                <a:solidFill>
                  <a:srgbClr val="FF0000"/>
                </a:solidFill>
              </a:rPr>
              <a:t>Ressources en eau, géothermie, ressources en pétrole</a:t>
            </a:r>
          </a:p>
          <a:p>
            <a:r>
              <a:rPr lang="fr-FR" dirty="0">
                <a:solidFill>
                  <a:srgbClr val="FF0000"/>
                </a:solidFill>
              </a:rPr>
              <a:t>et gaz</a:t>
            </a:r>
          </a:p>
        </p:txBody>
      </p:sp>
      <p:sp>
        <p:nvSpPr>
          <p:cNvPr id="11" name="ZoneTexte 10">
            <a:extLst>
              <a:ext uri="{FF2B5EF4-FFF2-40B4-BE49-F238E27FC236}">
                <a16:creationId xmlns:a16="http://schemas.microsoft.com/office/drawing/2014/main" id="{FAE2645D-C4DF-461E-AC9B-7916E3290D2A}"/>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A6F15720-2069-4EE1-B954-EB9133E39181}"/>
              </a:ext>
            </a:extLst>
          </p:cNvPr>
          <p:cNvSpPr txBox="1"/>
          <p:nvPr/>
        </p:nvSpPr>
        <p:spPr>
          <a:xfrm>
            <a:off x="2767613" y="957689"/>
            <a:ext cx="3600666" cy="461665"/>
          </a:xfrm>
          <a:prstGeom prst="rect">
            <a:avLst/>
          </a:prstGeom>
          <a:noFill/>
        </p:spPr>
        <p:txBody>
          <a:bodyPr wrap="none" rtlCol="0">
            <a:spAutoFit/>
          </a:bodyPr>
          <a:lstStyle/>
          <a:p>
            <a:r>
              <a:rPr lang="fr-FR" sz="2400" b="1" dirty="0">
                <a:solidFill>
                  <a:srgbClr val="FF0000"/>
                </a:solidFill>
              </a:rPr>
              <a:t>Implications en ingénierie</a:t>
            </a:r>
          </a:p>
        </p:txBody>
      </p:sp>
    </p:spTree>
    <p:extLst>
      <p:ext uri="{BB962C8B-B14F-4D97-AF65-F5344CB8AC3E}">
        <p14:creationId xmlns:p14="http://schemas.microsoft.com/office/powerpoint/2010/main" val="42614112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CAEE597-2516-401A-B92E-B061731F7B6A}"/>
              </a:ext>
            </a:extLst>
          </p:cNvPr>
          <p:cNvSpPr txBox="1"/>
          <p:nvPr/>
        </p:nvSpPr>
        <p:spPr>
          <a:xfrm>
            <a:off x="2767613" y="957689"/>
            <a:ext cx="3600666" cy="461665"/>
          </a:xfrm>
          <a:prstGeom prst="rect">
            <a:avLst/>
          </a:prstGeom>
          <a:noFill/>
        </p:spPr>
        <p:txBody>
          <a:bodyPr wrap="none" rtlCol="0">
            <a:spAutoFit/>
          </a:bodyPr>
          <a:lstStyle/>
          <a:p>
            <a:r>
              <a:rPr lang="fr-FR" sz="2400" b="1" dirty="0">
                <a:solidFill>
                  <a:srgbClr val="FF0000"/>
                </a:solidFill>
              </a:rPr>
              <a:t>Implications en ingénierie</a:t>
            </a:r>
          </a:p>
        </p:txBody>
      </p:sp>
      <p:pic>
        <p:nvPicPr>
          <p:cNvPr id="14" name="Image 13">
            <a:extLst>
              <a:ext uri="{FF2B5EF4-FFF2-40B4-BE49-F238E27FC236}">
                <a16:creationId xmlns:a16="http://schemas.microsoft.com/office/drawing/2014/main" id="{1C8C7231-61DD-42D8-B7FB-8E4FF0EDA3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4440" y="1453654"/>
            <a:ext cx="6911340" cy="5183505"/>
          </a:xfrm>
          <a:prstGeom prst="rect">
            <a:avLst/>
          </a:prstGeom>
        </p:spPr>
      </p:pic>
      <p:sp>
        <p:nvSpPr>
          <p:cNvPr id="6" name="Forme libre : forme 5">
            <a:extLst>
              <a:ext uri="{FF2B5EF4-FFF2-40B4-BE49-F238E27FC236}">
                <a16:creationId xmlns:a16="http://schemas.microsoft.com/office/drawing/2014/main" id="{889BD7C1-FAA6-43AA-BAD4-7DAF4F5FD7CC}"/>
              </a:ext>
            </a:extLst>
          </p:cNvPr>
          <p:cNvSpPr/>
          <p:nvPr/>
        </p:nvSpPr>
        <p:spPr>
          <a:xfrm>
            <a:off x="1527249" y="1505008"/>
            <a:ext cx="5865497" cy="4881006"/>
          </a:xfrm>
          <a:custGeom>
            <a:avLst/>
            <a:gdLst>
              <a:gd name="connsiteX0" fmla="*/ 0 w 4312920"/>
              <a:gd name="connsiteY0" fmla="*/ 3589020 h 3589020"/>
              <a:gd name="connsiteX1" fmla="*/ 7620 w 4312920"/>
              <a:gd name="connsiteY1" fmla="*/ 3550920 h 3589020"/>
              <a:gd name="connsiteX2" fmla="*/ 30480 w 4312920"/>
              <a:gd name="connsiteY2" fmla="*/ 3528060 h 3589020"/>
              <a:gd name="connsiteX3" fmla="*/ 53340 w 4312920"/>
              <a:gd name="connsiteY3" fmla="*/ 3497580 h 3589020"/>
              <a:gd name="connsiteX4" fmla="*/ 83820 w 4312920"/>
              <a:gd name="connsiteY4" fmla="*/ 3459480 h 3589020"/>
              <a:gd name="connsiteX5" fmla="*/ 99060 w 4312920"/>
              <a:gd name="connsiteY5" fmla="*/ 3436620 h 3589020"/>
              <a:gd name="connsiteX6" fmla="*/ 121920 w 4312920"/>
              <a:gd name="connsiteY6" fmla="*/ 3421380 h 3589020"/>
              <a:gd name="connsiteX7" fmla="*/ 144780 w 4312920"/>
              <a:gd name="connsiteY7" fmla="*/ 3390900 h 3589020"/>
              <a:gd name="connsiteX8" fmla="*/ 190500 w 4312920"/>
              <a:gd name="connsiteY8" fmla="*/ 3360420 h 3589020"/>
              <a:gd name="connsiteX9" fmla="*/ 213360 w 4312920"/>
              <a:gd name="connsiteY9" fmla="*/ 3345180 h 3589020"/>
              <a:gd name="connsiteX10" fmla="*/ 236220 w 4312920"/>
              <a:gd name="connsiteY10" fmla="*/ 3329940 h 3589020"/>
              <a:gd name="connsiteX11" fmla="*/ 281940 w 4312920"/>
              <a:gd name="connsiteY11" fmla="*/ 3299460 h 3589020"/>
              <a:gd name="connsiteX12" fmla="*/ 327660 w 4312920"/>
              <a:gd name="connsiteY12" fmla="*/ 3268980 h 3589020"/>
              <a:gd name="connsiteX13" fmla="*/ 396240 w 4312920"/>
              <a:gd name="connsiteY13" fmla="*/ 3238500 h 3589020"/>
              <a:gd name="connsiteX14" fmla="*/ 434340 w 4312920"/>
              <a:gd name="connsiteY14" fmla="*/ 3208020 h 3589020"/>
              <a:gd name="connsiteX15" fmla="*/ 449580 w 4312920"/>
              <a:gd name="connsiteY15" fmla="*/ 3185160 h 3589020"/>
              <a:gd name="connsiteX16" fmla="*/ 472440 w 4312920"/>
              <a:gd name="connsiteY16" fmla="*/ 3169920 h 3589020"/>
              <a:gd name="connsiteX17" fmla="*/ 525780 w 4312920"/>
              <a:gd name="connsiteY17" fmla="*/ 3139440 h 3589020"/>
              <a:gd name="connsiteX18" fmla="*/ 548640 w 4312920"/>
              <a:gd name="connsiteY18" fmla="*/ 3116580 h 3589020"/>
              <a:gd name="connsiteX19" fmla="*/ 594360 w 4312920"/>
              <a:gd name="connsiteY19" fmla="*/ 3086100 h 3589020"/>
              <a:gd name="connsiteX20" fmla="*/ 624840 w 4312920"/>
              <a:gd name="connsiteY20" fmla="*/ 3063240 h 3589020"/>
              <a:gd name="connsiteX21" fmla="*/ 670560 w 4312920"/>
              <a:gd name="connsiteY21" fmla="*/ 3032760 h 3589020"/>
              <a:gd name="connsiteX22" fmla="*/ 701040 w 4312920"/>
              <a:gd name="connsiteY22" fmla="*/ 3009900 h 3589020"/>
              <a:gd name="connsiteX23" fmla="*/ 723900 w 4312920"/>
              <a:gd name="connsiteY23" fmla="*/ 2994660 h 3589020"/>
              <a:gd name="connsiteX24" fmla="*/ 769620 w 4312920"/>
              <a:gd name="connsiteY24" fmla="*/ 2964180 h 3589020"/>
              <a:gd name="connsiteX25" fmla="*/ 822960 w 4312920"/>
              <a:gd name="connsiteY25" fmla="*/ 2926080 h 3589020"/>
              <a:gd name="connsiteX26" fmla="*/ 853440 w 4312920"/>
              <a:gd name="connsiteY26" fmla="*/ 2903220 h 3589020"/>
              <a:gd name="connsiteX27" fmla="*/ 876300 w 4312920"/>
              <a:gd name="connsiteY27" fmla="*/ 2887980 h 3589020"/>
              <a:gd name="connsiteX28" fmla="*/ 899160 w 4312920"/>
              <a:gd name="connsiteY28" fmla="*/ 2865120 h 3589020"/>
              <a:gd name="connsiteX29" fmla="*/ 944880 w 4312920"/>
              <a:gd name="connsiteY29" fmla="*/ 2842260 h 3589020"/>
              <a:gd name="connsiteX30" fmla="*/ 960120 w 4312920"/>
              <a:gd name="connsiteY30" fmla="*/ 2819400 h 3589020"/>
              <a:gd name="connsiteX31" fmla="*/ 982980 w 4312920"/>
              <a:gd name="connsiteY31" fmla="*/ 2804160 h 3589020"/>
              <a:gd name="connsiteX32" fmla="*/ 1013460 w 4312920"/>
              <a:gd name="connsiteY32" fmla="*/ 2781300 h 3589020"/>
              <a:gd name="connsiteX33" fmla="*/ 1036320 w 4312920"/>
              <a:gd name="connsiteY33" fmla="*/ 2758440 h 3589020"/>
              <a:gd name="connsiteX34" fmla="*/ 1082040 w 4312920"/>
              <a:gd name="connsiteY34" fmla="*/ 2727960 h 3589020"/>
              <a:gd name="connsiteX35" fmla="*/ 1104900 w 4312920"/>
              <a:gd name="connsiteY35" fmla="*/ 2705100 h 3589020"/>
              <a:gd name="connsiteX36" fmla="*/ 1120140 w 4312920"/>
              <a:gd name="connsiteY36" fmla="*/ 2682240 h 3589020"/>
              <a:gd name="connsiteX37" fmla="*/ 1150620 w 4312920"/>
              <a:gd name="connsiteY37" fmla="*/ 2667000 h 3589020"/>
              <a:gd name="connsiteX38" fmla="*/ 1188720 w 4312920"/>
              <a:gd name="connsiteY38" fmla="*/ 2621280 h 3589020"/>
              <a:gd name="connsiteX39" fmla="*/ 1211580 w 4312920"/>
              <a:gd name="connsiteY39" fmla="*/ 2613660 h 3589020"/>
              <a:gd name="connsiteX40" fmla="*/ 1264920 w 4312920"/>
              <a:gd name="connsiteY40" fmla="*/ 2560320 h 3589020"/>
              <a:gd name="connsiteX41" fmla="*/ 1310640 w 4312920"/>
              <a:gd name="connsiteY41" fmla="*/ 2529840 h 3589020"/>
              <a:gd name="connsiteX42" fmla="*/ 1356360 w 4312920"/>
              <a:gd name="connsiteY42" fmla="*/ 2491740 h 3589020"/>
              <a:gd name="connsiteX43" fmla="*/ 1371600 w 4312920"/>
              <a:gd name="connsiteY43" fmla="*/ 2468880 h 3589020"/>
              <a:gd name="connsiteX44" fmla="*/ 1417320 w 4312920"/>
              <a:gd name="connsiteY44" fmla="*/ 2438400 h 3589020"/>
              <a:gd name="connsiteX45" fmla="*/ 1432560 w 4312920"/>
              <a:gd name="connsiteY45" fmla="*/ 2415540 h 3589020"/>
              <a:gd name="connsiteX46" fmla="*/ 1455420 w 4312920"/>
              <a:gd name="connsiteY46" fmla="*/ 2400300 h 3589020"/>
              <a:gd name="connsiteX47" fmla="*/ 1485900 w 4312920"/>
              <a:gd name="connsiteY47" fmla="*/ 2377440 h 3589020"/>
              <a:gd name="connsiteX48" fmla="*/ 1508760 w 4312920"/>
              <a:gd name="connsiteY48" fmla="*/ 2362200 h 3589020"/>
              <a:gd name="connsiteX49" fmla="*/ 1569720 w 4312920"/>
              <a:gd name="connsiteY49" fmla="*/ 2301240 h 3589020"/>
              <a:gd name="connsiteX50" fmla="*/ 1592580 w 4312920"/>
              <a:gd name="connsiteY50" fmla="*/ 2286000 h 3589020"/>
              <a:gd name="connsiteX51" fmla="*/ 1615440 w 4312920"/>
              <a:gd name="connsiteY51" fmla="*/ 2263140 h 3589020"/>
              <a:gd name="connsiteX52" fmla="*/ 1661160 w 4312920"/>
              <a:gd name="connsiteY52" fmla="*/ 2240280 h 3589020"/>
              <a:gd name="connsiteX53" fmla="*/ 1744980 w 4312920"/>
              <a:gd name="connsiteY53" fmla="*/ 2186940 h 3589020"/>
              <a:gd name="connsiteX54" fmla="*/ 1775460 w 4312920"/>
              <a:gd name="connsiteY54" fmla="*/ 2171700 h 3589020"/>
              <a:gd name="connsiteX55" fmla="*/ 1805940 w 4312920"/>
              <a:gd name="connsiteY55" fmla="*/ 2141220 h 3589020"/>
              <a:gd name="connsiteX56" fmla="*/ 1836420 w 4312920"/>
              <a:gd name="connsiteY56" fmla="*/ 2125980 h 3589020"/>
              <a:gd name="connsiteX57" fmla="*/ 1905000 w 4312920"/>
              <a:gd name="connsiteY57" fmla="*/ 2072640 h 3589020"/>
              <a:gd name="connsiteX58" fmla="*/ 1950720 w 4312920"/>
              <a:gd name="connsiteY58" fmla="*/ 2034540 h 3589020"/>
              <a:gd name="connsiteX59" fmla="*/ 1973580 w 4312920"/>
              <a:gd name="connsiteY59" fmla="*/ 2026920 h 3589020"/>
              <a:gd name="connsiteX60" fmla="*/ 2026920 w 4312920"/>
              <a:gd name="connsiteY60" fmla="*/ 1981200 h 3589020"/>
              <a:gd name="connsiteX61" fmla="*/ 2049780 w 4312920"/>
              <a:gd name="connsiteY61" fmla="*/ 1958340 h 3589020"/>
              <a:gd name="connsiteX62" fmla="*/ 2072640 w 4312920"/>
              <a:gd name="connsiteY62" fmla="*/ 1950720 h 3589020"/>
              <a:gd name="connsiteX63" fmla="*/ 2095500 w 4312920"/>
              <a:gd name="connsiteY63" fmla="*/ 1935480 h 3589020"/>
              <a:gd name="connsiteX64" fmla="*/ 2133600 w 4312920"/>
              <a:gd name="connsiteY64" fmla="*/ 1905000 h 3589020"/>
              <a:gd name="connsiteX65" fmla="*/ 2186940 w 4312920"/>
              <a:gd name="connsiteY65" fmla="*/ 1859280 h 3589020"/>
              <a:gd name="connsiteX66" fmla="*/ 2209800 w 4312920"/>
              <a:gd name="connsiteY66" fmla="*/ 1851660 h 3589020"/>
              <a:gd name="connsiteX67" fmla="*/ 2255520 w 4312920"/>
              <a:gd name="connsiteY67" fmla="*/ 1821180 h 3589020"/>
              <a:gd name="connsiteX68" fmla="*/ 2278380 w 4312920"/>
              <a:gd name="connsiteY68" fmla="*/ 1798320 h 3589020"/>
              <a:gd name="connsiteX69" fmla="*/ 2339340 w 4312920"/>
              <a:gd name="connsiteY69" fmla="*/ 1760220 h 3589020"/>
              <a:gd name="connsiteX70" fmla="*/ 2415540 w 4312920"/>
              <a:gd name="connsiteY70" fmla="*/ 1714500 h 3589020"/>
              <a:gd name="connsiteX71" fmla="*/ 2506980 w 4312920"/>
              <a:gd name="connsiteY71" fmla="*/ 1638300 h 3589020"/>
              <a:gd name="connsiteX72" fmla="*/ 2552700 w 4312920"/>
              <a:gd name="connsiteY72" fmla="*/ 1607820 h 3589020"/>
              <a:gd name="connsiteX73" fmla="*/ 2613660 w 4312920"/>
              <a:gd name="connsiteY73" fmla="*/ 1562100 h 3589020"/>
              <a:gd name="connsiteX74" fmla="*/ 2674620 w 4312920"/>
              <a:gd name="connsiteY74" fmla="*/ 1524000 h 3589020"/>
              <a:gd name="connsiteX75" fmla="*/ 2705100 w 4312920"/>
              <a:gd name="connsiteY75" fmla="*/ 1485900 h 3589020"/>
              <a:gd name="connsiteX76" fmla="*/ 2735580 w 4312920"/>
              <a:gd name="connsiteY76" fmla="*/ 1463040 h 3589020"/>
              <a:gd name="connsiteX77" fmla="*/ 2788920 w 4312920"/>
              <a:gd name="connsiteY77" fmla="*/ 1409700 h 3589020"/>
              <a:gd name="connsiteX78" fmla="*/ 2857500 w 4312920"/>
              <a:gd name="connsiteY78" fmla="*/ 1341120 h 3589020"/>
              <a:gd name="connsiteX79" fmla="*/ 2887980 w 4312920"/>
              <a:gd name="connsiteY79" fmla="*/ 1310640 h 3589020"/>
              <a:gd name="connsiteX80" fmla="*/ 2926080 w 4312920"/>
              <a:gd name="connsiteY80" fmla="*/ 1264920 h 3589020"/>
              <a:gd name="connsiteX81" fmla="*/ 2948940 w 4312920"/>
              <a:gd name="connsiteY81" fmla="*/ 1249680 h 3589020"/>
              <a:gd name="connsiteX82" fmla="*/ 2994660 w 4312920"/>
              <a:gd name="connsiteY82" fmla="*/ 1203960 h 3589020"/>
              <a:gd name="connsiteX83" fmla="*/ 3040380 w 4312920"/>
              <a:gd name="connsiteY83" fmla="*/ 1158240 h 3589020"/>
              <a:gd name="connsiteX84" fmla="*/ 3093720 w 4312920"/>
              <a:gd name="connsiteY84" fmla="*/ 1097280 h 3589020"/>
              <a:gd name="connsiteX85" fmla="*/ 3116580 w 4312920"/>
              <a:gd name="connsiteY85" fmla="*/ 1074420 h 3589020"/>
              <a:gd name="connsiteX86" fmla="*/ 3131820 w 4312920"/>
              <a:gd name="connsiteY86" fmla="*/ 1051560 h 3589020"/>
              <a:gd name="connsiteX87" fmla="*/ 3154680 w 4312920"/>
              <a:gd name="connsiteY87" fmla="*/ 1028700 h 3589020"/>
              <a:gd name="connsiteX88" fmla="*/ 3169920 w 4312920"/>
              <a:gd name="connsiteY88" fmla="*/ 1005840 h 3589020"/>
              <a:gd name="connsiteX89" fmla="*/ 3215640 w 4312920"/>
              <a:gd name="connsiteY89" fmla="*/ 960120 h 3589020"/>
              <a:gd name="connsiteX90" fmla="*/ 3223260 w 4312920"/>
              <a:gd name="connsiteY90" fmla="*/ 937260 h 3589020"/>
              <a:gd name="connsiteX91" fmla="*/ 3268980 w 4312920"/>
              <a:gd name="connsiteY91" fmla="*/ 899160 h 3589020"/>
              <a:gd name="connsiteX92" fmla="*/ 3299460 w 4312920"/>
              <a:gd name="connsiteY92" fmla="*/ 853440 h 3589020"/>
              <a:gd name="connsiteX93" fmla="*/ 3345180 w 4312920"/>
              <a:gd name="connsiteY93" fmla="*/ 807720 h 3589020"/>
              <a:gd name="connsiteX94" fmla="*/ 3352800 w 4312920"/>
              <a:gd name="connsiteY94" fmla="*/ 784860 h 3589020"/>
              <a:gd name="connsiteX95" fmla="*/ 3421380 w 4312920"/>
              <a:gd name="connsiteY95" fmla="*/ 731520 h 3589020"/>
              <a:gd name="connsiteX96" fmla="*/ 3444240 w 4312920"/>
              <a:gd name="connsiteY96" fmla="*/ 708660 h 3589020"/>
              <a:gd name="connsiteX97" fmla="*/ 3459480 w 4312920"/>
              <a:gd name="connsiteY97" fmla="*/ 685800 h 3589020"/>
              <a:gd name="connsiteX98" fmla="*/ 3505200 w 4312920"/>
              <a:gd name="connsiteY98" fmla="*/ 662940 h 3589020"/>
              <a:gd name="connsiteX99" fmla="*/ 3528060 w 4312920"/>
              <a:gd name="connsiteY99" fmla="*/ 640080 h 3589020"/>
              <a:gd name="connsiteX100" fmla="*/ 3558540 w 4312920"/>
              <a:gd name="connsiteY100" fmla="*/ 586740 h 3589020"/>
              <a:gd name="connsiteX101" fmla="*/ 3596640 w 4312920"/>
              <a:gd name="connsiteY101" fmla="*/ 571500 h 3589020"/>
              <a:gd name="connsiteX102" fmla="*/ 3657600 w 4312920"/>
              <a:gd name="connsiteY102" fmla="*/ 525780 h 3589020"/>
              <a:gd name="connsiteX103" fmla="*/ 3741420 w 4312920"/>
              <a:gd name="connsiteY103" fmla="*/ 464820 h 3589020"/>
              <a:gd name="connsiteX104" fmla="*/ 3764280 w 4312920"/>
              <a:gd name="connsiteY104" fmla="*/ 449580 h 3589020"/>
              <a:gd name="connsiteX105" fmla="*/ 3810000 w 4312920"/>
              <a:gd name="connsiteY105" fmla="*/ 426720 h 3589020"/>
              <a:gd name="connsiteX106" fmla="*/ 3855720 w 4312920"/>
              <a:gd name="connsiteY106" fmla="*/ 381000 h 3589020"/>
              <a:gd name="connsiteX107" fmla="*/ 3901440 w 4312920"/>
              <a:gd name="connsiteY107" fmla="*/ 350520 h 3589020"/>
              <a:gd name="connsiteX108" fmla="*/ 3924300 w 4312920"/>
              <a:gd name="connsiteY108" fmla="*/ 335280 h 3589020"/>
              <a:gd name="connsiteX109" fmla="*/ 3947160 w 4312920"/>
              <a:gd name="connsiteY109" fmla="*/ 312420 h 3589020"/>
              <a:gd name="connsiteX110" fmla="*/ 3970020 w 4312920"/>
              <a:gd name="connsiteY110" fmla="*/ 297180 h 3589020"/>
              <a:gd name="connsiteX111" fmla="*/ 3992880 w 4312920"/>
              <a:gd name="connsiteY111" fmla="*/ 274320 h 3589020"/>
              <a:gd name="connsiteX112" fmla="*/ 4008120 w 4312920"/>
              <a:gd name="connsiteY112" fmla="*/ 251460 h 3589020"/>
              <a:gd name="connsiteX113" fmla="*/ 4030980 w 4312920"/>
              <a:gd name="connsiteY113" fmla="*/ 243840 h 3589020"/>
              <a:gd name="connsiteX114" fmla="*/ 4084320 w 4312920"/>
              <a:gd name="connsiteY114" fmla="*/ 213360 h 3589020"/>
              <a:gd name="connsiteX115" fmla="*/ 4130040 w 4312920"/>
              <a:gd name="connsiteY115" fmla="*/ 175260 h 3589020"/>
              <a:gd name="connsiteX116" fmla="*/ 4152900 w 4312920"/>
              <a:gd name="connsiteY116" fmla="*/ 152400 h 3589020"/>
              <a:gd name="connsiteX117" fmla="*/ 4206240 w 4312920"/>
              <a:gd name="connsiteY117" fmla="*/ 114300 h 3589020"/>
              <a:gd name="connsiteX118" fmla="*/ 4236720 w 4312920"/>
              <a:gd name="connsiteY118" fmla="*/ 91440 h 3589020"/>
              <a:gd name="connsiteX119" fmla="*/ 4267200 w 4312920"/>
              <a:gd name="connsiteY119" fmla="*/ 53340 h 3589020"/>
              <a:gd name="connsiteX120" fmla="*/ 4282440 w 4312920"/>
              <a:gd name="connsiteY120" fmla="*/ 30480 h 3589020"/>
              <a:gd name="connsiteX121" fmla="*/ 4312920 w 4312920"/>
              <a:gd name="connsiteY121" fmla="*/ 0 h 358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4312920" h="3589020">
                <a:moveTo>
                  <a:pt x="0" y="3589020"/>
                </a:moveTo>
                <a:cubicBezTo>
                  <a:pt x="2540" y="3576320"/>
                  <a:pt x="1828" y="3562504"/>
                  <a:pt x="7620" y="3550920"/>
                </a:cubicBezTo>
                <a:cubicBezTo>
                  <a:pt x="12439" y="3541281"/>
                  <a:pt x="23467" y="3536242"/>
                  <a:pt x="30480" y="3528060"/>
                </a:cubicBezTo>
                <a:cubicBezTo>
                  <a:pt x="38745" y="3518417"/>
                  <a:pt x="45720" y="3507740"/>
                  <a:pt x="53340" y="3497580"/>
                </a:cubicBezTo>
                <a:cubicBezTo>
                  <a:pt x="68175" y="3453076"/>
                  <a:pt x="49353" y="3493947"/>
                  <a:pt x="83820" y="3459480"/>
                </a:cubicBezTo>
                <a:cubicBezTo>
                  <a:pt x="90296" y="3453004"/>
                  <a:pt x="92584" y="3443096"/>
                  <a:pt x="99060" y="3436620"/>
                </a:cubicBezTo>
                <a:cubicBezTo>
                  <a:pt x="105536" y="3430144"/>
                  <a:pt x="115444" y="3427856"/>
                  <a:pt x="121920" y="3421380"/>
                </a:cubicBezTo>
                <a:cubicBezTo>
                  <a:pt x="130900" y="3412400"/>
                  <a:pt x="135288" y="3399337"/>
                  <a:pt x="144780" y="3390900"/>
                </a:cubicBezTo>
                <a:cubicBezTo>
                  <a:pt x="158470" y="3378731"/>
                  <a:pt x="175260" y="3370580"/>
                  <a:pt x="190500" y="3360420"/>
                </a:cubicBezTo>
                <a:lnTo>
                  <a:pt x="213360" y="3345180"/>
                </a:lnTo>
                <a:cubicBezTo>
                  <a:pt x="220980" y="3340100"/>
                  <a:pt x="229744" y="3336416"/>
                  <a:pt x="236220" y="3329940"/>
                </a:cubicBezTo>
                <a:cubicBezTo>
                  <a:pt x="286953" y="3279207"/>
                  <a:pt x="232315" y="3327029"/>
                  <a:pt x="281940" y="3299460"/>
                </a:cubicBezTo>
                <a:cubicBezTo>
                  <a:pt x="297951" y="3290565"/>
                  <a:pt x="311277" y="3277171"/>
                  <a:pt x="327660" y="3268980"/>
                </a:cubicBezTo>
                <a:cubicBezTo>
                  <a:pt x="370374" y="3247623"/>
                  <a:pt x="347593" y="3257959"/>
                  <a:pt x="396240" y="3238500"/>
                </a:cubicBezTo>
                <a:cubicBezTo>
                  <a:pt x="439916" y="3172986"/>
                  <a:pt x="381760" y="3250084"/>
                  <a:pt x="434340" y="3208020"/>
                </a:cubicBezTo>
                <a:cubicBezTo>
                  <a:pt x="441491" y="3202299"/>
                  <a:pt x="443104" y="3191636"/>
                  <a:pt x="449580" y="3185160"/>
                </a:cubicBezTo>
                <a:cubicBezTo>
                  <a:pt x="456056" y="3178684"/>
                  <a:pt x="464489" y="3174464"/>
                  <a:pt x="472440" y="3169920"/>
                </a:cubicBezTo>
                <a:cubicBezTo>
                  <a:pt x="496154" y="3156369"/>
                  <a:pt x="505527" y="3156317"/>
                  <a:pt x="525780" y="3139440"/>
                </a:cubicBezTo>
                <a:cubicBezTo>
                  <a:pt x="534059" y="3132541"/>
                  <a:pt x="540134" y="3123196"/>
                  <a:pt x="548640" y="3116580"/>
                </a:cubicBezTo>
                <a:cubicBezTo>
                  <a:pt x="563098" y="3105335"/>
                  <a:pt x="579707" y="3097090"/>
                  <a:pt x="594360" y="3086100"/>
                </a:cubicBezTo>
                <a:cubicBezTo>
                  <a:pt x="604520" y="3078480"/>
                  <a:pt x="614436" y="3070523"/>
                  <a:pt x="624840" y="3063240"/>
                </a:cubicBezTo>
                <a:cubicBezTo>
                  <a:pt x="639845" y="3052736"/>
                  <a:pt x="655907" y="3043750"/>
                  <a:pt x="670560" y="3032760"/>
                </a:cubicBezTo>
                <a:cubicBezTo>
                  <a:pt x="680720" y="3025140"/>
                  <a:pt x="690706" y="3017282"/>
                  <a:pt x="701040" y="3009900"/>
                </a:cubicBezTo>
                <a:cubicBezTo>
                  <a:pt x="708492" y="3004577"/>
                  <a:pt x="716865" y="3000523"/>
                  <a:pt x="723900" y="2994660"/>
                </a:cubicBezTo>
                <a:cubicBezTo>
                  <a:pt x="761953" y="2962949"/>
                  <a:pt x="729446" y="2977571"/>
                  <a:pt x="769620" y="2964180"/>
                </a:cubicBezTo>
                <a:cubicBezTo>
                  <a:pt x="869233" y="2889470"/>
                  <a:pt x="744964" y="2981792"/>
                  <a:pt x="822960" y="2926080"/>
                </a:cubicBezTo>
                <a:cubicBezTo>
                  <a:pt x="833294" y="2918698"/>
                  <a:pt x="843106" y="2910602"/>
                  <a:pt x="853440" y="2903220"/>
                </a:cubicBezTo>
                <a:cubicBezTo>
                  <a:pt x="860892" y="2897897"/>
                  <a:pt x="869265" y="2893843"/>
                  <a:pt x="876300" y="2887980"/>
                </a:cubicBezTo>
                <a:cubicBezTo>
                  <a:pt x="884579" y="2881081"/>
                  <a:pt x="890881" y="2872019"/>
                  <a:pt x="899160" y="2865120"/>
                </a:cubicBezTo>
                <a:cubicBezTo>
                  <a:pt x="918855" y="2848707"/>
                  <a:pt x="921969" y="2849897"/>
                  <a:pt x="944880" y="2842260"/>
                </a:cubicBezTo>
                <a:cubicBezTo>
                  <a:pt x="949960" y="2834640"/>
                  <a:pt x="953644" y="2825876"/>
                  <a:pt x="960120" y="2819400"/>
                </a:cubicBezTo>
                <a:cubicBezTo>
                  <a:pt x="966596" y="2812924"/>
                  <a:pt x="975528" y="2809483"/>
                  <a:pt x="982980" y="2804160"/>
                </a:cubicBezTo>
                <a:cubicBezTo>
                  <a:pt x="993314" y="2796778"/>
                  <a:pt x="1003817" y="2789565"/>
                  <a:pt x="1013460" y="2781300"/>
                </a:cubicBezTo>
                <a:cubicBezTo>
                  <a:pt x="1021642" y="2774287"/>
                  <a:pt x="1027814" y="2765056"/>
                  <a:pt x="1036320" y="2758440"/>
                </a:cubicBezTo>
                <a:cubicBezTo>
                  <a:pt x="1050778" y="2747195"/>
                  <a:pt x="1067582" y="2739205"/>
                  <a:pt x="1082040" y="2727960"/>
                </a:cubicBezTo>
                <a:cubicBezTo>
                  <a:pt x="1090546" y="2721344"/>
                  <a:pt x="1098001" y="2713379"/>
                  <a:pt x="1104900" y="2705100"/>
                </a:cubicBezTo>
                <a:cubicBezTo>
                  <a:pt x="1110763" y="2698065"/>
                  <a:pt x="1113105" y="2688103"/>
                  <a:pt x="1120140" y="2682240"/>
                </a:cubicBezTo>
                <a:cubicBezTo>
                  <a:pt x="1128866" y="2674968"/>
                  <a:pt x="1140460" y="2672080"/>
                  <a:pt x="1150620" y="2667000"/>
                </a:cubicBezTo>
                <a:cubicBezTo>
                  <a:pt x="1163320" y="2651760"/>
                  <a:pt x="1173790" y="2634343"/>
                  <a:pt x="1188720" y="2621280"/>
                </a:cubicBezTo>
                <a:cubicBezTo>
                  <a:pt x="1194765" y="2615991"/>
                  <a:pt x="1205308" y="2618678"/>
                  <a:pt x="1211580" y="2613660"/>
                </a:cubicBezTo>
                <a:cubicBezTo>
                  <a:pt x="1231215" y="2597952"/>
                  <a:pt x="1243998" y="2574268"/>
                  <a:pt x="1264920" y="2560320"/>
                </a:cubicBezTo>
                <a:cubicBezTo>
                  <a:pt x="1280160" y="2550160"/>
                  <a:pt x="1297688" y="2542792"/>
                  <a:pt x="1310640" y="2529840"/>
                </a:cubicBezTo>
                <a:cubicBezTo>
                  <a:pt x="1339976" y="2500504"/>
                  <a:pt x="1324534" y="2512958"/>
                  <a:pt x="1356360" y="2491740"/>
                </a:cubicBezTo>
                <a:cubicBezTo>
                  <a:pt x="1361440" y="2484120"/>
                  <a:pt x="1364708" y="2474911"/>
                  <a:pt x="1371600" y="2468880"/>
                </a:cubicBezTo>
                <a:cubicBezTo>
                  <a:pt x="1385384" y="2456819"/>
                  <a:pt x="1417320" y="2438400"/>
                  <a:pt x="1417320" y="2438400"/>
                </a:cubicBezTo>
                <a:cubicBezTo>
                  <a:pt x="1422400" y="2430780"/>
                  <a:pt x="1426084" y="2422016"/>
                  <a:pt x="1432560" y="2415540"/>
                </a:cubicBezTo>
                <a:cubicBezTo>
                  <a:pt x="1439036" y="2409064"/>
                  <a:pt x="1447968" y="2405623"/>
                  <a:pt x="1455420" y="2400300"/>
                </a:cubicBezTo>
                <a:cubicBezTo>
                  <a:pt x="1465754" y="2392918"/>
                  <a:pt x="1475566" y="2384822"/>
                  <a:pt x="1485900" y="2377440"/>
                </a:cubicBezTo>
                <a:cubicBezTo>
                  <a:pt x="1493352" y="2372117"/>
                  <a:pt x="1501984" y="2368360"/>
                  <a:pt x="1508760" y="2362200"/>
                </a:cubicBezTo>
                <a:cubicBezTo>
                  <a:pt x="1530024" y="2342870"/>
                  <a:pt x="1545810" y="2317180"/>
                  <a:pt x="1569720" y="2301240"/>
                </a:cubicBezTo>
                <a:cubicBezTo>
                  <a:pt x="1577340" y="2296160"/>
                  <a:pt x="1585545" y="2291863"/>
                  <a:pt x="1592580" y="2286000"/>
                </a:cubicBezTo>
                <a:cubicBezTo>
                  <a:pt x="1600859" y="2279101"/>
                  <a:pt x="1607161" y="2270039"/>
                  <a:pt x="1615440" y="2263140"/>
                </a:cubicBezTo>
                <a:cubicBezTo>
                  <a:pt x="1635135" y="2246727"/>
                  <a:pt x="1638249" y="2247917"/>
                  <a:pt x="1661160" y="2240280"/>
                </a:cubicBezTo>
                <a:cubicBezTo>
                  <a:pt x="1700084" y="2201356"/>
                  <a:pt x="1674381" y="2222239"/>
                  <a:pt x="1744980" y="2186940"/>
                </a:cubicBezTo>
                <a:cubicBezTo>
                  <a:pt x="1755140" y="2181860"/>
                  <a:pt x="1767428" y="2179732"/>
                  <a:pt x="1775460" y="2171700"/>
                </a:cubicBezTo>
                <a:cubicBezTo>
                  <a:pt x="1785620" y="2161540"/>
                  <a:pt x="1794445" y="2149841"/>
                  <a:pt x="1805940" y="2141220"/>
                </a:cubicBezTo>
                <a:cubicBezTo>
                  <a:pt x="1815027" y="2134404"/>
                  <a:pt x="1827081" y="2132446"/>
                  <a:pt x="1836420" y="2125980"/>
                </a:cubicBezTo>
                <a:cubicBezTo>
                  <a:pt x="1860231" y="2109495"/>
                  <a:pt x="1884522" y="2093118"/>
                  <a:pt x="1905000" y="2072640"/>
                </a:cubicBezTo>
                <a:cubicBezTo>
                  <a:pt x="1921852" y="2055788"/>
                  <a:pt x="1929502" y="2045149"/>
                  <a:pt x="1950720" y="2034540"/>
                </a:cubicBezTo>
                <a:cubicBezTo>
                  <a:pt x="1957904" y="2030948"/>
                  <a:pt x="1965960" y="2029460"/>
                  <a:pt x="1973580" y="2026920"/>
                </a:cubicBezTo>
                <a:cubicBezTo>
                  <a:pt x="2030304" y="1970196"/>
                  <a:pt x="1958493" y="2039852"/>
                  <a:pt x="2026920" y="1981200"/>
                </a:cubicBezTo>
                <a:cubicBezTo>
                  <a:pt x="2035102" y="1974187"/>
                  <a:pt x="2040814" y="1964318"/>
                  <a:pt x="2049780" y="1958340"/>
                </a:cubicBezTo>
                <a:cubicBezTo>
                  <a:pt x="2056463" y="1953885"/>
                  <a:pt x="2065456" y="1954312"/>
                  <a:pt x="2072640" y="1950720"/>
                </a:cubicBezTo>
                <a:cubicBezTo>
                  <a:pt x="2080831" y="1946624"/>
                  <a:pt x="2088174" y="1940975"/>
                  <a:pt x="2095500" y="1935480"/>
                </a:cubicBezTo>
                <a:cubicBezTo>
                  <a:pt x="2108511" y="1925722"/>
                  <a:pt x="2121360" y="1915710"/>
                  <a:pt x="2133600" y="1905000"/>
                </a:cubicBezTo>
                <a:cubicBezTo>
                  <a:pt x="2159034" y="1882745"/>
                  <a:pt x="2155388" y="1877309"/>
                  <a:pt x="2186940" y="1859280"/>
                </a:cubicBezTo>
                <a:cubicBezTo>
                  <a:pt x="2193914" y="1855295"/>
                  <a:pt x="2202180" y="1854200"/>
                  <a:pt x="2209800" y="1851660"/>
                </a:cubicBezTo>
                <a:cubicBezTo>
                  <a:pt x="2282726" y="1778734"/>
                  <a:pt x="2189353" y="1865291"/>
                  <a:pt x="2255520" y="1821180"/>
                </a:cubicBezTo>
                <a:cubicBezTo>
                  <a:pt x="2264486" y="1815202"/>
                  <a:pt x="2269759" y="1804786"/>
                  <a:pt x="2278380" y="1798320"/>
                </a:cubicBezTo>
                <a:cubicBezTo>
                  <a:pt x="2284645" y="1793621"/>
                  <a:pt x="2328698" y="1769532"/>
                  <a:pt x="2339340" y="1760220"/>
                </a:cubicBezTo>
                <a:cubicBezTo>
                  <a:pt x="2395350" y="1711212"/>
                  <a:pt x="2353517" y="1726905"/>
                  <a:pt x="2415540" y="1714500"/>
                </a:cubicBezTo>
                <a:cubicBezTo>
                  <a:pt x="2450321" y="1662329"/>
                  <a:pt x="2415348" y="1708786"/>
                  <a:pt x="2506980" y="1638300"/>
                </a:cubicBezTo>
                <a:cubicBezTo>
                  <a:pt x="2550629" y="1604724"/>
                  <a:pt x="2508355" y="1622602"/>
                  <a:pt x="2552700" y="1607820"/>
                </a:cubicBezTo>
                <a:cubicBezTo>
                  <a:pt x="2606700" y="1553820"/>
                  <a:pt x="2537915" y="1618909"/>
                  <a:pt x="2613660" y="1562100"/>
                </a:cubicBezTo>
                <a:cubicBezTo>
                  <a:pt x="2669429" y="1520273"/>
                  <a:pt x="2597020" y="1555040"/>
                  <a:pt x="2674620" y="1524000"/>
                </a:cubicBezTo>
                <a:cubicBezTo>
                  <a:pt x="2684780" y="1511300"/>
                  <a:pt x="2693600" y="1497400"/>
                  <a:pt x="2705100" y="1485900"/>
                </a:cubicBezTo>
                <a:cubicBezTo>
                  <a:pt x="2714080" y="1476920"/>
                  <a:pt x="2726183" y="1471583"/>
                  <a:pt x="2735580" y="1463040"/>
                </a:cubicBezTo>
                <a:cubicBezTo>
                  <a:pt x="2754186" y="1446126"/>
                  <a:pt x="2771140" y="1427480"/>
                  <a:pt x="2788920" y="1409700"/>
                </a:cubicBezTo>
                <a:lnTo>
                  <a:pt x="2857500" y="1341120"/>
                </a:lnTo>
                <a:cubicBezTo>
                  <a:pt x="2867660" y="1330960"/>
                  <a:pt x="2878782" y="1321678"/>
                  <a:pt x="2887980" y="1310640"/>
                </a:cubicBezTo>
                <a:cubicBezTo>
                  <a:pt x="2900680" y="1295400"/>
                  <a:pt x="2912052" y="1278948"/>
                  <a:pt x="2926080" y="1264920"/>
                </a:cubicBezTo>
                <a:cubicBezTo>
                  <a:pt x="2932556" y="1258444"/>
                  <a:pt x="2942095" y="1255764"/>
                  <a:pt x="2948940" y="1249680"/>
                </a:cubicBezTo>
                <a:cubicBezTo>
                  <a:pt x="2965049" y="1235361"/>
                  <a:pt x="2979420" y="1219200"/>
                  <a:pt x="2994660" y="1203960"/>
                </a:cubicBezTo>
                <a:lnTo>
                  <a:pt x="3040380" y="1158240"/>
                </a:lnTo>
                <a:cubicBezTo>
                  <a:pt x="3115457" y="1083163"/>
                  <a:pt x="3030758" y="1170736"/>
                  <a:pt x="3093720" y="1097280"/>
                </a:cubicBezTo>
                <a:cubicBezTo>
                  <a:pt x="3100733" y="1089098"/>
                  <a:pt x="3109681" y="1082699"/>
                  <a:pt x="3116580" y="1074420"/>
                </a:cubicBezTo>
                <a:cubicBezTo>
                  <a:pt x="3122443" y="1067385"/>
                  <a:pt x="3125957" y="1058595"/>
                  <a:pt x="3131820" y="1051560"/>
                </a:cubicBezTo>
                <a:cubicBezTo>
                  <a:pt x="3138719" y="1043281"/>
                  <a:pt x="3147781" y="1036979"/>
                  <a:pt x="3154680" y="1028700"/>
                </a:cubicBezTo>
                <a:cubicBezTo>
                  <a:pt x="3160543" y="1021665"/>
                  <a:pt x="3163836" y="1012685"/>
                  <a:pt x="3169920" y="1005840"/>
                </a:cubicBezTo>
                <a:cubicBezTo>
                  <a:pt x="3184239" y="989731"/>
                  <a:pt x="3215640" y="960120"/>
                  <a:pt x="3215640" y="960120"/>
                </a:cubicBezTo>
                <a:cubicBezTo>
                  <a:pt x="3218180" y="952500"/>
                  <a:pt x="3218805" y="943943"/>
                  <a:pt x="3223260" y="937260"/>
                </a:cubicBezTo>
                <a:cubicBezTo>
                  <a:pt x="3234994" y="919659"/>
                  <a:pt x="3252112" y="910405"/>
                  <a:pt x="3268980" y="899160"/>
                </a:cubicBezTo>
                <a:cubicBezTo>
                  <a:pt x="3281400" y="849479"/>
                  <a:pt x="3265631" y="883510"/>
                  <a:pt x="3299460" y="853440"/>
                </a:cubicBezTo>
                <a:cubicBezTo>
                  <a:pt x="3315569" y="839121"/>
                  <a:pt x="3345180" y="807720"/>
                  <a:pt x="3345180" y="807720"/>
                </a:cubicBezTo>
                <a:cubicBezTo>
                  <a:pt x="3347720" y="800100"/>
                  <a:pt x="3348345" y="791543"/>
                  <a:pt x="3352800" y="784860"/>
                </a:cubicBezTo>
                <a:cubicBezTo>
                  <a:pt x="3374250" y="752685"/>
                  <a:pt x="3391104" y="761796"/>
                  <a:pt x="3421380" y="731520"/>
                </a:cubicBezTo>
                <a:cubicBezTo>
                  <a:pt x="3429000" y="723900"/>
                  <a:pt x="3437341" y="716939"/>
                  <a:pt x="3444240" y="708660"/>
                </a:cubicBezTo>
                <a:cubicBezTo>
                  <a:pt x="3450103" y="701625"/>
                  <a:pt x="3453004" y="692276"/>
                  <a:pt x="3459480" y="685800"/>
                </a:cubicBezTo>
                <a:cubicBezTo>
                  <a:pt x="3474252" y="671028"/>
                  <a:pt x="3486607" y="669138"/>
                  <a:pt x="3505200" y="662940"/>
                </a:cubicBezTo>
                <a:cubicBezTo>
                  <a:pt x="3512820" y="655320"/>
                  <a:pt x="3521796" y="648849"/>
                  <a:pt x="3528060" y="640080"/>
                </a:cubicBezTo>
                <a:cubicBezTo>
                  <a:pt x="3533700" y="632185"/>
                  <a:pt x="3548041" y="594239"/>
                  <a:pt x="3558540" y="586740"/>
                </a:cubicBezTo>
                <a:cubicBezTo>
                  <a:pt x="3569671" y="578790"/>
                  <a:pt x="3583940" y="576580"/>
                  <a:pt x="3596640" y="571500"/>
                </a:cubicBezTo>
                <a:cubicBezTo>
                  <a:pt x="3639617" y="528523"/>
                  <a:pt x="3597004" y="567440"/>
                  <a:pt x="3657600" y="525780"/>
                </a:cubicBezTo>
                <a:cubicBezTo>
                  <a:pt x="3686069" y="506208"/>
                  <a:pt x="3713307" y="484900"/>
                  <a:pt x="3741420" y="464820"/>
                </a:cubicBezTo>
                <a:cubicBezTo>
                  <a:pt x="3748872" y="459497"/>
                  <a:pt x="3755592" y="452476"/>
                  <a:pt x="3764280" y="449580"/>
                </a:cubicBezTo>
                <a:cubicBezTo>
                  <a:pt x="3785464" y="442519"/>
                  <a:pt x="3792274" y="442476"/>
                  <a:pt x="3810000" y="426720"/>
                </a:cubicBezTo>
                <a:cubicBezTo>
                  <a:pt x="3826109" y="412401"/>
                  <a:pt x="3837787" y="392955"/>
                  <a:pt x="3855720" y="381000"/>
                </a:cubicBezTo>
                <a:lnTo>
                  <a:pt x="3901440" y="350520"/>
                </a:lnTo>
                <a:cubicBezTo>
                  <a:pt x="3909060" y="345440"/>
                  <a:pt x="3917824" y="341756"/>
                  <a:pt x="3924300" y="335280"/>
                </a:cubicBezTo>
                <a:cubicBezTo>
                  <a:pt x="3931920" y="327660"/>
                  <a:pt x="3938881" y="319319"/>
                  <a:pt x="3947160" y="312420"/>
                </a:cubicBezTo>
                <a:cubicBezTo>
                  <a:pt x="3954195" y="306557"/>
                  <a:pt x="3962985" y="303043"/>
                  <a:pt x="3970020" y="297180"/>
                </a:cubicBezTo>
                <a:cubicBezTo>
                  <a:pt x="3978299" y="290281"/>
                  <a:pt x="3985981" y="282599"/>
                  <a:pt x="3992880" y="274320"/>
                </a:cubicBezTo>
                <a:cubicBezTo>
                  <a:pt x="3998743" y="267285"/>
                  <a:pt x="4000969" y="257181"/>
                  <a:pt x="4008120" y="251460"/>
                </a:cubicBezTo>
                <a:cubicBezTo>
                  <a:pt x="4014392" y="246442"/>
                  <a:pt x="4023796" y="247432"/>
                  <a:pt x="4030980" y="243840"/>
                </a:cubicBezTo>
                <a:cubicBezTo>
                  <a:pt x="4049296" y="234682"/>
                  <a:pt x="4066540" y="223520"/>
                  <a:pt x="4084320" y="213360"/>
                </a:cubicBezTo>
                <a:cubicBezTo>
                  <a:pt x="4114364" y="168294"/>
                  <a:pt x="4080822" y="210416"/>
                  <a:pt x="4130040" y="175260"/>
                </a:cubicBezTo>
                <a:cubicBezTo>
                  <a:pt x="4138809" y="168996"/>
                  <a:pt x="4144718" y="159413"/>
                  <a:pt x="4152900" y="152400"/>
                </a:cubicBezTo>
                <a:cubicBezTo>
                  <a:pt x="4177803" y="131054"/>
                  <a:pt x="4182118" y="131530"/>
                  <a:pt x="4206240" y="114300"/>
                </a:cubicBezTo>
                <a:cubicBezTo>
                  <a:pt x="4216574" y="106918"/>
                  <a:pt x="4226560" y="99060"/>
                  <a:pt x="4236720" y="91440"/>
                </a:cubicBezTo>
                <a:cubicBezTo>
                  <a:pt x="4251555" y="46936"/>
                  <a:pt x="4232733" y="87807"/>
                  <a:pt x="4267200" y="53340"/>
                </a:cubicBezTo>
                <a:cubicBezTo>
                  <a:pt x="4273676" y="46864"/>
                  <a:pt x="4276577" y="37515"/>
                  <a:pt x="4282440" y="30480"/>
                </a:cubicBezTo>
                <a:lnTo>
                  <a:pt x="4312920"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22746201-D874-4A03-9A46-E269DF5E9B19}"/>
              </a:ext>
            </a:extLst>
          </p:cNvPr>
          <p:cNvSpPr/>
          <p:nvPr/>
        </p:nvSpPr>
        <p:spPr>
          <a:xfrm>
            <a:off x="3660730" y="5268019"/>
            <a:ext cx="517740" cy="829045"/>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101C9085-79E9-4EDF-A3C9-DCA9F645B744}"/>
              </a:ext>
            </a:extLst>
          </p:cNvPr>
          <p:cNvSpPr txBox="1"/>
          <p:nvPr/>
        </p:nvSpPr>
        <p:spPr>
          <a:xfrm>
            <a:off x="4537117" y="5471113"/>
            <a:ext cx="3079634" cy="369332"/>
          </a:xfrm>
          <a:prstGeom prst="rect">
            <a:avLst/>
          </a:prstGeom>
          <a:noFill/>
        </p:spPr>
        <p:txBody>
          <a:bodyPr wrap="square" rtlCol="0">
            <a:spAutoFit/>
          </a:bodyPr>
          <a:lstStyle/>
          <a:p>
            <a:r>
              <a:rPr lang="fr-FR" dirty="0">
                <a:solidFill>
                  <a:schemeClr val="bg1"/>
                </a:solidFill>
              </a:rPr>
              <a:t>NB: échelle = marteau</a:t>
            </a:r>
          </a:p>
        </p:txBody>
      </p:sp>
      <p:cxnSp>
        <p:nvCxnSpPr>
          <p:cNvPr id="18" name="Connecteur droit avec flèche 17">
            <a:extLst>
              <a:ext uri="{FF2B5EF4-FFF2-40B4-BE49-F238E27FC236}">
                <a16:creationId xmlns:a16="http://schemas.microsoft.com/office/drawing/2014/main" id="{595C23E9-48FF-42B5-9DD4-79960902B392}"/>
              </a:ext>
            </a:extLst>
          </p:cNvPr>
          <p:cNvCxnSpPr>
            <a:cxnSpLocks/>
          </p:cNvCxnSpPr>
          <p:nvPr/>
        </p:nvCxnSpPr>
        <p:spPr>
          <a:xfrm flipV="1">
            <a:off x="6151347" y="1970898"/>
            <a:ext cx="433863" cy="395928"/>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9815011F-2819-4BAC-BEB2-FAB3D5C830FA}"/>
              </a:ext>
            </a:extLst>
          </p:cNvPr>
          <p:cNvCxnSpPr>
            <a:cxnSpLocks/>
          </p:cNvCxnSpPr>
          <p:nvPr/>
        </p:nvCxnSpPr>
        <p:spPr>
          <a:xfrm flipH="1">
            <a:off x="5912869" y="2550725"/>
            <a:ext cx="396491" cy="39329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BB926866-3205-409A-92AC-D85E7579FE5F}"/>
              </a:ext>
            </a:extLst>
          </p:cNvPr>
          <p:cNvSpPr txBox="1"/>
          <p:nvPr/>
        </p:nvSpPr>
        <p:spPr>
          <a:xfrm>
            <a:off x="3142940" y="2151444"/>
            <a:ext cx="1929700" cy="1200329"/>
          </a:xfrm>
          <a:prstGeom prst="rect">
            <a:avLst/>
          </a:prstGeom>
          <a:noFill/>
        </p:spPr>
        <p:txBody>
          <a:bodyPr wrap="square" rtlCol="0">
            <a:spAutoFit/>
          </a:bodyPr>
          <a:lstStyle/>
          <a:p>
            <a:r>
              <a:rPr lang="fr-FR" b="1" dirty="0">
                <a:solidFill>
                  <a:schemeClr val="bg1"/>
                </a:solidFill>
              </a:rPr>
              <a:t>Faille inverse </a:t>
            </a:r>
          </a:p>
          <a:p>
            <a:r>
              <a:rPr lang="fr-FR" b="1" dirty="0">
                <a:solidFill>
                  <a:schemeClr val="bg1"/>
                </a:solidFill>
              </a:rPr>
              <a:t>Dans la mine d’Imiter</a:t>
            </a:r>
          </a:p>
          <a:p>
            <a:r>
              <a:rPr lang="fr-FR" b="1" dirty="0">
                <a:solidFill>
                  <a:schemeClr val="bg1"/>
                </a:solidFill>
              </a:rPr>
              <a:t>(Maroc)</a:t>
            </a:r>
          </a:p>
        </p:txBody>
      </p:sp>
      <p:sp>
        <p:nvSpPr>
          <p:cNvPr id="2" name="ZoneTexte 1">
            <a:extLst>
              <a:ext uri="{FF2B5EF4-FFF2-40B4-BE49-F238E27FC236}">
                <a16:creationId xmlns:a16="http://schemas.microsoft.com/office/drawing/2014/main" id="{0F4D23AC-F54C-4BEE-9DF6-1F1E4D5B8407}"/>
              </a:ext>
            </a:extLst>
          </p:cNvPr>
          <p:cNvSpPr txBox="1"/>
          <p:nvPr/>
        </p:nvSpPr>
        <p:spPr>
          <a:xfrm>
            <a:off x="1234439" y="1492296"/>
            <a:ext cx="4852583" cy="369332"/>
          </a:xfrm>
          <a:prstGeom prst="rect">
            <a:avLst/>
          </a:prstGeom>
          <a:noFill/>
        </p:spPr>
        <p:txBody>
          <a:bodyPr wrap="square" rtlCol="0">
            <a:spAutoFit/>
          </a:bodyPr>
          <a:lstStyle/>
          <a:p>
            <a:r>
              <a:rPr lang="fr-FR" b="1" dirty="0">
                <a:solidFill>
                  <a:schemeClr val="bg1"/>
                </a:solidFill>
              </a:rPr>
              <a:t>Exemple de minéralisation dans une faille</a:t>
            </a:r>
          </a:p>
        </p:txBody>
      </p:sp>
      <p:sp>
        <p:nvSpPr>
          <p:cNvPr id="28" name="ZoneTexte 27">
            <a:extLst>
              <a:ext uri="{FF2B5EF4-FFF2-40B4-BE49-F238E27FC236}">
                <a16:creationId xmlns:a16="http://schemas.microsoft.com/office/drawing/2014/main" id="{A53543E5-ADD5-4173-AC2D-41CFA368F8BE}"/>
              </a:ext>
            </a:extLst>
          </p:cNvPr>
          <p:cNvSpPr txBox="1"/>
          <p:nvPr/>
        </p:nvSpPr>
        <p:spPr>
          <a:xfrm>
            <a:off x="5728002" y="6208734"/>
            <a:ext cx="2417778" cy="369332"/>
          </a:xfrm>
          <a:prstGeom prst="rect">
            <a:avLst/>
          </a:prstGeom>
          <a:noFill/>
        </p:spPr>
        <p:txBody>
          <a:bodyPr wrap="none" rtlCol="0">
            <a:spAutoFit/>
          </a:bodyPr>
          <a:lstStyle/>
          <a:p>
            <a:r>
              <a:rPr lang="fr-FR" dirty="0">
                <a:solidFill>
                  <a:schemeClr val="bg1"/>
                </a:solidFill>
              </a:rPr>
              <a:t>Photo: J. </a:t>
            </a:r>
            <a:r>
              <a:rPr lang="fr-FR" dirty="0" err="1">
                <a:solidFill>
                  <a:schemeClr val="bg1"/>
                </a:solidFill>
              </a:rPr>
              <a:t>Tuduri</a:t>
            </a:r>
            <a:r>
              <a:rPr lang="fr-FR" dirty="0">
                <a:solidFill>
                  <a:schemeClr val="bg1"/>
                </a:solidFill>
              </a:rPr>
              <a:t> (BRGM)</a:t>
            </a:r>
          </a:p>
        </p:txBody>
      </p:sp>
    </p:spTree>
    <p:extLst>
      <p:ext uri="{BB962C8B-B14F-4D97-AF65-F5344CB8AC3E}">
        <p14:creationId xmlns:p14="http://schemas.microsoft.com/office/powerpoint/2010/main" val="285006902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987A87C-5755-4132-B579-C961270A06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946" b="15904"/>
          <a:stretch/>
        </p:blipFill>
        <p:spPr>
          <a:xfrm>
            <a:off x="-54195" y="1414490"/>
            <a:ext cx="9201110" cy="4910110"/>
          </a:xfrm>
          <a:prstGeom prst="rect">
            <a:avLst/>
          </a:prstGeom>
        </p:spPr>
      </p:pic>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CAEE597-2516-401A-B92E-B061731F7B6A}"/>
              </a:ext>
            </a:extLst>
          </p:cNvPr>
          <p:cNvSpPr txBox="1"/>
          <p:nvPr/>
        </p:nvSpPr>
        <p:spPr>
          <a:xfrm>
            <a:off x="2767613" y="957689"/>
            <a:ext cx="3600666" cy="461665"/>
          </a:xfrm>
          <a:prstGeom prst="rect">
            <a:avLst/>
          </a:prstGeom>
          <a:noFill/>
        </p:spPr>
        <p:txBody>
          <a:bodyPr wrap="none" rtlCol="0">
            <a:spAutoFit/>
          </a:bodyPr>
          <a:lstStyle/>
          <a:p>
            <a:r>
              <a:rPr lang="fr-FR" sz="2400" b="1" dirty="0">
                <a:solidFill>
                  <a:srgbClr val="FF0000"/>
                </a:solidFill>
              </a:rPr>
              <a:t>Implications en ingénierie</a:t>
            </a:r>
          </a:p>
        </p:txBody>
      </p:sp>
      <p:sp>
        <p:nvSpPr>
          <p:cNvPr id="2" name="ZoneTexte 1">
            <a:extLst>
              <a:ext uri="{FF2B5EF4-FFF2-40B4-BE49-F238E27FC236}">
                <a16:creationId xmlns:a16="http://schemas.microsoft.com/office/drawing/2014/main" id="{0F4D23AC-F54C-4BEE-9DF6-1F1E4D5B8407}"/>
              </a:ext>
            </a:extLst>
          </p:cNvPr>
          <p:cNvSpPr txBox="1"/>
          <p:nvPr/>
        </p:nvSpPr>
        <p:spPr>
          <a:xfrm>
            <a:off x="2578511" y="1563616"/>
            <a:ext cx="4151714" cy="369332"/>
          </a:xfrm>
          <a:prstGeom prst="rect">
            <a:avLst/>
          </a:prstGeom>
          <a:noFill/>
        </p:spPr>
        <p:txBody>
          <a:bodyPr wrap="none" rtlCol="0">
            <a:spAutoFit/>
          </a:bodyPr>
          <a:lstStyle/>
          <a:p>
            <a:r>
              <a:rPr lang="fr-FR" b="1" dirty="0">
                <a:solidFill>
                  <a:schemeClr val="bg1"/>
                </a:solidFill>
              </a:rPr>
              <a:t>Exemple de minéralisation dans une faille</a:t>
            </a:r>
          </a:p>
        </p:txBody>
      </p:sp>
      <p:sp>
        <p:nvSpPr>
          <p:cNvPr id="16" name="ZoneTexte 15">
            <a:extLst>
              <a:ext uri="{FF2B5EF4-FFF2-40B4-BE49-F238E27FC236}">
                <a16:creationId xmlns:a16="http://schemas.microsoft.com/office/drawing/2014/main" id="{101C9085-79E9-4EDF-A3C9-DCA9F645B744}"/>
              </a:ext>
            </a:extLst>
          </p:cNvPr>
          <p:cNvSpPr txBox="1"/>
          <p:nvPr/>
        </p:nvSpPr>
        <p:spPr>
          <a:xfrm>
            <a:off x="5759394" y="6228422"/>
            <a:ext cx="2264466" cy="369332"/>
          </a:xfrm>
          <a:prstGeom prst="rect">
            <a:avLst/>
          </a:prstGeom>
          <a:noFill/>
        </p:spPr>
        <p:txBody>
          <a:bodyPr wrap="none" rtlCol="0">
            <a:spAutoFit/>
          </a:bodyPr>
          <a:lstStyle/>
          <a:p>
            <a:r>
              <a:rPr lang="fr-FR" dirty="0">
                <a:solidFill>
                  <a:schemeClr val="bg1"/>
                </a:solidFill>
              </a:rPr>
              <a:t>NB: échelle = marteau</a:t>
            </a:r>
          </a:p>
        </p:txBody>
      </p:sp>
      <p:sp>
        <p:nvSpPr>
          <p:cNvPr id="17" name="ZoneTexte 16">
            <a:extLst>
              <a:ext uri="{FF2B5EF4-FFF2-40B4-BE49-F238E27FC236}">
                <a16:creationId xmlns:a16="http://schemas.microsoft.com/office/drawing/2014/main" id="{FD9071D5-EFDE-49CF-AD9C-B6384B3877AE}"/>
              </a:ext>
            </a:extLst>
          </p:cNvPr>
          <p:cNvSpPr txBox="1"/>
          <p:nvPr/>
        </p:nvSpPr>
        <p:spPr>
          <a:xfrm>
            <a:off x="75118" y="6422112"/>
            <a:ext cx="2417778" cy="369332"/>
          </a:xfrm>
          <a:prstGeom prst="rect">
            <a:avLst/>
          </a:prstGeom>
          <a:noFill/>
        </p:spPr>
        <p:txBody>
          <a:bodyPr wrap="none" rtlCol="0">
            <a:spAutoFit/>
          </a:bodyPr>
          <a:lstStyle/>
          <a:p>
            <a:r>
              <a:rPr lang="fr-FR" dirty="0"/>
              <a:t>Photo: J. </a:t>
            </a:r>
            <a:r>
              <a:rPr lang="fr-FR" dirty="0" err="1"/>
              <a:t>Tuduri</a:t>
            </a:r>
            <a:r>
              <a:rPr lang="fr-FR" dirty="0"/>
              <a:t> (BRGM)</a:t>
            </a:r>
          </a:p>
        </p:txBody>
      </p:sp>
    </p:spTree>
    <p:extLst>
      <p:ext uri="{BB962C8B-B14F-4D97-AF65-F5344CB8AC3E}">
        <p14:creationId xmlns:p14="http://schemas.microsoft.com/office/powerpoint/2010/main" val="5421429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987A87C-5755-4132-B579-C961270A06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946" b="15904"/>
          <a:stretch/>
        </p:blipFill>
        <p:spPr>
          <a:xfrm>
            <a:off x="-54195" y="1414490"/>
            <a:ext cx="9201110" cy="4910110"/>
          </a:xfrm>
          <a:prstGeom prst="rect">
            <a:avLst/>
          </a:prstGeom>
        </p:spPr>
      </p:pic>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CAEE597-2516-401A-B92E-B061731F7B6A}"/>
              </a:ext>
            </a:extLst>
          </p:cNvPr>
          <p:cNvSpPr txBox="1"/>
          <p:nvPr/>
        </p:nvSpPr>
        <p:spPr>
          <a:xfrm>
            <a:off x="2767613" y="957689"/>
            <a:ext cx="3600666" cy="461665"/>
          </a:xfrm>
          <a:prstGeom prst="rect">
            <a:avLst/>
          </a:prstGeom>
          <a:noFill/>
        </p:spPr>
        <p:txBody>
          <a:bodyPr wrap="none" rtlCol="0">
            <a:spAutoFit/>
          </a:bodyPr>
          <a:lstStyle/>
          <a:p>
            <a:r>
              <a:rPr lang="fr-FR" sz="2400" b="1" dirty="0">
                <a:solidFill>
                  <a:srgbClr val="FF0000"/>
                </a:solidFill>
              </a:rPr>
              <a:t>Implications en ingénierie</a:t>
            </a:r>
          </a:p>
        </p:txBody>
      </p:sp>
      <p:sp>
        <p:nvSpPr>
          <p:cNvPr id="2" name="ZoneTexte 1">
            <a:extLst>
              <a:ext uri="{FF2B5EF4-FFF2-40B4-BE49-F238E27FC236}">
                <a16:creationId xmlns:a16="http://schemas.microsoft.com/office/drawing/2014/main" id="{0F4D23AC-F54C-4BEE-9DF6-1F1E4D5B8407}"/>
              </a:ext>
            </a:extLst>
          </p:cNvPr>
          <p:cNvSpPr txBox="1"/>
          <p:nvPr/>
        </p:nvSpPr>
        <p:spPr>
          <a:xfrm>
            <a:off x="2578511" y="1563616"/>
            <a:ext cx="4151714" cy="369332"/>
          </a:xfrm>
          <a:prstGeom prst="rect">
            <a:avLst/>
          </a:prstGeom>
          <a:noFill/>
        </p:spPr>
        <p:txBody>
          <a:bodyPr wrap="none" rtlCol="0">
            <a:spAutoFit/>
          </a:bodyPr>
          <a:lstStyle/>
          <a:p>
            <a:r>
              <a:rPr lang="fr-FR" b="1" dirty="0">
                <a:solidFill>
                  <a:schemeClr val="bg1"/>
                </a:solidFill>
              </a:rPr>
              <a:t>Exemple de minéralisation dans une faille</a:t>
            </a:r>
          </a:p>
        </p:txBody>
      </p:sp>
      <p:sp>
        <p:nvSpPr>
          <p:cNvPr id="16" name="ZoneTexte 15">
            <a:extLst>
              <a:ext uri="{FF2B5EF4-FFF2-40B4-BE49-F238E27FC236}">
                <a16:creationId xmlns:a16="http://schemas.microsoft.com/office/drawing/2014/main" id="{101C9085-79E9-4EDF-A3C9-DCA9F645B744}"/>
              </a:ext>
            </a:extLst>
          </p:cNvPr>
          <p:cNvSpPr txBox="1"/>
          <p:nvPr/>
        </p:nvSpPr>
        <p:spPr>
          <a:xfrm>
            <a:off x="5759394" y="6228422"/>
            <a:ext cx="2264466" cy="369332"/>
          </a:xfrm>
          <a:prstGeom prst="rect">
            <a:avLst/>
          </a:prstGeom>
          <a:noFill/>
        </p:spPr>
        <p:txBody>
          <a:bodyPr wrap="none" rtlCol="0">
            <a:spAutoFit/>
          </a:bodyPr>
          <a:lstStyle/>
          <a:p>
            <a:r>
              <a:rPr lang="fr-FR" dirty="0">
                <a:solidFill>
                  <a:schemeClr val="bg1"/>
                </a:solidFill>
              </a:rPr>
              <a:t>NB: échelle = marteau</a:t>
            </a:r>
          </a:p>
        </p:txBody>
      </p:sp>
      <p:sp>
        <p:nvSpPr>
          <p:cNvPr id="3" name="Forme libre : forme 2">
            <a:extLst>
              <a:ext uri="{FF2B5EF4-FFF2-40B4-BE49-F238E27FC236}">
                <a16:creationId xmlns:a16="http://schemas.microsoft.com/office/drawing/2014/main" id="{5E6FD25B-D9F4-49C7-8AFD-5A0FE4782D0A}"/>
              </a:ext>
            </a:extLst>
          </p:cNvPr>
          <p:cNvSpPr/>
          <p:nvPr/>
        </p:nvSpPr>
        <p:spPr>
          <a:xfrm>
            <a:off x="-68580" y="3268980"/>
            <a:ext cx="9250953" cy="1752600"/>
          </a:xfrm>
          <a:custGeom>
            <a:avLst/>
            <a:gdLst>
              <a:gd name="connsiteX0" fmla="*/ 45720 w 9250953"/>
              <a:gd name="connsiteY0" fmla="*/ 1752600 h 1752600"/>
              <a:gd name="connsiteX1" fmla="*/ 45720 w 9250953"/>
              <a:gd name="connsiteY1" fmla="*/ 1752600 h 1752600"/>
              <a:gd name="connsiteX2" fmla="*/ 365760 w 9250953"/>
              <a:gd name="connsiteY2" fmla="*/ 1744980 h 1752600"/>
              <a:gd name="connsiteX3" fmla="*/ 403860 w 9250953"/>
              <a:gd name="connsiteY3" fmla="*/ 1737360 h 1752600"/>
              <a:gd name="connsiteX4" fmla="*/ 533400 w 9250953"/>
              <a:gd name="connsiteY4" fmla="*/ 1729740 h 1752600"/>
              <a:gd name="connsiteX5" fmla="*/ 586740 w 9250953"/>
              <a:gd name="connsiteY5" fmla="*/ 1714500 h 1752600"/>
              <a:gd name="connsiteX6" fmla="*/ 617220 w 9250953"/>
              <a:gd name="connsiteY6" fmla="*/ 1699260 h 1752600"/>
              <a:gd name="connsiteX7" fmla="*/ 640080 w 9250953"/>
              <a:gd name="connsiteY7" fmla="*/ 1691640 h 1752600"/>
              <a:gd name="connsiteX8" fmla="*/ 670560 w 9250953"/>
              <a:gd name="connsiteY8" fmla="*/ 1676400 h 1752600"/>
              <a:gd name="connsiteX9" fmla="*/ 701040 w 9250953"/>
              <a:gd name="connsiteY9" fmla="*/ 1668780 h 1752600"/>
              <a:gd name="connsiteX10" fmla="*/ 746760 w 9250953"/>
              <a:gd name="connsiteY10" fmla="*/ 1653540 h 1752600"/>
              <a:gd name="connsiteX11" fmla="*/ 792480 w 9250953"/>
              <a:gd name="connsiteY11" fmla="*/ 1638300 h 1752600"/>
              <a:gd name="connsiteX12" fmla="*/ 861060 w 9250953"/>
              <a:gd name="connsiteY12" fmla="*/ 1615440 h 1752600"/>
              <a:gd name="connsiteX13" fmla="*/ 883920 w 9250953"/>
              <a:gd name="connsiteY13" fmla="*/ 1607820 h 1752600"/>
              <a:gd name="connsiteX14" fmla="*/ 1005840 w 9250953"/>
              <a:gd name="connsiteY14" fmla="*/ 1592580 h 1752600"/>
              <a:gd name="connsiteX15" fmla="*/ 1264920 w 9250953"/>
              <a:gd name="connsiteY15" fmla="*/ 1600200 h 1752600"/>
              <a:gd name="connsiteX16" fmla="*/ 1371600 w 9250953"/>
              <a:gd name="connsiteY16" fmla="*/ 1630680 h 1752600"/>
              <a:gd name="connsiteX17" fmla="*/ 1409700 w 9250953"/>
              <a:gd name="connsiteY17" fmla="*/ 1638300 h 1752600"/>
              <a:gd name="connsiteX18" fmla="*/ 1531620 w 9250953"/>
              <a:gd name="connsiteY18" fmla="*/ 1661160 h 1752600"/>
              <a:gd name="connsiteX19" fmla="*/ 1600200 w 9250953"/>
              <a:gd name="connsiteY19" fmla="*/ 1684020 h 1752600"/>
              <a:gd name="connsiteX20" fmla="*/ 1623060 w 9250953"/>
              <a:gd name="connsiteY20" fmla="*/ 1691640 h 1752600"/>
              <a:gd name="connsiteX21" fmla="*/ 1851660 w 9250953"/>
              <a:gd name="connsiteY21" fmla="*/ 1684020 h 1752600"/>
              <a:gd name="connsiteX22" fmla="*/ 1882140 w 9250953"/>
              <a:gd name="connsiteY22" fmla="*/ 1676400 h 1752600"/>
              <a:gd name="connsiteX23" fmla="*/ 1927860 w 9250953"/>
              <a:gd name="connsiteY23" fmla="*/ 1653540 h 1752600"/>
              <a:gd name="connsiteX24" fmla="*/ 1973580 w 9250953"/>
              <a:gd name="connsiteY24" fmla="*/ 1615440 h 1752600"/>
              <a:gd name="connsiteX25" fmla="*/ 2004060 w 9250953"/>
              <a:gd name="connsiteY25" fmla="*/ 1592580 h 1752600"/>
              <a:gd name="connsiteX26" fmla="*/ 2026920 w 9250953"/>
              <a:gd name="connsiteY26" fmla="*/ 1584960 h 1752600"/>
              <a:gd name="connsiteX27" fmla="*/ 2049780 w 9250953"/>
              <a:gd name="connsiteY27" fmla="*/ 1562100 h 1752600"/>
              <a:gd name="connsiteX28" fmla="*/ 2087880 w 9250953"/>
              <a:gd name="connsiteY28" fmla="*/ 1554480 h 1752600"/>
              <a:gd name="connsiteX29" fmla="*/ 2118360 w 9250953"/>
              <a:gd name="connsiteY29" fmla="*/ 1546860 h 1752600"/>
              <a:gd name="connsiteX30" fmla="*/ 2148840 w 9250953"/>
              <a:gd name="connsiteY30" fmla="*/ 1531620 h 1752600"/>
              <a:gd name="connsiteX31" fmla="*/ 2217420 w 9250953"/>
              <a:gd name="connsiteY31" fmla="*/ 1508760 h 1752600"/>
              <a:gd name="connsiteX32" fmla="*/ 2240280 w 9250953"/>
              <a:gd name="connsiteY32" fmla="*/ 1493520 h 1752600"/>
              <a:gd name="connsiteX33" fmla="*/ 2278380 w 9250953"/>
              <a:gd name="connsiteY33" fmla="*/ 1485900 h 1752600"/>
              <a:gd name="connsiteX34" fmla="*/ 2331720 w 9250953"/>
              <a:gd name="connsiteY34" fmla="*/ 1470660 h 1752600"/>
              <a:gd name="connsiteX35" fmla="*/ 2468880 w 9250953"/>
              <a:gd name="connsiteY35" fmla="*/ 1485900 h 1752600"/>
              <a:gd name="connsiteX36" fmla="*/ 2506980 w 9250953"/>
              <a:gd name="connsiteY36" fmla="*/ 1501140 h 1752600"/>
              <a:gd name="connsiteX37" fmla="*/ 2529840 w 9250953"/>
              <a:gd name="connsiteY37" fmla="*/ 1508760 h 1752600"/>
              <a:gd name="connsiteX38" fmla="*/ 2552700 w 9250953"/>
              <a:gd name="connsiteY38" fmla="*/ 1524000 h 1752600"/>
              <a:gd name="connsiteX39" fmla="*/ 2621280 w 9250953"/>
              <a:gd name="connsiteY39" fmla="*/ 1546860 h 1752600"/>
              <a:gd name="connsiteX40" fmla="*/ 2659380 w 9250953"/>
              <a:gd name="connsiteY40" fmla="*/ 1562100 h 1752600"/>
              <a:gd name="connsiteX41" fmla="*/ 2697480 w 9250953"/>
              <a:gd name="connsiteY41" fmla="*/ 1569720 h 1752600"/>
              <a:gd name="connsiteX42" fmla="*/ 2720340 w 9250953"/>
              <a:gd name="connsiteY42" fmla="*/ 1577340 h 1752600"/>
              <a:gd name="connsiteX43" fmla="*/ 2750820 w 9250953"/>
              <a:gd name="connsiteY43" fmla="*/ 1584960 h 1752600"/>
              <a:gd name="connsiteX44" fmla="*/ 2773680 w 9250953"/>
              <a:gd name="connsiteY44" fmla="*/ 1592580 h 1752600"/>
              <a:gd name="connsiteX45" fmla="*/ 2895600 w 9250953"/>
              <a:gd name="connsiteY45" fmla="*/ 1607820 h 1752600"/>
              <a:gd name="connsiteX46" fmla="*/ 2941320 w 9250953"/>
              <a:gd name="connsiteY46" fmla="*/ 1615440 h 1752600"/>
              <a:gd name="connsiteX47" fmla="*/ 2964180 w 9250953"/>
              <a:gd name="connsiteY47" fmla="*/ 1623060 h 1752600"/>
              <a:gd name="connsiteX48" fmla="*/ 3055620 w 9250953"/>
              <a:gd name="connsiteY48" fmla="*/ 1630680 h 1752600"/>
              <a:gd name="connsiteX49" fmla="*/ 3154680 w 9250953"/>
              <a:gd name="connsiteY49" fmla="*/ 1645920 h 1752600"/>
              <a:gd name="connsiteX50" fmla="*/ 3177540 w 9250953"/>
              <a:gd name="connsiteY50" fmla="*/ 1653540 h 1752600"/>
              <a:gd name="connsiteX51" fmla="*/ 3261360 w 9250953"/>
              <a:gd name="connsiteY51" fmla="*/ 1661160 h 1752600"/>
              <a:gd name="connsiteX52" fmla="*/ 3314700 w 9250953"/>
              <a:gd name="connsiteY52" fmla="*/ 1668780 h 1752600"/>
              <a:gd name="connsiteX53" fmla="*/ 3360420 w 9250953"/>
              <a:gd name="connsiteY53" fmla="*/ 1684020 h 1752600"/>
              <a:gd name="connsiteX54" fmla="*/ 3497580 w 9250953"/>
              <a:gd name="connsiteY54" fmla="*/ 1676400 h 1752600"/>
              <a:gd name="connsiteX55" fmla="*/ 3528060 w 9250953"/>
              <a:gd name="connsiteY55" fmla="*/ 1668780 h 1752600"/>
              <a:gd name="connsiteX56" fmla="*/ 3581400 w 9250953"/>
              <a:gd name="connsiteY56" fmla="*/ 1661160 h 1752600"/>
              <a:gd name="connsiteX57" fmla="*/ 3611880 w 9250953"/>
              <a:gd name="connsiteY57" fmla="*/ 1645920 h 1752600"/>
              <a:gd name="connsiteX58" fmla="*/ 3642360 w 9250953"/>
              <a:gd name="connsiteY58" fmla="*/ 1638300 h 1752600"/>
              <a:gd name="connsiteX59" fmla="*/ 3665220 w 9250953"/>
              <a:gd name="connsiteY59" fmla="*/ 1623060 h 1752600"/>
              <a:gd name="connsiteX60" fmla="*/ 3710940 w 9250953"/>
              <a:gd name="connsiteY60" fmla="*/ 1607820 h 1752600"/>
              <a:gd name="connsiteX61" fmla="*/ 3733800 w 9250953"/>
              <a:gd name="connsiteY61" fmla="*/ 1577340 h 1752600"/>
              <a:gd name="connsiteX62" fmla="*/ 3756660 w 9250953"/>
              <a:gd name="connsiteY62" fmla="*/ 1554480 h 1752600"/>
              <a:gd name="connsiteX63" fmla="*/ 3764280 w 9250953"/>
              <a:gd name="connsiteY63" fmla="*/ 1531620 h 1752600"/>
              <a:gd name="connsiteX64" fmla="*/ 3825240 w 9250953"/>
              <a:gd name="connsiteY64" fmla="*/ 1463040 h 1752600"/>
              <a:gd name="connsiteX65" fmla="*/ 3848100 w 9250953"/>
              <a:gd name="connsiteY65" fmla="*/ 1447800 h 1752600"/>
              <a:gd name="connsiteX66" fmla="*/ 3878580 w 9250953"/>
              <a:gd name="connsiteY66" fmla="*/ 1440180 h 1752600"/>
              <a:gd name="connsiteX67" fmla="*/ 3901440 w 9250953"/>
              <a:gd name="connsiteY67" fmla="*/ 1432560 h 1752600"/>
              <a:gd name="connsiteX68" fmla="*/ 3931920 w 9250953"/>
              <a:gd name="connsiteY68" fmla="*/ 1417320 h 1752600"/>
              <a:gd name="connsiteX69" fmla="*/ 3962400 w 9250953"/>
              <a:gd name="connsiteY69" fmla="*/ 1409700 h 1752600"/>
              <a:gd name="connsiteX70" fmla="*/ 4015740 w 9250953"/>
              <a:gd name="connsiteY70" fmla="*/ 1394460 h 1752600"/>
              <a:gd name="connsiteX71" fmla="*/ 4053840 w 9250953"/>
              <a:gd name="connsiteY71" fmla="*/ 1356360 h 1752600"/>
              <a:gd name="connsiteX72" fmla="*/ 4076700 w 9250953"/>
              <a:gd name="connsiteY72" fmla="*/ 1333500 h 1752600"/>
              <a:gd name="connsiteX73" fmla="*/ 4091940 w 9250953"/>
              <a:gd name="connsiteY73" fmla="*/ 1303020 h 1752600"/>
              <a:gd name="connsiteX74" fmla="*/ 4114800 w 9250953"/>
              <a:gd name="connsiteY74" fmla="*/ 1264920 h 1752600"/>
              <a:gd name="connsiteX75" fmla="*/ 4130040 w 9250953"/>
              <a:gd name="connsiteY75" fmla="*/ 1242060 h 1752600"/>
              <a:gd name="connsiteX76" fmla="*/ 4145280 w 9250953"/>
              <a:gd name="connsiteY76" fmla="*/ 1196340 h 1752600"/>
              <a:gd name="connsiteX77" fmla="*/ 4191000 w 9250953"/>
              <a:gd name="connsiteY77" fmla="*/ 1150620 h 1752600"/>
              <a:gd name="connsiteX78" fmla="*/ 4267200 w 9250953"/>
              <a:gd name="connsiteY78" fmla="*/ 1089660 h 1752600"/>
              <a:gd name="connsiteX79" fmla="*/ 4297680 w 9250953"/>
              <a:gd name="connsiteY79" fmla="*/ 1082040 h 1752600"/>
              <a:gd name="connsiteX80" fmla="*/ 4800600 w 9250953"/>
              <a:gd name="connsiteY80" fmla="*/ 1097280 h 1752600"/>
              <a:gd name="connsiteX81" fmla="*/ 4914900 w 9250953"/>
              <a:gd name="connsiteY81" fmla="*/ 1104900 h 1752600"/>
              <a:gd name="connsiteX82" fmla="*/ 5128260 w 9250953"/>
              <a:gd name="connsiteY82" fmla="*/ 1127760 h 1752600"/>
              <a:gd name="connsiteX83" fmla="*/ 5158740 w 9250953"/>
              <a:gd name="connsiteY83" fmla="*/ 1135380 h 1752600"/>
              <a:gd name="connsiteX84" fmla="*/ 5318760 w 9250953"/>
              <a:gd name="connsiteY84" fmla="*/ 1150620 h 1752600"/>
              <a:gd name="connsiteX85" fmla="*/ 5448300 w 9250953"/>
              <a:gd name="connsiteY85" fmla="*/ 1143000 h 1752600"/>
              <a:gd name="connsiteX86" fmla="*/ 5509260 w 9250953"/>
              <a:gd name="connsiteY86" fmla="*/ 1127760 h 1752600"/>
              <a:gd name="connsiteX87" fmla="*/ 5577840 w 9250953"/>
              <a:gd name="connsiteY87" fmla="*/ 1104900 h 1752600"/>
              <a:gd name="connsiteX88" fmla="*/ 5600700 w 9250953"/>
              <a:gd name="connsiteY88" fmla="*/ 1089660 h 1752600"/>
              <a:gd name="connsiteX89" fmla="*/ 5638800 w 9250953"/>
              <a:gd name="connsiteY89" fmla="*/ 1082040 h 1752600"/>
              <a:gd name="connsiteX90" fmla="*/ 6088380 w 9250953"/>
              <a:gd name="connsiteY90" fmla="*/ 1082040 h 1752600"/>
              <a:gd name="connsiteX91" fmla="*/ 6156960 w 9250953"/>
              <a:gd name="connsiteY91" fmla="*/ 1066800 h 1752600"/>
              <a:gd name="connsiteX92" fmla="*/ 6210300 w 9250953"/>
              <a:gd name="connsiteY92" fmla="*/ 1059180 h 1752600"/>
              <a:gd name="connsiteX93" fmla="*/ 6576060 w 9250953"/>
              <a:gd name="connsiteY93" fmla="*/ 1051560 h 1752600"/>
              <a:gd name="connsiteX94" fmla="*/ 6606540 w 9250953"/>
              <a:gd name="connsiteY94" fmla="*/ 1043940 h 1752600"/>
              <a:gd name="connsiteX95" fmla="*/ 6629400 w 9250953"/>
              <a:gd name="connsiteY95" fmla="*/ 1036320 h 1752600"/>
              <a:gd name="connsiteX96" fmla="*/ 6667500 w 9250953"/>
              <a:gd name="connsiteY96" fmla="*/ 1028700 h 1752600"/>
              <a:gd name="connsiteX97" fmla="*/ 6720840 w 9250953"/>
              <a:gd name="connsiteY97" fmla="*/ 1013460 h 1752600"/>
              <a:gd name="connsiteX98" fmla="*/ 6781800 w 9250953"/>
              <a:gd name="connsiteY98" fmla="*/ 1005840 h 1752600"/>
              <a:gd name="connsiteX99" fmla="*/ 6812280 w 9250953"/>
              <a:gd name="connsiteY99" fmla="*/ 998220 h 1752600"/>
              <a:gd name="connsiteX100" fmla="*/ 6926580 w 9250953"/>
              <a:gd name="connsiteY100" fmla="*/ 975360 h 1752600"/>
              <a:gd name="connsiteX101" fmla="*/ 6972300 w 9250953"/>
              <a:gd name="connsiteY101" fmla="*/ 960120 h 1752600"/>
              <a:gd name="connsiteX102" fmla="*/ 6995160 w 9250953"/>
              <a:gd name="connsiteY102" fmla="*/ 944880 h 1752600"/>
              <a:gd name="connsiteX103" fmla="*/ 7033260 w 9250953"/>
              <a:gd name="connsiteY103" fmla="*/ 937260 h 1752600"/>
              <a:gd name="connsiteX104" fmla="*/ 7078980 w 9250953"/>
              <a:gd name="connsiteY104" fmla="*/ 922020 h 1752600"/>
              <a:gd name="connsiteX105" fmla="*/ 7345680 w 9250953"/>
              <a:gd name="connsiteY105" fmla="*/ 914400 h 1752600"/>
              <a:gd name="connsiteX106" fmla="*/ 7399020 w 9250953"/>
              <a:gd name="connsiteY106" fmla="*/ 891540 h 1752600"/>
              <a:gd name="connsiteX107" fmla="*/ 7444740 w 9250953"/>
              <a:gd name="connsiteY107" fmla="*/ 876300 h 1752600"/>
              <a:gd name="connsiteX108" fmla="*/ 7513320 w 9250953"/>
              <a:gd name="connsiteY108" fmla="*/ 845820 h 1752600"/>
              <a:gd name="connsiteX109" fmla="*/ 7574280 w 9250953"/>
              <a:gd name="connsiteY109" fmla="*/ 830580 h 1752600"/>
              <a:gd name="connsiteX110" fmla="*/ 7597140 w 9250953"/>
              <a:gd name="connsiteY110" fmla="*/ 822960 h 1752600"/>
              <a:gd name="connsiteX111" fmla="*/ 7772400 w 9250953"/>
              <a:gd name="connsiteY111" fmla="*/ 830580 h 1752600"/>
              <a:gd name="connsiteX112" fmla="*/ 8191500 w 9250953"/>
              <a:gd name="connsiteY112" fmla="*/ 838200 h 1752600"/>
              <a:gd name="connsiteX113" fmla="*/ 8229600 w 9250953"/>
              <a:gd name="connsiteY113" fmla="*/ 853440 h 1752600"/>
              <a:gd name="connsiteX114" fmla="*/ 8290560 w 9250953"/>
              <a:gd name="connsiteY114" fmla="*/ 868680 h 1752600"/>
              <a:gd name="connsiteX115" fmla="*/ 8343900 w 9250953"/>
              <a:gd name="connsiteY115" fmla="*/ 891540 h 1752600"/>
              <a:gd name="connsiteX116" fmla="*/ 8481060 w 9250953"/>
              <a:gd name="connsiteY116" fmla="*/ 899160 h 1752600"/>
              <a:gd name="connsiteX117" fmla="*/ 8625840 w 9250953"/>
              <a:gd name="connsiteY117" fmla="*/ 914400 h 1752600"/>
              <a:gd name="connsiteX118" fmla="*/ 8732520 w 9250953"/>
              <a:gd name="connsiteY118" fmla="*/ 922020 h 1752600"/>
              <a:gd name="connsiteX119" fmla="*/ 8816340 w 9250953"/>
              <a:gd name="connsiteY119" fmla="*/ 929640 h 1752600"/>
              <a:gd name="connsiteX120" fmla="*/ 8862060 w 9250953"/>
              <a:gd name="connsiteY120" fmla="*/ 944880 h 1752600"/>
              <a:gd name="connsiteX121" fmla="*/ 9098280 w 9250953"/>
              <a:gd name="connsiteY121" fmla="*/ 944880 h 1752600"/>
              <a:gd name="connsiteX122" fmla="*/ 9227820 w 9250953"/>
              <a:gd name="connsiteY122" fmla="*/ 914400 h 1752600"/>
              <a:gd name="connsiteX123" fmla="*/ 9250680 w 9250953"/>
              <a:gd name="connsiteY123" fmla="*/ 906780 h 1752600"/>
              <a:gd name="connsiteX124" fmla="*/ 9227820 w 9250953"/>
              <a:gd name="connsiteY124" fmla="*/ 815340 h 1752600"/>
              <a:gd name="connsiteX125" fmla="*/ 9220200 w 9250953"/>
              <a:gd name="connsiteY125" fmla="*/ 792480 h 1752600"/>
              <a:gd name="connsiteX126" fmla="*/ 9227820 w 9250953"/>
              <a:gd name="connsiteY126" fmla="*/ 594360 h 1752600"/>
              <a:gd name="connsiteX127" fmla="*/ 9250680 w 9250953"/>
              <a:gd name="connsiteY127" fmla="*/ 533400 h 1752600"/>
              <a:gd name="connsiteX128" fmla="*/ 9235440 w 9250953"/>
              <a:gd name="connsiteY128" fmla="*/ 30480 h 1752600"/>
              <a:gd name="connsiteX129" fmla="*/ 9037320 w 9250953"/>
              <a:gd name="connsiteY129" fmla="*/ 68580 h 1752600"/>
              <a:gd name="connsiteX130" fmla="*/ 8968740 w 9250953"/>
              <a:gd name="connsiteY130" fmla="*/ 91440 h 1752600"/>
              <a:gd name="connsiteX131" fmla="*/ 8884920 w 9250953"/>
              <a:gd name="connsiteY131" fmla="*/ 106680 h 1752600"/>
              <a:gd name="connsiteX132" fmla="*/ 8823960 w 9250953"/>
              <a:gd name="connsiteY132" fmla="*/ 114300 h 1752600"/>
              <a:gd name="connsiteX133" fmla="*/ 8747760 w 9250953"/>
              <a:gd name="connsiteY133" fmla="*/ 129540 h 1752600"/>
              <a:gd name="connsiteX134" fmla="*/ 8587740 w 9250953"/>
              <a:gd name="connsiteY134" fmla="*/ 152400 h 1752600"/>
              <a:gd name="connsiteX135" fmla="*/ 8526780 w 9250953"/>
              <a:gd name="connsiteY135" fmla="*/ 175260 h 1752600"/>
              <a:gd name="connsiteX136" fmla="*/ 8503920 w 9250953"/>
              <a:gd name="connsiteY136" fmla="*/ 190500 h 1752600"/>
              <a:gd name="connsiteX137" fmla="*/ 8374380 w 9250953"/>
              <a:gd name="connsiteY137" fmla="*/ 228600 h 1752600"/>
              <a:gd name="connsiteX138" fmla="*/ 8313420 w 9250953"/>
              <a:gd name="connsiteY138" fmla="*/ 243840 h 1752600"/>
              <a:gd name="connsiteX139" fmla="*/ 8221980 w 9250953"/>
              <a:gd name="connsiteY139" fmla="*/ 281940 h 1752600"/>
              <a:gd name="connsiteX140" fmla="*/ 8145780 w 9250953"/>
              <a:gd name="connsiteY140" fmla="*/ 320040 h 1752600"/>
              <a:gd name="connsiteX141" fmla="*/ 8077200 w 9250953"/>
              <a:gd name="connsiteY141" fmla="*/ 358140 h 1752600"/>
              <a:gd name="connsiteX142" fmla="*/ 8046720 w 9250953"/>
              <a:gd name="connsiteY142" fmla="*/ 381000 h 1752600"/>
              <a:gd name="connsiteX143" fmla="*/ 7962900 w 9250953"/>
              <a:gd name="connsiteY143" fmla="*/ 381000 h 1752600"/>
              <a:gd name="connsiteX144" fmla="*/ 7955280 w 9250953"/>
              <a:gd name="connsiteY144" fmla="*/ 358140 h 1752600"/>
              <a:gd name="connsiteX145" fmla="*/ 7947660 w 9250953"/>
              <a:gd name="connsiteY145" fmla="*/ 327660 h 1752600"/>
              <a:gd name="connsiteX146" fmla="*/ 7909560 w 9250953"/>
              <a:gd name="connsiteY146" fmla="*/ 342900 h 1752600"/>
              <a:gd name="connsiteX147" fmla="*/ 7871460 w 9250953"/>
              <a:gd name="connsiteY147" fmla="*/ 365760 h 1752600"/>
              <a:gd name="connsiteX148" fmla="*/ 7848600 w 9250953"/>
              <a:gd name="connsiteY148" fmla="*/ 373380 h 1752600"/>
              <a:gd name="connsiteX149" fmla="*/ 7818120 w 9250953"/>
              <a:gd name="connsiteY149" fmla="*/ 388620 h 1752600"/>
              <a:gd name="connsiteX150" fmla="*/ 7612380 w 9250953"/>
              <a:gd name="connsiteY150" fmla="*/ 373380 h 1752600"/>
              <a:gd name="connsiteX151" fmla="*/ 7589520 w 9250953"/>
              <a:gd name="connsiteY151" fmla="*/ 358140 h 1752600"/>
              <a:gd name="connsiteX152" fmla="*/ 7559040 w 9250953"/>
              <a:gd name="connsiteY152" fmla="*/ 350520 h 1752600"/>
              <a:gd name="connsiteX153" fmla="*/ 7490460 w 9250953"/>
              <a:gd name="connsiteY153" fmla="*/ 312420 h 1752600"/>
              <a:gd name="connsiteX154" fmla="*/ 7467600 w 9250953"/>
              <a:gd name="connsiteY154" fmla="*/ 289560 h 1752600"/>
              <a:gd name="connsiteX155" fmla="*/ 7444740 w 9250953"/>
              <a:gd name="connsiteY155" fmla="*/ 274320 h 1752600"/>
              <a:gd name="connsiteX156" fmla="*/ 7383780 w 9250953"/>
              <a:gd name="connsiteY156" fmla="*/ 243840 h 1752600"/>
              <a:gd name="connsiteX157" fmla="*/ 7299960 w 9250953"/>
              <a:gd name="connsiteY157" fmla="*/ 220980 h 1752600"/>
              <a:gd name="connsiteX158" fmla="*/ 7269480 w 9250953"/>
              <a:gd name="connsiteY158" fmla="*/ 175260 h 1752600"/>
              <a:gd name="connsiteX159" fmla="*/ 7193280 w 9250953"/>
              <a:gd name="connsiteY159" fmla="*/ 182880 h 1752600"/>
              <a:gd name="connsiteX160" fmla="*/ 7147560 w 9250953"/>
              <a:gd name="connsiteY160" fmla="*/ 198120 h 1752600"/>
              <a:gd name="connsiteX161" fmla="*/ 7117080 w 9250953"/>
              <a:gd name="connsiteY161" fmla="*/ 220980 h 1752600"/>
              <a:gd name="connsiteX162" fmla="*/ 7056120 w 9250953"/>
              <a:gd name="connsiteY162" fmla="*/ 289560 h 1752600"/>
              <a:gd name="connsiteX163" fmla="*/ 7033260 w 9250953"/>
              <a:gd name="connsiteY163" fmla="*/ 297180 h 1752600"/>
              <a:gd name="connsiteX164" fmla="*/ 6903720 w 9250953"/>
              <a:gd name="connsiteY164" fmla="*/ 289560 h 1752600"/>
              <a:gd name="connsiteX165" fmla="*/ 6873240 w 9250953"/>
              <a:gd name="connsiteY165" fmla="*/ 281940 h 1752600"/>
              <a:gd name="connsiteX166" fmla="*/ 6766560 w 9250953"/>
              <a:gd name="connsiteY166" fmla="*/ 243840 h 1752600"/>
              <a:gd name="connsiteX167" fmla="*/ 6705600 w 9250953"/>
              <a:gd name="connsiteY167" fmla="*/ 236220 h 1752600"/>
              <a:gd name="connsiteX168" fmla="*/ 6522720 w 9250953"/>
              <a:gd name="connsiteY168" fmla="*/ 266700 h 1752600"/>
              <a:gd name="connsiteX169" fmla="*/ 6484620 w 9250953"/>
              <a:gd name="connsiteY169" fmla="*/ 274320 h 1752600"/>
              <a:gd name="connsiteX170" fmla="*/ 6438900 w 9250953"/>
              <a:gd name="connsiteY170" fmla="*/ 289560 h 1752600"/>
              <a:gd name="connsiteX171" fmla="*/ 6149340 w 9250953"/>
              <a:gd name="connsiteY171" fmla="*/ 274320 h 1752600"/>
              <a:gd name="connsiteX172" fmla="*/ 6111240 w 9250953"/>
              <a:gd name="connsiteY172" fmla="*/ 259080 h 1752600"/>
              <a:gd name="connsiteX173" fmla="*/ 6019800 w 9250953"/>
              <a:gd name="connsiteY173" fmla="*/ 243840 h 1752600"/>
              <a:gd name="connsiteX174" fmla="*/ 5928360 w 9250953"/>
              <a:gd name="connsiteY174" fmla="*/ 198120 h 1752600"/>
              <a:gd name="connsiteX175" fmla="*/ 5882640 w 9250953"/>
              <a:gd name="connsiteY175" fmla="*/ 182880 h 1752600"/>
              <a:gd name="connsiteX176" fmla="*/ 5859780 w 9250953"/>
              <a:gd name="connsiteY176" fmla="*/ 160020 h 1752600"/>
              <a:gd name="connsiteX177" fmla="*/ 5730240 w 9250953"/>
              <a:gd name="connsiteY177" fmla="*/ 91440 h 1752600"/>
              <a:gd name="connsiteX178" fmla="*/ 5676900 w 9250953"/>
              <a:gd name="connsiteY178" fmla="*/ 45720 h 1752600"/>
              <a:gd name="connsiteX179" fmla="*/ 5615940 w 9250953"/>
              <a:gd name="connsiteY179" fmla="*/ 7620 h 1752600"/>
              <a:gd name="connsiteX180" fmla="*/ 5585460 w 9250953"/>
              <a:gd name="connsiteY180" fmla="*/ 0 h 1752600"/>
              <a:gd name="connsiteX181" fmla="*/ 5120640 w 9250953"/>
              <a:gd name="connsiteY181" fmla="*/ 7620 h 1752600"/>
              <a:gd name="connsiteX182" fmla="*/ 5097780 w 9250953"/>
              <a:gd name="connsiteY182" fmla="*/ 15240 h 1752600"/>
              <a:gd name="connsiteX183" fmla="*/ 4975860 w 9250953"/>
              <a:gd name="connsiteY183" fmla="*/ 60960 h 1752600"/>
              <a:gd name="connsiteX184" fmla="*/ 4914900 w 9250953"/>
              <a:gd name="connsiteY184" fmla="*/ 83820 h 1752600"/>
              <a:gd name="connsiteX185" fmla="*/ 4838700 w 9250953"/>
              <a:gd name="connsiteY185" fmla="*/ 114300 h 1752600"/>
              <a:gd name="connsiteX186" fmla="*/ 4808220 w 9250953"/>
              <a:gd name="connsiteY186" fmla="*/ 121920 h 1752600"/>
              <a:gd name="connsiteX187" fmla="*/ 4785360 w 9250953"/>
              <a:gd name="connsiteY187" fmla="*/ 129540 h 1752600"/>
              <a:gd name="connsiteX188" fmla="*/ 4732020 w 9250953"/>
              <a:gd name="connsiteY188" fmla="*/ 144780 h 1752600"/>
              <a:gd name="connsiteX189" fmla="*/ 4686300 w 9250953"/>
              <a:gd name="connsiteY189" fmla="*/ 167640 h 1752600"/>
              <a:gd name="connsiteX190" fmla="*/ 4663440 w 9250953"/>
              <a:gd name="connsiteY190" fmla="*/ 175260 h 1752600"/>
              <a:gd name="connsiteX191" fmla="*/ 4602480 w 9250953"/>
              <a:gd name="connsiteY191" fmla="*/ 198120 h 1752600"/>
              <a:gd name="connsiteX192" fmla="*/ 4556760 w 9250953"/>
              <a:gd name="connsiteY192" fmla="*/ 220980 h 1752600"/>
              <a:gd name="connsiteX193" fmla="*/ 4526280 w 9250953"/>
              <a:gd name="connsiteY193" fmla="*/ 243840 h 1752600"/>
              <a:gd name="connsiteX194" fmla="*/ 4480560 w 9250953"/>
              <a:gd name="connsiteY194" fmla="*/ 266700 h 1752600"/>
              <a:gd name="connsiteX195" fmla="*/ 4411980 w 9250953"/>
              <a:gd name="connsiteY195" fmla="*/ 335280 h 1752600"/>
              <a:gd name="connsiteX196" fmla="*/ 4389120 w 9250953"/>
              <a:gd name="connsiteY196" fmla="*/ 358140 h 1752600"/>
              <a:gd name="connsiteX197" fmla="*/ 4343400 w 9250953"/>
              <a:gd name="connsiteY197" fmla="*/ 426720 h 1752600"/>
              <a:gd name="connsiteX198" fmla="*/ 4312920 w 9250953"/>
              <a:gd name="connsiteY198" fmla="*/ 457200 h 1752600"/>
              <a:gd name="connsiteX199" fmla="*/ 4290060 w 9250953"/>
              <a:gd name="connsiteY199" fmla="*/ 464820 h 1752600"/>
              <a:gd name="connsiteX200" fmla="*/ 4221480 w 9250953"/>
              <a:gd name="connsiteY200" fmla="*/ 502920 h 1752600"/>
              <a:gd name="connsiteX201" fmla="*/ 4076700 w 9250953"/>
              <a:gd name="connsiteY201" fmla="*/ 541020 h 1752600"/>
              <a:gd name="connsiteX202" fmla="*/ 3992880 w 9250953"/>
              <a:gd name="connsiteY202" fmla="*/ 563880 h 1752600"/>
              <a:gd name="connsiteX203" fmla="*/ 3962400 w 9250953"/>
              <a:gd name="connsiteY203" fmla="*/ 586740 h 1752600"/>
              <a:gd name="connsiteX204" fmla="*/ 3931920 w 9250953"/>
              <a:gd name="connsiteY204" fmla="*/ 594360 h 1752600"/>
              <a:gd name="connsiteX205" fmla="*/ 3870960 w 9250953"/>
              <a:gd name="connsiteY205" fmla="*/ 609600 h 1752600"/>
              <a:gd name="connsiteX206" fmla="*/ 3794760 w 9250953"/>
              <a:gd name="connsiteY206" fmla="*/ 601980 h 1752600"/>
              <a:gd name="connsiteX207" fmla="*/ 3756660 w 9250953"/>
              <a:gd name="connsiteY207" fmla="*/ 594360 h 1752600"/>
              <a:gd name="connsiteX208" fmla="*/ 3733800 w 9250953"/>
              <a:gd name="connsiteY208" fmla="*/ 571500 h 1752600"/>
              <a:gd name="connsiteX209" fmla="*/ 3703320 w 9250953"/>
              <a:gd name="connsiteY209" fmla="*/ 556260 h 1752600"/>
              <a:gd name="connsiteX210" fmla="*/ 3642360 w 9250953"/>
              <a:gd name="connsiteY210" fmla="*/ 510540 h 1752600"/>
              <a:gd name="connsiteX211" fmla="*/ 3619500 w 9250953"/>
              <a:gd name="connsiteY211" fmla="*/ 502920 h 1752600"/>
              <a:gd name="connsiteX212" fmla="*/ 3558540 w 9250953"/>
              <a:gd name="connsiteY212" fmla="*/ 480060 h 1752600"/>
              <a:gd name="connsiteX213" fmla="*/ 3261360 w 9250953"/>
              <a:gd name="connsiteY213" fmla="*/ 472440 h 1752600"/>
              <a:gd name="connsiteX214" fmla="*/ 3086100 w 9250953"/>
              <a:gd name="connsiteY214" fmla="*/ 480060 h 1752600"/>
              <a:gd name="connsiteX215" fmla="*/ 3025140 w 9250953"/>
              <a:gd name="connsiteY215" fmla="*/ 495300 h 1752600"/>
              <a:gd name="connsiteX216" fmla="*/ 2948940 w 9250953"/>
              <a:gd name="connsiteY216" fmla="*/ 563880 h 1752600"/>
              <a:gd name="connsiteX217" fmla="*/ 2926080 w 9250953"/>
              <a:gd name="connsiteY217" fmla="*/ 586740 h 1752600"/>
              <a:gd name="connsiteX218" fmla="*/ 2842260 w 9250953"/>
              <a:gd name="connsiteY218" fmla="*/ 632460 h 1752600"/>
              <a:gd name="connsiteX219" fmla="*/ 2484120 w 9250953"/>
              <a:gd name="connsiteY219" fmla="*/ 624840 h 1752600"/>
              <a:gd name="connsiteX220" fmla="*/ 2072640 w 9250953"/>
              <a:gd name="connsiteY220" fmla="*/ 617220 h 1752600"/>
              <a:gd name="connsiteX221" fmla="*/ 1981200 w 9250953"/>
              <a:gd name="connsiteY221" fmla="*/ 594360 h 1752600"/>
              <a:gd name="connsiteX222" fmla="*/ 1935480 w 9250953"/>
              <a:gd name="connsiteY222" fmla="*/ 586740 h 1752600"/>
              <a:gd name="connsiteX223" fmla="*/ 1912620 w 9250953"/>
              <a:gd name="connsiteY223" fmla="*/ 579120 h 1752600"/>
              <a:gd name="connsiteX224" fmla="*/ 1866900 w 9250953"/>
              <a:gd name="connsiteY224" fmla="*/ 548640 h 1752600"/>
              <a:gd name="connsiteX225" fmla="*/ 1844040 w 9250953"/>
              <a:gd name="connsiteY225" fmla="*/ 533400 h 1752600"/>
              <a:gd name="connsiteX226" fmla="*/ 1790700 w 9250953"/>
              <a:gd name="connsiteY226" fmla="*/ 510540 h 1752600"/>
              <a:gd name="connsiteX227" fmla="*/ 1539240 w 9250953"/>
              <a:gd name="connsiteY227" fmla="*/ 518160 h 1752600"/>
              <a:gd name="connsiteX228" fmla="*/ 1508760 w 9250953"/>
              <a:gd name="connsiteY228" fmla="*/ 533400 h 1752600"/>
              <a:gd name="connsiteX229" fmla="*/ 1485900 w 9250953"/>
              <a:gd name="connsiteY229" fmla="*/ 548640 h 1752600"/>
              <a:gd name="connsiteX230" fmla="*/ 1455420 w 9250953"/>
              <a:gd name="connsiteY230" fmla="*/ 563880 h 1752600"/>
              <a:gd name="connsiteX231" fmla="*/ 1417320 w 9250953"/>
              <a:gd name="connsiteY231" fmla="*/ 594360 h 1752600"/>
              <a:gd name="connsiteX232" fmla="*/ 1386840 w 9250953"/>
              <a:gd name="connsiteY232" fmla="*/ 601980 h 1752600"/>
              <a:gd name="connsiteX233" fmla="*/ 1257300 w 9250953"/>
              <a:gd name="connsiteY233" fmla="*/ 632460 h 1752600"/>
              <a:gd name="connsiteX234" fmla="*/ 1181100 w 9250953"/>
              <a:gd name="connsiteY234" fmla="*/ 655320 h 1752600"/>
              <a:gd name="connsiteX235" fmla="*/ 990600 w 9250953"/>
              <a:gd name="connsiteY235" fmla="*/ 640080 h 1752600"/>
              <a:gd name="connsiteX236" fmla="*/ 937260 w 9250953"/>
              <a:gd name="connsiteY236" fmla="*/ 632460 h 1752600"/>
              <a:gd name="connsiteX237" fmla="*/ 739140 w 9250953"/>
              <a:gd name="connsiteY237" fmla="*/ 655320 h 1752600"/>
              <a:gd name="connsiteX238" fmla="*/ 708660 w 9250953"/>
              <a:gd name="connsiteY238" fmla="*/ 670560 h 1752600"/>
              <a:gd name="connsiteX239" fmla="*/ 693420 w 9250953"/>
              <a:gd name="connsiteY239" fmla="*/ 693420 h 1752600"/>
              <a:gd name="connsiteX240" fmla="*/ 632460 w 9250953"/>
              <a:gd name="connsiteY240" fmla="*/ 754380 h 1752600"/>
              <a:gd name="connsiteX241" fmla="*/ 594360 w 9250953"/>
              <a:gd name="connsiteY241" fmla="*/ 800100 h 1752600"/>
              <a:gd name="connsiteX242" fmla="*/ 586740 w 9250953"/>
              <a:gd name="connsiteY242" fmla="*/ 822960 h 1752600"/>
              <a:gd name="connsiteX243" fmla="*/ 563880 w 9250953"/>
              <a:gd name="connsiteY243" fmla="*/ 845820 h 1752600"/>
              <a:gd name="connsiteX244" fmla="*/ 495300 w 9250953"/>
              <a:gd name="connsiteY244" fmla="*/ 883920 h 1752600"/>
              <a:gd name="connsiteX245" fmla="*/ 457200 w 9250953"/>
              <a:gd name="connsiteY245" fmla="*/ 891540 h 1752600"/>
              <a:gd name="connsiteX246" fmla="*/ 434340 w 9250953"/>
              <a:gd name="connsiteY246" fmla="*/ 906780 h 1752600"/>
              <a:gd name="connsiteX247" fmla="*/ 373380 w 9250953"/>
              <a:gd name="connsiteY247" fmla="*/ 922020 h 1752600"/>
              <a:gd name="connsiteX248" fmla="*/ 289560 w 9250953"/>
              <a:gd name="connsiteY248" fmla="*/ 937260 h 1752600"/>
              <a:gd name="connsiteX249" fmla="*/ 236220 w 9250953"/>
              <a:gd name="connsiteY249" fmla="*/ 960120 h 1752600"/>
              <a:gd name="connsiteX250" fmla="*/ 114300 w 9250953"/>
              <a:gd name="connsiteY250" fmla="*/ 1005840 h 1752600"/>
              <a:gd name="connsiteX251" fmla="*/ 83820 w 9250953"/>
              <a:gd name="connsiteY251" fmla="*/ 1028700 h 1752600"/>
              <a:gd name="connsiteX252" fmla="*/ 60960 w 9250953"/>
              <a:gd name="connsiteY252" fmla="*/ 1036320 h 1752600"/>
              <a:gd name="connsiteX253" fmla="*/ 0 w 9250953"/>
              <a:gd name="connsiteY253" fmla="*/ 1043940 h 1752600"/>
              <a:gd name="connsiteX254" fmla="*/ 45720 w 9250953"/>
              <a:gd name="connsiteY254" fmla="*/ 1752600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9250953" h="1752600">
                <a:moveTo>
                  <a:pt x="45720" y="1752600"/>
                </a:moveTo>
                <a:lnTo>
                  <a:pt x="45720" y="1752600"/>
                </a:lnTo>
                <a:lnTo>
                  <a:pt x="365760" y="1744980"/>
                </a:lnTo>
                <a:cubicBezTo>
                  <a:pt x="378700" y="1744429"/>
                  <a:pt x="390962" y="1738533"/>
                  <a:pt x="403860" y="1737360"/>
                </a:cubicBezTo>
                <a:cubicBezTo>
                  <a:pt x="446937" y="1733444"/>
                  <a:pt x="490220" y="1732280"/>
                  <a:pt x="533400" y="1729740"/>
                </a:cubicBezTo>
                <a:cubicBezTo>
                  <a:pt x="548867" y="1725873"/>
                  <a:pt x="571436" y="1721059"/>
                  <a:pt x="586740" y="1714500"/>
                </a:cubicBezTo>
                <a:cubicBezTo>
                  <a:pt x="597181" y="1710025"/>
                  <a:pt x="606779" y="1703735"/>
                  <a:pt x="617220" y="1699260"/>
                </a:cubicBezTo>
                <a:cubicBezTo>
                  <a:pt x="624603" y="1696096"/>
                  <a:pt x="632697" y="1694804"/>
                  <a:pt x="640080" y="1691640"/>
                </a:cubicBezTo>
                <a:cubicBezTo>
                  <a:pt x="650521" y="1687165"/>
                  <a:pt x="659924" y="1680388"/>
                  <a:pt x="670560" y="1676400"/>
                </a:cubicBezTo>
                <a:cubicBezTo>
                  <a:pt x="680366" y="1672723"/>
                  <a:pt x="691009" y="1671789"/>
                  <a:pt x="701040" y="1668780"/>
                </a:cubicBezTo>
                <a:cubicBezTo>
                  <a:pt x="716427" y="1664164"/>
                  <a:pt x="731520" y="1658620"/>
                  <a:pt x="746760" y="1653540"/>
                </a:cubicBezTo>
                <a:lnTo>
                  <a:pt x="792480" y="1638300"/>
                </a:lnTo>
                <a:lnTo>
                  <a:pt x="861060" y="1615440"/>
                </a:lnTo>
                <a:cubicBezTo>
                  <a:pt x="868680" y="1612900"/>
                  <a:pt x="875950" y="1608816"/>
                  <a:pt x="883920" y="1607820"/>
                </a:cubicBezTo>
                <a:lnTo>
                  <a:pt x="1005840" y="1592580"/>
                </a:lnTo>
                <a:cubicBezTo>
                  <a:pt x="1092200" y="1595120"/>
                  <a:pt x="1178742" y="1594044"/>
                  <a:pt x="1264920" y="1600200"/>
                </a:cubicBezTo>
                <a:cubicBezTo>
                  <a:pt x="1323840" y="1604409"/>
                  <a:pt x="1319527" y="1620265"/>
                  <a:pt x="1371600" y="1630680"/>
                </a:cubicBezTo>
                <a:cubicBezTo>
                  <a:pt x="1384300" y="1633220"/>
                  <a:pt x="1396946" y="1636049"/>
                  <a:pt x="1409700" y="1638300"/>
                </a:cubicBezTo>
                <a:cubicBezTo>
                  <a:pt x="1440646" y="1643761"/>
                  <a:pt x="1495166" y="1649943"/>
                  <a:pt x="1531620" y="1661160"/>
                </a:cubicBezTo>
                <a:cubicBezTo>
                  <a:pt x="1554651" y="1668246"/>
                  <a:pt x="1577340" y="1676400"/>
                  <a:pt x="1600200" y="1684020"/>
                </a:cubicBezTo>
                <a:lnTo>
                  <a:pt x="1623060" y="1691640"/>
                </a:lnTo>
                <a:cubicBezTo>
                  <a:pt x="1699260" y="1689100"/>
                  <a:pt x="1775549" y="1688497"/>
                  <a:pt x="1851660" y="1684020"/>
                </a:cubicBezTo>
                <a:cubicBezTo>
                  <a:pt x="1862115" y="1683405"/>
                  <a:pt x="1872514" y="1680525"/>
                  <a:pt x="1882140" y="1676400"/>
                </a:cubicBezTo>
                <a:cubicBezTo>
                  <a:pt x="1985541" y="1632085"/>
                  <a:pt x="1831534" y="1685649"/>
                  <a:pt x="1927860" y="1653540"/>
                </a:cubicBezTo>
                <a:cubicBezTo>
                  <a:pt x="1963437" y="1617963"/>
                  <a:pt x="1936449" y="1641962"/>
                  <a:pt x="1973580" y="1615440"/>
                </a:cubicBezTo>
                <a:cubicBezTo>
                  <a:pt x="1983914" y="1608058"/>
                  <a:pt x="1993033" y="1598881"/>
                  <a:pt x="2004060" y="1592580"/>
                </a:cubicBezTo>
                <a:cubicBezTo>
                  <a:pt x="2011034" y="1588595"/>
                  <a:pt x="2019300" y="1587500"/>
                  <a:pt x="2026920" y="1584960"/>
                </a:cubicBezTo>
                <a:cubicBezTo>
                  <a:pt x="2034540" y="1577340"/>
                  <a:pt x="2040141" y="1566919"/>
                  <a:pt x="2049780" y="1562100"/>
                </a:cubicBezTo>
                <a:cubicBezTo>
                  <a:pt x="2061364" y="1556308"/>
                  <a:pt x="2075237" y="1557290"/>
                  <a:pt x="2087880" y="1554480"/>
                </a:cubicBezTo>
                <a:cubicBezTo>
                  <a:pt x="2098103" y="1552208"/>
                  <a:pt x="2108554" y="1550537"/>
                  <a:pt x="2118360" y="1546860"/>
                </a:cubicBezTo>
                <a:cubicBezTo>
                  <a:pt x="2128996" y="1542872"/>
                  <a:pt x="2138204" y="1535608"/>
                  <a:pt x="2148840" y="1531620"/>
                </a:cubicBezTo>
                <a:cubicBezTo>
                  <a:pt x="2207047" y="1509792"/>
                  <a:pt x="2150714" y="1542113"/>
                  <a:pt x="2217420" y="1508760"/>
                </a:cubicBezTo>
                <a:cubicBezTo>
                  <a:pt x="2225611" y="1504664"/>
                  <a:pt x="2231705" y="1496736"/>
                  <a:pt x="2240280" y="1493520"/>
                </a:cubicBezTo>
                <a:cubicBezTo>
                  <a:pt x="2252407" y="1488972"/>
                  <a:pt x="2265737" y="1488710"/>
                  <a:pt x="2278380" y="1485900"/>
                </a:cubicBezTo>
                <a:cubicBezTo>
                  <a:pt x="2307084" y="1479521"/>
                  <a:pt x="2306263" y="1479146"/>
                  <a:pt x="2331720" y="1470660"/>
                </a:cubicBezTo>
                <a:cubicBezTo>
                  <a:pt x="2378370" y="1473992"/>
                  <a:pt x="2424517" y="1471112"/>
                  <a:pt x="2468880" y="1485900"/>
                </a:cubicBezTo>
                <a:cubicBezTo>
                  <a:pt x="2481856" y="1490225"/>
                  <a:pt x="2494173" y="1496337"/>
                  <a:pt x="2506980" y="1501140"/>
                </a:cubicBezTo>
                <a:cubicBezTo>
                  <a:pt x="2514501" y="1503960"/>
                  <a:pt x="2522656" y="1505168"/>
                  <a:pt x="2529840" y="1508760"/>
                </a:cubicBezTo>
                <a:cubicBezTo>
                  <a:pt x="2538031" y="1512856"/>
                  <a:pt x="2544246" y="1520478"/>
                  <a:pt x="2552700" y="1524000"/>
                </a:cubicBezTo>
                <a:cubicBezTo>
                  <a:pt x="2574943" y="1533268"/>
                  <a:pt x="2598907" y="1537911"/>
                  <a:pt x="2621280" y="1546860"/>
                </a:cubicBezTo>
                <a:cubicBezTo>
                  <a:pt x="2633980" y="1551940"/>
                  <a:pt x="2646279" y="1558170"/>
                  <a:pt x="2659380" y="1562100"/>
                </a:cubicBezTo>
                <a:cubicBezTo>
                  <a:pt x="2671785" y="1565822"/>
                  <a:pt x="2684915" y="1566579"/>
                  <a:pt x="2697480" y="1569720"/>
                </a:cubicBezTo>
                <a:cubicBezTo>
                  <a:pt x="2705272" y="1571668"/>
                  <a:pt x="2712617" y="1575133"/>
                  <a:pt x="2720340" y="1577340"/>
                </a:cubicBezTo>
                <a:cubicBezTo>
                  <a:pt x="2730410" y="1580217"/>
                  <a:pt x="2740750" y="1582083"/>
                  <a:pt x="2750820" y="1584960"/>
                </a:cubicBezTo>
                <a:cubicBezTo>
                  <a:pt x="2758543" y="1587167"/>
                  <a:pt x="2765804" y="1591005"/>
                  <a:pt x="2773680" y="1592580"/>
                </a:cubicBezTo>
                <a:cubicBezTo>
                  <a:pt x="2807050" y="1599254"/>
                  <a:pt x="2863903" y="1603594"/>
                  <a:pt x="2895600" y="1607820"/>
                </a:cubicBezTo>
                <a:cubicBezTo>
                  <a:pt x="2910915" y="1609862"/>
                  <a:pt x="2926238" y="1612088"/>
                  <a:pt x="2941320" y="1615440"/>
                </a:cubicBezTo>
                <a:cubicBezTo>
                  <a:pt x="2949161" y="1617182"/>
                  <a:pt x="2956218" y="1621998"/>
                  <a:pt x="2964180" y="1623060"/>
                </a:cubicBezTo>
                <a:cubicBezTo>
                  <a:pt x="2994497" y="1627102"/>
                  <a:pt x="3025202" y="1627478"/>
                  <a:pt x="3055620" y="1630680"/>
                </a:cubicBezTo>
                <a:cubicBezTo>
                  <a:pt x="3067166" y="1631895"/>
                  <a:pt x="3140354" y="1642736"/>
                  <a:pt x="3154680" y="1645920"/>
                </a:cubicBezTo>
                <a:cubicBezTo>
                  <a:pt x="3162521" y="1647662"/>
                  <a:pt x="3169589" y="1652404"/>
                  <a:pt x="3177540" y="1653540"/>
                </a:cubicBezTo>
                <a:cubicBezTo>
                  <a:pt x="3205313" y="1657508"/>
                  <a:pt x="3233476" y="1658062"/>
                  <a:pt x="3261360" y="1661160"/>
                </a:cubicBezTo>
                <a:cubicBezTo>
                  <a:pt x="3279211" y="1663143"/>
                  <a:pt x="3296920" y="1666240"/>
                  <a:pt x="3314700" y="1668780"/>
                </a:cubicBezTo>
                <a:cubicBezTo>
                  <a:pt x="3329940" y="1673860"/>
                  <a:pt x="3344370" y="1683351"/>
                  <a:pt x="3360420" y="1684020"/>
                </a:cubicBezTo>
                <a:cubicBezTo>
                  <a:pt x="3406171" y="1685926"/>
                  <a:pt x="3451978" y="1680546"/>
                  <a:pt x="3497580" y="1676400"/>
                </a:cubicBezTo>
                <a:cubicBezTo>
                  <a:pt x="3508010" y="1675452"/>
                  <a:pt x="3517756" y="1670653"/>
                  <a:pt x="3528060" y="1668780"/>
                </a:cubicBezTo>
                <a:cubicBezTo>
                  <a:pt x="3545731" y="1665567"/>
                  <a:pt x="3563620" y="1663700"/>
                  <a:pt x="3581400" y="1661160"/>
                </a:cubicBezTo>
                <a:cubicBezTo>
                  <a:pt x="3591560" y="1656080"/>
                  <a:pt x="3601244" y="1649908"/>
                  <a:pt x="3611880" y="1645920"/>
                </a:cubicBezTo>
                <a:cubicBezTo>
                  <a:pt x="3621686" y="1642243"/>
                  <a:pt x="3632734" y="1642425"/>
                  <a:pt x="3642360" y="1638300"/>
                </a:cubicBezTo>
                <a:cubicBezTo>
                  <a:pt x="3650778" y="1634692"/>
                  <a:pt x="3656851" y="1626779"/>
                  <a:pt x="3665220" y="1623060"/>
                </a:cubicBezTo>
                <a:cubicBezTo>
                  <a:pt x="3679900" y="1616536"/>
                  <a:pt x="3710940" y="1607820"/>
                  <a:pt x="3710940" y="1607820"/>
                </a:cubicBezTo>
                <a:cubicBezTo>
                  <a:pt x="3718560" y="1597660"/>
                  <a:pt x="3725535" y="1586983"/>
                  <a:pt x="3733800" y="1577340"/>
                </a:cubicBezTo>
                <a:cubicBezTo>
                  <a:pt x="3740813" y="1569158"/>
                  <a:pt x="3750682" y="1563446"/>
                  <a:pt x="3756660" y="1554480"/>
                </a:cubicBezTo>
                <a:cubicBezTo>
                  <a:pt x="3761115" y="1547797"/>
                  <a:pt x="3760688" y="1538804"/>
                  <a:pt x="3764280" y="1531620"/>
                </a:cubicBezTo>
                <a:cubicBezTo>
                  <a:pt x="3775732" y="1508715"/>
                  <a:pt x="3810094" y="1473138"/>
                  <a:pt x="3825240" y="1463040"/>
                </a:cubicBezTo>
                <a:cubicBezTo>
                  <a:pt x="3832860" y="1457960"/>
                  <a:pt x="3839682" y="1451408"/>
                  <a:pt x="3848100" y="1447800"/>
                </a:cubicBezTo>
                <a:cubicBezTo>
                  <a:pt x="3857726" y="1443675"/>
                  <a:pt x="3868510" y="1443057"/>
                  <a:pt x="3878580" y="1440180"/>
                </a:cubicBezTo>
                <a:cubicBezTo>
                  <a:pt x="3886303" y="1437973"/>
                  <a:pt x="3894057" y="1435724"/>
                  <a:pt x="3901440" y="1432560"/>
                </a:cubicBezTo>
                <a:cubicBezTo>
                  <a:pt x="3911881" y="1428085"/>
                  <a:pt x="3921284" y="1421308"/>
                  <a:pt x="3931920" y="1417320"/>
                </a:cubicBezTo>
                <a:cubicBezTo>
                  <a:pt x="3941726" y="1413643"/>
                  <a:pt x="3952330" y="1412577"/>
                  <a:pt x="3962400" y="1409700"/>
                </a:cubicBezTo>
                <a:cubicBezTo>
                  <a:pt x="4038922" y="1387836"/>
                  <a:pt x="3920455" y="1418281"/>
                  <a:pt x="4015740" y="1394460"/>
                </a:cubicBezTo>
                <a:cubicBezTo>
                  <a:pt x="4057650" y="1366520"/>
                  <a:pt x="4022090" y="1394460"/>
                  <a:pt x="4053840" y="1356360"/>
                </a:cubicBezTo>
                <a:cubicBezTo>
                  <a:pt x="4060739" y="1348081"/>
                  <a:pt x="4070436" y="1342269"/>
                  <a:pt x="4076700" y="1333500"/>
                </a:cubicBezTo>
                <a:cubicBezTo>
                  <a:pt x="4083302" y="1324257"/>
                  <a:pt x="4086423" y="1312950"/>
                  <a:pt x="4091940" y="1303020"/>
                </a:cubicBezTo>
                <a:cubicBezTo>
                  <a:pt x="4099133" y="1290073"/>
                  <a:pt x="4106950" y="1277479"/>
                  <a:pt x="4114800" y="1264920"/>
                </a:cubicBezTo>
                <a:cubicBezTo>
                  <a:pt x="4119654" y="1257154"/>
                  <a:pt x="4126321" y="1250429"/>
                  <a:pt x="4130040" y="1242060"/>
                </a:cubicBezTo>
                <a:cubicBezTo>
                  <a:pt x="4136564" y="1227380"/>
                  <a:pt x="4133921" y="1207699"/>
                  <a:pt x="4145280" y="1196340"/>
                </a:cubicBezTo>
                <a:lnTo>
                  <a:pt x="4191000" y="1150620"/>
                </a:lnTo>
                <a:cubicBezTo>
                  <a:pt x="4209296" y="1132324"/>
                  <a:pt x="4241567" y="1096068"/>
                  <a:pt x="4267200" y="1089660"/>
                </a:cubicBezTo>
                <a:lnTo>
                  <a:pt x="4297680" y="1082040"/>
                </a:lnTo>
                <a:lnTo>
                  <a:pt x="4800600" y="1097280"/>
                </a:lnTo>
                <a:cubicBezTo>
                  <a:pt x="4838745" y="1099014"/>
                  <a:pt x="4876800" y="1102360"/>
                  <a:pt x="4914900" y="1104900"/>
                </a:cubicBezTo>
                <a:cubicBezTo>
                  <a:pt x="5002463" y="1148681"/>
                  <a:pt x="4920542" y="1112923"/>
                  <a:pt x="5128260" y="1127760"/>
                </a:cubicBezTo>
                <a:cubicBezTo>
                  <a:pt x="5138706" y="1128506"/>
                  <a:pt x="5148342" y="1134132"/>
                  <a:pt x="5158740" y="1135380"/>
                </a:cubicBezTo>
                <a:cubicBezTo>
                  <a:pt x="5211940" y="1141764"/>
                  <a:pt x="5265420" y="1145540"/>
                  <a:pt x="5318760" y="1150620"/>
                </a:cubicBezTo>
                <a:cubicBezTo>
                  <a:pt x="5361940" y="1148080"/>
                  <a:pt x="5405353" y="1148154"/>
                  <a:pt x="5448300" y="1143000"/>
                </a:cubicBezTo>
                <a:cubicBezTo>
                  <a:pt x="5469096" y="1140504"/>
                  <a:pt x="5509260" y="1127760"/>
                  <a:pt x="5509260" y="1127760"/>
                </a:cubicBezTo>
                <a:cubicBezTo>
                  <a:pt x="5561203" y="1093131"/>
                  <a:pt x="5495710" y="1132277"/>
                  <a:pt x="5577840" y="1104900"/>
                </a:cubicBezTo>
                <a:cubicBezTo>
                  <a:pt x="5586528" y="1102004"/>
                  <a:pt x="5592125" y="1092876"/>
                  <a:pt x="5600700" y="1089660"/>
                </a:cubicBezTo>
                <a:cubicBezTo>
                  <a:pt x="5612827" y="1085112"/>
                  <a:pt x="5626100" y="1084580"/>
                  <a:pt x="5638800" y="1082040"/>
                </a:cubicBezTo>
                <a:cubicBezTo>
                  <a:pt x="5864108" y="1089308"/>
                  <a:pt x="5870399" y="1094862"/>
                  <a:pt x="6088380" y="1082040"/>
                </a:cubicBezTo>
                <a:cubicBezTo>
                  <a:pt x="6169203" y="1077286"/>
                  <a:pt x="6105313" y="1077129"/>
                  <a:pt x="6156960" y="1066800"/>
                </a:cubicBezTo>
                <a:cubicBezTo>
                  <a:pt x="6174572" y="1063278"/>
                  <a:pt x="6192351" y="1059833"/>
                  <a:pt x="6210300" y="1059180"/>
                </a:cubicBezTo>
                <a:cubicBezTo>
                  <a:pt x="6332166" y="1054749"/>
                  <a:pt x="6454140" y="1054100"/>
                  <a:pt x="6576060" y="1051560"/>
                </a:cubicBezTo>
                <a:cubicBezTo>
                  <a:pt x="6586220" y="1049020"/>
                  <a:pt x="6596470" y="1046817"/>
                  <a:pt x="6606540" y="1043940"/>
                </a:cubicBezTo>
                <a:cubicBezTo>
                  <a:pt x="6614263" y="1041733"/>
                  <a:pt x="6621608" y="1038268"/>
                  <a:pt x="6629400" y="1036320"/>
                </a:cubicBezTo>
                <a:cubicBezTo>
                  <a:pt x="6641965" y="1033179"/>
                  <a:pt x="6654935" y="1031841"/>
                  <a:pt x="6667500" y="1028700"/>
                </a:cubicBezTo>
                <a:cubicBezTo>
                  <a:pt x="6703737" y="1019641"/>
                  <a:pt x="6678080" y="1020587"/>
                  <a:pt x="6720840" y="1013460"/>
                </a:cubicBezTo>
                <a:cubicBezTo>
                  <a:pt x="6741040" y="1010093"/>
                  <a:pt x="6761600" y="1009207"/>
                  <a:pt x="6781800" y="1005840"/>
                </a:cubicBezTo>
                <a:cubicBezTo>
                  <a:pt x="6792130" y="1004118"/>
                  <a:pt x="6801976" y="1000093"/>
                  <a:pt x="6812280" y="998220"/>
                </a:cubicBezTo>
                <a:cubicBezTo>
                  <a:pt x="6868435" y="988010"/>
                  <a:pt x="6869094" y="994522"/>
                  <a:pt x="6926580" y="975360"/>
                </a:cubicBezTo>
                <a:cubicBezTo>
                  <a:pt x="6941820" y="970280"/>
                  <a:pt x="6958934" y="969031"/>
                  <a:pt x="6972300" y="960120"/>
                </a:cubicBezTo>
                <a:cubicBezTo>
                  <a:pt x="6979920" y="955040"/>
                  <a:pt x="6986585" y="948096"/>
                  <a:pt x="6995160" y="944880"/>
                </a:cubicBezTo>
                <a:cubicBezTo>
                  <a:pt x="7007287" y="940332"/>
                  <a:pt x="7020765" y="940668"/>
                  <a:pt x="7033260" y="937260"/>
                </a:cubicBezTo>
                <a:cubicBezTo>
                  <a:pt x="7048758" y="933033"/>
                  <a:pt x="7062922" y="922479"/>
                  <a:pt x="7078980" y="922020"/>
                </a:cubicBezTo>
                <a:lnTo>
                  <a:pt x="7345680" y="914400"/>
                </a:lnTo>
                <a:cubicBezTo>
                  <a:pt x="7419265" y="889872"/>
                  <a:pt x="7304859" y="929204"/>
                  <a:pt x="7399020" y="891540"/>
                </a:cubicBezTo>
                <a:cubicBezTo>
                  <a:pt x="7413935" y="885574"/>
                  <a:pt x="7430372" y="883484"/>
                  <a:pt x="7444740" y="876300"/>
                </a:cubicBezTo>
                <a:cubicBezTo>
                  <a:pt x="7479374" y="858983"/>
                  <a:pt x="7474403" y="860414"/>
                  <a:pt x="7513320" y="845820"/>
                </a:cubicBezTo>
                <a:cubicBezTo>
                  <a:pt x="7548157" y="832756"/>
                  <a:pt x="7528804" y="841949"/>
                  <a:pt x="7574280" y="830580"/>
                </a:cubicBezTo>
                <a:cubicBezTo>
                  <a:pt x="7582072" y="828632"/>
                  <a:pt x="7589520" y="825500"/>
                  <a:pt x="7597140" y="822960"/>
                </a:cubicBezTo>
                <a:lnTo>
                  <a:pt x="7772400" y="830580"/>
                </a:lnTo>
                <a:cubicBezTo>
                  <a:pt x="7912077" y="834161"/>
                  <a:pt x="8051951" y="831223"/>
                  <a:pt x="8191500" y="838200"/>
                </a:cubicBezTo>
                <a:cubicBezTo>
                  <a:pt x="8205161" y="838883"/>
                  <a:pt x="8216527" y="849417"/>
                  <a:pt x="8229600" y="853440"/>
                </a:cubicBezTo>
                <a:cubicBezTo>
                  <a:pt x="8249619" y="859600"/>
                  <a:pt x="8271826" y="859313"/>
                  <a:pt x="8290560" y="868680"/>
                </a:cubicBezTo>
                <a:cubicBezTo>
                  <a:pt x="8300242" y="873521"/>
                  <a:pt x="8330050" y="890221"/>
                  <a:pt x="8343900" y="891540"/>
                </a:cubicBezTo>
                <a:cubicBezTo>
                  <a:pt x="8389484" y="895881"/>
                  <a:pt x="8435419" y="895459"/>
                  <a:pt x="8481060" y="899160"/>
                </a:cubicBezTo>
                <a:cubicBezTo>
                  <a:pt x="8529428" y="903082"/>
                  <a:pt x="8577513" y="910007"/>
                  <a:pt x="8625840" y="914400"/>
                </a:cubicBezTo>
                <a:cubicBezTo>
                  <a:pt x="8661344" y="917628"/>
                  <a:pt x="8696983" y="919177"/>
                  <a:pt x="8732520" y="922020"/>
                </a:cubicBezTo>
                <a:cubicBezTo>
                  <a:pt x="8760486" y="924257"/>
                  <a:pt x="8788400" y="927100"/>
                  <a:pt x="8816340" y="929640"/>
                </a:cubicBezTo>
                <a:cubicBezTo>
                  <a:pt x="8831580" y="934720"/>
                  <a:pt x="8846120" y="942887"/>
                  <a:pt x="8862060" y="944880"/>
                </a:cubicBezTo>
                <a:cubicBezTo>
                  <a:pt x="8973743" y="958840"/>
                  <a:pt x="8995905" y="952755"/>
                  <a:pt x="9098280" y="944880"/>
                </a:cubicBezTo>
                <a:cubicBezTo>
                  <a:pt x="9156469" y="933242"/>
                  <a:pt x="9149816" y="935201"/>
                  <a:pt x="9227820" y="914400"/>
                </a:cubicBezTo>
                <a:cubicBezTo>
                  <a:pt x="9235581" y="912330"/>
                  <a:pt x="9243060" y="909320"/>
                  <a:pt x="9250680" y="906780"/>
                </a:cubicBezTo>
                <a:cubicBezTo>
                  <a:pt x="9240419" y="845214"/>
                  <a:pt x="9247946" y="875717"/>
                  <a:pt x="9227820" y="815340"/>
                </a:cubicBezTo>
                <a:lnTo>
                  <a:pt x="9220200" y="792480"/>
                </a:lnTo>
                <a:cubicBezTo>
                  <a:pt x="9222740" y="726440"/>
                  <a:pt x="9220098" y="659996"/>
                  <a:pt x="9227820" y="594360"/>
                </a:cubicBezTo>
                <a:cubicBezTo>
                  <a:pt x="9230356" y="572807"/>
                  <a:pt x="9250387" y="555100"/>
                  <a:pt x="9250680" y="533400"/>
                </a:cubicBezTo>
                <a:cubicBezTo>
                  <a:pt x="9252946" y="365698"/>
                  <a:pt x="9240520" y="198120"/>
                  <a:pt x="9235440" y="30480"/>
                </a:cubicBezTo>
                <a:cubicBezTo>
                  <a:pt x="9169400" y="43180"/>
                  <a:pt x="9101119" y="47314"/>
                  <a:pt x="9037320" y="68580"/>
                </a:cubicBezTo>
                <a:cubicBezTo>
                  <a:pt x="9014460" y="76200"/>
                  <a:pt x="8992448" y="87129"/>
                  <a:pt x="8968740" y="91440"/>
                </a:cubicBezTo>
                <a:cubicBezTo>
                  <a:pt x="8940800" y="96520"/>
                  <a:pt x="8912971" y="102251"/>
                  <a:pt x="8884920" y="106680"/>
                </a:cubicBezTo>
                <a:cubicBezTo>
                  <a:pt x="8864692" y="109874"/>
                  <a:pt x="8844160" y="110933"/>
                  <a:pt x="8823960" y="114300"/>
                </a:cubicBezTo>
                <a:cubicBezTo>
                  <a:pt x="8798409" y="118558"/>
                  <a:pt x="8773245" y="124906"/>
                  <a:pt x="8747760" y="129540"/>
                </a:cubicBezTo>
                <a:cubicBezTo>
                  <a:pt x="8658088" y="145844"/>
                  <a:pt x="8668828" y="143390"/>
                  <a:pt x="8587740" y="152400"/>
                </a:cubicBezTo>
                <a:cubicBezTo>
                  <a:pt x="8567420" y="160020"/>
                  <a:pt x="8546537" y="166280"/>
                  <a:pt x="8526780" y="175260"/>
                </a:cubicBezTo>
                <a:cubicBezTo>
                  <a:pt x="8518443" y="179050"/>
                  <a:pt x="8512564" y="187475"/>
                  <a:pt x="8503920" y="190500"/>
                </a:cubicBezTo>
                <a:cubicBezTo>
                  <a:pt x="8461438" y="205369"/>
                  <a:pt x="8417491" y="215667"/>
                  <a:pt x="8374380" y="228600"/>
                </a:cubicBezTo>
                <a:cubicBezTo>
                  <a:pt x="8327517" y="242659"/>
                  <a:pt x="8378287" y="230867"/>
                  <a:pt x="8313420" y="243840"/>
                </a:cubicBezTo>
                <a:cubicBezTo>
                  <a:pt x="8216686" y="292207"/>
                  <a:pt x="8383071" y="210344"/>
                  <a:pt x="8221980" y="281940"/>
                </a:cubicBezTo>
                <a:cubicBezTo>
                  <a:pt x="8196030" y="293474"/>
                  <a:pt x="8170531" y="306118"/>
                  <a:pt x="8145780" y="320040"/>
                </a:cubicBezTo>
                <a:cubicBezTo>
                  <a:pt x="8069557" y="362915"/>
                  <a:pt x="8127882" y="341246"/>
                  <a:pt x="8077200" y="358140"/>
                </a:cubicBezTo>
                <a:cubicBezTo>
                  <a:pt x="8067040" y="365760"/>
                  <a:pt x="8058325" y="375842"/>
                  <a:pt x="8046720" y="381000"/>
                </a:cubicBezTo>
                <a:cubicBezTo>
                  <a:pt x="8014770" y="395200"/>
                  <a:pt x="7995986" y="386514"/>
                  <a:pt x="7962900" y="381000"/>
                </a:cubicBezTo>
                <a:cubicBezTo>
                  <a:pt x="7960360" y="373380"/>
                  <a:pt x="7957487" y="365863"/>
                  <a:pt x="7955280" y="358140"/>
                </a:cubicBezTo>
                <a:cubicBezTo>
                  <a:pt x="7952403" y="348070"/>
                  <a:pt x="7957595" y="330972"/>
                  <a:pt x="7947660" y="327660"/>
                </a:cubicBezTo>
                <a:cubicBezTo>
                  <a:pt x="7934684" y="323335"/>
                  <a:pt x="7921794" y="336783"/>
                  <a:pt x="7909560" y="342900"/>
                </a:cubicBezTo>
                <a:cubicBezTo>
                  <a:pt x="7896313" y="349524"/>
                  <a:pt x="7884707" y="359136"/>
                  <a:pt x="7871460" y="365760"/>
                </a:cubicBezTo>
                <a:cubicBezTo>
                  <a:pt x="7864276" y="369352"/>
                  <a:pt x="7855983" y="370216"/>
                  <a:pt x="7848600" y="373380"/>
                </a:cubicBezTo>
                <a:cubicBezTo>
                  <a:pt x="7838159" y="377855"/>
                  <a:pt x="7828280" y="383540"/>
                  <a:pt x="7818120" y="388620"/>
                </a:cubicBezTo>
                <a:cubicBezTo>
                  <a:pt x="7749540" y="383540"/>
                  <a:pt x="7680545" y="382469"/>
                  <a:pt x="7612380" y="373380"/>
                </a:cubicBezTo>
                <a:cubicBezTo>
                  <a:pt x="7603302" y="372170"/>
                  <a:pt x="7597938" y="361748"/>
                  <a:pt x="7589520" y="358140"/>
                </a:cubicBezTo>
                <a:cubicBezTo>
                  <a:pt x="7579894" y="354015"/>
                  <a:pt x="7568764" y="354409"/>
                  <a:pt x="7559040" y="350520"/>
                </a:cubicBezTo>
                <a:cubicBezTo>
                  <a:pt x="7544073" y="344533"/>
                  <a:pt x="7506565" y="325841"/>
                  <a:pt x="7490460" y="312420"/>
                </a:cubicBezTo>
                <a:cubicBezTo>
                  <a:pt x="7482181" y="305521"/>
                  <a:pt x="7475879" y="296459"/>
                  <a:pt x="7467600" y="289560"/>
                </a:cubicBezTo>
                <a:cubicBezTo>
                  <a:pt x="7460565" y="283697"/>
                  <a:pt x="7452780" y="278705"/>
                  <a:pt x="7444740" y="274320"/>
                </a:cubicBezTo>
                <a:cubicBezTo>
                  <a:pt x="7424796" y="263441"/>
                  <a:pt x="7404662" y="252789"/>
                  <a:pt x="7383780" y="243840"/>
                </a:cubicBezTo>
                <a:cubicBezTo>
                  <a:pt x="7349943" y="229338"/>
                  <a:pt x="7334326" y="227853"/>
                  <a:pt x="7299960" y="220980"/>
                </a:cubicBezTo>
                <a:cubicBezTo>
                  <a:pt x="7289800" y="205740"/>
                  <a:pt x="7286729" y="181420"/>
                  <a:pt x="7269480" y="175260"/>
                </a:cubicBezTo>
                <a:cubicBezTo>
                  <a:pt x="7245440" y="166674"/>
                  <a:pt x="7218369" y="178176"/>
                  <a:pt x="7193280" y="182880"/>
                </a:cubicBezTo>
                <a:cubicBezTo>
                  <a:pt x="7177491" y="185840"/>
                  <a:pt x="7147560" y="198120"/>
                  <a:pt x="7147560" y="198120"/>
                </a:cubicBezTo>
                <a:cubicBezTo>
                  <a:pt x="7137400" y="205740"/>
                  <a:pt x="7126060" y="212000"/>
                  <a:pt x="7117080" y="220980"/>
                </a:cubicBezTo>
                <a:cubicBezTo>
                  <a:pt x="7071886" y="266174"/>
                  <a:pt x="7119545" y="241991"/>
                  <a:pt x="7056120" y="289560"/>
                </a:cubicBezTo>
                <a:cubicBezTo>
                  <a:pt x="7049694" y="294379"/>
                  <a:pt x="7040880" y="294640"/>
                  <a:pt x="7033260" y="297180"/>
                </a:cubicBezTo>
                <a:cubicBezTo>
                  <a:pt x="6990080" y="294640"/>
                  <a:pt x="6946780" y="293661"/>
                  <a:pt x="6903720" y="289560"/>
                </a:cubicBezTo>
                <a:cubicBezTo>
                  <a:pt x="6893294" y="288567"/>
                  <a:pt x="6883175" y="285252"/>
                  <a:pt x="6873240" y="281940"/>
                </a:cubicBezTo>
                <a:cubicBezTo>
                  <a:pt x="6837418" y="269999"/>
                  <a:pt x="6804028" y="248524"/>
                  <a:pt x="6766560" y="243840"/>
                </a:cubicBezTo>
                <a:lnTo>
                  <a:pt x="6705600" y="236220"/>
                </a:lnTo>
                <a:cubicBezTo>
                  <a:pt x="6644640" y="246380"/>
                  <a:pt x="6583321" y="254580"/>
                  <a:pt x="6522720" y="266700"/>
                </a:cubicBezTo>
                <a:cubicBezTo>
                  <a:pt x="6510020" y="269240"/>
                  <a:pt x="6497115" y="270912"/>
                  <a:pt x="6484620" y="274320"/>
                </a:cubicBezTo>
                <a:cubicBezTo>
                  <a:pt x="6469122" y="278547"/>
                  <a:pt x="6438900" y="289560"/>
                  <a:pt x="6438900" y="289560"/>
                </a:cubicBezTo>
                <a:cubicBezTo>
                  <a:pt x="6342380" y="284480"/>
                  <a:pt x="6245578" y="283272"/>
                  <a:pt x="6149340" y="274320"/>
                </a:cubicBezTo>
                <a:cubicBezTo>
                  <a:pt x="6135720" y="273053"/>
                  <a:pt x="6124555" y="262213"/>
                  <a:pt x="6111240" y="259080"/>
                </a:cubicBezTo>
                <a:cubicBezTo>
                  <a:pt x="6081161" y="252003"/>
                  <a:pt x="6050280" y="248920"/>
                  <a:pt x="6019800" y="243840"/>
                </a:cubicBezTo>
                <a:cubicBezTo>
                  <a:pt x="5989320" y="228600"/>
                  <a:pt x="5959501" y="211960"/>
                  <a:pt x="5928360" y="198120"/>
                </a:cubicBezTo>
                <a:cubicBezTo>
                  <a:pt x="5913680" y="191596"/>
                  <a:pt x="5896683" y="190682"/>
                  <a:pt x="5882640" y="182880"/>
                </a:cubicBezTo>
                <a:cubicBezTo>
                  <a:pt x="5873220" y="177647"/>
                  <a:pt x="5869021" y="165564"/>
                  <a:pt x="5859780" y="160020"/>
                </a:cubicBezTo>
                <a:cubicBezTo>
                  <a:pt x="5817885" y="134883"/>
                  <a:pt x="5764788" y="125988"/>
                  <a:pt x="5730240" y="91440"/>
                </a:cubicBezTo>
                <a:cubicBezTo>
                  <a:pt x="5706694" y="67894"/>
                  <a:pt x="5706226" y="65271"/>
                  <a:pt x="5676900" y="45720"/>
                </a:cubicBezTo>
                <a:cubicBezTo>
                  <a:pt x="5656962" y="32428"/>
                  <a:pt x="5639187" y="13432"/>
                  <a:pt x="5615940" y="7620"/>
                </a:cubicBezTo>
                <a:lnTo>
                  <a:pt x="5585460" y="0"/>
                </a:lnTo>
                <a:lnTo>
                  <a:pt x="5120640" y="7620"/>
                </a:lnTo>
                <a:cubicBezTo>
                  <a:pt x="5112612" y="7871"/>
                  <a:pt x="5105473" y="12932"/>
                  <a:pt x="5097780" y="15240"/>
                </a:cubicBezTo>
                <a:cubicBezTo>
                  <a:pt x="4992019" y="46968"/>
                  <a:pt x="5099714" y="9961"/>
                  <a:pt x="4975860" y="60960"/>
                </a:cubicBezTo>
                <a:cubicBezTo>
                  <a:pt x="4955793" y="69223"/>
                  <a:pt x="4934932" y="75473"/>
                  <a:pt x="4914900" y="83820"/>
                </a:cubicBezTo>
                <a:cubicBezTo>
                  <a:pt x="4849431" y="111099"/>
                  <a:pt x="4924358" y="88603"/>
                  <a:pt x="4838700" y="114300"/>
                </a:cubicBezTo>
                <a:cubicBezTo>
                  <a:pt x="4828669" y="117309"/>
                  <a:pt x="4818290" y="119043"/>
                  <a:pt x="4808220" y="121920"/>
                </a:cubicBezTo>
                <a:cubicBezTo>
                  <a:pt x="4800497" y="124127"/>
                  <a:pt x="4793053" y="127232"/>
                  <a:pt x="4785360" y="129540"/>
                </a:cubicBezTo>
                <a:cubicBezTo>
                  <a:pt x="4767648" y="134853"/>
                  <a:pt x="4749279" y="138142"/>
                  <a:pt x="4732020" y="144780"/>
                </a:cubicBezTo>
                <a:cubicBezTo>
                  <a:pt x="4716117" y="150897"/>
                  <a:pt x="4701870" y="160720"/>
                  <a:pt x="4686300" y="167640"/>
                </a:cubicBezTo>
                <a:cubicBezTo>
                  <a:pt x="4678960" y="170902"/>
                  <a:pt x="4670823" y="172096"/>
                  <a:pt x="4663440" y="175260"/>
                </a:cubicBezTo>
                <a:cubicBezTo>
                  <a:pt x="4607654" y="199168"/>
                  <a:pt x="4658675" y="184071"/>
                  <a:pt x="4602480" y="198120"/>
                </a:cubicBezTo>
                <a:cubicBezTo>
                  <a:pt x="4483011" y="277766"/>
                  <a:pt x="4667178" y="157884"/>
                  <a:pt x="4556760" y="220980"/>
                </a:cubicBezTo>
                <a:cubicBezTo>
                  <a:pt x="4545733" y="227281"/>
                  <a:pt x="4537170" y="237306"/>
                  <a:pt x="4526280" y="243840"/>
                </a:cubicBezTo>
                <a:cubicBezTo>
                  <a:pt x="4511669" y="252606"/>
                  <a:pt x="4493865" y="256056"/>
                  <a:pt x="4480560" y="266700"/>
                </a:cubicBezTo>
                <a:cubicBezTo>
                  <a:pt x="4455315" y="286896"/>
                  <a:pt x="4434840" y="312420"/>
                  <a:pt x="4411980" y="335280"/>
                </a:cubicBezTo>
                <a:cubicBezTo>
                  <a:pt x="4404360" y="342900"/>
                  <a:pt x="4394664" y="348899"/>
                  <a:pt x="4389120" y="358140"/>
                </a:cubicBezTo>
                <a:cubicBezTo>
                  <a:pt x="4373189" y="384692"/>
                  <a:pt x="4363602" y="403632"/>
                  <a:pt x="4343400" y="426720"/>
                </a:cubicBezTo>
                <a:cubicBezTo>
                  <a:pt x="4333938" y="437533"/>
                  <a:pt x="4324612" y="448849"/>
                  <a:pt x="4312920" y="457200"/>
                </a:cubicBezTo>
                <a:cubicBezTo>
                  <a:pt x="4306384" y="461869"/>
                  <a:pt x="4297244" y="461228"/>
                  <a:pt x="4290060" y="464820"/>
                </a:cubicBezTo>
                <a:cubicBezTo>
                  <a:pt x="4232616" y="493542"/>
                  <a:pt x="4313358" y="468466"/>
                  <a:pt x="4221480" y="502920"/>
                </a:cubicBezTo>
                <a:cubicBezTo>
                  <a:pt x="4147245" y="530758"/>
                  <a:pt x="4149624" y="521574"/>
                  <a:pt x="4076700" y="541020"/>
                </a:cubicBezTo>
                <a:cubicBezTo>
                  <a:pt x="3960686" y="571957"/>
                  <a:pt x="4093499" y="543756"/>
                  <a:pt x="3992880" y="563880"/>
                </a:cubicBezTo>
                <a:cubicBezTo>
                  <a:pt x="3982720" y="571500"/>
                  <a:pt x="3973759" y="581060"/>
                  <a:pt x="3962400" y="586740"/>
                </a:cubicBezTo>
                <a:cubicBezTo>
                  <a:pt x="3953033" y="591424"/>
                  <a:pt x="3941990" y="591483"/>
                  <a:pt x="3931920" y="594360"/>
                </a:cubicBezTo>
                <a:cubicBezTo>
                  <a:pt x="3877247" y="609981"/>
                  <a:pt x="3948421" y="594108"/>
                  <a:pt x="3870960" y="609600"/>
                </a:cubicBezTo>
                <a:cubicBezTo>
                  <a:pt x="3845560" y="607060"/>
                  <a:pt x="3820063" y="605354"/>
                  <a:pt x="3794760" y="601980"/>
                </a:cubicBezTo>
                <a:cubicBezTo>
                  <a:pt x="3781922" y="600268"/>
                  <a:pt x="3768244" y="600152"/>
                  <a:pt x="3756660" y="594360"/>
                </a:cubicBezTo>
                <a:cubicBezTo>
                  <a:pt x="3747021" y="589541"/>
                  <a:pt x="3742569" y="577764"/>
                  <a:pt x="3733800" y="571500"/>
                </a:cubicBezTo>
                <a:cubicBezTo>
                  <a:pt x="3724557" y="564898"/>
                  <a:pt x="3712771" y="562561"/>
                  <a:pt x="3703320" y="556260"/>
                </a:cubicBezTo>
                <a:cubicBezTo>
                  <a:pt x="3686497" y="545045"/>
                  <a:pt x="3662745" y="520732"/>
                  <a:pt x="3642360" y="510540"/>
                </a:cubicBezTo>
                <a:cubicBezTo>
                  <a:pt x="3635176" y="506948"/>
                  <a:pt x="3627049" y="505665"/>
                  <a:pt x="3619500" y="502920"/>
                </a:cubicBezTo>
                <a:cubicBezTo>
                  <a:pt x="3599105" y="495504"/>
                  <a:pt x="3580164" y="481900"/>
                  <a:pt x="3558540" y="480060"/>
                </a:cubicBezTo>
                <a:cubicBezTo>
                  <a:pt x="3459804" y="471657"/>
                  <a:pt x="3360420" y="474980"/>
                  <a:pt x="3261360" y="472440"/>
                </a:cubicBezTo>
                <a:cubicBezTo>
                  <a:pt x="3191180" y="449047"/>
                  <a:pt x="3239416" y="461662"/>
                  <a:pt x="3086100" y="480060"/>
                </a:cubicBezTo>
                <a:cubicBezTo>
                  <a:pt x="3057365" y="483508"/>
                  <a:pt x="3049594" y="487149"/>
                  <a:pt x="3025140" y="495300"/>
                </a:cubicBezTo>
                <a:cubicBezTo>
                  <a:pt x="2909699" y="610741"/>
                  <a:pt x="3032454" y="492297"/>
                  <a:pt x="2948940" y="563880"/>
                </a:cubicBezTo>
                <a:cubicBezTo>
                  <a:pt x="2940758" y="570893"/>
                  <a:pt x="2934795" y="580402"/>
                  <a:pt x="2926080" y="586740"/>
                </a:cubicBezTo>
                <a:cubicBezTo>
                  <a:pt x="2875903" y="623232"/>
                  <a:pt x="2881955" y="619228"/>
                  <a:pt x="2842260" y="632460"/>
                </a:cubicBezTo>
                <a:cubicBezTo>
                  <a:pt x="2722880" y="629920"/>
                  <a:pt x="2603527" y="624840"/>
                  <a:pt x="2484120" y="624840"/>
                </a:cubicBezTo>
                <a:cubicBezTo>
                  <a:pt x="2076783" y="624840"/>
                  <a:pt x="2442653" y="646821"/>
                  <a:pt x="2072640" y="617220"/>
                </a:cubicBezTo>
                <a:cubicBezTo>
                  <a:pt x="2042160" y="609600"/>
                  <a:pt x="2012191" y="599525"/>
                  <a:pt x="1981200" y="594360"/>
                </a:cubicBezTo>
                <a:cubicBezTo>
                  <a:pt x="1965960" y="591820"/>
                  <a:pt x="1950562" y="590092"/>
                  <a:pt x="1935480" y="586740"/>
                </a:cubicBezTo>
                <a:cubicBezTo>
                  <a:pt x="1927639" y="584998"/>
                  <a:pt x="1919641" y="583021"/>
                  <a:pt x="1912620" y="579120"/>
                </a:cubicBezTo>
                <a:cubicBezTo>
                  <a:pt x="1896609" y="570225"/>
                  <a:pt x="1882140" y="558800"/>
                  <a:pt x="1866900" y="548640"/>
                </a:cubicBezTo>
                <a:cubicBezTo>
                  <a:pt x="1859280" y="543560"/>
                  <a:pt x="1852231" y="537496"/>
                  <a:pt x="1844040" y="533400"/>
                </a:cubicBezTo>
                <a:cubicBezTo>
                  <a:pt x="1806376" y="514568"/>
                  <a:pt x="1824336" y="521752"/>
                  <a:pt x="1790700" y="510540"/>
                </a:cubicBezTo>
                <a:cubicBezTo>
                  <a:pt x="1706880" y="513080"/>
                  <a:pt x="1622824" y="511383"/>
                  <a:pt x="1539240" y="518160"/>
                </a:cubicBezTo>
                <a:cubicBezTo>
                  <a:pt x="1527918" y="519078"/>
                  <a:pt x="1518623" y="527764"/>
                  <a:pt x="1508760" y="533400"/>
                </a:cubicBezTo>
                <a:cubicBezTo>
                  <a:pt x="1500809" y="537944"/>
                  <a:pt x="1493851" y="544096"/>
                  <a:pt x="1485900" y="548640"/>
                </a:cubicBezTo>
                <a:cubicBezTo>
                  <a:pt x="1476037" y="554276"/>
                  <a:pt x="1464871" y="557579"/>
                  <a:pt x="1455420" y="563880"/>
                </a:cubicBezTo>
                <a:cubicBezTo>
                  <a:pt x="1441888" y="572902"/>
                  <a:pt x="1431537" y="586462"/>
                  <a:pt x="1417320" y="594360"/>
                </a:cubicBezTo>
                <a:cubicBezTo>
                  <a:pt x="1408165" y="599446"/>
                  <a:pt x="1396850" y="598900"/>
                  <a:pt x="1386840" y="601980"/>
                </a:cubicBezTo>
                <a:cubicBezTo>
                  <a:pt x="1286481" y="632860"/>
                  <a:pt x="1352668" y="620539"/>
                  <a:pt x="1257300" y="632460"/>
                </a:cubicBezTo>
                <a:cubicBezTo>
                  <a:pt x="1231900" y="640080"/>
                  <a:pt x="1207556" y="653495"/>
                  <a:pt x="1181100" y="655320"/>
                </a:cubicBezTo>
                <a:cubicBezTo>
                  <a:pt x="1091515" y="661498"/>
                  <a:pt x="1061410" y="650974"/>
                  <a:pt x="990600" y="640080"/>
                </a:cubicBezTo>
                <a:cubicBezTo>
                  <a:pt x="972848" y="637349"/>
                  <a:pt x="955040" y="635000"/>
                  <a:pt x="937260" y="632460"/>
                </a:cubicBezTo>
                <a:cubicBezTo>
                  <a:pt x="913755" y="634504"/>
                  <a:pt x="795749" y="631059"/>
                  <a:pt x="739140" y="655320"/>
                </a:cubicBezTo>
                <a:cubicBezTo>
                  <a:pt x="728699" y="659795"/>
                  <a:pt x="718820" y="665480"/>
                  <a:pt x="708660" y="670560"/>
                </a:cubicBezTo>
                <a:cubicBezTo>
                  <a:pt x="703580" y="678180"/>
                  <a:pt x="699580" y="686644"/>
                  <a:pt x="693420" y="693420"/>
                </a:cubicBezTo>
                <a:cubicBezTo>
                  <a:pt x="674090" y="714684"/>
                  <a:pt x="648400" y="730470"/>
                  <a:pt x="632460" y="754380"/>
                </a:cubicBezTo>
                <a:cubicBezTo>
                  <a:pt x="611242" y="786206"/>
                  <a:pt x="623696" y="770764"/>
                  <a:pt x="594360" y="800100"/>
                </a:cubicBezTo>
                <a:cubicBezTo>
                  <a:pt x="591820" y="807720"/>
                  <a:pt x="591195" y="816277"/>
                  <a:pt x="586740" y="822960"/>
                </a:cubicBezTo>
                <a:cubicBezTo>
                  <a:pt x="580762" y="831926"/>
                  <a:pt x="572386" y="839204"/>
                  <a:pt x="563880" y="845820"/>
                </a:cubicBezTo>
                <a:cubicBezTo>
                  <a:pt x="536996" y="866730"/>
                  <a:pt x="524345" y="876659"/>
                  <a:pt x="495300" y="883920"/>
                </a:cubicBezTo>
                <a:cubicBezTo>
                  <a:pt x="482735" y="887061"/>
                  <a:pt x="469900" y="889000"/>
                  <a:pt x="457200" y="891540"/>
                </a:cubicBezTo>
                <a:cubicBezTo>
                  <a:pt x="449580" y="896620"/>
                  <a:pt x="442531" y="902684"/>
                  <a:pt x="434340" y="906780"/>
                </a:cubicBezTo>
                <a:cubicBezTo>
                  <a:pt x="419233" y="914334"/>
                  <a:pt x="387043" y="919536"/>
                  <a:pt x="373380" y="922020"/>
                </a:cubicBezTo>
                <a:cubicBezTo>
                  <a:pt x="266139" y="941518"/>
                  <a:pt x="383673" y="918437"/>
                  <a:pt x="289560" y="937260"/>
                </a:cubicBezTo>
                <a:cubicBezTo>
                  <a:pt x="262467" y="950807"/>
                  <a:pt x="262382" y="952645"/>
                  <a:pt x="236220" y="960120"/>
                </a:cubicBezTo>
                <a:cubicBezTo>
                  <a:pt x="191920" y="972777"/>
                  <a:pt x="157979" y="973081"/>
                  <a:pt x="114300" y="1005840"/>
                </a:cubicBezTo>
                <a:cubicBezTo>
                  <a:pt x="104140" y="1013460"/>
                  <a:pt x="94847" y="1022399"/>
                  <a:pt x="83820" y="1028700"/>
                </a:cubicBezTo>
                <a:cubicBezTo>
                  <a:pt x="76846" y="1032685"/>
                  <a:pt x="68752" y="1034372"/>
                  <a:pt x="60960" y="1036320"/>
                </a:cubicBezTo>
                <a:cubicBezTo>
                  <a:pt x="24502" y="1045434"/>
                  <a:pt x="30449" y="1043940"/>
                  <a:pt x="0" y="1043940"/>
                </a:cubicBezTo>
                <a:lnTo>
                  <a:pt x="45720" y="1752600"/>
                </a:lnTo>
                <a:close/>
              </a:path>
            </a:pathLst>
          </a:custGeom>
          <a:solidFill>
            <a:srgbClr val="92D050">
              <a:alpha val="5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 forme 5">
            <a:extLst>
              <a:ext uri="{FF2B5EF4-FFF2-40B4-BE49-F238E27FC236}">
                <a16:creationId xmlns:a16="http://schemas.microsoft.com/office/drawing/2014/main" id="{088FFAD6-1316-4404-87B8-9760AA1645DE}"/>
              </a:ext>
            </a:extLst>
          </p:cNvPr>
          <p:cNvSpPr/>
          <p:nvPr/>
        </p:nvSpPr>
        <p:spPr>
          <a:xfrm>
            <a:off x="-45720" y="4107180"/>
            <a:ext cx="9189720" cy="1272540"/>
          </a:xfrm>
          <a:custGeom>
            <a:avLst/>
            <a:gdLst>
              <a:gd name="connsiteX0" fmla="*/ 0 w 9189720"/>
              <a:gd name="connsiteY0" fmla="*/ 914400 h 1272540"/>
              <a:gd name="connsiteX1" fmla="*/ 0 w 9189720"/>
              <a:gd name="connsiteY1" fmla="*/ 914400 h 1272540"/>
              <a:gd name="connsiteX2" fmla="*/ 7620 w 9189720"/>
              <a:gd name="connsiteY2" fmla="*/ 1082040 h 1272540"/>
              <a:gd name="connsiteX3" fmla="*/ 15240 w 9189720"/>
              <a:gd name="connsiteY3" fmla="*/ 1112520 h 1272540"/>
              <a:gd name="connsiteX4" fmla="*/ 30480 w 9189720"/>
              <a:gd name="connsiteY4" fmla="*/ 1196340 h 1272540"/>
              <a:gd name="connsiteX5" fmla="*/ 53340 w 9189720"/>
              <a:gd name="connsiteY5" fmla="*/ 1211580 h 1272540"/>
              <a:gd name="connsiteX6" fmla="*/ 259080 w 9189720"/>
              <a:gd name="connsiteY6" fmla="*/ 1196340 h 1272540"/>
              <a:gd name="connsiteX7" fmla="*/ 335280 w 9189720"/>
              <a:gd name="connsiteY7" fmla="*/ 1181100 h 1272540"/>
              <a:gd name="connsiteX8" fmla="*/ 358140 w 9189720"/>
              <a:gd name="connsiteY8" fmla="*/ 1173480 h 1272540"/>
              <a:gd name="connsiteX9" fmla="*/ 541020 w 9189720"/>
              <a:gd name="connsiteY9" fmla="*/ 1165860 h 1272540"/>
              <a:gd name="connsiteX10" fmla="*/ 632460 w 9189720"/>
              <a:gd name="connsiteY10" fmla="*/ 1158240 h 1272540"/>
              <a:gd name="connsiteX11" fmla="*/ 723900 w 9189720"/>
              <a:gd name="connsiteY11" fmla="*/ 1135380 h 1272540"/>
              <a:gd name="connsiteX12" fmla="*/ 876300 w 9189720"/>
              <a:gd name="connsiteY12" fmla="*/ 1143000 h 1272540"/>
              <a:gd name="connsiteX13" fmla="*/ 906780 w 9189720"/>
              <a:gd name="connsiteY13" fmla="*/ 1150620 h 1272540"/>
              <a:gd name="connsiteX14" fmla="*/ 944880 w 9189720"/>
              <a:gd name="connsiteY14" fmla="*/ 1158240 h 1272540"/>
              <a:gd name="connsiteX15" fmla="*/ 967740 w 9189720"/>
              <a:gd name="connsiteY15" fmla="*/ 1165860 h 1272540"/>
              <a:gd name="connsiteX16" fmla="*/ 1089660 w 9189720"/>
              <a:gd name="connsiteY16" fmla="*/ 1181100 h 1272540"/>
              <a:gd name="connsiteX17" fmla="*/ 1264920 w 9189720"/>
              <a:gd name="connsiteY17" fmla="*/ 1188720 h 1272540"/>
              <a:gd name="connsiteX18" fmla="*/ 1402080 w 9189720"/>
              <a:gd name="connsiteY18" fmla="*/ 1181100 h 1272540"/>
              <a:gd name="connsiteX19" fmla="*/ 1424940 w 9189720"/>
              <a:gd name="connsiteY19" fmla="*/ 1173480 h 1272540"/>
              <a:gd name="connsiteX20" fmla="*/ 1463040 w 9189720"/>
              <a:gd name="connsiteY20" fmla="*/ 1165860 h 1272540"/>
              <a:gd name="connsiteX21" fmla="*/ 1485900 w 9189720"/>
              <a:gd name="connsiteY21" fmla="*/ 1150620 h 1272540"/>
              <a:gd name="connsiteX22" fmla="*/ 1516380 w 9189720"/>
              <a:gd name="connsiteY22" fmla="*/ 1143000 h 1272540"/>
              <a:gd name="connsiteX23" fmla="*/ 1562100 w 9189720"/>
              <a:gd name="connsiteY23" fmla="*/ 1127760 h 1272540"/>
              <a:gd name="connsiteX24" fmla="*/ 1584960 w 9189720"/>
              <a:gd name="connsiteY24" fmla="*/ 1120140 h 1272540"/>
              <a:gd name="connsiteX25" fmla="*/ 1851660 w 9189720"/>
              <a:gd name="connsiteY25" fmla="*/ 1127760 h 1272540"/>
              <a:gd name="connsiteX26" fmla="*/ 1920240 w 9189720"/>
              <a:gd name="connsiteY26" fmla="*/ 1158240 h 1272540"/>
              <a:gd name="connsiteX27" fmla="*/ 1943100 w 9189720"/>
              <a:gd name="connsiteY27" fmla="*/ 1165860 h 1272540"/>
              <a:gd name="connsiteX28" fmla="*/ 1965960 w 9189720"/>
              <a:gd name="connsiteY28" fmla="*/ 1181100 h 1272540"/>
              <a:gd name="connsiteX29" fmla="*/ 2011680 w 9189720"/>
              <a:gd name="connsiteY29" fmla="*/ 1196340 h 1272540"/>
              <a:gd name="connsiteX30" fmla="*/ 2034540 w 9189720"/>
              <a:gd name="connsiteY30" fmla="*/ 1211580 h 1272540"/>
              <a:gd name="connsiteX31" fmla="*/ 2095500 w 9189720"/>
              <a:gd name="connsiteY31" fmla="*/ 1226820 h 1272540"/>
              <a:gd name="connsiteX32" fmla="*/ 2148840 w 9189720"/>
              <a:gd name="connsiteY32" fmla="*/ 1242060 h 1272540"/>
              <a:gd name="connsiteX33" fmla="*/ 2171700 w 9189720"/>
              <a:gd name="connsiteY33" fmla="*/ 1249680 h 1272540"/>
              <a:gd name="connsiteX34" fmla="*/ 2232660 w 9189720"/>
              <a:gd name="connsiteY34" fmla="*/ 1257300 h 1272540"/>
              <a:gd name="connsiteX35" fmla="*/ 2514600 w 9189720"/>
              <a:gd name="connsiteY35" fmla="*/ 1272540 h 1272540"/>
              <a:gd name="connsiteX36" fmla="*/ 2773680 w 9189720"/>
              <a:gd name="connsiteY36" fmla="*/ 1264920 h 1272540"/>
              <a:gd name="connsiteX37" fmla="*/ 2804160 w 9189720"/>
              <a:gd name="connsiteY37" fmla="*/ 1249680 h 1272540"/>
              <a:gd name="connsiteX38" fmla="*/ 2827020 w 9189720"/>
              <a:gd name="connsiteY38" fmla="*/ 1242060 h 1272540"/>
              <a:gd name="connsiteX39" fmla="*/ 2926080 w 9189720"/>
              <a:gd name="connsiteY39" fmla="*/ 1234440 h 1272540"/>
              <a:gd name="connsiteX40" fmla="*/ 3230880 w 9189720"/>
              <a:gd name="connsiteY40" fmla="*/ 1211580 h 1272540"/>
              <a:gd name="connsiteX41" fmla="*/ 3276600 w 9189720"/>
              <a:gd name="connsiteY41" fmla="*/ 1203960 h 1272540"/>
              <a:gd name="connsiteX42" fmla="*/ 3329940 w 9189720"/>
              <a:gd name="connsiteY42" fmla="*/ 1196340 h 1272540"/>
              <a:gd name="connsiteX43" fmla="*/ 3429000 w 9189720"/>
              <a:gd name="connsiteY43" fmla="*/ 1181100 h 1272540"/>
              <a:gd name="connsiteX44" fmla="*/ 3863340 w 9189720"/>
              <a:gd name="connsiteY44" fmla="*/ 1173480 h 1272540"/>
              <a:gd name="connsiteX45" fmla="*/ 3924300 w 9189720"/>
              <a:gd name="connsiteY45" fmla="*/ 1158240 h 1272540"/>
              <a:gd name="connsiteX46" fmla="*/ 4008120 w 9189720"/>
              <a:gd name="connsiteY46" fmla="*/ 1143000 h 1272540"/>
              <a:gd name="connsiteX47" fmla="*/ 4038600 w 9189720"/>
              <a:gd name="connsiteY47" fmla="*/ 1120140 h 1272540"/>
              <a:gd name="connsiteX48" fmla="*/ 4389120 w 9189720"/>
              <a:gd name="connsiteY48" fmla="*/ 1104900 h 1272540"/>
              <a:gd name="connsiteX49" fmla="*/ 4480560 w 9189720"/>
              <a:gd name="connsiteY49" fmla="*/ 1028700 h 1272540"/>
              <a:gd name="connsiteX50" fmla="*/ 4511040 w 9189720"/>
              <a:gd name="connsiteY50" fmla="*/ 1021080 h 1272540"/>
              <a:gd name="connsiteX51" fmla="*/ 4533900 w 9189720"/>
              <a:gd name="connsiteY51" fmla="*/ 1013460 h 1272540"/>
              <a:gd name="connsiteX52" fmla="*/ 4572000 w 9189720"/>
              <a:gd name="connsiteY52" fmla="*/ 1005840 h 1272540"/>
              <a:gd name="connsiteX53" fmla="*/ 4663440 w 9189720"/>
              <a:gd name="connsiteY53" fmla="*/ 990600 h 1272540"/>
              <a:gd name="connsiteX54" fmla="*/ 4724400 w 9189720"/>
              <a:gd name="connsiteY54" fmla="*/ 975360 h 1272540"/>
              <a:gd name="connsiteX55" fmla="*/ 5067300 w 9189720"/>
              <a:gd name="connsiteY55" fmla="*/ 960120 h 1272540"/>
              <a:gd name="connsiteX56" fmla="*/ 5090160 w 9189720"/>
              <a:gd name="connsiteY56" fmla="*/ 952500 h 1272540"/>
              <a:gd name="connsiteX57" fmla="*/ 5173980 w 9189720"/>
              <a:gd name="connsiteY57" fmla="*/ 937260 h 1272540"/>
              <a:gd name="connsiteX58" fmla="*/ 5295900 w 9189720"/>
              <a:gd name="connsiteY58" fmla="*/ 922020 h 1272540"/>
              <a:gd name="connsiteX59" fmla="*/ 5356860 w 9189720"/>
              <a:gd name="connsiteY59" fmla="*/ 906780 h 1272540"/>
              <a:gd name="connsiteX60" fmla="*/ 5387340 w 9189720"/>
              <a:gd name="connsiteY60" fmla="*/ 899160 h 1272540"/>
              <a:gd name="connsiteX61" fmla="*/ 5433060 w 9189720"/>
              <a:gd name="connsiteY61" fmla="*/ 883920 h 1272540"/>
              <a:gd name="connsiteX62" fmla="*/ 5455920 w 9189720"/>
              <a:gd name="connsiteY62" fmla="*/ 876300 h 1272540"/>
              <a:gd name="connsiteX63" fmla="*/ 5486400 w 9189720"/>
              <a:gd name="connsiteY63" fmla="*/ 868680 h 1272540"/>
              <a:gd name="connsiteX64" fmla="*/ 5600700 w 9189720"/>
              <a:gd name="connsiteY64" fmla="*/ 853440 h 1272540"/>
              <a:gd name="connsiteX65" fmla="*/ 5631180 w 9189720"/>
              <a:gd name="connsiteY65" fmla="*/ 845820 h 1272540"/>
              <a:gd name="connsiteX66" fmla="*/ 5669280 w 9189720"/>
              <a:gd name="connsiteY66" fmla="*/ 838200 h 1272540"/>
              <a:gd name="connsiteX67" fmla="*/ 5745480 w 9189720"/>
              <a:gd name="connsiteY67" fmla="*/ 815340 h 1272540"/>
              <a:gd name="connsiteX68" fmla="*/ 5844540 w 9189720"/>
              <a:gd name="connsiteY68" fmla="*/ 800100 h 1272540"/>
              <a:gd name="connsiteX69" fmla="*/ 5882640 w 9189720"/>
              <a:gd name="connsiteY69" fmla="*/ 792480 h 1272540"/>
              <a:gd name="connsiteX70" fmla="*/ 5928360 w 9189720"/>
              <a:gd name="connsiteY70" fmla="*/ 784860 h 1272540"/>
              <a:gd name="connsiteX71" fmla="*/ 5996940 w 9189720"/>
              <a:gd name="connsiteY71" fmla="*/ 769620 h 1272540"/>
              <a:gd name="connsiteX72" fmla="*/ 6019800 w 9189720"/>
              <a:gd name="connsiteY72" fmla="*/ 762000 h 1272540"/>
              <a:gd name="connsiteX73" fmla="*/ 6103620 w 9189720"/>
              <a:gd name="connsiteY73" fmla="*/ 754380 h 1272540"/>
              <a:gd name="connsiteX74" fmla="*/ 6149340 w 9189720"/>
              <a:gd name="connsiteY74" fmla="*/ 746760 h 1272540"/>
              <a:gd name="connsiteX75" fmla="*/ 6309360 w 9189720"/>
              <a:gd name="connsiteY75" fmla="*/ 739140 h 1272540"/>
              <a:gd name="connsiteX76" fmla="*/ 6370320 w 9189720"/>
              <a:gd name="connsiteY76" fmla="*/ 731520 h 1272540"/>
              <a:gd name="connsiteX77" fmla="*/ 6393180 w 9189720"/>
              <a:gd name="connsiteY77" fmla="*/ 723900 h 1272540"/>
              <a:gd name="connsiteX78" fmla="*/ 6423660 w 9189720"/>
              <a:gd name="connsiteY78" fmla="*/ 716280 h 1272540"/>
              <a:gd name="connsiteX79" fmla="*/ 6446520 w 9189720"/>
              <a:gd name="connsiteY79" fmla="*/ 708660 h 1272540"/>
              <a:gd name="connsiteX80" fmla="*/ 6507480 w 9189720"/>
              <a:gd name="connsiteY80" fmla="*/ 701040 h 1272540"/>
              <a:gd name="connsiteX81" fmla="*/ 7025640 w 9189720"/>
              <a:gd name="connsiteY81" fmla="*/ 685800 h 1272540"/>
              <a:gd name="connsiteX82" fmla="*/ 7139940 w 9189720"/>
              <a:gd name="connsiteY82" fmla="*/ 670560 h 1272540"/>
              <a:gd name="connsiteX83" fmla="*/ 7162800 w 9189720"/>
              <a:gd name="connsiteY83" fmla="*/ 662940 h 1272540"/>
              <a:gd name="connsiteX84" fmla="*/ 7200900 w 9189720"/>
              <a:gd name="connsiteY84" fmla="*/ 655320 h 1272540"/>
              <a:gd name="connsiteX85" fmla="*/ 7246620 w 9189720"/>
              <a:gd name="connsiteY85" fmla="*/ 640080 h 1272540"/>
              <a:gd name="connsiteX86" fmla="*/ 7353300 w 9189720"/>
              <a:gd name="connsiteY86" fmla="*/ 624840 h 1272540"/>
              <a:gd name="connsiteX87" fmla="*/ 7383780 w 9189720"/>
              <a:gd name="connsiteY87" fmla="*/ 617220 h 1272540"/>
              <a:gd name="connsiteX88" fmla="*/ 7452360 w 9189720"/>
              <a:gd name="connsiteY88" fmla="*/ 594360 h 1272540"/>
              <a:gd name="connsiteX89" fmla="*/ 7856220 w 9189720"/>
              <a:gd name="connsiteY89" fmla="*/ 586740 h 1272540"/>
              <a:gd name="connsiteX90" fmla="*/ 7894320 w 9189720"/>
              <a:gd name="connsiteY90" fmla="*/ 579120 h 1272540"/>
              <a:gd name="connsiteX91" fmla="*/ 7978140 w 9189720"/>
              <a:gd name="connsiteY91" fmla="*/ 563880 h 1272540"/>
              <a:gd name="connsiteX92" fmla="*/ 8031480 w 9189720"/>
              <a:gd name="connsiteY92" fmla="*/ 533400 h 1272540"/>
              <a:gd name="connsiteX93" fmla="*/ 8084820 w 9189720"/>
              <a:gd name="connsiteY93" fmla="*/ 525780 h 1272540"/>
              <a:gd name="connsiteX94" fmla="*/ 8442960 w 9189720"/>
              <a:gd name="connsiteY94" fmla="*/ 510540 h 1272540"/>
              <a:gd name="connsiteX95" fmla="*/ 8488680 w 9189720"/>
              <a:gd name="connsiteY95" fmla="*/ 502920 h 1272540"/>
              <a:gd name="connsiteX96" fmla="*/ 8542020 w 9189720"/>
              <a:gd name="connsiteY96" fmla="*/ 495300 h 1272540"/>
              <a:gd name="connsiteX97" fmla="*/ 8580120 w 9189720"/>
              <a:gd name="connsiteY97" fmla="*/ 487680 h 1272540"/>
              <a:gd name="connsiteX98" fmla="*/ 8663940 w 9189720"/>
              <a:gd name="connsiteY98" fmla="*/ 472440 h 1272540"/>
              <a:gd name="connsiteX99" fmla="*/ 8709660 w 9189720"/>
              <a:gd name="connsiteY99" fmla="*/ 457200 h 1272540"/>
              <a:gd name="connsiteX100" fmla="*/ 8763000 w 9189720"/>
              <a:gd name="connsiteY100" fmla="*/ 441960 h 1272540"/>
              <a:gd name="connsiteX101" fmla="*/ 8785860 w 9189720"/>
              <a:gd name="connsiteY101" fmla="*/ 434340 h 1272540"/>
              <a:gd name="connsiteX102" fmla="*/ 8945880 w 9189720"/>
              <a:gd name="connsiteY102" fmla="*/ 411480 h 1272540"/>
              <a:gd name="connsiteX103" fmla="*/ 8983980 w 9189720"/>
              <a:gd name="connsiteY103" fmla="*/ 403860 h 1272540"/>
              <a:gd name="connsiteX104" fmla="*/ 9083040 w 9189720"/>
              <a:gd name="connsiteY104" fmla="*/ 396240 h 1272540"/>
              <a:gd name="connsiteX105" fmla="*/ 9105900 w 9189720"/>
              <a:gd name="connsiteY105" fmla="*/ 388620 h 1272540"/>
              <a:gd name="connsiteX106" fmla="*/ 9174480 w 9189720"/>
              <a:gd name="connsiteY106" fmla="*/ 335280 h 1272540"/>
              <a:gd name="connsiteX107" fmla="*/ 9189720 w 9189720"/>
              <a:gd name="connsiteY107" fmla="*/ 312420 h 1272540"/>
              <a:gd name="connsiteX108" fmla="*/ 9182100 w 9189720"/>
              <a:gd name="connsiteY108" fmla="*/ 167640 h 1272540"/>
              <a:gd name="connsiteX109" fmla="*/ 9174480 w 9189720"/>
              <a:gd name="connsiteY109" fmla="*/ 137160 h 1272540"/>
              <a:gd name="connsiteX110" fmla="*/ 9144000 w 9189720"/>
              <a:gd name="connsiteY110" fmla="*/ 60960 h 1272540"/>
              <a:gd name="connsiteX111" fmla="*/ 9037320 w 9189720"/>
              <a:gd name="connsiteY111" fmla="*/ 76200 h 1272540"/>
              <a:gd name="connsiteX112" fmla="*/ 8945880 w 9189720"/>
              <a:gd name="connsiteY112" fmla="*/ 99060 h 1272540"/>
              <a:gd name="connsiteX113" fmla="*/ 8679180 w 9189720"/>
              <a:gd name="connsiteY113" fmla="*/ 83820 h 1272540"/>
              <a:gd name="connsiteX114" fmla="*/ 8618220 w 9189720"/>
              <a:gd name="connsiteY114" fmla="*/ 68580 h 1272540"/>
              <a:gd name="connsiteX115" fmla="*/ 8542020 w 9189720"/>
              <a:gd name="connsiteY115" fmla="*/ 60960 h 1272540"/>
              <a:gd name="connsiteX116" fmla="*/ 8473440 w 9189720"/>
              <a:gd name="connsiteY116" fmla="*/ 53340 h 1272540"/>
              <a:gd name="connsiteX117" fmla="*/ 8351520 w 9189720"/>
              <a:gd name="connsiteY117" fmla="*/ 38100 h 1272540"/>
              <a:gd name="connsiteX118" fmla="*/ 8275320 w 9189720"/>
              <a:gd name="connsiteY118" fmla="*/ 22860 h 1272540"/>
              <a:gd name="connsiteX119" fmla="*/ 8199120 w 9189720"/>
              <a:gd name="connsiteY119" fmla="*/ 7620 h 1272540"/>
              <a:gd name="connsiteX120" fmla="*/ 8115300 w 9189720"/>
              <a:gd name="connsiteY120" fmla="*/ 0 h 1272540"/>
              <a:gd name="connsiteX121" fmla="*/ 7414260 w 9189720"/>
              <a:gd name="connsiteY121" fmla="*/ 7620 h 1272540"/>
              <a:gd name="connsiteX122" fmla="*/ 7383780 w 9189720"/>
              <a:gd name="connsiteY122" fmla="*/ 22860 h 1272540"/>
              <a:gd name="connsiteX123" fmla="*/ 7338060 w 9189720"/>
              <a:gd name="connsiteY123" fmla="*/ 38100 h 1272540"/>
              <a:gd name="connsiteX124" fmla="*/ 7315200 w 9189720"/>
              <a:gd name="connsiteY124" fmla="*/ 53340 h 1272540"/>
              <a:gd name="connsiteX125" fmla="*/ 7231380 w 9189720"/>
              <a:gd name="connsiteY125" fmla="*/ 76200 h 1272540"/>
              <a:gd name="connsiteX126" fmla="*/ 7208520 w 9189720"/>
              <a:gd name="connsiteY126" fmla="*/ 83820 h 1272540"/>
              <a:gd name="connsiteX127" fmla="*/ 6957060 w 9189720"/>
              <a:gd name="connsiteY127" fmla="*/ 91440 h 1272540"/>
              <a:gd name="connsiteX128" fmla="*/ 6888480 w 9189720"/>
              <a:gd name="connsiteY128" fmla="*/ 121920 h 1272540"/>
              <a:gd name="connsiteX129" fmla="*/ 6827520 w 9189720"/>
              <a:gd name="connsiteY129" fmla="*/ 144780 h 1272540"/>
              <a:gd name="connsiteX130" fmla="*/ 6797040 w 9189720"/>
              <a:gd name="connsiteY130" fmla="*/ 160020 h 1272540"/>
              <a:gd name="connsiteX131" fmla="*/ 6766560 w 9189720"/>
              <a:gd name="connsiteY131" fmla="*/ 167640 h 1272540"/>
              <a:gd name="connsiteX132" fmla="*/ 6743700 w 9189720"/>
              <a:gd name="connsiteY132" fmla="*/ 175260 h 1272540"/>
              <a:gd name="connsiteX133" fmla="*/ 6682740 w 9189720"/>
              <a:gd name="connsiteY133" fmla="*/ 182880 h 1272540"/>
              <a:gd name="connsiteX134" fmla="*/ 6621780 w 9189720"/>
              <a:gd name="connsiteY134" fmla="*/ 198120 h 1272540"/>
              <a:gd name="connsiteX135" fmla="*/ 6591300 w 9189720"/>
              <a:gd name="connsiteY135" fmla="*/ 205740 h 1272540"/>
              <a:gd name="connsiteX136" fmla="*/ 6461760 w 9189720"/>
              <a:gd name="connsiteY136" fmla="*/ 228600 h 1272540"/>
              <a:gd name="connsiteX137" fmla="*/ 6438900 w 9189720"/>
              <a:gd name="connsiteY137" fmla="*/ 236220 h 1272540"/>
              <a:gd name="connsiteX138" fmla="*/ 6377940 w 9189720"/>
              <a:gd name="connsiteY138" fmla="*/ 243840 h 1272540"/>
              <a:gd name="connsiteX139" fmla="*/ 6339840 w 9189720"/>
              <a:gd name="connsiteY139" fmla="*/ 251460 h 1272540"/>
              <a:gd name="connsiteX140" fmla="*/ 6080760 w 9189720"/>
              <a:gd name="connsiteY140" fmla="*/ 243840 h 1272540"/>
              <a:gd name="connsiteX141" fmla="*/ 5974080 w 9189720"/>
              <a:gd name="connsiteY141" fmla="*/ 236220 h 1272540"/>
              <a:gd name="connsiteX142" fmla="*/ 5455920 w 9189720"/>
              <a:gd name="connsiteY142" fmla="*/ 243840 h 1272540"/>
              <a:gd name="connsiteX143" fmla="*/ 5410200 w 9189720"/>
              <a:gd name="connsiteY143" fmla="*/ 266700 h 1272540"/>
              <a:gd name="connsiteX144" fmla="*/ 5387340 w 9189720"/>
              <a:gd name="connsiteY144" fmla="*/ 281940 h 1272540"/>
              <a:gd name="connsiteX145" fmla="*/ 5356860 w 9189720"/>
              <a:gd name="connsiteY145" fmla="*/ 289560 h 1272540"/>
              <a:gd name="connsiteX146" fmla="*/ 5280660 w 9189720"/>
              <a:gd name="connsiteY146" fmla="*/ 304800 h 1272540"/>
              <a:gd name="connsiteX147" fmla="*/ 4983480 w 9189720"/>
              <a:gd name="connsiteY147" fmla="*/ 297180 h 1272540"/>
              <a:gd name="connsiteX148" fmla="*/ 4930140 w 9189720"/>
              <a:gd name="connsiteY148" fmla="*/ 289560 h 1272540"/>
              <a:gd name="connsiteX149" fmla="*/ 4892040 w 9189720"/>
              <a:gd name="connsiteY149" fmla="*/ 274320 h 1272540"/>
              <a:gd name="connsiteX150" fmla="*/ 4800600 w 9189720"/>
              <a:gd name="connsiteY150" fmla="*/ 266700 h 1272540"/>
              <a:gd name="connsiteX151" fmla="*/ 4686300 w 9189720"/>
              <a:gd name="connsiteY151" fmla="*/ 251460 h 1272540"/>
              <a:gd name="connsiteX152" fmla="*/ 4655820 w 9189720"/>
              <a:gd name="connsiteY152" fmla="*/ 243840 h 1272540"/>
              <a:gd name="connsiteX153" fmla="*/ 4175760 w 9189720"/>
              <a:gd name="connsiteY153" fmla="*/ 251460 h 1272540"/>
              <a:gd name="connsiteX154" fmla="*/ 4152900 w 9189720"/>
              <a:gd name="connsiteY154" fmla="*/ 259080 h 1272540"/>
              <a:gd name="connsiteX155" fmla="*/ 4122420 w 9189720"/>
              <a:gd name="connsiteY155" fmla="*/ 304800 h 1272540"/>
              <a:gd name="connsiteX156" fmla="*/ 4084320 w 9189720"/>
              <a:gd name="connsiteY156" fmla="*/ 350520 h 1272540"/>
              <a:gd name="connsiteX157" fmla="*/ 4069080 w 9189720"/>
              <a:gd name="connsiteY157" fmla="*/ 403860 h 1272540"/>
              <a:gd name="connsiteX158" fmla="*/ 4046220 w 9189720"/>
              <a:gd name="connsiteY158" fmla="*/ 426720 h 1272540"/>
              <a:gd name="connsiteX159" fmla="*/ 4038600 w 9189720"/>
              <a:gd name="connsiteY159" fmla="*/ 449580 h 1272540"/>
              <a:gd name="connsiteX160" fmla="*/ 4000500 w 9189720"/>
              <a:gd name="connsiteY160" fmla="*/ 495300 h 1272540"/>
              <a:gd name="connsiteX161" fmla="*/ 3992880 w 9189720"/>
              <a:gd name="connsiteY161" fmla="*/ 556260 h 1272540"/>
              <a:gd name="connsiteX162" fmla="*/ 3924300 w 9189720"/>
              <a:gd name="connsiteY162" fmla="*/ 594360 h 1272540"/>
              <a:gd name="connsiteX163" fmla="*/ 3886200 w 9189720"/>
              <a:gd name="connsiteY163" fmla="*/ 601980 h 1272540"/>
              <a:gd name="connsiteX164" fmla="*/ 3863340 w 9189720"/>
              <a:gd name="connsiteY164" fmla="*/ 617220 h 1272540"/>
              <a:gd name="connsiteX165" fmla="*/ 3825240 w 9189720"/>
              <a:gd name="connsiteY165" fmla="*/ 624840 h 1272540"/>
              <a:gd name="connsiteX166" fmla="*/ 3779520 w 9189720"/>
              <a:gd name="connsiteY166" fmla="*/ 670560 h 1272540"/>
              <a:gd name="connsiteX167" fmla="*/ 3756660 w 9189720"/>
              <a:gd name="connsiteY167" fmla="*/ 693420 h 1272540"/>
              <a:gd name="connsiteX168" fmla="*/ 3733800 w 9189720"/>
              <a:gd name="connsiteY168" fmla="*/ 739140 h 1272540"/>
              <a:gd name="connsiteX169" fmla="*/ 3726180 w 9189720"/>
              <a:gd name="connsiteY169" fmla="*/ 762000 h 1272540"/>
              <a:gd name="connsiteX170" fmla="*/ 3672840 w 9189720"/>
              <a:gd name="connsiteY170" fmla="*/ 792480 h 1272540"/>
              <a:gd name="connsiteX171" fmla="*/ 3589020 w 9189720"/>
              <a:gd name="connsiteY171" fmla="*/ 815340 h 1272540"/>
              <a:gd name="connsiteX172" fmla="*/ 3040380 w 9189720"/>
              <a:gd name="connsiteY172" fmla="*/ 807720 h 1272540"/>
              <a:gd name="connsiteX173" fmla="*/ 3009900 w 9189720"/>
              <a:gd name="connsiteY173" fmla="*/ 800100 h 1272540"/>
              <a:gd name="connsiteX174" fmla="*/ 2956560 w 9189720"/>
              <a:gd name="connsiteY174" fmla="*/ 784860 h 1272540"/>
              <a:gd name="connsiteX175" fmla="*/ 2834640 w 9189720"/>
              <a:gd name="connsiteY175" fmla="*/ 762000 h 1272540"/>
              <a:gd name="connsiteX176" fmla="*/ 2758440 w 9189720"/>
              <a:gd name="connsiteY176" fmla="*/ 739140 h 1272540"/>
              <a:gd name="connsiteX177" fmla="*/ 2735580 w 9189720"/>
              <a:gd name="connsiteY177" fmla="*/ 723900 h 1272540"/>
              <a:gd name="connsiteX178" fmla="*/ 2644140 w 9189720"/>
              <a:gd name="connsiteY178" fmla="*/ 708660 h 1272540"/>
              <a:gd name="connsiteX179" fmla="*/ 2598420 w 9189720"/>
              <a:gd name="connsiteY179" fmla="*/ 701040 h 1272540"/>
              <a:gd name="connsiteX180" fmla="*/ 2529840 w 9189720"/>
              <a:gd name="connsiteY180" fmla="*/ 685800 h 1272540"/>
              <a:gd name="connsiteX181" fmla="*/ 2423160 w 9189720"/>
              <a:gd name="connsiteY181" fmla="*/ 678180 h 1272540"/>
              <a:gd name="connsiteX182" fmla="*/ 2392680 w 9189720"/>
              <a:gd name="connsiteY182" fmla="*/ 670560 h 1272540"/>
              <a:gd name="connsiteX183" fmla="*/ 2369820 w 9189720"/>
              <a:gd name="connsiteY183" fmla="*/ 662940 h 1272540"/>
              <a:gd name="connsiteX184" fmla="*/ 2301240 w 9189720"/>
              <a:gd name="connsiteY184" fmla="*/ 647700 h 1272540"/>
              <a:gd name="connsiteX185" fmla="*/ 2125980 w 9189720"/>
              <a:gd name="connsiteY185" fmla="*/ 670560 h 1272540"/>
              <a:gd name="connsiteX186" fmla="*/ 2095500 w 9189720"/>
              <a:gd name="connsiteY186" fmla="*/ 693420 h 1272540"/>
              <a:gd name="connsiteX187" fmla="*/ 2034540 w 9189720"/>
              <a:gd name="connsiteY187" fmla="*/ 708660 h 1272540"/>
              <a:gd name="connsiteX188" fmla="*/ 2011680 w 9189720"/>
              <a:gd name="connsiteY188" fmla="*/ 723900 h 1272540"/>
              <a:gd name="connsiteX189" fmla="*/ 1981200 w 9189720"/>
              <a:gd name="connsiteY189" fmla="*/ 731520 h 1272540"/>
              <a:gd name="connsiteX190" fmla="*/ 1920240 w 9189720"/>
              <a:gd name="connsiteY190" fmla="*/ 746760 h 1272540"/>
              <a:gd name="connsiteX191" fmla="*/ 1874520 w 9189720"/>
              <a:gd name="connsiteY191" fmla="*/ 769620 h 1272540"/>
              <a:gd name="connsiteX192" fmla="*/ 1851660 w 9189720"/>
              <a:gd name="connsiteY192" fmla="*/ 784860 h 1272540"/>
              <a:gd name="connsiteX193" fmla="*/ 1805940 w 9189720"/>
              <a:gd name="connsiteY193" fmla="*/ 800100 h 1272540"/>
              <a:gd name="connsiteX194" fmla="*/ 1760220 w 9189720"/>
              <a:gd name="connsiteY194" fmla="*/ 822960 h 1272540"/>
              <a:gd name="connsiteX195" fmla="*/ 1493520 w 9189720"/>
              <a:gd name="connsiteY195" fmla="*/ 815340 h 1272540"/>
              <a:gd name="connsiteX196" fmla="*/ 1470660 w 9189720"/>
              <a:gd name="connsiteY196" fmla="*/ 807720 h 1272540"/>
              <a:gd name="connsiteX197" fmla="*/ 1417320 w 9189720"/>
              <a:gd name="connsiteY197" fmla="*/ 800100 h 1272540"/>
              <a:gd name="connsiteX198" fmla="*/ 1325880 w 9189720"/>
              <a:gd name="connsiteY198" fmla="*/ 777240 h 1272540"/>
              <a:gd name="connsiteX199" fmla="*/ 1188720 w 9189720"/>
              <a:gd name="connsiteY199" fmla="*/ 762000 h 1272540"/>
              <a:gd name="connsiteX200" fmla="*/ 1165860 w 9189720"/>
              <a:gd name="connsiteY200" fmla="*/ 746760 h 1272540"/>
              <a:gd name="connsiteX201" fmla="*/ 784860 w 9189720"/>
              <a:gd name="connsiteY201" fmla="*/ 762000 h 1272540"/>
              <a:gd name="connsiteX202" fmla="*/ 754380 w 9189720"/>
              <a:gd name="connsiteY202" fmla="*/ 784860 h 1272540"/>
              <a:gd name="connsiteX203" fmla="*/ 693420 w 9189720"/>
              <a:gd name="connsiteY203" fmla="*/ 800100 h 1272540"/>
              <a:gd name="connsiteX204" fmla="*/ 670560 w 9189720"/>
              <a:gd name="connsiteY204" fmla="*/ 807720 h 1272540"/>
              <a:gd name="connsiteX205" fmla="*/ 609600 w 9189720"/>
              <a:gd name="connsiteY205" fmla="*/ 822960 h 1272540"/>
              <a:gd name="connsiteX206" fmla="*/ 563880 w 9189720"/>
              <a:gd name="connsiteY206" fmla="*/ 838200 h 1272540"/>
              <a:gd name="connsiteX207" fmla="*/ 365760 w 9189720"/>
              <a:gd name="connsiteY207" fmla="*/ 861060 h 1272540"/>
              <a:gd name="connsiteX208" fmla="*/ 266700 w 9189720"/>
              <a:gd name="connsiteY208" fmla="*/ 876300 h 1272540"/>
              <a:gd name="connsiteX209" fmla="*/ 220980 w 9189720"/>
              <a:gd name="connsiteY209" fmla="*/ 891540 h 1272540"/>
              <a:gd name="connsiteX210" fmla="*/ 167640 w 9189720"/>
              <a:gd name="connsiteY210" fmla="*/ 906780 h 1272540"/>
              <a:gd name="connsiteX211" fmla="*/ 121920 w 9189720"/>
              <a:gd name="connsiteY211" fmla="*/ 914400 h 1272540"/>
              <a:gd name="connsiteX212" fmla="*/ 0 w 9189720"/>
              <a:gd name="connsiteY212" fmla="*/ 914400 h 127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9189720" h="1272540">
                <a:moveTo>
                  <a:pt x="0" y="914400"/>
                </a:moveTo>
                <a:lnTo>
                  <a:pt x="0" y="914400"/>
                </a:lnTo>
                <a:cubicBezTo>
                  <a:pt x="2540" y="970280"/>
                  <a:pt x="3330" y="1026267"/>
                  <a:pt x="7620" y="1082040"/>
                </a:cubicBezTo>
                <a:cubicBezTo>
                  <a:pt x="8423" y="1092482"/>
                  <a:pt x="13186" y="1102251"/>
                  <a:pt x="15240" y="1112520"/>
                </a:cubicBezTo>
                <a:cubicBezTo>
                  <a:pt x="20809" y="1140367"/>
                  <a:pt x="20286" y="1169835"/>
                  <a:pt x="30480" y="1196340"/>
                </a:cubicBezTo>
                <a:cubicBezTo>
                  <a:pt x="33768" y="1204888"/>
                  <a:pt x="45720" y="1206500"/>
                  <a:pt x="53340" y="1211580"/>
                </a:cubicBezTo>
                <a:cubicBezTo>
                  <a:pt x="145631" y="1206965"/>
                  <a:pt x="182947" y="1209775"/>
                  <a:pt x="259080" y="1196340"/>
                </a:cubicBezTo>
                <a:cubicBezTo>
                  <a:pt x="284589" y="1191838"/>
                  <a:pt x="310040" y="1186925"/>
                  <a:pt x="335280" y="1181100"/>
                </a:cubicBezTo>
                <a:cubicBezTo>
                  <a:pt x="343106" y="1179294"/>
                  <a:pt x="350130" y="1174073"/>
                  <a:pt x="358140" y="1173480"/>
                </a:cubicBezTo>
                <a:cubicBezTo>
                  <a:pt x="418986" y="1168973"/>
                  <a:pt x="480101" y="1169244"/>
                  <a:pt x="541020" y="1165860"/>
                </a:cubicBezTo>
                <a:cubicBezTo>
                  <a:pt x="571559" y="1164163"/>
                  <a:pt x="601980" y="1160780"/>
                  <a:pt x="632460" y="1158240"/>
                </a:cubicBezTo>
                <a:cubicBezTo>
                  <a:pt x="692837" y="1138114"/>
                  <a:pt x="662334" y="1145641"/>
                  <a:pt x="723900" y="1135380"/>
                </a:cubicBezTo>
                <a:cubicBezTo>
                  <a:pt x="774700" y="1137920"/>
                  <a:pt x="825612" y="1138776"/>
                  <a:pt x="876300" y="1143000"/>
                </a:cubicBezTo>
                <a:cubicBezTo>
                  <a:pt x="886737" y="1143870"/>
                  <a:pt x="896557" y="1148348"/>
                  <a:pt x="906780" y="1150620"/>
                </a:cubicBezTo>
                <a:cubicBezTo>
                  <a:pt x="919423" y="1153430"/>
                  <a:pt x="932315" y="1155099"/>
                  <a:pt x="944880" y="1158240"/>
                </a:cubicBezTo>
                <a:cubicBezTo>
                  <a:pt x="952672" y="1160188"/>
                  <a:pt x="959806" y="1164607"/>
                  <a:pt x="967740" y="1165860"/>
                </a:cubicBezTo>
                <a:cubicBezTo>
                  <a:pt x="1008195" y="1172248"/>
                  <a:pt x="1048742" y="1179321"/>
                  <a:pt x="1089660" y="1181100"/>
                </a:cubicBezTo>
                <a:lnTo>
                  <a:pt x="1264920" y="1188720"/>
                </a:lnTo>
                <a:cubicBezTo>
                  <a:pt x="1310640" y="1186180"/>
                  <a:pt x="1356496" y="1185441"/>
                  <a:pt x="1402080" y="1181100"/>
                </a:cubicBezTo>
                <a:cubicBezTo>
                  <a:pt x="1410076" y="1180338"/>
                  <a:pt x="1417148" y="1175428"/>
                  <a:pt x="1424940" y="1173480"/>
                </a:cubicBezTo>
                <a:cubicBezTo>
                  <a:pt x="1437505" y="1170339"/>
                  <a:pt x="1450340" y="1168400"/>
                  <a:pt x="1463040" y="1165860"/>
                </a:cubicBezTo>
                <a:cubicBezTo>
                  <a:pt x="1470660" y="1160780"/>
                  <a:pt x="1477482" y="1154228"/>
                  <a:pt x="1485900" y="1150620"/>
                </a:cubicBezTo>
                <a:cubicBezTo>
                  <a:pt x="1495526" y="1146495"/>
                  <a:pt x="1506349" y="1146009"/>
                  <a:pt x="1516380" y="1143000"/>
                </a:cubicBezTo>
                <a:cubicBezTo>
                  <a:pt x="1531767" y="1138384"/>
                  <a:pt x="1546860" y="1132840"/>
                  <a:pt x="1562100" y="1127760"/>
                </a:cubicBezTo>
                <a:lnTo>
                  <a:pt x="1584960" y="1120140"/>
                </a:lnTo>
                <a:cubicBezTo>
                  <a:pt x="1673860" y="1122680"/>
                  <a:pt x="1762961" y="1121270"/>
                  <a:pt x="1851660" y="1127760"/>
                </a:cubicBezTo>
                <a:cubicBezTo>
                  <a:pt x="1897718" y="1131130"/>
                  <a:pt x="1888774" y="1142507"/>
                  <a:pt x="1920240" y="1158240"/>
                </a:cubicBezTo>
                <a:cubicBezTo>
                  <a:pt x="1927424" y="1161832"/>
                  <a:pt x="1935916" y="1162268"/>
                  <a:pt x="1943100" y="1165860"/>
                </a:cubicBezTo>
                <a:cubicBezTo>
                  <a:pt x="1951291" y="1169956"/>
                  <a:pt x="1957591" y="1177381"/>
                  <a:pt x="1965960" y="1181100"/>
                </a:cubicBezTo>
                <a:cubicBezTo>
                  <a:pt x="1980640" y="1187624"/>
                  <a:pt x="1998314" y="1187429"/>
                  <a:pt x="2011680" y="1196340"/>
                </a:cubicBezTo>
                <a:cubicBezTo>
                  <a:pt x="2019300" y="1201420"/>
                  <a:pt x="2026349" y="1207484"/>
                  <a:pt x="2034540" y="1211580"/>
                </a:cubicBezTo>
                <a:cubicBezTo>
                  <a:pt x="2051958" y="1220289"/>
                  <a:pt x="2078110" y="1222473"/>
                  <a:pt x="2095500" y="1226820"/>
                </a:cubicBezTo>
                <a:cubicBezTo>
                  <a:pt x="2113439" y="1231305"/>
                  <a:pt x="2131128" y="1236747"/>
                  <a:pt x="2148840" y="1242060"/>
                </a:cubicBezTo>
                <a:cubicBezTo>
                  <a:pt x="2156533" y="1244368"/>
                  <a:pt x="2163797" y="1248243"/>
                  <a:pt x="2171700" y="1249680"/>
                </a:cubicBezTo>
                <a:cubicBezTo>
                  <a:pt x="2191848" y="1253343"/>
                  <a:pt x="2212227" y="1255938"/>
                  <a:pt x="2232660" y="1257300"/>
                </a:cubicBezTo>
                <a:cubicBezTo>
                  <a:pt x="2326569" y="1263561"/>
                  <a:pt x="2420620" y="1267460"/>
                  <a:pt x="2514600" y="1272540"/>
                </a:cubicBezTo>
                <a:cubicBezTo>
                  <a:pt x="2600960" y="1270000"/>
                  <a:pt x="2687551" y="1271720"/>
                  <a:pt x="2773680" y="1264920"/>
                </a:cubicBezTo>
                <a:cubicBezTo>
                  <a:pt x="2785004" y="1264026"/>
                  <a:pt x="2793719" y="1254155"/>
                  <a:pt x="2804160" y="1249680"/>
                </a:cubicBezTo>
                <a:cubicBezTo>
                  <a:pt x="2811543" y="1246516"/>
                  <a:pt x="2819050" y="1243056"/>
                  <a:pt x="2827020" y="1242060"/>
                </a:cubicBezTo>
                <a:cubicBezTo>
                  <a:pt x="2859882" y="1237952"/>
                  <a:pt x="2893060" y="1236980"/>
                  <a:pt x="2926080" y="1234440"/>
                </a:cubicBezTo>
                <a:cubicBezTo>
                  <a:pt x="3028056" y="1166456"/>
                  <a:pt x="2930639" y="1225545"/>
                  <a:pt x="3230880" y="1211580"/>
                </a:cubicBezTo>
                <a:cubicBezTo>
                  <a:pt x="3246314" y="1210862"/>
                  <a:pt x="3261329" y="1206309"/>
                  <a:pt x="3276600" y="1203960"/>
                </a:cubicBezTo>
                <a:cubicBezTo>
                  <a:pt x="3294352" y="1201229"/>
                  <a:pt x="3312160" y="1198880"/>
                  <a:pt x="3329940" y="1196340"/>
                </a:cubicBezTo>
                <a:cubicBezTo>
                  <a:pt x="3370893" y="1182689"/>
                  <a:pt x="3364269" y="1183032"/>
                  <a:pt x="3429000" y="1181100"/>
                </a:cubicBezTo>
                <a:cubicBezTo>
                  <a:pt x="3573738" y="1176779"/>
                  <a:pt x="3718560" y="1176020"/>
                  <a:pt x="3863340" y="1173480"/>
                </a:cubicBezTo>
                <a:cubicBezTo>
                  <a:pt x="3883660" y="1168400"/>
                  <a:pt x="3903713" y="1162100"/>
                  <a:pt x="3924300" y="1158240"/>
                </a:cubicBezTo>
                <a:cubicBezTo>
                  <a:pt x="4022772" y="1139777"/>
                  <a:pt x="3954246" y="1160958"/>
                  <a:pt x="4008120" y="1143000"/>
                </a:cubicBezTo>
                <a:cubicBezTo>
                  <a:pt x="4018280" y="1135380"/>
                  <a:pt x="4025948" y="1121240"/>
                  <a:pt x="4038600" y="1120140"/>
                </a:cubicBezTo>
                <a:cubicBezTo>
                  <a:pt x="4497117" y="1080269"/>
                  <a:pt x="4242553" y="1141542"/>
                  <a:pt x="4389120" y="1104900"/>
                </a:cubicBezTo>
                <a:cubicBezTo>
                  <a:pt x="4406180" y="1087840"/>
                  <a:pt x="4452270" y="1035773"/>
                  <a:pt x="4480560" y="1028700"/>
                </a:cubicBezTo>
                <a:cubicBezTo>
                  <a:pt x="4490720" y="1026160"/>
                  <a:pt x="4500970" y="1023957"/>
                  <a:pt x="4511040" y="1021080"/>
                </a:cubicBezTo>
                <a:cubicBezTo>
                  <a:pt x="4518763" y="1018873"/>
                  <a:pt x="4526108" y="1015408"/>
                  <a:pt x="4533900" y="1013460"/>
                </a:cubicBezTo>
                <a:cubicBezTo>
                  <a:pt x="4546465" y="1010319"/>
                  <a:pt x="4559246" y="1008091"/>
                  <a:pt x="4572000" y="1005840"/>
                </a:cubicBezTo>
                <a:cubicBezTo>
                  <a:pt x="4602430" y="1000470"/>
                  <a:pt x="4634125" y="1000372"/>
                  <a:pt x="4663440" y="990600"/>
                </a:cubicBezTo>
                <a:cubicBezTo>
                  <a:pt x="4695165" y="980025"/>
                  <a:pt x="4683941" y="982716"/>
                  <a:pt x="4724400" y="975360"/>
                </a:cubicBezTo>
                <a:cubicBezTo>
                  <a:pt x="4853946" y="951806"/>
                  <a:pt x="4843941" y="965847"/>
                  <a:pt x="5067300" y="960120"/>
                </a:cubicBezTo>
                <a:cubicBezTo>
                  <a:pt x="5074920" y="957580"/>
                  <a:pt x="5082368" y="954448"/>
                  <a:pt x="5090160" y="952500"/>
                </a:cubicBezTo>
                <a:cubicBezTo>
                  <a:pt x="5109182" y="947744"/>
                  <a:pt x="5156316" y="939977"/>
                  <a:pt x="5173980" y="937260"/>
                </a:cubicBezTo>
                <a:cubicBezTo>
                  <a:pt x="5230518" y="928562"/>
                  <a:pt x="5234532" y="928839"/>
                  <a:pt x="5295900" y="922020"/>
                </a:cubicBezTo>
                <a:lnTo>
                  <a:pt x="5356860" y="906780"/>
                </a:lnTo>
                <a:cubicBezTo>
                  <a:pt x="5367020" y="904240"/>
                  <a:pt x="5377405" y="902472"/>
                  <a:pt x="5387340" y="899160"/>
                </a:cubicBezTo>
                <a:lnTo>
                  <a:pt x="5433060" y="883920"/>
                </a:lnTo>
                <a:cubicBezTo>
                  <a:pt x="5440680" y="881380"/>
                  <a:pt x="5448128" y="878248"/>
                  <a:pt x="5455920" y="876300"/>
                </a:cubicBezTo>
                <a:cubicBezTo>
                  <a:pt x="5466080" y="873760"/>
                  <a:pt x="5476177" y="870952"/>
                  <a:pt x="5486400" y="868680"/>
                </a:cubicBezTo>
                <a:cubicBezTo>
                  <a:pt x="5538053" y="857202"/>
                  <a:pt x="5534236" y="860086"/>
                  <a:pt x="5600700" y="853440"/>
                </a:cubicBezTo>
                <a:cubicBezTo>
                  <a:pt x="5610860" y="850900"/>
                  <a:pt x="5620957" y="848092"/>
                  <a:pt x="5631180" y="845820"/>
                </a:cubicBezTo>
                <a:cubicBezTo>
                  <a:pt x="5643823" y="843010"/>
                  <a:pt x="5656785" y="841608"/>
                  <a:pt x="5669280" y="838200"/>
                </a:cubicBezTo>
                <a:cubicBezTo>
                  <a:pt x="5752859" y="815406"/>
                  <a:pt x="5681212" y="829622"/>
                  <a:pt x="5745480" y="815340"/>
                </a:cubicBezTo>
                <a:cubicBezTo>
                  <a:pt x="5804446" y="802236"/>
                  <a:pt x="5769486" y="811647"/>
                  <a:pt x="5844540" y="800100"/>
                </a:cubicBezTo>
                <a:cubicBezTo>
                  <a:pt x="5857341" y="798131"/>
                  <a:pt x="5869897" y="794797"/>
                  <a:pt x="5882640" y="792480"/>
                </a:cubicBezTo>
                <a:cubicBezTo>
                  <a:pt x="5897841" y="789716"/>
                  <a:pt x="5913159" y="787624"/>
                  <a:pt x="5928360" y="784860"/>
                </a:cubicBezTo>
                <a:cubicBezTo>
                  <a:pt x="5949966" y="780932"/>
                  <a:pt x="5975536" y="775735"/>
                  <a:pt x="5996940" y="769620"/>
                </a:cubicBezTo>
                <a:cubicBezTo>
                  <a:pt x="6004663" y="767413"/>
                  <a:pt x="6011849" y="763136"/>
                  <a:pt x="6019800" y="762000"/>
                </a:cubicBezTo>
                <a:cubicBezTo>
                  <a:pt x="6047573" y="758032"/>
                  <a:pt x="6075757" y="757658"/>
                  <a:pt x="6103620" y="754380"/>
                </a:cubicBezTo>
                <a:cubicBezTo>
                  <a:pt x="6118964" y="752575"/>
                  <a:pt x="6133932" y="747901"/>
                  <a:pt x="6149340" y="746760"/>
                </a:cubicBezTo>
                <a:cubicBezTo>
                  <a:pt x="6202595" y="742815"/>
                  <a:pt x="6256020" y="741680"/>
                  <a:pt x="6309360" y="739140"/>
                </a:cubicBezTo>
                <a:cubicBezTo>
                  <a:pt x="6329680" y="736600"/>
                  <a:pt x="6350172" y="735183"/>
                  <a:pt x="6370320" y="731520"/>
                </a:cubicBezTo>
                <a:cubicBezTo>
                  <a:pt x="6378223" y="730083"/>
                  <a:pt x="6385457" y="726107"/>
                  <a:pt x="6393180" y="723900"/>
                </a:cubicBezTo>
                <a:cubicBezTo>
                  <a:pt x="6403250" y="721023"/>
                  <a:pt x="6413590" y="719157"/>
                  <a:pt x="6423660" y="716280"/>
                </a:cubicBezTo>
                <a:cubicBezTo>
                  <a:pt x="6431383" y="714073"/>
                  <a:pt x="6438617" y="710097"/>
                  <a:pt x="6446520" y="708660"/>
                </a:cubicBezTo>
                <a:cubicBezTo>
                  <a:pt x="6466668" y="704997"/>
                  <a:pt x="6487018" y="701848"/>
                  <a:pt x="6507480" y="701040"/>
                </a:cubicBezTo>
                <a:cubicBezTo>
                  <a:pt x="6680140" y="694224"/>
                  <a:pt x="7025640" y="685800"/>
                  <a:pt x="7025640" y="685800"/>
                </a:cubicBezTo>
                <a:cubicBezTo>
                  <a:pt x="7073251" y="681039"/>
                  <a:pt x="7097853" y="681082"/>
                  <a:pt x="7139940" y="670560"/>
                </a:cubicBezTo>
                <a:cubicBezTo>
                  <a:pt x="7147732" y="668612"/>
                  <a:pt x="7155008" y="664888"/>
                  <a:pt x="7162800" y="662940"/>
                </a:cubicBezTo>
                <a:cubicBezTo>
                  <a:pt x="7175365" y="659799"/>
                  <a:pt x="7188405" y="658728"/>
                  <a:pt x="7200900" y="655320"/>
                </a:cubicBezTo>
                <a:cubicBezTo>
                  <a:pt x="7216398" y="651093"/>
                  <a:pt x="7230680" y="642073"/>
                  <a:pt x="7246620" y="640080"/>
                </a:cubicBezTo>
                <a:cubicBezTo>
                  <a:pt x="7284079" y="635398"/>
                  <a:pt x="7316678" y="632164"/>
                  <a:pt x="7353300" y="624840"/>
                </a:cubicBezTo>
                <a:cubicBezTo>
                  <a:pt x="7363569" y="622786"/>
                  <a:pt x="7373770" y="620300"/>
                  <a:pt x="7383780" y="617220"/>
                </a:cubicBezTo>
                <a:cubicBezTo>
                  <a:pt x="7406811" y="610134"/>
                  <a:pt x="7428268" y="594815"/>
                  <a:pt x="7452360" y="594360"/>
                </a:cubicBezTo>
                <a:lnTo>
                  <a:pt x="7856220" y="586740"/>
                </a:lnTo>
                <a:cubicBezTo>
                  <a:pt x="7868920" y="584200"/>
                  <a:pt x="7881519" y="581089"/>
                  <a:pt x="7894320" y="579120"/>
                </a:cubicBezTo>
                <a:cubicBezTo>
                  <a:pt x="7917085" y="575618"/>
                  <a:pt x="7953960" y="575970"/>
                  <a:pt x="7978140" y="563880"/>
                </a:cubicBezTo>
                <a:cubicBezTo>
                  <a:pt x="8002969" y="551466"/>
                  <a:pt x="8002090" y="541415"/>
                  <a:pt x="8031480" y="533400"/>
                </a:cubicBezTo>
                <a:cubicBezTo>
                  <a:pt x="8048808" y="528674"/>
                  <a:pt x="8067017" y="528154"/>
                  <a:pt x="8084820" y="525780"/>
                </a:cubicBezTo>
                <a:cubicBezTo>
                  <a:pt x="8231782" y="506185"/>
                  <a:pt x="8184952" y="517156"/>
                  <a:pt x="8442960" y="510540"/>
                </a:cubicBezTo>
                <a:lnTo>
                  <a:pt x="8488680" y="502920"/>
                </a:lnTo>
                <a:cubicBezTo>
                  <a:pt x="8506432" y="500189"/>
                  <a:pt x="8524304" y="498253"/>
                  <a:pt x="8542020" y="495300"/>
                </a:cubicBezTo>
                <a:cubicBezTo>
                  <a:pt x="8554795" y="493171"/>
                  <a:pt x="8567377" y="489997"/>
                  <a:pt x="8580120" y="487680"/>
                </a:cubicBezTo>
                <a:cubicBezTo>
                  <a:pt x="8597546" y="484512"/>
                  <a:pt x="8645117" y="477573"/>
                  <a:pt x="8663940" y="472440"/>
                </a:cubicBezTo>
                <a:cubicBezTo>
                  <a:pt x="8679438" y="468213"/>
                  <a:pt x="8694214" y="461613"/>
                  <a:pt x="8709660" y="457200"/>
                </a:cubicBezTo>
                <a:lnTo>
                  <a:pt x="8763000" y="441960"/>
                </a:lnTo>
                <a:cubicBezTo>
                  <a:pt x="8770693" y="439652"/>
                  <a:pt x="8777937" y="435660"/>
                  <a:pt x="8785860" y="434340"/>
                </a:cubicBezTo>
                <a:cubicBezTo>
                  <a:pt x="8839008" y="425482"/>
                  <a:pt x="8893045" y="422047"/>
                  <a:pt x="8945880" y="411480"/>
                </a:cubicBezTo>
                <a:cubicBezTo>
                  <a:pt x="8958580" y="408940"/>
                  <a:pt x="8971108" y="405290"/>
                  <a:pt x="8983980" y="403860"/>
                </a:cubicBezTo>
                <a:cubicBezTo>
                  <a:pt x="9016895" y="400203"/>
                  <a:pt x="9050020" y="398780"/>
                  <a:pt x="9083040" y="396240"/>
                </a:cubicBezTo>
                <a:cubicBezTo>
                  <a:pt x="9090660" y="393700"/>
                  <a:pt x="9098879" y="392521"/>
                  <a:pt x="9105900" y="388620"/>
                </a:cubicBezTo>
                <a:cubicBezTo>
                  <a:pt x="9132268" y="373971"/>
                  <a:pt x="9155330" y="358260"/>
                  <a:pt x="9174480" y="335280"/>
                </a:cubicBezTo>
                <a:cubicBezTo>
                  <a:pt x="9180343" y="328245"/>
                  <a:pt x="9184640" y="320040"/>
                  <a:pt x="9189720" y="312420"/>
                </a:cubicBezTo>
                <a:cubicBezTo>
                  <a:pt x="9187180" y="264160"/>
                  <a:pt x="9186287" y="215785"/>
                  <a:pt x="9182100" y="167640"/>
                </a:cubicBezTo>
                <a:cubicBezTo>
                  <a:pt x="9181193" y="157207"/>
                  <a:pt x="9177489" y="147191"/>
                  <a:pt x="9174480" y="137160"/>
                </a:cubicBezTo>
                <a:cubicBezTo>
                  <a:pt x="9160356" y="90080"/>
                  <a:pt x="9163095" y="99150"/>
                  <a:pt x="9144000" y="60960"/>
                </a:cubicBezTo>
                <a:cubicBezTo>
                  <a:pt x="9125957" y="63215"/>
                  <a:pt x="9059293" y="70707"/>
                  <a:pt x="9037320" y="76200"/>
                </a:cubicBezTo>
                <a:cubicBezTo>
                  <a:pt x="8916565" y="106389"/>
                  <a:pt x="9065515" y="79121"/>
                  <a:pt x="8945880" y="99060"/>
                </a:cubicBezTo>
                <a:cubicBezTo>
                  <a:pt x="8881334" y="96126"/>
                  <a:pt x="8753390" y="92066"/>
                  <a:pt x="8679180" y="83820"/>
                </a:cubicBezTo>
                <a:cubicBezTo>
                  <a:pt x="8490809" y="62890"/>
                  <a:pt x="8741676" y="87573"/>
                  <a:pt x="8618220" y="68580"/>
                </a:cubicBezTo>
                <a:cubicBezTo>
                  <a:pt x="8592990" y="64698"/>
                  <a:pt x="8567406" y="63632"/>
                  <a:pt x="8542020" y="60960"/>
                </a:cubicBezTo>
                <a:lnTo>
                  <a:pt x="8473440" y="53340"/>
                </a:lnTo>
                <a:cubicBezTo>
                  <a:pt x="8432775" y="48460"/>
                  <a:pt x="8391253" y="48033"/>
                  <a:pt x="8351520" y="38100"/>
                </a:cubicBezTo>
                <a:cubicBezTo>
                  <a:pt x="8293387" y="23567"/>
                  <a:pt x="8350054" y="36873"/>
                  <a:pt x="8275320" y="22860"/>
                </a:cubicBezTo>
                <a:cubicBezTo>
                  <a:pt x="8249861" y="18086"/>
                  <a:pt x="8224763" y="11283"/>
                  <a:pt x="8199120" y="7620"/>
                </a:cubicBezTo>
                <a:cubicBezTo>
                  <a:pt x="8171347" y="3652"/>
                  <a:pt x="8143240" y="2540"/>
                  <a:pt x="8115300" y="0"/>
                </a:cubicBezTo>
                <a:cubicBezTo>
                  <a:pt x="7881620" y="2540"/>
                  <a:pt x="7647840" y="321"/>
                  <a:pt x="7414260" y="7620"/>
                </a:cubicBezTo>
                <a:cubicBezTo>
                  <a:pt x="7402906" y="7975"/>
                  <a:pt x="7394327" y="18641"/>
                  <a:pt x="7383780" y="22860"/>
                </a:cubicBezTo>
                <a:cubicBezTo>
                  <a:pt x="7368865" y="28826"/>
                  <a:pt x="7351426" y="29189"/>
                  <a:pt x="7338060" y="38100"/>
                </a:cubicBezTo>
                <a:cubicBezTo>
                  <a:pt x="7330440" y="43180"/>
                  <a:pt x="7323569" y="49621"/>
                  <a:pt x="7315200" y="53340"/>
                </a:cubicBezTo>
                <a:cubicBezTo>
                  <a:pt x="7273164" y="72023"/>
                  <a:pt x="7272356" y="65956"/>
                  <a:pt x="7231380" y="76200"/>
                </a:cubicBezTo>
                <a:cubicBezTo>
                  <a:pt x="7223588" y="78148"/>
                  <a:pt x="7216540" y="83374"/>
                  <a:pt x="7208520" y="83820"/>
                </a:cubicBezTo>
                <a:cubicBezTo>
                  <a:pt x="7124791" y="88472"/>
                  <a:pt x="7040880" y="88900"/>
                  <a:pt x="6957060" y="91440"/>
                </a:cubicBezTo>
                <a:cubicBezTo>
                  <a:pt x="6839107" y="130758"/>
                  <a:pt x="6960933" y="85694"/>
                  <a:pt x="6888480" y="121920"/>
                </a:cubicBezTo>
                <a:cubicBezTo>
                  <a:pt x="6825334" y="153493"/>
                  <a:pt x="6873685" y="124995"/>
                  <a:pt x="6827520" y="144780"/>
                </a:cubicBezTo>
                <a:cubicBezTo>
                  <a:pt x="6817079" y="149255"/>
                  <a:pt x="6807676" y="156032"/>
                  <a:pt x="6797040" y="160020"/>
                </a:cubicBezTo>
                <a:cubicBezTo>
                  <a:pt x="6787234" y="163697"/>
                  <a:pt x="6776630" y="164763"/>
                  <a:pt x="6766560" y="167640"/>
                </a:cubicBezTo>
                <a:cubicBezTo>
                  <a:pt x="6758837" y="169847"/>
                  <a:pt x="6751603" y="173823"/>
                  <a:pt x="6743700" y="175260"/>
                </a:cubicBezTo>
                <a:cubicBezTo>
                  <a:pt x="6723552" y="178923"/>
                  <a:pt x="6702867" y="179106"/>
                  <a:pt x="6682740" y="182880"/>
                </a:cubicBezTo>
                <a:cubicBezTo>
                  <a:pt x="6662153" y="186740"/>
                  <a:pt x="6642100" y="193040"/>
                  <a:pt x="6621780" y="198120"/>
                </a:cubicBezTo>
                <a:cubicBezTo>
                  <a:pt x="6611620" y="200660"/>
                  <a:pt x="6601630" y="204018"/>
                  <a:pt x="6591300" y="205740"/>
                </a:cubicBezTo>
                <a:cubicBezTo>
                  <a:pt x="6585001" y="206790"/>
                  <a:pt x="6489120" y="221760"/>
                  <a:pt x="6461760" y="228600"/>
                </a:cubicBezTo>
                <a:cubicBezTo>
                  <a:pt x="6453968" y="230548"/>
                  <a:pt x="6446803" y="234783"/>
                  <a:pt x="6438900" y="236220"/>
                </a:cubicBezTo>
                <a:cubicBezTo>
                  <a:pt x="6418752" y="239883"/>
                  <a:pt x="6398180" y="240726"/>
                  <a:pt x="6377940" y="243840"/>
                </a:cubicBezTo>
                <a:cubicBezTo>
                  <a:pt x="6365139" y="245809"/>
                  <a:pt x="6352540" y="248920"/>
                  <a:pt x="6339840" y="251460"/>
                </a:cubicBezTo>
                <a:lnTo>
                  <a:pt x="6080760" y="243840"/>
                </a:lnTo>
                <a:cubicBezTo>
                  <a:pt x="6045140" y="242356"/>
                  <a:pt x="6009731" y="236220"/>
                  <a:pt x="5974080" y="236220"/>
                </a:cubicBezTo>
                <a:cubicBezTo>
                  <a:pt x="5801341" y="236220"/>
                  <a:pt x="5628640" y="241300"/>
                  <a:pt x="5455920" y="243840"/>
                </a:cubicBezTo>
                <a:cubicBezTo>
                  <a:pt x="5390406" y="287516"/>
                  <a:pt x="5473296" y="235152"/>
                  <a:pt x="5410200" y="266700"/>
                </a:cubicBezTo>
                <a:cubicBezTo>
                  <a:pt x="5402009" y="270796"/>
                  <a:pt x="5395758" y="278332"/>
                  <a:pt x="5387340" y="281940"/>
                </a:cubicBezTo>
                <a:cubicBezTo>
                  <a:pt x="5377714" y="286065"/>
                  <a:pt x="5367100" y="287366"/>
                  <a:pt x="5356860" y="289560"/>
                </a:cubicBezTo>
                <a:cubicBezTo>
                  <a:pt x="5331532" y="294987"/>
                  <a:pt x="5306060" y="299720"/>
                  <a:pt x="5280660" y="304800"/>
                </a:cubicBezTo>
                <a:lnTo>
                  <a:pt x="4983480" y="297180"/>
                </a:lnTo>
                <a:cubicBezTo>
                  <a:pt x="4965536" y="296400"/>
                  <a:pt x="4947564" y="293916"/>
                  <a:pt x="4930140" y="289560"/>
                </a:cubicBezTo>
                <a:cubicBezTo>
                  <a:pt x="4916870" y="286243"/>
                  <a:pt x="4905510" y="276697"/>
                  <a:pt x="4892040" y="274320"/>
                </a:cubicBezTo>
                <a:cubicBezTo>
                  <a:pt x="4861920" y="269005"/>
                  <a:pt x="4831034" y="269743"/>
                  <a:pt x="4800600" y="266700"/>
                </a:cubicBezTo>
                <a:cubicBezTo>
                  <a:pt x="4785858" y="265226"/>
                  <a:pt x="4703746" y="254632"/>
                  <a:pt x="4686300" y="251460"/>
                </a:cubicBezTo>
                <a:cubicBezTo>
                  <a:pt x="4675996" y="249587"/>
                  <a:pt x="4665980" y="246380"/>
                  <a:pt x="4655820" y="243840"/>
                </a:cubicBezTo>
                <a:lnTo>
                  <a:pt x="4175760" y="251460"/>
                </a:lnTo>
                <a:cubicBezTo>
                  <a:pt x="4167732" y="251703"/>
                  <a:pt x="4158580" y="253400"/>
                  <a:pt x="4152900" y="259080"/>
                </a:cubicBezTo>
                <a:cubicBezTo>
                  <a:pt x="4139948" y="272032"/>
                  <a:pt x="4132580" y="289560"/>
                  <a:pt x="4122420" y="304800"/>
                </a:cubicBezTo>
                <a:cubicBezTo>
                  <a:pt x="4101202" y="336626"/>
                  <a:pt x="4113656" y="321184"/>
                  <a:pt x="4084320" y="350520"/>
                </a:cubicBezTo>
                <a:cubicBezTo>
                  <a:pt x="4083304" y="354585"/>
                  <a:pt x="4073453" y="397301"/>
                  <a:pt x="4069080" y="403860"/>
                </a:cubicBezTo>
                <a:cubicBezTo>
                  <a:pt x="4063102" y="412826"/>
                  <a:pt x="4053840" y="419100"/>
                  <a:pt x="4046220" y="426720"/>
                </a:cubicBezTo>
                <a:cubicBezTo>
                  <a:pt x="4043680" y="434340"/>
                  <a:pt x="4042192" y="442396"/>
                  <a:pt x="4038600" y="449580"/>
                </a:cubicBezTo>
                <a:cubicBezTo>
                  <a:pt x="4027991" y="470798"/>
                  <a:pt x="4017352" y="478448"/>
                  <a:pt x="4000500" y="495300"/>
                </a:cubicBezTo>
                <a:cubicBezTo>
                  <a:pt x="3997960" y="515620"/>
                  <a:pt x="3999356" y="536833"/>
                  <a:pt x="3992880" y="556260"/>
                </a:cubicBezTo>
                <a:cubicBezTo>
                  <a:pt x="3979494" y="596418"/>
                  <a:pt x="3959744" y="587916"/>
                  <a:pt x="3924300" y="594360"/>
                </a:cubicBezTo>
                <a:cubicBezTo>
                  <a:pt x="3911557" y="596677"/>
                  <a:pt x="3898900" y="599440"/>
                  <a:pt x="3886200" y="601980"/>
                </a:cubicBezTo>
                <a:cubicBezTo>
                  <a:pt x="3878580" y="607060"/>
                  <a:pt x="3871915" y="614004"/>
                  <a:pt x="3863340" y="617220"/>
                </a:cubicBezTo>
                <a:cubicBezTo>
                  <a:pt x="3851213" y="621768"/>
                  <a:pt x="3836167" y="617887"/>
                  <a:pt x="3825240" y="624840"/>
                </a:cubicBezTo>
                <a:cubicBezTo>
                  <a:pt x="3807057" y="636411"/>
                  <a:pt x="3794760" y="655320"/>
                  <a:pt x="3779520" y="670560"/>
                </a:cubicBezTo>
                <a:lnTo>
                  <a:pt x="3756660" y="693420"/>
                </a:lnTo>
                <a:cubicBezTo>
                  <a:pt x="3737507" y="750879"/>
                  <a:pt x="3763343" y="680054"/>
                  <a:pt x="3733800" y="739140"/>
                </a:cubicBezTo>
                <a:cubicBezTo>
                  <a:pt x="3730208" y="746324"/>
                  <a:pt x="3731322" y="755830"/>
                  <a:pt x="3726180" y="762000"/>
                </a:cubicBezTo>
                <a:cubicBezTo>
                  <a:pt x="3710792" y="780466"/>
                  <a:pt x="3694139" y="786671"/>
                  <a:pt x="3672840" y="792480"/>
                </a:cubicBezTo>
                <a:cubicBezTo>
                  <a:pt x="3578305" y="818262"/>
                  <a:pt x="3641638" y="797801"/>
                  <a:pt x="3589020" y="815340"/>
                </a:cubicBezTo>
                <a:lnTo>
                  <a:pt x="3040380" y="807720"/>
                </a:lnTo>
                <a:cubicBezTo>
                  <a:pt x="3029911" y="807444"/>
                  <a:pt x="3020004" y="802856"/>
                  <a:pt x="3009900" y="800100"/>
                </a:cubicBezTo>
                <a:cubicBezTo>
                  <a:pt x="2992060" y="795235"/>
                  <a:pt x="2974692" y="788486"/>
                  <a:pt x="2956560" y="784860"/>
                </a:cubicBezTo>
                <a:cubicBezTo>
                  <a:pt x="2920234" y="777595"/>
                  <a:pt x="2869013" y="779187"/>
                  <a:pt x="2834640" y="762000"/>
                </a:cubicBezTo>
                <a:cubicBezTo>
                  <a:pt x="2790341" y="739850"/>
                  <a:pt x="2815365" y="748627"/>
                  <a:pt x="2758440" y="739140"/>
                </a:cubicBezTo>
                <a:cubicBezTo>
                  <a:pt x="2750820" y="734060"/>
                  <a:pt x="2744155" y="727116"/>
                  <a:pt x="2735580" y="723900"/>
                </a:cubicBezTo>
                <a:cubicBezTo>
                  <a:pt x="2721583" y="718651"/>
                  <a:pt x="2652454" y="709939"/>
                  <a:pt x="2644140" y="708660"/>
                </a:cubicBezTo>
                <a:cubicBezTo>
                  <a:pt x="2628869" y="706311"/>
                  <a:pt x="2613502" y="704392"/>
                  <a:pt x="2598420" y="701040"/>
                </a:cubicBezTo>
                <a:cubicBezTo>
                  <a:pt x="2542007" y="688504"/>
                  <a:pt x="2619829" y="694799"/>
                  <a:pt x="2529840" y="685800"/>
                </a:cubicBezTo>
                <a:cubicBezTo>
                  <a:pt x="2494366" y="682253"/>
                  <a:pt x="2458720" y="680720"/>
                  <a:pt x="2423160" y="678180"/>
                </a:cubicBezTo>
                <a:cubicBezTo>
                  <a:pt x="2413000" y="675640"/>
                  <a:pt x="2402750" y="673437"/>
                  <a:pt x="2392680" y="670560"/>
                </a:cubicBezTo>
                <a:cubicBezTo>
                  <a:pt x="2384957" y="668353"/>
                  <a:pt x="2377661" y="664682"/>
                  <a:pt x="2369820" y="662940"/>
                </a:cubicBezTo>
                <a:cubicBezTo>
                  <a:pt x="2289356" y="645059"/>
                  <a:pt x="2352701" y="664854"/>
                  <a:pt x="2301240" y="647700"/>
                </a:cubicBezTo>
                <a:cubicBezTo>
                  <a:pt x="2165644" y="654480"/>
                  <a:pt x="2186488" y="627340"/>
                  <a:pt x="2125980" y="670560"/>
                </a:cubicBezTo>
                <a:cubicBezTo>
                  <a:pt x="2115646" y="677942"/>
                  <a:pt x="2107223" y="688535"/>
                  <a:pt x="2095500" y="693420"/>
                </a:cubicBezTo>
                <a:cubicBezTo>
                  <a:pt x="2076166" y="701476"/>
                  <a:pt x="2034540" y="708660"/>
                  <a:pt x="2034540" y="708660"/>
                </a:cubicBezTo>
                <a:cubicBezTo>
                  <a:pt x="2026920" y="713740"/>
                  <a:pt x="2020098" y="720292"/>
                  <a:pt x="2011680" y="723900"/>
                </a:cubicBezTo>
                <a:cubicBezTo>
                  <a:pt x="2002054" y="728025"/>
                  <a:pt x="1991270" y="728643"/>
                  <a:pt x="1981200" y="731520"/>
                </a:cubicBezTo>
                <a:cubicBezTo>
                  <a:pt x="1926527" y="747141"/>
                  <a:pt x="1997701" y="731268"/>
                  <a:pt x="1920240" y="746760"/>
                </a:cubicBezTo>
                <a:cubicBezTo>
                  <a:pt x="1854726" y="790436"/>
                  <a:pt x="1937616" y="738072"/>
                  <a:pt x="1874520" y="769620"/>
                </a:cubicBezTo>
                <a:cubicBezTo>
                  <a:pt x="1866329" y="773716"/>
                  <a:pt x="1860029" y="781141"/>
                  <a:pt x="1851660" y="784860"/>
                </a:cubicBezTo>
                <a:cubicBezTo>
                  <a:pt x="1836980" y="791384"/>
                  <a:pt x="1819306" y="791189"/>
                  <a:pt x="1805940" y="800100"/>
                </a:cubicBezTo>
                <a:cubicBezTo>
                  <a:pt x="1776397" y="819795"/>
                  <a:pt x="1791768" y="812444"/>
                  <a:pt x="1760220" y="822960"/>
                </a:cubicBezTo>
                <a:cubicBezTo>
                  <a:pt x="1671320" y="820420"/>
                  <a:pt x="1582333" y="820014"/>
                  <a:pt x="1493520" y="815340"/>
                </a:cubicBezTo>
                <a:cubicBezTo>
                  <a:pt x="1485499" y="814918"/>
                  <a:pt x="1478536" y="809295"/>
                  <a:pt x="1470660" y="807720"/>
                </a:cubicBezTo>
                <a:cubicBezTo>
                  <a:pt x="1453048" y="804198"/>
                  <a:pt x="1434895" y="803800"/>
                  <a:pt x="1417320" y="800100"/>
                </a:cubicBezTo>
                <a:cubicBezTo>
                  <a:pt x="1386576" y="793628"/>
                  <a:pt x="1356982" y="781683"/>
                  <a:pt x="1325880" y="777240"/>
                </a:cubicBezTo>
                <a:cubicBezTo>
                  <a:pt x="1244767" y="765652"/>
                  <a:pt x="1290427" y="771246"/>
                  <a:pt x="1188720" y="762000"/>
                </a:cubicBezTo>
                <a:cubicBezTo>
                  <a:pt x="1181100" y="756920"/>
                  <a:pt x="1175016" y="746955"/>
                  <a:pt x="1165860" y="746760"/>
                </a:cubicBezTo>
                <a:cubicBezTo>
                  <a:pt x="897251" y="741045"/>
                  <a:pt x="929499" y="737894"/>
                  <a:pt x="784860" y="762000"/>
                </a:cubicBezTo>
                <a:cubicBezTo>
                  <a:pt x="774700" y="769620"/>
                  <a:pt x="765407" y="778559"/>
                  <a:pt x="754380" y="784860"/>
                </a:cubicBezTo>
                <a:cubicBezTo>
                  <a:pt x="740832" y="792601"/>
                  <a:pt x="704568" y="797313"/>
                  <a:pt x="693420" y="800100"/>
                </a:cubicBezTo>
                <a:cubicBezTo>
                  <a:pt x="685628" y="802048"/>
                  <a:pt x="678309" y="805607"/>
                  <a:pt x="670560" y="807720"/>
                </a:cubicBezTo>
                <a:cubicBezTo>
                  <a:pt x="650353" y="813231"/>
                  <a:pt x="629471" y="816336"/>
                  <a:pt x="609600" y="822960"/>
                </a:cubicBezTo>
                <a:cubicBezTo>
                  <a:pt x="594360" y="828040"/>
                  <a:pt x="579726" y="835559"/>
                  <a:pt x="563880" y="838200"/>
                </a:cubicBezTo>
                <a:cubicBezTo>
                  <a:pt x="461708" y="855229"/>
                  <a:pt x="553666" y="840927"/>
                  <a:pt x="365760" y="861060"/>
                </a:cubicBezTo>
                <a:cubicBezTo>
                  <a:pt x="340313" y="863787"/>
                  <a:pt x="294292" y="868775"/>
                  <a:pt x="266700" y="876300"/>
                </a:cubicBezTo>
                <a:cubicBezTo>
                  <a:pt x="251202" y="880527"/>
                  <a:pt x="236220" y="886460"/>
                  <a:pt x="220980" y="891540"/>
                </a:cubicBezTo>
                <a:cubicBezTo>
                  <a:pt x="199192" y="898803"/>
                  <a:pt x="191560" y="901996"/>
                  <a:pt x="167640" y="906780"/>
                </a:cubicBezTo>
                <a:cubicBezTo>
                  <a:pt x="152490" y="909810"/>
                  <a:pt x="137358" y="913782"/>
                  <a:pt x="121920" y="914400"/>
                </a:cubicBezTo>
                <a:cubicBezTo>
                  <a:pt x="73699" y="916329"/>
                  <a:pt x="20320" y="914400"/>
                  <a:pt x="0" y="914400"/>
                </a:cubicBezTo>
                <a:close/>
              </a:path>
            </a:pathLst>
          </a:custGeom>
          <a:solidFill>
            <a:srgbClr val="00B0F0">
              <a:alpha val="6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3F0DC1C-EAD4-42A5-9DED-03476158C395}"/>
              </a:ext>
            </a:extLst>
          </p:cNvPr>
          <p:cNvSpPr txBox="1"/>
          <p:nvPr/>
        </p:nvSpPr>
        <p:spPr>
          <a:xfrm>
            <a:off x="876300" y="2217420"/>
            <a:ext cx="1217962" cy="923330"/>
          </a:xfrm>
          <a:prstGeom prst="rect">
            <a:avLst/>
          </a:prstGeom>
          <a:noFill/>
        </p:spPr>
        <p:txBody>
          <a:bodyPr wrap="none" rtlCol="0">
            <a:spAutoFit/>
          </a:bodyPr>
          <a:lstStyle/>
          <a:p>
            <a:r>
              <a:rPr lang="fr-FR" sz="5400" dirty="0">
                <a:solidFill>
                  <a:schemeClr val="bg1"/>
                </a:solidFill>
              </a:rPr>
              <a:t>Toit</a:t>
            </a:r>
          </a:p>
        </p:txBody>
      </p:sp>
      <p:sp>
        <p:nvSpPr>
          <p:cNvPr id="11" name="ZoneTexte 10">
            <a:extLst>
              <a:ext uri="{FF2B5EF4-FFF2-40B4-BE49-F238E27FC236}">
                <a16:creationId xmlns:a16="http://schemas.microsoft.com/office/drawing/2014/main" id="{CFFB152B-E6D6-4CB7-A923-1AB4442D1AF6}"/>
              </a:ext>
            </a:extLst>
          </p:cNvPr>
          <p:cNvSpPr txBox="1"/>
          <p:nvPr/>
        </p:nvSpPr>
        <p:spPr>
          <a:xfrm>
            <a:off x="6438900" y="5398115"/>
            <a:ext cx="1382110" cy="923330"/>
          </a:xfrm>
          <a:prstGeom prst="rect">
            <a:avLst/>
          </a:prstGeom>
          <a:noFill/>
        </p:spPr>
        <p:txBody>
          <a:bodyPr wrap="none" rtlCol="0">
            <a:spAutoFit/>
          </a:bodyPr>
          <a:lstStyle/>
          <a:p>
            <a:r>
              <a:rPr lang="fr-FR" sz="5400" dirty="0">
                <a:solidFill>
                  <a:schemeClr val="bg1"/>
                </a:solidFill>
              </a:rPr>
              <a:t>Mur</a:t>
            </a:r>
          </a:p>
        </p:txBody>
      </p:sp>
      <p:sp>
        <p:nvSpPr>
          <p:cNvPr id="12" name="ZoneTexte 11">
            <a:extLst>
              <a:ext uri="{FF2B5EF4-FFF2-40B4-BE49-F238E27FC236}">
                <a16:creationId xmlns:a16="http://schemas.microsoft.com/office/drawing/2014/main" id="{4AED9CAE-3097-4C3A-B433-C7A1A24A72E4}"/>
              </a:ext>
            </a:extLst>
          </p:cNvPr>
          <p:cNvSpPr txBox="1"/>
          <p:nvPr/>
        </p:nvSpPr>
        <p:spPr>
          <a:xfrm>
            <a:off x="691143" y="3943680"/>
            <a:ext cx="1832233" cy="707886"/>
          </a:xfrm>
          <a:prstGeom prst="rect">
            <a:avLst/>
          </a:prstGeom>
          <a:noFill/>
        </p:spPr>
        <p:txBody>
          <a:bodyPr wrap="none" rtlCol="0">
            <a:spAutoFit/>
          </a:bodyPr>
          <a:lstStyle/>
          <a:p>
            <a:r>
              <a:rPr lang="fr-FR" sz="4000" dirty="0" err="1">
                <a:solidFill>
                  <a:schemeClr val="bg1"/>
                </a:solidFill>
              </a:rPr>
              <a:t>Brêches</a:t>
            </a:r>
            <a:endParaRPr lang="fr-FR" sz="4000" dirty="0">
              <a:solidFill>
                <a:schemeClr val="bg1"/>
              </a:solidFill>
            </a:endParaRPr>
          </a:p>
        </p:txBody>
      </p:sp>
      <p:sp>
        <p:nvSpPr>
          <p:cNvPr id="13" name="ZoneTexte 12">
            <a:extLst>
              <a:ext uri="{FF2B5EF4-FFF2-40B4-BE49-F238E27FC236}">
                <a16:creationId xmlns:a16="http://schemas.microsoft.com/office/drawing/2014/main" id="{34CB460B-374C-4023-BF4A-4164785388FE}"/>
              </a:ext>
            </a:extLst>
          </p:cNvPr>
          <p:cNvSpPr txBox="1"/>
          <p:nvPr/>
        </p:nvSpPr>
        <p:spPr>
          <a:xfrm>
            <a:off x="4268537" y="4338280"/>
            <a:ext cx="2623090" cy="461665"/>
          </a:xfrm>
          <a:prstGeom prst="rect">
            <a:avLst/>
          </a:prstGeom>
          <a:noFill/>
        </p:spPr>
        <p:txBody>
          <a:bodyPr wrap="none" rtlCol="0">
            <a:spAutoFit/>
          </a:bodyPr>
          <a:lstStyle/>
          <a:p>
            <a:r>
              <a:rPr lang="fr-FR" sz="2400" dirty="0">
                <a:solidFill>
                  <a:schemeClr val="bg1"/>
                </a:solidFill>
              </a:rPr>
              <a:t>Argent </a:t>
            </a:r>
            <a:r>
              <a:rPr lang="fr-FR" sz="2400" dirty="0" err="1">
                <a:solidFill>
                  <a:schemeClr val="bg1"/>
                </a:solidFill>
              </a:rPr>
              <a:t>natif+quartz</a:t>
            </a:r>
            <a:endParaRPr lang="fr-FR" sz="2400" dirty="0">
              <a:solidFill>
                <a:schemeClr val="bg1"/>
              </a:solidFill>
            </a:endParaRPr>
          </a:p>
        </p:txBody>
      </p:sp>
      <p:sp>
        <p:nvSpPr>
          <p:cNvPr id="9" name="ZoneTexte 8">
            <a:extLst>
              <a:ext uri="{FF2B5EF4-FFF2-40B4-BE49-F238E27FC236}">
                <a16:creationId xmlns:a16="http://schemas.microsoft.com/office/drawing/2014/main" id="{16FDAEF2-056E-4ED0-B8A0-1B6C31617E53}"/>
              </a:ext>
            </a:extLst>
          </p:cNvPr>
          <p:cNvSpPr txBox="1"/>
          <p:nvPr/>
        </p:nvSpPr>
        <p:spPr>
          <a:xfrm>
            <a:off x="3520922" y="1986587"/>
            <a:ext cx="5623078" cy="1384995"/>
          </a:xfrm>
          <a:prstGeom prst="rect">
            <a:avLst/>
          </a:prstGeom>
          <a:noFill/>
        </p:spPr>
        <p:txBody>
          <a:bodyPr wrap="none" rtlCol="0">
            <a:spAutoFit/>
          </a:bodyPr>
          <a:lstStyle/>
          <a:p>
            <a:r>
              <a:rPr lang="fr-FR" sz="2800" dirty="0">
                <a:solidFill>
                  <a:schemeClr val="bg1"/>
                </a:solidFill>
              </a:rPr>
              <a:t>Mine d’Imiter (Maroc) d’argent natif: </a:t>
            </a:r>
          </a:p>
          <a:p>
            <a:r>
              <a:rPr lang="fr-FR" sz="2800" dirty="0">
                <a:solidFill>
                  <a:schemeClr val="bg1"/>
                </a:solidFill>
              </a:rPr>
              <a:t>10 Mt à 700g/t Ag</a:t>
            </a:r>
          </a:p>
          <a:p>
            <a:endParaRPr lang="fr-FR" sz="2800" dirty="0">
              <a:solidFill>
                <a:schemeClr val="bg1"/>
              </a:solidFill>
            </a:endParaRPr>
          </a:p>
        </p:txBody>
      </p:sp>
      <p:sp>
        <p:nvSpPr>
          <p:cNvPr id="10" name="ZoneTexte 9">
            <a:extLst>
              <a:ext uri="{FF2B5EF4-FFF2-40B4-BE49-F238E27FC236}">
                <a16:creationId xmlns:a16="http://schemas.microsoft.com/office/drawing/2014/main" id="{33CDC7E7-6AE2-4F97-8A37-170C7AEEFC79}"/>
              </a:ext>
            </a:extLst>
          </p:cNvPr>
          <p:cNvSpPr txBox="1"/>
          <p:nvPr/>
        </p:nvSpPr>
        <p:spPr>
          <a:xfrm>
            <a:off x="75118" y="6422112"/>
            <a:ext cx="2417778" cy="369332"/>
          </a:xfrm>
          <a:prstGeom prst="rect">
            <a:avLst/>
          </a:prstGeom>
          <a:noFill/>
        </p:spPr>
        <p:txBody>
          <a:bodyPr wrap="none" rtlCol="0">
            <a:spAutoFit/>
          </a:bodyPr>
          <a:lstStyle/>
          <a:p>
            <a:r>
              <a:rPr lang="fr-FR" dirty="0"/>
              <a:t>Photo: J. </a:t>
            </a:r>
            <a:r>
              <a:rPr lang="fr-FR" dirty="0" err="1"/>
              <a:t>Tuduri</a:t>
            </a:r>
            <a:r>
              <a:rPr lang="fr-FR" dirty="0"/>
              <a:t> (BRGM)</a:t>
            </a:r>
          </a:p>
        </p:txBody>
      </p:sp>
    </p:spTree>
    <p:extLst>
      <p:ext uri="{BB962C8B-B14F-4D97-AF65-F5344CB8AC3E}">
        <p14:creationId xmlns:p14="http://schemas.microsoft.com/office/powerpoint/2010/main" val="3387040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987A87C-5755-4132-B579-C961270A06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946" b="15904"/>
          <a:stretch/>
        </p:blipFill>
        <p:spPr>
          <a:xfrm>
            <a:off x="-54195" y="1414490"/>
            <a:ext cx="9201110" cy="4910110"/>
          </a:xfrm>
          <a:prstGeom prst="rect">
            <a:avLst/>
          </a:prstGeom>
        </p:spPr>
      </p:pic>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CAEE597-2516-401A-B92E-B061731F7B6A}"/>
              </a:ext>
            </a:extLst>
          </p:cNvPr>
          <p:cNvSpPr txBox="1"/>
          <p:nvPr/>
        </p:nvSpPr>
        <p:spPr>
          <a:xfrm>
            <a:off x="2767613" y="957689"/>
            <a:ext cx="3600666" cy="461665"/>
          </a:xfrm>
          <a:prstGeom prst="rect">
            <a:avLst/>
          </a:prstGeom>
          <a:noFill/>
        </p:spPr>
        <p:txBody>
          <a:bodyPr wrap="none" rtlCol="0">
            <a:spAutoFit/>
          </a:bodyPr>
          <a:lstStyle/>
          <a:p>
            <a:r>
              <a:rPr lang="fr-FR" sz="2400" b="1" dirty="0">
                <a:solidFill>
                  <a:srgbClr val="FF0000"/>
                </a:solidFill>
              </a:rPr>
              <a:t>Implications en ingénierie</a:t>
            </a:r>
          </a:p>
        </p:txBody>
      </p:sp>
      <p:sp>
        <p:nvSpPr>
          <p:cNvPr id="2" name="ZoneTexte 1">
            <a:extLst>
              <a:ext uri="{FF2B5EF4-FFF2-40B4-BE49-F238E27FC236}">
                <a16:creationId xmlns:a16="http://schemas.microsoft.com/office/drawing/2014/main" id="{0F4D23AC-F54C-4BEE-9DF6-1F1E4D5B8407}"/>
              </a:ext>
            </a:extLst>
          </p:cNvPr>
          <p:cNvSpPr txBox="1"/>
          <p:nvPr/>
        </p:nvSpPr>
        <p:spPr>
          <a:xfrm>
            <a:off x="2578511" y="1563616"/>
            <a:ext cx="4151714" cy="369332"/>
          </a:xfrm>
          <a:prstGeom prst="rect">
            <a:avLst/>
          </a:prstGeom>
          <a:noFill/>
        </p:spPr>
        <p:txBody>
          <a:bodyPr wrap="none" rtlCol="0">
            <a:spAutoFit/>
          </a:bodyPr>
          <a:lstStyle/>
          <a:p>
            <a:r>
              <a:rPr lang="fr-FR" b="1" dirty="0">
                <a:solidFill>
                  <a:schemeClr val="bg1"/>
                </a:solidFill>
              </a:rPr>
              <a:t>Exemple de minéralisation dans une faille</a:t>
            </a:r>
          </a:p>
        </p:txBody>
      </p:sp>
      <p:sp>
        <p:nvSpPr>
          <p:cNvPr id="16" name="ZoneTexte 15">
            <a:extLst>
              <a:ext uri="{FF2B5EF4-FFF2-40B4-BE49-F238E27FC236}">
                <a16:creationId xmlns:a16="http://schemas.microsoft.com/office/drawing/2014/main" id="{101C9085-79E9-4EDF-A3C9-DCA9F645B744}"/>
              </a:ext>
            </a:extLst>
          </p:cNvPr>
          <p:cNvSpPr txBox="1"/>
          <p:nvPr/>
        </p:nvSpPr>
        <p:spPr>
          <a:xfrm>
            <a:off x="5759394" y="6228422"/>
            <a:ext cx="2264466" cy="369332"/>
          </a:xfrm>
          <a:prstGeom prst="rect">
            <a:avLst/>
          </a:prstGeom>
          <a:noFill/>
        </p:spPr>
        <p:txBody>
          <a:bodyPr wrap="none" rtlCol="0">
            <a:spAutoFit/>
          </a:bodyPr>
          <a:lstStyle/>
          <a:p>
            <a:r>
              <a:rPr lang="fr-FR" dirty="0">
                <a:solidFill>
                  <a:schemeClr val="bg1"/>
                </a:solidFill>
              </a:rPr>
              <a:t>NB: échelle = marteau</a:t>
            </a:r>
          </a:p>
        </p:txBody>
      </p:sp>
      <p:sp>
        <p:nvSpPr>
          <p:cNvPr id="3" name="Forme libre : forme 2">
            <a:extLst>
              <a:ext uri="{FF2B5EF4-FFF2-40B4-BE49-F238E27FC236}">
                <a16:creationId xmlns:a16="http://schemas.microsoft.com/office/drawing/2014/main" id="{5E6FD25B-D9F4-49C7-8AFD-5A0FE4782D0A}"/>
              </a:ext>
            </a:extLst>
          </p:cNvPr>
          <p:cNvSpPr/>
          <p:nvPr/>
        </p:nvSpPr>
        <p:spPr>
          <a:xfrm>
            <a:off x="-68580" y="3268980"/>
            <a:ext cx="9250953" cy="1752600"/>
          </a:xfrm>
          <a:custGeom>
            <a:avLst/>
            <a:gdLst>
              <a:gd name="connsiteX0" fmla="*/ 45720 w 9250953"/>
              <a:gd name="connsiteY0" fmla="*/ 1752600 h 1752600"/>
              <a:gd name="connsiteX1" fmla="*/ 45720 w 9250953"/>
              <a:gd name="connsiteY1" fmla="*/ 1752600 h 1752600"/>
              <a:gd name="connsiteX2" fmla="*/ 365760 w 9250953"/>
              <a:gd name="connsiteY2" fmla="*/ 1744980 h 1752600"/>
              <a:gd name="connsiteX3" fmla="*/ 403860 w 9250953"/>
              <a:gd name="connsiteY3" fmla="*/ 1737360 h 1752600"/>
              <a:gd name="connsiteX4" fmla="*/ 533400 w 9250953"/>
              <a:gd name="connsiteY4" fmla="*/ 1729740 h 1752600"/>
              <a:gd name="connsiteX5" fmla="*/ 586740 w 9250953"/>
              <a:gd name="connsiteY5" fmla="*/ 1714500 h 1752600"/>
              <a:gd name="connsiteX6" fmla="*/ 617220 w 9250953"/>
              <a:gd name="connsiteY6" fmla="*/ 1699260 h 1752600"/>
              <a:gd name="connsiteX7" fmla="*/ 640080 w 9250953"/>
              <a:gd name="connsiteY7" fmla="*/ 1691640 h 1752600"/>
              <a:gd name="connsiteX8" fmla="*/ 670560 w 9250953"/>
              <a:gd name="connsiteY8" fmla="*/ 1676400 h 1752600"/>
              <a:gd name="connsiteX9" fmla="*/ 701040 w 9250953"/>
              <a:gd name="connsiteY9" fmla="*/ 1668780 h 1752600"/>
              <a:gd name="connsiteX10" fmla="*/ 746760 w 9250953"/>
              <a:gd name="connsiteY10" fmla="*/ 1653540 h 1752600"/>
              <a:gd name="connsiteX11" fmla="*/ 792480 w 9250953"/>
              <a:gd name="connsiteY11" fmla="*/ 1638300 h 1752600"/>
              <a:gd name="connsiteX12" fmla="*/ 861060 w 9250953"/>
              <a:gd name="connsiteY12" fmla="*/ 1615440 h 1752600"/>
              <a:gd name="connsiteX13" fmla="*/ 883920 w 9250953"/>
              <a:gd name="connsiteY13" fmla="*/ 1607820 h 1752600"/>
              <a:gd name="connsiteX14" fmla="*/ 1005840 w 9250953"/>
              <a:gd name="connsiteY14" fmla="*/ 1592580 h 1752600"/>
              <a:gd name="connsiteX15" fmla="*/ 1264920 w 9250953"/>
              <a:gd name="connsiteY15" fmla="*/ 1600200 h 1752600"/>
              <a:gd name="connsiteX16" fmla="*/ 1371600 w 9250953"/>
              <a:gd name="connsiteY16" fmla="*/ 1630680 h 1752600"/>
              <a:gd name="connsiteX17" fmla="*/ 1409700 w 9250953"/>
              <a:gd name="connsiteY17" fmla="*/ 1638300 h 1752600"/>
              <a:gd name="connsiteX18" fmla="*/ 1531620 w 9250953"/>
              <a:gd name="connsiteY18" fmla="*/ 1661160 h 1752600"/>
              <a:gd name="connsiteX19" fmla="*/ 1600200 w 9250953"/>
              <a:gd name="connsiteY19" fmla="*/ 1684020 h 1752600"/>
              <a:gd name="connsiteX20" fmla="*/ 1623060 w 9250953"/>
              <a:gd name="connsiteY20" fmla="*/ 1691640 h 1752600"/>
              <a:gd name="connsiteX21" fmla="*/ 1851660 w 9250953"/>
              <a:gd name="connsiteY21" fmla="*/ 1684020 h 1752600"/>
              <a:gd name="connsiteX22" fmla="*/ 1882140 w 9250953"/>
              <a:gd name="connsiteY22" fmla="*/ 1676400 h 1752600"/>
              <a:gd name="connsiteX23" fmla="*/ 1927860 w 9250953"/>
              <a:gd name="connsiteY23" fmla="*/ 1653540 h 1752600"/>
              <a:gd name="connsiteX24" fmla="*/ 1973580 w 9250953"/>
              <a:gd name="connsiteY24" fmla="*/ 1615440 h 1752600"/>
              <a:gd name="connsiteX25" fmla="*/ 2004060 w 9250953"/>
              <a:gd name="connsiteY25" fmla="*/ 1592580 h 1752600"/>
              <a:gd name="connsiteX26" fmla="*/ 2026920 w 9250953"/>
              <a:gd name="connsiteY26" fmla="*/ 1584960 h 1752600"/>
              <a:gd name="connsiteX27" fmla="*/ 2049780 w 9250953"/>
              <a:gd name="connsiteY27" fmla="*/ 1562100 h 1752600"/>
              <a:gd name="connsiteX28" fmla="*/ 2087880 w 9250953"/>
              <a:gd name="connsiteY28" fmla="*/ 1554480 h 1752600"/>
              <a:gd name="connsiteX29" fmla="*/ 2118360 w 9250953"/>
              <a:gd name="connsiteY29" fmla="*/ 1546860 h 1752600"/>
              <a:gd name="connsiteX30" fmla="*/ 2148840 w 9250953"/>
              <a:gd name="connsiteY30" fmla="*/ 1531620 h 1752600"/>
              <a:gd name="connsiteX31" fmla="*/ 2217420 w 9250953"/>
              <a:gd name="connsiteY31" fmla="*/ 1508760 h 1752600"/>
              <a:gd name="connsiteX32" fmla="*/ 2240280 w 9250953"/>
              <a:gd name="connsiteY32" fmla="*/ 1493520 h 1752600"/>
              <a:gd name="connsiteX33" fmla="*/ 2278380 w 9250953"/>
              <a:gd name="connsiteY33" fmla="*/ 1485900 h 1752600"/>
              <a:gd name="connsiteX34" fmla="*/ 2331720 w 9250953"/>
              <a:gd name="connsiteY34" fmla="*/ 1470660 h 1752600"/>
              <a:gd name="connsiteX35" fmla="*/ 2468880 w 9250953"/>
              <a:gd name="connsiteY35" fmla="*/ 1485900 h 1752600"/>
              <a:gd name="connsiteX36" fmla="*/ 2506980 w 9250953"/>
              <a:gd name="connsiteY36" fmla="*/ 1501140 h 1752600"/>
              <a:gd name="connsiteX37" fmla="*/ 2529840 w 9250953"/>
              <a:gd name="connsiteY37" fmla="*/ 1508760 h 1752600"/>
              <a:gd name="connsiteX38" fmla="*/ 2552700 w 9250953"/>
              <a:gd name="connsiteY38" fmla="*/ 1524000 h 1752600"/>
              <a:gd name="connsiteX39" fmla="*/ 2621280 w 9250953"/>
              <a:gd name="connsiteY39" fmla="*/ 1546860 h 1752600"/>
              <a:gd name="connsiteX40" fmla="*/ 2659380 w 9250953"/>
              <a:gd name="connsiteY40" fmla="*/ 1562100 h 1752600"/>
              <a:gd name="connsiteX41" fmla="*/ 2697480 w 9250953"/>
              <a:gd name="connsiteY41" fmla="*/ 1569720 h 1752600"/>
              <a:gd name="connsiteX42" fmla="*/ 2720340 w 9250953"/>
              <a:gd name="connsiteY42" fmla="*/ 1577340 h 1752600"/>
              <a:gd name="connsiteX43" fmla="*/ 2750820 w 9250953"/>
              <a:gd name="connsiteY43" fmla="*/ 1584960 h 1752600"/>
              <a:gd name="connsiteX44" fmla="*/ 2773680 w 9250953"/>
              <a:gd name="connsiteY44" fmla="*/ 1592580 h 1752600"/>
              <a:gd name="connsiteX45" fmla="*/ 2895600 w 9250953"/>
              <a:gd name="connsiteY45" fmla="*/ 1607820 h 1752600"/>
              <a:gd name="connsiteX46" fmla="*/ 2941320 w 9250953"/>
              <a:gd name="connsiteY46" fmla="*/ 1615440 h 1752600"/>
              <a:gd name="connsiteX47" fmla="*/ 2964180 w 9250953"/>
              <a:gd name="connsiteY47" fmla="*/ 1623060 h 1752600"/>
              <a:gd name="connsiteX48" fmla="*/ 3055620 w 9250953"/>
              <a:gd name="connsiteY48" fmla="*/ 1630680 h 1752600"/>
              <a:gd name="connsiteX49" fmla="*/ 3154680 w 9250953"/>
              <a:gd name="connsiteY49" fmla="*/ 1645920 h 1752600"/>
              <a:gd name="connsiteX50" fmla="*/ 3177540 w 9250953"/>
              <a:gd name="connsiteY50" fmla="*/ 1653540 h 1752600"/>
              <a:gd name="connsiteX51" fmla="*/ 3261360 w 9250953"/>
              <a:gd name="connsiteY51" fmla="*/ 1661160 h 1752600"/>
              <a:gd name="connsiteX52" fmla="*/ 3314700 w 9250953"/>
              <a:gd name="connsiteY52" fmla="*/ 1668780 h 1752600"/>
              <a:gd name="connsiteX53" fmla="*/ 3360420 w 9250953"/>
              <a:gd name="connsiteY53" fmla="*/ 1684020 h 1752600"/>
              <a:gd name="connsiteX54" fmla="*/ 3497580 w 9250953"/>
              <a:gd name="connsiteY54" fmla="*/ 1676400 h 1752600"/>
              <a:gd name="connsiteX55" fmla="*/ 3528060 w 9250953"/>
              <a:gd name="connsiteY55" fmla="*/ 1668780 h 1752600"/>
              <a:gd name="connsiteX56" fmla="*/ 3581400 w 9250953"/>
              <a:gd name="connsiteY56" fmla="*/ 1661160 h 1752600"/>
              <a:gd name="connsiteX57" fmla="*/ 3611880 w 9250953"/>
              <a:gd name="connsiteY57" fmla="*/ 1645920 h 1752600"/>
              <a:gd name="connsiteX58" fmla="*/ 3642360 w 9250953"/>
              <a:gd name="connsiteY58" fmla="*/ 1638300 h 1752600"/>
              <a:gd name="connsiteX59" fmla="*/ 3665220 w 9250953"/>
              <a:gd name="connsiteY59" fmla="*/ 1623060 h 1752600"/>
              <a:gd name="connsiteX60" fmla="*/ 3710940 w 9250953"/>
              <a:gd name="connsiteY60" fmla="*/ 1607820 h 1752600"/>
              <a:gd name="connsiteX61" fmla="*/ 3733800 w 9250953"/>
              <a:gd name="connsiteY61" fmla="*/ 1577340 h 1752600"/>
              <a:gd name="connsiteX62" fmla="*/ 3756660 w 9250953"/>
              <a:gd name="connsiteY62" fmla="*/ 1554480 h 1752600"/>
              <a:gd name="connsiteX63" fmla="*/ 3764280 w 9250953"/>
              <a:gd name="connsiteY63" fmla="*/ 1531620 h 1752600"/>
              <a:gd name="connsiteX64" fmla="*/ 3825240 w 9250953"/>
              <a:gd name="connsiteY64" fmla="*/ 1463040 h 1752600"/>
              <a:gd name="connsiteX65" fmla="*/ 3848100 w 9250953"/>
              <a:gd name="connsiteY65" fmla="*/ 1447800 h 1752600"/>
              <a:gd name="connsiteX66" fmla="*/ 3878580 w 9250953"/>
              <a:gd name="connsiteY66" fmla="*/ 1440180 h 1752600"/>
              <a:gd name="connsiteX67" fmla="*/ 3901440 w 9250953"/>
              <a:gd name="connsiteY67" fmla="*/ 1432560 h 1752600"/>
              <a:gd name="connsiteX68" fmla="*/ 3931920 w 9250953"/>
              <a:gd name="connsiteY68" fmla="*/ 1417320 h 1752600"/>
              <a:gd name="connsiteX69" fmla="*/ 3962400 w 9250953"/>
              <a:gd name="connsiteY69" fmla="*/ 1409700 h 1752600"/>
              <a:gd name="connsiteX70" fmla="*/ 4015740 w 9250953"/>
              <a:gd name="connsiteY70" fmla="*/ 1394460 h 1752600"/>
              <a:gd name="connsiteX71" fmla="*/ 4053840 w 9250953"/>
              <a:gd name="connsiteY71" fmla="*/ 1356360 h 1752600"/>
              <a:gd name="connsiteX72" fmla="*/ 4076700 w 9250953"/>
              <a:gd name="connsiteY72" fmla="*/ 1333500 h 1752600"/>
              <a:gd name="connsiteX73" fmla="*/ 4091940 w 9250953"/>
              <a:gd name="connsiteY73" fmla="*/ 1303020 h 1752600"/>
              <a:gd name="connsiteX74" fmla="*/ 4114800 w 9250953"/>
              <a:gd name="connsiteY74" fmla="*/ 1264920 h 1752600"/>
              <a:gd name="connsiteX75" fmla="*/ 4130040 w 9250953"/>
              <a:gd name="connsiteY75" fmla="*/ 1242060 h 1752600"/>
              <a:gd name="connsiteX76" fmla="*/ 4145280 w 9250953"/>
              <a:gd name="connsiteY76" fmla="*/ 1196340 h 1752600"/>
              <a:gd name="connsiteX77" fmla="*/ 4191000 w 9250953"/>
              <a:gd name="connsiteY77" fmla="*/ 1150620 h 1752600"/>
              <a:gd name="connsiteX78" fmla="*/ 4267200 w 9250953"/>
              <a:gd name="connsiteY78" fmla="*/ 1089660 h 1752600"/>
              <a:gd name="connsiteX79" fmla="*/ 4297680 w 9250953"/>
              <a:gd name="connsiteY79" fmla="*/ 1082040 h 1752600"/>
              <a:gd name="connsiteX80" fmla="*/ 4800600 w 9250953"/>
              <a:gd name="connsiteY80" fmla="*/ 1097280 h 1752600"/>
              <a:gd name="connsiteX81" fmla="*/ 4914900 w 9250953"/>
              <a:gd name="connsiteY81" fmla="*/ 1104900 h 1752600"/>
              <a:gd name="connsiteX82" fmla="*/ 5128260 w 9250953"/>
              <a:gd name="connsiteY82" fmla="*/ 1127760 h 1752600"/>
              <a:gd name="connsiteX83" fmla="*/ 5158740 w 9250953"/>
              <a:gd name="connsiteY83" fmla="*/ 1135380 h 1752600"/>
              <a:gd name="connsiteX84" fmla="*/ 5318760 w 9250953"/>
              <a:gd name="connsiteY84" fmla="*/ 1150620 h 1752600"/>
              <a:gd name="connsiteX85" fmla="*/ 5448300 w 9250953"/>
              <a:gd name="connsiteY85" fmla="*/ 1143000 h 1752600"/>
              <a:gd name="connsiteX86" fmla="*/ 5509260 w 9250953"/>
              <a:gd name="connsiteY86" fmla="*/ 1127760 h 1752600"/>
              <a:gd name="connsiteX87" fmla="*/ 5577840 w 9250953"/>
              <a:gd name="connsiteY87" fmla="*/ 1104900 h 1752600"/>
              <a:gd name="connsiteX88" fmla="*/ 5600700 w 9250953"/>
              <a:gd name="connsiteY88" fmla="*/ 1089660 h 1752600"/>
              <a:gd name="connsiteX89" fmla="*/ 5638800 w 9250953"/>
              <a:gd name="connsiteY89" fmla="*/ 1082040 h 1752600"/>
              <a:gd name="connsiteX90" fmla="*/ 6088380 w 9250953"/>
              <a:gd name="connsiteY90" fmla="*/ 1082040 h 1752600"/>
              <a:gd name="connsiteX91" fmla="*/ 6156960 w 9250953"/>
              <a:gd name="connsiteY91" fmla="*/ 1066800 h 1752600"/>
              <a:gd name="connsiteX92" fmla="*/ 6210300 w 9250953"/>
              <a:gd name="connsiteY92" fmla="*/ 1059180 h 1752600"/>
              <a:gd name="connsiteX93" fmla="*/ 6576060 w 9250953"/>
              <a:gd name="connsiteY93" fmla="*/ 1051560 h 1752600"/>
              <a:gd name="connsiteX94" fmla="*/ 6606540 w 9250953"/>
              <a:gd name="connsiteY94" fmla="*/ 1043940 h 1752600"/>
              <a:gd name="connsiteX95" fmla="*/ 6629400 w 9250953"/>
              <a:gd name="connsiteY95" fmla="*/ 1036320 h 1752600"/>
              <a:gd name="connsiteX96" fmla="*/ 6667500 w 9250953"/>
              <a:gd name="connsiteY96" fmla="*/ 1028700 h 1752600"/>
              <a:gd name="connsiteX97" fmla="*/ 6720840 w 9250953"/>
              <a:gd name="connsiteY97" fmla="*/ 1013460 h 1752600"/>
              <a:gd name="connsiteX98" fmla="*/ 6781800 w 9250953"/>
              <a:gd name="connsiteY98" fmla="*/ 1005840 h 1752600"/>
              <a:gd name="connsiteX99" fmla="*/ 6812280 w 9250953"/>
              <a:gd name="connsiteY99" fmla="*/ 998220 h 1752600"/>
              <a:gd name="connsiteX100" fmla="*/ 6926580 w 9250953"/>
              <a:gd name="connsiteY100" fmla="*/ 975360 h 1752600"/>
              <a:gd name="connsiteX101" fmla="*/ 6972300 w 9250953"/>
              <a:gd name="connsiteY101" fmla="*/ 960120 h 1752600"/>
              <a:gd name="connsiteX102" fmla="*/ 6995160 w 9250953"/>
              <a:gd name="connsiteY102" fmla="*/ 944880 h 1752600"/>
              <a:gd name="connsiteX103" fmla="*/ 7033260 w 9250953"/>
              <a:gd name="connsiteY103" fmla="*/ 937260 h 1752600"/>
              <a:gd name="connsiteX104" fmla="*/ 7078980 w 9250953"/>
              <a:gd name="connsiteY104" fmla="*/ 922020 h 1752600"/>
              <a:gd name="connsiteX105" fmla="*/ 7345680 w 9250953"/>
              <a:gd name="connsiteY105" fmla="*/ 914400 h 1752600"/>
              <a:gd name="connsiteX106" fmla="*/ 7399020 w 9250953"/>
              <a:gd name="connsiteY106" fmla="*/ 891540 h 1752600"/>
              <a:gd name="connsiteX107" fmla="*/ 7444740 w 9250953"/>
              <a:gd name="connsiteY107" fmla="*/ 876300 h 1752600"/>
              <a:gd name="connsiteX108" fmla="*/ 7513320 w 9250953"/>
              <a:gd name="connsiteY108" fmla="*/ 845820 h 1752600"/>
              <a:gd name="connsiteX109" fmla="*/ 7574280 w 9250953"/>
              <a:gd name="connsiteY109" fmla="*/ 830580 h 1752600"/>
              <a:gd name="connsiteX110" fmla="*/ 7597140 w 9250953"/>
              <a:gd name="connsiteY110" fmla="*/ 822960 h 1752600"/>
              <a:gd name="connsiteX111" fmla="*/ 7772400 w 9250953"/>
              <a:gd name="connsiteY111" fmla="*/ 830580 h 1752600"/>
              <a:gd name="connsiteX112" fmla="*/ 8191500 w 9250953"/>
              <a:gd name="connsiteY112" fmla="*/ 838200 h 1752600"/>
              <a:gd name="connsiteX113" fmla="*/ 8229600 w 9250953"/>
              <a:gd name="connsiteY113" fmla="*/ 853440 h 1752600"/>
              <a:gd name="connsiteX114" fmla="*/ 8290560 w 9250953"/>
              <a:gd name="connsiteY114" fmla="*/ 868680 h 1752600"/>
              <a:gd name="connsiteX115" fmla="*/ 8343900 w 9250953"/>
              <a:gd name="connsiteY115" fmla="*/ 891540 h 1752600"/>
              <a:gd name="connsiteX116" fmla="*/ 8481060 w 9250953"/>
              <a:gd name="connsiteY116" fmla="*/ 899160 h 1752600"/>
              <a:gd name="connsiteX117" fmla="*/ 8625840 w 9250953"/>
              <a:gd name="connsiteY117" fmla="*/ 914400 h 1752600"/>
              <a:gd name="connsiteX118" fmla="*/ 8732520 w 9250953"/>
              <a:gd name="connsiteY118" fmla="*/ 922020 h 1752600"/>
              <a:gd name="connsiteX119" fmla="*/ 8816340 w 9250953"/>
              <a:gd name="connsiteY119" fmla="*/ 929640 h 1752600"/>
              <a:gd name="connsiteX120" fmla="*/ 8862060 w 9250953"/>
              <a:gd name="connsiteY120" fmla="*/ 944880 h 1752600"/>
              <a:gd name="connsiteX121" fmla="*/ 9098280 w 9250953"/>
              <a:gd name="connsiteY121" fmla="*/ 944880 h 1752600"/>
              <a:gd name="connsiteX122" fmla="*/ 9227820 w 9250953"/>
              <a:gd name="connsiteY122" fmla="*/ 914400 h 1752600"/>
              <a:gd name="connsiteX123" fmla="*/ 9250680 w 9250953"/>
              <a:gd name="connsiteY123" fmla="*/ 906780 h 1752600"/>
              <a:gd name="connsiteX124" fmla="*/ 9227820 w 9250953"/>
              <a:gd name="connsiteY124" fmla="*/ 815340 h 1752600"/>
              <a:gd name="connsiteX125" fmla="*/ 9220200 w 9250953"/>
              <a:gd name="connsiteY125" fmla="*/ 792480 h 1752600"/>
              <a:gd name="connsiteX126" fmla="*/ 9227820 w 9250953"/>
              <a:gd name="connsiteY126" fmla="*/ 594360 h 1752600"/>
              <a:gd name="connsiteX127" fmla="*/ 9250680 w 9250953"/>
              <a:gd name="connsiteY127" fmla="*/ 533400 h 1752600"/>
              <a:gd name="connsiteX128" fmla="*/ 9235440 w 9250953"/>
              <a:gd name="connsiteY128" fmla="*/ 30480 h 1752600"/>
              <a:gd name="connsiteX129" fmla="*/ 9037320 w 9250953"/>
              <a:gd name="connsiteY129" fmla="*/ 68580 h 1752600"/>
              <a:gd name="connsiteX130" fmla="*/ 8968740 w 9250953"/>
              <a:gd name="connsiteY130" fmla="*/ 91440 h 1752600"/>
              <a:gd name="connsiteX131" fmla="*/ 8884920 w 9250953"/>
              <a:gd name="connsiteY131" fmla="*/ 106680 h 1752600"/>
              <a:gd name="connsiteX132" fmla="*/ 8823960 w 9250953"/>
              <a:gd name="connsiteY132" fmla="*/ 114300 h 1752600"/>
              <a:gd name="connsiteX133" fmla="*/ 8747760 w 9250953"/>
              <a:gd name="connsiteY133" fmla="*/ 129540 h 1752600"/>
              <a:gd name="connsiteX134" fmla="*/ 8587740 w 9250953"/>
              <a:gd name="connsiteY134" fmla="*/ 152400 h 1752600"/>
              <a:gd name="connsiteX135" fmla="*/ 8526780 w 9250953"/>
              <a:gd name="connsiteY135" fmla="*/ 175260 h 1752600"/>
              <a:gd name="connsiteX136" fmla="*/ 8503920 w 9250953"/>
              <a:gd name="connsiteY136" fmla="*/ 190500 h 1752600"/>
              <a:gd name="connsiteX137" fmla="*/ 8374380 w 9250953"/>
              <a:gd name="connsiteY137" fmla="*/ 228600 h 1752600"/>
              <a:gd name="connsiteX138" fmla="*/ 8313420 w 9250953"/>
              <a:gd name="connsiteY138" fmla="*/ 243840 h 1752600"/>
              <a:gd name="connsiteX139" fmla="*/ 8221980 w 9250953"/>
              <a:gd name="connsiteY139" fmla="*/ 281940 h 1752600"/>
              <a:gd name="connsiteX140" fmla="*/ 8145780 w 9250953"/>
              <a:gd name="connsiteY140" fmla="*/ 320040 h 1752600"/>
              <a:gd name="connsiteX141" fmla="*/ 8077200 w 9250953"/>
              <a:gd name="connsiteY141" fmla="*/ 358140 h 1752600"/>
              <a:gd name="connsiteX142" fmla="*/ 8046720 w 9250953"/>
              <a:gd name="connsiteY142" fmla="*/ 381000 h 1752600"/>
              <a:gd name="connsiteX143" fmla="*/ 7962900 w 9250953"/>
              <a:gd name="connsiteY143" fmla="*/ 381000 h 1752600"/>
              <a:gd name="connsiteX144" fmla="*/ 7955280 w 9250953"/>
              <a:gd name="connsiteY144" fmla="*/ 358140 h 1752600"/>
              <a:gd name="connsiteX145" fmla="*/ 7947660 w 9250953"/>
              <a:gd name="connsiteY145" fmla="*/ 327660 h 1752600"/>
              <a:gd name="connsiteX146" fmla="*/ 7909560 w 9250953"/>
              <a:gd name="connsiteY146" fmla="*/ 342900 h 1752600"/>
              <a:gd name="connsiteX147" fmla="*/ 7871460 w 9250953"/>
              <a:gd name="connsiteY147" fmla="*/ 365760 h 1752600"/>
              <a:gd name="connsiteX148" fmla="*/ 7848600 w 9250953"/>
              <a:gd name="connsiteY148" fmla="*/ 373380 h 1752600"/>
              <a:gd name="connsiteX149" fmla="*/ 7818120 w 9250953"/>
              <a:gd name="connsiteY149" fmla="*/ 388620 h 1752600"/>
              <a:gd name="connsiteX150" fmla="*/ 7612380 w 9250953"/>
              <a:gd name="connsiteY150" fmla="*/ 373380 h 1752600"/>
              <a:gd name="connsiteX151" fmla="*/ 7589520 w 9250953"/>
              <a:gd name="connsiteY151" fmla="*/ 358140 h 1752600"/>
              <a:gd name="connsiteX152" fmla="*/ 7559040 w 9250953"/>
              <a:gd name="connsiteY152" fmla="*/ 350520 h 1752600"/>
              <a:gd name="connsiteX153" fmla="*/ 7490460 w 9250953"/>
              <a:gd name="connsiteY153" fmla="*/ 312420 h 1752600"/>
              <a:gd name="connsiteX154" fmla="*/ 7467600 w 9250953"/>
              <a:gd name="connsiteY154" fmla="*/ 289560 h 1752600"/>
              <a:gd name="connsiteX155" fmla="*/ 7444740 w 9250953"/>
              <a:gd name="connsiteY155" fmla="*/ 274320 h 1752600"/>
              <a:gd name="connsiteX156" fmla="*/ 7383780 w 9250953"/>
              <a:gd name="connsiteY156" fmla="*/ 243840 h 1752600"/>
              <a:gd name="connsiteX157" fmla="*/ 7299960 w 9250953"/>
              <a:gd name="connsiteY157" fmla="*/ 220980 h 1752600"/>
              <a:gd name="connsiteX158" fmla="*/ 7269480 w 9250953"/>
              <a:gd name="connsiteY158" fmla="*/ 175260 h 1752600"/>
              <a:gd name="connsiteX159" fmla="*/ 7193280 w 9250953"/>
              <a:gd name="connsiteY159" fmla="*/ 182880 h 1752600"/>
              <a:gd name="connsiteX160" fmla="*/ 7147560 w 9250953"/>
              <a:gd name="connsiteY160" fmla="*/ 198120 h 1752600"/>
              <a:gd name="connsiteX161" fmla="*/ 7117080 w 9250953"/>
              <a:gd name="connsiteY161" fmla="*/ 220980 h 1752600"/>
              <a:gd name="connsiteX162" fmla="*/ 7056120 w 9250953"/>
              <a:gd name="connsiteY162" fmla="*/ 289560 h 1752600"/>
              <a:gd name="connsiteX163" fmla="*/ 7033260 w 9250953"/>
              <a:gd name="connsiteY163" fmla="*/ 297180 h 1752600"/>
              <a:gd name="connsiteX164" fmla="*/ 6903720 w 9250953"/>
              <a:gd name="connsiteY164" fmla="*/ 289560 h 1752600"/>
              <a:gd name="connsiteX165" fmla="*/ 6873240 w 9250953"/>
              <a:gd name="connsiteY165" fmla="*/ 281940 h 1752600"/>
              <a:gd name="connsiteX166" fmla="*/ 6766560 w 9250953"/>
              <a:gd name="connsiteY166" fmla="*/ 243840 h 1752600"/>
              <a:gd name="connsiteX167" fmla="*/ 6705600 w 9250953"/>
              <a:gd name="connsiteY167" fmla="*/ 236220 h 1752600"/>
              <a:gd name="connsiteX168" fmla="*/ 6522720 w 9250953"/>
              <a:gd name="connsiteY168" fmla="*/ 266700 h 1752600"/>
              <a:gd name="connsiteX169" fmla="*/ 6484620 w 9250953"/>
              <a:gd name="connsiteY169" fmla="*/ 274320 h 1752600"/>
              <a:gd name="connsiteX170" fmla="*/ 6438900 w 9250953"/>
              <a:gd name="connsiteY170" fmla="*/ 289560 h 1752600"/>
              <a:gd name="connsiteX171" fmla="*/ 6149340 w 9250953"/>
              <a:gd name="connsiteY171" fmla="*/ 274320 h 1752600"/>
              <a:gd name="connsiteX172" fmla="*/ 6111240 w 9250953"/>
              <a:gd name="connsiteY172" fmla="*/ 259080 h 1752600"/>
              <a:gd name="connsiteX173" fmla="*/ 6019800 w 9250953"/>
              <a:gd name="connsiteY173" fmla="*/ 243840 h 1752600"/>
              <a:gd name="connsiteX174" fmla="*/ 5928360 w 9250953"/>
              <a:gd name="connsiteY174" fmla="*/ 198120 h 1752600"/>
              <a:gd name="connsiteX175" fmla="*/ 5882640 w 9250953"/>
              <a:gd name="connsiteY175" fmla="*/ 182880 h 1752600"/>
              <a:gd name="connsiteX176" fmla="*/ 5859780 w 9250953"/>
              <a:gd name="connsiteY176" fmla="*/ 160020 h 1752600"/>
              <a:gd name="connsiteX177" fmla="*/ 5730240 w 9250953"/>
              <a:gd name="connsiteY177" fmla="*/ 91440 h 1752600"/>
              <a:gd name="connsiteX178" fmla="*/ 5676900 w 9250953"/>
              <a:gd name="connsiteY178" fmla="*/ 45720 h 1752600"/>
              <a:gd name="connsiteX179" fmla="*/ 5615940 w 9250953"/>
              <a:gd name="connsiteY179" fmla="*/ 7620 h 1752600"/>
              <a:gd name="connsiteX180" fmla="*/ 5585460 w 9250953"/>
              <a:gd name="connsiteY180" fmla="*/ 0 h 1752600"/>
              <a:gd name="connsiteX181" fmla="*/ 5120640 w 9250953"/>
              <a:gd name="connsiteY181" fmla="*/ 7620 h 1752600"/>
              <a:gd name="connsiteX182" fmla="*/ 5097780 w 9250953"/>
              <a:gd name="connsiteY182" fmla="*/ 15240 h 1752600"/>
              <a:gd name="connsiteX183" fmla="*/ 4975860 w 9250953"/>
              <a:gd name="connsiteY183" fmla="*/ 60960 h 1752600"/>
              <a:gd name="connsiteX184" fmla="*/ 4914900 w 9250953"/>
              <a:gd name="connsiteY184" fmla="*/ 83820 h 1752600"/>
              <a:gd name="connsiteX185" fmla="*/ 4838700 w 9250953"/>
              <a:gd name="connsiteY185" fmla="*/ 114300 h 1752600"/>
              <a:gd name="connsiteX186" fmla="*/ 4808220 w 9250953"/>
              <a:gd name="connsiteY186" fmla="*/ 121920 h 1752600"/>
              <a:gd name="connsiteX187" fmla="*/ 4785360 w 9250953"/>
              <a:gd name="connsiteY187" fmla="*/ 129540 h 1752600"/>
              <a:gd name="connsiteX188" fmla="*/ 4732020 w 9250953"/>
              <a:gd name="connsiteY188" fmla="*/ 144780 h 1752600"/>
              <a:gd name="connsiteX189" fmla="*/ 4686300 w 9250953"/>
              <a:gd name="connsiteY189" fmla="*/ 167640 h 1752600"/>
              <a:gd name="connsiteX190" fmla="*/ 4663440 w 9250953"/>
              <a:gd name="connsiteY190" fmla="*/ 175260 h 1752600"/>
              <a:gd name="connsiteX191" fmla="*/ 4602480 w 9250953"/>
              <a:gd name="connsiteY191" fmla="*/ 198120 h 1752600"/>
              <a:gd name="connsiteX192" fmla="*/ 4556760 w 9250953"/>
              <a:gd name="connsiteY192" fmla="*/ 220980 h 1752600"/>
              <a:gd name="connsiteX193" fmla="*/ 4526280 w 9250953"/>
              <a:gd name="connsiteY193" fmla="*/ 243840 h 1752600"/>
              <a:gd name="connsiteX194" fmla="*/ 4480560 w 9250953"/>
              <a:gd name="connsiteY194" fmla="*/ 266700 h 1752600"/>
              <a:gd name="connsiteX195" fmla="*/ 4411980 w 9250953"/>
              <a:gd name="connsiteY195" fmla="*/ 335280 h 1752600"/>
              <a:gd name="connsiteX196" fmla="*/ 4389120 w 9250953"/>
              <a:gd name="connsiteY196" fmla="*/ 358140 h 1752600"/>
              <a:gd name="connsiteX197" fmla="*/ 4343400 w 9250953"/>
              <a:gd name="connsiteY197" fmla="*/ 426720 h 1752600"/>
              <a:gd name="connsiteX198" fmla="*/ 4312920 w 9250953"/>
              <a:gd name="connsiteY198" fmla="*/ 457200 h 1752600"/>
              <a:gd name="connsiteX199" fmla="*/ 4290060 w 9250953"/>
              <a:gd name="connsiteY199" fmla="*/ 464820 h 1752600"/>
              <a:gd name="connsiteX200" fmla="*/ 4221480 w 9250953"/>
              <a:gd name="connsiteY200" fmla="*/ 502920 h 1752600"/>
              <a:gd name="connsiteX201" fmla="*/ 4076700 w 9250953"/>
              <a:gd name="connsiteY201" fmla="*/ 541020 h 1752600"/>
              <a:gd name="connsiteX202" fmla="*/ 3992880 w 9250953"/>
              <a:gd name="connsiteY202" fmla="*/ 563880 h 1752600"/>
              <a:gd name="connsiteX203" fmla="*/ 3962400 w 9250953"/>
              <a:gd name="connsiteY203" fmla="*/ 586740 h 1752600"/>
              <a:gd name="connsiteX204" fmla="*/ 3931920 w 9250953"/>
              <a:gd name="connsiteY204" fmla="*/ 594360 h 1752600"/>
              <a:gd name="connsiteX205" fmla="*/ 3870960 w 9250953"/>
              <a:gd name="connsiteY205" fmla="*/ 609600 h 1752600"/>
              <a:gd name="connsiteX206" fmla="*/ 3794760 w 9250953"/>
              <a:gd name="connsiteY206" fmla="*/ 601980 h 1752600"/>
              <a:gd name="connsiteX207" fmla="*/ 3756660 w 9250953"/>
              <a:gd name="connsiteY207" fmla="*/ 594360 h 1752600"/>
              <a:gd name="connsiteX208" fmla="*/ 3733800 w 9250953"/>
              <a:gd name="connsiteY208" fmla="*/ 571500 h 1752600"/>
              <a:gd name="connsiteX209" fmla="*/ 3703320 w 9250953"/>
              <a:gd name="connsiteY209" fmla="*/ 556260 h 1752600"/>
              <a:gd name="connsiteX210" fmla="*/ 3642360 w 9250953"/>
              <a:gd name="connsiteY210" fmla="*/ 510540 h 1752600"/>
              <a:gd name="connsiteX211" fmla="*/ 3619500 w 9250953"/>
              <a:gd name="connsiteY211" fmla="*/ 502920 h 1752600"/>
              <a:gd name="connsiteX212" fmla="*/ 3558540 w 9250953"/>
              <a:gd name="connsiteY212" fmla="*/ 480060 h 1752600"/>
              <a:gd name="connsiteX213" fmla="*/ 3261360 w 9250953"/>
              <a:gd name="connsiteY213" fmla="*/ 472440 h 1752600"/>
              <a:gd name="connsiteX214" fmla="*/ 3086100 w 9250953"/>
              <a:gd name="connsiteY214" fmla="*/ 480060 h 1752600"/>
              <a:gd name="connsiteX215" fmla="*/ 3025140 w 9250953"/>
              <a:gd name="connsiteY215" fmla="*/ 495300 h 1752600"/>
              <a:gd name="connsiteX216" fmla="*/ 2948940 w 9250953"/>
              <a:gd name="connsiteY216" fmla="*/ 563880 h 1752600"/>
              <a:gd name="connsiteX217" fmla="*/ 2926080 w 9250953"/>
              <a:gd name="connsiteY217" fmla="*/ 586740 h 1752600"/>
              <a:gd name="connsiteX218" fmla="*/ 2842260 w 9250953"/>
              <a:gd name="connsiteY218" fmla="*/ 632460 h 1752600"/>
              <a:gd name="connsiteX219" fmla="*/ 2484120 w 9250953"/>
              <a:gd name="connsiteY219" fmla="*/ 624840 h 1752600"/>
              <a:gd name="connsiteX220" fmla="*/ 2072640 w 9250953"/>
              <a:gd name="connsiteY220" fmla="*/ 617220 h 1752600"/>
              <a:gd name="connsiteX221" fmla="*/ 1981200 w 9250953"/>
              <a:gd name="connsiteY221" fmla="*/ 594360 h 1752600"/>
              <a:gd name="connsiteX222" fmla="*/ 1935480 w 9250953"/>
              <a:gd name="connsiteY222" fmla="*/ 586740 h 1752600"/>
              <a:gd name="connsiteX223" fmla="*/ 1912620 w 9250953"/>
              <a:gd name="connsiteY223" fmla="*/ 579120 h 1752600"/>
              <a:gd name="connsiteX224" fmla="*/ 1866900 w 9250953"/>
              <a:gd name="connsiteY224" fmla="*/ 548640 h 1752600"/>
              <a:gd name="connsiteX225" fmla="*/ 1844040 w 9250953"/>
              <a:gd name="connsiteY225" fmla="*/ 533400 h 1752600"/>
              <a:gd name="connsiteX226" fmla="*/ 1790700 w 9250953"/>
              <a:gd name="connsiteY226" fmla="*/ 510540 h 1752600"/>
              <a:gd name="connsiteX227" fmla="*/ 1539240 w 9250953"/>
              <a:gd name="connsiteY227" fmla="*/ 518160 h 1752600"/>
              <a:gd name="connsiteX228" fmla="*/ 1508760 w 9250953"/>
              <a:gd name="connsiteY228" fmla="*/ 533400 h 1752600"/>
              <a:gd name="connsiteX229" fmla="*/ 1485900 w 9250953"/>
              <a:gd name="connsiteY229" fmla="*/ 548640 h 1752600"/>
              <a:gd name="connsiteX230" fmla="*/ 1455420 w 9250953"/>
              <a:gd name="connsiteY230" fmla="*/ 563880 h 1752600"/>
              <a:gd name="connsiteX231" fmla="*/ 1417320 w 9250953"/>
              <a:gd name="connsiteY231" fmla="*/ 594360 h 1752600"/>
              <a:gd name="connsiteX232" fmla="*/ 1386840 w 9250953"/>
              <a:gd name="connsiteY232" fmla="*/ 601980 h 1752600"/>
              <a:gd name="connsiteX233" fmla="*/ 1257300 w 9250953"/>
              <a:gd name="connsiteY233" fmla="*/ 632460 h 1752600"/>
              <a:gd name="connsiteX234" fmla="*/ 1181100 w 9250953"/>
              <a:gd name="connsiteY234" fmla="*/ 655320 h 1752600"/>
              <a:gd name="connsiteX235" fmla="*/ 990600 w 9250953"/>
              <a:gd name="connsiteY235" fmla="*/ 640080 h 1752600"/>
              <a:gd name="connsiteX236" fmla="*/ 937260 w 9250953"/>
              <a:gd name="connsiteY236" fmla="*/ 632460 h 1752600"/>
              <a:gd name="connsiteX237" fmla="*/ 739140 w 9250953"/>
              <a:gd name="connsiteY237" fmla="*/ 655320 h 1752600"/>
              <a:gd name="connsiteX238" fmla="*/ 708660 w 9250953"/>
              <a:gd name="connsiteY238" fmla="*/ 670560 h 1752600"/>
              <a:gd name="connsiteX239" fmla="*/ 693420 w 9250953"/>
              <a:gd name="connsiteY239" fmla="*/ 693420 h 1752600"/>
              <a:gd name="connsiteX240" fmla="*/ 632460 w 9250953"/>
              <a:gd name="connsiteY240" fmla="*/ 754380 h 1752600"/>
              <a:gd name="connsiteX241" fmla="*/ 594360 w 9250953"/>
              <a:gd name="connsiteY241" fmla="*/ 800100 h 1752600"/>
              <a:gd name="connsiteX242" fmla="*/ 586740 w 9250953"/>
              <a:gd name="connsiteY242" fmla="*/ 822960 h 1752600"/>
              <a:gd name="connsiteX243" fmla="*/ 563880 w 9250953"/>
              <a:gd name="connsiteY243" fmla="*/ 845820 h 1752600"/>
              <a:gd name="connsiteX244" fmla="*/ 495300 w 9250953"/>
              <a:gd name="connsiteY244" fmla="*/ 883920 h 1752600"/>
              <a:gd name="connsiteX245" fmla="*/ 457200 w 9250953"/>
              <a:gd name="connsiteY245" fmla="*/ 891540 h 1752600"/>
              <a:gd name="connsiteX246" fmla="*/ 434340 w 9250953"/>
              <a:gd name="connsiteY246" fmla="*/ 906780 h 1752600"/>
              <a:gd name="connsiteX247" fmla="*/ 373380 w 9250953"/>
              <a:gd name="connsiteY247" fmla="*/ 922020 h 1752600"/>
              <a:gd name="connsiteX248" fmla="*/ 289560 w 9250953"/>
              <a:gd name="connsiteY248" fmla="*/ 937260 h 1752600"/>
              <a:gd name="connsiteX249" fmla="*/ 236220 w 9250953"/>
              <a:gd name="connsiteY249" fmla="*/ 960120 h 1752600"/>
              <a:gd name="connsiteX250" fmla="*/ 114300 w 9250953"/>
              <a:gd name="connsiteY250" fmla="*/ 1005840 h 1752600"/>
              <a:gd name="connsiteX251" fmla="*/ 83820 w 9250953"/>
              <a:gd name="connsiteY251" fmla="*/ 1028700 h 1752600"/>
              <a:gd name="connsiteX252" fmla="*/ 60960 w 9250953"/>
              <a:gd name="connsiteY252" fmla="*/ 1036320 h 1752600"/>
              <a:gd name="connsiteX253" fmla="*/ 0 w 9250953"/>
              <a:gd name="connsiteY253" fmla="*/ 1043940 h 1752600"/>
              <a:gd name="connsiteX254" fmla="*/ 45720 w 9250953"/>
              <a:gd name="connsiteY254" fmla="*/ 1752600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9250953" h="1752600">
                <a:moveTo>
                  <a:pt x="45720" y="1752600"/>
                </a:moveTo>
                <a:lnTo>
                  <a:pt x="45720" y="1752600"/>
                </a:lnTo>
                <a:lnTo>
                  <a:pt x="365760" y="1744980"/>
                </a:lnTo>
                <a:cubicBezTo>
                  <a:pt x="378700" y="1744429"/>
                  <a:pt x="390962" y="1738533"/>
                  <a:pt x="403860" y="1737360"/>
                </a:cubicBezTo>
                <a:cubicBezTo>
                  <a:pt x="446937" y="1733444"/>
                  <a:pt x="490220" y="1732280"/>
                  <a:pt x="533400" y="1729740"/>
                </a:cubicBezTo>
                <a:cubicBezTo>
                  <a:pt x="548867" y="1725873"/>
                  <a:pt x="571436" y="1721059"/>
                  <a:pt x="586740" y="1714500"/>
                </a:cubicBezTo>
                <a:cubicBezTo>
                  <a:pt x="597181" y="1710025"/>
                  <a:pt x="606779" y="1703735"/>
                  <a:pt x="617220" y="1699260"/>
                </a:cubicBezTo>
                <a:cubicBezTo>
                  <a:pt x="624603" y="1696096"/>
                  <a:pt x="632697" y="1694804"/>
                  <a:pt x="640080" y="1691640"/>
                </a:cubicBezTo>
                <a:cubicBezTo>
                  <a:pt x="650521" y="1687165"/>
                  <a:pt x="659924" y="1680388"/>
                  <a:pt x="670560" y="1676400"/>
                </a:cubicBezTo>
                <a:cubicBezTo>
                  <a:pt x="680366" y="1672723"/>
                  <a:pt x="691009" y="1671789"/>
                  <a:pt x="701040" y="1668780"/>
                </a:cubicBezTo>
                <a:cubicBezTo>
                  <a:pt x="716427" y="1664164"/>
                  <a:pt x="731520" y="1658620"/>
                  <a:pt x="746760" y="1653540"/>
                </a:cubicBezTo>
                <a:lnTo>
                  <a:pt x="792480" y="1638300"/>
                </a:lnTo>
                <a:lnTo>
                  <a:pt x="861060" y="1615440"/>
                </a:lnTo>
                <a:cubicBezTo>
                  <a:pt x="868680" y="1612900"/>
                  <a:pt x="875950" y="1608816"/>
                  <a:pt x="883920" y="1607820"/>
                </a:cubicBezTo>
                <a:lnTo>
                  <a:pt x="1005840" y="1592580"/>
                </a:lnTo>
                <a:cubicBezTo>
                  <a:pt x="1092200" y="1595120"/>
                  <a:pt x="1178742" y="1594044"/>
                  <a:pt x="1264920" y="1600200"/>
                </a:cubicBezTo>
                <a:cubicBezTo>
                  <a:pt x="1323840" y="1604409"/>
                  <a:pt x="1319527" y="1620265"/>
                  <a:pt x="1371600" y="1630680"/>
                </a:cubicBezTo>
                <a:cubicBezTo>
                  <a:pt x="1384300" y="1633220"/>
                  <a:pt x="1396946" y="1636049"/>
                  <a:pt x="1409700" y="1638300"/>
                </a:cubicBezTo>
                <a:cubicBezTo>
                  <a:pt x="1440646" y="1643761"/>
                  <a:pt x="1495166" y="1649943"/>
                  <a:pt x="1531620" y="1661160"/>
                </a:cubicBezTo>
                <a:cubicBezTo>
                  <a:pt x="1554651" y="1668246"/>
                  <a:pt x="1577340" y="1676400"/>
                  <a:pt x="1600200" y="1684020"/>
                </a:cubicBezTo>
                <a:lnTo>
                  <a:pt x="1623060" y="1691640"/>
                </a:lnTo>
                <a:cubicBezTo>
                  <a:pt x="1699260" y="1689100"/>
                  <a:pt x="1775549" y="1688497"/>
                  <a:pt x="1851660" y="1684020"/>
                </a:cubicBezTo>
                <a:cubicBezTo>
                  <a:pt x="1862115" y="1683405"/>
                  <a:pt x="1872514" y="1680525"/>
                  <a:pt x="1882140" y="1676400"/>
                </a:cubicBezTo>
                <a:cubicBezTo>
                  <a:pt x="1985541" y="1632085"/>
                  <a:pt x="1831534" y="1685649"/>
                  <a:pt x="1927860" y="1653540"/>
                </a:cubicBezTo>
                <a:cubicBezTo>
                  <a:pt x="1963437" y="1617963"/>
                  <a:pt x="1936449" y="1641962"/>
                  <a:pt x="1973580" y="1615440"/>
                </a:cubicBezTo>
                <a:cubicBezTo>
                  <a:pt x="1983914" y="1608058"/>
                  <a:pt x="1993033" y="1598881"/>
                  <a:pt x="2004060" y="1592580"/>
                </a:cubicBezTo>
                <a:cubicBezTo>
                  <a:pt x="2011034" y="1588595"/>
                  <a:pt x="2019300" y="1587500"/>
                  <a:pt x="2026920" y="1584960"/>
                </a:cubicBezTo>
                <a:cubicBezTo>
                  <a:pt x="2034540" y="1577340"/>
                  <a:pt x="2040141" y="1566919"/>
                  <a:pt x="2049780" y="1562100"/>
                </a:cubicBezTo>
                <a:cubicBezTo>
                  <a:pt x="2061364" y="1556308"/>
                  <a:pt x="2075237" y="1557290"/>
                  <a:pt x="2087880" y="1554480"/>
                </a:cubicBezTo>
                <a:cubicBezTo>
                  <a:pt x="2098103" y="1552208"/>
                  <a:pt x="2108554" y="1550537"/>
                  <a:pt x="2118360" y="1546860"/>
                </a:cubicBezTo>
                <a:cubicBezTo>
                  <a:pt x="2128996" y="1542872"/>
                  <a:pt x="2138204" y="1535608"/>
                  <a:pt x="2148840" y="1531620"/>
                </a:cubicBezTo>
                <a:cubicBezTo>
                  <a:pt x="2207047" y="1509792"/>
                  <a:pt x="2150714" y="1542113"/>
                  <a:pt x="2217420" y="1508760"/>
                </a:cubicBezTo>
                <a:cubicBezTo>
                  <a:pt x="2225611" y="1504664"/>
                  <a:pt x="2231705" y="1496736"/>
                  <a:pt x="2240280" y="1493520"/>
                </a:cubicBezTo>
                <a:cubicBezTo>
                  <a:pt x="2252407" y="1488972"/>
                  <a:pt x="2265737" y="1488710"/>
                  <a:pt x="2278380" y="1485900"/>
                </a:cubicBezTo>
                <a:cubicBezTo>
                  <a:pt x="2307084" y="1479521"/>
                  <a:pt x="2306263" y="1479146"/>
                  <a:pt x="2331720" y="1470660"/>
                </a:cubicBezTo>
                <a:cubicBezTo>
                  <a:pt x="2378370" y="1473992"/>
                  <a:pt x="2424517" y="1471112"/>
                  <a:pt x="2468880" y="1485900"/>
                </a:cubicBezTo>
                <a:cubicBezTo>
                  <a:pt x="2481856" y="1490225"/>
                  <a:pt x="2494173" y="1496337"/>
                  <a:pt x="2506980" y="1501140"/>
                </a:cubicBezTo>
                <a:cubicBezTo>
                  <a:pt x="2514501" y="1503960"/>
                  <a:pt x="2522656" y="1505168"/>
                  <a:pt x="2529840" y="1508760"/>
                </a:cubicBezTo>
                <a:cubicBezTo>
                  <a:pt x="2538031" y="1512856"/>
                  <a:pt x="2544246" y="1520478"/>
                  <a:pt x="2552700" y="1524000"/>
                </a:cubicBezTo>
                <a:cubicBezTo>
                  <a:pt x="2574943" y="1533268"/>
                  <a:pt x="2598907" y="1537911"/>
                  <a:pt x="2621280" y="1546860"/>
                </a:cubicBezTo>
                <a:cubicBezTo>
                  <a:pt x="2633980" y="1551940"/>
                  <a:pt x="2646279" y="1558170"/>
                  <a:pt x="2659380" y="1562100"/>
                </a:cubicBezTo>
                <a:cubicBezTo>
                  <a:pt x="2671785" y="1565822"/>
                  <a:pt x="2684915" y="1566579"/>
                  <a:pt x="2697480" y="1569720"/>
                </a:cubicBezTo>
                <a:cubicBezTo>
                  <a:pt x="2705272" y="1571668"/>
                  <a:pt x="2712617" y="1575133"/>
                  <a:pt x="2720340" y="1577340"/>
                </a:cubicBezTo>
                <a:cubicBezTo>
                  <a:pt x="2730410" y="1580217"/>
                  <a:pt x="2740750" y="1582083"/>
                  <a:pt x="2750820" y="1584960"/>
                </a:cubicBezTo>
                <a:cubicBezTo>
                  <a:pt x="2758543" y="1587167"/>
                  <a:pt x="2765804" y="1591005"/>
                  <a:pt x="2773680" y="1592580"/>
                </a:cubicBezTo>
                <a:cubicBezTo>
                  <a:pt x="2807050" y="1599254"/>
                  <a:pt x="2863903" y="1603594"/>
                  <a:pt x="2895600" y="1607820"/>
                </a:cubicBezTo>
                <a:cubicBezTo>
                  <a:pt x="2910915" y="1609862"/>
                  <a:pt x="2926238" y="1612088"/>
                  <a:pt x="2941320" y="1615440"/>
                </a:cubicBezTo>
                <a:cubicBezTo>
                  <a:pt x="2949161" y="1617182"/>
                  <a:pt x="2956218" y="1621998"/>
                  <a:pt x="2964180" y="1623060"/>
                </a:cubicBezTo>
                <a:cubicBezTo>
                  <a:pt x="2994497" y="1627102"/>
                  <a:pt x="3025202" y="1627478"/>
                  <a:pt x="3055620" y="1630680"/>
                </a:cubicBezTo>
                <a:cubicBezTo>
                  <a:pt x="3067166" y="1631895"/>
                  <a:pt x="3140354" y="1642736"/>
                  <a:pt x="3154680" y="1645920"/>
                </a:cubicBezTo>
                <a:cubicBezTo>
                  <a:pt x="3162521" y="1647662"/>
                  <a:pt x="3169589" y="1652404"/>
                  <a:pt x="3177540" y="1653540"/>
                </a:cubicBezTo>
                <a:cubicBezTo>
                  <a:pt x="3205313" y="1657508"/>
                  <a:pt x="3233476" y="1658062"/>
                  <a:pt x="3261360" y="1661160"/>
                </a:cubicBezTo>
                <a:cubicBezTo>
                  <a:pt x="3279211" y="1663143"/>
                  <a:pt x="3296920" y="1666240"/>
                  <a:pt x="3314700" y="1668780"/>
                </a:cubicBezTo>
                <a:cubicBezTo>
                  <a:pt x="3329940" y="1673860"/>
                  <a:pt x="3344370" y="1683351"/>
                  <a:pt x="3360420" y="1684020"/>
                </a:cubicBezTo>
                <a:cubicBezTo>
                  <a:pt x="3406171" y="1685926"/>
                  <a:pt x="3451978" y="1680546"/>
                  <a:pt x="3497580" y="1676400"/>
                </a:cubicBezTo>
                <a:cubicBezTo>
                  <a:pt x="3508010" y="1675452"/>
                  <a:pt x="3517756" y="1670653"/>
                  <a:pt x="3528060" y="1668780"/>
                </a:cubicBezTo>
                <a:cubicBezTo>
                  <a:pt x="3545731" y="1665567"/>
                  <a:pt x="3563620" y="1663700"/>
                  <a:pt x="3581400" y="1661160"/>
                </a:cubicBezTo>
                <a:cubicBezTo>
                  <a:pt x="3591560" y="1656080"/>
                  <a:pt x="3601244" y="1649908"/>
                  <a:pt x="3611880" y="1645920"/>
                </a:cubicBezTo>
                <a:cubicBezTo>
                  <a:pt x="3621686" y="1642243"/>
                  <a:pt x="3632734" y="1642425"/>
                  <a:pt x="3642360" y="1638300"/>
                </a:cubicBezTo>
                <a:cubicBezTo>
                  <a:pt x="3650778" y="1634692"/>
                  <a:pt x="3656851" y="1626779"/>
                  <a:pt x="3665220" y="1623060"/>
                </a:cubicBezTo>
                <a:cubicBezTo>
                  <a:pt x="3679900" y="1616536"/>
                  <a:pt x="3710940" y="1607820"/>
                  <a:pt x="3710940" y="1607820"/>
                </a:cubicBezTo>
                <a:cubicBezTo>
                  <a:pt x="3718560" y="1597660"/>
                  <a:pt x="3725535" y="1586983"/>
                  <a:pt x="3733800" y="1577340"/>
                </a:cubicBezTo>
                <a:cubicBezTo>
                  <a:pt x="3740813" y="1569158"/>
                  <a:pt x="3750682" y="1563446"/>
                  <a:pt x="3756660" y="1554480"/>
                </a:cubicBezTo>
                <a:cubicBezTo>
                  <a:pt x="3761115" y="1547797"/>
                  <a:pt x="3760688" y="1538804"/>
                  <a:pt x="3764280" y="1531620"/>
                </a:cubicBezTo>
                <a:cubicBezTo>
                  <a:pt x="3775732" y="1508715"/>
                  <a:pt x="3810094" y="1473138"/>
                  <a:pt x="3825240" y="1463040"/>
                </a:cubicBezTo>
                <a:cubicBezTo>
                  <a:pt x="3832860" y="1457960"/>
                  <a:pt x="3839682" y="1451408"/>
                  <a:pt x="3848100" y="1447800"/>
                </a:cubicBezTo>
                <a:cubicBezTo>
                  <a:pt x="3857726" y="1443675"/>
                  <a:pt x="3868510" y="1443057"/>
                  <a:pt x="3878580" y="1440180"/>
                </a:cubicBezTo>
                <a:cubicBezTo>
                  <a:pt x="3886303" y="1437973"/>
                  <a:pt x="3894057" y="1435724"/>
                  <a:pt x="3901440" y="1432560"/>
                </a:cubicBezTo>
                <a:cubicBezTo>
                  <a:pt x="3911881" y="1428085"/>
                  <a:pt x="3921284" y="1421308"/>
                  <a:pt x="3931920" y="1417320"/>
                </a:cubicBezTo>
                <a:cubicBezTo>
                  <a:pt x="3941726" y="1413643"/>
                  <a:pt x="3952330" y="1412577"/>
                  <a:pt x="3962400" y="1409700"/>
                </a:cubicBezTo>
                <a:cubicBezTo>
                  <a:pt x="4038922" y="1387836"/>
                  <a:pt x="3920455" y="1418281"/>
                  <a:pt x="4015740" y="1394460"/>
                </a:cubicBezTo>
                <a:cubicBezTo>
                  <a:pt x="4057650" y="1366520"/>
                  <a:pt x="4022090" y="1394460"/>
                  <a:pt x="4053840" y="1356360"/>
                </a:cubicBezTo>
                <a:cubicBezTo>
                  <a:pt x="4060739" y="1348081"/>
                  <a:pt x="4070436" y="1342269"/>
                  <a:pt x="4076700" y="1333500"/>
                </a:cubicBezTo>
                <a:cubicBezTo>
                  <a:pt x="4083302" y="1324257"/>
                  <a:pt x="4086423" y="1312950"/>
                  <a:pt x="4091940" y="1303020"/>
                </a:cubicBezTo>
                <a:cubicBezTo>
                  <a:pt x="4099133" y="1290073"/>
                  <a:pt x="4106950" y="1277479"/>
                  <a:pt x="4114800" y="1264920"/>
                </a:cubicBezTo>
                <a:cubicBezTo>
                  <a:pt x="4119654" y="1257154"/>
                  <a:pt x="4126321" y="1250429"/>
                  <a:pt x="4130040" y="1242060"/>
                </a:cubicBezTo>
                <a:cubicBezTo>
                  <a:pt x="4136564" y="1227380"/>
                  <a:pt x="4133921" y="1207699"/>
                  <a:pt x="4145280" y="1196340"/>
                </a:cubicBezTo>
                <a:lnTo>
                  <a:pt x="4191000" y="1150620"/>
                </a:lnTo>
                <a:cubicBezTo>
                  <a:pt x="4209296" y="1132324"/>
                  <a:pt x="4241567" y="1096068"/>
                  <a:pt x="4267200" y="1089660"/>
                </a:cubicBezTo>
                <a:lnTo>
                  <a:pt x="4297680" y="1082040"/>
                </a:lnTo>
                <a:lnTo>
                  <a:pt x="4800600" y="1097280"/>
                </a:lnTo>
                <a:cubicBezTo>
                  <a:pt x="4838745" y="1099014"/>
                  <a:pt x="4876800" y="1102360"/>
                  <a:pt x="4914900" y="1104900"/>
                </a:cubicBezTo>
                <a:cubicBezTo>
                  <a:pt x="5002463" y="1148681"/>
                  <a:pt x="4920542" y="1112923"/>
                  <a:pt x="5128260" y="1127760"/>
                </a:cubicBezTo>
                <a:cubicBezTo>
                  <a:pt x="5138706" y="1128506"/>
                  <a:pt x="5148342" y="1134132"/>
                  <a:pt x="5158740" y="1135380"/>
                </a:cubicBezTo>
                <a:cubicBezTo>
                  <a:pt x="5211940" y="1141764"/>
                  <a:pt x="5265420" y="1145540"/>
                  <a:pt x="5318760" y="1150620"/>
                </a:cubicBezTo>
                <a:cubicBezTo>
                  <a:pt x="5361940" y="1148080"/>
                  <a:pt x="5405353" y="1148154"/>
                  <a:pt x="5448300" y="1143000"/>
                </a:cubicBezTo>
                <a:cubicBezTo>
                  <a:pt x="5469096" y="1140504"/>
                  <a:pt x="5509260" y="1127760"/>
                  <a:pt x="5509260" y="1127760"/>
                </a:cubicBezTo>
                <a:cubicBezTo>
                  <a:pt x="5561203" y="1093131"/>
                  <a:pt x="5495710" y="1132277"/>
                  <a:pt x="5577840" y="1104900"/>
                </a:cubicBezTo>
                <a:cubicBezTo>
                  <a:pt x="5586528" y="1102004"/>
                  <a:pt x="5592125" y="1092876"/>
                  <a:pt x="5600700" y="1089660"/>
                </a:cubicBezTo>
                <a:cubicBezTo>
                  <a:pt x="5612827" y="1085112"/>
                  <a:pt x="5626100" y="1084580"/>
                  <a:pt x="5638800" y="1082040"/>
                </a:cubicBezTo>
                <a:cubicBezTo>
                  <a:pt x="5864108" y="1089308"/>
                  <a:pt x="5870399" y="1094862"/>
                  <a:pt x="6088380" y="1082040"/>
                </a:cubicBezTo>
                <a:cubicBezTo>
                  <a:pt x="6169203" y="1077286"/>
                  <a:pt x="6105313" y="1077129"/>
                  <a:pt x="6156960" y="1066800"/>
                </a:cubicBezTo>
                <a:cubicBezTo>
                  <a:pt x="6174572" y="1063278"/>
                  <a:pt x="6192351" y="1059833"/>
                  <a:pt x="6210300" y="1059180"/>
                </a:cubicBezTo>
                <a:cubicBezTo>
                  <a:pt x="6332166" y="1054749"/>
                  <a:pt x="6454140" y="1054100"/>
                  <a:pt x="6576060" y="1051560"/>
                </a:cubicBezTo>
                <a:cubicBezTo>
                  <a:pt x="6586220" y="1049020"/>
                  <a:pt x="6596470" y="1046817"/>
                  <a:pt x="6606540" y="1043940"/>
                </a:cubicBezTo>
                <a:cubicBezTo>
                  <a:pt x="6614263" y="1041733"/>
                  <a:pt x="6621608" y="1038268"/>
                  <a:pt x="6629400" y="1036320"/>
                </a:cubicBezTo>
                <a:cubicBezTo>
                  <a:pt x="6641965" y="1033179"/>
                  <a:pt x="6654935" y="1031841"/>
                  <a:pt x="6667500" y="1028700"/>
                </a:cubicBezTo>
                <a:cubicBezTo>
                  <a:pt x="6703737" y="1019641"/>
                  <a:pt x="6678080" y="1020587"/>
                  <a:pt x="6720840" y="1013460"/>
                </a:cubicBezTo>
                <a:cubicBezTo>
                  <a:pt x="6741040" y="1010093"/>
                  <a:pt x="6761600" y="1009207"/>
                  <a:pt x="6781800" y="1005840"/>
                </a:cubicBezTo>
                <a:cubicBezTo>
                  <a:pt x="6792130" y="1004118"/>
                  <a:pt x="6801976" y="1000093"/>
                  <a:pt x="6812280" y="998220"/>
                </a:cubicBezTo>
                <a:cubicBezTo>
                  <a:pt x="6868435" y="988010"/>
                  <a:pt x="6869094" y="994522"/>
                  <a:pt x="6926580" y="975360"/>
                </a:cubicBezTo>
                <a:cubicBezTo>
                  <a:pt x="6941820" y="970280"/>
                  <a:pt x="6958934" y="969031"/>
                  <a:pt x="6972300" y="960120"/>
                </a:cubicBezTo>
                <a:cubicBezTo>
                  <a:pt x="6979920" y="955040"/>
                  <a:pt x="6986585" y="948096"/>
                  <a:pt x="6995160" y="944880"/>
                </a:cubicBezTo>
                <a:cubicBezTo>
                  <a:pt x="7007287" y="940332"/>
                  <a:pt x="7020765" y="940668"/>
                  <a:pt x="7033260" y="937260"/>
                </a:cubicBezTo>
                <a:cubicBezTo>
                  <a:pt x="7048758" y="933033"/>
                  <a:pt x="7062922" y="922479"/>
                  <a:pt x="7078980" y="922020"/>
                </a:cubicBezTo>
                <a:lnTo>
                  <a:pt x="7345680" y="914400"/>
                </a:lnTo>
                <a:cubicBezTo>
                  <a:pt x="7419265" y="889872"/>
                  <a:pt x="7304859" y="929204"/>
                  <a:pt x="7399020" y="891540"/>
                </a:cubicBezTo>
                <a:cubicBezTo>
                  <a:pt x="7413935" y="885574"/>
                  <a:pt x="7430372" y="883484"/>
                  <a:pt x="7444740" y="876300"/>
                </a:cubicBezTo>
                <a:cubicBezTo>
                  <a:pt x="7479374" y="858983"/>
                  <a:pt x="7474403" y="860414"/>
                  <a:pt x="7513320" y="845820"/>
                </a:cubicBezTo>
                <a:cubicBezTo>
                  <a:pt x="7548157" y="832756"/>
                  <a:pt x="7528804" y="841949"/>
                  <a:pt x="7574280" y="830580"/>
                </a:cubicBezTo>
                <a:cubicBezTo>
                  <a:pt x="7582072" y="828632"/>
                  <a:pt x="7589520" y="825500"/>
                  <a:pt x="7597140" y="822960"/>
                </a:cubicBezTo>
                <a:lnTo>
                  <a:pt x="7772400" y="830580"/>
                </a:lnTo>
                <a:cubicBezTo>
                  <a:pt x="7912077" y="834161"/>
                  <a:pt x="8051951" y="831223"/>
                  <a:pt x="8191500" y="838200"/>
                </a:cubicBezTo>
                <a:cubicBezTo>
                  <a:pt x="8205161" y="838883"/>
                  <a:pt x="8216527" y="849417"/>
                  <a:pt x="8229600" y="853440"/>
                </a:cubicBezTo>
                <a:cubicBezTo>
                  <a:pt x="8249619" y="859600"/>
                  <a:pt x="8271826" y="859313"/>
                  <a:pt x="8290560" y="868680"/>
                </a:cubicBezTo>
                <a:cubicBezTo>
                  <a:pt x="8300242" y="873521"/>
                  <a:pt x="8330050" y="890221"/>
                  <a:pt x="8343900" y="891540"/>
                </a:cubicBezTo>
                <a:cubicBezTo>
                  <a:pt x="8389484" y="895881"/>
                  <a:pt x="8435419" y="895459"/>
                  <a:pt x="8481060" y="899160"/>
                </a:cubicBezTo>
                <a:cubicBezTo>
                  <a:pt x="8529428" y="903082"/>
                  <a:pt x="8577513" y="910007"/>
                  <a:pt x="8625840" y="914400"/>
                </a:cubicBezTo>
                <a:cubicBezTo>
                  <a:pt x="8661344" y="917628"/>
                  <a:pt x="8696983" y="919177"/>
                  <a:pt x="8732520" y="922020"/>
                </a:cubicBezTo>
                <a:cubicBezTo>
                  <a:pt x="8760486" y="924257"/>
                  <a:pt x="8788400" y="927100"/>
                  <a:pt x="8816340" y="929640"/>
                </a:cubicBezTo>
                <a:cubicBezTo>
                  <a:pt x="8831580" y="934720"/>
                  <a:pt x="8846120" y="942887"/>
                  <a:pt x="8862060" y="944880"/>
                </a:cubicBezTo>
                <a:cubicBezTo>
                  <a:pt x="8973743" y="958840"/>
                  <a:pt x="8995905" y="952755"/>
                  <a:pt x="9098280" y="944880"/>
                </a:cubicBezTo>
                <a:cubicBezTo>
                  <a:pt x="9156469" y="933242"/>
                  <a:pt x="9149816" y="935201"/>
                  <a:pt x="9227820" y="914400"/>
                </a:cubicBezTo>
                <a:cubicBezTo>
                  <a:pt x="9235581" y="912330"/>
                  <a:pt x="9243060" y="909320"/>
                  <a:pt x="9250680" y="906780"/>
                </a:cubicBezTo>
                <a:cubicBezTo>
                  <a:pt x="9240419" y="845214"/>
                  <a:pt x="9247946" y="875717"/>
                  <a:pt x="9227820" y="815340"/>
                </a:cubicBezTo>
                <a:lnTo>
                  <a:pt x="9220200" y="792480"/>
                </a:lnTo>
                <a:cubicBezTo>
                  <a:pt x="9222740" y="726440"/>
                  <a:pt x="9220098" y="659996"/>
                  <a:pt x="9227820" y="594360"/>
                </a:cubicBezTo>
                <a:cubicBezTo>
                  <a:pt x="9230356" y="572807"/>
                  <a:pt x="9250387" y="555100"/>
                  <a:pt x="9250680" y="533400"/>
                </a:cubicBezTo>
                <a:cubicBezTo>
                  <a:pt x="9252946" y="365698"/>
                  <a:pt x="9240520" y="198120"/>
                  <a:pt x="9235440" y="30480"/>
                </a:cubicBezTo>
                <a:cubicBezTo>
                  <a:pt x="9169400" y="43180"/>
                  <a:pt x="9101119" y="47314"/>
                  <a:pt x="9037320" y="68580"/>
                </a:cubicBezTo>
                <a:cubicBezTo>
                  <a:pt x="9014460" y="76200"/>
                  <a:pt x="8992448" y="87129"/>
                  <a:pt x="8968740" y="91440"/>
                </a:cubicBezTo>
                <a:cubicBezTo>
                  <a:pt x="8940800" y="96520"/>
                  <a:pt x="8912971" y="102251"/>
                  <a:pt x="8884920" y="106680"/>
                </a:cubicBezTo>
                <a:cubicBezTo>
                  <a:pt x="8864692" y="109874"/>
                  <a:pt x="8844160" y="110933"/>
                  <a:pt x="8823960" y="114300"/>
                </a:cubicBezTo>
                <a:cubicBezTo>
                  <a:pt x="8798409" y="118558"/>
                  <a:pt x="8773245" y="124906"/>
                  <a:pt x="8747760" y="129540"/>
                </a:cubicBezTo>
                <a:cubicBezTo>
                  <a:pt x="8658088" y="145844"/>
                  <a:pt x="8668828" y="143390"/>
                  <a:pt x="8587740" y="152400"/>
                </a:cubicBezTo>
                <a:cubicBezTo>
                  <a:pt x="8567420" y="160020"/>
                  <a:pt x="8546537" y="166280"/>
                  <a:pt x="8526780" y="175260"/>
                </a:cubicBezTo>
                <a:cubicBezTo>
                  <a:pt x="8518443" y="179050"/>
                  <a:pt x="8512564" y="187475"/>
                  <a:pt x="8503920" y="190500"/>
                </a:cubicBezTo>
                <a:cubicBezTo>
                  <a:pt x="8461438" y="205369"/>
                  <a:pt x="8417491" y="215667"/>
                  <a:pt x="8374380" y="228600"/>
                </a:cubicBezTo>
                <a:cubicBezTo>
                  <a:pt x="8327517" y="242659"/>
                  <a:pt x="8378287" y="230867"/>
                  <a:pt x="8313420" y="243840"/>
                </a:cubicBezTo>
                <a:cubicBezTo>
                  <a:pt x="8216686" y="292207"/>
                  <a:pt x="8383071" y="210344"/>
                  <a:pt x="8221980" y="281940"/>
                </a:cubicBezTo>
                <a:cubicBezTo>
                  <a:pt x="8196030" y="293474"/>
                  <a:pt x="8170531" y="306118"/>
                  <a:pt x="8145780" y="320040"/>
                </a:cubicBezTo>
                <a:cubicBezTo>
                  <a:pt x="8069557" y="362915"/>
                  <a:pt x="8127882" y="341246"/>
                  <a:pt x="8077200" y="358140"/>
                </a:cubicBezTo>
                <a:cubicBezTo>
                  <a:pt x="8067040" y="365760"/>
                  <a:pt x="8058325" y="375842"/>
                  <a:pt x="8046720" y="381000"/>
                </a:cubicBezTo>
                <a:cubicBezTo>
                  <a:pt x="8014770" y="395200"/>
                  <a:pt x="7995986" y="386514"/>
                  <a:pt x="7962900" y="381000"/>
                </a:cubicBezTo>
                <a:cubicBezTo>
                  <a:pt x="7960360" y="373380"/>
                  <a:pt x="7957487" y="365863"/>
                  <a:pt x="7955280" y="358140"/>
                </a:cubicBezTo>
                <a:cubicBezTo>
                  <a:pt x="7952403" y="348070"/>
                  <a:pt x="7957595" y="330972"/>
                  <a:pt x="7947660" y="327660"/>
                </a:cubicBezTo>
                <a:cubicBezTo>
                  <a:pt x="7934684" y="323335"/>
                  <a:pt x="7921794" y="336783"/>
                  <a:pt x="7909560" y="342900"/>
                </a:cubicBezTo>
                <a:cubicBezTo>
                  <a:pt x="7896313" y="349524"/>
                  <a:pt x="7884707" y="359136"/>
                  <a:pt x="7871460" y="365760"/>
                </a:cubicBezTo>
                <a:cubicBezTo>
                  <a:pt x="7864276" y="369352"/>
                  <a:pt x="7855983" y="370216"/>
                  <a:pt x="7848600" y="373380"/>
                </a:cubicBezTo>
                <a:cubicBezTo>
                  <a:pt x="7838159" y="377855"/>
                  <a:pt x="7828280" y="383540"/>
                  <a:pt x="7818120" y="388620"/>
                </a:cubicBezTo>
                <a:cubicBezTo>
                  <a:pt x="7749540" y="383540"/>
                  <a:pt x="7680545" y="382469"/>
                  <a:pt x="7612380" y="373380"/>
                </a:cubicBezTo>
                <a:cubicBezTo>
                  <a:pt x="7603302" y="372170"/>
                  <a:pt x="7597938" y="361748"/>
                  <a:pt x="7589520" y="358140"/>
                </a:cubicBezTo>
                <a:cubicBezTo>
                  <a:pt x="7579894" y="354015"/>
                  <a:pt x="7568764" y="354409"/>
                  <a:pt x="7559040" y="350520"/>
                </a:cubicBezTo>
                <a:cubicBezTo>
                  <a:pt x="7544073" y="344533"/>
                  <a:pt x="7506565" y="325841"/>
                  <a:pt x="7490460" y="312420"/>
                </a:cubicBezTo>
                <a:cubicBezTo>
                  <a:pt x="7482181" y="305521"/>
                  <a:pt x="7475879" y="296459"/>
                  <a:pt x="7467600" y="289560"/>
                </a:cubicBezTo>
                <a:cubicBezTo>
                  <a:pt x="7460565" y="283697"/>
                  <a:pt x="7452780" y="278705"/>
                  <a:pt x="7444740" y="274320"/>
                </a:cubicBezTo>
                <a:cubicBezTo>
                  <a:pt x="7424796" y="263441"/>
                  <a:pt x="7404662" y="252789"/>
                  <a:pt x="7383780" y="243840"/>
                </a:cubicBezTo>
                <a:cubicBezTo>
                  <a:pt x="7349943" y="229338"/>
                  <a:pt x="7334326" y="227853"/>
                  <a:pt x="7299960" y="220980"/>
                </a:cubicBezTo>
                <a:cubicBezTo>
                  <a:pt x="7289800" y="205740"/>
                  <a:pt x="7286729" y="181420"/>
                  <a:pt x="7269480" y="175260"/>
                </a:cubicBezTo>
                <a:cubicBezTo>
                  <a:pt x="7245440" y="166674"/>
                  <a:pt x="7218369" y="178176"/>
                  <a:pt x="7193280" y="182880"/>
                </a:cubicBezTo>
                <a:cubicBezTo>
                  <a:pt x="7177491" y="185840"/>
                  <a:pt x="7147560" y="198120"/>
                  <a:pt x="7147560" y="198120"/>
                </a:cubicBezTo>
                <a:cubicBezTo>
                  <a:pt x="7137400" y="205740"/>
                  <a:pt x="7126060" y="212000"/>
                  <a:pt x="7117080" y="220980"/>
                </a:cubicBezTo>
                <a:cubicBezTo>
                  <a:pt x="7071886" y="266174"/>
                  <a:pt x="7119545" y="241991"/>
                  <a:pt x="7056120" y="289560"/>
                </a:cubicBezTo>
                <a:cubicBezTo>
                  <a:pt x="7049694" y="294379"/>
                  <a:pt x="7040880" y="294640"/>
                  <a:pt x="7033260" y="297180"/>
                </a:cubicBezTo>
                <a:cubicBezTo>
                  <a:pt x="6990080" y="294640"/>
                  <a:pt x="6946780" y="293661"/>
                  <a:pt x="6903720" y="289560"/>
                </a:cubicBezTo>
                <a:cubicBezTo>
                  <a:pt x="6893294" y="288567"/>
                  <a:pt x="6883175" y="285252"/>
                  <a:pt x="6873240" y="281940"/>
                </a:cubicBezTo>
                <a:cubicBezTo>
                  <a:pt x="6837418" y="269999"/>
                  <a:pt x="6804028" y="248524"/>
                  <a:pt x="6766560" y="243840"/>
                </a:cubicBezTo>
                <a:lnTo>
                  <a:pt x="6705600" y="236220"/>
                </a:lnTo>
                <a:cubicBezTo>
                  <a:pt x="6644640" y="246380"/>
                  <a:pt x="6583321" y="254580"/>
                  <a:pt x="6522720" y="266700"/>
                </a:cubicBezTo>
                <a:cubicBezTo>
                  <a:pt x="6510020" y="269240"/>
                  <a:pt x="6497115" y="270912"/>
                  <a:pt x="6484620" y="274320"/>
                </a:cubicBezTo>
                <a:cubicBezTo>
                  <a:pt x="6469122" y="278547"/>
                  <a:pt x="6438900" y="289560"/>
                  <a:pt x="6438900" y="289560"/>
                </a:cubicBezTo>
                <a:cubicBezTo>
                  <a:pt x="6342380" y="284480"/>
                  <a:pt x="6245578" y="283272"/>
                  <a:pt x="6149340" y="274320"/>
                </a:cubicBezTo>
                <a:cubicBezTo>
                  <a:pt x="6135720" y="273053"/>
                  <a:pt x="6124555" y="262213"/>
                  <a:pt x="6111240" y="259080"/>
                </a:cubicBezTo>
                <a:cubicBezTo>
                  <a:pt x="6081161" y="252003"/>
                  <a:pt x="6050280" y="248920"/>
                  <a:pt x="6019800" y="243840"/>
                </a:cubicBezTo>
                <a:cubicBezTo>
                  <a:pt x="5989320" y="228600"/>
                  <a:pt x="5959501" y="211960"/>
                  <a:pt x="5928360" y="198120"/>
                </a:cubicBezTo>
                <a:cubicBezTo>
                  <a:pt x="5913680" y="191596"/>
                  <a:pt x="5896683" y="190682"/>
                  <a:pt x="5882640" y="182880"/>
                </a:cubicBezTo>
                <a:cubicBezTo>
                  <a:pt x="5873220" y="177647"/>
                  <a:pt x="5869021" y="165564"/>
                  <a:pt x="5859780" y="160020"/>
                </a:cubicBezTo>
                <a:cubicBezTo>
                  <a:pt x="5817885" y="134883"/>
                  <a:pt x="5764788" y="125988"/>
                  <a:pt x="5730240" y="91440"/>
                </a:cubicBezTo>
                <a:cubicBezTo>
                  <a:pt x="5706694" y="67894"/>
                  <a:pt x="5706226" y="65271"/>
                  <a:pt x="5676900" y="45720"/>
                </a:cubicBezTo>
                <a:cubicBezTo>
                  <a:pt x="5656962" y="32428"/>
                  <a:pt x="5639187" y="13432"/>
                  <a:pt x="5615940" y="7620"/>
                </a:cubicBezTo>
                <a:lnTo>
                  <a:pt x="5585460" y="0"/>
                </a:lnTo>
                <a:lnTo>
                  <a:pt x="5120640" y="7620"/>
                </a:lnTo>
                <a:cubicBezTo>
                  <a:pt x="5112612" y="7871"/>
                  <a:pt x="5105473" y="12932"/>
                  <a:pt x="5097780" y="15240"/>
                </a:cubicBezTo>
                <a:cubicBezTo>
                  <a:pt x="4992019" y="46968"/>
                  <a:pt x="5099714" y="9961"/>
                  <a:pt x="4975860" y="60960"/>
                </a:cubicBezTo>
                <a:cubicBezTo>
                  <a:pt x="4955793" y="69223"/>
                  <a:pt x="4934932" y="75473"/>
                  <a:pt x="4914900" y="83820"/>
                </a:cubicBezTo>
                <a:cubicBezTo>
                  <a:pt x="4849431" y="111099"/>
                  <a:pt x="4924358" y="88603"/>
                  <a:pt x="4838700" y="114300"/>
                </a:cubicBezTo>
                <a:cubicBezTo>
                  <a:pt x="4828669" y="117309"/>
                  <a:pt x="4818290" y="119043"/>
                  <a:pt x="4808220" y="121920"/>
                </a:cubicBezTo>
                <a:cubicBezTo>
                  <a:pt x="4800497" y="124127"/>
                  <a:pt x="4793053" y="127232"/>
                  <a:pt x="4785360" y="129540"/>
                </a:cubicBezTo>
                <a:cubicBezTo>
                  <a:pt x="4767648" y="134853"/>
                  <a:pt x="4749279" y="138142"/>
                  <a:pt x="4732020" y="144780"/>
                </a:cubicBezTo>
                <a:cubicBezTo>
                  <a:pt x="4716117" y="150897"/>
                  <a:pt x="4701870" y="160720"/>
                  <a:pt x="4686300" y="167640"/>
                </a:cubicBezTo>
                <a:cubicBezTo>
                  <a:pt x="4678960" y="170902"/>
                  <a:pt x="4670823" y="172096"/>
                  <a:pt x="4663440" y="175260"/>
                </a:cubicBezTo>
                <a:cubicBezTo>
                  <a:pt x="4607654" y="199168"/>
                  <a:pt x="4658675" y="184071"/>
                  <a:pt x="4602480" y="198120"/>
                </a:cubicBezTo>
                <a:cubicBezTo>
                  <a:pt x="4483011" y="277766"/>
                  <a:pt x="4667178" y="157884"/>
                  <a:pt x="4556760" y="220980"/>
                </a:cubicBezTo>
                <a:cubicBezTo>
                  <a:pt x="4545733" y="227281"/>
                  <a:pt x="4537170" y="237306"/>
                  <a:pt x="4526280" y="243840"/>
                </a:cubicBezTo>
                <a:cubicBezTo>
                  <a:pt x="4511669" y="252606"/>
                  <a:pt x="4493865" y="256056"/>
                  <a:pt x="4480560" y="266700"/>
                </a:cubicBezTo>
                <a:cubicBezTo>
                  <a:pt x="4455315" y="286896"/>
                  <a:pt x="4434840" y="312420"/>
                  <a:pt x="4411980" y="335280"/>
                </a:cubicBezTo>
                <a:cubicBezTo>
                  <a:pt x="4404360" y="342900"/>
                  <a:pt x="4394664" y="348899"/>
                  <a:pt x="4389120" y="358140"/>
                </a:cubicBezTo>
                <a:cubicBezTo>
                  <a:pt x="4373189" y="384692"/>
                  <a:pt x="4363602" y="403632"/>
                  <a:pt x="4343400" y="426720"/>
                </a:cubicBezTo>
                <a:cubicBezTo>
                  <a:pt x="4333938" y="437533"/>
                  <a:pt x="4324612" y="448849"/>
                  <a:pt x="4312920" y="457200"/>
                </a:cubicBezTo>
                <a:cubicBezTo>
                  <a:pt x="4306384" y="461869"/>
                  <a:pt x="4297244" y="461228"/>
                  <a:pt x="4290060" y="464820"/>
                </a:cubicBezTo>
                <a:cubicBezTo>
                  <a:pt x="4232616" y="493542"/>
                  <a:pt x="4313358" y="468466"/>
                  <a:pt x="4221480" y="502920"/>
                </a:cubicBezTo>
                <a:cubicBezTo>
                  <a:pt x="4147245" y="530758"/>
                  <a:pt x="4149624" y="521574"/>
                  <a:pt x="4076700" y="541020"/>
                </a:cubicBezTo>
                <a:cubicBezTo>
                  <a:pt x="3960686" y="571957"/>
                  <a:pt x="4093499" y="543756"/>
                  <a:pt x="3992880" y="563880"/>
                </a:cubicBezTo>
                <a:cubicBezTo>
                  <a:pt x="3982720" y="571500"/>
                  <a:pt x="3973759" y="581060"/>
                  <a:pt x="3962400" y="586740"/>
                </a:cubicBezTo>
                <a:cubicBezTo>
                  <a:pt x="3953033" y="591424"/>
                  <a:pt x="3941990" y="591483"/>
                  <a:pt x="3931920" y="594360"/>
                </a:cubicBezTo>
                <a:cubicBezTo>
                  <a:pt x="3877247" y="609981"/>
                  <a:pt x="3948421" y="594108"/>
                  <a:pt x="3870960" y="609600"/>
                </a:cubicBezTo>
                <a:cubicBezTo>
                  <a:pt x="3845560" y="607060"/>
                  <a:pt x="3820063" y="605354"/>
                  <a:pt x="3794760" y="601980"/>
                </a:cubicBezTo>
                <a:cubicBezTo>
                  <a:pt x="3781922" y="600268"/>
                  <a:pt x="3768244" y="600152"/>
                  <a:pt x="3756660" y="594360"/>
                </a:cubicBezTo>
                <a:cubicBezTo>
                  <a:pt x="3747021" y="589541"/>
                  <a:pt x="3742569" y="577764"/>
                  <a:pt x="3733800" y="571500"/>
                </a:cubicBezTo>
                <a:cubicBezTo>
                  <a:pt x="3724557" y="564898"/>
                  <a:pt x="3712771" y="562561"/>
                  <a:pt x="3703320" y="556260"/>
                </a:cubicBezTo>
                <a:cubicBezTo>
                  <a:pt x="3686497" y="545045"/>
                  <a:pt x="3662745" y="520732"/>
                  <a:pt x="3642360" y="510540"/>
                </a:cubicBezTo>
                <a:cubicBezTo>
                  <a:pt x="3635176" y="506948"/>
                  <a:pt x="3627049" y="505665"/>
                  <a:pt x="3619500" y="502920"/>
                </a:cubicBezTo>
                <a:cubicBezTo>
                  <a:pt x="3599105" y="495504"/>
                  <a:pt x="3580164" y="481900"/>
                  <a:pt x="3558540" y="480060"/>
                </a:cubicBezTo>
                <a:cubicBezTo>
                  <a:pt x="3459804" y="471657"/>
                  <a:pt x="3360420" y="474980"/>
                  <a:pt x="3261360" y="472440"/>
                </a:cubicBezTo>
                <a:cubicBezTo>
                  <a:pt x="3191180" y="449047"/>
                  <a:pt x="3239416" y="461662"/>
                  <a:pt x="3086100" y="480060"/>
                </a:cubicBezTo>
                <a:cubicBezTo>
                  <a:pt x="3057365" y="483508"/>
                  <a:pt x="3049594" y="487149"/>
                  <a:pt x="3025140" y="495300"/>
                </a:cubicBezTo>
                <a:cubicBezTo>
                  <a:pt x="2909699" y="610741"/>
                  <a:pt x="3032454" y="492297"/>
                  <a:pt x="2948940" y="563880"/>
                </a:cubicBezTo>
                <a:cubicBezTo>
                  <a:pt x="2940758" y="570893"/>
                  <a:pt x="2934795" y="580402"/>
                  <a:pt x="2926080" y="586740"/>
                </a:cubicBezTo>
                <a:cubicBezTo>
                  <a:pt x="2875903" y="623232"/>
                  <a:pt x="2881955" y="619228"/>
                  <a:pt x="2842260" y="632460"/>
                </a:cubicBezTo>
                <a:cubicBezTo>
                  <a:pt x="2722880" y="629920"/>
                  <a:pt x="2603527" y="624840"/>
                  <a:pt x="2484120" y="624840"/>
                </a:cubicBezTo>
                <a:cubicBezTo>
                  <a:pt x="2076783" y="624840"/>
                  <a:pt x="2442653" y="646821"/>
                  <a:pt x="2072640" y="617220"/>
                </a:cubicBezTo>
                <a:cubicBezTo>
                  <a:pt x="2042160" y="609600"/>
                  <a:pt x="2012191" y="599525"/>
                  <a:pt x="1981200" y="594360"/>
                </a:cubicBezTo>
                <a:cubicBezTo>
                  <a:pt x="1965960" y="591820"/>
                  <a:pt x="1950562" y="590092"/>
                  <a:pt x="1935480" y="586740"/>
                </a:cubicBezTo>
                <a:cubicBezTo>
                  <a:pt x="1927639" y="584998"/>
                  <a:pt x="1919641" y="583021"/>
                  <a:pt x="1912620" y="579120"/>
                </a:cubicBezTo>
                <a:cubicBezTo>
                  <a:pt x="1896609" y="570225"/>
                  <a:pt x="1882140" y="558800"/>
                  <a:pt x="1866900" y="548640"/>
                </a:cubicBezTo>
                <a:cubicBezTo>
                  <a:pt x="1859280" y="543560"/>
                  <a:pt x="1852231" y="537496"/>
                  <a:pt x="1844040" y="533400"/>
                </a:cubicBezTo>
                <a:cubicBezTo>
                  <a:pt x="1806376" y="514568"/>
                  <a:pt x="1824336" y="521752"/>
                  <a:pt x="1790700" y="510540"/>
                </a:cubicBezTo>
                <a:cubicBezTo>
                  <a:pt x="1706880" y="513080"/>
                  <a:pt x="1622824" y="511383"/>
                  <a:pt x="1539240" y="518160"/>
                </a:cubicBezTo>
                <a:cubicBezTo>
                  <a:pt x="1527918" y="519078"/>
                  <a:pt x="1518623" y="527764"/>
                  <a:pt x="1508760" y="533400"/>
                </a:cubicBezTo>
                <a:cubicBezTo>
                  <a:pt x="1500809" y="537944"/>
                  <a:pt x="1493851" y="544096"/>
                  <a:pt x="1485900" y="548640"/>
                </a:cubicBezTo>
                <a:cubicBezTo>
                  <a:pt x="1476037" y="554276"/>
                  <a:pt x="1464871" y="557579"/>
                  <a:pt x="1455420" y="563880"/>
                </a:cubicBezTo>
                <a:cubicBezTo>
                  <a:pt x="1441888" y="572902"/>
                  <a:pt x="1431537" y="586462"/>
                  <a:pt x="1417320" y="594360"/>
                </a:cubicBezTo>
                <a:cubicBezTo>
                  <a:pt x="1408165" y="599446"/>
                  <a:pt x="1396850" y="598900"/>
                  <a:pt x="1386840" y="601980"/>
                </a:cubicBezTo>
                <a:cubicBezTo>
                  <a:pt x="1286481" y="632860"/>
                  <a:pt x="1352668" y="620539"/>
                  <a:pt x="1257300" y="632460"/>
                </a:cubicBezTo>
                <a:cubicBezTo>
                  <a:pt x="1231900" y="640080"/>
                  <a:pt x="1207556" y="653495"/>
                  <a:pt x="1181100" y="655320"/>
                </a:cubicBezTo>
                <a:cubicBezTo>
                  <a:pt x="1091515" y="661498"/>
                  <a:pt x="1061410" y="650974"/>
                  <a:pt x="990600" y="640080"/>
                </a:cubicBezTo>
                <a:cubicBezTo>
                  <a:pt x="972848" y="637349"/>
                  <a:pt x="955040" y="635000"/>
                  <a:pt x="937260" y="632460"/>
                </a:cubicBezTo>
                <a:cubicBezTo>
                  <a:pt x="913755" y="634504"/>
                  <a:pt x="795749" y="631059"/>
                  <a:pt x="739140" y="655320"/>
                </a:cubicBezTo>
                <a:cubicBezTo>
                  <a:pt x="728699" y="659795"/>
                  <a:pt x="718820" y="665480"/>
                  <a:pt x="708660" y="670560"/>
                </a:cubicBezTo>
                <a:cubicBezTo>
                  <a:pt x="703580" y="678180"/>
                  <a:pt x="699580" y="686644"/>
                  <a:pt x="693420" y="693420"/>
                </a:cubicBezTo>
                <a:cubicBezTo>
                  <a:pt x="674090" y="714684"/>
                  <a:pt x="648400" y="730470"/>
                  <a:pt x="632460" y="754380"/>
                </a:cubicBezTo>
                <a:cubicBezTo>
                  <a:pt x="611242" y="786206"/>
                  <a:pt x="623696" y="770764"/>
                  <a:pt x="594360" y="800100"/>
                </a:cubicBezTo>
                <a:cubicBezTo>
                  <a:pt x="591820" y="807720"/>
                  <a:pt x="591195" y="816277"/>
                  <a:pt x="586740" y="822960"/>
                </a:cubicBezTo>
                <a:cubicBezTo>
                  <a:pt x="580762" y="831926"/>
                  <a:pt x="572386" y="839204"/>
                  <a:pt x="563880" y="845820"/>
                </a:cubicBezTo>
                <a:cubicBezTo>
                  <a:pt x="536996" y="866730"/>
                  <a:pt x="524345" y="876659"/>
                  <a:pt x="495300" y="883920"/>
                </a:cubicBezTo>
                <a:cubicBezTo>
                  <a:pt x="482735" y="887061"/>
                  <a:pt x="469900" y="889000"/>
                  <a:pt x="457200" y="891540"/>
                </a:cubicBezTo>
                <a:cubicBezTo>
                  <a:pt x="449580" y="896620"/>
                  <a:pt x="442531" y="902684"/>
                  <a:pt x="434340" y="906780"/>
                </a:cubicBezTo>
                <a:cubicBezTo>
                  <a:pt x="419233" y="914334"/>
                  <a:pt x="387043" y="919536"/>
                  <a:pt x="373380" y="922020"/>
                </a:cubicBezTo>
                <a:cubicBezTo>
                  <a:pt x="266139" y="941518"/>
                  <a:pt x="383673" y="918437"/>
                  <a:pt x="289560" y="937260"/>
                </a:cubicBezTo>
                <a:cubicBezTo>
                  <a:pt x="262467" y="950807"/>
                  <a:pt x="262382" y="952645"/>
                  <a:pt x="236220" y="960120"/>
                </a:cubicBezTo>
                <a:cubicBezTo>
                  <a:pt x="191920" y="972777"/>
                  <a:pt x="157979" y="973081"/>
                  <a:pt x="114300" y="1005840"/>
                </a:cubicBezTo>
                <a:cubicBezTo>
                  <a:pt x="104140" y="1013460"/>
                  <a:pt x="94847" y="1022399"/>
                  <a:pt x="83820" y="1028700"/>
                </a:cubicBezTo>
                <a:cubicBezTo>
                  <a:pt x="76846" y="1032685"/>
                  <a:pt x="68752" y="1034372"/>
                  <a:pt x="60960" y="1036320"/>
                </a:cubicBezTo>
                <a:cubicBezTo>
                  <a:pt x="24502" y="1045434"/>
                  <a:pt x="30449" y="1043940"/>
                  <a:pt x="0" y="1043940"/>
                </a:cubicBezTo>
                <a:lnTo>
                  <a:pt x="45720" y="1752600"/>
                </a:lnTo>
                <a:close/>
              </a:path>
            </a:pathLst>
          </a:custGeom>
          <a:solidFill>
            <a:srgbClr val="92D050">
              <a:alpha val="5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 forme 5">
            <a:extLst>
              <a:ext uri="{FF2B5EF4-FFF2-40B4-BE49-F238E27FC236}">
                <a16:creationId xmlns:a16="http://schemas.microsoft.com/office/drawing/2014/main" id="{088FFAD6-1316-4404-87B8-9760AA1645DE}"/>
              </a:ext>
            </a:extLst>
          </p:cNvPr>
          <p:cNvSpPr/>
          <p:nvPr/>
        </p:nvSpPr>
        <p:spPr>
          <a:xfrm>
            <a:off x="-45720" y="4107180"/>
            <a:ext cx="9189720" cy="1272540"/>
          </a:xfrm>
          <a:custGeom>
            <a:avLst/>
            <a:gdLst>
              <a:gd name="connsiteX0" fmla="*/ 0 w 9189720"/>
              <a:gd name="connsiteY0" fmla="*/ 914400 h 1272540"/>
              <a:gd name="connsiteX1" fmla="*/ 0 w 9189720"/>
              <a:gd name="connsiteY1" fmla="*/ 914400 h 1272540"/>
              <a:gd name="connsiteX2" fmla="*/ 7620 w 9189720"/>
              <a:gd name="connsiteY2" fmla="*/ 1082040 h 1272540"/>
              <a:gd name="connsiteX3" fmla="*/ 15240 w 9189720"/>
              <a:gd name="connsiteY3" fmla="*/ 1112520 h 1272540"/>
              <a:gd name="connsiteX4" fmla="*/ 30480 w 9189720"/>
              <a:gd name="connsiteY4" fmla="*/ 1196340 h 1272540"/>
              <a:gd name="connsiteX5" fmla="*/ 53340 w 9189720"/>
              <a:gd name="connsiteY5" fmla="*/ 1211580 h 1272540"/>
              <a:gd name="connsiteX6" fmla="*/ 259080 w 9189720"/>
              <a:gd name="connsiteY6" fmla="*/ 1196340 h 1272540"/>
              <a:gd name="connsiteX7" fmla="*/ 335280 w 9189720"/>
              <a:gd name="connsiteY7" fmla="*/ 1181100 h 1272540"/>
              <a:gd name="connsiteX8" fmla="*/ 358140 w 9189720"/>
              <a:gd name="connsiteY8" fmla="*/ 1173480 h 1272540"/>
              <a:gd name="connsiteX9" fmla="*/ 541020 w 9189720"/>
              <a:gd name="connsiteY9" fmla="*/ 1165860 h 1272540"/>
              <a:gd name="connsiteX10" fmla="*/ 632460 w 9189720"/>
              <a:gd name="connsiteY10" fmla="*/ 1158240 h 1272540"/>
              <a:gd name="connsiteX11" fmla="*/ 723900 w 9189720"/>
              <a:gd name="connsiteY11" fmla="*/ 1135380 h 1272540"/>
              <a:gd name="connsiteX12" fmla="*/ 876300 w 9189720"/>
              <a:gd name="connsiteY12" fmla="*/ 1143000 h 1272540"/>
              <a:gd name="connsiteX13" fmla="*/ 906780 w 9189720"/>
              <a:gd name="connsiteY13" fmla="*/ 1150620 h 1272540"/>
              <a:gd name="connsiteX14" fmla="*/ 944880 w 9189720"/>
              <a:gd name="connsiteY14" fmla="*/ 1158240 h 1272540"/>
              <a:gd name="connsiteX15" fmla="*/ 967740 w 9189720"/>
              <a:gd name="connsiteY15" fmla="*/ 1165860 h 1272540"/>
              <a:gd name="connsiteX16" fmla="*/ 1089660 w 9189720"/>
              <a:gd name="connsiteY16" fmla="*/ 1181100 h 1272540"/>
              <a:gd name="connsiteX17" fmla="*/ 1264920 w 9189720"/>
              <a:gd name="connsiteY17" fmla="*/ 1188720 h 1272540"/>
              <a:gd name="connsiteX18" fmla="*/ 1402080 w 9189720"/>
              <a:gd name="connsiteY18" fmla="*/ 1181100 h 1272540"/>
              <a:gd name="connsiteX19" fmla="*/ 1424940 w 9189720"/>
              <a:gd name="connsiteY19" fmla="*/ 1173480 h 1272540"/>
              <a:gd name="connsiteX20" fmla="*/ 1463040 w 9189720"/>
              <a:gd name="connsiteY20" fmla="*/ 1165860 h 1272540"/>
              <a:gd name="connsiteX21" fmla="*/ 1485900 w 9189720"/>
              <a:gd name="connsiteY21" fmla="*/ 1150620 h 1272540"/>
              <a:gd name="connsiteX22" fmla="*/ 1516380 w 9189720"/>
              <a:gd name="connsiteY22" fmla="*/ 1143000 h 1272540"/>
              <a:gd name="connsiteX23" fmla="*/ 1562100 w 9189720"/>
              <a:gd name="connsiteY23" fmla="*/ 1127760 h 1272540"/>
              <a:gd name="connsiteX24" fmla="*/ 1584960 w 9189720"/>
              <a:gd name="connsiteY24" fmla="*/ 1120140 h 1272540"/>
              <a:gd name="connsiteX25" fmla="*/ 1851660 w 9189720"/>
              <a:gd name="connsiteY25" fmla="*/ 1127760 h 1272540"/>
              <a:gd name="connsiteX26" fmla="*/ 1920240 w 9189720"/>
              <a:gd name="connsiteY26" fmla="*/ 1158240 h 1272540"/>
              <a:gd name="connsiteX27" fmla="*/ 1943100 w 9189720"/>
              <a:gd name="connsiteY27" fmla="*/ 1165860 h 1272540"/>
              <a:gd name="connsiteX28" fmla="*/ 1965960 w 9189720"/>
              <a:gd name="connsiteY28" fmla="*/ 1181100 h 1272540"/>
              <a:gd name="connsiteX29" fmla="*/ 2011680 w 9189720"/>
              <a:gd name="connsiteY29" fmla="*/ 1196340 h 1272540"/>
              <a:gd name="connsiteX30" fmla="*/ 2034540 w 9189720"/>
              <a:gd name="connsiteY30" fmla="*/ 1211580 h 1272540"/>
              <a:gd name="connsiteX31" fmla="*/ 2095500 w 9189720"/>
              <a:gd name="connsiteY31" fmla="*/ 1226820 h 1272540"/>
              <a:gd name="connsiteX32" fmla="*/ 2148840 w 9189720"/>
              <a:gd name="connsiteY32" fmla="*/ 1242060 h 1272540"/>
              <a:gd name="connsiteX33" fmla="*/ 2171700 w 9189720"/>
              <a:gd name="connsiteY33" fmla="*/ 1249680 h 1272540"/>
              <a:gd name="connsiteX34" fmla="*/ 2232660 w 9189720"/>
              <a:gd name="connsiteY34" fmla="*/ 1257300 h 1272540"/>
              <a:gd name="connsiteX35" fmla="*/ 2514600 w 9189720"/>
              <a:gd name="connsiteY35" fmla="*/ 1272540 h 1272540"/>
              <a:gd name="connsiteX36" fmla="*/ 2773680 w 9189720"/>
              <a:gd name="connsiteY36" fmla="*/ 1264920 h 1272540"/>
              <a:gd name="connsiteX37" fmla="*/ 2804160 w 9189720"/>
              <a:gd name="connsiteY37" fmla="*/ 1249680 h 1272540"/>
              <a:gd name="connsiteX38" fmla="*/ 2827020 w 9189720"/>
              <a:gd name="connsiteY38" fmla="*/ 1242060 h 1272540"/>
              <a:gd name="connsiteX39" fmla="*/ 2926080 w 9189720"/>
              <a:gd name="connsiteY39" fmla="*/ 1234440 h 1272540"/>
              <a:gd name="connsiteX40" fmla="*/ 3230880 w 9189720"/>
              <a:gd name="connsiteY40" fmla="*/ 1211580 h 1272540"/>
              <a:gd name="connsiteX41" fmla="*/ 3276600 w 9189720"/>
              <a:gd name="connsiteY41" fmla="*/ 1203960 h 1272540"/>
              <a:gd name="connsiteX42" fmla="*/ 3329940 w 9189720"/>
              <a:gd name="connsiteY42" fmla="*/ 1196340 h 1272540"/>
              <a:gd name="connsiteX43" fmla="*/ 3429000 w 9189720"/>
              <a:gd name="connsiteY43" fmla="*/ 1181100 h 1272540"/>
              <a:gd name="connsiteX44" fmla="*/ 3863340 w 9189720"/>
              <a:gd name="connsiteY44" fmla="*/ 1173480 h 1272540"/>
              <a:gd name="connsiteX45" fmla="*/ 3924300 w 9189720"/>
              <a:gd name="connsiteY45" fmla="*/ 1158240 h 1272540"/>
              <a:gd name="connsiteX46" fmla="*/ 4008120 w 9189720"/>
              <a:gd name="connsiteY46" fmla="*/ 1143000 h 1272540"/>
              <a:gd name="connsiteX47" fmla="*/ 4038600 w 9189720"/>
              <a:gd name="connsiteY47" fmla="*/ 1120140 h 1272540"/>
              <a:gd name="connsiteX48" fmla="*/ 4389120 w 9189720"/>
              <a:gd name="connsiteY48" fmla="*/ 1104900 h 1272540"/>
              <a:gd name="connsiteX49" fmla="*/ 4480560 w 9189720"/>
              <a:gd name="connsiteY49" fmla="*/ 1028700 h 1272540"/>
              <a:gd name="connsiteX50" fmla="*/ 4511040 w 9189720"/>
              <a:gd name="connsiteY50" fmla="*/ 1021080 h 1272540"/>
              <a:gd name="connsiteX51" fmla="*/ 4533900 w 9189720"/>
              <a:gd name="connsiteY51" fmla="*/ 1013460 h 1272540"/>
              <a:gd name="connsiteX52" fmla="*/ 4572000 w 9189720"/>
              <a:gd name="connsiteY52" fmla="*/ 1005840 h 1272540"/>
              <a:gd name="connsiteX53" fmla="*/ 4663440 w 9189720"/>
              <a:gd name="connsiteY53" fmla="*/ 990600 h 1272540"/>
              <a:gd name="connsiteX54" fmla="*/ 4724400 w 9189720"/>
              <a:gd name="connsiteY54" fmla="*/ 975360 h 1272540"/>
              <a:gd name="connsiteX55" fmla="*/ 5067300 w 9189720"/>
              <a:gd name="connsiteY55" fmla="*/ 960120 h 1272540"/>
              <a:gd name="connsiteX56" fmla="*/ 5090160 w 9189720"/>
              <a:gd name="connsiteY56" fmla="*/ 952500 h 1272540"/>
              <a:gd name="connsiteX57" fmla="*/ 5173980 w 9189720"/>
              <a:gd name="connsiteY57" fmla="*/ 937260 h 1272540"/>
              <a:gd name="connsiteX58" fmla="*/ 5295900 w 9189720"/>
              <a:gd name="connsiteY58" fmla="*/ 922020 h 1272540"/>
              <a:gd name="connsiteX59" fmla="*/ 5356860 w 9189720"/>
              <a:gd name="connsiteY59" fmla="*/ 906780 h 1272540"/>
              <a:gd name="connsiteX60" fmla="*/ 5387340 w 9189720"/>
              <a:gd name="connsiteY60" fmla="*/ 899160 h 1272540"/>
              <a:gd name="connsiteX61" fmla="*/ 5433060 w 9189720"/>
              <a:gd name="connsiteY61" fmla="*/ 883920 h 1272540"/>
              <a:gd name="connsiteX62" fmla="*/ 5455920 w 9189720"/>
              <a:gd name="connsiteY62" fmla="*/ 876300 h 1272540"/>
              <a:gd name="connsiteX63" fmla="*/ 5486400 w 9189720"/>
              <a:gd name="connsiteY63" fmla="*/ 868680 h 1272540"/>
              <a:gd name="connsiteX64" fmla="*/ 5600700 w 9189720"/>
              <a:gd name="connsiteY64" fmla="*/ 853440 h 1272540"/>
              <a:gd name="connsiteX65" fmla="*/ 5631180 w 9189720"/>
              <a:gd name="connsiteY65" fmla="*/ 845820 h 1272540"/>
              <a:gd name="connsiteX66" fmla="*/ 5669280 w 9189720"/>
              <a:gd name="connsiteY66" fmla="*/ 838200 h 1272540"/>
              <a:gd name="connsiteX67" fmla="*/ 5745480 w 9189720"/>
              <a:gd name="connsiteY67" fmla="*/ 815340 h 1272540"/>
              <a:gd name="connsiteX68" fmla="*/ 5844540 w 9189720"/>
              <a:gd name="connsiteY68" fmla="*/ 800100 h 1272540"/>
              <a:gd name="connsiteX69" fmla="*/ 5882640 w 9189720"/>
              <a:gd name="connsiteY69" fmla="*/ 792480 h 1272540"/>
              <a:gd name="connsiteX70" fmla="*/ 5928360 w 9189720"/>
              <a:gd name="connsiteY70" fmla="*/ 784860 h 1272540"/>
              <a:gd name="connsiteX71" fmla="*/ 5996940 w 9189720"/>
              <a:gd name="connsiteY71" fmla="*/ 769620 h 1272540"/>
              <a:gd name="connsiteX72" fmla="*/ 6019800 w 9189720"/>
              <a:gd name="connsiteY72" fmla="*/ 762000 h 1272540"/>
              <a:gd name="connsiteX73" fmla="*/ 6103620 w 9189720"/>
              <a:gd name="connsiteY73" fmla="*/ 754380 h 1272540"/>
              <a:gd name="connsiteX74" fmla="*/ 6149340 w 9189720"/>
              <a:gd name="connsiteY74" fmla="*/ 746760 h 1272540"/>
              <a:gd name="connsiteX75" fmla="*/ 6309360 w 9189720"/>
              <a:gd name="connsiteY75" fmla="*/ 739140 h 1272540"/>
              <a:gd name="connsiteX76" fmla="*/ 6370320 w 9189720"/>
              <a:gd name="connsiteY76" fmla="*/ 731520 h 1272540"/>
              <a:gd name="connsiteX77" fmla="*/ 6393180 w 9189720"/>
              <a:gd name="connsiteY77" fmla="*/ 723900 h 1272540"/>
              <a:gd name="connsiteX78" fmla="*/ 6423660 w 9189720"/>
              <a:gd name="connsiteY78" fmla="*/ 716280 h 1272540"/>
              <a:gd name="connsiteX79" fmla="*/ 6446520 w 9189720"/>
              <a:gd name="connsiteY79" fmla="*/ 708660 h 1272540"/>
              <a:gd name="connsiteX80" fmla="*/ 6507480 w 9189720"/>
              <a:gd name="connsiteY80" fmla="*/ 701040 h 1272540"/>
              <a:gd name="connsiteX81" fmla="*/ 7025640 w 9189720"/>
              <a:gd name="connsiteY81" fmla="*/ 685800 h 1272540"/>
              <a:gd name="connsiteX82" fmla="*/ 7139940 w 9189720"/>
              <a:gd name="connsiteY82" fmla="*/ 670560 h 1272540"/>
              <a:gd name="connsiteX83" fmla="*/ 7162800 w 9189720"/>
              <a:gd name="connsiteY83" fmla="*/ 662940 h 1272540"/>
              <a:gd name="connsiteX84" fmla="*/ 7200900 w 9189720"/>
              <a:gd name="connsiteY84" fmla="*/ 655320 h 1272540"/>
              <a:gd name="connsiteX85" fmla="*/ 7246620 w 9189720"/>
              <a:gd name="connsiteY85" fmla="*/ 640080 h 1272540"/>
              <a:gd name="connsiteX86" fmla="*/ 7353300 w 9189720"/>
              <a:gd name="connsiteY86" fmla="*/ 624840 h 1272540"/>
              <a:gd name="connsiteX87" fmla="*/ 7383780 w 9189720"/>
              <a:gd name="connsiteY87" fmla="*/ 617220 h 1272540"/>
              <a:gd name="connsiteX88" fmla="*/ 7452360 w 9189720"/>
              <a:gd name="connsiteY88" fmla="*/ 594360 h 1272540"/>
              <a:gd name="connsiteX89" fmla="*/ 7856220 w 9189720"/>
              <a:gd name="connsiteY89" fmla="*/ 586740 h 1272540"/>
              <a:gd name="connsiteX90" fmla="*/ 7894320 w 9189720"/>
              <a:gd name="connsiteY90" fmla="*/ 579120 h 1272540"/>
              <a:gd name="connsiteX91" fmla="*/ 7978140 w 9189720"/>
              <a:gd name="connsiteY91" fmla="*/ 563880 h 1272540"/>
              <a:gd name="connsiteX92" fmla="*/ 8031480 w 9189720"/>
              <a:gd name="connsiteY92" fmla="*/ 533400 h 1272540"/>
              <a:gd name="connsiteX93" fmla="*/ 8084820 w 9189720"/>
              <a:gd name="connsiteY93" fmla="*/ 525780 h 1272540"/>
              <a:gd name="connsiteX94" fmla="*/ 8442960 w 9189720"/>
              <a:gd name="connsiteY94" fmla="*/ 510540 h 1272540"/>
              <a:gd name="connsiteX95" fmla="*/ 8488680 w 9189720"/>
              <a:gd name="connsiteY95" fmla="*/ 502920 h 1272540"/>
              <a:gd name="connsiteX96" fmla="*/ 8542020 w 9189720"/>
              <a:gd name="connsiteY96" fmla="*/ 495300 h 1272540"/>
              <a:gd name="connsiteX97" fmla="*/ 8580120 w 9189720"/>
              <a:gd name="connsiteY97" fmla="*/ 487680 h 1272540"/>
              <a:gd name="connsiteX98" fmla="*/ 8663940 w 9189720"/>
              <a:gd name="connsiteY98" fmla="*/ 472440 h 1272540"/>
              <a:gd name="connsiteX99" fmla="*/ 8709660 w 9189720"/>
              <a:gd name="connsiteY99" fmla="*/ 457200 h 1272540"/>
              <a:gd name="connsiteX100" fmla="*/ 8763000 w 9189720"/>
              <a:gd name="connsiteY100" fmla="*/ 441960 h 1272540"/>
              <a:gd name="connsiteX101" fmla="*/ 8785860 w 9189720"/>
              <a:gd name="connsiteY101" fmla="*/ 434340 h 1272540"/>
              <a:gd name="connsiteX102" fmla="*/ 8945880 w 9189720"/>
              <a:gd name="connsiteY102" fmla="*/ 411480 h 1272540"/>
              <a:gd name="connsiteX103" fmla="*/ 8983980 w 9189720"/>
              <a:gd name="connsiteY103" fmla="*/ 403860 h 1272540"/>
              <a:gd name="connsiteX104" fmla="*/ 9083040 w 9189720"/>
              <a:gd name="connsiteY104" fmla="*/ 396240 h 1272540"/>
              <a:gd name="connsiteX105" fmla="*/ 9105900 w 9189720"/>
              <a:gd name="connsiteY105" fmla="*/ 388620 h 1272540"/>
              <a:gd name="connsiteX106" fmla="*/ 9174480 w 9189720"/>
              <a:gd name="connsiteY106" fmla="*/ 335280 h 1272540"/>
              <a:gd name="connsiteX107" fmla="*/ 9189720 w 9189720"/>
              <a:gd name="connsiteY107" fmla="*/ 312420 h 1272540"/>
              <a:gd name="connsiteX108" fmla="*/ 9182100 w 9189720"/>
              <a:gd name="connsiteY108" fmla="*/ 167640 h 1272540"/>
              <a:gd name="connsiteX109" fmla="*/ 9174480 w 9189720"/>
              <a:gd name="connsiteY109" fmla="*/ 137160 h 1272540"/>
              <a:gd name="connsiteX110" fmla="*/ 9144000 w 9189720"/>
              <a:gd name="connsiteY110" fmla="*/ 60960 h 1272540"/>
              <a:gd name="connsiteX111" fmla="*/ 9037320 w 9189720"/>
              <a:gd name="connsiteY111" fmla="*/ 76200 h 1272540"/>
              <a:gd name="connsiteX112" fmla="*/ 8945880 w 9189720"/>
              <a:gd name="connsiteY112" fmla="*/ 99060 h 1272540"/>
              <a:gd name="connsiteX113" fmla="*/ 8679180 w 9189720"/>
              <a:gd name="connsiteY113" fmla="*/ 83820 h 1272540"/>
              <a:gd name="connsiteX114" fmla="*/ 8618220 w 9189720"/>
              <a:gd name="connsiteY114" fmla="*/ 68580 h 1272540"/>
              <a:gd name="connsiteX115" fmla="*/ 8542020 w 9189720"/>
              <a:gd name="connsiteY115" fmla="*/ 60960 h 1272540"/>
              <a:gd name="connsiteX116" fmla="*/ 8473440 w 9189720"/>
              <a:gd name="connsiteY116" fmla="*/ 53340 h 1272540"/>
              <a:gd name="connsiteX117" fmla="*/ 8351520 w 9189720"/>
              <a:gd name="connsiteY117" fmla="*/ 38100 h 1272540"/>
              <a:gd name="connsiteX118" fmla="*/ 8275320 w 9189720"/>
              <a:gd name="connsiteY118" fmla="*/ 22860 h 1272540"/>
              <a:gd name="connsiteX119" fmla="*/ 8199120 w 9189720"/>
              <a:gd name="connsiteY119" fmla="*/ 7620 h 1272540"/>
              <a:gd name="connsiteX120" fmla="*/ 8115300 w 9189720"/>
              <a:gd name="connsiteY120" fmla="*/ 0 h 1272540"/>
              <a:gd name="connsiteX121" fmla="*/ 7414260 w 9189720"/>
              <a:gd name="connsiteY121" fmla="*/ 7620 h 1272540"/>
              <a:gd name="connsiteX122" fmla="*/ 7383780 w 9189720"/>
              <a:gd name="connsiteY122" fmla="*/ 22860 h 1272540"/>
              <a:gd name="connsiteX123" fmla="*/ 7338060 w 9189720"/>
              <a:gd name="connsiteY123" fmla="*/ 38100 h 1272540"/>
              <a:gd name="connsiteX124" fmla="*/ 7315200 w 9189720"/>
              <a:gd name="connsiteY124" fmla="*/ 53340 h 1272540"/>
              <a:gd name="connsiteX125" fmla="*/ 7231380 w 9189720"/>
              <a:gd name="connsiteY125" fmla="*/ 76200 h 1272540"/>
              <a:gd name="connsiteX126" fmla="*/ 7208520 w 9189720"/>
              <a:gd name="connsiteY126" fmla="*/ 83820 h 1272540"/>
              <a:gd name="connsiteX127" fmla="*/ 6957060 w 9189720"/>
              <a:gd name="connsiteY127" fmla="*/ 91440 h 1272540"/>
              <a:gd name="connsiteX128" fmla="*/ 6888480 w 9189720"/>
              <a:gd name="connsiteY128" fmla="*/ 121920 h 1272540"/>
              <a:gd name="connsiteX129" fmla="*/ 6827520 w 9189720"/>
              <a:gd name="connsiteY129" fmla="*/ 144780 h 1272540"/>
              <a:gd name="connsiteX130" fmla="*/ 6797040 w 9189720"/>
              <a:gd name="connsiteY130" fmla="*/ 160020 h 1272540"/>
              <a:gd name="connsiteX131" fmla="*/ 6766560 w 9189720"/>
              <a:gd name="connsiteY131" fmla="*/ 167640 h 1272540"/>
              <a:gd name="connsiteX132" fmla="*/ 6743700 w 9189720"/>
              <a:gd name="connsiteY132" fmla="*/ 175260 h 1272540"/>
              <a:gd name="connsiteX133" fmla="*/ 6682740 w 9189720"/>
              <a:gd name="connsiteY133" fmla="*/ 182880 h 1272540"/>
              <a:gd name="connsiteX134" fmla="*/ 6621780 w 9189720"/>
              <a:gd name="connsiteY134" fmla="*/ 198120 h 1272540"/>
              <a:gd name="connsiteX135" fmla="*/ 6591300 w 9189720"/>
              <a:gd name="connsiteY135" fmla="*/ 205740 h 1272540"/>
              <a:gd name="connsiteX136" fmla="*/ 6461760 w 9189720"/>
              <a:gd name="connsiteY136" fmla="*/ 228600 h 1272540"/>
              <a:gd name="connsiteX137" fmla="*/ 6438900 w 9189720"/>
              <a:gd name="connsiteY137" fmla="*/ 236220 h 1272540"/>
              <a:gd name="connsiteX138" fmla="*/ 6377940 w 9189720"/>
              <a:gd name="connsiteY138" fmla="*/ 243840 h 1272540"/>
              <a:gd name="connsiteX139" fmla="*/ 6339840 w 9189720"/>
              <a:gd name="connsiteY139" fmla="*/ 251460 h 1272540"/>
              <a:gd name="connsiteX140" fmla="*/ 6080760 w 9189720"/>
              <a:gd name="connsiteY140" fmla="*/ 243840 h 1272540"/>
              <a:gd name="connsiteX141" fmla="*/ 5974080 w 9189720"/>
              <a:gd name="connsiteY141" fmla="*/ 236220 h 1272540"/>
              <a:gd name="connsiteX142" fmla="*/ 5455920 w 9189720"/>
              <a:gd name="connsiteY142" fmla="*/ 243840 h 1272540"/>
              <a:gd name="connsiteX143" fmla="*/ 5410200 w 9189720"/>
              <a:gd name="connsiteY143" fmla="*/ 266700 h 1272540"/>
              <a:gd name="connsiteX144" fmla="*/ 5387340 w 9189720"/>
              <a:gd name="connsiteY144" fmla="*/ 281940 h 1272540"/>
              <a:gd name="connsiteX145" fmla="*/ 5356860 w 9189720"/>
              <a:gd name="connsiteY145" fmla="*/ 289560 h 1272540"/>
              <a:gd name="connsiteX146" fmla="*/ 5280660 w 9189720"/>
              <a:gd name="connsiteY146" fmla="*/ 304800 h 1272540"/>
              <a:gd name="connsiteX147" fmla="*/ 4983480 w 9189720"/>
              <a:gd name="connsiteY147" fmla="*/ 297180 h 1272540"/>
              <a:gd name="connsiteX148" fmla="*/ 4930140 w 9189720"/>
              <a:gd name="connsiteY148" fmla="*/ 289560 h 1272540"/>
              <a:gd name="connsiteX149" fmla="*/ 4892040 w 9189720"/>
              <a:gd name="connsiteY149" fmla="*/ 274320 h 1272540"/>
              <a:gd name="connsiteX150" fmla="*/ 4800600 w 9189720"/>
              <a:gd name="connsiteY150" fmla="*/ 266700 h 1272540"/>
              <a:gd name="connsiteX151" fmla="*/ 4686300 w 9189720"/>
              <a:gd name="connsiteY151" fmla="*/ 251460 h 1272540"/>
              <a:gd name="connsiteX152" fmla="*/ 4655820 w 9189720"/>
              <a:gd name="connsiteY152" fmla="*/ 243840 h 1272540"/>
              <a:gd name="connsiteX153" fmla="*/ 4175760 w 9189720"/>
              <a:gd name="connsiteY153" fmla="*/ 251460 h 1272540"/>
              <a:gd name="connsiteX154" fmla="*/ 4152900 w 9189720"/>
              <a:gd name="connsiteY154" fmla="*/ 259080 h 1272540"/>
              <a:gd name="connsiteX155" fmla="*/ 4122420 w 9189720"/>
              <a:gd name="connsiteY155" fmla="*/ 304800 h 1272540"/>
              <a:gd name="connsiteX156" fmla="*/ 4084320 w 9189720"/>
              <a:gd name="connsiteY156" fmla="*/ 350520 h 1272540"/>
              <a:gd name="connsiteX157" fmla="*/ 4069080 w 9189720"/>
              <a:gd name="connsiteY157" fmla="*/ 403860 h 1272540"/>
              <a:gd name="connsiteX158" fmla="*/ 4046220 w 9189720"/>
              <a:gd name="connsiteY158" fmla="*/ 426720 h 1272540"/>
              <a:gd name="connsiteX159" fmla="*/ 4038600 w 9189720"/>
              <a:gd name="connsiteY159" fmla="*/ 449580 h 1272540"/>
              <a:gd name="connsiteX160" fmla="*/ 4000500 w 9189720"/>
              <a:gd name="connsiteY160" fmla="*/ 495300 h 1272540"/>
              <a:gd name="connsiteX161" fmla="*/ 3992880 w 9189720"/>
              <a:gd name="connsiteY161" fmla="*/ 556260 h 1272540"/>
              <a:gd name="connsiteX162" fmla="*/ 3924300 w 9189720"/>
              <a:gd name="connsiteY162" fmla="*/ 594360 h 1272540"/>
              <a:gd name="connsiteX163" fmla="*/ 3886200 w 9189720"/>
              <a:gd name="connsiteY163" fmla="*/ 601980 h 1272540"/>
              <a:gd name="connsiteX164" fmla="*/ 3863340 w 9189720"/>
              <a:gd name="connsiteY164" fmla="*/ 617220 h 1272540"/>
              <a:gd name="connsiteX165" fmla="*/ 3825240 w 9189720"/>
              <a:gd name="connsiteY165" fmla="*/ 624840 h 1272540"/>
              <a:gd name="connsiteX166" fmla="*/ 3779520 w 9189720"/>
              <a:gd name="connsiteY166" fmla="*/ 670560 h 1272540"/>
              <a:gd name="connsiteX167" fmla="*/ 3756660 w 9189720"/>
              <a:gd name="connsiteY167" fmla="*/ 693420 h 1272540"/>
              <a:gd name="connsiteX168" fmla="*/ 3733800 w 9189720"/>
              <a:gd name="connsiteY168" fmla="*/ 739140 h 1272540"/>
              <a:gd name="connsiteX169" fmla="*/ 3726180 w 9189720"/>
              <a:gd name="connsiteY169" fmla="*/ 762000 h 1272540"/>
              <a:gd name="connsiteX170" fmla="*/ 3672840 w 9189720"/>
              <a:gd name="connsiteY170" fmla="*/ 792480 h 1272540"/>
              <a:gd name="connsiteX171" fmla="*/ 3589020 w 9189720"/>
              <a:gd name="connsiteY171" fmla="*/ 815340 h 1272540"/>
              <a:gd name="connsiteX172" fmla="*/ 3040380 w 9189720"/>
              <a:gd name="connsiteY172" fmla="*/ 807720 h 1272540"/>
              <a:gd name="connsiteX173" fmla="*/ 3009900 w 9189720"/>
              <a:gd name="connsiteY173" fmla="*/ 800100 h 1272540"/>
              <a:gd name="connsiteX174" fmla="*/ 2956560 w 9189720"/>
              <a:gd name="connsiteY174" fmla="*/ 784860 h 1272540"/>
              <a:gd name="connsiteX175" fmla="*/ 2834640 w 9189720"/>
              <a:gd name="connsiteY175" fmla="*/ 762000 h 1272540"/>
              <a:gd name="connsiteX176" fmla="*/ 2758440 w 9189720"/>
              <a:gd name="connsiteY176" fmla="*/ 739140 h 1272540"/>
              <a:gd name="connsiteX177" fmla="*/ 2735580 w 9189720"/>
              <a:gd name="connsiteY177" fmla="*/ 723900 h 1272540"/>
              <a:gd name="connsiteX178" fmla="*/ 2644140 w 9189720"/>
              <a:gd name="connsiteY178" fmla="*/ 708660 h 1272540"/>
              <a:gd name="connsiteX179" fmla="*/ 2598420 w 9189720"/>
              <a:gd name="connsiteY179" fmla="*/ 701040 h 1272540"/>
              <a:gd name="connsiteX180" fmla="*/ 2529840 w 9189720"/>
              <a:gd name="connsiteY180" fmla="*/ 685800 h 1272540"/>
              <a:gd name="connsiteX181" fmla="*/ 2423160 w 9189720"/>
              <a:gd name="connsiteY181" fmla="*/ 678180 h 1272540"/>
              <a:gd name="connsiteX182" fmla="*/ 2392680 w 9189720"/>
              <a:gd name="connsiteY182" fmla="*/ 670560 h 1272540"/>
              <a:gd name="connsiteX183" fmla="*/ 2369820 w 9189720"/>
              <a:gd name="connsiteY183" fmla="*/ 662940 h 1272540"/>
              <a:gd name="connsiteX184" fmla="*/ 2301240 w 9189720"/>
              <a:gd name="connsiteY184" fmla="*/ 647700 h 1272540"/>
              <a:gd name="connsiteX185" fmla="*/ 2125980 w 9189720"/>
              <a:gd name="connsiteY185" fmla="*/ 670560 h 1272540"/>
              <a:gd name="connsiteX186" fmla="*/ 2095500 w 9189720"/>
              <a:gd name="connsiteY186" fmla="*/ 693420 h 1272540"/>
              <a:gd name="connsiteX187" fmla="*/ 2034540 w 9189720"/>
              <a:gd name="connsiteY187" fmla="*/ 708660 h 1272540"/>
              <a:gd name="connsiteX188" fmla="*/ 2011680 w 9189720"/>
              <a:gd name="connsiteY188" fmla="*/ 723900 h 1272540"/>
              <a:gd name="connsiteX189" fmla="*/ 1981200 w 9189720"/>
              <a:gd name="connsiteY189" fmla="*/ 731520 h 1272540"/>
              <a:gd name="connsiteX190" fmla="*/ 1920240 w 9189720"/>
              <a:gd name="connsiteY190" fmla="*/ 746760 h 1272540"/>
              <a:gd name="connsiteX191" fmla="*/ 1874520 w 9189720"/>
              <a:gd name="connsiteY191" fmla="*/ 769620 h 1272540"/>
              <a:gd name="connsiteX192" fmla="*/ 1851660 w 9189720"/>
              <a:gd name="connsiteY192" fmla="*/ 784860 h 1272540"/>
              <a:gd name="connsiteX193" fmla="*/ 1805940 w 9189720"/>
              <a:gd name="connsiteY193" fmla="*/ 800100 h 1272540"/>
              <a:gd name="connsiteX194" fmla="*/ 1760220 w 9189720"/>
              <a:gd name="connsiteY194" fmla="*/ 822960 h 1272540"/>
              <a:gd name="connsiteX195" fmla="*/ 1493520 w 9189720"/>
              <a:gd name="connsiteY195" fmla="*/ 815340 h 1272540"/>
              <a:gd name="connsiteX196" fmla="*/ 1470660 w 9189720"/>
              <a:gd name="connsiteY196" fmla="*/ 807720 h 1272540"/>
              <a:gd name="connsiteX197" fmla="*/ 1417320 w 9189720"/>
              <a:gd name="connsiteY197" fmla="*/ 800100 h 1272540"/>
              <a:gd name="connsiteX198" fmla="*/ 1325880 w 9189720"/>
              <a:gd name="connsiteY198" fmla="*/ 777240 h 1272540"/>
              <a:gd name="connsiteX199" fmla="*/ 1188720 w 9189720"/>
              <a:gd name="connsiteY199" fmla="*/ 762000 h 1272540"/>
              <a:gd name="connsiteX200" fmla="*/ 1165860 w 9189720"/>
              <a:gd name="connsiteY200" fmla="*/ 746760 h 1272540"/>
              <a:gd name="connsiteX201" fmla="*/ 784860 w 9189720"/>
              <a:gd name="connsiteY201" fmla="*/ 762000 h 1272540"/>
              <a:gd name="connsiteX202" fmla="*/ 754380 w 9189720"/>
              <a:gd name="connsiteY202" fmla="*/ 784860 h 1272540"/>
              <a:gd name="connsiteX203" fmla="*/ 693420 w 9189720"/>
              <a:gd name="connsiteY203" fmla="*/ 800100 h 1272540"/>
              <a:gd name="connsiteX204" fmla="*/ 670560 w 9189720"/>
              <a:gd name="connsiteY204" fmla="*/ 807720 h 1272540"/>
              <a:gd name="connsiteX205" fmla="*/ 609600 w 9189720"/>
              <a:gd name="connsiteY205" fmla="*/ 822960 h 1272540"/>
              <a:gd name="connsiteX206" fmla="*/ 563880 w 9189720"/>
              <a:gd name="connsiteY206" fmla="*/ 838200 h 1272540"/>
              <a:gd name="connsiteX207" fmla="*/ 365760 w 9189720"/>
              <a:gd name="connsiteY207" fmla="*/ 861060 h 1272540"/>
              <a:gd name="connsiteX208" fmla="*/ 266700 w 9189720"/>
              <a:gd name="connsiteY208" fmla="*/ 876300 h 1272540"/>
              <a:gd name="connsiteX209" fmla="*/ 220980 w 9189720"/>
              <a:gd name="connsiteY209" fmla="*/ 891540 h 1272540"/>
              <a:gd name="connsiteX210" fmla="*/ 167640 w 9189720"/>
              <a:gd name="connsiteY210" fmla="*/ 906780 h 1272540"/>
              <a:gd name="connsiteX211" fmla="*/ 121920 w 9189720"/>
              <a:gd name="connsiteY211" fmla="*/ 914400 h 1272540"/>
              <a:gd name="connsiteX212" fmla="*/ 0 w 9189720"/>
              <a:gd name="connsiteY212" fmla="*/ 914400 h 127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9189720" h="1272540">
                <a:moveTo>
                  <a:pt x="0" y="914400"/>
                </a:moveTo>
                <a:lnTo>
                  <a:pt x="0" y="914400"/>
                </a:lnTo>
                <a:cubicBezTo>
                  <a:pt x="2540" y="970280"/>
                  <a:pt x="3330" y="1026267"/>
                  <a:pt x="7620" y="1082040"/>
                </a:cubicBezTo>
                <a:cubicBezTo>
                  <a:pt x="8423" y="1092482"/>
                  <a:pt x="13186" y="1102251"/>
                  <a:pt x="15240" y="1112520"/>
                </a:cubicBezTo>
                <a:cubicBezTo>
                  <a:pt x="20809" y="1140367"/>
                  <a:pt x="20286" y="1169835"/>
                  <a:pt x="30480" y="1196340"/>
                </a:cubicBezTo>
                <a:cubicBezTo>
                  <a:pt x="33768" y="1204888"/>
                  <a:pt x="45720" y="1206500"/>
                  <a:pt x="53340" y="1211580"/>
                </a:cubicBezTo>
                <a:cubicBezTo>
                  <a:pt x="145631" y="1206965"/>
                  <a:pt x="182947" y="1209775"/>
                  <a:pt x="259080" y="1196340"/>
                </a:cubicBezTo>
                <a:cubicBezTo>
                  <a:pt x="284589" y="1191838"/>
                  <a:pt x="310040" y="1186925"/>
                  <a:pt x="335280" y="1181100"/>
                </a:cubicBezTo>
                <a:cubicBezTo>
                  <a:pt x="343106" y="1179294"/>
                  <a:pt x="350130" y="1174073"/>
                  <a:pt x="358140" y="1173480"/>
                </a:cubicBezTo>
                <a:cubicBezTo>
                  <a:pt x="418986" y="1168973"/>
                  <a:pt x="480101" y="1169244"/>
                  <a:pt x="541020" y="1165860"/>
                </a:cubicBezTo>
                <a:cubicBezTo>
                  <a:pt x="571559" y="1164163"/>
                  <a:pt x="601980" y="1160780"/>
                  <a:pt x="632460" y="1158240"/>
                </a:cubicBezTo>
                <a:cubicBezTo>
                  <a:pt x="692837" y="1138114"/>
                  <a:pt x="662334" y="1145641"/>
                  <a:pt x="723900" y="1135380"/>
                </a:cubicBezTo>
                <a:cubicBezTo>
                  <a:pt x="774700" y="1137920"/>
                  <a:pt x="825612" y="1138776"/>
                  <a:pt x="876300" y="1143000"/>
                </a:cubicBezTo>
                <a:cubicBezTo>
                  <a:pt x="886737" y="1143870"/>
                  <a:pt x="896557" y="1148348"/>
                  <a:pt x="906780" y="1150620"/>
                </a:cubicBezTo>
                <a:cubicBezTo>
                  <a:pt x="919423" y="1153430"/>
                  <a:pt x="932315" y="1155099"/>
                  <a:pt x="944880" y="1158240"/>
                </a:cubicBezTo>
                <a:cubicBezTo>
                  <a:pt x="952672" y="1160188"/>
                  <a:pt x="959806" y="1164607"/>
                  <a:pt x="967740" y="1165860"/>
                </a:cubicBezTo>
                <a:cubicBezTo>
                  <a:pt x="1008195" y="1172248"/>
                  <a:pt x="1048742" y="1179321"/>
                  <a:pt x="1089660" y="1181100"/>
                </a:cubicBezTo>
                <a:lnTo>
                  <a:pt x="1264920" y="1188720"/>
                </a:lnTo>
                <a:cubicBezTo>
                  <a:pt x="1310640" y="1186180"/>
                  <a:pt x="1356496" y="1185441"/>
                  <a:pt x="1402080" y="1181100"/>
                </a:cubicBezTo>
                <a:cubicBezTo>
                  <a:pt x="1410076" y="1180338"/>
                  <a:pt x="1417148" y="1175428"/>
                  <a:pt x="1424940" y="1173480"/>
                </a:cubicBezTo>
                <a:cubicBezTo>
                  <a:pt x="1437505" y="1170339"/>
                  <a:pt x="1450340" y="1168400"/>
                  <a:pt x="1463040" y="1165860"/>
                </a:cubicBezTo>
                <a:cubicBezTo>
                  <a:pt x="1470660" y="1160780"/>
                  <a:pt x="1477482" y="1154228"/>
                  <a:pt x="1485900" y="1150620"/>
                </a:cubicBezTo>
                <a:cubicBezTo>
                  <a:pt x="1495526" y="1146495"/>
                  <a:pt x="1506349" y="1146009"/>
                  <a:pt x="1516380" y="1143000"/>
                </a:cubicBezTo>
                <a:cubicBezTo>
                  <a:pt x="1531767" y="1138384"/>
                  <a:pt x="1546860" y="1132840"/>
                  <a:pt x="1562100" y="1127760"/>
                </a:cubicBezTo>
                <a:lnTo>
                  <a:pt x="1584960" y="1120140"/>
                </a:lnTo>
                <a:cubicBezTo>
                  <a:pt x="1673860" y="1122680"/>
                  <a:pt x="1762961" y="1121270"/>
                  <a:pt x="1851660" y="1127760"/>
                </a:cubicBezTo>
                <a:cubicBezTo>
                  <a:pt x="1897718" y="1131130"/>
                  <a:pt x="1888774" y="1142507"/>
                  <a:pt x="1920240" y="1158240"/>
                </a:cubicBezTo>
                <a:cubicBezTo>
                  <a:pt x="1927424" y="1161832"/>
                  <a:pt x="1935916" y="1162268"/>
                  <a:pt x="1943100" y="1165860"/>
                </a:cubicBezTo>
                <a:cubicBezTo>
                  <a:pt x="1951291" y="1169956"/>
                  <a:pt x="1957591" y="1177381"/>
                  <a:pt x="1965960" y="1181100"/>
                </a:cubicBezTo>
                <a:cubicBezTo>
                  <a:pt x="1980640" y="1187624"/>
                  <a:pt x="1998314" y="1187429"/>
                  <a:pt x="2011680" y="1196340"/>
                </a:cubicBezTo>
                <a:cubicBezTo>
                  <a:pt x="2019300" y="1201420"/>
                  <a:pt x="2026349" y="1207484"/>
                  <a:pt x="2034540" y="1211580"/>
                </a:cubicBezTo>
                <a:cubicBezTo>
                  <a:pt x="2051958" y="1220289"/>
                  <a:pt x="2078110" y="1222473"/>
                  <a:pt x="2095500" y="1226820"/>
                </a:cubicBezTo>
                <a:cubicBezTo>
                  <a:pt x="2113439" y="1231305"/>
                  <a:pt x="2131128" y="1236747"/>
                  <a:pt x="2148840" y="1242060"/>
                </a:cubicBezTo>
                <a:cubicBezTo>
                  <a:pt x="2156533" y="1244368"/>
                  <a:pt x="2163797" y="1248243"/>
                  <a:pt x="2171700" y="1249680"/>
                </a:cubicBezTo>
                <a:cubicBezTo>
                  <a:pt x="2191848" y="1253343"/>
                  <a:pt x="2212227" y="1255938"/>
                  <a:pt x="2232660" y="1257300"/>
                </a:cubicBezTo>
                <a:cubicBezTo>
                  <a:pt x="2326569" y="1263561"/>
                  <a:pt x="2420620" y="1267460"/>
                  <a:pt x="2514600" y="1272540"/>
                </a:cubicBezTo>
                <a:cubicBezTo>
                  <a:pt x="2600960" y="1270000"/>
                  <a:pt x="2687551" y="1271720"/>
                  <a:pt x="2773680" y="1264920"/>
                </a:cubicBezTo>
                <a:cubicBezTo>
                  <a:pt x="2785004" y="1264026"/>
                  <a:pt x="2793719" y="1254155"/>
                  <a:pt x="2804160" y="1249680"/>
                </a:cubicBezTo>
                <a:cubicBezTo>
                  <a:pt x="2811543" y="1246516"/>
                  <a:pt x="2819050" y="1243056"/>
                  <a:pt x="2827020" y="1242060"/>
                </a:cubicBezTo>
                <a:cubicBezTo>
                  <a:pt x="2859882" y="1237952"/>
                  <a:pt x="2893060" y="1236980"/>
                  <a:pt x="2926080" y="1234440"/>
                </a:cubicBezTo>
                <a:cubicBezTo>
                  <a:pt x="3028056" y="1166456"/>
                  <a:pt x="2930639" y="1225545"/>
                  <a:pt x="3230880" y="1211580"/>
                </a:cubicBezTo>
                <a:cubicBezTo>
                  <a:pt x="3246314" y="1210862"/>
                  <a:pt x="3261329" y="1206309"/>
                  <a:pt x="3276600" y="1203960"/>
                </a:cubicBezTo>
                <a:cubicBezTo>
                  <a:pt x="3294352" y="1201229"/>
                  <a:pt x="3312160" y="1198880"/>
                  <a:pt x="3329940" y="1196340"/>
                </a:cubicBezTo>
                <a:cubicBezTo>
                  <a:pt x="3370893" y="1182689"/>
                  <a:pt x="3364269" y="1183032"/>
                  <a:pt x="3429000" y="1181100"/>
                </a:cubicBezTo>
                <a:cubicBezTo>
                  <a:pt x="3573738" y="1176779"/>
                  <a:pt x="3718560" y="1176020"/>
                  <a:pt x="3863340" y="1173480"/>
                </a:cubicBezTo>
                <a:cubicBezTo>
                  <a:pt x="3883660" y="1168400"/>
                  <a:pt x="3903713" y="1162100"/>
                  <a:pt x="3924300" y="1158240"/>
                </a:cubicBezTo>
                <a:cubicBezTo>
                  <a:pt x="4022772" y="1139777"/>
                  <a:pt x="3954246" y="1160958"/>
                  <a:pt x="4008120" y="1143000"/>
                </a:cubicBezTo>
                <a:cubicBezTo>
                  <a:pt x="4018280" y="1135380"/>
                  <a:pt x="4025948" y="1121240"/>
                  <a:pt x="4038600" y="1120140"/>
                </a:cubicBezTo>
                <a:cubicBezTo>
                  <a:pt x="4497117" y="1080269"/>
                  <a:pt x="4242553" y="1141542"/>
                  <a:pt x="4389120" y="1104900"/>
                </a:cubicBezTo>
                <a:cubicBezTo>
                  <a:pt x="4406180" y="1087840"/>
                  <a:pt x="4452270" y="1035773"/>
                  <a:pt x="4480560" y="1028700"/>
                </a:cubicBezTo>
                <a:cubicBezTo>
                  <a:pt x="4490720" y="1026160"/>
                  <a:pt x="4500970" y="1023957"/>
                  <a:pt x="4511040" y="1021080"/>
                </a:cubicBezTo>
                <a:cubicBezTo>
                  <a:pt x="4518763" y="1018873"/>
                  <a:pt x="4526108" y="1015408"/>
                  <a:pt x="4533900" y="1013460"/>
                </a:cubicBezTo>
                <a:cubicBezTo>
                  <a:pt x="4546465" y="1010319"/>
                  <a:pt x="4559246" y="1008091"/>
                  <a:pt x="4572000" y="1005840"/>
                </a:cubicBezTo>
                <a:cubicBezTo>
                  <a:pt x="4602430" y="1000470"/>
                  <a:pt x="4634125" y="1000372"/>
                  <a:pt x="4663440" y="990600"/>
                </a:cubicBezTo>
                <a:cubicBezTo>
                  <a:pt x="4695165" y="980025"/>
                  <a:pt x="4683941" y="982716"/>
                  <a:pt x="4724400" y="975360"/>
                </a:cubicBezTo>
                <a:cubicBezTo>
                  <a:pt x="4853946" y="951806"/>
                  <a:pt x="4843941" y="965847"/>
                  <a:pt x="5067300" y="960120"/>
                </a:cubicBezTo>
                <a:cubicBezTo>
                  <a:pt x="5074920" y="957580"/>
                  <a:pt x="5082368" y="954448"/>
                  <a:pt x="5090160" y="952500"/>
                </a:cubicBezTo>
                <a:cubicBezTo>
                  <a:pt x="5109182" y="947744"/>
                  <a:pt x="5156316" y="939977"/>
                  <a:pt x="5173980" y="937260"/>
                </a:cubicBezTo>
                <a:cubicBezTo>
                  <a:pt x="5230518" y="928562"/>
                  <a:pt x="5234532" y="928839"/>
                  <a:pt x="5295900" y="922020"/>
                </a:cubicBezTo>
                <a:lnTo>
                  <a:pt x="5356860" y="906780"/>
                </a:lnTo>
                <a:cubicBezTo>
                  <a:pt x="5367020" y="904240"/>
                  <a:pt x="5377405" y="902472"/>
                  <a:pt x="5387340" y="899160"/>
                </a:cubicBezTo>
                <a:lnTo>
                  <a:pt x="5433060" y="883920"/>
                </a:lnTo>
                <a:cubicBezTo>
                  <a:pt x="5440680" y="881380"/>
                  <a:pt x="5448128" y="878248"/>
                  <a:pt x="5455920" y="876300"/>
                </a:cubicBezTo>
                <a:cubicBezTo>
                  <a:pt x="5466080" y="873760"/>
                  <a:pt x="5476177" y="870952"/>
                  <a:pt x="5486400" y="868680"/>
                </a:cubicBezTo>
                <a:cubicBezTo>
                  <a:pt x="5538053" y="857202"/>
                  <a:pt x="5534236" y="860086"/>
                  <a:pt x="5600700" y="853440"/>
                </a:cubicBezTo>
                <a:cubicBezTo>
                  <a:pt x="5610860" y="850900"/>
                  <a:pt x="5620957" y="848092"/>
                  <a:pt x="5631180" y="845820"/>
                </a:cubicBezTo>
                <a:cubicBezTo>
                  <a:pt x="5643823" y="843010"/>
                  <a:pt x="5656785" y="841608"/>
                  <a:pt x="5669280" y="838200"/>
                </a:cubicBezTo>
                <a:cubicBezTo>
                  <a:pt x="5752859" y="815406"/>
                  <a:pt x="5681212" y="829622"/>
                  <a:pt x="5745480" y="815340"/>
                </a:cubicBezTo>
                <a:cubicBezTo>
                  <a:pt x="5804446" y="802236"/>
                  <a:pt x="5769486" y="811647"/>
                  <a:pt x="5844540" y="800100"/>
                </a:cubicBezTo>
                <a:cubicBezTo>
                  <a:pt x="5857341" y="798131"/>
                  <a:pt x="5869897" y="794797"/>
                  <a:pt x="5882640" y="792480"/>
                </a:cubicBezTo>
                <a:cubicBezTo>
                  <a:pt x="5897841" y="789716"/>
                  <a:pt x="5913159" y="787624"/>
                  <a:pt x="5928360" y="784860"/>
                </a:cubicBezTo>
                <a:cubicBezTo>
                  <a:pt x="5949966" y="780932"/>
                  <a:pt x="5975536" y="775735"/>
                  <a:pt x="5996940" y="769620"/>
                </a:cubicBezTo>
                <a:cubicBezTo>
                  <a:pt x="6004663" y="767413"/>
                  <a:pt x="6011849" y="763136"/>
                  <a:pt x="6019800" y="762000"/>
                </a:cubicBezTo>
                <a:cubicBezTo>
                  <a:pt x="6047573" y="758032"/>
                  <a:pt x="6075757" y="757658"/>
                  <a:pt x="6103620" y="754380"/>
                </a:cubicBezTo>
                <a:cubicBezTo>
                  <a:pt x="6118964" y="752575"/>
                  <a:pt x="6133932" y="747901"/>
                  <a:pt x="6149340" y="746760"/>
                </a:cubicBezTo>
                <a:cubicBezTo>
                  <a:pt x="6202595" y="742815"/>
                  <a:pt x="6256020" y="741680"/>
                  <a:pt x="6309360" y="739140"/>
                </a:cubicBezTo>
                <a:cubicBezTo>
                  <a:pt x="6329680" y="736600"/>
                  <a:pt x="6350172" y="735183"/>
                  <a:pt x="6370320" y="731520"/>
                </a:cubicBezTo>
                <a:cubicBezTo>
                  <a:pt x="6378223" y="730083"/>
                  <a:pt x="6385457" y="726107"/>
                  <a:pt x="6393180" y="723900"/>
                </a:cubicBezTo>
                <a:cubicBezTo>
                  <a:pt x="6403250" y="721023"/>
                  <a:pt x="6413590" y="719157"/>
                  <a:pt x="6423660" y="716280"/>
                </a:cubicBezTo>
                <a:cubicBezTo>
                  <a:pt x="6431383" y="714073"/>
                  <a:pt x="6438617" y="710097"/>
                  <a:pt x="6446520" y="708660"/>
                </a:cubicBezTo>
                <a:cubicBezTo>
                  <a:pt x="6466668" y="704997"/>
                  <a:pt x="6487018" y="701848"/>
                  <a:pt x="6507480" y="701040"/>
                </a:cubicBezTo>
                <a:cubicBezTo>
                  <a:pt x="6680140" y="694224"/>
                  <a:pt x="7025640" y="685800"/>
                  <a:pt x="7025640" y="685800"/>
                </a:cubicBezTo>
                <a:cubicBezTo>
                  <a:pt x="7073251" y="681039"/>
                  <a:pt x="7097853" y="681082"/>
                  <a:pt x="7139940" y="670560"/>
                </a:cubicBezTo>
                <a:cubicBezTo>
                  <a:pt x="7147732" y="668612"/>
                  <a:pt x="7155008" y="664888"/>
                  <a:pt x="7162800" y="662940"/>
                </a:cubicBezTo>
                <a:cubicBezTo>
                  <a:pt x="7175365" y="659799"/>
                  <a:pt x="7188405" y="658728"/>
                  <a:pt x="7200900" y="655320"/>
                </a:cubicBezTo>
                <a:cubicBezTo>
                  <a:pt x="7216398" y="651093"/>
                  <a:pt x="7230680" y="642073"/>
                  <a:pt x="7246620" y="640080"/>
                </a:cubicBezTo>
                <a:cubicBezTo>
                  <a:pt x="7284079" y="635398"/>
                  <a:pt x="7316678" y="632164"/>
                  <a:pt x="7353300" y="624840"/>
                </a:cubicBezTo>
                <a:cubicBezTo>
                  <a:pt x="7363569" y="622786"/>
                  <a:pt x="7373770" y="620300"/>
                  <a:pt x="7383780" y="617220"/>
                </a:cubicBezTo>
                <a:cubicBezTo>
                  <a:pt x="7406811" y="610134"/>
                  <a:pt x="7428268" y="594815"/>
                  <a:pt x="7452360" y="594360"/>
                </a:cubicBezTo>
                <a:lnTo>
                  <a:pt x="7856220" y="586740"/>
                </a:lnTo>
                <a:cubicBezTo>
                  <a:pt x="7868920" y="584200"/>
                  <a:pt x="7881519" y="581089"/>
                  <a:pt x="7894320" y="579120"/>
                </a:cubicBezTo>
                <a:cubicBezTo>
                  <a:pt x="7917085" y="575618"/>
                  <a:pt x="7953960" y="575970"/>
                  <a:pt x="7978140" y="563880"/>
                </a:cubicBezTo>
                <a:cubicBezTo>
                  <a:pt x="8002969" y="551466"/>
                  <a:pt x="8002090" y="541415"/>
                  <a:pt x="8031480" y="533400"/>
                </a:cubicBezTo>
                <a:cubicBezTo>
                  <a:pt x="8048808" y="528674"/>
                  <a:pt x="8067017" y="528154"/>
                  <a:pt x="8084820" y="525780"/>
                </a:cubicBezTo>
                <a:cubicBezTo>
                  <a:pt x="8231782" y="506185"/>
                  <a:pt x="8184952" y="517156"/>
                  <a:pt x="8442960" y="510540"/>
                </a:cubicBezTo>
                <a:lnTo>
                  <a:pt x="8488680" y="502920"/>
                </a:lnTo>
                <a:cubicBezTo>
                  <a:pt x="8506432" y="500189"/>
                  <a:pt x="8524304" y="498253"/>
                  <a:pt x="8542020" y="495300"/>
                </a:cubicBezTo>
                <a:cubicBezTo>
                  <a:pt x="8554795" y="493171"/>
                  <a:pt x="8567377" y="489997"/>
                  <a:pt x="8580120" y="487680"/>
                </a:cubicBezTo>
                <a:cubicBezTo>
                  <a:pt x="8597546" y="484512"/>
                  <a:pt x="8645117" y="477573"/>
                  <a:pt x="8663940" y="472440"/>
                </a:cubicBezTo>
                <a:cubicBezTo>
                  <a:pt x="8679438" y="468213"/>
                  <a:pt x="8694214" y="461613"/>
                  <a:pt x="8709660" y="457200"/>
                </a:cubicBezTo>
                <a:lnTo>
                  <a:pt x="8763000" y="441960"/>
                </a:lnTo>
                <a:cubicBezTo>
                  <a:pt x="8770693" y="439652"/>
                  <a:pt x="8777937" y="435660"/>
                  <a:pt x="8785860" y="434340"/>
                </a:cubicBezTo>
                <a:cubicBezTo>
                  <a:pt x="8839008" y="425482"/>
                  <a:pt x="8893045" y="422047"/>
                  <a:pt x="8945880" y="411480"/>
                </a:cubicBezTo>
                <a:cubicBezTo>
                  <a:pt x="8958580" y="408940"/>
                  <a:pt x="8971108" y="405290"/>
                  <a:pt x="8983980" y="403860"/>
                </a:cubicBezTo>
                <a:cubicBezTo>
                  <a:pt x="9016895" y="400203"/>
                  <a:pt x="9050020" y="398780"/>
                  <a:pt x="9083040" y="396240"/>
                </a:cubicBezTo>
                <a:cubicBezTo>
                  <a:pt x="9090660" y="393700"/>
                  <a:pt x="9098879" y="392521"/>
                  <a:pt x="9105900" y="388620"/>
                </a:cubicBezTo>
                <a:cubicBezTo>
                  <a:pt x="9132268" y="373971"/>
                  <a:pt x="9155330" y="358260"/>
                  <a:pt x="9174480" y="335280"/>
                </a:cubicBezTo>
                <a:cubicBezTo>
                  <a:pt x="9180343" y="328245"/>
                  <a:pt x="9184640" y="320040"/>
                  <a:pt x="9189720" y="312420"/>
                </a:cubicBezTo>
                <a:cubicBezTo>
                  <a:pt x="9187180" y="264160"/>
                  <a:pt x="9186287" y="215785"/>
                  <a:pt x="9182100" y="167640"/>
                </a:cubicBezTo>
                <a:cubicBezTo>
                  <a:pt x="9181193" y="157207"/>
                  <a:pt x="9177489" y="147191"/>
                  <a:pt x="9174480" y="137160"/>
                </a:cubicBezTo>
                <a:cubicBezTo>
                  <a:pt x="9160356" y="90080"/>
                  <a:pt x="9163095" y="99150"/>
                  <a:pt x="9144000" y="60960"/>
                </a:cubicBezTo>
                <a:cubicBezTo>
                  <a:pt x="9125957" y="63215"/>
                  <a:pt x="9059293" y="70707"/>
                  <a:pt x="9037320" y="76200"/>
                </a:cubicBezTo>
                <a:cubicBezTo>
                  <a:pt x="8916565" y="106389"/>
                  <a:pt x="9065515" y="79121"/>
                  <a:pt x="8945880" y="99060"/>
                </a:cubicBezTo>
                <a:cubicBezTo>
                  <a:pt x="8881334" y="96126"/>
                  <a:pt x="8753390" y="92066"/>
                  <a:pt x="8679180" y="83820"/>
                </a:cubicBezTo>
                <a:cubicBezTo>
                  <a:pt x="8490809" y="62890"/>
                  <a:pt x="8741676" y="87573"/>
                  <a:pt x="8618220" y="68580"/>
                </a:cubicBezTo>
                <a:cubicBezTo>
                  <a:pt x="8592990" y="64698"/>
                  <a:pt x="8567406" y="63632"/>
                  <a:pt x="8542020" y="60960"/>
                </a:cubicBezTo>
                <a:lnTo>
                  <a:pt x="8473440" y="53340"/>
                </a:lnTo>
                <a:cubicBezTo>
                  <a:pt x="8432775" y="48460"/>
                  <a:pt x="8391253" y="48033"/>
                  <a:pt x="8351520" y="38100"/>
                </a:cubicBezTo>
                <a:cubicBezTo>
                  <a:pt x="8293387" y="23567"/>
                  <a:pt x="8350054" y="36873"/>
                  <a:pt x="8275320" y="22860"/>
                </a:cubicBezTo>
                <a:cubicBezTo>
                  <a:pt x="8249861" y="18086"/>
                  <a:pt x="8224763" y="11283"/>
                  <a:pt x="8199120" y="7620"/>
                </a:cubicBezTo>
                <a:cubicBezTo>
                  <a:pt x="8171347" y="3652"/>
                  <a:pt x="8143240" y="2540"/>
                  <a:pt x="8115300" y="0"/>
                </a:cubicBezTo>
                <a:cubicBezTo>
                  <a:pt x="7881620" y="2540"/>
                  <a:pt x="7647840" y="321"/>
                  <a:pt x="7414260" y="7620"/>
                </a:cubicBezTo>
                <a:cubicBezTo>
                  <a:pt x="7402906" y="7975"/>
                  <a:pt x="7394327" y="18641"/>
                  <a:pt x="7383780" y="22860"/>
                </a:cubicBezTo>
                <a:cubicBezTo>
                  <a:pt x="7368865" y="28826"/>
                  <a:pt x="7351426" y="29189"/>
                  <a:pt x="7338060" y="38100"/>
                </a:cubicBezTo>
                <a:cubicBezTo>
                  <a:pt x="7330440" y="43180"/>
                  <a:pt x="7323569" y="49621"/>
                  <a:pt x="7315200" y="53340"/>
                </a:cubicBezTo>
                <a:cubicBezTo>
                  <a:pt x="7273164" y="72023"/>
                  <a:pt x="7272356" y="65956"/>
                  <a:pt x="7231380" y="76200"/>
                </a:cubicBezTo>
                <a:cubicBezTo>
                  <a:pt x="7223588" y="78148"/>
                  <a:pt x="7216540" y="83374"/>
                  <a:pt x="7208520" y="83820"/>
                </a:cubicBezTo>
                <a:cubicBezTo>
                  <a:pt x="7124791" y="88472"/>
                  <a:pt x="7040880" y="88900"/>
                  <a:pt x="6957060" y="91440"/>
                </a:cubicBezTo>
                <a:cubicBezTo>
                  <a:pt x="6839107" y="130758"/>
                  <a:pt x="6960933" y="85694"/>
                  <a:pt x="6888480" y="121920"/>
                </a:cubicBezTo>
                <a:cubicBezTo>
                  <a:pt x="6825334" y="153493"/>
                  <a:pt x="6873685" y="124995"/>
                  <a:pt x="6827520" y="144780"/>
                </a:cubicBezTo>
                <a:cubicBezTo>
                  <a:pt x="6817079" y="149255"/>
                  <a:pt x="6807676" y="156032"/>
                  <a:pt x="6797040" y="160020"/>
                </a:cubicBezTo>
                <a:cubicBezTo>
                  <a:pt x="6787234" y="163697"/>
                  <a:pt x="6776630" y="164763"/>
                  <a:pt x="6766560" y="167640"/>
                </a:cubicBezTo>
                <a:cubicBezTo>
                  <a:pt x="6758837" y="169847"/>
                  <a:pt x="6751603" y="173823"/>
                  <a:pt x="6743700" y="175260"/>
                </a:cubicBezTo>
                <a:cubicBezTo>
                  <a:pt x="6723552" y="178923"/>
                  <a:pt x="6702867" y="179106"/>
                  <a:pt x="6682740" y="182880"/>
                </a:cubicBezTo>
                <a:cubicBezTo>
                  <a:pt x="6662153" y="186740"/>
                  <a:pt x="6642100" y="193040"/>
                  <a:pt x="6621780" y="198120"/>
                </a:cubicBezTo>
                <a:cubicBezTo>
                  <a:pt x="6611620" y="200660"/>
                  <a:pt x="6601630" y="204018"/>
                  <a:pt x="6591300" y="205740"/>
                </a:cubicBezTo>
                <a:cubicBezTo>
                  <a:pt x="6585001" y="206790"/>
                  <a:pt x="6489120" y="221760"/>
                  <a:pt x="6461760" y="228600"/>
                </a:cubicBezTo>
                <a:cubicBezTo>
                  <a:pt x="6453968" y="230548"/>
                  <a:pt x="6446803" y="234783"/>
                  <a:pt x="6438900" y="236220"/>
                </a:cubicBezTo>
                <a:cubicBezTo>
                  <a:pt x="6418752" y="239883"/>
                  <a:pt x="6398180" y="240726"/>
                  <a:pt x="6377940" y="243840"/>
                </a:cubicBezTo>
                <a:cubicBezTo>
                  <a:pt x="6365139" y="245809"/>
                  <a:pt x="6352540" y="248920"/>
                  <a:pt x="6339840" y="251460"/>
                </a:cubicBezTo>
                <a:lnTo>
                  <a:pt x="6080760" y="243840"/>
                </a:lnTo>
                <a:cubicBezTo>
                  <a:pt x="6045140" y="242356"/>
                  <a:pt x="6009731" y="236220"/>
                  <a:pt x="5974080" y="236220"/>
                </a:cubicBezTo>
                <a:cubicBezTo>
                  <a:pt x="5801341" y="236220"/>
                  <a:pt x="5628640" y="241300"/>
                  <a:pt x="5455920" y="243840"/>
                </a:cubicBezTo>
                <a:cubicBezTo>
                  <a:pt x="5390406" y="287516"/>
                  <a:pt x="5473296" y="235152"/>
                  <a:pt x="5410200" y="266700"/>
                </a:cubicBezTo>
                <a:cubicBezTo>
                  <a:pt x="5402009" y="270796"/>
                  <a:pt x="5395758" y="278332"/>
                  <a:pt x="5387340" y="281940"/>
                </a:cubicBezTo>
                <a:cubicBezTo>
                  <a:pt x="5377714" y="286065"/>
                  <a:pt x="5367100" y="287366"/>
                  <a:pt x="5356860" y="289560"/>
                </a:cubicBezTo>
                <a:cubicBezTo>
                  <a:pt x="5331532" y="294987"/>
                  <a:pt x="5306060" y="299720"/>
                  <a:pt x="5280660" y="304800"/>
                </a:cubicBezTo>
                <a:lnTo>
                  <a:pt x="4983480" y="297180"/>
                </a:lnTo>
                <a:cubicBezTo>
                  <a:pt x="4965536" y="296400"/>
                  <a:pt x="4947564" y="293916"/>
                  <a:pt x="4930140" y="289560"/>
                </a:cubicBezTo>
                <a:cubicBezTo>
                  <a:pt x="4916870" y="286243"/>
                  <a:pt x="4905510" y="276697"/>
                  <a:pt x="4892040" y="274320"/>
                </a:cubicBezTo>
                <a:cubicBezTo>
                  <a:pt x="4861920" y="269005"/>
                  <a:pt x="4831034" y="269743"/>
                  <a:pt x="4800600" y="266700"/>
                </a:cubicBezTo>
                <a:cubicBezTo>
                  <a:pt x="4785858" y="265226"/>
                  <a:pt x="4703746" y="254632"/>
                  <a:pt x="4686300" y="251460"/>
                </a:cubicBezTo>
                <a:cubicBezTo>
                  <a:pt x="4675996" y="249587"/>
                  <a:pt x="4665980" y="246380"/>
                  <a:pt x="4655820" y="243840"/>
                </a:cubicBezTo>
                <a:lnTo>
                  <a:pt x="4175760" y="251460"/>
                </a:lnTo>
                <a:cubicBezTo>
                  <a:pt x="4167732" y="251703"/>
                  <a:pt x="4158580" y="253400"/>
                  <a:pt x="4152900" y="259080"/>
                </a:cubicBezTo>
                <a:cubicBezTo>
                  <a:pt x="4139948" y="272032"/>
                  <a:pt x="4132580" y="289560"/>
                  <a:pt x="4122420" y="304800"/>
                </a:cubicBezTo>
                <a:cubicBezTo>
                  <a:pt x="4101202" y="336626"/>
                  <a:pt x="4113656" y="321184"/>
                  <a:pt x="4084320" y="350520"/>
                </a:cubicBezTo>
                <a:cubicBezTo>
                  <a:pt x="4083304" y="354585"/>
                  <a:pt x="4073453" y="397301"/>
                  <a:pt x="4069080" y="403860"/>
                </a:cubicBezTo>
                <a:cubicBezTo>
                  <a:pt x="4063102" y="412826"/>
                  <a:pt x="4053840" y="419100"/>
                  <a:pt x="4046220" y="426720"/>
                </a:cubicBezTo>
                <a:cubicBezTo>
                  <a:pt x="4043680" y="434340"/>
                  <a:pt x="4042192" y="442396"/>
                  <a:pt x="4038600" y="449580"/>
                </a:cubicBezTo>
                <a:cubicBezTo>
                  <a:pt x="4027991" y="470798"/>
                  <a:pt x="4017352" y="478448"/>
                  <a:pt x="4000500" y="495300"/>
                </a:cubicBezTo>
                <a:cubicBezTo>
                  <a:pt x="3997960" y="515620"/>
                  <a:pt x="3999356" y="536833"/>
                  <a:pt x="3992880" y="556260"/>
                </a:cubicBezTo>
                <a:cubicBezTo>
                  <a:pt x="3979494" y="596418"/>
                  <a:pt x="3959744" y="587916"/>
                  <a:pt x="3924300" y="594360"/>
                </a:cubicBezTo>
                <a:cubicBezTo>
                  <a:pt x="3911557" y="596677"/>
                  <a:pt x="3898900" y="599440"/>
                  <a:pt x="3886200" y="601980"/>
                </a:cubicBezTo>
                <a:cubicBezTo>
                  <a:pt x="3878580" y="607060"/>
                  <a:pt x="3871915" y="614004"/>
                  <a:pt x="3863340" y="617220"/>
                </a:cubicBezTo>
                <a:cubicBezTo>
                  <a:pt x="3851213" y="621768"/>
                  <a:pt x="3836167" y="617887"/>
                  <a:pt x="3825240" y="624840"/>
                </a:cubicBezTo>
                <a:cubicBezTo>
                  <a:pt x="3807057" y="636411"/>
                  <a:pt x="3794760" y="655320"/>
                  <a:pt x="3779520" y="670560"/>
                </a:cubicBezTo>
                <a:lnTo>
                  <a:pt x="3756660" y="693420"/>
                </a:lnTo>
                <a:cubicBezTo>
                  <a:pt x="3737507" y="750879"/>
                  <a:pt x="3763343" y="680054"/>
                  <a:pt x="3733800" y="739140"/>
                </a:cubicBezTo>
                <a:cubicBezTo>
                  <a:pt x="3730208" y="746324"/>
                  <a:pt x="3731322" y="755830"/>
                  <a:pt x="3726180" y="762000"/>
                </a:cubicBezTo>
                <a:cubicBezTo>
                  <a:pt x="3710792" y="780466"/>
                  <a:pt x="3694139" y="786671"/>
                  <a:pt x="3672840" y="792480"/>
                </a:cubicBezTo>
                <a:cubicBezTo>
                  <a:pt x="3578305" y="818262"/>
                  <a:pt x="3641638" y="797801"/>
                  <a:pt x="3589020" y="815340"/>
                </a:cubicBezTo>
                <a:lnTo>
                  <a:pt x="3040380" y="807720"/>
                </a:lnTo>
                <a:cubicBezTo>
                  <a:pt x="3029911" y="807444"/>
                  <a:pt x="3020004" y="802856"/>
                  <a:pt x="3009900" y="800100"/>
                </a:cubicBezTo>
                <a:cubicBezTo>
                  <a:pt x="2992060" y="795235"/>
                  <a:pt x="2974692" y="788486"/>
                  <a:pt x="2956560" y="784860"/>
                </a:cubicBezTo>
                <a:cubicBezTo>
                  <a:pt x="2920234" y="777595"/>
                  <a:pt x="2869013" y="779187"/>
                  <a:pt x="2834640" y="762000"/>
                </a:cubicBezTo>
                <a:cubicBezTo>
                  <a:pt x="2790341" y="739850"/>
                  <a:pt x="2815365" y="748627"/>
                  <a:pt x="2758440" y="739140"/>
                </a:cubicBezTo>
                <a:cubicBezTo>
                  <a:pt x="2750820" y="734060"/>
                  <a:pt x="2744155" y="727116"/>
                  <a:pt x="2735580" y="723900"/>
                </a:cubicBezTo>
                <a:cubicBezTo>
                  <a:pt x="2721583" y="718651"/>
                  <a:pt x="2652454" y="709939"/>
                  <a:pt x="2644140" y="708660"/>
                </a:cubicBezTo>
                <a:cubicBezTo>
                  <a:pt x="2628869" y="706311"/>
                  <a:pt x="2613502" y="704392"/>
                  <a:pt x="2598420" y="701040"/>
                </a:cubicBezTo>
                <a:cubicBezTo>
                  <a:pt x="2542007" y="688504"/>
                  <a:pt x="2619829" y="694799"/>
                  <a:pt x="2529840" y="685800"/>
                </a:cubicBezTo>
                <a:cubicBezTo>
                  <a:pt x="2494366" y="682253"/>
                  <a:pt x="2458720" y="680720"/>
                  <a:pt x="2423160" y="678180"/>
                </a:cubicBezTo>
                <a:cubicBezTo>
                  <a:pt x="2413000" y="675640"/>
                  <a:pt x="2402750" y="673437"/>
                  <a:pt x="2392680" y="670560"/>
                </a:cubicBezTo>
                <a:cubicBezTo>
                  <a:pt x="2384957" y="668353"/>
                  <a:pt x="2377661" y="664682"/>
                  <a:pt x="2369820" y="662940"/>
                </a:cubicBezTo>
                <a:cubicBezTo>
                  <a:pt x="2289356" y="645059"/>
                  <a:pt x="2352701" y="664854"/>
                  <a:pt x="2301240" y="647700"/>
                </a:cubicBezTo>
                <a:cubicBezTo>
                  <a:pt x="2165644" y="654480"/>
                  <a:pt x="2186488" y="627340"/>
                  <a:pt x="2125980" y="670560"/>
                </a:cubicBezTo>
                <a:cubicBezTo>
                  <a:pt x="2115646" y="677942"/>
                  <a:pt x="2107223" y="688535"/>
                  <a:pt x="2095500" y="693420"/>
                </a:cubicBezTo>
                <a:cubicBezTo>
                  <a:pt x="2076166" y="701476"/>
                  <a:pt x="2034540" y="708660"/>
                  <a:pt x="2034540" y="708660"/>
                </a:cubicBezTo>
                <a:cubicBezTo>
                  <a:pt x="2026920" y="713740"/>
                  <a:pt x="2020098" y="720292"/>
                  <a:pt x="2011680" y="723900"/>
                </a:cubicBezTo>
                <a:cubicBezTo>
                  <a:pt x="2002054" y="728025"/>
                  <a:pt x="1991270" y="728643"/>
                  <a:pt x="1981200" y="731520"/>
                </a:cubicBezTo>
                <a:cubicBezTo>
                  <a:pt x="1926527" y="747141"/>
                  <a:pt x="1997701" y="731268"/>
                  <a:pt x="1920240" y="746760"/>
                </a:cubicBezTo>
                <a:cubicBezTo>
                  <a:pt x="1854726" y="790436"/>
                  <a:pt x="1937616" y="738072"/>
                  <a:pt x="1874520" y="769620"/>
                </a:cubicBezTo>
                <a:cubicBezTo>
                  <a:pt x="1866329" y="773716"/>
                  <a:pt x="1860029" y="781141"/>
                  <a:pt x="1851660" y="784860"/>
                </a:cubicBezTo>
                <a:cubicBezTo>
                  <a:pt x="1836980" y="791384"/>
                  <a:pt x="1819306" y="791189"/>
                  <a:pt x="1805940" y="800100"/>
                </a:cubicBezTo>
                <a:cubicBezTo>
                  <a:pt x="1776397" y="819795"/>
                  <a:pt x="1791768" y="812444"/>
                  <a:pt x="1760220" y="822960"/>
                </a:cubicBezTo>
                <a:cubicBezTo>
                  <a:pt x="1671320" y="820420"/>
                  <a:pt x="1582333" y="820014"/>
                  <a:pt x="1493520" y="815340"/>
                </a:cubicBezTo>
                <a:cubicBezTo>
                  <a:pt x="1485499" y="814918"/>
                  <a:pt x="1478536" y="809295"/>
                  <a:pt x="1470660" y="807720"/>
                </a:cubicBezTo>
                <a:cubicBezTo>
                  <a:pt x="1453048" y="804198"/>
                  <a:pt x="1434895" y="803800"/>
                  <a:pt x="1417320" y="800100"/>
                </a:cubicBezTo>
                <a:cubicBezTo>
                  <a:pt x="1386576" y="793628"/>
                  <a:pt x="1356982" y="781683"/>
                  <a:pt x="1325880" y="777240"/>
                </a:cubicBezTo>
                <a:cubicBezTo>
                  <a:pt x="1244767" y="765652"/>
                  <a:pt x="1290427" y="771246"/>
                  <a:pt x="1188720" y="762000"/>
                </a:cubicBezTo>
                <a:cubicBezTo>
                  <a:pt x="1181100" y="756920"/>
                  <a:pt x="1175016" y="746955"/>
                  <a:pt x="1165860" y="746760"/>
                </a:cubicBezTo>
                <a:cubicBezTo>
                  <a:pt x="897251" y="741045"/>
                  <a:pt x="929499" y="737894"/>
                  <a:pt x="784860" y="762000"/>
                </a:cubicBezTo>
                <a:cubicBezTo>
                  <a:pt x="774700" y="769620"/>
                  <a:pt x="765407" y="778559"/>
                  <a:pt x="754380" y="784860"/>
                </a:cubicBezTo>
                <a:cubicBezTo>
                  <a:pt x="740832" y="792601"/>
                  <a:pt x="704568" y="797313"/>
                  <a:pt x="693420" y="800100"/>
                </a:cubicBezTo>
                <a:cubicBezTo>
                  <a:pt x="685628" y="802048"/>
                  <a:pt x="678309" y="805607"/>
                  <a:pt x="670560" y="807720"/>
                </a:cubicBezTo>
                <a:cubicBezTo>
                  <a:pt x="650353" y="813231"/>
                  <a:pt x="629471" y="816336"/>
                  <a:pt x="609600" y="822960"/>
                </a:cubicBezTo>
                <a:cubicBezTo>
                  <a:pt x="594360" y="828040"/>
                  <a:pt x="579726" y="835559"/>
                  <a:pt x="563880" y="838200"/>
                </a:cubicBezTo>
                <a:cubicBezTo>
                  <a:pt x="461708" y="855229"/>
                  <a:pt x="553666" y="840927"/>
                  <a:pt x="365760" y="861060"/>
                </a:cubicBezTo>
                <a:cubicBezTo>
                  <a:pt x="340313" y="863787"/>
                  <a:pt x="294292" y="868775"/>
                  <a:pt x="266700" y="876300"/>
                </a:cubicBezTo>
                <a:cubicBezTo>
                  <a:pt x="251202" y="880527"/>
                  <a:pt x="236220" y="886460"/>
                  <a:pt x="220980" y="891540"/>
                </a:cubicBezTo>
                <a:cubicBezTo>
                  <a:pt x="199192" y="898803"/>
                  <a:pt x="191560" y="901996"/>
                  <a:pt x="167640" y="906780"/>
                </a:cubicBezTo>
                <a:cubicBezTo>
                  <a:pt x="152490" y="909810"/>
                  <a:pt x="137358" y="913782"/>
                  <a:pt x="121920" y="914400"/>
                </a:cubicBezTo>
                <a:cubicBezTo>
                  <a:pt x="73699" y="916329"/>
                  <a:pt x="20320" y="914400"/>
                  <a:pt x="0" y="914400"/>
                </a:cubicBezTo>
                <a:close/>
              </a:path>
            </a:pathLst>
          </a:custGeom>
          <a:solidFill>
            <a:srgbClr val="00B0F0">
              <a:alpha val="6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3F0DC1C-EAD4-42A5-9DED-03476158C395}"/>
              </a:ext>
            </a:extLst>
          </p:cNvPr>
          <p:cNvSpPr txBox="1"/>
          <p:nvPr/>
        </p:nvSpPr>
        <p:spPr>
          <a:xfrm>
            <a:off x="876300" y="2217420"/>
            <a:ext cx="1217962" cy="923330"/>
          </a:xfrm>
          <a:prstGeom prst="rect">
            <a:avLst/>
          </a:prstGeom>
          <a:noFill/>
        </p:spPr>
        <p:txBody>
          <a:bodyPr wrap="none" rtlCol="0">
            <a:spAutoFit/>
          </a:bodyPr>
          <a:lstStyle/>
          <a:p>
            <a:r>
              <a:rPr lang="fr-FR" sz="5400" dirty="0">
                <a:solidFill>
                  <a:schemeClr val="bg1"/>
                </a:solidFill>
              </a:rPr>
              <a:t>Toit</a:t>
            </a:r>
          </a:p>
        </p:txBody>
      </p:sp>
      <p:sp>
        <p:nvSpPr>
          <p:cNvPr id="11" name="ZoneTexte 10">
            <a:extLst>
              <a:ext uri="{FF2B5EF4-FFF2-40B4-BE49-F238E27FC236}">
                <a16:creationId xmlns:a16="http://schemas.microsoft.com/office/drawing/2014/main" id="{CFFB152B-E6D6-4CB7-A923-1AB4442D1AF6}"/>
              </a:ext>
            </a:extLst>
          </p:cNvPr>
          <p:cNvSpPr txBox="1"/>
          <p:nvPr/>
        </p:nvSpPr>
        <p:spPr>
          <a:xfrm>
            <a:off x="6438900" y="5398115"/>
            <a:ext cx="1382110" cy="923330"/>
          </a:xfrm>
          <a:prstGeom prst="rect">
            <a:avLst/>
          </a:prstGeom>
          <a:noFill/>
        </p:spPr>
        <p:txBody>
          <a:bodyPr wrap="none" rtlCol="0">
            <a:spAutoFit/>
          </a:bodyPr>
          <a:lstStyle/>
          <a:p>
            <a:r>
              <a:rPr lang="fr-FR" sz="5400" dirty="0">
                <a:solidFill>
                  <a:schemeClr val="bg1"/>
                </a:solidFill>
              </a:rPr>
              <a:t>Mur</a:t>
            </a:r>
          </a:p>
        </p:txBody>
      </p:sp>
      <p:sp>
        <p:nvSpPr>
          <p:cNvPr id="12" name="ZoneTexte 11">
            <a:extLst>
              <a:ext uri="{FF2B5EF4-FFF2-40B4-BE49-F238E27FC236}">
                <a16:creationId xmlns:a16="http://schemas.microsoft.com/office/drawing/2014/main" id="{4AED9CAE-3097-4C3A-B433-C7A1A24A72E4}"/>
              </a:ext>
            </a:extLst>
          </p:cNvPr>
          <p:cNvSpPr txBox="1"/>
          <p:nvPr/>
        </p:nvSpPr>
        <p:spPr>
          <a:xfrm>
            <a:off x="691143" y="3943680"/>
            <a:ext cx="1832233" cy="707886"/>
          </a:xfrm>
          <a:prstGeom prst="rect">
            <a:avLst/>
          </a:prstGeom>
          <a:noFill/>
        </p:spPr>
        <p:txBody>
          <a:bodyPr wrap="none" rtlCol="0">
            <a:spAutoFit/>
          </a:bodyPr>
          <a:lstStyle/>
          <a:p>
            <a:r>
              <a:rPr lang="fr-FR" sz="4000" dirty="0" err="1">
                <a:solidFill>
                  <a:schemeClr val="bg1"/>
                </a:solidFill>
              </a:rPr>
              <a:t>Brêches</a:t>
            </a:r>
            <a:endParaRPr lang="fr-FR" sz="4000" dirty="0">
              <a:solidFill>
                <a:schemeClr val="bg1"/>
              </a:solidFill>
            </a:endParaRPr>
          </a:p>
        </p:txBody>
      </p:sp>
      <p:sp>
        <p:nvSpPr>
          <p:cNvPr id="13" name="ZoneTexte 12">
            <a:extLst>
              <a:ext uri="{FF2B5EF4-FFF2-40B4-BE49-F238E27FC236}">
                <a16:creationId xmlns:a16="http://schemas.microsoft.com/office/drawing/2014/main" id="{34CB460B-374C-4023-BF4A-4164785388FE}"/>
              </a:ext>
            </a:extLst>
          </p:cNvPr>
          <p:cNvSpPr txBox="1"/>
          <p:nvPr/>
        </p:nvSpPr>
        <p:spPr>
          <a:xfrm>
            <a:off x="4268537" y="4338280"/>
            <a:ext cx="2623090" cy="461665"/>
          </a:xfrm>
          <a:prstGeom prst="rect">
            <a:avLst/>
          </a:prstGeom>
          <a:noFill/>
        </p:spPr>
        <p:txBody>
          <a:bodyPr wrap="none" rtlCol="0">
            <a:spAutoFit/>
          </a:bodyPr>
          <a:lstStyle/>
          <a:p>
            <a:r>
              <a:rPr lang="fr-FR" sz="2400" dirty="0">
                <a:solidFill>
                  <a:schemeClr val="bg1"/>
                </a:solidFill>
              </a:rPr>
              <a:t>Argent </a:t>
            </a:r>
            <a:r>
              <a:rPr lang="fr-FR" sz="2400" dirty="0" err="1">
                <a:solidFill>
                  <a:schemeClr val="bg1"/>
                </a:solidFill>
              </a:rPr>
              <a:t>natif+quartz</a:t>
            </a:r>
            <a:endParaRPr lang="fr-FR" sz="2400" dirty="0">
              <a:solidFill>
                <a:schemeClr val="bg1"/>
              </a:solidFill>
            </a:endParaRPr>
          </a:p>
        </p:txBody>
      </p:sp>
      <p:sp>
        <p:nvSpPr>
          <p:cNvPr id="9" name="ZoneTexte 8">
            <a:extLst>
              <a:ext uri="{FF2B5EF4-FFF2-40B4-BE49-F238E27FC236}">
                <a16:creationId xmlns:a16="http://schemas.microsoft.com/office/drawing/2014/main" id="{16FDAEF2-056E-4ED0-B8A0-1B6C31617E53}"/>
              </a:ext>
            </a:extLst>
          </p:cNvPr>
          <p:cNvSpPr txBox="1"/>
          <p:nvPr/>
        </p:nvSpPr>
        <p:spPr>
          <a:xfrm>
            <a:off x="3520922" y="1986587"/>
            <a:ext cx="5623078" cy="1384995"/>
          </a:xfrm>
          <a:prstGeom prst="rect">
            <a:avLst/>
          </a:prstGeom>
          <a:noFill/>
        </p:spPr>
        <p:txBody>
          <a:bodyPr wrap="none" rtlCol="0">
            <a:spAutoFit/>
          </a:bodyPr>
          <a:lstStyle/>
          <a:p>
            <a:r>
              <a:rPr lang="fr-FR" sz="2800" dirty="0">
                <a:solidFill>
                  <a:schemeClr val="bg1"/>
                </a:solidFill>
              </a:rPr>
              <a:t>Mine d’Imiter (Maroc) d’argent natif: </a:t>
            </a:r>
          </a:p>
          <a:p>
            <a:r>
              <a:rPr lang="fr-FR" sz="2800" dirty="0">
                <a:solidFill>
                  <a:schemeClr val="bg1"/>
                </a:solidFill>
              </a:rPr>
              <a:t>10 Mt à 700g/t Ag</a:t>
            </a:r>
          </a:p>
          <a:p>
            <a:endParaRPr lang="fr-FR" sz="2800" dirty="0">
              <a:solidFill>
                <a:schemeClr val="bg1"/>
              </a:solidFill>
            </a:endParaRPr>
          </a:p>
        </p:txBody>
      </p:sp>
      <p:sp>
        <p:nvSpPr>
          <p:cNvPr id="10" name="ZoneTexte 9">
            <a:extLst>
              <a:ext uri="{FF2B5EF4-FFF2-40B4-BE49-F238E27FC236}">
                <a16:creationId xmlns:a16="http://schemas.microsoft.com/office/drawing/2014/main" id="{33CDC7E7-6AE2-4F97-8A37-170C7AEEFC79}"/>
              </a:ext>
            </a:extLst>
          </p:cNvPr>
          <p:cNvSpPr txBox="1"/>
          <p:nvPr/>
        </p:nvSpPr>
        <p:spPr>
          <a:xfrm>
            <a:off x="75118" y="6422112"/>
            <a:ext cx="2417778" cy="369332"/>
          </a:xfrm>
          <a:prstGeom prst="rect">
            <a:avLst/>
          </a:prstGeom>
          <a:noFill/>
        </p:spPr>
        <p:txBody>
          <a:bodyPr wrap="none" rtlCol="0">
            <a:spAutoFit/>
          </a:bodyPr>
          <a:lstStyle/>
          <a:p>
            <a:r>
              <a:rPr lang="fr-FR" dirty="0"/>
              <a:t>Photo: J. </a:t>
            </a:r>
            <a:r>
              <a:rPr lang="fr-FR" dirty="0" err="1"/>
              <a:t>Tuduri</a:t>
            </a:r>
            <a:r>
              <a:rPr lang="fr-FR" dirty="0"/>
              <a:t> (BRGM)</a:t>
            </a:r>
          </a:p>
        </p:txBody>
      </p:sp>
      <p:pic>
        <p:nvPicPr>
          <p:cNvPr id="17" name="Image 16">
            <a:extLst>
              <a:ext uri="{FF2B5EF4-FFF2-40B4-BE49-F238E27FC236}">
                <a16:creationId xmlns:a16="http://schemas.microsoft.com/office/drawing/2014/main" id="{EC0D2057-4F36-462F-A906-3EA682AD8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12344"/>
            <a:ext cx="12192000" cy="9144000"/>
          </a:xfrm>
          <a:prstGeom prst="rect">
            <a:avLst/>
          </a:prstGeom>
        </p:spPr>
      </p:pic>
    </p:spTree>
    <p:extLst>
      <p:ext uri="{BB962C8B-B14F-4D97-AF65-F5344CB8AC3E}">
        <p14:creationId xmlns:p14="http://schemas.microsoft.com/office/powerpoint/2010/main" val="24014854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ficher l'image d'orig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851" y="1325672"/>
            <a:ext cx="4468761" cy="543016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C908B9C2-B64A-4821-8829-9EFF5DD62DB1}"/>
              </a:ext>
            </a:extLst>
          </p:cNvPr>
          <p:cNvSpPr txBox="1"/>
          <p:nvPr/>
        </p:nvSpPr>
        <p:spPr>
          <a:xfrm>
            <a:off x="330011" y="330537"/>
            <a:ext cx="864871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 Les roches de failles: les </a:t>
            </a:r>
            <a:r>
              <a:rPr lang="fr-FR" sz="3600" b="1" dirty="0" err="1">
                <a:latin typeface="Arial" panose="020B0604020202020204" pitchFamily="34" charset="0"/>
                <a:cs typeface="Arial" panose="020B0604020202020204" pitchFamily="34" charset="0"/>
              </a:rPr>
              <a:t>tectonites</a:t>
            </a:r>
            <a:endParaRPr lang="fr-FR" sz="3600" b="1" dirty="0">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DFA4FD55-6A74-440D-9DCE-061D22FDF538}"/>
              </a:ext>
            </a:extLst>
          </p:cNvPr>
          <p:cNvSpPr txBox="1"/>
          <p:nvPr/>
        </p:nvSpPr>
        <p:spPr>
          <a:xfrm>
            <a:off x="2327128" y="957689"/>
            <a:ext cx="4654479" cy="461665"/>
          </a:xfrm>
          <a:prstGeom prst="rect">
            <a:avLst/>
          </a:prstGeom>
          <a:noFill/>
        </p:spPr>
        <p:txBody>
          <a:bodyPr wrap="none" rtlCol="0">
            <a:spAutoFit/>
          </a:bodyPr>
          <a:lstStyle/>
          <a:p>
            <a:r>
              <a:rPr lang="fr-FR" sz="2400" b="1" dirty="0">
                <a:solidFill>
                  <a:srgbClr val="FF0000"/>
                </a:solidFill>
              </a:rPr>
              <a:t>Un peu de vocabulaire et d’histoire</a:t>
            </a:r>
          </a:p>
        </p:txBody>
      </p:sp>
      <p:sp>
        <p:nvSpPr>
          <p:cNvPr id="18" name="ZoneTexte 17">
            <a:extLst>
              <a:ext uri="{FF2B5EF4-FFF2-40B4-BE49-F238E27FC236}">
                <a16:creationId xmlns:a16="http://schemas.microsoft.com/office/drawing/2014/main" id="{32073FDE-AD29-4E88-8B24-615352DE167A}"/>
              </a:ext>
            </a:extLst>
          </p:cNvPr>
          <p:cNvSpPr txBox="1"/>
          <p:nvPr/>
        </p:nvSpPr>
        <p:spPr>
          <a:xfrm>
            <a:off x="5054684" y="2480864"/>
            <a:ext cx="3000373" cy="2893100"/>
          </a:xfrm>
          <a:prstGeom prst="rect">
            <a:avLst/>
          </a:prstGeom>
          <a:noFill/>
        </p:spPr>
        <p:txBody>
          <a:bodyPr wrap="none" rtlCol="0">
            <a:spAutoFit/>
          </a:bodyPr>
          <a:lstStyle/>
          <a:p>
            <a:r>
              <a:rPr lang="fr-FR" sz="2800" b="1" dirty="0"/>
              <a:t>Toit =</a:t>
            </a:r>
            <a:r>
              <a:rPr lang="fr-FR" sz="2800" b="1" dirty="0">
                <a:solidFill>
                  <a:srgbClr val="FF0000"/>
                </a:solidFill>
              </a:rPr>
              <a:t> </a:t>
            </a:r>
            <a:r>
              <a:rPr lang="fr-FR" sz="2800" b="1" dirty="0" err="1">
                <a:solidFill>
                  <a:srgbClr val="FF0000"/>
                </a:solidFill>
              </a:rPr>
              <a:t>hangingwall</a:t>
            </a:r>
            <a:endParaRPr lang="fr-FR" sz="2800" b="1" dirty="0">
              <a:solidFill>
                <a:srgbClr val="FF0000"/>
              </a:solidFill>
            </a:endParaRPr>
          </a:p>
          <a:p>
            <a:r>
              <a:rPr lang="fr-FR" sz="2000" b="1" dirty="0"/>
              <a:t>(mur au niveau des mains)</a:t>
            </a:r>
          </a:p>
          <a:p>
            <a:endParaRPr lang="fr-FR" sz="2000" b="1" dirty="0"/>
          </a:p>
          <a:p>
            <a:endParaRPr lang="fr-FR" sz="2000" b="1" dirty="0"/>
          </a:p>
          <a:p>
            <a:endParaRPr lang="fr-FR" dirty="0"/>
          </a:p>
          <a:p>
            <a:r>
              <a:rPr lang="fr-FR" sz="2800" b="1" dirty="0"/>
              <a:t>Mur = </a:t>
            </a:r>
            <a:r>
              <a:rPr lang="fr-FR" sz="2800" b="1" dirty="0" err="1">
                <a:solidFill>
                  <a:srgbClr val="FF0000"/>
                </a:solidFill>
              </a:rPr>
              <a:t>footwall</a:t>
            </a:r>
            <a:endParaRPr lang="fr-FR" sz="2800" b="1" dirty="0">
              <a:solidFill>
                <a:srgbClr val="FF0000"/>
              </a:solidFill>
            </a:endParaRPr>
          </a:p>
          <a:p>
            <a:r>
              <a:rPr lang="fr-FR" sz="2000" b="1" dirty="0"/>
              <a:t>(mur au niveau des pieds)</a:t>
            </a:r>
          </a:p>
          <a:p>
            <a:endParaRPr lang="fr-FR" sz="2800" b="1" dirty="0">
              <a:solidFill>
                <a:srgbClr val="FF0000"/>
              </a:solidFill>
            </a:endParaRPr>
          </a:p>
        </p:txBody>
      </p:sp>
      <p:sp>
        <p:nvSpPr>
          <p:cNvPr id="4" name="ZoneTexte 3">
            <a:extLst>
              <a:ext uri="{FF2B5EF4-FFF2-40B4-BE49-F238E27FC236}">
                <a16:creationId xmlns:a16="http://schemas.microsoft.com/office/drawing/2014/main" id="{A2289995-D58E-431D-862B-3687A9EF8D70}"/>
              </a:ext>
            </a:extLst>
          </p:cNvPr>
          <p:cNvSpPr txBox="1"/>
          <p:nvPr/>
        </p:nvSpPr>
        <p:spPr>
          <a:xfrm>
            <a:off x="3546986" y="5500201"/>
            <a:ext cx="5673669" cy="400110"/>
          </a:xfrm>
          <a:prstGeom prst="rect">
            <a:avLst/>
          </a:prstGeom>
          <a:noFill/>
        </p:spPr>
        <p:txBody>
          <a:bodyPr wrap="none" rtlCol="0">
            <a:spAutoFit/>
          </a:bodyPr>
          <a:lstStyle/>
          <a:p>
            <a:r>
              <a:rPr lang="fr-FR" sz="2000" dirty="0"/>
              <a:t>NB: </a:t>
            </a:r>
            <a:r>
              <a:rPr lang="fr-FR" sz="2000" i="1" dirty="0"/>
              <a:t>ore</a:t>
            </a:r>
            <a:r>
              <a:rPr lang="fr-FR" sz="2000" dirty="0"/>
              <a:t> en anglais veut dire </a:t>
            </a:r>
            <a:r>
              <a:rPr lang="fr-FR" sz="2000" i="1" dirty="0"/>
              <a:t>minerais</a:t>
            </a:r>
            <a:r>
              <a:rPr lang="fr-FR" sz="2000" dirty="0"/>
              <a:t> et non or (gold)</a:t>
            </a:r>
          </a:p>
        </p:txBody>
      </p:sp>
    </p:spTree>
    <p:extLst>
      <p:ext uri="{BB962C8B-B14F-4D97-AF65-F5344CB8AC3E}">
        <p14:creationId xmlns:p14="http://schemas.microsoft.com/office/powerpoint/2010/main" val="151279940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chemeClr val="bg1">
                    <a:lumMod val="85000"/>
                  </a:schemeClr>
                </a:solidFill>
                <a:latin typeface="Arial" panose="020B0604020202020204" pitchFamily="34" charset="0"/>
                <a:cs typeface="Arial" panose="020B0604020202020204" pitchFamily="34" charset="0"/>
              </a:rPr>
              <a:t>	I- La notion faille: rappel du début de cours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II-Localisation des failles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a:t>
            </a:r>
            <a:r>
              <a:rPr lang="fr-FR" sz="2000" dirty="0">
                <a:solidFill>
                  <a:schemeClr val="bg1">
                    <a:lumMod val="85000"/>
                  </a:schemeClr>
                </a:solidFill>
                <a:latin typeface="Arial" panose="020B0604020202020204" pitchFamily="34" charset="0"/>
                <a:cs typeface="Arial" panose="020B0604020202020204" pitchFamily="34" charset="0"/>
              </a:rPr>
              <a:t>III- Anatomie d’une faille</a:t>
            </a:r>
          </a:p>
          <a:p>
            <a:endParaRPr lang="fr-FR" sz="2000" dirty="0">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a:t>
            </a:r>
            <a:r>
              <a:rPr lang="fr-FR" sz="2000" b="1" dirty="0">
                <a:solidFill>
                  <a:schemeClr val="bg1">
                    <a:lumMod val="85000"/>
                  </a:schemeClr>
                </a:solidFill>
                <a:latin typeface="Arial" panose="020B0604020202020204" pitchFamily="34" charset="0"/>
                <a:cs typeface="Arial" panose="020B0604020202020204" pitchFamily="34" charset="0"/>
              </a:rPr>
              <a:t>IV- Les roches de faille: les </a:t>
            </a:r>
            <a:r>
              <a:rPr lang="fr-FR" sz="2000" b="1" dirty="0" err="1">
                <a:solidFill>
                  <a:schemeClr val="bg1">
                    <a:lumMod val="85000"/>
                  </a:schemeClr>
                </a:solidFill>
                <a:latin typeface="Arial" panose="020B0604020202020204" pitchFamily="34" charset="0"/>
                <a:cs typeface="Arial" panose="020B0604020202020204" pitchFamily="34" charset="0"/>
              </a:rPr>
              <a:t>tectonites</a:t>
            </a:r>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561548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4596323"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La notion de rejet</a:t>
            </a:r>
          </a:p>
        </p:txBody>
      </p:sp>
      <p:sp>
        <p:nvSpPr>
          <p:cNvPr id="6" name="ZoneTexte 5">
            <a:extLst>
              <a:ext uri="{FF2B5EF4-FFF2-40B4-BE49-F238E27FC236}">
                <a16:creationId xmlns:a16="http://schemas.microsoft.com/office/drawing/2014/main" id="{A1B4C702-EEED-4E3D-841B-6E3FE26E9CA8}"/>
              </a:ext>
            </a:extLst>
          </p:cNvPr>
          <p:cNvSpPr txBox="1"/>
          <p:nvPr/>
        </p:nvSpPr>
        <p:spPr>
          <a:xfrm>
            <a:off x="258097" y="1165123"/>
            <a:ext cx="8731045" cy="1569660"/>
          </a:xfrm>
          <a:prstGeom prst="rect">
            <a:avLst/>
          </a:prstGeom>
          <a:noFill/>
        </p:spPr>
        <p:txBody>
          <a:bodyPr wrap="square" rtlCol="0">
            <a:spAutoFit/>
          </a:bodyPr>
          <a:lstStyle/>
          <a:p>
            <a:pPr algn="ctr"/>
            <a:r>
              <a:rPr lang="fr-FR" sz="2400" b="1" u="sng" dirty="0"/>
              <a:t>Rappel: </a:t>
            </a:r>
            <a:r>
              <a:rPr lang="fr-FR" sz="2400" dirty="0"/>
              <a:t>une faille est une fracture </a:t>
            </a:r>
            <a:r>
              <a:rPr lang="fr-FR" sz="2400" dirty="0" err="1"/>
              <a:t>cisaillante</a:t>
            </a:r>
            <a:r>
              <a:rPr lang="fr-FR" sz="2400" dirty="0"/>
              <a:t> impliquant </a:t>
            </a:r>
            <a:r>
              <a:rPr lang="fr-FR" sz="2400" b="1" u="sng" dirty="0">
                <a:solidFill>
                  <a:srgbClr val="FF0000"/>
                </a:solidFill>
              </a:rPr>
              <a:t>un glissement relatif </a:t>
            </a:r>
            <a:r>
              <a:rPr lang="fr-FR" sz="2400" dirty="0"/>
              <a:t>de deux blocs &gt;0.5 </a:t>
            </a:r>
            <a:r>
              <a:rPr lang="fr-FR" sz="2400" dirty="0" err="1"/>
              <a:t>mm.</a:t>
            </a:r>
            <a:r>
              <a:rPr lang="fr-FR" sz="2400" dirty="0"/>
              <a:t> </a:t>
            </a:r>
          </a:p>
          <a:p>
            <a:pPr algn="ctr"/>
            <a:endParaRPr lang="fr-FR" sz="2400" dirty="0"/>
          </a:p>
          <a:p>
            <a:pPr algn="ctr"/>
            <a:endParaRPr lang="fr-FR" sz="2400" dirty="0"/>
          </a:p>
        </p:txBody>
      </p:sp>
      <p:sp>
        <p:nvSpPr>
          <p:cNvPr id="2" name="Flèche : bas 1">
            <a:extLst>
              <a:ext uri="{FF2B5EF4-FFF2-40B4-BE49-F238E27FC236}">
                <a16:creationId xmlns:a16="http://schemas.microsoft.com/office/drawing/2014/main" id="{93DC8E06-6333-42A8-A1A6-7B211C724827}"/>
              </a:ext>
            </a:extLst>
          </p:cNvPr>
          <p:cNvSpPr/>
          <p:nvPr/>
        </p:nvSpPr>
        <p:spPr>
          <a:xfrm>
            <a:off x="4056441" y="2417035"/>
            <a:ext cx="869893" cy="107721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72CE5D57-8489-4ECB-9BD5-C6118601FC4A}"/>
              </a:ext>
            </a:extLst>
          </p:cNvPr>
          <p:cNvSpPr txBox="1"/>
          <p:nvPr/>
        </p:nvSpPr>
        <p:spPr>
          <a:xfrm>
            <a:off x="1116825" y="3886988"/>
            <a:ext cx="7013588" cy="1077218"/>
          </a:xfrm>
          <a:prstGeom prst="rect">
            <a:avLst/>
          </a:prstGeom>
          <a:noFill/>
        </p:spPr>
        <p:txBody>
          <a:bodyPr wrap="none" rtlCol="0">
            <a:spAutoFit/>
          </a:bodyPr>
          <a:lstStyle/>
          <a:p>
            <a:pPr algn="ctr"/>
            <a:r>
              <a:rPr lang="fr-FR" sz="3200" dirty="0"/>
              <a:t>La quantité de déplacement relatif entre </a:t>
            </a:r>
          </a:p>
          <a:p>
            <a:pPr algn="ctr"/>
            <a:r>
              <a:rPr lang="fr-FR" sz="3200" dirty="0"/>
              <a:t>les deux blocs est nommé </a:t>
            </a:r>
            <a:r>
              <a:rPr lang="fr-FR" sz="3200" b="1" u="sng" dirty="0">
                <a:solidFill>
                  <a:srgbClr val="FF0000"/>
                </a:solidFill>
              </a:rPr>
              <a:t>le rejet</a:t>
            </a:r>
          </a:p>
        </p:txBody>
      </p:sp>
    </p:spTree>
    <p:extLst>
      <p:ext uri="{BB962C8B-B14F-4D97-AF65-F5344CB8AC3E}">
        <p14:creationId xmlns:p14="http://schemas.microsoft.com/office/powerpoint/2010/main" val="86541925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94BC31E-C6D0-4E22-B601-A37DD3874D4E}"/>
              </a:ext>
            </a:extLst>
          </p:cNvPr>
          <p:cNvPicPr>
            <a:picLocks noChangeAspect="1"/>
          </p:cNvPicPr>
          <p:nvPr/>
        </p:nvPicPr>
        <p:blipFill rotWithShape="1">
          <a:blip r:embed="rId2"/>
          <a:srcRect b="-17938"/>
          <a:stretch/>
        </p:blipFill>
        <p:spPr>
          <a:xfrm>
            <a:off x="0" y="1028952"/>
            <a:ext cx="9144000" cy="5211827"/>
          </a:xfrm>
          <a:prstGeom prst="rect">
            <a:avLst/>
          </a:prstGeom>
        </p:spPr>
      </p:pic>
      <p:sp>
        <p:nvSpPr>
          <p:cNvPr id="2" name="ZoneTexte 1">
            <a:extLst>
              <a:ext uri="{FF2B5EF4-FFF2-40B4-BE49-F238E27FC236}">
                <a16:creationId xmlns:a16="http://schemas.microsoft.com/office/drawing/2014/main" id="{D559FD2D-85FB-4295-AB47-B6E1C885C941}"/>
              </a:ext>
            </a:extLst>
          </p:cNvPr>
          <p:cNvSpPr txBox="1"/>
          <p:nvPr/>
        </p:nvSpPr>
        <p:spPr>
          <a:xfrm>
            <a:off x="2263140" y="5450245"/>
            <a:ext cx="6509795" cy="1077218"/>
          </a:xfrm>
          <a:prstGeom prst="rect">
            <a:avLst/>
          </a:prstGeom>
          <a:noFill/>
        </p:spPr>
        <p:txBody>
          <a:bodyPr wrap="none" rtlCol="0">
            <a:spAutoFit/>
          </a:bodyPr>
          <a:lstStyle/>
          <a:p>
            <a:r>
              <a:rPr lang="fr-FR" sz="3200" dirty="0"/>
              <a:t>Le rejet total peut-être décomposé en</a:t>
            </a:r>
          </a:p>
          <a:p>
            <a:r>
              <a:rPr lang="fr-FR" sz="3200" dirty="0"/>
              <a:t>un </a:t>
            </a:r>
            <a:r>
              <a:rPr lang="fr-FR" sz="3200" dirty="0">
                <a:solidFill>
                  <a:srgbClr val="FF0000"/>
                </a:solidFill>
              </a:rPr>
              <a:t>rejet vertical </a:t>
            </a:r>
            <a:r>
              <a:rPr lang="fr-FR" sz="3200" dirty="0"/>
              <a:t>et </a:t>
            </a:r>
            <a:r>
              <a:rPr lang="fr-FR" sz="3200" dirty="0">
                <a:solidFill>
                  <a:srgbClr val="00B0F0"/>
                </a:solidFill>
              </a:rPr>
              <a:t>un rejet horizontal</a:t>
            </a:r>
          </a:p>
        </p:txBody>
      </p:sp>
      <p:sp>
        <p:nvSpPr>
          <p:cNvPr id="3" name="Rectangle 2">
            <a:extLst>
              <a:ext uri="{FF2B5EF4-FFF2-40B4-BE49-F238E27FC236}">
                <a16:creationId xmlns:a16="http://schemas.microsoft.com/office/drawing/2014/main" id="{35317037-18FA-441A-9A75-EE9B4A993EA0}"/>
              </a:ext>
            </a:extLst>
          </p:cNvPr>
          <p:cNvSpPr/>
          <p:nvPr/>
        </p:nvSpPr>
        <p:spPr>
          <a:xfrm>
            <a:off x="7597140" y="3634865"/>
            <a:ext cx="815340" cy="4723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C373FA4-9D69-464B-A536-1019546992BB}"/>
              </a:ext>
            </a:extLst>
          </p:cNvPr>
          <p:cNvSpPr/>
          <p:nvPr/>
        </p:nvSpPr>
        <p:spPr>
          <a:xfrm>
            <a:off x="6865620" y="3223135"/>
            <a:ext cx="815340" cy="41173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a:extLst>
              <a:ext uri="{FF2B5EF4-FFF2-40B4-BE49-F238E27FC236}">
                <a16:creationId xmlns:a16="http://schemas.microsoft.com/office/drawing/2014/main" id="{B2F600A6-800E-41EC-BA46-B3CA0319EE8D}"/>
              </a:ext>
            </a:extLst>
          </p:cNvPr>
          <p:cNvCxnSpPr/>
          <p:nvPr/>
        </p:nvCxnSpPr>
        <p:spPr>
          <a:xfrm flipV="1">
            <a:off x="2933700" y="3810000"/>
            <a:ext cx="2743200" cy="137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0C40EB54-DA40-452A-8DF5-A7716E34C25A}"/>
              </a:ext>
            </a:extLst>
          </p:cNvPr>
          <p:cNvSpPr txBox="1"/>
          <p:nvPr/>
        </p:nvSpPr>
        <p:spPr>
          <a:xfrm>
            <a:off x="4152900" y="3501690"/>
            <a:ext cx="1047082" cy="369332"/>
          </a:xfrm>
          <a:prstGeom prst="rect">
            <a:avLst/>
          </a:prstGeom>
          <a:noFill/>
        </p:spPr>
        <p:txBody>
          <a:bodyPr wrap="none" rtlCol="0">
            <a:spAutoFit/>
          </a:bodyPr>
          <a:lstStyle/>
          <a:p>
            <a:r>
              <a:rPr lang="fr-FR" dirty="0"/>
              <a:t>Section 2</a:t>
            </a:r>
          </a:p>
        </p:txBody>
      </p:sp>
      <p:sp>
        <p:nvSpPr>
          <p:cNvPr id="11" name="Rectangle 10">
            <a:extLst>
              <a:ext uri="{FF2B5EF4-FFF2-40B4-BE49-F238E27FC236}">
                <a16:creationId xmlns:a16="http://schemas.microsoft.com/office/drawing/2014/main" id="{4DAA0FFE-8CC8-4438-BB7A-656E639E1076}"/>
              </a:ext>
            </a:extLst>
          </p:cNvPr>
          <p:cNvSpPr/>
          <p:nvPr/>
        </p:nvSpPr>
        <p:spPr>
          <a:xfrm>
            <a:off x="5518037" y="1028952"/>
            <a:ext cx="3625963" cy="210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5CC901AD-D0D1-4DD8-804A-DE654EA5A3BE}"/>
              </a:ext>
            </a:extLst>
          </p:cNvPr>
          <p:cNvSpPr txBox="1"/>
          <p:nvPr/>
        </p:nvSpPr>
        <p:spPr>
          <a:xfrm>
            <a:off x="330011" y="330537"/>
            <a:ext cx="4596323"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La notion de rejet</a:t>
            </a:r>
          </a:p>
        </p:txBody>
      </p:sp>
    </p:spTree>
    <p:extLst>
      <p:ext uri="{BB962C8B-B14F-4D97-AF65-F5344CB8AC3E}">
        <p14:creationId xmlns:p14="http://schemas.microsoft.com/office/powerpoint/2010/main" val="10058275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9E2E4932-B191-40F6-B6F1-2D39C09E55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11984"/>
            <a:ext cx="2251847" cy="200205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3F1DF203-C25B-4E77-A833-6C8D56B04690}"/>
              </a:ext>
            </a:extLst>
          </p:cNvPr>
          <p:cNvSpPr txBox="1"/>
          <p:nvPr/>
        </p:nvSpPr>
        <p:spPr>
          <a:xfrm>
            <a:off x="2484121" y="1958608"/>
            <a:ext cx="6316980" cy="3539430"/>
          </a:xfrm>
          <a:prstGeom prst="rect">
            <a:avLst/>
          </a:prstGeom>
          <a:noFill/>
        </p:spPr>
        <p:txBody>
          <a:bodyPr wrap="square" rtlCol="0">
            <a:spAutoFit/>
          </a:bodyPr>
          <a:lstStyle/>
          <a:p>
            <a:r>
              <a:rPr lang="fr-FR" sz="2800" dirty="0"/>
              <a:t>Souvent on observe les failles seulement en 2D, soit sur un affleurement, sur une coupe ou en carte.</a:t>
            </a:r>
          </a:p>
          <a:p>
            <a:endParaRPr lang="fr-FR" sz="2800" dirty="0"/>
          </a:p>
          <a:p>
            <a:r>
              <a:rPr lang="fr-FR" sz="2800" dirty="0"/>
              <a:t>On voit alors seulement un rejet apparent qui peut être très différent du rejet vrai qui lui seul traduit le déplacement total de la faille.</a:t>
            </a:r>
          </a:p>
        </p:txBody>
      </p:sp>
      <p:sp>
        <p:nvSpPr>
          <p:cNvPr id="9" name="ZoneTexte 8">
            <a:extLst>
              <a:ext uri="{FF2B5EF4-FFF2-40B4-BE49-F238E27FC236}">
                <a16:creationId xmlns:a16="http://schemas.microsoft.com/office/drawing/2014/main" id="{C92D1F09-5043-40A7-B07B-E9D5AA3D3D25}"/>
              </a:ext>
            </a:extLst>
          </p:cNvPr>
          <p:cNvSpPr txBox="1"/>
          <p:nvPr/>
        </p:nvSpPr>
        <p:spPr>
          <a:xfrm>
            <a:off x="2767613" y="957689"/>
            <a:ext cx="4635884" cy="461665"/>
          </a:xfrm>
          <a:prstGeom prst="rect">
            <a:avLst/>
          </a:prstGeom>
          <a:noFill/>
        </p:spPr>
        <p:txBody>
          <a:bodyPr wrap="none" rtlCol="0">
            <a:spAutoFit/>
          </a:bodyPr>
          <a:lstStyle/>
          <a:p>
            <a:r>
              <a:rPr lang="fr-FR" sz="2400" b="1" dirty="0">
                <a:solidFill>
                  <a:srgbClr val="FF0000"/>
                </a:solidFill>
              </a:rPr>
              <a:t>La notion de rejet vrai vs. apparent</a:t>
            </a:r>
          </a:p>
        </p:txBody>
      </p:sp>
      <p:sp>
        <p:nvSpPr>
          <p:cNvPr id="6" name="ZoneTexte 5">
            <a:extLst>
              <a:ext uri="{FF2B5EF4-FFF2-40B4-BE49-F238E27FC236}">
                <a16:creationId xmlns:a16="http://schemas.microsoft.com/office/drawing/2014/main" id="{1A5F274E-2AB3-4593-B65F-4D8D6B97E92D}"/>
              </a:ext>
            </a:extLst>
          </p:cNvPr>
          <p:cNvSpPr txBox="1"/>
          <p:nvPr/>
        </p:nvSpPr>
        <p:spPr>
          <a:xfrm>
            <a:off x="330011" y="330537"/>
            <a:ext cx="4596323"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La notion de rejet</a:t>
            </a:r>
          </a:p>
        </p:txBody>
      </p:sp>
    </p:spTree>
    <p:extLst>
      <p:ext uri="{BB962C8B-B14F-4D97-AF65-F5344CB8AC3E}">
        <p14:creationId xmlns:p14="http://schemas.microsoft.com/office/powerpoint/2010/main" val="3557829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avec flèche 13">
            <a:extLst>
              <a:ext uri="{FF2B5EF4-FFF2-40B4-BE49-F238E27FC236}">
                <a16:creationId xmlns:a16="http://schemas.microsoft.com/office/drawing/2014/main" id="{6871EB2B-92CE-4AC1-954A-0B10818225FE}"/>
              </a:ext>
            </a:extLst>
          </p:cNvPr>
          <p:cNvCxnSpPr>
            <a:cxnSpLocks/>
          </p:cNvCxnSpPr>
          <p:nvPr/>
        </p:nvCxnSpPr>
        <p:spPr>
          <a:xfrm>
            <a:off x="4572000" y="2994218"/>
            <a:ext cx="0" cy="680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FACE89B3-EC96-48B7-8D0B-256420689100}"/>
              </a:ext>
            </a:extLst>
          </p:cNvPr>
          <p:cNvSpPr txBox="1"/>
          <p:nvPr/>
        </p:nvSpPr>
        <p:spPr>
          <a:xfrm>
            <a:off x="3351403" y="3666598"/>
            <a:ext cx="2441193" cy="3016210"/>
          </a:xfrm>
          <a:prstGeom prst="rect">
            <a:avLst/>
          </a:prstGeom>
          <a:noFill/>
        </p:spPr>
        <p:txBody>
          <a:bodyPr wrap="square" rtlCol="0">
            <a:spAutoFit/>
          </a:bodyPr>
          <a:lstStyle/>
          <a:p>
            <a:pPr algn="ctr"/>
            <a:r>
              <a:rPr lang="fr-FR" sz="3200" b="1" dirty="0"/>
              <a:t>Diaclase (joint)</a:t>
            </a:r>
          </a:p>
          <a:p>
            <a:pPr algn="ctr"/>
            <a:endParaRPr lang="fr-FR" b="1" dirty="0"/>
          </a:p>
          <a:p>
            <a:pPr algn="ctr"/>
            <a:r>
              <a:rPr lang="fr-FR" dirty="0"/>
              <a:t>Fractures </a:t>
            </a:r>
            <a:r>
              <a:rPr lang="fr-FR" dirty="0">
                <a:solidFill>
                  <a:srgbClr val="00B0F0"/>
                </a:solidFill>
              </a:rPr>
              <a:t>organisées</a:t>
            </a:r>
            <a:r>
              <a:rPr lang="fr-FR" dirty="0"/>
              <a:t> en ensembles</a:t>
            </a:r>
          </a:p>
          <a:p>
            <a:pPr algn="ctr"/>
            <a:r>
              <a:rPr lang="fr-FR" dirty="0"/>
              <a:t>parallèles sans trace de, ou avec très peu de</a:t>
            </a:r>
          </a:p>
          <a:p>
            <a:pPr algn="ctr"/>
            <a:r>
              <a:rPr lang="fr-FR" dirty="0"/>
              <a:t>mouvement</a:t>
            </a:r>
          </a:p>
          <a:p>
            <a:pPr algn="ctr"/>
            <a:r>
              <a:rPr lang="fr-FR" dirty="0"/>
              <a:t>(Mode II ou II) </a:t>
            </a:r>
          </a:p>
        </p:txBody>
      </p:sp>
      <p:cxnSp>
        <p:nvCxnSpPr>
          <p:cNvPr id="17" name="Connecteur droit avec flèche 16">
            <a:extLst>
              <a:ext uri="{FF2B5EF4-FFF2-40B4-BE49-F238E27FC236}">
                <a16:creationId xmlns:a16="http://schemas.microsoft.com/office/drawing/2014/main" id="{9AE58A69-5059-445B-9BD7-3A3AD33A4229}"/>
              </a:ext>
            </a:extLst>
          </p:cNvPr>
          <p:cNvCxnSpPr>
            <a:cxnSpLocks/>
          </p:cNvCxnSpPr>
          <p:nvPr/>
        </p:nvCxnSpPr>
        <p:spPr>
          <a:xfrm flipH="1">
            <a:off x="2759978" y="2995321"/>
            <a:ext cx="654341" cy="611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B37BEB8-DB84-424F-B287-67C1CE0B5F26}"/>
              </a:ext>
            </a:extLst>
          </p:cNvPr>
          <p:cNvSpPr txBox="1"/>
          <p:nvPr/>
        </p:nvSpPr>
        <p:spPr>
          <a:xfrm>
            <a:off x="713668" y="3419872"/>
            <a:ext cx="2155367" cy="2800767"/>
          </a:xfrm>
          <a:prstGeom prst="rect">
            <a:avLst/>
          </a:prstGeom>
          <a:noFill/>
        </p:spPr>
        <p:txBody>
          <a:bodyPr wrap="square" rtlCol="0">
            <a:spAutoFit/>
          </a:bodyPr>
          <a:lstStyle/>
          <a:p>
            <a:pPr algn="ctr"/>
            <a:r>
              <a:rPr lang="fr-FR" sz="3200" b="1" dirty="0"/>
              <a:t>Failles</a:t>
            </a:r>
          </a:p>
          <a:p>
            <a:pPr algn="ctr"/>
            <a:endParaRPr lang="fr-FR" b="1" dirty="0">
              <a:solidFill>
                <a:srgbClr val="00B0F0"/>
              </a:solidFill>
            </a:endParaRPr>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endParaRPr lang="fr-FR" dirty="0"/>
          </a:p>
          <a:p>
            <a:pPr algn="ctr"/>
            <a:r>
              <a:rPr lang="fr-FR" dirty="0"/>
              <a:t>(Mode II ou III)</a:t>
            </a:r>
          </a:p>
        </p:txBody>
      </p:sp>
      <p:sp>
        <p:nvSpPr>
          <p:cNvPr id="19" name="ZoneTexte 18">
            <a:extLst>
              <a:ext uri="{FF2B5EF4-FFF2-40B4-BE49-F238E27FC236}">
                <a16:creationId xmlns:a16="http://schemas.microsoft.com/office/drawing/2014/main" id="{9F399F82-A647-41F4-9C46-4544CC433437}"/>
              </a:ext>
            </a:extLst>
          </p:cNvPr>
          <p:cNvSpPr txBox="1"/>
          <p:nvPr/>
        </p:nvSpPr>
        <p:spPr>
          <a:xfrm>
            <a:off x="1034626" y="6498142"/>
            <a:ext cx="1379224" cy="369332"/>
          </a:xfrm>
          <a:prstGeom prst="rect">
            <a:avLst/>
          </a:prstGeom>
          <a:noFill/>
        </p:spPr>
        <p:txBody>
          <a:bodyPr wrap="none" rtlCol="0">
            <a:spAutoFit/>
          </a:bodyPr>
          <a:lstStyle/>
          <a:p>
            <a:r>
              <a:rPr lang="fr-FR" dirty="0"/>
              <a:t>(voir Cours I)</a:t>
            </a:r>
          </a:p>
        </p:txBody>
      </p:sp>
      <p:cxnSp>
        <p:nvCxnSpPr>
          <p:cNvPr id="10" name="Connecteur droit avec flèche 9">
            <a:extLst>
              <a:ext uri="{FF2B5EF4-FFF2-40B4-BE49-F238E27FC236}">
                <a16:creationId xmlns:a16="http://schemas.microsoft.com/office/drawing/2014/main" id="{7DEBE231-A713-444A-B991-61DE46F13137}"/>
              </a:ext>
            </a:extLst>
          </p:cNvPr>
          <p:cNvCxnSpPr>
            <a:cxnSpLocks/>
          </p:cNvCxnSpPr>
          <p:nvPr/>
        </p:nvCxnSpPr>
        <p:spPr>
          <a:xfrm>
            <a:off x="5842928" y="2935989"/>
            <a:ext cx="713064" cy="6712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5BE26325-EE3A-4374-BCC0-610DE0729C55}"/>
              </a:ext>
            </a:extLst>
          </p:cNvPr>
          <p:cNvSpPr txBox="1"/>
          <p:nvPr/>
        </p:nvSpPr>
        <p:spPr>
          <a:xfrm>
            <a:off x="6499366" y="3632433"/>
            <a:ext cx="2441193" cy="3016210"/>
          </a:xfrm>
          <a:prstGeom prst="rect">
            <a:avLst/>
          </a:prstGeom>
          <a:noFill/>
        </p:spPr>
        <p:txBody>
          <a:bodyPr wrap="square" rtlCol="0">
            <a:spAutoFit/>
          </a:bodyPr>
          <a:lstStyle/>
          <a:p>
            <a:pPr algn="ctr"/>
            <a:r>
              <a:rPr lang="fr-FR" sz="3200" b="1" dirty="0"/>
              <a:t>Veine</a:t>
            </a:r>
          </a:p>
          <a:p>
            <a:pPr algn="ctr"/>
            <a:r>
              <a:rPr lang="fr-FR" sz="3200" b="1" dirty="0"/>
              <a:t>(filon, fente)</a:t>
            </a:r>
          </a:p>
          <a:p>
            <a:pPr algn="ctr"/>
            <a:endParaRPr lang="fr-FR" b="1" dirty="0"/>
          </a:p>
          <a:p>
            <a:pPr algn="ctr"/>
            <a:r>
              <a:rPr lang="fr-FR" dirty="0"/>
              <a:t>Fractures avec remplissage de cristaux (souvent quartz ou calcite)</a:t>
            </a:r>
          </a:p>
          <a:p>
            <a:pPr algn="ctr"/>
            <a:r>
              <a:rPr lang="fr-FR" dirty="0"/>
              <a:t>(Mode I ou composite avec II ou III) </a:t>
            </a:r>
          </a:p>
        </p:txBody>
      </p:sp>
      <p:sp>
        <p:nvSpPr>
          <p:cNvPr id="22" name="Rectangle 21">
            <a:extLst>
              <a:ext uri="{FF2B5EF4-FFF2-40B4-BE49-F238E27FC236}">
                <a16:creationId xmlns:a16="http://schemas.microsoft.com/office/drawing/2014/main" id="{9AAFEFAE-CFB6-4438-B611-DD8C123DB875}"/>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2" name="ZoneTexte 1">
            <a:extLst>
              <a:ext uri="{FF2B5EF4-FFF2-40B4-BE49-F238E27FC236}">
                <a16:creationId xmlns:a16="http://schemas.microsoft.com/office/drawing/2014/main" id="{1E3B79E2-5910-469A-B4CB-7AEF2EBC4C82}"/>
              </a:ext>
            </a:extLst>
          </p:cNvPr>
          <p:cNvSpPr txBox="1"/>
          <p:nvPr/>
        </p:nvSpPr>
        <p:spPr>
          <a:xfrm>
            <a:off x="6944749" y="1209446"/>
            <a:ext cx="1972015" cy="1415772"/>
          </a:xfrm>
          <a:prstGeom prst="rect">
            <a:avLst/>
          </a:prstGeom>
          <a:noFill/>
        </p:spPr>
        <p:txBody>
          <a:bodyPr wrap="none" rtlCol="0">
            <a:spAutoFit/>
          </a:bodyPr>
          <a:lstStyle/>
          <a:p>
            <a:pPr algn="ctr"/>
            <a:r>
              <a:rPr lang="fr-FR" sz="3200" b="1" dirty="0" err="1"/>
              <a:t>Stylolithes</a:t>
            </a:r>
            <a:endParaRPr lang="fr-FR" sz="3200" b="1" dirty="0"/>
          </a:p>
          <a:p>
            <a:pPr algn="ctr"/>
            <a:r>
              <a:rPr lang="fr-FR" dirty="0"/>
              <a:t>« Fractures »</a:t>
            </a:r>
          </a:p>
          <a:p>
            <a:pPr algn="ctr"/>
            <a:r>
              <a:rPr lang="fr-FR" dirty="0"/>
              <a:t>avec dissolution</a:t>
            </a:r>
          </a:p>
          <a:p>
            <a:pPr algn="ctr"/>
            <a:r>
              <a:rPr lang="fr-FR" dirty="0"/>
              <a:t>et recristallisation</a:t>
            </a:r>
          </a:p>
        </p:txBody>
      </p:sp>
      <p:sp>
        <p:nvSpPr>
          <p:cNvPr id="4" name="ZoneTexte 3">
            <a:extLst>
              <a:ext uri="{FF2B5EF4-FFF2-40B4-BE49-F238E27FC236}">
                <a16:creationId xmlns:a16="http://schemas.microsoft.com/office/drawing/2014/main" id="{6BD59270-1308-41D6-B952-7A7E8C7C7439}"/>
              </a:ext>
            </a:extLst>
          </p:cNvPr>
          <p:cNvSpPr txBox="1"/>
          <p:nvPr/>
        </p:nvSpPr>
        <p:spPr>
          <a:xfrm>
            <a:off x="6459073" y="745648"/>
            <a:ext cx="255870" cy="769441"/>
          </a:xfrm>
          <a:prstGeom prst="rect">
            <a:avLst/>
          </a:prstGeom>
          <a:noFill/>
        </p:spPr>
        <p:txBody>
          <a:bodyPr wrap="square" rtlCol="0">
            <a:spAutoFit/>
          </a:bodyPr>
          <a:lstStyle/>
          <a:p>
            <a:r>
              <a:rPr lang="fr-FR" sz="4400" dirty="0">
                <a:solidFill>
                  <a:srgbClr val="FF0000"/>
                </a:solidFill>
              </a:rPr>
              <a:t>+</a:t>
            </a:r>
          </a:p>
        </p:txBody>
      </p:sp>
      <p:sp>
        <p:nvSpPr>
          <p:cNvPr id="5" name="ZoneTexte 4">
            <a:extLst>
              <a:ext uri="{FF2B5EF4-FFF2-40B4-BE49-F238E27FC236}">
                <a16:creationId xmlns:a16="http://schemas.microsoft.com/office/drawing/2014/main" id="{EEE783BB-4F6F-5541-233A-D0527A52C6D6}"/>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346311551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4596323"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La notion de rejet</a:t>
            </a:r>
          </a:p>
        </p:txBody>
      </p:sp>
      <p:pic>
        <p:nvPicPr>
          <p:cNvPr id="7" name="Picture 2">
            <a:extLst>
              <a:ext uri="{FF2B5EF4-FFF2-40B4-BE49-F238E27FC236}">
                <a16:creationId xmlns:a16="http://schemas.microsoft.com/office/drawing/2014/main" id="{9E2E4932-B191-40F6-B6F1-2D39C09E55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11984"/>
            <a:ext cx="2251847" cy="2002053"/>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C92D1F09-5043-40A7-B07B-E9D5AA3D3D25}"/>
              </a:ext>
            </a:extLst>
          </p:cNvPr>
          <p:cNvSpPr txBox="1"/>
          <p:nvPr/>
        </p:nvSpPr>
        <p:spPr>
          <a:xfrm>
            <a:off x="2767613" y="957689"/>
            <a:ext cx="4635884" cy="461665"/>
          </a:xfrm>
          <a:prstGeom prst="rect">
            <a:avLst/>
          </a:prstGeom>
          <a:noFill/>
        </p:spPr>
        <p:txBody>
          <a:bodyPr wrap="none" rtlCol="0">
            <a:spAutoFit/>
          </a:bodyPr>
          <a:lstStyle/>
          <a:p>
            <a:r>
              <a:rPr lang="fr-FR" sz="2400" b="1" dirty="0">
                <a:solidFill>
                  <a:srgbClr val="FF0000"/>
                </a:solidFill>
              </a:rPr>
              <a:t>La notion de rejet vrai vs. </a:t>
            </a:r>
            <a:r>
              <a:rPr lang="fr-FR" sz="2400" b="1" dirty="0">
                <a:solidFill>
                  <a:srgbClr val="00B0F0"/>
                </a:solidFill>
              </a:rPr>
              <a:t>apparent</a:t>
            </a:r>
          </a:p>
        </p:txBody>
      </p:sp>
      <p:pic>
        <p:nvPicPr>
          <p:cNvPr id="2" name="Image 1">
            <a:extLst>
              <a:ext uri="{FF2B5EF4-FFF2-40B4-BE49-F238E27FC236}">
                <a16:creationId xmlns:a16="http://schemas.microsoft.com/office/drawing/2014/main" id="{88EEE258-E382-4784-9B53-82C4CD17E880}"/>
              </a:ext>
            </a:extLst>
          </p:cNvPr>
          <p:cNvPicPr>
            <a:picLocks noChangeAspect="1"/>
          </p:cNvPicPr>
          <p:nvPr/>
        </p:nvPicPr>
        <p:blipFill>
          <a:blip r:embed="rId3"/>
          <a:stretch>
            <a:fillRect/>
          </a:stretch>
        </p:blipFill>
        <p:spPr>
          <a:xfrm>
            <a:off x="0" y="1604020"/>
            <a:ext cx="9144000" cy="4750749"/>
          </a:xfrm>
          <a:prstGeom prst="rect">
            <a:avLst/>
          </a:prstGeom>
        </p:spPr>
      </p:pic>
      <p:cxnSp>
        <p:nvCxnSpPr>
          <p:cNvPr id="5" name="Connecteur droit avec flèche 4">
            <a:extLst>
              <a:ext uri="{FF2B5EF4-FFF2-40B4-BE49-F238E27FC236}">
                <a16:creationId xmlns:a16="http://schemas.microsoft.com/office/drawing/2014/main" id="{53C0B0C9-6888-4554-A0A0-451BC1D26708}"/>
              </a:ext>
            </a:extLst>
          </p:cNvPr>
          <p:cNvCxnSpPr/>
          <p:nvPr/>
        </p:nvCxnSpPr>
        <p:spPr>
          <a:xfrm flipV="1">
            <a:off x="2065020" y="1996440"/>
            <a:ext cx="702593" cy="96012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64D46B63-E080-4AB4-89C2-CC307808BAF8}"/>
              </a:ext>
            </a:extLst>
          </p:cNvPr>
          <p:cNvCxnSpPr>
            <a:cxnSpLocks/>
          </p:cNvCxnSpPr>
          <p:nvPr/>
        </p:nvCxnSpPr>
        <p:spPr>
          <a:xfrm>
            <a:off x="1598647" y="5012091"/>
            <a:ext cx="253013" cy="94462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1EDBE60C-423F-43EA-912E-FF619D917ECA}"/>
              </a:ext>
            </a:extLst>
          </p:cNvPr>
          <p:cNvSpPr txBox="1"/>
          <p:nvPr/>
        </p:nvSpPr>
        <p:spPr>
          <a:xfrm>
            <a:off x="258595" y="1374922"/>
            <a:ext cx="3612849" cy="523220"/>
          </a:xfrm>
          <a:prstGeom prst="rect">
            <a:avLst/>
          </a:prstGeom>
          <a:noFill/>
          <a:ln>
            <a:noFill/>
          </a:ln>
        </p:spPr>
        <p:txBody>
          <a:bodyPr wrap="none" rtlCol="0">
            <a:spAutoFit/>
          </a:bodyPr>
          <a:lstStyle/>
          <a:p>
            <a:r>
              <a:rPr lang="fr-FR" sz="2800" dirty="0">
                <a:solidFill>
                  <a:srgbClr val="00B0F0"/>
                </a:solidFill>
              </a:rPr>
              <a:t>Rejet apparent en carte</a:t>
            </a:r>
          </a:p>
        </p:txBody>
      </p:sp>
      <p:sp>
        <p:nvSpPr>
          <p:cNvPr id="12" name="ZoneTexte 11">
            <a:extLst>
              <a:ext uri="{FF2B5EF4-FFF2-40B4-BE49-F238E27FC236}">
                <a16:creationId xmlns:a16="http://schemas.microsoft.com/office/drawing/2014/main" id="{1878005F-24E6-480F-B7C3-9E2C4E5F3A70}"/>
              </a:ext>
            </a:extLst>
          </p:cNvPr>
          <p:cNvSpPr txBox="1"/>
          <p:nvPr/>
        </p:nvSpPr>
        <p:spPr>
          <a:xfrm>
            <a:off x="258595" y="6253966"/>
            <a:ext cx="3767378" cy="523220"/>
          </a:xfrm>
          <a:prstGeom prst="rect">
            <a:avLst/>
          </a:prstGeom>
          <a:noFill/>
          <a:ln>
            <a:noFill/>
          </a:ln>
        </p:spPr>
        <p:txBody>
          <a:bodyPr wrap="none" rtlCol="0">
            <a:spAutoFit/>
          </a:bodyPr>
          <a:lstStyle/>
          <a:p>
            <a:r>
              <a:rPr lang="fr-FR" sz="2800" dirty="0">
                <a:solidFill>
                  <a:srgbClr val="00B0F0"/>
                </a:solidFill>
              </a:rPr>
              <a:t>Rejet apparent en coupe</a:t>
            </a:r>
          </a:p>
        </p:txBody>
      </p:sp>
      <p:cxnSp>
        <p:nvCxnSpPr>
          <p:cNvPr id="13" name="Connecteur droit avec flèche 12">
            <a:extLst>
              <a:ext uri="{FF2B5EF4-FFF2-40B4-BE49-F238E27FC236}">
                <a16:creationId xmlns:a16="http://schemas.microsoft.com/office/drawing/2014/main" id="{F9E9BB18-64DF-48C2-A8D5-5682858AD14E}"/>
              </a:ext>
            </a:extLst>
          </p:cNvPr>
          <p:cNvCxnSpPr/>
          <p:nvPr/>
        </p:nvCxnSpPr>
        <p:spPr>
          <a:xfrm flipV="1">
            <a:off x="6164580" y="3978042"/>
            <a:ext cx="702593" cy="96012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008F6E34-31A1-4FE3-AD60-29320B4F6AFB}"/>
              </a:ext>
            </a:extLst>
          </p:cNvPr>
          <p:cNvCxnSpPr>
            <a:cxnSpLocks/>
          </p:cNvCxnSpPr>
          <p:nvPr/>
        </p:nvCxnSpPr>
        <p:spPr>
          <a:xfrm>
            <a:off x="6164580" y="4970171"/>
            <a:ext cx="253013" cy="94462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5475B294-B77A-4107-A5C1-0C42EA1F37AA}"/>
              </a:ext>
            </a:extLst>
          </p:cNvPr>
          <p:cNvCxnSpPr/>
          <p:nvPr/>
        </p:nvCxnSpPr>
        <p:spPr>
          <a:xfrm flipV="1">
            <a:off x="6164580" y="2856848"/>
            <a:ext cx="922020" cy="208131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DF24E099-8E05-4C5F-8215-C7174702242C}"/>
              </a:ext>
            </a:extLst>
          </p:cNvPr>
          <p:cNvCxnSpPr>
            <a:cxnSpLocks/>
          </p:cNvCxnSpPr>
          <p:nvPr/>
        </p:nvCxnSpPr>
        <p:spPr>
          <a:xfrm>
            <a:off x="6164580" y="4968302"/>
            <a:ext cx="51576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B07F5A7F-7C8E-4EC1-94AA-BE7B67F728DB}"/>
              </a:ext>
            </a:extLst>
          </p:cNvPr>
          <p:cNvSpPr txBox="1"/>
          <p:nvPr/>
        </p:nvSpPr>
        <p:spPr>
          <a:xfrm>
            <a:off x="7403497" y="2685583"/>
            <a:ext cx="1677511" cy="954107"/>
          </a:xfrm>
          <a:prstGeom prst="rect">
            <a:avLst/>
          </a:prstGeom>
          <a:solidFill>
            <a:schemeClr val="bg1"/>
          </a:solidFill>
          <a:ln>
            <a:noFill/>
          </a:ln>
        </p:spPr>
        <p:txBody>
          <a:bodyPr wrap="none" rtlCol="0">
            <a:spAutoFit/>
          </a:bodyPr>
          <a:lstStyle/>
          <a:p>
            <a:r>
              <a:rPr lang="fr-FR" sz="2800" b="1" dirty="0">
                <a:solidFill>
                  <a:srgbClr val="FF0000"/>
                </a:solidFill>
              </a:rPr>
              <a:t>Rejet vrai </a:t>
            </a:r>
          </a:p>
          <a:p>
            <a:r>
              <a:rPr lang="fr-FR" sz="2800" b="1" dirty="0">
                <a:solidFill>
                  <a:srgbClr val="FF0000"/>
                </a:solidFill>
              </a:rPr>
              <a:t>possible</a:t>
            </a:r>
          </a:p>
        </p:txBody>
      </p:sp>
    </p:spTree>
    <p:extLst>
      <p:ext uri="{BB962C8B-B14F-4D97-AF65-F5344CB8AC3E}">
        <p14:creationId xmlns:p14="http://schemas.microsoft.com/office/powerpoint/2010/main" val="585727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4596323"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La notion de rejet</a:t>
            </a:r>
          </a:p>
        </p:txBody>
      </p:sp>
      <p:sp>
        <p:nvSpPr>
          <p:cNvPr id="9" name="ZoneTexte 8">
            <a:extLst>
              <a:ext uri="{FF2B5EF4-FFF2-40B4-BE49-F238E27FC236}">
                <a16:creationId xmlns:a16="http://schemas.microsoft.com/office/drawing/2014/main" id="{C92D1F09-5043-40A7-B07B-E9D5AA3D3D25}"/>
              </a:ext>
            </a:extLst>
          </p:cNvPr>
          <p:cNvSpPr txBox="1"/>
          <p:nvPr/>
        </p:nvSpPr>
        <p:spPr>
          <a:xfrm>
            <a:off x="2628172" y="976868"/>
            <a:ext cx="4183133" cy="461665"/>
          </a:xfrm>
          <a:prstGeom prst="rect">
            <a:avLst/>
          </a:prstGeom>
          <a:noFill/>
        </p:spPr>
        <p:txBody>
          <a:bodyPr wrap="none" rtlCol="0">
            <a:spAutoFit/>
          </a:bodyPr>
          <a:lstStyle/>
          <a:p>
            <a:r>
              <a:rPr lang="fr-FR" sz="2400" b="1" dirty="0">
                <a:solidFill>
                  <a:srgbClr val="FF0000"/>
                </a:solidFill>
              </a:rPr>
              <a:t>Comment trouver le rejet vrai ?</a:t>
            </a:r>
            <a:endParaRPr lang="fr-FR" sz="2400" b="1" dirty="0">
              <a:solidFill>
                <a:srgbClr val="00B0F0"/>
              </a:solidFill>
            </a:endParaRPr>
          </a:p>
        </p:txBody>
      </p:sp>
      <p:pic>
        <p:nvPicPr>
          <p:cNvPr id="3" name="Image 2">
            <a:extLst>
              <a:ext uri="{FF2B5EF4-FFF2-40B4-BE49-F238E27FC236}">
                <a16:creationId xmlns:a16="http://schemas.microsoft.com/office/drawing/2014/main" id="{80BF6508-ED1E-46BC-8564-6F97ED84946E}"/>
              </a:ext>
            </a:extLst>
          </p:cNvPr>
          <p:cNvPicPr>
            <a:picLocks noChangeAspect="1"/>
          </p:cNvPicPr>
          <p:nvPr/>
        </p:nvPicPr>
        <p:blipFill>
          <a:blip r:embed="rId2"/>
          <a:stretch>
            <a:fillRect/>
          </a:stretch>
        </p:blipFill>
        <p:spPr>
          <a:xfrm>
            <a:off x="1286564" y="2395296"/>
            <a:ext cx="6866348" cy="4386349"/>
          </a:xfrm>
          <a:prstGeom prst="rect">
            <a:avLst/>
          </a:prstGeom>
        </p:spPr>
      </p:pic>
      <p:sp>
        <p:nvSpPr>
          <p:cNvPr id="6" name="ZoneTexte 5">
            <a:extLst>
              <a:ext uri="{FF2B5EF4-FFF2-40B4-BE49-F238E27FC236}">
                <a16:creationId xmlns:a16="http://schemas.microsoft.com/office/drawing/2014/main" id="{782B3008-0109-4A74-BC9D-869DC6E694C4}"/>
              </a:ext>
            </a:extLst>
          </p:cNvPr>
          <p:cNvSpPr txBox="1"/>
          <p:nvPr/>
        </p:nvSpPr>
        <p:spPr>
          <a:xfrm>
            <a:off x="959215" y="1438533"/>
            <a:ext cx="7225569" cy="830997"/>
          </a:xfrm>
          <a:prstGeom prst="rect">
            <a:avLst/>
          </a:prstGeom>
          <a:noFill/>
        </p:spPr>
        <p:txBody>
          <a:bodyPr wrap="none" rtlCol="0">
            <a:spAutoFit/>
          </a:bodyPr>
          <a:lstStyle/>
          <a:p>
            <a:pPr algn="ctr"/>
            <a:r>
              <a:rPr lang="fr-FR" sz="2400" b="1" dirty="0"/>
              <a:t>On a besoin d’un repaire sans ambiguïté </a:t>
            </a:r>
          </a:p>
          <a:p>
            <a:pPr algn="ctr"/>
            <a:r>
              <a:rPr lang="fr-FR" sz="2400" b="1" dirty="0"/>
              <a:t>= point (ex: intersection de 2 plans, courbure d’un pli…)</a:t>
            </a:r>
          </a:p>
        </p:txBody>
      </p:sp>
    </p:spTree>
    <p:extLst>
      <p:ext uri="{BB962C8B-B14F-4D97-AF65-F5344CB8AC3E}">
        <p14:creationId xmlns:p14="http://schemas.microsoft.com/office/powerpoint/2010/main" val="39279534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39034" y="6457366"/>
            <a:ext cx="1632563" cy="369332"/>
          </a:xfrm>
          <a:prstGeom prst="rect">
            <a:avLst/>
          </a:prstGeom>
          <a:noFill/>
        </p:spPr>
        <p:txBody>
          <a:bodyPr wrap="none" rtlCol="0">
            <a:spAutoFit/>
          </a:bodyPr>
          <a:lstStyle/>
          <a:p>
            <a:r>
              <a:rPr lang="fr-FR" dirty="0"/>
              <a:t>Source internet</a:t>
            </a:r>
          </a:p>
        </p:txBody>
      </p:sp>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4" name="Picture 2" descr="Afficher l'image d'orig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2399376"/>
            <a:ext cx="4570398" cy="31683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fficher l'image d'orig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4417" y="4076947"/>
            <a:ext cx="4896544" cy="274975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5638217" y="2543392"/>
            <a:ext cx="2557688" cy="1200329"/>
          </a:xfrm>
          <a:prstGeom prst="rect">
            <a:avLst/>
          </a:prstGeom>
          <a:noFill/>
        </p:spPr>
        <p:txBody>
          <a:bodyPr wrap="none" rtlCol="0">
            <a:spAutoFit/>
          </a:bodyPr>
          <a:lstStyle/>
          <a:p>
            <a:r>
              <a:rPr lang="fr-FR" dirty="0"/>
              <a:t>Séisme d’Amatrice (Italie)</a:t>
            </a:r>
          </a:p>
          <a:p>
            <a:r>
              <a:rPr lang="fr-FR" dirty="0"/>
              <a:t>Mercredi 24 août 2016</a:t>
            </a:r>
          </a:p>
          <a:p>
            <a:r>
              <a:rPr lang="fr-FR" dirty="0"/>
              <a:t>280 morts</a:t>
            </a:r>
          </a:p>
          <a:p>
            <a:r>
              <a:rPr lang="fr-FR" dirty="0" err="1"/>
              <a:t>Mw</a:t>
            </a:r>
            <a:r>
              <a:rPr lang="fr-FR" dirty="0"/>
              <a:t>=6.2</a:t>
            </a:r>
          </a:p>
        </p:txBody>
      </p:sp>
      <p:sp>
        <p:nvSpPr>
          <p:cNvPr id="14" name="ZoneTexte 13">
            <a:extLst>
              <a:ext uri="{FF2B5EF4-FFF2-40B4-BE49-F238E27FC236}">
                <a16:creationId xmlns:a16="http://schemas.microsoft.com/office/drawing/2014/main" id="{D055B1C2-5193-422D-A9BE-299A764D6EED}"/>
              </a:ext>
            </a:extLst>
          </p:cNvPr>
          <p:cNvSpPr txBox="1"/>
          <p:nvPr/>
        </p:nvSpPr>
        <p:spPr>
          <a:xfrm>
            <a:off x="737392" y="1378698"/>
            <a:ext cx="8415509" cy="646331"/>
          </a:xfrm>
          <a:prstGeom prst="rect">
            <a:avLst/>
          </a:prstGeom>
          <a:noFill/>
        </p:spPr>
        <p:txBody>
          <a:bodyPr wrap="none" rtlCol="0">
            <a:spAutoFit/>
          </a:bodyPr>
          <a:lstStyle/>
          <a:p>
            <a:r>
              <a:rPr lang="fr-FR" dirty="0">
                <a:solidFill>
                  <a:srgbClr val="FF0000"/>
                </a:solidFill>
              </a:rPr>
              <a:t>Les failles sont les lieux privilégiés pour les séismes (notion d’aléa et de risque sismique)</a:t>
            </a:r>
          </a:p>
          <a:p>
            <a:r>
              <a:rPr lang="fr-FR" dirty="0">
                <a:solidFill>
                  <a:srgbClr val="FF0000"/>
                </a:solidFill>
              </a:rPr>
              <a:t>Implications géotechniques pour la construction</a:t>
            </a:r>
          </a:p>
        </p:txBody>
      </p:sp>
      <p:sp>
        <p:nvSpPr>
          <p:cNvPr id="11" name="ZoneTexte 10">
            <a:extLst>
              <a:ext uri="{FF2B5EF4-FFF2-40B4-BE49-F238E27FC236}">
                <a16:creationId xmlns:a16="http://schemas.microsoft.com/office/drawing/2014/main" id="{6BFE8138-49CD-4C4A-83EB-D23C0D809834}"/>
              </a:ext>
            </a:extLst>
          </p:cNvPr>
          <p:cNvSpPr txBox="1"/>
          <p:nvPr/>
        </p:nvSpPr>
        <p:spPr>
          <a:xfrm>
            <a:off x="2767613" y="957689"/>
            <a:ext cx="3546164" cy="461665"/>
          </a:xfrm>
          <a:prstGeom prst="rect">
            <a:avLst/>
          </a:prstGeom>
          <a:noFill/>
        </p:spPr>
        <p:txBody>
          <a:bodyPr wrap="none" rtlCol="0">
            <a:spAutoFit/>
          </a:bodyPr>
          <a:lstStyle/>
          <a:p>
            <a:r>
              <a:rPr lang="fr-FR" sz="2400" b="1" dirty="0">
                <a:solidFill>
                  <a:srgbClr val="FF0000"/>
                </a:solidFill>
              </a:rPr>
              <a:t>Implications en ingénierie </a:t>
            </a:r>
          </a:p>
        </p:txBody>
      </p:sp>
      <p:sp>
        <p:nvSpPr>
          <p:cNvPr id="12" name="ZoneTexte 11">
            <a:extLst>
              <a:ext uri="{FF2B5EF4-FFF2-40B4-BE49-F238E27FC236}">
                <a16:creationId xmlns:a16="http://schemas.microsoft.com/office/drawing/2014/main" id="{65DE53B2-EFFA-492B-BA9C-F7527A7C7951}"/>
              </a:ext>
            </a:extLst>
          </p:cNvPr>
          <p:cNvSpPr txBox="1"/>
          <p:nvPr/>
        </p:nvSpPr>
        <p:spPr>
          <a:xfrm>
            <a:off x="330011" y="330537"/>
            <a:ext cx="4596323"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La notion de rejet</a:t>
            </a:r>
          </a:p>
        </p:txBody>
      </p:sp>
      <p:pic>
        <p:nvPicPr>
          <p:cNvPr id="13" name="Image 12" descr="Une image contenant extérieur, montagne, nature, neige&#10;&#10;Description générée automatiquement">
            <a:extLst>
              <a:ext uri="{FF2B5EF4-FFF2-40B4-BE49-F238E27FC236}">
                <a16:creationId xmlns:a16="http://schemas.microsoft.com/office/drawing/2014/main" id="{B55695B5-626C-4ECC-8A05-BE93B4F57F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1" y="2025029"/>
            <a:ext cx="9144000" cy="5154706"/>
          </a:xfrm>
          <a:prstGeom prst="rect">
            <a:avLst/>
          </a:prstGeom>
        </p:spPr>
      </p:pic>
      <p:cxnSp>
        <p:nvCxnSpPr>
          <p:cNvPr id="15" name="Connecteur droit avec flèche 14">
            <a:extLst>
              <a:ext uri="{FF2B5EF4-FFF2-40B4-BE49-F238E27FC236}">
                <a16:creationId xmlns:a16="http://schemas.microsoft.com/office/drawing/2014/main" id="{C2A08438-4B8D-4B98-9FD2-73C8F9B6DF62}"/>
              </a:ext>
            </a:extLst>
          </p:cNvPr>
          <p:cNvCxnSpPr/>
          <p:nvPr/>
        </p:nvCxnSpPr>
        <p:spPr>
          <a:xfrm>
            <a:off x="841260" y="4602382"/>
            <a:ext cx="464575" cy="236711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59C260C0-004A-4130-BE6D-F150C1F0EE1B}"/>
              </a:ext>
            </a:extLst>
          </p:cNvPr>
          <p:cNvSpPr txBox="1"/>
          <p:nvPr/>
        </p:nvSpPr>
        <p:spPr>
          <a:xfrm>
            <a:off x="1659194" y="5497461"/>
            <a:ext cx="5132438" cy="923330"/>
          </a:xfrm>
          <a:prstGeom prst="rect">
            <a:avLst/>
          </a:prstGeom>
          <a:solidFill>
            <a:schemeClr val="bg1"/>
          </a:solidFill>
        </p:spPr>
        <p:txBody>
          <a:bodyPr wrap="square" rtlCol="0">
            <a:spAutoFit/>
          </a:bodyPr>
          <a:lstStyle/>
          <a:p>
            <a:r>
              <a:rPr lang="fr-FR" dirty="0">
                <a:solidFill>
                  <a:srgbClr val="FF0000"/>
                </a:solidFill>
              </a:rPr>
              <a:t>Déplacement cumulé lors de la crise sismique </a:t>
            </a:r>
          </a:p>
          <a:p>
            <a:r>
              <a:rPr lang="fr-FR" dirty="0">
                <a:solidFill>
                  <a:srgbClr val="FF0000"/>
                </a:solidFill>
              </a:rPr>
              <a:t>de </a:t>
            </a:r>
            <a:r>
              <a:rPr lang="fr-FR" dirty="0" err="1">
                <a:solidFill>
                  <a:srgbClr val="FF0000"/>
                </a:solidFill>
              </a:rPr>
              <a:t>Norcia</a:t>
            </a:r>
            <a:r>
              <a:rPr lang="fr-FR" dirty="0">
                <a:solidFill>
                  <a:srgbClr val="FF0000"/>
                </a:solidFill>
              </a:rPr>
              <a:t> (3 séismes: 24/08-Amatrice; 26 et 30/10)</a:t>
            </a:r>
          </a:p>
          <a:p>
            <a:r>
              <a:rPr lang="fr-FR" dirty="0">
                <a:solidFill>
                  <a:srgbClr val="FF0000"/>
                </a:solidFill>
              </a:rPr>
              <a:t>~1.5m !</a:t>
            </a:r>
          </a:p>
        </p:txBody>
      </p:sp>
      <p:sp>
        <p:nvSpPr>
          <p:cNvPr id="17" name="ZoneTexte 16">
            <a:extLst>
              <a:ext uri="{FF2B5EF4-FFF2-40B4-BE49-F238E27FC236}">
                <a16:creationId xmlns:a16="http://schemas.microsoft.com/office/drawing/2014/main" id="{2FE9A22C-8829-4357-B414-04E7B9031968}"/>
              </a:ext>
            </a:extLst>
          </p:cNvPr>
          <p:cNvSpPr txBox="1"/>
          <p:nvPr/>
        </p:nvSpPr>
        <p:spPr>
          <a:xfrm>
            <a:off x="7188230" y="5868557"/>
            <a:ext cx="1901674" cy="646331"/>
          </a:xfrm>
          <a:prstGeom prst="rect">
            <a:avLst/>
          </a:prstGeom>
          <a:noFill/>
        </p:spPr>
        <p:txBody>
          <a:bodyPr wrap="none" rtlCol="0">
            <a:spAutoFit/>
          </a:bodyPr>
          <a:lstStyle/>
          <a:p>
            <a:r>
              <a:rPr lang="fr-FR" dirty="0">
                <a:solidFill>
                  <a:schemeClr val="bg1"/>
                </a:solidFill>
              </a:rPr>
              <a:t>Stage Terrain M2</a:t>
            </a:r>
          </a:p>
          <a:p>
            <a:r>
              <a:rPr lang="fr-FR" dirty="0">
                <a:solidFill>
                  <a:schemeClr val="bg1"/>
                </a:solidFill>
              </a:rPr>
              <a:t>Photo personnelle</a:t>
            </a:r>
          </a:p>
        </p:txBody>
      </p:sp>
      <p:sp>
        <p:nvSpPr>
          <p:cNvPr id="18" name="ZoneTexte 17">
            <a:extLst>
              <a:ext uri="{FF2B5EF4-FFF2-40B4-BE49-F238E27FC236}">
                <a16:creationId xmlns:a16="http://schemas.microsoft.com/office/drawing/2014/main" id="{98266731-1FBE-4E3A-976F-36541F868FE5}"/>
              </a:ext>
            </a:extLst>
          </p:cNvPr>
          <p:cNvSpPr txBox="1"/>
          <p:nvPr/>
        </p:nvSpPr>
        <p:spPr>
          <a:xfrm>
            <a:off x="4136922" y="2321850"/>
            <a:ext cx="4087786" cy="954107"/>
          </a:xfrm>
          <a:prstGeom prst="rect">
            <a:avLst/>
          </a:prstGeom>
          <a:noFill/>
        </p:spPr>
        <p:txBody>
          <a:bodyPr wrap="none" rtlCol="0">
            <a:spAutoFit/>
          </a:bodyPr>
          <a:lstStyle/>
          <a:p>
            <a:r>
              <a:rPr lang="fr-FR" sz="2800" dirty="0">
                <a:solidFill>
                  <a:schemeClr val="bg1"/>
                </a:solidFill>
              </a:rPr>
              <a:t>Miroir de la faille de </a:t>
            </a:r>
            <a:r>
              <a:rPr lang="fr-FR" sz="2800" dirty="0" err="1">
                <a:solidFill>
                  <a:schemeClr val="bg1"/>
                </a:solidFill>
              </a:rPr>
              <a:t>Velino</a:t>
            </a:r>
            <a:endParaRPr lang="fr-FR" sz="2800" dirty="0">
              <a:solidFill>
                <a:schemeClr val="bg1"/>
              </a:solidFill>
            </a:endParaRPr>
          </a:p>
          <a:p>
            <a:r>
              <a:rPr lang="fr-FR" sz="2800" dirty="0">
                <a:solidFill>
                  <a:schemeClr val="bg1"/>
                </a:solidFill>
              </a:rPr>
              <a:t>(</a:t>
            </a:r>
            <a:r>
              <a:rPr lang="fr-FR" sz="2800" dirty="0" err="1">
                <a:solidFill>
                  <a:schemeClr val="bg1"/>
                </a:solidFill>
              </a:rPr>
              <a:t>Apenin</a:t>
            </a:r>
            <a:r>
              <a:rPr lang="fr-FR" sz="2800" dirty="0">
                <a:solidFill>
                  <a:schemeClr val="bg1"/>
                </a:solidFill>
              </a:rPr>
              <a:t>, Italie)</a:t>
            </a:r>
          </a:p>
        </p:txBody>
      </p:sp>
    </p:spTree>
    <p:extLst>
      <p:ext uri="{BB962C8B-B14F-4D97-AF65-F5344CB8AC3E}">
        <p14:creationId xmlns:p14="http://schemas.microsoft.com/office/powerpoint/2010/main" val="9242875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chemeClr val="bg1">
                    <a:lumMod val="85000"/>
                  </a:schemeClr>
                </a:solidFill>
                <a:latin typeface="Arial" panose="020B0604020202020204" pitchFamily="34" charset="0"/>
                <a:cs typeface="Arial" panose="020B0604020202020204" pitchFamily="34" charset="0"/>
              </a:rPr>
              <a:t>	I- La notion faille: rappel du début de cours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II-Localisation des failles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a:t>
            </a:r>
            <a:r>
              <a:rPr lang="fr-FR" sz="2000" dirty="0">
                <a:solidFill>
                  <a:schemeClr val="bg1">
                    <a:lumMod val="85000"/>
                  </a:schemeClr>
                </a:solidFill>
                <a:latin typeface="Arial" panose="020B0604020202020204" pitchFamily="34" charset="0"/>
                <a:cs typeface="Arial" panose="020B0604020202020204" pitchFamily="34" charset="0"/>
              </a:rPr>
              <a:t>III- Anatomie d’une faille</a:t>
            </a:r>
          </a:p>
          <a:p>
            <a:endParaRPr lang="fr-FR" sz="2000" dirty="0">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IV- Les roches de faille: les </a:t>
            </a:r>
            <a:r>
              <a:rPr lang="fr-FR" sz="2000" dirty="0" err="1">
                <a:solidFill>
                  <a:schemeClr val="bg1">
                    <a:lumMod val="85000"/>
                  </a:schemeClr>
                </a:solidFill>
                <a:latin typeface="Arial" panose="020B0604020202020204" pitchFamily="34" charset="0"/>
                <a:cs typeface="Arial" panose="020B0604020202020204" pitchFamily="34" charset="0"/>
              </a:rPr>
              <a:t>tectonites</a:t>
            </a:r>
            <a:endParaRPr lang="fr-FR" sz="2000" dirty="0">
              <a:solidFill>
                <a:schemeClr val="bg1">
                  <a:lumMod val="85000"/>
                </a:schemeClr>
              </a:solidFill>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a:t>
            </a:r>
          </a:p>
          <a:p>
            <a:r>
              <a:rPr lang="fr-FR" sz="2000" dirty="0">
                <a:solidFill>
                  <a:schemeClr val="bg1">
                    <a:lumMod val="85000"/>
                  </a:schemeClr>
                </a:solidFill>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800058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65DE53B2-EFFA-492B-BA9C-F7527A7C7951}"/>
              </a:ext>
            </a:extLst>
          </p:cNvPr>
          <p:cNvSpPr txBox="1"/>
          <p:nvPr/>
        </p:nvSpPr>
        <p:spPr>
          <a:xfrm>
            <a:off x="330011" y="330537"/>
            <a:ext cx="623760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Les catégories de failles</a:t>
            </a:r>
          </a:p>
        </p:txBody>
      </p:sp>
      <p:pic>
        <p:nvPicPr>
          <p:cNvPr id="5" name="Image 4">
            <a:extLst>
              <a:ext uri="{FF2B5EF4-FFF2-40B4-BE49-F238E27FC236}">
                <a16:creationId xmlns:a16="http://schemas.microsoft.com/office/drawing/2014/main" id="{DA02A300-D699-4FB0-9951-39119B654071}"/>
              </a:ext>
            </a:extLst>
          </p:cNvPr>
          <p:cNvPicPr>
            <a:picLocks noChangeAspect="1"/>
          </p:cNvPicPr>
          <p:nvPr/>
        </p:nvPicPr>
        <p:blipFill rotWithShape="1">
          <a:blip r:embed="rId2"/>
          <a:srcRect b="31431"/>
          <a:stretch/>
        </p:blipFill>
        <p:spPr>
          <a:xfrm>
            <a:off x="5147186" y="1562197"/>
            <a:ext cx="3625837" cy="4685749"/>
          </a:xfrm>
          <a:prstGeom prst="rect">
            <a:avLst/>
          </a:prstGeom>
        </p:spPr>
      </p:pic>
      <p:sp>
        <p:nvSpPr>
          <p:cNvPr id="2" name="ZoneTexte 1">
            <a:extLst>
              <a:ext uri="{FF2B5EF4-FFF2-40B4-BE49-F238E27FC236}">
                <a16:creationId xmlns:a16="http://schemas.microsoft.com/office/drawing/2014/main" id="{E183B7BC-D5EB-4BA8-B592-9928D3646082}"/>
              </a:ext>
            </a:extLst>
          </p:cNvPr>
          <p:cNvSpPr txBox="1"/>
          <p:nvPr/>
        </p:nvSpPr>
        <p:spPr>
          <a:xfrm>
            <a:off x="1981917" y="1000980"/>
            <a:ext cx="4870885" cy="461665"/>
          </a:xfrm>
          <a:prstGeom prst="rect">
            <a:avLst/>
          </a:prstGeom>
          <a:noFill/>
        </p:spPr>
        <p:txBody>
          <a:bodyPr wrap="none" rtlCol="0">
            <a:spAutoFit/>
          </a:bodyPr>
          <a:lstStyle/>
          <a:p>
            <a:r>
              <a:rPr lang="fr-FR" sz="2400" b="1" dirty="0">
                <a:solidFill>
                  <a:srgbClr val="FF0000"/>
                </a:solidFill>
              </a:rPr>
              <a:t>Mouvement à composante verticale</a:t>
            </a:r>
          </a:p>
        </p:txBody>
      </p:sp>
      <p:sp>
        <p:nvSpPr>
          <p:cNvPr id="10" name="ZoneTexte 9">
            <a:extLst>
              <a:ext uri="{FF2B5EF4-FFF2-40B4-BE49-F238E27FC236}">
                <a16:creationId xmlns:a16="http://schemas.microsoft.com/office/drawing/2014/main" id="{05AFEB96-4EAE-42E5-A312-594BC48677CD}"/>
              </a:ext>
            </a:extLst>
          </p:cNvPr>
          <p:cNvSpPr txBox="1"/>
          <p:nvPr/>
        </p:nvSpPr>
        <p:spPr>
          <a:xfrm>
            <a:off x="303093" y="1740310"/>
            <a:ext cx="4445448" cy="923330"/>
          </a:xfrm>
          <a:prstGeom prst="rect">
            <a:avLst/>
          </a:prstGeom>
          <a:noFill/>
        </p:spPr>
        <p:txBody>
          <a:bodyPr wrap="none" rtlCol="0">
            <a:spAutoFit/>
          </a:bodyPr>
          <a:lstStyle/>
          <a:p>
            <a:r>
              <a:rPr lang="fr-FR" b="1" dirty="0">
                <a:solidFill>
                  <a:srgbClr val="FF0000"/>
                </a:solidFill>
              </a:rPr>
              <a:t>Faille normale (normal </a:t>
            </a:r>
            <a:r>
              <a:rPr lang="fr-FR" b="1" dirty="0" err="1">
                <a:solidFill>
                  <a:srgbClr val="FF0000"/>
                </a:solidFill>
              </a:rPr>
              <a:t>fault</a:t>
            </a:r>
            <a:r>
              <a:rPr lang="fr-FR" b="1" dirty="0">
                <a:solidFill>
                  <a:srgbClr val="FF0000"/>
                </a:solidFill>
              </a:rPr>
              <a:t>): </a:t>
            </a:r>
          </a:p>
          <a:p>
            <a:r>
              <a:rPr lang="fr-FR" dirty="0"/>
              <a:t>le bloc supérieure (toit/</a:t>
            </a:r>
            <a:r>
              <a:rPr lang="fr-FR" dirty="0" err="1"/>
              <a:t>hangingwall</a:t>
            </a:r>
            <a:r>
              <a:rPr lang="fr-FR" dirty="0"/>
              <a:t>) descend</a:t>
            </a:r>
          </a:p>
          <a:p>
            <a:r>
              <a:rPr lang="fr-FR" dirty="0"/>
              <a:t>Par rapport au bloc inferieure (mur/</a:t>
            </a:r>
            <a:r>
              <a:rPr lang="fr-FR" dirty="0" err="1"/>
              <a:t>footwall</a:t>
            </a:r>
            <a:r>
              <a:rPr lang="fr-FR" dirty="0"/>
              <a:t>).</a:t>
            </a:r>
          </a:p>
        </p:txBody>
      </p:sp>
      <p:sp>
        <p:nvSpPr>
          <p:cNvPr id="13" name="ZoneTexte 12">
            <a:extLst>
              <a:ext uri="{FF2B5EF4-FFF2-40B4-BE49-F238E27FC236}">
                <a16:creationId xmlns:a16="http://schemas.microsoft.com/office/drawing/2014/main" id="{9B65E870-EBEE-4371-A3F7-116057C25724}"/>
              </a:ext>
            </a:extLst>
          </p:cNvPr>
          <p:cNvSpPr txBox="1"/>
          <p:nvPr/>
        </p:nvSpPr>
        <p:spPr>
          <a:xfrm>
            <a:off x="303093" y="4585283"/>
            <a:ext cx="4445448" cy="923330"/>
          </a:xfrm>
          <a:prstGeom prst="rect">
            <a:avLst/>
          </a:prstGeom>
          <a:noFill/>
        </p:spPr>
        <p:txBody>
          <a:bodyPr wrap="none" rtlCol="0">
            <a:spAutoFit/>
          </a:bodyPr>
          <a:lstStyle/>
          <a:p>
            <a:r>
              <a:rPr lang="fr-FR" b="1" dirty="0">
                <a:solidFill>
                  <a:srgbClr val="FF0000"/>
                </a:solidFill>
              </a:rPr>
              <a:t>Faille inverse (reverse </a:t>
            </a:r>
            <a:r>
              <a:rPr lang="fr-FR" b="1" dirty="0" err="1">
                <a:solidFill>
                  <a:srgbClr val="FF0000"/>
                </a:solidFill>
              </a:rPr>
              <a:t>fault</a:t>
            </a:r>
            <a:r>
              <a:rPr lang="fr-FR" b="1" dirty="0">
                <a:solidFill>
                  <a:srgbClr val="FF0000"/>
                </a:solidFill>
              </a:rPr>
              <a:t>)</a:t>
            </a:r>
          </a:p>
          <a:p>
            <a:r>
              <a:rPr lang="fr-FR" dirty="0"/>
              <a:t>le bloc supérieure (toit/</a:t>
            </a:r>
            <a:r>
              <a:rPr lang="fr-FR" dirty="0" err="1"/>
              <a:t>hangingwall</a:t>
            </a:r>
            <a:r>
              <a:rPr lang="fr-FR" dirty="0"/>
              <a:t>) monte</a:t>
            </a:r>
          </a:p>
          <a:p>
            <a:r>
              <a:rPr lang="fr-FR" dirty="0"/>
              <a:t>par rapport au bloc inferieure (mur/</a:t>
            </a:r>
            <a:r>
              <a:rPr lang="fr-FR" dirty="0" err="1"/>
              <a:t>footwall</a:t>
            </a:r>
            <a:r>
              <a:rPr lang="fr-FR" dirty="0"/>
              <a:t>).</a:t>
            </a:r>
          </a:p>
        </p:txBody>
      </p:sp>
    </p:spTree>
    <p:extLst>
      <p:ext uri="{BB962C8B-B14F-4D97-AF65-F5344CB8AC3E}">
        <p14:creationId xmlns:p14="http://schemas.microsoft.com/office/powerpoint/2010/main" val="331606573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65DE53B2-EFFA-492B-BA9C-F7527A7C7951}"/>
              </a:ext>
            </a:extLst>
          </p:cNvPr>
          <p:cNvSpPr txBox="1"/>
          <p:nvPr/>
        </p:nvSpPr>
        <p:spPr>
          <a:xfrm>
            <a:off x="330011" y="330537"/>
            <a:ext cx="623760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Les catégories de failles</a:t>
            </a:r>
          </a:p>
        </p:txBody>
      </p:sp>
      <p:pic>
        <p:nvPicPr>
          <p:cNvPr id="4" name="Animation TS - Différence entre faille normale et faille inverse">
            <a:hlinkClick r:id="" action="ppaction://media"/>
            <a:extLst>
              <a:ext uri="{FF2B5EF4-FFF2-40B4-BE49-F238E27FC236}">
                <a16:creationId xmlns:a16="http://schemas.microsoft.com/office/drawing/2014/main" id="{25FF1A4B-F9C5-4451-AF6D-3059FAC796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0375" y="1529029"/>
            <a:ext cx="8464281" cy="4761158"/>
          </a:xfrm>
          <a:prstGeom prst="rect">
            <a:avLst/>
          </a:prstGeom>
        </p:spPr>
      </p:pic>
      <p:sp>
        <p:nvSpPr>
          <p:cNvPr id="9" name="ZoneTexte 8">
            <a:extLst>
              <a:ext uri="{FF2B5EF4-FFF2-40B4-BE49-F238E27FC236}">
                <a16:creationId xmlns:a16="http://schemas.microsoft.com/office/drawing/2014/main" id="{C1EB540F-9AD2-4054-8183-F670AEEB3CE3}"/>
              </a:ext>
            </a:extLst>
          </p:cNvPr>
          <p:cNvSpPr txBox="1"/>
          <p:nvPr/>
        </p:nvSpPr>
        <p:spPr>
          <a:xfrm>
            <a:off x="1981917" y="1000980"/>
            <a:ext cx="4870885" cy="461665"/>
          </a:xfrm>
          <a:prstGeom prst="rect">
            <a:avLst/>
          </a:prstGeom>
          <a:noFill/>
        </p:spPr>
        <p:txBody>
          <a:bodyPr wrap="none" rtlCol="0">
            <a:spAutoFit/>
          </a:bodyPr>
          <a:lstStyle/>
          <a:p>
            <a:r>
              <a:rPr lang="fr-FR" sz="2400" b="1" dirty="0">
                <a:solidFill>
                  <a:srgbClr val="FF0000"/>
                </a:solidFill>
              </a:rPr>
              <a:t>Mouvement à composante verticale</a:t>
            </a:r>
          </a:p>
        </p:txBody>
      </p:sp>
      <p:sp>
        <p:nvSpPr>
          <p:cNvPr id="6" name="ZoneTexte 5">
            <a:extLst>
              <a:ext uri="{FF2B5EF4-FFF2-40B4-BE49-F238E27FC236}">
                <a16:creationId xmlns:a16="http://schemas.microsoft.com/office/drawing/2014/main" id="{79345492-D7CD-444C-8288-D5763278E3EC}"/>
              </a:ext>
            </a:extLst>
          </p:cNvPr>
          <p:cNvSpPr txBox="1"/>
          <p:nvPr/>
        </p:nvSpPr>
        <p:spPr>
          <a:xfrm>
            <a:off x="7342870" y="6488668"/>
            <a:ext cx="1720664" cy="369332"/>
          </a:xfrm>
          <a:prstGeom prst="rect">
            <a:avLst/>
          </a:prstGeom>
          <a:noFill/>
        </p:spPr>
        <p:txBody>
          <a:bodyPr wrap="none" rtlCol="0">
            <a:spAutoFit/>
          </a:bodyPr>
          <a:lstStyle/>
          <a:p>
            <a:r>
              <a:rPr lang="fr-FR" dirty="0"/>
              <a:t>Source: </a:t>
            </a:r>
            <a:r>
              <a:rPr lang="fr-FR" dirty="0" err="1"/>
              <a:t>youtube</a:t>
            </a:r>
            <a:endParaRPr lang="fr-FR" dirty="0"/>
          </a:p>
        </p:txBody>
      </p:sp>
    </p:spTree>
    <p:extLst>
      <p:ext uri="{BB962C8B-B14F-4D97-AF65-F5344CB8AC3E}">
        <p14:creationId xmlns:p14="http://schemas.microsoft.com/office/powerpoint/2010/main" val="71200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ZoneTexte 11">
            <a:extLst>
              <a:ext uri="{FF2B5EF4-FFF2-40B4-BE49-F238E27FC236}">
                <a16:creationId xmlns:a16="http://schemas.microsoft.com/office/drawing/2014/main" id="{65DE53B2-EFFA-492B-BA9C-F7527A7C7951}"/>
              </a:ext>
            </a:extLst>
          </p:cNvPr>
          <p:cNvSpPr txBox="1"/>
          <p:nvPr/>
        </p:nvSpPr>
        <p:spPr>
          <a:xfrm>
            <a:off x="330011" y="330537"/>
            <a:ext cx="623760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Les catégories de failles</a:t>
            </a:r>
          </a:p>
        </p:txBody>
      </p:sp>
      <p:sp>
        <p:nvSpPr>
          <p:cNvPr id="11" name="ZoneTexte 10">
            <a:extLst>
              <a:ext uri="{FF2B5EF4-FFF2-40B4-BE49-F238E27FC236}">
                <a16:creationId xmlns:a16="http://schemas.microsoft.com/office/drawing/2014/main" id="{DBB6390B-9F93-4169-AB74-6DBA1621FA00}"/>
              </a:ext>
            </a:extLst>
          </p:cNvPr>
          <p:cNvSpPr txBox="1"/>
          <p:nvPr/>
        </p:nvSpPr>
        <p:spPr>
          <a:xfrm>
            <a:off x="1981917" y="1000980"/>
            <a:ext cx="5132111" cy="461665"/>
          </a:xfrm>
          <a:prstGeom prst="rect">
            <a:avLst/>
          </a:prstGeom>
          <a:noFill/>
        </p:spPr>
        <p:txBody>
          <a:bodyPr wrap="none" rtlCol="0">
            <a:spAutoFit/>
          </a:bodyPr>
          <a:lstStyle/>
          <a:p>
            <a:r>
              <a:rPr lang="fr-FR" sz="2400" b="1" dirty="0">
                <a:solidFill>
                  <a:srgbClr val="FF0000"/>
                </a:solidFill>
              </a:rPr>
              <a:t>Mouvement à composante horizontale</a:t>
            </a:r>
          </a:p>
        </p:txBody>
      </p:sp>
      <p:pic>
        <p:nvPicPr>
          <p:cNvPr id="13" name="Image 12">
            <a:extLst>
              <a:ext uri="{FF2B5EF4-FFF2-40B4-BE49-F238E27FC236}">
                <a16:creationId xmlns:a16="http://schemas.microsoft.com/office/drawing/2014/main" id="{F5A481AE-C3A5-4449-9088-AF645426713B}"/>
              </a:ext>
            </a:extLst>
          </p:cNvPr>
          <p:cNvPicPr>
            <a:picLocks noChangeAspect="1"/>
          </p:cNvPicPr>
          <p:nvPr/>
        </p:nvPicPr>
        <p:blipFill rotWithShape="1">
          <a:blip r:embed="rId2"/>
          <a:srcRect l="-1738" t="69649" r="1738" b="-433"/>
          <a:stretch/>
        </p:blipFill>
        <p:spPr>
          <a:xfrm>
            <a:off x="4572000" y="2664546"/>
            <a:ext cx="4279067" cy="2482642"/>
          </a:xfrm>
          <a:prstGeom prst="rect">
            <a:avLst/>
          </a:prstGeom>
        </p:spPr>
      </p:pic>
      <p:sp>
        <p:nvSpPr>
          <p:cNvPr id="14" name="ZoneTexte 13">
            <a:extLst>
              <a:ext uri="{FF2B5EF4-FFF2-40B4-BE49-F238E27FC236}">
                <a16:creationId xmlns:a16="http://schemas.microsoft.com/office/drawing/2014/main" id="{5E894BFD-49D3-4FAF-BE18-52882E42B517}"/>
              </a:ext>
            </a:extLst>
          </p:cNvPr>
          <p:cNvSpPr txBox="1"/>
          <p:nvPr/>
        </p:nvSpPr>
        <p:spPr>
          <a:xfrm>
            <a:off x="0" y="3259394"/>
            <a:ext cx="4439229" cy="923330"/>
          </a:xfrm>
          <a:prstGeom prst="rect">
            <a:avLst/>
          </a:prstGeom>
          <a:noFill/>
        </p:spPr>
        <p:txBody>
          <a:bodyPr wrap="none" rtlCol="0">
            <a:spAutoFit/>
          </a:bodyPr>
          <a:lstStyle/>
          <a:p>
            <a:r>
              <a:rPr lang="fr-FR" b="1" dirty="0">
                <a:solidFill>
                  <a:srgbClr val="FF0000"/>
                </a:solidFill>
              </a:rPr>
              <a:t>Faille </a:t>
            </a:r>
            <a:r>
              <a:rPr lang="fr-FR" b="1" dirty="0" err="1">
                <a:solidFill>
                  <a:srgbClr val="FF0000"/>
                </a:solidFill>
              </a:rPr>
              <a:t>décrochante</a:t>
            </a:r>
            <a:r>
              <a:rPr lang="fr-FR" b="1" dirty="0">
                <a:solidFill>
                  <a:srgbClr val="FF0000"/>
                </a:solidFill>
              </a:rPr>
              <a:t> (strike-slip </a:t>
            </a:r>
            <a:r>
              <a:rPr lang="fr-FR" b="1" dirty="0" err="1">
                <a:solidFill>
                  <a:srgbClr val="FF0000"/>
                </a:solidFill>
              </a:rPr>
              <a:t>fault</a:t>
            </a:r>
            <a:r>
              <a:rPr lang="fr-FR" b="1" dirty="0">
                <a:solidFill>
                  <a:srgbClr val="FF0000"/>
                </a:solidFill>
              </a:rPr>
              <a:t>): </a:t>
            </a:r>
          </a:p>
          <a:p>
            <a:r>
              <a:rPr lang="fr-FR" dirty="0"/>
              <a:t>Les deux blocs se déplacent horizontalement </a:t>
            </a:r>
          </a:p>
          <a:p>
            <a:r>
              <a:rPr lang="fr-FR" dirty="0"/>
              <a:t>l’un par rapport à l’autre</a:t>
            </a:r>
          </a:p>
        </p:txBody>
      </p:sp>
    </p:spTree>
    <p:extLst>
      <p:ext uri="{BB962C8B-B14F-4D97-AF65-F5344CB8AC3E}">
        <p14:creationId xmlns:p14="http://schemas.microsoft.com/office/powerpoint/2010/main" val="286069541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8420895"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chemeClr val="bg1">
                    <a:lumMod val="85000"/>
                  </a:schemeClr>
                </a:solidFill>
                <a:latin typeface="Arial" panose="020B0604020202020204" pitchFamily="34" charset="0"/>
                <a:cs typeface="Arial" panose="020B0604020202020204" pitchFamily="34" charset="0"/>
              </a:rPr>
              <a:t>	I- La notion faille: rappel du début de cours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II-Localisation des failles</a:t>
            </a:r>
          </a:p>
          <a:p>
            <a:endParaRPr lang="fr-FR" sz="2000" dirty="0">
              <a:solidFill>
                <a:schemeClr val="bg1">
                  <a:lumMod val="85000"/>
                </a:schemeClr>
              </a:solidFill>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III- Anatomie d’une faille</a:t>
            </a:r>
          </a:p>
          <a:p>
            <a:endParaRPr lang="fr-FR" sz="2000" dirty="0">
              <a:solidFill>
                <a:schemeClr val="bg1">
                  <a:lumMod val="85000"/>
                </a:schemeClr>
              </a:solidFill>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IV- Les roches de faille: les </a:t>
            </a:r>
            <a:r>
              <a:rPr lang="fr-FR" sz="2000" dirty="0" err="1">
                <a:solidFill>
                  <a:schemeClr val="bg1">
                    <a:lumMod val="85000"/>
                  </a:schemeClr>
                </a:solidFill>
                <a:latin typeface="Arial" panose="020B0604020202020204" pitchFamily="34" charset="0"/>
                <a:cs typeface="Arial" panose="020B0604020202020204" pitchFamily="34" charset="0"/>
              </a:rPr>
              <a:t>tectonites</a:t>
            </a:r>
            <a:endParaRPr lang="fr-FR" sz="2000" dirty="0">
              <a:solidFill>
                <a:schemeClr val="bg1">
                  <a:lumMod val="85000"/>
                </a:schemeClr>
              </a:solidFill>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a:t>
            </a:r>
          </a:p>
          <a:p>
            <a:r>
              <a:rPr lang="fr-FR" sz="2000" dirty="0">
                <a:solidFill>
                  <a:schemeClr val="bg1">
                    <a:lumMod val="85000"/>
                  </a:schemeClr>
                </a:solidFill>
                <a:latin typeface="Arial" panose="020B0604020202020204" pitchFamily="34" charset="0"/>
                <a:cs typeface="Arial" panose="020B0604020202020204" pitchFamily="34" charset="0"/>
              </a:rPr>
              <a:t>	V- La notion de rejet</a:t>
            </a:r>
          </a:p>
          <a:p>
            <a:endParaRPr lang="fr-FR" sz="2000" dirty="0">
              <a:solidFill>
                <a:schemeClr val="bg1">
                  <a:lumMod val="85000"/>
                </a:schemeClr>
              </a:solidFill>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VII- Marqueurs de mouvements: stratigraphique et </a:t>
            </a:r>
            <a:r>
              <a:rPr lang="fr-FR" sz="2000" b="1" dirty="0" err="1">
                <a:solidFill>
                  <a:srgbClr val="FF0000"/>
                </a:solidFill>
                <a:latin typeface="Arial" panose="020B0604020202020204" pitchFamily="34" charset="0"/>
                <a:cs typeface="Arial" panose="020B0604020202020204" pitchFamily="34" charset="0"/>
              </a:rPr>
              <a:t>tectoglyphes</a:t>
            </a:r>
            <a:endParaRPr lang="fr-FR" sz="2000" b="1" dirty="0">
              <a:solidFill>
                <a:srgbClr val="FF0000"/>
              </a:solidFill>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16983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1852875" y="976868"/>
            <a:ext cx="4864024" cy="523220"/>
          </a:xfrm>
          <a:prstGeom prst="rect">
            <a:avLst/>
          </a:prstGeom>
          <a:noFill/>
        </p:spPr>
        <p:txBody>
          <a:bodyPr wrap="none" rtlCol="0">
            <a:spAutoFit/>
          </a:bodyPr>
          <a:lstStyle/>
          <a:p>
            <a:r>
              <a:rPr lang="fr-FR" sz="2800" b="1" dirty="0">
                <a:solidFill>
                  <a:srgbClr val="FF0000"/>
                </a:solidFill>
              </a:rPr>
              <a:t>Les marqueurs stratigraphiques</a:t>
            </a:r>
          </a:p>
        </p:txBody>
      </p:sp>
      <p:sp>
        <p:nvSpPr>
          <p:cNvPr id="2" name="ZoneTexte 1">
            <a:extLst>
              <a:ext uri="{FF2B5EF4-FFF2-40B4-BE49-F238E27FC236}">
                <a16:creationId xmlns:a16="http://schemas.microsoft.com/office/drawing/2014/main" id="{F317A9C2-A634-4182-AB89-29BE9481F411}"/>
              </a:ext>
            </a:extLst>
          </p:cNvPr>
          <p:cNvSpPr txBox="1"/>
          <p:nvPr/>
        </p:nvSpPr>
        <p:spPr>
          <a:xfrm>
            <a:off x="2610646" y="1458798"/>
            <a:ext cx="3348481" cy="523220"/>
          </a:xfrm>
          <a:prstGeom prst="rect">
            <a:avLst/>
          </a:prstGeom>
          <a:noFill/>
        </p:spPr>
        <p:txBody>
          <a:bodyPr wrap="none" rtlCol="0">
            <a:spAutoFit/>
          </a:bodyPr>
          <a:lstStyle/>
          <a:p>
            <a:r>
              <a:rPr lang="fr-FR" sz="2800" b="1" dirty="0"/>
              <a:t>Les crochons de faille</a:t>
            </a:r>
          </a:p>
        </p:txBody>
      </p:sp>
      <p:pic>
        <p:nvPicPr>
          <p:cNvPr id="6" name="Image 5">
            <a:extLst>
              <a:ext uri="{FF2B5EF4-FFF2-40B4-BE49-F238E27FC236}">
                <a16:creationId xmlns:a16="http://schemas.microsoft.com/office/drawing/2014/main" id="{EBEC7F1D-0BFB-40AC-B8C0-A7FA2121DF88}"/>
              </a:ext>
            </a:extLst>
          </p:cNvPr>
          <p:cNvPicPr>
            <a:picLocks noChangeAspect="1"/>
          </p:cNvPicPr>
          <p:nvPr/>
        </p:nvPicPr>
        <p:blipFill>
          <a:blip r:embed="rId2"/>
          <a:stretch>
            <a:fillRect/>
          </a:stretch>
        </p:blipFill>
        <p:spPr>
          <a:xfrm>
            <a:off x="-14748" y="2034419"/>
            <a:ext cx="4312216" cy="4234444"/>
          </a:xfrm>
          <a:prstGeom prst="rect">
            <a:avLst/>
          </a:prstGeom>
        </p:spPr>
      </p:pic>
      <p:sp>
        <p:nvSpPr>
          <p:cNvPr id="7" name="ZoneTexte 6">
            <a:extLst>
              <a:ext uri="{FF2B5EF4-FFF2-40B4-BE49-F238E27FC236}">
                <a16:creationId xmlns:a16="http://schemas.microsoft.com/office/drawing/2014/main" id="{AC74666F-1D3E-4D1F-892B-A9BBEBBF85AC}"/>
              </a:ext>
            </a:extLst>
          </p:cNvPr>
          <p:cNvSpPr txBox="1"/>
          <p:nvPr/>
        </p:nvSpPr>
        <p:spPr>
          <a:xfrm>
            <a:off x="254869" y="6268863"/>
            <a:ext cx="3400226" cy="461665"/>
          </a:xfrm>
          <a:prstGeom prst="rect">
            <a:avLst/>
          </a:prstGeom>
          <a:noFill/>
        </p:spPr>
        <p:txBody>
          <a:bodyPr wrap="none" rtlCol="0">
            <a:spAutoFit/>
          </a:bodyPr>
          <a:lstStyle/>
          <a:p>
            <a:r>
              <a:rPr lang="fr-FR" sz="1200" dirty="0" err="1"/>
              <a:t>Mattauer</a:t>
            </a:r>
            <a:r>
              <a:rPr lang="fr-FR" sz="1200" dirty="0"/>
              <a:t>, M. Les déformations de l’écorce terrestre</a:t>
            </a:r>
          </a:p>
          <a:p>
            <a:r>
              <a:rPr lang="fr-FR" sz="1200" dirty="0" err="1"/>
              <a:t>Eds</a:t>
            </a:r>
            <a:r>
              <a:rPr lang="fr-FR" sz="1200" dirty="0"/>
              <a:t> Herman</a:t>
            </a:r>
          </a:p>
        </p:txBody>
      </p:sp>
      <p:sp>
        <p:nvSpPr>
          <p:cNvPr id="3" name="ZoneTexte 2">
            <a:extLst>
              <a:ext uri="{FF2B5EF4-FFF2-40B4-BE49-F238E27FC236}">
                <a16:creationId xmlns:a16="http://schemas.microsoft.com/office/drawing/2014/main" id="{CADE301F-3F9F-4A94-AAB9-EB78612E0DF3}"/>
              </a:ext>
            </a:extLst>
          </p:cNvPr>
          <p:cNvSpPr txBox="1"/>
          <p:nvPr/>
        </p:nvSpPr>
        <p:spPr>
          <a:xfrm>
            <a:off x="3911093" y="3128293"/>
            <a:ext cx="5232907" cy="1569660"/>
          </a:xfrm>
          <a:prstGeom prst="rect">
            <a:avLst/>
          </a:prstGeom>
          <a:noFill/>
        </p:spPr>
        <p:txBody>
          <a:bodyPr wrap="none" rtlCol="0">
            <a:spAutoFit/>
          </a:bodyPr>
          <a:lstStyle/>
          <a:p>
            <a:r>
              <a:rPr lang="fr-FR" sz="2400" dirty="0"/>
              <a:t>Un crochons est une flexion des couches</a:t>
            </a:r>
          </a:p>
          <a:p>
            <a:r>
              <a:rPr lang="fr-FR" sz="2400" dirty="0"/>
              <a:t>au voisinage proche de la faille.</a:t>
            </a:r>
          </a:p>
          <a:p>
            <a:r>
              <a:rPr lang="fr-FR" sz="2400" dirty="0"/>
              <a:t>Les couches sont « rebroussées » par le</a:t>
            </a:r>
          </a:p>
          <a:p>
            <a:r>
              <a:rPr lang="fr-FR" sz="2400" dirty="0"/>
              <a:t>mouvement sur la faille</a:t>
            </a:r>
          </a:p>
        </p:txBody>
      </p:sp>
    </p:spTree>
    <p:extLst>
      <p:ext uri="{BB962C8B-B14F-4D97-AF65-F5344CB8AC3E}">
        <p14:creationId xmlns:p14="http://schemas.microsoft.com/office/powerpoint/2010/main" val="8748981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2139988" y="976868"/>
            <a:ext cx="4864024" cy="523220"/>
          </a:xfrm>
          <a:prstGeom prst="rect">
            <a:avLst/>
          </a:prstGeom>
          <a:noFill/>
        </p:spPr>
        <p:txBody>
          <a:bodyPr wrap="none" rtlCol="0">
            <a:spAutoFit/>
          </a:bodyPr>
          <a:lstStyle/>
          <a:p>
            <a:r>
              <a:rPr lang="fr-FR" sz="2800" b="1" dirty="0">
                <a:solidFill>
                  <a:srgbClr val="FF0000"/>
                </a:solidFill>
              </a:rPr>
              <a:t>Les marqueurs stratigraphiques</a:t>
            </a:r>
          </a:p>
        </p:txBody>
      </p:sp>
      <p:sp>
        <p:nvSpPr>
          <p:cNvPr id="2" name="ZoneTexte 1">
            <a:extLst>
              <a:ext uri="{FF2B5EF4-FFF2-40B4-BE49-F238E27FC236}">
                <a16:creationId xmlns:a16="http://schemas.microsoft.com/office/drawing/2014/main" id="{F317A9C2-A634-4182-AB89-29BE9481F411}"/>
              </a:ext>
            </a:extLst>
          </p:cNvPr>
          <p:cNvSpPr txBox="1"/>
          <p:nvPr/>
        </p:nvSpPr>
        <p:spPr>
          <a:xfrm>
            <a:off x="2897759" y="1458798"/>
            <a:ext cx="3348481" cy="523220"/>
          </a:xfrm>
          <a:prstGeom prst="rect">
            <a:avLst/>
          </a:prstGeom>
          <a:noFill/>
        </p:spPr>
        <p:txBody>
          <a:bodyPr wrap="none" rtlCol="0">
            <a:spAutoFit/>
          </a:bodyPr>
          <a:lstStyle/>
          <a:p>
            <a:r>
              <a:rPr lang="fr-FR" sz="2800" b="1" dirty="0"/>
              <a:t>Les crochons de faille</a:t>
            </a:r>
          </a:p>
        </p:txBody>
      </p:sp>
      <p:pic>
        <p:nvPicPr>
          <p:cNvPr id="6" name="Image 5">
            <a:extLst>
              <a:ext uri="{FF2B5EF4-FFF2-40B4-BE49-F238E27FC236}">
                <a16:creationId xmlns:a16="http://schemas.microsoft.com/office/drawing/2014/main" id="{EBEC7F1D-0BFB-40AC-B8C0-A7FA2121DF88}"/>
              </a:ext>
            </a:extLst>
          </p:cNvPr>
          <p:cNvPicPr>
            <a:picLocks noChangeAspect="1"/>
          </p:cNvPicPr>
          <p:nvPr/>
        </p:nvPicPr>
        <p:blipFill>
          <a:blip r:embed="rId2"/>
          <a:stretch>
            <a:fillRect/>
          </a:stretch>
        </p:blipFill>
        <p:spPr>
          <a:xfrm>
            <a:off x="0" y="2034419"/>
            <a:ext cx="4312216" cy="4234444"/>
          </a:xfrm>
          <a:prstGeom prst="rect">
            <a:avLst/>
          </a:prstGeom>
        </p:spPr>
      </p:pic>
      <p:sp>
        <p:nvSpPr>
          <p:cNvPr id="7" name="ZoneTexte 6">
            <a:extLst>
              <a:ext uri="{FF2B5EF4-FFF2-40B4-BE49-F238E27FC236}">
                <a16:creationId xmlns:a16="http://schemas.microsoft.com/office/drawing/2014/main" id="{AC74666F-1D3E-4D1F-892B-A9BBEBBF85AC}"/>
              </a:ext>
            </a:extLst>
          </p:cNvPr>
          <p:cNvSpPr txBox="1"/>
          <p:nvPr/>
        </p:nvSpPr>
        <p:spPr>
          <a:xfrm>
            <a:off x="254869" y="6268863"/>
            <a:ext cx="3400226" cy="461665"/>
          </a:xfrm>
          <a:prstGeom prst="rect">
            <a:avLst/>
          </a:prstGeom>
          <a:noFill/>
        </p:spPr>
        <p:txBody>
          <a:bodyPr wrap="none" rtlCol="0">
            <a:spAutoFit/>
          </a:bodyPr>
          <a:lstStyle/>
          <a:p>
            <a:r>
              <a:rPr lang="fr-FR" sz="1200" dirty="0" err="1"/>
              <a:t>Mattauer</a:t>
            </a:r>
            <a:r>
              <a:rPr lang="fr-FR" sz="1200" dirty="0"/>
              <a:t>, M. Les déformations de l’écorce terrestre</a:t>
            </a:r>
          </a:p>
          <a:p>
            <a:r>
              <a:rPr lang="fr-FR" sz="1200" dirty="0" err="1"/>
              <a:t>Eds</a:t>
            </a:r>
            <a:r>
              <a:rPr lang="fr-FR" sz="1200" dirty="0"/>
              <a:t> Herman</a:t>
            </a:r>
          </a:p>
        </p:txBody>
      </p:sp>
      <p:pic>
        <p:nvPicPr>
          <p:cNvPr id="1030" name="Picture 6" descr="ROCHES : Terres Noires">
            <a:extLst>
              <a:ext uri="{FF2B5EF4-FFF2-40B4-BE49-F238E27FC236}">
                <a16:creationId xmlns:a16="http://schemas.microsoft.com/office/drawing/2014/main" id="{F6332ED9-FE48-4AF9-8663-695A59692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863" y="2557639"/>
            <a:ext cx="4876800" cy="323850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5FFF3F05-AFF2-4AB5-A6FD-7D0EA6710550}"/>
              </a:ext>
            </a:extLst>
          </p:cNvPr>
          <p:cNvSpPr txBox="1"/>
          <p:nvPr/>
        </p:nvSpPr>
        <p:spPr>
          <a:xfrm>
            <a:off x="4127863" y="5804312"/>
            <a:ext cx="1776064" cy="276999"/>
          </a:xfrm>
          <a:prstGeom prst="rect">
            <a:avLst/>
          </a:prstGeom>
          <a:noFill/>
        </p:spPr>
        <p:txBody>
          <a:bodyPr wrap="none" rtlCol="0">
            <a:spAutoFit/>
          </a:bodyPr>
          <a:lstStyle/>
          <a:p>
            <a:r>
              <a:rPr lang="fr-FR" sz="1200" dirty="0"/>
              <a:t>http://www.geol-alp.com</a:t>
            </a:r>
          </a:p>
        </p:txBody>
      </p:sp>
      <p:sp>
        <p:nvSpPr>
          <p:cNvPr id="10" name="Rectangle 9">
            <a:extLst>
              <a:ext uri="{FF2B5EF4-FFF2-40B4-BE49-F238E27FC236}">
                <a16:creationId xmlns:a16="http://schemas.microsoft.com/office/drawing/2014/main" id="{376340F4-2A60-4153-9881-A9C5B91D7F14}"/>
              </a:ext>
            </a:extLst>
          </p:cNvPr>
          <p:cNvSpPr/>
          <p:nvPr/>
        </p:nvSpPr>
        <p:spPr>
          <a:xfrm>
            <a:off x="117987" y="1982018"/>
            <a:ext cx="3908323" cy="1963176"/>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2455B9E-0CA8-46CA-9CEA-3B51D6409F57}"/>
              </a:ext>
            </a:extLst>
          </p:cNvPr>
          <p:cNvSpPr/>
          <p:nvPr/>
        </p:nvSpPr>
        <p:spPr>
          <a:xfrm>
            <a:off x="139337" y="3945194"/>
            <a:ext cx="3814354" cy="237607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18745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8596555-5A2E-4E71-9E3C-59105D35CDB3}"/>
              </a:ext>
            </a:extLst>
          </p:cNvPr>
          <p:cNvPicPr>
            <a:picLocks noChangeAspect="1"/>
          </p:cNvPicPr>
          <p:nvPr/>
        </p:nvPicPr>
        <p:blipFill>
          <a:blip r:embed="rId2"/>
          <a:stretch>
            <a:fillRect/>
          </a:stretch>
        </p:blipFill>
        <p:spPr>
          <a:xfrm>
            <a:off x="5485479" y="3244645"/>
            <a:ext cx="3630144" cy="2913267"/>
          </a:xfrm>
          <a:prstGeom prst="rect">
            <a:avLst/>
          </a:prstGeom>
        </p:spPr>
      </p:pic>
      <p:sp>
        <p:nvSpPr>
          <p:cNvPr id="10" name="ZoneTexte 9">
            <a:extLst>
              <a:ext uri="{FF2B5EF4-FFF2-40B4-BE49-F238E27FC236}">
                <a16:creationId xmlns:a16="http://schemas.microsoft.com/office/drawing/2014/main" id="{721C8873-4577-4A35-B634-2332B1AAA8B1}"/>
              </a:ext>
            </a:extLst>
          </p:cNvPr>
          <p:cNvSpPr txBox="1"/>
          <p:nvPr/>
        </p:nvSpPr>
        <p:spPr>
          <a:xfrm>
            <a:off x="5429457" y="6157912"/>
            <a:ext cx="3714543" cy="369332"/>
          </a:xfrm>
          <a:prstGeom prst="rect">
            <a:avLst/>
          </a:prstGeom>
          <a:noFill/>
        </p:spPr>
        <p:txBody>
          <a:bodyPr wrap="none" rtlCol="0">
            <a:spAutoFit/>
          </a:bodyPr>
          <a:lstStyle/>
          <a:p>
            <a:r>
              <a:rPr lang="fr-FR" dirty="0"/>
              <a:t>Source: https://www.alamyimages.fr/</a:t>
            </a:r>
          </a:p>
        </p:txBody>
      </p:sp>
      <p:pic>
        <p:nvPicPr>
          <p:cNvPr id="1026" name="Picture 2" descr="Illustration 1 A Chemenda">
            <a:extLst>
              <a:ext uri="{FF2B5EF4-FFF2-40B4-BE49-F238E27FC236}">
                <a16:creationId xmlns:a16="http://schemas.microsoft.com/office/drawing/2014/main" id="{EC68C6BE-75BB-434C-B57A-EAF44D8F56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097" y="3244645"/>
            <a:ext cx="4424516" cy="2831690"/>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0CB618E9-19AF-4CC2-9A9D-BDADF51B4ABA}"/>
              </a:ext>
            </a:extLst>
          </p:cNvPr>
          <p:cNvSpPr txBox="1"/>
          <p:nvPr/>
        </p:nvSpPr>
        <p:spPr>
          <a:xfrm>
            <a:off x="258097" y="6157912"/>
            <a:ext cx="3040576" cy="369332"/>
          </a:xfrm>
          <a:prstGeom prst="rect">
            <a:avLst/>
          </a:prstGeom>
          <a:noFill/>
        </p:spPr>
        <p:txBody>
          <a:bodyPr wrap="none" rtlCol="0">
            <a:spAutoFit/>
          </a:bodyPr>
          <a:lstStyle/>
          <a:p>
            <a:r>
              <a:rPr lang="fr-FR" dirty="0"/>
              <a:t>http://web.univ-cotedazur.fr//</a:t>
            </a:r>
          </a:p>
        </p:txBody>
      </p:sp>
      <p:sp>
        <p:nvSpPr>
          <p:cNvPr id="11" name="ZoneTexte 10">
            <a:extLst>
              <a:ext uri="{FF2B5EF4-FFF2-40B4-BE49-F238E27FC236}">
                <a16:creationId xmlns:a16="http://schemas.microsoft.com/office/drawing/2014/main" id="{495233F8-3501-42C1-9632-C60D838A2206}"/>
              </a:ext>
            </a:extLst>
          </p:cNvPr>
          <p:cNvSpPr txBox="1"/>
          <p:nvPr/>
        </p:nvSpPr>
        <p:spPr>
          <a:xfrm>
            <a:off x="544974" y="1203689"/>
            <a:ext cx="8509689" cy="2123658"/>
          </a:xfrm>
          <a:prstGeom prst="rect">
            <a:avLst/>
          </a:prstGeom>
          <a:noFill/>
        </p:spPr>
        <p:txBody>
          <a:bodyPr wrap="square" rtlCol="0">
            <a:spAutoFit/>
          </a:bodyPr>
          <a:lstStyle/>
          <a:p>
            <a:pPr algn="ctr"/>
            <a:r>
              <a:rPr lang="fr-FR" sz="2400" b="1" dirty="0">
                <a:solidFill>
                  <a:srgbClr val="FF0000"/>
                </a:solidFill>
              </a:rPr>
              <a:t>Implications en ingénierie </a:t>
            </a:r>
          </a:p>
          <a:p>
            <a:endParaRPr lang="fr-FR" b="1" u="sng" dirty="0"/>
          </a:p>
          <a:p>
            <a:pPr marL="285750" indent="-285750">
              <a:buFont typeface="Arial" panose="020B0604020202020204" pitchFamily="34" charset="0"/>
              <a:buChar char="•"/>
            </a:pPr>
            <a:r>
              <a:rPr lang="fr-FR" dirty="0"/>
              <a:t>Le degré de fracturation d’un massif rocheux, l’orientation préférentielles des fractures sont des facteurs majeurs qui contrôlent la stabilité d’un massif.</a:t>
            </a:r>
          </a:p>
          <a:p>
            <a:pPr marL="285750" indent="-285750">
              <a:buFont typeface="Arial" panose="020B0604020202020204" pitchFamily="34" charset="0"/>
              <a:buChar char="•"/>
            </a:pPr>
            <a:r>
              <a:rPr lang="fr-FR" dirty="0"/>
              <a:t>les roches fracturées sont poreuses et donc aussi de bons réservoirs pour les ressources naturelles</a:t>
            </a:r>
          </a:p>
          <a:p>
            <a:r>
              <a:rPr lang="fr-FR" dirty="0"/>
              <a:t> </a:t>
            </a:r>
          </a:p>
        </p:txBody>
      </p:sp>
      <p:sp>
        <p:nvSpPr>
          <p:cNvPr id="2" name="ZoneTexte 1">
            <a:extLst>
              <a:ext uri="{FF2B5EF4-FFF2-40B4-BE49-F238E27FC236}">
                <a16:creationId xmlns:a16="http://schemas.microsoft.com/office/drawing/2014/main" id="{A82FB822-BAA3-092B-7C6C-EE01751D0D15}"/>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134437815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pic>
        <p:nvPicPr>
          <p:cNvPr id="6" name="Image 5">
            <a:extLst>
              <a:ext uri="{FF2B5EF4-FFF2-40B4-BE49-F238E27FC236}">
                <a16:creationId xmlns:a16="http://schemas.microsoft.com/office/drawing/2014/main" id="{EBEC7F1D-0BFB-40AC-B8C0-A7FA2121DF88}"/>
              </a:ext>
            </a:extLst>
          </p:cNvPr>
          <p:cNvPicPr>
            <a:picLocks noChangeAspect="1"/>
          </p:cNvPicPr>
          <p:nvPr/>
        </p:nvPicPr>
        <p:blipFill>
          <a:blip r:embed="rId2"/>
          <a:stretch>
            <a:fillRect/>
          </a:stretch>
        </p:blipFill>
        <p:spPr>
          <a:xfrm>
            <a:off x="0" y="2034419"/>
            <a:ext cx="4312216" cy="4234444"/>
          </a:xfrm>
          <a:prstGeom prst="rect">
            <a:avLst/>
          </a:prstGeom>
        </p:spPr>
      </p:pic>
      <p:sp>
        <p:nvSpPr>
          <p:cNvPr id="7" name="ZoneTexte 6">
            <a:extLst>
              <a:ext uri="{FF2B5EF4-FFF2-40B4-BE49-F238E27FC236}">
                <a16:creationId xmlns:a16="http://schemas.microsoft.com/office/drawing/2014/main" id="{AC74666F-1D3E-4D1F-892B-A9BBEBBF85AC}"/>
              </a:ext>
            </a:extLst>
          </p:cNvPr>
          <p:cNvSpPr txBox="1"/>
          <p:nvPr/>
        </p:nvSpPr>
        <p:spPr>
          <a:xfrm>
            <a:off x="142779" y="6273217"/>
            <a:ext cx="3400226" cy="461665"/>
          </a:xfrm>
          <a:prstGeom prst="rect">
            <a:avLst/>
          </a:prstGeom>
          <a:noFill/>
        </p:spPr>
        <p:txBody>
          <a:bodyPr wrap="none" rtlCol="0">
            <a:spAutoFit/>
          </a:bodyPr>
          <a:lstStyle/>
          <a:p>
            <a:r>
              <a:rPr lang="fr-FR" sz="1200" dirty="0" err="1"/>
              <a:t>Mattauer</a:t>
            </a:r>
            <a:r>
              <a:rPr lang="fr-FR" sz="1200" dirty="0"/>
              <a:t>, M. Les déformations de l’écorce terrestre</a:t>
            </a:r>
          </a:p>
          <a:p>
            <a:r>
              <a:rPr lang="fr-FR" sz="1200" dirty="0" err="1"/>
              <a:t>Eds</a:t>
            </a:r>
            <a:r>
              <a:rPr lang="fr-FR" sz="1200" dirty="0"/>
              <a:t> Herman</a:t>
            </a:r>
          </a:p>
        </p:txBody>
      </p:sp>
      <p:pic>
        <p:nvPicPr>
          <p:cNvPr id="1032" name="Picture 8">
            <a:extLst>
              <a:ext uri="{FF2B5EF4-FFF2-40B4-BE49-F238E27FC236}">
                <a16:creationId xmlns:a16="http://schemas.microsoft.com/office/drawing/2014/main" id="{C90291E9-FDEF-4006-813F-74BBA02CA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5943" y="2463948"/>
            <a:ext cx="6096000" cy="33337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E8C41CC-C89B-41B1-BE01-776E87E96E4A}"/>
              </a:ext>
            </a:extLst>
          </p:cNvPr>
          <p:cNvSpPr/>
          <p:nvPr/>
        </p:nvSpPr>
        <p:spPr>
          <a:xfrm>
            <a:off x="0" y="3892793"/>
            <a:ext cx="3908323" cy="237607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66DD57CF-D8FE-4F1F-AB9E-55C2F24D97DD}"/>
              </a:ext>
            </a:extLst>
          </p:cNvPr>
          <p:cNvSpPr/>
          <p:nvPr/>
        </p:nvSpPr>
        <p:spPr>
          <a:xfrm>
            <a:off x="142779" y="1980859"/>
            <a:ext cx="3814354" cy="19902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F93B27E2-3B68-447A-AC8F-7BE1D68DAA45}"/>
              </a:ext>
            </a:extLst>
          </p:cNvPr>
          <p:cNvSpPr txBox="1"/>
          <p:nvPr/>
        </p:nvSpPr>
        <p:spPr>
          <a:xfrm>
            <a:off x="3954683" y="5894781"/>
            <a:ext cx="1234633" cy="276999"/>
          </a:xfrm>
          <a:prstGeom prst="rect">
            <a:avLst/>
          </a:prstGeom>
          <a:noFill/>
        </p:spPr>
        <p:txBody>
          <a:bodyPr wrap="none" rtlCol="0">
            <a:spAutoFit/>
          </a:bodyPr>
          <a:lstStyle/>
          <a:p>
            <a:r>
              <a:rPr lang="fr-FR" sz="1200" dirty="0" err="1"/>
              <a:t>Souce</a:t>
            </a:r>
            <a:r>
              <a:rPr lang="fr-FR" sz="1200" dirty="0"/>
              <a:t>: </a:t>
            </a:r>
            <a:r>
              <a:rPr lang="fr-FR" sz="1200" dirty="0" err="1"/>
              <a:t>wikipedia</a:t>
            </a:r>
            <a:endParaRPr lang="fr-FR" sz="1200" dirty="0"/>
          </a:p>
        </p:txBody>
      </p:sp>
      <p:sp>
        <p:nvSpPr>
          <p:cNvPr id="5" name="Forme libre : forme 4">
            <a:extLst>
              <a:ext uri="{FF2B5EF4-FFF2-40B4-BE49-F238E27FC236}">
                <a16:creationId xmlns:a16="http://schemas.microsoft.com/office/drawing/2014/main" id="{1C3D6F7A-B779-4544-9C8B-9D9C60BAEEAE}"/>
              </a:ext>
            </a:extLst>
          </p:cNvPr>
          <p:cNvSpPr/>
          <p:nvPr/>
        </p:nvSpPr>
        <p:spPr>
          <a:xfrm>
            <a:off x="6836229" y="3378926"/>
            <a:ext cx="618308" cy="2508068"/>
          </a:xfrm>
          <a:custGeom>
            <a:avLst/>
            <a:gdLst>
              <a:gd name="connsiteX0" fmla="*/ 0 w 618308"/>
              <a:gd name="connsiteY0" fmla="*/ 0 h 2508068"/>
              <a:gd name="connsiteX1" fmla="*/ 17417 w 618308"/>
              <a:gd name="connsiteY1" fmla="*/ 269965 h 2508068"/>
              <a:gd name="connsiteX2" fmla="*/ 34834 w 618308"/>
              <a:gd name="connsiteY2" fmla="*/ 374468 h 2508068"/>
              <a:gd name="connsiteX3" fmla="*/ 43542 w 618308"/>
              <a:gd name="connsiteY3" fmla="*/ 444137 h 2508068"/>
              <a:gd name="connsiteX4" fmla="*/ 52251 w 618308"/>
              <a:gd name="connsiteY4" fmla="*/ 478971 h 2508068"/>
              <a:gd name="connsiteX5" fmla="*/ 60960 w 618308"/>
              <a:gd name="connsiteY5" fmla="*/ 522514 h 2508068"/>
              <a:gd name="connsiteX6" fmla="*/ 69668 w 618308"/>
              <a:gd name="connsiteY6" fmla="*/ 618308 h 2508068"/>
              <a:gd name="connsiteX7" fmla="*/ 87085 w 618308"/>
              <a:gd name="connsiteY7" fmla="*/ 722811 h 2508068"/>
              <a:gd name="connsiteX8" fmla="*/ 95794 w 618308"/>
              <a:gd name="connsiteY8" fmla="*/ 792480 h 2508068"/>
              <a:gd name="connsiteX9" fmla="*/ 104502 w 618308"/>
              <a:gd name="connsiteY9" fmla="*/ 818605 h 2508068"/>
              <a:gd name="connsiteX10" fmla="*/ 113211 w 618308"/>
              <a:gd name="connsiteY10" fmla="*/ 853440 h 2508068"/>
              <a:gd name="connsiteX11" fmla="*/ 121920 w 618308"/>
              <a:gd name="connsiteY11" fmla="*/ 905691 h 2508068"/>
              <a:gd name="connsiteX12" fmla="*/ 130628 w 618308"/>
              <a:gd name="connsiteY12" fmla="*/ 949234 h 2508068"/>
              <a:gd name="connsiteX13" fmla="*/ 139337 w 618308"/>
              <a:gd name="connsiteY13" fmla="*/ 1001485 h 2508068"/>
              <a:gd name="connsiteX14" fmla="*/ 148045 w 618308"/>
              <a:gd name="connsiteY14" fmla="*/ 1036320 h 2508068"/>
              <a:gd name="connsiteX15" fmla="*/ 156754 w 618308"/>
              <a:gd name="connsiteY15" fmla="*/ 1079863 h 2508068"/>
              <a:gd name="connsiteX16" fmla="*/ 174171 w 618308"/>
              <a:gd name="connsiteY16" fmla="*/ 1140823 h 2508068"/>
              <a:gd name="connsiteX17" fmla="*/ 182880 w 618308"/>
              <a:gd name="connsiteY17" fmla="*/ 1175657 h 2508068"/>
              <a:gd name="connsiteX18" fmla="*/ 191588 w 618308"/>
              <a:gd name="connsiteY18" fmla="*/ 1201783 h 2508068"/>
              <a:gd name="connsiteX19" fmla="*/ 209005 w 618308"/>
              <a:gd name="connsiteY19" fmla="*/ 1288868 h 2508068"/>
              <a:gd name="connsiteX20" fmla="*/ 226422 w 618308"/>
              <a:gd name="connsiteY20" fmla="*/ 1349828 h 2508068"/>
              <a:gd name="connsiteX21" fmla="*/ 235131 w 618308"/>
              <a:gd name="connsiteY21" fmla="*/ 1375954 h 2508068"/>
              <a:gd name="connsiteX22" fmla="*/ 252548 w 618308"/>
              <a:gd name="connsiteY22" fmla="*/ 1445623 h 2508068"/>
              <a:gd name="connsiteX23" fmla="*/ 278674 w 618308"/>
              <a:gd name="connsiteY23" fmla="*/ 1567543 h 2508068"/>
              <a:gd name="connsiteX24" fmla="*/ 287382 w 618308"/>
              <a:gd name="connsiteY24" fmla="*/ 1602377 h 2508068"/>
              <a:gd name="connsiteX25" fmla="*/ 304800 w 618308"/>
              <a:gd name="connsiteY25" fmla="*/ 1628503 h 2508068"/>
              <a:gd name="connsiteX26" fmla="*/ 322217 w 618308"/>
              <a:gd name="connsiteY26" fmla="*/ 1680754 h 2508068"/>
              <a:gd name="connsiteX27" fmla="*/ 339634 w 618308"/>
              <a:gd name="connsiteY27" fmla="*/ 1715588 h 2508068"/>
              <a:gd name="connsiteX28" fmla="*/ 357051 w 618308"/>
              <a:gd name="connsiteY28" fmla="*/ 1767840 h 2508068"/>
              <a:gd name="connsiteX29" fmla="*/ 374468 w 618308"/>
              <a:gd name="connsiteY29" fmla="*/ 1820091 h 2508068"/>
              <a:gd name="connsiteX30" fmla="*/ 383177 w 618308"/>
              <a:gd name="connsiteY30" fmla="*/ 1846217 h 2508068"/>
              <a:gd name="connsiteX31" fmla="*/ 391885 w 618308"/>
              <a:gd name="connsiteY31" fmla="*/ 1872343 h 2508068"/>
              <a:gd name="connsiteX32" fmla="*/ 409302 w 618308"/>
              <a:gd name="connsiteY32" fmla="*/ 1898468 h 2508068"/>
              <a:gd name="connsiteX33" fmla="*/ 435428 w 618308"/>
              <a:gd name="connsiteY33" fmla="*/ 1950720 h 2508068"/>
              <a:gd name="connsiteX34" fmla="*/ 444137 w 618308"/>
              <a:gd name="connsiteY34" fmla="*/ 2002971 h 2508068"/>
              <a:gd name="connsiteX35" fmla="*/ 452845 w 618308"/>
              <a:gd name="connsiteY35" fmla="*/ 2029097 h 2508068"/>
              <a:gd name="connsiteX36" fmla="*/ 470262 w 618308"/>
              <a:gd name="connsiteY36" fmla="*/ 2124891 h 2508068"/>
              <a:gd name="connsiteX37" fmla="*/ 478971 w 618308"/>
              <a:gd name="connsiteY37" fmla="*/ 2151017 h 2508068"/>
              <a:gd name="connsiteX38" fmla="*/ 505097 w 618308"/>
              <a:gd name="connsiteY38" fmla="*/ 2238103 h 2508068"/>
              <a:gd name="connsiteX39" fmla="*/ 531222 w 618308"/>
              <a:gd name="connsiteY39" fmla="*/ 2316480 h 2508068"/>
              <a:gd name="connsiteX40" fmla="*/ 539931 w 618308"/>
              <a:gd name="connsiteY40" fmla="*/ 2342605 h 2508068"/>
              <a:gd name="connsiteX41" fmla="*/ 557348 w 618308"/>
              <a:gd name="connsiteY41" fmla="*/ 2360023 h 2508068"/>
              <a:gd name="connsiteX42" fmla="*/ 583474 w 618308"/>
              <a:gd name="connsiteY42" fmla="*/ 2438400 h 2508068"/>
              <a:gd name="connsiteX43" fmla="*/ 600891 w 618308"/>
              <a:gd name="connsiteY43" fmla="*/ 2490651 h 2508068"/>
              <a:gd name="connsiteX44" fmla="*/ 618308 w 618308"/>
              <a:gd name="connsiteY44" fmla="*/ 2508068 h 250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8308" h="2508068">
                <a:moveTo>
                  <a:pt x="0" y="0"/>
                </a:moveTo>
                <a:cubicBezTo>
                  <a:pt x="5806" y="89988"/>
                  <a:pt x="-267" y="181540"/>
                  <a:pt x="17417" y="269965"/>
                </a:cubicBezTo>
                <a:cubicBezTo>
                  <a:pt x="28591" y="325838"/>
                  <a:pt x="26194" y="309669"/>
                  <a:pt x="34834" y="374468"/>
                </a:cubicBezTo>
                <a:cubicBezTo>
                  <a:pt x="37927" y="397666"/>
                  <a:pt x="39694" y="421052"/>
                  <a:pt x="43542" y="444137"/>
                </a:cubicBezTo>
                <a:cubicBezTo>
                  <a:pt x="45510" y="455943"/>
                  <a:pt x="49654" y="467287"/>
                  <a:pt x="52251" y="478971"/>
                </a:cubicBezTo>
                <a:cubicBezTo>
                  <a:pt x="55462" y="493420"/>
                  <a:pt x="58057" y="508000"/>
                  <a:pt x="60960" y="522514"/>
                </a:cubicBezTo>
                <a:cubicBezTo>
                  <a:pt x="63863" y="554445"/>
                  <a:pt x="66127" y="586441"/>
                  <a:pt x="69668" y="618308"/>
                </a:cubicBezTo>
                <a:cubicBezTo>
                  <a:pt x="82420" y="733074"/>
                  <a:pt x="72946" y="630907"/>
                  <a:pt x="87085" y="722811"/>
                </a:cubicBezTo>
                <a:cubicBezTo>
                  <a:pt x="90644" y="745943"/>
                  <a:pt x="91607" y="769454"/>
                  <a:pt x="95794" y="792480"/>
                </a:cubicBezTo>
                <a:cubicBezTo>
                  <a:pt x="97436" y="801511"/>
                  <a:pt x="101980" y="809779"/>
                  <a:pt x="104502" y="818605"/>
                </a:cubicBezTo>
                <a:cubicBezTo>
                  <a:pt x="107790" y="830114"/>
                  <a:pt x="110864" y="841703"/>
                  <a:pt x="113211" y="853440"/>
                </a:cubicBezTo>
                <a:cubicBezTo>
                  <a:pt x="116674" y="870754"/>
                  <a:pt x="118761" y="888319"/>
                  <a:pt x="121920" y="905691"/>
                </a:cubicBezTo>
                <a:cubicBezTo>
                  <a:pt x="124568" y="920254"/>
                  <a:pt x="127980" y="934671"/>
                  <a:pt x="130628" y="949234"/>
                </a:cubicBezTo>
                <a:cubicBezTo>
                  <a:pt x="133787" y="966606"/>
                  <a:pt x="135874" y="984171"/>
                  <a:pt x="139337" y="1001485"/>
                </a:cubicBezTo>
                <a:cubicBezTo>
                  <a:pt x="141684" y="1013222"/>
                  <a:pt x="145449" y="1024636"/>
                  <a:pt x="148045" y="1036320"/>
                </a:cubicBezTo>
                <a:cubicBezTo>
                  <a:pt x="151256" y="1050769"/>
                  <a:pt x="153543" y="1065414"/>
                  <a:pt x="156754" y="1079863"/>
                </a:cubicBezTo>
                <a:cubicBezTo>
                  <a:pt x="170367" y="1141121"/>
                  <a:pt x="159623" y="1089907"/>
                  <a:pt x="174171" y="1140823"/>
                </a:cubicBezTo>
                <a:cubicBezTo>
                  <a:pt x="177459" y="1152331"/>
                  <a:pt x="179592" y="1164149"/>
                  <a:pt x="182880" y="1175657"/>
                </a:cubicBezTo>
                <a:cubicBezTo>
                  <a:pt x="185402" y="1184483"/>
                  <a:pt x="189524" y="1192838"/>
                  <a:pt x="191588" y="1201783"/>
                </a:cubicBezTo>
                <a:cubicBezTo>
                  <a:pt x="198244" y="1230628"/>
                  <a:pt x="199643" y="1260784"/>
                  <a:pt x="209005" y="1288868"/>
                </a:cubicBezTo>
                <a:cubicBezTo>
                  <a:pt x="229886" y="1351510"/>
                  <a:pt x="204552" y="1273283"/>
                  <a:pt x="226422" y="1349828"/>
                </a:cubicBezTo>
                <a:cubicBezTo>
                  <a:pt x="228944" y="1358655"/>
                  <a:pt x="232904" y="1367048"/>
                  <a:pt x="235131" y="1375954"/>
                </a:cubicBezTo>
                <a:lnTo>
                  <a:pt x="252548" y="1445623"/>
                </a:lnTo>
                <a:cubicBezTo>
                  <a:pt x="271446" y="1596799"/>
                  <a:pt x="247650" y="1443439"/>
                  <a:pt x="278674" y="1567543"/>
                </a:cubicBezTo>
                <a:cubicBezTo>
                  <a:pt x="281577" y="1579154"/>
                  <a:pt x="282667" y="1591376"/>
                  <a:pt x="287382" y="1602377"/>
                </a:cubicBezTo>
                <a:cubicBezTo>
                  <a:pt x="291505" y="1611997"/>
                  <a:pt x="298994" y="1619794"/>
                  <a:pt x="304800" y="1628503"/>
                </a:cubicBezTo>
                <a:cubicBezTo>
                  <a:pt x="310606" y="1645920"/>
                  <a:pt x="314007" y="1664333"/>
                  <a:pt x="322217" y="1680754"/>
                </a:cubicBezTo>
                <a:cubicBezTo>
                  <a:pt x="328023" y="1692365"/>
                  <a:pt x="334813" y="1703535"/>
                  <a:pt x="339634" y="1715588"/>
                </a:cubicBezTo>
                <a:cubicBezTo>
                  <a:pt x="346452" y="1732634"/>
                  <a:pt x="351245" y="1750423"/>
                  <a:pt x="357051" y="1767840"/>
                </a:cubicBezTo>
                <a:lnTo>
                  <a:pt x="374468" y="1820091"/>
                </a:lnTo>
                <a:lnTo>
                  <a:pt x="383177" y="1846217"/>
                </a:lnTo>
                <a:cubicBezTo>
                  <a:pt x="386080" y="1854926"/>
                  <a:pt x="386793" y="1864705"/>
                  <a:pt x="391885" y="1872343"/>
                </a:cubicBezTo>
                <a:cubicBezTo>
                  <a:pt x="397691" y="1881051"/>
                  <a:pt x="404621" y="1889107"/>
                  <a:pt x="409302" y="1898468"/>
                </a:cubicBezTo>
                <a:cubicBezTo>
                  <a:pt x="445360" y="1970583"/>
                  <a:pt x="385510" y="1875842"/>
                  <a:pt x="435428" y="1950720"/>
                </a:cubicBezTo>
                <a:cubicBezTo>
                  <a:pt x="438331" y="1968137"/>
                  <a:pt x="440307" y="1985734"/>
                  <a:pt x="444137" y="2002971"/>
                </a:cubicBezTo>
                <a:cubicBezTo>
                  <a:pt x="446128" y="2011932"/>
                  <a:pt x="450619" y="2020191"/>
                  <a:pt x="452845" y="2029097"/>
                </a:cubicBezTo>
                <a:cubicBezTo>
                  <a:pt x="468705" y="2092537"/>
                  <a:pt x="454722" y="2054959"/>
                  <a:pt x="470262" y="2124891"/>
                </a:cubicBezTo>
                <a:cubicBezTo>
                  <a:pt x="472253" y="2133852"/>
                  <a:pt x="476449" y="2142190"/>
                  <a:pt x="478971" y="2151017"/>
                </a:cubicBezTo>
                <a:cubicBezTo>
                  <a:pt x="505301" y="2243166"/>
                  <a:pt x="463697" y="2113899"/>
                  <a:pt x="505097" y="2238103"/>
                </a:cubicBezTo>
                <a:lnTo>
                  <a:pt x="531222" y="2316480"/>
                </a:lnTo>
                <a:cubicBezTo>
                  <a:pt x="534125" y="2325188"/>
                  <a:pt x="533440" y="2336114"/>
                  <a:pt x="539931" y="2342605"/>
                </a:cubicBezTo>
                <a:lnTo>
                  <a:pt x="557348" y="2360023"/>
                </a:lnTo>
                <a:lnTo>
                  <a:pt x="583474" y="2438400"/>
                </a:lnTo>
                <a:cubicBezTo>
                  <a:pt x="583475" y="2438402"/>
                  <a:pt x="600890" y="2490650"/>
                  <a:pt x="600891" y="2490651"/>
                </a:cubicBezTo>
                <a:lnTo>
                  <a:pt x="618308" y="2508068"/>
                </a:ln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7E083F74-DFED-4EE5-A37A-690809A8462F}"/>
              </a:ext>
            </a:extLst>
          </p:cNvPr>
          <p:cNvCxnSpPr/>
          <p:nvPr/>
        </p:nvCxnSpPr>
        <p:spPr>
          <a:xfrm>
            <a:off x="6992983" y="3091543"/>
            <a:ext cx="121920" cy="57476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BF8A61FC-9024-42A4-B0BA-E5629C828A08}"/>
              </a:ext>
            </a:extLst>
          </p:cNvPr>
          <p:cNvCxnSpPr>
            <a:cxnSpLocks/>
          </p:cNvCxnSpPr>
          <p:nvPr/>
        </p:nvCxnSpPr>
        <p:spPr>
          <a:xfrm flipH="1" flipV="1">
            <a:off x="6532830" y="3087189"/>
            <a:ext cx="123889" cy="583474"/>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EDCC9E88-5A90-4A35-A387-20CF8CE1FC9E}"/>
              </a:ext>
            </a:extLst>
          </p:cNvPr>
          <p:cNvSpPr txBox="1"/>
          <p:nvPr/>
        </p:nvSpPr>
        <p:spPr>
          <a:xfrm>
            <a:off x="2139988" y="976868"/>
            <a:ext cx="4864024" cy="523220"/>
          </a:xfrm>
          <a:prstGeom prst="rect">
            <a:avLst/>
          </a:prstGeom>
          <a:noFill/>
        </p:spPr>
        <p:txBody>
          <a:bodyPr wrap="none" rtlCol="0">
            <a:spAutoFit/>
          </a:bodyPr>
          <a:lstStyle/>
          <a:p>
            <a:r>
              <a:rPr lang="fr-FR" sz="2800" b="1" dirty="0">
                <a:solidFill>
                  <a:srgbClr val="FF0000"/>
                </a:solidFill>
              </a:rPr>
              <a:t>Les marqueurs stratigraphiques</a:t>
            </a:r>
          </a:p>
        </p:txBody>
      </p:sp>
      <p:sp>
        <p:nvSpPr>
          <p:cNvPr id="18" name="ZoneTexte 17">
            <a:extLst>
              <a:ext uri="{FF2B5EF4-FFF2-40B4-BE49-F238E27FC236}">
                <a16:creationId xmlns:a16="http://schemas.microsoft.com/office/drawing/2014/main" id="{717B81EC-5705-425F-B371-DB2CC7E57A8D}"/>
              </a:ext>
            </a:extLst>
          </p:cNvPr>
          <p:cNvSpPr txBox="1"/>
          <p:nvPr/>
        </p:nvSpPr>
        <p:spPr>
          <a:xfrm>
            <a:off x="2897759" y="1458798"/>
            <a:ext cx="3348481" cy="523220"/>
          </a:xfrm>
          <a:prstGeom prst="rect">
            <a:avLst/>
          </a:prstGeom>
          <a:noFill/>
        </p:spPr>
        <p:txBody>
          <a:bodyPr wrap="none" rtlCol="0">
            <a:spAutoFit/>
          </a:bodyPr>
          <a:lstStyle/>
          <a:p>
            <a:r>
              <a:rPr lang="fr-FR" sz="2800" b="1" dirty="0"/>
              <a:t>Les crochons de faille</a:t>
            </a:r>
          </a:p>
        </p:txBody>
      </p:sp>
    </p:spTree>
    <p:extLst>
      <p:ext uri="{BB962C8B-B14F-4D97-AF65-F5344CB8AC3E}">
        <p14:creationId xmlns:p14="http://schemas.microsoft.com/office/powerpoint/2010/main" val="149199029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2271975" y="946974"/>
            <a:ext cx="4864024" cy="523220"/>
          </a:xfrm>
          <a:prstGeom prst="rect">
            <a:avLst/>
          </a:prstGeom>
          <a:noFill/>
        </p:spPr>
        <p:txBody>
          <a:bodyPr wrap="none" rtlCol="0">
            <a:spAutoFit/>
          </a:bodyPr>
          <a:lstStyle/>
          <a:p>
            <a:r>
              <a:rPr lang="fr-FR" sz="2800" b="1" dirty="0">
                <a:solidFill>
                  <a:srgbClr val="FF0000"/>
                </a:solidFill>
              </a:rPr>
              <a:t>Les marqueurs stratigraphiques</a:t>
            </a:r>
          </a:p>
        </p:txBody>
      </p:sp>
      <p:sp>
        <p:nvSpPr>
          <p:cNvPr id="2" name="ZoneTexte 1">
            <a:extLst>
              <a:ext uri="{FF2B5EF4-FFF2-40B4-BE49-F238E27FC236}">
                <a16:creationId xmlns:a16="http://schemas.microsoft.com/office/drawing/2014/main" id="{F317A9C2-A634-4182-AB89-29BE9481F411}"/>
              </a:ext>
            </a:extLst>
          </p:cNvPr>
          <p:cNvSpPr txBox="1"/>
          <p:nvPr/>
        </p:nvSpPr>
        <p:spPr>
          <a:xfrm>
            <a:off x="2846651" y="1566704"/>
            <a:ext cx="3714671" cy="369332"/>
          </a:xfrm>
          <a:prstGeom prst="rect">
            <a:avLst/>
          </a:prstGeom>
          <a:noFill/>
        </p:spPr>
        <p:txBody>
          <a:bodyPr wrap="none" rtlCol="0">
            <a:spAutoFit/>
          </a:bodyPr>
          <a:lstStyle/>
          <a:p>
            <a:r>
              <a:rPr lang="fr-FR" dirty="0"/>
              <a:t>Répétition et manque stratigraphique</a:t>
            </a:r>
          </a:p>
        </p:txBody>
      </p:sp>
      <p:pic>
        <p:nvPicPr>
          <p:cNvPr id="5" name="Image 4">
            <a:extLst>
              <a:ext uri="{FF2B5EF4-FFF2-40B4-BE49-F238E27FC236}">
                <a16:creationId xmlns:a16="http://schemas.microsoft.com/office/drawing/2014/main" id="{F2FC1734-2B6C-4055-9ADA-80A8FECD97B3}"/>
              </a:ext>
            </a:extLst>
          </p:cNvPr>
          <p:cNvPicPr>
            <a:picLocks noChangeAspect="1"/>
          </p:cNvPicPr>
          <p:nvPr/>
        </p:nvPicPr>
        <p:blipFill rotWithShape="1">
          <a:blip r:embed="rId2"/>
          <a:srcRect l="50980" t="46528" b="17778"/>
          <a:stretch/>
        </p:blipFill>
        <p:spPr>
          <a:xfrm>
            <a:off x="1171574" y="2032546"/>
            <a:ext cx="6638926" cy="3984408"/>
          </a:xfrm>
          <a:prstGeom prst="rect">
            <a:avLst/>
          </a:prstGeom>
        </p:spPr>
      </p:pic>
      <p:sp>
        <p:nvSpPr>
          <p:cNvPr id="9" name="ZoneTexte 8">
            <a:extLst>
              <a:ext uri="{FF2B5EF4-FFF2-40B4-BE49-F238E27FC236}">
                <a16:creationId xmlns:a16="http://schemas.microsoft.com/office/drawing/2014/main" id="{F49A8EDD-1962-4819-ABD0-440B2AB9E71A}"/>
              </a:ext>
            </a:extLst>
          </p:cNvPr>
          <p:cNvSpPr txBox="1"/>
          <p:nvPr/>
        </p:nvSpPr>
        <p:spPr>
          <a:xfrm>
            <a:off x="2139987" y="6083955"/>
            <a:ext cx="4851136" cy="523220"/>
          </a:xfrm>
          <a:prstGeom prst="rect">
            <a:avLst/>
          </a:prstGeom>
          <a:noFill/>
        </p:spPr>
        <p:txBody>
          <a:bodyPr wrap="none" rtlCol="0">
            <a:spAutoFit/>
          </a:bodyPr>
          <a:lstStyle/>
          <a:p>
            <a:r>
              <a:rPr lang="fr-FR" sz="2800" b="1" dirty="0">
                <a:solidFill>
                  <a:srgbClr val="FF0000"/>
                </a:solidFill>
              </a:rPr>
              <a:t>Exemple pour une faille inverse</a:t>
            </a:r>
          </a:p>
        </p:txBody>
      </p:sp>
    </p:spTree>
    <p:extLst>
      <p:ext uri="{BB962C8B-B14F-4D97-AF65-F5344CB8AC3E}">
        <p14:creationId xmlns:p14="http://schemas.microsoft.com/office/powerpoint/2010/main" val="338494717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2271975" y="946974"/>
            <a:ext cx="4864024" cy="523220"/>
          </a:xfrm>
          <a:prstGeom prst="rect">
            <a:avLst/>
          </a:prstGeom>
          <a:noFill/>
        </p:spPr>
        <p:txBody>
          <a:bodyPr wrap="none" rtlCol="0">
            <a:spAutoFit/>
          </a:bodyPr>
          <a:lstStyle/>
          <a:p>
            <a:r>
              <a:rPr lang="fr-FR" sz="2800" b="1" dirty="0">
                <a:solidFill>
                  <a:srgbClr val="FF0000"/>
                </a:solidFill>
              </a:rPr>
              <a:t>Les marqueurs stratigraphiques</a:t>
            </a:r>
          </a:p>
        </p:txBody>
      </p:sp>
      <p:sp>
        <p:nvSpPr>
          <p:cNvPr id="2" name="ZoneTexte 1">
            <a:extLst>
              <a:ext uri="{FF2B5EF4-FFF2-40B4-BE49-F238E27FC236}">
                <a16:creationId xmlns:a16="http://schemas.microsoft.com/office/drawing/2014/main" id="{F317A9C2-A634-4182-AB89-29BE9481F411}"/>
              </a:ext>
            </a:extLst>
          </p:cNvPr>
          <p:cNvSpPr txBox="1"/>
          <p:nvPr/>
        </p:nvSpPr>
        <p:spPr>
          <a:xfrm>
            <a:off x="2842905" y="1522829"/>
            <a:ext cx="3714671" cy="369332"/>
          </a:xfrm>
          <a:prstGeom prst="rect">
            <a:avLst/>
          </a:prstGeom>
          <a:noFill/>
        </p:spPr>
        <p:txBody>
          <a:bodyPr wrap="none" rtlCol="0">
            <a:spAutoFit/>
          </a:bodyPr>
          <a:lstStyle/>
          <a:p>
            <a:r>
              <a:rPr lang="fr-FR" dirty="0"/>
              <a:t>Répétition et manque stratigraphique</a:t>
            </a:r>
          </a:p>
        </p:txBody>
      </p:sp>
      <p:pic>
        <p:nvPicPr>
          <p:cNvPr id="5" name="Image 4">
            <a:extLst>
              <a:ext uri="{FF2B5EF4-FFF2-40B4-BE49-F238E27FC236}">
                <a16:creationId xmlns:a16="http://schemas.microsoft.com/office/drawing/2014/main" id="{F2FC1734-2B6C-4055-9ADA-80A8FECD97B3}"/>
              </a:ext>
            </a:extLst>
          </p:cNvPr>
          <p:cNvPicPr>
            <a:picLocks noChangeAspect="1"/>
          </p:cNvPicPr>
          <p:nvPr/>
        </p:nvPicPr>
        <p:blipFill rotWithShape="1">
          <a:blip r:embed="rId2"/>
          <a:srcRect r="53026" b="51805"/>
          <a:stretch/>
        </p:blipFill>
        <p:spPr>
          <a:xfrm>
            <a:off x="0" y="2003117"/>
            <a:ext cx="4700241" cy="3974584"/>
          </a:xfrm>
          <a:prstGeom prst="rect">
            <a:avLst/>
          </a:prstGeom>
        </p:spPr>
      </p:pic>
      <p:pic>
        <p:nvPicPr>
          <p:cNvPr id="7" name="Image 6">
            <a:extLst>
              <a:ext uri="{FF2B5EF4-FFF2-40B4-BE49-F238E27FC236}">
                <a16:creationId xmlns:a16="http://schemas.microsoft.com/office/drawing/2014/main" id="{ECDAA0C3-5927-46BF-B9B3-44CD4BBBA143}"/>
              </a:ext>
            </a:extLst>
          </p:cNvPr>
          <p:cNvPicPr>
            <a:picLocks noChangeAspect="1"/>
          </p:cNvPicPr>
          <p:nvPr/>
        </p:nvPicPr>
        <p:blipFill rotWithShape="1">
          <a:blip r:embed="rId2"/>
          <a:srcRect t="48708" r="53026"/>
          <a:stretch/>
        </p:blipFill>
        <p:spPr>
          <a:xfrm>
            <a:off x="4571999" y="1887040"/>
            <a:ext cx="4499165" cy="4049030"/>
          </a:xfrm>
          <a:prstGeom prst="rect">
            <a:avLst/>
          </a:prstGeom>
        </p:spPr>
      </p:pic>
      <p:sp>
        <p:nvSpPr>
          <p:cNvPr id="9" name="ZoneTexte 8">
            <a:extLst>
              <a:ext uri="{FF2B5EF4-FFF2-40B4-BE49-F238E27FC236}">
                <a16:creationId xmlns:a16="http://schemas.microsoft.com/office/drawing/2014/main" id="{31255B80-A88B-4045-9A6E-C2765F5C4C11}"/>
              </a:ext>
            </a:extLst>
          </p:cNvPr>
          <p:cNvSpPr txBox="1"/>
          <p:nvPr/>
        </p:nvSpPr>
        <p:spPr>
          <a:xfrm>
            <a:off x="2139987" y="6083955"/>
            <a:ext cx="5032211" cy="523220"/>
          </a:xfrm>
          <a:prstGeom prst="rect">
            <a:avLst/>
          </a:prstGeom>
          <a:noFill/>
        </p:spPr>
        <p:txBody>
          <a:bodyPr wrap="none" rtlCol="0">
            <a:spAutoFit/>
          </a:bodyPr>
          <a:lstStyle/>
          <a:p>
            <a:r>
              <a:rPr lang="fr-FR" sz="2800" b="1" dirty="0">
                <a:solidFill>
                  <a:srgbClr val="FF0000"/>
                </a:solidFill>
              </a:rPr>
              <a:t>Exemple pour une faille normale</a:t>
            </a:r>
          </a:p>
        </p:txBody>
      </p:sp>
    </p:spTree>
    <p:extLst>
      <p:ext uri="{BB962C8B-B14F-4D97-AF65-F5344CB8AC3E}">
        <p14:creationId xmlns:p14="http://schemas.microsoft.com/office/powerpoint/2010/main" val="4496999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3049441" y="902730"/>
            <a:ext cx="2645404" cy="523220"/>
          </a:xfrm>
          <a:prstGeom prst="rect">
            <a:avLst/>
          </a:prstGeom>
          <a:noFill/>
        </p:spPr>
        <p:txBody>
          <a:bodyPr wrap="none" rtlCol="0">
            <a:spAutoFit/>
          </a:bodyPr>
          <a:lstStyle/>
          <a:p>
            <a:r>
              <a:rPr lang="fr-FR" sz="2800" b="1" dirty="0">
                <a:solidFill>
                  <a:srgbClr val="FF0000"/>
                </a:solidFill>
              </a:rPr>
              <a:t>Les </a:t>
            </a:r>
            <a:r>
              <a:rPr lang="fr-FR" sz="2800" b="1" dirty="0" err="1">
                <a:solidFill>
                  <a:srgbClr val="FF0000"/>
                </a:solidFill>
              </a:rPr>
              <a:t>tectoglyphes</a:t>
            </a:r>
            <a:endParaRPr lang="fr-FR" sz="2800" b="1" dirty="0">
              <a:solidFill>
                <a:srgbClr val="FF0000"/>
              </a:solidFill>
            </a:endParaRPr>
          </a:p>
        </p:txBody>
      </p:sp>
      <p:pic>
        <p:nvPicPr>
          <p:cNvPr id="9218" name="Picture 2">
            <a:extLst>
              <a:ext uri="{FF2B5EF4-FFF2-40B4-BE49-F238E27FC236}">
                <a16:creationId xmlns:a16="http://schemas.microsoft.com/office/drawing/2014/main" id="{BA2BC6C7-67AA-4D6D-A402-AB3C72FEF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9" t="6111" r="3512" b="3688"/>
          <a:stretch/>
        </p:blipFill>
        <p:spPr bwMode="auto">
          <a:xfrm>
            <a:off x="132735" y="1315130"/>
            <a:ext cx="5206501" cy="540637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7437E5A5-2A87-4312-A50C-FA2031B18A06}"/>
              </a:ext>
            </a:extLst>
          </p:cNvPr>
          <p:cNvSpPr txBox="1"/>
          <p:nvPr/>
        </p:nvSpPr>
        <p:spPr>
          <a:xfrm>
            <a:off x="255114" y="3736524"/>
            <a:ext cx="1188402" cy="276999"/>
          </a:xfrm>
          <a:prstGeom prst="rect">
            <a:avLst/>
          </a:prstGeom>
          <a:noFill/>
        </p:spPr>
        <p:txBody>
          <a:bodyPr wrap="none" rtlCol="0">
            <a:spAutoFit/>
          </a:bodyPr>
          <a:lstStyle/>
          <a:p>
            <a:r>
              <a:rPr lang="fr-FR" sz="1200" dirty="0"/>
              <a:t>Source: internet</a:t>
            </a:r>
          </a:p>
        </p:txBody>
      </p:sp>
      <p:sp>
        <p:nvSpPr>
          <p:cNvPr id="6" name="Rectangle 5">
            <a:extLst>
              <a:ext uri="{FF2B5EF4-FFF2-40B4-BE49-F238E27FC236}">
                <a16:creationId xmlns:a16="http://schemas.microsoft.com/office/drawing/2014/main" id="{094EDAAB-E4AC-4E61-AD41-E144A7391AFD}"/>
              </a:ext>
            </a:extLst>
          </p:cNvPr>
          <p:cNvSpPr/>
          <p:nvPr/>
        </p:nvSpPr>
        <p:spPr>
          <a:xfrm>
            <a:off x="2993922" y="3921190"/>
            <a:ext cx="2639962" cy="2868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D2C04500-2CAA-42FF-A8C2-3F64EA01BFB7}"/>
              </a:ext>
            </a:extLst>
          </p:cNvPr>
          <p:cNvSpPr txBox="1"/>
          <p:nvPr/>
        </p:nvSpPr>
        <p:spPr>
          <a:xfrm>
            <a:off x="5384221" y="3429000"/>
            <a:ext cx="3010077" cy="3046988"/>
          </a:xfrm>
          <a:prstGeom prst="rect">
            <a:avLst/>
          </a:prstGeom>
          <a:noFill/>
        </p:spPr>
        <p:txBody>
          <a:bodyPr wrap="square" rtlCol="0">
            <a:spAutoFit/>
          </a:bodyPr>
          <a:lstStyle/>
          <a:p>
            <a:r>
              <a:rPr lang="fr-FR" sz="2400" b="1" u="sng" dirty="0" err="1"/>
              <a:t>Tectoglyphes</a:t>
            </a:r>
            <a:r>
              <a:rPr lang="fr-FR" sz="2400" dirty="0"/>
              <a:t>: structures ayant pour origine le glissement entre deux blocs dans une faille et permettant de discuter de son mouvement</a:t>
            </a:r>
          </a:p>
        </p:txBody>
      </p:sp>
    </p:spTree>
    <p:extLst>
      <p:ext uri="{BB962C8B-B14F-4D97-AF65-F5344CB8AC3E}">
        <p14:creationId xmlns:p14="http://schemas.microsoft.com/office/powerpoint/2010/main" val="200522895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2348893" y="946974"/>
            <a:ext cx="5078121" cy="523220"/>
          </a:xfrm>
          <a:prstGeom prst="rect">
            <a:avLst/>
          </a:prstGeom>
          <a:noFill/>
        </p:spPr>
        <p:txBody>
          <a:bodyPr wrap="none" rtlCol="0">
            <a:spAutoFit/>
          </a:bodyPr>
          <a:lstStyle/>
          <a:p>
            <a:r>
              <a:rPr lang="fr-FR" sz="2800" b="1" dirty="0">
                <a:solidFill>
                  <a:srgbClr val="FF0000"/>
                </a:solidFill>
              </a:rPr>
              <a:t>Les stries, rainures et cannelures</a:t>
            </a:r>
          </a:p>
        </p:txBody>
      </p:sp>
      <p:pic>
        <p:nvPicPr>
          <p:cNvPr id="6" name="Picture 2">
            <a:extLst>
              <a:ext uri="{FF2B5EF4-FFF2-40B4-BE49-F238E27FC236}">
                <a16:creationId xmlns:a16="http://schemas.microsoft.com/office/drawing/2014/main" id="{D8C6F1C0-5ED6-4E41-A361-67A10721E4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9" t="6111" r="3512" b="54870"/>
          <a:stretch/>
        </p:blipFill>
        <p:spPr bwMode="auto">
          <a:xfrm>
            <a:off x="4406079" y="1470194"/>
            <a:ext cx="4114800" cy="1848325"/>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descr="Une image contenant arbre, roche, montagne&#10;&#10;Description générée automatiquement">
            <a:extLst>
              <a:ext uri="{FF2B5EF4-FFF2-40B4-BE49-F238E27FC236}">
                <a16:creationId xmlns:a16="http://schemas.microsoft.com/office/drawing/2014/main" id="{86BBF2A1-EABA-4499-A22F-9F0BB41F4179}"/>
              </a:ext>
            </a:extLst>
          </p:cNvPr>
          <p:cNvPicPr>
            <a:picLocks noChangeAspect="1"/>
          </p:cNvPicPr>
          <p:nvPr/>
        </p:nvPicPr>
        <p:blipFill rotWithShape="1">
          <a:blip r:embed="rId3">
            <a:extLst>
              <a:ext uri="{28A0092B-C50C-407E-A947-70E740481C1C}">
                <a14:useLocalDpi xmlns:a14="http://schemas.microsoft.com/office/drawing/2010/main" val="0"/>
              </a:ext>
            </a:extLst>
          </a:blip>
          <a:srcRect l="26725" t="48780" r="28954" b="8962"/>
          <a:stretch/>
        </p:blipFill>
        <p:spPr>
          <a:xfrm>
            <a:off x="66365" y="1470194"/>
            <a:ext cx="3800432" cy="5114961"/>
          </a:xfrm>
          <a:prstGeom prst="rect">
            <a:avLst/>
          </a:prstGeom>
        </p:spPr>
      </p:pic>
      <p:sp>
        <p:nvSpPr>
          <p:cNvPr id="11" name="ZoneTexte 10">
            <a:extLst>
              <a:ext uri="{FF2B5EF4-FFF2-40B4-BE49-F238E27FC236}">
                <a16:creationId xmlns:a16="http://schemas.microsoft.com/office/drawing/2014/main" id="{ED67AF3B-EA18-4857-96DA-301BB89F5CFE}"/>
              </a:ext>
            </a:extLst>
          </p:cNvPr>
          <p:cNvSpPr txBox="1"/>
          <p:nvPr/>
        </p:nvSpPr>
        <p:spPr>
          <a:xfrm>
            <a:off x="66365" y="6158131"/>
            <a:ext cx="2358338" cy="261610"/>
          </a:xfrm>
          <a:prstGeom prst="rect">
            <a:avLst/>
          </a:prstGeom>
          <a:noFill/>
        </p:spPr>
        <p:txBody>
          <a:bodyPr wrap="none" rtlCol="0">
            <a:spAutoFit/>
          </a:bodyPr>
          <a:lstStyle/>
          <a:p>
            <a:r>
              <a:rPr lang="fr-FR" sz="1100" dirty="0">
                <a:solidFill>
                  <a:schemeClr val="bg1"/>
                </a:solidFill>
              </a:rPr>
              <a:t>Photo personnelle: arrière pays Niçois</a:t>
            </a:r>
          </a:p>
        </p:txBody>
      </p:sp>
    </p:spTree>
    <p:extLst>
      <p:ext uri="{BB962C8B-B14F-4D97-AF65-F5344CB8AC3E}">
        <p14:creationId xmlns:p14="http://schemas.microsoft.com/office/powerpoint/2010/main" val="14355673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2348893" y="946974"/>
            <a:ext cx="5078121" cy="523220"/>
          </a:xfrm>
          <a:prstGeom prst="rect">
            <a:avLst/>
          </a:prstGeom>
          <a:noFill/>
        </p:spPr>
        <p:txBody>
          <a:bodyPr wrap="none" rtlCol="0">
            <a:spAutoFit/>
          </a:bodyPr>
          <a:lstStyle/>
          <a:p>
            <a:r>
              <a:rPr lang="fr-FR" sz="2800" b="1" dirty="0">
                <a:solidFill>
                  <a:srgbClr val="FF0000"/>
                </a:solidFill>
              </a:rPr>
              <a:t>Les stries, rainures et cannelures</a:t>
            </a:r>
          </a:p>
        </p:txBody>
      </p:sp>
      <p:pic>
        <p:nvPicPr>
          <p:cNvPr id="6" name="Picture 2">
            <a:extLst>
              <a:ext uri="{FF2B5EF4-FFF2-40B4-BE49-F238E27FC236}">
                <a16:creationId xmlns:a16="http://schemas.microsoft.com/office/drawing/2014/main" id="{D8C6F1C0-5ED6-4E41-A361-67A10721E4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9" t="6111" r="3512" b="54870"/>
          <a:stretch/>
        </p:blipFill>
        <p:spPr bwMode="auto">
          <a:xfrm>
            <a:off x="4406079" y="1470194"/>
            <a:ext cx="4114800" cy="1848325"/>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descr="Une image contenant arbre, montagne&#10;&#10;Description générée automatiquement">
            <a:extLst>
              <a:ext uri="{FF2B5EF4-FFF2-40B4-BE49-F238E27FC236}">
                <a16:creationId xmlns:a16="http://schemas.microsoft.com/office/drawing/2014/main" id="{8C808978-9919-414B-AECF-0B013DBE72EB}"/>
              </a:ext>
            </a:extLst>
          </p:cNvPr>
          <p:cNvPicPr>
            <a:picLocks noChangeAspect="1"/>
          </p:cNvPicPr>
          <p:nvPr/>
        </p:nvPicPr>
        <p:blipFill rotWithShape="1">
          <a:blip r:embed="rId3">
            <a:extLst>
              <a:ext uri="{28A0092B-C50C-407E-A947-70E740481C1C}">
                <a14:useLocalDpi xmlns:a14="http://schemas.microsoft.com/office/drawing/2010/main" val="0"/>
              </a:ext>
            </a:extLst>
          </a:blip>
          <a:srcRect l="16511" t="44946" r="24484" b="6882"/>
          <a:stretch/>
        </p:blipFill>
        <p:spPr>
          <a:xfrm>
            <a:off x="111649" y="1470194"/>
            <a:ext cx="3801967" cy="5114960"/>
          </a:xfrm>
          <a:prstGeom prst="rect">
            <a:avLst/>
          </a:prstGeom>
        </p:spPr>
      </p:pic>
      <p:sp>
        <p:nvSpPr>
          <p:cNvPr id="11" name="ZoneTexte 10">
            <a:extLst>
              <a:ext uri="{FF2B5EF4-FFF2-40B4-BE49-F238E27FC236}">
                <a16:creationId xmlns:a16="http://schemas.microsoft.com/office/drawing/2014/main" id="{ED67AF3B-EA18-4857-96DA-301BB89F5CFE}"/>
              </a:ext>
            </a:extLst>
          </p:cNvPr>
          <p:cNvSpPr txBox="1"/>
          <p:nvPr/>
        </p:nvSpPr>
        <p:spPr>
          <a:xfrm>
            <a:off x="66365" y="6158131"/>
            <a:ext cx="2358338" cy="261610"/>
          </a:xfrm>
          <a:prstGeom prst="rect">
            <a:avLst/>
          </a:prstGeom>
          <a:noFill/>
        </p:spPr>
        <p:txBody>
          <a:bodyPr wrap="none" rtlCol="0">
            <a:spAutoFit/>
          </a:bodyPr>
          <a:lstStyle/>
          <a:p>
            <a:r>
              <a:rPr lang="fr-FR" sz="1100" dirty="0">
                <a:solidFill>
                  <a:schemeClr val="bg1"/>
                </a:solidFill>
              </a:rPr>
              <a:t>Photo personnelle: arrière pays Niçois</a:t>
            </a:r>
          </a:p>
        </p:txBody>
      </p:sp>
      <p:sp>
        <p:nvSpPr>
          <p:cNvPr id="2" name="ZoneTexte 1">
            <a:extLst>
              <a:ext uri="{FF2B5EF4-FFF2-40B4-BE49-F238E27FC236}">
                <a16:creationId xmlns:a16="http://schemas.microsoft.com/office/drawing/2014/main" id="{0FF17373-2C16-4B37-B224-148A81A8296E}"/>
              </a:ext>
            </a:extLst>
          </p:cNvPr>
          <p:cNvSpPr txBox="1"/>
          <p:nvPr/>
        </p:nvSpPr>
        <p:spPr>
          <a:xfrm>
            <a:off x="4078050" y="4187477"/>
            <a:ext cx="4770858" cy="1200329"/>
          </a:xfrm>
          <a:prstGeom prst="rect">
            <a:avLst/>
          </a:prstGeom>
          <a:noFill/>
        </p:spPr>
        <p:txBody>
          <a:bodyPr wrap="none" rtlCol="0">
            <a:spAutoFit/>
          </a:bodyPr>
          <a:lstStyle/>
          <a:p>
            <a:r>
              <a:rPr lang="fr-FR" sz="2400" b="1" u="sng" dirty="0"/>
              <a:t>NB: </a:t>
            </a:r>
            <a:r>
              <a:rPr lang="fr-FR" sz="2400" dirty="0"/>
              <a:t>stries, rainures et cannelure </a:t>
            </a:r>
          </a:p>
          <a:p>
            <a:r>
              <a:rPr lang="fr-FR" sz="2400" dirty="0"/>
              <a:t>donnent la direction du mouvement </a:t>
            </a:r>
          </a:p>
          <a:p>
            <a:r>
              <a:rPr lang="fr-FR" sz="2400" dirty="0"/>
              <a:t>mais pas son sens.</a:t>
            </a:r>
          </a:p>
        </p:txBody>
      </p:sp>
    </p:spTree>
    <p:extLst>
      <p:ext uri="{BB962C8B-B14F-4D97-AF65-F5344CB8AC3E}">
        <p14:creationId xmlns:p14="http://schemas.microsoft.com/office/powerpoint/2010/main" val="1802799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14" name="Rectangle 13">
            <a:extLst>
              <a:ext uri="{FF2B5EF4-FFF2-40B4-BE49-F238E27FC236}">
                <a16:creationId xmlns:a16="http://schemas.microsoft.com/office/drawing/2014/main" id="{C3F52661-3615-4784-A098-12E837F4AD63}"/>
              </a:ext>
            </a:extLst>
          </p:cNvPr>
          <p:cNvSpPr/>
          <p:nvPr/>
        </p:nvSpPr>
        <p:spPr>
          <a:xfrm>
            <a:off x="62893" y="3962670"/>
            <a:ext cx="4572000" cy="246221"/>
          </a:xfrm>
          <a:prstGeom prst="rect">
            <a:avLst/>
          </a:prstGeom>
        </p:spPr>
        <p:txBody>
          <a:bodyPr>
            <a:spAutoFit/>
          </a:bodyPr>
          <a:lstStyle/>
          <a:p>
            <a:r>
              <a:rPr lang="fr-FR" sz="1000" dirty="0">
                <a:solidFill>
                  <a:schemeClr val="bg1"/>
                </a:solidFill>
              </a:rPr>
              <a:t>http://www.structurotheque.universite-paris-saclay.fr/</a:t>
            </a:r>
          </a:p>
        </p:txBody>
      </p:sp>
      <p:pic>
        <p:nvPicPr>
          <p:cNvPr id="3" name="Image 2" descr="Une image contenant texte, dessin&#10;&#10;Description générée automatiquement">
            <a:extLst>
              <a:ext uri="{FF2B5EF4-FFF2-40B4-BE49-F238E27FC236}">
                <a16:creationId xmlns:a16="http://schemas.microsoft.com/office/drawing/2014/main" id="{6198E832-D6C4-4CDE-B5BF-BCD2A7F0A5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8799"/>
            <a:ext cx="9144000" cy="5273961"/>
          </a:xfrm>
          <a:prstGeom prst="rect">
            <a:avLst/>
          </a:prstGeom>
        </p:spPr>
      </p:pic>
      <p:sp>
        <p:nvSpPr>
          <p:cNvPr id="11" name="ZoneTexte 10">
            <a:extLst>
              <a:ext uri="{FF2B5EF4-FFF2-40B4-BE49-F238E27FC236}">
                <a16:creationId xmlns:a16="http://schemas.microsoft.com/office/drawing/2014/main" id="{4CB982A5-EB64-4805-B34E-FD63F8A510F5}"/>
              </a:ext>
            </a:extLst>
          </p:cNvPr>
          <p:cNvSpPr txBox="1"/>
          <p:nvPr/>
        </p:nvSpPr>
        <p:spPr>
          <a:xfrm>
            <a:off x="2348893" y="946974"/>
            <a:ext cx="4432945" cy="523220"/>
          </a:xfrm>
          <a:prstGeom prst="rect">
            <a:avLst/>
          </a:prstGeom>
          <a:noFill/>
        </p:spPr>
        <p:txBody>
          <a:bodyPr wrap="none" rtlCol="0">
            <a:spAutoFit/>
          </a:bodyPr>
          <a:lstStyle/>
          <a:p>
            <a:r>
              <a:rPr lang="fr-FR" sz="2800" b="1" dirty="0">
                <a:solidFill>
                  <a:srgbClr val="FF0000"/>
                </a:solidFill>
              </a:rPr>
              <a:t>Les cristallisations sous abris</a:t>
            </a:r>
          </a:p>
        </p:txBody>
      </p:sp>
    </p:spTree>
    <p:extLst>
      <p:ext uri="{BB962C8B-B14F-4D97-AF65-F5344CB8AC3E}">
        <p14:creationId xmlns:p14="http://schemas.microsoft.com/office/powerpoint/2010/main" val="73141730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sp>
        <p:nvSpPr>
          <p:cNvPr id="8" name="ZoneTexte 7">
            <a:extLst>
              <a:ext uri="{FF2B5EF4-FFF2-40B4-BE49-F238E27FC236}">
                <a16:creationId xmlns:a16="http://schemas.microsoft.com/office/drawing/2014/main" id="{1E4FCD07-2EAE-4C42-AEB2-406979320932}"/>
              </a:ext>
            </a:extLst>
          </p:cNvPr>
          <p:cNvSpPr txBox="1"/>
          <p:nvPr/>
        </p:nvSpPr>
        <p:spPr>
          <a:xfrm>
            <a:off x="2348893" y="946974"/>
            <a:ext cx="4432945" cy="523220"/>
          </a:xfrm>
          <a:prstGeom prst="rect">
            <a:avLst/>
          </a:prstGeom>
          <a:noFill/>
        </p:spPr>
        <p:txBody>
          <a:bodyPr wrap="none" rtlCol="0">
            <a:spAutoFit/>
          </a:bodyPr>
          <a:lstStyle/>
          <a:p>
            <a:r>
              <a:rPr lang="fr-FR" sz="2800" b="1" dirty="0">
                <a:solidFill>
                  <a:srgbClr val="FF0000"/>
                </a:solidFill>
              </a:rPr>
              <a:t>Les cristallisations sous abris</a:t>
            </a:r>
          </a:p>
        </p:txBody>
      </p:sp>
      <p:pic>
        <p:nvPicPr>
          <p:cNvPr id="6" name="Picture 2">
            <a:extLst>
              <a:ext uri="{FF2B5EF4-FFF2-40B4-BE49-F238E27FC236}">
                <a16:creationId xmlns:a16="http://schemas.microsoft.com/office/drawing/2014/main" id="{D8C6F1C0-5ED6-4E41-A361-67A10721E4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9" t="54727" r="46844" b="3689"/>
          <a:stretch/>
        </p:blipFill>
        <p:spPr bwMode="auto">
          <a:xfrm>
            <a:off x="6136053" y="1433324"/>
            <a:ext cx="2794820" cy="249247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C3D47300-4127-4D1A-BDF0-9F79CE5DB346}"/>
              </a:ext>
            </a:extLst>
          </p:cNvPr>
          <p:cNvPicPr>
            <a:picLocks noChangeAspect="1"/>
          </p:cNvPicPr>
          <p:nvPr/>
        </p:nvPicPr>
        <p:blipFill>
          <a:blip r:embed="rId3"/>
          <a:stretch>
            <a:fillRect/>
          </a:stretch>
        </p:blipFill>
        <p:spPr>
          <a:xfrm>
            <a:off x="0" y="3962670"/>
            <a:ext cx="9144000" cy="2981082"/>
          </a:xfrm>
          <a:prstGeom prst="rect">
            <a:avLst/>
          </a:prstGeom>
        </p:spPr>
      </p:pic>
      <p:sp>
        <p:nvSpPr>
          <p:cNvPr id="10" name="ZoneTexte 9">
            <a:extLst>
              <a:ext uri="{FF2B5EF4-FFF2-40B4-BE49-F238E27FC236}">
                <a16:creationId xmlns:a16="http://schemas.microsoft.com/office/drawing/2014/main" id="{18016F84-E4AA-4B27-A60B-83F7B6F2D632}"/>
              </a:ext>
            </a:extLst>
          </p:cNvPr>
          <p:cNvSpPr txBox="1"/>
          <p:nvPr/>
        </p:nvSpPr>
        <p:spPr>
          <a:xfrm>
            <a:off x="2820259" y="6221923"/>
            <a:ext cx="1356462" cy="276999"/>
          </a:xfrm>
          <a:prstGeom prst="rect">
            <a:avLst/>
          </a:prstGeom>
          <a:noFill/>
        </p:spPr>
        <p:txBody>
          <a:bodyPr wrap="none" rtlCol="0">
            <a:spAutoFit/>
          </a:bodyPr>
          <a:lstStyle/>
          <a:p>
            <a:r>
              <a:rPr lang="fr-FR" sz="1200" dirty="0"/>
              <a:t>www.geol-alp.com</a:t>
            </a:r>
          </a:p>
        </p:txBody>
      </p:sp>
      <p:pic>
        <p:nvPicPr>
          <p:cNvPr id="13" name="Picture 4" descr="STRUCTUROTHEQUE &gt; F - LA COLLECTION D'IMAGES NUMERIQUES &gt; ISTR - Images  structures &gt; ISTR-F - Failles &gt; ISTR-F-T - Tectoglyphes">
            <a:extLst>
              <a:ext uri="{FF2B5EF4-FFF2-40B4-BE49-F238E27FC236}">
                <a16:creationId xmlns:a16="http://schemas.microsoft.com/office/drawing/2014/main" id="{8DDB3AFD-1F4D-49E7-B2A3-093D1FF7C0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8586"/>
          <a:stretch/>
        </p:blipFill>
        <p:spPr bwMode="auto">
          <a:xfrm>
            <a:off x="19258" y="1470193"/>
            <a:ext cx="6093874" cy="280683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C3F52661-3615-4784-A098-12E837F4AD63}"/>
              </a:ext>
            </a:extLst>
          </p:cNvPr>
          <p:cNvSpPr/>
          <p:nvPr/>
        </p:nvSpPr>
        <p:spPr>
          <a:xfrm>
            <a:off x="62893" y="3962670"/>
            <a:ext cx="4572000" cy="246221"/>
          </a:xfrm>
          <a:prstGeom prst="rect">
            <a:avLst/>
          </a:prstGeom>
        </p:spPr>
        <p:txBody>
          <a:bodyPr>
            <a:spAutoFit/>
          </a:bodyPr>
          <a:lstStyle/>
          <a:p>
            <a:r>
              <a:rPr lang="fr-FR" sz="1000" dirty="0">
                <a:solidFill>
                  <a:schemeClr val="bg1"/>
                </a:solidFill>
              </a:rPr>
              <a:t>http://www.structurotheque.universite-paris-saclay.fr/</a:t>
            </a:r>
          </a:p>
        </p:txBody>
      </p:sp>
    </p:spTree>
    <p:extLst>
      <p:ext uri="{BB962C8B-B14F-4D97-AF65-F5344CB8AC3E}">
        <p14:creationId xmlns:p14="http://schemas.microsoft.com/office/powerpoint/2010/main" val="364541044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08426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VII-Les marqueurs de déplacement </a:t>
            </a:r>
          </a:p>
        </p:txBody>
      </p:sp>
      <p:grpSp>
        <p:nvGrpSpPr>
          <p:cNvPr id="2" name="Groupe 1">
            <a:extLst>
              <a:ext uri="{FF2B5EF4-FFF2-40B4-BE49-F238E27FC236}">
                <a16:creationId xmlns:a16="http://schemas.microsoft.com/office/drawing/2014/main" id="{56BD8C92-7601-49C7-AD11-26CACA944A21}"/>
              </a:ext>
            </a:extLst>
          </p:cNvPr>
          <p:cNvGrpSpPr/>
          <p:nvPr/>
        </p:nvGrpSpPr>
        <p:grpSpPr>
          <a:xfrm>
            <a:off x="1" y="1470194"/>
            <a:ext cx="3517490" cy="5474914"/>
            <a:chOff x="2471738" y="117398"/>
            <a:chExt cx="4200525" cy="6486525"/>
          </a:xfrm>
        </p:grpSpPr>
        <p:pic>
          <p:nvPicPr>
            <p:cNvPr id="10242" name="Picture 2">
              <a:extLst>
                <a:ext uri="{FF2B5EF4-FFF2-40B4-BE49-F238E27FC236}">
                  <a16:creationId xmlns:a16="http://schemas.microsoft.com/office/drawing/2014/main" id="{ECC5E874-E4B7-4CF4-9187-44FC2EFED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1738" y="117398"/>
              <a:ext cx="4200525" cy="648652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B898D30B-ECD0-443E-8AB5-37AA970203DB}"/>
                </a:ext>
              </a:extLst>
            </p:cNvPr>
            <p:cNvSpPr txBox="1"/>
            <p:nvPr/>
          </p:nvSpPr>
          <p:spPr>
            <a:xfrm>
              <a:off x="2471738" y="6281242"/>
              <a:ext cx="1864613" cy="246221"/>
            </a:xfrm>
            <a:prstGeom prst="rect">
              <a:avLst/>
            </a:prstGeom>
            <a:noFill/>
          </p:spPr>
          <p:txBody>
            <a:bodyPr wrap="none" rtlCol="0">
              <a:spAutoFit/>
            </a:bodyPr>
            <a:lstStyle/>
            <a:p>
              <a:r>
                <a:rPr lang="fr-FR" sz="1000" b="1" dirty="0">
                  <a:solidFill>
                    <a:schemeClr val="bg1"/>
                  </a:solidFill>
                </a:rPr>
                <a:t>http://christian.nicollet.free.fr/</a:t>
              </a:r>
            </a:p>
          </p:txBody>
        </p:sp>
      </p:grpSp>
      <p:sp>
        <p:nvSpPr>
          <p:cNvPr id="13" name="ZoneTexte 12">
            <a:extLst>
              <a:ext uri="{FF2B5EF4-FFF2-40B4-BE49-F238E27FC236}">
                <a16:creationId xmlns:a16="http://schemas.microsoft.com/office/drawing/2014/main" id="{99250272-BEA3-4474-8581-E75C8212CB94}"/>
              </a:ext>
            </a:extLst>
          </p:cNvPr>
          <p:cNvSpPr txBox="1"/>
          <p:nvPr/>
        </p:nvSpPr>
        <p:spPr>
          <a:xfrm>
            <a:off x="2348893" y="946974"/>
            <a:ext cx="4432945" cy="523220"/>
          </a:xfrm>
          <a:prstGeom prst="rect">
            <a:avLst/>
          </a:prstGeom>
          <a:noFill/>
        </p:spPr>
        <p:txBody>
          <a:bodyPr wrap="none" rtlCol="0">
            <a:spAutoFit/>
          </a:bodyPr>
          <a:lstStyle/>
          <a:p>
            <a:r>
              <a:rPr lang="fr-FR" sz="2800" b="1" dirty="0">
                <a:solidFill>
                  <a:srgbClr val="FF0000"/>
                </a:solidFill>
              </a:rPr>
              <a:t>Les cristallisations sous abris</a:t>
            </a:r>
          </a:p>
        </p:txBody>
      </p:sp>
      <p:sp>
        <p:nvSpPr>
          <p:cNvPr id="14" name="ZoneTexte 13">
            <a:extLst>
              <a:ext uri="{FF2B5EF4-FFF2-40B4-BE49-F238E27FC236}">
                <a16:creationId xmlns:a16="http://schemas.microsoft.com/office/drawing/2014/main" id="{6A4D66E6-C5E2-4333-8164-0CDE19D4B68A}"/>
              </a:ext>
            </a:extLst>
          </p:cNvPr>
          <p:cNvSpPr txBox="1"/>
          <p:nvPr/>
        </p:nvSpPr>
        <p:spPr>
          <a:xfrm>
            <a:off x="4277153" y="3162463"/>
            <a:ext cx="4201278" cy="1200329"/>
          </a:xfrm>
          <a:prstGeom prst="rect">
            <a:avLst/>
          </a:prstGeom>
          <a:noFill/>
        </p:spPr>
        <p:txBody>
          <a:bodyPr wrap="none" rtlCol="0">
            <a:spAutoFit/>
          </a:bodyPr>
          <a:lstStyle/>
          <a:p>
            <a:r>
              <a:rPr lang="fr-FR" sz="2400" b="1" u="sng" dirty="0"/>
              <a:t>NB: </a:t>
            </a:r>
            <a:r>
              <a:rPr lang="fr-FR" sz="2400" dirty="0"/>
              <a:t>les cristallisations sous abris</a:t>
            </a:r>
          </a:p>
          <a:p>
            <a:r>
              <a:rPr lang="fr-FR" sz="2400" dirty="0"/>
              <a:t>donnent la sens du mouvement</a:t>
            </a:r>
          </a:p>
          <a:p>
            <a:r>
              <a:rPr lang="fr-FR" sz="2400" dirty="0"/>
              <a:t>de la faille.</a:t>
            </a:r>
          </a:p>
        </p:txBody>
      </p:sp>
    </p:spTree>
    <p:extLst>
      <p:ext uri="{BB962C8B-B14F-4D97-AF65-F5344CB8AC3E}">
        <p14:creationId xmlns:p14="http://schemas.microsoft.com/office/powerpoint/2010/main" val="364415523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chemeClr val="bg1">
                    <a:lumMod val="85000"/>
                  </a:schemeClr>
                </a:solidFill>
                <a:latin typeface="Arial" panose="020B0604020202020204" pitchFamily="34" charset="0"/>
                <a:cs typeface="Arial" panose="020B0604020202020204" pitchFamily="34" charset="0"/>
              </a:rPr>
              <a:t>	I- La notion faille: rappel du début de cours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II-Localisation des failles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a:t>
            </a:r>
            <a:r>
              <a:rPr lang="fr-FR" sz="2000" dirty="0">
                <a:solidFill>
                  <a:schemeClr val="bg1">
                    <a:lumMod val="85000"/>
                  </a:schemeClr>
                </a:solidFill>
                <a:latin typeface="Arial" panose="020B0604020202020204" pitchFamily="34" charset="0"/>
                <a:cs typeface="Arial" panose="020B0604020202020204" pitchFamily="34" charset="0"/>
              </a:rPr>
              <a:t>III- Anatomie d’une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dirty="0">
                <a:solidFill>
                  <a:schemeClr val="bg1">
                    <a:lumMod val="75000"/>
                  </a:schemeClr>
                </a:solidFill>
                <a:latin typeface="Arial" panose="020B0604020202020204" pitchFamily="34" charset="0"/>
                <a:cs typeface="Arial" panose="020B0604020202020204" pitchFamily="34" charset="0"/>
              </a:rPr>
              <a:t>IV- Les roches de faille: les </a:t>
            </a:r>
            <a:r>
              <a:rPr lang="fr-FR" sz="2000" dirty="0" err="1">
                <a:solidFill>
                  <a:schemeClr val="bg1">
                    <a:lumMod val="75000"/>
                  </a:schemeClr>
                </a:solidFill>
                <a:latin typeface="Arial" panose="020B0604020202020204" pitchFamily="34" charset="0"/>
                <a:cs typeface="Arial" panose="020B0604020202020204" pitchFamily="34" charset="0"/>
              </a:rPr>
              <a:t>tectonites</a:t>
            </a:r>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a:t>
            </a:r>
          </a:p>
          <a:p>
            <a:r>
              <a:rPr lang="fr-FR" sz="2000" dirty="0">
                <a:solidFill>
                  <a:schemeClr val="bg1">
                    <a:lumMod val="75000"/>
                  </a:schemeClr>
                </a:solidFill>
                <a:latin typeface="Arial" panose="020B0604020202020204" pitchFamily="34" charset="0"/>
                <a:cs typeface="Arial" panose="020B0604020202020204" pitchFamily="34" charset="0"/>
              </a:rPr>
              <a:t>	V- La notion de rejet</a:t>
            </a:r>
          </a:p>
          <a:p>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VI- Les catégories de faille</a:t>
            </a:r>
          </a:p>
          <a:p>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VII- Marqueurs de mouvements: stratigraphique et </a:t>
            </a:r>
            <a:r>
              <a:rPr lang="fr-FR" sz="2000" dirty="0" err="1">
                <a:solidFill>
                  <a:schemeClr val="bg1">
                    <a:lumMod val="75000"/>
                  </a:schemeClr>
                </a:solidFill>
                <a:latin typeface="Arial" panose="020B0604020202020204" pitchFamily="34" charset="0"/>
                <a:cs typeface="Arial" panose="020B0604020202020204" pitchFamily="34" charset="0"/>
              </a:rPr>
              <a:t>tectoglyphes</a:t>
            </a:r>
            <a:endParaRPr lang="fr-FR" sz="2000" dirty="0">
              <a:solidFill>
                <a:schemeClr val="bg1">
                  <a:lumMod val="75000"/>
                </a:schemeClr>
              </a:solidFill>
              <a:latin typeface="Arial" panose="020B0604020202020204" pitchFamily="34" charset="0"/>
              <a:cs typeface="Arial" panose="020B0604020202020204" pitchFamily="34" charset="0"/>
            </a:endParaRPr>
          </a:p>
          <a:p>
            <a:endParaRPr lang="fr-FR" sz="2000" b="1" dirty="0">
              <a:solidFill>
                <a:srgbClr val="FF0000"/>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4438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Résultat de recherche d'images pour &quot;o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Résultat de recherche d'images pour &quot;o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10" descr="Résultat de recherche d'images pour &quot;gold or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2530" name="Picture 2">
            <a:extLst>
              <a:ext uri="{FF2B5EF4-FFF2-40B4-BE49-F238E27FC236}">
                <a16:creationId xmlns:a16="http://schemas.microsoft.com/office/drawing/2014/main" id="{2EA613DE-E86A-4470-B4D6-382AC8CF2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470" y="3114176"/>
            <a:ext cx="5249175" cy="2888962"/>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73667C8D-05E4-4825-B9D9-891709C5218A}"/>
              </a:ext>
            </a:extLst>
          </p:cNvPr>
          <p:cNvSpPr txBox="1"/>
          <p:nvPr/>
        </p:nvSpPr>
        <p:spPr>
          <a:xfrm>
            <a:off x="5554682" y="6147143"/>
            <a:ext cx="3366050" cy="369332"/>
          </a:xfrm>
          <a:prstGeom prst="rect">
            <a:avLst/>
          </a:prstGeom>
          <a:noFill/>
        </p:spPr>
        <p:txBody>
          <a:bodyPr wrap="none" rtlCol="0">
            <a:spAutoFit/>
          </a:bodyPr>
          <a:lstStyle/>
          <a:p>
            <a:r>
              <a:rPr lang="fr-FR" dirty="0"/>
              <a:t>Source: http://pentes-tunnels.eu/</a:t>
            </a:r>
          </a:p>
        </p:txBody>
      </p:sp>
      <p:sp>
        <p:nvSpPr>
          <p:cNvPr id="9" name="Flèche : courbe vers la droite 8">
            <a:extLst>
              <a:ext uri="{FF2B5EF4-FFF2-40B4-BE49-F238E27FC236}">
                <a16:creationId xmlns:a16="http://schemas.microsoft.com/office/drawing/2014/main" id="{6100903C-BFA8-4EB3-AF91-EE930800866E}"/>
              </a:ext>
            </a:extLst>
          </p:cNvPr>
          <p:cNvSpPr/>
          <p:nvPr/>
        </p:nvSpPr>
        <p:spPr>
          <a:xfrm rot="4311200">
            <a:off x="3811356" y="2627097"/>
            <a:ext cx="671733" cy="1678334"/>
          </a:xfrm>
          <a:prstGeom prst="curved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ZoneTexte 9">
            <a:extLst>
              <a:ext uri="{FF2B5EF4-FFF2-40B4-BE49-F238E27FC236}">
                <a16:creationId xmlns:a16="http://schemas.microsoft.com/office/drawing/2014/main" id="{D10ECD1E-7C2B-452D-BE8B-B78D947B8EB7}"/>
              </a:ext>
            </a:extLst>
          </p:cNvPr>
          <p:cNvSpPr txBox="1"/>
          <p:nvPr/>
        </p:nvSpPr>
        <p:spPr>
          <a:xfrm>
            <a:off x="1435724" y="3367987"/>
            <a:ext cx="2020746" cy="646331"/>
          </a:xfrm>
          <a:prstGeom prst="rect">
            <a:avLst/>
          </a:prstGeom>
          <a:noFill/>
        </p:spPr>
        <p:txBody>
          <a:bodyPr wrap="none" rtlCol="0">
            <a:spAutoFit/>
          </a:bodyPr>
          <a:lstStyle/>
          <a:p>
            <a:r>
              <a:rPr lang="fr-FR" sz="3600" dirty="0">
                <a:solidFill>
                  <a:srgbClr val="FF0000"/>
                </a:solidFill>
              </a:rPr>
              <a:t>Stabilité ?</a:t>
            </a:r>
          </a:p>
        </p:txBody>
      </p:sp>
      <p:pic>
        <p:nvPicPr>
          <p:cNvPr id="16" name="Picture 2">
            <a:extLst>
              <a:ext uri="{FF2B5EF4-FFF2-40B4-BE49-F238E27FC236}">
                <a16:creationId xmlns:a16="http://schemas.microsoft.com/office/drawing/2014/main" id="{041ECB45-D9EA-49BA-BCAA-5078570A76C9}"/>
              </a:ext>
            </a:extLst>
          </p:cNvPr>
          <p:cNvPicPr>
            <a:picLocks noChangeAspect="1" noChangeArrowheads="1"/>
          </p:cNvPicPr>
          <p:nvPr/>
        </p:nvPicPr>
        <p:blipFill>
          <a:blip r:embed="rId3"/>
          <a:srcRect/>
          <a:stretch>
            <a:fillRect/>
          </a:stretch>
        </p:blipFill>
        <p:spPr bwMode="auto">
          <a:xfrm>
            <a:off x="132772" y="4275218"/>
            <a:ext cx="3323698" cy="1988820"/>
          </a:xfrm>
          <a:prstGeom prst="rect">
            <a:avLst/>
          </a:prstGeom>
          <a:noFill/>
          <a:ln w="9525">
            <a:noFill/>
            <a:miter lim="800000"/>
            <a:headEnd/>
            <a:tailEnd/>
          </a:ln>
        </p:spPr>
      </p:pic>
      <p:sp>
        <p:nvSpPr>
          <p:cNvPr id="17" name="ZoneTexte 16">
            <a:extLst>
              <a:ext uri="{FF2B5EF4-FFF2-40B4-BE49-F238E27FC236}">
                <a16:creationId xmlns:a16="http://schemas.microsoft.com/office/drawing/2014/main" id="{C042B018-B1D1-4492-BF79-067A3FD62386}"/>
              </a:ext>
            </a:extLst>
          </p:cNvPr>
          <p:cNvSpPr txBox="1"/>
          <p:nvPr/>
        </p:nvSpPr>
        <p:spPr>
          <a:xfrm>
            <a:off x="132772" y="6331809"/>
            <a:ext cx="1695079" cy="369332"/>
          </a:xfrm>
          <a:prstGeom prst="rect">
            <a:avLst/>
          </a:prstGeom>
          <a:noFill/>
        </p:spPr>
        <p:txBody>
          <a:bodyPr wrap="none" rtlCol="0">
            <a:spAutoFit/>
          </a:bodyPr>
          <a:lstStyle/>
          <a:p>
            <a:r>
              <a:rPr lang="fr-FR" dirty="0"/>
              <a:t>Source: internet</a:t>
            </a:r>
          </a:p>
        </p:txBody>
      </p:sp>
      <p:sp>
        <p:nvSpPr>
          <p:cNvPr id="19" name="ZoneTexte 18">
            <a:extLst>
              <a:ext uri="{FF2B5EF4-FFF2-40B4-BE49-F238E27FC236}">
                <a16:creationId xmlns:a16="http://schemas.microsoft.com/office/drawing/2014/main" id="{D771F09B-82B0-4D36-994E-2B96C69096EE}"/>
              </a:ext>
            </a:extLst>
          </p:cNvPr>
          <p:cNvSpPr txBox="1"/>
          <p:nvPr/>
        </p:nvSpPr>
        <p:spPr>
          <a:xfrm>
            <a:off x="566150" y="1203689"/>
            <a:ext cx="8509689" cy="2123658"/>
          </a:xfrm>
          <a:prstGeom prst="rect">
            <a:avLst/>
          </a:prstGeom>
          <a:noFill/>
        </p:spPr>
        <p:txBody>
          <a:bodyPr wrap="square" rtlCol="0">
            <a:spAutoFit/>
          </a:bodyPr>
          <a:lstStyle/>
          <a:p>
            <a:pPr algn="ctr"/>
            <a:r>
              <a:rPr lang="fr-FR" sz="2400" b="1" dirty="0">
                <a:solidFill>
                  <a:srgbClr val="FF0000"/>
                </a:solidFill>
              </a:rPr>
              <a:t>Implications en ingénierie </a:t>
            </a:r>
          </a:p>
          <a:p>
            <a:endParaRPr lang="fr-FR" b="1" u="sng" dirty="0"/>
          </a:p>
          <a:p>
            <a:pPr marL="285750" indent="-285750">
              <a:buFont typeface="Arial" panose="020B0604020202020204" pitchFamily="34" charset="0"/>
              <a:buChar char="•"/>
            </a:pPr>
            <a:r>
              <a:rPr lang="fr-FR" dirty="0">
                <a:solidFill>
                  <a:srgbClr val="FF0000"/>
                </a:solidFill>
              </a:rPr>
              <a:t>Le degré de fracturation d’un massif rocheux, l’orientation préférentielles des fractures sont des facteurs majeurs qui contrôlent la stabilité d’un massif</a:t>
            </a:r>
            <a:r>
              <a:rPr lang="fr-FR" dirty="0"/>
              <a:t>.</a:t>
            </a:r>
          </a:p>
          <a:p>
            <a:pPr marL="285750" indent="-285750">
              <a:buFont typeface="Arial" panose="020B0604020202020204" pitchFamily="34" charset="0"/>
              <a:buChar char="•"/>
            </a:pPr>
            <a:r>
              <a:rPr lang="fr-FR" dirty="0">
                <a:solidFill>
                  <a:schemeClr val="bg1">
                    <a:lumMod val="85000"/>
                  </a:schemeClr>
                </a:solidFill>
              </a:rPr>
              <a:t>les roches fracturées sont poreuses et donc aussi de bons réservoirs pour les ressources naturelles</a:t>
            </a:r>
          </a:p>
          <a:p>
            <a:r>
              <a:rPr lang="fr-FR" dirty="0"/>
              <a:t> </a:t>
            </a:r>
          </a:p>
        </p:txBody>
      </p:sp>
      <p:sp>
        <p:nvSpPr>
          <p:cNvPr id="2" name="ZoneTexte 1">
            <a:extLst>
              <a:ext uri="{FF2B5EF4-FFF2-40B4-BE49-F238E27FC236}">
                <a16:creationId xmlns:a16="http://schemas.microsoft.com/office/drawing/2014/main" id="{92B435E6-DCA8-AE5A-470B-E0877AC08D06}"/>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211279061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77676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VIII-Croissance et évolution d’une faille</a:t>
            </a:r>
          </a:p>
        </p:txBody>
      </p:sp>
      <p:sp>
        <p:nvSpPr>
          <p:cNvPr id="13" name="ZoneTexte 12">
            <a:extLst>
              <a:ext uri="{FF2B5EF4-FFF2-40B4-BE49-F238E27FC236}">
                <a16:creationId xmlns:a16="http://schemas.microsoft.com/office/drawing/2014/main" id="{99250272-BEA3-4474-8581-E75C8212CB94}"/>
              </a:ext>
            </a:extLst>
          </p:cNvPr>
          <p:cNvSpPr txBox="1"/>
          <p:nvPr/>
        </p:nvSpPr>
        <p:spPr>
          <a:xfrm>
            <a:off x="2672575" y="946974"/>
            <a:ext cx="4091633" cy="523220"/>
          </a:xfrm>
          <a:prstGeom prst="rect">
            <a:avLst/>
          </a:prstGeom>
          <a:noFill/>
        </p:spPr>
        <p:txBody>
          <a:bodyPr wrap="none" rtlCol="0">
            <a:spAutoFit/>
          </a:bodyPr>
          <a:lstStyle/>
          <a:p>
            <a:r>
              <a:rPr lang="fr-FR" sz="2800" b="1" dirty="0">
                <a:solidFill>
                  <a:srgbClr val="FF0000"/>
                </a:solidFill>
              </a:rPr>
              <a:t>Les modèles de croissance</a:t>
            </a:r>
          </a:p>
        </p:txBody>
      </p:sp>
      <p:pic>
        <p:nvPicPr>
          <p:cNvPr id="8" name="Picture 2" descr="Micro-plis-failles, plis et failles inverses dans les lignites de Minerve –  La Caunette, Hérault — Planet-Terre">
            <a:extLst>
              <a:ext uri="{FF2B5EF4-FFF2-40B4-BE49-F238E27FC236}">
                <a16:creationId xmlns:a16="http://schemas.microsoft.com/office/drawing/2014/main" id="{797E0FC0-EBF4-469C-BEE1-CB2DD3AA32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94" y="1615201"/>
            <a:ext cx="4416736" cy="29346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72E6D887-FCBC-42B8-B17F-8BDA63A98835}"/>
              </a:ext>
            </a:extLst>
          </p:cNvPr>
          <p:cNvPicPr>
            <a:picLocks noChangeAspect="1"/>
          </p:cNvPicPr>
          <p:nvPr/>
        </p:nvPicPr>
        <p:blipFill>
          <a:blip r:embed="rId3"/>
          <a:stretch>
            <a:fillRect/>
          </a:stretch>
        </p:blipFill>
        <p:spPr>
          <a:xfrm>
            <a:off x="4638972" y="4206531"/>
            <a:ext cx="4468438" cy="2651469"/>
          </a:xfrm>
          <a:prstGeom prst="rect">
            <a:avLst/>
          </a:prstGeom>
        </p:spPr>
      </p:pic>
      <p:sp>
        <p:nvSpPr>
          <p:cNvPr id="10" name="Flèche : courbe vers la droite 9">
            <a:extLst>
              <a:ext uri="{FF2B5EF4-FFF2-40B4-BE49-F238E27FC236}">
                <a16:creationId xmlns:a16="http://schemas.microsoft.com/office/drawing/2014/main" id="{3251CC68-5983-42F0-9DD9-74C95201167D}"/>
              </a:ext>
            </a:extLst>
          </p:cNvPr>
          <p:cNvSpPr/>
          <p:nvPr/>
        </p:nvSpPr>
        <p:spPr>
          <a:xfrm rot="6543159" flipV="1">
            <a:off x="5502018" y="1659944"/>
            <a:ext cx="1385219" cy="29549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ZoneTexte 2">
            <a:extLst>
              <a:ext uri="{FF2B5EF4-FFF2-40B4-BE49-F238E27FC236}">
                <a16:creationId xmlns:a16="http://schemas.microsoft.com/office/drawing/2014/main" id="{6456141C-C41D-4137-8148-641676E5F585}"/>
              </a:ext>
            </a:extLst>
          </p:cNvPr>
          <p:cNvSpPr txBox="1"/>
          <p:nvPr/>
        </p:nvSpPr>
        <p:spPr>
          <a:xfrm>
            <a:off x="6127955" y="1507119"/>
            <a:ext cx="3177986" cy="954107"/>
          </a:xfrm>
          <a:prstGeom prst="rect">
            <a:avLst/>
          </a:prstGeom>
          <a:noFill/>
        </p:spPr>
        <p:txBody>
          <a:bodyPr wrap="none" rtlCol="0">
            <a:spAutoFit/>
          </a:bodyPr>
          <a:lstStyle/>
          <a:p>
            <a:r>
              <a:rPr lang="fr-FR" sz="2800" b="1" dirty="0"/>
              <a:t>Comment les failles </a:t>
            </a:r>
          </a:p>
          <a:p>
            <a:r>
              <a:rPr lang="fr-FR" sz="2800" b="1" dirty="0"/>
              <a:t>grandissent-elles?</a:t>
            </a:r>
          </a:p>
        </p:txBody>
      </p:sp>
    </p:spTree>
    <p:extLst>
      <p:ext uri="{BB962C8B-B14F-4D97-AF65-F5344CB8AC3E}">
        <p14:creationId xmlns:p14="http://schemas.microsoft.com/office/powerpoint/2010/main" val="202949769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77676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VIII-Croissance et évolution d’une faille</a:t>
            </a:r>
          </a:p>
        </p:txBody>
      </p:sp>
      <p:sp>
        <p:nvSpPr>
          <p:cNvPr id="13" name="ZoneTexte 12">
            <a:extLst>
              <a:ext uri="{FF2B5EF4-FFF2-40B4-BE49-F238E27FC236}">
                <a16:creationId xmlns:a16="http://schemas.microsoft.com/office/drawing/2014/main" id="{99250272-BEA3-4474-8581-E75C8212CB94}"/>
              </a:ext>
            </a:extLst>
          </p:cNvPr>
          <p:cNvSpPr txBox="1"/>
          <p:nvPr/>
        </p:nvSpPr>
        <p:spPr>
          <a:xfrm>
            <a:off x="2725025" y="946974"/>
            <a:ext cx="4091633" cy="523220"/>
          </a:xfrm>
          <a:prstGeom prst="rect">
            <a:avLst/>
          </a:prstGeom>
          <a:noFill/>
        </p:spPr>
        <p:txBody>
          <a:bodyPr wrap="none" rtlCol="0">
            <a:spAutoFit/>
          </a:bodyPr>
          <a:lstStyle/>
          <a:p>
            <a:r>
              <a:rPr lang="fr-FR" sz="2800" b="1" dirty="0">
                <a:solidFill>
                  <a:srgbClr val="FF0000"/>
                </a:solidFill>
              </a:rPr>
              <a:t>Les modèles de croissance</a:t>
            </a:r>
          </a:p>
        </p:txBody>
      </p:sp>
      <p:pic>
        <p:nvPicPr>
          <p:cNvPr id="5" name="Image 4">
            <a:extLst>
              <a:ext uri="{FF2B5EF4-FFF2-40B4-BE49-F238E27FC236}">
                <a16:creationId xmlns:a16="http://schemas.microsoft.com/office/drawing/2014/main" id="{101ECC04-0649-471E-8FFA-CEA39195AE15}"/>
              </a:ext>
            </a:extLst>
          </p:cNvPr>
          <p:cNvPicPr>
            <a:picLocks noChangeAspect="1"/>
          </p:cNvPicPr>
          <p:nvPr/>
        </p:nvPicPr>
        <p:blipFill>
          <a:blip r:embed="rId2"/>
          <a:stretch>
            <a:fillRect/>
          </a:stretch>
        </p:blipFill>
        <p:spPr>
          <a:xfrm>
            <a:off x="0" y="2255635"/>
            <a:ext cx="9144000" cy="3526600"/>
          </a:xfrm>
          <a:prstGeom prst="rect">
            <a:avLst/>
          </a:prstGeom>
        </p:spPr>
      </p:pic>
      <p:sp>
        <p:nvSpPr>
          <p:cNvPr id="6" name="ZoneTexte 5">
            <a:extLst>
              <a:ext uri="{FF2B5EF4-FFF2-40B4-BE49-F238E27FC236}">
                <a16:creationId xmlns:a16="http://schemas.microsoft.com/office/drawing/2014/main" id="{829FDAAA-33C6-49AD-8A53-802498D567CA}"/>
              </a:ext>
            </a:extLst>
          </p:cNvPr>
          <p:cNvSpPr txBox="1"/>
          <p:nvPr/>
        </p:nvSpPr>
        <p:spPr>
          <a:xfrm>
            <a:off x="2335720" y="1593305"/>
            <a:ext cx="4870244" cy="461665"/>
          </a:xfrm>
          <a:prstGeom prst="rect">
            <a:avLst/>
          </a:prstGeom>
          <a:noFill/>
        </p:spPr>
        <p:txBody>
          <a:bodyPr wrap="none" rtlCol="0">
            <a:spAutoFit/>
          </a:bodyPr>
          <a:lstStyle/>
          <a:p>
            <a:r>
              <a:rPr lang="fr-FR" sz="2400" b="1" dirty="0"/>
              <a:t>(1) Croissance par propagation radial</a:t>
            </a:r>
          </a:p>
        </p:txBody>
      </p:sp>
      <p:pic>
        <p:nvPicPr>
          <p:cNvPr id="15" name="Image 14">
            <a:extLst>
              <a:ext uri="{FF2B5EF4-FFF2-40B4-BE49-F238E27FC236}">
                <a16:creationId xmlns:a16="http://schemas.microsoft.com/office/drawing/2014/main" id="{F7BB675D-1A26-4A65-B438-5525D4F92390}"/>
              </a:ext>
            </a:extLst>
          </p:cNvPr>
          <p:cNvPicPr>
            <a:picLocks noChangeAspect="1"/>
          </p:cNvPicPr>
          <p:nvPr/>
        </p:nvPicPr>
        <p:blipFill rotWithShape="1">
          <a:blip r:embed="rId3"/>
          <a:srcRect t="89656"/>
          <a:stretch/>
        </p:blipFill>
        <p:spPr>
          <a:xfrm>
            <a:off x="0" y="5578275"/>
            <a:ext cx="9144000" cy="332751"/>
          </a:xfrm>
          <a:prstGeom prst="rect">
            <a:avLst/>
          </a:prstGeom>
        </p:spPr>
      </p:pic>
    </p:spTree>
    <p:extLst>
      <p:ext uri="{BB962C8B-B14F-4D97-AF65-F5344CB8AC3E}">
        <p14:creationId xmlns:p14="http://schemas.microsoft.com/office/powerpoint/2010/main" val="171948488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77676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VIII-Croissance et évolution d’une faille</a:t>
            </a:r>
          </a:p>
        </p:txBody>
      </p:sp>
      <p:sp>
        <p:nvSpPr>
          <p:cNvPr id="13" name="ZoneTexte 12">
            <a:extLst>
              <a:ext uri="{FF2B5EF4-FFF2-40B4-BE49-F238E27FC236}">
                <a16:creationId xmlns:a16="http://schemas.microsoft.com/office/drawing/2014/main" id="{99250272-BEA3-4474-8581-E75C8212CB94}"/>
              </a:ext>
            </a:extLst>
          </p:cNvPr>
          <p:cNvSpPr txBox="1"/>
          <p:nvPr/>
        </p:nvSpPr>
        <p:spPr>
          <a:xfrm>
            <a:off x="2672575" y="948304"/>
            <a:ext cx="4091633" cy="523220"/>
          </a:xfrm>
          <a:prstGeom prst="rect">
            <a:avLst/>
          </a:prstGeom>
          <a:noFill/>
        </p:spPr>
        <p:txBody>
          <a:bodyPr wrap="none" rtlCol="0">
            <a:spAutoFit/>
          </a:bodyPr>
          <a:lstStyle/>
          <a:p>
            <a:r>
              <a:rPr lang="fr-FR" sz="2800" b="1" dirty="0">
                <a:solidFill>
                  <a:srgbClr val="FF0000"/>
                </a:solidFill>
              </a:rPr>
              <a:t>Les modèles de croissance</a:t>
            </a:r>
          </a:p>
        </p:txBody>
      </p:sp>
      <p:sp>
        <p:nvSpPr>
          <p:cNvPr id="6" name="ZoneTexte 5">
            <a:extLst>
              <a:ext uri="{FF2B5EF4-FFF2-40B4-BE49-F238E27FC236}">
                <a16:creationId xmlns:a16="http://schemas.microsoft.com/office/drawing/2014/main" id="{829FDAAA-33C6-49AD-8A53-802498D567CA}"/>
              </a:ext>
            </a:extLst>
          </p:cNvPr>
          <p:cNvSpPr txBox="1"/>
          <p:nvPr/>
        </p:nvSpPr>
        <p:spPr>
          <a:xfrm>
            <a:off x="1740310" y="1593305"/>
            <a:ext cx="6190926" cy="461665"/>
          </a:xfrm>
          <a:prstGeom prst="rect">
            <a:avLst/>
          </a:prstGeom>
          <a:noFill/>
        </p:spPr>
        <p:txBody>
          <a:bodyPr wrap="none" rtlCol="0">
            <a:spAutoFit/>
          </a:bodyPr>
          <a:lstStyle/>
          <a:p>
            <a:r>
              <a:rPr lang="fr-FR" sz="2400" b="1" dirty="0"/>
              <a:t>(2) Croissance par connexon de plusieurs failles</a:t>
            </a:r>
          </a:p>
        </p:txBody>
      </p:sp>
      <p:pic>
        <p:nvPicPr>
          <p:cNvPr id="2" name="Image 1">
            <a:extLst>
              <a:ext uri="{FF2B5EF4-FFF2-40B4-BE49-F238E27FC236}">
                <a16:creationId xmlns:a16="http://schemas.microsoft.com/office/drawing/2014/main" id="{125111A5-518E-4B02-A100-A401BAD37CEF}"/>
              </a:ext>
            </a:extLst>
          </p:cNvPr>
          <p:cNvPicPr>
            <a:picLocks noChangeAspect="1"/>
          </p:cNvPicPr>
          <p:nvPr/>
        </p:nvPicPr>
        <p:blipFill>
          <a:blip r:embed="rId2"/>
          <a:stretch>
            <a:fillRect/>
          </a:stretch>
        </p:blipFill>
        <p:spPr>
          <a:xfrm>
            <a:off x="0" y="2521062"/>
            <a:ext cx="9144000" cy="3216973"/>
          </a:xfrm>
          <a:prstGeom prst="rect">
            <a:avLst/>
          </a:prstGeom>
        </p:spPr>
      </p:pic>
    </p:spTree>
    <p:extLst>
      <p:ext uri="{BB962C8B-B14F-4D97-AF65-F5344CB8AC3E}">
        <p14:creationId xmlns:p14="http://schemas.microsoft.com/office/powerpoint/2010/main" val="23151783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77676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VIII-Croissance et évolution d’une faille</a:t>
            </a:r>
          </a:p>
        </p:txBody>
      </p:sp>
      <p:sp>
        <p:nvSpPr>
          <p:cNvPr id="13" name="ZoneTexte 12">
            <a:extLst>
              <a:ext uri="{FF2B5EF4-FFF2-40B4-BE49-F238E27FC236}">
                <a16:creationId xmlns:a16="http://schemas.microsoft.com/office/drawing/2014/main" id="{99250272-BEA3-4474-8581-E75C8212CB94}"/>
              </a:ext>
            </a:extLst>
          </p:cNvPr>
          <p:cNvSpPr txBox="1"/>
          <p:nvPr/>
        </p:nvSpPr>
        <p:spPr>
          <a:xfrm>
            <a:off x="2672575" y="948304"/>
            <a:ext cx="5674630" cy="523220"/>
          </a:xfrm>
          <a:prstGeom prst="rect">
            <a:avLst/>
          </a:prstGeom>
          <a:noFill/>
        </p:spPr>
        <p:txBody>
          <a:bodyPr wrap="none" rtlCol="0">
            <a:spAutoFit/>
          </a:bodyPr>
          <a:lstStyle/>
          <a:p>
            <a:r>
              <a:rPr lang="fr-FR" sz="2800" b="1" dirty="0">
                <a:solidFill>
                  <a:srgbClr val="FF0000"/>
                </a:solidFill>
              </a:rPr>
              <a:t>Relation taille et rejet (</a:t>
            </a:r>
            <a:r>
              <a:rPr lang="fr-FR" sz="2800" b="1" i="1" dirty="0" err="1">
                <a:solidFill>
                  <a:srgbClr val="FF0000"/>
                </a:solidFill>
              </a:rPr>
              <a:t>displacement</a:t>
            </a:r>
            <a:r>
              <a:rPr lang="fr-FR" sz="2800" b="1" dirty="0">
                <a:solidFill>
                  <a:srgbClr val="FF0000"/>
                </a:solidFill>
              </a:rPr>
              <a:t>)</a:t>
            </a:r>
          </a:p>
        </p:txBody>
      </p:sp>
      <p:pic>
        <p:nvPicPr>
          <p:cNvPr id="3" name="Image 2">
            <a:extLst>
              <a:ext uri="{FF2B5EF4-FFF2-40B4-BE49-F238E27FC236}">
                <a16:creationId xmlns:a16="http://schemas.microsoft.com/office/drawing/2014/main" id="{F7C7F461-7B31-454F-BF04-53FC98238C64}"/>
              </a:ext>
            </a:extLst>
          </p:cNvPr>
          <p:cNvPicPr>
            <a:picLocks noChangeAspect="1"/>
          </p:cNvPicPr>
          <p:nvPr/>
        </p:nvPicPr>
        <p:blipFill rotWithShape="1">
          <a:blip r:embed="rId2"/>
          <a:srcRect b="61183"/>
          <a:stretch/>
        </p:blipFill>
        <p:spPr>
          <a:xfrm>
            <a:off x="271017" y="3114712"/>
            <a:ext cx="3921979" cy="2794984"/>
          </a:xfrm>
          <a:prstGeom prst="rect">
            <a:avLst/>
          </a:prstGeom>
        </p:spPr>
      </p:pic>
      <p:pic>
        <p:nvPicPr>
          <p:cNvPr id="7" name="Image 6">
            <a:extLst>
              <a:ext uri="{FF2B5EF4-FFF2-40B4-BE49-F238E27FC236}">
                <a16:creationId xmlns:a16="http://schemas.microsoft.com/office/drawing/2014/main" id="{E57D59E0-E138-4102-B1F2-0EEC77C6ECAC}"/>
              </a:ext>
            </a:extLst>
          </p:cNvPr>
          <p:cNvPicPr>
            <a:picLocks noChangeAspect="1"/>
          </p:cNvPicPr>
          <p:nvPr/>
        </p:nvPicPr>
        <p:blipFill rotWithShape="1">
          <a:blip r:embed="rId2"/>
          <a:srcRect t="37957"/>
          <a:stretch/>
        </p:blipFill>
        <p:spPr>
          <a:xfrm>
            <a:off x="4774543" y="2189673"/>
            <a:ext cx="4098440" cy="4668327"/>
          </a:xfrm>
          <a:prstGeom prst="rect">
            <a:avLst/>
          </a:prstGeom>
        </p:spPr>
      </p:pic>
      <p:sp>
        <p:nvSpPr>
          <p:cNvPr id="5" name="ZoneTexte 4">
            <a:extLst>
              <a:ext uri="{FF2B5EF4-FFF2-40B4-BE49-F238E27FC236}">
                <a16:creationId xmlns:a16="http://schemas.microsoft.com/office/drawing/2014/main" id="{312E713D-59A9-4A23-AE11-5F7F2301672E}"/>
              </a:ext>
            </a:extLst>
          </p:cNvPr>
          <p:cNvSpPr txBox="1"/>
          <p:nvPr/>
        </p:nvSpPr>
        <p:spPr>
          <a:xfrm>
            <a:off x="2454979" y="1581250"/>
            <a:ext cx="4701352" cy="830997"/>
          </a:xfrm>
          <a:prstGeom prst="rect">
            <a:avLst/>
          </a:prstGeom>
          <a:noFill/>
        </p:spPr>
        <p:txBody>
          <a:bodyPr wrap="none" rtlCol="0">
            <a:spAutoFit/>
          </a:bodyPr>
          <a:lstStyle/>
          <a:p>
            <a:pPr algn="ctr"/>
            <a:r>
              <a:rPr lang="fr-FR" sz="2400" b="1" dirty="0"/>
              <a:t>En moyenne et en générale: </a:t>
            </a:r>
          </a:p>
          <a:p>
            <a:pPr algn="ctr"/>
            <a:r>
              <a:rPr lang="fr-FR" sz="2400" b="1" dirty="0"/>
              <a:t>Rejet = 0.03 x Longueur de la faille</a:t>
            </a:r>
          </a:p>
        </p:txBody>
      </p:sp>
    </p:spTree>
    <p:extLst>
      <p:ext uri="{BB962C8B-B14F-4D97-AF65-F5344CB8AC3E}">
        <p14:creationId xmlns:p14="http://schemas.microsoft.com/office/powerpoint/2010/main" val="74704450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841768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Synthèse…ce que vous devez savoir:</a:t>
            </a:r>
          </a:p>
        </p:txBody>
      </p:sp>
      <p:sp>
        <p:nvSpPr>
          <p:cNvPr id="2" name="ZoneTexte 1">
            <a:extLst>
              <a:ext uri="{FF2B5EF4-FFF2-40B4-BE49-F238E27FC236}">
                <a16:creationId xmlns:a16="http://schemas.microsoft.com/office/drawing/2014/main" id="{672378D2-3FD3-4CEB-BDED-AAD24808C10A}"/>
              </a:ext>
            </a:extLst>
          </p:cNvPr>
          <p:cNvSpPr txBox="1"/>
          <p:nvPr/>
        </p:nvSpPr>
        <p:spPr>
          <a:xfrm>
            <a:off x="704274" y="1607574"/>
            <a:ext cx="7669161" cy="3970318"/>
          </a:xfrm>
          <a:prstGeom prst="rect">
            <a:avLst/>
          </a:prstGeom>
          <a:noFill/>
        </p:spPr>
        <p:txBody>
          <a:bodyPr wrap="square" rtlCol="0">
            <a:spAutoFit/>
          </a:bodyPr>
          <a:lstStyle/>
          <a:p>
            <a:pPr marL="342900" indent="-342900">
              <a:buFont typeface="+mj-lt"/>
              <a:buAutoNum type="arabicPeriod"/>
            </a:pPr>
            <a:r>
              <a:rPr lang="fr-FR" dirty="0"/>
              <a:t>TOUT le vocabulaire vu (ex: fracture, faille, toit, mur, miroir, éponte, fragile, ductile, fente…)</a:t>
            </a:r>
          </a:p>
          <a:p>
            <a:pPr marL="342900" indent="-342900">
              <a:buFont typeface="+mj-lt"/>
              <a:buAutoNum type="arabicPeriod"/>
            </a:pPr>
            <a:r>
              <a:rPr lang="fr-FR" dirty="0"/>
              <a:t>Comment une fracture se forme  (mode I et II)</a:t>
            </a:r>
          </a:p>
          <a:p>
            <a:pPr marL="342900" indent="-342900">
              <a:buFont typeface="+mj-lt"/>
              <a:buAutoNum type="arabicPeriod"/>
            </a:pPr>
            <a:r>
              <a:rPr lang="fr-FR" dirty="0"/>
              <a:t>Ce qui distingue une fracture simple d’une faille</a:t>
            </a:r>
          </a:p>
          <a:p>
            <a:pPr marL="342900" indent="-342900">
              <a:buFont typeface="+mj-lt"/>
              <a:buAutoNum type="arabicPeriod"/>
            </a:pPr>
            <a:r>
              <a:rPr lang="fr-FR" dirty="0"/>
              <a:t>Où se trouvent les failles dans la croute</a:t>
            </a:r>
          </a:p>
          <a:p>
            <a:pPr marL="342900" indent="-342900">
              <a:buFont typeface="+mj-lt"/>
              <a:buAutoNum type="arabicPeriod"/>
            </a:pPr>
            <a:r>
              <a:rPr lang="fr-FR" dirty="0"/>
              <a:t>Comment décrire une faille (toit, mur, </a:t>
            </a:r>
            <a:r>
              <a:rPr lang="fr-FR" dirty="0" err="1"/>
              <a:t>endomagement</a:t>
            </a:r>
            <a:r>
              <a:rPr lang="fr-FR" dirty="0"/>
              <a:t>, éponte, lèvres, miroir…)</a:t>
            </a:r>
          </a:p>
          <a:p>
            <a:pPr marL="342900" indent="-342900">
              <a:buFont typeface="+mj-lt"/>
              <a:buAutoNum type="arabicPeriod"/>
            </a:pPr>
            <a:r>
              <a:rPr lang="fr-FR" dirty="0"/>
              <a:t>Les roches associées aux failles</a:t>
            </a:r>
          </a:p>
          <a:p>
            <a:pPr marL="342900" indent="-342900">
              <a:buFont typeface="+mj-lt"/>
              <a:buAutoNum type="arabicPeriod"/>
            </a:pPr>
            <a:r>
              <a:rPr lang="fr-FR" dirty="0"/>
              <a:t>Les différentes composantes du rejet d’une faille et la notion de rejet vrai et apparent</a:t>
            </a:r>
          </a:p>
          <a:p>
            <a:pPr marL="342900" indent="-342900">
              <a:buFont typeface="+mj-lt"/>
              <a:buAutoNum type="arabicPeriod"/>
            </a:pPr>
            <a:r>
              <a:rPr lang="fr-FR" dirty="0"/>
              <a:t>Les trois grandes types de failles et leur géométries</a:t>
            </a:r>
          </a:p>
          <a:p>
            <a:pPr marL="342900" indent="-342900">
              <a:buFont typeface="+mj-lt"/>
              <a:buAutoNum type="arabicPeriod"/>
            </a:pPr>
            <a:r>
              <a:rPr lang="fr-FR" dirty="0"/>
              <a:t>Les </a:t>
            </a:r>
            <a:r>
              <a:rPr lang="fr-FR" dirty="0" err="1"/>
              <a:t>tectoglyphes</a:t>
            </a:r>
            <a:r>
              <a:rPr lang="fr-FR" dirty="0"/>
              <a:t> (marqueurs cinématiques) de faille et leur signification</a:t>
            </a:r>
          </a:p>
          <a:p>
            <a:pPr marL="342900" indent="-342900">
              <a:buFont typeface="+mj-lt"/>
              <a:buAutoNum type="arabicPeriod"/>
            </a:pPr>
            <a:r>
              <a:rPr lang="fr-FR" dirty="0"/>
              <a:t>Croissance d’un système de faille. Interaction et connectivité entre failles. Lien entre longueur et déplacement sur une faille.</a:t>
            </a:r>
          </a:p>
        </p:txBody>
      </p:sp>
    </p:spTree>
    <p:extLst>
      <p:ext uri="{BB962C8B-B14F-4D97-AF65-F5344CB8AC3E}">
        <p14:creationId xmlns:p14="http://schemas.microsoft.com/office/powerpoint/2010/main" val="1288833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D3FE72B-7306-7C65-7605-182A9B587657}"/>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pic>
        <p:nvPicPr>
          <p:cNvPr id="5" name="Image 4">
            <a:extLst>
              <a:ext uri="{FF2B5EF4-FFF2-40B4-BE49-F238E27FC236}">
                <a16:creationId xmlns:a16="http://schemas.microsoft.com/office/drawing/2014/main" id="{E49A4397-E46A-31C2-E62A-667874E529D8}"/>
              </a:ext>
            </a:extLst>
          </p:cNvPr>
          <p:cNvPicPr>
            <a:picLocks noChangeAspect="1"/>
          </p:cNvPicPr>
          <p:nvPr/>
        </p:nvPicPr>
        <p:blipFill rotWithShape="1">
          <a:blip r:embed="rId2"/>
          <a:srcRect r="41526"/>
          <a:stretch/>
        </p:blipFill>
        <p:spPr>
          <a:xfrm>
            <a:off x="0" y="2458198"/>
            <a:ext cx="5346870" cy="4582629"/>
          </a:xfrm>
          <a:prstGeom prst="rect">
            <a:avLst/>
          </a:prstGeom>
        </p:spPr>
      </p:pic>
      <p:pic>
        <p:nvPicPr>
          <p:cNvPr id="6" name="Picture 2" descr="Afficher l'image d'origine">
            <a:extLst>
              <a:ext uri="{FF2B5EF4-FFF2-40B4-BE49-F238E27FC236}">
                <a16:creationId xmlns:a16="http://schemas.microsoft.com/office/drawing/2014/main" id="{BDE8DA2D-68CF-865E-2D3D-CDCAF1E5C8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8840" y="1042628"/>
            <a:ext cx="4060708" cy="281501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0140D0BD-9B7E-6835-3D00-FD03438B72B6}"/>
              </a:ext>
            </a:extLst>
          </p:cNvPr>
          <p:cNvSpPr txBox="1"/>
          <p:nvPr/>
        </p:nvSpPr>
        <p:spPr>
          <a:xfrm>
            <a:off x="317155" y="1117134"/>
            <a:ext cx="8509689" cy="1015663"/>
          </a:xfrm>
          <a:prstGeom prst="rect">
            <a:avLst/>
          </a:prstGeom>
          <a:noFill/>
        </p:spPr>
        <p:txBody>
          <a:bodyPr wrap="square" rtlCol="0">
            <a:spAutoFit/>
          </a:bodyPr>
          <a:lstStyle/>
          <a:p>
            <a:r>
              <a:rPr lang="fr-FR" sz="2400" b="1" dirty="0">
                <a:solidFill>
                  <a:srgbClr val="FF0000"/>
                </a:solidFill>
              </a:rPr>
              <a:t>Implications en ingénierie </a:t>
            </a:r>
          </a:p>
          <a:p>
            <a:endParaRPr lang="fr-FR" b="1" u="sng" dirty="0"/>
          </a:p>
          <a:p>
            <a:pPr marL="285750" indent="-285750">
              <a:buFont typeface="Arial" panose="020B0604020202020204" pitchFamily="34" charset="0"/>
              <a:buChar char="•"/>
            </a:pPr>
            <a:r>
              <a:rPr lang="fr-FR" dirty="0">
                <a:solidFill>
                  <a:srgbClr val="FF0000"/>
                </a:solidFill>
              </a:rPr>
              <a:t>Prévention des risques sismiques…</a:t>
            </a:r>
            <a:endParaRPr lang="fr-FR" dirty="0"/>
          </a:p>
        </p:txBody>
      </p:sp>
    </p:spTree>
    <p:extLst>
      <p:ext uri="{BB962C8B-B14F-4D97-AF65-F5344CB8AC3E}">
        <p14:creationId xmlns:p14="http://schemas.microsoft.com/office/powerpoint/2010/main" val="3611352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D3FE72B-7306-7C65-7605-182A9B587657}"/>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pic>
        <p:nvPicPr>
          <p:cNvPr id="7" name="Image 6">
            <a:extLst>
              <a:ext uri="{FF2B5EF4-FFF2-40B4-BE49-F238E27FC236}">
                <a16:creationId xmlns:a16="http://schemas.microsoft.com/office/drawing/2014/main" id="{0DABBEB5-2EB8-90D5-10F5-F81713755E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727" y="3000150"/>
            <a:ext cx="4703084" cy="3527313"/>
          </a:xfrm>
          <a:prstGeom prst="rect">
            <a:avLst/>
          </a:prstGeom>
        </p:spPr>
      </p:pic>
      <p:pic>
        <p:nvPicPr>
          <p:cNvPr id="8" name="Picture 6" descr="Afficher l'image d'origine">
            <a:extLst>
              <a:ext uri="{FF2B5EF4-FFF2-40B4-BE49-F238E27FC236}">
                <a16:creationId xmlns:a16="http://schemas.microsoft.com/office/drawing/2014/main" id="{A6D6FDAD-43E8-00D1-3E66-35A1D92C8A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419" t="39463" r="41006" b="-1"/>
          <a:stretch/>
        </p:blipFill>
        <p:spPr bwMode="auto">
          <a:xfrm>
            <a:off x="5776686" y="1116615"/>
            <a:ext cx="3037302" cy="567375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B93D221-9839-0C2F-E7E2-8980CFC69D63}"/>
              </a:ext>
            </a:extLst>
          </p:cNvPr>
          <p:cNvSpPr txBox="1"/>
          <p:nvPr/>
        </p:nvSpPr>
        <p:spPr>
          <a:xfrm>
            <a:off x="317155" y="1117134"/>
            <a:ext cx="8509689" cy="1292662"/>
          </a:xfrm>
          <a:prstGeom prst="rect">
            <a:avLst/>
          </a:prstGeom>
          <a:noFill/>
        </p:spPr>
        <p:txBody>
          <a:bodyPr wrap="square" rtlCol="0">
            <a:spAutoFit/>
          </a:bodyPr>
          <a:lstStyle/>
          <a:p>
            <a:r>
              <a:rPr lang="fr-FR" sz="2400" b="1" dirty="0">
                <a:solidFill>
                  <a:srgbClr val="FF0000"/>
                </a:solidFill>
              </a:rPr>
              <a:t>Implications en ingénierie </a:t>
            </a:r>
          </a:p>
          <a:p>
            <a:endParaRPr lang="fr-FR" b="1" u="sng" dirty="0"/>
          </a:p>
          <a:p>
            <a:pPr marL="285750" indent="-285750">
              <a:buFont typeface="Arial" panose="020B0604020202020204" pitchFamily="34" charset="0"/>
              <a:buChar char="•"/>
            </a:pPr>
            <a:r>
              <a:rPr lang="fr-FR" dirty="0">
                <a:solidFill>
                  <a:srgbClr val="FF0000"/>
                </a:solidFill>
              </a:rPr>
              <a:t>Géothermie</a:t>
            </a:r>
          </a:p>
          <a:p>
            <a:pPr marL="285750" indent="-285750">
              <a:buFont typeface="Arial" panose="020B0604020202020204" pitchFamily="34" charset="0"/>
              <a:buChar char="•"/>
            </a:pPr>
            <a:r>
              <a:rPr lang="fr-FR" dirty="0">
                <a:solidFill>
                  <a:srgbClr val="FF0000"/>
                </a:solidFill>
              </a:rPr>
              <a:t>Ressources minérales</a:t>
            </a:r>
            <a:endParaRPr lang="fr-FR" dirty="0"/>
          </a:p>
        </p:txBody>
      </p:sp>
    </p:spTree>
    <p:extLst>
      <p:ext uri="{BB962C8B-B14F-4D97-AF65-F5344CB8AC3E}">
        <p14:creationId xmlns:p14="http://schemas.microsoft.com/office/powerpoint/2010/main" val="795589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275F5A4E-EECA-4069-A854-A9096556E3C9}"/>
              </a:ext>
            </a:extLst>
          </p:cNvPr>
          <p:cNvSpPr txBox="1"/>
          <p:nvPr/>
        </p:nvSpPr>
        <p:spPr>
          <a:xfrm>
            <a:off x="6944749" y="1209446"/>
            <a:ext cx="1972015" cy="1415772"/>
          </a:xfrm>
          <a:prstGeom prst="rect">
            <a:avLst/>
          </a:prstGeom>
          <a:noFill/>
        </p:spPr>
        <p:txBody>
          <a:bodyPr wrap="none" rtlCol="0">
            <a:spAutoFit/>
          </a:bodyPr>
          <a:lstStyle/>
          <a:p>
            <a:pPr algn="ctr"/>
            <a:r>
              <a:rPr lang="fr-FR" sz="3200" b="1" dirty="0" err="1"/>
              <a:t>Stylolithes</a:t>
            </a:r>
            <a:endParaRPr lang="fr-FR" sz="3200" b="1" dirty="0"/>
          </a:p>
          <a:p>
            <a:pPr algn="ctr"/>
            <a:r>
              <a:rPr lang="fr-FR" dirty="0"/>
              <a:t>« Fractures »</a:t>
            </a:r>
          </a:p>
          <a:p>
            <a:pPr algn="ctr"/>
            <a:r>
              <a:rPr lang="fr-FR" dirty="0"/>
              <a:t>avec dissolution</a:t>
            </a:r>
          </a:p>
          <a:p>
            <a:pPr algn="ctr"/>
            <a:r>
              <a:rPr lang="fr-FR" dirty="0"/>
              <a:t>et recristallisation</a:t>
            </a:r>
          </a:p>
        </p:txBody>
      </p:sp>
      <p:sp>
        <p:nvSpPr>
          <p:cNvPr id="22" name="Ellipse 21">
            <a:extLst>
              <a:ext uri="{FF2B5EF4-FFF2-40B4-BE49-F238E27FC236}">
                <a16:creationId xmlns:a16="http://schemas.microsoft.com/office/drawing/2014/main" id="{23315118-57C4-42FD-AD65-227C64F684FF}"/>
              </a:ext>
            </a:extLst>
          </p:cNvPr>
          <p:cNvSpPr/>
          <p:nvPr/>
        </p:nvSpPr>
        <p:spPr>
          <a:xfrm>
            <a:off x="6734093" y="822865"/>
            <a:ext cx="2393328" cy="228180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3131EA9D-01BB-4994-8CCC-631501B4C89A}"/>
              </a:ext>
            </a:extLst>
          </p:cNvPr>
          <p:cNvSpPr txBox="1"/>
          <p:nvPr/>
        </p:nvSpPr>
        <p:spPr>
          <a:xfrm>
            <a:off x="6459073" y="745648"/>
            <a:ext cx="255870" cy="769441"/>
          </a:xfrm>
          <a:prstGeom prst="rect">
            <a:avLst/>
          </a:prstGeom>
          <a:noFill/>
        </p:spPr>
        <p:txBody>
          <a:bodyPr wrap="square" rtlCol="0">
            <a:spAutoFit/>
          </a:bodyPr>
          <a:lstStyle/>
          <a:p>
            <a:r>
              <a:rPr lang="fr-FR" sz="4400" dirty="0">
                <a:solidFill>
                  <a:srgbClr val="FF0000"/>
                </a:solidFill>
              </a:rPr>
              <a:t>+</a:t>
            </a:r>
          </a:p>
        </p:txBody>
      </p:sp>
      <p:sp>
        <p:nvSpPr>
          <p:cNvPr id="24" name="Rectangle 23">
            <a:extLst>
              <a:ext uri="{FF2B5EF4-FFF2-40B4-BE49-F238E27FC236}">
                <a16:creationId xmlns:a16="http://schemas.microsoft.com/office/drawing/2014/main" id="{9D8F5598-FBE4-4E95-A495-059339854FE1}"/>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cxnSp>
        <p:nvCxnSpPr>
          <p:cNvPr id="14" name="Connecteur droit avec flèche 13">
            <a:extLst>
              <a:ext uri="{FF2B5EF4-FFF2-40B4-BE49-F238E27FC236}">
                <a16:creationId xmlns:a16="http://schemas.microsoft.com/office/drawing/2014/main" id="{6871EB2B-92CE-4AC1-954A-0B10818225FE}"/>
              </a:ext>
            </a:extLst>
          </p:cNvPr>
          <p:cNvCxnSpPr>
            <a:cxnSpLocks/>
          </p:cNvCxnSpPr>
          <p:nvPr/>
        </p:nvCxnSpPr>
        <p:spPr>
          <a:xfrm>
            <a:off x="4572000" y="2994218"/>
            <a:ext cx="0" cy="680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AE58A69-5059-445B-9BD7-3A3AD33A4229}"/>
              </a:ext>
            </a:extLst>
          </p:cNvPr>
          <p:cNvCxnSpPr>
            <a:cxnSpLocks/>
          </p:cNvCxnSpPr>
          <p:nvPr/>
        </p:nvCxnSpPr>
        <p:spPr>
          <a:xfrm flipH="1">
            <a:off x="2759978" y="2995321"/>
            <a:ext cx="654341" cy="611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B37BEB8-DB84-424F-B287-67C1CE0B5F26}"/>
              </a:ext>
            </a:extLst>
          </p:cNvPr>
          <p:cNvSpPr txBox="1"/>
          <p:nvPr/>
        </p:nvSpPr>
        <p:spPr>
          <a:xfrm>
            <a:off x="713668" y="3419872"/>
            <a:ext cx="2155367" cy="2800767"/>
          </a:xfrm>
          <a:prstGeom prst="rect">
            <a:avLst/>
          </a:prstGeom>
          <a:noFill/>
        </p:spPr>
        <p:txBody>
          <a:bodyPr wrap="square" rtlCol="0">
            <a:spAutoFit/>
          </a:bodyPr>
          <a:lstStyle/>
          <a:p>
            <a:pPr algn="ctr"/>
            <a:r>
              <a:rPr lang="fr-FR" sz="3200" b="1" dirty="0"/>
              <a:t>Failles</a:t>
            </a:r>
          </a:p>
          <a:p>
            <a:pPr algn="ctr"/>
            <a:endParaRPr lang="fr-FR" b="1" dirty="0">
              <a:solidFill>
                <a:srgbClr val="00B0F0"/>
              </a:solidFill>
            </a:endParaRPr>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endParaRPr lang="fr-FR" dirty="0"/>
          </a:p>
          <a:p>
            <a:pPr algn="ctr"/>
            <a:r>
              <a:rPr lang="fr-FR" dirty="0"/>
              <a:t>(Mode II ou III)</a:t>
            </a:r>
          </a:p>
        </p:txBody>
      </p:sp>
      <p:sp>
        <p:nvSpPr>
          <p:cNvPr id="19" name="ZoneTexte 18">
            <a:extLst>
              <a:ext uri="{FF2B5EF4-FFF2-40B4-BE49-F238E27FC236}">
                <a16:creationId xmlns:a16="http://schemas.microsoft.com/office/drawing/2014/main" id="{9F399F82-A647-41F4-9C46-4544CC433437}"/>
              </a:ext>
            </a:extLst>
          </p:cNvPr>
          <p:cNvSpPr txBox="1"/>
          <p:nvPr/>
        </p:nvSpPr>
        <p:spPr>
          <a:xfrm>
            <a:off x="1034626" y="6498142"/>
            <a:ext cx="1379224" cy="369332"/>
          </a:xfrm>
          <a:prstGeom prst="rect">
            <a:avLst/>
          </a:prstGeom>
          <a:noFill/>
        </p:spPr>
        <p:txBody>
          <a:bodyPr wrap="none" rtlCol="0">
            <a:spAutoFit/>
          </a:bodyPr>
          <a:lstStyle/>
          <a:p>
            <a:r>
              <a:rPr lang="fr-FR" dirty="0"/>
              <a:t>(voir Cours I)</a:t>
            </a:r>
          </a:p>
        </p:txBody>
      </p:sp>
      <p:sp>
        <p:nvSpPr>
          <p:cNvPr id="12" name="Rectangle 11">
            <a:extLst>
              <a:ext uri="{FF2B5EF4-FFF2-40B4-BE49-F238E27FC236}">
                <a16:creationId xmlns:a16="http://schemas.microsoft.com/office/drawing/2014/main" id="{FCF85822-2C00-4171-BF28-1212D09EAC9B}"/>
              </a:ext>
            </a:extLst>
          </p:cNvPr>
          <p:cNvSpPr/>
          <p:nvPr/>
        </p:nvSpPr>
        <p:spPr>
          <a:xfrm rot="341874">
            <a:off x="398274" y="2838041"/>
            <a:ext cx="2952759" cy="4071735"/>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Connecteur droit avec flèche 9">
            <a:extLst>
              <a:ext uri="{FF2B5EF4-FFF2-40B4-BE49-F238E27FC236}">
                <a16:creationId xmlns:a16="http://schemas.microsoft.com/office/drawing/2014/main" id="{7DEBE231-A713-444A-B991-61DE46F13137}"/>
              </a:ext>
            </a:extLst>
          </p:cNvPr>
          <p:cNvCxnSpPr>
            <a:cxnSpLocks/>
          </p:cNvCxnSpPr>
          <p:nvPr/>
        </p:nvCxnSpPr>
        <p:spPr>
          <a:xfrm>
            <a:off x="5842928" y="2935989"/>
            <a:ext cx="713064" cy="6712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5BE26325-EE3A-4374-BCC0-610DE0729C55}"/>
              </a:ext>
            </a:extLst>
          </p:cNvPr>
          <p:cNvSpPr txBox="1"/>
          <p:nvPr/>
        </p:nvSpPr>
        <p:spPr>
          <a:xfrm>
            <a:off x="6499366" y="3632433"/>
            <a:ext cx="2441193" cy="3016210"/>
          </a:xfrm>
          <a:prstGeom prst="rect">
            <a:avLst/>
          </a:prstGeom>
          <a:noFill/>
        </p:spPr>
        <p:txBody>
          <a:bodyPr wrap="square" rtlCol="0">
            <a:spAutoFit/>
          </a:bodyPr>
          <a:lstStyle/>
          <a:p>
            <a:pPr algn="ctr"/>
            <a:r>
              <a:rPr lang="fr-FR" sz="3200" b="1" dirty="0"/>
              <a:t>Veine</a:t>
            </a:r>
          </a:p>
          <a:p>
            <a:pPr algn="ctr"/>
            <a:r>
              <a:rPr lang="fr-FR" sz="3200" b="1" dirty="0"/>
              <a:t>(filon, fente)</a:t>
            </a:r>
          </a:p>
          <a:p>
            <a:pPr algn="ctr"/>
            <a:endParaRPr lang="fr-FR" b="1" dirty="0"/>
          </a:p>
          <a:p>
            <a:pPr algn="ctr"/>
            <a:r>
              <a:rPr lang="fr-FR" dirty="0"/>
              <a:t>Fractures avec remplissage de cristaux (souvent quartz ou calcite)</a:t>
            </a:r>
          </a:p>
          <a:p>
            <a:pPr algn="ctr"/>
            <a:r>
              <a:rPr lang="fr-FR" dirty="0"/>
              <a:t>(Mode I ou composite avec II ou III) </a:t>
            </a:r>
          </a:p>
        </p:txBody>
      </p:sp>
      <p:sp>
        <p:nvSpPr>
          <p:cNvPr id="16" name="Rectangle 15">
            <a:extLst>
              <a:ext uri="{FF2B5EF4-FFF2-40B4-BE49-F238E27FC236}">
                <a16:creationId xmlns:a16="http://schemas.microsoft.com/office/drawing/2014/main" id="{C2C353F2-7F22-4E76-A805-8801D9CD7839}"/>
              </a:ext>
            </a:extLst>
          </p:cNvPr>
          <p:cNvSpPr/>
          <p:nvPr/>
        </p:nvSpPr>
        <p:spPr>
          <a:xfrm rot="21281345">
            <a:off x="1847388" y="1019122"/>
            <a:ext cx="4604604" cy="2874528"/>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Rectangle 2">
            <a:extLst>
              <a:ext uri="{FF2B5EF4-FFF2-40B4-BE49-F238E27FC236}">
                <a16:creationId xmlns:a16="http://schemas.microsoft.com/office/drawing/2014/main" id="{A5C7D597-BE95-4CF6-A513-562AE155254E}"/>
              </a:ext>
            </a:extLst>
          </p:cNvPr>
          <p:cNvSpPr/>
          <p:nvPr/>
        </p:nvSpPr>
        <p:spPr>
          <a:xfrm>
            <a:off x="3379263" y="3632433"/>
            <a:ext cx="5561295" cy="315426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FACE89B3-EC96-48B7-8D0B-256420689100}"/>
              </a:ext>
            </a:extLst>
          </p:cNvPr>
          <p:cNvSpPr txBox="1"/>
          <p:nvPr/>
        </p:nvSpPr>
        <p:spPr>
          <a:xfrm>
            <a:off x="3351403" y="3666598"/>
            <a:ext cx="2441193" cy="3016210"/>
          </a:xfrm>
          <a:prstGeom prst="rect">
            <a:avLst/>
          </a:prstGeom>
          <a:noFill/>
        </p:spPr>
        <p:txBody>
          <a:bodyPr wrap="square" rtlCol="0">
            <a:spAutoFit/>
          </a:bodyPr>
          <a:lstStyle/>
          <a:p>
            <a:pPr algn="ctr"/>
            <a:r>
              <a:rPr lang="fr-FR" sz="3200" b="1" dirty="0"/>
              <a:t>Diaclase (joint)</a:t>
            </a:r>
          </a:p>
          <a:p>
            <a:pPr algn="ctr"/>
            <a:endParaRPr lang="fr-FR" b="1" dirty="0"/>
          </a:p>
          <a:p>
            <a:pPr algn="ctr"/>
            <a:r>
              <a:rPr lang="fr-FR" dirty="0"/>
              <a:t>Fractures </a:t>
            </a:r>
            <a:r>
              <a:rPr lang="fr-FR" dirty="0">
                <a:solidFill>
                  <a:srgbClr val="00B0F0"/>
                </a:solidFill>
              </a:rPr>
              <a:t>organisées</a:t>
            </a:r>
            <a:r>
              <a:rPr lang="fr-FR" dirty="0"/>
              <a:t> en ensembles</a:t>
            </a:r>
          </a:p>
          <a:p>
            <a:pPr algn="ctr"/>
            <a:r>
              <a:rPr lang="fr-FR" dirty="0"/>
              <a:t>parallèles sans trace de, ou avec très peu de</a:t>
            </a:r>
          </a:p>
          <a:p>
            <a:pPr algn="ctr"/>
            <a:r>
              <a:rPr lang="fr-FR" dirty="0"/>
              <a:t>mouvement</a:t>
            </a:r>
          </a:p>
          <a:p>
            <a:pPr algn="ctr"/>
            <a:r>
              <a:rPr lang="fr-FR" dirty="0"/>
              <a:t>(Mode II ou II) </a:t>
            </a:r>
          </a:p>
        </p:txBody>
      </p:sp>
      <p:sp>
        <p:nvSpPr>
          <p:cNvPr id="2" name="ZoneTexte 1">
            <a:extLst>
              <a:ext uri="{FF2B5EF4-FFF2-40B4-BE49-F238E27FC236}">
                <a16:creationId xmlns:a16="http://schemas.microsoft.com/office/drawing/2014/main" id="{5F007D26-AD17-B392-AD7E-7D1F7DCC98B4}"/>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4249309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myweb.facstaff.wwu.edu/talbot/cdgeol/Structure/Veins/85_513.JPG">
            <a:extLst>
              <a:ext uri="{FF2B5EF4-FFF2-40B4-BE49-F238E27FC236}">
                <a16:creationId xmlns:a16="http://schemas.microsoft.com/office/drawing/2014/main" id="{229A89CB-E3C6-418C-8635-B1FE34EE97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40"/>
          <a:stretch/>
        </p:blipFill>
        <p:spPr bwMode="auto">
          <a:xfrm>
            <a:off x="-1" y="-60385"/>
            <a:ext cx="11263087" cy="6916748"/>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3B688AF-698A-4167-AFF6-9DCE4E9524BE}"/>
              </a:ext>
            </a:extLst>
          </p:cNvPr>
          <p:cNvSpPr txBox="1"/>
          <p:nvPr/>
        </p:nvSpPr>
        <p:spPr>
          <a:xfrm>
            <a:off x="254510" y="791931"/>
            <a:ext cx="8443337" cy="646331"/>
          </a:xfrm>
          <a:prstGeom prst="rect">
            <a:avLst/>
          </a:prstGeom>
          <a:noFill/>
        </p:spPr>
        <p:txBody>
          <a:bodyPr wrap="none" rtlCol="0">
            <a:spAutoFit/>
          </a:bodyPr>
          <a:lstStyle/>
          <a:p>
            <a:r>
              <a:rPr lang="fr-FR" sz="3600" b="1" dirty="0">
                <a:solidFill>
                  <a:schemeClr val="bg1"/>
                </a:solidFill>
                <a:latin typeface="Arial" panose="020B0604020202020204" pitchFamily="34" charset="0"/>
                <a:cs typeface="Arial" panose="020B0604020202020204" pitchFamily="34" charset="0"/>
              </a:rPr>
              <a:t>Cours </a:t>
            </a:r>
            <a:r>
              <a:rPr lang="fr-FR" sz="3600" b="1" dirty="0" err="1">
                <a:solidFill>
                  <a:schemeClr val="bg1"/>
                </a:solidFill>
                <a:latin typeface="Arial" panose="020B0604020202020204" pitchFamily="34" charset="0"/>
                <a:cs typeface="Arial" panose="020B0604020202020204" pitchFamily="34" charset="0"/>
              </a:rPr>
              <a:t>IVb</a:t>
            </a:r>
            <a:r>
              <a:rPr lang="fr-FR" sz="3600" b="1" dirty="0">
                <a:solidFill>
                  <a:schemeClr val="bg1"/>
                </a:solidFill>
                <a:latin typeface="Arial" panose="020B0604020202020204" pitchFamily="34" charset="0"/>
                <a:cs typeface="Arial" panose="020B0604020202020204" pitchFamily="34" charset="0"/>
              </a:rPr>
              <a:t>: Diaclases, fentes et veines</a:t>
            </a:r>
          </a:p>
        </p:txBody>
      </p:sp>
      <p:sp>
        <p:nvSpPr>
          <p:cNvPr id="4" name="ZoneTexte 3">
            <a:extLst>
              <a:ext uri="{FF2B5EF4-FFF2-40B4-BE49-F238E27FC236}">
                <a16:creationId xmlns:a16="http://schemas.microsoft.com/office/drawing/2014/main" id="{AD1CEE7C-6F72-47AA-B230-E4F45FAA91FD}"/>
              </a:ext>
            </a:extLst>
          </p:cNvPr>
          <p:cNvSpPr txBox="1"/>
          <p:nvPr/>
        </p:nvSpPr>
        <p:spPr>
          <a:xfrm>
            <a:off x="6682874" y="6523707"/>
            <a:ext cx="2259786" cy="276999"/>
          </a:xfrm>
          <a:prstGeom prst="rect">
            <a:avLst/>
          </a:prstGeom>
          <a:noFill/>
        </p:spPr>
        <p:txBody>
          <a:bodyPr wrap="none" rtlCol="0">
            <a:spAutoFit/>
          </a:bodyPr>
          <a:lstStyle/>
          <a:p>
            <a:r>
              <a:rPr lang="fr-FR" sz="1200" dirty="0">
                <a:solidFill>
                  <a:schemeClr val="bg1"/>
                </a:solidFill>
              </a:rPr>
              <a:t>Photo: J </a:t>
            </a:r>
            <a:r>
              <a:rPr lang="fr-FR" sz="1200" dirty="0" err="1">
                <a:solidFill>
                  <a:schemeClr val="bg1"/>
                </a:solidFill>
              </a:rPr>
              <a:t>Tuduri</a:t>
            </a:r>
            <a:r>
              <a:rPr lang="fr-FR" sz="1200" dirty="0">
                <a:solidFill>
                  <a:schemeClr val="bg1"/>
                </a:solidFill>
              </a:rPr>
              <a:t>, BRGM (Cornwall)</a:t>
            </a:r>
          </a:p>
        </p:txBody>
      </p:sp>
    </p:spTree>
    <p:extLst>
      <p:ext uri="{BB962C8B-B14F-4D97-AF65-F5344CB8AC3E}">
        <p14:creationId xmlns:p14="http://schemas.microsoft.com/office/powerpoint/2010/main" val="3283007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186857" cy="5570756"/>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endParaRPr lang="fr-FR" sz="2000" b="1" dirty="0">
              <a:solidFill>
                <a:srgbClr val="FF0000"/>
              </a:solidFill>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I-Anatomie d’une diaclase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II-Les grands types de diaclases/joints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Origine et formation des diaclases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Distribution</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Fentes, veines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 Anatomie d’une veine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4974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B926CDB-41F6-48EA-9390-886334F9EFC9}"/>
              </a:ext>
            </a:extLst>
          </p:cNvPr>
          <p:cNvSpPr txBox="1"/>
          <p:nvPr/>
        </p:nvSpPr>
        <p:spPr>
          <a:xfrm>
            <a:off x="169334" y="129211"/>
            <a:ext cx="6675225" cy="584775"/>
          </a:xfrm>
          <a:prstGeom prst="rect">
            <a:avLst/>
          </a:prstGeom>
          <a:noFill/>
        </p:spPr>
        <p:txBody>
          <a:bodyPr wrap="none" rtlCol="0">
            <a:spAutoFit/>
          </a:bodyPr>
          <a:lstStyle/>
          <a:p>
            <a:r>
              <a:rPr lang="fr-FR" sz="3200" b="1" dirty="0">
                <a:latin typeface="Arial" panose="020B0604020202020204" pitchFamily="34" charset="0"/>
                <a:cs typeface="Arial" panose="020B0604020202020204" pitchFamily="34" charset="0"/>
              </a:rPr>
              <a:t>Les ressources complémentaires</a:t>
            </a:r>
          </a:p>
        </p:txBody>
      </p:sp>
      <p:sp>
        <p:nvSpPr>
          <p:cNvPr id="3" name="ZoneTexte 2">
            <a:extLst>
              <a:ext uri="{FF2B5EF4-FFF2-40B4-BE49-F238E27FC236}">
                <a16:creationId xmlns:a16="http://schemas.microsoft.com/office/drawing/2014/main" id="{5BB4BB42-DA37-43F2-A787-7B00C7344332}"/>
              </a:ext>
            </a:extLst>
          </p:cNvPr>
          <p:cNvSpPr txBox="1"/>
          <p:nvPr/>
        </p:nvSpPr>
        <p:spPr>
          <a:xfrm>
            <a:off x="1262780" y="942446"/>
            <a:ext cx="4044762" cy="646331"/>
          </a:xfrm>
          <a:prstGeom prst="rect">
            <a:avLst/>
          </a:prstGeom>
          <a:noFill/>
        </p:spPr>
        <p:txBody>
          <a:bodyPr wrap="none" rtlCol="0">
            <a:spAutoFit/>
          </a:bodyPr>
          <a:lstStyle/>
          <a:p>
            <a:r>
              <a:rPr lang="fr-FR" dirty="0"/>
              <a:t>Mercier, J, </a:t>
            </a:r>
            <a:r>
              <a:rPr lang="fr-FR" dirty="0" err="1"/>
              <a:t>Vergély</a:t>
            </a:r>
            <a:r>
              <a:rPr lang="fr-FR" dirty="0"/>
              <a:t>, P., </a:t>
            </a:r>
            <a:r>
              <a:rPr lang="fr-FR" dirty="0" err="1"/>
              <a:t>Missenard</a:t>
            </a:r>
            <a:r>
              <a:rPr lang="fr-FR" dirty="0"/>
              <a:t>, Y. 2011.</a:t>
            </a:r>
          </a:p>
          <a:p>
            <a:r>
              <a:rPr lang="fr-FR" dirty="0"/>
              <a:t>Tectonique (3e édition, Dunod)</a:t>
            </a:r>
          </a:p>
        </p:txBody>
      </p:sp>
      <p:pic>
        <p:nvPicPr>
          <p:cNvPr id="38914" name="Picture 2" descr="Amazon.fr - Tectonique 3e édition - Missenard, Yves, Mercier, Jacques,  Vergely, Pierre - Livres">
            <a:extLst>
              <a:ext uri="{FF2B5EF4-FFF2-40B4-BE49-F238E27FC236}">
                <a16:creationId xmlns:a16="http://schemas.microsoft.com/office/drawing/2014/main" id="{8AEADCD6-199C-4F55-B55C-040E688B2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7542" y="942446"/>
            <a:ext cx="3371850" cy="475297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CC76FD3-7F3A-4FEA-A010-7AACC841A833}"/>
              </a:ext>
            </a:extLst>
          </p:cNvPr>
          <p:cNvSpPr txBox="1"/>
          <p:nvPr/>
        </p:nvSpPr>
        <p:spPr>
          <a:xfrm>
            <a:off x="3028950" y="6198080"/>
            <a:ext cx="4092915" cy="369332"/>
          </a:xfrm>
          <a:prstGeom prst="rect">
            <a:avLst/>
          </a:prstGeom>
          <a:noFill/>
        </p:spPr>
        <p:txBody>
          <a:bodyPr wrap="none" rtlCol="0">
            <a:spAutoFit/>
          </a:bodyPr>
          <a:lstStyle/>
          <a:p>
            <a:r>
              <a:rPr lang="en-US" dirty="0"/>
              <a:t>Fossen, H. 2010, 2016. Structural Geology</a:t>
            </a:r>
          </a:p>
        </p:txBody>
      </p:sp>
      <p:pic>
        <p:nvPicPr>
          <p:cNvPr id="45058" name="Picture 2" descr="Amazon.fr - Structural Geology - Fossen, Haakon - Livres">
            <a:extLst>
              <a:ext uri="{FF2B5EF4-FFF2-40B4-BE49-F238E27FC236}">
                <a16:creationId xmlns:a16="http://schemas.microsoft.com/office/drawing/2014/main" id="{37603123-8936-4F5C-9CE5-AD46D6970F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883" y="3433687"/>
            <a:ext cx="2476500" cy="313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531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186857" cy="5570756"/>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endParaRPr lang="fr-FR" sz="2000" b="1" dirty="0">
              <a:solidFill>
                <a:srgbClr val="FF0000"/>
              </a:solidFill>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I-Anatomie d’une diaclase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II-Les grands types de diaclases/joints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Origine et formation des diaclases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Distribution</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Fentes, veines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 Anatomie d’une veine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445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710963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I-Anatomie d’une diaclase/joint</a:t>
            </a:r>
          </a:p>
        </p:txBody>
      </p:sp>
      <p:grpSp>
        <p:nvGrpSpPr>
          <p:cNvPr id="6" name="Groupe 5">
            <a:extLst>
              <a:ext uri="{FF2B5EF4-FFF2-40B4-BE49-F238E27FC236}">
                <a16:creationId xmlns:a16="http://schemas.microsoft.com/office/drawing/2014/main" id="{6C18F266-9ADE-4C3A-96B0-4E3524F4C964}"/>
              </a:ext>
            </a:extLst>
          </p:cNvPr>
          <p:cNvGrpSpPr/>
          <p:nvPr/>
        </p:nvGrpSpPr>
        <p:grpSpPr>
          <a:xfrm>
            <a:off x="0" y="983922"/>
            <a:ext cx="7617542" cy="5972623"/>
            <a:chOff x="895350" y="854439"/>
            <a:chExt cx="7566598" cy="5932679"/>
          </a:xfrm>
        </p:grpSpPr>
        <p:pic>
          <p:nvPicPr>
            <p:cNvPr id="2" name="Image 1">
              <a:extLst>
                <a:ext uri="{FF2B5EF4-FFF2-40B4-BE49-F238E27FC236}">
                  <a16:creationId xmlns:a16="http://schemas.microsoft.com/office/drawing/2014/main" id="{1029EF79-13AD-48FF-B59F-20ED12C5D320}"/>
                </a:ext>
              </a:extLst>
            </p:cNvPr>
            <p:cNvPicPr>
              <a:picLocks noChangeAspect="1"/>
            </p:cNvPicPr>
            <p:nvPr/>
          </p:nvPicPr>
          <p:blipFill>
            <a:blip r:embed="rId2"/>
            <a:stretch>
              <a:fillRect/>
            </a:stretch>
          </p:blipFill>
          <p:spPr>
            <a:xfrm>
              <a:off x="895350" y="976868"/>
              <a:ext cx="7353300" cy="5810250"/>
            </a:xfrm>
            <a:prstGeom prst="rect">
              <a:avLst/>
            </a:prstGeom>
          </p:spPr>
        </p:pic>
        <p:sp>
          <p:nvSpPr>
            <p:cNvPr id="5" name="Rectangle 4">
              <a:extLst>
                <a:ext uri="{FF2B5EF4-FFF2-40B4-BE49-F238E27FC236}">
                  <a16:creationId xmlns:a16="http://schemas.microsoft.com/office/drawing/2014/main" id="{D0CB39E0-8C10-4150-AC29-74F41FEA8C58}"/>
                </a:ext>
              </a:extLst>
            </p:cNvPr>
            <p:cNvSpPr/>
            <p:nvPr/>
          </p:nvSpPr>
          <p:spPr>
            <a:xfrm>
              <a:off x="5126636" y="854439"/>
              <a:ext cx="3335312" cy="58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a:extLst>
              <a:ext uri="{FF2B5EF4-FFF2-40B4-BE49-F238E27FC236}">
                <a16:creationId xmlns:a16="http://schemas.microsoft.com/office/drawing/2014/main" id="{A9F72E3E-3674-42A6-99DB-4DBB389A4C35}"/>
              </a:ext>
            </a:extLst>
          </p:cNvPr>
          <p:cNvSpPr txBox="1"/>
          <p:nvPr/>
        </p:nvSpPr>
        <p:spPr>
          <a:xfrm>
            <a:off x="6657177" y="5852954"/>
            <a:ext cx="2339230" cy="369332"/>
          </a:xfrm>
          <a:prstGeom prst="rect">
            <a:avLst/>
          </a:prstGeom>
          <a:noFill/>
        </p:spPr>
        <p:txBody>
          <a:bodyPr wrap="none" rtlCol="0">
            <a:spAutoFit/>
          </a:bodyPr>
          <a:lstStyle/>
          <a:p>
            <a:r>
              <a:rPr lang="fr-FR" dirty="0"/>
              <a:t>Source: Haakon </a:t>
            </a:r>
            <a:r>
              <a:rPr lang="fr-FR" dirty="0" err="1"/>
              <a:t>Fossen</a:t>
            </a:r>
            <a:endParaRPr lang="fr-FR" dirty="0"/>
          </a:p>
        </p:txBody>
      </p:sp>
      <p:sp>
        <p:nvSpPr>
          <p:cNvPr id="3" name="ZoneTexte 2">
            <a:extLst>
              <a:ext uri="{FF2B5EF4-FFF2-40B4-BE49-F238E27FC236}">
                <a16:creationId xmlns:a16="http://schemas.microsoft.com/office/drawing/2014/main" id="{E5B405E7-84CC-4EC7-A588-F28076EEFBDD}"/>
              </a:ext>
            </a:extLst>
          </p:cNvPr>
          <p:cNvSpPr txBox="1"/>
          <p:nvPr/>
        </p:nvSpPr>
        <p:spPr>
          <a:xfrm>
            <a:off x="5291996" y="1219122"/>
            <a:ext cx="3608552" cy="954107"/>
          </a:xfrm>
          <a:prstGeom prst="rect">
            <a:avLst/>
          </a:prstGeom>
          <a:noFill/>
        </p:spPr>
        <p:txBody>
          <a:bodyPr wrap="none" rtlCol="0">
            <a:spAutoFit/>
          </a:bodyPr>
          <a:lstStyle/>
          <a:p>
            <a:r>
              <a:rPr lang="fr-FR" sz="2800" dirty="0">
                <a:solidFill>
                  <a:srgbClr val="FF0000"/>
                </a:solidFill>
              </a:rPr>
              <a:t>Les marques en plumes</a:t>
            </a:r>
          </a:p>
          <a:p>
            <a:r>
              <a:rPr lang="fr-FR" sz="2800" dirty="0">
                <a:solidFill>
                  <a:srgbClr val="FF0000"/>
                </a:solidFill>
              </a:rPr>
              <a:t>=</a:t>
            </a:r>
            <a:r>
              <a:rPr lang="fr-FR" sz="2800" dirty="0" err="1">
                <a:solidFill>
                  <a:srgbClr val="FF0000"/>
                </a:solidFill>
              </a:rPr>
              <a:t>tectoglyphes</a:t>
            </a:r>
            <a:endParaRPr lang="fr-FR" sz="2800" dirty="0">
              <a:solidFill>
                <a:srgbClr val="FF0000"/>
              </a:solidFill>
            </a:endParaRPr>
          </a:p>
        </p:txBody>
      </p:sp>
    </p:spTree>
    <p:extLst>
      <p:ext uri="{BB962C8B-B14F-4D97-AF65-F5344CB8AC3E}">
        <p14:creationId xmlns:p14="http://schemas.microsoft.com/office/powerpoint/2010/main" val="1709874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710963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I-Anatomie d’une diaclase/joint</a:t>
            </a:r>
          </a:p>
        </p:txBody>
      </p:sp>
      <p:sp>
        <p:nvSpPr>
          <p:cNvPr id="10" name="ZoneTexte 9">
            <a:extLst>
              <a:ext uri="{FF2B5EF4-FFF2-40B4-BE49-F238E27FC236}">
                <a16:creationId xmlns:a16="http://schemas.microsoft.com/office/drawing/2014/main" id="{A9F72E3E-3674-42A6-99DB-4DBB389A4C35}"/>
              </a:ext>
            </a:extLst>
          </p:cNvPr>
          <p:cNvSpPr txBox="1"/>
          <p:nvPr/>
        </p:nvSpPr>
        <p:spPr>
          <a:xfrm>
            <a:off x="763874" y="5943600"/>
            <a:ext cx="1589987" cy="369332"/>
          </a:xfrm>
          <a:prstGeom prst="rect">
            <a:avLst/>
          </a:prstGeom>
          <a:noFill/>
        </p:spPr>
        <p:txBody>
          <a:bodyPr wrap="none" rtlCol="0">
            <a:spAutoFit/>
          </a:bodyPr>
          <a:lstStyle/>
          <a:p>
            <a:r>
              <a:rPr lang="fr-FR" dirty="0"/>
              <a:t>Photo: M. Ford</a:t>
            </a:r>
          </a:p>
        </p:txBody>
      </p:sp>
      <p:pic>
        <p:nvPicPr>
          <p:cNvPr id="9" name="Image 8">
            <a:extLst>
              <a:ext uri="{FF2B5EF4-FFF2-40B4-BE49-F238E27FC236}">
                <a16:creationId xmlns:a16="http://schemas.microsoft.com/office/drawing/2014/main" id="{308F916E-7BA4-47DB-844A-FB35235959C1}"/>
              </a:ext>
            </a:extLst>
          </p:cNvPr>
          <p:cNvPicPr>
            <a:picLocks noChangeAspect="1"/>
          </p:cNvPicPr>
          <p:nvPr/>
        </p:nvPicPr>
        <p:blipFill>
          <a:blip r:embed="rId2"/>
          <a:stretch>
            <a:fillRect/>
          </a:stretch>
        </p:blipFill>
        <p:spPr>
          <a:xfrm>
            <a:off x="70733" y="976868"/>
            <a:ext cx="5074089" cy="3350548"/>
          </a:xfrm>
          <a:prstGeom prst="rect">
            <a:avLst/>
          </a:prstGeom>
        </p:spPr>
      </p:pic>
      <p:pic>
        <p:nvPicPr>
          <p:cNvPr id="11" name="Image 10">
            <a:extLst>
              <a:ext uri="{FF2B5EF4-FFF2-40B4-BE49-F238E27FC236}">
                <a16:creationId xmlns:a16="http://schemas.microsoft.com/office/drawing/2014/main" id="{2794E42A-3F2A-4546-B942-3497D000E85C}"/>
              </a:ext>
            </a:extLst>
          </p:cNvPr>
          <p:cNvPicPr>
            <a:picLocks noChangeAspect="1"/>
          </p:cNvPicPr>
          <p:nvPr/>
        </p:nvPicPr>
        <p:blipFill>
          <a:blip r:embed="rId3"/>
          <a:stretch>
            <a:fillRect/>
          </a:stretch>
        </p:blipFill>
        <p:spPr>
          <a:xfrm>
            <a:off x="3399503" y="3429000"/>
            <a:ext cx="5673764" cy="3386175"/>
          </a:xfrm>
          <a:prstGeom prst="rect">
            <a:avLst/>
          </a:prstGeom>
        </p:spPr>
      </p:pic>
      <p:sp>
        <p:nvSpPr>
          <p:cNvPr id="14" name="ZoneTexte 13">
            <a:extLst>
              <a:ext uri="{FF2B5EF4-FFF2-40B4-BE49-F238E27FC236}">
                <a16:creationId xmlns:a16="http://schemas.microsoft.com/office/drawing/2014/main" id="{1BFDA7D4-3582-4C53-9F52-71D0B7CD6E24}"/>
              </a:ext>
            </a:extLst>
          </p:cNvPr>
          <p:cNvSpPr txBox="1"/>
          <p:nvPr/>
        </p:nvSpPr>
        <p:spPr>
          <a:xfrm>
            <a:off x="5304768" y="1219122"/>
            <a:ext cx="3608552" cy="523220"/>
          </a:xfrm>
          <a:prstGeom prst="rect">
            <a:avLst/>
          </a:prstGeom>
          <a:noFill/>
        </p:spPr>
        <p:txBody>
          <a:bodyPr wrap="none" rtlCol="0">
            <a:spAutoFit/>
          </a:bodyPr>
          <a:lstStyle/>
          <a:p>
            <a:r>
              <a:rPr lang="fr-FR" sz="2800" dirty="0">
                <a:solidFill>
                  <a:srgbClr val="FF0000"/>
                </a:solidFill>
              </a:rPr>
              <a:t>Les marques en plumes</a:t>
            </a:r>
          </a:p>
        </p:txBody>
      </p:sp>
      <p:sp>
        <p:nvSpPr>
          <p:cNvPr id="12" name="ZoneTexte 11">
            <a:extLst>
              <a:ext uri="{FF2B5EF4-FFF2-40B4-BE49-F238E27FC236}">
                <a16:creationId xmlns:a16="http://schemas.microsoft.com/office/drawing/2014/main" id="{DC7C746F-DCC1-4A88-889E-6E0E930A5EA4}"/>
              </a:ext>
            </a:extLst>
          </p:cNvPr>
          <p:cNvSpPr txBox="1"/>
          <p:nvPr/>
        </p:nvSpPr>
        <p:spPr>
          <a:xfrm>
            <a:off x="5542609" y="2282810"/>
            <a:ext cx="2344488" cy="523220"/>
          </a:xfrm>
          <a:prstGeom prst="rect">
            <a:avLst/>
          </a:prstGeom>
          <a:noFill/>
        </p:spPr>
        <p:txBody>
          <a:bodyPr wrap="none" rtlCol="0">
            <a:spAutoFit/>
          </a:bodyPr>
          <a:lstStyle/>
          <a:p>
            <a:r>
              <a:rPr lang="fr-FR" sz="2800" dirty="0"/>
              <a:t>Arrêtes (</a:t>
            </a:r>
            <a:r>
              <a:rPr lang="fr-FR" sz="2800" dirty="0" err="1"/>
              <a:t>Ribbs</a:t>
            </a:r>
            <a:r>
              <a:rPr lang="fr-FR" sz="2800" dirty="0"/>
              <a:t>)</a:t>
            </a:r>
          </a:p>
        </p:txBody>
      </p:sp>
      <p:cxnSp>
        <p:nvCxnSpPr>
          <p:cNvPr id="20" name="Connecteur droit avec flèche 19">
            <a:extLst>
              <a:ext uri="{FF2B5EF4-FFF2-40B4-BE49-F238E27FC236}">
                <a16:creationId xmlns:a16="http://schemas.microsoft.com/office/drawing/2014/main" id="{4A956DF1-EA4D-4167-9C99-22E26871CC83}"/>
              </a:ext>
            </a:extLst>
          </p:cNvPr>
          <p:cNvCxnSpPr>
            <a:stCxn id="12" idx="1"/>
          </p:cNvCxnSpPr>
          <p:nvPr/>
        </p:nvCxnSpPr>
        <p:spPr>
          <a:xfrm flipH="1">
            <a:off x="4475169" y="2544420"/>
            <a:ext cx="1067440" cy="10772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B446D52A-39D4-4ACA-B56F-9FAEF23E642C}"/>
              </a:ext>
            </a:extLst>
          </p:cNvPr>
          <p:cNvSpPr txBox="1"/>
          <p:nvPr/>
        </p:nvSpPr>
        <p:spPr>
          <a:xfrm>
            <a:off x="882160" y="5132439"/>
            <a:ext cx="1710725" cy="646331"/>
          </a:xfrm>
          <a:prstGeom prst="rect">
            <a:avLst/>
          </a:prstGeom>
          <a:noFill/>
        </p:spPr>
        <p:txBody>
          <a:bodyPr wrap="none" rtlCol="0">
            <a:spAutoFit/>
          </a:bodyPr>
          <a:lstStyle/>
          <a:p>
            <a:r>
              <a:rPr lang="fr-FR" dirty="0"/>
              <a:t>Lignes de plume</a:t>
            </a:r>
          </a:p>
          <a:p>
            <a:r>
              <a:rPr lang="fr-FR" dirty="0"/>
              <a:t>« hackles </a:t>
            </a:r>
            <a:r>
              <a:rPr lang="fr-FR" dirty="0" err="1"/>
              <a:t>lines</a:t>
            </a:r>
            <a:r>
              <a:rPr lang="fr-FR" dirty="0"/>
              <a:t> »</a:t>
            </a:r>
          </a:p>
        </p:txBody>
      </p:sp>
      <p:cxnSp>
        <p:nvCxnSpPr>
          <p:cNvPr id="23" name="Connecteur droit avec flèche 22">
            <a:extLst>
              <a:ext uri="{FF2B5EF4-FFF2-40B4-BE49-F238E27FC236}">
                <a16:creationId xmlns:a16="http://schemas.microsoft.com/office/drawing/2014/main" id="{1C51241C-104D-4A6A-833B-EEAFAAC871DF}"/>
              </a:ext>
            </a:extLst>
          </p:cNvPr>
          <p:cNvCxnSpPr>
            <a:stCxn id="21" idx="3"/>
          </p:cNvCxnSpPr>
          <p:nvPr/>
        </p:nvCxnSpPr>
        <p:spPr>
          <a:xfrm flipV="1">
            <a:off x="2592885" y="5449529"/>
            <a:ext cx="1713644" cy="60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170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710963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I-Anatomie d’une diaclase/joint</a:t>
            </a:r>
          </a:p>
        </p:txBody>
      </p:sp>
      <p:pic>
        <p:nvPicPr>
          <p:cNvPr id="2" name="Image 1">
            <a:extLst>
              <a:ext uri="{FF2B5EF4-FFF2-40B4-BE49-F238E27FC236}">
                <a16:creationId xmlns:a16="http://schemas.microsoft.com/office/drawing/2014/main" id="{6767F1A9-B73A-46BE-967F-72B699EDFDCB}"/>
              </a:ext>
            </a:extLst>
          </p:cNvPr>
          <p:cNvPicPr>
            <a:picLocks noChangeAspect="1"/>
          </p:cNvPicPr>
          <p:nvPr/>
        </p:nvPicPr>
        <p:blipFill>
          <a:blip r:embed="rId2"/>
          <a:stretch>
            <a:fillRect/>
          </a:stretch>
        </p:blipFill>
        <p:spPr>
          <a:xfrm>
            <a:off x="4712110" y="1064481"/>
            <a:ext cx="3821311" cy="5700121"/>
          </a:xfrm>
          <a:prstGeom prst="rect">
            <a:avLst/>
          </a:prstGeom>
        </p:spPr>
      </p:pic>
      <p:grpSp>
        <p:nvGrpSpPr>
          <p:cNvPr id="8" name="Groupe 7">
            <a:extLst>
              <a:ext uri="{FF2B5EF4-FFF2-40B4-BE49-F238E27FC236}">
                <a16:creationId xmlns:a16="http://schemas.microsoft.com/office/drawing/2014/main" id="{72B4F39A-89B3-4623-8F2C-0E6F22408B16}"/>
              </a:ext>
            </a:extLst>
          </p:cNvPr>
          <p:cNvGrpSpPr/>
          <p:nvPr/>
        </p:nvGrpSpPr>
        <p:grpSpPr>
          <a:xfrm>
            <a:off x="196168" y="2227006"/>
            <a:ext cx="4235723" cy="3321068"/>
            <a:chOff x="895350" y="854439"/>
            <a:chExt cx="7566598" cy="5932679"/>
          </a:xfrm>
        </p:grpSpPr>
        <p:pic>
          <p:nvPicPr>
            <p:cNvPr id="12" name="Image 11">
              <a:extLst>
                <a:ext uri="{FF2B5EF4-FFF2-40B4-BE49-F238E27FC236}">
                  <a16:creationId xmlns:a16="http://schemas.microsoft.com/office/drawing/2014/main" id="{F9DDF7C2-1921-4C83-9553-A80EAEBF61AB}"/>
                </a:ext>
              </a:extLst>
            </p:cNvPr>
            <p:cNvPicPr>
              <a:picLocks noChangeAspect="1"/>
            </p:cNvPicPr>
            <p:nvPr/>
          </p:nvPicPr>
          <p:blipFill>
            <a:blip r:embed="rId3"/>
            <a:stretch>
              <a:fillRect/>
            </a:stretch>
          </p:blipFill>
          <p:spPr>
            <a:xfrm>
              <a:off x="895350" y="976868"/>
              <a:ext cx="7353300" cy="5810250"/>
            </a:xfrm>
            <a:prstGeom prst="rect">
              <a:avLst/>
            </a:prstGeom>
          </p:spPr>
        </p:pic>
        <p:sp>
          <p:nvSpPr>
            <p:cNvPr id="13" name="Rectangle 12">
              <a:extLst>
                <a:ext uri="{FF2B5EF4-FFF2-40B4-BE49-F238E27FC236}">
                  <a16:creationId xmlns:a16="http://schemas.microsoft.com/office/drawing/2014/main" id="{58DA9EAF-0C6C-40C0-BD91-A184B3B3C846}"/>
                </a:ext>
              </a:extLst>
            </p:cNvPr>
            <p:cNvSpPr/>
            <p:nvPr/>
          </p:nvSpPr>
          <p:spPr>
            <a:xfrm>
              <a:off x="5126636" y="854439"/>
              <a:ext cx="3335312" cy="58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Ellipse 2">
            <a:extLst>
              <a:ext uri="{FF2B5EF4-FFF2-40B4-BE49-F238E27FC236}">
                <a16:creationId xmlns:a16="http://schemas.microsoft.com/office/drawing/2014/main" id="{F6A6CE15-6BCE-42F9-B9FA-32B5411022A5}"/>
              </a:ext>
            </a:extLst>
          </p:cNvPr>
          <p:cNvSpPr/>
          <p:nvPr/>
        </p:nvSpPr>
        <p:spPr>
          <a:xfrm rot="882352">
            <a:off x="637298" y="2739978"/>
            <a:ext cx="3377380" cy="64633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25B0F5D7-0D45-4432-B702-D42025221214}"/>
              </a:ext>
            </a:extLst>
          </p:cNvPr>
          <p:cNvSpPr txBox="1"/>
          <p:nvPr/>
        </p:nvSpPr>
        <p:spPr>
          <a:xfrm>
            <a:off x="1032387" y="1423219"/>
            <a:ext cx="2057230" cy="646331"/>
          </a:xfrm>
          <a:prstGeom prst="rect">
            <a:avLst/>
          </a:prstGeom>
          <a:noFill/>
        </p:spPr>
        <p:txBody>
          <a:bodyPr wrap="none" rtlCol="0">
            <a:spAutoFit/>
          </a:bodyPr>
          <a:lstStyle/>
          <a:p>
            <a:r>
              <a:rPr lang="fr-FR" dirty="0"/>
              <a:t>Plumes de bordures</a:t>
            </a:r>
          </a:p>
          <a:p>
            <a:r>
              <a:rPr lang="fr-FR" dirty="0"/>
              <a:t>« Fringe hackle »</a:t>
            </a:r>
          </a:p>
        </p:txBody>
      </p:sp>
      <p:sp>
        <p:nvSpPr>
          <p:cNvPr id="14" name="ZoneTexte 13">
            <a:extLst>
              <a:ext uri="{FF2B5EF4-FFF2-40B4-BE49-F238E27FC236}">
                <a16:creationId xmlns:a16="http://schemas.microsoft.com/office/drawing/2014/main" id="{D338E5DA-D7D0-48CF-A4EF-A191D261AB35}"/>
              </a:ext>
            </a:extLst>
          </p:cNvPr>
          <p:cNvSpPr txBox="1"/>
          <p:nvPr/>
        </p:nvSpPr>
        <p:spPr>
          <a:xfrm>
            <a:off x="2328629" y="6342797"/>
            <a:ext cx="2339230" cy="369332"/>
          </a:xfrm>
          <a:prstGeom prst="rect">
            <a:avLst/>
          </a:prstGeom>
          <a:noFill/>
        </p:spPr>
        <p:txBody>
          <a:bodyPr wrap="none" rtlCol="0">
            <a:spAutoFit/>
          </a:bodyPr>
          <a:lstStyle/>
          <a:p>
            <a:r>
              <a:rPr lang="fr-FR" dirty="0"/>
              <a:t>Source: Haakon </a:t>
            </a:r>
            <a:r>
              <a:rPr lang="fr-FR" dirty="0" err="1"/>
              <a:t>Fossen</a:t>
            </a:r>
            <a:endParaRPr lang="fr-FR" dirty="0"/>
          </a:p>
        </p:txBody>
      </p:sp>
    </p:spTree>
    <p:extLst>
      <p:ext uri="{BB962C8B-B14F-4D97-AF65-F5344CB8AC3E}">
        <p14:creationId xmlns:p14="http://schemas.microsoft.com/office/powerpoint/2010/main" val="2041318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186857" cy="5570756"/>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endParaRPr lang="fr-FR" sz="2000" b="1" dirty="0">
              <a:solidFill>
                <a:srgbClr val="FF0000"/>
              </a:solidFill>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dirty="0">
                <a:solidFill>
                  <a:schemeClr val="bg1">
                    <a:lumMod val="85000"/>
                  </a:schemeClr>
                </a:solidFill>
                <a:latin typeface="Arial" panose="020B0604020202020204" pitchFamily="34" charset="0"/>
                <a:cs typeface="Arial" panose="020B0604020202020204" pitchFamily="34" charset="0"/>
              </a:rPr>
              <a:t>I-Anatomie d’une diaclase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II-Les grands types de diaclases/joints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Origine et formation des diaclases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Distribution</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Fentes, veines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 Anatomie d’une veine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1676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AB37BEB8-DB84-424F-B287-67C1CE0B5F26}"/>
              </a:ext>
            </a:extLst>
          </p:cNvPr>
          <p:cNvSpPr txBox="1"/>
          <p:nvPr/>
        </p:nvSpPr>
        <p:spPr>
          <a:xfrm>
            <a:off x="330011" y="1617945"/>
            <a:ext cx="8672765" cy="830997"/>
          </a:xfrm>
          <a:prstGeom prst="rect">
            <a:avLst/>
          </a:prstGeom>
          <a:noFill/>
        </p:spPr>
        <p:txBody>
          <a:bodyPr wrap="square" rtlCol="0">
            <a:spAutoFit/>
          </a:bodyPr>
          <a:lstStyle/>
          <a:p>
            <a:r>
              <a:rPr lang="fr-FR" sz="2400" b="1" dirty="0">
                <a:solidFill>
                  <a:srgbClr val="FF0000"/>
                </a:solidFill>
              </a:rPr>
              <a:t>Ensemble de diaclase (joint set) = </a:t>
            </a:r>
            <a:r>
              <a:rPr lang="fr-FR" sz="2400" dirty="0"/>
              <a:t>série de diaclase parallèles avec la même géométrie (orientation et forme)</a:t>
            </a:r>
          </a:p>
        </p:txBody>
      </p:sp>
      <p:pic>
        <p:nvPicPr>
          <p:cNvPr id="3" name="Image 2">
            <a:extLst>
              <a:ext uri="{FF2B5EF4-FFF2-40B4-BE49-F238E27FC236}">
                <a16:creationId xmlns:a16="http://schemas.microsoft.com/office/drawing/2014/main" id="{80662A2D-F15C-4929-A77E-D1C5BB2DAAA5}"/>
              </a:ext>
            </a:extLst>
          </p:cNvPr>
          <p:cNvPicPr>
            <a:picLocks noChangeAspect="1"/>
          </p:cNvPicPr>
          <p:nvPr/>
        </p:nvPicPr>
        <p:blipFill rotWithShape="1">
          <a:blip r:embed="rId2"/>
          <a:srcRect l="-3" t="8372" r="71337" b="36973"/>
          <a:stretch/>
        </p:blipFill>
        <p:spPr>
          <a:xfrm>
            <a:off x="1646808" y="2573311"/>
            <a:ext cx="4909350" cy="3606073"/>
          </a:xfrm>
          <a:prstGeom prst="rect">
            <a:avLst/>
          </a:prstGeom>
        </p:spPr>
      </p:pic>
      <p:sp>
        <p:nvSpPr>
          <p:cNvPr id="16" name="Rectangle 15">
            <a:extLst>
              <a:ext uri="{FF2B5EF4-FFF2-40B4-BE49-F238E27FC236}">
                <a16:creationId xmlns:a16="http://schemas.microsoft.com/office/drawing/2014/main" id="{14A89EF8-3AF5-4B6D-8F5B-D5418BA62655}"/>
              </a:ext>
            </a:extLst>
          </p:cNvPr>
          <p:cNvSpPr/>
          <p:nvPr/>
        </p:nvSpPr>
        <p:spPr>
          <a:xfrm rot="2742730">
            <a:off x="5866654" y="4645889"/>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64886ACC-729F-49A2-8403-15C4FC9771E4}"/>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6" name="ZoneTexte 5">
            <a:extLst>
              <a:ext uri="{FF2B5EF4-FFF2-40B4-BE49-F238E27FC236}">
                <a16:creationId xmlns:a16="http://schemas.microsoft.com/office/drawing/2014/main" id="{A81D653D-2093-4413-974B-81C7AE2A5C6D}"/>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Tree>
    <p:extLst>
      <p:ext uri="{BB962C8B-B14F-4D97-AF65-F5344CB8AC3E}">
        <p14:creationId xmlns:p14="http://schemas.microsoft.com/office/powerpoint/2010/main" val="233874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AB37BEB8-DB84-424F-B287-67C1CE0B5F26}"/>
              </a:ext>
            </a:extLst>
          </p:cNvPr>
          <p:cNvSpPr txBox="1"/>
          <p:nvPr/>
        </p:nvSpPr>
        <p:spPr>
          <a:xfrm>
            <a:off x="330011" y="1755837"/>
            <a:ext cx="8672765" cy="1200329"/>
          </a:xfrm>
          <a:prstGeom prst="rect">
            <a:avLst/>
          </a:prstGeom>
          <a:noFill/>
        </p:spPr>
        <p:txBody>
          <a:bodyPr wrap="square" rtlCol="0">
            <a:spAutoFit/>
          </a:bodyPr>
          <a:lstStyle/>
          <a:p>
            <a:r>
              <a:rPr lang="fr-FR" sz="2400" b="1" dirty="0">
                <a:solidFill>
                  <a:srgbClr val="FF0000"/>
                </a:solidFill>
              </a:rPr>
              <a:t>Ensemble de diaclases systématiques (</a:t>
            </a:r>
            <a:r>
              <a:rPr lang="fr-FR" sz="2400" b="1" dirty="0" err="1">
                <a:solidFill>
                  <a:srgbClr val="FF0000"/>
                </a:solidFill>
              </a:rPr>
              <a:t>systematic</a:t>
            </a:r>
            <a:r>
              <a:rPr lang="fr-FR" sz="2400" b="1" dirty="0">
                <a:solidFill>
                  <a:srgbClr val="FF0000"/>
                </a:solidFill>
              </a:rPr>
              <a:t> joint)= </a:t>
            </a:r>
            <a:r>
              <a:rPr lang="fr-FR" sz="2400" dirty="0"/>
              <a:t>série de diaclases parallèles avec la même géométrie (orientation et forme) </a:t>
            </a:r>
            <a:r>
              <a:rPr lang="fr-FR" sz="2400" b="1" u="sng" dirty="0"/>
              <a:t>et un espacement régulier entre les diaclases</a:t>
            </a:r>
          </a:p>
        </p:txBody>
      </p:sp>
      <p:pic>
        <p:nvPicPr>
          <p:cNvPr id="3" name="Image 2">
            <a:extLst>
              <a:ext uri="{FF2B5EF4-FFF2-40B4-BE49-F238E27FC236}">
                <a16:creationId xmlns:a16="http://schemas.microsoft.com/office/drawing/2014/main" id="{80662A2D-F15C-4929-A77E-D1C5BB2DAAA5}"/>
              </a:ext>
            </a:extLst>
          </p:cNvPr>
          <p:cNvPicPr>
            <a:picLocks noChangeAspect="1"/>
          </p:cNvPicPr>
          <p:nvPr/>
        </p:nvPicPr>
        <p:blipFill rotWithShape="1">
          <a:blip r:embed="rId2"/>
          <a:srcRect l="-3" t="8372" r="71337" b="36973"/>
          <a:stretch/>
        </p:blipFill>
        <p:spPr>
          <a:xfrm>
            <a:off x="1646808" y="3026070"/>
            <a:ext cx="4909350" cy="3606073"/>
          </a:xfrm>
          <a:prstGeom prst="rect">
            <a:avLst/>
          </a:prstGeom>
        </p:spPr>
      </p:pic>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 name="Connecteur droit avec flèche 4">
            <a:extLst>
              <a:ext uri="{FF2B5EF4-FFF2-40B4-BE49-F238E27FC236}">
                <a16:creationId xmlns:a16="http://schemas.microsoft.com/office/drawing/2014/main" id="{7CBB9650-F095-4601-A52A-905B6435FC86}"/>
              </a:ext>
            </a:extLst>
          </p:cNvPr>
          <p:cNvCxnSpPr>
            <a:cxnSpLocks/>
          </p:cNvCxnSpPr>
          <p:nvPr/>
        </p:nvCxnSpPr>
        <p:spPr>
          <a:xfrm flipV="1">
            <a:off x="3151573" y="4223148"/>
            <a:ext cx="790112" cy="410998"/>
          </a:xfrm>
          <a:prstGeom prst="straightConnector1">
            <a:avLst/>
          </a:prstGeom>
          <a:ln w="762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8468109D-1128-407D-AF7E-F83C93CA4242}"/>
              </a:ext>
            </a:extLst>
          </p:cNvPr>
          <p:cNvCxnSpPr>
            <a:cxnSpLocks/>
          </p:cNvCxnSpPr>
          <p:nvPr/>
        </p:nvCxnSpPr>
        <p:spPr>
          <a:xfrm flipV="1">
            <a:off x="4171394" y="4223148"/>
            <a:ext cx="801211" cy="352382"/>
          </a:xfrm>
          <a:prstGeom prst="straightConnector1">
            <a:avLst/>
          </a:prstGeom>
          <a:ln w="762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15D99F81-22BF-4251-8556-F58A6914EB7B}"/>
              </a:ext>
            </a:extLst>
          </p:cNvPr>
          <p:cNvCxnSpPr>
            <a:cxnSpLocks/>
          </p:cNvCxnSpPr>
          <p:nvPr/>
        </p:nvCxnSpPr>
        <p:spPr>
          <a:xfrm flipV="1">
            <a:off x="4854974" y="3652862"/>
            <a:ext cx="801211" cy="352382"/>
          </a:xfrm>
          <a:prstGeom prst="straightConnector1">
            <a:avLst/>
          </a:prstGeom>
          <a:ln w="762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4D9EB6D0-A452-4BBA-B0D4-9D8BAB05F191}"/>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10" name="ZoneTexte 9">
            <a:extLst>
              <a:ext uri="{FF2B5EF4-FFF2-40B4-BE49-F238E27FC236}">
                <a16:creationId xmlns:a16="http://schemas.microsoft.com/office/drawing/2014/main" id="{8FFCD245-CA08-40A7-87BB-C72A2B4D1F2A}"/>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Tree>
    <p:extLst>
      <p:ext uri="{BB962C8B-B14F-4D97-AF65-F5344CB8AC3E}">
        <p14:creationId xmlns:p14="http://schemas.microsoft.com/office/powerpoint/2010/main" val="3933097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0662A2D-F15C-4929-A77E-D1C5BB2DAAA5}"/>
              </a:ext>
            </a:extLst>
          </p:cNvPr>
          <p:cNvPicPr>
            <a:picLocks noChangeAspect="1"/>
          </p:cNvPicPr>
          <p:nvPr/>
        </p:nvPicPr>
        <p:blipFill rotWithShape="1">
          <a:blip r:embed="rId2"/>
          <a:srcRect l="21422" t="30538" r="49912" b="7515"/>
          <a:stretch/>
        </p:blipFill>
        <p:spPr>
          <a:xfrm>
            <a:off x="1646808" y="2756224"/>
            <a:ext cx="4909350" cy="4087167"/>
          </a:xfrm>
          <a:prstGeom prst="rect">
            <a:avLst/>
          </a:prstGeom>
        </p:spPr>
      </p:pic>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a:extLst>
              <a:ext uri="{FF2B5EF4-FFF2-40B4-BE49-F238E27FC236}">
                <a16:creationId xmlns:a16="http://schemas.microsoft.com/office/drawing/2014/main" id="{AB37BEB8-DB84-424F-B287-67C1CE0B5F26}"/>
              </a:ext>
            </a:extLst>
          </p:cNvPr>
          <p:cNvSpPr txBox="1"/>
          <p:nvPr/>
        </p:nvSpPr>
        <p:spPr>
          <a:xfrm>
            <a:off x="330011" y="1555895"/>
            <a:ext cx="8672765" cy="1200329"/>
          </a:xfrm>
          <a:prstGeom prst="rect">
            <a:avLst/>
          </a:prstGeom>
          <a:noFill/>
        </p:spPr>
        <p:txBody>
          <a:bodyPr wrap="square" rtlCol="0">
            <a:spAutoFit/>
          </a:bodyPr>
          <a:lstStyle/>
          <a:p>
            <a:r>
              <a:rPr lang="fr-FR" sz="2400" b="1" dirty="0">
                <a:solidFill>
                  <a:srgbClr val="FF0000"/>
                </a:solidFill>
              </a:rPr>
              <a:t>Ensemble de diaclases non-systématiques (non-</a:t>
            </a:r>
            <a:r>
              <a:rPr lang="fr-FR" sz="2400" b="1" dirty="0" err="1">
                <a:solidFill>
                  <a:srgbClr val="FF0000"/>
                </a:solidFill>
              </a:rPr>
              <a:t>systematic</a:t>
            </a:r>
            <a:r>
              <a:rPr lang="fr-FR" sz="2400" b="1" dirty="0">
                <a:solidFill>
                  <a:srgbClr val="FF0000"/>
                </a:solidFill>
              </a:rPr>
              <a:t> joint)= </a:t>
            </a:r>
            <a:r>
              <a:rPr lang="fr-FR" sz="2400" dirty="0"/>
              <a:t>diaclases</a:t>
            </a:r>
            <a:r>
              <a:rPr lang="fr-FR" sz="2400" b="1" dirty="0">
                <a:solidFill>
                  <a:srgbClr val="FF0000"/>
                </a:solidFill>
              </a:rPr>
              <a:t> </a:t>
            </a:r>
            <a:r>
              <a:rPr lang="fr-FR" sz="2400" dirty="0"/>
              <a:t>courbées et irrégulières. Souvent elles forment les connections entre les diaclases systématiques.</a:t>
            </a:r>
            <a:endParaRPr lang="fr-FR" sz="2400" b="1" u="sng" dirty="0"/>
          </a:p>
        </p:txBody>
      </p:sp>
      <p:sp>
        <p:nvSpPr>
          <p:cNvPr id="12" name="ZoneTexte 11">
            <a:extLst>
              <a:ext uri="{FF2B5EF4-FFF2-40B4-BE49-F238E27FC236}">
                <a16:creationId xmlns:a16="http://schemas.microsoft.com/office/drawing/2014/main" id="{F01E0557-E06C-40FA-A35F-49A7F6FFD7FD}"/>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4D34D65-C486-415B-8095-8E3511274EA0}"/>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Tree>
    <p:extLst>
      <p:ext uri="{BB962C8B-B14F-4D97-AF65-F5344CB8AC3E}">
        <p14:creationId xmlns:p14="http://schemas.microsoft.com/office/powerpoint/2010/main" val="2623740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F484D44-D268-493B-9207-BC00127E05B2}"/>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
        <p:nvSpPr>
          <p:cNvPr id="2" name="ZoneTexte 1">
            <a:extLst>
              <a:ext uri="{FF2B5EF4-FFF2-40B4-BE49-F238E27FC236}">
                <a16:creationId xmlns:a16="http://schemas.microsoft.com/office/drawing/2014/main" id="{61841F20-AFA3-4A00-9E66-426772A34CF8}"/>
              </a:ext>
            </a:extLst>
          </p:cNvPr>
          <p:cNvSpPr txBox="1"/>
          <p:nvPr/>
        </p:nvSpPr>
        <p:spPr>
          <a:xfrm>
            <a:off x="2097248" y="1503915"/>
            <a:ext cx="7592037" cy="400110"/>
          </a:xfrm>
          <a:prstGeom prst="rect">
            <a:avLst/>
          </a:prstGeom>
          <a:noFill/>
        </p:spPr>
        <p:txBody>
          <a:bodyPr wrap="square" rtlCol="0">
            <a:spAutoFit/>
          </a:bodyPr>
          <a:lstStyle/>
          <a:p>
            <a:r>
              <a:rPr lang="fr-FR" sz="2000" b="1" dirty="0"/>
              <a:t>Définitions par rapport au litage des sédiments ?</a:t>
            </a:r>
          </a:p>
        </p:txBody>
      </p:sp>
      <p:pic>
        <p:nvPicPr>
          <p:cNvPr id="4" name="Image 3">
            <a:extLst>
              <a:ext uri="{FF2B5EF4-FFF2-40B4-BE49-F238E27FC236}">
                <a16:creationId xmlns:a16="http://schemas.microsoft.com/office/drawing/2014/main" id="{8D3EBD61-71D2-4DB9-B186-D0A6BDD24714}"/>
              </a:ext>
            </a:extLst>
          </p:cNvPr>
          <p:cNvPicPr>
            <a:picLocks noChangeAspect="1"/>
          </p:cNvPicPr>
          <p:nvPr/>
        </p:nvPicPr>
        <p:blipFill>
          <a:blip r:embed="rId2"/>
          <a:stretch>
            <a:fillRect/>
          </a:stretch>
        </p:blipFill>
        <p:spPr>
          <a:xfrm>
            <a:off x="1960684" y="2314473"/>
            <a:ext cx="4931222" cy="4486967"/>
          </a:xfrm>
          <a:prstGeom prst="rect">
            <a:avLst/>
          </a:prstGeom>
        </p:spPr>
      </p:pic>
    </p:spTree>
    <p:extLst>
      <p:ext uri="{BB962C8B-B14F-4D97-AF65-F5344CB8AC3E}">
        <p14:creationId xmlns:p14="http://schemas.microsoft.com/office/powerpoint/2010/main" val="3247463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F484D44-D268-493B-9207-BC00127E05B2}"/>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
        <p:nvSpPr>
          <p:cNvPr id="2" name="ZoneTexte 1">
            <a:extLst>
              <a:ext uri="{FF2B5EF4-FFF2-40B4-BE49-F238E27FC236}">
                <a16:creationId xmlns:a16="http://schemas.microsoft.com/office/drawing/2014/main" id="{61841F20-AFA3-4A00-9E66-426772A34CF8}"/>
              </a:ext>
            </a:extLst>
          </p:cNvPr>
          <p:cNvSpPr txBox="1"/>
          <p:nvPr/>
        </p:nvSpPr>
        <p:spPr>
          <a:xfrm>
            <a:off x="478172" y="1416309"/>
            <a:ext cx="7592037" cy="646331"/>
          </a:xfrm>
          <a:prstGeom prst="rect">
            <a:avLst/>
          </a:prstGeom>
          <a:noFill/>
        </p:spPr>
        <p:txBody>
          <a:bodyPr wrap="square" rtlCol="0">
            <a:spAutoFit/>
          </a:bodyPr>
          <a:lstStyle/>
          <a:p>
            <a:pPr algn="ctr"/>
            <a:r>
              <a:rPr lang="fr-FR" dirty="0"/>
              <a:t>Les joints verticaux avec une direction parallèle à la direction des couches</a:t>
            </a:r>
          </a:p>
          <a:p>
            <a:pPr algn="ctr"/>
            <a:r>
              <a:rPr lang="fr-FR" dirty="0"/>
              <a:t>s'appellent les </a:t>
            </a:r>
            <a:r>
              <a:rPr lang="fr-FR" b="1" dirty="0">
                <a:solidFill>
                  <a:srgbClr val="00B0F0"/>
                </a:solidFill>
              </a:rPr>
              <a:t>diaclases longitudinales (strike joints)</a:t>
            </a:r>
          </a:p>
        </p:txBody>
      </p:sp>
      <p:pic>
        <p:nvPicPr>
          <p:cNvPr id="4" name="Image 3">
            <a:extLst>
              <a:ext uri="{FF2B5EF4-FFF2-40B4-BE49-F238E27FC236}">
                <a16:creationId xmlns:a16="http://schemas.microsoft.com/office/drawing/2014/main" id="{8D3EBD61-71D2-4DB9-B186-D0A6BDD24714}"/>
              </a:ext>
            </a:extLst>
          </p:cNvPr>
          <p:cNvPicPr>
            <a:picLocks noChangeAspect="1"/>
          </p:cNvPicPr>
          <p:nvPr/>
        </p:nvPicPr>
        <p:blipFill>
          <a:blip r:embed="rId2"/>
          <a:stretch>
            <a:fillRect/>
          </a:stretch>
        </p:blipFill>
        <p:spPr>
          <a:xfrm>
            <a:off x="1960684" y="2314473"/>
            <a:ext cx="4931222" cy="4486967"/>
          </a:xfrm>
          <a:prstGeom prst="rect">
            <a:avLst/>
          </a:prstGeom>
        </p:spPr>
      </p:pic>
      <p:pic>
        <p:nvPicPr>
          <p:cNvPr id="3" name="Image 2">
            <a:extLst>
              <a:ext uri="{FF2B5EF4-FFF2-40B4-BE49-F238E27FC236}">
                <a16:creationId xmlns:a16="http://schemas.microsoft.com/office/drawing/2014/main" id="{C0A8E47E-19B8-4FED-A284-13FCEB920E4A}"/>
              </a:ext>
            </a:extLst>
          </p:cNvPr>
          <p:cNvPicPr>
            <a:picLocks noChangeAspect="1"/>
          </p:cNvPicPr>
          <p:nvPr/>
        </p:nvPicPr>
        <p:blipFill>
          <a:blip r:embed="rId3"/>
          <a:stretch>
            <a:fillRect/>
          </a:stretch>
        </p:blipFill>
        <p:spPr>
          <a:xfrm>
            <a:off x="1960684" y="2314472"/>
            <a:ext cx="4931222" cy="4486968"/>
          </a:xfrm>
          <a:prstGeom prst="rect">
            <a:avLst/>
          </a:prstGeom>
        </p:spPr>
      </p:pic>
    </p:spTree>
    <p:extLst>
      <p:ext uri="{BB962C8B-B14F-4D97-AF65-F5344CB8AC3E}">
        <p14:creationId xmlns:p14="http://schemas.microsoft.com/office/powerpoint/2010/main" val="317832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B926CDB-41F6-48EA-9390-886334F9EFC9}"/>
              </a:ext>
            </a:extLst>
          </p:cNvPr>
          <p:cNvSpPr txBox="1"/>
          <p:nvPr/>
        </p:nvSpPr>
        <p:spPr>
          <a:xfrm>
            <a:off x="169334" y="129211"/>
            <a:ext cx="6675225" cy="584775"/>
          </a:xfrm>
          <a:prstGeom prst="rect">
            <a:avLst/>
          </a:prstGeom>
          <a:noFill/>
        </p:spPr>
        <p:txBody>
          <a:bodyPr wrap="none" rtlCol="0">
            <a:spAutoFit/>
          </a:bodyPr>
          <a:lstStyle/>
          <a:p>
            <a:r>
              <a:rPr lang="fr-FR" sz="3200" b="1" dirty="0">
                <a:latin typeface="Arial" panose="020B0604020202020204" pitchFamily="34" charset="0"/>
                <a:cs typeface="Arial" panose="020B0604020202020204" pitchFamily="34" charset="0"/>
              </a:rPr>
              <a:t>Les ressources complémentaires</a:t>
            </a:r>
          </a:p>
        </p:txBody>
      </p:sp>
      <p:sp>
        <p:nvSpPr>
          <p:cNvPr id="3" name="ZoneTexte 2">
            <a:extLst>
              <a:ext uri="{FF2B5EF4-FFF2-40B4-BE49-F238E27FC236}">
                <a16:creationId xmlns:a16="http://schemas.microsoft.com/office/drawing/2014/main" id="{5BB4BB42-DA37-43F2-A787-7B00C7344332}"/>
              </a:ext>
            </a:extLst>
          </p:cNvPr>
          <p:cNvSpPr txBox="1"/>
          <p:nvPr/>
        </p:nvSpPr>
        <p:spPr>
          <a:xfrm>
            <a:off x="290172" y="785623"/>
            <a:ext cx="7062126" cy="2308324"/>
          </a:xfrm>
          <a:prstGeom prst="rect">
            <a:avLst/>
          </a:prstGeom>
          <a:noFill/>
        </p:spPr>
        <p:txBody>
          <a:bodyPr wrap="none" rtlCol="0">
            <a:spAutoFit/>
          </a:bodyPr>
          <a:lstStyle/>
          <a:p>
            <a:r>
              <a:rPr lang="fr-FR" dirty="0"/>
              <a:t>Ressources internet:</a:t>
            </a:r>
          </a:p>
          <a:p>
            <a:r>
              <a:rPr lang="fr-FR" dirty="0">
                <a:hlinkClick r:id="rId2"/>
              </a:rPr>
              <a:t>http://www.structurotheque.universite-paris-saclay.fr/picture.php?/2125</a:t>
            </a:r>
            <a:endParaRPr lang="fr-FR" dirty="0"/>
          </a:p>
          <a:p>
            <a:r>
              <a:rPr lang="fr-FR" dirty="0">
                <a:hlinkClick r:id="rId3"/>
              </a:rPr>
              <a:t>http://www2.ggl.ulaval.ca/personnel/dkirkwoo/</a:t>
            </a:r>
            <a:endParaRPr lang="fr-FR" dirty="0"/>
          </a:p>
          <a:p>
            <a:r>
              <a:rPr lang="fr-FR" dirty="0"/>
              <a:t>…et bien d’autres!</a:t>
            </a:r>
          </a:p>
          <a:p>
            <a:endParaRPr lang="fr-FR" dirty="0"/>
          </a:p>
          <a:p>
            <a:r>
              <a:rPr lang="fr-FR" dirty="0"/>
              <a:t> </a:t>
            </a:r>
          </a:p>
          <a:p>
            <a:endParaRPr lang="fr-FR" dirty="0"/>
          </a:p>
          <a:p>
            <a:endParaRPr lang="fr-FR" dirty="0"/>
          </a:p>
        </p:txBody>
      </p:sp>
      <p:pic>
        <p:nvPicPr>
          <p:cNvPr id="6" name="Image 5">
            <a:extLst>
              <a:ext uri="{FF2B5EF4-FFF2-40B4-BE49-F238E27FC236}">
                <a16:creationId xmlns:a16="http://schemas.microsoft.com/office/drawing/2014/main" id="{1A1A7637-9184-4BF6-AC54-8F4675D6F506}"/>
              </a:ext>
            </a:extLst>
          </p:cNvPr>
          <p:cNvPicPr>
            <a:picLocks noChangeAspect="1"/>
          </p:cNvPicPr>
          <p:nvPr/>
        </p:nvPicPr>
        <p:blipFill>
          <a:blip r:embed="rId4"/>
          <a:stretch>
            <a:fillRect/>
          </a:stretch>
        </p:blipFill>
        <p:spPr>
          <a:xfrm>
            <a:off x="3064933" y="2735691"/>
            <a:ext cx="5788895" cy="3976165"/>
          </a:xfrm>
          <a:prstGeom prst="rect">
            <a:avLst/>
          </a:prstGeom>
        </p:spPr>
      </p:pic>
      <p:sp>
        <p:nvSpPr>
          <p:cNvPr id="7" name="ZoneTexte 6">
            <a:extLst>
              <a:ext uri="{FF2B5EF4-FFF2-40B4-BE49-F238E27FC236}">
                <a16:creationId xmlns:a16="http://schemas.microsoft.com/office/drawing/2014/main" id="{97442283-A604-406C-A5A0-7403370DFB0E}"/>
              </a:ext>
            </a:extLst>
          </p:cNvPr>
          <p:cNvSpPr txBox="1"/>
          <p:nvPr/>
        </p:nvSpPr>
        <p:spPr>
          <a:xfrm>
            <a:off x="100532" y="3245457"/>
            <a:ext cx="2964401" cy="1754326"/>
          </a:xfrm>
          <a:prstGeom prst="rect">
            <a:avLst/>
          </a:prstGeom>
          <a:noFill/>
        </p:spPr>
        <p:txBody>
          <a:bodyPr wrap="none" rtlCol="0">
            <a:spAutoFit/>
          </a:bodyPr>
          <a:lstStyle/>
          <a:p>
            <a:r>
              <a:rPr lang="fr-FR" b="1" dirty="0">
                <a:solidFill>
                  <a:srgbClr val="FF0000"/>
                </a:solidFill>
              </a:rPr>
              <a:t>Fortement conseillé!</a:t>
            </a:r>
          </a:p>
          <a:p>
            <a:endParaRPr lang="fr-FR" dirty="0"/>
          </a:p>
          <a:p>
            <a:r>
              <a:rPr lang="fr-FR" dirty="0"/>
              <a:t>Anglais pas compliqué</a:t>
            </a:r>
          </a:p>
          <a:p>
            <a:r>
              <a:rPr lang="fr-FR" dirty="0"/>
              <a:t>Très synthétique avec</a:t>
            </a:r>
          </a:p>
          <a:p>
            <a:r>
              <a:rPr lang="fr-FR" dirty="0"/>
              <a:t>les points importants</a:t>
            </a:r>
          </a:p>
          <a:p>
            <a:r>
              <a:rPr lang="fr-FR" dirty="0"/>
              <a:t>belles figures parfois animées</a:t>
            </a:r>
          </a:p>
        </p:txBody>
      </p:sp>
      <p:sp>
        <p:nvSpPr>
          <p:cNvPr id="8" name="ZoneTexte 7">
            <a:extLst>
              <a:ext uri="{FF2B5EF4-FFF2-40B4-BE49-F238E27FC236}">
                <a16:creationId xmlns:a16="http://schemas.microsoft.com/office/drawing/2014/main" id="{0D64B29D-E3FC-4DB9-BEF1-4A5379477057}"/>
              </a:ext>
            </a:extLst>
          </p:cNvPr>
          <p:cNvSpPr txBox="1"/>
          <p:nvPr/>
        </p:nvSpPr>
        <p:spPr>
          <a:xfrm>
            <a:off x="100532" y="2024031"/>
            <a:ext cx="6440353" cy="646331"/>
          </a:xfrm>
          <a:prstGeom prst="rect">
            <a:avLst/>
          </a:prstGeom>
          <a:noFill/>
        </p:spPr>
        <p:txBody>
          <a:bodyPr wrap="none" rtlCol="0">
            <a:spAutoFit/>
          </a:bodyPr>
          <a:lstStyle/>
          <a:p>
            <a:r>
              <a:rPr lang="en-US" dirty="0"/>
              <a:t>Fossen, H. 2010, 2016. Structural Geology </a:t>
            </a:r>
          </a:p>
          <a:p>
            <a:r>
              <a:rPr lang="fr-FR" dirty="0">
                <a:hlinkClick r:id="rId5"/>
              </a:rPr>
              <a:t>https://folk.uib.no/nglhe/StructuralGeoBookEmodules2ndEd.html </a:t>
            </a:r>
            <a:endParaRPr lang="fr-FR" dirty="0"/>
          </a:p>
        </p:txBody>
      </p:sp>
    </p:spTree>
    <p:extLst>
      <p:ext uri="{BB962C8B-B14F-4D97-AF65-F5344CB8AC3E}">
        <p14:creationId xmlns:p14="http://schemas.microsoft.com/office/powerpoint/2010/main" val="2691191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F484D44-D268-493B-9207-BC00127E05B2}"/>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
        <p:nvSpPr>
          <p:cNvPr id="2" name="ZoneTexte 1">
            <a:extLst>
              <a:ext uri="{FF2B5EF4-FFF2-40B4-BE49-F238E27FC236}">
                <a16:creationId xmlns:a16="http://schemas.microsoft.com/office/drawing/2014/main" id="{61841F20-AFA3-4A00-9E66-426772A34CF8}"/>
              </a:ext>
            </a:extLst>
          </p:cNvPr>
          <p:cNvSpPr txBox="1"/>
          <p:nvPr/>
        </p:nvSpPr>
        <p:spPr>
          <a:xfrm>
            <a:off x="419450" y="1474598"/>
            <a:ext cx="7592037" cy="646331"/>
          </a:xfrm>
          <a:prstGeom prst="rect">
            <a:avLst/>
          </a:prstGeom>
          <a:noFill/>
        </p:spPr>
        <p:txBody>
          <a:bodyPr wrap="square" rtlCol="0">
            <a:spAutoFit/>
          </a:bodyPr>
          <a:lstStyle/>
          <a:p>
            <a:pPr algn="ctr"/>
            <a:r>
              <a:rPr lang="fr-FR" dirty="0"/>
              <a:t>Les joints verticaux avec une direction parallèle à l’azimut de pendage des</a:t>
            </a:r>
          </a:p>
          <a:p>
            <a:pPr algn="ctr"/>
            <a:r>
              <a:rPr lang="fr-FR" dirty="0"/>
              <a:t>couches s'appellent les </a:t>
            </a:r>
            <a:r>
              <a:rPr lang="fr-FR" b="1" dirty="0">
                <a:solidFill>
                  <a:srgbClr val="0070C0"/>
                </a:solidFill>
              </a:rPr>
              <a:t>diaclase de pendage (</a:t>
            </a:r>
            <a:r>
              <a:rPr lang="fr-FR" b="1" dirty="0" err="1">
                <a:solidFill>
                  <a:srgbClr val="0070C0"/>
                </a:solidFill>
              </a:rPr>
              <a:t>dip</a:t>
            </a:r>
            <a:r>
              <a:rPr lang="fr-FR" b="1" dirty="0">
                <a:solidFill>
                  <a:srgbClr val="0070C0"/>
                </a:solidFill>
              </a:rPr>
              <a:t> joints</a:t>
            </a:r>
            <a:r>
              <a:rPr lang="fr-FR" dirty="0">
                <a:solidFill>
                  <a:srgbClr val="0070C0"/>
                </a:solidFill>
              </a:rPr>
              <a:t>)</a:t>
            </a:r>
          </a:p>
        </p:txBody>
      </p:sp>
      <p:pic>
        <p:nvPicPr>
          <p:cNvPr id="4" name="Image 3">
            <a:extLst>
              <a:ext uri="{FF2B5EF4-FFF2-40B4-BE49-F238E27FC236}">
                <a16:creationId xmlns:a16="http://schemas.microsoft.com/office/drawing/2014/main" id="{8D3EBD61-71D2-4DB9-B186-D0A6BDD24714}"/>
              </a:ext>
            </a:extLst>
          </p:cNvPr>
          <p:cNvPicPr>
            <a:picLocks noChangeAspect="1"/>
          </p:cNvPicPr>
          <p:nvPr/>
        </p:nvPicPr>
        <p:blipFill>
          <a:blip r:embed="rId2"/>
          <a:stretch>
            <a:fillRect/>
          </a:stretch>
        </p:blipFill>
        <p:spPr>
          <a:xfrm>
            <a:off x="1960684" y="2314473"/>
            <a:ext cx="4931222" cy="4486967"/>
          </a:xfrm>
          <a:prstGeom prst="rect">
            <a:avLst/>
          </a:prstGeom>
        </p:spPr>
      </p:pic>
      <p:pic>
        <p:nvPicPr>
          <p:cNvPr id="3" name="Image 2">
            <a:extLst>
              <a:ext uri="{FF2B5EF4-FFF2-40B4-BE49-F238E27FC236}">
                <a16:creationId xmlns:a16="http://schemas.microsoft.com/office/drawing/2014/main" id="{00D7C310-0A8B-4474-8F31-F5BDFD197305}"/>
              </a:ext>
            </a:extLst>
          </p:cNvPr>
          <p:cNvPicPr>
            <a:picLocks noChangeAspect="1"/>
          </p:cNvPicPr>
          <p:nvPr/>
        </p:nvPicPr>
        <p:blipFill>
          <a:blip r:embed="rId3"/>
          <a:stretch>
            <a:fillRect/>
          </a:stretch>
        </p:blipFill>
        <p:spPr>
          <a:xfrm>
            <a:off x="1952294" y="2306838"/>
            <a:ext cx="4939612" cy="4494601"/>
          </a:xfrm>
          <a:prstGeom prst="rect">
            <a:avLst/>
          </a:prstGeom>
        </p:spPr>
      </p:pic>
    </p:spTree>
    <p:extLst>
      <p:ext uri="{BB962C8B-B14F-4D97-AF65-F5344CB8AC3E}">
        <p14:creationId xmlns:p14="http://schemas.microsoft.com/office/powerpoint/2010/main" val="3681908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F484D44-D268-493B-9207-BC00127E05B2}"/>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
        <p:nvSpPr>
          <p:cNvPr id="2" name="ZoneTexte 1">
            <a:extLst>
              <a:ext uri="{FF2B5EF4-FFF2-40B4-BE49-F238E27FC236}">
                <a16:creationId xmlns:a16="http://schemas.microsoft.com/office/drawing/2014/main" id="{61841F20-AFA3-4A00-9E66-426772A34CF8}"/>
              </a:ext>
            </a:extLst>
          </p:cNvPr>
          <p:cNvSpPr txBox="1"/>
          <p:nvPr/>
        </p:nvSpPr>
        <p:spPr>
          <a:xfrm>
            <a:off x="855677" y="1640954"/>
            <a:ext cx="7592037" cy="369332"/>
          </a:xfrm>
          <a:prstGeom prst="rect">
            <a:avLst/>
          </a:prstGeom>
          <a:noFill/>
        </p:spPr>
        <p:txBody>
          <a:bodyPr wrap="square" rtlCol="0">
            <a:spAutoFit/>
          </a:bodyPr>
          <a:lstStyle/>
          <a:p>
            <a:pPr algn="ctr"/>
            <a:r>
              <a:rPr lang="fr-FR" dirty="0"/>
              <a:t>Les joints parallèles aux couches sont les </a:t>
            </a:r>
            <a:r>
              <a:rPr lang="fr-FR" b="1" dirty="0">
                <a:solidFill>
                  <a:srgbClr val="00B050"/>
                </a:solidFill>
              </a:rPr>
              <a:t>diaclases de litage (</a:t>
            </a:r>
            <a:r>
              <a:rPr lang="fr-FR" b="1" dirty="0" err="1">
                <a:solidFill>
                  <a:srgbClr val="00B050"/>
                </a:solidFill>
              </a:rPr>
              <a:t>bedding</a:t>
            </a:r>
            <a:r>
              <a:rPr lang="fr-FR" b="1" dirty="0">
                <a:solidFill>
                  <a:srgbClr val="00B050"/>
                </a:solidFill>
              </a:rPr>
              <a:t> joints</a:t>
            </a:r>
            <a:r>
              <a:rPr lang="fr-FR" dirty="0">
                <a:solidFill>
                  <a:srgbClr val="00B050"/>
                </a:solidFill>
              </a:rPr>
              <a:t>)</a:t>
            </a:r>
          </a:p>
        </p:txBody>
      </p:sp>
      <p:pic>
        <p:nvPicPr>
          <p:cNvPr id="4" name="Image 3">
            <a:extLst>
              <a:ext uri="{FF2B5EF4-FFF2-40B4-BE49-F238E27FC236}">
                <a16:creationId xmlns:a16="http://schemas.microsoft.com/office/drawing/2014/main" id="{8D3EBD61-71D2-4DB9-B186-D0A6BDD24714}"/>
              </a:ext>
            </a:extLst>
          </p:cNvPr>
          <p:cNvPicPr>
            <a:picLocks noChangeAspect="1"/>
          </p:cNvPicPr>
          <p:nvPr/>
        </p:nvPicPr>
        <p:blipFill>
          <a:blip r:embed="rId2"/>
          <a:stretch>
            <a:fillRect/>
          </a:stretch>
        </p:blipFill>
        <p:spPr>
          <a:xfrm>
            <a:off x="1960684" y="2314473"/>
            <a:ext cx="4931222" cy="4486967"/>
          </a:xfrm>
          <a:prstGeom prst="rect">
            <a:avLst/>
          </a:prstGeom>
        </p:spPr>
      </p:pic>
      <p:pic>
        <p:nvPicPr>
          <p:cNvPr id="5" name="Image 4">
            <a:extLst>
              <a:ext uri="{FF2B5EF4-FFF2-40B4-BE49-F238E27FC236}">
                <a16:creationId xmlns:a16="http://schemas.microsoft.com/office/drawing/2014/main" id="{D0140BB8-A1DE-4D9E-A532-48B1E71F18FC}"/>
              </a:ext>
            </a:extLst>
          </p:cNvPr>
          <p:cNvPicPr>
            <a:picLocks noChangeAspect="1"/>
          </p:cNvPicPr>
          <p:nvPr/>
        </p:nvPicPr>
        <p:blipFill>
          <a:blip r:embed="rId3"/>
          <a:stretch>
            <a:fillRect/>
          </a:stretch>
        </p:blipFill>
        <p:spPr>
          <a:xfrm>
            <a:off x="1960685" y="2314473"/>
            <a:ext cx="4931222" cy="4486968"/>
          </a:xfrm>
          <a:prstGeom prst="rect">
            <a:avLst/>
          </a:prstGeom>
        </p:spPr>
      </p:pic>
    </p:spTree>
    <p:extLst>
      <p:ext uri="{BB962C8B-B14F-4D97-AF65-F5344CB8AC3E}">
        <p14:creationId xmlns:p14="http://schemas.microsoft.com/office/powerpoint/2010/main" val="1739451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F484D44-D268-493B-9207-BC00127E05B2}"/>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
        <p:nvSpPr>
          <p:cNvPr id="2" name="ZoneTexte 1">
            <a:extLst>
              <a:ext uri="{FF2B5EF4-FFF2-40B4-BE49-F238E27FC236}">
                <a16:creationId xmlns:a16="http://schemas.microsoft.com/office/drawing/2014/main" id="{61841F20-AFA3-4A00-9E66-426772A34CF8}"/>
              </a:ext>
            </a:extLst>
          </p:cNvPr>
          <p:cNvSpPr txBox="1"/>
          <p:nvPr/>
        </p:nvSpPr>
        <p:spPr>
          <a:xfrm>
            <a:off x="855677" y="1640954"/>
            <a:ext cx="7592037" cy="646331"/>
          </a:xfrm>
          <a:prstGeom prst="rect">
            <a:avLst/>
          </a:prstGeom>
          <a:noFill/>
        </p:spPr>
        <p:txBody>
          <a:bodyPr wrap="square" rtlCol="0">
            <a:spAutoFit/>
          </a:bodyPr>
          <a:lstStyle/>
          <a:p>
            <a:pPr algn="ctr"/>
            <a:r>
              <a:rPr lang="fr-FR" dirty="0"/>
              <a:t>Les diaclases orientées sans relation particulière avec le litage sont dits oblique ou diagonaux</a:t>
            </a:r>
            <a:endParaRPr lang="fr-FR" dirty="0">
              <a:solidFill>
                <a:srgbClr val="00B050"/>
              </a:solidFill>
            </a:endParaRPr>
          </a:p>
        </p:txBody>
      </p:sp>
      <p:pic>
        <p:nvPicPr>
          <p:cNvPr id="4" name="Image 3">
            <a:extLst>
              <a:ext uri="{FF2B5EF4-FFF2-40B4-BE49-F238E27FC236}">
                <a16:creationId xmlns:a16="http://schemas.microsoft.com/office/drawing/2014/main" id="{8D3EBD61-71D2-4DB9-B186-D0A6BDD24714}"/>
              </a:ext>
            </a:extLst>
          </p:cNvPr>
          <p:cNvPicPr>
            <a:picLocks noChangeAspect="1"/>
          </p:cNvPicPr>
          <p:nvPr/>
        </p:nvPicPr>
        <p:blipFill>
          <a:blip r:embed="rId2"/>
          <a:stretch>
            <a:fillRect/>
          </a:stretch>
        </p:blipFill>
        <p:spPr>
          <a:xfrm>
            <a:off x="1960684" y="2314473"/>
            <a:ext cx="4931222" cy="4486967"/>
          </a:xfrm>
          <a:prstGeom prst="rect">
            <a:avLst/>
          </a:prstGeom>
        </p:spPr>
      </p:pic>
      <p:pic>
        <p:nvPicPr>
          <p:cNvPr id="3" name="Image 2">
            <a:extLst>
              <a:ext uri="{FF2B5EF4-FFF2-40B4-BE49-F238E27FC236}">
                <a16:creationId xmlns:a16="http://schemas.microsoft.com/office/drawing/2014/main" id="{67B9370F-794B-4558-9420-70DA69F59DB8}"/>
              </a:ext>
            </a:extLst>
          </p:cNvPr>
          <p:cNvPicPr>
            <a:picLocks noChangeAspect="1"/>
          </p:cNvPicPr>
          <p:nvPr/>
        </p:nvPicPr>
        <p:blipFill>
          <a:blip r:embed="rId3"/>
          <a:stretch>
            <a:fillRect/>
          </a:stretch>
        </p:blipFill>
        <p:spPr>
          <a:xfrm>
            <a:off x="1960683" y="2320445"/>
            <a:ext cx="4931223" cy="4478898"/>
          </a:xfrm>
          <a:prstGeom prst="rect">
            <a:avLst/>
          </a:prstGeom>
        </p:spPr>
      </p:pic>
    </p:spTree>
    <p:extLst>
      <p:ext uri="{BB962C8B-B14F-4D97-AF65-F5344CB8AC3E}">
        <p14:creationId xmlns:p14="http://schemas.microsoft.com/office/powerpoint/2010/main" val="361843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7" name="ZoneTexte 6">
            <a:extLst>
              <a:ext uri="{FF2B5EF4-FFF2-40B4-BE49-F238E27FC236}">
                <a16:creationId xmlns:a16="http://schemas.microsoft.com/office/drawing/2014/main" id="{0F484D44-D268-493B-9207-BC00127E05B2}"/>
              </a:ext>
            </a:extLst>
          </p:cNvPr>
          <p:cNvSpPr txBox="1"/>
          <p:nvPr/>
        </p:nvSpPr>
        <p:spPr>
          <a:xfrm>
            <a:off x="2646376" y="847246"/>
            <a:ext cx="3851247" cy="646331"/>
          </a:xfrm>
          <a:prstGeom prst="rect">
            <a:avLst/>
          </a:prstGeom>
          <a:noFill/>
        </p:spPr>
        <p:txBody>
          <a:bodyPr wrap="none" rtlCol="0">
            <a:spAutoFit/>
          </a:bodyPr>
          <a:lstStyle/>
          <a:p>
            <a:r>
              <a:rPr lang="fr-FR" sz="3600" b="1" dirty="0">
                <a:solidFill>
                  <a:srgbClr val="FF0000"/>
                </a:solidFill>
              </a:rPr>
              <a:t>Dans les sédiments</a:t>
            </a:r>
          </a:p>
        </p:txBody>
      </p:sp>
      <p:sp>
        <p:nvSpPr>
          <p:cNvPr id="2" name="ZoneTexte 1">
            <a:extLst>
              <a:ext uri="{FF2B5EF4-FFF2-40B4-BE49-F238E27FC236}">
                <a16:creationId xmlns:a16="http://schemas.microsoft.com/office/drawing/2014/main" id="{61841F20-AFA3-4A00-9E66-426772A34CF8}"/>
              </a:ext>
            </a:extLst>
          </p:cNvPr>
          <p:cNvSpPr txBox="1"/>
          <p:nvPr/>
        </p:nvSpPr>
        <p:spPr>
          <a:xfrm>
            <a:off x="775980" y="1640954"/>
            <a:ext cx="7592037" cy="400110"/>
          </a:xfrm>
          <a:prstGeom prst="rect">
            <a:avLst/>
          </a:prstGeom>
          <a:noFill/>
        </p:spPr>
        <p:txBody>
          <a:bodyPr wrap="square" rtlCol="0">
            <a:spAutoFit/>
          </a:bodyPr>
          <a:lstStyle/>
          <a:p>
            <a:pPr algn="ctr"/>
            <a:r>
              <a:rPr lang="fr-FR" sz="2000" b="1" dirty="0">
                <a:solidFill>
                  <a:srgbClr val="00B0F0"/>
                </a:solidFill>
              </a:rPr>
              <a:t>Diaclases (joints) longitudinales</a:t>
            </a:r>
            <a:r>
              <a:rPr lang="fr-FR" sz="2000" b="1" dirty="0"/>
              <a:t>/</a:t>
            </a:r>
            <a:r>
              <a:rPr lang="fr-FR" sz="2000" b="1" dirty="0">
                <a:solidFill>
                  <a:srgbClr val="0070C0"/>
                </a:solidFill>
              </a:rPr>
              <a:t> de pendage</a:t>
            </a:r>
            <a:r>
              <a:rPr lang="fr-FR" sz="2000" b="1" dirty="0"/>
              <a:t>/</a:t>
            </a:r>
            <a:r>
              <a:rPr lang="fr-FR" sz="2000" b="1" dirty="0">
                <a:solidFill>
                  <a:srgbClr val="00B050"/>
                </a:solidFill>
              </a:rPr>
              <a:t> de litage</a:t>
            </a:r>
            <a:r>
              <a:rPr lang="fr-FR" sz="2000" b="1" dirty="0"/>
              <a:t>/</a:t>
            </a:r>
            <a:r>
              <a:rPr lang="fr-FR" sz="2000" b="1" dirty="0">
                <a:solidFill>
                  <a:srgbClr val="FF0000"/>
                </a:solidFill>
              </a:rPr>
              <a:t> oblique</a:t>
            </a:r>
          </a:p>
        </p:txBody>
      </p:sp>
      <p:pic>
        <p:nvPicPr>
          <p:cNvPr id="9" name="Image 8">
            <a:extLst>
              <a:ext uri="{FF2B5EF4-FFF2-40B4-BE49-F238E27FC236}">
                <a16:creationId xmlns:a16="http://schemas.microsoft.com/office/drawing/2014/main" id="{BE38CE33-3A63-4FFD-BA2E-215FCAAD2D3D}"/>
              </a:ext>
            </a:extLst>
          </p:cNvPr>
          <p:cNvPicPr>
            <a:picLocks noChangeAspect="1"/>
          </p:cNvPicPr>
          <p:nvPr/>
        </p:nvPicPr>
        <p:blipFill>
          <a:blip r:embed="rId2"/>
          <a:stretch>
            <a:fillRect/>
          </a:stretch>
        </p:blipFill>
        <p:spPr>
          <a:xfrm>
            <a:off x="1960681" y="2320842"/>
            <a:ext cx="4932979" cy="4480494"/>
          </a:xfrm>
          <a:prstGeom prst="rect">
            <a:avLst/>
          </a:prstGeom>
        </p:spPr>
      </p:pic>
    </p:spTree>
    <p:extLst>
      <p:ext uri="{BB962C8B-B14F-4D97-AF65-F5344CB8AC3E}">
        <p14:creationId xmlns:p14="http://schemas.microsoft.com/office/powerpoint/2010/main" val="2123699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a:extLst>
              <a:ext uri="{FF2B5EF4-FFF2-40B4-BE49-F238E27FC236}">
                <a16:creationId xmlns:a16="http://schemas.microsoft.com/office/drawing/2014/main" id="{AB37BEB8-DB84-424F-B287-67C1CE0B5F26}"/>
              </a:ext>
            </a:extLst>
          </p:cNvPr>
          <p:cNvSpPr txBox="1"/>
          <p:nvPr/>
        </p:nvSpPr>
        <p:spPr>
          <a:xfrm>
            <a:off x="330011" y="1473934"/>
            <a:ext cx="8672765" cy="1323439"/>
          </a:xfrm>
          <a:prstGeom prst="rect">
            <a:avLst/>
          </a:prstGeom>
          <a:noFill/>
        </p:spPr>
        <p:txBody>
          <a:bodyPr wrap="square" rtlCol="0">
            <a:spAutoFit/>
          </a:bodyPr>
          <a:lstStyle/>
          <a:p>
            <a:r>
              <a:rPr lang="fr-FR" sz="2000" b="1" dirty="0">
                <a:solidFill>
                  <a:srgbClr val="FF0000"/>
                </a:solidFill>
              </a:rPr>
              <a:t>Les diaclases foliées (</a:t>
            </a:r>
            <a:r>
              <a:rPr lang="fr-FR" sz="2000" b="1" dirty="0" err="1">
                <a:solidFill>
                  <a:srgbClr val="FF0000"/>
                </a:solidFill>
              </a:rPr>
              <a:t>exfolliation</a:t>
            </a:r>
            <a:r>
              <a:rPr lang="fr-FR" sz="2000" b="1" dirty="0">
                <a:solidFill>
                  <a:srgbClr val="FF0000"/>
                </a:solidFill>
              </a:rPr>
              <a:t> joint or </a:t>
            </a:r>
            <a:r>
              <a:rPr lang="fr-FR" sz="2000" b="1" dirty="0" err="1">
                <a:solidFill>
                  <a:srgbClr val="FF0000"/>
                </a:solidFill>
              </a:rPr>
              <a:t>sheeted</a:t>
            </a:r>
            <a:r>
              <a:rPr lang="fr-FR" sz="2000" b="1" dirty="0">
                <a:solidFill>
                  <a:srgbClr val="FF0000"/>
                </a:solidFill>
              </a:rPr>
              <a:t> joint)= </a:t>
            </a:r>
            <a:r>
              <a:rPr lang="fr-FR" sz="2000" dirty="0"/>
              <a:t>fractures d’extension</a:t>
            </a:r>
          </a:p>
          <a:p>
            <a:r>
              <a:rPr lang="fr-FR" sz="2000" dirty="0" err="1"/>
              <a:t>sub-parallèle</a:t>
            </a:r>
            <a:r>
              <a:rPr lang="fr-FR" sz="2000" dirty="0"/>
              <a:t> à la topographie. Elles développent typiquement dans les roches plutoniques (par exemple les granites), dans les terrains montagneux. Les diaclases débitent les roches en feuilles comme un oignon.</a:t>
            </a:r>
            <a:endParaRPr lang="fr-FR" sz="2000" b="1" u="sng"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2" name="ZoneTexte 1">
            <a:extLst>
              <a:ext uri="{FF2B5EF4-FFF2-40B4-BE49-F238E27FC236}">
                <a16:creationId xmlns:a16="http://schemas.microsoft.com/office/drawing/2014/main" id="{B2094ADB-E7D6-4E73-A6CE-D477239324A8}"/>
              </a:ext>
            </a:extLst>
          </p:cNvPr>
          <p:cNvSpPr txBox="1"/>
          <p:nvPr/>
        </p:nvSpPr>
        <p:spPr>
          <a:xfrm>
            <a:off x="1735585" y="847246"/>
            <a:ext cx="5854167" cy="646331"/>
          </a:xfrm>
          <a:prstGeom prst="rect">
            <a:avLst/>
          </a:prstGeom>
          <a:noFill/>
        </p:spPr>
        <p:txBody>
          <a:bodyPr wrap="none" rtlCol="0">
            <a:spAutoFit/>
          </a:bodyPr>
          <a:lstStyle/>
          <a:p>
            <a:r>
              <a:rPr lang="fr-FR" sz="3600" b="1" dirty="0">
                <a:solidFill>
                  <a:srgbClr val="FF0000"/>
                </a:solidFill>
              </a:rPr>
              <a:t>Dans les roches magmatiques</a:t>
            </a:r>
          </a:p>
        </p:txBody>
      </p:sp>
      <p:pic>
        <p:nvPicPr>
          <p:cNvPr id="4" name="Image 3">
            <a:extLst>
              <a:ext uri="{FF2B5EF4-FFF2-40B4-BE49-F238E27FC236}">
                <a16:creationId xmlns:a16="http://schemas.microsoft.com/office/drawing/2014/main" id="{19185021-DCBF-428C-BDED-5F8EB46C032C}"/>
              </a:ext>
            </a:extLst>
          </p:cNvPr>
          <p:cNvPicPr>
            <a:picLocks noChangeAspect="1"/>
          </p:cNvPicPr>
          <p:nvPr/>
        </p:nvPicPr>
        <p:blipFill>
          <a:blip r:embed="rId2"/>
          <a:stretch>
            <a:fillRect/>
          </a:stretch>
        </p:blipFill>
        <p:spPr>
          <a:xfrm>
            <a:off x="537099" y="2798197"/>
            <a:ext cx="3208185" cy="3897572"/>
          </a:xfrm>
          <a:prstGeom prst="rect">
            <a:avLst/>
          </a:prstGeom>
        </p:spPr>
      </p:pic>
      <p:pic>
        <p:nvPicPr>
          <p:cNvPr id="3" name="Image 2">
            <a:extLst>
              <a:ext uri="{FF2B5EF4-FFF2-40B4-BE49-F238E27FC236}">
                <a16:creationId xmlns:a16="http://schemas.microsoft.com/office/drawing/2014/main" id="{B7BE2565-BB4B-4E37-B470-7836BD640F9C}"/>
              </a:ext>
            </a:extLst>
          </p:cNvPr>
          <p:cNvPicPr>
            <a:picLocks noChangeAspect="1"/>
          </p:cNvPicPr>
          <p:nvPr/>
        </p:nvPicPr>
        <p:blipFill>
          <a:blip r:embed="rId3"/>
          <a:stretch>
            <a:fillRect/>
          </a:stretch>
        </p:blipFill>
        <p:spPr>
          <a:xfrm>
            <a:off x="4130504" y="2966923"/>
            <a:ext cx="4611662" cy="3614789"/>
          </a:xfrm>
          <a:prstGeom prst="rect">
            <a:avLst/>
          </a:prstGeom>
        </p:spPr>
      </p:pic>
    </p:spTree>
    <p:extLst>
      <p:ext uri="{BB962C8B-B14F-4D97-AF65-F5344CB8AC3E}">
        <p14:creationId xmlns:p14="http://schemas.microsoft.com/office/powerpoint/2010/main" val="98627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a:extLst>
              <a:ext uri="{FF2B5EF4-FFF2-40B4-BE49-F238E27FC236}">
                <a16:creationId xmlns:a16="http://schemas.microsoft.com/office/drawing/2014/main" id="{AB37BEB8-DB84-424F-B287-67C1CE0B5F26}"/>
              </a:ext>
            </a:extLst>
          </p:cNvPr>
          <p:cNvSpPr txBox="1"/>
          <p:nvPr/>
        </p:nvSpPr>
        <p:spPr>
          <a:xfrm>
            <a:off x="326285" y="1402007"/>
            <a:ext cx="8672765" cy="1508105"/>
          </a:xfrm>
          <a:prstGeom prst="rect">
            <a:avLst/>
          </a:prstGeom>
          <a:noFill/>
        </p:spPr>
        <p:txBody>
          <a:bodyPr wrap="square" rtlCol="0">
            <a:spAutoFit/>
          </a:bodyPr>
          <a:lstStyle/>
          <a:p>
            <a:r>
              <a:rPr lang="fr-FR" sz="2000" b="1" dirty="0">
                <a:solidFill>
                  <a:srgbClr val="FF0000"/>
                </a:solidFill>
              </a:rPr>
              <a:t>Les joints de colonnes : </a:t>
            </a:r>
            <a:r>
              <a:rPr lang="fr-FR" dirty="0"/>
              <a:t>dans les roches magmatiques, typiquement les intrusions tabulaires superficielles ou les coulées de laves épaisses, comme les basaltes. Les fractures dues au refroidissement débitent la roche en colonnes hexagonales ou pentagonales, appelle les orgues basaltiques. Ces colonnes sont souvent orientées perpendiculairement au contact du corps magmatique avec les roches encaissantes.</a:t>
            </a:r>
            <a:endParaRPr lang="fr-FR" sz="2000" b="1" u="sng"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2" name="ZoneTexte 1">
            <a:extLst>
              <a:ext uri="{FF2B5EF4-FFF2-40B4-BE49-F238E27FC236}">
                <a16:creationId xmlns:a16="http://schemas.microsoft.com/office/drawing/2014/main" id="{B2094ADB-E7D6-4E73-A6CE-D477239324A8}"/>
              </a:ext>
            </a:extLst>
          </p:cNvPr>
          <p:cNvSpPr txBox="1"/>
          <p:nvPr/>
        </p:nvSpPr>
        <p:spPr>
          <a:xfrm>
            <a:off x="1735585" y="847246"/>
            <a:ext cx="5854167" cy="646331"/>
          </a:xfrm>
          <a:prstGeom prst="rect">
            <a:avLst/>
          </a:prstGeom>
          <a:noFill/>
        </p:spPr>
        <p:txBody>
          <a:bodyPr wrap="none" rtlCol="0">
            <a:spAutoFit/>
          </a:bodyPr>
          <a:lstStyle/>
          <a:p>
            <a:r>
              <a:rPr lang="fr-FR" sz="3600" b="1" dirty="0">
                <a:solidFill>
                  <a:srgbClr val="FF0000"/>
                </a:solidFill>
              </a:rPr>
              <a:t>Dans les roches magmatiques</a:t>
            </a:r>
          </a:p>
        </p:txBody>
      </p:sp>
      <p:pic>
        <p:nvPicPr>
          <p:cNvPr id="9" name="Image 8">
            <a:extLst>
              <a:ext uri="{FF2B5EF4-FFF2-40B4-BE49-F238E27FC236}">
                <a16:creationId xmlns:a16="http://schemas.microsoft.com/office/drawing/2014/main" id="{40A1FCAA-C191-451B-B2DF-BFDF2A6B3827}"/>
              </a:ext>
            </a:extLst>
          </p:cNvPr>
          <p:cNvPicPr>
            <a:picLocks noChangeAspect="1"/>
          </p:cNvPicPr>
          <p:nvPr/>
        </p:nvPicPr>
        <p:blipFill rotWithShape="1">
          <a:blip r:embed="rId2"/>
          <a:srcRect b="1468"/>
          <a:stretch/>
        </p:blipFill>
        <p:spPr>
          <a:xfrm>
            <a:off x="371832" y="2801028"/>
            <a:ext cx="3177961" cy="3675252"/>
          </a:xfrm>
          <a:prstGeom prst="rect">
            <a:avLst/>
          </a:prstGeom>
        </p:spPr>
      </p:pic>
      <p:sp>
        <p:nvSpPr>
          <p:cNvPr id="11" name="ZoneTexte 10">
            <a:extLst>
              <a:ext uri="{FF2B5EF4-FFF2-40B4-BE49-F238E27FC236}">
                <a16:creationId xmlns:a16="http://schemas.microsoft.com/office/drawing/2014/main" id="{3C869EF9-4D15-4013-A038-194511D448A7}"/>
              </a:ext>
            </a:extLst>
          </p:cNvPr>
          <p:cNvSpPr txBox="1"/>
          <p:nvPr/>
        </p:nvSpPr>
        <p:spPr>
          <a:xfrm>
            <a:off x="3756690" y="6217941"/>
            <a:ext cx="2243371" cy="369332"/>
          </a:xfrm>
          <a:prstGeom prst="rect">
            <a:avLst/>
          </a:prstGeom>
          <a:noFill/>
        </p:spPr>
        <p:txBody>
          <a:bodyPr wrap="none" rtlCol="0">
            <a:spAutoFit/>
          </a:bodyPr>
          <a:lstStyle/>
          <a:p>
            <a:r>
              <a:rPr lang="fr-FR" dirty="0"/>
              <a:t>Source: Haakon </a:t>
            </a:r>
            <a:r>
              <a:rPr lang="fr-FR" dirty="0" err="1"/>
              <a:t>Fosen</a:t>
            </a:r>
            <a:endParaRPr lang="fr-FR" dirty="0"/>
          </a:p>
        </p:txBody>
      </p:sp>
      <p:pic>
        <p:nvPicPr>
          <p:cNvPr id="12" name="Image 11">
            <a:extLst>
              <a:ext uri="{FF2B5EF4-FFF2-40B4-BE49-F238E27FC236}">
                <a16:creationId xmlns:a16="http://schemas.microsoft.com/office/drawing/2014/main" id="{A87A0104-E40B-408A-A866-247AF14CB65B}"/>
              </a:ext>
            </a:extLst>
          </p:cNvPr>
          <p:cNvPicPr>
            <a:picLocks noChangeAspect="1"/>
          </p:cNvPicPr>
          <p:nvPr/>
        </p:nvPicPr>
        <p:blipFill>
          <a:blip r:embed="rId3"/>
          <a:stretch>
            <a:fillRect/>
          </a:stretch>
        </p:blipFill>
        <p:spPr>
          <a:xfrm>
            <a:off x="3856284" y="3335251"/>
            <a:ext cx="4915884" cy="2932907"/>
          </a:xfrm>
          <a:prstGeom prst="rect">
            <a:avLst/>
          </a:prstGeom>
        </p:spPr>
      </p:pic>
    </p:spTree>
    <p:extLst>
      <p:ext uri="{BB962C8B-B14F-4D97-AF65-F5344CB8AC3E}">
        <p14:creationId xmlns:p14="http://schemas.microsoft.com/office/powerpoint/2010/main" val="3391628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a:extLst>
              <a:ext uri="{FF2B5EF4-FFF2-40B4-BE49-F238E27FC236}">
                <a16:creationId xmlns:a16="http://schemas.microsoft.com/office/drawing/2014/main" id="{AB37BEB8-DB84-424F-B287-67C1CE0B5F26}"/>
              </a:ext>
            </a:extLst>
          </p:cNvPr>
          <p:cNvSpPr txBox="1"/>
          <p:nvPr/>
        </p:nvSpPr>
        <p:spPr>
          <a:xfrm>
            <a:off x="326285" y="1402007"/>
            <a:ext cx="8672765" cy="1508105"/>
          </a:xfrm>
          <a:prstGeom prst="rect">
            <a:avLst/>
          </a:prstGeom>
          <a:noFill/>
        </p:spPr>
        <p:txBody>
          <a:bodyPr wrap="square" rtlCol="0">
            <a:spAutoFit/>
          </a:bodyPr>
          <a:lstStyle/>
          <a:p>
            <a:r>
              <a:rPr lang="fr-FR" sz="2000" b="1" dirty="0">
                <a:solidFill>
                  <a:srgbClr val="FF0000"/>
                </a:solidFill>
              </a:rPr>
              <a:t>Les joints de colonnes : </a:t>
            </a:r>
            <a:r>
              <a:rPr lang="fr-FR" dirty="0"/>
              <a:t>dans les roches magmatiques, typiquement les intrusions tabulaires superficielles ou les coulées de laves épaisses, comme les basaltes. Les fractures dues au refroidissement débitent la roche en colonnes hexagonales ou pentagonales, appelle les orgues basaltiques. Ces colonnes sont souvent orientées perpendiculairement au contact du corps magmatique avec les roches encaissantes.</a:t>
            </a:r>
            <a:endParaRPr lang="fr-FR" sz="2000" b="1" u="sng"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87935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II-Les grands types de diaclases/joints</a:t>
            </a:r>
          </a:p>
        </p:txBody>
      </p:sp>
      <p:sp>
        <p:nvSpPr>
          <p:cNvPr id="2" name="ZoneTexte 1">
            <a:extLst>
              <a:ext uri="{FF2B5EF4-FFF2-40B4-BE49-F238E27FC236}">
                <a16:creationId xmlns:a16="http://schemas.microsoft.com/office/drawing/2014/main" id="{B2094ADB-E7D6-4E73-A6CE-D477239324A8}"/>
              </a:ext>
            </a:extLst>
          </p:cNvPr>
          <p:cNvSpPr txBox="1"/>
          <p:nvPr/>
        </p:nvSpPr>
        <p:spPr>
          <a:xfrm>
            <a:off x="1735585" y="847246"/>
            <a:ext cx="5854167" cy="646331"/>
          </a:xfrm>
          <a:prstGeom prst="rect">
            <a:avLst/>
          </a:prstGeom>
          <a:noFill/>
        </p:spPr>
        <p:txBody>
          <a:bodyPr wrap="none" rtlCol="0">
            <a:spAutoFit/>
          </a:bodyPr>
          <a:lstStyle/>
          <a:p>
            <a:r>
              <a:rPr lang="fr-FR" sz="3600" b="1" dirty="0">
                <a:solidFill>
                  <a:srgbClr val="FF0000"/>
                </a:solidFill>
              </a:rPr>
              <a:t>Dans les roches magmatiques</a:t>
            </a:r>
          </a:p>
        </p:txBody>
      </p:sp>
      <p:pic>
        <p:nvPicPr>
          <p:cNvPr id="7" name="Image 6" descr="Une image contenant extérieur, roche, bâtiment, montagne&#10;&#10;Description générée automatiquement">
            <a:extLst>
              <a:ext uri="{FF2B5EF4-FFF2-40B4-BE49-F238E27FC236}">
                <a16:creationId xmlns:a16="http://schemas.microsoft.com/office/drawing/2014/main" id="{752E8E93-AD1D-42EB-B0BB-FF0D7B7D7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6675" y="2910112"/>
            <a:ext cx="4995493" cy="3746619"/>
          </a:xfrm>
          <a:prstGeom prst="rect">
            <a:avLst/>
          </a:prstGeom>
        </p:spPr>
      </p:pic>
      <p:sp>
        <p:nvSpPr>
          <p:cNvPr id="11" name="ZoneTexte 10">
            <a:extLst>
              <a:ext uri="{FF2B5EF4-FFF2-40B4-BE49-F238E27FC236}">
                <a16:creationId xmlns:a16="http://schemas.microsoft.com/office/drawing/2014/main" id="{3C869EF9-4D15-4013-A038-194511D448A7}"/>
              </a:ext>
            </a:extLst>
          </p:cNvPr>
          <p:cNvSpPr txBox="1"/>
          <p:nvPr/>
        </p:nvSpPr>
        <p:spPr>
          <a:xfrm>
            <a:off x="6075031" y="2965919"/>
            <a:ext cx="2810578" cy="276999"/>
          </a:xfrm>
          <a:prstGeom prst="rect">
            <a:avLst/>
          </a:prstGeom>
          <a:noFill/>
        </p:spPr>
        <p:txBody>
          <a:bodyPr wrap="none" rtlCol="0">
            <a:spAutoFit/>
          </a:bodyPr>
          <a:lstStyle/>
          <a:p>
            <a:r>
              <a:rPr lang="fr-FR" sz="1200" dirty="0"/>
              <a:t>La chaussée de Géants (Irlande)-</a:t>
            </a:r>
            <a:r>
              <a:rPr lang="fr-FR" sz="1200" dirty="0" err="1"/>
              <a:t>wikipedia</a:t>
            </a:r>
            <a:endParaRPr lang="fr-FR" sz="1200" dirty="0"/>
          </a:p>
        </p:txBody>
      </p:sp>
      <p:pic>
        <p:nvPicPr>
          <p:cNvPr id="4" name="Image 3" descr="Une image contenant roche, extérieur, rocheux, pierre&#10;&#10;Description générée automatiquement">
            <a:extLst>
              <a:ext uri="{FF2B5EF4-FFF2-40B4-BE49-F238E27FC236}">
                <a16:creationId xmlns:a16="http://schemas.microsoft.com/office/drawing/2014/main" id="{5AD0580D-5E91-4443-B393-C3F72B4CF8C6}"/>
              </a:ext>
            </a:extLst>
          </p:cNvPr>
          <p:cNvPicPr>
            <a:picLocks noChangeAspect="1"/>
          </p:cNvPicPr>
          <p:nvPr/>
        </p:nvPicPr>
        <p:blipFill rotWithShape="1">
          <a:blip r:embed="rId3">
            <a:extLst>
              <a:ext uri="{28A0092B-C50C-407E-A947-70E740481C1C}">
                <a14:useLocalDpi xmlns:a14="http://schemas.microsoft.com/office/drawing/2010/main" val="0"/>
              </a:ext>
            </a:extLst>
          </a:blip>
          <a:srcRect l="20650" r="14711" b="4554"/>
          <a:stretch/>
        </p:blipFill>
        <p:spPr>
          <a:xfrm>
            <a:off x="120704" y="2910112"/>
            <a:ext cx="3805932" cy="3746619"/>
          </a:xfrm>
          <a:prstGeom prst="rect">
            <a:avLst/>
          </a:prstGeom>
        </p:spPr>
      </p:pic>
      <p:sp>
        <p:nvSpPr>
          <p:cNvPr id="5" name="ZoneTexte 4">
            <a:extLst>
              <a:ext uri="{FF2B5EF4-FFF2-40B4-BE49-F238E27FC236}">
                <a16:creationId xmlns:a16="http://schemas.microsoft.com/office/drawing/2014/main" id="{88BBB76C-F9B3-461C-A4A6-4E426B46E295}"/>
              </a:ext>
            </a:extLst>
          </p:cNvPr>
          <p:cNvSpPr txBox="1"/>
          <p:nvPr/>
        </p:nvSpPr>
        <p:spPr>
          <a:xfrm>
            <a:off x="120704" y="6379732"/>
            <a:ext cx="1390830" cy="276999"/>
          </a:xfrm>
          <a:prstGeom prst="rect">
            <a:avLst/>
          </a:prstGeom>
          <a:noFill/>
        </p:spPr>
        <p:txBody>
          <a:bodyPr wrap="none" rtlCol="0">
            <a:spAutoFit/>
          </a:bodyPr>
          <a:lstStyle/>
          <a:p>
            <a:r>
              <a:rPr lang="fr-FR" sz="1200" dirty="0"/>
              <a:t>Sicile (photo perso)</a:t>
            </a:r>
          </a:p>
        </p:txBody>
      </p:sp>
    </p:spTree>
    <p:extLst>
      <p:ext uri="{BB962C8B-B14F-4D97-AF65-F5344CB8AC3E}">
        <p14:creationId xmlns:p14="http://schemas.microsoft.com/office/powerpoint/2010/main" val="1741626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238153" cy="618630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p>
          <a:p>
            <a:r>
              <a:rPr lang="fr-FR" sz="2000" b="1" dirty="0">
                <a:latin typeface="Arial" panose="020B0604020202020204" pitchFamily="34" charset="0"/>
                <a:cs typeface="Arial" panose="020B0604020202020204" pitchFamily="34" charset="0"/>
              </a:rPr>
              <a:t>	</a:t>
            </a:r>
          </a:p>
          <a:p>
            <a:r>
              <a:rPr lang="fr-FR" sz="2000" b="1" dirty="0">
                <a:latin typeface="Arial" panose="020B0604020202020204" pitchFamily="34" charset="0"/>
                <a:cs typeface="Arial" panose="020B0604020202020204" pitchFamily="34" charset="0"/>
              </a:rPr>
              <a:t>	</a:t>
            </a:r>
            <a:r>
              <a:rPr lang="fr-FR" sz="2000" b="1" dirty="0">
                <a:solidFill>
                  <a:schemeClr val="bg1">
                    <a:lumMod val="95000"/>
                  </a:schemeClr>
                </a:solidFill>
                <a:latin typeface="Arial" panose="020B0604020202020204" pitchFamily="34" charset="0"/>
                <a:cs typeface="Arial" panose="020B0604020202020204" pitchFamily="34" charset="0"/>
              </a:rPr>
              <a:t>I- Rappels et définition</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II-Anatomie d’une diaclase</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III-Les grands types de diaclases/joints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IV- Origine et formation des diaclases</a:t>
            </a:r>
          </a:p>
          <a:p>
            <a:endParaRPr lang="fr-FR" sz="20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 Distribution</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 Fentes, veines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VII- Anatomie d’une veine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IX-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9770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3" name="ZoneTexte 2">
            <a:extLst>
              <a:ext uri="{FF2B5EF4-FFF2-40B4-BE49-F238E27FC236}">
                <a16:creationId xmlns:a16="http://schemas.microsoft.com/office/drawing/2014/main" id="{77B409B9-4A53-42B6-89D6-7FFB54453EA7}"/>
              </a:ext>
            </a:extLst>
          </p:cNvPr>
          <p:cNvSpPr txBox="1"/>
          <p:nvPr/>
        </p:nvSpPr>
        <p:spPr>
          <a:xfrm>
            <a:off x="1382375" y="1545375"/>
            <a:ext cx="7571175" cy="4401205"/>
          </a:xfrm>
          <a:prstGeom prst="rect">
            <a:avLst/>
          </a:prstGeom>
          <a:noFill/>
        </p:spPr>
        <p:txBody>
          <a:bodyPr wrap="none" rtlCol="0">
            <a:spAutoFit/>
          </a:bodyPr>
          <a:lstStyle/>
          <a:p>
            <a:pPr marL="457200" indent="-457200">
              <a:buFont typeface="Arial" panose="020B0604020202020204" pitchFamily="34" charset="0"/>
              <a:buChar char="•"/>
            </a:pPr>
            <a:r>
              <a:rPr lang="fr-FR" sz="2800" dirty="0"/>
              <a:t>Contraintes tectoniques</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dirty="0"/>
              <a:t>Contraintes tectoniques: relation avec les plis</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dirty="0"/>
              <a:t>Contraintes tectoniques: relation avec les failles</a:t>
            </a:r>
          </a:p>
          <a:p>
            <a:endParaRPr lang="fr-FR" sz="2800" dirty="0"/>
          </a:p>
          <a:p>
            <a:pPr marL="457200" indent="-457200">
              <a:buFont typeface="Arial" panose="020B0604020202020204" pitchFamily="34" charset="0"/>
              <a:buChar char="•"/>
            </a:pPr>
            <a:r>
              <a:rPr lang="fr-FR" sz="2800" dirty="0"/>
              <a:t>Exhumation</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p:txBody>
      </p:sp>
      <p:pic>
        <p:nvPicPr>
          <p:cNvPr id="4" name="Image 3">
            <a:extLst>
              <a:ext uri="{FF2B5EF4-FFF2-40B4-BE49-F238E27FC236}">
                <a16:creationId xmlns:a16="http://schemas.microsoft.com/office/drawing/2014/main" id="{D1C87F00-3D20-B443-AEB2-60C35B29F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099" y="4760219"/>
            <a:ext cx="1684135" cy="1684135"/>
          </a:xfrm>
          <a:prstGeom prst="rect">
            <a:avLst/>
          </a:prstGeom>
        </p:spPr>
      </p:pic>
      <p:sp>
        <p:nvSpPr>
          <p:cNvPr id="5" name="ZoneTexte 4">
            <a:extLst>
              <a:ext uri="{FF2B5EF4-FFF2-40B4-BE49-F238E27FC236}">
                <a16:creationId xmlns:a16="http://schemas.microsoft.com/office/drawing/2014/main" id="{5FAB1572-81C8-3F15-554D-51456D1CC70D}"/>
              </a:ext>
            </a:extLst>
          </p:cNvPr>
          <p:cNvSpPr txBox="1"/>
          <p:nvPr/>
        </p:nvSpPr>
        <p:spPr>
          <a:xfrm>
            <a:off x="2933187" y="5312625"/>
            <a:ext cx="4828438" cy="707886"/>
          </a:xfrm>
          <a:prstGeom prst="rect">
            <a:avLst/>
          </a:prstGeom>
          <a:noFill/>
        </p:spPr>
        <p:txBody>
          <a:bodyPr wrap="none" rtlCol="0">
            <a:spAutoFit/>
          </a:bodyPr>
          <a:lstStyle/>
          <a:p>
            <a:r>
              <a:rPr lang="fr-FR" sz="4000" b="1" dirty="0">
                <a:solidFill>
                  <a:srgbClr val="FF0000"/>
                </a:solidFill>
              </a:rPr>
              <a:t>Liste non-exhaustive !</a:t>
            </a:r>
          </a:p>
        </p:txBody>
      </p:sp>
    </p:spTree>
    <p:extLst>
      <p:ext uri="{BB962C8B-B14F-4D97-AF65-F5344CB8AC3E}">
        <p14:creationId xmlns:p14="http://schemas.microsoft.com/office/powerpoint/2010/main" val="2208181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3" name="ZoneTexte 2">
            <a:extLst>
              <a:ext uri="{FF2B5EF4-FFF2-40B4-BE49-F238E27FC236}">
                <a16:creationId xmlns:a16="http://schemas.microsoft.com/office/drawing/2014/main" id="{77B409B9-4A53-42B6-89D6-7FFB54453EA7}"/>
              </a:ext>
            </a:extLst>
          </p:cNvPr>
          <p:cNvSpPr txBox="1"/>
          <p:nvPr/>
        </p:nvSpPr>
        <p:spPr>
          <a:xfrm>
            <a:off x="1382375" y="1545375"/>
            <a:ext cx="7571175" cy="4401205"/>
          </a:xfrm>
          <a:prstGeom prst="rect">
            <a:avLst/>
          </a:prstGeom>
          <a:noFill/>
        </p:spPr>
        <p:txBody>
          <a:bodyPr wrap="none" rtlCol="0">
            <a:spAutoFit/>
          </a:bodyPr>
          <a:lstStyle/>
          <a:p>
            <a:pPr marL="457200" indent="-457200">
              <a:buFont typeface="Arial" panose="020B0604020202020204" pitchFamily="34" charset="0"/>
              <a:buChar char="•"/>
            </a:pPr>
            <a:r>
              <a:rPr lang="fr-FR" sz="2800" b="1" dirty="0">
                <a:solidFill>
                  <a:srgbClr val="FF0000"/>
                </a:solidFill>
              </a:rPr>
              <a:t>Contraintes tectoniques</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dirty="0"/>
              <a:t>Contraintes tectoniques: relation avec les plis</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dirty="0"/>
              <a:t>Contraintes tectoniques: relation avec les failles</a:t>
            </a:r>
          </a:p>
          <a:p>
            <a:endParaRPr lang="fr-FR" sz="2800" dirty="0"/>
          </a:p>
          <a:p>
            <a:pPr marL="457200" indent="-457200">
              <a:buFont typeface="Arial" panose="020B0604020202020204" pitchFamily="34" charset="0"/>
              <a:buChar char="•"/>
            </a:pPr>
            <a:r>
              <a:rPr lang="fr-FR" sz="2800" dirty="0"/>
              <a:t>Exhumation</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p:txBody>
      </p:sp>
      <p:pic>
        <p:nvPicPr>
          <p:cNvPr id="4" name="Image 3">
            <a:extLst>
              <a:ext uri="{FF2B5EF4-FFF2-40B4-BE49-F238E27FC236}">
                <a16:creationId xmlns:a16="http://schemas.microsoft.com/office/drawing/2014/main" id="{D1C87F00-3D20-B443-AEB2-60C35B29F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099" y="4760219"/>
            <a:ext cx="1684135" cy="1684135"/>
          </a:xfrm>
          <a:prstGeom prst="rect">
            <a:avLst/>
          </a:prstGeom>
        </p:spPr>
      </p:pic>
      <p:sp>
        <p:nvSpPr>
          <p:cNvPr id="5" name="ZoneTexte 4">
            <a:extLst>
              <a:ext uri="{FF2B5EF4-FFF2-40B4-BE49-F238E27FC236}">
                <a16:creationId xmlns:a16="http://schemas.microsoft.com/office/drawing/2014/main" id="{5FAB1572-81C8-3F15-554D-51456D1CC70D}"/>
              </a:ext>
            </a:extLst>
          </p:cNvPr>
          <p:cNvSpPr txBox="1"/>
          <p:nvPr/>
        </p:nvSpPr>
        <p:spPr>
          <a:xfrm>
            <a:off x="2933187" y="5312625"/>
            <a:ext cx="4828438" cy="707886"/>
          </a:xfrm>
          <a:prstGeom prst="rect">
            <a:avLst/>
          </a:prstGeom>
          <a:noFill/>
        </p:spPr>
        <p:txBody>
          <a:bodyPr wrap="none" rtlCol="0">
            <a:spAutoFit/>
          </a:bodyPr>
          <a:lstStyle/>
          <a:p>
            <a:r>
              <a:rPr lang="fr-FR" sz="4000" b="1" dirty="0">
                <a:solidFill>
                  <a:srgbClr val="FF0000"/>
                </a:solidFill>
              </a:rPr>
              <a:t>Liste non-exhaustive !</a:t>
            </a:r>
          </a:p>
        </p:txBody>
      </p:sp>
    </p:spTree>
    <p:extLst>
      <p:ext uri="{BB962C8B-B14F-4D97-AF65-F5344CB8AC3E}">
        <p14:creationId xmlns:p14="http://schemas.microsoft.com/office/powerpoint/2010/main" val="3285518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27C01C-D03E-4BD2-86DE-4D28F6E21F56}"/>
              </a:ext>
            </a:extLst>
          </p:cNvPr>
          <p:cNvSpPr txBox="1"/>
          <p:nvPr/>
        </p:nvSpPr>
        <p:spPr>
          <a:xfrm>
            <a:off x="169334" y="129211"/>
            <a:ext cx="7356501" cy="584775"/>
          </a:xfrm>
          <a:prstGeom prst="rect">
            <a:avLst/>
          </a:prstGeom>
          <a:noFill/>
        </p:spPr>
        <p:txBody>
          <a:bodyPr wrap="none" rtlCol="0">
            <a:spAutoFit/>
          </a:bodyPr>
          <a:lstStyle/>
          <a:p>
            <a:r>
              <a:rPr lang="fr-FR" sz="3200" b="1" dirty="0">
                <a:latin typeface="Arial" panose="020B0604020202020204" pitchFamily="34" charset="0"/>
                <a:cs typeface="Arial" panose="020B0604020202020204" pitchFamily="34" charset="0"/>
              </a:rPr>
              <a:t>Les mécanismes de la déformation ?</a:t>
            </a:r>
          </a:p>
        </p:txBody>
      </p:sp>
      <p:sp>
        <p:nvSpPr>
          <p:cNvPr id="2" name="Rectangle 1">
            <a:extLst>
              <a:ext uri="{FF2B5EF4-FFF2-40B4-BE49-F238E27FC236}">
                <a16:creationId xmlns:a16="http://schemas.microsoft.com/office/drawing/2014/main" id="{C335377B-64C5-43AC-8DB5-66ED0FEDF32C}"/>
              </a:ext>
            </a:extLst>
          </p:cNvPr>
          <p:cNvSpPr/>
          <p:nvPr/>
        </p:nvSpPr>
        <p:spPr>
          <a:xfrm>
            <a:off x="346944" y="2082800"/>
            <a:ext cx="8621334" cy="1898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249AD632-DA48-4D45-B909-514EB9FC9714}"/>
              </a:ext>
            </a:extLst>
          </p:cNvPr>
          <p:cNvSpPr txBox="1"/>
          <p:nvPr/>
        </p:nvSpPr>
        <p:spPr>
          <a:xfrm>
            <a:off x="1262568" y="5120734"/>
            <a:ext cx="6618863" cy="646331"/>
          </a:xfrm>
          <a:prstGeom prst="rect">
            <a:avLst/>
          </a:prstGeom>
          <a:noFill/>
        </p:spPr>
        <p:txBody>
          <a:bodyPr wrap="none" rtlCol="0">
            <a:spAutoFit/>
          </a:bodyPr>
          <a:lstStyle/>
          <a:p>
            <a:pPr algn="ctr"/>
            <a:r>
              <a:rPr lang="fr-FR" b="1" dirty="0">
                <a:solidFill>
                  <a:srgbClr val="00B050"/>
                </a:solidFill>
              </a:rPr>
              <a:t>Voir cours I à III de Sylvain </a:t>
            </a:r>
            <a:r>
              <a:rPr lang="fr-FR" b="1" dirty="0" err="1">
                <a:solidFill>
                  <a:srgbClr val="00B050"/>
                </a:solidFill>
              </a:rPr>
              <a:t>Bourlange</a:t>
            </a:r>
            <a:r>
              <a:rPr lang="fr-FR" b="1" dirty="0">
                <a:solidFill>
                  <a:srgbClr val="00B050"/>
                </a:solidFill>
              </a:rPr>
              <a:t> pour le détail</a:t>
            </a:r>
          </a:p>
          <a:p>
            <a:pPr algn="ctr"/>
            <a:r>
              <a:rPr lang="fr-FR" b="1" dirty="0">
                <a:solidFill>
                  <a:srgbClr val="00B050"/>
                </a:solidFill>
              </a:rPr>
              <a:t>« Mécanique et rhéologie pour l’étude des structures géologiques »</a:t>
            </a:r>
          </a:p>
        </p:txBody>
      </p:sp>
      <p:sp>
        <p:nvSpPr>
          <p:cNvPr id="5" name="ZoneTexte 4">
            <a:extLst>
              <a:ext uri="{FF2B5EF4-FFF2-40B4-BE49-F238E27FC236}">
                <a16:creationId xmlns:a16="http://schemas.microsoft.com/office/drawing/2014/main" id="{31DACB20-9711-4F4D-864C-9F7F4ED7E645}"/>
              </a:ext>
            </a:extLst>
          </p:cNvPr>
          <p:cNvSpPr txBox="1"/>
          <p:nvPr/>
        </p:nvSpPr>
        <p:spPr>
          <a:xfrm>
            <a:off x="169334" y="905933"/>
            <a:ext cx="8732391" cy="923330"/>
          </a:xfrm>
          <a:prstGeom prst="rect">
            <a:avLst/>
          </a:prstGeom>
          <a:noFill/>
        </p:spPr>
        <p:txBody>
          <a:bodyPr wrap="none" rtlCol="0">
            <a:spAutoFit/>
          </a:bodyPr>
          <a:lstStyle/>
          <a:p>
            <a:r>
              <a:rPr lang="fr-FR" dirty="0"/>
              <a:t>La </a:t>
            </a:r>
            <a:r>
              <a:rPr lang="fr-FR" b="1" dirty="0">
                <a:solidFill>
                  <a:srgbClr val="FF0000"/>
                </a:solidFill>
              </a:rPr>
              <a:t>rhéologie</a:t>
            </a:r>
            <a:r>
              <a:rPr lang="fr-FR" dirty="0"/>
              <a:t> (du grec </a:t>
            </a:r>
            <a:r>
              <a:rPr lang="fr-FR" i="1" dirty="0" err="1"/>
              <a:t>rheo</a:t>
            </a:r>
            <a:r>
              <a:rPr lang="fr-FR" dirty="0"/>
              <a:t>, couler et </a:t>
            </a:r>
            <a:r>
              <a:rPr lang="fr-FR" i="1" dirty="0"/>
              <a:t>logos</a:t>
            </a:r>
            <a:r>
              <a:rPr lang="fr-FR" dirty="0"/>
              <a:t>, étude) est l'étude </a:t>
            </a:r>
          </a:p>
          <a:p>
            <a:r>
              <a:rPr lang="fr-FR" dirty="0"/>
              <a:t>de la déformation et de l'écoulement de la matière sous l'effet d’une contrainte  appliquée.</a:t>
            </a:r>
          </a:p>
          <a:p>
            <a:r>
              <a:rPr lang="fr-FR" i="1" dirty="0"/>
              <a:t>Source: </a:t>
            </a:r>
            <a:r>
              <a:rPr lang="fr-FR" i="1" dirty="0" err="1"/>
              <a:t>wikipedia</a:t>
            </a:r>
            <a:endParaRPr lang="fr-FR" i="1" dirty="0"/>
          </a:p>
        </p:txBody>
      </p:sp>
      <p:sp>
        <p:nvSpPr>
          <p:cNvPr id="7" name="ZoneTexte 6">
            <a:extLst>
              <a:ext uri="{FF2B5EF4-FFF2-40B4-BE49-F238E27FC236}">
                <a16:creationId xmlns:a16="http://schemas.microsoft.com/office/drawing/2014/main" id="{D2826860-1FA6-45A8-962D-BB04119F6C23}"/>
              </a:ext>
            </a:extLst>
          </p:cNvPr>
          <p:cNvSpPr txBox="1"/>
          <p:nvPr/>
        </p:nvSpPr>
        <p:spPr>
          <a:xfrm>
            <a:off x="1285364" y="2187261"/>
            <a:ext cx="7088287" cy="584775"/>
          </a:xfrm>
          <a:prstGeom prst="rect">
            <a:avLst/>
          </a:prstGeom>
          <a:noFill/>
        </p:spPr>
        <p:txBody>
          <a:bodyPr wrap="none" rtlCol="0">
            <a:spAutoFit/>
          </a:bodyPr>
          <a:lstStyle/>
          <a:p>
            <a:r>
              <a:rPr lang="fr-FR" sz="3200" dirty="0"/>
              <a:t>Deux grands </a:t>
            </a:r>
            <a:r>
              <a:rPr lang="fr-FR" sz="3200" dirty="0">
                <a:solidFill>
                  <a:srgbClr val="00B050"/>
                </a:solidFill>
              </a:rPr>
              <a:t>mécanismes de déformation</a:t>
            </a:r>
          </a:p>
        </p:txBody>
      </p:sp>
      <p:sp>
        <p:nvSpPr>
          <p:cNvPr id="17" name="ZoneTexte 16">
            <a:extLst>
              <a:ext uri="{FF2B5EF4-FFF2-40B4-BE49-F238E27FC236}">
                <a16:creationId xmlns:a16="http://schemas.microsoft.com/office/drawing/2014/main" id="{D8434603-0F72-41DB-9A9A-1645290E5E8E}"/>
              </a:ext>
            </a:extLst>
          </p:cNvPr>
          <p:cNvSpPr txBox="1"/>
          <p:nvPr/>
        </p:nvSpPr>
        <p:spPr>
          <a:xfrm>
            <a:off x="145161" y="3591699"/>
            <a:ext cx="3710439" cy="1200329"/>
          </a:xfrm>
          <a:prstGeom prst="rect">
            <a:avLst/>
          </a:prstGeom>
          <a:noFill/>
        </p:spPr>
        <p:txBody>
          <a:bodyPr wrap="none" rtlCol="0">
            <a:spAutoFit/>
          </a:bodyPr>
          <a:lstStyle/>
          <a:p>
            <a:pPr algn="ctr"/>
            <a:r>
              <a:rPr lang="fr-FR" dirty="0"/>
              <a:t>Déformation </a:t>
            </a:r>
            <a:r>
              <a:rPr lang="fr-FR" b="1" dirty="0">
                <a:solidFill>
                  <a:srgbClr val="FF0000"/>
                </a:solidFill>
              </a:rPr>
              <a:t>continue</a:t>
            </a:r>
            <a:r>
              <a:rPr lang="fr-FR" dirty="0"/>
              <a:t> </a:t>
            </a:r>
          </a:p>
          <a:p>
            <a:pPr algn="ctr"/>
            <a:r>
              <a:rPr lang="fr-FR" dirty="0"/>
              <a:t>dite </a:t>
            </a:r>
            <a:r>
              <a:rPr lang="fr-FR" b="1" dirty="0">
                <a:solidFill>
                  <a:srgbClr val="FF0000"/>
                </a:solidFill>
              </a:rPr>
              <a:t>ductile</a:t>
            </a:r>
            <a:r>
              <a:rPr lang="fr-FR" dirty="0"/>
              <a:t> (échelle d’observation)</a:t>
            </a:r>
          </a:p>
          <a:p>
            <a:pPr algn="ctr"/>
            <a:r>
              <a:rPr lang="fr-FR" dirty="0"/>
              <a:t>ou </a:t>
            </a:r>
            <a:r>
              <a:rPr lang="fr-FR" b="1" dirty="0">
                <a:solidFill>
                  <a:srgbClr val="FF0000"/>
                </a:solidFill>
              </a:rPr>
              <a:t>plastique</a:t>
            </a:r>
            <a:r>
              <a:rPr lang="fr-FR" dirty="0"/>
              <a:t> (échelle du cristal)</a:t>
            </a:r>
          </a:p>
          <a:p>
            <a:pPr algn="ctr"/>
            <a:r>
              <a:rPr lang="fr-FR" b="1" u="sng" dirty="0">
                <a:solidFill>
                  <a:srgbClr val="FF0000"/>
                </a:solidFill>
              </a:rPr>
              <a:t>Les roches préservent leur continuité</a:t>
            </a:r>
          </a:p>
        </p:txBody>
      </p:sp>
      <p:sp>
        <p:nvSpPr>
          <p:cNvPr id="24" name="ZoneTexte 23">
            <a:extLst>
              <a:ext uri="{FF2B5EF4-FFF2-40B4-BE49-F238E27FC236}">
                <a16:creationId xmlns:a16="http://schemas.microsoft.com/office/drawing/2014/main" id="{0E1A882C-387C-48F8-B138-6D19321972B6}"/>
              </a:ext>
            </a:extLst>
          </p:cNvPr>
          <p:cNvSpPr txBox="1"/>
          <p:nvPr/>
        </p:nvSpPr>
        <p:spPr>
          <a:xfrm>
            <a:off x="4889124" y="3730198"/>
            <a:ext cx="3436133" cy="923330"/>
          </a:xfrm>
          <a:prstGeom prst="rect">
            <a:avLst/>
          </a:prstGeom>
          <a:noFill/>
        </p:spPr>
        <p:txBody>
          <a:bodyPr wrap="none" rtlCol="0">
            <a:spAutoFit/>
          </a:bodyPr>
          <a:lstStyle/>
          <a:p>
            <a:pPr algn="ctr"/>
            <a:r>
              <a:rPr lang="fr-FR" dirty="0"/>
              <a:t>Déformation </a:t>
            </a:r>
            <a:r>
              <a:rPr lang="fr-FR" b="1" dirty="0">
                <a:solidFill>
                  <a:srgbClr val="00B0F0"/>
                </a:solidFill>
              </a:rPr>
              <a:t>discontinue</a:t>
            </a:r>
            <a:r>
              <a:rPr lang="fr-FR" dirty="0">
                <a:solidFill>
                  <a:srgbClr val="00B0F0"/>
                </a:solidFill>
              </a:rPr>
              <a:t> </a:t>
            </a:r>
          </a:p>
          <a:p>
            <a:pPr algn="ctr"/>
            <a:r>
              <a:rPr lang="fr-FR" dirty="0"/>
              <a:t>dite </a:t>
            </a:r>
            <a:r>
              <a:rPr lang="fr-FR" b="1" dirty="0">
                <a:solidFill>
                  <a:srgbClr val="00B0F0"/>
                </a:solidFill>
              </a:rPr>
              <a:t>fragile</a:t>
            </a:r>
            <a:r>
              <a:rPr lang="fr-FR" dirty="0"/>
              <a:t> (échelle d’observation)</a:t>
            </a:r>
          </a:p>
          <a:p>
            <a:pPr algn="ctr"/>
            <a:r>
              <a:rPr lang="fr-FR" b="1" u="sng" dirty="0">
                <a:solidFill>
                  <a:srgbClr val="00B0F0"/>
                </a:solidFill>
              </a:rPr>
              <a:t>Les roches perdent leur continuité</a:t>
            </a:r>
          </a:p>
        </p:txBody>
      </p:sp>
      <p:sp>
        <p:nvSpPr>
          <p:cNvPr id="25" name="Flèche : droite 24">
            <a:extLst>
              <a:ext uri="{FF2B5EF4-FFF2-40B4-BE49-F238E27FC236}">
                <a16:creationId xmlns:a16="http://schemas.microsoft.com/office/drawing/2014/main" id="{3EACF943-53E4-487E-9410-4C11C5DDA4E5}"/>
              </a:ext>
            </a:extLst>
          </p:cNvPr>
          <p:cNvSpPr/>
          <p:nvPr/>
        </p:nvSpPr>
        <p:spPr>
          <a:xfrm rot="8526252">
            <a:off x="2833550" y="2980766"/>
            <a:ext cx="959742" cy="380303"/>
          </a:xfrm>
          <a:prstGeom prs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 droite 25">
            <a:extLst>
              <a:ext uri="{FF2B5EF4-FFF2-40B4-BE49-F238E27FC236}">
                <a16:creationId xmlns:a16="http://schemas.microsoft.com/office/drawing/2014/main" id="{5027F80C-7C6D-4036-82A3-EF8DB448AC0B}"/>
              </a:ext>
            </a:extLst>
          </p:cNvPr>
          <p:cNvSpPr/>
          <p:nvPr/>
        </p:nvSpPr>
        <p:spPr>
          <a:xfrm rot="2305381">
            <a:off x="5543979" y="2991716"/>
            <a:ext cx="959742" cy="380303"/>
          </a:xfrm>
          <a:prstGeom prs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971743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13C51B35-FEE0-4531-AE5C-AF1152C14C58}"/>
              </a:ext>
            </a:extLst>
          </p:cNvPr>
          <p:cNvGrpSpPr/>
          <p:nvPr/>
        </p:nvGrpSpPr>
        <p:grpSpPr>
          <a:xfrm>
            <a:off x="3979212" y="976868"/>
            <a:ext cx="5164787" cy="5841231"/>
            <a:chOff x="2225087" y="1659194"/>
            <a:chExt cx="4343238" cy="4912082"/>
          </a:xfrm>
        </p:grpSpPr>
        <p:pic>
          <p:nvPicPr>
            <p:cNvPr id="2" name="Image 1">
              <a:extLst>
                <a:ext uri="{FF2B5EF4-FFF2-40B4-BE49-F238E27FC236}">
                  <a16:creationId xmlns:a16="http://schemas.microsoft.com/office/drawing/2014/main" id="{EAE2FC62-5040-48DF-903A-88119AAE6553}"/>
                </a:ext>
              </a:extLst>
            </p:cNvPr>
            <p:cNvPicPr>
              <a:picLocks noChangeAspect="1"/>
            </p:cNvPicPr>
            <p:nvPr/>
          </p:nvPicPr>
          <p:blipFill>
            <a:blip r:embed="rId2"/>
            <a:stretch>
              <a:fillRect/>
            </a:stretch>
          </p:blipFill>
          <p:spPr>
            <a:xfrm>
              <a:off x="2611976" y="1799185"/>
              <a:ext cx="3956349" cy="4772091"/>
            </a:xfrm>
            <a:prstGeom prst="rect">
              <a:avLst/>
            </a:prstGeom>
          </p:spPr>
        </p:pic>
        <p:sp>
          <p:nvSpPr>
            <p:cNvPr id="4" name="Rectangle 3">
              <a:extLst>
                <a:ext uri="{FF2B5EF4-FFF2-40B4-BE49-F238E27FC236}">
                  <a16:creationId xmlns:a16="http://schemas.microsoft.com/office/drawing/2014/main" id="{14471DE7-678C-4BF6-8707-294A8D2AE441}"/>
                </a:ext>
              </a:extLst>
            </p:cNvPr>
            <p:cNvSpPr/>
            <p:nvPr/>
          </p:nvSpPr>
          <p:spPr>
            <a:xfrm>
              <a:off x="2225087" y="1659194"/>
              <a:ext cx="1349761" cy="427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6" name="ZoneTexte 5">
            <a:extLst>
              <a:ext uri="{FF2B5EF4-FFF2-40B4-BE49-F238E27FC236}">
                <a16:creationId xmlns:a16="http://schemas.microsoft.com/office/drawing/2014/main" id="{CAD0F0A3-2C0C-4ACA-81C6-3B85273DD0CC}"/>
              </a:ext>
            </a:extLst>
          </p:cNvPr>
          <p:cNvSpPr txBox="1"/>
          <p:nvPr/>
        </p:nvSpPr>
        <p:spPr>
          <a:xfrm>
            <a:off x="484778" y="1180625"/>
            <a:ext cx="4757200" cy="646331"/>
          </a:xfrm>
          <a:prstGeom prst="rect">
            <a:avLst/>
          </a:prstGeom>
          <a:noFill/>
        </p:spPr>
        <p:txBody>
          <a:bodyPr wrap="none" rtlCol="0">
            <a:spAutoFit/>
          </a:bodyPr>
          <a:lstStyle/>
          <a:p>
            <a:r>
              <a:rPr lang="fr-FR" sz="3600" b="1" dirty="0">
                <a:solidFill>
                  <a:srgbClr val="FF0000"/>
                </a:solidFill>
              </a:rPr>
              <a:t>Contraintes tectoniques</a:t>
            </a:r>
          </a:p>
        </p:txBody>
      </p:sp>
      <p:sp>
        <p:nvSpPr>
          <p:cNvPr id="7" name="ZoneTexte 6">
            <a:extLst>
              <a:ext uri="{FF2B5EF4-FFF2-40B4-BE49-F238E27FC236}">
                <a16:creationId xmlns:a16="http://schemas.microsoft.com/office/drawing/2014/main" id="{270683BB-65BE-46A2-B309-9A941A77E7B6}"/>
              </a:ext>
            </a:extLst>
          </p:cNvPr>
          <p:cNvSpPr txBox="1"/>
          <p:nvPr/>
        </p:nvSpPr>
        <p:spPr>
          <a:xfrm>
            <a:off x="99873" y="3185652"/>
            <a:ext cx="4372544" cy="1200329"/>
          </a:xfrm>
          <a:prstGeom prst="rect">
            <a:avLst/>
          </a:prstGeom>
          <a:noFill/>
        </p:spPr>
        <p:txBody>
          <a:bodyPr wrap="none" rtlCol="0">
            <a:spAutoFit/>
          </a:bodyPr>
          <a:lstStyle/>
          <a:p>
            <a:pPr algn="ctr"/>
            <a:r>
              <a:rPr lang="fr-FR" sz="2400" dirty="0"/>
              <a:t>Les diaclases sont en générale</a:t>
            </a:r>
          </a:p>
          <a:p>
            <a:pPr algn="ctr"/>
            <a:r>
              <a:rPr lang="fr-FR" sz="2400" dirty="0"/>
              <a:t>parallèles à </a:t>
            </a:r>
            <a:r>
              <a:rPr lang="fr-FR" sz="2400" dirty="0">
                <a:latin typeface="Symbol" panose="05050102010706020507" pitchFamily="18" charset="2"/>
              </a:rPr>
              <a:t>s</a:t>
            </a:r>
            <a:r>
              <a:rPr lang="fr-FR" sz="2400" dirty="0"/>
              <a:t>1 et perpendiculaire</a:t>
            </a:r>
          </a:p>
          <a:p>
            <a:pPr algn="ctr"/>
            <a:r>
              <a:rPr lang="fr-FR" sz="2400" dirty="0"/>
              <a:t>à </a:t>
            </a:r>
            <a:r>
              <a:rPr lang="fr-FR" sz="2400" dirty="0">
                <a:latin typeface="Symbol" panose="05050102010706020507" pitchFamily="18" charset="2"/>
              </a:rPr>
              <a:t>s</a:t>
            </a:r>
            <a:r>
              <a:rPr lang="fr-FR" sz="2400" dirty="0"/>
              <a:t>3.</a:t>
            </a:r>
          </a:p>
        </p:txBody>
      </p:sp>
    </p:spTree>
    <p:extLst>
      <p:ext uri="{BB962C8B-B14F-4D97-AF65-F5344CB8AC3E}">
        <p14:creationId xmlns:p14="http://schemas.microsoft.com/office/powerpoint/2010/main" val="880851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3" name="ZoneTexte 2">
            <a:extLst>
              <a:ext uri="{FF2B5EF4-FFF2-40B4-BE49-F238E27FC236}">
                <a16:creationId xmlns:a16="http://schemas.microsoft.com/office/drawing/2014/main" id="{77B409B9-4A53-42B6-89D6-7FFB54453EA7}"/>
              </a:ext>
            </a:extLst>
          </p:cNvPr>
          <p:cNvSpPr txBox="1"/>
          <p:nvPr/>
        </p:nvSpPr>
        <p:spPr>
          <a:xfrm>
            <a:off x="1382375" y="1545375"/>
            <a:ext cx="7571175" cy="4401205"/>
          </a:xfrm>
          <a:prstGeom prst="rect">
            <a:avLst/>
          </a:prstGeom>
          <a:noFill/>
        </p:spPr>
        <p:txBody>
          <a:bodyPr wrap="none" rtlCol="0">
            <a:spAutoFit/>
          </a:bodyPr>
          <a:lstStyle/>
          <a:p>
            <a:pPr marL="457200" indent="-457200">
              <a:buFont typeface="Arial" panose="020B0604020202020204" pitchFamily="34" charset="0"/>
              <a:buChar char="•"/>
            </a:pPr>
            <a:r>
              <a:rPr lang="fr-FR" sz="2800" b="1" dirty="0">
                <a:solidFill>
                  <a:schemeClr val="bg1">
                    <a:lumMod val="85000"/>
                  </a:schemeClr>
                </a:solidFill>
              </a:rPr>
              <a:t>Contraintes tectoniques</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b="1" dirty="0">
                <a:solidFill>
                  <a:srgbClr val="FF0000"/>
                </a:solidFill>
              </a:rPr>
              <a:t>Contraintes tectoniques: relation avec les plis</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r>
              <a:rPr lang="fr-FR" sz="2800" dirty="0"/>
              <a:t>Contraintes tectoniques: relation avec les failles</a:t>
            </a:r>
          </a:p>
          <a:p>
            <a:endParaRPr lang="fr-FR" sz="2800" dirty="0"/>
          </a:p>
          <a:p>
            <a:pPr marL="457200" indent="-457200">
              <a:buFont typeface="Arial" panose="020B0604020202020204" pitchFamily="34" charset="0"/>
              <a:buChar char="•"/>
            </a:pPr>
            <a:r>
              <a:rPr lang="fr-FR" sz="2800" dirty="0"/>
              <a:t>Exhumation</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p:txBody>
      </p:sp>
      <p:pic>
        <p:nvPicPr>
          <p:cNvPr id="4" name="Image 3">
            <a:extLst>
              <a:ext uri="{FF2B5EF4-FFF2-40B4-BE49-F238E27FC236}">
                <a16:creationId xmlns:a16="http://schemas.microsoft.com/office/drawing/2014/main" id="{D1C87F00-3D20-B443-AEB2-60C35B29F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099" y="4760219"/>
            <a:ext cx="1684135" cy="1684135"/>
          </a:xfrm>
          <a:prstGeom prst="rect">
            <a:avLst/>
          </a:prstGeom>
        </p:spPr>
      </p:pic>
      <p:sp>
        <p:nvSpPr>
          <p:cNvPr id="5" name="ZoneTexte 4">
            <a:extLst>
              <a:ext uri="{FF2B5EF4-FFF2-40B4-BE49-F238E27FC236}">
                <a16:creationId xmlns:a16="http://schemas.microsoft.com/office/drawing/2014/main" id="{5FAB1572-81C8-3F15-554D-51456D1CC70D}"/>
              </a:ext>
            </a:extLst>
          </p:cNvPr>
          <p:cNvSpPr txBox="1"/>
          <p:nvPr/>
        </p:nvSpPr>
        <p:spPr>
          <a:xfrm>
            <a:off x="2933187" y="5185822"/>
            <a:ext cx="4828438" cy="707886"/>
          </a:xfrm>
          <a:prstGeom prst="rect">
            <a:avLst/>
          </a:prstGeom>
          <a:noFill/>
        </p:spPr>
        <p:txBody>
          <a:bodyPr wrap="none" rtlCol="0">
            <a:spAutoFit/>
          </a:bodyPr>
          <a:lstStyle/>
          <a:p>
            <a:r>
              <a:rPr lang="fr-FR" sz="4000" b="1" dirty="0">
                <a:solidFill>
                  <a:srgbClr val="FF0000"/>
                </a:solidFill>
              </a:rPr>
              <a:t>Liste non-exhaustive !</a:t>
            </a:r>
          </a:p>
        </p:txBody>
      </p:sp>
    </p:spTree>
    <p:extLst>
      <p:ext uri="{BB962C8B-B14F-4D97-AF65-F5344CB8AC3E}">
        <p14:creationId xmlns:p14="http://schemas.microsoft.com/office/powerpoint/2010/main" val="3630642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6" name="ZoneTexte 5">
            <a:extLst>
              <a:ext uri="{FF2B5EF4-FFF2-40B4-BE49-F238E27FC236}">
                <a16:creationId xmlns:a16="http://schemas.microsoft.com/office/drawing/2014/main" id="{070D1C89-D18E-495F-AF67-278B0A7FAF2C}"/>
              </a:ext>
            </a:extLst>
          </p:cNvPr>
          <p:cNvSpPr txBox="1"/>
          <p:nvPr/>
        </p:nvSpPr>
        <p:spPr>
          <a:xfrm>
            <a:off x="264096" y="1036426"/>
            <a:ext cx="8851782" cy="646331"/>
          </a:xfrm>
          <a:prstGeom prst="rect">
            <a:avLst/>
          </a:prstGeom>
          <a:noFill/>
        </p:spPr>
        <p:txBody>
          <a:bodyPr wrap="none" rtlCol="0">
            <a:spAutoFit/>
          </a:bodyPr>
          <a:lstStyle/>
          <a:p>
            <a:r>
              <a:rPr lang="fr-FR" sz="3600" b="1" dirty="0">
                <a:solidFill>
                  <a:srgbClr val="FF0000"/>
                </a:solidFill>
              </a:rPr>
              <a:t>Contraintes tectoniques: relation avec les plis</a:t>
            </a:r>
          </a:p>
        </p:txBody>
      </p:sp>
      <p:pic>
        <p:nvPicPr>
          <p:cNvPr id="2" name="Image 1">
            <a:extLst>
              <a:ext uri="{FF2B5EF4-FFF2-40B4-BE49-F238E27FC236}">
                <a16:creationId xmlns:a16="http://schemas.microsoft.com/office/drawing/2014/main" id="{3D861382-FF9A-44B6-BC01-F60E68A14F09}"/>
              </a:ext>
            </a:extLst>
          </p:cNvPr>
          <p:cNvPicPr>
            <a:picLocks noChangeAspect="1"/>
          </p:cNvPicPr>
          <p:nvPr/>
        </p:nvPicPr>
        <p:blipFill>
          <a:blip r:embed="rId4"/>
          <a:stretch>
            <a:fillRect/>
          </a:stretch>
        </p:blipFill>
        <p:spPr>
          <a:xfrm>
            <a:off x="163308" y="1906799"/>
            <a:ext cx="4526679" cy="4088934"/>
          </a:xfrm>
          <a:prstGeom prst="rect">
            <a:avLst/>
          </a:prstGeom>
        </p:spPr>
      </p:pic>
      <p:sp>
        <p:nvSpPr>
          <p:cNvPr id="9" name="ZoneTexte 8">
            <a:extLst>
              <a:ext uri="{FF2B5EF4-FFF2-40B4-BE49-F238E27FC236}">
                <a16:creationId xmlns:a16="http://schemas.microsoft.com/office/drawing/2014/main" id="{4800B165-2069-40EA-902B-60B1D38E3CA6}"/>
              </a:ext>
            </a:extLst>
          </p:cNvPr>
          <p:cNvSpPr txBox="1"/>
          <p:nvPr/>
        </p:nvSpPr>
        <p:spPr>
          <a:xfrm>
            <a:off x="330011" y="6262121"/>
            <a:ext cx="3530518" cy="369332"/>
          </a:xfrm>
          <a:prstGeom prst="rect">
            <a:avLst/>
          </a:prstGeom>
          <a:noFill/>
        </p:spPr>
        <p:txBody>
          <a:bodyPr wrap="none" rtlCol="0">
            <a:spAutoFit/>
          </a:bodyPr>
          <a:lstStyle/>
          <a:p>
            <a:r>
              <a:rPr lang="fr-FR" dirty="0"/>
              <a:t>Figure et animation: Haakon </a:t>
            </a:r>
            <a:r>
              <a:rPr lang="fr-FR" dirty="0" err="1"/>
              <a:t>Fossen</a:t>
            </a:r>
            <a:endParaRPr lang="fr-FR" dirty="0"/>
          </a:p>
        </p:txBody>
      </p:sp>
      <p:pic>
        <p:nvPicPr>
          <p:cNvPr id="3" name="fracture_vs_pli">
            <a:hlinkClick r:id="" action="ppaction://media"/>
            <a:extLst>
              <a:ext uri="{FF2B5EF4-FFF2-40B4-BE49-F238E27FC236}">
                <a16:creationId xmlns:a16="http://schemas.microsoft.com/office/drawing/2014/main" id="{CF6C3C68-9D81-4FE1-8327-3E0AB5569BB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66147" t="54974" r="11560" b="15015"/>
          <a:stretch/>
        </p:blipFill>
        <p:spPr>
          <a:xfrm>
            <a:off x="4557410" y="2839863"/>
            <a:ext cx="4730203" cy="1790860"/>
          </a:xfrm>
          <a:prstGeom prst="rect">
            <a:avLst/>
          </a:prstGeom>
        </p:spPr>
      </p:pic>
    </p:spTree>
    <p:extLst>
      <p:ext uri="{BB962C8B-B14F-4D97-AF65-F5344CB8AC3E}">
        <p14:creationId xmlns:p14="http://schemas.microsoft.com/office/powerpoint/2010/main" val="68515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pic>
        <p:nvPicPr>
          <p:cNvPr id="4" name="Image 3">
            <a:extLst>
              <a:ext uri="{FF2B5EF4-FFF2-40B4-BE49-F238E27FC236}">
                <a16:creationId xmlns:a16="http://schemas.microsoft.com/office/drawing/2014/main" id="{2A550AD1-A6B1-421E-B9B0-E32C83F827B1}"/>
              </a:ext>
            </a:extLst>
          </p:cNvPr>
          <p:cNvPicPr>
            <a:picLocks noChangeAspect="1"/>
          </p:cNvPicPr>
          <p:nvPr/>
        </p:nvPicPr>
        <p:blipFill>
          <a:blip r:embed="rId2"/>
          <a:stretch>
            <a:fillRect/>
          </a:stretch>
        </p:blipFill>
        <p:spPr>
          <a:xfrm>
            <a:off x="1383938" y="1682757"/>
            <a:ext cx="6713875" cy="5043948"/>
          </a:xfrm>
          <a:prstGeom prst="rect">
            <a:avLst/>
          </a:prstGeom>
        </p:spPr>
      </p:pic>
      <p:sp>
        <p:nvSpPr>
          <p:cNvPr id="9" name="ZoneTexte 8">
            <a:extLst>
              <a:ext uri="{FF2B5EF4-FFF2-40B4-BE49-F238E27FC236}">
                <a16:creationId xmlns:a16="http://schemas.microsoft.com/office/drawing/2014/main" id="{4800B165-2069-40EA-902B-60B1D38E3CA6}"/>
              </a:ext>
            </a:extLst>
          </p:cNvPr>
          <p:cNvSpPr txBox="1"/>
          <p:nvPr/>
        </p:nvSpPr>
        <p:spPr>
          <a:xfrm>
            <a:off x="1383938" y="6342797"/>
            <a:ext cx="1589987" cy="369332"/>
          </a:xfrm>
          <a:prstGeom prst="rect">
            <a:avLst/>
          </a:prstGeom>
          <a:noFill/>
        </p:spPr>
        <p:txBody>
          <a:bodyPr wrap="none" rtlCol="0">
            <a:spAutoFit/>
          </a:bodyPr>
          <a:lstStyle/>
          <a:p>
            <a:r>
              <a:rPr lang="fr-FR" dirty="0">
                <a:solidFill>
                  <a:schemeClr val="bg1"/>
                </a:solidFill>
              </a:rPr>
              <a:t>Photo: M. Ford</a:t>
            </a:r>
          </a:p>
        </p:txBody>
      </p:sp>
      <p:sp>
        <p:nvSpPr>
          <p:cNvPr id="7" name="ZoneTexte 6">
            <a:extLst>
              <a:ext uri="{FF2B5EF4-FFF2-40B4-BE49-F238E27FC236}">
                <a16:creationId xmlns:a16="http://schemas.microsoft.com/office/drawing/2014/main" id="{41AC975C-B26E-49A3-839C-CD45F2AB6114}"/>
              </a:ext>
            </a:extLst>
          </p:cNvPr>
          <p:cNvSpPr txBox="1"/>
          <p:nvPr/>
        </p:nvSpPr>
        <p:spPr>
          <a:xfrm>
            <a:off x="264096" y="1036426"/>
            <a:ext cx="8851782" cy="646331"/>
          </a:xfrm>
          <a:prstGeom prst="rect">
            <a:avLst/>
          </a:prstGeom>
          <a:noFill/>
        </p:spPr>
        <p:txBody>
          <a:bodyPr wrap="none" rtlCol="0">
            <a:spAutoFit/>
          </a:bodyPr>
          <a:lstStyle/>
          <a:p>
            <a:r>
              <a:rPr lang="fr-FR" sz="3600" b="1" dirty="0">
                <a:solidFill>
                  <a:srgbClr val="FF0000"/>
                </a:solidFill>
              </a:rPr>
              <a:t>Contraintes tectoniques: relation avec les plis</a:t>
            </a:r>
          </a:p>
        </p:txBody>
      </p:sp>
    </p:spTree>
    <p:extLst>
      <p:ext uri="{BB962C8B-B14F-4D97-AF65-F5344CB8AC3E}">
        <p14:creationId xmlns:p14="http://schemas.microsoft.com/office/powerpoint/2010/main" val="3354064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3" name="ZoneTexte 2">
            <a:extLst>
              <a:ext uri="{FF2B5EF4-FFF2-40B4-BE49-F238E27FC236}">
                <a16:creationId xmlns:a16="http://schemas.microsoft.com/office/drawing/2014/main" id="{77B409B9-4A53-42B6-89D6-7FFB54453EA7}"/>
              </a:ext>
            </a:extLst>
          </p:cNvPr>
          <p:cNvSpPr txBox="1"/>
          <p:nvPr/>
        </p:nvSpPr>
        <p:spPr>
          <a:xfrm>
            <a:off x="1382375" y="1545375"/>
            <a:ext cx="7750583" cy="4401205"/>
          </a:xfrm>
          <a:prstGeom prst="rect">
            <a:avLst/>
          </a:prstGeom>
          <a:noFill/>
        </p:spPr>
        <p:txBody>
          <a:bodyPr wrap="none" rtlCol="0">
            <a:spAutoFit/>
          </a:bodyPr>
          <a:lstStyle/>
          <a:p>
            <a:pPr marL="457200" indent="-457200">
              <a:buFont typeface="Arial" panose="020B0604020202020204" pitchFamily="34" charset="0"/>
              <a:buChar char="•"/>
            </a:pPr>
            <a:r>
              <a:rPr lang="fr-FR" sz="2800" dirty="0">
                <a:solidFill>
                  <a:schemeClr val="bg1">
                    <a:lumMod val="85000"/>
                  </a:schemeClr>
                </a:solidFill>
              </a:rPr>
              <a:t>Contraintes tectoniques</a:t>
            </a:r>
          </a:p>
          <a:p>
            <a:pPr marL="457200" indent="-457200">
              <a:buFont typeface="Arial" panose="020B0604020202020204" pitchFamily="34" charset="0"/>
              <a:buChar char="•"/>
            </a:pPr>
            <a:endParaRPr lang="fr-FR" sz="2800" dirty="0">
              <a:solidFill>
                <a:schemeClr val="bg1">
                  <a:lumMod val="85000"/>
                </a:schemeClr>
              </a:solidFill>
            </a:endParaRPr>
          </a:p>
          <a:p>
            <a:pPr marL="457200" indent="-457200">
              <a:buFont typeface="Arial" panose="020B0604020202020204" pitchFamily="34" charset="0"/>
              <a:buChar char="•"/>
            </a:pPr>
            <a:r>
              <a:rPr lang="fr-FR" sz="2800" dirty="0">
                <a:solidFill>
                  <a:schemeClr val="bg1">
                    <a:lumMod val="85000"/>
                  </a:schemeClr>
                </a:solidFill>
              </a:rPr>
              <a:t>Contraintes tectoniques: relation avec les plis</a:t>
            </a:r>
          </a:p>
          <a:p>
            <a:pPr marL="457200" indent="-457200">
              <a:buFont typeface="Arial" panose="020B0604020202020204" pitchFamily="34" charset="0"/>
              <a:buChar char="•"/>
            </a:pPr>
            <a:endParaRPr lang="fr-FR" sz="2800" b="1" dirty="0">
              <a:solidFill>
                <a:srgbClr val="FF0000"/>
              </a:solidFill>
            </a:endParaRPr>
          </a:p>
          <a:p>
            <a:pPr marL="457200" indent="-457200">
              <a:buFont typeface="Arial" panose="020B0604020202020204" pitchFamily="34" charset="0"/>
              <a:buChar char="•"/>
            </a:pPr>
            <a:r>
              <a:rPr lang="fr-FR" sz="2800" b="1" dirty="0">
                <a:solidFill>
                  <a:srgbClr val="FF0000"/>
                </a:solidFill>
              </a:rPr>
              <a:t>Contraintes tectoniques: relation avec les failles</a:t>
            </a:r>
          </a:p>
          <a:p>
            <a:endParaRPr lang="fr-FR" sz="2800" dirty="0"/>
          </a:p>
          <a:p>
            <a:pPr marL="457200" indent="-457200">
              <a:buFont typeface="Arial" panose="020B0604020202020204" pitchFamily="34" charset="0"/>
              <a:buChar char="•"/>
            </a:pPr>
            <a:r>
              <a:rPr lang="fr-FR" sz="2800" dirty="0"/>
              <a:t>Exhumation</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p:txBody>
      </p:sp>
      <p:pic>
        <p:nvPicPr>
          <p:cNvPr id="4" name="Image 3">
            <a:extLst>
              <a:ext uri="{FF2B5EF4-FFF2-40B4-BE49-F238E27FC236}">
                <a16:creationId xmlns:a16="http://schemas.microsoft.com/office/drawing/2014/main" id="{D1C87F00-3D20-B443-AEB2-60C35B29F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099" y="4760219"/>
            <a:ext cx="1684135" cy="1684135"/>
          </a:xfrm>
          <a:prstGeom prst="rect">
            <a:avLst/>
          </a:prstGeom>
        </p:spPr>
      </p:pic>
      <p:sp>
        <p:nvSpPr>
          <p:cNvPr id="5" name="ZoneTexte 4">
            <a:extLst>
              <a:ext uri="{FF2B5EF4-FFF2-40B4-BE49-F238E27FC236}">
                <a16:creationId xmlns:a16="http://schemas.microsoft.com/office/drawing/2014/main" id="{5FAB1572-81C8-3F15-554D-51456D1CC70D}"/>
              </a:ext>
            </a:extLst>
          </p:cNvPr>
          <p:cNvSpPr txBox="1"/>
          <p:nvPr/>
        </p:nvSpPr>
        <p:spPr>
          <a:xfrm>
            <a:off x="2933187" y="5312625"/>
            <a:ext cx="4828438" cy="707886"/>
          </a:xfrm>
          <a:prstGeom prst="rect">
            <a:avLst/>
          </a:prstGeom>
          <a:noFill/>
        </p:spPr>
        <p:txBody>
          <a:bodyPr wrap="none" rtlCol="0">
            <a:spAutoFit/>
          </a:bodyPr>
          <a:lstStyle/>
          <a:p>
            <a:r>
              <a:rPr lang="fr-FR" sz="4000" b="1" dirty="0">
                <a:solidFill>
                  <a:srgbClr val="FF0000"/>
                </a:solidFill>
              </a:rPr>
              <a:t>Liste non-exhaustive !</a:t>
            </a:r>
          </a:p>
        </p:txBody>
      </p:sp>
    </p:spTree>
    <p:extLst>
      <p:ext uri="{BB962C8B-B14F-4D97-AF65-F5344CB8AC3E}">
        <p14:creationId xmlns:p14="http://schemas.microsoft.com/office/powerpoint/2010/main" val="1935384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9" name="ZoneTexte 8">
            <a:extLst>
              <a:ext uri="{FF2B5EF4-FFF2-40B4-BE49-F238E27FC236}">
                <a16:creationId xmlns:a16="http://schemas.microsoft.com/office/drawing/2014/main" id="{4800B165-2069-40EA-902B-60B1D38E3CA6}"/>
              </a:ext>
            </a:extLst>
          </p:cNvPr>
          <p:cNvSpPr txBox="1"/>
          <p:nvPr/>
        </p:nvSpPr>
        <p:spPr>
          <a:xfrm>
            <a:off x="1383938" y="6342797"/>
            <a:ext cx="1589987" cy="369332"/>
          </a:xfrm>
          <a:prstGeom prst="rect">
            <a:avLst/>
          </a:prstGeom>
          <a:noFill/>
        </p:spPr>
        <p:txBody>
          <a:bodyPr wrap="none" rtlCol="0">
            <a:spAutoFit/>
          </a:bodyPr>
          <a:lstStyle/>
          <a:p>
            <a:r>
              <a:rPr lang="fr-FR" dirty="0">
                <a:solidFill>
                  <a:schemeClr val="bg1"/>
                </a:solidFill>
              </a:rPr>
              <a:t>Photo: M. Ford</a:t>
            </a:r>
          </a:p>
        </p:txBody>
      </p:sp>
      <p:sp>
        <p:nvSpPr>
          <p:cNvPr id="3" name="Rectangle 2">
            <a:extLst>
              <a:ext uri="{FF2B5EF4-FFF2-40B4-BE49-F238E27FC236}">
                <a16:creationId xmlns:a16="http://schemas.microsoft.com/office/drawing/2014/main" id="{A803D5ED-1A81-49FE-97DC-F9CA93C8657C}"/>
              </a:ext>
            </a:extLst>
          </p:cNvPr>
          <p:cNvSpPr/>
          <p:nvPr/>
        </p:nvSpPr>
        <p:spPr>
          <a:xfrm rot="19813093">
            <a:off x="2409279" y="5453133"/>
            <a:ext cx="1644446" cy="10987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A44BFEA-750A-44F1-80A9-731040137CB8}"/>
              </a:ext>
            </a:extLst>
          </p:cNvPr>
          <p:cNvSpPr txBox="1"/>
          <p:nvPr/>
        </p:nvSpPr>
        <p:spPr>
          <a:xfrm>
            <a:off x="469600" y="1817780"/>
            <a:ext cx="8438400" cy="1015663"/>
          </a:xfrm>
          <a:prstGeom prst="rect">
            <a:avLst/>
          </a:prstGeom>
          <a:noFill/>
        </p:spPr>
        <p:txBody>
          <a:bodyPr wrap="none" rtlCol="0">
            <a:spAutoFit/>
          </a:bodyPr>
          <a:lstStyle/>
          <a:p>
            <a:r>
              <a:rPr lang="fr-FR" sz="2400" b="1" dirty="0" err="1"/>
              <a:t>Pinnate</a:t>
            </a:r>
            <a:r>
              <a:rPr lang="fr-FR" sz="2400" b="1" dirty="0"/>
              <a:t> fractures/joints </a:t>
            </a:r>
            <a:r>
              <a:rPr lang="fr-FR" sz="2400" b="1" dirty="0" err="1"/>
              <a:t>feather</a:t>
            </a:r>
            <a:r>
              <a:rPr lang="fr-FR" sz="2400" b="1" dirty="0"/>
              <a:t> = joint/diaclases en plume (?)</a:t>
            </a:r>
          </a:p>
          <a:p>
            <a:r>
              <a:rPr lang="fr-FR" dirty="0"/>
              <a:t>Fractures qui se développent au voisinage d’une faille formant un angle avec cette faille.</a:t>
            </a:r>
          </a:p>
          <a:p>
            <a:r>
              <a:rPr lang="fr-FR" dirty="0"/>
              <a:t>NB: cet angle permet de reconstruire le sens de mouvement sur la faille.</a:t>
            </a:r>
          </a:p>
        </p:txBody>
      </p:sp>
      <p:pic>
        <p:nvPicPr>
          <p:cNvPr id="7" name="Image 6">
            <a:extLst>
              <a:ext uri="{FF2B5EF4-FFF2-40B4-BE49-F238E27FC236}">
                <a16:creationId xmlns:a16="http://schemas.microsoft.com/office/drawing/2014/main" id="{6C17ACB3-23C9-44CA-9551-0C5BD4F1326A}"/>
              </a:ext>
            </a:extLst>
          </p:cNvPr>
          <p:cNvPicPr>
            <a:picLocks noChangeAspect="1"/>
          </p:cNvPicPr>
          <p:nvPr/>
        </p:nvPicPr>
        <p:blipFill>
          <a:blip r:embed="rId2"/>
          <a:stretch>
            <a:fillRect/>
          </a:stretch>
        </p:blipFill>
        <p:spPr>
          <a:xfrm>
            <a:off x="2170318" y="3010010"/>
            <a:ext cx="5681251" cy="2992500"/>
          </a:xfrm>
          <a:prstGeom prst="rect">
            <a:avLst/>
          </a:prstGeom>
        </p:spPr>
      </p:pic>
      <p:sp>
        <p:nvSpPr>
          <p:cNvPr id="10" name="ZoneTexte 9">
            <a:extLst>
              <a:ext uri="{FF2B5EF4-FFF2-40B4-BE49-F238E27FC236}">
                <a16:creationId xmlns:a16="http://schemas.microsoft.com/office/drawing/2014/main" id="{BAD88B92-475F-4EC9-B435-C4FF08CA0383}"/>
              </a:ext>
            </a:extLst>
          </p:cNvPr>
          <p:cNvSpPr txBox="1"/>
          <p:nvPr/>
        </p:nvSpPr>
        <p:spPr>
          <a:xfrm>
            <a:off x="803264" y="6338262"/>
            <a:ext cx="7709098" cy="369332"/>
          </a:xfrm>
          <a:prstGeom prst="rect">
            <a:avLst/>
          </a:prstGeom>
          <a:noFill/>
        </p:spPr>
        <p:txBody>
          <a:bodyPr wrap="none" rtlCol="0">
            <a:spAutoFit/>
          </a:bodyPr>
          <a:lstStyle/>
          <a:p>
            <a:r>
              <a:rPr lang="fr-FR" dirty="0"/>
              <a:t>Ex: fractures en plumes verticales développées au voisinage d’une faille normale</a:t>
            </a:r>
          </a:p>
        </p:txBody>
      </p:sp>
      <p:sp>
        <p:nvSpPr>
          <p:cNvPr id="12" name="ZoneTexte 11">
            <a:extLst>
              <a:ext uri="{FF2B5EF4-FFF2-40B4-BE49-F238E27FC236}">
                <a16:creationId xmlns:a16="http://schemas.microsoft.com/office/drawing/2014/main" id="{C10CB583-FC4D-4634-B72A-9A8AB865B517}"/>
              </a:ext>
            </a:extLst>
          </p:cNvPr>
          <p:cNvSpPr txBox="1"/>
          <p:nvPr/>
        </p:nvSpPr>
        <p:spPr>
          <a:xfrm>
            <a:off x="0" y="1036426"/>
            <a:ext cx="9315627" cy="646331"/>
          </a:xfrm>
          <a:prstGeom prst="rect">
            <a:avLst/>
          </a:prstGeom>
          <a:noFill/>
        </p:spPr>
        <p:txBody>
          <a:bodyPr wrap="none" rtlCol="0">
            <a:spAutoFit/>
          </a:bodyPr>
          <a:lstStyle/>
          <a:p>
            <a:r>
              <a:rPr lang="fr-FR" sz="3600" b="1" dirty="0">
                <a:solidFill>
                  <a:srgbClr val="FF0000"/>
                </a:solidFill>
              </a:rPr>
              <a:t>Contraintes tectoniques: relation avec les failles</a:t>
            </a:r>
          </a:p>
        </p:txBody>
      </p:sp>
    </p:spTree>
    <p:extLst>
      <p:ext uri="{BB962C8B-B14F-4D97-AF65-F5344CB8AC3E}">
        <p14:creationId xmlns:p14="http://schemas.microsoft.com/office/powerpoint/2010/main" val="41479998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3" name="ZoneTexte 2">
            <a:extLst>
              <a:ext uri="{FF2B5EF4-FFF2-40B4-BE49-F238E27FC236}">
                <a16:creationId xmlns:a16="http://schemas.microsoft.com/office/drawing/2014/main" id="{77B409B9-4A53-42B6-89D6-7FFB54453EA7}"/>
              </a:ext>
            </a:extLst>
          </p:cNvPr>
          <p:cNvSpPr txBox="1"/>
          <p:nvPr/>
        </p:nvSpPr>
        <p:spPr>
          <a:xfrm>
            <a:off x="1382375" y="1545375"/>
            <a:ext cx="7750583" cy="4401205"/>
          </a:xfrm>
          <a:prstGeom prst="rect">
            <a:avLst/>
          </a:prstGeom>
          <a:noFill/>
        </p:spPr>
        <p:txBody>
          <a:bodyPr wrap="none" rtlCol="0">
            <a:spAutoFit/>
          </a:bodyPr>
          <a:lstStyle/>
          <a:p>
            <a:pPr marL="457200" indent="-457200">
              <a:buFont typeface="Arial" panose="020B0604020202020204" pitchFamily="34" charset="0"/>
              <a:buChar char="•"/>
            </a:pPr>
            <a:r>
              <a:rPr lang="fr-FR" sz="2800" dirty="0">
                <a:solidFill>
                  <a:schemeClr val="bg1">
                    <a:lumMod val="85000"/>
                  </a:schemeClr>
                </a:solidFill>
              </a:rPr>
              <a:t>Contraintes tectoniques</a:t>
            </a:r>
          </a:p>
          <a:p>
            <a:pPr marL="457200" indent="-457200">
              <a:buFont typeface="Arial" panose="020B0604020202020204" pitchFamily="34" charset="0"/>
              <a:buChar char="•"/>
            </a:pPr>
            <a:endParaRPr lang="fr-FR" sz="2800" dirty="0">
              <a:solidFill>
                <a:schemeClr val="bg1">
                  <a:lumMod val="85000"/>
                </a:schemeClr>
              </a:solidFill>
            </a:endParaRPr>
          </a:p>
          <a:p>
            <a:pPr marL="457200" indent="-457200">
              <a:buFont typeface="Arial" panose="020B0604020202020204" pitchFamily="34" charset="0"/>
              <a:buChar char="•"/>
            </a:pPr>
            <a:r>
              <a:rPr lang="fr-FR" sz="2800" dirty="0">
                <a:solidFill>
                  <a:schemeClr val="bg1">
                    <a:lumMod val="85000"/>
                  </a:schemeClr>
                </a:solidFill>
              </a:rPr>
              <a:t>Contraintes tectoniques: relation avec les plis</a:t>
            </a:r>
          </a:p>
          <a:p>
            <a:pPr marL="457200" indent="-457200">
              <a:buFont typeface="Arial" panose="020B0604020202020204" pitchFamily="34" charset="0"/>
              <a:buChar char="•"/>
            </a:pPr>
            <a:endParaRPr lang="fr-FR" sz="2800" b="1" dirty="0">
              <a:solidFill>
                <a:srgbClr val="FF0000"/>
              </a:solidFill>
            </a:endParaRPr>
          </a:p>
          <a:p>
            <a:pPr marL="457200" indent="-457200">
              <a:buFont typeface="Arial" panose="020B0604020202020204" pitchFamily="34" charset="0"/>
              <a:buChar char="•"/>
            </a:pPr>
            <a:r>
              <a:rPr lang="fr-FR" sz="2800" dirty="0">
                <a:solidFill>
                  <a:schemeClr val="bg1">
                    <a:lumMod val="85000"/>
                  </a:schemeClr>
                </a:solidFill>
              </a:rPr>
              <a:t>Contraintes tectoniques: relation avec les failles</a:t>
            </a:r>
          </a:p>
          <a:p>
            <a:endParaRPr lang="fr-FR" sz="2800" dirty="0"/>
          </a:p>
          <a:p>
            <a:pPr marL="457200" indent="-457200">
              <a:buFont typeface="Arial" panose="020B0604020202020204" pitchFamily="34" charset="0"/>
              <a:buChar char="•"/>
            </a:pPr>
            <a:r>
              <a:rPr lang="fr-FR" sz="2800" b="1" dirty="0">
                <a:solidFill>
                  <a:srgbClr val="FF0000"/>
                </a:solidFill>
              </a:rPr>
              <a:t>Exhumation</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a:p>
        </p:txBody>
      </p:sp>
      <p:pic>
        <p:nvPicPr>
          <p:cNvPr id="4" name="Image 3">
            <a:extLst>
              <a:ext uri="{FF2B5EF4-FFF2-40B4-BE49-F238E27FC236}">
                <a16:creationId xmlns:a16="http://schemas.microsoft.com/office/drawing/2014/main" id="{D1C87F00-3D20-B443-AEB2-60C35B29F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099" y="4760219"/>
            <a:ext cx="1684135" cy="1684135"/>
          </a:xfrm>
          <a:prstGeom prst="rect">
            <a:avLst/>
          </a:prstGeom>
        </p:spPr>
      </p:pic>
      <p:sp>
        <p:nvSpPr>
          <p:cNvPr id="5" name="ZoneTexte 4">
            <a:extLst>
              <a:ext uri="{FF2B5EF4-FFF2-40B4-BE49-F238E27FC236}">
                <a16:creationId xmlns:a16="http://schemas.microsoft.com/office/drawing/2014/main" id="{5FAB1572-81C8-3F15-554D-51456D1CC70D}"/>
              </a:ext>
            </a:extLst>
          </p:cNvPr>
          <p:cNvSpPr txBox="1"/>
          <p:nvPr/>
        </p:nvSpPr>
        <p:spPr>
          <a:xfrm>
            <a:off x="2933187" y="5312625"/>
            <a:ext cx="4828438" cy="707886"/>
          </a:xfrm>
          <a:prstGeom prst="rect">
            <a:avLst/>
          </a:prstGeom>
          <a:noFill/>
        </p:spPr>
        <p:txBody>
          <a:bodyPr wrap="none" rtlCol="0">
            <a:spAutoFit/>
          </a:bodyPr>
          <a:lstStyle/>
          <a:p>
            <a:r>
              <a:rPr lang="fr-FR" sz="4000" b="1" dirty="0">
                <a:solidFill>
                  <a:srgbClr val="FF0000"/>
                </a:solidFill>
              </a:rPr>
              <a:t>Liste non-exhaustive !</a:t>
            </a:r>
          </a:p>
        </p:txBody>
      </p:sp>
    </p:spTree>
    <p:extLst>
      <p:ext uri="{BB962C8B-B14F-4D97-AF65-F5344CB8AC3E}">
        <p14:creationId xmlns:p14="http://schemas.microsoft.com/office/powerpoint/2010/main" val="5568918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4A89EF8-3AF5-4B6D-8F5B-D5418BA62655}"/>
              </a:ext>
            </a:extLst>
          </p:cNvPr>
          <p:cNvSpPr/>
          <p:nvPr/>
        </p:nvSpPr>
        <p:spPr>
          <a:xfrm rot="2742730">
            <a:off x="5990942" y="5063140"/>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852028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IV-Origine et formations des diaclases</a:t>
            </a:r>
          </a:p>
        </p:txBody>
      </p:sp>
      <p:sp>
        <p:nvSpPr>
          <p:cNvPr id="9" name="ZoneTexte 8">
            <a:extLst>
              <a:ext uri="{FF2B5EF4-FFF2-40B4-BE49-F238E27FC236}">
                <a16:creationId xmlns:a16="http://schemas.microsoft.com/office/drawing/2014/main" id="{A168E524-7172-44DA-8585-EA4F3D8B6C41}"/>
              </a:ext>
            </a:extLst>
          </p:cNvPr>
          <p:cNvSpPr txBox="1"/>
          <p:nvPr/>
        </p:nvSpPr>
        <p:spPr>
          <a:xfrm>
            <a:off x="2976322" y="1036426"/>
            <a:ext cx="2487091" cy="646331"/>
          </a:xfrm>
          <a:prstGeom prst="rect">
            <a:avLst/>
          </a:prstGeom>
          <a:noFill/>
        </p:spPr>
        <p:txBody>
          <a:bodyPr wrap="none" rtlCol="0">
            <a:spAutoFit/>
          </a:bodyPr>
          <a:lstStyle/>
          <a:p>
            <a:r>
              <a:rPr lang="fr-FR" sz="3600" b="1" dirty="0">
                <a:solidFill>
                  <a:srgbClr val="FF0000"/>
                </a:solidFill>
              </a:rPr>
              <a:t>Exhumation</a:t>
            </a:r>
          </a:p>
        </p:txBody>
      </p:sp>
      <p:pic>
        <p:nvPicPr>
          <p:cNvPr id="3" name="Exhumation_fossen">
            <a:hlinkClick r:id="" action="ppaction://media"/>
            <a:extLst>
              <a:ext uri="{FF2B5EF4-FFF2-40B4-BE49-F238E27FC236}">
                <a16:creationId xmlns:a16="http://schemas.microsoft.com/office/drawing/2014/main" id="{935583B6-E81D-45EC-8B87-3E3CC688EC0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43028" t="44332" r="20000" b="10163"/>
          <a:stretch/>
        </p:blipFill>
        <p:spPr>
          <a:xfrm>
            <a:off x="2884043" y="2123243"/>
            <a:ext cx="6361651" cy="4404220"/>
          </a:xfrm>
          <a:prstGeom prst="rect">
            <a:avLst/>
          </a:prstGeom>
        </p:spPr>
      </p:pic>
      <p:sp>
        <p:nvSpPr>
          <p:cNvPr id="4" name="Rectangle 3">
            <a:extLst>
              <a:ext uri="{FF2B5EF4-FFF2-40B4-BE49-F238E27FC236}">
                <a16:creationId xmlns:a16="http://schemas.microsoft.com/office/drawing/2014/main" id="{C189AC52-03CC-4DEE-9834-5EB512859FFF}"/>
              </a:ext>
            </a:extLst>
          </p:cNvPr>
          <p:cNvSpPr/>
          <p:nvPr/>
        </p:nvSpPr>
        <p:spPr>
          <a:xfrm>
            <a:off x="2718033" y="1921079"/>
            <a:ext cx="2256639" cy="1124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6C3AF9AD-AEA7-453C-B9C1-134176269330}"/>
              </a:ext>
            </a:extLst>
          </p:cNvPr>
          <p:cNvPicPr>
            <a:picLocks noChangeAspect="1"/>
          </p:cNvPicPr>
          <p:nvPr/>
        </p:nvPicPr>
        <p:blipFill>
          <a:blip r:embed="rId5"/>
          <a:stretch>
            <a:fillRect/>
          </a:stretch>
        </p:blipFill>
        <p:spPr>
          <a:xfrm>
            <a:off x="234211" y="2388314"/>
            <a:ext cx="4740461" cy="863969"/>
          </a:xfrm>
          <a:prstGeom prst="rect">
            <a:avLst/>
          </a:prstGeom>
          <a:ln w="38100">
            <a:solidFill>
              <a:schemeClr val="tx1"/>
            </a:solidFill>
          </a:ln>
        </p:spPr>
      </p:pic>
      <p:cxnSp>
        <p:nvCxnSpPr>
          <p:cNvPr id="12" name="Connecteur droit avec flèche 11">
            <a:extLst>
              <a:ext uri="{FF2B5EF4-FFF2-40B4-BE49-F238E27FC236}">
                <a16:creationId xmlns:a16="http://schemas.microsoft.com/office/drawing/2014/main" id="{EA5E8FFC-D915-4753-9E02-630250392C05}"/>
              </a:ext>
            </a:extLst>
          </p:cNvPr>
          <p:cNvCxnSpPr>
            <a:cxnSpLocks/>
          </p:cNvCxnSpPr>
          <p:nvPr/>
        </p:nvCxnSpPr>
        <p:spPr>
          <a:xfrm flipV="1">
            <a:off x="2181795" y="3069514"/>
            <a:ext cx="412829" cy="56206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Flèche : droite 13">
            <a:extLst>
              <a:ext uri="{FF2B5EF4-FFF2-40B4-BE49-F238E27FC236}">
                <a16:creationId xmlns:a16="http://schemas.microsoft.com/office/drawing/2014/main" id="{F4FC58A2-1686-4241-A60E-70D19984640D}"/>
              </a:ext>
            </a:extLst>
          </p:cNvPr>
          <p:cNvSpPr/>
          <p:nvPr/>
        </p:nvSpPr>
        <p:spPr>
          <a:xfrm>
            <a:off x="1439462" y="1803277"/>
            <a:ext cx="494951" cy="315647"/>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878A3AD-B2E6-46B0-B777-EFC8F0C2668F}"/>
              </a:ext>
            </a:extLst>
          </p:cNvPr>
          <p:cNvSpPr txBox="1"/>
          <p:nvPr/>
        </p:nvSpPr>
        <p:spPr>
          <a:xfrm>
            <a:off x="2030636" y="1755478"/>
            <a:ext cx="1706814" cy="369332"/>
          </a:xfrm>
          <a:prstGeom prst="rect">
            <a:avLst/>
          </a:prstGeom>
          <a:noFill/>
        </p:spPr>
        <p:txBody>
          <a:bodyPr wrap="none" rtlCol="0">
            <a:spAutoFit/>
          </a:bodyPr>
          <a:lstStyle/>
          <a:p>
            <a:r>
              <a:rPr lang="fr-FR" dirty="0"/>
              <a:t>Refroidissement</a:t>
            </a:r>
          </a:p>
        </p:txBody>
      </p:sp>
      <p:sp>
        <p:nvSpPr>
          <p:cNvPr id="17" name="Flèche : droite 16">
            <a:extLst>
              <a:ext uri="{FF2B5EF4-FFF2-40B4-BE49-F238E27FC236}">
                <a16:creationId xmlns:a16="http://schemas.microsoft.com/office/drawing/2014/main" id="{A5C9F08E-2F52-4C81-8214-E4CC4075D9B8}"/>
              </a:ext>
            </a:extLst>
          </p:cNvPr>
          <p:cNvSpPr/>
          <p:nvPr/>
        </p:nvSpPr>
        <p:spPr>
          <a:xfrm>
            <a:off x="4853410" y="1763255"/>
            <a:ext cx="494951" cy="315647"/>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79A20BC2-1185-45FF-A2A3-ABB7F0E0CDA2}"/>
              </a:ext>
            </a:extLst>
          </p:cNvPr>
          <p:cNvSpPr txBox="1"/>
          <p:nvPr/>
        </p:nvSpPr>
        <p:spPr>
          <a:xfrm>
            <a:off x="5463413" y="1718334"/>
            <a:ext cx="1548501" cy="369332"/>
          </a:xfrm>
          <a:prstGeom prst="rect">
            <a:avLst/>
          </a:prstGeom>
          <a:noFill/>
        </p:spPr>
        <p:txBody>
          <a:bodyPr wrap="none" rtlCol="0">
            <a:spAutoFit/>
          </a:bodyPr>
          <a:lstStyle/>
          <a:p>
            <a:r>
              <a:rPr lang="fr-FR" dirty="0"/>
              <a:t>Décompaction</a:t>
            </a:r>
          </a:p>
        </p:txBody>
      </p:sp>
      <p:sp>
        <p:nvSpPr>
          <p:cNvPr id="19" name="ZoneTexte 18">
            <a:extLst>
              <a:ext uri="{FF2B5EF4-FFF2-40B4-BE49-F238E27FC236}">
                <a16:creationId xmlns:a16="http://schemas.microsoft.com/office/drawing/2014/main" id="{4B5E47C5-7E9A-4649-9CF4-8CBD0DD1BFEE}"/>
              </a:ext>
            </a:extLst>
          </p:cNvPr>
          <p:cNvSpPr txBox="1"/>
          <p:nvPr/>
        </p:nvSpPr>
        <p:spPr>
          <a:xfrm>
            <a:off x="114448" y="4108822"/>
            <a:ext cx="2552815" cy="923330"/>
          </a:xfrm>
          <a:prstGeom prst="rect">
            <a:avLst/>
          </a:prstGeom>
          <a:noFill/>
        </p:spPr>
        <p:txBody>
          <a:bodyPr wrap="none" rtlCol="0">
            <a:spAutoFit/>
          </a:bodyPr>
          <a:lstStyle/>
          <a:p>
            <a:r>
              <a:rPr lang="fr-FR" dirty="0"/>
              <a:t>E: module de Young</a:t>
            </a:r>
          </a:p>
          <a:p>
            <a:r>
              <a:rPr lang="fr-FR" dirty="0">
                <a:latin typeface="Symbol" panose="05050102010706020507" pitchFamily="18" charset="2"/>
              </a:rPr>
              <a:t>n</a:t>
            </a:r>
            <a:r>
              <a:rPr lang="fr-FR" dirty="0"/>
              <a:t>: module de Poisson</a:t>
            </a:r>
          </a:p>
          <a:p>
            <a:r>
              <a:rPr lang="fr-FR" dirty="0"/>
              <a:t>(</a:t>
            </a:r>
            <a:r>
              <a:rPr lang="fr-FR" dirty="0" err="1"/>
              <a:t>voirs</a:t>
            </a:r>
            <a:r>
              <a:rPr lang="fr-FR" dirty="0"/>
              <a:t> cours S. </a:t>
            </a:r>
            <a:r>
              <a:rPr lang="fr-FR" dirty="0" err="1"/>
              <a:t>Bourlange</a:t>
            </a:r>
            <a:r>
              <a:rPr lang="fr-FR" dirty="0"/>
              <a:t>)</a:t>
            </a:r>
          </a:p>
        </p:txBody>
      </p:sp>
      <p:sp>
        <p:nvSpPr>
          <p:cNvPr id="20" name="ZoneTexte 19">
            <a:extLst>
              <a:ext uri="{FF2B5EF4-FFF2-40B4-BE49-F238E27FC236}">
                <a16:creationId xmlns:a16="http://schemas.microsoft.com/office/drawing/2014/main" id="{F053A851-FDF3-49FB-9A47-9814CAA28AF5}"/>
              </a:ext>
            </a:extLst>
          </p:cNvPr>
          <p:cNvSpPr txBox="1"/>
          <p:nvPr/>
        </p:nvSpPr>
        <p:spPr>
          <a:xfrm>
            <a:off x="995478" y="3335319"/>
            <a:ext cx="1227965" cy="646331"/>
          </a:xfrm>
          <a:prstGeom prst="rect">
            <a:avLst/>
          </a:prstGeom>
          <a:noFill/>
        </p:spPr>
        <p:txBody>
          <a:bodyPr wrap="none" rtlCol="0">
            <a:spAutoFit/>
          </a:bodyPr>
          <a:lstStyle/>
          <a:p>
            <a:r>
              <a:rPr lang="fr-FR" dirty="0"/>
              <a:t>Contrainte </a:t>
            </a:r>
          </a:p>
          <a:p>
            <a:r>
              <a:rPr lang="fr-FR" dirty="0"/>
              <a:t>verticale</a:t>
            </a:r>
          </a:p>
        </p:txBody>
      </p:sp>
      <p:cxnSp>
        <p:nvCxnSpPr>
          <p:cNvPr id="21" name="Connecteur droit avec flèche 20">
            <a:extLst>
              <a:ext uri="{FF2B5EF4-FFF2-40B4-BE49-F238E27FC236}">
                <a16:creationId xmlns:a16="http://schemas.microsoft.com/office/drawing/2014/main" id="{3FFF0F29-5031-4274-84CE-67616552D269}"/>
              </a:ext>
            </a:extLst>
          </p:cNvPr>
          <p:cNvCxnSpPr>
            <a:cxnSpLocks/>
          </p:cNvCxnSpPr>
          <p:nvPr/>
        </p:nvCxnSpPr>
        <p:spPr>
          <a:xfrm flipV="1">
            <a:off x="4523876" y="3045204"/>
            <a:ext cx="137506" cy="41415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FE3FDDED-35F2-467C-8096-6526027C0707}"/>
              </a:ext>
            </a:extLst>
          </p:cNvPr>
          <p:cNvSpPr txBox="1"/>
          <p:nvPr/>
        </p:nvSpPr>
        <p:spPr>
          <a:xfrm>
            <a:off x="3135291" y="3244334"/>
            <a:ext cx="1388585" cy="369332"/>
          </a:xfrm>
          <a:prstGeom prst="rect">
            <a:avLst/>
          </a:prstGeom>
          <a:noFill/>
        </p:spPr>
        <p:txBody>
          <a:bodyPr wrap="none" rtlCol="0">
            <a:spAutoFit/>
          </a:bodyPr>
          <a:lstStyle/>
          <a:p>
            <a:r>
              <a:rPr lang="fr-FR" dirty="0"/>
              <a:t>Température</a:t>
            </a:r>
          </a:p>
        </p:txBody>
      </p:sp>
      <p:sp>
        <p:nvSpPr>
          <p:cNvPr id="24" name="ZoneTexte 23">
            <a:extLst>
              <a:ext uri="{FF2B5EF4-FFF2-40B4-BE49-F238E27FC236}">
                <a16:creationId xmlns:a16="http://schemas.microsoft.com/office/drawing/2014/main" id="{BCBB0096-1186-4E4E-9E3D-BCBFE67BE657}"/>
              </a:ext>
            </a:extLst>
          </p:cNvPr>
          <p:cNvSpPr txBox="1"/>
          <p:nvPr/>
        </p:nvSpPr>
        <p:spPr>
          <a:xfrm>
            <a:off x="5319774" y="6217941"/>
            <a:ext cx="3530518" cy="369332"/>
          </a:xfrm>
          <a:prstGeom prst="rect">
            <a:avLst/>
          </a:prstGeom>
          <a:noFill/>
        </p:spPr>
        <p:txBody>
          <a:bodyPr wrap="none" rtlCol="0">
            <a:spAutoFit/>
          </a:bodyPr>
          <a:lstStyle/>
          <a:p>
            <a:r>
              <a:rPr lang="fr-FR" dirty="0"/>
              <a:t>Figure et animation: Haakon </a:t>
            </a:r>
            <a:r>
              <a:rPr lang="fr-FR" dirty="0" err="1"/>
              <a:t>Fossen</a:t>
            </a:r>
            <a:endParaRPr lang="fr-FR" dirty="0"/>
          </a:p>
        </p:txBody>
      </p:sp>
    </p:spTree>
    <p:extLst>
      <p:ext uri="{BB962C8B-B14F-4D97-AF65-F5344CB8AC3E}">
        <p14:creationId xmlns:p14="http://schemas.microsoft.com/office/powerpoint/2010/main" val="78480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238153" cy="618630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p>
          <a:p>
            <a:r>
              <a:rPr lang="fr-FR" sz="2000" b="1" dirty="0">
                <a:latin typeface="Arial" panose="020B0604020202020204" pitchFamily="34" charset="0"/>
                <a:cs typeface="Arial" panose="020B0604020202020204" pitchFamily="34" charset="0"/>
              </a:rPr>
              <a:t>	</a:t>
            </a:r>
          </a:p>
          <a:p>
            <a:r>
              <a:rPr lang="fr-FR" sz="2000" b="1" dirty="0">
                <a:latin typeface="Arial" panose="020B0604020202020204" pitchFamily="34" charset="0"/>
                <a:cs typeface="Arial" panose="020B0604020202020204" pitchFamily="34" charset="0"/>
              </a:rPr>
              <a:t>	</a:t>
            </a:r>
            <a:r>
              <a:rPr lang="fr-FR" sz="2000" b="1" dirty="0">
                <a:solidFill>
                  <a:schemeClr val="bg1">
                    <a:lumMod val="95000"/>
                  </a:schemeClr>
                </a:solidFill>
                <a:latin typeface="Arial" panose="020B0604020202020204" pitchFamily="34" charset="0"/>
                <a:cs typeface="Arial" panose="020B0604020202020204" pitchFamily="34" charset="0"/>
              </a:rPr>
              <a:t>I- Rappels et définition</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II-Anatomie d’une diaclase</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III-Les grands types de diaclases/joints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IV- Origine et formation des diaclases</a:t>
            </a:r>
          </a:p>
          <a:p>
            <a:endParaRPr lang="fr-FR" sz="2000" b="1"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V- Distribution</a:t>
            </a:r>
          </a:p>
          <a:p>
            <a:r>
              <a:rPr lang="fr-FR" sz="2000" b="1"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 Fentes, veines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VII- Anatomie d’une veine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IX-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73820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28A4F4-CF12-4562-9FBC-5981C31ABB34}"/>
              </a:ext>
            </a:extLst>
          </p:cNvPr>
          <p:cNvSpPr/>
          <p:nvPr/>
        </p:nvSpPr>
        <p:spPr>
          <a:xfrm rot="2742730">
            <a:off x="1064628" y="2103515"/>
            <a:ext cx="1982691" cy="2309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634039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V-Distribution des diaclases</a:t>
            </a:r>
          </a:p>
        </p:txBody>
      </p:sp>
      <p:sp>
        <p:nvSpPr>
          <p:cNvPr id="7" name="ZoneTexte 6">
            <a:extLst>
              <a:ext uri="{FF2B5EF4-FFF2-40B4-BE49-F238E27FC236}">
                <a16:creationId xmlns:a16="http://schemas.microsoft.com/office/drawing/2014/main" id="{E96D1A3B-C95D-416C-A821-D769F92B872A}"/>
              </a:ext>
            </a:extLst>
          </p:cNvPr>
          <p:cNvSpPr txBox="1"/>
          <p:nvPr/>
        </p:nvSpPr>
        <p:spPr>
          <a:xfrm>
            <a:off x="1497918" y="1036426"/>
            <a:ext cx="5786777" cy="646331"/>
          </a:xfrm>
          <a:prstGeom prst="rect">
            <a:avLst/>
          </a:prstGeom>
          <a:noFill/>
        </p:spPr>
        <p:txBody>
          <a:bodyPr wrap="none" rtlCol="0">
            <a:spAutoFit/>
          </a:bodyPr>
          <a:lstStyle/>
          <a:p>
            <a:r>
              <a:rPr lang="fr-FR" sz="3600" b="1" dirty="0">
                <a:solidFill>
                  <a:srgbClr val="FF0000"/>
                </a:solidFill>
              </a:rPr>
              <a:t>Cas des roches sédimentaires</a:t>
            </a:r>
          </a:p>
        </p:txBody>
      </p:sp>
      <p:pic>
        <p:nvPicPr>
          <p:cNvPr id="3" name="Image 2">
            <a:extLst>
              <a:ext uri="{FF2B5EF4-FFF2-40B4-BE49-F238E27FC236}">
                <a16:creationId xmlns:a16="http://schemas.microsoft.com/office/drawing/2014/main" id="{6E47DD20-81BB-4552-9FE5-7056D2522E42}"/>
              </a:ext>
            </a:extLst>
          </p:cNvPr>
          <p:cNvPicPr>
            <a:picLocks noChangeAspect="1"/>
          </p:cNvPicPr>
          <p:nvPr/>
        </p:nvPicPr>
        <p:blipFill>
          <a:blip r:embed="rId2"/>
          <a:stretch>
            <a:fillRect/>
          </a:stretch>
        </p:blipFill>
        <p:spPr>
          <a:xfrm>
            <a:off x="4296258" y="1836621"/>
            <a:ext cx="4814665" cy="4522234"/>
          </a:xfrm>
          <a:prstGeom prst="rect">
            <a:avLst/>
          </a:prstGeom>
        </p:spPr>
      </p:pic>
      <p:pic>
        <p:nvPicPr>
          <p:cNvPr id="4" name="Image 3">
            <a:extLst>
              <a:ext uri="{FF2B5EF4-FFF2-40B4-BE49-F238E27FC236}">
                <a16:creationId xmlns:a16="http://schemas.microsoft.com/office/drawing/2014/main" id="{697A9E32-8F77-46A6-A475-9FB57481B23B}"/>
              </a:ext>
            </a:extLst>
          </p:cNvPr>
          <p:cNvPicPr>
            <a:picLocks noChangeAspect="1"/>
          </p:cNvPicPr>
          <p:nvPr/>
        </p:nvPicPr>
        <p:blipFill>
          <a:blip r:embed="rId3"/>
          <a:stretch>
            <a:fillRect/>
          </a:stretch>
        </p:blipFill>
        <p:spPr>
          <a:xfrm>
            <a:off x="33077" y="1836621"/>
            <a:ext cx="4377514" cy="4626641"/>
          </a:xfrm>
          <a:prstGeom prst="rect">
            <a:avLst/>
          </a:prstGeom>
        </p:spPr>
      </p:pic>
      <p:sp>
        <p:nvSpPr>
          <p:cNvPr id="6" name="ZoneTexte 5">
            <a:extLst>
              <a:ext uri="{FF2B5EF4-FFF2-40B4-BE49-F238E27FC236}">
                <a16:creationId xmlns:a16="http://schemas.microsoft.com/office/drawing/2014/main" id="{460E15E2-5D5F-477B-A8F2-9DA21C5B1C62}"/>
              </a:ext>
            </a:extLst>
          </p:cNvPr>
          <p:cNvSpPr txBox="1"/>
          <p:nvPr/>
        </p:nvSpPr>
        <p:spPr>
          <a:xfrm>
            <a:off x="5889072" y="6300960"/>
            <a:ext cx="2275816" cy="369332"/>
          </a:xfrm>
          <a:prstGeom prst="rect">
            <a:avLst/>
          </a:prstGeom>
          <a:noFill/>
        </p:spPr>
        <p:txBody>
          <a:bodyPr wrap="none" rtlCol="0">
            <a:spAutoFit/>
          </a:bodyPr>
          <a:lstStyle/>
          <a:p>
            <a:r>
              <a:rPr lang="fr-FR" dirty="0"/>
              <a:t>Figure: </a:t>
            </a:r>
            <a:r>
              <a:rPr lang="fr-FR" dirty="0" err="1"/>
              <a:t>Haaken</a:t>
            </a:r>
            <a:r>
              <a:rPr lang="fr-FR" dirty="0"/>
              <a:t> </a:t>
            </a:r>
            <a:r>
              <a:rPr lang="fr-FR" dirty="0" err="1"/>
              <a:t>Fossen</a:t>
            </a:r>
            <a:endParaRPr lang="fr-FR" dirty="0"/>
          </a:p>
        </p:txBody>
      </p:sp>
      <p:sp>
        <p:nvSpPr>
          <p:cNvPr id="11" name="ZoneTexte 10">
            <a:extLst>
              <a:ext uri="{FF2B5EF4-FFF2-40B4-BE49-F238E27FC236}">
                <a16:creationId xmlns:a16="http://schemas.microsoft.com/office/drawing/2014/main" id="{883518BD-C10C-49C4-ACC4-7C0F2D16D149}"/>
              </a:ext>
            </a:extLst>
          </p:cNvPr>
          <p:cNvSpPr txBox="1"/>
          <p:nvPr/>
        </p:nvSpPr>
        <p:spPr>
          <a:xfrm>
            <a:off x="916998" y="6463262"/>
            <a:ext cx="3044616" cy="369332"/>
          </a:xfrm>
          <a:prstGeom prst="rect">
            <a:avLst/>
          </a:prstGeom>
          <a:noFill/>
        </p:spPr>
        <p:txBody>
          <a:bodyPr wrap="none" rtlCol="0">
            <a:spAutoFit/>
          </a:bodyPr>
          <a:lstStyle/>
          <a:p>
            <a:r>
              <a:rPr lang="fr-FR" dirty="0"/>
              <a:t>D’après </a:t>
            </a:r>
            <a:r>
              <a:rPr lang="fr-FR" dirty="0" err="1"/>
              <a:t>Ladeira</a:t>
            </a:r>
            <a:r>
              <a:rPr lang="fr-FR" dirty="0"/>
              <a:t> et Price (1981)</a:t>
            </a:r>
          </a:p>
        </p:txBody>
      </p:sp>
    </p:spTree>
    <p:extLst>
      <p:ext uri="{BB962C8B-B14F-4D97-AF65-F5344CB8AC3E}">
        <p14:creationId xmlns:p14="http://schemas.microsoft.com/office/powerpoint/2010/main" val="3950968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27C01C-D03E-4BD2-86DE-4D28F6E21F56}"/>
              </a:ext>
            </a:extLst>
          </p:cNvPr>
          <p:cNvSpPr txBox="1"/>
          <p:nvPr/>
        </p:nvSpPr>
        <p:spPr>
          <a:xfrm>
            <a:off x="169334" y="129211"/>
            <a:ext cx="7356501" cy="584775"/>
          </a:xfrm>
          <a:prstGeom prst="rect">
            <a:avLst/>
          </a:prstGeom>
          <a:noFill/>
        </p:spPr>
        <p:txBody>
          <a:bodyPr wrap="none" rtlCol="0">
            <a:spAutoFit/>
          </a:bodyPr>
          <a:lstStyle/>
          <a:p>
            <a:r>
              <a:rPr lang="fr-FR" sz="3200" b="1" dirty="0">
                <a:latin typeface="Arial" panose="020B0604020202020204" pitchFamily="34" charset="0"/>
                <a:cs typeface="Arial" panose="020B0604020202020204" pitchFamily="34" charset="0"/>
              </a:rPr>
              <a:t>Les mécanismes de la déformation ?</a:t>
            </a:r>
          </a:p>
        </p:txBody>
      </p:sp>
      <p:sp>
        <p:nvSpPr>
          <p:cNvPr id="2" name="Rectangle 1">
            <a:extLst>
              <a:ext uri="{FF2B5EF4-FFF2-40B4-BE49-F238E27FC236}">
                <a16:creationId xmlns:a16="http://schemas.microsoft.com/office/drawing/2014/main" id="{C335377B-64C5-43AC-8DB5-66ED0FEDF32C}"/>
              </a:ext>
            </a:extLst>
          </p:cNvPr>
          <p:cNvSpPr/>
          <p:nvPr/>
        </p:nvSpPr>
        <p:spPr>
          <a:xfrm>
            <a:off x="346944" y="2082800"/>
            <a:ext cx="8621334" cy="1898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249AD632-DA48-4D45-B909-514EB9FC9714}"/>
              </a:ext>
            </a:extLst>
          </p:cNvPr>
          <p:cNvSpPr txBox="1"/>
          <p:nvPr/>
        </p:nvSpPr>
        <p:spPr>
          <a:xfrm>
            <a:off x="1262568" y="5120734"/>
            <a:ext cx="6618863" cy="646331"/>
          </a:xfrm>
          <a:prstGeom prst="rect">
            <a:avLst/>
          </a:prstGeom>
          <a:noFill/>
        </p:spPr>
        <p:txBody>
          <a:bodyPr wrap="none" rtlCol="0">
            <a:spAutoFit/>
          </a:bodyPr>
          <a:lstStyle/>
          <a:p>
            <a:pPr algn="ctr"/>
            <a:r>
              <a:rPr lang="fr-FR" b="1" dirty="0">
                <a:solidFill>
                  <a:srgbClr val="00B050"/>
                </a:solidFill>
              </a:rPr>
              <a:t>Voir cours I à III de Sylvain </a:t>
            </a:r>
            <a:r>
              <a:rPr lang="fr-FR" b="1" dirty="0" err="1">
                <a:solidFill>
                  <a:srgbClr val="00B050"/>
                </a:solidFill>
              </a:rPr>
              <a:t>Bourlange</a:t>
            </a:r>
            <a:r>
              <a:rPr lang="fr-FR" b="1" dirty="0">
                <a:solidFill>
                  <a:srgbClr val="00B050"/>
                </a:solidFill>
              </a:rPr>
              <a:t> pour le détail</a:t>
            </a:r>
          </a:p>
          <a:p>
            <a:pPr algn="ctr"/>
            <a:r>
              <a:rPr lang="fr-FR" b="1" dirty="0">
                <a:solidFill>
                  <a:srgbClr val="00B050"/>
                </a:solidFill>
              </a:rPr>
              <a:t>« Mécanique et rhéologie pour l’étude des structures géologiques »</a:t>
            </a:r>
          </a:p>
        </p:txBody>
      </p:sp>
      <p:sp>
        <p:nvSpPr>
          <p:cNvPr id="5" name="ZoneTexte 4">
            <a:extLst>
              <a:ext uri="{FF2B5EF4-FFF2-40B4-BE49-F238E27FC236}">
                <a16:creationId xmlns:a16="http://schemas.microsoft.com/office/drawing/2014/main" id="{31DACB20-9711-4F4D-864C-9F7F4ED7E645}"/>
              </a:ext>
            </a:extLst>
          </p:cNvPr>
          <p:cNvSpPr txBox="1"/>
          <p:nvPr/>
        </p:nvSpPr>
        <p:spPr>
          <a:xfrm>
            <a:off x="169334" y="905933"/>
            <a:ext cx="8732391" cy="923330"/>
          </a:xfrm>
          <a:prstGeom prst="rect">
            <a:avLst/>
          </a:prstGeom>
          <a:noFill/>
        </p:spPr>
        <p:txBody>
          <a:bodyPr wrap="none" rtlCol="0">
            <a:spAutoFit/>
          </a:bodyPr>
          <a:lstStyle/>
          <a:p>
            <a:r>
              <a:rPr lang="fr-FR" dirty="0"/>
              <a:t>La </a:t>
            </a:r>
            <a:r>
              <a:rPr lang="fr-FR" b="1" dirty="0">
                <a:solidFill>
                  <a:srgbClr val="FF0000"/>
                </a:solidFill>
              </a:rPr>
              <a:t>rhéologie</a:t>
            </a:r>
            <a:r>
              <a:rPr lang="fr-FR" dirty="0"/>
              <a:t> (du grec </a:t>
            </a:r>
            <a:r>
              <a:rPr lang="fr-FR" i="1" dirty="0" err="1"/>
              <a:t>rheo</a:t>
            </a:r>
            <a:r>
              <a:rPr lang="fr-FR" dirty="0"/>
              <a:t>, couler et </a:t>
            </a:r>
            <a:r>
              <a:rPr lang="fr-FR" i="1" dirty="0"/>
              <a:t>logos</a:t>
            </a:r>
            <a:r>
              <a:rPr lang="fr-FR" dirty="0"/>
              <a:t>, étude) est l'étude </a:t>
            </a:r>
          </a:p>
          <a:p>
            <a:r>
              <a:rPr lang="fr-FR" dirty="0"/>
              <a:t>de la déformation et de l'écoulement de la matière sous l'effet d’une contrainte  appliquée.</a:t>
            </a:r>
          </a:p>
          <a:p>
            <a:r>
              <a:rPr lang="fr-FR" i="1" dirty="0"/>
              <a:t>Source: </a:t>
            </a:r>
            <a:r>
              <a:rPr lang="fr-FR" i="1" dirty="0" err="1"/>
              <a:t>wikipedia</a:t>
            </a:r>
            <a:endParaRPr lang="fr-FR" i="1" dirty="0"/>
          </a:p>
        </p:txBody>
      </p:sp>
      <p:sp>
        <p:nvSpPr>
          <p:cNvPr id="7" name="ZoneTexte 6">
            <a:extLst>
              <a:ext uri="{FF2B5EF4-FFF2-40B4-BE49-F238E27FC236}">
                <a16:creationId xmlns:a16="http://schemas.microsoft.com/office/drawing/2014/main" id="{D2826860-1FA6-45A8-962D-BB04119F6C23}"/>
              </a:ext>
            </a:extLst>
          </p:cNvPr>
          <p:cNvSpPr txBox="1"/>
          <p:nvPr/>
        </p:nvSpPr>
        <p:spPr>
          <a:xfrm>
            <a:off x="1285364" y="2187261"/>
            <a:ext cx="7088287" cy="584775"/>
          </a:xfrm>
          <a:prstGeom prst="rect">
            <a:avLst/>
          </a:prstGeom>
          <a:noFill/>
        </p:spPr>
        <p:txBody>
          <a:bodyPr wrap="none" rtlCol="0">
            <a:spAutoFit/>
          </a:bodyPr>
          <a:lstStyle/>
          <a:p>
            <a:r>
              <a:rPr lang="fr-FR" sz="3200" dirty="0"/>
              <a:t>Deux grands </a:t>
            </a:r>
            <a:r>
              <a:rPr lang="fr-FR" sz="3200" dirty="0">
                <a:solidFill>
                  <a:srgbClr val="00B050"/>
                </a:solidFill>
              </a:rPr>
              <a:t>mécanismes de déformation</a:t>
            </a:r>
          </a:p>
        </p:txBody>
      </p:sp>
      <p:sp>
        <p:nvSpPr>
          <p:cNvPr id="17" name="ZoneTexte 16">
            <a:extLst>
              <a:ext uri="{FF2B5EF4-FFF2-40B4-BE49-F238E27FC236}">
                <a16:creationId xmlns:a16="http://schemas.microsoft.com/office/drawing/2014/main" id="{D8434603-0F72-41DB-9A9A-1645290E5E8E}"/>
              </a:ext>
            </a:extLst>
          </p:cNvPr>
          <p:cNvSpPr txBox="1"/>
          <p:nvPr/>
        </p:nvSpPr>
        <p:spPr>
          <a:xfrm>
            <a:off x="145161" y="3591699"/>
            <a:ext cx="3710439" cy="1200329"/>
          </a:xfrm>
          <a:prstGeom prst="rect">
            <a:avLst/>
          </a:prstGeom>
          <a:noFill/>
        </p:spPr>
        <p:txBody>
          <a:bodyPr wrap="none" rtlCol="0">
            <a:spAutoFit/>
          </a:bodyPr>
          <a:lstStyle/>
          <a:p>
            <a:pPr algn="ctr"/>
            <a:r>
              <a:rPr lang="fr-FR" dirty="0"/>
              <a:t>Déformation </a:t>
            </a:r>
            <a:r>
              <a:rPr lang="fr-FR" b="1" dirty="0">
                <a:solidFill>
                  <a:srgbClr val="FF0000"/>
                </a:solidFill>
              </a:rPr>
              <a:t>continue</a:t>
            </a:r>
            <a:r>
              <a:rPr lang="fr-FR" dirty="0"/>
              <a:t> </a:t>
            </a:r>
          </a:p>
          <a:p>
            <a:pPr algn="ctr"/>
            <a:r>
              <a:rPr lang="fr-FR" dirty="0"/>
              <a:t>dite </a:t>
            </a:r>
            <a:r>
              <a:rPr lang="fr-FR" b="1" dirty="0">
                <a:solidFill>
                  <a:srgbClr val="FF0000"/>
                </a:solidFill>
              </a:rPr>
              <a:t>ductile</a:t>
            </a:r>
            <a:r>
              <a:rPr lang="fr-FR" dirty="0"/>
              <a:t> (échelle d’observation)</a:t>
            </a:r>
          </a:p>
          <a:p>
            <a:pPr algn="ctr"/>
            <a:r>
              <a:rPr lang="fr-FR" dirty="0"/>
              <a:t>ou </a:t>
            </a:r>
            <a:r>
              <a:rPr lang="fr-FR" b="1" dirty="0">
                <a:solidFill>
                  <a:srgbClr val="FF0000"/>
                </a:solidFill>
              </a:rPr>
              <a:t>plastique</a:t>
            </a:r>
            <a:r>
              <a:rPr lang="fr-FR" dirty="0"/>
              <a:t> (échelle du cristal)</a:t>
            </a:r>
          </a:p>
          <a:p>
            <a:pPr algn="ctr"/>
            <a:r>
              <a:rPr lang="fr-FR" b="1" u="sng" dirty="0">
                <a:solidFill>
                  <a:srgbClr val="FF0000"/>
                </a:solidFill>
              </a:rPr>
              <a:t>Les roches préservent leur continuité</a:t>
            </a:r>
          </a:p>
        </p:txBody>
      </p:sp>
      <p:sp>
        <p:nvSpPr>
          <p:cNvPr id="24" name="ZoneTexte 23">
            <a:extLst>
              <a:ext uri="{FF2B5EF4-FFF2-40B4-BE49-F238E27FC236}">
                <a16:creationId xmlns:a16="http://schemas.microsoft.com/office/drawing/2014/main" id="{0E1A882C-387C-48F8-B138-6D19321972B6}"/>
              </a:ext>
            </a:extLst>
          </p:cNvPr>
          <p:cNvSpPr txBox="1"/>
          <p:nvPr/>
        </p:nvSpPr>
        <p:spPr>
          <a:xfrm>
            <a:off x="4889124" y="3730198"/>
            <a:ext cx="3436133" cy="923330"/>
          </a:xfrm>
          <a:prstGeom prst="rect">
            <a:avLst/>
          </a:prstGeom>
          <a:noFill/>
        </p:spPr>
        <p:txBody>
          <a:bodyPr wrap="none" rtlCol="0">
            <a:spAutoFit/>
          </a:bodyPr>
          <a:lstStyle/>
          <a:p>
            <a:pPr algn="ctr"/>
            <a:r>
              <a:rPr lang="fr-FR" dirty="0"/>
              <a:t>Déformation </a:t>
            </a:r>
            <a:r>
              <a:rPr lang="fr-FR" b="1" dirty="0">
                <a:solidFill>
                  <a:srgbClr val="00B0F0"/>
                </a:solidFill>
              </a:rPr>
              <a:t>discontinue</a:t>
            </a:r>
            <a:r>
              <a:rPr lang="fr-FR" dirty="0">
                <a:solidFill>
                  <a:srgbClr val="00B0F0"/>
                </a:solidFill>
              </a:rPr>
              <a:t> </a:t>
            </a:r>
          </a:p>
          <a:p>
            <a:pPr algn="ctr"/>
            <a:r>
              <a:rPr lang="fr-FR" dirty="0"/>
              <a:t>dite </a:t>
            </a:r>
            <a:r>
              <a:rPr lang="fr-FR" b="1" dirty="0">
                <a:solidFill>
                  <a:srgbClr val="00B0F0"/>
                </a:solidFill>
              </a:rPr>
              <a:t>fragile</a:t>
            </a:r>
            <a:r>
              <a:rPr lang="fr-FR" dirty="0"/>
              <a:t> (échelle d’observation)</a:t>
            </a:r>
          </a:p>
          <a:p>
            <a:pPr algn="ctr"/>
            <a:r>
              <a:rPr lang="fr-FR" b="1" u="sng" dirty="0">
                <a:solidFill>
                  <a:srgbClr val="00B0F0"/>
                </a:solidFill>
              </a:rPr>
              <a:t>Les roches perdent leur continuité</a:t>
            </a:r>
          </a:p>
        </p:txBody>
      </p:sp>
      <p:sp>
        <p:nvSpPr>
          <p:cNvPr id="25" name="Flèche : droite 24">
            <a:extLst>
              <a:ext uri="{FF2B5EF4-FFF2-40B4-BE49-F238E27FC236}">
                <a16:creationId xmlns:a16="http://schemas.microsoft.com/office/drawing/2014/main" id="{3EACF943-53E4-487E-9410-4C11C5DDA4E5}"/>
              </a:ext>
            </a:extLst>
          </p:cNvPr>
          <p:cNvSpPr/>
          <p:nvPr/>
        </p:nvSpPr>
        <p:spPr>
          <a:xfrm rot="8526252">
            <a:off x="2833550" y="2980766"/>
            <a:ext cx="959742" cy="380303"/>
          </a:xfrm>
          <a:prstGeom prs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 droite 25">
            <a:extLst>
              <a:ext uri="{FF2B5EF4-FFF2-40B4-BE49-F238E27FC236}">
                <a16:creationId xmlns:a16="http://schemas.microsoft.com/office/drawing/2014/main" id="{5027F80C-7C6D-4036-82A3-EF8DB448AC0B}"/>
              </a:ext>
            </a:extLst>
          </p:cNvPr>
          <p:cNvSpPr/>
          <p:nvPr/>
        </p:nvSpPr>
        <p:spPr>
          <a:xfrm rot="2305381">
            <a:off x="5543979" y="2991716"/>
            <a:ext cx="959742" cy="380303"/>
          </a:xfrm>
          <a:prstGeom prs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A2F85C0E-370E-2E0E-478D-EA1D4F43B237}"/>
              </a:ext>
            </a:extLst>
          </p:cNvPr>
          <p:cNvSpPr/>
          <p:nvPr/>
        </p:nvSpPr>
        <p:spPr>
          <a:xfrm>
            <a:off x="4310743" y="2481943"/>
            <a:ext cx="4590982" cy="263879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360480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87F608-9A8E-44F8-BD1F-283F1F6739BF}"/>
              </a:ext>
            </a:extLst>
          </p:cNvPr>
          <p:cNvSpPr txBox="1"/>
          <p:nvPr/>
        </p:nvSpPr>
        <p:spPr>
          <a:xfrm>
            <a:off x="330011" y="330537"/>
            <a:ext cx="634039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V-Distribution des diaclases</a:t>
            </a:r>
          </a:p>
        </p:txBody>
      </p:sp>
      <p:sp>
        <p:nvSpPr>
          <p:cNvPr id="7" name="ZoneTexte 6">
            <a:extLst>
              <a:ext uri="{FF2B5EF4-FFF2-40B4-BE49-F238E27FC236}">
                <a16:creationId xmlns:a16="http://schemas.microsoft.com/office/drawing/2014/main" id="{E96D1A3B-C95D-416C-A821-D769F92B872A}"/>
              </a:ext>
            </a:extLst>
          </p:cNvPr>
          <p:cNvSpPr txBox="1"/>
          <p:nvPr/>
        </p:nvSpPr>
        <p:spPr>
          <a:xfrm>
            <a:off x="1497918" y="1036426"/>
            <a:ext cx="5786777" cy="646331"/>
          </a:xfrm>
          <a:prstGeom prst="rect">
            <a:avLst/>
          </a:prstGeom>
          <a:noFill/>
        </p:spPr>
        <p:txBody>
          <a:bodyPr wrap="none" rtlCol="0">
            <a:spAutoFit/>
          </a:bodyPr>
          <a:lstStyle/>
          <a:p>
            <a:r>
              <a:rPr lang="fr-FR" sz="3600" b="1" dirty="0">
                <a:solidFill>
                  <a:srgbClr val="FF0000"/>
                </a:solidFill>
              </a:rPr>
              <a:t>Cas des roches sédimentaires</a:t>
            </a:r>
          </a:p>
        </p:txBody>
      </p:sp>
      <p:pic>
        <p:nvPicPr>
          <p:cNvPr id="2" name="Distribution_joint">
            <a:hlinkClick r:id="" action="ppaction://media"/>
            <a:extLst>
              <a:ext uri="{FF2B5EF4-FFF2-40B4-BE49-F238E27FC236}">
                <a16:creationId xmlns:a16="http://schemas.microsoft.com/office/drawing/2014/main" id="{F172376E-7121-421D-9E59-8EAEE7754B7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4404" t="62110" r="22294" b="10489"/>
          <a:stretch/>
        </p:blipFill>
        <p:spPr>
          <a:xfrm>
            <a:off x="184558" y="4396659"/>
            <a:ext cx="5986541" cy="2130804"/>
          </a:xfrm>
          <a:prstGeom prst="rect">
            <a:avLst/>
          </a:prstGeom>
        </p:spPr>
      </p:pic>
      <p:sp>
        <p:nvSpPr>
          <p:cNvPr id="5" name="ZoneTexte 4">
            <a:extLst>
              <a:ext uri="{FF2B5EF4-FFF2-40B4-BE49-F238E27FC236}">
                <a16:creationId xmlns:a16="http://schemas.microsoft.com/office/drawing/2014/main" id="{206D2ECE-2846-4755-A74C-CABE7F76C76A}"/>
              </a:ext>
            </a:extLst>
          </p:cNvPr>
          <p:cNvSpPr txBox="1"/>
          <p:nvPr/>
        </p:nvSpPr>
        <p:spPr>
          <a:xfrm>
            <a:off x="1291904" y="6342797"/>
            <a:ext cx="2667846" cy="369332"/>
          </a:xfrm>
          <a:prstGeom prst="rect">
            <a:avLst/>
          </a:prstGeom>
          <a:noFill/>
        </p:spPr>
        <p:txBody>
          <a:bodyPr wrap="none" rtlCol="0">
            <a:spAutoFit/>
          </a:bodyPr>
          <a:lstStyle/>
          <a:p>
            <a:r>
              <a:rPr lang="fr-FR" dirty="0"/>
              <a:t>Animation: </a:t>
            </a:r>
            <a:r>
              <a:rPr lang="fr-FR" dirty="0" err="1"/>
              <a:t>Haaken</a:t>
            </a:r>
            <a:r>
              <a:rPr lang="fr-FR" dirty="0"/>
              <a:t> </a:t>
            </a:r>
            <a:r>
              <a:rPr lang="fr-FR" dirty="0" err="1"/>
              <a:t>Fossen</a:t>
            </a:r>
            <a:endParaRPr lang="fr-FR" dirty="0"/>
          </a:p>
        </p:txBody>
      </p:sp>
      <p:pic>
        <p:nvPicPr>
          <p:cNvPr id="6" name="Image 5">
            <a:extLst>
              <a:ext uri="{FF2B5EF4-FFF2-40B4-BE49-F238E27FC236}">
                <a16:creationId xmlns:a16="http://schemas.microsoft.com/office/drawing/2014/main" id="{21F354DA-643B-47FD-A318-E4A253BDA025}"/>
              </a:ext>
            </a:extLst>
          </p:cNvPr>
          <p:cNvPicPr>
            <a:picLocks noChangeAspect="1"/>
          </p:cNvPicPr>
          <p:nvPr/>
        </p:nvPicPr>
        <p:blipFill>
          <a:blip r:embed="rId5"/>
          <a:stretch>
            <a:fillRect/>
          </a:stretch>
        </p:blipFill>
        <p:spPr>
          <a:xfrm>
            <a:off x="4456182" y="1682757"/>
            <a:ext cx="4428437" cy="2834916"/>
          </a:xfrm>
          <a:prstGeom prst="rect">
            <a:avLst/>
          </a:prstGeom>
        </p:spPr>
      </p:pic>
      <p:sp>
        <p:nvSpPr>
          <p:cNvPr id="9" name="ZoneTexte 8">
            <a:extLst>
              <a:ext uri="{FF2B5EF4-FFF2-40B4-BE49-F238E27FC236}">
                <a16:creationId xmlns:a16="http://schemas.microsoft.com/office/drawing/2014/main" id="{6C631D7B-818F-4569-B453-3F0774FAD640}"/>
              </a:ext>
            </a:extLst>
          </p:cNvPr>
          <p:cNvSpPr txBox="1"/>
          <p:nvPr/>
        </p:nvSpPr>
        <p:spPr>
          <a:xfrm>
            <a:off x="7835317" y="1682757"/>
            <a:ext cx="966931" cy="246221"/>
          </a:xfrm>
          <a:prstGeom prst="rect">
            <a:avLst/>
          </a:prstGeom>
          <a:noFill/>
        </p:spPr>
        <p:txBody>
          <a:bodyPr wrap="none" rtlCol="0">
            <a:spAutoFit/>
          </a:bodyPr>
          <a:lstStyle/>
          <a:p>
            <a:r>
              <a:rPr lang="fr-FR" sz="1000" dirty="0">
                <a:solidFill>
                  <a:schemeClr val="bg1"/>
                </a:solidFill>
              </a:rPr>
              <a:t>Photo: M. Ford</a:t>
            </a:r>
          </a:p>
        </p:txBody>
      </p:sp>
    </p:spTree>
    <p:extLst>
      <p:ext uri="{BB962C8B-B14F-4D97-AF65-F5344CB8AC3E}">
        <p14:creationId xmlns:p14="http://schemas.microsoft.com/office/powerpoint/2010/main" val="410069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238153" cy="618630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p>
          <a:p>
            <a:r>
              <a:rPr lang="fr-FR" sz="2000" b="1" dirty="0">
                <a:latin typeface="Arial" panose="020B0604020202020204" pitchFamily="34" charset="0"/>
                <a:cs typeface="Arial" panose="020B0604020202020204" pitchFamily="34" charset="0"/>
              </a:rPr>
              <a:t>	</a:t>
            </a:r>
          </a:p>
          <a:p>
            <a:r>
              <a:rPr lang="fr-FR" sz="2000" b="1" dirty="0">
                <a:latin typeface="Arial" panose="020B0604020202020204" pitchFamily="34" charset="0"/>
                <a:cs typeface="Arial" panose="020B0604020202020204" pitchFamily="34" charset="0"/>
              </a:rPr>
              <a:t>	</a:t>
            </a:r>
            <a:r>
              <a:rPr lang="fr-FR" sz="2000" b="1" dirty="0">
                <a:solidFill>
                  <a:schemeClr val="bg1">
                    <a:lumMod val="95000"/>
                  </a:schemeClr>
                </a:solidFill>
                <a:latin typeface="Arial" panose="020B0604020202020204" pitchFamily="34" charset="0"/>
                <a:cs typeface="Arial" panose="020B0604020202020204" pitchFamily="34" charset="0"/>
              </a:rPr>
              <a:t>I- Rappels et définition</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II-Anatomie d’une diaclase</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III-Les grands types de diaclases/joints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IV- Origine et formation des diaclases</a:t>
            </a:r>
          </a:p>
          <a:p>
            <a:endParaRPr lang="fr-FR" sz="2000" b="1" dirty="0">
              <a:latin typeface="Arial" panose="020B0604020202020204" pitchFamily="34" charset="0"/>
              <a:cs typeface="Arial" panose="020B0604020202020204" pitchFamily="34" charset="0"/>
            </a:endParaRPr>
          </a:p>
          <a:p>
            <a:r>
              <a:rPr lang="fr-FR" sz="2000" dirty="0">
                <a:solidFill>
                  <a:schemeClr val="bg1">
                    <a:lumMod val="95000"/>
                  </a:schemeClr>
                </a:solidFill>
                <a:latin typeface="Arial" panose="020B0604020202020204" pitchFamily="34" charset="0"/>
                <a:cs typeface="Arial" panose="020B0604020202020204" pitchFamily="34" charset="0"/>
              </a:rPr>
              <a:t>	V- Distribution</a:t>
            </a:r>
          </a:p>
          <a:p>
            <a:r>
              <a:rPr lang="fr-FR" sz="2000" b="1"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VI- Fentes, veines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VII- Anatomie d’une veine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IX-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05936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
        <p:nvSpPr>
          <p:cNvPr id="8" name="ZoneTexte 7">
            <a:extLst>
              <a:ext uri="{FF2B5EF4-FFF2-40B4-BE49-F238E27FC236}">
                <a16:creationId xmlns:a16="http://schemas.microsoft.com/office/drawing/2014/main" id="{7A369B0D-4181-4A34-AE90-CBA02139E04B}"/>
              </a:ext>
            </a:extLst>
          </p:cNvPr>
          <p:cNvSpPr txBox="1"/>
          <p:nvPr/>
        </p:nvSpPr>
        <p:spPr>
          <a:xfrm>
            <a:off x="139338" y="976868"/>
            <a:ext cx="8717070" cy="1292662"/>
          </a:xfrm>
          <a:prstGeom prst="rect">
            <a:avLst/>
          </a:prstGeom>
          <a:noFill/>
        </p:spPr>
        <p:txBody>
          <a:bodyPr wrap="square" rtlCol="0">
            <a:spAutoFit/>
          </a:bodyPr>
          <a:lstStyle/>
          <a:p>
            <a:r>
              <a:rPr lang="fr-FR" sz="3200" b="1" dirty="0"/>
              <a:t>Fentes de tension</a:t>
            </a:r>
          </a:p>
          <a:p>
            <a:endParaRPr lang="fr-FR" sz="1000" b="1" dirty="0"/>
          </a:p>
          <a:p>
            <a:r>
              <a:rPr lang="fr-FR" dirty="0"/>
              <a:t>Une fente de tension est une fracture qui </a:t>
            </a:r>
            <a:r>
              <a:rPr lang="fr-FR" b="1" dirty="0">
                <a:solidFill>
                  <a:srgbClr val="FF0000"/>
                </a:solidFill>
              </a:rPr>
              <a:t>présente un remplissage par certains minéraux </a:t>
            </a:r>
            <a:r>
              <a:rPr lang="fr-FR" dirty="0"/>
              <a:t>(souvent de la calcite ou du quartz; remplissage lié à la circulation de fluide)</a:t>
            </a:r>
          </a:p>
        </p:txBody>
      </p:sp>
      <p:sp>
        <p:nvSpPr>
          <p:cNvPr id="13" name="ZoneTexte 12">
            <a:extLst>
              <a:ext uri="{FF2B5EF4-FFF2-40B4-BE49-F238E27FC236}">
                <a16:creationId xmlns:a16="http://schemas.microsoft.com/office/drawing/2014/main" id="{15281EDE-A25A-4F03-A691-DCC92D45ADAE}"/>
              </a:ext>
            </a:extLst>
          </p:cNvPr>
          <p:cNvSpPr txBox="1"/>
          <p:nvPr/>
        </p:nvSpPr>
        <p:spPr>
          <a:xfrm>
            <a:off x="3014648" y="3949647"/>
            <a:ext cx="697627" cy="646331"/>
          </a:xfrm>
          <a:prstGeom prst="rect">
            <a:avLst/>
          </a:prstGeom>
          <a:noFill/>
        </p:spPr>
        <p:txBody>
          <a:bodyPr wrap="none" rtlCol="0">
            <a:spAutoFit/>
          </a:bodyPr>
          <a:lstStyle/>
          <a:p>
            <a:r>
              <a:rPr lang="fr-FR" sz="3600" dirty="0">
                <a:latin typeface="Symbol" panose="05050102010706020507" pitchFamily="18" charset="2"/>
              </a:rPr>
              <a:t>s</a:t>
            </a:r>
            <a:r>
              <a:rPr lang="fr-FR" sz="3600" dirty="0"/>
              <a:t>3</a:t>
            </a:r>
          </a:p>
        </p:txBody>
      </p:sp>
      <p:pic>
        <p:nvPicPr>
          <p:cNvPr id="15" name="fente_haaken_fossen">
            <a:hlinkClick r:id="" action="ppaction://media"/>
            <a:extLst>
              <a:ext uri="{FF2B5EF4-FFF2-40B4-BE49-F238E27FC236}">
                <a16:creationId xmlns:a16="http://schemas.microsoft.com/office/drawing/2014/main" id="{6102AEE3-8532-47AB-A5E4-2CC9DF716CC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40550" t="52733" r="35689" b="14566"/>
          <a:stretch/>
        </p:blipFill>
        <p:spPr>
          <a:xfrm>
            <a:off x="5580430" y="3606624"/>
            <a:ext cx="3275978" cy="2536049"/>
          </a:xfrm>
          <a:prstGeom prst="rect">
            <a:avLst/>
          </a:prstGeom>
        </p:spPr>
      </p:pic>
      <p:pic>
        <p:nvPicPr>
          <p:cNvPr id="1026" name="Picture 2">
            <a:extLst>
              <a:ext uri="{FF2B5EF4-FFF2-40B4-BE49-F238E27FC236}">
                <a16:creationId xmlns:a16="http://schemas.microsoft.com/office/drawing/2014/main" id="{3BB88EBB-19CB-4AAC-9DCB-1EB35DADEA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097" y="3606624"/>
            <a:ext cx="4313256" cy="2920839"/>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280BC102-330D-4D51-B610-EBC1AA4F9517}"/>
              </a:ext>
            </a:extLst>
          </p:cNvPr>
          <p:cNvSpPr txBox="1"/>
          <p:nvPr/>
        </p:nvSpPr>
        <p:spPr>
          <a:xfrm>
            <a:off x="3528383" y="2443673"/>
            <a:ext cx="4931671" cy="954107"/>
          </a:xfrm>
          <a:prstGeom prst="rect">
            <a:avLst/>
          </a:prstGeom>
          <a:noFill/>
        </p:spPr>
        <p:txBody>
          <a:bodyPr wrap="none" rtlCol="0">
            <a:spAutoFit/>
          </a:bodyPr>
          <a:lstStyle/>
          <a:p>
            <a:r>
              <a:rPr lang="fr-FR" sz="2800" dirty="0">
                <a:solidFill>
                  <a:srgbClr val="FF0000"/>
                </a:solidFill>
                <a:latin typeface="Symbol" panose="05050102010706020507" pitchFamily="18" charset="2"/>
              </a:rPr>
              <a:t>s</a:t>
            </a:r>
            <a:r>
              <a:rPr lang="fr-FR" sz="2800" dirty="0">
                <a:solidFill>
                  <a:srgbClr val="FF0000"/>
                </a:solidFill>
              </a:rPr>
              <a:t>3 est perpendiculaire à la veine</a:t>
            </a:r>
          </a:p>
          <a:p>
            <a:r>
              <a:rPr lang="fr-FR" sz="2800" dirty="0">
                <a:solidFill>
                  <a:srgbClr val="FF0000"/>
                </a:solidFill>
                <a:latin typeface="Symbol" panose="05050102010706020507" pitchFamily="18" charset="2"/>
              </a:rPr>
              <a:t>s1</a:t>
            </a:r>
            <a:r>
              <a:rPr lang="fr-FR" sz="2800" dirty="0">
                <a:solidFill>
                  <a:srgbClr val="FF0000"/>
                </a:solidFill>
              </a:rPr>
              <a:t> et </a:t>
            </a:r>
            <a:r>
              <a:rPr lang="fr-FR" sz="2800" dirty="0">
                <a:solidFill>
                  <a:srgbClr val="FF0000"/>
                </a:solidFill>
                <a:latin typeface="Symbol" panose="05050102010706020507" pitchFamily="18" charset="2"/>
              </a:rPr>
              <a:t>s2</a:t>
            </a:r>
            <a:r>
              <a:rPr lang="fr-FR" sz="2800" dirty="0">
                <a:solidFill>
                  <a:srgbClr val="FF0000"/>
                </a:solidFill>
              </a:rPr>
              <a:t> sont // à la veine</a:t>
            </a:r>
          </a:p>
        </p:txBody>
      </p:sp>
      <p:sp>
        <p:nvSpPr>
          <p:cNvPr id="6" name="ZoneTexte 5">
            <a:extLst>
              <a:ext uri="{FF2B5EF4-FFF2-40B4-BE49-F238E27FC236}">
                <a16:creationId xmlns:a16="http://schemas.microsoft.com/office/drawing/2014/main" id="{AD13F316-20BD-4B82-88C1-648CBF4B6B33}"/>
              </a:ext>
            </a:extLst>
          </p:cNvPr>
          <p:cNvSpPr txBox="1"/>
          <p:nvPr/>
        </p:nvSpPr>
        <p:spPr>
          <a:xfrm>
            <a:off x="330011" y="6039464"/>
            <a:ext cx="1560299" cy="369332"/>
          </a:xfrm>
          <a:prstGeom prst="rect">
            <a:avLst/>
          </a:prstGeom>
          <a:noFill/>
        </p:spPr>
        <p:txBody>
          <a:bodyPr wrap="none" rtlCol="0">
            <a:spAutoFit/>
          </a:bodyPr>
          <a:lstStyle/>
          <a:p>
            <a:r>
              <a:rPr lang="fr-FR" dirty="0"/>
              <a:t>Figure: JP Burg</a:t>
            </a:r>
          </a:p>
        </p:txBody>
      </p:sp>
      <p:sp>
        <p:nvSpPr>
          <p:cNvPr id="18" name="ZoneTexte 17">
            <a:extLst>
              <a:ext uri="{FF2B5EF4-FFF2-40B4-BE49-F238E27FC236}">
                <a16:creationId xmlns:a16="http://schemas.microsoft.com/office/drawing/2014/main" id="{E44B91C9-E589-466E-B89D-2B4F920FB0B3}"/>
              </a:ext>
            </a:extLst>
          </p:cNvPr>
          <p:cNvSpPr txBox="1"/>
          <p:nvPr/>
        </p:nvSpPr>
        <p:spPr>
          <a:xfrm>
            <a:off x="5994218" y="6039464"/>
            <a:ext cx="2667846" cy="369332"/>
          </a:xfrm>
          <a:prstGeom prst="rect">
            <a:avLst/>
          </a:prstGeom>
          <a:noFill/>
        </p:spPr>
        <p:txBody>
          <a:bodyPr wrap="none" rtlCol="0">
            <a:spAutoFit/>
          </a:bodyPr>
          <a:lstStyle/>
          <a:p>
            <a:r>
              <a:rPr lang="fr-FR" dirty="0"/>
              <a:t>Animation: </a:t>
            </a:r>
            <a:r>
              <a:rPr lang="fr-FR" dirty="0" err="1"/>
              <a:t>Haaken</a:t>
            </a:r>
            <a:r>
              <a:rPr lang="fr-FR" dirty="0"/>
              <a:t> </a:t>
            </a:r>
            <a:r>
              <a:rPr lang="fr-FR" dirty="0" err="1"/>
              <a:t>Fossen</a:t>
            </a:r>
            <a:endParaRPr lang="fr-FR" dirty="0"/>
          </a:p>
        </p:txBody>
      </p:sp>
    </p:spTree>
    <p:extLst>
      <p:ext uri="{BB962C8B-B14F-4D97-AF65-F5344CB8AC3E}">
        <p14:creationId xmlns:p14="http://schemas.microsoft.com/office/powerpoint/2010/main" val="275856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35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repeatCount="indefinite" fill="hold" display="0">
                  <p:stCondLst>
                    <p:cond delay="indefinite"/>
                  </p:stCondLst>
                </p:cTn>
                <p:tgtEl>
                  <p:spTgt spid="15"/>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
        <p:nvSpPr>
          <p:cNvPr id="8" name="ZoneTexte 7">
            <a:extLst>
              <a:ext uri="{FF2B5EF4-FFF2-40B4-BE49-F238E27FC236}">
                <a16:creationId xmlns:a16="http://schemas.microsoft.com/office/drawing/2014/main" id="{7A369B0D-4181-4A34-AE90-CBA02139E04B}"/>
              </a:ext>
            </a:extLst>
          </p:cNvPr>
          <p:cNvSpPr txBox="1"/>
          <p:nvPr/>
        </p:nvSpPr>
        <p:spPr>
          <a:xfrm>
            <a:off x="139338" y="976868"/>
            <a:ext cx="5219872" cy="1846659"/>
          </a:xfrm>
          <a:prstGeom prst="rect">
            <a:avLst/>
          </a:prstGeom>
          <a:noFill/>
        </p:spPr>
        <p:txBody>
          <a:bodyPr wrap="square" rtlCol="0">
            <a:spAutoFit/>
          </a:bodyPr>
          <a:lstStyle/>
          <a:p>
            <a:r>
              <a:rPr lang="fr-FR" sz="3200" b="1" dirty="0"/>
              <a:t>Fentes de tension</a:t>
            </a:r>
          </a:p>
          <a:p>
            <a:endParaRPr lang="fr-FR" sz="1000" b="1" dirty="0"/>
          </a:p>
          <a:p>
            <a:r>
              <a:rPr lang="fr-FR" dirty="0"/>
              <a:t>Une fente de tension est une fracture qui </a:t>
            </a:r>
            <a:r>
              <a:rPr lang="fr-FR" b="1" dirty="0">
                <a:solidFill>
                  <a:srgbClr val="FF0000"/>
                </a:solidFill>
              </a:rPr>
              <a:t>présente un remplissage par certains minéraux </a:t>
            </a:r>
            <a:r>
              <a:rPr lang="fr-FR" dirty="0"/>
              <a:t>(souvent de la calcite ou du quartz; remplissage lié à la circulation de fluide)</a:t>
            </a:r>
          </a:p>
        </p:txBody>
      </p:sp>
      <p:pic>
        <p:nvPicPr>
          <p:cNvPr id="2" name="Image 1">
            <a:extLst>
              <a:ext uri="{FF2B5EF4-FFF2-40B4-BE49-F238E27FC236}">
                <a16:creationId xmlns:a16="http://schemas.microsoft.com/office/drawing/2014/main" id="{142181AA-7735-4C8D-B2E6-3ADD949A12CD}"/>
              </a:ext>
            </a:extLst>
          </p:cNvPr>
          <p:cNvPicPr>
            <a:picLocks noChangeAspect="1"/>
          </p:cNvPicPr>
          <p:nvPr/>
        </p:nvPicPr>
        <p:blipFill>
          <a:blip r:embed="rId4"/>
          <a:stretch>
            <a:fillRect/>
          </a:stretch>
        </p:blipFill>
        <p:spPr>
          <a:xfrm>
            <a:off x="36870" y="3158267"/>
            <a:ext cx="4571999" cy="3332815"/>
          </a:xfrm>
          <a:prstGeom prst="rect">
            <a:avLst/>
          </a:prstGeom>
        </p:spPr>
      </p:pic>
      <p:sp>
        <p:nvSpPr>
          <p:cNvPr id="12" name="ZoneTexte 11">
            <a:extLst>
              <a:ext uri="{FF2B5EF4-FFF2-40B4-BE49-F238E27FC236}">
                <a16:creationId xmlns:a16="http://schemas.microsoft.com/office/drawing/2014/main" id="{29A8492F-9B2C-4E65-8C67-C1BAEA6E3DDD}"/>
              </a:ext>
            </a:extLst>
          </p:cNvPr>
          <p:cNvSpPr txBox="1"/>
          <p:nvPr/>
        </p:nvSpPr>
        <p:spPr>
          <a:xfrm>
            <a:off x="176207" y="6454212"/>
            <a:ext cx="3400226" cy="461665"/>
          </a:xfrm>
          <a:prstGeom prst="rect">
            <a:avLst/>
          </a:prstGeom>
          <a:noFill/>
        </p:spPr>
        <p:txBody>
          <a:bodyPr wrap="none" rtlCol="0">
            <a:spAutoFit/>
          </a:bodyPr>
          <a:lstStyle/>
          <a:p>
            <a:r>
              <a:rPr lang="fr-FR" sz="1200" dirty="0" err="1"/>
              <a:t>Mattauer</a:t>
            </a:r>
            <a:r>
              <a:rPr lang="fr-FR" sz="1200" dirty="0"/>
              <a:t>, M. Les déformations de l’écorce terrestre</a:t>
            </a:r>
          </a:p>
          <a:p>
            <a:r>
              <a:rPr lang="fr-FR" sz="1200" dirty="0" err="1"/>
              <a:t>Eds</a:t>
            </a:r>
            <a:r>
              <a:rPr lang="fr-FR" sz="1200" dirty="0"/>
              <a:t> Herman</a:t>
            </a:r>
          </a:p>
        </p:txBody>
      </p:sp>
      <p:pic>
        <p:nvPicPr>
          <p:cNvPr id="2054" name="Picture 6">
            <a:extLst>
              <a:ext uri="{FF2B5EF4-FFF2-40B4-BE49-F238E27FC236}">
                <a16:creationId xmlns:a16="http://schemas.microsoft.com/office/drawing/2014/main" id="{E60B1575-C5A1-4B27-8F96-2EED2D0BAC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9210" y="928704"/>
            <a:ext cx="3701846" cy="560885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9DDB539D-0209-41DA-8188-82140CCB1B0D}"/>
              </a:ext>
            </a:extLst>
          </p:cNvPr>
          <p:cNvSpPr txBox="1"/>
          <p:nvPr/>
        </p:nvSpPr>
        <p:spPr>
          <a:xfrm>
            <a:off x="5359210" y="6539937"/>
            <a:ext cx="1808508" cy="246221"/>
          </a:xfrm>
          <a:prstGeom prst="rect">
            <a:avLst/>
          </a:prstGeom>
          <a:noFill/>
        </p:spPr>
        <p:txBody>
          <a:bodyPr wrap="none" rtlCol="0">
            <a:spAutoFit/>
          </a:bodyPr>
          <a:lstStyle/>
          <a:p>
            <a:r>
              <a:rPr lang="fr-FR" sz="1000" dirty="0"/>
              <a:t>http://christian.nicollet.free.fr/</a:t>
            </a:r>
          </a:p>
        </p:txBody>
      </p:sp>
      <p:sp>
        <p:nvSpPr>
          <p:cNvPr id="4" name="Flèche : droite 3">
            <a:extLst>
              <a:ext uri="{FF2B5EF4-FFF2-40B4-BE49-F238E27FC236}">
                <a16:creationId xmlns:a16="http://schemas.microsoft.com/office/drawing/2014/main" id="{7B3550EE-6C61-4D20-90E3-4F1F07E0BC4C}"/>
              </a:ext>
            </a:extLst>
          </p:cNvPr>
          <p:cNvSpPr/>
          <p:nvPr/>
        </p:nvSpPr>
        <p:spPr>
          <a:xfrm rot="21167014">
            <a:off x="6769916" y="3158267"/>
            <a:ext cx="604007" cy="24622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roite 8">
            <a:extLst>
              <a:ext uri="{FF2B5EF4-FFF2-40B4-BE49-F238E27FC236}">
                <a16:creationId xmlns:a16="http://schemas.microsoft.com/office/drawing/2014/main" id="{E1DC21FE-DCCD-4D66-9DDF-2CAEE8BCE238}"/>
              </a:ext>
            </a:extLst>
          </p:cNvPr>
          <p:cNvSpPr/>
          <p:nvPr/>
        </p:nvSpPr>
        <p:spPr>
          <a:xfrm rot="10275942">
            <a:off x="5728624" y="3305890"/>
            <a:ext cx="604007" cy="24622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E3B9A9E-79A9-405E-9321-569B717DDB71}"/>
              </a:ext>
            </a:extLst>
          </p:cNvPr>
          <p:cNvSpPr txBox="1"/>
          <p:nvPr/>
        </p:nvSpPr>
        <p:spPr>
          <a:xfrm>
            <a:off x="7003707" y="2511936"/>
            <a:ext cx="697627" cy="646331"/>
          </a:xfrm>
          <a:prstGeom prst="rect">
            <a:avLst/>
          </a:prstGeom>
          <a:noFill/>
        </p:spPr>
        <p:txBody>
          <a:bodyPr wrap="none" rtlCol="0">
            <a:spAutoFit/>
          </a:bodyPr>
          <a:lstStyle/>
          <a:p>
            <a:r>
              <a:rPr lang="fr-FR" sz="3600" dirty="0">
                <a:latin typeface="Symbol" panose="05050102010706020507" pitchFamily="18" charset="2"/>
              </a:rPr>
              <a:t>s</a:t>
            </a:r>
            <a:r>
              <a:rPr lang="fr-FR" sz="3600" dirty="0"/>
              <a:t>3</a:t>
            </a:r>
          </a:p>
        </p:txBody>
      </p:sp>
      <p:sp>
        <p:nvSpPr>
          <p:cNvPr id="11" name="ZoneTexte 10">
            <a:extLst>
              <a:ext uri="{FF2B5EF4-FFF2-40B4-BE49-F238E27FC236}">
                <a16:creationId xmlns:a16="http://schemas.microsoft.com/office/drawing/2014/main" id="{197C4DEF-5AB5-480B-B435-8A0071577697}"/>
              </a:ext>
            </a:extLst>
          </p:cNvPr>
          <p:cNvSpPr txBox="1"/>
          <p:nvPr/>
        </p:nvSpPr>
        <p:spPr>
          <a:xfrm>
            <a:off x="5405510" y="2635046"/>
            <a:ext cx="697627" cy="646331"/>
          </a:xfrm>
          <a:prstGeom prst="rect">
            <a:avLst/>
          </a:prstGeom>
          <a:noFill/>
        </p:spPr>
        <p:txBody>
          <a:bodyPr wrap="none" rtlCol="0">
            <a:spAutoFit/>
          </a:bodyPr>
          <a:lstStyle/>
          <a:p>
            <a:r>
              <a:rPr lang="fr-FR" sz="3600" dirty="0">
                <a:latin typeface="Symbol" panose="05050102010706020507" pitchFamily="18" charset="2"/>
              </a:rPr>
              <a:t>s</a:t>
            </a:r>
            <a:r>
              <a:rPr lang="fr-FR" sz="3600" dirty="0"/>
              <a:t>3</a:t>
            </a:r>
          </a:p>
        </p:txBody>
      </p:sp>
      <p:sp>
        <p:nvSpPr>
          <p:cNvPr id="13" name="ZoneTexte 12">
            <a:extLst>
              <a:ext uri="{FF2B5EF4-FFF2-40B4-BE49-F238E27FC236}">
                <a16:creationId xmlns:a16="http://schemas.microsoft.com/office/drawing/2014/main" id="{15281EDE-A25A-4F03-A691-DCC92D45ADAE}"/>
              </a:ext>
            </a:extLst>
          </p:cNvPr>
          <p:cNvSpPr txBox="1"/>
          <p:nvPr/>
        </p:nvSpPr>
        <p:spPr>
          <a:xfrm>
            <a:off x="3014648" y="3949647"/>
            <a:ext cx="697627" cy="646331"/>
          </a:xfrm>
          <a:prstGeom prst="rect">
            <a:avLst/>
          </a:prstGeom>
          <a:noFill/>
        </p:spPr>
        <p:txBody>
          <a:bodyPr wrap="none" rtlCol="0">
            <a:spAutoFit/>
          </a:bodyPr>
          <a:lstStyle/>
          <a:p>
            <a:r>
              <a:rPr lang="fr-FR" sz="3600" dirty="0">
                <a:latin typeface="Symbol" panose="05050102010706020507" pitchFamily="18" charset="2"/>
              </a:rPr>
              <a:t>s</a:t>
            </a:r>
            <a:r>
              <a:rPr lang="fr-FR" sz="3600" dirty="0"/>
              <a:t>3</a:t>
            </a:r>
          </a:p>
        </p:txBody>
      </p:sp>
      <p:sp>
        <p:nvSpPr>
          <p:cNvPr id="14" name="ZoneTexte 13">
            <a:extLst>
              <a:ext uri="{FF2B5EF4-FFF2-40B4-BE49-F238E27FC236}">
                <a16:creationId xmlns:a16="http://schemas.microsoft.com/office/drawing/2014/main" id="{85F17589-41F7-4C2E-A9B9-E85F36CB6EDD}"/>
              </a:ext>
            </a:extLst>
          </p:cNvPr>
          <p:cNvSpPr txBox="1"/>
          <p:nvPr/>
        </p:nvSpPr>
        <p:spPr>
          <a:xfrm>
            <a:off x="3363461" y="5557966"/>
            <a:ext cx="697627" cy="646331"/>
          </a:xfrm>
          <a:prstGeom prst="rect">
            <a:avLst/>
          </a:prstGeom>
          <a:noFill/>
        </p:spPr>
        <p:txBody>
          <a:bodyPr wrap="none" rtlCol="0">
            <a:spAutoFit/>
          </a:bodyPr>
          <a:lstStyle/>
          <a:p>
            <a:r>
              <a:rPr lang="fr-FR" sz="3600" dirty="0">
                <a:latin typeface="Symbol" panose="05050102010706020507" pitchFamily="18" charset="2"/>
              </a:rPr>
              <a:t>s</a:t>
            </a:r>
            <a:r>
              <a:rPr lang="fr-FR" sz="3600" dirty="0"/>
              <a:t>3</a:t>
            </a:r>
          </a:p>
        </p:txBody>
      </p:sp>
      <p:pic>
        <p:nvPicPr>
          <p:cNvPr id="15" name="fente_haaken_fossen">
            <a:hlinkClick r:id="" action="ppaction://media"/>
            <a:extLst>
              <a:ext uri="{FF2B5EF4-FFF2-40B4-BE49-F238E27FC236}">
                <a16:creationId xmlns:a16="http://schemas.microsoft.com/office/drawing/2014/main" id="{6102AEE3-8532-47AB-A5E4-2CC9DF716CC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40550" t="52733" r="35689" b="14566"/>
          <a:stretch/>
        </p:blipFill>
        <p:spPr>
          <a:xfrm>
            <a:off x="6826347" y="29241"/>
            <a:ext cx="2317653" cy="1794176"/>
          </a:xfrm>
          <a:prstGeom prst="rect">
            <a:avLst/>
          </a:prstGeom>
        </p:spPr>
      </p:pic>
    </p:spTree>
    <p:extLst>
      <p:ext uri="{BB962C8B-B14F-4D97-AF65-F5344CB8AC3E}">
        <p14:creationId xmlns:p14="http://schemas.microsoft.com/office/powerpoint/2010/main" val="216414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35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repeatCount="indefinite" fill="hold" display="0">
                  <p:stCondLst>
                    <p:cond delay="indefinite"/>
                  </p:stCondLst>
                </p:cTn>
                <p:tgtEl>
                  <p:spTgt spid="15"/>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808713"/>
            <a:ext cx="8731045" cy="1846659"/>
          </a:xfrm>
          <a:prstGeom prst="rect">
            <a:avLst/>
          </a:prstGeom>
          <a:noFill/>
        </p:spPr>
        <p:txBody>
          <a:bodyPr wrap="square" rtlCol="0">
            <a:spAutoFit/>
          </a:bodyPr>
          <a:lstStyle/>
          <a:p>
            <a:pPr algn="ctr"/>
            <a:r>
              <a:rPr lang="fr-FR" sz="3200" b="1" dirty="0">
                <a:solidFill>
                  <a:srgbClr val="FF0000"/>
                </a:solidFill>
              </a:rPr>
              <a:t>Fente de tension en échelon</a:t>
            </a:r>
          </a:p>
          <a:p>
            <a:pPr algn="ctr"/>
            <a:endParaRPr lang="fr-FR" sz="800" b="1" dirty="0"/>
          </a:p>
          <a:p>
            <a:pPr algn="ctr"/>
            <a:r>
              <a:rPr lang="fr-FR" dirty="0"/>
              <a:t>Lorsque les fentes de tension se développent en série parallèle les unes aux autres on parle</a:t>
            </a:r>
          </a:p>
          <a:p>
            <a:pPr algn="ctr"/>
            <a:r>
              <a:rPr lang="fr-FR" dirty="0"/>
              <a:t>de </a:t>
            </a:r>
            <a:r>
              <a:rPr lang="fr-FR" b="1" dirty="0">
                <a:solidFill>
                  <a:srgbClr val="FF0000"/>
                </a:solidFill>
              </a:rPr>
              <a:t>fente en échelon</a:t>
            </a:r>
            <a:r>
              <a:rPr lang="fr-FR" dirty="0"/>
              <a:t>.</a:t>
            </a:r>
          </a:p>
          <a:p>
            <a:pPr algn="ctr"/>
            <a:r>
              <a:rPr lang="fr-FR" dirty="0"/>
              <a:t>Elles se développent au niveau d’une </a:t>
            </a:r>
            <a:r>
              <a:rPr lang="fr-FR" b="1" dirty="0">
                <a:solidFill>
                  <a:srgbClr val="FF0000"/>
                </a:solidFill>
              </a:rPr>
              <a:t>zone de cisaillement </a:t>
            </a:r>
            <a:r>
              <a:rPr lang="fr-FR" dirty="0"/>
              <a:t>et permettent </a:t>
            </a:r>
          </a:p>
          <a:p>
            <a:pPr algn="ctr"/>
            <a:r>
              <a:rPr lang="fr-FR" dirty="0"/>
              <a:t>de reconstruire le mouvement </a:t>
            </a:r>
            <a:r>
              <a:rPr lang="fr-FR" b="1" dirty="0">
                <a:solidFill>
                  <a:srgbClr val="FF0000"/>
                </a:solidFill>
              </a:rPr>
              <a:t>et l’état de contraintes</a:t>
            </a:r>
            <a:r>
              <a:rPr lang="fr-FR" dirty="0"/>
              <a:t>.</a:t>
            </a:r>
          </a:p>
        </p:txBody>
      </p:sp>
      <p:pic>
        <p:nvPicPr>
          <p:cNvPr id="18" name="Picture 2" descr="http://myweb.facstaff.wwu.edu/talbot/cdgeol/Structure/Veins/85_513.JPG">
            <a:extLst>
              <a:ext uri="{FF2B5EF4-FFF2-40B4-BE49-F238E27FC236}">
                <a16:creationId xmlns:a16="http://schemas.microsoft.com/office/drawing/2014/main" id="{0C6EE4F0-BE22-4902-996F-F03DF27371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40"/>
          <a:stretch/>
        </p:blipFill>
        <p:spPr bwMode="auto">
          <a:xfrm>
            <a:off x="0" y="2547528"/>
            <a:ext cx="6948112" cy="4266889"/>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0FBD2AB3-8354-43D5-B709-E638C4B64EC1}"/>
              </a:ext>
            </a:extLst>
          </p:cNvPr>
          <p:cNvSpPr txBox="1"/>
          <p:nvPr/>
        </p:nvSpPr>
        <p:spPr>
          <a:xfrm>
            <a:off x="0" y="6342797"/>
            <a:ext cx="3302122" cy="369332"/>
          </a:xfrm>
          <a:prstGeom prst="rect">
            <a:avLst/>
          </a:prstGeom>
          <a:noFill/>
        </p:spPr>
        <p:txBody>
          <a:bodyPr wrap="none" rtlCol="0">
            <a:spAutoFit/>
          </a:bodyPr>
          <a:lstStyle/>
          <a:p>
            <a:r>
              <a:rPr lang="fr-FR" dirty="0">
                <a:solidFill>
                  <a:schemeClr val="bg1"/>
                </a:solidFill>
              </a:rPr>
              <a:t>Photo: J </a:t>
            </a:r>
            <a:r>
              <a:rPr lang="fr-FR" dirty="0" err="1">
                <a:solidFill>
                  <a:schemeClr val="bg1"/>
                </a:solidFill>
              </a:rPr>
              <a:t>Tuduri</a:t>
            </a:r>
            <a:r>
              <a:rPr lang="fr-FR" dirty="0">
                <a:solidFill>
                  <a:schemeClr val="bg1"/>
                </a:solidFill>
              </a:rPr>
              <a:t>, BRGM (Cornwall)</a:t>
            </a:r>
          </a:p>
        </p:txBody>
      </p:sp>
      <p:pic>
        <p:nvPicPr>
          <p:cNvPr id="21" name="Picture 2">
            <a:extLst>
              <a:ext uri="{FF2B5EF4-FFF2-40B4-BE49-F238E27FC236}">
                <a16:creationId xmlns:a16="http://schemas.microsoft.com/office/drawing/2014/main" id="{88DA2F11-C586-4187-8F04-1D2F41CF83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685" t="53866" r="3512" b="16237"/>
          <a:stretch/>
        </p:blipFill>
        <p:spPr bwMode="auto">
          <a:xfrm>
            <a:off x="7018693" y="2392441"/>
            <a:ext cx="1970449" cy="148221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61BAC9A-15B6-4996-8EFE-14F661E5ADBC}"/>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Tree>
    <p:extLst>
      <p:ext uri="{BB962C8B-B14F-4D97-AF65-F5344CB8AC3E}">
        <p14:creationId xmlns:p14="http://schemas.microsoft.com/office/powerpoint/2010/main" val="621757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808713"/>
            <a:ext cx="8731045" cy="1846659"/>
          </a:xfrm>
          <a:prstGeom prst="rect">
            <a:avLst/>
          </a:prstGeom>
          <a:noFill/>
        </p:spPr>
        <p:txBody>
          <a:bodyPr wrap="square" rtlCol="0">
            <a:spAutoFit/>
          </a:bodyPr>
          <a:lstStyle/>
          <a:p>
            <a:pPr algn="ctr"/>
            <a:r>
              <a:rPr lang="fr-FR" sz="3200" b="1" dirty="0">
                <a:solidFill>
                  <a:srgbClr val="FF0000"/>
                </a:solidFill>
              </a:rPr>
              <a:t>Fente de tension en échelon</a:t>
            </a:r>
          </a:p>
          <a:p>
            <a:pPr algn="ctr"/>
            <a:endParaRPr lang="fr-FR" sz="800" b="1" dirty="0"/>
          </a:p>
          <a:p>
            <a:pPr algn="ctr"/>
            <a:r>
              <a:rPr lang="fr-FR" dirty="0"/>
              <a:t>Lorsque les fentes de tension se développent en série parallèle les unes aux autres on parle</a:t>
            </a:r>
          </a:p>
          <a:p>
            <a:pPr algn="ctr"/>
            <a:r>
              <a:rPr lang="fr-FR" dirty="0"/>
              <a:t>de </a:t>
            </a:r>
            <a:r>
              <a:rPr lang="fr-FR" b="1" dirty="0">
                <a:solidFill>
                  <a:srgbClr val="FF0000"/>
                </a:solidFill>
              </a:rPr>
              <a:t>fente en échelon</a:t>
            </a:r>
            <a:r>
              <a:rPr lang="fr-FR" dirty="0"/>
              <a:t>.</a:t>
            </a:r>
          </a:p>
          <a:p>
            <a:pPr algn="ctr"/>
            <a:r>
              <a:rPr lang="fr-FR" dirty="0"/>
              <a:t>Elles se développent au niveau d’une </a:t>
            </a:r>
            <a:r>
              <a:rPr lang="fr-FR" b="1" dirty="0">
                <a:solidFill>
                  <a:srgbClr val="FF0000"/>
                </a:solidFill>
              </a:rPr>
              <a:t>zone de cisaillement </a:t>
            </a:r>
            <a:r>
              <a:rPr lang="fr-FR" dirty="0"/>
              <a:t>et permettent </a:t>
            </a:r>
          </a:p>
          <a:p>
            <a:pPr algn="ctr"/>
            <a:r>
              <a:rPr lang="fr-FR" dirty="0"/>
              <a:t>de reconstruire le mouvement.</a:t>
            </a:r>
          </a:p>
        </p:txBody>
      </p:sp>
      <p:pic>
        <p:nvPicPr>
          <p:cNvPr id="19" name="Picture 6">
            <a:extLst>
              <a:ext uri="{FF2B5EF4-FFF2-40B4-BE49-F238E27FC236}">
                <a16:creationId xmlns:a16="http://schemas.microsoft.com/office/drawing/2014/main" id="{3C5B909F-097C-4BAE-B818-F52F3E1FA21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94" t="28857" r="17551" b="23933"/>
          <a:stretch/>
        </p:blipFill>
        <p:spPr bwMode="auto">
          <a:xfrm>
            <a:off x="0" y="2861848"/>
            <a:ext cx="9148287" cy="3111247"/>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3D3C679-49DD-474D-9CC7-159167EDD106}"/>
              </a:ext>
            </a:extLst>
          </p:cNvPr>
          <p:cNvSpPr txBox="1"/>
          <p:nvPr/>
        </p:nvSpPr>
        <p:spPr>
          <a:xfrm>
            <a:off x="95053" y="5546385"/>
            <a:ext cx="5189754" cy="369332"/>
          </a:xfrm>
          <a:prstGeom prst="rect">
            <a:avLst/>
          </a:prstGeom>
          <a:noFill/>
        </p:spPr>
        <p:txBody>
          <a:bodyPr wrap="none" rtlCol="0">
            <a:spAutoFit/>
          </a:bodyPr>
          <a:lstStyle/>
          <a:p>
            <a:r>
              <a:rPr lang="fr-FR" dirty="0">
                <a:solidFill>
                  <a:schemeClr val="bg1"/>
                </a:solidFill>
              </a:rPr>
              <a:t>Photo: J </a:t>
            </a:r>
            <a:r>
              <a:rPr lang="fr-FR" dirty="0" err="1">
                <a:solidFill>
                  <a:schemeClr val="bg1"/>
                </a:solidFill>
              </a:rPr>
              <a:t>Tuduri</a:t>
            </a:r>
            <a:r>
              <a:rPr lang="fr-FR" dirty="0">
                <a:solidFill>
                  <a:schemeClr val="bg1"/>
                </a:solidFill>
              </a:rPr>
              <a:t>, BRGM (Vallée des Merveilles, France)</a:t>
            </a:r>
          </a:p>
        </p:txBody>
      </p:sp>
      <p:sp>
        <p:nvSpPr>
          <p:cNvPr id="7" name="ZoneTexte 6">
            <a:extLst>
              <a:ext uri="{FF2B5EF4-FFF2-40B4-BE49-F238E27FC236}">
                <a16:creationId xmlns:a16="http://schemas.microsoft.com/office/drawing/2014/main" id="{4AB12905-9A03-4D36-9C5A-58EEA8D36DD4}"/>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Tree>
    <p:extLst>
      <p:ext uri="{BB962C8B-B14F-4D97-AF65-F5344CB8AC3E}">
        <p14:creationId xmlns:p14="http://schemas.microsoft.com/office/powerpoint/2010/main" val="10818869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808713"/>
            <a:ext cx="8731045" cy="1846659"/>
          </a:xfrm>
          <a:prstGeom prst="rect">
            <a:avLst/>
          </a:prstGeom>
          <a:noFill/>
        </p:spPr>
        <p:txBody>
          <a:bodyPr wrap="square" rtlCol="0">
            <a:spAutoFit/>
          </a:bodyPr>
          <a:lstStyle/>
          <a:p>
            <a:pPr algn="ctr"/>
            <a:r>
              <a:rPr lang="fr-FR" sz="3200" b="1" dirty="0">
                <a:solidFill>
                  <a:srgbClr val="FF0000"/>
                </a:solidFill>
              </a:rPr>
              <a:t>Fente de tension en échelon</a:t>
            </a:r>
          </a:p>
          <a:p>
            <a:pPr algn="ctr"/>
            <a:endParaRPr lang="fr-FR" sz="800" b="1" dirty="0"/>
          </a:p>
          <a:p>
            <a:pPr algn="ctr"/>
            <a:r>
              <a:rPr lang="fr-FR" dirty="0"/>
              <a:t>Lorsque les fentes de tension se développent en série parallèle les unes aux autres on parle</a:t>
            </a:r>
          </a:p>
          <a:p>
            <a:pPr algn="ctr"/>
            <a:r>
              <a:rPr lang="fr-FR" dirty="0"/>
              <a:t>de </a:t>
            </a:r>
            <a:r>
              <a:rPr lang="fr-FR" b="1" dirty="0">
                <a:solidFill>
                  <a:srgbClr val="FF0000"/>
                </a:solidFill>
              </a:rPr>
              <a:t>fente en échelon</a:t>
            </a:r>
            <a:r>
              <a:rPr lang="fr-FR" dirty="0"/>
              <a:t>.</a:t>
            </a:r>
          </a:p>
          <a:p>
            <a:pPr algn="ctr"/>
            <a:r>
              <a:rPr lang="fr-FR" dirty="0"/>
              <a:t>Elles se développent au niveau d’une </a:t>
            </a:r>
            <a:r>
              <a:rPr lang="fr-FR" b="1" dirty="0">
                <a:solidFill>
                  <a:srgbClr val="FF0000"/>
                </a:solidFill>
              </a:rPr>
              <a:t>zone de cisaillement </a:t>
            </a:r>
            <a:r>
              <a:rPr lang="fr-FR" dirty="0"/>
              <a:t>et permettent </a:t>
            </a:r>
          </a:p>
          <a:p>
            <a:pPr algn="ctr"/>
            <a:r>
              <a:rPr lang="fr-FR" dirty="0"/>
              <a:t>de reconstruire le mouvement.</a:t>
            </a:r>
          </a:p>
        </p:txBody>
      </p:sp>
      <p:pic>
        <p:nvPicPr>
          <p:cNvPr id="19" name="Picture 6">
            <a:extLst>
              <a:ext uri="{FF2B5EF4-FFF2-40B4-BE49-F238E27FC236}">
                <a16:creationId xmlns:a16="http://schemas.microsoft.com/office/drawing/2014/main" id="{3C5B909F-097C-4BAE-B818-F52F3E1FA21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94" t="28857" r="17551" b="23933"/>
          <a:stretch/>
        </p:blipFill>
        <p:spPr bwMode="auto">
          <a:xfrm>
            <a:off x="0" y="2861848"/>
            <a:ext cx="9148287" cy="3111247"/>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3D3C679-49DD-474D-9CC7-159167EDD106}"/>
              </a:ext>
            </a:extLst>
          </p:cNvPr>
          <p:cNvSpPr txBox="1"/>
          <p:nvPr/>
        </p:nvSpPr>
        <p:spPr>
          <a:xfrm>
            <a:off x="95053" y="5546385"/>
            <a:ext cx="5189754" cy="369332"/>
          </a:xfrm>
          <a:prstGeom prst="rect">
            <a:avLst/>
          </a:prstGeom>
          <a:noFill/>
        </p:spPr>
        <p:txBody>
          <a:bodyPr wrap="none" rtlCol="0">
            <a:spAutoFit/>
          </a:bodyPr>
          <a:lstStyle/>
          <a:p>
            <a:r>
              <a:rPr lang="fr-FR" dirty="0">
                <a:solidFill>
                  <a:schemeClr val="bg1"/>
                </a:solidFill>
              </a:rPr>
              <a:t>Photo: J </a:t>
            </a:r>
            <a:r>
              <a:rPr lang="fr-FR" dirty="0" err="1">
                <a:solidFill>
                  <a:schemeClr val="bg1"/>
                </a:solidFill>
              </a:rPr>
              <a:t>Tuduri</a:t>
            </a:r>
            <a:r>
              <a:rPr lang="fr-FR" dirty="0">
                <a:solidFill>
                  <a:schemeClr val="bg1"/>
                </a:solidFill>
              </a:rPr>
              <a:t>, BRGM (Vallée des Merveilles, France)</a:t>
            </a:r>
          </a:p>
        </p:txBody>
      </p:sp>
      <p:sp>
        <p:nvSpPr>
          <p:cNvPr id="7" name="ZoneTexte 6">
            <a:extLst>
              <a:ext uri="{FF2B5EF4-FFF2-40B4-BE49-F238E27FC236}">
                <a16:creationId xmlns:a16="http://schemas.microsoft.com/office/drawing/2014/main" id="{4AB12905-9A03-4D36-9C5A-58EEA8D36DD4}"/>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cxnSp>
        <p:nvCxnSpPr>
          <p:cNvPr id="3" name="Connecteur droit 2">
            <a:extLst>
              <a:ext uri="{FF2B5EF4-FFF2-40B4-BE49-F238E27FC236}">
                <a16:creationId xmlns:a16="http://schemas.microsoft.com/office/drawing/2014/main" id="{5E1E38B6-A328-4840-AF9F-939639BB58FD}"/>
              </a:ext>
            </a:extLst>
          </p:cNvPr>
          <p:cNvCxnSpPr>
            <a:endCxn id="19" idx="3"/>
          </p:cNvCxnSpPr>
          <p:nvPr/>
        </p:nvCxnSpPr>
        <p:spPr>
          <a:xfrm>
            <a:off x="95053" y="3952568"/>
            <a:ext cx="9053234" cy="464904"/>
          </a:xfrm>
          <a:prstGeom prst="line">
            <a:avLst/>
          </a:prstGeom>
          <a:ln w="5715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4E51C18-B054-43BC-87EB-BF383BE51059}"/>
              </a:ext>
            </a:extLst>
          </p:cNvPr>
          <p:cNvCxnSpPr/>
          <p:nvPr/>
        </p:nvCxnSpPr>
        <p:spPr>
          <a:xfrm flipH="1">
            <a:off x="5228303" y="3642852"/>
            <a:ext cx="516194" cy="464574"/>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87277F47-A0AF-4C68-B1FD-1C4F1F9F9629}"/>
              </a:ext>
            </a:extLst>
          </p:cNvPr>
          <p:cNvCxnSpPr>
            <a:cxnSpLocks/>
          </p:cNvCxnSpPr>
          <p:nvPr/>
        </p:nvCxnSpPr>
        <p:spPr>
          <a:xfrm flipH="1" flipV="1">
            <a:off x="5228304" y="4107097"/>
            <a:ext cx="1799302" cy="6756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5" name="Groupe 14">
            <a:extLst>
              <a:ext uri="{FF2B5EF4-FFF2-40B4-BE49-F238E27FC236}">
                <a16:creationId xmlns:a16="http://schemas.microsoft.com/office/drawing/2014/main" id="{0A14E95F-2EA1-47EF-BA68-6087C223CF6C}"/>
              </a:ext>
            </a:extLst>
          </p:cNvPr>
          <p:cNvGrpSpPr/>
          <p:nvPr/>
        </p:nvGrpSpPr>
        <p:grpSpPr>
          <a:xfrm rot="10800000">
            <a:off x="1686232" y="4181439"/>
            <a:ext cx="1799303" cy="531813"/>
            <a:chOff x="5380703" y="3795252"/>
            <a:chExt cx="1799303" cy="531813"/>
          </a:xfrm>
        </p:grpSpPr>
        <p:cxnSp>
          <p:nvCxnSpPr>
            <p:cNvPr id="16" name="Connecteur droit 15">
              <a:extLst>
                <a:ext uri="{FF2B5EF4-FFF2-40B4-BE49-F238E27FC236}">
                  <a16:creationId xmlns:a16="http://schemas.microsoft.com/office/drawing/2014/main" id="{3982C1FD-2A78-4134-A838-E1A76A51827E}"/>
                </a:ext>
              </a:extLst>
            </p:cNvPr>
            <p:cNvCxnSpPr/>
            <p:nvPr/>
          </p:nvCxnSpPr>
          <p:spPr>
            <a:xfrm flipH="1">
              <a:off x="5380703" y="3795252"/>
              <a:ext cx="516194" cy="464574"/>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FDBAF8F0-CB07-430F-BA57-E0119ADDB670}"/>
                </a:ext>
              </a:extLst>
            </p:cNvPr>
            <p:cNvCxnSpPr>
              <a:cxnSpLocks/>
            </p:cNvCxnSpPr>
            <p:nvPr/>
          </p:nvCxnSpPr>
          <p:spPr>
            <a:xfrm flipH="1" flipV="1">
              <a:off x="5380704" y="4259497"/>
              <a:ext cx="1799302" cy="6756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Flèche : droite 17">
            <a:extLst>
              <a:ext uri="{FF2B5EF4-FFF2-40B4-BE49-F238E27FC236}">
                <a16:creationId xmlns:a16="http://schemas.microsoft.com/office/drawing/2014/main" id="{6B31370F-7255-40DD-B0EA-174DED3C6073}"/>
              </a:ext>
            </a:extLst>
          </p:cNvPr>
          <p:cNvSpPr/>
          <p:nvPr/>
        </p:nvSpPr>
        <p:spPr>
          <a:xfrm rot="13335760">
            <a:off x="3377380" y="3415545"/>
            <a:ext cx="516194" cy="33792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4D18114F-1FE1-43A9-BA6C-BD71DEF85621}"/>
              </a:ext>
            </a:extLst>
          </p:cNvPr>
          <p:cNvSpPr/>
          <p:nvPr/>
        </p:nvSpPr>
        <p:spPr>
          <a:xfrm rot="2618747">
            <a:off x="4131846" y="4205063"/>
            <a:ext cx="516194" cy="33792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droite 20">
            <a:extLst>
              <a:ext uri="{FF2B5EF4-FFF2-40B4-BE49-F238E27FC236}">
                <a16:creationId xmlns:a16="http://schemas.microsoft.com/office/drawing/2014/main" id="{7BFEAA86-99C0-4FDE-86D8-9DDC698AF701}"/>
              </a:ext>
            </a:extLst>
          </p:cNvPr>
          <p:cNvSpPr/>
          <p:nvPr/>
        </p:nvSpPr>
        <p:spPr>
          <a:xfrm rot="2618747">
            <a:off x="7818942" y="4544292"/>
            <a:ext cx="516194" cy="33792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droite 21">
            <a:extLst>
              <a:ext uri="{FF2B5EF4-FFF2-40B4-BE49-F238E27FC236}">
                <a16:creationId xmlns:a16="http://schemas.microsoft.com/office/drawing/2014/main" id="{3C89321B-7B8B-4A80-A7C4-54285A74288E}"/>
              </a:ext>
            </a:extLst>
          </p:cNvPr>
          <p:cNvSpPr/>
          <p:nvPr/>
        </p:nvSpPr>
        <p:spPr>
          <a:xfrm rot="13335760">
            <a:off x="6883655" y="3662643"/>
            <a:ext cx="516194" cy="33792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droite 22">
            <a:extLst>
              <a:ext uri="{FF2B5EF4-FFF2-40B4-BE49-F238E27FC236}">
                <a16:creationId xmlns:a16="http://schemas.microsoft.com/office/drawing/2014/main" id="{3D9DD9DE-3FE0-470B-A6AB-8DEAD158C147}"/>
              </a:ext>
            </a:extLst>
          </p:cNvPr>
          <p:cNvSpPr/>
          <p:nvPr/>
        </p:nvSpPr>
        <p:spPr>
          <a:xfrm rot="2618747">
            <a:off x="1462929" y="4425521"/>
            <a:ext cx="516194" cy="33792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droite 23">
            <a:extLst>
              <a:ext uri="{FF2B5EF4-FFF2-40B4-BE49-F238E27FC236}">
                <a16:creationId xmlns:a16="http://schemas.microsoft.com/office/drawing/2014/main" id="{8D91040F-3721-4817-92C3-42B5194C5E81}"/>
              </a:ext>
            </a:extLst>
          </p:cNvPr>
          <p:cNvSpPr/>
          <p:nvPr/>
        </p:nvSpPr>
        <p:spPr>
          <a:xfrm rot="13335760">
            <a:off x="578721" y="3419144"/>
            <a:ext cx="516194" cy="33792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132AAAF9-77D9-4700-BE3F-1E208D44470B}"/>
              </a:ext>
            </a:extLst>
          </p:cNvPr>
          <p:cNvSpPr txBox="1"/>
          <p:nvPr/>
        </p:nvSpPr>
        <p:spPr>
          <a:xfrm>
            <a:off x="3591304" y="2859481"/>
            <a:ext cx="697627" cy="646331"/>
          </a:xfrm>
          <a:prstGeom prst="rect">
            <a:avLst/>
          </a:prstGeom>
          <a:noFill/>
        </p:spPr>
        <p:txBody>
          <a:bodyPr wrap="none" rtlCol="0">
            <a:spAutoFit/>
          </a:bodyPr>
          <a:lstStyle/>
          <a:p>
            <a:r>
              <a:rPr lang="fr-FR" sz="3600" dirty="0">
                <a:solidFill>
                  <a:schemeClr val="bg1"/>
                </a:solidFill>
                <a:latin typeface="Symbol" panose="05050102010706020507" pitchFamily="18" charset="2"/>
              </a:rPr>
              <a:t>s</a:t>
            </a:r>
            <a:r>
              <a:rPr lang="fr-FR" sz="3600" dirty="0">
                <a:solidFill>
                  <a:schemeClr val="bg1"/>
                </a:solidFill>
              </a:rPr>
              <a:t>3</a:t>
            </a:r>
          </a:p>
        </p:txBody>
      </p:sp>
      <p:sp>
        <p:nvSpPr>
          <p:cNvPr id="26" name="ZoneTexte 25">
            <a:extLst>
              <a:ext uri="{FF2B5EF4-FFF2-40B4-BE49-F238E27FC236}">
                <a16:creationId xmlns:a16="http://schemas.microsoft.com/office/drawing/2014/main" id="{E87CB9F6-2906-43F0-9FDD-06A44210E52C}"/>
              </a:ext>
            </a:extLst>
          </p:cNvPr>
          <p:cNvSpPr txBox="1"/>
          <p:nvPr/>
        </p:nvSpPr>
        <p:spPr>
          <a:xfrm>
            <a:off x="792645" y="2896663"/>
            <a:ext cx="697627" cy="646331"/>
          </a:xfrm>
          <a:prstGeom prst="rect">
            <a:avLst/>
          </a:prstGeom>
          <a:noFill/>
        </p:spPr>
        <p:txBody>
          <a:bodyPr wrap="none" rtlCol="0">
            <a:spAutoFit/>
          </a:bodyPr>
          <a:lstStyle/>
          <a:p>
            <a:r>
              <a:rPr lang="fr-FR" sz="3600" dirty="0">
                <a:solidFill>
                  <a:schemeClr val="bg1"/>
                </a:solidFill>
                <a:latin typeface="Symbol" panose="05050102010706020507" pitchFamily="18" charset="2"/>
              </a:rPr>
              <a:t>s</a:t>
            </a:r>
            <a:r>
              <a:rPr lang="fr-FR" sz="3600" dirty="0">
                <a:solidFill>
                  <a:schemeClr val="bg1"/>
                </a:solidFill>
              </a:rPr>
              <a:t>3</a:t>
            </a:r>
          </a:p>
        </p:txBody>
      </p:sp>
      <p:sp>
        <p:nvSpPr>
          <p:cNvPr id="27" name="ZoneTexte 26">
            <a:extLst>
              <a:ext uri="{FF2B5EF4-FFF2-40B4-BE49-F238E27FC236}">
                <a16:creationId xmlns:a16="http://schemas.microsoft.com/office/drawing/2014/main" id="{D9C6E7B6-0B23-4408-831E-70323820D5EA}"/>
              </a:ext>
            </a:extLst>
          </p:cNvPr>
          <p:cNvSpPr txBox="1"/>
          <p:nvPr/>
        </p:nvSpPr>
        <p:spPr>
          <a:xfrm>
            <a:off x="6837111" y="2981888"/>
            <a:ext cx="697627" cy="646331"/>
          </a:xfrm>
          <a:prstGeom prst="rect">
            <a:avLst/>
          </a:prstGeom>
          <a:noFill/>
        </p:spPr>
        <p:txBody>
          <a:bodyPr wrap="none" rtlCol="0">
            <a:spAutoFit/>
          </a:bodyPr>
          <a:lstStyle/>
          <a:p>
            <a:r>
              <a:rPr lang="fr-FR" sz="3600" dirty="0">
                <a:solidFill>
                  <a:schemeClr val="bg1"/>
                </a:solidFill>
                <a:latin typeface="Symbol" panose="05050102010706020507" pitchFamily="18" charset="2"/>
              </a:rPr>
              <a:t>s</a:t>
            </a:r>
            <a:r>
              <a:rPr lang="fr-FR" sz="3600" dirty="0">
                <a:solidFill>
                  <a:schemeClr val="bg1"/>
                </a:solidFill>
              </a:rPr>
              <a:t>3</a:t>
            </a:r>
          </a:p>
        </p:txBody>
      </p:sp>
      <p:sp>
        <p:nvSpPr>
          <p:cNvPr id="28" name="ZoneTexte 27">
            <a:extLst>
              <a:ext uri="{FF2B5EF4-FFF2-40B4-BE49-F238E27FC236}">
                <a16:creationId xmlns:a16="http://schemas.microsoft.com/office/drawing/2014/main" id="{C2AD7DCA-EA42-4029-AB28-23855350611A}"/>
              </a:ext>
            </a:extLst>
          </p:cNvPr>
          <p:cNvSpPr txBox="1"/>
          <p:nvPr/>
        </p:nvSpPr>
        <p:spPr>
          <a:xfrm>
            <a:off x="8031606" y="4820334"/>
            <a:ext cx="697627" cy="646331"/>
          </a:xfrm>
          <a:prstGeom prst="rect">
            <a:avLst/>
          </a:prstGeom>
          <a:noFill/>
        </p:spPr>
        <p:txBody>
          <a:bodyPr wrap="none" rtlCol="0">
            <a:spAutoFit/>
          </a:bodyPr>
          <a:lstStyle/>
          <a:p>
            <a:r>
              <a:rPr lang="fr-FR" sz="3600" dirty="0">
                <a:solidFill>
                  <a:schemeClr val="bg1"/>
                </a:solidFill>
                <a:latin typeface="Symbol" panose="05050102010706020507" pitchFamily="18" charset="2"/>
              </a:rPr>
              <a:t>s</a:t>
            </a:r>
            <a:r>
              <a:rPr lang="fr-FR" sz="3600" dirty="0">
                <a:solidFill>
                  <a:schemeClr val="bg1"/>
                </a:solidFill>
              </a:rPr>
              <a:t>3</a:t>
            </a:r>
          </a:p>
        </p:txBody>
      </p:sp>
      <p:sp>
        <p:nvSpPr>
          <p:cNvPr id="29" name="ZoneTexte 28">
            <a:extLst>
              <a:ext uri="{FF2B5EF4-FFF2-40B4-BE49-F238E27FC236}">
                <a16:creationId xmlns:a16="http://schemas.microsoft.com/office/drawing/2014/main" id="{E16D50B8-C229-4B87-8D08-0F07AB416B14}"/>
              </a:ext>
            </a:extLst>
          </p:cNvPr>
          <p:cNvSpPr txBox="1"/>
          <p:nvPr/>
        </p:nvSpPr>
        <p:spPr>
          <a:xfrm>
            <a:off x="4076927" y="4435004"/>
            <a:ext cx="697627" cy="646331"/>
          </a:xfrm>
          <a:prstGeom prst="rect">
            <a:avLst/>
          </a:prstGeom>
          <a:noFill/>
        </p:spPr>
        <p:txBody>
          <a:bodyPr wrap="none" rtlCol="0">
            <a:spAutoFit/>
          </a:bodyPr>
          <a:lstStyle/>
          <a:p>
            <a:r>
              <a:rPr lang="fr-FR" sz="3600" dirty="0">
                <a:solidFill>
                  <a:schemeClr val="bg1"/>
                </a:solidFill>
                <a:latin typeface="Symbol" panose="05050102010706020507" pitchFamily="18" charset="2"/>
              </a:rPr>
              <a:t>s</a:t>
            </a:r>
            <a:r>
              <a:rPr lang="fr-FR" sz="3600" dirty="0">
                <a:solidFill>
                  <a:schemeClr val="bg1"/>
                </a:solidFill>
              </a:rPr>
              <a:t>3</a:t>
            </a:r>
          </a:p>
        </p:txBody>
      </p:sp>
      <p:sp>
        <p:nvSpPr>
          <p:cNvPr id="30" name="ZoneTexte 29">
            <a:extLst>
              <a:ext uri="{FF2B5EF4-FFF2-40B4-BE49-F238E27FC236}">
                <a16:creationId xmlns:a16="http://schemas.microsoft.com/office/drawing/2014/main" id="{E9F29348-ACCB-43C0-81B5-21FBE55B136A}"/>
              </a:ext>
            </a:extLst>
          </p:cNvPr>
          <p:cNvSpPr txBox="1"/>
          <p:nvPr/>
        </p:nvSpPr>
        <p:spPr>
          <a:xfrm>
            <a:off x="1680321" y="4641666"/>
            <a:ext cx="697627" cy="646331"/>
          </a:xfrm>
          <a:prstGeom prst="rect">
            <a:avLst/>
          </a:prstGeom>
          <a:noFill/>
        </p:spPr>
        <p:txBody>
          <a:bodyPr wrap="none" rtlCol="0">
            <a:spAutoFit/>
          </a:bodyPr>
          <a:lstStyle/>
          <a:p>
            <a:r>
              <a:rPr lang="fr-FR" sz="3600" dirty="0">
                <a:solidFill>
                  <a:schemeClr val="bg1"/>
                </a:solidFill>
                <a:latin typeface="Symbol" panose="05050102010706020507" pitchFamily="18" charset="2"/>
              </a:rPr>
              <a:t>s</a:t>
            </a:r>
            <a:r>
              <a:rPr lang="fr-FR" sz="3600" dirty="0">
                <a:solidFill>
                  <a:schemeClr val="bg1"/>
                </a:solidFill>
              </a:rPr>
              <a:t>3</a:t>
            </a:r>
          </a:p>
        </p:txBody>
      </p:sp>
    </p:spTree>
    <p:extLst>
      <p:ext uri="{BB962C8B-B14F-4D97-AF65-F5344CB8AC3E}">
        <p14:creationId xmlns:p14="http://schemas.microsoft.com/office/powerpoint/2010/main" val="33864090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1052062"/>
            <a:ext cx="8731045" cy="584775"/>
          </a:xfrm>
          <a:prstGeom prst="rect">
            <a:avLst/>
          </a:prstGeom>
          <a:noFill/>
        </p:spPr>
        <p:txBody>
          <a:bodyPr wrap="square" rtlCol="0">
            <a:spAutoFit/>
          </a:bodyPr>
          <a:lstStyle/>
          <a:p>
            <a:pPr algn="ctr"/>
            <a:r>
              <a:rPr lang="fr-FR" sz="3200" b="1" dirty="0">
                <a:solidFill>
                  <a:srgbClr val="FF0000"/>
                </a:solidFill>
              </a:rPr>
              <a:t>Fente de tension en échelon</a:t>
            </a:r>
          </a:p>
        </p:txBody>
      </p:sp>
      <p:pic>
        <p:nvPicPr>
          <p:cNvPr id="13" name="Image 12" descr="Une image contenant texte, carte&#10;&#10;Description générée automatiquement">
            <a:extLst>
              <a:ext uri="{FF2B5EF4-FFF2-40B4-BE49-F238E27FC236}">
                <a16:creationId xmlns:a16="http://schemas.microsoft.com/office/drawing/2014/main" id="{C33A3EB9-E317-4F5D-9B8F-AE55B5250D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6222" y="1636837"/>
            <a:ext cx="6799681" cy="4495978"/>
          </a:xfrm>
          <a:prstGeom prst="rect">
            <a:avLst/>
          </a:prstGeom>
        </p:spPr>
      </p:pic>
      <p:sp>
        <p:nvSpPr>
          <p:cNvPr id="2" name="ZoneTexte 1">
            <a:extLst>
              <a:ext uri="{FF2B5EF4-FFF2-40B4-BE49-F238E27FC236}">
                <a16:creationId xmlns:a16="http://schemas.microsoft.com/office/drawing/2014/main" id="{AA2079F1-FE58-4638-BCAE-DF63EA157127}"/>
              </a:ext>
            </a:extLst>
          </p:cNvPr>
          <p:cNvSpPr txBox="1"/>
          <p:nvPr/>
        </p:nvSpPr>
        <p:spPr>
          <a:xfrm>
            <a:off x="7404970" y="977189"/>
            <a:ext cx="1766253" cy="646331"/>
          </a:xfrm>
          <a:prstGeom prst="rect">
            <a:avLst/>
          </a:prstGeom>
          <a:noFill/>
        </p:spPr>
        <p:txBody>
          <a:bodyPr wrap="none" rtlCol="0">
            <a:spAutoFit/>
          </a:bodyPr>
          <a:lstStyle/>
          <a:p>
            <a:r>
              <a:rPr lang="fr-FR" b="1" dirty="0">
                <a:solidFill>
                  <a:srgbClr val="FF0000"/>
                </a:solidFill>
              </a:rPr>
              <a:t>Développement </a:t>
            </a:r>
          </a:p>
          <a:p>
            <a:r>
              <a:rPr lang="fr-FR" b="1" dirty="0">
                <a:solidFill>
                  <a:srgbClr val="FF0000"/>
                </a:solidFill>
              </a:rPr>
              <a:t>d’une faille</a:t>
            </a:r>
          </a:p>
        </p:txBody>
      </p:sp>
      <p:cxnSp>
        <p:nvCxnSpPr>
          <p:cNvPr id="5" name="Connecteur droit avec flèche 4">
            <a:extLst>
              <a:ext uri="{FF2B5EF4-FFF2-40B4-BE49-F238E27FC236}">
                <a16:creationId xmlns:a16="http://schemas.microsoft.com/office/drawing/2014/main" id="{5DFD36F7-6E69-430F-9CC7-B6D8E511B10D}"/>
              </a:ext>
            </a:extLst>
          </p:cNvPr>
          <p:cNvCxnSpPr>
            <a:cxnSpLocks/>
            <a:stCxn id="2" idx="2"/>
          </p:cNvCxnSpPr>
          <p:nvPr/>
        </p:nvCxnSpPr>
        <p:spPr>
          <a:xfrm flipH="1">
            <a:off x="8089490" y="1623520"/>
            <a:ext cx="198607" cy="6846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Fente-echelon">
            <a:hlinkClick r:id="" action="ppaction://media"/>
            <a:extLst>
              <a:ext uri="{FF2B5EF4-FFF2-40B4-BE49-F238E27FC236}">
                <a16:creationId xmlns:a16="http://schemas.microsoft.com/office/drawing/2014/main" id="{BB3E5AAB-6810-4CD9-ADAF-8FEF450E498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44677" t="72346" r="37985" b="13727"/>
          <a:stretch/>
        </p:blipFill>
        <p:spPr>
          <a:xfrm rot="16200000">
            <a:off x="-841522" y="2613091"/>
            <a:ext cx="3561736" cy="1609231"/>
          </a:xfrm>
          <a:prstGeom prst="rect">
            <a:avLst/>
          </a:prstGeom>
        </p:spPr>
      </p:pic>
      <p:sp>
        <p:nvSpPr>
          <p:cNvPr id="4" name="ZoneTexte 3">
            <a:extLst>
              <a:ext uri="{FF2B5EF4-FFF2-40B4-BE49-F238E27FC236}">
                <a16:creationId xmlns:a16="http://schemas.microsoft.com/office/drawing/2014/main" id="{409F53A9-7565-4FB8-B29A-66050E2EBAD3}"/>
              </a:ext>
            </a:extLst>
          </p:cNvPr>
          <p:cNvSpPr txBox="1"/>
          <p:nvPr/>
        </p:nvSpPr>
        <p:spPr>
          <a:xfrm>
            <a:off x="-73470" y="5538019"/>
            <a:ext cx="2491259" cy="338554"/>
          </a:xfrm>
          <a:prstGeom prst="rect">
            <a:avLst/>
          </a:prstGeom>
          <a:noFill/>
        </p:spPr>
        <p:txBody>
          <a:bodyPr wrap="none" rtlCol="0">
            <a:spAutoFit/>
          </a:bodyPr>
          <a:lstStyle/>
          <a:p>
            <a:r>
              <a:rPr lang="fr-FR" sz="1600" dirty="0"/>
              <a:t>(animation: </a:t>
            </a:r>
            <a:r>
              <a:rPr lang="fr-FR" sz="1600" dirty="0" err="1"/>
              <a:t>Haaken</a:t>
            </a:r>
            <a:r>
              <a:rPr lang="fr-FR" sz="1600" dirty="0"/>
              <a:t> </a:t>
            </a:r>
            <a:r>
              <a:rPr lang="fr-FR" sz="1600" dirty="0" err="1"/>
              <a:t>Fossen</a:t>
            </a:r>
            <a:r>
              <a:rPr lang="fr-FR" sz="1600" dirty="0"/>
              <a:t>)</a:t>
            </a:r>
          </a:p>
        </p:txBody>
      </p:sp>
      <p:sp>
        <p:nvSpPr>
          <p:cNvPr id="9" name="ZoneTexte 8">
            <a:extLst>
              <a:ext uri="{FF2B5EF4-FFF2-40B4-BE49-F238E27FC236}">
                <a16:creationId xmlns:a16="http://schemas.microsoft.com/office/drawing/2014/main" id="{422257C5-49F0-4C35-B42E-398667A2CF1B}"/>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Tree>
    <p:extLst>
      <p:ext uri="{BB962C8B-B14F-4D97-AF65-F5344CB8AC3E}">
        <p14:creationId xmlns:p14="http://schemas.microsoft.com/office/powerpoint/2010/main" val="2782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9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Une image contenant texte, carte&#10;&#10;Description générée automatiquement">
            <a:extLst>
              <a:ext uri="{FF2B5EF4-FFF2-40B4-BE49-F238E27FC236}">
                <a16:creationId xmlns:a16="http://schemas.microsoft.com/office/drawing/2014/main" id="{C33A3EB9-E317-4F5D-9B8F-AE55B5250D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725" y="934467"/>
            <a:ext cx="3017119" cy="1994932"/>
          </a:xfrm>
          <a:prstGeom prst="rect">
            <a:avLst/>
          </a:prstGeom>
        </p:spPr>
      </p:pic>
      <p:sp>
        <p:nvSpPr>
          <p:cNvPr id="3" name="ZoneTexte 2">
            <a:extLst>
              <a:ext uri="{FF2B5EF4-FFF2-40B4-BE49-F238E27FC236}">
                <a16:creationId xmlns:a16="http://schemas.microsoft.com/office/drawing/2014/main" id="{25DA078C-A166-4B67-B122-7982057F6555}"/>
              </a:ext>
            </a:extLst>
          </p:cNvPr>
          <p:cNvSpPr txBox="1"/>
          <p:nvPr/>
        </p:nvSpPr>
        <p:spPr>
          <a:xfrm>
            <a:off x="0" y="3056603"/>
            <a:ext cx="1808508" cy="246221"/>
          </a:xfrm>
          <a:prstGeom prst="rect">
            <a:avLst/>
          </a:prstGeom>
          <a:noFill/>
        </p:spPr>
        <p:txBody>
          <a:bodyPr wrap="none" rtlCol="0">
            <a:spAutoFit/>
          </a:bodyPr>
          <a:lstStyle/>
          <a:p>
            <a:r>
              <a:rPr lang="fr-FR" sz="1000" dirty="0">
                <a:solidFill>
                  <a:schemeClr val="bg1"/>
                </a:solidFill>
              </a:rPr>
              <a:t>http://christian.nicollet.free.fr/</a:t>
            </a:r>
          </a:p>
        </p:txBody>
      </p:sp>
      <p:sp>
        <p:nvSpPr>
          <p:cNvPr id="10" name="ZoneTexte 9">
            <a:extLst>
              <a:ext uri="{FF2B5EF4-FFF2-40B4-BE49-F238E27FC236}">
                <a16:creationId xmlns:a16="http://schemas.microsoft.com/office/drawing/2014/main" id="{084FB724-8A09-4B6B-B44F-B8E23692B5CB}"/>
              </a:ext>
            </a:extLst>
          </p:cNvPr>
          <p:cNvSpPr txBox="1"/>
          <p:nvPr/>
        </p:nvSpPr>
        <p:spPr>
          <a:xfrm>
            <a:off x="5316794" y="1076632"/>
            <a:ext cx="1808508" cy="246221"/>
          </a:xfrm>
          <a:prstGeom prst="rect">
            <a:avLst/>
          </a:prstGeom>
          <a:noFill/>
        </p:spPr>
        <p:txBody>
          <a:bodyPr wrap="none" rtlCol="0">
            <a:spAutoFit/>
          </a:bodyPr>
          <a:lstStyle/>
          <a:p>
            <a:r>
              <a:rPr lang="fr-FR" sz="1000" dirty="0">
                <a:solidFill>
                  <a:schemeClr val="bg1"/>
                </a:solidFill>
              </a:rPr>
              <a:t>http://christian.nicollet.free.fr/</a:t>
            </a:r>
          </a:p>
        </p:txBody>
      </p:sp>
      <p:pic>
        <p:nvPicPr>
          <p:cNvPr id="12" name="Picture 3">
            <a:extLst>
              <a:ext uri="{FF2B5EF4-FFF2-40B4-BE49-F238E27FC236}">
                <a16:creationId xmlns:a16="http://schemas.microsoft.com/office/drawing/2014/main" id="{AED1C505-5C4F-475D-90E6-68C56C2F97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533" r="5195"/>
          <a:stretch/>
        </p:blipFill>
        <p:spPr bwMode="auto">
          <a:xfrm rot="5400000" flipV="1">
            <a:off x="4067975" y="2249128"/>
            <a:ext cx="5642656" cy="32833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ZoneTexte 13">
            <a:extLst>
              <a:ext uri="{FF2B5EF4-FFF2-40B4-BE49-F238E27FC236}">
                <a16:creationId xmlns:a16="http://schemas.microsoft.com/office/drawing/2014/main" id="{995A1FC5-CB36-436E-AC95-1D2F9D580761}"/>
              </a:ext>
            </a:extLst>
          </p:cNvPr>
          <p:cNvSpPr txBox="1"/>
          <p:nvPr/>
        </p:nvSpPr>
        <p:spPr>
          <a:xfrm>
            <a:off x="5247629" y="1145346"/>
            <a:ext cx="3037948" cy="646331"/>
          </a:xfrm>
          <a:prstGeom prst="rect">
            <a:avLst/>
          </a:prstGeom>
          <a:noFill/>
        </p:spPr>
        <p:txBody>
          <a:bodyPr wrap="none" rtlCol="0">
            <a:spAutoFit/>
          </a:bodyPr>
          <a:lstStyle/>
          <a:p>
            <a:r>
              <a:rPr lang="fr-FR" dirty="0">
                <a:solidFill>
                  <a:schemeClr val="bg1"/>
                </a:solidFill>
              </a:rPr>
              <a:t>Photo: J </a:t>
            </a:r>
            <a:r>
              <a:rPr lang="fr-FR" dirty="0" err="1">
                <a:solidFill>
                  <a:schemeClr val="bg1"/>
                </a:solidFill>
              </a:rPr>
              <a:t>Tuduri</a:t>
            </a:r>
            <a:r>
              <a:rPr lang="fr-FR" dirty="0">
                <a:solidFill>
                  <a:schemeClr val="bg1"/>
                </a:solidFill>
              </a:rPr>
              <a:t>, BRGM </a:t>
            </a:r>
          </a:p>
          <a:p>
            <a:r>
              <a:rPr lang="fr-FR" dirty="0">
                <a:solidFill>
                  <a:schemeClr val="bg1"/>
                </a:solidFill>
              </a:rPr>
              <a:t>(Vallée des Merveilles, France)</a:t>
            </a:r>
          </a:p>
        </p:txBody>
      </p:sp>
      <p:pic>
        <p:nvPicPr>
          <p:cNvPr id="9" name="Fente-echelon">
            <a:hlinkClick r:id="" action="ppaction://media"/>
            <a:extLst>
              <a:ext uri="{FF2B5EF4-FFF2-40B4-BE49-F238E27FC236}">
                <a16:creationId xmlns:a16="http://schemas.microsoft.com/office/drawing/2014/main" id="{2EF239B8-15E6-4C3A-AF19-762B21E3033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44677" t="72346" r="37985" b="13727"/>
          <a:stretch/>
        </p:blipFill>
        <p:spPr>
          <a:xfrm rot="16200000">
            <a:off x="559574" y="4032857"/>
            <a:ext cx="3561736" cy="1609231"/>
          </a:xfrm>
          <a:prstGeom prst="rect">
            <a:avLst/>
          </a:prstGeom>
        </p:spPr>
      </p:pic>
      <p:sp>
        <p:nvSpPr>
          <p:cNvPr id="15" name="ZoneTexte 14">
            <a:extLst>
              <a:ext uri="{FF2B5EF4-FFF2-40B4-BE49-F238E27FC236}">
                <a16:creationId xmlns:a16="http://schemas.microsoft.com/office/drawing/2014/main" id="{7ABF7BB3-A0AA-4ED5-9F05-FB962B29B865}"/>
              </a:ext>
            </a:extLst>
          </p:cNvPr>
          <p:cNvSpPr txBox="1"/>
          <p:nvPr/>
        </p:nvSpPr>
        <p:spPr>
          <a:xfrm>
            <a:off x="98211" y="3262789"/>
            <a:ext cx="1484894" cy="584775"/>
          </a:xfrm>
          <a:prstGeom prst="rect">
            <a:avLst/>
          </a:prstGeom>
          <a:noFill/>
        </p:spPr>
        <p:txBody>
          <a:bodyPr wrap="none" rtlCol="0">
            <a:spAutoFit/>
          </a:bodyPr>
          <a:lstStyle/>
          <a:p>
            <a:r>
              <a:rPr lang="fr-FR" sz="1600" dirty="0"/>
              <a:t>(animation: </a:t>
            </a:r>
          </a:p>
          <a:p>
            <a:r>
              <a:rPr lang="fr-FR" sz="1600" dirty="0" err="1"/>
              <a:t>Haaken</a:t>
            </a:r>
            <a:r>
              <a:rPr lang="fr-FR" sz="1600" dirty="0"/>
              <a:t> </a:t>
            </a:r>
            <a:r>
              <a:rPr lang="fr-FR" sz="1600" dirty="0" err="1"/>
              <a:t>Fossen</a:t>
            </a:r>
            <a:r>
              <a:rPr lang="fr-FR" sz="1600" dirty="0"/>
              <a:t>)</a:t>
            </a:r>
          </a:p>
        </p:txBody>
      </p:sp>
      <p:sp>
        <p:nvSpPr>
          <p:cNvPr id="16" name="ZoneTexte 15">
            <a:extLst>
              <a:ext uri="{FF2B5EF4-FFF2-40B4-BE49-F238E27FC236}">
                <a16:creationId xmlns:a16="http://schemas.microsoft.com/office/drawing/2014/main" id="{2ECC5F86-5E9D-4727-A64A-EABF755FF091}"/>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Tree>
    <p:extLst>
      <p:ext uri="{BB962C8B-B14F-4D97-AF65-F5344CB8AC3E}">
        <p14:creationId xmlns:p14="http://schemas.microsoft.com/office/powerpoint/2010/main" val="380328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9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Une image contenant texte, carte&#10;&#10;Description générée automatiquement">
            <a:extLst>
              <a:ext uri="{FF2B5EF4-FFF2-40B4-BE49-F238E27FC236}">
                <a16:creationId xmlns:a16="http://schemas.microsoft.com/office/drawing/2014/main" id="{C33A3EB9-E317-4F5D-9B8F-AE55B5250DBF}"/>
              </a:ext>
            </a:extLst>
          </p:cNvPr>
          <p:cNvPicPr>
            <a:picLocks noChangeAspect="1"/>
          </p:cNvPicPr>
          <p:nvPr/>
        </p:nvPicPr>
        <p:blipFill rotWithShape="1">
          <a:blip r:embed="rId2">
            <a:extLst>
              <a:ext uri="{28A0092B-C50C-407E-A947-70E740481C1C}">
                <a14:useLocalDpi xmlns:a14="http://schemas.microsoft.com/office/drawing/2010/main" val="0"/>
              </a:ext>
            </a:extLst>
          </a:blip>
          <a:srcRect l="75728"/>
          <a:stretch/>
        </p:blipFill>
        <p:spPr>
          <a:xfrm rot="5400000" flipV="1">
            <a:off x="1716547" y="-421423"/>
            <a:ext cx="1558208" cy="4793549"/>
          </a:xfrm>
          <a:prstGeom prst="rect">
            <a:avLst/>
          </a:prstGeom>
        </p:spPr>
      </p:pic>
      <p:cxnSp>
        <p:nvCxnSpPr>
          <p:cNvPr id="5" name="Connecteur droit avec flèche 4">
            <a:extLst>
              <a:ext uri="{FF2B5EF4-FFF2-40B4-BE49-F238E27FC236}">
                <a16:creationId xmlns:a16="http://schemas.microsoft.com/office/drawing/2014/main" id="{5DFD36F7-6E69-430F-9CC7-B6D8E511B10D}"/>
              </a:ext>
            </a:extLst>
          </p:cNvPr>
          <p:cNvCxnSpPr>
            <a:cxnSpLocks/>
          </p:cNvCxnSpPr>
          <p:nvPr/>
        </p:nvCxnSpPr>
        <p:spPr>
          <a:xfrm flipH="1">
            <a:off x="7691284" y="1623520"/>
            <a:ext cx="596813" cy="8615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194" name="Picture 2">
            <a:extLst>
              <a:ext uri="{FF2B5EF4-FFF2-40B4-BE49-F238E27FC236}">
                <a16:creationId xmlns:a16="http://schemas.microsoft.com/office/drawing/2014/main" id="{7DFD8F2E-F6FF-413B-996E-A41FE07C3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8" y="3056603"/>
            <a:ext cx="5068529" cy="380139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952CF641-F51B-48CD-A452-0714A19CBE7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795" r="9624"/>
          <a:stretch/>
        </p:blipFill>
        <p:spPr bwMode="auto">
          <a:xfrm>
            <a:off x="5316794" y="1076632"/>
            <a:ext cx="3601663"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25DA078C-A166-4B67-B122-7982057F6555}"/>
              </a:ext>
            </a:extLst>
          </p:cNvPr>
          <p:cNvSpPr txBox="1"/>
          <p:nvPr/>
        </p:nvSpPr>
        <p:spPr>
          <a:xfrm>
            <a:off x="0" y="3056603"/>
            <a:ext cx="1808508" cy="246221"/>
          </a:xfrm>
          <a:prstGeom prst="rect">
            <a:avLst/>
          </a:prstGeom>
          <a:noFill/>
        </p:spPr>
        <p:txBody>
          <a:bodyPr wrap="none" rtlCol="0">
            <a:spAutoFit/>
          </a:bodyPr>
          <a:lstStyle/>
          <a:p>
            <a:r>
              <a:rPr lang="fr-FR" sz="1000" dirty="0">
                <a:solidFill>
                  <a:schemeClr val="bg1"/>
                </a:solidFill>
              </a:rPr>
              <a:t>http://christian.nicollet.free.fr/</a:t>
            </a:r>
          </a:p>
        </p:txBody>
      </p:sp>
      <p:sp>
        <p:nvSpPr>
          <p:cNvPr id="10" name="ZoneTexte 9">
            <a:extLst>
              <a:ext uri="{FF2B5EF4-FFF2-40B4-BE49-F238E27FC236}">
                <a16:creationId xmlns:a16="http://schemas.microsoft.com/office/drawing/2014/main" id="{084FB724-8A09-4B6B-B44F-B8E23692B5CB}"/>
              </a:ext>
            </a:extLst>
          </p:cNvPr>
          <p:cNvSpPr txBox="1"/>
          <p:nvPr/>
        </p:nvSpPr>
        <p:spPr>
          <a:xfrm>
            <a:off x="5316794" y="1076632"/>
            <a:ext cx="1808508" cy="246221"/>
          </a:xfrm>
          <a:prstGeom prst="rect">
            <a:avLst/>
          </a:prstGeom>
          <a:noFill/>
        </p:spPr>
        <p:txBody>
          <a:bodyPr wrap="none" rtlCol="0">
            <a:spAutoFit/>
          </a:bodyPr>
          <a:lstStyle/>
          <a:p>
            <a:r>
              <a:rPr lang="fr-FR" sz="1000" dirty="0">
                <a:solidFill>
                  <a:schemeClr val="bg1"/>
                </a:solidFill>
              </a:rPr>
              <a:t>http://christian.nicollet.free.fr/</a:t>
            </a:r>
          </a:p>
        </p:txBody>
      </p:sp>
      <p:sp>
        <p:nvSpPr>
          <p:cNvPr id="9" name="ZoneTexte 8">
            <a:extLst>
              <a:ext uri="{FF2B5EF4-FFF2-40B4-BE49-F238E27FC236}">
                <a16:creationId xmlns:a16="http://schemas.microsoft.com/office/drawing/2014/main" id="{4C8BECD4-D32F-4CB2-A5BF-183E1F3EED64}"/>
              </a:ext>
            </a:extLst>
          </p:cNvPr>
          <p:cNvSpPr txBox="1"/>
          <p:nvPr/>
        </p:nvSpPr>
        <p:spPr>
          <a:xfrm>
            <a:off x="330011" y="330537"/>
            <a:ext cx="462177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VI-Les</a:t>
            </a:r>
            <a:r>
              <a:rPr lang="fr-FR" sz="3600" b="1" dirty="0">
                <a:latin typeface="Arial" panose="020B0604020202020204" pitchFamily="34" charset="0"/>
                <a:cs typeface="Arial" panose="020B0604020202020204" pitchFamily="34" charset="0"/>
              </a:rPr>
              <a:t> veines/fentes</a:t>
            </a:r>
          </a:p>
        </p:txBody>
      </p:sp>
    </p:spTree>
    <p:extLst>
      <p:ext uri="{BB962C8B-B14F-4D97-AF65-F5344CB8AC3E}">
        <p14:creationId xmlns:p14="http://schemas.microsoft.com/office/powerpoint/2010/main" val="95473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8263994" cy="4278094"/>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IV: fractures, diaclases, fentes</a:t>
            </a:r>
          </a:p>
          <a:p>
            <a:r>
              <a:rPr lang="fr-FR" sz="3600" b="1" dirty="0">
                <a:latin typeface="Arial" panose="020B0604020202020204" pitchFamily="34" charset="0"/>
                <a:cs typeface="Arial" panose="020B0604020202020204" pitchFamily="34" charset="0"/>
              </a:rPr>
              <a:t> et failles</a:t>
            </a:r>
            <a:endParaRPr lang="fr-FR" sz="2000" b="1" dirty="0">
              <a:latin typeface="Arial" panose="020B0604020202020204" pitchFamily="34" charset="0"/>
              <a:cs typeface="Arial" panose="020B0604020202020204" pitchFamily="34" charset="0"/>
            </a:endParaRPr>
          </a:p>
          <a:p>
            <a:r>
              <a:rPr lang="fr-FR" sz="2000" b="1" dirty="0">
                <a:latin typeface="Arial" panose="020B0604020202020204" pitchFamily="34" charset="0"/>
                <a:cs typeface="Arial" panose="020B0604020202020204" pitchFamily="34" charset="0"/>
              </a:rPr>
              <a:t>	</a:t>
            </a:r>
          </a:p>
          <a:p>
            <a:endParaRPr lang="fr-FR" sz="2000" b="1" dirty="0">
              <a:latin typeface="Arial" panose="020B0604020202020204" pitchFamily="34" charset="0"/>
              <a:cs typeface="Arial" panose="020B0604020202020204" pitchFamily="34" charset="0"/>
            </a:endParaRPr>
          </a:p>
          <a:p>
            <a:r>
              <a:rPr lang="fr-FR" sz="2000" b="1" dirty="0">
                <a:latin typeface="Arial" panose="020B0604020202020204" pitchFamily="34" charset="0"/>
                <a:cs typeface="Arial" panose="020B0604020202020204" pitchFamily="34" charset="0"/>
              </a:rPr>
              <a:t>	</a:t>
            </a:r>
            <a:r>
              <a:rPr lang="fr-FR" sz="2000" b="1" dirty="0" err="1">
                <a:latin typeface="Arial" panose="020B0604020202020204" pitchFamily="34" charset="0"/>
                <a:cs typeface="Arial" panose="020B0604020202020204" pitchFamily="34" charset="0"/>
              </a:rPr>
              <a:t>IVa</a:t>
            </a:r>
            <a:r>
              <a:rPr lang="fr-FR" sz="2000" b="1" dirty="0">
                <a:latin typeface="Arial" panose="020B0604020202020204" pitchFamily="34" charset="0"/>
                <a:cs typeface="Arial" panose="020B0604020202020204" pitchFamily="34" charset="0"/>
              </a:rPr>
              <a:t>- La notion de fracture</a:t>
            </a:r>
          </a:p>
          <a:p>
            <a:endParaRPr lang="fr-FR" sz="2000" b="1" dirty="0">
              <a:latin typeface="Arial" panose="020B0604020202020204" pitchFamily="34" charset="0"/>
              <a:cs typeface="Arial" panose="020B0604020202020204" pitchFamily="34" charset="0"/>
            </a:endParaRPr>
          </a:p>
          <a:p>
            <a:endParaRPr lang="fr-FR" sz="2000" b="1" dirty="0">
              <a:latin typeface="Arial" panose="020B0604020202020204" pitchFamily="34" charset="0"/>
              <a:cs typeface="Arial" panose="020B0604020202020204" pitchFamily="34" charset="0"/>
            </a:endParaRPr>
          </a:p>
          <a:p>
            <a:r>
              <a:rPr lang="fr-FR" sz="2000" b="1" dirty="0">
                <a:latin typeface="Arial" panose="020B0604020202020204" pitchFamily="34" charset="0"/>
                <a:cs typeface="Arial" panose="020B0604020202020204" pitchFamily="34" charset="0"/>
              </a:rPr>
              <a:t>	</a:t>
            </a:r>
            <a:r>
              <a:rPr lang="fr-FR" sz="2000" b="1" dirty="0" err="1">
                <a:latin typeface="Arial" panose="020B0604020202020204" pitchFamily="34" charset="0"/>
                <a:cs typeface="Arial" panose="020B0604020202020204" pitchFamily="34" charset="0"/>
              </a:rPr>
              <a:t>IVb</a:t>
            </a:r>
            <a:r>
              <a:rPr lang="fr-FR" sz="2000" b="1" dirty="0">
                <a:latin typeface="Arial" panose="020B0604020202020204" pitchFamily="34" charset="0"/>
                <a:cs typeface="Arial" panose="020B0604020202020204" pitchFamily="34" charset="0"/>
              </a:rPr>
              <a:t>-Diaclases et fentes</a:t>
            </a:r>
          </a:p>
          <a:p>
            <a:endParaRPr lang="fr-FR" sz="2000" b="1" dirty="0">
              <a:latin typeface="Arial" panose="020B0604020202020204" pitchFamily="34" charset="0"/>
              <a:cs typeface="Arial" panose="020B0604020202020204" pitchFamily="34" charset="0"/>
            </a:endParaRPr>
          </a:p>
          <a:p>
            <a:endParaRPr lang="fr-FR" sz="2000" b="1" dirty="0">
              <a:latin typeface="Arial" panose="020B0604020202020204" pitchFamily="34" charset="0"/>
              <a:cs typeface="Arial" panose="020B0604020202020204" pitchFamily="34" charset="0"/>
            </a:endParaRPr>
          </a:p>
          <a:p>
            <a:r>
              <a:rPr lang="fr-FR" sz="2000" b="1" dirty="0">
                <a:latin typeface="Arial" panose="020B0604020202020204" pitchFamily="34" charset="0"/>
                <a:cs typeface="Arial" panose="020B0604020202020204" pitchFamily="34" charset="0"/>
              </a:rPr>
              <a:t>	</a:t>
            </a:r>
            <a:r>
              <a:rPr lang="fr-FR" sz="2000" b="1" dirty="0" err="1">
                <a:latin typeface="Arial" panose="020B0604020202020204" pitchFamily="34" charset="0"/>
                <a:cs typeface="Arial" panose="020B0604020202020204" pitchFamily="34" charset="0"/>
              </a:rPr>
              <a:t>IVc</a:t>
            </a:r>
            <a:r>
              <a:rPr lang="fr-FR" sz="2000" b="1" dirty="0">
                <a:latin typeface="Arial" panose="020B0604020202020204" pitchFamily="34" charset="0"/>
                <a:cs typeface="Arial" panose="020B0604020202020204" pitchFamily="34" charset="0"/>
              </a:rPr>
              <a:t>-Les failles, les bases</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40637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238153" cy="618630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p>
          <a:p>
            <a:r>
              <a:rPr lang="fr-FR" sz="2000" b="1" dirty="0">
                <a:latin typeface="Arial" panose="020B0604020202020204" pitchFamily="34" charset="0"/>
                <a:cs typeface="Arial" panose="020B0604020202020204" pitchFamily="34" charset="0"/>
              </a:rPr>
              <a:t>	</a:t>
            </a:r>
          </a:p>
          <a:p>
            <a:r>
              <a:rPr lang="fr-FR" sz="2000" b="1" dirty="0">
                <a:latin typeface="Arial" panose="020B0604020202020204" pitchFamily="34" charset="0"/>
                <a:cs typeface="Arial" panose="020B0604020202020204" pitchFamily="34" charset="0"/>
              </a:rPr>
              <a:t>	</a:t>
            </a:r>
            <a:r>
              <a:rPr lang="fr-FR" sz="2000" b="1" dirty="0">
                <a:solidFill>
                  <a:schemeClr val="bg1">
                    <a:lumMod val="95000"/>
                  </a:schemeClr>
                </a:solidFill>
                <a:latin typeface="Arial" panose="020B0604020202020204" pitchFamily="34" charset="0"/>
                <a:cs typeface="Arial" panose="020B0604020202020204" pitchFamily="34" charset="0"/>
              </a:rPr>
              <a:t>I- Rappels et définition</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II-Anatomie d’une diaclase</a:t>
            </a:r>
          </a:p>
          <a:p>
            <a:endParaRPr lang="fr-FR" sz="2000" b="1" dirty="0">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III-Les grands types de diaclases/joints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IV- Origine et formation des diaclases</a:t>
            </a:r>
          </a:p>
          <a:p>
            <a:endParaRPr lang="fr-FR" sz="2000" b="1" dirty="0">
              <a:latin typeface="Arial" panose="020B0604020202020204" pitchFamily="34" charset="0"/>
              <a:cs typeface="Arial" panose="020B0604020202020204" pitchFamily="34" charset="0"/>
            </a:endParaRPr>
          </a:p>
          <a:p>
            <a:r>
              <a:rPr lang="fr-FR" sz="2000" dirty="0">
                <a:solidFill>
                  <a:schemeClr val="bg1">
                    <a:lumMod val="95000"/>
                  </a:schemeClr>
                </a:solidFill>
                <a:latin typeface="Arial" panose="020B0604020202020204" pitchFamily="34" charset="0"/>
                <a:cs typeface="Arial" panose="020B0604020202020204" pitchFamily="34" charset="0"/>
              </a:rPr>
              <a:t>	V- Distribution</a:t>
            </a:r>
          </a:p>
          <a:p>
            <a:r>
              <a:rPr lang="fr-FR" sz="2000" b="1"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b="1" dirty="0">
                <a:solidFill>
                  <a:schemeClr val="bg1">
                    <a:lumMod val="95000"/>
                  </a:schemeClr>
                </a:solidFill>
                <a:latin typeface="Arial" panose="020B0604020202020204" pitchFamily="34" charset="0"/>
                <a:cs typeface="Arial" panose="020B0604020202020204" pitchFamily="34" charset="0"/>
              </a:rPr>
              <a:t>VI- Fentes, veines</a:t>
            </a:r>
          </a:p>
          <a:p>
            <a:r>
              <a:rPr lang="fr-FR" sz="2000" dirty="0">
                <a:latin typeface="Arial" panose="020B0604020202020204" pitchFamily="34" charset="0"/>
                <a:cs typeface="Arial" panose="020B0604020202020204" pitchFamily="34" charset="0"/>
              </a:rPr>
              <a:t>	</a:t>
            </a:r>
          </a:p>
          <a:p>
            <a:r>
              <a:rPr lang="fr-FR" sz="2000" dirty="0">
                <a:solidFill>
                  <a:schemeClr val="bg1">
                    <a:lumMod val="95000"/>
                  </a:schemeClr>
                </a:solidFill>
                <a:latin typeface="Arial" panose="020B0604020202020204" pitchFamily="34" charset="0"/>
                <a:cs typeface="Arial" panose="020B0604020202020204" pitchFamily="34" charset="0"/>
              </a:rPr>
              <a:t>	</a:t>
            </a:r>
            <a:r>
              <a:rPr lang="fr-FR" sz="2000" b="1" dirty="0">
                <a:solidFill>
                  <a:schemeClr val="bg1">
                    <a:lumMod val="95000"/>
                  </a:schemeClr>
                </a:solidFill>
                <a:latin typeface="Arial" panose="020B0604020202020204" pitchFamily="34" charset="0"/>
                <a:cs typeface="Arial" panose="020B0604020202020204" pitchFamily="34" charset="0"/>
              </a:rPr>
              <a:t>VII- Anatomie d’une veine</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VIII-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IX- Les </a:t>
            </a:r>
            <a:r>
              <a:rPr lang="fr-FR" sz="2000" dirty="0" err="1">
                <a:latin typeface="Arial" panose="020B0604020202020204" pitchFamily="34" charset="0"/>
                <a:cs typeface="Arial" panose="020B0604020202020204" pitchFamily="34" charset="0"/>
              </a:rPr>
              <a:t>stylolithes</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51068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513473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 (et </a:t>
            </a:r>
            <a:r>
              <a:rPr lang="fr-FR" sz="3600" b="1" dirty="0" err="1">
                <a:latin typeface="Arial" panose="020B0604020202020204" pitchFamily="34" charset="0"/>
                <a:cs typeface="Arial" panose="020B0604020202020204" pitchFamily="34" charset="0"/>
              </a:rPr>
              <a:t>sills</a:t>
            </a:r>
            <a:r>
              <a:rPr lang="fr-FR" sz="3600" b="1" dirty="0">
                <a:latin typeface="Arial" panose="020B0604020202020204" pitchFamily="34" charset="0"/>
                <a:cs typeface="Arial" panose="020B0604020202020204" pitchFamily="34" charset="0"/>
              </a:rPr>
              <a:t>)</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976868"/>
            <a:ext cx="8731045" cy="584775"/>
          </a:xfrm>
          <a:prstGeom prst="rect">
            <a:avLst/>
          </a:prstGeom>
          <a:noFill/>
        </p:spPr>
        <p:txBody>
          <a:bodyPr wrap="square" rtlCol="0">
            <a:spAutoFit/>
          </a:bodyPr>
          <a:lstStyle/>
          <a:p>
            <a:pPr algn="ctr"/>
            <a:r>
              <a:rPr lang="fr-FR" sz="3200" b="1" dirty="0">
                <a:solidFill>
                  <a:srgbClr val="FF0000"/>
                </a:solidFill>
              </a:rPr>
              <a:t>Volcaniques</a:t>
            </a:r>
            <a:endParaRPr lang="fr-FR" dirty="0"/>
          </a:p>
        </p:txBody>
      </p:sp>
      <p:pic>
        <p:nvPicPr>
          <p:cNvPr id="3074" name="Picture 2">
            <a:extLst>
              <a:ext uri="{FF2B5EF4-FFF2-40B4-BE49-F238E27FC236}">
                <a16:creationId xmlns:a16="http://schemas.microsoft.com/office/drawing/2014/main" id="{CEC4970A-86E9-493C-AE59-D1BCCAB8B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858" y="1694683"/>
            <a:ext cx="4572323" cy="489285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313F91E-D0F5-4CF3-B518-957D6FA577D5}"/>
              </a:ext>
            </a:extLst>
          </p:cNvPr>
          <p:cNvSpPr txBox="1"/>
          <p:nvPr/>
        </p:nvSpPr>
        <p:spPr>
          <a:xfrm>
            <a:off x="5209869" y="1923195"/>
            <a:ext cx="3362631" cy="2585323"/>
          </a:xfrm>
          <a:prstGeom prst="rect">
            <a:avLst/>
          </a:prstGeom>
          <a:noFill/>
        </p:spPr>
        <p:txBody>
          <a:bodyPr wrap="square" rtlCol="0">
            <a:spAutoFit/>
          </a:bodyPr>
          <a:lstStyle/>
          <a:p>
            <a:r>
              <a:rPr lang="fr-FR" b="1" u="sng" dirty="0"/>
              <a:t>Définition: </a:t>
            </a:r>
            <a:r>
              <a:rPr lang="fr-FR" dirty="0"/>
              <a:t>Un </a:t>
            </a:r>
            <a:r>
              <a:rPr lang="fr-FR" b="1" dirty="0"/>
              <a:t>dyke </a:t>
            </a:r>
            <a:r>
              <a:rPr lang="fr-FR" dirty="0"/>
              <a:t>est un filon de roches le plus souvent magmatique qui s’est injecté  dans une fracture affectant un encaissant. Un dyke recoupe les autres roches qu'il traverse (à la différence d’un </a:t>
            </a:r>
            <a:r>
              <a:rPr lang="fr-FR" dirty="0" err="1"/>
              <a:t>sill</a:t>
            </a:r>
            <a:r>
              <a:rPr lang="fr-FR" dirty="0"/>
              <a:t>) et est souvent </a:t>
            </a:r>
            <a:r>
              <a:rPr lang="fr-FR" dirty="0" err="1"/>
              <a:t>resistant</a:t>
            </a:r>
            <a:r>
              <a:rPr lang="fr-FR" dirty="0"/>
              <a:t> à l’érosion.</a:t>
            </a:r>
          </a:p>
        </p:txBody>
      </p:sp>
      <p:cxnSp>
        <p:nvCxnSpPr>
          <p:cNvPr id="6" name="Connecteur droit avec flèche 5">
            <a:extLst>
              <a:ext uri="{FF2B5EF4-FFF2-40B4-BE49-F238E27FC236}">
                <a16:creationId xmlns:a16="http://schemas.microsoft.com/office/drawing/2014/main" id="{2AE0F335-3059-4E9D-A800-2CF441699FAE}"/>
              </a:ext>
            </a:extLst>
          </p:cNvPr>
          <p:cNvCxnSpPr/>
          <p:nvPr/>
        </p:nvCxnSpPr>
        <p:spPr>
          <a:xfrm flipH="1" flipV="1">
            <a:off x="1651819" y="5287297"/>
            <a:ext cx="2440858" cy="1224116"/>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4F1A3063-2F59-4641-9DA4-6A3B06711DAF}"/>
              </a:ext>
            </a:extLst>
          </p:cNvPr>
          <p:cNvCxnSpPr/>
          <p:nvPr/>
        </p:nvCxnSpPr>
        <p:spPr>
          <a:xfrm flipH="1" flipV="1">
            <a:off x="2234381" y="5102942"/>
            <a:ext cx="1858296" cy="1424521"/>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F18FAA1-0D8B-4D6D-A40A-0A6696424779}"/>
              </a:ext>
            </a:extLst>
          </p:cNvPr>
          <p:cNvSpPr txBox="1"/>
          <p:nvPr/>
        </p:nvSpPr>
        <p:spPr>
          <a:xfrm>
            <a:off x="4276073" y="6126692"/>
            <a:ext cx="1306191" cy="769441"/>
          </a:xfrm>
          <a:prstGeom prst="rect">
            <a:avLst/>
          </a:prstGeom>
          <a:noFill/>
        </p:spPr>
        <p:txBody>
          <a:bodyPr wrap="none" rtlCol="0">
            <a:spAutoFit/>
          </a:bodyPr>
          <a:lstStyle/>
          <a:p>
            <a:r>
              <a:rPr lang="fr-FR" sz="4400" dirty="0">
                <a:solidFill>
                  <a:srgbClr val="FF0000"/>
                </a:solidFill>
              </a:rPr>
              <a:t>Dyke</a:t>
            </a:r>
          </a:p>
        </p:txBody>
      </p:sp>
      <p:cxnSp>
        <p:nvCxnSpPr>
          <p:cNvPr id="11" name="Connecteur droit avec flèche 10">
            <a:extLst>
              <a:ext uri="{FF2B5EF4-FFF2-40B4-BE49-F238E27FC236}">
                <a16:creationId xmlns:a16="http://schemas.microsoft.com/office/drawing/2014/main" id="{7CAA6320-0FA4-4E0E-B7FD-2A15194A55D2}"/>
              </a:ext>
            </a:extLst>
          </p:cNvPr>
          <p:cNvCxnSpPr>
            <a:cxnSpLocks/>
          </p:cNvCxnSpPr>
          <p:nvPr/>
        </p:nvCxnSpPr>
        <p:spPr>
          <a:xfrm flipH="1" flipV="1">
            <a:off x="2474043" y="4508518"/>
            <a:ext cx="2097957" cy="654799"/>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47A21FE3-66B5-4C84-9C38-4DAC228C083D}"/>
              </a:ext>
            </a:extLst>
          </p:cNvPr>
          <p:cNvSpPr txBox="1"/>
          <p:nvPr/>
        </p:nvSpPr>
        <p:spPr>
          <a:xfrm>
            <a:off x="4675239" y="4778596"/>
            <a:ext cx="3842014" cy="1138773"/>
          </a:xfrm>
          <a:prstGeom prst="rect">
            <a:avLst/>
          </a:prstGeom>
          <a:noFill/>
        </p:spPr>
        <p:txBody>
          <a:bodyPr wrap="none" rtlCol="0">
            <a:spAutoFit/>
          </a:bodyPr>
          <a:lstStyle/>
          <a:p>
            <a:r>
              <a:rPr lang="fr-FR" sz="4400" dirty="0" err="1">
                <a:solidFill>
                  <a:srgbClr val="FF0000"/>
                </a:solidFill>
              </a:rPr>
              <a:t>Sills</a:t>
            </a:r>
            <a:endParaRPr lang="fr-FR" sz="4400" dirty="0">
              <a:solidFill>
                <a:srgbClr val="FF0000"/>
              </a:solidFill>
            </a:endParaRPr>
          </a:p>
          <a:p>
            <a:r>
              <a:rPr lang="fr-FR" sz="2400" dirty="0"/>
              <a:t>(//aux strates de l’encaissant)</a:t>
            </a:r>
            <a:endParaRPr lang="fr-FR" sz="4400" dirty="0">
              <a:solidFill>
                <a:srgbClr val="FF0000"/>
              </a:solidFill>
            </a:endParaRPr>
          </a:p>
        </p:txBody>
      </p:sp>
      <p:sp>
        <p:nvSpPr>
          <p:cNvPr id="12" name="ZoneTexte 11">
            <a:extLst>
              <a:ext uri="{FF2B5EF4-FFF2-40B4-BE49-F238E27FC236}">
                <a16:creationId xmlns:a16="http://schemas.microsoft.com/office/drawing/2014/main" id="{05EFF5CD-7493-46A5-A889-0C679DFAD597}"/>
              </a:ext>
            </a:extLst>
          </p:cNvPr>
          <p:cNvSpPr txBox="1"/>
          <p:nvPr/>
        </p:nvSpPr>
        <p:spPr>
          <a:xfrm>
            <a:off x="0" y="6488668"/>
            <a:ext cx="1837170" cy="369332"/>
          </a:xfrm>
          <a:prstGeom prst="rect">
            <a:avLst/>
          </a:prstGeom>
          <a:noFill/>
        </p:spPr>
        <p:txBody>
          <a:bodyPr wrap="none" rtlCol="0">
            <a:spAutoFit/>
          </a:bodyPr>
          <a:lstStyle/>
          <a:p>
            <a:r>
              <a:rPr lang="fr-FR" dirty="0"/>
              <a:t>Source: </a:t>
            </a:r>
            <a:r>
              <a:rPr lang="fr-FR" dirty="0" err="1"/>
              <a:t>wikipedia</a:t>
            </a:r>
            <a:endParaRPr lang="fr-FR" dirty="0"/>
          </a:p>
        </p:txBody>
      </p:sp>
    </p:spTree>
    <p:extLst>
      <p:ext uri="{BB962C8B-B14F-4D97-AF65-F5344CB8AC3E}">
        <p14:creationId xmlns:p14="http://schemas.microsoft.com/office/powerpoint/2010/main" val="13050176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513473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 (et </a:t>
            </a:r>
            <a:r>
              <a:rPr lang="fr-FR" sz="3600" b="1" dirty="0" err="1">
                <a:latin typeface="Arial" panose="020B0604020202020204" pitchFamily="34" charset="0"/>
                <a:cs typeface="Arial" panose="020B0604020202020204" pitchFamily="34" charset="0"/>
              </a:rPr>
              <a:t>sills</a:t>
            </a:r>
            <a:r>
              <a:rPr lang="fr-FR" sz="3600" b="1" dirty="0">
                <a:latin typeface="Arial" panose="020B0604020202020204" pitchFamily="34" charset="0"/>
                <a:cs typeface="Arial" panose="020B0604020202020204" pitchFamily="34" charset="0"/>
              </a:rPr>
              <a:t>)</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976868"/>
            <a:ext cx="8731045" cy="584775"/>
          </a:xfrm>
          <a:prstGeom prst="rect">
            <a:avLst/>
          </a:prstGeom>
          <a:noFill/>
        </p:spPr>
        <p:txBody>
          <a:bodyPr wrap="square" rtlCol="0">
            <a:spAutoFit/>
          </a:bodyPr>
          <a:lstStyle/>
          <a:p>
            <a:pPr algn="ctr"/>
            <a:r>
              <a:rPr lang="fr-FR" sz="3200" b="1" dirty="0">
                <a:solidFill>
                  <a:srgbClr val="FF0000"/>
                </a:solidFill>
              </a:rPr>
              <a:t>Volcaniques</a:t>
            </a:r>
            <a:endParaRPr lang="fr-FR" dirty="0"/>
          </a:p>
        </p:txBody>
      </p:sp>
      <p:pic>
        <p:nvPicPr>
          <p:cNvPr id="1026" name="Picture 2" descr="Reading: Dikes and Sills | Geology">
            <a:extLst>
              <a:ext uri="{FF2B5EF4-FFF2-40B4-BE49-F238E27FC236}">
                <a16:creationId xmlns:a16="http://schemas.microsoft.com/office/drawing/2014/main" id="{7431CC37-56C9-4EB3-B9C7-1A498EE9AF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70" y="1623198"/>
            <a:ext cx="3183433" cy="474054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montagne, extérieur, nature, roche&#10;&#10;Description générée automatiquement">
            <a:extLst>
              <a:ext uri="{FF2B5EF4-FFF2-40B4-BE49-F238E27FC236}">
                <a16:creationId xmlns:a16="http://schemas.microsoft.com/office/drawing/2014/main" id="{C1EAAD20-B1DC-4A03-9669-811C741BDD10}"/>
              </a:ext>
            </a:extLst>
          </p:cNvPr>
          <p:cNvPicPr>
            <a:picLocks noChangeAspect="1"/>
          </p:cNvPicPr>
          <p:nvPr/>
        </p:nvPicPr>
        <p:blipFill rotWithShape="1">
          <a:blip r:embed="rId3">
            <a:extLst>
              <a:ext uri="{28A0092B-C50C-407E-A947-70E740481C1C}">
                <a14:useLocalDpi xmlns:a14="http://schemas.microsoft.com/office/drawing/2010/main" val="0"/>
              </a:ext>
            </a:extLst>
          </a:blip>
          <a:srcRect l="28084"/>
          <a:stretch/>
        </p:blipFill>
        <p:spPr>
          <a:xfrm>
            <a:off x="3453413" y="1634230"/>
            <a:ext cx="2545001" cy="4718482"/>
          </a:xfrm>
          <a:prstGeom prst="rect">
            <a:avLst/>
          </a:prstGeom>
        </p:spPr>
      </p:pic>
      <p:pic>
        <p:nvPicPr>
          <p:cNvPr id="7" name="Image 6" descr="Une image contenant extérieur, saleté, côté, assis&#10;&#10;Description générée automatiquement">
            <a:extLst>
              <a:ext uri="{FF2B5EF4-FFF2-40B4-BE49-F238E27FC236}">
                <a16:creationId xmlns:a16="http://schemas.microsoft.com/office/drawing/2014/main" id="{C6F49D8B-EF4F-44DC-83DD-659F2FE7B460}"/>
              </a:ext>
            </a:extLst>
          </p:cNvPr>
          <p:cNvPicPr>
            <a:picLocks noChangeAspect="1"/>
          </p:cNvPicPr>
          <p:nvPr/>
        </p:nvPicPr>
        <p:blipFill rotWithShape="1">
          <a:blip r:embed="rId4">
            <a:extLst>
              <a:ext uri="{28A0092B-C50C-407E-A947-70E740481C1C}">
                <a14:useLocalDpi xmlns:a14="http://schemas.microsoft.com/office/drawing/2010/main" val="0"/>
              </a:ext>
            </a:extLst>
          </a:blip>
          <a:srcRect l="55168"/>
          <a:stretch/>
        </p:blipFill>
        <p:spPr>
          <a:xfrm>
            <a:off x="6113824" y="1572739"/>
            <a:ext cx="2820514" cy="4718481"/>
          </a:xfrm>
          <a:prstGeom prst="rect">
            <a:avLst/>
          </a:prstGeom>
        </p:spPr>
      </p:pic>
      <p:sp>
        <p:nvSpPr>
          <p:cNvPr id="8" name="ZoneTexte 7">
            <a:extLst>
              <a:ext uri="{FF2B5EF4-FFF2-40B4-BE49-F238E27FC236}">
                <a16:creationId xmlns:a16="http://schemas.microsoft.com/office/drawing/2014/main" id="{6476A7DE-A91E-4F26-BB32-E55B8D9C4FDC}"/>
              </a:ext>
            </a:extLst>
          </p:cNvPr>
          <p:cNvSpPr txBox="1"/>
          <p:nvPr/>
        </p:nvSpPr>
        <p:spPr>
          <a:xfrm>
            <a:off x="63681" y="6374998"/>
            <a:ext cx="1099981" cy="246221"/>
          </a:xfrm>
          <a:prstGeom prst="rect">
            <a:avLst/>
          </a:prstGeom>
          <a:noFill/>
        </p:spPr>
        <p:txBody>
          <a:bodyPr wrap="none" rtlCol="0">
            <a:spAutoFit/>
          </a:bodyPr>
          <a:lstStyle/>
          <a:p>
            <a:r>
              <a:rPr lang="fr-FR" sz="1000" dirty="0"/>
              <a:t>Source: </a:t>
            </a:r>
            <a:r>
              <a:rPr lang="fr-FR" sz="1000" dirty="0" err="1"/>
              <a:t>wikipedia</a:t>
            </a:r>
            <a:endParaRPr lang="fr-FR" sz="1000" dirty="0"/>
          </a:p>
        </p:txBody>
      </p:sp>
      <p:sp>
        <p:nvSpPr>
          <p:cNvPr id="10" name="ZoneTexte 9">
            <a:extLst>
              <a:ext uri="{FF2B5EF4-FFF2-40B4-BE49-F238E27FC236}">
                <a16:creationId xmlns:a16="http://schemas.microsoft.com/office/drawing/2014/main" id="{284AB567-2999-4486-AB1A-0B48F183552D}"/>
              </a:ext>
            </a:extLst>
          </p:cNvPr>
          <p:cNvSpPr txBox="1"/>
          <p:nvPr/>
        </p:nvSpPr>
        <p:spPr>
          <a:xfrm>
            <a:off x="4572000" y="1561643"/>
            <a:ext cx="1374094" cy="246221"/>
          </a:xfrm>
          <a:prstGeom prst="rect">
            <a:avLst/>
          </a:prstGeom>
          <a:noFill/>
        </p:spPr>
        <p:txBody>
          <a:bodyPr wrap="none" rtlCol="0">
            <a:spAutoFit/>
          </a:bodyPr>
          <a:lstStyle/>
          <a:p>
            <a:r>
              <a:rPr lang="fr-FR" sz="1000" dirty="0"/>
              <a:t>Photo perso (Cap Vert)</a:t>
            </a:r>
          </a:p>
        </p:txBody>
      </p:sp>
      <p:sp>
        <p:nvSpPr>
          <p:cNvPr id="11" name="ZoneTexte 10">
            <a:extLst>
              <a:ext uri="{FF2B5EF4-FFF2-40B4-BE49-F238E27FC236}">
                <a16:creationId xmlns:a16="http://schemas.microsoft.com/office/drawing/2014/main" id="{914719B8-470A-4F27-BBC6-1F5E843FF82E}"/>
              </a:ext>
            </a:extLst>
          </p:cNvPr>
          <p:cNvSpPr txBox="1"/>
          <p:nvPr/>
        </p:nvSpPr>
        <p:spPr>
          <a:xfrm>
            <a:off x="7421732" y="5881132"/>
            <a:ext cx="1374094" cy="246221"/>
          </a:xfrm>
          <a:prstGeom prst="rect">
            <a:avLst/>
          </a:prstGeom>
          <a:noFill/>
        </p:spPr>
        <p:txBody>
          <a:bodyPr wrap="none" rtlCol="0">
            <a:spAutoFit/>
          </a:bodyPr>
          <a:lstStyle/>
          <a:p>
            <a:r>
              <a:rPr lang="fr-FR" sz="1000" dirty="0"/>
              <a:t>Photo perso (Cap Vert)</a:t>
            </a:r>
          </a:p>
        </p:txBody>
      </p:sp>
    </p:spTree>
    <p:extLst>
      <p:ext uri="{BB962C8B-B14F-4D97-AF65-F5344CB8AC3E}">
        <p14:creationId xmlns:p14="http://schemas.microsoft.com/office/powerpoint/2010/main" val="2460088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1293227" y="1507779"/>
            <a:ext cx="6932667" cy="369332"/>
          </a:xfrm>
          <a:prstGeom prst="rect">
            <a:avLst/>
          </a:prstGeom>
          <a:noFill/>
        </p:spPr>
        <p:txBody>
          <a:bodyPr wrap="none" rtlCol="0">
            <a:spAutoFit/>
          </a:bodyPr>
          <a:lstStyle/>
          <a:p>
            <a:r>
              <a:rPr lang="fr-FR" u="sng" dirty="0"/>
              <a:t>1</a:t>
            </a:r>
            <a:r>
              <a:rPr lang="fr-FR" u="sng" baseline="30000" dirty="0"/>
              <a:t>er</a:t>
            </a:r>
            <a:r>
              <a:rPr lang="fr-FR" u="sng" dirty="0"/>
              <a:t> mécanisme: </a:t>
            </a:r>
            <a:r>
              <a:rPr lang="fr-FR" dirty="0"/>
              <a:t>remplissage de fractures par sédimentations </a:t>
            </a:r>
            <a:r>
              <a:rPr lang="fr-FR" dirty="0" err="1"/>
              <a:t>sur-jacente</a:t>
            </a:r>
            <a:endParaRPr lang="fr-FR" dirty="0"/>
          </a:p>
        </p:txBody>
      </p:sp>
      <p:pic>
        <p:nvPicPr>
          <p:cNvPr id="6" name="Image 5">
            <a:extLst>
              <a:ext uri="{FF2B5EF4-FFF2-40B4-BE49-F238E27FC236}">
                <a16:creationId xmlns:a16="http://schemas.microsoft.com/office/drawing/2014/main" id="{08808E2E-0CCC-42A0-BC20-095CD623D700}"/>
              </a:ext>
            </a:extLst>
          </p:cNvPr>
          <p:cNvPicPr>
            <a:picLocks noChangeAspect="1"/>
          </p:cNvPicPr>
          <p:nvPr/>
        </p:nvPicPr>
        <p:blipFill>
          <a:blip r:embed="rId2"/>
          <a:stretch>
            <a:fillRect/>
          </a:stretch>
        </p:blipFill>
        <p:spPr>
          <a:xfrm>
            <a:off x="471918" y="2920663"/>
            <a:ext cx="8200164" cy="3606800"/>
          </a:xfrm>
          <a:prstGeom prst="rect">
            <a:avLst/>
          </a:prstGeom>
        </p:spPr>
      </p:pic>
    </p:spTree>
    <p:extLst>
      <p:ext uri="{BB962C8B-B14F-4D97-AF65-F5344CB8AC3E}">
        <p14:creationId xmlns:p14="http://schemas.microsoft.com/office/powerpoint/2010/main" val="1301062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1293227" y="1507779"/>
            <a:ext cx="6932667" cy="369332"/>
          </a:xfrm>
          <a:prstGeom prst="rect">
            <a:avLst/>
          </a:prstGeom>
          <a:noFill/>
        </p:spPr>
        <p:txBody>
          <a:bodyPr wrap="none" rtlCol="0">
            <a:spAutoFit/>
          </a:bodyPr>
          <a:lstStyle/>
          <a:p>
            <a:r>
              <a:rPr lang="fr-FR" u="sng" dirty="0"/>
              <a:t>1</a:t>
            </a:r>
            <a:r>
              <a:rPr lang="fr-FR" u="sng" baseline="30000" dirty="0"/>
              <a:t>er</a:t>
            </a:r>
            <a:r>
              <a:rPr lang="fr-FR" u="sng" dirty="0"/>
              <a:t> mécanisme: </a:t>
            </a:r>
            <a:r>
              <a:rPr lang="fr-FR" dirty="0"/>
              <a:t>remplissage de fractures par sédimentations </a:t>
            </a:r>
            <a:r>
              <a:rPr lang="fr-FR" dirty="0" err="1"/>
              <a:t>sur-jacente</a:t>
            </a:r>
            <a:endParaRPr lang="fr-FR" dirty="0"/>
          </a:p>
        </p:txBody>
      </p:sp>
      <p:pic>
        <p:nvPicPr>
          <p:cNvPr id="7" name="Image 6">
            <a:extLst>
              <a:ext uri="{FF2B5EF4-FFF2-40B4-BE49-F238E27FC236}">
                <a16:creationId xmlns:a16="http://schemas.microsoft.com/office/drawing/2014/main" id="{352314DB-A37E-430B-A9DE-2B4B979336D2}"/>
              </a:ext>
            </a:extLst>
          </p:cNvPr>
          <p:cNvPicPr>
            <a:picLocks noChangeAspect="1"/>
          </p:cNvPicPr>
          <p:nvPr/>
        </p:nvPicPr>
        <p:blipFill>
          <a:blip r:embed="rId2"/>
          <a:stretch>
            <a:fillRect/>
          </a:stretch>
        </p:blipFill>
        <p:spPr>
          <a:xfrm>
            <a:off x="479293" y="2920663"/>
            <a:ext cx="8200164" cy="3606800"/>
          </a:xfrm>
          <a:prstGeom prst="rect">
            <a:avLst/>
          </a:prstGeom>
        </p:spPr>
      </p:pic>
    </p:spTree>
    <p:extLst>
      <p:ext uri="{BB962C8B-B14F-4D97-AF65-F5344CB8AC3E}">
        <p14:creationId xmlns:p14="http://schemas.microsoft.com/office/powerpoint/2010/main" val="21322474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1293227" y="1507779"/>
            <a:ext cx="6932667" cy="369332"/>
          </a:xfrm>
          <a:prstGeom prst="rect">
            <a:avLst/>
          </a:prstGeom>
          <a:noFill/>
        </p:spPr>
        <p:txBody>
          <a:bodyPr wrap="none" rtlCol="0">
            <a:spAutoFit/>
          </a:bodyPr>
          <a:lstStyle/>
          <a:p>
            <a:r>
              <a:rPr lang="fr-FR" u="sng" dirty="0"/>
              <a:t>1</a:t>
            </a:r>
            <a:r>
              <a:rPr lang="fr-FR" u="sng" baseline="30000" dirty="0"/>
              <a:t>er</a:t>
            </a:r>
            <a:r>
              <a:rPr lang="fr-FR" u="sng" dirty="0"/>
              <a:t> mécanisme: </a:t>
            </a:r>
            <a:r>
              <a:rPr lang="fr-FR" dirty="0"/>
              <a:t>remplissage de fractures par sédimentations </a:t>
            </a:r>
            <a:r>
              <a:rPr lang="fr-FR" dirty="0" err="1"/>
              <a:t>sur-jacente</a:t>
            </a:r>
            <a:endParaRPr lang="fr-FR" dirty="0"/>
          </a:p>
        </p:txBody>
      </p:sp>
      <p:pic>
        <p:nvPicPr>
          <p:cNvPr id="9" name="Image 8">
            <a:extLst>
              <a:ext uri="{FF2B5EF4-FFF2-40B4-BE49-F238E27FC236}">
                <a16:creationId xmlns:a16="http://schemas.microsoft.com/office/drawing/2014/main" id="{C5A5A859-855A-4725-A216-1CEB0836F8DF}"/>
              </a:ext>
            </a:extLst>
          </p:cNvPr>
          <p:cNvPicPr>
            <a:picLocks noChangeAspect="1"/>
          </p:cNvPicPr>
          <p:nvPr/>
        </p:nvPicPr>
        <p:blipFill>
          <a:blip r:embed="rId2"/>
          <a:stretch>
            <a:fillRect/>
          </a:stretch>
        </p:blipFill>
        <p:spPr>
          <a:xfrm>
            <a:off x="479293" y="2920663"/>
            <a:ext cx="8200164" cy="3606800"/>
          </a:xfrm>
          <a:prstGeom prst="rect">
            <a:avLst/>
          </a:prstGeom>
        </p:spPr>
      </p:pic>
    </p:spTree>
    <p:extLst>
      <p:ext uri="{BB962C8B-B14F-4D97-AF65-F5344CB8AC3E}">
        <p14:creationId xmlns:p14="http://schemas.microsoft.com/office/powerpoint/2010/main" val="37831389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1293227" y="1507779"/>
            <a:ext cx="6932667" cy="369332"/>
          </a:xfrm>
          <a:prstGeom prst="rect">
            <a:avLst/>
          </a:prstGeom>
          <a:noFill/>
        </p:spPr>
        <p:txBody>
          <a:bodyPr wrap="none" rtlCol="0">
            <a:spAutoFit/>
          </a:bodyPr>
          <a:lstStyle/>
          <a:p>
            <a:r>
              <a:rPr lang="fr-FR" u="sng" dirty="0"/>
              <a:t>1</a:t>
            </a:r>
            <a:r>
              <a:rPr lang="fr-FR" u="sng" baseline="30000" dirty="0"/>
              <a:t>er</a:t>
            </a:r>
            <a:r>
              <a:rPr lang="fr-FR" u="sng" dirty="0"/>
              <a:t> mécanisme: </a:t>
            </a:r>
            <a:r>
              <a:rPr lang="fr-FR" dirty="0"/>
              <a:t>remplissage de fractures par sédimentations </a:t>
            </a:r>
            <a:r>
              <a:rPr lang="fr-FR" dirty="0" err="1"/>
              <a:t>sur-jacente</a:t>
            </a:r>
            <a:endParaRPr lang="fr-FR" dirty="0"/>
          </a:p>
        </p:txBody>
      </p:sp>
      <p:pic>
        <p:nvPicPr>
          <p:cNvPr id="7" name="Image 6">
            <a:extLst>
              <a:ext uri="{FF2B5EF4-FFF2-40B4-BE49-F238E27FC236}">
                <a16:creationId xmlns:a16="http://schemas.microsoft.com/office/drawing/2014/main" id="{65EACC99-C428-48DA-A149-8742B1ECE353}"/>
              </a:ext>
            </a:extLst>
          </p:cNvPr>
          <p:cNvPicPr>
            <a:picLocks noChangeAspect="1"/>
          </p:cNvPicPr>
          <p:nvPr/>
        </p:nvPicPr>
        <p:blipFill>
          <a:blip r:embed="rId2"/>
          <a:stretch>
            <a:fillRect/>
          </a:stretch>
        </p:blipFill>
        <p:spPr>
          <a:xfrm>
            <a:off x="479293" y="2311063"/>
            <a:ext cx="8200164" cy="4216400"/>
          </a:xfrm>
          <a:prstGeom prst="rect">
            <a:avLst/>
          </a:prstGeom>
        </p:spPr>
      </p:pic>
    </p:spTree>
    <p:extLst>
      <p:ext uri="{BB962C8B-B14F-4D97-AF65-F5344CB8AC3E}">
        <p14:creationId xmlns:p14="http://schemas.microsoft.com/office/powerpoint/2010/main" val="28762246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1241608" y="1332130"/>
            <a:ext cx="6932667" cy="369332"/>
          </a:xfrm>
          <a:prstGeom prst="rect">
            <a:avLst/>
          </a:prstGeom>
          <a:noFill/>
        </p:spPr>
        <p:txBody>
          <a:bodyPr wrap="none" rtlCol="0">
            <a:spAutoFit/>
          </a:bodyPr>
          <a:lstStyle/>
          <a:p>
            <a:r>
              <a:rPr lang="fr-FR" dirty="0"/>
              <a:t>1</a:t>
            </a:r>
            <a:r>
              <a:rPr lang="fr-FR" baseline="30000" dirty="0"/>
              <a:t>er</a:t>
            </a:r>
            <a:r>
              <a:rPr lang="fr-FR" dirty="0"/>
              <a:t> mécanisme: remplissage de fractures par sédimentations </a:t>
            </a:r>
            <a:r>
              <a:rPr lang="fr-FR" dirty="0" err="1"/>
              <a:t>sur-jacente</a:t>
            </a:r>
            <a:endParaRPr lang="fr-FR" dirty="0"/>
          </a:p>
        </p:txBody>
      </p:sp>
      <p:pic>
        <p:nvPicPr>
          <p:cNvPr id="10" name="Image 9">
            <a:extLst>
              <a:ext uri="{FF2B5EF4-FFF2-40B4-BE49-F238E27FC236}">
                <a16:creationId xmlns:a16="http://schemas.microsoft.com/office/drawing/2014/main" id="{8E7D8EC3-711A-4FE6-8F48-D7EBAEE1144F}"/>
              </a:ext>
            </a:extLst>
          </p:cNvPr>
          <p:cNvPicPr>
            <a:picLocks noChangeAspect="1"/>
          </p:cNvPicPr>
          <p:nvPr/>
        </p:nvPicPr>
        <p:blipFill>
          <a:blip r:embed="rId2"/>
          <a:stretch>
            <a:fillRect/>
          </a:stretch>
        </p:blipFill>
        <p:spPr>
          <a:xfrm>
            <a:off x="485640" y="1701462"/>
            <a:ext cx="8200164" cy="4838701"/>
          </a:xfrm>
          <a:prstGeom prst="rect">
            <a:avLst/>
          </a:prstGeom>
        </p:spPr>
      </p:pic>
    </p:spTree>
    <p:extLst>
      <p:ext uri="{BB962C8B-B14F-4D97-AF65-F5344CB8AC3E}">
        <p14:creationId xmlns:p14="http://schemas.microsoft.com/office/powerpoint/2010/main" val="23217291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330011" y="1455044"/>
            <a:ext cx="8767080" cy="1200329"/>
          </a:xfrm>
          <a:prstGeom prst="rect">
            <a:avLst/>
          </a:prstGeom>
          <a:noFill/>
        </p:spPr>
        <p:txBody>
          <a:bodyPr wrap="none" rtlCol="0">
            <a:spAutoFit/>
          </a:bodyPr>
          <a:lstStyle/>
          <a:p>
            <a:r>
              <a:rPr lang="fr-FR" u="sng" dirty="0"/>
              <a:t>2</a:t>
            </a:r>
            <a:r>
              <a:rPr lang="fr-FR" u="sng" baseline="30000" dirty="0"/>
              <a:t>ème</a:t>
            </a:r>
            <a:r>
              <a:rPr lang="fr-FR" u="sng" dirty="0"/>
              <a:t> mécanisme: </a:t>
            </a:r>
            <a:r>
              <a:rPr lang="fr-FR" dirty="0"/>
              <a:t>pour des sédiments enfouis, non-consolidées et enrichies en eau, les</a:t>
            </a:r>
          </a:p>
          <a:p>
            <a:r>
              <a:rPr lang="fr-FR" dirty="0"/>
              <a:t>fractures peuvent être crées à cause d’une surpression de fluide. Ces fractures sont ensuite </a:t>
            </a:r>
          </a:p>
          <a:p>
            <a:r>
              <a:rPr lang="fr-FR" dirty="0"/>
              <a:t>remplies injectées par un mouvement ascensionnel de fluides en haute pression et/ou </a:t>
            </a:r>
          </a:p>
          <a:p>
            <a:r>
              <a:rPr lang="fr-FR" dirty="0"/>
              <a:t>de sédiment liquéfiée.</a:t>
            </a:r>
          </a:p>
        </p:txBody>
      </p:sp>
      <p:pic>
        <p:nvPicPr>
          <p:cNvPr id="8" name="Image 7">
            <a:extLst>
              <a:ext uri="{FF2B5EF4-FFF2-40B4-BE49-F238E27FC236}">
                <a16:creationId xmlns:a16="http://schemas.microsoft.com/office/drawing/2014/main" id="{09207E67-0DAD-4518-9CA6-66AA7B22D0FA}"/>
              </a:ext>
            </a:extLst>
          </p:cNvPr>
          <p:cNvPicPr>
            <a:picLocks noChangeAspect="1"/>
          </p:cNvPicPr>
          <p:nvPr/>
        </p:nvPicPr>
        <p:blipFill>
          <a:blip r:embed="rId2"/>
          <a:stretch>
            <a:fillRect/>
          </a:stretch>
        </p:blipFill>
        <p:spPr>
          <a:xfrm>
            <a:off x="1689687" y="2980708"/>
            <a:ext cx="5561026" cy="3267744"/>
          </a:xfrm>
          <a:prstGeom prst="rect">
            <a:avLst/>
          </a:prstGeom>
        </p:spPr>
      </p:pic>
    </p:spTree>
    <p:extLst>
      <p:ext uri="{BB962C8B-B14F-4D97-AF65-F5344CB8AC3E}">
        <p14:creationId xmlns:p14="http://schemas.microsoft.com/office/powerpoint/2010/main" val="2314174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sp>
        <p:nvSpPr>
          <p:cNvPr id="2" name="ZoneTexte 1">
            <a:extLst>
              <a:ext uri="{FF2B5EF4-FFF2-40B4-BE49-F238E27FC236}">
                <a16:creationId xmlns:a16="http://schemas.microsoft.com/office/drawing/2014/main" id="{482E6BC1-4C26-4811-9707-A4D9DD8EAC44}"/>
              </a:ext>
            </a:extLst>
          </p:cNvPr>
          <p:cNvSpPr txBox="1"/>
          <p:nvPr/>
        </p:nvSpPr>
        <p:spPr>
          <a:xfrm>
            <a:off x="330011" y="1455044"/>
            <a:ext cx="8767080" cy="1200329"/>
          </a:xfrm>
          <a:prstGeom prst="rect">
            <a:avLst/>
          </a:prstGeom>
          <a:noFill/>
        </p:spPr>
        <p:txBody>
          <a:bodyPr wrap="none" rtlCol="0">
            <a:spAutoFit/>
          </a:bodyPr>
          <a:lstStyle/>
          <a:p>
            <a:r>
              <a:rPr lang="fr-FR" u="sng" dirty="0"/>
              <a:t>2</a:t>
            </a:r>
            <a:r>
              <a:rPr lang="fr-FR" u="sng" baseline="30000" dirty="0"/>
              <a:t>ème</a:t>
            </a:r>
            <a:r>
              <a:rPr lang="fr-FR" u="sng" dirty="0"/>
              <a:t> mécanisme: </a:t>
            </a:r>
            <a:r>
              <a:rPr lang="fr-FR" dirty="0"/>
              <a:t>pour des sédiments enfouis, non-consolidées et enrichies en eau, les</a:t>
            </a:r>
          </a:p>
          <a:p>
            <a:r>
              <a:rPr lang="fr-FR" dirty="0"/>
              <a:t>fractures peuvent être crées à cause d’une surpression de fluide. Ces fractures sont ensuite </a:t>
            </a:r>
          </a:p>
          <a:p>
            <a:r>
              <a:rPr lang="fr-FR" dirty="0"/>
              <a:t>remplies injectées par un mouvement ascensionnel de fluides en haute pression et/ou </a:t>
            </a:r>
          </a:p>
          <a:p>
            <a:r>
              <a:rPr lang="fr-FR" dirty="0"/>
              <a:t>de sédiment liquéfiée.</a:t>
            </a:r>
          </a:p>
        </p:txBody>
      </p:sp>
      <p:pic>
        <p:nvPicPr>
          <p:cNvPr id="8" name="Image 7">
            <a:extLst>
              <a:ext uri="{FF2B5EF4-FFF2-40B4-BE49-F238E27FC236}">
                <a16:creationId xmlns:a16="http://schemas.microsoft.com/office/drawing/2014/main" id="{09207E67-0DAD-4518-9CA6-66AA7B22D0FA}"/>
              </a:ext>
            </a:extLst>
          </p:cNvPr>
          <p:cNvPicPr>
            <a:picLocks noChangeAspect="1"/>
          </p:cNvPicPr>
          <p:nvPr/>
        </p:nvPicPr>
        <p:blipFill>
          <a:blip r:embed="rId2"/>
          <a:stretch>
            <a:fillRect/>
          </a:stretch>
        </p:blipFill>
        <p:spPr>
          <a:xfrm>
            <a:off x="1689687" y="2980708"/>
            <a:ext cx="5561026" cy="3267744"/>
          </a:xfrm>
          <a:prstGeom prst="rect">
            <a:avLst/>
          </a:prstGeom>
        </p:spPr>
      </p:pic>
      <p:pic>
        <p:nvPicPr>
          <p:cNvPr id="9" name="Image 8">
            <a:extLst>
              <a:ext uri="{FF2B5EF4-FFF2-40B4-BE49-F238E27FC236}">
                <a16:creationId xmlns:a16="http://schemas.microsoft.com/office/drawing/2014/main" id="{EE32F30D-4D4E-44E0-9032-290E1A81B0ED}"/>
              </a:ext>
            </a:extLst>
          </p:cNvPr>
          <p:cNvPicPr>
            <a:picLocks noChangeAspect="1"/>
          </p:cNvPicPr>
          <p:nvPr/>
        </p:nvPicPr>
        <p:blipFill>
          <a:blip r:embed="rId3"/>
          <a:stretch>
            <a:fillRect/>
          </a:stretch>
        </p:blipFill>
        <p:spPr>
          <a:xfrm>
            <a:off x="1689687" y="2980708"/>
            <a:ext cx="5561026" cy="3267744"/>
          </a:xfrm>
          <a:prstGeom prst="rect">
            <a:avLst/>
          </a:prstGeom>
        </p:spPr>
      </p:pic>
    </p:spTree>
    <p:extLst>
      <p:ext uri="{BB962C8B-B14F-4D97-AF65-F5344CB8AC3E}">
        <p14:creationId xmlns:p14="http://schemas.microsoft.com/office/powerpoint/2010/main" val="477254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3D9DFF-A322-4961-854F-A81A07A0F588}"/>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2" name="ZoneTexte 1">
            <a:extLst>
              <a:ext uri="{FF2B5EF4-FFF2-40B4-BE49-F238E27FC236}">
                <a16:creationId xmlns:a16="http://schemas.microsoft.com/office/drawing/2014/main" id="{30656A92-1876-FB2B-1974-A8DBC183502D}"/>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12095743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262432"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VIII-Les dykes</a:t>
            </a:r>
          </a:p>
        </p:txBody>
      </p:sp>
      <p:sp>
        <p:nvSpPr>
          <p:cNvPr id="4" name="ZoneTexte 3">
            <a:extLst>
              <a:ext uri="{FF2B5EF4-FFF2-40B4-BE49-F238E27FC236}">
                <a16:creationId xmlns:a16="http://schemas.microsoft.com/office/drawing/2014/main" id="{CB6510AE-ED5F-4791-A9C5-E391B067396C}"/>
              </a:ext>
            </a:extLst>
          </p:cNvPr>
          <p:cNvSpPr txBox="1"/>
          <p:nvPr/>
        </p:nvSpPr>
        <p:spPr>
          <a:xfrm>
            <a:off x="258097" y="870269"/>
            <a:ext cx="8731045" cy="584775"/>
          </a:xfrm>
          <a:prstGeom prst="rect">
            <a:avLst/>
          </a:prstGeom>
          <a:noFill/>
        </p:spPr>
        <p:txBody>
          <a:bodyPr wrap="square" rtlCol="0">
            <a:spAutoFit/>
          </a:bodyPr>
          <a:lstStyle/>
          <a:p>
            <a:pPr algn="ctr"/>
            <a:r>
              <a:rPr lang="fr-FR" sz="3200" b="1" dirty="0">
                <a:solidFill>
                  <a:srgbClr val="FF0000"/>
                </a:solidFill>
              </a:rPr>
              <a:t>Sédimentaires </a:t>
            </a:r>
            <a:r>
              <a:rPr lang="fr-FR" sz="2000" b="1" dirty="0">
                <a:solidFill>
                  <a:srgbClr val="FF0000"/>
                </a:solidFill>
              </a:rPr>
              <a:t>(dykes clastiques ou neptuniens)</a:t>
            </a:r>
            <a:endParaRPr lang="fr-FR" sz="2000" dirty="0"/>
          </a:p>
        </p:txBody>
      </p:sp>
      <p:pic>
        <p:nvPicPr>
          <p:cNvPr id="5" name="Image 4">
            <a:extLst>
              <a:ext uri="{FF2B5EF4-FFF2-40B4-BE49-F238E27FC236}">
                <a16:creationId xmlns:a16="http://schemas.microsoft.com/office/drawing/2014/main" id="{CCF1969E-E22A-4DC9-AE2F-A44372ED2EA9}"/>
              </a:ext>
            </a:extLst>
          </p:cNvPr>
          <p:cNvPicPr>
            <a:picLocks noChangeAspect="1"/>
          </p:cNvPicPr>
          <p:nvPr/>
        </p:nvPicPr>
        <p:blipFill rotWithShape="1">
          <a:blip r:embed="rId2">
            <a:extLst>
              <a:ext uri="{28A0092B-C50C-407E-A947-70E740481C1C}">
                <a14:useLocalDpi xmlns:a14="http://schemas.microsoft.com/office/drawing/2010/main" val="0"/>
              </a:ext>
            </a:extLst>
          </a:blip>
          <a:srcRect l="14345" t="53010" r="29763" b="5699"/>
          <a:stretch/>
        </p:blipFill>
        <p:spPr>
          <a:xfrm>
            <a:off x="4967594" y="1327355"/>
            <a:ext cx="4110038" cy="5442258"/>
          </a:xfrm>
          <a:prstGeom prst="rect">
            <a:avLst/>
          </a:prstGeom>
        </p:spPr>
      </p:pic>
      <p:pic>
        <p:nvPicPr>
          <p:cNvPr id="5122" name="Picture 2">
            <a:extLst>
              <a:ext uri="{FF2B5EF4-FFF2-40B4-BE49-F238E27FC236}">
                <a16:creationId xmlns:a16="http://schemas.microsoft.com/office/drawing/2014/main" id="{6CD16E51-659F-40EF-9C89-97794EAB9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88" y="1516600"/>
            <a:ext cx="3652457" cy="486440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EED9AB21-AD02-4A80-85AD-BFCAC3B80661}"/>
              </a:ext>
            </a:extLst>
          </p:cNvPr>
          <p:cNvSpPr txBox="1"/>
          <p:nvPr/>
        </p:nvSpPr>
        <p:spPr>
          <a:xfrm>
            <a:off x="580146" y="6342797"/>
            <a:ext cx="1099981" cy="246221"/>
          </a:xfrm>
          <a:prstGeom prst="rect">
            <a:avLst/>
          </a:prstGeom>
          <a:noFill/>
        </p:spPr>
        <p:txBody>
          <a:bodyPr wrap="none" rtlCol="0">
            <a:spAutoFit/>
          </a:bodyPr>
          <a:lstStyle/>
          <a:p>
            <a:r>
              <a:rPr lang="fr-FR" sz="1000" dirty="0"/>
              <a:t>Source: </a:t>
            </a:r>
            <a:r>
              <a:rPr lang="fr-FR" sz="1000" dirty="0" err="1"/>
              <a:t>wikipedia</a:t>
            </a:r>
            <a:endParaRPr lang="fr-FR" sz="1000" dirty="0"/>
          </a:p>
        </p:txBody>
      </p:sp>
      <p:sp>
        <p:nvSpPr>
          <p:cNvPr id="7" name="ZoneTexte 6">
            <a:extLst>
              <a:ext uri="{FF2B5EF4-FFF2-40B4-BE49-F238E27FC236}">
                <a16:creationId xmlns:a16="http://schemas.microsoft.com/office/drawing/2014/main" id="{D7FEA5D9-B835-4250-8F0F-7879527EE31B}"/>
              </a:ext>
            </a:extLst>
          </p:cNvPr>
          <p:cNvSpPr txBox="1"/>
          <p:nvPr/>
        </p:nvSpPr>
        <p:spPr>
          <a:xfrm>
            <a:off x="5203766" y="1516600"/>
            <a:ext cx="2013693" cy="246221"/>
          </a:xfrm>
          <a:prstGeom prst="rect">
            <a:avLst/>
          </a:prstGeom>
          <a:noFill/>
        </p:spPr>
        <p:txBody>
          <a:bodyPr wrap="none" rtlCol="0">
            <a:spAutoFit/>
          </a:bodyPr>
          <a:lstStyle/>
          <a:p>
            <a:r>
              <a:rPr lang="fr-FR" sz="1000" dirty="0"/>
              <a:t>Cap </a:t>
            </a:r>
            <a:r>
              <a:rPr lang="fr-FR" sz="1000" dirty="0" err="1"/>
              <a:t>ferrat</a:t>
            </a:r>
            <a:r>
              <a:rPr lang="fr-FR" sz="1000" dirty="0"/>
              <a:t>, Nice, Photo personnelle</a:t>
            </a:r>
          </a:p>
        </p:txBody>
      </p:sp>
    </p:spTree>
    <p:extLst>
      <p:ext uri="{BB962C8B-B14F-4D97-AF65-F5344CB8AC3E}">
        <p14:creationId xmlns:p14="http://schemas.microsoft.com/office/powerpoint/2010/main" val="11494430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B688AF-698A-4167-AFF6-9DCE4E9524BE}"/>
              </a:ext>
            </a:extLst>
          </p:cNvPr>
          <p:cNvSpPr txBox="1"/>
          <p:nvPr/>
        </p:nvSpPr>
        <p:spPr>
          <a:xfrm>
            <a:off x="330011" y="330537"/>
            <a:ext cx="8238153" cy="618630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IVb</a:t>
            </a:r>
            <a:r>
              <a:rPr lang="fr-FR" sz="3600" b="1" dirty="0">
                <a:latin typeface="Arial" panose="020B0604020202020204" pitchFamily="34" charset="0"/>
                <a:cs typeface="Arial" panose="020B0604020202020204" pitchFamily="34" charset="0"/>
              </a:rPr>
              <a:t>: Diaclase, fentes et veines</a:t>
            </a:r>
          </a:p>
          <a:p>
            <a:r>
              <a:rPr lang="fr-FR" sz="2000" b="1" dirty="0">
                <a:latin typeface="Arial" panose="020B0604020202020204" pitchFamily="34" charset="0"/>
                <a:cs typeface="Arial" panose="020B0604020202020204" pitchFamily="34" charset="0"/>
              </a:rPr>
              <a:t>	</a:t>
            </a:r>
          </a:p>
          <a:p>
            <a:r>
              <a:rPr lang="fr-FR" sz="2000" b="1" dirty="0">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 Rappels et définition</a:t>
            </a:r>
          </a:p>
          <a:p>
            <a:endParaRPr lang="fr-FR" sz="2000" dirty="0">
              <a:latin typeface="Arial" panose="020B0604020202020204" pitchFamily="34" charset="0"/>
              <a:cs typeface="Arial" panose="020B0604020202020204" pitchFamily="34" charset="0"/>
            </a:endParaRPr>
          </a:p>
          <a:p>
            <a:r>
              <a:rPr lang="fr-FR" sz="2000" dirty="0">
                <a:solidFill>
                  <a:schemeClr val="bg1">
                    <a:lumMod val="95000"/>
                  </a:schemeClr>
                </a:solidFill>
                <a:latin typeface="Arial" panose="020B0604020202020204" pitchFamily="34" charset="0"/>
                <a:cs typeface="Arial" panose="020B0604020202020204" pitchFamily="34" charset="0"/>
              </a:rPr>
              <a:t>	II-Anatomie d’une diaclase</a:t>
            </a:r>
          </a:p>
          <a:p>
            <a:endParaRPr lang="fr-FR" sz="2000" dirty="0">
              <a:latin typeface="Arial" panose="020B0604020202020204" pitchFamily="34" charset="0"/>
              <a:cs typeface="Arial" panose="020B0604020202020204" pitchFamily="34" charset="0"/>
            </a:endParaRPr>
          </a:p>
          <a:p>
            <a:r>
              <a:rPr lang="fr-FR" sz="2000" dirty="0">
                <a:solidFill>
                  <a:schemeClr val="bg1">
                    <a:lumMod val="95000"/>
                  </a:schemeClr>
                </a:solidFill>
                <a:latin typeface="Arial" panose="020B0604020202020204" pitchFamily="34" charset="0"/>
                <a:cs typeface="Arial" panose="020B0604020202020204" pitchFamily="34" charset="0"/>
              </a:rPr>
              <a:t>	III-Les grands types de diaclases/joints</a:t>
            </a:r>
          </a:p>
          <a:p>
            <a:endParaRPr lang="fr-FR" sz="2000" dirty="0">
              <a:solidFill>
                <a:schemeClr val="bg1">
                  <a:lumMod val="95000"/>
                </a:schemeClr>
              </a:solidFill>
              <a:latin typeface="Arial" panose="020B0604020202020204" pitchFamily="34" charset="0"/>
              <a:cs typeface="Arial" panose="020B0604020202020204" pitchFamily="34" charset="0"/>
            </a:endParaRPr>
          </a:p>
          <a:p>
            <a:r>
              <a:rPr lang="fr-FR" sz="2000" dirty="0">
                <a:solidFill>
                  <a:schemeClr val="bg1">
                    <a:lumMod val="95000"/>
                  </a:schemeClr>
                </a:solidFill>
                <a:latin typeface="Arial" panose="020B0604020202020204" pitchFamily="34" charset="0"/>
                <a:cs typeface="Arial" panose="020B0604020202020204" pitchFamily="34" charset="0"/>
              </a:rPr>
              <a:t>	IV- Origine et formation des diaclases</a:t>
            </a:r>
          </a:p>
          <a:p>
            <a:endParaRPr lang="fr-FR" sz="2000" dirty="0">
              <a:latin typeface="Arial" panose="020B0604020202020204" pitchFamily="34" charset="0"/>
              <a:cs typeface="Arial" panose="020B0604020202020204" pitchFamily="34" charset="0"/>
            </a:endParaRPr>
          </a:p>
          <a:p>
            <a:r>
              <a:rPr lang="fr-FR" sz="2000" dirty="0">
                <a:solidFill>
                  <a:schemeClr val="bg1">
                    <a:lumMod val="95000"/>
                  </a:schemeClr>
                </a:solidFill>
                <a:latin typeface="Arial" panose="020B0604020202020204" pitchFamily="34" charset="0"/>
                <a:cs typeface="Arial" panose="020B0604020202020204" pitchFamily="34" charset="0"/>
              </a:rPr>
              <a:t>	V- Distribution</a:t>
            </a:r>
          </a:p>
          <a:p>
            <a:r>
              <a:rPr lang="fr-FR" sz="2000" dirty="0">
                <a:latin typeface="Arial" panose="020B0604020202020204" pitchFamily="34" charset="0"/>
                <a:cs typeface="Arial" panose="020B0604020202020204" pitchFamily="34" charset="0"/>
              </a:rPr>
              <a:t>	</a:t>
            </a:r>
          </a:p>
          <a:p>
            <a:r>
              <a:rPr lang="fr-FR" sz="2000"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VI- Fentes, veines</a:t>
            </a:r>
          </a:p>
          <a:p>
            <a:r>
              <a:rPr lang="fr-FR" sz="2000" dirty="0">
                <a:latin typeface="Arial" panose="020B0604020202020204" pitchFamily="34" charset="0"/>
                <a:cs typeface="Arial" panose="020B0604020202020204" pitchFamily="34" charset="0"/>
              </a:rPr>
              <a:t>	</a:t>
            </a:r>
          </a:p>
          <a:p>
            <a:r>
              <a:rPr lang="fr-FR" sz="2000" dirty="0">
                <a:solidFill>
                  <a:schemeClr val="bg1">
                    <a:lumMod val="95000"/>
                  </a:schemeClr>
                </a:solidFill>
                <a:latin typeface="Arial" panose="020B0604020202020204" pitchFamily="34" charset="0"/>
                <a:cs typeface="Arial" panose="020B0604020202020204" pitchFamily="34" charset="0"/>
              </a:rPr>
              <a:t>	VII- Anatomie d’une veine</a:t>
            </a:r>
          </a:p>
          <a:p>
            <a:endParaRPr lang="fr-FR" sz="2000" dirty="0">
              <a:latin typeface="Arial" panose="020B0604020202020204" pitchFamily="34" charset="0"/>
              <a:cs typeface="Arial" panose="020B0604020202020204" pitchFamily="34" charset="0"/>
            </a:endParaRPr>
          </a:p>
          <a:p>
            <a:r>
              <a:rPr lang="fr-FR" sz="2000"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VIII- Dykes volcaniques et sédimentaires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IX- Les </a:t>
            </a:r>
            <a:r>
              <a:rPr lang="fr-FR" sz="2000" b="1" dirty="0" err="1">
                <a:solidFill>
                  <a:srgbClr val="FF0000"/>
                </a:solidFill>
                <a:latin typeface="Arial" panose="020B0604020202020204" pitchFamily="34" charset="0"/>
                <a:cs typeface="Arial" panose="020B0604020202020204" pitchFamily="34" charset="0"/>
              </a:rPr>
              <a:t>stylolithes</a:t>
            </a:r>
            <a:endParaRPr lang="fr-FR" sz="2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94853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980577"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IX-Les </a:t>
            </a:r>
            <a:r>
              <a:rPr lang="fr-FR" sz="3600" b="1" dirty="0" err="1">
                <a:latin typeface="Arial" panose="020B0604020202020204" pitchFamily="34" charset="0"/>
                <a:cs typeface="Arial" panose="020B0604020202020204" pitchFamily="34" charset="0"/>
              </a:rPr>
              <a:t>stylolithes</a:t>
            </a:r>
            <a:endParaRPr lang="fr-FR" sz="3600" b="1" dirty="0">
              <a:latin typeface="Arial" panose="020B0604020202020204" pitchFamily="34" charset="0"/>
              <a:cs typeface="Arial" panose="020B0604020202020204" pitchFamily="34" charset="0"/>
            </a:endParaRPr>
          </a:p>
        </p:txBody>
      </p:sp>
      <p:grpSp>
        <p:nvGrpSpPr>
          <p:cNvPr id="4" name="Groupe 3">
            <a:extLst>
              <a:ext uri="{FF2B5EF4-FFF2-40B4-BE49-F238E27FC236}">
                <a16:creationId xmlns:a16="http://schemas.microsoft.com/office/drawing/2014/main" id="{E486A5A8-5C33-4FCA-B0AB-D961F0C120B0}"/>
              </a:ext>
            </a:extLst>
          </p:cNvPr>
          <p:cNvGrpSpPr/>
          <p:nvPr/>
        </p:nvGrpSpPr>
        <p:grpSpPr>
          <a:xfrm>
            <a:off x="3979212" y="976868"/>
            <a:ext cx="5164787" cy="5841231"/>
            <a:chOff x="2225087" y="1659194"/>
            <a:chExt cx="4343238" cy="4912082"/>
          </a:xfrm>
        </p:grpSpPr>
        <p:pic>
          <p:nvPicPr>
            <p:cNvPr id="5" name="Image 4">
              <a:extLst>
                <a:ext uri="{FF2B5EF4-FFF2-40B4-BE49-F238E27FC236}">
                  <a16:creationId xmlns:a16="http://schemas.microsoft.com/office/drawing/2014/main" id="{D7C2E996-DA4D-4A69-9CF0-4ED4052476D2}"/>
                </a:ext>
              </a:extLst>
            </p:cNvPr>
            <p:cNvPicPr>
              <a:picLocks noChangeAspect="1"/>
            </p:cNvPicPr>
            <p:nvPr/>
          </p:nvPicPr>
          <p:blipFill>
            <a:blip r:embed="rId2"/>
            <a:stretch>
              <a:fillRect/>
            </a:stretch>
          </p:blipFill>
          <p:spPr>
            <a:xfrm>
              <a:off x="2611976" y="1799185"/>
              <a:ext cx="3956349" cy="4772091"/>
            </a:xfrm>
            <a:prstGeom prst="rect">
              <a:avLst/>
            </a:prstGeom>
          </p:spPr>
        </p:pic>
        <p:sp>
          <p:nvSpPr>
            <p:cNvPr id="6" name="Rectangle 5">
              <a:extLst>
                <a:ext uri="{FF2B5EF4-FFF2-40B4-BE49-F238E27FC236}">
                  <a16:creationId xmlns:a16="http://schemas.microsoft.com/office/drawing/2014/main" id="{FA920CEC-65E1-4F84-AE63-E55CE4A11E0B}"/>
                </a:ext>
              </a:extLst>
            </p:cNvPr>
            <p:cNvSpPr/>
            <p:nvPr/>
          </p:nvSpPr>
          <p:spPr>
            <a:xfrm>
              <a:off x="2225087" y="1659194"/>
              <a:ext cx="1349761" cy="427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ZoneTexte 1">
            <a:extLst>
              <a:ext uri="{FF2B5EF4-FFF2-40B4-BE49-F238E27FC236}">
                <a16:creationId xmlns:a16="http://schemas.microsoft.com/office/drawing/2014/main" id="{347FD2EC-F6B0-4004-8C64-06881B814D41}"/>
              </a:ext>
            </a:extLst>
          </p:cNvPr>
          <p:cNvSpPr txBox="1"/>
          <p:nvPr/>
        </p:nvSpPr>
        <p:spPr>
          <a:xfrm>
            <a:off x="419501" y="1371600"/>
            <a:ext cx="3764897" cy="2308324"/>
          </a:xfrm>
          <a:prstGeom prst="rect">
            <a:avLst/>
          </a:prstGeom>
          <a:noFill/>
        </p:spPr>
        <p:txBody>
          <a:bodyPr wrap="square" rtlCol="0">
            <a:spAutoFit/>
          </a:bodyPr>
          <a:lstStyle/>
          <a:p>
            <a:r>
              <a:rPr lang="fr-FR" dirty="0"/>
              <a:t>Les </a:t>
            </a:r>
            <a:r>
              <a:rPr lang="fr-FR" b="1" dirty="0" err="1"/>
              <a:t>stylolithes</a:t>
            </a:r>
            <a:r>
              <a:rPr lang="fr-FR" dirty="0"/>
              <a:t> ou </a:t>
            </a:r>
            <a:r>
              <a:rPr lang="fr-FR" b="1" dirty="0" err="1"/>
              <a:t>stylolites</a:t>
            </a:r>
            <a:r>
              <a:rPr lang="fr-FR" dirty="0"/>
              <a:t> (du </a:t>
            </a:r>
            <a:r>
              <a:rPr lang="fr-FR" dirty="0">
                <a:hlinkClick r:id="rId3" tooltip="Grec ancien"/>
              </a:rPr>
              <a:t>grec</a:t>
            </a:r>
            <a:r>
              <a:rPr lang="fr-FR" dirty="0"/>
              <a:t> </a:t>
            </a:r>
            <a:r>
              <a:rPr lang="fr-FR" i="1" dirty="0"/>
              <a:t>stylos</a:t>
            </a:r>
            <a:r>
              <a:rPr lang="fr-FR" dirty="0"/>
              <a:t> (« pilier ») et </a:t>
            </a:r>
            <a:r>
              <a:rPr lang="fr-FR" i="1" dirty="0"/>
              <a:t>lithos</a:t>
            </a:r>
            <a:r>
              <a:rPr lang="fr-FR" dirty="0"/>
              <a:t> (« pierre »)) sont des surfaces en dents de scie le long desquelles la matière minérale a été éliminée par dissolution sous pression, dans un processus qui diminue le volume total de la roche.</a:t>
            </a:r>
          </a:p>
          <a:p>
            <a:r>
              <a:rPr lang="fr-FR" dirty="0" err="1"/>
              <a:t>wikipedia</a:t>
            </a:r>
            <a:endParaRPr lang="fr-FR" dirty="0"/>
          </a:p>
        </p:txBody>
      </p:sp>
      <p:sp>
        <p:nvSpPr>
          <p:cNvPr id="8" name="Ellipse 7">
            <a:extLst>
              <a:ext uri="{FF2B5EF4-FFF2-40B4-BE49-F238E27FC236}">
                <a16:creationId xmlns:a16="http://schemas.microsoft.com/office/drawing/2014/main" id="{1EF11A32-765D-4E46-BE7C-1C7A80961044}"/>
              </a:ext>
            </a:extLst>
          </p:cNvPr>
          <p:cNvSpPr/>
          <p:nvPr/>
        </p:nvSpPr>
        <p:spPr>
          <a:xfrm rot="21082513">
            <a:off x="4230113" y="3522817"/>
            <a:ext cx="4517750" cy="15043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0B81F2AC-B748-44A9-ADDE-C7F65E56E75D}"/>
              </a:ext>
            </a:extLst>
          </p:cNvPr>
          <p:cNvSpPr txBox="1"/>
          <p:nvPr/>
        </p:nvSpPr>
        <p:spPr>
          <a:xfrm>
            <a:off x="87663" y="5009346"/>
            <a:ext cx="4930581" cy="954107"/>
          </a:xfrm>
          <a:prstGeom prst="rect">
            <a:avLst/>
          </a:prstGeom>
          <a:noFill/>
        </p:spPr>
        <p:txBody>
          <a:bodyPr wrap="none" rtlCol="0">
            <a:spAutoFit/>
          </a:bodyPr>
          <a:lstStyle/>
          <a:p>
            <a:r>
              <a:rPr lang="fr-FR" sz="2800" dirty="0">
                <a:solidFill>
                  <a:srgbClr val="FF0000"/>
                </a:solidFill>
              </a:rPr>
              <a:t>Joint </a:t>
            </a:r>
            <a:r>
              <a:rPr lang="fr-FR" sz="2800" dirty="0" err="1">
                <a:solidFill>
                  <a:srgbClr val="FF0000"/>
                </a:solidFill>
              </a:rPr>
              <a:t>stylolithique</a:t>
            </a:r>
            <a:r>
              <a:rPr lang="fr-FR" sz="2800" dirty="0">
                <a:solidFill>
                  <a:srgbClr val="FF0000"/>
                </a:solidFill>
              </a:rPr>
              <a:t> sont // à</a:t>
            </a:r>
          </a:p>
          <a:p>
            <a:r>
              <a:rPr lang="fr-FR" sz="2800" dirty="0">
                <a:solidFill>
                  <a:srgbClr val="FF0000"/>
                </a:solidFill>
                <a:latin typeface="Symbol" panose="05050102010706020507" pitchFamily="18" charset="2"/>
              </a:rPr>
              <a:t>s</a:t>
            </a:r>
            <a:r>
              <a:rPr lang="fr-FR" sz="2800" dirty="0">
                <a:solidFill>
                  <a:srgbClr val="FF0000"/>
                </a:solidFill>
              </a:rPr>
              <a:t>2 et </a:t>
            </a:r>
            <a:r>
              <a:rPr lang="fr-FR" sz="2800" dirty="0">
                <a:solidFill>
                  <a:srgbClr val="FF0000"/>
                </a:solidFill>
                <a:latin typeface="Symbol" panose="05050102010706020507" pitchFamily="18" charset="2"/>
              </a:rPr>
              <a:t>s</a:t>
            </a:r>
            <a:r>
              <a:rPr lang="fr-FR" sz="2800" dirty="0">
                <a:solidFill>
                  <a:srgbClr val="FF0000"/>
                </a:solidFill>
              </a:rPr>
              <a:t>3 et perpendiculaire à </a:t>
            </a:r>
            <a:r>
              <a:rPr lang="fr-FR" sz="2800" dirty="0">
                <a:solidFill>
                  <a:srgbClr val="FF0000"/>
                </a:solidFill>
                <a:latin typeface="Symbol" panose="05050102010706020507" pitchFamily="18" charset="2"/>
              </a:rPr>
              <a:t>s</a:t>
            </a:r>
            <a:r>
              <a:rPr lang="fr-FR" sz="2800" dirty="0">
                <a:solidFill>
                  <a:srgbClr val="FF0000"/>
                </a:solidFill>
              </a:rPr>
              <a:t>1</a:t>
            </a:r>
          </a:p>
        </p:txBody>
      </p:sp>
    </p:spTree>
    <p:extLst>
      <p:ext uri="{BB962C8B-B14F-4D97-AF65-F5344CB8AC3E}">
        <p14:creationId xmlns:p14="http://schemas.microsoft.com/office/powerpoint/2010/main" val="13024203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980577"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IX-Les </a:t>
            </a:r>
            <a:r>
              <a:rPr lang="fr-FR" sz="3600" b="1" dirty="0" err="1">
                <a:latin typeface="Arial" panose="020B0604020202020204" pitchFamily="34" charset="0"/>
                <a:cs typeface="Arial" panose="020B0604020202020204" pitchFamily="34" charset="0"/>
              </a:rPr>
              <a:t>stylolithes</a:t>
            </a:r>
            <a:endParaRPr lang="fr-FR" sz="3600" b="1" dirty="0">
              <a:latin typeface="Arial" panose="020B0604020202020204" pitchFamily="34" charset="0"/>
              <a:cs typeface="Arial" panose="020B0604020202020204" pitchFamily="34" charset="0"/>
            </a:endParaRPr>
          </a:p>
        </p:txBody>
      </p:sp>
      <p:pic>
        <p:nvPicPr>
          <p:cNvPr id="7170" name="Picture 2">
            <a:extLst>
              <a:ext uri="{FF2B5EF4-FFF2-40B4-BE49-F238E27FC236}">
                <a16:creationId xmlns:a16="http://schemas.microsoft.com/office/drawing/2014/main" id="{A7ACF036-3BC5-4539-AA8C-D6863C4350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601" y="1784555"/>
            <a:ext cx="5447313" cy="355575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09011405-B431-4E04-A468-C5313D9A559D}"/>
              </a:ext>
            </a:extLst>
          </p:cNvPr>
          <p:cNvSpPr txBox="1"/>
          <p:nvPr/>
        </p:nvSpPr>
        <p:spPr>
          <a:xfrm>
            <a:off x="521394" y="5279309"/>
            <a:ext cx="2834430" cy="246221"/>
          </a:xfrm>
          <a:prstGeom prst="rect">
            <a:avLst/>
          </a:prstGeom>
          <a:noFill/>
        </p:spPr>
        <p:txBody>
          <a:bodyPr wrap="none" rtlCol="0">
            <a:spAutoFit/>
          </a:bodyPr>
          <a:lstStyle/>
          <a:p>
            <a:r>
              <a:rPr lang="fr-FR" sz="1000" dirty="0"/>
              <a:t>Source: Olivier </a:t>
            </a:r>
            <a:r>
              <a:rPr lang="fr-FR" sz="1000" dirty="0" err="1"/>
              <a:t>Belcourt</a:t>
            </a:r>
            <a:r>
              <a:rPr lang="fr-FR" sz="1000" dirty="0"/>
              <a:t> et David Salze (Mines Alès)</a:t>
            </a:r>
          </a:p>
        </p:txBody>
      </p:sp>
      <p:pic>
        <p:nvPicPr>
          <p:cNvPr id="10" name="Image 9">
            <a:extLst>
              <a:ext uri="{FF2B5EF4-FFF2-40B4-BE49-F238E27FC236}">
                <a16:creationId xmlns:a16="http://schemas.microsoft.com/office/drawing/2014/main" id="{DBBE8C31-22B5-4787-8E82-35F4A4D04422}"/>
              </a:ext>
            </a:extLst>
          </p:cNvPr>
          <p:cNvPicPr>
            <a:picLocks noChangeAspect="1"/>
          </p:cNvPicPr>
          <p:nvPr/>
        </p:nvPicPr>
        <p:blipFill>
          <a:blip r:embed="rId3"/>
          <a:stretch>
            <a:fillRect/>
          </a:stretch>
        </p:blipFill>
        <p:spPr>
          <a:xfrm>
            <a:off x="5316454" y="2374491"/>
            <a:ext cx="3986171" cy="2904818"/>
          </a:xfrm>
          <a:prstGeom prst="rect">
            <a:avLst/>
          </a:prstGeom>
        </p:spPr>
      </p:pic>
      <p:sp>
        <p:nvSpPr>
          <p:cNvPr id="13" name="Flèche : bas 12">
            <a:extLst>
              <a:ext uri="{FF2B5EF4-FFF2-40B4-BE49-F238E27FC236}">
                <a16:creationId xmlns:a16="http://schemas.microsoft.com/office/drawing/2014/main" id="{22364225-9165-4BE3-8B1E-C64659E6E4A0}"/>
              </a:ext>
            </a:extLst>
          </p:cNvPr>
          <p:cNvSpPr/>
          <p:nvPr/>
        </p:nvSpPr>
        <p:spPr>
          <a:xfrm rot="10800000">
            <a:off x="6909619" y="5029199"/>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14B883AD-33FC-4F47-9456-24584A80720F}"/>
              </a:ext>
            </a:extLst>
          </p:cNvPr>
          <p:cNvSpPr/>
          <p:nvPr/>
        </p:nvSpPr>
        <p:spPr>
          <a:xfrm rot="13813421">
            <a:off x="2228718" y="2975487"/>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7FE0DB46-565E-430E-9FD9-81649BA20BFC}"/>
              </a:ext>
            </a:extLst>
          </p:cNvPr>
          <p:cNvSpPr/>
          <p:nvPr/>
        </p:nvSpPr>
        <p:spPr>
          <a:xfrm rot="2700000">
            <a:off x="3896634" y="1413722"/>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B3B0D923-751C-4AAF-9F9B-204D0E7247D6}"/>
              </a:ext>
            </a:extLst>
          </p:cNvPr>
          <p:cNvSpPr txBox="1"/>
          <p:nvPr/>
        </p:nvSpPr>
        <p:spPr>
          <a:xfrm>
            <a:off x="5156006" y="173938"/>
            <a:ext cx="3831690" cy="1077218"/>
          </a:xfrm>
          <a:prstGeom prst="rect">
            <a:avLst/>
          </a:prstGeom>
          <a:noFill/>
        </p:spPr>
        <p:txBody>
          <a:bodyPr wrap="none" rtlCol="0">
            <a:spAutoFit/>
          </a:bodyPr>
          <a:lstStyle/>
          <a:p>
            <a:pPr algn="r"/>
            <a:r>
              <a:rPr lang="fr-FR" sz="3200" dirty="0">
                <a:solidFill>
                  <a:srgbClr val="FF0000"/>
                </a:solidFill>
                <a:latin typeface="Symbol" panose="05050102010706020507" pitchFamily="18" charset="2"/>
              </a:rPr>
              <a:t>s</a:t>
            </a:r>
            <a:r>
              <a:rPr lang="fr-FR" sz="3200" dirty="0">
                <a:solidFill>
                  <a:srgbClr val="FF0000"/>
                </a:solidFill>
              </a:rPr>
              <a:t>1 est // </a:t>
            </a:r>
          </a:p>
          <a:p>
            <a:pPr algn="r"/>
            <a:r>
              <a:rPr lang="fr-FR" sz="3200" dirty="0">
                <a:solidFill>
                  <a:srgbClr val="FF0000"/>
                </a:solidFill>
              </a:rPr>
              <a:t>aux pics </a:t>
            </a:r>
            <a:r>
              <a:rPr lang="fr-FR" sz="3200" dirty="0" err="1">
                <a:solidFill>
                  <a:srgbClr val="FF0000"/>
                </a:solidFill>
              </a:rPr>
              <a:t>stylolithiques</a:t>
            </a:r>
            <a:endParaRPr lang="fr-FR" sz="3200" dirty="0"/>
          </a:p>
        </p:txBody>
      </p:sp>
      <p:sp>
        <p:nvSpPr>
          <p:cNvPr id="11" name="Flèche : bas 10">
            <a:extLst>
              <a:ext uri="{FF2B5EF4-FFF2-40B4-BE49-F238E27FC236}">
                <a16:creationId xmlns:a16="http://schemas.microsoft.com/office/drawing/2014/main" id="{F6517C16-8D26-4ACC-8AC7-4CDFB606A208}"/>
              </a:ext>
            </a:extLst>
          </p:cNvPr>
          <p:cNvSpPr/>
          <p:nvPr/>
        </p:nvSpPr>
        <p:spPr>
          <a:xfrm>
            <a:off x="6909619" y="1978157"/>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5226488-15B2-4921-8188-356907B21F80}"/>
              </a:ext>
            </a:extLst>
          </p:cNvPr>
          <p:cNvSpPr txBox="1"/>
          <p:nvPr/>
        </p:nvSpPr>
        <p:spPr>
          <a:xfrm>
            <a:off x="7160342" y="1717575"/>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12" name="ZoneTexte 11">
            <a:extLst>
              <a:ext uri="{FF2B5EF4-FFF2-40B4-BE49-F238E27FC236}">
                <a16:creationId xmlns:a16="http://schemas.microsoft.com/office/drawing/2014/main" id="{729024C6-14CE-49FB-8A2B-A0787C0372B4}"/>
              </a:ext>
            </a:extLst>
          </p:cNvPr>
          <p:cNvSpPr txBox="1"/>
          <p:nvPr/>
        </p:nvSpPr>
        <p:spPr>
          <a:xfrm>
            <a:off x="6468472" y="5825001"/>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15" name="ZoneTexte 14">
            <a:extLst>
              <a:ext uri="{FF2B5EF4-FFF2-40B4-BE49-F238E27FC236}">
                <a16:creationId xmlns:a16="http://schemas.microsoft.com/office/drawing/2014/main" id="{C6937B30-6454-486B-A6A8-60CC28355072}"/>
              </a:ext>
            </a:extLst>
          </p:cNvPr>
          <p:cNvSpPr txBox="1"/>
          <p:nvPr/>
        </p:nvSpPr>
        <p:spPr>
          <a:xfrm>
            <a:off x="1357353" y="3296652"/>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21" name="ZoneTexte 20">
            <a:extLst>
              <a:ext uri="{FF2B5EF4-FFF2-40B4-BE49-F238E27FC236}">
                <a16:creationId xmlns:a16="http://schemas.microsoft.com/office/drawing/2014/main" id="{4B0D6024-EFD5-48E4-8873-6E735618FB4D}"/>
              </a:ext>
            </a:extLst>
          </p:cNvPr>
          <p:cNvSpPr txBox="1"/>
          <p:nvPr/>
        </p:nvSpPr>
        <p:spPr>
          <a:xfrm>
            <a:off x="3987995" y="1076464"/>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23" name="ZoneTexte 22">
            <a:extLst>
              <a:ext uri="{FF2B5EF4-FFF2-40B4-BE49-F238E27FC236}">
                <a16:creationId xmlns:a16="http://schemas.microsoft.com/office/drawing/2014/main" id="{4A9E3477-81A9-4675-87AA-88E6DF9A749D}"/>
              </a:ext>
            </a:extLst>
          </p:cNvPr>
          <p:cNvSpPr txBox="1"/>
          <p:nvPr/>
        </p:nvSpPr>
        <p:spPr>
          <a:xfrm>
            <a:off x="972667" y="5825001"/>
            <a:ext cx="3394327" cy="584775"/>
          </a:xfrm>
          <a:prstGeom prst="rect">
            <a:avLst/>
          </a:prstGeom>
          <a:noFill/>
        </p:spPr>
        <p:txBody>
          <a:bodyPr wrap="none" rtlCol="0">
            <a:spAutoFit/>
          </a:bodyPr>
          <a:lstStyle/>
          <a:p>
            <a:pPr algn="r"/>
            <a:r>
              <a:rPr lang="fr-FR" sz="3200" dirty="0">
                <a:solidFill>
                  <a:srgbClr val="FF0000"/>
                </a:solidFill>
              </a:rPr>
              <a:t>Où sont </a:t>
            </a:r>
            <a:r>
              <a:rPr lang="fr-FR" sz="3200" dirty="0">
                <a:solidFill>
                  <a:srgbClr val="FF0000"/>
                </a:solidFill>
                <a:latin typeface="Symbol" panose="05050102010706020507" pitchFamily="18" charset="2"/>
              </a:rPr>
              <a:t>s3</a:t>
            </a:r>
            <a:r>
              <a:rPr lang="fr-FR" sz="3200" dirty="0">
                <a:solidFill>
                  <a:srgbClr val="FF0000"/>
                </a:solidFill>
              </a:rPr>
              <a:t>  et </a:t>
            </a:r>
            <a:r>
              <a:rPr lang="fr-FR" sz="3200" dirty="0">
                <a:solidFill>
                  <a:srgbClr val="FF0000"/>
                </a:solidFill>
                <a:latin typeface="Symbol" panose="05050102010706020507" pitchFamily="18" charset="2"/>
              </a:rPr>
              <a:t>s2 ?</a:t>
            </a:r>
            <a:endParaRPr lang="fr-FR" sz="3200" dirty="0"/>
          </a:p>
        </p:txBody>
      </p:sp>
    </p:spTree>
    <p:extLst>
      <p:ext uri="{BB962C8B-B14F-4D97-AF65-F5344CB8AC3E}">
        <p14:creationId xmlns:p14="http://schemas.microsoft.com/office/powerpoint/2010/main" val="3811728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980577"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IX-Les </a:t>
            </a:r>
            <a:r>
              <a:rPr lang="fr-FR" sz="3600" b="1" dirty="0" err="1">
                <a:latin typeface="Arial" panose="020B0604020202020204" pitchFamily="34" charset="0"/>
                <a:cs typeface="Arial" panose="020B0604020202020204" pitchFamily="34" charset="0"/>
              </a:rPr>
              <a:t>stylolithes</a:t>
            </a:r>
            <a:endParaRPr lang="fr-FR" sz="3600" b="1" dirty="0">
              <a:latin typeface="Arial" panose="020B0604020202020204" pitchFamily="34" charset="0"/>
              <a:cs typeface="Arial" panose="020B0604020202020204" pitchFamily="34" charset="0"/>
            </a:endParaRPr>
          </a:p>
        </p:txBody>
      </p:sp>
      <p:pic>
        <p:nvPicPr>
          <p:cNvPr id="7170" name="Picture 2">
            <a:extLst>
              <a:ext uri="{FF2B5EF4-FFF2-40B4-BE49-F238E27FC236}">
                <a16:creationId xmlns:a16="http://schemas.microsoft.com/office/drawing/2014/main" id="{A7ACF036-3BC5-4539-AA8C-D6863C4350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601" y="1784555"/>
            <a:ext cx="5447313" cy="355575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09011405-B431-4E04-A468-C5313D9A559D}"/>
              </a:ext>
            </a:extLst>
          </p:cNvPr>
          <p:cNvSpPr txBox="1"/>
          <p:nvPr/>
        </p:nvSpPr>
        <p:spPr>
          <a:xfrm>
            <a:off x="521394" y="5279309"/>
            <a:ext cx="2834430" cy="246221"/>
          </a:xfrm>
          <a:prstGeom prst="rect">
            <a:avLst/>
          </a:prstGeom>
          <a:noFill/>
        </p:spPr>
        <p:txBody>
          <a:bodyPr wrap="none" rtlCol="0">
            <a:spAutoFit/>
          </a:bodyPr>
          <a:lstStyle/>
          <a:p>
            <a:r>
              <a:rPr lang="fr-FR" sz="1000" dirty="0"/>
              <a:t>Source: Olivier </a:t>
            </a:r>
            <a:r>
              <a:rPr lang="fr-FR" sz="1000" dirty="0" err="1"/>
              <a:t>Belcourt</a:t>
            </a:r>
            <a:r>
              <a:rPr lang="fr-FR" sz="1000" dirty="0"/>
              <a:t> et David Salze (Mines Alès)</a:t>
            </a:r>
          </a:p>
        </p:txBody>
      </p:sp>
      <p:pic>
        <p:nvPicPr>
          <p:cNvPr id="10" name="Image 9">
            <a:extLst>
              <a:ext uri="{FF2B5EF4-FFF2-40B4-BE49-F238E27FC236}">
                <a16:creationId xmlns:a16="http://schemas.microsoft.com/office/drawing/2014/main" id="{DBBE8C31-22B5-4787-8E82-35F4A4D04422}"/>
              </a:ext>
            </a:extLst>
          </p:cNvPr>
          <p:cNvPicPr>
            <a:picLocks noChangeAspect="1"/>
          </p:cNvPicPr>
          <p:nvPr/>
        </p:nvPicPr>
        <p:blipFill>
          <a:blip r:embed="rId3"/>
          <a:stretch>
            <a:fillRect/>
          </a:stretch>
        </p:blipFill>
        <p:spPr>
          <a:xfrm>
            <a:off x="5316454" y="2374491"/>
            <a:ext cx="3986171" cy="2904818"/>
          </a:xfrm>
          <a:prstGeom prst="rect">
            <a:avLst/>
          </a:prstGeom>
        </p:spPr>
      </p:pic>
      <p:sp>
        <p:nvSpPr>
          <p:cNvPr id="13" name="Flèche : bas 12">
            <a:extLst>
              <a:ext uri="{FF2B5EF4-FFF2-40B4-BE49-F238E27FC236}">
                <a16:creationId xmlns:a16="http://schemas.microsoft.com/office/drawing/2014/main" id="{22364225-9165-4BE3-8B1E-C64659E6E4A0}"/>
              </a:ext>
            </a:extLst>
          </p:cNvPr>
          <p:cNvSpPr/>
          <p:nvPr/>
        </p:nvSpPr>
        <p:spPr>
          <a:xfrm rot="10800000">
            <a:off x="6909619" y="5029199"/>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14B883AD-33FC-4F47-9456-24584A80720F}"/>
              </a:ext>
            </a:extLst>
          </p:cNvPr>
          <p:cNvSpPr/>
          <p:nvPr/>
        </p:nvSpPr>
        <p:spPr>
          <a:xfrm rot="13813421">
            <a:off x="2228718" y="2975487"/>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7FE0DB46-565E-430E-9FD9-81649BA20BFC}"/>
              </a:ext>
            </a:extLst>
          </p:cNvPr>
          <p:cNvSpPr/>
          <p:nvPr/>
        </p:nvSpPr>
        <p:spPr>
          <a:xfrm rot="2700000">
            <a:off x="3896634" y="1413722"/>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B3B0D923-751C-4AAF-9F9B-204D0E7247D6}"/>
              </a:ext>
            </a:extLst>
          </p:cNvPr>
          <p:cNvSpPr txBox="1"/>
          <p:nvPr/>
        </p:nvSpPr>
        <p:spPr>
          <a:xfrm>
            <a:off x="5156006" y="173938"/>
            <a:ext cx="3831690" cy="1077218"/>
          </a:xfrm>
          <a:prstGeom prst="rect">
            <a:avLst/>
          </a:prstGeom>
          <a:noFill/>
        </p:spPr>
        <p:txBody>
          <a:bodyPr wrap="none" rtlCol="0">
            <a:spAutoFit/>
          </a:bodyPr>
          <a:lstStyle/>
          <a:p>
            <a:pPr algn="r"/>
            <a:r>
              <a:rPr lang="fr-FR" sz="3200" dirty="0">
                <a:solidFill>
                  <a:srgbClr val="FF0000"/>
                </a:solidFill>
                <a:latin typeface="Symbol" panose="05050102010706020507" pitchFamily="18" charset="2"/>
              </a:rPr>
              <a:t>s</a:t>
            </a:r>
            <a:r>
              <a:rPr lang="fr-FR" sz="3200" dirty="0">
                <a:solidFill>
                  <a:srgbClr val="FF0000"/>
                </a:solidFill>
              </a:rPr>
              <a:t>1 est // </a:t>
            </a:r>
          </a:p>
          <a:p>
            <a:pPr algn="r"/>
            <a:r>
              <a:rPr lang="fr-FR" sz="3200" dirty="0">
                <a:solidFill>
                  <a:srgbClr val="FF0000"/>
                </a:solidFill>
              </a:rPr>
              <a:t>aux pics </a:t>
            </a:r>
            <a:r>
              <a:rPr lang="fr-FR" sz="3200" dirty="0" err="1">
                <a:solidFill>
                  <a:srgbClr val="FF0000"/>
                </a:solidFill>
              </a:rPr>
              <a:t>stylolithiques</a:t>
            </a:r>
            <a:endParaRPr lang="fr-FR" sz="3200" dirty="0"/>
          </a:p>
        </p:txBody>
      </p:sp>
      <p:sp>
        <p:nvSpPr>
          <p:cNvPr id="11" name="Flèche : bas 10">
            <a:extLst>
              <a:ext uri="{FF2B5EF4-FFF2-40B4-BE49-F238E27FC236}">
                <a16:creationId xmlns:a16="http://schemas.microsoft.com/office/drawing/2014/main" id="{F6517C16-8D26-4ACC-8AC7-4CDFB606A208}"/>
              </a:ext>
            </a:extLst>
          </p:cNvPr>
          <p:cNvSpPr/>
          <p:nvPr/>
        </p:nvSpPr>
        <p:spPr>
          <a:xfrm>
            <a:off x="6909619" y="1978157"/>
            <a:ext cx="324465" cy="907025"/>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5226488-15B2-4921-8188-356907B21F80}"/>
              </a:ext>
            </a:extLst>
          </p:cNvPr>
          <p:cNvSpPr txBox="1"/>
          <p:nvPr/>
        </p:nvSpPr>
        <p:spPr>
          <a:xfrm>
            <a:off x="7160342" y="1717575"/>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12" name="ZoneTexte 11">
            <a:extLst>
              <a:ext uri="{FF2B5EF4-FFF2-40B4-BE49-F238E27FC236}">
                <a16:creationId xmlns:a16="http://schemas.microsoft.com/office/drawing/2014/main" id="{729024C6-14CE-49FB-8A2B-A0787C0372B4}"/>
              </a:ext>
            </a:extLst>
          </p:cNvPr>
          <p:cNvSpPr txBox="1"/>
          <p:nvPr/>
        </p:nvSpPr>
        <p:spPr>
          <a:xfrm>
            <a:off x="6468472" y="5566893"/>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15" name="ZoneTexte 14">
            <a:extLst>
              <a:ext uri="{FF2B5EF4-FFF2-40B4-BE49-F238E27FC236}">
                <a16:creationId xmlns:a16="http://schemas.microsoft.com/office/drawing/2014/main" id="{C6937B30-6454-486B-A6A8-60CC28355072}"/>
              </a:ext>
            </a:extLst>
          </p:cNvPr>
          <p:cNvSpPr txBox="1"/>
          <p:nvPr/>
        </p:nvSpPr>
        <p:spPr>
          <a:xfrm>
            <a:off x="1357353" y="3296652"/>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21" name="ZoneTexte 20">
            <a:extLst>
              <a:ext uri="{FF2B5EF4-FFF2-40B4-BE49-F238E27FC236}">
                <a16:creationId xmlns:a16="http://schemas.microsoft.com/office/drawing/2014/main" id="{4B0D6024-EFD5-48E4-8873-6E735618FB4D}"/>
              </a:ext>
            </a:extLst>
          </p:cNvPr>
          <p:cNvSpPr txBox="1"/>
          <p:nvPr/>
        </p:nvSpPr>
        <p:spPr>
          <a:xfrm>
            <a:off x="3987995" y="1076464"/>
            <a:ext cx="441146" cy="369332"/>
          </a:xfrm>
          <a:prstGeom prst="rect">
            <a:avLst/>
          </a:prstGeom>
          <a:noFill/>
        </p:spPr>
        <p:txBody>
          <a:bodyPr wrap="none" rtlCol="0">
            <a:spAutoFit/>
          </a:bodyPr>
          <a:lstStyle/>
          <a:p>
            <a:r>
              <a:rPr lang="fr-FR" dirty="0">
                <a:solidFill>
                  <a:srgbClr val="FF0000"/>
                </a:solidFill>
                <a:latin typeface="Symbol" panose="05050102010706020507" pitchFamily="18" charset="2"/>
              </a:rPr>
              <a:t>s</a:t>
            </a:r>
            <a:r>
              <a:rPr lang="fr-FR" dirty="0">
                <a:solidFill>
                  <a:srgbClr val="FF0000"/>
                </a:solidFill>
              </a:rPr>
              <a:t>1</a:t>
            </a:r>
            <a:endParaRPr lang="fr-FR" dirty="0"/>
          </a:p>
        </p:txBody>
      </p:sp>
      <p:sp>
        <p:nvSpPr>
          <p:cNvPr id="23" name="ZoneTexte 22">
            <a:extLst>
              <a:ext uri="{FF2B5EF4-FFF2-40B4-BE49-F238E27FC236}">
                <a16:creationId xmlns:a16="http://schemas.microsoft.com/office/drawing/2014/main" id="{4A9E3477-81A9-4675-87AA-88E6DF9A749D}"/>
              </a:ext>
            </a:extLst>
          </p:cNvPr>
          <p:cNvSpPr txBox="1"/>
          <p:nvPr/>
        </p:nvSpPr>
        <p:spPr>
          <a:xfrm>
            <a:off x="0" y="5702609"/>
            <a:ext cx="5742727" cy="1077218"/>
          </a:xfrm>
          <a:prstGeom prst="rect">
            <a:avLst/>
          </a:prstGeom>
          <a:noFill/>
        </p:spPr>
        <p:txBody>
          <a:bodyPr wrap="none" rtlCol="0">
            <a:spAutoFit/>
          </a:bodyPr>
          <a:lstStyle/>
          <a:p>
            <a:pPr algn="r"/>
            <a:r>
              <a:rPr lang="fr-FR" sz="3200" dirty="0">
                <a:solidFill>
                  <a:srgbClr val="00B0F0"/>
                </a:solidFill>
                <a:latin typeface="Symbol" panose="05050102010706020507" pitchFamily="18" charset="2"/>
              </a:rPr>
              <a:t>s3</a:t>
            </a:r>
            <a:r>
              <a:rPr lang="fr-FR" sz="3200" dirty="0">
                <a:solidFill>
                  <a:srgbClr val="FF0000"/>
                </a:solidFill>
              </a:rPr>
              <a:t>  perpendiculaire aux fentes</a:t>
            </a:r>
          </a:p>
          <a:p>
            <a:pPr algn="r"/>
            <a:r>
              <a:rPr lang="fr-FR" sz="3200" dirty="0">
                <a:solidFill>
                  <a:srgbClr val="FF0000"/>
                </a:solidFill>
              </a:rPr>
              <a:t>et </a:t>
            </a:r>
            <a:r>
              <a:rPr lang="fr-FR" sz="3200" dirty="0">
                <a:solidFill>
                  <a:srgbClr val="00B050"/>
                </a:solidFill>
                <a:latin typeface="Symbol" panose="05050102010706020507" pitchFamily="18" charset="2"/>
              </a:rPr>
              <a:t>s2</a:t>
            </a:r>
            <a:r>
              <a:rPr lang="fr-FR" sz="3200" dirty="0">
                <a:solidFill>
                  <a:srgbClr val="FF0000"/>
                </a:solidFill>
                <a:latin typeface="Symbol" panose="05050102010706020507" pitchFamily="18" charset="2"/>
              </a:rPr>
              <a:t> </a:t>
            </a:r>
            <a:r>
              <a:rPr lang="fr-FR" sz="3200" dirty="0">
                <a:solidFill>
                  <a:srgbClr val="FF0000"/>
                </a:solidFill>
              </a:rPr>
              <a:t>perpendiculaire à </a:t>
            </a:r>
            <a:r>
              <a:rPr lang="fr-FR" sz="3200" dirty="0">
                <a:solidFill>
                  <a:srgbClr val="FF0000"/>
                </a:solidFill>
                <a:latin typeface="Symbol" panose="05050102010706020507" pitchFamily="18" charset="2"/>
              </a:rPr>
              <a:t>s3 </a:t>
            </a:r>
            <a:r>
              <a:rPr lang="fr-FR" sz="3200" dirty="0">
                <a:solidFill>
                  <a:srgbClr val="FF0000"/>
                </a:solidFill>
              </a:rPr>
              <a:t>et </a:t>
            </a:r>
            <a:r>
              <a:rPr lang="fr-FR" sz="3200" dirty="0">
                <a:solidFill>
                  <a:srgbClr val="FF0000"/>
                </a:solidFill>
                <a:latin typeface="Symbol" panose="05050102010706020507" pitchFamily="18" charset="2"/>
              </a:rPr>
              <a:t>s3</a:t>
            </a:r>
            <a:r>
              <a:rPr lang="fr-FR" sz="3200" dirty="0">
                <a:solidFill>
                  <a:srgbClr val="FF0000"/>
                </a:solidFill>
              </a:rPr>
              <a:t> </a:t>
            </a:r>
            <a:endParaRPr lang="fr-FR" sz="3200" dirty="0"/>
          </a:p>
        </p:txBody>
      </p:sp>
      <p:sp>
        <p:nvSpPr>
          <p:cNvPr id="17" name="Flèche : bas 16">
            <a:extLst>
              <a:ext uri="{FF2B5EF4-FFF2-40B4-BE49-F238E27FC236}">
                <a16:creationId xmlns:a16="http://schemas.microsoft.com/office/drawing/2014/main" id="{D6A755BA-2366-49AB-9DA5-0CD3452AAB49}"/>
              </a:ext>
            </a:extLst>
          </p:cNvPr>
          <p:cNvSpPr/>
          <p:nvPr/>
        </p:nvSpPr>
        <p:spPr>
          <a:xfrm rot="5400000">
            <a:off x="4767077" y="2560649"/>
            <a:ext cx="324465" cy="907025"/>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bas 17">
            <a:extLst>
              <a:ext uri="{FF2B5EF4-FFF2-40B4-BE49-F238E27FC236}">
                <a16:creationId xmlns:a16="http://schemas.microsoft.com/office/drawing/2014/main" id="{98006AE9-3AC9-4242-9067-529653D73854}"/>
              </a:ext>
            </a:extLst>
          </p:cNvPr>
          <p:cNvSpPr/>
          <p:nvPr/>
        </p:nvSpPr>
        <p:spPr>
          <a:xfrm rot="16200000">
            <a:off x="1415693" y="2495691"/>
            <a:ext cx="324465" cy="907025"/>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93D7E5F3-BEBE-49A0-A3E1-424A63CD722A}"/>
              </a:ext>
            </a:extLst>
          </p:cNvPr>
          <p:cNvSpPr txBox="1"/>
          <p:nvPr/>
        </p:nvSpPr>
        <p:spPr>
          <a:xfrm>
            <a:off x="5096682" y="2579737"/>
            <a:ext cx="439544" cy="369332"/>
          </a:xfrm>
          <a:prstGeom prst="rect">
            <a:avLst/>
          </a:prstGeom>
          <a:noFill/>
        </p:spPr>
        <p:txBody>
          <a:bodyPr wrap="none" rtlCol="0">
            <a:spAutoFit/>
          </a:bodyPr>
          <a:lstStyle/>
          <a:p>
            <a:r>
              <a:rPr lang="fr-FR" dirty="0">
                <a:solidFill>
                  <a:srgbClr val="00B0F0"/>
                </a:solidFill>
                <a:latin typeface="Symbol" panose="05050102010706020507" pitchFamily="18" charset="2"/>
              </a:rPr>
              <a:t>s3</a:t>
            </a:r>
            <a:endParaRPr lang="fr-FR" dirty="0">
              <a:solidFill>
                <a:srgbClr val="00B0F0"/>
              </a:solidFill>
            </a:endParaRPr>
          </a:p>
        </p:txBody>
      </p:sp>
      <p:sp>
        <p:nvSpPr>
          <p:cNvPr id="20" name="ZoneTexte 19">
            <a:extLst>
              <a:ext uri="{FF2B5EF4-FFF2-40B4-BE49-F238E27FC236}">
                <a16:creationId xmlns:a16="http://schemas.microsoft.com/office/drawing/2014/main" id="{11277AB5-1E80-4DCE-B1FB-6DBA51DD9975}"/>
              </a:ext>
            </a:extLst>
          </p:cNvPr>
          <p:cNvSpPr txBox="1"/>
          <p:nvPr/>
        </p:nvSpPr>
        <p:spPr>
          <a:xfrm>
            <a:off x="994427" y="2356122"/>
            <a:ext cx="439544" cy="369332"/>
          </a:xfrm>
          <a:prstGeom prst="rect">
            <a:avLst/>
          </a:prstGeom>
          <a:noFill/>
        </p:spPr>
        <p:txBody>
          <a:bodyPr wrap="none" rtlCol="0">
            <a:spAutoFit/>
          </a:bodyPr>
          <a:lstStyle/>
          <a:p>
            <a:r>
              <a:rPr lang="fr-FR" dirty="0">
                <a:solidFill>
                  <a:srgbClr val="00B0F0"/>
                </a:solidFill>
                <a:latin typeface="Symbol" panose="05050102010706020507" pitchFamily="18" charset="2"/>
              </a:rPr>
              <a:t>s3</a:t>
            </a:r>
            <a:endParaRPr lang="fr-FR" dirty="0">
              <a:solidFill>
                <a:srgbClr val="00B0F0"/>
              </a:solidFill>
            </a:endParaRPr>
          </a:p>
        </p:txBody>
      </p:sp>
      <p:sp>
        <p:nvSpPr>
          <p:cNvPr id="5" name="ZoneTexte 4">
            <a:extLst>
              <a:ext uri="{FF2B5EF4-FFF2-40B4-BE49-F238E27FC236}">
                <a16:creationId xmlns:a16="http://schemas.microsoft.com/office/drawing/2014/main" id="{06B11368-4224-4F39-A18B-9942E57486F6}"/>
              </a:ext>
            </a:extLst>
          </p:cNvPr>
          <p:cNvSpPr txBox="1"/>
          <p:nvPr/>
        </p:nvSpPr>
        <p:spPr>
          <a:xfrm>
            <a:off x="6280548" y="5919310"/>
            <a:ext cx="2323072" cy="923330"/>
          </a:xfrm>
          <a:prstGeom prst="rect">
            <a:avLst/>
          </a:prstGeom>
          <a:noFill/>
        </p:spPr>
        <p:txBody>
          <a:bodyPr wrap="none" rtlCol="0">
            <a:spAutoFit/>
          </a:bodyPr>
          <a:lstStyle/>
          <a:p>
            <a:r>
              <a:rPr lang="fr-FR" dirty="0">
                <a:solidFill>
                  <a:srgbClr val="FF0000"/>
                </a:solidFill>
              </a:rPr>
              <a:t>Ici on sait juste que </a:t>
            </a:r>
            <a:r>
              <a:rPr lang="fr-FR" dirty="0">
                <a:solidFill>
                  <a:srgbClr val="FF0000"/>
                </a:solidFill>
                <a:latin typeface="Symbol" panose="05050102010706020507" pitchFamily="18" charset="2"/>
              </a:rPr>
              <a:t>s3</a:t>
            </a:r>
            <a:endParaRPr lang="fr-FR" dirty="0">
              <a:solidFill>
                <a:srgbClr val="FF0000"/>
              </a:solidFill>
            </a:endParaRPr>
          </a:p>
          <a:p>
            <a:r>
              <a:rPr lang="fr-FR" dirty="0">
                <a:solidFill>
                  <a:srgbClr val="FF0000"/>
                </a:solidFill>
              </a:rPr>
              <a:t>Et </a:t>
            </a:r>
            <a:r>
              <a:rPr lang="fr-FR" dirty="0">
                <a:solidFill>
                  <a:srgbClr val="FF0000"/>
                </a:solidFill>
                <a:latin typeface="Symbol" panose="05050102010706020507" pitchFamily="18" charset="2"/>
              </a:rPr>
              <a:t>s2 </a:t>
            </a:r>
            <a:r>
              <a:rPr lang="fr-FR" dirty="0">
                <a:solidFill>
                  <a:srgbClr val="FF0000"/>
                </a:solidFill>
              </a:rPr>
              <a:t>sont dans le plan</a:t>
            </a:r>
          </a:p>
          <a:p>
            <a:r>
              <a:rPr lang="fr-FR" dirty="0" err="1">
                <a:solidFill>
                  <a:srgbClr val="FF0000"/>
                </a:solidFill>
              </a:rPr>
              <a:t>stylolithiqique</a:t>
            </a:r>
            <a:endParaRPr lang="fr-FR" dirty="0">
              <a:solidFill>
                <a:srgbClr val="FF0000"/>
              </a:solidFill>
            </a:endParaRPr>
          </a:p>
        </p:txBody>
      </p:sp>
      <p:sp>
        <p:nvSpPr>
          <p:cNvPr id="7" name="ZoneTexte 6">
            <a:extLst>
              <a:ext uri="{FF2B5EF4-FFF2-40B4-BE49-F238E27FC236}">
                <a16:creationId xmlns:a16="http://schemas.microsoft.com/office/drawing/2014/main" id="{09D2599D-055B-4D4B-894B-5DF1802FB765}"/>
              </a:ext>
            </a:extLst>
          </p:cNvPr>
          <p:cNvSpPr txBox="1"/>
          <p:nvPr/>
        </p:nvSpPr>
        <p:spPr>
          <a:xfrm>
            <a:off x="8350185" y="3059667"/>
            <a:ext cx="756938" cy="584775"/>
          </a:xfrm>
          <a:prstGeom prst="rect">
            <a:avLst/>
          </a:prstGeom>
          <a:noFill/>
        </p:spPr>
        <p:txBody>
          <a:bodyPr wrap="none" rtlCol="0">
            <a:spAutoFit/>
          </a:bodyPr>
          <a:lstStyle/>
          <a:p>
            <a:r>
              <a:rPr lang="fr-FR" sz="3200" dirty="0"/>
              <a:t>???</a:t>
            </a:r>
          </a:p>
        </p:txBody>
      </p:sp>
      <p:sp>
        <p:nvSpPr>
          <p:cNvPr id="24" name="Flèche : bas 23">
            <a:extLst>
              <a:ext uri="{FF2B5EF4-FFF2-40B4-BE49-F238E27FC236}">
                <a16:creationId xmlns:a16="http://schemas.microsoft.com/office/drawing/2014/main" id="{3FED42A9-5DCE-447C-AED1-56A0DB02D022}"/>
              </a:ext>
            </a:extLst>
          </p:cNvPr>
          <p:cNvSpPr/>
          <p:nvPr/>
        </p:nvSpPr>
        <p:spPr>
          <a:xfrm>
            <a:off x="2900131" y="1292190"/>
            <a:ext cx="324465" cy="907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E8FC6CAD-AFCF-4137-A8C9-0BD00A6499D8}"/>
              </a:ext>
            </a:extLst>
          </p:cNvPr>
          <p:cNvSpPr txBox="1"/>
          <p:nvPr/>
        </p:nvSpPr>
        <p:spPr>
          <a:xfrm>
            <a:off x="2506018" y="1245844"/>
            <a:ext cx="439544" cy="369332"/>
          </a:xfrm>
          <a:prstGeom prst="rect">
            <a:avLst/>
          </a:prstGeom>
          <a:noFill/>
        </p:spPr>
        <p:txBody>
          <a:bodyPr wrap="none" rtlCol="0">
            <a:spAutoFit/>
          </a:bodyPr>
          <a:lstStyle/>
          <a:p>
            <a:r>
              <a:rPr lang="fr-FR" dirty="0">
                <a:solidFill>
                  <a:srgbClr val="00B050"/>
                </a:solidFill>
                <a:latin typeface="Symbol" panose="05050102010706020507" pitchFamily="18" charset="2"/>
              </a:rPr>
              <a:t>s2</a:t>
            </a:r>
            <a:endParaRPr lang="fr-FR" dirty="0">
              <a:solidFill>
                <a:srgbClr val="00B050"/>
              </a:solidFill>
            </a:endParaRPr>
          </a:p>
        </p:txBody>
      </p:sp>
    </p:spTree>
    <p:extLst>
      <p:ext uri="{BB962C8B-B14F-4D97-AF65-F5344CB8AC3E}">
        <p14:creationId xmlns:p14="http://schemas.microsoft.com/office/powerpoint/2010/main" val="10308341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980577"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IX-Les </a:t>
            </a:r>
            <a:r>
              <a:rPr lang="fr-FR" sz="3600" b="1" dirty="0" err="1">
                <a:latin typeface="Arial" panose="020B0604020202020204" pitchFamily="34" charset="0"/>
                <a:cs typeface="Arial" panose="020B0604020202020204" pitchFamily="34" charset="0"/>
              </a:rPr>
              <a:t>stylolithes</a:t>
            </a:r>
            <a:endParaRPr lang="fr-FR" sz="3600" b="1" dirty="0">
              <a:latin typeface="Arial" panose="020B0604020202020204" pitchFamily="34" charset="0"/>
              <a:cs typeface="Arial" panose="020B0604020202020204" pitchFamily="34" charset="0"/>
            </a:endParaRPr>
          </a:p>
        </p:txBody>
      </p:sp>
      <p:pic>
        <p:nvPicPr>
          <p:cNvPr id="6" name="stepover_cristallisation_sous_abris">
            <a:hlinkClick r:id="" action="ppaction://media"/>
            <a:extLst>
              <a:ext uri="{FF2B5EF4-FFF2-40B4-BE49-F238E27FC236}">
                <a16:creationId xmlns:a16="http://schemas.microsoft.com/office/drawing/2014/main" id="{D250A0C3-AF25-47B0-A935-1042B20A22D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9435" t="40538" r="34677" b="44265"/>
          <a:stretch/>
        </p:blipFill>
        <p:spPr>
          <a:xfrm>
            <a:off x="2138516" y="1371599"/>
            <a:ext cx="5203182" cy="1718188"/>
          </a:xfrm>
          <a:prstGeom prst="rect">
            <a:avLst/>
          </a:prstGeom>
        </p:spPr>
      </p:pic>
      <p:pic>
        <p:nvPicPr>
          <p:cNvPr id="8" name="Image 7">
            <a:extLst>
              <a:ext uri="{FF2B5EF4-FFF2-40B4-BE49-F238E27FC236}">
                <a16:creationId xmlns:a16="http://schemas.microsoft.com/office/drawing/2014/main" id="{638B6F75-7B1F-47B2-A432-26DB373244F7}"/>
              </a:ext>
            </a:extLst>
          </p:cNvPr>
          <p:cNvPicPr>
            <a:picLocks noChangeAspect="1"/>
          </p:cNvPicPr>
          <p:nvPr/>
        </p:nvPicPr>
        <p:blipFill>
          <a:blip r:embed="rId5"/>
          <a:stretch>
            <a:fillRect/>
          </a:stretch>
        </p:blipFill>
        <p:spPr>
          <a:xfrm>
            <a:off x="125361" y="976868"/>
            <a:ext cx="9144000" cy="5816323"/>
          </a:xfrm>
          <a:prstGeom prst="rect">
            <a:avLst/>
          </a:prstGeom>
        </p:spPr>
      </p:pic>
      <p:sp>
        <p:nvSpPr>
          <p:cNvPr id="22" name="ZoneTexte 21">
            <a:extLst>
              <a:ext uri="{FF2B5EF4-FFF2-40B4-BE49-F238E27FC236}">
                <a16:creationId xmlns:a16="http://schemas.microsoft.com/office/drawing/2014/main" id="{23FAEF85-BA63-4928-81D3-6F377D910EFA}"/>
              </a:ext>
            </a:extLst>
          </p:cNvPr>
          <p:cNvSpPr txBox="1"/>
          <p:nvPr/>
        </p:nvSpPr>
        <p:spPr>
          <a:xfrm>
            <a:off x="7433187" y="582562"/>
            <a:ext cx="1148071" cy="246221"/>
          </a:xfrm>
          <a:prstGeom prst="rect">
            <a:avLst/>
          </a:prstGeom>
          <a:noFill/>
        </p:spPr>
        <p:txBody>
          <a:bodyPr wrap="none" rtlCol="0">
            <a:spAutoFit/>
          </a:bodyPr>
          <a:lstStyle/>
          <a:p>
            <a:r>
              <a:rPr lang="fr-FR" sz="1000" dirty="0"/>
              <a:t>Photos: Mary Ford</a:t>
            </a:r>
          </a:p>
        </p:txBody>
      </p:sp>
    </p:spTree>
    <p:extLst>
      <p:ext uri="{BB962C8B-B14F-4D97-AF65-F5344CB8AC3E}">
        <p14:creationId xmlns:p14="http://schemas.microsoft.com/office/powerpoint/2010/main" val="230898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40D82-86EF-4CF1-AA39-BEC02BA6146D}"/>
              </a:ext>
            </a:extLst>
          </p:cNvPr>
          <p:cNvSpPr txBox="1"/>
          <p:nvPr/>
        </p:nvSpPr>
        <p:spPr>
          <a:xfrm>
            <a:off x="330011" y="330537"/>
            <a:ext cx="3980577"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IX-Les </a:t>
            </a:r>
            <a:r>
              <a:rPr lang="fr-FR" sz="3600" b="1" dirty="0" err="1">
                <a:latin typeface="Arial" panose="020B0604020202020204" pitchFamily="34" charset="0"/>
                <a:cs typeface="Arial" panose="020B0604020202020204" pitchFamily="34" charset="0"/>
              </a:rPr>
              <a:t>stylolithes</a:t>
            </a:r>
            <a:endParaRPr lang="fr-FR" sz="3600" b="1" dirty="0">
              <a:latin typeface="Arial" panose="020B0604020202020204" pitchFamily="34" charset="0"/>
              <a:cs typeface="Arial" panose="020B0604020202020204" pitchFamily="34" charset="0"/>
            </a:endParaRPr>
          </a:p>
        </p:txBody>
      </p:sp>
      <p:pic>
        <p:nvPicPr>
          <p:cNvPr id="6" name="stepover_cristallisation_sous_abris">
            <a:hlinkClick r:id="" action="ppaction://media"/>
            <a:extLst>
              <a:ext uri="{FF2B5EF4-FFF2-40B4-BE49-F238E27FC236}">
                <a16:creationId xmlns:a16="http://schemas.microsoft.com/office/drawing/2014/main" id="{D250A0C3-AF25-47B0-A935-1042B20A22D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9435" t="40538" r="34677" b="44265"/>
          <a:stretch/>
        </p:blipFill>
        <p:spPr>
          <a:xfrm>
            <a:off x="973849" y="1961533"/>
            <a:ext cx="7196301" cy="2376353"/>
          </a:xfrm>
          <a:prstGeom prst="rect">
            <a:avLst/>
          </a:prstGeom>
        </p:spPr>
      </p:pic>
      <p:sp>
        <p:nvSpPr>
          <p:cNvPr id="2" name="ZoneTexte 1">
            <a:extLst>
              <a:ext uri="{FF2B5EF4-FFF2-40B4-BE49-F238E27FC236}">
                <a16:creationId xmlns:a16="http://schemas.microsoft.com/office/drawing/2014/main" id="{F736B0F3-BADB-493F-9559-E861F35B5DFE}"/>
              </a:ext>
            </a:extLst>
          </p:cNvPr>
          <p:cNvSpPr txBox="1"/>
          <p:nvPr/>
        </p:nvSpPr>
        <p:spPr>
          <a:xfrm>
            <a:off x="169222" y="4799331"/>
            <a:ext cx="8902052" cy="523220"/>
          </a:xfrm>
          <a:prstGeom prst="rect">
            <a:avLst/>
          </a:prstGeom>
          <a:noFill/>
        </p:spPr>
        <p:txBody>
          <a:bodyPr wrap="none" rtlCol="0">
            <a:spAutoFit/>
          </a:bodyPr>
          <a:lstStyle/>
          <a:p>
            <a:r>
              <a:rPr lang="fr-FR" sz="2800" dirty="0"/>
              <a:t>NB: exemple de formation de </a:t>
            </a:r>
            <a:r>
              <a:rPr lang="fr-FR" sz="2800" dirty="0" err="1"/>
              <a:t>stylolithes</a:t>
            </a:r>
            <a:r>
              <a:rPr lang="fr-FR" sz="2800" dirty="0"/>
              <a:t> dans le cas de faille</a:t>
            </a:r>
          </a:p>
        </p:txBody>
      </p:sp>
    </p:spTree>
    <p:extLst>
      <p:ext uri="{BB962C8B-B14F-4D97-AF65-F5344CB8AC3E}">
        <p14:creationId xmlns:p14="http://schemas.microsoft.com/office/powerpoint/2010/main" val="99508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C2DB1F4-4DB8-4977-8380-039F570A4197}"/>
              </a:ext>
            </a:extLst>
          </p:cNvPr>
          <p:cNvSpPr txBox="1"/>
          <p:nvPr/>
        </p:nvSpPr>
        <p:spPr>
          <a:xfrm>
            <a:off x="330011" y="330537"/>
            <a:ext cx="8263801" cy="120032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Synthèse…ce que vous devez savoir</a:t>
            </a:r>
          </a:p>
          <a:p>
            <a:r>
              <a:rPr lang="fr-FR" sz="3600" b="1" dirty="0">
                <a:latin typeface="Arial" panose="020B0604020202020204" pitchFamily="34" charset="0"/>
                <a:cs typeface="Arial" panose="020B0604020202020204" pitchFamily="34" charset="0"/>
              </a:rPr>
              <a:t>sur les diaclases et fentes</a:t>
            </a:r>
          </a:p>
        </p:txBody>
      </p:sp>
      <p:sp>
        <p:nvSpPr>
          <p:cNvPr id="7" name="ZoneTexte 6">
            <a:extLst>
              <a:ext uri="{FF2B5EF4-FFF2-40B4-BE49-F238E27FC236}">
                <a16:creationId xmlns:a16="http://schemas.microsoft.com/office/drawing/2014/main" id="{44F1857A-0E17-4422-B210-F11A6F4E65D7}"/>
              </a:ext>
            </a:extLst>
          </p:cNvPr>
          <p:cNvSpPr txBox="1"/>
          <p:nvPr/>
        </p:nvSpPr>
        <p:spPr>
          <a:xfrm>
            <a:off x="704274" y="1607574"/>
            <a:ext cx="7669161" cy="2031325"/>
          </a:xfrm>
          <a:prstGeom prst="rect">
            <a:avLst/>
          </a:prstGeom>
          <a:noFill/>
        </p:spPr>
        <p:txBody>
          <a:bodyPr wrap="square" rtlCol="0">
            <a:spAutoFit/>
          </a:bodyPr>
          <a:lstStyle/>
          <a:p>
            <a:pPr marL="342900" indent="-342900">
              <a:buFont typeface="+mj-lt"/>
              <a:buAutoNum type="arabicPeriod"/>
            </a:pPr>
            <a:r>
              <a:rPr lang="fr-FR" dirty="0"/>
              <a:t>TOUT le vocabulaire vu (ex: joints, diaclase, fente, </a:t>
            </a:r>
            <a:r>
              <a:rPr lang="fr-FR" dirty="0" err="1"/>
              <a:t>stylolithes</a:t>
            </a:r>
            <a:r>
              <a:rPr lang="fr-FR" dirty="0"/>
              <a:t>, dykes…)</a:t>
            </a:r>
          </a:p>
          <a:p>
            <a:pPr marL="342900" indent="-342900">
              <a:buFont typeface="+mj-lt"/>
              <a:buAutoNum type="arabicPeriod"/>
            </a:pPr>
            <a:r>
              <a:rPr lang="fr-FR" dirty="0"/>
              <a:t>Les grandes familles de diaclases</a:t>
            </a:r>
          </a:p>
          <a:p>
            <a:pPr marL="342900" indent="-342900">
              <a:buFont typeface="+mj-lt"/>
              <a:buAutoNum type="arabicPeriod"/>
            </a:pPr>
            <a:r>
              <a:rPr lang="fr-FR" dirty="0"/>
              <a:t>Comment les diaclases se forment </a:t>
            </a:r>
          </a:p>
          <a:p>
            <a:pPr marL="342900" indent="-342900">
              <a:buFont typeface="+mj-lt"/>
              <a:buAutoNum type="arabicPeriod"/>
            </a:pPr>
            <a:r>
              <a:rPr lang="fr-FR" dirty="0"/>
              <a:t>L’anatomie d’une diaclase</a:t>
            </a:r>
          </a:p>
          <a:p>
            <a:pPr marL="342900" indent="-342900">
              <a:buFont typeface="+mj-lt"/>
              <a:buAutoNum type="arabicPeriod"/>
            </a:pPr>
            <a:r>
              <a:rPr lang="fr-FR" dirty="0"/>
              <a:t>Comment décrire et analyser les diaclases</a:t>
            </a:r>
          </a:p>
          <a:p>
            <a:pPr marL="342900" indent="-342900">
              <a:buFont typeface="+mj-lt"/>
              <a:buAutoNum type="arabicPeriod"/>
            </a:pPr>
            <a:r>
              <a:rPr lang="fr-FR" dirty="0"/>
              <a:t>Ce qu’est une fente/filon et comment elle se forme</a:t>
            </a:r>
          </a:p>
          <a:p>
            <a:pPr marL="342900" indent="-342900">
              <a:buFont typeface="+mj-lt"/>
              <a:buAutoNum type="arabicPeriod"/>
            </a:pPr>
            <a:r>
              <a:rPr lang="fr-FR" b="1" u="sng" dirty="0">
                <a:solidFill>
                  <a:srgbClr val="FF0000"/>
                </a:solidFill>
              </a:rPr>
              <a:t>Relier les diaclases, fentes et </a:t>
            </a:r>
            <a:r>
              <a:rPr lang="fr-FR" b="1" u="sng" dirty="0" err="1">
                <a:solidFill>
                  <a:srgbClr val="FF0000"/>
                </a:solidFill>
              </a:rPr>
              <a:t>stylolithes</a:t>
            </a:r>
            <a:r>
              <a:rPr lang="fr-FR" b="1" u="sng" dirty="0">
                <a:solidFill>
                  <a:srgbClr val="FF0000"/>
                </a:solidFill>
              </a:rPr>
              <a:t> à l’état de contraintes du milieu</a:t>
            </a:r>
          </a:p>
        </p:txBody>
      </p:sp>
    </p:spTree>
    <p:extLst>
      <p:ext uri="{BB962C8B-B14F-4D97-AF65-F5344CB8AC3E}">
        <p14:creationId xmlns:p14="http://schemas.microsoft.com/office/powerpoint/2010/main" val="39693788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rochons, brèche de faille… : les déformations associées aux mouvements le  long d'une faille — Planet-Terre">
            <a:extLst>
              <a:ext uri="{FF2B5EF4-FFF2-40B4-BE49-F238E27FC236}">
                <a16:creationId xmlns:a16="http://schemas.microsoft.com/office/drawing/2014/main" id="{88D3FFBE-9C8C-BBCD-71FA-4471437BFA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042" r="14246" b="5500"/>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C9BE65F8-8639-C30E-F540-D2FFB29AD85F}"/>
              </a:ext>
            </a:extLst>
          </p:cNvPr>
          <p:cNvSpPr txBox="1"/>
          <p:nvPr/>
        </p:nvSpPr>
        <p:spPr>
          <a:xfrm>
            <a:off x="254510" y="545188"/>
            <a:ext cx="7186583" cy="646331"/>
          </a:xfrm>
          <a:prstGeom prst="rect">
            <a:avLst/>
          </a:prstGeom>
          <a:noFill/>
        </p:spPr>
        <p:txBody>
          <a:bodyPr wrap="none" rtlCol="0">
            <a:spAutoFit/>
          </a:bodyPr>
          <a:lstStyle/>
          <a:p>
            <a:r>
              <a:rPr lang="fr-FR" sz="3600" b="1" dirty="0">
                <a:solidFill>
                  <a:schemeClr val="bg1"/>
                </a:solidFill>
                <a:latin typeface="Arial" panose="020B0604020202020204" pitchFamily="34" charset="0"/>
                <a:cs typeface="Arial" panose="020B0604020202020204" pitchFamily="34" charset="0"/>
              </a:rPr>
              <a:t>Cours </a:t>
            </a:r>
            <a:r>
              <a:rPr lang="fr-FR" sz="3600" b="1" dirty="0" err="1">
                <a:solidFill>
                  <a:schemeClr val="bg1"/>
                </a:solidFill>
                <a:latin typeface="Arial" panose="020B0604020202020204" pitchFamily="34" charset="0"/>
                <a:cs typeface="Arial" panose="020B0604020202020204" pitchFamily="34" charset="0"/>
              </a:rPr>
              <a:t>IVc</a:t>
            </a:r>
            <a:r>
              <a:rPr lang="fr-FR" sz="3600" b="1" dirty="0">
                <a:solidFill>
                  <a:schemeClr val="bg1"/>
                </a:solidFill>
                <a:latin typeface="Arial" panose="020B0604020202020204" pitchFamily="34" charset="0"/>
                <a:cs typeface="Arial" panose="020B0604020202020204" pitchFamily="34" charset="0"/>
              </a:rPr>
              <a:t>: Les failles, les bases</a:t>
            </a:r>
          </a:p>
        </p:txBody>
      </p:sp>
    </p:spTree>
    <p:extLst>
      <p:ext uri="{BB962C8B-B14F-4D97-AF65-F5344CB8AC3E}">
        <p14:creationId xmlns:p14="http://schemas.microsoft.com/office/powerpoint/2010/main" val="24797996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I- La notion faille: rappel du début de cours</a:t>
            </a:r>
          </a:p>
          <a:p>
            <a:endParaRPr lang="fr-FR" sz="2000" dirty="0">
              <a:solidFill>
                <a:srgbClr val="FF0000"/>
              </a:solidFill>
              <a:latin typeface="Arial" panose="020B0604020202020204" pitchFamily="34" charset="0"/>
              <a:cs typeface="Arial" panose="020B0604020202020204" pitchFamily="34" charset="0"/>
            </a:endParaRPr>
          </a:p>
          <a:p>
            <a:r>
              <a:rPr lang="fr-FR" sz="2000" dirty="0">
                <a:solidFill>
                  <a:schemeClr val="bg1">
                    <a:lumMod val="85000"/>
                  </a:schemeClr>
                </a:solidFill>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II-Localisation des failles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Anatomie d’une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roches de faille: les </a:t>
            </a:r>
            <a:r>
              <a:rPr lang="fr-FR" sz="2000" dirty="0" err="1">
                <a:latin typeface="Arial" panose="020B0604020202020204" pitchFamily="34" charset="0"/>
                <a:cs typeface="Arial" panose="020B0604020202020204" pitchFamily="34" charset="0"/>
              </a:rPr>
              <a:t>tectonites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1464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avec flèche 3">
            <a:extLst>
              <a:ext uri="{FF2B5EF4-FFF2-40B4-BE49-F238E27FC236}">
                <a16:creationId xmlns:a16="http://schemas.microsoft.com/office/drawing/2014/main" id="{6565F5F4-06A5-4115-B0CF-BE2B076AEAF3}"/>
              </a:ext>
            </a:extLst>
          </p:cNvPr>
          <p:cNvCxnSpPr>
            <a:cxnSpLocks/>
          </p:cNvCxnSpPr>
          <p:nvPr/>
        </p:nvCxnSpPr>
        <p:spPr>
          <a:xfrm flipH="1">
            <a:off x="2759978" y="2995321"/>
            <a:ext cx="654341" cy="611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B619606D-848C-44C9-9A85-F3708D7CCE2D}"/>
              </a:ext>
            </a:extLst>
          </p:cNvPr>
          <p:cNvSpPr txBox="1"/>
          <p:nvPr/>
        </p:nvSpPr>
        <p:spPr>
          <a:xfrm>
            <a:off x="713668" y="3419872"/>
            <a:ext cx="2155367" cy="2800767"/>
          </a:xfrm>
          <a:prstGeom prst="rect">
            <a:avLst/>
          </a:prstGeom>
          <a:noFill/>
        </p:spPr>
        <p:txBody>
          <a:bodyPr wrap="square" rtlCol="0">
            <a:spAutoFit/>
          </a:bodyPr>
          <a:lstStyle/>
          <a:p>
            <a:pPr algn="ctr"/>
            <a:r>
              <a:rPr lang="fr-FR" sz="3200" b="1" dirty="0"/>
              <a:t>Failles</a:t>
            </a:r>
          </a:p>
          <a:p>
            <a:pPr algn="ctr"/>
            <a:endParaRPr lang="fr-FR" b="1" dirty="0">
              <a:solidFill>
                <a:srgbClr val="00B0F0"/>
              </a:solidFill>
            </a:endParaRPr>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endParaRPr lang="fr-FR" dirty="0"/>
          </a:p>
          <a:p>
            <a:pPr algn="ctr"/>
            <a:r>
              <a:rPr lang="fr-FR" dirty="0"/>
              <a:t>(Mode II ou III)</a:t>
            </a:r>
          </a:p>
        </p:txBody>
      </p:sp>
      <p:sp>
        <p:nvSpPr>
          <p:cNvPr id="8" name="Rectangle 7">
            <a:extLst>
              <a:ext uri="{FF2B5EF4-FFF2-40B4-BE49-F238E27FC236}">
                <a16:creationId xmlns:a16="http://schemas.microsoft.com/office/drawing/2014/main" id="{5C3D9DFF-A322-4961-854F-A81A07A0F588}"/>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2" name="ZoneTexte 1">
            <a:extLst>
              <a:ext uri="{FF2B5EF4-FFF2-40B4-BE49-F238E27FC236}">
                <a16:creationId xmlns:a16="http://schemas.microsoft.com/office/drawing/2014/main" id="{30656A92-1876-FB2B-1974-A8DBC183502D}"/>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2444818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I- La notion faille: rappel du début de cours</a:t>
            </a:r>
          </a:p>
          <a:p>
            <a:endParaRPr lang="fr-FR" sz="2000" b="1" dirty="0">
              <a:solidFill>
                <a:srgbClr val="FF0000"/>
              </a:solidFill>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II-Localisation des failles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Anatomie d’une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roches de faille: les </a:t>
            </a:r>
            <a:r>
              <a:rPr lang="fr-FR" sz="2000" dirty="0" err="1">
                <a:latin typeface="Arial" panose="020B0604020202020204" pitchFamily="34" charset="0"/>
                <a:cs typeface="Arial" panose="020B0604020202020204" pitchFamily="34" charset="0"/>
              </a:rPr>
              <a:t>tectonites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84404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4519186"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 La notion de faille</a:t>
            </a:r>
          </a:p>
        </p:txBody>
      </p:sp>
      <p:sp>
        <p:nvSpPr>
          <p:cNvPr id="8" name="ZoneTexte 7">
            <a:extLst>
              <a:ext uri="{FF2B5EF4-FFF2-40B4-BE49-F238E27FC236}">
                <a16:creationId xmlns:a16="http://schemas.microsoft.com/office/drawing/2014/main" id="{7A369B0D-4181-4A34-AE90-CBA02139E04B}"/>
              </a:ext>
            </a:extLst>
          </p:cNvPr>
          <p:cNvSpPr txBox="1"/>
          <p:nvPr/>
        </p:nvSpPr>
        <p:spPr>
          <a:xfrm>
            <a:off x="258097" y="1165123"/>
            <a:ext cx="8731045" cy="1723549"/>
          </a:xfrm>
          <a:prstGeom prst="rect">
            <a:avLst/>
          </a:prstGeom>
          <a:noFill/>
        </p:spPr>
        <p:txBody>
          <a:bodyPr wrap="square" rtlCol="0">
            <a:spAutoFit/>
          </a:bodyPr>
          <a:lstStyle/>
          <a:p>
            <a:pPr algn="ctr"/>
            <a:r>
              <a:rPr lang="fr-FR" sz="3200" b="1" dirty="0"/>
              <a:t>Failles</a:t>
            </a:r>
          </a:p>
          <a:p>
            <a:pPr algn="ctr"/>
            <a:endParaRPr lang="fr-FR" sz="1000" b="1" dirty="0"/>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r>
              <a:rPr lang="fr-FR" dirty="0"/>
              <a:t> Mode II ou Mode III</a:t>
            </a:r>
            <a:endParaRPr lang="fr-FR" sz="3200" b="1" dirty="0"/>
          </a:p>
          <a:p>
            <a:pPr algn="ctr"/>
            <a:endParaRPr lang="fr-FR" sz="1000" b="1" dirty="0"/>
          </a:p>
          <a:p>
            <a:pPr algn="ctr"/>
            <a:endParaRPr lang="fr-FR" dirty="0"/>
          </a:p>
        </p:txBody>
      </p:sp>
      <p:pic>
        <p:nvPicPr>
          <p:cNvPr id="3074" name="Picture 2" descr="Micro-plis-failles, plis et failles inverses dans les lignites de Minerve –  La Caunette, Hérault — Planet-Terre">
            <a:extLst>
              <a:ext uri="{FF2B5EF4-FFF2-40B4-BE49-F238E27FC236}">
                <a16:creationId xmlns:a16="http://schemas.microsoft.com/office/drawing/2014/main" id="{4DFE9BCB-232B-475A-9D85-5EF0D8ABF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012" y="2460822"/>
            <a:ext cx="6061976" cy="402784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9BD4243F-3F4F-4481-9897-AF14B78087A3}"/>
              </a:ext>
            </a:extLst>
          </p:cNvPr>
          <p:cNvSpPr txBox="1"/>
          <p:nvPr/>
        </p:nvSpPr>
        <p:spPr>
          <a:xfrm>
            <a:off x="1430454" y="6488668"/>
            <a:ext cx="3940694" cy="369332"/>
          </a:xfrm>
          <a:prstGeom prst="rect">
            <a:avLst/>
          </a:prstGeom>
          <a:noFill/>
        </p:spPr>
        <p:txBody>
          <a:bodyPr wrap="none" rtlCol="0">
            <a:spAutoFit/>
          </a:bodyPr>
          <a:lstStyle/>
          <a:p>
            <a:r>
              <a:rPr lang="fr-FR" dirty="0"/>
              <a:t>Source: https://planet-terre.ens-lyon.fr/</a:t>
            </a:r>
          </a:p>
        </p:txBody>
      </p:sp>
      <p:sp>
        <p:nvSpPr>
          <p:cNvPr id="10" name="ZoneTexte 9">
            <a:extLst>
              <a:ext uri="{FF2B5EF4-FFF2-40B4-BE49-F238E27FC236}">
                <a16:creationId xmlns:a16="http://schemas.microsoft.com/office/drawing/2014/main" id="{39A1945F-3B5B-4769-9800-B2FC0FB725A5}"/>
              </a:ext>
            </a:extLst>
          </p:cNvPr>
          <p:cNvSpPr txBox="1"/>
          <p:nvPr/>
        </p:nvSpPr>
        <p:spPr>
          <a:xfrm>
            <a:off x="1551563" y="2460822"/>
            <a:ext cx="3554114" cy="369332"/>
          </a:xfrm>
          <a:prstGeom prst="rect">
            <a:avLst/>
          </a:prstGeom>
          <a:noFill/>
        </p:spPr>
        <p:txBody>
          <a:bodyPr wrap="none" rtlCol="0">
            <a:spAutoFit/>
          </a:bodyPr>
          <a:lstStyle/>
          <a:p>
            <a:r>
              <a:rPr lang="fr-FR" dirty="0">
                <a:solidFill>
                  <a:schemeClr val="bg1"/>
                </a:solidFill>
              </a:rPr>
              <a:t>Exemple d’une faille de type inverse</a:t>
            </a:r>
          </a:p>
        </p:txBody>
      </p:sp>
    </p:spTree>
    <p:extLst>
      <p:ext uri="{BB962C8B-B14F-4D97-AF65-F5344CB8AC3E}">
        <p14:creationId xmlns:p14="http://schemas.microsoft.com/office/powerpoint/2010/main" val="41737225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1165123"/>
            <a:ext cx="8731045" cy="1723549"/>
          </a:xfrm>
          <a:prstGeom prst="rect">
            <a:avLst/>
          </a:prstGeom>
          <a:noFill/>
        </p:spPr>
        <p:txBody>
          <a:bodyPr wrap="square" rtlCol="0">
            <a:spAutoFit/>
          </a:bodyPr>
          <a:lstStyle/>
          <a:p>
            <a:pPr algn="ctr"/>
            <a:r>
              <a:rPr lang="fr-FR" sz="3200" b="1"/>
              <a:t>Failles</a:t>
            </a:r>
          </a:p>
          <a:p>
            <a:pPr algn="ctr"/>
            <a:endParaRPr lang="fr-FR" sz="1000" b="1"/>
          </a:p>
          <a:p>
            <a:pPr algn="ctr"/>
            <a:r>
              <a:rPr lang="fr-FR" b="1">
                <a:solidFill>
                  <a:srgbClr val="00B0F0"/>
                </a:solidFill>
              </a:rPr>
              <a:t>Une faille </a:t>
            </a:r>
            <a:r>
              <a:rPr lang="fr-FR"/>
              <a:t>est une fracture </a:t>
            </a:r>
            <a:r>
              <a:rPr lang="fr-FR" b="1">
                <a:solidFill>
                  <a:srgbClr val="00B0F0"/>
                </a:solidFill>
              </a:rPr>
              <a:t>cisaillante</a:t>
            </a:r>
            <a:r>
              <a:rPr lang="fr-FR" b="1"/>
              <a:t> </a:t>
            </a:r>
            <a:r>
              <a:rPr lang="fr-FR"/>
              <a:t>impliquant </a:t>
            </a:r>
            <a:r>
              <a:rPr lang="fr-FR" b="1">
                <a:solidFill>
                  <a:srgbClr val="00B0F0"/>
                </a:solidFill>
              </a:rPr>
              <a:t>un glissement </a:t>
            </a:r>
            <a:r>
              <a:rPr lang="fr-FR"/>
              <a:t>relatif de deux blocs &gt;</a:t>
            </a:r>
          </a:p>
          <a:p>
            <a:pPr algn="ctr"/>
            <a:r>
              <a:rPr lang="fr-FR"/>
              <a:t>0.5 mm. Mode II ou Mode III</a:t>
            </a:r>
            <a:endParaRPr lang="fr-FR" sz="3200" b="1"/>
          </a:p>
          <a:p>
            <a:pPr algn="ctr"/>
            <a:endParaRPr lang="fr-FR" sz="1000" b="1"/>
          </a:p>
          <a:p>
            <a:pPr algn="ctr"/>
            <a:endParaRPr lang="fr-FR" dirty="0"/>
          </a:p>
        </p:txBody>
      </p:sp>
      <p:pic>
        <p:nvPicPr>
          <p:cNvPr id="3074" name="Picture 2" descr="Micro-plis-failles, plis et failles inverses dans les lignites de Minerve –  La Caunette, Hérault — Planet-Terre">
            <a:extLst>
              <a:ext uri="{FF2B5EF4-FFF2-40B4-BE49-F238E27FC236}">
                <a16:creationId xmlns:a16="http://schemas.microsoft.com/office/drawing/2014/main" id="{4DFE9BCB-232B-475A-9D85-5EF0D8ABF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012" y="2460822"/>
            <a:ext cx="6061976" cy="402784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9BD4243F-3F4F-4481-9897-AF14B78087A3}"/>
              </a:ext>
            </a:extLst>
          </p:cNvPr>
          <p:cNvSpPr txBox="1"/>
          <p:nvPr/>
        </p:nvSpPr>
        <p:spPr>
          <a:xfrm>
            <a:off x="1430454" y="6488668"/>
            <a:ext cx="3940694" cy="369332"/>
          </a:xfrm>
          <a:prstGeom prst="rect">
            <a:avLst/>
          </a:prstGeom>
          <a:noFill/>
        </p:spPr>
        <p:txBody>
          <a:bodyPr wrap="none" rtlCol="0">
            <a:spAutoFit/>
          </a:bodyPr>
          <a:lstStyle/>
          <a:p>
            <a:r>
              <a:rPr lang="fr-FR" dirty="0"/>
              <a:t>Source: https://planet-terre.ens-lyon.fr/</a:t>
            </a:r>
          </a:p>
        </p:txBody>
      </p:sp>
      <p:sp>
        <p:nvSpPr>
          <p:cNvPr id="10" name="ZoneTexte 9">
            <a:extLst>
              <a:ext uri="{FF2B5EF4-FFF2-40B4-BE49-F238E27FC236}">
                <a16:creationId xmlns:a16="http://schemas.microsoft.com/office/drawing/2014/main" id="{39A1945F-3B5B-4769-9800-B2FC0FB725A5}"/>
              </a:ext>
            </a:extLst>
          </p:cNvPr>
          <p:cNvSpPr txBox="1"/>
          <p:nvPr/>
        </p:nvSpPr>
        <p:spPr>
          <a:xfrm>
            <a:off x="1551563" y="2460822"/>
            <a:ext cx="3554114" cy="369332"/>
          </a:xfrm>
          <a:prstGeom prst="rect">
            <a:avLst/>
          </a:prstGeom>
          <a:noFill/>
        </p:spPr>
        <p:txBody>
          <a:bodyPr wrap="none" rtlCol="0">
            <a:spAutoFit/>
          </a:bodyPr>
          <a:lstStyle/>
          <a:p>
            <a:r>
              <a:rPr lang="fr-FR" dirty="0">
                <a:solidFill>
                  <a:schemeClr val="bg1"/>
                </a:solidFill>
              </a:rPr>
              <a:t>Exemple d’une faille de type inverse</a:t>
            </a:r>
          </a:p>
        </p:txBody>
      </p:sp>
      <p:sp>
        <p:nvSpPr>
          <p:cNvPr id="2" name="Forme libre : forme 1">
            <a:extLst>
              <a:ext uri="{FF2B5EF4-FFF2-40B4-BE49-F238E27FC236}">
                <a16:creationId xmlns:a16="http://schemas.microsoft.com/office/drawing/2014/main" id="{6A3E2AD0-8930-4CE4-8A98-6EB27E2E9448}"/>
              </a:ext>
            </a:extLst>
          </p:cNvPr>
          <p:cNvSpPr/>
          <p:nvPr/>
        </p:nvSpPr>
        <p:spPr>
          <a:xfrm>
            <a:off x="2735826" y="2551471"/>
            <a:ext cx="4638427" cy="2713703"/>
          </a:xfrm>
          <a:custGeom>
            <a:avLst/>
            <a:gdLst>
              <a:gd name="connsiteX0" fmla="*/ 0 w 4638427"/>
              <a:gd name="connsiteY0" fmla="*/ 2713703 h 2713703"/>
              <a:gd name="connsiteX1" fmla="*/ 73742 w 4638427"/>
              <a:gd name="connsiteY1" fmla="*/ 2676832 h 2713703"/>
              <a:gd name="connsiteX2" fmla="*/ 95864 w 4638427"/>
              <a:gd name="connsiteY2" fmla="*/ 2662084 h 2713703"/>
              <a:gd name="connsiteX3" fmla="*/ 147484 w 4638427"/>
              <a:gd name="connsiteY3" fmla="*/ 2639961 h 2713703"/>
              <a:gd name="connsiteX4" fmla="*/ 199103 w 4638427"/>
              <a:gd name="connsiteY4" fmla="*/ 2617839 h 2713703"/>
              <a:gd name="connsiteX5" fmla="*/ 250722 w 4638427"/>
              <a:gd name="connsiteY5" fmla="*/ 2580968 h 2713703"/>
              <a:gd name="connsiteX6" fmla="*/ 280219 w 4638427"/>
              <a:gd name="connsiteY6" fmla="*/ 2566219 h 2713703"/>
              <a:gd name="connsiteX7" fmla="*/ 294968 w 4638427"/>
              <a:gd name="connsiteY7" fmla="*/ 2551471 h 2713703"/>
              <a:gd name="connsiteX8" fmla="*/ 324464 w 4638427"/>
              <a:gd name="connsiteY8" fmla="*/ 2536723 h 2713703"/>
              <a:gd name="connsiteX9" fmla="*/ 361335 w 4638427"/>
              <a:gd name="connsiteY9" fmla="*/ 2492477 h 2713703"/>
              <a:gd name="connsiteX10" fmla="*/ 383458 w 4638427"/>
              <a:gd name="connsiteY10" fmla="*/ 2477729 h 2713703"/>
              <a:gd name="connsiteX11" fmla="*/ 420329 w 4638427"/>
              <a:gd name="connsiteY11" fmla="*/ 2440858 h 2713703"/>
              <a:gd name="connsiteX12" fmla="*/ 435077 w 4638427"/>
              <a:gd name="connsiteY12" fmla="*/ 2418735 h 2713703"/>
              <a:gd name="connsiteX13" fmla="*/ 457200 w 4638427"/>
              <a:gd name="connsiteY13" fmla="*/ 2411361 h 2713703"/>
              <a:gd name="connsiteX14" fmla="*/ 501445 w 4638427"/>
              <a:gd name="connsiteY14" fmla="*/ 2367116 h 2713703"/>
              <a:gd name="connsiteX15" fmla="*/ 523568 w 4638427"/>
              <a:gd name="connsiteY15" fmla="*/ 2352368 h 2713703"/>
              <a:gd name="connsiteX16" fmla="*/ 538316 w 4638427"/>
              <a:gd name="connsiteY16" fmla="*/ 2337619 h 2713703"/>
              <a:gd name="connsiteX17" fmla="*/ 582561 w 4638427"/>
              <a:gd name="connsiteY17" fmla="*/ 2315497 h 2713703"/>
              <a:gd name="connsiteX18" fmla="*/ 597309 w 4638427"/>
              <a:gd name="connsiteY18" fmla="*/ 2300748 h 2713703"/>
              <a:gd name="connsiteX19" fmla="*/ 641555 w 4638427"/>
              <a:gd name="connsiteY19" fmla="*/ 2271252 h 2713703"/>
              <a:gd name="connsiteX20" fmla="*/ 685800 w 4638427"/>
              <a:gd name="connsiteY20" fmla="*/ 2234381 h 2713703"/>
              <a:gd name="connsiteX21" fmla="*/ 722671 w 4638427"/>
              <a:gd name="connsiteY21" fmla="*/ 2197510 h 2713703"/>
              <a:gd name="connsiteX22" fmla="*/ 737419 w 4638427"/>
              <a:gd name="connsiteY22" fmla="*/ 2182761 h 2713703"/>
              <a:gd name="connsiteX23" fmla="*/ 766916 w 4638427"/>
              <a:gd name="connsiteY23" fmla="*/ 2168013 h 2713703"/>
              <a:gd name="connsiteX24" fmla="*/ 803787 w 4638427"/>
              <a:gd name="connsiteY24" fmla="*/ 2145890 h 2713703"/>
              <a:gd name="connsiteX25" fmla="*/ 825909 w 4638427"/>
              <a:gd name="connsiteY25" fmla="*/ 2123768 h 2713703"/>
              <a:gd name="connsiteX26" fmla="*/ 892277 w 4638427"/>
              <a:gd name="connsiteY26" fmla="*/ 2086897 h 2713703"/>
              <a:gd name="connsiteX27" fmla="*/ 936522 w 4638427"/>
              <a:gd name="connsiteY27" fmla="*/ 2057400 h 2713703"/>
              <a:gd name="connsiteX28" fmla="*/ 958645 w 4638427"/>
              <a:gd name="connsiteY28" fmla="*/ 2042652 h 2713703"/>
              <a:gd name="connsiteX29" fmla="*/ 1010264 w 4638427"/>
              <a:gd name="connsiteY29" fmla="*/ 2027903 h 2713703"/>
              <a:gd name="connsiteX30" fmla="*/ 1061884 w 4638427"/>
              <a:gd name="connsiteY30" fmla="*/ 2005781 h 2713703"/>
              <a:gd name="connsiteX31" fmla="*/ 1120877 w 4638427"/>
              <a:gd name="connsiteY31" fmla="*/ 1976284 h 2713703"/>
              <a:gd name="connsiteX32" fmla="*/ 1165122 w 4638427"/>
              <a:gd name="connsiteY32" fmla="*/ 1961535 h 2713703"/>
              <a:gd name="connsiteX33" fmla="*/ 1201993 w 4638427"/>
              <a:gd name="connsiteY33" fmla="*/ 1939413 h 2713703"/>
              <a:gd name="connsiteX34" fmla="*/ 1238864 w 4638427"/>
              <a:gd name="connsiteY34" fmla="*/ 1924664 h 2713703"/>
              <a:gd name="connsiteX35" fmla="*/ 1268361 w 4638427"/>
              <a:gd name="connsiteY35" fmla="*/ 1917290 h 2713703"/>
              <a:gd name="connsiteX36" fmla="*/ 1290484 w 4638427"/>
              <a:gd name="connsiteY36" fmla="*/ 1909916 h 2713703"/>
              <a:gd name="connsiteX37" fmla="*/ 1319980 w 4638427"/>
              <a:gd name="connsiteY37" fmla="*/ 1902542 h 2713703"/>
              <a:gd name="connsiteX38" fmla="*/ 1364226 w 4638427"/>
              <a:gd name="connsiteY38" fmla="*/ 1887794 h 2713703"/>
              <a:gd name="connsiteX39" fmla="*/ 1386348 w 4638427"/>
              <a:gd name="connsiteY39" fmla="*/ 1873045 h 2713703"/>
              <a:gd name="connsiteX40" fmla="*/ 1401097 w 4638427"/>
              <a:gd name="connsiteY40" fmla="*/ 1858297 h 2713703"/>
              <a:gd name="connsiteX41" fmla="*/ 1423219 w 4638427"/>
              <a:gd name="connsiteY41" fmla="*/ 1850923 h 2713703"/>
              <a:gd name="connsiteX42" fmla="*/ 1482213 w 4638427"/>
              <a:gd name="connsiteY42" fmla="*/ 1828800 h 2713703"/>
              <a:gd name="connsiteX43" fmla="*/ 1504335 w 4638427"/>
              <a:gd name="connsiteY43" fmla="*/ 1814052 h 2713703"/>
              <a:gd name="connsiteX44" fmla="*/ 1548580 w 4638427"/>
              <a:gd name="connsiteY44" fmla="*/ 1799303 h 2713703"/>
              <a:gd name="connsiteX45" fmla="*/ 1622322 w 4638427"/>
              <a:gd name="connsiteY45" fmla="*/ 1762432 h 2713703"/>
              <a:gd name="connsiteX46" fmla="*/ 1622322 w 4638427"/>
              <a:gd name="connsiteY46" fmla="*/ 1762432 h 2713703"/>
              <a:gd name="connsiteX47" fmla="*/ 1673942 w 4638427"/>
              <a:gd name="connsiteY47" fmla="*/ 1732935 h 2713703"/>
              <a:gd name="connsiteX48" fmla="*/ 1696064 w 4638427"/>
              <a:gd name="connsiteY48" fmla="*/ 1718187 h 2713703"/>
              <a:gd name="connsiteX49" fmla="*/ 1710813 w 4638427"/>
              <a:gd name="connsiteY49" fmla="*/ 1703439 h 2713703"/>
              <a:gd name="connsiteX50" fmla="*/ 1762432 w 4638427"/>
              <a:gd name="connsiteY50" fmla="*/ 1681316 h 2713703"/>
              <a:gd name="connsiteX51" fmla="*/ 1791929 w 4638427"/>
              <a:gd name="connsiteY51" fmla="*/ 1666568 h 2713703"/>
              <a:gd name="connsiteX52" fmla="*/ 1828800 w 4638427"/>
              <a:gd name="connsiteY52" fmla="*/ 1644445 h 2713703"/>
              <a:gd name="connsiteX53" fmla="*/ 1858297 w 4638427"/>
              <a:gd name="connsiteY53" fmla="*/ 1622323 h 2713703"/>
              <a:gd name="connsiteX54" fmla="*/ 1880419 w 4638427"/>
              <a:gd name="connsiteY54" fmla="*/ 1614948 h 2713703"/>
              <a:gd name="connsiteX55" fmla="*/ 1939413 w 4638427"/>
              <a:gd name="connsiteY55" fmla="*/ 1585452 h 2713703"/>
              <a:gd name="connsiteX56" fmla="*/ 1961535 w 4638427"/>
              <a:gd name="connsiteY56" fmla="*/ 1570703 h 2713703"/>
              <a:gd name="connsiteX57" fmla="*/ 2005780 w 4638427"/>
              <a:gd name="connsiteY57" fmla="*/ 1555955 h 2713703"/>
              <a:gd name="connsiteX58" fmla="*/ 2057400 w 4638427"/>
              <a:gd name="connsiteY58" fmla="*/ 1533832 h 2713703"/>
              <a:gd name="connsiteX59" fmla="*/ 2116393 w 4638427"/>
              <a:gd name="connsiteY59" fmla="*/ 1504335 h 2713703"/>
              <a:gd name="connsiteX60" fmla="*/ 2138516 w 4638427"/>
              <a:gd name="connsiteY60" fmla="*/ 1489587 h 2713703"/>
              <a:gd name="connsiteX61" fmla="*/ 2160639 w 4638427"/>
              <a:gd name="connsiteY61" fmla="*/ 1482213 h 2713703"/>
              <a:gd name="connsiteX62" fmla="*/ 2182761 w 4638427"/>
              <a:gd name="connsiteY62" fmla="*/ 1467464 h 2713703"/>
              <a:gd name="connsiteX63" fmla="*/ 2204884 w 4638427"/>
              <a:gd name="connsiteY63" fmla="*/ 1460090 h 2713703"/>
              <a:gd name="connsiteX64" fmla="*/ 2278626 w 4638427"/>
              <a:gd name="connsiteY64" fmla="*/ 1408471 h 2713703"/>
              <a:gd name="connsiteX65" fmla="*/ 2322871 w 4638427"/>
              <a:gd name="connsiteY65" fmla="*/ 1393723 h 2713703"/>
              <a:gd name="connsiteX66" fmla="*/ 2367116 w 4638427"/>
              <a:gd name="connsiteY66" fmla="*/ 1364226 h 2713703"/>
              <a:gd name="connsiteX67" fmla="*/ 2389239 w 4638427"/>
              <a:gd name="connsiteY67" fmla="*/ 1349477 h 2713703"/>
              <a:gd name="connsiteX68" fmla="*/ 2418735 w 4638427"/>
              <a:gd name="connsiteY68" fmla="*/ 1342103 h 2713703"/>
              <a:gd name="connsiteX69" fmla="*/ 2455606 w 4638427"/>
              <a:gd name="connsiteY69" fmla="*/ 1327355 h 2713703"/>
              <a:gd name="connsiteX70" fmla="*/ 2470355 w 4638427"/>
              <a:gd name="connsiteY70" fmla="*/ 1312606 h 2713703"/>
              <a:gd name="connsiteX71" fmla="*/ 2521974 w 4638427"/>
              <a:gd name="connsiteY71" fmla="*/ 1290484 h 2713703"/>
              <a:gd name="connsiteX72" fmla="*/ 2580968 w 4638427"/>
              <a:gd name="connsiteY72" fmla="*/ 1246239 h 2713703"/>
              <a:gd name="connsiteX73" fmla="*/ 2603090 w 4638427"/>
              <a:gd name="connsiteY73" fmla="*/ 1231490 h 2713703"/>
              <a:gd name="connsiteX74" fmla="*/ 2617839 w 4638427"/>
              <a:gd name="connsiteY74" fmla="*/ 1216742 h 2713703"/>
              <a:gd name="connsiteX75" fmla="*/ 2639961 w 4638427"/>
              <a:gd name="connsiteY75" fmla="*/ 1209368 h 2713703"/>
              <a:gd name="connsiteX76" fmla="*/ 2654709 w 4638427"/>
              <a:gd name="connsiteY76" fmla="*/ 1194619 h 2713703"/>
              <a:gd name="connsiteX77" fmla="*/ 2676832 w 4638427"/>
              <a:gd name="connsiteY77" fmla="*/ 1187245 h 2713703"/>
              <a:gd name="connsiteX78" fmla="*/ 2691580 w 4638427"/>
              <a:gd name="connsiteY78" fmla="*/ 1165123 h 2713703"/>
              <a:gd name="connsiteX79" fmla="*/ 2706329 w 4638427"/>
              <a:gd name="connsiteY79" fmla="*/ 1150374 h 2713703"/>
              <a:gd name="connsiteX80" fmla="*/ 2750574 w 4638427"/>
              <a:gd name="connsiteY80" fmla="*/ 1120877 h 2713703"/>
              <a:gd name="connsiteX81" fmla="*/ 2816942 w 4638427"/>
              <a:gd name="connsiteY81" fmla="*/ 1047135 h 2713703"/>
              <a:gd name="connsiteX82" fmla="*/ 2839064 w 4638427"/>
              <a:gd name="connsiteY82" fmla="*/ 1032387 h 2713703"/>
              <a:gd name="connsiteX83" fmla="*/ 2861187 w 4638427"/>
              <a:gd name="connsiteY83" fmla="*/ 1010264 h 2713703"/>
              <a:gd name="connsiteX84" fmla="*/ 2883309 w 4638427"/>
              <a:gd name="connsiteY84" fmla="*/ 1002890 h 2713703"/>
              <a:gd name="connsiteX85" fmla="*/ 2927555 w 4638427"/>
              <a:gd name="connsiteY85" fmla="*/ 973394 h 2713703"/>
              <a:gd name="connsiteX86" fmla="*/ 2942303 w 4638427"/>
              <a:gd name="connsiteY86" fmla="*/ 958645 h 2713703"/>
              <a:gd name="connsiteX87" fmla="*/ 2964426 w 4638427"/>
              <a:gd name="connsiteY87" fmla="*/ 951271 h 2713703"/>
              <a:gd name="connsiteX88" fmla="*/ 2986548 w 4638427"/>
              <a:gd name="connsiteY88" fmla="*/ 929148 h 2713703"/>
              <a:gd name="connsiteX89" fmla="*/ 3008671 w 4638427"/>
              <a:gd name="connsiteY89" fmla="*/ 921774 h 2713703"/>
              <a:gd name="connsiteX90" fmla="*/ 3045542 w 4638427"/>
              <a:gd name="connsiteY90" fmla="*/ 884903 h 2713703"/>
              <a:gd name="connsiteX91" fmla="*/ 3089787 w 4638427"/>
              <a:gd name="connsiteY91" fmla="*/ 870155 h 2713703"/>
              <a:gd name="connsiteX92" fmla="*/ 3126658 w 4638427"/>
              <a:gd name="connsiteY92" fmla="*/ 840658 h 2713703"/>
              <a:gd name="connsiteX93" fmla="*/ 3185651 w 4638427"/>
              <a:gd name="connsiteY93" fmla="*/ 811161 h 2713703"/>
              <a:gd name="connsiteX94" fmla="*/ 3200400 w 4638427"/>
              <a:gd name="connsiteY94" fmla="*/ 796413 h 2713703"/>
              <a:gd name="connsiteX95" fmla="*/ 3222522 w 4638427"/>
              <a:gd name="connsiteY95" fmla="*/ 789039 h 2713703"/>
              <a:gd name="connsiteX96" fmla="*/ 3252019 w 4638427"/>
              <a:gd name="connsiteY96" fmla="*/ 774290 h 2713703"/>
              <a:gd name="connsiteX97" fmla="*/ 3303639 w 4638427"/>
              <a:gd name="connsiteY97" fmla="*/ 744794 h 2713703"/>
              <a:gd name="connsiteX98" fmla="*/ 3347884 w 4638427"/>
              <a:gd name="connsiteY98" fmla="*/ 715297 h 2713703"/>
              <a:gd name="connsiteX99" fmla="*/ 3362632 w 4638427"/>
              <a:gd name="connsiteY99" fmla="*/ 700548 h 2713703"/>
              <a:gd name="connsiteX100" fmla="*/ 3436374 w 4638427"/>
              <a:gd name="connsiteY100" fmla="*/ 671052 h 2713703"/>
              <a:gd name="connsiteX101" fmla="*/ 3502742 w 4638427"/>
              <a:gd name="connsiteY101" fmla="*/ 634181 h 2713703"/>
              <a:gd name="connsiteX102" fmla="*/ 3539613 w 4638427"/>
              <a:gd name="connsiteY102" fmla="*/ 612058 h 2713703"/>
              <a:gd name="connsiteX103" fmla="*/ 3576484 w 4638427"/>
              <a:gd name="connsiteY103" fmla="*/ 582561 h 2713703"/>
              <a:gd name="connsiteX104" fmla="*/ 3605980 w 4638427"/>
              <a:gd name="connsiteY104" fmla="*/ 567813 h 2713703"/>
              <a:gd name="connsiteX105" fmla="*/ 3657600 w 4638427"/>
              <a:gd name="connsiteY105" fmla="*/ 530942 h 2713703"/>
              <a:gd name="connsiteX106" fmla="*/ 3679722 w 4638427"/>
              <a:gd name="connsiteY106" fmla="*/ 516194 h 2713703"/>
              <a:gd name="connsiteX107" fmla="*/ 3701845 w 4638427"/>
              <a:gd name="connsiteY107" fmla="*/ 508819 h 2713703"/>
              <a:gd name="connsiteX108" fmla="*/ 3723968 w 4638427"/>
              <a:gd name="connsiteY108" fmla="*/ 494071 h 2713703"/>
              <a:gd name="connsiteX109" fmla="*/ 3753464 w 4638427"/>
              <a:gd name="connsiteY109" fmla="*/ 479323 h 2713703"/>
              <a:gd name="connsiteX110" fmla="*/ 3775587 w 4638427"/>
              <a:gd name="connsiteY110" fmla="*/ 464574 h 2713703"/>
              <a:gd name="connsiteX111" fmla="*/ 3797709 w 4638427"/>
              <a:gd name="connsiteY111" fmla="*/ 457200 h 2713703"/>
              <a:gd name="connsiteX112" fmla="*/ 3819832 w 4638427"/>
              <a:gd name="connsiteY112" fmla="*/ 442452 h 2713703"/>
              <a:gd name="connsiteX113" fmla="*/ 3893574 w 4638427"/>
              <a:gd name="connsiteY113" fmla="*/ 420329 h 2713703"/>
              <a:gd name="connsiteX114" fmla="*/ 3937819 w 4638427"/>
              <a:gd name="connsiteY114" fmla="*/ 390832 h 2713703"/>
              <a:gd name="connsiteX115" fmla="*/ 3959942 w 4638427"/>
              <a:gd name="connsiteY115" fmla="*/ 376084 h 2713703"/>
              <a:gd name="connsiteX116" fmla="*/ 3989439 w 4638427"/>
              <a:gd name="connsiteY116" fmla="*/ 361335 h 2713703"/>
              <a:gd name="connsiteX117" fmla="*/ 4033684 w 4638427"/>
              <a:gd name="connsiteY117" fmla="*/ 339213 h 2713703"/>
              <a:gd name="connsiteX118" fmla="*/ 4063180 w 4638427"/>
              <a:gd name="connsiteY118" fmla="*/ 317090 h 2713703"/>
              <a:gd name="connsiteX119" fmla="*/ 4092677 w 4638427"/>
              <a:gd name="connsiteY119" fmla="*/ 302342 h 2713703"/>
              <a:gd name="connsiteX120" fmla="*/ 4107426 w 4638427"/>
              <a:gd name="connsiteY120" fmla="*/ 287594 h 2713703"/>
              <a:gd name="connsiteX121" fmla="*/ 4173793 w 4638427"/>
              <a:gd name="connsiteY121" fmla="*/ 250723 h 2713703"/>
              <a:gd name="connsiteX122" fmla="*/ 4188542 w 4638427"/>
              <a:gd name="connsiteY122" fmla="*/ 235974 h 2713703"/>
              <a:gd name="connsiteX123" fmla="*/ 4232787 w 4638427"/>
              <a:gd name="connsiteY123" fmla="*/ 221226 h 2713703"/>
              <a:gd name="connsiteX124" fmla="*/ 4284406 w 4638427"/>
              <a:gd name="connsiteY124" fmla="*/ 199103 h 2713703"/>
              <a:gd name="connsiteX125" fmla="*/ 4299155 w 4638427"/>
              <a:gd name="connsiteY125" fmla="*/ 184355 h 2713703"/>
              <a:gd name="connsiteX126" fmla="*/ 4321277 w 4638427"/>
              <a:gd name="connsiteY126" fmla="*/ 169606 h 2713703"/>
              <a:gd name="connsiteX127" fmla="*/ 4343400 w 4638427"/>
              <a:gd name="connsiteY127" fmla="*/ 162232 h 2713703"/>
              <a:gd name="connsiteX128" fmla="*/ 4402393 w 4638427"/>
              <a:gd name="connsiteY128" fmla="*/ 140110 h 2713703"/>
              <a:gd name="connsiteX129" fmla="*/ 4424516 w 4638427"/>
              <a:gd name="connsiteY129" fmla="*/ 117987 h 2713703"/>
              <a:gd name="connsiteX130" fmla="*/ 4468761 w 4638427"/>
              <a:gd name="connsiteY130" fmla="*/ 103239 h 2713703"/>
              <a:gd name="connsiteX131" fmla="*/ 4513006 w 4638427"/>
              <a:gd name="connsiteY131" fmla="*/ 81116 h 2713703"/>
              <a:gd name="connsiteX132" fmla="*/ 4535129 w 4638427"/>
              <a:gd name="connsiteY132" fmla="*/ 58994 h 2713703"/>
              <a:gd name="connsiteX133" fmla="*/ 4601497 w 4638427"/>
              <a:gd name="connsiteY133" fmla="*/ 29497 h 2713703"/>
              <a:gd name="connsiteX134" fmla="*/ 4616245 w 4638427"/>
              <a:gd name="connsiteY134" fmla="*/ 14748 h 2713703"/>
              <a:gd name="connsiteX135" fmla="*/ 4638368 w 4638427"/>
              <a:gd name="connsiteY135" fmla="*/ 0 h 271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4638427" h="2713703">
                <a:moveTo>
                  <a:pt x="0" y="2713703"/>
                </a:moveTo>
                <a:cubicBezTo>
                  <a:pt x="73703" y="2654740"/>
                  <a:pt x="-99" y="2704522"/>
                  <a:pt x="73742" y="2676832"/>
                </a:cubicBezTo>
                <a:cubicBezTo>
                  <a:pt x="82040" y="2673720"/>
                  <a:pt x="88169" y="2666481"/>
                  <a:pt x="95864" y="2662084"/>
                </a:cubicBezTo>
                <a:cubicBezTo>
                  <a:pt x="144782" y="2634131"/>
                  <a:pt x="106116" y="2657690"/>
                  <a:pt x="147484" y="2639961"/>
                </a:cubicBezTo>
                <a:cubicBezTo>
                  <a:pt x="211270" y="2612625"/>
                  <a:pt x="147220" y="2635133"/>
                  <a:pt x="199103" y="2617839"/>
                </a:cubicBezTo>
                <a:cubicBezTo>
                  <a:pt x="211766" y="2608341"/>
                  <a:pt x="235625" y="2589595"/>
                  <a:pt x="250722" y="2580968"/>
                </a:cubicBezTo>
                <a:cubicBezTo>
                  <a:pt x="260267" y="2575514"/>
                  <a:pt x="271072" y="2572317"/>
                  <a:pt x="280219" y="2566219"/>
                </a:cubicBezTo>
                <a:cubicBezTo>
                  <a:pt x="286004" y="2562362"/>
                  <a:pt x="289183" y="2555327"/>
                  <a:pt x="294968" y="2551471"/>
                </a:cubicBezTo>
                <a:cubicBezTo>
                  <a:pt x="304114" y="2545374"/>
                  <a:pt x="315519" y="2543112"/>
                  <a:pt x="324464" y="2536723"/>
                </a:cubicBezTo>
                <a:cubicBezTo>
                  <a:pt x="366753" y="2506517"/>
                  <a:pt x="328991" y="2524821"/>
                  <a:pt x="361335" y="2492477"/>
                </a:cubicBezTo>
                <a:cubicBezTo>
                  <a:pt x="367602" y="2486210"/>
                  <a:pt x="376788" y="2483565"/>
                  <a:pt x="383458" y="2477729"/>
                </a:cubicBezTo>
                <a:cubicBezTo>
                  <a:pt x="396539" y="2466284"/>
                  <a:pt x="410688" y="2455320"/>
                  <a:pt x="420329" y="2440858"/>
                </a:cubicBezTo>
                <a:cubicBezTo>
                  <a:pt x="425245" y="2433484"/>
                  <a:pt x="428156" y="2424272"/>
                  <a:pt x="435077" y="2418735"/>
                </a:cubicBezTo>
                <a:cubicBezTo>
                  <a:pt x="441147" y="2413879"/>
                  <a:pt x="449826" y="2413819"/>
                  <a:pt x="457200" y="2411361"/>
                </a:cubicBezTo>
                <a:cubicBezTo>
                  <a:pt x="471948" y="2396613"/>
                  <a:pt x="484090" y="2378685"/>
                  <a:pt x="501445" y="2367116"/>
                </a:cubicBezTo>
                <a:cubicBezTo>
                  <a:pt x="508819" y="2362200"/>
                  <a:pt x="516647" y="2357905"/>
                  <a:pt x="523568" y="2352368"/>
                </a:cubicBezTo>
                <a:cubicBezTo>
                  <a:pt x="528997" y="2348025"/>
                  <a:pt x="532887" y="2341962"/>
                  <a:pt x="538316" y="2337619"/>
                </a:cubicBezTo>
                <a:cubicBezTo>
                  <a:pt x="558736" y="2321283"/>
                  <a:pt x="559197" y="2323285"/>
                  <a:pt x="582561" y="2315497"/>
                </a:cubicBezTo>
                <a:cubicBezTo>
                  <a:pt x="587477" y="2310581"/>
                  <a:pt x="591747" y="2304919"/>
                  <a:pt x="597309" y="2300748"/>
                </a:cubicBezTo>
                <a:cubicBezTo>
                  <a:pt x="611489" y="2290113"/>
                  <a:pt x="629022" y="2283786"/>
                  <a:pt x="641555" y="2271252"/>
                </a:cubicBezTo>
                <a:cubicBezTo>
                  <a:pt x="689769" y="2223035"/>
                  <a:pt x="606944" y="2304474"/>
                  <a:pt x="685800" y="2234381"/>
                </a:cubicBezTo>
                <a:cubicBezTo>
                  <a:pt x="698791" y="2222834"/>
                  <a:pt x="710381" y="2209800"/>
                  <a:pt x="722671" y="2197510"/>
                </a:cubicBezTo>
                <a:cubicBezTo>
                  <a:pt x="727587" y="2192594"/>
                  <a:pt x="731200" y="2185870"/>
                  <a:pt x="737419" y="2182761"/>
                </a:cubicBezTo>
                <a:lnTo>
                  <a:pt x="766916" y="2168013"/>
                </a:lnTo>
                <a:cubicBezTo>
                  <a:pt x="812841" y="2122085"/>
                  <a:pt x="746357" y="2184176"/>
                  <a:pt x="803787" y="2145890"/>
                </a:cubicBezTo>
                <a:cubicBezTo>
                  <a:pt x="812464" y="2140105"/>
                  <a:pt x="817677" y="2130170"/>
                  <a:pt x="825909" y="2123768"/>
                </a:cubicBezTo>
                <a:cubicBezTo>
                  <a:pt x="863944" y="2094186"/>
                  <a:pt x="858899" y="2098023"/>
                  <a:pt x="892277" y="2086897"/>
                </a:cubicBezTo>
                <a:lnTo>
                  <a:pt x="936522" y="2057400"/>
                </a:lnTo>
                <a:cubicBezTo>
                  <a:pt x="943896" y="2052484"/>
                  <a:pt x="950237" y="2045455"/>
                  <a:pt x="958645" y="2042652"/>
                </a:cubicBezTo>
                <a:cubicBezTo>
                  <a:pt x="990382" y="2032072"/>
                  <a:pt x="973227" y="2037162"/>
                  <a:pt x="1010264" y="2027903"/>
                </a:cubicBezTo>
                <a:cubicBezTo>
                  <a:pt x="1063033" y="1992725"/>
                  <a:pt x="998387" y="2032238"/>
                  <a:pt x="1061884" y="2005781"/>
                </a:cubicBezTo>
                <a:cubicBezTo>
                  <a:pt x="1082178" y="1997325"/>
                  <a:pt x="1100020" y="1983237"/>
                  <a:pt x="1120877" y="1976284"/>
                </a:cubicBezTo>
                <a:lnTo>
                  <a:pt x="1165122" y="1961535"/>
                </a:lnTo>
                <a:cubicBezTo>
                  <a:pt x="1187081" y="1939578"/>
                  <a:pt x="1171360" y="1950901"/>
                  <a:pt x="1201993" y="1939413"/>
                </a:cubicBezTo>
                <a:cubicBezTo>
                  <a:pt x="1214387" y="1934765"/>
                  <a:pt x="1226306" y="1928850"/>
                  <a:pt x="1238864" y="1924664"/>
                </a:cubicBezTo>
                <a:cubicBezTo>
                  <a:pt x="1248479" y="1921459"/>
                  <a:pt x="1258616" y="1920074"/>
                  <a:pt x="1268361" y="1917290"/>
                </a:cubicBezTo>
                <a:cubicBezTo>
                  <a:pt x="1275835" y="1915155"/>
                  <a:pt x="1283010" y="1912051"/>
                  <a:pt x="1290484" y="1909916"/>
                </a:cubicBezTo>
                <a:cubicBezTo>
                  <a:pt x="1300229" y="1907132"/>
                  <a:pt x="1310273" y="1905454"/>
                  <a:pt x="1319980" y="1902542"/>
                </a:cubicBezTo>
                <a:cubicBezTo>
                  <a:pt x="1334871" y="1898075"/>
                  <a:pt x="1364226" y="1887794"/>
                  <a:pt x="1364226" y="1887794"/>
                </a:cubicBezTo>
                <a:cubicBezTo>
                  <a:pt x="1371600" y="1882878"/>
                  <a:pt x="1379427" y="1878581"/>
                  <a:pt x="1386348" y="1873045"/>
                </a:cubicBezTo>
                <a:cubicBezTo>
                  <a:pt x="1391777" y="1868702"/>
                  <a:pt x="1395135" y="1861874"/>
                  <a:pt x="1401097" y="1858297"/>
                </a:cubicBezTo>
                <a:cubicBezTo>
                  <a:pt x="1407762" y="1854298"/>
                  <a:pt x="1416075" y="1853985"/>
                  <a:pt x="1423219" y="1850923"/>
                </a:cubicBezTo>
                <a:cubicBezTo>
                  <a:pt x="1477205" y="1827785"/>
                  <a:pt x="1427831" y="1842395"/>
                  <a:pt x="1482213" y="1828800"/>
                </a:cubicBezTo>
                <a:cubicBezTo>
                  <a:pt x="1489587" y="1823884"/>
                  <a:pt x="1496236" y="1817651"/>
                  <a:pt x="1504335" y="1814052"/>
                </a:cubicBezTo>
                <a:cubicBezTo>
                  <a:pt x="1518541" y="1807738"/>
                  <a:pt x="1548580" y="1799303"/>
                  <a:pt x="1548580" y="1799303"/>
                </a:cubicBezTo>
                <a:cubicBezTo>
                  <a:pt x="1590514" y="1767853"/>
                  <a:pt x="1566417" y="1781068"/>
                  <a:pt x="1622322" y="1762432"/>
                </a:cubicBezTo>
                <a:lnTo>
                  <a:pt x="1622322" y="1762432"/>
                </a:lnTo>
                <a:cubicBezTo>
                  <a:pt x="1676227" y="1726497"/>
                  <a:pt x="1608442" y="1770364"/>
                  <a:pt x="1673942" y="1732935"/>
                </a:cubicBezTo>
                <a:cubicBezTo>
                  <a:pt x="1681637" y="1728538"/>
                  <a:pt x="1689144" y="1723723"/>
                  <a:pt x="1696064" y="1718187"/>
                </a:cubicBezTo>
                <a:cubicBezTo>
                  <a:pt x="1701493" y="1713844"/>
                  <a:pt x="1705028" y="1707296"/>
                  <a:pt x="1710813" y="1703439"/>
                </a:cubicBezTo>
                <a:cubicBezTo>
                  <a:pt x="1740165" y="1683870"/>
                  <a:pt x="1734898" y="1693116"/>
                  <a:pt x="1762432" y="1681316"/>
                </a:cubicBezTo>
                <a:cubicBezTo>
                  <a:pt x="1772536" y="1676986"/>
                  <a:pt x="1782097" y="1671484"/>
                  <a:pt x="1791929" y="1666568"/>
                </a:cubicBezTo>
                <a:cubicBezTo>
                  <a:pt x="1826440" y="1632054"/>
                  <a:pt x="1784130" y="1669970"/>
                  <a:pt x="1828800" y="1644445"/>
                </a:cubicBezTo>
                <a:cubicBezTo>
                  <a:pt x="1839471" y="1638347"/>
                  <a:pt x="1847626" y="1628421"/>
                  <a:pt x="1858297" y="1622323"/>
                </a:cubicBezTo>
                <a:cubicBezTo>
                  <a:pt x="1865046" y="1618466"/>
                  <a:pt x="1873467" y="1618424"/>
                  <a:pt x="1880419" y="1614948"/>
                </a:cubicBezTo>
                <a:cubicBezTo>
                  <a:pt x="1950067" y="1580123"/>
                  <a:pt x="1889531" y="1602078"/>
                  <a:pt x="1939413" y="1585452"/>
                </a:cubicBezTo>
                <a:cubicBezTo>
                  <a:pt x="1946787" y="1580536"/>
                  <a:pt x="1953436" y="1574303"/>
                  <a:pt x="1961535" y="1570703"/>
                </a:cubicBezTo>
                <a:cubicBezTo>
                  <a:pt x="1975741" y="1564389"/>
                  <a:pt x="2005780" y="1555955"/>
                  <a:pt x="2005780" y="1555955"/>
                </a:cubicBezTo>
                <a:cubicBezTo>
                  <a:pt x="2058545" y="1520777"/>
                  <a:pt x="1993908" y="1560287"/>
                  <a:pt x="2057400" y="1533832"/>
                </a:cubicBezTo>
                <a:cubicBezTo>
                  <a:pt x="2077694" y="1525376"/>
                  <a:pt x="2098100" y="1516530"/>
                  <a:pt x="2116393" y="1504335"/>
                </a:cubicBezTo>
                <a:cubicBezTo>
                  <a:pt x="2123767" y="1499419"/>
                  <a:pt x="2130589" y="1493550"/>
                  <a:pt x="2138516" y="1489587"/>
                </a:cubicBezTo>
                <a:cubicBezTo>
                  <a:pt x="2145469" y="1486111"/>
                  <a:pt x="2153265" y="1484671"/>
                  <a:pt x="2160639" y="1482213"/>
                </a:cubicBezTo>
                <a:cubicBezTo>
                  <a:pt x="2168013" y="1477297"/>
                  <a:pt x="2174834" y="1471428"/>
                  <a:pt x="2182761" y="1467464"/>
                </a:cubicBezTo>
                <a:cubicBezTo>
                  <a:pt x="2189714" y="1463988"/>
                  <a:pt x="2198135" y="1463947"/>
                  <a:pt x="2204884" y="1460090"/>
                </a:cubicBezTo>
                <a:cubicBezTo>
                  <a:pt x="2228445" y="1446627"/>
                  <a:pt x="2253167" y="1416957"/>
                  <a:pt x="2278626" y="1408471"/>
                </a:cubicBezTo>
                <a:lnTo>
                  <a:pt x="2322871" y="1393723"/>
                </a:lnTo>
                <a:cubicBezTo>
                  <a:pt x="2349157" y="1367435"/>
                  <a:pt x="2325448" y="1388036"/>
                  <a:pt x="2367116" y="1364226"/>
                </a:cubicBezTo>
                <a:cubicBezTo>
                  <a:pt x="2374811" y="1359829"/>
                  <a:pt x="2381093" y="1352968"/>
                  <a:pt x="2389239" y="1349477"/>
                </a:cubicBezTo>
                <a:cubicBezTo>
                  <a:pt x="2398554" y="1345485"/>
                  <a:pt x="2409120" y="1345308"/>
                  <a:pt x="2418735" y="1342103"/>
                </a:cubicBezTo>
                <a:cubicBezTo>
                  <a:pt x="2431293" y="1337917"/>
                  <a:pt x="2443316" y="1332271"/>
                  <a:pt x="2455606" y="1327355"/>
                </a:cubicBezTo>
                <a:cubicBezTo>
                  <a:pt x="2460522" y="1322439"/>
                  <a:pt x="2464570" y="1316463"/>
                  <a:pt x="2470355" y="1312606"/>
                </a:cubicBezTo>
                <a:cubicBezTo>
                  <a:pt x="2488580" y="1300456"/>
                  <a:pt x="2502309" y="1297039"/>
                  <a:pt x="2521974" y="1290484"/>
                </a:cubicBezTo>
                <a:cubicBezTo>
                  <a:pt x="2549257" y="1263199"/>
                  <a:pt x="2530933" y="1279595"/>
                  <a:pt x="2580968" y="1246239"/>
                </a:cubicBezTo>
                <a:cubicBezTo>
                  <a:pt x="2588342" y="1241323"/>
                  <a:pt x="2596823" y="1237757"/>
                  <a:pt x="2603090" y="1231490"/>
                </a:cubicBezTo>
                <a:cubicBezTo>
                  <a:pt x="2608006" y="1226574"/>
                  <a:pt x="2611877" y="1220319"/>
                  <a:pt x="2617839" y="1216742"/>
                </a:cubicBezTo>
                <a:cubicBezTo>
                  <a:pt x="2624504" y="1212743"/>
                  <a:pt x="2632587" y="1211826"/>
                  <a:pt x="2639961" y="1209368"/>
                </a:cubicBezTo>
                <a:cubicBezTo>
                  <a:pt x="2644877" y="1204452"/>
                  <a:pt x="2648747" y="1198196"/>
                  <a:pt x="2654709" y="1194619"/>
                </a:cubicBezTo>
                <a:cubicBezTo>
                  <a:pt x="2661374" y="1190620"/>
                  <a:pt x="2670762" y="1192101"/>
                  <a:pt x="2676832" y="1187245"/>
                </a:cubicBezTo>
                <a:cubicBezTo>
                  <a:pt x="2683752" y="1181709"/>
                  <a:pt x="2686044" y="1172043"/>
                  <a:pt x="2691580" y="1165123"/>
                </a:cubicBezTo>
                <a:cubicBezTo>
                  <a:pt x="2695923" y="1159694"/>
                  <a:pt x="2700767" y="1154546"/>
                  <a:pt x="2706329" y="1150374"/>
                </a:cubicBezTo>
                <a:cubicBezTo>
                  <a:pt x="2720509" y="1139739"/>
                  <a:pt x="2739501" y="1134718"/>
                  <a:pt x="2750574" y="1120877"/>
                </a:cubicBezTo>
                <a:cubicBezTo>
                  <a:pt x="2766091" y="1101481"/>
                  <a:pt x="2796371" y="1060849"/>
                  <a:pt x="2816942" y="1047135"/>
                </a:cubicBezTo>
                <a:cubicBezTo>
                  <a:pt x="2824316" y="1042219"/>
                  <a:pt x="2832256" y="1038061"/>
                  <a:pt x="2839064" y="1032387"/>
                </a:cubicBezTo>
                <a:cubicBezTo>
                  <a:pt x="2847076" y="1025711"/>
                  <a:pt x="2852510" y="1016049"/>
                  <a:pt x="2861187" y="1010264"/>
                </a:cubicBezTo>
                <a:cubicBezTo>
                  <a:pt x="2867654" y="1005952"/>
                  <a:pt x="2876514" y="1006665"/>
                  <a:pt x="2883309" y="1002890"/>
                </a:cubicBezTo>
                <a:cubicBezTo>
                  <a:pt x="2898804" y="994282"/>
                  <a:pt x="2915022" y="985928"/>
                  <a:pt x="2927555" y="973394"/>
                </a:cubicBezTo>
                <a:cubicBezTo>
                  <a:pt x="2932471" y="968478"/>
                  <a:pt x="2936341" y="962222"/>
                  <a:pt x="2942303" y="958645"/>
                </a:cubicBezTo>
                <a:cubicBezTo>
                  <a:pt x="2948968" y="954646"/>
                  <a:pt x="2957052" y="953729"/>
                  <a:pt x="2964426" y="951271"/>
                </a:cubicBezTo>
                <a:cubicBezTo>
                  <a:pt x="2971800" y="943897"/>
                  <a:pt x="2977871" y="934933"/>
                  <a:pt x="2986548" y="929148"/>
                </a:cubicBezTo>
                <a:cubicBezTo>
                  <a:pt x="2993016" y="924836"/>
                  <a:pt x="3002452" y="926438"/>
                  <a:pt x="3008671" y="921774"/>
                </a:cubicBezTo>
                <a:cubicBezTo>
                  <a:pt x="3022576" y="911345"/>
                  <a:pt x="3029053" y="890399"/>
                  <a:pt x="3045542" y="884903"/>
                </a:cubicBezTo>
                <a:lnTo>
                  <a:pt x="3089787" y="870155"/>
                </a:lnTo>
                <a:cubicBezTo>
                  <a:pt x="3104966" y="854975"/>
                  <a:pt x="3106189" y="851823"/>
                  <a:pt x="3126658" y="840658"/>
                </a:cubicBezTo>
                <a:cubicBezTo>
                  <a:pt x="3145959" y="830130"/>
                  <a:pt x="3170104" y="826707"/>
                  <a:pt x="3185651" y="811161"/>
                </a:cubicBezTo>
                <a:cubicBezTo>
                  <a:pt x="3190567" y="806245"/>
                  <a:pt x="3194438" y="799990"/>
                  <a:pt x="3200400" y="796413"/>
                </a:cubicBezTo>
                <a:cubicBezTo>
                  <a:pt x="3207065" y="792414"/>
                  <a:pt x="3215378" y="792101"/>
                  <a:pt x="3222522" y="789039"/>
                </a:cubicBezTo>
                <a:cubicBezTo>
                  <a:pt x="3232626" y="784709"/>
                  <a:pt x="3242474" y="779744"/>
                  <a:pt x="3252019" y="774290"/>
                </a:cubicBezTo>
                <a:cubicBezTo>
                  <a:pt x="3324961" y="732609"/>
                  <a:pt x="3214527" y="789349"/>
                  <a:pt x="3303639" y="744794"/>
                </a:cubicBezTo>
                <a:cubicBezTo>
                  <a:pt x="3337454" y="710977"/>
                  <a:pt x="3294311" y="751013"/>
                  <a:pt x="3347884" y="715297"/>
                </a:cubicBezTo>
                <a:cubicBezTo>
                  <a:pt x="3353669" y="711440"/>
                  <a:pt x="3356413" y="703657"/>
                  <a:pt x="3362632" y="700548"/>
                </a:cubicBezTo>
                <a:cubicBezTo>
                  <a:pt x="3386311" y="688708"/>
                  <a:pt x="3414346" y="685737"/>
                  <a:pt x="3436374" y="671052"/>
                </a:cubicBezTo>
                <a:cubicBezTo>
                  <a:pt x="3487087" y="637243"/>
                  <a:pt x="3463803" y="647160"/>
                  <a:pt x="3502742" y="634181"/>
                </a:cubicBezTo>
                <a:cubicBezTo>
                  <a:pt x="3531547" y="605374"/>
                  <a:pt x="3501323" y="631203"/>
                  <a:pt x="3539613" y="612058"/>
                </a:cubicBezTo>
                <a:cubicBezTo>
                  <a:pt x="3593183" y="585274"/>
                  <a:pt x="3535335" y="609994"/>
                  <a:pt x="3576484" y="582561"/>
                </a:cubicBezTo>
                <a:cubicBezTo>
                  <a:pt x="3585630" y="576463"/>
                  <a:pt x="3596436" y="573267"/>
                  <a:pt x="3605980" y="567813"/>
                </a:cubicBezTo>
                <a:cubicBezTo>
                  <a:pt x="3623353" y="557885"/>
                  <a:pt x="3641780" y="542242"/>
                  <a:pt x="3657600" y="530942"/>
                </a:cubicBezTo>
                <a:cubicBezTo>
                  <a:pt x="3664812" y="525791"/>
                  <a:pt x="3671795" y="520157"/>
                  <a:pt x="3679722" y="516194"/>
                </a:cubicBezTo>
                <a:cubicBezTo>
                  <a:pt x="3686675" y="512718"/>
                  <a:pt x="3694892" y="512295"/>
                  <a:pt x="3701845" y="508819"/>
                </a:cubicBezTo>
                <a:cubicBezTo>
                  <a:pt x="3709772" y="504855"/>
                  <a:pt x="3716273" y="498468"/>
                  <a:pt x="3723968" y="494071"/>
                </a:cubicBezTo>
                <a:cubicBezTo>
                  <a:pt x="3733512" y="488617"/>
                  <a:pt x="3743920" y="484777"/>
                  <a:pt x="3753464" y="479323"/>
                </a:cubicBezTo>
                <a:cubicBezTo>
                  <a:pt x="3761159" y="474926"/>
                  <a:pt x="3767660" y="468538"/>
                  <a:pt x="3775587" y="464574"/>
                </a:cubicBezTo>
                <a:cubicBezTo>
                  <a:pt x="3782539" y="461098"/>
                  <a:pt x="3790757" y="460676"/>
                  <a:pt x="3797709" y="457200"/>
                </a:cubicBezTo>
                <a:cubicBezTo>
                  <a:pt x="3805636" y="453237"/>
                  <a:pt x="3811733" y="446052"/>
                  <a:pt x="3819832" y="442452"/>
                </a:cubicBezTo>
                <a:cubicBezTo>
                  <a:pt x="3842920" y="432191"/>
                  <a:pt x="3869056" y="426458"/>
                  <a:pt x="3893574" y="420329"/>
                </a:cubicBezTo>
                <a:cubicBezTo>
                  <a:pt x="3935510" y="378393"/>
                  <a:pt x="3895132" y="412175"/>
                  <a:pt x="3937819" y="390832"/>
                </a:cubicBezTo>
                <a:cubicBezTo>
                  <a:pt x="3945746" y="386869"/>
                  <a:pt x="3952247" y="380481"/>
                  <a:pt x="3959942" y="376084"/>
                </a:cubicBezTo>
                <a:cubicBezTo>
                  <a:pt x="3969487" y="370630"/>
                  <a:pt x="3979894" y="366789"/>
                  <a:pt x="3989439" y="361335"/>
                </a:cubicBezTo>
                <a:cubicBezTo>
                  <a:pt x="4029462" y="338464"/>
                  <a:pt x="3993125" y="352732"/>
                  <a:pt x="4033684" y="339213"/>
                </a:cubicBezTo>
                <a:cubicBezTo>
                  <a:pt x="4043516" y="331839"/>
                  <a:pt x="4052758" y="323604"/>
                  <a:pt x="4063180" y="317090"/>
                </a:cubicBezTo>
                <a:cubicBezTo>
                  <a:pt x="4072502" y="311264"/>
                  <a:pt x="4083530" y="308440"/>
                  <a:pt x="4092677" y="302342"/>
                </a:cubicBezTo>
                <a:cubicBezTo>
                  <a:pt x="4098462" y="298486"/>
                  <a:pt x="4101864" y="291765"/>
                  <a:pt x="4107426" y="287594"/>
                </a:cubicBezTo>
                <a:cubicBezTo>
                  <a:pt x="4147998" y="257166"/>
                  <a:pt x="4139302" y="262220"/>
                  <a:pt x="4173793" y="250723"/>
                </a:cubicBezTo>
                <a:cubicBezTo>
                  <a:pt x="4178709" y="245807"/>
                  <a:pt x="4182323" y="239083"/>
                  <a:pt x="4188542" y="235974"/>
                </a:cubicBezTo>
                <a:cubicBezTo>
                  <a:pt x="4202447" y="229022"/>
                  <a:pt x="4232787" y="221226"/>
                  <a:pt x="4232787" y="221226"/>
                </a:cubicBezTo>
                <a:cubicBezTo>
                  <a:pt x="4313288" y="167555"/>
                  <a:pt x="4189195" y="246706"/>
                  <a:pt x="4284406" y="199103"/>
                </a:cubicBezTo>
                <a:cubicBezTo>
                  <a:pt x="4290625" y="195994"/>
                  <a:pt x="4293726" y="188698"/>
                  <a:pt x="4299155" y="184355"/>
                </a:cubicBezTo>
                <a:cubicBezTo>
                  <a:pt x="4306076" y="178819"/>
                  <a:pt x="4313350" y="173570"/>
                  <a:pt x="4321277" y="169606"/>
                </a:cubicBezTo>
                <a:cubicBezTo>
                  <a:pt x="4328230" y="166130"/>
                  <a:pt x="4336122" y="164961"/>
                  <a:pt x="4343400" y="162232"/>
                </a:cubicBezTo>
                <a:cubicBezTo>
                  <a:pt x="4413951" y="135776"/>
                  <a:pt x="4352174" y="156850"/>
                  <a:pt x="4402393" y="140110"/>
                </a:cubicBezTo>
                <a:cubicBezTo>
                  <a:pt x="4409767" y="132736"/>
                  <a:pt x="4415400" y="123052"/>
                  <a:pt x="4424516" y="117987"/>
                </a:cubicBezTo>
                <a:cubicBezTo>
                  <a:pt x="4438106" y="110437"/>
                  <a:pt x="4468761" y="103239"/>
                  <a:pt x="4468761" y="103239"/>
                </a:cubicBezTo>
                <a:cubicBezTo>
                  <a:pt x="4509317" y="62680"/>
                  <a:pt x="4449589" y="117353"/>
                  <a:pt x="4513006" y="81116"/>
                </a:cubicBezTo>
                <a:cubicBezTo>
                  <a:pt x="4522061" y="75942"/>
                  <a:pt x="4526013" y="64059"/>
                  <a:pt x="4535129" y="58994"/>
                </a:cubicBezTo>
                <a:cubicBezTo>
                  <a:pt x="4602092" y="21793"/>
                  <a:pt x="4558281" y="64070"/>
                  <a:pt x="4601497" y="29497"/>
                </a:cubicBezTo>
                <a:cubicBezTo>
                  <a:pt x="4606926" y="25154"/>
                  <a:pt x="4610283" y="18325"/>
                  <a:pt x="4616245" y="14748"/>
                </a:cubicBezTo>
                <a:cubicBezTo>
                  <a:pt x="4640700" y="75"/>
                  <a:pt x="4638368" y="17210"/>
                  <a:pt x="4638368" y="0"/>
                </a:cubicBezTo>
              </a:path>
            </a:pathLst>
          </a:cu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EE03C645-3033-4B5A-B776-C86D9EC16724}"/>
              </a:ext>
            </a:extLst>
          </p:cNvPr>
          <p:cNvCxnSpPr>
            <a:cxnSpLocks/>
          </p:cNvCxnSpPr>
          <p:nvPr/>
        </p:nvCxnSpPr>
        <p:spPr>
          <a:xfrm flipV="1">
            <a:off x="6502089" y="2645488"/>
            <a:ext cx="274795" cy="15718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EEAAFF5E-F755-4094-A026-55F439A7EE90}"/>
              </a:ext>
            </a:extLst>
          </p:cNvPr>
          <p:cNvCxnSpPr>
            <a:cxnSpLocks/>
          </p:cNvCxnSpPr>
          <p:nvPr/>
        </p:nvCxnSpPr>
        <p:spPr>
          <a:xfrm flipH="1">
            <a:off x="6690027" y="2965268"/>
            <a:ext cx="278586" cy="13013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Forme libre : forme 12">
            <a:extLst>
              <a:ext uri="{FF2B5EF4-FFF2-40B4-BE49-F238E27FC236}">
                <a16:creationId xmlns:a16="http://schemas.microsoft.com/office/drawing/2014/main" id="{0B693614-C702-406B-A8E5-4260AC3ED8C4}"/>
              </a:ext>
            </a:extLst>
          </p:cNvPr>
          <p:cNvSpPr/>
          <p:nvPr/>
        </p:nvSpPr>
        <p:spPr>
          <a:xfrm>
            <a:off x="1541206" y="3591232"/>
            <a:ext cx="3967317" cy="707923"/>
          </a:xfrm>
          <a:custGeom>
            <a:avLst/>
            <a:gdLst>
              <a:gd name="connsiteX0" fmla="*/ 0 w 3967317"/>
              <a:gd name="connsiteY0" fmla="*/ 707923 h 707923"/>
              <a:gd name="connsiteX1" fmla="*/ 331839 w 3967317"/>
              <a:gd name="connsiteY1" fmla="*/ 693174 h 707923"/>
              <a:gd name="connsiteX2" fmla="*/ 353962 w 3967317"/>
              <a:gd name="connsiteY2" fmla="*/ 685800 h 707923"/>
              <a:gd name="connsiteX3" fmla="*/ 398207 w 3967317"/>
              <a:gd name="connsiteY3" fmla="*/ 678426 h 707923"/>
              <a:gd name="connsiteX4" fmla="*/ 449826 w 3967317"/>
              <a:gd name="connsiteY4" fmla="*/ 663678 h 707923"/>
              <a:gd name="connsiteX5" fmla="*/ 567813 w 3967317"/>
              <a:gd name="connsiteY5" fmla="*/ 656303 h 707923"/>
              <a:gd name="connsiteX6" fmla="*/ 604684 w 3967317"/>
              <a:gd name="connsiteY6" fmla="*/ 648929 h 707923"/>
              <a:gd name="connsiteX7" fmla="*/ 656304 w 3967317"/>
              <a:gd name="connsiteY7" fmla="*/ 634181 h 707923"/>
              <a:gd name="connsiteX8" fmla="*/ 803788 w 3967317"/>
              <a:gd name="connsiteY8" fmla="*/ 619433 h 707923"/>
              <a:gd name="connsiteX9" fmla="*/ 855407 w 3967317"/>
              <a:gd name="connsiteY9" fmla="*/ 604684 h 707923"/>
              <a:gd name="connsiteX10" fmla="*/ 899652 w 3967317"/>
              <a:gd name="connsiteY10" fmla="*/ 597310 h 707923"/>
              <a:gd name="connsiteX11" fmla="*/ 951271 w 3967317"/>
              <a:gd name="connsiteY11" fmla="*/ 575187 h 707923"/>
              <a:gd name="connsiteX12" fmla="*/ 980768 w 3967317"/>
              <a:gd name="connsiteY12" fmla="*/ 560439 h 707923"/>
              <a:gd name="connsiteX13" fmla="*/ 1054510 w 3967317"/>
              <a:gd name="connsiteY13" fmla="*/ 538316 h 707923"/>
              <a:gd name="connsiteX14" fmla="*/ 1106129 w 3967317"/>
              <a:gd name="connsiteY14" fmla="*/ 523568 h 707923"/>
              <a:gd name="connsiteX15" fmla="*/ 1150375 w 3967317"/>
              <a:gd name="connsiteY15" fmla="*/ 508820 h 707923"/>
              <a:gd name="connsiteX16" fmla="*/ 1260988 w 3967317"/>
              <a:gd name="connsiteY16" fmla="*/ 494071 h 707923"/>
              <a:gd name="connsiteX17" fmla="*/ 1364226 w 3967317"/>
              <a:gd name="connsiteY17" fmla="*/ 479323 h 707923"/>
              <a:gd name="connsiteX18" fmla="*/ 1401097 w 3967317"/>
              <a:gd name="connsiteY18" fmla="*/ 471949 h 707923"/>
              <a:gd name="connsiteX19" fmla="*/ 1467465 w 3967317"/>
              <a:gd name="connsiteY19" fmla="*/ 464574 h 707923"/>
              <a:gd name="connsiteX20" fmla="*/ 1489588 w 3967317"/>
              <a:gd name="connsiteY20" fmla="*/ 457200 h 707923"/>
              <a:gd name="connsiteX21" fmla="*/ 1578078 w 3967317"/>
              <a:gd name="connsiteY21" fmla="*/ 442452 h 707923"/>
              <a:gd name="connsiteX22" fmla="*/ 1629697 w 3967317"/>
              <a:gd name="connsiteY22" fmla="*/ 427703 h 707923"/>
              <a:gd name="connsiteX23" fmla="*/ 1673942 w 3967317"/>
              <a:gd name="connsiteY23" fmla="*/ 420329 h 707923"/>
              <a:gd name="connsiteX24" fmla="*/ 1710813 w 3967317"/>
              <a:gd name="connsiteY24" fmla="*/ 412955 h 707923"/>
              <a:gd name="connsiteX25" fmla="*/ 1732936 w 3967317"/>
              <a:gd name="connsiteY25" fmla="*/ 398207 h 707923"/>
              <a:gd name="connsiteX26" fmla="*/ 1843549 w 3967317"/>
              <a:gd name="connsiteY26" fmla="*/ 376084 h 707923"/>
              <a:gd name="connsiteX27" fmla="*/ 1865671 w 3967317"/>
              <a:gd name="connsiteY27" fmla="*/ 361336 h 707923"/>
              <a:gd name="connsiteX28" fmla="*/ 1932039 w 3967317"/>
              <a:gd name="connsiteY28" fmla="*/ 339213 h 707923"/>
              <a:gd name="connsiteX29" fmla="*/ 1983659 w 3967317"/>
              <a:gd name="connsiteY29" fmla="*/ 324465 h 707923"/>
              <a:gd name="connsiteX30" fmla="*/ 2020529 w 3967317"/>
              <a:gd name="connsiteY30" fmla="*/ 317091 h 707923"/>
              <a:gd name="connsiteX31" fmla="*/ 2042652 w 3967317"/>
              <a:gd name="connsiteY31" fmla="*/ 309716 h 707923"/>
              <a:gd name="connsiteX32" fmla="*/ 2072149 w 3967317"/>
              <a:gd name="connsiteY32" fmla="*/ 302342 h 707923"/>
              <a:gd name="connsiteX33" fmla="*/ 2116394 w 3967317"/>
              <a:gd name="connsiteY33" fmla="*/ 287594 h 707923"/>
              <a:gd name="connsiteX34" fmla="*/ 2153265 w 3967317"/>
              <a:gd name="connsiteY34" fmla="*/ 280220 h 707923"/>
              <a:gd name="connsiteX35" fmla="*/ 2204884 w 3967317"/>
              <a:gd name="connsiteY35" fmla="*/ 265471 h 707923"/>
              <a:gd name="connsiteX36" fmla="*/ 2352368 w 3967317"/>
              <a:gd name="connsiteY36" fmla="*/ 258097 h 707923"/>
              <a:gd name="connsiteX37" fmla="*/ 2389239 w 3967317"/>
              <a:gd name="connsiteY37" fmla="*/ 250723 h 707923"/>
              <a:gd name="connsiteX38" fmla="*/ 2448233 w 3967317"/>
              <a:gd name="connsiteY38" fmla="*/ 235974 h 707923"/>
              <a:gd name="connsiteX39" fmla="*/ 2507226 w 3967317"/>
              <a:gd name="connsiteY39" fmla="*/ 228600 h 707923"/>
              <a:gd name="connsiteX40" fmla="*/ 2544097 w 3967317"/>
              <a:gd name="connsiteY40" fmla="*/ 221226 h 707923"/>
              <a:gd name="connsiteX41" fmla="*/ 2595717 w 3967317"/>
              <a:gd name="connsiteY41" fmla="*/ 213852 h 707923"/>
              <a:gd name="connsiteX42" fmla="*/ 2684207 w 3967317"/>
              <a:gd name="connsiteY42" fmla="*/ 199103 h 707923"/>
              <a:gd name="connsiteX43" fmla="*/ 2721078 w 3967317"/>
              <a:gd name="connsiteY43" fmla="*/ 184355 h 707923"/>
              <a:gd name="connsiteX44" fmla="*/ 2757949 w 3967317"/>
              <a:gd name="connsiteY44" fmla="*/ 176981 h 707923"/>
              <a:gd name="connsiteX45" fmla="*/ 2883310 w 3967317"/>
              <a:gd name="connsiteY45" fmla="*/ 154858 h 707923"/>
              <a:gd name="connsiteX46" fmla="*/ 2905433 w 3967317"/>
              <a:gd name="connsiteY46" fmla="*/ 147484 h 707923"/>
              <a:gd name="connsiteX47" fmla="*/ 2942304 w 3967317"/>
              <a:gd name="connsiteY47" fmla="*/ 140110 h 707923"/>
              <a:gd name="connsiteX48" fmla="*/ 2979175 w 3967317"/>
              <a:gd name="connsiteY48" fmla="*/ 125362 h 707923"/>
              <a:gd name="connsiteX49" fmla="*/ 3008671 w 3967317"/>
              <a:gd name="connsiteY49" fmla="*/ 117987 h 707923"/>
              <a:gd name="connsiteX50" fmla="*/ 3097162 w 3967317"/>
              <a:gd name="connsiteY50" fmla="*/ 103239 h 707923"/>
              <a:gd name="connsiteX51" fmla="*/ 3119284 w 3967317"/>
              <a:gd name="connsiteY51" fmla="*/ 88491 h 707923"/>
              <a:gd name="connsiteX52" fmla="*/ 3193026 w 3967317"/>
              <a:gd name="connsiteY52" fmla="*/ 73742 h 707923"/>
              <a:gd name="connsiteX53" fmla="*/ 3318388 w 3967317"/>
              <a:gd name="connsiteY53" fmla="*/ 51620 h 707923"/>
              <a:gd name="connsiteX54" fmla="*/ 3362633 w 3967317"/>
              <a:gd name="connsiteY54" fmla="*/ 36871 h 707923"/>
              <a:gd name="connsiteX55" fmla="*/ 3473246 w 3967317"/>
              <a:gd name="connsiteY55" fmla="*/ 29497 h 707923"/>
              <a:gd name="connsiteX56" fmla="*/ 3679723 w 3967317"/>
              <a:gd name="connsiteY56" fmla="*/ 14749 h 707923"/>
              <a:gd name="connsiteX57" fmla="*/ 3701846 w 3967317"/>
              <a:gd name="connsiteY57" fmla="*/ 7374 h 707923"/>
              <a:gd name="connsiteX58" fmla="*/ 3856704 w 3967317"/>
              <a:gd name="connsiteY58" fmla="*/ 0 h 707923"/>
              <a:gd name="connsiteX59" fmla="*/ 3959942 w 3967317"/>
              <a:gd name="connsiteY59" fmla="*/ 22123 h 707923"/>
              <a:gd name="connsiteX60" fmla="*/ 3967317 w 3967317"/>
              <a:gd name="connsiteY60" fmla="*/ 29497 h 70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967317" h="707923">
                <a:moveTo>
                  <a:pt x="0" y="707923"/>
                </a:moveTo>
                <a:cubicBezTo>
                  <a:pt x="138807" y="680162"/>
                  <a:pt x="-18755" y="709481"/>
                  <a:pt x="331839" y="693174"/>
                </a:cubicBezTo>
                <a:cubicBezTo>
                  <a:pt x="339604" y="692813"/>
                  <a:pt x="346374" y="687486"/>
                  <a:pt x="353962" y="685800"/>
                </a:cubicBezTo>
                <a:cubicBezTo>
                  <a:pt x="368558" y="682557"/>
                  <a:pt x="383459" y="680884"/>
                  <a:pt x="398207" y="678426"/>
                </a:cubicBezTo>
                <a:cubicBezTo>
                  <a:pt x="411684" y="673934"/>
                  <a:pt x="436597" y="665001"/>
                  <a:pt x="449826" y="663678"/>
                </a:cubicBezTo>
                <a:cubicBezTo>
                  <a:pt x="489036" y="659757"/>
                  <a:pt x="528484" y="658761"/>
                  <a:pt x="567813" y="656303"/>
                </a:cubicBezTo>
                <a:cubicBezTo>
                  <a:pt x="580103" y="653845"/>
                  <a:pt x="592524" y="651969"/>
                  <a:pt x="604684" y="648929"/>
                </a:cubicBezTo>
                <a:cubicBezTo>
                  <a:pt x="635520" y="641220"/>
                  <a:pt x="620442" y="639698"/>
                  <a:pt x="656304" y="634181"/>
                </a:cubicBezTo>
                <a:cubicBezTo>
                  <a:pt x="686271" y="629571"/>
                  <a:pt x="777819" y="621794"/>
                  <a:pt x="803788" y="619433"/>
                </a:cubicBezTo>
                <a:cubicBezTo>
                  <a:pt x="824877" y="612402"/>
                  <a:pt x="832252" y="609315"/>
                  <a:pt x="855407" y="604684"/>
                </a:cubicBezTo>
                <a:cubicBezTo>
                  <a:pt x="870068" y="601752"/>
                  <a:pt x="884904" y="599768"/>
                  <a:pt x="899652" y="597310"/>
                </a:cubicBezTo>
                <a:cubicBezTo>
                  <a:pt x="997482" y="548397"/>
                  <a:pt x="875318" y="607739"/>
                  <a:pt x="951271" y="575187"/>
                </a:cubicBezTo>
                <a:cubicBezTo>
                  <a:pt x="961375" y="570857"/>
                  <a:pt x="970561" y="564522"/>
                  <a:pt x="980768" y="560439"/>
                </a:cubicBezTo>
                <a:cubicBezTo>
                  <a:pt x="1018615" y="545301"/>
                  <a:pt x="1020371" y="547627"/>
                  <a:pt x="1054510" y="538316"/>
                </a:cubicBezTo>
                <a:cubicBezTo>
                  <a:pt x="1071774" y="533607"/>
                  <a:pt x="1089025" y="528830"/>
                  <a:pt x="1106129" y="523568"/>
                </a:cubicBezTo>
                <a:cubicBezTo>
                  <a:pt x="1120988" y="518996"/>
                  <a:pt x="1134924" y="510537"/>
                  <a:pt x="1150375" y="508820"/>
                </a:cubicBezTo>
                <a:cubicBezTo>
                  <a:pt x="1273849" y="495099"/>
                  <a:pt x="1166407" y="508258"/>
                  <a:pt x="1260988" y="494071"/>
                </a:cubicBezTo>
                <a:cubicBezTo>
                  <a:pt x="1295365" y="488915"/>
                  <a:pt x="1330139" y="486140"/>
                  <a:pt x="1364226" y="479323"/>
                </a:cubicBezTo>
                <a:cubicBezTo>
                  <a:pt x="1376516" y="476865"/>
                  <a:pt x="1388689" y="473722"/>
                  <a:pt x="1401097" y="471949"/>
                </a:cubicBezTo>
                <a:cubicBezTo>
                  <a:pt x="1423132" y="468801"/>
                  <a:pt x="1445342" y="467032"/>
                  <a:pt x="1467465" y="464574"/>
                </a:cubicBezTo>
                <a:cubicBezTo>
                  <a:pt x="1474839" y="462116"/>
                  <a:pt x="1481966" y="458724"/>
                  <a:pt x="1489588" y="457200"/>
                </a:cubicBezTo>
                <a:cubicBezTo>
                  <a:pt x="1552003" y="444717"/>
                  <a:pt x="1525326" y="455640"/>
                  <a:pt x="1578078" y="442452"/>
                </a:cubicBezTo>
                <a:cubicBezTo>
                  <a:pt x="1595439" y="438112"/>
                  <a:pt x="1612260" y="431727"/>
                  <a:pt x="1629697" y="427703"/>
                </a:cubicBezTo>
                <a:cubicBezTo>
                  <a:pt x="1644266" y="424341"/>
                  <a:pt x="1659231" y="423004"/>
                  <a:pt x="1673942" y="420329"/>
                </a:cubicBezTo>
                <a:cubicBezTo>
                  <a:pt x="1686274" y="418087"/>
                  <a:pt x="1698523" y="415413"/>
                  <a:pt x="1710813" y="412955"/>
                </a:cubicBezTo>
                <a:cubicBezTo>
                  <a:pt x="1718187" y="408039"/>
                  <a:pt x="1724607" y="401236"/>
                  <a:pt x="1732936" y="398207"/>
                </a:cubicBezTo>
                <a:cubicBezTo>
                  <a:pt x="1769753" y="384819"/>
                  <a:pt x="1805339" y="381542"/>
                  <a:pt x="1843549" y="376084"/>
                </a:cubicBezTo>
                <a:cubicBezTo>
                  <a:pt x="1850923" y="371168"/>
                  <a:pt x="1857744" y="365299"/>
                  <a:pt x="1865671" y="361336"/>
                </a:cubicBezTo>
                <a:cubicBezTo>
                  <a:pt x="1899573" y="344385"/>
                  <a:pt x="1899178" y="348601"/>
                  <a:pt x="1932039" y="339213"/>
                </a:cubicBezTo>
                <a:cubicBezTo>
                  <a:pt x="1975154" y="326895"/>
                  <a:pt x="1931787" y="335992"/>
                  <a:pt x="1983659" y="324465"/>
                </a:cubicBezTo>
                <a:cubicBezTo>
                  <a:pt x="1995894" y="321746"/>
                  <a:pt x="2008370" y="320131"/>
                  <a:pt x="2020529" y="317091"/>
                </a:cubicBezTo>
                <a:cubicBezTo>
                  <a:pt x="2028070" y="315206"/>
                  <a:pt x="2035178" y="311852"/>
                  <a:pt x="2042652" y="309716"/>
                </a:cubicBezTo>
                <a:cubicBezTo>
                  <a:pt x="2052397" y="306932"/>
                  <a:pt x="2062441" y="305254"/>
                  <a:pt x="2072149" y="302342"/>
                </a:cubicBezTo>
                <a:cubicBezTo>
                  <a:pt x="2087039" y="297875"/>
                  <a:pt x="2101150" y="290643"/>
                  <a:pt x="2116394" y="287594"/>
                </a:cubicBezTo>
                <a:cubicBezTo>
                  <a:pt x="2128684" y="285136"/>
                  <a:pt x="2141106" y="283260"/>
                  <a:pt x="2153265" y="280220"/>
                </a:cubicBezTo>
                <a:cubicBezTo>
                  <a:pt x="2172468" y="275419"/>
                  <a:pt x="2184189" y="267196"/>
                  <a:pt x="2204884" y="265471"/>
                </a:cubicBezTo>
                <a:cubicBezTo>
                  <a:pt x="2253937" y="261383"/>
                  <a:pt x="2303207" y="260555"/>
                  <a:pt x="2352368" y="258097"/>
                </a:cubicBezTo>
                <a:cubicBezTo>
                  <a:pt x="2364658" y="255639"/>
                  <a:pt x="2377079" y="253763"/>
                  <a:pt x="2389239" y="250723"/>
                </a:cubicBezTo>
                <a:cubicBezTo>
                  <a:pt x="2439482" y="238163"/>
                  <a:pt x="2377571" y="246846"/>
                  <a:pt x="2448233" y="235974"/>
                </a:cubicBezTo>
                <a:cubicBezTo>
                  <a:pt x="2467820" y="232960"/>
                  <a:pt x="2487639" y="231613"/>
                  <a:pt x="2507226" y="228600"/>
                </a:cubicBezTo>
                <a:cubicBezTo>
                  <a:pt x="2519614" y="226694"/>
                  <a:pt x="2531734" y="223286"/>
                  <a:pt x="2544097" y="221226"/>
                </a:cubicBezTo>
                <a:cubicBezTo>
                  <a:pt x="2561242" y="218369"/>
                  <a:pt x="2578548" y="216563"/>
                  <a:pt x="2595717" y="213852"/>
                </a:cubicBezTo>
                <a:lnTo>
                  <a:pt x="2684207" y="199103"/>
                </a:lnTo>
                <a:cubicBezTo>
                  <a:pt x="2696497" y="194187"/>
                  <a:pt x="2708399" y="188159"/>
                  <a:pt x="2721078" y="184355"/>
                </a:cubicBezTo>
                <a:cubicBezTo>
                  <a:pt x="2733083" y="180754"/>
                  <a:pt x="2745606" y="179159"/>
                  <a:pt x="2757949" y="176981"/>
                </a:cubicBezTo>
                <a:cubicBezTo>
                  <a:pt x="2764903" y="175754"/>
                  <a:pt x="2856473" y="161567"/>
                  <a:pt x="2883310" y="154858"/>
                </a:cubicBezTo>
                <a:cubicBezTo>
                  <a:pt x="2890851" y="152973"/>
                  <a:pt x="2897892" y="149369"/>
                  <a:pt x="2905433" y="147484"/>
                </a:cubicBezTo>
                <a:cubicBezTo>
                  <a:pt x="2917593" y="144444"/>
                  <a:pt x="2930299" y="143711"/>
                  <a:pt x="2942304" y="140110"/>
                </a:cubicBezTo>
                <a:cubicBezTo>
                  <a:pt x="2954983" y="136306"/>
                  <a:pt x="2966617" y="129548"/>
                  <a:pt x="2979175" y="125362"/>
                </a:cubicBezTo>
                <a:cubicBezTo>
                  <a:pt x="2988790" y="122157"/>
                  <a:pt x="2998778" y="120186"/>
                  <a:pt x="3008671" y="117987"/>
                </a:cubicBezTo>
                <a:cubicBezTo>
                  <a:pt x="3047481" y="109362"/>
                  <a:pt x="3054081" y="109393"/>
                  <a:pt x="3097162" y="103239"/>
                </a:cubicBezTo>
                <a:cubicBezTo>
                  <a:pt x="3104536" y="98323"/>
                  <a:pt x="3111357" y="92454"/>
                  <a:pt x="3119284" y="88491"/>
                </a:cubicBezTo>
                <a:cubicBezTo>
                  <a:pt x="3139880" y="78193"/>
                  <a:pt x="3173996" y="76461"/>
                  <a:pt x="3193026" y="73742"/>
                </a:cubicBezTo>
                <a:cubicBezTo>
                  <a:pt x="3235872" y="30899"/>
                  <a:pt x="3190388" y="69906"/>
                  <a:pt x="3318388" y="51620"/>
                </a:cubicBezTo>
                <a:cubicBezTo>
                  <a:pt x="3333778" y="49421"/>
                  <a:pt x="3347121" y="37905"/>
                  <a:pt x="3362633" y="36871"/>
                </a:cubicBezTo>
                <a:lnTo>
                  <a:pt x="3473246" y="29497"/>
                </a:lnTo>
                <a:cubicBezTo>
                  <a:pt x="3590397" y="9972"/>
                  <a:pt x="3431920" y="34574"/>
                  <a:pt x="3679723" y="14749"/>
                </a:cubicBezTo>
                <a:cubicBezTo>
                  <a:pt x="3687472" y="14129"/>
                  <a:pt x="3694100" y="8020"/>
                  <a:pt x="3701846" y="7374"/>
                </a:cubicBezTo>
                <a:cubicBezTo>
                  <a:pt x="3753345" y="3082"/>
                  <a:pt x="3805085" y="2458"/>
                  <a:pt x="3856704" y="0"/>
                </a:cubicBezTo>
                <a:cubicBezTo>
                  <a:pt x="3918203" y="6150"/>
                  <a:pt x="3918667" y="-2643"/>
                  <a:pt x="3959942" y="22123"/>
                </a:cubicBezTo>
                <a:cubicBezTo>
                  <a:pt x="3962923" y="23912"/>
                  <a:pt x="3964859" y="27039"/>
                  <a:pt x="3967317" y="29497"/>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7C3CDA4B-EB7A-479D-97FF-33B344B0D65B}"/>
              </a:ext>
            </a:extLst>
          </p:cNvPr>
          <p:cNvSpPr/>
          <p:nvPr/>
        </p:nvSpPr>
        <p:spPr>
          <a:xfrm>
            <a:off x="3134032" y="4454013"/>
            <a:ext cx="4439265" cy="641555"/>
          </a:xfrm>
          <a:custGeom>
            <a:avLst/>
            <a:gdLst>
              <a:gd name="connsiteX0" fmla="*/ 0 w 4439265"/>
              <a:gd name="connsiteY0" fmla="*/ 641555 h 641555"/>
              <a:gd name="connsiteX1" fmla="*/ 405581 w 4439265"/>
              <a:gd name="connsiteY1" fmla="*/ 634181 h 641555"/>
              <a:gd name="connsiteX2" fmla="*/ 427703 w 4439265"/>
              <a:gd name="connsiteY2" fmla="*/ 619432 h 641555"/>
              <a:gd name="connsiteX3" fmla="*/ 471949 w 4439265"/>
              <a:gd name="connsiteY3" fmla="*/ 612058 h 641555"/>
              <a:gd name="connsiteX4" fmla="*/ 486697 w 4439265"/>
              <a:gd name="connsiteY4" fmla="*/ 589935 h 641555"/>
              <a:gd name="connsiteX5" fmla="*/ 538316 w 4439265"/>
              <a:gd name="connsiteY5" fmla="*/ 575187 h 641555"/>
              <a:gd name="connsiteX6" fmla="*/ 589936 w 4439265"/>
              <a:gd name="connsiteY6" fmla="*/ 553064 h 641555"/>
              <a:gd name="connsiteX7" fmla="*/ 648929 w 4439265"/>
              <a:gd name="connsiteY7" fmla="*/ 538316 h 641555"/>
              <a:gd name="connsiteX8" fmla="*/ 700549 w 4439265"/>
              <a:gd name="connsiteY8" fmla="*/ 523568 h 641555"/>
              <a:gd name="connsiteX9" fmla="*/ 929149 w 4439265"/>
              <a:gd name="connsiteY9" fmla="*/ 508819 h 641555"/>
              <a:gd name="connsiteX10" fmla="*/ 1047136 w 4439265"/>
              <a:gd name="connsiteY10" fmla="*/ 501445 h 641555"/>
              <a:gd name="connsiteX11" fmla="*/ 1084007 w 4439265"/>
              <a:gd name="connsiteY11" fmla="*/ 530942 h 641555"/>
              <a:gd name="connsiteX12" fmla="*/ 1106129 w 4439265"/>
              <a:gd name="connsiteY12" fmla="*/ 538316 h 641555"/>
              <a:gd name="connsiteX13" fmla="*/ 1194620 w 4439265"/>
              <a:gd name="connsiteY13" fmla="*/ 553064 h 641555"/>
              <a:gd name="connsiteX14" fmla="*/ 1408471 w 4439265"/>
              <a:gd name="connsiteY14" fmla="*/ 545690 h 641555"/>
              <a:gd name="connsiteX15" fmla="*/ 1555955 w 4439265"/>
              <a:gd name="connsiteY15" fmla="*/ 523568 h 641555"/>
              <a:gd name="connsiteX16" fmla="*/ 1585452 w 4439265"/>
              <a:gd name="connsiteY16" fmla="*/ 516193 h 641555"/>
              <a:gd name="connsiteX17" fmla="*/ 1710813 w 4439265"/>
              <a:gd name="connsiteY17" fmla="*/ 501445 h 641555"/>
              <a:gd name="connsiteX18" fmla="*/ 1732936 w 4439265"/>
              <a:gd name="connsiteY18" fmla="*/ 486697 h 641555"/>
              <a:gd name="connsiteX19" fmla="*/ 1799303 w 4439265"/>
              <a:gd name="connsiteY19" fmla="*/ 471948 h 641555"/>
              <a:gd name="connsiteX20" fmla="*/ 1858297 w 4439265"/>
              <a:gd name="connsiteY20" fmla="*/ 457200 h 641555"/>
              <a:gd name="connsiteX21" fmla="*/ 1887794 w 4439265"/>
              <a:gd name="connsiteY21" fmla="*/ 449826 h 641555"/>
              <a:gd name="connsiteX22" fmla="*/ 1932039 w 4439265"/>
              <a:gd name="connsiteY22" fmla="*/ 435077 h 641555"/>
              <a:gd name="connsiteX23" fmla="*/ 2020529 w 4439265"/>
              <a:gd name="connsiteY23" fmla="*/ 420329 h 641555"/>
              <a:gd name="connsiteX24" fmla="*/ 2064774 w 4439265"/>
              <a:gd name="connsiteY24" fmla="*/ 405581 h 641555"/>
              <a:gd name="connsiteX25" fmla="*/ 2153265 w 4439265"/>
              <a:gd name="connsiteY25" fmla="*/ 398206 h 641555"/>
              <a:gd name="connsiteX26" fmla="*/ 2212258 w 4439265"/>
              <a:gd name="connsiteY26" fmla="*/ 390832 h 641555"/>
              <a:gd name="connsiteX27" fmla="*/ 2300749 w 4439265"/>
              <a:gd name="connsiteY27" fmla="*/ 368710 h 641555"/>
              <a:gd name="connsiteX28" fmla="*/ 2337620 w 4439265"/>
              <a:gd name="connsiteY28" fmla="*/ 361335 h 641555"/>
              <a:gd name="connsiteX29" fmla="*/ 2381865 w 4439265"/>
              <a:gd name="connsiteY29" fmla="*/ 346587 h 641555"/>
              <a:gd name="connsiteX30" fmla="*/ 2403987 w 4439265"/>
              <a:gd name="connsiteY30" fmla="*/ 339213 h 641555"/>
              <a:gd name="connsiteX31" fmla="*/ 2448233 w 4439265"/>
              <a:gd name="connsiteY31" fmla="*/ 331839 h 641555"/>
              <a:gd name="connsiteX32" fmla="*/ 2551471 w 4439265"/>
              <a:gd name="connsiteY32" fmla="*/ 309716 h 641555"/>
              <a:gd name="connsiteX33" fmla="*/ 3067665 w 4439265"/>
              <a:gd name="connsiteY33" fmla="*/ 302342 h 641555"/>
              <a:gd name="connsiteX34" fmla="*/ 3134033 w 4439265"/>
              <a:gd name="connsiteY34" fmla="*/ 287593 h 641555"/>
              <a:gd name="connsiteX35" fmla="*/ 3156155 w 4439265"/>
              <a:gd name="connsiteY35" fmla="*/ 280219 h 641555"/>
              <a:gd name="connsiteX36" fmla="*/ 3215149 w 4439265"/>
              <a:gd name="connsiteY36" fmla="*/ 265471 h 641555"/>
              <a:gd name="connsiteX37" fmla="*/ 3274142 w 4439265"/>
              <a:gd name="connsiteY37" fmla="*/ 250722 h 641555"/>
              <a:gd name="connsiteX38" fmla="*/ 3370007 w 4439265"/>
              <a:gd name="connsiteY38" fmla="*/ 228600 h 641555"/>
              <a:gd name="connsiteX39" fmla="*/ 3473245 w 4439265"/>
              <a:gd name="connsiteY39" fmla="*/ 199103 h 641555"/>
              <a:gd name="connsiteX40" fmla="*/ 3502742 w 4439265"/>
              <a:gd name="connsiteY40" fmla="*/ 191729 h 641555"/>
              <a:gd name="connsiteX41" fmla="*/ 3532239 w 4439265"/>
              <a:gd name="connsiteY41" fmla="*/ 184355 h 641555"/>
              <a:gd name="connsiteX42" fmla="*/ 3694471 w 4439265"/>
              <a:gd name="connsiteY42" fmla="*/ 169606 h 641555"/>
              <a:gd name="connsiteX43" fmla="*/ 3768213 w 4439265"/>
              <a:gd name="connsiteY43" fmla="*/ 125361 h 641555"/>
              <a:gd name="connsiteX44" fmla="*/ 3782962 w 4439265"/>
              <a:gd name="connsiteY44" fmla="*/ 110613 h 641555"/>
              <a:gd name="connsiteX45" fmla="*/ 3834581 w 4439265"/>
              <a:gd name="connsiteY45" fmla="*/ 81116 h 641555"/>
              <a:gd name="connsiteX46" fmla="*/ 3871452 w 4439265"/>
              <a:gd name="connsiteY46" fmla="*/ 44245 h 641555"/>
              <a:gd name="connsiteX47" fmla="*/ 3952568 w 4439265"/>
              <a:gd name="connsiteY47" fmla="*/ 14748 h 641555"/>
              <a:gd name="connsiteX48" fmla="*/ 4011562 w 4439265"/>
              <a:gd name="connsiteY48" fmla="*/ 0 h 641555"/>
              <a:gd name="connsiteX49" fmla="*/ 4284407 w 4439265"/>
              <a:gd name="connsiteY49" fmla="*/ 7374 h 641555"/>
              <a:gd name="connsiteX50" fmla="*/ 4350774 w 4439265"/>
              <a:gd name="connsiteY50" fmla="*/ 29497 h 641555"/>
              <a:gd name="connsiteX51" fmla="*/ 4424516 w 4439265"/>
              <a:gd name="connsiteY51" fmla="*/ 44245 h 641555"/>
              <a:gd name="connsiteX52" fmla="*/ 4439265 w 4439265"/>
              <a:gd name="connsiteY52" fmla="*/ 58993 h 64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439265" h="641555">
                <a:moveTo>
                  <a:pt x="0" y="641555"/>
                </a:moveTo>
                <a:cubicBezTo>
                  <a:pt x="135194" y="639097"/>
                  <a:pt x="270546" y="641166"/>
                  <a:pt x="405581" y="634181"/>
                </a:cubicBezTo>
                <a:cubicBezTo>
                  <a:pt x="414432" y="633723"/>
                  <a:pt x="419295" y="622235"/>
                  <a:pt x="427703" y="619432"/>
                </a:cubicBezTo>
                <a:cubicBezTo>
                  <a:pt x="441888" y="614704"/>
                  <a:pt x="457200" y="614516"/>
                  <a:pt x="471949" y="612058"/>
                </a:cubicBezTo>
                <a:cubicBezTo>
                  <a:pt x="476865" y="604684"/>
                  <a:pt x="479776" y="595472"/>
                  <a:pt x="486697" y="589935"/>
                </a:cubicBezTo>
                <a:cubicBezTo>
                  <a:pt x="491939" y="585741"/>
                  <a:pt x="535823" y="576122"/>
                  <a:pt x="538316" y="575187"/>
                </a:cubicBezTo>
                <a:cubicBezTo>
                  <a:pt x="592023" y="555047"/>
                  <a:pt x="545181" y="565270"/>
                  <a:pt x="589936" y="553064"/>
                </a:cubicBezTo>
                <a:cubicBezTo>
                  <a:pt x="609491" y="547731"/>
                  <a:pt x="629700" y="544726"/>
                  <a:pt x="648929" y="538316"/>
                </a:cubicBezTo>
                <a:cubicBezTo>
                  <a:pt x="661820" y="534019"/>
                  <a:pt x="688084" y="524636"/>
                  <a:pt x="700549" y="523568"/>
                </a:cubicBezTo>
                <a:cubicBezTo>
                  <a:pt x="776628" y="517047"/>
                  <a:pt x="929149" y="508819"/>
                  <a:pt x="929149" y="508819"/>
                </a:cubicBezTo>
                <a:cubicBezTo>
                  <a:pt x="974190" y="478792"/>
                  <a:pt x="955989" y="484355"/>
                  <a:pt x="1047136" y="501445"/>
                </a:cubicBezTo>
                <a:cubicBezTo>
                  <a:pt x="1068601" y="505470"/>
                  <a:pt x="1068045" y="521365"/>
                  <a:pt x="1084007" y="530942"/>
                </a:cubicBezTo>
                <a:cubicBezTo>
                  <a:pt x="1090672" y="534941"/>
                  <a:pt x="1098481" y="536926"/>
                  <a:pt x="1106129" y="538316"/>
                </a:cubicBezTo>
                <a:cubicBezTo>
                  <a:pt x="1232725" y="561333"/>
                  <a:pt x="1116468" y="533527"/>
                  <a:pt x="1194620" y="553064"/>
                </a:cubicBezTo>
                <a:cubicBezTo>
                  <a:pt x="1265904" y="550606"/>
                  <a:pt x="1337318" y="550654"/>
                  <a:pt x="1408471" y="545690"/>
                </a:cubicBezTo>
                <a:cubicBezTo>
                  <a:pt x="1413524" y="545337"/>
                  <a:pt x="1526018" y="529556"/>
                  <a:pt x="1555955" y="523568"/>
                </a:cubicBezTo>
                <a:cubicBezTo>
                  <a:pt x="1565893" y="521580"/>
                  <a:pt x="1575419" y="517626"/>
                  <a:pt x="1585452" y="516193"/>
                </a:cubicBezTo>
                <a:cubicBezTo>
                  <a:pt x="1627104" y="510243"/>
                  <a:pt x="1669026" y="506361"/>
                  <a:pt x="1710813" y="501445"/>
                </a:cubicBezTo>
                <a:cubicBezTo>
                  <a:pt x="1718187" y="496529"/>
                  <a:pt x="1724790" y="490188"/>
                  <a:pt x="1732936" y="486697"/>
                </a:cubicBezTo>
                <a:cubicBezTo>
                  <a:pt x="1742879" y="482436"/>
                  <a:pt x="1791713" y="473700"/>
                  <a:pt x="1799303" y="471948"/>
                </a:cubicBezTo>
                <a:cubicBezTo>
                  <a:pt x="1819054" y="467390"/>
                  <a:pt x="1838632" y="462116"/>
                  <a:pt x="1858297" y="457200"/>
                </a:cubicBezTo>
                <a:cubicBezTo>
                  <a:pt x="1868129" y="454742"/>
                  <a:pt x="1878179" y="453031"/>
                  <a:pt x="1887794" y="449826"/>
                </a:cubicBezTo>
                <a:cubicBezTo>
                  <a:pt x="1902542" y="444910"/>
                  <a:pt x="1916795" y="438126"/>
                  <a:pt x="1932039" y="435077"/>
                </a:cubicBezTo>
                <a:cubicBezTo>
                  <a:pt x="1985954" y="424294"/>
                  <a:pt x="1956502" y="429476"/>
                  <a:pt x="2020529" y="420329"/>
                </a:cubicBezTo>
                <a:cubicBezTo>
                  <a:pt x="2035277" y="415413"/>
                  <a:pt x="2049439" y="408137"/>
                  <a:pt x="2064774" y="405581"/>
                </a:cubicBezTo>
                <a:cubicBezTo>
                  <a:pt x="2093971" y="400715"/>
                  <a:pt x="2123813" y="401151"/>
                  <a:pt x="2153265" y="398206"/>
                </a:cubicBezTo>
                <a:cubicBezTo>
                  <a:pt x="2172984" y="396234"/>
                  <a:pt x="2192742" y="394276"/>
                  <a:pt x="2212258" y="390832"/>
                </a:cubicBezTo>
                <a:cubicBezTo>
                  <a:pt x="2384278" y="360476"/>
                  <a:pt x="2223491" y="388025"/>
                  <a:pt x="2300749" y="368710"/>
                </a:cubicBezTo>
                <a:cubicBezTo>
                  <a:pt x="2312909" y="365670"/>
                  <a:pt x="2325528" y="364633"/>
                  <a:pt x="2337620" y="361335"/>
                </a:cubicBezTo>
                <a:cubicBezTo>
                  <a:pt x="2352618" y="357244"/>
                  <a:pt x="2367117" y="351503"/>
                  <a:pt x="2381865" y="346587"/>
                </a:cubicBezTo>
                <a:cubicBezTo>
                  <a:pt x="2389239" y="344129"/>
                  <a:pt x="2396320" y="340491"/>
                  <a:pt x="2403987" y="339213"/>
                </a:cubicBezTo>
                <a:cubicBezTo>
                  <a:pt x="2418736" y="336755"/>
                  <a:pt x="2433613" y="334972"/>
                  <a:pt x="2448233" y="331839"/>
                </a:cubicBezTo>
                <a:cubicBezTo>
                  <a:pt x="2470678" y="327029"/>
                  <a:pt x="2524892" y="310415"/>
                  <a:pt x="2551471" y="309716"/>
                </a:cubicBezTo>
                <a:cubicBezTo>
                  <a:pt x="2723494" y="305189"/>
                  <a:pt x="2895600" y="304800"/>
                  <a:pt x="3067665" y="302342"/>
                </a:cubicBezTo>
                <a:cubicBezTo>
                  <a:pt x="3089788" y="297426"/>
                  <a:pt x="3112047" y="293090"/>
                  <a:pt x="3134033" y="287593"/>
                </a:cubicBezTo>
                <a:cubicBezTo>
                  <a:pt x="3141574" y="285708"/>
                  <a:pt x="3148656" y="282264"/>
                  <a:pt x="3156155" y="280219"/>
                </a:cubicBezTo>
                <a:cubicBezTo>
                  <a:pt x="3175711" y="274886"/>
                  <a:pt x="3195484" y="270387"/>
                  <a:pt x="3215149" y="265471"/>
                </a:cubicBezTo>
                <a:cubicBezTo>
                  <a:pt x="3215162" y="265468"/>
                  <a:pt x="3274130" y="250726"/>
                  <a:pt x="3274142" y="250722"/>
                </a:cubicBezTo>
                <a:cubicBezTo>
                  <a:pt x="3334876" y="230478"/>
                  <a:pt x="3302997" y="238172"/>
                  <a:pt x="3370007" y="228600"/>
                </a:cubicBezTo>
                <a:cubicBezTo>
                  <a:pt x="3433477" y="207444"/>
                  <a:pt x="3399176" y="217621"/>
                  <a:pt x="3473245" y="199103"/>
                </a:cubicBezTo>
                <a:lnTo>
                  <a:pt x="3502742" y="191729"/>
                </a:lnTo>
                <a:cubicBezTo>
                  <a:pt x="3512574" y="189271"/>
                  <a:pt x="3522146" y="185273"/>
                  <a:pt x="3532239" y="184355"/>
                </a:cubicBezTo>
                <a:lnTo>
                  <a:pt x="3694471" y="169606"/>
                </a:lnTo>
                <a:cubicBezTo>
                  <a:pt x="3717750" y="157967"/>
                  <a:pt x="3750411" y="143161"/>
                  <a:pt x="3768213" y="125361"/>
                </a:cubicBezTo>
                <a:cubicBezTo>
                  <a:pt x="3773129" y="120445"/>
                  <a:pt x="3777177" y="114470"/>
                  <a:pt x="3782962" y="110613"/>
                </a:cubicBezTo>
                <a:cubicBezTo>
                  <a:pt x="3811530" y="91567"/>
                  <a:pt x="3810451" y="102230"/>
                  <a:pt x="3834581" y="81116"/>
                </a:cubicBezTo>
                <a:cubicBezTo>
                  <a:pt x="3847662" y="69671"/>
                  <a:pt x="3855314" y="50700"/>
                  <a:pt x="3871452" y="44245"/>
                </a:cubicBezTo>
                <a:cubicBezTo>
                  <a:pt x="3895880" y="34474"/>
                  <a:pt x="3927332" y="21057"/>
                  <a:pt x="3952568" y="14748"/>
                </a:cubicBezTo>
                <a:lnTo>
                  <a:pt x="4011562" y="0"/>
                </a:lnTo>
                <a:cubicBezTo>
                  <a:pt x="4102510" y="2458"/>
                  <a:pt x="4193768" y="-508"/>
                  <a:pt x="4284407" y="7374"/>
                </a:cubicBezTo>
                <a:cubicBezTo>
                  <a:pt x="4307638" y="9394"/>
                  <a:pt x="4328151" y="23841"/>
                  <a:pt x="4350774" y="29497"/>
                </a:cubicBezTo>
                <a:cubicBezTo>
                  <a:pt x="4394776" y="40497"/>
                  <a:pt x="4370274" y="35205"/>
                  <a:pt x="4424516" y="44245"/>
                </a:cubicBezTo>
                <a:lnTo>
                  <a:pt x="4439265" y="58993"/>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0B0733F7-6352-45E6-AC13-EA09D597420C}"/>
              </a:ext>
            </a:extLst>
          </p:cNvPr>
          <p:cNvSpPr txBox="1"/>
          <p:nvPr/>
        </p:nvSpPr>
        <p:spPr>
          <a:xfrm>
            <a:off x="1484593" y="4389804"/>
            <a:ext cx="1479892" cy="707886"/>
          </a:xfrm>
          <a:prstGeom prst="rect">
            <a:avLst/>
          </a:prstGeom>
          <a:noFill/>
        </p:spPr>
        <p:txBody>
          <a:bodyPr wrap="none" rtlCol="0">
            <a:spAutoFit/>
          </a:bodyPr>
          <a:lstStyle/>
          <a:p>
            <a:r>
              <a:rPr lang="fr-FR" sz="4000" dirty="0">
                <a:solidFill>
                  <a:srgbClr val="FFFF00"/>
                </a:solidFill>
              </a:rPr>
              <a:t>Bloc A</a:t>
            </a:r>
          </a:p>
        </p:txBody>
      </p:sp>
      <p:sp>
        <p:nvSpPr>
          <p:cNvPr id="17" name="ZoneTexte 16">
            <a:extLst>
              <a:ext uri="{FF2B5EF4-FFF2-40B4-BE49-F238E27FC236}">
                <a16:creationId xmlns:a16="http://schemas.microsoft.com/office/drawing/2014/main" id="{F76CDED3-94BB-49FD-969C-CB0E016F1B12}"/>
              </a:ext>
            </a:extLst>
          </p:cNvPr>
          <p:cNvSpPr txBox="1"/>
          <p:nvPr/>
        </p:nvSpPr>
        <p:spPr>
          <a:xfrm>
            <a:off x="4898845" y="5095568"/>
            <a:ext cx="1479892" cy="707886"/>
          </a:xfrm>
          <a:prstGeom prst="rect">
            <a:avLst/>
          </a:prstGeom>
          <a:noFill/>
        </p:spPr>
        <p:txBody>
          <a:bodyPr wrap="none" rtlCol="0">
            <a:spAutoFit/>
          </a:bodyPr>
          <a:lstStyle/>
          <a:p>
            <a:r>
              <a:rPr lang="fr-FR" sz="4000" dirty="0">
                <a:solidFill>
                  <a:srgbClr val="FFFF00"/>
                </a:solidFill>
              </a:rPr>
              <a:t>Bloc B</a:t>
            </a:r>
          </a:p>
        </p:txBody>
      </p:sp>
      <p:sp>
        <p:nvSpPr>
          <p:cNvPr id="18" name="ZoneTexte 17">
            <a:extLst>
              <a:ext uri="{FF2B5EF4-FFF2-40B4-BE49-F238E27FC236}">
                <a16:creationId xmlns:a16="http://schemas.microsoft.com/office/drawing/2014/main" id="{743E463A-D0CA-4F7C-BEEC-72AEB94CB643}"/>
              </a:ext>
            </a:extLst>
          </p:cNvPr>
          <p:cNvSpPr txBox="1"/>
          <p:nvPr/>
        </p:nvSpPr>
        <p:spPr>
          <a:xfrm>
            <a:off x="1598547" y="3159832"/>
            <a:ext cx="1535485" cy="646331"/>
          </a:xfrm>
          <a:prstGeom prst="rect">
            <a:avLst/>
          </a:prstGeom>
          <a:noFill/>
        </p:spPr>
        <p:txBody>
          <a:bodyPr wrap="none" rtlCol="0">
            <a:spAutoFit/>
          </a:bodyPr>
          <a:lstStyle/>
          <a:p>
            <a:r>
              <a:rPr lang="fr-FR" b="1" dirty="0"/>
              <a:t>Déplacement </a:t>
            </a:r>
          </a:p>
          <a:p>
            <a:r>
              <a:rPr lang="fr-FR" b="1" dirty="0"/>
              <a:t>centimétrique</a:t>
            </a:r>
          </a:p>
        </p:txBody>
      </p:sp>
      <p:sp>
        <p:nvSpPr>
          <p:cNvPr id="4" name="ZoneTexte 3">
            <a:extLst>
              <a:ext uri="{FF2B5EF4-FFF2-40B4-BE49-F238E27FC236}">
                <a16:creationId xmlns:a16="http://schemas.microsoft.com/office/drawing/2014/main" id="{7DC1C0D8-B24B-22B8-B5E0-AFA55FFAD779}"/>
              </a:ext>
            </a:extLst>
          </p:cNvPr>
          <p:cNvSpPr txBox="1"/>
          <p:nvPr/>
        </p:nvSpPr>
        <p:spPr>
          <a:xfrm>
            <a:off x="330011" y="330537"/>
            <a:ext cx="4519186"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 La notion de faille</a:t>
            </a:r>
          </a:p>
        </p:txBody>
      </p:sp>
    </p:spTree>
    <p:extLst>
      <p:ext uri="{BB962C8B-B14F-4D97-AF65-F5344CB8AC3E}">
        <p14:creationId xmlns:p14="http://schemas.microsoft.com/office/powerpoint/2010/main" val="19362330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1165123"/>
            <a:ext cx="8731045" cy="1723549"/>
          </a:xfrm>
          <a:prstGeom prst="rect">
            <a:avLst/>
          </a:prstGeom>
          <a:noFill/>
        </p:spPr>
        <p:txBody>
          <a:bodyPr wrap="square" rtlCol="0">
            <a:spAutoFit/>
          </a:bodyPr>
          <a:lstStyle/>
          <a:p>
            <a:pPr algn="ctr"/>
            <a:r>
              <a:rPr lang="fr-FR" sz="3200" b="1"/>
              <a:t>Failles</a:t>
            </a:r>
          </a:p>
          <a:p>
            <a:pPr algn="ctr"/>
            <a:endParaRPr lang="fr-FR" sz="1000" b="1"/>
          </a:p>
          <a:p>
            <a:pPr algn="ctr"/>
            <a:r>
              <a:rPr lang="fr-FR" b="1">
                <a:solidFill>
                  <a:srgbClr val="00B0F0"/>
                </a:solidFill>
              </a:rPr>
              <a:t>Une faille </a:t>
            </a:r>
            <a:r>
              <a:rPr lang="fr-FR"/>
              <a:t>est une fracture </a:t>
            </a:r>
            <a:r>
              <a:rPr lang="fr-FR" b="1">
                <a:solidFill>
                  <a:srgbClr val="00B0F0"/>
                </a:solidFill>
              </a:rPr>
              <a:t>cisaillante</a:t>
            </a:r>
            <a:r>
              <a:rPr lang="fr-FR" b="1"/>
              <a:t> </a:t>
            </a:r>
            <a:r>
              <a:rPr lang="fr-FR"/>
              <a:t>impliquant </a:t>
            </a:r>
            <a:r>
              <a:rPr lang="fr-FR" b="1">
                <a:solidFill>
                  <a:srgbClr val="00B0F0"/>
                </a:solidFill>
              </a:rPr>
              <a:t>un glissement </a:t>
            </a:r>
            <a:r>
              <a:rPr lang="fr-FR"/>
              <a:t>relatif de deux blocs &gt;</a:t>
            </a:r>
          </a:p>
          <a:p>
            <a:pPr algn="ctr"/>
            <a:r>
              <a:rPr lang="fr-FR"/>
              <a:t>0.5 mm. Mode II ou Mode III</a:t>
            </a:r>
            <a:endParaRPr lang="fr-FR" sz="3200" b="1"/>
          </a:p>
          <a:p>
            <a:pPr algn="ctr"/>
            <a:endParaRPr lang="fr-FR" sz="1000" b="1"/>
          </a:p>
          <a:p>
            <a:pPr algn="ctr"/>
            <a:endParaRPr lang="fr-FR" dirty="0"/>
          </a:p>
        </p:txBody>
      </p:sp>
      <p:pic>
        <p:nvPicPr>
          <p:cNvPr id="2050" name="Picture 2" descr="Crochons, brèche de faille… : les déformations associées aux mouvements le  long d'une faille — Planet-Terre">
            <a:extLst>
              <a:ext uri="{FF2B5EF4-FFF2-40B4-BE49-F238E27FC236}">
                <a16:creationId xmlns:a16="http://schemas.microsoft.com/office/drawing/2014/main" id="{4FAD3A06-E9DA-4B11-B608-C6C2EA818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497" y="2535370"/>
            <a:ext cx="6835877" cy="394487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A3B69B7-5F60-49CD-96F3-3DEADC89B455}"/>
              </a:ext>
            </a:extLst>
          </p:cNvPr>
          <p:cNvSpPr txBox="1"/>
          <p:nvPr/>
        </p:nvSpPr>
        <p:spPr>
          <a:xfrm>
            <a:off x="1164983" y="6488668"/>
            <a:ext cx="3940694" cy="369332"/>
          </a:xfrm>
          <a:prstGeom prst="rect">
            <a:avLst/>
          </a:prstGeom>
          <a:noFill/>
        </p:spPr>
        <p:txBody>
          <a:bodyPr wrap="none" rtlCol="0">
            <a:spAutoFit/>
          </a:bodyPr>
          <a:lstStyle/>
          <a:p>
            <a:r>
              <a:rPr lang="fr-FR" dirty="0"/>
              <a:t>Source: https://planet-terre.ens-lyon.fr/</a:t>
            </a:r>
          </a:p>
        </p:txBody>
      </p:sp>
      <p:sp>
        <p:nvSpPr>
          <p:cNvPr id="17" name="ZoneTexte 16">
            <a:extLst>
              <a:ext uri="{FF2B5EF4-FFF2-40B4-BE49-F238E27FC236}">
                <a16:creationId xmlns:a16="http://schemas.microsoft.com/office/drawing/2014/main" id="{53E1D7D9-E698-4023-A946-F3EEDCE73735}"/>
              </a:ext>
            </a:extLst>
          </p:cNvPr>
          <p:cNvSpPr txBox="1"/>
          <p:nvPr/>
        </p:nvSpPr>
        <p:spPr>
          <a:xfrm>
            <a:off x="1238864" y="2567876"/>
            <a:ext cx="6873035" cy="369332"/>
          </a:xfrm>
          <a:prstGeom prst="rect">
            <a:avLst/>
          </a:prstGeom>
          <a:noFill/>
        </p:spPr>
        <p:txBody>
          <a:bodyPr wrap="none" rtlCol="0">
            <a:spAutoFit/>
          </a:bodyPr>
          <a:lstStyle/>
          <a:p>
            <a:r>
              <a:rPr lang="fr-FR" dirty="0">
                <a:solidFill>
                  <a:schemeClr val="bg1"/>
                </a:solidFill>
              </a:rPr>
              <a:t>Exemple d’une faille de type normale affectant une série sédimentaire</a:t>
            </a:r>
          </a:p>
        </p:txBody>
      </p:sp>
      <p:cxnSp>
        <p:nvCxnSpPr>
          <p:cNvPr id="18" name="Connecteur droit 17">
            <a:extLst>
              <a:ext uri="{FF2B5EF4-FFF2-40B4-BE49-F238E27FC236}">
                <a16:creationId xmlns:a16="http://schemas.microsoft.com/office/drawing/2014/main" id="{CEFC31F3-206E-4CE4-B3D3-E7E2D6A42F7C}"/>
              </a:ext>
            </a:extLst>
          </p:cNvPr>
          <p:cNvCxnSpPr/>
          <p:nvPr/>
        </p:nvCxnSpPr>
        <p:spPr>
          <a:xfrm>
            <a:off x="1972904" y="3052560"/>
            <a:ext cx="0" cy="123886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8C50A650-80FA-4BC7-9E3F-0BFD94748C3E}"/>
              </a:ext>
            </a:extLst>
          </p:cNvPr>
          <p:cNvSpPr txBox="1"/>
          <p:nvPr/>
        </p:nvSpPr>
        <p:spPr>
          <a:xfrm>
            <a:off x="1128980" y="3397573"/>
            <a:ext cx="838691" cy="523220"/>
          </a:xfrm>
          <a:prstGeom prst="rect">
            <a:avLst/>
          </a:prstGeom>
          <a:noFill/>
        </p:spPr>
        <p:txBody>
          <a:bodyPr wrap="none" rtlCol="0">
            <a:spAutoFit/>
          </a:bodyPr>
          <a:lstStyle/>
          <a:p>
            <a:r>
              <a:rPr lang="fr-FR" sz="2800" b="1" dirty="0">
                <a:solidFill>
                  <a:schemeClr val="bg1"/>
                </a:solidFill>
              </a:rPr>
              <a:t>~2m</a:t>
            </a:r>
          </a:p>
        </p:txBody>
      </p:sp>
      <p:sp>
        <p:nvSpPr>
          <p:cNvPr id="2" name="ZoneTexte 1">
            <a:extLst>
              <a:ext uri="{FF2B5EF4-FFF2-40B4-BE49-F238E27FC236}">
                <a16:creationId xmlns:a16="http://schemas.microsoft.com/office/drawing/2014/main" id="{48338FBD-C5F7-FC2E-F440-0A99A970A7B1}"/>
              </a:ext>
            </a:extLst>
          </p:cNvPr>
          <p:cNvSpPr txBox="1"/>
          <p:nvPr/>
        </p:nvSpPr>
        <p:spPr>
          <a:xfrm>
            <a:off x="330011" y="330537"/>
            <a:ext cx="4519186"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 La notion de faille</a:t>
            </a:r>
          </a:p>
        </p:txBody>
      </p:sp>
    </p:spTree>
    <p:extLst>
      <p:ext uri="{BB962C8B-B14F-4D97-AF65-F5344CB8AC3E}">
        <p14:creationId xmlns:p14="http://schemas.microsoft.com/office/powerpoint/2010/main" val="37782384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1165123"/>
            <a:ext cx="8731045" cy="1723549"/>
          </a:xfrm>
          <a:prstGeom prst="rect">
            <a:avLst/>
          </a:prstGeom>
          <a:noFill/>
        </p:spPr>
        <p:txBody>
          <a:bodyPr wrap="square" rtlCol="0">
            <a:spAutoFit/>
          </a:bodyPr>
          <a:lstStyle/>
          <a:p>
            <a:pPr algn="ctr"/>
            <a:r>
              <a:rPr lang="fr-FR" sz="3200" b="1"/>
              <a:t>Failles</a:t>
            </a:r>
          </a:p>
          <a:p>
            <a:pPr algn="ctr"/>
            <a:endParaRPr lang="fr-FR" sz="1000" b="1"/>
          </a:p>
          <a:p>
            <a:pPr algn="ctr"/>
            <a:r>
              <a:rPr lang="fr-FR" b="1">
                <a:solidFill>
                  <a:srgbClr val="00B0F0"/>
                </a:solidFill>
              </a:rPr>
              <a:t>Une faille </a:t>
            </a:r>
            <a:r>
              <a:rPr lang="fr-FR"/>
              <a:t>est une fracture </a:t>
            </a:r>
            <a:r>
              <a:rPr lang="fr-FR" b="1">
                <a:solidFill>
                  <a:srgbClr val="00B0F0"/>
                </a:solidFill>
              </a:rPr>
              <a:t>cisaillante</a:t>
            </a:r>
            <a:r>
              <a:rPr lang="fr-FR" b="1"/>
              <a:t> </a:t>
            </a:r>
            <a:r>
              <a:rPr lang="fr-FR"/>
              <a:t>impliquant </a:t>
            </a:r>
            <a:r>
              <a:rPr lang="fr-FR" b="1">
                <a:solidFill>
                  <a:srgbClr val="00B0F0"/>
                </a:solidFill>
              </a:rPr>
              <a:t>un glissement </a:t>
            </a:r>
            <a:r>
              <a:rPr lang="fr-FR"/>
              <a:t>relatif de deux blocs &gt;</a:t>
            </a:r>
          </a:p>
          <a:p>
            <a:pPr algn="ctr"/>
            <a:r>
              <a:rPr lang="fr-FR"/>
              <a:t>0.5 mm. Mode II ou Mode III</a:t>
            </a:r>
            <a:endParaRPr lang="fr-FR" sz="3200" b="1"/>
          </a:p>
          <a:p>
            <a:pPr algn="ctr"/>
            <a:endParaRPr lang="fr-FR" sz="1000" b="1"/>
          </a:p>
          <a:p>
            <a:pPr algn="ctr"/>
            <a:endParaRPr lang="fr-FR" dirty="0"/>
          </a:p>
        </p:txBody>
      </p:sp>
      <p:pic>
        <p:nvPicPr>
          <p:cNvPr id="2050" name="Picture 2" descr="Crochons, brèche de faille… : les déformations associées aux mouvements le  long d'une faille — Planet-Terre">
            <a:extLst>
              <a:ext uri="{FF2B5EF4-FFF2-40B4-BE49-F238E27FC236}">
                <a16:creationId xmlns:a16="http://schemas.microsoft.com/office/drawing/2014/main" id="{4FAD3A06-E9DA-4B11-B608-C6C2EA818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497" y="2535370"/>
            <a:ext cx="6835877" cy="394487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A3B69B7-5F60-49CD-96F3-3DEADC89B455}"/>
              </a:ext>
            </a:extLst>
          </p:cNvPr>
          <p:cNvSpPr txBox="1"/>
          <p:nvPr/>
        </p:nvSpPr>
        <p:spPr>
          <a:xfrm>
            <a:off x="1164983" y="6488668"/>
            <a:ext cx="3940694" cy="369332"/>
          </a:xfrm>
          <a:prstGeom prst="rect">
            <a:avLst/>
          </a:prstGeom>
          <a:noFill/>
        </p:spPr>
        <p:txBody>
          <a:bodyPr wrap="none" rtlCol="0">
            <a:spAutoFit/>
          </a:bodyPr>
          <a:lstStyle/>
          <a:p>
            <a:r>
              <a:rPr lang="fr-FR" dirty="0"/>
              <a:t>Source: https://planet-terre.ens-lyon.fr/</a:t>
            </a:r>
          </a:p>
        </p:txBody>
      </p:sp>
      <p:sp>
        <p:nvSpPr>
          <p:cNvPr id="6" name="ZoneTexte 5">
            <a:extLst>
              <a:ext uri="{FF2B5EF4-FFF2-40B4-BE49-F238E27FC236}">
                <a16:creationId xmlns:a16="http://schemas.microsoft.com/office/drawing/2014/main" id="{23455BE4-F108-4C59-B3CC-8F813E0FEFD5}"/>
              </a:ext>
            </a:extLst>
          </p:cNvPr>
          <p:cNvSpPr txBox="1"/>
          <p:nvPr/>
        </p:nvSpPr>
        <p:spPr>
          <a:xfrm>
            <a:off x="1238864" y="2567876"/>
            <a:ext cx="6873035" cy="369332"/>
          </a:xfrm>
          <a:prstGeom prst="rect">
            <a:avLst/>
          </a:prstGeom>
          <a:noFill/>
        </p:spPr>
        <p:txBody>
          <a:bodyPr wrap="none" rtlCol="0">
            <a:spAutoFit/>
          </a:bodyPr>
          <a:lstStyle/>
          <a:p>
            <a:r>
              <a:rPr lang="fr-FR" dirty="0">
                <a:solidFill>
                  <a:schemeClr val="bg1"/>
                </a:solidFill>
              </a:rPr>
              <a:t>Exemple d’une faille de type normale affectant une série sédimentaire</a:t>
            </a:r>
          </a:p>
        </p:txBody>
      </p:sp>
      <p:sp>
        <p:nvSpPr>
          <p:cNvPr id="2" name="Forme libre : forme 1">
            <a:extLst>
              <a:ext uri="{FF2B5EF4-FFF2-40B4-BE49-F238E27FC236}">
                <a16:creationId xmlns:a16="http://schemas.microsoft.com/office/drawing/2014/main" id="{06EFCC35-4B7C-49D1-B0D3-16B2EB5A946E}"/>
              </a:ext>
            </a:extLst>
          </p:cNvPr>
          <p:cNvSpPr/>
          <p:nvPr/>
        </p:nvSpPr>
        <p:spPr>
          <a:xfrm>
            <a:off x="4785852" y="3288890"/>
            <a:ext cx="479322" cy="523568"/>
          </a:xfrm>
          <a:custGeom>
            <a:avLst/>
            <a:gdLst>
              <a:gd name="connsiteX0" fmla="*/ 0 w 479322"/>
              <a:gd name="connsiteY0" fmla="*/ 0 h 523568"/>
              <a:gd name="connsiteX1" fmla="*/ 36871 w 479322"/>
              <a:gd name="connsiteY1" fmla="*/ 51620 h 523568"/>
              <a:gd name="connsiteX2" fmla="*/ 58993 w 479322"/>
              <a:gd name="connsiteY2" fmla="*/ 58994 h 523568"/>
              <a:gd name="connsiteX3" fmla="*/ 73742 w 479322"/>
              <a:gd name="connsiteY3" fmla="*/ 73742 h 523568"/>
              <a:gd name="connsiteX4" fmla="*/ 95864 w 479322"/>
              <a:gd name="connsiteY4" fmla="*/ 88491 h 523568"/>
              <a:gd name="connsiteX5" fmla="*/ 110613 w 479322"/>
              <a:gd name="connsiteY5" fmla="*/ 110613 h 523568"/>
              <a:gd name="connsiteX6" fmla="*/ 140109 w 479322"/>
              <a:gd name="connsiteY6" fmla="*/ 147484 h 523568"/>
              <a:gd name="connsiteX7" fmla="*/ 147483 w 479322"/>
              <a:gd name="connsiteY7" fmla="*/ 169607 h 523568"/>
              <a:gd name="connsiteX8" fmla="*/ 176980 w 479322"/>
              <a:gd name="connsiteY8" fmla="*/ 199104 h 523568"/>
              <a:gd name="connsiteX9" fmla="*/ 199103 w 479322"/>
              <a:gd name="connsiteY9" fmla="*/ 235975 h 523568"/>
              <a:gd name="connsiteX10" fmla="*/ 228600 w 479322"/>
              <a:gd name="connsiteY10" fmla="*/ 272845 h 523568"/>
              <a:gd name="connsiteX11" fmla="*/ 258096 w 479322"/>
              <a:gd name="connsiteY11" fmla="*/ 317091 h 523568"/>
              <a:gd name="connsiteX12" fmla="*/ 265471 w 479322"/>
              <a:gd name="connsiteY12" fmla="*/ 339213 h 523568"/>
              <a:gd name="connsiteX13" fmla="*/ 287593 w 479322"/>
              <a:gd name="connsiteY13" fmla="*/ 353962 h 523568"/>
              <a:gd name="connsiteX14" fmla="*/ 302342 w 479322"/>
              <a:gd name="connsiteY14" fmla="*/ 376084 h 523568"/>
              <a:gd name="connsiteX15" fmla="*/ 339213 w 479322"/>
              <a:gd name="connsiteY15" fmla="*/ 412955 h 523568"/>
              <a:gd name="connsiteX16" fmla="*/ 353961 w 479322"/>
              <a:gd name="connsiteY16" fmla="*/ 427704 h 523568"/>
              <a:gd name="connsiteX17" fmla="*/ 368709 w 479322"/>
              <a:gd name="connsiteY17" fmla="*/ 449826 h 523568"/>
              <a:gd name="connsiteX18" fmla="*/ 412954 w 479322"/>
              <a:gd name="connsiteY18" fmla="*/ 479323 h 523568"/>
              <a:gd name="connsiteX19" fmla="*/ 427703 w 479322"/>
              <a:gd name="connsiteY19" fmla="*/ 494071 h 523568"/>
              <a:gd name="connsiteX20" fmla="*/ 449825 w 479322"/>
              <a:gd name="connsiteY20" fmla="*/ 508820 h 523568"/>
              <a:gd name="connsiteX21" fmla="*/ 479322 w 479322"/>
              <a:gd name="connsiteY21" fmla="*/ 523568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9322" h="523568">
                <a:moveTo>
                  <a:pt x="0" y="0"/>
                </a:moveTo>
                <a:cubicBezTo>
                  <a:pt x="6464" y="10774"/>
                  <a:pt x="21318" y="42288"/>
                  <a:pt x="36871" y="51620"/>
                </a:cubicBezTo>
                <a:cubicBezTo>
                  <a:pt x="43536" y="55619"/>
                  <a:pt x="51619" y="56536"/>
                  <a:pt x="58993" y="58994"/>
                </a:cubicBezTo>
                <a:cubicBezTo>
                  <a:pt x="63909" y="63910"/>
                  <a:pt x="68313" y="69399"/>
                  <a:pt x="73742" y="73742"/>
                </a:cubicBezTo>
                <a:cubicBezTo>
                  <a:pt x="80663" y="79278"/>
                  <a:pt x="89597" y="82224"/>
                  <a:pt x="95864" y="88491"/>
                </a:cubicBezTo>
                <a:cubicBezTo>
                  <a:pt x="102131" y="94758"/>
                  <a:pt x="105077" y="103692"/>
                  <a:pt x="110613" y="110613"/>
                </a:cubicBezTo>
                <a:cubicBezTo>
                  <a:pt x="152635" y="163140"/>
                  <a:pt x="94726" y="79410"/>
                  <a:pt x="140109" y="147484"/>
                </a:cubicBezTo>
                <a:cubicBezTo>
                  <a:pt x="142567" y="154858"/>
                  <a:pt x="142965" y="163282"/>
                  <a:pt x="147483" y="169607"/>
                </a:cubicBezTo>
                <a:cubicBezTo>
                  <a:pt x="155565" y="180922"/>
                  <a:pt x="176980" y="199104"/>
                  <a:pt x="176980" y="199104"/>
                </a:cubicBezTo>
                <a:cubicBezTo>
                  <a:pt x="197869" y="261770"/>
                  <a:pt x="168736" y="185364"/>
                  <a:pt x="199103" y="235975"/>
                </a:cubicBezTo>
                <a:cubicBezTo>
                  <a:pt x="222849" y="275551"/>
                  <a:pt x="184538" y="243472"/>
                  <a:pt x="228600" y="272845"/>
                </a:cubicBezTo>
                <a:cubicBezTo>
                  <a:pt x="238432" y="287594"/>
                  <a:pt x="252490" y="300275"/>
                  <a:pt x="258096" y="317091"/>
                </a:cubicBezTo>
                <a:cubicBezTo>
                  <a:pt x="260554" y="324465"/>
                  <a:pt x="260615" y="333143"/>
                  <a:pt x="265471" y="339213"/>
                </a:cubicBezTo>
                <a:cubicBezTo>
                  <a:pt x="271007" y="346134"/>
                  <a:pt x="280219" y="349046"/>
                  <a:pt x="287593" y="353962"/>
                </a:cubicBezTo>
                <a:cubicBezTo>
                  <a:pt x="292509" y="361336"/>
                  <a:pt x="296506" y="369414"/>
                  <a:pt x="302342" y="376084"/>
                </a:cubicBezTo>
                <a:cubicBezTo>
                  <a:pt x="313788" y="389165"/>
                  <a:pt x="326923" y="400665"/>
                  <a:pt x="339213" y="412955"/>
                </a:cubicBezTo>
                <a:cubicBezTo>
                  <a:pt x="344129" y="417871"/>
                  <a:pt x="350104" y="421919"/>
                  <a:pt x="353961" y="427704"/>
                </a:cubicBezTo>
                <a:cubicBezTo>
                  <a:pt x="358877" y="435078"/>
                  <a:pt x="362039" y="443990"/>
                  <a:pt x="368709" y="449826"/>
                </a:cubicBezTo>
                <a:cubicBezTo>
                  <a:pt x="382049" y="461498"/>
                  <a:pt x="400420" y="466790"/>
                  <a:pt x="412954" y="479323"/>
                </a:cubicBezTo>
                <a:cubicBezTo>
                  <a:pt x="417870" y="484239"/>
                  <a:pt x="422274" y="489728"/>
                  <a:pt x="427703" y="494071"/>
                </a:cubicBezTo>
                <a:cubicBezTo>
                  <a:pt x="434624" y="499607"/>
                  <a:pt x="441898" y="504856"/>
                  <a:pt x="449825" y="508820"/>
                </a:cubicBezTo>
                <a:cubicBezTo>
                  <a:pt x="483721" y="525768"/>
                  <a:pt x="462661" y="506907"/>
                  <a:pt x="479322" y="523568"/>
                </a:cubicBez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orme libre : forme 2">
            <a:extLst>
              <a:ext uri="{FF2B5EF4-FFF2-40B4-BE49-F238E27FC236}">
                <a16:creationId xmlns:a16="http://schemas.microsoft.com/office/drawing/2014/main" id="{DE22E03B-BF2E-4AA0-9DB9-69A2799381C4}"/>
              </a:ext>
            </a:extLst>
          </p:cNvPr>
          <p:cNvSpPr/>
          <p:nvPr/>
        </p:nvSpPr>
        <p:spPr>
          <a:xfrm>
            <a:off x="5095568" y="3502742"/>
            <a:ext cx="1401097" cy="2197510"/>
          </a:xfrm>
          <a:custGeom>
            <a:avLst/>
            <a:gdLst>
              <a:gd name="connsiteX0" fmla="*/ 0 w 1401097"/>
              <a:gd name="connsiteY0" fmla="*/ 0 h 2197510"/>
              <a:gd name="connsiteX1" fmla="*/ 36871 w 1401097"/>
              <a:gd name="connsiteY1" fmla="*/ 29497 h 2197510"/>
              <a:gd name="connsiteX2" fmla="*/ 51619 w 1401097"/>
              <a:gd name="connsiteY2" fmla="*/ 51619 h 2197510"/>
              <a:gd name="connsiteX3" fmla="*/ 73742 w 1401097"/>
              <a:gd name="connsiteY3" fmla="*/ 66368 h 2197510"/>
              <a:gd name="connsiteX4" fmla="*/ 110613 w 1401097"/>
              <a:gd name="connsiteY4" fmla="*/ 110613 h 2197510"/>
              <a:gd name="connsiteX5" fmla="*/ 132735 w 1401097"/>
              <a:gd name="connsiteY5" fmla="*/ 154858 h 2197510"/>
              <a:gd name="connsiteX6" fmla="*/ 140109 w 1401097"/>
              <a:gd name="connsiteY6" fmla="*/ 176981 h 2197510"/>
              <a:gd name="connsiteX7" fmla="*/ 154858 w 1401097"/>
              <a:gd name="connsiteY7" fmla="*/ 191729 h 2197510"/>
              <a:gd name="connsiteX8" fmla="*/ 184355 w 1401097"/>
              <a:gd name="connsiteY8" fmla="*/ 235974 h 2197510"/>
              <a:gd name="connsiteX9" fmla="*/ 206477 w 1401097"/>
              <a:gd name="connsiteY9" fmla="*/ 287593 h 2197510"/>
              <a:gd name="connsiteX10" fmla="*/ 221226 w 1401097"/>
              <a:gd name="connsiteY10" fmla="*/ 302342 h 2197510"/>
              <a:gd name="connsiteX11" fmla="*/ 243348 w 1401097"/>
              <a:gd name="connsiteY11" fmla="*/ 346587 h 2197510"/>
              <a:gd name="connsiteX12" fmla="*/ 272845 w 1401097"/>
              <a:gd name="connsiteY12" fmla="*/ 376084 h 2197510"/>
              <a:gd name="connsiteX13" fmla="*/ 294967 w 1401097"/>
              <a:gd name="connsiteY13" fmla="*/ 412955 h 2197510"/>
              <a:gd name="connsiteX14" fmla="*/ 324464 w 1401097"/>
              <a:gd name="connsiteY14" fmla="*/ 457200 h 2197510"/>
              <a:gd name="connsiteX15" fmla="*/ 353961 w 1401097"/>
              <a:gd name="connsiteY15" fmla="*/ 501445 h 2197510"/>
              <a:gd name="connsiteX16" fmla="*/ 368709 w 1401097"/>
              <a:gd name="connsiteY16" fmla="*/ 523568 h 2197510"/>
              <a:gd name="connsiteX17" fmla="*/ 383458 w 1401097"/>
              <a:gd name="connsiteY17" fmla="*/ 538316 h 2197510"/>
              <a:gd name="connsiteX18" fmla="*/ 412955 w 1401097"/>
              <a:gd name="connsiteY18" fmla="*/ 582561 h 2197510"/>
              <a:gd name="connsiteX19" fmla="*/ 449826 w 1401097"/>
              <a:gd name="connsiteY19" fmla="*/ 619432 h 2197510"/>
              <a:gd name="connsiteX20" fmla="*/ 457200 w 1401097"/>
              <a:gd name="connsiteY20" fmla="*/ 648929 h 2197510"/>
              <a:gd name="connsiteX21" fmla="*/ 494071 w 1401097"/>
              <a:gd name="connsiteY21" fmla="*/ 700548 h 2197510"/>
              <a:gd name="connsiteX22" fmla="*/ 501445 w 1401097"/>
              <a:gd name="connsiteY22" fmla="*/ 722671 h 2197510"/>
              <a:gd name="connsiteX23" fmla="*/ 523567 w 1401097"/>
              <a:gd name="connsiteY23" fmla="*/ 737419 h 2197510"/>
              <a:gd name="connsiteX24" fmla="*/ 560438 w 1401097"/>
              <a:gd name="connsiteY24" fmla="*/ 796413 h 2197510"/>
              <a:gd name="connsiteX25" fmla="*/ 604684 w 1401097"/>
              <a:gd name="connsiteY25" fmla="*/ 855406 h 2197510"/>
              <a:gd name="connsiteX26" fmla="*/ 619432 w 1401097"/>
              <a:gd name="connsiteY26" fmla="*/ 892277 h 2197510"/>
              <a:gd name="connsiteX27" fmla="*/ 634180 w 1401097"/>
              <a:gd name="connsiteY27" fmla="*/ 907026 h 2197510"/>
              <a:gd name="connsiteX28" fmla="*/ 656303 w 1401097"/>
              <a:gd name="connsiteY28" fmla="*/ 936523 h 2197510"/>
              <a:gd name="connsiteX29" fmla="*/ 671051 w 1401097"/>
              <a:gd name="connsiteY29" fmla="*/ 980768 h 2197510"/>
              <a:gd name="connsiteX30" fmla="*/ 707922 w 1401097"/>
              <a:gd name="connsiteY30" fmla="*/ 1025013 h 2197510"/>
              <a:gd name="connsiteX31" fmla="*/ 722671 w 1401097"/>
              <a:gd name="connsiteY31" fmla="*/ 1039761 h 2197510"/>
              <a:gd name="connsiteX32" fmla="*/ 752167 w 1401097"/>
              <a:gd name="connsiteY32" fmla="*/ 1084006 h 2197510"/>
              <a:gd name="connsiteX33" fmla="*/ 774290 w 1401097"/>
              <a:gd name="connsiteY33" fmla="*/ 1098755 h 2197510"/>
              <a:gd name="connsiteX34" fmla="*/ 811161 w 1401097"/>
              <a:gd name="connsiteY34" fmla="*/ 1150374 h 2197510"/>
              <a:gd name="connsiteX35" fmla="*/ 840658 w 1401097"/>
              <a:gd name="connsiteY35" fmla="*/ 1187245 h 2197510"/>
              <a:gd name="connsiteX36" fmla="*/ 848032 w 1401097"/>
              <a:gd name="connsiteY36" fmla="*/ 1209368 h 2197510"/>
              <a:gd name="connsiteX37" fmla="*/ 877529 w 1401097"/>
              <a:gd name="connsiteY37" fmla="*/ 1260987 h 2197510"/>
              <a:gd name="connsiteX38" fmla="*/ 892277 w 1401097"/>
              <a:gd name="connsiteY38" fmla="*/ 1305232 h 2197510"/>
              <a:gd name="connsiteX39" fmla="*/ 907026 w 1401097"/>
              <a:gd name="connsiteY39" fmla="*/ 1349477 h 2197510"/>
              <a:gd name="connsiteX40" fmla="*/ 914400 w 1401097"/>
              <a:gd name="connsiteY40" fmla="*/ 1371600 h 2197510"/>
              <a:gd name="connsiteX41" fmla="*/ 921774 w 1401097"/>
              <a:gd name="connsiteY41" fmla="*/ 1393723 h 2197510"/>
              <a:gd name="connsiteX42" fmla="*/ 929148 w 1401097"/>
              <a:gd name="connsiteY42" fmla="*/ 1423219 h 2197510"/>
              <a:gd name="connsiteX43" fmla="*/ 973393 w 1401097"/>
              <a:gd name="connsiteY43" fmla="*/ 1474839 h 2197510"/>
              <a:gd name="connsiteX44" fmla="*/ 988142 w 1401097"/>
              <a:gd name="connsiteY44" fmla="*/ 1511710 h 2197510"/>
              <a:gd name="connsiteX45" fmla="*/ 995516 w 1401097"/>
              <a:gd name="connsiteY45" fmla="*/ 1533832 h 2197510"/>
              <a:gd name="connsiteX46" fmla="*/ 1025013 w 1401097"/>
              <a:gd name="connsiteY46" fmla="*/ 1563329 h 2197510"/>
              <a:gd name="connsiteX47" fmla="*/ 1047135 w 1401097"/>
              <a:gd name="connsiteY47" fmla="*/ 1607574 h 2197510"/>
              <a:gd name="connsiteX48" fmla="*/ 1061884 w 1401097"/>
              <a:gd name="connsiteY48" fmla="*/ 1622323 h 2197510"/>
              <a:gd name="connsiteX49" fmla="*/ 1076632 w 1401097"/>
              <a:gd name="connsiteY49" fmla="*/ 1644445 h 2197510"/>
              <a:gd name="connsiteX50" fmla="*/ 1098755 w 1401097"/>
              <a:gd name="connsiteY50" fmla="*/ 1666568 h 2197510"/>
              <a:gd name="connsiteX51" fmla="*/ 1135626 w 1401097"/>
              <a:gd name="connsiteY51" fmla="*/ 1718187 h 2197510"/>
              <a:gd name="connsiteX52" fmla="*/ 1157748 w 1401097"/>
              <a:gd name="connsiteY52" fmla="*/ 1769806 h 2197510"/>
              <a:gd name="connsiteX53" fmla="*/ 1172497 w 1401097"/>
              <a:gd name="connsiteY53" fmla="*/ 1784555 h 2197510"/>
              <a:gd name="connsiteX54" fmla="*/ 1179871 w 1401097"/>
              <a:gd name="connsiteY54" fmla="*/ 1806677 h 2197510"/>
              <a:gd name="connsiteX55" fmla="*/ 1194619 w 1401097"/>
              <a:gd name="connsiteY55" fmla="*/ 1821426 h 2197510"/>
              <a:gd name="connsiteX56" fmla="*/ 1224116 w 1401097"/>
              <a:gd name="connsiteY56" fmla="*/ 1880419 h 2197510"/>
              <a:gd name="connsiteX57" fmla="*/ 1260987 w 1401097"/>
              <a:gd name="connsiteY57" fmla="*/ 1946787 h 2197510"/>
              <a:gd name="connsiteX58" fmla="*/ 1275735 w 1401097"/>
              <a:gd name="connsiteY58" fmla="*/ 1968910 h 2197510"/>
              <a:gd name="connsiteX59" fmla="*/ 1283109 w 1401097"/>
              <a:gd name="connsiteY59" fmla="*/ 1991032 h 2197510"/>
              <a:gd name="connsiteX60" fmla="*/ 1297858 w 1401097"/>
              <a:gd name="connsiteY60" fmla="*/ 2005781 h 2197510"/>
              <a:gd name="connsiteX61" fmla="*/ 1312606 w 1401097"/>
              <a:gd name="connsiteY61" fmla="*/ 2027903 h 2197510"/>
              <a:gd name="connsiteX62" fmla="*/ 1319980 w 1401097"/>
              <a:gd name="connsiteY62" fmla="*/ 2050026 h 2197510"/>
              <a:gd name="connsiteX63" fmla="*/ 1334729 w 1401097"/>
              <a:gd name="connsiteY63" fmla="*/ 2064774 h 2197510"/>
              <a:gd name="connsiteX64" fmla="*/ 1349477 w 1401097"/>
              <a:gd name="connsiteY64" fmla="*/ 2086897 h 2197510"/>
              <a:gd name="connsiteX65" fmla="*/ 1371600 w 1401097"/>
              <a:gd name="connsiteY65" fmla="*/ 2131142 h 2197510"/>
              <a:gd name="connsiteX66" fmla="*/ 1378974 w 1401097"/>
              <a:gd name="connsiteY66" fmla="*/ 2160639 h 2197510"/>
              <a:gd name="connsiteX67" fmla="*/ 1393722 w 1401097"/>
              <a:gd name="connsiteY67" fmla="*/ 2182761 h 2197510"/>
              <a:gd name="connsiteX68" fmla="*/ 1401097 w 1401097"/>
              <a:gd name="connsiteY68" fmla="*/ 2197510 h 2197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401097" h="2197510">
                <a:moveTo>
                  <a:pt x="0" y="0"/>
                </a:moveTo>
                <a:cubicBezTo>
                  <a:pt x="12290" y="9832"/>
                  <a:pt x="25742" y="18368"/>
                  <a:pt x="36871" y="29497"/>
                </a:cubicBezTo>
                <a:cubicBezTo>
                  <a:pt x="43138" y="35764"/>
                  <a:pt x="45352" y="45352"/>
                  <a:pt x="51619" y="51619"/>
                </a:cubicBezTo>
                <a:cubicBezTo>
                  <a:pt x="57886" y="57886"/>
                  <a:pt x="66933" y="60694"/>
                  <a:pt x="73742" y="66368"/>
                </a:cubicBezTo>
                <a:cubicBezTo>
                  <a:pt x="95034" y="84111"/>
                  <a:pt x="96111" y="88861"/>
                  <a:pt x="110613" y="110613"/>
                </a:cubicBezTo>
                <a:cubicBezTo>
                  <a:pt x="129149" y="166220"/>
                  <a:pt x="104144" y="97674"/>
                  <a:pt x="132735" y="154858"/>
                </a:cubicBezTo>
                <a:cubicBezTo>
                  <a:pt x="136211" y="161811"/>
                  <a:pt x="136110" y="170316"/>
                  <a:pt x="140109" y="176981"/>
                </a:cubicBezTo>
                <a:cubicBezTo>
                  <a:pt x="143686" y="182943"/>
                  <a:pt x="150686" y="186167"/>
                  <a:pt x="154858" y="191729"/>
                </a:cubicBezTo>
                <a:cubicBezTo>
                  <a:pt x="165493" y="205909"/>
                  <a:pt x="184355" y="235974"/>
                  <a:pt x="184355" y="235974"/>
                </a:cubicBezTo>
                <a:cubicBezTo>
                  <a:pt x="190910" y="255639"/>
                  <a:pt x="194327" y="269368"/>
                  <a:pt x="206477" y="287593"/>
                </a:cubicBezTo>
                <a:cubicBezTo>
                  <a:pt x="210334" y="293378"/>
                  <a:pt x="216310" y="297426"/>
                  <a:pt x="221226" y="302342"/>
                </a:cubicBezTo>
                <a:cubicBezTo>
                  <a:pt x="228363" y="323753"/>
                  <a:pt x="227754" y="328394"/>
                  <a:pt x="243348" y="346587"/>
                </a:cubicBezTo>
                <a:cubicBezTo>
                  <a:pt x="252397" y="357145"/>
                  <a:pt x="272845" y="376084"/>
                  <a:pt x="272845" y="376084"/>
                </a:cubicBezTo>
                <a:cubicBezTo>
                  <a:pt x="286943" y="418379"/>
                  <a:pt x="270675" y="380565"/>
                  <a:pt x="294967" y="412955"/>
                </a:cubicBezTo>
                <a:cubicBezTo>
                  <a:pt x="305602" y="427135"/>
                  <a:pt x="314632" y="442452"/>
                  <a:pt x="324464" y="457200"/>
                </a:cubicBezTo>
                <a:lnTo>
                  <a:pt x="353961" y="501445"/>
                </a:lnTo>
                <a:cubicBezTo>
                  <a:pt x="358877" y="508819"/>
                  <a:pt x="362442" y="517301"/>
                  <a:pt x="368709" y="523568"/>
                </a:cubicBezTo>
                <a:cubicBezTo>
                  <a:pt x="373625" y="528484"/>
                  <a:pt x="379286" y="532754"/>
                  <a:pt x="383458" y="538316"/>
                </a:cubicBezTo>
                <a:cubicBezTo>
                  <a:pt x="394093" y="552496"/>
                  <a:pt x="400421" y="570027"/>
                  <a:pt x="412955" y="582561"/>
                </a:cubicBezTo>
                <a:lnTo>
                  <a:pt x="449826" y="619432"/>
                </a:lnTo>
                <a:cubicBezTo>
                  <a:pt x="452284" y="629264"/>
                  <a:pt x="453208" y="639613"/>
                  <a:pt x="457200" y="648929"/>
                </a:cubicBezTo>
                <a:cubicBezTo>
                  <a:pt x="460796" y="657321"/>
                  <a:pt x="491548" y="697184"/>
                  <a:pt x="494071" y="700548"/>
                </a:cubicBezTo>
                <a:cubicBezTo>
                  <a:pt x="496529" y="707922"/>
                  <a:pt x="496589" y="716601"/>
                  <a:pt x="501445" y="722671"/>
                </a:cubicBezTo>
                <a:cubicBezTo>
                  <a:pt x="506981" y="729591"/>
                  <a:pt x="518870" y="729904"/>
                  <a:pt x="523567" y="737419"/>
                </a:cubicBezTo>
                <a:cubicBezTo>
                  <a:pt x="567446" y="807624"/>
                  <a:pt x="510372" y="763034"/>
                  <a:pt x="560438" y="796413"/>
                </a:cubicBezTo>
                <a:cubicBezTo>
                  <a:pt x="593792" y="846443"/>
                  <a:pt x="577401" y="828125"/>
                  <a:pt x="604684" y="855406"/>
                </a:cubicBezTo>
                <a:cubicBezTo>
                  <a:pt x="609600" y="867696"/>
                  <a:pt x="612865" y="880784"/>
                  <a:pt x="619432" y="892277"/>
                </a:cubicBezTo>
                <a:cubicBezTo>
                  <a:pt x="622881" y="898314"/>
                  <a:pt x="629729" y="901685"/>
                  <a:pt x="634180" y="907026"/>
                </a:cubicBezTo>
                <a:cubicBezTo>
                  <a:pt x="642048" y="916468"/>
                  <a:pt x="648929" y="926691"/>
                  <a:pt x="656303" y="936523"/>
                </a:cubicBezTo>
                <a:cubicBezTo>
                  <a:pt x="661219" y="951271"/>
                  <a:pt x="660058" y="969776"/>
                  <a:pt x="671051" y="980768"/>
                </a:cubicBezTo>
                <a:cubicBezTo>
                  <a:pt x="704407" y="1014122"/>
                  <a:pt x="664098" y="972425"/>
                  <a:pt x="707922" y="1025013"/>
                </a:cubicBezTo>
                <a:cubicBezTo>
                  <a:pt x="712373" y="1030354"/>
                  <a:pt x="718499" y="1034199"/>
                  <a:pt x="722671" y="1039761"/>
                </a:cubicBezTo>
                <a:cubicBezTo>
                  <a:pt x="733306" y="1053941"/>
                  <a:pt x="737419" y="1074174"/>
                  <a:pt x="752167" y="1084006"/>
                </a:cubicBezTo>
                <a:cubicBezTo>
                  <a:pt x="759541" y="1088922"/>
                  <a:pt x="768023" y="1092488"/>
                  <a:pt x="774290" y="1098755"/>
                </a:cubicBezTo>
                <a:cubicBezTo>
                  <a:pt x="795049" y="1119514"/>
                  <a:pt x="794414" y="1129439"/>
                  <a:pt x="811161" y="1150374"/>
                </a:cubicBezTo>
                <a:cubicBezTo>
                  <a:pt x="853199" y="1202923"/>
                  <a:pt x="795253" y="1119142"/>
                  <a:pt x="840658" y="1187245"/>
                </a:cubicBezTo>
                <a:cubicBezTo>
                  <a:pt x="843116" y="1194619"/>
                  <a:pt x="844556" y="1202415"/>
                  <a:pt x="848032" y="1209368"/>
                </a:cubicBezTo>
                <a:cubicBezTo>
                  <a:pt x="874639" y="1262583"/>
                  <a:pt x="851671" y="1196341"/>
                  <a:pt x="877529" y="1260987"/>
                </a:cubicBezTo>
                <a:cubicBezTo>
                  <a:pt x="883303" y="1275421"/>
                  <a:pt x="887361" y="1290484"/>
                  <a:pt x="892277" y="1305232"/>
                </a:cubicBezTo>
                <a:lnTo>
                  <a:pt x="907026" y="1349477"/>
                </a:lnTo>
                <a:lnTo>
                  <a:pt x="914400" y="1371600"/>
                </a:lnTo>
                <a:cubicBezTo>
                  <a:pt x="916858" y="1378974"/>
                  <a:pt x="919889" y="1386182"/>
                  <a:pt x="921774" y="1393723"/>
                </a:cubicBezTo>
                <a:cubicBezTo>
                  <a:pt x="924232" y="1403555"/>
                  <a:pt x="924616" y="1414154"/>
                  <a:pt x="929148" y="1423219"/>
                </a:cubicBezTo>
                <a:cubicBezTo>
                  <a:pt x="938607" y="1442137"/>
                  <a:pt x="958635" y="1460081"/>
                  <a:pt x="973393" y="1474839"/>
                </a:cubicBezTo>
                <a:cubicBezTo>
                  <a:pt x="978309" y="1487129"/>
                  <a:pt x="983494" y="1499316"/>
                  <a:pt x="988142" y="1511710"/>
                </a:cubicBezTo>
                <a:cubicBezTo>
                  <a:pt x="990871" y="1518988"/>
                  <a:pt x="990998" y="1527507"/>
                  <a:pt x="995516" y="1533832"/>
                </a:cubicBezTo>
                <a:cubicBezTo>
                  <a:pt x="1003598" y="1545147"/>
                  <a:pt x="1025013" y="1563329"/>
                  <a:pt x="1025013" y="1563329"/>
                </a:cubicBezTo>
                <a:cubicBezTo>
                  <a:pt x="1032801" y="1586695"/>
                  <a:pt x="1030798" y="1587153"/>
                  <a:pt x="1047135" y="1607574"/>
                </a:cubicBezTo>
                <a:cubicBezTo>
                  <a:pt x="1051478" y="1613003"/>
                  <a:pt x="1057541" y="1616894"/>
                  <a:pt x="1061884" y="1622323"/>
                </a:cubicBezTo>
                <a:cubicBezTo>
                  <a:pt x="1067420" y="1629243"/>
                  <a:pt x="1070958" y="1637637"/>
                  <a:pt x="1076632" y="1644445"/>
                </a:cubicBezTo>
                <a:cubicBezTo>
                  <a:pt x="1083308" y="1652457"/>
                  <a:pt x="1092498" y="1658225"/>
                  <a:pt x="1098755" y="1666568"/>
                </a:cubicBezTo>
                <a:cubicBezTo>
                  <a:pt x="1150149" y="1735094"/>
                  <a:pt x="1098278" y="1680841"/>
                  <a:pt x="1135626" y="1718187"/>
                </a:cubicBezTo>
                <a:cubicBezTo>
                  <a:pt x="1142181" y="1737852"/>
                  <a:pt x="1145598" y="1751581"/>
                  <a:pt x="1157748" y="1769806"/>
                </a:cubicBezTo>
                <a:cubicBezTo>
                  <a:pt x="1161605" y="1775591"/>
                  <a:pt x="1167581" y="1779639"/>
                  <a:pt x="1172497" y="1784555"/>
                </a:cubicBezTo>
                <a:cubicBezTo>
                  <a:pt x="1174955" y="1791929"/>
                  <a:pt x="1175872" y="1800012"/>
                  <a:pt x="1179871" y="1806677"/>
                </a:cubicBezTo>
                <a:cubicBezTo>
                  <a:pt x="1183448" y="1812639"/>
                  <a:pt x="1191510" y="1815207"/>
                  <a:pt x="1194619" y="1821426"/>
                </a:cubicBezTo>
                <a:cubicBezTo>
                  <a:pt x="1228510" y="1889210"/>
                  <a:pt x="1190796" y="1847101"/>
                  <a:pt x="1224116" y="1880419"/>
                </a:cubicBezTo>
                <a:cubicBezTo>
                  <a:pt x="1237095" y="1919359"/>
                  <a:pt x="1227178" y="1896072"/>
                  <a:pt x="1260987" y="1946787"/>
                </a:cubicBezTo>
                <a:cubicBezTo>
                  <a:pt x="1265903" y="1954161"/>
                  <a:pt x="1272932" y="1960502"/>
                  <a:pt x="1275735" y="1968910"/>
                </a:cubicBezTo>
                <a:cubicBezTo>
                  <a:pt x="1278193" y="1976284"/>
                  <a:pt x="1279110" y="1984367"/>
                  <a:pt x="1283109" y="1991032"/>
                </a:cubicBezTo>
                <a:cubicBezTo>
                  <a:pt x="1286686" y="1996994"/>
                  <a:pt x="1293515" y="2000352"/>
                  <a:pt x="1297858" y="2005781"/>
                </a:cubicBezTo>
                <a:cubicBezTo>
                  <a:pt x="1303394" y="2012701"/>
                  <a:pt x="1307690" y="2020529"/>
                  <a:pt x="1312606" y="2027903"/>
                </a:cubicBezTo>
                <a:cubicBezTo>
                  <a:pt x="1315064" y="2035277"/>
                  <a:pt x="1315981" y="2043361"/>
                  <a:pt x="1319980" y="2050026"/>
                </a:cubicBezTo>
                <a:cubicBezTo>
                  <a:pt x="1323557" y="2055988"/>
                  <a:pt x="1330386" y="2059345"/>
                  <a:pt x="1334729" y="2064774"/>
                </a:cubicBezTo>
                <a:cubicBezTo>
                  <a:pt x="1340266" y="2071695"/>
                  <a:pt x="1345514" y="2078970"/>
                  <a:pt x="1349477" y="2086897"/>
                </a:cubicBezTo>
                <a:cubicBezTo>
                  <a:pt x="1380003" y="2147950"/>
                  <a:pt x="1329336" y="2067748"/>
                  <a:pt x="1371600" y="2131142"/>
                </a:cubicBezTo>
                <a:cubicBezTo>
                  <a:pt x="1374058" y="2140974"/>
                  <a:pt x="1374982" y="2151324"/>
                  <a:pt x="1378974" y="2160639"/>
                </a:cubicBezTo>
                <a:cubicBezTo>
                  <a:pt x="1382465" y="2168785"/>
                  <a:pt x="1389162" y="2175162"/>
                  <a:pt x="1393722" y="2182761"/>
                </a:cubicBezTo>
                <a:cubicBezTo>
                  <a:pt x="1396550" y="2187474"/>
                  <a:pt x="1398639" y="2192594"/>
                  <a:pt x="1401097" y="2197510"/>
                </a:cubicBez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orme libre : forme 3">
            <a:extLst>
              <a:ext uri="{FF2B5EF4-FFF2-40B4-BE49-F238E27FC236}">
                <a16:creationId xmlns:a16="http://schemas.microsoft.com/office/drawing/2014/main" id="{8869C9D1-EC76-4142-B734-24782C1DCCE5}"/>
              </a:ext>
            </a:extLst>
          </p:cNvPr>
          <p:cNvSpPr/>
          <p:nvPr/>
        </p:nvSpPr>
        <p:spPr>
          <a:xfrm>
            <a:off x="3178277" y="3244645"/>
            <a:ext cx="1224117" cy="1563329"/>
          </a:xfrm>
          <a:custGeom>
            <a:avLst/>
            <a:gdLst>
              <a:gd name="connsiteX0" fmla="*/ 1224117 w 1224117"/>
              <a:gd name="connsiteY0" fmla="*/ 0 h 1563329"/>
              <a:gd name="connsiteX1" fmla="*/ 1216742 w 1224117"/>
              <a:gd name="connsiteY1" fmla="*/ 51620 h 1563329"/>
              <a:gd name="connsiteX2" fmla="*/ 1201994 w 1224117"/>
              <a:gd name="connsiteY2" fmla="*/ 73742 h 1563329"/>
              <a:gd name="connsiteX3" fmla="*/ 1179871 w 1224117"/>
              <a:gd name="connsiteY3" fmla="*/ 110613 h 1563329"/>
              <a:gd name="connsiteX4" fmla="*/ 1172497 w 1224117"/>
              <a:gd name="connsiteY4" fmla="*/ 140110 h 1563329"/>
              <a:gd name="connsiteX5" fmla="*/ 1143000 w 1224117"/>
              <a:gd name="connsiteY5" fmla="*/ 176981 h 1563329"/>
              <a:gd name="connsiteX6" fmla="*/ 1113504 w 1224117"/>
              <a:gd name="connsiteY6" fmla="*/ 213852 h 1563329"/>
              <a:gd name="connsiteX7" fmla="*/ 1106129 w 1224117"/>
              <a:gd name="connsiteY7" fmla="*/ 235974 h 1563329"/>
              <a:gd name="connsiteX8" fmla="*/ 1069258 w 1224117"/>
              <a:gd name="connsiteY8" fmla="*/ 272845 h 1563329"/>
              <a:gd name="connsiteX9" fmla="*/ 1017639 w 1224117"/>
              <a:gd name="connsiteY9" fmla="*/ 331839 h 1563329"/>
              <a:gd name="connsiteX10" fmla="*/ 995517 w 1224117"/>
              <a:gd name="connsiteY10" fmla="*/ 353961 h 1563329"/>
              <a:gd name="connsiteX11" fmla="*/ 980768 w 1224117"/>
              <a:gd name="connsiteY11" fmla="*/ 368710 h 1563329"/>
              <a:gd name="connsiteX12" fmla="*/ 943897 w 1224117"/>
              <a:gd name="connsiteY12" fmla="*/ 398207 h 1563329"/>
              <a:gd name="connsiteX13" fmla="*/ 914400 w 1224117"/>
              <a:gd name="connsiteY13" fmla="*/ 435078 h 1563329"/>
              <a:gd name="connsiteX14" fmla="*/ 870155 w 1224117"/>
              <a:gd name="connsiteY14" fmla="*/ 471949 h 1563329"/>
              <a:gd name="connsiteX15" fmla="*/ 855407 w 1224117"/>
              <a:gd name="connsiteY15" fmla="*/ 501445 h 1563329"/>
              <a:gd name="connsiteX16" fmla="*/ 840658 w 1224117"/>
              <a:gd name="connsiteY16" fmla="*/ 516194 h 1563329"/>
              <a:gd name="connsiteX17" fmla="*/ 825910 w 1224117"/>
              <a:gd name="connsiteY17" fmla="*/ 538316 h 1563329"/>
              <a:gd name="connsiteX18" fmla="*/ 811162 w 1224117"/>
              <a:gd name="connsiteY18" fmla="*/ 567813 h 1563329"/>
              <a:gd name="connsiteX19" fmla="*/ 766917 w 1224117"/>
              <a:gd name="connsiteY19" fmla="*/ 626807 h 1563329"/>
              <a:gd name="connsiteX20" fmla="*/ 759542 w 1224117"/>
              <a:gd name="connsiteY20" fmla="*/ 648929 h 1563329"/>
              <a:gd name="connsiteX21" fmla="*/ 744794 w 1224117"/>
              <a:gd name="connsiteY21" fmla="*/ 663678 h 1563329"/>
              <a:gd name="connsiteX22" fmla="*/ 722671 w 1224117"/>
              <a:gd name="connsiteY22" fmla="*/ 693174 h 1563329"/>
              <a:gd name="connsiteX23" fmla="*/ 685800 w 1224117"/>
              <a:gd name="connsiteY23" fmla="*/ 737420 h 1563329"/>
              <a:gd name="connsiteX24" fmla="*/ 641555 w 1224117"/>
              <a:gd name="connsiteY24" fmla="*/ 781665 h 1563329"/>
              <a:gd name="connsiteX25" fmla="*/ 619433 w 1224117"/>
              <a:gd name="connsiteY25" fmla="*/ 796413 h 1563329"/>
              <a:gd name="connsiteX26" fmla="*/ 582562 w 1224117"/>
              <a:gd name="connsiteY26" fmla="*/ 833284 h 1563329"/>
              <a:gd name="connsiteX27" fmla="*/ 530942 w 1224117"/>
              <a:gd name="connsiteY27" fmla="*/ 899652 h 1563329"/>
              <a:gd name="connsiteX28" fmla="*/ 501446 w 1224117"/>
              <a:gd name="connsiteY28" fmla="*/ 936523 h 1563329"/>
              <a:gd name="connsiteX29" fmla="*/ 471949 w 1224117"/>
              <a:gd name="connsiteY29" fmla="*/ 966020 h 1563329"/>
              <a:gd name="connsiteX30" fmla="*/ 435078 w 1224117"/>
              <a:gd name="connsiteY30" fmla="*/ 1017639 h 1563329"/>
              <a:gd name="connsiteX31" fmla="*/ 420329 w 1224117"/>
              <a:gd name="connsiteY31" fmla="*/ 1039761 h 1563329"/>
              <a:gd name="connsiteX32" fmla="*/ 405581 w 1224117"/>
              <a:gd name="connsiteY32" fmla="*/ 1054510 h 1563329"/>
              <a:gd name="connsiteX33" fmla="*/ 361336 w 1224117"/>
              <a:gd name="connsiteY33" fmla="*/ 1120878 h 1563329"/>
              <a:gd name="connsiteX34" fmla="*/ 346588 w 1224117"/>
              <a:gd name="connsiteY34" fmla="*/ 1143000 h 1563329"/>
              <a:gd name="connsiteX35" fmla="*/ 331839 w 1224117"/>
              <a:gd name="connsiteY35" fmla="*/ 1157749 h 1563329"/>
              <a:gd name="connsiteX36" fmla="*/ 302342 w 1224117"/>
              <a:gd name="connsiteY36" fmla="*/ 1201994 h 1563329"/>
              <a:gd name="connsiteX37" fmla="*/ 287594 w 1224117"/>
              <a:gd name="connsiteY37" fmla="*/ 1224116 h 1563329"/>
              <a:gd name="connsiteX38" fmla="*/ 272846 w 1224117"/>
              <a:gd name="connsiteY38" fmla="*/ 1238865 h 1563329"/>
              <a:gd name="connsiteX39" fmla="*/ 250723 w 1224117"/>
              <a:gd name="connsiteY39" fmla="*/ 1268361 h 1563329"/>
              <a:gd name="connsiteX40" fmla="*/ 221226 w 1224117"/>
              <a:gd name="connsiteY40" fmla="*/ 1297858 h 1563329"/>
              <a:gd name="connsiteX41" fmla="*/ 191729 w 1224117"/>
              <a:gd name="connsiteY41" fmla="*/ 1312607 h 1563329"/>
              <a:gd name="connsiteX42" fmla="*/ 154858 w 1224117"/>
              <a:gd name="connsiteY42" fmla="*/ 1349478 h 1563329"/>
              <a:gd name="connsiteX43" fmla="*/ 132736 w 1224117"/>
              <a:gd name="connsiteY43" fmla="*/ 1371600 h 1563329"/>
              <a:gd name="connsiteX44" fmla="*/ 117988 w 1224117"/>
              <a:gd name="connsiteY44" fmla="*/ 1386349 h 1563329"/>
              <a:gd name="connsiteX45" fmla="*/ 81117 w 1224117"/>
              <a:gd name="connsiteY45" fmla="*/ 1437968 h 1563329"/>
              <a:gd name="connsiteX46" fmla="*/ 73742 w 1224117"/>
              <a:gd name="connsiteY46" fmla="*/ 1460090 h 1563329"/>
              <a:gd name="connsiteX47" fmla="*/ 29497 w 1224117"/>
              <a:gd name="connsiteY47" fmla="*/ 1504336 h 1563329"/>
              <a:gd name="connsiteX48" fmla="*/ 22123 w 1224117"/>
              <a:gd name="connsiteY48" fmla="*/ 1526458 h 1563329"/>
              <a:gd name="connsiteX49" fmla="*/ 7375 w 1224117"/>
              <a:gd name="connsiteY49" fmla="*/ 1548581 h 1563329"/>
              <a:gd name="connsiteX50" fmla="*/ 0 w 1224117"/>
              <a:gd name="connsiteY50" fmla="*/ 1563329 h 156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24117" h="1563329">
                <a:moveTo>
                  <a:pt x="1224117" y="0"/>
                </a:moveTo>
                <a:cubicBezTo>
                  <a:pt x="1221659" y="17207"/>
                  <a:pt x="1221737" y="34972"/>
                  <a:pt x="1216742" y="51620"/>
                </a:cubicBezTo>
                <a:cubicBezTo>
                  <a:pt x="1214195" y="60109"/>
                  <a:pt x="1205957" y="65815"/>
                  <a:pt x="1201994" y="73742"/>
                </a:cubicBezTo>
                <a:cubicBezTo>
                  <a:pt x="1182849" y="112032"/>
                  <a:pt x="1208678" y="81808"/>
                  <a:pt x="1179871" y="110613"/>
                </a:cubicBezTo>
                <a:cubicBezTo>
                  <a:pt x="1177413" y="120445"/>
                  <a:pt x="1176489" y="130795"/>
                  <a:pt x="1172497" y="140110"/>
                </a:cubicBezTo>
                <a:cubicBezTo>
                  <a:pt x="1165520" y="156389"/>
                  <a:pt x="1154893" y="165088"/>
                  <a:pt x="1143000" y="176981"/>
                </a:cubicBezTo>
                <a:cubicBezTo>
                  <a:pt x="1124466" y="232582"/>
                  <a:pt x="1151622" y="166205"/>
                  <a:pt x="1113504" y="213852"/>
                </a:cubicBezTo>
                <a:cubicBezTo>
                  <a:pt x="1108648" y="219922"/>
                  <a:pt x="1110793" y="229756"/>
                  <a:pt x="1106129" y="235974"/>
                </a:cubicBezTo>
                <a:cubicBezTo>
                  <a:pt x="1095700" y="249879"/>
                  <a:pt x="1078899" y="258383"/>
                  <a:pt x="1069258" y="272845"/>
                </a:cubicBezTo>
                <a:cubicBezTo>
                  <a:pt x="1044869" y="309430"/>
                  <a:pt x="1060777" y="288701"/>
                  <a:pt x="1017639" y="331839"/>
                </a:cubicBezTo>
                <a:lnTo>
                  <a:pt x="995517" y="353961"/>
                </a:lnTo>
                <a:cubicBezTo>
                  <a:pt x="990601" y="358877"/>
                  <a:pt x="986553" y="364853"/>
                  <a:pt x="980768" y="368710"/>
                </a:cubicBezTo>
                <a:cubicBezTo>
                  <a:pt x="964341" y="379661"/>
                  <a:pt x="955906" y="383196"/>
                  <a:pt x="943897" y="398207"/>
                </a:cubicBezTo>
                <a:cubicBezTo>
                  <a:pt x="926862" y="419501"/>
                  <a:pt x="934185" y="419250"/>
                  <a:pt x="914400" y="435078"/>
                </a:cubicBezTo>
                <a:cubicBezTo>
                  <a:pt x="892840" y="452326"/>
                  <a:pt x="887673" y="447424"/>
                  <a:pt x="870155" y="471949"/>
                </a:cubicBezTo>
                <a:cubicBezTo>
                  <a:pt x="863766" y="480894"/>
                  <a:pt x="861505" y="492299"/>
                  <a:pt x="855407" y="501445"/>
                </a:cubicBezTo>
                <a:cubicBezTo>
                  <a:pt x="851550" y="507230"/>
                  <a:pt x="845001" y="510765"/>
                  <a:pt x="840658" y="516194"/>
                </a:cubicBezTo>
                <a:cubicBezTo>
                  <a:pt x="835122" y="523114"/>
                  <a:pt x="830307" y="530621"/>
                  <a:pt x="825910" y="538316"/>
                </a:cubicBezTo>
                <a:cubicBezTo>
                  <a:pt x="820456" y="547860"/>
                  <a:pt x="816818" y="558387"/>
                  <a:pt x="811162" y="567813"/>
                </a:cubicBezTo>
                <a:cubicBezTo>
                  <a:pt x="786149" y="609502"/>
                  <a:pt x="790927" y="602795"/>
                  <a:pt x="766917" y="626807"/>
                </a:cubicBezTo>
                <a:cubicBezTo>
                  <a:pt x="764459" y="634181"/>
                  <a:pt x="763541" y="642264"/>
                  <a:pt x="759542" y="648929"/>
                </a:cubicBezTo>
                <a:cubicBezTo>
                  <a:pt x="755965" y="654891"/>
                  <a:pt x="749245" y="658337"/>
                  <a:pt x="744794" y="663678"/>
                </a:cubicBezTo>
                <a:cubicBezTo>
                  <a:pt x="736926" y="673120"/>
                  <a:pt x="729815" y="683173"/>
                  <a:pt x="722671" y="693174"/>
                </a:cubicBezTo>
                <a:cubicBezTo>
                  <a:pt x="667737" y="770081"/>
                  <a:pt x="754670" y="654776"/>
                  <a:pt x="685800" y="737420"/>
                </a:cubicBezTo>
                <a:cubicBezTo>
                  <a:pt x="652854" y="776955"/>
                  <a:pt x="693924" y="744258"/>
                  <a:pt x="641555" y="781665"/>
                </a:cubicBezTo>
                <a:cubicBezTo>
                  <a:pt x="634343" y="786816"/>
                  <a:pt x="626103" y="790577"/>
                  <a:pt x="619433" y="796413"/>
                </a:cubicBezTo>
                <a:cubicBezTo>
                  <a:pt x="606352" y="807859"/>
                  <a:pt x="582562" y="833284"/>
                  <a:pt x="582562" y="833284"/>
                </a:cubicBezTo>
                <a:cubicBezTo>
                  <a:pt x="565944" y="883141"/>
                  <a:pt x="587792" y="828588"/>
                  <a:pt x="530942" y="899652"/>
                </a:cubicBezTo>
                <a:cubicBezTo>
                  <a:pt x="521110" y="911942"/>
                  <a:pt x="511902" y="924759"/>
                  <a:pt x="501446" y="936523"/>
                </a:cubicBezTo>
                <a:cubicBezTo>
                  <a:pt x="492208" y="946916"/>
                  <a:pt x="479662" y="954451"/>
                  <a:pt x="471949" y="966020"/>
                </a:cubicBezTo>
                <a:cubicBezTo>
                  <a:pt x="437190" y="1018155"/>
                  <a:pt x="480812" y="953612"/>
                  <a:pt x="435078" y="1017639"/>
                </a:cubicBezTo>
                <a:cubicBezTo>
                  <a:pt x="429927" y="1024851"/>
                  <a:pt x="425865" y="1032840"/>
                  <a:pt x="420329" y="1039761"/>
                </a:cubicBezTo>
                <a:cubicBezTo>
                  <a:pt x="415986" y="1045190"/>
                  <a:pt x="409752" y="1048948"/>
                  <a:pt x="405581" y="1054510"/>
                </a:cubicBezTo>
                <a:cubicBezTo>
                  <a:pt x="405561" y="1054537"/>
                  <a:pt x="368720" y="1109802"/>
                  <a:pt x="361336" y="1120878"/>
                </a:cubicBezTo>
                <a:cubicBezTo>
                  <a:pt x="356420" y="1128252"/>
                  <a:pt x="352855" y="1136733"/>
                  <a:pt x="346588" y="1143000"/>
                </a:cubicBezTo>
                <a:lnTo>
                  <a:pt x="331839" y="1157749"/>
                </a:lnTo>
                <a:cubicBezTo>
                  <a:pt x="318880" y="1196626"/>
                  <a:pt x="333030" y="1165169"/>
                  <a:pt x="302342" y="1201994"/>
                </a:cubicBezTo>
                <a:cubicBezTo>
                  <a:pt x="296668" y="1208802"/>
                  <a:pt x="293130" y="1217196"/>
                  <a:pt x="287594" y="1224116"/>
                </a:cubicBezTo>
                <a:cubicBezTo>
                  <a:pt x="283251" y="1229545"/>
                  <a:pt x="277297" y="1233524"/>
                  <a:pt x="272846" y="1238865"/>
                </a:cubicBezTo>
                <a:cubicBezTo>
                  <a:pt x="264978" y="1248307"/>
                  <a:pt x="258816" y="1259112"/>
                  <a:pt x="250723" y="1268361"/>
                </a:cubicBezTo>
                <a:cubicBezTo>
                  <a:pt x="241566" y="1278825"/>
                  <a:pt x="233663" y="1291639"/>
                  <a:pt x="221226" y="1297858"/>
                </a:cubicBezTo>
                <a:cubicBezTo>
                  <a:pt x="211394" y="1302774"/>
                  <a:pt x="200406" y="1305858"/>
                  <a:pt x="191729" y="1312607"/>
                </a:cubicBezTo>
                <a:cubicBezTo>
                  <a:pt x="178009" y="1323278"/>
                  <a:pt x="167148" y="1337188"/>
                  <a:pt x="154858" y="1349478"/>
                </a:cubicBezTo>
                <a:lnTo>
                  <a:pt x="132736" y="1371600"/>
                </a:lnTo>
                <a:cubicBezTo>
                  <a:pt x="127820" y="1376516"/>
                  <a:pt x="121845" y="1380564"/>
                  <a:pt x="117988" y="1386349"/>
                </a:cubicBezTo>
                <a:cubicBezTo>
                  <a:pt x="96421" y="1418697"/>
                  <a:pt x="108556" y="1401381"/>
                  <a:pt x="81117" y="1437968"/>
                </a:cubicBezTo>
                <a:cubicBezTo>
                  <a:pt x="78659" y="1445342"/>
                  <a:pt x="78514" y="1453954"/>
                  <a:pt x="73742" y="1460090"/>
                </a:cubicBezTo>
                <a:cubicBezTo>
                  <a:pt x="60937" y="1476554"/>
                  <a:pt x="29497" y="1504336"/>
                  <a:pt x="29497" y="1504336"/>
                </a:cubicBezTo>
                <a:cubicBezTo>
                  <a:pt x="27039" y="1511710"/>
                  <a:pt x="25599" y="1519506"/>
                  <a:pt x="22123" y="1526458"/>
                </a:cubicBezTo>
                <a:cubicBezTo>
                  <a:pt x="18160" y="1534385"/>
                  <a:pt x="11935" y="1540981"/>
                  <a:pt x="7375" y="1548581"/>
                </a:cubicBezTo>
                <a:cubicBezTo>
                  <a:pt x="4547" y="1553294"/>
                  <a:pt x="2458" y="1558413"/>
                  <a:pt x="0" y="1563329"/>
                </a:cubicBez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 forme 8">
            <a:extLst>
              <a:ext uri="{FF2B5EF4-FFF2-40B4-BE49-F238E27FC236}">
                <a16:creationId xmlns:a16="http://schemas.microsoft.com/office/drawing/2014/main" id="{F2648753-FFAA-42E0-BC2A-5ED39653211F}"/>
              </a:ext>
            </a:extLst>
          </p:cNvPr>
          <p:cNvSpPr/>
          <p:nvPr/>
        </p:nvSpPr>
        <p:spPr>
          <a:xfrm>
            <a:off x="2227006" y="4476135"/>
            <a:ext cx="1106129" cy="1393723"/>
          </a:xfrm>
          <a:custGeom>
            <a:avLst/>
            <a:gdLst>
              <a:gd name="connsiteX0" fmla="*/ 1106129 w 1106129"/>
              <a:gd name="connsiteY0" fmla="*/ 0 h 1393723"/>
              <a:gd name="connsiteX1" fmla="*/ 1054510 w 1106129"/>
              <a:gd name="connsiteY1" fmla="*/ 36871 h 1393723"/>
              <a:gd name="connsiteX2" fmla="*/ 1025013 w 1106129"/>
              <a:gd name="connsiteY2" fmla="*/ 66368 h 1393723"/>
              <a:gd name="connsiteX3" fmla="*/ 1017639 w 1106129"/>
              <a:gd name="connsiteY3" fmla="*/ 88491 h 1393723"/>
              <a:gd name="connsiteX4" fmla="*/ 988142 w 1106129"/>
              <a:gd name="connsiteY4" fmla="*/ 125362 h 1393723"/>
              <a:gd name="connsiteX5" fmla="*/ 951271 w 1106129"/>
              <a:gd name="connsiteY5" fmla="*/ 184355 h 1393723"/>
              <a:gd name="connsiteX6" fmla="*/ 899652 w 1106129"/>
              <a:gd name="connsiteY6" fmla="*/ 243349 h 1393723"/>
              <a:gd name="connsiteX7" fmla="*/ 877529 w 1106129"/>
              <a:gd name="connsiteY7" fmla="*/ 280220 h 1393723"/>
              <a:gd name="connsiteX8" fmla="*/ 840659 w 1106129"/>
              <a:gd name="connsiteY8" fmla="*/ 324465 h 1393723"/>
              <a:gd name="connsiteX9" fmla="*/ 796413 w 1106129"/>
              <a:gd name="connsiteY9" fmla="*/ 368710 h 1393723"/>
              <a:gd name="connsiteX10" fmla="*/ 774291 w 1106129"/>
              <a:gd name="connsiteY10" fmla="*/ 390833 h 1393723"/>
              <a:gd name="connsiteX11" fmla="*/ 752168 w 1106129"/>
              <a:gd name="connsiteY11" fmla="*/ 405581 h 1393723"/>
              <a:gd name="connsiteX12" fmla="*/ 722671 w 1106129"/>
              <a:gd name="connsiteY12" fmla="*/ 427704 h 1393723"/>
              <a:gd name="connsiteX13" fmla="*/ 678426 w 1106129"/>
              <a:gd name="connsiteY13" fmla="*/ 457200 h 1393723"/>
              <a:gd name="connsiteX14" fmla="*/ 648929 w 1106129"/>
              <a:gd name="connsiteY14" fmla="*/ 486697 h 1393723"/>
              <a:gd name="connsiteX15" fmla="*/ 604684 w 1106129"/>
              <a:gd name="connsiteY15" fmla="*/ 516194 h 1393723"/>
              <a:gd name="connsiteX16" fmla="*/ 567813 w 1106129"/>
              <a:gd name="connsiteY16" fmla="*/ 553065 h 1393723"/>
              <a:gd name="connsiteX17" fmla="*/ 530942 w 1106129"/>
              <a:gd name="connsiteY17" fmla="*/ 582562 h 1393723"/>
              <a:gd name="connsiteX18" fmla="*/ 523568 w 1106129"/>
              <a:gd name="connsiteY18" fmla="*/ 604684 h 1393723"/>
              <a:gd name="connsiteX19" fmla="*/ 508820 w 1106129"/>
              <a:gd name="connsiteY19" fmla="*/ 619433 h 1393723"/>
              <a:gd name="connsiteX20" fmla="*/ 494071 w 1106129"/>
              <a:gd name="connsiteY20" fmla="*/ 663678 h 1393723"/>
              <a:gd name="connsiteX21" fmla="*/ 479323 w 1106129"/>
              <a:gd name="connsiteY21" fmla="*/ 693175 h 1393723"/>
              <a:gd name="connsiteX22" fmla="*/ 464575 w 1106129"/>
              <a:gd name="connsiteY22" fmla="*/ 715297 h 1393723"/>
              <a:gd name="connsiteX23" fmla="*/ 420329 w 1106129"/>
              <a:gd name="connsiteY23" fmla="*/ 744794 h 1393723"/>
              <a:gd name="connsiteX24" fmla="*/ 368710 w 1106129"/>
              <a:gd name="connsiteY24" fmla="*/ 811162 h 1393723"/>
              <a:gd name="connsiteX25" fmla="*/ 353962 w 1106129"/>
              <a:gd name="connsiteY25" fmla="*/ 833284 h 1393723"/>
              <a:gd name="connsiteX26" fmla="*/ 339213 w 1106129"/>
              <a:gd name="connsiteY26" fmla="*/ 848033 h 1393723"/>
              <a:gd name="connsiteX27" fmla="*/ 287594 w 1106129"/>
              <a:gd name="connsiteY27" fmla="*/ 907026 h 1393723"/>
              <a:gd name="connsiteX28" fmla="*/ 265471 w 1106129"/>
              <a:gd name="connsiteY28" fmla="*/ 951271 h 1393723"/>
              <a:gd name="connsiteX29" fmla="*/ 258097 w 1106129"/>
              <a:gd name="connsiteY29" fmla="*/ 973394 h 1393723"/>
              <a:gd name="connsiteX30" fmla="*/ 235975 w 1106129"/>
              <a:gd name="connsiteY30" fmla="*/ 1002891 h 1393723"/>
              <a:gd name="connsiteX31" fmla="*/ 221226 w 1106129"/>
              <a:gd name="connsiteY31" fmla="*/ 1032388 h 1393723"/>
              <a:gd name="connsiteX32" fmla="*/ 176981 w 1106129"/>
              <a:gd name="connsiteY32" fmla="*/ 1084007 h 1393723"/>
              <a:gd name="connsiteX33" fmla="*/ 154859 w 1106129"/>
              <a:gd name="connsiteY33" fmla="*/ 1135626 h 1393723"/>
              <a:gd name="connsiteX34" fmla="*/ 140110 w 1106129"/>
              <a:gd name="connsiteY34" fmla="*/ 1157749 h 1393723"/>
              <a:gd name="connsiteX35" fmla="*/ 117988 w 1106129"/>
              <a:gd name="connsiteY35" fmla="*/ 1201994 h 1393723"/>
              <a:gd name="connsiteX36" fmla="*/ 110613 w 1106129"/>
              <a:gd name="connsiteY36" fmla="*/ 1224117 h 1393723"/>
              <a:gd name="connsiteX37" fmla="*/ 81117 w 1106129"/>
              <a:gd name="connsiteY37" fmla="*/ 1268362 h 1393723"/>
              <a:gd name="connsiteX38" fmla="*/ 51620 w 1106129"/>
              <a:gd name="connsiteY38" fmla="*/ 1312607 h 1393723"/>
              <a:gd name="connsiteX39" fmla="*/ 36871 w 1106129"/>
              <a:gd name="connsiteY39" fmla="*/ 1334730 h 1393723"/>
              <a:gd name="connsiteX40" fmla="*/ 22123 w 1106129"/>
              <a:gd name="connsiteY40" fmla="*/ 1378975 h 1393723"/>
              <a:gd name="connsiteX41" fmla="*/ 0 w 1106129"/>
              <a:gd name="connsiteY41" fmla="*/ 1393723 h 139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06129" h="1393723">
                <a:moveTo>
                  <a:pt x="1106129" y="0"/>
                </a:moveTo>
                <a:cubicBezTo>
                  <a:pt x="1046686" y="23779"/>
                  <a:pt x="1086206" y="-106"/>
                  <a:pt x="1054510" y="36871"/>
                </a:cubicBezTo>
                <a:cubicBezTo>
                  <a:pt x="1045461" y="47428"/>
                  <a:pt x="1025013" y="66368"/>
                  <a:pt x="1025013" y="66368"/>
                </a:cubicBezTo>
                <a:cubicBezTo>
                  <a:pt x="1022555" y="73742"/>
                  <a:pt x="1021115" y="81538"/>
                  <a:pt x="1017639" y="88491"/>
                </a:cubicBezTo>
                <a:cubicBezTo>
                  <a:pt x="1008337" y="107095"/>
                  <a:pt x="1001860" y="111644"/>
                  <a:pt x="988142" y="125362"/>
                </a:cubicBezTo>
                <a:cubicBezTo>
                  <a:pt x="970591" y="178015"/>
                  <a:pt x="986329" y="160984"/>
                  <a:pt x="951271" y="184355"/>
                </a:cubicBezTo>
                <a:cubicBezTo>
                  <a:pt x="916859" y="235974"/>
                  <a:pt x="936523" y="218768"/>
                  <a:pt x="899652" y="243349"/>
                </a:cubicBezTo>
                <a:cubicBezTo>
                  <a:pt x="882535" y="294701"/>
                  <a:pt x="904523" y="239729"/>
                  <a:pt x="877529" y="280220"/>
                </a:cubicBezTo>
                <a:cubicBezTo>
                  <a:pt x="847590" y="325129"/>
                  <a:pt x="880979" y="297585"/>
                  <a:pt x="840659" y="324465"/>
                </a:cubicBezTo>
                <a:cubicBezTo>
                  <a:pt x="814694" y="363412"/>
                  <a:pt x="839100" y="332121"/>
                  <a:pt x="796413" y="368710"/>
                </a:cubicBezTo>
                <a:cubicBezTo>
                  <a:pt x="788495" y="375497"/>
                  <a:pt x="782302" y="384157"/>
                  <a:pt x="774291" y="390833"/>
                </a:cubicBezTo>
                <a:cubicBezTo>
                  <a:pt x="767482" y="396507"/>
                  <a:pt x="759380" y="400430"/>
                  <a:pt x="752168" y="405581"/>
                </a:cubicBezTo>
                <a:cubicBezTo>
                  <a:pt x="742167" y="412725"/>
                  <a:pt x="732740" y="420656"/>
                  <a:pt x="722671" y="427704"/>
                </a:cubicBezTo>
                <a:cubicBezTo>
                  <a:pt x="708150" y="437869"/>
                  <a:pt x="690960" y="444666"/>
                  <a:pt x="678426" y="457200"/>
                </a:cubicBezTo>
                <a:cubicBezTo>
                  <a:pt x="668594" y="467032"/>
                  <a:pt x="660499" y="478984"/>
                  <a:pt x="648929" y="486697"/>
                </a:cubicBezTo>
                <a:lnTo>
                  <a:pt x="604684" y="516194"/>
                </a:lnTo>
                <a:cubicBezTo>
                  <a:pt x="565356" y="575189"/>
                  <a:pt x="616974" y="503904"/>
                  <a:pt x="567813" y="553065"/>
                </a:cubicBezTo>
                <a:cubicBezTo>
                  <a:pt x="534457" y="586421"/>
                  <a:pt x="574012" y="568206"/>
                  <a:pt x="530942" y="582562"/>
                </a:cubicBezTo>
                <a:cubicBezTo>
                  <a:pt x="528484" y="589936"/>
                  <a:pt x="527567" y="598019"/>
                  <a:pt x="523568" y="604684"/>
                </a:cubicBezTo>
                <a:cubicBezTo>
                  <a:pt x="519991" y="610646"/>
                  <a:pt x="511929" y="613214"/>
                  <a:pt x="508820" y="619433"/>
                </a:cubicBezTo>
                <a:cubicBezTo>
                  <a:pt x="501868" y="633338"/>
                  <a:pt x="501023" y="649773"/>
                  <a:pt x="494071" y="663678"/>
                </a:cubicBezTo>
                <a:cubicBezTo>
                  <a:pt x="489155" y="673510"/>
                  <a:pt x="484777" y="683631"/>
                  <a:pt x="479323" y="693175"/>
                </a:cubicBezTo>
                <a:cubicBezTo>
                  <a:pt x="474926" y="700870"/>
                  <a:pt x="471245" y="709461"/>
                  <a:pt x="464575" y="715297"/>
                </a:cubicBezTo>
                <a:cubicBezTo>
                  <a:pt x="451235" y="726969"/>
                  <a:pt x="420329" y="744794"/>
                  <a:pt x="420329" y="744794"/>
                </a:cubicBezTo>
                <a:cubicBezTo>
                  <a:pt x="400181" y="805241"/>
                  <a:pt x="435030" y="711681"/>
                  <a:pt x="368710" y="811162"/>
                </a:cubicBezTo>
                <a:cubicBezTo>
                  <a:pt x="363794" y="818536"/>
                  <a:pt x="359498" y="826364"/>
                  <a:pt x="353962" y="833284"/>
                </a:cubicBezTo>
                <a:cubicBezTo>
                  <a:pt x="349619" y="838713"/>
                  <a:pt x="343385" y="842471"/>
                  <a:pt x="339213" y="848033"/>
                </a:cubicBezTo>
                <a:cubicBezTo>
                  <a:pt x="296198" y="905388"/>
                  <a:pt x="328767" y="879578"/>
                  <a:pt x="287594" y="907026"/>
                </a:cubicBezTo>
                <a:cubicBezTo>
                  <a:pt x="269406" y="979780"/>
                  <a:pt x="293648" y="904310"/>
                  <a:pt x="265471" y="951271"/>
                </a:cubicBezTo>
                <a:cubicBezTo>
                  <a:pt x="261472" y="957936"/>
                  <a:pt x="261953" y="966645"/>
                  <a:pt x="258097" y="973394"/>
                </a:cubicBezTo>
                <a:cubicBezTo>
                  <a:pt x="251999" y="984065"/>
                  <a:pt x="242489" y="992469"/>
                  <a:pt x="235975" y="1002891"/>
                </a:cubicBezTo>
                <a:cubicBezTo>
                  <a:pt x="230149" y="1012213"/>
                  <a:pt x="227616" y="1023443"/>
                  <a:pt x="221226" y="1032388"/>
                </a:cubicBezTo>
                <a:cubicBezTo>
                  <a:pt x="160903" y="1116839"/>
                  <a:pt x="240140" y="982951"/>
                  <a:pt x="176981" y="1084007"/>
                </a:cubicBezTo>
                <a:cubicBezTo>
                  <a:pt x="138617" y="1145390"/>
                  <a:pt x="179950" y="1085445"/>
                  <a:pt x="154859" y="1135626"/>
                </a:cubicBezTo>
                <a:cubicBezTo>
                  <a:pt x="150895" y="1143553"/>
                  <a:pt x="145026" y="1150375"/>
                  <a:pt x="140110" y="1157749"/>
                </a:cubicBezTo>
                <a:cubicBezTo>
                  <a:pt x="121577" y="1213349"/>
                  <a:pt x="146576" y="1144818"/>
                  <a:pt x="117988" y="1201994"/>
                </a:cubicBezTo>
                <a:cubicBezTo>
                  <a:pt x="114512" y="1208947"/>
                  <a:pt x="114388" y="1217322"/>
                  <a:pt x="110613" y="1224117"/>
                </a:cubicBezTo>
                <a:cubicBezTo>
                  <a:pt x="102005" y="1239612"/>
                  <a:pt x="90949" y="1253614"/>
                  <a:pt x="81117" y="1268362"/>
                </a:cubicBezTo>
                <a:lnTo>
                  <a:pt x="51620" y="1312607"/>
                </a:lnTo>
                <a:lnTo>
                  <a:pt x="36871" y="1334730"/>
                </a:lnTo>
                <a:cubicBezTo>
                  <a:pt x="31955" y="1349478"/>
                  <a:pt x="35058" y="1370352"/>
                  <a:pt x="22123" y="1378975"/>
                </a:cubicBezTo>
                <a:lnTo>
                  <a:pt x="0" y="1393723"/>
                </a:ln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411CB0E3-9536-4B9E-879F-25DE359F2817}"/>
              </a:ext>
            </a:extLst>
          </p:cNvPr>
          <p:cNvSpPr/>
          <p:nvPr/>
        </p:nvSpPr>
        <p:spPr>
          <a:xfrm>
            <a:off x="3487994" y="4417136"/>
            <a:ext cx="2182761" cy="110619"/>
          </a:xfrm>
          <a:custGeom>
            <a:avLst/>
            <a:gdLst>
              <a:gd name="connsiteX0" fmla="*/ 0 w 2182761"/>
              <a:gd name="connsiteY0" fmla="*/ 110619 h 110619"/>
              <a:gd name="connsiteX1" fmla="*/ 110612 w 2182761"/>
              <a:gd name="connsiteY1" fmla="*/ 103245 h 110619"/>
              <a:gd name="connsiteX2" fmla="*/ 162232 w 2182761"/>
              <a:gd name="connsiteY2" fmla="*/ 95870 h 110619"/>
              <a:gd name="connsiteX3" fmla="*/ 221225 w 2182761"/>
              <a:gd name="connsiteY3" fmla="*/ 88496 h 110619"/>
              <a:gd name="connsiteX4" fmla="*/ 1275735 w 2182761"/>
              <a:gd name="connsiteY4" fmla="*/ 88496 h 110619"/>
              <a:gd name="connsiteX5" fmla="*/ 1386348 w 2182761"/>
              <a:gd name="connsiteY5" fmla="*/ 81122 h 110619"/>
              <a:gd name="connsiteX6" fmla="*/ 1578077 w 2182761"/>
              <a:gd name="connsiteY6" fmla="*/ 66374 h 110619"/>
              <a:gd name="connsiteX7" fmla="*/ 1865671 w 2182761"/>
              <a:gd name="connsiteY7" fmla="*/ 51625 h 110619"/>
              <a:gd name="connsiteX8" fmla="*/ 1983658 w 2182761"/>
              <a:gd name="connsiteY8" fmla="*/ 36877 h 110619"/>
              <a:gd name="connsiteX9" fmla="*/ 2131141 w 2182761"/>
              <a:gd name="connsiteY9" fmla="*/ 14754 h 110619"/>
              <a:gd name="connsiteX10" fmla="*/ 2182761 w 2182761"/>
              <a:gd name="connsiteY10" fmla="*/ 6 h 11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2761" h="110619">
                <a:moveTo>
                  <a:pt x="0" y="110619"/>
                </a:moveTo>
                <a:cubicBezTo>
                  <a:pt x="36871" y="108161"/>
                  <a:pt x="73811" y="106591"/>
                  <a:pt x="110612" y="103245"/>
                </a:cubicBezTo>
                <a:cubicBezTo>
                  <a:pt x="127922" y="101671"/>
                  <a:pt x="145003" y="98167"/>
                  <a:pt x="162232" y="95870"/>
                </a:cubicBezTo>
                <a:lnTo>
                  <a:pt x="221225" y="88496"/>
                </a:lnTo>
                <a:cubicBezTo>
                  <a:pt x="733921" y="98355"/>
                  <a:pt x="642060" y="100452"/>
                  <a:pt x="1275735" y="88496"/>
                </a:cubicBezTo>
                <a:cubicBezTo>
                  <a:pt x="1312681" y="87799"/>
                  <a:pt x="1349494" y="83819"/>
                  <a:pt x="1386348" y="81122"/>
                </a:cubicBezTo>
                <a:lnTo>
                  <a:pt x="1578077" y="66374"/>
                </a:lnTo>
                <a:cubicBezTo>
                  <a:pt x="1716324" y="43330"/>
                  <a:pt x="1531648" y="72075"/>
                  <a:pt x="1865671" y="51625"/>
                </a:cubicBezTo>
                <a:cubicBezTo>
                  <a:pt x="1905232" y="49203"/>
                  <a:pt x="1944329" y="41793"/>
                  <a:pt x="1983658" y="36877"/>
                </a:cubicBezTo>
                <a:cubicBezTo>
                  <a:pt x="2071366" y="14950"/>
                  <a:pt x="2022452" y="23812"/>
                  <a:pt x="2131141" y="14754"/>
                </a:cubicBezTo>
                <a:cubicBezTo>
                  <a:pt x="2177719" y="-771"/>
                  <a:pt x="2159841" y="6"/>
                  <a:pt x="2182761" y="6"/>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 forme 10">
            <a:extLst>
              <a:ext uri="{FF2B5EF4-FFF2-40B4-BE49-F238E27FC236}">
                <a16:creationId xmlns:a16="http://schemas.microsoft.com/office/drawing/2014/main" id="{65DAA4EF-4488-4C36-9163-3710105C718B}"/>
              </a:ext>
            </a:extLst>
          </p:cNvPr>
          <p:cNvSpPr/>
          <p:nvPr/>
        </p:nvSpPr>
        <p:spPr>
          <a:xfrm>
            <a:off x="5840361" y="4461387"/>
            <a:ext cx="2138516" cy="73742"/>
          </a:xfrm>
          <a:custGeom>
            <a:avLst/>
            <a:gdLst>
              <a:gd name="connsiteX0" fmla="*/ 0 w 2138516"/>
              <a:gd name="connsiteY0" fmla="*/ 73742 h 73742"/>
              <a:gd name="connsiteX1" fmla="*/ 88491 w 2138516"/>
              <a:gd name="connsiteY1" fmla="*/ 66368 h 73742"/>
              <a:gd name="connsiteX2" fmla="*/ 199104 w 2138516"/>
              <a:gd name="connsiteY2" fmla="*/ 58994 h 73742"/>
              <a:gd name="connsiteX3" fmla="*/ 243349 w 2138516"/>
              <a:gd name="connsiteY3" fmla="*/ 51619 h 73742"/>
              <a:gd name="connsiteX4" fmla="*/ 575187 w 2138516"/>
              <a:gd name="connsiteY4" fmla="*/ 44245 h 73742"/>
              <a:gd name="connsiteX5" fmla="*/ 730045 w 2138516"/>
              <a:gd name="connsiteY5" fmla="*/ 29497 h 73742"/>
              <a:gd name="connsiteX6" fmla="*/ 1076633 w 2138516"/>
              <a:gd name="connsiteY6" fmla="*/ 22123 h 73742"/>
              <a:gd name="connsiteX7" fmla="*/ 1246239 w 2138516"/>
              <a:gd name="connsiteY7" fmla="*/ 14748 h 73742"/>
              <a:gd name="connsiteX8" fmla="*/ 1342104 w 2138516"/>
              <a:gd name="connsiteY8" fmla="*/ 7374 h 73742"/>
              <a:gd name="connsiteX9" fmla="*/ 2138516 w 2138516"/>
              <a:gd name="connsiteY9" fmla="*/ 0 h 7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8516" h="73742">
                <a:moveTo>
                  <a:pt x="0" y="73742"/>
                </a:moveTo>
                <a:lnTo>
                  <a:pt x="88491" y="66368"/>
                </a:lnTo>
                <a:cubicBezTo>
                  <a:pt x="125343" y="63638"/>
                  <a:pt x="162318" y="62498"/>
                  <a:pt x="199104" y="58994"/>
                </a:cubicBezTo>
                <a:cubicBezTo>
                  <a:pt x="213988" y="57576"/>
                  <a:pt x="228409" y="52205"/>
                  <a:pt x="243349" y="51619"/>
                </a:cubicBezTo>
                <a:cubicBezTo>
                  <a:pt x="353904" y="47283"/>
                  <a:pt x="464574" y="46703"/>
                  <a:pt x="575187" y="44245"/>
                </a:cubicBezTo>
                <a:cubicBezTo>
                  <a:pt x="617687" y="39523"/>
                  <a:pt x="690231" y="30847"/>
                  <a:pt x="730045" y="29497"/>
                </a:cubicBezTo>
                <a:cubicBezTo>
                  <a:pt x="845534" y="25582"/>
                  <a:pt x="961104" y="24581"/>
                  <a:pt x="1076633" y="22123"/>
                </a:cubicBezTo>
                <a:lnTo>
                  <a:pt x="1246239" y="14748"/>
                </a:lnTo>
                <a:cubicBezTo>
                  <a:pt x="1278239" y="12970"/>
                  <a:pt x="1310059" y="7922"/>
                  <a:pt x="1342104" y="7374"/>
                </a:cubicBezTo>
                <a:lnTo>
                  <a:pt x="2138516" y="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 forme 11">
            <a:extLst>
              <a:ext uri="{FF2B5EF4-FFF2-40B4-BE49-F238E27FC236}">
                <a16:creationId xmlns:a16="http://schemas.microsoft.com/office/drawing/2014/main" id="{0F5DB815-3398-4A4D-84B2-C7762D44FDC1}"/>
              </a:ext>
            </a:extLst>
          </p:cNvPr>
          <p:cNvSpPr/>
          <p:nvPr/>
        </p:nvSpPr>
        <p:spPr>
          <a:xfrm>
            <a:off x="1157748" y="4719481"/>
            <a:ext cx="1968910" cy="184358"/>
          </a:xfrm>
          <a:custGeom>
            <a:avLst/>
            <a:gdLst>
              <a:gd name="connsiteX0" fmla="*/ 0 w 1968910"/>
              <a:gd name="connsiteY0" fmla="*/ 184358 h 184358"/>
              <a:gd name="connsiteX1" fmla="*/ 405581 w 1968910"/>
              <a:gd name="connsiteY1" fmla="*/ 169609 h 184358"/>
              <a:gd name="connsiteX2" fmla="*/ 427704 w 1968910"/>
              <a:gd name="connsiteY2" fmla="*/ 162235 h 184358"/>
              <a:gd name="connsiteX3" fmla="*/ 464575 w 1968910"/>
              <a:gd name="connsiteY3" fmla="*/ 147487 h 184358"/>
              <a:gd name="connsiteX4" fmla="*/ 516194 w 1968910"/>
              <a:gd name="connsiteY4" fmla="*/ 140113 h 184358"/>
              <a:gd name="connsiteX5" fmla="*/ 936523 w 1968910"/>
              <a:gd name="connsiteY5" fmla="*/ 117990 h 184358"/>
              <a:gd name="connsiteX6" fmla="*/ 1017639 w 1968910"/>
              <a:gd name="connsiteY6" fmla="*/ 103242 h 184358"/>
              <a:gd name="connsiteX7" fmla="*/ 1386349 w 1968910"/>
              <a:gd name="connsiteY7" fmla="*/ 88493 h 184358"/>
              <a:gd name="connsiteX8" fmla="*/ 1452717 w 1968910"/>
              <a:gd name="connsiteY8" fmla="*/ 81119 h 184358"/>
              <a:gd name="connsiteX9" fmla="*/ 1644446 w 1968910"/>
              <a:gd name="connsiteY9" fmla="*/ 66371 h 184358"/>
              <a:gd name="connsiteX10" fmla="*/ 1666568 w 1968910"/>
              <a:gd name="connsiteY10" fmla="*/ 51622 h 184358"/>
              <a:gd name="connsiteX11" fmla="*/ 1703439 w 1968910"/>
              <a:gd name="connsiteY11" fmla="*/ 44248 h 184358"/>
              <a:gd name="connsiteX12" fmla="*/ 1865671 w 1968910"/>
              <a:gd name="connsiteY12" fmla="*/ 22125 h 184358"/>
              <a:gd name="connsiteX13" fmla="*/ 1902542 w 1968910"/>
              <a:gd name="connsiteY13" fmla="*/ 14751 h 184358"/>
              <a:gd name="connsiteX14" fmla="*/ 1968910 w 1968910"/>
              <a:gd name="connsiteY14" fmla="*/ 3 h 1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8910" h="184358">
                <a:moveTo>
                  <a:pt x="0" y="184358"/>
                </a:moveTo>
                <a:cubicBezTo>
                  <a:pt x="45182" y="183228"/>
                  <a:pt x="304560" y="180834"/>
                  <a:pt x="405581" y="169609"/>
                </a:cubicBezTo>
                <a:cubicBezTo>
                  <a:pt x="413307" y="168751"/>
                  <a:pt x="420426" y="164964"/>
                  <a:pt x="427704" y="162235"/>
                </a:cubicBezTo>
                <a:cubicBezTo>
                  <a:pt x="440098" y="157587"/>
                  <a:pt x="451733" y="150697"/>
                  <a:pt x="464575" y="147487"/>
                </a:cubicBezTo>
                <a:cubicBezTo>
                  <a:pt x="481437" y="143272"/>
                  <a:pt x="498891" y="141761"/>
                  <a:pt x="516194" y="140113"/>
                </a:cubicBezTo>
                <a:cubicBezTo>
                  <a:pt x="622983" y="129942"/>
                  <a:pt x="897770" y="119792"/>
                  <a:pt x="936523" y="117990"/>
                </a:cubicBezTo>
                <a:cubicBezTo>
                  <a:pt x="970638" y="106619"/>
                  <a:pt x="968290" y="105795"/>
                  <a:pt x="1017639" y="103242"/>
                </a:cubicBezTo>
                <a:cubicBezTo>
                  <a:pt x="1140476" y="96888"/>
                  <a:pt x="1263446" y="93409"/>
                  <a:pt x="1386349" y="88493"/>
                </a:cubicBezTo>
                <a:cubicBezTo>
                  <a:pt x="1408472" y="86035"/>
                  <a:pt x="1430540" y="83020"/>
                  <a:pt x="1452717" y="81119"/>
                </a:cubicBezTo>
                <a:cubicBezTo>
                  <a:pt x="1516581" y="75645"/>
                  <a:pt x="1580949" y="75129"/>
                  <a:pt x="1644446" y="66371"/>
                </a:cubicBezTo>
                <a:cubicBezTo>
                  <a:pt x="1653226" y="65160"/>
                  <a:pt x="1658270" y="54734"/>
                  <a:pt x="1666568" y="51622"/>
                </a:cubicBezTo>
                <a:cubicBezTo>
                  <a:pt x="1678304" y="47221"/>
                  <a:pt x="1691041" y="46085"/>
                  <a:pt x="1703439" y="44248"/>
                </a:cubicBezTo>
                <a:cubicBezTo>
                  <a:pt x="1757428" y="36250"/>
                  <a:pt x="1812153" y="32828"/>
                  <a:pt x="1865671" y="22125"/>
                </a:cubicBezTo>
                <a:cubicBezTo>
                  <a:pt x="1877961" y="19667"/>
                  <a:pt x="1890329" y="17569"/>
                  <a:pt x="1902542" y="14751"/>
                </a:cubicBezTo>
                <a:cubicBezTo>
                  <a:pt x="1969035" y="-593"/>
                  <a:pt x="1940646" y="3"/>
                  <a:pt x="1968910" y="3"/>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56E47072-B9E0-4ADA-9934-32C605872C67}"/>
              </a:ext>
            </a:extLst>
          </p:cNvPr>
          <p:cNvSpPr/>
          <p:nvPr/>
        </p:nvSpPr>
        <p:spPr>
          <a:xfrm>
            <a:off x="1238865" y="5404783"/>
            <a:ext cx="1253612" cy="177482"/>
          </a:xfrm>
          <a:custGeom>
            <a:avLst/>
            <a:gdLst>
              <a:gd name="connsiteX0" fmla="*/ 0 w 1253612"/>
              <a:gd name="connsiteY0" fmla="*/ 177482 h 177482"/>
              <a:gd name="connsiteX1" fmla="*/ 44245 w 1253612"/>
              <a:gd name="connsiteY1" fmla="*/ 170107 h 177482"/>
              <a:gd name="connsiteX2" fmla="*/ 88490 w 1253612"/>
              <a:gd name="connsiteY2" fmla="*/ 155359 h 177482"/>
              <a:gd name="connsiteX3" fmla="*/ 110612 w 1253612"/>
              <a:gd name="connsiteY3" fmla="*/ 147985 h 177482"/>
              <a:gd name="connsiteX4" fmla="*/ 147483 w 1253612"/>
              <a:gd name="connsiteY4" fmla="*/ 140611 h 177482"/>
              <a:gd name="connsiteX5" fmla="*/ 339212 w 1253612"/>
              <a:gd name="connsiteY5" fmla="*/ 118488 h 177482"/>
              <a:gd name="connsiteX6" fmla="*/ 376083 w 1253612"/>
              <a:gd name="connsiteY6" fmla="*/ 111114 h 177482"/>
              <a:gd name="connsiteX7" fmla="*/ 427703 w 1253612"/>
              <a:gd name="connsiteY7" fmla="*/ 103740 h 177482"/>
              <a:gd name="connsiteX8" fmla="*/ 516193 w 1253612"/>
              <a:gd name="connsiteY8" fmla="*/ 88991 h 177482"/>
              <a:gd name="connsiteX9" fmla="*/ 589935 w 1253612"/>
              <a:gd name="connsiteY9" fmla="*/ 81617 h 177482"/>
              <a:gd name="connsiteX10" fmla="*/ 626806 w 1253612"/>
              <a:gd name="connsiteY10" fmla="*/ 74243 h 177482"/>
              <a:gd name="connsiteX11" fmla="*/ 730045 w 1253612"/>
              <a:gd name="connsiteY11" fmla="*/ 59494 h 177482"/>
              <a:gd name="connsiteX12" fmla="*/ 833283 w 1253612"/>
              <a:gd name="connsiteY12" fmla="*/ 44746 h 177482"/>
              <a:gd name="connsiteX13" fmla="*/ 1084006 w 1253612"/>
              <a:gd name="connsiteY13" fmla="*/ 29998 h 177482"/>
              <a:gd name="connsiteX14" fmla="*/ 1113503 w 1253612"/>
              <a:gd name="connsiteY14" fmla="*/ 22623 h 177482"/>
              <a:gd name="connsiteX15" fmla="*/ 1165122 w 1253612"/>
              <a:gd name="connsiteY15" fmla="*/ 7875 h 177482"/>
              <a:gd name="connsiteX16" fmla="*/ 1253612 w 1253612"/>
              <a:gd name="connsiteY16" fmla="*/ 501 h 17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3612" h="177482">
                <a:moveTo>
                  <a:pt x="0" y="177482"/>
                </a:moveTo>
                <a:cubicBezTo>
                  <a:pt x="14748" y="175024"/>
                  <a:pt x="29740" y="173733"/>
                  <a:pt x="44245" y="170107"/>
                </a:cubicBezTo>
                <a:cubicBezTo>
                  <a:pt x="59327" y="166336"/>
                  <a:pt x="73742" y="160275"/>
                  <a:pt x="88490" y="155359"/>
                </a:cubicBezTo>
                <a:cubicBezTo>
                  <a:pt x="95864" y="152901"/>
                  <a:pt x="102990" y="149509"/>
                  <a:pt x="110612" y="147985"/>
                </a:cubicBezTo>
                <a:lnTo>
                  <a:pt x="147483" y="140611"/>
                </a:lnTo>
                <a:cubicBezTo>
                  <a:pt x="218003" y="93597"/>
                  <a:pt x="152372" y="131833"/>
                  <a:pt x="339212" y="118488"/>
                </a:cubicBezTo>
                <a:cubicBezTo>
                  <a:pt x="351714" y="117595"/>
                  <a:pt x="363720" y="113174"/>
                  <a:pt x="376083" y="111114"/>
                </a:cubicBezTo>
                <a:cubicBezTo>
                  <a:pt x="393228" y="108257"/>
                  <a:pt x="410534" y="106451"/>
                  <a:pt x="427703" y="103740"/>
                </a:cubicBezTo>
                <a:cubicBezTo>
                  <a:pt x="457241" y="99076"/>
                  <a:pt x="486438" y="91966"/>
                  <a:pt x="516193" y="88991"/>
                </a:cubicBezTo>
                <a:cubicBezTo>
                  <a:pt x="540774" y="86533"/>
                  <a:pt x="565448" y="84882"/>
                  <a:pt x="589935" y="81617"/>
                </a:cubicBezTo>
                <a:cubicBezTo>
                  <a:pt x="602359" y="79961"/>
                  <a:pt x="614426" y="76198"/>
                  <a:pt x="626806" y="74243"/>
                </a:cubicBezTo>
                <a:cubicBezTo>
                  <a:pt x="661143" y="68821"/>
                  <a:pt x="695958" y="66311"/>
                  <a:pt x="730045" y="59494"/>
                </a:cubicBezTo>
                <a:cubicBezTo>
                  <a:pt x="788742" y="47755"/>
                  <a:pt x="754459" y="53504"/>
                  <a:pt x="833283" y="44746"/>
                </a:cubicBezTo>
                <a:cubicBezTo>
                  <a:pt x="929905" y="12540"/>
                  <a:pt x="826336" y="44723"/>
                  <a:pt x="1084006" y="29998"/>
                </a:cubicBezTo>
                <a:cubicBezTo>
                  <a:pt x="1094124" y="29420"/>
                  <a:pt x="1103725" y="25290"/>
                  <a:pt x="1113503" y="22623"/>
                </a:cubicBezTo>
                <a:cubicBezTo>
                  <a:pt x="1130767" y="17914"/>
                  <a:pt x="1147761" y="12215"/>
                  <a:pt x="1165122" y="7875"/>
                </a:cubicBezTo>
                <a:cubicBezTo>
                  <a:pt x="1208116" y="-2873"/>
                  <a:pt x="1204215" y="501"/>
                  <a:pt x="1253612" y="501"/>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FE36BF94-6313-49D6-8D90-CF8C3EA91D9C}"/>
              </a:ext>
            </a:extLst>
          </p:cNvPr>
          <p:cNvSpPr/>
          <p:nvPr/>
        </p:nvSpPr>
        <p:spPr>
          <a:xfrm>
            <a:off x="2676832" y="4955455"/>
            <a:ext cx="3340510" cy="302345"/>
          </a:xfrm>
          <a:custGeom>
            <a:avLst/>
            <a:gdLst>
              <a:gd name="connsiteX0" fmla="*/ 0 w 3340510"/>
              <a:gd name="connsiteY0" fmla="*/ 302345 h 302345"/>
              <a:gd name="connsiteX1" fmla="*/ 73742 w 3340510"/>
              <a:gd name="connsiteY1" fmla="*/ 287597 h 302345"/>
              <a:gd name="connsiteX2" fmla="*/ 125362 w 3340510"/>
              <a:gd name="connsiteY2" fmla="*/ 280222 h 302345"/>
              <a:gd name="connsiteX3" fmla="*/ 176981 w 3340510"/>
              <a:gd name="connsiteY3" fmla="*/ 265474 h 302345"/>
              <a:gd name="connsiteX4" fmla="*/ 317091 w 3340510"/>
              <a:gd name="connsiteY4" fmla="*/ 258100 h 302345"/>
              <a:gd name="connsiteX5" fmla="*/ 405581 w 3340510"/>
              <a:gd name="connsiteY5" fmla="*/ 243351 h 302345"/>
              <a:gd name="connsiteX6" fmla="*/ 457200 w 3340510"/>
              <a:gd name="connsiteY6" fmla="*/ 235977 h 302345"/>
              <a:gd name="connsiteX7" fmla="*/ 516194 w 3340510"/>
              <a:gd name="connsiteY7" fmla="*/ 221229 h 302345"/>
              <a:gd name="connsiteX8" fmla="*/ 567813 w 3340510"/>
              <a:gd name="connsiteY8" fmla="*/ 206480 h 302345"/>
              <a:gd name="connsiteX9" fmla="*/ 789039 w 3340510"/>
              <a:gd name="connsiteY9" fmla="*/ 191732 h 302345"/>
              <a:gd name="connsiteX10" fmla="*/ 840658 w 3340510"/>
              <a:gd name="connsiteY10" fmla="*/ 176984 h 302345"/>
              <a:gd name="connsiteX11" fmla="*/ 1047136 w 3340510"/>
              <a:gd name="connsiteY11" fmla="*/ 162235 h 302345"/>
              <a:gd name="connsiteX12" fmla="*/ 1364226 w 3340510"/>
              <a:gd name="connsiteY12" fmla="*/ 147487 h 302345"/>
              <a:gd name="connsiteX13" fmla="*/ 1526458 w 3340510"/>
              <a:gd name="connsiteY13" fmla="*/ 132739 h 302345"/>
              <a:gd name="connsiteX14" fmla="*/ 1555955 w 3340510"/>
              <a:gd name="connsiteY14" fmla="*/ 125364 h 302345"/>
              <a:gd name="connsiteX15" fmla="*/ 1629697 w 3340510"/>
              <a:gd name="connsiteY15" fmla="*/ 117990 h 302345"/>
              <a:gd name="connsiteX16" fmla="*/ 1725562 w 3340510"/>
              <a:gd name="connsiteY16" fmla="*/ 103242 h 302345"/>
              <a:gd name="connsiteX17" fmla="*/ 1821426 w 3340510"/>
              <a:gd name="connsiteY17" fmla="*/ 95868 h 302345"/>
              <a:gd name="connsiteX18" fmla="*/ 2330245 w 3340510"/>
              <a:gd name="connsiteY18" fmla="*/ 81119 h 302345"/>
              <a:gd name="connsiteX19" fmla="*/ 2588342 w 3340510"/>
              <a:gd name="connsiteY19" fmla="*/ 58997 h 302345"/>
              <a:gd name="connsiteX20" fmla="*/ 2632587 w 3340510"/>
              <a:gd name="connsiteY20" fmla="*/ 51622 h 302345"/>
              <a:gd name="connsiteX21" fmla="*/ 2662084 w 3340510"/>
              <a:gd name="connsiteY21" fmla="*/ 44248 h 302345"/>
              <a:gd name="connsiteX22" fmla="*/ 3089787 w 3340510"/>
              <a:gd name="connsiteY22" fmla="*/ 36874 h 302345"/>
              <a:gd name="connsiteX23" fmla="*/ 3163529 w 3340510"/>
              <a:gd name="connsiteY23" fmla="*/ 29500 h 302345"/>
              <a:gd name="connsiteX24" fmla="*/ 3185652 w 3340510"/>
              <a:gd name="connsiteY24" fmla="*/ 22126 h 302345"/>
              <a:gd name="connsiteX25" fmla="*/ 3215149 w 3340510"/>
              <a:gd name="connsiteY25" fmla="*/ 14751 h 302345"/>
              <a:gd name="connsiteX26" fmla="*/ 3340510 w 3340510"/>
              <a:gd name="connsiteY26" fmla="*/ 3 h 30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0510" h="302345">
                <a:moveTo>
                  <a:pt x="0" y="302345"/>
                </a:moveTo>
                <a:cubicBezTo>
                  <a:pt x="24581" y="297429"/>
                  <a:pt x="48927" y="291142"/>
                  <a:pt x="73742" y="287597"/>
                </a:cubicBezTo>
                <a:cubicBezTo>
                  <a:pt x="90949" y="285139"/>
                  <a:pt x="108366" y="283864"/>
                  <a:pt x="125362" y="280222"/>
                </a:cubicBezTo>
                <a:cubicBezTo>
                  <a:pt x="142860" y="276472"/>
                  <a:pt x="159204" y="267525"/>
                  <a:pt x="176981" y="265474"/>
                </a:cubicBezTo>
                <a:cubicBezTo>
                  <a:pt x="223441" y="260113"/>
                  <a:pt x="270388" y="260558"/>
                  <a:pt x="317091" y="258100"/>
                </a:cubicBezTo>
                <a:cubicBezTo>
                  <a:pt x="500473" y="235178"/>
                  <a:pt x="298387" y="262842"/>
                  <a:pt x="405581" y="243351"/>
                </a:cubicBezTo>
                <a:cubicBezTo>
                  <a:pt x="422682" y="240242"/>
                  <a:pt x="440156" y="239386"/>
                  <a:pt x="457200" y="235977"/>
                </a:cubicBezTo>
                <a:cubicBezTo>
                  <a:pt x="477076" y="232002"/>
                  <a:pt x="496704" y="226798"/>
                  <a:pt x="516194" y="221229"/>
                </a:cubicBezTo>
                <a:cubicBezTo>
                  <a:pt x="533400" y="216313"/>
                  <a:pt x="550098" y="209011"/>
                  <a:pt x="567813" y="206480"/>
                </a:cubicBezTo>
                <a:cubicBezTo>
                  <a:pt x="583650" y="204218"/>
                  <a:pt x="781341" y="192213"/>
                  <a:pt x="789039" y="191732"/>
                </a:cubicBezTo>
                <a:cubicBezTo>
                  <a:pt x="806245" y="186816"/>
                  <a:pt x="823007" y="179926"/>
                  <a:pt x="840658" y="176984"/>
                </a:cubicBezTo>
                <a:cubicBezTo>
                  <a:pt x="876234" y="171055"/>
                  <a:pt x="1029157" y="163134"/>
                  <a:pt x="1047136" y="162235"/>
                </a:cubicBezTo>
                <a:lnTo>
                  <a:pt x="1364226" y="147487"/>
                </a:lnTo>
                <a:cubicBezTo>
                  <a:pt x="1514237" y="126057"/>
                  <a:pt x="1267090" y="160042"/>
                  <a:pt x="1526458" y="132739"/>
                </a:cubicBezTo>
                <a:cubicBezTo>
                  <a:pt x="1536537" y="131678"/>
                  <a:pt x="1545922" y="126797"/>
                  <a:pt x="1555955" y="125364"/>
                </a:cubicBezTo>
                <a:cubicBezTo>
                  <a:pt x="1580410" y="121870"/>
                  <a:pt x="1605184" y="121054"/>
                  <a:pt x="1629697" y="117990"/>
                </a:cubicBezTo>
                <a:cubicBezTo>
                  <a:pt x="1695459" y="109770"/>
                  <a:pt x="1654058" y="110392"/>
                  <a:pt x="1725562" y="103242"/>
                </a:cubicBezTo>
                <a:cubicBezTo>
                  <a:pt x="1757452" y="100053"/>
                  <a:pt x="1789448" y="98000"/>
                  <a:pt x="1821426" y="95868"/>
                </a:cubicBezTo>
                <a:cubicBezTo>
                  <a:pt x="2032603" y="81789"/>
                  <a:pt x="2032618" y="86842"/>
                  <a:pt x="2330245" y="81119"/>
                </a:cubicBezTo>
                <a:cubicBezTo>
                  <a:pt x="2416348" y="75379"/>
                  <a:pt x="2502732" y="70412"/>
                  <a:pt x="2588342" y="58997"/>
                </a:cubicBezTo>
                <a:cubicBezTo>
                  <a:pt x="2603163" y="57021"/>
                  <a:pt x="2617926" y="54554"/>
                  <a:pt x="2632587" y="51622"/>
                </a:cubicBezTo>
                <a:cubicBezTo>
                  <a:pt x="2642525" y="49634"/>
                  <a:pt x="2651954" y="44575"/>
                  <a:pt x="2662084" y="44248"/>
                </a:cubicBezTo>
                <a:cubicBezTo>
                  <a:pt x="2804599" y="39651"/>
                  <a:pt x="2947219" y="39332"/>
                  <a:pt x="3089787" y="36874"/>
                </a:cubicBezTo>
                <a:cubicBezTo>
                  <a:pt x="3114368" y="34416"/>
                  <a:pt x="3139113" y="33256"/>
                  <a:pt x="3163529" y="29500"/>
                </a:cubicBezTo>
                <a:cubicBezTo>
                  <a:pt x="3171212" y="28318"/>
                  <a:pt x="3178178" y="24262"/>
                  <a:pt x="3185652" y="22126"/>
                </a:cubicBezTo>
                <a:cubicBezTo>
                  <a:pt x="3195397" y="19342"/>
                  <a:pt x="3205138" y="16332"/>
                  <a:pt x="3215149" y="14751"/>
                </a:cubicBezTo>
                <a:cubicBezTo>
                  <a:pt x="3312666" y="-647"/>
                  <a:pt x="3290939" y="3"/>
                  <a:pt x="3340510" y="3"/>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 forme 14">
            <a:extLst>
              <a:ext uri="{FF2B5EF4-FFF2-40B4-BE49-F238E27FC236}">
                <a16:creationId xmlns:a16="http://schemas.microsoft.com/office/drawing/2014/main" id="{ABA9C38E-DFA6-478D-9A9B-30AC434334B1}"/>
              </a:ext>
            </a:extLst>
          </p:cNvPr>
          <p:cNvSpPr/>
          <p:nvPr/>
        </p:nvSpPr>
        <p:spPr>
          <a:xfrm>
            <a:off x="6157452" y="5029200"/>
            <a:ext cx="1828800" cy="58994"/>
          </a:xfrm>
          <a:custGeom>
            <a:avLst/>
            <a:gdLst>
              <a:gd name="connsiteX0" fmla="*/ 0 w 1828800"/>
              <a:gd name="connsiteY0" fmla="*/ 58994 h 58994"/>
              <a:gd name="connsiteX1" fmla="*/ 213851 w 1828800"/>
              <a:gd name="connsiteY1" fmla="*/ 44245 h 58994"/>
              <a:gd name="connsiteX2" fmla="*/ 324464 w 1828800"/>
              <a:gd name="connsiteY2" fmla="*/ 36871 h 58994"/>
              <a:gd name="connsiteX3" fmla="*/ 412954 w 1828800"/>
              <a:gd name="connsiteY3" fmla="*/ 22123 h 58994"/>
              <a:gd name="connsiteX4" fmla="*/ 435077 w 1828800"/>
              <a:gd name="connsiteY4" fmla="*/ 14748 h 58994"/>
              <a:gd name="connsiteX5" fmla="*/ 825909 w 1828800"/>
              <a:gd name="connsiteY5" fmla="*/ 7374 h 58994"/>
              <a:gd name="connsiteX6" fmla="*/ 848032 w 1828800"/>
              <a:gd name="connsiteY6" fmla="*/ 0 h 58994"/>
              <a:gd name="connsiteX7" fmla="*/ 1445342 w 1828800"/>
              <a:gd name="connsiteY7" fmla="*/ 7374 h 58994"/>
              <a:gd name="connsiteX8" fmla="*/ 1828800 w 1828800"/>
              <a:gd name="connsiteY8" fmla="*/ 7374 h 5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800" h="58994">
                <a:moveTo>
                  <a:pt x="0" y="58994"/>
                </a:moveTo>
                <a:cubicBezTo>
                  <a:pt x="97369" y="39518"/>
                  <a:pt x="12098" y="54591"/>
                  <a:pt x="213851" y="44245"/>
                </a:cubicBezTo>
                <a:cubicBezTo>
                  <a:pt x="250755" y="42353"/>
                  <a:pt x="287593" y="39329"/>
                  <a:pt x="324464" y="36871"/>
                </a:cubicBezTo>
                <a:cubicBezTo>
                  <a:pt x="353961" y="31955"/>
                  <a:pt x="384585" y="31580"/>
                  <a:pt x="412954" y="22123"/>
                </a:cubicBezTo>
                <a:cubicBezTo>
                  <a:pt x="420328" y="19665"/>
                  <a:pt x="427309" y="15025"/>
                  <a:pt x="435077" y="14748"/>
                </a:cubicBezTo>
                <a:cubicBezTo>
                  <a:pt x="565294" y="10097"/>
                  <a:pt x="695632" y="9832"/>
                  <a:pt x="825909" y="7374"/>
                </a:cubicBezTo>
                <a:cubicBezTo>
                  <a:pt x="833283" y="4916"/>
                  <a:pt x="840259" y="0"/>
                  <a:pt x="848032" y="0"/>
                </a:cubicBezTo>
                <a:cubicBezTo>
                  <a:pt x="1047151" y="0"/>
                  <a:pt x="1246229" y="5877"/>
                  <a:pt x="1445342" y="7374"/>
                </a:cubicBezTo>
                <a:lnTo>
                  <a:pt x="1828800" y="7374"/>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CFCF7619-4E41-401A-A4B3-79516E0CE67A}"/>
              </a:ext>
            </a:extLst>
          </p:cNvPr>
          <p:cNvSpPr txBox="1"/>
          <p:nvPr/>
        </p:nvSpPr>
        <p:spPr>
          <a:xfrm>
            <a:off x="5904855" y="4512383"/>
            <a:ext cx="2243628" cy="369332"/>
          </a:xfrm>
          <a:prstGeom prst="rect">
            <a:avLst/>
          </a:prstGeom>
          <a:noFill/>
        </p:spPr>
        <p:txBody>
          <a:bodyPr wrap="none" rtlCol="0">
            <a:spAutoFit/>
          </a:bodyPr>
          <a:lstStyle/>
          <a:p>
            <a:r>
              <a:rPr lang="fr-FR" b="1" dirty="0">
                <a:solidFill>
                  <a:srgbClr val="FFFF00"/>
                </a:solidFill>
              </a:rPr>
              <a:t>Strates sédimentaires</a:t>
            </a:r>
          </a:p>
        </p:txBody>
      </p:sp>
      <p:cxnSp>
        <p:nvCxnSpPr>
          <p:cNvPr id="18" name="Connecteur droit avec flèche 17">
            <a:extLst>
              <a:ext uri="{FF2B5EF4-FFF2-40B4-BE49-F238E27FC236}">
                <a16:creationId xmlns:a16="http://schemas.microsoft.com/office/drawing/2014/main" id="{97CFB507-65BA-4542-B3FC-EEC06F22AA81}"/>
              </a:ext>
            </a:extLst>
          </p:cNvPr>
          <p:cNvCxnSpPr>
            <a:cxnSpLocks/>
          </p:cNvCxnSpPr>
          <p:nvPr/>
        </p:nvCxnSpPr>
        <p:spPr>
          <a:xfrm flipV="1">
            <a:off x="3994863" y="3803066"/>
            <a:ext cx="166895" cy="25287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53886DEE-662D-4FE6-A30C-507630767EEA}"/>
              </a:ext>
            </a:extLst>
          </p:cNvPr>
          <p:cNvCxnSpPr>
            <a:cxnSpLocks/>
          </p:cNvCxnSpPr>
          <p:nvPr/>
        </p:nvCxnSpPr>
        <p:spPr>
          <a:xfrm flipH="1">
            <a:off x="4027942" y="3385280"/>
            <a:ext cx="173715" cy="21614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F9FD0351-C58C-4223-98F8-5AD2B02387A7}"/>
              </a:ext>
            </a:extLst>
          </p:cNvPr>
          <p:cNvCxnSpPr>
            <a:cxnSpLocks/>
          </p:cNvCxnSpPr>
          <p:nvPr/>
        </p:nvCxnSpPr>
        <p:spPr>
          <a:xfrm>
            <a:off x="5130805" y="3280463"/>
            <a:ext cx="204424" cy="290935"/>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E9862B66-EA78-4CF5-8B1F-97DB529E85C4}"/>
              </a:ext>
            </a:extLst>
          </p:cNvPr>
          <p:cNvCxnSpPr>
            <a:cxnSpLocks/>
          </p:cNvCxnSpPr>
          <p:nvPr/>
        </p:nvCxnSpPr>
        <p:spPr>
          <a:xfrm flipH="1" flipV="1">
            <a:off x="5112569" y="3834574"/>
            <a:ext cx="153916" cy="246027"/>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5E874CF-5EF3-47CB-A594-253E527337D2}"/>
              </a:ext>
            </a:extLst>
          </p:cNvPr>
          <p:cNvCxnSpPr/>
          <p:nvPr/>
        </p:nvCxnSpPr>
        <p:spPr>
          <a:xfrm>
            <a:off x="1972904" y="3052560"/>
            <a:ext cx="0" cy="123886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0D4370F4-2EA5-4BEA-8A46-AA5D0FFFBAAA}"/>
              </a:ext>
            </a:extLst>
          </p:cNvPr>
          <p:cNvSpPr txBox="1"/>
          <p:nvPr/>
        </p:nvSpPr>
        <p:spPr>
          <a:xfrm>
            <a:off x="1128980" y="3397573"/>
            <a:ext cx="838691" cy="523220"/>
          </a:xfrm>
          <a:prstGeom prst="rect">
            <a:avLst/>
          </a:prstGeom>
          <a:noFill/>
        </p:spPr>
        <p:txBody>
          <a:bodyPr wrap="none" rtlCol="0">
            <a:spAutoFit/>
          </a:bodyPr>
          <a:lstStyle/>
          <a:p>
            <a:r>
              <a:rPr lang="fr-FR" sz="2800" b="1" dirty="0">
                <a:solidFill>
                  <a:schemeClr val="bg1"/>
                </a:solidFill>
              </a:rPr>
              <a:t>~2m</a:t>
            </a:r>
          </a:p>
        </p:txBody>
      </p:sp>
      <p:sp>
        <p:nvSpPr>
          <p:cNvPr id="30" name="ZoneTexte 29">
            <a:extLst>
              <a:ext uri="{FF2B5EF4-FFF2-40B4-BE49-F238E27FC236}">
                <a16:creationId xmlns:a16="http://schemas.microsoft.com/office/drawing/2014/main" id="{39BB9F0A-A265-4C33-ABC2-5BE2E39F470F}"/>
              </a:ext>
            </a:extLst>
          </p:cNvPr>
          <p:cNvSpPr txBox="1"/>
          <p:nvPr/>
        </p:nvSpPr>
        <p:spPr>
          <a:xfrm>
            <a:off x="1165060" y="4210695"/>
            <a:ext cx="1479892" cy="707886"/>
          </a:xfrm>
          <a:prstGeom prst="rect">
            <a:avLst/>
          </a:prstGeom>
          <a:noFill/>
        </p:spPr>
        <p:txBody>
          <a:bodyPr wrap="none" rtlCol="0">
            <a:spAutoFit/>
          </a:bodyPr>
          <a:lstStyle/>
          <a:p>
            <a:r>
              <a:rPr lang="fr-FR" sz="4000" dirty="0">
                <a:solidFill>
                  <a:srgbClr val="FFFF00"/>
                </a:solidFill>
              </a:rPr>
              <a:t>Bloc A</a:t>
            </a:r>
          </a:p>
        </p:txBody>
      </p:sp>
      <p:sp>
        <p:nvSpPr>
          <p:cNvPr id="31" name="ZoneTexte 30">
            <a:extLst>
              <a:ext uri="{FF2B5EF4-FFF2-40B4-BE49-F238E27FC236}">
                <a16:creationId xmlns:a16="http://schemas.microsoft.com/office/drawing/2014/main" id="{90D146E2-DDD9-4AC9-B470-EC958E5C42E6}"/>
              </a:ext>
            </a:extLst>
          </p:cNvPr>
          <p:cNvSpPr txBox="1"/>
          <p:nvPr/>
        </p:nvSpPr>
        <p:spPr>
          <a:xfrm>
            <a:off x="3790335" y="5261482"/>
            <a:ext cx="1479892" cy="707886"/>
          </a:xfrm>
          <a:prstGeom prst="rect">
            <a:avLst/>
          </a:prstGeom>
          <a:noFill/>
        </p:spPr>
        <p:txBody>
          <a:bodyPr wrap="none" rtlCol="0">
            <a:spAutoFit/>
          </a:bodyPr>
          <a:lstStyle/>
          <a:p>
            <a:r>
              <a:rPr lang="fr-FR" sz="4000" dirty="0">
                <a:solidFill>
                  <a:srgbClr val="FFFF00"/>
                </a:solidFill>
              </a:rPr>
              <a:t>Bloc B</a:t>
            </a:r>
          </a:p>
        </p:txBody>
      </p:sp>
      <p:sp>
        <p:nvSpPr>
          <p:cNvPr id="32" name="ZoneTexte 31">
            <a:extLst>
              <a:ext uri="{FF2B5EF4-FFF2-40B4-BE49-F238E27FC236}">
                <a16:creationId xmlns:a16="http://schemas.microsoft.com/office/drawing/2014/main" id="{DEBDEC34-1B0B-40B1-828C-9465A9DB2D2B}"/>
              </a:ext>
            </a:extLst>
          </p:cNvPr>
          <p:cNvSpPr txBox="1"/>
          <p:nvPr/>
        </p:nvSpPr>
        <p:spPr>
          <a:xfrm>
            <a:off x="6278920" y="3069550"/>
            <a:ext cx="1479892" cy="707886"/>
          </a:xfrm>
          <a:prstGeom prst="rect">
            <a:avLst/>
          </a:prstGeom>
          <a:noFill/>
        </p:spPr>
        <p:txBody>
          <a:bodyPr wrap="none" rtlCol="0">
            <a:spAutoFit/>
          </a:bodyPr>
          <a:lstStyle/>
          <a:p>
            <a:r>
              <a:rPr lang="fr-FR" sz="4000" dirty="0">
                <a:solidFill>
                  <a:srgbClr val="FFFF00"/>
                </a:solidFill>
              </a:rPr>
              <a:t>Bloc C</a:t>
            </a:r>
          </a:p>
        </p:txBody>
      </p:sp>
      <p:sp>
        <p:nvSpPr>
          <p:cNvPr id="27" name="ZoneTexte 26">
            <a:extLst>
              <a:ext uri="{FF2B5EF4-FFF2-40B4-BE49-F238E27FC236}">
                <a16:creationId xmlns:a16="http://schemas.microsoft.com/office/drawing/2014/main" id="{774536B9-1B14-45C5-ABF4-F78CCD25E6BC}"/>
              </a:ext>
            </a:extLst>
          </p:cNvPr>
          <p:cNvSpPr txBox="1"/>
          <p:nvPr/>
        </p:nvSpPr>
        <p:spPr>
          <a:xfrm>
            <a:off x="5479026" y="6097871"/>
            <a:ext cx="2389885" cy="369332"/>
          </a:xfrm>
          <a:prstGeom prst="rect">
            <a:avLst/>
          </a:prstGeom>
          <a:noFill/>
        </p:spPr>
        <p:txBody>
          <a:bodyPr wrap="none" rtlCol="0">
            <a:spAutoFit/>
          </a:bodyPr>
          <a:lstStyle/>
          <a:p>
            <a:r>
              <a:rPr lang="fr-FR" b="1" dirty="0">
                <a:solidFill>
                  <a:schemeClr val="bg1"/>
                </a:solidFill>
              </a:rPr>
              <a:t>Déplacement métrique</a:t>
            </a:r>
          </a:p>
        </p:txBody>
      </p:sp>
      <p:sp>
        <p:nvSpPr>
          <p:cNvPr id="17" name="ZoneTexte 16">
            <a:extLst>
              <a:ext uri="{FF2B5EF4-FFF2-40B4-BE49-F238E27FC236}">
                <a16:creationId xmlns:a16="http://schemas.microsoft.com/office/drawing/2014/main" id="{8EC0F1C6-04AF-0210-143B-B5761C8B9570}"/>
              </a:ext>
            </a:extLst>
          </p:cNvPr>
          <p:cNvSpPr txBox="1"/>
          <p:nvPr/>
        </p:nvSpPr>
        <p:spPr>
          <a:xfrm>
            <a:off x="330011" y="330537"/>
            <a:ext cx="4519186"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 La notion de faille</a:t>
            </a:r>
          </a:p>
        </p:txBody>
      </p:sp>
    </p:spTree>
    <p:extLst>
      <p:ext uri="{BB962C8B-B14F-4D97-AF65-F5344CB8AC3E}">
        <p14:creationId xmlns:p14="http://schemas.microsoft.com/office/powerpoint/2010/main" val="18618845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1165123"/>
            <a:ext cx="8731045" cy="1723549"/>
          </a:xfrm>
          <a:prstGeom prst="rect">
            <a:avLst/>
          </a:prstGeom>
          <a:noFill/>
        </p:spPr>
        <p:txBody>
          <a:bodyPr wrap="square" rtlCol="0">
            <a:spAutoFit/>
          </a:bodyPr>
          <a:lstStyle/>
          <a:p>
            <a:pPr algn="ctr"/>
            <a:r>
              <a:rPr lang="fr-FR" sz="3200" b="1" dirty="0"/>
              <a:t>Failles</a:t>
            </a:r>
          </a:p>
          <a:p>
            <a:pPr algn="ctr"/>
            <a:endParaRPr lang="fr-FR" sz="1000" b="1" dirty="0"/>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r>
              <a:rPr lang="fr-FR" dirty="0"/>
              <a:t> Mode II ou Mode III</a:t>
            </a:r>
            <a:endParaRPr lang="fr-FR" sz="3200" b="1" dirty="0"/>
          </a:p>
          <a:p>
            <a:pPr algn="ctr"/>
            <a:endParaRPr lang="fr-FR" sz="1000" b="1" dirty="0"/>
          </a:p>
          <a:p>
            <a:pPr algn="ctr"/>
            <a:endParaRPr lang="fr-FR" dirty="0"/>
          </a:p>
        </p:txBody>
      </p:sp>
      <p:pic>
        <p:nvPicPr>
          <p:cNvPr id="3" name="Image 2">
            <a:extLst>
              <a:ext uri="{FF2B5EF4-FFF2-40B4-BE49-F238E27FC236}">
                <a16:creationId xmlns:a16="http://schemas.microsoft.com/office/drawing/2014/main" id="{7993C514-0093-4CCB-A352-53C423BFA701}"/>
              </a:ext>
            </a:extLst>
          </p:cNvPr>
          <p:cNvPicPr>
            <a:picLocks noChangeAspect="1"/>
          </p:cNvPicPr>
          <p:nvPr/>
        </p:nvPicPr>
        <p:blipFill>
          <a:blip r:embed="rId2"/>
          <a:stretch>
            <a:fillRect/>
          </a:stretch>
        </p:blipFill>
        <p:spPr>
          <a:xfrm>
            <a:off x="1039761" y="2463304"/>
            <a:ext cx="7293077" cy="4327545"/>
          </a:xfrm>
          <a:prstGeom prst="rect">
            <a:avLst/>
          </a:prstGeom>
        </p:spPr>
      </p:pic>
      <p:sp>
        <p:nvSpPr>
          <p:cNvPr id="4" name="ZoneTexte 3">
            <a:extLst>
              <a:ext uri="{FF2B5EF4-FFF2-40B4-BE49-F238E27FC236}">
                <a16:creationId xmlns:a16="http://schemas.microsoft.com/office/drawing/2014/main" id="{32848398-16BB-4EA1-833F-77F696DA7886}"/>
              </a:ext>
            </a:extLst>
          </p:cNvPr>
          <p:cNvSpPr txBox="1"/>
          <p:nvPr/>
        </p:nvSpPr>
        <p:spPr>
          <a:xfrm>
            <a:off x="5776551" y="6421517"/>
            <a:ext cx="2327688" cy="369332"/>
          </a:xfrm>
          <a:prstGeom prst="rect">
            <a:avLst/>
          </a:prstGeom>
          <a:noFill/>
        </p:spPr>
        <p:txBody>
          <a:bodyPr wrap="none" rtlCol="0">
            <a:spAutoFit/>
          </a:bodyPr>
          <a:lstStyle/>
          <a:p>
            <a:r>
              <a:rPr lang="fr-FR" dirty="0"/>
              <a:t>Source: JP Cogné, IPGP</a:t>
            </a:r>
          </a:p>
        </p:txBody>
      </p:sp>
      <p:sp>
        <p:nvSpPr>
          <p:cNvPr id="5" name="ZoneTexte 4">
            <a:extLst>
              <a:ext uri="{FF2B5EF4-FFF2-40B4-BE49-F238E27FC236}">
                <a16:creationId xmlns:a16="http://schemas.microsoft.com/office/drawing/2014/main" id="{C5F70C20-8743-4D98-86F6-C01DD52AD208}"/>
              </a:ext>
            </a:extLst>
          </p:cNvPr>
          <p:cNvSpPr txBox="1"/>
          <p:nvPr/>
        </p:nvSpPr>
        <p:spPr>
          <a:xfrm>
            <a:off x="258097" y="3925084"/>
            <a:ext cx="2291012" cy="923330"/>
          </a:xfrm>
          <a:prstGeom prst="rect">
            <a:avLst/>
          </a:prstGeom>
          <a:solidFill>
            <a:schemeClr val="bg1"/>
          </a:solidFill>
          <a:ln w="19050">
            <a:solidFill>
              <a:schemeClr val="tx1"/>
            </a:solidFill>
          </a:ln>
        </p:spPr>
        <p:txBody>
          <a:bodyPr wrap="none" rtlCol="0">
            <a:spAutoFit/>
          </a:bodyPr>
          <a:lstStyle/>
          <a:p>
            <a:r>
              <a:rPr lang="fr-FR" dirty="0"/>
              <a:t>NB: Séisme d’Izmit, </a:t>
            </a:r>
          </a:p>
          <a:p>
            <a:r>
              <a:rPr lang="fr-FR" dirty="0"/>
              <a:t>17/08/1999, </a:t>
            </a:r>
            <a:r>
              <a:rPr lang="fr-FR" dirty="0" err="1"/>
              <a:t>Mw</a:t>
            </a:r>
            <a:r>
              <a:rPr lang="fr-FR" dirty="0"/>
              <a:t>=7.2, </a:t>
            </a:r>
          </a:p>
          <a:p>
            <a:r>
              <a:rPr lang="fr-FR" dirty="0"/>
              <a:t>17000 morts</a:t>
            </a:r>
          </a:p>
        </p:txBody>
      </p:sp>
      <p:cxnSp>
        <p:nvCxnSpPr>
          <p:cNvPr id="16" name="Connecteur droit avec flèche 15">
            <a:extLst>
              <a:ext uri="{FF2B5EF4-FFF2-40B4-BE49-F238E27FC236}">
                <a16:creationId xmlns:a16="http://schemas.microsoft.com/office/drawing/2014/main" id="{1F931660-FC0A-4D19-BAC3-3D81FF4B2E9A}"/>
              </a:ext>
            </a:extLst>
          </p:cNvPr>
          <p:cNvCxnSpPr/>
          <p:nvPr/>
        </p:nvCxnSpPr>
        <p:spPr>
          <a:xfrm flipV="1">
            <a:off x="2521974" y="3429000"/>
            <a:ext cx="582561" cy="48669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FD7499BE-29AD-4D11-B8EA-42FCC5E0BD27}"/>
              </a:ext>
            </a:extLst>
          </p:cNvPr>
          <p:cNvSpPr txBox="1"/>
          <p:nvPr/>
        </p:nvSpPr>
        <p:spPr>
          <a:xfrm>
            <a:off x="154858" y="2162984"/>
            <a:ext cx="2947474" cy="646331"/>
          </a:xfrm>
          <a:prstGeom prst="rect">
            <a:avLst/>
          </a:prstGeom>
          <a:solidFill>
            <a:schemeClr val="bg1"/>
          </a:solidFill>
          <a:ln w="19050">
            <a:solidFill>
              <a:schemeClr val="tx1"/>
            </a:solidFill>
          </a:ln>
        </p:spPr>
        <p:txBody>
          <a:bodyPr wrap="none" rtlCol="0">
            <a:spAutoFit/>
          </a:bodyPr>
          <a:lstStyle/>
          <a:p>
            <a:r>
              <a:rPr lang="fr-FR" dirty="0" err="1"/>
              <a:t>NB:Prochaine</a:t>
            </a:r>
            <a:r>
              <a:rPr lang="fr-FR" dirty="0"/>
              <a:t> zone de séisme</a:t>
            </a:r>
          </a:p>
          <a:p>
            <a:r>
              <a:rPr lang="fr-FR" dirty="0"/>
              <a:t>prévue: </a:t>
            </a:r>
            <a:r>
              <a:rPr lang="fr-FR" dirty="0" err="1"/>
              <a:t>Istambul</a:t>
            </a:r>
            <a:r>
              <a:rPr lang="fr-FR" dirty="0"/>
              <a:t>…</a:t>
            </a:r>
          </a:p>
        </p:txBody>
      </p:sp>
      <p:cxnSp>
        <p:nvCxnSpPr>
          <p:cNvPr id="21" name="Connecteur droit avec flèche 20">
            <a:extLst>
              <a:ext uri="{FF2B5EF4-FFF2-40B4-BE49-F238E27FC236}">
                <a16:creationId xmlns:a16="http://schemas.microsoft.com/office/drawing/2014/main" id="{23C7B245-7D0F-433B-B9DF-F4CC4B9855E9}"/>
              </a:ext>
            </a:extLst>
          </p:cNvPr>
          <p:cNvCxnSpPr>
            <a:cxnSpLocks/>
          </p:cNvCxnSpPr>
          <p:nvPr/>
        </p:nvCxnSpPr>
        <p:spPr>
          <a:xfrm flipH="1">
            <a:off x="2647335" y="2809315"/>
            <a:ext cx="70509" cy="35421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2742C1A2-BD92-4697-A2E9-F88D352EB894}"/>
              </a:ext>
            </a:extLst>
          </p:cNvPr>
          <p:cNvSpPr txBox="1"/>
          <p:nvPr/>
        </p:nvSpPr>
        <p:spPr>
          <a:xfrm>
            <a:off x="6284432" y="4627076"/>
            <a:ext cx="2830070" cy="1477328"/>
          </a:xfrm>
          <a:prstGeom prst="rect">
            <a:avLst/>
          </a:prstGeom>
          <a:solidFill>
            <a:schemeClr val="bg1"/>
          </a:solidFill>
        </p:spPr>
        <p:txBody>
          <a:bodyPr wrap="none" rtlCol="0">
            <a:spAutoFit/>
          </a:bodyPr>
          <a:lstStyle/>
          <a:p>
            <a:r>
              <a:rPr lang="fr-FR" dirty="0"/>
              <a:t>Exemple d’une grande faille </a:t>
            </a:r>
          </a:p>
          <a:p>
            <a:r>
              <a:rPr lang="fr-FR" dirty="0"/>
              <a:t>dite </a:t>
            </a:r>
            <a:r>
              <a:rPr lang="fr-FR" dirty="0" err="1"/>
              <a:t>décrochante</a:t>
            </a:r>
            <a:r>
              <a:rPr lang="fr-FR" dirty="0"/>
              <a:t>, d’échelle </a:t>
            </a:r>
          </a:p>
          <a:p>
            <a:r>
              <a:rPr lang="fr-FR" dirty="0" err="1"/>
              <a:t>lithospérique</a:t>
            </a:r>
            <a:r>
              <a:rPr lang="fr-FR" dirty="0"/>
              <a:t>, </a:t>
            </a:r>
          </a:p>
          <a:p>
            <a:r>
              <a:rPr lang="fr-FR" dirty="0"/>
              <a:t>avec un déplacement </a:t>
            </a:r>
          </a:p>
          <a:p>
            <a:r>
              <a:rPr lang="fr-FR" dirty="0"/>
              <a:t>pluri kilométrique</a:t>
            </a:r>
          </a:p>
        </p:txBody>
      </p:sp>
      <p:sp>
        <p:nvSpPr>
          <p:cNvPr id="2" name="ZoneTexte 1">
            <a:extLst>
              <a:ext uri="{FF2B5EF4-FFF2-40B4-BE49-F238E27FC236}">
                <a16:creationId xmlns:a16="http://schemas.microsoft.com/office/drawing/2014/main" id="{04DAFD8D-F855-4854-8124-C00F1B1D1712}"/>
              </a:ext>
            </a:extLst>
          </p:cNvPr>
          <p:cNvSpPr txBox="1"/>
          <p:nvPr/>
        </p:nvSpPr>
        <p:spPr>
          <a:xfrm>
            <a:off x="330011" y="330537"/>
            <a:ext cx="4519186"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 La notion de faille</a:t>
            </a:r>
          </a:p>
        </p:txBody>
      </p:sp>
    </p:spTree>
    <p:extLst>
      <p:ext uri="{BB962C8B-B14F-4D97-AF65-F5344CB8AC3E}">
        <p14:creationId xmlns:p14="http://schemas.microsoft.com/office/powerpoint/2010/main" val="127492792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b="1" dirty="0">
                <a:solidFill>
                  <a:schemeClr val="bg1">
                    <a:lumMod val="85000"/>
                  </a:schemeClr>
                </a:solidFill>
                <a:latin typeface="Arial" panose="020B0604020202020204" pitchFamily="34" charset="0"/>
                <a:cs typeface="Arial" panose="020B0604020202020204" pitchFamily="34" charset="0"/>
              </a:rPr>
              <a:t>I- La notion faille: rappel du début de cours</a:t>
            </a:r>
          </a:p>
          <a:p>
            <a:endParaRPr lang="fr-FR" sz="2000" b="1" dirty="0">
              <a:solidFill>
                <a:srgbClr val="FF0000"/>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II-Localisation des failles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III- Anatomie d’une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roches de faille: les </a:t>
            </a:r>
            <a:r>
              <a:rPr lang="fr-FR" sz="2000" dirty="0" err="1">
                <a:latin typeface="Arial" panose="020B0604020202020204" pitchFamily="34" charset="0"/>
                <a:cs typeface="Arial" panose="020B0604020202020204" pitchFamily="34" charset="0"/>
              </a:rPr>
              <a:t>tectonites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16236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pic>
        <p:nvPicPr>
          <p:cNvPr id="2" name="Image 1">
            <a:extLst>
              <a:ext uri="{FF2B5EF4-FFF2-40B4-BE49-F238E27FC236}">
                <a16:creationId xmlns:a16="http://schemas.microsoft.com/office/drawing/2014/main" id="{D9B13539-9D69-4DCD-AF9A-5A579F638611}"/>
              </a:ext>
            </a:extLst>
          </p:cNvPr>
          <p:cNvPicPr>
            <a:picLocks noChangeAspect="1"/>
          </p:cNvPicPr>
          <p:nvPr/>
        </p:nvPicPr>
        <p:blipFill rotWithShape="1">
          <a:blip r:embed="rId2"/>
          <a:srcRect t="6630"/>
          <a:stretch/>
        </p:blipFill>
        <p:spPr>
          <a:xfrm>
            <a:off x="-348344" y="897539"/>
            <a:ext cx="9701411" cy="6120116"/>
          </a:xfrm>
          <a:prstGeom prst="rect">
            <a:avLst/>
          </a:prstGeom>
        </p:spPr>
      </p:pic>
      <p:sp>
        <p:nvSpPr>
          <p:cNvPr id="6" name="ZoneTexte 5">
            <a:extLst>
              <a:ext uri="{FF2B5EF4-FFF2-40B4-BE49-F238E27FC236}">
                <a16:creationId xmlns:a16="http://schemas.microsoft.com/office/drawing/2014/main" id="{116BDA0D-C722-43F7-9F48-76D97A4CC34E}"/>
              </a:ext>
            </a:extLst>
          </p:cNvPr>
          <p:cNvSpPr txBox="1"/>
          <p:nvPr/>
        </p:nvSpPr>
        <p:spPr>
          <a:xfrm>
            <a:off x="456029" y="6342797"/>
            <a:ext cx="2310376" cy="369332"/>
          </a:xfrm>
          <a:prstGeom prst="rect">
            <a:avLst/>
          </a:prstGeom>
          <a:noFill/>
        </p:spPr>
        <p:txBody>
          <a:bodyPr wrap="none" rtlCol="0">
            <a:spAutoFit/>
          </a:bodyPr>
          <a:lstStyle/>
          <a:p>
            <a:r>
              <a:rPr lang="fr-FR" b="1" dirty="0">
                <a:solidFill>
                  <a:schemeClr val="bg1">
                    <a:lumMod val="95000"/>
                  </a:schemeClr>
                </a:solidFill>
              </a:rPr>
              <a:t>Source: USGS/BGR </a:t>
            </a:r>
            <a:r>
              <a:rPr lang="fr-FR" b="1" dirty="0" err="1">
                <a:solidFill>
                  <a:schemeClr val="bg1">
                    <a:lumMod val="95000"/>
                  </a:schemeClr>
                </a:solidFill>
              </a:rPr>
              <a:t>etc</a:t>
            </a:r>
            <a:endParaRPr lang="fr-FR" b="1" dirty="0">
              <a:solidFill>
                <a:schemeClr val="bg1">
                  <a:lumMod val="95000"/>
                </a:schemeClr>
              </a:solidFill>
            </a:endParaRPr>
          </a:p>
        </p:txBody>
      </p:sp>
      <p:sp>
        <p:nvSpPr>
          <p:cNvPr id="9" name="Ellipse 8">
            <a:extLst>
              <a:ext uri="{FF2B5EF4-FFF2-40B4-BE49-F238E27FC236}">
                <a16:creationId xmlns:a16="http://schemas.microsoft.com/office/drawing/2014/main" id="{997F6F4A-4734-4F1D-AD74-19A757C22D0E}"/>
              </a:ext>
            </a:extLst>
          </p:cNvPr>
          <p:cNvSpPr/>
          <p:nvPr/>
        </p:nvSpPr>
        <p:spPr>
          <a:xfrm>
            <a:off x="4195916" y="6474979"/>
            <a:ext cx="180880" cy="1808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u="sng" dirty="0"/>
          </a:p>
        </p:txBody>
      </p:sp>
      <p:sp>
        <p:nvSpPr>
          <p:cNvPr id="10" name="ZoneTexte 9">
            <a:extLst>
              <a:ext uri="{FF2B5EF4-FFF2-40B4-BE49-F238E27FC236}">
                <a16:creationId xmlns:a16="http://schemas.microsoft.com/office/drawing/2014/main" id="{649D114C-7FF3-4EA0-A422-F68AC673EEA2}"/>
              </a:ext>
            </a:extLst>
          </p:cNvPr>
          <p:cNvSpPr txBox="1"/>
          <p:nvPr/>
        </p:nvSpPr>
        <p:spPr>
          <a:xfrm>
            <a:off x="4572000" y="6388127"/>
            <a:ext cx="2403671" cy="369332"/>
          </a:xfrm>
          <a:prstGeom prst="rect">
            <a:avLst/>
          </a:prstGeom>
          <a:solidFill>
            <a:schemeClr val="bg1"/>
          </a:solidFill>
        </p:spPr>
        <p:txBody>
          <a:bodyPr wrap="none" rtlCol="0">
            <a:spAutoFit/>
          </a:bodyPr>
          <a:lstStyle/>
          <a:p>
            <a:r>
              <a:rPr lang="fr-FR" dirty="0"/>
              <a:t>Points rouges = séismes</a:t>
            </a:r>
          </a:p>
        </p:txBody>
      </p:sp>
      <p:sp>
        <p:nvSpPr>
          <p:cNvPr id="11" name="ZoneTexte 10">
            <a:extLst>
              <a:ext uri="{FF2B5EF4-FFF2-40B4-BE49-F238E27FC236}">
                <a16:creationId xmlns:a16="http://schemas.microsoft.com/office/drawing/2014/main" id="{1F49FE16-0DF2-4213-956A-C8917F60E477}"/>
              </a:ext>
            </a:extLst>
          </p:cNvPr>
          <p:cNvSpPr txBox="1"/>
          <p:nvPr/>
        </p:nvSpPr>
        <p:spPr>
          <a:xfrm>
            <a:off x="456029" y="1189586"/>
            <a:ext cx="6756721" cy="1200329"/>
          </a:xfrm>
          <a:prstGeom prst="rect">
            <a:avLst/>
          </a:prstGeom>
          <a:solidFill>
            <a:schemeClr val="bg1"/>
          </a:solidFill>
        </p:spPr>
        <p:txBody>
          <a:bodyPr wrap="none" rtlCol="0">
            <a:spAutoFit/>
          </a:bodyPr>
          <a:lstStyle/>
          <a:p>
            <a:r>
              <a:rPr lang="fr-FR" sz="2400" dirty="0"/>
              <a:t>Les séismes révèlent relativement bien </a:t>
            </a:r>
          </a:p>
          <a:p>
            <a:r>
              <a:rPr lang="fr-FR" sz="2400" dirty="0"/>
              <a:t>les zones de déformation fragiles et de failles</a:t>
            </a:r>
          </a:p>
          <a:p>
            <a:r>
              <a:rPr lang="fr-FR" sz="2400" dirty="0"/>
              <a:t>qui sont actives (cisaillement/déplacement en cours)</a:t>
            </a:r>
          </a:p>
        </p:txBody>
      </p:sp>
    </p:spTree>
    <p:extLst>
      <p:ext uri="{BB962C8B-B14F-4D97-AF65-F5344CB8AC3E}">
        <p14:creationId xmlns:p14="http://schemas.microsoft.com/office/powerpoint/2010/main" val="13944629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sp>
        <p:nvSpPr>
          <p:cNvPr id="9" name="Ellipse 8">
            <a:extLst>
              <a:ext uri="{FF2B5EF4-FFF2-40B4-BE49-F238E27FC236}">
                <a16:creationId xmlns:a16="http://schemas.microsoft.com/office/drawing/2014/main" id="{997F6F4A-4734-4F1D-AD74-19A757C22D0E}"/>
              </a:ext>
            </a:extLst>
          </p:cNvPr>
          <p:cNvSpPr/>
          <p:nvPr/>
        </p:nvSpPr>
        <p:spPr>
          <a:xfrm>
            <a:off x="4195916" y="6474979"/>
            <a:ext cx="180880" cy="18088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u="sng" dirty="0"/>
          </a:p>
        </p:txBody>
      </p:sp>
      <p:sp>
        <p:nvSpPr>
          <p:cNvPr id="10" name="ZoneTexte 9">
            <a:extLst>
              <a:ext uri="{FF2B5EF4-FFF2-40B4-BE49-F238E27FC236}">
                <a16:creationId xmlns:a16="http://schemas.microsoft.com/office/drawing/2014/main" id="{649D114C-7FF3-4EA0-A422-F68AC673EEA2}"/>
              </a:ext>
            </a:extLst>
          </p:cNvPr>
          <p:cNvSpPr txBox="1"/>
          <p:nvPr/>
        </p:nvSpPr>
        <p:spPr>
          <a:xfrm>
            <a:off x="4572000" y="6388127"/>
            <a:ext cx="2403671" cy="369332"/>
          </a:xfrm>
          <a:prstGeom prst="rect">
            <a:avLst/>
          </a:prstGeom>
          <a:noFill/>
        </p:spPr>
        <p:txBody>
          <a:bodyPr wrap="none" rtlCol="0">
            <a:spAutoFit/>
          </a:bodyPr>
          <a:lstStyle/>
          <a:p>
            <a:r>
              <a:rPr lang="fr-FR" dirty="0"/>
              <a:t>Points rouges = séismes</a:t>
            </a:r>
          </a:p>
        </p:txBody>
      </p:sp>
      <p:sp>
        <p:nvSpPr>
          <p:cNvPr id="3" name="Rectangle 2">
            <a:extLst>
              <a:ext uri="{FF2B5EF4-FFF2-40B4-BE49-F238E27FC236}">
                <a16:creationId xmlns:a16="http://schemas.microsoft.com/office/drawing/2014/main" id="{BDA6DDD5-11C7-4640-B09B-368BE0A2BA52}"/>
              </a:ext>
            </a:extLst>
          </p:cNvPr>
          <p:cNvSpPr/>
          <p:nvPr/>
        </p:nvSpPr>
        <p:spPr>
          <a:xfrm>
            <a:off x="5191432" y="3163529"/>
            <a:ext cx="471949" cy="50144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3" descr="microsismicite">
            <a:extLst>
              <a:ext uri="{FF2B5EF4-FFF2-40B4-BE49-F238E27FC236}">
                <a16:creationId xmlns:a16="http://schemas.microsoft.com/office/drawing/2014/main" id="{2FF3FB01-2BB6-4056-B0CA-0702BA9C35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075" y="1493837"/>
            <a:ext cx="7435850"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a:extLst>
              <a:ext uri="{FF2B5EF4-FFF2-40B4-BE49-F238E27FC236}">
                <a16:creationId xmlns:a16="http://schemas.microsoft.com/office/drawing/2014/main" id="{46F59406-8B1C-495A-95D3-3CEA81BC5E53}"/>
              </a:ext>
            </a:extLst>
          </p:cNvPr>
          <p:cNvSpPr txBox="1">
            <a:spLocks noChangeArrowheads="1"/>
          </p:cNvSpPr>
          <p:nvPr/>
        </p:nvSpPr>
        <p:spPr bwMode="auto">
          <a:xfrm>
            <a:off x="5795963" y="1557338"/>
            <a:ext cx="2420937"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fr-FR" sz="2000">
                <a:latin typeface="Times New Roman" panose="02020603050405020304" pitchFamily="18" charset="0"/>
              </a:rPr>
              <a:t>(Bettinelli et al, 2006)</a:t>
            </a:r>
          </a:p>
        </p:txBody>
      </p:sp>
      <p:sp>
        <p:nvSpPr>
          <p:cNvPr id="4" name="ZoneTexte 3">
            <a:extLst>
              <a:ext uri="{FF2B5EF4-FFF2-40B4-BE49-F238E27FC236}">
                <a16:creationId xmlns:a16="http://schemas.microsoft.com/office/drawing/2014/main" id="{02B024E8-58A0-4EDD-BB12-CE248C4B4C2F}"/>
              </a:ext>
            </a:extLst>
          </p:cNvPr>
          <p:cNvSpPr txBox="1"/>
          <p:nvPr/>
        </p:nvSpPr>
        <p:spPr>
          <a:xfrm>
            <a:off x="1061884" y="976868"/>
            <a:ext cx="3939861" cy="584775"/>
          </a:xfrm>
          <a:prstGeom prst="rect">
            <a:avLst/>
          </a:prstGeom>
          <a:noFill/>
        </p:spPr>
        <p:txBody>
          <a:bodyPr wrap="none" rtlCol="0">
            <a:spAutoFit/>
          </a:bodyPr>
          <a:lstStyle/>
          <a:p>
            <a:r>
              <a:rPr lang="fr-FR" sz="3200" dirty="0"/>
              <a:t>Exemple de l’Himalaya</a:t>
            </a:r>
          </a:p>
        </p:txBody>
      </p:sp>
    </p:spTree>
    <p:extLst>
      <p:ext uri="{BB962C8B-B14F-4D97-AF65-F5344CB8AC3E}">
        <p14:creationId xmlns:p14="http://schemas.microsoft.com/office/powerpoint/2010/main" val="25056396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sp>
        <p:nvSpPr>
          <p:cNvPr id="4" name="ZoneTexte 3">
            <a:extLst>
              <a:ext uri="{FF2B5EF4-FFF2-40B4-BE49-F238E27FC236}">
                <a16:creationId xmlns:a16="http://schemas.microsoft.com/office/drawing/2014/main" id="{02B024E8-58A0-4EDD-BB12-CE248C4B4C2F}"/>
              </a:ext>
            </a:extLst>
          </p:cNvPr>
          <p:cNvSpPr txBox="1"/>
          <p:nvPr/>
        </p:nvSpPr>
        <p:spPr>
          <a:xfrm>
            <a:off x="1061884" y="1124505"/>
            <a:ext cx="2296398" cy="369332"/>
          </a:xfrm>
          <a:prstGeom prst="rect">
            <a:avLst/>
          </a:prstGeom>
          <a:noFill/>
        </p:spPr>
        <p:txBody>
          <a:bodyPr wrap="none" rtlCol="0">
            <a:spAutoFit/>
          </a:bodyPr>
          <a:lstStyle/>
          <a:p>
            <a:r>
              <a:rPr lang="fr-FR" dirty="0"/>
              <a:t>Exemple de l’Himalaya</a:t>
            </a:r>
          </a:p>
        </p:txBody>
      </p:sp>
      <p:pic>
        <p:nvPicPr>
          <p:cNvPr id="13" name="Picture 3" descr="Fig2">
            <a:extLst>
              <a:ext uri="{FF2B5EF4-FFF2-40B4-BE49-F238E27FC236}">
                <a16:creationId xmlns:a16="http://schemas.microsoft.com/office/drawing/2014/main" id="{02E81B65-C122-4C56-9832-9755B0345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4496"/>
          <a:stretch>
            <a:fillRect/>
          </a:stretch>
        </p:blipFill>
        <p:spPr bwMode="auto">
          <a:xfrm>
            <a:off x="604684" y="1768743"/>
            <a:ext cx="8104033" cy="373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4">
            <a:extLst>
              <a:ext uri="{FF2B5EF4-FFF2-40B4-BE49-F238E27FC236}">
                <a16:creationId xmlns:a16="http://schemas.microsoft.com/office/drawing/2014/main" id="{AC0B8179-8C42-4158-8378-66F0C96D2F2A}"/>
              </a:ext>
            </a:extLst>
          </p:cNvPr>
          <p:cNvSpPr txBox="1">
            <a:spLocks noChangeArrowheads="1"/>
          </p:cNvSpPr>
          <p:nvPr/>
        </p:nvSpPr>
        <p:spPr bwMode="auto">
          <a:xfrm>
            <a:off x="1622323" y="4338086"/>
            <a:ext cx="2324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fr-FR" sz="2000" b="1" dirty="0">
                <a:latin typeface="Times New Roman" panose="02020603050405020304" pitchFamily="18" charset="0"/>
              </a:rPr>
              <a:t>Bettinelli et al, 2006</a:t>
            </a:r>
          </a:p>
        </p:txBody>
      </p:sp>
      <p:pic>
        <p:nvPicPr>
          <p:cNvPr id="15" name="Picture 2">
            <a:extLst>
              <a:ext uri="{FF2B5EF4-FFF2-40B4-BE49-F238E27FC236}">
                <a16:creationId xmlns:a16="http://schemas.microsoft.com/office/drawing/2014/main" id="{503B397C-571F-4E1C-97C2-6EA2C98D5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2504" y="5508522"/>
            <a:ext cx="1451496" cy="1290484"/>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74092301-B9A8-436C-B38F-21E06E0DD566}"/>
              </a:ext>
            </a:extLst>
          </p:cNvPr>
          <p:cNvSpPr txBox="1"/>
          <p:nvPr/>
        </p:nvSpPr>
        <p:spPr>
          <a:xfrm>
            <a:off x="92953" y="5767762"/>
            <a:ext cx="7582910" cy="830997"/>
          </a:xfrm>
          <a:prstGeom prst="rect">
            <a:avLst/>
          </a:prstGeom>
          <a:solidFill>
            <a:schemeClr val="bg1"/>
          </a:solidFill>
        </p:spPr>
        <p:txBody>
          <a:bodyPr wrap="none" rtlCol="0">
            <a:spAutoFit/>
          </a:bodyPr>
          <a:lstStyle/>
          <a:p>
            <a:r>
              <a:rPr lang="fr-FR" sz="2400" dirty="0"/>
              <a:t>Certaines failles sont bloquées et ne donnent que quelques</a:t>
            </a:r>
          </a:p>
          <a:p>
            <a:r>
              <a:rPr lang="fr-FR" sz="2400" dirty="0"/>
              <a:t>gros séismes, d’autres glissent </a:t>
            </a:r>
            <a:r>
              <a:rPr lang="fr-FR" sz="2400" dirty="0" err="1"/>
              <a:t>asismiquement</a:t>
            </a:r>
            <a:r>
              <a:rPr lang="fr-FR" sz="2400" dirty="0"/>
              <a:t>.</a:t>
            </a:r>
          </a:p>
        </p:txBody>
      </p:sp>
      <p:sp>
        <p:nvSpPr>
          <p:cNvPr id="2" name="Ellipse 1">
            <a:extLst>
              <a:ext uri="{FF2B5EF4-FFF2-40B4-BE49-F238E27FC236}">
                <a16:creationId xmlns:a16="http://schemas.microsoft.com/office/drawing/2014/main" id="{61367702-4776-4A2C-8269-5886F59FB485}"/>
              </a:ext>
            </a:extLst>
          </p:cNvPr>
          <p:cNvSpPr/>
          <p:nvPr/>
        </p:nvSpPr>
        <p:spPr>
          <a:xfrm>
            <a:off x="2210083" y="2072148"/>
            <a:ext cx="2443033" cy="8849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A890FE42-17C3-4068-911A-E132E246D34A}"/>
              </a:ext>
            </a:extLst>
          </p:cNvPr>
          <p:cNvSpPr/>
          <p:nvPr/>
        </p:nvSpPr>
        <p:spPr>
          <a:xfrm rot="696470">
            <a:off x="5718884" y="2757038"/>
            <a:ext cx="2939703" cy="88672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89C7852F-0232-489C-93A9-B534A5EC0143}"/>
              </a:ext>
            </a:extLst>
          </p:cNvPr>
          <p:cNvSpPr txBox="1"/>
          <p:nvPr/>
        </p:nvSpPr>
        <p:spPr>
          <a:xfrm>
            <a:off x="1350395" y="2776194"/>
            <a:ext cx="2782300" cy="646331"/>
          </a:xfrm>
          <a:prstGeom prst="rect">
            <a:avLst/>
          </a:prstGeom>
          <a:noFill/>
        </p:spPr>
        <p:txBody>
          <a:bodyPr wrap="none" rtlCol="0">
            <a:spAutoFit/>
          </a:bodyPr>
          <a:lstStyle/>
          <a:p>
            <a:r>
              <a:rPr lang="fr-FR" dirty="0">
                <a:solidFill>
                  <a:srgbClr val="FF0000"/>
                </a:solidFill>
              </a:rPr>
              <a:t>Zone bloquée</a:t>
            </a:r>
          </a:p>
          <a:p>
            <a:r>
              <a:rPr lang="fr-FR" dirty="0">
                <a:solidFill>
                  <a:srgbClr val="FF0000"/>
                </a:solidFill>
              </a:rPr>
              <a:t>Gros séismes peu fréquents</a:t>
            </a:r>
          </a:p>
        </p:txBody>
      </p:sp>
      <p:sp>
        <p:nvSpPr>
          <p:cNvPr id="18" name="ZoneTexte 17">
            <a:extLst>
              <a:ext uri="{FF2B5EF4-FFF2-40B4-BE49-F238E27FC236}">
                <a16:creationId xmlns:a16="http://schemas.microsoft.com/office/drawing/2014/main" id="{252ED834-C50A-4456-B78D-9E94F04A92C1}"/>
              </a:ext>
            </a:extLst>
          </p:cNvPr>
          <p:cNvSpPr txBox="1"/>
          <p:nvPr/>
        </p:nvSpPr>
        <p:spPr>
          <a:xfrm>
            <a:off x="6965485" y="1124505"/>
            <a:ext cx="2044406" cy="923330"/>
          </a:xfrm>
          <a:prstGeom prst="rect">
            <a:avLst/>
          </a:prstGeom>
          <a:noFill/>
        </p:spPr>
        <p:txBody>
          <a:bodyPr wrap="none" rtlCol="0">
            <a:spAutoFit/>
          </a:bodyPr>
          <a:lstStyle/>
          <a:p>
            <a:r>
              <a:rPr lang="fr-FR" dirty="0">
                <a:solidFill>
                  <a:srgbClr val="FF0000"/>
                </a:solidFill>
              </a:rPr>
              <a:t>Zone asismique</a:t>
            </a:r>
          </a:p>
          <a:p>
            <a:r>
              <a:rPr lang="fr-FR" dirty="0">
                <a:solidFill>
                  <a:srgbClr val="FF0000"/>
                </a:solidFill>
              </a:rPr>
              <a:t>Glissement continu </a:t>
            </a:r>
          </a:p>
          <a:p>
            <a:r>
              <a:rPr lang="fr-FR" dirty="0">
                <a:solidFill>
                  <a:srgbClr val="FF0000"/>
                </a:solidFill>
              </a:rPr>
              <a:t>sans séisme</a:t>
            </a:r>
          </a:p>
        </p:txBody>
      </p:sp>
      <p:cxnSp>
        <p:nvCxnSpPr>
          <p:cNvPr id="8" name="Connecteur droit avec flèche 7">
            <a:extLst>
              <a:ext uri="{FF2B5EF4-FFF2-40B4-BE49-F238E27FC236}">
                <a16:creationId xmlns:a16="http://schemas.microsoft.com/office/drawing/2014/main" id="{2D831A65-B6E3-4DD7-9773-2640D718B35C}"/>
              </a:ext>
            </a:extLst>
          </p:cNvPr>
          <p:cNvCxnSpPr/>
          <p:nvPr/>
        </p:nvCxnSpPr>
        <p:spPr>
          <a:xfrm flipH="1">
            <a:off x="7506929" y="2072148"/>
            <a:ext cx="501445" cy="70404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878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avec flèche 13">
            <a:extLst>
              <a:ext uri="{FF2B5EF4-FFF2-40B4-BE49-F238E27FC236}">
                <a16:creationId xmlns:a16="http://schemas.microsoft.com/office/drawing/2014/main" id="{6871EB2B-92CE-4AC1-954A-0B10818225FE}"/>
              </a:ext>
            </a:extLst>
          </p:cNvPr>
          <p:cNvCxnSpPr>
            <a:cxnSpLocks/>
          </p:cNvCxnSpPr>
          <p:nvPr/>
        </p:nvCxnSpPr>
        <p:spPr>
          <a:xfrm>
            <a:off x="4572000" y="2994218"/>
            <a:ext cx="0" cy="680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FACE89B3-EC96-48B7-8D0B-256420689100}"/>
              </a:ext>
            </a:extLst>
          </p:cNvPr>
          <p:cNvSpPr txBox="1"/>
          <p:nvPr/>
        </p:nvSpPr>
        <p:spPr>
          <a:xfrm>
            <a:off x="3351403" y="3666598"/>
            <a:ext cx="2441193" cy="3016210"/>
          </a:xfrm>
          <a:prstGeom prst="rect">
            <a:avLst/>
          </a:prstGeom>
          <a:noFill/>
        </p:spPr>
        <p:txBody>
          <a:bodyPr wrap="square" rtlCol="0">
            <a:spAutoFit/>
          </a:bodyPr>
          <a:lstStyle/>
          <a:p>
            <a:pPr algn="ctr"/>
            <a:r>
              <a:rPr lang="fr-FR" sz="3200" b="1" dirty="0"/>
              <a:t>Diaclase (joint)</a:t>
            </a:r>
          </a:p>
          <a:p>
            <a:pPr algn="ctr"/>
            <a:endParaRPr lang="fr-FR" b="1" dirty="0"/>
          </a:p>
          <a:p>
            <a:pPr algn="ctr"/>
            <a:r>
              <a:rPr lang="fr-FR" dirty="0"/>
              <a:t>Fractures </a:t>
            </a:r>
            <a:r>
              <a:rPr lang="fr-FR" dirty="0">
                <a:solidFill>
                  <a:srgbClr val="00B0F0"/>
                </a:solidFill>
              </a:rPr>
              <a:t>organisées</a:t>
            </a:r>
            <a:r>
              <a:rPr lang="fr-FR" dirty="0"/>
              <a:t> en ensembles</a:t>
            </a:r>
          </a:p>
          <a:p>
            <a:pPr algn="ctr"/>
            <a:r>
              <a:rPr lang="fr-FR" dirty="0"/>
              <a:t>parallèles sans trace de, ou avec très peu de</a:t>
            </a:r>
          </a:p>
          <a:p>
            <a:pPr algn="ctr"/>
            <a:r>
              <a:rPr lang="fr-FR" dirty="0"/>
              <a:t>mouvement</a:t>
            </a:r>
          </a:p>
          <a:p>
            <a:pPr algn="ctr"/>
            <a:r>
              <a:rPr lang="fr-FR" dirty="0"/>
              <a:t>(Mode II ou II) </a:t>
            </a:r>
          </a:p>
        </p:txBody>
      </p:sp>
      <p:cxnSp>
        <p:nvCxnSpPr>
          <p:cNvPr id="17" name="Connecteur droit avec flèche 16">
            <a:extLst>
              <a:ext uri="{FF2B5EF4-FFF2-40B4-BE49-F238E27FC236}">
                <a16:creationId xmlns:a16="http://schemas.microsoft.com/office/drawing/2014/main" id="{9AE58A69-5059-445B-9BD7-3A3AD33A4229}"/>
              </a:ext>
            </a:extLst>
          </p:cNvPr>
          <p:cNvCxnSpPr>
            <a:cxnSpLocks/>
          </p:cNvCxnSpPr>
          <p:nvPr/>
        </p:nvCxnSpPr>
        <p:spPr>
          <a:xfrm flipH="1">
            <a:off x="2759978" y="2995321"/>
            <a:ext cx="654341" cy="61194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B37BEB8-DB84-424F-B287-67C1CE0B5F26}"/>
              </a:ext>
            </a:extLst>
          </p:cNvPr>
          <p:cNvSpPr txBox="1"/>
          <p:nvPr/>
        </p:nvSpPr>
        <p:spPr>
          <a:xfrm>
            <a:off x="713668" y="3419872"/>
            <a:ext cx="2155367" cy="2800767"/>
          </a:xfrm>
          <a:prstGeom prst="rect">
            <a:avLst/>
          </a:prstGeom>
          <a:noFill/>
        </p:spPr>
        <p:txBody>
          <a:bodyPr wrap="square" rtlCol="0">
            <a:spAutoFit/>
          </a:bodyPr>
          <a:lstStyle/>
          <a:p>
            <a:pPr algn="ctr"/>
            <a:r>
              <a:rPr lang="fr-FR" sz="3200" b="1" dirty="0"/>
              <a:t>Failles</a:t>
            </a:r>
          </a:p>
          <a:p>
            <a:pPr algn="ctr"/>
            <a:endParaRPr lang="fr-FR" b="1" dirty="0">
              <a:solidFill>
                <a:srgbClr val="00B0F0"/>
              </a:solidFill>
            </a:endParaRPr>
          </a:p>
          <a:p>
            <a:pPr algn="ctr"/>
            <a:r>
              <a:rPr lang="fr-FR" b="1" dirty="0">
                <a:solidFill>
                  <a:srgbClr val="00B0F0"/>
                </a:solidFill>
              </a:rPr>
              <a:t>Une faille </a:t>
            </a:r>
            <a:r>
              <a:rPr lang="fr-FR" dirty="0"/>
              <a:t>est une fracture </a:t>
            </a:r>
            <a:r>
              <a:rPr lang="fr-FR" b="1" dirty="0" err="1">
                <a:solidFill>
                  <a:srgbClr val="00B0F0"/>
                </a:solidFill>
              </a:rPr>
              <a:t>cisaillante</a:t>
            </a:r>
            <a:r>
              <a:rPr lang="fr-FR" b="1" dirty="0"/>
              <a:t> </a:t>
            </a:r>
            <a:r>
              <a:rPr lang="fr-FR" dirty="0"/>
              <a:t>impliquant </a:t>
            </a:r>
            <a:r>
              <a:rPr lang="fr-FR" b="1" dirty="0">
                <a:solidFill>
                  <a:srgbClr val="00B0F0"/>
                </a:solidFill>
              </a:rPr>
              <a:t>un glissement </a:t>
            </a:r>
            <a:r>
              <a:rPr lang="fr-FR" dirty="0"/>
              <a:t>relatif de deux blocs &gt;</a:t>
            </a:r>
          </a:p>
          <a:p>
            <a:pPr algn="ctr"/>
            <a:r>
              <a:rPr lang="fr-FR" dirty="0"/>
              <a:t>0.5 </a:t>
            </a:r>
            <a:r>
              <a:rPr lang="fr-FR" dirty="0" err="1"/>
              <a:t>mm.</a:t>
            </a:r>
            <a:endParaRPr lang="fr-FR" dirty="0"/>
          </a:p>
          <a:p>
            <a:pPr algn="ctr"/>
            <a:r>
              <a:rPr lang="fr-FR" dirty="0"/>
              <a:t>(Mode II ou III)</a:t>
            </a:r>
          </a:p>
        </p:txBody>
      </p:sp>
      <p:sp>
        <p:nvSpPr>
          <p:cNvPr id="19" name="ZoneTexte 18">
            <a:extLst>
              <a:ext uri="{FF2B5EF4-FFF2-40B4-BE49-F238E27FC236}">
                <a16:creationId xmlns:a16="http://schemas.microsoft.com/office/drawing/2014/main" id="{9F399F82-A647-41F4-9C46-4544CC433437}"/>
              </a:ext>
            </a:extLst>
          </p:cNvPr>
          <p:cNvSpPr txBox="1"/>
          <p:nvPr/>
        </p:nvSpPr>
        <p:spPr>
          <a:xfrm>
            <a:off x="1034626" y="6498142"/>
            <a:ext cx="1379224" cy="369332"/>
          </a:xfrm>
          <a:prstGeom prst="rect">
            <a:avLst/>
          </a:prstGeom>
          <a:noFill/>
        </p:spPr>
        <p:txBody>
          <a:bodyPr wrap="none" rtlCol="0">
            <a:spAutoFit/>
          </a:bodyPr>
          <a:lstStyle/>
          <a:p>
            <a:r>
              <a:rPr lang="fr-FR" dirty="0"/>
              <a:t>(voir Cours I)</a:t>
            </a:r>
          </a:p>
        </p:txBody>
      </p:sp>
      <p:sp>
        <p:nvSpPr>
          <p:cNvPr id="21" name="Rectangle 20">
            <a:extLst>
              <a:ext uri="{FF2B5EF4-FFF2-40B4-BE49-F238E27FC236}">
                <a16:creationId xmlns:a16="http://schemas.microsoft.com/office/drawing/2014/main" id="{7A889452-2685-44DA-A1D9-789C340A7155}"/>
              </a:ext>
            </a:extLst>
          </p:cNvPr>
          <p:cNvSpPr/>
          <p:nvPr/>
        </p:nvSpPr>
        <p:spPr>
          <a:xfrm rot="341874">
            <a:off x="398274" y="2838041"/>
            <a:ext cx="2952759" cy="4071735"/>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EB84E34D-E94C-4449-894A-EC01F181509B}"/>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2" name="ZoneTexte 1">
            <a:extLst>
              <a:ext uri="{FF2B5EF4-FFF2-40B4-BE49-F238E27FC236}">
                <a16:creationId xmlns:a16="http://schemas.microsoft.com/office/drawing/2014/main" id="{F8C971C4-209B-09BA-5B46-F798A67EAC1F}"/>
              </a:ext>
            </a:extLst>
          </p:cNvPr>
          <p:cNvSpPr txBox="1"/>
          <p:nvPr/>
        </p:nvSpPr>
        <p:spPr>
          <a:xfrm>
            <a:off x="330011" y="330537"/>
            <a:ext cx="5929828" cy="646331"/>
          </a:xfrm>
          <a:prstGeom prst="rect">
            <a:avLst/>
          </a:prstGeom>
          <a:noFill/>
        </p:spPr>
        <p:txBody>
          <a:bodyPr wrap="none" rtlCol="0">
            <a:spAutoFit/>
          </a:bodyPr>
          <a:lstStyle/>
          <a:p>
            <a:r>
              <a:rPr lang="fr-FR" sz="3600" b="1" dirty="0" err="1">
                <a:latin typeface="Arial" panose="020B0604020202020204" pitchFamily="34" charset="0"/>
                <a:cs typeface="Arial" panose="020B0604020202020204" pitchFamily="34" charset="0"/>
              </a:rPr>
              <a:t>IVa</a:t>
            </a:r>
            <a:r>
              <a:rPr lang="fr-FR" sz="3600" b="1" dirty="0">
                <a:latin typeface="Arial" panose="020B0604020202020204" pitchFamily="34" charset="0"/>
                <a:cs typeface="Arial" panose="020B0604020202020204" pitchFamily="34" charset="0"/>
              </a:rPr>
              <a:t> – La notion de fracture</a:t>
            </a:r>
          </a:p>
        </p:txBody>
      </p:sp>
    </p:spTree>
    <p:extLst>
      <p:ext uri="{BB962C8B-B14F-4D97-AF65-F5344CB8AC3E}">
        <p14:creationId xmlns:p14="http://schemas.microsoft.com/office/powerpoint/2010/main" val="7570014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pic>
        <p:nvPicPr>
          <p:cNvPr id="2" name="Image 1">
            <a:extLst>
              <a:ext uri="{FF2B5EF4-FFF2-40B4-BE49-F238E27FC236}">
                <a16:creationId xmlns:a16="http://schemas.microsoft.com/office/drawing/2014/main" id="{D9B13539-9D69-4DCD-AF9A-5A579F638611}"/>
              </a:ext>
            </a:extLst>
          </p:cNvPr>
          <p:cNvPicPr>
            <a:picLocks noChangeAspect="1"/>
          </p:cNvPicPr>
          <p:nvPr/>
        </p:nvPicPr>
        <p:blipFill rotWithShape="1">
          <a:blip r:embed="rId2"/>
          <a:srcRect t="6630"/>
          <a:stretch/>
        </p:blipFill>
        <p:spPr>
          <a:xfrm>
            <a:off x="199102" y="1157748"/>
            <a:ext cx="8428704" cy="5317231"/>
          </a:xfrm>
          <a:prstGeom prst="rect">
            <a:avLst/>
          </a:prstGeom>
        </p:spPr>
      </p:pic>
      <p:sp>
        <p:nvSpPr>
          <p:cNvPr id="6" name="ZoneTexte 5">
            <a:extLst>
              <a:ext uri="{FF2B5EF4-FFF2-40B4-BE49-F238E27FC236}">
                <a16:creationId xmlns:a16="http://schemas.microsoft.com/office/drawing/2014/main" id="{116BDA0D-C722-43F7-9F48-76D97A4CC34E}"/>
              </a:ext>
            </a:extLst>
          </p:cNvPr>
          <p:cNvSpPr txBox="1"/>
          <p:nvPr/>
        </p:nvSpPr>
        <p:spPr>
          <a:xfrm>
            <a:off x="383458" y="6474979"/>
            <a:ext cx="2269147" cy="369332"/>
          </a:xfrm>
          <a:prstGeom prst="rect">
            <a:avLst/>
          </a:prstGeom>
          <a:noFill/>
        </p:spPr>
        <p:txBody>
          <a:bodyPr wrap="none" rtlCol="0">
            <a:spAutoFit/>
          </a:bodyPr>
          <a:lstStyle/>
          <a:p>
            <a:r>
              <a:rPr lang="fr-FR" dirty="0"/>
              <a:t>Source: USGS/BGR </a:t>
            </a:r>
            <a:r>
              <a:rPr lang="fr-FR" dirty="0" err="1"/>
              <a:t>etc</a:t>
            </a:r>
            <a:endParaRPr lang="fr-FR" dirty="0"/>
          </a:p>
        </p:txBody>
      </p:sp>
      <p:sp>
        <p:nvSpPr>
          <p:cNvPr id="9" name="Ellipse 8">
            <a:extLst>
              <a:ext uri="{FF2B5EF4-FFF2-40B4-BE49-F238E27FC236}">
                <a16:creationId xmlns:a16="http://schemas.microsoft.com/office/drawing/2014/main" id="{997F6F4A-4734-4F1D-AD74-19A757C22D0E}"/>
              </a:ext>
            </a:extLst>
          </p:cNvPr>
          <p:cNvSpPr/>
          <p:nvPr/>
        </p:nvSpPr>
        <p:spPr>
          <a:xfrm>
            <a:off x="4195916" y="6474979"/>
            <a:ext cx="180880" cy="1808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u="sng" dirty="0"/>
          </a:p>
        </p:txBody>
      </p:sp>
      <p:sp>
        <p:nvSpPr>
          <p:cNvPr id="10" name="ZoneTexte 9">
            <a:extLst>
              <a:ext uri="{FF2B5EF4-FFF2-40B4-BE49-F238E27FC236}">
                <a16:creationId xmlns:a16="http://schemas.microsoft.com/office/drawing/2014/main" id="{649D114C-7FF3-4EA0-A422-F68AC673EEA2}"/>
              </a:ext>
            </a:extLst>
          </p:cNvPr>
          <p:cNvSpPr txBox="1"/>
          <p:nvPr/>
        </p:nvSpPr>
        <p:spPr>
          <a:xfrm>
            <a:off x="4572000" y="6388127"/>
            <a:ext cx="2403671" cy="369332"/>
          </a:xfrm>
          <a:prstGeom prst="rect">
            <a:avLst/>
          </a:prstGeom>
          <a:noFill/>
        </p:spPr>
        <p:txBody>
          <a:bodyPr wrap="none" rtlCol="0">
            <a:spAutoFit/>
          </a:bodyPr>
          <a:lstStyle/>
          <a:p>
            <a:r>
              <a:rPr lang="fr-FR" dirty="0"/>
              <a:t>Points rouges = séismes</a:t>
            </a:r>
          </a:p>
        </p:txBody>
      </p:sp>
      <p:sp>
        <p:nvSpPr>
          <p:cNvPr id="8" name="Rectangle 7">
            <a:extLst>
              <a:ext uri="{FF2B5EF4-FFF2-40B4-BE49-F238E27FC236}">
                <a16:creationId xmlns:a16="http://schemas.microsoft.com/office/drawing/2014/main" id="{2AC0EE2E-671A-43E2-9FD5-71AB9E8A774D}"/>
              </a:ext>
            </a:extLst>
          </p:cNvPr>
          <p:cNvSpPr/>
          <p:nvPr/>
        </p:nvSpPr>
        <p:spPr>
          <a:xfrm>
            <a:off x="1799303" y="4601497"/>
            <a:ext cx="339214" cy="50144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407562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pic>
        <p:nvPicPr>
          <p:cNvPr id="5" name="Image 4">
            <a:extLst>
              <a:ext uri="{FF2B5EF4-FFF2-40B4-BE49-F238E27FC236}">
                <a16:creationId xmlns:a16="http://schemas.microsoft.com/office/drawing/2014/main" id="{5F50FEAE-4F48-421C-B0D8-337E70C29037}"/>
              </a:ext>
            </a:extLst>
          </p:cNvPr>
          <p:cNvPicPr>
            <a:picLocks noChangeAspect="1"/>
          </p:cNvPicPr>
          <p:nvPr/>
        </p:nvPicPr>
        <p:blipFill>
          <a:blip r:embed="rId2"/>
          <a:stretch>
            <a:fillRect/>
          </a:stretch>
        </p:blipFill>
        <p:spPr>
          <a:xfrm>
            <a:off x="3102581" y="1066780"/>
            <a:ext cx="5750260" cy="5584741"/>
          </a:xfrm>
          <a:prstGeom prst="rect">
            <a:avLst/>
          </a:prstGeom>
        </p:spPr>
      </p:pic>
      <p:sp>
        <p:nvSpPr>
          <p:cNvPr id="12" name="ZoneTexte 11">
            <a:extLst>
              <a:ext uri="{FF2B5EF4-FFF2-40B4-BE49-F238E27FC236}">
                <a16:creationId xmlns:a16="http://schemas.microsoft.com/office/drawing/2014/main" id="{B37FD67B-4D4E-4614-8B95-D4DD9959A294}"/>
              </a:ext>
            </a:extLst>
          </p:cNvPr>
          <p:cNvSpPr txBox="1"/>
          <p:nvPr/>
        </p:nvSpPr>
        <p:spPr>
          <a:xfrm>
            <a:off x="160445" y="5937217"/>
            <a:ext cx="3043654" cy="646331"/>
          </a:xfrm>
          <a:prstGeom prst="rect">
            <a:avLst/>
          </a:prstGeom>
          <a:noFill/>
        </p:spPr>
        <p:txBody>
          <a:bodyPr wrap="none" rtlCol="0">
            <a:spAutoFit/>
          </a:bodyPr>
          <a:lstStyle/>
          <a:p>
            <a:r>
              <a:rPr lang="fr-FR" dirty="0"/>
              <a:t>Source: </a:t>
            </a:r>
          </a:p>
          <a:p>
            <a:r>
              <a:rPr lang="fr-FR" dirty="0" err="1"/>
              <a:t>Tectoglobe</a:t>
            </a:r>
            <a:r>
              <a:rPr lang="fr-FR" dirty="0"/>
              <a:t> 3D (logiciel gratuit)</a:t>
            </a:r>
          </a:p>
        </p:txBody>
      </p:sp>
    </p:spTree>
    <p:extLst>
      <p:ext uri="{BB962C8B-B14F-4D97-AF65-F5344CB8AC3E}">
        <p14:creationId xmlns:p14="http://schemas.microsoft.com/office/powerpoint/2010/main" val="24935675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58CF614-FB6D-431C-A74F-6A097E924BDA}"/>
              </a:ext>
            </a:extLst>
          </p:cNvPr>
          <p:cNvPicPr>
            <a:picLocks noChangeAspect="1"/>
          </p:cNvPicPr>
          <p:nvPr/>
        </p:nvPicPr>
        <p:blipFill>
          <a:blip r:embed="rId2"/>
          <a:stretch>
            <a:fillRect/>
          </a:stretch>
        </p:blipFill>
        <p:spPr>
          <a:xfrm>
            <a:off x="330012" y="1127838"/>
            <a:ext cx="8297794" cy="5756594"/>
          </a:xfrm>
          <a:prstGeom prst="rect">
            <a:avLst/>
          </a:prstGeom>
        </p:spPr>
      </p:pic>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sp>
        <p:nvSpPr>
          <p:cNvPr id="11" name="ZoneTexte 10">
            <a:extLst>
              <a:ext uri="{FF2B5EF4-FFF2-40B4-BE49-F238E27FC236}">
                <a16:creationId xmlns:a16="http://schemas.microsoft.com/office/drawing/2014/main" id="{1AB6F298-C943-4227-A0CA-38D61D9A166F}"/>
              </a:ext>
            </a:extLst>
          </p:cNvPr>
          <p:cNvSpPr txBox="1"/>
          <p:nvPr/>
        </p:nvSpPr>
        <p:spPr>
          <a:xfrm>
            <a:off x="1061884" y="1124505"/>
            <a:ext cx="1994777" cy="369332"/>
          </a:xfrm>
          <a:prstGeom prst="rect">
            <a:avLst/>
          </a:prstGeom>
          <a:noFill/>
        </p:spPr>
        <p:txBody>
          <a:bodyPr wrap="none" rtlCol="0">
            <a:spAutoFit/>
          </a:bodyPr>
          <a:lstStyle/>
          <a:p>
            <a:r>
              <a:rPr lang="fr-FR" dirty="0"/>
              <a:t>Exemple des Andes</a:t>
            </a:r>
          </a:p>
        </p:txBody>
      </p:sp>
      <p:sp>
        <p:nvSpPr>
          <p:cNvPr id="4" name="ZoneTexte 3">
            <a:extLst>
              <a:ext uri="{FF2B5EF4-FFF2-40B4-BE49-F238E27FC236}">
                <a16:creationId xmlns:a16="http://schemas.microsoft.com/office/drawing/2014/main" id="{B49A5302-1BBE-4AAC-B85B-3BEE1642886C}"/>
              </a:ext>
            </a:extLst>
          </p:cNvPr>
          <p:cNvSpPr txBox="1"/>
          <p:nvPr/>
        </p:nvSpPr>
        <p:spPr>
          <a:xfrm>
            <a:off x="3382968" y="6409165"/>
            <a:ext cx="3798476" cy="369332"/>
          </a:xfrm>
          <a:prstGeom prst="rect">
            <a:avLst/>
          </a:prstGeom>
          <a:noFill/>
        </p:spPr>
        <p:txBody>
          <a:bodyPr wrap="none" rtlCol="0">
            <a:spAutoFit/>
          </a:bodyPr>
          <a:lstStyle/>
          <a:p>
            <a:r>
              <a:rPr lang="fr-FR" dirty="0"/>
              <a:t>Source: </a:t>
            </a:r>
            <a:r>
              <a:rPr lang="fr-FR" dirty="0" err="1"/>
              <a:t>Tectoglobe</a:t>
            </a:r>
            <a:r>
              <a:rPr lang="fr-FR" dirty="0"/>
              <a:t> 3D (logiciel gratuit)</a:t>
            </a:r>
          </a:p>
        </p:txBody>
      </p:sp>
      <p:sp>
        <p:nvSpPr>
          <p:cNvPr id="8" name="ZoneTexte 7">
            <a:extLst>
              <a:ext uri="{FF2B5EF4-FFF2-40B4-BE49-F238E27FC236}">
                <a16:creationId xmlns:a16="http://schemas.microsoft.com/office/drawing/2014/main" id="{0D75AEF8-8064-4996-A828-B7CDED3A6398}"/>
              </a:ext>
            </a:extLst>
          </p:cNvPr>
          <p:cNvSpPr txBox="1"/>
          <p:nvPr/>
        </p:nvSpPr>
        <p:spPr>
          <a:xfrm>
            <a:off x="6236780" y="478174"/>
            <a:ext cx="3043654" cy="646331"/>
          </a:xfrm>
          <a:prstGeom prst="rect">
            <a:avLst/>
          </a:prstGeom>
          <a:noFill/>
        </p:spPr>
        <p:txBody>
          <a:bodyPr wrap="none" rtlCol="0">
            <a:spAutoFit/>
          </a:bodyPr>
          <a:lstStyle/>
          <a:p>
            <a:r>
              <a:rPr lang="fr-FR" dirty="0"/>
              <a:t>Source: </a:t>
            </a:r>
          </a:p>
          <a:p>
            <a:r>
              <a:rPr lang="fr-FR" dirty="0" err="1"/>
              <a:t>Tectoglobe</a:t>
            </a:r>
            <a:r>
              <a:rPr lang="fr-FR" dirty="0"/>
              <a:t> 3D (logiciel gratuit)</a:t>
            </a:r>
          </a:p>
        </p:txBody>
      </p:sp>
    </p:spTree>
    <p:extLst>
      <p:ext uri="{BB962C8B-B14F-4D97-AF65-F5344CB8AC3E}">
        <p14:creationId xmlns:p14="http://schemas.microsoft.com/office/powerpoint/2010/main" val="12395364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564770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II-Localisation des failles</a:t>
            </a:r>
          </a:p>
        </p:txBody>
      </p:sp>
      <p:pic>
        <p:nvPicPr>
          <p:cNvPr id="5122" name="Picture 2" descr="La structure interne de la Terre">
            <a:extLst>
              <a:ext uri="{FF2B5EF4-FFF2-40B4-BE49-F238E27FC236}">
                <a16:creationId xmlns:a16="http://schemas.microsoft.com/office/drawing/2014/main" id="{93C71789-9278-4BA6-9653-10CEA3EF0F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7" y="1170671"/>
            <a:ext cx="4038600" cy="42386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0AFA0F52-191F-4F2E-95BF-38C8CD8FC91E}"/>
              </a:ext>
            </a:extLst>
          </p:cNvPr>
          <p:cNvSpPr txBox="1"/>
          <p:nvPr/>
        </p:nvSpPr>
        <p:spPr>
          <a:xfrm>
            <a:off x="553937" y="5622130"/>
            <a:ext cx="3478516" cy="369332"/>
          </a:xfrm>
          <a:prstGeom prst="rect">
            <a:avLst/>
          </a:prstGeom>
          <a:noFill/>
        </p:spPr>
        <p:txBody>
          <a:bodyPr wrap="none" rtlCol="0">
            <a:spAutoFit/>
          </a:bodyPr>
          <a:lstStyle/>
          <a:p>
            <a:r>
              <a:rPr lang="fr-FR" dirty="0"/>
              <a:t>Source: http://www2.ggl.ulaval.ca/</a:t>
            </a:r>
          </a:p>
        </p:txBody>
      </p:sp>
      <p:sp>
        <p:nvSpPr>
          <p:cNvPr id="4" name="ZoneTexte 3">
            <a:extLst>
              <a:ext uri="{FF2B5EF4-FFF2-40B4-BE49-F238E27FC236}">
                <a16:creationId xmlns:a16="http://schemas.microsoft.com/office/drawing/2014/main" id="{BFCAA299-A7F5-48C6-97B1-CAB862F58F6E}"/>
              </a:ext>
            </a:extLst>
          </p:cNvPr>
          <p:cNvSpPr txBox="1"/>
          <p:nvPr/>
        </p:nvSpPr>
        <p:spPr>
          <a:xfrm>
            <a:off x="4517186" y="1145835"/>
            <a:ext cx="3825919" cy="646331"/>
          </a:xfrm>
          <a:prstGeom prst="rect">
            <a:avLst/>
          </a:prstGeom>
          <a:noFill/>
        </p:spPr>
        <p:txBody>
          <a:bodyPr wrap="none" rtlCol="0">
            <a:spAutoFit/>
          </a:bodyPr>
          <a:lstStyle/>
          <a:p>
            <a:r>
              <a:rPr lang="fr-FR" b="1" dirty="0"/>
              <a:t>Répartitions moyennes en profondeur</a:t>
            </a:r>
          </a:p>
          <a:p>
            <a:r>
              <a:rPr lang="fr-FR" b="1" dirty="0"/>
              <a:t>des zones </a:t>
            </a:r>
            <a:r>
              <a:rPr lang="fr-FR" b="1" dirty="0">
                <a:solidFill>
                  <a:srgbClr val="00B0F0"/>
                </a:solidFill>
              </a:rPr>
              <a:t>fragiles</a:t>
            </a:r>
            <a:r>
              <a:rPr lang="fr-FR" b="1" dirty="0"/>
              <a:t> vs. </a:t>
            </a:r>
            <a:r>
              <a:rPr lang="fr-FR" b="1" dirty="0">
                <a:solidFill>
                  <a:srgbClr val="FF0000"/>
                </a:solidFill>
              </a:rPr>
              <a:t>ductiles</a:t>
            </a:r>
          </a:p>
        </p:txBody>
      </p:sp>
      <p:sp>
        <p:nvSpPr>
          <p:cNvPr id="11" name="ZoneTexte 10">
            <a:extLst>
              <a:ext uri="{FF2B5EF4-FFF2-40B4-BE49-F238E27FC236}">
                <a16:creationId xmlns:a16="http://schemas.microsoft.com/office/drawing/2014/main" id="{20987C9D-DE95-497F-BDE8-996464CE89A6}"/>
              </a:ext>
            </a:extLst>
          </p:cNvPr>
          <p:cNvSpPr txBox="1"/>
          <p:nvPr/>
        </p:nvSpPr>
        <p:spPr>
          <a:xfrm>
            <a:off x="883724" y="6204297"/>
            <a:ext cx="7597786" cy="646331"/>
          </a:xfrm>
          <a:prstGeom prst="rect">
            <a:avLst/>
          </a:prstGeom>
          <a:noFill/>
        </p:spPr>
        <p:txBody>
          <a:bodyPr wrap="none" rtlCol="0">
            <a:spAutoFit/>
          </a:bodyPr>
          <a:lstStyle/>
          <a:p>
            <a:pPr algn="ctr"/>
            <a:r>
              <a:rPr lang="fr-FR" b="1" dirty="0">
                <a:solidFill>
                  <a:srgbClr val="00B050"/>
                </a:solidFill>
              </a:rPr>
              <a:t>Voir cours I à III de S. </a:t>
            </a:r>
            <a:r>
              <a:rPr lang="fr-FR" b="1" dirty="0" err="1">
                <a:solidFill>
                  <a:srgbClr val="00B050"/>
                </a:solidFill>
              </a:rPr>
              <a:t>Bourlange</a:t>
            </a:r>
            <a:r>
              <a:rPr lang="fr-FR" b="1" dirty="0">
                <a:solidFill>
                  <a:srgbClr val="00B050"/>
                </a:solidFill>
              </a:rPr>
              <a:t> pour les explications mécaniques et physiques</a:t>
            </a:r>
          </a:p>
          <a:p>
            <a:pPr algn="ctr"/>
            <a:r>
              <a:rPr lang="fr-FR" b="1" dirty="0">
                <a:solidFill>
                  <a:srgbClr val="00B050"/>
                </a:solidFill>
              </a:rPr>
              <a:t>« Mécanique et rhéologie pour l’étude des structures géologiques »</a:t>
            </a:r>
          </a:p>
        </p:txBody>
      </p:sp>
      <p:sp>
        <p:nvSpPr>
          <p:cNvPr id="5" name="ZoneTexte 4">
            <a:extLst>
              <a:ext uri="{FF2B5EF4-FFF2-40B4-BE49-F238E27FC236}">
                <a16:creationId xmlns:a16="http://schemas.microsoft.com/office/drawing/2014/main" id="{ADF4ABA3-1048-4D3E-884A-E0DB39B8CBD3}"/>
              </a:ext>
            </a:extLst>
          </p:cNvPr>
          <p:cNvSpPr txBox="1"/>
          <p:nvPr/>
        </p:nvSpPr>
        <p:spPr>
          <a:xfrm>
            <a:off x="4517186" y="2016333"/>
            <a:ext cx="4626814" cy="2862322"/>
          </a:xfrm>
          <a:prstGeom prst="rect">
            <a:avLst/>
          </a:prstGeom>
          <a:noFill/>
        </p:spPr>
        <p:txBody>
          <a:bodyPr wrap="square" rtlCol="0">
            <a:spAutoFit/>
          </a:bodyPr>
          <a:lstStyle/>
          <a:p>
            <a:r>
              <a:rPr lang="fr-FR" b="1" dirty="0"/>
              <a:t>Croûte supérieure </a:t>
            </a:r>
            <a:r>
              <a:rPr lang="fr-FR" dirty="0"/>
              <a:t>(0 à 12-15 km) </a:t>
            </a:r>
            <a:r>
              <a:rPr lang="fr-FR" i="1" dirty="0"/>
              <a:t>Comportement</a:t>
            </a:r>
            <a:r>
              <a:rPr lang="fr-FR" i="1" dirty="0">
                <a:solidFill>
                  <a:srgbClr val="00B0F0"/>
                </a:solidFill>
              </a:rPr>
              <a:t> fragile</a:t>
            </a:r>
            <a:r>
              <a:rPr lang="fr-FR" dirty="0"/>
              <a:t>.</a:t>
            </a:r>
          </a:p>
          <a:p>
            <a:endParaRPr lang="fr-FR" b="1" dirty="0"/>
          </a:p>
          <a:p>
            <a:r>
              <a:rPr lang="fr-FR" b="1" dirty="0"/>
              <a:t>Croûte inférieure </a:t>
            </a:r>
            <a:r>
              <a:rPr lang="fr-FR" dirty="0"/>
              <a:t>(15 à 30-40 km)</a:t>
            </a:r>
          </a:p>
          <a:p>
            <a:r>
              <a:rPr lang="fr-FR" i="1" dirty="0"/>
              <a:t>Comportement </a:t>
            </a:r>
            <a:r>
              <a:rPr lang="fr-FR" i="1" dirty="0">
                <a:solidFill>
                  <a:srgbClr val="FF0000"/>
                </a:solidFill>
              </a:rPr>
              <a:t>ductile</a:t>
            </a:r>
          </a:p>
          <a:p>
            <a:endParaRPr lang="fr-FR" b="1" dirty="0"/>
          </a:p>
          <a:p>
            <a:r>
              <a:rPr lang="fr-FR" b="1" dirty="0"/>
              <a:t>Lithosphère mantélique</a:t>
            </a:r>
          </a:p>
          <a:p>
            <a:r>
              <a:rPr lang="fr-FR" dirty="0"/>
              <a:t>(20km sous les dorsales à 200-250 km sous les cratons). </a:t>
            </a:r>
            <a:r>
              <a:rPr lang="fr-FR" b="1" dirty="0">
                <a:solidFill>
                  <a:srgbClr val="00B0F0"/>
                </a:solidFill>
              </a:rPr>
              <a:t>Pourrait</a:t>
            </a:r>
            <a:r>
              <a:rPr lang="fr-FR" dirty="0"/>
              <a:t> avoir un </a:t>
            </a:r>
            <a:r>
              <a:rPr lang="fr-FR" i="1" dirty="0"/>
              <a:t>comportement </a:t>
            </a:r>
            <a:r>
              <a:rPr lang="fr-FR" i="1" dirty="0">
                <a:solidFill>
                  <a:srgbClr val="00B0F0"/>
                </a:solidFill>
              </a:rPr>
              <a:t>fragile</a:t>
            </a:r>
            <a:r>
              <a:rPr lang="fr-FR" dirty="0"/>
              <a:t>.</a:t>
            </a:r>
          </a:p>
        </p:txBody>
      </p:sp>
    </p:spTree>
    <p:extLst>
      <p:ext uri="{BB962C8B-B14F-4D97-AF65-F5344CB8AC3E}">
        <p14:creationId xmlns:p14="http://schemas.microsoft.com/office/powerpoint/2010/main" val="14032409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989D795-B713-4F73-A4AD-BE7ABC23669B}"/>
              </a:ext>
            </a:extLst>
          </p:cNvPr>
          <p:cNvSpPr txBox="1"/>
          <p:nvPr/>
        </p:nvSpPr>
        <p:spPr>
          <a:xfrm>
            <a:off x="330011" y="330537"/>
            <a:ext cx="7863050" cy="5878532"/>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a:t>
            </a:r>
            <a:r>
              <a:rPr lang="fr-FR" sz="3600" b="1" dirty="0" err="1">
                <a:latin typeface="Arial" panose="020B0604020202020204" pitchFamily="34" charset="0"/>
                <a:cs typeface="Arial" panose="020B0604020202020204" pitchFamily="34" charset="0"/>
              </a:rPr>
              <a:t>IVc</a:t>
            </a:r>
            <a:r>
              <a:rPr lang="fr-FR" sz="3600" b="1" dirty="0">
                <a:latin typeface="Arial" panose="020B0604020202020204" pitchFamily="34" charset="0"/>
                <a:cs typeface="Arial" panose="020B0604020202020204" pitchFamily="34" charset="0"/>
              </a:rPr>
              <a:t>: failles, les bases</a:t>
            </a:r>
          </a:p>
          <a:p>
            <a:r>
              <a:rPr lang="fr-FR" sz="2000" b="1"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b="1" dirty="0">
                <a:solidFill>
                  <a:schemeClr val="bg1">
                    <a:lumMod val="85000"/>
                  </a:schemeClr>
                </a:solidFill>
                <a:latin typeface="Arial" panose="020B0604020202020204" pitchFamily="34" charset="0"/>
                <a:cs typeface="Arial" panose="020B0604020202020204" pitchFamily="34" charset="0"/>
              </a:rPr>
              <a:t>I- La notion faille: rappel du début de cours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chemeClr val="bg1">
                    <a:lumMod val="85000"/>
                  </a:schemeClr>
                </a:solidFill>
                <a:latin typeface="Arial" panose="020B0604020202020204" pitchFamily="34" charset="0"/>
                <a:cs typeface="Arial" panose="020B0604020202020204" pitchFamily="34" charset="0"/>
              </a:rPr>
              <a:t>	II-Localisation des failles</a:t>
            </a:r>
          </a:p>
          <a:p>
            <a:endParaRPr lang="fr-FR" sz="2000" b="1" dirty="0">
              <a:solidFill>
                <a:schemeClr val="bg1">
                  <a:lumMod val="85000"/>
                </a:schemeClr>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III- Anatomie d’une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roches de faille: les </a:t>
            </a:r>
            <a:r>
              <a:rPr lang="fr-FR" sz="2000" dirty="0" err="1">
                <a:latin typeface="Arial" panose="020B0604020202020204" pitchFamily="34" charset="0"/>
                <a:cs typeface="Arial" panose="020B0604020202020204" pitchFamily="34" charset="0"/>
              </a:rPr>
              <a:t>tectonites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V- La notion de rejet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Les catégories de faille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 Marqueurs de mouvements: stratigraphique et </a:t>
            </a:r>
            <a:r>
              <a:rPr lang="fr-FR" sz="2000" dirty="0" err="1">
                <a:latin typeface="Arial" panose="020B0604020202020204" pitchFamily="34" charset="0"/>
                <a:cs typeface="Arial" panose="020B0604020202020204" pitchFamily="34" charset="0"/>
              </a:rPr>
              <a:t>tectoglyphes</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VIII- Croissance et évolution d’une faille</a:t>
            </a:r>
          </a:p>
          <a:p>
            <a:endParaRPr lang="fr-F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865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sp>
        <p:nvSpPr>
          <p:cNvPr id="5" name="ZoneTexte 4">
            <a:extLst>
              <a:ext uri="{FF2B5EF4-FFF2-40B4-BE49-F238E27FC236}">
                <a16:creationId xmlns:a16="http://schemas.microsoft.com/office/drawing/2014/main" id="{F68ED4D6-5959-4E2F-9AA5-8BC9A6498145}"/>
              </a:ext>
            </a:extLst>
          </p:cNvPr>
          <p:cNvSpPr txBox="1"/>
          <p:nvPr/>
        </p:nvSpPr>
        <p:spPr>
          <a:xfrm>
            <a:off x="2039623" y="937966"/>
            <a:ext cx="4433971" cy="523220"/>
          </a:xfrm>
          <a:prstGeom prst="rect">
            <a:avLst/>
          </a:prstGeom>
          <a:noFill/>
        </p:spPr>
        <p:txBody>
          <a:bodyPr wrap="none" rtlCol="0">
            <a:spAutoFit/>
          </a:bodyPr>
          <a:lstStyle/>
          <a:p>
            <a:r>
              <a:rPr lang="fr-FR" sz="2800" b="1" dirty="0">
                <a:solidFill>
                  <a:srgbClr val="FF0000"/>
                </a:solidFill>
              </a:rPr>
              <a:t>Forme théorique d’une faille</a:t>
            </a:r>
          </a:p>
        </p:txBody>
      </p:sp>
      <p:sp>
        <p:nvSpPr>
          <p:cNvPr id="2" name="ZoneTexte 1">
            <a:extLst>
              <a:ext uri="{FF2B5EF4-FFF2-40B4-BE49-F238E27FC236}">
                <a16:creationId xmlns:a16="http://schemas.microsoft.com/office/drawing/2014/main" id="{20257059-5DB6-415A-BE61-7284D45F30C2}"/>
              </a:ext>
            </a:extLst>
          </p:cNvPr>
          <p:cNvSpPr txBox="1"/>
          <p:nvPr/>
        </p:nvSpPr>
        <p:spPr>
          <a:xfrm>
            <a:off x="1660882" y="1461186"/>
            <a:ext cx="5822235" cy="369332"/>
          </a:xfrm>
          <a:prstGeom prst="rect">
            <a:avLst/>
          </a:prstGeom>
          <a:noFill/>
        </p:spPr>
        <p:txBody>
          <a:bodyPr wrap="none" rtlCol="0">
            <a:spAutoFit/>
          </a:bodyPr>
          <a:lstStyle/>
          <a:p>
            <a:r>
              <a:rPr lang="fr-FR" dirty="0"/>
              <a:t>La forme idéale d’une surface de faille isolée est </a:t>
            </a:r>
            <a:r>
              <a:rPr lang="fr-FR" b="1" dirty="0"/>
              <a:t>une ellipse</a:t>
            </a:r>
            <a:r>
              <a:rPr lang="fr-FR" dirty="0"/>
              <a:t>.</a:t>
            </a:r>
          </a:p>
        </p:txBody>
      </p:sp>
      <p:pic>
        <p:nvPicPr>
          <p:cNvPr id="3" name="Image 2">
            <a:extLst>
              <a:ext uri="{FF2B5EF4-FFF2-40B4-BE49-F238E27FC236}">
                <a16:creationId xmlns:a16="http://schemas.microsoft.com/office/drawing/2014/main" id="{D8D75063-8786-474F-87C9-2C9C3C5E6176}"/>
              </a:ext>
            </a:extLst>
          </p:cNvPr>
          <p:cNvPicPr>
            <a:picLocks noChangeAspect="1"/>
          </p:cNvPicPr>
          <p:nvPr/>
        </p:nvPicPr>
        <p:blipFill>
          <a:blip r:embed="rId2"/>
          <a:stretch>
            <a:fillRect/>
          </a:stretch>
        </p:blipFill>
        <p:spPr>
          <a:xfrm>
            <a:off x="0" y="1945504"/>
            <a:ext cx="9144000" cy="3210989"/>
          </a:xfrm>
          <a:prstGeom prst="rect">
            <a:avLst/>
          </a:prstGeom>
        </p:spPr>
      </p:pic>
      <p:pic>
        <p:nvPicPr>
          <p:cNvPr id="7" name="Image 6">
            <a:extLst>
              <a:ext uri="{FF2B5EF4-FFF2-40B4-BE49-F238E27FC236}">
                <a16:creationId xmlns:a16="http://schemas.microsoft.com/office/drawing/2014/main" id="{7514058E-0ADA-4F2F-B262-A5DD525C6143}"/>
              </a:ext>
            </a:extLst>
          </p:cNvPr>
          <p:cNvPicPr>
            <a:picLocks noChangeAspect="1"/>
          </p:cNvPicPr>
          <p:nvPr/>
        </p:nvPicPr>
        <p:blipFill>
          <a:blip r:embed="rId3"/>
          <a:stretch>
            <a:fillRect/>
          </a:stretch>
        </p:blipFill>
        <p:spPr>
          <a:xfrm>
            <a:off x="172138" y="4011600"/>
            <a:ext cx="4274501" cy="2770428"/>
          </a:xfrm>
          <a:prstGeom prst="rect">
            <a:avLst/>
          </a:prstGeom>
        </p:spPr>
      </p:pic>
    </p:spTree>
    <p:extLst>
      <p:ext uri="{BB962C8B-B14F-4D97-AF65-F5344CB8AC3E}">
        <p14:creationId xmlns:p14="http://schemas.microsoft.com/office/powerpoint/2010/main" val="412351635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82121521-E070-4028-A8B1-3BE863A86371}"/>
              </a:ext>
            </a:extLst>
          </p:cNvPr>
          <p:cNvPicPr>
            <a:picLocks noChangeAspect="1"/>
          </p:cNvPicPr>
          <p:nvPr/>
        </p:nvPicPr>
        <p:blipFill>
          <a:blip r:embed="rId2"/>
          <a:stretch>
            <a:fillRect/>
          </a:stretch>
        </p:blipFill>
        <p:spPr>
          <a:xfrm>
            <a:off x="336969" y="1584297"/>
            <a:ext cx="2848266" cy="2797751"/>
          </a:xfrm>
          <a:prstGeom prst="rect">
            <a:avLst/>
          </a:prstGeom>
        </p:spPr>
      </p:pic>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sp>
        <p:nvSpPr>
          <p:cNvPr id="5" name="ZoneTexte 4">
            <a:extLst>
              <a:ext uri="{FF2B5EF4-FFF2-40B4-BE49-F238E27FC236}">
                <a16:creationId xmlns:a16="http://schemas.microsoft.com/office/drawing/2014/main" id="{F68ED4D6-5959-4E2F-9AA5-8BC9A6498145}"/>
              </a:ext>
            </a:extLst>
          </p:cNvPr>
          <p:cNvSpPr txBox="1"/>
          <p:nvPr/>
        </p:nvSpPr>
        <p:spPr>
          <a:xfrm>
            <a:off x="1398068" y="937966"/>
            <a:ext cx="7017627" cy="523220"/>
          </a:xfrm>
          <a:prstGeom prst="rect">
            <a:avLst/>
          </a:prstGeom>
          <a:noFill/>
        </p:spPr>
        <p:txBody>
          <a:bodyPr wrap="none" rtlCol="0">
            <a:spAutoFit/>
          </a:bodyPr>
          <a:lstStyle/>
          <a:p>
            <a:r>
              <a:rPr lang="fr-FR" sz="2800" b="1" dirty="0">
                <a:solidFill>
                  <a:srgbClr val="FF0000"/>
                </a:solidFill>
              </a:rPr>
              <a:t>La notion de toit, de mur, d’éponte et de lèvre</a:t>
            </a:r>
          </a:p>
        </p:txBody>
      </p:sp>
      <p:sp>
        <p:nvSpPr>
          <p:cNvPr id="6" name="ZoneTexte 5">
            <a:extLst>
              <a:ext uri="{FF2B5EF4-FFF2-40B4-BE49-F238E27FC236}">
                <a16:creationId xmlns:a16="http://schemas.microsoft.com/office/drawing/2014/main" id="{FA1E1D6E-DF66-4EE4-B229-1309C41A7E53}"/>
              </a:ext>
            </a:extLst>
          </p:cNvPr>
          <p:cNvSpPr txBox="1"/>
          <p:nvPr/>
        </p:nvSpPr>
        <p:spPr>
          <a:xfrm>
            <a:off x="114622" y="1416748"/>
            <a:ext cx="9313896" cy="369332"/>
          </a:xfrm>
          <a:prstGeom prst="rect">
            <a:avLst/>
          </a:prstGeom>
          <a:noFill/>
        </p:spPr>
        <p:txBody>
          <a:bodyPr wrap="none" rtlCol="0">
            <a:spAutoFit/>
          </a:bodyPr>
          <a:lstStyle/>
          <a:p>
            <a:r>
              <a:rPr lang="fr-FR" dirty="0"/>
              <a:t>Une faille sépare toujours </a:t>
            </a:r>
            <a:r>
              <a:rPr lang="fr-FR" b="1" dirty="0">
                <a:solidFill>
                  <a:srgbClr val="FF0000"/>
                </a:solidFill>
              </a:rPr>
              <a:t>deux blocs/compartiments</a:t>
            </a:r>
            <a:r>
              <a:rPr lang="fr-FR" dirty="0"/>
              <a:t> qui se déplacent l’un par rapport à l’autre.</a:t>
            </a:r>
          </a:p>
        </p:txBody>
      </p:sp>
      <p:sp>
        <p:nvSpPr>
          <p:cNvPr id="8" name="ZoneTexte 7">
            <a:extLst>
              <a:ext uri="{FF2B5EF4-FFF2-40B4-BE49-F238E27FC236}">
                <a16:creationId xmlns:a16="http://schemas.microsoft.com/office/drawing/2014/main" id="{23A849C7-9237-4F28-ABAD-C4B9E2243592}"/>
              </a:ext>
            </a:extLst>
          </p:cNvPr>
          <p:cNvSpPr txBox="1"/>
          <p:nvPr/>
        </p:nvSpPr>
        <p:spPr>
          <a:xfrm>
            <a:off x="4543886" y="2281914"/>
            <a:ext cx="3196388" cy="1231106"/>
          </a:xfrm>
          <a:prstGeom prst="rect">
            <a:avLst/>
          </a:prstGeom>
          <a:noFill/>
        </p:spPr>
        <p:txBody>
          <a:bodyPr wrap="none" rtlCol="0">
            <a:spAutoFit/>
          </a:bodyPr>
          <a:lstStyle/>
          <a:p>
            <a:r>
              <a:rPr lang="fr-FR" sz="2800" b="1" dirty="0"/>
              <a:t>Bloc supérieur = </a:t>
            </a:r>
            <a:r>
              <a:rPr lang="fr-FR" sz="2800" b="1" dirty="0">
                <a:solidFill>
                  <a:srgbClr val="FF0000"/>
                </a:solidFill>
              </a:rPr>
              <a:t>toit</a:t>
            </a:r>
          </a:p>
          <a:p>
            <a:endParaRPr lang="fr-FR" dirty="0"/>
          </a:p>
          <a:p>
            <a:r>
              <a:rPr lang="fr-FR" sz="2800" b="1" dirty="0"/>
              <a:t>Bloc inférieur = </a:t>
            </a:r>
            <a:r>
              <a:rPr lang="fr-FR" sz="2800" b="1" dirty="0">
                <a:solidFill>
                  <a:srgbClr val="FF0000"/>
                </a:solidFill>
              </a:rPr>
              <a:t>mur</a:t>
            </a:r>
          </a:p>
        </p:txBody>
      </p:sp>
      <p:sp>
        <p:nvSpPr>
          <p:cNvPr id="10" name="ZoneTexte 9">
            <a:extLst>
              <a:ext uri="{FF2B5EF4-FFF2-40B4-BE49-F238E27FC236}">
                <a16:creationId xmlns:a16="http://schemas.microsoft.com/office/drawing/2014/main" id="{EA835E24-621F-4714-8CE7-405B50797E7D}"/>
              </a:ext>
            </a:extLst>
          </p:cNvPr>
          <p:cNvSpPr txBox="1"/>
          <p:nvPr/>
        </p:nvSpPr>
        <p:spPr>
          <a:xfrm>
            <a:off x="3533514" y="4201264"/>
            <a:ext cx="4998035" cy="523220"/>
          </a:xfrm>
          <a:prstGeom prst="rect">
            <a:avLst/>
          </a:prstGeom>
          <a:noFill/>
        </p:spPr>
        <p:txBody>
          <a:bodyPr wrap="none" rtlCol="0">
            <a:spAutoFit/>
          </a:bodyPr>
          <a:lstStyle/>
          <a:p>
            <a:r>
              <a:rPr lang="fr-FR" sz="2800" b="1" dirty="0"/>
              <a:t>Toit et Mur = </a:t>
            </a:r>
            <a:r>
              <a:rPr lang="fr-FR" sz="2800" b="1" dirty="0">
                <a:solidFill>
                  <a:srgbClr val="FF0000"/>
                </a:solidFill>
              </a:rPr>
              <a:t>épontes</a:t>
            </a:r>
            <a:r>
              <a:rPr lang="fr-FR" sz="2800" b="1" dirty="0"/>
              <a:t> de la faille</a:t>
            </a:r>
          </a:p>
        </p:txBody>
      </p:sp>
      <p:cxnSp>
        <p:nvCxnSpPr>
          <p:cNvPr id="12" name="Connecteur droit avec flèche 11">
            <a:extLst>
              <a:ext uri="{FF2B5EF4-FFF2-40B4-BE49-F238E27FC236}">
                <a16:creationId xmlns:a16="http://schemas.microsoft.com/office/drawing/2014/main" id="{49787CD8-4693-4875-B15E-8FB77B2C7C07}"/>
              </a:ext>
            </a:extLst>
          </p:cNvPr>
          <p:cNvCxnSpPr>
            <a:cxnSpLocks/>
          </p:cNvCxnSpPr>
          <p:nvPr/>
        </p:nvCxnSpPr>
        <p:spPr>
          <a:xfrm flipH="1" flipV="1">
            <a:off x="910744" y="2740416"/>
            <a:ext cx="186266" cy="330200"/>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502A72BF-D200-4CFE-90AB-FFAC3826C949}"/>
              </a:ext>
            </a:extLst>
          </p:cNvPr>
          <p:cNvCxnSpPr>
            <a:cxnSpLocks/>
          </p:cNvCxnSpPr>
          <p:nvPr/>
        </p:nvCxnSpPr>
        <p:spPr>
          <a:xfrm>
            <a:off x="1097997" y="3362510"/>
            <a:ext cx="160867" cy="338666"/>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E8E29498-9722-438D-8186-B03694B17E78}"/>
              </a:ext>
            </a:extLst>
          </p:cNvPr>
          <p:cNvPicPr>
            <a:picLocks noChangeAspect="1"/>
          </p:cNvPicPr>
          <p:nvPr/>
        </p:nvPicPr>
        <p:blipFill>
          <a:blip r:embed="rId3"/>
          <a:stretch>
            <a:fillRect/>
          </a:stretch>
        </p:blipFill>
        <p:spPr>
          <a:xfrm>
            <a:off x="230866" y="4122175"/>
            <a:ext cx="2880604" cy="2611662"/>
          </a:xfrm>
          <a:prstGeom prst="rect">
            <a:avLst/>
          </a:prstGeom>
        </p:spPr>
      </p:pic>
      <p:cxnSp>
        <p:nvCxnSpPr>
          <p:cNvPr id="15" name="Connecteur droit avec flèche 14">
            <a:extLst>
              <a:ext uri="{FF2B5EF4-FFF2-40B4-BE49-F238E27FC236}">
                <a16:creationId xmlns:a16="http://schemas.microsoft.com/office/drawing/2014/main" id="{85363615-C9E9-4DC8-9562-2FA1C79643F9}"/>
              </a:ext>
            </a:extLst>
          </p:cNvPr>
          <p:cNvCxnSpPr>
            <a:cxnSpLocks/>
          </p:cNvCxnSpPr>
          <p:nvPr/>
        </p:nvCxnSpPr>
        <p:spPr>
          <a:xfrm>
            <a:off x="1398068" y="5723472"/>
            <a:ext cx="160867" cy="338666"/>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5BC720BD-13FB-4CB2-88BF-DE621CB54E9F}"/>
              </a:ext>
            </a:extLst>
          </p:cNvPr>
          <p:cNvCxnSpPr>
            <a:cxnSpLocks/>
          </p:cNvCxnSpPr>
          <p:nvPr/>
        </p:nvCxnSpPr>
        <p:spPr>
          <a:xfrm flipH="1" flipV="1">
            <a:off x="1026031" y="5228766"/>
            <a:ext cx="152399" cy="398480"/>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31C841A1-9FC7-4F8E-A705-771DAFD2989A}"/>
              </a:ext>
            </a:extLst>
          </p:cNvPr>
          <p:cNvSpPr txBox="1"/>
          <p:nvPr/>
        </p:nvSpPr>
        <p:spPr>
          <a:xfrm>
            <a:off x="3178277" y="3070616"/>
            <a:ext cx="511037" cy="369332"/>
          </a:xfrm>
          <a:prstGeom prst="rect">
            <a:avLst/>
          </a:prstGeom>
          <a:noFill/>
        </p:spPr>
        <p:txBody>
          <a:bodyPr wrap="none" rtlCol="0">
            <a:spAutoFit/>
          </a:bodyPr>
          <a:lstStyle/>
          <a:p>
            <a:r>
              <a:rPr lang="fr-FR" dirty="0"/>
              <a:t>toit</a:t>
            </a:r>
          </a:p>
        </p:txBody>
      </p:sp>
      <p:sp>
        <p:nvSpPr>
          <p:cNvPr id="22" name="ZoneTexte 21">
            <a:extLst>
              <a:ext uri="{FF2B5EF4-FFF2-40B4-BE49-F238E27FC236}">
                <a16:creationId xmlns:a16="http://schemas.microsoft.com/office/drawing/2014/main" id="{719472FD-D271-4BA0-91F9-4AC5A10B9E46}"/>
              </a:ext>
            </a:extLst>
          </p:cNvPr>
          <p:cNvSpPr txBox="1"/>
          <p:nvPr/>
        </p:nvSpPr>
        <p:spPr>
          <a:xfrm>
            <a:off x="1422224" y="2925772"/>
            <a:ext cx="538224" cy="369332"/>
          </a:xfrm>
          <a:prstGeom prst="rect">
            <a:avLst/>
          </a:prstGeom>
          <a:solidFill>
            <a:schemeClr val="bg1"/>
          </a:solidFill>
        </p:spPr>
        <p:txBody>
          <a:bodyPr wrap="none" rtlCol="0">
            <a:spAutoFit/>
          </a:bodyPr>
          <a:lstStyle/>
          <a:p>
            <a:r>
              <a:rPr lang="fr-FR" b="1" dirty="0">
                <a:solidFill>
                  <a:srgbClr val="FF0000"/>
                </a:solidFill>
              </a:rPr>
              <a:t>Toit</a:t>
            </a:r>
          </a:p>
        </p:txBody>
      </p:sp>
      <p:sp>
        <p:nvSpPr>
          <p:cNvPr id="23" name="ZoneTexte 22">
            <a:extLst>
              <a:ext uri="{FF2B5EF4-FFF2-40B4-BE49-F238E27FC236}">
                <a16:creationId xmlns:a16="http://schemas.microsoft.com/office/drawing/2014/main" id="{753DD514-829E-49D7-BEB2-33B7318DC5D5}"/>
              </a:ext>
            </a:extLst>
          </p:cNvPr>
          <p:cNvSpPr txBox="1"/>
          <p:nvPr/>
        </p:nvSpPr>
        <p:spPr>
          <a:xfrm>
            <a:off x="488427" y="3236647"/>
            <a:ext cx="591829" cy="369332"/>
          </a:xfrm>
          <a:prstGeom prst="rect">
            <a:avLst/>
          </a:prstGeom>
          <a:solidFill>
            <a:schemeClr val="bg1"/>
          </a:solidFill>
        </p:spPr>
        <p:txBody>
          <a:bodyPr wrap="none" rtlCol="0">
            <a:spAutoFit/>
          </a:bodyPr>
          <a:lstStyle/>
          <a:p>
            <a:r>
              <a:rPr lang="fr-FR" b="1" dirty="0">
                <a:solidFill>
                  <a:srgbClr val="FF0000"/>
                </a:solidFill>
              </a:rPr>
              <a:t>Mur</a:t>
            </a:r>
          </a:p>
        </p:txBody>
      </p:sp>
      <p:sp>
        <p:nvSpPr>
          <p:cNvPr id="24" name="ZoneTexte 23">
            <a:extLst>
              <a:ext uri="{FF2B5EF4-FFF2-40B4-BE49-F238E27FC236}">
                <a16:creationId xmlns:a16="http://schemas.microsoft.com/office/drawing/2014/main" id="{F773B085-25E3-4D98-9981-13D55FCDDA8A}"/>
              </a:ext>
            </a:extLst>
          </p:cNvPr>
          <p:cNvSpPr txBox="1"/>
          <p:nvPr/>
        </p:nvSpPr>
        <p:spPr>
          <a:xfrm>
            <a:off x="1589083" y="5359731"/>
            <a:ext cx="538224" cy="369332"/>
          </a:xfrm>
          <a:prstGeom prst="rect">
            <a:avLst/>
          </a:prstGeom>
          <a:solidFill>
            <a:schemeClr val="bg1"/>
          </a:solidFill>
        </p:spPr>
        <p:txBody>
          <a:bodyPr wrap="none" rtlCol="0">
            <a:spAutoFit/>
          </a:bodyPr>
          <a:lstStyle/>
          <a:p>
            <a:r>
              <a:rPr lang="fr-FR" b="1" dirty="0">
                <a:solidFill>
                  <a:srgbClr val="FF0000"/>
                </a:solidFill>
              </a:rPr>
              <a:t>Toit</a:t>
            </a:r>
          </a:p>
        </p:txBody>
      </p:sp>
      <p:sp>
        <p:nvSpPr>
          <p:cNvPr id="25" name="ZoneTexte 24">
            <a:extLst>
              <a:ext uri="{FF2B5EF4-FFF2-40B4-BE49-F238E27FC236}">
                <a16:creationId xmlns:a16="http://schemas.microsoft.com/office/drawing/2014/main" id="{5BD567EA-608B-422C-9832-F803418AFEDC}"/>
              </a:ext>
            </a:extLst>
          </p:cNvPr>
          <p:cNvSpPr txBox="1"/>
          <p:nvPr/>
        </p:nvSpPr>
        <p:spPr>
          <a:xfrm>
            <a:off x="604920" y="5708139"/>
            <a:ext cx="591829" cy="369332"/>
          </a:xfrm>
          <a:prstGeom prst="rect">
            <a:avLst/>
          </a:prstGeom>
          <a:solidFill>
            <a:schemeClr val="bg1"/>
          </a:solidFill>
        </p:spPr>
        <p:txBody>
          <a:bodyPr wrap="none" rtlCol="0">
            <a:spAutoFit/>
          </a:bodyPr>
          <a:lstStyle/>
          <a:p>
            <a:r>
              <a:rPr lang="fr-FR" b="1" dirty="0">
                <a:solidFill>
                  <a:srgbClr val="FF0000"/>
                </a:solidFill>
              </a:rPr>
              <a:t>Mur</a:t>
            </a:r>
          </a:p>
        </p:txBody>
      </p:sp>
      <p:sp>
        <p:nvSpPr>
          <p:cNvPr id="18" name="ZoneTexte 17">
            <a:extLst>
              <a:ext uri="{FF2B5EF4-FFF2-40B4-BE49-F238E27FC236}">
                <a16:creationId xmlns:a16="http://schemas.microsoft.com/office/drawing/2014/main" id="{4F24237D-E3D7-491B-98B0-A088B6C51EBA}"/>
              </a:ext>
            </a:extLst>
          </p:cNvPr>
          <p:cNvSpPr txBox="1"/>
          <p:nvPr/>
        </p:nvSpPr>
        <p:spPr>
          <a:xfrm>
            <a:off x="3533514" y="5082623"/>
            <a:ext cx="5062733" cy="954107"/>
          </a:xfrm>
          <a:prstGeom prst="rect">
            <a:avLst/>
          </a:prstGeom>
          <a:noFill/>
          <a:ln>
            <a:noFill/>
          </a:ln>
        </p:spPr>
        <p:txBody>
          <a:bodyPr wrap="none" rtlCol="0">
            <a:spAutoFit/>
          </a:bodyPr>
          <a:lstStyle/>
          <a:p>
            <a:r>
              <a:rPr lang="fr-FR" sz="2800" b="1" dirty="0">
                <a:solidFill>
                  <a:srgbClr val="FF0000"/>
                </a:solidFill>
              </a:rPr>
              <a:t>Lèvre de la faille </a:t>
            </a:r>
            <a:r>
              <a:rPr lang="fr-FR" sz="2800" b="1" dirty="0"/>
              <a:t>= bord des deux</a:t>
            </a:r>
          </a:p>
          <a:p>
            <a:r>
              <a:rPr lang="fr-FR" sz="2800" b="1" dirty="0"/>
              <a:t>compartiments décalés</a:t>
            </a:r>
          </a:p>
        </p:txBody>
      </p:sp>
    </p:spTree>
    <p:extLst>
      <p:ext uri="{BB962C8B-B14F-4D97-AF65-F5344CB8AC3E}">
        <p14:creationId xmlns:p14="http://schemas.microsoft.com/office/powerpoint/2010/main" val="11805221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sp>
        <p:nvSpPr>
          <p:cNvPr id="5" name="ZoneTexte 4">
            <a:extLst>
              <a:ext uri="{FF2B5EF4-FFF2-40B4-BE49-F238E27FC236}">
                <a16:creationId xmlns:a16="http://schemas.microsoft.com/office/drawing/2014/main" id="{F68ED4D6-5959-4E2F-9AA5-8BC9A6498145}"/>
              </a:ext>
            </a:extLst>
          </p:cNvPr>
          <p:cNvSpPr txBox="1"/>
          <p:nvPr/>
        </p:nvSpPr>
        <p:spPr>
          <a:xfrm>
            <a:off x="2283457" y="910888"/>
            <a:ext cx="4297458" cy="523220"/>
          </a:xfrm>
          <a:prstGeom prst="rect">
            <a:avLst/>
          </a:prstGeom>
          <a:noFill/>
        </p:spPr>
        <p:txBody>
          <a:bodyPr wrap="none" rtlCol="0">
            <a:spAutoFit/>
          </a:bodyPr>
          <a:lstStyle/>
          <a:p>
            <a:r>
              <a:rPr lang="fr-FR" sz="2800" b="1" dirty="0">
                <a:solidFill>
                  <a:srgbClr val="FF0000"/>
                </a:solidFill>
              </a:rPr>
              <a:t>La notion de miroir de faille</a:t>
            </a:r>
          </a:p>
        </p:txBody>
      </p:sp>
      <p:pic>
        <p:nvPicPr>
          <p:cNvPr id="6" name="Image 5" descr="Une image contenant extérieur, montagne, herbe, nature&#10;&#10;Description générée automatiquement">
            <a:extLst>
              <a:ext uri="{FF2B5EF4-FFF2-40B4-BE49-F238E27FC236}">
                <a16:creationId xmlns:a16="http://schemas.microsoft.com/office/drawing/2014/main" id="{3A908F37-F8AC-45FE-BFEB-B8933C32E750}"/>
              </a:ext>
            </a:extLst>
          </p:cNvPr>
          <p:cNvPicPr>
            <a:picLocks noChangeAspect="1"/>
          </p:cNvPicPr>
          <p:nvPr/>
        </p:nvPicPr>
        <p:blipFill rotWithShape="1">
          <a:blip r:embed="rId2">
            <a:extLst>
              <a:ext uri="{28A0092B-C50C-407E-A947-70E740481C1C}">
                <a14:useLocalDpi xmlns:a14="http://schemas.microsoft.com/office/drawing/2010/main" val="0"/>
              </a:ext>
            </a:extLst>
          </a:blip>
          <a:srcRect t="28757"/>
          <a:stretch/>
        </p:blipFill>
        <p:spPr>
          <a:xfrm>
            <a:off x="0" y="3185652"/>
            <a:ext cx="9144000" cy="3672347"/>
          </a:xfrm>
          <a:prstGeom prst="rect">
            <a:avLst/>
          </a:prstGeom>
        </p:spPr>
      </p:pic>
      <p:sp>
        <p:nvSpPr>
          <p:cNvPr id="9" name="ZoneTexte 8">
            <a:extLst>
              <a:ext uri="{FF2B5EF4-FFF2-40B4-BE49-F238E27FC236}">
                <a16:creationId xmlns:a16="http://schemas.microsoft.com/office/drawing/2014/main" id="{0C5995CF-1546-4BC0-B2C8-64DD69BA7755}"/>
              </a:ext>
            </a:extLst>
          </p:cNvPr>
          <p:cNvSpPr txBox="1"/>
          <p:nvPr/>
        </p:nvSpPr>
        <p:spPr>
          <a:xfrm>
            <a:off x="7188230" y="5868557"/>
            <a:ext cx="1901674" cy="646331"/>
          </a:xfrm>
          <a:prstGeom prst="rect">
            <a:avLst/>
          </a:prstGeom>
          <a:noFill/>
        </p:spPr>
        <p:txBody>
          <a:bodyPr wrap="none" rtlCol="0">
            <a:spAutoFit/>
          </a:bodyPr>
          <a:lstStyle/>
          <a:p>
            <a:r>
              <a:rPr lang="fr-FR" dirty="0">
                <a:solidFill>
                  <a:schemeClr val="bg1"/>
                </a:solidFill>
              </a:rPr>
              <a:t>Stage Terrain M2</a:t>
            </a:r>
          </a:p>
          <a:p>
            <a:r>
              <a:rPr lang="fr-FR" dirty="0">
                <a:solidFill>
                  <a:schemeClr val="bg1"/>
                </a:solidFill>
              </a:rPr>
              <a:t>Photo personnelle</a:t>
            </a:r>
          </a:p>
        </p:txBody>
      </p:sp>
      <p:sp>
        <p:nvSpPr>
          <p:cNvPr id="11" name="ZoneTexte 10">
            <a:extLst>
              <a:ext uri="{FF2B5EF4-FFF2-40B4-BE49-F238E27FC236}">
                <a16:creationId xmlns:a16="http://schemas.microsoft.com/office/drawing/2014/main" id="{4EF2DEAA-C4C9-40A1-B050-FD0F3B0B59F5}"/>
              </a:ext>
            </a:extLst>
          </p:cNvPr>
          <p:cNvSpPr txBox="1"/>
          <p:nvPr/>
        </p:nvSpPr>
        <p:spPr>
          <a:xfrm>
            <a:off x="358369" y="3414252"/>
            <a:ext cx="2733505" cy="1384995"/>
          </a:xfrm>
          <a:prstGeom prst="rect">
            <a:avLst/>
          </a:prstGeom>
          <a:noFill/>
        </p:spPr>
        <p:txBody>
          <a:bodyPr wrap="none" rtlCol="0">
            <a:spAutoFit/>
          </a:bodyPr>
          <a:lstStyle/>
          <a:p>
            <a:r>
              <a:rPr lang="fr-FR" sz="2800" dirty="0">
                <a:solidFill>
                  <a:schemeClr val="bg1"/>
                </a:solidFill>
              </a:rPr>
              <a:t>Miroir de la faille </a:t>
            </a:r>
          </a:p>
          <a:p>
            <a:r>
              <a:rPr lang="fr-FR" sz="2800" dirty="0">
                <a:solidFill>
                  <a:schemeClr val="bg1"/>
                </a:solidFill>
              </a:rPr>
              <a:t>de </a:t>
            </a:r>
            <a:r>
              <a:rPr lang="fr-FR" sz="2800" dirty="0" err="1">
                <a:solidFill>
                  <a:schemeClr val="bg1"/>
                </a:solidFill>
              </a:rPr>
              <a:t>Vettore</a:t>
            </a:r>
            <a:endParaRPr lang="fr-FR" sz="2800" dirty="0">
              <a:solidFill>
                <a:schemeClr val="bg1"/>
              </a:solidFill>
            </a:endParaRPr>
          </a:p>
          <a:p>
            <a:r>
              <a:rPr lang="fr-FR" sz="2800" dirty="0">
                <a:solidFill>
                  <a:schemeClr val="bg1"/>
                </a:solidFill>
              </a:rPr>
              <a:t>(</a:t>
            </a:r>
            <a:r>
              <a:rPr lang="fr-FR" sz="2800" dirty="0" err="1">
                <a:solidFill>
                  <a:schemeClr val="bg1"/>
                </a:solidFill>
              </a:rPr>
              <a:t>Apenin</a:t>
            </a:r>
            <a:r>
              <a:rPr lang="fr-FR" sz="2800" dirty="0">
                <a:solidFill>
                  <a:schemeClr val="bg1"/>
                </a:solidFill>
              </a:rPr>
              <a:t>, Italie)</a:t>
            </a:r>
          </a:p>
        </p:txBody>
      </p:sp>
      <p:cxnSp>
        <p:nvCxnSpPr>
          <p:cNvPr id="7" name="Connecteur droit avec flèche 6">
            <a:extLst>
              <a:ext uri="{FF2B5EF4-FFF2-40B4-BE49-F238E27FC236}">
                <a16:creationId xmlns:a16="http://schemas.microsoft.com/office/drawing/2014/main" id="{6A9F39DF-4A00-4B3F-A962-5AC22DF7E3FE}"/>
              </a:ext>
            </a:extLst>
          </p:cNvPr>
          <p:cNvCxnSpPr>
            <a:cxnSpLocks/>
            <a:stCxn id="11" idx="3"/>
          </p:cNvCxnSpPr>
          <p:nvPr/>
        </p:nvCxnSpPr>
        <p:spPr>
          <a:xfrm>
            <a:off x="3091874" y="4106750"/>
            <a:ext cx="2269165" cy="738095"/>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F15D9238-D8EF-4BA1-949F-D90A6F5544D2}"/>
              </a:ext>
            </a:extLst>
          </p:cNvPr>
          <p:cNvSpPr txBox="1"/>
          <p:nvPr/>
        </p:nvSpPr>
        <p:spPr>
          <a:xfrm>
            <a:off x="-111581" y="1476867"/>
            <a:ext cx="9395687" cy="1200329"/>
          </a:xfrm>
          <a:prstGeom prst="rect">
            <a:avLst/>
          </a:prstGeom>
          <a:noFill/>
          <a:ln>
            <a:noFill/>
          </a:ln>
        </p:spPr>
        <p:txBody>
          <a:bodyPr wrap="square" rtlCol="0">
            <a:spAutoFit/>
          </a:bodyPr>
          <a:lstStyle/>
          <a:p>
            <a:pPr algn="ctr"/>
            <a:r>
              <a:rPr lang="fr-FR" sz="2400" dirty="0"/>
              <a:t>Lorsque une lèvre de la faille est mise à jour, par exemple par l’érosion ou la chute d’un des blocs de la faille, qu’elle est lisse, polie ou enduits de minéraux recristallisés, on la qualifie de </a:t>
            </a:r>
            <a:r>
              <a:rPr lang="fr-FR" sz="2400" b="1" dirty="0">
                <a:solidFill>
                  <a:srgbClr val="FF0000"/>
                </a:solidFill>
              </a:rPr>
              <a:t>miroir de faille</a:t>
            </a:r>
          </a:p>
        </p:txBody>
      </p:sp>
    </p:spTree>
    <p:extLst>
      <p:ext uri="{BB962C8B-B14F-4D97-AF65-F5344CB8AC3E}">
        <p14:creationId xmlns:p14="http://schemas.microsoft.com/office/powerpoint/2010/main" val="35304491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sp>
        <p:nvSpPr>
          <p:cNvPr id="5" name="ZoneTexte 4">
            <a:extLst>
              <a:ext uri="{FF2B5EF4-FFF2-40B4-BE49-F238E27FC236}">
                <a16:creationId xmlns:a16="http://schemas.microsoft.com/office/drawing/2014/main" id="{F68ED4D6-5959-4E2F-9AA5-8BC9A6498145}"/>
              </a:ext>
            </a:extLst>
          </p:cNvPr>
          <p:cNvSpPr txBox="1"/>
          <p:nvPr/>
        </p:nvSpPr>
        <p:spPr>
          <a:xfrm>
            <a:off x="2283457" y="976868"/>
            <a:ext cx="4297458" cy="523220"/>
          </a:xfrm>
          <a:prstGeom prst="rect">
            <a:avLst/>
          </a:prstGeom>
          <a:noFill/>
        </p:spPr>
        <p:txBody>
          <a:bodyPr wrap="none" rtlCol="0">
            <a:spAutoFit/>
          </a:bodyPr>
          <a:lstStyle/>
          <a:p>
            <a:r>
              <a:rPr lang="fr-FR" sz="2800" b="1" dirty="0">
                <a:solidFill>
                  <a:srgbClr val="FF0000"/>
                </a:solidFill>
              </a:rPr>
              <a:t>La notion de miroir de faille</a:t>
            </a:r>
          </a:p>
        </p:txBody>
      </p:sp>
      <p:pic>
        <p:nvPicPr>
          <p:cNvPr id="8" name="Image 7" descr="Une image contenant extérieur, montagne, nature, neige&#10;&#10;Description générée automatiquement">
            <a:extLst>
              <a:ext uri="{FF2B5EF4-FFF2-40B4-BE49-F238E27FC236}">
                <a16:creationId xmlns:a16="http://schemas.microsoft.com/office/drawing/2014/main" id="{ED05BE5A-9047-4C91-8BB0-3117054ABDAA}"/>
              </a:ext>
            </a:extLst>
          </p:cNvPr>
          <p:cNvPicPr>
            <a:picLocks noChangeAspect="1"/>
          </p:cNvPicPr>
          <p:nvPr/>
        </p:nvPicPr>
        <p:blipFill rotWithShape="1">
          <a:blip r:embed="rId2">
            <a:extLst>
              <a:ext uri="{28A0092B-C50C-407E-A947-70E740481C1C}">
                <a14:useLocalDpi xmlns:a14="http://schemas.microsoft.com/office/drawing/2010/main" val="0"/>
              </a:ext>
            </a:extLst>
          </a:blip>
          <a:srcRect t="12000"/>
          <a:stretch/>
        </p:blipFill>
        <p:spPr>
          <a:xfrm>
            <a:off x="0" y="1643427"/>
            <a:ext cx="9144000" cy="4536150"/>
          </a:xfrm>
          <a:prstGeom prst="rect">
            <a:avLst/>
          </a:prstGeom>
        </p:spPr>
      </p:pic>
      <p:cxnSp>
        <p:nvCxnSpPr>
          <p:cNvPr id="12" name="Connecteur droit avec flèche 11">
            <a:extLst>
              <a:ext uri="{FF2B5EF4-FFF2-40B4-BE49-F238E27FC236}">
                <a16:creationId xmlns:a16="http://schemas.microsoft.com/office/drawing/2014/main" id="{7F5EC9A2-4AA6-49D5-9FD5-D70185973D97}"/>
              </a:ext>
            </a:extLst>
          </p:cNvPr>
          <p:cNvCxnSpPr/>
          <p:nvPr/>
        </p:nvCxnSpPr>
        <p:spPr>
          <a:xfrm>
            <a:off x="892277" y="3635480"/>
            <a:ext cx="464575" cy="236711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164CF6A8-D782-4CD3-A031-98EDC6EB004B}"/>
              </a:ext>
            </a:extLst>
          </p:cNvPr>
          <p:cNvSpPr txBox="1"/>
          <p:nvPr/>
        </p:nvSpPr>
        <p:spPr>
          <a:xfrm>
            <a:off x="1659194" y="4819038"/>
            <a:ext cx="3040769" cy="1200329"/>
          </a:xfrm>
          <a:prstGeom prst="rect">
            <a:avLst/>
          </a:prstGeom>
          <a:solidFill>
            <a:schemeClr val="bg1"/>
          </a:solidFill>
        </p:spPr>
        <p:txBody>
          <a:bodyPr wrap="none" rtlCol="0">
            <a:spAutoFit/>
          </a:bodyPr>
          <a:lstStyle/>
          <a:p>
            <a:r>
              <a:rPr lang="fr-FR" dirty="0">
                <a:solidFill>
                  <a:srgbClr val="FF0000"/>
                </a:solidFill>
              </a:rPr>
              <a:t>Déplacement cumulé</a:t>
            </a:r>
          </a:p>
          <a:p>
            <a:r>
              <a:rPr lang="fr-FR" dirty="0">
                <a:solidFill>
                  <a:srgbClr val="FF0000"/>
                </a:solidFill>
              </a:rPr>
              <a:t>lors de la crise sismique</a:t>
            </a:r>
          </a:p>
          <a:p>
            <a:r>
              <a:rPr lang="fr-FR" dirty="0">
                <a:solidFill>
                  <a:srgbClr val="FF0000"/>
                </a:solidFill>
              </a:rPr>
              <a:t>de </a:t>
            </a:r>
            <a:r>
              <a:rPr lang="fr-FR" dirty="0" err="1">
                <a:solidFill>
                  <a:srgbClr val="FF0000"/>
                </a:solidFill>
              </a:rPr>
              <a:t>Norcia</a:t>
            </a:r>
            <a:r>
              <a:rPr lang="fr-FR" dirty="0">
                <a:solidFill>
                  <a:srgbClr val="FF0000"/>
                </a:solidFill>
              </a:rPr>
              <a:t> (</a:t>
            </a:r>
            <a:r>
              <a:rPr lang="fr-FR" dirty="0" err="1">
                <a:solidFill>
                  <a:srgbClr val="FF0000"/>
                </a:solidFill>
              </a:rPr>
              <a:t>Apenin</a:t>
            </a:r>
            <a:r>
              <a:rPr lang="fr-FR" dirty="0">
                <a:solidFill>
                  <a:srgbClr val="FF0000"/>
                </a:solidFill>
              </a:rPr>
              <a:t>, Italie)</a:t>
            </a:r>
          </a:p>
          <a:p>
            <a:r>
              <a:rPr lang="fr-FR" dirty="0">
                <a:solidFill>
                  <a:srgbClr val="FF0000"/>
                </a:solidFill>
              </a:rPr>
              <a:t>Aout-octobre 2016- 200 morts</a:t>
            </a:r>
          </a:p>
        </p:txBody>
      </p:sp>
      <p:sp>
        <p:nvSpPr>
          <p:cNvPr id="14" name="ZoneTexte 13">
            <a:extLst>
              <a:ext uri="{FF2B5EF4-FFF2-40B4-BE49-F238E27FC236}">
                <a16:creationId xmlns:a16="http://schemas.microsoft.com/office/drawing/2014/main" id="{113B06B2-FA8B-4968-82A4-AE3C38605FED}"/>
              </a:ext>
            </a:extLst>
          </p:cNvPr>
          <p:cNvSpPr txBox="1"/>
          <p:nvPr/>
        </p:nvSpPr>
        <p:spPr>
          <a:xfrm>
            <a:off x="7188230" y="5190134"/>
            <a:ext cx="1901674" cy="646331"/>
          </a:xfrm>
          <a:prstGeom prst="rect">
            <a:avLst/>
          </a:prstGeom>
          <a:noFill/>
        </p:spPr>
        <p:txBody>
          <a:bodyPr wrap="none" rtlCol="0">
            <a:spAutoFit/>
          </a:bodyPr>
          <a:lstStyle/>
          <a:p>
            <a:r>
              <a:rPr lang="fr-FR" dirty="0">
                <a:solidFill>
                  <a:schemeClr val="bg1"/>
                </a:solidFill>
              </a:rPr>
              <a:t>Stage Terrain M2</a:t>
            </a:r>
          </a:p>
          <a:p>
            <a:r>
              <a:rPr lang="fr-FR" dirty="0">
                <a:solidFill>
                  <a:schemeClr val="bg1"/>
                </a:solidFill>
              </a:rPr>
              <a:t>Photo personnelle</a:t>
            </a:r>
          </a:p>
        </p:txBody>
      </p:sp>
      <p:sp>
        <p:nvSpPr>
          <p:cNvPr id="15" name="ZoneTexte 14">
            <a:extLst>
              <a:ext uri="{FF2B5EF4-FFF2-40B4-BE49-F238E27FC236}">
                <a16:creationId xmlns:a16="http://schemas.microsoft.com/office/drawing/2014/main" id="{91321473-2177-4CBC-A4BB-0E6DD3DD2B97}"/>
              </a:ext>
            </a:extLst>
          </p:cNvPr>
          <p:cNvSpPr txBox="1"/>
          <p:nvPr/>
        </p:nvSpPr>
        <p:spPr>
          <a:xfrm>
            <a:off x="4136922" y="1643427"/>
            <a:ext cx="4263283" cy="954107"/>
          </a:xfrm>
          <a:prstGeom prst="rect">
            <a:avLst/>
          </a:prstGeom>
          <a:noFill/>
        </p:spPr>
        <p:txBody>
          <a:bodyPr wrap="none" rtlCol="0">
            <a:spAutoFit/>
          </a:bodyPr>
          <a:lstStyle/>
          <a:p>
            <a:r>
              <a:rPr lang="fr-FR" sz="2800" dirty="0">
                <a:solidFill>
                  <a:schemeClr val="bg1"/>
                </a:solidFill>
              </a:rPr>
              <a:t>Miroir de la faille de </a:t>
            </a:r>
            <a:r>
              <a:rPr lang="fr-FR" sz="2800" dirty="0" err="1">
                <a:solidFill>
                  <a:schemeClr val="bg1"/>
                </a:solidFill>
              </a:rPr>
              <a:t>Vettore</a:t>
            </a:r>
            <a:endParaRPr lang="fr-FR" sz="2800" dirty="0">
              <a:solidFill>
                <a:schemeClr val="bg1"/>
              </a:solidFill>
            </a:endParaRPr>
          </a:p>
          <a:p>
            <a:r>
              <a:rPr lang="fr-FR" sz="2800" dirty="0">
                <a:solidFill>
                  <a:schemeClr val="bg1"/>
                </a:solidFill>
              </a:rPr>
              <a:t>(</a:t>
            </a:r>
            <a:r>
              <a:rPr lang="fr-FR" sz="2800" dirty="0" err="1">
                <a:solidFill>
                  <a:schemeClr val="bg1"/>
                </a:solidFill>
              </a:rPr>
              <a:t>Apenin</a:t>
            </a:r>
            <a:r>
              <a:rPr lang="fr-FR" sz="2800" dirty="0">
                <a:solidFill>
                  <a:schemeClr val="bg1"/>
                </a:solidFill>
              </a:rPr>
              <a:t>, Italie)</a:t>
            </a:r>
          </a:p>
        </p:txBody>
      </p:sp>
    </p:spTree>
    <p:extLst>
      <p:ext uri="{BB962C8B-B14F-4D97-AF65-F5344CB8AC3E}">
        <p14:creationId xmlns:p14="http://schemas.microsoft.com/office/powerpoint/2010/main" val="20485248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3246351-CF71-40E6-B0A0-2510111D5D83}"/>
              </a:ext>
            </a:extLst>
          </p:cNvPr>
          <p:cNvSpPr txBox="1"/>
          <p:nvPr/>
        </p:nvSpPr>
        <p:spPr>
          <a:xfrm>
            <a:off x="330011" y="330537"/>
            <a:ext cx="5365571"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III-Anatomie d’une faille</a:t>
            </a:r>
          </a:p>
        </p:txBody>
      </p:sp>
      <p:sp>
        <p:nvSpPr>
          <p:cNvPr id="5" name="ZoneTexte 4">
            <a:extLst>
              <a:ext uri="{FF2B5EF4-FFF2-40B4-BE49-F238E27FC236}">
                <a16:creationId xmlns:a16="http://schemas.microsoft.com/office/drawing/2014/main" id="{F68ED4D6-5959-4E2F-9AA5-8BC9A6498145}"/>
              </a:ext>
            </a:extLst>
          </p:cNvPr>
          <p:cNvSpPr txBox="1"/>
          <p:nvPr/>
        </p:nvSpPr>
        <p:spPr>
          <a:xfrm>
            <a:off x="911857" y="963136"/>
            <a:ext cx="7539949" cy="523220"/>
          </a:xfrm>
          <a:prstGeom prst="rect">
            <a:avLst/>
          </a:prstGeom>
          <a:noFill/>
        </p:spPr>
        <p:txBody>
          <a:bodyPr wrap="none" rtlCol="0">
            <a:spAutoFit/>
          </a:bodyPr>
          <a:lstStyle/>
          <a:p>
            <a:r>
              <a:rPr lang="fr-FR" sz="2800" b="1" dirty="0">
                <a:solidFill>
                  <a:srgbClr val="FF0000"/>
                </a:solidFill>
              </a:rPr>
              <a:t>La notion d’endommagement et de cœur de faille</a:t>
            </a:r>
          </a:p>
        </p:txBody>
      </p:sp>
      <p:sp>
        <p:nvSpPr>
          <p:cNvPr id="6" name="ZoneTexte 5">
            <a:extLst>
              <a:ext uri="{FF2B5EF4-FFF2-40B4-BE49-F238E27FC236}">
                <a16:creationId xmlns:a16="http://schemas.microsoft.com/office/drawing/2014/main" id="{FA1E1D6E-DF66-4EE4-B229-1309C41A7E53}"/>
              </a:ext>
            </a:extLst>
          </p:cNvPr>
          <p:cNvSpPr txBox="1"/>
          <p:nvPr/>
        </p:nvSpPr>
        <p:spPr>
          <a:xfrm>
            <a:off x="2349993" y="2204017"/>
            <a:ext cx="6555882" cy="3970318"/>
          </a:xfrm>
          <a:prstGeom prst="rect">
            <a:avLst/>
          </a:prstGeom>
          <a:noFill/>
        </p:spPr>
        <p:txBody>
          <a:bodyPr wrap="square" rtlCol="0">
            <a:spAutoFit/>
          </a:bodyPr>
          <a:lstStyle/>
          <a:p>
            <a:r>
              <a:rPr lang="fr-FR" sz="2800" dirty="0"/>
              <a:t>Cette notion de miroir peut être trompeuse car une faille n’est jamais un seul plan unique et infiniment fin.</a:t>
            </a:r>
          </a:p>
          <a:p>
            <a:endParaRPr lang="fr-FR" sz="2800" dirty="0"/>
          </a:p>
          <a:p>
            <a:r>
              <a:rPr lang="fr-FR" sz="2800" dirty="0"/>
              <a:t>Une faille est en fait une zone d’une épaisseur donnée. </a:t>
            </a:r>
          </a:p>
          <a:p>
            <a:endParaRPr lang="fr-FR" sz="2800" dirty="0"/>
          </a:p>
          <a:p>
            <a:r>
              <a:rPr lang="fr-FR" sz="2800" dirty="0"/>
              <a:t>On parle de </a:t>
            </a:r>
            <a:r>
              <a:rPr lang="fr-FR" sz="2800" b="1" dirty="0">
                <a:solidFill>
                  <a:srgbClr val="FF0000"/>
                </a:solidFill>
              </a:rPr>
              <a:t>zone d’endommagement</a:t>
            </a:r>
            <a:r>
              <a:rPr lang="fr-FR" sz="2800" dirty="0"/>
              <a:t>.</a:t>
            </a:r>
          </a:p>
          <a:p>
            <a:endParaRPr lang="fr-FR" sz="2800" dirty="0"/>
          </a:p>
        </p:txBody>
      </p:sp>
      <p:pic>
        <p:nvPicPr>
          <p:cNvPr id="13" name="Picture 2">
            <a:extLst>
              <a:ext uri="{FF2B5EF4-FFF2-40B4-BE49-F238E27FC236}">
                <a16:creationId xmlns:a16="http://schemas.microsoft.com/office/drawing/2014/main" id="{4385D9CC-C0FC-4A8E-88E2-EA01FBFCC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65" y="2611985"/>
            <a:ext cx="2251847" cy="2002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31847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22264</TotalTime>
  <Words>6267</Words>
  <Application>Microsoft Office PowerPoint</Application>
  <PresentationFormat>Affichage à l'écran (4:3)</PresentationFormat>
  <Paragraphs>1196</Paragraphs>
  <Slides>144</Slides>
  <Notes>0</Notes>
  <HiddenSlides>0</HiddenSlides>
  <MMClips>10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144</vt:i4>
      </vt:variant>
    </vt:vector>
  </HeadingPairs>
  <TitlesOfParts>
    <vt:vector size="150" baseType="lpstr">
      <vt:lpstr>Arial</vt:lpstr>
      <vt:lpstr>Calibri</vt:lpstr>
      <vt:lpstr>Calibri Light</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Julien Charreau</dc:creator>
  <cp:lastModifiedBy>Julien Charreau</cp:lastModifiedBy>
  <cp:revision>154</cp:revision>
  <cp:lastPrinted>2020-09-17T13:04:28Z</cp:lastPrinted>
  <dcterms:created xsi:type="dcterms:W3CDTF">2020-09-15T07:31:52Z</dcterms:created>
  <dcterms:modified xsi:type="dcterms:W3CDTF">2022-10-18T11:41:18Z</dcterms:modified>
</cp:coreProperties>
</file>