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258" r:id="rId3"/>
    <p:sldId id="293" r:id="rId4"/>
    <p:sldId id="275" r:id="rId5"/>
    <p:sldId id="276" r:id="rId6"/>
    <p:sldId id="277" r:id="rId7"/>
    <p:sldId id="278" r:id="rId8"/>
    <p:sldId id="279" r:id="rId9"/>
    <p:sldId id="280" r:id="rId10"/>
    <p:sldId id="284" r:id="rId11"/>
    <p:sldId id="285" r:id="rId12"/>
    <p:sldId id="286" r:id="rId13"/>
    <p:sldId id="292" r:id="rId14"/>
    <p:sldId id="288" r:id="rId15"/>
    <p:sldId id="294" r:id="rId16"/>
    <p:sldId id="282" r:id="rId17"/>
    <p:sldId id="283" r:id="rId18"/>
    <p:sldId id="289" r:id="rId19"/>
    <p:sldId id="290" r:id="rId20"/>
    <p:sldId id="287" r:id="rId21"/>
    <p:sldId id="291" r:id="rId22"/>
    <p:sldId id="295" r:id="rId23"/>
    <p:sldId id="296" r:id="rId24"/>
    <p:sldId id="297" r:id="rId25"/>
    <p:sldId id="298" r:id="rId26"/>
    <p:sldId id="281" r:id="rId27"/>
    <p:sldId id="305" r:id="rId28"/>
    <p:sldId id="299" r:id="rId29"/>
    <p:sldId id="306" r:id="rId30"/>
    <p:sldId id="307" r:id="rId31"/>
    <p:sldId id="300" r:id="rId32"/>
    <p:sldId id="308" r:id="rId33"/>
    <p:sldId id="301" r:id="rId34"/>
    <p:sldId id="302" r:id="rId35"/>
    <p:sldId id="309" r:id="rId36"/>
    <p:sldId id="303" r:id="rId37"/>
    <p:sldId id="310" r:id="rId38"/>
    <p:sldId id="304" r:id="rId39"/>
    <p:sldId id="311" r:id="rId40"/>
    <p:sldId id="312" r:id="rId41"/>
    <p:sldId id="313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59" autoAdjust="0"/>
  </p:normalViewPr>
  <p:slideViewPr>
    <p:cSldViewPr snapToGrid="0">
      <p:cViewPr varScale="1">
        <p:scale>
          <a:sx n="81" d="100"/>
          <a:sy n="81" d="100"/>
        </p:scale>
        <p:origin x="89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2EBBD-0EE7-47BD-82BB-A85856E7CF54}" type="datetimeFigureOut">
              <a:rPr lang="fr-FR" smtClean="0"/>
              <a:t>12/01/2026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6CBB7-A5E1-49B0-9F84-5A3904E2A6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17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47AFA-EB07-452A-9202-7B40B0CFAE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08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re 7"/>
          <p:cNvSpPr>
            <a:spLocks noGrp="1"/>
          </p:cNvSpPr>
          <p:nvPr>
            <p:ph type="ctrTitle"/>
          </p:nvPr>
        </p:nvSpPr>
        <p:spPr bwMode="auto">
          <a:xfrm>
            <a:off x="7816" y="841857"/>
            <a:ext cx="12192001" cy="2011079"/>
          </a:xfrm>
          <a:prstGeom prst="rect">
            <a:avLst/>
          </a:prstGeom>
        </p:spPr>
        <p:txBody>
          <a:bodyPr lIns="0" tIns="0" rIns="0" bIns="0" anchor="t" anchorCtr="1">
            <a:noAutofit/>
          </a:bodyPr>
          <a:lstStyle>
            <a:lvl1pPr algn="ctr">
              <a:lnSpc>
                <a:spcPct val="100000"/>
              </a:lnSpc>
              <a:spcBef>
                <a:spcPts val="5600"/>
              </a:spcBef>
              <a:defRPr kumimoji="0" lang="en-US" sz="4400" b="1" i="0" kern="1200" cap="small" normalizeH="0" baseline="0" dirty="0">
                <a:solidFill>
                  <a:schemeClr val="accent1"/>
                </a:solidFill>
                <a:latin typeface="Calibri" panose="020F0502020204030204" pitchFamily="34" charset="0"/>
                <a:ea typeface="DejaVu Sans" pitchFamily="34" charset="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9" name="ZoneTexte 18"/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ZoneTexte 4"/>
          <p:cNvSpPr txBox="1"/>
          <p:nvPr userDrawn="1"/>
        </p:nvSpPr>
        <p:spPr bwMode="auto">
          <a:xfrm>
            <a:off x="4871864" y="6553048"/>
            <a:ext cx="2472275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Cours Géomodélisation Minière 3A – GN et GGMPM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" name="ZoneTexte 14"/>
          <p:cNvSpPr txBox="1"/>
          <p:nvPr userDrawn="1"/>
        </p:nvSpPr>
        <p:spPr bwMode="auto">
          <a:xfrm>
            <a:off x="10336402" y="6544581"/>
            <a:ext cx="1863413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Janvier 2025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0" y="4525144"/>
            <a:ext cx="12184183" cy="522733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noProof="0" dirty="0"/>
              <a:t>Modifiez les styles du texte du masque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19211" y="58848"/>
            <a:ext cx="1453453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 15" descr="Une image contenant signe&#10;&#10;Description générée automatiquement">
            <a:extLst>
              <a:ext uri="{FF2B5EF4-FFF2-40B4-BE49-F238E27FC236}">
                <a16:creationId xmlns:a16="http://schemas.microsoft.com/office/drawing/2014/main" id="{CA425CB8-72E9-4EDC-8FAF-CFD7AE2D65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336" y="26491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7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Titr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67277" cy="6659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3600" kern="12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dirty="0"/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26770"/>
            <a:ext cx="12192000" cy="572656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8A13051E-CE0B-4278-AC0C-8B8646304592}"/>
              </a:ext>
            </a:extLst>
          </p:cNvPr>
          <p:cNvSpPr txBox="1">
            <a:spLocks/>
          </p:cNvSpPr>
          <p:nvPr userDrawn="1"/>
        </p:nvSpPr>
        <p:spPr>
          <a:xfrm>
            <a:off x="11347200" y="6613200"/>
            <a:ext cx="8448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 sz="1600">
                <a:solidFill>
                  <a:schemeClr val="accent1"/>
                </a:solidFill>
                <a:latin typeface="Candar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E4067"/>
              </a:buClr>
              <a:buSzTx/>
              <a:buFont typeface="Georgia"/>
              <a:buNone/>
              <a:tabLst/>
              <a:defRPr/>
            </a:pPr>
            <a:fld id="{792F762F-95C2-433B-A727-0453E67EA33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4A66A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E4067"/>
                </a:buClr>
                <a:buSzTx/>
                <a:buFont typeface="Georgia"/>
                <a:buNone/>
                <a:tabLst/>
                <a:defRPr/>
              </a:pPr>
              <a:t>‹N°›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A66AC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C70534-2ED1-41F4-A4A3-58DFFB4BF2F1}"/>
              </a:ext>
            </a:extLst>
          </p:cNvPr>
          <p:cNvSpPr txBox="1"/>
          <p:nvPr userDrawn="1"/>
        </p:nvSpPr>
        <p:spPr>
          <a:xfrm>
            <a:off x="4296836" y="6634772"/>
            <a:ext cx="3095308" cy="215444"/>
          </a:xfrm>
          <a:prstGeom prst="rect">
            <a:avLst/>
          </a:prstGeom>
          <a:noFill/>
        </p:spPr>
        <p:txBody>
          <a:bodyPr wrap="none" lIns="108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Géomodélisation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Minière 3A</a:t>
            </a:r>
          </a:p>
        </p:txBody>
      </p:sp>
      <p:sp>
        <p:nvSpPr>
          <p:cNvPr id="2" name="ZoneTexte 18">
            <a:extLst>
              <a:ext uri="{FF2B5EF4-FFF2-40B4-BE49-F238E27FC236}">
                <a16:creationId xmlns:a16="http://schemas.microsoft.com/office/drawing/2014/main" id="{3D9EB462-FB9C-BA55-2C1D-6BA56CD72F42}"/>
              </a:ext>
            </a:extLst>
          </p:cNvPr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32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20687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08720"/>
            <a:ext cx="12192000" cy="554461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606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2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7D7F0A-4249-A517-F526-6DC8D95D99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" t="51458" r="182" b="40450"/>
          <a:stretch>
            <a:fillRect/>
          </a:stretch>
        </p:blipFill>
        <p:spPr bwMode="auto">
          <a:xfrm>
            <a:off x="1" y="-3417"/>
            <a:ext cx="12192000" cy="660841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0" y="6584363"/>
            <a:ext cx="12192000" cy="273637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19050">
            <a:noFill/>
          </a:ln>
          <a:effectLst/>
        </p:spPr>
        <p:txBody>
          <a:bodyPr wrap="square" lIns="0" tIns="0" rIns="180000" bIns="0" rtlCol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0" y="6573006"/>
            <a:ext cx="12192000" cy="476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540331"/>
            <a:ext cx="11008783" cy="88064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12192000" cy="657423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eur droit 19"/>
          <p:cNvCxnSpPr/>
          <p:nvPr userDrawn="1"/>
        </p:nvCxnSpPr>
        <p:spPr>
          <a:xfrm>
            <a:off x="0" y="659012"/>
            <a:ext cx="12192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20688"/>
            <a:ext cx="11802536" cy="8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9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009D0-9E6F-2B9F-E038-6C545CA67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09011"/>
            <a:ext cx="12192001" cy="2011079"/>
          </a:xfrm>
        </p:spPr>
        <p:txBody>
          <a:bodyPr/>
          <a:lstStyle/>
          <a:p>
            <a:r>
              <a:rPr lang="fr-FR" dirty="0"/>
              <a:t>Modélisation des gisements miniers</a:t>
            </a:r>
            <a:br>
              <a:rPr lang="en-GB" dirty="0"/>
            </a:br>
            <a:r>
              <a:rPr lang="en-GB" dirty="0"/>
              <a:t>- Mining geomodelling -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3F335D-12E2-79EE-6FB3-BFC5A71065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635264"/>
            <a:ext cx="12184183" cy="12277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r-FR" sz="3200" dirty="0"/>
              <a:t>TD 1 – </a:t>
            </a:r>
            <a:r>
              <a:rPr lang="fr-FR" sz="3200" dirty="0" err="1"/>
              <a:t>Stratigraphic</a:t>
            </a:r>
            <a:r>
              <a:rPr lang="fr-FR" sz="3200" dirty="0"/>
              <a:t> &amp; Structural Modeling</a:t>
            </a:r>
          </a:p>
          <a:p>
            <a:pPr algn="ctr">
              <a:defRPr/>
            </a:pPr>
            <a:r>
              <a:rPr lang="fr-FR" sz="3200" dirty="0" err="1"/>
              <a:t>Implicit</a:t>
            </a:r>
            <a:r>
              <a:rPr lang="fr-FR" sz="3200" dirty="0"/>
              <a:t> vs Explicit </a:t>
            </a:r>
            <a:r>
              <a:rPr lang="fr-FR" sz="3200" dirty="0" err="1"/>
              <a:t>Approach</a:t>
            </a:r>
            <a:endParaRPr lang="fr-FR" sz="3200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B8A5EB1-2C63-749F-0622-4132A87E01AF}"/>
              </a:ext>
            </a:extLst>
          </p:cNvPr>
          <p:cNvSpPr txBox="1">
            <a:spLocks/>
          </p:cNvSpPr>
          <p:nvPr/>
        </p:nvSpPr>
        <p:spPr>
          <a:xfrm>
            <a:off x="-555847" y="5468598"/>
            <a:ext cx="3074376" cy="1227787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E4067"/>
              </a:buClr>
              <a:defRPr/>
            </a:pPr>
            <a:r>
              <a:rPr lang="fr-FR" sz="2000" dirty="0">
                <a:solidFill>
                  <a:prstClr val="black"/>
                </a:solidFill>
              </a:rPr>
              <a:t>Lou Declercq</a:t>
            </a:r>
          </a:p>
        </p:txBody>
      </p:sp>
    </p:spTree>
    <p:extLst>
      <p:ext uri="{BB962C8B-B14F-4D97-AF65-F5344CB8AC3E}">
        <p14:creationId xmlns:p14="http://schemas.microsoft.com/office/powerpoint/2010/main" val="351045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</a:t>
            </a:r>
            <a:r>
              <a:rPr lang="fr-FR" dirty="0" err="1"/>
              <a:t>Contextual</a:t>
            </a:r>
            <a:r>
              <a:rPr lang="fr-FR" dirty="0"/>
              <a:t> menu in 3D </a:t>
            </a:r>
            <a:r>
              <a:rPr lang="fr-FR" dirty="0" err="1"/>
              <a:t>viewer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Right click on an Object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1" y="1491643"/>
            <a:ext cx="8343900" cy="4639587"/>
          </a:xfrm>
          <a:prstGeom prst="rect">
            <a:avLst/>
          </a:prstGeom>
        </p:spPr>
      </p:pic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8686801" y="1626345"/>
            <a:ext cx="3162298" cy="406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  <a:p>
            <a:pPr marL="0" indent="0">
              <a:buNone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properties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Object</a:t>
            </a:r>
          </a:p>
          <a:p>
            <a:pPr marL="0" indent="0">
              <a:buNone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Hide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/Show</a:t>
            </a:r>
          </a:p>
          <a:p>
            <a:pPr marL="0" indent="0">
              <a:buNone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3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contextual</a:t>
            </a:r>
            <a:r>
              <a:rPr lang="fr-FR" dirty="0"/>
              <a:t> menu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Displayed</a:t>
            </a:r>
            <a:r>
              <a:rPr lang="fr-FR" dirty="0"/>
              <a:t> in </a:t>
            </a:r>
            <a:r>
              <a:rPr lang="fr-FR" dirty="0" err="1"/>
              <a:t>bottom</a:t>
            </a:r>
            <a:r>
              <a:rPr lang="fr-FR" dirty="0"/>
              <a:t> </a:t>
            </a:r>
            <a:r>
              <a:rPr lang="fr-FR" dirty="0" err="1"/>
              <a:t>left</a:t>
            </a:r>
            <a:r>
              <a:rPr lang="fr-FR" dirty="0"/>
              <a:t> corner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clicked</a:t>
            </a:r>
            <a:r>
              <a:rPr lang="fr-FR" dirty="0"/>
              <a:t> in 3D </a:t>
            </a:r>
            <a:r>
              <a:rPr lang="fr-FR" dirty="0" err="1"/>
              <a:t>view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44249"/>
          <a:stretch/>
        </p:blipFill>
        <p:spPr>
          <a:xfrm>
            <a:off x="7200449" y="2984505"/>
            <a:ext cx="3600901" cy="504895"/>
          </a:xfrm>
          <a:prstGeom prst="rect">
            <a:avLst/>
          </a:prstGeom>
        </p:spPr>
      </p:pic>
      <p:cxnSp>
        <p:nvCxnSpPr>
          <p:cNvPr id="6" name="Connecteur droit avec flèche 5"/>
          <p:cNvCxnSpPr/>
          <p:nvPr/>
        </p:nvCxnSpPr>
        <p:spPr>
          <a:xfrm flipH="1" flipV="1">
            <a:off x="6810375" y="2628900"/>
            <a:ext cx="647701" cy="590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7822868" y="4480093"/>
            <a:ext cx="1843312" cy="501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parts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Espace réservé du texte 2"/>
          <p:cNvSpPr txBox="1">
            <a:spLocks/>
          </p:cNvSpPr>
          <p:nvPr/>
        </p:nvSpPr>
        <p:spPr bwMode="auto">
          <a:xfrm>
            <a:off x="4772446" y="2127617"/>
            <a:ext cx="2676874" cy="504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parameters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7134225" y="3316883"/>
            <a:ext cx="733426" cy="613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Espace réservé du texte 2"/>
          <p:cNvSpPr txBox="1">
            <a:spLocks/>
          </p:cNvSpPr>
          <p:nvPr/>
        </p:nvSpPr>
        <p:spPr bwMode="auto">
          <a:xfrm>
            <a:off x="5162551" y="3818399"/>
            <a:ext cx="2067149" cy="8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Espace réservé du texte 2"/>
          <p:cNvSpPr txBox="1">
            <a:spLocks/>
          </p:cNvSpPr>
          <p:nvPr/>
        </p:nvSpPr>
        <p:spPr bwMode="auto">
          <a:xfrm>
            <a:off x="7914714" y="2043621"/>
            <a:ext cx="2067149" cy="8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nodes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Espace réservé du texte 2"/>
          <p:cNvSpPr txBox="1">
            <a:spLocks/>
          </p:cNvSpPr>
          <p:nvPr/>
        </p:nvSpPr>
        <p:spPr bwMode="auto">
          <a:xfrm>
            <a:off x="5308601" y="5283927"/>
            <a:ext cx="3003548" cy="8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Transparency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6810375" y="3377000"/>
            <a:ext cx="1490213" cy="1795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8677275" y="3399306"/>
            <a:ext cx="1" cy="951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 flipV="1">
            <a:off x="8948289" y="2562225"/>
            <a:ext cx="183129" cy="495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V="1">
            <a:off x="9891772" y="2428841"/>
            <a:ext cx="428902" cy="512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Espace réservé du texte 2"/>
          <p:cNvSpPr txBox="1">
            <a:spLocks/>
          </p:cNvSpPr>
          <p:nvPr/>
        </p:nvSpPr>
        <p:spPr bwMode="auto">
          <a:xfrm>
            <a:off x="10074901" y="1935975"/>
            <a:ext cx="2067149" cy="8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mesh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space réservé du texte 2"/>
          <p:cNvSpPr txBox="1">
            <a:spLocks/>
          </p:cNvSpPr>
          <p:nvPr/>
        </p:nvSpPr>
        <p:spPr bwMode="auto">
          <a:xfrm>
            <a:off x="10042867" y="4161969"/>
            <a:ext cx="2396684" cy="88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borders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10225648" y="3316883"/>
            <a:ext cx="641926" cy="81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Imag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74" y="2111769"/>
            <a:ext cx="4090726" cy="3636686"/>
          </a:xfrm>
          <a:prstGeom prst="rect">
            <a:avLst/>
          </a:prstGeom>
        </p:spPr>
      </p:pic>
      <p:cxnSp>
        <p:nvCxnSpPr>
          <p:cNvPr id="22" name="Connecteur droit avec flèche 21"/>
          <p:cNvCxnSpPr>
            <a:cxnSpLocks/>
          </p:cNvCxnSpPr>
          <p:nvPr/>
        </p:nvCxnSpPr>
        <p:spPr>
          <a:xfrm flipH="1">
            <a:off x="3405352" y="2380065"/>
            <a:ext cx="1224126" cy="248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210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</a:t>
            </a:r>
            <a:r>
              <a:rPr lang="fr-FR" dirty="0" err="1"/>
              <a:t>Property</a:t>
            </a:r>
            <a:r>
              <a:rPr lang="fr-FR" dirty="0"/>
              <a:t> bars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ea typeface="Calibri" panose="020F0502020204030204" pitchFamily="34" charset="0"/>
              </a:rPr>
              <a:t>An option bar </a:t>
            </a:r>
            <a:r>
              <a:rPr lang="fr-FR" sz="2400" dirty="0" err="1">
                <a:ea typeface="Calibri" panose="020F0502020204030204" pitchFamily="34" charset="0"/>
              </a:rPr>
              <a:t>appears</a:t>
            </a:r>
            <a:r>
              <a:rPr lang="fr-FR" sz="2400" dirty="0">
                <a:ea typeface="Calibri" panose="020F0502020204030204" pitchFamily="34" charset="0"/>
              </a:rPr>
              <a:t> at the </a:t>
            </a:r>
            <a:r>
              <a:rPr lang="fr-FR" sz="2400" dirty="0" err="1">
                <a:ea typeface="Calibri" panose="020F0502020204030204" pitchFamily="34" charset="0"/>
              </a:rPr>
              <a:t>bottom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when</a:t>
            </a:r>
            <a:r>
              <a:rPr lang="fr-FR" sz="2400" dirty="0">
                <a:ea typeface="Calibri" panose="020F0502020204030204" pitchFamily="34" charset="0"/>
              </a:rPr>
              <a:t> a </a:t>
            </a:r>
            <a:r>
              <a:rPr lang="fr-FR" sz="2400" dirty="0" err="1">
                <a:ea typeface="Calibri" panose="020F0502020204030204" pitchFamily="34" charset="0"/>
              </a:rPr>
              <a:t>property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is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displayed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endParaRPr lang="en-GB" sz="2400" dirty="0"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08" y="1522296"/>
            <a:ext cx="7563518" cy="485903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522039" y="3074649"/>
            <a:ext cx="2981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colormap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clipping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Draw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isovalues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70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One </a:t>
            </a:r>
            <a:r>
              <a:rPr lang="fr-FR" dirty="0" err="1"/>
              <a:t>example</a:t>
            </a:r>
            <a:r>
              <a:rPr lang="fr-FR" dirty="0"/>
              <a:t> of </a:t>
            </a:r>
            <a:r>
              <a:rPr lang="fr-FR" dirty="0" err="1"/>
              <a:t>restyling</a:t>
            </a:r>
            <a:r>
              <a:rPr lang="fr-FR" dirty="0"/>
              <a:t> </a:t>
            </a:r>
            <a:r>
              <a:rPr lang="fr-FR" dirty="0" err="1"/>
              <a:t>topography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33" y="1680506"/>
            <a:ext cx="5030243" cy="268939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356" y="3369110"/>
            <a:ext cx="5316572" cy="283948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638" y="1083419"/>
            <a:ext cx="2798901" cy="2977778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 rot="1455324">
            <a:off x="4394322" y="3787116"/>
            <a:ext cx="3010255" cy="7630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Right-click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012502" y="1305385"/>
            <a:ext cx="1635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Trace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isolines</a:t>
            </a:r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5971978" y="1412590"/>
            <a:ext cx="1040524" cy="44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850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Help menu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052736"/>
            <a:ext cx="4448175" cy="5328592"/>
          </a:xfrm>
        </p:spPr>
        <p:txBody>
          <a:bodyPr/>
          <a:lstStyle/>
          <a:p>
            <a:pPr marL="109728" indent="0">
              <a:buNone/>
            </a:pPr>
            <a:r>
              <a:rPr lang="fr-FR" dirty="0"/>
              <a:t>Direct </a:t>
            </a:r>
            <a:r>
              <a:rPr lang="fr-FR" dirty="0" err="1"/>
              <a:t>access</a:t>
            </a:r>
            <a:r>
              <a:rPr lang="fr-FR" dirty="0"/>
              <a:t> via Help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9DB3179-D9AF-3228-923A-20366B128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887" y="735744"/>
            <a:ext cx="8385377" cy="57732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BC3B0BB-6D71-4B49-DF33-08D8F5066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21" y="2013464"/>
            <a:ext cx="2881344" cy="2820685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 flipV="1">
            <a:off x="2790825" y="1880995"/>
            <a:ext cx="1152525" cy="738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507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fr-FR" dirty="0"/>
              <a:t>II. EXPLICIT</a:t>
            </a:r>
            <a:r>
              <a:rPr lang="fr-FR" baseline="0" dirty="0"/>
              <a:t> </a:t>
            </a:r>
            <a:r>
              <a:rPr lang="fr-FR" dirty="0"/>
              <a:t>MODELING APPROACH</a:t>
            </a:r>
            <a:endParaRPr dirty="0"/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25121" y="2112579"/>
            <a:ext cx="6795486" cy="405532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objects</a:t>
            </a:r>
            <a:r>
              <a:rPr lang="fr-FR" dirty="0">
                <a:ea typeface="Calibri" panose="020F0502020204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Edit </a:t>
            </a:r>
            <a:r>
              <a:rPr lang="fr-FR" dirty="0" err="1">
                <a:ea typeface="Calibri" panose="020F0502020204030204" pitchFamily="34" charset="0"/>
              </a:rPr>
              <a:t>objects</a:t>
            </a:r>
            <a:r>
              <a:rPr lang="fr-FR" dirty="0">
                <a:ea typeface="Calibri" panose="020F0502020204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Cut surfaces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Set </a:t>
            </a:r>
            <a:r>
              <a:rPr lang="fr-FR" dirty="0" err="1">
                <a:ea typeface="Calibri" panose="020F0502020204030204" pitchFamily="34" charset="0"/>
              </a:rPr>
              <a:t>constraints</a:t>
            </a:r>
            <a:r>
              <a:rPr lang="fr-FR" dirty="0">
                <a:ea typeface="Calibri" panose="020F0502020204030204" pitchFamily="34" charset="0"/>
              </a:rPr>
              <a:t> / </a:t>
            </a:r>
            <a:r>
              <a:rPr lang="fr-FR" dirty="0" err="1">
                <a:ea typeface="Calibri" panose="020F0502020204030204" pitchFamily="34" charset="0"/>
              </a:rPr>
              <a:t>Interpolate</a:t>
            </a:r>
            <a:r>
              <a:rPr lang="fr-FR" dirty="0">
                <a:ea typeface="Calibri" panose="020F0502020204030204" pitchFamily="34" charset="0"/>
              </a:rPr>
              <a:t> surfaces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Cut surfaces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QC</a:t>
            </a:r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01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 bwMode="auto">
          <a:xfrm>
            <a:off x="6425688" y="1734038"/>
            <a:ext cx="4811346" cy="453048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SKUA-Object has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own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contextual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command menu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Arial"/>
              <a:buChar char="–"/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several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type of data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Arial"/>
              <a:buChar char="–"/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Arial"/>
              <a:buChar char="–"/>
              <a:defRPr/>
            </a:pPr>
            <a:r>
              <a:rPr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 Editor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Arial"/>
              <a:buChar char="–"/>
              <a:defRPr/>
            </a:pPr>
            <a:r>
              <a:rPr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 Editor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3879" indent="-283879">
              <a:buFont typeface="Arial"/>
              <a:buChar char="–"/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Computation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tools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4964" y="1020340"/>
            <a:ext cx="7343775" cy="567689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4AB6740-BFE4-9D07-2C30-1ED4DD0A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7277" cy="665911"/>
          </a:xfrm>
        </p:spPr>
        <p:txBody>
          <a:bodyPr>
            <a:normAutofit/>
          </a:bodyPr>
          <a:lstStyle/>
          <a:p>
            <a:r>
              <a:rPr lang="fr-FR" dirty="0"/>
              <a:t>II. </a:t>
            </a: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objects</a:t>
            </a:r>
            <a:r>
              <a:rPr lang="fr-FR" dirty="0"/>
              <a:t>; edit objects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997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II. About 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vocabulary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" y="1052736"/>
            <a:ext cx="6667500" cy="53285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Parts :  </a:t>
            </a:r>
            <a:r>
              <a:rPr lang="fr-FR" dirty="0"/>
              <a:t>if 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split in </a:t>
            </a:r>
            <a:r>
              <a:rPr lang="fr-FR" dirty="0" err="1"/>
              <a:t>several</a:t>
            </a:r>
            <a:r>
              <a:rPr lang="fr-FR" dirty="0"/>
              <a:t> parts (ex: surface by </a:t>
            </a:r>
            <a:r>
              <a:rPr lang="fr-FR" dirty="0" err="1"/>
              <a:t>another</a:t>
            </a:r>
            <a:r>
              <a:rPr lang="fr-F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 err="1"/>
              <a:t>Regions</a:t>
            </a:r>
            <a:r>
              <a:rPr lang="fr-FR" b="1" dirty="0"/>
              <a:t> : </a:t>
            </a:r>
            <a:r>
              <a:rPr lang="fr-FR" dirty="0"/>
              <a:t>area of </a:t>
            </a:r>
            <a:r>
              <a:rPr lang="fr-FR" dirty="0" err="1"/>
              <a:t>interest</a:t>
            </a:r>
            <a:r>
              <a:rPr lang="fr-FR" dirty="0"/>
              <a:t> in an 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defined</a:t>
            </a:r>
            <a:r>
              <a:rPr lang="fr-FR" dirty="0"/>
              <a:t> by user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 err="1"/>
              <a:t>Nodes</a:t>
            </a:r>
            <a:r>
              <a:rPr lang="fr-FR" b="1" dirty="0"/>
              <a:t> : </a:t>
            </a:r>
            <a:r>
              <a:rPr lang="fr-FR" dirty="0" err="1"/>
              <a:t>mesh</a:t>
            </a:r>
            <a:r>
              <a:rPr lang="fr-FR" dirty="0"/>
              <a:t> </a:t>
            </a:r>
            <a:r>
              <a:rPr lang="fr-FR" dirty="0" err="1"/>
              <a:t>nodes</a:t>
            </a:r>
            <a:r>
              <a:rPr lang="fr-F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Triangle</a:t>
            </a:r>
            <a:r>
              <a:rPr lang="fr-FR" dirty="0"/>
              <a:t> (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mesh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)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0" y="4212332"/>
            <a:ext cx="2048161" cy="17242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818" y="868637"/>
            <a:ext cx="5429250" cy="551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84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D6A0687-1853-B9C0-4CF0-93DB0AACD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044" y="1682834"/>
            <a:ext cx="4707390" cy="415914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About </a:t>
            </a:r>
            <a:r>
              <a:rPr lang="fr-FR" dirty="0" err="1"/>
              <a:t>Constraints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Constraints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applied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object</a:t>
            </a:r>
            <a:r>
              <a:rPr lang="fr-FR" dirty="0"/>
              <a:t> to fit one to the </a:t>
            </a:r>
            <a:r>
              <a:rPr lang="fr-FR" dirty="0" err="1"/>
              <a:t>other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4156" y="1815718"/>
            <a:ext cx="4707391" cy="196057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797" y="4157476"/>
            <a:ext cx="4684396" cy="1768393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 rot="3291539">
            <a:off x="1842091" y="3350850"/>
            <a:ext cx="858143" cy="681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2810" y="3869894"/>
            <a:ext cx="3714866" cy="110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31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Interpolation of surfaces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constraints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916" y="1871352"/>
            <a:ext cx="4351397" cy="287298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20" y="1785091"/>
            <a:ext cx="4684396" cy="17683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846" y="3845026"/>
            <a:ext cx="4829556" cy="2348742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 rot="3291539">
            <a:off x="2661219" y="3346939"/>
            <a:ext cx="858143" cy="681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952482"/>
            <a:ext cx="11239499" cy="4953035"/>
          </a:xfrm>
        </p:spPr>
        <p:txBody>
          <a:bodyPr/>
          <a:lstStyle/>
          <a:p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interpolate</a:t>
            </a:r>
            <a:r>
              <a:rPr lang="fr-FR" dirty="0"/>
              <a:t> surface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constraints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710" y="4740420"/>
            <a:ext cx="2422247" cy="145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Exercise</a:t>
            </a:r>
            <a:r>
              <a:rPr lang="fr-FR" dirty="0"/>
              <a:t> 1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82967" y="1365166"/>
            <a:ext cx="11239499" cy="4953035"/>
          </a:xfrm>
        </p:spPr>
        <p:txBody>
          <a:bodyPr/>
          <a:lstStyle/>
          <a:p>
            <a:r>
              <a:rPr lang="fr-FR" dirty="0">
                <a:ea typeface="Calibri" panose="020F0502020204030204" pitchFamily="34" charset="0"/>
              </a:rPr>
              <a:t>Open « TD1_MODELISATION.sprj »</a:t>
            </a:r>
          </a:p>
          <a:p>
            <a:r>
              <a:rPr lang="fr-FR" dirty="0">
                <a:ea typeface="Calibri" panose="020F0502020204030204" pitchFamily="34" charset="0"/>
              </a:rPr>
              <a:t>Observe </a:t>
            </a:r>
            <a:r>
              <a:rPr lang="fr-FR" dirty="0" err="1">
                <a:ea typeface="Calibri" panose="020F0502020204030204" pitchFamily="34" charset="0"/>
              </a:rPr>
              <a:t>available</a:t>
            </a:r>
            <a:r>
              <a:rPr lang="fr-FR" dirty="0">
                <a:ea typeface="Calibri" panose="020F0502020204030204" pitchFamily="34" charset="0"/>
              </a:rPr>
              <a:t> data</a:t>
            </a:r>
          </a:p>
          <a:p>
            <a:r>
              <a:rPr lang="fr-FR" dirty="0" err="1">
                <a:ea typeface="Calibri" panose="020F0502020204030204" pitchFamily="34" charset="0"/>
              </a:rPr>
              <a:t>Approach</a:t>
            </a:r>
            <a:r>
              <a:rPr lang="fr-FR" dirty="0">
                <a:ea typeface="Calibri" panose="020F0502020204030204" pitchFamily="34" charset="0"/>
              </a:rPr>
              <a:t> 1 : Explicit </a:t>
            </a:r>
            <a:r>
              <a:rPr lang="fr-FR" dirty="0" err="1">
                <a:ea typeface="Calibri" panose="020F0502020204030204" pitchFamily="34" charset="0"/>
              </a:rPr>
              <a:t>modelling</a:t>
            </a:r>
            <a:r>
              <a:rPr lang="fr-FR" dirty="0">
                <a:ea typeface="Calibri" panose="020F0502020204030204" pitchFamily="34" charset="0"/>
              </a:rPr>
              <a:t> </a:t>
            </a:r>
          </a:p>
          <a:p>
            <a:pPr lvl="1"/>
            <a:r>
              <a:rPr lang="fr-FR" dirty="0" err="1">
                <a:ea typeface="Calibri" panose="020F0502020204030204" pitchFamily="34" charset="0"/>
              </a:rPr>
              <a:t>Build</a:t>
            </a:r>
            <a:r>
              <a:rPr lang="fr-FR" dirty="0">
                <a:ea typeface="Calibri" panose="020F0502020204030204" pitchFamily="34" charset="0"/>
              </a:rPr>
              <a:t> the </a:t>
            </a:r>
            <a:r>
              <a:rPr lang="fr-FR" dirty="0" err="1">
                <a:ea typeface="Calibri" panose="020F0502020204030204" pitchFamily="34" charset="0"/>
              </a:rPr>
              <a:t>differents</a:t>
            </a:r>
            <a:r>
              <a:rPr lang="fr-FR" dirty="0">
                <a:ea typeface="Calibri" panose="020F0502020204030204" pitchFamily="34" charset="0"/>
              </a:rPr>
              <a:t> horizons </a:t>
            </a:r>
            <a:r>
              <a:rPr lang="fr-FR" dirty="0" err="1">
                <a:ea typeface="Calibri" panose="020F0502020204030204" pitchFamily="34" charset="0"/>
              </a:rPr>
              <a:t>using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curves</a:t>
            </a:r>
            <a:r>
              <a:rPr lang="fr-FR" dirty="0">
                <a:ea typeface="Calibri" panose="020F0502020204030204" pitchFamily="34" charset="0"/>
              </a:rPr>
              <a:t> / </a:t>
            </a:r>
            <a:r>
              <a:rPr lang="fr-FR" dirty="0" err="1">
                <a:ea typeface="Calibri" panose="020F0502020204030204" pitchFamily="34" charset="0"/>
              </a:rPr>
              <a:t>constraints</a:t>
            </a:r>
            <a:r>
              <a:rPr lang="fr-FR" dirty="0">
                <a:ea typeface="Calibri" panose="020F0502020204030204" pitchFamily="34" charset="0"/>
              </a:rPr>
              <a:t> (at least one)</a:t>
            </a:r>
          </a:p>
          <a:p>
            <a:pPr lvl="1"/>
            <a:r>
              <a:rPr lang="fr-FR" dirty="0">
                <a:ea typeface="Calibri" panose="020F0502020204030204" pitchFamily="34" charset="0"/>
              </a:rPr>
              <a:t>Manage horizons </a:t>
            </a:r>
            <a:r>
              <a:rPr lang="fr-FR" dirty="0" err="1">
                <a:ea typeface="Calibri" panose="020F0502020204030204" pitchFamily="34" charset="0"/>
              </a:rPr>
              <a:t>erosion</a:t>
            </a:r>
            <a:r>
              <a:rPr lang="fr-FR" dirty="0">
                <a:ea typeface="Calibri" panose="020F0502020204030204" pitchFamily="34" charset="0"/>
              </a:rPr>
              <a:t> by </a:t>
            </a:r>
            <a:r>
              <a:rPr lang="fr-FR" dirty="0" err="1">
                <a:ea typeface="Calibri" panose="020F0502020204030204" pitchFamily="34" charset="0"/>
              </a:rPr>
              <a:t>topography</a:t>
            </a:r>
            <a:r>
              <a:rPr lang="fr-FR" dirty="0">
                <a:ea typeface="Calibri" panose="020F0502020204030204" pitchFamily="34" charset="0"/>
              </a:rPr>
              <a:t> surface </a:t>
            </a:r>
          </a:p>
          <a:p>
            <a:pPr lvl="1"/>
            <a:r>
              <a:rPr lang="fr-FR" dirty="0" err="1">
                <a:ea typeface="Calibri" panose="020F0502020204030204" pitchFamily="34" charset="0"/>
              </a:rPr>
              <a:t>Refine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obtained</a:t>
            </a:r>
            <a:r>
              <a:rPr lang="fr-FR" dirty="0">
                <a:ea typeface="Calibri" panose="020F0502020204030204" pitchFamily="34" charset="0"/>
              </a:rPr>
              <a:t> surfaces</a:t>
            </a:r>
          </a:p>
          <a:p>
            <a:r>
              <a:rPr lang="fr-FR" dirty="0" err="1">
                <a:ea typeface="Calibri" panose="020F0502020204030204" pitchFamily="34" charset="0"/>
              </a:rPr>
              <a:t>Approach</a:t>
            </a:r>
            <a:r>
              <a:rPr lang="fr-FR" dirty="0">
                <a:ea typeface="Calibri" panose="020F0502020204030204" pitchFamily="34" charset="0"/>
              </a:rPr>
              <a:t> 2 : </a:t>
            </a:r>
            <a:r>
              <a:rPr lang="fr-FR" dirty="0" err="1">
                <a:ea typeface="Calibri" panose="020F0502020204030204" pitchFamily="34" charset="0"/>
              </a:rPr>
              <a:t>Implicit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modelling</a:t>
            </a:r>
            <a:endParaRPr lang="fr-FR" dirty="0">
              <a:ea typeface="Calibri" panose="020F0502020204030204" pitchFamily="34" charset="0"/>
            </a:endParaRPr>
          </a:p>
          <a:p>
            <a:pPr lvl="1"/>
            <a:r>
              <a:rPr lang="fr-FR" dirty="0" err="1">
                <a:ea typeface="Calibri" panose="020F0502020204030204" pitchFamily="34" charset="0"/>
              </a:rPr>
              <a:t>Build</a:t>
            </a:r>
            <a:r>
              <a:rPr lang="fr-FR" dirty="0">
                <a:ea typeface="Calibri" panose="020F0502020204030204" pitchFamily="34" charset="0"/>
              </a:rPr>
              <a:t> a </a:t>
            </a:r>
            <a:r>
              <a:rPr lang="fr-FR" dirty="0" err="1">
                <a:ea typeface="Calibri" panose="020F0502020204030204" pitchFamily="34" charset="0"/>
              </a:rPr>
              <a:t>stratigraphic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column</a:t>
            </a:r>
            <a:r>
              <a:rPr lang="fr-FR" dirty="0">
                <a:ea typeface="Calibri" panose="020F0502020204030204" pitchFamily="34" charset="0"/>
              </a:rPr>
              <a:t> </a:t>
            </a:r>
          </a:p>
          <a:p>
            <a:pPr lvl="1"/>
            <a:r>
              <a:rPr lang="fr-FR" dirty="0">
                <a:ea typeface="Calibri" panose="020F0502020204030204" pitchFamily="34" charset="0"/>
              </a:rPr>
              <a:t>Use </a:t>
            </a:r>
            <a:r>
              <a:rPr lang="fr-FR" dirty="0" err="1">
                <a:ea typeface="Calibri" panose="020F0502020204030204" pitchFamily="34" charset="0"/>
              </a:rPr>
              <a:t>SnS</a:t>
            </a:r>
            <a:r>
              <a:rPr lang="fr-FR" dirty="0">
                <a:ea typeface="Calibri" panose="020F0502020204030204" pitchFamily="34" charset="0"/>
              </a:rPr>
              <a:t> (Structure &amp; </a:t>
            </a:r>
            <a:r>
              <a:rPr lang="fr-FR" dirty="0" err="1">
                <a:ea typeface="Calibri" panose="020F0502020204030204" pitchFamily="34" charset="0"/>
              </a:rPr>
              <a:t>Stratigraphy</a:t>
            </a:r>
            <a:r>
              <a:rPr lang="fr-FR" dirty="0">
                <a:ea typeface="Calibri" panose="020F0502020204030204" pitchFamily="34" charset="0"/>
              </a:rPr>
              <a:t> Workflow)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>
          <a:xfrm>
            <a:off x="-7371" y="652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Marchal</a:t>
            </a:r>
            <a:endParaRPr lang="en-GB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4247498" y="665338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Corbel"/>
              </a:rPr>
              <a:t>Géomodélisation Minière – 3A GN Mines</a:t>
            </a:r>
            <a:endParaRPr lang="fr-FR" dirty="0">
              <a:latin typeface="Corbe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>
          <a:xfrm>
            <a:off x="9434309" y="650134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EF6AF2-0534-4E44-915C-AE94818C0ADA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221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Edition </a:t>
            </a:r>
            <a:r>
              <a:rPr lang="fr-FR" dirty="0" err="1"/>
              <a:t>tools</a:t>
            </a:r>
            <a:r>
              <a:rPr lang="fr-FR" dirty="0"/>
              <a:t> : </a:t>
            </a:r>
            <a:r>
              <a:rPr lang="fr-FR" dirty="0" err="1"/>
              <a:t>refine</a:t>
            </a:r>
            <a:r>
              <a:rPr lang="fr-FR" dirty="0"/>
              <a:t> surfaces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r-FR" dirty="0"/>
              <a:t>Tools </a:t>
            </a:r>
            <a:r>
              <a:rPr lang="fr-FR" dirty="0" err="1"/>
              <a:t>commands</a:t>
            </a:r>
            <a:r>
              <a:rPr lang="fr-FR" dirty="0"/>
              <a:t> in </a:t>
            </a:r>
            <a:r>
              <a:rPr lang="fr-FR" dirty="0" err="1"/>
              <a:t>object</a:t>
            </a:r>
            <a:r>
              <a:rPr lang="fr-FR" dirty="0"/>
              <a:t> menu </a:t>
            </a:r>
          </a:p>
          <a:p>
            <a:pPr marL="0" indent="0">
              <a:buNone/>
            </a:pPr>
            <a:r>
              <a:rPr lang="fr-FR" dirty="0"/>
              <a:t>Example: </a:t>
            </a:r>
          </a:p>
          <a:p>
            <a:pPr marL="457200" indent="-457200">
              <a:buFontTx/>
              <a:buChar char="-"/>
            </a:pPr>
            <a:r>
              <a:rPr lang="fr-FR" dirty="0"/>
              <a:t>Split =&gt; split </a:t>
            </a:r>
            <a:r>
              <a:rPr lang="fr-FR" dirty="0" err="1"/>
              <a:t>mesh</a:t>
            </a:r>
            <a:r>
              <a:rPr lang="fr-FR" dirty="0"/>
              <a:t> in </a:t>
            </a:r>
            <a:r>
              <a:rPr lang="fr-FR" dirty="0" err="1"/>
              <a:t>smaller</a:t>
            </a:r>
            <a:r>
              <a:rPr lang="fr-FR" dirty="0"/>
              <a:t> éléments</a:t>
            </a:r>
          </a:p>
          <a:p>
            <a:pPr marL="457200" indent="-457200">
              <a:buFontTx/>
              <a:buChar char="-"/>
            </a:pPr>
            <a:r>
              <a:rPr lang="fr-FR" dirty="0" err="1"/>
              <a:t>Beautify</a:t>
            </a:r>
            <a:r>
              <a:rPr lang="fr-FR" dirty="0"/>
              <a:t>: </a:t>
            </a:r>
            <a:r>
              <a:rPr lang="fr-FR" dirty="0" err="1"/>
              <a:t>try</a:t>
            </a:r>
            <a:r>
              <a:rPr lang="fr-FR" dirty="0"/>
              <a:t> to respect </a:t>
            </a:r>
            <a:r>
              <a:rPr lang="fr-FR" dirty="0" err="1"/>
              <a:t>equilarity</a:t>
            </a:r>
            <a:r>
              <a:rPr lang="fr-FR" dirty="0"/>
              <a:t> of </a:t>
            </a:r>
            <a:r>
              <a:rPr lang="fr-FR" dirty="0" err="1"/>
              <a:t>mesh</a:t>
            </a:r>
            <a:r>
              <a:rPr lang="fr-FR" dirty="0"/>
              <a:t> triangles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229" y="3063576"/>
            <a:ext cx="9135750" cy="28578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21014" t="78592" r="3447"/>
          <a:stretch/>
        </p:blipFill>
        <p:spPr>
          <a:xfrm>
            <a:off x="6968293" y="936525"/>
            <a:ext cx="4914901" cy="120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30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Erosion ? </a:t>
            </a:r>
            <a:r>
              <a:rPr lang="fr-FR" dirty="0" err="1"/>
              <a:t>What</a:t>
            </a:r>
            <a:r>
              <a:rPr lang="fr-FR" dirty="0"/>
              <a:t> about </a:t>
            </a:r>
            <a:r>
              <a:rPr lang="fr-FR" dirty="0" err="1"/>
              <a:t>cutting</a:t>
            </a:r>
            <a:r>
              <a:rPr lang="fr-FR" dirty="0"/>
              <a:t> surfaces ?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777102"/>
            <a:ext cx="12305489" cy="4953035"/>
          </a:xfrm>
        </p:spPr>
        <p:txBody>
          <a:bodyPr>
            <a:normAutofit/>
          </a:bodyPr>
          <a:lstStyle/>
          <a:p>
            <a:r>
              <a:rPr lang="fr-FR" sz="2400" dirty="0">
                <a:ea typeface="Calibri" panose="020F0502020204030204" pitchFamily="34" charset="0"/>
              </a:rPr>
              <a:t>If </a:t>
            </a:r>
            <a:r>
              <a:rPr lang="fr-FR" sz="2400" dirty="0" err="1">
                <a:ea typeface="Calibri" panose="020F0502020204030204" pitchFamily="34" charset="0"/>
              </a:rPr>
              <a:t>you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want</a:t>
            </a:r>
            <a:r>
              <a:rPr lang="fr-FR" sz="2400" dirty="0">
                <a:ea typeface="Calibri" panose="020F0502020204030204" pitchFamily="34" charset="0"/>
              </a:rPr>
              <a:t> to </a:t>
            </a:r>
            <a:r>
              <a:rPr lang="fr-FR" sz="2400" dirty="0" err="1">
                <a:ea typeface="Calibri" panose="020F0502020204030204" pitchFamily="34" charset="0"/>
              </a:rPr>
              <a:t>take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erosion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into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account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you’ll</a:t>
            </a:r>
            <a:r>
              <a:rPr lang="fr-FR" sz="2400" dirty="0">
                <a:ea typeface="Calibri" panose="020F0502020204030204" pitchFamily="34" charset="0"/>
              </a:rPr>
              <a:t> have to </a:t>
            </a:r>
            <a:r>
              <a:rPr lang="fr-FR" sz="2400" dirty="0" err="1">
                <a:ea typeface="Calibri" panose="020F0502020204030204" pitchFamily="34" charset="0"/>
              </a:rPr>
              <a:t>cut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your</a:t>
            </a:r>
            <a:r>
              <a:rPr lang="fr-FR" sz="2400" dirty="0">
                <a:ea typeface="Calibri" panose="020F0502020204030204" pitchFamily="34" charset="0"/>
              </a:rPr>
              <a:t> surface by </a:t>
            </a:r>
            <a:r>
              <a:rPr lang="fr-FR" sz="2400" dirty="0" err="1">
                <a:ea typeface="Calibri" panose="020F0502020204030204" pitchFamily="34" charset="0"/>
              </a:rPr>
              <a:t>your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topography</a:t>
            </a:r>
            <a:endParaRPr lang="en-GB" sz="2400" dirty="0"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069" y="1927614"/>
            <a:ext cx="4746092" cy="143118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862" t="8812" r="4811" b="5476"/>
          <a:stretch/>
        </p:blipFill>
        <p:spPr>
          <a:xfrm>
            <a:off x="0" y="1803575"/>
            <a:ext cx="4294527" cy="21378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099" y="3715047"/>
            <a:ext cx="3985605" cy="224047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t="6918" b="9912"/>
          <a:stretch/>
        </p:blipFill>
        <p:spPr>
          <a:xfrm>
            <a:off x="1935471" y="4151921"/>
            <a:ext cx="4868926" cy="2175641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 rot="3291539">
            <a:off x="2585546" y="3781249"/>
            <a:ext cx="858143" cy="681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ZoneTexte 9"/>
          <p:cNvSpPr txBox="1"/>
          <p:nvPr/>
        </p:nvSpPr>
        <p:spPr>
          <a:xfrm>
            <a:off x="3676519" y="5404419"/>
            <a:ext cx="870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/>
              <a:t>Part 1</a:t>
            </a:r>
            <a:endParaRPr lang="en-GB" sz="1600" b="1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898266" y="4390451"/>
            <a:ext cx="870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/>
              <a:t>Part 2</a:t>
            </a:r>
            <a:endParaRPr lang="en-GB" sz="1600" b="1" i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6003525" y="5865673"/>
            <a:ext cx="870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/>
              <a:t>Part 3</a:t>
            </a:r>
            <a:endParaRPr lang="en-GB" sz="1600" b="1" i="1" dirty="0"/>
          </a:p>
        </p:txBody>
      </p:sp>
    </p:spTree>
    <p:extLst>
      <p:ext uri="{BB962C8B-B14F-4D97-AF65-F5344CB8AC3E}">
        <p14:creationId xmlns:p14="http://schemas.microsoft.com/office/powerpoint/2010/main" val="313699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</a:t>
            </a:r>
            <a:r>
              <a:rPr lang="fr-FR" dirty="0" err="1"/>
              <a:t>Create</a:t>
            </a:r>
            <a:r>
              <a:rPr lang="fr-FR" dirty="0"/>
              <a:t> a </a:t>
            </a:r>
            <a:r>
              <a:rPr lang="fr-FR" dirty="0" err="1"/>
              <a:t>volumetric</a:t>
            </a:r>
            <a:r>
              <a:rPr lang="fr-FR" dirty="0"/>
              <a:t> model </a:t>
            </a:r>
            <a:r>
              <a:rPr lang="fr-FR" dirty="0" err="1"/>
              <a:t>from</a:t>
            </a:r>
            <a:r>
              <a:rPr lang="fr-FR" dirty="0"/>
              <a:t> surfaces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have </a:t>
            </a:r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surfaces </a:t>
            </a:r>
            <a:r>
              <a:rPr lang="en-GB" dirty="0"/>
              <a:t>=&gt; you can create a geological grid </a:t>
            </a:r>
          </a:p>
          <a:p>
            <a:r>
              <a:rPr lang="fr-FR" dirty="0" err="1"/>
              <a:t>Create</a:t>
            </a:r>
            <a:r>
              <a:rPr lang="fr-FR" dirty="0"/>
              <a:t> a new </a:t>
            </a:r>
            <a:r>
              <a:rPr lang="fr-FR" dirty="0" err="1"/>
              <a:t>Voxet</a:t>
            </a:r>
            <a:endParaRPr lang="fr-FR" dirty="0"/>
          </a:p>
          <a:p>
            <a:r>
              <a:rPr lang="fr-FR" dirty="0" err="1"/>
              <a:t>Add</a:t>
            </a:r>
            <a:r>
              <a:rPr lang="fr-FR" dirty="0"/>
              <a:t> Surfaces to the </a:t>
            </a:r>
            <a:r>
              <a:rPr lang="fr-FR" dirty="0" err="1"/>
              <a:t>Voxet</a:t>
            </a:r>
            <a:endParaRPr lang="fr-FR" dirty="0"/>
          </a:p>
          <a:p>
            <a:r>
              <a:rPr lang="fr-FR" dirty="0" err="1"/>
              <a:t>Build</a:t>
            </a:r>
            <a:r>
              <a:rPr lang="fr-FR" dirty="0"/>
              <a:t> the model 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273" y="2459827"/>
            <a:ext cx="4114800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26" y="3691385"/>
            <a:ext cx="2472859" cy="9226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215" y="3760753"/>
            <a:ext cx="1782468" cy="116739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333" y="3779582"/>
            <a:ext cx="1619284" cy="1148562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>
            <a:off x="2618084" y="4010748"/>
            <a:ext cx="659276" cy="333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èche droite 8"/>
          <p:cNvSpPr/>
          <p:nvPr/>
        </p:nvSpPr>
        <p:spPr>
          <a:xfrm>
            <a:off x="4856608" y="4020163"/>
            <a:ext cx="659276" cy="333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315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</a:t>
            </a:r>
            <a:r>
              <a:rPr lang="fr-FR" dirty="0" err="1"/>
              <a:t>Quality</a:t>
            </a:r>
            <a:r>
              <a:rPr lang="fr-FR" dirty="0"/>
              <a:t> control on </a:t>
            </a:r>
            <a:r>
              <a:rPr lang="fr-FR" dirty="0" err="1"/>
              <a:t>your</a:t>
            </a:r>
            <a:r>
              <a:rPr lang="fr-FR" dirty="0"/>
              <a:t> surfaces </a:t>
            </a:r>
            <a:endParaRPr lang="en-GB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945366"/>
            <a:ext cx="84430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variation of layer thickness due to lack of data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09585" y="3188360"/>
            <a:ext cx="69127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/>
              <a:buChar char="à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Strategy 2: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Move individual nodes to the desired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position (as arbitrary than drawing a cross section)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Set them as Control Nodes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Re-interpolate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09585" y="5202409"/>
            <a:ext cx="781297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/>
              <a:buChar char="à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Strategy 3: </a:t>
            </a:r>
          </a:p>
          <a:p>
            <a:pPr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Use Thickness or Range Thickness constraints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NB: thickness is signed (negative above the reference surface)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09585" y="1543643"/>
            <a:ext cx="50405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/>
              <a:buChar char="à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Strategy 1: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Add interpretive data (hinge lines, cross-sections…)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Reinterpolate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/>
          <a:srcRect t="5714" b="14286"/>
          <a:stretch>
            <a:fillRect/>
          </a:stretch>
        </p:blipFill>
        <p:spPr bwMode="auto">
          <a:xfrm>
            <a:off x="8029512" y="1934138"/>
            <a:ext cx="3096344" cy="218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899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fr-FR" dirty="0"/>
              <a:t>III. IMPLICIT</a:t>
            </a:r>
            <a:r>
              <a:rPr lang="fr-FR" baseline="0" dirty="0"/>
              <a:t> </a:t>
            </a:r>
            <a:r>
              <a:rPr lang="fr-FR" dirty="0"/>
              <a:t>MODELING APPROACH</a:t>
            </a:r>
            <a:endParaRPr dirty="0"/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25121" y="2112579"/>
            <a:ext cx="6795486" cy="405532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a </a:t>
            </a:r>
            <a:r>
              <a:rPr lang="fr-FR" dirty="0" err="1">
                <a:ea typeface="Calibri" panose="020F0502020204030204" pitchFamily="34" charset="0"/>
              </a:rPr>
              <a:t>stratigraphic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column</a:t>
            </a:r>
            <a:endParaRPr lang="fr-FR" dirty="0">
              <a:ea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Workflow </a:t>
            </a:r>
            <a:r>
              <a:rPr lang="fr-FR" dirty="0" err="1">
                <a:ea typeface="Calibri" panose="020F0502020204030204" pitchFamily="34" charset="0"/>
              </a:rPr>
              <a:t>SnS</a:t>
            </a:r>
            <a:endParaRPr lang="fr-FR" dirty="0">
              <a:ea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 err="1">
                <a:ea typeface="Calibri" panose="020F0502020204030204" pitchFamily="34" charset="0"/>
              </a:rPr>
              <a:t>Build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Geologic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grid</a:t>
            </a:r>
            <a:r>
              <a:rPr lang="fr-FR" dirty="0">
                <a:ea typeface="Calibri" panose="020F0502020204030204" pitchFamily="34" charset="0"/>
              </a:rPr>
              <a:t> </a:t>
            </a:r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81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5" y="2707895"/>
            <a:ext cx="3240360" cy="19589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2707895"/>
            <a:ext cx="2603292" cy="195896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77" y="3938745"/>
            <a:ext cx="2592057" cy="193924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714" y="1708202"/>
            <a:ext cx="2563320" cy="200329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3038" y="2533517"/>
            <a:ext cx="3121735" cy="216806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 bwMode="auto">
          <a:xfrm>
            <a:off x="3040666" y="2110941"/>
            <a:ext cx="3312368" cy="39927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2.Define VOI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 bwMode="auto">
          <a:xfrm>
            <a:off x="34405" y="2124330"/>
            <a:ext cx="3312368" cy="39927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1.Input data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5299671" y="811711"/>
            <a:ext cx="4213405" cy="89649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3.Build </a:t>
            </a: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stratigraphic</a:t>
            </a: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&amp; structural model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 bwMode="auto">
          <a:xfrm>
            <a:off x="8856734" y="1596978"/>
            <a:ext cx="3528392" cy="89649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5.Build </a:t>
            </a: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Reservoir</a:t>
            </a: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grid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 bwMode="auto">
          <a:xfrm>
            <a:off x="5452071" y="5999878"/>
            <a:ext cx="4213405" cy="89649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4.Generate </a:t>
            </a: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</a:t>
            </a: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blocks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3040666" y="3617548"/>
            <a:ext cx="607062" cy="459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lèche droite 17"/>
          <p:cNvSpPr/>
          <p:nvPr/>
        </p:nvSpPr>
        <p:spPr bwMode="auto">
          <a:xfrm>
            <a:off x="8688034" y="3614878"/>
            <a:ext cx="607062" cy="459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lèche droite 18"/>
          <p:cNvSpPr/>
          <p:nvPr/>
        </p:nvSpPr>
        <p:spPr bwMode="auto">
          <a:xfrm>
            <a:off x="5883810" y="3587093"/>
            <a:ext cx="607062" cy="459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itre 19">
            <a:extLst>
              <a:ext uri="{FF2B5EF4-FFF2-40B4-BE49-F238E27FC236}">
                <a16:creationId xmlns:a16="http://schemas.microsoft.com/office/drawing/2014/main" id="{0FFDF835-A042-E0B4-1C03-460E6268B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Workflow </a:t>
            </a:r>
            <a:r>
              <a:rPr lang="fr-FR" dirty="0" err="1"/>
              <a:t>SnS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300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a typeface="Calibri" panose="020F0502020204030204" pitchFamily="34" charset="0"/>
              </a:rPr>
              <a:t>III. </a:t>
            </a:r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a </a:t>
            </a:r>
            <a:r>
              <a:rPr lang="fr-FR" dirty="0" err="1">
                <a:ea typeface="Calibri" panose="020F0502020204030204" pitchFamily="34" charset="0"/>
              </a:rPr>
              <a:t>stratigraphic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column</a:t>
            </a:r>
            <a:endParaRPr lang="en-GB" dirty="0">
              <a:ea typeface="Calibri" panose="020F050202020403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75" y="1526873"/>
            <a:ext cx="5727126" cy="432213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6" y="1569509"/>
            <a:ext cx="3811907" cy="21184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6" y="3985664"/>
            <a:ext cx="3470514" cy="2872336"/>
          </a:xfrm>
          <a:prstGeom prst="rect">
            <a:avLst/>
          </a:prstGeom>
        </p:spPr>
      </p:pic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156434" y="3605510"/>
            <a:ext cx="4058364" cy="2037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2"/>
          <p:cNvSpPr txBox="1">
            <a:spLocks/>
          </p:cNvSpPr>
          <p:nvPr/>
        </p:nvSpPr>
        <p:spPr bwMode="auto">
          <a:xfrm>
            <a:off x="-1" y="920117"/>
            <a:ext cx="11786302" cy="2037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stratigraphic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!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must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stored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Espace réservé du texte 2"/>
          <p:cNvSpPr txBox="1">
            <a:spLocks/>
          </p:cNvSpPr>
          <p:nvPr/>
        </p:nvSpPr>
        <p:spPr bwMode="auto">
          <a:xfrm>
            <a:off x="3866563" y="5997665"/>
            <a:ext cx="11786302" cy="2037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stratigraphic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7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Relationships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Horizons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70" y="969598"/>
            <a:ext cx="10675756" cy="527556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817903" y="2688073"/>
            <a:ext cx="1494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Conformable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767109" y="5290331"/>
            <a:ext cx="1494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Conformable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34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 bwMode="auto">
          <a:xfrm>
            <a:off x="63588" y="1020340"/>
            <a:ext cx="3594012" cy="121158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Open the Structure and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stratigraphy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workflow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B01475F-5B52-DA67-020D-A14235D6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0501B3-2384-F4C2-8D2A-9A0721FC4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473" y="790014"/>
            <a:ext cx="5014168" cy="55502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38E8A1-70EE-6289-6135-1093AA107843}"/>
              </a:ext>
            </a:extLst>
          </p:cNvPr>
          <p:cNvSpPr/>
          <p:nvPr/>
        </p:nvSpPr>
        <p:spPr>
          <a:xfrm>
            <a:off x="4314267" y="6001725"/>
            <a:ext cx="336176" cy="3160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BD2F20-9E68-F3C5-5CED-68B709105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514" y="2553759"/>
            <a:ext cx="2934109" cy="24387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296130F-FA55-792D-C9AD-9EB785F5BA9F}"/>
              </a:ext>
            </a:extLst>
          </p:cNvPr>
          <p:cNvSpPr txBox="1"/>
          <p:nvPr/>
        </p:nvSpPr>
        <p:spPr bwMode="auto">
          <a:xfrm>
            <a:off x="9063514" y="1947967"/>
            <a:ext cx="3594012" cy="121158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SnS</a:t>
            </a:r>
            <a:r>
              <a:rPr lang="fr-FR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workflow </a:t>
            </a:r>
            <a:r>
              <a:rPr lang="fr-FR" sz="2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steps</a:t>
            </a:r>
            <a:endParaRPr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80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7D8950B-14DE-861C-4DE8-34CCD3413E9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999E879-F632-84F8-C0C2-FEF2723C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340768"/>
            <a:ext cx="8161646" cy="46477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5A1C47-8512-388C-E7FC-3F69D0D304CD}"/>
              </a:ext>
            </a:extLst>
          </p:cNvPr>
          <p:cNvSpPr txBox="1"/>
          <p:nvPr/>
        </p:nvSpPr>
        <p:spPr bwMode="auto">
          <a:xfrm>
            <a:off x="63588" y="1020340"/>
            <a:ext cx="3594012" cy="417608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Select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Horizon data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(surfaces and/or markers)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Build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Stratigraphic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context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Check for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unconsistencies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BE643BF-ED9C-9BCB-E7B7-6008ECB93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332" y="5516851"/>
            <a:ext cx="6552728" cy="94325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30C79C2F-1643-16B9-0E5C-294D454F7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9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fr-FR" dirty="0"/>
              <a:t>I. General</a:t>
            </a:r>
            <a:r>
              <a:rPr lang="fr-FR" baseline="0" dirty="0"/>
              <a:t> </a:t>
            </a:r>
            <a:r>
              <a:rPr lang="fr-FR" dirty="0" err="1"/>
              <a:t>reminders</a:t>
            </a:r>
            <a:endParaRPr dirty="0"/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25121" y="2112579"/>
            <a:ext cx="5181098" cy="405532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Open/</a:t>
            </a:r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a </a:t>
            </a:r>
            <a:r>
              <a:rPr lang="fr-FR" dirty="0" err="1">
                <a:ea typeface="Calibri" panose="020F0502020204030204" pitchFamily="34" charset="0"/>
              </a:rPr>
              <a:t>project</a:t>
            </a:r>
            <a:r>
              <a:rPr lang="fr-FR" dirty="0">
                <a:ea typeface="Calibri" panose="020F0502020204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User interface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Object </a:t>
            </a:r>
            <a:r>
              <a:rPr lang="fr-FR" dirty="0" err="1">
                <a:ea typeface="Calibri" panose="020F0502020204030204" pitchFamily="34" charset="0"/>
              </a:rPr>
              <a:t>Tree</a:t>
            </a:r>
            <a:endParaRPr lang="fr-FR" dirty="0">
              <a:ea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Object types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 err="1">
                <a:ea typeface="Calibri" panose="020F0502020204030204" pitchFamily="34" charset="0"/>
              </a:rPr>
              <a:t>Features</a:t>
            </a:r>
            <a:r>
              <a:rPr lang="fr-FR" dirty="0">
                <a:ea typeface="Calibri" panose="020F0502020204030204" pitchFamily="34" charset="0"/>
              </a:rPr>
              <a:t> </a:t>
            </a:r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15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B597345-56C5-795A-775C-D9D3DAF0D99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72667C-9621-D352-C722-A69A5D97FF54}"/>
              </a:ext>
            </a:extLst>
          </p:cNvPr>
          <p:cNvSpPr txBox="1"/>
          <p:nvPr/>
        </p:nvSpPr>
        <p:spPr bwMode="auto">
          <a:xfrm>
            <a:off x="63588" y="1020340"/>
            <a:ext cx="3594012" cy="417608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Select horizon data:</a:t>
            </a:r>
          </a:p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Select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only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the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constraints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that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are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used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(not the surfaces)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D2C7381-A06C-33FB-C59B-4D213966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C400BE-25BE-B2D2-E110-898485312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867" y="776749"/>
            <a:ext cx="3019545" cy="55798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EC7491-EB01-F1D2-971F-04EE4AC87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t="50661" r="49823" b="36123"/>
          <a:stretch>
            <a:fillRect/>
          </a:stretch>
        </p:blipFill>
        <p:spPr bwMode="auto">
          <a:xfrm>
            <a:off x="63588" y="4167565"/>
            <a:ext cx="3279380" cy="167009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D0AE4CE-44F9-CE6F-55D9-3F44366FE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169" y="776749"/>
            <a:ext cx="5410057" cy="557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07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52" y="1556792"/>
            <a:ext cx="10915650" cy="418147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 bwMode="auto">
          <a:xfrm>
            <a:off x="263352" y="4832251"/>
            <a:ext cx="5616624" cy="144016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2.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use</a:t>
            </a:r>
          </a:p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types</a:t>
            </a:r>
          </a:p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VOI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531D1D57-AD18-BA4C-9726-EADE056A2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7861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4B9385C-CDC9-4029-E07F-76B3B640A1A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C019DC-8991-A2E9-9F8C-93ACAB1504D9}"/>
              </a:ext>
            </a:extLst>
          </p:cNvPr>
          <p:cNvSpPr txBox="1"/>
          <p:nvPr/>
        </p:nvSpPr>
        <p:spPr bwMode="auto">
          <a:xfrm>
            <a:off x="263352" y="4832251"/>
            <a:ext cx="5616624" cy="144016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2.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use</a:t>
            </a:r>
          </a:p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types</a:t>
            </a:r>
          </a:p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VOI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19257D3-C24C-29B1-B549-14F4CF62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DE2906-3CF5-ABC8-407B-C95CCCD8A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29"/>
          <a:stretch>
            <a:fillRect/>
          </a:stretch>
        </p:blipFill>
        <p:spPr>
          <a:xfrm>
            <a:off x="5968181" y="744702"/>
            <a:ext cx="4239690" cy="571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75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376" y="1758355"/>
            <a:ext cx="6530450" cy="45091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263352" y="1038275"/>
            <a:ext cx="9126454" cy="144016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4.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Build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Network &amp;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Blocks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83660ECC-4D88-3B27-61C6-DB562E922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6600" cy="665163"/>
          </a:xfrm>
        </p:spPr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261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69" y="1449489"/>
            <a:ext cx="3723889" cy="473558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 bwMode="auto">
          <a:xfrm>
            <a:off x="5337859" y="2451515"/>
            <a:ext cx="5989167" cy="227700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Modeling Horizons: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Choose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confidence on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Well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Markers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Choose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to ignore data close to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Faults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08238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75575-010A-89C9-00D4-06C664816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2E065F-6C93-EA7C-5275-0B4DFB58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3A8194-9E7F-8FDF-8C16-8728121F6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" y="776747"/>
            <a:ext cx="9307066" cy="56687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170C07-1B4B-4ED9-B7EE-CD6F8B5CE914}"/>
              </a:ext>
            </a:extLst>
          </p:cNvPr>
          <p:cNvSpPr txBox="1"/>
          <p:nvPr/>
        </p:nvSpPr>
        <p:spPr bwMode="auto">
          <a:xfrm>
            <a:off x="8849032" y="5739406"/>
            <a:ext cx="3577734" cy="175917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Modeling Horizons: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Choose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confidence on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Well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Markers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Choose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to ignore data close to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Faults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4795A8-C2E7-C280-BDD4-E722367E9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779" y="1011219"/>
            <a:ext cx="4013648" cy="97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439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5881556" y="2634254"/>
            <a:ext cx="5989167" cy="227700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Checking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volumes of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each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horizons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18" y="1393520"/>
            <a:ext cx="4495027" cy="475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982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DE8CE-6627-42BA-3F7B-CC02E405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8E8FD-DF39-70E0-4373-8E4E4B46A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ED74F6-F257-FE82-442A-8414B1FAEA4B}"/>
              </a:ext>
            </a:extLst>
          </p:cNvPr>
          <p:cNvSpPr txBox="1"/>
          <p:nvPr/>
        </p:nvSpPr>
        <p:spPr bwMode="auto">
          <a:xfrm>
            <a:off x="5881556" y="2634254"/>
            <a:ext cx="5989167" cy="227700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Checking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volumes of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each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horizons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93A1C4-24D8-AC76-622A-42AD505CE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59" y="744569"/>
            <a:ext cx="4580358" cy="579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04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5355735" y="4982519"/>
            <a:ext cx="5989167" cy="227700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Build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the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geologic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grid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choose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what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horizons to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build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cell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size,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number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of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cells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etc.</a:t>
            </a:r>
          </a:p>
          <a:p>
            <a:pPr>
              <a:defRPr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77" y="1107437"/>
            <a:ext cx="3722188" cy="496515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735" y="1107437"/>
            <a:ext cx="5454221" cy="378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66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BB6B3-E9DD-384C-F797-D9B1852B4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D00C8-0793-8EA9-8A37-7DCB4C53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4DF268-A11B-276D-DC5A-9B6F395CF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36" y="765394"/>
            <a:ext cx="10330127" cy="570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78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01944" y="768935"/>
            <a:ext cx="9124096" cy="39139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150444" y="4865521"/>
            <a:ext cx="4041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starting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careful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marL="285750" indent="-285750">
              <a:buFontTx/>
              <a:buChar char="-"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Depth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axis orientation </a:t>
            </a:r>
          </a:p>
          <a:p>
            <a:pPr marL="285750" indent="-285750">
              <a:buFontTx/>
              <a:buChar char="-"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 bwMode="auto">
          <a:xfrm>
            <a:off x="4481391" y="4865521"/>
            <a:ext cx="3229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add-ons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ensure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have Structure &amp;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Stratigraphy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Reservoir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Properties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(+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Geoscience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7903833" y="4865521"/>
            <a:ext cx="20967" cy="14773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re 6">
            <a:extLst>
              <a:ext uri="{FF2B5EF4-FFF2-40B4-BE49-F238E27FC236}">
                <a16:creationId xmlns:a16="http://schemas.microsoft.com/office/drawing/2014/main" id="{C79C9CB0-2689-F891-6473-5F121EA3B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Open &amp; </a:t>
            </a: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Projects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52538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471F4-60C5-1B6B-1EB9-D942953F5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DD4007-0D91-BD68-B0F2-71E87D5F9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AFDB40-C07C-8952-37AA-BEF12290C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77" y="737459"/>
            <a:ext cx="9247445" cy="57076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8FEA34-4FC5-815D-4B8B-17480812F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4076"/>
            <a:ext cx="5382376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71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81391-E58A-01EE-F484-EBD93EEDA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448A15-8AA0-5A72-1CED-EC232E2B5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</a:t>
            </a:r>
            <a:r>
              <a:rPr lang="fr-FR" dirty="0" err="1"/>
              <a:t>Worflow</a:t>
            </a:r>
            <a:r>
              <a:rPr lang="fr-FR" dirty="0"/>
              <a:t> </a:t>
            </a:r>
            <a:r>
              <a:rPr lang="fr-FR" dirty="0" err="1"/>
              <a:t>SnS</a:t>
            </a:r>
            <a:r>
              <a:rPr lang="fr-FR" dirty="0"/>
              <a:t> - </a:t>
            </a:r>
            <a:r>
              <a:rPr lang="fr-FR" dirty="0" err="1"/>
              <a:t>Exercise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283B91-5823-799F-51D1-2450EDFD5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8" y="816077"/>
            <a:ext cx="6231033" cy="55994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71B6C0-41ED-00C5-B5B1-A0C72CA08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704" y="816077"/>
            <a:ext cx="4495351" cy="559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63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72"/>
          <a:stretch/>
        </p:blipFill>
        <p:spPr>
          <a:xfrm>
            <a:off x="1" y="770893"/>
            <a:ext cx="12144672" cy="578104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DEF7F7B-0894-4C6A-A8A2-833DE5FA9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7277" cy="665911"/>
          </a:xfrm>
        </p:spPr>
        <p:txBody>
          <a:bodyPr/>
          <a:lstStyle/>
          <a:p>
            <a:r>
              <a:rPr lang="fr-FR" dirty="0"/>
              <a:t>I. SKUA-Gocad UI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23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>
                <a:ea typeface="Calibri" panose="020F0502020204030204" pitchFamily="34" charset="0"/>
              </a:rPr>
              <a:t>I. Object </a:t>
            </a:r>
            <a:r>
              <a:rPr lang="fr-FR" sz="4000" dirty="0" err="1">
                <a:ea typeface="Calibri" panose="020F0502020204030204" pitchFamily="34" charset="0"/>
              </a:rPr>
              <a:t>Tree</a:t>
            </a:r>
            <a:endParaRPr lang="en-GB" sz="4000" dirty="0">
              <a:ea typeface="Calibri" panose="020F05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b="3495"/>
          <a:stretch/>
        </p:blipFill>
        <p:spPr>
          <a:xfrm>
            <a:off x="361091" y="1856330"/>
            <a:ext cx="2138511" cy="43357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1091" y="1981187"/>
            <a:ext cx="754380" cy="149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2319431" y="3134703"/>
            <a:ext cx="4000500" cy="707886"/>
            <a:chOff x="2011680" y="2395576"/>
            <a:chExt cx="6777490" cy="707886"/>
          </a:xfrm>
        </p:grpSpPr>
        <p:sp>
          <p:nvSpPr>
            <p:cNvPr id="9" name="ZoneTexte 8"/>
            <p:cNvSpPr txBox="1"/>
            <p:nvPr/>
          </p:nvSpPr>
          <p:spPr bwMode="auto">
            <a:xfrm>
              <a:off x="3078479" y="2395576"/>
              <a:ext cx="57106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Objects 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tall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sorted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by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Features</a:t>
              </a:r>
              <a:endParaRPr lang="en-GB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>
              <a:off x="2011680" y="2552700"/>
              <a:ext cx="106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 bwMode="auto">
          <a:xfrm>
            <a:off x="113188" y="1013676"/>
            <a:ext cx="7782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Object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Tree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Activate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Deactivate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diffrents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2380391" y="2275556"/>
            <a:ext cx="3167152" cy="707886"/>
            <a:chOff x="2011680" y="2339466"/>
            <a:chExt cx="3167152" cy="707886"/>
          </a:xfrm>
        </p:grpSpPr>
        <p:sp>
          <p:nvSpPr>
            <p:cNvPr id="17" name="ZoneTexte 16"/>
            <p:cNvSpPr txBox="1"/>
            <p:nvPr/>
          </p:nvSpPr>
          <p:spPr bwMode="auto">
            <a:xfrm>
              <a:off x="2540604" y="2339466"/>
              <a:ext cx="26382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Lists</a:t>
              </a:r>
              <a:r>
                <a:rPr lang="fr-FR" sz="2000" b="1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: 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all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as a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list</a:t>
              </a:r>
              <a:endParaRPr lang="en-GB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8" name="Connecteur droit avec flèche 17"/>
            <p:cNvCxnSpPr/>
            <p:nvPr/>
          </p:nvCxnSpPr>
          <p:spPr>
            <a:xfrm>
              <a:off x="2011680" y="2552700"/>
              <a:ext cx="4572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e 18"/>
          <p:cNvGrpSpPr/>
          <p:nvPr/>
        </p:nvGrpSpPr>
        <p:grpSpPr>
          <a:xfrm>
            <a:off x="2220371" y="3947373"/>
            <a:ext cx="3103048" cy="707886"/>
            <a:chOff x="2613660" y="2395576"/>
            <a:chExt cx="3103048" cy="707886"/>
          </a:xfrm>
        </p:grpSpPr>
        <p:sp>
          <p:nvSpPr>
            <p:cNvPr id="20" name="ZoneTexte 19"/>
            <p:cNvSpPr txBox="1"/>
            <p:nvPr/>
          </p:nvSpPr>
          <p:spPr bwMode="auto">
            <a:xfrm>
              <a:off x="3078480" y="2395576"/>
              <a:ext cx="26382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Unassigned</a:t>
              </a:r>
              <a:r>
                <a:rPr lang="fr-FR" sz="2000" b="1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Objects: 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all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without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features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GB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>
              <a:off x="2613660" y="2515870"/>
              <a:ext cx="464820" cy="368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2151790" y="4806520"/>
            <a:ext cx="4892040" cy="707886"/>
            <a:chOff x="2787363" y="2395576"/>
            <a:chExt cx="2929345" cy="707886"/>
          </a:xfrm>
        </p:grpSpPr>
        <p:sp>
          <p:nvSpPr>
            <p:cNvPr id="23" name="ZoneTexte 22"/>
            <p:cNvSpPr txBox="1"/>
            <p:nvPr/>
          </p:nvSpPr>
          <p:spPr bwMode="auto">
            <a:xfrm>
              <a:off x="3078480" y="2395576"/>
              <a:ext cx="26382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Properties</a:t>
              </a:r>
              <a:r>
                <a:rPr lang="fr-FR" sz="2000" b="1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: 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all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properties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on all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also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available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from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directly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en-GB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4" name="Connecteur droit avec flèche 23"/>
            <p:cNvCxnSpPr/>
            <p:nvPr/>
          </p:nvCxnSpPr>
          <p:spPr>
            <a:xfrm flipV="1">
              <a:off x="2787363" y="2552700"/>
              <a:ext cx="291117" cy="16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e 24"/>
          <p:cNvGrpSpPr/>
          <p:nvPr/>
        </p:nvGrpSpPr>
        <p:grpSpPr>
          <a:xfrm>
            <a:off x="2083211" y="5609975"/>
            <a:ext cx="6614160" cy="707886"/>
            <a:chOff x="2011680" y="2395576"/>
            <a:chExt cx="6614160" cy="707886"/>
          </a:xfrm>
        </p:grpSpPr>
        <p:sp>
          <p:nvSpPr>
            <p:cNvPr id="26" name="ZoneTexte 25"/>
            <p:cNvSpPr txBox="1"/>
            <p:nvPr/>
          </p:nvSpPr>
          <p:spPr bwMode="auto">
            <a:xfrm>
              <a:off x="3078480" y="2395576"/>
              <a:ext cx="55473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Ressources :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other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ressources (classifications,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variograms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stratigraphic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columns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20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histograms</a:t>
              </a:r>
              <a:r>
                <a:rPr lang="fr-FR" sz="20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…) </a:t>
              </a:r>
            </a:p>
          </p:txBody>
        </p:sp>
        <p:cxnSp>
          <p:nvCxnSpPr>
            <p:cNvPr id="27" name="Connecteur droit avec flèche 26"/>
            <p:cNvCxnSpPr/>
            <p:nvPr/>
          </p:nvCxnSpPr>
          <p:spPr>
            <a:xfrm>
              <a:off x="2011680" y="2552700"/>
              <a:ext cx="106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521111" y="2976470"/>
            <a:ext cx="182880" cy="117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1111" y="3847332"/>
            <a:ext cx="182880" cy="117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 bwMode="auto">
          <a:xfrm>
            <a:off x="681131" y="2847188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 bwMode="auto">
          <a:xfrm>
            <a:off x="706700" y="3701510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 bwMode="auto">
          <a:xfrm>
            <a:off x="1101586" y="1863950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00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94505" y="893507"/>
            <a:ext cx="8984790" cy="546281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9F65D755-C601-B91A-104B-82D41E592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7277" cy="665911"/>
          </a:xfrm>
        </p:spPr>
        <p:txBody>
          <a:bodyPr/>
          <a:lstStyle/>
          <a:p>
            <a:r>
              <a:rPr lang="fr-FR" dirty="0"/>
              <a:t>I. Objects types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493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/>
          <p:cNvGrpSpPr/>
          <p:nvPr/>
        </p:nvGrpSpPr>
        <p:grpSpPr>
          <a:xfrm>
            <a:off x="276573" y="1427795"/>
            <a:ext cx="3823333" cy="4896491"/>
            <a:chOff x="6088379" y="0"/>
            <a:chExt cx="3823333" cy="4896491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2"/>
            <a:srcRect l="5872"/>
            <a:stretch/>
          </p:blipFill>
          <p:spPr>
            <a:xfrm>
              <a:off x="6091207" y="0"/>
              <a:ext cx="3820505" cy="4274820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3"/>
            <a:srcRect l="5423" t="8912" b="72015"/>
            <a:stretch/>
          </p:blipFill>
          <p:spPr>
            <a:xfrm>
              <a:off x="6088379" y="2026920"/>
              <a:ext cx="3691579" cy="815340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3"/>
            <a:srcRect l="5423" t="47415" b="37968"/>
            <a:stretch/>
          </p:blipFill>
          <p:spPr>
            <a:xfrm>
              <a:off x="6088379" y="2842260"/>
              <a:ext cx="3691579" cy="624840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3"/>
            <a:srcRect l="5423" t="66767"/>
            <a:stretch/>
          </p:blipFill>
          <p:spPr>
            <a:xfrm>
              <a:off x="6088379" y="3475876"/>
              <a:ext cx="3691579" cy="1420615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a typeface="Calibri" panose="020F0502020204030204" pitchFamily="34" charset="0"/>
              </a:rPr>
              <a:t>I. Objects</a:t>
            </a:r>
            <a:endParaRPr lang="en-GB" dirty="0">
              <a:ea typeface="Calibri" panose="020F0502020204030204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816077"/>
            <a:ext cx="12167277" cy="5449847"/>
          </a:xfrm>
        </p:spPr>
        <p:txBody>
          <a:bodyPr/>
          <a:lstStyle/>
          <a:p>
            <a:r>
              <a:rPr lang="fr-FR" dirty="0" err="1">
                <a:ea typeface="Calibri" panose="020F0502020204030204" pitchFamily="34" charset="0"/>
              </a:rPr>
              <a:t>Objects</a:t>
            </a:r>
            <a:r>
              <a:rPr lang="fr-FR" dirty="0">
                <a:ea typeface="Calibri" panose="020F0502020204030204" pitchFamily="34" charset="0"/>
              </a:rPr>
              <a:t>; </a:t>
            </a:r>
            <a:r>
              <a:rPr lang="fr-FR" dirty="0" err="1">
                <a:ea typeface="Calibri" panose="020F0502020204030204" pitchFamily="34" charset="0"/>
              </a:rPr>
              <a:t>assigned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objects</a:t>
            </a:r>
            <a:r>
              <a:rPr lang="fr-FR" dirty="0">
                <a:ea typeface="Calibri" panose="020F0502020204030204" pitchFamily="34" charset="0"/>
              </a:rPr>
              <a:t> to a </a:t>
            </a:r>
            <a:r>
              <a:rPr lang="fr-FR" dirty="0" err="1">
                <a:ea typeface="Calibri" panose="020F0502020204030204" pitchFamily="34" charset="0"/>
              </a:rPr>
              <a:t>feature</a:t>
            </a:r>
            <a:r>
              <a:rPr lang="fr-FR" dirty="0">
                <a:ea typeface="Calibri" panose="020F0502020204030204" pitchFamily="34" charset="0"/>
              </a:rPr>
              <a:t> </a:t>
            </a:r>
            <a:endParaRPr lang="en-GB" dirty="0">
              <a:ea typeface="Calibri" panose="020F050202020403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315971" y="2907661"/>
            <a:ext cx="5428036" cy="559526"/>
            <a:chOff x="0" y="2745741"/>
            <a:chExt cx="4519930" cy="1300480"/>
          </a:xfrm>
        </p:grpSpPr>
        <p:sp>
          <p:nvSpPr>
            <p:cNvPr id="5" name="Rectangle 4"/>
            <p:cNvSpPr/>
            <p:nvPr/>
          </p:nvSpPr>
          <p:spPr>
            <a:xfrm>
              <a:off x="0" y="2745741"/>
              <a:ext cx="4519930" cy="130048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438800" y="3211314"/>
              <a:ext cx="542792" cy="786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faults</a:t>
              </a:r>
              <a:endParaRPr lang="fr-F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76573" y="2503239"/>
            <a:ext cx="6800120" cy="353703"/>
            <a:chOff x="0" y="2669510"/>
            <a:chExt cx="6065652" cy="1376711"/>
          </a:xfrm>
        </p:grpSpPr>
        <p:sp>
          <p:nvSpPr>
            <p:cNvPr id="12" name="Rectangle 11"/>
            <p:cNvSpPr/>
            <p:nvPr/>
          </p:nvSpPr>
          <p:spPr>
            <a:xfrm>
              <a:off x="0" y="2745741"/>
              <a:ext cx="6065652" cy="1300480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739212" y="2669510"/>
              <a:ext cx="1701827" cy="13177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Stratigraphic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models</a:t>
              </a:r>
              <a:endParaRPr lang="fr-F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15971" y="3488568"/>
            <a:ext cx="5428036" cy="790263"/>
            <a:chOff x="0" y="2745741"/>
            <a:chExt cx="4519930" cy="1131941"/>
          </a:xfrm>
        </p:grpSpPr>
        <p:sp>
          <p:nvSpPr>
            <p:cNvPr id="15" name="Rectangle 14"/>
            <p:cNvSpPr/>
            <p:nvPr/>
          </p:nvSpPr>
          <p:spPr>
            <a:xfrm>
              <a:off x="0" y="2745741"/>
              <a:ext cx="4519930" cy="113194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2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20624" y="3040440"/>
              <a:ext cx="735860" cy="484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horizons</a:t>
              </a: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276573" y="1715047"/>
            <a:ext cx="6009927" cy="754341"/>
            <a:chOff x="0" y="2745741"/>
            <a:chExt cx="4468362" cy="1240465"/>
          </a:xfrm>
        </p:grpSpPr>
        <p:sp>
          <p:nvSpPr>
            <p:cNvPr id="26" name="Rectangle 25"/>
            <p:cNvSpPr/>
            <p:nvPr/>
          </p:nvSpPr>
          <p:spPr>
            <a:xfrm>
              <a:off x="0" y="2745743"/>
              <a:ext cx="3669534" cy="1240463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010595" y="2745741"/>
              <a:ext cx="2457767" cy="9616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Voxets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/ 3D volumes</a:t>
              </a:r>
            </a:p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Seismic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data 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315971" y="4303908"/>
            <a:ext cx="6477644" cy="570417"/>
            <a:chOff x="0" y="2745741"/>
            <a:chExt cx="5393938" cy="1131941"/>
          </a:xfrm>
        </p:grpSpPr>
        <p:sp>
          <p:nvSpPr>
            <p:cNvPr id="29" name="Rectangle 28"/>
            <p:cNvSpPr/>
            <p:nvPr/>
          </p:nvSpPr>
          <p:spPr>
            <a:xfrm>
              <a:off x="0" y="2745741"/>
              <a:ext cx="5306812" cy="1131941"/>
            </a:xfrm>
            <a:prstGeom prst="rect">
              <a:avLst/>
            </a:prstGeom>
            <a:solidFill>
              <a:schemeClr val="bg2">
                <a:alpha val="2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235371" y="2998716"/>
              <a:ext cx="2158567" cy="671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2D </a:t>
              </a:r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voxets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maps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images…</a:t>
              </a: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15971" y="4883101"/>
            <a:ext cx="6373012" cy="386853"/>
            <a:chOff x="0" y="2745741"/>
            <a:chExt cx="5306814" cy="1131941"/>
          </a:xfrm>
        </p:grpSpPr>
        <p:sp>
          <p:nvSpPr>
            <p:cNvPr id="32" name="Rectangle 31"/>
            <p:cNvSpPr/>
            <p:nvPr/>
          </p:nvSpPr>
          <p:spPr>
            <a:xfrm>
              <a:off x="0" y="2745741"/>
              <a:ext cx="5306814" cy="1131941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438800" y="2783908"/>
              <a:ext cx="1738313" cy="9906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Limits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prospects zones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315970" y="5323382"/>
            <a:ext cx="6373013" cy="386853"/>
            <a:chOff x="-1" y="2745741"/>
            <a:chExt cx="5306815" cy="1131941"/>
          </a:xfrm>
        </p:grpSpPr>
        <p:sp>
          <p:nvSpPr>
            <p:cNvPr id="35" name="Rectangle 34"/>
            <p:cNvSpPr/>
            <p:nvPr/>
          </p:nvSpPr>
          <p:spPr>
            <a:xfrm>
              <a:off x="-1" y="2745741"/>
              <a:ext cx="5306815" cy="1131941"/>
            </a:xfrm>
            <a:prstGeom prst="rect">
              <a:avLst/>
            </a:prstGeom>
            <a:solidFill>
              <a:schemeClr val="bg2">
                <a:lumMod val="75000"/>
                <a:alpha val="2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13770" y="2836904"/>
              <a:ext cx="1299317" cy="9906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Geological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6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grids</a:t>
              </a:r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315971" y="5734794"/>
            <a:ext cx="5428036" cy="619883"/>
            <a:chOff x="0" y="2745741"/>
            <a:chExt cx="4519930" cy="1131941"/>
          </a:xfrm>
        </p:grpSpPr>
        <p:sp>
          <p:nvSpPr>
            <p:cNvPr id="38" name="Rectangle 37"/>
            <p:cNvSpPr/>
            <p:nvPr/>
          </p:nvSpPr>
          <p:spPr>
            <a:xfrm>
              <a:off x="0" y="2745741"/>
              <a:ext cx="4519930" cy="1131941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438800" y="3211316"/>
              <a:ext cx="563401" cy="618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Wells </a:t>
              </a:r>
            </a:p>
          </p:txBody>
        </p:sp>
      </p:grpSp>
      <p:pic>
        <p:nvPicPr>
          <p:cNvPr id="40" name="Imag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253" y="1323804"/>
            <a:ext cx="4201352" cy="2761906"/>
          </a:xfrm>
          <a:prstGeom prst="rect">
            <a:avLst/>
          </a:prstGeom>
        </p:spPr>
      </p:pic>
      <p:sp>
        <p:nvSpPr>
          <p:cNvPr id="41" name="Espace réservé du texte 2"/>
          <p:cNvSpPr txBox="1">
            <a:spLocks/>
          </p:cNvSpPr>
          <p:nvPr/>
        </p:nvSpPr>
        <p:spPr bwMode="auto">
          <a:xfrm>
            <a:off x="7629290" y="4614503"/>
            <a:ext cx="4058364" cy="2037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assigned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properties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>
            <a:off x="7223760" y="1226820"/>
            <a:ext cx="45720" cy="49322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12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</a:t>
            </a:r>
            <a:r>
              <a:rPr lang="fr-FR" dirty="0" err="1"/>
              <a:t>Assign</a:t>
            </a:r>
            <a:r>
              <a:rPr lang="fr-FR" dirty="0"/>
              <a:t> </a:t>
            </a:r>
            <a:r>
              <a:rPr lang="fr-FR" dirty="0" err="1"/>
              <a:t>features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138430" y="925005"/>
            <a:ext cx="538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Button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 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Objet to a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</a:t>
            </a:r>
            <a:endParaRPr lang="en-GB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69850" y="1547342"/>
            <a:ext cx="8907780" cy="4448337"/>
            <a:chOff x="2705100" y="1598142"/>
            <a:chExt cx="8907780" cy="444833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05100" y="1598142"/>
              <a:ext cx="8907780" cy="444833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705100" y="1836420"/>
              <a:ext cx="4343400" cy="2580005"/>
            </a:xfrm>
            <a:prstGeom prst="rect">
              <a:avLst/>
            </a:prstGeom>
            <a:solidFill>
              <a:srgbClr val="5B9BD5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705100" y="4479926"/>
              <a:ext cx="4343400" cy="1358900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048500" y="1836420"/>
              <a:ext cx="2609850" cy="233680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092950" y="2133600"/>
              <a:ext cx="4519930" cy="1746249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092950" y="3961118"/>
              <a:ext cx="4519930" cy="1789442"/>
            </a:xfrm>
            <a:prstGeom prst="rect">
              <a:avLst/>
            </a:prstGeom>
            <a:solidFill>
              <a:srgbClr val="F2F2F2">
                <a:alpha val="1098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092950" y="2289079"/>
              <a:ext cx="215900" cy="854171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092950" y="4138132"/>
              <a:ext cx="215900" cy="986318"/>
            </a:xfrm>
            <a:prstGeom prst="rect">
              <a:avLst/>
            </a:prstGeom>
            <a:solidFill>
              <a:srgbClr val="F2F2F2">
                <a:alpha val="1098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4083050" y="1708410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975100" y="4375742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035165" y="1725919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517255" y="2164069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495030" y="3979260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411980" y="4980666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354830" y="3035893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 bwMode="auto">
          <a:xfrm>
            <a:off x="9061450" y="1509661"/>
            <a:ext cx="30880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unassigned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objects</a:t>
            </a: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 of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unassigned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markers (in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wells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342900" indent="-342900">
              <a:buAutoNum type="alphaUcPeriod"/>
            </a:pP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type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menu (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horizon,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boundary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etc.) </a:t>
            </a:r>
          </a:p>
          <a:p>
            <a:pPr marL="342900" indent="-342900">
              <a:buAutoNum type="alphaUcPeriod"/>
            </a:pP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assigned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objects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d1: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transfer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menu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non-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assigned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faults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deletion</a:t>
            </a: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but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horizons</a:t>
            </a:r>
          </a:p>
        </p:txBody>
      </p:sp>
    </p:spTree>
    <p:extLst>
      <p:ext uri="{BB962C8B-B14F-4D97-AF65-F5344CB8AC3E}">
        <p14:creationId xmlns:p14="http://schemas.microsoft.com/office/powerpoint/2010/main" val="21275380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go">
  <a:themeElements>
    <a:clrScheme name="RIN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3797B9"/>
      </a:accent2>
      <a:accent3>
        <a:srgbClr val="BE4067"/>
      </a:accent3>
      <a:accent4>
        <a:srgbClr val="7F8FA9"/>
      </a:accent4>
      <a:accent5>
        <a:srgbClr val="DB780B"/>
      </a:accent5>
      <a:accent6>
        <a:srgbClr val="20A05D"/>
      </a:accent6>
      <a:hlink>
        <a:srgbClr val="9454C3"/>
      </a:hlink>
      <a:folHlink>
        <a:srgbClr val="3EBBF0"/>
      </a:folHlink>
    </a:clrScheme>
    <a:fontScheme name="Personnalisé 1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>
        <a:solidFill>
          <a:schemeClr val="tx2">
            <a:lumMod val="95000"/>
            <a:lumOff val="5000"/>
          </a:schemeClr>
        </a:solidFill>
        <a:ln>
          <a:noFill/>
        </a:ln>
      </a:spPr>
      <a:bodyPr rtlCol="0" anchor="ctr"/>
      <a:lstStyle>
        <a:defPPr algn="ctr">
          <a:defRPr dirty="0" smtClean="0">
            <a:latin typeface="Calibri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  <a:bevel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>
            <a:lumMod val="75000"/>
            <a:alpha val="35000"/>
          </a:schemeClr>
        </a:solidFill>
        <a:ln w="15875">
          <a:solidFill>
            <a:schemeClr val="tx1">
              <a:lumMod val="50000"/>
              <a:lumOff val="50000"/>
            </a:schemeClr>
          </a:solidFill>
        </a:ln>
        <a:effectLst/>
      </a:spPr>
      <a:bodyPr wrap="square" lIns="0" tIns="0" rIns="180000" bIns="36000" rtlCol="0" anchor="ctr" anchorCtr="0">
        <a:spAutoFit/>
      </a:bodyPr>
      <a:lstStyle>
        <a:defPPr marL="365760" marR="0" indent="-256032" algn="ctr" defTabSz="914400" rtl="0" eaLnBrk="1" fontAlgn="auto" latinLnBrk="0" hangingPunct="1">
          <a:lnSpc>
            <a:spcPct val="100000"/>
          </a:lnSpc>
          <a:spcBef>
            <a:spcPts val="300"/>
          </a:spcBef>
          <a:spcAft>
            <a:spcPts val="0"/>
          </a:spcAft>
          <a:buClr>
            <a:schemeClr val="accent3"/>
          </a:buClr>
          <a:buSzTx/>
          <a:buFont typeface="Georgia"/>
          <a:buNone/>
          <a:tabLst/>
          <a:defRPr kumimoji="0" sz="2200" b="0" i="0" u="none" strike="noStrike" kern="1200" cap="none" spc="60" normalizeH="0" baseline="0" noProof="0" dirty="0" smtClean="0">
            <a:ln>
              <a:noFill/>
            </a:ln>
            <a:effectLst/>
            <a:uLnTx/>
            <a:uFillTx/>
            <a:latin typeface="Corbel" pitchFamily="34" charset="0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NGMeeting_slides.potx" id="{A489C273-A8FF-47EE-A332-CE9075D25060}" vid="{1E1A0497-A15D-440B-AAB7-7B49285D857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2718</TotalTime>
  <Words>1043</Words>
  <Application>Microsoft Office PowerPoint</Application>
  <PresentationFormat>Grand écran</PresentationFormat>
  <Paragraphs>204</Paragraphs>
  <Slides>41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0" baseType="lpstr">
      <vt:lpstr>Aptos</vt:lpstr>
      <vt:lpstr>Arial</vt:lpstr>
      <vt:lpstr>Calibri</vt:lpstr>
      <vt:lpstr>Corbel</vt:lpstr>
      <vt:lpstr>Georgia</vt:lpstr>
      <vt:lpstr>Trebuchet MS</vt:lpstr>
      <vt:lpstr>Wingdings</vt:lpstr>
      <vt:lpstr>Wingdings 2</vt:lpstr>
      <vt:lpstr>gogo</vt:lpstr>
      <vt:lpstr>Modélisation des gisements miniers - Mining geomodelling -</vt:lpstr>
      <vt:lpstr>Exercise 1 </vt:lpstr>
      <vt:lpstr>I. General reminders</vt:lpstr>
      <vt:lpstr>I. Open &amp; Create Projects </vt:lpstr>
      <vt:lpstr>I. SKUA-Gocad UI</vt:lpstr>
      <vt:lpstr>I. Object Tree</vt:lpstr>
      <vt:lpstr>I. Objects types</vt:lpstr>
      <vt:lpstr>I. Objects</vt:lpstr>
      <vt:lpstr>I. Assign features</vt:lpstr>
      <vt:lpstr>I. Contextual menu in 3D viewer</vt:lpstr>
      <vt:lpstr>I. 2nd contextual menu</vt:lpstr>
      <vt:lpstr>I. Property bars</vt:lpstr>
      <vt:lpstr>I. One example of restyling topography</vt:lpstr>
      <vt:lpstr>I. Help menu </vt:lpstr>
      <vt:lpstr>II. EXPLICIT MODELING APPROACH</vt:lpstr>
      <vt:lpstr>II. Create objects; edit objects</vt:lpstr>
      <vt:lpstr>II. About object vocabulary</vt:lpstr>
      <vt:lpstr>II. About Constraints </vt:lpstr>
      <vt:lpstr>II. Interpolation of surfaces using constraints </vt:lpstr>
      <vt:lpstr>II. Edition tools : refine surfaces </vt:lpstr>
      <vt:lpstr>II. Erosion ? What about cutting surfaces ? </vt:lpstr>
      <vt:lpstr>II. Create a volumetric model from surfaces</vt:lpstr>
      <vt:lpstr>II. Quality control on your surfaces </vt:lpstr>
      <vt:lpstr>III. IMPLICIT MODELING APPROACH</vt:lpstr>
      <vt:lpstr>Workflow SnS</vt:lpstr>
      <vt:lpstr>III. Create a stratigraphic column</vt:lpstr>
      <vt:lpstr>Relationships between Horizons </vt:lpstr>
      <vt:lpstr>III. Worflow SnS</vt:lpstr>
      <vt:lpstr>III. Worflow SnS</vt:lpstr>
      <vt:lpstr>III. Worflow SnS - Exercise</vt:lpstr>
      <vt:lpstr>III. Worflow SnS</vt:lpstr>
      <vt:lpstr>III. Worflow SnS - Exercise</vt:lpstr>
      <vt:lpstr>III. Worflow SnS</vt:lpstr>
      <vt:lpstr>III. Worflow SnS</vt:lpstr>
      <vt:lpstr>III. Worflow SnS - Exercise</vt:lpstr>
      <vt:lpstr>III. Worflow SnS</vt:lpstr>
      <vt:lpstr>III. Worflow SnS - Exercise</vt:lpstr>
      <vt:lpstr>III. Worflow SnS</vt:lpstr>
      <vt:lpstr>III. Worflow SnS - Exercise</vt:lpstr>
      <vt:lpstr>III. Worflow SnS - Exercise</vt:lpstr>
      <vt:lpstr>III. Worflow SnS -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 Declercq</dc:creator>
  <cp:lastModifiedBy>Lou Declercq</cp:lastModifiedBy>
  <cp:revision>40</cp:revision>
  <dcterms:created xsi:type="dcterms:W3CDTF">2026-01-01T15:47:34Z</dcterms:created>
  <dcterms:modified xsi:type="dcterms:W3CDTF">2026-01-12T22:25:32Z</dcterms:modified>
</cp:coreProperties>
</file>