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7" r:id="rId2"/>
    <p:sldId id="258" r:id="rId3"/>
    <p:sldId id="263" r:id="rId4"/>
    <p:sldId id="300" r:id="rId5"/>
    <p:sldId id="259" r:id="rId6"/>
    <p:sldId id="266" r:id="rId7"/>
    <p:sldId id="305" r:id="rId8"/>
    <p:sldId id="267" r:id="rId9"/>
    <p:sldId id="268" r:id="rId10"/>
    <p:sldId id="269" r:id="rId11"/>
    <p:sldId id="306" r:id="rId12"/>
    <p:sldId id="296" r:id="rId13"/>
    <p:sldId id="297" r:id="rId14"/>
    <p:sldId id="298" r:id="rId15"/>
    <p:sldId id="299" r:id="rId16"/>
    <p:sldId id="291" r:id="rId17"/>
    <p:sldId id="293" r:id="rId18"/>
    <p:sldId id="270" r:id="rId19"/>
    <p:sldId id="262" r:id="rId20"/>
    <p:sldId id="290" r:id="rId21"/>
    <p:sldId id="302" r:id="rId22"/>
    <p:sldId id="303" r:id="rId23"/>
    <p:sldId id="304" r:id="rId24"/>
    <p:sldId id="301" r:id="rId25"/>
    <p:sldId id="311" r:id="rId26"/>
    <p:sldId id="312" r:id="rId27"/>
    <p:sldId id="310" r:id="rId28"/>
    <p:sldId id="272" r:id="rId29"/>
    <p:sldId id="273" r:id="rId30"/>
    <p:sldId id="307" r:id="rId31"/>
    <p:sldId id="274" r:id="rId32"/>
    <p:sldId id="275" r:id="rId33"/>
    <p:sldId id="308" r:id="rId34"/>
    <p:sldId id="309" r:id="rId35"/>
    <p:sldId id="294" r:id="rId36"/>
    <p:sldId id="289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4" r:id="rId45"/>
    <p:sldId id="285" r:id="rId46"/>
    <p:sldId id="286" r:id="rId47"/>
    <p:sldId id="287" r:id="rId48"/>
    <p:sldId id="288" r:id="rId4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3059" autoAdjust="0"/>
  </p:normalViewPr>
  <p:slideViewPr>
    <p:cSldViewPr snapToGrid="0">
      <p:cViewPr varScale="1">
        <p:scale>
          <a:sx n="81" d="100"/>
          <a:sy n="81" d="100"/>
        </p:scale>
        <p:origin x="851" y="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2EBBD-0EE7-47BD-82BB-A85856E7CF54}" type="datetimeFigureOut">
              <a:rPr lang="fr-FR" smtClean="0"/>
              <a:t>12/01/2026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6CBB7-A5E1-49B0-9F84-5A3904E2A6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17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89011-F8DC-47FD-8AAB-C89BBD1A7CB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089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re 7"/>
          <p:cNvSpPr>
            <a:spLocks noGrp="1"/>
          </p:cNvSpPr>
          <p:nvPr>
            <p:ph type="ctrTitle"/>
          </p:nvPr>
        </p:nvSpPr>
        <p:spPr bwMode="auto">
          <a:xfrm>
            <a:off x="7816" y="841857"/>
            <a:ext cx="12192001" cy="2011079"/>
          </a:xfrm>
          <a:prstGeom prst="rect">
            <a:avLst/>
          </a:prstGeom>
        </p:spPr>
        <p:txBody>
          <a:bodyPr lIns="0" tIns="0" rIns="0" bIns="0" anchor="t" anchorCtr="1">
            <a:noAutofit/>
          </a:bodyPr>
          <a:lstStyle>
            <a:lvl1pPr algn="ctr">
              <a:lnSpc>
                <a:spcPct val="100000"/>
              </a:lnSpc>
              <a:spcBef>
                <a:spcPts val="5600"/>
              </a:spcBef>
              <a:defRPr kumimoji="0" lang="en-US" sz="4400" b="1" i="0" kern="1200" cap="small" normalizeH="0" baseline="0" dirty="0">
                <a:solidFill>
                  <a:schemeClr val="accent1"/>
                </a:solidFill>
                <a:latin typeface="Calibri" panose="020F0502020204030204" pitchFamily="34" charset="0"/>
                <a:ea typeface="DejaVu Sans" pitchFamily="34" charset="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9" name="ZoneTexte 18"/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ZoneTexte 4"/>
          <p:cNvSpPr txBox="1"/>
          <p:nvPr userDrawn="1"/>
        </p:nvSpPr>
        <p:spPr bwMode="auto">
          <a:xfrm>
            <a:off x="4871864" y="6553048"/>
            <a:ext cx="2472275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Cours Géomodélisation Minière 3A – GN et GGMPM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" name="ZoneTexte 14"/>
          <p:cNvSpPr txBox="1"/>
          <p:nvPr userDrawn="1"/>
        </p:nvSpPr>
        <p:spPr bwMode="auto">
          <a:xfrm>
            <a:off x="10336402" y="6544581"/>
            <a:ext cx="1863413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Janvier 2025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0" y="4525144"/>
            <a:ext cx="12184183" cy="522733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noProof="0" dirty="0"/>
              <a:t>Modifiez les styles du texte du masque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19211" y="58848"/>
            <a:ext cx="1453453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 15" descr="Une image contenant signe&#10;&#10;Description générée automatiquement">
            <a:extLst>
              <a:ext uri="{FF2B5EF4-FFF2-40B4-BE49-F238E27FC236}">
                <a16:creationId xmlns:a16="http://schemas.microsoft.com/office/drawing/2014/main" id="{CA425CB8-72E9-4EDC-8FAF-CFD7AE2D65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336" y="26491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7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Titre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67277" cy="6659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kumimoji="0" sz="3600" kern="12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Cliquez pour modifier le style du titre</a:t>
            </a:r>
            <a:endParaRPr dirty="0"/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26770"/>
            <a:ext cx="12192000" cy="572656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8A13051E-CE0B-4278-AC0C-8B8646304592}"/>
              </a:ext>
            </a:extLst>
          </p:cNvPr>
          <p:cNvSpPr txBox="1">
            <a:spLocks/>
          </p:cNvSpPr>
          <p:nvPr userDrawn="1"/>
        </p:nvSpPr>
        <p:spPr>
          <a:xfrm>
            <a:off x="11347200" y="6613200"/>
            <a:ext cx="844800" cy="244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 sz="1600">
                <a:solidFill>
                  <a:schemeClr val="accent1"/>
                </a:solidFill>
                <a:latin typeface="Candar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E4067"/>
              </a:buClr>
              <a:buSzTx/>
              <a:buFont typeface="Georgia"/>
              <a:buNone/>
              <a:tabLst/>
              <a:defRPr/>
            </a:pPr>
            <a:fld id="{792F762F-95C2-433B-A727-0453E67EA33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4A66A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E4067"/>
                </a:buClr>
                <a:buSzTx/>
                <a:buFont typeface="Georgia"/>
                <a:buNone/>
                <a:tabLst/>
                <a:defRPr/>
              </a:pPr>
              <a:t>‹N°›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A66AC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C70534-2ED1-41F4-A4A3-58DFFB4BF2F1}"/>
              </a:ext>
            </a:extLst>
          </p:cNvPr>
          <p:cNvSpPr txBox="1"/>
          <p:nvPr userDrawn="1"/>
        </p:nvSpPr>
        <p:spPr>
          <a:xfrm>
            <a:off x="4296836" y="6634772"/>
            <a:ext cx="3095308" cy="215444"/>
          </a:xfrm>
          <a:prstGeom prst="rect">
            <a:avLst/>
          </a:prstGeom>
          <a:noFill/>
        </p:spPr>
        <p:txBody>
          <a:bodyPr wrap="none" lIns="108000" tIns="0" rIns="0" bIns="0" rtlCol="0" anchor="b" anchorCtr="1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Géomodélisation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Minière 3A</a:t>
            </a:r>
          </a:p>
        </p:txBody>
      </p:sp>
      <p:sp>
        <p:nvSpPr>
          <p:cNvPr id="2" name="ZoneTexte 18">
            <a:extLst>
              <a:ext uri="{FF2B5EF4-FFF2-40B4-BE49-F238E27FC236}">
                <a16:creationId xmlns:a16="http://schemas.microsoft.com/office/drawing/2014/main" id="{3D9EB462-FB9C-BA55-2C1D-6BA56CD72F42}"/>
              </a:ext>
            </a:extLst>
          </p:cNvPr>
          <p:cNvSpPr txBox="1"/>
          <p:nvPr userDrawn="1"/>
        </p:nvSpPr>
        <p:spPr bwMode="auto">
          <a:xfrm>
            <a:off x="0" y="6552440"/>
            <a:ext cx="1879600" cy="287259"/>
          </a:xfrm>
          <a:prstGeom prst="rect">
            <a:avLst/>
          </a:prstGeom>
          <a:noFill/>
        </p:spPr>
        <p:txBody>
          <a:bodyPr wrap="none" lIns="144000" tIns="0" rIns="0" bIns="0" rtlCol="0" anchor="b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Declercq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32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20687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08720"/>
            <a:ext cx="12192000" cy="5544615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58368" indent="-246888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23544" indent="-219456"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79576" indent="-201168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606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2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7D7F0A-4249-A517-F526-6DC8D95D99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" t="51458" r="182" b="40450"/>
          <a:stretch>
            <a:fillRect/>
          </a:stretch>
        </p:blipFill>
        <p:spPr bwMode="auto">
          <a:xfrm>
            <a:off x="1" y="-3417"/>
            <a:ext cx="12192000" cy="660841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0" y="6584363"/>
            <a:ext cx="12192000" cy="273637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19050">
            <a:noFill/>
          </a:ln>
          <a:effectLst/>
        </p:spPr>
        <p:txBody>
          <a:bodyPr wrap="square" lIns="0" tIns="0" rIns="180000" bIns="0" rtlCol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0" y="6573006"/>
            <a:ext cx="12192000" cy="476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540331"/>
            <a:ext cx="11008783" cy="88064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12192000" cy="657423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eur droit 19"/>
          <p:cNvCxnSpPr/>
          <p:nvPr userDrawn="1"/>
        </p:nvCxnSpPr>
        <p:spPr>
          <a:xfrm>
            <a:off x="0" y="659012"/>
            <a:ext cx="121920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 descr="barre_avancement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732" y="620688"/>
            <a:ext cx="11802536" cy="8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9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009D0-9E6F-2B9F-E038-6C545CA67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09011"/>
            <a:ext cx="12192001" cy="2011079"/>
          </a:xfrm>
        </p:spPr>
        <p:txBody>
          <a:bodyPr/>
          <a:lstStyle/>
          <a:p>
            <a:r>
              <a:rPr lang="fr-FR" dirty="0"/>
              <a:t>Modélisation des gisements miniers</a:t>
            </a:r>
            <a:br>
              <a:rPr lang="en-GB" dirty="0"/>
            </a:br>
            <a:r>
              <a:rPr lang="en-GB" dirty="0"/>
              <a:t>- Mining geomodelling -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3F335D-12E2-79EE-6FB3-BFC5A71065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635264"/>
            <a:ext cx="12184183" cy="12277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r-FR" sz="3200" dirty="0"/>
              <a:t>TD 2 – </a:t>
            </a:r>
            <a:r>
              <a:rPr lang="en-GB" sz="3200" dirty="0"/>
              <a:t>Reservoir properties &amp; Ore Body construction</a:t>
            </a:r>
            <a:endParaRPr lang="fr-FR" sz="3200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B8A5EB1-2C63-749F-0622-4132A87E01AF}"/>
              </a:ext>
            </a:extLst>
          </p:cNvPr>
          <p:cNvSpPr txBox="1">
            <a:spLocks/>
          </p:cNvSpPr>
          <p:nvPr/>
        </p:nvSpPr>
        <p:spPr>
          <a:xfrm>
            <a:off x="-555847" y="5468598"/>
            <a:ext cx="3074376" cy="1227787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E4067"/>
              </a:buClr>
              <a:defRPr/>
            </a:pPr>
            <a:r>
              <a:rPr lang="fr-FR" sz="2000" dirty="0">
                <a:solidFill>
                  <a:prstClr val="black"/>
                </a:solidFill>
              </a:rPr>
              <a:t>Lou Declercq</a:t>
            </a:r>
          </a:p>
        </p:txBody>
      </p:sp>
    </p:spTree>
    <p:extLst>
      <p:ext uri="{BB962C8B-B14F-4D97-AF65-F5344CB8AC3E}">
        <p14:creationId xmlns:p14="http://schemas.microsoft.com/office/powerpoint/2010/main" val="351045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 </a:t>
            </a:r>
            <a:r>
              <a:rPr lang="fr-FR" dirty="0" err="1"/>
              <a:t>Discrete</a:t>
            </a:r>
            <a:r>
              <a:rPr lang="fr-FR" dirty="0"/>
              <a:t> </a:t>
            </a:r>
            <a:r>
              <a:rPr lang="fr-FR" dirty="0" err="1"/>
              <a:t>property</a:t>
            </a:r>
            <a:r>
              <a:rPr lang="fr-FR" dirty="0"/>
              <a:t> display in Wells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78" y="998561"/>
            <a:ext cx="4500312" cy="4406199"/>
          </a:xfrm>
          <a:prstGeom prst="rect">
            <a:avLst/>
          </a:prstGeom>
        </p:spPr>
      </p:pic>
      <p:sp>
        <p:nvSpPr>
          <p:cNvPr id="6" name="Flèche gauche 5"/>
          <p:cNvSpPr/>
          <p:nvPr/>
        </p:nvSpPr>
        <p:spPr>
          <a:xfrm rot="10800000">
            <a:off x="5178946" y="2862263"/>
            <a:ext cx="1231153" cy="74705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924" y="864323"/>
            <a:ext cx="3552252" cy="46064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95972" y="2308656"/>
            <a:ext cx="908423" cy="142664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8731458" y="2252165"/>
            <a:ext cx="908423" cy="142664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639881" y="2583568"/>
            <a:ext cx="966618" cy="171006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519307" y="2625888"/>
            <a:ext cx="966618" cy="171006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space réservé du texte 2"/>
          <p:cNvSpPr txBox="1">
            <a:spLocks/>
          </p:cNvSpPr>
          <p:nvPr/>
        </p:nvSpPr>
        <p:spPr bwMode="auto">
          <a:xfrm>
            <a:off x="77694" y="5737411"/>
            <a:ext cx="12056376" cy="2125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change style of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better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vizualize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discrete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properties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cylinders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size of the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displayed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on </a:t>
            </a:r>
            <a:r>
              <a:rPr lang="fr-F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tracks</a:t>
            </a:r>
            <a:endParaRPr lang="fr-FR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907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21A05-A50C-5B1C-7AB8-C50A07C77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57863-45B1-081E-CC0D-FDBD3335E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 </a:t>
            </a:r>
            <a:r>
              <a:rPr lang="fr-FR" dirty="0" err="1"/>
              <a:t>Discrete</a:t>
            </a:r>
            <a:r>
              <a:rPr lang="fr-FR" dirty="0"/>
              <a:t> </a:t>
            </a:r>
            <a:r>
              <a:rPr lang="fr-FR" dirty="0" err="1"/>
              <a:t>property</a:t>
            </a:r>
            <a:r>
              <a:rPr lang="fr-FR" dirty="0"/>
              <a:t> display in Wells 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6266CB-A86C-796A-F53E-E17953C5C8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9310" y="1069470"/>
            <a:ext cx="7233625" cy="504394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B781CE8-4A73-646E-1D4B-B56042239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348" y="823239"/>
            <a:ext cx="1905891" cy="1701166"/>
          </a:xfrm>
          <a:prstGeom prst="rect">
            <a:avLst/>
          </a:prstGeom>
        </p:spPr>
      </p:pic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D2686CF6-750E-8E4D-A192-381C41C1B8BB}"/>
              </a:ext>
            </a:extLst>
          </p:cNvPr>
          <p:cNvSpPr txBox="1">
            <a:spLocks/>
          </p:cNvSpPr>
          <p:nvPr/>
        </p:nvSpPr>
        <p:spPr bwMode="auto">
          <a:xfrm>
            <a:off x="8621926" y="998263"/>
            <a:ext cx="2695003" cy="466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Right-click &gt; Style editor</a:t>
            </a:r>
          </a:p>
          <a:p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0D78835-C10A-652B-CA8D-76FA19DF7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3456" y="1797358"/>
            <a:ext cx="4828776" cy="467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15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Import Isatis data (</a:t>
            </a:r>
            <a:r>
              <a:rPr lang="fr-FR" b="1" dirty="0" err="1"/>
              <a:t>without</a:t>
            </a:r>
            <a:r>
              <a:rPr lang="fr-FR" b="1" dirty="0"/>
              <a:t> </a:t>
            </a:r>
            <a:r>
              <a:rPr lang="fr-FR" b="1" dirty="0" err="1"/>
              <a:t>license</a:t>
            </a:r>
            <a:r>
              <a:rPr lang="fr-FR" dirty="0"/>
              <a:t>)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r="9582" b="19975"/>
          <a:stretch/>
        </p:blipFill>
        <p:spPr>
          <a:xfrm>
            <a:off x="87762" y="957279"/>
            <a:ext cx="4547300" cy="40246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824" y="2547708"/>
            <a:ext cx="3215135" cy="381840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350" y="1380143"/>
            <a:ext cx="3220098" cy="2335129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 rot="17537268">
            <a:off x="3954908" y="3321794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èche droite 10"/>
          <p:cNvSpPr/>
          <p:nvPr/>
        </p:nvSpPr>
        <p:spPr>
          <a:xfrm rot="18954228">
            <a:off x="7758896" y="3089515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933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Paint </a:t>
            </a:r>
            <a:r>
              <a:rPr lang="fr-FR" dirty="0" err="1"/>
              <a:t>Pointset</a:t>
            </a:r>
            <a:r>
              <a:rPr lang="fr-FR" dirty="0"/>
              <a:t> on </a:t>
            </a:r>
            <a:r>
              <a:rPr lang="fr-FR" dirty="0" err="1"/>
              <a:t>Voxet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7" y="1084294"/>
            <a:ext cx="4158554" cy="519946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141" y="2799956"/>
            <a:ext cx="2816215" cy="217314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480" y="1332656"/>
            <a:ext cx="4013406" cy="3640443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 rot="19610218">
            <a:off x="3891847" y="3801065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èche droite 8"/>
          <p:cNvSpPr/>
          <p:nvPr/>
        </p:nvSpPr>
        <p:spPr>
          <a:xfrm rot="21027178">
            <a:off x="7454746" y="4041752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1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Export surfaces to </a:t>
            </a:r>
            <a:r>
              <a:rPr lang="fr-FR" dirty="0" err="1"/>
              <a:t>dxf</a:t>
            </a:r>
            <a:r>
              <a:rPr lang="fr-FR" dirty="0"/>
              <a:t> (to import in isatis)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26" y="1393079"/>
            <a:ext cx="4569558" cy="44400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471" y="4078435"/>
            <a:ext cx="3209557" cy="1689241"/>
          </a:xfrm>
          <a:prstGeom prst="rect">
            <a:avLst/>
          </a:prstGeom>
        </p:spPr>
      </p:pic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5529358" y="1214868"/>
            <a:ext cx="6135261" cy="4953035"/>
          </a:xfrm>
        </p:spPr>
        <p:txBody>
          <a:bodyPr/>
          <a:lstStyle/>
          <a:p>
            <a:r>
              <a:rPr lang="fr-FR" dirty="0"/>
              <a:t>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save</a:t>
            </a:r>
            <a:r>
              <a:rPr lang="fr-FR" dirty="0"/>
              <a:t> surfaces or to export </a:t>
            </a:r>
            <a:r>
              <a:rPr lang="fr-FR" dirty="0" err="1"/>
              <a:t>them</a:t>
            </a:r>
            <a:r>
              <a:rPr lang="fr-FR" dirty="0"/>
              <a:t> for </a:t>
            </a:r>
            <a:r>
              <a:rPr lang="fr-FR" dirty="0" err="1"/>
              <a:t>another</a:t>
            </a:r>
            <a:r>
              <a:rPr lang="fr-FR" dirty="0"/>
              <a:t> software </a:t>
            </a:r>
          </a:p>
          <a:p>
            <a:endParaRPr lang="en-GB" dirty="0"/>
          </a:p>
        </p:txBody>
      </p:sp>
      <p:sp>
        <p:nvSpPr>
          <p:cNvPr id="8" name="Flèche droite 7"/>
          <p:cNvSpPr/>
          <p:nvPr/>
        </p:nvSpPr>
        <p:spPr>
          <a:xfrm>
            <a:off x="5146141" y="4298154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53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Import surfaces as </a:t>
            </a:r>
            <a:r>
              <a:rPr lang="fr-FR" dirty="0" err="1"/>
              <a:t>dxf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import </a:t>
            </a:r>
            <a:r>
              <a:rPr lang="fr-FR" dirty="0" err="1"/>
              <a:t>dxf</a:t>
            </a:r>
            <a:r>
              <a:rPr lang="fr-FR" dirty="0"/>
              <a:t> surfaces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gocad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61" y="1816527"/>
            <a:ext cx="4758716" cy="454590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514" y="2701082"/>
            <a:ext cx="3873424" cy="3466821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>
            <a:off x="5890111" y="4255196"/>
            <a:ext cx="1059443" cy="556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68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About Rock Classifications</a:t>
            </a:r>
          </a:p>
        </p:txBody>
      </p:sp>
    </p:spTree>
    <p:extLst>
      <p:ext uri="{BB962C8B-B14F-4D97-AF65-F5344CB8AC3E}">
        <p14:creationId xmlns:p14="http://schemas.microsoft.com/office/powerpoint/2010/main" val="3200487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a Rock Classification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08" y="1415562"/>
            <a:ext cx="4483665" cy="481818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458" y="2560056"/>
            <a:ext cx="2574272" cy="3458171"/>
          </a:xfrm>
          <a:prstGeom prst="rect">
            <a:avLst/>
          </a:prstGeom>
        </p:spPr>
      </p:pic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5159946" y="1288687"/>
            <a:ext cx="6094208" cy="2421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Rock classification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importing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log data or via the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Resources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menu in the Display </a:t>
            </a:r>
            <a:r>
              <a:rPr lang="fr-F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</a:t>
            </a:r>
            <a:endParaRPr lang="fr-FR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77894" y="5380575"/>
            <a:ext cx="2212751" cy="3168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845459" y="2560056"/>
            <a:ext cx="483180" cy="2622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57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« Rock Classification »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90" y="1807276"/>
            <a:ext cx="3229426" cy="4096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67" y="2809316"/>
            <a:ext cx="3439005" cy="1400370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560173" y="2042984"/>
            <a:ext cx="411892" cy="766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3406346" y="3637881"/>
            <a:ext cx="411892" cy="766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883" y="4504214"/>
            <a:ext cx="1924319" cy="126700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395" y="2042984"/>
            <a:ext cx="5597448" cy="3662330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/>
        </p:nvCxnSpPr>
        <p:spPr>
          <a:xfrm flipV="1">
            <a:off x="4712042" y="2216908"/>
            <a:ext cx="1355129" cy="3284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6167933" y="3465058"/>
            <a:ext cx="383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Here</a:t>
            </a:r>
            <a:r>
              <a:rPr lang="fr-FR" i="1" dirty="0"/>
              <a:t> </a:t>
            </a:r>
            <a:r>
              <a:rPr lang="fr-FR" i="1" dirty="0" err="1"/>
              <a:t>you</a:t>
            </a:r>
            <a:r>
              <a:rPr lang="fr-FR" i="1" dirty="0"/>
              <a:t> </a:t>
            </a:r>
            <a:r>
              <a:rPr lang="fr-FR" i="1" dirty="0" err="1"/>
              <a:t>can</a:t>
            </a:r>
            <a:r>
              <a:rPr lang="fr-FR" i="1" dirty="0"/>
              <a:t> </a:t>
            </a:r>
            <a:r>
              <a:rPr lang="fr-FR" i="1" dirty="0" err="1"/>
              <a:t>create</a:t>
            </a:r>
            <a:r>
              <a:rPr lang="fr-FR" i="1" dirty="0"/>
              <a:t> </a:t>
            </a:r>
            <a:r>
              <a:rPr lang="fr-FR" i="1" dirty="0" err="1"/>
              <a:t>your</a:t>
            </a:r>
            <a:r>
              <a:rPr lang="fr-FR" i="1" dirty="0"/>
              <a:t> facies and </a:t>
            </a:r>
            <a:r>
              <a:rPr lang="fr-FR" i="1" dirty="0" err="1"/>
              <a:t>assign</a:t>
            </a:r>
            <a:r>
              <a:rPr lang="fr-FR" i="1" dirty="0"/>
              <a:t> </a:t>
            </a:r>
            <a:r>
              <a:rPr lang="fr-FR" i="1" dirty="0" err="1"/>
              <a:t>colors</a:t>
            </a:r>
            <a:r>
              <a:rPr lang="fr-FR" i="1" dirty="0"/>
              <a:t> / </a:t>
            </a:r>
            <a:r>
              <a:rPr lang="fr-FR" i="1" dirty="0" err="1"/>
              <a:t>legends</a:t>
            </a:r>
            <a:endParaRPr lang="en-GB" i="1" dirty="0"/>
          </a:p>
        </p:txBody>
      </p:sp>
      <p:sp>
        <p:nvSpPr>
          <p:cNvPr id="17" name="Rectangle 16"/>
          <p:cNvSpPr/>
          <p:nvPr/>
        </p:nvSpPr>
        <p:spPr>
          <a:xfrm>
            <a:off x="6007395" y="2334955"/>
            <a:ext cx="1548736" cy="2800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035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Rock Classification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33" y="1445674"/>
            <a:ext cx="8258151" cy="42272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773" y="1742962"/>
            <a:ext cx="2270411" cy="1816328"/>
          </a:xfrm>
          <a:prstGeom prst="rect">
            <a:avLst/>
          </a:prstGeom>
        </p:spPr>
      </p:pic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9488106" y="3639363"/>
            <a:ext cx="2938454" cy="3000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>
                <a:latin typeface="+mj-lt"/>
              </a:rPr>
              <a:t>You </a:t>
            </a:r>
            <a:r>
              <a:rPr lang="fr-FR" sz="2000" i="1" dirty="0" err="1">
                <a:latin typeface="+mj-lt"/>
              </a:rPr>
              <a:t>can</a:t>
            </a:r>
            <a:r>
              <a:rPr lang="fr-FR" sz="2000" i="1" dirty="0">
                <a:latin typeface="+mj-lt"/>
              </a:rPr>
              <a:t> </a:t>
            </a:r>
            <a:r>
              <a:rPr lang="fr-FR" sz="2000" i="1" dirty="0" err="1">
                <a:latin typeface="+mj-lt"/>
              </a:rPr>
              <a:t>edit</a:t>
            </a:r>
            <a:r>
              <a:rPr lang="fr-FR" sz="2000" i="1" dirty="0">
                <a:latin typeface="+mj-lt"/>
              </a:rPr>
              <a:t> </a:t>
            </a:r>
            <a:r>
              <a:rPr lang="fr-FR" sz="2000" i="1" dirty="0" err="1">
                <a:latin typeface="+mj-lt"/>
              </a:rPr>
              <a:t>your</a:t>
            </a:r>
            <a:r>
              <a:rPr lang="fr-FR" sz="2000" i="1" dirty="0">
                <a:latin typeface="+mj-lt"/>
              </a:rPr>
              <a:t> classification in </a:t>
            </a:r>
            <a:r>
              <a:rPr lang="fr-FR" sz="2000" i="1" dirty="0" err="1">
                <a:latin typeface="+mj-lt"/>
              </a:rPr>
              <a:t>Resources</a:t>
            </a:r>
            <a:r>
              <a:rPr lang="fr-FR" sz="2000" i="1" dirty="0">
                <a:latin typeface="+mj-lt"/>
              </a:rPr>
              <a:t> menu</a:t>
            </a:r>
            <a:endParaRPr lang="en-GB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985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1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58262" y="1248508"/>
            <a:ext cx="11399374" cy="5183993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ea typeface="Calibri" panose="020F0502020204030204" pitchFamily="34" charset="0"/>
              </a:rPr>
              <a:t>Open « Projet_San_Nicolas_2022.sprj »</a:t>
            </a:r>
          </a:p>
          <a:p>
            <a:r>
              <a:rPr lang="en-GB" dirty="0">
                <a:ea typeface="Calibri" panose="020F0502020204030204" pitchFamily="34" charset="0"/>
              </a:rPr>
              <a:t>Import file « Well_traces_and_logs.csv » as </a:t>
            </a:r>
            <a:r>
              <a:rPr lang="en-GB" b="1" dirty="0">
                <a:ea typeface="Calibri" panose="020F0502020204030204" pitchFamily="34" charset="0"/>
              </a:rPr>
              <a:t>Well Data </a:t>
            </a:r>
            <a:r>
              <a:rPr lang="en-GB" dirty="0">
                <a:ea typeface="Calibri" panose="020F0502020204030204" pitchFamily="34" charset="0"/>
              </a:rPr>
              <a:t>with Path &amp; Log</a:t>
            </a:r>
          </a:p>
          <a:p>
            <a:r>
              <a:rPr lang="en-GB" dirty="0">
                <a:ea typeface="Calibri" panose="020F0502020204030204" pitchFamily="34" charset="0"/>
              </a:rPr>
              <a:t>Import « Markers.csv » as Well Markers</a:t>
            </a:r>
          </a:p>
          <a:p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Try to trace the </a:t>
            </a:r>
            <a:r>
              <a:rPr lang="en-GB" b="1" dirty="0">
                <a:ea typeface="Calibri" panose="020F0502020204030204" pitchFamily="34" charset="0"/>
              </a:rPr>
              <a:t>horizons</a:t>
            </a:r>
            <a:r>
              <a:rPr lang="en-GB" dirty="0">
                <a:ea typeface="Calibri" panose="020F0502020204030204" pitchFamily="34" charset="0"/>
              </a:rPr>
              <a:t> using </a:t>
            </a:r>
            <a:r>
              <a:rPr lang="en-GB" b="1" dirty="0">
                <a:ea typeface="Calibri" panose="020F0502020204030204" pitchFamily="34" charset="0"/>
              </a:rPr>
              <a:t>explicit methods</a:t>
            </a:r>
            <a:r>
              <a:rPr lang="en-GB" dirty="0">
                <a:ea typeface="Calibri" panose="020F0502020204030204" pitchFamily="34" charset="0"/>
              </a:rPr>
              <a:t>. Don’t forget to use features </a:t>
            </a:r>
          </a:p>
          <a:p>
            <a:r>
              <a:rPr lang="fr-FR" dirty="0">
                <a:ea typeface="Calibri" panose="020F0502020204030204" pitchFamily="34" charset="0"/>
              </a:rPr>
              <a:t>Try to trace the horizons </a:t>
            </a:r>
            <a:r>
              <a:rPr lang="fr-FR" dirty="0" err="1">
                <a:ea typeface="Calibri" panose="020F0502020204030204" pitchFamily="34" charset="0"/>
              </a:rPr>
              <a:t>using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SnS</a:t>
            </a:r>
            <a:r>
              <a:rPr lang="fr-FR" dirty="0">
                <a:ea typeface="Calibri" panose="020F0502020204030204" pitchFamily="34" charset="0"/>
              </a:rPr>
              <a:t> workflow</a:t>
            </a:r>
            <a:endParaRPr lang="en-GB" dirty="0"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Create regions on wells corresponding to « INSIDE » property (0 outside mineralized zone, 1 inside) </a:t>
            </a:r>
          </a:p>
          <a:p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Create Rock Classification for Lithology property</a:t>
            </a:r>
          </a:p>
          <a:p>
            <a:r>
              <a:rPr lang="en-GB" dirty="0">
                <a:ea typeface="Calibri" panose="020F0502020204030204" pitchFamily="34" charset="0"/>
              </a:rPr>
              <a:t>Change display of this property</a:t>
            </a:r>
          </a:p>
          <a:p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Observe other available data (</a:t>
            </a:r>
            <a:r>
              <a:rPr lang="en-GB" dirty="0" err="1">
                <a:ea typeface="Calibri" panose="020F0502020204030204" pitchFamily="34" charset="0"/>
              </a:rPr>
              <a:t>metals_assays</a:t>
            </a:r>
            <a:r>
              <a:rPr lang="en-GB" dirty="0">
                <a:ea typeface="Calibri" panose="020F0502020204030204" pitchFamily="34" charset="0"/>
              </a:rPr>
              <a:t>, </a:t>
            </a:r>
            <a:r>
              <a:rPr lang="en-GB" dirty="0" err="1">
                <a:ea typeface="Calibri" panose="020F0502020204030204" pitchFamily="34" charset="0"/>
              </a:rPr>
              <a:t>geochem</a:t>
            </a:r>
            <a:r>
              <a:rPr lang="en-GB" dirty="0">
                <a:ea typeface="Calibri" panose="020F0502020204030204" pitchFamily="34" charset="0"/>
              </a:rPr>
              <a:t>, properties on SN_CEM) using histograms tools</a:t>
            </a:r>
          </a:p>
          <a:p>
            <a:r>
              <a:rPr lang="en-GB" dirty="0">
                <a:ea typeface="Calibri" panose="020F0502020204030204" pitchFamily="34" charset="0"/>
              </a:rPr>
              <a:t>Trace </a:t>
            </a:r>
            <a:r>
              <a:rPr lang="en-GB" dirty="0" err="1">
                <a:ea typeface="Calibri" panose="020F0502020204030204" pitchFamily="34" charset="0"/>
              </a:rPr>
              <a:t>correlograms</a:t>
            </a:r>
            <a:r>
              <a:rPr lang="en-GB" dirty="0">
                <a:ea typeface="Calibri" panose="020F0502020204030204" pitchFamily="34" charset="0"/>
              </a:rPr>
              <a:t> of assay elements : what do you observe ? </a:t>
            </a:r>
          </a:p>
        </p:txBody>
      </p:sp>
    </p:spTree>
    <p:extLst>
      <p:ext uri="{BB962C8B-B14F-4D97-AF65-F5344CB8AC3E}">
        <p14:creationId xmlns:p14="http://schemas.microsoft.com/office/powerpoint/2010/main" val="2060087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Create Regions</a:t>
            </a:r>
          </a:p>
        </p:txBody>
      </p:sp>
    </p:spTree>
    <p:extLst>
      <p:ext uri="{BB962C8B-B14F-4D97-AF65-F5344CB8AC3E}">
        <p14:creationId xmlns:p14="http://schemas.microsoft.com/office/powerpoint/2010/main" val="2627331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Distance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85" y="1341265"/>
            <a:ext cx="6811326" cy="4220164"/>
          </a:xfrm>
          <a:prstGeom prst="rect">
            <a:avLst/>
          </a:prstGeom>
        </p:spPr>
      </p:pic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189026" y="3177525"/>
            <a:ext cx="2572694" cy="3000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latin typeface="+mj-lt"/>
              </a:rPr>
              <a:t>You </a:t>
            </a:r>
            <a:r>
              <a:rPr lang="fr-FR" sz="2000" dirty="0" err="1">
                <a:latin typeface="+mj-lt"/>
              </a:rPr>
              <a:t>can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compute</a:t>
            </a:r>
            <a:r>
              <a:rPr lang="fr-FR" sz="2000" dirty="0">
                <a:latin typeface="+mj-lt"/>
              </a:rPr>
              <a:t> distance to an </a:t>
            </a:r>
            <a:r>
              <a:rPr lang="fr-FR" sz="2000" dirty="0" err="1">
                <a:latin typeface="+mj-lt"/>
              </a:rPr>
              <a:t>object</a:t>
            </a:r>
            <a:r>
              <a:rPr lang="fr-FR" sz="2000" dirty="0">
                <a:latin typeface="+mj-lt"/>
              </a:rPr>
              <a:t> on </a:t>
            </a:r>
            <a:r>
              <a:rPr lang="fr-FR" sz="2000" dirty="0" err="1">
                <a:latin typeface="+mj-lt"/>
              </a:rPr>
              <a:t>another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object</a:t>
            </a:r>
            <a:endParaRPr lang="en-GB" sz="2000" dirty="0">
              <a:latin typeface="+mj-lt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670" y="2377074"/>
            <a:ext cx="4277322" cy="3305636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>
            <a:off x="6844936" y="4677752"/>
            <a:ext cx="862149" cy="4093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072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Distance 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And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create</a:t>
            </a:r>
            <a:r>
              <a:rPr lang="fr-FR" dirty="0"/>
              <a:t> a </a:t>
            </a:r>
            <a:r>
              <a:rPr lang="fr-FR" dirty="0" err="1"/>
              <a:t>region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a </a:t>
            </a:r>
            <a:r>
              <a:rPr lang="fr-FR" dirty="0" err="1"/>
              <a:t>property</a:t>
            </a:r>
            <a:r>
              <a:rPr lang="fr-FR" dirty="0"/>
              <a:t> value by </a:t>
            </a:r>
            <a:r>
              <a:rPr lang="fr-FR" dirty="0" err="1"/>
              <a:t>clicking</a:t>
            </a:r>
            <a:r>
              <a:rPr lang="fr-FR" dirty="0"/>
              <a:t> on the </a:t>
            </a:r>
            <a:r>
              <a:rPr lang="fr-FR" dirty="0" err="1"/>
              <a:t>object</a:t>
            </a:r>
            <a:r>
              <a:rPr lang="fr-FR" dirty="0"/>
              <a:t> &gt; </a:t>
            </a:r>
            <a:r>
              <a:rPr lang="fr-FR" dirty="0" err="1"/>
              <a:t>region</a:t>
            </a:r>
            <a:r>
              <a:rPr lang="fr-FR" dirty="0"/>
              <a:t> &gt; </a:t>
            </a: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Property</a:t>
            </a:r>
            <a:r>
              <a:rPr lang="fr-FR" dirty="0"/>
              <a:t> Range</a:t>
            </a:r>
          </a:p>
          <a:p>
            <a:endParaRPr lang="fr-FR" dirty="0"/>
          </a:p>
          <a:p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0" y="2401664"/>
            <a:ext cx="3191320" cy="384863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288" y="2401664"/>
            <a:ext cx="3248121" cy="3666497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>
            <a:off x="4269191" y="3380429"/>
            <a:ext cx="2358031" cy="3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1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Other</a:t>
            </a:r>
            <a:r>
              <a:rPr lang="fr-FR" dirty="0"/>
              <a:t> Type of </a:t>
            </a:r>
            <a:r>
              <a:rPr lang="fr-FR" dirty="0" err="1"/>
              <a:t>region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44" y="2475995"/>
            <a:ext cx="3124636" cy="3334215"/>
          </a:xfrm>
          <a:prstGeom prst="rect">
            <a:avLst/>
          </a:prstGeom>
        </p:spPr>
      </p:pic>
      <p:sp>
        <p:nvSpPr>
          <p:cNvPr id="6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66126" y="1047790"/>
            <a:ext cx="11239499" cy="4953035"/>
          </a:xfrm>
        </p:spPr>
        <p:txBody>
          <a:bodyPr/>
          <a:lstStyle/>
          <a:p>
            <a:r>
              <a:rPr lang="fr-FR" dirty="0"/>
              <a:t>You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horizons (</a:t>
            </a:r>
            <a:r>
              <a:rPr lang="fr-FR" dirty="0" err="1"/>
              <a:t>geological</a:t>
            </a:r>
            <a:r>
              <a:rPr lang="fr-FR" dirty="0"/>
              <a:t> </a:t>
            </a:r>
            <a:r>
              <a:rPr lang="fr-FR" dirty="0" err="1"/>
              <a:t>features</a:t>
            </a:r>
            <a:r>
              <a:rPr lang="fr-FR" dirty="0"/>
              <a:t>),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/</a:t>
            </a:r>
            <a:r>
              <a:rPr lang="fr-FR" dirty="0" err="1"/>
              <a:t>boundaries</a:t>
            </a:r>
            <a:r>
              <a:rPr lang="fr-FR" dirty="0"/>
              <a:t> (</a:t>
            </a:r>
            <a:r>
              <a:rPr lang="fr-FR" dirty="0" err="1"/>
              <a:t>closed</a:t>
            </a:r>
            <a:r>
              <a:rPr lang="fr-FR" dirty="0"/>
              <a:t> </a:t>
            </a:r>
            <a:r>
              <a:rPr lang="fr-FR" dirty="0" err="1"/>
              <a:t>polygons</a:t>
            </a:r>
            <a:r>
              <a:rPr lang="fr-FR" dirty="0"/>
              <a:t>), …</a:t>
            </a:r>
          </a:p>
          <a:p>
            <a:endParaRPr lang="fr-FR" dirty="0"/>
          </a:p>
          <a:p>
            <a:endParaRPr lang="en-GB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9F0EF4-9BE5-EC8C-EBE8-7456860EFB07}"/>
              </a:ext>
            </a:extLst>
          </p:cNvPr>
          <p:cNvSpPr txBox="1">
            <a:spLocks/>
          </p:cNvSpPr>
          <p:nvPr/>
        </p:nvSpPr>
        <p:spPr>
          <a:xfrm>
            <a:off x="4886632" y="3429000"/>
            <a:ext cx="6871393" cy="2724225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fr-FR" dirty="0" err="1"/>
              <a:t>Regions</a:t>
            </a:r>
            <a:r>
              <a:rPr lang="fr-FR" dirty="0"/>
              <a:t> in </a:t>
            </a:r>
            <a:r>
              <a:rPr lang="fr-FR" dirty="0" err="1"/>
              <a:t>wells</a:t>
            </a:r>
            <a:r>
              <a:rPr lang="fr-FR" dirty="0"/>
              <a:t> &gt; </a:t>
            </a:r>
            <a:r>
              <a:rPr lang="fr-FR" dirty="0" err="1"/>
              <a:t>Property</a:t>
            </a:r>
            <a:r>
              <a:rPr lang="fr-FR" dirty="0"/>
              <a:t> range </a:t>
            </a:r>
            <a:r>
              <a:rPr lang="fr-FR" dirty="0" err="1"/>
              <a:t>region</a:t>
            </a:r>
            <a:endParaRPr lang="fr-FR" dirty="0"/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85907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Statistics in SKUA </a:t>
            </a:r>
            <a:r>
              <a:rPr lang="en-GB" dirty="0" err="1"/>
              <a:t>Gocad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725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AC335-B952-BFE4-BCB4-B05107C9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C31C2AF-5FFB-108D-64FB-0874557F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Histograms</a:t>
            </a:r>
            <a:r>
              <a:rPr lang="fr-FR" dirty="0"/>
              <a:t> in </a:t>
            </a:r>
            <a:r>
              <a:rPr lang="fr-FR" dirty="0" err="1"/>
              <a:t>Gocad</a:t>
            </a:r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C5D3EF-2E3B-73B8-76CF-051887D6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567"/>
            <a:ext cx="8716207" cy="33340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95BEA59-92F3-2782-9B11-75D9524A911C}"/>
              </a:ext>
            </a:extLst>
          </p:cNvPr>
          <p:cNvSpPr/>
          <p:nvPr/>
        </p:nvSpPr>
        <p:spPr>
          <a:xfrm>
            <a:off x="3431458" y="784567"/>
            <a:ext cx="334297" cy="33340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F04FEE5-562F-DD4E-6CCF-FA0A26690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071" y="1236630"/>
            <a:ext cx="9315134" cy="52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37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5AFB-2E6E-D2BE-4CA7-5F7BA9D9E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834E317-1D2B-8360-C554-2C0204826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Crossplots</a:t>
            </a:r>
            <a:r>
              <a:rPr lang="fr-FR" dirty="0"/>
              <a:t> in </a:t>
            </a:r>
            <a:r>
              <a:rPr lang="fr-FR" dirty="0" err="1"/>
              <a:t>Gocad</a:t>
            </a:r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F24A979-3AF8-9E57-E0A6-84FBD7347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567"/>
            <a:ext cx="8716207" cy="33340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420D65-B8E3-73B2-537F-D58FBAEF2E29}"/>
              </a:ext>
            </a:extLst>
          </p:cNvPr>
          <p:cNvSpPr/>
          <p:nvPr/>
        </p:nvSpPr>
        <p:spPr>
          <a:xfrm>
            <a:off x="3726426" y="784566"/>
            <a:ext cx="334297" cy="33340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75427D-84AA-B920-9B26-111B60C96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18" y="1236629"/>
            <a:ext cx="10314039" cy="52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36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1B29061-8E6A-C488-F224-EF3368E399D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79E946F-AF97-D2DC-57CF-6F0D13E39EB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57900A82-6D5D-77B5-CDF9-28A43E310A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About variograms in SKUA </a:t>
            </a:r>
            <a:r>
              <a:rPr lang="en-GB" dirty="0" err="1"/>
              <a:t>Gocad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694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77986" y="4087854"/>
            <a:ext cx="1922664" cy="2683297"/>
          </a:xfrm>
        </p:spPr>
        <p:txBody>
          <a:bodyPr/>
          <a:lstStyle/>
          <a:p>
            <a:pPr marL="109728" indent="0">
              <a:buNone/>
            </a:pPr>
            <a:r>
              <a:rPr lang="fr-FR" dirty="0"/>
              <a:t>900 m</a:t>
            </a:r>
          </a:p>
          <a:p>
            <a:endParaRPr lang="en-GB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to </a:t>
            </a:r>
            <a:r>
              <a:rPr lang="fr-FR" dirty="0" err="1"/>
              <a:t>choose</a:t>
            </a:r>
            <a:r>
              <a:rPr lang="fr-FR" dirty="0"/>
              <a:t> </a:t>
            </a:r>
            <a:r>
              <a:rPr lang="fr-FR" dirty="0" err="1"/>
              <a:t>variogram’s</a:t>
            </a:r>
            <a:r>
              <a:rPr lang="fr-FR" dirty="0"/>
              <a:t> </a:t>
            </a:r>
            <a:r>
              <a:rPr lang="fr-FR" dirty="0" err="1"/>
              <a:t>parameters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060" y="3664024"/>
            <a:ext cx="3424081" cy="257917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131" y="1214869"/>
            <a:ext cx="3677163" cy="480127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709189" y="2472468"/>
            <a:ext cx="148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38 km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10031373" y="2081317"/>
            <a:ext cx="502508" cy="3641015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Espace réservé du texte 2"/>
          <p:cNvSpPr txBox="1">
            <a:spLocks/>
          </p:cNvSpPr>
          <p:nvPr/>
        </p:nvSpPr>
        <p:spPr bwMode="auto">
          <a:xfrm>
            <a:off x="342558" y="1530903"/>
            <a:ext cx="6514160" cy="192120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fr-FR" dirty="0">
                <a:latin typeface="+mj-lt"/>
                <a:sym typeface="Wingdings" panose="05000000000000000000" pitchFamily="2" charset="2"/>
              </a:rPr>
              <a:t>Minimal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spacing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between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your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data points ? </a:t>
            </a:r>
          </a:p>
          <a:p>
            <a:pPr marL="514350" indent="-514350">
              <a:buAutoNum type="arabicPeriod"/>
            </a:pPr>
            <a:r>
              <a:rPr lang="fr-FR" dirty="0">
                <a:latin typeface="+mj-lt"/>
                <a:sym typeface="Wingdings" panose="05000000000000000000" pitchFamily="2" charset="2"/>
              </a:rPr>
              <a:t>Total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extent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your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dataset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? </a:t>
            </a:r>
          </a:p>
          <a:p>
            <a:pPr marL="0" indent="0">
              <a:buNone/>
            </a:pPr>
            <a:endParaRPr lang="fr-FR" dirty="0">
              <a:latin typeface="+mj-lt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>
                <a:latin typeface="+mj-lt"/>
                <a:sym typeface="Wingdings" panose="05000000000000000000" pitchFamily="2" charset="2"/>
              </a:rPr>
              <a:t>+ ! You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might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have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different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resolution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for vertical &amp;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areal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variogramm</a:t>
            </a:r>
            <a:endParaRPr lang="fr-FR" dirty="0"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1652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E30BC-9D0D-749F-9101-E4728569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7277" cy="665911"/>
          </a:xfrm>
        </p:spPr>
        <p:txBody>
          <a:bodyPr/>
          <a:lstStyle/>
          <a:p>
            <a:r>
              <a:rPr lang="en-GB" dirty="0"/>
              <a:t>Variograms in Skua </a:t>
            </a:r>
            <a:r>
              <a:rPr lang="en-GB" dirty="0" err="1"/>
              <a:t>Gocad</a:t>
            </a:r>
            <a:endParaRPr lang="fr-FR" dirty="0">
              <a:effectLst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D9327B-8AF8-3D49-9646-69D00F0A9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608"/>
            <a:ext cx="12192000" cy="7105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5E3C6B-434A-9142-612A-D0FE8613C494}"/>
              </a:ext>
            </a:extLst>
          </p:cNvPr>
          <p:cNvSpPr/>
          <p:nvPr/>
        </p:nvSpPr>
        <p:spPr>
          <a:xfrm>
            <a:off x="5071733" y="1052624"/>
            <a:ext cx="446566" cy="48909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4A65AA9-345C-CB90-A0FC-131B941AE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08" y="1541722"/>
            <a:ext cx="4083912" cy="49335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B057437-CB54-A842-FC9C-0A5FD4577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68" y="1763201"/>
            <a:ext cx="7311006" cy="436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4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16509" y="1063847"/>
            <a:ext cx="11239499" cy="4953035"/>
          </a:xfrm>
        </p:spPr>
        <p:txBody>
          <a:bodyPr/>
          <a:lstStyle/>
          <a:p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Region</a:t>
            </a:r>
            <a:r>
              <a:rPr lang="fr-FR" dirty="0">
                <a:ea typeface="Calibri" panose="020F0502020204030204" pitchFamily="34" charset="0"/>
              </a:rPr>
              <a:t> on </a:t>
            </a:r>
            <a:r>
              <a:rPr lang="fr-FR" dirty="0" err="1">
                <a:ea typeface="Calibri" panose="020F0502020204030204" pitchFamily="34" charset="0"/>
              </a:rPr>
              <a:t>geochem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based</a:t>
            </a:r>
            <a:r>
              <a:rPr lang="fr-FR" dirty="0">
                <a:ea typeface="Calibri" panose="020F0502020204030204" pitchFamily="34" charset="0"/>
              </a:rPr>
              <a:t> on distance to </a:t>
            </a:r>
            <a:r>
              <a:rPr lang="fr-FR" dirty="0" err="1">
                <a:ea typeface="Calibri" panose="020F0502020204030204" pitchFamily="34" charset="0"/>
              </a:rPr>
              <a:t>fault</a:t>
            </a:r>
            <a:r>
              <a:rPr lang="fr-FR" dirty="0">
                <a:ea typeface="Calibri" panose="020F0502020204030204" pitchFamily="34" charset="0"/>
              </a:rPr>
              <a:t> La </a:t>
            </a:r>
            <a:r>
              <a:rPr lang="fr-FR" dirty="0" err="1">
                <a:ea typeface="Calibri" panose="020F0502020204030204" pitchFamily="34" charset="0"/>
              </a:rPr>
              <a:t>Panza</a:t>
            </a:r>
            <a:r>
              <a:rPr lang="fr-FR" dirty="0">
                <a:ea typeface="Calibri" panose="020F0502020204030204" pitchFamily="34" charset="0"/>
              </a:rPr>
              <a:t> (s.21/22/23)</a:t>
            </a:r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We want to model </a:t>
            </a:r>
            <a:r>
              <a:rPr lang="en-GB" i="1" dirty="0" err="1">
                <a:ea typeface="Calibri" panose="020F0502020204030204" pitchFamily="34" charset="0"/>
              </a:rPr>
              <a:t>Cu_percent</a:t>
            </a:r>
            <a:r>
              <a:rPr lang="en-GB" dirty="0">
                <a:ea typeface="Calibri" panose="020F0502020204030204" pitchFamily="34" charset="0"/>
              </a:rPr>
              <a:t> property all around the SN_CEM grid using RP (Reservoir properties) workflow. </a:t>
            </a:r>
          </a:p>
          <a:p>
            <a:r>
              <a:rPr lang="en-GB" dirty="0">
                <a:ea typeface="Calibri" panose="020F0502020204030204" pitchFamily="34" charset="0"/>
              </a:rPr>
              <a:t>We want to see the estimated ore body of </a:t>
            </a:r>
            <a:r>
              <a:rPr lang="en-GB" dirty="0" err="1">
                <a:ea typeface="Calibri" panose="020F0502020204030204" pitchFamily="34" charset="0"/>
              </a:rPr>
              <a:t>Cu_percent</a:t>
            </a:r>
            <a:r>
              <a:rPr lang="en-GB" dirty="0">
                <a:ea typeface="Calibri" panose="020F0502020204030204" pitchFamily="34" charset="0"/>
              </a:rPr>
              <a:t> in previous exercise :  it means build an iso-surface of </a:t>
            </a:r>
            <a:r>
              <a:rPr lang="en-GB" dirty="0" err="1">
                <a:ea typeface="Calibri" panose="020F0502020204030204" pitchFamily="34" charset="0"/>
              </a:rPr>
              <a:t>Cu_percent</a:t>
            </a:r>
            <a:endParaRPr lang="en-GB" dirty="0">
              <a:ea typeface="Calibri" panose="020F0502020204030204" pitchFamily="34" charset="0"/>
            </a:endParaRPr>
          </a:p>
          <a:p>
            <a:r>
              <a:rPr lang="en-GB" dirty="0">
                <a:ea typeface="Calibri" panose="020F0502020204030204" pitchFamily="34" charset="0"/>
              </a:rPr>
              <a:t>How do you choose </a:t>
            </a:r>
            <a:r>
              <a:rPr lang="en-GB" dirty="0" err="1">
                <a:ea typeface="Calibri" panose="020F0502020204030204" pitchFamily="34" charset="0"/>
              </a:rPr>
              <a:t>iso</a:t>
            </a:r>
            <a:r>
              <a:rPr lang="en-GB" dirty="0">
                <a:ea typeface="Calibri" panose="020F0502020204030204" pitchFamily="34" charset="0"/>
              </a:rPr>
              <a:t>-property value(s) ?  Compare to the reference body (the surface in Intrusive Boundary Feature)</a:t>
            </a:r>
          </a:p>
          <a:p>
            <a:r>
              <a:rPr lang="en-GB" dirty="0">
                <a:ea typeface="Calibri" panose="020F0502020204030204" pitchFamily="34" charset="0"/>
              </a:rPr>
              <a:t>Try &amp; Compare volumes using different methods (</a:t>
            </a:r>
            <a:r>
              <a:rPr lang="en-GB" dirty="0" err="1">
                <a:ea typeface="Calibri" panose="020F0502020204030204" pitchFamily="34" charset="0"/>
              </a:rPr>
              <a:t>iso</a:t>
            </a:r>
            <a:r>
              <a:rPr lang="en-GB" dirty="0">
                <a:ea typeface="Calibri" panose="020F0502020204030204" pitchFamily="34" charset="0"/>
              </a:rPr>
              <a:t>-surfaces &amp; use of regions) </a:t>
            </a:r>
          </a:p>
        </p:txBody>
      </p:sp>
    </p:spTree>
    <p:extLst>
      <p:ext uri="{BB962C8B-B14F-4D97-AF65-F5344CB8AC3E}">
        <p14:creationId xmlns:p14="http://schemas.microsoft.com/office/powerpoint/2010/main" val="1969548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B39F046-367E-4669-0458-07FB75CEF80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4955F9-40AB-2771-5343-F6BCAFF13F1B}"/>
              </a:ext>
            </a:extLst>
          </p:cNvPr>
          <p:cNvSpPr/>
          <p:nvPr/>
        </p:nvSpPr>
        <p:spPr>
          <a:xfrm>
            <a:off x="230659" y="5305189"/>
            <a:ext cx="10309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The distances between pairs at which the </a:t>
            </a:r>
            <a:r>
              <a:rPr lang="en-GB" sz="2000" dirty="0" err="1"/>
              <a:t>variogram</a:t>
            </a:r>
            <a:r>
              <a:rPr lang="en-GB" sz="2000" dirty="0"/>
              <a:t> is calculated are called </a:t>
            </a:r>
            <a:r>
              <a:rPr lang="en-GB" sz="2000" b="1" dirty="0"/>
              <a:t>lags</a:t>
            </a:r>
            <a:r>
              <a:rPr lang="en-GB" sz="2000" dirty="0"/>
              <a:t>. (+/- tolerance)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9D82B86-CCC8-4B6E-70A2-71FD9AC87425}"/>
              </a:ext>
            </a:extLst>
          </p:cNvPr>
          <p:cNvGrpSpPr/>
          <p:nvPr/>
        </p:nvGrpSpPr>
        <p:grpSpPr>
          <a:xfrm>
            <a:off x="-55130" y="1020341"/>
            <a:ext cx="11934093" cy="4061621"/>
            <a:chOff x="-864556" y="922637"/>
            <a:chExt cx="12392821" cy="406162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1DB9929-8E19-843D-006B-16AFB26DF0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087"/>
            <a:stretch/>
          </p:blipFill>
          <p:spPr>
            <a:xfrm>
              <a:off x="230659" y="922637"/>
              <a:ext cx="11297606" cy="406162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F91595-88D5-AF4D-D32C-8BF4CD910D9F}"/>
                </a:ext>
              </a:extLst>
            </p:cNvPr>
            <p:cNvSpPr/>
            <p:nvPr/>
          </p:nvSpPr>
          <p:spPr>
            <a:xfrm>
              <a:off x="263611" y="1120346"/>
              <a:ext cx="3484605" cy="7249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178B9D-7328-3A8D-63C9-3D568B8580FC}"/>
                </a:ext>
              </a:extLst>
            </p:cNvPr>
            <p:cNvSpPr/>
            <p:nvPr/>
          </p:nvSpPr>
          <p:spPr bwMode="auto">
            <a:xfrm>
              <a:off x="263611" y="1894704"/>
              <a:ext cx="3484605" cy="146633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D3C276-12C4-9C1C-106B-6E64C01D22F4}"/>
                </a:ext>
              </a:extLst>
            </p:cNvPr>
            <p:cNvSpPr txBox="1"/>
            <p:nvPr/>
          </p:nvSpPr>
          <p:spPr>
            <a:xfrm>
              <a:off x="-864556" y="2135630"/>
              <a:ext cx="1218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In XY plan</a:t>
              </a:r>
              <a:endParaRPr lang="en-GB" b="1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C6CE98C-A02A-57D4-947E-58CD6812C183}"/>
                </a:ext>
              </a:extLst>
            </p:cNvPr>
            <p:cNvSpPr txBox="1"/>
            <p:nvPr/>
          </p:nvSpPr>
          <p:spPr bwMode="auto">
            <a:xfrm>
              <a:off x="-807307" y="1302145"/>
              <a:ext cx="1218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On Z axis</a:t>
              </a:r>
              <a:endParaRPr lang="en-GB" b="1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B6F1C45-8E7E-9BE1-E9ED-2DD6396CE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7277" cy="665911"/>
          </a:xfrm>
        </p:spPr>
        <p:txBody>
          <a:bodyPr/>
          <a:lstStyle/>
          <a:p>
            <a:r>
              <a:rPr lang="en-GB" dirty="0"/>
              <a:t>Variogram parameters in Skua </a:t>
            </a:r>
            <a:r>
              <a:rPr lang="en-GB" dirty="0" err="1"/>
              <a:t>Gocad</a:t>
            </a:r>
            <a:endParaRPr lang="fr-F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3098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5966" y="1020341"/>
            <a:ext cx="9328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distances between pairs at which the </a:t>
            </a:r>
            <a:r>
              <a:rPr lang="en-GB" dirty="0" err="1"/>
              <a:t>variogram</a:t>
            </a:r>
            <a:r>
              <a:rPr lang="en-GB" dirty="0"/>
              <a:t> is calculated are called </a:t>
            </a:r>
            <a:r>
              <a:rPr lang="en-GB" b="1" dirty="0"/>
              <a:t>lags</a:t>
            </a:r>
            <a:r>
              <a:rPr lang="en-GB" dirty="0"/>
              <a:t>. (+/- tolerance)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45966" y="2068064"/>
            <a:ext cx="116647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Number of lags: </a:t>
            </a:r>
            <a:r>
              <a:rPr lang="en-GB" dirty="0"/>
              <a:t>Specifies how many lags of the </a:t>
            </a:r>
            <a:r>
              <a:rPr lang="en-GB" dirty="0" err="1"/>
              <a:t>variogram</a:t>
            </a:r>
            <a:r>
              <a:rPr lang="en-GB" dirty="0"/>
              <a:t> to calculate. </a:t>
            </a:r>
          </a:p>
          <a:p>
            <a:r>
              <a:rPr lang="en-GB" dirty="0"/>
              <a:t>This, together with the distance between lags, determines the maximum distance between pairs of points at which the </a:t>
            </a:r>
            <a:r>
              <a:rPr lang="en-GB" dirty="0" err="1"/>
              <a:t>variogram</a:t>
            </a:r>
            <a:r>
              <a:rPr lang="en-GB" dirty="0"/>
              <a:t> is calculated. </a:t>
            </a:r>
          </a:p>
          <a:p>
            <a:r>
              <a:rPr lang="en-GB" dirty="0"/>
              <a:t>This maximum distance is called the </a:t>
            </a:r>
            <a:r>
              <a:rPr lang="en-GB" dirty="0" err="1"/>
              <a:t>variogram</a:t>
            </a:r>
            <a:r>
              <a:rPr lang="en-GB" dirty="0"/>
              <a:t> coverage.</a:t>
            </a:r>
          </a:p>
          <a:p>
            <a:r>
              <a:rPr lang="en-GB" dirty="0"/>
              <a:t>The </a:t>
            </a:r>
            <a:r>
              <a:rPr lang="en-GB" dirty="0" err="1"/>
              <a:t>variogram</a:t>
            </a:r>
            <a:r>
              <a:rPr lang="en-GB" dirty="0"/>
              <a:t> coverage should be less than the site size (½ - ¾ )</a:t>
            </a:r>
          </a:p>
          <a:p>
            <a:endParaRPr lang="en-GB" dirty="0"/>
          </a:p>
          <a:p>
            <a:r>
              <a:rPr lang="en-GB" b="1" dirty="0"/>
              <a:t>Distance between lags: </a:t>
            </a:r>
            <a:r>
              <a:rPr lang="en-GB" dirty="0"/>
              <a:t>The intervals to calculate lags. </a:t>
            </a:r>
          </a:p>
          <a:p>
            <a:r>
              <a:rPr lang="en-GB" dirty="0"/>
              <a:t>A good distance between lags should be no smaller than the shortest distance between data points and should be close to the </a:t>
            </a:r>
            <a:r>
              <a:rPr lang="en-GB" i="1" dirty="0"/>
              <a:t>average spacing of samples</a:t>
            </a:r>
            <a:r>
              <a:rPr lang="en-GB" dirty="0"/>
              <a:t>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Nb of X </a:t>
            </a:r>
            <a:r>
              <a:rPr lang="fr-FR" dirty="0" err="1"/>
              <a:t>columns</a:t>
            </a:r>
            <a:r>
              <a:rPr lang="fr-FR" dirty="0"/>
              <a:t> &amp; Y </a:t>
            </a:r>
            <a:r>
              <a:rPr lang="fr-FR" dirty="0" err="1"/>
              <a:t>columns</a:t>
            </a:r>
            <a:r>
              <a:rPr lang="fr-FR" dirty="0"/>
              <a:t> /Nb of </a:t>
            </a:r>
            <a:r>
              <a:rPr lang="fr-FR" dirty="0" err="1"/>
              <a:t>strata</a:t>
            </a:r>
            <a:r>
              <a:rPr lang="fr-FR" dirty="0"/>
              <a:t>: </a:t>
            </a:r>
            <a:r>
              <a:rPr lang="fr-FR" b="1" dirty="0"/>
              <a:t>clustering</a:t>
            </a:r>
            <a:r>
              <a:rPr lang="fr-FR" dirty="0"/>
              <a:t> </a:t>
            </a:r>
            <a:r>
              <a:rPr lang="fr-FR" dirty="0" err="1"/>
              <a:t>tools</a:t>
            </a:r>
            <a:endParaRPr lang="fr-FR" dirty="0"/>
          </a:p>
          <a:p>
            <a:endParaRPr lang="en-GB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FA96034-B41A-ED6D-FD5D-99C0A27D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Variogram parameters in Skua </a:t>
            </a:r>
            <a:r>
              <a:rPr lang="en-GB" dirty="0" err="1"/>
              <a:t>Gocad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9814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Clustering</a:t>
            </a:r>
            <a:r>
              <a:rPr lang="fr-FR" dirty="0"/>
              <a:t> </a:t>
            </a:r>
            <a:r>
              <a:rPr lang="fr-FR" dirty="0" err="1"/>
              <a:t>smooth</a:t>
            </a:r>
            <a:r>
              <a:rPr lang="fr-FR" dirty="0"/>
              <a:t> nugget </a:t>
            </a:r>
            <a:r>
              <a:rPr lang="fr-FR" dirty="0" err="1"/>
              <a:t>effect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201" y="1058434"/>
            <a:ext cx="2429701" cy="266483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4" y="1227897"/>
            <a:ext cx="7041490" cy="13412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030" y="3878093"/>
            <a:ext cx="2415451" cy="27147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69" y="4057271"/>
            <a:ext cx="6927180" cy="12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2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69799-C251-FFB6-3AA8-CD85B3FEB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Variogram</a:t>
            </a:r>
            <a:r>
              <a:rPr lang="fr-FR" dirty="0"/>
              <a:t> </a:t>
            </a:r>
            <a:r>
              <a:rPr lang="fr-FR" dirty="0" err="1"/>
              <a:t>map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C43DF0-996E-A7A2-78C6-8FC833D9F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r-FR" dirty="0"/>
              <a:t>You can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compute</a:t>
            </a:r>
            <a:r>
              <a:rPr lang="fr-FR" dirty="0"/>
              <a:t> </a:t>
            </a:r>
            <a:r>
              <a:rPr lang="fr-FR" dirty="0" err="1"/>
              <a:t>variogram</a:t>
            </a:r>
            <a:r>
              <a:rPr lang="fr-FR" dirty="0"/>
              <a:t> </a:t>
            </a:r>
            <a:r>
              <a:rPr lang="fr-FR" dirty="0" err="1"/>
              <a:t>maps</a:t>
            </a:r>
            <a:r>
              <a:rPr lang="fr-FR" dirty="0"/>
              <a:t> in the </a:t>
            </a:r>
            <a:r>
              <a:rPr lang="fr-FR" dirty="0" err="1"/>
              <a:t>variogram</a:t>
            </a:r>
            <a:r>
              <a:rPr lang="fr-FR" dirty="0"/>
              <a:t> </a:t>
            </a:r>
            <a:r>
              <a:rPr lang="fr-FR" dirty="0" err="1"/>
              <a:t>analyzer</a:t>
            </a:r>
            <a:r>
              <a:rPr lang="fr-FR" dirty="0"/>
              <a:t>.</a:t>
            </a:r>
          </a:p>
          <a:p>
            <a:pPr marL="109728" indent="0">
              <a:buNone/>
            </a:pPr>
            <a:r>
              <a:rPr lang="fr-FR" dirty="0"/>
              <a:t>(</a:t>
            </a:r>
            <a:r>
              <a:rPr lang="fr-FR" dirty="0" err="1"/>
              <a:t>Better</a:t>
            </a:r>
            <a:r>
              <a:rPr lang="fr-FR" dirty="0"/>
              <a:t> in </a:t>
            </a:r>
            <a:r>
              <a:rPr lang="fr-FR" dirty="0" err="1"/>
              <a:t>isatis.neo</a:t>
            </a:r>
            <a:r>
              <a:rPr lang="fr-FR" dirty="0"/>
              <a:t>)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640B17-2249-0407-673A-487758159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316" y="1671209"/>
            <a:ext cx="4203484" cy="45869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C03626-66D5-F1A3-8549-B64E1D34C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01" y="2789840"/>
            <a:ext cx="5830114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85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97DB-4098-D40E-1B04-61A38949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BDD4EA-033A-7C46-E459-A2A4B10DE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Model </a:t>
            </a:r>
            <a:r>
              <a:rPr lang="fr-FR" dirty="0" err="1"/>
              <a:t>variogram</a:t>
            </a:r>
            <a:r>
              <a:rPr lang="fr-FR" dirty="0"/>
              <a:t> and export for </a:t>
            </a:r>
            <a:r>
              <a:rPr lang="fr-FR" dirty="0" err="1"/>
              <a:t>later</a:t>
            </a:r>
            <a:r>
              <a:rPr lang="fr-FR" dirty="0"/>
              <a:t> use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B30074-D268-B2CF-34FC-1B730350C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4" y="790951"/>
            <a:ext cx="5562837" cy="566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14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Geostatistics </a:t>
            </a:r>
            <a:r>
              <a:rPr lang="fr-FR" dirty="0" err="1"/>
              <a:t>tools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019" y="1375152"/>
            <a:ext cx="7211961" cy="4983875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In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contextual</a:t>
            </a:r>
            <a:r>
              <a:rPr lang="fr-FR" dirty="0"/>
              <a:t> menu </a:t>
            </a:r>
            <a:r>
              <a:rPr lang="fr-FR" dirty="0" err="1"/>
              <a:t>you</a:t>
            </a:r>
            <a:r>
              <a:rPr lang="fr-FR" dirty="0"/>
              <a:t> have </a:t>
            </a:r>
            <a:r>
              <a:rPr lang="fr-FR" dirty="0" err="1"/>
              <a:t>Geostatisticals</a:t>
            </a:r>
            <a:r>
              <a:rPr lang="fr-FR" dirty="0"/>
              <a:t> </a:t>
            </a:r>
            <a:r>
              <a:rPr lang="fr-FR" dirty="0" err="1"/>
              <a:t>tools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940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About RP workflow</a:t>
            </a:r>
          </a:p>
        </p:txBody>
      </p:sp>
    </p:spTree>
    <p:extLst>
      <p:ext uri="{BB962C8B-B14F-4D97-AF65-F5344CB8AC3E}">
        <p14:creationId xmlns:p14="http://schemas.microsoft.com/office/powerpoint/2010/main" val="1840329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195" y="1159263"/>
            <a:ext cx="3518140" cy="3939326"/>
          </a:xfrm>
          <a:prstGeom prst="rect">
            <a:avLst/>
          </a:prstGeom>
        </p:spPr>
      </p:pic>
      <p:sp>
        <p:nvSpPr>
          <p:cNvPr id="6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97964" y="5335519"/>
            <a:ext cx="11239499" cy="1089996"/>
          </a:xfrm>
        </p:spPr>
        <p:txBody>
          <a:bodyPr>
            <a:normAutofit/>
          </a:bodyPr>
          <a:lstStyle/>
          <a:p>
            <a:r>
              <a:rPr lang="en-US" sz="2000" dirty="0"/>
              <a:t>Test the difference between “Nearest to cell center” and “Largest Proportion” on the final results</a:t>
            </a:r>
          </a:p>
          <a:p>
            <a:r>
              <a:rPr lang="en-US" sz="2000" dirty="0"/>
              <a:t>Indicator kriging = kriging on an “indicator” variable = categorical in this case</a:t>
            </a:r>
            <a:endParaRPr lang="en-GB" sz="20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799" y="1257271"/>
            <a:ext cx="3465936" cy="3877970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1957" cy="1047725"/>
          </a:xfrm>
        </p:spPr>
        <p:txBody>
          <a:bodyPr/>
          <a:lstStyle/>
          <a:p>
            <a:r>
              <a:rPr lang="fr-FR" dirty="0"/>
              <a:t>Workflow RP</a:t>
            </a:r>
            <a:endParaRPr lang="en-GB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4" y="1466335"/>
            <a:ext cx="3844473" cy="2644346"/>
          </a:xfrm>
          <a:prstGeom prst="rect">
            <a:avLst/>
          </a:prstGeom>
        </p:spPr>
      </p:pic>
      <p:sp>
        <p:nvSpPr>
          <p:cNvPr id="9" name="Espace réservé du texte 2"/>
          <p:cNvSpPr txBox="1">
            <a:spLocks/>
          </p:cNvSpPr>
          <p:nvPr/>
        </p:nvSpPr>
        <p:spPr bwMode="auto">
          <a:xfrm>
            <a:off x="97964" y="4270398"/>
            <a:ext cx="3946814" cy="8281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>
                <a:latin typeface="+mj-lt"/>
              </a:rPr>
              <a:t>Be careful to select the petrophysical grid generated at the end of the </a:t>
            </a:r>
            <a:r>
              <a:rPr lang="en-US" sz="2000" i="1" dirty="0" err="1">
                <a:latin typeface="+mj-lt"/>
              </a:rPr>
              <a:t>SnS</a:t>
            </a:r>
            <a:r>
              <a:rPr lang="en-US" sz="2000" i="1" dirty="0">
                <a:latin typeface="+mj-lt"/>
              </a:rPr>
              <a:t> workflow.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3790487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25119" y="960581"/>
            <a:ext cx="11239499" cy="490364"/>
          </a:xfrm>
        </p:spPr>
        <p:txBody>
          <a:bodyPr/>
          <a:lstStyle/>
          <a:p>
            <a:r>
              <a:rPr lang="fr-FR" dirty="0" err="1"/>
              <a:t>Initialize</a:t>
            </a:r>
            <a:r>
              <a:rPr lang="fr-FR" dirty="0"/>
              <a:t> proportions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from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well</a:t>
            </a:r>
            <a:r>
              <a:rPr lang="fr-FR" dirty="0">
                <a:sym typeface="Wingdings" panose="05000000000000000000" pitchFamily="2" charset="2"/>
              </a:rPr>
              <a:t> data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7" y="1812325"/>
            <a:ext cx="4166996" cy="46533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9188" y="2734962"/>
            <a:ext cx="4076824" cy="3212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869" y="1807338"/>
            <a:ext cx="5163271" cy="4658375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3987114" y="2957384"/>
            <a:ext cx="2191264" cy="238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1957" cy="1047725"/>
          </a:xfrm>
        </p:spPr>
        <p:txBody>
          <a:bodyPr/>
          <a:lstStyle/>
          <a:p>
            <a:r>
              <a:rPr lang="fr-FR" dirty="0"/>
              <a:t>Workflow RP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587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37" y="147380"/>
            <a:ext cx="5353797" cy="552527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383" y="147380"/>
            <a:ext cx="5449060" cy="549669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13437" y="5899515"/>
            <a:ext cx="1081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Two possibilities: a single variogram for all lithologies or one variogram per lithology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50498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82891" y="1366406"/>
            <a:ext cx="11239499" cy="4953035"/>
          </a:xfrm>
        </p:spPr>
        <p:txBody>
          <a:bodyPr/>
          <a:lstStyle/>
          <a:p>
            <a:r>
              <a:rPr lang="en-GB" dirty="0">
                <a:ea typeface="Calibri" panose="020F0502020204030204" pitchFamily="34" charset="0"/>
              </a:rPr>
              <a:t>Geophysical Data on SN_CEM :</a:t>
            </a:r>
          </a:p>
          <a:p>
            <a:pPr lvl="1"/>
            <a:endParaRPr lang="fr-FR" dirty="0">
              <a:ea typeface="Calibri" panose="020F0502020204030204" pitchFamily="34" charset="0"/>
            </a:endParaRPr>
          </a:p>
          <a:p>
            <a:pPr lvl="1"/>
            <a:r>
              <a:rPr lang="fr-FR" dirty="0">
                <a:ea typeface="Calibri" panose="020F0502020204030204" pitchFamily="34" charset="0"/>
              </a:rPr>
              <a:t>- </a:t>
            </a:r>
            <a:r>
              <a:rPr lang="fr-FR" dirty="0" err="1">
                <a:ea typeface="Calibri" panose="020F0502020204030204" pitchFamily="34" charset="0"/>
              </a:rPr>
              <a:t>app_resistivity_DSI</a:t>
            </a:r>
            <a:endParaRPr lang="fr-FR" dirty="0">
              <a:ea typeface="Calibri" panose="020F0502020204030204" pitchFamily="34" charset="0"/>
            </a:endParaRPr>
          </a:p>
          <a:p>
            <a:pPr lvl="1"/>
            <a:r>
              <a:rPr lang="fr-FR" dirty="0">
                <a:ea typeface="Calibri" panose="020F0502020204030204" pitchFamily="34" charset="0"/>
              </a:rPr>
              <a:t>- </a:t>
            </a:r>
            <a:r>
              <a:rPr lang="fr-FR" dirty="0" err="1">
                <a:ea typeface="Calibri" panose="020F0502020204030204" pitchFamily="34" charset="0"/>
              </a:rPr>
              <a:t>chargeability_DSI</a:t>
            </a:r>
            <a:endParaRPr lang="fr-FR" dirty="0">
              <a:ea typeface="Calibri" panose="020F0502020204030204" pitchFamily="34" charset="0"/>
            </a:endParaRPr>
          </a:p>
          <a:p>
            <a:pPr lvl="1"/>
            <a:r>
              <a:rPr lang="fr-FR" dirty="0">
                <a:ea typeface="Calibri" panose="020F0502020204030204" pitchFamily="34" charset="0"/>
              </a:rPr>
              <a:t>- </a:t>
            </a:r>
            <a:r>
              <a:rPr lang="fr-FR" dirty="0" err="1">
                <a:ea typeface="Calibri" panose="020F0502020204030204" pitchFamily="34" charset="0"/>
              </a:rPr>
              <a:t>hs_inversion_density</a:t>
            </a:r>
            <a:endParaRPr lang="fr-FR" dirty="0">
              <a:ea typeface="Calibri" panose="020F0502020204030204" pitchFamily="34" charset="0"/>
            </a:endParaRPr>
          </a:p>
          <a:p>
            <a:endParaRPr lang="fr-FR" dirty="0">
              <a:ea typeface="Calibri" panose="020F0502020204030204" pitchFamily="34" charset="0"/>
            </a:endParaRPr>
          </a:p>
          <a:p>
            <a:r>
              <a:rPr lang="fr-FR" dirty="0" err="1">
                <a:ea typeface="Calibri" panose="020F0502020204030204" pitchFamily="34" charset="0"/>
              </a:rPr>
              <a:t>Try</a:t>
            </a:r>
            <a:r>
              <a:rPr lang="fr-FR" dirty="0">
                <a:ea typeface="Calibri" panose="020F0502020204030204" pitchFamily="34" charset="0"/>
              </a:rPr>
              <a:t> to </a:t>
            </a:r>
            <a:r>
              <a:rPr lang="fr-FR" dirty="0" err="1">
                <a:ea typeface="Calibri" panose="020F0502020204030204" pitchFamily="34" charset="0"/>
              </a:rPr>
              <a:t>draw</a:t>
            </a:r>
            <a:r>
              <a:rPr lang="fr-FR" dirty="0">
                <a:ea typeface="Calibri" panose="020F0502020204030204" pitchFamily="34" charset="0"/>
              </a:rPr>
              <a:t> isovalues of </a:t>
            </a:r>
            <a:r>
              <a:rPr lang="fr-FR" dirty="0" err="1">
                <a:ea typeface="Calibri" panose="020F0502020204030204" pitchFamily="34" charset="0"/>
              </a:rPr>
              <a:t>interest</a:t>
            </a:r>
            <a:r>
              <a:rPr lang="fr-FR" dirty="0">
                <a:ea typeface="Calibri" panose="020F0502020204030204" pitchFamily="34" charset="0"/>
              </a:rPr>
              <a:t> of </a:t>
            </a:r>
            <a:r>
              <a:rPr lang="fr-FR" dirty="0" err="1">
                <a:ea typeface="Calibri" panose="020F0502020204030204" pitchFamily="34" charset="0"/>
              </a:rPr>
              <a:t>these</a:t>
            </a:r>
            <a:r>
              <a:rPr lang="fr-FR" dirty="0">
                <a:ea typeface="Calibri" panose="020F0502020204030204" pitchFamily="34" charset="0"/>
              </a:rPr>
              <a:t> data &amp; compare to </a:t>
            </a:r>
            <a:r>
              <a:rPr lang="fr-FR" dirty="0" err="1">
                <a:ea typeface="Calibri" panose="020F0502020204030204" pitchFamily="34" charset="0"/>
              </a:rPr>
              <a:t>reference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orebody</a:t>
            </a:r>
            <a:r>
              <a:rPr lang="fr-FR" dirty="0">
                <a:ea typeface="Calibri" panose="020F0502020204030204" pitchFamily="34" charset="0"/>
              </a:rPr>
              <a:t> model.</a:t>
            </a:r>
            <a:endParaRPr lang="en-GB" dirty="0">
              <a:ea typeface="Calibri" panose="020F0502020204030204" pitchFamily="34" charset="0"/>
            </a:endParaRPr>
          </a:p>
          <a:p>
            <a:endParaRPr lang="fr-FR" dirty="0">
              <a:ea typeface="Calibri" panose="020F0502020204030204" pitchFamily="34" charset="0"/>
            </a:endParaRPr>
          </a:p>
          <a:p>
            <a:endParaRPr lang="en-GB" dirty="0">
              <a:ea typeface="Calibri" panose="020F0502020204030204" pitchFamily="34" charset="0"/>
            </a:endParaRPr>
          </a:p>
          <a:p>
            <a:endParaRPr lang="en-GB" dirty="0"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459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6877" y="1065310"/>
            <a:ext cx="9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Test other interpolation methods and compare with kriging</a:t>
            </a:r>
            <a:endParaRPr lang="en-GB" i="1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1957" cy="1047725"/>
          </a:xfrm>
        </p:spPr>
        <p:txBody>
          <a:bodyPr/>
          <a:lstStyle/>
          <a:p>
            <a:r>
              <a:rPr lang="fr-FR" dirty="0"/>
              <a:t>Workflow RP: </a:t>
            </a:r>
            <a:r>
              <a:rPr lang="fr-FR" dirty="0" err="1"/>
              <a:t>choice</a:t>
            </a:r>
            <a:r>
              <a:rPr lang="fr-FR" dirty="0"/>
              <a:t> of </a:t>
            </a:r>
            <a:r>
              <a:rPr lang="fr-FR" dirty="0" err="1"/>
              <a:t>filling</a:t>
            </a:r>
            <a:r>
              <a:rPr lang="fr-FR" dirty="0"/>
              <a:t> </a:t>
            </a:r>
            <a:r>
              <a:rPr lang="fr-FR" dirty="0" err="1"/>
              <a:t>method</a:t>
            </a:r>
            <a:endParaRPr lang="en-GB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77" y="1646757"/>
            <a:ext cx="5401429" cy="367716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995" y="958515"/>
            <a:ext cx="4658375" cy="231489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995" y="3485338"/>
            <a:ext cx="4478303" cy="254237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22035" y="5426347"/>
            <a:ext cx="6624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Object-</a:t>
            </a:r>
            <a:r>
              <a:rPr lang="fr-FR" i="1" dirty="0" err="1"/>
              <a:t>based</a:t>
            </a:r>
            <a:r>
              <a:rPr lang="fr-FR" i="1" dirty="0"/>
              <a:t> </a:t>
            </a:r>
            <a:r>
              <a:rPr lang="fr-FR" i="1" dirty="0" err="1"/>
              <a:t>methods</a:t>
            </a:r>
            <a:r>
              <a:rPr lang="fr-FR" i="1" dirty="0"/>
              <a:t> </a:t>
            </a:r>
            <a:r>
              <a:rPr lang="fr-FR" i="1" dirty="0">
                <a:sym typeface="Wingdings" panose="05000000000000000000" pitchFamily="2" charset="2"/>
              </a:rPr>
              <a:t> </a:t>
            </a:r>
            <a:r>
              <a:rPr lang="en-US" i="1" dirty="0">
                <a:sym typeface="Wingdings" panose="05000000000000000000" pitchFamily="2" charset="2"/>
              </a:rPr>
              <a:t>based on the use of geological features with parameters (e.g., meanders with embankments, floodplains, etc.)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5737484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Voronoï</a:t>
            </a:r>
            <a:r>
              <a:rPr lang="fr-FR" dirty="0"/>
              <a:t> </a:t>
            </a:r>
            <a:r>
              <a:rPr lang="fr-FR" dirty="0" err="1"/>
              <a:t>diagram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87784" y="946178"/>
            <a:ext cx="11239499" cy="4953035"/>
          </a:xfrm>
        </p:spPr>
        <p:txBody>
          <a:bodyPr/>
          <a:lstStyle/>
          <a:p>
            <a:r>
              <a:rPr lang="fr-FR" dirty="0" err="1"/>
              <a:t>Neighboor-based</a:t>
            </a:r>
            <a:r>
              <a:rPr lang="fr-FR" dirty="0"/>
              <a:t> </a:t>
            </a:r>
            <a:r>
              <a:rPr lang="fr-FR" dirty="0" err="1"/>
              <a:t>methods</a:t>
            </a:r>
            <a:r>
              <a:rPr lang="fr-FR" dirty="0"/>
              <a:t> 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71" y="1587673"/>
            <a:ext cx="3839592" cy="38395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150" y="1587673"/>
            <a:ext cx="3839592" cy="3839592"/>
          </a:xfrm>
          <a:prstGeom prst="rect">
            <a:avLst/>
          </a:prstGeom>
        </p:spPr>
      </p:pic>
      <p:sp>
        <p:nvSpPr>
          <p:cNvPr id="6" name="Espace réservé du texte 2"/>
          <p:cNvSpPr txBox="1">
            <a:spLocks/>
          </p:cNvSpPr>
          <p:nvPr/>
        </p:nvSpPr>
        <p:spPr bwMode="auto">
          <a:xfrm>
            <a:off x="1133506" y="5618947"/>
            <a:ext cx="2743201" cy="641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 err="1">
                <a:latin typeface="+mj-lt"/>
              </a:rPr>
              <a:t>Euclidian</a:t>
            </a:r>
            <a:r>
              <a:rPr lang="fr-FR" dirty="0">
                <a:latin typeface="+mj-lt"/>
              </a:rPr>
              <a:t> Distance</a:t>
            </a:r>
            <a:endParaRPr lang="en-GB" dirty="0">
              <a:latin typeface="+mj-lt"/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5839525F-88C0-3316-0336-C7C28E8D048C}"/>
              </a:ext>
            </a:extLst>
          </p:cNvPr>
          <p:cNvSpPr txBox="1">
            <a:spLocks/>
          </p:cNvSpPr>
          <p:nvPr/>
        </p:nvSpPr>
        <p:spPr bwMode="auto">
          <a:xfrm>
            <a:off x="4975986" y="5618947"/>
            <a:ext cx="3169920" cy="560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6C8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D6C8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latin typeface="+mj-lt"/>
              </a:rPr>
              <a:t>Manhattan Distance</a:t>
            </a:r>
            <a:endParaRPr lang="en-GB" dirty="0">
              <a:latin typeface="+mj-lt"/>
            </a:endParaRPr>
          </a:p>
        </p:txBody>
      </p:sp>
      <p:pic>
        <p:nvPicPr>
          <p:cNvPr id="1026" name="Picture 2" descr="When the Manhattan Distance Isn't Enough | Towards Data Science">
            <a:extLst>
              <a:ext uri="{FF2B5EF4-FFF2-40B4-BE49-F238E27FC236}">
                <a16:creationId xmlns:a16="http://schemas.microsoft.com/office/drawing/2014/main" id="{CB5BC6CD-BE97-A9A9-AE52-3918D6F4F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296" y="2082800"/>
            <a:ext cx="3169920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477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33DF491-1706-4253-88E8-972159281522}"/>
                  </a:ext>
                </a:extLst>
              </p:cNvPr>
              <p:cNvSpPr txBox="1"/>
              <p:nvPr/>
            </p:nvSpPr>
            <p:spPr bwMode="auto">
              <a:xfrm>
                <a:off x="171170" y="2926759"/>
                <a:ext cx="7001790" cy="3493669"/>
              </a:xfrm>
              <a:prstGeom prst="rect">
                <a:avLst/>
              </a:prstGeom>
              <a:noFill/>
            </p:spPr>
            <p:txBody>
              <a:bodyPr vertOverflow="overflow" horzOverflow="clip" vert="horz" wrap="square" lIns="91440" tIns="45720" rIns="91440" bIns="45720" numCol="1" spcCol="0" rtlCol="0" fromWordArt="0" anchor="t" anchorCtr="0" forceAA="0" compatLnSpc="0">
                <a:no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  <a:defRPr/>
                </a:pPr>
                <a:r>
                  <a:rPr lang="fr-FR" sz="2400" b="1" dirty="0">
                    <a:sym typeface="Wingdings" panose="05000000000000000000" pitchFamily="2" charset="2"/>
                  </a:rPr>
                  <a:t>DSI: </a:t>
                </a:r>
                <a:r>
                  <a:rPr lang="fr-FR" sz="2400" dirty="0" err="1">
                    <a:sym typeface="Wingdings" panose="05000000000000000000" pitchFamily="2" charset="2"/>
                  </a:rPr>
                  <a:t>Discrete</a:t>
                </a:r>
                <a:r>
                  <a:rPr lang="fr-FR" sz="2400" dirty="0">
                    <a:sym typeface="Wingdings" panose="05000000000000000000" pitchFamily="2" charset="2"/>
                  </a:rPr>
                  <a:t> </a:t>
                </a:r>
                <a:r>
                  <a:rPr lang="fr-FR" sz="2400" dirty="0" err="1">
                    <a:sym typeface="Wingdings" panose="05000000000000000000" pitchFamily="2" charset="2"/>
                  </a:rPr>
                  <a:t>Smoothing</a:t>
                </a:r>
                <a:r>
                  <a:rPr lang="fr-FR" sz="2400" dirty="0">
                    <a:sym typeface="Wingdings" panose="05000000000000000000" pitchFamily="2" charset="2"/>
                  </a:rPr>
                  <a:t> Interpolation : 3 </a:t>
                </a:r>
                <a:r>
                  <a:rPr lang="fr-FR" sz="2400" dirty="0" err="1">
                    <a:sym typeface="Wingdings" panose="05000000000000000000" pitchFamily="2" charset="2"/>
                  </a:rPr>
                  <a:t>Dimensional</a:t>
                </a:r>
                <a:r>
                  <a:rPr lang="fr-FR" sz="2400" dirty="0">
                    <a:sym typeface="Wingdings" panose="05000000000000000000" pitchFamily="2" charset="2"/>
                  </a:rPr>
                  <a:t> interpolation </a:t>
                </a:r>
                <a:r>
                  <a:rPr lang="fr-FR" sz="2400" dirty="0" err="1">
                    <a:sym typeface="Wingdings" panose="05000000000000000000" pitchFamily="2" charset="2"/>
                  </a:rPr>
                  <a:t>method</a:t>
                </a:r>
                <a:endParaRPr lang="fr-FR" sz="2400" dirty="0">
                  <a:sym typeface="Wingdings" panose="05000000000000000000" pitchFamily="2" charset="2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  <a:defRPr/>
                </a:pPr>
                <a:r>
                  <a:rPr lang="fr-FR" sz="2400" b="1" dirty="0">
                    <a:sym typeface="Wingdings" panose="05000000000000000000" pitchFamily="2" charset="2"/>
                  </a:rPr>
                  <a:t>Inverse Distance: </a:t>
                </a:r>
                <a:r>
                  <a:rPr lang="fr-FR" sz="2400" dirty="0">
                    <a:sym typeface="Wingdings" panose="05000000000000000000" pitchFamily="2" charset="2"/>
                  </a:rPr>
                  <a:t>interpolation </a:t>
                </a:r>
                <a:r>
                  <a:rPr lang="fr-FR" sz="2400" dirty="0" err="1">
                    <a:sym typeface="Wingdings" panose="05000000000000000000" pitchFamily="2" charset="2"/>
                  </a:rPr>
                  <a:t>method</a:t>
                </a:r>
                <a:r>
                  <a:rPr lang="fr-FR" sz="2400" dirty="0">
                    <a:sym typeface="Wingdings" panose="05000000000000000000" pitchFamily="2" charset="2"/>
                  </a:rPr>
                  <a:t> </a:t>
                </a:r>
                <a:r>
                  <a:rPr lang="fr-FR" sz="2400" dirty="0" err="1">
                    <a:sym typeface="Wingdings" panose="05000000000000000000" pitchFamily="2" charset="2"/>
                  </a:rPr>
                  <a:t>based</a:t>
                </a:r>
                <a:r>
                  <a:rPr lang="fr-FR" sz="2400" dirty="0">
                    <a:sym typeface="Wingdings" panose="05000000000000000000" pitchFamily="2" charset="2"/>
                  </a:rPr>
                  <a:t> on a </a:t>
                </a:r>
                <a:r>
                  <a:rPr lang="fr-FR" sz="2400" dirty="0" err="1">
                    <a:sym typeface="Wingdings" panose="05000000000000000000" pitchFamily="2" charset="2"/>
                  </a:rPr>
                  <a:t>weight</a:t>
                </a:r>
                <a:r>
                  <a:rPr lang="fr-FR" sz="2400" dirty="0">
                    <a:sym typeface="Wingdings" panose="05000000000000000000" pitchFamily="2" charset="2"/>
                  </a:rPr>
                  <a:t> </a:t>
                </a:r>
                <a:r>
                  <a:rPr lang="fr-FR" sz="2400" dirty="0" err="1">
                    <a:sym typeface="Wingdings" panose="05000000000000000000" pitchFamily="2" charset="2"/>
                  </a:rPr>
                  <a:t>function</a:t>
                </a:r>
                <a:r>
                  <a:rPr lang="fr-FR" sz="2400" dirty="0">
                    <a:sym typeface="Wingdings" panose="05000000000000000000" pitchFamily="2" charset="2"/>
                  </a:rPr>
                  <a:t> </a:t>
                </a:r>
                <a:r>
                  <a:rPr lang="fr-FR" sz="2400" dirty="0" err="1">
                    <a:sym typeface="Wingdings" panose="05000000000000000000" pitchFamily="2" charset="2"/>
                  </a:rPr>
                  <a:t>related</a:t>
                </a:r>
                <a:r>
                  <a:rPr lang="fr-FR" sz="2400" dirty="0">
                    <a:sym typeface="Wingdings" panose="05000000000000000000" pitchFamily="2" charset="2"/>
                  </a:rPr>
                  <a:t>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𝑑</m:t>
                        </m:r>
                      </m:den>
                    </m:f>
                  </m:oMath>
                </a14:m>
                <a:endParaRPr lang="fr-F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  <a:defRPr/>
                </a:pPr>
                <a:r>
                  <a:rPr lang="fr-FR" sz="2400" b="1" dirty="0" err="1"/>
                  <a:t>Krigin</a:t>
                </a:r>
                <a:r>
                  <a:rPr lang="fr-FR" sz="2400" b="1" dirty="0"/>
                  <a:t>: </a:t>
                </a:r>
                <a:r>
                  <a:rPr lang="fr-FR" sz="2400" dirty="0"/>
                  <a:t>interpolation </a:t>
                </a:r>
                <a:r>
                  <a:rPr lang="fr-FR" sz="2400" dirty="0" err="1"/>
                  <a:t>method</a:t>
                </a:r>
                <a:r>
                  <a:rPr lang="fr-FR" sz="2400" dirty="0"/>
                  <a:t> </a:t>
                </a:r>
                <a:r>
                  <a:rPr lang="fr-FR" sz="2400" dirty="0" err="1"/>
                  <a:t>based</a:t>
                </a:r>
                <a:r>
                  <a:rPr lang="fr-FR" sz="2400" dirty="0"/>
                  <a:t> on variance </a:t>
                </a:r>
                <a:r>
                  <a:rPr lang="fr-FR" sz="2400" dirty="0" err="1"/>
                  <a:t>minimization</a:t>
                </a:r>
                <a:endParaRPr lang="fr-F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  <a:defRPr/>
                </a:pPr>
                <a:r>
                  <a:rPr lang="fr-FR" sz="2400" b="1" dirty="0"/>
                  <a:t>Moving </a:t>
                </a:r>
                <a:r>
                  <a:rPr lang="fr-FR" sz="2400" b="1" dirty="0" err="1"/>
                  <a:t>average</a:t>
                </a:r>
                <a:r>
                  <a:rPr lang="fr-FR" sz="2400" dirty="0"/>
                  <a:t> </a:t>
                </a:r>
                <a:r>
                  <a:rPr lang="fr-FR" sz="2400" i="1" dirty="0"/>
                  <a:t>(moyennes glissante)</a:t>
                </a:r>
                <a:r>
                  <a:rPr lang="fr-FR" sz="2400" dirty="0"/>
                  <a:t>: </a:t>
                </a:r>
                <a:r>
                  <a:rPr lang="en-US" sz="2400" dirty="0"/>
                  <a:t>moving an average calculation window</a:t>
                </a:r>
                <a:endParaRPr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33DF491-1706-4253-88E8-97215928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170" y="2926759"/>
                <a:ext cx="7001790" cy="3493669"/>
              </a:xfrm>
              <a:prstGeom prst="rect">
                <a:avLst/>
              </a:prstGeom>
              <a:blipFill>
                <a:blip r:embed="rId2"/>
                <a:stretch>
                  <a:fillRect t="-13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12" y="1536233"/>
            <a:ext cx="3724795" cy="110505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14" y="935790"/>
            <a:ext cx="4802498" cy="5277872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 bwMode="auto">
          <a:xfrm>
            <a:off x="0" y="-26988"/>
            <a:ext cx="12192000" cy="1047751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r>
              <a:rPr dirty="0"/>
              <a:t>TD </a:t>
            </a:r>
            <a:r>
              <a:rPr lang="fr-FR" dirty="0"/>
              <a:t>3</a:t>
            </a:r>
            <a:r>
              <a:rPr dirty="0"/>
              <a:t> : </a:t>
            </a:r>
            <a:r>
              <a:rPr lang="fr-FR" dirty="0" err="1"/>
              <a:t>Property</a:t>
            </a:r>
            <a:r>
              <a:rPr lang="fr-FR" dirty="0"/>
              <a:t> </a:t>
            </a:r>
            <a:r>
              <a:rPr lang="fr-FR" dirty="0" err="1"/>
              <a:t>Modeling</a:t>
            </a:r>
            <a:endParaRPr dirty="0"/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0" y="935789"/>
            <a:ext cx="11239499" cy="742721"/>
          </a:xfrm>
        </p:spPr>
        <p:txBody>
          <a:bodyPr/>
          <a:lstStyle/>
          <a:p>
            <a:r>
              <a:rPr lang="fr-FR" dirty="0" err="1"/>
              <a:t>Properties</a:t>
            </a:r>
            <a:r>
              <a:rPr lang="fr-FR" dirty="0"/>
              <a:t> </a:t>
            </a:r>
            <a:r>
              <a:rPr lang="fr-FR" dirty="0" err="1"/>
              <a:t>filling</a:t>
            </a:r>
            <a:r>
              <a:rPr lang="fr-FR" dirty="0"/>
              <a:t> </a:t>
            </a:r>
            <a:r>
              <a:rPr lang="fr-FR" dirty="0" err="1"/>
              <a:t>methods</a:t>
            </a:r>
            <a:r>
              <a:rPr lang="fr-F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0684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322" y="2095446"/>
            <a:ext cx="3841391" cy="37246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33DF491-1706-4253-88E8-972159281522}"/>
              </a:ext>
            </a:extLst>
          </p:cNvPr>
          <p:cNvSpPr txBox="1"/>
          <p:nvPr/>
        </p:nvSpPr>
        <p:spPr bwMode="auto">
          <a:xfrm>
            <a:off x="522459" y="2584533"/>
            <a:ext cx="5875403" cy="349366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fr-FR" sz="2400" dirty="0"/>
              <a:t>Simulation vs Estimations ?</a:t>
            </a: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endParaRPr lang="fr-FR" sz="2400" dirty="0"/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fr-FR" sz="2400" dirty="0"/>
              <a:t>SGS : </a:t>
            </a:r>
            <a:r>
              <a:rPr lang="en-GB" sz="2400" b="1" dirty="0"/>
              <a:t>Sequential Gaussian Simulation </a:t>
            </a:r>
            <a:r>
              <a:rPr lang="en-GB" sz="2400" dirty="0"/>
              <a:t>is a commonly used geostatistical method for populating a grid with a Gaussian random field</a:t>
            </a:r>
            <a:endParaRPr lang="fr-FR" sz="2400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45" y="0"/>
            <a:ext cx="12191955" cy="1047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lang="en-GB" dirty="0"/>
              <a:t>Simulations vs Estimations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08200" y="1003876"/>
            <a:ext cx="12191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“Kriging provides estimations that model geologic trends specified by </a:t>
            </a:r>
            <a:r>
              <a:rPr lang="en-GB" dirty="0" err="1"/>
              <a:t>variograms</a:t>
            </a:r>
            <a:r>
              <a:rPr lang="en-GB" dirty="0"/>
              <a:t>. Geostatistical simulations add a random residual to the kriged value at any given point to simulate the uncertainty of that value.” (skua help) </a:t>
            </a:r>
          </a:p>
        </p:txBody>
      </p:sp>
    </p:spTree>
    <p:extLst>
      <p:ext uri="{BB962C8B-B14F-4D97-AF65-F5344CB8AC3E}">
        <p14:creationId xmlns:p14="http://schemas.microsoft.com/office/powerpoint/2010/main" val="24643017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Crossplot</a:t>
            </a:r>
            <a:r>
              <a:rPr lang="fr-FR" dirty="0"/>
              <a:t> 2D &amp; 3D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8" y="840259"/>
            <a:ext cx="5948900" cy="348872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081" y="2883244"/>
            <a:ext cx="7225624" cy="3912466"/>
          </a:xfrm>
          <a:prstGeom prst="rect">
            <a:avLst/>
          </a:prstGeom>
        </p:spPr>
      </p:pic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6310184" y="1095632"/>
            <a:ext cx="5354435" cy="5072271"/>
          </a:xfrm>
        </p:spPr>
        <p:txBody>
          <a:bodyPr/>
          <a:lstStyle/>
          <a:p>
            <a:r>
              <a:rPr lang="fr-FR" dirty="0" err="1"/>
              <a:t>Correlograms</a:t>
            </a:r>
            <a:r>
              <a:rPr lang="fr-F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0047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How to compute volumes &amp; trace </a:t>
            </a:r>
            <a:r>
              <a:rPr lang="en-GB" dirty="0" err="1"/>
              <a:t>iso</a:t>
            </a:r>
            <a:r>
              <a:rPr lang="en-GB" dirty="0"/>
              <a:t>-surfaces</a:t>
            </a:r>
          </a:p>
        </p:txBody>
      </p:sp>
    </p:spTree>
    <p:extLst>
      <p:ext uri="{BB962C8B-B14F-4D97-AF65-F5344CB8AC3E}">
        <p14:creationId xmlns:p14="http://schemas.microsoft.com/office/powerpoint/2010/main" val="1041336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" y="-27385"/>
            <a:ext cx="12191957" cy="1047725"/>
          </a:xfrm>
        </p:spPr>
        <p:txBody>
          <a:bodyPr/>
          <a:lstStyle/>
          <a:p>
            <a:r>
              <a:rPr lang="fr-FR" dirty="0"/>
              <a:t>TD4 : Ore Body &amp; Volumes</a:t>
            </a:r>
            <a:endParaRPr lang="en-GB" dirty="0"/>
          </a:p>
        </p:txBody>
      </p:sp>
      <p:grpSp>
        <p:nvGrpSpPr>
          <p:cNvPr id="10" name="Groupe 9"/>
          <p:cNvGrpSpPr/>
          <p:nvPr/>
        </p:nvGrpSpPr>
        <p:grpSpPr>
          <a:xfrm>
            <a:off x="524775" y="1668265"/>
            <a:ext cx="6403117" cy="3190876"/>
            <a:chOff x="862526" y="1206947"/>
            <a:chExt cx="6403117" cy="3190876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2527" y="1784135"/>
              <a:ext cx="2657475" cy="923925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6668" y="1206948"/>
              <a:ext cx="3228975" cy="3190875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527" y="1206948"/>
              <a:ext cx="1343212" cy="39058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62527" y="1206948"/>
              <a:ext cx="1328737" cy="3994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62526" y="1796866"/>
              <a:ext cx="2657476" cy="91119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22193" y="1206947"/>
              <a:ext cx="3243450" cy="31908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2" name="Connecteur droit avec flèche 11"/>
          <p:cNvCxnSpPr/>
          <p:nvPr/>
        </p:nvCxnSpPr>
        <p:spPr>
          <a:xfrm flipV="1">
            <a:off x="3152196" y="1800930"/>
            <a:ext cx="562301" cy="777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8287007" y="2655830"/>
            <a:ext cx="2998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Property</a:t>
            </a:r>
            <a:r>
              <a:rPr lang="fr-FR" i="1" dirty="0"/>
              <a:t> value </a:t>
            </a:r>
            <a:r>
              <a:rPr lang="fr-FR" i="1" dirty="0" err="1"/>
              <a:t>you</a:t>
            </a:r>
            <a:r>
              <a:rPr lang="fr-FR" i="1" dirty="0"/>
              <a:t> </a:t>
            </a:r>
            <a:r>
              <a:rPr lang="fr-FR" i="1" dirty="0" err="1"/>
              <a:t>want</a:t>
            </a:r>
            <a:r>
              <a:rPr lang="fr-FR" i="1" dirty="0"/>
              <a:t> to use to </a:t>
            </a:r>
            <a:r>
              <a:rPr lang="fr-FR" i="1" dirty="0" err="1"/>
              <a:t>build</a:t>
            </a:r>
            <a:r>
              <a:rPr lang="fr-FR" i="1" dirty="0"/>
              <a:t> the surface</a:t>
            </a:r>
            <a:endParaRPr lang="en-GB" i="1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6557319" y="2978996"/>
            <a:ext cx="1718841" cy="3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555" y="3756268"/>
            <a:ext cx="3815899" cy="2094009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281841" y="1004428"/>
            <a:ext cx="5740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1. </a:t>
            </a:r>
            <a:r>
              <a:rPr lang="fr-FR" i="1" dirty="0" err="1"/>
              <a:t>Create</a:t>
            </a:r>
            <a:r>
              <a:rPr lang="fr-FR" i="1" dirty="0"/>
              <a:t> an iso-surface </a:t>
            </a:r>
            <a:r>
              <a:rPr lang="fr-FR" i="1" dirty="0" err="1"/>
              <a:t>from</a:t>
            </a:r>
            <a:r>
              <a:rPr lang="fr-FR" i="1" dirty="0"/>
              <a:t> a </a:t>
            </a:r>
            <a:r>
              <a:rPr lang="fr-FR" i="1" dirty="0" err="1"/>
              <a:t>property</a:t>
            </a:r>
            <a:r>
              <a:rPr lang="fr-FR" i="1" dirty="0"/>
              <a:t> in a </a:t>
            </a:r>
            <a:r>
              <a:rPr lang="fr-FR" i="1" dirty="0" err="1"/>
              <a:t>grid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9408466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" y="-27385"/>
            <a:ext cx="12191957" cy="1047725"/>
          </a:xfrm>
        </p:spPr>
        <p:txBody>
          <a:bodyPr/>
          <a:lstStyle/>
          <a:p>
            <a:r>
              <a:rPr lang="fr-FR" dirty="0"/>
              <a:t>TD4 : Ore Body &amp; Volumes</a:t>
            </a:r>
            <a:endParaRPr lang="en-GB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56" y="1290680"/>
            <a:ext cx="5740709" cy="499670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69036" y="835674"/>
            <a:ext cx="5740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2. </a:t>
            </a:r>
            <a:r>
              <a:rPr lang="fr-FR" i="1" dirty="0" err="1"/>
              <a:t>Get</a:t>
            </a:r>
            <a:r>
              <a:rPr lang="fr-FR" i="1" dirty="0"/>
              <a:t> volume </a:t>
            </a:r>
            <a:r>
              <a:rPr lang="fr-FR" i="1" dirty="0" err="1"/>
              <a:t>from</a:t>
            </a:r>
            <a:r>
              <a:rPr lang="fr-FR" i="1" dirty="0"/>
              <a:t> </a:t>
            </a:r>
            <a:r>
              <a:rPr lang="fr-FR" i="1" dirty="0" err="1"/>
              <a:t>closed</a:t>
            </a:r>
            <a:r>
              <a:rPr lang="fr-FR" i="1" dirty="0"/>
              <a:t> surface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5239835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" y="-27385"/>
            <a:ext cx="12191957" cy="1047725"/>
          </a:xfrm>
        </p:spPr>
        <p:txBody>
          <a:bodyPr/>
          <a:lstStyle/>
          <a:p>
            <a:r>
              <a:rPr lang="fr-FR" dirty="0"/>
              <a:t>TD4 : Ore Body &amp; Volumes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-100" r="11553" b="39101"/>
          <a:stretch/>
        </p:blipFill>
        <p:spPr>
          <a:xfrm>
            <a:off x="53329" y="1662648"/>
            <a:ext cx="4544255" cy="280058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57261" y="835674"/>
            <a:ext cx="5740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1.Bis. </a:t>
            </a:r>
            <a:r>
              <a:rPr lang="fr-FR" i="1" dirty="0" err="1"/>
              <a:t>Create</a:t>
            </a:r>
            <a:r>
              <a:rPr lang="fr-FR" i="1" dirty="0"/>
              <a:t> a </a:t>
            </a:r>
            <a:r>
              <a:rPr lang="fr-FR" i="1" dirty="0" err="1"/>
              <a:t>region</a:t>
            </a:r>
            <a:r>
              <a:rPr lang="fr-FR" i="1" dirty="0"/>
              <a:t> </a:t>
            </a:r>
            <a:r>
              <a:rPr lang="fr-FR" i="1" dirty="0" err="1"/>
              <a:t>from</a:t>
            </a:r>
            <a:r>
              <a:rPr lang="fr-FR" i="1" dirty="0"/>
              <a:t> a </a:t>
            </a:r>
            <a:r>
              <a:rPr lang="fr-FR" i="1" dirty="0" err="1"/>
              <a:t>property</a:t>
            </a:r>
            <a:r>
              <a:rPr lang="fr-FR" i="1" dirty="0"/>
              <a:t> range in a </a:t>
            </a:r>
            <a:r>
              <a:rPr lang="fr-FR" i="1" dirty="0" err="1"/>
              <a:t>grid</a:t>
            </a:r>
            <a:endParaRPr lang="en-GB" i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161" y="1662648"/>
            <a:ext cx="3282587" cy="358595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325" y="4080056"/>
            <a:ext cx="3715265" cy="205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0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70933" y="1209493"/>
            <a:ext cx="11921067" cy="2167468"/>
          </a:xfrm>
        </p:spPr>
        <p:txBody>
          <a:bodyPr/>
          <a:lstStyle/>
          <a:p>
            <a:pPr>
              <a:defRPr/>
            </a:pPr>
            <a:r>
              <a:rPr lang="en-GB" dirty="0"/>
              <a:t>3D Geomodeling</a:t>
            </a:r>
            <a:r>
              <a:rPr lang="en-GB" baseline="0" dirty="0"/>
              <a:t> </a:t>
            </a:r>
            <a:br>
              <a:rPr lang="en-GB" baseline="0" dirty="0"/>
            </a:br>
            <a:r>
              <a:rPr lang="en-GB" dirty="0"/>
              <a:t>applied to mining studies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body" sz="quarter" idx="10"/>
          </p:nvPr>
        </p:nvSpPr>
        <p:spPr bwMode="auto">
          <a:xfrm>
            <a:off x="1064382" y="2568271"/>
            <a:ext cx="10063237" cy="2076307"/>
          </a:xfrm>
        </p:spPr>
        <p:txBody>
          <a:bodyPr/>
          <a:lstStyle/>
          <a:p>
            <a:pPr algn="ctr">
              <a:defRPr/>
            </a:pPr>
            <a:r>
              <a:rPr lang="en-GB" dirty="0"/>
              <a:t>TD 2 – About Well data </a:t>
            </a:r>
          </a:p>
        </p:txBody>
      </p:sp>
    </p:spTree>
    <p:extLst>
      <p:ext uri="{BB962C8B-B14F-4D97-AF65-F5344CB8AC3E}">
        <p14:creationId xmlns:p14="http://schemas.microsoft.com/office/powerpoint/2010/main" val="339574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latin typeface="+mj-lt"/>
              </a:rPr>
              <a:t>Well</a:t>
            </a:r>
            <a:r>
              <a:rPr lang="fr-FR" dirty="0">
                <a:latin typeface="+mj-lt"/>
              </a:rPr>
              <a:t> data</a:t>
            </a:r>
            <a:endParaRPr lang="en-GB" dirty="0">
              <a:latin typeface="+mj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47321" y="1481028"/>
            <a:ext cx="63119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err="1">
                <a:ea typeface="Calibri" panose="020F0502020204030204" pitchFamily="34" charset="0"/>
              </a:rPr>
              <a:t>Well</a:t>
            </a:r>
            <a:r>
              <a:rPr lang="fr-FR" b="1" dirty="0">
                <a:ea typeface="Calibri" panose="020F0502020204030204" pitchFamily="34" charset="0"/>
              </a:rPr>
              <a:t> Location: </a:t>
            </a:r>
            <a:r>
              <a:rPr lang="fr-FR" dirty="0" err="1">
                <a:ea typeface="Calibri" panose="020F0502020204030204" pitchFamily="34" charset="0"/>
              </a:rPr>
              <a:t>Collars</a:t>
            </a:r>
            <a:r>
              <a:rPr lang="fr-FR" dirty="0">
                <a:ea typeface="Calibri" panose="020F0502020204030204" pitchFamily="34" charset="0"/>
              </a:rPr>
              <a:t> (</a:t>
            </a:r>
            <a:r>
              <a:rPr lang="fr-FR" i="1" dirty="0">
                <a:ea typeface="Calibri" panose="020F0502020204030204" pitchFamily="34" charset="0"/>
              </a:rPr>
              <a:t>têtes de forage</a:t>
            </a:r>
            <a:r>
              <a:rPr lang="fr-FR" dirty="0">
                <a:ea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fr-FR" b="1" dirty="0" err="1">
                <a:ea typeface="Calibri" panose="020F0502020204030204" pitchFamily="34" charset="0"/>
              </a:rPr>
              <a:t>Well</a:t>
            </a:r>
            <a:r>
              <a:rPr lang="fr-FR" b="1" dirty="0">
                <a:ea typeface="Calibri" panose="020F0502020204030204" pitchFamily="34" charset="0"/>
              </a:rPr>
              <a:t> </a:t>
            </a:r>
            <a:r>
              <a:rPr lang="fr-FR" b="1" dirty="0" err="1">
                <a:ea typeface="Calibri" panose="020F0502020204030204" pitchFamily="34" charset="0"/>
              </a:rPr>
              <a:t>Paths</a:t>
            </a:r>
            <a:r>
              <a:rPr lang="fr-FR" b="1" dirty="0">
                <a:ea typeface="Calibri" panose="020F0502020204030204" pitchFamily="34" charset="0"/>
              </a:rPr>
              <a:t>: </a:t>
            </a:r>
            <a:r>
              <a:rPr lang="fr-FR" dirty="0" err="1">
                <a:ea typeface="Calibri" panose="020F0502020204030204" pitchFamily="34" charset="0"/>
              </a:rPr>
              <a:t>Well</a:t>
            </a:r>
            <a:r>
              <a:rPr lang="fr-FR" dirty="0">
                <a:ea typeface="Calibri" panose="020F0502020204030204" pitchFamily="34" charset="0"/>
              </a:rPr>
              <a:t> traces</a:t>
            </a:r>
          </a:p>
          <a:p>
            <a:pPr marL="0" indent="0">
              <a:buNone/>
            </a:pPr>
            <a:r>
              <a:rPr lang="fr-FR" sz="2000" i="1" dirty="0">
                <a:ea typeface="Calibri" panose="020F0502020204030204" pitchFamily="34" charset="0"/>
              </a:rPr>
              <a:t>(TVDSS: </a:t>
            </a:r>
            <a:r>
              <a:rPr lang="fr-FR" sz="2000" i="1" dirty="0" err="1">
                <a:ea typeface="Calibri" panose="020F0502020204030204" pitchFamily="34" charset="0"/>
              </a:rPr>
              <a:t>true</a:t>
            </a:r>
            <a:r>
              <a:rPr lang="fr-FR" sz="2000" i="1" dirty="0">
                <a:ea typeface="Calibri" panose="020F0502020204030204" pitchFamily="34" charset="0"/>
              </a:rPr>
              <a:t> vertical </a:t>
            </a:r>
            <a:r>
              <a:rPr lang="fr-FR" sz="2000" i="1" dirty="0" err="1">
                <a:ea typeface="Calibri" panose="020F0502020204030204" pitchFamily="34" charset="0"/>
              </a:rPr>
              <a:t>depth</a:t>
            </a:r>
            <a:r>
              <a:rPr lang="fr-FR" sz="2000" i="1" dirty="0">
                <a:ea typeface="Calibri" panose="020F0502020204030204" pitchFamily="34" charset="0"/>
              </a:rPr>
              <a:t> </a:t>
            </a:r>
            <a:r>
              <a:rPr lang="fr-FR" sz="2000" i="1" dirty="0" err="1">
                <a:ea typeface="Calibri" panose="020F0502020204030204" pitchFamily="34" charset="0"/>
              </a:rPr>
              <a:t>subsea</a:t>
            </a:r>
            <a:r>
              <a:rPr lang="fr-FR" sz="2000" i="1" dirty="0">
                <a:ea typeface="Calibri" panose="020F0502020204030204" pitchFamily="34" charset="0"/>
              </a:rPr>
              <a:t> for z)</a:t>
            </a:r>
          </a:p>
          <a:p>
            <a:pPr marL="0" indent="0">
              <a:buNone/>
            </a:pPr>
            <a:r>
              <a:rPr lang="fr-FR" b="1" dirty="0" err="1">
                <a:ea typeface="Calibri" panose="020F0502020204030204" pitchFamily="34" charset="0"/>
              </a:rPr>
              <a:t>Well</a:t>
            </a:r>
            <a:r>
              <a:rPr lang="fr-FR" b="1" dirty="0">
                <a:ea typeface="Calibri" panose="020F0502020204030204" pitchFamily="34" charset="0"/>
              </a:rPr>
              <a:t> Logs: data </a:t>
            </a:r>
            <a:r>
              <a:rPr lang="fr-FR" b="1" dirty="0" err="1">
                <a:ea typeface="Calibri" panose="020F0502020204030204" pitchFamily="34" charset="0"/>
              </a:rPr>
              <a:t>stored</a:t>
            </a:r>
            <a:r>
              <a:rPr lang="fr-FR" b="1" dirty="0">
                <a:ea typeface="Calibri" panose="020F0502020204030204" pitchFamily="34" charset="0"/>
              </a:rPr>
              <a:t> as </a:t>
            </a:r>
            <a:r>
              <a:rPr lang="fr-FR" b="1" dirty="0" err="1">
                <a:ea typeface="Calibri" panose="020F0502020204030204" pitchFamily="34" charset="0"/>
              </a:rPr>
              <a:t>well</a:t>
            </a:r>
            <a:r>
              <a:rPr lang="fr-FR" b="1" dirty="0">
                <a:ea typeface="Calibri" panose="020F0502020204030204" pitchFamily="34" charset="0"/>
              </a:rPr>
              <a:t> logs </a:t>
            </a:r>
            <a:r>
              <a:rPr lang="fr-FR" dirty="0">
                <a:ea typeface="Calibri" panose="020F0502020204030204" pitchFamily="34" charset="0"/>
              </a:rPr>
              <a:t>( ex: </a:t>
            </a:r>
            <a:r>
              <a:rPr lang="fr-FR" dirty="0" err="1">
                <a:ea typeface="Calibri" panose="020F0502020204030204" pitchFamily="34" charset="0"/>
              </a:rPr>
              <a:t>geochemical</a:t>
            </a:r>
            <a:r>
              <a:rPr lang="fr-FR" dirty="0">
                <a:ea typeface="Calibri" panose="020F0502020204030204" pitchFamily="34" charset="0"/>
              </a:rPr>
              <a:t> data, gamma ray, …)</a:t>
            </a:r>
          </a:p>
          <a:p>
            <a:pPr marL="0" indent="0">
              <a:buNone/>
            </a:pPr>
            <a:r>
              <a:rPr lang="fr-FR" b="1" dirty="0" err="1">
                <a:ea typeface="Calibri" panose="020F0502020204030204" pitchFamily="34" charset="0"/>
              </a:rPr>
              <a:t>Well</a:t>
            </a:r>
            <a:r>
              <a:rPr lang="fr-FR" b="1" dirty="0">
                <a:ea typeface="Calibri" panose="020F0502020204030204" pitchFamily="34" charset="0"/>
              </a:rPr>
              <a:t> zones: </a:t>
            </a:r>
            <a:r>
              <a:rPr lang="fr-FR" dirty="0" err="1">
                <a:ea typeface="Calibri" panose="020F0502020204030204" pitchFamily="34" charset="0"/>
              </a:rPr>
              <a:t>well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intervals</a:t>
            </a:r>
            <a:r>
              <a:rPr lang="fr-FR" dirty="0">
                <a:ea typeface="Calibri" panose="020F0502020204030204" pitchFamily="34" charset="0"/>
              </a:rPr>
              <a:t> (ex: lithologies, area of </a:t>
            </a:r>
            <a:r>
              <a:rPr lang="fr-FR" dirty="0" err="1">
                <a:ea typeface="Calibri" panose="020F0502020204030204" pitchFamily="34" charset="0"/>
              </a:rPr>
              <a:t>interest</a:t>
            </a:r>
            <a:r>
              <a:rPr lang="fr-FR" dirty="0">
                <a:ea typeface="Calibri" panose="020F0502020204030204" pitchFamily="34" charset="0"/>
              </a:rPr>
              <a:t>, …)</a:t>
            </a:r>
          </a:p>
          <a:p>
            <a:pPr marL="0" indent="0">
              <a:buNone/>
            </a:pPr>
            <a:r>
              <a:rPr lang="fr-FR" b="1" dirty="0">
                <a:ea typeface="Calibri" panose="020F0502020204030204" pitchFamily="34" charset="0"/>
              </a:rPr>
              <a:t>Markers: </a:t>
            </a:r>
            <a:r>
              <a:rPr lang="fr-FR" dirty="0" err="1">
                <a:ea typeface="Calibri" panose="020F0502020204030204" pitchFamily="34" charset="0"/>
              </a:rPr>
              <a:t>ponctual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elements</a:t>
            </a:r>
            <a:r>
              <a:rPr lang="fr-FR" dirty="0">
                <a:ea typeface="Calibri" panose="020F0502020204030204" pitchFamily="34" charset="0"/>
              </a:rPr>
              <a:t> (horizon contacts, </a:t>
            </a:r>
            <a:r>
              <a:rPr lang="fr-FR" dirty="0" err="1">
                <a:ea typeface="Calibri" panose="020F0502020204030204" pitchFamily="34" charset="0"/>
              </a:rPr>
              <a:t>faults</a:t>
            </a:r>
            <a:r>
              <a:rPr lang="fr-FR" dirty="0">
                <a:ea typeface="Calibri" panose="020F0502020204030204" pitchFamily="34" charset="0"/>
              </a:rPr>
              <a:t>…) =&gt; </a:t>
            </a:r>
            <a:r>
              <a:rPr lang="fr-FR" dirty="0" err="1">
                <a:ea typeface="Calibri" panose="020F0502020204030204" pitchFamily="34" charset="0"/>
              </a:rPr>
              <a:t>might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be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oriented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with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dip</a:t>
            </a:r>
            <a:r>
              <a:rPr lang="fr-FR" dirty="0">
                <a:ea typeface="Calibri" panose="020F0502020204030204" pitchFamily="34" charset="0"/>
              </a:rPr>
              <a:t> and </a:t>
            </a:r>
            <a:r>
              <a:rPr lang="fr-FR" dirty="0" err="1">
                <a:ea typeface="Calibri" panose="020F0502020204030204" pitchFamily="34" charset="0"/>
              </a:rPr>
              <a:t>azimuth</a:t>
            </a:r>
            <a:r>
              <a:rPr lang="fr-FR" dirty="0">
                <a:ea typeface="Calibri" panose="020F0502020204030204" pitchFamily="34" charset="0"/>
              </a:rPr>
              <a:t> values </a:t>
            </a:r>
          </a:p>
          <a:p>
            <a:pPr marL="0" indent="0">
              <a:buNone/>
            </a:pPr>
            <a:endParaRPr lang="en-GB" dirty="0"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541" y="64855"/>
            <a:ext cx="5082540" cy="67734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883140" y="3505200"/>
            <a:ext cx="1805941" cy="160020"/>
          </a:xfrm>
          <a:prstGeom prst="rect">
            <a:avLst/>
          </a:prstGeom>
          <a:solidFill>
            <a:srgbClr val="5B9BD5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883139" y="3783483"/>
            <a:ext cx="1805941" cy="143992"/>
          </a:xfrm>
          <a:prstGeom prst="rect">
            <a:avLst/>
          </a:prstGeom>
          <a:solidFill>
            <a:srgbClr val="5B9BD5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883139" y="3943284"/>
            <a:ext cx="1805941" cy="124154"/>
          </a:xfrm>
          <a:prstGeom prst="rect">
            <a:avLst/>
          </a:prstGeom>
          <a:solidFill>
            <a:srgbClr val="92D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883139" y="4083247"/>
            <a:ext cx="1805941" cy="124154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883139" y="4765872"/>
            <a:ext cx="1805941" cy="124154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96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533C6-AF52-D7D7-706B-7DC49B08D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CAA92D-1184-6B03-E670-5A3E4C93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latin typeface="+mj-lt"/>
              </a:rPr>
              <a:t>Well</a:t>
            </a:r>
            <a:r>
              <a:rPr lang="fr-FR" dirty="0">
                <a:latin typeface="+mj-lt"/>
              </a:rPr>
              <a:t> data import: </a:t>
            </a:r>
            <a:r>
              <a:rPr lang="fr-FR" dirty="0" err="1">
                <a:latin typeface="+mj-lt"/>
              </a:rPr>
              <a:t>Paths</a:t>
            </a:r>
            <a:r>
              <a:rPr lang="fr-FR" dirty="0">
                <a:latin typeface="+mj-lt"/>
              </a:rPr>
              <a:t> and logs </a:t>
            </a:r>
            <a:endParaRPr lang="en-GB" dirty="0">
              <a:latin typeface="+mj-lt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6952461-AE41-D162-CD3E-17B510D89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10" y="785305"/>
            <a:ext cx="6063445" cy="56892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CD21FF-0205-4CBB-EF30-ED444842D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927" y="1333148"/>
            <a:ext cx="5093266" cy="459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6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About </a:t>
            </a:r>
            <a:r>
              <a:rPr lang="fr-FR" dirty="0" err="1"/>
              <a:t>Well</a:t>
            </a:r>
            <a:r>
              <a:rPr lang="fr-FR" dirty="0"/>
              <a:t> data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Wells in Object </a:t>
            </a:r>
            <a:r>
              <a:rPr lang="fr-FR" dirty="0" err="1"/>
              <a:t>Tree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23" y="1915248"/>
            <a:ext cx="4803545" cy="34999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190" y="3400425"/>
            <a:ext cx="4451985" cy="209550"/>
          </a:xfrm>
          <a:prstGeom prst="rect">
            <a:avLst/>
          </a:prstGeom>
          <a:solidFill>
            <a:srgbClr val="92D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77190" y="2654844"/>
            <a:ext cx="4451985" cy="209550"/>
          </a:xfrm>
          <a:prstGeom prst="rect">
            <a:avLst/>
          </a:prstGeom>
          <a:solidFill>
            <a:srgbClr val="5B9BD5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77189" y="2922859"/>
            <a:ext cx="4451985" cy="209550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7188" y="3930470"/>
            <a:ext cx="4451985" cy="209550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77187" y="4668026"/>
            <a:ext cx="4451985" cy="209550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C4CAA7-3C51-301E-D7D6-9A8E0A7D848D}"/>
              </a:ext>
            </a:extLst>
          </p:cNvPr>
          <p:cNvSpPr txBox="1">
            <a:spLocks/>
          </p:cNvSpPr>
          <p:nvPr/>
        </p:nvSpPr>
        <p:spPr>
          <a:xfrm>
            <a:off x="5418184" y="1475724"/>
            <a:ext cx="6311900" cy="532859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kumimoji="0" sz="2600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kumimoji="0" sz="24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kumimoji="0" sz="220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/>
              <a:buNone/>
            </a:pPr>
            <a:r>
              <a:rPr lang="fr-FR" b="1">
                <a:ea typeface="Calibri" panose="020F0502020204030204" pitchFamily="34" charset="0"/>
              </a:rPr>
              <a:t>Well Location: </a:t>
            </a:r>
            <a:r>
              <a:rPr lang="fr-FR">
                <a:ea typeface="Calibri" panose="020F0502020204030204" pitchFamily="34" charset="0"/>
              </a:rPr>
              <a:t>Collars (</a:t>
            </a:r>
            <a:r>
              <a:rPr lang="fr-FR" i="1">
                <a:ea typeface="Calibri" panose="020F0502020204030204" pitchFamily="34" charset="0"/>
              </a:rPr>
              <a:t>têtes de forage</a:t>
            </a:r>
            <a:r>
              <a:rPr lang="fr-FR">
                <a:ea typeface="Calibri" panose="020F0502020204030204" pitchFamily="34" charset="0"/>
              </a:rPr>
              <a:t>)</a:t>
            </a:r>
          </a:p>
          <a:p>
            <a:pPr marL="0" indent="0">
              <a:buFont typeface="Georgia"/>
              <a:buNone/>
            </a:pPr>
            <a:r>
              <a:rPr lang="fr-FR" b="1">
                <a:ea typeface="Calibri" panose="020F0502020204030204" pitchFamily="34" charset="0"/>
              </a:rPr>
              <a:t>Well Paths: </a:t>
            </a:r>
            <a:r>
              <a:rPr lang="fr-FR">
                <a:ea typeface="Calibri" panose="020F0502020204030204" pitchFamily="34" charset="0"/>
              </a:rPr>
              <a:t>Well traces</a:t>
            </a:r>
          </a:p>
          <a:p>
            <a:pPr marL="0" indent="0">
              <a:buFont typeface="Georgia"/>
              <a:buNone/>
            </a:pPr>
            <a:r>
              <a:rPr lang="fr-FR" b="1">
                <a:ea typeface="Calibri" panose="020F0502020204030204" pitchFamily="34" charset="0"/>
              </a:rPr>
              <a:t>Well Logs: data stored as well logs </a:t>
            </a:r>
            <a:r>
              <a:rPr lang="fr-FR">
                <a:ea typeface="Calibri" panose="020F0502020204030204" pitchFamily="34" charset="0"/>
              </a:rPr>
              <a:t>( ex: geochemical data, gamma ray, …)</a:t>
            </a:r>
          </a:p>
          <a:p>
            <a:pPr marL="0" indent="0">
              <a:buFont typeface="Georgia"/>
              <a:buNone/>
            </a:pPr>
            <a:r>
              <a:rPr lang="fr-FR" b="1">
                <a:ea typeface="Calibri" panose="020F0502020204030204" pitchFamily="34" charset="0"/>
              </a:rPr>
              <a:t>Well zones: </a:t>
            </a:r>
            <a:r>
              <a:rPr lang="fr-FR">
                <a:ea typeface="Calibri" panose="020F0502020204030204" pitchFamily="34" charset="0"/>
              </a:rPr>
              <a:t>well intervals (ex: lithologies, area of interest, …)</a:t>
            </a:r>
          </a:p>
          <a:p>
            <a:pPr marL="0" indent="0">
              <a:buFont typeface="Georgia"/>
              <a:buNone/>
            </a:pPr>
            <a:r>
              <a:rPr lang="fr-FR" b="1">
                <a:ea typeface="Calibri" panose="020F0502020204030204" pitchFamily="34" charset="0"/>
              </a:rPr>
              <a:t>Markers: </a:t>
            </a:r>
            <a:r>
              <a:rPr lang="fr-FR">
                <a:ea typeface="Calibri" panose="020F0502020204030204" pitchFamily="34" charset="0"/>
              </a:rPr>
              <a:t>ponctual elements (horizon contacts, faults…) =&gt; might be oriented with dip and azimuth values </a:t>
            </a:r>
          </a:p>
          <a:p>
            <a:pPr marL="0" indent="0">
              <a:buFont typeface="Georgia"/>
              <a:buNone/>
            </a:pPr>
            <a:endParaRPr lang="en-GB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45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Create</a:t>
            </a:r>
            <a:r>
              <a:rPr lang="fr-FR" dirty="0"/>
              <a:t> horizons </a:t>
            </a:r>
            <a:r>
              <a:rPr lang="fr-FR" dirty="0" err="1"/>
              <a:t>from</a:t>
            </a:r>
            <a:r>
              <a:rPr lang="fr-FR" dirty="0"/>
              <a:t> markers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576" y="199523"/>
            <a:ext cx="2694731" cy="6222380"/>
          </a:xfrm>
          <a:prstGeom prst="rect">
            <a:avLst/>
          </a:prstGeom>
        </p:spPr>
      </p:pic>
      <p:sp>
        <p:nvSpPr>
          <p:cNvPr id="6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77503" y="1323262"/>
            <a:ext cx="5316696" cy="4953035"/>
          </a:xfrm>
        </p:spPr>
        <p:txBody>
          <a:bodyPr/>
          <a:lstStyle/>
          <a:p>
            <a:r>
              <a:rPr lang="fr-FR" dirty="0" err="1">
                <a:ea typeface="Calibri" panose="020F0502020204030204" pitchFamily="34" charset="0"/>
              </a:rPr>
              <a:t>Create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coarse</a:t>
            </a:r>
            <a:r>
              <a:rPr lang="fr-FR" dirty="0">
                <a:ea typeface="Calibri" panose="020F0502020204030204" pitchFamily="34" charset="0"/>
              </a:rPr>
              <a:t> surfaces </a:t>
            </a:r>
            <a:r>
              <a:rPr lang="fr-FR" dirty="0" err="1">
                <a:ea typeface="Calibri" panose="020F0502020204030204" pitchFamily="34" charset="0"/>
              </a:rPr>
              <a:t>from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dirty="0" err="1">
                <a:ea typeface="Calibri" panose="020F0502020204030204" pitchFamily="34" charset="0"/>
              </a:rPr>
              <a:t>well</a:t>
            </a:r>
            <a:r>
              <a:rPr lang="fr-FR" dirty="0">
                <a:ea typeface="Calibri" panose="020F0502020204030204" pitchFamily="34" charset="0"/>
              </a:rPr>
              <a:t> markers</a:t>
            </a:r>
          </a:p>
          <a:p>
            <a:pPr marL="0" indent="0">
              <a:buNone/>
            </a:pPr>
            <a:endParaRPr lang="fr-FR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5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go">
  <a:themeElements>
    <a:clrScheme name="RIN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3797B9"/>
      </a:accent2>
      <a:accent3>
        <a:srgbClr val="BE4067"/>
      </a:accent3>
      <a:accent4>
        <a:srgbClr val="7F8FA9"/>
      </a:accent4>
      <a:accent5>
        <a:srgbClr val="DB780B"/>
      </a:accent5>
      <a:accent6>
        <a:srgbClr val="20A05D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>
        <a:solidFill>
          <a:schemeClr val="tx2">
            <a:lumMod val="95000"/>
            <a:lumOff val="5000"/>
          </a:schemeClr>
        </a:solidFill>
        <a:ln>
          <a:noFill/>
        </a:ln>
      </a:spPr>
      <a:bodyPr rtlCol="0" anchor="ctr"/>
      <a:lstStyle>
        <a:defPPr algn="ctr">
          <a:defRPr dirty="0" smtClean="0">
            <a:latin typeface="Calibri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  <a:bevel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>
            <a:lumMod val="75000"/>
            <a:alpha val="35000"/>
          </a:schemeClr>
        </a:solidFill>
        <a:ln w="15875">
          <a:solidFill>
            <a:schemeClr val="tx1">
              <a:lumMod val="50000"/>
              <a:lumOff val="50000"/>
            </a:schemeClr>
          </a:solidFill>
        </a:ln>
        <a:effectLst/>
      </a:spPr>
      <a:bodyPr wrap="square" lIns="0" tIns="0" rIns="180000" bIns="36000" rtlCol="0" anchor="ctr" anchorCtr="0">
        <a:spAutoFit/>
      </a:bodyPr>
      <a:lstStyle>
        <a:defPPr marL="365760" marR="0" indent="-256032" algn="ctr" defTabSz="914400" rtl="0" eaLnBrk="1" fontAlgn="auto" latinLnBrk="0" hangingPunct="1">
          <a:lnSpc>
            <a:spcPct val="100000"/>
          </a:lnSpc>
          <a:spcBef>
            <a:spcPts val="300"/>
          </a:spcBef>
          <a:spcAft>
            <a:spcPts val="0"/>
          </a:spcAft>
          <a:buClr>
            <a:schemeClr val="accent3"/>
          </a:buClr>
          <a:buSzTx/>
          <a:buFont typeface="Georgia"/>
          <a:buNone/>
          <a:tabLst/>
          <a:defRPr kumimoji="0" sz="2200" b="0" i="0" u="none" strike="noStrike" kern="1200" cap="none" spc="60" normalizeH="0" baseline="0" noProof="0" dirty="0" smtClean="0">
            <a:ln>
              <a:noFill/>
            </a:ln>
            <a:effectLst/>
            <a:uLnTx/>
            <a:uFillTx/>
            <a:latin typeface="Corbel" pitchFamily="34" charset="0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NGMeeting_slides.potx" id="{A489C273-A8FF-47EE-A332-CE9075D25060}" vid="{1E1A0497-A15D-440B-AAB7-7B49285D857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3835</TotalTime>
  <Words>1301</Words>
  <Application>Microsoft Office PowerPoint</Application>
  <PresentationFormat>Grand écran</PresentationFormat>
  <Paragraphs>157</Paragraphs>
  <Slides>48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8" baseType="lpstr">
      <vt:lpstr>Aptos</vt:lpstr>
      <vt:lpstr>Arial</vt:lpstr>
      <vt:lpstr>Calibri</vt:lpstr>
      <vt:lpstr>Cambria Math</vt:lpstr>
      <vt:lpstr>Corbel</vt:lpstr>
      <vt:lpstr>Georgia</vt:lpstr>
      <vt:lpstr>Trebuchet MS</vt:lpstr>
      <vt:lpstr>Wingdings</vt:lpstr>
      <vt:lpstr>Wingdings 2</vt:lpstr>
      <vt:lpstr>gogo</vt:lpstr>
      <vt:lpstr>Modélisation des gisements miniers - Mining geomodelling -</vt:lpstr>
      <vt:lpstr>Exercise 1 </vt:lpstr>
      <vt:lpstr>Exercise 2 </vt:lpstr>
      <vt:lpstr>Exercise 2 </vt:lpstr>
      <vt:lpstr>3D Geomodeling  applied to mining studies</vt:lpstr>
      <vt:lpstr>Well data</vt:lpstr>
      <vt:lpstr>Well data import: Paths and logs </vt:lpstr>
      <vt:lpstr>About Well data</vt:lpstr>
      <vt:lpstr>Create horizons from markers</vt:lpstr>
      <vt:lpstr>Change Discrete property display in Wells </vt:lpstr>
      <vt:lpstr>Change Discrete property display in Wells </vt:lpstr>
      <vt:lpstr>Import Isatis data (without license)</vt:lpstr>
      <vt:lpstr>Paint Pointset on Voxet</vt:lpstr>
      <vt:lpstr>Export surfaces to dxf (to import in isatis) </vt:lpstr>
      <vt:lpstr>Import surfaces as dxf</vt:lpstr>
      <vt:lpstr>3D Geomodeling  applied to mining studies</vt:lpstr>
      <vt:lpstr>Create a Rock Classification</vt:lpstr>
      <vt:lpstr>Create « Rock Classification »</vt:lpstr>
      <vt:lpstr>Create Rock Classification </vt:lpstr>
      <vt:lpstr>3D Geomodeling  applied to mining studies</vt:lpstr>
      <vt:lpstr>Create Region based on Distance </vt:lpstr>
      <vt:lpstr>Create Region based on Distance </vt:lpstr>
      <vt:lpstr>Other Type of region </vt:lpstr>
      <vt:lpstr>3D Geomodeling  applied to mining studies</vt:lpstr>
      <vt:lpstr>Histograms in Gocad</vt:lpstr>
      <vt:lpstr>Crossplots in Gocad</vt:lpstr>
      <vt:lpstr>3D Geomodeling  applied to mining studies</vt:lpstr>
      <vt:lpstr>How to choose variogram’s parameters </vt:lpstr>
      <vt:lpstr>Variograms in Skua Gocad</vt:lpstr>
      <vt:lpstr>Variogram parameters in Skua Gocad</vt:lpstr>
      <vt:lpstr>Variogram parameters in Skua Gocad </vt:lpstr>
      <vt:lpstr>Clustering smooth nugget effect </vt:lpstr>
      <vt:lpstr>Variogram map</vt:lpstr>
      <vt:lpstr>Model variogram and export for later use</vt:lpstr>
      <vt:lpstr>Geostatistics tools</vt:lpstr>
      <vt:lpstr>3D Geomodeling  applied to mining studies</vt:lpstr>
      <vt:lpstr>Workflow RP</vt:lpstr>
      <vt:lpstr>Workflow RP</vt:lpstr>
      <vt:lpstr>Présentation PowerPoint</vt:lpstr>
      <vt:lpstr>Workflow RP: choice of filling method</vt:lpstr>
      <vt:lpstr>Voronoï diagram</vt:lpstr>
      <vt:lpstr>TD 3 : Property Modeling</vt:lpstr>
      <vt:lpstr>Présentation PowerPoint</vt:lpstr>
      <vt:lpstr>Crossplot 2D &amp; 3D</vt:lpstr>
      <vt:lpstr>3D Geomodeling  applied to mining studies</vt:lpstr>
      <vt:lpstr>TD4 : Ore Body &amp; Volumes</vt:lpstr>
      <vt:lpstr>TD4 : Ore Body &amp; Volumes</vt:lpstr>
      <vt:lpstr>TD4 : Ore Body &amp; Volumes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 Declercq</dc:creator>
  <cp:lastModifiedBy>Lou Declercq</cp:lastModifiedBy>
  <cp:revision>49</cp:revision>
  <dcterms:created xsi:type="dcterms:W3CDTF">2026-01-01T15:47:34Z</dcterms:created>
  <dcterms:modified xsi:type="dcterms:W3CDTF">2026-01-12T23:35:09Z</dcterms:modified>
</cp:coreProperties>
</file>